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5398" r:id="rId5"/>
    <p:sldMasterId id="2147485616" r:id="rId6"/>
    <p:sldMasterId id="2147486019" r:id="rId7"/>
    <p:sldMasterId id="2147486036" r:id="rId8"/>
  </p:sldMasterIdLst>
  <p:notesMasterIdLst>
    <p:notesMasterId r:id="rId46"/>
  </p:notesMasterIdLst>
  <p:handoutMasterIdLst>
    <p:handoutMasterId r:id="rId47"/>
  </p:handoutMasterIdLst>
  <p:sldIdLst>
    <p:sldId id="2147483600" r:id="rId9"/>
    <p:sldId id="2147480279" r:id="rId10"/>
    <p:sldId id="2147481621" r:id="rId11"/>
    <p:sldId id="2076138465" r:id="rId12"/>
    <p:sldId id="2147480240" r:id="rId13"/>
    <p:sldId id="2147483427" r:id="rId14"/>
    <p:sldId id="2147483426" r:id="rId15"/>
    <p:sldId id="2147483632" r:id="rId16"/>
    <p:sldId id="2147483429" r:id="rId17"/>
    <p:sldId id="257" r:id="rId18"/>
    <p:sldId id="2147480272" r:id="rId19"/>
    <p:sldId id="2147480275" r:id="rId20"/>
    <p:sldId id="2147480289" r:id="rId21"/>
    <p:sldId id="2147480292" r:id="rId22"/>
    <p:sldId id="2147480290" r:id="rId23"/>
    <p:sldId id="2147480291" r:id="rId24"/>
    <p:sldId id="2147480241" r:id="rId25"/>
    <p:sldId id="2147480276" r:id="rId26"/>
    <p:sldId id="2147480277" r:id="rId27"/>
    <p:sldId id="2076138454" r:id="rId28"/>
    <p:sldId id="2147480260" r:id="rId29"/>
    <p:sldId id="2147480261" r:id="rId30"/>
    <p:sldId id="2147483602" r:id="rId31"/>
    <p:sldId id="2147483601" r:id="rId32"/>
    <p:sldId id="258" r:id="rId33"/>
    <p:sldId id="259" r:id="rId34"/>
    <p:sldId id="260" r:id="rId35"/>
    <p:sldId id="261" r:id="rId36"/>
    <p:sldId id="262" r:id="rId37"/>
    <p:sldId id="263" r:id="rId38"/>
    <p:sldId id="264" r:id="rId39"/>
    <p:sldId id="265" r:id="rId40"/>
    <p:sldId id="266" r:id="rId41"/>
    <p:sldId id="2147483603" r:id="rId42"/>
    <p:sldId id="2147483604" r:id="rId43"/>
    <p:sldId id="2147483605" r:id="rId44"/>
    <p:sldId id="2147480259" r:id="rId45"/>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14D70C25-0413-A24B-B22A-8EE89C82326F}">
          <p14:sldIdLst/>
        </p14:section>
        <p14:section name="Title Slides" id="{FB6EE416-AF16-AF40-804B-633D4962DAEE}">
          <p14:sldIdLst>
            <p14:sldId id="2147483600"/>
            <p14:sldId id="2147480279"/>
            <p14:sldId id="2147481621"/>
            <p14:sldId id="2076138465"/>
            <p14:sldId id="2147480240"/>
            <p14:sldId id="2147483427"/>
            <p14:sldId id="2147483426"/>
            <p14:sldId id="2147483632"/>
            <p14:sldId id="2147483429"/>
            <p14:sldId id="257"/>
            <p14:sldId id="2147480272"/>
            <p14:sldId id="2147480275"/>
            <p14:sldId id="2147480289"/>
            <p14:sldId id="2147480292"/>
            <p14:sldId id="2147480290"/>
            <p14:sldId id="2147480291"/>
            <p14:sldId id="2147480241"/>
            <p14:sldId id="2147480276"/>
            <p14:sldId id="2147480277"/>
            <p14:sldId id="2076138454"/>
            <p14:sldId id="2147480260"/>
            <p14:sldId id="2147480261"/>
            <p14:sldId id="2147483602"/>
            <p14:sldId id="2147483601"/>
            <p14:sldId id="258"/>
            <p14:sldId id="259"/>
            <p14:sldId id="260"/>
            <p14:sldId id="261"/>
            <p14:sldId id="262"/>
            <p14:sldId id="263"/>
            <p14:sldId id="264"/>
            <p14:sldId id="265"/>
            <p14:sldId id="266"/>
            <p14:sldId id="2147483603"/>
            <p14:sldId id="2147483604"/>
            <p14:sldId id="2147483605"/>
            <p14:sldId id="2147480259"/>
          </p14:sldIdLst>
        </p14:section>
      </p14:sectionLst>
    </p:ext>
    <p:ext uri="{EFAFB233-063F-42B5-8137-9DF3F51BA10A}">
      <p15:sldGuideLst xmlns:p15="http://schemas.microsoft.com/office/powerpoint/2012/main">
        <p15:guide id="2" orient="horz" pos="640" userDrawn="1">
          <p15:clr>
            <a:srgbClr val="A4A3A4"/>
          </p15:clr>
        </p15:guide>
        <p15:guide id="3"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62B23D-A760-839E-CE2B-729356AD6D54}" name="Jignesh Thakkar" initials="JT" userId="S::jignesht@microsoft.com::38dc860a-4ae3-4c02-915a-8b807a5eb74a" providerId="AD"/>
  <p188:author id="{80CBA055-6C79-19F6-E55F-083B93AC3DAA}" name="Barbara Wyss" initials="BW" userId="S::barbarawyss@microsoft.com::c3a4af02-d382-4305-869d-4f4547439805" providerId="AD"/>
  <p188:author id="{A0A85D99-7CC0-591C-D018-2951D492F325}" name="Alexander Malkov" initials="AM" userId="S::amalkov@microsoft.com::d2b97af4-2f32-47f0-9f38-a2c196be3110" providerId="AD"/>
  <p188:author id="{6A64ADAA-18A5-C6D5-E666-ADC75DD3CA49}" name="Nikkie Karimian" initials="NK" userId="S::nkarimian@microsoft.com::1972190d-0521-4e6d-b4ea-dc68820e969f" providerId="AD"/>
  <p188:author id="{3248A1E6-2C66-6FA8-263A-BD8EDAC6F8C1}" name="Wendy Haddad" initials="WH" userId="S::wendyhaddad@microsoft.com::11f3ae39-1468-415a-a247-b79e4b3a1c9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A"/>
    <a:srgbClr val="2F2F2F"/>
    <a:srgbClr val="FFFFFF"/>
    <a:srgbClr val="666666"/>
    <a:srgbClr val="000000"/>
    <a:srgbClr val="8661C5"/>
    <a:srgbClr val="D59DFF"/>
    <a:srgbClr val="50E6FF"/>
    <a:srgbClr val="9BF00B"/>
    <a:srgbClr val="0F78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27" y="518"/>
      </p:cViewPr>
      <p:guideLst>
        <p:guide orient="horz" pos="64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6/29/2026 10:06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6/29/2026 10:06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29539-4752-0E66-1A42-D313A7146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CC800-2430-BA0F-922F-3CC76E731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C7ADF-52A3-D7F8-0453-F90FAA7F1E5E}"/>
              </a:ext>
            </a:extLst>
          </p:cNvPr>
          <p:cNvSpPr>
            <a:spLocks noGrp="1"/>
          </p:cNvSpPr>
          <p:nvPr>
            <p:ph type="body" idx="1"/>
          </p:nvPr>
        </p:nvSpPr>
        <p:spPr/>
        <p:txBody>
          <a:bodyPr/>
          <a:lstStyle/>
          <a:p>
            <a:pPr>
              <a:defRPr/>
            </a:pPr>
            <a:r>
              <a:rPr lang="en-US" sz="850" dirty="0">
                <a:latin typeface="Segoe UI"/>
                <a:cs typeface="Segoe UI"/>
              </a:rPr>
              <a:t>Good morning everyone, and welcome to this continued series on Mastering Microsoft 365 Copilot, Copilot Chat, and Agents.</a:t>
            </a:r>
          </a:p>
          <a:p>
            <a:pPr>
              <a:defRPr/>
            </a:pPr>
            <a:r>
              <a:rPr lang="en-US" sz="850" dirty="0">
                <a:latin typeface="Segoe UI"/>
                <a:cs typeface="Segoe UI"/>
              </a:rPr>
              <a:t>We're really excited to have you here for the 2026 edition.</a:t>
            </a:r>
          </a:p>
          <a:p>
            <a:pPr>
              <a:defRPr/>
            </a:pPr>
            <a:r>
              <a:rPr lang="en-US" sz="850" dirty="0">
                <a:latin typeface="Segoe UI"/>
                <a:cs typeface="Segoe UI"/>
              </a:rPr>
              <a:t>As you can see on this slide, we have six interactive sessions designed to help you leverage the full power of Microsoft 365 Copilot and build real expertise in prompting.</a:t>
            </a:r>
          </a:p>
          <a:p>
            <a:pPr>
              <a:defRPr/>
            </a:pPr>
            <a:r>
              <a:rPr lang="en-US" sz="850" dirty="0">
                <a:latin typeface="Segoe UI"/>
                <a:cs typeface="Segoe UI"/>
              </a:rPr>
              <a:t>Across these sessions, you'll learn how to use Copilot within various M365 applications, develop skills in crafting effective prompts, and participate in guided demonstrations.</a:t>
            </a:r>
          </a:p>
          <a:p>
            <a:pPr>
              <a:defRPr/>
            </a:pPr>
            <a:r>
              <a:rPr lang="en-US" sz="850" dirty="0">
                <a:latin typeface="Segoe UI"/>
                <a:cs typeface="Segoe UI"/>
              </a:rPr>
              <a:t>We also have two sessions focused on built-in agents like Facilitator, Interpreter, and Coaches, as well as how to use Agent Builder in M365 Copilot and SharePoint Online to create customized agents for your organization.</a:t>
            </a:r>
          </a:p>
          <a:p>
            <a:pPr>
              <a:defRPr/>
            </a:pPr>
            <a:r>
              <a:rPr lang="en-US" sz="850" dirty="0">
                <a:latin typeface="Segoe UI"/>
                <a:cs typeface="Segoe UI"/>
              </a:rPr>
              <a:t>And finally, there are hands-on sessions where you'll work directly in Word, PowerPoint, and Excel with their respective agents.</a:t>
            </a:r>
          </a:p>
          <a:p>
            <a:pPr>
              <a:defRPr/>
            </a:pPr>
            <a:r>
              <a:rPr lang="en-US" sz="850" dirty="0">
                <a:latin typeface="Segoe UI"/>
                <a:cs typeface="Segoe UI"/>
              </a:rPr>
              <a:t>You can find session details and registration at the link shown on screen.</a:t>
            </a:r>
          </a:p>
          <a:p>
            <a:pPr>
              <a:defRPr/>
            </a:pPr>
            <a:r>
              <a:rPr lang="en-US" sz="850" dirty="0">
                <a:latin typeface="Segoe UI"/>
                <a:cs typeface="Segoe UI"/>
              </a:rPr>
              <a:t>Now let's dive into today's focus area.</a:t>
            </a:r>
          </a:p>
          <a:p>
            <a:endParaRPr lang="en-US"/>
          </a:p>
        </p:txBody>
      </p:sp>
      <p:sp>
        <p:nvSpPr>
          <p:cNvPr id="4" name="Slide Number Placeholder 3">
            <a:extLst>
              <a:ext uri="{FF2B5EF4-FFF2-40B4-BE49-F238E27FC236}">
                <a16:creationId xmlns:a16="http://schemas.microsoft.com/office/drawing/2014/main" id="{4438810F-8EC5-BC69-5719-96FA85AB78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8C806-E1A8-4E03-B61B-909F8162CF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3636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So we've been talking about prompts, and this is really foundational.</a:t>
            </a:r>
          </a:p>
          <a:p>
            <a:pPr>
              <a:defRPr/>
            </a:pPr>
            <a:r>
              <a:rPr lang="en-US" sz="850" dirty="0">
                <a:latin typeface="Segoe UI"/>
                <a:cs typeface="Segoe UI"/>
              </a:rPr>
              <a:t>A prompt is simply how you talk to AI — it's a conversation, no different from speaking with a colleague.</a:t>
            </a:r>
          </a:p>
          <a:p>
            <a:pPr>
              <a:defRPr/>
            </a:pPr>
            <a:r>
              <a:rPr lang="en-US" sz="850" dirty="0">
                <a:latin typeface="Segoe UI"/>
                <a:cs typeface="Segoe UI"/>
              </a:rPr>
              <a:t>The key insight is that AI doesn't think, but it does reason.</a:t>
            </a:r>
          </a:p>
          <a:p>
            <a:pPr>
              <a:defRPr/>
            </a:pPr>
            <a:r>
              <a:rPr lang="en-US" sz="850" dirty="0">
                <a:latin typeface="Segoe UI"/>
                <a:cs typeface="Segoe UI"/>
              </a:rPr>
              <a:t>So the more explicit you are about what you want, the better it can facilitate a useful response.</a:t>
            </a:r>
          </a:p>
          <a:p>
            <a:pPr>
              <a:defRPr/>
            </a:pPr>
            <a:r>
              <a:rPr lang="en-US" sz="850" dirty="0">
                <a:latin typeface="Segoe UI"/>
                <a:cs typeface="Segoe UI"/>
              </a:rPr>
              <a:t>The more vague you are, the more you leave it to interpretation.</a:t>
            </a:r>
          </a:p>
          <a:p>
            <a:pPr>
              <a:defRPr/>
            </a:pPr>
            <a:r>
              <a:rPr lang="en-US" sz="850" dirty="0">
                <a:latin typeface="Segoe UI"/>
                <a:cs typeface="Segoe UI"/>
              </a:rPr>
              <a:t>There's a framework called GCSE that captures the key ingredients of a good prompt.</a:t>
            </a:r>
          </a:p>
          <a:p>
            <a:pPr>
              <a:defRPr/>
            </a:pPr>
            <a:r>
              <a:rPr lang="en-US" sz="850" dirty="0">
                <a:latin typeface="Segoe UI"/>
                <a:cs typeface="Segoe UI"/>
              </a:rPr>
              <a:t>G is for Goal — what do you want Copilot to do?</a:t>
            </a:r>
          </a:p>
          <a:p>
            <a:pPr>
              <a:defRPr/>
            </a:pPr>
            <a:r>
              <a:rPr lang="en-US" sz="850" dirty="0">
                <a:latin typeface="Segoe UI"/>
                <a:cs typeface="Segoe UI"/>
              </a:rPr>
              <a:t>C is for Context — why do you need it and who's involved?</a:t>
            </a:r>
          </a:p>
          <a:p>
            <a:pPr>
              <a:defRPr/>
            </a:pPr>
            <a:r>
              <a:rPr lang="en-US" sz="850" dirty="0">
                <a:latin typeface="Segoe UI"/>
                <a:cs typeface="Segoe UI"/>
              </a:rPr>
              <a:t>S is for Sources — what information or samples should Copilot use?</a:t>
            </a:r>
          </a:p>
          <a:p>
            <a:pPr>
              <a:defRPr/>
            </a:pPr>
            <a:r>
              <a:rPr lang="en-US" sz="850" dirty="0">
                <a:latin typeface="Segoe UI"/>
                <a:cs typeface="Segoe UI"/>
              </a:rPr>
              <a:t>And E is for Expectations — how should Copilot format its response?</a:t>
            </a:r>
          </a:p>
          <a:p>
            <a:pPr>
              <a:defRPr/>
            </a:pPr>
            <a:r>
              <a:rPr lang="en-US" sz="850" dirty="0">
                <a:latin typeface="Segoe UI"/>
                <a:cs typeface="Segoe UI"/>
              </a:rPr>
              <a:t>Look at the example on screen.</a:t>
            </a:r>
          </a:p>
          <a:p>
            <a:pPr>
              <a:defRPr/>
            </a:pPr>
            <a:r>
              <a:rPr lang="en-US" sz="850" dirty="0">
                <a:latin typeface="Segoe UI"/>
                <a:cs typeface="Segoe UI"/>
              </a:rPr>
              <a:t>A zero-shot prompt like 'Recap this Teams meeting' will work, but the response will be very general.</a:t>
            </a:r>
          </a:p>
          <a:p>
            <a:pPr>
              <a:defRPr/>
            </a:pPr>
            <a:r>
              <a:rPr lang="en-US" sz="850" dirty="0">
                <a:latin typeface="Segoe UI"/>
                <a:cs typeface="Segoe UI"/>
              </a:rPr>
              <a:t>But when you add context — 'I was late and need a brief overview of the project timeline' — plus a source — 'Did Adele Vance propose any changes?' — plus expectations — 'Include the project timeline in a table' — now you get something very specific and actionable.</a:t>
            </a:r>
          </a:p>
          <a:p>
            <a:pPr>
              <a:defRPr/>
            </a:pPr>
            <a:r>
              <a:rPr lang="en-US" sz="850" dirty="0">
                <a:latin typeface="Segoe UI"/>
                <a:cs typeface="Segoe UI"/>
              </a:rPr>
              <a:t>The more of these ingredients you combine, the more controllable and useful AI becomes.</a:t>
            </a:r>
          </a:p>
          <a:p>
            <a:pPr>
              <a:defRPr/>
            </a:pPr>
            <a:r>
              <a:rPr lang="en-US" sz="850" dirty="0">
                <a:latin typeface="Segoe UI"/>
                <a:cs typeface="Segoe UI"/>
              </a:rPr>
              <a:t>We have an advanced prompting webinar later this week if you want to deep dive into this.</a:t>
            </a:r>
          </a:p>
          <a:p>
            <a:pPr>
              <a:defRPr/>
            </a:pPr>
            <a:r>
              <a:rPr lang="en-US" sz="850" dirty="0">
                <a:latin typeface="Segoe UI"/>
                <a:cs typeface="Segoe UI"/>
              </a:rPr>
              <a:t>Alright, now let's get hands-on with Copilot in Word.</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1486BA7-839C-4D2B-BD52-EF0BBA8433FD}"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6/29/2026 10:06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0041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Now we're moving into our first major hands-on section — Copilot in Word with web content extension enabled.</a:t>
            </a:r>
          </a:p>
          <a:p>
            <a:pPr>
              <a:defRPr/>
            </a:pPr>
            <a:r>
              <a:rPr lang="en-US" sz="850" dirty="0">
                <a:latin typeface="Segoe UI"/>
                <a:cs typeface="Segoe UI"/>
              </a:rPr>
              <a:t>We're going to walk through a complete workflow, from creating a brand-new document using the Word first-party agent, to modifying and analyzing that document using the AI tools built right into Word.</a:t>
            </a:r>
          </a:p>
          <a:p>
            <a:pPr>
              <a:defRPr/>
            </a:pPr>
            <a:r>
              <a:rPr lang="en-US" sz="850" dirty="0">
                <a:latin typeface="Segoe UI"/>
                <a:cs typeface="Segoe UI"/>
              </a:rPr>
              <a:t>I want to emphasize that we always recommend using the first-party agents for content creation because they've been specifically refined for creating content within each Office application.</a:t>
            </a:r>
          </a:p>
          <a:p>
            <a:pPr>
              <a:defRPr/>
            </a:pPr>
            <a:r>
              <a:rPr lang="en-US" sz="850" dirty="0">
                <a:latin typeface="Segoe UI"/>
                <a:cs typeface="Segoe UI"/>
              </a:rPr>
              <a:t>The Word agent will even ask you follow-up questions to refine your document — things like who's the audience, what's the focus, what tone should it use, and how long should it be.</a:t>
            </a:r>
          </a:p>
          <a:p>
            <a:pPr>
              <a:defRPr/>
            </a:pPr>
            <a:r>
              <a:rPr lang="en-US" sz="850" dirty="0">
                <a:latin typeface="Segoe UI"/>
                <a:cs typeface="Segoe UI"/>
              </a:rPr>
              <a:t>Let me first walk you through the prerequisites you'll need.</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72772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Before we jump into the demo, there's a quick prerequisite.</a:t>
            </a:r>
          </a:p>
          <a:p>
            <a:pPr>
              <a:defRPr/>
            </a:pPr>
            <a:r>
              <a:rPr lang="en-US" sz="850" dirty="0">
                <a:latin typeface="Segoe UI"/>
                <a:cs typeface="Segoe UI"/>
              </a:rPr>
              <a:t>You'll want to review the Industry 5.0 Primer PDF data brief and save it to your OneDrive.</a:t>
            </a:r>
          </a:p>
          <a:p>
            <a:pPr>
              <a:defRPr/>
            </a:pPr>
            <a:r>
              <a:rPr lang="en-US" sz="850" dirty="0">
                <a:latin typeface="Segoe UI"/>
                <a:cs typeface="Segoe UI"/>
              </a:rPr>
              <a:t>We'll be using this document as a reference source during our Copilot demonstrations, both for Word and PowerPoint.</a:t>
            </a:r>
          </a:p>
          <a:p>
            <a:pPr>
              <a:defRPr/>
            </a:pPr>
            <a:r>
              <a:rPr lang="en-US" sz="850" dirty="0">
                <a:latin typeface="Segoe UI"/>
                <a:cs typeface="Segoe UI"/>
              </a:rPr>
              <a:t>Having it saved in your OneDrive means Copilot can access it directly through the Microsoft Graph when you reference it in your prompts.</a:t>
            </a:r>
          </a:p>
          <a:p>
            <a:pPr>
              <a:defRPr/>
            </a:pPr>
            <a:r>
              <a:rPr lang="en-US" sz="850" dirty="0">
                <a:latin typeface="Segoe UI"/>
                <a:cs typeface="Segoe UI"/>
              </a:rPr>
              <a:t>Once you have that ready, let's walk through creating a new document.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573605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Alright, here's our first hands-on exercise — creating a new document with Copilot in Word.</a:t>
            </a:r>
          </a:p>
          <a:p>
            <a:pPr>
              <a:defRPr/>
            </a:pPr>
            <a:r>
              <a:rPr lang="en-US" sz="850" dirty="0">
                <a:latin typeface="Segoe UI"/>
                <a:cs typeface="Segoe UI"/>
              </a:rPr>
              <a:t>The process is straightforward: open a blank Word document, then click on Draft with Copilot or use the Alt+I keyboard shortcut.</a:t>
            </a:r>
          </a:p>
          <a:p>
            <a:pPr>
              <a:defRPr/>
            </a:pPr>
            <a:r>
              <a:rPr lang="en-US" sz="850" dirty="0">
                <a:latin typeface="Segoe UI"/>
                <a:cs typeface="Segoe UI"/>
              </a:rPr>
              <a:t>The example prompt you see on screen asks Copilot to create a document for leadership on Industry 4.0 and 5.0, focusing on historical context, key concepts, benefits, challenges, and future trends, with an introduction and summary, plus a section to provoke audience curiosity about the implications of these shifts in manufacturing.</a:t>
            </a:r>
          </a:p>
          <a:p>
            <a:pPr>
              <a:defRPr/>
            </a:pPr>
            <a:r>
              <a:rPr lang="en-US" sz="850" dirty="0">
                <a:latin typeface="Segoe UI"/>
                <a:cs typeface="Segoe UI"/>
              </a:rPr>
              <a:t>What's powerful here is that Copilot doesn't just generate text — the Word agent will ask you follow-up questions to refine the output.</a:t>
            </a:r>
          </a:p>
          <a:p>
            <a:pPr>
              <a:defRPr/>
            </a:pPr>
            <a:r>
              <a:rPr lang="en-US" sz="850" dirty="0">
                <a:latin typeface="Segoe UI"/>
                <a:cs typeface="Segoe UI"/>
              </a:rPr>
              <a:t>It might ask about your audience, focus areas, desired length, and tone.</a:t>
            </a:r>
          </a:p>
          <a:p>
            <a:pPr>
              <a:defRPr/>
            </a:pPr>
            <a:r>
              <a:rPr lang="en-US" sz="850" dirty="0">
                <a:latin typeface="Segoe UI"/>
                <a:cs typeface="Segoe UI"/>
              </a:rPr>
              <a:t>In my demo earlier, I created an executive summary about Copilot licensing, and the agent asked me whether it was for IT leaders, what I wanted to focus on, and whether I wanted a concise or detailed document.</a:t>
            </a:r>
          </a:p>
          <a:p>
            <a:pPr>
              <a:defRPr/>
            </a:pPr>
            <a:r>
              <a:rPr lang="en-US" sz="850" dirty="0">
                <a:latin typeface="Segoe UI"/>
                <a:cs typeface="Segoe UI"/>
              </a:rPr>
              <a:t>Those refinements made a huge difference in the quality of the output.</a:t>
            </a:r>
          </a:p>
          <a:p>
            <a:pPr>
              <a:defRPr/>
            </a:pPr>
            <a:r>
              <a:rPr lang="en-US" sz="850" dirty="0">
                <a:latin typeface="Segoe UI"/>
                <a:cs typeface="Segoe UI"/>
              </a:rPr>
              <a:t>Let's now look at how to fine-tune the content before adding it to your document.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1111446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Before you accept the newly created content into your Word document, you can enter additional prompts to fine-tune it.</a:t>
            </a:r>
          </a:p>
          <a:p>
            <a:pPr>
              <a:defRPr/>
            </a:pPr>
            <a:r>
              <a:rPr lang="en-US" sz="850" dirty="0">
                <a:latin typeface="Segoe UI"/>
                <a:cs typeface="Segoe UI"/>
              </a:rPr>
              <a:t>In this example, we're asking Copilot to make sure the document includes an introduction to the current manufacturing technology landscape, the benefits of using technology in manufacturing, and step-by-step instructions on implementing these technologies.</a:t>
            </a:r>
          </a:p>
          <a:p>
            <a:pPr>
              <a:defRPr/>
            </a:pPr>
            <a:r>
              <a:rPr lang="en-US" sz="850" dirty="0">
                <a:latin typeface="Segoe UI"/>
                <a:cs typeface="Segoe UI"/>
              </a:rPr>
              <a:t>This iterative approach is really powerful.</a:t>
            </a:r>
          </a:p>
          <a:p>
            <a:pPr>
              <a:defRPr/>
            </a:pPr>
            <a:r>
              <a:rPr lang="en-US" sz="850" dirty="0">
                <a:latin typeface="Segoe UI"/>
                <a:cs typeface="Segoe UI"/>
              </a:rPr>
              <a:t>Instead of accepting the first draft and then manually editing, you can have Copilot refine and expand the content right there in the drafting stage.</a:t>
            </a:r>
          </a:p>
          <a:p>
            <a:pPr>
              <a:defRPr/>
            </a:pPr>
            <a:r>
              <a:rPr lang="en-US" sz="850" dirty="0">
                <a:latin typeface="Segoe UI"/>
                <a:cs typeface="Segoe UI"/>
              </a:rPr>
              <a:t>Think of it as giving Copilot more specific instructions before it finalizes the document.</a:t>
            </a:r>
          </a:p>
          <a:p>
            <a:pPr>
              <a:defRPr/>
            </a:pPr>
            <a:r>
              <a:rPr lang="en-US" sz="850" dirty="0">
                <a:latin typeface="Segoe UI"/>
                <a:cs typeface="Segoe UI"/>
              </a:rPr>
              <a:t>This saves you a lot of editing time on the back end.</a:t>
            </a:r>
          </a:p>
          <a:p>
            <a:pPr>
              <a:defRPr/>
            </a:pPr>
            <a:r>
              <a:rPr lang="en-US" sz="850" dirty="0">
                <a:latin typeface="Segoe UI"/>
                <a:cs typeface="Segoe UI"/>
              </a:rPr>
              <a:t>Once you're happy with the draft, you can accept it and then use additional AI tools built into Word to further enhance it.</a:t>
            </a:r>
          </a:p>
          <a:p>
            <a:pPr>
              <a:defRPr/>
            </a:pPr>
            <a:r>
              <a:rPr lang="en-US" sz="850" dirty="0">
                <a:latin typeface="Segoe UI"/>
                <a:cs typeface="Segoe UI"/>
              </a:rPr>
              <a:t>Let's look at one of those tools next — the Inspire Me feature.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280721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Now that you have a first draft of your comprehensive guide, let's talk about the Inspire Me feature.</a:t>
            </a:r>
          </a:p>
          <a:p>
            <a:pPr>
              <a:defRPr/>
            </a:pPr>
            <a:r>
              <a:rPr lang="en-US" sz="850" dirty="0">
                <a:latin typeface="Segoe UI"/>
                <a:cs typeface="Segoe UI"/>
              </a:rPr>
              <a:t>This is a really handy tool built right into Word.</a:t>
            </a:r>
          </a:p>
          <a:p>
            <a:pPr>
              <a:defRPr/>
            </a:pPr>
            <a:r>
              <a:rPr lang="en-US" sz="850" dirty="0">
                <a:latin typeface="Segoe UI"/>
                <a:cs typeface="Segoe UI"/>
              </a:rPr>
              <a:t>What it does is use the context of your existing document to generate additional content that can elevate and expand what you already have.</a:t>
            </a:r>
          </a:p>
          <a:p>
            <a:pPr>
              <a:defRPr/>
            </a:pPr>
            <a:r>
              <a:rPr lang="en-US" sz="850" dirty="0">
                <a:latin typeface="Segoe UI"/>
                <a:cs typeface="Segoe UI"/>
              </a:rPr>
              <a:t>To use it, navigate to a new line in any section of your document, then click the Inspire Me button.</a:t>
            </a:r>
          </a:p>
          <a:p>
            <a:pPr>
              <a:defRPr/>
            </a:pPr>
            <a:r>
              <a:rPr lang="en-US" sz="850" dirty="0">
                <a:latin typeface="Segoe UI"/>
                <a:cs typeface="Segoe UI"/>
              </a:rPr>
              <a:t>Just keep in mind that your document needs to already have some content for this feature to work — it needs context to build upon.</a:t>
            </a:r>
          </a:p>
          <a:p>
            <a:pPr>
              <a:defRPr/>
            </a:pPr>
            <a:r>
              <a:rPr lang="en-US" sz="850" dirty="0">
                <a:latin typeface="Segoe UI"/>
                <a:cs typeface="Segoe UI"/>
              </a:rPr>
              <a:t>This is different from drafting with Copilot because it's specifically designed to extend and enhance existing content rather than creating from scratch.</a:t>
            </a:r>
          </a:p>
          <a:p>
            <a:pPr>
              <a:defRPr/>
            </a:pPr>
            <a:r>
              <a:rPr lang="en-US" sz="850" dirty="0">
                <a:latin typeface="Segoe UI"/>
                <a:cs typeface="Segoe UI"/>
              </a:rPr>
              <a:t>It's like having a writing partner who reads your document and says, 'Hey, here's something else you might want to include.' Now let's move to another powerful capability — creating documents from reference materials.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934921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Here's another really popular workflow — creating a document from reference materials.</a:t>
            </a:r>
          </a:p>
          <a:p>
            <a:pPr>
              <a:defRPr/>
            </a:pPr>
            <a:r>
              <a:rPr lang="en-US" sz="850" dirty="0">
                <a:latin typeface="Segoe UI"/>
                <a:cs typeface="Segoe UI"/>
              </a:rPr>
              <a:t>Copilot in Word can reference up to three documents when you use Draft with Copilot, and it supports PDF documents too.</a:t>
            </a:r>
          </a:p>
          <a:p>
            <a:pPr>
              <a:defRPr/>
            </a:pPr>
            <a:r>
              <a:rPr lang="en-US" sz="850" dirty="0">
                <a:latin typeface="Segoe UI"/>
                <a:cs typeface="Segoe UI"/>
              </a:rPr>
              <a:t>In this example, we're using the Industry 5.0 Primer PDF and asking Copilot to create a one-pager that will catch the viewer's attention, with an impact statement at the beginning about how the study relates to the reader.</a:t>
            </a:r>
          </a:p>
          <a:p>
            <a:pPr>
              <a:defRPr/>
            </a:pPr>
            <a:r>
              <a:rPr lang="en-US" sz="850" dirty="0">
                <a:latin typeface="Segoe UI"/>
                <a:cs typeface="Segoe UI"/>
              </a:rPr>
              <a:t>Notice the forward slash before the filename — that's how you reference a file stored in your OneDrive.</a:t>
            </a:r>
          </a:p>
          <a:p>
            <a:pPr>
              <a:defRPr/>
            </a:pPr>
            <a:r>
              <a:rPr lang="en-US" sz="850" dirty="0">
                <a:latin typeface="Segoe UI"/>
                <a:cs typeface="Segoe UI"/>
              </a:rPr>
              <a:t>Copilot will search your OneDrive for matching files when you type that slash.</a:t>
            </a:r>
          </a:p>
          <a:p>
            <a:pPr>
              <a:defRPr/>
            </a:pPr>
            <a:r>
              <a:rPr lang="en-US" sz="850" dirty="0">
                <a:latin typeface="Segoe UI"/>
                <a:cs typeface="Segoe UI"/>
              </a:rPr>
              <a:t>This is incredibly powerful for repurposing existing content.</a:t>
            </a:r>
          </a:p>
          <a:p>
            <a:pPr>
              <a:defRPr/>
            </a:pPr>
            <a:r>
              <a:rPr lang="en-US" sz="850" dirty="0">
                <a:latin typeface="Segoe UI"/>
                <a:cs typeface="Segoe UI"/>
              </a:rPr>
              <a:t>Instead of manually reading through a long PDF and creating a summary document, you let Copilot do the heavy lifting.</a:t>
            </a:r>
          </a:p>
          <a:p>
            <a:pPr>
              <a:defRPr/>
            </a:pPr>
            <a:r>
              <a:rPr lang="en-US" sz="850" dirty="0">
                <a:latin typeface="Segoe UI"/>
                <a:cs typeface="Segoe UI"/>
              </a:rPr>
              <a:t>You saw in our Word demo how quickly Copilot could create, refine, and coach you on a document.</a:t>
            </a:r>
          </a:p>
          <a:p>
            <a:pPr>
              <a:defRPr/>
            </a:pPr>
            <a:r>
              <a:rPr lang="en-US" sz="850" dirty="0">
                <a:latin typeface="Segoe UI"/>
                <a:cs typeface="Segoe UI"/>
              </a:rPr>
              <a:t>It even went out and found additional evidence to strengthen the content.</a:t>
            </a:r>
          </a:p>
          <a:p>
            <a:pPr>
              <a:defRPr/>
            </a:pPr>
            <a:r>
              <a:rPr lang="en-US" sz="850" dirty="0">
                <a:latin typeface="Segoe UI"/>
                <a:cs typeface="Segoe UI"/>
              </a:rPr>
              <a:t>Alright, now let's switch gears and look at Copilot in PowerPoint.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332950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Now we're jumping into our second major section — Copilot in PowerPoint.</a:t>
            </a:r>
          </a:p>
          <a:p>
            <a:pPr>
              <a:defRPr/>
            </a:pPr>
            <a:r>
              <a:rPr lang="en-US" sz="850" dirty="0">
                <a:latin typeface="Segoe UI"/>
                <a:cs typeface="Segoe UI"/>
              </a:rPr>
              <a:t>Just like with Word, PowerPoint has a first-party agent specifically designed for creating presentations.</a:t>
            </a:r>
          </a:p>
          <a:p>
            <a:pPr>
              <a:defRPr/>
            </a:pPr>
            <a:r>
              <a:rPr lang="en-US" sz="850" dirty="0">
                <a:latin typeface="Segoe UI"/>
                <a:cs typeface="Segoe UI"/>
              </a:rPr>
              <a:t>The workflow is very similar to what we saw with Word.</a:t>
            </a:r>
          </a:p>
          <a:p>
            <a:pPr>
              <a:defRPr/>
            </a:pPr>
            <a:r>
              <a:rPr lang="en-US" sz="850" dirty="0">
                <a:latin typeface="Segoe UI"/>
                <a:cs typeface="Segoe UI"/>
              </a:rPr>
              <a:t>You go to the Copilot interface, navigate to Agents, find the PowerPoint agent, and open it.</a:t>
            </a:r>
          </a:p>
          <a:p>
            <a:pPr>
              <a:defRPr/>
            </a:pPr>
            <a:r>
              <a:rPr lang="en-US" sz="850" dirty="0">
                <a:latin typeface="Segoe UI"/>
                <a:cs typeface="Segoe UI"/>
              </a:rPr>
              <a:t>You'll see prompts specifically tailored for creating PowerPoint presentations, you can choose your data sources, and you can upload content directly — which is a very popular use case.</a:t>
            </a:r>
          </a:p>
          <a:p>
            <a:pPr>
              <a:defRPr/>
            </a:pPr>
            <a:r>
              <a:rPr lang="en-US" sz="850" dirty="0">
                <a:latin typeface="Segoe UI"/>
                <a:cs typeface="Segoe UI"/>
              </a:rPr>
              <a:t>If you have a Word document, an Excel spreadsheet, a meeting recap, or even an email that you want to turn into a presentation, you can upload it right into the PowerPoint agent.</a:t>
            </a:r>
          </a:p>
          <a:p>
            <a:pPr>
              <a:defRPr/>
            </a:pPr>
            <a:r>
              <a:rPr lang="en-US" sz="850" dirty="0">
                <a:latin typeface="Segoe UI"/>
                <a:cs typeface="Segoe UI"/>
              </a:rPr>
              <a:t>The agent will also ask you follow-up questions about your audience, desired length, visual style, and theme — just like the Word agent did.</a:t>
            </a:r>
          </a:p>
          <a:p>
            <a:pPr>
              <a:defRPr/>
            </a:pPr>
            <a:r>
              <a:rPr lang="en-US" sz="850" dirty="0">
                <a:latin typeface="Segoe UI"/>
                <a:cs typeface="Segoe UI"/>
              </a:rPr>
              <a:t>Let's walk through the process of creating a new presentation.</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1853214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Here's the step-by-step for creating a new presentation with Copilot in PowerPoint.</a:t>
            </a:r>
          </a:p>
          <a:p>
            <a:pPr>
              <a:defRPr/>
            </a:pPr>
            <a:r>
              <a:rPr lang="en-US" sz="850" dirty="0">
                <a:latin typeface="Segoe UI"/>
                <a:cs typeface="Segoe UI"/>
              </a:rPr>
              <a:t>Start by creating a new PowerPoint presentation, then click on the Copilot icon found under Home, then Copilot.</a:t>
            </a:r>
          </a:p>
          <a:p>
            <a:pPr>
              <a:defRPr/>
            </a:pPr>
            <a:r>
              <a:rPr lang="en-US" sz="850" dirty="0">
                <a:latin typeface="Segoe UI"/>
                <a:cs typeface="Segoe UI"/>
              </a:rPr>
              <a:t>The example prompt is straightforward — 'Create a presentation from /Industry 5.0 Primer.pdf.' Remember that forward slash is key for referencing your OneDrive files.</a:t>
            </a:r>
          </a:p>
          <a:p>
            <a:pPr>
              <a:defRPr/>
            </a:pPr>
            <a:r>
              <a:rPr lang="en-US" sz="850" dirty="0">
                <a:latin typeface="Segoe UI"/>
                <a:cs typeface="Segoe UI"/>
              </a:rPr>
              <a:t>If the document isn't showing up, make sure it's actually saved to your OneDrive.</a:t>
            </a:r>
          </a:p>
          <a:p>
            <a:pPr>
              <a:defRPr/>
            </a:pPr>
            <a:r>
              <a:rPr lang="en-US" sz="850" dirty="0">
                <a:latin typeface="Segoe UI"/>
                <a:cs typeface="Segoe UI"/>
              </a:rPr>
              <a:t>In our demo, I uploaded the Word document we had created earlier and asked Copilot to create an executive slide deck from it.</a:t>
            </a:r>
          </a:p>
          <a:p>
            <a:pPr>
              <a:defRPr/>
            </a:pPr>
            <a:r>
              <a:rPr lang="en-US" sz="850" dirty="0">
                <a:latin typeface="Segoe UI"/>
                <a:cs typeface="Segoe UI"/>
              </a:rPr>
              <a:t>The agent then asked about the primary audience, preferred length, visual style — whether I wanted it more visual, more text-heavy, or balanced — and then asked me to select a theme.</a:t>
            </a:r>
          </a:p>
          <a:p>
            <a:pPr>
              <a:defRPr/>
            </a:pPr>
            <a:r>
              <a:rPr lang="en-US" sz="850" dirty="0">
                <a:latin typeface="Segoe UI"/>
                <a:cs typeface="Segoe UI"/>
              </a:rPr>
              <a:t>Once I provided those inputs, Copilot went to work.</a:t>
            </a:r>
          </a:p>
          <a:p>
            <a:pPr>
              <a:defRPr/>
            </a:pPr>
            <a:r>
              <a:rPr lang="en-US" sz="850" dirty="0">
                <a:latin typeface="Segoe UI"/>
                <a:cs typeface="Segoe UI"/>
              </a:rPr>
              <a:t>It analyzed the document, created a structure, tested the output, and generated a complete 12-slide presentation.</a:t>
            </a:r>
          </a:p>
          <a:p>
            <a:pPr>
              <a:defRPr/>
            </a:pPr>
            <a:r>
              <a:rPr lang="en-US" sz="850" dirty="0">
                <a:latin typeface="Segoe UI"/>
                <a:cs typeface="Segoe UI"/>
              </a:rPr>
              <a:t>Everything was pulled directly from that document — I didn't add or modify anything, and it did a fantastic job right out of the box.</a:t>
            </a:r>
          </a:p>
          <a:p>
            <a:pPr>
              <a:defRPr/>
            </a:pPr>
            <a:r>
              <a:rPr lang="en-US" sz="850" dirty="0">
                <a:latin typeface="Segoe UI"/>
                <a:cs typeface="Segoe UI"/>
              </a:rPr>
              <a:t>Now let's talk about what happens when Copilot can't find your file.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1713032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Sometimes Copilot might not be able to locate the file you want to reference through the slash search.</a:t>
            </a:r>
          </a:p>
          <a:p>
            <a:pPr>
              <a:defRPr/>
            </a:pPr>
            <a:r>
              <a:rPr lang="en-US" sz="850" dirty="0">
                <a:latin typeface="Segoe UI"/>
                <a:cs typeface="Segoe UI"/>
              </a:rPr>
              <a:t>No problem — you can simply paste the document link directly into the prompt.</a:t>
            </a:r>
          </a:p>
          <a:p>
            <a:pPr>
              <a:defRPr/>
            </a:pPr>
            <a:r>
              <a:rPr lang="en-US" sz="850" dirty="0">
                <a:latin typeface="Segoe UI"/>
                <a:cs typeface="Segoe UI"/>
              </a:rPr>
              <a:t>Just grab the sharing link or URL from your OneDrive or SharePoint, paste it in, and Copilot will use that file as the source.</a:t>
            </a:r>
          </a:p>
          <a:p>
            <a:pPr>
              <a:defRPr/>
            </a:pPr>
            <a:r>
              <a:rPr lang="en-US" sz="850" dirty="0">
                <a:latin typeface="Segoe UI"/>
                <a:cs typeface="Segoe UI"/>
              </a:rPr>
              <a:t>This is a good workaround for files that might be deeply nested in folder structures or stored in SharePoint sites where the search index hasn't caught up yet.</a:t>
            </a:r>
          </a:p>
          <a:p>
            <a:pPr>
              <a:defRPr/>
            </a:pPr>
            <a:r>
              <a:rPr lang="en-US" sz="850" dirty="0">
                <a:latin typeface="Segoe UI"/>
                <a:cs typeface="Segoe UI"/>
              </a:rPr>
              <a:t>It also works for files shared by colleagues — as long as you have access to the document, Copilot can reference it.</a:t>
            </a:r>
          </a:p>
          <a:p>
            <a:pPr>
              <a:defRPr/>
            </a:pPr>
            <a:r>
              <a:rPr lang="en-US" sz="850" dirty="0">
                <a:latin typeface="Segoe UI"/>
                <a:cs typeface="Segoe UI"/>
              </a:rPr>
              <a:t>Let's now look at another way to create content within an existing presentation.</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4109176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So today's session is a hands-on experience focused specifically on Microsoft 365 Copilot in Word and </a:t>
            </a:r>
            <a:r>
              <a:rPr lang="en-US" sz="850">
                <a:latin typeface="Segoe UI"/>
                <a:cs typeface="Segoe UI"/>
              </a:rPr>
              <a:t>PowerPoint</a:t>
            </a:r>
            <a:r>
              <a:rPr lang="en-US" sz="850" dirty="0">
                <a:latin typeface="Segoe UI"/>
                <a:cs typeface="Segoe UI"/>
              </a:rPr>
              <a:t>.</a:t>
            </a:r>
          </a:p>
          <a:p>
            <a:pPr>
              <a:defRPr/>
            </a:pPr>
            <a:r>
              <a:rPr lang="en-US" sz="850" dirty="0">
                <a:latin typeface="Segoe UI"/>
                <a:cs typeface="Segoe UI"/>
              </a:rPr>
              <a:t>We're going to walk through real scenarios showing you how to create content, modify content, and get insights from content using Copilot in both of these applications.</a:t>
            </a:r>
          </a:p>
          <a:p>
            <a:pPr>
              <a:defRPr/>
            </a:pPr>
            <a:r>
              <a:rPr lang="en-US" sz="850" dirty="0">
                <a:latin typeface="Segoe UI"/>
                <a:cs typeface="Segoe UI"/>
              </a:rPr>
              <a:t>My name is Angel Aviles, I'm a principal CSA here at Microsoft, and I'll be working with you this morning to cover this subject matter.</a:t>
            </a:r>
          </a:p>
          <a:p>
            <a:pPr>
              <a:defRPr/>
            </a:pPr>
            <a:r>
              <a:rPr lang="en-US" sz="850" dirty="0">
                <a:latin typeface="Segoe UI"/>
                <a:cs typeface="Segoe UI"/>
              </a:rPr>
              <a:t>We'll also touch on some real-world manufacturing use cases to make this as practical as possible.</a:t>
            </a:r>
          </a:p>
          <a:p>
            <a:pPr>
              <a:defRPr/>
            </a:pPr>
            <a:r>
              <a:rPr lang="en-US" sz="850" dirty="0">
                <a:latin typeface="Segoe UI"/>
                <a:cs typeface="Segoe UI"/>
              </a:rPr>
              <a:t>So let's get started with a few housekeeping items before we jump in.</a:t>
            </a:r>
            <a:endParaRPr lang="en-US" sz="850">
              <a:latin typeface="Segoe UI"/>
              <a:cs typeface="Segoe UI"/>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3663150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Now let's look at creating slides from within an existing presentation using the Copilot panel.</a:t>
            </a:r>
          </a:p>
          <a:p>
            <a:pPr>
              <a:defRPr/>
            </a:pPr>
            <a:r>
              <a:rPr lang="en-US" sz="850" dirty="0">
                <a:latin typeface="Segoe UI"/>
                <a:cs typeface="Segoe UI"/>
              </a:rPr>
              <a:t>Click the Copilot button in the top right of your screen, and you can prompt it directly.</a:t>
            </a:r>
          </a:p>
          <a:p>
            <a:pPr>
              <a:defRPr/>
            </a:pPr>
            <a:r>
              <a:rPr lang="en-US" sz="850" dirty="0">
                <a:latin typeface="Segoe UI"/>
                <a:cs typeface="Segoe UI"/>
              </a:rPr>
              <a:t>In this example, we're asking Copilot to draft research proposal slides on specific topics, including methodology and expected outcomes.</a:t>
            </a:r>
          </a:p>
          <a:p>
            <a:pPr>
              <a:defRPr/>
            </a:pPr>
            <a:r>
              <a:rPr lang="en-US" sz="850" dirty="0">
                <a:latin typeface="Segoe UI"/>
                <a:cs typeface="Segoe UI"/>
              </a:rPr>
              <a:t>You can choose from topics like collaborative robots — or cobots — working alongside human employees, or training and development for equipping employees with skills to work alongside advanced technologies.</a:t>
            </a:r>
          </a:p>
          <a:p>
            <a:pPr>
              <a:defRPr/>
            </a:pPr>
            <a:r>
              <a:rPr lang="en-US" sz="850" dirty="0">
                <a:latin typeface="Segoe UI"/>
                <a:cs typeface="Segoe UI"/>
              </a:rPr>
              <a:t>What's really powerful here is that Copilot can also do research.</a:t>
            </a:r>
          </a:p>
          <a:p>
            <a:pPr>
              <a:defRPr/>
            </a:pPr>
            <a:r>
              <a:rPr lang="en-US" sz="850" dirty="0">
                <a:latin typeface="Segoe UI"/>
                <a:cs typeface="Segoe UI"/>
              </a:rPr>
              <a:t>When I asked it to create a competitor comparison slide, it asked me whether it should research the latest competitor landscape or just use general knowledge.</a:t>
            </a:r>
          </a:p>
          <a:p>
            <a:pPr>
              <a:defRPr/>
            </a:pPr>
            <a:r>
              <a:rPr lang="en-US" sz="850" dirty="0">
                <a:latin typeface="Segoe UI"/>
                <a:cs typeface="Segoe UI"/>
              </a:rPr>
              <a:t>I told it to research first, and it went out to both the internet and my tenant data to pull in real information.</a:t>
            </a:r>
          </a:p>
          <a:p>
            <a:pPr>
              <a:defRPr/>
            </a:pPr>
            <a:r>
              <a:rPr lang="en-US" sz="850" dirty="0">
                <a:latin typeface="Segoe UI"/>
                <a:cs typeface="Segoe UI"/>
              </a:rPr>
              <a:t>It's aware of the document format and the existing presentation style, so the new slides it generates will match what's already there.</a:t>
            </a:r>
          </a:p>
          <a:p>
            <a:pPr>
              <a:defRPr/>
            </a:pPr>
            <a:r>
              <a:rPr lang="en-US" sz="850" dirty="0">
                <a:latin typeface="Segoe UI"/>
                <a:cs typeface="Segoe UI"/>
              </a:rPr>
              <a:t>Let's look at adding a single slide with a specific purpose.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1491391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2D4EE-838D-219E-E1B0-FF06C4982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F422A-B018-485B-0875-09253123D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5E1DD-BC57-7D62-2F57-91CDC99E998D}"/>
              </a:ext>
            </a:extLst>
          </p:cNvPr>
          <p:cNvSpPr>
            <a:spLocks noGrp="1"/>
          </p:cNvSpPr>
          <p:nvPr>
            <p:ph type="body" idx="1"/>
          </p:nvPr>
        </p:nvSpPr>
        <p:spPr/>
        <p:txBody>
          <a:bodyPr/>
          <a:lstStyle/>
          <a:p>
            <a:pPr>
              <a:defRPr/>
            </a:pPr>
            <a:r>
              <a:rPr lang="en-US" sz="850" dirty="0">
                <a:latin typeface="Segoe UI"/>
                <a:cs typeface="Segoe UI"/>
              </a:rPr>
              <a:t>Adding a slide with Copilot is really straightforward.</a:t>
            </a:r>
          </a:p>
          <a:p>
            <a:pPr>
              <a:defRPr/>
            </a:pPr>
            <a:r>
              <a:rPr lang="en-US" sz="850" dirty="0">
                <a:latin typeface="Segoe UI"/>
                <a:cs typeface="Segoe UI"/>
              </a:rPr>
              <a:t>There's one important thing to know — Copilot will create the new slide directly below whichever slide you currently have selected.</a:t>
            </a:r>
          </a:p>
          <a:p>
            <a:pPr>
              <a:defRPr/>
            </a:pPr>
            <a:r>
              <a:rPr lang="en-US" sz="850" dirty="0">
                <a:latin typeface="Segoe UI"/>
                <a:cs typeface="Segoe UI"/>
              </a:rPr>
              <a:t>So select the slide you want the new one to appear after.</a:t>
            </a:r>
          </a:p>
          <a:p>
            <a:pPr>
              <a:defRPr/>
            </a:pPr>
            <a:r>
              <a:rPr lang="en-US" sz="850" dirty="0">
                <a:latin typeface="Segoe UI"/>
                <a:cs typeface="Segoe UI"/>
              </a:rPr>
              <a:t>In our case, we'll select the last slide.</a:t>
            </a:r>
          </a:p>
          <a:p>
            <a:pPr>
              <a:defRPr/>
            </a:pPr>
            <a:r>
              <a:rPr lang="en-US" sz="850" dirty="0">
                <a:latin typeface="Segoe UI"/>
                <a:cs typeface="Segoe UI"/>
              </a:rPr>
              <a:t>Then enter your prompt — in this example, 'Add a slide thanking the audience for attending and allowing time for a Q&amp;A.' Copilot will generate that slide and insert it right where you specified.</a:t>
            </a:r>
          </a:p>
          <a:p>
            <a:pPr>
              <a:defRPr/>
            </a:pPr>
            <a:r>
              <a:rPr lang="en-US" sz="850" dirty="0">
                <a:latin typeface="Segoe UI"/>
                <a:cs typeface="Segoe UI"/>
              </a:rPr>
              <a:t>This is great for quickly adding transitional slides, section breaks, thank-you slides, or any content you need without manually designing a new slide from scratch.</a:t>
            </a:r>
          </a:p>
          <a:p>
            <a:pPr>
              <a:defRPr/>
            </a:pPr>
            <a:r>
              <a:rPr lang="en-US" sz="850" dirty="0">
                <a:latin typeface="Segoe UI"/>
                <a:cs typeface="Segoe UI"/>
              </a:rPr>
              <a:t>Now let's talk about how Designer and Copilot work together to make your slides look even better.</a:t>
            </a:r>
          </a:p>
          <a:p>
            <a:endParaRPr lang="en-US"/>
          </a:p>
        </p:txBody>
      </p:sp>
      <p:sp>
        <p:nvSpPr>
          <p:cNvPr id="4" name="Header Placeholder 3">
            <a:extLst>
              <a:ext uri="{FF2B5EF4-FFF2-40B4-BE49-F238E27FC236}">
                <a16:creationId xmlns:a16="http://schemas.microsoft.com/office/drawing/2014/main" id="{21C4B493-AAC7-A8FA-C23A-A1E3DAB7F76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9804900-74A1-14FF-2547-50D49E75EAA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1CC8A17-F66E-6BD0-1AC6-8E054AA88DC2}"/>
              </a:ext>
            </a:extLst>
          </p:cNvPr>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a:extLst>
              <a:ext uri="{FF2B5EF4-FFF2-40B4-BE49-F238E27FC236}">
                <a16:creationId xmlns:a16="http://schemas.microsoft.com/office/drawing/2014/main" id="{59549348-421B-9FCD-AD25-405D60F179A5}"/>
              </a:ext>
            </a:extLst>
          </p:cNvPr>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2645569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F4629-9874-154A-E2E6-0EC8084F7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542D0-1AF1-6B0D-5B94-59211B1B32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77D03-94C5-E424-8E33-5882D54AF867}"/>
              </a:ext>
            </a:extLst>
          </p:cNvPr>
          <p:cNvSpPr>
            <a:spLocks noGrp="1"/>
          </p:cNvSpPr>
          <p:nvPr>
            <p:ph type="body" idx="1"/>
          </p:nvPr>
        </p:nvSpPr>
        <p:spPr/>
        <p:txBody>
          <a:bodyPr/>
          <a:lstStyle/>
          <a:p>
            <a:pPr>
              <a:defRPr/>
            </a:pPr>
            <a:r>
              <a:rPr lang="en-US" sz="850" dirty="0">
                <a:latin typeface="Segoe UI"/>
                <a:cs typeface="Segoe UI"/>
              </a:rPr>
              <a:t>Designer and Copilot work hand in hand in PowerPoint.</a:t>
            </a:r>
          </a:p>
          <a:p>
            <a:pPr>
              <a:defRPr/>
            </a:pPr>
            <a:r>
              <a:rPr lang="en-US" sz="850" dirty="0">
                <a:latin typeface="Segoe UI"/>
                <a:cs typeface="Segoe UI"/>
              </a:rPr>
              <a:t>Once Copilot has generated your slides, you can use Designer to further improve the slide layouts.</a:t>
            </a:r>
          </a:p>
          <a:p>
            <a:pPr>
              <a:defRPr/>
            </a:pPr>
            <a:r>
              <a:rPr lang="en-US" sz="850" dirty="0">
                <a:latin typeface="Segoe UI"/>
                <a:cs typeface="Segoe UI"/>
              </a:rPr>
              <a:t>Just select a slide, click on the Designer link, and review the design options that are offered.</a:t>
            </a:r>
          </a:p>
          <a:p>
            <a:pPr>
              <a:defRPr/>
            </a:pPr>
            <a:r>
              <a:rPr lang="en-US" sz="850" dirty="0">
                <a:latin typeface="Segoe UI"/>
                <a:cs typeface="Segoe UI"/>
              </a:rPr>
              <a:t>This gives you the ability to change the design of each individual slide to find the layout that works best for your content.</a:t>
            </a:r>
          </a:p>
          <a:p>
            <a:pPr>
              <a:defRPr/>
            </a:pPr>
            <a:r>
              <a:rPr lang="en-US" sz="850" dirty="0">
                <a:latin typeface="Segoe UI"/>
                <a:cs typeface="Segoe UI"/>
              </a:rPr>
              <a:t>You can also use AI directly within PowerPoint to modify images.</a:t>
            </a:r>
          </a:p>
          <a:p>
            <a:pPr>
              <a:defRPr/>
            </a:pPr>
            <a:r>
              <a:rPr lang="en-US" sz="850" dirty="0">
                <a:latin typeface="Segoe UI"/>
                <a:cs typeface="Segoe UI"/>
              </a:rPr>
              <a:t>For example, if you have an image with a background you want to remove, you used to have to take it to a separate image editor.</a:t>
            </a:r>
          </a:p>
          <a:p>
            <a:pPr>
              <a:defRPr/>
            </a:pPr>
            <a:r>
              <a:rPr lang="en-US" sz="850" dirty="0">
                <a:latin typeface="Segoe UI"/>
                <a:cs typeface="Segoe UI"/>
              </a:rPr>
              <a:t>Now you can edit that picture right within PowerPoint using AI — remove backgrounds, apply effects, and accept the changes all without leaving the application.</a:t>
            </a:r>
          </a:p>
          <a:p>
            <a:pPr>
              <a:defRPr/>
            </a:pPr>
            <a:r>
              <a:rPr lang="en-US" sz="850" dirty="0">
                <a:latin typeface="Segoe UI"/>
                <a:cs typeface="Segoe UI"/>
              </a:rPr>
              <a:t>So between Copilot for content generation and Designer for visual polish, you have a really powerful one-two combination for creating professional presentations.</a:t>
            </a:r>
          </a:p>
          <a:p>
            <a:pPr>
              <a:defRPr/>
            </a:pPr>
            <a:r>
              <a:rPr lang="en-US" sz="850" dirty="0">
                <a:latin typeface="Segoe UI"/>
                <a:cs typeface="Segoe UI"/>
              </a:rPr>
              <a:t>Now let's shift to our prompt library section, where we'll give you ready-to-use prompts for every stage of your content workflow.</a:t>
            </a:r>
          </a:p>
          <a:p>
            <a:endParaRPr lang="en-US"/>
          </a:p>
        </p:txBody>
      </p:sp>
      <p:sp>
        <p:nvSpPr>
          <p:cNvPr id="4" name="Header Placeholder 3">
            <a:extLst>
              <a:ext uri="{FF2B5EF4-FFF2-40B4-BE49-F238E27FC236}">
                <a16:creationId xmlns:a16="http://schemas.microsoft.com/office/drawing/2014/main" id="{498FB855-7261-7ECD-0AC1-B6EA4BF3AE7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6CAF157-6D28-7A09-0E49-A59358166F4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CB2025D-6E06-D18B-F315-DA5A3F0C7540}"/>
              </a:ext>
            </a:extLst>
          </p:cNvPr>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a:extLst>
              <a:ext uri="{FF2B5EF4-FFF2-40B4-BE49-F238E27FC236}">
                <a16:creationId xmlns:a16="http://schemas.microsoft.com/office/drawing/2014/main" id="{29085810-7623-F0D4-7975-5CEE5BB7C5C8}"/>
              </a:ext>
            </a:extLst>
          </p:cNvPr>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2059235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6152B-118E-BF1C-6D1A-F62E3824B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41FC0-19F9-AB60-D3BD-63735E8B0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BCA7D-F422-2120-CE58-301076BB6012}"/>
              </a:ext>
            </a:extLst>
          </p:cNvPr>
          <p:cNvSpPr>
            <a:spLocks noGrp="1"/>
          </p:cNvSpPr>
          <p:nvPr>
            <p:ph type="body" idx="1"/>
          </p:nvPr>
        </p:nvSpPr>
        <p:spPr/>
        <p:txBody>
          <a:bodyPr/>
          <a:lstStyle/>
          <a:p>
            <a:pPr>
              <a:defRPr/>
            </a:pPr>
            <a:r>
              <a:rPr lang="en-US" sz="850" dirty="0">
                <a:latin typeface="Segoe UI"/>
                <a:cs typeface="Segoe UI"/>
              </a:rPr>
              <a:t>Alright, we're now moving into a section on prompt samples and use cases.</a:t>
            </a:r>
          </a:p>
          <a:p>
            <a:pPr>
              <a:defRPr/>
            </a:pPr>
            <a:r>
              <a:rPr lang="en-US" sz="850" dirty="0">
                <a:latin typeface="Segoe UI"/>
                <a:cs typeface="Segoe UI"/>
              </a:rPr>
              <a:t>This is really practical material that you can take away and start using immediately.</a:t>
            </a:r>
          </a:p>
          <a:p>
            <a:pPr>
              <a:defRPr/>
            </a:pPr>
            <a:r>
              <a:rPr lang="en-US" sz="850" dirty="0">
                <a:latin typeface="Segoe UI"/>
                <a:cs typeface="Segoe UI"/>
              </a:rPr>
              <a:t>We've organized over 30 ready-to-use prompts across eight categories that cover the entire content lifecycle — from understanding existing content all the way through to final polish and delivery.</a:t>
            </a:r>
          </a:p>
          <a:p>
            <a:pPr>
              <a:defRPr/>
            </a:pPr>
            <a:r>
              <a:rPr lang="en-US" sz="850" dirty="0">
                <a:latin typeface="Segoe UI"/>
                <a:cs typeface="Segoe UI"/>
              </a:rPr>
              <a:t>Think of this as your prompt toolkit.</a:t>
            </a:r>
          </a:p>
          <a:p>
            <a:pPr>
              <a:defRPr/>
            </a:pPr>
            <a:r>
              <a:rPr lang="en-US" sz="850" dirty="0">
                <a:latin typeface="Segoe UI"/>
                <a:cs typeface="Segoe UI"/>
              </a:rPr>
              <a:t>Whether you're preparing for an executive meeting, building a customer deck, or just trying to make sense of a long document, there's a prompt pattern here that can help.</a:t>
            </a:r>
          </a:p>
          <a:p>
            <a:pPr>
              <a:defRPr/>
            </a:pPr>
            <a:r>
              <a:rPr lang="en-US" sz="850" dirty="0">
                <a:latin typeface="Segoe UI"/>
                <a:cs typeface="Segoe UI"/>
              </a:rPr>
              <a:t>Let's walk through each category, starting with why prompts matter so much.</a:t>
            </a:r>
          </a:p>
          <a:p>
            <a:endParaRPr lang="en-US"/>
          </a:p>
        </p:txBody>
      </p:sp>
      <p:sp>
        <p:nvSpPr>
          <p:cNvPr id="4" name="Header Placeholder 3">
            <a:extLst>
              <a:ext uri="{FF2B5EF4-FFF2-40B4-BE49-F238E27FC236}">
                <a16:creationId xmlns:a16="http://schemas.microsoft.com/office/drawing/2014/main" id="{6EFFEA9F-EBF4-ABF3-63B6-08B94632B53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D346A85-A5A7-B512-61FA-C3BA7BD5DA0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1FE420C-ACF8-E0CC-F9DF-EAF21C85C0E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6/29/2026 10:06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FAFAF51-F2D3-73C6-0C22-EBE26E8B177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35334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The difference between average and exceptional Copilot results really comes down to how you prompt.</a:t>
            </a:r>
          </a:p>
          <a:p>
            <a:pPr>
              <a:defRPr/>
            </a:pPr>
            <a:r>
              <a:rPr lang="en-US" sz="850" dirty="0">
                <a:latin typeface="Segoe UI"/>
                <a:cs typeface="Segoe UI"/>
              </a:rPr>
              <a:t>This library gives you over 30 ready-to-use prompts organized across eight categories that map to a complete content lifecycle.</a:t>
            </a:r>
          </a:p>
          <a:p>
            <a:pPr>
              <a:defRPr/>
            </a:pPr>
            <a:r>
              <a:rPr lang="en-US" sz="850" dirty="0">
                <a:latin typeface="Segoe UI"/>
                <a:cs typeface="Segoe UI"/>
              </a:rPr>
              <a:t>It starts with Summarize and Understand — distilling lengthy content into actionable summaries.</a:t>
            </a:r>
          </a:p>
          <a:p>
            <a:pPr>
              <a:defRPr/>
            </a:pPr>
            <a:r>
              <a:rPr lang="en-US" sz="850" dirty="0">
                <a:latin typeface="Segoe UI"/>
                <a:cs typeface="Segoe UI"/>
              </a:rPr>
              <a:t>Then Gain Insights and Analyze — uncovering decisions, risks, and themes.</a:t>
            </a:r>
          </a:p>
          <a:p>
            <a:pPr>
              <a:defRPr/>
            </a:pPr>
            <a:r>
              <a:rPr lang="en-US" sz="850" dirty="0">
                <a:latin typeface="Segoe UI"/>
                <a:cs typeface="Segoe UI"/>
              </a:rPr>
              <a:t>Then Create New Content — generating documents and decks from scratch.</a:t>
            </a:r>
          </a:p>
          <a:p>
            <a:pPr>
              <a:defRPr/>
            </a:pPr>
            <a:r>
              <a:rPr lang="en-US" sz="850" dirty="0">
                <a:latin typeface="Segoe UI"/>
                <a:cs typeface="Segoe UI"/>
              </a:rPr>
              <a:t>From there, Modify and Improve helps you elevate tone, clarity, and narrative.</a:t>
            </a:r>
          </a:p>
          <a:p>
            <a:pPr>
              <a:defRPr/>
            </a:pPr>
            <a:r>
              <a:rPr lang="en-US" sz="850" dirty="0">
                <a:latin typeface="Segoe UI"/>
                <a:cs typeface="Segoe UI"/>
              </a:rPr>
              <a:t>Refine Slide Quality tightens titles and cuts density.</a:t>
            </a:r>
          </a:p>
          <a:p>
            <a:pPr>
              <a:defRPr/>
            </a:pPr>
            <a:r>
              <a:rPr lang="en-US" sz="850" dirty="0">
                <a:latin typeface="Segoe UI"/>
                <a:cs typeface="Segoe UI"/>
              </a:rPr>
              <a:t>Review and Validate ensures consistency and accuracy.</a:t>
            </a:r>
          </a:p>
          <a:p>
            <a:pPr>
              <a:defRPr/>
            </a:pPr>
            <a:r>
              <a:rPr lang="en-US" sz="850" dirty="0">
                <a:latin typeface="Segoe UI"/>
                <a:cs typeface="Segoe UI"/>
              </a:rPr>
              <a:t>Shape and Polish handles formatting and condensing.</a:t>
            </a:r>
          </a:p>
          <a:p>
            <a:pPr>
              <a:defRPr/>
            </a:pPr>
            <a:r>
              <a:rPr lang="en-US" sz="850" dirty="0">
                <a:latin typeface="Segoe UI"/>
                <a:cs typeface="Segoe UI"/>
              </a:rPr>
              <a:t>And finally, Usage Patterns helps you match prompts to your specific workflow scenario.</a:t>
            </a:r>
          </a:p>
          <a:p>
            <a:pPr>
              <a:defRPr/>
            </a:pPr>
            <a:r>
              <a:rPr lang="en-US" sz="850" dirty="0">
                <a:latin typeface="Segoe UI"/>
                <a:cs typeface="Segoe UI"/>
              </a:rPr>
              <a:t>Let's dive into each one, starting with summarizing and understanding content.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1368339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Let's start with the first category — Summarize and Understand Content.</a:t>
            </a:r>
          </a:p>
          <a:p>
            <a:pPr>
              <a:defRPr/>
            </a:pPr>
            <a:r>
              <a:rPr lang="en-US" sz="850" dirty="0">
                <a:latin typeface="Segoe UI"/>
                <a:cs typeface="Segoe UI"/>
              </a:rPr>
              <a:t>This is usually your starting point for any project.</a:t>
            </a:r>
          </a:p>
          <a:p>
            <a:pPr>
              <a:defRPr/>
            </a:pPr>
            <a:r>
              <a:rPr lang="en-US" sz="850" dirty="0">
                <a:latin typeface="Segoe UI"/>
                <a:cs typeface="Segoe UI"/>
              </a:rPr>
              <a:t>We have four key prompts here.</a:t>
            </a:r>
          </a:p>
          <a:p>
            <a:pPr>
              <a:defRPr/>
            </a:pPr>
            <a:r>
              <a:rPr lang="en-US" sz="850" dirty="0">
                <a:latin typeface="Segoe UI"/>
                <a:cs typeface="Segoe UI"/>
              </a:rPr>
              <a:t>First, Executive Summary — ask Copilot to summarize a document for an executive audience, focusing on objectives, key points, risks, and recommendations.</a:t>
            </a:r>
          </a:p>
          <a:p>
            <a:pPr>
              <a:defRPr/>
            </a:pPr>
            <a:r>
              <a:rPr lang="en-US" sz="850" dirty="0">
                <a:latin typeface="Segoe UI"/>
                <a:cs typeface="Segoe UI"/>
              </a:rPr>
              <a:t>Second, Slide-by-Slide Summary — have Copilot provide a concise summary of each slide, highlighting the main message and takeaway.</a:t>
            </a:r>
          </a:p>
          <a:p>
            <a:pPr>
              <a:defRPr/>
            </a:pPr>
            <a:r>
              <a:rPr lang="en-US" sz="850" dirty="0">
                <a:latin typeface="Segoe UI"/>
                <a:cs typeface="Segoe UI"/>
              </a:rPr>
              <a:t>This works in PowerPoint.</a:t>
            </a:r>
          </a:p>
          <a:p>
            <a:pPr>
              <a:defRPr/>
            </a:pPr>
            <a:r>
              <a:rPr lang="en-US" sz="850" dirty="0">
                <a:latin typeface="Segoe UI"/>
                <a:cs typeface="Segoe UI"/>
              </a:rPr>
              <a:t>Third, Long Document Condensation — ask Copilot to summarize a document in one page while preserving key arguments and conclusions.</a:t>
            </a:r>
          </a:p>
          <a:p>
            <a:pPr>
              <a:defRPr/>
            </a:pPr>
            <a:r>
              <a:rPr lang="en-US" sz="850" dirty="0">
                <a:latin typeface="Segoe UI"/>
                <a:cs typeface="Segoe UI"/>
              </a:rPr>
              <a:t>Perfect for those 50-page reports you need to digest quickly.</a:t>
            </a:r>
          </a:p>
          <a:p>
            <a:pPr>
              <a:defRPr/>
            </a:pPr>
            <a:r>
              <a:rPr lang="en-US" sz="850" dirty="0">
                <a:latin typeface="Segoe UI"/>
                <a:cs typeface="Segoe UI"/>
              </a:rPr>
              <a:t>And fourth, Key Points Only — extract the most important points and limit the output to five to seven bullets.</a:t>
            </a:r>
          </a:p>
          <a:p>
            <a:pPr>
              <a:defRPr/>
            </a:pPr>
            <a:r>
              <a:rPr lang="en-US" sz="850" dirty="0">
                <a:latin typeface="Segoe UI"/>
                <a:cs typeface="Segoe UI"/>
              </a:rPr>
              <a:t>These prompts work across both Word and PowerPoint, and they're incredibly effective at helping you quickly get up to speed on any content.</a:t>
            </a:r>
          </a:p>
          <a:p>
            <a:pPr>
              <a:defRPr/>
            </a:pPr>
            <a:r>
              <a:rPr lang="en-US" sz="850" dirty="0">
                <a:latin typeface="Segoe UI"/>
                <a:cs typeface="Segoe UI"/>
              </a:rPr>
              <a:t>Next, let's look at going deeper with insights and analysis.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2993942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Category two is Gain Insights and Analyze Content — and this is where you go beyond simple summaries.</a:t>
            </a:r>
          </a:p>
          <a:p>
            <a:pPr>
              <a:defRPr/>
            </a:pPr>
            <a:r>
              <a:rPr lang="en-US" sz="850" dirty="0">
                <a:latin typeface="Segoe UI"/>
                <a:cs typeface="Segoe UI"/>
              </a:rPr>
              <a:t>Decision and Action Analysis asks Copilot to identify decisions made or implied in a document and list any associated action items.</a:t>
            </a:r>
          </a:p>
          <a:p>
            <a:pPr>
              <a:defRPr/>
            </a:pPr>
            <a:r>
              <a:rPr lang="en-US" sz="850" dirty="0">
                <a:latin typeface="Segoe UI"/>
                <a:cs typeface="Segoe UI"/>
              </a:rPr>
              <a:t>This is huge for meeting recaps and project documents.</a:t>
            </a:r>
          </a:p>
          <a:p>
            <a:pPr>
              <a:defRPr/>
            </a:pPr>
            <a:r>
              <a:rPr lang="en-US" sz="850" dirty="0">
                <a:latin typeface="Segoe UI"/>
                <a:cs typeface="Segoe UI"/>
              </a:rPr>
              <a:t>Risk and Gap Assessment asks Copilot to review content and highlight risks, assumptions, or gaps that may require further clarification.</a:t>
            </a:r>
          </a:p>
          <a:p>
            <a:pPr>
              <a:defRPr/>
            </a:pPr>
            <a:r>
              <a:rPr lang="en-US" sz="850" dirty="0">
                <a:latin typeface="Segoe UI"/>
                <a:cs typeface="Segoe UI"/>
              </a:rPr>
              <a:t>Think of this as your quality check before presenting to stakeholders.</a:t>
            </a:r>
          </a:p>
          <a:p>
            <a:pPr>
              <a:defRPr/>
            </a:pPr>
            <a:r>
              <a:rPr lang="en-US" sz="850" dirty="0">
                <a:latin typeface="Segoe UI"/>
                <a:cs typeface="Segoe UI"/>
              </a:rPr>
              <a:t>Audience Fit Check evaluates whether content is appropriate for a specific audience — like executives — and suggests improvements.</a:t>
            </a:r>
          </a:p>
          <a:p>
            <a:pPr>
              <a:defRPr/>
            </a:pPr>
            <a:r>
              <a:rPr lang="en-US" sz="850" dirty="0">
                <a:latin typeface="Segoe UI"/>
                <a:cs typeface="Segoe UI"/>
              </a:rPr>
              <a:t>This is great for making sure your messaging lands correctly.</a:t>
            </a:r>
          </a:p>
          <a:p>
            <a:pPr>
              <a:defRPr/>
            </a:pPr>
            <a:r>
              <a:rPr lang="en-US" sz="850" dirty="0">
                <a:latin typeface="Segoe UI"/>
                <a:cs typeface="Segoe UI"/>
              </a:rPr>
              <a:t>And Thematic Analysis identifies recurring themes, priorities, or strategic focus areas across a document.</a:t>
            </a:r>
          </a:p>
          <a:p>
            <a:pPr>
              <a:defRPr/>
            </a:pPr>
            <a:r>
              <a:rPr lang="en-US" sz="850" dirty="0">
                <a:latin typeface="Segoe UI"/>
                <a:cs typeface="Segoe UI"/>
              </a:rPr>
              <a:t>These analytical prompts are really powerful when you combine them — run a decision analysis, then a risk assessment, and you'll have a comprehensive view of any document.</a:t>
            </a:r>
          </a:p>
          <a:p>
            <a:pPr>
              <a:defRPr/>
            </a:pPr>
            <a:r>
              <a:rPr lang="en-US" sz="850" dirty="0">
                <a:latin typeface="Segoe UI"/>
                <a:cs typeface="Segoe UI"/>
              </a:rPr>
              <a:t>Now let's look at creating new content from scratch.</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3307106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Category three is all about creating new content, and this ties directly back to our hands-on demos earlier.</a:t>
            </a:r>
          </a:p>
          <a:p>
            <a:pPr>
              <a:defRPr/>
            </a:pPr>
            <a:r>
              <a:rPr lang="en-US" sz="850" dirty="0">
                <a:latin typeface="Segoe UI"/>
                <a:cs typeface="Segoe UI"/>
              </a:rPr>
              <a:t>Create a New Word Document — prompt Copilot to create a structured document with sections like executive summary, background, key discussion points, and next steps.</a:t>
            </a:r>
          </a:p>
          <a:p>
            <a:pPr>
              <a:defRPr/>
            </a:pPr>
            <a:r>
              <a:rPr lang="en-US" sz="850" dirty="0">
                <a:latin typeface="Segoe UI"/>
                <a:cs typeface="Segoe UI"/>
              </a:rPr>
              <a:t>Create a PowerPoint Deck — ask for a specific number of slides suitable for executive review, including title slide, agenda, context, key insights, recommendations, and next steps.</a:t>
            </a:r>
          </a:p>
          <a:p>
            <a:pPr>
              <a:defRPr/>
            </a:pPr>
            <a:r>
              <a:rPr lang="en-US" sz="850" dirty="0">
                <a:latin typeface="Segoe UI"/>
                <a:cs typeface="Segoe UI"/>
              </a:rPr>
              <a:t>Convert Notes into a Document — take rough notes and turn them into a polished Word document suitable for sharing with leadership.</a:t>
            </a:r>
          </a:p>
          <a:p>
            <a:pPr>
              <a:defRPr/>
            </a:pPr>
            <a:r>
              <a:rPr lang="en-US" sz="850" dirty="0">
                <a:latin typeface="Segoe UI"/>
                <a:cs typeface="Segoe UI"/>
              </a:rPr>
              <a:t>This is a huge time saver.</a:t>
            </a:r>
          </a:p>
          <a:p>
            <a:pPr>
              <a:defRPr/>
            </a:pPr>
            <a:r>
              <a:rPr lang="en-US" sz="850" dirty="0">
                <a:latin typeface="Segoe UI"/>
                <a:cs typeface="Segoe UI"/>
              </a:rPr>
              <a:t>And Convert Content into Slides — transform a document into a PowerPoint presentation with clear, concise slide titles and bullet points.</a:t>
            </a:r>
          </a:p>
          <a:p>
            <a:pPr>
              <a:defRPr/>
            </a:pPr>
            <a:r>
              <a:rPr lang="en-US" sz="850" dirty="0">
                <a:latin typeface="Segoe UI"/>
                <a:cs typeface="Segoe UI"/>
              </a:rPr>
              <a:t>As we demonstrated earlier, these creation prompts are incredibly effective, especially when you combine them with the GCSE prompting framework — give Copilot a goal, context, sources, and expectations.</a:t>
            </a:r>
          </a:p>
          <a:p>
            <a:pPr>
              <a:defRPr/>
            </a:pPr>
            <a:r>
              <a:rPr lang="en-US" sz="850" dirty="0">
                <a:latin typeface="Segoe UI"/>
                <a:cs typeface="Segoe UI"/>
              </a:rPr>
              <a:t>Once you've created content, the next step is to improve and refine it.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1715984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Category four is Modify and Improve Content — this is where you transform rough drafts into polished deliverables.</a:t>
            </a:r>
          </a:p>
          <a:p>
            <a:pPr>
              <a:defRPr/>
            </a:pPr>
            <a:r>
              <a:rPr lang="en-US" sz="850" dirty="0">
                <a:latin typeface="Segoe UI"/>
                <a:cs typeface="Segoe UI"/>
              </a:rPr>
              <a:t>Executive Tone asks Copilot to rewrite content to be more concise and executive-ready, removing unnecessary detail.</a:t>
            </a:r>
          </a:p>
          <a:p>
            <a:pPr>
              <a:defRPr/>
            </a:pPr>
            <a:r>
              <a:rPr lang="en-US" sz="850" dirty="0">
                <a:latin typeface="Segoe UI"/>
                <a:cs typeface="Segoe UI"/>
              </a:rPr>
              <a:t>This is one of the most frequently used prompts because we often write more than executives want to read.</a:t>
            </a:r>
          </a:p>
          <a:p>
            <a:pPr>
              <a:defRPr/>
            </a:pPr>
            <a:r>
              <a:rPr lang="en-US" sz="850" dirty="0">
                <a:latin typeface="Segoe UI"/>
                <a:cs typeface="Segoe UI"/>
              </a:rPr>
              <a:t>Clarity and Flow focuses on improving structure and professional tone.</a:t>
            </a:r>
          </a:p>
          <a:p>
            <a:pPr>
              <a:defRPr/>
            </a:pPr>
            <a:r>
              <a:rPr lang="en-US" sz="850" dirty="0">
                <a:latin typeface="Segoe UI"/>
                <a:cs typeface="Segoe UI"/>
              </a:rPr>
              <a:t>If your document feels disjointed, this prompt helps smooth it out.</a:t>
            </a:r>
          </a:p>
          <a:p>
            <a:pPr>
              <a:defRPr/>
            </a:pPr>
            <a:r>
              <a:rPr lang="en-US" sz="850" dirty="0">
                <a:latin typeface="Segoe UI"/>
                <a:cs typeface="Segoe UI"/>
              </a:rPr>
              <a:t>Narrative improves the storytelling and logical flow so the content reads as a cohesive story rather than a collection of bullet points.</a:t>
            </a:r>
          </a:p>
          <a:p>
            <a:pPr>
              <a:defRPr/>
            </a:pPr>
            <a:r>
              <a:rPr lang="en-US" sz="850" dirty="0">
                <a:latin typeface="Segoe UI"/>
                <a:cs typeface="Segoe UI"/>
              </a:rPr>
              <a:t>And Simplicity asks Copilot to simplify content so it's easy to understand without losing meaning or accuracy.</a:t>
            </a:r>
          </a:p>
          <a:p>
            <a:pPr>
              <a:defRPr/>
            </a:pPr>
            <a:r>
              <a:rPr lang="en-US" sz="850" dirty="0">
                <a:latin typeface="Segoe UI"/>
                <a:cs typeface="Segoe UI"/>
              </a:rPr>
              <a:t>Perfect for technical documents that need to reach a broader audience.</a:t>
            </a:r>
          </a:p>
          <a:p>
            <a:pPr>
              <a:defRPr/>
            </a:pPr>
            <a:r>
              <a:rPr lang="en-US" sz="850" dirty="0">
                <a:latin typeface="Segoe UI"/>
                <a:cs typeface="Segoe UI"/>
              </a:rPr>
              <a:t>Remember in our Word demo how we used Copilot's coaching feature to get recommendations and then implement them one by one?</a:t>
            </a:r>
          </a:p>
          <a:p>
            <a:pPr>
              <a:defRPr/>
            </a:pPr>
            <a:r>
              <a:rPr lang="en-US" sz="850" dirty="0">
                <a:latin typeface="Segoe UI"/>
                <a:cs typeface="Segoe UI"/>
              </a:rPr>
              <a:t>These prompts give you that same power with more specific direction.</a:t>
            </a:r>
          </a:p>
          <a:p>
            <a:pPr>
              <a:defRPr/>
            </a:pPr>
            <a:r>
              <a:rPr lang="en-US" sz="850" dirty="0">
                <a:latin typeface="Segoe UI"/>
                <a:cs typeface="Segoe UI"/>
              </a:rPr>
              <a:t>Next, let's look at prompts specifically designed for improving PowerPoint slides.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2877782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Category five is Refine PowerPoint Slide Quality — and great slides communicate one clear idea per screen.</a:t>
            </a:r>
          </a:p>
          <a:p>
            <a:pPr>
              <a:defRPr/>
            </a:pPr>
            <a:r>
              <a:rPr lang="en-US" sz="850" dirty="0">
                <a:latin typeface="Segoe UI"/>
                <a:cs typeface="Segoe UI"/>
              </a:rPr>
              <a:t>Improve Slide Titles asks Copilot to rewrite titles so they clearly communicate the key takeaway of each slide.</a:t>
            </a:r>
          </a:p>
          <a:p>
            <a:pPr>
              <a:defRPr/>
            </a:pPr>
            <a:r>
              <a:rPr lang="en-US" sz="850" dirty="0">
                <a:latin typeface="Segoe UI"/>
                <a:cs typeface="Segoe UI"/>
              </a:rPr>
              <a:t>Good titles do a lot of heavy lifting in a presentation.</a:t>
            </a:r>
          </a:p>
          <a:p>
            <a:pPr>
              <a:defRPr/>
            </a:pPr>
            <a:r>
              <a:rPr lang="en-US" sz="850" dirty="0">
                <a:latin typeface="Segoe UI"/>
                <a:cs typeface="Segoe UI"/>
              </a:rPr>
              <a:t>Reduce Text Density asks Copilot to reduce the amount of text on each slide while preserving the core message.</a:t>
            </a:r>
          </a:p>
          <a:p>
            <a:pPr>
              <a:defRPr/>
            </a:pPr>
            <a:r>
              <a:rPr lang="en-US" sz="850" dirty="0">
                <a:latin typeface="Segoe UI"/>
                <a:cs typeface="Segoe UI"/>
              </a:rPr>
              <a:t>We've all seen slides that are basically walls of text — this prompt fixes that.</a:t>
            </a:r>
          </a:p>
          <a:p>
            <a:pPr>
              <a:defRPr/>
            </a:pPr>
            <a:r>
              <a:rPr lang="en-US" sz="850" dirty="0">
                <a:latin typeface="Segoe UI"/>
                <a:cs typeface="Segoe UI"/>
              </a:rPr>
              <a:t>Executive Storyline asks Copilot to reorder slides to create a stronger narrative flow for an executive audience.</a:t>
            </a:r>
          </a:p>
          <a:p>
            <a:pPr>
              <a:defRPr/>
            </a:pPr>
            <a:r>
              <a:rPr lang="en-US" sz="850" dirty="0">
                <a:latin typeface="Segoe UI"/>
                <a:cs typeface="Segoe UI"/>
              </a:rPr>
              <a:t>Sometimes the order you created content in isn't the best order to present it.</a:t>
            </a:r>
          </a:p>
          <a:p>
            <a:pPr>
              <a:defRPr/>
            </a:pPr>
            <a:r>
              <a:rPr lang="en-US" sz="850" dirty="0">
                <a:latin typeface="Segoe UI"/>
                <a:cs typeface="Segoe UI"/>
              </a:rPr>
              <a:t>And Visual Guidance asks Copilot to suggest where visuals or diagrams could improve understanding, without changing the actual slide design.</a:t>
            </a:r>
          </a:p>
          <a:p>
            <a:pPr>
              <a:defRPr/>
            </a:pPr>
            <a:r>
              <a:rPr lang="en-US" sz="850" dirty="0">
                <a:latin typeface="Segoe UI"/>
                <a:cs typeface="Segoe UI"/>
              </a:rPr>
              <a:t>This gives you a roadmap for where to add visual elements.</a:t>
            </a:r>
          </a:p>
          <a:p>
            <a:pPr>
              <a:defRPr/>
            </a:pPr>
            <a:r>
              <a:rPr lang="en-US" sz="850" dirty="0">
                <a:latin typeface="Segoe UI"/>
                <a:cs typeface="Segoe UI"/>
              </a:rPr>
              <a:t>These prompts are especially useful after Copilot has generated an initial deck — think of them as your second pass to polish and refine.</a:t>
            </a:r>
          </a:p>
          <a:p>
            <a:pPr>
              <a:defRPr/>
            </a:pPr>
            <a:r>
              <a:rPr lang="en-US" sz="850" dirty="0">
                <a:latin typeface="Segoe UI"/>
                <a:cs typeface="Segoe UI"/>
              </a:rPr>
              <a:t>Now let's move to reviewing and validating your content.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178229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Before we get started, a few important housekeeping items to cover.</a:t>
            </a:r>
          </a:p>
          <a:p>
            <a:pPr>
              <a:defRPr/>
            </a:pPr>
            <a:r>
              <a:rPr lang="en-US" sz="850" dirty="0">
                <a:latin typeface="Segoe UI"/>
                <a:cs typeface="Segoe UI"/>
              </a:rPr>
              <a:t>First, this meeting is being recorded, and we'll try to get the recording out by the end of the day.</a:t>
            </a:r>
          </a:p>
          <a:p>
            <a:pPr>
              <a:defRPr/>
            </a:pPr>
            <a:r>
              <a:rPr lang="en-US" sz="850" dirty="0">
                <a:latin typeface="Segoe UI"/>
                <a:cs typeface="Segoe UI"/>
              </a:rPr>
              <a:t>There will also be a content link through the registration site where you can access both the recordings and the PowerPoint presentations from the session.</a:t>
            </a:r>
          </a:p>
          <a:p>
            <a:pPr>
              <a:defRPr/>
            </a:pPr>
            <a:r>
              <a:rPr lang="en-US" sz="850" dirty="0">
                <a:latin typeface="Segoe UI"/>
                <a:cs typeface="Segoe UI"/>
              </a:rPr>
              <a:t>During the first part, Microsoft video and microphones are turned off due to the size of the audience.</a:t>
            </a:r>
          </a:p>
          <a:p>
            <a:pPr>
              <a:defRPr/>
            </a:pPr>
            <a:r>
              <a:rPr lang="en-US" sz="850" dirty="0">
                <a:latin typeface="Segoe UI"/>
                <a:cs typeface="Segoe UI"/>
              </a:rPr>
              <a:t>However, we do have a chat and Q&amp;A that's moderated, so please feel free to post your questions there.</a:t>
            </a:r>
          </a:p>
          <a:p>
            <a:pPr>
              <a:defRPr/>
            </a:pPr>
            <a:r>
              <a:rPr lang="en-US" sz="850" dirty="0">
                <a:latin typeface="Segoe UI"/>
                <a:cs typeface="Segoe UI"/>
              </a:rPr>
              <a:t>If at any time there's a mass loss of audio or the PowerPoint goes blank, go ahead and raise your hand using the meeting controls shown here to let us know.</a:t>
            </a:r>
          </a:p>
          <a:p>
            <a:pPr>
              <a:defRPr/>
            </a:pPr>
            <a:r>
              <a:rPr lang="en-US" sz="850" dirty="0">
                <a:latin typeface="Segoe UI"/>
                <a:cs typeface="Segoe UI"/>
              </a:rPr>
              <a:t>For anyone having individual audio or content sharing issues, we recommend restarting your webinar session or joining via the web experience, which often fixes those problems.</a:t>
            </a:r>
          </a:p>
          <a:p>
            <a:pPr>
              <a:defRPr/>
            </a:pPr>
            <a:r>
              <a:rPr lang="en-US" sz="850" dirty="0">
                <a:latin typeface="Segoe UI"/>
                <a:cs typeface="Segoe UI"/>
              </a:rPr>
              <a:t>Alright, with that out of the way, let's look at what we'll cover today.</a:t>
            </a:r>
          </a:p>
          <a:p>
            <a:endParaRPr lang="en-US"/>
          </a:p>
        </p:txBody>
      </p:sp>
      <p:sp>
        <p:nvSpPr>
          <p:cNvPr id="4" name="Slide Number Placeholder 3"/>
          <p:cNvSpPr>
            <a:spLocks noGrp="1"/>
          </p:cNvSpPr>
          <p:nvPr>
            <p:ph type="sldNum" sz="quarter" idx="5"/>
          </p:nvPr>
        </p:nvSpPr>
        <p:spPr/>
        <p:txBody>
          <a:bodyPr/>
          <a:lstStyle/>
          <a:p>
            <a:pPr marL="0" marR="0" lvl="0" indent="0" algn="r" defTabSz="966545" rtl="0" eaLnBrk="1" fontAlgn="auto" latinLnBrk="0" hangingPunct="1">
              <a:lnSpc>
                <a:spcPct val="100000"/>
              </a:lnSpc>
              <a:spcBef>
                <a:spcPts val="0"/>
              </a:spcBef>
              <a:spcAft>
                <a:spcPts val="0"/>
              </a:spcAft>
              <a:buClrTx/>
              <a:buSzTx/>
              <a:buFontTx/>
              <a:buNone/>
              <a:tabLst/>
              <a:defRPr/>
            </a:pPr>
            <a:fld id="{486C20BA-B25A-46FB-B56D-3553F036A11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517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Category six is Review, Validate, and Work Across Documents — the quality assurance step before you share anything.</a:t>
            </a:r>
          </a:p>
          <a:p>
            <a:pPr>
              <a:defRPr/>
            </a:pPr>
            <a:r>
              <a:rPr lang="en-US" sz="850" dirty="0">
                <a:latin typeface="Segoe UI"/>
                <a:cs typeface="Segoe UI"/>
              </a:rPr>
              <a:t>On the validation side, you have Consistency Check, which asks Copilot to review terminology, tone, and messaging across a document.</a:t>
            </a:r>
          </a:p>
          <a:p>
            <a:pPr>
              <a:defRPr/>
            </a:pPr>
            <a:r>
              <a:rPr lang="en-US" sz="850" dirty="0">
                <a:latin typeface="Segoe UI"/>
                <a:cs typeface="Segoe UI"/>
              </a:rPr>
              <a:t>Nothing looks more unprofessional than using different terms for the same concept.</a:t>
            </a:r>
          </a:p>
          <a:p>
            <a:pPr>
              <a:defRPr/>
            </a:pPr>
            <a:r>
              <a:rPr lang="en-US" sz="850" dirty="0">
                <a:latin typeface="Segoe UI"/>
                <a:cs typeface="Segoe UI"/>
              </a:rPr>
              <a:t>Accuracy Check reviews content for potential inaccuracies, contradictions, or unclear statements.</a:t>
            </a:r>
          </a:p>
          <a:p>
            <a:pPr>
              <a:defRPr/>
            </a:pPr>
            <a:r>
              <a:rPr lang="en-US" sz="850" dirty="0">
                <a:latin typeface="Segoe UI"/>
                <a:cs typeface="Segoe UI"/>
              </a:rPr>
              <a:t>This is like having a fresh pair of eyes on your work.</a:t>
            </a:r>
          </a:p>
          <a:p>
            <a:pPr>
              <a:defRPr/>
            </a:pPr>
            <a:r>
              <a:rPr lang="en-US" sz="850" dirty="0">
                <a:latin typeface="Segoe UI"/>
                <a:cs typeface="Segoe UI"/>
              </a:rPr>
              <a:t>And Stakeholder Perspective asks Copilot to review content from the perspective of a specific audience — an executive, a customer, or IT leadership — and flag what questions they might ask.</a:t>
            </a:r>
          </a:p>
          <a:p>
            <a:pPr>
              <a:defRPr/>
            </a:pPr>
            <a:r>
              <a:rPr lang="en-US" sz="850" dirty="0">
                <a:latin typeface="Segoe UI"/>
                <a:cs typeface="Segoe UI"/>
              </a:rPr>
              <a:t>This is gold for presentation prep.</a:t>
            </a:r>
          </a:p>
          <a:p>
            <a:pPr>
              <a:defRPr/>
            </a:pPr>
            <a:r>
              <a:rPr lang="en-US" sz="850" dirty="0">
                <a:latin typeface="Segoe UI"/>
                <a:cs typeface="Segoe UI"/>
              </a:rPr>
              <a:t>On the multi-document side, Compare Documents identifies overlaps, differences, and conflicting messages between two documents or decks.</a:t>
            </a:r>
          </a:p>
          <a:p>
            <a:pPr>
              <a:defRPr/>
            </a:pPr>
            <a:r>
              <a:rPr lang="en-US" sz="850" dirty="0">
                <a:latin typeface="Segoe UI"/>
                <a:cs typeface="Segoe UI"/>
              </a:rPr>
              <a:t>Consolidate Content merges multiple documents into a single, streamlined version.</a:t>
            </a:r>
          </a:p>
          <a:p>
            <a:pPr>
              <a:defRPr/>
            </a:pPr>
            <a:r>
              <a:rPr lang="en-US" sz="850" dirty="0">
                <a:latin typeface="Segoe UI"/>
                <a:cs typeface="Segoe UI"/>
              </a:rPr>
              <a:t>And Master Narrative creates a coherent story across multiple files aligned to a common objective.</a:t>
            </a:r>
          </a:p>
          <a:p>
            <a:pPr>
              <a:defRPr/>
            </a:pPr>
            <a:r>
              <a:rPr lang="en-US" sz="850" dirty="0">
                <a:latin typeface="Segoe UI"/>
                <a:cs typeface="Segoe UI"/>
              </a:rPr>
              <a:t>These are incredibly valuable for teams working on shared deliverables.</a:t>
            </a:r>
          </a:p>
          <a:p>
            <a:pPr>
              <a:defRPr/>
            </a:pPr>
            <a:r>
              <a:rPr lang="en-US" sz="850" dirty="0">
                <a:latin typeface="Segoe UI"/>
                <a:cs typeface="Segoe UI"/>
              </a:rPr>
              <a:t>Let's move to final polish.</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3757888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Category seven is Shape and Polish Your Output — the final touches that make a real difference.</a:t>
            </a:r>
          </a:p>
          <a:p>
            <a:pPr>
              <a:defRPr/>
            </a:pPr>
            <a:r>
              <a:rPr lang="en-US" sz="850" dirty="0">
                <a:latin typeface="Segoe UI"/>
                <a:cs typeface="Segoe UI"/>
              </a:rPr>
              <a:t>Structure asks Copilot to present output in a specific format, like a table with columns for Key Point, Impact, and Recommendation.</a:t>
            </a:r>
          </a:p>
          <a:p>
            <a:pPr>
              <a:defRPr/>
            </a:pPr>
            <a:r>
              <a:rPr lang="en-US" sz="850" dirty="0">
                <a:latin typeface="Segoe UI"/>
                <a:cs typeface="Segoe UI"/>
              </a:rPr>
              <a:t>This is great for taking narrative content and making it scannable.</a:t>
            </a:r>
          </a:p>
          <a:p>
            <a:pPr>
              <a:defRPr/>
            </a:pPr>
            <a:r>
              <a:rPr lang="en-US" sz="850" dirty="0">
                <a:latin typeface="Segoe UI"/>
                <a:cs typeface="Segoe UI"/>
              </a:rPr>
              <a:t>Condense asks Copilot to trim content by 30 percent without losing critical meaning.</a:t>
            </a:r>
          </a:p>
          <a:p>
            <a:pPr>
              <a:defRPr/>
            </a:pPr>
            <a:r>
              <a:rPr lang="en-US" sz="850" dirty="0">
                <a:latin typeface="Segoe UI"/>
                <a:cs typeface="Segoe UI"/>
              </a:rPr>
              <a:t>Sometimes you just need to make things shorter, and giving a specific percentage target helps Copilot calibrate.</a:t>
            </a:r>
          </a:p>
          <a:p>
            <a:pPr>
              <a:defRPr/>
            </a:pPr>
            <a:r>
              <a:rPr lang="en-US" sz="850" dirty="0">
                <a:latin typeface="Segoe UI"/>
                <a:cs typeface="Segoe UI"/>
              </a:rPr>
              <a:t>And Externalize asks Copilot to rewrite content so it's appropriate for external customer sharing.</a:t>
            </a:r>
          </a:p>
          <a:p>
            <a:pPr>
              <a:defRPr/>
            </a:pPr>
            <a:r>
              <a:rPr lang="en-US" sz="850" dirty="0">
                <a:latin typeface="Segoe UI"/>
                <a:cs typeface="Segoe UI"/>
              </a:rPr>
              <a:t>Internal documents often have jargon, abbreviations, or context that doesn't translate well for outside audiences — this prompt handles that conversion.</a:t>
            </a:r>
          </a:p>
          <a:p>
            <a:pPr>
              <a:defRPr/>
            </a:pPr>
            <a:r>
              <a:rPr lang="en-US" sz="850" dirty="0">
                <a:latin typeface="Segoe UI"/>
                <a:cs typeface="Segoe UI"/>
              </a:rPr>
              <a:t>These three prompts work well as a final pass right before you hit send or present.</a:t>
            </a:r>
          </a:p>
          <a:p>
            <a:pPr>
              <a:defRPr/>
            </a:pPr>
            <a:r>
              <a:rPr lang="en-US" sz="850" dirty="0">
                <a:latin typeface="Segoe UI"/>
                <a:cs typeface="Segoe UI"/>
              </a:rPr>
              <a:t>Now let's look at how to match these prompts to specific workflow scenarios.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4266270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This table maps five common workflows to the best prompts in the library — think of it as your quick-reference guide.</a:t>
            </a:r>
          </a:p>
          <a:p>
            <a:pPr>
              <a:defRPr/>
            </a:pPr>
            <a:r>
              <a:rPr lang="en-US" sz="850" dirty="0">
                <a:latin typeface="Segoe UI"/>
                <a:cs typeface="Segoe UI"/>
              </a:rPr>
              <a:t>For Executive Prep, combine the Executive Summary prompt with Executive Storyline to create content that's both comprehensive and well-structured for leadership.</a:t>
            </a:r>
          </a:p>
          <a:p>
            <a:pPr>
              <a:defRPr/>
            </a:pPr>
            <a:r>
              <a:rPr lang="en-US" sz="850" dirty="0">
                <a:latin typeface="Segoe UI"/>
                <a:cs typeface="Segoe UI"/>
              </a:rPr>
              <a:t>For Customer Decks, use the Slide Quality prompts alongside Audience Fit Check to make sure your presentation is polished and appropriate for external audiences.</a:t>
            </a:r>
          </a:p>
          <a:p>
            <a:pPr>
              <a:defRPr/>
            </a:pPr>
            <a:r>
              <a:rPr lang="en-US" sz="850" dirty="0">
                <a:latin typeface="Segoe UI"/>
                <a:cs typeface="Segoe UI"/>
              </a:rPr>
              <a:t>For Delivery Planning, pair Action Analysis with Risk Assessment to make sure you've identified all the key decisions and potential issues.</a:t>
            </a:r>
          </a:p>
          <a:p>
            <a:pPr>
              <a:defRPr/>
            </a:pPr>
            <a:r>
              <a:rPr lang="en-US" sz="850" dirty="0">
                <a:latin typeface="Segoe UI"/>
                <a:cs typeface="Segoe UI"/>
              </a:rPr>
              <a:t>For Rapid Reuse, the Convert Document to Slides prompt lets you quickly transform existing content into a new format.</a:t>
            </a:r>
          </a:p>
          <a:p>
            <a:pPr>
              <a:defRPr/>
            </a:pPr>
            <a:r>
              <a:rPr lang="en-US" sz="850" dirty="0">
                <a:latin typeface="Segoe UI"/>
                <a:cs typeface="Segoe UI"/>
              </a:rPr>
              <a:t>And for Final Polish, combine Consistency Check with Reduce Length to tighten everything up before sharing.</a:t>
            </a:r>
          </a:p>
          <a:p>
            <a:pPr>
              <a:defRPr/>
            </a:pPr>
            <a:r>
              <a:rPr lang="en-US" sz="850" dirty="0">
                <a:latin typeface="Segoe UI"/>
                <a:cs typeface="Segoe UI"/>
              </a:rPr>
              <a:t>The key is that mastery comes from consistent use, not memorization.</a:t>
            </a:r>
          </a:p>
          <a:p>
            <a:pPr>
              <a:defRPr/>
            </a:pPr>
            <a:r>
              <a:rPr lang="en-US" sz="850" dirty="0">
                <a:latin typeface="Segoe UI"/>
                <a:cs typeface="Segoe UI"/>
              </a:rPr>
              <a:t>Let's talk about how to actually get started.</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2484440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The path to Copilot mastery is really about picking one workflow and practicing.</a:t>
            </a:r>
          </a:p>
          <a:p>
            <a:pPr>
              <a:defRPr/>
            </a:pPr>
            <a:r>
              <a:rPr lang="en-US" sz="850" dirty="0">
                <a:latin typeface="Segoe UI"/>
                <a:cs typeface="Segoe UI"/>
              </a:rPr>
              <a:t>Step one — choose your scenario.</a:t>
            </a:r>
          </a:p>
          <a:p>
            <a:pPr>
              <a:defRPr/>
            </a:pPr>
            <a:r>
              <a:rPr lang="en-US" sz="850" dirty="0">
                <a:latin typeface="Segoe UI"/>
                <a:cs typeface="Segoe UI"/>
              </a:rPr>
              <a:t>Pick a scenario from the usage patterns table that matches your most frequent task.</a:t>
            </a:r>
          </a:p>
          <a:p>
            <a:pPr>
              <a:defRPr/>
            </a:pPr>
            <a:r>
              <a:rPr lang="en-US" sz="850" dirty="0">
                <a:latin typeface="Segoe UI"/>
                <a:cs typeface="Segoe UI"/>
              </a:rPr>
              <a:t>Don't try to learn everything at once.</a:t>
            </a:r>
          </a:p>
          <a:p>
            <a:pPr>
              <a:defRPr/>
            </a:pPr>
            <a:r>
              <a:rPr lang="en-US" sz="850" dirty="0">
                <a:latin typeface="Segoe UI"/>
                <a:cs typeface="Segoe UI"/>
              </a:rPr>
              <a:t>Step two — try a prompt.</a:t>
            </a:r>
          </a:p>
          <a:p>
            <a:pPr>
              <a:defRPr/>
            </a:pPr>
            <a:r>
              <a:rPr lang="en-US" sz="850" dirty="0">
                <a:latin typeface="Segoe UI"/>
                <a:cs typeface="Segoe UI"/>
              </a:rPr>
              <a:t>Open Copilot in Word or PowerPoint and try the recommended prompt verbatim.</a:t>
            </a:r>
          </a:p>
          <a:p>
            <a:pPr>
              <a:defRPr/>
            </a:pPr>
            <a:r>
              <a:rPr lang="en-US" sz="850" dirty="0">
                <a:latin typeface="Segoe UI"/>
                <a:cs typeface="Segoe UI"/>
              </a:rPr>
              <a:t>Don't overthink it on the first try.</a:t>
            </a:r>
          </a:p>
          <a:p>
            <a:pPr>
              <a:defRPr/>
            </a:pPr>
            <a:r>
              <a:rPr lang="en-US" sz="850" dirty="0">
                <a:latin typeface="Segoe UI"/>
                <a:cs typeface="Segoe UI"/>
              </a:rPr>
              <a:t>Step three — refine the output.</a:t>
            </a:r>
          </a:p>
          <a:p>
            <a:pPr>
              <a:defRPr/>
            </a:pPr>
            <a:r>
              <a:rPr lang="en-US" sz="850" dirty="0">
                <a:latin typeface="Segoe UI"/>
                <a:cs typeface="Segoe UI"/>
              </a:rPr>
              <a:t>Review the result and iterate using the Modify and Improve prompts to polish.</a:t>
            </a:r>
          </a:p>
          <a:p>
            <a:pPr>
              <a:defRPr/>
            </a:pPr>
            <a:r>
              <a:rPr lang="en-US" sz="850" dirty="0">
                <a:latin typeface="Segoe UI"/>
                <a:cs typeface="Segoe UI"/>
              </a:rPr>
              <a:t>Remember, the first result is a starting point, not the final product.</a:t>
            </a:r>
          </a:p>
          <a:p>
            <a:pPr>
              <a:defRPr/>
            </a:pPr>
            <a:r>
              <a:rPr lang="en-US" sz="850" dirty="0">
                <a:latin typeface="Segoe UI"/>
                <a:cs typeface="Segoe UI"/>
              </a:rPr>
              <a:t>Step four — share with your team.</a:t>
            </a:r>
          </a:p>
          <a:p>
            <a:pPr>
              <a:defRPr/>
            </a:pPr>
            <a:r>
              <a:rPr lang="en-US" sz="850" dirty="0">
                <a:latin typeface="Segoe UI"/>
                <a:cs typeface="Segoe UI"/>
              </a:rPr>
              <a:t>Share your best results with colleagues to build a shared prompt practice.</a:t>
            </a:r>
          </a:p>
          <a:p>
            <a:pPr>
              <a:defRPr/>
            </a:pPr>
            <a:r>
              <a:rPr lang="en-US" sz="850" dirty="0">
                <a:latin typeface="Segoe UI"/>
                <a:cs typeface="Segoe UI"/>
              </a:rPr>
              <a:t>When people see what's possible, adoption accelerates.</a:t>
            </a:r>
          </a:p>
          <a:p>
            <a:pPr>
              <a:defRPr/>
            </a:pPr>
            <a:r>
              <a:rPr lang="en-US" sz="850" dirty="0">
                <a:latin typeface="Segoe UI"/>
                <a:cs typeface="Segoe UI"/>
              </a:rPr>
              <a:t>I'd recommend bookmarking this prompt library for daily reference.</a:t>
            </a:r>
          </a:p>
          <a:p>
            <a:pPr>
              <a:defRPr/>
            </a:pPr>
            <a:r>
              <a:rPr lang="en-US" sz="850" dirty="0">
                <a:latin typeface="Segoe UI"/>
                <a:cs typeface="Segoe UI"/>
              </a:rPr>
              <a:t>The more you use these prompts, the more natural they become, and the more time you'll save.</a:t>
            </a:r>
          </a:p>
          <a:p>
            <a:pPr>
              <a:defRPr/>
            </a:pPr>
            <a:r>
              <a:rPr lang="en-US" sz="850" dirty="0">
                <a:latin typeface="Segoe UI"/>
                <a:cs typeface="Segoe UI"/>
              </a:rPr>
              <a:t>Now let's talk about some adoption tips for rolling this out more broadly.</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1462310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A7218-7D58-6416-3677-E0D8C7469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37166-7D1D-E2F1-F9EC-4105A4A04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8DBFF-E3C5-BDA8-7B14-968662B2C3F9}"/>
              </a:ext>
            </a:extLst>
          </p:cNvPr>
          <p:cNvSpPr>
            <a:spLocks noGrp="1"/>
          </p:cNvSpPr>
          <p:nvPr>
            <p:ph type="body" idx="1"/>
          </p:nvPr>
        </p:nvSpPr>
        <p:spPr/>
        <p:txBody>
          <a:bodyPr/>
          <a:lstStyle/>
          <a:p>
            <a:pPr>
              <a:defRPr/>
            </a:pPr>
            <a:r>
              <a:rPr lang="en-US" sz="850" dirty="0">
                <a:latin typeface="Segoe UI"/>
                <a:cs typeface="Segoe UI"/>
              </a:rPr>
              <a:t>We're now in our adoption tips section.</a:t>
            </a:r>
          </a:p>
          <a:p>
            <a:pPr>
              <a:defRPr/>
            </a:pPr>
            <a:r>
              <a:rPr lang="en-US" sz="850" dirty="0">
                <a:latin typeface="Segoe UI"/>
                <a:cs typeface="Segoe UI"/>
              </a:rPr>
              <a:t>Getting individual users up to speed with Copilot is one thing, but driving adoption across an organization requires a more structured approach.</a:t>
            </a:r>
          </a:p>
          <a:p>
            <a:pPr>
              <a:defRPr/>
            </a:pPr>
            <a:r>
              <a:rPr lang="en-US" sz="850" dirty="0">
                <a:latin typeface="Segoe UI"/>
                <a:cs typeface="Segoe UI"/>
              </a:rPr>
              <a:t>The prompts and techniques we've covered today are incredibly powerful, but they only deliver value if people actually use them consistently.</a:t>
            </a:r>
          </a:p>
          <a:p>
            <a:pPr>
              <a:defRPr/>
            </a:pPr>
            <a:r>
              <a:rPr lang="en-US" sz="850" dirty="0">
                <a:latin typeface="Segoe UI"/>
                <a:cs typeface="Segoe UI"/>
              </a:rPr>
              <a:t>So in these next couple of slides, I want to share some practical strategies for rolling Copilot out to your end users and making adoption stick over the long term.</a:t>
            </a:r>
          </a:p>
          <a:p>
            <a:pPr>
              <a:defRPr/>
            </a:pPr>
            <a:r>
              <a:rPr lang="en-US" sz="850" dirty="0">
                <a:latin typeface="Segoe UI"/>
                <a:cs typeface="Segoe UI"/>
              </a:rPr>
              <a:t>Let's start with a structured rollout plan.</a:t>
            </a:r>
          </a:p>
          <a:p>
            <a:endParaRPr lang="en-US"/>
          </a:p>
        </p:txBody>
      </p:sp>
      <p:sp>
        <p:nvSpPr>
          <p:cNvPr id="4" name="Header Placeholder 3">
            <a:extLst>
              <a:ext uri="{FF2B5EF4-FFF2-40B4-BE49-F238E27FC236}">
                <a16:creationId xmlns:a16="http://schemas.microsoft.com/office/drawing/2014/main" id="{AD0AA837-9AAE-5B21-258A-9320DF53FED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8F7B167-ED0D-E446-F937-E13BEA8EFF0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B6CCD16-A20A-DBF5-7865-984A0C36AD1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6/29/2026 10:06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1CC021F-D354-3408-50F6-37CADCF967A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49782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A structured rollout plan turns this prompt library from a document into an organizational habit.</a:t>
            </a:r>
          </a:p>
          <a:p>
            <a:pPr>
              <a:defRPr/>
            </a:pPr>
            <a:r>
              <a:rPr lang="en-US" sz="850" dirty="0">
                <a:latin typeface="Segoe UI"/>
                <a:cs typeface="Segoe UI"/>
              </a:rPr>
              <a:t>There are four key stages.</a:t>
            </a:r>
          </a:p>
          <a:p>
            <a:pPr>
              <a:defRPr/>
            </a:pPr>
            <a:r>
              <a:rPr lang="en-US" sz="850" dirty="0">
                <a:latin typeface="Segoe UI"/>
                <a:cs typeface="Segoe UI"/>
              </a:rPr>
              <a:t>First, Curate.</a:t>
            </a:r>
          </a:p>
          <a:p>
            <a:pPr>
              <a:defRPr/>
            </a:pPr>
            <a:r>
              <a:rPr lang="en-US" sz="850" dirty="0">
                <a:latin typeface="Segoe UI"/>
                <a:cs typeface="Segoe UI"/>
              </a:rPr>
              <a:t>Select five to eight starter prompts per role — whether that's executive, project manager, customer-facing, or engineer — from the full library.</a:t>
            </a:r>
          </a:p>
          <a:p>
            <a:pPr>
              <a:defRPr/>
            </a:pPr>
            <a:r>
              <a:rPr lang="en-US" sz="850" dirty="0">
                <a:latin typeface="Segoe UI"/>
                <a:cs typeface="Segoe UI"/>
              </a:rPr>
              <a:t>Don't overwhelm people with everything at once.</a:t>
            </a:r>
          </a:p>
          <a:p>
            <a:pPr>
              <a:defRPr/>
            </a:pPr>
            <a:r>
              <a:rPr lang="en-US" sz="850" dirty="0">
                <a:latin typeface="Segoe UI"/>
                <a:cs typeface="Segoe UI"/>
              </a:rPr>
              <a:t>Second, Distribute.</a:t>
            </a:r>
          </a:p>
          <a:p>
            <a:pPr>
              <a:defRPr/>
            </a:pPr>
            <a:r>
              <a:rPr lang="en-US" sz="850" dirty="0">
                <a:latin typeface="Segoe UI"/>
                <a:cs typeface="Segoe UI"/>
              </a:rPr>
              <a:t>Share the prompts via a Teams channel, SharePoint page, or pinned chat message so they're always one click away.</a:t>
            </a:r>
          </a:p>
          <a:p>
            <a:pPr>
              <a:defRPr/>
            </a:pPr>
            <a:r>
              <a:rPr lang="en-US" sz="850" dirty="0">
                <a:latin typeface="Segoe UI"/>
                <a:cs typeface="Segoe UI"/>
              </a:rPr>
              <a:t>Accessibility is key — if people can't find the prompts easily, they won't use them.</a:t>
            </a:r>
          </a:p>
          <a:p>
            <a:pPr>
              <a:defRPr/>
            </a:pPr>
            <a:r>
              <a:rPr lang="en-US" sz="850" dirty="0">
                <a:latin typeface="Segoe UI"/>
                <a:cs typeface="Segoe UI"/>
              </a:rPr>
              <a:t>Third, Train.</a:t>
            </a:r>
          </a:p>
          <a:p>
            <a:pPr>
              <a:defRPr/>
            </a:pPr>
            <a:r>
              <a:rPr lang="en-US" sz="850" dirty="0">
                <a:latin typeface="Segoe UI"/>
                <a:cs typeface="Segoe UI"/>
              </a:rPr>
              <a:t>Run a 30-minute workshop with live demos of three to four prompts using real data.</a:t>
            </a:r>
          </a:p>
          <a:p>
            <a:pPr>
              <a:defRPr/>
            </a:pPr>
            <a:r>
              <a:rPr lang="en-US" sz="850" dirty="0">
                <a:latin typeface="Segoe UI"/>
                <a:cs typeface="Segoe UI"/>
              </a:rPr>
              <a:t>Show the chain-prompting pattern where one prompt builds on another.</a:t>
            </a:r>
          </a:p>
          <a:p>
            <a:pPr>
              <a:defRPr/>
            </a:pPr>
            <a:r>
              <a:rPr lang="en-US" sz="850" dirty="0">
                <a:latin typeface="Segoe UI"/>
                <a:cs typeface="Segoe UI"/>
              </a:rPr>
              <a:t>And fourth, Reinforce.</a:t>
            </a:r>
          </a:p>
          <a:p>
            <a:pPr>
              <a:defRPr/>
            </a:pPr>
            <a:r>
              <a:rPr lang="en-US" sz="850" dirty="0">
                <a:latin typeface="Segoe UI"/>
                <a:cs typeface="Segoe UI"/>
              </a:rPr>
              <a:t>Send a weekly Prompt of the Week to keep engagement high and introduce new prompts gradually.</a:t>
            </a:r>
          </a:p>
          <a:p>
            <a:pPr>
              <a:defRPr/>
            </a:pPr>
            <a:r>
              <a:rPr lang="en-US" sz="850" dirty="0">
                <a:latin typeface="Segoe UI"/>
                <a:cs typeface="Segoe UI"/>
              </a:rPr>
              <a:t>A great tip is to consider creating role-based prompt cards — one-pagers so each team gets only what's relevant to them.</a:t>
            </a:r>
          </a:p>
          <a:p>
            <a:pPr>
              <a:defRPr/>
            </a:pPr>
            <a:r>
              <a:rPr lang="en-US" sz="850" dirty="0">
                <a:latin typeface="Segoe UI"/>
                <a:cs typeface="Segoe UI"/>
              </a:rPr>
              <a:t>Now let's look at some additional tips for maximizing adoption.</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4090006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These are the practical habits that drive sustained Copilot usage far more than one-time training events.</a:t>
            </a:r>
          </a:p>
          <a:p>
            <a:pPr>
              <a:defRPr/>
            </a:pPr>
            <a:r>
              <a:rPr lang="en-US" sz="850" dirty="0">
                <a:latin typeface="Segoe UI"/>
                <a:cs typeface="Segoe UI"/>
              </a:rPr>
              <a:t>Start small — have each user commit to just one prompt per day for their first two weeks.</a:t>
            </a:r>
          </a:p>
          <a:p>
            <a:pPr>
              <a:defRPr/>
            </a:pPr>
            <a:r>
              <a:rPr lang="en-US" sz="850" dirty="0">
                <a:latin typeface="Segoe UI"/>
                <a:cs typeface="Segoe UI"/>
              </a:rPr>
              <a:t>That low barrier to entry builds muscle memory without feeling overwhelming.</a:t>
            </a:r>
          </a:p>
          <a:p>
            <a:pPr>
              <a:defRPr/>
            </a:pPr>
            <a:r>
              <a:rPr lang="en-US" sz="850" dirty="0">
                <a:latin typeface="Segoe UI"/>
                <a:cs typeface="Segoe UI"/>
              </a:rPr>
              <a:t>Use champions — identify one or two early adopters per team who can model prompt usage and share their wins with colleagues.</a:t>
            </a:r>
          </a:p>
          <a:p>
            <a:pPr>
              <a:defRPr/>
            </a:pPr>
            <a:r>
              <a:rPr lang="en-US" sz="850" dirty="0">
                <a:latin typeface="Segoe UI"/>
                <a:cs typeface="Segoe UI"/>
              </a:rPr>
              <a:t>Peer influence is incredibly powerful.</a:t>
            </a:r>
          </a:p>
          <a:p>
            <a:pPr>
              <a:defRPr/>
            </a:pPr>
            <a:r>
              <a:rPr lang="en-US" sz="850" dirty="0">
                <a:latin typeface="Segoe UI"/>
                <a:cs typeface="Segoe UI"/>
              </a:rPr>
              <a:t>Measure usage — track Copilot activity in the Microsoft 365 admin center to identify teams that need extra support.</a:t>
            </a:r>
          </a:p>
          <a:p>
            <a:pPr>
              <a:defRPr/>
            </a:pPr>
            <a:r>
              <a:rPr lang="en-US" sz="850" dirty="0">
                <a:latin typeface="Segoe UI"/>
                <a:cs typeface="Segoe UI"/>
              </a:rPr>
              <a:t>Data helps you focus your enablement efforts.</a:t>
            </a:r>
          </a:p>
          <a:p>
            <a:pPr>
              <a:defRPr/>
            </a:pPr>
            <a:r>
              <a:rPr lang="en-US" sz="850" dirty="0">
                <a:latin typeface="Segoe UI"/>
                <a:cs typeface="Segoe UI"/>
              </a:rPr>
              <a:t>Share success stories — when a prompt saves someone 30 minutes, make that visible to the whole organization.</a:t>
            </a:r>
          </a:p>
          <a:p>
            <a:pPr>
              <a:defRPr/>
            </a:pPr>
            <a:r>
              <a:rPr lang="en-US" sz="850" dirty="0">
                <a:latin typeface="Segoe UI"/>
                <a:cs typeface="Segoe UI"/>
              </a:rPr>
              <a:t>Nothing drives adoption like real, relatable results.</a:t>
            </a:r>
          </a:p>
          <a:p>
            <a:pPr>
              <a:defRPr/>
            </a:pPr>
            <a:r>
              <a:rPr lang="en-US" sz="850" dirty="0">
                <a:latin typeface="Segoe UI"/>
                <a:cs typeface="Segoe UI"/>
              </a:rPr>
              <a:t>Iterate the library — collect feedback from users and add new prompts or refine existing ones quarterly.</a:t>
            </a:r>
          </a:p>
          <a:p>
            <a:pPr>
              <a:defRPr/>
            </a:pPr>
            <a:r>
              <a:rPr lang="en-US" sz="850" dirty="0">
                <a:latin typeface="Segoe UI"/>
                <a:cs typeface="Segoe UI"/>
              </a:rPr>
              <a:t>The library should be a living document, not a static resource.</a:t>
            </a:r>
          </a:p>
          <a:p>
            <a:pPr>
              <a:defRPr/>
            </a:pPr>
            <a:r>
              <a:rPr lang="en-US" sz="850" dirty="0">
                <a:latin typeface="Segoe UI"/>
                <a:cs typeface="Segoe UI"/>
              </a:rPr>
              <a:t>And pair with recording — enable meeting recording and transcription policies so prompts have rich source data to work with.</a:t>
            </a:r>
          </a:p>
          <a:p>
            <a:pPr>
              <a:defRPr/>
            </a:pPr>
            <a:r>
              <a:rPr lang="en-US" sz="850" dirty="0">
                <a:latin typeface="Segoe UI"/>
                <a:cs typeface="Segoe UI"/>
              </a:rPr>
              <a:t>These small, practical habits compound over time into a truly AI-enabled organization.</a:t>
            </a:r>
          </a:p>
          <a:p>
            <a:pPr>
              <a:defRPr/>
            </a:pPr>
            <a:r>
              <a:rPr lang="en-US" sz="850" dirty="0">
                <a:latin typeface="Segoe UI"/>
                <a:cs typeface="Segoe UI"/>
              </a:rPr>
              <a:t>Now let's open it up for questions.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3838491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Alright, we're at the Q&amp;A portion of our session.</a:t>
            </a:r>
          </a:p>
          <a:p>
            <a:pPr>
              <a:defRPr/>
            </a:pPr>
            <a:r>
              <a:rPr lang="en-US" sz="850" dirty="0">
                <a:latin typeface="Segoe UI"/>
                <a:cs typeface="Segoe UI"/>
              </a:rPr>
              <a:t>Thank you all so much for your time today.</a:t>
            </a:r>
          </a:p>
          <a:p>
            <a:pPr>
              <a:defRPr/>
            </a:pPr>
            <a:r>
              <a:rPr lang="en-US" sz="850" dirty="0">
                <a:latin typeface="Segoe UI"/>
                <a:cs typeface="Segoe UI"/>
              </a:rPr>
              <a:t>Hopefully you learned something valuable and could see just how easy and time-saving it is to use Copilot in both Word and PowerPoint.</a:t>
            </a:r>
          </a:p>
          <a:p>
            <a:pPr>
              <a:defRPr/>
            </a:pPr>
            <a:r>
              <a:rPr lang="en-US" sz="850" dirty="0">
                <a:latin typeface="Segoe UI"/>
                <a:cs typeface="Segoe UI"/>
              </a:rPr>
              <a:t>These are areas where I think you'll really see the power of Copilot — generating Word documents and PowerPoint presentations quickly, modifying them with AI-powered tools, and using the coaching features to iteratively improve your content.</a:t>
            </a:r>
          </a:p>
          <a:p>
            <a:pPr>
              <a:defRPr/>
            </a:pPr>
            <a:r>
              <a:rPr lang="en-US" sz="850" dirty="0">
                <a:latin typeface="Segoe UI"/>
                <a:cs typeface="Segoe UI"/>
              </a:rPr>
              <a:t>At the end of the day, Copilot is meant to be a time saver, and that's where you'll get the biggest return on investment.</a:t>
            </a:r>
          </a:p>
          <a:p>
            <a:pPr>
              <a:defRPr/>
            </a:pPr>
            <a:r>
              <a:rPr lang="en-US" sz="850" dirty="0">
                <a:latin typeface="Segoe UI"/>
                <a:cs typeface="Segoe UI"/>
              </a:rPr>
              <a:t>Please do fill out the survey linked in the chat — your feedback helps us make sure this content is hitting the mark.</a:t>
            </a:r>
          </a:p>
          <a:p>
            <a:pPr>
              <a:defRPr/>
            </a:pPr>
            <a:r>
              <a:rPr lang="en-US" sz="850" dirty="0">
                <a:latin typeface="Segoe UI"/>
                <a:cs typeface="Segoe UI"/>
              </a:rPr>
              <a:t>Now, let's take your questions.</a:t>
            </a:r>
          </a:p>
          <a:p>
            <a:pPr>
              <a:defRPr/>
            </a:pPr>
            <a:r>
              <a:rPr lang="en-US" sz="850" dirty="0">
                <a:latin typeface="Segoe UI"/>
                <a:cs typeface="Segoe UI"/>
              </a:rPr>
              <a:t>Feel free to raise your hand or post in the Q&amp;A panel.</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3047968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Here's our agenda for today.</a:t>
            </a:r>
          </a:p>
          <a:p>
            <a:pPr>
              <a:defRPr/>
            </a:pPr>
            <a:r>
              <a:rPr lang="en-US" sz="850" dirty="0">
                <a:latin typeface="Segoe UI"/>
                <a:cs typeface="Segoe UI"/>
              </a:rPr>
              <a:t>We'll start with a brief introduction to Microsoft 365 Copilot and how it works under the hood.</a:t>
            </a:r>
          </a:p>
          <a:p>
            <a:pPr>
              <a:defRPr/>
            </a:pPr>
            <a:r>
              <a:rPr lang="en-US" sz="850" dirty="0">
                <a:latin typeface="Segoe UI"/>
                <a:cs typeface="Segoe UI"/>
              </a:rPr>
              <a:t>Then we'll jump into the first big section, which is Copilot in Word.</a:t>
            </a:r>
          </a:p>
          <a:p>
            <a:pPr>
              <a:defRPr/>
            </a:pPr>
            <a:r>
              <a:rPr lang="en-US" sz="850" dirty="0">
                <a:latin typeface="Segoe UI"/>
                <a:cs typeface="Segoe UI"/>
              </a:rPr>
              <a:t>We'll cover creating a new Word document with Copilot, modifying an existing document, analyzing a document, and formatting with Copilot.</a:t>
            </a:r>
          </a:p>
          <a:p>
            <a:pPr>
              <a:defRPr/>
            </a:pPr>
            <a:r>
              <a:rPr lang="en-US" sz="850" dirty="0">
                <a:latin typeface="Segoe UI"/>
                <a:cs typeface="Segoe UI"/>
              </a:rPr>
              <a:t>After that, we'll shift to Copilot in PowerPoint, where we'll look at creating a new deck from a document, adding new slides, organizing a deck, formatting, and analyzing presentations.</a:t>
            </a:r>
          </a:p>
          <a:p>
            <a:pPr>
              <a:defRPr/>
            </a:pPr>
            <a:r>
              <a:rPr lang="en-US" sz="850" dirty="0">
                <a:latin typeface="Segoe UI"/>
                <a:cs typeface="Segoe UI"/>
              </a:rPr>
              <a:t>And then we'll wrap things up with an open Q&amp;A forum where you can ask any questions that come up.</a:t>
            </a:r>
          </a:p>
          <a:p>
            <a:pPr>
              <a:defRPr/>
            </a:pPr>
            <a:r>
              <a:rPr lang="en-US" sz="850" dirty="0">
                <a:latin typeface="Segoe UI"/>
                <a:cs typeface="Segoe UI"/>
              </a:rPr>
              <a:t>So let's start with that foundational overview of Microsoft 365 Copilot.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349315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Alright, this is our section divider for the Microsoft 365 Copilot overview.</a:t>
            </a:r>
          </a:p>
          <a:p>
            <a:pPr>
              <a:defRPr/>
            </a:pPr>
            <a:r>
              <a:rPr lang="en-US" sz="850" dirty="0">
                <a:latin typeface="Segoe UI"/>
                <a:cs typeface="Segoe UI"/>
              </a:rPr>
              <a:t>Before we get hands-on with Word and PowerPoint, I want to make sure everyone has a solid understanding of what Copilot is, how it works, and what makes it unique.</a:t>
            </a:r>
          </a:p>
          <a:p>
            <a:pPr>
              <a:defRPr/>
            </a:pPr>
            <a:r>
              <a:rPr lang="en-US" sz="850" dirty="0">
                <a:latin typeface="Segoe UI"/>
                <a:cs typeface="Segoe UI"/>
              </a:rPr>
              <a:t>This context will help frame everything we do in the demos that follow.</a:t>
            </a:r>
          </a:p>
          <a:p>
            <a:pPr>
              <a:defRPr/>
            </a:pPr>
            <a:r>
              <a:rPr lang="en-US" sz="850" dirty="0">
                <a:latin typeface="Segoe UI"/>
                <a:cs typeface="Segoe UI"/>
              </a:rPr>
              <a:t>Let's take a closer look at the architecture.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6/29/2026 10:06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3005595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So what is Microsoft 365 Copilot?</a:t>
            </a:r>
          </a:p>
          <a:p>
            <a:pPr>
              <a:defRPr/>
            </a:pPr>
            <a:r>
              <a:rPr lang="en-US" sz="850" dirty="0">
                <a:latin typeface="Segoe UI"/>
                <a:cs typeface="Segoe UI"/>
              </a:rPr>
              <a:t>At its core, Copilot is the AI interface into your M365 tenant.</a:t>
            </a:r>
          </a:p>
          <a:p>
            <a:pPr>
              <a:defRPr/>
            </a:pPr>
            <a:r>
              <a:rPr lang="en-US" sz="850" dirty="0">
                <a:latin typeface="Segoe UI"/>
                <a:cs typeface="Segoe UI"/>
              </a:rPr>
              <a:t>What we've done is taken large language models from partners like OpenAI and Anthropic, and connected them to the Microsoft Graph — that's all the data contained within your tenant that you have visibility to.</a:t>
            </a:r>
          </a:p>
          <a:p>
            <a:pPr>
              <a:defRPr/>
            </a:pPr>
            <a:r>
              <a:rPr lang="en-US" sz="850" dirty="0">
                <a:latin typeface="Segoe UI"/>
                <a:cs typeface="Segoe UI"/>
              </a:rPr>
              <a:t>And then we've embedded this AI directly into the Microsoft 365 apps you already use every day.</a:t>
            </a:r>
          </a:p>
          <a:p>
            <a:pPr>
              <a:defRPr/>
            </a:pPr>
            <a:r>
              <a:rPr lang="en-US" sz="850" dirty="0">
                <a:latin typeface="Segoe UI"/>
                <a:cs typeface="Segoe UI"/>
              </a:rPr>
              <a:t>This is what makes Copilot truly unique.</a:t>
            </a:r>
          </a:p>
          <a:p>
            <a:pPr>
              <a:defRPr/>
            </a:pPr>
            <a:r>
              <a:rPr lang="en-US" sz="850" dirty="0">
                <a:latin typeface="Segoe UI"/>
                <a:cs typeface="Segoe UI"/>
              </a:rPr>
              <a:t>You don't have to leave your application to use AI — it's built right in, with both standalone tools and the Copilot experience.</a:t>
            </a:r>
          </a:p>
          <a:p>
            <a:pPr>
              <a:defRPr/>
            </a:pPr>
            <a:r>
              <a:rPr lang="en-US" sz="850" dirty="0">
                <a:latin typeface="Segoe UI"/>
                <a:cs typeface="Segoe UI"/>
              </a:rPr>
              <a:t>It also enables contextual referencing, meaning instead of uploading documents into a separate AI tool, you can simply open a document, open the Copilot flyout within that app, and now there's a live context link between your prompts and the document you're actively working on.</a:t>
            </a:r>
          </a:p>
          <a:p>
            <a:pPr>
              <a:defRPr/>
            </a:pPr>
            <a:r>
              <a:rPr lang="en-US" sz="850" dirty="0">
                <a:latin typeface="Segoe UI"/>
                <a:cs typeface="Segoe UI"/>
              </a:rPr>
              <a:t>We've also extended this to agents — no-code, low-code applications built on agentic AI that let you combine prompts into automated workflows for multi-step processes.</a:t>
            </a:r>
          </a:p>
          <a:p>
            <a:pPr>
              <a:defRPr/>
            </a:pPr>
            <a:r>
              <a:rPr lang="en-US" sz="850" dirty="0">
                <a:latin typeface="Segoe UI"/>
                <a:cs typeface="Segoe UI"/>
              </a:rPr>
              <a:t>And of course, you have access to the web as well, so you can pull in web data alongside your work data.</a:t>
            </a:r>
          </a:p>
          <a:p>
            <a:pPr>
              <a:defRPr/>
            </a:pPr>
            <a:r>
              <a:rPr lang="en-US" sz="850" dirty="0">
                <a:latin typeface="Segoe UI"/>
                <a:cs typeface="Segoe UI"/>
              </a:rPr>
              <a:t>Your data is enterprise data protected, meaning the same permissions and protections that apply to any document in your tenant apply to Copilot too.</a:t>
            </a:r>
          </a:p>
          <a:p>
            <a:pPr>
              <a:defRPr/>
            </a:pPr>
            <a:r>
              <a:rPr lang="en-US" sz="850" dirty="0">
                <a:latin typeface="Segoe UI"/>
                <a:cs typeface="Segoe UI"/>
              </a:rPr>
              <a:t>Your data is your data — we don't claim any ownership of what you create.</a:t>
            </a:r>
          </a:p>
          <a:p>
            <a:pPr>
              <a:defRPr/>
            </a:pPr>
            <a:r>
              <a:rPr lang="en-US" sz="850" dirty="0">
                <a:latin typeface="Segoe UI"/>
                <a:cs typeface="Segoe UI"/>
              </a:rPr>
              <a:t>Now let's look at how Copilot is embedded across the M365 app ecosystem.</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4156100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As you can see here, Copilot is embedded across the entire Microsoft 365 suite.</a:t>
            </a:r>
          </a:p>
          <a:p>
            <a:pPr>
              <a:defRPr/>
            </a:pPr>
            <a:r>
              <a:rPr lang="en-US" sz="850" dirty="0">
                <a:latin typeface="Segoe UI"/>
                <a:cs typeface="Segoe UI"/>
              </a:rPr>
              <a:t>Whether you're working in Word, Excel, PowerPoint, Outlook, Teams, OneNote, Loop, or Whiteboard, Copilot is right there with you.</a:t>
            </a:r>
          </a:p>
          <a:p>
            <a:pPr>
              <a:defRPr/>
            </a:pPr>
            <a:r>
              <a:rPr lang="en-US" sz="850" dirty="0">
                <a:latin typeface="Segoe UI"/>
                <a:cs typeface="Segoe UI"/>
              </a:rPr>
              <a:t>This unified experience means your data is contained within the M365 tenant, protected with enterprise data protection, and integrated into each app.</a:t>
            </a:r>
          </a:p>
          <a:p>
            <a:pPr>
              <a:defRPr/>
            </a:pPr>
            <a:r>
              <a:rPr lang="en-US" sz="850" dirty="0">
                <a:latin typeface="Segoe UI"/>
                <a:cs typeface="Segoe UI"/>
              </a:rPr>
              <a:t>So you get the most efficient and direct way of using AI against the data you're working with, without having to switch between applications or upload files to external tools.</a:t>
            </a:r>
          </a:p>
          <a:p>
            <a:pPr>
              <a:defRPr/>
            </a:pPr>
            <a:r>
              <a:rPr lang="en-US" sz="850" dirty="0">
                <a:latin typeface="Segoe UI"/>
                <a:cs typeface="Segoe UI"/>
              </a:rPr>
              <a:t>The key thing to remember is that Copilot doesn't use any special set of permissions — it has the same access as you do.</a:t>
            </a:r>
          </a:p>
          <a:p>
            <a:pPr>
              <a:defRPr/>
            </a:pPr>
            <a:r>
              <a:rPr lang="en-US" sz="850" dirty="0">
                <a:latin typeface="Segoe UI"/>
                <a:cs typeface="Segoe UI"/>
              </a:rPr>
              <a:t>What you can see, it can see, but it can't see or act on anything beyond what's defined for your user account.</a:t>
            </a:r>
          </a:p>
          <a:p>
            <a:pPr>
              <a:defRPr/>
            </a:pPr>
            <a:r>
              <a:rPr lang="en-US" sz="850" dirty="0">
                <a:latin typeface="Segoe UI"/>
                <a:cs typeface="Segoe UI"/>
              </a:rPr>
              <a:t>Now, there are actually two versions of Copilot available, and I want to walk you through the differences.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14990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23BC3-B535-9A48-B827-802F01893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B3837-8774-1241-449F-56DD0182AF6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EFDE76-8EB3-AA53-324F-B2B4392B1E07}"/>
              </a:ext>
            </a:extLst>
          </p:cNvPr>
          <p:cNvSpPr>
            <a:spLocks noGrp="1"/>
          </p:cNvSpPr>
          <p:nvPr>
            <p:ph type="body" idx="1"/>
          </p:nvPr>
        </p:nvSpPr>
        <p:spPr/>
        <p:txBody>
          <a:bodyPr/>
          <a:lstStyle/>
          <a:p>
            <a:pPr>
              <a:defRPr/>
            </a:pPr>
            <a:r>
              <a:rPr lang="en-US" sz="850" dirty="0">
                <a:latin typeface="Segoe UI"/>
                <a:cs typeface="Segoe UI"/>
              </a:rPr>
              <a:t>So here's a detailed comparison between Copilot Chat and Microsoft 365 Copilot Premium.</a:t>
            </a:r>
          </a:p>
          <a:p>
            <a:pPr>
              <a:defRPr/>
            </a:pPr>
            <a:r>
              <a:rPr lang="en-US" sz="850" dirty="0">
                <a:latin typeface="Segoe UI"/>
                <a:cs typeface="Segoe UI"/>
              </a:rPr>
              <a:t>Copilot Chat comes included with your M365 license and gives you basic chat capabilities grounded to the web.</a:t>
            </a:r>
          </a:p>
          <a:p>
            <a:pPr>
              <a:defRPr/>
            </a:pPr>
            <a:r>
              <a:rPr lang="en-US" sz="850" dirty="0">
                <a:latin typeface="Segoe UI"/>
                <a:cs typeface="Segoe UI"/>
              </a:rPr>
              <a:t>That means the Microsoft Graph — your work data — isn't exposed with this license.</a:t>
            </a:r>
          </a:p>
          <a:p>
            <a:pPr>
              <a:defRPr/>
            </a:pPr>
            <a:r>
              <a:rPr lang="en-US" sz="850" dirty="0">
                <a:latin typeface="Segoe UI"/>
                <a:cs typeface="Segoe UI"/>
              </a:rPr>
              <a:t>You can still use work data with Copilot Chat, but you have to explicitly upload it rather than having Copilot pull it in automatically.</a:t>
            </a:r>
          </a:p>
          <a:p>
            <a:pPr>
              <a:defRPr/>
            </a:pPr>
            <a:r>
              <a:rPr lang="en-US" sz="850" dirty="0">
                <a:latin typeface="Segoe UI"/>
                <a:cs typeface="Segoe UI"/>
              </a:rPr>
              <a:t>It's still protected by enterprise data protection, so it's a much better option than consumer off-the-shelf AI solutions.</a:t>
            </a:r>
          </a:p>
          <a:p>
            <a:pPr>
              <a:defRPr/>
            </a:pPr>
            <a:r>
              <a:rPr lang="en-US" sz="850" dirty="0">
                <a:latin typeface="Segoe UI"/>
                <a:cs typeface="Segoe UI"/>
              </a:rPr>
              <a:t>The premium license, on the other hand, is an add-on that unlocks grounding to work data, first-party agents like Researcher, Analyst, and Facilitator, the in-app Copilot experience within Word, Excel, and PowerPoint, model choice between OpenAI and Claude Anthropic, and capabilities like Work IQ for personalization.</a:t>
            </a:r>
          </a:p>
          <a:p>
            <a:pPr>
              <a:defRPr/>
            </a:pPr>
            <a:r>
              <a:rPr lang="en-US" sz="850" dirty="0">
                <a:latin typeface="Segoe UI"/>
                <a:cs typeface="Segoe UI"/>
              </a:rPr>
              <a:t>As you can see in the table, the differences are significant — premium delivers AI that's truly built for work with embedded agentic capabilities and model diversity.</a:t>
            </a:r>
          </a:p>
          <a:p>
            <a:pPr>
              <a:defRPr/>
            </a:pPr>
            <a:r>
              <a:rPr lang="en-US" sz="850" dirty="0">
                <a:latin typeface="Segoe UI"/>
                <a:cs typeface="Segoe UI"/>
              </a:rPr>
              <a:t>Let's now look at some common scenarios where Copilot really shines.</a:t>
            </a:r>
          </a:p>
          <a:p>
            <a:endParaRPr lang="en-US"/>
          </a:p>
        </p:txBody>
      </p:sp>
      <p:sp>
        <p:nvSpPr>
          <p:cNvPr id="4" name="Header Placeholder 3">
            <a:extLst>
              <a:ext uri="{FF2B5EF4-FFF2-40B4-BE49-F238E27FC236}">
                <a16:creationId xmlns:a16="http://schemas.microsoft.com/office/drawing/2014/main" id="{09B014CB-4836-6FDA-D386-B3BCF6E46FE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0C736E9D-67ED-8F9F-DDC6-BA66D7CAB08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B209D8D-B562-41D2-6A8B-116CCB243C7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6/29/2026 10:06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6E51FAA5-89FC-8C87-2306-A79D53DDF73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432712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50" dirty="0">
                <a:latin typeface="Segoe UI"/>
                <a:cs typeface="Segoe UI"/>
              </a:rPr>
              <a:t>So what are some common Copilot scenarios?</a:t>
            </a:r>
          </a:p>
          <a:p>
            <a:pPr>
              <a:defRPr/>
            </a:pPr>
            <a:r>
              <a:rPr lang="en-US" sz="850" dirty="0">
                <a:latin typeface="Segoe UI"/>
                <a:cs typeface="Segoe UI"/>
              </a:rPr>
              <a:t>When you think about what Copilot is designed for, it's really about automating and optimizing your work day.</a:t>
            </a:r>
          </a:p>
          <a:p>
            <a:pPr>
              <a:defRPr/>
            </a:pPr>
            <a:r>
              <a:rPr lang="en-US" sz="850" dirty="0">
                <a:latin typeface="Segoe UI"/>
                <a:cs typeface="Segoe UI"/>
              </a:rPr>
              <a:t>First up is effective meetings.</a:t>
            </a:r>
          </a:p>
          <a:p>
            <a:pPr>
              <a:defRPr/>
            </a:pPr>
            <a:r>
              <a:rPr lang="en-US" sz="850" dirty="0">
                <a:latin typeface="Segoe UI"/>
                <a:cs typeface="Segoe UI"/>
              </a:rPr>
              <a:t>We spend so much time managing meetings — attending them, taking notes, figuring out which ones were relevant.</a:t>
            </a:r>
          </a:p>
          <a:p>
            <a:pPr>
              <a:defRPr/>
            </a:pPr>
            <a:r>
              <a:rPr lang="en-US" sz="850" dirty="0">
                <a:latin typeface="Segoe UI"/>
                <a:cs typeface="Segoe UI"/>
              </a:rPr>
              <a:t>Copilot can recap meetings, summarize key points, identify next steps, and even facilitate meetings automatically with the Facilitator agent.</a:t>
            </a:r>
          </a:p>
          <a:p>
            <a:pPr>
              <a:defRPr/>
            </a:pPr>
            <a:r>
              <a:rPr lang="en-US" sz="850" dirty="0">
                <a:latin typeface="Segoe UI"/>
                <a:cs typeface="Segoe UI"/>
              </a:rPr>
              <a:t>You can even get podcast-style audio recaps of your meetings at the end of the day.</a:t>
            </a:r>
          </a:p>
          <a:p>
            <a:pPr>
              <a:defRPr/>
            </a:pPr>
            <a:r>
              <a:rPr lang="en-US" sz="850" dirty="0">
                <a:latin typeface="Segoe UI"/>
                <a:cs typeface="Segoe UI"/>
              </a:rPr>
              <a:t>Second is search and data analysis.</a:t>
            </a:r>
          </a:p>
          <a:p>
            <a:pPr>
              <a:defRPr/>
            </a:pPr>
            <a:r>
              <a:rPr lang="en-US" sz="850" dirty="0">
                <a:latin typeface="Segoe UI"/>
                <a:cs typeface="Segoe UI"/>
              </a:rPr>
              <a:t>Copilot can see both web and work data, so you can use it to find specific information within your tenant, get deep insights, and with premium, bring in Researcher and Analyst agents for even more powerful analysis.</a:t>
            </a:r>
          </a:p>
          <a:p>
            <a:pPr>
              <a:defRPr/>
            </a:pPr>
            <a:r>
              <a:rPr lang="en-US" sz="850" dirty="0">
                <a:latin typeface="Segoe UI"/>
                <a:cs typeface="Segoe UI"/>
              </a:rPr>
              <a:t>Third is content creation, which is what we're focusing on today.</a:t>
            </a:r>
          </a:p>
          <a:p>
            <a:pPr>
              <a:defRPr/>
            </a:pPr>
            <a:r>
              <a:rPr lang="en-US" sz="850" dirty="0">
                <a:latin typeface="Segoe UI"/>
                <a:cs typeface="Segoe UI"/>
              </a:rPr>
              <a:t>Whether it's starting a document from scratch, converting a Word document into a PowerPoint, or generating a spreadsheet, Copilot does a fantastic job as a starter and a converter.</a:t>
            </a:r>
          </a:p>
          <a:p>
            <a:pPr>
              <a:defRPr/>
            </a:pPr>
            <a:r>
              <a:rPr lang="en-US" sz="850" dirty="0">
                <a:latin typeface="Segoe UI"/>
                <a:cs typeface="Segoe UI"/>
              </a:rPr>
              <a:t>And fourth is email processing.</a:t>
            </a:r>
          </a:p>
          <a:p>
            <a:pPr>
              <a:defRPr/>
            </a:pPr>
            <a:r>
              <a:rPr lang="en-US" sz="850" dirty="0">
                <a:latin typeface="Segoe UI"/>
                <a:cs typeface="Segoe UI"/>
              </a:rPr>
              <a:t>Copilot can summarize your inbox priorities, draft replies, generate tasks, and really manage your mailbox, especially when paired with Cowork on the premium license.</a:t>
            </a:r>
          </a:p>
          <a:p>
            <a:pPr>
              <a:defRPr/>
            </a:pPr>
            <a:r>
              <a:rPr lang="en-US" sz="850" dirty="0">
                <a:latin typeface="Segoe UI"/>
                <a:cs typeface="Segoe UI"/>
              </a:rPr>
              <a:t>The bottom line is that Copilot isn't replacing users — it's making them dramatically more efficient.</a:t>
            </a:r>
          </a:p>
          <a:p>
            <a:pPr>
              <a:defRPr/>
            </a:pPr>
            <a:r>
              <a:rPr lang="en-US" sz="850" dirty="0">
                <a:latin typeface="Segoe UI"/>
                <a:cs typeface="Segoe UI"/>
              </a:rPr>
              <a:t>Now let's talk about how to communicate effectively with Copilot through prompts.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D3D3-40B6-467A-B75C-66154D4D12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2293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577088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562577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4975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166777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3537303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09017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pic>
        <p:nvPicPr>
          <p:cNvPr id="3" name="MS logo white - EMF" descr="Microsoft logo white text version">
            <a:extLst>
              <a:ext uri="{FF2B5EF4-FFF2-40B4-BE49-F238E27FC236}">
                <a16:creationId xmlns:a16="http://schemas.microsoft.com/office/drawing/2014/main" id="{8E893C34-E6D9-2513-EBD9-17D9FCE9E7C5}"/>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40400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8" orient="horz" pos="2496" userDrawn="1">
          <p15:clr>
            <a:srgbClr val="5ACBF0"/>
          </p15:clr>
        </p15:guide>
        <p15:guide id="9" pos="3355" userDrawn="1">
          <p15:clr>
            <a:srgbClr val="5ACBF0"/>
          </p15:clr>
        </p15:guide>
        <p15:guide id="10" orient="horz" pos="2160" userDrawn="1">
          <p15:clr>
            <a:srgbClr val="FBAE40"/>
          </p15:clr>
        </p15:guide>
        <p15:guide id="11" orient="horz" pos="2229" userDrawn="1">
          <p15:clr>
            <a:srgbClr val="5ACBF0"/>
          </p15:clr>
        </p15:guide>
        <p15:guide id="12" pos="2996" userDrawn="1">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pic>
        <p:nvPicPr>
          <p:cNvPr id="3" name="MS logo gray - EMF" descr="Microsoft logo, gray text version">
            <a:extLst>
              <a:ext uri="{FF2B5EF4-FFF2-40B4-BE49-F238E27FC236}">
                <a16:creationId xmlns:a16="http://schemas.microsoft.com/office/drawing/2014/main" id="{B66AAC61-3816-1437-6B17-64D86D2630E2}"/>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70233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5" orient="horz" pos="2160">
          <p15:clr>
            <a:srgbClr val="FBAE40"/>
          </p15:clr>
        </p15:guide>
        <p15:guide id="6" orient="horz" pos="2229">
          <p15:clr>
            <a:srgbClr val="5ACBF0"/>
          </p15:clr>
        </p15:guide>
        <p15:guide id="7" pos="2996">
          <p15:clr>
            <a:srgbClr val="5ACBF0"/>
          </p15:clr>
        </p15:guide>
        <p15:guide id="8" pos="3360" userDrawn="1">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2" name="MS logo white - EMF" descr="Microsoft logo white text version">
            <a:extLst>
              <a:ext uri="{FF2B5EF4-FFF2-40B4-BE49-F238E27FC236}">
                <a16:creationId xmlns:a16="http://schemas.microsoft.com/office/drawing/2014/main" id="{47D9A08C-EA15-C831-C0FC-A6CBAD8E018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914904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2228" userDrawn="1">
          <p15:clr>
            <a:srgbClr val="5ACBF0"/>
          </p15:clr>
        </p15:guide>
        <p15:guide id="6" orient="horz" pos="2496" userDrawn="1">
          <p15:clr>
            <a:srgbClr val="5ACBF0"/>
          </p15:clr>
        </p15:guide>
        <p15:guide id="7" pos="6132" userDrawn="1">
          <p15:clr>
            <a:srgbClr val="5ACBF0"/>
          </p15:clr>
        </p15:guide>
        <p15:guide id="8" orient="horz" pos="2160"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2" name="MS logo white - EMF" descr="Microsoft logo white text version">
            <a:extLst>
              <a:ext uri="{FF2B5EF4-FFF2-40B4-BE49-F238E27FC236}">
                <a16:creationId xmlns:a16="http://schemas.microsoft.com/office/drawing/2014/main" id="{C53BEE3A-6F69-2762-6237-58EE581052D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86552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2228" userDrawn="1">
          <p15:clr>
            <a:srgbClr val="5ACBF0"/>
          </p15:clr>
        </p15:guide>
        <p15:guide id="6" orient="horz" pos="2496" userDrawn="1">
          <p15:clr>
            <a:srgbClr val="5ACBF0"/>
          </p15:clr>
        </p15:guide>
        <p15:guide id="7" pos="3840" userDrawn="1">
          <p15:clr>
            <a:srgbClr val="5ACBF0"/>
          </p15:clr>
        </p15:guide>
        <p15:guide id="8" orient="horz" pos="2160"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p:nvPicPr>
        <p:blipFill>
          <a:blip r:embed="rId2"/>
          <a:stretch>
            <a:fillRect/>
          </a:stretch>
        </p:blipFill>
        <p:spPr bwMode="black">
          <a:xfrm>
            <a:off x="584200" y="585788"/>
            <a:ext cx="1366440" cy="292608"/>
          </a:xfrm>
          <a:prstGeom prst="rect">
            <a:avLst/>
          </a:prstGeom>
        </p:spPr>
      </p:pic>
      <p:pic>
        <p:nvPicPr>
          <p:cNvPr id="2" name="MS logo gray - EMF" descr="Microsoft logo, gray text version">
            <a:extLst>
              <a:ext uri="{FF2B5EF4-FFF2-40B4-BE49-F238E27FC236}">
                <a16:creationId xmlns:a16="http://schemas.microsoft.com/office/drawing/2014/main" id="{E0D7F807-9933-F993-0448-A1C019629807}"/>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73823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2228" userDrawn="1">
          <p15:clr>
            <a:srgbClr val="5ACBF0"/>
          </p15:clr>
        </p15:guide>
        <p15:guide id="6" orient="horz" pos="2496" userDrawn="1">
          <p15:clr>
            <a:srgbClr val="5ACBF0"/>
          </p15:clr>
        </p15:guide>
        <p15:guide id="7" pos="3840" userDrawn="1">
          <p15:clr>
            <a:srgbClr val="5ACBF0"/>
          </p15:clr>
        </p15:guide>
        <p15:guide id="8" orient="horz" pos="21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pic>
        <p:nvPicPr>
          <p:cNvPr id="2" name="MS logo gray - EMF" descr="Microsoft logo, gray text version">
            <a:extLst>
              <a:ext uri="{FF2B5EF4-FFF2-40B4-BE49-F238E27FC236}">
                <a16:creationId xmlns:a16="http://schemas.microsoft.com/office/drawing/2014/main" id="{144EA4AC-B3DD-627E-4C27-AC04E2591945}"/>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69963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pic>
        <p:nvPicPr>
          <p:cNvPr id="2" name="MS logo gray - EMF" descr="Microsoft logo, gray text version">
            <a:extLst>
              <a:ext uri="{FF2B5EF4-FFF2-40B4-BE49-F238E27FC236}">
                <a16:creationId xmlns:a16="http://schemas.microsoft.com/office/drawing/2014/main" id="{91F1504C-E657-89B7-873B-A015266BCE0B}"/>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488147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7" pos="3545" userDrawn="1">
          <p15:clr>
            <a:srgbClr val="FBAE40"/>
          </p15:clr>
        </p15:guide>
        <p15:guide id="8" pos="3364"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2" name="MS logo white - EMF" descr="Microsoft logo white text version">
            <a:extLst>
              <a:ext uri="{FF2B5EF4-FFF2-40B4-BE49-F238E27FC236}">
                <a16:creationId xmlns:a16="http://schemas.microsoft.com/office/drawing/2014/main" id="{CC16301F-3C6D-457C-AEF7-F42C77F46BD7}"/>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54052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32" userDrawn="1">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2" name="MS logo white - EMF" descr="Microsoft logo white text version">
            <a:extLst>
              <a:ext uri="{FF2B5EF4-FFF2-40B4-BE49-F238E27FC236}">
                <a16:creationId xmlns:a16="http://schemas.microsoft.com/office/drawing/2014/main" id="{F4078FA6-30D6-194D-46AA-F879205324AC}"/>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572945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32" userDrawn="1">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Box 2">
            <a:extLst>
              <a:ext uri="{FF2B5EF4-FFF2-40B4-BE49-F238E27FC236}">
                <a16:creationId xmlns:a16="http://schemas.microsoft.com/office/drawing/2014/main" id="{3967B778-75AE-FB9D-11F1-FC0130928F6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48379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1640970"/>
      </p:ext>
    </p:extLst>
  </p:cSld>
  <p:clrMapOvr>
    <a:masterClrMapping/>
  </p:clrMapOvr>
  <p:transition>
    <p:fade/>
  </p:transition>
  <p:extLst>
    <p:ext uri="{DCECCB84-F9BA-43D5-87BE-67443E8EF086}">
      <p15:sldGuideLst xmlns:p15="http://schemas.microsoft.com/office/powerpoint/2012/main">
        <p15:guide id="5" orient="horz" pos="288" userDrawn="1">
          <p15:clr>
            <a:srgbClr val="5ACBF0"/>
          </p15:clr>
        </p15:guide>
        <p15:guide id="6" orient="horz" pos="905" userDrawn="1">
          <p15:clr>
            <a:srgbClr val="5ACBF0"/>
          </p15:clr>
        </p15:guide>
        <p15:guide id="7" orient="horz" pos="1272" userDrawn="1">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Box 2">
            <a:extLst>
              <a:ext uri="{FF2B5EF4-FFF2-40B4-BE49-F238E27FC236}">
                <a16:creationId xmlns:a16="http://schemas.microsoft.com/office/drawing/2014/main" id="{91650170-829F-6732-98BC-350A77DC3E37}"/>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94059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48087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1064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pos="3656">
          <p15:clr>
            <a:srgbClr val="5ACBF0"/>
          </p15:clr>
        </p15:guide>
        <p15:guide id="5" pos="4024">
          <p15:clr>
            <a:srgbClr val="5ACBF0"/>
          </p15:clr>
        </p15:guide>
        <p15:guide id="8" orient="horz" pos="1311" userDrawn="1">
          <p15:clr>
            <a:srgbClr val="5ACBF0"/>
          </p15:clr>
        </p15:guide>
        <p15:guide id="9" orient="horz" pos="905" userDrawn="1">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5186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pos="3656">
          <p15:clr>
            <a:srgbClr val="5ACBF0"/>
          </p15:clr>
        </p15:guide>
        <p15:guide id="5" pos="4024">
          <p15:clr>
            <a:srgbClr val="5ACBF0"/>
          </p15:clr>
        </p15:guide>
        <p15:guide id="8" orient="horz" pos="1311" userDrawn="1">
          <p15:clr>
            <a:srgbClr val="5ACBF0"/>
          </p15:clr>
        </p15:guide>
        <p15:guide id="9" orient="horz" pos="905"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Art of the Possible Kick-Off</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1097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200" y="3035178"/>
            <a:ext cx="9144000" cy="498598"/>
          </a:xfr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E9310532-FEFD-7A18-695E-D9F2CC968D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229094" y="331828"/>
            <a:ext cx="1366440" cy="292608"/>
          </a:xfrm>
          <a:prstGeom prst="rect">
            <a:avLst/>
          </a:prstGeom>
        </p:spPr>
      </p:pic>
    </p:spTree>
    <p:extLst>
      <p:ext uri="{BB962C8B-B14F-4D97-AF65-F5344CB8AC3E}">
        <p14:creationId xmlns:p14="http://schemas.microsoft.com/office/powerpoint/2010/main" val="3161110977"/>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36156984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919674157"/>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7" name="Picture Placeholder 6">
            <a:extLst>
              <a:ext uri="{FF2B5EF4-FFF2-40B4-BE49-F238E27FC236}">
                <a16:creationId xmlns:a16="http://schemas.microsoft.com/office/drawing/2014/main" id="{3B01AA23-E126-1E9B-2812-E55E91413EDB}"/>
              </a:ext>
            </a:extLst>
          </p:cNvPr>
          <p:cNvSpPr>
            <a:spLocks noGrp="1"/>
          </p:cNvSpPr>
          <p:nvPr>
            <p:ph type="pic" sz="quarter" idx="10"/>
          </p:nvPr>
        </p:nvSpPr>
        <p:spPr>
          <a:xfrm>
            <a:off x="6242050" y="0"/>
            <a:ext cx="5949950" cy="6857999"/>
          </a:xfrm>
          <a:solidFill>
            <a:schemeClr val="bg1">
              <a:lumMod val="95000"/>
            </a:schemeClr>
          </a:solidFill>
        </p:spPr>
        <p:txBody>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263653396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10" name="Text Placeholder 11">
            <a:extLst>
              <a:ext uri="{FF2B5EF4-FFF2-40B4-BE49-F238E27FC236}">
                <a16:creationId xmlns:a16="http://schemas.microsoft.com/office/drawing/2014/main" id="{86E03C92-DE23-2C43-07EE-49514B3D274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387324867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955445-9897-4F4A-1AC6-E3E7C73BEB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021595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0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233466985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336497484"/>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ession Title w/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a:noFill/>
        </p:spPr>
        <p:txBody>
          <a:bodyPr vert="horz" wrap="square" lIns="0" tIns="0" rIns="0" bIns="0" rtlCol="0" anchor="b" anchorCtr="0">
            <a:spAutoFit/>
          </a:bodyPr>
          <a:lstStyle>
            <a:lvl1pPr>
              <a:defRPr lang="en-US" dirty="0">
                <a:gradFill>
                  <a:gsLst>
                    <a:gs pos="26000">
                      <a:schemeClr val="accent1"/>
                    </a:gs>
                    <a:gs pos="100000">
                      <a:schemeClr val="accent3"/>
                    </a:gs>
                  </a:gsLst>
                  <a:lin ang="2400000" scaled="0"/>
                </a:gradFill>
                <a:latin typeface="Segoe UI Semibold" panose="020B0702040204020203" pitchFamily="34" charset="0"/>
                <a:cs typeface="Segoe UI Semibold" panose="020B0702040204020203" pitchFamily="34" charset="0"/>
              </a:defRPr>
            </a:lvl1pPr>
          </a:lstStyle>
          <a:p>
            <a:pPr lvl="0"/>
            <a:r>
              <a:rPr lang="en-US"/>
              <a:t>Session or demo title</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pic>
        <p:nvPicPr>
          <p:cNvPr id="3" name="MS logo gray - EMF" descr="Microsoft logo, gray text version">
            <a:extLst>
              <a:ext uri="{FF2B5EF4-FFF2-40B4-BE49-F238E27FC236}">
                <a16:creationId xmlns:a16="http://schemas.microsoft.com/office/drawing/2014/main" id="{B1E4D60A-74D4-CACF-489D-0AF2C448AF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173670" y="150782"/>
            <a:ext cx="1366440" cy="292608"/>
          </a:xfrm>
          <a:prstGeom prst="rect">
            <a:avLst/>
          </a:prstGeom>
        </p:spPr>
      </p:pic>
    </p:spTree>
    <p:extLst>
      <p:ext uri="{BB962C8B-B14F-4D97-AF65-F5344CB8AC3E}">
        <p14:creationId xmlns:p14="http://schemas.microsoft.com/office/powerpoint/2010/main" val="1904334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E5F6D8AE-12E3-3B11-B34F-E2C5860AB9EB}"/>
              </a:ext>
            </a:extLst>
          </p:cNvPr>
          <p:cNvSpPr>
            <a:spLocks noGrp="1"/>
          </p:cNvSpPr>
          <p:nvPr>
            <p:ph type="title" hasCustomPrompt="1"/>
          </p:nvPr>
        </p:nvSpPr>
        <p:spPr>
          <a:xfrm>
            <a:off x="585216" y="3033223"/>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Section divider</a:t>
            </a:r>
          </a:p>
        </p:txBody>
      </p:sp>
      <p:sp>
        <p:nvSpPr>
          <p:cNvPr id="7" name="Text Placeholder 4">
            <a:extLst>
              <a:ext uri="{FF2B5EF4-FFF2-40B4-BE49-F238E27FC236}">
                <a16:creationId xmlns:a16="http://schemas.microsoft.com/office/drawing/2014/main" id="{E745F133-79AD-2D10-2A29-D251C1E6B085}"/>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 or speaker name</a:t>
            </a:r>
          </a:p>
        </p:txBody>
      </p:sp>
    </p:spTree>
    <p:extLst>
      <p:ext uri="{BB962C8B-B14F-4D97-AF65-F5344CB8AC3E}">
        <p14:creationId xmlns:p14="http://schemas.microsoft.com/office/powerpoint/2010/main" val="306312796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291908476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amp;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7A7F81D6-D960-882D-2677-0F5176A5B3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786003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658082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88830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2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77061701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Header Line Blank 01">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9F44F77-05E4-2BD3-B5FF-9C3F5F02C9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428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227135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06605823"/>
      </p:ext>
    </p:extLst>
  </p:cSld>
  <p:clrMapOvr>
    <a:masterClrMapping/>
  </p:clrMapOvr>
  <p:transition>
    <p:fade/>
  </p:transition>
  <p:extLst>
    <p:ext uri="{DCECCB84-F9BA-43D5-87BE-67443E8EF086}">
      <p15:sldGuideLst xmlns:p15="http://schemas.microsoft.com/office/powerpoint/2012/main">
        <p15:guide id="17" pos="3840">
          <p15:clr>
            <a:srgbClr val="A4A3A4"/>
          </p15:clr>
        </p15:guide>
        <p15:guide id="28" orient="horz" pos="905">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Art of the Possible Kick-Off</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2994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200" y="3035178"/>
            <a:ext cx="9144000" cy="498598"/>
          </a:xfr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E9310532-FEFD-7A18-695E-D9F2CC968D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229094" y="331828"/>
            <a:ext cx="1366440" cy="292608"/>
          </a:xfrm>
          <a:prstGeom prst="rect">
            <a:avLst/>
          </a:prstGeom>
        </p:spPr>
      </p:pic>
    </p:spTree>
    <p:extLst>
      <p:ext uri="{BB962C8B-B14F-4D97-AF65-F5344CB8AC3E}">
        <p14:creationId xmlns:p14="http://schemas.microsoft.com/office/powerpoint/2010/main" val="121192293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8809324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344833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7" name="Picture Placeholder 6">
            <a:extLst>
              <a:ext uri="{FF2B5EF4-FFF2-40B4-BE49-F238E27FC236}">
                <a16:creationId xmlns:a16="http://schemas.microsoft.com/office/drawing/2014/main" id="{3B01AA23-E126-1E9B-2812-E55E91413EDB}"/>
              </a:ext>
            </a:extLst>
          </p:cNvPr>
          <p:cNvSpPr>
            <a:spLocks noGrp="1"/>
          </p:cNvSpPr>
          <p:nvPr>
            <p:ph type="pic" sz="quarter" idx="10"/>
          </p:nvPr>
        </p:nvSpPr>
        <p:spPr>
          <a:xfrm>
            <a:off x="6242050" y="0"/>
            <a:ext cx="5949950" cy="6857999"/>
          </a:xfrm>
          <a:solidFill>
            <a:schemeClr val="bg1">
              <a:lumMod val="95000"/>
            </a:schemeClr>
          </a:solidFill>
        </p:spPr>
        <p:txBody>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33181924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10" name="Text Placeholder 11">
            <a:extLst>
              <a:ext uri="{FF2B5EF4-FFF2-40B4-BE49-F238E27FC236}">
                <a16:creationId xmlns:a16="http://schemas.microsoft.com/office/drawing/2014/main" id="{86E03C92-DE23-2C43-07EE-49514B3D274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29365541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955445-9897-4F4A-1AC6-E3E7C73BEB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68950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0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39375358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7356846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Session Title w/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a:noFill/>
        </p:spPr>
        <p:txBody>
          <a:bodyPr vert="horz" wrap="square" lIns="0" tIns="0" rIns="0" bIns="0" rtlCol="0" anchor="b" anchorCtr="0">
            <a:spAutoFit/>
          </a:bodyPr>
          <a:lstStyle>
            <a:lvl1pPr>
              <a:defRPr lang="en-US" dirty="0">
                <a:gradFill>
                  <a:gsLst>
                    <a:gs pos="26000">
                      <a:schemeClr val="accent1"/>
                    </a:gs>
                    <a:gs pos="100000">
                      <a:schemeClr val="accent3"/>
                    </a:gs>
                  </a:gsLst>
                  <a:lin ang="2400000" scaled="0"/>
                </a:gradFill>
                <a:latin typeface="Segoe UI Semibold" panose="020B0702040204020203" pitchFamily="34" charset="0"/>
                <a:cs typeface="Segoe UI Semibold" panose="020B0702040204020203" pitchFamily="34" charset="0"/>
              </a:defRPr>
            </a:lvl1pPr>
          </a:lstStyle>
          <a:p>
            <a:pPr lvl="0"/>
            <a:r>
              <a:rPr lang="en-US"/>
              <a:t>Session or demo title</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pic>
        <p:nvPicPr>
          <p:cNvPr id="3" name="MS logo gray - EMF" descr="Microsoft logo, gray text version">
            <a:extLst>
              <a:ext uri="{FF2B5EF4-FFF2-40B4-BE49-F238E27FC236}">
                <a16:creationId xmlns:a16="http://schemas.microsoft.com/office/drawing/2014/main" id="{B1E4D60A-74D4-CACF-489D-0AF2C448AF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173670" y="150782"/>
            <a:ext cx="1366440" cy="292608"/>
          </a:xfrm>
          <a:prstGeom prst="rect">
            <a:avLst/>
          </a:prstGeom>
        </p:spPr>
      </p:pic>
    </p:spTree>
    <p:extLst>
      <p:ext uri="{BB962C8B-B14F-4D97-AF65-F5344CB8AC3E}">
        <p14:creationId xmlns:p14="http://schemas.microsoft.com/office/powerpoint/2010/main" val="24310837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E5F6D8AE-12E3-3B11-B34F-E2C5860AB9EB}"/>
              </a:ext>
            </a:extLst>
          </p:cNvPr>
          <p:cNvSpPr>
            <a:spLocks noGrp="1"/>
          </p:cNvSpPr>
          <p:nvPr>
            <p:ph type="title" hasCustomPrompt="1"/>
          </p:nvPr>
        </p:nvSpPr>
        <p:spPr>
          <a:xfrm>
            <a:off x="585216" y="3033223"/>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Section divider</a:t>
            </a:r>
          </a:p>
        </p:txBody>
      </p:sp>
      <p:sp>
        <p:nvSpPr>
          <p:cNvPr id="7" name="Text Placeholder 4">
            <a:extLst>
              <a:ext uri="{FF2B5EF4-FFF2-40B4-BE49-F238E27FC236}">
                <a16:creationId xmlns:a16="http://schemas.microsoft.com/office/drawing/2014/main" id="{E745F133-79AD-2D10-2A29-D251C1E6B085}"/>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 or speaker name</a:t>
            </a:r>
          </a:p>
        </p:txBody>
      </p:sp>
    </p:spTree>
    <p:extLst>
      <p:ext uri="{BB962C8B-B14F-4D97-AF65-F5344CB8AC3E}">
        <p14:creationId xmlns:p14="http://schemas.microsoft.com/office/powerpoint/2010/main" val="3428702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6048943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amp;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7A7F81D6-D960-882D-2677-0F5176A5B3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18304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83028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0368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2009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552974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497641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941518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517985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81394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111199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607478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770056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981212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976200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200" y="3035178"/>
            <a:ext cx="9144000" cy="498598"/>
          </a:xfr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E9310532-FEFD-7A18-695E-D9F2CC968D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229094" y="331828"/>
            <a:ext cx="1366440" cy="292608"/>
          </a:xfrm>
          <a:prstGeom prst="rect">
            <a:avLst/>
          </a:prstGeom>
        </p:spPr>
      </p:pic>
    </p:spTree>
    <p:extLst>
      <p:ext uri="{BB962C8B-B14F-4D97-AF65-F5344CB8AC3E}">
        <p14:creationId xmlns:p14="http://schemas.microsoft.com/office/powerpoint/2010/main" val="286964759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9192910"/>
      </p:ext>
    </p:extLst>
  </p:cSld>
  <p:clrMapOvr>
    <a:masterClrMapping/>
  </p:clrMapOvr>
  <p:transition>
    <p:fade/>
  </p:transition>
  <p:extLst>
    <p:ext uri="{DCECCB84-F9BA-43D5-87BE-67443E8EF086}">
      <p15:sldGuideLst xmlns:p15="http://schemas.microsoft.com/office/powerpoint/2012/main">
        <p15:guide id="2" orient="horz" pos="1162" userDrawn="1">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8703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869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306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089322"/>
      </p:ext>
    </p:extLst>
  </p:cSld>
  <p:clrMapOvr>
    <a:masterClrMapping/>
  </p:clrMapOvr>
  <p:transition>
    <p:fade/>
  </p:transition>
  <p:extLst>
    <p:ext uri="{DCECCB84-F9BA-43D5-87BE-67443E8EF086}">
      <p15:sldGuideLst xmlns:p15="http://schemas.microsoft.com/office/powerpoint/2012/main">
        <p15:guide id="3" orient="horz" pos="1162" userDrawn="1">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9680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2510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27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3180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576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6879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6758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7082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89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8886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838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137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18509163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89969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59853017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1240708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528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670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userDrawn="1">
          <p15:clr>
            <a:srgbClr val="A4A3A4"/>
          </p15:clr>
        </p15:guide>
        <p15:guide id="19" pos="334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96277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36989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909443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05875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2705632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606952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0386167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userDrawn="1">
          <p15:clr>
            <a:srgbClr val="5ACBF0"/>
          </p15:clr>
        </p15:guide>
        <p15:guide id="7" pos="4747" userDrawn="1">
          <p15:clr>
            <a:srgbClr val="5ACBF0"/>
          </p15:clr>
        </p15:guide>
        <p15:guide id="8" pos="4936">
          <p15:clr>
            <a:srgbClr val="5ACBF0"/>
          </p15:clr>
        </p15:guide>
        <p15:guide id="9" pos="5123">
          <p15:clr>
            <a:srgbClr val="5ACBF0"/>
          </p15:clr>
        </p15:guide>
        <p15:guide id="10" orient="horz" pos="3465" userDrawn="1">
          <p15:clr>
            <a:srgbClr val="5ACBF0"/>
          </p15:clr>
        </p15:guide>
        <p15:guide id="11" orient="horz" pos="1956" userDrawn="1">
          <p15:clr>
            <a:srgbClr val="FBAE40"/>
          </p15:clr>
        </p15:guide>
        <p15:guide id="12" pos="1096"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867370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userDrawn="1">
          <p15:clr>
            <a:srgbClr val="FBAE40"/>
          </p15:clr>
        </p15:guide>
        <p15:guide id="6" pos="336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31020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814874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8799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77073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6783692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5231244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24867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75047256"/>
      </p:ext>
    </p:extLst>
  </p:cSld>
  <p:clrMapOvr>
    <a:masterClrMapping/>
  </p:clrMapOvr>
  <p:transition>
    <p:fade/>
  </p:transition>
  <p:extLst>
    <p:ext uri="{DCECCB84-F9BA-43D5-87BE-67443E8EF086}">
      <p15:sldGuideLst xmlns:p15="http://schemas.microsoft.com/office/powerpoint/2012/main">
        <p15:guide id="13" pos="4929" userDrawn="1">
          <p15:clr>
            <a:srgbClr val="5ACBF0"/>
          </p15:clr>
        </p15:guide>
        <p15:guide id="29" orient="horz" pos="2160">
          <p15:clr>
            <a:srgbClr val="5ACBF0"/>
          </p15:clr>
        </p15:guide>
        <p15:guide id="30" pos="4566" userDrawn="1">
          <p15:clr>
            <a:srgbClr val="5ACBF0"/>
          </p15:clr>
        </p15:guide>
        <p15:guide id="31" pos="4203" userDrawn="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64438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532634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userDrawn="1">
          <p15:clr>
            <a:srgbClr val="A4A3A4"/>
          </p15:clr>
        </p15:guide>
        <p15:guide id="28" pos="3840">
          <p15:clr>
            <a:srgbClr val="F26B43"/>
          </p15:clr>
        </p15:guide>
        <p15:guide id="29" pos="3454" userDrawn="1">
          <p15:clr>
            <a:srgbClr val="FBAE40"/>
          </p15:clr>
        </p15:guide>
        <p15:guide id="30" pos="420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9996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455035362"/>
      </p:ext>
    </p:extLst>
  </p:cSld>
  <p:clrMapOvr>
    <a:masterClrMapping/>
  </p:clrMapOvr>
  <p:transition>
    <p:fade/>
  </p:transition>
  <p:extLst>
    <p:ext uri="{DCECCB84-F9BA-43D5-87BE-67443E8EF086}">
      <p15:sldGuideLst xmlns:p15="http://schemas.microsoft.com/office/powerpoint/2012/main">
        <p15:guide id="16" pos="3754" userDrawn="1">
          <p15:clr>
            <a:srgbClr val="A4A3A4"/>
          </p15:clr>
        </p15:guide>
        <p15:guide id="17" pos="3931" userDrawn="1">
          <p15:clr>
            <a:srgbClr val="A4A3A4"/>
          </p15:clr>
        </p15:guide>
        <p15:guide id="20" pos="4937">
          <p15:clr>
            <a:srgbClr val="A4A3A4"/>
          </p15:clr>
        </p15:guide>
        <p15:guide id="21" pos="5133" userDrawn="1">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userDrawn="1">
          <p15:clr>
            <a:srgbClr val="FBAE40"/>
          </p15:clr>
        </p15:guide>
        <p15:guide id="32" orient="horz" pos="1162"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835566677"/>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guide id="31" orient="horz" pos="2704" userDrawn="1">
          <p15:clr>
            <a:srgbClr val="5ACBF0"/>
          </p15:clr>
        </p15:guide>
        <p15:guide id="32" pos="6947"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64855135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5621394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8011785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30921821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006332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847385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03519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724713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69457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445959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722831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778416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422873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93271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image" Target="../media/image1.emf"/><Relationship Id="rId2" Type="http://schemas.openxmlformats.org/officeDocument/2006/relationships/slideLayout" Target="../slideLayouts/slideLayout116.xml"/><Relationship Id="rId16" Type="http://schemas.openxmlformats.org/officeDocument/2006/relationships/theme" Target="../theme/theme2.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image" Target="../media/image22.svg"/><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theme" Target="../theme/theme3.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image" Target="../media/image22.svg"/><Relationship Id="rId2" Type="http://schemas.openxmlformats.org/officeDocument/2006/relationships/slideLayout" Target="../slideLayouts/slideLayout150.xml"/><Relationship Id="rId16" Type="http://schemas.openxmlformats.org/officeDocument/2006/relationships/theme" Target="../theme/theme4.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5.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6"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5286" r:id="rId4"/>
    <p:sldLayoutId id="2147485390" r:id="rId5"/>
    <p:sldLayoutId id="2147484610" r:id="rId6"/>
    <p:sldLayoutId id="2147485389" r:id="rId7"/>
    <p:sldLayoutId id="2147485395" r:id="rId8"/>
    <p:sldLayoutId id="2147485396" r:id="rId9"/>
    <p:sldLayoutId id="2147484710" r:id="rId10"/>
    <p:sldLayoutId id="2147484240" r:id="rId11"/>
    <p:sldLayoutId id="2147484910" r:id="rId12"/>
    <p:sldLayoutId id="2147484911" r:id="rId13"/>
    <p:sldLayoutId id="2147485050" r:id="rId14"/>
    <p:sldLayoutId id="2147485165" r:id="rId15"/>
    <p:sldLayoutId id="2147484941" r:id="rId16"/>
    <p:sldLayoutId id="2147484942" r:id="rId17"/>
    <p:sldLayoutId id="2147485162" r:id="rId18"/>
    <p:sldLayoutId id="2147484639" r:id="rId19"/>
    <p:sldLayoutId id="2147484943" r:id="rId20"/>
    <p:sldLayoutId id="2147484603" r:id="rId21"/>
    <p:sldLayoutId id="2147485324" r:id="rId22"/>
    <p:sldLayoutId id="2147485326" r:id="rId23"/>
    <p:sldLayoutId id="2147485327" r:id="rId24"/>
    <p:sldLayoutId id="2147485328" r:id="rId25"/>
    <p:sldLayoutId id="2147485329" r:id="rId26"/>
    <p:sldLayoutId id="2147485330" r:id="rId27"/>
    <p:sldLayoutId id="2147485325" r:id="rId28"/>
    <p:sldLayoutId id="2147485331" r:id="rId29"/>
    <p:sldLayoutId id="2147485332" r:id="rId30"/>
    <p:sldLayoutId id="2147485366" r:id="rId31"/>
    <p:sldLayoutId id="2147485333" r:id="rId32"/>
    <p:sldLayoutId id="2147485334" r:id="rId33"/>
    <p:sldLayoutId id="2147485394" r:id="rId34"/>
    <p:sldLayoutId id="2147485340" r:id="rId35"/>
    <p:sldLayoutId id="2147485346" r:id="rId36"/>
    <p:sldLayoutId id="2147485349" r:id="rId37"/>
    <p:sldLayoutId id="2147485351" r:id="rId38"/>
    <p:sldLayoutId id="2147485369" r:id="rId39"/>
    <p:sldLayoutId id="2147485363" r:id="rId40"/>
    <p:sldLayoutId id="2147485370" r:id="rId41"/>
    <p:sldLayoutId id="2147484833" r:id="rId42"/>
    <p:sldLayoutId id="2147484834" r:id="rId43"/>
    <p:sldLayoutId id="2147484835" r:id="rId44"/>
    <p:sldLayoutId id="2147485385" r:id="rId45"/>
    <p:sldLayoutId id="2147485387" r:id="rId46"/>
    <p:sldLayoutId id="2147485382" r:id="rId47"/>
    <p:sldLayoutId id="2147484922" r:id="rId48"/>
    <p:sldLayoutId id="2147484923" r:id="rId49"/>
    <p:sldLayoutId id="2147485287" r:id="rId50"/>
    <p:sldLayoutId id="2147484924" r:id="rId51"/>
    <p:sldLayoutId id="2147484839" r:id="rId52"/>
    <p:sldLayoutId id="2147484840" r:id="rId53"/>
    <p:sldLayoutId id="2147485383" r:id="rId54"/>
    <p:sldLayoutId id="2147484841" r:id="rId55"/>
    <p:sldLayoutId id="2147484842" r:id="rId56"/>
    <p:sldLayoutId id="2147484843" r:id="rId57"/>
    <p:sldLayoutId id="2147484938" r:id="rId58"/>
    <p:sldLayoutId id="2147484939" r:id="rId59"/>
    <p:sldLayoutId id="2147484940" r:id="rId60"/>
    <p:sldLayoutId id="2147485161" r:id="rId61"/>
    <p:sldLayoutId id="2147485152" r:id="rId62"/>
    <p:sldLayoutId id="2147485153" r:id="rId63"/>
    <p:sldLayoutId id="2147485154" r:id="rId64"/>
    <p:sldLayoutId id="2147485379" r:id="rId65"/>
    <p:sldLayoutId id="2147485380" r:id="rId66"/>
    <p:sldLayoutId id="2147485381" r:id="rId67"/>
    <p:sldLayoutId id="2147484944" r:id="rId68"/>
    <p:sldLayoutId id="2147484945" r:id="rId69"/>
    <p:sldLayoutId id="2147485372" r:id="rId70"/>
    <p:sldLayoutId id="2147485373" r:id="rId71"/>
    <p:sldLayoutId id="2147485388" r:id="rId72"/>
    <p:sldLayoutId id="2147485296" r:id="rId73"/>
    <p:sldLayoutId id="2147485392" r:id="rId74"/>
    <p:sldLayoutId id="2147485393" r:id="rId75"/>
    <p:sldLayoutId id="2147485368" r:id="rId76"/>
    <p:sldLayoutId id="2147485367" r:id="rId77"/>
    <p:sldLayoutId id="2147485292" r:id="rId78"/>
    <p:sldLayoutId id="2147485294" r:id="rId79"/>
    <p:sldLayoutId id="2147485338" r:id="rId80"/>
    <p:sldLayoutId id="2147485339" r:id="rId81"/>
    <p:sldLayoutId id="2147485360" r:id="rId82"/>
    <p:sldLayoutId id="2147485364" r:id="rId83"/>
    <p:sldLayoutId id="2147485365" r:id="rId84"/>
    <p:sldLayoutId id="2147485352" r:id="rId85"/>
    <p:sldLayoutId id="2147485353" r:id="rId86"/>
    <p:sldLayoutId id="2147485354" r:id="rId87"/>
    <p:sldLayoutId id="2147485355" r:id="rId88"/>
    <p:sldLayoutId id="2147485356" r:id="rId89"/>
    <p:sldLayoutId id="2147485374" r:id="rId90"/>
    <p:sldLayoutId id="2147485375" r:id="rId91"/>
    <p:sldLayoutId id="2147485376" r:id="rId92"/>
    <p:sldLayoutId id="2147485377" r:id="rId93"/>
    <p:sldLayoutId id="2147485378" r:id="rId94"/>
    <p:sldLayoutId id="2147485137" r:id="rId95"/>
    <p:sldLayoutId id="2147485138" r:id="rId96"/>
    <p:sldLayoutId id="2147485139" r:id="rId97"/>
    <p:sldLayoutId id="2147485140" r:id="rId98"/>
    <p:sldLayoutId id="2147485141" r:id="rId99"/>
    <p:sldLayoutId id="2147485142" r:id="rId100"/>
    <p:sldLayoutId id="2147484249" r:id="rId101"/>
    <p:sldLayoutId id="2147484640" r:id="rId102"/>
    <p:sldLayoutId id="2147485288" r:id="rId103"/>
    <p:sldLayoutId id="2147485290" r:id="rId104"/>
    <p:sldLayoutId id="2147485289" r:id="rId105"/>
    <p:sldLayoutId id="2147485291" r:id="rId106"/>
    <p:sldLayoutId id="2147484584" r:id="rId107"/>
    <p:sldLayoutId id="2147484583" r:id="rId108"/>
    <p:sldLayoutId id="2147484671" r:id="rId109"/>
    <p:sldLayoutId id="2147484673" r:id="rId110"/>
    <p:sldLayoutId id="2147485391" r:id="rId111"/>
    <p:sldLayoutId id="2147485701" r:id="rId112"/>
    <p:sldLayoutId id="2147484263" r:id="rId113"/>
    <p:sldLayoutId id="2147485397" r:id="rId11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
        <p:nvSpPr>
          <p:cNvPr id="5" name="Title Placeholder 1">
            <a:extLst>
              <a:ext uri="{FF2B5EF4-FFF2-40B4-BE49-F238E27FC236}">
                <a16:creationId xmlns:a16="http://schemas.microsoft.com/office/drawing/2014/main" id="{5C6AE7C7-7416-BA7E-E1B5-F3803B93AD7F}"/>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6" name="Text Placeholder 3">
            <a:extLst>
              <a:ext uri="{FF2B5EF4-FFF2-40B4-BE49-F238E27FC236}">
                <a16:creationId xmlns:a16="http://schemas.microsoft.com/office/drawing/2014/main" id="{87FB1B3A-0D51-9F03-3B88-2AF333DF2B66}"/>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ID" hidden="1">
            <a:extLst>
              <a:ext uri="{FF2B5EF4-FFF2-40B4-BE49-F238E27FC236}">
                <a16:creationId xmlns:a16="http://schemas.microsoft.com/office/drawing/2014/main" id="{B3932835-CF1F-4C7B-E7E7-0BEFA61A21B1}"/>
              </a:ext>
            </a:extLst>
          </p:cNvPr>
          <p:cNvGrpSpPr/>
          <p:nvPr userDrawn="1"/>
        </p:nvGrpSpPr>
        <p:grpSpPr>
          <a:xfrm>
            <a:off x="0" y="0"/>
            <a:ext cx="12192000" cy="6858000"/>
            <a:chOff x="0" y="0"/>
            <a:chExt cx="12192000" cy="6858000"/>
          </a:xfrm>
        </p:grpSpPr>
        <p:cxnSp>
          <p:nvCxnSpPr>
            <p:cNvPr id="34" name="Straight Connector 33">
              <a:extLst>
                <a:ext uri="{FF2B5EF4-FFF2-40B4-BE49-F238E27FC236}">
                  <a16:creationId xmlns:a16="http://schemas.microsoft.com/office/drawing/2014/main" id="{66664A7D-1B73-8B22-C4C3-098B0064D442}"/>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FBC002-C845-2CDD-E145-FF0339705CB5}"/>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B1A209-160D-82B7-6BC4-ED4AE384F818}"/>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6ADED64-4F9E-785A-9EE2-5CEEA433970E}"/>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C9A5F01-7F91-DFBA-9314-BB8E52C8725E}"/>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9F76B4A-F27C-FE9D-85F5-F261EF201DA9}"/>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9765795-7352-87AF-E672-38AB7685054D}"/>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72648E-73E4-AC34-50C7-05A3B959806C}"/>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F2C1155-F22D-78CA-67E0-A30B24ED5C73}"/>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72F484E-837A-A894-EE5F-09C35D1F07A9}"/>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8D19969-0FED-15A0-3407-37B3D7AC45D3}"/>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CCDE085-A98F-8822-680E-B2B99F29BF6A}"/>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F4CB80A-909B-8097-62D7-52E87D89374F}"/>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9B85B70-E4E5-6F03-EB1E-1EB1B3B6DC3D}"/>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621F1B9-AA24-D732-F280-0C510AF1E391}"/>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4B70DE0-2850-F1C1-EC62-1114F31AB032}"/>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A4A7098-C9F0-5E1E-2D29-6CDCA2E60F7F}"/>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DD74172-5D73-AE70-DC4B-7E208834C693}"/>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543AB21-68C3-C799-9BA6-97C86B3808AC}"/>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9170E86-44CB-5495-F31D-8C473D45D275}"/>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229F458-9BCF-5602-05F9-A70AB30C1987}"/>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E72D685-11CB-9A41-C080-E6E0DFB45672}"/>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D82019B-C028-01A9-0D0B-F966B0C98328}"/>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C05AA8-813A-399E-172C-344CB1199B80}"/>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1944C30-4311-A5E7-78E3-52E198067C16}"/>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B737F2-1B57-9FEF-9201-AD21D4B75F8B}"/>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E30E13-FC7C-EF7A-1DC2-B33A6ACC429F}"/>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3F7E1FF-5104-6621-A059-A08D18E6F9B2}"/>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F1D8D9B-CF6C-4A32-DB81-D8D7D25BC3A6}"/>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E0E8D75-4818-22D6-2DCA-A6763493EE46}"/>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251DF83-0339-BB27-FB39-86E3F53F355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AF786CF-3755-AC29-8650-9DECB81B3516}"/>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D725602-A4AB-A430-036A-4C5028C4C092}"/>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66D61E9-B03D-9E0F-197A-ADC19AA445F1}"/>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9" name=".64 square" hidden="1">
            <a:extLst>
              <a:ext uri="{FF2B5EF4-FFF2-40B4-BE49-F238E27FC236}">
                <a16:creationId xmlns:a16="http://schemas.microsoft.com/office/drawing/2014/main" id="{D52C4477-2A91-4EA2-48C6-BA694A9F8D8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0" name=".32 square" hidden="1">
            <a:extLst>
              <a:ext uri="{FF2B5EF4-FFF2-40B4-BE49-F238E27FC236}">
                <a16:creationId xmlns:a16="http://schemas.microsoft.com/office/drawing/2014/main" id="{BC3EDC59-8ABD-EA55-9A0B-A2A0179796C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1"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DBC93500-BCF2-D159-863D-6A83B4CDDEB2}"/>
              </a:ext>
              <a:ext uri="{C183D7F6-B498-43B3-948B-1728B52AA6E4}">
                <adec:decorative xmlns:adec="http://schemas.microsoft.com/office/drawing/2017/decorative" val="0"/>
              </a:ext>
            </a:extLst>
          </p:cNvPr>
          <p:cNvPicPr>
            <a:picLocks noChangeAspect="1"/>
          </p:cNvPicPr>
          <p:nvPr userDrawn="1"/>
        </p:nvPicPr>
        <p:blipFill rotWithShape="1">
          <a:blip r:embed="rId17"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814230366"/>
      </p:ext>
    </p:extLst>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 id="2147485410" r:id="rId12"/>
    <p:sldLayoutId id="2147485411" r:id="rId13"/>
    <p:sldLayoutId id="2147485412" r:id="rId14"/>
    <p:sldLayoutId id="2147485413" r:id="rId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368" userDrawn="1">
          <p15:clr>
            <a:srgbClr val="C35EA4"/>
          </p15:clr>
        </p15:guide>
        <p15:guide id="32" pos="7313" userDrawn="1">
          <p15:clr>
            <a:srgbClr val="C35EA4"/>
          </p15:clr>
        </p15:guide>
        <p15:guide id="33" orient="horz" pos="369" userDrawn="1">
          <p15:clr>
            <a:srgbClr val="C35EA4"/>
          </p15:clr>
        </p15:guide>
        <p15:guide id="34" orient="horz" pos="3949" userDrawn="1">
          <p15:clr>
            <a:srgbClr val="C35EA4"/>
          </p15:clr>
        </p15:guide>
        <p15:guide id="35" orient="horz" pos="184" userDrawn="1">
          <p15:clr>
            <a:srgbClr val="A4A3A4"/>
          </p15:clr>
        </p15:guide>
        <p15:guide id="36" pos="185" userDrawn="1">
          <p15:clr>
            <a:srgbClr val="A4A3A4"/>
          </p15:clr>
        </p15:guide>
        <p15:guide id="37" orient="horz" pos="4135" userDrawn="1">
          <p15:clr>
            <a:srgbClr val="A4A3A4"/>
          </p15:clr>
        </p15:guide>
        <p15:guide id="38" pos="7495"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580311"/>
            <a:ext cx="11018520" cy="430887"/>
          </a:xfrm>
          <a:prstGeom prst="rect">
            <a:avLst/>
          </a:prstGeom>
          <a:noFill/>
        </p:spPr>
        <p:txBody>
          <a:bodyPr vert="horz" wrap="square" lIns="0" tIns="0" rIns="0" bIns="0" rtlCol="0" anchor="b" anchorCtr="0">
            <a:noAutofit/>
          </a:bodyPr>
          <a:lstStyle/>
          <a:p>
            <a:pPr lvl="0"/>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FD0A04DA-4C2F-74A6-1E51-7838E3F5513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304994551"/>
      </p:ext>
    </p:extLst>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 id="2147485628" r:id="rId12"/>
    <p:sldLayoutId id="2147485629" r:id="rId13"/>
    <p:sldLayoutId id="2147485630" r:id="rId14"/>
    <p:sldLayoutId id="2147485631" r:id="rId15"/>
    <p:sldLayoutId id="2147485686" r:id="rId16"/>
    <p:sldLayoutId id="2147486018" r:id="rId17"/>
    <p:sldLayoutId id="2147486035" r:id="rId18"/>
    <p:sldLayoutId id="2147486049" r:id="rId19"/>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580311"/>
            <a:ext cx="11018520" cy="430887"/>
          </a:xfrm>
          <a:prstGeom prst="rect">
            <a:avLst/>
          </a:prstGeom>
          <a:noFill/>
        </p:spPr>
        <p:txBody>
          <a:bodyPr vert="horz" wrap="square" lIns="0" tIns="0" rIns="0" bIns="0" rtlCol="0" anchor="b" anchorCtr="0">
            <a:noAutofit/>
          </a:bodyPr>
          <a:lstStyle/>
          <a:p>
            <a:pPr lvl="0"/>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FD0A04DA-4C2F-74A6-1E51-7838E3F5513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66175069"/>
      </p:ext>
    </p:extLst>
  </p:cSld>
  <p:clrMap bg1="lt1" tx1="dk1" bg2="lt2" tx2="dk2" accent1="accent1" accent2="accent2" accent3="accent3" accent4="accent4" accent5="accent5" accent6="accent6" hlink="hlink" folHlink="folHlink"/>
  <p:sldLayoutIdLst>
    <p:sldLayoutId id="2147486020" r:id="rId1"/>
    <p:sldLayoutId id="2147486021" r:id="rId2"/>
    <p:sldLayoutId id="2147486022" r:id="rId3"/>
    <p:sldLayoutId id="2147486023" r:id="rId4"/>
    <p:sldLayoutId id="2147486024" r:id="rId5"/>
    <p:sldLayoutId id="2147486025" r:id="rId6"/>
    <p:sldLayoutId id="2147486026" r:id="rId7"/>
    <p:sldLayoutId id="2147486027" r:id="rId8"/>
    <p:sldLayoutId id="2147486028" r:id="rId9"/>
    <p:sldLayoutId id="2147486029" r:id="rId10"/>
    <p:sldLayoutId id="2147486030" r:id="rId11"/>
    <p:sldLayoutId id="2147486031" r:id="rId12"/>
    <p:sldLayoutId id="2147486032" r:id="rId13"/>
    <p:sldLayoutId id="2147486033" r:id="rId14"/>
    <p:sldLayoutId id="2147486034" r:id="rId15"/>
  </p:sldLayoutIdLst>
  <p:transition>
    <p:fade/>
  </p:transition>
  <p:hf hdr="0" ftr="0" dt="0"/>
  <p:txStyles>
    <p:title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573741911"/>
      </p:ext>
    </p:extLst>
  </p:cSld>
  <p:clrMap bg1="lt1" tx1="dk1" bg2="lt2" tx2="dk2" accent1="accent1" accent2="accent2" accent3="accent3" accent4="accent4" accent5="accent5" accent6="accent6" hlink="hlink" folHlink="folHlink"/>
  <p:sldLayoutIdLst>
    <p:sldLayoutId id="2147486037" r:id="rId1"/>
    <p:sldLayoutId id="2147486038" r:id="rId2"/>
    <p:sldLayoutId id="2147486039" r:id="rId3"/>
    <p:sldLayoutId id="2147486040" r:id="rId4"/>
    <p:sldLayoutId id="2147486041" r:id="rId5"/>
    <p:sldLayoutId id="2147486042" r:id="rId6"/>
    <p:sldLayoutId id="2147486043" r:id="rId7"/>
    <p:sldLayoutId id="2147486044" r:id="rId8"/>
    <p:sldLayoutId id="2147486045" r:id="rId9"/>
    <p:sldLayoutId id="2147486046" r:id="rId10"/>
    <p:sldLayoutId id="2147486047" r:id="rId11"/>
    <p:sldLayoutId id="214748604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ka.ms/MasteringCopilotAndAgents2026" TargetMode="External"/><Relationship Id="rId2" Type="http://schemas.openxmlformats.org/officeDocument/2006/relationships/notesSlide" Target="../notesSlides/notesSlide1.xml"/><Relationship Id="rId1" Type="http://schemas.openxmlformats.org/officeDocument/2006/relationships/slideLayout" Target="../slideLayouts/slideLayout162.xml"/><Relationship Id="rId5" Type="http://schemas.openxmlformats.org/officeDocument/2006/relationships/image" Target="../media/image28.png"/><Relationship Id="rId4" Type="http://schemas.openxmlformats.org/officeDocument/2006/relationships/hyperlink" Target="https://aka.ms/MasteringCopilotAgents2025Conten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1.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3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3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6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6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svg"/><Relationship Id="rId7" Type="http://schemas.openxmlformats.org/officeDocument/2006/relationships/image" Target="../media/image68.svg"/><Relationship Id="rId12" Type="http://schemas.openxmlformats.org/officeDocument/2006/relationships/hyperlink" Target="https://microsoft-my.sharepoint.com/personal/anaviles_microsoft_com/Documents/Generate%20a%20set%20of%20copilot.docx" TargetMode="External"/><Relationship Id="rId2" Type="http://schemas.openxmlformats.org/officeDocument/2006/relationships/notesSlide" Target="../notesSlides/notesSlide24.xml"/><Relationship Id="rId1" Type="http://schemas.openxmlformats.org/officeDocument/2006/relationships/slideLayout" Target="../slideLayouts/slideLayout147.xml"/><Relationship Id="rId6" Type="http://schemas.openxmlformats.org/officeDocument/2006/relationships/image" Target="../media/image67.sv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svg"/></Relationships>
</file>

<file path=ppt/slides/_rels/slide25.xml.rels><?xml version="1.0" encoding="UTF-8" standalone="yes"?>
<Relationships xmlns="http://schemas.openxmlformats.org/package/2006/relationships"><Relationship Id="rId8" Type="http://schemas.openxmlformats.org/officeDocument/2006/relationships/hyperlink" Target="https://microsoft-my.sharepoint.com/personal/anaviles_microsoft_com/Documents/Generate%20a%20set%20of%20copilot.docx" TargetMode="External"/><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notesSlide" Target="../notesSlides/notesSlide25.xml"/><Relationship Id="rId1" Type="http://schemas.openxmlformats.org/officeDocument/2006/relationships/slideLayout" Target="../slideLayouts/slideLayout147.xml"/><Relationship Id="rId6" Type="http://schemas.openxmlformats.org/officeDocument/2006/relationships/image" Target="../media/image76.svg"/><Relationship Id="rId5" Type="http://schemas.openxmlformats.org/officeDocument/2006/relationships/image" Target="../media/image75.svg"/><Relationship Id="rId4" Type="http://schemas.openxmlformats.org/officeDocument/2006/relationships/image" Target="../media/image74.svg"/></Relationships>
</file>

<file path=ppt/slides/_rels/slide26.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hyperlink" Target="https://microsoft-my.sharepoint.com/personal/anaviles_microsoft_com/Documents/Generate%20a%20set%20of%20copilot.docx" TargetMode="External"/><Relationship Id="rId2" Type="http://schemas.openxmlformats.org/officeDocument/2006/relationships/notesSlide" Target="../notesSlides/notesSlide26.xml"/><Relationship Id="rId1" Type="http://schemas.openxmlformats.org/officeDocument/2006/relationships/slideLayout" Target="../slideLayouts/slideLayout147.xml"/><Relationship Id="rId6" Type="http://schemas.openxmlformats.org/officeDocument/2006/relationships/image" Target="../media/image81.svg"/><Relationship Id="rId5" Type="http://schemas.openxmlformats.org/officeDocument/2006/relationships/image" Target="../media/image80.svg"/><Relationship Id="rId4" Type="http://schemas.openxmlformats.org/officeDocument/2006/relationships/image" Target="../media/image79.svg"/></Relationships>
</file>

<file path=ppt/slides/_rels/slide27.xml.rels><?xml version="1.0" encoding="UTF-8" standalone="yes"?>
<Relationships xmlns="http://schemas.openxmlformats.org/package/2006/relationships"><Relationship Id="rId8" Type="http://schemas.openxmlformats.org/officeDocument/2006/relationships/hyperlink" Target="https://microsoft-my.sharepoint.com/personal/anaviles_microsoft_com/Documents/Generate%20a%20set%20of%20copilot.docx" TargetMode="External"/><Relationship Id="rId3" Type="http://schemas.openxmlformats.org/officeDocument/2006/relationships/image" Target="../media/image82.svg"/><Relationship Id="rId7"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47.xml"/><Relationship Id="rId6" Type="http://schemas.openxmlformats.org/officeDocument/2006/relationships/image" Target="../media/image85.svg"/><Relationship Id="rId5" Type="http://schemas.openxmlformats.org/officeDocument/2006/relationships/image" Target="../media/image84.svg"/><Relationship Id="rId4" Type="http://schemas.openxmlformats.org/officeDocument/2006/relationships/image" Target="../media/image83.svg"/></Relationships>
</file>

<file path=ppt/slides/_rels/slide28.xml.rels><?xml version="1.0" encoding="UTF-8" standalone="yes"?>
<Relationships xmlns="http://schemas.openxmlformats.org/package/2006/relationships"><Relationship Id="rId8" Type="http://schemas.openxmlformats.org/officeDocument/2006/relationships/hyperlink" Target="https://microsoft-my.sharepoint.com/personal/anaviles_microsoft_com/Documents/Generate%20a%20set%20of%20copilot.docx" TargetMode="External"/><Relationship Id="rId3" Type="http://schemas.openxmlformats.org/officeDocument/2006/relationships/image" Target="../media/image87.svg"/><Relationship Id="rId7" Type="http://schemas.openxmlformats.org/officeDocument/2006/relationships/image" Target="../media/image90.svg"/><Relationship Id="rId2" Type="http://schemas.openxmlformats.org/officeDocument/2006/relationships/notesSlide" Target="../notesSlides/notesSlide28.xml"/><Relationship Id="rId1" Type="http://schemas.openxmlformats.org/officeDocument/2006/relationships/slideLayout" Target="../slideLayouts/slideLayout147.xml"/><Relationship Id="rId6" Type="http://schemas.openxmlformats.org/officeDocument/2006/relationships/image" Target="../media/image89.svg"/><Relationship Id="rId5" Type="http://schemas.openxmlformats.org/officeDocument/2006/relationships/image" Target="../media/image88.svg"/><Relationship Id="rId4" Type="http://schemas.openxmlformats.org/officeDocument/2006/relationships/image" Target="../media/image74.svg"/></Relationships>
</file>

<file path=ppt/slides/_rels/slide29.xml.rels><?xml version="1.0" encoding="UTF-8" standalone="yes"?>
<Relationships xmlns="http://schemas.openxmlformats.org/package/2006/relationships"><Relationship Id="rId8" Type="http://schemas.openxmlformats.org/officeDocument/2006/relationships/hyperlink" Target="https://microsoft-my.sharepoint.com/personal/anaviles_microsoft_com/Documents/Generate%20a%20set%20of%20copilot.docx" TargetMode="External"/><Relationship Id="rId3" Type="http://schemas.openxmlformats.org/officeDocument/2006/relationships/image" Target="../media/image91.svg"/><Relationship Id="rId7"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147.xml"/><Relationship Id="rId6" Type="http://schemas.openxmlformats.org/officeDocument/2006/relationships/image" Target="../media/image94.svg"/><Relationship Id="rId5" Type="http://schemas.openxmlformats.org/officeDocument/2006/relationships/image" Target="../media/image93.svg"/><Relationship Id="rId4" Type="http://schemas.openxmlformats.org/officeDocument/2006/relationships/image" Target="../media/image92.sv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46.xml"/></Relationships>
</file>

<file path=ppt/slides/_rels/slide3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svg"/><Relationship Id="rId7" Type="http://schemas.openxmlformats.org/officeDocument/2006/relationships/image" Target="../media/image100.svg"/><Relationship Id="rId2" Type="http://schemas.openxmlformats.org/officeDocument/2006/relationships/notesSlide" Target="../notesSlides/notesSlide30.xml"/><Relationship Id="rId1" Type="http://schemas.openxmlformats.org/officeDocument/2006/relationships/slideLayout" Target="../slideLayouts/slideLayout147.xml"/><Relationship Id="rId6" Type="http://schemas.openxmlformats.org/officeDocument/2006/relationships/image" Target="../media/image99.svg"/><Relationship Id="rId11" Type="http://schemas.openxmlformats.org/officeDocument/2006/relationships/hyperlink" Target="https://microsoft-my.sharepoint.com/personal/anaviles_microsoft_com/Documents/Generate%20a%20set%20of%20copilot.docx" TargetMode="External"/><Relationship Id="rId5" Type="http://schemas.openxmlformats.org/officeDocument/2006/relationships/image" Target="../media/image98.sv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svg"/></Relationships>
</file>

<file path=ppt/slides/_rels/slide31.xml.rels><?xml version="1.0" encoding="UTF-8" standalone="yes"?>
<Relationships xmlns="http://schemas.openxmlformats.org/package/2006/relationships"><Relationship Id="rId3" Type="http://schemas.openxmlformats.org/officeDocument/2006/relationships/image" Target="../media/image104.svg"/><Relationship Id="rId7" Type="http://schemas.openxmlformats.org/officeDocument/2006/relationships/hyperlink" Target="https://microsoft-my.sharepoint.com/personal/anaviles_microsoft_com/Documents/Generate%20a%20set%20of%20copilot.docx" TargetMode="External"/><Relationship Id="rId2" Type="http://schemas.openxmlformats.org/officeDocument/2006/relationships/notesSlide" Target="../notesSlides/notesSlide31.xml"/><Relationship Id="rId1" Type="http://schemas.openxmlformats.org/officeDocument/2006/relationships/slideLayout" Target="../slideLayouts/slideLayout147.xml"/><Relationship Id="rId6" Type="http://schemas.openxmlformats.org/officeDocument/2006/relationships/image" Target="../media/image107.svg"/><Relationship Id="rId5" Type="http://schemas.openxmlformats.org/officeDocument/2006/relationships/image" Target="../media/image106.svg"/><Relationship Id="rId4" Type="http://schemas.openxmlformats.org/officeDocument/2006/relationships/image" Target="../media/image105.svg"/></Relationships>
</file>

<file path=ppt/slides/_rels/slide32.xml.rels><?xml version="1.0" encoding="UTF-8" standalone="yes"?>
<Relationships xmlns="http://schemas.openxmlformats.org/package/2006/relationships"><Relationship Id="rId3" Type="http://schemas.openxmlformats.org/officeDocument/2006/relationships/hyperlink" Target="https://microsoft-my.sharepoint.com/personal/anaviles_microsoft_com/Documents/Generate%20a%20set%20of%20copilot.docx" TargetMode="External"/><Relationship Id="rId2" Type="http://schemas.openxmlformats.org/officeDocument/2006/relationships/notesSlide" Target="../notesSlides/notesSlide32.xml"/><Relationship Id="rId1" Type="http://schemas.openxmlformats.org/officeDocument/2006/relationships/slideLayout" Target="../slideLayouts/slideLayout147.xml"/></Relationships>
</file>

<file path=ppt/slides/_rels/slide33.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notesSlide" Target="../notesSlides/notesSlide33.xml"/><Relationship Id="rId1" Type="http://schemas.openxmlformats.org/officeDocument/2006/relationships/slideLayout" Target="../slideLayouts/slideLayout147.xml"/><Relationship Id="rId4" Type="http://schemas.openxmlformats.org/officeDocument/2006/relationships/image" Target="../media/image109.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5.xml"/></Relationships>
</file>

<file path=ppt/slides/_rels/slide35.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svg"/><Relationship Id="rId7" Type="http://schemas.openxmlformats.org/officeDocument/2006/relationships/image" Target="../media/image114.svg"/><Relationship Id="rId2" Type="http://schemas.openxmlformats.org/officeDocument/2006/relationships/notesSlide" Target="../notesSlides/notesSlide35.xml"/><Relationship Id="rId1" Type="http://schemas.openxmlformats.org/officeDocument/2006/relationships/slideLayout" Target="../slideLayouts/slideLayout170.xml"/><Relationship Id="rId6" Type="http://schemas.openxmlformats.org/officeDocument/2006/relationships/image" Target="../media/image113.svg"/><Relationship Id="rId5" Type="http://schemas.openxmlformats.org/officeDocument/2006/relationships/image" Target="../media/image112.svg"/><Relationship Id="rId4" Type="http://schemas.openxmlformats.org/officeDocument/2006/relationships/image" Target="../media/image111.svg"/></Relationships>
</file>

<file path=ppt/slides/_rels/slide36.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svg"/><Relationship Id="rId2" Type="http://schemas.openxmlformats.org/officeDocument/2006/relationships/notesSlide" Target="../notesSlides/notesSlide36.xml"/><Relationship Id="rId1" Type="http://schemas.openxmlformats.org/officeDocument/2006/relationships/slideLayout" Target="../slideLayouts/slideLayout170.xml"/><Relationship Id="rId6" Type="http://schemas.openxmlformats.org/officeDocument/2006/relationships/image" Target="../media/image119.svg"/><Relationship Id="rId5" Type="http://schemas.openxmlformats.org/officeDocument/2006/relationships/image" Target="../media/image118.svg"/><Relationship Id="rId4" Type="http://schemas.openxmlformats.org/officeDocument/2006/relationships/image" Target="../media/image117.svg"/><Relationship Id="rId9" Type="http://schemas.openxmlformats.org/officeDocument/2006/relationships/image" Target="../media/image122.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131.xml"/><Relationship Id="rId5" Type="http://schemas.openxmlformats.org/officeDocument/2006/relationships/image" Target="../media/image33.svg"/><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1.xml"/><Relationship Id="rId6" Type="http://schemas.openxmlformats.org/officeDocument/2006/relationships/image" Target="../media/image36.svg"/><Relationship Id="rId5" Type="http://schemas.openxmlformats.org/officeDocument/2006/relationships/image" Target="../media/image35.svg"/><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31.xml"/><Relationship Id="rId6" Type="http://schemas.openxmlformats.org/officeDocument/2006/relationships/image" Target="../media/image41.png"/><Relationship Id="rId11" Type="http://schemas.openxmlformats.org/officeDocument/2006/relationships/hyperlink" Target="https://support.microsoft.com/en-us/copilot-onenote" TargetMode="External"/><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hyperlink" Target="https://support.microsoft.com/en-us/copilot-whiteboard" TargetMode="External"/><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hyperlink" Target="https://support.microsoft.com/en-us/topic/standard-versus-priority-access-to-features-in-microsoft-365-copilot-chat-12c8d9f8-db32-4f99-8ebe-d8d85879137f" TargetMode="External"/><Relationship Id="rId2" Type="http://schemas.openxmlformats.org/officeDocument/2006/relationships/notesSlide" Target="../notesSlides/notesSlide8.xml"/><Relationship Id="rId1" Type="http://schemas.openxmlformats.org/officeDocument/2006/relationships/slideLayout" Target="../slideLayouts/slideLayout148.xml"/><Relationship Id="rId4" Type="http://schemas.openxmlformats.org/officeDocument/2006/relationships/hyperlink" Target="https://adoption.microsoft.com/en-us/copilot/frontier-progra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8057D-D0D1-0230-A62C-56245EF72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A37D1F-B713-D58F-329D-A3E4830B931A}"/>
              </a:ext>
            </a:extLst>
          </p:cNvPr>
          <p:cNvSpPr>
            <a:spLocks noGrp="1"/>
          </p:cNvSpPr>
          <p:nvPr>
            <p:ph type="title"/>
          </p:nvPr>
        </p:nvSpPr>
        <p:spPr>
          <a:xfrm>
            <a:off x="3258242" y="571613"/>
            <a:ext cx="5675515" cy="775504"/>
          </a:xfrm>
        </p:spPr>
        <p:txBody>
          <a:bodyPr/>
          <a:lstStyle/>
          <a:p>
            <a:pPr algn="ctr"/>
            <a:r>
              <a:rPr lang="en-US"/>
              <a:t>Mastering Microsoft 365 Copilot, Copilot Chat and Agents – 2026</a:t>
            </a:r>
            <a:br>
              <a:rPr lang="en-US"/>
            </a:br>
            <a:endParaRPr lang="en-US"/>
          </a:p>
        </p:txBody>
      </p:sp>
      <p:sp>
        <p:nvSpPr>
          <p:cNvPr id="3" name="Content Placeholder 2">
            <a:extLst>
              <a:ext uri="{FF2B5EF4-FFF2-40B4-BE49-F238E27FC236}">
                <a16:creationId xmlns:a16="http://schemas.microsoft.com/office/drawing/2014/main" id="{0DEA00B3-F4FC-4D62-57A8-08452EBBD380}"/>
              </a:ext>
            </a:extLst>
          </p:cNvPr>
          <p:cNvSpPr>
            <a:spLocks noGrp="1"/>
          </p:cNvSpPr>
          <p:nvPr>
            <p:ph sz="quarter" idx="12"/>
          </p:nvPr>
        </p:nvSpPr>
        <p:spPr>
          <a:xfrm>
            <a:off x="6271250" y="2250246"/>
            <a:ext cx="5772726" cy="2357508"/>
          </a:xfrm>
        </p:spPr>
        <p:txBody>
          <a:bodyPr/>
          <a:lstStyle/>
          <a:p>
            <a:pPr marL="0" indent="0" algn="ctr">
              <a:buNone/>
            </a:pPr>
            <a:r>
              <a:rPr lang="en-US" sz="1800" b="1"/>
              <a:t>End-User webinars</a:t>
            </a:r>
          </a:p>
          <a:p>
            <a:pPr marL="0" indent="0" algn="ctr">
              <a:buNone/>
            </a:pPr>
            <a:r>
              <a:rPr lang="en-US" sz="1800" b="1"/>
              <a:t>(Free to all MFM Customers)</a:t>
            </a:r>
          </a:p>
          <a:p>
            <a:pPr marL="0" indent="0" algn="ctr">
              <a:buNone/>
            </a:pPr>
            <a:endParaRPr lang="en-US" sz="1800" b="1"/>
          </a:p>
          <a:p>
            <a:pPr marL="0" lvl="0" indent="0" algn="ctr" defTabSz="914400">
              <a:spcBef>
                <a:spcPts val="0"/>
              </a:spcBef>
              <a:buSzTx/>
              <a:buNone/>
              <a:defRPr/>
            </a:pPr>
            <a:r>
              <a:rPr lang="en-US" sz="1800">
                <a:solidFill>
                  <a:srgbClr val="080808"/>
                </a:solidFill>
              </a:rPr>
              <a:t>Session details and registration:</a:t>
            </a:r>
          </a:p>
          <a:p>
            <a:pPr marL="0" lvl="0" indent="0" algn="ctr" defTabSz="914400">
              <a:spcBef>
                <a:spcPts val="0"/>
              </a:spcBef>
              <a:buSzTx/>
              <a:buNone/>
              <a:defRPr/>
            </a:pPr>
            <a:r>
              <a:rPr lang="en-US" sz="1800">
                <a:hlinkClick r:id="rId3"/>
              </a:rPr>
              <a:t>https://aka.ms/MasteringCopilotAndAgents2026</a:t>
            </a:r>
            <a:r>
              <a:rPr lang="en-US" sz="1800">
                <a:solidFill>
                  <a:srgbClr val="080808"/>
                </a:solidFill>
              </a:rPr>
              <a:t> </a:t>
            </a:r>
          </a:p>
          <a:p>
            <a:pPr marL="0" indent="0" algn="ctr">
              <a:buNone/>
            </a:pPr>
            <a:endParaRPr lang="en-US" sz="1800" b="1"/>
          </a:p>
        </p:txBody>
      </p:sp>
      <p:cxnSp>
        <p:nvCxnSpPr>
          <p:cNvPr id="23" name="Straight Connector 22">
            <a:extLst>
              <a:ext uri="{FF2B5EF4-FFF2-40B4-BE49-F238E27FC236}">
                <a16:creationId xmlns:a16="http://schemas.microsoft.com/office/drawing/2014/main" id="{080ECDA4-A8E1-CE7B-6625-0B294F4EAA50}"/>
              </a:ext>
            </a:extLst>
          </p:cNvPr>
          <p:cNvCxnSpPr>
            <a:cxnSpLocks/>
          </p:cNvCxnSpPr>
          <p:nvPr/>
        </p:nvCxnSpPr>
        <p:spPr>
          <a:xfrm>
            <a:off x="6095999" y="1259961"/>
            <a:ext cx="0" cy="5290887"/>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78769BF-553E-5884-8DD1-A050B7C6D8C3}"/>
              </a:ext>
            </a:extLst>
          </p:cNvPr>
          <p:cNvSpPr txBox="1"/>
          <p:nvPr/>
        </p:nvSpPr>
        <p:spPr>
          <a:xfrm>
            <a:off x="4970261" y="6550848"/>
            <a:ext cx="694440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https://aka.ms/MasteringCopilotAgents2025Content</a:t>
            </a:r>
            <a:r>
              <a:rPr kumimoji="0" lang="en-US" sz="1400" b="0" i="0" u="none" strike="noStrike" kern="1200" cap="none" spc="0" normalizeH="0" baseline="0" noProof="0">
                <a:ln>
                  <a:noFill/>
                </a:ln>
                <a:solidFill>
                  <a:srgbClr val="FFFFFF"/>
                </a:solidFill>
                <a:effectLst/>
                <a:uLnTx/>
                <a:uFillTx/>
                <a:latin typeface="Segoe UI"/>
                <a:ea typeface="+mn-ea"/>
                <a:cs typeface="+mn-cs"/>
              </a:rPr>
              <a:t> - Content will be updated here</a:t>
            </a:r>
          </a:p>
        </p:txBody>
      </p:sp>
      <p:pic>
        <p:nvPicPr>
          <p:cNvPr id="13" name="!Copilot" descr="Copilot logo">
            <a:extLst>
              <a:ext uri="{FF2B5EF4-FFF2-40B4-BE49-F238E27FC236}">
                <a16:creationId xmlns:a16="http://schemas.microsoft.com/office/drawing/2014/main" id="{E7FD22D4-6749-ACE7-E830-1C32256E6568}"/>
              </a:ext>
            </a:extLst>
          </p:cNvPr>
          <p:cNvPicPr>
            <a:picLocks noChangeAspect="1"/>
          </p:cNvPicPr>
          <p:nvPr/>
        </p:nvPicPr>
        <p:blipFill>
          <a:blip r:embed="rId5"/>
          <a:stretch>
            <a:fillRect/>
          </a:stretch>
        </p:blipFill>
        <p:spPr>
          <a:xfrm>
            <a:off x="46423" y="0"/>
            <a:ext cx="905292" cy="905291"/>
          </a:xfrm>
          <a:prstGeom prst="rect">
            <a:avLst/>
          </a:prstGeom>
          <a:noFill/>
          <a:ln>
            <a:noFill/>
            <a:headEnd type="none" w="med" len="med"/>
            <a:tailEnd type="none" w="med" len="med"/>
          </a:ln>
          <a:effectLst/>
        </p:spPr>
      </p:pic>
      <p:sp>
        <p:nvSpPr>
          <p:cNvPr id="7" name="TextBox 6">
            <a:extLst>
              <a:ext uri="{FF2B5EF4-FFF2-40B4-BE49-F238E27FC236}">
                <a16:creationId xmlns:a16="http://schemas.microsoft.com/office/drawing/2014/main" id="{53A2D380-9097-B14E-C776-A5B23FC11DD6}"/>
              </a:ext>
            </a:extLst>
          </p:cNvPr>
          <p:cNvSpPr txBox="1"/>
          <p:nvPr/>
        </p:nvSpPr>
        <p:spPr>
          <a:xfrm>
            <a:off x="148025" y="1210925"/>
            <a:ext cx="5772710" cy="5339923"/>
          </a:xfrm>
          <a:prstGeom prst="rect">
            <a:avLst/>
          </a:prstGeom>
          <a:noFill/>
        </p:spPr>
        <p:txBody>
          <a:bodyPr wrap="square">
            <a:spAutoFit/>
          </a:bodyPr>
          <a:lstStyle/>
          <a:p>
            <a:pPr marL="0" marR="0" lvl="0" indent="-173736"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Engage in six interactive sessions </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designed to help you leverage the features of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Microsoft 365 Copilot</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and develop effective prompting skills.</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Learn how to use Copilot Apps within various M365 applications</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Develop expertise in crafting prompts</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Participate in a guided demonstration on applying Copilot and Copilot Chat for everyday productivity</a:t>
            </a:r>
          </a:p>
          <a:p>
            <a:pPr marL="0" marR="0" lvl="0" indent="-173736"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endParaRPr>
          </a:p>
          <a:p>
            <a:pPr marL="0" marR="0" lvl="0" indent="-173736"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Join two practical sessions</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focused on unlocking the potential of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Microsoft 365 Copilot agents</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Explore a range of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built-in agents</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such as Facilitator, Interpreter, and Coaches, and discover how to use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Agent Builder</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in Microsoft 365 Copilot and SharePoint Online to create customized agents for your organization</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Gain insights into the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Researcher</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and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Analyst</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agents, understanding how they provide executive-level research and actionable insights by analyzing your work data and online sources</a:t>
            </a:r>
          </a:p>
          <a:p>
            <a:pPr marL="0" marR="0" lvl="0" indent="-173736"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endParaRPr>
          </a:p>
          <a:p>
            <a:pPr marL="0" marR="0" lvl="0" indent="-173736"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Participate in two hands-on sessions</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centered around the Microsoft 365 applications you use daily.</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Learn to create documents, presentations, and spreadsheets with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Word, PowerPoint, and Excel Agents - </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from drafting and designing to data integration, explore how these agents help you work more efficiently</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Experience working collaboratively with Copilot in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Copilot </a:t>
            </a:r>
            <a:r>
              <a:rPr kumimoji="0" lang="en-US" sz="1100" b="1" i="0" u="none" strike="noStrike" kern="1200" cap="none" spc="0" normalizeH="0" baseline="0" noProof="0" err="1">
                <a:ln>
                  <a:noFill/>
                </a:ln>
                <a:solidFill>
                  <a:srgbClr val="444444"/>
                </a:solidFill>
                <a:effectLst/>
                <a:uLnTx/>
                <a:uFillTx/>
                <a:latin typeface="Segoe UI" panose="020B0502040204020203" pitchFamily="34" charset="0"/>
                <a:ea typeface="+mn-ea"/>
                <a:cs typeface="+mn-cs"/>
              </a:rPr>
              <a:t>Cowork</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where you can co-create, co-edit, and co-think with AI to address real tasks, transforming Copilot from a tool into a partner</a:t>
            </a:r>
          </a:p>
          <a:p>
            <a:pPr marL="0" marR="0" lvl="0" indent="-173736"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endParaRPr>
          </a:p>
          <a:p>
            <a:pPr marL="0" marR="0" lvl="0" indent="-173736"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Attend a multi-session training</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series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focused on</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designing and managing AI agents with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Microsoft Copilot Studio</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Over five sessions, you will cover:</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An overview of Copilot Studio and its role within the Microsoft AI platform</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Techniques for writing effective agent instructions and prompts</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Understanding generative orchestration for coordinating AI, tools, and data</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Best practices for building and managing autonomous agents at scale</a:t>
            </a:r>
            <a:endParaRPr kumimoji="0" lang="en-US" sz="1100" b="0" i="0" u="none" strike="noStrike" kern="1200" cap="none" spc="0" normalizeH="0" baseline="0" noProof="0">
              <a:ln>
                <a:noFill/>
              </a:ln>
              <a:solidFill>
                <a:srgbClr val="444444"/>
              </a:solidFill>
              <a:effectLst/>
              <a:uLnTx/>
              <a:uFillTx/>
              <a:latin typeface="Segoe UI"/>
              <a:ea typeface="Calibri"/>
              <a:cs typeface="Calibri"/>
            </a:endParaRPr>
          </a:p>
        </p:txBody>
      </p:sp>
    </p:spTree>
    <p:extLst>
      <p:ext uri="{BB962C8B-B14F-4D97-AF65-F5344CB8AC3E}">
        <p14:creationId xmlns:p14="http://schemas.microsoft.com/office/powerpoint/2010/main" val="21393161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D8BE3F-AAB3-1C95-9805-20A57474681E}"/>
              </a:ext>
            </a:extLst>
          </p:cNvPr>
          <p:cNvSpPr>
            <a:spLocks noGrp="1"/>
          </p:cNvSpPr>
          <p:nvPr>
            <p:ph type="title"/>
          </p:nvPr>
        </p:nvSpPr>
        <p:spPr>
          <a:xfrm>
            <a:off x="628160" y="549478"/>
            <a:ext cx="11018520" cy="430887"/>
          </a:xfrm>
        </p:spPr>
        <p:txBody>
          <a:bodyPr>
            <a:normAutofit/>
          </a:bodyPr>
          <a:lstStyle/>
          <a:p>
            <a:pPr algn="ctr"/>
            <a:r>
              <a:rPr lang="en-US"/>
              <a:t>Key ingredients of a good prompt</a:t>
            </a:r>
            <a:endParaRPr lang="en-US" sz="2800"/>
          </a:p>
        </p:txBody>
      </p:sp>
      <p:sp>
        <p:nvSpPr>
          <p:cNvPr id="4" name="Rectangle: Rounded Corners 36">
            <a:extLst>
              <a:ext uri="{FF2B5EF4-FFF2-40B4-BE49-F238E27FC236}">
                <a16:creationId xmlns:a16="http://schemas.microsoft.com/office/drawing/2014/main" id="{DA5EDF08-0258-970F-FEC8-7C0DFDF9FF9D}"/>
              </a:ext>
              <a:ext uri="{C183D7F6-B498-43B3-948B-1728B52AA6E4}">
                <adec:decorative xmlns:adec="http://schemas.microsoft.com/office/drawing/2017/decorative" val="1"/>
              </a:ext>
            </a:extLst>
          </p:cNvPr>
          <p:cNvSpPr>
            <a:spLocks/>
          </p:cNvSpPr>
          <p:nvPr/>
        </p:nvSpPr>
        <p:spPr>
          <a:xfrm rot="16200000">
            <a:off x="679246" y="1564538"/>
            <a:ext cx="2499565" cy="2651760"/>
          </a:xfrm>
          <a:prstGeom prst="roundRect">
            <a:avLst>
              <a:gd name="adj" fmla="val 2772"/>
            </a:avLst>
          </a:prstGeom>
          <a:solidFill>
            <a:schemeClr val="bg1">
              <a:lumMod val="85000"/>
              <a:alpha val="33000"/>
            </a:schemeClr>
          </a:solidFill>
          <a:ln w="603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2" name="TextBox 1">
            <a:extLst>
              <a:ext uri="{FF2B5EF4-FFF2-40B4-BE49-F238E27FC236}">
                <a16:creationId xmlns:a16="http://schemas.microsoft.com/office/drawing/2014/main" id="{CC0C3F46-C4A4-1317-1825-38BA907CED4D}"/>
              </a:ext>
            </a:extLst>
          </p:cNvPr>
          <p:cNvSpPr txBox="1"/>
          <p:nvPr/>
        </p:nvSpPr>
        <p:spPr>
          <a:xfrm>
            <a:off x="571676" y="1817373"/>
            <a:ext cx="2714706"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6993">
                      <a:srgbClr val="000000"/>
                    </a:gs>
                    <a:gs pos="20280">
                      <a:srgbClr val="000000"/>
                    </a:gs>
                  </a:gsLst>
                  <a:lin ang="0" scaled="0"/>
                </a:gradFill>
                <a:effectLst/>
                <a:uLnTx/>
                <a:uFillTx/>
                <a:latin typeface="Segoe UI Semibold" panose="020B0702040204020203" pitchFamily="34" charset="0"/>
                <a:ea typeface="+mn-ea"/>
                <a:cs typeface="Segoe UI Semibold" panose="020B0702040204020203" pitchFamily="34" charset="0"/>
              </a:rPr>
              <a:t>Goal</a:t>
            </a:r>
          </a:p>
        </p:txBody>
      </p:sp>
      <p:sp>
        <p:nvSpPr>
          <p:cNvPr id="28" name="TextBox 27">
            <a:extLst>
              <a:ext uri="{FF2B5EF4-FFF2-40B4-BE49-F238E27FC236}">
                <a16:creationId xmlns:a16="http://schemas.microsoft.com/office/drawing/2014/main" id="{C28317A3-E445-0BD1-745E-CF021A448BB3}"/>
              </a:ext>
            </a:extLst>
          </p:cNvPr>
          <p:cNvSpPr txBox="1"/>
          <p:nvPr/>
        </p:nvSpPr>
        <p:spPr>
          <a:xfrm>
            <a:off x="570230" y="2296820"/>
            <a:ext cx="2717599" cy="49244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What do you want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from Copilot?</a:t>
            </a:r>
          </a:p>
        </p:txBody>
      </p:sp>
      <p:sp>
        <p:nvSpPr>
          <p:cNvPr id="35" name="TextBox 34">
            <a:extLst>
              <a:ext uri="{FF2B5EF4-FFF2-40B4-BE49-F238E27FC236}">
                <a16:creationId xmlns:a16="http://schemas.microsoft.com/office/drawing/2014/main" id="{90F81CC0-BEBA-02D6-C0BA-07AC58D7EDA2}"/>
              </a:ext>
            </a:extLst>
          </p:cNvPr>
          <p:cNvSpPr txBox="1"/>
          <p:nvPr/>
        </p:nvSpPr>
        <p:spPr>
          <a:xfrm>
            <a:off x="1024463" y="3342609"/>
            <a:ext cx="1809132" cy="492443"/>
          </a:xfrm>
          <a:prstGeom prst="rect">
            <a:avLst/>
          </a:prstGeom>
          <a:noFill/>
        </p:spPr>
        <p:txBody>
          <a:bodyPr wrap="square" lIns="0" tIns="0" rIns="0" bIns="0" rtlCol="0">
            <a:spAutoFit/>
          </a:bodyPr>
          <a:lstStyle/>
          <a:p>
            <a:pPr algn="ctr" defTabSz="914367">
              <a:defRPr/>
            </a:pPr>
            <a:r>
              <a:rPr lang="en-US" sz="1600">
                <a:latin typeface="Segoe UI"/>
              </a:rPr>
              <a:t>Recap this Teams meeting.</a:t>
            </a:r>
          </a:p>
        </p:txBody>
      </p:sp>
      <p:sp>
        <p:nvSpPr>
          <p:cNvPr id="17" name="Rectangle: Rounded Corners 36">
            <a:extLst>
              <a:ext uri="{FF2B5EF4-FFF2-40B4-BE49-F238E27FC236}">
                <a16:creationId xmlns:a16="http://schemas.microsoft.com/office/drawing/2014/main" id="{A75E8A70-9D7F-330F-C0A0-CE240931C45D}"/>
              </a:ext>
              <a:ext uri="{C183D7F6-B498-43B3-948B-1728B52AA6E4}">
                <adec:decorative xmlns:adec="http://schemas.microsoft.com/office/drawing/2017/decorative" val="1"/>
              </a:ext>
            </a:extLst>
          </p:cNvPr>
          <p:cNvSpPr>
            <a:spLocks/>
          </p:cNvSpPr>
          <p:nvPr/>
        </p:nvSpPr>
        <p:spPr>
          <a:xfrm rot="16200000">
            <a:off x="3436708" y="1564538"/>
            <a:ext cx="2499564" cy="2651760"/>
          </a:xfrm>
          <a:prstGeom prst="roundRect">
            <a:avLst>
              <a:gd name="adj" fmla="val 2772"/>
            </a:avLst>
          </a:prstGeom>
          <a:solidFill>
            <a:schemeClr val="bg1">
              <a:lumMod val="85000"/>
              <a:alpha val="33000"/>
            </a:schemeClr>
          </a:solidFill>
          <a:ln w="603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A6307866-B237-BF7E-7A40-E00B25213584}"/>
              </a:ext>
            </a:extLst>
          </p:cNvPr>
          <p:cNvSpPr txBox="1"/>
          <p:nvPr/>
        </p:nvSpPr>
        <p:spPr>
          <a:xfrm>
            <a:off x="3329137" y="1817373"/>
            <a:ext cx="2714707"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0" normalizeH="0" baseline="0" noProof="0">
                <a:ln>
                  <a:noFill/>
                </a:ln>
                <a:gradFill>
                  <a:gsLst>
                    <a:gs pos="6993">
                      <a:srgbClr val="000000"/>
                    </a:gs>
                    <a:gs pos="20280">
                      <a:srgbClr val="000000"/>
                    </a:gs>
                  </a:gsLst>
                  <a:lin ang="0" scaled="0"/>
                </a:gradFill>
                <a:effectLst/>
                <a:uLnTx/>
                <a:uFillTx/>
                <a:latin typeface="Segoe UI Semibold" panose="020B0702040204020203" pitchFamily="34" charset="0"/>
                <a:ea typeface="+mn-ea"/>
                <a:cs typeface="Segoe UI Semibold" panose="020B0702040204020203" pitchFamily="34" charset="0"/>
              </a:rPr>
              <a:t>Context</a:t>
            </a:r>
          </a:p>
        </p:txBody>
      </p:sp>
      <p:sp>
        <p:nvSpPr>
          <p:cNvPr id="29" name="TextBox 28">
            <a:extLst>
              <a:ext uri="{FF2B5EF4-FFF2-40B4-BE49-F238E27FC236}">
                <a16:creationId xmlns:a16="http://schemas.microsoft.com/office/drawing/2014/main" id="{D2E96D7D-8AEC-5691-1469-570BF0081085}"/>
              </a:ext>
            </a:extLst>
          </p:cNvPr>
          <p:cNvSpPr txBox="1"/>
          <p:nvPr/>
        </p:nvSpPr>
        <p:spPr>
          <a:xfrm>
            <a:off x="3334439" y="2362442"/>
            <a:ext cx="2704103" cy="49244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Why do you need it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and who is involved?</a:t>
            </a:r>
          </a:p>
        </p:txBody>
      </p:sp>
      <p:sp>
        <p:nvSpPr>
          <p:cNvPr id="36" name="TextBox 35">
            <a:extLst>
              <a:ext uri="{FF2B5EF4-FFF2-40B4-BE49-F238E27FC236}">
                <a16:creationId xmlns:a16="http://schemas.microsoft.com/office/drawing/2014/main" id="{2F0BB548-DCB4-62F5-1DFA-53F7E9EE91CA}"/>
              </a:ext>
            </a:extLst>
          </p:cNvPr>
          <p:cNvSpPr txBox="1"/>
          <p:nvPr/>
        </p:nvSpPr>
        <p:spPr>
          <a:xfrm>
            <a:off x="3785616" y="3075598"/>
            <a:ext cx="1809132" cy="984885"/>
          </a:xfrm>
          <a:prstGeom prst="rect">
            <a:avLst/>
          </a:prstGeom>
          <a:noFill/>
        </p:spPr>
        <p:txBody>
          <a:bodyPr wrap="square" lIns="0" tIns="0" rIns="0" bIns="0" rtlCol="0">
            <a:spAutoFit/>
          </a:bodyPr>
          <a:lstStyle/>
          <a:p>
            <a:pPr lvl="0" algn="ctr" defTabSz="914367">
              <a:defRPr/>
            </a:pPr>
            <a:r>
              <a:rPr lang="en-US" sz="1600">
                <a:latin typeface="Segoe UI"/>
              </a:rPr>
              <a:t>“I was late to attend and need a brief overview of the project timeline.”</a:t>
            </a:r>
          </a:p>
        </p:txBody>
      </p:sp>
      <p:sp>
        <p:nvSpPr>
          <p:cNvPr id="18" name="Rectangle: Rounded Corners 36">
            <a:extLst>
              <a:ext uri="{FF2B5EF4-FFF2-40B4-BE49-F238E27FC236}">
                <a16:creationId xmlns:a16="http://schemas.microsoft.com/office/drawing/2014/main" id="{9472CB4A-A9B7-925B-D5FF-4BDB5A3FA3F2}"/>
              </a:ext>
              <a:ext uri="{C183D7F6-B498-43B3-948B-1728B52AA6E4}">
                <adec:decorative xmlns:adec="http://schemas.microsoft.com/office/drawing/2017/decorative" val="1"/>
              </a:ext>
            </a:extLst>
          </p:cNvPr>
          <p:cNvSpPr>
            <a:spLocks/>
          </p:cNvSpPr>
          <p:nvPr/>
        </p:nvSpPr>
        <p:spPr>
          <a:xfrm rot="16200000">
            <a:off x="6213518" y="1564538"/>
            <a:ext cx="2499564" cy="2651760"/>
          </a:xfrm>
          <a:prstGeom prst="roundRect">
            <a:avLst>
              <a:gd name="adj" fmla="val 2772"/>
            </a:avLst>
          </a:prstGeom>
          <a:solidFill>
            <a:schemeClr val="bg1">
              <a:lumMod val="85000"/>
              <a:alpha val="33000"/>
            </a:schemeClr>
          </a:solidFill>
          <a:ln w="603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41" name="TextBox 40">
            <a:extLst>
              <a:ext uri="{FF2B5EF4-FFF2-40B4-BE49-F238E27FC236}">
                <a16:creationId xmlns:a16="http://schemas.microsoft.com/office/drawing/2014/main" id="{3774CA4B-3AE6-1E77-0D93-348F15AA6B65}"/>
              </a:ext>
            </a:extLst>
          </p:cNvPr>
          <p:cNvSpPr txBox="1"/>
          <p:nvPr/>
        </p:nvSpPr>
        <p:spPr>
          <a:xfrm>
            <a:off x="6105947" y="1817373"/>
            <a:ext cx="2714707"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0" normalizeH="0" baseline="0" noProof="0">
                <a:ln>
                  <a:noFill/>
                </a:ln>
                <a:gradFill>
                  <a:gsLst>
                    <a:gs pos="6993">
                      <a:srgbClr val="000000"/>
                    </a:gs>
                    <a:gs pos="20280">
                      <a:srgbClr val="000000"/>
                    </a:gs>
                  </a:gsLst>
                  <a:lin ang="0" scaled="0"/>
                </a:gradFill>
                <a:effectLst/>
                <a:uLnTx/>
                <a:uFillTx/>
                <a:latin typeface="Segoe UI Semibold" panose="020B0702040204020203" pitchFamily="34" charset="0"/>
                <a:ea typeface="+mn-ea"/>
                <a:cs typeface="Segoe UI Semibold" panose="020B0702040204020203" pitchFamily="34" charset="0"/>
              </a:rPr>
              <a:t>Source(s)</a:t>
            </a:r>
          </a:p>
        </p:txBody>
      </p:sp>
      <p:sp>
        <p:nvSpPr>
          <p:cNvPr id="30" name="TextBox 29">
            <a:extLst>
              <a:ext uri="{FF2B5EF4-FFF2-40B4-BE49-F238E27FC236}">
                <a16:creationId xmlns:a16="http://schemas.microsoft.com/office/drawing/2014/main" id="{1FE6E68D-FC50-AC70-9285-E5F4DE858CD5}"/>
              </a:ext>
            </a:extLst>
          </p:cNvPr>
          <p:cNvSpPr txBox="1"/>
          <p:nvPr/>
        </p:nvSpPr>
        <p:spPr>
          <a:xfrm>
            <a:off x="6241163" y="2296820"/>
            <a:ext cx="2444274" cy="738664"/>
          </a:xfrm>
          <a:prstGeom prst="rect">
            <a:avLst/>
          </a:prstGeom>
          <a:noFill/>
        </p:spPr>
        <p:txBody>
          <a:bodyPr wrap="square" lIns="0" tIns="0" rIns="0" bIns="0" rtlCol="0">
            <a:spAutoFit/>
          </a:bodyPr>
          <a:lstStyle/>
          <a:p>
            <a:pPr marL="91440" marR="0" lvl="0" indent="0" algn="ctr" defTabSz="932563" rtl="0" eaLnBrk="1" fontAlgn="auto" latinLnBrk="0" hangingPunct="1">
              <a:lnSpc>
                <a:spcPct val="100000"/>
              </a:lnSpc>
              <a:spcBef>
                <a:spcPts val="0"/>
              </a:spcBef>
              <a:spcAft>
                <a:spcPts val="1200"/>
              </a:spcAft>
              <a:buClrTx/>
              <a:buSzPct val="90000"/>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What information or samples do you want Copilot to use?</a:t>
            </a:r>
          </a:p>
        </p:txBody>
      </p:sp>
      <p:sp>
        <p:nvSpPr>
          <p:cNvPr id="38" name="TextBox 37">
            <a:extLst>
              <a:ext uri="{FF2B5EF4-FFF2-40B4-BE49-F238E27FC236}">
                <a16:creationId xmlns:a16="http://schemas.microsoft.com/office/drawing/2014/main" id="{E75170F5-4D97-A54B-862C-388D1D76064A}"/>
              </a:ext>
            </a:extLst>
          </p:cNvPr>
          <p:cNvSpPr txBox="1"/>
          <p:nvPr/>
        </p:nvSpPr>
        <p:spPr>
          <a:xfrm>
            <a:off x="6558734" y="3233415"/>
            <a:ext cx="1809132" cy="738664"/>
          </a:xfrm>
          <a:prstGeom prst="rect">
            <a:avLst/>
          </a:prstGeom>
          <a:noFill/>
        </p:spPr>
        <p:txBody>
          <a:bodyPr wrap="square" lIns="0" tIns="0" rIns="0" bIns="0" rtlCol="0">
            <a:spAutoFit/>
          </a:bodyPr>
          <a:lstStyle/>
          <a:p>
            <a:pPr lvl="0" algn="ctr">
              <a:defRPr/>
            </a:pPr>
            <a:r>
              <a:rPr lang="en-US" sz="1600">
                <a:latin typeface="Segoe UI"/>
              </a:rPr>
              <a:t>“Did Adele Vance propose any changes?”</a:t>
            </a:r>
          </a:p>
        </p:txBody>
      </p:sp>
      <p:sp>
        <p:nvSpPr>
          <p:cNvPr id="19" name="Rectangle: Rounded Corners 36">
            <a:extLst>
              <a:ext uri="{FF2B5EF4-FFF2-40B4-BE49-F238E27FC236}">
                <a16:creationId xmlns:a16="http://schemas.microsoft.com/office/drawing/2014/main" id="{708359E4-75D5-099E-1630-F66A1FB045FD}"/>
              </a:ext>
              <a:ext uri="{C183D7F6-B498-43B3-948B-1728B52AA6E4}">
                <adec:decorative xmlns:adec="http://schemas.microsoft.com/office/drawing/2017/decorative" val="1"/>
              </a:ext>
            </a:extLst>
          </p:cNvPr>
          <p:cNvSpPr>
            <a:spLocks/>
          </p:cNvSpPr>
          <p:nvPr/>
        </p:nvSpPr>
        <p:spPr>
          <a:xfrm rot="16200000">
            <a:off x="8973646" y="1564536"/>
            <a:ext cx="2499560" cy="2651760"/>
          </a:xfrm>
          <a:prstGeom prst="roundRect">
            <a:avLst>
              <a:gd name="adj" fmla="val 2772"/>
            </a:avLst>
          </a:prstGeom>
          <a:solidFill>
            <a:schemeClr val="bg1">
              <a:lumMod val="85000"/>
              <a:alpha val="33000"/>
            </a:schemeClr>
          </a:solidFill>
          <a:ln w="603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20" name="TextBox 19">
            <a:extLst>
              <a:ext uri="{FF2B5EF4-FFF2-40B4-BE49-F238E27FC236}">
                <a16:creationId xmlns:a16="http://schemas.microsoft.com/office/drawing/2014/main" id="{5BC1D5CF-DDAF-B600-7496-228A5268DF69}"/>
              </a:ext>
            </a:extLst>
          </p:cNvPr>
          <p:cNvSpPr txBox="1"/>
          <p:nvPr/>
        </p:nvSpPr>
        <p:spPr>
          <a:xfrm>
            <a:off x="8866073" y="1817373"/>
            <a:ext cx="2714707"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0" normalizeH="0" baseline="0" noProof="0">
                <a:ln>
                  <a:noFill/>
                </a:ln>
                <a:gradFill>
                  <a:gsLst>
                    <a:gs pos="6993">
                      <a:srgbClr val="000000"/>
                    </a:gs>
                    <a:gs pos="20280">
                      <a:srgbClr val="000000"/>
                    </a:gs>
                  </a:gsLst>
                  <a:lin ang="0" scaled="0"/>
                </a:gradFill>
                <a:effectLst/>
                <a:uLnTx/>
                <a:uFillTx/>
                <a:latin typeface="Segoe UI Semibold" panose="020B0702040204020203" pitchFamily="34" charset="0"/>
                <a:ea typeface="+mn-ea"/>
                <a:cs typeface="Segoe UI Semibold" panose="020B0702040204020203" pitchFamily="34" charset="0"/>
              </a:rPr>
              <a:t>Expectations</a:t>
            </a:r>
          </a:p>
        </p:txBody>
      </p:sp>
      <p:sp>
        <p:nvSpPr>
          <p:cNvPr id="21" name="TextBox 20">
            <a:extLst>
              <a:ext uri="{FF2B5EF4-FFF2-40B4-BE49-F238E27FC236}">
                <a16:creationId xmlns:a16="http://schemas.microsoft.com/office/drawing/2014/main" id="{497F0592-2A55-5354-FF30-8DE743FD4216}"/>
              </a:ext>
            </a:extLst>
          </p:cNvPr>
          <p:cNvSpPr txBox="1"/>
          <p:nvPr/>
        </p:nvSpPr>
        <p:spPr>
          <a:xfrm>
            <a:off x="9020577" y="2296820"/>
            <a:ext cx="2405699"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How should Copilot respond to best fulfill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your request?</a:t>
            </a:r>
          </a:p>
        </p:txBody>
      </p:sp>
      <p:sp>
        <p:nvSpPr>
          <p:cNvPr id="39" name="TextBox 38">
            <a:extLst>
              <a:ext uri="{FF2B5EF4-FFF2-40B4-BE49-F238E27FC236}">
                <a16:creationId xmlns:a16="http://schemas.microsoft.com/office/drawing/2014/main" id="{2DB7363F-34A1-1801-CFFA-3C79740D177D}"/>
              </a:ext>
            </a:extLst>
          </p:cNvPr>
          <p:cNvSpPr txBox="1"/>
          <p:nvPr/>
        </p:nvSpPr>
        <p:spPr>
          <a:xfrm>
            <a:off x="9137469" y="3125693"/>
            <a:ext cx="2171913" cy="984885"/>
          </a:xfrm>
          <a:prstGeom prst="rect">
            <a:avLst/>
          </a:prstGeom>
          <a:noFill/>
        </p:spPr>
        <p:txBody>
          <a:bodyPr wrap="square" lIns="0" tIns="0" rIns="0" bIns="0" rtlCol="0">
            <a:spAutoFit/>
          </a:bodyPr>
          <a:lstStyle/>
          <a:p>
            <a:pPr lvl="0" algn="ctr">
              <a:defRPr/>
            </a:pPr>
            <a:r>
              <a:rPr lang="en-US" sz="1600">
                <a:latin typeface="Segoe UI"/>
              </a:rPr>
              <a:t>"Include the project timeline in a table and any proposed changes from Adele."</a:t>
            </a:r>
          </a:p>
        </p:txBody>
      </p:sp>
      <p:sp>
        <p:nvSpPr>
          <p:cNvPr id="25" name="Rectangle: Rounded Corners 36">
            <a:extLst>
              <a:ext uri="{FF2B5EF4-FFF2-40B4-BE49-F238E27FC236}">
                <a16:creationId xmlns:a16="http://schemas.microsoft.com/office/drawing/2014/main" id="{2D5D3FE6-12A9-561C-E21D-78E196FE1D50}"/>
              </a:ext>
              <a:ext uri="{C183D7F6-B498-43B3-948B-1728B52AA6E4}">
                <adec:decorative xmlns:adec="http://schemas.microsoft.com/office/drawing/2017/decorative" val="1"/>
              </a:ext>
            </a:extLst>
          </p:cNvPr>
          <p:cNvSpPr>
            <a:spLocks/>
          </p:cNvSpPr>
          <p:nvPr/>
        </p:nvSpPr>
        <p:spPr>
          <a:xfrm rot="16200000">
            <a:off x="5032100" y="-199814"/>
            <a:ext cx="2092959" cy="10972800"/>
          </a:xfrm>
          <a:prstGeom prst="roundRect">
            <a:avLst>
              <a:gd name="adj" fmla="val 2772"/>
            </a:avLst>
          </a:prstGeom>
          <a:solidFill>
            <a:schemeClr val="bg1">
              <a:lumMod val="85000"/>
              <a:alpha val="33000"/>
            </a:schemeClr>
          </a:solidFill>
          <a:ln w="603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Segoe UI"/>
              <a:ea typeface="+mn-ea"/>
              <a:cs typeface="Segoe UI" pitchFamily="34" charset="0"/>
            </a:endParaRPr>
          </a:p>
        </p:txBody>
      </p:sp>
      <p:grpSp>
        <p:nvGrpSpPr>
          <p:cNvPr id="24" name="Group 23">
            <a:extLst>
              <a:ext uri="{FF2B5EF4-FFF2-40B4-BE49-F238E27FC236}">
                <a16:creationId xmlns:a16="http://schemas.microsoft.com/office/drawing/2014/main" id="{D309AB50-8C58-FE64-F56B-02A65C31A2F5}"/>
              </a:ext>
              <a:ext uri="{C183D7F6-B498-43B3-948B-1728B52AA6E4}">
                <adec:decorative xmlns:adec="http://schemas.microsoft.com/office/drawing/2017/decorative" val="1"/>
              </a:ext>
            </a:extLst>
          </p:cNvPr>
          <p:cNvGrpSpPr/>
          <p:nvPr/>
        </p:nvGrpSpPr>
        <p:grpSpPr>
          <a:xfrm>
            <a:off x="1512738" y="4720861"/>
            <a:ext cx="9232900" cy="1295217"/>
            <a:chOff x="1512738" y="4720861"/>
            <a:chExt cx="9232900" cy="1295217"/>
          </a:xfrm>
        </p:grpSpPr>
        <p:sp>
          <p:nvSpPr>
            <p:cNvPr id="13" name="TextBox 12">
              <a:extLst>
                <a:ext uri="{FF2B5EF4-FFF2-40B4-BE49-F238E27FC236}">
                  <a16:creationId xmlns:a16="http://schemas.microsoft.com/office/drawing/2014/main" id="{B9D1D1C3-3F08-6329-FC28-F40C17B29BA9}"/>
                </a:ext>
              </a:extLst>
            </p:cNvPr>
            <p:cNvSpPr txBox="1"/>
            <p:nvPr/>
          </p:nvSpPr>
          <p:spPr>
            <a:xfrm>
              <a:off x="4771836" y="4720861"/>
              <a:ext cx="2714705"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0" normalizeH="0" baseline="0" noProof="0">
                  <a:ln>
                    <a:noFill/>
                  </a:ln>
                  <a:gradFill>
                    <a:gsLst>
                      <a:gs pos="6993">
                        <a:srgbClr val="000000"/>
                      </a:gs>
                      <a:gs pos="20280">
                        <a:srgbClr val="000000"/>
                      </a:gs>
                    </a:gsLst>
                    <a:lin ang="0" scaled="0"/>
                  </a:gradFill>
                  <a:effectLst/>
                  <a:uLnTx/>
                  <a:uFillTx/>
                  <a:latin typeface="Segoe UI Semibold" panose="020B0702040204020203" pitchFamily="34" charset="0"/>
                  <a:ea typeface="+mn-ea"/>
                  <a:cs typeface="Segoe UI Semibold" panose="020B0702040204020203" pitchFamily="34" charset="0"/>
                </a:rPr>
                <a:t>Final Prompt</a:t>
              </a:r>
            </a:p>
          </p:txBody>
        </p:sp>
        <p:sp>
          <p:nvSpPr>
            <p:cNvPr id="32" name="TextBox 31">
              <a:extLst>
                <a:ext uri="{FF2B5EF4-FFF2-40B4-BE49-F238E27FC236}">
                  <a16:creationId xmlns:a16="http://schemas.microsoft.com/office/drawing/2014/main" id="{A6382FBC-5F1A-8CD9-279D-A75BB8F407AC}"/>
                </a:ext>
              </a:extLst>
            </p:cNvPr>
            <p:cNvSpPr txBox="1"/>
            <p:nvPr/>
          </p:nvSpPr>
          <p:spPr>
            <a:xfrm>
              <a:off x="1512738" y="5092748"/>
              <a:ext cx="9232900" cy="92333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a:latin typeface="Segoe UI"/>
                </a:rPr>
                <a:t>Recap this Teams meeting. I was late to attend and need a brief overview of the project timeline. Did Adele Vance propose any changes? Include the project timeline in a table and any proposed changes from Adele.</a:t>
              </a:r>
            </a:p>
          </p:txBody>
        </p:sp>
      </p:grpSp>
      <p:grpSp>
        <p:nvGrpSpPr>
          <p:cNvPr id="5" name="Group 4">
            <a:extLst>
              <a:ext uri="{FF2B5EF4-FFF2-40B4-BE49-F238E27FC236}">
                <a16:creationId xmlns:a16="http://schemas.microsoft.com/office/drawing/2014/main" id="{7F74F97E-DA84-A531-B461-C75323915477}"/>
              </a:ext>
              <a:ext uri="{C183D7F6-B498-43B3-948B-1728B52AA6E4}">
                <adec:decorative xmlns:adec="http://schemas.microsoft.com/office/drawing/2017/decorative" val="1"/>
              </a:ext>
            </a:extLst>
          </p:cNvPr>
          <p:cNvGrpSpPr/>
          <p:nvPr/>
        </p:nvGrpSpPr>
        <p:grpSpPr>
          <a:xfrm>
            <a:off x="3117440" y="2662263"/>
            <a:ext cx="374542" cy="430887"/>
            <a:chOff x="3117440" y="2662263"/>
            <a:chExt cx="374542" cy="430887"/>
          </a:xfrm>
        </p:grpSpPr>
        <p:sp>
          <p:nvSpPr>
            <p:cNvPr id="3" name="Oval 2">
              <a:extLst>
                <a:ext uri="{FF2B5EF4-FFF2-40B4-BE49-F238E27FC236}">
                  <a16:creationId xmlns:a16="http://schemas.microsoft.com/office/drawing/2014/main" id="{C7A1B01E-2DD4-EFE4-E99B-17AB38ADEE02}"/>
                </a:ext>
                <a:ext uri="{C183D7F6-B498-43B3-948B-1728B52AA6E4}">
                  <adec:decorative xmlns:adec="http://schemas.microsoft.com/office/drawing/2017/decorative" val="1"/>
                </a:ext>
              </a:extLst>
            </p:cNvPr>
            <p:cNvSpPr/>
            <p:nvPr/>
          </p:nvSpPr>
          <p:spPr bwMode="auto">
            <a:xfrm>
              <a:off x="3117440" y="2701056"/>
              <a:ext cx="374542" cy="374542"/>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400000" algn="tl" rotWithShape="0">
                <a:srgbClr val="000000">
                  <a:alpha val="5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68C510C0-F46A-EE46-45F1-F03C0A49BB7D}"/>
                </a:ext>
                <a:ext uri="{C183D7F6-B498-43B3-948B-1728B52AA6E4}">
                  <adec:decorative xmlns:adec="http://schemas.microsoft.com/office/drawing/2017/decorative" val="0"/>
                </a:ext>
              </a:extLst>
            </p:cNvPr>
            <p:cNvSpPr txBox="1"/>
            <p:nvPr/>
          </p:nvSpPr>
          <p:spPr>
            <a:xfrm>
              <a:off x="3193248" y="2662263"/>
              <a:ext cx="236228"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a:ea typeface="+mn-ea"/>
                  <a:cs typeface="+mn-cs"/>
                </a:rPr>
                <a:t>+</a:t>
              </a:r>
            </a:p>
          </p:txBody>
        </p:sp>
      </p:grpSp>
      <p:grpSp>
        <p:nvGrpSpPr>
          <p:cNvPr id="10" name="Group 9">
            <a:extLst>
              <a:ext uri="{FF2B5EF4-FFF2-40B4-BE49-F238E27FC236}">
                <a16:creationId xmlns:a16="http://schemas.microsoft.com/office/drawing/2014/main" id="{3003370E-D32B-FB00-B873-5F7496032E8C}"/>
              </a:ext>
              <a:ext uri="{C183D7F6-B498-43B3-948B-1728B52AA6E4}">
                <adec:decorative xmlns:adec="http://schemas.microsoft.com/office/drawing/2017/decorative" val="1"/>
              </a:ext>
            </a:extLst>
          </p:cNvPr>
          <p:cNvGrpSpPr/>
          <p:nvPr/>
        </p:nvGrpSpPr>
        <p:grpSpPr>
          <a:xfrm>
            <a:off x="5876306" y="2662263"/>
            <a:ext cx="374542" cy="430887"/>
            <a:chOff x="5876306" y="2662263"/>
            <a:chExt cx="374542" cy="430887"/>
          </a:xfrm>
        </p:grpSpPr>
        <p:sp>
          <p:nvSpPr>
            <p:cNvPr id="42" name="Oval 41">
              <a:extLst>
                <a:ext uri="{FF2B5EF4-FFF2-40B4-BE49-F238E27FC236}">
                  <a16:creationId xmlns:a16="http://schemas.microsoft.com/office/drawing/2014/main" id="{F4D91027-E848-2BBD-D5EB-9E0D490E79D7}"/>
                </a:ext>
                <a:ext uri="{C183D7F6-B498-43B3-948B-1728B52AA6E4}">
                  <adec:decorative xmlns:adec="http://schemas.microsoft.com/office/drawing/2017/decorative" val="1"/>
                </a:ext>
              </a:extLst>
            </p:cNvPr>
            <p:cNvSpPr/>
            <p:nvPr/>
          </p:nvSpPr>
          <p:spPr bwMode="auto">
            <a:xfrm>
              <a:off x="5876306" y="2701056"/>
              <a:ext cx="374542" cy="374542"/>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400000" algn="tl" rotWithShape="0">
                <a:srgbClr val="000000">
                  <a:alpha val="5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TextBox 42">
              <a:extLst>
                <a:ext uri="{FF2B5EF4-FFF2-40B4-BE49-F238E27FC236}">
                  <a16:creationId xmlns:a16="http://schemas.microsoft.com/office/drawing/2014/main" id="{207D0C27-F28A-7549-59E5-1790082C77B9}"/>
                </a:ext>
                <a:ext uri="{C183D7F6-B498-43B3-948B-1728B52AA6E4}">
                  <adec:decorative xmlns:adec="http://schemas.microsoft.com/office/drawing/2017/decorative" val="0"/>
                </a:ext>
              </a:extLst>
            </p:cNvPr>
            <p:cNvSpPr txBox="1"/>
            <p:nvPr/>
          </p:nvSpPr>
          <p:spPr>
            <a:xfrm>
              <a:off x="5952114" y="2662263"/>
              <a:ext cx="236228"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a:ea typeface="+mn-ea"/>
                  <a:cs typeface="+mn-cs"/>
                </a:rPr>
                <a:t>+</a:t>
              </a:r>
            </a:p>
          </p:txBody>
        </p:sp>
      </p:grpSp>
      <p:grpSp>
        <p:nvGrpSpPr>
          <p:cNvPr id="15" name="Group 14">
            <a:extLst>
              <a:ext uri="{FF2B5EF4-FFF2-40B4-BE49-F238E27FC236}">
                <a16:creationId xmlns:a16="http://schemas.microsoft.com/office/drawing/2014/main" id="{45E18088-E4A1-4840-B81E-688578000C92}"/>
              </a:ext>
              <a:ext uri="{C183D7F6-B498-43B3-948B-1728B52AA6E4}">
                <adec:decorative xmlns:adec="http://schemas.microsoft.com/office/drawing/2017/decorative" val="1"/>
              </a:ext>
            </a:extLst>
          </p:cNvPr>
          <p:cNvGrpSpPr/>
          <p:nvPr/>
        </p:nvGrpSpPr>
        <p:grpSpPr>
          <a:xfrm>
            <a:off x="8640351" y="2662263"/>
            <a:ext cx="374542" cy="430887"/>
            <a:chOff x="8640351" y="2662263"/>
            <a:chExt cx="374542" cy="430887"/>
          </a:xfrm>
        </p:grpSpPr>
        <p:sp>
          <p:nvSpPr>
            <p:cNvPr id="44" name="Oval 43">
              <a:extLst>
                <a:ext uri="{FF2B5EF4-FFF2-40B4-BE49-F238E27FC236}">
                  <a16:creationId xmlns:a16="http://schemas.microsoft.com/office/drawing/2014/main" id="{F232FCF7-AC60-DC8C-2607-824E09FF4599}"/>
                </a:ext>
                <a:ext uri="{C183D7F6-B498-43B3-948B-1728B52AA6E4}">
                  <adec:decorative xmlns:adec="http://schemas.microsoft.com/office/drawing/2017/decorative" val="1"/>
                </a:ext>
              </a:extLst>
            </p:cNvPr>
            <p:cNvSpPr/>
            <p:nvPr/>
          </p:nvSpPr>
          <p:spPr bwMode="auto">
            <a:xfrm>
              <a:off x="8640351" y="2701056"/>
              <a:ext cx="374542" cy="374542"/>
            </a:xfrm>
            <a:prstGeom prst="ellipse">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400000" algn="tl" rotWithShape="0">
                <a:srgbClr val="000000">
                  <a:alpha val="5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Segoe UI"/>
                <a:ea typeface="+mn-ea"/>
                <a:cs typeface="+mn-cs"/>
              </a:endParaRPr>
            </a:p>
          </p:txBody>
        </p:sp>
        <p:sp>
          <p:nvSpPr>
            <p:cNvPr id="45" name="TextBox 44">
              <a:extLst>
                <a:ext uri="{FF2B5EF4-FFF2-40B4-BE49-F238E27FC236}">
                  <a16:creationId xmlns:a16="http://schemas.microsoft.com/office/drawing/2014/main" id="{DF0AC789-D93B-AAF7-BE61-87A1A78F6D3C}"/>
                </a:ext>
                <a:ext uri="{C183D7F6-B498-43B3-948B-1728B52AA6E4}">
                  <adec:decorative xmlns:adec="http://schemas.microsoft.com/office/drawing/2017/decorative" val="0"/>
                </a:ext>
              </a:extLst>
            </p:cNvPr>
            <p:cNvSpPr txBox="1"/>
            <p:nvPr/>
          </p:nvSpPr>
          <p:spPr>
            <a:xfrm>
              <a:off x="8716159" y="2662263"/>
              <a:ext cx="236228"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a:ea typeface="+mn-ea"/>
                  <a:cs typeface="+mn-cs"/>
                </a:rPr>
                <a:t>+</a:t>
              </a:r>
            </a:p>
          </p:txBody>
        </p:sp>
      </p:grpSp>
      <p:grpSp>
        <p:nvGrpSpPr>
          <p:cNvPr id="16" name="Group 15">
            <a:extLst>
              <a:ext uri="{FF2B5EF4-FFF2-40B4-BE49-F238E27FC236}">
                <a16:creationId xmlns:a16="http://schemas.microsoft.com/office/drawing/2014/main" id="{DBF9F161-7F6D-81B8-2B3E-113C8AB474A6}"/>
              </a:ext>
              <a:ext uri="{C183D7F6-B498-43B3-948B-1728B52AA6E4}">
                <adec:decorative xmlns:adec="http://schemas.microsoft.com/office/drawing/2017/decorative" val="1"/>
              </a:ext>
            </a:extLst>
          </p:cNvPr>
          <p:cNvGrpSpPr/>
          <p:nvPr/>
        </p:nvGrpSpPr>
        <p:grpSpPr>
          <a:xfrm>
            <a:off x="5848743" y="3998705"/>
            <a:ext cx="429668" cy="450105"/>
            <a:chOff x="5848743" y="3998705"/>
            <a:chExt cx="429668" cy="450105"/>
          </a:xfrm>
        </p:grpSpPr>
        <p:sp>
          <p:nvSpPr>
            <p:cNvPr id="6" name="Oval 5">
              <a:extLst>
                <a:ext uri="{FF2B5EF4-FFF2-40B4-BE49-F238E27FC236}">
                  <a16:creationId xmlns:a16="http://schemas.microsoft.com/office/drawing/2014/main" id="{8A4B0F1E-1AD5-481A-4983-8934CD5C96EC}"/>
                </a:ext>
                <a:ext uri="{C183D7F6-B498-43B3-948B-1728B52AA6E4}">
                  <adec:decorative xmlns:adec="http://schemas.microsoft.com/office/drawing/2017/decorative" val="1"/>
                </a:ext>
              </a:extLst>
            </p:cNvPr>
            <p:cNvSpPr/>
            <p:nvPr/>
          </p:nvSpPr>
          <p:spPr bwMode="auto">
            <a:xfrm>
              <a:off x="5848743" y="3998705"/>
              <a:ext cx="429668" cy="450105"/>
            </a:xfrm>
            <a:prstGeom prst="ellipse">
              <a:avLst/>
            </a:prstGeom>
            <a:gradFill flip="none" rotWithShape="1">
              <a:gsLst>
                <a:gs pos="32000">
                  <a:srgbClr val="C03BC4"/>
                </a:gs>
                <a:gs pos="100000">
                  <a:srgbClr val="399A91"/>
                </a:gs>
                <a:gs pos="68000">
                  <a:srgbClr val="0078D4"/>
                </a:gs>
                <a:gs pos="0">
                  <a:srgbClr val="FF5C39"/>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Variable Display Semib" pitchFamily="2" charset="0"/>
                <a:ea typeface="+mn-ea"/>
                <a:cs typeface="Segoe UI" pitchFamily="34" charset="0"/>
              </a:endParaRPr>
            </a:p>
          </p:txBody>
        </p:sp>
        <p:sp>
          <p:nvSpPr>
            <p:cNvPr id="22" name="TextBox 21">
              <a:extLst>
                <a:ext uri="{FF2B5EF4-FFF2-40B4-BE49-F238E27FC236}">
                  <a16:creationId xmlns:a16="http://schemas.microsoft.com/office/drawing/2014/main" id="{2B637971-E178-7B99-7ABF-E40EC77880FF}"/>
                </a:ext>
                <a:ext uri="{C183D7F6-B498-43B3-948B-1728B52AA6E4}">
                  <adec:decorative xmlns:adec="http://schemas.microsoft.com/office/drawing/2017/decorative" val="0"/>
                </a:ext>
              </a:extLst>
            </p:cNvPr>
            <p:cNvSpPr txBox="1"/>
            <p:nvPr/>
          </p:nvSpPr>
          <p:spPr>
            <a:xfrm>
              <a:off x="5973862" y="3999279"/>
              <a:ext cx="186921"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a:ea typeface="+mn-ea"/>
                  <a:cs typeface="+mn-cs"/>
                </a:rPr>
                <a:t>=</a:t>
              </a:r>
            </a:p>
          </p:txBody>
        </p:sp>
      </p:grpSp>
      <p:pic>
        <p:nvPicPr>
          <p:cNvPr id="9" name="Picture 2">
            <a:hlinkClick r:id="" action="ppaction://noaction"/>
            <a:extLst>
              <a:ext uri="{FF2B5EF4-FFF2-40B4-BE49-F238E27FC236}">
                <a16:creationId xmlns:a16="http://schemas.microsoft.com/office/drawing/2014/main" id="{3EE1706C-8175-904E-620C-BB77974D50CA}"/>
              </a:ext>
              <a:ext uri="{C183D7F6-B498-43B3-948B-1728B52AA6E4}">
                <adec:decorative xmlns:adec="http://schemas.microsoft.com/office/drawing/2017/decorative" val="1"/>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10405940" y="269979"/>
            <a:ext cx="924921" cy="921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443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0 1.48148E-6 L 0 0.03542 " pathEditMode="relative" rAng="0" ptsTypes="AA">
                                      <p:cBhvr>
                                        <p:cTn id="9" dur="700" spd="-100000" fill="hold"/>
                                        <p:tgtEl>
                                          <p:spTgt spid="7"/>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300"/>
                                  </p:stCondLst>
                                  <p:childTnLst>
                                    <p:animMotion origin="layout" path="M -3.125E-6 0 L -3.125E-6 0.03542 " pathEditMode="relative" rAng="0" ptsTypes="AA">
                                      <p:cBhvr>
                                        <p:cTn id="14" dur="700" spd="-100000" fill="hold"/>
                                        <p:tgtEl>
                                          <p:spTgt spid="2"/>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300"/>
                                  </p:stCondLst>
                                  <p:childTnLst>
                                    <p:animMotion origin="layout" path="M 5E-6 0 L 5E-6 0.03542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42" presetClass="path" presetSubtype="0" decel="100000" fill="hold" grpId="1" nodeType="withEffect">
                                  <p:stCondLst>
                                    <p:cond delay="300"/>
                                  </p:stCondLst>
                                  <p:childTnLst>
                                    <p:animMotion origin="layout" path="M -1.66667E-6 0 L -1.66667E-6 0.03542 " pathEditMode="relative" rAng="0" ptsTypes="AA">
                                      <p:cBhvr>
                                        <p:cTn id="24" dur="700" spd="-100000" fill="hold"/>
                                        <p:tgtEl>
                                          <p:spTgt spid="20"/>
                                        </p:tgtEl>
                                        <p:attrNameLst>
                                          <p:attrName>ppt_x</p:attrName>
                                          <p:attrName>ppt_y</p:attrName>
                                        </p:attrNameLst>
                                      </p:cBhvr>
                                      <p:rCtr x="0" y="1759"/>
                                    </p:animMotion>
                                  </p:childTnLst>
                                </p:cTn>
                              </p:par>
                              <p:par>
                                <p:cTn id="25" presetID="10" presetClass="entr" presetSubtype="0" fill="hold" grpId="0" nodeType="withEffect">
                                  <p:stCondLst>
                                    <p:cond delay="3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42" presetClass="path" presetSubtype="0" decel="100000" fill="hold" grpId="1" nodeType="withEffect">
                                  <p:stCondLst>
                                    <p:cond delay="300"/>
                                  </p:stCondLst>
                                  <p:childTnLst>
                                    <p:animMotion origin="layout" path="M 6.25E-7 0 L 6.25E-7 0.03542 " pathEditMode="relative" rAng="0" ptsTypes="AA">
                                      <p:cBhvr>
                                        <p:cTn id="29" dur="700" spd="-100000" fill="hold"/>
                                        <p:tgtEl>
                                          <p:spTgt spid="41"/>
                                        </p:tgtEl>
                                        <p:attrNameLst>
                                          <p:attrName>ppt_x</p:attrName>
                                          <p:attrName>ppt_y</p:attrName>
                                        </p:attrNameLst>
                                      </p:cBhvr>
                                      <p:rCtr x="0" y="1759"/>
                                    </p:animMotion>
                                  </p:childTnLst>
                                </p:cTn>
                              </p:par>
                              <p:par>
                                <p:cTn id="30" presetID="10" presetClass="entr" presetSubtype="0" fill="hold" grpId="0" nodeType="withEffect">
                                  <p:stCondLst>
                                    <p:cond delay="30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42" presetClass="path" presetSubtype="0" decel="100000" fill="hold" grpId="1" nodeType="withEffect">
                                  <p:stCondLst>
                                    <p:cond delay="300"/>
                                  </p:stCondLst>
                                  <p:childTnLst>
                                    <p:animMotion origin="layout" path="M 5E-6 0 L 5E-6 0.03542 " pathEditMode="relative" rAng="0" ptsTypes="AA">
                                      <p:cBhvr>
                                        <p:cTn id="34" dur="700" spd="-100000" fill="hold"/>
                                        <p:tgtEl>
                                          <p:spTgt spid="28"/>
                                        </p:tgtEl>
                                        <p:attrNameLst>
                                          <p:attrName>ppt_x</p:attrName>
                                          <p:attrName>ppt_y</p:attrName>
                                        </p:attrNameLst>
                                      </p:cBhvr>
                                      <p:rCtr x="0" y="1759"/>
                                    </p:animMotion>
                                  </p:childTnLst>
                                </p:cTn>
                              </p:par>
                              <p:par>
                                <p:cTn id="35" presetID="10" presetClass="entr" presetSubtype="0" fill="hold" grpId="0" nodeType="withEffect">
                                  <p:stCondLst>
                                    <p:cond delay="30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42" presetClass="path" presetSubtype="0" decel="100000" fill="hold" grpId="1" nodeType="withEffect">
                                  <p:stCondLst>
                                    <p:cond delay="300"/>
                                  </p:stCondLst>
                                  <p:childTnLst>
                                    <p:animMotion origin="layout" path="M 5E-6 0 L 5E-6 0.03542 " pathEditMode="relative" rAng="0" ptsTypes="AA">
                                      <p:cBhvr>
                                        <p:cTn id="39" dur="700" spd="-100000" fill="hold"/>
                                        <p:tgtEl>
                                          <p:spTgt spid="29"/>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42" presetClass="path" presetSubtype="0" decel="100000" fill="hold" grpId="1" nodeType="withEffect">
                                  <p:stCondLst>
                                    <p:cond delay="300"/>
                                  </p:stCondLst>
                                  <p:childTnLst>
                                    <p:animMotion origin="layout" path="M 5E-6 0 L 5E-6 0.03542 " pathEditMode="relative" rAng="0" ptsTypes="AA">
                                      <p:cBhvr>
                                        <p:cTn id="44" dur="700" spd="-100000" fill="hold"/>
                                        <p:tgtEl>
                                          <p:spTgt spid="30"/>
                                        </p:tgtEl>
                                        <p:attrNameLst>
                                          <p:attrName>ppt_x</p:attrName>
                                          <p:attrName>ppt_y</p:attrName>
                                        </p:attrNameLst>
                                      </p:cBhvr>
                                      <p:rCtr x="0" y="1759"/>
                                    </p:animMotion>
                                  </p:childTnLst>
                                </p:cTn>
                              </p:par>
                              <p:par>
                                <p:cTn id="45" presetID="10" presetClass="entr" presetSubtype="0" fill="hold" grpId="0" nodeType="withEffect">
                                  <p:stCondLst>
                                    <p:cond delay="30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42" presetClass="path" presetSubtype="0" decel="100000" fill="hold" grpId="1" nodeType="withEffect">
                                  <p:stCondLst>
                                    <p:cond delay="300"/>
                                  </p:stCondLst>
                                  <p:childTnLst>
                                    <p:animMotion origin="layout" path="M 5E-6 0 L 5E-6 0.03542 " pathEditMode="relative" rAng="0" ptsTypes="AA">
                                      <p:cBhvr>
                                        <p:cTn id="49" dur="700" spd="-100000" fill="hold"/>
                                        <p:tgtEl>
                                          <p:spTgt spid="21"/>
                                        </p:tgtEl>
                                        <p:attrNameLst>
                                          <p:attrName>ppt_x</p:attrName>
                                          <p:attrName>ppt_y</p:attrName>
                                        </p:attrNameLst>
                                      </p:cBhvr>
                                      <p:rCtr x="0" y="1759"/>
                                    </p:animMotion>
                                  </p:childTnLst>
                                </p:cTn>
                              </p:par>
                              <p:par>
                                <p:cTn id="50" presetID="10" presetClass="entr" presetSubtype="0" fill="hold" nodeType="withEffect">
                                  <p:stCondLst>
                                    <p:cond delay="40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42" presetClass="path" presetSubtype="0" decel="100000" fill="hold" nodeType="withEffect">
                                  <p:stCondLst>
                                    <p:cond delay="400"/>
                                  </p:stCondLst>
                                  <p:childTnLst>
                                    <p:animMotion origin="layout" path="M 5E-6 0 L 5E-6 0.03542 " pathEditMode="relative" rAng="0" ptsTypes="AA">
                                      <p:cBhvr>
                                        <p:cTn id="54" dur="700" spd="-100000" fill="hold"/>
                                        <p:tgtEl>
                                          <p:spTgt spid="5"/>
                                        </p:tgtEl>
                                        <p:attrNameLst>
                                          <p:attrName>ppt_x</p:attrName>
                                          <p:attrName>ppt_y</p:attrName>
                                        </p:attrNameLst>
                                      </p:cBhvr>
                                      <p:rCtr x="0" y="1759"/>
                                    </p:animMotion>
                                  </p:childTnLst>
                                </p:cTn>
                              </p:par>
                              <p:par>
                                <p:cTn id="55" presetID="10" presetClass="entr" presetSubtype="0" fill="hold" nodeType="withEffect">
                                  <p:stCondLst>
                                    <p:cond delay="5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42" presetClass="path" presetSubtype="0" decel="100000" fill="hold" nodeType="withEffect">
                                  <p:stCondLst>
                                    <p:cond delay="500"/>
                                  </p:stCondLst>
                                  <p:childTnLst>
                                    <p:animMotion origin="layout" path="M 5E-6 0 L 5E-6 0.03542 " pathEditMode="relative" rAng="0" ptsTypes="AA">
                                      <p:cBhvr>
                                        <p:cTn id="59" dur="700" spd="-100000" fill="hold"/>
                                        <p:tgtEl>
                                          <p:spTgt spid="10"/>
                                        </p:tgtEl>
                                        <p:attrNameLst>
                                          <p:attrName>ppt_x</p:attrName>
                                          <p:attrName>ppt_y</p:attrName>
                                        </p:attrNameLst>
                                      </p:cBhvr>
                                      <p:rCtr x="0" y="1759"/>
                                    </p:animMotion>
                                  </p:childTnLst>
                                </p:cTn>
                              </p:par>
                              <p:par>
                                <p:cTn id="60" presetID="10" presetClass="entr" presetSubtype="0" fill="hold" nodeType="withEffect">
                                  <p:stCondLst>
                                    <p:cond delay="60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42" presetClass="path" presetSubtype="0" decel="100000" fill="hold" nodeType="withEffect">
                                  <p:stCondLst>
                                    <p:cond delay="600"/>
                                  </p:stCondLst>
                                  <p:childTnLst>
                                    <p:animMotion origin="layout" path="M 5E-6 0 L 5E-6 0.03542 " pathEditMode="relative" rAng="0" ptsTypes="AA">
                                      <p:cBhvr>
                                        <p:cTn id="64" dur="700" spd="-100000" fill="hold"/>
                                        <p:tgtEl>
                                          <p:spTgt spid="15"/>
                                        </p:tgtEl>
                                        <p:attrNameLst>
                                          <p:attrName>ppt_x</p:attrName>
                                          <p:attrName>ppt_y</p:attrName>
                                        </p:attrNameLst>
                                      </p:cBhvr>
                                      <p:rCtr x="0" y="1759"/>
                                    </p:animMotion>
                                  </p:childTnLst>
                                </p:cTn>
                              </p:par>
                              <p:par>
                                <p:cTn id="65" presetID="10" presetClass="entr" presetSubtype="0" fill="hold" nodeType="withEffect">
                                  <p:stCondLst>
                                    <p:cond delay="70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42" presetClass="path" presetSubtype="0" decel="100000" fill="hold" nodeType="withEffect">
                                  <p:stCondLst>
                                    <p:cond delay="700"/>
                                  </p:stCondLst>
                                  <p:childTnLst>
                                    <p:animMotion origin="layout" path="M 5E-6 0 L 5E-6 0.03542 " pathEditMode="relative" rAng="0" ptsTypes="AA">
                                      <p:cBhvr>
                                        <p:cTn id="69" dur="700" spd="-100000" fill="hold"/>
                                        <p:tgtEl>
                                          <p:spTgt spid="16"/>
                                        </p:tgtEl>
                                        <p:attrNameLst>
                                          <p:attrName>ppt_x</p:attrName>
                                          <p:attrName>ppt_y</p:attrName>
                                        </p:attrNameLst>
                                      </p:cBhvr>
                                      <p:rCtr x="0" y="1759"/>
                                    </p:animMotion>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500"/>
                                        <p:tgtEl>
                                          <p:spTgt spid="35"/>
                                        </p:tgtEl>
                                      </p:cBhvr>
                                    </p:animEffect>
                                  </p:childTnLst>
                                </p:cTn>
                              </p:par>
                              <p:par>
                                <p:cTn id="75" presetID="42" presetClass="path" presetSubtype="0" decel="100000" fill="hold" grpId="1" nodeType="withEffect">
                                  <p:stCondLst>
                                    <p:cond delay="0"/>
                                  </p:stCondLst>
                                  <p:childTnLst>
                                    <p:animMotion origin="layout" path="M -3.125E-6 3.7037E-7 L -3.125E-6 0.03542 " pathEditMode="relative" rAng="0" ptsTypes="AA">
                                      <p:cBhvr>
                                        <p:cTn id="76" dur="700" spd="-100000" fill="hold"/>
                                        <p:tgtEl>
                                          <p:spTgt spid="35"/>
                                        </p:tgtEl>
                                        <p:attrNameLst>
                                          <p:attrName>ppt_x</p:attrName>
                                          <p:attrName>ppt_y</p:attrName>
                                        </p:attrNameLst>
                                      </p:cBhvr>
                                      <p:rCtr x="0" y="1759"/>
                                    </p:animMotion>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42" presetClass="path" presetSubtype="0" decel="100000" fill="hold" grpId="1" nodeType="withEffect">
                                  <p:stCondLst>
                                    <p:cond delay="0"/>
                                  </p:stCondLst>
                                  <p:childTnLst>
                                    <p:animMotion origin="layout" path="M -3.125E-6 3.7037E-7 L -3.125E-6 0.03542 " pathEditMode="relative" rAng="0" ptsTypes="AA">
                                      <p:cBhvr>
                                        <p:cTn id="83" dur="700" spd="-100000" fill="hold"/>
                                        <p:tgtEl>
                                          <p:spTgt spid="36"/>
                                        </p:tgtEl>
                                        <p:attrNameLst>
                                          <p:attrName>ppt_x</p:attrName>
                                          <p:attrName>ppt_y</p:attrName>
                                        </p:attrNameLst>
                                      </p:cBhvr>
                                      <p:rCtr x="0" y="1759"/>
                                    </p:animMotion>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par>
                                <p:cTn id="89" presetID="42" presetClass="path" presetSubtype="0" decel="100000" fill="hold" grpId="1" nodeType="withEffect">
                                  <p:stCondLst>
                                    <p:cond delay="0"/>
                                  </p:stCondLst>
                                  <p:childTnLst>
                                    <p:animMotion origin="layout" path="M -3.125E-6 3.7037E-7 L -3.125E-6 0.03542 " pathEditMode="relative" rAng="0" ptsTypes="AA">
                                      <p:cBhvr>
                                        <p:cTn id="90" dur="700" spd="-100000" fill="hold"/>
                                        <p:tgtEl>
                                          <p:spTgt spid="38"/>
                                        </p:tgtEl>
                                        <p:attrNameLst>
                                          <p:attrName>ppt_x</p:attrName>
                                          <p:attrName>ppt_y</p:attrName>
                                        </p:attrNameLst>
                                      </p:cBhvr>
                                      <p:rCtr x="0" y="1759"/>
                                    </p:animMotion>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500"/>
                                        <p:tgtEl>
                                          <p:spTgt spid="39"/>
                                        </p:tgtEl>
                                      </p:cBhvr>
                                    </p:animEffect>
                                  </p:childTnLst>
                                </p:cTn>
                              </p:par>
                              <p:par>
                                <p:cTn id="96" presetID="42" presetClass="path" presetSubtype="0" decel="100000" fill="hold" grpId="1" nodeType="withEffect">
                                  <p:stCondLst>
                                    <p:cond delay="0"/>
                                  </p:stCondLst>
                                  <p:childTnLst>
                                    <p:animMotion origin="layout" path="M -3.125E-6 3.7037E-7 L -3.125E-6 0.03542 " pathEditMode="relative" rAng="0" ptsTypes="AA">
                                      <p:cBhvr>
                                        <p:cTn id="97" dur="700" spd="-100000" fill="hold"/>
                                        <p:tgtEl>
                                          <p:spTgt spid="39"/>
                                        </p:tgtEl>
                                        <p:attrNameLst>
                                          <p:attrName>ppt_x</p:attrName>
                                          <p:attrName>ppt_y</p:attrName>
                                        </p:attrNameLst>
                                      </p:cBhvr>
                                      <p:rCtr x="0" y="1759"/>
                                    </p:animMotion>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par>
                                <p:cTn id="103" presetID="42" presetClass="path" presetSubtype="0" decel="100000" fill="hold" nodeType="withEffect">
                                  <p:stCondLst>
                                    <p:cond delay="0"/>
                                  </p:stCondLst>
                                  <p:childTnLst>
                                    <p:animMotion origin="layout" path="M -3.125E-6 3.7037E-7 L -3.125E-6 0.03542 " pathEditMode="relative" rAng="0" ptsTypes="AA">
                                      <p:cBhvr>
                                        <p:cTn id="104" dur="700" spd="-100000" fill="hold"/>
                                        <p:tgtEl>
                                          <p:spTgt spid="2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2" grpId="1"/>
      <p:bldP spid="28" grpId="0"/>
      <p:bldP spid="28" grpId="1"/>
      <p:bldP spid="35" grpId="0"/>
      <p:bldP spid="35" grpId="1"/>
      <p:bldP spid="8" grpId="0"/>
      <p:bldP spid="8" grpId="1"/>
      <p:bldP spid="29" grpId="0"/>
      <p:bldP spid="29" grpId="1"/>
      <p:bldP spid="36" grpId="0"/>
      <p:bldP spid="36" grpId="1"/>
      <p:bldP spid="41" grpId="0"/>
      <p:bldP spid="41" grpId="1"/>
      <p:bldP spid="30" grpId="0"/>
      <p:bldP spid="30" grpId="1"/>
      <p:bldP spid="38" grpId="0"/>
      <p:bldP spid="38" grpId="1"/>
      <p:bldP spid="20" grpId="0"/>
      <p:bldP spid="20" grpId="1"/>
      <p:bldP spid="21" grpId="0"/>
      <p:bldP spid="21" grpId="1"/>
      <p:bldP spid="39" grpId="0"/>
      <p:bldP spid="3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294E3-494D-C205-8672-4C5943EAAB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20FC11-6E3B-06BB-80C8-BF756DC26BEA}"/>
              </a:ext>
            </a:extLst>
          </p:cNvPr>
          <p:cNvSpPr>
            <a:spLocks noGrp="1"/>
          </p:cNvSpPr>
          <p:nvPr>
            <p:ph type="title"/>
          </p:nvPr>
        </p:nvSpPr>
        <p:spPr>
          <a:xfrm>
            <a:off x="171122" y="2802201"/>
            <a:ext cx="11849755" cy="1253598"/>
          </a:xfrm>
        </p:spPr>
        <p:txBody>
          <a:bodyPr wrap="square" anchor="b">
            <a:noAutofit/>
          </a:bodyPr>
          <a:lstStyle/>
          <a:p>
            <a:pPr>
              <a:lnSpc>
                <a:spcPct val="150000"/>
              </a:lnSpc>
            </a:pPr>
            <a:r>
              <a:rPr lang="en-US" sz="4000" b="1">
                <a:gradFill>
                  <a:gsLst>
                    <a:gs pos="0">
                      <a:srgbClr val="002060"/>
                    </a:gs>
                    <a:gs pos="100000">
                      <a:srgbClr val="7030A0"/>
                    </a:gs>
                  </a:gsLst>
                  <a:lin ang="2400000" scaled="0"/>
                </a:gradFill>
              </a:rPr>
              <a:t>Microsoft </a:t>
            </a:r>
            <a:r>
              <a:rPr lang="en-US" sz="4000" b="1" i="0">
                <a:gradFill>
                  <a:gsLst>
                    <a:gs pos="0">
                      <a:srgbClr val="002060"/>
                    </a:gs>
                    <a:gs pos="100000">
                      <a:srgbClr val="7030A0"/>
                    </a:gs>
                  </a:gsLst>
                  <a:lin ang="2400000" scaled="0"/>
                </a:gradFill>
                <a:effectLst/>
              </a:rPr>
              <a:t>365 Copilot </a:t>
            </a:r>
            <a:r>
              <a:rPr lang="en-US" sz="4000" b="1">
                <a:gradFill>
                  <a:gsLst>
                    <a:gs pos="0">
                      <a:srgbClr val="002060"/>
                    </a:gs>
                    <a:gs pos="100000">
                      <a:srgbClr val="7030A0"/>
                    </a:gs>
                  </a:gsLst>
                  <a:lin ang="2400000" scaled="0"/>
                </a:gradFill>
              </a:rPr>
              <a:t>– Copilot in </a:t>
            </a:r>
            <a:r>
              <a:rPr lang="en-US" sz="4000" b="1" i="0">
                <a:gradFill>
                  <a:gsLst>
                    <a:gs pos="0">
                      <a:srgbClr val="002060"/>
                    </a:gs>
                    <a:gs pos="100000">
                      <a:srgbClr val="7030A0"/>
                    </a:gs>
                  </a:gsLst>
                  <a:lin ang="2400000" scaled="0"/>
                </a:gradFill>
                <a:effectLst/>
              </a:rPr>
              <a:t>Word</a:t>
            </a:r>
            <a:br>
              <a:rPr lang="en-US" sz="4000" b="1" i="0">
                <a:gradFill>
                  <a:gsLst>
                    <a:gs pos="0">
                      <a:srgbClr val="002060"/>
                    </a:gs>
                    <a:gs pos="100000">
                      <a:srgbClr val="7030A0"/>
                    </a:gs>
                  </a:gsLst>
                  <a:lin ang="2400000" scaled="0"/>
                </a:gradFill>
                <a:effectLst/>
              </a:rPr>
            </a:br>
            <a:r>
              <a:rPr lang="en-US" sz="1800" b="1" i="0">
                <a:gradFill>
                  <a:gsLst>
                    <a:gs pos="0">
                      <a:srgbClr val="002060"/>
                    </a:gs>
                    <a:gs pos="100000">
                      <a:srgbClr val="7030A0"/>
                    </a:gs>
                  </a:gsLst>
                  <a:lin ang="2400000" scaled="0"/>
                </a:gradFill>
                <a:effectLst/>
              </a:rPr>
              <a:t>Web Content extension on</a:t>
            </a:r>
            <a:r>
              <a:rPr lang="en-US" sz="1800">
                <a:gradFill>
                  <a:gsLst>
                    <a:gs pos="0">
                      <a:srgbClr val="002060"/>
                    </a:gs>
                    <a:gs pos="100000">
                      <a:srgbClr val="7030A0"/>
                    </a:gs>
                  </a:gsLst>
                  <a:lin ang="2400000" scaled="0"/>
                </a:gradFill>
                <a:cs typeface="Segoe UI"/>
              </a:rPr>
              <a:t> </a:t>
            </a:r>
            <a:endParaRPr lang="en-US" sz="1800">
              <a:gradFill>
                <a:gsLst>
                  <a:gs pos="0">
                    <a:srgbClr val="002060"/>
                  </a:gs>
                  <a:gs pos="100000">
                    <a:srgbClr val="7030A0"/>
                  </a:gs>
                </a:gsLst>
                <a:lin ang="2400000" scaled="0"/>
              </a:gradFill>
            </a:endParaRPr>
          </a:p>
        </p:txBody>
      </p:sp>
    </p:spTree>
    <p:extLst>
      <p:ext uri="{BB962C8B-B14F-4D97-AF65-F5344CB8AC3E}">
        <p14:creationId xmlns:p14="http://schemas.microsoft.com/office/powerpoint/2010/main" val="84661375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AC51A3-F3CB-22D3-C0FA-63F5F888BE39}"/>
              </a:ext>
            </a:extLst>
          </p:cNvPr>
          <p:cNvSpPr txBox="1"/>
          <p:nvPr/>
        </p:nvSpPr>
        <p:spPr>
          <a:xfrm>
            <a:off x="664052" y="2404832"/>
            <a:ext cx="3389904" cy="15388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indent="-457200">
              <a:buFont typeface="+mj-lt"/>
              <a:buAutoNum type="arabicPeriod"/>
            </a:pPr>
            <a:r>
              <a:rPr lang="en-US" sz="2000">
                <a:cs typeface="Segoe UI"/>
              </a:rPr>
              <a:t>Review the Industry 5.0 Primer.pdf data brief. </a:t>
            </a:r>
          </a:p>
          <a:p>
            <a:pPr marL="457200" indent="-457200">
              <a:buFont typeface="+mj-lt"/>
              <a:buAutoNum type="arabicPeriod"/>
            </a:pPr>
            <a:endParaRPr lang="en-US" sz="2000">
              <a:cs typeface="Segoe UI"/>
            </a:endParaRPr>
          </a:p>
          <a:p>
            <a:pPr marL="457200" indent="-457200">
              <a:buFont typeface="+mj-lt"/>
              <a:buAutoNum type="arabicPeriod"/>
            </a:pPr>
            <a:r>
              <a:rPr lang="en-US" sz="2000" b="1">
                <a:cs typeface="Segoe UI"/>
              </a:rPr>
              <a:t>Save this PDF document in your OneDrive. </a:t>
            </a:r>
          </a:p>
        </p:txBody>
      </p:sp>
      <p:pic>
        <p:nvPicPr>
          <p:cNvPr id="2" name="Picture 1" descr="A close-up of a document  Description automatically generated">
            <a:extLst>
              <a:ext uri="{FF2B5EF4-FFF2-40B4-BE49-F238E27FC236}">
                <a16:creationId xmlns:a16="http://schemas.microsoft.com/office/drawing/2014/main" id="{D6F851D7-FC2F-D7C0-C501-3550C1897AF6}"/>
              </a:ext>
            </a:extLst>
          </p:cNvPr>
          <p:cNvPicPr>
            <a:picLocks noChangeAspect="1"/>
          </p:cNvPicPr>
          <p:nvPr/>
        </p:nvPicPr>
        <p:blipFill>
          <a:blip r:embed="rId3"/>
          <a:stretch>
            <a:fillRect/>
          </a:stretch>
        </p:blipFill>
        <p:spPr>
          <a:xfrm>
            <a:off x="5517119" y="1376203"/>
            <a:ext cx="6010829" cy="4803098"/>
          </a:xfrm>
          <a:prstGeom prst="rect">
            <a:avLst/>
          </a:prstGeom>
        </p:spPr>
      </p:pic>
      <p:sp>
        <p:nvSpPr>
          <p:cNvPr id="7" name="TextBox 6">
            <a:extLst>
              <a:ext uri="{FF2B5EF4-FFF2-40B4-BE49-F238E27FC236}">
                <a16:creationId xmlns:a16="http://schemas.microsoft.com/office/drawing/2014/main" id="{E46FD4A3-5BD1-F451-CDE6-4F20001816DD}"/>
              </a:ext>
            </a:extLst>
          </p:cNvPr>
          <p:cNvSpPr txBox="1"/>
          <p:nvPr/>
        </p:nvSpPr>
        <p:spPr>
          <a:xfrm>
            <a:off x="235527" y="668317"/>
            <a:ext cx="6816436" cy="707886"/>
          </a:xfrm>
          <a:prstGeom prst="rect">
            <a:avLst/>
          </a:prstGeom>
          <a:noFill/>
        </p:spPr>
        <p:txBody>
          <a:bodyPr wrap="square">
            <a:spAutoFit/>
          </a:bodyPr>
          <a:lstStyle/>
          <a:p>
            <a:r>
              <a:rPr kumimoji="0" lang="en-US" sz="4000" b="0" i="0" u="none" strike="noStrike" kern="1200" cap="none" spc="-50" normalizeH="0" baseline="0" noProof="0">
                <a:ln w="3175">
                  <a:noFill/>
                </a:ln>
                <a:gradFill>
                  <a:gsLst>
                    <a:gs pos="22000">
                      <a:srgbClr val="2A446F"/>
                    </a:gs>
                    <a:gs pos="100000">
                      <a:srgbClr val="C03BC4"/>
                    </a:gs>
                  </a:gsLst>
                  <a:lin ang="2400000" scaled="0"/>
                </a:gradFill>
                <a:effectLst/>
                <a:uLnTx/>
                <a:uFillTx/>
                <a:latin typeface="Segoe UI Semibold"/>
                <a:ea typeface="+mn-ea"/>
                <a:cs typeface="Segoe UI"/>
              </a:rPr>
              <a:t>Prerequisites</a:t>
            </a:r>
            <a:endParaRPr lang="en-US"/>
          </a:p>
        </p:txBody>
      </p:sp>
    </p:spTree>
    <p:extLst>
      <p:ext uri="{BB962C8B-B14F-4D97-AF65-F5344CB8AC3E}">
        <p14:creationId xmlns:p14="http://schemas.microsoft.com/office/powerpoint/2010/main" val="200106238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42416D-E074-4097-2042-45289F67C87E}"/>
              </a:ext>
            </a:extLst>
          </p:cNvPr>
          <p:cNvSpPr txBox="1"/>
          <p:nvPr/>
        </p:nvSpPr>
        <p:spPr>
          <a:xfrm>
            <a:off x="237979" y="1714174"/>
            <a:ext cx="4210650" cy="322626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buAutoNum type="arabicPeriod"/>
            </a:pPr>
            <a:r>
              <a:rPr lang="en-US" sz="1800">
                <a:latin typeface="Aptos"/>
                <a:ea typeface="+mn-lt"/>
                <a:cs typeface="+mn-lt"/>
              </a:rPr>
              <a:t>Open a blank Word document. </a:t>
            </a:r>
          </a:p>
          <a:p>
            <a:pPr marL="342900" indent="-342900">
              <a:buFont typeface="+mj-lt"/>
              <a:buAutoNum type="arabicPeriod"/>
            </a:pPr>
            <a:endParaRPr lang="en-US">
              <a:latin typeface="Aptos"/>
              <a:cs typeface="Segoe UI"/>
            </a:endParaRPr>
          </a:p>
          <a:p>
            <a:pPr marL="342900" indent="-342900">
              <a:buAutoNum type="arabicPeriod"/>
            </a:pPr>
            <a:r>
              <a:rPr lang="en-US" sz="1800">
                <a:latin typeface="Aptos"/>
                <a:ea typeface="+mn-lt"/>
                <a:cs typeface="+mn-lt"/>
              </a:rPr>
              <a:t>Click on Draft with Copilot </a:t>
            </a:r>
            <a:r>
              <a:rPr lang="en-US" sz="1800" i="1">
                <a:latin typeface="Aptos"/>
                <a:ea typeface="+mn-lt"/>
                <a:cs typeface="+mn-lt"/>
              </a:rPr>
              <a:t>or</a:t>
            </a:r>
            <a:r>
              <a:rPr lang="en-US" sz="1800">
                <a:latin typeface="Aptos"/>
                <a:ea typeface="+mn-lt"/>
                <a:cs typeface="+mn-lt"/>
              </a:rPr>
              <a:t> Alt + I. </a:t>
            </a:r>
          </a:p>
          <a:p>
            <a:pPr marL="342900" indent="-342900">
              <a:buFont typeface="+mj-lt"/>
              <a:buAutoNum type="arabicPeriod"/>
            </a:pPr>
            <a:endParaRPr lang="en-US" sz="1800">
              <a:latin typeface="Aptos"/>
              <a:ea typeface="+mn-lt"/>
              <a:cs typeface="+mn-lt"/>
            </a:endParaRPr>
          </a:p>
          <a:p>
            <a:pPr marL="342900" indent="-342900">
              <a:buAutoNum type="arabicPeriod"/>
            </a:pPr>
            <a:r>
              <a:rPr lang="en-US" sz="2000">
                <a:solidFill>
                  <a:srgbClr val="080808"/>
                </a:solidFill>
                <a:latin typeface="Aptos"/>
                <a:ea typeface="+mn-lt"/>
                <a:cs typeface="+mn-lt"/>
              </a:rPr>
              <a:t>Example </a:t>
            </a:r>
            <a:r>
              <a:rPr lang="en-US" sz="2000" b="1" i="1">
                <a:solidFill>
                  <a:schemeClr val="accent1"/>
                </a:solidFill>
                <a:latin typeface="Aptos"/>
                <a:ea typeface="+mn-lt"/>
                <a:cs typeface="+mn-lt"/>
              </a:rPr>
              <a:t>Prompt</a:t>
            </a:r>
            <a:r>
              <a:rPr lang="en-US" sz="1800">
                <a:solidFill>
                  <a:srgbClr val="000000"/>
                </a:solidFill>
                <a:latin typeface="Aptos"/>
                <a:ea typeface="+mn-lt"/>
                <a:cs typeface="+mn-lt"/>
              </a:rPr>
              <a:t>:</a:t>
            </a:r>
          </a:p>
          <a:p>
            <a:pPr marL="342900" indent="-342900">
              <a:buAutoNum type="arabicPeriod"/>
            </a:pPr>
            <a:endParaRPr lang="en-US" sz="1800">
              <a:latin typeface="Aptos"/>
              <a:cs typeface="Segoe UI Semibold"/>
            </a:endParaRPr>
          </a:p>
          <a:p>
            <a:r>
              <a:rPr lang="en-US" sz="2000" b="1" i="1">
                <a:solidFill>
                  <a:schemeClr val="accent1"/>
                </a:solidFill>
                <a:latin typeface="Aptos"/>
                <a:ea typeface="+mn-lt"/>
                <a:cs typeface="+mn-lt"/>
              </a:rPr>
              <a:t>“Create a document for leadership on Industry 4.0 and 5.0, focusing on the historical context, key concepts, benefits, challenges, and future trends.”</a:t>
            </a:r>
          </a:p>
        </p:txBody>
      </p:sp>
      <p:pic>
        <p:nvPicPr>
          <p:cNvPr id="2" name="Picture 1" descr="A screenshot of a computer  Description automatically generated">
            <a:extLst>
              <a:ext uri="{FF2B5EF4-FFF2-40B4-BE49-F238E27FC236}">
                <a16:creationId xmlns:a16="http://schemas.microsoft.com/office/drawing/2014/main" id="{C5D1CFC5-E823-97E9-E717-264AD012D40E}"/>
              </a:ext>
            </a:extLst>
          </p:cNvPr>
          <p:cNvPicPr>
            <a:picLocks noChangeAspect="1"/>
          </p:cNvPicPr>
          <p:nvPr/>
        </p:nvPicPr>
        <p:blipFill>
          <a:blip r:embed="rId5"/>
          <a:stretch>
            <a:fillRect/>
          </a:stretch>
        </p:blipFill>
        <p:spPr>
          <a:xfrm>
            <a:off x="337508" y="5776408"/>
            <a:ext cx="4569434" cy="993884"/>
          </a:xfrm>
          <a:prstGeom prst="rect">
            <a:avLst/>
          </a:prstGeom>
        </p:spPr>
      </p:pic>
      <p:sp>
        <p:nvSpPr>
          <p:cNvPr id="8" name="Title 1">
            <a:extLst>
              <a:ext uri="{FF2B5EF4-FFF2-40B4-BE49-F238E27FC236}">
                <a16:creationId xmlns:a16="http://schemas.microsoft.com/office/drawing/2014/main" id="{75E8A089-3064-E246-8714-77DCABD0631C}"/>
              </a:ext>
            </a:extLst>
          </p:cNvPr>
          <p:cNvSpPr>
            <a:spLocks noGrp="1"/>
          </p:cNvSpPr>
          <p:nvPr>
            <p:ph type="title"/>
          </p:nvPr>
        </p:nvSpPr>
        <p:spPr>
          <a:xfrm>
            <a:off x="469899" y="258155"/>
            <a:ext cx="11722101" cy="1107996"/>
          </a:xfrm>
        </p:spPr>
        <p:txBody>
          <a:bodyPr/>
          <a:lstStyle/>
          <a:p>
            <a:r>
              <a:rPr lang="en-US" sz="4000">
                <a:gradFill>
                  <a:gsLst>
                    <a:gs pos="0">
                      <a:srgbClr val="002060"/>
                    </a:gs>
                    <a:gs pos="100000">
                      <a:srgbClr val="7030A0"/>
                    </a:gs>
                  </a:gsLst>
                  <a:lin ang="2400000" scaled="0"/>
                </a:gradFill>
                <a:cs typeface="Segoe UI"/>
              </a:rPr>
              <a:t>Create a new document with Copilot in Word </a:t>
            </a:r>
            <a:endParaRPr lang="en-US" sz="4000">
              <a:gradFill>
                <a:gsLst>
                  <a:gs pos="0">
                    <a:srgbClr val="002060"/>
                  </a:gs>
                  <a:gs pos="100000">
                    <a:srgbClr val="7030A0"/>
                  </a:gs>
                </a:gsLst>
                <a:lin ang="2400000" scaled="0"/>
              </a:gradFill>
            </a:endParaRPr>
          </a:p>
        </p:txBody>
      </p:sp>
      <p:pic>
        <p:nvPicPr>
          <p:cNvPr id="3" name="Recording-20240923_095940">
            <a:hlinkClick r:id="" action="ppaction://media"/>
            <a:extLst>
              <a:ext uri="{FF2B5EF4-FFF2-40B4-BE49-F238E27FC236}">
                <a16:creationId xmlns:a16="http://schemas.microsoft.com/office/drawing/2014/main" id="{1E6AD4C9-B32C-FC29-0BB4-B777999D628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47255" y="1714174"/>
            <a:ext cx="7024501" cy="4022038"/>
          </a:xfrm>
          <a:prstGeom prst="rect">
            <a:avLst/>
          </a:prstGeom>
        </p:spPr>
      </p:pic>
    </p:spTree>
    <p:extLst>
      <p:ext uri="{BB962C8B-B14F-4D97-AF65-F5344CB8AC3E}">
        <p14:creationId xmlns:p14="http://schemas.microsoft.com/office/powerpoint/2010/main" val="1540020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42416D-E074-4097-2042-45289F67C87E}"/>
              </a:ext>
            </a:extLst>
          </p:cNvPr>
          <p:cNvSpPr txBox="1"/>
          <p:nvPr/>
        </p:nvSpPr>
        <p:spPr>
          <a:xfrm>
            <a:off x="244491" y="1714174"/>
            <a:ext cx="5394623" cy="48320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buAutoNum type="arabicPeriod"/>
            </a:pPr>
            <a:r>
              <a:rPr lang="en-US" sz="1800">
                <a:solidFill>
                  <a:srgbClr val="080808"/>
                </a:solidFill>
                <a:latin typeface="Aptos"/>
                <a:ea typeface="+mn-lt"/>
                <a:cs typeface="+mn-lt"/>
              </a:rPr>
              <a:t>Before adding the newly created content to your word document, enter the prompt below to fine tune. </a:t>
            </a:r>
            <a:endParaRPr lang="en-US"/>
          </a:p>
          <a:p>
            <a:pPr marL="342900" indent="-342900">
              <a:buAutoNum type="arabicPeriod"/>
            </a:pPr>
            <a:endParaRPr lang="en-US" sz="1800">
              <a:solidFill>
                <a:srgbClr val="080808"/>
              </a:solidFill>
              <a:latin typeface="Aptos"/>
              <a:ea typeface="+mn-lt"/>
              <a:cs typeface="+mn-lt"/>
            </a:endParaRPr>
          </a:p>
          <a:p>
            <a:endParaRPr lang="en-US" sz="2000" b="1" i="1">
              <a:solidFill>
                <a:schemeClr val="accent1"/>
              </a:solidFill>
              <a:latin typeface="Aptos"/>
              <a:ea typeface="+mn-lt"/>
              <a:cs typeface="+mn-lt"/>
            </a:endParaRPr>
          </a:p>
          <a:p>
            <a:endParaRPr lang="en-US" sz="2000" b="1" i="1">
              <a:solidFill>
                <a:schemeClr val="accent1"/>
              </a:solidFill>
              <a:latin typeface="Aptos"/>
              <a:ea typeface="+mn-lt"/>
              <a:cs typeface="+mn-lt"/>
            </a:endParaRPr>
          </a:p>
          <a:p>
            <a:endParaRPr lang="en-US" sz="2000" b="1" i="1">
              <a:solidFill>
                <a:schemeClr val="accent1"/>
              </a:solidFill>
              <a:latin typeface="Aptos"/>
              <a:ea typeface="+mn-lt"/>
              <a:cs typeface="+mn-lt"/>
            </a:endParaRPr>
          </a:p>
          <a:p>
            <a:endParaRPr lang="en-US" sz="2000" b="1" i="1">
              <a:solidFill>
                <a:schemeClr val="accent1"/>
              </a:solidFill>
              <a:latin typeface="Aptos"/>
              <a:ea typeface="+mn-lt"/>
              <a:cs typeface="+mn-lt"/>
            </a:endParaRPr>
          </a:p>
          <a:p>
            <a:endParaRPr lang="en-US" sz="2000" b="1" i="1">
              <a:solidFill>
                <a:schemeClr val="accent1"/>
              </a:solidFill>
              <a:latin typeface="Aptos"/>
              <a:ea typeface="+mn-lt"/>
              <a:cs typeface="+mn-lt"/>
            </a:endParaRPr>
          </a:p>
          <a:p>
            <a:r>
              <a:rPr lang="en-US" sz="2000" b="1" i="1">
                <a:solidFill>
                  <a:schemeClr val="accent1"/>
                </a:solidFill>
                <a:latin typeface="Aptos"/>
                <a:ea typeface="+mn-lt"/>
                <a:cs typeface="+mn-lt"/>
              </a:rPr>
              <a:t>"The document should include an introduction to the current manufacturing technology landscape, the benefits of using technology in manufacturing, and step-by-step instructions on implementing these technologies in a manufacturing setting.”</a:t>
            </a:r>
            <a:endParaRPr lang="en-US" sz="2000">
              <a:solidFill>
                <a:schemeClr val="accent1"/>
              </a:solidFill>
              <a:latin typeface="Aptos"/>
              <a:cs typeface="Segoe UI"/>
            </a:endParaRPr>
          </a:p>
          <a:p>
            <a:endParaRPr lang="en-US" sz="1100" b="1" i="1">
              <a:solidFill>
                <a:srgbClr val="156082"/>
              </a:solidFill>
              <a:cs typeface="Segoe UI"/>
            </a:endParaRPr>
          </a:p>
          <a:p>
            <a:endParaRPr lang="en-US" sz="1100" b="1" i="1">
              <a:solidFill>
                <a:srgbClr val="156082"/>
              </a:solidFill>
              <a:cs typeface="Segoe UI"/>
            </a:endParaRPr>
          </a:p>
        </p:txBody>
      </p:sp>
      <p:sp>
        <p:nvSpPr>
          <p:cNvPr id="8" name="Title 1">
            <a:extLst>
              <a:ext uri="{FF2B5EF4-FFF2-40B4-BE49-F238E27FC236}">
                <a16:creationId xmlns:a16="http://schemas.microsoft.com/office/drawing/2014/main" id="{75E8A089-3064-E246-8714-77DCABD0631C}"/>
              </a:ext>
            </a:extLst>
          </p:cNvPr>
          <p:cNvSpPr>
            <a:spLocks noGrp="1"/>
          </p:cNvSpPr>
          <p:nvPr>
            <p:ph type="title"/>
          </p:nvPr>
        </p:nvSpPr>
        <p:spPr>
          <a:xfrm>
            <a:off x="469899" y="258155"/>
            <a:ext cx="11722101" cy="1107996"/>
          </a:xfrm>
        </p:spPr>
        <p:txBody>
          <a:bodyPr/>
          <a:lstStyle/>
          <a:p>
            <a:r>
              <a:rPr lang="en-US" sz="4000">
                <a:gradFill>
                  <a:gsLst>
                    <a:gs pos="0">
                      <a:srgbClr val="002060"/>
                    </a:gs>
                    <a:gs pos="100000">
                      <a:srgbClr val="7030A0"/>
                    </a:gs>
                  </a:gsLst>
                  <a:lin ang="2400000" scaled="0"/>
                </a:gradFill>
                <a:cs typeface="Segoe UI"/>
              </a:rPr>
              <a:t>Create a new document with Copilot in Word </a:t>
            </a:r>
            <a:endParaRPr lang="en-US" sz="4000">
              <a:gradFill>
                <a:gsLst>
                  <a:gs pos="0">
                    <a:srgbClr val="002060"/>
                  </a:gs>
                  <a:gs pos="100000">
                    <a:srgbClr val="7030A0"/>
                  </a:gs>
                </a:gsLst>
                <a:lin ang="2400000" scaled="0"/>
              </a:gradFill>
            </a:endParaRPr>
          </a:p>
        </p:txBody>
      </p:sp>
      <p:pic>
        <p:nvPicPr>
          <p:cNvPr id="3" name="Picture 2" descr="A screenshot of a browser window  Description automatically generated">
            <a:extLst>
              <a:ext uri="{FF2B5EF4-FFF2-40B4-BE49-F238E27FC236}">
                <a16:creationId xmlns:a16="http://schemas.microsoft.com/office/drawing/2014/main" id="{C828BCC9-FC5B-5286-18DC-FEA47383FC59}"/>
              </a:ext>
            </a:extLst>
          </p:cNvPr>
          <p:cNvPicPr>
            <a:picLocks noChangeAspect="1"/>
          </p:cNvPicPr>
          <p:nvPr/>
        </p:nvPicPr>
        <p:blipFill>
          <a:blip r:embed="rId5"/>
          <a:stretch>
            <a:fillRect/>
          </a:stretch>
        </p:blipFill>
        <p:spPr>
          <a:xfrm>
            <a:off x="1215222" y="2844274"/>
            <a:ext cx="4423892" cy="761301"/>
          </a:xfrm>
          <a:prstGeom prst="rect">
            <a:avLst/>
          </a:prstGeom>
        </p:spPr>
      </p:pic>
      <p:sp>
        <p:nvSpPr>
          <p:cNvPr id="5" name="Oval 4">
            <a:extLst>
              <a:ext uri="{FF2B5EF4-FFF2-40B4-BE49-F238E27FC236}">
                <a16:creationId xmlns:a16="http://schemas.microsoft.com/office/drawing/2014/main" id="{03E0F4BF-6827-9559-2E42-0A564708084C}"/>
              </a:ext>
            </a:extLst>
          </p:cNvPr>
          <p:cNvSpPr/>
          <p:nvPr/>
        </p:nvSpPr>
        <p:spPr bwMode="auto">
          <a:xfrm>
            <a:off x="2335496" y="3082518"/>
            <a:ext cx="3419417" cy="582339"/>
          </a:xfrm>
          <a:prstGeom prst="ellipse">
            <a:avLst/>
          </a:prstGeom>
          <a:no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 name="Recording-20240923_100720">
            <a:hlinkClick r:id="" action="ppaction://media"/>
            <a:extLst>
              <a:ext uri="{FF2B5EF4-FFF2-40B4-BE49-F238E27FC236}">
                <a16:creationId xmlns:a16="http://schemas.microsoft.com/office/drawing/2014/main" id="{E2097EBA-8874-07DF-707D-4B39D6F41F2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29086" y="2012496"/>
            <a:ext cx="5628534" cy="3186158"/>
          </a:xfrm>
          <a:prstGeom prst="rect">
            <a:avLst/>
          </a:prstGeom>
        </p:spPr>
      </p:pic>
    </p:spTree>
    <p:extLst>
      <p:ext uri="{BB962C8B-B14F-4D97-AF65-F5344CB8AC3E}">
        <p14:creationId xmlns:p14="http://schemas.microsoft.com/office/powerpoint/2010/main" val="2299397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E8A089-3064-E246-8714-77DCABD0631C}"/>
              </a:ext>
            </a:extLst>
          </p:cNvPr>
          <p:cNvSpPr>
            <a:spLocks noGrp="1"/>
          </p:cNvSpPr>
          <p:nvPr>
            <p:ph type="title"/>
          </p:nvPr>
        </p:nvSpPr>
        <p:spPr>
          <a:xfrm>
            <a:off x="469899" y="812153"/>
            <a:ext cx="11722101" cy="553998"/>
          </a:xfrm>
        </p:spPr>
        <p:txBody>
          <a:bodyPr/>
          <a:lstStyle/>
          <a:p>
            <a:r>
              <a:rPr lang="en-US" sz="4000">
                <a:gradFill>
                  <a:gsLst>
                    <a:gs pos="0">
                      <a:srgbClr val="002060"/>
                    </a:gs>
                    <a:gs pos="100000">
                      <a:srgbClr val="7030A0"/>
                    </a:gs>
                  </a:gsLst>
                  <a:lin ang="2400000" scaled="0"/>
                </a:gradFill>
                <a:cs typeface="Segoe UI"/>
              </a:rPr>
              <a:t>Be Inspired with Copilot in Word </a:t>
            </a:r>
            <a:endParaRPr lang="en-US" sz="4000">
              <a:gradFill>
                <a:gsLst>
                  <a:gs pos="0">
                    <a:srgbClr val="002060"/>
                  </a:gs>
                  <a:gs pos="100000">
                    <a:srgbClr val="7030A0"/>
                  </a:gs>
                </a:gsLst>
                <a:lin ang="2400000" scaled="0"/>
              </a:gradFill>
            </a:endParaRPr>
          </a:p>
        </p:txBody>
      </p:sp>
      <p:sp>
        <p:nvSpPr>
          <p:cNvPr id="6" name="TextBox 5">
            <a:extLst>
              <a:ext uri="{FF2B5EF4-FFF2-40B4-BE49-F238E27FC236}">
                <a16:creationId xmlns:a16="http://schemas.microsoft.com/office/drawing/2014/main" id="{5829203C-A16F-E7DE-EC89-DCD5C414D528}"/>
              </a:ext>
            </a:extLst>
          </p:cNvPr>
          <p:cNvSpPr txBox="1"/>
          <p:nvPr/>
        </p:nvSpPr>
        <p:spPr>
          <a:xfrm>
            <a:off x="278263" y="1601097"/>
            <a:ext cx="6197600" cy="61555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buFont typeface=""/>
              <a:buAutoNum type="arabicPeriod"/>
            </a:pPr>
            <a:r>
              <a:rPr lang="en-US" sz="2000">
                <a:latin typeface="Aptos"/>
                <a:cs typeface="Arial"/>
              </a:rPr>
              <a:t>Now you have a first draft of the comprehensive guide. </a:t>
            </a:r>
          </a:p>
          <a:p>
            <a:pPr marL="342900" indent="-342900">
              <a:buFont typeface=""/>
              <a:buAutoNum type="arabicPeriod"/>
            </a:pPr>
            <a:endParaRPr lang="en-US" sz="2000">
              <a:latin typeface="Aptos" panose="020B0004020202020204" pitchFamily="34" charset="0"/>
              <a:cs typeface="Arial"/>
            </a:endParaRPr>
          </a:p>
          <a:p>
            <a:pPr marL="342900" indent="-342900">
              <a:buFont typeface=""/>
              <a:buAutoNum type="arabicPeriod"/>
            </a:pPr>
            <a:r>
              <a:rPr lang="en-US" sz="2000">
                <a:latin typeface="Aptos"/>
                <a:cs typeface="Arial"/>
              </a:rPr>
              <a:t>Using </a:t>
            </a:r>
            <a:r>
              <a:rPr lang="en-US" sz="2000" b="1">
                <a:latin typeface="Aptos"/>
                <a:cs typeface="Arial"/>
              </a:rPr>
              <a:t>"Inspire Me"</a:t>
            </a:r>
            <a:r>
              <a:rPr lang="en-US" sz="2000">
                <a:latin typeface="Aptos"/>
                <a:cs typeface="Arial"/>
              </a:rPr>
              <a:t> by Copilot, Copilot will use the </a:t>
            </a:r>
            <a:r>
              <a:rPr lang="en-US" sz="2000" b="1">
                <a:latin typeface="Aptos"/>
                <a:cs typeface="Arial"/>
              </a:rPr>
              <a:t>context of your document</a:t>
            </a:r>
            <a:r>
              <a:rPr lang="en-US" sz="2000">
                <a:latin typeface="Aptos"/>
                <a:cs typeface="Arial"/>
              </a:rPr>
              <a:t> to provide you with more content to elevate your document. </a:t>
            </a:r>
          </a:p>
          <a:p>
            <a:pPr marL="342900" indent="-342900">
              <a:buAutoNum type="arabicPeriod"/>
            </a:pPr>
            <a:endParaRPr lang="en-US" sz="2000">
              <a:latin typeface="Aptos" panose="020B0004020202020204" pitchFamily="34" charset="0"/>
              <a:cs typeface="Arial"/>
            </a:endParaRPr>
          </a:p>
          <a:p>
            <a:pPr marL="342900" indent="-342900">
              <a:buAutoNum type="arabicPeriod"/>
            </a:pPr>
            <a:endParaRPr lang="en-US" sz="2000">
              <a:latin typeface="Aptos" panose="020B0004020202020204" pitchFamily="34" charset="0"/>
              <a:cs typeface="Arial"/>
            </a:endParaRPr>
          </a:p>
          <a:p>
            <a:endParaRPr lang="en-US" sz="2000">
              <a:latin typeface="Aptos" panose="020B0004020202020204" pitchFamily="34" charset="0"/>
              <a:cs typeface="Arial"/>
            </a:endParaRPr>
          </a:p>
          <a:p>
            <a:endParaRPr lang="en-US" sz="2000">
              <a:latin typeface="Aptos" panose="020B0004020202020204" pitchFamily="34" charset="0"/>
              <a:cs typeface="Arial"/>
            </a:endParaRPr>
          </a:p>
          <a:p>
            <a:endParaRPr lang="en-US" sz="2000">
              <a:latin typeface="Aptos" panose="020B0004020202020204" pitchFamily="34" charset="0"/>
              <a:cs typeface="Arial"/>
            </a:endParaRPr>
          </a:p>
          <a:p>
            <a:r>
              <a:rPr lang="en-US" sz="2000">
                <a:latin typeface="Aptos"/>
                <a:cs typeface="Arial"/>
              </a:rPr>
              <a:t>3.    Navigate to a new line in any section of your document. </a:t>
            </a:r>
          </a:p>
          <a:p>
            <a:endParaRPr lang="en-US" sz="2000">
              <a:latin typeface="Aptos" panose="020B0004020202020204" pitchFamily="34" charset="0"/>
              <a:cs typeface="Arial"/>
            </a:endParaRPr>
          </a:p>
          <a:p>
            <a:r>
              <a:rPr lang="en-US" sz="2000">
                <a:latin typeface="Aptos"/>
                <a:cs typeface="Arial"/>
              </a:rPr>
              <a:t>4.     Click on the </a:t>
            </a:r>
            <a:r>
              <a:rPr lang="en-US" sz="2000" b="1">
                <a:latin typeface="Aptos"/>
                <a:cs typeface="Arial"/>
              </a:rPr>
              <a:t>"Inspire Me"</a:t>
            </a:r>
            <a:r>
              <a:rPr lang="en-US" sz="2000">
                <a:latin typeface="Aptos"/>
                <a:cs typeface="Arial"/>
              </a:rPr>
              <a:t> button. Your document needs to have content for this feature to work. </a:t>
            </a:r>
            <a:endParaRPr lang="en-US" sz="2000">
              <a:latin typeface="Aptos"/>
            </a:endParaRPr>
          </a:p>
          <a:p>
            <a:pPr marL="342900" indent="-342900">
              <a:buAutoNum type="arabicPeriod"/>
            </a:pPr>
            <a:endParaRPr lang="en-US" sz="2000">
              <a:latin typeface="Aptos" panose="020B0004020202020204" pitchFamily="34" charset="0"/>
              <a:cs typeface="Arial"/>
            </a:endParaRPr>
          </a:p>
          <a:p>
            <a:pPr marL="342900" indent="-342900">
              <a:buAutoNum type="arabicPeriod"/>
            </a:pPr>
            <a:endParaRPr lang="en-US" sz="2000">
              <a:latin typeface="Aptos" panose="020B0004020202020204" pitchFamily="34" charset="0"/>
              <a:cs typeface="Arial"/>
            </a:endParaRPr>
          </a:p>
          <a:p>
            <a:r>
              <a:rPr lang="en-US" sz="2000">
                <a:latin typeface="Aptos"/>
                <a:cs typeface="Segoe UI"/>
              </a:rPr>
              <a:t>​</a:t>
            </a:r>
          </a:p>
          <a:p>
            <a:r>
              <a:rPr lang="en-US" sz="2000">
                <a:latin typeface="Aptos"/>
                <a:cs typeface="Segoe UI"/>
              </a:rPr>
              <a:t>​</a:t>
            </a:r>
          </a:p>
        </p:txBody>
      </p:sp>
      <p:pic>
        <p:nvPicPr>
          <p:cNvPr id="9" name="Picture 8" descr="A yellow text box with black text  Description automatically generated">
            <a:extLst>
              <a:ext uri="{FF2B5EF4-FFF2-40B4-BE49-F238E27FC236}">
                <a16:creationId xmlns:a16="http://schemas.microsoft.com/office/drawing/2014/main" id="{E7CAA8EE-241F-6955-851C-79E3346FB743}"/>
              </a:ext>
            </a:extLst>
          </p:cNvPr>
          <p:cNvPicPr>
            <a:picLocks noChangeAspect="1"/>
          </p:cNvPicPr>
          <p:nvPr/>
        </p:nvPicPr>
        <p:blipFill>
          <a:blip r:embed="rId5"/>
          <a:stretch>
            <a:fillRect/>
          </a:stretch>
        </p:blipFill>
        <p:spPr>
          <a:xfrm>
            <a:off x="278263" y="3521790"/>
            <a:ext cx="6057900" cy="1266825"/>
          </a:xfrm>
          <a:prstGeom prst="rect">
            <a:avLst/>
          </a:prstGeom>
        </p:spPr>
      </p:pic>
      <p:pic>
        <p:nvPicPr>
          <p:cNvPr id="2" name="Recording-20240923_101404">
            <a:hlinkClick r:id="" action="ppaction://media"/>
            <a:extLst>
              <a:ext uri="{FF2B5EF4-FFF2-40B4-BE49-F238E27FC236}">
                <a16:creationId xmlns:a16="http://schemas.microsoft.com/office/drawing/2014/main" id="{FD1D115C-1F6A-DABA-E3CB-2DBAC2E4572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09312" y="2188185"/>
            <a:ext cx="5261517" cy="2922902"/>
          </a:xfrm>
          <a:prstGeom prst="rect">
            <a:avLst/>
          </a:prstGeom>
        </p:spPr>
      </p:pic>
    </p:spTree>
    <p:extLst>
      <p:ext uri="{BB962C8B-B14F-4D97-AF65-F5344CB8AC3E}">
        <p14:creationId xmlns:p14="http://schemas.microsoft.com/office/powerpoint/2010/main" val="1042818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E8A089-3064-E246-8714-77DCABD0631C}"/>
              </a:ext>
            </a:extLst>
          </p:cNvPr>
          <p:cNvSpPr>
            <a:spLocks noGrp="1"/>
          </p:cNvSpPr>
          <p:nvPr>
            <p:ph type="title"/>
          </p:nvPr>
        </p:nvSpPr>
        <p:spPr>
          <a:xfrm>
            <a:off x="469899" y="812153"/>
            <a:ext cx="11722101" cy="553998"/>
          </a:xfrm>
        </p:spPr>
        <p:txBody>
          <a:bodyPr/>
          <a:lstStyle/>
          <a:p>
            <a:r>
              <a:rPr lang="en-US" sz="4000">
                <a:gradFill>
                  <a:gsLst>
                    <a:gs pos="0">
                      <a:srgbClr val="002060"/>
                    </a:gs>
                    <a:gs pos="100000">
                      <a:srgbClr val="7030A0"/>
                    </a:gs>
                  </a:gsLst>
                  <a:lin ang="2400000" scaled="0"/>
                </a:gradFill>
                <a:cs typeface="Segoe UI"/>
              </a:rPr>
              <a:t>Create a new Document with Reference Materials</a:t>
            </a:r>
            <a:endParaRPr lang="en-US"/>
          </a:p>
        </p:txBody>
      </p:sp>
      <p:sp>
        <p:nvSpPr>
          <p:cNvPr id="6" name="TextBox 5">
            <a:extLst>
              <a:ext uri="{FF2B5EF4-FFF2-40B4-BE49-F238E27FC236}">
                <a16:creationId xmlns:a16="http://schemas.microsoft.com/office/drawing/2014/main" id="{5829203C-A16F-E7DE-EC89-DCD5C414D528}"/>
              </a:ext>
            </a:extLst>
          </p:cNvPr>
          <p:cNvSpPr txBox="1"/>
          <p:nvPr/>
        </p:nvSpPr>
        <p:spPr>
          <a:xfrm>
            <a:off x="235870" y="1557472"/>
            <a:ext cx="5156188" cy="46166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buFont typeface=""/>
              <a:buAutoNum type="arabicPeriod"/>
            </a:pPr>
            <a:r>
              <a:rPr lang="en-US" sz="2000">
                <a:latin typeface="Aptos" panose="020B0004020202020204" pitchFamily="34" charset="0"/>
                <a:cs typeface="Arial"/>
              </a:rPr>
              <a:t>Copilot in Word can </a:t>
            </a:r>
            <a:r>
              <a:rPr lang="en-US" sz="2000" b="1">
                <a:latin typeface="Aptos" panose="020B0004020202020204" pitchFamily="34" charset="0"/>
                <a:cs typeface="Arial"/>
              </a:rPr>
              <a:t>reference up to 3 documents</a:t>
            </a:r>
            <a:r>
              <a:rPr lang="en-US" sz="2000">
                <a:latin typeface="Aptos" panose="020B0004020202020204" pitchFamily="34" charset="0"/>
                <a:cs typeface="Arial"/>
              </a:rPr>
              <a:t> when you Draft with Copilot. </a:t>
            </a:r>
          </a:p>
          <a:p>
            <a:pPr marL="342900" indent="-342900">
              <a:buFont typeface=""/>
              <a:buAutoNum type="arabicPeriod"/>
            </a:pPr>
            <a:endParaRPr lang="en-US" sz="2000">
              <a:latin typeface="Aptos" panose="020B0004020202020204" pitchFamily="34" charset="0"/>
              <a:cs typeface="Arial"/>
            </a:endParaRPr>
          </a:p>
          <a:p>
            <a:pPr marL="342900" indent="-342900">
              <a:buAutoNum type="arabicPeriod"/>
            </a:pPr>
            <a:r>
              <a:rPr lang="en-US" sz="2000">
                <a:latin typeface="Aptos" panose="020B0004020202020204" pitchFamily="34" charset="0"/>
                <a:cs typeface="Arial"/>
              </a:rPr>
              <a:t>Copilot can also reference PDF documents. </a:t>
            </a:r>
          </a:p>
          <a:p>
            <a:pPr marL="342900" indent="-342900">
              <a:buAutoNum type="arabicPeriod"/>
            </a:pPr>
            <a:endParaRPr lang="en-US" sz="2000">
              <a:latin typeface="Aptos" panose="020B0004020202020204" pitchFamily="34" charset="0"/>
              <a:cs typeface="Arial"/>
            </a:endParaRPr>
          </a:p>
          <a:p>
            <a:pPr marL="342900" indent="-342900">
              <a:buAutoNum type="arabicPeriod"/>
            </a:pPr>
            <a:r>
              <a:rPr lang="en-US" sz="2000">
                <a:latin typeface="Aptos" panose="020B0004020202020204" pitchFamily="34" charset="0"/>
                <a:cs typeface="Arial"/>
              </a:rPr>
              <a:t>Using the Walking for Leisure and Transportation Amount Adults PDF document, </a:t>
            </a:r>
            <a:r>
              <a:rPr lang="en-US" sz="2000" b="1" i="1">
                <a:solidFill>
                  <a:schemeClr val="accent1"/>
                </a:solidFill>
                <a:latin typeface="Aptos" panose="020B0004020202020204" pitchFamily="34" charset="0"/>
                <a:cs typeface="Arial"/>
              </a:rPr>
              <a:t>prompt</a:t>
            </a:r>
            <a:r>
              <a:rPr lang="en-US" sz="2000">
                <a:latin typeface="Aptos" panose="020B0004020202020204" pitchFamily="34" charset="0"/>
                <a:cs typeface="Arial"/>
              </a:rPr>
              <a:t> Copilot to: </a:t>
            </a:r>
          </a:p>
          <a:p>
            <a:pPr marL="342900" indent="-342900">
              <a:buAutoNum type="arabicPeriod"/>
            </a:pPr>
            <a:endParaRPr lang="en-US" sz="2000">
              <a:solidFill>
                <a:srgbClr val="080808"/>
              </a:solidFill>
              <a:latin typeface="Aptos" panose="020B0004020202020204" pitchFamily="34" charset="0"/>
              <a:cs typeface="Arial"/>
            </a:endParaRPr>
          </a:p>
          <a:p>
            <a:r>
              <a:rPr lang="en-US" sz="2000">
                <a:solidFill>
                  <a:schemeClr val="accent1"/>
                </a:solidFill>
                <a:latin typeface="Aptos"/>
                <a:cs typeface="Arial"/>
              </a:rPr>
              <a:t>"</a:t>
            </a:r>
            <a:r>
              <a:rPr lang="en-US" sz="2000" b="1" i="1">
                <a:solidFill>
                  <a:schemeClr val="accent1"/>
                </a:solidFill>
                <a:latin typeface="Aptos"/>
                <a:cs typeface="Arial"/>
              </a:rPr>
              <a:t>Create One-Pager from /Industry 5.0 Primer.pdf that will catch the attention of the viewer. Include an impact statement at the beginning on how this study relates to anybody who is reading it. "</a:t>
            </a:r>
            <a:endParaRPr lang="en-US" sz="2000">
              <a:solidFill>
                <a:schemeClr val="accent1"/>
              </a:solidFill>
              <a:latin typeface="Aptos"/>
              <a:cs typeface="Segoe UI"/>
            </a:endParaRPr>
          </a:p>
          <a:p>
            <a:r>
              <a:rPr lang="en-US" sz="2000">
                <a:latin typeface="Aptos" panose="020B0004020202020204" pitchFamily="34" charset="0"/>
                <a:cs typeface="Segoe UI"/>
              </a:rPr>
              <a:t>​</a:t>
            </a:r>
          </a:p>
        </p:txBody>
      </p:sp>
      <p:pic>
        <p:nvPicPr>
          <p:cNvPr id="4" name="Recording-20240923_101755">
            <a:hlinkClick r:id="" action="ppaction://media"/>
            <a:extLst>
              <a:ext uri="{FF2B5EF4-FFF2-40B4-BE49-F238E27FC236}">
                <a16:creationId xmlns:a16="http://schemas.microsoft.com/office/drawing/2014/main" id="{36D53266-695D-7D9D-2BF5-3ECB63AD36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83217" y="1625565"/>
            <a:ext cx="6597236" cy="3674963"/>
          </a:xfrm>
          <a:prstGeom prst="rect">
            <a:avLst/>
          </a:prstGeom>
        </p:spPr>
      </p:pic>
    </p:spTree>
    <p:extLst>
      <p:ext uri="{BB962C8B-B14F-4D97-AF65-F5344CB8AC3E}">
        <p14:creationId xmlns:p14="http://schemas.microsoft.com/office/powerpoint/2010/main" val="3840091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E540-D664-2248-A353-E17150691F3D}"/>
              </a:ext>
            </a:extLst>
          </p:cNvPr>
          <p:cNvSpPr>
            <a:spLocks noGrp="1"/>
          </p:cNvSpPr>
          <p:nvPr>
            <p:ph type="title"/>
          </p:nvPr>
        </p:nvSpPr>
        <p:spPr>
          <a:xfrm>
            <a:off x="366174" y="3179701"/>
            <a:ext cx="11340552" cy="498598"/>
          </a:xfrm>
        </p:spPr>
        <p:txBody>
          <a:bodyPr wrap="square" anchor="b">
            <a:noAutofit/>
          </a:bodyPr>
          <a:lstStyle/>
          <a:p>
            <a:r>
              <a:rPr lang="en-US" sz="4000"/>
              <a:t>Microsoft 365 Copilot - Copilot in PowerPoint </a:t>
            </a:r>
          </a:p>
        </p:txBody>
      </p:sp>
    </p:spTree>
    <p:extLst>
      <p:ext uri="{BB962C8B-B14F-4D97-AF65-F5344CB8AC3E}">
        <p14:creationId xmlns:p14="http://schemas.microsoft.com/office/powerpoint/2010/main" val="209959927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95C1-53F6-A547-9ECD-882F3870AF81}"/>
              </a:ext>
            </a:extLst>
          </p:cNvPr>
          <p:cNvSpPr>
            <a:spLocks noGrp="1"/>
          </p:cNvSpPr>
          <p:nvPr>
            <p:ph type="title"/>
          </p:nvPr>
        </p:nvSpPr>
        <p:spPr>
          <a:xfrm>
            <a:off x="425669" y="768517"/>
            <a:ext cx="10815143" cy="995670"/>
          </a:xfrm>
        </p:spPr>
        <p:txBody>
          <a:bodyPr/>
          <a:lstStyle/>
          <a:p>
            <a:r>
              <a:rPr lang="en-US" sz="4000">
                <a:gradFill>
                  <a:gsLst>
                    <a:gs pos="22000">
                      <a:srgbClr val="2A446F"/>
                    </a:gs>
                    <a:gs pos="100000">
                      <a:srgbClr val="C03BC4"/>
                    </a:gs>
                  </a:gsLst>
                  <a:lin ang="2400000" scaled="0"/>
                </a:gradFill>
                <a:cs typeface="Segoe UI"/>
              </a:rPr>
              <a:t>Create a new presentation with Copilot in PowerPoint</a:t>
            </a:r>
            <a:endParaRPr lang="en-US" sz="4000">
              <a:gradFill>
                <a:gsLst>
                  <a:gs pos="22000">
                    <a:srgbClr val="2A446F"/>
                  </a:gs>
                  <a:gs pos="100000">
                    <a:srgbClr val="C03BC4"/>
                  </a:gs>
                </a:gsLst>
                <a:lin ang="2400000" scaled="0"/>
              </a:gradFill>
            </a:endParaRPr>
          </a:p>
        </p:txBody>
      </p:sp>
      <p:sp>
        <p:nvSpPr>
          <p:cNvPr id="3" name="Text Placeholder 2">
            <a:extLst>
              <a:ext uri="{FF2B5EF4-FFF2-40B4-BE49-F238E27FC236}">
                <a16:creationId xmlns:a16="http://schemas.microsoft.com/office/drawing/2014/main" id="{9D0E8D77-E740-7748-8B92-3A19CCBA9089}"/>
              </a:ext>
            </a:extLst>
          </p:cNvPr>
          <p:cNvSpPr>
            <a:spLocks noGrp="1"/>
          </p:cNvSpPr>
          <p:nvPr>
            <p:ph type="body" sz="quarter" idx="12"/>
          </p:nvPr>
        </p:nvSpPr>
        <p:spPr>
          <a:xfrm>
            <a:off x="469900" y="1764187"/>
            <a:ext cx="4794827" cy="3385542"/>
          </a:xfrm>
        </p:spPr>
        <p:txBody>
          <a:bodyPr vert="horz" wrap="square" lIns="0" tIns="0" rIns="0" bIns="0" rtlCol="0" anchor="t">
            <a:spAutoFit/>
          </a:bodyPr>
          <a:lstStyle/>
          <a:p>
            <a:pPr marL="342900" indent="-342900">
              <a:buAutoNum type="arabicPeriod"/>
            </a:pPr>
            <a:endParaRPr lang="en-US" sz="2000">
              <a:latin typeface="Aptos" panose="020B0004020202020204" pitchFamily="34" charset="0"/>
            </a:endParaRPr>
          </a:p>
          <a:p>
            <a:r>
              <a:rPr lang="en-US" sz="2000">
                <a:latin typeface="Aptos"/>
                <a:cs typeface="Segoe UI"/>
              </a:rPr>
              <a:t>1. Create a new PowerPoint presentation. </a:t>
            </a:r>
          </a:p>
          <a:p>
            <a:endParaRPr lang="en-US" sz="2000">
              <a:latin typeface="Aptos"/>
              <a:cs typeface="Segoe UI"/>
            </a:endParaRPr>
          </a:p>
          <a:p>
            <a:r>
              <a:rPr lang="en-US" sz="2000">
                <a:latin typeface="Aptos"/>
                <a:cs typeface="Segoe UI"/>
              </a:rPr>
              <a:t>2. Click on the Copilot icon found under</a:t>
            </a:r>
            <a:endParaRPr lang="en-US" sz="2000">
              <a:latin typeface="Aptos" panose="020B0004020202020204" pitchFamily="34" charset="0"/>
            </a:endParaRPr>
          </a:p>
          <a:p>
            <a:r>
              <a:rPr lang="en-US" sz="2000">
                <a:latin typeface="Aptos"/>
                <a:cs typeface="Segoe UI"/>
              </a:rPr>
              <a:t>Home &gt; Copilot. </a:t>
            </a:r>
            <a:endParaRPr lang="en-US" sz="2000">
              <a:latin typeface="Aptos" panose="020B0004020202020204" pitchFamily="34" charset="0"/>
            </a:endParaRPr>
          </a:p>
          <a:p>
            <a:endParaRPr lang="en-US" sz="2000">
              <a:latin typeface="Aptos" panose="020B0004020202020204" pitchFamily="34" charset="0"/>
            </a:endParaRPr>
          </a:p>
          <a:p>
            <a:r>
              <a:rPr lang="en-US" sz="2000">
                <a:latin typeface="Aptos"/>
                <a:cs typeface="Segoe UI"/>
              </a:rPr>
              <a:t>3. </a:t>
            </a:r>
            <a:r>
              <a:rPr lang="en-US" sz="2000">
                <a:solidFill>
                  <a:srgbClr val="080808"/>
                </a:solidFill>
                <a:latin typeface="Aptos"/>
                <a:cs typeface="Segoe UI"/>
              </a:rPr>
              <a:t>Example </a:t>
            </a:r>
            <a:r>
              <a:rPr lang="en-US" sz="2000" b="1" i="1">
                <a:solidFill>
                  <a:schemeClr val="accent1"/>
                </a:solidFill>
                <a:latin typeface="Aptos"/>
                <a:cs typeface="Segoe UI"/>
              </a:rPr>
              <a:t>Prompt</a:t>
            </a:r>
            <a:r>
              <a:rPr lang="en-US" sz="2000">
                <a:latin typeface="Aptos"/>
                <a:cs typeface="Segoe UI"/>
              </a:rPr>
              <a:t>: </a:t>
            </a:r>
            <a:endParaRPr lang="en-US" sz="2000">
              <a:latin typeface="Aptos" panose="020B0004020202020204" pitchFamily="34" charset="0"/>
            </a:endParaRPr>
          </a:p>
          <a:p>
            <a:endParaRPr lang="en-US" sz="2000">
              <a:latin typeface="Aptos"/>
              <a:cs typeface="Segoe UI"/>
            </a:endParaRPr>
          </a:p>
          <a:p>
            <a:r>
              <a:rPr lang="en-US" sz="2000" b="1" i="1">
                <a:solidFill>
                  <a:schemeClr val="accent1"/>
                </a:solidFill>
                <a:latin typeface="Aptos"/>
                <a:cs typeface="Segoe UI"/>
              </a:rPr>
              <a:t>"Create a presentation from /</a:t>
            </a:r>
            <a:r>
              <a:rPr lang="en-US" sz="2000" b="1" i="1">
                <a:solidFill>
                  <a:schemeClr val="accent1"/>
                </a:solidFill>
                <a:ea typeface="+mn-lt"/>
                <a:cs typeface="+mn-lt"/>
              </a:rPr>
              <a:t>Industry 5.0 Primer.pdf”</a:t>
            </a:r>
          </a:p>
          <a:p>
            <a:pPr marL="342900" indent="-342900">
              <a:buAutoNum type="arabicPeriod"/>
            </a:pPr>
            <a:endParaRPr lang="en-US" sz="2000">
              <a:latin typeface="Aptos" panose="020B0004020202020204" pitchFamily="34" charset="0"/>
            </a:endParaRPr>
          </a:p>
        </p:txBody>
      </p:sp>
      <p:sp>
        <p:nvSpPr>
          <p:cNvPr id="5" name="Rectangle: Top Corners Snipped 4">
            <a:extLst>
              <a:ext uri="{FF2B5EF4-FFF2-40B4-BE49-F238E27FC236}">
                <a16:creationId xmlns:a16="http://schemas.microsoft.com/office/drawing/2014/main" id="{72E16677-4D7F-20A7-CFA3-6A679B99A2F1}"/>
              </a:ext>
            </a:extLst>
          </p:cNvPr>
          <p:cNvSpPr/>
          <p:nvPr/>
        </p:nvSpPr>
        <p:spPr bwMode="auto">
          <a:xfrm>
            <a:off x="3843" y="5942960"/>
            <a:ext cx="12190717" cy="914400"/>
          </a:xfrm>
          <a:prstGeom prst="snip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i="1">
                <a:solidFill>
                  <a:srgbClr val="FFFFFF"/>
                </a:solidFill>
                <a:ea typeface="Segoe UI" pitchFamily="34" charset="0"/>
                <a:cs typeface="Segoe UI"/>
              </a:rPr>
              <a:t>Hint</a:t>
            </a:r>
            <a:r>
              <a:rPr lang="en-US" sz="2000">
                <a:solidFill>
                  <a:srgbClr val="FFFFFF"/>
                </a:solidFill>
                <a:ea typeface="Segoe UI" pitchFamily="34" charset="0"/>
                <a:cs typeface="Segoe UI"/>
              </a:rPr>
              <a:t>: Don't forget the forward slash (/) when referencing the PDF or Microsoft Word document. If the document is not listed, </a:t>
            </a:r>
            <a:r>
              <a:rPr lang="en-US" sz="2000" b="1">
                <a:solidFill>
                  <a:srgbClr val="FFFFFF"/>
                </a:solidFill>
                <a:ea typeface="Segoe UI" pitchFamily="34" charset="0"/>
                <a:cs typeface="Segoe UI"/>
              </a:rPr>
              <a:t>it may be because it is not stored on your OneDrive. </a:t>
            </a:r>
            <a:endParaRPr lang="en-US" sz="2000" b="1">
              <a:solidFill>
                <a:srgbClr val="FFFFFF"/>
              </a:solidFill>
              <a:ea typeface="Segoe UI" pitchFamily="34" charset="0"/>
              <a:cs typeface="Segoe UI" pitchFamily="34" charset="0"/>
            </a:endParaRPr>
          </a:p>
        </p:txBody>
      </p:sp>
      <p:pic>
        <p:nvPicPr>
          <p:cNvPr id="6" name="Recording-20240923_081207">
            <a:hlinkClick r:id="" action="ppaction://media"/>
            <a:extLst>
              <a:ext uri="{FF2B5EF4-FFF2-40B4-BE49-F238E27FC236}">
                <a16:creationId xmlns:a16="http://schemas.microsoft.com/office/drawing/2014/main" id="{DF8514A4-92D9-11A9-806D-C835EC9FCA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13493" y="1764187"/>
            <a:ext cx="6108607" cy="3501633"/>
          </a:xfrm>
          <a:prstGeom prst="rect">
            <a:avLst/>
          </a:prstGeom>
        </p:spPr>
      </p:pic>
    </p:spTree>
    <p:extLst>
      <p:ext uri="{BB962C8B-B14F-4D97-AF65-F5344CB8AC3E}">
        <p14:creationId xmlns:p14="http://schemas.microsoft.com/office/powerpoint/2010/main" val="3709615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95C1-53F6-A547-9ECD-882F3870AF81}"/>
              </a:ext>
            </a:extLst>
          </p:cNvPr>
          <p:cNvSpPr>
            <a:spLocks noGrp="1"/>
          </p:cNvSpPr>
          <p:nvPr>
            <p:ph type="title"/>
          </p:nvPr>
        </p:nvSpPr>
        <p:spPr>
          <a:xfrm>
            <a:off x="468397" y="1145956"/>
            <a:ext cx="10786658" cy="767783"/>
          </a:xfrm>
        </p:spPr>
        <p:txBody>
          <a:bodyPr/>
          <a:lstStyle/>
          <a:p>
            <a:r>
              <a:rPr lang="en-US" sz="4000">
                <a:gradFill>
                  <a:gsLst>
                    <a:gs pos="22000">
                      <a:srgbClr val="2A446F"/>
                    </a:gs>
                    <a:gs pos="100000">
                      <a:srgbClr val="C03BC4"/>
                    </a:gs>
                  </a:gsLst>
                  <a:lin ang="2400000" scaled="0"/>
                </a:gradFill>
                <a:cs typeface="Segoe UI"/>
              </a:rPr>
              <a:t>Create a new presentation with Copilot in PowerPoint</a:t>
            </a:r>
            <a:endParaRPr lang="en-US" sz="4000">
              <a:gradFill>
                <a:gsLst>
                  <a:gs pos="22000">
                    <a:srgbClr val="2A446F"/>
                  </a:gs>
                  <a:gs pos="100000">
                    <a:srgbClr val="C03BC4"/>
                  </a:gs>
                </a:gsLst>
                <a:lin ang="2400000" scaled="0"/>
              </a:gradFill>
            </a:endParaRPr>
          </a:p>
        </p:txBody>
      </p:sp>
      <p:sp>
        <p:nvSpPr>
          <p:cNvPr id="3" name="Text Placeholder 2">
            <a:extLst>
              <a:ext uri="{FF2B5EF4-FFF2-40B4-BE49-F238E27FC236}">
                <a16:creationId xmlns:a16="http://schemas.microsoft.com/office/drawing/2014/main" id="{9D0E8D77-E740-7748-8B92-3A19CCBA9089}"/>
              </a:ext>
            </a:extLst>
          </p:cNvPr>
          <p:cNvSpPr>
            <a:spLocks noGrp="1"/>
          </p:cNvSpPr>
          <p:nvPr>
            <p:ph type="body" sz="quarter" idx="12"/>
          </p:nvPr>
        </p:nvSpPr>
        <p:spPr>
          <a:xfrm>
            <a:off x="469901" y="1764187"/>
            <a:ext cx="4656282" cy="1231106"/>
          </a:xfrm>
        </p:spPr>
        <p:txBody>
          <a:bodyPr vert="horz" wrap="square" lIns="0" tIns="0" rIns="0" bIns="0" rtlCol="0" anchor="t">
            <a:spAutoFit/>
          </a:bodyPr>
          <a:lstStyle/>
          <a:p>
            <a:endParaRPr lang="en-US" sz="2000">
              <a:latin typeface="Aptos" panose="020B0004020202020204" pitchFamily="34" charset="0"/>
            </a:endParaRPr>
          </a:p>
          <a:p>
            <a:r>
              <a:rPr lang="en-US" sz="2000">
                <a:latin typeface="Aptos"/>
                <a:cs typeface="Segoe UI"/>
              </a:rPr>
              <a:t>If M365 Copilot is unable to locate the file you want to reference, you can simply paste the document link into the prompt.</a:t>
            </a:r>
            <a:endParaRPr lang="en-US" sz="2000">
              <a:latin typeface="Aptos" panose="020B0004020202020204" pitchFamily="34" charset="0"/>
            </a:endParaRPr>
          </a:p>
        </p:txBody>
      </p:sp>
      <p:pic>
        <p:nvPicPr>
          <p:cNvPr id="4" name="Recording-20240923_075645">
            <a:hlinkClick r:id="" action="ppaction://media"/>
            <a:extLst>
              <a:ext uri="{FF2B5EF4-FFF2-40B4-BE49-F238E27FC236}">
                <a16:creationId xmlns:a16="http://schemas.microsoft.com/office/drawing/2014/main" id="{74FB9F20-D3FB-84B1-7A79-1CF2D28D03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49395" y="1913739"/>
            <a:ext cx="6592144" cy="3727197"/>
          </a:xfrm>
          <a:prstGeom prst="rect">
            <a:avLst/>
          </a:prstGeom>
        </p:spPr>
      </p:pic>
      <p:pic>
        <p:nvPicPr>
          <p:cNvPr id="5" name="Picture 4">
            <a:extLst>
              <a:ext uri="{FF2B5EF4-FFF2-40B4-BE49-F238E27FC236}">
                <a16:creationId xmlns:a16="http://schemas.microsoft.com/office/drawing/2014/main" id="{5B7E2408-0EA5-3D7A-912F-DD680F9F9E6B}"/>
              </a:ext>
            </a:extLst>
          </p:cNvPr>
          <p:cNvPicPr>
            <a:picLocks noChangeAspect="1"/>
          </p:cNvPicPr>
          <p:nvPr/>
        </p:nvPicPr>
        <p:blipFill>
          <a:blip r:embed="rId6"/>
          <a:stretch>
            <a:fillRect/>
          </a:stretch>
        </p:blipFill>
        <p:spPr>
          <a:xfrm>
            <a:off x="1183702" y="3429000"/>
            <a:ext cx="3367222" cy="2211936"/>
          </a:xfrm>
          <a:prstGeom prst="rect">
            <a:avLst/>
          </a:prstGeom>
        </p:spPr>
      </p:pic>
    </p:spTree>
    <p:extLst>
      <p:ext uri="{BB962C8B-B14F-4D97-AF65-F5344CB8AC3E}">
        <p14:creationId xmlns:p14="http://schemas.microsoft.com/office/powerpoint/2010/main" val="2062791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A34F6-89F5-1849-85E6-67DA48D75CCF}"/>
              </a:ext>
            </a:extLst>
          </p:cNvPr>
          <p:cNvSpPr>
            <a:spLocks noGrp="1"/>
          </p:cNvSpPr>
          <p:nvPr>
            <p:ph type="title"/>
          </p:nvPr>
        </p:nvSpPr>
        <p:spPr>
          <a:xfrm>
            <a:off x="274006" y="3035178"/>
            <a:ext cx="4381121" cy="498598"/>
          </a:xfrm>
        </p:spPr>
        <p:txBody>
          <a:bodyPr wrap="square" anchor="b">
            <a:noAutofit/>
          </a:bodyPr>
          <a:lstStyle/>
          <a:p>
            <a:r>
              <a:rPr lang="en-US" sz="4000">
                <a:gradFill>
                  <a:gsLst>
                    <a:gs pos="0">
                      <a:srgbClr val="002060"/>
                    </a:gs>
                    <a:gs pos="100000">
                      <a:srgbClr val="7030A0"/>
                    </a:gs>
                  </a:gsLst>
                  <a:lin ang="2400000" scaled="0"/>
                </a:gradFill>
                <a:cs typeface="Segoe UI"/>
              </a:rPr>
              <a:t>Mastering Microsoft 365 Copilot</a:t>
            </a:r>
            <a:endParaRPr lang="en-US" sz="4000">
              <a:gradFill>
                <a:gsLst>
                  <a:gs pos="0">
                    <a:srgbClr val="002060"/>
                  </a:gs>
                  <a:gs pos="100000">
                    <a:srgbClr val="7030A0"/>
                  </a:gs>
                </a:gsLst>
                <a:lin ang="2400000" scaled="0"/>
              </a:gradFill>
            </a:endParaRPr>
          </a:p>
        </p:txBody>
      </p:sp>
      <p:sp>
        <p:nvSpPr>
          <p:cNvPr id="3" name="Text Placeholder 2">
            <a:extLst>
              <a:ext uri="{FF2B5EF4-FFF2-40B4-BE49-F238E27FC236}">
                <a16:creationId xmlns:a16="http://schemas.microsoft.com/office/drawing/2014/main" id="{34F6E3EF-2249-4142-BB35-B2F8221631B0}"/>
              </a:ext>
            </a:extLst>
          </p:cNvPr>
          <p:cNvSpPr>
            <a:spLocks noGrp="1"/>
          </p:cNvSpPr>
          <p:nvPr>
            <p:ph type="body" sz="quarter" idx="12"/>
          </p:nvPr>
        </p:nvSpPr>
        <p:spPr>
          <a:xfrm>
            <a:off x="274005" y="3962399"/>
            <a:ext cx="4937601" cy="1200443"/>
          </a:xfrm>
        </p:spPr>
        <p:txBody>
          <a:bodyPr vert="horz" wrap="square" lIns="0" tIns="0" rIns="0" bIns="0" rtlCol="0" anchor="t">
            <a:noAutofit/>
          </a:bodyPr>
          <a:lstStyle/>
          <a:p>
            <a:pPr>
              <a:spcAft>
                <a:spcPts val="600"/>
              </a:spcAft>
            </a:pPr>
            <a:r>
              <a:rPr lang="en-US" sz="2000">
                <a:latin typeface="Aptos"/>
                <a:cs typeface="Segoe UI"/>
              </a:rPr>
              <a:t>Hands-on Experience:</a:t>
            </a:r>
          </a:p>
          <a:p>
            <a:pPr>
              <a:spcAft>
                <a:spcPts val="600"/>
              </a:spcAft>
            </a:pPr>
            <a:r>
              <a:rPr lang="en-US" sz="2000">
                <a:latin typeface="Aptos"/>
                <a:cs typeface="Segoe UI"/>
              </a:rPr>
              <a:t>Microsoft 365 Copilot in Word</a:t>
            </a:r>
          </a:p>
          <a:p>
            <a:pPr>
              <a:spcAft>
                <a:spcPts val="600"/>
              </a:spcAft>
            </a:pPr>
            <a:r>
              <a:rPr lang="en-US" sz="2000">
                <a:latin typeface="Aptos"/>
                <a:cs typeface="Segoe UI"/>
              </a:rPr>
              <a:t>Microsoft 365 Copilot in PowerPoint</a:t>
            </a:r>
            <a:endParaRPr lang="en-US" sz="2000"/>
          </a:p>
          <a:p>
            <a:pPr>
              <a:spcAft>
                <a:spcPts val="600"/>
              </a:spcAft>
            </a:pPr>
            <a:endParaRPr lang="en-US" sz="2000">
              <a:latin typeface="Aptos"/>
              <a:cs typeface="Segoe UI"/>
            </a:endParaRPr>
          </a:p>
          <a:p>
            <a:pPr>
              <a:spcAft>
                <a:spcPts val="600"/>
              </a:spcAft>
            </a:pPr>
            <a:r>
              <a:rPr lang="en-US" sz="2000">
                <a:latin typeface="Aptos"/>
                <a:cs typeface="Segoe UI"/>
              </a:rPr>
              <a:t>MFG Use Cases</a:t>
            </a:r>
          </a:p>
        </p:txBody>
      </p:sp>
      <p:pic>
        <p:nvPicPr>
          <p:cNvPr id="6" name="Picture Placeholder 5" descr="Woman on her laptop standing in the foreground with two seated male colleagues out of focus in the background.">
            <a:extLst>
              <a:ext uri="{FF2B5EF4-FFF2-40B4-BE49-F238E27FC236}">
                <a16:creationId xmlns:a16="http://schemas.microsoft.com/office/drawing/2014/main" id="{9907A787-BB12-D44C-B95D-0A3C400FAE82}"/>
              </a:ext>
            </a:extLst>
          </p:cNvPr>
          <p:cNvPicPr>
            <a:picLocks noGrp="1" noChangeAspect="1"/>
          </p:cNvPicPr>
          <p:nvPr>
            <p:ph type="pic" sz="quarter" idx="4294967295"/>
          </p:nvPr>
        </p:nvPicPr>
        <p:blipFill rotWithShape="1">
          <a:blip r:embed="rId3"/>
          <a:srcRect l="16611" r="16611"/>
          <a:stretch/>
        </p:blipFill>
        <p:spPr>
          <a:xfrm>
            <a:off x="5326063" y="0"/>
            <a:ext cx="6865937" cy="6858000"/>
          </a:xfrm>
          <a:noFill/>
        </p:spPr>
      </p:pic>
    </p:spTree>
    <p:extLst>
      <p:ext uri="{BB962C8B-B14F-4D97-AF65-F5344CB8AC3E}">
        <p14:creationId xmlns:p14="http://schemas.microsoft.com/office/powerpoint/2010/main" val="25322828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95C1-53F6-A547-9ECD-882F3870AF81}"/>
              </a:ext>
            </a:extLst>
          </p:cNvPr>
          <p:cNvSpPr>
            <a:spLocks noGrp="1"/>
          </p:cNvSpPr>
          <p:nvPr>
            <p:ph type="title"/>
          </p:nvPr>
        </p:nvSpPr>
        <p:spPr>
          <a:xfrm>
            <a:off x="425669" y="768517"/>
            <a:ext cx="10815143" cy="995670"/>
          </a:xfrm>
        </p:spPr>
        <p:txBody>
          <a:bodyPr/>
          <a:lstStyle/>
          <a:p>
            <a:r>
              <a:rPr lang="en-US" sz="4000">
                <a:gradFill>
                  <a:gsLst>
                    <a:gs pos="22000">
                      <a:srgbClr val="2A446F"/>
                    </a:gs>
                    <a:gs pos="100000">
                      <a:srgbClr val="C03BC4"/>
                    </a:gs>
                  </a:gsLst>
                  <a:lin ang="2400000" scaled="0"/>
                </a:gradFill>
                <a:cs typeface="Segoe UI"/>
              </a:rPr>
              <a:t>Create a new presentation with Copilot in PowerPoint</a:t>
            </a:r>
            <a:endParaRPr lang="en-US" sz="4000">
              <a:gradFill>
                <a:gsLst>
                  <a:gs pos="22000">
                    <a:srgbClr val="2A446F"/>
                  </a:gs>
                  <a:gs pos="100000">
                    <a:srgbClr val="C03BC4"/>
                  </a:gs>
                </a:gsLst>
                <a:lin ang="2400000" scaled="0"/>
              </a:gradFill>
            </a:endParaRPr>
          </a:p>
        </p:txBody>
      </p:sp>
      <p:sp>
        <p:nvSpPr>
          <p:cNvPr id="3" name="Text Placeholder 2">
            <a:extLst>
              <a:ext uri="{FF2B5EF4-FFF2-40B4-BE49-F238E27FC236}">
                <a16:creationId xmlns:a16="http://schemas.microsoft.com/office/drawing/2014/main" id="{9D0E8D77-E740-7748-8B92-3A19CCBA9089}"/>
              </a:ext>
            </a:extLst>
          </p:cNvPr>
          <p:cNvSpPr>
            <a:spLocks noGrp="1"/>
          </p:cNvSpPr>
          <p:nvPr>
            <p:ph type="body" sz="quarter" idx="12"/>
          </p:nvPr>
        </p:nvSpPr>
        <p:spPr>
          <a:xfrm>
            <a:off x="434294" y="1607515"/>
            <a:ext cx="3929888" cy="3693319"/>
          </a:xfrm>
        </p:spPr>
        <p:txBody>
          <a:bodyPr vert="horz" wrap="square" lIns="0" tIns="0" rIns="0" bIns="0" rtlCol="0" anchor="t">
            <a:spAutoFit/>
          </a:bodyPr>
          <a:lstStyle/>
          <a:p>
            <a:pPr marL="342900" indent="-342900">
              <a:buFont typeface="Arial" panose="020B0604020202020204" pitchFamily="34" charset="0"/>
              <a:buChar char="•"/>
            </a:pPr>
            <a:endParaRPr lang="en-US" sz="2000">
              <a:latin typeface="Aptos" panose="020B0004020202020204" pitchFamily="34" charset="0"/>
            </a:endParaRPr>
          </a:p>
          <a:p>
            <a:pPr marL="457200" indent="-457200">
              <a:buFont typeface="+mj-lt"/>
              <a:buAutoNum type="arabicPeriod"/>
            </a:pPr>
            <a:r>
              <a:rPr lang="en-US" sz="2000">
                <a:latin typeface="Aptos" panose="020B0004020202020204" pitchFamily="34" charset="0"/>
              </a:rPr>
              <a:t>Click on the Copilot button in the top right of your screen. </a:t>
            </a:r>
          </a:p>
          <a:p>
            <a:pPr marL="457200" indent="-457200">
              <a:buFont typeface="+mj-lt"/>
              <a:buAutoNum type="arabicPeriod"/>
            </a:pPr>
            <a:endParaRPr lang="en-US" sz="2000">
              <a:latin typeface="Aptos" panose="020B0004020202020204" pitchFamily="34" charset="0"/>
            </a:endParaRPr>
          </a:p>
          <a:p>
            <a:pPr marL="457200" indent="-457200">
              <a:buFont typeface="+mj-lt"/>
              <a:buAutoNum type="arabicPeriod"/>
            </a:pPr>
            <a:r>
              <a:rPr lang="en-US" sz="2000">
                <a:latin typeface="Aptos" panose="020B0004020202020204" pitchFamily="34" charset="0"/>
              </a:rPr>
              <a:t>Example </a:t>
            </a:r>
            <a:r>
              <a:rPr lang="en-US" sz="2000" b="1" i="1">
                <a:solidFill>
                  <a:srgbClr val="0070C0"/>
                </a:solidFill>
                <a:latin typeface="Aptos" panose="020B0004020202020204" pitchFamily="34" charset="0"/>
              </a:rPr>
              <a:t>prompt</a:t>
            </a:r>
            <a:r>
              <a:rPr lang="en-US" sz="2000" b="1">
                <a:solidFill>
                  <a:schemeClr val="accent1"/>
                </a:solidFill>
                <a:latin typeface="Aptos" panose="020B0004020202020204" pitchFamily="34" charset="0"/>
              </a:rPr>
              <a:t>: </a:t>
            </a:r>
          </a:p>
          <a:p>
            <a:endParaRPr lang="en-US" sz="2000">
              <a:latin typeface="Aptos" panose="020B0004020202020204" pitchFamily="34" charset="0"/>
            </a:endParaRPr>
          </a:p>
          <a:p>
            <a:r>
              <a:rPr lang="en-US" sz="2000" b="1" i="1">
                <a:solidFill>
                  <a:srgbClr val="0070C0"/>
                </a:solidFill>
                <a:latin typeface="Aptos"/>
                <a:cs typeface="Segoe UI"/>
              </a:rPr>
              <a:t>"Draft research proposal slides on [any of the topics]. Include a section on methodology and expected outcomes.” </a:t>
            </a:r>
            <a:br>
              <a:rPr lang="en-US" sz="2000">
                <a:solidFill>
                  <a:srgbClr val="0070C0"/>
                </a:solidFill>
                <a:latin typeface="Aptos" panose="020B0004020202020204" pitchFamily="34" charset="0"/>
              </a:rPr>
            </a:br>
            <a:endParaRPr lang="en-US" sz="2000">
              <a:latin typeface="Aptos" panose="020B0004020202020204" pitchFamily="34" charset="0"/>
            </a:endParaRPr>
          </a:p>
          <a:p>
            <a:endParaRPr lang="en-US" sz="2000">
              <a:latin typeface="Aptos" panose="020B0004020202020204" pitchFamily="34" charset="0"/>
            </a:endParaRPr>
          </a:p>
        </p:txBody>
      </p:sp>
      <p:sp>
        <p:nvSpPr>
          <p:cNvPr id="4" name="Rectangle: Single Corner Snipped 3">
            <a:extLst>
              <a:ext uri="{FF2B5EF4-FFF2-40B4-BE49-F238E27FC236}">
                <a16:creationId xmlns:a16="http://schemas.microsoft.com/office/drawing/2014/main" id="{620BBA1E-D797-1036-AB7B-CDDDD456D004}"/>
              </a:ext>
            </a:extLst>
          </p:cNvPr>
          <p:cNvSpPr/>
          <p:nvPr/>
        </p:nvSpPr>
        <p:spPr bwMode="auto">
          <a:xfrm>
            <a:off x="1" y="5865586"/>
            <a:ext cx="12191999" cy="995670"/>
          </a:xfrm>
          <a:prstGeom prst="snip1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400">
                <a:solidFill>
                  <a:schemeClr val="bg1"/>
                </a:solidFill>
                <a:ea typeface="Segoe UI" pitchFamily="34" charset="0"/>
                <a:cs typeface="Segoe UI"/>
              </a:rPr>
              <a:t>Example research topics: </a:t>
            </a:r>
            <a:endParaRPr lang="en-US" sz="1400">
              <a:solidFill>
                <a:schemeClr val="bg1"/>
              </a:solidFill>
              <a:latin typeface="Segoe UI"/>
              <a:ea typeface="Segoe UI" pitchFamily="34" charset="0"/>
              <a:cs typeface="Segoe UI"/>
            </a:endParaRPr>
          </a:p>
          <a:p>
            <a:pPr marL="285750" indent="-285750" defTabSz="932472">
              <a:buFont typeface="Arial"/>
              <a:buChar char="•"/>
            </a:pPr>
            <a:r>
              <a:rPr lang="en-US" sz="1400" i="1" err="1">
                <a:solidFill>
                  <a:schemeClr val="bg1"/>
                </a:solidFill>
                <a:latin typeface="Segoe UI"/>
                <a:ea typeface="Segoe UI" pitchFamily="34" charset="0"/>
                <a:cs typeface="Segoe UI"/>
              </a:rPr>
              <a:t>Cobots</a:t>
            </a:r>
            <a:r>
              <a:rPr lang="en-US" sz="1400" i="1">
                <a:solidFill>
                  <a:schemeClr val="bg1"/>
                </a:solidFill>
                <a:latin typeface="Segoe UI"/>
                <a:ea typeface="Segoe UI" pitchFamily="34" charset="0"/>
                <a:cs typeface="Segoe UI"/>
              </a:rPr>
              <a:t> (Collaborative Robots): Work alongside human employees to perform tasks more efficiently.</a:t>
            </a:r>
            <a:endParaRPr lang="en-US" sz="1400">
              <a:solidFill>
                <a:schemeClr val="bg1"/>
              </a:solidFill>
              <a:latin typeface="Segoe UI"/>
              <a:ea typeface="Segoe UI" pitchFamily="34" charset="0"/>
              <a:cs typeface="Segoe UI"/>
            </a:endParaRPr>
          </a:p>
          <a:p>
            <a:pPr marL="285750" indent="-285750" defTabSz="932472">
              <a:buFont typeface="Arial"/>
              <a:buChar char="•"/>
            </a:pPr>
            <a:r>
              <a:rPr lang="en-US" sz="1400" i="1">
                <a:solidFill>
                  <a:schemeClr val="bg1"/>
                </a:solidFill>
                <a:latin typeface="Segoe UI"/>
                <a:cs typeface="Segoe UI"/>
              </a:rPr>
              <a:t>Training and Development</a:t>
            </a:r>
            <a:r>
              <a:rPr lang="en-US" sz="1400" i="1">
                <a:solidFill>
                  <a:schemeClr val="bg1"/>
                </a:solidFill>
                <a:latin typeface="Segoe UI"/>
                <a:ea typeface="Segoe UI" pitchFamily="34" charset="0"/>
                <a:cs typeface="Segoe UI"/>
              </a:rPr>
              <a:t>: Equipping employees with the necessary skills to work alongside advanced technologies.</a:t>
            </a:r>
            <a:endParaRPr lang="en-US" sz="1400">
              <a:solidFill>
                <a:schemeClr val="bg1"/>
              </a:solidFill>
              <a:latin typeface="Segoe UI"/>
              <a:ea typeface="Segoe UI" pitchFamily="34" charset="0"/>
              <a:cs typeface="Segoe UI"/>
            </a:endParaRPr>
          </a:p>
          <a:p>
            <a:pPr defTabSz="932472"/>
            <a:endParaRPr lang="en-US" sz="1100">
              <a:solidFill>
                <a:srgbClr val="156082"/>
              </a:solidFill>
              <a:latin typeface="Aptos"/>
              <a:ea typeface="Segoe UI" pitchFamily="34" charset="0"/>
              <a:cs typeface="Segoe UI" pitchFamily="34" charset="0"/>
            </a:endParaRPr>
          </a:p>
          <a:p>
            <a:pPr algn="l" defTabSz="932472">
              <a:spcBef>
                <a:spcPct val="0"/>
              </a:spcBef>
              <a:spcAft>
                <a:spcPct val="0"/>
              </a:spcAft>
            </a:pPr>
            <a:endParaRPr lang="en-US" sz="2000">
              <a:solidFill>
                <a:srgbClr val="FFFFFF"/>
              </a:solidFill>
              <a:ea typeface="Segoe UI" pitchFamily="34" charset="0"/>
              <a:cs typeface="Segoe UI" pitchFamily="34" charset="0"/>
            </a:endParaRPr>
          </a:p>
          <a:p>
            <a:pPr marL="342900" indent="-342900" algn="l" defTabSz="932472" fontAlgn="base">
              <a:spcBef>
                <a:spcPct val="0"/>
              </a:spcBef>
              <a:spcAft>
                <a:spcPct val="0"/>
              </a:spcAft>
              <a:buFont typeface="Arial" panose="020B0604020202020204" pitchFamily="34" charset="0"/>
              <a:buChar char="•"/>
            </a:pPr>
            <a:endParaRPr lang="en-US" sz="2000">
              <a:solidFill>
                <a:srgbClr val="FFFFFF"/>
              </a:solidFill>
              <a:ea typeface="Segoe UI" pitchFamily="34" charset="0"/>
              <a:cs typeface="Segoe UI" pitchFamily="34" charset="0"/>
            </a:endParaRPr>
          </a:p>
        </p:txBody>
      </p:sp>
      <p:pic>
        <p:nvPicPr>
          <p:cNvPr id="5" name="Recording-20240920_051503">
            <a:hlinkClick r:id="" action="ppaction://media"/>
            <a:extLst>
              <a:ext uri="{FF2B5EF4-FFF2-40B4-BE49-F238E27FC236}">
                <a16:creationId xmlns:a16="http://schemas.microsoft.com/office/drawing/2014/main" id="{7FABA54E-9B58-01CC-F9E5-532E8200AE1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67200" y="1405071"/>
            <a:ext cx="7616291" cy="4292626"/>
          </a:xfrm>
          <a:prstGeom prst="rect">
            <a:avLst/>
          </a:prstGeom>
        </p:spPr>
      </p:pic>
    </p:spTree>
    <p:extLst>
      <p:ext uri="{BB962C8B-B14F-4D97-AF65-F5344CB8AC3E}">
        <p14:creationId xmlns:p14="http://schemas.microsoft.com/office/powerpoint/2010/main" val="2872888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1B740-49E6-DEA1-D2AF-57C7002B36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C9E345-E2AF-91D2-E0E8-F06C918F8C85}"/>
              </a:ext>
            </a:extLst>
          </p:cNvPr>
          <p:cNvSpPr>
            <a:spLocks noGrp="1"/>
          </p:cNvSpPr>
          <p:nvPr>
            <p:ph type="title"/>
          </p:nvPr>
        </p:nvSpPr>
        <p:spPr>
          <a:xfrm>
            <a:off x="469900" y="769840"/>
            <a:ext cx="9997574" cy="553998"/>
          </a:xfrm>
        </p:spPr>
        <p:txBody>
          <a:bodyPr/>
          <a:lstStyle/>
          <a:p>
            <a:r>
              <a:rPr lang="en-US" sz="4000"/>
              <a:t>Add a slide with Copilot </a:t>
            </a:r>
          </a:p>
        </p:txBody>
      </p:sp>
      <p:sp>
        <p:nvSpPr>
          <p:cNvPr id="3" name="Text Placeholder 2">
            <a:extLst>
              <a:ext uri="{FF2B5EF4-FFF2-40B4-BE49-F238E27FC236}">
                <a16:creationId xmlns:a16="http://schemas.microsoft.com/office/drawing/2014/main" id="{9E934C8E-F9FE-A9B2-8F3F-63E9AF0FC6F5}"/>
              </a:ext>
            </a:extLst>
          </p:cNvPr>
          <p:cNvSpPr>
            <a:spLocks noGrp="1"/>
          </p:cNvSpPr>
          <p:nvPr>
            <p:ph type="body" sz="quarter" idx="12"/>
          </p:nvPr>
        </p:nvSpPr>
        <p:spPr>
          <a:xfrm>
            <a:off x="333024" y="2076764"/>
            <a:ext cx="4967431" cy="3693319"/>
          </a:xfrm>
        </p:spPr>
        <p:txBody>
          <a:bodyPr vert="horz" wrap="square" lIns="0" tIns="0" rIns="0" bIns="0" rtlCol="0" anchor="t">
            <a:spAutoFit/>
          </a:bodyPr>
          <a:lstStyle/>
          <a:p>
            <a:pPr marL="342900" indent="-342900">
              <a:buFont typeface="Wingdings" panose="05000000000000000000" pitchFamily="2" charset="2"/>
              <a:buAutoNum type="arabicPeriod"/>
            </a:pPr>
            <a:r>
              <a:rPr lang="en-US" sz="2000">
                <a:latin typeface="Aptos"/>
                <a:cs typeface="Segoe UI"/>
              </a:rPr>
              <a:t>Copilot will create the </a:t>
            </a:r>
            <a:r>
              <a:rPr lang="en-US" sz="2000" b="1">
                <a:solidFill>
                  <a:schemeClr val="accent1"/>
                </a:solidFill>
                <a:latin typeface="Aptos"/>
                <a:cs typeface="Segoe UI"/>
              </a:rPr>
              <a:t>new slide below </a:t>
            </a:r>
            <a:r>
              <a:rPr lang="en-US" sz="2000">
                <a:latin typeface="Aptos"/>
                <a:cs typeface="Segoe UI"/>
              </a:rPr>
              <a:t>the slide that is currently selected. </a:t>
            </a:r>
          </a:p>
          <a:p>
            <a:pPr marL="457200" indent="-457200">
              <a:buAutoNum type="arabicPeriod"/>
            </a:pPr>
            <a:endParaRPr lang="en-US" sz="2000">
              <a:latin typeface="Aptos"/>
              <a:cs typeface="Segoe UI"/>
            </a:endParaRPr>
          </a:p>
          <a:p>
            <a:pPr marL="342900" indent="-342900">
              <a:buAutoNum type="arabicPeriod"/>
            </a:pPr>
            <a:r>
              <a:rPr lang="en-US" sz="2000">
                <a:latin typeface="Aptos"/>
                <a:cs typeface="Segoe UI"/>
              </a:rPr>
              <a:t>Select the </a:t>
            </a:r>
            <a:r>
              <a:rPr lang="en-US" sz="2000" b="1">
                <a:solidFill>
                  <a:schemeClr val="accent1"/>
                </a:solidFill>
                <a:latin typeface="Aptos"/>
                <a:cs typeface="Segoe UI"/>
              </a:rPr>
              <a:t>slide</a:t>
            </a:r>
            <a:r>
              <a:rPr lang="en-US" sz="2000">
                <a:latin typeface="Aptos"/>
                <a:cs typeface="Segoe UI"/>
              </a:rPr>
              <a:t>. In our case will be the   last slide</a:t>
            </a:r>
          </a:p>
          <a:p>
            <a:pPr marL="342900" indent="-342900">
              <a:buAutoNum type="arabicPeriod"/>
            </a:pPr>
            <a:endParaRPr lang="en-US" sz="2000">
              <a:latin typeface="Aptos"/>
              <a:cs typeface="Segoe UI"/>
            </a:endParaRPr>
          </a:p>
          <a:p>
            <a:pPr marL="342900" indent="-342900">
              <a:buAutoNum type="arabicPeriod"/>
            </a:pPr>
            <a:r>
              <a:rPr lang="en-US" sz="2000">
                <a:latin typeface="Aptos"/>
                <a:cs typeface="Segoe UI"/>
              </a:rPr>
              <a:t>Example</a:t>
            </a:r>
            <a:r>
              <a:rPr lang="en-US" sz="2000">
                <a:solidFill>
                  <a:srgbClr val="080808"/>
                </a:solidFill>
                <a:latin typeface="Aptos"/>
                <a:cs typeface="Segoe UI"/>
              </a:rPr>
              <a:t> </a:t>
            </a:r>
            <a:r>
              <a:rPr lang="en-US" sz="2000" b="1" i="1">
                <a:solidFill>
                  <a:schemeClr val="accent1"/>
                </a:solidFill>
                <a:latin typeface="Aptos"/>
                <a:cs typeface="Segoe UI"/>
              </a:rPr>
              <a:t>Prompt</a:t>
            </a:r>
            <a:r>
              <a:rPr lang="en-US" sz="2000">
                <a:latin typeface="Aptos"/>
                <a:cs typeface="Segoe UI"/>
              </a:rPr>
              <a:t>:</a:t>
            </a:r>
          </a:p>
          <a:p>
            <a:pPr marL="342900" indent="-342900">
              <a:buAutoNum type="arabicPeriod"/>
            </a:pPr>
            <a:endParaRPr lang="en-US" sz="2000">
              <a:latin typeface="Aptos" panose="020B0004020202020204" pitchFamily="34" charset="0"/>
              <a:cs typeface="Segoe UI"/>
            </a:endParaRPr>
          </a:p>
          <a:p>
            <a:r>
              <a:rPr lang="en-US" sz="2000" b="1" i="1">
                <a:solidFill>
                  <a:schemeClr val="accent1"/>
                </a:solidFill>
                <a:latin typeface="Aptos"/>
                <a:cs typeface="Segoe UI"/>
              </a:rPr>
              <a:t>“Add a slide thanking the audience for attending and allowing time for a Q&amp;A.”  </a:t>
            </a:r>
          </a:p>
          <a:p>
            <a:pPr marL="342900" indent="-342900">
              <a:buAutoNum type="arabicPeriod"/>
            </a:pPr>
            <a:endParaRPr lang="en-US" sz="2000">
              <a:latin typeface="Aptos" panose="020B0004020202020204" pitchFamily="34" charset="0"/>
              <a:cs typeface="Segoe UI"/>
            </a:endParaRPr>
          </a:p>
          <a:p>
            <a:pPr marL="342900" indent="-342900">
              <a:buAutoNum type="arabicPeriod"/>
            </a:pPr>
            <a:endParaRPr lang="en-US" sz="2000">
              <a:latin typeface="Aptos" panose="020B0004020202020204" pitchFamily="34" charset="0"/>
            </a:endParaRPr>
          </a:p>
        </p:txBody>
      </p:sp>
      <p:pic>
        <p:nvPicPr>
          <p:cNvPr id="4" name="Recording-20240920_052334">
            <a:hlinkClick r:id="" action="ppaction://media"/>
            <a:extLst>
              <a:ext uri="{FF2B5EF4-FFF2-40B4-BE49-F238E27FC236}">
                <a16:creationId xmlns:a16="http://schemas.microsoft.com/office/drawing/2014/main" id="{0B460700-98DA-1C62-9C80-EC3052D119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27278" y="1896454"/>
            <a:ext cx="6527727" cy="3693319"/>
          </a:xfrm>
          <a:prstGeom prst="rect">
            <a:avLst/>
          </a:prstGeom>
        </p:spPr>
      </p:pic>
    </p:spTree>
    <p:extLst>
      <p:ext uri="{BB962C8B-B14F-4D97-AF65-F5344CB8AC3E}">
        <p14:creationId xmlns:p14="http://schemas.microsoft.com/office/powerpoint/2010/main" val="2287999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6860E-39C3-D659-6D0D-01796E3AD5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7F3CC5-8D9D-C3D3-A6C2-032A4EE4ABF2}"/>
              </a:ext>
            </a:extLst>
          </p:cNvPr>
          <p:cNvSpPr>
            <a:spLocks noGrp="1"/>
          </p:cNvSpPr>
          <p:nvPr>
            <p:ph type="title"/>
          </p:nvPr>
        </p:nvSpPr>
        <p:spPr>
          <a:xfrm>
            <a:off x="469899" y="741322"/>
            <a:ext cx="10346282" cy="553998"/>
          </a:xfrm>
        </p:spPr>
        <p:txBody>
          <a:bodyPr/>
          <a:lstStyle/>
          <a:p>
            <a:r>
              <a:rPr lang="en-US" sz="4000"/>
              <a:t>PowerPoint Designer and Copilot </a:t>
            </a:r>
          </a:p>
        </p:txBody>
      </p:sp>
      <p:sp>
        <p:nvSpPr>
          <p:cNvPr id="3" name="Text Placeholder 2">
            <a:extLst>
              <a:ext uri="{FF2B5EF4-FFF2-40B4-BE49-F238E27FC236}">
                <a16:creationId xmlns:a16="http://schemas.microsoft.com/office/drawing/2014/main" id="{329F3C3B-C032-85C0-04CA-72C13E639482}"/>
              </a:ext>
            </a:extLst>
          </p:cNvPr>
          <p:cNvSpPr>
            <a:spLocks noGrp="1"/>
          </p:cNvSpPr>
          <p:nvPr>
            <p:ph type="body" sz="quarter" idx="12"/>
          </p:nvPr>
        </p:nvSpPr>
        <p:spPr>
          <a:xfrm>
            <a:off x="469899" y="2284014"/>
            <a:ext cx="3492501" cy="2462213"/>
          </a:xfrm>
        </p:spPr>
        <p:txBody>
          <a:bodyPr vert="horz" wrap="square" lIns="0" tIns="0" rIns="0" bIns="0" rtlCol="0" anchor="t">
            <a:spAutoFit/>
          </a:bodyPr>
          <a:lstStyle/>
          <a:p>
            <a:pPr marL="342900" indent="-342900">
              <a:buFont typeface="Wingdings" panose="05000000000000000000" pitchFamily="2" charset="2"/>
              <a:buAutoNum type="arabicPeriod"/>
            </a:pPr>
            <a:r>
              <a:rPr lang="en-US" sz="2000">
                <a:latin typeface="Aptos"/>
                <a:cs typeface="Segoe UI"/>
              </a:rPr>
              <a:t>Designer and Copilot work hand in hand.</a:t>
            </a:r>
          </a:p>
          <a:p>
            <a:pPr marL="342900" indent="-342900">
              <a:buAutoNum type="arabicPeriod"/>
            </a:pPr>
            <a:endParaRPr lang="en-US" sz="2000">
              <a:latin typeface="Aptos" panose="020B0004020202020204" pitchFamily="34" charset="0"/>
            </a:endParaRPr>
          </a:p>
          <a:p>
            <a:pPr marL="342900" indent="-342900">
              <a:buAutoNum type="arabicPeriod"/>
            </a:pPr>
            <a:r>
              <a:rPr lang="en-US" sz="2000">
                <a:latin typeface="Aptos"/>
                <a:cs typeface="Segoe UI"/>
              </a:rPr>
              <a:t>You can use Designer with your Copilot generated slides to further improve your slide layouts. </a:t>
            </a:r>
          </a:p>
          <a:p>
            <a:endParaRPr lang="en-US" sz="2000">
              <a:latin typeface="Aptos" panose="020B0004020202020204" pitchFamily="34" charset="0"/>
            </a:endParaRPr>
          </a:p>
        </p:txBody>
      </p:sp>
      <p:pic>
        <p:nvPicPr>
          <p:cNvPr id="6" name="Picture 5">
            <a:extLst>
              <a:ext uri="{FF2B5EF4-FFF2-40B4-BE49-F238E27FC236}">
                <a16:creationId xmlns:a16="http://schemas.microsoft.com/office/drawing/2014/main" id="{8CB48FCF-3B80-BEDF-863D-15E883C206FC}"/>
              </a:ext>
            </a:extLst>
          </p:cNvPr>
          <p:cNvPicPr>
            <a:picLocks noChangeAspect="1"/>
          </p:cNvPicPr>
          <p:nvPr/>
        </p:nvPicPr>
        <p:blipFill>
          <a:blip r:embed="rId3"/>
          <a:stretch>
            <a:fillRect/>
          </a:stretch>
        </p:blipFill>
        <p:spPr>
          <a:xfrm>
            <a:off x="3952038" y="1601613"/>
            <a:ext cx="7939970" cy="3967914"/>
          </a:xfrm>
          <a:prstGeom prst="rect">
            <a:avLst/>
          </a:prstGeom>
        </p:spPr>
      </p:pic>
    </p:spTree>
    <p:extLst>
      <p:ext uri="{BB962C8B-B14F-4D97-AF65-F5344CB8AC3E}">
        <p14:creationId xmlns:p14="http://schemas.microsoft.com/office/powerpoint/2010/main" val="199170133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75EB4-3BA6-FBB9-07E4-5267416B7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C3A56-9F46-D4D8-AB06-88B1C4CC2FC7}"/>
              </a:ext>
            </a:extLst>
          </p:cNvPr>
          <p:cNvSpPr>
            <a:spLocks noGrp="1"/>
          </p:cNvSpPr>
          <p:nvPr>
            <p:ph type="title"/>
          </p:nvPr>
        </p:nvSpPr>
        <p:spPr>
          <a:xfrm>
            <a:off x="366174" y="3179701"/>
            <a:ext cx="11340552" cy="498598"/>
          </a:xfrm>
        </p:spPr>
        <p:txBody>
          <a:bodyPr wrap="square" anchor="b">
            <a:noAutofit/>
          </a:bodyPr>
          <a:lstStyle/>
          <a:p>
            <a:r>
              <a:rPr lang="en-US" sz="4000"/>
              <a:t>Microsoft 365 Copilot – Prompt Samples and Use Cases</a:t>
            </a:r>
          </a:p>
        </p:txBody>
      </p:sp>
    </p:spTree>
    <p:extLst>
      <p:ext uri="{BB962C8B-B14F-4D97-AF65-F5344CB8AC3E}">
        <p14:creationId xmlns:p14="http://schemas.microsoft.com/office/powerpoint/2010/main" val="232472855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2093267"/>
            <a:ext cx="2447925" cy="1717178"/>
          </a:xfrm>
          <a:prstGeom prst="roundRect">
            <a:avLst>
              <a:gd name="adj" fmla="val 6656"/>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Oval 2"/>
          <p:cNvSpPr/>
          <p:nvPr/>
        </p:nvSpPr>
        <p:spPr>
          <a:xfrm>
            <a:off x="1471612" y="2285553"/>
            <a:ext cx="419100" cy="419100"/>
          </a:xfrm>
          <a:prstGeom prst="ellipse">
            <a:avLst/>
          </a:prstGeom>
          <a:solidFill>
            <a:srgbClr val="E8F4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 name="Picture 3"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78282" y="2415114"/>
            <a:ext cx="205526" cy="157165"/>
          </a:xfrm>
          <a:prstGeom prst="rect">
            <a:avLst/>
          </a:prstGeom>
        </p:spPr>
      </p:pic>
      <p:pic>
        <p:nvPicPr>
          <p:cNvPr id="5" name="Picture 4"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31248" y="2901761"/>
            <a:ext cx="57159" cy="100043"/>
          </a:xfrm>
          <a:prstGeom prst="rect">
            <a:avLst/>
          </a:prstGeom>
        </p:spPr>
      </p:pic>
      <p:sp>
        <p:nvSpPr>
          <p:cNvPr id="6" name="Rounded Rectangle 5"/>
          <p:cNvSpPr/>
          <p:nvPr/>
        </p:nvSpPr>
        <p:spPr>
          <a:xfrm>
            <a:off x="3400425" y="2093267"/>
            <a:ext cx="2447925" cy="1717178"/>
          </a:xfrm>
          <a:prstGeom prst="roundRect">
            <a:avLst>
              <a:gd name="adj" fmla="val 6656"/>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Oval 6"/>
          <p:cNvSpPr/>
          <p:nvPr/>
        </p:nvSpPr>
        <p:spPr>
          <a:xfrm>
            <a:off x="4414837" y="2285553"/>
            <a:ext cx="419100" cy="419100"/>
          </a:xfrm>
          <a:prstGeom prst="ellipse">
            <a:avLst/>
          </a:prstGeom>
          <a:solidFill>
            <a:srgbClr val="E0F7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8" name="Picture 7" descr="image.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32893" y="2403662"/>
            <a:ext cx="182747" cy="182783"/>
          </a:xfrm>
          <a:prstGeom prst="rect">
            <a:avLst/>
          </a:prstGeom>
        </p:spPr>
      </p:pic>
      <p:pic>
        <p:nvPicPr>
          <p:cNvPr id="9" name="Picture 8"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74399" y="2901761"/>
            <a:ext cx="57159" cy="100043"/>
          </a:xfrm>
          <a:prstGeom prst="rect">
            <a:avLst/>
          </a:prstGeom>
        </p:spPr>
      </p:pic>
      <p:sp>
        <p:nvSpPr>
          <p:cNvPr id="10" name="Rounded Rectangle 9"/>
          <p:cNvSpPr/>
          <p:nvPr/>
        </p:nvSpPr>
        <p:spPr>
          <a:xfrm>
            <a:off x="6343650" y="2093267"/>
            <a:ext cx="2447925" cy="1717178"/>
          </a:xfrm>
          <a:prstGeom prst="roundRect">
            <a:avLst>
              <a:gd name="adj" fmla="val 6656"/>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Oval 10"/>
          <p:cNvSpPr/>
          <p:nvPr/>
        </p:nvSpPr>
        <p:spPr>
          <a:xfrm>
            <a:off x="7358062" y="2285553"/>
            <a:ext cx="419100" cy="419100"/>
          </a:xfrm>
          <a:prstGeom prst="ellipse">
            <a:avLst/>
          </a:prstGeom>
          <a:solidFill>
            <a:srgbClr val="FDE8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2" name="Picture 11" descr="image.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464585" y="2403696"/>
            <a:ext cx="205526" cy="182690"/>
          </a:xfrm>
          <a:prstGeom prst="rect">
            <a:avLst/>
          </a:prstGeom>
        </p:spPr>
      </p:pic>
      <p:pic>
        <p:nvPicPr>
          <p:cNvPr id="13" name="Picture 12"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17551" y="2901761"/>
            <a:ext cx="57159" cy="100043"/>
          </a:xfrm>
          <a:prstGeom prst="rect">
            <a:avLst/>
          </a:prstGeom>
        </p:spPr>
      </p:pic>
      <p:sp>
        <p:nvSpPr>
          <p:cNvPr id="14" name="Rounded Rectangle 13"/>
          <p:cNvSpPr/>
          <p:nvPr/>
        </p:nvSpPr>
        <p:spPr>
          <a:xfrm>
            <a:off x="9286875" y="2093267"/>
            <a:ext cx="2447925" cy="1717178"/>
          </a:xfrm>
          <a:prstGeom prst="roundRect">
            <a:avLst>
              <a:gd name="adj" fmla="val 6656"/>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Oval 14"/>
          <p:cNvSpPr/>
          <p:nvPr/>
        </p:nvSpPr>
        <p:spPr>
          <a:xfrm>
            <a:off x="10301287" y="2285553"/>
            <a:ext cx="419100" cy="419100"/>
          </a:xfrm>
          <a:prstGeom prst="ellipse">
            <a:avLst/>
          </a:prstGeom>
          <a:solidFill>
            <a:srgbClr val="F0E8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Picture 15" descr="image.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407736" y="2403696"/>
            <a:ext cx="194108" cy="182663"/>
          </a:xfrm>
          <a:prstGeom prst="rect">
            <a:avLst/>
          </a:prstGeom>
        </p:spPr>
      </p:pic>
      <p:sp>
        <p:nvSpPr>
          <p:cNvPr id="17" name="Rounded Rectangle 16"/>
          <p:cNvSpPr/>
          <p:nvPr/>
        </p:nvSpPr>
        <p:spPr>
          <a:xfrm>
            <a:off x="457200" y="3962846"/>
            <a:ext cx="2447925" cy="1717178"/>
          </a:xfrm>
          <a:prstGeom prst="roundRect">
            <a:avLst>
              <a:gd name="adj" fmla="val 6656"/>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Oval 17"/>
          <p:cNvSpPr/>
          <p:nvPr/>
        </p:nvSpPr>
        <p:spPr>
          <a:xfrm>
            <a:off x="1471612" y="4155132"/>
            <a:ext cx="419100" cy="419100"/>
          </a:xfrm>
          <a:prstGeom prst="ellipse">
            <a:avLst/>
          </a:prstGeom>
          <a:solidFill>
            <a:srgbClr val="FEF3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9" name="Picture 18" descr="image.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589742" y="4278906"/>
            <a:ext cx="182756" cy="171334"/>
          </a:xfrm>
          <a:prstGeom prst="rect">
            <a:avLst/>
          </a:prstGeom>
        </p:spPr>
      </p:pic>
      <p:pic>
        <p:nvPicPr>
          <p:cNvPr id="20" name="Picture 19"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31248" y="4771293"/>
            <a:ext cx="57159" cy="100043"/>
          </a:xfrm>
          <a:prstGeom prst="rect">
            <a:avLst/>
          </a:prstGeom>
        </p:spPr>
      </p:pic>
      <p:sp>
        <p:nvSpPr>
          <p:cNvPr id="21" name="Rounded Rectangle 20"/>
          <p:cNvSpPr/>
          <p:nvPr/>
        </p:nvSpPr>
        <p:spPr>
          <a:xfrm>
            <a:off x="3400425" y="3962846"/>
            <a:ext cx="2447925" cy="1717178"/>
          </a:xfrm>
          <a:prstGeom prst="roundRect">
            <a:avLst>
              <a:gd name="adj" fmla="val 6656"/>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Oval 21"/>
          <p:cNvSpPr/>
          <p:nvPr/>
        </p:nvSpPr>
        <p:spPr>
          <a:xfrm>
            <a:off x="4414837" y="4155132"/>
            <a:ext cx="419100" cy="419100"/>
          </a:xfrm>
          <a:prstGeom prst="ellipse">
            <a:avLst/>
          </a:prstGeom>
          <a:solidFill>
            <a:srgbClr val="E0F8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23" name="Picture 22" descr="image.png"/>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555663" y="4273195"/>
            <a:ext cx="137067" cy="182756"/>
          </a:xfrm>
          <a:prstGeom prst="rect">
            <a:avLst/>
          </a:prstGeom>
        </p:spPr>
      </p:pic>
      <p:pic>
        <p:nvPicPr>
          <p:cNvPr id="24" name="Picture 23"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74399" y="4771293"/>
            <a:ext cx="57159" cy="100043"/>
          </a:xfrm>
          <a:prstGeom prst="rect">
            <a:avLst/>
          </a:prstGeom>
        </p:spPr>
      </p:pic>
      <p:sp>
        <p:nvSpPr>
          <p:cNvPr id="25" name="Rounded Rectangle 24"/>
          <p:cNvSpPr/>
          <p:nvPr/>
        </p:nvSpPr>
        <p:spPr>
          <a:xfrm>
            <a:off x="6343650" y="3962846"/>
            <a:ext cx="2447925" cy="1717178"/>
          </a:xfrm>
          <a:prstGeom prst="roundRect">
            <a:avLst>
              <a:gd name="adj" fmla="val 6656"/>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Oval 25"/>
          <p:cNvSpPr/>
          <p:nvPr/>
        </p:nvSpPr>
        <p:spPr>
          <a:xfrm>
            <a:off x="7358062" y="4155132"/>
            <a:ext cx="419100" cy="419100"/>
          </a:xfrm>
          <a:prstGeom prst="ellipse">
            <a:avLst/>
          </a:prstGeom>
          <a:solidFill>
            <a:srgbClr val="E8F4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27" name="Picture 26" descr="image.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476039" y="4281761"/>
            <a:ext cx="182755" cy="162803"/>
          </a:xfrm>
          <a:prstGeom prst="rect">
            <a:avLst/>
          </a:prstGeom>
        </p:spPr>
      </p:pic>
      <p:pic>
        <p:nvPicPr>
          <p:cNvPr id="28" name="Picture 27"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17551" y="4771293"/>
            <a:ext cx="57159" cy="100043"/>
          </a:xfrm>
          <a:prstGeom prst="rect">
            <a:avLst/>
          </a:prstGeom>
        </p:spPr>
      </p:pic>
      <p:sp>
        <p:nvSpPr>
          <p:cNvPr id="29" name="Rounded Rectangle 28"/>
          <p:cNvSpPr/>
          <p:nvPr/>
        </p:nvSpPr>
        <p:spPr>
          <a:xfrm>
            <a:off x="9286875" y="3962846"/>
            <a:ext cx="2447925" cy="1717178"/>
          </a:xfrm>
          <a:prstGeom prst="roundRect">
            <a:avLst>
              <a:gd name="adj" fmla="val 6656"/>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Oval 29"/>
          <p:cNvSpPr/>
          <p:nvPr/>
        </p:nvSpPr>
        <p:spPr>
          <a:xfrm>
            <a:off x="10301287" y="4155132"/>
            <a:ext cx="419100" cy="419100"/>
          </a:xfrm>
          <a:prstGeom prst="ellipse">
            <a:avLst/>
          </a:prstGeom>
          <a:solidFill>
            <a:srgbClr val="E0F7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1" name="Picture 30" descr="image.png"/>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419196" y="4273195"/>
            <a:ext cx="182756" cy="182756"/>
          </a:xfrm>
          <a:prstGeom prst="rect">
            <a:avLst/>
          </a:prstGeom>
        </p:spPr>
      </p:pic>
      <p:sp>
        <p:nvSpPr>
          <p:cNvPr id="32" name="TextBox 31"/>
          <p:cNvSpPr txBox="1"/>
          <p:nvPr/>
        </p:nvSpPr>
        <p:spPr>
          <a:xfrm>
            <a:off x="457188" y="380990"/>
            <a:ext cx="4016175" cy="447663"/>
          </a:xfrm>
          <a:prstGeom prst="rect">
            <a:avLst/>
          </a:prstGeom>
          <a:noFill/>
        </p:spPr>
        <p:txBody>
          <a:bodyPr wrap="none" lIns="0" tIns="0" rIns="0" bIns="0">
            <a:spAutoFit/>
          </a:bodyPr>
          <a:lstStyle/>
          <a:p>
            <a:pPr algn="l"/>
            <a:r>
              <a:rPr sz="2533" b="1" i="0">
                <a:solidFill>
                  <a:srgbClr val="0A1628"/>
                </a:solidFill>
                <a:latin typeface="Montserrat"/>
              </a:rPr>
              <a:t>Why Prompts Matter</a:t>
            </a:r>
          </a:p>
        </p:txBody>
      </p:sp>
      <p:sp>
        <p:nvSpPr>
          <p:cNvPr id="33" name="TextBox 32"/>
          <p:cNvSpPr txBox="1"/>
          <p:nvPr/>
        </p:nvSpPr>
        <p:spPr>
          <a:xfrm>
            <a:off x="457188" y="929557"/>
            <a:ext cx="9365668" cy="563746"/>
          </a:xfrm>
          <a:prstGeom prst="rect">
            <a:avLst/>
          </a:prstGeom>
          <a:noFill/>
        </p:spPr>
        <p:txBody>
          <a:bodyPr wrap="square" lIns="0" tIns="0" rIns="0" bIns="0">
            <a:spAutoFit/>
          </a:bodyPr>
          <a:lstStyle/>
          <a:p>
            <a:pPr algn="l"/>
            <a:r>
              <a:rPr sz="1418" b="1" i="0">
                <a:solidFill>
                  <a:srgbClr val="1A2A40"/>
                </a:solidFill>
                <a:latin typeface="Open Sans"/>
              </a:rPr>
              <a:t>The difference between average and exceptional Copilot results comes down to how you prompt. This library gives you 30+ ready-to-use prompts across 8 categories.</a:t>
            </a:r>
            <a:r>
              <a:rPr sz="968" b="0" i="0">
                <a:solidFill>
                  <a:srgbClr val="0F6CBD"/>
                </a:solidFill>
                <a:latin typeface="Open Sans"/>
              </a:rPr>
              <a:t> </a:t>
            </a:r>
            <a:r>
              <a:rPr sz="968" b="0" i="0">
                <a:solidFill>
                  <a:srgbClr val="0F6CBD"/>
                </a:solidFill>
                <a:latin typeface="Open Sans"/>
                <a:hlinkClick r:id="rId12" tooltip="Generate a set of copilot.docx"/>
              </a:rPr>
              <a:t>[1]</a:t>
            </a:r>
          </a:p>
        </p:txBody>
      </p:sp>
      <p:sp>
        <p:nvSpPr>
          <p:cNvPr id="34" name="TextBox 33"/>
          <p:cNvSpPr txBox="1"/>
          <p:nvPr/>
        </p:nvSpPr>
        <p:spPr>
          <a:xfrm>
            <a:off x="457188" y="1788422"/>
            <a:ext cx="2943597" cy="152396"/>
          </a:xfrm>
          <a:prstGeom prst="rect">
            <a:avLst/>
          </a:prstGeom>
          <a:noFill/>
        </p:spPr>
        <p:txBody>
          <a:bodyPr wrap="none" lIns="0" tIns="0" rIns="0" bIns="0">
            <a:spAutoFit/>
          </a:bodyPr>
          <a:lstStyle/>
          <a:p>
            <a:pPr algn="l"/>
            <a:r>
              <a:rPr sz="896" b="1" i="0">
                <a:solidFill>
                  <a:srgbClr val="0F6CBD"/>
                </a:solidFill>
                <a:latin typeface="Montserrat"/>
              </a:rPr>
              <a:t>Content Lifecycle — 8 Categories</a:t>
            </a:r>
          </a:p>
        </p:txBody>
      </p:sp>
      <p:sp>
        <p:nvSpPr>
          <p:cNvPr id="35" name="TextBox 34"/>
          <p:cNvSpPr txBox="1"/>
          <p:nvPr/>
        </p:nvSpPr>
        <p:spPr>
          <a:xfrm>
            <a:off x="1497173" y="2795964"/>
            <a:ext cx="367893" cy="142871"/>
          </a:xfrm>
          <a:prstGeom prst="rect">
            <a:avLst/>
          </a:prstGeom>
          <a:noFill/>
        </p:spPr>
        <p:txBody>
          <a:bodyPr wrap="none" lIns="0" tIns="0" rIns="0" bIns="0">
            <a:spAutoFit/>
          </a:bodyPr>
          <a:lstStyle/>
          <a:p>
            <a:pPr algn="l"/>
            <a:r>
              <a:rPr sz="797" b="0" i="0">
                <a:solidFill>
                  <a:srgbClr val="69788C"/>
                </a:solidFill>
                <a:latin typeface="Open Sans"/>
              </a:rPr>
              <a:t>Step 1</a:t>
            </a:r>
          </a:p>
        </p:txBody>
      </p:sp>
      <p:sp>
        <p:nvSpPr>
          <p:cNvPr id="36" name="TextBox 35"/>
          <p:cNvSpPr txBox="1"/>
          <p:nvPr/>
        </p:nvSpPr>
        <p:spPr>
          <a:xfrm>
            <a:off x="710487" y="3030213"/>
            <a:ext cx="1941116" cy="180970"/>
          </a:xfrm>
          <a:prstGeom prst="rect">
            <a:avLst/>
          </a:prstGeom>
          <a:noFill/>
        </p:spPr>
        <p:txBody>
          <a:bodyPr wrap="none" lIns="0" tIns="0" rIns="0" bIns="0">
            <a:spAutoFit/>
          </a:bodyPr>
          <a:lstStyle/>
          <a:p>
            <a:pPr algn="ctr"/>
            <a:r>
              <a:rPr sz="1002" b="1" i="0">
                <a:solidFill>
                  <a:srgbClr val="0A1628"/>
                </a:solidFill>
                <a:latin typeface="Montserrat"/>
              </a:rPr>
              <a:t>Summarize &amp; Understand</a:t>
            </a:r>
          </a:p>
        </p:txBody>
      </p:sp>
      <p:sp>
        <p:nvSpPr>
          <p:cNvPr id="37" name="TextBox 36"/>
          <p:cNvSpPr txBox="1"/>
          <p:nvPr/>
        </p:nvSpPr>
        <p:spPr>
          <a:xfrm>
            <a:off x="692777" y="3300181"/>
            <a:ext cx="1976685" cy="316103"/>
          </a:xfrm>
          <a:prstGeom prst="rect">
            <a:avLst/>
          </a:prstGeom>
          <a:noFill/>
        </p:spPr>
        <p:txBody>
          <a:bodyPr wrap="square" lIns="0" tIns="0" rIns="0" bIns="0">
            <a:spAutoFit/>
          </a:bodyPr>
          <a:lstStyle/>
          <a:p>
            <a:pPr algn="ctr"/>
            <a:r>
              <a:rPr sz="854" b="0" i="0">
                <a:solidFill>
                  <a:srgbClr val="69788C"/>
                </a:solidFill>
                <a:latin typeface="Open Sans"/>
              </a:rPr>
              <a:t>Distill lengthy content into actionable summaries</a:t>
            </a:r>
          </a:p>
        </p:txBody>
      </p:sp>
      <p:sp>
        <p:nvSpPr>
          <p:cNvPr id="38" name="TextBox 37"/>
          <p:cNvSpPr txBox="1"/>
          <p:nvPr/>
        </p:nvSpPr>
        <p:spPr>
          <a:xfrm>
            <a:off x="4440324" y="2795964"/>
            <a:ext cx="367893" cy="142871"/>
          </a:xfrm>
          <a:prstGeom prst="rect">
            <a:avLst/>
          </a:prstGeom>
          <a:noFill/>
        </p:spPr>
        <p:txBody>
          <a:bodyPr wrap="none" lIns="0" tIns="0" rIns="0" bIns="0">
            <a:spAutoFit/>
          </a:bodyPr>
          <a:lstStyle/>
          <a:p>
            <a:pPr algn="l"/>
            <a:r>
              <a:rPr sz="797" b="0" i="0">
                <a:solidFill>
                  <a:srgbClr val="69788C"/>
                </a:solidFill>
                <a:latin typeface="Open Sans"/>
              </a:rPr>
              <a:t>Step 2</a:t>
            </a:r>
          </a:p>
        </p:txBody>
      </p:sp>
      <p:sp>
        <p:nvSpPr>
          <p:cNvPr id="39" name="TextBox 38"/>
          <p:cNvSpPr txBox="1"/>
          <p:nvPr/>
        </p:nvSpPr>
        <p:spPr>
          <a:xfrm>
            <a:off x="3734897" y="3030213"/>
            <a:ext cx="1778600" cy="180970"/>
          </a:xfrm>
          <a:prstGeom prst="rect">
            <a:avLst/>
          </a:prstGeom>
          <a:noFill/>
        </p:spPr>
        <p:txBody>
          <a:bodyPr wrap="none" lIns="0" tIns="0" rIns="0" bIns="0">
            <a:spAutoFit/>
          </a:bodyPr>
          <a:lstStyle/>
          <a:p>
            <a:pPr algn="ctr"/>
            <a:r>
              <a:rPr sz="1002" b="1" i="0">
                <a:solidFill>
                  <a:srgbClr val="0A1628"/>
                </a:solidFill>
                <a:latin typeface="Montserrat"/>
              </a:rPr>
              <a:t>Gain Insights &amp; Analyze</a:t>
            </a:r>
          </a:p>
        </p:txBody>
      </p:sp>
      <p:sp>
        <p:nvSpPr>
          <p:cNvPr id="40" name="TextBox 39"/>
          <p:cNvSpPr txBox="1"/>
          <p:nvPr/>
        </p:nvSpPr>
        <p:spPr>
          <a:xfrm>
            <a:off x="3644263" y="3300181"/>
            <a:ext cx="1960017" cy="161920"/>
          </a:xfrm>
          <a:prstGeom prst="rect">
            <a:avLst/>
          </a:prstGeom>
          <a:noFill/>
        </p:spPr>
        <p:txBody>
          <a:bodyPr wrap="none" lIns="0" tIns="0" rIns="0" bIns="0">
            <a:spAutoFit/>
          </a:bodyPr>
          <a:lstStyle/>
          <a:p>
            <a:pPr algn="ctr"/>
            <a:r>
              <a:rPr sz="854" b="0" i="0">
                <a:solidFill>
                  <a:srgbClr val="69788C"/>
                </a:solidFill>
                <a:latin typeface="Open Sans"/>
              </a:rPr>
              <a:t>Uncover decisions, risks, and themes</a:t>
            </a:r>
          </a:p>
        </p:txBody>
      </p:sp>
      <p:sp>
        <p:nvSpPr>
          <p:cNvPr id="41" name="TextBox 40"/>
          <p:cNvSpPr txBox="1"/>
          <p:nvPr/>
        </p:nvSpPr>
        <p:spPr>
          <a:xfrm>
            <a:off x="7383476" y="2795964"/>
            <a:ext cx="367893" cy="142871"/>
          </a:xfrm>
          <a:prstGeom prst="rect">
            <a:avLst/>
          </a:prstGeom>
          <a:noFill/>
        </p:spPr>
        <p:txBody>
          <a:bodyPr wrap="none" lIns="0" tIns="0" rIns="0" bIns="0">
            <a:spAutoFit/>
          </a:bodyPr>
          <a:lstStyle/>
          <a:p>
            <a:pPr algn="l"/>
            <a:r>
              <a:rPr sz="797" b="0" i="0">
                <a:solidFill>
                  <a:srgbClr val="69788C"/>
                </a:solidFill>
                <a:latin typeface="Open Sans"/>
              </a:rPr>
              <a:t>Step 3</a:t>
            </a:r>
          </a:p>
        </p:txBody>
      </p:sp>
      <p:sp>
        <p:nvSpPr>
          <p:cNvPr id="42" name="TextBox 41"/>
          <p:cNvSpPr txBox="1"/>
          <p:nvPr/>
        </p:nvSpPr>
        <p:spPr>
          <a:xfrm>
            <a:off x="6801721" y="3030213"/>
            <a:ext cx="1531403" cy="180970"/>
          </a:xfrm>
          <a:prstGeom prst="rect">
            <a:avLst/>
          </a:prstGeom>
          <a:noFill/>
        </p:spPr>
        <p:txBody>
          <a:bodyPr wrap="none" lIns="0" tIns="0" rIns="0" bIns="0">
            <a:spAutoFit/>
          </a:bodyPr>
          <a:lstStyle/>
          <a:p>
            <a:pPr algn="ctr"/>
            <a:r>
              <a:rPr sz="1002" b="1" i="0">
                <a:solidFill>
                  <a:srgbClr val="0A1628"/>
                </a:solidFill>
                <a:latin typeface="Montserrat"/>
              </a:rPr>
              <a:t>Create New Content</a:t>
            </a:r>
          </a:p>
        </p:txBody>
      </p:sp>
      <p:sp>
        <p:nvSpPr>
          <p:cNvPr id="43" name="TextBox 42"/>
          <p:cNvSpPr txBox="1"/>
          <p:nvPr/>
        </p:nvSpPr>
        <p:spPr>
          <a:xfrm>
            <a:off x="6578782" y="3300181"/>
            <a:ext cx="1977281" cy="316103"/>
          </a:xfrm>
          <a:prstGeom prst="rect">
            <a:avLst/>
          </a:prstGeom>
          <a:noFill/>
        </p:spPr>
        <p:txBody>
          <a:bodyPr wrap="square" lIns="0" tIns="0" rIns="0" bIns="0">
            <a:spAutoFit/>
          </a:bodyPr>
          <a:lstStyle/>
          <a:p>
            <a:pPr algn="ctr"/>
            <a:r>
              <a:rPr sz="854" b="0" i="0">
                <a:solidFill>
                  <a:srgbClr val="69788C"/>
                </a:solidFill>
                <a:latin typeface="Open Sans"/>
              </a:rPr>
              <a:t>Generate documents and decks from scratch</a:t>
            </a:r>
          </a:p>
        </p:txBody>
      </p:sp>
      <p:sp>
        <p:nvSpPr>
          <p:cNvPr id="44" name="TextBox 43"/>
          <p:cNvSpPr txBox="1"/>
          <p:nvPr/>
        </p:nvSpPr>
        <p:spPr>
          <a:xfrm>
            <a:off x="10326627" y="2795964"/>
            <a:ext cx="367893" cy="142871"/>
          </a:xfrm>
          <a:prstGeom prst="rect">
            <a:avLst/>
          </a:prstGeom>
          <a:noFill/>
        </p:spPr>
        <p:txBody>
          <a:bodyPr wrap="none" lIns="0" tIns="0" rIns="0" bIns="0">
            <a:spAutoFit/>
          </a:bodyPr>
          <a:lstStyle/>
          <a:p>
            <a:pPr algn="l"/>
            <a:r>
              <a:rPr sz="797" b="0" i="0">
                <a:solidFill>
                  <a:srgbClr val="69788C"/>
                </a:solidFill>
                <a:latin typeface="Open Sans"/>
              </a:rPr>
              <a:t>Step 4</a:t>
            </a:r>
          </a:p>
        </p:txBody>
      </p:sp>
      <p:sp>
        <p:nvSpPr>
          <p:cNvPr id="45" name="TextBox 44"/>
          <p:cNvSpPr txBox="1"/>
          <p:nvPr/>
        </p:nvSpPr>
        <p:spPr>
          <a:xfrm>
            <a:off x="9843245" y="3030213"/>
            <a:ext cx="1334508" cy="180970"/>
          </a:xfrm>
          <a:prstGeom prst="rect">
            <a:avLst/>
          </a:prstGeom>
          <a:noFill/>
        </p:spPr>
        <p:txBody>
          <a:bodyPr wrap="none" lIns="0" tIns="0" rIns="0" bIns="0">
            <a:spAutoFit/>
          </a:bodyPr>
          <a:lstStyle/>
          <a:p>
            <a:pPr algn="ctr"/>
            <a:r>
              <a:rPr sz="1002" b="1" i="0">
                <a:solidFill>
                  <a:srgbClr val="0A1628"/>
                </a:solidFill>
                <a:latin typeface="Montserrat"/>
              </a:rPr>
              <a:t>Modify &amp; Improve</a:t>
            </a:r>
          </a:p>
        </p:txBody>
      </p:sp>
      <p:sp>
        <p:nvSpPr>
          <p:cNvPr id="46" name="TextBox 45"/>
          <p:cNvSpPr txBox="1"/>
          <p:nvPr/>
        </p:nvSpPr>
        <p:spPr>
          <a:xfrm>
            <a:off x="9612270" y="3300181"/>
            <a:ext cx="1796608" cy="161920"/>
          </a:xfrm>
          <a:prstGeom prst="rect">
            <a:avLst/>
          </a:prstGeom>
          <a:noFill/>
        </p:spPr>
        <p:txBody>
          <a:bodyPr wrap="none" lIns="0" tIns="0" rIns="0" bIns="0">
            <a:spAutoFit/>
          </a:bodyPr>
          <a:lstStyle/>
          <a:p>
            <a:pPr algn="ctr"/>
            <a:r>
              <a:rPr sz="854" b="0" i="0">
                <a:solidFill>
                  <a:srgbClr val="69788C"/>
                </a:solidFill>
                <a:latin typeface="Open Sans"/>
              </a:rPr>
              <a:t>Elevate tone, clarity, and narrative</a:t>
            </a:r>
          </a:p>
        </p:txBody>
      </p:sp>
      <p:sp>
        <p:nvSpPr>
          <p:cNvPr id="47" name="TextBox 46"/>
          <p:cNvSpPr txBox="1"/>
          <p:nvPr/>
        </p:nvSpPr>
        <p:spPr>
          <a:xfrm>
            <a:off x="1497173" y="4665496"/>
            <a:ext cx="367893" cy="142871"/>
          </a:xfrm>
          <a:prstGeom prst="rect">
            <a:avLst/>
          </a:prstGeom>
          <a:noFill/>
        </p:spPr>
        <p:txBody>
          <a:bodyPr wrap="none" lIns="0" tIns="0" rIns="0" bIns="0">
            <a:spAutoFit/>
          </a:bodyPr>
          <a:lstStyle/>
          <a:p>
            <a:pPr algn="l"/>
            <a:r>
              <a:rPr sz="797" b="0" i="0">
                <a:solidFill>
                  <a:srgbClr val="69788C"/>
                </a:solidFill>
                <a:latin typeface="Open Sans"/>
              </a:rPr>
              <a:t>Step 5</a:t>
            </a:r>
          </a:p>
        </p:txBody>
      </p:sp>
      <p:sp>
        <p:nvSpPr>
          <p:cNvPr id="48" name="TextBox 47"/>
          <p:cNvSpPr txBox="1"/>
          <p:nvPr/>
        </p:nvSpPr>
        <p:spPr>
          <a:xfrm>
            <a:off x="938189" y="4899745"/>
            <a:ext cx="1485862" cy="180970"/>
          </a:xfrm>
          <a:prstGeom prst="rect">
            <a:avLst/>
          </a:prstGeom>
          <a:noFill/>
        </p:spPr>
        <p:txBody>
          <a:bodyPr wrap="none" lIns="0" tIns="0" rIns="0" bIns="0">
            <a:spAutoFit/>
          </a:bodyPr>
          <a:lstStyle/>
          <a:p>
            <a:pPr algn="ctr"/>
            <a:r>
              <a:rPr sz="1002" b="1" i="0">
                <a:solidFill>
                  <a:srgbClr val="0A1628"/>
                </a:solidFill>
                <a:latin typeface="Montserrat"/>
              </a:rPr>
              <a:t>Refine Slide Quality</a:t>
            </a:r>
          </a:p>
        </p:txBody>
      </p:sp>
      <p:sp>
        <p:nvSpPr>
          <p:cNvPr id="49" name="TextBox 48"/>
          <p:cNvSpPr txBox="1"/>
          <p:nvPr/>
        </p:nvSpPr>
        <p:spPr>
          <a:xfrm>
            <a:off x="858270" y="5169713"/>
            <a:ext cx="1645700" cy="316103"/>
          </a:xfrm>
          <a:prstGeom prst="rect">
            <a:avLst/>
          </a:prstGeom>
          <a:noFill/>
        </p:spPr>
        <p:txBody>
          <a:bodyPr wrap="square" lIns="0" tIns="0" rIns="0" bIns="0">
            <a:spAutoFit/>
          </a:bodyPr>
          <a:lstStyle/>
          <a:p>
            <a:pPr algn="ctr"/>
            <a:r>
              <a:rPr sz="854" b="0" i="0">
                <a:solidFill>
                  <a:srgbClr val="69788C"/>
                </a:solidFill>
                <a:latin typeface="Open Sans"/>
              </a:rPr>
              <a:t>Tighten titles, cut density, build storyline</a:t>
            </a:r>
          </a:p>
        </p:txBody>
      </p:sp>
      <p:sp>
        <p:nvSpPr>
          <p:cNvPr id="50" name="TextBox 49"/>
          <p:cNvSpPr txBox="1"/>
          <p:nvPr/>
        </p:nvSpPr>
        <p:spPr>
          <a:xfrm>
            <a:off x="4440324" y="4665496"/>
            <a:ext cx="367893" cy="142871"/>
          </a:xfrm>
          <a:prstGeom prst="rect">
            <a:avLst/>
          </a:prstGeom>
          <a:noFill/>
        </p:spPr>
        <p:txBody>
          <a:bodyPr wrap="none" lIns="0" tIns="0" rIns="0" bIns="0">
            <a:spAutoFit/>
          </a:bodyPr>
          <a:lstStyle/>
          <a:p>
            <a:pPr algn="l"/>
            <a:r>
              <a:rPr sz="797" b="0" i="0">
                <a:solidFill>
                  <a:srgbClr val="69788C"/>
                </a:solidFill>
                <a:latin typeface="Open Sans"/>
              </a:rPr>
              <a:t>Step 6</a:t>
            </a:r>
          </a:p>
        </p:txBody>
      </p:sp>
      <p:sp>
        <p:nvSpPr>
          <p:cNvPr id="51" name="TextBox 50"/>
          <p:cNvSpPr txBox="1"/>
          <p:nvPr/>
        </p:nvSpPr>
        <p:spPr>
          <a:xfrm>
            <a:off x="3946079" y="4899745"/>
            <a:ext cx="1356236" cy="180970"/>
          </a:xfrm>
          <a:prstGeom prst="rect">
            <a:avLst/>
          </a:prstGeom>
          <a:noFill/>
        </p:spPr>
        <p:txBody>
          <a:bodyPr wrap="none" lIns="0" tIns="0" rIns="0" bIns="0">
            <a:spAutoFit/>
          </a:bodyPr>
          <a:lstStyle/>
          <a:p>
            <a:pPr algn="ctr"/>
            <a:r>
              <a:rPr sz="1002" b="1" i="0">
                <a:solidFill>
                  <a:srgbClr val="0A1628"/>
                </a:solidFill>
                <a:latin typeface="Montserrat"/>
              </a:rPr>
              <a:t>Review &amp; Validate</a:t>
            </a:r>
          </a:p>
        </p:txBody>
      </p:sp>
      <p:sp>
        <p:nvSpPr>
          <p:cNvPr id="52" name="TextBox 51"/>
          <p:cNvSpPr txBox="1"/>
          <p:nvPr/>
        </p:nvSpPr>
        <p:spPr>
          <a:xfrm>
            <a:off x="3753946" y="5169713"/>
            <a:ext cx="1740501" cy="161920"/>
          </a:xfrm>
          <a:prstGeom prst="rect">
            <a:avLst/>
          </a:prstGeom>
          <a:noFill/>
        </p:spPr>
        <p:txBody>
          <a:bodyPr wrap="none" lIns="0" tIns="0" rIns="0" bIns="0">
            <a:spAutoFit/>
          </a:bodyPr>
          <a:lstStyle/>
          <a:p>
            <a:pPr algn="ctr"/>
            <a:r>
              <a:rPr sz="854" b="0" i="0">
                <a:solidFill>
                  <a:srgbClr val="69788C"/>
                </a:solidFill>
                <a:latin typeface="Open Sans"/>
              </a:rPr>
              <a:t>Ensure consistency and accuracy</a:t>
            </a:r>
          </a:p>
        </p:txBody>
      </p:sp>
      <p:sp>
        <p:nvSpPr>
          <p:cNvPr id="53" name="TextBox 52"/>
          <p:cNvSpPr txBox="1"/>
          <p:nvPr/>
        </p:nvSpPr>
        <p:spPr>
          <a:xfrm>
            <a:off x="7383476" y="4665496"/>
            <a:ext cx="367893" cy="142871"/>
          </a:xfrm>
          <a:prstGeom prst="rect">
            <a:avLst/>
          </a:prstGeom>
          <a:noFill/>
        </p:spPr>
        <p:txBody>
          <a:bodyPr wrap="none" lIns="0" tIns="0" rIns="0" bIns="0">
            <a:spAutoFit/>
          </a:bodyPr>
          <a:lstStyle/>
          <a:p>
            <a:pPr algn="l"/>
            <a:r>
              <a:rPr sz="797" b="0" i="0">
                <a:solidFill>
                  <a:srgbClr val="69788C"/>
                </a:solidFill>
                <a:latin typeface="Open Sans"/>
              </a:rPr>
              <a:t>Step 7</a:t>
            </a:r>
          </a:p>
        </p:txBody>
      </p:sp>
      <p:sp>
        <p:nvSpPr>
          <p:cNvPr id="54" name="TextBox 53"/>
          <p:cNvSpPr txBox="1"/>
          <p:nvPr/>
        </p:nvSpPr>
        <p:spPr>
          <a:xfrm>
            <a:off x="7006057" y="4899745"/>
            <a:ext cx="1122731" cy="180970"/>
          </a:xfrm>
          <a:prstGeom prst="rect">
            <a:avLst/>
          </a:prstGeom>
          <a:noFill/>
        </p:spPr>
        <p:txBody>
          <a:bodyPr wrap="none" lIns="0" tIns="0" rIns="0" bIns="0">
            <a:spAutoFit/>
          </a:bodyPr>
          <a:lstStyle/>
          <a:p>
            <a:pPr algn="ctr"/>
            <a:r>
              <a:rPr sz="1002" b="1" i="0">
                <a:solidFill>
                  <a:srgbClr val="0A1628"/>
                </a:solidFill>
                <a:latin typeface="Montserrat"/>
              </a:rPr>
              <a:t>Shape &amp; Polish</a:t>
            </a:r>
          </a:p>
        </p:txBody>
      </p:sp>
      <p:sp>
        <p:nvSpPr>
          <p:cNvPr id="55" name="TextBox 54"/>
          <p:cNvSpPr txBox="1"/>
          <p:nvPr/>
        </p:nvSpPr>
        <p:spPr>
          <a:xfrm>
            <a:off x="6651260" y="5169713"/>
            <a:ext cx="1832326" cy="316103"/>
          </a:xfrm>
          <a:prstGeom prst="rect">
            <a:avLst/>
          </a:prstGeom>
          <a:noFill/>
        </p:spPr>
        <p:txBody>
          <a:bodyPr wrap="square" lIns="0" tIns="0" rIns="0" bIns="0">
            <a:spAutoFit/>
          </a:bodyPr>
          <a:lstStyle/>
          <a:p>
            <a:pPr algn="ctr"/>
            <a:r>
              <a:rPr sz="854" b="0" i="0">
                <a:solidFill>
                  <a:srgbClr val="69788C"/>
                </a:solidFill>
                <a:latin typeface="Open Sans"/>
              </a:rPr>
              <a:t>Format, condense, and externalize output</a:t>
            </a:r>
          </a:p>
        </p:txBody>
      </p:sp>
      <p:sp>
        <p:nvSpPr>
          <p:cNvPr id="56" name="TextBox 55"/>
          <p:cNvSpPr txBox="1"/>
          <p:nvPr/>
        </p:nvSpPr>
        <p:spPr>
          <a:xfrm>
            <a:off x="10326627" y="4665496"/>
            <a:ext cx="367893" cy="142871"/>
          </a:xfrm>
          <a:prstGeom prst="rect">
            <a:avLst/>
          </a:prstGeom>
          <a:noFill/>
        </p:spPr>
        <p:txBody>
          <a:bodyPr wrap="none" lIns="0" tIns="0" rIns="0" bIns="0">
            <a:spAutoFit/>
          </a:bodyPr>
          <a:lstStyle/>
          <a:p>
            <a:pPr algn="l"/>
            <a:r>
              <a:rPr sz="797" b="0" i="0">
                <a:solidFill>
                  <a:srgbClr val="69788C"/>
                </a:solidFill>
                <a:latin typeface="Open Sans"/>
              </a:rPr>
              <a:t>Step 8</a:t>
            </a:r>
          </a:p>
        </p:txBody>
      </p:sp>
      <p:sp>
        <p:nvSpPr>
          <p:cNvPr id="57" name="TextBox 56"/>
          <p:cNvSpPr txBox="1"/>
          <p:nvPr/>
        </p:nvSpPr>
        <p:spPr>
          <a:xfrm>
            <a:off x="9931201" y="4899745"/>
            <a:ext cx="1158597" cy="180970"/>
          </a:xfrm>
          <a:prstGeom prst="rect">
            <a:avLst/>
          </a:prstGeom>
          <a:noFill/>
        </p:spPr>
        <p:txBody>
          <a:bodyPr wrap="none" lIns="0" tIns="0" rIns="0" bIns="0">
            <a:spAutoFit/>
          </a:bodyPr>
          <a:lstStyle/>
          <a:p>
            <a:pPr algn="ctr"/>
            <a:r>
              <a:rPr sz="1002" b="1" i="0">
                <a:solidFill>
                  <a:srgbClr val="0A1628"/>
                </a:solidFill>
                <a:latin typeface="Montserrat"/>
              </a:rPr>
              <a:t>Usage Patterns</a:t>
            </a:r>
          </a:p>
        </p:txBody>
      </p:sp>
      <p:sp>
        <p:nvSpPr>
          <p:cNvPr id="58" name="TextBox 57"/>
          <p:cNvSpPr txBox="1"/>
          <p:nvPr/>
        </p:nvSpPr>
        <p:spPr>
          <a:xfrm>
            <a:off x="9637570" y="5169713"/>
            <a:ext cx="1745859" cy="316103"/>
          </a:xfrm>
          <a:prstGeom prst="rect">
            <a:avLst/>
          </a:prstGeom>
          <a:noFill/>
        </p:spPr>
        <p:txBody>
          <a:bodyPr wrap="square" lIns="0" tIns="0" rIns="0" bIns="0">
            <a:spAutoFit/>
          </a:bodyPr>
          <a:lstStyle/>
          <a:p>
            <a:pPr algn="ctr"/>
            <a:r>
              <a:rPr sz="854" b="0" i="0">
                <a:solidFill>
                  <a:srgbClr val="69788C"/>
                </a:solidFill>
                <a:latin typeface="Open Sans"/>
              </a:rPr>
              <a:t>Match prompts to your workflow scenario</a:t>
            </a:r>
          </a:p>
        </p:txBody>
      </p:sp>
      <p:sp>
        <p:nvSpPr>
          <p:cNvPr id="59" name="TextBox 58"/>
          <p:cNvSpPr txBox="1"/>
          <p:nvPr/>
        </p:nvSpPr>
        <p:spPr>
          <a:xfrm>
            <a:off x="9758416" y="6391115"/>
            <a:ext cx="1976090" cy="161920"/>
          </a:xfrm>
          <a:prstGeom prst="rect">
            <a:avLst/>
          </a:prstGeom>
          <a:noFill/>
        </p:spPr>
        <p:txBody>
          <a:bodyPr wrap="none" lIns="0" tIns="0" rIns="0" bIns="0">
            <a:spAutoFit/>
          </a:bodyPr>
          <a:lstStyle/>
          <a:p>
            <a:pPr algn="l"/>
            <a:r>
              <a:rPr sz="854" b="0" i="0">
                <a:solidFill>
                  <a:srgbClr val="69727E"/>
                </a:solidFill>
                <a:latin typeface="Open Sans"/>
              </a:rPr>
              <a:t>Microsoft 365 Copilot Training | 2026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1879996"/>
            <a:ext cx="2390775" cy="4235053"/>
          </a:xfrm>
          <a:prstGeom prst="roundRect">
            <a:avLst>
              <a:gd name="adj" fmla="val 478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Oval 2"/>
          <p:cNvSpPr/>
          <p:nvPr/>
        </p:nvSpPr>
        <p:spPr>
          <a:xfrm>
            <a:off x="695325" y="2118121"/>
            <a:ext cx="266700" cy="266700"/>
          </a:xfrm>
          <a:prstGeom prst="ellipse">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 name="Picture 3"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76298" y="2144782"/>
            <a:ext cx="159837" cy="213116"/>
          </a:xfrm>
          <a:prstGeom prst="rect">
            <a:avLst/>
          </a:prstGeom>
        </p:spPr>
      </p:pic>
      <p:pic>
        <p:nvPicPr>
          <p:cNvPr id="5" name="Picture 4"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99301" y="3917492"/>
            <a:ext cx="91336" cy="159861"/>
          </a:xfrm>
          <a:prstGeom prst="rect">
            <a:avLst/>
          </a:prstGeom>
        </p:spPr>
      </p:pic>
      <p:sp>
        <p:nvSpPr>
          <p:cNvPr id="6" name="Rounded Rectangle 5"/>
          <p:cNvSpPr/>
          <p:nvPr/>
        </p:nvSpPr>
        <p:spPr>
          <a:xfrm>
            <a:off x="3419475" y="1879996"/>
            <a:ext cx="2390775" cy="4235053"/>
          </a:xfrm>
          <a:prstGeom prst="roundRect">
            <a:avLst>
              <a:gd name="adj" fmla="val 478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Oval 6"/>
          <p:cNvSpPr/>
          <p:nvPr/>
        </p:nvSpPr>
        <p:spPr>
          <a:xfrm>
            <a:off x="3657600" y="2118121"/>
            <a:ext cx="266700" cy="266700"/>
          </a:xfrm>
          <a:prstGeom prst="ellipse">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8" name="Picture 7" descr="image.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051826" y="2144727"/>
            <a:ext cx="213249" cy="213227"/>
          </a:xfrm>
          <a:prstGeom prst="rect">
            <a:avLst/>
          </a:prstGeom>
        </p:spPr>
      </p:pic>
      <p:sp>
        <p:nvSpPr>
          <p:cNvPr id="9" name="Rounded Rectangle 8"/>
          <p:cNvSpPr/>
          <p:nvPr/>
        </p:nvSpPr>
        <p:spPr>
          <a:xfrm>
            <a:off x="3657600" y="3067347"/>
            <a:ext cx="723453" cy="188416"/>
          </a:xfrm>
          <a:prstGeom prst="roundRect">
            <a:avLst>
              <a:gd name="adj" fmla="val 20221"/>
            </a:avLst>
          </a:prstGeom>
          <a:solidFill>
            <a:srgbClr val="E8EE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0" name="Picture 9"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61501" y="3917492"/>
            <a:ext cx="91336" cy="159861"/>
          </a:xfrm>
          <a:prstGeom prst="rect">
            <a:avLst/>
          </a:prstGeom>
        </p:spPr>
      </p:pic>
      <p:sp>
        <p:nvSpPr>
          <p:cNvPr id="11" name="Rounded Rectangle 10"/>
          <p:cNvSpPr/>
          <p:nvPr/>
        </p:nvSpPr>
        <p:spPr>
          <a:xfrm>
            <a:off x="6381750" y="1879996"/>
            <a:ext cx="2390775" cy="4235053"/>
          </a:xfrm>
          <a:prstGeom prst="roundRect">
            <a:avLst>
              <a:gd name="adj" fmla="val 478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Oval 11"/>
          <p:cNvSpPr/>
          <p:nvPr/>
        </p:nvSpPr>
        <p:spPr>
          <a:xfrm>
            <a:off x="6619875" y="2118121"/>
            <a:ext cx="266700" cy="266700"/>
          </a:xfrm>
          <a:prstGeom prst="ellipse">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3" name="Picture 12" descr="image.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000699" y="2158102"/>
            <a:ext cx="186476" cy="186476"/>
          </a:xfrm>
          <a:prstGeom prst="rect">
            <a:avLst/>
          </a:prstGeom>
        </p:spPr>
      </p:pic>
      <p:sp>
        <p:nvSpPr>
          <p:cNvPr id="14" name="Rounded Rectangle 13"/>
          <p:cNvSpPr/>
          <p:nvPr/>
        </p:nvSpPr>
        <p:spPr>
          <a:xfrm>
            <a:off x="6619875" y="3067347"/>
            <a:ext cx="419992" cy="188416"/>
          </a:xfrm>
          <a:prstGeom prst="roundRect">
            <a:avLst>
              <a:gd name="adj" fmla="val 20221"/>
            </a:avLst>
          </a:prstGeom>
          <a:solidFill>
            <a:srgbClr val="E8EE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5" name="Picture 14"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23702" y="3917492"/>
            <a:ext cx="91336" cy="159861"/>
          </a:xfrm>
          <a:prstGeom prst="rect">
            <a:avLst/>
          </a:prstGeom>
        </p:spPr>
      </p:pic>
      <p:sp>
        <p:nvSpPr>
          <p:cNvPr id="16" name="Rounded Rectangle 15"/>
          <p:cNvSpPr/>
          <p:nvPr/>
        </p:nvSpPr>
        <p:spPr>
          <a:xfrm>
            <a:off x="9344025" y="1879996"/>
            <a:ext cx="2390775" cy="4235053"/>
          </a:xfrm>
          <a:prstGeom prst="roundRect">
            <a:avLst>
              <a:gd name="adj" fmla="val 478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Oval 16"/>
          <p:cNvSpPr/>
          <p:nvPr/>
        </p:nvSpPr>
        <p:spPr>
          <a:xfrm>
            <a:off x="9582150" y="2118121"/>
            <a:ext cx="266700" cy="266700"/>
          </a:xfrm>
          <a:prstGeom prst="ellipse">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8" name="Picture 17" descr="image.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962900" y="2144708"/>
            <a:ext cx="213265" cy="213265"/>
          </a:xfrm>
          <a:prstGeom prst="rect">
            <a:avLst/>
          </a:prstGeom>
        </p:spPr>
      </p:pic>
      <p:sp>
        <p:nvSpPr>
          <p:cNvPr id="19" name="Rounded Rectangle 18"/>
          <p:cNvSpPr/>
          <p:nvPr/>
        </p:nvSpPr>
        <p:spPr>
          <a:xfrm>
            <a:off x="1806029" y="6381750"/>
            <a:ext cx="8340625" cy="19050"/>
          </a:xfrm>
          <a:prstGeom prst="roundRect">
            <a:avLst>
              <a:gd name="adj" fmla="val 50000"/>
            </a:avLst>
          </a:prstGeom>
          <a:gradFill rotWithShape="1">
            <a:gsLst>
              <a:gs pos="0">
                <a:srgbClr val="0F6CBD"/>
              </a:gs>
              <a:gs pos="100000">
                <a:srgbClr val="00B7C3"/>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TextBox 19"/>
          <p:cNvSpPr txBox="1"/>
          <p:nvPr/>
        </p:nvSpPr>
        <p:spPr>
          <a:xfrm>
            <a:off x="457188" y="380990"/>
            <a:ext cx="7021832" cy="447663"/>
          </a:xfrm>
          <a:prstGeom prst="rect">
            <a:avLst/>
          </a:prstGeom>
          <a:noFill/>
        </p:spPr>
        <p:txBody>
          <a:bodyPr wrap="none" lIns="0" tIns="0" rIns="0" bIns="0">
            <a:spAutoFit/>
          </a:bodyPr>
          <a:lstStyle/>
          <a:p>
            <a:pPr algn="l"/>
            <a:r>
              <a:rPr sz="2533" b="1" i="0">
                <a:solidFill>
                  <a:srgbClr val="0A1628"/>
                </a:solidFill>
                <a:latin typeface="Montserrat"/>
              </a:rPr>
              <a:t>Summarize and Understand Content</a:t>
            </a:r>
          </a:p>
        </p:txBody>
      </p:sp>
      <p:sp>
        <p:nvSpPr>
          <p:cNvPr id="21" name="TextBox 20"/>
          <p:cNvSpPr txBox="1"/>
          <p:nvPr/>
        </p:nvSpPr>
        <p:spPr>
          <a:xfrm>
            <a:off x="457188" y="990575"/>
            <a:ext cx="9725823" cy="563746"/>
          </a:xfrm>
          <a:prstGeom prst="rect">
            <a:avLst/>
          </a:prstGeom>
          <a:noFill/>
        </p:spPr>
        <p:txBody>
          <a:bodyPr wrap="square" lIns="0" tIns="0" rIns="0" bIns="0">
            <a:spAutoFit/>
          </a:bodyPr>
          <a:lstStyle/>
          <a:p>
            <a:pPr algn="l"/>
            <a:r>
              <a:rPr sz="1418" b="1" i="0">
                <a:solidFill>
                  <a:srgbClr val="1A2A40"/>
                </a:solidFill>
                <a:latin typeface="Open Sans"/>
              </a:rPr>
              <a:t>Start any project by extracting what matters most from documents and decks — Copilot can distill lengthy content into actionable summaries in seconds.</a:t>
            </a:r>
            <a:r>
              <a:rPr sz="968" b="0" i="0">
                <a:solidFill>
                  <a:srgbClr val="0F6CBD"/>
                </a:solidFill>
                <a:latin typeface="Open Sans"/>
              </a:rPr>
              <a:t> </a:t>
            </a:r>
            <a:r>
              <a:rPr sz="968" b="0" i="0">
                <a:solidFill>
                  <a:srgbClr val="0F6CBD"/>
                </a:solidFill>
                <a:latin typeface="Open Sans"/>
                <a:hlinkClick r:id="rId8" tooltip="Generate a set of copilot.docx"/>
              </a:rPr>
              <a:t>[1]</a:t>
            </a:r>
          </a:p>
        </p:txBody>
      </p:sp>
      <p:sp>
        <p:nvSpPr>
          <p:cNvPr id="22" name="TextBox 21"/>
          <p:cNvSpPr txBox="1"/>
          <p:nvPr/>
        </p:nvSpPr>
        <p:spPr>
          <a:xfrm>
            <a:off x="803205" y="2175217"/>
            <a:ext cx="91440" cy="152396"/>
          </a:xfrm>
          <a:prstGeom prst="rect">
            <a:avLst/>
          </a:prstGeom>
          <a:noFill/>
        </p:spPr>
        <p:txBody>
          <a:bodyPr wrap="none" lIns="0" tIns="0" rIns="0" bIns="0">
            <a:spAutoFit/>
          </a:bodyPr>
          <a:lstStyle/>
          <a:p>
            <a:pPr algn="l"/>
            <a:r>
              <a:rPr sz="896" b="1" i="0">
                <a:solidFill>
                  <a:srgbClr val="FFFFFF"/>
                </a:solidFill>
                <a:latin typeface="Montserrat"/>
              </a:rPr>
              <a:t>1</a:t>
            </a:r>
          </a:p>
        </p:txBody>
      </p:sp>
      <p:sp>
        <p:nvSpPr>
          <p:cNvPr id="23" name="TextBox 22"/>
          <p:cNvSpPr txBox="1"/>
          <p:nvPr/>
        </p:nvSpPr>
        <p:spPr>
          <a:xfrm>
            <a:off x="695307" y="2537158"/>
            <a:ext cx="1671149" cy="190495"/>
          </a:xfrm>
          <a:prstGeom prst="rect">
            <a:avLst/>
          </a:prstGeom>
          <a:noFill/>
        </p:spPr>
        <p:txBody>
          <a:bodyPr wrap="none" lIns="0" tIns="0" rIns="0" bIns="0">
            <a:spAutoFit/>
          </a:bodyPr>
          <a:lstStyle/>
          <a:p>
            <a:pPr algn="l"/>
            <a:r>
              <a:rPr sz="1107" b="1" i="0">
                <a:solidFill>
                  <a:srgbClr val="0F6CBD"/>
                </a:solidFill>
                <a:latin typeface="Montserrat"/>
              </a:rPr>
              <a:t>Executive Summary</a:t>
            </a:r>
          </a:p>
        </p:txBody>
      </p:sp>
      <p:sp>
        <p:nvSpPr>
          <p:cNvPr id="24" name="TextBox 23"/>
          <p:cNvSpPr txBox="1"/>
          <p:nvPr/>
        </p:nvSpPr>
        <p:spPr>
          <a:xfrm>
            <a:off x="695307" y="2868887"/>
            <a:ext cx="1721005" cy="1029864"/>
          </a:xfrm>
          <a:prstGeom prst="rect">
            <a:avLst/>
          </a:prstGeom>
          <a:noFill/>
        </p:spPr>
        <p:txBody>
          <a:bodyPr wrap="square" lIns="0" tIns="0" rIns="0" bIns="0">
            <a:spAutoFit/>
          </a:bodyPr>
          <a:lstStyle/>
          <a:p>
            <a:pPr algn="l"/>
            <a:r>
              <a:rPr sz="1082" b="0" i="1">
                <a:solidFill>
                  <a:srgbClr val="2D3748"/>
                </a:solidFill>
                <a:latin typeface="Open Sans"/>
              </a:rPr>
              <a:t>"Summarize this document for an executive audience. Focus on objectives, key points, risks, and recommendations."</a:t>
            </a:r>
          </a:p>
        </p:txBody>
      </p:sp>
      <p:sp>
        <p:nvSpPr>
          <p:cNvPr id="25" name="TextBox 24"/>
          <p:cNvSpPr txBox="1"/>
          <p:nvPr/>
        </p:nvSpPr>
        <p:spPr>
          <a:xfrm>
            <a:off x="3752607" y="2175217"/>
            <a:ext cx="91440" cy="152396"/>
          </a:xfrm>
          <a:prstGeom prst="rect">
            <a:avLst/>
          </a:prstGeom>
          <a:noFill/>
        </p:spPr>
        <p:txBody>
          <a:bodyPr wrap="none" lIns="0" tIns="0" rIns="0" bIns="0">
            <a:spAutoFit/>
          </a:bodyPr>
          <a:lstStyle/>
          <a:p>
            <a:pPr algn="l"/>
            <a:r>
              <a:rPr sz="896" b="1" i="0">
                <a:solidFill>
                  <a:srgbClr val="FFFFFF"/>
                </a:solidFill>
                <a:latin typeface="Montserrat"/>
              </a:rPr>
              <a:t>2</a:t>
            </a:r>
          </a:p>
        </p:txBody>
      </p:sp>
      <p:sp>
        <p:nvSpPr>
          <p:cNvPr id="26" name="TextBox 25"/>
          <p:cNvSpPr txBox="1"/>
          <p:nvPr/>
        </p:nvSpPr>
        <p:spPr>
          <a:xfrm>
            <a:off x="3657508" y="2537158"/>
            <a:ext cx="1143120" cy="398402"/>
          </a:xfrm>
          <a:prstGeom prst="rect">
            <a:avLst/>
          </a:prstGeom>
          <a:noFill/>
        </p:spPr>
        <p:txBody>
          <a:bodyPr wrap="square" lIns="0" tIns="0" rIns="0" bIns="0">
            <a:spAutoFit/>
          </a:bodyPr>
          <a:lstStyle/>
          <a:p>
            <a:pPr algn="l"/>
            <a:r>
              <a:rPr sz="1107" b="1" i="0">
                <a:solidFill>
                  <a:srgbClr val="0F6CBD"/>
                </a:solidFill>
                <a:latin typeface="Montserrat"/>
              </a:rPr>
              <a:t>Slide-by-Slide Summary</a:t>
            </a:r>
          </a:p>
        </p:txBody>
      </p:sp>
      <p:sp>
        <p:nvSpPr>
          <p:cNvPr id="27" name="TextBox 26"/>
          <p:cNvSpPr txBox="1"/>
          <p:nvPr/>
        </p:nvSpPr>
        <p:spPr>
          <a:xfrm>
            <a:off x="3657508" y="3067181"/>
            <a:ext cx="723435" cy="188590"/>
          </a:xfrm>
          <a:prstGeom prst="rect">
            <a:avLst/>
          </a:prstGeom>
          <a:noFill/>
        </p:spPr>
        <p:txBody>
          <a:bodyPr wrap="none" lIns="76198" tIns="22859" rIns="76198" bIns="22859">
            <a:spAutoFit/>
          </a:bodyPr>
          <a:lstStyle/>
          <a:p>
            <a:pPr algn="l"/>
            <a:r>
              <a:rPr sz="763" b="1" i="0">
                <a:solidFill>
                  <a:srgbClr val="606D7F"/>
                </a:solidFill>
                <a:latin typeface="Open Sans"/>
              </a:rPr>
              <a:t>PowerPoint</a:t>
            </a:r>
          </a:p>
        </p:txBody>
      </p:sp>
      <p:sp>
        <p:nvSpPr>
          <p:cNvPr id="28" name="TextBox 27"/>
          <p:cNvSpPr txBox="1"/>
          <p:nvPr/>
        </p:nvSpPr>
        <p:spPr>
          <a:xfrm>
            <a:off x="3657508" y="3379504"/>
            <a:ext cx="1850333" cy="820022"/>
          </a:xfrm>
          <a:prstGeom prst="rect">
            <a:avLst/>
          </a:prstGeom>
          <a:noFill/>
        </p:spPr>
        <p:txBody>
          <a:bodyPr wrap="square" lIns="0" tIns="0" rIns="0" bIns="0">
            <a:spAutoFit/>
          </a:bodyPr>
          <a:lstStyle/>
          <a:p>
            <a:pPr algn="l"/>
            <a:r>
              <a:rPr sz="1082" b="0" i="1">
                <a:solidFill>
                  <a:srgbClr val="2D3748"/>
                </a:solidFill>
                <a:latin typeface="Open Sans"/>
              </a:rPr>
              <a:t>"Provide a concise summary of each slide, highlighting the main message and takeaway."</a:t>
            </a:r>
          </a:p>
        </p:txBody>
      </p:sp>
      <p:sp>
        <p:nvSpPr>
          <p:cNvPr id="29" name="TextBox 28"/>
          <p:cNvSpPr txBox="1"/>
          <p:nvPr/>
        </p:nvSpPr>
        <p:spPr>
          <a:xfrm>
            <a:off x="6714659" y="2175217"/>
            <a:ext cx="91440" cy="152396"/>
          </a:xfrm>
          <a:prstGeom prst="rect">
            <a:avLst/>
          </a:prstGeom>
          <a:noFill/>
        </p:spPr>
        <p:txBody>
          <a:bodyPr wrap="none" lIns="0" tIns="0" rIns="0" bIns="0">
            <a:spAutoFit/>
          </a:bodyPr>
          <a:lstStyle/>
          <a:p>
            <a:pPr algn="l"/>
            <a:r>
              <a:rPr sz="896" b="1" i="0">
                <a:solidFill>
                  <a:srgbClr val="FFFFFF"/>
                </a:solidFill>
                <a:latin typeface="Montserrat"/>
              </a:rPr>
              <a:t>3</a:t>
            </a:r>
          </a:p>
        </p:txBody>
      </p:sp>
      <p:sp>
        <p:nvSpPr>
          <p:cNvPr id="30" name="TextBox 29"/>
          <p:cNvSpPr txBox="1"/>
          <p:nvPr/>
        </p:nvSpPr>
        <p:spPr>
          <a:xfrm>
            <a:off x="6619709" y="2537158"/>
            <a:ext cx="1359064" cy="398402"/>
          </a:xfrm>
          <a:prstGeom prst="rect">
            <a:avLst/>
          </a:prstGeom>
          <a:noFill/>
        </p:spPr>
        <p:txBody>
          <a:bodyPr wrap="square" lIns="0" tIns="0" rIns="0" bIns="0">
            <a:spAutoFit/>
          </a:bodyPr>
          <a:lstStyle/>
          <a:p>
            <a:pPr algn="l"/>
            <a:r>
              <a:rPr sz="1107" b="1" i="0">
                <a:solidFill>
                  <a:srgbClr val="0F6CBD"/>
                </a:solidFill>
                <a:latin typeface="Montserrat"/>
              </a:rPr>
              <a:t>Long Document Condensation</a:t>
            </a:r>
          </a:p>
        </p:txBody>
      </p:sp>
      <p:sp>
        <p:nvSpPr>
          <p:cNvPr id="31" name="TextBox 30"/>
          <p:cNvSpPr txBox="1"/>
          <p:nvPr/>
        </p:nvSpPr>
        <p:spPr>
          <a:xfrm>
            <a:off x="6619709" y="3067181"/>
            <a:ext cx="419982" cy="188590"/>
          </a:xfrm>
          <a:prstGeom prst="rect">
            <a:avLst/>
          </a:prstGeom>
          <a:noFill/>
        </p:spPr>
        <p:txBody>
          <a:bodyPr wrap="none" lIns="76198" tIns="22859" rIns="76198" bIns="22859">
            <a:spAutoFit/>
          </a:bodyPr>
          <a:lstStyle/>
          <a:p>
            <a:pPr algn="l"/>
            <a:r>
              <a:rPr sz="763" b="1" i="0">
                <a:solidFill>
                  <a:srgbClr val="606D7F"/>
                </a:solidFill>
                <a:latin typeface="Open Sans"/>
              </a:rPr>
              <a:t>Word</a:t>
            </a:r>
          </a:p>
        </p:txBody>
      </p:sp>
      <p:sp>
        <p:nvSpPr>
          <p:cNvPr id="32" name="TextBox 31"/>
          <p:cNvSpPr txBox="1"/>
          <p:nvPr/>
        </p:nvSpPr>
        <p:spPr>
          <a:xfrm>
            <a:off x="6619709" y="3379504"/>
            <a:ext cx="1889623" cy="610180"/>
          </a:xfrm>
          <a:prstGeom prst="rect">
            <a:avLst/>
          </a:prstGeom>
          <a:noFill/>
        </p:spPr>
        <p:txBody>
          <a:bodyPr wrap="square" lIns="0" tIns="0" rIns="0" bIns="0">
            <a:spAutoFit/>
          </a:bodyPr>
          <a:lstStyle/>
          <a:p>
            <a:pPr algn="l"/>
            <a:r>
              <a:rPr sz="1082" b="0" i="1">
                <a:solidFill>
                  <a:srgbClr val="2D3748"/>
                </a:solidFill>
                <a:latin typeface="Open Sans"/>
              </a:rPr>
              <a:t>"Summarize this document in one page while preserving key arguments and conclusions."</a:t>
            </a:r>
          </a:p>
        </p:txBody>
      </p:sp>
      <p:sp>
        <p:nvSpPr>
          <p:cNvPr id="33" name="TextBox 32"/>
          <p:cNvSpPr txBox="1"/>
          <p:nvPr/>
        </p:nvSpPr>
        <p:spPr>
          <a:xfrm>
            <a:off x="9670609" y="2175217"/>
            <a:ext cx="91440" cy="152396"/>
          </a:xfrm>
          <a:prstGeom prst="rect">
            <a:avLst/>
          </a:prstGeom>
          <a:noFill/>
        </p:spPr>
        <p:txBody>
          <a:bodyPr wrap="none" lIns="0" tIns="0" rIns="0" bIns="0">
            <a:spAutoFit/>
          </a:bodyPr>
          <a:lstStyle/>
          <a:p>
            <a:pPr algn="l"/>
            <a:r>
              <a:rPr sz="896" b="1" i="0">
                <a:solidFill>
                  <a:srgbClr val="FFFFFF"/>
                </a:solidFill>
                <a:latin typeface="Montserrat"/>
              </a:rPr>
              <a:t>4</a:t>
            </a:r>
          </a:p>
        </p:txBody>
      </p:sp>
      <p:sp>
        <p:nvSpPr>
          <p:cNvPr id="34" name="TextBox 33"/>
          <p:cNvSpPr txBox="1"/>
          <p:nvPr/>
        </p:nvSpPr>
        <p:spPr>
          <a:xfrm>
            <a:off x="9581910" y="2537158"/>
            <a:ext cx="1323644" cy="190495"/>
          </a:xfrm>
          <a:prstGeom prst="rect">
            <a:avLst/>
          </a:prstGeom>
          <a:noFill/>
        </p:spPr>
        <p:txBody>
          <a:bodyPr wrap="none" lIns="0" tIns="0" rIns="0" bIns="0">
            <a:spAutoFit/>
          </a:bodyPr>
          <a:lstStyle/>
          <a:p>
            <a:pPr algn="l"/>
            <a:r>
              <a:rPr sz="1107" b="1" i="0">
                <a:solidFill>
                  <a:srgbClr val="0F6CBD"/>
                </a:solidFill>
                <a:latin typeface="Montserrat"/>
              </a:rPr>
              <a:t>Key Points Only</a:t>
            </a:r>
          </a:p>
        </p:txBody>
      </p:sp>
      <p:sp>
        <p:nvSpPr>
          <p:cNvPr id="35" name="TextBox 34"/>
          <p:cNvSpPr txBox="1"/>
          <p:nvPr/>
        </p:nvSpPr>
        <p:spPr>
          <a:xfrm>
            <a:off x="9581910" y="2868887"/>
            <a:ext cx="1910161" cy="610180"/>
          </a:xfrm>
          <a:prstGeom prst="rect">
            <a:avLst/>
          </a:prstGeom>
          <a:noFill/>
        </p:spPr>
        <p:txBody>
          <a:bodyPr wrap="square" lIns="0" tIns="0" rIns="0" bIns="0">
            <a:spAutoFit/>
          </a:bodyPr>
          <a:lstStyle/>
          <a:p>
            <a:pPr algn="l"/>
            <a:r>
              <a:rPr sz="1082" b="0" i="1">
                <a:solidFill>
                  <a:srgbClr val="2D3748"/>
                </a:solidFill>
                <a:latin typeface="Open Sans"/>
              </a:rPr>
              <a:t>"Extract the most important points from this content. Limit the output to 5-7 bullets."</a:t>
            </a:r>
          </a:p>
        </p:txBody>
      </p:sp>
      <p:sp>
        <p:nvSpPr>
          <p:cNvPr id="36" name="TextBox 35"/>
          <p:cNvSpPr txBox="1"/>
          <p:nvPr/>
        </p:nvSpPr>
        <p:spPr>
          <a:xfrm>
            <a:off x="533386" y="6305392"/>
            <a:ext cx="1120201" cy="171445"/>
          </a:xfrm>
          <a:prstGeom prst="rect">
            <a:avLst/>
          </a:prstGeom>
          <a:noFill/>
        </p:spPr>
        <p:txBody>
          <a:bodyPr wrap="none" lIns="0" tIns="0" rIns="0" bIns="0">
            <a:spAutoFit/>
          </a:bodyPr>
          <a:lstStyle/>
          <a:p>
            <a:pPr algn="l"/>
            <a:r>
              <a:rPr sz="872" b="1" i="0">
                <a:solidFill>
                  <a:srgbClr val="657286"/>
                </a:solidFill>
                <a:latin typeface="Open Sans"/>
              </a:rPr>
              <a:t>Broad Summary</a:t>
            </a:r>
          </a:p>
        </p:txBody>
      </p:sp>
      <p:sp>
        <p:nvSpPr>
          <p:cNvPr id="37" name="TextBox 36"/>
          <p:cNvSpPr txBox="1"/>
          <p:nvPr/>
        </p:nvSpPr>
        <p:spPr>
          <a:xfrm>
            <a:off x="10298797" y="6305392"/>
            <a:ext cx="1359510" cy="171445"/>
          </a:xfrm>
          <a:prstGeom prst="rect">
            <a:avLst/>
          </a:prstGeom>
          <a:noFill/>
        </p:spPr>
        <p:txBody>
          <a:bodyPr wrap="none" lIns="0" tIns="0" rIns="0" bIns="0">
            <a:spAutoFit/>
          </a:bodyPr>
          <a:lstStyle/>
          <a:p>
            <a:pPr algn="l"/>
            <a:r>
              <a:rPr sz="872" b="1" i="0">
                <a:solidFill>
                  <a:srgbClr val="657286"/>
                </a:solidFill>
                <a:latin typeface="Open Sans"/>
              </a:rPr>
              <a:t>Focused Key Points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1788467"/>
            <a:ext cx="5562600" cy="2149078"/>
          </a:xfrm>
          <a:prstGeom prst="roundRect">
            <a:avLst>
              <a:gd name="adj" fmla="val 531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Oval 2"/>
          <p:cNvSpPr/>
          <p:nvPr/>
        </p:nvSpPr>
        <p:spPr>
          <a:xfrm>
            <a:off x="679995" y="1988492"/>
            <a:ext cx="400050" cy="400050"/>
          </a:xfrm>
          <a:prstGeom prst="ellipse">
            <a:avLst/>
          </a:prstGeom>
          <a:solidFill>
            <a:srgbClr val="EBF4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 name="Picture 3"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88593" y="2097093"/>
            <a:ext cx="182809" cy="182774"/>
          </a:xfrm>
          <a:prstGeom prst="rect">
            <a:avLst/>
          </a:prstGeom>
        </p:spPr>
      </p:pic>
      <p:sp>
        <p:nvSpPr>
          <p:cNvPr id="5" name="Rounded Rectangle 4"/>
          <p:cNvSpPr/>
          <p:nvPr/>
        </p:nvSpPr>
        <p:spPr>
          <a:xfrm>
            <a:off x="6172200" y="1788467"/>
            <a:ext cx="5562600" cy="2149078"/>
          </a:xfrm>
          <a:prstGeom prst="roundRect">
            <a:avLst>
              <a:gd name="adj" fmla="val 531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Oval 5"/>
          <p:cNvSpPr/>
          <p:nvPr/>
        </p:nvSpPr>
        <p:spPr>
          <a:xfrm>
            <a:off x="6394995" y="1988492"/>
            <a:ext cx="400050" cy="400050"/>
          </a:xfrm>
          <a:prstGeom prst="ellipse">
            <a:avLst/>
          </a:prstGeom>
          <a:solidFill>
            <a:srgbClr val="FEF0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7" name="Picture 6"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03490" y="2108506"/>
            <a:ext cx="182742" cy="159911"/>
          </a:xfrm>
          <a:prstGeom prst="rect">
            <a:avLst/>
          </a:prstGeom>
        </p:spPr>
      </p:pic>
      <p:sp>
        <p:nvSpPr>
          <p:cNvPr id="8" name="Rounded Rectangle 7"/>
          <p:cNvSpPr/>
          <p:nvPr/>
        </p:nvSpPr>
        <p:spPr>
          <a:xfrm>
            <a:off x="457200" y="4089945"/>
            <a:ext cx="5562600" cy="2149078"/>
          </a:xfrm>
          <a:prstGeom prst="roundRect">
            <a:avLst>
              <a:gd name="adj" fmla="val 531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Oval 8"/>
          <p:cNvSpPr/>
          <p:nvPr/>
        </p:nvSpPr>
        <p:spPr>
          <a:xfrm>
            <a:off x="679995" y="4289970"/>
            <a:ext cx="400050" cy="400050"/>
          </a:xfrm>
          <a:prstGeom prst="ellipse">
            <a:avLst/>
          </a:prstGeom>
          <a:solidFill>
            <a:srgbClr val="E6F9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0" name="Picture 9" descr="image.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5701" y="4398505"/>
            <a:ext cx="228445" cy="182756"/>
          </a:xfrm>
          <a:prstGeom prst="rect">
            <a:avLst/>
          </a:prstGeom>
        </p:spPr>
      </p:pic>
      <p:sp>
        <p:nvSpPr>
          <p:cNvPr id="11" name="Rounded Rectangle 10"/>
          <p:cNvSpPr/>
          <p:nvPr/>
        </p:nvSpPr>
        <p:spPr>
          <a:xfrm>
            <a:off x="6172200" y="4089945"/>
            <a:ext cx="5562600" cy="2149078"/>
          </a:xfrm>
          <a:prstGeom prst="roundRect">
            <a:avLst>
              <a:gd name="adj" fmla="val 531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Oval 11"/>
          <p:cNvSpPr/>
          <p:nvPr/>
        </p:nvSpPr>
        <p:spPr>
          <a:xfrm>
            <a:off x="6394995" y="4289970"/>
            <a:ext cx="400050" cy="400050"/>
          </a:xfrm>
          <a:prstGeom prst="ellipse">
            <a:avLst/>
          </a:prstGeom>
          <a:solidFill>
            <a:srgbClr val="F3EE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3" name="Picture 12" descr="image.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03436" y="4398547"/>
            <a:ext cx="182690" cy="182672"/>
          </a:xfrm>
          <a:prstGeom prst="rect">
            <a:avLst/>
          </a:prstGeom>
        </p:spPr>
      </p:pic>
      <p:sp>
        <p:nvSpPr>
          <p:cNvPr id="14" name="TextBox 13"/>
          <p:cNvSpPr txBox="1"/>
          <p:nvPr/>
        </p:nvSpPr>
        <p:spPr>
          <a:xfrm>
            <a:off x="457188" y="380990"/>
            <a:ext cx="6611226" cy="447663"/>
          </a:xfrm>
          <a:prstGeom prst="rect">
            <a:avLst/>
          </a:prstGeom>
          <a:noFill/>
        </p:spPr>
        <p:txBody>
          <a:bodyPr wrap="none" lIns="0" tIns="0" rIns="0" bIns="0">
            <a:spAutoFit/>
          </a:bodyPr>
          <a:lstStyle/>
          <a:p>
            <a:pPr algn="l"/>
            <a:r>
              <a:rPr sz="2533" b="1" i="0">
                <a:solidFill>
                  <a:srgbClr val="0A1628"/>
                </a:solidFill>
                <a:latin typeface="Montserrat"/>
              </a:rPr>
              <a:t>Gain Insights and Analyze Content</a:t>
            </a:r>
          </a:p>
        </p:txBody>
      </p:sp>
      <p:sp>
        <p:nvSpPr>
          <p:cNvPr id="15" name="TextBox 14"/>
          <p:cNvSpPr txBox="1"/>
          <p:nvPr/>
        </p:nvSpPr>
        <p:spPr>
          <a:xfrm>
            <a:off x="457188" y="929557"/>
            <a:ext cx="9715703" cy="563746"/>
          </a:xfrm>
          <a:prstGeom prst="rect">
            <a:avLst/>
          </a:prstGeom>
          <a:noFill/>
        </p:spPr>
        <p:txBody>
          <a:bodyPr wrap="square" lIns="0" tIns="0" rIns="0" bIns="0">
            <a:spAutoFit/>
          </a:bodyPr>
          <a:lstStyle/>
          <a:p>
            <a:pPr algn="l"/>
            <a:r>
              <a:rPr sz="1418" b="1" i="0">
                <a:solidFill>
                  <a:srgbClr val="1A2A40"/>
                </a:solidFill>
                <a:latin typeface="Open Sans"/>
              </a:rPr>
              <a:t>Go beyond summaries -- use Copilot to uncover decisions, risks, audience fit issues, and recurring themes hiding in your content.</a:t>
            </a:r>
            <a:r>
              <a:rPr sz="968" b="0" i="0">
                <a:solidFill>
                  <a:srgbClr val="0F6CBD"/>
                </a:solidFill>
                <a:latin typeface="Open Sans"/>
              </a:rPr>
              <a:t> </a:t>
            </a:r>
            <a:r>
              <a:rPr sz="968" b="0" i="0">
                <a:solidFill>
                  <a:srgbClr val="0F6CBD"/>
                </a:solidFill>
                <a:latin typeface="Open Sans"/>
                <a:hlinkClick r:id="rId7" tooltip="Generate a set of copilot.docx"/>
              </a:rPr>
              <a:t>[1]</a:t>
            </a:r>
          </a:p>
        </p:txBody>
      </p:sp>
      <p:sp>
        <p:nvSpPr>
          <p:cNvPr id="16" name="TextBox 15"/>
          <p:cNvSpPr txBox="1"/>
          <p:nvPr/>
        </p:nvSpPr>
        <p:spPr>
          <a:xfrm>
            <a:off x="1194315" y="2088452"/>
            <a:ext cx="2538200" cy="200019"/>
          </a:xfrm>
          <a:prstGeom prst="rect">
            <a:avLst/>
          </a:prstGeom>
          <a:noFill/>
        </p:spPr>
        <p:txBody>
          <a:bodyPr wrap="none" lIns="0" tIns="0" rIns="0" bIns="0">
            <a:spAutoFit/>
          </a:bodyPr>
          <a:lstStyle/>
          <a:p>
            <a:pPr algn="l"/>
            <a:r>
              <a:rPr sz="1160" b="1" i="0">
                <a:solidFill>
                  <a:srgbClr val="0A1628"/>
                </a:solidFill>
                <a:latin typeface="Montserrat"/>
              </a:rPr>
              <a:t>Decision and Action Analysis</a:t>
            </a:r>
          </a:p>
        </p:txBody>
      </p:sp>
      <p:sp>
        <p:nvSpPr>
          <p:cNvPr id="17" name="TextBox 16"/>
          <p:cNvSpPr txBox="1"/>
          <p:nvPr/>
        </p:nvSpPr>
        <p:spPr>
          <a:xfrm>
            <a:off x="679978" y="2504565"/>
            <a:ext cx="4826077" cy="407630"/>
          </a:xfrm>
          <a:prstGeom prst="rect">
            <a:avLst/>
          </a:prstGeom>
          <a:noFill/>
        </p:spPr>
        <p:txBody>
          <a:bodyPr wrap="square" lIns="0" tIns="0" rIns="0" bIns="0">
            <a:spAutoFit/>
          </a:bodyPr>
          <a:lstStyle/>
          <a:p>
            <a:pPr algn="l"/>
            <a:r>
              <a:rPr sz="1082" b="0" i="1">
                <a:solidFill>
                  <a:srgbClr val="2D3748"/>
                </a:solidFill>
                <a:latin typeface="Open Sans"/>
              </a:rPr>
              <a:t>"Identify decisions made or implied in this document and list any associated action items."</a:t>
            </a:r>
          </a:p>
        </p:txBody>
      </p:sp>
      <p:sp>
        <p:nvSpPr>
          <p:cNvPr id="18" name="TextBox 17"/>
          <p:cNvSpPr txBox="1"/>
          <p:nvPr/>
        </p:nvSpPr>
        <p:spPr>
          <a:xfrm>
            <a:off x="6909172" y="2088452"/>
            <a:ext cx="2258856" cy="200019"/>
          </a:xfrm>
          <a:prstGeom prst="rect">
            <a:avLst/>
          </a:prstGeom>
          <a:noFill/>
        </p:spPr>
        <p:txBody>
          <a:bodyPr wrap="none" lIns="0" tIns="0" rIns="0" bIns="0">
            <a:spAutoFit/>
          </a:bodyPr>
          <a:lstStyle/>
          <a:p>
            <a:pPr algn="l"/>
            <a:r>
              <a:rPr sz="1160" b="1" i="0">
                <a:solidFill>
                  <a:srgbClr val="0A1628"/>
                </a:solidFill>
                <a:latin typeface="Montserrat"/>
              </a:rPr>
              <a:t>Risk and Gap Assessment</a:t>
            </a:r>
          </a:p>
        </p:txBody>
      </p:sp>
      <p:sp>
        <p:nvSpPr>
          <p:cNvPr id="19" name="TextBox 18"/>
          <p:cNvSpPr txBox="1"/>
          <p:nvPr/>
        </p:nvSpPr>
        <p:spPr>
          <a:xfrm>
            <a:off x="6394835" y="2504565"/>
            <a:ext cx="4998267" cy="407630"/>
          </a:xfrm>
          <a:prstGeom prst="rect">
            <a:avLst/>
          </a:prstGeom>
          <a:noFill/>
        </p:spPr>
        <p:txBody>
          <a:bodyPr wrap="square" lIns="0" tIns="0" rIns="0" bIns="0">
            <a:spAutoFit/>
          </a:bodyPr>
          <a:lstStyle/>
          <a:p>
            <a:pPr algn="l"/>
            <a:r>
              <a:rPr sz="1082" b="0" i="1">
                <a:solidFill>
                  <a:srgbClr val="2D3748"/>
                </a:solidFill>
                <a:latin typeface="Open Sans"/>
              </a:rPr>
              <a:t>"Review this content and highlight risks, assumptions, or gaps that may require further clarification."</a:t>
            </a:r>
          </a:p>
        </p:txBody>
      </p:sp>
      <p:sp>
        <p:nvSpPr>
          <p:cNvPr id="20" name="TextBox 19"/>
          <p:cNvSpPr txBox="1"/>
          <p:nvPr/>
        </p:nvSpPr>
        <p:spPr>
          <a:xfrm>
            <a:off x="1194315" y="4389873"/>
            <a:ext cx="1711034" cy="200019"/>
          </a:xfrm>
          <a:prstGeom prst="rect">
            <a:avLst/>
          </a:prstGeom>
          <a:noFill/>
        </p:spPr>
        <p:txBody>
          <a:bodyPr wrap="none" lIns="0" tIns="0" rIns="0" bIns="0">
            <a:spAutoFit/>
          </a:bodyPr>
          <a:lstStyle/>
          <a:p>
            <a:pPr algn="l"/>
            <a:r>
              <a:rPr sz="1160" b="1" i="0">
                <a:solidFill>
                  <a:srgbClr val="0A1628"/>
                </a:solidFill>
                <a:latin typeface="Montserrat"/>
              </a:rPr>
              <a:t>Audience Fit Check</a:t>
            </a:r>
          </a:p>
        </p:txBody>
      </p:sp>
      <p:sp>
        <p:nvSpPr>
          <p:cNvPr id="21" name="TextBox 20"/>
          <p:cNvSpPr txBox="1"/>
          <p:nvPr/>
        </p:nvSpPr>
        <p:spPr>
          <a:xfrm>
            <a:off x="679978" y="4805986"/>
            <a:ext cx="5079674" cy="407630"/>
          </a:xfrm>
          <a:prstGeom prst="rect">
            <a:avLst/>
          </a:prstGeom>
          <a:noFill/>
        </p:spPr>
        <p:txBody>
          <a:bodyPr wrap="square" lIns="0" tIns="0" rIns="0" bIns="0">
            <a:spAutoFit/>
          </a:bodyPr>
          <a:lstStyle/>
          <a:p>
            <a:pPr algn="l"/>
            <a:r>
              <a:rPr sz="1082" b="0" i="1">
                <a:solidFill>
                  <a:srgbClr val="2D3748"/>
                </a:solidFill>
                <a:latin typeface="Open Sans"/>
              </a:rPr>
              <a:t>"Evaluate whether this content is appropriate for an executive audience. Suggest improvements where needed."</a:t>
            </a:r>
          </a:p>
        </p:txBody>
      </p:sp>
      <p:sp>
        <p:nvSpPr>
          <p:cNvPr id="22" name="TextBox 21"/>
          <p:cNvSpPr txBox="1"/>
          <p:nvPr/>
        </p:nvSpPr>
        <p:spPr>
          <a:xfrm>
            <a:off x="6909172" y="4389873"/>
            <a:ext cx="1600159" cy="200019"/>
          </a:xfrm>
          <a:prstGeom prst="rect">
            <a:avLst/>
          </a:prstGeom>
          <a:noFill/>
        </p:spPr>
        <p:txBody>
          <a:bodyPr wrap="none" lIns="0" tIns="0" rIns="0" bIns="0">
            <a:spAutoFit/>
          </a:bodyPr>
          <a:lstStyle/>
          <a:p>
            <a:pPr algn="l"/>
            <a:r>
              <a:rPr sz="1160" b="1" i="0">
                <a:solidFill>
                  <a:srgbClr val="0A1628"/>
                </a:solidFill>
                <a:latin typeface="Montserrat"/>
              </a:rPr>
              <a:t>Thematic Analysis</a:t>
            </a:r>
          </a:p>
        </p:txBody>
      </p:sp>
      <p:sp>
        <p:nvSpPr>
          <p:cNvPr id="23" name="TextBox 22"/>
          <p:cNvSpPr txBox="1"/>
          <p:nvPr/>
        </p:nvSpPr>
        <p:spPr>
          <a:xfrm>
            <a:off x="6394835" y="4805986"/>
            <a:ext cx="4816106" cy="407630"/>
          </a:xfrm>
          <a:prstGeom prst="rect">
            <a:avLst/>
          </a:prstGeom>
          <a:noFill/>
        </p:spPr>
        <p:txBody>
          <a:bodyPr wrap="square" lIns="0" tIns="0" rIns="0" bIns="0">
            <a:spAutoFit/>
          </a:bodyPr>
          <a:lstStyle/>
          <a:p>
            <a:pPr algn="l"/>
            <a:r>
              <a:rPr sz="1082" b="0" i="1">
                <a:solidFill>
                  <a:srgbClr val="2D3748"/>
                </a:solidFill>
                <a:latin typeface="Open Sans"/>
              </a:rPr>
              <a:t>"Analyze this document and identify recurring themes, priorities, or strategic focus areas."</a:t>
            </a:r>
          </a:p>
        </p:txBody>
      </p:sp>
      <p:sp>
        <p:nvSpPr>
          <p:cNvPr id="24" name="TextBox 23"/>
          <p:cNvSpPr txBox="1"/>
          <p:nvPr/>
        </p:nvSpPr>
        <p:spPr>
          <a:xfrm>
            <a:off x="9758416" y="6314917"/>
            <a:ext cx="1976090" cy="161920"/>
          </a:xfrm>
          <a:prstGeom prst="rect">
            <a:avLst/>
          </a:prstGeom>
          <a:noFill/>
        </p:spPr>
        <p:txBody>
          <a:bodyPr wrap="none" lIns="0" tIns="0" rIns="0" bIns="0">
            <a:spAutoFit/>
          </a:bodyPr>
          <a:lstStyle/>
          <a:p>
            <a:pPr algn="l"/>
            <a:r>
              <a:rPr sz="854" b="0" i="0">
                <a:solidFill>
                  <a:srgbClr val="69727E"/>
                </a:solidFill>
                <a:latin typeface="Open Sans"/>
              </a:rPr>
              <a:t>Microsoft 365 Copilot Training | 2026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2431405"/>
            <a:ext cx="6858000" cy="846534"/>
          </a:xfrm>
          <a:prstGeom prst="roundRect">
            <a:avLst>
              <a:gd name="adj" fmla="val 1350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 name="Picture 2"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9038" y="2593116"/>
            <a:ext cx="125682" cy="167576"/>
          </a:xfrm>
          <a:prstGeom prst="rect">
            <a:avLst/>
          </a:prstGeom>
        </p:spPr>
      </p:pic>
      <p:sp>
        <p:nvSpPr>
          <p:cNvPr id="4" name="Rounded Rectangle 3"/>
          <p:cNvSpPr/>
          <p:nvPr/>
        </p:nvSpPr>
        <p:spPr>
          <a:xfrm>
            <a:off x="381000" y="3384500"/>
            <a:ext cx="6858000" cy="846534"/>
          </a:xfrm>
          <a:prstGeom prst="roundRect">
            <a:avLst>
              <a:gd name="adj" fmla="val 1350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Picture 4"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79038" y="3546187"/>
            <a:ext cx="125682" cy="167576"/>
          </a:xfrm>
          <a:prstGeom prst="rect">
            <a:avLst/>
          </a:prstGeom>
        </p:spPr>
      </p:pic>
      <p:sp>
        <p:nvSpPr>
          <p:cNvPr id="6" name="Rounded Rectangle 5"/>
          <p:cNvSpPr/>
          <p:nvPr/>
        </p:nvSpPr>
        <p:spPr>
          <a:xfrm>
            <a:off x="381000" y="4337595"/>
            <a:ext cx="6858000" cy="671512"/>
          </a:xfrm>
          <a:prstGeom prst="roundRect">
            <a:avLst>
              <a:gd name="adj" fmla="val 1702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7" name="Picture 6" descr="image.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565" y="4509732"/>
            <a:ext cx="146629" cy="146629"/>
          </a:xfrm>
          <a:prstGeom prst="rect">
            <a:avLst/>
          </a:prstGeom>
        </p:spPr>
      </p:pic>
      <p:sp>
        <p:nvSpPr>
          <p:cNvPr id="8" name="Rounded Rectangle 7"/>
          <p:cNvSpPr/>
          <p:nvPr/>
        </p:nvSpPr>
        <p:spPr>
          <a:xfrm>
            <a:off x="381000" y="5115669"/>
            <a:ext cx="6858000" cy="671512"/>
          </a:xfrm>
          <a:prstGeom prst="roundRect">
            <a:avLst>
              <a:gd name="adj" fmla="val 1702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9" name="Picture 8" descr="image.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58091" y="5282558"/>
            <a:ext cx="167576" cy="162331"/>
          </a:xfrm>
          <a:prstGeom prst="rect">
            <a:avLst/>
          </a:prstGeom>
        </p:spPr>
      </p:pic>
      <p:pic>
        <p:nvPicPr>
          <p:cNvPr id="10" name="Picture 9" descr="image.png"/>
          <p:cNvPicPr>
            <a:picLocks noChangeAspect="1"/>
          </p:cNvPicPr>
          <p:nvPr/>
        </p:nvPicPr>
        <p:blipFill>
          <a:blip r:embed="rId7"/>
          <a:stretch>
            <a:fillRect/>
          </a:stretch>
        </p:blipFill>
        <p:spPr>
          <a:xfrm>
            <a:off x="7619809" y="0"/>
            <a:ext cx="4571885" cy="6857828"/>
          </a:xfrm>
          <a:prstGeom prst="rect">
            <a:avLst/>
          </a:prstGeom>
        </p:spPr>
      </p:pic>
      <p:sp>
        <p:nvSpPr>
          <p:cNvPr id="11" name="TextBox 10"/>
          <p:cNvSpPr txBox="1"/>
          <p:nvPr/>
        </p:nvSpPr>
        <p:spPr>
          <a:xfrm>
            <a:off x="380990" y="1137316"/>
            <a:ext cx="3870922" cy="447663"/>
          </a:xfrm>
          <a:prstGeom prst="rect">
            <a:avLst/>
          </a:prstGeom>
          <a:noFill/>
        </p:spPr>
        <p:txBody>
          <a:bodyPr wrap="none" lIns="0" tIns="0" rIns="0" bIns="0">
            <a:spAutoFit/>
          </a:bodyPr>
          <a:lstStyle/>
          <a:p>
            <a:pPr algn="l"/>
            <a:r>
              <a:rPr sz="2533" b="1" i="0">
                <a:solidFill>
                  <a:srgbClr val="0A1628"/>
                </a:solidFill>
                <a:latin typeface="Montserrat"/>
              </a:rPr>
              <a:t>Create New Content</a:t>
            </a:r>
          </a:p>
        </p:txBody>
      </p:sp>
      <p:sp>
        <p:nvSpPr>
          <p:cNvPr id="12" name="TextBox 11"/>
          <p:cNvSpPr txBox="1"/>
          <p:nvPr/>
        </p:nvSpPr>
        <p:spPr>
          <a:xfrm>
            <a:off x="380990" y="1709545"/>
            <a:ext cx="6436506" cy="479958"/>
          </a:xfrm>
          <a:prstGeom prst="rect">
            <a:avLst/>
          </a:prstGeom>
          <a:noFill/>
        </p:spPr>
        <p:txBody>
          <a:bodyPr wrap="square" lIns="0" tIns="0" rIns="0" bIns="0">
            <a:spAutoFit/>
          </a:bodyPr>
          <a:lstStyle/>
          <a:p>
            <a:pPr algn="l"/>
            <a:r>
              <a:rPr sz="1200" b="1" i="0">
                <a:solidFill>
                  <a:srgbClr val="1A2A40"/>
                </a:solidFill>
                <a:latin typeface="Open Sans"/>
              </a:rPr>
              <a:t>Whether starting from scratch or transforming existing notes, Copilot can generate structured Word documents and PowerPoint decks ready for review.</a:t>
            </a:r>
            <a:r>
              <a:rPr sz="968" b="0" i="0">
                <a:solidFill>
                  <a:srgbClr val="0F6CBD"/>
                </a:solidFill>
                <a:latin typeface="Open Sans"/>
              </a:rPr>
              <a:t> </a:t>
            </a:r>
            <a:r>
              <a:rPr sz="968" b="0" i="0">
                <a:solidFill>
                  <a:srgbClr val="0F6CBD"/>
                </a:solidFill>
                <a:latin typeface="Open Sans"/>
                <a:hlinkClick r:id="rId8" tooltip="Generate a set of copilot.docx"/>
              </a:rPr>
              <a:t>[1]</a:t>
            </a:r>
          </a:p>
        </p:txBody>
      </p:sp>
      <p:sp>
        <p:nvSpPr>
          <p:cNvPr id="13" name="TextBox 12"/>
          <p:cNvSpPr txBox="1"/>
          <p:nvPr/>
        </p:nvSpPr>
        <p:spPr>
          <a:xfrm>
            <a:off x="839964" y="2570346"/>
            <a:ext cx="2313028" cy="180970"/>
          </a:xfrm>
          <a:prstGeom prst="rect">
            <a:avLst/>
          </a:prstGeom>
          <a:noFill/>
        </p:spPr>
        <p:txBody>
          <a:bodyPr wrap="none" lIns="0" tIns="0" rIns="0" bIns="0">
            <a:spAutoFit/>
          </a:bodyPr>
          <a:lstStyle/>
          <a:p>
            <a:pPr algn="l"/>
            <a:r>
              <a:rPr sz="1002" b="1" i="0">
                <a:solidFill>
                  <a:srgbClr val="0F6CBD"/>
                </a:solidFill>
                <a:latin typeface="Montserrat"/>
              </a:rPr>
              <a:t>Create a New Word Document</a:t>
            </a:r>
          </a:p>
        </p:txBody>
      </p:sp>
      <p:sp>
        <p:nvSpPr>
          <p:cNvPr id="14" name="TextBox 13"/>
          <p:cNvSpPr txBox="1"/>
          <p:nvPr/>
        </p:nvSpPr>
        <p:spPr>
          <a:xfrm>
            <a:off x="839964" y="2788820"/>
            <a:ext cx="6038996" cy="346463"/>
          </a:xfrm>
          <a:prstGeom prst="rect">
            <a:avLst/>
          </a:prstGeom>
          <a:noFill/>
        </p:spPr>
        <p:txBody>
          <a:bodyPr wrap="square" lIns="0" tIns="0" rIns="0" bIns="0">
            <a:spAutoFit/>
          </a:bodyPr>
          <a:lstStyle/>
          <a:p>
            <a:pPr algn="l"/>
            <a:r>
              <a:rPr sz="933" b="0" i="1">
                <a:solidFill>
                  <a:srgbClr val="2D3748"/>
                </a:solidFill>
                <a:latin typeface="Open Sans"/>
              </a:rPr>
              <a:t>"Create a structured Word document on [topic] with an executive summary, background, key discussion points, and next steps."</a:t>
            </a:r>
          </a:p>
        </p:txBody>
      </p:sp>
      <p:sp>
        <p:nvSpPr>
          <p:cNvPr id="15" name="TextBox 14"/>
          <p:cNvSpPr txBox="1"/>
          <p:nvPr/>
        </p:nvSpPr>
        <p:spPr>
          <a:xfrm>
            <a:off x="839964" y="3523417"/>
            <a:ext cx="1986805" cy="180970"/>
          </a:xfrm>
          <a:prstGeom prst="rect">
            <a:avLst/>
          </a:prstGeom>
          <a:noFill/>
        </p:spPr>
        <p:txBody>
          <a:bodyPr wrap="none" lIns="0" tIns="0" rIns="0" bIns="0">
            <a:spAutoFit/>
          </a:bodyPr>
          <a:lstStyle/>
          <a:p>
            <a:pPr algn="l"/>
            <a:r>
              <a:rPr sz="1002" b="1" i="0">
                <a:solidFill>
                  <a:srgbClr val="0F6CBD"/>
                </a:solidFill>
                <a:latin typeface="Montserrat"/>
              </a:rPr>
              <a:t>Create a PowerPoint Deck</a:t>
            </a:r>
          </a:p>
        </p:txBody>
      </p:sp>
      <p:sp>
        <p:nvSpPr>
          <p:cNvPr id="16" name="TextBox 15"/>
          <p:cNvSpPr txBox="1"/>
          <p:nvPr/>
        </p:nvSpPr>
        <p:spPr>
          <a:xfrm>
            <a:off x="839964" y="3741891"/>
            <a:ext cx="6198238" cy="346463"/>
          </a:xfrm>
          <a:prstGeom prst="rect">
            <a:avLst/>
          </a:prstGeom>
          <a:noFill/>
        </p:spPr>
        <p:txBody>
          <a:bodyPr wrap="square" lIns="0" tIns="0" rIns="0" bIns="0">
            <a:spAutoFit/>
          </a:bodyPr>
          <a:lstStyle/>
          <a:p>
            <a:pPr algn="l"/>
            <a:r>
              <a:rPr sz="933" b="0" i="1">
                <a:solidFill>
                  <a:srgbClr val="2D3748"/>
                </a:solidFill>
                <a:latin typeface="Open Sans"/>
              </a:rPr>
              <a:t>"Create a 10-slide PowerPoint deck on [topic] suitable for executive review. Include: title slide, agenda, context, key insights, recommendations, and next steps."</a:t>
            </a:r>
          </a:p>
        </p:txBody>
      </p:sp>
      <p:sp>
        <p:nvSpPr>
          <p:cNvPr id="17" name="TextBox 16"/>
          <p:cNvSpPr txBox="1"/>
          <p:nvPr/>
        </p:nvSpPr>
        <p:spPr>
          <a:xfrm>
            <a:off x="839964" y="4476489"/>
            <a:ext cx="2395924" cy="180970"/>
          </a:xfrm>
          <a:prstGeom prst="rect">
            <a:avLst/>
          </a:prstGeom>
          <a:noFill/>
        </p:spPr>
        <p:txBody>
          <a:bodyPr wrap="none" lIns="0" tIns="0" rIns="0" bIns="0">
            <a:spAutoFit/>
          </a:bodyPr>
          <a:lstStyle/>
          <a:p>
            <a:pPr algn="l"/>
            <a:r>
              <a:rPr sz="1002" b="1" i="0">
                <a:solidFill>
                  <a:srgbClr val="0F6CBD"/>
                </a:solidFill>
                <a:latin typeface="Montserrat"/>
              </a:rPr>
              <a:t>Convert Notes into a Document</a:t>
            </a:r>
          </a:p>
        </p:txBody>
      </p:sp>
      <p:sp>
        <p:nvSpPr>
          <p:cNvPr id="18" name="TextBox 17"/>
          <p:cNvSpPr txBox="1"/>
          <p:nvPr/>
        </p:nvSpPr>
        <p:spPr>
          <a:xfrm>
            <a:off x="839964" y="4694963"/>
            <a:ext cx="4766101" cy="171445"/>
          </a:xfrm>
          <a:prstGeom prst="rect">
            <a:avLst/>
          </a:prstGeom>
          <a:noFill/>
        </p:spPr>
        <p:txBody>
          <a:bodyPr wrap="none" lIns="0" tIns="0" rIns="0" bIns="0">
            <a:spAutoFit/>
          </a:bodyPr>
          <a:lstStyle/>
          <a:p>
            <a:pPr algn="l"/>
            <a:r>
              <a:rPr sz="933" b="0" i="1">
                <a:solidFill>
                  <a:srgbClr val="2D3748"/>
                </a:solidFill>
                <a:latin typeface="Open Sans"/>
              </a:rPr>
              <a:t>"Turn these notes into a polished Word document suitable for sharing with leadership."</a:t>
            </a:r>
          </a:p>
        </p:txBody>
      </p:sp>
      <p:sp>
        <p:nvSpPr>
          <p:cNvPr id="19" name="TextBox 18"/>
          <p:cNvSpPr txBox="1"/>
          <p:nvPr/>
        </p:nvSpPr>
        <p:spPr>
          <a:xfrm>
            <a:off x="839964" y="5254543"/>
            <a:ext cx="2078779" cy="180970"/>
          </a:xfrm>
          <a:prstGeom prst="rect">
            <a:avLst/>
          </a:prstGeom>
          <a:noFill/>
        </p:spPr>
        <p:txBody>
          <a:bodyPr wrap="none" lIns="0" tIns="0" rIns="0" bIns="0">
            <a:spAutoFit/>
          </a:bodyPr>
          <a:lstStyle/>
          <a:p>
            <a:pPr algn="l"/>
            <a:r>
              <a:rPr sz="1002" b="1" i="0">
                <a:solidFill>
                  <a:srgbClr val="0F6CBD"/>
                </a:solidFill>
                <a:latin typeface="Montserrat"/>
              </a:rPr>
              <a:t>Convert Content into Slides</a:t>
            </a:r>
          </a:p>
        </p:txBody>
      </p:sp>
      <p:sp>
        <p:nvSpPr>
          <p:cNvPr id="20" name="TextBox 19"/>
          <p:cNvSpPr txBox="1"/>
          <p:nvPr/>
        </p:nvSpPr>
        <p:spPr>
          <a:xfrm>
            <a:off x="839964" y="5473017"/>
            <a:ext cx="5667828" cy="171445"/>
          </a:xfrm>
          <a:prstGeom prst="rect">
            <a:avLst/>
          </a:prstGeom>
          <a:noFill/>
        </p:spPr>
        <p:txBody>
          <a:bodyPr wrap="none" lIns="0" tIns="0" rIns="0" bIns="0">
            <a:spAutoFit/>
          </a:bodyPr>
          <a:lstStyle/>
          <a:p>
            <a:pPr algn="l"/>
            <a:r>
              <a:rPr sz="933" b="0" i="1">
                <a:solidFill>
                  <a:srgbClr val="2D3748"/>
                </a:solidFill>
                <a:latin typeface="Open Sans"/>
              </a:rPr>
              <a:t>"Convert this document into a PowerPoint presentation with clear, concise slide titles and bullet points."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1818977"/>
            <a:ext cx="2562373" cy="4381797"/>
          </a:xfrm>
          <a:prstGeom prst="roundRect">
            <a:avLst>
              <a:gd name="adj" fmla="val 446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Oval 2"/>
          <p:cNvSpPr/>
          <p:nvPr/>
        </p:nvSpPr>
        <p:spPr>
          <a:xfrm>
            <a:off x="695325" y="2057102"/>
            <a:ext cx="266700" cy="266700"/>
          </a:xfrm>
          <a:prstGeom prst="ellipse">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 name="Picture 3"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76298" y="2083764"/>
            <a:ext cx="186476" cy="213116"/>
          </a:xfrm>
          <a:prstGeom prst="rect">
            <a:avLst/>
          </a:prstGeom>
        </p:spPr>
      </p:pic>
      <p:sp>
        <p:nvSpPr>
          <p:cNvPr id="5" name="Rectangle 4"/>
          <p:cNvSpPr/>
          <p:nvPr/>
        </p:nvSpPr>
        <p:spPr>
          <a:xfrm>
            <a:off x="695325" y="2808237"/>
            <a:ext cx="2086123" cy="1097160"/>
          </a:xfrm>
          <a:prstGeom prst="rect">
            <a:avLst/>
          </a:prstGeom>
          <a:solidFill>
            <a:srgbClr val="EFF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695325" y="2808237"/>
            <a:ext cx="38100" cy="1097160"/>
          </a:xfrm>
          <a:prstGeom prst="rect">
            <a:avLst/>
          </a:prstGeom>
          <a:solidFill>
            <a:srgbClr val="00B7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7" name="Picture 6"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56598" y="3929845"/>
            <a:ext cx="91336" cy="159861"/>
          </a:xfrm>
          <a:prstGeom prst="rect">
            <a:avLst/>
          </a:prstGeom>
        </p:spPr>
      </p:pic>
      <p:sp>
        <p:nvSpPr>
          <p:cNvPr id="8" name="Rounded Rectangle 7"/>
          <p:cNvSpPr/>
          <p:nvPr/>
        </p:nvSpPr>
        <p:spPr>
          <a:xfrm>
            <a:off x="3362325" y="1818977"/>
            <a:ext cx="2562373" cy="4381797"/>
          </a:xfrm>
          <a:prstGeom prst="roundRect">
            <a:avLst>
              <a:gd name="adj" fmla="val 446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Oval 8"/>
          <p:cNvSpPr/>
          <p:nvPr/>
        </p:nvSpPr>
        <p:spPr>
          <a:xfrm>
            <a:off x="3600450" y="2057102"/>
            <a:ext cx="266700" cy="266700"/>
          </a:xfrm>
          <a:prstGeom prst="ellipse">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0" name="Picture 9" descr="image.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981350" y="2097084"/>
            <a:ext cx="186476" cy="186476"/>
          </a:xfrm>
          <a:prstGeom prst="rect">
            <a:avLst/>
          </a:prstGeom>
        </p:spPr>
      </p:pic>
      <p:sp>
        <p:nvSpPr>
          <p:cNvPr id="11" name="Rectangle 10"/>
          <p:cNvSpPr/>
          <p:nvPr/>
        </p:nvSpPr>
        <p:spPr>
          <a:xfrm>
            <a:off x="3600450" y="2808237"/>
            <a:ext cx="2086123" cy="880020"/>
          </a:xfrm>
          <a:prstGeom prst="rect">
            <a:avLst/>
          </a:prstGeom>
          <a:solidFill>
            <a:srgbClr val="EFF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Rectangle 11"/>
          <p:cNvSpPr/>
          <p:nvPr/>
        </p:nvSpPr>
        <p:spPr>
          <a:xfrm>
            <a:off x="3600450" y="2808237"/>
            <a:ext cx="38100" cy="880020"/>
          </a:xfrm>
          <a:prstGeom prst="rect">
            <a:avLst/>
          </a:prstGeom>
          <a:solidFill>
            <a:srgbClr val="00B7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3" name="Picture 12"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61650" y="3929845"/>
            <a:ext cx="91336" cy="159861"/>
          </a:xfrm>
          <a:prstGeom prst="rect">
            <a:avLst/>
          </a:prstGeom>
        </p:spPr>
      </p:pic>
      <p:sp>
        <p:nvSpPr>
          <p:cNvPr id="14" name="Rounded Rectangle 13"/>
          <p:cNvSpPr/>
          <p:nvPr/>
        </p:nvSpPr>
        <p:spPr>
          <a:xfrm>
            <a:off x="6267450" y="1818977"/>
            <a:ext cx="2562373" cy="4381797"/>
          </a:xfrm>
          <a:prstGeom prst="roundRect">
            <a:avLst>
              <a:gd name="adj" fmla="val 446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Oval 14"/>
          <p:cNvSpPr/>
          <p:nvPr/>
        </p:nvSpPr>
        <p:spPr>
          <a:xfrm>
            <a:off x="6505575" y="2057102"/>
            <a:ext cx="266700" cy="266700"/>
          </a:xfrm>
          <a:prstGeom prst="ellipse">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Picture 15" descr="image.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86402" y="2097026"/>
            <a:ext cx="239904" cy="183453"/>
          </a:xfrm>
          <a:prstGeom prst="rect">
            <a:avLst/>
          </a:prstGeom>
        </p:spPr>
      </p:pic>
      <p:sp>
        <p:nvSpPr>
          <p:cNvPr id="17" name="Rectangle 16"/>
          <p:cNvSpPr/>
          <p:nvPr/>
        </p:nvSpPr>
        <p:spPr>
          <a:xfrm>
            <a:off x="6505575" y="2808237"/>
            <a:ext cx="2086123" cy="1097160"/>
          </a:xfrm>
          <a:prstGeom prst="rect">
            <a:avLst/>
          </a:prstGeom>
          <a:solidFill>
            <a:srgbClr val="EFF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Rectangle 17"/>
          <p:cNvSpPr/>
          <p:nvPr/>
        </p:nvSpPr>
        <p:spPr>
          <a:xfrm>
            <a:off x="6505575" y="2808237"/>
            <a:ext cx="38100" cy="1097160"/>
          </a:xfrm>
          <a:prstGeom prst="rect">
            <a:avLst/>
          </a:prstGeom>
          <a:solidFill>
            <a:srgbClr val="00B7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9" name="Picture 18"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66702" y="3929845"/>
            <a:ext cx="91336" cy="159861"/>
          </a:xfrm>
          <a:prstGeom prst="rect">
            <a:avLst/>
          </a:prstGeom>
        </p:spPr>
      </p:pic>
      <p:sp>
        <p:nvSpPr>
          <p:cNvPr id="20" name="Rounded Rectangle 19"/>
          <p:cNvSpPr/>
          <p:nvPr/>
        </p:nvSpPr>
        <p:spPr>
          <a:xfrm>
            <a:off x="9172575" y="1818977"/>
            <a:ext cx="2562373" cy="4381797"/>
          </a:xfrm>
          <a:prstGeom prst="roundRect">
            <a:avLst>
              <a:gd name="adj" fmla="val 446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Oval 20"/>
          <p:cNvSpPr/>
          <p:nvPr/>
        </p:nvSpPr>
        <p:spPr>
          <a:xfrm>
            <a:off x="9410700" y="2057102"/>
            <a:ext cx="266700" cy="266700"/>
          </a:xfrm>
          <a:prstGeom prst="ellipse">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22" name="Picture 21" descr="image.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798098" y="2083690"/>
            <a:ext cx="206621" cy="213228"/>
          </a:xfrm>
          <a:prstGeom prst="rect">
            <a:avLst/>
          </a:prstGeom>
        </p:spPr>
      </p:pic>
      <p:sp>
        <p:nvSpPr>
          <p:cNvPr id="23" name="Rectangle 22"/>
          <p:cNvSpPr/>
          <p:nvPr/>
        </p:nvSpPr>
        <p:spPr>
          <a:xfrm>
            <a:off x="9410700" y="2808237"/>
            <a:ext cx="2086123" cy="1097160"/>
          </a:xfrm>
          <a:prstGeom prst="rect">
            <a:avLst/>
          </a:prstGeom>
          <a:solidFill>
            <a:srgbClr val="EFF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 name="Rectangle 23"/>
          <p:cNvSpPr/>
          <p:nvPr/>
        </p:nvSpPr>
        <p:spPr>
          <a:xfrm>
            <a:off x="9410700" y="2808237"/>
            <a:ext cx="38100" cy="1097160"/>
          </a:xfrm>
          <a:prstGeom prst="rect">
            <a:avLst/>
          </a:prstGeom>
          <a:solidFill>
            <a:srgbClr val="00B7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TextBox 24"/>
          <p:cNvSpPr txBox="1"/>
          <p:nvPr/>
        </p:nvSpPr>
        <p:spPr>
          <a:xfrm>
            <a:off x="457188" y="380990"/>
            <a:ext cx="5488643" cy="447663"/>
          </a:xfrm>
          <a:prstGeom prst="rect">
            <a:avLst/>
          </a:prstGeom>
          <a:noFill/>
        </p:spPr>
        <p:txBody>
          <a:bodyPr wrap="none" lIns="0" tIns="0" rIns="0" bIns="0">
            <a:spAutoFit/>
          </a:bodyPr>
          <a:lstStyle/>
          <a:p>
            <a:pPr algn="l"/>
            <a:r>
              <a:rPr sz="2533" b="1" i="0">
                <a:solidFill>
                  <a:srgbClr val="0A1628"/>
                </a:solidFill>
                <a:latin typeface="Montserrat"/>
              </a:rPr>
              <a:t>Modify and Improve Content</a:t>
            </a:r>
          </a:p>
        </p:txBody>
      </p:sp>
      <p:sp>
        <p:nvSpPr>
          <p:cNvPr id="26" name="TextBox 25"/>
          <p:cNvSpPr txBox="1"/>
          <p:nvPr/>
        </p:nvSpPr>
        <p:spPr>
          <a:xfrm>
            <a:off x="457188" y="929557"/>
            <a:ext cx="9838037" cy="563746"/>
          </a:xfrm>
          <a:prstGeom prst="rect">
            <a:avLst/>
          </a:prstGeom>
          <a:noFill/>
        </p:spPr>
        <p:txBody>
          <a:bodyPr wrap="square" lIns="0" tIns="0" rIns="0" bIns="0">
            <a:spAutoFit/>
          </a:bodyPr>
          <a:lstStyle/>
          <a:p>
            <a:pPr algn="l"/>
            <a:r>
              <a:rPr sz="1418" b="1" i="0">
                <a:solidFill>
                  <a:srgbClr val="1A2A40"/>
                </a:solidFill>
                <a:latin typeface="Open Sans"/>
              </a:rPr>
              <a:t>Transform rough drafts into polished deliverables — Copilot helps you elevate tone, sharpen narrative, and simplify language for any audience.</a:t>
            </a:r>
            <a:r>
              <a:rPr sz="968" b="0" i="0">
                <a:solidFill>
                  <a:srgbClr val="0F6CBD"/>
                </a:solidFill>
                <a:latin typeface="Open Sans"/>
              </a:rPr>
              <a:t> </a:t>
            </a:r>
            <a:r>
              <a:rPr sz="968" b="0" i="0">
                <a:solidFill>
                  <a:srgbClr val="0F6CBD"/>
                </a:solidFill>
                <a:latin typeface="Open Sans"/>
                <a:hlinkClick r:id="rId8" tooltip="Generate a set of copilot.docx"/>
              </a:rPr>
              <a:t>[1]</a:t>
            </a:r>
          </a:p>
        </p:txBody>
      </p:sp>
      <p:sp>
        <p:nvSpPr>
          <p:cNvPr id="27" name="TextBox 26"/>
          <p:cNvSpPr txBox="1"/>
          <p:nvPr/>
        </p:nvSpPr>
        <p:spPr>
          <a:xfrm>
            <a:off x="803205" y="2114199"/>
            <a:ext cx="91440" cy="152396"/>
          </a:xfrm>
          <a:prstGeom prst="rect">
            <a:avLst/>
          </a:prstGeom>
          <a:noFill/>
        </p:spPr>
        <p:txBody>
          <a:bodyPr wrap="none" lIns="0" tIns="0" rIns="0" bIns="0">
            <a:spAutoFit/>
          </a:bodyPr>
          <a:lstStyle/>
          <a:p>
            <a:pPr algn="l"/>
            <a:r>
              <a:rPr sz="896" b="1" i="0">
                <a:solidFill>
                  <a:srgbClr val="FFFFFF"/>
                </a:solidFill>
                <a:latin typeface="Montserrat"/>
              </a:rPr>
              <a:t>1</a:t>
            </a:r>
          </a:p>
        </p:txBody>
      </p:sp>
      <p:sp>
        <p:nvSpPr>
          <p:cNvPr id="28" name="TextBox 27"/>
          <p:cNvSpPr txBox="1"/>
          <p:nvPr/>
        </p:nvSpPr>
        <p:spPr>
          <a:xfrm>
            <a:off x="695307" y="2476140"/>
            <a:ext cx="1329001" cy="200019"/>
          </a:xfrm>
          <a:prstGeom prst="rect">
            <a:avLst/>
          </a:prstGeom>
          <a:noFill/>
        </p:spPr>
        <p:txBody>
          <a:bodyPr wrap="none" lIns="0" tIns="0" rIns="0" bIns="0">
            <a:spAutoFit/>
          </a:bodyPr>
          <a:lstStyle/>
          <a:p>
            <a:pPr algn="l"/>
            <a:r>
              <a:rPr sz="1160" b="1" i="0">
                <a:solidFill>
                  <a:srgbClr val="0F6CBD"/>
                </a:solidFill>
                <a:latin typeface="Montserrat"/>
              </a:rPr>
              <a:t>Executive Tone</a:t>
            </a:r>
          </a:p>
        </p:txBody>
      </p:sp>
      <p:sp>
        <p:nvSpPr>
          <p:cNvPr id="29" name="TextBox 28"/>
          <p:cNvSpPr txBox="1"/>
          <p:nvPr/>
        </p:nvSpPr>
        <p:spPr>
          <a:xfrm>
            <a:off x="723881" y="2817692"/>
            <a:ext cx="2033983" cy="1070493"/>
          </a:xfrm>
          <a:prstGeom prst="rect">
            <a:avLst/>
          </a:prstGeom>
          <a:noFill/>
        </p:spPr>
        <p:txBody>
          <a:bodyPr wrap="square" lIns="152396" tIns="114297" rIns="152396" bIns="114297">
            <a:spAutoFit/>
          </a:bodyPr>
          <a:lstStyle/>
          <a:p>
            <a:pPr algn="l"/>
            <a:r>
              <a:rPr sz="1082" b="0" i="0">
                <a:solidFill>
                  <a:srgbClr val="2D3748"/>
                </a:solidFill>
                <a:latin typeface="Open Sans"/>
              </a:rPr>
              <a:t>Rewrite this content to be more concise and executive-ready. Remove unnecessary detail.</a:t>
            </a:r>
          </a:p>
        </p:txBody>
      </p:sp>
      <p:sp>
        <p:nvSpPr>
          <p:cNvPr id="30" name="TextBox 29"/>
          <p:cNvSpPr txBox="1"/>
          <p:nvPr/>
        </p:nvSpPr>
        <p:spPr>
          <a:xfrm>
            <a:off x="3695458" y="2114199"/>
            <a:ext cx="91440" cy="152396"/>
          </a:xfrm>
          <a:prstGeom prst="rect">
            <a:avLst/>
          </a:prstGeom>
          <a:noFill/>
        </p:spPr>
        <p:txBody>
          <a:bodyPr wrap="none" lIns="0" tIns="0" rIns="0" bIns="0">
            <a:spAutoFit/>
          </a:bodyPr>
          <a:lstStyle/>
          <a:p>
            <a:pPr algn="l"/>
            <a:r>
              <a:rPr sz="896" b="1" i="0">
                <a:solidFill>
                  <a:srgbClr val="FFFFFF"/>
                </a:solidFill>
                <a:latin typeface="Montserrat"/>
              </a:rPr>
              <a:t>2</a:t>
            </a:r>
          </a:p>
        </p:txBody>
      </p:sp>
      <p:sp>
        <p:nvSpPr>
          <p:cNvPr id="31" name="TextBox 30"/>
          <p:cNvSpPr txBox="1"/>
          <p:nvPr/>
        </p:nvSpPr>
        <p:spPr>
          <a:xfrm>
            <a:off x="3600359" y="2476140"/>
            <a:ext cx="1418743" cy="200019"/>
          </a:xfrm>
          <a:prstGeom prst="rect">
            <a:avLst/>
          </a:prstGeom>
          <a:noFill/>
        </p:spPr>
        <p:txBody>
          <a:bodyPr wrap="none" lIns="0" tIns="0" rIns="0" bIns="0">
            <a:spAutoFit/>
          </a:bodyPr>
          <a:lstStyle/>
          <a:p>
            <a:pPr algn="l"/>
            <a:r>
              <a:rPr sz="1160" b="1" i="0">
                <a:solidFill>
                  <a:srgbClr val="0F6CBD"/>
                </a:solidFill>
                <a:latin typeface="Montserrat"/>
              </a:rPr>
              <a:t>Clarity and Flow</a:t>
            </a:r>
          </a:p>
        </p:txBody>
      </p:sp>
      <p:sp>
        <p:nvSpPr>
          <p:cNvPr id="32" name="TextBox 31"/>
          <p:cNvSpPr txBox="1"/>
          <p:nvPr/>
        </p:nvSpPr>
        <p:spPr>
          <a:xfrm>
            <a:off x="3628934" y="2817692"/>
            <a:ext cx="2018654" cy="853359"/>
          </a:xfrm>
          <a:prstGeom prst="rect">
            <a:avLst/>
          </a:prstGeom>
          <a:noFill/>
        </p:spPr>
        <p:txBody>
          <a:bodyPr wrap="square" lIns="152396" tIns="114297" rIns="152396" bIns="114297">
            <a:spAutoFit/>
          </a:bodyPr>
          <a:lstStyle/>
          <a:p>
            <a:pPr algn="l"/>
            <a:r>
              <a:rPr sz="1082" b="0" i="0">
                <a:solidFill>
                  <a:srgbClr val="2D3748"/>
                </a:solidFill>
                <a:latin typeface="Open Sans"/>
              </a:rPr>
              <a:t>Rewrite this section to improve clarity, structure, and professional tone.</a:t>
            </a:r>
          </a:p>
        </p:txBody>
      </p:sp>
      <p:sp>
        <p:nvSpPr>
          <p:cNvPr id="33" name="TextBox 32"/>
          <p:cNvSpPr txBox="1"/>
          <p:nvPr/>
        </p:nvSpPr>
        <p:spPr>
          <a:xfrm>
            <a:off x="6600362" y="2114199"/>
            <a:ext cx="91440" cy="152396"/>
          </a:xfrm>
          <a:prstGeom prst="rect">
            <a:avLst/>
          </a:prstGeom>
          <a:noFill/>
        </p:spPr>
        <p:txBody>
          <a:bodyPr wrap="none" lIns="0" tIns="0" rIns="0" bIns="0">
            <a:spAutoFit/>
          </a:bodyPr>
          <a:lstStyle/>
          <a:p>
            <a:pPr algn="l"/>
            <a:r>
              <a:rPr sz="896" b="1" i="0">
                <a:solidFill>
                  <a:srgbClr val="FFFFFF"/>
                </a:solidFill>
                <a:latin typeface="Montserrat"/>
              </a:rPr>
              <a:t>3</a:t>
            </a:r>
          </a:p>
        </p:txBody>
      </p:sp>
      <p:sp>
        <p:nvSpPr>
          <p:cNvPr id="34" name="TextBox 33"/>
          <p:cNvSpPr txBox="1"/>
          <p:nvPr/>
        </p:nvSpPr>
        <p:spPr>
          <a:xfrm>
            <a:off x="6505412" y="2476140"/>
            <a:ext cx="806330" cy="200019"/>
          </a:xfrm>
          <a:prstGeom prst="rect">
            <a:avLst/>
          </a:prstGeom>
          <a:noFill/>
        </p:spPr>
        <p:txBody>
          <a:bodyPr wrap="none" lIns="0" tIns="0" rIns="0" bIns="0">
            <a:spAutoFit/>
          </a:bodyPr>
          <a:lstStyle/>
          <a:p>
            <a:pPr algn="l"/>
            <a:r>
              <a:rPr sz="1160" b="1" i="0">
                <a:solidFill>
                  <a:srgbClr val="0F6CBD"/>
                </a:solidFill>
                <a:latin typeface="Montserrat"/>
              </a:rPr>
              <a:t>Narrative</a:t>
            </a:r>
          </a:p>
        </p:txBody>
      </p:sp>
      <p:sp>
        <p:nvSpPr>
          <p:cNvPr id="35" name="TextBox 34"/>
          <p:cNvSpPr txBox="1"/>
          <p:nvPr/>
        </p:nvSpPr>
        <p:spPr>
          <a:xfrm>
            <a:off x="6533986" y="2817692"/>
            <a:ext cx="1908226" cy="1070493"/>
          </a:xfrm>
          <a:prstGeom prst="rect">
            <a:avLst/>
          </a:prstGeom>
          <a:noFill/>
        </p:spPr>
        <p:txBody>
          <a:bodyPr wrap="square" lIns="152396" tIns="114297" rIns="152396" bIns="114297">
            <a:spAutoFit/>
          </a:bodyPr>
          <a:lstStyle/>
          <a:p>
            <a:pPr algn="l"/>
            <a:r>
              <a:rPr sz="1082" b="0" i="0">
                <a:solidFill>
                  <a:srgbClr val="2D3748"/>
                </a:solidFill>
                <a:latin typeface="Open Sans"/>
              </a:rPr>
              <a:t>Improve the storytelling and logical flow so it reads as a cohesive narrative.</a:t>
            </a:r>
          </a:p>
        </p:txBody>
      </p:sp>
      <p:sp>
        <p:nvSpPr>
          <p:cNvPr id="36" name="TextBox 35"/>
          <p:cNvSpPr txBox="1"/>
          <p:nvPr/>
        </p:nvSpPr>
        <p:spPr>
          <a:xfrm>
            <a:off x="9499163" y="2114199"/>
            <a:ext cx="91440" cy="152396"/>
          </a:xfrm>
          <a:prstGeom prst="rect">
            <a:avLst/>
          </a:prstGeom>
          <a:noFill/>
        </p:spPr>
        <p:txBody>
          <a:bodyPr wrap="none" lIns="0" tIns="0" rIns="0" bIns="0">
            <a:spAutoFit/>
          </a:bodyPr>
          <a:lstStyle/>
          <a:p>
            <a:pPr algn="l"/>
            <a:r>
              <a:rPr sz="896" b="1" i="0">
                <a:solidFill>
                  <a:srgbClr val="FFFFFF"/>
                </a:solidFill>
                <a:latin typeface="Montserrat"/>
              </a:rPr>
              <a:t>4</a:t>
            </a:r>
          </a:p>
        </p:txBody>
      </p:sp>
      <p:sp>
        <p:nvSpPr>
          <p:cNvPr id="37" name="TextBox 36"/>
          <p:cNvSpPr txBox="1"/>
          <p:nvPr/>
        </p:nvSpPr>
        <p:spPr>
          <a:xfrm>
            <a:off x="9410464" y="2476140"/>
            <a:ext cx="867646" cy="200019"/>
          </a:xfrm>
          <a:prstGeom prst="rect">
            <a:avLst/>
          </a:prstGeom>
          <a:noFill/>
        </p:spPr>
        <p:txBody>
          <a:bodyPr wrap="none" lIns="0" tIns="0" rIns="0" bIns="0">
            <a:spAutoFit/>
          </a:bodyPr>
          <a:lstStyle/>
          <a:p>
            <a:pPr algn="l"/>
            <a:r>
              <a:rPr sz="1160" b="1" i="0">
                <a:solidFill>
                  <a:srgbClr val="0F6CBD"/>
                </a:solidFill>
                <a:latin typeface="Montserrat"/>
              </a:rPr>
              <a:t>Simplicity</a:t>
            </a:r>
          </a:p>
        </p:txBody>
      </p:sp>
      <p:sp>
        <p:nvSpPr>
          <p:cNvPr id="38" name="TextBox 37"/>
          <p:cNvSpPr txBox="1"/>
          <p:nvPr/>
        </p:nvSpPr>
        <p:spPr>
          <a:xfrm>
            <a:off x="9439038" y="2817692"/>
            <a:ext cx="1996032" cy="1070493"/>
          </a:xfrm>
          <a:prstGeom prst="rect">
            <a:avLst/>
          </a:prstGeom>
          <a:noFill/>
        </p:spPr>
        <p:txBody>
          <a:bodyPr wrap="square" lIns="152396" tIns="114297" rIns="152396" bIns="114297">
            <a:spAutoFit/>
          </a:bodyPr>
          <a:lstStyle/>
          <a:p>
            <a:pPr algn="l"/>
            <a:r>
              <a:rPr sz="1082" b="0" i="0">
                <a:solidFill>
                  <a:srgbClr val="2D3748"/>
                </a:solidFill>
                <a:latin typeface="Open Sans"/>
              </a:rPr>
              <a:t>Simplify this content so it is easy to understand without losing meaning or accuracy.</a:t>
            </a:r>
          </a:p>
        </p:txBody>
      </p:sp>
      <p:sp>
        <p:nvSpPr>
          <p:cNvPr id="39" name="TextBox 38"/>
          <p:cNvSpPr txBox="1"/>
          <p:nvPr/>
        </p:nvSpPr>
        <p:spPr>
          <a:xfrm>
            <a:off x="9758416" y="6314917"/>
            <a:ext cx="1976090" cy="161920"/>
          </a:xfrm>
          <a:prstGeom prst="rect">
            <a:avLst/>
          </a:prstGeom>
          <a:noFill/>
        </p:spPr>
        <p:txBody>
          <a:bodyPr wrap="none" lIns="0" tIns="0" rIns="0" bIns="0">
            <a:spAutoFit/>
          </a:bodyPr>
          <a:lstStyle/>
          <a:p>
            <a:pPr algn="l"/>
            <a:r>
              <a:rPr sz="854" b="0" i="0">
                <a:solidFill>
                  <a:srgbClr val="69727E"/>
                </a:solidFill>
                <a:latin typeface="Open Sans"/>
              </a:rPr>
              <a:t>Microsoft 365 Copilot Training | 2026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2587525"/>
            <a:ext cx="6858000" cy="670619"/>
          </a:xfrm>
          <a:prstGeom prst="roundRect">
            <a:avLst>
              <a:gd name="adj" fmla="val 1420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 name="Picture 2"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6229" y="2759706"/>
            <a:ext cx="146629" cy="146629"/>
          </a:xfrm>
          <a:prstGeom prst="rect">
            <a:avLst/>
          </a:prstGeom>
        </p:spPr>
      </p:pic>
      <p:sp>
        <p:nvSpPr>
          <p:cNvPr id="4" name="Rounded Rectangle 3"/>
          <p:cNvSpPr/>
          <p:nvPr/>
        </p:nvSpPr>
        <p:spPr>
          <a:xfrm>
            <a:off x="381000" y="3372445"/>
            <a:ext cx="6858000" cy="670619"/>
          </a:xfrm>
          <a:prstGeom prst="roundRect">
            <a:avLst>
              <a:gd name="adj" fmla="val 1420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Picture 4"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76229" y="3544606"/>
            <a:ext cx="146629" cy="146629"/>
          </a:xfrm>
          <a:prstGeom prst="rect">
            <a:avLst/>
          </a:prstGeom>
        </p:spPr>
      </p:pic>
      <p:sp>
        <p:nvSpPr>
          <p:cNvPr id="6" name="Rounded Rectangle 5"/>
          <p:cNvSpPr/>
          <p:nvPr/>
        </p:nvSpPr>
        <p:spPr>
          <a:xfrm>
            <a:off x="381000" y="4157364"/>
            <a:ext cx="6858000" cy="670619"/>
          </a:xfrm>
          <a:prstGeom prst="roundRect">
            <a:avLst>
              <a:gd name="adj" fmla="val 1420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7" name="Picture 6" descr="image.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5755" y="4319041"/>
            <a:ext cx="167576" cy="167559"/>
          </a:xfrm>
          <a:prstGeom prst="rect">
            <a:avLst/>
          </a:prstGeom>
        </p:spPr>
      </p:pic>
      <p:sp>
        <p:nvSpPr>
          <p:cNvPr id="8" name="Rounded Rectangle 7"/>
          <p:cNvSpPr/>
          <p:nvPr/>
        </p:nvSpPr>
        <p:spPr>
          <a:xfrm>
            <a:off x="381000" y="4942284"/>
            <a:ext cx="6858000" cy="670619"/>
          </a:xfrm>
          <a:prstGeom prst="roundRect">
            <a:avLst>
              <a:gd name="adj" fmla="val 1420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9" name="Picture 8" descr="image.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5755" y="5114406"/>
            <a:ext cx="167576" cy="146629"/>
          </a:xfrm>
          <a:prstGeom prst="rect">
            <a:avLst/>
          </a:prstGeom>
        </p:spPr>
      </p:pic>
      <p:pic>
        <p:nvPicPr>
          <p:cNvPr id="10" name="Picture 9" descr="image.png"/>
          <p:cNvPicPr>
            <a:picLocks noChangeAspect="1"/>
          </p:cNvPicPr>
          <p:nvPr/>
        </p:nvPicPr>
        <p:blipFill>
          <a:blip r:embed="rId7"/>
          <a:stretch>
            <a:fillRect/>
          </a:stretch>
        </p:blipFill>
        <p:spPr>
          <a:xfrm>
            <a:off x="7619809" y="0"/>
            <a:ext cx="4571885" cy="6857828"/>
          </a:xfrm>
          <a:prstGeom prst="rect">
            <a:avLst/>
          </a:prstGeom>
        </p:spPr>
      </p:pic>
      <p:sp>
        <p:nvSpPr>
          <p:cNvPr id="11" name="TextBox 10"/>
          <p:cNvSpPr txBox="1"/>
          <p:nvPr/>
        </p:nvSpPr>
        <p:spPr>
          <a:xfrm>
            <a:off x="380990" y="1302213"/>
            <a:ext cx="6104776" cy="447663"/>
          </a:xfrm>
          <a:prstGeom prst="rect">
            <a:avLst/>
          </a:prstGeom>
          <a:noFill/>
        </p:spPr>
        <p:txBody>
          <a:bodyPr wrap="none" lIns="0" tIns="0" rIns="0" bIns="0">
            <a:spAutoFit/>
          </a:bodyPr>
          <a:lstStyle/>
          <a:p>
            <a:pPr algn="l"/>
            <a:r>
              <a:rPr sz="2533" b="1" i="0">
                <a:solidFill>
                  <a:srgbClr val="0A1628"/>
                </a:solidFill>
                <a:latin typeface="Montserrat"/>
              </a:rPr>
              <a:t>Refine PowerPoint Slide Quality</a:t>
            </a:r>
          </a:p>
        </p:txBody>
      </p:sp>
      <p:sp>
        <p:nvSpPr>
          <p:cNvPr id="12" name="TextBox 11"/>
          <p:cNvSpPr txBox="1"/>
          <p:nvPr/>
        </p:nvSpPr>
        <p:spPr>
          <a:xfrm>
            <a:off x="380990" y="1865662"/>
            <a:ext cx="6550208" cy="479958"/>
          </a:xfrm>
          <a:prstGeom prst="rect">
            <a:avLst/>
          </a:prstGeom>
          <a:noFill/>
        </p:spPr>
        <p:txBody>
          <a:bodyPr wrap="square" lIns="0" tIns="0" rIns="0" bIns="0">
            <a:spAutoFit/>
          </a:bodyPr>
          <a:lstStyle/>
          <a:p>
            <a:pPr algn="l"/>
            <a:r>
              <a:rPr sz="1200" b="1" i="0">
                <a:solidFill>
                  <a:srgbClr val="1A2A40"/>
                </a:solidFill>
                <a:latin typeface="Open Sans"/>
              </a:rPr>
              <a:t>Great slides communicate one clear idea per screen — use these prompts to tighten titles, cut text density, and build a compelling executive storyline.</a:t>
            </a:r>
            <a:r>
              <a:rPr sz="968" b="0" i="0">
                <a:solidFill>
                  <a:srgbClr val="0F6CBD"/>
                </a:solidFill>
                <a:latin typeface="Open Sans"/>
              </a:rPr>
              <a:t> </a:t>
            </a:r>
            <a:r>
              <a:rPr sz="968" b="0" i="0">
                <a:solidFill>
                  <a:srgbClr val="0F6CBD"/>
                </a:solidFill>
                <a:latin typeface="Open Sans"/>
                <a:hlinkClick r:id="rId8" tooltip="Generate a set of copilot.docx"/>
              </a:rPr>
              <a:t>[1]</a:t>
            </a:r>
          </a:p>
        </p:txBody>
      </p:sp>
      <p:sp>
        <p:nvSpPr>
          <p:cNvPr id="13" name="TextBox 12"/>
          <p:cNvSpPr txBox="1"/>
          <p:nvPr/>
        </p:nvSpPr>
        <p:spPr>
          <a:xfrm>
            <a:off x="885654" y="2726463"/>
            <a:ext cx="1488392" cy="180970"/>
          </a:xfrm>
          <a:prstGeom prst="rect">
            <a:avLst/>
          </a:prstGeom>
          <a:noFill/>
        </p:spPr>
        <p:txBody>
          <a:bodyPr wrap="none" lIns="0" tIns="0" rIns="0" bIns="0">
            <a:spAutoFit/>
          </a:bodyPr>
          <a:lstStyle/>
          <a:p>
            <a:pPr algn="l"/>
            <a:r>
              <a:rPr sz="1002" b="1" i="0">
                <a:solidFill>
                  <a:srgbClr val="0F6CBD"/>
                </a:solidFill>
                <a:latin typeface="Montserrat"/>
              </a:rPr>
              <a:t>Improve Slide Titles</a:t>
            </a:r>
          </a:p>
        </p:txBody>
      </p:sp>
      <p:sp>
        <p:nvSpPr>
          <p:cNvPr id="14" name="TextBox 13"/>
          <p:cNvSpPr txBox="1"/>
          <p:nvPr/>
        </p:nvSpPr>
        <p:spPr>
          <a:xfrm>
            <a:off x="885654" y="2937793"/>
            <a:ext cx="5064792" cy="180970"/>
          </a:xfrm>
          <a:prstGeom prst="rect">
            <a:avLst/>
          </a:prstGeom>
          <a:noFill/>
        </p:spPr>
        <p:txBody>
          <a:bodyPr wrap="none" lIns="0" tIns="0" rIns="0" bIns="0">
            <a:spAutoFit/>
          </a:bodyPr>
          <a:lstStyle/>
          <a:p>
            <a:pPr algn="l"/>
            <a:r>
              <a:rPr sz="968" b="0" i="0">
                <a:solidFill>
                  <a:srgbClr val="2D3748"/>
                </a:solidFill>
                <a:latin typeface="Open Sans"/>
              </a:rPr>
              <a:t>"Rewrite the slide titles so they clearly communicate the key takeaway of each slide."</a:t>
            </a:r>
          </a:p>
        </p:txBody>
      </p:sp>
      <p:sp>
        <p:nvSpPr>
          <p:cNvPr id="15" name="TextBox 14"/>
          <p:cNvSpPr txBox="1"/>
          <p:nvPr/>
        </p:nvSpPr>
        <p:spPr>
          <a:xfrm>
            <a:off x="885654" y="3511362"/>
            <a:ext cx="1551345" cy="180970"/>
          </a:xfrm>
          <a:prstGeom prst="rect">
            <a:avLst/>
          </a:prstGeom>
          <a:noFill/>
        </p:spPr>
        <p:txBody>
          <a:bodyPr wrap="none" lIns="0" tIns="0" rIns="0" bIns="0">
            <a:spAutoFit/>
          </a:bodyPr>
          <a:lstStyle/>
          <a:p>
            <a:pPr algn="l"/>
            <a:r>
              <a:rPr sz="1002" b="1" i="0">
                <a:solidFill>
                  <a:srgbClr val="0F6CBD"/>
                </a:solidFill>
                <a:latin typeface="Montserrat"/>
              </a:rPr>
              <a:t>Reduce Text Density</a:t>
            </a:r>
          </a:p>
        </p:txBody>
      </p:sp>
      <p:sp>
        <p:nvSpPr>
          <p:cNvPr id="16" name="TextBox 15"/>
          <p:cNvSpPr txBox="1"/>
          <p:nvPr/>
        </p:nvSpPr>
        <p:spPr>
          <a:xfrm>
            <a:off x="885654" y="3722693"/>
            <a:ext cx="4683503" cy="180970"/>
          </a:xfrm>
          <a:prstGeom prst="rect">
            <a:avLst/>
          </a:prstGeom>
          <a:noFill/>
        </p:spPr>
        <p:txBody>
          <a:bodyPr wrap="none" lIns="0" tIns="0" rIns="0" bIns="0">
            <a:spAutoFit/>
          </a:bodyPr>
          <a:lstStyle/>
          <a:p>
            <a:pPr algn="l"/>
            <a:r>
              <a:rPr sz="968" b="0" i="0">
                <a:solidFill>
                  <a:srgbClr val="2D3748"/>
                </a:solidFill>
                <a:latin typeface="Open Sans"/>
              </a:rPr>
              <a:t>"Reduce the amount of text on each slide while preserving the core message."</a:t>
            </a:r>
          </a:p>
        </p:txBody>
      </p:sp>
      <p:sp>
        <p:nvSpPr>
          <p:cNvPr id="17" name="TextBox 16"/>
          <p:cNvSpPr txBox="1"/>
          <p:nvPr/>
        </p:nvSpPr>
        <p:spPr>
          <a:xfrm>
            <a:off x="885654" y="4296262"/>
            <a:ext cx="1454460" cy="180970"/>
          </a:xfrm>
          <a:prstGeom prst="rect">
            <a:avLst/>
          </a:prstGeom>
          <a:noFill/>
        </p:spPr>
        <p:txBody>
          <a:bodyPr wrap="none" lIns="0" tIns="0" rIns="0" bIns="0">
            <a:spAutoFit/>
          </a:bodyPr>
          <a:lstStyle/>
          <a:p>
            <a:pPr algn="l"/>
            <a:r>
              <a:rPr sz="1002" b="1" i="0">
                <a:solidFill>
                  <a:srgbClr val="0F6CBD"/>
                </a:solidFill>
                <a:latin typeface="Montserrat"/>
              </a:rPr>
              <a:t>Executive Storyline</a:t>
            </a:r>
          </a:p>
        </p:txBody>
      </p:sp>
      <p:sp>
        <p:nvSpPr>
          <p:cNvPr id="18" name="TextBox 17"/>
          <p:cNvSpPr txBox="1"/>
          <p:nvPr/>
        </p:nvSpPr>
        <p:spPr>
          <a:xfrm>
            <a:off x="885654" y="4507593"/>
            <a:ext cx="3601252" cy="180970"/>
          </a:xfrm>
          <a:prstGeom prst="rect">
            <a:avLst/>
          </a:prstGeom>
          <a:noFill/>
        </p:spPr>
        <p:txBody>
          <a:bodyPr wrap="none" lIns="0" tIns="0" rIns="0" bIns="0">
            <a:spAutoFit/>
          </a:bodyPr>
          <a:lstStyle/>
          <a:p>
            <a:pPr algn="l"/>
            <a:r>
              <a:rPr sz="968" b="0" i="0">
                <a:solidFill>
                  <a:srgbClr val="2D3748"/>
                </a:solidFill>
                <a:latin typeface="Open Sans"/>
              </a:rPr>
              <a:t>"Reorder the slides to create a stronger executive storyline."</a:t>
            </a:r>
          </a:p>
        </p:txBody>
      </p:sp>
      <p:sp>
        <p:nvSpPr>
          <p:cNvPr id="19" name="TextBox 18"/>
          <p:cNvSpPr txBox="1"/>
          <p:nvPr/>
        </p:nvSpPr>
        <p:spPr>
          <a:xfrm>
            <a:off x="885654" y="5081162"/>
            <a:ext cx="1220806" cy="180970"/>
          </a:xfrm>
          <a:prstGeom prst="rect">
            <a:avLst/>
          </a:prstGeom>
          <a:noFill/>
        </p:spPr>
        <p:txBody>
          <a:bodyPr wrap="none" lIns="0" tIns="0" rIns="0" bIns="0">
            <a:spAutoFit/>
          </a:bodyPr>
          <a:lstStyle/>
          <a:p>
            <a:pPr algn="l"/>
            <a:r>
              <a:rPr sz="1002" b="1" i="0">
                <a:solidFill>
                  <a:srgbClr val="0F6CBD"/>
                </a:solidFill>
                <a:latin typeface="Montserrat"/>
              </a:rPr>
              <a:t>Visual Guidance</a:t>
            </a:r>
          </a:p>
        </p:txBody>
      </p:sp>
      <p:sp>
        <p:nvSpPr>
          <p:cNvPr id="20" name="TextBox 19"/>
          <p:cNvSpPr txBox="1"/>
          <p:nvPr/>
        </p:nvSpPr>
        <p:spPr>
          <a:xfrm>
            <a:off x="885654" y="5292493"/>
            <a:ext cx="6113111" cy="180970"/>
          </a:xfrm>
          <a:prstGeom prst="rect">
            <a:avLst/>
          </a:prstGeom>
          <a:noFill/>
        </p:spPr>
        <p:txBody>
          <a:bodyPr wrap="none" lIns="0" tIns="0" rIns="0" bIns="0">
            <a:spAutoFit/>
          </a:bodyPr>
          <a:lstStyle/>
          <a:p>
            <a:pPr algn="l"/>
            <a:r>
              <a:rPr sz="968" b="0" i="0">
                <a:solidFill>
                  <a:srgbClr val="2D3748"/>
                </a:solidFill>
                <a:latin typeface="Open Sans"/>
              </a:rPr>
              <a:t>"Suggest where visuals or diagrams could improve understanding, without changing the slide design."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descr="Icon of a checkmark">
            <a:extLst>
              <a:ext uri="{FF2B5EF4-FFF2-40B4-BE49-F238E27FC236}">
                <a16:creationId xmlns:a16="http://schemas.microsoft.com/office/drawing/2014/main" id="{0245AD9C-5316-3209-3C3D-23B3AB2657FA}"/>
              </a:ext>
            </a:extLst>
          </p:cNvPr>
          <p:cNvSpPr/>
          <p:nvPr/>
        </p:nvSpPr>
        <p:spPr bwMode="auto">
          <a:xfrm>
            <a:off x="919585" y="1705127"/>
            <a:ext cx="306618" cy="306618"/>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ts val="800"/>
              </a:spcAft>
              <a:buClrTx/>
              <a:buSzTx/>
              <a:buFontTx/>
              <a:buNone/>
              <a:tabLst/>
              <a:defRPr/>
            </a:pPr>
            <a:r>
              <a:rPr kumimoji="0" lang="en-US" sz="1600" b="0" i="0" u="none" strike="noStrike" kern="1200" cap="none" spc="0" normalizeH="0" baseline="0" noProof="0">
                <a:ln>
                  <a:noFill/>
                </a:ln>
                <a:solidFill>
                  <a:srgbClr val="556FCF"/>
                </a:solidFill>
                <a:effectLst/>
                <a:uLnTx/>
                <a:uFillTx/>
                <a:latin typeface="Segoe UI Semibold"/>
                <a:ea typeface="+mn-ea"/>
                <a:cs typeface="Segoe UI" panose="020B0502040204020203" pitchFamily="34" charset="0"/>
                <a:sym typeface="Wingdings" panose="05000000000000000000" pitchFamily="2" charset="2"/>
              </a:rPr>
              <a:t></a:t>
            </a:r>
            <a:endParaRPr kumimoji="0" lang="en-US" sz="1600" b="0" i="0" u="none" strike="noStrike" kern="1200" cap="none" spc="0" normalizeH="0" baseline="0" noProof="0">
              <a:ln>
                <a:noFill/>
              </a:ln>
              <a:solidFill>
                <a:srgbClr val="556FCF"/>
              </a:solidFill>
              <a:effectLst/>
              <a:uLnTx/>
              <a:uFillTx/>
              <a:latin typeface="Segoe UI Semibold"/>
              <a:ea typeface="+mn-ea"/>
              <a:cs typeface="Segoe UI" panose="020B0502040204020203" pitchFamily="34" charset="0"/>
            </a:endParaRPr>
          </a:p>
        </p:txBody>
      </p:sp>
      <p:sp>
        <p:nvSpPr>
          <p:cNvPr id="4" name="Title 3">
            <a:extLst>
              <a:ext uri="{FF2B5EF4-FFF2-40B4-BE49-F238E27FC236}">
                <a16:creationId xmlns:a16="http://schemas.microsoft.com/office/drawing/2014/main" id="{1CA61440-2F05-069B-D3E4-45F46C4A82C7}"/>
              </a:ext>
            </a:extLst>
          </p:cNvPr>
          <p:cNvSpPr>
            <a:spLocks noGrp="1"/>
          </p:cNvSpPr>
          <p:nvPr>
            <p:ph type="title"/>
          </p:nvPr>
        </p:nvSpPr>
        <p:spPr>
          <a:xfrm>
            <a:off x="588263" y="457200"/>
            <a:ext cx="11018520" cy="553998"/>
          </a:xfrm>
        </p:spPr>
        <p:txBody>
          <a:bodyPr/>
          <a:lstStyle/>
          <a:p>
            <a:r>
              <a:rPr lang="en-US"/>
              <a:t>Important information before we start!</a:t>
            </a:r>
          </a:p>
        </p:txBody>
      </p:sp>
      <p:sp>
        <p:nvSpPr>
          <p:cNvPr id="13" name="Text Placeholder 3">
            <a:extLst>
              <a:ext uri="{FF2B5EF4-FFF2-40B4-BE49-F238E27FC236}">
                <a16:creationId xmlns:a16="http://schemas.microsoft.com/office/drawing/2014/main" id="{B42DFD04-66FF-9F37-9958-651513272B8A}"/>
              </a:ext>
            </a:extLst>
          </p:cNvPr>
          <p:cNvSpPr txBox="1">
            <a:spLocks/>
          </p:cNvSpPr>
          <p:nvPr/>
        </p:nvSpPr>
        <p:spPr>
          <a:xfrm>
            <a:off x="1335316" y="1705127"/>
            <a:ext cx="9900000" cy="31200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10000"/>
              </a:lnSpc>
              <a:spcBef>
                <a:spcPts val="600"/>
              </a:spcBef>
              <a:spcAft>
                <a:spcPts val="0"/>
              </a:spcAft>
              <a:buClrTx/>
              <a:buSzPct val="100000"/>
              <a:buFont typeface="Arial" panose="020B0604020202020204" pitchFamily="34" charset="0"/>
              <a:buChar char="•"/>
              <a:tabLst/>
              <a:defRPr sz="2000" kern="1200" spc="0" baseline="0">
                <a:solidFill>
                  <a:srgbClr val="000000"/>
                </a:solidFill>
                <a:latin typeface="+mn-lt"/>
                <a:ea typeface="+mn-ea"/>
                <a:cs typeface="Segoe UI" panose="020B0502040204020203" pitchFamily="34" charset="0"/>
              </a:defRPr>
            </a:lvl1pPr>
            <a:lvl2pPr marL="457200" marR="0" indent="-228600" algn="l" defTabSz="932742" rtl="0" eaLnBrk="1" fontAlgn="auto" latinLnBrk="0" hangingPunct="1">
              <a:lnSpc>
                <a:spcPct val="110000"/>
              </a:lnSpc>
              <a:spcBef>
                <a:spcPts val="600"/>
              </a:spcBef>
              <a:spcAft>
                <a:spcPts val="0"/>
              </a:spcAft>
              <a:buClrTx/>
              <a:buSzPct val="100000"/>
              <a:buFont typeface="Courier New" panose="02070309020205020404" pitchFamily="49" charset="0"/>
              <a:buChar char="o"/>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10000"/>
              </a:lnSpc>
              <a:spcBef>
                <a:spcPts val="600"/>
              </a:spcBef>
              <a:spcAft>
                <a:spcPts val="0"/>
              </a:spcAft>
              <a:buClrTx/>
              <a:buSzPct val="10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10000"/>
              </a:lnSpc>
              <a:spcBef>
                <a:spcPts val="6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10000"/>
              </a:lnSpc>
              <a:spcBef>
                <a:spcPts val="6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a:gradFill>
                  <a:gsLst>
                    <a:gs pos="2917">
                      <a:schemeClr val="tx1"/>
                    </a:gs>
                    <a:gs pos="30000">
                      <a:schemeClr val="tx1"/>
                    </a:gs>
                  </a:gsLst>
                  <a:lin ang="5400000" scaled="0"/>
                </a:gradFill>
                <a:cs typeface="Segoe UI"/>
              </a:rPr>
              <a:t>The meeting is recorded, </a:t>
            </a:r>
            <a:r>
              <a:rPr lang="en-US">
                <a:gradFill>
                  <a:gsLst>
                    <a:gs pos="2917">
                      <a:schemeClr val="tx1"/>
                    </a:gs>
                    <a:gs pos="30000">
                      <a:schemeClr val="tx1"/>
                    </a:gs>
                  </a:gsLst>
                  <a:lin ang="5400000" scaled="0"/>
                </a:gradFill>
                <a:cs typeface="Segoe UI"/>
              </a:rPr>
              <a:t>recording will be provided in the following days.</a:t>
            </a:r>
          </a:p>
        </p:txBody>
      </p:sp>
      <p:sp>
        <p:nvSpPr>
          <p:cNvPr id="5" name="Text Placeholder 3">
            <a:extLst>
              <a:ext uri="{FF2B5EF4-FFF2-40B4-BE49-F238E27FC236}">
                <a16:creationId xmlns:a16="http://schemas.microsoft.com/office/drawing/2014/main" id="{B5906CE1-4D4F-A28D-3A5E-F1F371BB525E}"/>
              </a:ext>
            </a:extLst>
          </p:cNvPr>
          <p:cNvSpPr txBox="1">
            <a:spLocks/>
          </p:cNvSpPr>
          <p:nvPr/>
        </p:nvSpPr>
        <p:spPr>
          <a:xfrm>
            <a:off x="1335316" y="2350391"/>
            <a:ext cx="9900000" cy="312008"/>
          </a:xfrm>
          <a:prstGeom prst="rect">
            <a:avLst/>
          </a:prstGeom>
        </p:spPr>
        <p:txBody>
          <a:bodyPr vert="horz" wrap="square" lIns="0" tIns="0" rIns="0" bIns="0" rtlCol="0">
            <a:spAutoFit/>
          </a:bodyPr>
          <a:lstStyle>
            <a:lvl1pPr marL="228600" marR="0" indent="-228600" algn="l" defTabSz="932742" rtl="0" eaLnBrk="1" fontAlgn="auto" latinLnBrk="0" hangingPunct="1">
              <a:lnSpc>
                <a:spcPct val="110000"/>
              </a:lnSpc>
              <a:spcBef>
                <a:spcPts val="600"/>
              </a:spcBef>
              <a:spcAft>
                <a:spcPts val="0"/>
              </a:spcAft>
              <a:buClrTx/>
              <a:buSzPct val="100000"/>
              <a:buFont typeface="Arial" panose="020B0604020202020204" pitchFamily="34" charset="0"/>
              <a:buChar char="•"/>
              <a:tabLst/>
              <a:defRPr sz="2000" kern="1200" spc="0" baseline="0">
                <a:solidFill>
                  <a:srgbClr val="000000"/>
                </a:solidFill>
                <a:latin typeface="+mn-lt"/>
                <a:ea typeface="+mn-ea"/>
                <a:cs typeface="Segoe UI" panose="020B0502040204020203" pitchFamily="34" charset="0"/>
              </a:defRPr>
            </a:lvl1pPr>
            <a:lvl2pPr marL="457200" marR="0" indent="-228600" algn="l" defTabSz="932742" rtl="0" eaLnBrk="1" fontAlgn="auto" latinLnBrk="0" hangingPunct="1">
              <a:lnSpc>
                <a:spcPct val="110000"/>
              </a:lnSpc>
              <a:spcBef>
                <a:spcPts val="600"/>
              </a:spcBef>
              <a:spcAft>
                <a:spcPts val="0"/>
              </a:spcAft>
              <a:buClrTx/>
              <a:buSzPct val="100000"/>
              <a:buFont typeface="Courier New" panose="02070309020205020404" pitchFamily="49" charset="0"/>
              <a:buChar char="o"/>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10000"/>
              </a:lnSpc>
              <a:spcBef>
                <a:spcPts val="600"/>
              </a:spcBef>
              <a:spcAft>
                <a:spcPts val="0"/>
              </a:spcAft>
              <a:buClrTx/>
              <a:buSzPct val="10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10000"/>
              </a:lnSpc>
              <a:spcBef>
                <a:spcPts val="6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10000"/>
              </a:lnSpc>
              <a:spcBef>
                <a:spcPts val="6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2000">
                <a:gradFill>
                  <a:gsLst>
                    <a:gs pos="2917">
                      <a:schemeClr val="tx1"/>
                    </a:gs>
                    <a:gs pos="30000">
                      <a:schemeClr val="tx1"/>
                    </a:gs>
                  </a:gsLst>
                  <a:lin ang="5400000" scaled="0"/>
                </a:gradFill>
              </a:rPr>
              <a:t>During the first part of the session, </a:t>
            </a:r>
            <a:r>
              <a:rPr lang="en-US" sz="2000" b="1">
                <a:gradFill>
                  <a:gsLst>
                    <a:gs pos="2917">
                      <a:schemeClr val="tx1"/>
                    </a:gs>
                    <a:gs pos="30000">
                      <a:schemeClr val="tx1"/>
                    </a:gs>
                  </a:gsLst>
                  <a:lin ang="5400000" scaled="0"/>
                </a:gradFill>
              </a:rPr>
              <a:t>microphones and videos are turned off</a:t>
            </a:r>
          </a:p>
        </p:txBody>
      </p:sp>
      <p:sp>
        <p:nvSpPr>
          <p:cNvPr id="6" name="Text Placeholder 3">
            <a:extLst>
              <a:ext uri="{FF2B5EF4-FFF2-40B4-BE49-F238E27FC236}">
                <a16:creationId xmlns:a16="http://schemas.microsoft.com/office/drawing/2014/main" id="{E6B41B7B-889B-D514-CCE0-371FAFD993B2}"/>
              </a:ext>
            </a:extLst>
          </p:cNvPr>
          <p:cNvSpPr txBox="1">
            <a:spLocks/>
          </p:cNvSpPr>
          <p:nvPr/>
        </p:nvSpPr>
        <p:spPr>
          <a:xfrm>
            <a:off x="1335316" y="2996693"/>
            <a:ext cx="9900000" cy="312008"/>
          </a:xfrm>
          <a:prstGeom prst="rect">
            <a:avLst/>
          </a:prstGeom>
        </p:spPr>
        <p:txBody>
          <a:bodyPr vert="horz" wrap="square" lIns="0" tIns="0" rIns="0" bIns="0" rtlCol="0">
            <a:spAutoFit/>
          </a:bodyPr>
          <a:lstStyle>
            <a:lvl1pPr marL="228600" marR="0" indent="-228600" algn="l" defTabSz="932742" rtl="0" eaLnBrk="1" fontAlgn="auto" latinLnBrk="0" hangingPunct="1">
              <a:lnSpc>
                <a:spcPct val="110000"/>
              </a:lnSpc>
              <a:spcBef>
                <a:spcPts val="600"/>
              </a:spcBef>
              <a:spcAft>
                <a:spcPts val="0"/>
              </a:spcAft>
              <a:buClrTx/>
              <a:buSzPct val="100000"/>
              <a:buFont typeface="Arial" panose="020B0604020202020204" pitchFamily="34" charset="0"/>
              <a:buChar char="•"/>
              <a:tabLst/>
              <a:defRPr sz="2000" kern="1200" spc="0" baseline="0">
                <a:solidFill>
                  <a:srgbClr val="000000"/>
                </a:solidFill>
                <a:latin typeface="+mn-lt"/>
                <a:ea typeface="+mn-ea"/>
                <a:cs typeface="Segoe UI" panose="020B0502040204020203" pitchFamily="34" charset="0"/>
              </a:defRPr>
            </a:lvl1pPr>
            <a:lvl2pPr marL="457200" marR="0" indent="-228600" algn="l" defTabSz="932742" rtl="0" eaLnBrk="1" fontAlgn="auto" latinLnBrk="0" hangingPunct="1">
              <a:lnSpc>
                <a:spcPct val="110000"/>
              </a:lnSpc>
              <a:spcBef>
                <a:spcPts val="600"/>
              </a:spcBef>
              <a:spcAft>
                <a:spcPts val="0"/>
              </a:spcAft>
              <a:buClrTx/>
              <a:buSzPct val="100000"/>
              <a:buFont typeface="Courier New" panose="02070309020205020404" pitchFamily="49" charset="0"/>
              <a:buChar char="o"/>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10000"/>
              </a:lnSpc>
              <a:spcBef>
                <a:spcPts val="600"/>
              </a:spcBef>
              <a:spcAft>
                <a:spcPts val="0"/>
              </a:spcAft>
              <a:buClrTx/>
              <a:buSzPct val="10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10000"/>
              </a:lnSpc>
              <a:spcBef>
                <a:spcPts val="6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10000"/>
              </a:lnSpc>
              <a:spcBef>
                <a:spcPts val="6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2000" b="1">
                <a:gradFill>
                  <a:gsLst>
                    <a:gs pos="2917">
                      <a:schemeClr val="tx1"/>
                    </a:gs>
                    <a:gs pos="30000">
                      <a:schemeClr val="tx1"/>
                    </a:gs>
                  </a:gsLst>
                  <a:lin ang="5400000" scaled="0"/>
                </a:gradFill>
              </a:rPr>
              <a:t>Post all your questions into the chat </a:t>
            </a:r>
            <a:r>
              <a:rPr lang="en-US" sz="2000">
                <a:gradFill>
                  <a:gsLst>
                    <a:gs pos="2917">
                      <a:schemeClr val="tx1"/>
                    </a:gs>
                    <a:gs pos="30000">
                      <a:schemeClr val="tx1"/>
                    </a:gs>
                  </a:gsLst>
                  <a:lin ang="5400000" scaled="0"/>
                </a:gradFill>
              </a:rPr>
              <a:t>and our moderators will answer</a:t>
            </a:r>
            <a:endParaRPr lang="en-US" sz="2000" b="1">
              <a:gradFill>
                <a:gsLst>
                  <a:gs pos="2917">
                    <a:schemeClr val="tx1"/>
                  </a:gs>
                  <a:gs pos="30000">
                    <a:schemeClr val="tx1"/>
                  </a:gs>
                </a:gsLst>
                <a:lin ang="5400000" scaled="0"/>
              </a:gradFill>
            </a:endParaRPr>
          </a:p>
        </p:txBody>
      </p:sp>
      <p:sp>
        <p:nvSpPr>
          <p:cNvPr id="7" name="Text Placeholder 3">
            <a:extLst>
              <a:ext uri="{FF2B5EF4-FFF2-40B4-BE49-F238E27FC236}">
                <a16:creationId xmlns:a16="http://schemas.microsoft.com/office/drawing/2014/main" id="{79B48769-7A44-2FDB-FE52-CFA0559554EC}"/>
              </a:ext>
            </a:extLst>
          </p:cNvPr>
          <p:cNvSpPr txBox="1">
            <a:spLocks/>
          </p:cNvSpPr>
          <p:nvPr/>
        </p:nvSpPr>
        <p:spPr>
          <a:xfrm>
            <a:off x="1335316" y="3642995"/>
            <a:ext cx="9381006" cy="646908"/>
          </a:xfrm>
          <a:prstGeom prst="rect">
            <a:avLst/>
          </a:prstGeom>
        </p:spPr>
        <p:txBody>
          <a:bodyPr vert="horz" wrap="square" lIns="0" tIns="0" rIns="0" bIns="0" rtlCol="0">
            <a:spAutoFit/>
          </a:bodyPr>
          <a:lstStyle>
            <a:lvl1pPr marL="228600" marR="0" indent="-228600" algn="l" defTabSz="932742" rtl="0" eaLnBrk="1" fontAlgn="auto" latinLnBrk="0" hangingPunct="1">
              <a:lnSpc>
                <a:spcPct val="110000"/>
              </a:lnSpc>
              <a:spcBef>
                <a:spcPts val="600"/>
              </a:spcBef>
              <a:spcAft>
                <a:spcPts val="0"/>
              </a:spcAft>
              <a:buClrTx/>
              <a:buSzPct val="100000"/>
              <a:buFont typeface="Arial" panose="020B0604020202020204" pitchFamily="34" charset="0"/>
              <a:buChar char="•"/>
              <a:tabLst/>
              <a:defRPr sz="2000" kern="1200" spc="0" baseline="0">
                <a:solidFill>
                  <a:srgbClr val="000000"/>
                </a:solidFill>
                <a:latin typeface="+mn-lt"/>
                <a:ea typeface="+mn-ea"/>
                <a:cs typeface="Segoe UI" panose="020B0502040204020203" pitchFamily="34" charset="0"/>
              </a:defRPr>
            </a:lvl1pPr>
            <a:lvl2pPr marL="457200" marR="0" indent="-228600" algn="l" defTabSz="932742" rtl="0" eaLnBrk="1" fontAlgn="auto" latinLnBrk="0" hangingPunct="1">
              <a:lnSpc>
                <a:spcPct val="110000"/>
              </a:lnSpc>
              <a:spcBef>
                <a:spcPts val="600"/>
              </a:spcBef>
              <a:spcAft>
                <a:spcPts val="0"/>
              </a:spcAft>
              <a:buClrTx/>
              <a:buSzPct val="100000"/>
              <a:buFont typeface="Courier New" panose="02070309020205020404" pitchFamily="49" charset="0"/>
              <a:buChar char="o"/>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10000"/>
              </a:lnSpc>
              <a:spcBef>
                <a:spcPts val="600"/>
              </a:spcBef>
              <a:spcAft>
                <a:spcPts val="0"/>
              </a:spcAft>
              <a:buClrTx/>
              <a:buSzPct val="10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10000"/>
              </a:lnSpc>
              <a:spcBef>
                <a:spcPts val="6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10000"/>
              </a:lnSpc>
              <a:spcBef>
                <a:spcPts val="6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2000">
                <a:gradFill>
                  <a:gsLst>
                    <a:gs pos="2917">
                      <a:schemeClr val="tx1"/>
                    </a:gs>
                    <a:gs pos="30000">
                      <a:schemeClr val="tx1"/>
                    </a:gs>
                  </a:gsLst>
                  <a:lin ang="5400000" scaled="0"/>
                </a:gradFill>
              </a:rPr>
              <a:t>To ask a question during the Q&amp;A section, </a:t>
            </a:r>
            <a:r>
              <a:rPr lang="en-US" sz="2000" b="1">
                <a:gradFill>
                  <a:gsLst>
                    <a:gs pos="2917">
                      <a:schemeClr val="tx1"/>
                    </a:gs>
                    <a:gs pos="30000">
                      <a:schemeClr val="tx1"/>
                    </a:gs>
                  </a:gsLst>
                  <a:lin ang="5400000" scaled="0"/>
                </a:gradFill>
              </a:rPr>
              <a:t>simply raise your hand </a:t>
            </a:r>
            <a:r>
              <a:rPr lang="en-US" sz="2000">
                <a:gradFill>
                  <a:gsLst>
                    <a:gs pos="2917">
                      <a:schemeClr val="tx1"/>
                    </a:gs>
                    <a:gs pos="30000">
                      <a:schemeClr val="tx1"/>
                    </a:gs>
                  </a:gsLst>
                  <a:lin ang="5400000" scaled="0"/>
                </a:gradFill>
              </a:rPr>
              <a:t>using your meeting controls as shown below. A moderator will take care of </a:t>
            </a:r>
            <a:r>
              <a:rPr lang="en-US">
                <a:gradFill>
                  <a:gsLst>
                    <a:gs pos="2917">
                      <a:schemeClr val="tx1"/>
                    </a:gs>
                    <a:gs pos="30000">
                      <a:schemeClr val="tx1"/>
                    </a:gs>
                  </a:gsLst>
                  <a:lin ang="5400000" scaled="0"/>
                </a:gradFill>
              </a:rPr>
              <a:t>letting you unmute.</a:t>
            </a:r>
            <a:endParaRPr lang="en-US" sz="2000">
              <a:gradFill>
                <a:gsLst>
                  <a:gs pos="2917">
                    <a:schemeClr val="tx1"/>
                  </a:gs>
                  <a:gs pos="30000">
                    <a:schemeClr val="tx1"/>
                  </a:gs>
                </a:gsLst>
                <a:lin ang="5400000" scaled="0"/>
              </a:gradFill>
            </a:endParaRPr>
          </a:p>
        </p:txBody>
      </p:sp>
      <p:pic>
        <p:nvPicPr>
          <p:cNvPr id="3" name="Picture 2">
            <a:extLst>
              <a:ext uri="{FF2B5EF4-FFF2-40B4-BE49-F238E27FC236}">
                <a16:creationId xmlns:a16="http://schemas.microsoft.com/office/drawing/2014/main" id="{858E3BA8-5EEA-5A54-4A6E-3FEBCBE23045}"/>
              </a:ext>
            </a:extLst>
          </p:cNvPr>
          <p:cNvPicPr>
            <a:picLocks noChangeAspect="1"/>
          </p:cNvPicPr>
          <p:nvPr/>
        </p:nvPicPr>
        <p:blipFill>
          <a:blip r:embed="rId3"/>
          <a:stretch>
            <a:fillRect/>
          </a:stretch>
        </p:blipFill>
        <p:spPr>
          <a:xfrm>
            <a:off x="1335316" y="4390767"/>
            <a:ext cx="8316486" cy="762106"/>
          </a:xfrm>
          <a:prstGeom prst="rect">
            <a:avLst/>
          </a:prstGeom>
        </p:spPr>
      </p:pic>
      <p:sp>
        <p:nvSpPr>
          <p:cNvPr id="8" name="Oval 7" descr="Icon of a checkmark">
            <a:extLst>
              <a:ext uri="{FF2B5EF4-FFF2-40B4-BE49-F238E27FC236}">
                <a16:creationId xmlns:a16="http://schemas.microsoft.com/office/drawing/2014/main" id="{156ADC3F-6E54-5E63-49BD-503E45A4E2EF}"/>
              </a:ext>
            </a:extLst>
          </p:cNvPr>
          <p:cNvSpPr/>
          <p:nvPr/>
        </p:nvSpPr>
        <p:spPr bwMode="auto">
          <a:xfrm>
            <a:off x="919585" y="2350391"/>
            <a:ext cx="306618" cy="306618"/>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ts val="800"/>
              </a:spcAft>
              <a:buClrTx/>
              <a:buSzTx/>
              <a:buFontTx/>
              <a:buNone/>
              <a:tabLst/>
              <a:defRPr/>
            </a:pPr>
            <a:r>
              <a:rPr kumimoji="0" lang="en-US" sz="1600" b="0" i="0" u="none" strike="noStrike" kern="1200" cap="none" spc="0" normalizeH="0" baseline="0" noProof="0">
                <a:ln>
                  <a:noFill/>
                </a:ln>
                <a:solidFill>
                  <a:srgbClr val="556FCF"/>
                </a:solidFill>
                <a:effectLst/>
                <a:uLnTx/>
                <a:uFillTx/>
                <a:latin typeface="Segoe UI Semibold"/>
                <a:ea typeface="+mn-ea"/>
                <a:cs typeface="Segoe UI" panose="020B0502040204020203" pitchFamily="34" charset="0"/>
                <a:sym typeface="Wingdings" panose="05000000000000000000" pitchFamily="2" charset="2"/>
              </a:rPr>
              <a:t></a:t>
            </a:r>
            <a:endParaRPr kumimoji="0" lang="en-US" sz="1600" b="0" i="0" u="none" strike="noStrike" kern="1200" cap="none" spc="0" normalizeH="0" baseline="0" noProof="0">
              <a:ln>
                <a:noFill/>
              </a:ln>
              <a:solidFill>
                <a:srgbClr val="556FCF"/>
              </a:solidFill>
              <a:effectLst/>
              <a:uLnTx/>
              <a:uFillTx/>
              <a:latin typeface="Segoe UI Semibold"/>
              <a:ea typeface="+mn-ea"/>
              <a:cs typeface="Segoe UI" panose="020B0502040204020203" pitchFamily="34" charset="0"/>
            </a:endParaRPr>
          </a:p>
        </p:txBody>
      </p:sp>
      <p:sp>
        <p:nvSpPr>
          <p:cNvPr id="9" name="Oval 8" descr="Icon of a checkmark">
            <a:extLst>
              <a:ext uri="{FF2B5EF4-FFF2-40B4-BE49-F238E27FC236}">
                <a16:creationId xmlns:a16="http://schemas.microsoft.com/office/drawing/2014/main" id="{858B3D0E-8E3B-7F3B-89AC-1A4F0C8782EE}"/>
              </a:ext>
            </a:extLst>
          </p:cNvPr>
          <p:cNvSpPr/>
          <p:nvPr/>
        </p:nvSpPr>
        <p:spPr bwMode="auto">
          <a:xfrm>
            <a:off x="919585" y="3002083"/>
            <a:ext cx="306618" cy="306618"/>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ts val="800"/>
              </a:spcAft>
              <a:buClrTx/>
              <a:buSzTx/>
              <a:buFontTx/>
              <a:buNone/>
              <a:tabLst/>
              <a:defRPr/>
            </a:pPr>
            <a:r>
              <a:rPr kumimoji="0" lang="en-US" sz="1600" b="0" i="0" u="none" strike="noStrike" kern="1200" cap="none" spc="0" normalizeH="0" baseline="0" noProof="0">
                <a:ln>
                  <a:noFill/>
                </a:ln>
                <a:solidFill>
                  <a:srgbClr val="556FCF"/>
                </a:solidFill>
                <a:effectLst/>
                <a:uLnTx/>
                <a:uFillTx/>
                <a:latin typeface="Segoe UI Semibold"/>
                <a:ea typeface="+mn-ea"/>
                <a:cs typeface="Segoe UI" panose="020B0502040204020203" pitchFamily="34" charset="0"/>
                <a:sym typeface="Wingdings" panose="05000000000000000000" pitchFamily="2" charset="2"/>
              </a:rPr>
              <a:t></a:t>
            </a:r>
            <a:endParaRPr kumimoji="0" lang="en-US" sz="1600" b="0" i="0" u="none" strike="noStrike" kern="1200" cap="none" spc="0" normalizeH="0" baseline="0" noProof="0">
              <a:ln>
                <a:noFill/>
              </a:ln>
              <a:solidFill>
                <a:srgbClr val="556FCF"/>
              </a:solidFill>
              <a:effectLst/>
              <a:uLnTx/>
              <a:uFillTx/>
              <a:latin typeface="Segoe UI Semibold"/>
              <a:ea typeface="+mn-ea"/>
              <a:cs typeface="Segoe UI" panose="020B0502040204020203" pitchFamily="34" charset="0"/>
            </a:endParaRPr>
          </a:p>
        </p:txBody>
      </p:sp>
      <p:sp>
        <p:nvSpPr>
          <p:cNvPr id="10" name="Oval 9" descr="Icon of a checkmark">
            <a:extLst>
              <a:ext uri="{FF2B5EF4-FFF2-40B4-BE49-F238E27FC236}">
                <a16:creationId xmlns:a16="http://schemas.microsoft.com/office/drawing/2014/main" id="{A046EB7C-4C25-FC07-87F9-1BEBCA9DE29F}"/>
              </a:ext>
            </a:extLst>
          </p:cNvPr>
          <p:cNvSpPr/>
          <p:nvPr/>
        </p:nvSpPr>
        <p:spPr bwMode="auto">
          <a:xfrm>
            <a:off x="919585" y="3851612"/>
            <a:ext cx="306618" cy="306618"/>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ts val="800"/>
              </a:spcAft>
              <a:buClrTx/>
              <a:buSzTx/>
              <a:buFontTx/>
              <a:buNone/>
              <a:tabLst/>
              <a:defRPr/>
            </a:pPr>
            <a:r>
              <a:rPr kumimoji="0" lang="en-US" sz="1600" b="0" i="0" u="none" strike="noStrike" kern="1200" cap="none" spc="0" normalizeH="0" baseline="0" noProof="0">
                <a:ln>
                  <a:noFill/>
                </a:ln>
                <a:solidFill>
                  <a:srgbClr val="556FCF"/>
                </a:solidFill>
                <a:effectLst/>
                <a:uLnTx/>
                <a:uFillTx/>
                <a:latin typeface="Segoe UI Semibold"/>
                <a:ea typeface="+mn-ea"/>
                <a:cs typeface="Segoe UI" panose="020B0502040204020203" pitchFamily="34" charset="0"/>
                <a:sym typeface="Wingdings" panose="05000000000000000000" pitchFamily="2" charset="2"/>
              </a:rPr>
              <a:t></a:t>
            </a:r>
            <a:endParaRPr kumimoji="0" lang="en-US" sz="1600" b="0" i="0" u="none" strike="noStrike" kern="1200" cap="none" spc="0" normalizeH="0" baseline="0" noProof="0">
              <a:ln>
                <a:noFill/>
              </a:ln>
              <a:solidFill>
                <a:srgbClr val="556FCF"/>
              </a:soli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291721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1666577"/>
            <a:ext cx="365670" cy="365670"/>
          </a:xfrm>
          <a:prstGeom prst="roundRect">
            <a:avLst>
              <a:gd name="adj" fmla="val 20838"/>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 name="Picture 2"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0051" y="1742733"/>
            <a:ext cx="199936" cy="212099"/>
          </a:xfrm>
          <a:prstGeom prst="rect">
            <a:avLst/>
          </a:prstGeom>
        </p:spPr>
      </p:pic>
      <p:sp>
        <p:nvSpPr>
          <p:cNvPr id="4" name="Rounded Rectangle 3"/>
          <p:cNvSpPr/>
          <p:nvPr/>
        </p:nvSpPr>
        <p:spPr>
          <a:xfrm>
            <a:off x="457200" y="2192238"/>
            <a:ext cx="5324475" cy="730597"/>
          </a:xfrm>
          <a:prstGeom prst="roundRect">
            <a:avLst>
              <a:gd name="adj" fmla="val 15644"/>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Picture 4"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9445" y="2387342"/>
            <a:ext cx="146608" cy="146641"/>
          </a:xfrm>
          <a:prstGeom prst="rect">
            <a:avLst/>
          </a:prstGeom>
        </p:spPr>
      </p:pic>
      <p:sp>
        <p:nvSpPr>
          <p:cNvPr id="6" name="Rounded Rectangle 5"/>
          <p:cNvSpPr/>
          <p:nvPr/>
        </p:nvSpPr>
        <p:spPr>
          <a:xfrm>
            <a:off x="457200" y="3037135"/>
            <a:ext cx="5324475" cy="918269"/>
          </a:xfrm>
          <a:prstGeom prst="roundRect">
            <a:avLst>
              <a:gd name="adj" fmla="val 12447"/>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7" name="Picture 6" descr="image.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49469" y="3221750"/>
            <a:ext cx="167576" cy="167576"/>
          </a:xfrm>
          <a:prstGeom prst="rect">
            <a:avLst/>
          </a:prstGeom>
        </p:spPr>
      </p:pic>
      <p:sp>
        <p:nvSpPr>
          <p:cNvPr id="8" name="Rounded Rectangle 7"/>
          <p:cNvSpPr/>
          <p:nvPr/>
        </p:nvSpPr>
        <p:spPr>
          <a:xfrm>
            <a:off x="457200" y="4069705"/>
            <a:ext cx="5324475" cy="918269"/>
          </a:xfrm>
          <a:prstGeom prst="roundRect">
            <a:avLst>
              <a:gd name="adj" fmla="val 12447"/>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9" name="Picture 8" descr="image.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9469" y="4254315"/>
            <a:ext cx="146592" cy="167533"/>
          </a:xfrm>
          <a:prstGeom prst="rect">
            <a:avLst/>
          </a:prstGeom>
        </p:spPr>
      </p:pic>
      <p:sp>
        <p:nvSpPr>
          <p:cNvPr id="10" name="Rounded Rectangle 9"/>
          <p:cNvSpPr/>
          <p:nvPr/>
        </p:nvSpPr>
        <p:spPr>
          <a:xfrm>
            <a:off x="6086475" y="1666577"/>
            <a:ext cx="19050" cy="4886622"/>
          </a:xfrm>
          <a:prstGeom prst="roundRect">
            <a:avLst>
              <a:gd name="adj" fmla="val 50000"/>
            </a:avLst>
          </a:prstGeom>
          <a:solidFill>
            <a:srgbClr val="E2E8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Rounded Rectangle 10"/>
          <p:cNvSpPr/>
          <p:nvPr/>
        </p:nvSpPr>
        <p:spPr>
          <a:xfrm>
            <a:off x="6410325" y="1666577"/>
            <a:ext cx="365670" cy="365670"/>
          </a:xfrm>
          <a:prstGeom prst="roundRect">
            <a:avLst>
              <a:gd name="adj" fmla="val 20838"/>
            </a:avLst>
          </a:prstGeom>
          <a:solidFill>
            <a:srgbClr val="00B7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2" name="Picture 11" descr="image.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486296" y="1742752"/>
            <a:ext cx="213249" cy="213227"/>
          </a:xfrm>
          <a:prstGeom prst="rect">
            <a:avLst/>
          </a:prstGeom>
        </p:spPr>
      </p:pic>
      <p:sp>
        <p:nvSpPr>
          <p:cNvPr id="13" name="Rounded Rectangle 12"/>
          <p:cNvSpPr/>
          <p:nvPr/>
        </p:nvSpPr>
        <p:spPr>
          <a:xfrm>
            <a:off x="6410325" y="2192238"/>
            <a:ext cx="5324475" cy="918269"/>
          </a:xfrm>
          <a:prstGeom prst="roundRect">
            <a:avLst>
              <a:gd name="adj" fmla="val 12447"/>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4" name="Picture 13" descr="image.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02445" y="2376874"/>
            <a:ext cx="167576" cy="167576"/>
          </a:xfrm>
          <a:prstGeom prst="rect">
            <a:avLst/>
          </a:prstGeom>
        </p:spPr>
      </p:pic>
      <p:sp>
        <p:nvSpPr>
          <p:cNvPr id="15" name="Rounded Rectangle 14"/>
          <p:cNvSpPr/>
          <p:nvPr/>
        </p:nvSpPr>
        <p:spPr>
          <a:xfrm>
            <a:off x="6410325" y="3224807"/>
            <a:ext cx="5324475" cy="730597"/>
          </a:xfrm>
          <a:prstGeom prst="roundRect">
            <a:avLst>
              <a:gd name="adj" fmla="val 15644"/>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Picture 15" descr="image.png"/>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602445" y="3419910"/>
            <a:ext cx="146592" cy="146592"/>
          </a:xfrm>
          <a:prstGeom prst="rect">
            <a:avLst/>
          </a:prstGeom>
        </p:spPr>
      </p:pic>
      <p:sp>
        <p:nvSpPr>
          <p:cNvPr id="17" name="Rounded Rectangle 16"/>
          <p:cNvSpPr/>
          <p:nvPr/>
        </p:nvSpPr>
        <p:spPr>
          <a:xfrm>
            <a:off x="6410325" y="4069705"/>
            <a:ext cx="5324475" cy="918269"/>
          </a:xfrm>
          <a:prstGeom prst="roundRect">
            <a:avLst>
              <a:gd name="adj" fmla="val 12447"/>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8" name="Picture 17" descr="image.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602445" y="4264811"/>
            <a:ext cx="188411" cy="144077"/>
          </a:xfrm>
          <a:prstGeom prst="rect">
            <a:avLst/>
          </a:prstGeom>
        </p:spPr>
      </p:pic>
      <p:sp>
        <p:nvSpPr>
          <p:cNvPr id="19" name="TextBox 18"/>
          <p:cNvSpPr txBox="1"/>
          <p:nvPr/>
        </p:nvSpPr>
        <p:spPr>
          <a:xfrm>
            <a:off x="457188" y="380990"/>
            <a:ext cx="8932440" cy="447663"/>
          </a:xfrm>
          <a:prstGeom prst="rect">
            <a:avLst/>
          </a:prstGeom>
          <a:noFill/>
        </p:spPr>
        <p:txBody>
          <a:bodyPr wrap="none" lIns="0" tIns="0" rIns="0" bIns="0">
            <a:spAutoFit/>
          </a:bodyPr>
          <a:lstStyle/>
          <a:p>
            <a:pPr algn="l"/>
            <a:r>
              <a:rPr sz="2533" b="1" i="0">
                <a:solidFill>
                  <a:srgbClr val="0A1628"/>
                </a:solidFill>
                <a:latin typeface="Montserrat"/>
              </a:rPr>
              <a:t>Review, Validate, and Work Across Documents</a:t>
            </a:r>
          </a:p>
        </p:txBody>
      </p:sp>
      <p:sp>
        <p:nvSpPr>
          <p:cNvPr id="20" name="TextBox 19"/>
          <p:cNvSpPr txBox="1"/>
          <p:nvPr/>
        </p:nvSpPr>
        <p:spPr>
          <a:xfrm>
            <a:off x="457188" y="929557"/>
            <a:ext cx="10125119" cy="479958"/>
          </a:xfrm>
          <a:prstGeom prst="rect">
            <a:avLst/>
          </a:prstGeom>
          <a:noFill/>
        </p:spPr>
        <p:txBody>
          <a:bodyPr wrap="square" lIns="0" tIns="0" rIns="0" bIns="0">
            <a:spAutoFit/>
          </a:bodyPr>
          <a:lstStyle/>
          <a:p>
            <a:pPr algn="l"/>
            <a:r>
              <a:rPr sz="1200" b="1" i="0">
                <a:solidFill>
                  <a:srgbClr val="1A2A40"/>
                </a:solidFill>
                <a:latin typeface="Open Sans"/>
              </a:rPr>
              <a:t>Before sharing, ensure consistency and accuracy — and when working across multiple files, Copilot can compare, consolidate, and unify your content.</a:t>
            </a:r>
            <a:r>
              <a:rPr sz="968" b="0" i="0">
                <a:solidFill>
                  <a:srgbClr val="0F6CBD"/>
                </a:solidFill>
                <a:latin typeface="Open Sans"/>
              </a:rPr>
              <a:t> </a:t>
            </a:r>
            <a:r>
              <a:rPr sz="968" b="0" i="0">
                <a:solidFill>
                  <a:srgbClr val="0F6CBD"/>
                </a:solidFill>
                <a:latin typeface="Open Sans"/>
                <a:hlinkClick r:id="rId11" tooltip="Generate a set of copilot.docx"/>
              </a:rPr>
              <a:t>[1]</a:t>
            </a:r>
          </a:p>
        </p:txBody>
      </p:sp>
      <p:sp>
        <p:nvSpPr>
          <p:cNvPr id="21" name="TextBox 20"/>
          <p:cNvSpPr txBox="1"/>
          <p:nvPr/>
        </p:nvSpPr>
        <p:spPr>
          <a:xfrm>
            <a:off x="914228" y="1730232"/>
            <a:ext cx="1050104" cy="238119"/>
          </a:xfrm>
          <a:prstGeom prst="rect">
            <a:avLst/>
          </a:prstGeom>
          <a:noFill/>
        </p:spPr>
        <p:txBody>
          <a:bodyPr wrap="none" lIns="0" tIns="0" rIns="0" bIns="0">
            <a:spAutoFit/>
          </a:bodyPr>
          <a:lstStyle/>
          <a:p>
            <a:pPr algn="l"/>
            <a:r>
              <a:rPr sz="1371" b="1" i="0">
                <a:solidFill>
                  <a:srgbClr val="0F6CBD"/>
                </a:solidFill>
                <a:latin typeface="Montserrat"/>
              </a:rPr>
              <a:t>Validation</a:t>
            </a:r>
          </a:p>
        </p:txBody>
      </p:sp>
      <p:sp>
        <p:nvSpPr>
          <p:cNvPr id="22" name="TextBox 21"/>
          <p:cNvSpPr txBox="1"/>
          <p:nvPr/>
        </p:nvSpPr>
        <p:spPr>
          <a:xfrm>
            <a:off x="917948" y="2354104"/>
            <a:ext cx="1435411" cy="180970"/>
          </a:xfrm>
          <a:prstGeom prst="rect">
            <a:avLst/>
          </a:prstGeom>
          <a:noFill/>
        </p:spPr>
        <p:txBody>
          <a:bodyPr wrap="none" lIns="0" tIns="0" rIns="0" bIns="0">
            <a:spAutoFit/>
          </a:bodyPr>
          <a:lstStyle/>
          <a:p>
            <a:pPr algn="l"/>
            <a:r>
              <a:rPr sz="1002" b="1" i="0">
                <a:solidFill>
                  <a:srgbClr val="0A1628"/>
                </a:solidFill>
                <a:latin typeface="Montserrat"/>
              </a:rPr>
              <a:t>Consistency Check</a:t>
            </a:r>
          </a:p>
        </p:txBody>
      </p:sp>
      <p:sp>
        <p:nvSpPr>
          <p:cNvPr id="23" name="TextBox 22"/>
          <p:cNvSpPr txBox="1"/>
          <p:nvPr/>
        </p:nvSpPr>
        <p:spPr>
          <a:xfrm>
            <a:off x="917948" y="2573173"/>
            <a:ext cx="4281678" cy="180970"/>
          </a:xfrm>
          <a:prstGeom prst="rect">
            <a:avLst/>
          </a:prstGeom>
          <a:noFill/>
        </p:spPr>
        <p:txBody>
          <a:bodyPr wrap="none" lIns="0" tIns="0" rIns="0" bIns="0">
            <a:spAutoFit/>
          </a:bodyPr>
          <a:lstStyle/>
          <a:p>
            <a:pPr algn="l"/>
            <a:r>
              <a:rPr sz="968" b="0" i="1">
                <a:solidFill>
                  <a:srgbClr val="2D3748"/>
                </a:solidFill>
                <a:latin typeface="Open Sans"/>
              </a:rPr>
              <a:t>"Check this document for consistency in terminology, tone, and messaging."</a:t>
            </a:r>
          </a:p>
        </p:txBody>
      </p:sp>
      <p:sp>
        <p:nvSpPr>
          <p:cNvPr id="24" name="TextBox 23"/>
          <p:cNvSpPr txBox="1"/>
          <p:nvPr/>
        </p:nvSpPr>
        <p:spPr>
          <a:xfrm>
            <a:off x="938933" y="3198980"/>
            <a:ext cx="1215151" cy="180970"/>
          </a:xfrm>
          <a:prstGeom prst="rect">
            <a:avLst/>
          </a:prstGeom>
          <a:noFill/>
        </p:spPr>
        <p:txBody>
          <a:bodyPr wrap="none" lIns="0" tIns="0" rIns="0" bIns="0">
            <a:spAutoFit/>
          </a:bodyPr>
          <a:lstStyle/>
          <a:p>
            <a:pPr algn="l"/>
            <a:r>
              <a:rPr sz="1002" b="1" i="0">
                <a:solidFill>
                  <a:srgbClr val="0A1628"/>
                </a:solidFill>
                <a:latin typeface="Montserrat"/>
              </a:rPr>
              <a:t>Accuracy Check</a:t>
            </a:r>
          </a:p>
        </p:txBody>
      </p:sp>
      <p:sp>
        <p:nvSpPr>
          <p:cNvPr id="25" name="TextBox 24"/>
          <p:cNvSpPr txBox="1"/>
          <p:nvPr/>
        </p:nvSpPr>
        <p:spPr>
          <a:xfrm>
            <a:off x="938933" y="3418050"/>
            <a:ext cx="4139699" cy="368638"/>
          </a:xfrm>
          <a:prstGeom prst="rect">
            <a:avLst/>
          </a:prstGeom>
          <a:noFill/>
        </p:spPr>
        <p:txBody>
          <a:bodyPr wrap="square" lIns="0" tIns="0" rIns="0" bIns="0">
            <a:spAutoFit/>
          </a:bodyPr>
          <a:lstStyle/>
          <a:p>
            <a:pPr algn="l"/>
            <a:r>
              <a:rPr sz="968" b="0" i="1">
                <a:solidFill>
                  <a:srgbClr val="2D3748"/>
                </a:solidFill>
                <a:latin typeface="Open Sans"/>
              </a:rPr>
              <a:t>"Review this content for potential inaccuracies, contradictions, or unclear statements."</a:t>
            </a:r>
          </a:p>
        </p:txBody>
      </p:sp>
      <p:sp>
        <p:nvSpPr>
          <p:cNvPr id="26" name="TextBox 25"/>
          <p:cNvSpPr txBox="1"/>
          <p:nvPr/>
        </p:nvSpPr>
        <p:spPr>
          <a:xfrm>
            <a:off x="917948" y="4231524"/>
            <a:ext cx="1852714" cy="180970"/>
          </a:xfrm>
          <a:prstGeom prst="rect">
            <a:avLst/>
          </a:prstGeom>
          <a:noFill/>
        </p:spPr>
        <p:txBody>
          <a:bodyPr wrap="none" lIns="0" tIns="0" rIns="0" bIns="0">
            <a:spAutoFit/>
          </a:bodyPr>
          <a:lstStyle/>
          <a:p>
            <a:pPr algn="l"/>
            <a:r>
              <a:rPr sz="1002" b="1" i="0">
                <a:solidFill>
                  <a:srgbClr val="0A1628"/>
                </a:solidFill>
                <a:latin typeface="Montserrat"/>
              </a:rPr>
              <a:t>Stakeholder Perspective</a:t>
            </a:r>
          </a:p>
        </p:txBody>
      </p:sp>
      <p:sp>
        <p:nvSpPr>
          <p:cNvPr id="27" name="TextBox 26"/>
          <p:cNvSpPr txBox="1"/>
          <p:nvPr/>
        </p:nvSpPr>
        <p:spPr>
          <a:xfrm>
            <a:off x="917948" y="4450593"/>
            <a:ext cx="4485120" cy="368638"/>
          </a:xfrm>
          <a:prstGeom prst="rect">
            <a:avLst/>
          </a:prstGeom>
          <a:noFill/>
        </p:spPr>
        <p:txBody>
          <a:bodyPr wrap="square" lIns="0" tIns="0" rIns="0" bIns="0">
            <a:spAutoFit/>
          </a:bodyPr>
          <a:lstStyle/>
          <a:p>
            <a:pPr algn="l"/>
            <a:r>
              <a:rPr sz="968" b="0" i="1">
                <a:solidFill>
                  <a:srgbClr val="2D3748"/>
                </a:solidFill>
                <a:latin typeface="Open Sans"/>
              </a:rPr>
              <a:t>"Review this content from the perspective of [executive/customer/IT leadership]. What questions might they ask?"</a:t>
            </a:r>
          </a:p>
        </p:txBody>
      </p:sp>
      <p:sp>
        <p:nvSpPr>
          <p:cNvPr id="28" name="TextBox 27"/>
          <p:cNvSpPr txBox="1"/>
          <p:nvPr/>
        </p:nvSpPr>
        <p:spPr>
          <a:xfrm>
            <a:off x="6867204" y="1730232"/>
            <a:ext cx="1710290" cy="238119"/>
          </a:xfrm>
          <a:prstGeom prst="rect">
            <a:avLst/>
          </a:prstGeom>
          <a:noFill/>
        </p:spPr>
        <p:txBody>
          <a:bodyPr wrap="none" lIns="0" tIns="0" rIns="0" bIns="0">
            <a:spAutoFit/>
          </a:bodyPr>
          <a:lstStyle/>
          <a:p>
            <a:pPr algn="l"/>
            <a:r>
              <a:rPr sz="1371" b="1" i="0">
                <a:solidFill>
                  <a:srgbClr val="007E87"/>
                </a:solidFill>
                <a:latin typeface="Montserrat"/>
              </a:rPr>
              <a:t>Multi-Document</a:t>
            </a:r>
          </a:p>
        </p:txBody>
      </p:sp>
      <p:sp>
        <p:nvSpPr>
          <p:cNvPr id="29" name="TextBox 28"/>
          <p:cNvSpPr txBox="1"/>
          <p:nvPr/>
        </p:nvSpPr>
        <p:spPr>
          <a:xfrm>
            <a:off x="6891909" y="2354104"/>
            <a:ext cx="2315558" cy="180970"/>
          </a:xfrm>
          <a:prstGeom prst="rect">
            <a:avLst/>
          </a:prstGeom>
          <a:noFill/>
        </p:spPr>
        <p:txBody>
          <a:bodyPr wrap="none" lIns="0" tIns="0" rIns="0" bIns="0">
            <a:spAutoFit/>
          </a:bodyPr>
          <a:lstStyle/>
          <a:p>
            <a:pPr algn="l"/>
            <a:r>
              <a:rPr sz="1002" b="1" i="0">
                <a:solidFill>
                  <a:srgbClr val="0A1628"/>
                </a:solidFill>
                <a:latin typeface="Montserrat"/>
              </a:rPr>
              <a:t>Compare Documents or Decks</a:t>
            </a:r>
          </a:p>
        </p:txBody>
      </p:sp>
      <p:sp>
        <p:nvSpPr>
          <p:cNvPr id="30" name="TextBox 29"/>
          <p:cNvSpPr txBox="1"/>
          <p:nvPr/>
        </p:nvSpPr>
        <p:spPr>
          <a:xfrm>
            <a:off x="6891909" y="2573173"/>
            <a:ext cx="4623974" cy="368638"/>
          </a:xfrm>
          <a:prstGeom prst="rect">
            <a:avLst/>
          </a:prstGeom>
          <a:noFill/>
        </p:spPr>
        <p:txBody>
          <a:bodyPr wrap="square" lIns="0" tIns="0" rIns="0" bIns="0">
            <a:spAutoFit/>
          </a:bodyPr>
          <a:lstStyle/>
          <a:p>
            <a:pPr algn="l"/>
            <a:r>
              <a:rPr sz="968" b="0" i="1">
                <a:solidFill>
                  <a:srgbClr val="2D3748"/>
                </a:solidFill>
                <a:latin typeface="Open Sans"/>
              </a:rPr>
              <a:t>"Compare these two documents and identify overlaps, differences, and conflicting messages."</a:t>
            </a:r>
          </a:p>
        </p:txBody>
      </p:sp>
      <p:sp>
        <p:nvSpPr>
          <p:cNvPr id="31" name="TextBox 30"/>
          <p:cNvSpPr txBox="1"/>
          <p:nvPr/>
        </p:nvSpPr>
        <p:spPr>
          <a:xfrm>
            <a:off x="6870924" y="3386648"/>
            <a:ext cx="1548815" cy="180970"/>
          </a:xfrm>
          <a:prstGeom prst="rect">
            <a:avLst/>
          </a:prstGeom>
          <a:noFill/>
        </p:spPr>
        <p:txBody>
          <a:bodyPr wrap="none" lIns="0" tIns="0" rIns="0" bIns="0">
            <a:spAutoFit/>
          </a:bodyPr>
          <a:lstStyle/>
          <a:p>
            <a:pPr algn="l"/>
            <a:r>
              <a:rPr sz="1002" b="1" i="0">
                <a:solidFill>
                  <a:srgbClr val="0A1628"/>
                </a:solidFill>
                <a:latin typeface="Montserrat"/>
              </a:rPr>
              <a:t>Consolidate Content</a:t>
            </a:r>
          </a:p>
        </p:txBody>
      </p:sp>
      <p:sp>
        <p:nvSpPr>
          <p:cNvPr id="32" name="TextBox 31"/>
          <p:cNvSpPr txBox="1"/>
          <p:nvPr/>
        </p:nvSpPr>
        <p:spPr>
          <a:xfrm>
            <a:off x="6870924" y="3605717"/>
            <a:ext cx="3704834" cy="180970"/>
          </a:xfrm>
          <a:prstGeom prst="rect">
            <a:avLst/>
          </a:prstGeom>
          <a:noFill/>
        </p:spPr>
        <p:txBody>
          <a:bodyPr wrap="none" lIns="0" tIns="0" rIns="0" bIns="0">
            <a:spAutoFit/>
          </a:bodyPr>
          <a:lstStyle/>
          <a:p>
            <a:pPr algn="l"/>
            <a:r>
              <a:rPr sz="968" b="0" i="1">
                <a:solidFill>
                  <a:srgbClr val="2D3748"/>
                </a:solidFill>
                <a:latin typeface="Open Sans"/>
              </a:rPr>
              <a:t>"Consolidate these documents into a single, streamlined version."</a:t>
            </a:r>
          </a:p>
        </p:txBody>
      </p:sp>
      <p:sp>
        <p:nvSpPr>
          <p:cNvPr id="33" name="TextBox 32"/>
          <p:cNvSpPr txBox="1"/>
          <p:nvPr/>
        </p:nvSpPr>
        <p:spPr>
          <a:xfrm>
            <a:off x="6912744" y="4231524"/>
            <a:ext cx="1255185" cy="180970"/>
          </a:xfrm>
          <a:prstGeom prst="rect">
            <a:avLst/>
          </a:prstGeom>
          <a:noFill/>
        </p:spPr>
        <p:txBody>
          <a:bodyPr wrap="none" lIns="0" tIns="0" rIns="0" bIns="0">
            <a:spAutoFit/>
          </a:bodyPr>
          <a:lstStyle/>
          <a:p>
            <a:pPr algn="l"/>
            <a:r>
              <a:rPr sz="1002" b="1" i="0">
                <a:solidFill>
                  <a:srgbClr val="0A1628"/>
                </a:solidFill>
                <a:latin typeface="Montserrat"/>
              </a:rPr>
              <a:t>Master Narrative</a:t>
            </a:r>
          </a:p>
        </p:txBody>
      </p:sp>
      <p:sp>
        <p:nvSpPr>
          <p:cNvPr id="34" name="TextBox 33"/>
          <p:cNvSpPr txBox="1"/>
          <p:nvPr/>
        </p:nvSpPr>
        <p:spPr>
          <a:xfrm>
            <a:off x="6912744" y="4450593"/>
            <a:ext cx="4383920" cy="368638"/>
          </a:xfrm>
          <a:prstGeom prst="rect">
            <a:avLst/>
          </a:prstGeom>
          <a:noFill/>
        </p:spPr>
        <p:txBody>
          <a:bodyPr wrap="square" lIns="0" tIns="0" rIns="0" bIns="0">
            <a:spAutoFit/>
          </a:bodyPr>
          <a:lstStyle/>
          <a:p>
            <a:pPr algn="l"/>
            <a:r>
              <a:rPr sz="968" b="0" i="1">
                <a:solidFill>
                  <a:srgbClr val="2D3748"/>
                </a:solidFill>
                <a:latin typeface="Open Sans"/>
              </a:rPr>
              <a:t>"Create a single coherent narrative across these files that aligns to a common objective."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1818977"/>
            <a:ext cx="3276600" cy="4381797"/>
          </a:xfrm>
          <a:prstGeom prst="roundRect">
            <a:avLst>
              <a:gd name="adj" fmla="val 348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Oval 2"/>
          <p:cNvSpPr/>
          <p:nvPr/>
        </p:nvSpPr>
        <p:spPr>
          <a:xfrm>
            <a:off x="695325" y="2133302"/>
            <a:ext cx="457200" cy="457200"/>
          </a:xfrm>
          <a:prstGeom prst="ellipse">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 name="Picture 3"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8654" y="2278501"/>
            <a:ext cx="190495" cy="166683"/>
          </a:xfrm>
          <a:prstGeom prst="rect">
            <a:avLst/>
          </a:prstGeom>
        </p:spPr>
      </p:pic>
      <p:sp>
        <p:nvSpPr>
          <p:cNvPr id="5" name="Rounded Rectangle 4"/>
          <p:cNvSpPr/>
          <p:nvPr/>
        </p:nvSpPr>
        <p:spPr>
          <a:xfrm>
            <a:off x="695325" y="3228677"/>
            <a:ext cx="2800350" cy="1083915"/>
          </a:xfrm>
          <a:prstGeom prst="roundRect">
            <a:avLst>
              <a:gd name="adj" fmla="val 7030"/>
            </a:avLst>
          </a:prstGeom>
          <a:solidFill>
            <a:srgbClr val="F5F7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695325" y="3228677"/>
            <a:ext cx="38100" cy="1083915"/>
          </a:xfrm>
          <a:prstGeom prst="rect">
            <a:avLst/>
          </a:prstGeom>
          <a:solidFill>
            <a:srgbClr val="0F6C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7" name="Picture 6"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52752" y="3909732"/>
            <a:ext cx="114319" cy="200086"/>
          </a:xfrm>
          <a:prstGeom prst="rect">
            <a:avLst/>
          </a:prstGeom>
        </p:spPr>
      </p:pic>
      <p:sp>
        <p:nvSpPr>
          <p:cNvPr id="8" name="Rounded Rectangle 7"/>
          <p:cNvSpPr/>
          <p:nvPr/>
        </p:nvSpPr>
        <p:spPr>
          <a:xfrm>
            <a:off x="4457700" y="1818977"/>
            <a:ext cx="3276600" cy="4381797"/>
          </a:xfrm>
          <a:prstGeom prst="roundRect">
            <a:avLst>
              <a:gd name="adj" fmla="val 348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Oval 8"/>
          <p:cNvSpPr/>
          <p:nvPr/>
        </p:nvSpPr>
        <p:spPr>
          <a:xfrm>
            <a:off x="4695825" y="2133302"/>
            <a:ext cx="457200" cy="457200"/>
          </a:xfrm>
          <a:prstGeom prst="ellipse">
            <a:avLst/>
          </a:prstGeom>
          <a:solidFill>
            <a:srgbClr val="00B7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0" name="Picture 9" descr="image.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40960" y="2278501"/>
            <a:ext cx="166683" cy="166683"/>
          </a:xfrm>
          <a:prstGeom prst="rect">
            <a:avLst/>
          </a:prstGeom>
        </p:spPr>
      </p:pic>
      <p:sp>
        <p:nvSpPr>
          <p:cNvPr id="11" name="Rounded Rectangle 10"/>
          <p:cNvSpPr/>
          <p:nvPr/>
        </p:nvSpPr>
        <p:spPr>
          <a:xfrm>
            <a:off x="4695825" y="3228677"/>
            <a:ext cx="2800350" cy="1083915"/>
          </a:xfrm>
          <a:prstGeom prst="roundRect">
            <a:avLst>
              <a:gd name="adj" fmla="val 7030"/>
            </a:avLst>
          </a:prstGeom>
          <a:solidFill>
            <a:srgbClr val="F5F7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Rectangle 11"/>
          <p:cNvSpPr/>
          <p:nvPr/>
        </p:nvSpPr>
        <p:spPr>
          <a:xfrm>
            <a:off x="4695825" y="3228677"/>
            <a:ext cx="38100" cy="1083915"/>
          </a:xfrm>
          <a:prstGeom prst="rect">
            <a:avLst/>
          </a:prstGeom>
          <a:solidFill>
            <a:srgbClr val="00B7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3" name="Picture 12"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152" y="3909732"/>
            <a:ext cx="114319" cy="200086"/>
          </a:xfrm>
          <a:prstGeom prst="rect">
            <a:avLst/>
          </a:prstGeom>
        </p:spPr>
      </p:pic>
      <p:sp>
        <p:nvSpPr>
          <p:cNvPr id="14" name="Rounded Rectangle 13"/>
          <p:cNvSpPr/>
          <p:nvPr/>
        </p:nvSpPr>
        <p:spPr>
          <a:xfrm>
            <a:off x="8458200" y="1818977"/>
            <a:ext cx="3276600" cy="4381797"/>
          </a:xfrm>
          <a:prstGeom prst="roundRect">
            <a:avLst>
              <a:gd name="adj" fmla="val 348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Oval 14"/>
          <p:cNvSpPr/>
          <p:nvPr/>
        </p:nvSpPr>
        <p:spPr>
          <a:xfrm>
            <a:off x="8696325" y="2133302"/>
            <a:ext cx="457200" cy="457200"/>
          </a:xfrm>
          <a:prstGeom prst="ellipse">
            <a:avLst/>
          </a:prstGeom>
          <a:solidFill>
            <a:srgbClr val="E04E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Picture 15" descr="image.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805642" y="2266595"/>
            <a:ext cx="238119" cy="190495"/>
          </a:xfrm>
          <a:prstGeom prst="rect">
            <a:avLst/>
          </a:prstGeom>
        </p:spPr>
      </p:pic>
      <p:sp>
        <p:nvSpPr>
          <p:cNvPr id="17" name="Rounded Rectangle 16"/>
          <p:cNvSpPr/>
          <p:nvPr/>
        </p:nvSpPr>
        <p:spPr>
          <a:xfrm>
            <a:off x="8696325" y="3228677"/>
            <a:ext cx="2800350" cy="1083915"/>
          </a:xfrm>
          <a:prstGeom prst="roundRect">
            <a:avLst>
              <a:gd name="adj" fmla="val 7030"/>
            </a:avLst>
          </a:prstGeom>
          <a:solidFill>
            <a:srgbClr val="F5F7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Rectangle 17"/>
          <p:cNvSpPr/>
          <p:nvPr/>
        </p:nvSpPr>
        <p:spPr>
          <a:xfrm>
            <a:off x="8696325" y="3228677"/>
            <a:ext cx="38100" cy="1083915"/>
          </a:xfrm>
          <a:prstGeom prst="rect">
            <a:avLst/>
          </a:prstGeom>
          <a:solidFill>
            <a:srgbClr val="E04E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TextBox 18"/>
          <p:cNvSpPr txBox="1"/>
          <p:nvPr/>
        </p:nvSpPr>
        <p:spPr>
          <a:xfrm>
            <a:off x="457188" y="380990"/>
            <a:ext cx="5766499" cy="447663"/>
          </a:xfrm>
          <a:prstGeom prst="rect">
            <a:avLst/>
          </a:prstGeom>
          <a:noFill/>
        </p:spPr>
        <p:txBody>
          <a:bodyPr wrap="none" lIns="0" tIns="0" rIns="0" bIns="0">
            <a:spAutoFit/>
          </a:bodyPr>
          <a:lstStyle/>
          <a:p>
            <a:pPr algn="l"/>
            <a:r>
              <a:rPr sz="2533" b="1" i="0">
                <a:solidFill>
                  <a:srgbClr val="0A1628"/>
                </a:solidFill>
                <a:latin typeface="Montserrat"/>
              </a:rPr>
              <a:t>Shape and Polish Your Output</a:t>
            </a:r>
          </a:p>
        </p:txBody>
      </p:sp>
      <p:sp>
        <p:nvSpPr>
          <p:cNvPr id="20" name="TextBox 19"/>
          <p:cNvSpPr txBox="1"/>
          <p:nvPr/>
        </p:nvSpPr>
        <p:spPr>
          <a:xfrm>
            <a:off x="457188" y="929557"/>
            <a:ext cx="9105523" cy="563746"/>
          </a:xfrm>
          <a:prstGeom prst="rect">
            <a:avLst/>
          </a:prstGeom>
          <a:noFill/>
        </p:spPr>
        <p:txBody>
          <a:bodyPr wrap="square" lIns="0" tIns="0" rIns="0" bIns="0">
            <a:spAutoFit/>
          </a:bodyPr>
          <a:lstStyle/>
          <a:p>
            <a:pPr algn="l"/>
            <a:r>
              <a:rPr sz="1418" b="1" i="0">
                <a:solidFill>
                  <a:srgbClr val="1A2A40"/>
                </a:solidFill>
                <a:latin typeface="Open Sans"/>
              </a:rPr>
              <a:t>Final polish matters — format output as tables, trim length by 30%, or convert internal content into a customer-ready version with a single prompt.</a:t>
            </a:r>
            <a:r>
              <a:rPr sz="968" b="0" i="0">
                <a:solidFill>
                  <a:srgbClr val="0F6CBD"/>
                </a:solidFill>
                <a:latin typeface="Open Sans"/>
              </a:rPr>
              <a:t> </a:t>
            </a:r>
            <a:r>
              <a:rPr sz="968" b="0" i="0">
                <a:solidFill>
                  <a:srgbClr val="0F6CBD"/>
                </a:solidFill>
                <a:latin typeface="Open Sans"/>
                <a:hlinkClick r:id="rId7" tooltip="Generate a set of copilot.docx"/>
              </a:rPr>
              <a:t>[1]</a:t>
            </a:r>
          </a:p>
        </p:txBody>
      </p:sp>
      <p:sp>
        <p:nvSpPr>
          <p:cNvPr id="21" name="TextBox 20"/>
          <p:cNvSpPr txBox="1"/>
          <p:nvPr/>
        </p:nvSpPr>
        <p:spPr>
          <a:xfrm>
            <a:off x="1266793" y="2285645"/>
            <a:ext cx="469243" cy="152396"/>
          </a:xfrm>
          <a:prstGeom prst="rect">
            <a:avLst/>
          </a:prstGeom>
          <a:noFill/>
        </p:spPr>
        <p:txBody>
          <a:bodyPr wrap="none" lIns="0" tIns="0" rIns="0" bIns="0">
            <a:spAutoFit/>
          </a:bodyPr>
          <a:lstStyle/>
          <a:p>
            <a:pPr algn="l"/>
            <a:r>
              <a:rPr sz="896" b="1" i="0">
                <a:solidFill>
                  <a:srgbClr val="69788C"/>
                </a:solidFill>
                <a:latin typeface="Montserrat"/>
              </a:rPr>
              <a:t>Step 1</a:t>
            </a:r>
          </a:p>
        </p:txBody>
      </p:sp>
      <p:sp>
        <p:nvSpPr>
          <p:cNvPr id="22" name="TextBox 21"/>
          <p:cNvSpPr txBox="1"/>
          <p:nvPr/>
        </p:nvSpPr>
        <p:spPr>
          <a:xfrm>
            <a:off x="695307" y="2780932"/>
            <a:ext cx="1210388" cy="295267"/>
          </a:xfrm>
          <a:prstGeom prst="rect">
            <a:avLst/>
          </a:prstGeom>
          <a:noFill/>
        </p:spPr>
        <p:txBody>
          <a:bodyPr wrap="none" lIns="0" tIns="0" rIns="0" bIns="0">
            <a:spAutoFit/>
          </a:bodyPr>
          <a:lstStyle/>
          <a:p>
            <a:pPr algn="l"/>
            <a:r>
              <a:rPr sz="1688" b="1" i="0">
                <a:solidFill>
                  <a:srgbClr val="0F6CBD"/>
                </a:solidFill>
                <a:latin typeface="Montserrat"/>
              </a:rPr>
              <a:t>Structure</a:t>
            </a:r>
          </a:p>
        </p:txBody>
      </p:sp>
      <p:sp>
        <p:nvSpPr>
          <p:cNvPr id="23" name="TextBox 22"/>
          <p:cNvSpPr txBox="1"/>
          <p:nvPr/>
        </p:nvSpPr>
        <p:spPr>
          <a:xfrm>
            <a:off x="723881" y="3238121"/>
            <a:ext cx="2675713" cy="1052783"/>
          </a:xfrm>
          <a:prstGeom prst="rect">
            <a:avLst/>
          </a:prstGeom>
          <a:noFill/>
        </p:spPr>
        <p:txBody>
          <a:bodyPr wrap="square" lIns="190495" tIns="152396" rIns="190495" bIns="152396">
            <a:spAutoFit/>
          </a:bodyPr>
          <a:lstStyle/>
          <a:p>
            <a:pPr algn="l"/>
            <a:r>
              <a:rPr sz="1253" b="0" i="0">
                <a:solidFill>
                  <a:srgbClr val="2D3748"/>
                </a:solidFill>
                <a:latin typeface="Open Sans"/>
              </a:rPr>
              <a:t>"Present the output in a table with Key Point, Impact, and Recommendation."</a:t>
            </a:r>
          </a:p>
        </p:txBody>
      </p:sp>
      <p:sp>
        <p:nvSpPr>
          <p:cNvPr id="24" name="TextBox 23"/>
          <p:cNvSpPr txBox="1"/>
          <p:nvPr/>
        </p:nvSpPr>
        <p:spPr>
          <a:xfrm>
            <a:off x="5267193" y="2285645"/>
            <a:ext cx="494989" cy="152396"/>
          </a:xfrm>
          <a:prstGeom prst="rect">
            <a:avLst/>
          </a:prstGeom>
          <a:noFill/>
        </p:spPr>
        <p:txBody>
          <a:bodyPr wrap="none" lIns="0" tIns="0" rIns="0" bIns="0">
            <a:spAutoFit/>
          </a:bodyPr>
          <a:lstStyle/>
          <a:p>
            <a:pPr algn="l"/>
            <a:r>
              <a:rPr sz="896" b="1" i="0">
                <a:solidFill>
                  <a:srgbClr val="69788C"/>
                </a:solidFill>
                <a:latin typeface="Montserrat"/>
              </a:rPr>
              <a:t>Step 2</a:t>
            </a:r>
          </a:p>
        </p:txBody>
      </p:sp>
      <p:sp>
        <p:nvSpPr>
          <p:cNvPr id="25" name="TextBox 24"/>
          <p:cNvSpPr txBox="1"/>
          <p:nvPr/>
        </p:nvSpPr>
        <p:spPr>
          <a:xfrm>
            <a:off x="4695707" y="2780932"/>
            <a:ext cx="1275276" cy="295267"/>
          </a:xfrm>
          <a:prstGeom prst="rect">
            <a:avLst/>
          </a:prstGeom>
          <a:noFill/>
        </p:spPr>
        <p:txBody>
          <a:bodyPr wrap="none" lIns="0" tIns="0" rIns="0" bIns="0">
            <a:spAutoFit/>
          </a:bodyPr>
          <a:lstStyle/>
          <a:p>
            <a:pPr algn="l"/>
            <a:r>
              <a:rPr sz="1688" b="1" i="0">
                <a:solidFill>
                  <a:srgbClr val="0F6CBD"/>
                </a:solidFill>
                <a:latin typeface="Montserrat"/>
              </a:rPr>
              <a:t>Condense</a:t>
            </a:r>
          </a:p>
        </p:txBody>
      </p:sp>
      <p:sp>
        <p:nvSpPr>
          <p:cNvPr id="26" name="TextBox 25"/>
          <p:cNvSpPr txBox="1"/>
          <p:nvPr/>
        </p:nvSpPr>
        <p:spPr>
          <a:xfrm>
            <a:off x="4724281" y="3238121"/>
            <a:ext cx="2429260" cy="1052783"/>
          </a:xfrm>
          <a:prstGeom prst="rect">
            <a:avLst/>
          </a:prstGeom>
          <a:noFill/>
        </p:spPr>
        <p:txBody>
          <a:bodyPr wrap="square" lIns="190495" tIns="152396" rIns="190495" bIns="152396">
            <a:spAutoFit/>
          </a:bodyPr>
          <a:lstStyle/>
          <a:p>
            <a:pPr algn="l"/>
            <a:r>
              <a:rPr sz="1253" b="0" i="0">
                <a:solidFill>
                  <a:srgbClr val="2D3748"/>
                </a:solidFill>
                <a:latin typeface="Open Sans"/>
              </a:rPr>
              <a:t>"Condense this content by 30% without losing critical meaning."</a:t>
            </a:r>
          </a:p>
        </p:txBody>
      </p:sp>
      <p:sp>
        <p:nvSpPr>
          <p:cNvPr id="27" name="TextBox 26"/>
          <p:cNvSpPr txBox="1"/>
          <p:nvPr/>
        </p:nvSpPr>
        <p:spPr>
          <a:xfrm>
            <a:off x="9267593" y="2285645"/>
            <a:ext cx="495138" cy="152396"/>
          </a:xfrm>
          <a:prstGeom prst="rect">
            <a:avLst/>
          </a:prstGeom>
          <a:noFill/>
        </p:spPr>
        <p:txBody>
          <a:bodyPr wrap="none" lIns="0" tIns="0" rIns="0" bIns="0">
            <a:spAutoFit/>
          </a:bodyPr>
          <a:lstStyle/>
          <a:p>
            <a:pPr algn="l"/>
            <a:r>
              <a:rPr sz="896" b="1" i="0">
                <a:solidFill>
                  <a:srgbClr val="69788C"/>
                </a:solidFill>
                <a:latin typeface="Montserrat"/>
              </a:rPr>
              <a:t>Step 3</a:t>
            </a:r>
          </a:p>
        </p:txBody>
      </p:sp>
      <p:sp>
        <p:nvSpPr>
          <p:cNvPr id="28" name="TextBox 27"/>
          <p:cNvSpPr txBox="1"/>
          <p:nvPr/>
        </p:nvSpPr>
        <p:spPr>
          <a:xfrm>
            <a:off x="8696107" y="2780932"/>
            <a:ext cx="1416957" cy="295267"/>
          </a:xfrm>
          <a:prstGeom prst="rect">
            <a:avLst/>
          </a:prstGeom>
          <a:noFill/>
        </p:spPr>
        <p:txBody>
          <a:bodyPr wrap="none" lIns="0" tIns="0" rIns="0" bIns="0">
            <a:spAutoFit/>
          </a:bodyPr>
          <a:lstStyle/>
          <a:p>
            <a:pPr algn="l"/>
            <a:r>
              <a:rPr sz="1688" b="1" i="0">
                <a:solidFill>
                  <a:srgbClr val="0F6CBD"/>
                </a:solidFill>
                <a:latin typeface="Montserrat"/>
              </a:rPr>
              <a:t>Externalize</a:t>
            </a:r>
          </a:p>
        </p:txBody>
      </p:sp>
      <p:sp>
        <p:nvSpPr>
          <p:cNvPr id="29" name="TextBox 28"/>
          <p:cNvSpPr txBox="1"/>
          <p:nvPr/>
        </p:nvSpPr>
        <p:spPr>
          <a:xfrm>
            <a:off x="8724681" y="3238121"/>
            <a:ext cx="2542813" cy="1052783"/>
          </a:xfrm>
          <a:prstGeom prst="rect">
            <a:avLst/>
          </a:prstGeom>
          <a:noFill/>
        </p:spPr>
        <p:txBody>
          <a:bodyPr wrap="square" lIns="190495" tIns="152396" rIns="190495" bIns="152396">
            <a:spAutoFit/>
          </a:bodyPr>
          <a:lstStyle/>
          <a:p>
            <a:pPr algn="l"/>
            <a:r>
              <a:rPr sz="1253" b="0" i="0">
                <a:solidFill>
                  <a:srgbClr val="2D3748"/>
                </a:solidFill>
                <a:latin typeface="Open Sans"/>
              </a:rPr>
              <a:t>"Rewrite this content so it is appropriate for external customer sharing."</a:t>
            </a:r>
          </a:p>
        </p:txBody>
      </p:sp>
      <p:sp>
        <p:nvSpPr>
          <p:cNvPr id="30" name="TextBox 29"/>
          <p:cNvSpPr txBox="1"/>
          <p:nvPr/>
        </p:nvSpPr>
        <p:spPr>
          <a:xfrm>
            <a:off x="9758416" y="6314917"/>
            <a:ext cx="1976090" cy="161920"/>
          </a:xfrm>
          <a:prstGeom prst="rect">
            <a:avLst/>
          </a:prstGeom>
          <a:noFill/>
        </p:spPr>
        <p:txBody>
          <a:bodyPr wrap="none" lIns="0" tIns="0" rIns="0" bIns="0">
            <a:spAutoFit/>
          </a:bodyPr>
          <a:lstStyle/>
          <a:p>
            <a:pPr algn="l"/>
            <a:r>
              <a:rPr sz="854" b="0" i="0">
                <a:solidFill>
                  <a:srgbClr val="69727E"/>
                </a:solidFill>
                <a:latin typeface="Open Sans"/>
              </a:rPr>
              <a:t>Microsoft 365 Copilot Training | 2026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188" y="380990"/>
            <a:ext cx="5975002" cy="447663"/>
          </a:xfrm>
          <a:prstGeom prst="rect">
            <a:avLst/>
          </a:prstGeom>
          <a:noFill/>
        </p:spPr>
        <p:txBody>
          <a:bodyPr wrap="none" lIns="0" tIns="0" rIns="0" bIns="0">
            <a:spAutoFit/>
          </a:bodyPr>
          <a:lstStyle/>
          <a:p>
            <a:pPr algn="l"/>
            <a:r>
              <a:rPr sz="2533" b="1" i="0">
                <a:solidFill>
                  <a:srgbClr val="0A1628"/>
                </a:solidFill>
                <a:latin typeface="Montserrat"/>
              </a:rPr>
              <a:t>Recommended Usage Patterns</a:t>
            </a:r>
          </a:p>
        </p:txBody>
      </p:sp>
      <p:sp>
        <p:nvSpPr>
          <p:cNvPr id="3" name="TextBox 2"/>
          <p:cNvSpPr txBox="1"/>
          <p:nvPr/>
        </p:nvSpPr>
        <p:spPr>
          <a:xfrm>
            <a:off x="457188" y="929557"/>
            <a:ext cx="9890720" cy="563746"/>
          </a:xfrm>
          <a:prstGeom prst="rect">
            <a:avLst/>
          </a:prstGeom>
          <a:noFill/>
        </p:spPr>
        <p:txBody>
          <a:bodyPr wrap="square" lIns="0" tIns="0" rIns="0" bIns="0">
            <a:spAutoFit/>
          </a:bodyPr>
          <a:lstStyle/>
          <a:p>
            <a:pPr algn="l"/>
            <a:r>
              <a:rPr sz="1418" b="1" i="0">
                <a:solidFill>
                  <a:srgbClr val="1A2A40"/>
                </a:solidFill>
                <a:latin typeface="Open Sans"/>
              </a:rPr>
              <a:t>Match the right prompts to your scenario — this quick-reference guide maps five common workflows to the best prompts in the library.</a:t>
            </a:r>
            <a:r>
              <a:rPr sz="968" b="0" i="0">
                <a:solidFill>
                  <a:srgbClr val="0F6CBD"/>
                </a:solidFill>
                <a:latin typeface="Open Sans"/>
              </a:rPr>
              <a:t> </a:t>
            </a:r>
            <a:r>
              <a:rPr sz="968" b="0" i="0">
                <a:solidFill>
                  <a:srgbClr val="0F6CBD"/>
                </a:solidFill>
                <a:latin typeface="Open Sans"/>
                <a:hlinkClick r:id="rId3" tooltip="Generate a set of copilot.docx"/>
              </a:rPr>
              <a:t>[1]</a:t>
            </a:r>
          </a:p>
        </p:txBody>
      </p:sp>
      <p:sp>
        <p:nvSpPr>
          <p:cNvPr id="4" name="TextBox 3"/>
          <p:cNvSpPr txBox="1"/>
          <p:nvPr/>
        </p:nvSpPr>
        <p:spPr>
          <a:xfrm>
            <a:off x="457188" y="5443996"/>
            <a:ext cx="2415568" cy="152396"/>
          </a:xfrm>
          <a:prstGeom prst="rect">
            <a:avLst/>
          </a:prstGeom>
          <a:noFill/>
        </p:spPr>
        <p:txBody>
          <a:bodyPr wrap="none" lIns="0" tIns="0" rIns="0" bIns="0">
            <a:spAutoFit/>
          </a:bodyPr>
          <a:lstStyle/>
          <a:p>
            <a:pPr algn="l"/>
            <a:r>
              <a:rPr sz="968" b="0" i="0">
                <a:solidFill>
                  <a:srgbClr val="657286"/>
                </a:solidFill>
                <a:latin typeface="Times New Roman"/>
              </a:rPr>
              <a:t>Source: </a:t>
            </a:r>
            <a:r>
              <a:rPr sz="968" b="0" i="0">
                <a:solidFill>
                  <a:srgbClr val="657286"/>
                </a:solidFill>
                <a:latin typeface="Times New Roman"/>
                <a:hlinkClick r:id="rId3" tooltip="Generate a set of copilot.docx"/>
              </a:rPr>
              <a:t>Generate a set of copilot.docx</a:t>
            </a:r>
          </a:p>
        </p:txBody>
      </p:sp>
      <p:graphicFrame>
        <p:nvGraphicFramePr>
          <p:cNvPr id="5" name="Table 4"/>
          <p:cNvGraphicFramePr>
            <a:graphicFrameLocks noGrp="1"/>
          </p:cNvGraphicFramePr>
          <p:nvPr/>
        </p:nvGraphicFramePr>
        <p:xfrm>
          <a:off x="457188" y="1788422"/>
          <a:ext cx="11277317" cy="3533686"/>
        </p:xfrm>
        <a:graphic>
          <a:graphicData uri="http://schemas.openxmlformats.org/drawingml/2006/table">
            <a:tbl>
              <a:tblPr>
                <a:tableStyleId>{2D5ABB26-0587-4C30-8999-92F81FD0307C}</a:tableStyleId>
              </a:tblPr>
              <a:tblGrid>
                <a:gridCol w="3759105">
                  <a:extLst>
                    <a:ext uri="{9D8B030D-6E8A-4147-A177-3AD203B41FA5}">
                      <a16:colId xmlns:a16="http://schemas.microsoft.com/office/drawing/2014/main" val="20000"/>
                    </a:ext>
                  </a:extLst>
                </a:gridCol>
                <a:gridCol w="3759105">
                  <a:extLst>
                    <a:ext uri="{9D8B030D-6E8A-4147-A177-3AD203B41FA5}">
                      <a16:colId xmlns:a16="http://schemas.microsoft.com/office/drawing/2014/main" val="20001"/>
                    </a:ext>
                  </a:extLst>
                </a:gridCol>
                <a:gridCol w="3759107">
                  <a:extLst>
                    <a:ext uri="{9D8B030D-6E8A-4147-A177-3AD203B41FA5}">
                      <a16:colId xmlns:a16="http://schemas.microsoft.com/office/drawing/2014/main" val="20002"/>
                    </a:ext>
                  </a:extLst>
                </a:gridCol>
              </a:tblGrid>
              <a:tr h="588947">
                <a:tc>
                  <a:txBody>
                    <a:bodyPr/>
                    <a:lstStyle/>
                    <a:p>
                      <a:endParaRPr/>
                    </a:p>
                  </a:txBody>
                  <a:tcPr/>
                </a:tc>
                <a:tc>
                  <a:txBody>
                    <a:bodyPr/>
                    <a:lstStyle/>
                    <a:p>
                      <a:pPr algn="l">
                        <a:lnSpc>
                          <a:spcPct val="100000"/>
                        </a:lnSpc>
                        <a:spcBef>
                          <a:spcPts val="0"/>
                        </a:spcBef>
                        <a:spcAft>
                          <a:spcPts val="200"/>
                        </a:spcAft>
                      </a:pPr>
                      <a:r>
                        <a:rPr sz="1160" b="1" i="0">
                          <a:solidFill>
                            <a:srgbClr val="FFFFFF"/>
                          </a:solidFill>
                          <a:latin typeface="Montserrat"/>
                        </a:rPr>
                        <a:t>Scenario</a:t>
                      </a:r>
                    </a:p>
                  </a:txBody>
                  <a:tcPr anchor="ctr">
                    <a:solidFill>
                      <a:srgbClr val="0F6CBD"/>
                    </a:solidFill>
                  </a:tcPr>
                </a:tc>
                <a:tc>
                  <a:txBody>
                    <a:bodyPr/>
                    <a:lstStyle/>
                    <a:p>
                      <a:pPr algn="l">
                        <a:lnSpc>
                          <a:spcPct val="100000"/>
                        </a:lnSpc>
                        <a:spcBef>
                          <a:spcPts val="0"/>
                        </a:spcBef>
                        <a:spcAft>
                          <a:spcPts val="200"/>
                        </a:spcAft>
                      </a:pPr>
                      <a:r>
                        <a:rPr sz="1160" b="1" i="0">
                          <a:solidFill>
                            <a:srgbClr val="FFFFFF"/>
                          </a:solidFill>
                          <a:latin typeface="Montserrat"/>
                        </a:rPr>
                        <a:t>Recommended Prompts</a:t>
                      </a:r>
                    </a:p>
                  </a:txBody>
                  <a:tcPr anchor="ctr">
                    <a:solidFill>
                      <a:srgbClr val="0F6CBD"/>
                    </a:solidFill>
                  </a:tcPr>
                </a:tc>
                <a:extLst>
                  <a:ext uri="{0D108BD9-81ED-4DB2-BD59-A6C34878D82A}">
                    <a16:rowId xmlns:a16="http://schemas.microsoft.com/office/drawing/2014/main" val="10000"/>
                  </a:ext>
                </a:extLst>
              </a:tr>
              <a:tr h="588947">
                <a:tc>
                  <a:txBody>
                    <a:bodyPr/>
                    <a:lstStyle/>
                    <a:p>
                      <a:endParaRPr/>
                    </a:p>
                  </a:txBody>
                  <a:tcPr/>
                </a:tc>
                <a:tc>
                  <a:txBody>
                    <a:bodyPr/>
                    <a:lstStyle/>
                    <a:p>
                      <a:pPr>
                        <a:lnSpc>
                          <a:spcPct val="100000"/>
                        </a:lnSpc>
                        <a:spcBef>
                          <a:spcPts val="0"/>
                        </a:spcBef>
                        <a:spcAft>
                          <a:spcPts val="200"/>
                        </a:spcAft>
                      </a:pPr>
                      <a:r>
                        <a:rPr sz="1254" b="1" i="0">
                          <a:solidFill>
                            <a:srgbClr val="0A1628"/>
                          </a:solidFill>
                          <a:latin typeface="Open Sans"/>
                        </a:rPr>
                        <a:t>Executive Prep</a:t>
                      </a:r>
                    </a:p>
                  </a:txBody>
                  <a:tcPr anchor="ctr">
                    <a:lnB w="9525" cmpd="sng">
                      <a:solidFill>
                        <a:srgbClr val="E2E8F0"/>
                      </a:solidFill>
                    </a:lnB>
                  </a:tcPr>
                </a:tc>
                <a:tc>
                  <a:txBody>
                    <a:bodyPr/>
                    <a:lstStyle/>
                    <a:p>
                      <a:pPr>
                        <a:lnSpc>
                          <a:spcPct val="100000"/>
                        </a:lnSpc>
                        <a:spcBef>
                          <a:spcPts val="0"/>
                        </a:spcBef>
                        <a:spcAft>
                          <a:spcPts val="200"/>
                        </a:spcAft>
                      </a:pPr>
                      <a:r>
                        <a:rPr sz="1310" b="0" i="0">
                          <a:solidFill>
                            <a:srgbClr val="2D3748"/>
                          </a:solidFill>
                          <a:latin typeface="Open Sans"/>
                        </a:rPr>
                        <a:t>Executive Summary+Executive Storyline</a:t>
                      </a:r>
                    </a:p>
                  </a:txBody>
                  <a:tcPr anchor="ctr">
                    <a:lnB w="9525" cmpd="sng">
                      <a:solidFill>
                        <a:srgbClr val="E2E8F0"/>
                      </a:solidFill>
                    </a:lnB>
                  </a:tcPr>
                </a:tc>
                <a:extLst>
                  <a:ext uri="{0D108BD9-81ED-4DB2-BD59-A6C34878D82A}">
                    <a16:rowId xmlns:a16="http://schemas.microsoft.com/office/drawing/2014/main" val="10001"/>
                  </a:ext>
                </a:extLst>
              </a:tr>
              <a:tr h="588947">
                <a:tc>
                  <a:txBody>
                    <a:bodyPr/>
                    <a:lstStyle/>
                    <a:p>
                      <a:endParaRPr/>
                    </a:p>
                  </a:txBody>
                  <a:tcPr/>
                </a:tc>
                <a:tc>
                  <a:txBody>
                    <a:bodyPr/>
                    <a:lstStyle/>
                    <a:p>
                      <a:pPr>
                        <a:lnSpc>
                          <a:spcPct val="100000"/>
                        </a:lnSpc>
                        <a:spcBef>
                          <a:spcPts val="0"/>
                        </a:spcBef>
                        <a:spcAft>
                          <a:spcPts val="200"/>
                        </a:spcAft>
                      </a:pPr>
                      <a:r>
                        <a:rPr sz="1254" b="1" i="0">
                          <a:solidFill>
                            <a:srgbClr val="0A1628"/>
                          </a:solidFill>
                          <a:latin typeface="Open Sans"/>
                        </a:rPr>
                        <a:t>Customer Decks</a:t>
                      </a:r>
                    </a:p>
                  </a:txBody>
                  <a:tcPr anchor="ctr">
                    <a:lnT w="9525" cap="flat" cmpd="sng" algn="ctr">
                      <a:solidFill>
                        <a:srgbClr val="E2E8F0"/>
                      </a:solidFill>
                      <a:prstDash val="solid"/>
                      <a:round/>
                      <a:headEnd type="none" w="med" len="med"/>
                      <a:tailEnd type="none" w="med" len="med"/>
                    </a:lnT>
                    <a:solidFill>
                      <a:srgbClr val="F0F4F8"/>
                    </a:solidFill>
                  </a:tcPr>
                </a:tc>
                <a:tc>
                  <a:txBody>
                    <a:bodyPr/>
                    <a:lstStyle/>
                    <a:p>
                      <a:pPr>
                        <a:lnSpc>
                          <a:spcPct val="100000"/>
                        </a:lnSpc>
                        <a:spcBef>
                          <a:spcPts val="0"/>
                        </a:spcBef>
                        <a:spcAft>
                          <a:spcPts val="200"/>
                        </a:spcAft>
                      </a:pPr>
                      <a:r>
                        <a:rPr sz="1310" b="0" i="0">
                          <a:solidFill>
                            <a:srgbClr val="2D3748"/>
                          </a:solidFill>
                          <a:latin typeface="Open Sans"/>
                        </a:rPr>
                        <a:t>Slide Quality Prompts+Audience Fit Check</a:t>
                      </a:r>
                    </a:p>
                  </a:txBody>
                  <a:tcPr anchor="ctr">
                    <a:lnT w="9525" cap="flat" cmpd="sng" algn="ctr">
                      <a:solidFill>
                        <a:srgbClr val="E2E8F0"/>
                      </a:solidFill>
                      <a:prstDash val="solid"/>
                      <a:round/>
                      <a:headEnd type="none" w="med" len="med"/>
                      <a:tailEnd type="none" w="med" len="med"/>
                    </a:lnT>
                    <a:solidFill>
                      <a:srgbClr val="F0F4F8"/>
                    </a:solidFill>
                  </a:tcPr>
                </a:tc>
                <a:extLst>
                  <a:ext uri="{0D108BD9-81ED-4DB2-BD59-A6C34878D82A}">
                    <a16:rowId xmlns:a16="http://schemas.microsoft.com/office/drawing/2014/main" val="10002"/>
                  </a:ext>
                </a:extLst>
              </a:tr>
              <a:tr h="588947">
                <a:tc>
                  <a:txBody>
                    <a:bodyPr/>
                    <a:lstStyle/>
                    <a:p>
                      <a:endParaRPr/>
                    </a:p>
                  </a:txBody>
                  <a:tcPr/>
                </a:tc>
                <a:tc>
                  <a:txBody>
                    <a:bodyPr/>
                    <a:lstStyle/>
                    <a:p>
                      <a:pPr>
                        <a:lnSpc>
                          <a:spcPct val="100000"/>
                        </a:lnSpc>
                        <a:spcBef>
                          <a:spcPts val="0"/>
                        </a:spcBef>
                        <a:spcAft>
                          <a:spcPts val="200"/>
                        </a:spcAft>
                      </a:pPr>
                      <a:r>
                        <a:rPr sz="1254" b="1" i="0">
                          <a:solidFill>
                            <a:srgbClr val="0A1628"/>
                          </a:solidFill>
                          <a:latin typeface="Open Sans"/>
                        </a:rPr>
                        <a:t>Delivery Planning</a:t>
                      </a:r>
                    </a:p>
                  </a:txBody>
                  <a:tcPr anchor="ctr">
                    <a:lnB w="9525" cmpd="sng">
                      <a:solidFill>
                        <a:srgbClr val="E2E8F0"/>
                      </a:solidFill>
                    </a:lnB>
                  </a:tcPr>
                </a:tc>
                <a:tc>
                  <a:txBody>
                    <a:bodyPr/>
                    <a:lstStyle/>
                    <a:p>
                      <a:pPr>
                        <a:lnSpc>
                          <a:spcPct val="100000"/>
                        </a:lnSpc>
                        <a:spcBef>
                          <a:spcPts val="0"/>
                        </a:spcBef>
                        <a:spcAft>
                          <a:spcPts val="200"/>
                        </a:spcAft>
                      </a:pPr>
                      <a:r>
                        <a:rPr sz="1310" b="0" i="0">
                          <a:solidFill>
                            <a:srgbClr val="2D3748"/>
                          </a:solidFill>
                          <a:latin typeface="Open Sans"/>
                        </a:rPr>
                        <a:t>Action Analysis+Risk Assessment</a:t>
                      </a:r>
                    </a:p>
                  </a:txBody>
                  <a:tcPr anchor="ctr">
                    <a:lnB w="9525" cmpd="sng">
                      <a:solidFill>
                        <a:srgbClr val="E2E8F0"/>
                      </a:solidFill>
                    </a:lnB>
                  </a:tcPr>
                </a:tc>
                <a:extLst>
                  <a:ext uri="{0D108BD9-81ED-4DB2-BD59-A6C34878D82A}">
                    <a16:rowId xmlns:a16="http://schemas.microsoft.com/office/drawing/2014/main" val="10003"/>
                  </a:ext>
                </a:extLst>
              </a:tr>
              <a:tr h="588947">
                <a:tc>
                  <a:txBody>
                    <a:bodyPr/>
                    <a:lstStyle/>
                    <a:p>
                      <a:endParaRPr/>
                    </a:p>
                  </a:txBody>
                  <a:tcPr/>
                </a:tc>
                <a:tc>
                  <a:txBody>
                    <a:bodyPr/>
                    <a:lstStyle/>
                    <a:p>
                      <a:pPr>
                        <a:lnSpc>
                          <a:spcPct val="100000"/>
                        </a:lnSpc>
                        <a:spcBef>
                          <a:spcPts val="0"/>
                        </a:spcBef>
                        <a:spcAft>
                          <a:spcPts val="200"/>
                        </a:spcAft>
                      </a:pPr>
                      <a:r>
                        <a:rPr sz="1254" b="1" i="0">
                          <a:solidFill>
                            <a:srgbClr val="0A1628"/>
                          </a:solidFill>
                          <a:latin typeface="Open Sans"/>
                        </a:rPr>
                        <a:t>Rapid Reuse</a:t>
                      </a:r>
                    </a:p>
                  </a:txBody>
                  <a:tcPr anchor="ctr">
                    <a:lnT w="9525" cap="flat" cmpd="sng" algn="ctr">
                      <a:solidFill>
                        <a:srgbClr val="E2E8F0"/>
                      </a:solidFill>
                      <a:prstDash val="solid"/>
                      <a:round/>
                      <a:headEnd type="none" w="med" len="med"/>
                      <a:tailEnd type="none" w="med" len="med"/>
                    </a:lnT>
                    <a:solidFill>
                      <a:srgbClr val="F0F4F8"/>
                    </a:solidFill>
                  </a:tcPr>
                </a:tc>
                <a:tc>
                  <a:txBody>
                    <a:bodyPr/>
                    <a:lstStyle/>
                    <a:p>
                      <a:pPr>
                        <a:lnSpc>
                          <a:spcPct val="100000"/>
                        </a:lnSpc>
                        <a:spcBef>
                          <a:spcPts val="0"/>
                        </a:spcBef>
                        <a:spcAft>
                          <a:spcPts val="200"/>
                        </a:spcAft>
                      </a:pPr>
                      <a:r>
                        <a:rPr sz="1310" b="0" i="0">
                          <a:solidFill>
                            <a:srgbClr val="2D3748"/>
                          </a:solidFill>
                          <a:latin typeface="Open Sans"/>
                        </a:rPr>
                        <a:t>Convert Document to Slides</a:t>
                      </a:r>
                    </a:p>
                  </a:txBody>
                  <a:tcPr anchor="ctr">
                    <a:lnT w="9525" cap="flat" cmpd="sng" algn="ctr">
                      <a:solidFill>
                        <a:srgbClr val="E2E8F0"/>
                      </a:solidFill>
                      <a:prstDash val="solid"/>
                      <a:round/>
                      <a:headEnd type="none" w="med" len="med"/>
                      <a:tailEnd type="none" w="med" len="med"/>
                    </a:lnT>
                    <a:solidFill>
                      <a:srgbClr val="F0F4F8"/>
                    </a:solidFill>
                  </a:tcPr>
                </a:tc>
                <a:extLst>
                  <a:ext uri="{0D108BD9-81ED-4DB2-BD59-A6C34878D82A}">
                    <a16:rowId xmlns:a16="http://schemas.microsoft.com/office/drawing/2014/main" val="10004"/>
                  </a:ext>
                </a:extLst>
              </a:tr>
              <a:tr h="588951">
                <a:tc>
                  <a:txBody>
                    <a:bodyPr/>
                    <a:lstStyle/>
                    <a:p>
                      <a:endParaRPr/>
                    </a:p>
                  </a:txBody>
                  <a:tcPr/>
                </a:tc>
                <a:tc>
                  <a:txBody>
                    <a:bodyPr/>
                    <a:lstStyle/>
                    <a:p>
                      <a:pPr>
                        <a:lnSpc>
                          <a:spcPct val="100000"/>
                        </a:lnSpc>
                        <a:spcBef>
                          <a:spcPts val="0"/>
                        </a:spcBef>
                        <a:spcAft>
                          <a:spcPts val="200"/>
                        </a:spcAft>
                      </a:pPr>
                      <a:r>
                        <a:rPr sz="1254" b="1" i="0">
                          <a:solidFill>
                            <a:srgbClr val="0A1628"/>
                          </a:solidFill>
                          <a:latin typeface="Open Sans"/>
                        </a:rPr>
                        <a:t>Final Polish</a:t>
                      </a:r>
                    </a:p>
                  </a:txBody>
                  <a:tcPr anchor="ctr">
                    <a:lnB w="9525" cmpd="sng">
                      <a:solidFill>
                        <a:srgbClr val="E2E8F0"/>
                      </a:solidFill>
                    </a:lnB>
                  </a:tcPr>
                </a:tc>
                <a:tc>
                  <a:txBody>
                    <a:bodyPr/>
                    <a:lstStyle/>
                    <a:p>
                      <a:pPr>
                        <a:lnSpc>
                          <a:spcPct val="100000"/>
                        </a:lnSpc>
                        <a:spcBef>
                          <a:spcPts val="0"/>
                        </a:spcBef>
                        <a:spcAft>
                          <a:spcPts val="200"/>
                        </a:spcAft>
                      </a:pPr>
                      <a:r>
                        <a:rPr sz="1310" b="0" i="0">
                          <a:solidFill>
                            <a:srgbClr val="2D3748"/>
                          </a:solidFill>
                          <a:latin typeface="Open Sans"/>
                        </a:rPr>
                        <a:t>Consistency Check+Reduce Length</a:t>
                      </a:r>
                    </a:p>
                  </a:txBody>
                  <a:tcPr anchor="ctr">
                    <a:lnB w="9525" cmpd="sng">
                      <a:solidFill>
                        <a:srgbClr val="E2E8F0"/>
                      </a:solidFill>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1818977"/>
            <a:ext cx="2362200" cy="2138511"/>
          </a:xfrm>
          <a:prstGeom prst="roundRect">
            <a:avLst>
              <a:gd name="adj" fmla="val 5344"/>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Oval 2"/>
          <p:cNvSpPr/>
          <p:nvPr/>
        </p:nvSpPr>
        <p:spPr>
          <a:xfrm>
            <a:off x="657225" y="2057102"/>
            <a:ext cx="426690" cy="426690"/>
          </a:xfrm>
          <a:prstGeom prst="ellipse">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 name="Picture 3"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98355" y="2828238"/>
            <a:ext cx="68472" cy="119843"/>
          </a:xfrm>
          <a:prstGeom prst="rect">
            <a:avLst/>
          </a:prstGeom>
        </p:spPr>
      </p:pic>
      <p:sp>
        <p:nvSpPr>
          <p:cNvPr id="5" name="Rounded Rectangle 4"/>
          <p:cNvSpPr/>
          <p:nvPr/>
        </p:nvSpPr>
        <p:spPr>
          <a:xfrm>
            <a:off x="3429000" y="1818977"/>
            <a:ext cx="2362200" cy="2138511"/>
          </a:xfrm>
          <a:prstGeom prst="roundRect">
            <a:avLst>
              <a:gd name="adj" fmla="val 5344"/>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Oval 5"/>
          <p:cNvSpPr/>
          <p:nvPr/>
        </p:nvSpPr>
        <p:spPr>
          <a:xfrm>
            <a:off x="3629025" y="2057102"/>
            <a:ext cx="426690" cy="426690"/>
          </a:xfrm>
          <a:prstGeom prst="ellipse">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7" name="Picture 6"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70081" y="2828238"/>
            <a:ext cx="68472" cy="119843"/>
          </a:xfrm>
          <a:prstGeom prst="rect">
            <a:avLst/>
          </a:prstGeom>
        </p:spPr>
      </p:pic>
      <p:sp>
        <p:nvSpPr>
          <p:cNvPr id="8" name="Rounded Rectangle 7"/>
          <p:cNvSpPr/>
          <p:nvPr/>
        </p:nvSpPr>
        <p:spPr>
          <a:xfrm>
            <a:off x="6400800" y="1818977"/>
            <a:ext cx="2362200" cy="2138511"/>
          </a:xfrm>
          <a:prstGeom prst="roundRect">
            <a:avLst>
              <a:gd name="adj" fmla="val 5344"/>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Oval 8"/>
          <p:cNvSpPr/>
          <p:nvPr/>
        </p:nvSpPr>
        <p:spPr>
          <a:xfrm>
            <a:off x="6600825" y="2057102"/>
            <a:ext cx="426690" cy="426690"/>
          </a:xfrm>
          <a:prstGeom prst="ellipse">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0" name="Picture 9"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41806" y="2828238"/>
            <a:ext cx="68472" cy="119843"/>
          </a:xfrm>
          <a:prstGeom prst="rect">
            <a:avLst/>
          </a:prstGeom>
        </p:spPr>
      </p:pic>
      <p:sp>
        <p:nvSpPr>
          <p:cNvPr id="11" name="Rounded Rectangle 10"/>
          <p:cNvSpPr/>
          <p:nvPr/>
        </p:nvSpPr>
        <p:spPr>
          <a:xfrm>
            <a:off x="9372600" y="1818977"/>
            <a:ext cx="2362200" cy="2138511"/>
          </a:xfrm>
          <a:prstGeom prst="roundRect">
            <a:avLst>
              <a:gd name="adj" fmla="val 5344"/>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Oval 11"/>
          <p:cNvSpPr/>
          <p:nvPr/>
        </p:nvSpPr>
        <p:spPr>
          <a:xfrm>
            <a:off x="9572625" y="2057102"/>
            <a:ext cx="426690" cy="426690"/>
          </a:xfrm>
          <a:prstGeom prst="ellipse">
            <a:avLst/>
          </a:prstGeom>
          <a:solidFill>
            <a:srgbClr val="0F6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Rounded Rectangle 12"/>
          <p:cNvSpPr/>
          <p:nvPr/>
        </p:nvSpPr>
        <p:spPr>
          <a:xfrm>
            <a:off x="457200" y="4186088"/>
            <a:ext cx="11277600" cy="533400"/>
          </a:xfrm>
          <a:prstGeom prst="roundRect">
            <a:avLst>
              <a:gd name="adj" fmla="val 14285"/>
            </a:avLst>
          </a:prstGeom>
          <a:solidFill>
            <a:srgbClr val="EFF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457200" y="4186088"/>
            <a:ext cx="50800" cy="533400"/>
          </a:xfrm>
          <a:prstGeom prst="rect">
            <a:avLst/>
          </a:prstGeom>
          <a:solidFill>
            <a:srgbClr val="0F6C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5" name="Picture 14"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3881" y="4346044"/>
            <a:ext cx="159837" cy="213116"/>
          </a:xfrm>
          <a:prstGeom prst="rect">
            <a:avLst/>
          </a:prstGeom>
        </p:spPr>
      </p:pic>
      <p:sp>
        <p:nvSpPr>
          <p:cNvPr id="16" name="TextBox 15"/>
          <p:cNvSpPr txBox="1"/>
          <p:nvPr/>
        </p:nvSpPr>
        <p:spPr>
          <a:xfrm>
            <a:off x="457188" y="380990"/>
            <a:ext cx="3429211" cy="447663"/>
          </a:xfrm>
          <a:prstGeom prst="rect">
            <a:avLst/>
          </a:prstGeom>
          <a:noFill/>
        </p:spPr>
        <p:txBody>
          <a:bodyPr wrap="none" lIns="0" tIns="0" rIns="0" bIns="0">
            <a:spAutoFit/>
          </a:bodyPr>
          <a:lstStyle/>
          <a:p>
            <a:pPr algn="l"/>
            <a:r>
              <a:rPr sz="2533" b="1" i="0">
                <a:solidFill>
                  <a:srgbClr val="0A1628"/>
                </a:solidFill>
                <a:latin typeface="Montserrat"/>
              </a:rPr>
              <a:t>Get Started Today</a:t>
            </a:r>
          </a:p>
        </p:txBody>
      </p:sp>
      <p:sp>
        <p:nvSpPr>
          <p:cNvPr id="17" name="TextBox 16"/>
          <p:cNvSpPr txBox="1"/>
          <p:nvPr/>
        </p:nvSpPr>
        <p:spPr>
          <a:xfrm>
            <a:off x="457188" y="929557"/>
            <a:ext cx="8701762" cy="563746"/>
          </a:xfrm>
          <a:prstGeom prst="rect">
            <a:avLst/>
          </a:prstGeom>
          <a:noFill/>
        </p:spPr>
        <p:txBody>
          <a:bodyPr wrap="square" lIns="0" tIns="0" rIns="0" bIns="0">
            <a:spAutoFit/>
          </a:bodyPr>
          <a:lstStyle/>
          <a:p>
            <a:pPr algn="l"/>
            <a:r>
              <a:rPr sz="1418" b="1" i="0">
                <a:solidFill>
                  <a:srgbClr val="1A2A40"/>
                </a:solidFill>
                <a:latin typeface="Open Sans"/>
              </a:rPr>
              <a:t>Pick one workflow you do every week, try the matching prompts, and iterate — mastery comes from consistent use, not memorization.</a:t>
            </a:r>
          </a:p>
        </p:txBody>
      </p:sp>
      <p:sp>
        <p:nvSpPr>
          <p:cNvPr id="18" name="TextBox 17"/>
          <p:cNvSpPr txBox="1"/>
          <p:nvPr/>
        </p:nvSpPr>
        <p:spPr>
          <a:xfrm>
            <a:off x="831630" y="2151256"/>
            <a:ext cx="91440" cy="238119"/>
          </a:xfrm>
          <a:prstGeom prst="rect">
            <a:avLst/>
          </a:prstGeom>
          <a:noFill/>
        </p:spPr>
        <p:txBody>
          <a:bodyPr wrap="none" lIns="0" tIns="0" rIns="0" bIns="0">
            <a:spAutoFit/>
          </a:bodyPr>
          <a:lstStyle/>
          <a:p>
            <a:pPr algn="l"/>
            <a:r>
              <a:rPr sz="1371" b="1" i="0">
                <a:solidFill>
                  <a:srgbClr val="FFFFFF"/>
                </a:solidFill>
                <a:latin typeface="Montserrat"/>
              </a:rPr>
              <a:t>1</a:t>
            </a:r>
          </a:p>
        </p:txBody>
      </p:sp>
      <p:sp>
        <p:nvSpPr>
          <p:cNvPr id="19" name="TextBox 18"/>
          <p:cNvSpPr txBox="1"/>
          <p:nvPr/>
        </p:nvSpPr>
        <p:spPr>
          <a:xfrm>
            <a:off x="657208" y="2613207"/>
            <a:ext cx="1820568" cy="190495"/>
          </a:xfrm>
          <a:prstGeom prst="rect">
            <a:avLst/>
          </a:prstGeom>
          <a:noFill/>
        </p:spPr>
        <p:txBody>
          <a:bodyPr wrap="none" lIns="0" tIns="0" rIns="0" bIns="0">
            <a:spAutoFit/>
          </a:bodyPr>
          <a:lstStyle/>
          <a:p>
            <a:pPr algn="l"/>
            <a:r>
              <a:rPr sz="1107" b="1" i="0">
                <a:solidFill>
                  <a:srgbClr val="0F6CBD"/>
                </a:solidFill>
                <a:latin typeface="Montserrat"/>
              </a:rPr>
              <a:t>Choose Your Scenario</a:t>
            </a:r>
          </a:p>
        </p:txBody>
      </p:sp>
      <p:sp>
        <p:nvSpPr>
          <p:cNvPr id="20" name="TextBox 19"/>
          <p:cNvSpPr txBox="1"/>
          <p:nvPr/>
        </p:nvSpPr>
        <p:spPr>
          <a:xfrm>
            <a:off x="657208" y="2889425"/>
            <a:ext cx="1921620" cy="820022"/>
          </a:xfrm>
          <a:prstGeom prst="rect">
            <a:avLst/>
          </a:prstGeom>
          <a:noFill/>
        </p:spPr>
        <p:txBody>
          <a:bodyPr wrap="square" lIns="0" tIns="0" rIns="0" bIns="0">
            <a:spAutoFit/>
          </a:bodyPr>
          <a:lstStyle/>
          <a:p>
            <a:pPr algn="l"/>
            <a:r>
              <a:rPr sz="1082" b="0" i="0">
                <a:solidFill>
                  <a:srgbClr val="2D3748"/>
                </a:solidFill>
                <a:latin typeface="Open Sans"/>
              </a:rPr>
              <a:t>Pick a scenario from the usage patterns table that matches your most frequent task.</a:t>
            </a:r>
          </a:p>
        </p:txBody>
      </p:sp>
      <p:sp>
        <p:nvSpPr>
          <p:cNvPr id="21" name="TextBox 20"/>
          <p:cNvSpPr txBox="1"/>
          <p:nvPr/>
        </p:nvSpPr>
        <p:spPr>
          <a:xfrm>
            <a:off x="3783711" y="2151256"/>
            <a:ext cx="116975" cy="238119"/>
          </a:xfrm>
          <a:prstGeom prst="rect">
            <a:avLst/>
          </a:prstGeom>
          <a:noFill/>
        </p:spPr>
        <p:txBody>
          <a:bodyPr wrap="none" lIns="0" tIns="0" rIns="0" bIns="0">
            <a:spAutoFit/>
          </a:bodyPr>
          <a:lstStyle/>
          <a:p>
            <a:pPr algn="l"/>
            <a:r>
              <a:rPr sz="1371" b="1" i="0">
                <a:solidFill>
                  <a:srgbClr val="FFFFFF"/>
                </a:solidFill>
                <a:latin typeface="Montserrat"/>
              </a:rPr>
              <a:t>2</a:t>
            </a:r>
          </a:p>
        </p:txBody>
      </p:sp>
      <p:sp>
        <p:nvSpPr>
          <p:cNvPr id="22" name="TextBox 21"/>
          <p:cNvSpPr txBox="1"/>
          <p:nvPr/>
        </p:nvSpPr>
        <p:spPr>
          <a:xfrm>
            <a:off x="3628934" y="2613207"/>
            <a:ext cx="1085525" cy="190495"/>
          </a:xfrm>
          <a:prstGeom prst="rect">
            <a:avLst/>
          </a:prstGeom>
          <a:noFill/>
        </p:spPr>
        <p:txBody>
          <a:bodyPr wrap="none" lIns="0" tIns="0" rIns="0" bIns="0">
            <a:spAutoFit/>
          </a:bodyPr>
          <a:lstStyle/>
          <a:p>
            <a:pPr algn="l"/>
            <a:r>
              <a:rPr sz="1107" b="1" i="0">
                <a:solidFill>
                  <a:srgbClr val="0F6CBD"/>
                </a:solidFill>
                <a:latin typeface="Montserrat"/>
              </a:rPr>
              <a:t>Try a Prompt</a:t>
            </a:r>
          </a:p>
        </p:txBody>
      </p:sp>
      <p:sp>
        <p:nvSpPr>
          <p:cNvPr id="23" name="TextBox 22"/>
          <p:cNvSpPr txBox="1"/>
          <p:nvPr/>
        </p:nvSpPr>
        <p:spPr>
          <a:xfrm>
            <a:off x="3628934" y="2889425"/>
            <a:ext cx="1635580" cy="820022"/>
          </a:xfrm>
          <a:prstGeom prst="rect">
            <a:avLst/>
          </a:prstGeom>
          <a:noFill/>
        </p:spPr>
        <p:txBody>
          <a:bodyPr wrap="square" lIns="0" tIns="0" rIns="0" bIns="0">
            <a:spAutoFit/>
          </a:bodyPr>
          <a:lstStyle/>
          <a:p>
            <a:pPr algn="l"/>
            <a:r>
              <a:rPr sz="1082" b="0" i="0">
                <a:solidFill>
                  <a:srgbClr val="2D3748"/>
                </a:solidFill>
                <a:latin typeface="Open Sans"/>
              </a:rPr>
              <a:t>Open Copilot in Word or PowerPoint and try the recommended prompt verbatim.</a:t>
            </a:r>
          </a:p>
        </p:txBody>
      </p:sp>
      <p:sp>
        <p:nvSpPr>
          <p:cNvPr id="24" name="TextBox 23"/>
          <p:cNvSpPr txBox="1"/>
          <p:nvPr/>
        </p:nvSpPr>
        <p:spPr>
          <a:xfrm>
            <a:off x="6755288" y="2151256"/>
            <a:ext cx="117273" cy="238119"/>
          </a:xfrm>
          <a:prstGeom prst="rect">
            <a:avLst/>
          </a:prstGeom>
          <a:noFill/>
        </p:spPr>
        <p:txBody>
          <a:bodyPr wrap="none" lIns="0" tIns="0" rIns="0" bIns="0">
            <a:spAutoFit/>
          </a:bodyPr>
          <a:lstStyle/>
          <a:p>
            <a:pPr algn="l"/>
            <a:r>
              <a:rPr sz="1371" b="1" i="0">
                <a:solidFill>
                  <a:srgbClr val="FFFFFF"/>
                </a:solidFill>
                <a:latin typeface="Montserrat"/>
              </a:rPr>
              <a:t>3</a:t>
            </a:r>
          </a:p>
        </p:txBody>
      </p:sp>
      <p:sp>
        <p:nvSpPr>
          <p:cNvPr id="25" name="TextBox 24"/>
          <p:cNvSpPr txBox="1"/>
          <p:nvPr/>
        </p:nvSpPr>
        <p:spPr>
          <a:xfrm>
            <a:off x="6600659" y="2613207"/>
            <a:ext cx="1516669" cy="190495"/>
          </a:xfrm>
          <a:prstGeom prst="rect">
            <a:avLst/>
          </a:prstGeom>
          <a:noFill/>
        </p:spPr>
        <p:txBody>
          <a:bodyPr wrap="none" lIns="0" tIns="0" rIns="0" bIns="0">
            <a:spAutoFit/>
          </a:bodyPr>
          <a:lstStyle/>
          <a:p>
            <a:pPr algn="l"/>
            <a:r>
              <a:rPr sz="1107" b="1" i="0">
                <a:solidFill>
                  <a:srgbClr val="0F6CBD"/>
                </a:solidFill>
                <a:latin typeface="Montserrat"/>
              </a:rPr>
              <a:t>Refine the Output</a:t>
            </a:r>
          </a:p>
        </p:txBody>
      </p:sp>
      <p:sp>
        <p:nvSpPr>
          <p:cNvPr id="26" name="TextBox 25"/>
          <p:cNvSpPr txBox="1"/>
          <p:nvPr/>
        </p:nvSpPr>
        <p:spPr>
          <a:xfrm>
            <a:off x="6600659" y="2889425"/>
            <a:ext cx="1917155" cy="610180"/>
          </a:xfrm>
          <a:prstGeom prst="rect">
            <a:avLst/>
          </a:prstGeom>
          <a:noFill/>
        </p:spPr>
        <p:txBody>
          <a:bodyPr wrap="square" lIns="0" tIns="0" rIns="0" bIns="0">
            <a:spAutoFit/>
          </a:bodyPr>
          <a:lstStyle/>
          <a:p>
            <a:pPr algn="l"/>
            <a:r>
              <a:rPr sz="1082" b="0" i="0">
                <a:solidFill>
                  <a:srgbClr val="2D3748"/>
                </a:solidFill>
                <a:latin typeface="Open Sans"/>
              </a:rPr>
              <a:t>Review the result and iterate using the Modify and Improve prompts to polish.</a:t>
            </a:r>
          </a:p>
        </p:txBody>
      </p:sp>
      <p:sp>
        <p:nvSpPr>
          <p:cNvPr id="27" name="TextBox 26"/>
          <p:cNvSpPr txBox="1"/>
          <p:nvPr/>
        </p:nvSpPr>
        <p:spPr>
          <a:xfrm>
            <a:off x="9717340" y="2151256"/>
            <a:ext cx="136620" cy="238119"/>
          </a:xfrm>
          <a:prstGeom prst="rect">
            <a:avLst/>
          </a:prstGeom>
          <a:noFill/>
        </p:spPr>
        <p:txBody>
          <a:bodyPr wrap="none" lIns="0" tIns="0" rIns="0" bIns="0">
            <a:spAutoFit/>
          </a:bodyPr>
          <a:lstStyle/>
          <a:p>
            <a:pPr algn="l"/>
            <a:r>
              <a:rPr sz="1371" b="1" i="0">
                <a:solidFill>
                  <a:srgbClr val="FFFFFF"/>
                </a:solidFill>
                <a:latin typeface="Montserrat"/>
              </a:rPr>
              <a:t>4</a:t>
            </a:r>
          </a:p>
        </p:txBody>
      </p:sp>
      <p:sp>
        <p:nvSpPr>
          <p:cNvPr id="28" name="TextBox 27"/>
          <p:cNvSpPr txBox="1"/>
          <p:nvPr/>
        </p:nvSpPr>
        <p:spPr>
          <a:xfrm>
            <a:off x="9572385" y="2613207"/>
            <a:ext cx="1829498" cy="190495"/>
          </a:xfrm>
          <a:prstGeom prst="rect">
            <a:avLst/>
          </a:prstGeom>
          <a:noFill/>
        </p:spPr>
        <p:txBody>
          <a:bodyPr wrap="none" lIns="0" tIns="0" rIns="0" bIns="0">
            <a:spAutoFit/>
          </a:bodyPr>
          <a:lstStyle/>
          <a:p>
            <a:pPr algn="l"/>
            <a:r>
              <a:rPr sz="1107" b="1" i="0">
                <a:solidFill>
                  <a:srgbClr val="0F6CBD"/>
                </a:solidFill>
                <a:latin typeface="Montserrat"/>
              </a:rPr>
              <a:t>Share with Your Team</a:t>
            </a:r>
          </a:p>
        </p:txBody>
      </p:sp>
      <p:sp>
        <p:nvSpPr>
          <p:cNvPr id="29" name="TextBox 28"/>
          <p:cNvSpPr txBox="1"/>
          <p:nvPr/>
        </p:nvSpPr>
        <p:spPr>
          <a:xfrm>
            <a:off x="9572385" y="2889425"/>
            <a:ext cx="1882033" cy="610180"/>
          </a:xfrm>
          <a:prstGeom prst="rect">
            <a:avLst/>
          </a:prstGeom>
          <a:noFill/>
        </p:spPr>
        <p:txBody>
          <a:bodyPr wrap="square" lIns="0" tIns="0" rIns="0" bIns="0">
            <a:spAutoFit/>
          </a:bodyPr>
          <a:lstStyle/>
          <a:p>
            <a:pPr algn="l"/>
            <a:r>
              <a:rPr sz="1082" b="0" i="0">
                <a:solidFill>
                  <a:srgbClr val="2D3748"/>
                </a:solidFill>
                <a:latin typeface="Open Sans"/>
              </a:rPr>
              <a:t>Share your best results with colleagues to build a shared prompt practice.</a:t>
            </a:r>
          </a:p>
        </p:txBody>
      </p:sp>
      <p:sp>
        <p:nvSpPr>
          <p:cNvPr id="30" name="TextBox 29"/>
          <p:cNvSpPr txBox="1"/>
          <p:nvPr/>
        </p:nvSpPr>
        <p:spPr>
          <a:xfrm>
            <a:off x="1013196" y="4338380"/>
            <a:ext cx="3772400" cy="228594"/>
          </a:xfrm>
          <a:prstGeom prst="rect">
            <a:avLst/>
          </a:prstGeom>
          <a:noFill/>
        </p:spPr>
        <p:txBody>
          <a:bodyPr wrap="none" lIns="0" tIns="0" rIns="0" bIns="0">
            <a:spAutoFit/>
          </a:bodyPr>
          <a:lstStyle/>
          <a:p>
            <a:pPr algn="l"/>
            <a:r>
              <a:rPr sz="1200" b="1" i="0">
                <a:solidFill>
                  <a:srgbClr val="1A2A40"/>
                </a:solidFill>
                <a:latin typeface="Open Sans"/>
              </a:rPr>
              <a:t>Bookmark this prompt library for daily reference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BDD59-4981-1871-29B1-B1D803353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5191F-1BF4-4C49-5E9B-A6979E2922B4}"/>
              </a:ext>
            </a:extLst>
          </p:cNvPr>
          <p:cNvSpPr>
            <a:spLocks noGrp="1"/>
          </p:cNvSpPr>
          <p:nvPr>
            <p:ph type="title"/>
          </p:nvPr>
        </p:nvSpPr>
        <p:spPr>
          <a:xfrm>
            <a:off x="171122" y="2802201"/>
            <a:ext cx="11849755" cy="1253598"/>
          </a:xfrm>
        </p:spPr>
        <p:txBody>
          <a:bodyPr wrap="square" anchor="b">
            <a:noAutofit/>
          </a:bodyPr>
          <a:lstStyle/>
          <a:p>
            <a:pPr>
              <a:lnSpc>
                <a:spcPct val="150000"/>
              </a:lnSpc>
            </a:pPr>
            <a:r>
              <a:rPr lang="en-US" sz="4000" b="1">
                <a:gradFill>
                  <a:gsLst>
                    <a:gs pos="0">
                      <a:srgbClr val="002060"/>
                    </a:gs>
                    <a:gs pos="100000">
                      <a:srgbClr val="7030A0"/>
                    </a:gs>
                  </a:gsLst>
                  <a:lin ang="2400000" scaled="0"/>
                </a:gradFill>
                <a:cs typeface="Segoe UI"/>
              </a:rPr>
              <a:t>Adoption Tips</a:t>
            </a:r>
            <a:br>
              <a:rPr lang="en-US" sz="4000" b="1" i="0">
                <a:effectLst/>
              </a:rPr>
            </a:br>
            <a:endParaRPr lang="en-US" sz="1800">
              <a:gradFill>
                <a:gsLst>
                  <a:gs pos="0">
                    <a:srgbClr val="002060"/>
                  </a:gs>
                  <a:gs pos="100000">
                    <a:srgbClr val="7030A0"/>
                  </a:gs>
                </a:gsLst>
                <a:lin ang="2400000" scaled="0"/>
              </a:gradFill>
            </a:endParaRPr>
          </a:p>
        </p:txBody>
      </p:sp>
    </p:spTree>
    <p:extLst>
      <p:ext uri="{BB962C8B-B14F-4D97-AF65-F5344CB8AC3E}">
        <p14:creationId xmlns:p14="http://schemas.microsoft.com/office/powerpoint/2010/main" val="33525350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8FC"/>
        </a:solidFill>
        <a:effectLst/>
      </p:bgPr>
    </p:bg>
    <p:spTree>
      <p:nvGrpSpPr>
        <p:cNvPr id="1" name=""/>
        <p:cNvGrpSpPr/>
        <p:nvPr/>
      </p:nvGrpSpPr>
      <p:grpSpPr>
        <a:xfrm>
          <a:off x="0" y="0"/>
          <a:ext cx="0" cy="0"/>
          <a:chOff x="0" y="0"/>
          <a:chExt cx="0" cy="0"/>
        </a:xfrm>
      </p:grpSpPr>
      <p:sp>
        <p:nvSpPr>
          <p:cNvPr id="2" name="Rounded Rectangle 1"/>
          <p:cNvSpPr/>
          <p:nvPr/>
        </p:nvSpPr>
        <p:spPr>
          <a:xfrm>
            <a:off x="457200" y="1624905"/>
            <a:ext cx="2362200" cy="3970287"/>
          </a:xfrm>
          <a:prstGeom prst="roundRect">
            <a:avLst>
              <a:gd name="adj" fmla="val 48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p:cNvSpPr/>
          <p:nvPr/>
        </p:nvSpPr>
        <p:spPr>
          <a:xfrm>
            <a:off x="657225" y="1863030"/>
            <a:ext cx="381000" cy="381000"/>
          </a:xfrm>
          <a:prstGeom prst="ellipse">
            <a:avLst/>
          </a:prstGeom>
          <a:solidFill>
            <a:srgbClr val="5B5F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7210" y="2374428"/>
            <a:ext cx="213240" cy="186601"/>
          </a:xfrm>
          <a:prstGeom prst="rect">
            <a:avLst/>
          </a:prstGeom>
        </p:spPr>
      </p:pic>
      <p:pic>
        <p:nvPicPr>
          <p:cNvPr id="5" name="Picture 4"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32627" y="3529954"/>
            <a:ext cx="91336" cy="159861"/>
          </a:xfrm>
          <a:prstGeom prst="rect">
            <a:avLst/>
          </a:prstGeom>
        </p:spPr>
      </p:pic>
      <p:sp>
        <p:nvSpPr>
          <p:cNvPr id="6" name="Rounded Rectangle 5"/>
          <p:cNvSpPr/>
          <p:nvPr/>
        </p:nvSpPr>
        <p:spPr>
          <a:xfrm>
            <a:off x="3429000" y="1624905"/>
            <a:ext cx="2362200" cy="3970287"/>
          </a:xfrm>
          <a:prstGeom prst="roundRect">
            <a:avLst>
              <a:gd name="adj" fmla="val 48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3629025" y="1863030"/>
            <a:ext cx="381000" cy="381000"/>
          </a:xfrm>
          <a:prstGeom prst="ellipse">
            <a:avLst/>
          </a:prstGeom>
          <a:solidFill>
            <a:srgbClr val="5B5F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image.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628934" y="2374493"/>
            <a:ext cx="186476" cy="186476"/>
          </a:xfrm>
          <a:prstGeom prst="rect">
            <a:avLst/>
          </a:prstGeom>
        </p:spPr>
      </p:pic>
      <p:pic>
        <p:nvPicPr>
          <p:cNvPr id="9" name="Picture 8"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04353" y="3529954"/>
            <a:ext cx="91336" cy="159861"/>
          </a:xfrm>
          <a:prstGeom prst="rect">
            <a:avLst/>
          </a:prstGeom>
        </p:spPr>
      </p:pic>
      <p:sp>
        <p:nvSpPr>
          <p:cNvPr id="10" name="Rounded Rectangle 9"/>
          <p:cNvSpPr/>
          <p:nvPr/>
        </p:nvSpPr>
        <p:spPr>
          <a:xfrm>
            <a:off x="6400800" y="1624905"/>
            <a:ext cx="2362200" cy="3970287"/>
          </a:xfrm>
          <a:prstGeom prst="roundRect">
            <a:avLst>
              <a:gd name="adj" fmla="val 48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6600825" y="1863030"/>
            <a:ext cx="381000" cy="381000"/>
          </a:xfrm>
          <a:prstGeom prst="ellipse">
            <a:avLst/>
          </a:prstGeom>
          <a:solidFill>
            <a:srgbClr val="5B5F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image.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00659" y="2361113"/>
            <a:ext cx="266544" cy="213235"/>
          </a:xfrm>
          <a:prstGeom prst="rect">
            <a:avLst/>
          </a:prstGeom>
        </p:spPr>
      </p:pic>
      <p:pic>
        <p:nvPicPr>
          <p:cNvPr id="13" name="Picture 12"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76078" y="3529954"/>
            <a:ext cx="91336" cy="159861"/>
          </a:xfrm>
          <a:prstGeom prst="rect">
            <a:avLst/>
          </a:prstGeom>
        </p:spPr>
      </p:pic>
      <p:sp>
        <p:nvSpPr>
          <p:cNvPr id="14" name="Rounded Rectangle 13"/>
          <p:cNvSpPr/>
          <p:nvPr/>
        </p:nvSpPr>
        <p:spPr>
          <a:xfrm>
            <a:off x="9372600" y="1624905"/>
            <a:ext cx="2362200" cy="3970287"/>
          </a:xfrm>
          <a:prstGeom prst="roundRect">
            <a:avLst>
              <a:gd name="adj" fmla="val 48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9572625" y="1863030"/>
            <a:ext cx="381000" cy="381000"/>
          </a:xfrm>
          <a:prstGeom prst="ellipse">
            <a:avLst/>
          </a:prstGeom>
          <a:solidFill>
            <a:srgbClr val="5B5F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descr="image.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579050" y="2374417"/>
            <a:ext cx="199894" cy="186617"/>
          </a:xfrm>
          <a:prstGeom prst="rect">
            <a:avLst/>
          </a:prstGeom>
        </p:spPr>
      </p:pic>
      <p:sp>
        <p:nvSpPr>
          <p:cNvPr id="17" name="Rectangle 16"/>
          <p:cNvSpPr/>
          <p:nvPr/>
        </p:nvSpPr>
        <p:spPr>
          <a:xfrm>
            <a:off x="457200" y="5823793"/>
            <a:ext cx="11277600" cy="472231"/>
          </a:xfrm>
          <a:prstGeom prst="rect">
            <a:avLst/>
          </a:prstGeom>
          <a:solidFill>
            <a:srgbClr val="EEF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457200" y="5823793"/>
            <a:ext cx="50800" cy="472231"/>
          </a:xfrm>
          <a:prstGeom prst="rect">
            <a:avLst/>
          </a:prstGeom>
          <a:solidFill>
            <a:srgbClr val="5B5F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descr="image.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91493" y="5968304"/>
            <a:ext cx="125645" cy="182756"/>
          </a:xfrm>
          <a:prstGeom prst="rect">
            <a:avLst/>
          </a:prstGeom>
        </p:spPr>
      </p:pic>
      <p:sp>
        <p:nvSpPr>
          <p:cNvPr id="20" name="TextBox 19"/>
          <p:cNvSpPr txBox="1"/>
          <p:nvPr/>
        </p:nvSpPr>
        <p:spPr>
          <a:xfrm>
            <a:off x="457188" y="380990"/>
            <a:ext cx="4691093" cy="447663"/>
          </a:xfrm>
          <a:prstGeom prst="rect">
            <a:avLst/>
          </a:prstGeom>
          <a:no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533" b="1" i="0" u="none" strike="noStrike" kern="1200" cap="none" spc="0" normalizeH="0" baseline="0" noProof="0">
                <a:ln>
                  <a:noFill/>
                </a:ln>
                <a:solidFill>
                  <a:srgbClr val="2B2D6E"/>
                </a:solidFill>
                <a:effectLst/>
                <a:uLnTx/>
                <a:uFillTx/>
                <a:latin typeface="Montserrat"/>
                <a:ea typeface="+mn-ea"/>
                <a:cs typeface="+mn-cs"/>
              </a:rPr>
              <a:t>Rolling Out to End Users</a:t>
            </a:r>
          </a:p>
        </p:txBody>
      </p:sp>
      <p:sp>
        <p:nvSpPr>
          <p:cNvPr id="21" name="TextBox 20"/>
          <p:cNvSpPr txBox="1"/>
          <p:nvPr/>
        </p:nvSpPr>
        <p:spPr>
          <a:xfrm>
            <a:off x="457188" y="920032"/>
            <a:ext cx="8106762" cy="476238"/>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18" b="1" i="0" u="none" strike="noStrike" kern="1200" cap="none" spc="0" normalizeH="0" baseline="0" noProof="0">
                <a:ln>
                  <a:noFill/>
                </a:ln>
                <a:solidFill>
                  <a:srgbClr val="3A3A5C"/>
                </a:solidFill>
                <a:effectLst/>
                <a:uLnTx/>
                <a:uFillTx/>
                <a:latin typeface="Inter"/>
                <a:ea typeface="+mn-ea"/>
                <a:cs typeface="+mn-cs"/>
              </a:rPr>
              <a:t>A structured rollout plan turns this prompt library from a document into an organizational habit.</a:t>
            </a:r>
          </a:p>
        </p:txBody>
      </p:sp>
      <p:sp>
        <p:nvSpPr>
          <p:cNvPr id="22" name="TextBox 21"/>
          <p:cNvSpPr txBox="1"/>
          <p:nvPr/>
        </p:nvSpPr>
        <p:spPr>
          <a:xfrm>
            <a:off x="813325" y="1943944"/>
            <a:ext cx="91440" cy="219069"/>
          </a:xfrm>
          <a:prstGeom prst="rect">
            <a:avLst/>
          </a:prstGeom>
          <a:no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13" b="1" i="0" u="none" strike="noStrike" kern="1200" cap="none" spc="0" normalizeH="0" baseline="0" noProof="0">
                <a:ln>
                  <a:noFill/>
                </a:ln>
                <a:solidFill>
                  <a:srgbClr val="FFFFFF"/>
                </a:solidFill>
                <a:effectLst/>
                <a:uLnTx/>
                <a:uFillTx/>
                <a:latin typeface="Montserrat"/>
                <a:ea typeface="+mn-ea"/>
                <a:cs typeface="+mn-cs"/>
              </a:rPr>
              <a:t>1</a:t>
            </a:r>
          </a:p>
        </p:txBody>
      </p:sp>
      <p:sp>
        <p:nvSpPr>
          <p:cNvPr id="23" name="TextBox 22"/>
          <p:cNvSpPr txBox="1"/>
          <p:nvPr/>
        </p:nvSpPr>
        <p:spPr>
          <a:xfrm>
            <a:off x="961852" y="2358271"/>
            <a:ext cx="605268" cy="219069"/>
          </a:xfrm>
          <a:prstGeom prst="rect">
            <a:avLst/>
          </a:prstGeom>
          <a:no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13" b="1" i="0" u="none" strike="noStrike" kern="1200" cap="none" spc="0" normalizeH="0" baseline="0" noProof="0">
                <a:ln>
                  <a:noFill/>
                </a:ln>
                <a:solidFill>
                  <a:srgbClr val="2B2D6E"/>
                </a:solidFill>
                <a:effectLst/>
                <a:uLnTx/>
                <a:uFillTx/>
                <a:latin typeface="Montserrat"/>
                <a:ea typeface="+mn-ea"/>
                <a:cs typeface="+mn-cs"/>
              </a:rPr>
              <a:t>Curate</a:t>
            </a:r>
          </a:p>
        </p:txBody>
      </p:sp>
      <p:sp>
        <p:nvSpPr>
          <p:cNvPr id="24" name="TextBox 23"/>
          <p:cNvSpPr txBox="1"/>
          <p:nvPr/>
        </p:nvSpPr>
        <p:spPr>
          <a:xfrm>
            <a:off x="657208" y="2723933"/>
            <a:ext cx="1905101" cy="1073916"/>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15" b="0" i="0" u="none" strike="noStrike" kern="1200" cap="none" spc="0" normalizeH="0" baseline="0" noProof="0">
                <a:ln>
                  <a:noFill/>
                </a:ln>
                <a:solidFill>
                  <a:srgbClr val="2D2D3F"/>
                </a:solidFill>
                <a:effectLst/>
                <a:uLnTx/>
                <a:uFillTx/>
                <a:latin typeface="Inter"/>
                <a:ea typeface="+mn-ea"/>
                <a:cs typeface="+mn-cs"/>
              </a:rPr>
              <a:t>Select 5-8 starter prompts per role (executive, project manager, customer-facing, engineer) from the full library.</a:t>
            </a:r>
          </a:p>
        </p:txBody>
      </p:sp>
      <p:sp>
        <p:nvSpPr>
          <p:cNvPr id="25" name="TextBox 24"/>
          <p:cNvSpPr txBox="1"/>
          <p:nvPr/>
        </p:nvSpPr>
        <p:spPr>
          <a:xfrm>
            <a:off x="3767638" y="1943944"/>
            <a:ext cx="103432" cy="219069"/>
          </a:xfrm>
          <a:prstGeom prst="rect">
            <a:avLst/>
          </a:prstGeom>
          <a:no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13" b="1" i="0" u="none" strike="noStrike" kern="1200" cap="none" spc="0" normalizeH="0" baseline="0" noProof="0">
                <a:ln>
                  <a:noFill/>
                </a:ln>
                <a:solidFill>
                  <a:srgbClr val="FFFFFF"/>
                </a:solidFill>
                <a:effectLst/>
                <a:uLnTx/>
                <a:uFillTx/>
                <a:latin typeface="Montserrat"/>
                <a:ea typeface="+mn-ea"/>
                <a:cs typeface="+mn-cs"/>
              </a:rPr>
              <a:t>2</a:t>
            </a:r>
          </a:p>
        </p:txBody>
      </p:sp>
      <p:sp>
        <p:nvSpPr>
          <p:cNvPr id="26" name="TextBox 25"/>
          <p:cNvSpPr txBox="1"/>
          <p:nvPr/>
        </p:nvSpPr>
        <p:spPr>
          <a:xfrm>
            <a:off x="3906789" y="2358271"/>
            <a:ext cx="919139" cy="219069"/>
          </a:xfrm>
          <a:prstGeom prst="rect">
            <a:avLst/>
          </a:prstGeom>
          <a:no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13" b="1" i="0" u="none" strike="noStrike" kern="1200" cap="none" spc="0" normalizeH="0" baseline="0" noProof="0">
                <a:ln>
                  <a:noFill/>
                </a:ln>
                <a:solidFill>
                  <a:srgbClr val="2B2D6E"/>
                </a:solidFill>
                <a:effectLst/>
                <a:uLnTx/>
                <a:uFillTx/>
                <a:latin typeface="Montserrat"/>
                <a:ea typeface="+mn-ea"/>
                <a:cs typeface="+mn-cs"/>
              </a:rPr>
              <a:t>Distribute</a:t>
            </a:r>
          </a:p>
        </p:txBody>
      </p:sp>
      <p:sp>
        <p:nvSpPr>
          <p:cNvPr id="27" name="TextBox 26"/>
          <p:cNvSpPr txBox="1"/>
          <p:nvPr/>
        </p:nvSpPr>
        <p:spPr>
          <a:xfrm>
            <a:off x="3628934" y="2723933"/>
            <a:ext cx="1917900" cy="1073916"/>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15" b="0" i="0" u="none" strike="noStrike" kern="1200" cap="none" spc="0" normalizeH="0" baseline="0" noProof="0">
                <a:ln>
                  <a:noFill/>
                </a:ln>
                <a:solidFill>
                  <a:srgbClr val="2D2D3F"/>
                </a:solidFill>
                <a:effectLst/>
                <a:uLnTx/>
                <a:uFillTx/>
                <a:latin typeface="Inter"/>
                <a:ea typeface="+mn-ea"/>
                <a:cs typeface="+mn-cs"/>
              </a:rPr>
              <a:t>Share prompts via a Teams channel, SharePoint page, or pinned chat message so they are always one click away.</a:t>
            </a:r>
          </a:p>
        </p:txBody>
      </p:sp>
      <p:sp>
        <p:nvSpPr>
          <p:cNvPr id="28" name="TextBox 27"/>
          <p:cNvSpPr txBox="1"/>
          <p:nvPr/>
        </p:nvSpPr>
        <p:spPr>
          <a:xfrm>
            <a:off x="6739215" y="1943944"/>
            <a:ext cx="103730" cy="219069"/>
          </a:xfrm>
          <a:prstGeom prst="rect">
            <a:avLst/>
          </a:prstGeom>
          <a:no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13" b="1" i="0" u="none" strike="noStrike" kern="1200" cap="none" spc="0" normalizeH="0" baseline="0" noProof="0">
                <a:ln>
                  <a:noFill/>
                </a:ln>
                <a:solidFill>
                  <a:srgbClr val="FFFFFF"/>
                </a:solidFill>
                <a:effectLst/>
                <a:uLnTx/>
                <a:uFillTx/>
                <a:latin typeface="Montserrat"/>
                <a:ea typeface="+mn-ea"/>
                <a:cs typeface="+mn-cs"/>
              </a:rPr>
              <a:t>3</a:t>
            </a:r>
          </a:p>
        </p:txBody>
      </p:sp>
      <p:sp>
        <p:nvSpPr>
          <p:cNvPr id="29" name="TextBox 28"/>
          <p:cNvSpPr txBox="1"/>
          <p:nvPr/>
        </p:nvSpPr>
        <p:spPr>
          <a:xfrm>
            <a:off x="6958582" y="2358271"/>
            <a:ext cx="456742" cy="219069"/>
          </a:xfrm>
          <a:prstGeom prst="rect">
            <a:avLst/>
          </a:prstGeom>
          <a:no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13" b="1" i="0" u="none" strike="noStrike" kern="1200" cap="none" spc="0" normalizeH="0" baseline="0" noProof="0">
                <a:ln>
                  <a:noFill/>
                </a:ln>
                <a:solidFill>
                  <a:srgbClr val="2B2D6E"/>
                </a:solidFill>
                <a:effectLst/>
                <a:uLnTx/>
                <a:uFillTx/>
                <a:latin typeface="Montserrat"/>
                <a:ea typeface="+mn-ea"/>
                <a:cs typeface="+mn-cs"/>
              </a:rPr>
              <a:t>Train</a:t>
            </a:r>
          </a:p>
        </p:txBody>
      </p:sp>
      <p:sp>
        <p:nvSpPr>
          <p:cNvPr id="30" name="TextBox 29"/>
          <p:cNvSpPr txBox="1"/>
          <p:nvPr/>
        </p:nvSpPr>
        <p:spPr>
          <a:xfrm>
            <a:off x="6600659" y="2723933"/>
            <a:ext cx="1920132" cy="1073916"/>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15" b="0" i="0" u="none" strike="noStrike" kern="1200" cap="none" spc="0" normalizeH="0" baseline="0" noProof="0">
                <a:ln>
                  <a:noFill/>
                </a:ln>
                <a:solidFill>
                  <a:srgbClr val="2D2D3F"/>
                </a:solidFill>
                <a:effectLst/>
                <a:uLnTx/>
                <a:uFillTx/>
                <a:latin typeface="Inter"/>
                <a:ea typeface="+mn-ea"/>
                <a:cs typeface="+mn-cs"/>
              </a:rPr>
              <a:t>Run a 30-minute workshop with live demos of 3-4 prompts on real Teams data; show the chain-prompting pattern.</a:t>
            </a:r>
          </a:p>
        </p:txBody>
      </p:sp>
      <p:sp>
        <p:nvSpPr>
          <p:cNvPr id="31" name="TextBox 30"/>
          <p:cNvSpPr txBox="1"/>
          <p:nvPr/>
        </p:nvSpPr>
        <p:spPr>
          <a:xfrm>
            <a:off x="9702458" y="1943944"/>
            <a:ext cx="120696" cy="219069"/>
          </a:xfrm>
          <a:prstGeom prst="rect">
            <a:avLst/>
          </a:prstGeom>
          <a:no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13" b="1" i="0" u="none" strike="noStrike" kern="1200" cap="none" spc="0" normalizeH="0" baseline="0" noProof="0">
                <a:ln>
                  <a:noFill/>
                </a:ln>
                <a:solidFill>
                  <a:srgbClr val="FFFFFF"/>
                </a:solidFill>
                <a:effectLst/>
                <a:uLnTx/>
                <a:uFillTx/>
                <a:latin typeface="Montserrat"/>
                <a:ea typeface="+mn-ea"/>
                <a:cs typeface="+mn-cs"/>
              </a:rPr>
              <a:t>4</a:t>
            </a:r>
          </a:p>
        </p:txBody>
      </p:sp>
      <p:sp>
        <p:nvSpPr>
          <p:cNvPr id="32" name="TextBox 31"/>
          <p:cNvSpPr txBox="1"/>
          <p:nvPr/>
        </p:nvSpPr>
        <p:spPr>
          <a:xfrm>
            <a:off x="9877029" y="2358271"/>
            <a:ext cx="881189" cy="219069"/>
          </a:xfrm>
          <a:prstGeom prst="rect">
            <a:avLst/>
          </a:prstGeom>
          <a:no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13" b="1" i="0" u="none" strike="noStrike" kern="1200" cap="none" spc="0" normalizeH="0" baseline="0" noProof="0">
                <a:ln>
                  <a:noFill/>
                </a:ln>
                <a:solidFill>
                  <a:srgbClr val="2B2D6E"/>
                </a:solidFill>
                <a:effectLst/>
                <a:uLnTx/>
                <a:uFillTx/>
                <a:latin typeface="Montserrat"/>
                <a:ea typeface="+mn-ea"/>
                <a:cs typeface="+mn-cs"/>
              </a:rPr>
              <a:t>Reinforce</a:t>
            </a:r>
          </a:p>
        </p:txBody>
      </p:sp>
      <p:sp>
        <p:nvSpPr>
          <p:cNvPr id="33" name="TextBox 32"/>
          <p:cNvSpPr txBox="1"/>
          <p:nvPr/>
        </p:nvSpPr>
        <p:spPr>
          <a:xfrm>
            <a:off x="9572385" y="2723933"/>
            <a:ext cx="1837981" cy="1073916"/>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15" b="0" i="0" u="none" strike="noStrike" kern="1200" cap="none" spc="0" normalizeH="0" baseline="0" noProof="0">
                <a:ln>
                  <a:noFill/>
                </a:ln>
                <a:solidFill>
                  <a:srgbClr val="2D2D3F"/>
                </a:solidFill>
                <a:effectLst/>
                <a:uLnTx/>
                <a:uFillTx/>
                <a:latin typeface="Inter"/>
                <a:ea typeface="+mn-ea"/>
                <a:cs typeface="+mn-cs"/>
              </a:rPr>
              <a:t>Send a weekly "Prompt of the Week" to keep engagement high and introduce new prompts gradually.</a:t>
            </a:r>
          </a:p>
        </p:txBody>
      </p:sp>
      <p:sp>
        <p:nvSpPr>
          <p:cNvPr id="34" name="TextBox 33"/>
          <p:cNvSpPr txBox="1"/>
          <p:nvPr/>
        </p:nvSpPr>
        <p:spPr>
          <a:xfrm>
            <a:off x="937147" y="5962649"/>
            <a:ext cx="7517120" cy="190495"/>
          </a:xfrm>
          <a:prstGeom prst="rect">
            <a:avLst/>
          </a:prstGeom>
          <a:no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15" b="0" i="1" u="none" strike="noStrike" kern="1200" cap="none" spc="0" normalizeH="0" baseline="0" noProof="0">
                <a:ln>
                  <a:noFill/>
                </a:ln>
                <a:solidFill>
                  <a:srgbClr val="3A3A5C"/>
                </a:solidFill>
                <a:effectLst/>
                <a:uLnTx/>
                <a:uFillTx/>
                <a:latin typeface="Inter"/>
                <a:ea typeface="+mn-ea"/>
                <a:cs typeface="+mn-cs"/>
              </a:rPr>
              <a:t>Consider creating role-based prompt cards (one-pagers) so each team gets only what is relevant to them.</a:t>
            </a:r>
          </a:p>
        </p:txBody>
      </p:sp>
      <p:sp>
        <p:nvSpPr>
          <p:cNvPr id="35" name="TextBox 34"/>
          <p:cNvSpPr txBox="1"/>
          <p:nvPr/>
        </p:nvSpPr>
        <p:spPr>
          <a:xfrm>
            <a:off x="9639654" y="6410164"/>
            <a:ext cx="2094852" cy="142871"/>
          </a:xfrm>
          <a:prstGeom prst="rect">
            <a:avLst/>
          </a:prstGeom>
          <a:no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891" b="0" i="0" u="none" strike="noStrike" kern="1200" cap="none" spc="0" normalizeH="0" baseline="0" noProof="0">
                <a:ln>
                  <a:noFill/>
                </a:ln>
                <a:solidFill>
                  <a:srgbClr val="717180"/>
                </a:solidFill>
                <a:effectLst/>
                <a:uLnTx/>
                <a:uFillTx/>
                <a:latin typeface="Inter"/>
                <a:ea typeface="+mn-ea"/>
                <a:cs typeface="+mn-cs"/>
              </a:rPr>
              <a:t>Microsoft 365 Copilot Prompt Library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8FC"/>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a:blip r:embed="rId3"/>
          <a:stretch>
            <a:fillRect/>
          </a:stretch>
        </p:blipFill>
        <p:spPr>
          <a:xfrm>
            <a:off x="7619809" y="0"/>
            <a:ext cx="4571885" cy="6857828"/>
          </a:xfrm>
          <a:prstGeom prst="rect">
            <a:avLst/>
          </a:prstGeom>
        </p:spPr>
      </p:pic>
      <p:sp>
        <p:nvSpPr>
          <p:cNvPr id="3" name="TextBox 2"/>
          <p:cNvSpPr txBox="1"/>
          <p:nvPr/>
        </p:nvSpPr>
        <p:spPr>
          <a:xfrm>
            <a:off x="380990" y="361940"/>
            <a:ext cx="5628390" cy="447663"/>
          </a:xfrm>
          <a:prstGeom prst="rect">
            <a:avLst/>
          </a:prstGeom>
          <a:no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533" b="1" i="0" u="none" strike="noStrike" kern="1200" cap="none" spc="0" normalizeH="0" baseline="0" noProof="0">
                <a:ln>
                  <a:noFill/>
                </a:ln>
                <a:solidFill>
                  <a:srgbClr val="2B2D6E"/>
                </a:solidFill>
                <a:effectLst/>
                <a:uLnTx/>
                <a:uFillTx/>
                <a:latin typeface="Montserrat"/>
                <a:ea typeface="+mn-ea"/>
                <a:cs typeface="+mn-cs"/>
              </a:rPr>
              <a:t>Tips for Maximizing Adoption</a:t>
            </a:r>
          </a:p>
        </p:txBody>
      </p:sp>
      <p:sp>
        <p:nvSpPr>
          <p:cNvPr id="4" name="TextBox 3"/>
          <p:cNvSpPr txBox="1"/>
          <p:nvPr/>
        </p:nvSpPr>
        <p:spPr>
          <a:xfrm>
            <a:off x="380990" y="911995"/>
            <a:ext cx="6513299" cy="44290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3A3A5C"/>
                </a:solidFill>
                <a:effectLst/>
                <a:uLnTx/>
                <a:uFillTx/>
                <a:latin typeface="Inter"/>
                <a:ea typeface="+mn-ea"/>
                <a:cs typeface="+mn-cs"/>
              </a:rPr>
              <a:t>Small, practical habits drive sustained Copilot usage far more than one-time training events.</a:t>
            </a:r>
          </a:p>
        </p:txBody>
      </p:sp>
      <p:sp>
        <p:nvSpPr>
          <p:cNvPr id="5" name="TextBox 4"/>
          <p:cNvSpPr txBox="1"/>
          <p:nvPr/>
        </p:nvSpPr>
        <p:spPr>
          <a:xfrm>
            <a:off x="380990" y="6410164"/>
            <a:ext cx="2094852" cy="142871"/>
          </a:xfrm>
          <a:prstGeom prst="rect">
            <a:avLst/>
          </a:prstGeom>
          <a:no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891" b="0" i="0" u="none" strike="noStrike" kern="1200" cap="none" spc="0" normalizeH="0" baseline="0" noProof="0">
                <a:ln>
                  <a:noFill/>
                </a:ln>
                <a:solidFill>
                  <a:srgbClr val="717180"/>
                </a:solidFill>
                <a:effectLst/>
                <a:uLnTx/>
                <a:uFillTx/>
                <a:latin typeface="Inter"/>
                <a:ea typeface="+mn-ea"/>
                <a:cs typeface="+mn-cs"/>
              </a:rPr>
              <a:t>Microsoft 365 Copilot Prompt Library</a:t>
            </a:r>
          </a:p>
        </p:txBody>
      </p:sp>
      <p:sp>
        <p:nvSpPr>
          <p:cNvPr id="6" name="TextBox 5"/>
          <p:cNvSpPr txBox="1"/>
          <p:nvPr/>
        </p:nvSpPr>
        <p:spPr>
          <a:xfrm>
            <a:off x="380990" y="1591974"/>
            <a:ext cx="6857828" cy="3175317"/>
          </a:xfrm>
          <a:prstGeom prst="rect">
            <a:avLst/>
          </a:prstGeom>
          <a:noFill/>
        </p:spPr>
        <p:txBody>
          <a:bodyPr wrap="square" lIns="0" tIns="0" rIns="0" bIns="0">
            <a:spAutoFit/>
          </a:bodyPr>
          <a:lstStyle/>
          <a:p>
            <a:pPr marL="411350" marR="0" lvl="0" indent="-411350" algn="l" defTabSz="457200" rtl="0" eaLnBrk="1" fontAlgn="auto" latinLnBrk="0" hangingPunct="1">
              <a:lnSpc>
                <a:spcPts val="1699"/>
              </a:lnSpc>
              <a:spcBef>
                <a:spcPts val="0"/>
              </a:spcBef>
              <a:spcAft>
                <a:spcPts val="0"/>
              </a:spcAft>
              <a:buClrTx/>
              <a:buSzPct val="100000"/>
              <a:buFontTx/>
              <a:buBlip>
                <a:blip>
                  <a:extLst>
                    <a:ext uri="{96DAC541-7B7A-43D3-8B79-37D633B846F1}">
                      <asvg:svgBlip xmlns:asvg="http://schemas.microsoft.com/office/drawing/2016/SVG/main" r:embed="rId4"/>
                    </a:ext>
                  </a:extLst>
                </a:blip>
              </a:buBlip>
              <a:tabLst/>
              <a:defRPr/>
            </a:pPr>
            <a:r>
              <a:rPr kumimoji="0" sz="1145" b="1" i="0" u="none" strike="noStrike" kern="1200" cap="none" spc="0" normalizeH="0" baseline="0" noProof="0">
                <a:ln>
                  <a:noFill/>
                </a:ln>
                <a:solidFill>
                  <a:srgbClr val="2B2D6E"/>
                </a:solidFill>
                <a:effectLst/>
                <a:uLnTx/>
                <a:uFillTx/>
                <a:latin typeface="Inter"/>
                <a:ea typeface="+mn-ea"/>
                <a:cs typeface="+mn-cs"/>
              </a:rPr>
              <a:t>Start small:</a:t>
            </a:r>
            <a:r>
              <a:rPr kumimoji="0" sz="1170" b="0" i="0" u="none" strike="noStrike" kern="1200" cap="none" spc="0" normalizeH="0" baseline="0" noProof="0">
                <a:ln>
                  <a:noFill/>
                </a:ln>
                <a:solidFill>
                  <a:srgbClr val="2D2D3F"/>
                </a:solidFill>
                <a:effectLst/>
                <a:uLnTx/>
                <a:uFillTx/>
                <a:latin typeface="Inter"/>
                <a:ea typeface="+mn-ea"/>
                <a:cs typeface="+mn-cs"/>
              </a:rPr>
              <a:t> have each user commit to one prompt per day for their first two weeks</a:t>
            </a:r>
          </a:p>
          <a:p>
            <a:pPr marL="411350" marR="0" lvl="0" indent="-411350" algn="l" defTabSz="457200" rtl="0" eaLnBrk="1" fontAlgn="auto" latinLnBrk="0" hangingPunct="1">
              <a:lnSpc>
                <a:spcPts val="1699"/>
              </a:lnSpc>
              <a:spcBef>
                <a:spcPts val="839"/>
              </a:spcBef>
              <a:spcAft>
                <a:spcPts val="0"/>
              </a:spcAft>
              <a:buClrTx/>
              <a:buSzPct val="100000"/>
              <a:buFontTx/>
              <a:buBlip>
                <a:blip>
                  <a:extLst>
                    <a:ext uri="{96DAC541-7B7A-43D3-8B79-37D633B846F1}">
                      <asvg:svgBlip xmlns:asvg="http://schemas.microsoft.com/office/drawing/2016/SVG/main" r:embed="rId5"/>
                    </a:ext>
                  </a:extLst>
                </a:blip>
              </a:buBlip>
              <a:tabLst/>
              <a:defRPr/>
            </a:pPr>
            <a:r>
              <a:rPr kumimoji="0" sz="1145" b="1" i="0" u="none" strike="noStrike" kern="1200" cap="none" spc="0" normalizeH="0" baseline="0" noProof="0">
                <a:ln>
                  <a:noFill/>
                </a:ln>
                <a:solidFill>
                  <a:srgbClr val="2B2D6E"/>
                </a:solidFill>
                <a:effectLst/>
                <a:uLnTx/>
                <a:uFillTx/>
                <a:latin typeface="Inter"/>
                <a:ea typeface="+mn-ea"/>
                <a:cs typeface="+mn-cs"/>
              </a:rPr>
              <a:t>Use champions:</a:t>
            </a:r>
            <a:r>
              <a:rPr kumimoji="0" sz="1170" b="0" i="0" u="none" strike="noStrike" kern="1200" cap="none" spc="0" normalizeH="0" baseline="0" noProof="0">
                <a:ln>
                  <a:noFill/>
                </a:ln>
                <a:solidFill>
                  <a:srgbClr val="2D2D3F"/>
                </a:solidFill>
                <a:effectLst/>
                <a:uLnTx/>
                <a:uFillTx/>
                <a:latin typeface="Inter"/>
                <a:ea typeface="+mn-ea"/>
                <a:cs typeface="+mn-cs"/>
              </a:rPr>
              <a:t> identify 1–2 early adopters per team who can model prompt usage and share wins</a:t>
            </a:r>
          </a:p>
          <a:p>
            <a:pPr marL="411350" marR="0" lvl="0" indent="-411350" algn="l" defTabSz="457200" rtl="0" eaLnBrk="1" fontAlgn="auto" latinLnBrk="0" hangingPunct="1">
              <a:lnSpc>
                <a:spcPts val="1699"/>
              </a:lnSpc>
              <a:spcBef>
                <a:spcPts val="839"/>
              </a:spcBef>
              <a:spcAft>
                <a:spcPts val="0"/>
              </a:spcAft>
              <a:buClrTx/>
              <a:buSzPct val="100000"/>
              <a:buFontTx/>
              <a:buBlip>
                <a:blip>
                  <a:extLst>
                    <a:ext uri="{96DAC541-7B7A-43D3-8B79-37D633B846F1}">
                      <asvg:svgBlip xmlns:asvg="http://schemas.microsoft.com/office/drawing/2016/SVG/main" r:embed="rId6"/>
                    </a:ext>
                  </a:extLst>
                </a:blip>
              </a:buBlip>
              <a:tabLst/>
              <a:defRPr/>
            </a:pPr>
            <a:r>
              <a:rPr kumimoji="0" sz="1145" b="1" i="0" u="none" strike="noStrike" kern="1200" cap="none" spc="0" normalizeH="0" baseline="0" noProof="0">
                <a:ln>
                  <a:noFill/>
                </a:ln>
                <a:solidFill>
                  <a:srgbClr val="2B2D6E"/>
                </a:solidFill>
                <a:effectLst/>
                <a:uLnTx/>
                <a:uFillTx/>
                <a:latin typeface="Inter"/>
                <a:ea typeface="+mn-ea"/>
                <a:cs typeface="+mn-cs"/>
              </a:rPr>
              <a:t>Measure usage:</a:t>
            </a:r>
            <a:r>
              <a:rPr kumimoji="0" sz="1170" b="0" i="0" u="none" strike="noStrike" kern="1200" cap="none" spc="0" normalizeH="0" baseline="0" noProof="0">
                <a:ln>
                  <a:noFill/>
                </a:ln>
                <a:solidFill>
                  <a:srgbClr val="2D2D3F"/>
                </a:solidFill>
                <a:effectLst/>
                <a:uLnTx/>
                <a:uFillTx/>
                <a:latin typeface="Inter"/>
                <a:ea typeface="+mn-ea"/>
                <a:cs typeface="+mn-cs"/>
              </a:rPr>
              <a:t> track Copilot activity in the Microsoft 365 admin center to identify teams that need extra support</a:t>
            </a:r>
          </a:p>
          <a:p>
            <a:pPr marL="411350" marR="0" lvl="0" indent="-411350" algn="l" defTabSz="457200" rtl="0" eaLnBrk="1" fontAlgn="auto" latinLnBrk="0" hangingPunct="1">
              <a:lnSpc>
                <a:spcPts val="1699"/>
              </a:lnSpc>
              <a:spcBef>
                <a:spcPts val="839"/>
              </a:spcBef>
              <a:spcAft>
                <a:spcPts val="0"/>
              </a:spcAft>
              <a:buClrTx/>
              <a:buSzPct val="100000"/>
              <a:buFontTx/>
              <a:buBlip>
                <a:blip>
                  <a:extLst>
                    <a:ext uri="{96DAC541-7B7A-43D3-8B79-37D633B846F1}">
                      <asvg:svgBlip xmlns:asvg="http://schemas.microsoft.com/office/drawing/2016/SVG/main" r:embed="rId7"/>
                    </a:ext>
                  </a:extLst>
                </a:blip>
              </a:buBlip>
              <a:tabLst/>
              <a:defRPr/>
            </a:pPr>
            <a:r>
              <a:rPr kumimoji="0" sz="1145" b="1" i="0" u="none" strike="noStrike" kern="1200" cap="none" spc="0" normalizeH="0" baseline="0" noProof="0">
                <a:ln>
                  <a:noFill/>
                </a:ln>
                <a:solidFill>
                  <a:srgbClr val="2B2D6E"/>
                </a:solidFill>
                <a:effectLst/>
                <a:uLnTx/>
                <a:uFillTx/>
                <a:latin typeface="Inter"/>
                <a:ea typeface="+mn-ea"/>
                <a:cs typeface="+mn-cs"/>
              </a:rPr>
              <a:t>Share success stories:</a:t>
            </a:r>
            <a:r>
              <a:rPr kumimoji="0" sz="1170" b="0" i="0" u="none" strike="noStrike" kern="1200" cap="none" spc="0" normalizeH="0" baseline="0" noProof="0">
                <a:ln>
                  <a:noFill/>
                </a:ln>
                <a:solidFill>
                  <a:srgbClr val="2D2D3F"/>
                </a:solidFill>
                <a:effectLst/>
                <a:uLnTx/>
                <a:uFillTx/>
                <a:latin typeface="Inter"/>
                <a:ea typeface="+mn-ea"/>
                <a:cs typeface="+mn-cs"/>
              </a:rPr>
              <a:t> when a prompt saves someone 30 minutes, make that visible to the organization</a:t>
            </a:r>
          </a:p>
          <a:p>
            <a:pPr marL="411350" marR="0" lvl="0" indent="-411350" algn="l" defTabSz="457200" rtl="0" eaLnBrk="1" fontAlgn="auto" latinLnBrk="0" hangingPunct="1">
              <a:lnSpc>
                <a:spcPts val="1699"/>
              </a:lnSpc>
              <a:spcBef>
                <a:spcPts val="839"/>
              </a:spcBef>
              <a:spcAft>
                <a:spcPts val="0"/>
              </a:spcAft>
              <a:buClrTx/>
              <a:buSzPct val="100000"/>
              <a:buFontTx/>
              <a:buBlip>
                <a:blip>
                  <a:extLst>
                    <a:ext uri="{96DAC541-7B7A-43D3-8B79-37D633B846F1}">
                      <asvg:svgBlip xmlns:asvg="http://schemas.microsoft.com/office/drawing/2016/SVG/main" r:embed="rId8"/>
                    </a:ext>
                  </a:extLst>
                </a:blip>
              </a:buBlip>
              <a:tabLst/>
              <a:defRPr/>
            </a:pPr>
            <a:r>
              <a:rPr kumimoji="0" sz="1145" b="1" i="0" u="none" strike="noStrike" kern="1200" cap="none" spc="0" normalizeH="0" baseline="0" noProof="0">
                <a:ln>
                  <a:noFill/>
                </a:ln>
                <a:solidFill>
                  <a:srgbClr val="2B2D6E"/>
                </a:solidFill>
                <a:effectLst/>
                <a:uLnTx/>
                <a:uFillTx/>
                <a:latin typeface="Inter"/>
                <a:ea typeface="+mn-ea"/>
                <a:cs typeface="+mn-cs"/>
              </a:rPr>
              <a:t>Iterate the library:</a:t>
            </a:r>
            <a:r>
              <a:rPr kumimoji="0" sz="1170" b="0" i="0" u="none" strike="noStrike" kern="1200" cap="none" spc="0" normalizeH="0" baseline="0" noProof="0">
                <a:ln>
                  <a:noFill/>
                </a:ln>
                <a:solidFill>
                  <a:srgbClr val="2D2D3F"/>
                </a:solidFill>
                <a:effectLst/>
                <a:uLnTx/>
                <a:uFillTx/>
                <a:latin typeface="Inter"/>
                <a:ea typeface="+mn-ea"/>
                <a:cs typeface="+mn-cs"/>
              </a:rPr>
              <a:t> collect feedback from users and add new prompts or refine existing ones quarterly</a:t>
            </a:r>
          </a:p>
          <a:p>
            <a:pPr marL="411350" marR="0" lvl="0" indent="-411350" algn="l" defTabSz="457200" rtl="0" eaLnBrk="1" fontAlgn="auto" latinLnBrk="0" hangingPunct="1">
              <a:lnSpc>
                <a:spcPts val="1699"/>
              </a:lnSpc>
              <a:spcBef>
                <a:spcPts val="839"/>
              </a:spcBef>
              <a:spcAft>
                <a:spcPts val="0"/>
              </a:spcAft>
              <a:buClrTx/>
              <a:buSzPct val="100000"/>
              <a:buFontTx/>
              <a:buBlip>
                <a:blip>
                  <a:extLst>
                    <a:ext uri="{96DAC541-7B7A-43D3-8B79-37D633B846F1}">
                      <asvg:svgBlip xmlns:asvg="http://schemas.microsoft.com/office/drawing/2016/SVG/main" r:embed="rId9"/>
                    </a:ext>
                  </a:extLst>
                </a:blip>
              </a:buBlip>
              <a:tabLst/>
              <a:defRPr/>
            </a:pPr>
            <a:r>
              <a:rPr kumimoji="0" sz="1145" b="1" i="0" u="none" strike="noStrike" kern="1200" cap="none" spc="0" normalizeH="0" baseline="0" noProof="0">
                <a:ln>
                  <a:noFill/>
                </a:ln>
                <a:solidFill>
                  <a:srgbClr val="2B2D6E"/>
                </a:solidFill>
                <a:effectLst/>
                <a:uLnTx/>
                <a:uFillTx/>
                <a:latin typeface="Inter"/>
                <a:ea typeface="+mn-ea"/>
                <a:cs typeface="+mn-cs"/>
              </a:rPr>
              <a:t>Pair with recording:</a:t>
            </a:r>
            <a:r>
              <a:rPr kumimoji="0" sz="1170" b="0" i="0" u="none" strike="noStrike" kern="1200" cap="none" spc="0" normalizeH="0" baseline="0" noProof="0">
                <a:ln>
                  <a:noFill/>
                </a:ln>
                <a:solidFill>
                  <a:srgbClr val="2D2D3F"/>
                </a:solidFill>
                <a:effectLst/>
                <a:uLnTx/>
                <a:uFillTx/>
                <a:latin typeface="Inter"/>
                <a:ea typeface="+mn-ea"/>
                <a:cs typeface="+mn-cs"/>
              </a:rPr>
              <a:t> enable meeting recording and transcription policies so prompts have rich source data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03E8-827D-C06E-7247-CB2377AA23F6}"/>
              </a:ext>
            </a:extLst>
          </p:cNvPr>
          <p:cNvSpPr>
            <a:spLocks noGrp="1"/>
          </p:cNvSpPr>
          <p:nvPr>
            <p:ph type="title"/>
          </p:nvPr>
        </p:nvSpPr>
        <p:spPr/>
        <p:txBody>
          <a:bodyPr wrap="square" anchor="ctr">
            <a:noAutofit/>
          </a:bodyPr>
          <a:lstStyle/>
          <a:p>
            <a:r>
              <a:rPr lang="en-US" sz="4000"/>
              <a:t>Q&amp;A</a:t>
            </a:r>
          </a:p>
        </p:txBody>
      </p:sp>
      <p:sp>
        <p:nvSpPr>
          <p:cNvPr id="3" name="Text Placeholder 2">
            <a:extLst>
              <a:ext uri="{FF2B5EF4-FFF2-40B4-BE49-F238E27FC236}">
                <a16:creationId xmlns:a16="http://schemas.microsoft.com/office/drawing/2014/main" id="{23592730-3BD7-67B2-E74B-E08FE7F0FE0A}"/>
              </a:ext>
            </a:extLst>
          </p:cNvPr>
          <p:cNvSpPr>
            <a:spLocks noGrp="1"/>
          </p:cNvSpPr>
          <p:nvPr>
            <p:ph type="body" sz="quarter" idx="12"/>
          </p:nvPr>
        </p:nvSpPr>
        <p:spPr>
          <a:xfrm>
            <a:off x="584200" y="3962400"/>
            <a:ext cx="9144000" cy="307777"/>
          </a:xfrm>
        </p:spPr>
        <p:txBody>
          <a:bodyPr/>
          <a:lstStyle/>
          <a:p>
            <a:endParaRPr lang="en-US" sz="2000">
              <a:latin typeface="Aptos" panose="020B0004020202020204" pitchFamily="34" charset="0"/>
            </a:endParaRPr>
          </a:p>
        </p:txBody>
      </p:sp>
    </p:spTree>
    <p:extLst>
      <p:ext uri="{BB962C8B-B14F-4D97-AF65-F5344CB8AC3E}">
        <p14:creationId xmlns:p14="http://schemas.microsoft.com/office/powerpoint/2010/main" val="4058605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3A58-8F02-754C-AD45-8136295694EC}"/>
              </a:ext>
            </a:extLst>
          </p:cNvPr>
          <p:cNvSpPr>
            <a:spLocks noGrp="1"/>
          </p:cNvSpPr>
          <p:nvPr>
            <p:ph type="title"/>
          </p:nvPr>
        </p:nvSpPr>
        <p:spPr>
          <a:xfrm>
            <a:off x="536575" y="677283"/>
            <a:ext cx="9144000" cy="553998"/>
          </a:xfrm>
        </p:spPr>
        <p:txBody>
          <a:bodyPr/>
          <a:lstStyle/>
          <a:p>
            <a:r>
              <a:rPr lang="en-US" sz="4000">
                <a:gradFill>
                  <a:gsLst>
                    <a:gs pos="0">
                      <a:srgbClr val="002060"/>
                    </a:gs>
                    <a:gs pos="100000">
                      <a:srgbClr val="7030A0"/>
                    </a:gs>
                  </a:gsLst>
                  <a:lin ang="2400000" scaled="0"/>
                </a:gradFill>
              </a:rPr>
              <a:t>Agenda</a:t>
            </a:r>
            <a:r>
              <a:rPr lang="en-US" sz="4000"/>
              <a:t> </a:t>
            </a:r>
          </a:p>
        </p:txBody>
      </p:sp>
      <p:cxnSp>
        <p:nvCxnSpPr>
          <p:cNvPr id="35" name="Straight Connector 34" descr="Process arrow">
            <a:extLst>
              <a:ext uri="{FF2B5EF4-FFF2-40B4-BE49-F238E27FC236}">
                <a16:creationId xmlns:a16="http://schemas.microsoft.com/office/drawing/2014/main" id="{D94583B4-A2BD-7A47-85B6-FAB73C357384}"/>
              </a:ext>
            </a:extLst>
          </p:cNvPr>
          <p:cNvCxnSpPr>
            <a:cxnSpLocks/>
          </p:cNvCxnSpPr>
          <p:nvPr/>
        </p:nvCxnSpPr>
        <p:spPr>
          <a:xfrm>
            <a:off x="1236663" y="2966067"/>
            <a:ext cx="9843294" cy="0"/>
          </a:xfrm>
          <a:prstGeom prst="line">
            <a:avLst/>
          </a:prstGeom>
          <a:ln w="25400" cap="rnd">
            <a:solidFill>
              <a:schemeClr val="tx2"/>
            </a:solidFill>
            <a:prstDash val="sysDot"/>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9814648-3E02-844F-AD45-4B3A4F8A65AF}"/>
              </a:ext>
            </a:extLst>
          </p:cNvPr>
          <p:cNvSpPr txBox="1"/>
          <p:nvPr/>
        </p:nvSpPr>
        <p:spPr>
          <a:xfrm>
            <a:off x="1135060" y="1444870"/>
            <a:ext cx="2390663" cy="923330"/>
          </a:xfrm>
          <a:prstGeom prst="rect">
            <a:avLst/>
          </a:prstGeom>
          <a:noFill/>
        </p:spPr>
        <p:txBody>
          <a:bodyPr wrap="square" lIns="0" tIns="0" rIns="0" bIns="0" rtlCol="0" anchor="b">
            <a:spAutoFit/>
          </a:bodyPr>
          <a:lstStyle/>
          <a:p>
            <a:pPr algn="ctr"/>
            <a:r>
              <a:rPr lang="en-US" sz="2000">
                <a:solidFill>
                  <a:schemeClr val="accent1"/>
                </a:solidFill>
                <a:latin typeface="Aptos" panose="020B0004020202020204" pitchFamily="34" charset="0"/>
              </a:rPr>
              <a:t>Introduction to Microsoft 365 Copilot</a:t>
            </a:r>
          </a:p>
          <a:p>
            <a:pPr algn="ctr"/>
            <a:endParaRPr lang="en-US" sz="2000">
              <a:solidFill>
                <a:schemeClr val="accent1"/>
              </a:solidFill>
              <a:latin typeface="Aptos" panose="020B0004020202020204" pitchFamily="34" charset="0"/>
            </a:endParaRPr>
          </a:p>
        </p:txBody>
      </p:sp>
      <p:grpSp>
        <p:nvGrpSpPr>
          <p:cNvPr id="21" name="Group 20">
            <a:extLst>
              <a:ext uri="{FF2B5EF4-FFF2-40B4-BE49-F238E27FC236}">
                <a16:creationId xmlns:a16="http://schemas.microsoft.com/office/drawing/2014/main" id="{EE0693D1-59F4-7049-849C-8AC8D86B9D2E}"/>
              </a:ext>
            </a:extLst>
          </p:cNvPr>
          <p:cNvGrpSpPr/>
          <p:nvPr/>
        </p:nvGrpSpPr>
        <p:grpSpPr>
          <a:xfrm>
            <a:off x="1527175" y="2165067"/>
            <a:ext cx="1602000" cy="1602000"/>
            <a:chOff x="584200" y="3560884"/>
            <a:chExt cx="659875" cy="659875"/>
          </a:xfrm>
        </p:grpSpPr>
        <p:sp>
          <p:nvSpPr>
            <p:cNvPr id="22" name="Oval 21">
              <a:extLst>
                <a:ext uri="{FF2B5EF4-FFF2-40B4-BE49-F238E27FC236}">
                  <a16:creationId xmlns:a16="http://schemas.microsoft.com/office/drawing/2014/main" id="{0EF6AFD1-553D-9945-9F10-ECD973A9FC6D}"/>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23" name="Oval 22">
              <a:extLst>
                <a:ext uri="{FF2B5EF4-FFF2-40B4-BE49-F238E27FC236}">
                  <a16:creationId xmlns:a16="http://schemas.microsoft.com/office/drawing/2014/main" id="{182C8F8B-C93B-9F4B-8B15-617A09E1D55E}"/>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sp>
        <p:nvSpPr>
          <p:cNvPr id="39" name="TextBox 38">
            <a:extLst>
              <a:ext uri="{FF2B5EF4-FFF2-40B4-BE49-F238E27FC236}">
                <a16:creationId xmlns:a16="http://schemas.microsoft.com/office/drawing/2014/main" id="{AE7B703F-6E4B-D049-9076-3A3FAF4BA062}"/>
              </a:ext>
            </a:extLst>
          </p:cNvPr>
          <p:cNvSpPr txBox="1"/>
          <p:nvPr/>
        </p:nvSpPr>
        <p:spPr>
          <a:xfrm>
            <a:off x="1247392" y="3879831"/>
            <a:ext cx="2155004" cy="1231106"/>
          </a:xfrm>
          <a:prstGeom prst="rect">
            <a:avLst/>
          </a:prstGeom>
          <a:noFill/>
        </p:spPr>
        <p:txBody>
          <a:bodyPr wrap="square" lIns="0" tIns="0" rIns="0" bIns="0" rtlCol="0" anchor="t">
            <a:spAutoFit/>
          </a:bodyPr>
          <a:lstStyle/>
          <a:p>
            <a:pPr algn="ctr"/>
            <a:r>
              <a:rPr lang="en-US" sz="2000">
                <a:latin typeface="Aptos" panose="020B0004020202020204" pitchFamily="34" charset="0"/>
              </a:rPr>
              <a:t>How does Microsoft 365 Copilot</a:t>
            </a:r>
          </a:p>
          <a:p>
            <a:pPr algn="ctr"/>
            <a:r>
              <a:rPr lang="en-US" sz="2000">
                <a:latin typeface="Aptos" panose="020B0004020202020204" pitchFamily="34" charset="0"/>
              </a:rPr>
              <a:t>work? </a:t>
            </a:r>
          </a:p>
        </p:txBody>
      </p:sp>
      <p:sp>
        <p:nvSpPr>
          <p:cNvPr id="37" name="TextBox 36">
            <a:extLst>
              <a:ext uri="{FF2B5EF4-FFF2-40B4-BE49-F238E27FC236}">
                <a16:creationId xmlns:a16="http://schemas.microsoft.com/office/drawing/2014/main" id="{029391D6-7A49-C24A-845C-BD6753E67D60}"/>
              </a:ext>
            </a:extLst>
          </p:cNvPr>
          <p:cNvSpPr txBox="1"/>
          <p:nvPr/>
        </p:nvSpPr>
        <p:spPr>
          <a:xfrm>
            <a:off x="3823073" y="1218795"/>
            <a:ext cx="4670473" cy="923330"/>
          </a:xfrm>
          <a:prstGeom prst="rect">
            <a:avLst/>
          </a:prstGeom>
          <a:noFill/>
        </p:spPr>
        <p:txBody>
          <a:bodyPr wrap="square" lIns="0" tIns="0" rIns="0" bIns="0" rtlCol="0" anchor="b">
            <a:spAutoFit/>
          </a:bodyPr>
          <a:lstStyle/>
          <a:p>
            <a:pPr algn="ctr"/>
            <a:r>
              <a:rPr lang="en-US" sz="2000">
                <a:solidFill>
                  <a:schemeClr val="accent1"/>
                </a:solidFill>
                <a:latin typeface="Aptos" panose="020B0004020202020204" pitchFamily="34" charset="0"/>
              </a:rPr>
              <a:t>Microsoft 365 Copilot in Action: </a:t>
            </a:r>
            <a:endParaRPr lang="en-US" sz="2000" b="1">
              <a:solidFill>
                <a:schemeClr val="accent1"/>
              </a:solidFill>
              <a:latin typeface="Aptos" panose="020B0004020202020204" pitchFamily="34" charset="0"/>
            </a:endParaRPr>
          </a:p>
          <a:p>
            <a:pPr algn="ctr"/>
            <a:r>
              <a:rPr lang="en-US" sz="2000" b="1">
                <a:solidFill>
                  <a:schemeClr val="accent1"/>
                </a:solidFill>
                <a:latin typeface="Aptos" panose="020B0004020202020204" pitchFamily="34" charset="0"/>
              </a:rPr>
              <a:t>Copilot in Word</a:t>
            </a:r>
          </a:p>
          <a:p>
            <a:pPr algn="ctr"/>
            <a:r>
              <a:rPr lang="en-US" sz="2000" b="1">
                <a:solidFill>
                  <a:schemeClr val="accent1"/>
                </a:solidFill>
                <a:latin typeface="Aptos" panose="020B0004020202020204" pitchFamily="34" charset="0"/>
              </a:rPr>
              <a:t>Copilot in PowerPoint</a:t>
            </a:r>
            <a:endParaRPr lang="en-US" sz="2000">
              <a:solidFill>
                <a:schemeClr val="accent1"/>
              </a:solidFill>
              <a:latin typeface="Aptos" panose="020B0004020202020204" pitchFamily="34" charset="0"/>
            </a:endParaRPr>
          </a:p>
        </p:txBody>
      </p:sp>
      <p:grpSp>
        <p:nvGrpSpPr>
          <p:cNvPr id="24" name="Group 23">
            <a:extLst>
              <a:ext uri="{FF2B5EF4-FFF2-40B4-BE49-F238E27FC236}">
                <a16:creationId xmlns:a16="http://schemas.microsoft.com/office/drawing/2014/main" id="{BCE3D5B7-DDDA-0645-B453-19118EC75F4F}"/>
              </a:ext>
            </a:extLst>
          </p:cNvPr>
          <p:cNvGrpSpPr/>
          <p:nvPr/>
        </p:nvGrpSpPr>
        <p:grpSpPr>
          <a:xfrm>
            <a:off x="5363217" y="2212546"/>
            <a:ext cx="1603783" cy="1603784"/>
            <a:chOff x="584200" y="3560884"/>
            <a:chExt cx="659875" cy="659875"/>
          </a:xfrm>
        </p:grpSpPr>
        <p:sp>
          <p:nvSpPr>
            <p:cNvPr id="25" name="Oval 24">
              <a:extLst>
                <a:ext uri="{FF2B5EF4-FFF2-40B4-BE49-F238E27FC236}">
                  <a16:creationId xmlns:a16="http://schemas.microsoft.com/office/drawing/2014/main" id="{4DAF055E-ED1E-C341-9322-1D0D1FAAB9A9}"/>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chemeClr val="bg2"/>
                </a:solidFill>
                <a:latin typeface="+mj-lt"/>
                <a:ea typeface="Segoe UI" pitchFamily="34" charset="0"/>
                <a:cs typeface="Segoe UI" pitchFamily="34" charset="0"/>
              </a:endParaRPr>
            </a:p>
          </p:txBody>
        </p:sp>
        <p:sp>
          <p:nvSpPr>
            <p:cNvPr id="26" name="Oval 25">
              <a:extLst>
                <a:ext uri="{FF2B5EF4-FFF2-40B4-BE49-F238E27FC236}">
                  <a16:creationId xmlns:a16="http://schemas.microsoft.com/office/drawing/2014/main" id="{9E5F196D-214C-164E-8A44-B9B89EAC5501}"/>
                </a:ext>
              </a:extLst>
            </p:cNvPr>
            <p:cNvSpPr/>
            <p:nvPr/>
          </p:nvSpPr>
          <p:spPr bwMode="auto">
            <a:xfrm>
              <a:off x="627331" y="3601104"/>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chemeClr val="bg2"/>
                </a:solidFill>
                <a:latin typeface="+mj-lt"/>
                <a:ea typeface="Segoe UI" pitchFamily="34" charset="0"/>
                <a:cs typeface="Segoe UI" pitchFamily="34" charset="0"/>
              </a:endParaRPr>
            </a:p>
          </p:txBody>
        </p:sp>
      </p:grpSp>
      <p:sp>
        <p:nvSpPr>
          <p:cNvPr id="40" name="TextBox 39">
            <a:extLst>
              <a:ext uri="{FF2B5EF4-FFF2-40B4-BE49-F238E27FC236}">
                <a16:creationId xmlns:a16="http://schemas.microsoft.com/office/drawing/2014/main" id="{9F115836-AC54-D542-8EB4-688AA0807BAF}"/>
              </a:ext>
            </a:extLst>
          </p:cNvPr>
          <p:cNvSpPr txBox="1"/>
          <p:nvPr/>
        </p:nvSpPr>
        <p:spPr>
          <a:xfrm>
            <a:off x="2949390" y="3889002"/>
            <a:ext cx="6293220" cy="2723823"/>
          </a:xfrm>
          <a:prstGeom prst="rect">
            <a:avLst/>
          </a:prstGeom>
          <a:noFill/>
        </p:spPr>
        <p:txBody>
          <a:bodyPr wrap="square" lIns="0" tIns="0" rIns="0" bIns="0" rtlCol="0" anchor="t">
            <a:spAutoFit/>
          </a:bodyPr>
          <a:lstStyle/>
          <a:p>
            <a:pPr algn="ctr"/>
            <a:r>
              <a:rPr lang="en-US" sz="1600" b="1" i="1">
                <a:solidFill>
                  <a:schemeClr val="accent1"/>
                </a:solidFill>
                <a:latin typeface="Aptos" panose="020B0004020202020204" pitchFamily="34" charset="0"/>
              </a:rPr>
              <a:t>Creating a new Word Document </a:t>
            </a:r>
            <a:r>
              <a:rPr lang="en-US" sz="1600">
                <a:latin typeface="Aptos" panose="020B0004020202020204" pitchFamily="34" charset="0"/>
              </a:rPr>
              <a:t>with Microsoft 365 Copilot</a:t>
            </a:r>
          </a:p>
          <a:p>
            <a:pPr algn="ctr"/>
            <a:r>
              <a:rPr lang="en-US" sz="1600" b="1" i="1">
                <a:solidFill>
                  <a:schemeClr val="accent1"/>
                </a:solidFill>
                <a:latin typeface="Aptos" panose="020B0004020202020204" pitchFamily="34" charset="0"/>
              </a:rPr>
              <a:t>Modifying an existing document </a:t>
            </a:r>
            <a:r>
              <a:rPr lang="en-US" sz="1600">
                <a:latin typeface="Aptos" panose="020B0004020202020204" pitchFamily="34" charset="0"/>
              </a:rPr>
              <a:t>with Microsoft 365 Copilot</a:t>
            </a:r>
          </a:p>
          <a:p>
            <a:pPr algn="ctr"/>
            <a:r>
              <a:rPr lang="en-US" sz="1600" b="1" i="1">
                <a:solidFill>
                  <a:schemeClr val="accent1"/>
                </a:solidFill>
                <a:latin typeface="Aptos" panose="020B0004020202020204" pitchFamily="34" charset="0"/>
              </a:rPr>
              <a:t>Analyzing an existing document </a:t>
            </a:r>
            <a:r>
              <a:rPr lang="en-US" sz="1600">
                <a:latin typeface="Aptos" panose="020B0004020202020204" pitchFamily="34" charset="0"/>
              </a:rPr>
              <a:t>with Microsoft 365 Copilot</a:t>
            </a:r>
          </a:p>
          <a:p>
            <a:pPr algn="ctr"/>
            <a:r>
              <a:rPr lang="en-US" sz="1600" b="1" i="1">
                <a:solidFill>
                  <a:schemeClr val="accent1"/>
                </a:solidFill>
                <a:latin typeface="Aptos" panose="020B0004020202020204" pitchFamily="34" charset="0"/>
              </a:rPr>
              <a:t>Formatting a document </a:t>
            </a:r>
            <a:r>
              <a:rPr lang="en-US" sz="1600">
                <a:latin typeface="Aptos" panose="020B0004020202020204" pitchFamily="34" charset="0"/>
              </a:rPr>
              <a:t>with Microsoft 365 Copilot</a:t>
            </a:r>
          </a:p>
          <a:p>
            <a:pPr algn="ctr"/>
            <a:endParaRPr lang="en-US" sz="1600">
              <a:latin typeface="Aptos" panose="020B0004020202020204" pitchFamily="34" charset="0"/>
            </a:endParaRPr>
          </a:p>
          <a:p>
            <a:pPr algn="ctr"/>
            <a:r>
              <a:rPr lang="en-US" sz="1600" b="1" i="1">
                <a:solidFill>
                  <a:schemeClr val="accent1"/>
                </a:solidFill>
                <a:latin typeface="Aptos" panose="020B0004020202020204" pitchFamily="34" charset="0"/>
              </a:rPr>
              <a:t>Creating New Deck from a Document </a:t>
            </a:r>
            <a:r>
              <a:rPr lang="en-US" sz="1600">
                <a:latin typeface="Aptos" panose="020B0004020202020204" pitchFamily="34" charset="0"/>
              </a:rPr>
              <a:t>with Copilot for M365</a:t>
            </a:r>
          </a:p>
          <a:p>
            <a:pPr algn="ctr"/>
            <a:r>
              <a:rPr lang="en-US" sz="1600" b="1" i="1">
                <a:solidFill>
                  <a:schemeClr val="accent1"/>
                </a:solidFill>
                <a:latin typeface="Aptos" panose="020B0004020202020204" pitchFamily="34" charset="0"/>
              </a:rPr>
              <a:t>Adding a new slide </a:t>
            </a:r>
            <a:r>
              <a:rPr lang="en-US" sz="1600">
                <a:latin typeface="Aptos" panose="020B0004020202020204" pitchFamily="34" charset="0"/>
              </a:rPr>
              <a:t>with Copilot for M365</a:t>
            </a:r>
            <a:endParaRPr lang="en-US" sz="1600">
              <a:latin typeface="Aptos" panose="020B0004020202020204" pitchFamily="34" charset="0"/>
              <a:cs typeface="Segoe UI Semibold"/>
            </a:endParaRPr>
          </a:p>
          <a:p>
            <a:pPr algn="ctr"/>
            <a:r>
              <a:rPr lang="en-US" sz="1600" b="1" i="1">
                <a:solidFill>
                  <a:schemeClr val="accent1"/>
                </a:solidFill>
                <a:latin typeface="Aptos" panose="020B0004020202020204" pitchFamily="34" charset="0"/>
              </a:rPr>
              <a:t>Organizing the deck </a:t>
            </a:r>
            <a:r>
              <a:rPr lang="en-US" sz="1600">
                <a:latin typeface="Aptos" panose="020B0004020202020204" pitchFamily="34" charset="0"/>
              </a:rPr>
              <a:t>with Copilot for M365</a:t>
            </a:r>
            <a:endParaRPr lang="en-US" sz="1600">
              <a:latin typeface="Aptos" panose="020B0004020202020204" pitchFamily="34" charset="0"/>
              <a:cs typeface="Segoe UI Semibold"/>
            </a:endParaRPr>
          </a:p>
          <a:p>
            <a:pPr algn="ctr"/>
            <a:r>
              <a:rPr lang="en-US" sz="1600" b="1" i="1">
                <a:solidFill>
                  <a:schemeClr val="accent1"/>
                </a:solidFill>
                <a:latin typeface="Aptos" panose="020B0004020202020204" pitchFamily="34" charset="0"/>
              </a:rPr>
              <a:t>Formatting the deck </a:t>
            </a:r>
            <a:r>
              <a:rPr lang="en-US" sz="1600">
                <a:latin typeface="Aptos" panose="020B0004020202020204" pitchFamily="34" charset="0"/>
              </a:rPr>
              <a:t>with Copilot for M365</a:t>
            </a:r>
            <a:endParaRPr lang="en-US" sz="1600">
              <a:latin typeface="Aptos" panose="020B0004020202020204" pitchFamily="34" charset="0"/>
              <a:cs typeface="Segoe UI Semibold"/>
            </a:endParaRPr>
          </a:p>
          <a:p>
            <a:pPr algn="ctr"/>
            <a:r>
              <a:rPr lang="en-US" sz="1600" b="1" i="1">
                <a:solidFill>
                  <a:schemeClr val="accent1"/>
                </a:solidFill>
                <a:latin typeface="Aptos" panose="020B0004020202020204" pitchFamily="34" charset="0"/>
              </a:rPr>
              <a:t>Analyzing the deck </a:t>
            </a:r>
            <a:r>
              <a:rPr lang="en-US" sz="1600">
                <a:latin typeface="Aptos" panose="020B0004020202020204" pitchFamily="34" charset="0"/>
              </a:rPr>
              <a:t>with Copilot for M365</a:t>
            </a:r>
            <a:endParaRPr lang="en-US" sz="1600">
              <a:latin typeface="Aptos" panose="020B0004020202020204" pitchFamily="34" charset="0"/>
              <a:cs typeface="Segoe UI Semibold"/>
            </a:endParaRPr>
          </a:p>
          <a:p>
            <a:pPr algn="ctr"/>
            <a:endParaRPr lang="en-US" sz="1700">
              <a:latin typeface="Aptos" panose="020B0004020202020204" pitchFamily="34" charset="0"/>
            </a:endParaRPr>
          </a:p>
        </p:txBody>
      </p:sp>
      <p:sp>
        <p:nvSpPr>
          <p:cNvPr id="38" name="TextBox 37">
            <a:extLst>
              <a:ext uri="{FF2B5EF4-FFF2-40B4-BE49-F238E27FC236}">
                <a16:creationId xmlns:a16="http://schemas.microsoft.com/office/drawing/2014/main" id="{30878ECC-D588-BD44-8BAC-7E365CB314C5}"/>
              </a:ext>
            </a:extLst>
          </p:cNvPr>
          <p:cNvSpPr txBox="1"/>
          <p:nvPr/>
        </p:nvSpPr>
        <p:spPr>
          <a:xfrm>
            <a:off x="9148846" y="1227768"/>
            <a:ext cx="1592263" cy="307777"/>
          </a:xfrm>
          <a:prstGeom prst="rect">
            <a:avLst/>
          </a:prstGeom>
          <a:noFill/>
        </p:spPr>
        <p:txBody>
          <a:bodyPr wrap="square" lIns="0" tIns="0" rIns="0" bIns="0" rtlCol="0" anchor="b">
            <a:spAutoFit/>
          </a:bodyPr>
          <a:lstStyle/>
          <a:p>
            <a:pPr algn="ctr"/>
            <a:r>
              <a:rPr lang="en-US" sz="2000">
                <a:solidFill>
                  <a:schemeClr val="accent1"/>
                </a:solidFill>
                <a:latin typeface="Aptos" panose="020B0004020202020204" pitchFamily="34" charset="0"/>
              </a:rPr>
              <a:t>Q&amp;A Session</a:t>
            </a:r>
          </a:p>
        </p:txBody>
      </p:sp>
      <p:grpSp>
        <p:nvGrpSpPr>
          <p:cNvPr id="33" name="Group 32">
            <a:extLst>
              <a:ext uri="{FF2B5EF4-FFF2-40B4-BE49-F238E27FC236}">
                <a16:creationId xmlns:a16="http://schemas.microsoft.com/office/drawing/2014/main" id="{C01D066E-3765-B24B-B620-7FDEC96721AA}"/>
              </a:ext>
            </a:extLst>
          </p:cNvPr>
          <p:cNvGrpSpPr/>
          <p:nvPr/>
        </p:nvGrpSpPr>
        <p:grpSpPr>
          <a:xfrm>
            <a:off x="9201042" y="2080070"/>
            <a:ext cx="1474301" cy="1552860"/>
            <a:chOff x="584200" y="3560884"/>
            <a:chExt cx="659875" cy="659875"/>
          </a:xfrm>
        </p:grpSpPr>
        <p:sp>
          <p:nvSpPr>
            <p:cNvPr id="52" name="Oval 51">
              <a:extLst>
                <a:ext uri="{FF2B5EF4-FFF2-40B4-BE49-F238E27FC236}">
                  <a16:creationId xmlns:a16="http://schemas.microsoft.com/office/drawing/2014/main" id="{F4C32D5F-D317-2A41-9B20-D5E7D1B73B84}"/>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53" name="Oval 52">
              <a:extLst>
                <a:ext uri="{FF2B5EF4-FFF2-40B4-BE49-F238E27FC236}">
                  <a16:creationId xmlns:a16="http://schemas.microsoft.com/office/drawing/2014/main" id="{3533D2B4-4E69-1348-9200-50861655EFEF}"/>
                </a:ext>
              </a:extLst>
            </p:cNvPr>
            <p:cNvSpPr/>
            <p:nvPr/>
          </p:nvSpPr>
          <p:spPr bwMode="auto">
            <a:xfrm>
              <a:off x="627623" y="3607650"/>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sp>
        <p:nvSpPr>
          <p:cNvPr id="41" name="TextBox 40">
            <a:extLst>
              <a:ext uri="{FF2B5EF4-FFF2-40B4-BE49-F238E27FC236}">
                <a16:creationId xmlns:a16="http://schemas.microsoft.com/office/drawing/2014/main" id="{821137D2-2E6D-3A4B-9656-404970BF4CB8}"/>
              </a:ext>
            </a:extLst>
          </p:cNvPr>
          <p:cNvSpPr txBox="1"/>
          <p:nvPr/>
        </p:nvSpPr>
        <p:spPr>
          <a:xfrm>
            <a:off x="9142061" y="3879541"/>
            <a:ext cx="1592262" cy="307777"/>
          </a:xfrm>
          <a:prstGeom prst="rect">
            <a:avLst/>
          </a:prstGeom>
          <a:noFill/>
        </p:spPr>
        <p:txBody>
          <a:bodyPr wrap="square" lIns="0" tIns="0" rIns="0" bIns="0" rtlCol="0">
            <a:spAutoFit/>
          </a:bodyPr>
          <a:lstStyle/>
          <a:p>
            <a:pPr algn="ctr"/>
            <a:r>
              <a:rPr lang="en-US" sz="2000">
                <a:latin typeface="Aptos" panose="020B0004020202020204" pitchFamily="34" charset="0"/>
              </a:rPr>
              <a:t>Open Forum</a:t>
            </a:r>
          </a:p>
        </p:txBody>
      </p:sp>
      <p:pic>
        <p:nvPicPr>
          <p:cNvPr id="8" name="Graphic 7" descr="Monitor with solid fill">
            <a:extLst>
              <a:ext uri="{FF2B5EF4-FFF2-40B4-BE49-F238E27FC236}">
                <a16:creationId xmlns:a16="http://schemas.microsoft.com/office/drawing/2014/main" id="{8E2BB889-1CF6-BF4B-418C-1C82A65C0D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67694" y="2493375"/>
            <a:ext cx="914400" cy="914400"/>
          </a:xfrm>
          <a:prstGeom prst="rect">
            <a:avLst/>
          </a:prstGeom>
        </p:spPr>
      </p:pic>
      <p:pic>
        <p:nvPicPr>
          <p:cNvPr id="14" name="Graphic 13" descr="Questions with solid fill">
            <a:extLst>
              <a:ext uri="{FF2B5EF4-FFF2-40B4-BE49-F238E27FC236}">
                <a16:creationId xmlns:a16="http://schemas.microsoft.com/office/drawing/2014/main" id="{B0FAD47A-5496-970B-A4CC-F0DB0D77C1D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368890" y="2347362"/>
            <a:ext cx="1005840" cy="1005840"/>
          </a:xfrm>
          <a:prstGeom prst="rect">
            <a:avLst/>
          </a:prstGeom>
        </p:spPr>
      </p:pic>
      <p:pic>
        <p:nvPicPr>
          <p:cNvPr id="5" name="Graphic 4" descr="Linear Graph outline">
            <a:extLst>
              <a:ext uri="{FF2B5EF4-FFF2-40B4-BE49-F238E27FC236}">
                <a16:creationId xmlns:a16="http://schemas.microsoft.com/office/drawing/2014/main" id="{B91E5598-A964-0C3C-22EA-388ECA4E0D5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14581" y="2551792"/>
            <a:ext cx="914400" cy="914400"/>
          </a:xfrm>
          <a:prstGeom prst="rect">
            <a:avLst/>
          </a:prstGeom>
        </p:spPr>
      </p:pic>
    </p:spTree>
    <p:extLst>
      <p:ext uri="{BB962C8B-B14F-4D97-AF65-F5344CB8AC3E}">
        <p14:creationId xmlns:p14="http://schemas.microsoft.com/office/powerpoint/2010/main" val="310491959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E540-D664-2248-A353-E17150691F3D}"/>
              </a:ext>
            </a:extLst>
          </p:cNvPr>
          <p:cNvSpPr>
            <a:spLocks noGrp="1"/>
          </p:cNvSpPr>
          <p:nvPr>
            <p:ph type="title"/>
          </p:nvPr>
        </p:nvSpPr>
        <p:spPr>
          <a:xfrm>
            <a:off x="200025" y="2637876"/>
            <a:ext cx="11630025" cy="927222"/>
          </a:xfrm>
        </p:spPr>
        <p:txBody>
          <a:bodyPr wrap="square" anchor="b">
            <a:noAutofit/>
          </a:bodyPr>
          <a:lstStyle/>
          <a:p>
            <a:r>
              <a:rPr lang="en-US" sz="4000">
                <a:gradFill>
                  <a:gsLst>
                    <a:gs pos="0">
                      <a:srgbClr val="002060"/>
                    </a:gs>
                    <a:gs pos="100000">
                      <a:srgbClr val="7030A0"/>
                    </a:gs>
                  </a:gsLst>
                  <a:lin ang="2400000" scaled="0"/>
                </a:gradFill>
                <a:cs typeface="Segoe UI"/>
              </a:rPr>
              <a:t>Microsoft 365 Copilot Overview </a:t>
            </a:r>
          </a:p>
        </p:txBody>
      </p:sp>
      <p:sp>
        <p:nvSpPr>
          <p:cNvPr id="4" name="Text Placeholder 3">
            <a:extLst>
              <a:ext uri="{FF2B5EF4-FFF2-40B4-BE49-F238E27FC236}">
                <a16:creationId xmlns:a16="http://schemas.microsoft.com/office/drawing/2014/main" id="{C3D9F1C3-1A6A-0043-B6F0-28422B39AD04}"/>
              </a:ext>
            </a:extLst>
          </p:cNvPr>
          <p:cNvSpPr>
            <a:spLocks noGrp="1"/>
          </p:cNvSpPr>
          <p:nvPr>
            <p:ph type="body" sz="quarter" idx="12"/>
          </p:nvPr>
        </p:nvSpPr>
        <p:spPr>
          <a:xfrm>
            <a:off x="487947" y="3769894"/>
            <a:ext cx="9144000" cy="338554"/>
          </a:xfrm>
        </p:spPr>
        <p:txBody>
          <a:bodyPr wrap="square">
            <a:noAutofit/>
          </a:bodyPr>
          <a:lstStyle/>
          <a:p>
            <a:pPr>
              <a:spcAft>
                <a:spcPts val="600"/>
              </a:spcAft>
            </a:pPr>
            <a:r>
              <a:rPr lang="en-US" sz="2000">
                <a:latin typeface="Aptos" panose="020B0004020202020204" pitchFamily="34" charset="0"/>
              </a:rPr>
              <a:t>Overview</a:t>
            </a:r>
          </a:p>
        </p:txBody>
      </p:sp>
    </p:spTree>
    <p:extLst>
      <p:ext uri="{BB962C8B-B14F-4D97-AF65-F5344CB8AC3E}">
        <p14:creationId xmlns:p14="http://schemas.microsoft.com/office/powerpoint/2010/main" val="254544685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CB22C-9F7A-0B1D-3398-C2BA6BB3231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EE85710-F520-E835-5564-931C122AC44C}"/>
              </a:ext>
            </a:extLst>
          </p:cNvPr>
          <p:cNvGrpSpPr/>
          <p:nvPr/>
        </p:nvGrpSpPr>
        <p:grpSpPr>
          <a:xfrm>
            <a:off x="3992477" y="1113123"/>
            <a:ext cx="4207049" cy="1695140"/>
            <a:chOff x="3992477" y="1113123"/>
            <a:chExt cx="4207049" cy="1695140"/>
          </a:xfrm>
        </p:grpSpPr>
        <p:sp>
          <p:nvSpPr>
            <p:cNvPr id="8" name="Title 20">
              <a:extLst>
                <a:ext uri="{FF2B5EF4-FFF2-40B4-BE49-F238E27FC236}">
                  <a16:creationId xmlns:a16="http://schemas.microsoft.com/office/drawing/2014/main" id="{079F8AF1-673C-11CE-1DA9-BEECFB297D2C}"/>
                </a:ext>
              </a:extLst>
            </p:cNvPr>
            <p:cNvSpPr txBox="1">
              <a:spLocks/>
            </p:cNvSpPr>
            <p:nvPr/>
          </p:nvSpPr>
          <p:spPr>
            <a:xfrm>
              <a:off x="3992477" y="2223488"/>
              <a:ext cx="4207049"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914400">
                <a:spcBef>
                  <a:spcPts val="0"/>
                </a:spcBef>
                <a:defRPr/>
              </a:pPr>
              <a:r>
                <a:rPr kumimoji="0" lang="en-US" sz="3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a:ea typeface="+mn-ea"/>
                  <a:cs typeface="Segoe UI Semibold"/>
                </a:rPr>
                <a:t>Microsoft 365 Copilot </a:t>
              </a:r>
              <a:endParaRPr lang="en-GB" sz="3200" spc="-100">
                <a:ln>
                  <a:noFill/>
                </a:ln>
                <a:solidFill>
                  <a:prstClr val="black"/>
                </a:solidFill>
                <a:latin typeface="Segoe UI Semibold" panose="020B0702040204020203" pitchFamily="34" charset="0"/>
                <a:cs typeface="Segoe UI Semibold" panose="020B0702040204020203" pitchFamily="34" charset="0"/>
              </a:endParaRPr>
            </a:p>
          </p:txBody>
        </p:sp>
        <p:pic>
          <p:nvPicPr>
            <p:cNvPr id="9" name="!Copilot" descr="Copilot logo">
              <a:extLst>
                <a:ext uri="{FF2B5EF4-FFF2-40B4-BE49-F238E27FC236}">
                  <a16:creationId xmlns:a16="http://schemas.microsoft.com/office/drawing/2014/main" id="{DAED0FDF-F8EC-E2DE-98AD-11DEE824B345}"/>
                </a:ext>
              </a:extLst>
            </p:cNvPr>
            <p:cNvPicPr>
              <a:picLocks noChangeAspect="1"/>
            </p:cNvPicPr>
            <p:nvPr/>
          </p:nvPicPr>
          <p:blipFill>
            <a:blip r:embed="rId3"/>
            <a:stretch>
              <a:fillRect/>
            </a:stretch>
          </p:blipFill>
          <p:spPr>
            <a:xfrm>
              <a:off x="5562275" y="1113123"/>
              <a:ext cx="1067451" cy="1067450"/>
            </a:xfrm>
            <a:prstGeom prst="rect">
              <a:avLst/>
            </a:prstGeom>
            <a:noFill/>
            <a:ln>
              <a:noFill/>
              <a:headEnd type="none" w="med" len="med"/>
              <a:tailEnd type="none" w="med" len="med"/>
            </a:ln>
            <a:effectLst/>
          </p:spPr>
        </p:pic>
      </p:grpSp>
      <p:grpSp>
        <p:nvGrpSpPr>
          <p:cNvPr id="7" name="Group 6">
            <a:extLst>
              <a:ext uri="{FF2B5EF4-FFF2-40B4-BE49-F238E27FC236}">
                <a16:creationId xmlns:a16="http://schemas.microsoft.com/office/drawing/2014/main" id="{BB33CDE8-C17A-AF5A-A7CB-7C2EB69A20AB}"/>
              </a:ext>
            </a:extLst>
          </p:cNvPr>
          <p:cNvGrpSpPr/>
          <p:nvPr/>
        </p:nvGrpSpPr>
        <p:grpSpPr>
          <a:xfrm>
            <a:off x="809625" y="3148537"/>
            <a:ext cx="10572750" cy="2180469"/>
            <a:chOff x="640080" y="3399997"/>
            <a:chExt cx="10572750" cy="2180469"/>
          </a:xfrm>
        </p:grpSpPr>
        <p:grpSp>
          <p:nvGrpSpPr>
            <p:cNvPr id="10" name="Group 9" descr="Large Language Models">
              <a:extLst>
                <a:ext uri="{FF2B5EF4-FFF2-40B4-BE49-F238E27FC236}">
                  <a16:creationId xmlns:a16="http://schemas.microsoft.com/office/drawing/2014/main" id="{A47C9249-FF89-0597-387B-2797E16FFE74}"/>
                </a:ext>
                <a:ext uri="{C183D7F6-B498-43B3-948B-1728B52AA6E4}">
                  <adec:decorative xmlns:adec="http://schemas.microsoft.com/office/drawing/2017/decorative" val="0"/>
                </a:ext>
              </a:extLst>
            </p:cNvPr>
            <p:cNvGrpSpPr/>
            <p:nvPr/>
          </p:nvGrpSpPr>
          <p:grpSpPr>
            <a:xfrm>
              <a:off x="1134737" y="4039762"/>
              <a:ext cx="1530703" cy="1151074"/>
              <a:chOff x="3095297" y="3964747"/>
              <a:chExt cx="1530703" cy="1151074"/>
            </a:xfrm>
          </p:grpSpPr>
          <p:sp>
            <p:nvSpPr>
              <p:cNvPr id="11" name="TextBox 10">
                <a:extLst>
                  <a:ext uri="{FF2B5EF4-FFF2-40B4-BE49-F238E27FC236}">
                    <a16:creationId xmlns:a16="http://schemas.microsoft.com/office/drawing/2014/main" id="{06AD1773-4873-82DF-B112-79042C20B804}"/>
                  </a:ext>
                </a:extLst>
              </p:cNvPr>
              <p:cNvSpPr txBox="1"/>
              <p:nvPr/>
            </p:nvSpPr>
            <p:spPr>
              <a:xfrm>
                <a:off x="3095297" y="4623378"/>
                <a:ext cx="1530703" cy="49244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Large Language Models</a:t>
                </a:r>
              </a:p>
            </p:txBody>
          </p:sp>
          <p:pic>
            <p:nvPicPr>
              <p:cNvPr id="12" name="Graphic 11">
                <a:extLst>
                  <a:ext uri="{FF2B5EF4-FFF2-40B4-BE49-F238E27FC236}">
                    <a16:creationId xmlns:a16="http://schemas.microsoft.com/office/drawing/2014/main" id="{6B811AF8-5E9E-E04C-4C20-6CB711DA42D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636774" y="3964747"/>
                <a:ext cx="447748" cy="447748"/>
              </a:xfrm>
              <a:prstGeom prst="rect">
                <a:avLst/>
              </a:prstGeom>
            </p:spPr>
          </p:pic>
        </p:grpSp>
        <p:sp>
          <p:nvSpPr>
            <p:cNvPr id="13" name="Graphic 8" descr="Plus sign">
              <a:extLst>
                <a:ext uri="{FF2B5EF4-FFF2-40B4-BE49-F238E27FC236}">
                  <a16:creationId xmlns:a16="http://schemas.microsoft.com/office/drawing/2014/main" id="{582AC365-FB36-FEA2-4693-FC6F124CF2F2}"/>
                </a:ext>
                <a:ext uri="{C183D7F6-B498-43B3-948B-1728B52AA6E4}">
                  <adec:decorative xmlns:adec="http://schemas.microsoft.com/office/drawing/2017/decorative" val="0"/>
                </a:ext>
              </a:extLst>
            </p:cNvPr>
            <p:cNvSpPr/>
            <p:nvPr/>
          </p:nvSpPr>
          <p:spPr>
            <a:xfrm>
              <a:off x="2796110" y="4155107"/>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nvGrpSpPr>
            <p:cNvPr id="14" name="Group 13" descr="Bounding box titled &quot;Natural Language&quot;">
              <a:extLst>
                <a:ext uri="{FF2B5EF4-FFF2-40B4-BE49-F238E27FC236}">
                  <a16:creationId xmlns:a16="http://schemas.microsoft.com/office/drawing/2014/main" id="{3F774BAE-66A3-D75B-CB26-5FE2318E9994}"/>
                </a:ext>
                <a:ext uri="{C183D7F6-B498-43B3-948B-1728B52AA6E4}">
                  <adec:decorative xmlns:adec="http://schemas.microsoft.com/office/drawing/2017/decorative" val="0"/>
                </a:ext>
              </a:extLst>
            </p:cNvPr>
            <p:cNvGrpSpPr/>
            <p:nvPr/>
          </p:nvGrpSpPr>
          <p:grpSpPr>
            <a:xfrm>
              <a:off x="640080" y="3399997"/>
              <a:ext cx="10572750" cy="2180469"/>
              <a:chOff x="1925419" y="3324981"/>
              <a:chExt cx="8592458" cy="2180469"/>
            </a:xfrm>
          </p:grpSpPr>
          <p:sp>
            <p:nvSpPr>
              <p:cNvPr id="15" name="TextBox 14">
                <a:extLst>
                  <a:ext uri="{FF2B5EF4-FFF2-40B4-BE49-F238E27FC236}">
                    <a16:creationId xmlns:a16="http://schemas.microsoft.com/office/drawing/2014/main" id="{F6E75ABF-B970-0995-DD7C-1FF31B275CDA}"/>
                  </a:ext>
                </a:extLst>
              </p:cNvPr>
              <p:cNvSpPr txBox="1"/>
              <p:nvPr/>
            </p:nvSpPr>
            <p:spPr>
              <a:xfrm>
                <a:off x="5005040" y="3324981"/>
                <a:ext cx="2433217" cy="307777"/>
              </a:xfrm>
              <a:prstGeom prst="rect">
                <a:avLst/>
              </a:prstGeom>
              <a:noFill/>
              <a:ln>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Natural Language</a:t>
                </a:r>
              </a:p>
            </p:txBody>
          </p:sp>
          <p:sp>
            <p:nvSpPr>
              <p:cNvPr id="16" name="Rectangle: Rounded Corners 34">
                <a:extLst>
                  <a:ext uri="{FF2B5EF4-FFF2-40B4-BE49-F238E27FC236}">
                    <a16:creationId xmlns:a16="http://schemas.microsoft.com/office/drawing/2014/main" id="{26958D68-8F7B-C381-50A9-796391BC273C}"/>
                  </a:ext>
                </a:extLst>
              </p:cNvPr>
              <p:cNvSpPr/>
              <p:nvPr/>
            </p:nvSpPr>
            <p:spPr bwMode="auto">
              <a:xfrm>
                <a:off x="1925419" y="3494063"/>
                <a:ext cx="8592458" cy="2011387"/>
              </a:xfrm>
              <a:custGeom>
                <a:avLst/>
                <a:gdLst>
                  <a:gd name="connsiteX0" fmla="*/ 0 w 4508748"/>
                  <a:gd name="connsiteY0" fmla="*/ 58322 h 1647518"/>
                  <a:gd name="connsiteX1" fmla="*/ 58322 w 4508748"/>
                  <a:gd name="connsiteY1" fmla="*/ 0 h 1647518"/>
                  <a:gd name="connsiteX2" fmla="*/ 4450426 w 4508748"/>
                  <a:gd name="connsiteY2" fmla="*/ 0 h 1647518"/>
                  <a:gd name="connsiteX3" fmla="*/ 4508748 w 4508748"/>
                  <a:gd name="connsiteY3" fmla="*/ 58322 h 1647518"/>
                  <a:gd name="connsiteX4" fmla="*/ 4508748 w 4508748"/>
                  <a:gd name="connsiteY4" fmla="*/ 1589196 h 1647518"/>
                  <a:gd name="connsiteX5" fmla="*/ 4450426 w 4508748"/>
                  <a:gd name="connsiteY5" fmla="*/ 1647518 h 1647518"/>
                  <a:gd name="connsiteX6" fmla="*/ 58322 w 4508748"/>
                  <a:gd name="connsiteY6" fmla="*/ 1647518 h 1647518"/>
                  <a:gd name="connsiteX7" fmla="*/ 0 w 4508748"/>
                  <a:gd name="connsiteY7" fmla="*/ 1589196 h 1647518"/>
                  <a:gd name="connsiteX8" fmla="*/ 0 w 4508748"/>
                  <a:gd name="connsiteY8" fmla="*/ 58322 h 1647518"/>
                  <a:gd name="connsiteX0" fmla="*/ 0 w 4508748"/>
                  <a:gd name="connsiteY0" fmla="*/ 58666 h 1647862"/>
                  <a:gd name="connsiteX1" fmla="*/ 58322 w 4508748"/>
                  <a:gd name="connsiteY1" fmla="*/ 344 h 1647862"/>
                  <a:gd name="connsiteX2" fmla="*/ 1333055 w 4508748"/>
                  <a:gd name="connsiteY2" fmla="*/ 0 h 1647862"/>
                  <a:gd name="connsiteX3" fmla="*/ 4450426 w 4508748"/>
                  <a:gd name="connsiteY3" fmla="*/ 344 h 1647862"/>
                  <a:gd name="connsiteX4" fmla="*/ 4508748 w 4508748"/>
                  <a:gd name="connsiteY4" fmla="*/ 58666 h 1647862"/>
                  <a:gd name="connsiteX5" fmla="*/ 4508748 w 4508748"/>
                  <a:gd name="connsiteY5" fmla="*/ 1589540 h 1647862"/>
                  <a:gd name="connsiteX6" fmla="*/ 4450426 w 4508748"/>
                  <a:gd name="connsiteY6" fmla="*/ 1647862 h 1647862"/>
                  <a:gd name="connsiteX7" fmla="*/ 58322 w 4508748"/>
                  <a:gd name="connsiteY7" fmla="*/ 1647862 h 1647862"/>
                  <a:gd name="connsiteX8" fmla="*/ 0 w 4508748"/>
                  <a:gd name="connsiteY8" fmla="*/ 1589540 h 1647862"/>
                  <a:gd name="connsiteX9" fmla="*/ 0 w 4508748"/>
                  <a:gd name="connsiteY9" fmla="*/ 58666 h 1647862"/>
                  <a:gd name="connsiteX0" fmla="*/ 0 w 4508748"/>
                  <a:gd name="connsiteY0" fmla="*/ 60254 h 1649450"/>
                  <a:gd name="connsiteX1" fmla="*/ 58322 w 4508748"/>
                  <a:gd name="connsiteY1" fmla="*/ 1932 h 1649450"/>
                  <a:gd name="connsiteX2" fmla="*/ 1333055 w 4508748"/>
                  <a:gd name="connsiteY2" fmla="*/ 1588 h 1649450"/>
                  <a:gd name="connsiteX3" fmla="*/ 3172967 w 4508748"/>
                  <a:gd name="connsiteY3" fmla="*/ 0 h 1649450"/>
                  <a:gd name="connsiteX4" fmla="*/ 4450426 w 4508748"/>
                  <a:gd name="connsiteY4" fmla="*/ 1932 h 1649450"/>
                  <a:gd name="connsiteX5" fmla="*/ 4508748 w 4508748"/>
                  <a:gd name="connsiteY5" fmla="*/ 60254 h 1649450"/>
                  <a:gd name="connsiteX6" fmla="*/ 4508748 w 4508748"/>
                  <a:gd name="connsiteY6" fmla="*/ 1591128 h 1649450"/>
                  <a:gd name="connsiteX7" fmla="*/ 4450426 w 4508748"/>
                  <a:gd name="connsiteY7" fmla="*/ 1649450 h 1649450"/>
                  <a:gd name="connsiteX8" fmla="*/ 58322 w 4508748"/>
                  <a:gd name="connsiteY8" fmla="*/ 1649450 h 1649450"/>
                  <a:gd name="connsiteX9" fmla="*/ 0 w 4508748"/>
                  <a:gd name="connsiteY9" fmla="*/ 1591128 h 1649450"/>
                  <a:gd name="connsiteX10" fmla="*/ 0 w 4508748"/>
                  <a:gd name="connsiteY10" fmla="*/ 60254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424495 w 4508748"/>
                  <a:gd name="connsiteY9" fmla="*/ 93028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399095 w 4508748"/>
                  <a:gd name="connsiteY9" fmla="*/ 2541 h 1649450"/>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335595 w 4508748"/>
                  <a:gd name="connsiteY9" fmla="*/ 0 h 1650084"/>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29251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874035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748" h="1650084">
                    <a:moveTo>
                      <a:pt x="2874035" y="634"/>
                    </a:moveTo>
                    <a:lnTo>
                      <a:pt x="4450426" y="2566"/>
                    </a:lnTo>
                    <a:cubicBezTo>
                      <a:pt x="4482636" y="2566"/>
                      <a:pt x="4508748" y="28678"/>
                      <a:pt x="4508748" y="60888"/>
                    </a:cubicBezTo>
                    <a:lnTo>
                      <a:pt x="4508748" y="1591762"/>
                    </a:lnTo>
                    <a:cubicBezTo>
                      <a:pt x="4508748" y="1623972"/>
                      <a:pt x="4482636" y="1650084"/>
                      <a:pt x="4450426" y="1650084"/>
                    </a:cubicBezTo>
                    <a:lnTo>
                      <a:pt x="58322" y="1650084"/>
                    </a:lnTo>
                    <a:cubicBezTo>
                      <a:pt x="26112" y="1650084"/>
                      <a:pt x="0" y="1623972"/>
                      <a:pt x="0" y="1591762"/>
                    </a:cubicBezTo>
                    <a:lnTo>
                      <a:pt x="0" y="60888"/>
                    </a:lnTo>
                    <a:cubicBezTo>
                      <a:pt x="0" y="28678"/>
                      <a:pt x="26112" y="2566"/>
                      <a:pt x="58322" y="2566"/>
                    </a:cubicBezTo>
                    <a:lnTo>
                      <a:pt x="1609776" y="0"/>
                    </a:lnTo>
                  </a:path>
                </a:pathLst>
              </a:custGeom>
              <a:noFill/>
              <a:ln w="15875">
                <a:gradFill>
                  <a:gsLst>
                    <a:gs pos="0">
                      <a:srgbClr val="990099"/>
                    </a:gs>
                    <a:gs pos="74000">
                      <a:schemeClr val="accent1">
                        <a:lumMod val="45000"/>
                        <a:lumOff val="55000"/>
                      </a:schemeClr>
                    </a:gs>
                    <a:gs pos="100000">
                      <a:schemeClr val="accent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7" name="Group 16" descr="Microsoft Graph (Your Data)">
              <a:extLst>
                <a:ext uri="{FF2B5EF4-FFF2-40B4-BE49-F238E27FC236}">
                  <a16:creationId xmlns:a16="http://schemas.microsoft.com/office/drawing/2014/main" id="{5541E348-2BFD-EDF0-E04A-E86C2D01BAB0}"/>
                </a:ext>
                <a:ext uri="{C183D7F6-B498-43B3-948B-1728B52AA6E4}">
                  <adec:decorative xmlns:adec="http://schemas.microsoft.com/office/drawing/2017/decorative" val="0"/>
                </a:ext>
              </a:extLst>
            </p:cNvPr>
            <p:cNvGrpSpPr/>
            <p:nvPr/>
          </p:nvGrpSpPr>
          <p:grpSpPr>
            <a:xfrm>
              <a:off x="3115921" y="4011584"/>
              <a:ext cx="1545891" cy="1179252"/>
              <a:chOff x="5323055" y="3936569"/>
              <a:chExt cx="1545891" cy="1179252"/>
            </a:xfrm>
          </p:grpSpPr>
          <p:sp>
            <p:nvSpPr>
              <p:cNvPr id="18" name="TextBox 17">
                <a:extLst>
                  <a:ext uri="{FF2B5EF4-FFF2-40B4-BE49-F238E27FC236}">
                    <a16:creationId xmlns:a16="http://schemas.microsoft.com/office/drawing/2014/main" id="{E0016851-0E5C-6937-D91E-FC1519592898}"/>
                  </a:ext>
                </a:extLst>
              </p:cNvPr>
              <p:cNvSpPr txBox="1"/>
              <p:nvPr/>
            </p:nvSpPr>
            <p:spPr>
              <a:xfrm>
                <a:off x="5323055" y="4623378"/>
                <a:ext cx="1545891" cy="49244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Microsoft Graph</a:t>
                </a:r>
                <a:b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b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 Your Data - </a:t>
                </a:r>
              </a:p>
            </p:txBody>
          </p:sp>
          <p:pic>
            <p:nvPicPr>
              <p:cNvPr id="19" name="Graphic 18">
                <a:extLst>
                  <a:ext uri="{FF2B5EF4-FFF2-40B4-BE49-F238E27FC236}">
                    <a16:creationId xmlns:a16="http://schemas.microsoft.com/office/drawing/2014/main" id="{CBEC4831-794E-8DCE-D456-1CFC8E42D72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46563" y="3936569"/>
                <a:ext cx="498874" cy="498874"/>
              </a:xfrm>
              <a:prstGeom prst="rect">
                <a:avLst/>
              </a:prstGeom>
            </p:spPr>
          </p:pic>
        </p:grpSp>
        <p:sp>
          <p:nvSpPr>
            <p:cNvPr id="20" name="Graphic 28" descr="Plus sign">
              <a:extLst>
                <a:ext uri="{FF2B5EF4-FFF2-40B4-BE49-F238E27FC236}">
                  <a16:creationId xmlns:a16="http://schemas.microsoft.com/office/drawing/2014/main" id="{3AEDE06F-7DC5-23CC-ADD1-2AF24607BA0C}"/>
                </a:ext>
                <a:ext uri="{C183D7F6-B498-43B3-948B-1728B52AA6E4}">
                  <adec:decorative xmlns:adec="http://schemas.microsoft.com/office/drawing/2017/decorative" val="0"/>
                </a:ext>
              </a:extLst>
            </p:cNvPr>
            <p:cNvSpPr/>
            <p:nvPr/>
          </p:nvSpPr>
          <p:spPr>
            <a:xfrm>
              <a:off x="4877501" y="4155107"/>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1" name="Group 20" descr="Microsoft 365 Apps">
              <a:extLst>
                <a:ext uri="{FF2B5EF4-FFF2-40B4-BE49-F238E27FC236}">
                  <a16:creationId xmlns:a16="http://schemas.microsoft.com/office/drawing/2014/main" id="{BD46CE6E-A9AA-A5F4-3DD7-474A77DA40CD}"/>
                </a:ext>
                <a:ext uri="{C183D7F6-B498-43B3-948B-1728B52AA6E4}">
                  <adec:decorative xmlns:adec="http://schemas.microsoft.com/office/drawing/2017/decorative" val="0"/>
                </a:ext>
              </a:extLst>
            </p:cNvPr>
            <p:cNvGrpSpPr/>
            <p:nvPr/>
          </p:nvGrpSpPr>
          <p:grpSpPr>
            <a:xfrm>
              <a:off x="5455065" y="4011584"/>
              <a:ext cx="1286385" cy="1179251"/>
              <a:chOff x="7710528" y="3936569"/>
              <a:chExt cx="1286385" cy="1179251"/>
            </a:xfrm>
          </p:grpSpPr>
          <p:sp>
            <p:nvSpPr>
              <p:cNvPr id="22" name="TextBox 21">
                <a:extLst>
                  <a:ext uri="{FF2B5EF4-FFF2-40B4-BE49-F238E27FC236}">
                    <a16:creationId xmlns:a16="http://schemas.microsoft.com/office/drawing/2014/main" id="{53944248-DDA7-A9AE-51E4-E64871B341EA}"/>
                  </a:ext>
                </a:extLst>
              </p:cNvPr>
              <p:cNvSpPr txBox="1"/>
              <p:nvPr/>
            </p:nvSpPr>
            <p:spPr>
              <a:xfrm>
                <a:off x="7710528" y="4623377"/>
                <a:ext cx="1286385" cy="49244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Microsoft 365 Apps</a:t>
                </a:r>
              </a:p>
            </p:txBody>
          </p:sp>
          <p:pic>
            <p:nvPicPr>
              <p:cNvPr id="23" name="Graphic 22">
                <a:extLst>
                  <a:ext uri="{FF2B5EF4-FFF2-40B4-BE49-F238E27FC236}">
                    <a16:creationId xmlns:a16="http://schemas.microsoft.com/office/drawing/2014/main" id="{4C987D05-D324-7CB5-476B-D5EBB3CAB2E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101669" y="3936569"/>
                <a:ext cx="504102" cy="504102"/>
              </a:xfrm>
              <a:prstGeom prst="rect">
                <a:avLst/>
              </a:prstGeom>
            </p:spPr>
          </p:pic>
        </p:grpSp>
        <p:sp>
          <p:nvSpPr>
            <p:cNvPr id="24" name="Graphic 28" descr="Plus sign">
              <a:extLst>
                <a:ext uri="{FF2B5EF4-FFF2-40B4-BE49-F238E27FC236}">
                  <a16:creationId xmlns:a16="http://schemas.microsoft.com/office/drawing/2014/main" id="{F43ABDB4-7DBC-FB10-1DA0-61A0BBFEC174}"/>
                </a:ext>
                <a:ext uri="{C183D7F6-B498-43B3-948B-1728B52AA6E4}">
                  <adec:decorative xmlns:adec="http://schemas.microsoft.com/office/drawing/2017/decorative" val="0"/>
                </a:ext>
              </a:extLst>
            </p:cNvPr>
            <p:cNvSpPr/>
            <p:nvPr/>
          </p:nvSpPr>
          <p:spPr>
            <a:xfrm>
              <a:off x="7113046" y="4155107"/>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5" name="Group 24" descr="The Web">
              <a:extLst>
                <a:ext uri="{FF2B5EF4-FFF2-40B4-BE49-F238E27FC236}">
                  <a16:creationId xmlns:a16="http://schemas.microsoft.com/office/drawing/2014/main" id="{6A4A31BA-DA31-C06B-61B7-443F0F092064}"/>
                </a:ext>
              </a:extLst>
            </p:cNvPr>
            <p:cNvGrpSpPr/>
            <p:nvPr/>
          </p:nvGrpSpPr>
          <p:grpSpPr>
            <a:xfrm>
              <a:off x="9517241" y="4039762"/>
              <a:ext cx="1286385" cy="1176608"/>
              <a:chOff x="8530534" y="4014228"/>
              <a:chExt cx="1286385" cy="1176608"/>
            </a:xfrm>
          </p:grpSpPr>
          <p:sp>
            <p:nvSpPr>
              <p:cNvPr id="26" name="TextBox 25">
                <a:extLst>
                  <a:ext uri="{FF2B5EF4-FFF2-40B4-BE49-F238E27FC236}">
                    <a16:creationId xmlns:a16="http://schemas.microsoft.com/office/drawing/2014/main" id="{D37C9E26-6E20-5CD6-C4E3-FFBD0259372A}"/>
                  </a:ext>
                </a:extLst>
              </p:cNvPr>
              <p:cNvSpPr txBox="1"/>
              <p:nvPr/>
            </p:nvSpPr>
            <p:spPr>
              <a:xfrm>
                <a:off x="8530534" y="4698393"/>
                <a:ext cx="1286385" cy="49244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The</a:t>
                </a:r>
                <a:b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b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Web</a:t>
                </a:r>
              </a:p>
            </p:txBody>
          </p:sp>
          <p:sp>
            <p:nvSpPr>
              <p:cNvPr id="27" name="Graphic 20">
                <a:extLst>
                  <a:ext uri="{FF2B5EF4-FFF2-40B4-BE49-F238E27FC236}">
                    <a16:creationId xmlns:a16="http://schemas.microsoft.com/office/drawing/2014/main" id="{F919CEBE-6A75-2DF8-AE9C-6A5A7904EAEF}"/>
                  </a:ext>
                </a:extLst>
              </p:cNvPr>
              <p:cNvSpPr/>
              <p:nvPr/>
            </p:nvSpPr>
            <p:spPr>
              <a:xfrm>
                <a:off x="8945511" y="4014228"/>
                <a:ext cx="454759" cy="454361"/>
              </a:xfrm>
              <a:custGeom>
                <a:avLst/>
                <a:gdLst>
                  <a:gd name="connsiteX0" fmla="*/ 13742 w 190773"/>
                  <a:gd name="connsiteY0" fmla="*/ 75793 h 190606"/>
                  <a:gd name="connsiteX1" fmla="*/ 13742 w 190773"/>
                  <a:gd name="connsiteY1" fmla="*/ 142145 h 190606"/>
                  <a:gd name="connsiteX2" fmla="*/ 73109 w 190773"/>
                  <a:gd name="connsiteY2" fmla="*/ 147907 h 190606"/>
                  <a:gd name="connsiteX3" fmla="*/ 113651 w 190773"/>
                  <a:gd name="connsiteY3" fmla="*/ 188449 h 190606"/>
                  <a:gd name="connsiteX4" fmla="*/ 124067 w 190773"/>
                  <a:gd name="connsiteY4" fmla="*/ 188449 h 190606"/>
                  <a:gd name="connsiteX5" fmla="*/ 124780 w 190773"/>
                  <a:gd name="connsiteY5" fmla="*/ 178859 h 190606"/>
                  <a:gd name="connsiteX6" fmla="*/ 124067 w 190773"/>
                  <a:gd name="connsiteY6" fmla="*/ 178033 h 190606"/>
                  <a:gd name="connsiteX7" fmla="*/ 83897 w 190773"/>
                  <a:gd name="connsiteY7" fmla="*/ 137854 h 190606"/>
                  <a:gd name="connsiteX8" fmla="*/ 80093 w 190773"/>
                  <a:gd name="connsiteY8" fmla="*/ 75793 h 190606"/>
                  <a:gd name="connsiteX9" fmla="*/ 13742 w 190773"/>
                  <a:gd name="connsiteY9" fmla="*/ 75793 h 190606"/>
                  <a:gd name="connsiteX10" fmla="*/ 95510 w 190773"/>
                  <a:gd name="connsiteY10" fmla="*/ 0 h 190606"/>
                  <a:gd name="connsiteX11" fmla="*/ 2632 w 190773"/>
                  <a:gd name="connsiteY11" fmla="*/ 73977 h 190606"/>
                  <a:gd name="connsiteX12" fmla="*/ 7007 w 190773"/>
                  <a:gd name="connsiteY12" fmla="*/ 69058 h 190606"/>
                  <a:gd name="connsiteX13" fmla="*/ 23920 w 190773"/>
                  <a:gd name="connsiteY13" fmla="*/ 57407 h 190606"/>
                  <a:gd name="connsiteX14" fmla="*/ 65791 w 190773"/>
                  <a:gd name="connsiteY14" fmla="*/ 19914 h 190606"/>
                  <a:gd name="connsiteX15" fmla="*/ 64774 w 190773"/>
                  <a:gd name="connsiteY15" fmla="*/ 21573 h 190606"/>
                  <a:gd name="connsiteX16" fmla="*/ 52628 w 190773"/>
                  <a:gd name="connsiteY16" fmla="*/ 52807 h 190606"/>
                  <a:gd name="connsiteX17" fmla="*/ 66588 w 190773"/>
                  <a:gd name="connsiteY17" fmla="*/ 56050 h 190606"/>
                  <a:gd name="connsiteX18" fmla="*/ 95510 w 190773"/>
                  <a:gd name="connsiteY18" fmla="*/ 14288 h 190606"/>
                  <a:gd name="connsiteX19" fmla="*/ 96611 w 190773"/>
                  <a:gd name="connsiteY19" fmla="*/ 14338 h 190606"/>
                  <a:gd name="connsiteX20" fmla="*/ 125716 w 190773"/>
                  <a:gd name="connsiteY20" fmla="*/ 61924 h 190606"/>
                  <a:gd name="connsiteX21" fmla="*/ 78113 w 190773"/>
                  <a:gd name="connsiteY21" fmla="*/ 61917 h 190606"/>
                  <a:gd name="connsiteX22" fmla="*/ 86829 w 190773"/>
                  <a:gd name="connsiteY22" fmla="*/ 69058 h 190606"/>
                  <a:gd name="connsiteX23" fmla="*/ 92878 w 190773"/>
                  <a:gd name="connsiteY23" fmla="*/ 76195 h 190606"/>
                  <a:gd name="connsiteX24" fmla="*/ 127865 w 190773"/>
                  <a:gd name="connsiteY24" fmla="*/ 76209 h 190606"/>
                  <a:gd name="connsiteX25" fmla="*/ 128861 w 190773"/>
                  <a:gd name="connsiteY25" fmla="*/ 95265 h 190606"/>
                  <a:gd name="connsiteX26" fmla="*/ 126578 w 190773"/>
                  <a:gd name="connsiteY26" fmla="*/ 123841 h 190606"/>
                  <a:gd name="connsiteX27" fmla="*/ 101381 w 190773"/>
                  <a:gd name="connsiteY27" fmla="*/ 123842 h 190606"/>
                  <a:gd name="connsiteX28" fmla="*/ 98533 w 190773"/>
                  <a:gd name="connsiteY28" fmla="*/ 131853 h 190606"/>
                  <a:gd name="connsiteX29" fmla="*/ 97305 w 190773"/>
                  <a:gd name="connsiteY29" fmla="*/ 134441 h 190606"/>
                  <a:gd name="connsiteX30" fmla="*/ 96137 w 190773"/>
                  <a:gd name="connsiteY30" fmla="*/ 136626 h 190606"/>
                  <a:gd name="connsiteX31" fmla="*/ 97648 w 190773"/>
                  <a:gd name="connsiteY31" fmla="*/ 138122 h 190606"/>
                  <a:gd name="connsiteX32" fmla="*/ 123503 w 190773"/>
                  <a:gd name="connsiteY32" fmla="*/ 138124 h 190606"/>
                  <a:gd name="connsiteX33" fmla="*/ 116534 w 190773"/>
                  <a:gd name="connsiteY33" fmla="*/ 157027 h 190606"/>
                  <a:gd name="connsiteX34" fmla="*/ 127064 w 190773"/>
                  <a:gd name="connsiteY34" fmla="*/ 167578 h 190606"/>
                  <a:gd name="connsiteX35" fmla="*/ 138293 w 190773"/>
                  <a:gd name="connsiteY35" fmla="*/ 138134 h 190606"/>
                  <a:gd name="connsiteX36" fmla="*/ 164226 w 190773"/>
                  <a:gd name="connsiteY36" fmla="*/ 138126 h 190606"/>
                  <a:gd name="connsiteX37" fmla="*/ 128661 w 190773"/>
                  <a:gd name="connsiteY37" fmla="*/ 169167 h 190606"/>
                  <a:gd name="connsiteX38" fmla="*/ 130803 w 190773"/>
                  <a:gd name="connsiteY38" fmla="*/ 171299 h 190606"/>
                  <a:gd name="connsiteX39" fmla="*/ 131989 w 190773"/>
                  <a:gd name="connsiteY39" fmla="*/ 172635 h 190606"/>
                  <a:gd name="connsiteX40" fmla="*/ 135591 w 190773"/>
                  <a:gd name="connsiteY40" fmla="*/ 181710 h 190606"/>
                  <a:gd name="connsiteX41" fmla="*/ 190774 w 190773"/>
                  <a:gd name="connsiteY41" fmla="*/ 95265 h 190606"/>
                  <a:gd name="connsiteX42" fmla="*/ 95510 w 190773"/>
                  <a:gd name="connsiteY42" fmla="*/ 0 h 190606"/>
                  <a:gd name="connsiteX43" fmla="*/ 69678 w 190773"/>
                  <a:gd name="connsiteY43" fmla="*/ 86208 h 190606"/>
                  <a:gd name="connsiteX44" fmla="*/ 69678 w 190773"/>
                  <a:gd name="connsiteY44" fmla="*/ 131729 h 190606"/>
                  <a:gd name="connsiteX45" fmla="*/ 24158 w 190773"/>
                  <a:gd name="connsiteY45" fmla="*/ 131729 h 190606"/>
                  <a:gd name="connsiteX46" fmla="*/ 24158 w 190773"/>
                  <a:gd name="connsiteY46" fmla="*/ 86208 h 190606"/>
                  <a:gd name="connsiteX47" fmla="*/ 69678 w 190773"/>
                  <a:gd name="connsiteY47" fmla="*/ 86208 h 190606"/>
                  <a:gd name="connsiteX48" fmla="*/ 142245 w 190773"/>
                  <a:gd name="connsiteY48" fmla="*/ 76215 h 190606"/>
                  <a:gd name="connsiteX49" fmla="*/ 174226 w 190773"/>
                  <a:gd name="connsiteY49" fmla="*/ 76209 h 190606"/>
                  <a:gd name="connsiteX50" fmla="*/ 174300 w 190773"/>
                  <a:gd name="connsiteY50" fmla="*/ 76496 h 190606"/>
                  <a:gd name="connsiteX51" fmla="*/ 176486 w 190773"/>
                  <a:gd name="connsiteY51" fmla="*/ 95265 h 190606"/>
                  <a:gd name="connsiteX52" fmla="*/ 171301 w 190773"/>
                  <a:gd name="connsiteY52" fmla="*/ 123840 h 190606"/>
                  <a:gd name="connsiteX53" fmla="*/ 141074 w 190773"/>
                  <a:gd name="connsiteY53" fmla="*/ 123848 h 190606"/>
                  <a:gd name="connsiteX54" fmla="*/ 143149 w 190773"/>
                  <a:gd name="connsiteY54" fmla="*/ 95265 h 190606"/>
                  <a:gd name="connsiteX55" fmla="*/ 142245 w 190773"/>
                  <a:gd name="connsiteY55" fmla="*/ 76215 h 190606"/>
                  <a:gd name="connsiteX56" fmla="*/ 125217 w 190773"/>
                  <a:gd name="connsiteY56" fmla="*/ 19914 h 190606"/>
                  <a:gd name="connsiteX57" fmla="*/ 125435 w 190773"/>
                  <a:gd name="connsiteY57" fmla="*/ 19997 h 190606"/>
                  <a:gd name="connsiteX58" fmla="*/ 169327 w 190773"/>
                  <a:gd name="connsiteY58" fmla="*/ 61926 h 190606"/>
                  <a:gd name="connsiteX59" fmla="*/ 140292 w 190773"/>
                  <a:gd name="connsiteY59" fmla="*/ 61920 h 190606"/>
                  <a:gd name="connsiteX60" fmla="*/ 125217 w 190773"/>
                  <a:gd name="connsiteY60" fmla="*/ 19914 h 19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773" h="190606">
                    <a:moveTo>
                      <a:pt x="13742" y="75793"/>
                    </a:moveTo>
                    <a:cubicBezTo>
                      <a:pt x="-4581" y="94116"/>
                      <a:pt x="-4581" y="123823"/>
                      <a:pt x="13742" y="142145"/>
                    </a:cubicBezTo>
                    <a:cubicBezTo>
                      <a:pt x="29884" y="158288"/>
                      <a:pt x="54863" y="160208"/>
                      <a:pt x="73109" y="147907"/>
                    </a:cubicBezTo>
                    <a:lnTo>
                      <a:pt x="113651" y="188449"/>
                    </a:lnTo>
                    <a:cubicBezTo>
                      <a:pt x="116528" y="191325"/>
                      <a:pt x="121190" y="191325"/>
                      <a:pt x="124067" y="188449"/>
                    </a:cubicBezTo>
                    <a:cubicBezTo>
                      <a:pt x="126681" y="185834"/>
                      <a:pt x="126919" y="181742"/>
                      <a:pt x="124780" y="178859"/>
                    </a:cubicBezTo>
                    <a:lnTo>
                      <a:pt x="124067" y="178033"/>
                    </a:lnTo>
                    <a:lnTo>
                      <a:pt x="83897" y="137854"/>
                    </a:lnTo>
                    <a:cubicBezTo>
                      <a:pt x="98314" y="119444"/>
                      <a:pt x="97046" y="92745"/>
                      <a:pt x="80093" y="75793"/>
                    </a:cubicBezTo>
                    <a:cubicBezTo>
                      <a:pt x="61771" y="57471"/>
                      <a:pt x="32064" y="57471"/>
                      <a:pt x="13742" y="75793"/>
                    </a:cubicBezTo>
                    <a:close/>
                    <a:moveTo>
                      <a:pt x="95510" y="0"/>
                    </a:moveTo>
                    <a:cubicBezTo>
                      <a:pt x="50214" y="0"/>
                      <a:pt x="12302" y="31612"/>
                      <a:pt x="2632" y="73977"/>
                    </a:cubicBezTo>
                    <a:cubicBezTo>
                      <a:pt x="3976" y="72270"/>
                      <a:pt x="5435" y="70629"/>
                      <a:pt x="7007" y="69058"/>
                    </a:cubicBezTo>
                    <a:cubicBezTo>
                      <a:pt x="12039" y="64026"/>
                      <a:pt x="17785" y="60142"/>
                      <a:pt x="23920" y="57407"/>
                    </a:cubicBezTo>
                    <a:cubicBezTo>
                      <a:pt x="32902" y="40429"/>
                      <a:pt x="47763" y="27030"/>
                      <a:pt x="65791" y="19914"/>
                    </a:cubicBezTo>
                    <a:lnTo>
                      <a:pt x="64774" y="21573"/>
                    </a:lnTo>
                    <a:cubicBezTo>
                      <a:pt x="59654" y="30084"/>
                      <a:pt x="55524" y="40730"/>
                      <a:pt x="52628" y="52807"/>
                    </a:cubicBezTo>
                    <a:cubicBezTo>
                      <a:pt x="57380" y="53295"/>
                      <a:pt x="62070" y="54374"/>
                      <a:pt x="66588" y="56050"/>
                    </a:cubicBezTo>
                    <a:cubicBezTo>
                      <a:pt x="72606" y="31022"/>
                      <a:pt x="83951" y="14288"/>
                      <a:pt x="95510" y="14288"/>
                    </a:cubicBezTo>
                    <a:lnTo>
                      <a:pt x="96611" y="14338"/>
                    </a:lnTo>
                    <a:cubicBezTo>
                      <a:pt x="108665" y="15441"/>
                      <a:pt x="120308" y="34509"/>
                      <a:pt x="125716" y="61924"/>
                    </a:cubicBezTo>
                    <a:lnTo>
                      <a:pt x="78113" y="61917"/>
                    </a:lnTo>
                    <a:cubicBezTo>
                      <a:pt x="81193" y="63963"/>
                      <a:pt x="84115" y="66343"/>
                      <a:pt x="86829" y="69058"/>
                    </a:cubicBezTo>
                    <a:cubicBezTo>
                      <a:pt x="89072" y="71301"/>
                      <a:pt x="91089" y="73690"/>
                      <a:pt x="92878" y="76195"/>
                    </a:cubicBezTo>
                    <a:lnTo>
                      <a:pt x="127865" y="76209"/>
                    </a:lnTo>
                    <a:cubicBezTo>
                      <a:pt x="128513" y="82308"/>
                      <a:pt x="128861" y="88687"/>
                      <a:pt x="128861" y="95265"/>
                    </a:cubicBezTo>
                    <a:cubicBezTo>
                      <a:pt x="128861" y="105357"/>
                      <a:pt x="128041" y="114980"/>
                      <a:pt x="126578" y="123841"/>
                    </a:cubicBezTo>
                    <a:lnTo>
                      <a:pt x="101381" y="123842"/>
                    </a:lnTo>
                    <a:cubicBezTo>
                      <a:pt x="100641" y="126563"/>
                      <a:pt x="99691" y="129241"/>
                      <a:pt x="98533" y="131853"/>
                    </a:cubicBezTo>
                    <a:lnTo>
                      <a:pt x="97305" y="134441"/>
                    </a:lnTo>
                    <a:lnTo>
                      <a:pt x="96137" y="136626"/>
                    </a:lnTo>
                    <a:lnTo>
                      <a:pt x="97648" y="138122"/>
                    </a:lnTo>
                    <a:lnTo>
                      <a:pt x="123503" y="138124"/>
                    </a:lnTo>
                    <a:cubicBezTo>
                      <a:pt x="121577" y="145254"/>
                      <a:pt x="119211" y="151627"/>
                      <a:pt x="116534" y="157027"/>
                    </a:cubicBezTo>
                    <a:lnTo>
                      <a:pt x="127064" y="167578"/>
                    </a:lnTo>
                    <a:cubicBezTo>
                      <a:pt x="131749" y="159405"/>
                      <a:pt x="135559" y="149398"/>
                      <a:pt x="138293" y="138134"/>
                    </a:cubicBezTo>
                    <a:lnTo>
                      <a:pt x="164226" y="138126"/>
                    </a:lnTo>
                    <a:cubicBezTo>
                      <a:pt x="155750" y="151687"/>
                      <a:pt x="143370" y="162558"/>
                      <a:pt x="128661" y="169167"/>
                    </a:cubicBezTo>
                    <a:lnTo>
                      <a:pt x="130803" y="171299"/>
                    </a:lnTo>
                    <a:lnTo>
                      <a:pt x="131989" y="172635"/>
                    </a:lnTo>
                    <a:cubicBezTo>
                      <a:pt x="134089" y="175447"/>
                      <a:pt x="135275" y="178581"/>
                      <a:pt x="135591" y="181710"/>
                    </a:cubicBezTo>
                    <a:cubicBezTo>
                      <a:pt x="168175" y="166583"/>
                      <a:pt x="190774" y="133563"/>
                      <a:pt x="190774" y="95265"/>
                    </a:cubicBezTo>
                    <a:cubicBezTo>
                      <a:pt x="190774" y="42651"/>
                      <a:pt x="148123" y="0"/>
                      <a:pt x="95510" y="0"/>
                    </a:cubicBezTo>
                    <a:close/>
                    <a:moveTo>
                      <a:pt x="69678" y="86208"/>
                    </a:moveTo>
                    <a:cubicBezTo>
                      <a:pt x="82248" y="98779"/>
                      <a:pt x="82248" y="119159"/>
                      <a:pt x="69678" y="131729"/>
                    </a:cubicBezTo>
                    <a:cubicBezTo>
                      <a:pt x="57108" y="144299"/>
                      <a:pt x="36728" y="144299"/>
                      <a:pt x="24158" y="131729"/>
                    </a:cubicBezTo>
                    <a:cubicBezTo>
                      <a:pt x="11587" y="119159"/>
                      <a:pt x="11587" y="98779"/>
                      <a:pt x="24158" y="86208"/>
                    </a:cubicBezTo>
                    <a:cubicBezTo>
                      <a:pt x="36728" y="73639"/>
                      <a:pt x="57108" y="73639"/>
                      <a:pt x="69678" y="86208"/>
                    </a:cubicBezTo>
                    <a:close/>
                    <a:moveTo>
                      <a:pt x="142245" y="76215"/>
                    </a:moveTo>
                    <a:lnTo>
                      <a:pt x="174226" y="76209"/>
                    </a:lnTo>
                    <a:lnTo>
                      <a:pt x="174300" y="76496"/>
                    </a:lnTo>
                    <a:cubicBezTo>
                      <a:pt x="175730" y="82519"/>
                      <a:pt x="176486" y="88804"/>
                      <a:pt x="176486" y="95265"/>
                    </a:cubicBezTo>
                    <a:cubicBezTo>
                      <a:pt x="176486" y="105323"/>
                      <a:pt x="174653" y="114954"/>
                      <a:pt x="171301" y="123840"/>
                    </a:cubicBezTo>
                    <a:lnTo>
                      <a:pt x="141074" y="123848"/>
                    </a:lnTo>
                    <a:cubicBezTo>
                      <a:pt x="142430" y="114806"/>
                      <a:pt x="143149" y="105199"/>
                      <a:pt x="143149" y="95265"/>
                    </a:cubicBezTo>
                    <a:cubicBezTo>
                      <a:pt x="143149" y="88752"/>
                      <a:pt x="142840" y="82380"/>
                      <a:pt x="142245" y="76215"/>
                    </a:cubicBezTo>
                    <a:close/>
                    <a:moveTo>
                      <a:pt x="125217" y="19914"/>
                    </a:moveTo>
                    <a:lnTo>
                      <a:pt x="125435" y="19997"/>
                    </a:lnTo>
                    <a:cubicBezTo>
                      <a:pt x="144937" y="27757"/>
                      <a:pt x="160710" y="42877"/>
                      <a:pt x="169327" y="61926"/>
                    </a:cubicBezTo>
                    <a:lnTo>
                      <a:pt x="140292" y="61920"/>
                    </a:lnTo>
                    <a:cubicBezTo>
                      <a:pt x="137307" y="45228"/>
                      <a:pt x="132099" y="30697"/>
                      <a:pt x="125217" y="19914"/>
                    </a:cubicBezTo>
                    <a:close/>
                  </a:path>
                </a:pathLst>
              </a:custGeom>
              <a:solidFill>
                <a:srgbClr val="2121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4" name="Picture 3">
              <a:extLst>
                <a:ext uri="{FF2B5EF4-FFF2-40B4-BE49-F238E27FC236}">
                  <a16:creationId xmlns:a16="http://schemas.microsoft.com/office/drawing/2014/main" id="{BCC3DA72-21BF-1C9F-157A-971F8E066FB0}"/>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948429" y="4005187"/>
              <a:ext cx="502194" cy="502194"/>
            </a:xfrm>
            <a:prstGeom prst="rect">
              <a:avLst/>
            </a:prstGeom>
          </p:spPr>
        </p:pic>
        <p:sp>
          <p:nvSpPr>
            <p:cNvPr id="5" name="TextBox 4">
              <a:extLst>
                <a:ext uri="{FF2B5EF4-FFF2-40B4-BE49-F238E27FC236}">
                  <a16:creationId xmlns:a16="http://schemas.microsoft.com/office/drawing/2014/main" id="{392B72F6-25AD-7352-07E7-0765495514D1}"/>
                </a:ext>
              </a:extLst>
            </p:cNvPr>
            <p:cNvSpPr txBox="1"/>
            <p:nvPr/>
          </p:nvSpPr>
          <p:spPr>
            <a:xfrm>
              <a:off x="7556333" y="4698392"/>
              <a:ext cx="1286385" cy="49244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Copilot Agents</a:t>
              </a:r>
            </a:p>
          </p:txBody>
        </p:sp>
        <p:sp>
          <p:nvSpPr>
            <p:cNvPr id="6" name="Graphic 28" descr="Plus sign">
              <a:extLst>
                <a:ext uri="{FF2B5EF4-FFF2-40B4-BE49-F238E27FC236}">
                  <a16:creationId xmlns:a16="http://schemas.microsoft.com/office/drawing/2014/main" id="{C307D0B2-ED24-CE79-2846-6BB4DCA8B700}"/>
                </a:ext>
                <a:ext uri="{C183D7F6-B498-43B3-948B-1728B52AA6E4}">
                  <adec:decorative xmlns:adec="http://schemas.microsoft.com/office/drawing/2017/decorative" val="0"/>
                </a:ext>
              </a:extLst>
            </p:cNvPr>
            <p:cNvSpPr/>
            <p:nvPr/>
          </p:nvSpPr>
          <p:spPr>
            <a:xfrm>
              <a:off x="9080039" y="416066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32493121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48A4C-09CE-2B93-81F3-19455C0E023C}"/>
            </a:ext>
          </a:extLst>
        </p:cNvPr>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94E818BF-65D1-C978-D67F-C9D6390D9264}"/>
              </a:ext>
              <a:ext uri="{C183D7F6-B498-43B3-948B-1728B52AA6E4}">
                <adec:decorative xmlns:adec="http://schemas.microsoft.com/office/drawing/2017/decorative" val="1"/>
              </a:ext>
            </a:extLst>
          </p:cNvPr>
          <p:cNvSpPr/>
          <p:nvPr/>
        </p:nvSpPr>
        <p:spPr bwMode="auto">
          <a:xfrm>
            <a:off x="1510748" y="3683944"/>
            <a:ext cx="8984974" cy="1444603"/>
          </a:xfrm>
          <a:prstGeom prst="roundRect">
            <a:avLst>
              <a:gd name="adj" fmla="val 50000"/>
            </a:avLst>
          </a:prstGeom>
          <a:solidFill>
            <a:schemeClr val="bg1"/>
          </a:solidFill>
          <a:ln w="15875">
            <a:gradFill>
              <a:gsLst>
                <a:gs pos="0">
                  <a:srgbClr val="990099"/>
                </a:gs>
                <a:gs pos="83000">
                  <a:schemeClr val="accent1">
                    <a:lumMod val="45000"/>
                    <a:lumOff val="55000"/>
                  </a:schemeClr>
                </a:gs>
                <a:gs pos="100000">
                  <a:schemeClr val="accent1"/>
                </a:gs>
              </a:gsLst>
              <a:lin ang="5400000" scaled="1"/>
            </a:grad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 name="TextBox 2">
            <a:extLst>
              <a:ext uri="{FF2B5EF4-FFF2-40B4-BE49-F238E27FC236}">
                <a16:creationId xmlns:a16="http://schemas.microsoft.com/office/drawing/2014/main" id="{7DAEBB75-D366-3265-FB47-BDC39ADAE8CA}"/>
              </a:ext>
            </a:extLst>
          </p:cNvPr>
          <p:cNvSpPr txBox="1"/>
          <p:nvPr/>
        </p:nvSpPr>
        <p:spPr>
          <a:xfrm>
            <a:off x="2810413" y="1687973"/>
            <a:ext cx="6067059"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gradFill>
                  <a:gsLst>
                    <a:gs pos="0">
                      <a:srgbClr val="002060"/>
                    </a:gs>
                    <a:gs pos="100000">
                      <a:srgbClr val="7030A0"/>
                    </a:gs>
                  </a:gsLst>
                  <a:lin ang="2400000" scaled="0"/>
                </a:gradFill>
                <a:effectLst/>
                <a:uLnTx/>
                <a:uFillTx/>
                <a:latin typeface="Aptos" panose="020B0004020202020204" pitchFamily="34" charset="0"/>
                <a:cs typeface="Segoe UI Semibold" panose="020B0702040204020203" pitchFamily="34" charset="0"/>
              </a:rPr>
              <a:t>Embedded across Microsoft 365 apps</a:t>
            </a:r>
          </a:p>
        </p:txBody>
      </p:sp>
      <p:grpSp>
        <p:nvGrpSpPr>
          <p:cNvPr id="4" name="Group 3">
            <a:extLst>
              <a:ext uri="{FF2B5EF4-FFF2-40B4-BE49-F238E27FC236}">
                <a16:creationId xmlns:a16="http://schemas.microsoft.com/office/drawing/2014/main" id="{AC9A2AE7-7139-1D18-2FA3-A0ADDE6443D9}"/>
              </a:ext>
            </a:extLst>
          </p:cNvPr>
          <p:cNvGrpSpPr/>
          <p:nvPr/>
        </p:nvGrpSpPr>
        <p:grpSpPr>
          <a:xfrm>
            <a:off x="1888991" y="4091842"/>
            <a:ext cx="4477699" cy="640822"/>
            <a:chOff x="2673638" y="4408791"/>
            <a:chExt cx="4477699" cy="640822"/>
          </a:xfrm>
        </p:grpSpPr>
        <p:pic>
          <p:nvPicPr>
            <p:cNvPr id="2" name="Picture 1">
              <a:extLst>
                <a:ext uri="{FF2B5EF4-FFF2-40B4-BE49-F238E27FC236}">
                  <a16:creationId xmlns:a16="http://schemas.microsoft.com/office/drawing/2014/main" id="{1C2277B5-A126-56B5-0802-4FC24E6524FB}"/>
                </a:ext>
              </a:extLst>
            </p:cNvPr>
            <p:cNvPicPr>
              <a:picLocks noChangeAspect="1"/>
            </p:cNvPicPr>
            <p:nvPr/>
          </p:nvPicPr>
          <p:blipFill>
            <a:blip r:embed="rId3"/>
            <a:srcRect/>
            <a:stretch/>
          </p:blipFill>
          <p:spPr>
            <a:xfrm>
              <a:off x="5551034" y="4432237"/>
              <a:ext cx="658916" cy="617376"/>
            </a:xfrm>
            <a:prstGeom prst="rect">
              <a:avLst/>
            </a:prstGeom>
          </p:spPr>
        </p:pic>
        <p:pic>
          <p:nvPicPr>
            <p:cNvPr id="6" name="Picture 5">
              <a:extLst>
                <a:ext uri="{FF2B5EF4-FFF2-40B4-BE49-F238E27FC236}">
                  <a16:creationId xmlns:a16="http://schemas.microsoft.com/office/drawing/2014/main" id="{96E61D69-F14D-A8D3-A067-538597FE0CA5}"/>
                </a:ext>
              </a:extLst>
            </p:cNvPr>
            <p:cNvPicPr>
              <a:picLocks noChangeAspect="1"/>
            </p:cNvPicPr>
            <p:nvPr/>
          </p:nvPicPr>
          <p:blipFill>
            <a:blip r:embed="rId4"/>
            <a:srcRect/>
            <a:stretch/>
          </p:blipFill>
          <p:spPr>
            <a:xfrm>
              <a:off x="4598534" y="4408791"/>
              <a:ext cx="658916" cy="617376"/>
            </a:xfrm>
            <a:prstGeom prst="rect">
              <a:avLst/>
            </a:prstGeom>
          </p:spPr>
        </p:pic>
        <p:pic>
          <p:nvPicPr>
            <p:cNvPr id="7" name="Picture 6">
              <a:extLst>
                <a:ext uri="{FF2B5EF4-FFF2-40B4-BE49-F238E27FC236}">
                  <a16:creationId xmlns:a16="http://schemas.microsoft.com/office/drawing/2014/main" id="{DB051C8B-B969-F123-8A2B-C5993DB47884}"/>
                </a:ext>
              </a:extLst>
            </p:cNvPr>
            <p:cNvPicPr>
              <a:picLocks noChangeAspect="1"/>
            </p:cNvPicPr>
            <p:nvPr/>
          </p:nvPicPr>
          <p:blipFill>
            <a:blip r:embed="rId5"/>
            <a:srcRect/>
            <a:stretch/>
          </p:blipFill>
          <p:spPr>
            <a:xfrm>
              <a:off x="2673638" y="4432237"/>
              <a:ext cx="658916" cy="617376"/>
            </a:xfrm>
            <a:prstGeom prst="rect">
              <a:avLst/>
            </a:prstGeom>
          </p:spPr>
        </p:pic>
        <p:pic>
          <p:nvPicPr>
            <p:cNvPr id="28" name="Picture 27">
              <a:extLst>
                <a:ext uri="{FF2B5EF4-FFF2-40B4-BE49-F238E27FC236}">
                  <a16:creationId xmlns:a16="http://schemas.microsoft.com/office/drawing/2014/main" id="{44F1A9A0-7D5A-904F-1E00-68565F425F04}"/>
                </a:ext>
              </a:extLst>
            </p:cNvPr>
            <p:cNvPicPr>
              <a:picLocks noChangeAspect="1"/>
            </p:cNvPicPr>
            <p:nvPr/>
          </p:nvPicPr>
          <p:blipFill>
            <a:blip r:embed="rId6"/>
            <a:srcRect/>
            <a:stretch/>
          </p:blipFill>
          <p:spPr>
            <a:xfrm>
              <a:off x="3651593" y="4432237"/>
              <a:ext cx="658916" cy="617376"/>
            </a:xfrm>
            <a:prstGeom prst="rect">
              <a:avLst/>
            </a:prstGeom>
          </p:spPr>
        </p:pic>
        <p:pic>
          <p:nvPicPr>
            <p:cNvPr id="29" name="Picture 28">
              <a:extLst>
                <a:ext uri="{FF2B5EF4-FFF2-40B4-BE49-F238E27FC236}">
                  <a16:creationId xmlns:a16="http://schemas.microsoft.com/office/drawing/2014/main" id="{55CA3B7B-A96C-4CB1-3968-83EC93D5B58A}"/>
                </a:ext>
              </a:extLst>
            </p:cNvPr>
            <p:cNvPicPr>
              <a:picLocks noChangeAspect="1"/>
            </p:cNvPicPr>
            <p:nvPr/>
          </p:nvPicPr>
          <p:blipFill>
            <a:blip r:embed="rId7"/>
            <a:srcRect/>
            <a:stretch/>
          </p:blipFill>
          <p:spPr>
            <a:xfrm>
              <a:off x="6492421" y="4408791"/>
              <a:ext cx="658916" cy="617376"/>
            </a:xfrm>
            <a:prstGeom prst="rect">
              <a:avLst/>
            </a:prstGeom>
          </p:spPr>
        </p:pic>
      </p:grpSp>
      <p:pic>
        <p:nvPicPr>
          <p:cNvPr id="31" name="Picture 30" descr="Copilot in Loop">
            <a:extLst>
              <a:ext uri="{FF2B5EF4-FFF2-40B4-BE49-F238E27FC236}">
                <a16:creationId xmlns:a16="http://schemas.microsoft.com/office/drawing/2014/main" id="{3EE16D60-EECC-E072-B5B4-E661950D97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0274" y="4091842"/>
            <a:ext cx="543716" cy="543716"/>
          </a:xfrm>
          <a:prstGeom prst="rect">
            <a:avLst/>
          </a:prstGeom>
        </p:spPr>
      </p:pic>
      <p:pic>
        <p:nvPicPr>
          <p:cNvPr id="33" name="Picture 32" descr="Whiteboard icon in Windows 11 Color Style">
            <a:hlinkClick r:id="rId9"/>
            <a:extLst>
              <a:ext uri="{FF2B5EF4-FFF2-40B4-BE49-F238E27FC236}">
                <a16:creationId xmlns:a16="http://schemas.microsoft.com/office/drawing/2014/main" id="{017AFA5B-68B2-1B66-4617-F1B0979868C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96165" y="4039121"/>
            <a:ext cx="746924" cy="754106"/>
          </a:xfrm>
          <a:prstGeom prst="rect">
            <a:avLst/>
          </a:prstGeom>
          <a:solidFill>
            <a:schemeClr val="bg1"/>
          </a:solidFill>
        </p:spPr>
      </p:pic>
      <p:pic>
        <p:nvPicPr>
          <p:cNvPr id="34" name="Picture 33" descr="Onenote Icon of Flat style - Available in SVG, PNG, EPS, AI &amp; Icon fonts">
            <a:hlinkClick r:id="rId11"/>
            <a:extLst>
              <a:ext uri="{FF2B5EF4-FFF2-40B4-BE49-F238E27FC236}">
                <a16:creationId xmlns:a16="http://schemas.microsoft.com/office/drawing/2014/main" id="{05ABF670-F799-7B5B-6959-6822A368422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92134" y="4060423"/>
            <a:ext cx="646893" cy="641352"/>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20EC7DAC-0934-0099-32F4-ABCA1A62DDB1}"/>
              </a:ext>
              <a:ext uri="{C183D7F6-B498-43B3-948B-1728B52AA6E4}">
                <adec:decorative xmlns:adec="http://schemas.microsoft.com/office/drawing/2017/decorative" val="1"/>
              </a:ext>
            </a:extLst>
          </p:cNvPr>
          <p:cNvSpPr/>
          <p:nvPr/>
        </p:nvSpPr>
        <p:spPr bwMode="auto">
          <a:xfrm>
            <a:off x="5240136" y="2418607"/>
            <a:ext cx="1711728" cy="1566441"/>
          </a:xfrm>
          <a:prstGeom prst="ellipse">
            <a:avLst/>
          </a:prstGeom>
          <a:solidFill>
            <a:schemeClr val="bg1"/>
          </a:solidFill>
          <a:ln w="15875">
            <a:gradFill>
              <a:gsLst>
                <a:gs pos="0">
                  <a:srgbClr val="990099"/>
                </a:gs>
                <a:gs pos="83000">
                  <a:schemeClr val="accent1">
                    <a:lumMod val="45000"/>
                    <a:lumOff val="55000"/>
                  </a:schemeClr>
                </a:gs>
                <a:gs pos="100000">
                  <a:schemeClr val="accent1"/>
                </a:gs>
              </a:gsLst>
              <a:lin ang="5400000" scaled="1"/>
            </a:grad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31">
            <a:extLst>
              <a:ext uri="{FF2B5EF4-FFF2-40B4-BE49-F238E27FC236}">
                <a16:creationId xmlns:a16="http://schemas.microsoft.com/office/drawing/2014/main" id="{E410B232-222C-75AB-B772-A34C1E0AAB43}"/>
              </a:ext>
            </a:extLst>
          </p:cNvPr>
          <p:cNvPicPr>
            <a:picLocks noChangeAspect="1"/>
          </p:cNvPicPr>
          <p:nvPr/>
        </p:nvPicPr>
        <p:blipFill>
          <a:blip r:embed="rId13"/>
          <a:stretch>
            <a:fillRect/>
          </a:stretch>
        </p:blipFill>
        <p:spPr>
          <a:xfrm>
            <a:off x="5490569" y="2596396"/>
            <a:ext cx="1210861" cy="1210861"/>
          </a:xfrm>
          <a:prstGeom prst="rect">
            <a:avLst/>
          </a:prstGeom>
        </p:spPr>
      </p:pic>
      <p:pic>
        <p:nvPicPr>
          <p:cNvPr id="35" name="Picture 34" descr="A logo of a computer program  Description automatically generated">
            <a:extLst>
              <a:ext uri="{FF2B5EF4-FFF2-40B4-BE49-F238E27FC236}">
                <a16:creationId xmlns:a16="http://schemas.microsoft.com/office/drawing/2014/main" id="{AD8F71A8-0DA2-BD94-3037-7DC23DDE195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15282" y="3773791"/>
            <a:ext cx="1253478" cy="1253478"/>
          </a:xfrm>
          <a:prstGeom prst="rect">
            <a:avLst/>
          </a:prstGeom>
        </p:spPr>
      </p:pic>
      <p:sp>
        <p:nvSpPr>
          <p:cNvPr id="36" name="TextBox 35">
            <a:extLst>
              <a:ext uri="{FF2B5EF4-FFF2-40B4-BE49-F238E27FC236}">
                <a16:creationId xmlns:a16="http://schemas.microsoft.com/office/drawing/2014/main" id="{677DEE10-948E-90C7-CB43-CFFE9E55D981}"/>
              </a:ext>
            </a:extLst>
          </p:cNvPr>
          <p:cNvSpPr txBox="1"/>
          <p:nvPr/>
        </p:nvSpPr>
        <p:spPr>
          <a:xfrm>
            <a:off x="2960608" y="811923"/>
            <a:ext cx="6781413" cy="707886"/>
          </a:xfrm>
          <a:prstGeom prst="rect">
            <a:avLst/>
          </a:prstGeom>
          <a:noFill/>
        </p:spPr>
        <p:txBody>
          <a:bodyPr wrap="square">
            <a:spAutoFit/>
          </a:bodyPr>
          <a:lstStyle/>
          <a:p>
            <a:r>
              <a:rPr lang="en-US" sz="4000">
                <a:gradFill>
                  <a:gsLst>
                    <a:gs pos="0">
                      <a:srgbClr val="002060"/>
                    </a:gs>
                    <a:gs pos="100000">
                      <a:srgbClr val="7030A0"/>
                    </a:gs>
                  </a:gsLst>
                  <a:lin ang="2400000" scaled="0"/>
                </a:gradFill>
                <a:latin typeface="Segoe UI Semibold"/>
                <a:cs typeface="Segoe UI Semibold"/>
              </a:rPr>
              <a:t> Microsoft 365 Copilot </a:t>
            </a:r>
            <a:endParaRPr lang="en-GB" sz="4000">
              <a:gradFill>
                <a:gsLst>
                  <a:gs pos="0">
                    <a:srgbClr val="002060"/>
                  </a:gs>
                  <a:gs pos="100000">
                    <a:srgbClr val="7030A0"/>
                  </a:gs>
                </a:gsLst>
                <a:lin ang="2400000" scaled="0"/>
              </a:gradFill>
            </a:endParaRPr>
          </a:p>
        </p:txBody>
      </p:sp>
    </p:spTree>
    <p:extLst>
      <p:ext uri="{BB962C8B-B14F-4D97-AF65-F5344CB8AC3E}">
        <p14:creationId xmlns:p14="http://schemas.microsoft.com/office/powerpoint/2010/main" val="159604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par>
                                <p:cTn id="8" presetID="6" presetClass="emph" presetSubtype="0" accel="100000" autoRev="1" fill="hold" grpId="1" nodeType="withEffect">
                                  <p:stCondLst>
                                    <p:cond delay="0"/>
                                  </p:stCondLst>
                                  <p:childTnLst>
                                    <p:animScale>
                                      <p:cBhvr>
                                        <p:cTn id="9" dur="400" fill="hold"/>
                                        <p:tgtEl>
                                          <p:spTgt spid="3"/>
                                        </p:tgtEl>
                                      </p:cBhvr>
                                      <p:by x="90000" y="90000"/>
                                    </p:animScale>
                                  </p:childTnLst>
                                </p:cTn>
                              </p:par>
                              <p:par>
                                <p:cTn id="10" presetID="10" presetClass="entr" presetSubtype="0" fill="hold" nodeType="withEffect">
                                  <p:stCondLst>
                                    <p:cond delay="4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400"/>
                                        <p:tgtEl>
                                          <p:spTgt spid="4"/>
                                        </p:tgtEl>
                                      </p:cBhvr>
                                    </p:animEffect>
                                  </p:childTnLst>
                                </p:cTn>
                              </p:par>
                              <p:par>
                                <p:cTn id="13" presetID="6" presetClass="emph" presetSubtype="0" accel="100000" fill="hold" nodeType="withEffect">
                                  <p:stCondLst>
                                    <p:cond delay="0"/>
                                  </p:stCondLst>
                                  <p:childTnLst>
                                    <p:animScale>
                                      <p:cBhvr>
                                        <p:cTn id="14" dur="400" fill="hold"/>
                                        <p:tgtEl>
                                          <p:spTgt spid="4"/>
                                        </p:tgtEl>
                                      </p:cBhvr>
                                      <p:by x="90000" y="90000"/>
                                    </p:animScale>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42" presetClass="path" presetSubtype="0" decel="100000" fill="hold" nodeType="withEffect">
                                  <p:stCondLst>
                                    <p:cond delay="0"/>
                                  </p:stCondLst>
                                  <p:childTnLst>
                                    <p:animMotion origin="layout" path="M 2.29167E-6 3.33333E-6 L 2.29167E-6 0.03541 " pathEditMode="relative" rAng="0" ptsTypes="AA">
                                      <p:cBhvr>
                                        <p:cTn id="19" dur="700" spd="-100000" fill="hold"/>
                                        <p:tgtEl>
                                          <p:spTgt spid="3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57EA2-011B-9E37-6C61-D49CC76126B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7E4AFFBC-9304-0373-E3AE-C7959C827D09}"/>
              </a:ext>
            </a:extLst>
          </p:cNvPr>
          <p:cNvSpPr>
            <a:spLocks/>
          </p:cNvSpPr>
          <p:nvPr/>
        </p:nvSpPr>
        <p:spPr>
          <a:xfrm>
            <a:off x="215331" y="267846"/>
            <a:ext cx="596223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91F2C"/>
                </a:solidFill>
                <a:effectLst/>
                <a:uLnTx/>
                <a:uFillTx/>
                <a:latin typeface="Segoe Sans Display Semibold"/>
                <a:ea typeface="+mn-ea"/>
                <a:cs typeface="+mn-cs"/>
              </a:rPr>
              <a:t>Microsoft 365 Copilot</a:t>
            </a:r>
            <a:endParaRPr kumimoji="0" lang="en-US" sz="2400" b="0" i="0" u="none" strike="noStrike" kern="1200" cap="none" spc="-50" normalizeH="0" baseline="0" noProof="0">
              <a:ln w="3175">
                <a:noFill/>
              </a:ln>
              <a:solidFill>
                <a:srgbClr val="091F2C"/>
              </a:solidFill>
              <a:effectLst/>
              <a:highlight>
                <a:srgbClr val="FFFF00"/>
              </a:highlight>
              <a:uLnTx/>
              <a:uFillTx/>
              <a:latin typeface="Segoe Sans Display Semibold"/>
              <a:ea typeface="+mn-ea"/>
              <a:cs typeface="+mn-cs"/>
            </a:endParaRPr>
          </a:p>
        </p:txBody>
      </p:sp>
      <p:sp>
        <p:nvSpPr>
          <p:cNvPr id="21" name="TextBox 20">
            <a:extLst>
              <a:ext uri="{FF2B5EF4-FFF2-40B4-BE49-F238E27FC236}">
                <a16:creationId xmlns:a16="http://schemas.microsoft.com/office/drawing/2014/main" id="{88D7AA20-EE39-F8AA-B7D0-1CDDC128C2BE}"/>
              </a:ext>
            </a:extLst>
          </p:cNvPr>
          <p:cNvSpPr txBox="1"/>
          <p:nvPr/>
        </p:nvSpPr>
        <p:spPr>
          <a:xfrm>
            <a:off x="7409505" y="711953"/>
            <a:ext cx="2828194" cy="149237"/>
          </a:xfrm>
          <a:prstGeom prst="rect">
            <a:avLst/>
          </a:prstGeom>
          <a:noFill/>
        </p:spPr>
        <p:txBody>
          <a:bodyPr wrap="square" lIns="0" tIns="0" rIns="0" bIns="0" anchor="ctr">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mn-cs"/>
                <a:sym typeface="Wingdings" panose="05000000000000000000" pitchFamily="2" charset="2"/>
              </a:rPr>
              <a:t></a:t>
            </a:r>
            <a:r>
              <a:rPr kumimoji="0" lang="en-US" sz="105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 Included </a:t>
            </a:r>
            <a:r>
              <a:rPr kumimoji="0" lang="en-US" sz="120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 </a:t>
            </a:r>
            <a:r>
              <a:rPr kumimoji="0" lang="el-GR" sz="1200" b="0" i="0" u="none" strike="noStrike" kern="1200" cap="none" spc="0" normalizeH="0" baseline="0" noProof="0">
                <a:ln>
                  <a:noFill/>
                </a:ln>
                <a:solidFill>
                  <a:srgbClr val="8661C5"/>
                </a:solidFill>
                <a:effectLst/>
                <a:uLnTx/>
                <a:uFillTx/>
                <a:latin typeface="Segoe Sans Display"/>
                <a:ea typeface="+mn-ea"/>
                <a:cs typeface="+mn-cs"/>
              </a:rPr>
              <a:t>ο</a:t>
            </a:r>
            <a:r>
              <a:rPr kumimoji="0" lang="en-US" sz="1200" b="0" i="0" u="none" strike="noStrike" kern="1200" cap="none" spc="0" normalizeH="0" baseline="0" noProof="0">
                <a:ln>
                  <a:noFill/>
                </a:ln>
                <a:solidFill>
                  <a:srgbClr val="8661C5"/>
                </a:solidFill>
                <a:effectLst/>
                <a:uLnTx/>
                <a:uFillTx/>
                <a:latin typeface="Segoe Sans Display"/>
                <a:ea typeface="+mn-ea"/>
                <a:cs typeface="+mn-cs"/>
              </a:rPr>
              <a:t> </a:t>
            </a:r>
            <a:r>
              <a:rPr kumimoji="0" lang="en-US" sz="1050" b="0" i="0" u="none" strike="noStrike" kern="1200" cap="none" spc="0" normalizeH="0" baseline="0" noProof="0">
                <a:ln>
                  <a:noFill/>
                </a:ln>
                <a:solidFill>
                  <a:srgbClr val="000000"/>
                </a:solidFill>
                <a:effectLst/>
                <a:uLnTx/>
                <a:uFillTx/>
                <a:latin typeface="Segoe Sans Display"/>
                <a:ea typeface="+mn-ea"/>
                <a:cs typeface="+mn-cs"/>
              </a:rPr>
              <a:t>Limited</a:t>
            </a:r>
            <a:r>
              <a:rPr kumimoji="0" lang="en-US" sz="105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  </a:t>
            </a:r>
            <a:r>
              <a:rPr kumimoji="0" lang="en-US" sz="1050" b="0" i="0" u="none" strike="noStrike" kern="1200" cap="none" spc="0" normalizeH="0" baseline="0" noProof="0">
                <a:ln>
                  <a:noFill/>
                </a:ln>
                <a:solidFill>
                  <a:srgbClr val="0078D4"/>
                </a:solidFill>
                <a:effectLst/>
                <a:uLnTx/>
                <a:uFillTx/>
                <a:latin typeface="Segoe Sans Display"/>
                <a:ea typeface="+mn-ea"/>
                <a:cs typeface="+mn-cs"/>
                <a:sym typeface="Wingdings" panose="05000000000000000000" pitchFamily="2" charset="2"/>
              </a:rPr>
              <a:t> </a:t>
            </a:r>
            <a:r>
              <a:rPr kumimoji="0" lang="en-US" sz="1100" b="0" i="0" u="none" strike="noStrike" kern="1200" cap="none" spc="0" normalizeH="0" baseline="0" noProof="0">
                <a:ln>
                  <a:noFill/>
                </a:ln>
                <a:solidFill>
                  <a:srgbClr val="C03BC4"/>
                </a:solidFill>
                <a:effectLst/>
                <a:uLnTx/>
                <a:uFillTx/>
                <a:latin typeface="Segoe Sans Display"/>
                <a:ea typeface="+mn-ea"/>
                <a:cs typeface="+mn-cs"/>
                <a:sym typeface="Wingdings" panose="05000000000000000000" pitchFamily="2" charset="2"/>
              </a:rPr>
              <a:t>▲</a:t>
            </a:r>
            <a:r>
              <a:rPr kumimoji="0" lang="en-US" sz="1100" b="0" i="0" u="none" strike="noStrike" kern="1200" cap="none" spc="0" normalizeH="0" baseline="58000" noProof="0">
                <a:ln>
                  <a:noFill/>
                </a:ln>
                <a:solidFill>
                  <a:srgbClr val="C03BC4">
                    <a:lumMod val="75000"/>
                  </a:srgbClr>
                </a:solidFill>
                <a:effectLst/>
                <a:uLnTx/>
                <a:uFillTx/>
                <a:latin typeface="Segoe Sans Display"/>
                <a:ea typeface="+mn-ea"/>
                <a:cs typeface="+mn-cs"/>
                <a:sym typeface="Wingdings" panose="05000000000000000000" pitchFamily="2" charset="2"/>
              </a:rPr>
              <a:t> </a:t>
            </a:r>
            <a:r>
              <a:rPr kumimoji="0" lang="en-US" sz="105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Metered</a:t>
            </a:r>
          </a:p>
        </p:txBody>
      </p:sp>
      <p:sp>
        <p:nvSpPr>
          <p:cNvPr id="18" name="TextBox 17">
            <a:extLst>
              <a:ext uri="{FF2B5EF4-FFF2-40B4-BE49-F238E27FC236}">
                <a16:creationId xmlns:a16="http://schemas.microsoft.com/office/drawing/2014/main" id="{E6B27FDE-48FE-5D12-02EE-0C63A27816A1}"/>
              </a:ext>
              <a:ext uri="{C183D7F6-B498-43B3-948B-1728B52AA6E4}">
                <adec:decorative xmlns:adec="http://schemas.microsoft.com/office/drawing/2017/decorative" val="1"/>
              </a:ext>
            </a:extLst>
          </p:cNvPr>
          <p:cNvSpPr txBox="1"/>
          <p:nvPr/>
        </p:nvSpPr>
        <p:spPr>
          <a:xfrm>
            <a:off x="10237699" y="725623"/>
            <a:ext cx="915662" cy="149015"/>
          </a:xfrm>
          <a:prstGeom prst="roundRect">
            <a:avLst>
              <a:gd name="adj" fmla="val 50000"/>
            </a:avLst>
          </a:prstGeom>
          <a:gradFill flip="none" rotWithShape="1">
            <a:gsLst>
              <a:gs pos="100000">
                <a:srgbClr val="C03BC4"/>
              </a:gs>
              <a:gs pos="0">
                <a:srgbClr val="0078D4"/>
              </a:gs>
            </a:gsLst>
            <a:lin ang="0" scaled="1"/>
            <a:tileRect/>
          </a:gradFill>
        </p:spPr>
        <p:txBody>
          <a:bodyPr wrap="square" lIns="0" tIns="0" rIns="0" bIns="0" rtlCol="0" anchor="ctr" anchorCtr="0">
            <a:noAutofit/>
          </a:bodyPr>
          <a:lstStyle>
            <a:defPPr>
              <a:defRPr lang="en-US"/>
            </a:defPPr>
            <a:lvl1pPr marR="0" lvl="0" indent="0" algn="ctr" defTabSz="914437" fontAlgn="auto">
              <a:lnSpc>
                <a:spcPct val="100000"/>
              </a:lnSpc>
              <a:spcBef>
                <a:spcPct val="0"/>
              </a:spcBef>
              <a:spcAft>
                <a:spcPct val="0"/>
              </a:spcAft>
              <a:buClrTx/>
              <a:buSzTx/>
              <a:buFontTx/>
              <a:buNone/>
              <a:tabLst>
                <a:tab pos="1487158" algn="l"/>
              </a:tabLst>
              <a:defRPr kumimoji="0" sz="1400" i="0" u="none" strike="noStrike" cap="none" spc="0" normalizeH="0" baseline="0">
                <a:ln w="3175">
                  <a:noFill/>
                </a:ln>
                <a:solidFill>
                  <a:schemeClr val="bg1"/>
                </a:solidFill>
                <a:effectLst/>
                <a:uLnTx/>
                <a:uFillTx/>
                <a:latin typeface="+mj-lt"/>
                <a:ea typeface="+mj-ea"/>
                <a:cs typeface="+mj-cs"/>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pPr marL="0" marR="0" lvl="0" indent="0" algn="ctr" defTabSz="914437" rtl="0" eaLnBrk="1" fontAlgn="auto" latinLnBrk="0" hangingPunct="1">
              <a:lnSpc>
                <a:spcPct val="100000"/>
              </a:lnSpc>
              <a:spcBef>
                <a:spcPct val="0"/>
              </a:spcBef>
              <a:spcAft>
                <a:spcPct val="0"/>
              </a:spcAft>
              <a:buClrTx/>
              <a:buSzTx/>
              <a:buFontTx/>
              <a:buNone/>
              <a:tabLst>
                <a:tab pos="1487158" algn="l"/>
              </a:tabLst>
              <a:defRPr/>
            </a:pPr>
            <a:r>
              <a:rPr kumimoji="0" lang="en-US" sz="700" b="0" i="0" u="none" strike="noStrike" kern="1200" cap="none" spc="0" normalizeH="0" baseline="0" noProof="0">
                <a:ln w="3175">
                  <a:noFill/>
                </a:ln>
                <a:solidFill>
                  <a:srgbClr val="FFFFFF"/>
                </a:solidFill>
                <a:effectLst/>
                <a:uLnTx/>
                <a:uFillTx/>
                <a:latin typeface="Segoe Sans Display Semibold"/>
                <a:ea typeface="+mj-ea"/>
                <a:cs typeface="+mj-cs"/>
              </a:rPr>
              <a:t>w/o Copilot license</a:t>
            </a:r>
          </a:p>
        </p:txBody>
      </p:sp>
      <p:sp>
        <p:nvSpPr>
          <p:cNvPr id="2" name="TextBox 1">
            <a:extLst>
              <a:ext uri="{FF2B5EF4-FFF2-40B4-BE49-F238E27FC236}">
                <a16:creationId xmlns:a16="http://schemas.microsoft.com/office/drawing/2014/main" id="{9F4FC033-1F66-0ADE-1174-027C1151AA09}"/>
              </a:ext>
            </a:extLst>
          </p:cNvPr>
          <p:cNvSpPr txBox="1"/>
          <p:nvPr/>
        </p:nvSpPr>
        <p:spPr>
          <a:xfrm>
            <a:off x="10346075" y="423412"/>
            <a:ext cx="698910"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br>
            <a: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t>Copilot Chat</a:t>
            </a:r>
            <a:r>
              <a:rPr kumimoji="0" lang="en-US" sz="900" b="0" i="0" u="none" strike="noStrike" kern="1200" cap="none" spc="0" normalizeH="0" baseline="30000" noProof="0">
                <a:ln w="3175">
                  <a:noFill/>
                </a:ln>
                <a:solidFill>
                  <a:srgbClr val="091F2C"/>
                </a:solidFill>
                <a:effectLst/>
                <a:uLnTx/>
                <a:uFillTx/>
                <a:latin typeface="Segoe Sans Display"/>
                <a:ea typeface="+mn-ea"/>
                <a:cs typeface="+mn-cs"/>
              </a:rPr>
              <a:t>1</a:t>
            </a:r>
            <a:endParaRPr kumimoji="0" lang="en-US" sz="900" b="0" i="0" u="none" strike="noStrike" kern="1200" cap="none" spc="0" normalizeH="0" baseline="0" noProof="0">
              <a:ln w="3175">
                <a:noFill/>
              </a:ln>
              <a:solidFill>
                <a:srgbClr val="091F2C"/>
              </a:solidFill>
              <a:effectLst/>
              <a:uLnTx/>
              <a:uFillTx/>
              <a:latin typeface="Segoe Sans Display Semibold"/>
              <a:ea typeface="+mn-ea"/>
              <a:cs typeface="+mn-cs"/>
            </a:endParaRPr>
          </a:p>
        </p:txBody>
      </p:sp>
      <p:sp>
        <p:nvSpPr>
          <p:cNvPr id="19" name="TextBox 18">
            <a:extLst>
              <a:ext uri="{FF2B5EF4-FFF2-40B4-BE49-F238E27FC236}">
                <a16:creationId xmlns:a16="http://schemas.microsoft.com/office/drawing/2014/main" id="{920FA49A-9A24-D1DA-91EE-0FB18A644E7C}"/>
              </a:ext>
              <a:ext uri="{C183D7F6-B498-43B3-948B-1728B52AA6E4}">
                <adec:decorative xmlns:adec="http://schemas.microsoft.com/office/drawing/2017/decorative" val="1"/>
              </a:ext>
            </a:extLst>
          </p:cNvPr>
          <p:cNvSpPr txBox="1"/>
          <p:nvPr/>
        </p:nvSpPr>
        <p:spPr>
          <a:xfrm>
            <a:off x="11204493" y="725624"/>
            <a:ext cx="772176" cy="149015"/>
          </a:xfrm>
          <a:prstGeom prst="roundRect">
            <a:avLst>
              <a:gd name="adj" fmla="val 50000"/>
            </a:avLst>
          </a:prstGeom>
          <a:gradFill flip="none" rotWithShape="1">
            <a:gsLst>
              <a:gs pos="100000">
                <a:srgbClr val="C03BC4"/>
              </a:gs>
              <a:gs pos="0">
                <a:srgbClr val="0078D4"/>
              </a:gs>
            </a:gsLst>
            <a:lin ang="0" scaled="1"/>
            <a:tileRect/>
          </a:gradFill>
        </p:spPr>
        <p:txBody>
          <a:bodyPr wrap="square" lIns="0" tIns="0" rIns="0" bIns="0" rtlCol="0" anchor="ctr" anchorCtr="0">
            <a:noAutofit/>
          </a:bodyPr>
          <a:lstStyle>
            <a:defPPr>
              <a:defRPr lang="en-US"/>
            </a:defPPr>
            <a:lvl1pPr marR="0" lvl="0" indent="0" algn="ctr" defTabSz="914437" fontAlgn="auto">
              <a:lnSpc>
                <a:spcPct val="100000"/>
              </a:lnSpc>
              <a:spcBef>
                <a:spcPct val="0"/>
              </a:spcBef>
              <a:spcAft>
                <a:spcPct val="0"/>
              </a:spcAft>
              <a:buClrTx/>
              <a:buSzTx/>
              <a:buFontTx/>
              <a:buNone/>
              <a:tabLst>
                <a:tab pos="1487158" algn="l"/>
              </a:tabLst>
              <a:defRPr kumimoji="0" sz="1400" i="0" u="none" strike="noStrike" cap="none" spc="0" normalizeH="0" baseline="0">
                <a:ln w="3175">
                  <a:noFill/>
                </a:ln>
                <a:solidFill>
                  <a:schemeClr val="bg1"/>
                </a:solidFill>
                <a:effectLst/>
                <a:uLnTx/>
                <a:uFillTx/>
                <a:latin typeface="+mj-lt"/>
                <a:ea typeface="+mj-ea"/>
                <a:cs typeface="+mj-cs"/>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pPr marL="0" marR="0" lvl="0" indent="0" algn="ctr" defTabSz="914437" rtl="0" eaLnBrk="1" fontAlgn="auto" latinLnBrk="0" hangingPunct="1">
              <a:lnSpc>
                <a:spcPct val="100000"/>
              </a:lnSpc>
              <a:spcBef>
                <a:spcPct val="0"/>
              </a:spcBef>
              <a:spcAft>
                <a:spcPct val="0"/>
              </a:spcAft>
              <a:buClrTx/>
              <a:buSzTx/>
              <a:buFontTx/>
              <a:buNone/>
              <a:tabLst>
                <a:tab pos="1487158" algn="l"/>
              </a:tabLst>
              <a:defRPr/>
            </a:pPr>
            <a:r>
              <a:rPr kumimoji="0" lang="en-US" sz="700" b="0" i="0" u="none" strike="noStrike" kern="1200" cap="none" spc="0" normalizeH="0" baseline="0" noProof="0">
                <a:ln w="3175">
                  <a:noFill/>
                </a:ln>
                <a:solidFill>
                  <a:srgbClr val="FFFFFF"/>
                </a:solidFill>
                <a:effectLst/>
                <a:uLnTx/>
                <a:uFillTx/>
                <a:latin typeface="Segoe Sans Display Semibold"/>
                <a:ea typeface="+mj-ea"/>
                <a:cs typeface="+mj-cs"/>
              </a:rPr>
              <a:t>$30 </a:t>
            </a:r>
            <a:r>
              <a:rPr kumimoji="0" lang="en-US" sz="700" b="0" i="0" u="none" strike="noStrike" kern="1200" cap="none" spc="0" normalizeH="0" baseline="0" noProof="0" err="1">
                <a:ln w="3175">
                  <a:noFill/>
                </a:ln>
                <a:solidFill>
                  <a:srgbClr val="FFFFFF"/>
                </a:solidFill>
                <a:effectLst/>
                <a:uLnTx/>
                <a:uFillTx/>
                <a:latin typeface="Segoe Sans Display Semibold"/>
                <a:ea typeface="+mj-ea"/>
                <a:cs typeface="+mj-cs"/>
              </a:rPr>
              <a:t>pu</a:t>
            </a:r>
            <a:r>
              <a:rPr kumimoji="0" lang="en-US" sz="700" b="0" i="0" u="none" strike="noStrike" kern="1200" cap="none" spc="0" normalizeH="0" baseline="0" noProof="0">
                <a:ln w="3175">
                  <a:noFill/>
                </a:ln>
                <a:solidFill>
                  <a:srgbClr val="FFFFFF"/>
                </a:solidFill>
                <a:effectLst/>
                <a:uLnTx/>
                <a:uFillTx/>
                <a:latin typeface="Segoe Sans Display Semibold"/>
                <a:ea typeface="+mj-ea"/>
                <a:cs typeface="+mj-cs"/>
              </a:rPr>
              <a:t>/pm</a:t>
            </a:r>
          </a:p>
        </p:txBody>
      </p:sp>
      <p:sp>
        <p:nvSpPr>
          <p:cNvPr id="3" name="TextBox 2">
            <a:extLst>
              <a:ext uri="{FF2B5EF4-FFF2-40B4-BE49-F238E27FC236}">
                <a16:creationId xmlns:a16="http://schemas.microsoft.com/office/drawing/2014/main" id="{222CC5BC-3A75-40DB-2629-EBA6F59FFCE6}"/>
              </a:ext>
            </a:extLst>
          </p:cNvPr>
          <p:cNvSpPr txBox="1"/>
          <p:nvPr/>
        </p:nvSpPr>
        <p:spPr>
          <a:xfrm>
            <a:off x="11086686" y="413426"/>
            <a:ext cx="94938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t>M365 </a:t>
            </a:r>
            <a:b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br>
            <a: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t>Copilot</a:t>
            </a:r>
          </a:p>
        </p:txBody>
      </p:sp>
      <p:graphicFrame>
        <p:nvGraphicFramePr>
          <p:cNvPr id="4" name="Table 3">
            <a:extLst>
              <a:ext uri="{FF2B5EF4-FFF2-40B4-BE49-F238E27FC236}">
                <a16:creationId xmlns:a16="http://schemas.microsoft.com/office/drawing/2014/main" id="{DC6B4306-56CF-8102-14FE-435D77686CB6}"/>
              </a:ext>
            </a:extLst>
          </p:cNvPr>
          <p:cNvGraphicFramePr>
            <a:graphicFrameLocks noGrp="1"/>
          </p:cNvGraphicFramePr>
          <p:nvPr/>
        </p:nvGraphicFramePr>
        <p:xfrm>
          <a:off x="215331" y="1013747"/>
          <a:ext cx="11780388" cy="4763439"/>
        </p:xfrm>
        <a:graphic>
          <a:graphicData uri="http://schemas.openxmlformats.org/drawingml/2006/table">
            <a:tbl>
              <a:tblPr firstRow="1" bandRow="1">
                <a:effectLst>
                  <a:outerShdw blurRad="101600" algn="ctr" rotWithShape="0">
                    <a:prstClr val="black">
                      <a:alpha val="10000"/>
                    </a:prstClr>
                  </a:outerShdw>
                </a:effectLst>
                <a:tableStyleId>{5FD0F851-EC5A-4D38-B0AD-8093EC10F338}</a:tableStyleId>
              </a:tblPr>
              <a:tblGrid>
                <a:gridCol w="2179773">
                  <a:extLst>
                    <a:ext uri="{9D8B030D-6E8A-4147-A177-3AD203B41FA5}">
                      <a16:colId xmlns:a16="http://schemas.microsoft.com/office/drawing/2014/main" val="3734049049"/>
                    </a:ext>
                  </a:extLst>
                </a:gridCol>
                <a:gridCol w="7807985">
                  <a:extLst>
                    <a:ext uri="{9D8B030D-6E8A-4147-A177-3AD203B41FA5}">
                      <a16:colId xmlns:a16="http://schemas.microsoft.com/office/drawing/2014/main" val="988279223"/>
                    </a:ext>
                  </a:extLst>
                </a:gridCol>
                <a:gridCol w="999409">
                  <a:extLst>
                    <a:ext uri="{9D8B030D-6E8A-4147-A177-3AD203B41FA5}">
                      <a16:colId xmlns:a16="http://schemas.microsoft.com/office/drawing/2014/main" val="2355761270"/>
                    </a:ext>
                  </a:extLst>
                </a:gridCol>
                <a:gridCol w="793221">
                  <a:extLst>
                    <a:ext uri="{9D8B030D-6E8A-4147-A177-3AD203B41FA5}">
                      <a16:colId xmlns:a16="http://schemas.microsoft.com/office/drawing/2014/main" val="3522548404"/>
                    </a:ext>
                  </a:extLst>
                </a:gridCol>
              </a:tblGrid>
              <a:tr h="0">
                <a:tc rowSpan="3">
                  <a:txBody>
                    <a:bodyPr/>
                    <a:lstStyle/>
                    <a:p>
                      <a:r>
                        <a:rPr lang="en-US" sz="1200" b="0" kern="1200">
                          <a:solidFill>
                            <a:schemeClr val="tx2"/>
                          </a:solidFill>
                          <a:latin typeface="+mj-lt"/>
                          <a:ea typeface="+mj-ea"/>
                          <a:cs typeface="+mj-cs"/>
                        </a:rPr>
                        <a:t>Grounding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Web data, referenced files, uploaded files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9460812"/>
                  </a:ext>
                </a:extLst>
              </a:tr>
              <a:tr h="192617">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Work IQ</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9691354"/>
                  </a:ext>
                </a:extLst>
              </a:tr>
              <a:tr h="192617">
                <a:tc vMerge="1">
                  <a:txBody>
                    <a:bodyPr/>
                    <a:lstStyle/>
                    <a:p>
                      <a:endParaRPr lang="en-US" sz="1200" b="0" kern="1200">
                        <a:solidFill>
                          <a:schemeClr val="tx2"/>
                        </a:solidFill>
                        <a:latin typeface="+mj-lt"/>
                        <a:ea typeface="+mj-ea"/>
                        <a:cs typeface="+mj-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Use Copilot connectors to access external data sources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7996357"/>
                  </a:ext>
                </a:extLst>
              </a:tr>
              <a:tr h="192617">
                <a:tc rowSpan="2">
                  <a:txBody>
                    <a:bodyPr/>
                    <a:lstStyle/>
                    <a:p>
                      <a:r>
                        <a:rPr lang="en-US" sz="1200" b="0" kern="1200">
                          <a:solidFill>
                            <a:schemeClr val="tx2"/>
                          </a:solidFill>
                          <a:latin typeface="+mj-lt"/>
                          <a:ea typeface="+mj-ea"/>
                          <a:cs typeface="+mj-cs"/>
                        </a:rPr>
                        <a:t>Models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b="0">
                          <a:solidFill>
                            <a:schemeClr val="tx2"/>
                          </a:solidFill>
                          <a:latin typeface="+mn-lt"/>
                          <a:ea typeface="+mn-ea"/>
                          <a:cs typeface="+mn-cs"/>
                        </a:rPr>
                        <a:t>Latest OpenAI  models: GPT-5.X</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453037"/>
                  </a:ext>
                </a:extLst>
              </a:tr>
              <a:tr h="192617">
                <a:tc vMerge="1">
                  <a:txBody>
                    <a:bodyPr/>
                    <a:lstStyle/>
                    <a:p>
                      <a:endParaRPr lang="en-US" sz="1400" b="0" kern="1200">
                        <a:solidFill>
                          <a:schemeClr val="tx2"/>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Model choice</a:t>
                      </a:r>
                      <a:endParaRPr lang="en-US" sz="1050" b="0" kern="1200">
                        <a:solidFill>
                          <a:schemeClr val="tx2"/>
                        </a:solidFill>
                        <a:highlight>
                          <a:srgbClr val="FFFF00"/>
                        </a:highlight>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582351"/>
                  </a:ext>
                </a:extLst>
              </a:tr>
              <a:tr h="192617">
                <a:tc rowSpan="8">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1200">
                          <a:solidFill>
                            <a:schemeClr val="tx2"/>
                          </a:solidFill>
                          <a:latin typeface="+mj-lt"/>
                          <a:ea typeface="+mj-ea"/>
                          <a:cs typeface="+mj-cs"/>
                        </a:rPr>
                        <a:t>Microsoft 365 Copilot App</a:t>
                      </a:r>
                      <a:endParaRPr lang="en-US" sz="1200" b="0">
                        <a:solidFill>
                          <a:schemeClr val="tx2"/>
                        </a:solidFill>
                        <a:latin typeface="+mj-lt"/>
                        <a:ea typeface="+mj-ea"/>
                        <a:cs typeface="+mj-cs"/>
                      </a:endParaRP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b="0">
                          <a:solidFill>
                            <a:schemeClr val="tx2"/>
                          </a:solidFill>
                          <a:latin typeface="+mn-lt"/>
                          <a:ea typeface="+mn-ea"/>
                          <a:cs typeface="+mn-cs"/>
                        </a:rPr>
                        <a:t>Chat</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6851512"/>
                  </a:ext>
                </a:extLst>
              </a:tr>
              <a:tr h="192617">
                <a:tc vMerge="1">
                  <a:txBody>
                    <a:bodyPr/>
                    <a:lstStyle/>
                    <a:p>
                      <a:endParaRPr lang="en-US"/>
                    </a:p>
                  </a:txBody>
                  <a:tcPr/>
                </a:tc>
                <a:tc>
                  <a:txBody>
                    <a:bodyPr/>
                    <a:lstStyle/>
                    <a:p>
                      <a:r>
                        <a:rPr lang="en-US" sz="1050" b="0">
                          <a:solidFill>
                            <a:schemeClr val="tx2"/>
                          </a:solidFill>
                          <a:latin typeface="+mn-lt"/>
                          <a:ea typeface="+mn-ea"/>
                          <a:cs typeface="+mn-cs"/>
                        </a:rPr>
                        <a:t>Search</a:t>
                      </a:r>
                      <a:r>
                        <a:rPr lang="en-US" sz="1050" b="0" baseline="30000">
                          <a:solidFill>
                            <a:schemeClr val="tx2"/>
                          </a:solidFill>
                          <a:latin typeface="+mn-lt"/>
                          <a:ea typeface="+mn-ea"/>
                          <a:cs typeface="+mn-cs"/>
                        </a:rPr>
                        <a:t>2</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chemeClr val="accent4"/>
                          </a:solidFill>
                          <a:effectLst/>
                          <a:uLnTx/>
                          <a:uFillTx/>
                          <a:latin typeface="+mn-lt"/>
                          <a:ea typeface="+mn-ea"/>
                          <a:cs typeface="+mn-cs"/>
                        </a:rPr>
                        <a:t>ο</a:t>
                      </a:r>
                      <a:endParaRPr kumimoji="0" lang="en-US" sz="1000" b="0" i="0" u="none" strike="noStrike" kern="1200" cap="none" spc="0" normalizeH="0" baseline="0" noProof="0">
                        <a:ln>
                          <a:noFill/>
                        </a:ln>
                        <a:solidFill>
                          <a:schemeClr val="accent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8552259"/>
                  </a:ext>
                </a:extLst>
              </a:tr>
              <a:tr h="192617">
                <a:tc vMerge="1">
                  <a:txBody>
                    <a:bodyPr/>
                    <a:lstStyle/>
                    <a:p>
                      <a:endParaRPr lang="en-US" sz="1000" b="0">
                        <a:solidFill>
                          <a:schemeClr val="tx2"/>
                        </a:solidFill>
                        <a:latin typeface="+mj-lt"/>
                      </a:endParaRPr>
                    </a:p>
                  </a:txBody>
                  <a:tcPr marT="9144" marB="914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b="0">
                          <a:solidFill>
                            <a:schemeClr val="tx2"/>
                          </a:solidFill>
                          <a:latin typeface="+mn-lt"/>
                          <a:ea typeface="+mn-ea"/>
                          <a:cs typeface="+mn-cs"/>
                        </a:rPr>
                        <a:t>Notebooks</a:t>
                      </a:r>
                      <a:endParaRPr lang="en-US" sz="1050" b="0" kern="120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793787"/>
                  </a:ext>
                </a:extLst>
              </a:tr>
              <a:tr h="192617">
                <a:tc vMerge="1">
                  <a:txBody>
                    <a:bodyPr/>
                    <a:lstStyle/>
                    <a:p>
                      <a:endParaRPr/>
                    </a:p>
                  </a:txBody>
                  <a:tcPr marT="9144" marB="914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Create</a:t>
                      </a:r>
                      <a:r>
                        <a:rPr lang="en-US" sz="1050" b="0" baseline="30000">
                          <a:solidFill>
                            <a:schemeClr val="tx2"/>
                          </a:solidFill>
                          <a:latin typeface="+mn-lt"/>
                          <a:ea typeface="+mn-ea"/>
                          <a:cs typeface="+mn-cs"/>
                        </a:rPr>
                        <a:t>3</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6840578"/>
                  </a:ext>
                </a:extLst>
              </a:tr>
              <a:tr h="192617">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Memory and personalization</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2817620"/>
                  </a:ext>
                </a:extLst>
              </a:tr>
              <a:tr h="192617">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Voice on mobile, desktop, web</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3992298"/>
                  </a:ext>
                </a:extLst>
              </a:tr>
              <a:tr h="192617">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Sora 2</a:t>
                      </a:r>
                      <a:r>
                        <a:rPr lang="en-US" sz="1050" b="0" baseline="30000">
                          <a:solidFill>
                            <a:schemeClr val="tx2"/>
                          </a:solidFill>
                          <a:latin typeface="+mn-lt"/>
                          <a:ea typeface="+mn-ea"/>
                          <a:cs typeface="+mn-cs"/>
                        </a:rPr>
                        <a:t>4</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9610234"/>
                  </a:ext>
                </a:extLst>
              </a:tr>
              <a:tr h="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Copilot Mode in Edge</a:t>
                      </a:r>
                      <a:r>
                        <a:rPr lang="en-US" sz="1050" b="0" baseline="30000">
                          <a:solidFill>
                            <a:schemeClr val="tx2"/>
                          </a:solidFill>
                          <a:latin typeface="+mn-lt"/>
                          <a:ea typeface="+mn-ea"/>
                          <a:cs typeface="+mn-cs"/>
                        </a:rPr>
                        <a:t>5</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chemeClr val="accent4"/>
                          </a:solidFill>
                          <a:effectLst/>
                          <a:uLnTx/>
                          <a:uFillTx/>
                          <a:latin typeface="+mn-lt"/>
                          <a:ea typeface="+mn-ea"/>
                          <a:cs typeface="+mn-cs"/>
                        </a:rPr>
                        <a:t>ο</a:t>
                      </a:r>
                      <a:r>
                        <a:rPr lang="en-US" sz="1000" b="0">
                          <a:solidFill>
                            <a:schemeClr val="accent4"/>
                          </a:solidFill>
                          <a:latin typeface="+mn-lt"/>
                          <a:ea typeface="+mn-ea"/>
                          <a:cs typeface="+mn-cs"/>
                        </a:rPr>
                        <a:t> </a:t>
                      </a:r>
                      <a:endParaRPr kumimoji="0" lang="en-US" sz="1000" b="0" i="0" u="none" strike="noStrike" kern="1200" cap="none" spc="0" normalizeH="0" baseline="0" noProof="0">
                        <a:ln>
                          <a:noFill/>
                        </a:ln>
                        <a:solidFill>
                          <a:schemeClr val="accent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9118921"/>
                  </a:ext>
                </a:extLst>
              </a:tr>
              <a:tr h="188231">
                <a:tc rowSpan="4">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a:solidFill>
                            <a:schemeClr val="tx2"/>
                          </a:solidFill>
                          <a:latin typeface="+mj-lt"/>
                          <a:ea typeface="+mj-ea"/>
                          <a:cs typeface="+mj-cs"/>
                        </a:rPr>
                        <a:t>M365 Apps</a:t>
                      </a: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Copilot in Outlook</a:t>
                      </a:r>
                      <a:r>
                        <a:rPr lang="en-US" sz="1050" b="0" baseline="30000">
                          <a:solidFill>
                            <a:schemeClr val="tx2"/>
                          </a:solidFill>
                          <a:latin typeface="+mn-lt"/>
                          <a:ea typeface="+mn-ea"/>
                          <a:cs typeface="+mn-cs"/>
                        </a:rPr>
                        <a:t>6</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2669128"/>
                  </a:ext>
                </a:extLst>
              </a:tr>
              <a:tr h="188231">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200" b="0">
                        <a:solidFill>
                          <a:schemeClr val="tx2"/>
                        </a:solidFill>
                        <a:latin typeface="+mj-lt"/>
                        <a:ea typeface="+mj-ea"/>
                        <a:cs typeface="+mj-cs"/>
                      </a:endParaRP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Word, Excel, and PowerPoint agents accessed via Chat</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9618233"/>
                  </a:ext>
                </a:extLst>
              </a:tr>
              <a:tr h="188231">
                <a:tc vMerge="1">
                  <a:txBody>
                    <a:bodyPr/>
                    <a:lstStyle/>
                    <a:p>
                      <a:endParaRP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baseline="0">
                          <a:solidFill>
                            <a:schemeClr val="tx2"/>
                          </a:solidFill>
                          <a:latin typeface="+mn-lt"/>
                          <a:ea typeface="+mn-ea"/>
                          <a:cs typeface="+mn-cs"/>
                        </a:rPr>
                        <a:t>Copilot in Word, Excel, PowerPoint, and OneNote</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698418"/>
                  </a:ext>
                </a:extLst>
              </a:tr>
              <a:tr h="192617">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400" b="0">
                        <a:solidFill>
                          <a:schemeClr val="tx1"/>
                        </a:solidFill>
                        <a:latin typeface="+mj-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baseline="0">
                          <a:solidFill>
                            <a:schemeClr val="tx2"/>
                          </a:solidFill>
                          <a:latin typeface="+mn-lt"/>
                          <a:ea typeface="+mn-ea"/>
                          <a:cs typeface="+mn-cs"/>
                        </a:rPr>
                        <a:t>Copilot in Teams</a:t>
                      </a:r>
                    </a:p>
                  </a:txBody>
                  <a:tcPr marT="9144" marB="9144"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8570163"/>
                  </a:ext>
                </a:extLst>
              </a:tr>
              <a:tr h="190575">
                <a:tc rowSpan="5">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1200">
                          <a:solidFill>
                            <a:schemeClr val="tx2"/>
                          </a:solidFill>
                          <a:latin typeface="+mj-lt"/>
                          <a:ea typeface="+mj-ea"/>
                          <a:cs typeface="+mj-cs"/>
                        </a:rPr>
                        <a:t>Agents &amp; tools</a:t>
                      </a: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Pre-built Microsoft agents, including Researcher, Analyst, and Facilitator</a:t>
                      </a:r>
                      <a:r>
                        <a:rPr lang="en-US" sz="1050" b="0" kern="1200" baseline="30000" noProof="0">
                          <a:solidFill>
                            <a:schemeClr val="tx2"/>
                          </a:solidFill>
                          <a:latin typeface="+mn-lt"/>
                          <a:ea typeface="+mn-ea"/>
                          <a:cs typeface="+mn-cs"/>
                        </a:rPr>
                        <a:t>7</a:t>
                      </a:r>
                      <a:endParaRPr lang="en-US" sz="1050" b="0" kern="120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041546"/>
                  </a:ext>
                </a:extLst>
              </a:tr>
              <a:tr h="19057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Sales, Service, and Finance agents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1775893"/>
                  </a:ext>
                </a:extLst>
              </a:tr>
              <a:tr h="19057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noProof="0">
                          <a:solidFill>
                            <a:schemeClr val="tx2"/>
                          </a:solidFill>
                          <a:latin typeface="+mn-lt"/>
                          <a:ea typeface="+mn-ea"/>
                          <a:cs typeface="+mn-cs"/>
                        </a:rPr>
                        <a:t>Agent creation</a:t>
                      </a:r>
                      <a:r>
                        <a:rPr lang="en-US" sz="1050" b="0">
                          <a:solidFill>
                            <a:schemeClr val="tx2"/>
                          </a:solidFill>
                          <a:latin typeface="+mn-lt"/>
                          <a:ea typeface="+mn-ea"/>
                          <a:cs typeface="+mn-cs"/>
                        </a:rPr>
                        <a:t> </a:t>
                      </a:r>
                      <a:r>
                        <a:rPr lang="en-US" sz="1050" b="0" kern="1200" noProof="0">
                          <a:solidFill>
                            <a:schemeClr val="tx2"/>
                          </a:solidFill>
                          <a:latin typeface="+mn-lt"/>
                          <a:ea typeface="+mn-ea"/>
                          <a:cs typeface="+mn-cs"/>
                        </a:rPr>
                        <a:t>using Agent Builder and Copilot Studio</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005692"/>
                  </a:ext>
                </a:extLst>
              </a:tr>
              <a:tr h="19057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App Builder and Workflows agents</a:t>
                      </a:r>
                      <a:r>
                        <a:rPr lang="en-US" sz="1050" b="0" kern="1200" baseline="30000">
                          <a:solidFill>
                            <a:schemeClr val="tx2"/>
                          </a:solidFill>
                          <a:latin typeface="+mn-lt"/>
                          <a:ea typeface="+mn-ea"/>
                          <a:cs typeface="+mn-cs"/>
                        </a:rPr>
                        <a:t>4</a:t>
                      </a:r>
                      <a:endParaRPr lang="en-US" sz="1050" b="0" kern="120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4435656"/>
                  </a:ext>
                </a:extLst>
              </a:tr>
              <a:tr h="190575">
                <a:tc vMerge="1">
                  <a:txBody>
                    <a:bodyPr/>
                    <a:lstStyle/>
                    <a:p>
                      <a:endParaRPr lang="en-US"/>
                    </a:p>
                  </a:txBody>
                  <a:tcPr>
                    <a:lnT w="6350" cap="flat" cmpd="sng" algn="ctr">
                      <a:solidFill>
                        <a:schemeClr val="bg1">
                          <a:lumMod val="75000"/>
                        </a:schemeClr>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noProof="0">
                          <a:solidFill>
                            <a:schemeClr val="tx2"/>
                          </a:solidFill>
                          <a:latin typeface="+mn-lt"/>
                          <a:ea typeface="+mn-ea"/>
                          <a:cs typeface="+mn-cs"/>
                        </a:rPr>
                        <a:t>Agent usage </a:t>
                      </a:r>
                    </a:p>
                  </a:txBody>
                  <a:tcPr marT="9144" marB="9144"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6576857"/>
                  </a:ext>
                </a:extLst>
              </a:tr>
              <a:tr h="192617">
                <a:tc rowSpan="3">
                  <a:txBody>
                    <a:bodyPr/>
                    <a:lstStyle/>
                    <a:p>
                      <a:r>
                        <a:rPr lang="en-US" sz="1200" b="0">
                          <a:solidFill>
                            <a:schemeClr val="tx2"/>
                          </a:solidFill>
                          <a:latin typeface="+mj-lt"/>
                          <a:ea typeface="+mj-ea"/>
                          <a:cs typeface="+mj-cs"/>
                        </a:rPr>
                        <a:t>Security and management</a:t>
                      </a: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Enterprise Data Protection (EDP), management, compliance, and controls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3460185"/>
                  </a:ext>
                </a:extLst>
              </a:tr>
              <a:tr h="192617">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r>
                        <a:rPr lang="en-US" sz="1050" b="0">
                          <a:solidFill>
                            <a:schemeClr val="tx2"/>
                          </a:solidFill>
                          <a:latin typeface="+mn-lt"/>
                          <a:ea typeface="+mn-ea"/>
                          <a:cs typeface="+mn-cs"/>
                        </a:rPr>
                        <a:t>Analytics to measure adoption, usage, and business impact</a:t>
                      </a:r>
                      <a:r>
                        <a:rPr lang="en-US" sz="1050" b="0" baseline="30000">
                          <a:solidFill>
                            <a:schemeClr val="tx2"/>
                          </a:solidFill>
                          <a:latin typeface="+mn-lt"/>
                          <a:ea typeface="+mn-ea"/>
                          <a:cs typeface="+mn-cs"/>
                        </a:rPr>
                        <a:t>8</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chemeClr val="accent4"/>
                          </a:solidFill>
                          <a:effectLst/>
                          <a:uLnTx/>
                          <a:uFillTx/>
                          <a:latin typeface="+mn-lt"/>
                          <a:ea typeface="+mn-ea"/>
                          <a:cs typeface="+mn-cs"/>
                        </a:rPr>
                        <a:t>ο</a:t>
                      </a:r>
                      <a:endParaRPr kumimoji="0" lang="en-US" sz="1000" b="0" i="0" u="none" strike="noStrike" kern="1200" cap="none" spc="0" normalizeH="0" baseline="0" noProof="0">
                        <a:ln>
                          <a:noFill/>
                        </a:ln>
                        <a:solidFill>
                          <a:schemeClr val="accent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3689452"/>
                  </a:ext>
                </a:extLst>
              </a:tr>
              <a:tr h="192617">
                <a:tc vMerge="1">
                  <a:txBody>
                    <a:bodyPr/>
                    <a:lstStyle/>
                    <a:p>
                      <a:endParaRPr lang="en-US" sz="900" b="0">
                        <a:solidFill>
                          <a:schemeClr val="tx2"/>
                        </a:solidFill>
                        <a:latin typeface="Segoe Sans Text"/>
                      </a:endParaRPr>
                    </a:p>
                  </a:txBody>
                  <a:tcPr marT="9144" marB="914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050" b="0">
                          <a:solidFill>
                            <a:schemeClr val="tx2"/>
                          </a:solidFill>
                          <a:latin typeface="+mn-lt"/>
                          <a:ea typeface="+mn-ea"/>
                          <a:cs typeface="+mn-cs"/>
                        </a:rPr>
                        <a:t>SharePoint Advanced Management </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0367047"/>
                  </a:ext>
                </a:extLst>
              </a:tr>
            </a:tbl>
          </a:graphicData>
        </a:graphic>
      </p:graphicFrame>
      <p:sp>
        <p:nvSpPr>
          <p:cNvPr id="10" name="TextBox 12">
            <a:extLst>
              <a:ext uri="{FF2B5EF4-FFF2-40B4-BE49-F238E27FC236}">
                <a16:creationId xmlns:a16="http://schemas.microsoft.com/office/drawing/2014/main" id="{236CA12A-D988-0FF2-791D-F65C1F53C095}"/>
              </a:ext>
            </a:extLst>
          </p:cNvPr>
          <p:cNvSpPr txBox="1"/>
          <p:nvPr/>
        </p:nvSpPr>
        <p:spPr>
          <a:xfrm>
            <a:off x="237878" y="6116273"/>
            <a:ext cx="11879382" cy="545842"/>
          </a:xfrm>
          <a:prstGeom prst="rect">
            <a:avLst/>
          </a:prstGeom>
          <a:noFill/>
        </p:spPr>
        <p:txBody>
          <a:bodyPr wrap="square" lIns="0" tIns="0" rIns="0" bIns="0" numCol="3" spcCol="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Applies to  customers with 2K or more M365 seats</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Lexical search included for Copilot Chat users</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Access to brand kits and surveys requires M365 Copilot license </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Available via </a:t>
            </a:r>
            <a:r>
              <a:rPr kumimoji="0" lang="en-US" sz="800" b="0" i="0" u="none" strike="noStrike" kern="1200" cap="none" spc="0" normalizeH="0" baseline="0" noProof="0">
                <a:ln>
                  <a:noFill/>
                </a:ln>
                <a:solidFill>
                  <a:srgbClr val="091F2C"/>
                </a:solidFill>
                <a:effectLst/>
                <a:uLnTx/>
                <a:uFillTx/>
                <a:latin typeface="Segoe Sans Display"/>
                <a:ea typeface="+mn-ea"/>
                <a:cs typeface="+mn-cs"/>
                <a:hlinkClick r:id="rId4"/>
              </a:rPr>
              <a:t>Frontier </a:t>
            </a:r>
            <a:r>
              <a:rPr kumimoji="0" lang="en-US" sz="800" b="0" i="0" u="none" strike="noStrike" kern="1200" cap="none" spc="0" normalizeH="0" baseline="0" noProof="0">
                <a:ln>
                  <a:noFill/>
                </a:ln>
                <a:solidFill>
                  <a:srgbClr val="091F2C"/>
                </a:solidFill>
                <a:effectLst/>
                <a:uLnTx/>
                <a:uFillTx/>
                <a:latin typeface="Segoe Sans Display"/>
                <a:ea typeface="+mn-ea"/>
                <a:cs typeface="+mn-cs"/>
              </a:rPr>
              <a:t>program, pricing final upon GA</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Copilot Chat users access Copilot Mode w/web data and open documents only</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For unlicensed users, Copilot Chat in Outlook reasons over organizational data in Outlook, Teams, OneDrive, and SharePoint (limited). </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endParaRPr kumimoji="0" lang="en-US" sz="800" b="0" i="0" u="none" strike="noStrike" kern="1200" cap="none" spc="0" normalizeH="0" baseline="0" noProof="0">
              <a:ln>
                <a:noFill/>
              </a:ln>
              <a:solidFill>
                <a:srgbClr val="091F2C"/>
              </a:solidFill>
              <a:effectLst/>
              <a:uLnTx/>
              <a:uFillTx/>
              <a:latin typeface="Segoe Sans Display"/>
              <a:ea typeface="+mn-ea"/>
              <a:cs typeface="+mn-cs"/>
            </a:endParaRP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Researcher and Analyst, have combined limit of 25 interactions </a:t>
            </a:r>
            <a:r>
              <a:rPr kumimoji="0" lang="en-US" sz="800" b="0" i="0" u="none" strike="noStrike" kern="1200" cap="none" spc="0" normalizeH="0" baseline="0" noProof="0" err="1">
                <a:ln>
                  <a:noFill/>
                </a:ln>
                <a:solidFill>
                  <a:srgbClr val="091F2C"/>
                </a:solidFill>
                <a:effectLst/>
                <a:uLnTx/>
                <a:uFillTx/>
                <a:latin typeface="Segoe Sans Display"/>
                <a:ea typeface="+mn-ea"/>
                <a:cs typeface="+mn-cs"/>
              </a:rPr>
              <a:t>pu</a:t>
            </a:r>
            <a:r>
              <a:rPr kumimoji="0" lang="en-US" sz="800" b="0" i="0" u="none" strike="noStrike" kern="1200" cap="none" spc="0" normalizeH="0" baseline="0" noProof="0">
                <a:ln>
                  <a:noFill/>
                </a:ln>
                <a:solidFill>
                  <a:srgbClr val="091F2C"/>
                </a:solidFill>
                <a:effectLst/>
                <a:uLnTx/>
                <a:uFillTx/>
                <a:latin typeface="Segoe Sans Display"/>
                <a:ea typeface="+mn-ea"/>
                <a:cs typeface="+mn-cs"/>
              </a:rPr>
              <a:t>/pm</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Basic reporting available with Copilot Chat</a:t>
            </a:r>
          </a:p>
        </p:txBody>
      </p:sp>
    </p:spTree>
    <p:extLst>
      <p:ext uri="{BB962C8B-B14F-4D97-AF65-F5344CB8AC3E}">
        <p14:creationId xmlns:p14="http://schemas.microsoft.com/office/powerpoint/2010/main" val="428100150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411F6C4-BBB8-2CF3-EB15-A9F7F8B9F529}"/>
              </a:ext>
            </a:extLst>
          </p:cNvPr>
          <p:cNvSpPr txBox="1">
            <a:spLocks/>
          </p:cNvSpPr>
          <p:nvPr/>
        </p:nvSpPr>
        <p:spPr>
          <a:xfrm>
            <a:off x="543243" y="1498182"/>
            <a:ext cx="11018520" cy="615553"/>
          </a:xfrm>
          <a:prstGeom prst="rect">
            <a:avLst/>
          </a:prstGeom>
        </p:spPr>
        <p:txBody>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algn="ctr"/>
            <a:r>
              <a:rPr lang="en-US" sz="4000">
                <a:gradFill>
                  <a:gsLst>
                    <a:gs pos="0">
                      <a:srgbClr val="002060"/>
                    </a:gs>
                    <a:gs pos="100000">
                      <a:srgbClr val="7030A0"/>
                    </a:gs>
                  </a:gsLst>
                  <a:lin ang="5400000" scaled="1"/>
                </a:gradFill>
                <a:latin typeface="+mj-lt"/>
                <a:cs typeface="Segoe UI"/>
              </a:rPr>
              <a:t>Copilot</a:t>
            </a:r>
            <a:r>
              <a:rPr lang="en-US" spc="-100">
                <a:ln>
                  <a:noFill/>
                </a:ln>
                <a:solidFill>
                  <a:schemeClr val="accent6">
                    <a:lumMod val="50000"/>
                  </a:schemeClr>
                </a:solidFill>
              </a:rPr>
              <a:t> </a:t>
            </a:r>
            <a:r>
              <a:rPr lang="en-US" sz="4000">
                <a:gradFill>
                  <a:gsLst>
                    <a:gs pos="0">
                      <a:srgbClr val="002060"/>
                    </a:gs>
                    <a:gs pos="100000">
                      <a:srgbClr val="7030A0"/>
                    </a:gs>
                  </a:gsLst>
                  <a:lin ang="5400000" scaled="1"/>
                </a:gradFill>
                <a:latin typeface="+mj-lt"/>
                <a:cs typeface="Segoe UI"/>
              </a:rPr>
              <a:t>Scenarios</a:t>
            </a:r>
          </a:p>
        </p:txBody>
      </p:sp>
      <p:pic>
        <p:nvPicPr>
          <p:cNvPr id="20" name="Picture 19" descr="Copilot icon">
            <a:extLst>
              <a:ext uri="{FF2B5EF4-FFF2-40B4-BE49-F238E27FC236}">
                <a16:creationId xmlns:a16="http://schemas.microsoft.com/office/drawing/2014/main" id="{94C1361D-FAC4-EF19-A884-2B03AD9ED7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2584" y="900978"/>
            <a:ext cx="659838" cy="659838"/>
          </a:xfrm>
          <a:prstGeom prst="rect">
            <a:avLst/>
          </a:prstGeom>
        </p:spPr>
      </p:pic>
      <p:sp>
        <p:nvSpPr>
          <p:cNvPr id="21" name="Rectangle: Rounded Corners 20">
            <a:extLst>
              <a:ext uri="{FF2B5EF4-FFF2-40B4-BE49-F238E27FC236}">
                <a16:creationId xmlns:a16="http://schemas.microsoft.com/office/drawing/2014/main" id="{0613827A-51CE-EB25-08CD-2409EC40B590}"/>
              </a:ext>
              <a:ext uri="{C183D7F6-B498-43B3-948B-1728B52AA6E4}">
                <adec:decorative xmlns:adec="http://schemas.microsoft.com/office/drawing/2017/decorative" val="1"/>
              </a:ext>
            </a:extLst>
          </p:cNvPr>
          <p:cNvSpPr>
            <a:spLocks/>
          </p:cNvSpPr>
          <p:nvPr/>
        </p:nvSpPr>
        <p:spPr bwMode="auto">
          <a:xfrm>
            <a:off x="775446" y="2742837"/>
            <a:ext cx="2426063" cy="3423192"/>
          </a:xfrm>
          <a:prstGeom prst="roundRect">
            <a:avLst>
              <a:gd name="adj" fmla="val 3200"/>
            </a:avLst>
          </a:prstGeom>
          <a:solidFill>
            <a:schemeClr val="bg1">
              <a:lumMod val="95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22" name="Group 21">
            <a:extLst>
              <a:ext uri="{FF2B5EF4-FFF2-40B4-BE49-F238E27FC236}">
                <a16:creationId xmlns:a16="http://schemas.microsoft.com/office/drawing/2014/main" id="{49DD0497-2D82-5097-2C30-C55C5E2CB37F}"/>
              </a:ext>
            </a:extLst>
          </p:cNvPr>
          <p:cNvGrpSpPr/>
          <p:nvPr/>
        </p:nvGrpSpPr>
        <p:grpSpPr>
          <a:xfrm>
            <a:off x="780540" y="2824005"/>
            <a:ext cx="2426063" cy="3055104"/>
            <a:chOff x="780540" y="2824005"/>
            <a:chExt cx="2426063" cy="3055104"/>
          </a:xfrm>
        </p:grpSpPr>
        <p:sp>
          <p:nvSpPr>
            <p:cNvPr id="9" name="Rectangle: Rounded Corners 8">
              <a:extLst>
                <a:ext uri="{FF2B5EF4-FFF2-40B4-BE49-F238E27FC236}">
                  <a16:creationId xmlns:a16="http://schemas.microsoft.com/office/drawing/2014/main" id="{D1FDA6D0-90D6-E798-8D35-7395CA279209}"/>
                </a:ext>
              </a:extLst>
            </p:cNvPr>
            <p:cNvSpPr/>
            <p:nvPr/>
          </p:nvSpPr>
          <p:spPr bwMode="auto">
            <a:xfrm>
              <a:off x="780540" y="3531533"/>
              <a:ext cx="2426063" cy="2347576"/>
            </a:xfrm>
            <a:prstGeom prst="roundRect">
              <a:avLst>
                <a:gd name="adj" fmla="val 453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rPr>
                <a:t>Quickly catch up on meetings you missed  </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rPr>
                <a:t>Summarize a meeting and identify next steps</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rPr>
                <a:t>Run a more effective meeting</a:t>
              </a:r>
            </a:p>
          </p:txBody>
        </p:sp>
        <p:sp>
          <p:nvSpPr>
            <p:cNvPr id="10" name="Rounded Rectangle 18" descr="Announcing ">
              <a:extLst>
                <a:ext uri="{FF2B5EF4-FFF2-40B4-BE49-F238E27FC236}">
                  <a16:creationId xmlns:a16="http://schemas.microsoft.com/office/drawing/2014/main" id="{A6355EEC-CD08-F4A2-59CE-A23BFDCA1BE8}"/>
                </a:ext>
              </a:extLst>
            </p:cNvPr>
            <p:cNvSpPr txBox="1">
              <a:spLocks/>
            </p:cNvSpPr>
            <p:nvPr/>
          </p:nvSpPr>
          <p:spPr bwMode="auto">
            <a:xfrm>
              <a:off x="813316" y="2824005"/>
              <a:ext cx="2360513" cy="480399"/>
            </a:xfrm>
            <a:prstGeom prst="roundRect">
              <a:avLst>
                <a:gd name="adj" fmla="val 50000"/>
              </a:avLst>
            </a:prstGeom>
            <a:noFill/>
            <a:ln>
              <a:solidFill>
                <a:schemeClr val="tx1"/>
              </a:solidFill>
              <a:prstDash/>
            </a:ln>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10" normalizeH="0" baseline="0" noProof="0">
                  <a:ln w="3175">
                    <a:noFill/>
                  </a:ln>
                  <a:solidFill>
                    <a:srgbClr val="091F2C"/>
                  </a:solidFill>
                  <a:uLnTx/>
                  <a:uFillTx/>
                  <a:latin typeface="Segoe UI Semibold"/>
                  <a:ea typeface="+mn-ea"/>
                  <a:cs typeface="Segoe UI" pitchFamily="34" charset="0"/>
                </a:rPr>
                <a:t>Effective meetings</a:t>
              </a:r>
            </a:p>
          </p:txBody>
        </p:sp>
      </p:grpSp>
      <p:sp>
        <p:nvSpPr>
          <p:cNvPr id="30" name="Rectangle: Rounded Corners 29">
            <a:extLst>
              <a:ext uri="{FF2B5EF4-FFF2-40B4-BE49-F238E27FC236}">
                <a16:creationId xmlns:a16="http://schemas.microsoft.com/office/drawing/2014/main" id="{7AA0E98D-A3A9-0AE6-4E01-1F5975AF431D}"/>
              </a:ext>
              <a:ext uri="{C183D7F6-B498-43B3-948B-1728B52AA6E4}">
                <adec:decorative xmlns:adec="http://schemas.microsoft.com/office/drawing/2017/decorative" val="1"/>
              </a:ext>
            </a:extLst>
          </p:cNvPr>
          <p:cNvSpPr>
            <a:spLocks/>
          </p:cNvSpPr>
          <p:nvPr/>
        </p:nvSpPr>
        <p:spPr bwMode="auto">
          <a:xfrm>
            <a:off x="3460119" y="2742837"/>
            <a:ext cx="2500684" cy="3423192"/>
          </a:xfrm>
          <a:prstGeom prst="roundRect">
            <a:avLst>
              <a:gd name="adj" fmla="val 3200"/>
            </a:avLst>
          </a:prstGeom>
          <a:solidFill>
            <a:schemeClr val="bg1">
              <a:lumMod val="95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23" name="Group 22">
            <a:extLst>
              <a:ext uri="{FF2B5EF4-FFF2-40B4-BE49-F238E27FC236}">
                <a16:creationId xmlns:a16="http://schemas.microsoft.com/office/drawing/2014/main" id="{D6281320-2720-2098-9D24-2DABEBA5F133}"/>
              </a:ext>
            </a:extLst>
          </p:cNvPr>
          <p:cNvGrpSpPr/>
          <p:nvPr/>
        </p:nvGrpSpPr>
        <p:grpSpPr>
          <a:xfrm>
            <a:off x="3448121" y="2837973"/>
            <a:ext cx="2500684" cy="3041136"/>
            <a:chOff x="3448121" y="2837973"/>
            <a:chExt cx="2500684" cy="3041136"/>
          </a:xfrm>
        </p:grpSpPr>
        <p:sp>
          <p:nvSpPr>
            <p:cNvPr id="11" name="Rectangle: Rounded Corners 10">
              <a:extLst>
                <a:ext uri="{FF2B5EF4-FFF2-40B4-BE49-F238E27FC236}">
                  <a16:creationId xmlns:a16="http://schemas.microsoft.com/office/drawing/2014/main" id="{6F6AC9B6-5016-BC87-8076-0F2421B3E832}"/>
                </a:ext>
              </a:extLst>
            </p:cNvPr>
            <p:cNvSpPr/>
            <p:nvPr/>
          </p:nvSpPr>
          <p:spPr bwMode="auto">
            <a:xfrm>
              <a:off x="3448121" y="3540247"/>
              <a:ext cx="2500684" cy="2338862"/>
            </a:xfrm>
            <a:prstGeom prst="roundRect">
              <a:avLst>
                <a:gd name="adj" fmla="val 453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rPr>
                <a:t>Get answers from across all your data</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rPr>
                <a:t>Instantly uncover key insights</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rPr>
                <a:t>Gain powerful insights &amp; perspective they way you want to see it</a:t>
              </a:r>
            </a:p>
          </p:txBody>
        </p:sp>
        <p:sp>
          <p:nvSpPr>
            <p:cNvPr id="12" name="Rounded Rectangle 18" descr="Announcing ">
              <a:extLst>
                <a:ext uri="{FF2B5EF4-FFF2-40B4-BE49-F238E27FC236}">
                  <a16:creationId xmlns:a16="http://schemas.microsoft.com/office/drawing/2014/main" id="{2C5A1C36-820C-8840-BB92-8336D08A6836}"/>
                </a:ext>
              </a:extLst>
            </p:cNvPr>
            <p:cNvSpPr txBox="1">
              <a:spLocks/>
            </p:cNvSpPr>
            <p:nvPr/>
          </p:nvSpPr>
          <p:spPr bwMode="auto">
            <a:xfrm>
              <a:off x="3487799" y="2837973"/>
              <a:ext cx="2461006" cy="480399"/>
            </a:xfrm>
            <a:prstGeom prst="roundRect">
              <a:avLst>
                <a:gd name="adj" fmla="val 50000"/>
              </a:avLst>
            </a:prstGeom>
            <a:noFill/>
            <a:ln>
              <a:solidFill>
                <a:schemeClr val="tx1"/>
              </a:solidFill>
              <a:prstDash/>
            </a:ln>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10" normalizeH="0" baseline="0" noProof="0">
                  <a:ln w="3175">
                    <a:noFill/>
                  </a:ln>
                  <a:solidFill>
                    <a:srgbClr val="091F2C"/>
                  </a:solidFill>
                  <a:effectLst/>
                  <a:uLnTx/>
                  <a:uFillTx/>
                  <a:latin typeface="Segoe UI Semibold"/>
                  <a:ea typeface="+mn-ea"/>
                  <a:cs typeface="Segoe UI" pitchFamily="34" charset="0"/>
                </a:rPr>
                <a:t>Search &amp; Data analysis</a:t>
              </a:r>
            </a:p>
          </p:txBody>
        </p:sp>
      </p:grpSp>
      <p:sp>
        <p:nvSpPr>
          <p:cNvPr id="33" name="Rectangle: Rounded Corners 32">
            <a:extLst>
              <a:ext uri="{FF2B5EF4-FFF2-40B4-BE49-F238E27FC236}">
                <a16:creationId xmlns:a16="http://schemas.microsoft.com/office/drawing/2014/main" id="{B7FB09D4-CAA3-20B3-CAEC-AB08A83C2B67}"/>
              </a:ext>
              <a:ext uri="{C183D7F6-B498-43B3-948B-1728B52AA6E4}">
                <adec:decorative xmlns:adec="http://schemas.microsoft.com/office/drawing/2017/decorative" val="1"/>
              </a:ext>
            </a:extLst>
          </p:cNvPr>
          <p:cNvSpPr>
            <a:spLocks/>
          </p:cNvSpPr>
          <p:nvPr/>
        </p:nvSpPr>
        <p:spPr bwMode="auto">
          <a:xfrm>
            <a:off x="6291152" y="2742837"/>
            <a:ext cx="2426063" cy="3423192"/>
          </a:xfrm>
          <a:prstGeom prst="roundRect">
            <a:avLst>
              <a:gd name="adj" fmla="val 3200"/>
            </a:avLst>
          </a:prstGeom>
          <a:solidFill>
            <a:schemeClr val="bg1">
              <a:lumMod val="95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24" name="Group 23">
            <a:extLst>
              <a:ext uri="{FF2B5EF4-FFF2-40B4-BE49-F238E27FC236}">
                <a16:creationId xmlns:a16="http://schemas.microsoft.com/office/drawing/2014/main" id="{D97CBC48-5F85-4DA5-48C0-8A49DDFD79C0}"/>
              </a:ext>
            </a:extLst>
          </p:cNvPr>
          <p:cNvGrpSpPr/>
          <p:nvPr/>
        </p:nvGrpSpPr>
        <p:grpSpPr>
          <a:xfrm>
            <a:off x="6274678" y="2846069"/>
            <a:ext cx="2426063" cy="3033040"/>
            <a:chOff x="6274678" y="2846069"/>
            <a:chExt cx="2426063" cy="3033040"/>
          </a:xfrm>
        </p:grpSpPr>
        <p:sp>
          <p:nvSpPr>
            <p:cNvPr id="13" name="Rectangle: Rounded Corners 12">
              <a:extLst>
                <a:ext uri="{FF2B5EF4-FFF2-40B4-BE49-F238E27FC236}">
                  <a16:creationId xmlns:a16="http://schemas.microsoft.com/office/drawing/2014/main" id="{DC2DC8DD-FCC6-1D26-BBCC-B39E88CDF9F8}"/>
                </a:ext>
              </a:extLst>
            </p:cNvPr>
            <p:cNvSpPr/>
            <p:nvPr/>
          </p:nvSpPr>
          <p:spPr bwMode="auto">
            <a:xfrm>
              <a:off x="6274678" y="3531533"/>
              <a:ext cx="2426063" cy="2347576"/>
            </a:xfrm>
            <a:prstGeom prst="roundRect">
              <a:avLst>
                <a:gd name="adj" fmla="val 453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rPr>
                <a:t>Jumpstart creativity, and write and edit like a pro</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UI"/>
                <a:ea typeface="+mn-ea"/>
                <a:cs typeface="Segoe UI" panose="020B0502040204020203"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Segoe UI" panose="020B0502040204020203" pitchFamily="34" charset="0"/>
                </a:rPr>
                <a:t>Quickly catch up on the key points of a document or presentation</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UI"/>
                <a:ea typeface="+mn-ea"/>
                <a:cs typeface="Segoe UI" panose="020B0502040204020203"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rPr>
                <a:t>Create documents &amp; presentations</a:t>
              </a: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Rounded Rectangle 18" descr="Announcing ">
              <a:extLst>
                <a:ext uri="{FF2B5EF4-FFF2-40B4-BE49-F238E27FC236}">
                  <a16:creationId xmlns:a16="http://schemas.microsoft.com/office/drawing/2014/main" id="{637FB33E-826A-1F97-2551-88178EB9D04D}"/>
                </a:ext>
              </a:extLst>
            </p:cNvPr>
            <p:cNvSpPr txBox="1">
              <a:spLocks/>
            </p:cNvSpPr>
            <p:nvPr/>
          </p:nvSpPr>
          <p:spPr bwMode="auto">
            <a:xfrm>
              <a:off x="6314006" y="2846069"/>
              <a:ext cx="2360513" cy="480399"/>
            </a:xfrm>
            <a:prstGeom prst="roundRect">
              <a:avLst>
                <a:gd name="adj" fmla="val 50000"/>
              </a:avLst>
            </a:prstGeom>
            <a:noFill/>
            <a:ln>
              <a:solidFill>
                <a:schemeClr val="tx1"/>
              </a:solidFill>
              <a:prstDash/>
            </a:ln>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10" normalizeH="0" baseline="0" noProof="0">
                  <a:ln w="3175">
                    <a:noFill/>
                  </a:ln>
                  <a:solidFill>
                    <a:srgbClr val="091F2C"/>
                  </a:solidFill>
                  <a:effectLst/>
                  <a:uLnTx/>
                  <a:uFillTx/>
                  <a:latin typeface="Segoe UI Semibold"/>
                  <a:ea typeface="+mn-ea"/>
                  <a:cs typeface="Segoe UI" pitchFamily="34" charset="0"/>
                </a:rPr>
                <a:t>Content creation</a:t>
              </a:r>
            </a:p>
          </p:txBody>
        </p:sp>
      </p:grpSp>
      <p:sp>
        <p:nvSpPr>
          <p:cNvPr id="35" name="Rectangle: Rounded Corners 34">
            <a:extLst>
              <a:ext uri="{FF2B5EF4-FFF2-40B4-BE49-F238E27FC236}">
                <a16:creationId xmlns:a16="http://schemas.microsoft.com/office/drawing/2014/main" id="{71A906B7-E113-E82B-EBF4-AB11E8D10926}"/>
              </a:ext>
              <a:ext uri="{C183D7F6-B498-43B3-948B-1728B52AA6E4}">
                <adec:decorative xmlns:adec="http://schemas.microsoft.com/office/drawing/2017/decorative" val="1"/>
              </a:ext>
            </a:extLst>
          </p:cNvPr>
          <p:cNvSpPr>
            <a:spLocks/>
          </p:cNvSpPr>
          <p:nvPr/>
        </p:nvSpPr>
        <p:spPr bwMode="auto">
          <a:xfrm>
            <a:off x="9118529" y="2742837"/>
            <a:ext cx="2426063" cy="3423192"/>
          </a:xfrm>
          <a:prstGeom prst="roundRect">
            <a:avLst>
              <a:gd name="adj" fmla="val 3200"/>
            </a:avLst>
          </a:prstGeom>
          <a:solidFill>
            <a:schemeClr val="bg1">
              <a:lumMod val="95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25" name="Group 24">
            <a:extLst>
              <a:ext uri="{FF2B5EF4-FFF2-40B4-BE49-F238E27FC236}">
                <a16:creationId xmlns:a16="http://schemas.microsoft.com/office/drawing/2014/main" id="{3413CB14-E740-BEA9-A2A6-2B642977C959}"/>
              </a:ext>
            </a:extLst>
          </p:cNvPr>
          <p:cNvGrpSpPr/>
          <p:nvPr/>
        </p:nvGrpSpPr>
        <p:grpSpPr>
          <a:xfrm>
            <a:off x="9071560" y="2846069"/>
            <a:ext cx="2423821" cy="3033040"/>
            <a:chOff x="9071560" y="2846069"/>
            <a:chExt cx="2423821" cy="3033040"/>
          </a:xfrm>
        </p:grpSpPr>
        <p:sp>
          <p:nvSpPr>
            <p:cNvPr id="15" name="Rectangle: Rounded Corners 14">
              <a:extLst>
                <a:ext uri="{FF2B5EF4-FFF2-40B4-BE49-F238E27FC236}">
                  <a16:creationId xmlns:a16="http://schemas.microsoft.com/office/drawing/2014/main" id="{D7932CA2-2FE6-ADB6-2D82-17B7E61B807D}"/>
                </a:ext>
              </a:extLst>
            </p:cNvPr>
            <p:cNvSpPr/>
            <p:nvPr/>
          </p:nvSpPr>
          <p:spPr bwMode="auto">
            <a:xfrm>
              <a:off x="9071560" y="3531533"/>
              <a:ext cx="2423821" cy="2347576"/>
            </a:xfrm>
            <a:prstGeom prst="roundRect">
              <a:avLst>
                <a:gd name="adj" fmla="val 453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rPr>
                <a:t>Draft email replies instantly </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rPr>
                <a:t>Personalize the tone and length even on the go</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rPr>
                <a:t>Quickly summarize a long email thread</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Rounded Rectangle 18" descr="Announcing ">
              <a:extLst>
                <a:ext uri="{FF2B5EF4-FFF2-40B4-BE49-F238E27FC236}">
                  <a16:creationId xmlns:a16="http://schemas.microsoft.com/office/drawing/2014/main" id="{18CFD89B-E785-E976-DB11-21C2FA323484}"/>
                </a:ext>
              </a:extLst>
            </p:cNvPr>
            <p:cNvSpPr txBox="1">
              <a:spLocks/>
            </p:cNvSpPr>
            <p:nvPr/>
          </p:nvSpPr>
          <p:spPr bwMode="auto">
            <a:xfrm>
              <a:off x="9167742" y="2846069"/>
              <a:ext cx="2327639" cy="480399"/>
            </a:xfrm>
            <a:prstGeom prst="roundRect">
              <a:avLst>
                <a:gd name="adj" fmla="val 50000"/>
              </a:avLst>
            </a:prstGeom>
            <a:noFill/>
            <a:ln>
              <a:solidFill>
                <a:schemeClr val="tx1"/>
              </a:solidFill>
              <a:prstDash/>
            </a:ln>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10" normalizeH="0" baseline="0" noProof="0">
                  <a:ln w="3175">
                    <a:noFill/>
                  </a:ln>
                  <a:solidFill>
                    <a:srgbClr val="091F2C"/>
                  </a:solidFill>
                  <a:effectLst/>
                  <a:uLnTx/>
                  <a:uFillTx/>
                  <a:latin typeface="Segoe UI Semibold"/>
                  <a:ea typeface="+mn-ea"/>
                  <a:cs typeface="Segoe UI" pitchFamily="34" charset="0"/>
                </a:rPr>
                <a:t>Email processing</a:t>
              </a:r>
            </a:p>
          </p:txBody>
        </p:sp>
      </p:grpSp>
    </p:spTree>
    <p:extLst>
      <p:ext uri="{BB962C8B-B14F-4D97-AF65-F5344CB8AC3E}">
        <p14:creationId xmlns:p14="http://schemas.microsoft.com/office/powerpoint/2010/main" val="2866454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4.16667E-6 -4.44444E-6 L -4.16667E-6 0.01806 " pathEditMode="relative" rAng="0" ptsTypes="AA">
                                      <p:cBhvr>
                                        <p:cTn id="9" dur="500" spd="-100000" fill="hold"/>
                                        <p:tgtEl>
                                          <p:spTgt spid="19"/>
                                        </p:tgtEl>
                                        <p:attrNameLst>
                                          <p:attrName>ppt_x</p:attrName>
                                          <p:attrName>ppt_y</p:attrName>
                                        </p:attrNameLst>
                                      </p:cBhvr>
                                      <p:rCtr x="0"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2.xml><?xml version="1.0" encoding="utf-8"?>
<a:theme xmlns:a="http://schemas.openxmlformats.org/drawingml/2006/main" name="Theme1">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heme1" id="{96112CF3-6610-4271-8A92-9D132192F2B7}" vid="{28F65D55-CFDA-4E0B-A844-CD7FBB8BC4DE}"/>
    </a:ext>
  </a:extLst>
</a:theme>
</file>

<file path=ppt/theme/theme3.xml><?xml version="1.0" encoding="utf-8"?>
<a:theme xmlns:a="http://schemas.openxmlformats.org/drawingml/2006/main" name="2_Theme1">
  <a:themeElements>
    <a:clrScheme name="Data &amp; AI Day - Light">
      <a:dk1>
        <a:srgbClr val="080808"/>
      </a:dk1>
      <a:lt1>
        <a:srgbClr val="FFFFFF"/>
      </a:lt1>
      <a:dk2>
        <a:srgbClr val="243A5E"/>
      </a:dk2>
      <a:lt2>
        <a:srgbClr val="E6E6E6"/>
      </a:lt2>
      <a:accent1>
        <a:srgbClr val="0078D4"/>
      </a:accent1>
      <a:accent2>
        <a:srgbClr val="2A446F"/>
      </a:accent2>
      <a:accent3>
        <a:srgbClr val="C03BC4"/>
      </a:accent3>
      <a:accent4>
        <a:srgbClr val="FFB900"/>
      </a:accent4>
      <a:accent5>
        <a:srgbClr val="FF9349"/>
      </a:accent5>
      <a:accent6>
        <a:srgbClr val="9BF00B"/>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heme1" id="{543CAE60-3912-45F8-8F30-498E9A58C4C9}" vid="{BAC87801-C1FD-45B4-8C21-485CAEBC43F9}"/>
    </a:ext>
  </a:extLst>
</a:theme>
</file>

<file path=ppt/theme/theme4.xml><?xml version="1.0" encoding="utf-8"?>
<a:theme xmlns:a="http://schemas.openxmlformats.org/drawingml/2006/main" name="5_Theme1">
  <a:themeElements>
    <a:clrScheme name="Data &amp; AI Day - Light">
      <a:dk1>
        <a:srgbClr val="080808"/>
      </a:dk1>
      <a:lt1>
        <a:srgbClr val="FFFFFF"/>
      </a:lt1>
      <a:dk2>
        <a:srgbClr val="243A5E"/>
      </a:dk2>
      <a:lt2>
        <a:srgbClr val="E6E6E6"/>
      </a:lt2>
      <a:accent1>
        <a:srgbClr val="0078D4"/>
      </a:accent1>
      <a:accent2>
        <a:srgbClr val="2A446F"/>
      </a:accent2>
      <a:accent3>
        <a:srgbClr val="C03BC4"/>
      </a:accent3>
      <a:accent4>
        <a:srgbClr val="FFB900"/>
      </a:accent4>
      <a:accent5>
        <a:srgbClr val="FF9349"/>
      </a:accent5>
      <a:accent6>
        <a:srgbClr val="9BF00B"/>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heme1" id="{543CAE60-3912-45F8-8F30-498E9A58C4C9}" vid="{BAC87801-C1FD-45B4-8C21-485CAEBC43F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B5F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290BE6-3C82-4189-9E1A-0563305903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1B1131-15CA-429C-B875-56F79CD6C674}">
  <ds:schemaRefs>
    <ds:schemaRef ds:uri="http://schemas.microsoft.com/office/2006/documentManagement/types"/>
    <ds:schemaRef ds:uri="http://purl.org/dc/dcmitype/"/>
    <ds:schemaRef ds:uri="http://www.w3.org/XML/1998/namespace"/>
    <ds:schemaRef ds:uri="6adfd4c8-54de-4fa2-b73e-b86369895801"/>
    <ds:schemaRef ds:uri="http://purl.org/dc/elements/1.1/"/>
    <ds:schemaRef ds:uri="http://purl.org/dc/terms/"/>
    <ds:schemaRef ds:uri="http://schemas.microsoft.com/office/infopath/2007/PartnerControls"/>
    <ds:schemaRef ds:uri="http://schemas.microsoft.com/sharepoint/v3"/>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80773F8E-CD3C-401D-81D0-68F54DCC798C}">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Microsoft_brand_template_blue</Template>
  <TotalTime>0</TotalTime>
  <Words>10044</Words>
  <Application>Microsoft Office PowerPoint</Application>
  <PresentationFormat>Widescreen</PresentationFormat>
  <Paragraphs>889</Paragraphs>
  <Slides>37</Slides>
  <Notes>37</Notes>
  <HiddenSlides>0</HiddenSlides>
  <MMClips>8</MMClips>
  <ScaleCrop>false</ScaleCrop>
  <HeadingPairs>
    <vt:vector size="4" baseType="variant">
      <vt:variant>
        <vt:lpstr>Theme</vt:lpstr>
      </vt:variant>
      <vt:variant>
        <vt:i4>5</vt:i4>
      </vt:variant>
      <vt:variant>
        <vt:lpstr>Slide Titles</vt:lpstr>
      </vt:variant>
      <vt:variant>
        <vt:i4>37</vt:i4>
      </vt:variant>
    </vt:vector>
  </HeadingPairs>
  <TitlesOfParts>
    <vt:vector size="42" baseType="lpstr">
      <vt:lpstr>White Template</vt:lpstr>
      <vt:lpstr>Theme1</vt:lpstr>
      <vt:lpstr>2_Theme1</vt:lpstr>
      <vt:lpstr>5_Theme1</vt:lpstr>
      <vt:lpstr>Office Theme</vt:lpstr>
      <vt:lpstr>Mastering Microsoft 365 Copilot, Copilot Chat and Agents – 2026 </vt:lpstr>
      <vt:lpstr>Mastering Microsoft 365 Copilot</vt:lpstr>
      <vt:lpstr>Important information before we start!</vt:lpstr>
      <vt:lpstr>Agenda </vt:lpstr>
      <vt:lpstr>Microsoft 365 Copilot Overview </vt:lpstr>
      <vt:lpstr>PowerPoint Presentation</vt:lpstr>
      <vt:lpstr>PowerPoint Presentation</vt:lpstr>
      <vt:lpstr>PowerPoint Presentation</vt:lpstr>
      <vt:lpstr>PowerPoint Presentation</vt:lpstr>
      <vt:lpstr>Key ingredients of a good prompt</vt:lpstr>
      <vt:lpstr>Microsoft 365 Copilot – Copilot in Word Web Content extension on </vt:lpstr>
      <vt:lpstr>PowerPoint Presentation</vt:lpstr>
      <vt:lpstr>Create a new document with Copilot in Word </vt:lpstr>
      <vt:lpstr>Create a new document with Copilot in Word </vt:lpstr>
      <vt:lpstr>Be Inspired with Copilot in Word </vt:lpstr>
      <vt:lpstr>Create a new Document with Reference Materials</vt:lpstr>
      <vt:lpstr>Microsoft 365 Copilot - Copilot in PowerPoint </vt:lpstr>
      <vt:lpstr>Create a new presentation with Copilot in PowerPoint</vt:lpstr>
      <vt:lpstr>Create a new presentation with Copilot in PowerPoint</vt:lpstr>
      <vt:lpstr>Create a new presentation with Copilot in PowerPoint</vt:lpstr>
      <vt:lpstr>Add a slide with Copilot </vt:lpstr>
      <vt:lpstr>PowerPoint Designer and Copilot </vt:lpstr>
      <vt:lpstr>Microsoft 365 Copilot – Prompt Samples and Use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Adoption Tips </vt:lpstr>
      <vt:lpstr>PowerPoint Presentation</vt:lpstr>
      <vt:lpstr>PowerPoint Presentation</vt:lpstr>
      <vt:lpstr>Q&amp;A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Microsoft presentation toolkit</dc:title>
  <dc:subject/>
  <dc:creator>Nikkie Karimian</dc:creator>
  <cp:keywords/>
  <dc:description/>
  <cp:lastModifiedBy>Victoria Blasich (FREEMIND SEATTLE LLC)</cp:lastModifiedBy>
  <cp:revision>2</cp:revision>
  <dcterms:created xsi:type="dcterms:W3CDTF">2024-01-02T22:30:27Z</dcterms:created>
  <dcterms:modified xsi:type="dcterms:W3CDTF">2026-06-29T17:06:58Z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MediaServiceImageTags">
    <vt:lpwstr/>
  </property>
  <property fmtid="{D5CDD505-2E9C-101B-9397-08002B2CF9AE}" pid="4" name="Order">
    <vt:lpwstr>178500.000000000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xd_Signature">
    <vt:lpwstr/>
  </property>
  <property fmtid="{D5CDD505-2E9C-101B-9397-08002B2CF9AE}" pid="10" name="TriggerFlowInfo">
    <vt:lpwstr/>
  </property>
</Properties>
</file>