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5398" r:id="rId5"/>
    <p:sldMasterId id="2147485616" r:id="rId6"/>
    <p:sldMasterId id="2147486019" r:id="rId7"/>
    <p:sldMasterId id="2147486035" r:id="rId8"/>
  </p:sldMasterIdLst>
  <p:notesMasterIdLst>
    <p:notesMasterId r:id="rId31"/>
  </p:notesMasterIdLst>
  <p:handoutMasterIdLst>
    <p:handoutMasterId r:id="rId32"/>
  </p:handoutMasterIdLst>
  <p:sldIdLst>
    <p:sldId id="2147483600" r:id="rId9"/>
    <p:sldId id="2147480279" r:id="rId10"/>
    <p:sldId id="2147481621" r:id="rId11"/>
    <p:sldId id="2076138465" r:id="rId12"/>
    <p:sldId id="2147480240" r:id="rId13"/>
    <p:sldId id="2147483427" r:id="rId14"/>
    <p:sldId id="2147483426" r:id="rId15"/>
    <p:sldId id="2147483632" r:id="rId16"/>
    <p:sldId id="2147483429" r:id="rId17"/>
    <p:sldId id="257" r:id="rId18"/>
    <p:sldId id="2147480272" r:id="rId19"/>
    <p:sldId id="258" r:id="rId20"/>
    <p:sldId id="259" r:id="rId21"/>
    <p:sldId id="260" r:id="rId22"/>
    <p:sldId id="261" r:id="rId23"/>
    <p:sldId id="262" r:id="rId24"/>
    <p:sldId id="263" r:id="rId25"/>
    <p:sldId id="264" r:id="rId26"/>
    <p:sldId id="2147483601" r:id="rId27"/>
    <p:sldId id="265" r:id="rId28"/>
    <p:sldId id="266" r:id="rId29"/>
    <p:sldId id="2147480259" r:id="rId30"/>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14D70C25-0413-A24B-B22A-8EE89C82326F}">
          <p14:sldIdLst/>
        </p14:section>
        <p14:section name="Title Slides" id="{FB6EE416-AF16-AF40-804B-633D4962DAEE}">
          <p14:sldIdLst>
            <p14:sldId id="2147483600"/>
            <p14:sldId id="2147480279"/>
            <p14:sldId id="2147481621"/>
            <p14:sldId id="2076138465"/>
            <p14:sldId id="2147480240"/>
            <p14:sldId id="2147483427"/>
            <p14:sldId id="2147483426"/>
            <p14:sldId id="2147483632"/>
            <p14:sldId id="2147483429"/>
            <p14:sldId id="257"/>
            <p14:sldId id="2147480272"/>
            <p14:sldId id="258"/>
            <p14:sldId id="259"/>
            <p14:sldId id="260"/>
            <p14:sldId id="261"/>
            <p14:sldId id="262"/>
            <p14:sldId id="263"/>
            <p14:sldId id="264"/>
            <p14:sldId id="2147483601"/>
            <p14:sldId id="265"/>
            <p14:sldId id="266"/>
            <p14:sldId id="2147480259"/>
          </p14:sldIdLst>
        </p14:section>
      </p14:sectionLst>
    </p:ext>
    <p:ext uri="{EFAFB233-063F-42B5-8137-9DF3F51BA10A}">
      <p15:sldGuideLst xmlns:p15="http://schemas.microsoft.com/office/powerpoint/2012/main">
        <p15:guide id="2" orient="horz" pos="640" userDrawn="1">
          <p15:clr>
            <a:srgbClr val="A4A3A4"/>
          </p15:clr>
        </p15:guide>
        <p15:guide id="3"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62B23D-A760-839E-CE2B-729356AD6D54}" name="Jignesh Thakkar" initials="JT" userId="S::jignesht@microsoft.com::38dc860a-4ae3-4c02-915a-8b807a5eb74a" providerId="AD"/>
  <p188:author id="{80CBA055-6C79-19F6-E55F-083B93AC3DAA}" name="Barbara Wyss" initials="BW" userId="S::barbarawyss@microsoft.com::c3a4af02-d382-4305-869d-4f4547439805" providerId="AD"/>
  <p188:author id="{A0A85D99-7CC0-591C-D018-2951D492F325}" name="Alexander Malkov" initials="AM" userId="S::amalkov@microsoft.com::d2b97af4-2f32-47f0-9f38-a2c196be3110" providerId="AD"/>
  <p188:author id="{6A64ADAA-18A5-C6D5-E666-ADC75DD3CA49}" name="Nikkie Karimian" initials="NK" userId="S::nkarimian@microsoft.com::1972190d-0521-4e6d-b4ea-dc68820e969f" providerId="AD"/>
  <p188:author id="{3248A1E6-2C66-6FA8-263A-BD8EDAC6F8C1}" name="Wendy Haddad" initials="WH" userId="S::wendyhaddad@microsoft.com::11f3ae39-1468-415a-a247-b79e4b3a1c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A"/>
    <a:srgbClr val="2F2F2F"/>
    <a:srgbClr val="FFFFFF"/>
    <a:srgbClr val="666666"/>
    <a:srgbClr val="000000"/>
    <a:srgbClr val="8661C5"/>
    <a:srgbClr val="D59DFF"/>
    <a:srgbClr val="50E6FF"/>
    <a:srgbClr val="9BF00B"/>
    <a:srgbClr val="0F7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27" y="518"/>
      </p:cViewPr>
      <p:guideLst>
        <p:guide orient="horz" pos="64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6/29/2026 10:29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6/29/2026 10:29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29539-4752-0E66-1A42-D313A7146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CC800-2430-BA0F-922F-3CC76E731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C7ADF-52A3-D7F8-0453-F90FAA7F1E5E}"/>
              </a:ext>
            </a:extLst>
          </p:cNvPr>
          <p:cNvSpPr>
            <a:spLocks noGrp="1"/>
          </p:cNvSpPr>
          <p:nvPr>
            <p:ph type="body" idx="1"/>
          </p:nvPr>
        </p:nvSpPr>
        <p:spPr/>
        <p:txBody>
          <a:bodyPr/>
          <a:lstStyle/>
          <a:p>
            <a:r>
              <a:rPr lang="en-US" dirty="0"/>
              <a:t>Welcome everyone to our Mastering Microsoft 365 Copilot session. Today we’re going to focus on Copilot in the collaboration space, specifically in Teams. This is where many users really start understanding how to use Copilot to optimize their day and organize tasks across the various tools within M365. My name is Angel Aviles, Principal CSE at Microsoft, helping customers in the manufacturing mobility space. All sessions are recorded and will be available through the registration website, along with the PowerPoint presentations which contain useful prompts for your reference.</a:t>
            </a:r>
            <a:endParaRPr lang="en-US"/>
          </a:p>
        </p:txBody>
      </p:sp>
      <p:sp>
        <p:nvSpPr>
          <p:cNvPr id="4" name="Slide Number Placeholder 3">
            <a:extLst>
              <a:ext uri="{FF2B5EF4-FFF2-40B4-BE49-F238E27FC236}">
                <a16:creationId xmlns:a16="http://schemas.microsoft.com/office/drawing/2014/main" id="{4438810F-8EC5-BC69-5719-96FA85AB78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78C806-E1A8-4E03-B61B-909F8162CF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3636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a good prompt is key to getting the most out of Copilot. We use the GCSE format — Goal, Context, Sources, and Expectations. Start with what you want, like recapping a meeting. Add context about why you need it and who’s involved. Layer in specific sources or references. Finally, set your expectations for the output format — maybe a table, an email, or a spreadsheet. You don’t always have to nail it on the first prompt since Copilot is conversational — you can keep refining. But a well-structured prompt will give you much more targeted results. We also have an advanced prompting course on Fridays that goes deeper into this.</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1486BA7-839C-4D2B-BD52-EF0BBA8433FD}"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6/29/2026 10:29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0041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dive into the heart of today’s session — using Copilot directly within Teams. I’m going to walk you through the interface, demonstrate prompts across chats, channels, and meetings, and show you how to turn conversations into real, actionable work items. When you open the Copilot app in Teams, you’ll see your chat history, agent section, the message box for prompts, and options to attach work content, upload files from your device or OneDrive, and select which data sources to ground to.</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6/29/2026 10:29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172772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F4FD2-D6BE-4467-B473-7CBF4C7B7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C0D4D-1648-4F0E-BF9D-B763FCBD0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3E2080-D2A3-4DFA-A440-C51B63744F5B}"/>
              </a:ext>
            </a:extLst>
          </p:cNvPr>
          <p:cNvSpPr>
            <a:spLocks noGrp="1"/>
          </p:cNvSpPr>
          <p:nvPr>
            <p:ph type="body" idx="1"/>
          </p:nvPr>
        </p:nvSpPr>
        <p:spPr/>
        <p:txBody>
          <a:bodyPr/>
          <a:lstStyle/>
          <a:p>
            <a:r>
              <a:rPr lang="en-US" dirty="0"/>
              <a:t>We’ve organized our prompt library around five categories that map to how you actually use Teams every day. One-on-one and group chats for catching up on conversations. Teams channels for digesting busy workstreams. Meetings for recaps, decisions, and action tracking. Cross-surface insights for pulling a unified view across all Teams activity. And optimization prompts for refining any output to match your audience. Each category has proven, ready-to-use prompts designed for specific real-world scenarios.</a:t>
            </a:r>
          </a:p>
        </p:txBody>
      </p:sp>
      <p:sp>
        <p:nvSpPr>
          <p:cNvPr id="4" name="Slide Number Placeholder 3">
            <a:extLst>
              <a:ext uri="{FF2B5EF4-FFF2-40B4-BE49-F238E27FC236}">
                <a16:creationId xmlns:a16="http://schemas.microsoft.com/office/drawing/2014/main" id="{39F2493C-6B7D-4653-9869-E17668FE49B5}"/>
              </a:ext>
            </a:extLst>
          </p:cNvPr>
          <p:cNvSpPr>
            <a:spLocks noGrp="1"/>
          </p:cNvSpPr>
          <p:nvPr>
            <p:ph type="sldNum" sz="quarter" idx="5"/>
          </p:nvPr>
        </p:nvSpPr>
        <p:spPr/>
        <p:txBody>
          <a:bodyPr/>
          <a:lstStyle/>
          <a:p>
            <a:fld id="{DEA4C88F-BFB4-4F46-81F6-84AC0E8C2321}" type="slidenum">
              <a:rPr lang="en-US" smtClean="0"/>
              <a:t>12</a:t>
            </a:fld>
            <a:endParaRPr lang="en-US"/>
          </a:p>
        </p:txBody>
      </p:sp>
    </p:spTree>
    <p:extLst>
      <p:ext uri="{BB962C8B-B14F-4D97-AF65-F5344CB8AC3E}">
        <p14:creationId xmlns:p14="http://schemas.microsoft.com/office/powerpoint/2010/main" val="1723048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48AAF-1FA7-47E5-B0A2-DD9AA3D57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3EA45-6C53-4CEC-B325-1701D76A1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34B33-AAC6-480A-886E-5DFEA8CD4BE4}"/>
              </a:ext>
            </a:extLst>
          </p:cNvPr>
          <p:cNvSpPr>
            <a:spLocks noGrp="1"/>
          </p:cNvSpPr>
          <p:nvPr>
            <p:ph type="body" idx="1"/>
          </p:nvPr>
        </p:nvSpPr>
        <p:spPr/>
        <p:txBody>
          <a:bodyPr/>
          <a:lstStyle/>
          <a:p>
            <a:r>
              <a:rPr lang="en-US" dirty="0"/>
              <a:t>These five chat prompts are your bread and butter for turning chat noise into actionable summaries. Quick Catch-Up gives you decisions, open questions, and next steps in seconds. Action Items Only strips out the social messages and gives you just tasks with owners and deadlines. Decision and Risk Scan is perfect for managers — it highlights decisions made, risks raised, blockers, and anything requiring leadership attention. Customer Insights captures stakeholder sentiment. And My Responsibilities filters everything down to just what you need to act on. For new users, I’d recommend starting with Quick Catch-Up and My Responsibilities — those two alone will save significant time every day.</a:t>
            </a:r>
          </a:p>
        </p:txBody>
      </p:sp>
      <p:sp>
        <p:nvSpPr>
          <p:cNvPr id="4" name="Slide Number Placeholder 3">
            <a:extLst>
              <a:ext uri="{FF2B5EF4-FFF2-40B4-BE49-F238E27FC236}">
                <a16:creationId xmlns:a16="http://schemas.microsoft.com/office/drawing/2014/main" id="{C60F89FF-BFBD-4951-8B2D-406D008E932E}"/>
              </a:ext>
            </a:extLst>
          </p:cNvPr>
          <p:cNvSpPr>
            <a:spLocks noGrp="1"/>
          </p:cNvSpPr>
          <p:nvPr>
            <p:ph type="sldNum" sz="quarter" idx="5"/>
          </p:nvPr>
        </p:nvSpPr>
        <p:spPr/>
        <p:txBody>
          <a:bodyPr/>
          <a:lstStyle/>
          <a:p>
            <a:fld id="{6817CA23-8FA3-4400-AC4B-2A038FC368CC}" type="slidenum">
              <a:rPr lang="en-US" smtClean="0"/>
              <a:t>13</a:t>
            </a:fld>
            <a:endParaRPr lang="en-US"/>
          </a:p>
        </p:txBody>
      </p:sp>
    </p:spTree>
    <p:extLst>
      <p:ext uri="{BB962C8B-B14F-4D97-AF65-F5344CB8AC3E}">
        <p14:creationId xmlns:p14="http://schemas.microsoft.com/office/powerpoint/2010/main" val="212851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5B26F-072C-4DCE-8DEF-8B0B2F533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74F1A6-D2BC-4FE6-B7E8-BB1736D45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25ED1-327C-433E-B744-CCC4F91C928C}"/>
              </a:ext>
            </a:extLst>
          </p:cNvPr>
          <p:cNvSpPr>
            <a:spLocks noGrp="1"/>
          </p:cNvSpPr>
          <p:nvPr>
            <p:ph type="body" idx="1"/>
          </p:nvPr>
        </p:nvSpPr>
        <p:spPr/>
        <p:txBody>
          <a:bodyPr/>
          <a:lstStyle/>
          <a:p>
            <a:r>
              <a:rPr lang="en-US" dirty="0"/>
              <a:t>Channel prompts cut through the noise of busy workstream threads and surface only what matters. Channel Digest is time-bound — ask for the last day, week, or even 30 days, and it’ll focus on progress, blockers, and decisions. This is great when you’re new to a group or returning after time away. Executive Summary gives a leadership-ready view of current status. Thematic Analysis identifies recurring patterns and emerging priorities. Accountability View groups action items by owner and flags overdue tasks. And Signal vs Noise is my personal favorite for executives — it strips away routine updates and automated messages to show only high-impact information. Channel Digest works best for managers, while Signal vs Noise suits executives skimming high-volume channels.</a:t>
            </a:r>
          </a:p>
        </p:txBody>
      </p:sp>
      <p:sp>
        <p:nvSpPr>
          <p:cNvPr id="4" name="Slide Number Placeholder 3">
            <a:extLst>
              <a:ext uri="{FF2B5EF4-FFF2-40B4-BE49-F238E27FC236}">
                <a16:creationId xmlns:a16="http://schemas.microsoft.com/office/drawing/2014/main" id="{C9C295B9-B33E-4F51-A310-DCB19B9732F1}"/>
              </a:ext>
            </a:extLst>
          </p:cNvPr>
          <p:cNvSpPr>
            <a:spLocks noGrp="1"/>
          </p:cNvSpPr>
          <p:nvPr>
            <p:ph type="sldNum" sz="quarter" idx="5"/>
          </p:nvPr>
        </p:nvSpPr>
        <p:spPr/>
        <p:txBody>
          <a:bodyPr/>
          <a:lstStyle/>
          <a:p>
            <a:fld id="{97FBD5BD-C384-4A2D-8E1F-5B60A2E5CE81}" type="slidenum">
              <a:rPr lang="en-US" smtClean="0"/>
              <a:t>14</a:t>
            </a:fld>
            <a:endParaRPr lang="en-US"/>
          </a:p>
        </p:txBody>
      </p:sp>
    </p:spTree>
    <p:extLst>
      <p:ext uri="{BB962C8B-B14F-4D97-AF65-F5344CB8AC3E}">
        <p14:creationId xmlns:p14="http://schemas.microsoft.com/office/powerpoint/2010/main" val="44912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272B8-829D-400E-9408-CD796B56A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7ED1A-917A-4190-90CB-8A985EDBDB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32231-9715-48CF-8561-F35149D879DC}"/>
              </a:ext>
            </a:extLst>
          </p:cNvPr>
          <p:cNvSpPr>
            <a:spLocks noGrp="1"/>
          </p:cNvSpPr>
          <p:nvPr>
            <p:ph type="body" idx="1"/>
          </p:nvPr>
        </p:nvSpPr>
        <p:spPr/>
        <p:txBody>
          <a:bodyPr/>
          <a:lstStyle/>
          <a:p>
            <a:r>
              <a:rPr lang="en-US" dirty="0"/>
              <a:t>Meeting prompts are where Copilot really shines and where you’ll see the biggest time savings. Before Copilot, your only option was to listen through the entire recording and take manual notes. Now you have multiple options. Meeting Recap captures objectives, decisions, action items, and unresolved issues. Decision Log documents every decision with context and follow-up actions. Action Register extracts tasks with owners, priorities, and target dates. Executive Brief creates a concise leadership-ready summary. And Alignment Check flags any conflicting viewpoints or unresolved debates. Always pair Meeting Recap with Action Register for maximum coverage — you get both the narrative and the concrete tasks. You can also use custom summaries, audio recaps in podcast style, and even video recaps with AI-generated highlights.</a:t>
            </a:r>
          </a:p>
        </p:txBody>
      </p:sp>
      <p:sp>
        <p:nvSpPr>
          <p:cNvPr id="4" name="Slide Number Placeholder 3">
            <a:extLst>
              <a:ext uri="{FF2B5EF4-FFF2-40B4-BE49-F238E27FC236}">
                <a16:creationId xmlns:a16="http://schemas.microsoft.com/office/drawing/2014/main" id="{7FE32970-156C-4225-A170-216CE92911B9}"/>
              </a:ext>
            </a:extLst>
          </p:cNvPr>
          <p:cNvSpPr>
            <a:spLocks noGrp="1"/>
          </p:cNvSpPr>
          <p:nvPr>
            <p:ph type="sldNum" sz="quarter" idx="5"/>
          </p:nvPr>
        </p:nvSpPr>
        <p:spPr/>
        <p:txBody>
          <a:bodyPr/>
          <a:lstStyle/>
          <a:p>
            <a:fld id="{17EBBD55-115A-4F56-8160-7FA203F4FC9B}" type="slidenum">
              <a:rPr lang="en-US" smtClean="0"/>
              <a:t>15</a:t>
            </a:fld>
            <a:endParaRPr lang="en-US"/>
          </a:p>
        </p:txBody>
      </p:sp>
    </p:spTree>
    <p:extLst>
      <p:ext uri="{BB962C8B-B14F-4D97-AF65-F5344CB8AC3E}">
        <p14:creationId xmlns:p14="http://schemas.microsoft.com/office/powerpoint/2010/main" val="47053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2FBA6-9B3E-473E-90A6-41C567168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F8029-1373-486A-9B82-A1B7496D77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EF733-2261-4405-BF42-8F306C7B6AB0}"/>
              </a:ext>
            </a:extLst>
          </p:cNvPr>
          <p:cNvSpPr>
            <a:spLocks noGrp="1"/>
          </p:cNvSpPr>
          <p:nvPr>
            <p:ph type="body" idx="1"/>
          </p:nvPr>
        </p:nvSpPr>
        <p:spPr/>
        <p:txBody>
          <a:bodyPr/>
          <a:lstStyle/>
          <a:p>
            <a:r>
              <a:rPr lang="en-US" dirty="0"/>
              <a:t>These are what I call Monday morning prompts — run them at the start of each week to set your priorities. They aggregate across chats, channels, and meetings to give you a unified operational view. Weekly Operating Summary pulls the top priorities, risks, and decisions from the past week. Follow-Up Readiness tells you what you’re expected to drive this week. Leadership Escalation Scan flags items requiring leadership awareness. And Customer Health Snapshot summarizes sentiment and risks from your recent conversations. I actually have the daily summary version of this scheduled as a recurring prompt — it runs automatically and sends me an email with the results so I can start my day with a clear picture.</a:t>
            </a:r>
          </a:p>
        </p:txBody>
      </p:sp>
      <p:sp>
        <p:nvSpPr>
          <p:cNvPr id="4" name="Slide Number Placeholder 3">
            <a:extLst>
              <a:ext uri="{FF2B5EF4-FFF2-40B4-BE49-F238E27FC236}">
                <a16:creationId xmlns:a16="http://schemas.microsoft.com/office/drawing/2014/main" id="{E661B2D6-C95B-41BC-8C39-EE5E32ADEFD4}"/>
              </a:ext>
            </a:extLst>
          </p:cNvPr>
          <p:cNvSpPr>
            <a:spLocks noGrp="1"/>
          </p:cNvSpPr>
          <p:nvPr>
            <p:ph type="sldNum" sz="quarter" idx="5"/>
          </p:nvPr>
        </p:nvSpPr>
        <p:spPr/>
        <p:txBody>
          <a:bodyPr/>
          <a:lstStyle/>
          <a:p>
            <a:fld id="{45CE7E4B-1E94-4475-A43E-4F8853A3E5F6}" type="slidenum">
              <a:rPr lang="en-US" smtClean="0"/>
              <a:t>16</a:t>
            </a:fld>
            <a:endParaRPr lang="en-US"/>
          </a:p>
        </p:txBody>
      </p:sp>
    </p:spTree>
    <p:extLst>
      <p:ext uri="{BB962C8B-B14F-4D97-AF65-F5344CB8AC3E}">
        <p14:creationId xmlns:p14="http://schemas.microsoft.com/office/powerpoint/2010/main" val="556949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5BEF-808E-43EC-A96C-E3EC1929C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4BF29-7926-4F82-9B67-3BC3B81F8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C96084-E935-4F4E-BCF4-4806E9529294}"/>
              </a:ext>
            </a:extLst>
          </p:cNvPr>
          <p:cNvSpPr>
            <a:spLocks noGrp="1"/>
          </p:cNvSpPr>
          <p:nvPr>
            <p:ph type="body" idx="1"/>
          </p:nvPr>
        </p:nvSpPr>
        <p:spPr/>
        <p:txBody>
          <a:bodyPr/>
          <a:lstStyle/>
          <a:p>
            <a:r>
              <a:rPr lang="en-US" dirty="0"/>
              <a:t>These three follow-up prompts let you refine any Copilot response to match your audience. Make It More Executive strips out tactical detail for leadership audiences. Make It Actionable reformats output into a table with Action, Owner, Priority, and Due Date columns — great for turning a summary into a workable tracker. And Reduce Length condenses everything to five bullets or fewer without losing critical meaning. Teach users this chain-prompting pattern early. Running any initial summary prompt followed by one of these optimization prompts is the fastest way to improve the quality of what Copilot delivers. This is the pattern that makes Copilot feel like a true productivity partner.</a:t>
            </a:r>
          </a:p>
        </p:txBody>
      </p:sp>
      <p:sp>
        <p:nvSpPr>
          <p:cNvPr id="4" name="Slide Number Placeholder 3">
            <a:extLst>
              <a:ext uri="{FF2B5EF4-FFF2-40B4-BE49-F238E27FC236}">
                <a16:creationId xmlns:a16="http://schemas.microsoft.com/office/drawing/2014/main" id="{FBDE9846-ACBB-4585-8D58-23C4EC57659B}"/>
              </a:ext>
            </a:extLst>
          </p:cNvPr>
          <p:cNvSpPr>
            <a:spLocks noGrp="1"/>
          </p:cNvSpPr>
          <p:nvPr>
            <p:ph type="sldNum" sz="quarter" idx="5"/>
          </p:nvPr>
        </p:nvSpPr>
        <p:spPr/>
        <p:txBody>
          <a:bodyPr/>
          <a:lstStyle/>
          <a:p>
            <a:fld id="{A36767A8-5D3B-4821-A1F3-37821618B940}" type="slidenum">
              <a:rPr lang="en-US" smtClean="0"/>
              <a:t>17</a:t>
            </a:fld>
            <a:endParaRPr lang="en-US"/>
          </a:p>
        </p:txBody>
      </p:sp>
    </p:spTree>
    <p:extLst>
      <p:ext uri="{BB962C8B-B14F-4D97-AF65-F5344CB8AC3E}">
        <p14:creationId xmlns:p14="http://schemas.microsoft.com/office/powerpoint/2010/main" val="38110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8FE39-2E78-4A1D-9CD3-827633618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212BEB-A71E-4583-8E4E-654DB8488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D0F81-C16A-4DB7-A149-736EBC58B193}"/>
              </a:ext>
            </a:extLst>
          </p:cNvPr>
          <p:cNvSpPr>
            <a:spLocks noGrp="1"/>
          </p:cNvSpPr>
          <p:nvPr>
            <p:ph type="body" idx="1"/>
          </p:nvPr>
        </p:nvSpPr>
        <p:spPr/>
        <p:txBody>
          <a:bodyPr/>
          <a:lstStyle/>
          <a:p>
            <a:r>
              <a:rPr lang="en-US" dirty="0"/>
              <a:t>Here’s how to match the right prompts to the right scenarios for consistent results. For chats, focus on Action Items Only, Decision and Risk Scan, and My Responsibilities. For channels, combine Channel Digest with Executive Summary for a complete view. For meetings, always pair Meeting Recap with Action Register to capture both narrative and tasks. And for leadership prep, use the Cross-Surface Insights prompts to aggregate all your Teams activity before executive reviews. The key is to encourage users to bookmark their top two or three prompts for daily use and expand from there as they get comfortable.</a:t>
            </a:r>
          </a:p>
        </p:txBody>
      </p:sp>
      <p:sp>
        <p:nvSpPr>
          <p:cNvPr id="4" name="Slide Number Placeholder 3">
            <a:extLst>
              <a:ext uri="{FF2B5EF4-FFF2-40B4-BE49-F238E27FC236}">
                <a16:creationId xmlns:a16="http://schemas.microsoft.com/office/drawing/2014/main" id="{6607D5AE-8B0F-4923-A7BD-AB963431EFB0}"/>
              </a:ext>
            </a:extLst>
          </p:cNvPr>
          <p:cNvSpPr>
            <a:spLocks noGrp="1"/>
          </p:cNvSpPr>
          <p:nvPr>
            <p:ph type="sldNum" sz="quarter" idx="5"/>
          </p:nvPr>
        </p:nvSpPr>
        <p:spPr/>
        <p:txBody>
          <a:bodyPr/>
          <a:lstStyle/>
          <a:p>
            <a:fld id="{CF93AFFC-78DE-40F2-98DD-859791FD5DB3}" type="slidenum">
              <a:rPr lang="en-US" smtClean="0"/>
              <a:t>18</a:t>
            </a:fld>
            <a:endParaRPr lang="en-US"/>
          </a:p>
        </p:txBody>
      </p:sp>
    </p:spTree>
    <p:extLst>
      <p:ext uri="{BB962C8B-B14F-4D97-AF65-F5344CB8AC3E}">
        <p14:creationId xmlns:p14="http://schemas.microsoft.com/office/powerpoint/2010/main" val="222410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7218-7D58-6416-3677-E0D8C7469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A37166-7D1D-E2F1-F9EC-4105A4A04E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8DBFF-E3C5-BDA8-7B14-968662B2C3F9}"/>
              </a:ext>
            </a:extLst>
          </p:cNvPr>
          <p:cNvSpPr>
            <a:spLocks noGrp="1"/>
          </p:cNvSpPr>
          <p:nvPr>
            <p:ph type="body" idx="1"/>
          </p:nvPr>
        </p:nvSpPr>
        <p:spPr/>
        <p:txBody>
          <a:bodyPr/>
          <a:lstStyle/>
          <a:p>
            <a:r>
              <a:rPr lang="en-US" dirty="0"/>
              <a:t>Now let’s shift to practical advice for rolling Copilot out to your teams and driving sustained adoption. This is critical because small, practical habits drive long-term usage far more than one-time training events.</a:t>
            </a:r>
          </a:p>
        </p:txBody>
      </p:sp>
      <p:sp>
        <p:nvSpPr>
          <p:cNvPr id="4" name="Header Placeholder 3">
            <a:extLst>
              <a:ext uri="{FF2B5EF4-FFF2-40B4-BE49-F238E27FC236}">
                <a16:creationId xmlns:a16="http://schemas.microsoft.com/office/drawing/2014/main" id="{AD0AA837-9AAE-5B21-258A-9320DF53FED0}"/>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68F7B167-ED0D-E446-F937-E13BEA8EFF0B}"/>
              </a:ext>
            </a:extLst>
          </p:cNvPr>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AB6CCD16-A20A-DBF5-7865-984A0C36AD1A}"/>
              </a:ext>
            </a:extLst>
          </p:cNvPr>
          <p:cNvSpPr>
            <a:spLocks noGrp="1"/>
          </p:cNvSpPr>
          <p:nvPr>
            <p:ph type="dt" idx="1"/>
          </p:nvPr>
        </p:nvSpPr>
        <p:spPr/>
        <p:txBody>
          <a:bodyPr/>
          <a:lstStyle/>
          <a:p>
            <a:fld id="{386CE63F-9E7F-4C04-9D0D-FCA25A8E9E86}" type="datetime8">
              <a:rPr lang="en-US" smtClean="0"/>
              <a:t>6/29/2026 10:29 AM</a:t>
            </a:fld>
            <a:endParaRPr lang="en-US"/>
          </a:p>
        </p:txBody>
      </p:sp>
      <p:sp>
        <p:nvSpPr>
          <p:cNvPr id="7" name="Slide Number Placeholder 6">
            <a:extLst>
              <a:ext uri="{FF2B5EF4-FFF2-40B4-BE49-F238E27FC236}">
                <a16:creationId xmlns:a16="http://schemas.microsoft.com/office/drawing/2014/main" id="{D1CC021F-D354-3408-50F6-37CADCF967AE}"/>
              </a:ext>
            </a:extLst>
          </p:cNvPr>
          <p:cNvSpPr>
            <a:spLocks noGrp="1"/>
          </p:cNvSpPr>
          <p:nvPr>
            <p:ph type="sldNum" sz="quarter" idx="5"/>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174978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today we’re going to be focusing specifically on Copilot in Teams. If you’ve been attending our sessions this week, we’ve covered the Copilot chat perspective and Copilot within specific applications. Now we’re moving into the collaboration space, which is where I find users really start to see the value of Copilot in their daily workflow.</a:t>
            </a:r>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6/29/2026 10:29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3663150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19E9C-1A0E-4497-ADFA-8E58CB6E6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39CF8-EFDD-4614-A1E9-75801CACD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CA073-F41B-40A9-8A87-770F540C3F33}"/>
              </a:ext>
            </a:extLst>
          </p:cNvPr>
          <p:cNvSpPr>
            <a:spLocks noGrp="1"/>
          </p:cNvSpPr>
          <p:nvPr>
            <p:ph type="body" idx="1"/>
          </p:nvPr>
        </p:nvSpPr>
        <p:spPr/>
        <p:txBody>
          <a:bodyPr/>
          <a:lstStyle/>
          <a:p>
            <a:r>
              <a:rPr lang="en-US" dirty="0"/>
              <a:t>A structured rollout turns this prompt library from a document into an organizational habit. There are four phases. First, curate — select five to eight starter prompts per role, because executives, project managers, engineers, and customer-facing staff each need different prompts. Second, distribute — share prompts via a Teams channel, SharePoint page, or pinned chat message so they’re always one click away. Third, train — run a 30-minute workshop with live demos using real Teams data, and make sure to show the chain-prompting pattern. Fourth, reinforce — send a weekly Prompt of the Week to keep engagement high and introduce new prompts gradually. Consider creating role-based prompt cards — one-pagers so each team gets only what’s relevant to them.</a:t>
            </a:r>
          </a:p>
        </p:txBody>
      </p:sp>
      <p:sp>
        <p:nvSpPr>
          <p:cNvPr id="4" name="Slide Number Placeholder 3">
            <a:extLst>
              <a:ext uri="{FF2B5EF4-FFF2-40B4-BE49-F238E27FC236}">
                <a16:creationId xmlns:a16="http://schemas.microsoft.com/office/drawing/2014/main" id="{10A6942F-35D4-4BB4-8D38-9D81DDCB8303}"/>
              </a:ext>
            </a:extLst>
          </p:cNvPr>
          <p:cNvSpPr>
            <a:spLocks noGrp="1"/>
          </p:cNvSpPr>
          <p:nvPr>
            <p:ph type="sldNum" sz="quarter" idx="5"/>
          </p:nvPr>
        </p:nvSpPr>
        <p:spPr/>
        <p:txBody>
          <a:bodyPr/>
          <a:lstStyle/>
          <a:p>
            <a:fld id="{7F95C2E9-54E9-4188-AD57-939C99851C46}" type="slidenum">
              <a:rPr lang="en-US" smtClean="0"/>
              <a:t>20</a:t>
            </a:fld>
            <a:endParaRPr lang="en-US"/>
          </a:p>
        </p:txBody>
      </p:sp>
    </p:spTree>
    <p:extLst>
      <p:ext uri="{BB962C8B-B14F-4D97-AF65-F5344CB8AC3E}">
        <p14:creationId xmlns:p14="http://schemas.microsoft.com/office/powerpoint/2010/main" val="504774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4242F-7F50-4DA3-BEEA-D1C96F21E6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BAE59-57AD-4ACC-AE3A-B82C02D18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4EE75-0C08-4DB2-BD13-247CDB7EDAC5}"/>
              </a:ext>
            </a:extLst>
          </p:cNvPr>
          <p:cNvSpPr>
            <a:spLocks noGrp="1"/>
          </p:cNvSpPr>
          <p:nvPr>
            <p:ph type="body" idx="1"/>
          </p:nvPr>
        </p:nvSpPr>
        <p:spPr/>
        <p:txBody>
          <a:bodyPr/>
          <a:lstStyle/>
          <a:p>
            <a:r>
              <a:rPr lang="en-US" dirty="0"/>
              <a:t>Here are six practical tips for driving sustained Copilot adoption. Start small — have each user commit to just one prompt per day for their first two weeks. Use champions — identify one or two early adopters per team who can model prompt usage and share their wins with colleagues. Measure usage through the Microsoft 365 admin center to identify teams that need extra support. Share success stories — when someone saves 30 minutes with a prompt, make that visible across the organization. Iterate the library by collecting user feedback and refining prompts quarterly. And critically, pair with recording — enable meeting recording and transcription policies so Copilot prompts have rich source data to work with. Without transcripts, many of the best meeting prompts won’t have anything to analyze.</a:t>
            </a:r>
          </a:p>
        </p:txBody>
      </p:sp>
      <p:sp>
        <p:nvSpPr>
          <p:cNvPr id="4" name="Slide Number Placeholder 3">
            <a:extLst>
              <a:ext uri="{FF2B5EF4-FFF2-40B4-BE49-F238E27FC236}">
                <a16:creationId xmlns:a16="http://schemas.microsoft.com/office/drawing/2014/main" id="{64DD3F00-8751-42D3-8801-8A943F488858}"/>
              </a:ext>
            </a:extLst>
          </p:cNvPr>
          <p:cNvSpPr>
            <a:spLocks noGrp="1"/>
          </p:cNvSpPr>
          <p:nvPr>
            <p:ph type="sldNum" sz="quarter" idx="5"/>
          </p:nvPr>
        </p:nvSpPr>
        <p:spPr/>
        <p:txBody>
          <a:bodyPr/>
          <a:lstStyle/>
          <a:p>
            <a:fld id="{F495D839-422E-4787-BEB9-CE83BFC4ED5E}" type="slidenum">
              <a:rPr lang="en-US" smtClean="0"/>
              <a:t>21</a:t>
            </a:fld>
            <a:endParaRPr lang="en-US"/>
          </a:p>
        </p:txBody>
      </p:sp>
    </p:spTree>
    <p:extLst>
      <p:ext uri="{BB962C8B-B14F-4D97-AF65-F5344CB8AC3E}">
        <p14:creationId xmlns:p14="http://schemas.microsoft.com/office/powerpoint/2010/main" val="1025831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attending today’s session. Hopefully you’ve picked up some valuable techniques for using Copilot in Teams — from chat summaries and channel digests to meeting recaps and cross-surface insights. The prompts we covered today are all included in this presentation for your reference. Don’t forget to check the registration website for the recording and content links. Please fill out our survey to help us improve future sessions. Tomorrow we’ll be covering Copilot in Outlook for email processing, so I hope to see you there. Happy co-piloting!</a:t>
            </a:r>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6/29/2026 10:29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304796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some quick housekeeping before we start. The meeting is being recorded, and the recording will be available through the content link on the registration website. You’ll also be notified when the recording is ready through the webinar system. There’s no audio or video from attendees due to the session size, but we have moderators monitoring the chat and Q&amp;A so feel free to interact there. If you experience issues with content or audio sharing, try restarting your Teams client or switching to the web version.</a:t>
            </a:r>
          </a:p>
        </p:txBody>
      </p:sp>
      <p:sp>
        <p:nvSpPr>
          <p:cNvPr id="4" name="Slide Number Placeholder 3"/>
          <p:cNvSpPr>
            <a:spLocks noGrp="1"/>
          </p:cNvSpPr>
          <p:nvPr>
            <p:ph type="sldNum" sz="quarter" idx="5"/>
          </p:nvPr>
        </p:nvSpPr>
        <p:spPr/>
        <p:txBody>
          <a:bodyPr/>
          <a:lstStyle/>
          <a:p>
            <a:pPr marL="0" marR="0" lvl="0" indent="0" algn="r" defTabSz="966545" rtl="0" eaLnBrk="1" fontAlgn="auto" latinLnBrk="0" hangingPunct="1">
              <a:lnSpc>
                <a:spcPct val="100000"/>
              </a:lnSpc>
              <a:spcBef>
                <a:spcPts val="0"/>
              </a:spcBef>
              <a:spcAft>
                <a:spcPts val="0"/>
              </a:spcAft>
              <a:buClrTx/>
              <a:buSzTx/>
              <a:buFontTx/>
              <a:buNone/>
              <a:tabLst/>
              <a:defRPr/>
            </a:pPr>
            <a:fld id="{486C20BA-B25A-46FB-B56D-3553F036A11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5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51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we’ll cover today. We’ll start with a brief Copilot introduction for anyone joining for the first time. Then we’ll dive into Copilot in Teams — covering one-on-one chat conversations, the Copilot interface, channels, meeting recaps, the meeting facilitator, scheduling meetings, and a powerful cross-context prompt that pulls insights from Teams, Outlook, and other sources. We’ll finish with an open Q&amp;A forum.</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6/29/2026 10:29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349315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quick overview of what Microsoft 365 Copilot is. Even if you’ve seen this before, it’s important context for understanding how Copilot works within Teams and why the collaboration features are so powerful.</a:t>
            </a:r>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6/29/2026 10:29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300559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0623F-4E8E-4EFE-91B8-93B8719F1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57CA7-45D1-4804-8C62-91E356D92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D11BE5-3ADF-49A6-9440-D88F70870A39}"/>
              </a:ext>
            </a:extLst>
          </p:cNvPr>
          <p:cNvSpPr>
            <a:spLocks noGrp="1"/>
          </p:cNvSpPr>
          <p:nvPr>
            <p:ph type="body" idx="1"/>
          </p:nvPr>
        </p:nvSpPr>
        <p:spPr/>
        <p:txBody>
          <a:bodyPr/>
          <a:lstStyle/>
          <a:p>
            <a:r>
              <a:rPr lang="en-US" dirty="0"/>
              <a:t>So what makes Microsoft 365 Copilot unique is that we’ve embedded the AI interface directly into the tenant. We leverage large language models from our partnerships with OpenAI and Anthropic — you get the latest models as soon as they’re publicly available. This is bundled with Microsoft Graph, which is the interface into your data and how applications access information within the tenant. Then we embed it directly into the M365 apps you use daily. Unlike third-party tools that sit outside your ecosystem, you don’t have to pull data into a separate interface. We also pair this with Copilot agents — no-code and low-code conversational AI applications built through Agent Builder and Copilot Studio for automating workflows and customizing how Copilot interacts with your data.</a:t>
            </a:r>
          </a:p>
        </p:txBody>
      </p:sp>
      <p:sp>
        <p:nvSpPr>
          <p:cNvPr id="4" name="Slide Number Placeholder 3">
            <a:extLst>
              <a:ext uri="{FF2B5EF4-FFF2-40B4-BE49-F238E27FC236}">
                <a16:creationId xmlns:a16="http://schemas.microsoft.com/office/drawing/2014/main" id="{E76F3F08-12B2-483F-99A7-10FE82E17C6C}"/>
              </a:ext>
            </a:extLst>
          </p:cNvPr>
          <p:cNvSpPr>
            <a:spLocks noGrp="1"/>
          </p:cNvSpPr>
          <p:nvPr>
            <p:ph type="sldNum" sz="quarter" idx="5"/>
          </p:nvPr>
        </p:nvSpPr>
        <p:spPr/>
        <p:txBody>
          <a:bodyPr/>
          <a:lstStyle/>
          <a:p>
            <a:fld id="{EF48E49F-184F-4C7E-9E8B-3813A0B030BF}" type="slidenum">
              <a:rPr lang="en-US" smtClean="0"/>
              <a:t>6</a:t>
            </a:fld>
            <a:endParaRPr lang="en-US"/>
          </a:p>
        </p:txBody>
      </p:sp>
    </p:spTree>
    <p:extLst>
      <p:ext uri="{BB962C8B-B14F-4D97-AF65-F5344CB8AC3E}">
        <p14:creationId xmlns:p14="http://schemas.microsoft.com/office/powerpoint/2010/main" val="6848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D0766-7D52-48A5-8219-5C6514B65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23EF6-05A3-433A-AF66-A5D70EC8D3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D41DA-A0ED-4309-A759-008EA607031B}"/>
              </a:ext>
            </a:extLst>
          </p:cNvPr>
          <p:cNvSpPr>
            <a:spLocks noGrp="1"/>
          </p:cNvSpPr>
          <p:nvPr>
            <p:ph type="body" idx="1"/>
          </p:nvPr>
        </p:nvSpPr>
        <p:spPr/>
        <p:txBody>
          <a:bodyPr/>
          <a:lstStyle/>
          <a:p>
            <a:r>
              <a:rPr lang="en-US" dirty="0"/>
              <a:t>The key differentiator is that Copilot is embedded directly within each application. So whether you’re in Teams, Word, Excel, PowerPoint, Loop, Whiteboard, or OneNote, you’ll see a Copilot interface associated with tasks specific to that application. You still have an independent Copilot application, but the embedding within apps combined with direct data access through the tenant is what makes this such a powerful enterprise-grade AI tool.</a:t>
            </a:r>
          </a:p>
        </p:txBody>
      </p:sp>
      <p:sp>
        <p:nvSpPr>
          <p:cNvPr id="4" name="Slide Number Placeholder 3">
            <a:extLst>
              <a:ext uri="{FF2B5EF4-FFF2-40B4-BE49-F238E27FC236}">
                <a16:creationId xmlns:a16="http://schemas.microsoft.com/office/drawing/2014/main" id="{5AD3AC99-8945-48F7-A47F-80A7B76F4290}"/>
              </a:ext>
            </a:extLst>
          </p:cNvPr>
          <p:cNvSpPr>
            <a:spLocks noGrp="1"/>
          </p:cNvSpPr>
          <p:nvPr>
            <p:ph type="sldNum" sz="quarter" idx="5"/>
          </p:nvPr>
        </p:nvSpPr>
        <p:spPr/>
        <p:txBody>
          <a:bodyPr/>
          <a:lstStyle/>
          <a:p>
            <a:fld id="{423D0232-EA75-4707-A83A-0F518F60DF8B}" type="slidenum">
              <a:rPr lang="en-US" smtClean="0"/>
              <a:t>7</a:t>
            </a:fld>
            <a:endParaRPr lang="en-US"/>
          </a:p>
        </p:txBody>
      </p:sp>
    </p:spTree>
    <p:extLst>
      <p:ext uri="{BB962C8B-B14F-4D97-AF65-F5344CB8AC3E}">
        <p14:creationId xmlns:p14="http://schemas.microsoft.com/office/powerpoint/2010/main" val="57984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23BC3-B535-9A48-B827-802F01893D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B3837-8774-1241-449F-56DD0182AF6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FEFDE76-8EB3-AA53-324F-B2B4392B1E07}"/>
              </a:ext>
            </a:extLst>
          </p:cNvPr>
          <p:cNvSpPr>
            <a:spLocks noGrp="1"/>
          </p:cNvSpPr>
          <p:nvPr>
            <p:ph type="body" idx="1"/>
          </p:nvPr>
        </p:nvSpPr>
        <p:spPr/>
        <p:txBody>
          <a:bodyPr/>
          <a:lstStyle/>
          <a:p>
            <a:r>
              <a:rPr lang="en-US"/>
              <a:t>Here’s a </a:t>
            </a:r>
            <a:r>
              <a:rPr lang="en-US" dirty="0"/>
              <a:t>detailed comparison </a:t>
            </a:r>
            <a:r>
              <a:rPr lang="en-US"/>
              <a:t>between Copilot Chat and the Microsoft 365 Copilot license. Copilot Chat </a:t>
            </a:r>
            <a:r>
              <a:rPr lang="en-US" dirty="0"/>
              <a:t>is included with any M365 subscription and gives you </a:t>
            </a:r>
            <a:r>
              <a:rPr lang="en-US"/>
              <a:t>secure AI chat </a:t>
            </a:r>
            <a:r>
              <a:rPr lang="en-US" dirty="0"/>
              <a:t>grounded </a:t>
            </a:r>
            <a:r>
              <a:rPr lang="en-US"/>
              <a:t>to </a:t>
            </a:r>
            <a:r>
              <a:rPr lang="en-US" dirty="0"/>
              <a:t>web data</a:t>
            </a:r>
            <a:r>
              <a:rPr lang="en-US"/>
              <a:t>.</a:t>
            </a:r>
            <a:r>
              <a:rPr lang="en-US" dirty="0"/>
              <a:t> The premium license adds </a:t>
            </a:r>
            <a:r>
              <a:rPr lang="en-US"/>
              <a:t>Microsoft </a:t>
            </a:r>
            <a:r>
              <a:rPr lang="en-US" dirty="0"/>
              <a:t>Graph access for work data, model choice including Claude, first-party agents like Facilitator, Researcher, and Analyst, plus Copilot embedded in Word, Excel, and PowerPoint. Both versions offer Enterprise Data Protection — anything you upload or interact with honors your tenant’s data protection policies. If a file has a sensitivity label that prevents access, Copilot can’t access it either. For Teams specifically, you get the integration whether you have premium or just Copilot Chat Basic, so there’s a lot of value here regardless of your license.</a:t>
            </a:r>
            <a:endParaRPr lang="en-US"/>
          </a:p>
        </p:txBody>
      </p:sp>
      <p:sp>
        <p:nvSpPr>
          <p:cNvPr id="4" name="Header Placeholder 3">
            <a:extLst>
              <a:ext uri="{FF2B5EF4-FFF2-40B4-BE49-F238E27FC236}">
                <a16:creationId xmlns:a16="http://schemas.microsoft.com/office/drawing/2014/main" id="{09B014CB-4836-6FDA-D386-B3BCF6E46FEE}"/>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Sans Display" pitchFamily="2" charset="0"/>
              <a:ea typeface="+mn-ea"/>
              <a:cs typeface="+mn-cs"/>
            </a:endParaRPr>
          </a:p>
        </p:txBody>
      </p:sp>
      <p:sp>
        <p:nvSpPr>
          <p:cNvPr id="5" name="Footer Placeholder 4">
            <a:extLst>
              <a:ext uri="{FF2B5EF4-FFF2-40B4-BE49-F238E27FC236}">
                <a16:creationId xmlns:a16="http://schemas.microsoft.com/office/drawing/2014/main" id="{0C736E9D-67ED-8F9F-DDC6-BA66D7CAB082}"/>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Sans Display" pitchFamily="2" charset="0"/>
                <a:ea typeface="Segoe UI" pitchFamily="34" charset="0"/>
                <a:cs typeface="Segoe Sans Display" pitchFamily="2"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2B209D8D-B562-41D2-6A8B-116CCB243C72}"/>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Sans Display" pitchFamily="2"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6/29/2026 10:29 AM</a:t>
            </a:fld>
            <a:endParaRPr kumimoji="0" lang="en-US" sz="1200" b="0" i="0" u="none" strike="noStrike" kern="1200" cap="none" spc="0" normalizeH="0" baseline="0" noProof="0">
              <a:ln>
                <a:noFill/>
              </a:ln>
              <a:solidFill>
                <a:prstClr val="black"/>
              </a:solidFill>
              <a:effectLst/>
              <a:uLnTx/>
              <a:uFillTx/>
              <a:latin typeface="Segoe Sans Display" pitchFamily="2" charset="0"/>
              <a:ea typeface="+mn-ea"/>
              <a:cs typeface="+mn-cs"/>
            </a:endParaRPr>
          </a:p>
        </p:txBody>
      </p:sp>
      <p:sp>
        <p:nvSpPr>
          <p:cNvPr id="7" name="Slide Number Placeholder 6">
            <a:extLst>
              <a:ext uri="{FF2B5EF4-FFF2-40B4-BE49-F238E27FC236}">
                <a16:creationId xmlns:a16="http://schemas.microsoft.com/office/drawing/2014/main" id="{6E51FAA5-89FC-8C87-2306-A79D53DDF73C}"/>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Sans Display" pitchFamily="2"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Sans Display" pitchFamily="2" charset="0"/>
              <a:ea typeface="+mn-ea"/>
              <a:cs typeface="+mn-cs"/>
            </a:endParaRPr>
          </a:p>
        </p:txBody>
      </p:sp>
    </p:spTree>
    <p:extLst>
      <p:ext uri="{BB962C8B-B14F-4D97-AF65-F5344CB8AC3E}">
        <p14:creationId xmlns:p14="http://schemas.microsoft.com/office/powerpoint/2010/main" val="2432712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key scenarios where Copilot adds real value. In the effective meetings space, you can ask Copilot questions during, before, and after meetings. Summarizing meetings is probably the most popular capability — even if you missed a meeting, as long as the transcript was enabled, you can query it for specific content. For search and data analysis, Copilot has visibility into both your work data and web data for comprehensive answers. Insights are huge — don’t just use Copilot as a task manager, use it to challenge you and give you different perspectives. And for content creation, you can jumpstart documents and presentations using natural language prompts, then iterate with Copilot to refine them.</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57D3D3-40B6-467A-B75C-66154D4D12E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2293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1577088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2562577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49752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166777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35373038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090174"/>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pic>
        <p:nvPicPr>
          <p:cNvPr id="3" name="MS logo white - EMF" descr="Microsoft logo white text version">
            <a:extLst>
              <a:ext uri="{FF2B5EF4-FFF2-40B4-BE49-F238E27FC236}">
                <a16:creationId xmlns:a16="http://schemas.microsoft.com/office/drawing/2014/main" id="{8E893C34-E6D9-2513-EBD9-17D9FCE9E7C5}"/>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5404007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8" orient="horz" pos="2496" userDrawn="1">
          <p15:clr>
            <a:srgbClr val="5ACBF0"/>
          </p15:clr>
        </p15:guide>
        <p15:guide id="9" pos="3355" userDrawn="1">
          <p15:clr>
            <a:srgbClr val="5ACBF0"/>
          </p15:clr>
        </p15:guide>
        <p15:guide id="10" orient="horz" pos="2160" userDrawn="1">
          <p15:clr>
            <a:srgbClr val="FBAE40"/>
          </p15:clr>
        </p15:guide>
        <p15:guide id="11" orient="horz" pos="2229" userDrawn="1">
          <p15:clr>
            <a:srgbClr val="5ACBF0"/>
          </p15:clr>
        </p15:guide>
        <p15:guide id="12" pos="2996" userDrawn="1">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pic>
        <p:nvPicPr>
          <p:cNvPr id="3" name="MS logo gray - EMF" descr="Microsoft logo, gray text version">
            <a:extLst>
              <a:ext uri="{FF2B5EF4-FFF2-40B4-BE49-F238E27FC236}">
                <a16:creationId xmlns:a16="http://schemas.microsoft.com/office/drawing/2014/main" id="{B66AAC61-3816-1437-6B17-64D86D2630E2}"/>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5702337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5" orient="horz" pos="2160">
          <p15:clr>
            <a:srgbClr val="FBAE40"/>
          </p15:clr>
        </p15:guide>
        <p15:guide id="6" orient="horz" pos="2229">
          <p15:clr>
            <a:srgbClr val="5ACBF0"/>
          </p15:clr>
        </p15:guide>
        <p15:guide id="7" pos="2996">
          <p15:clr>
            <a:srgbClr val="5ACBF0"/>
          </p15:clr>
        </p15:guide>
        <p15:guide id="8" pos="3360" userDrawn="1">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a:stretch>
            <a:fillRect/>
          </a:stretch>
        </p:blipFill>
        <p:spPr bwMode="black">
          <a:xfrm>
            <a:off x="584200" y="585788"/>
            <a:ext cx="1366245" cy="292608"/>
          </a:xfrm>
          <a:prstGeom prst="rect">
            <a:avLst/>
          </a:prstGeom>
        </p:spPr>
      </p:pic>
      <p:pic>
        <p:nvPicPr>
          <p:cNvPr id="2" name="MS logo white - EMF" descr="Microsoft logo white text version">
            <a:extLst>
              <a:ext uri="{FF2B5EF4-FFF2-40B4-BE49-F238E27FC236}">
                <a16:creationId xmlns:a16="http://schemas.microsoft.com/office/drawing/2014/main" id="{47D9A08C-EA15-C831-C0FC-A6CBAD8E018B}"/>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5914904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2228" userDrawn="1">
          <p15:clr>
            <a:srgbClr val="5ACBF0"/>
          </p15:clr>
        </p15:guide>
        <p15:guide id="6" orient="horz" pos="2496" userDrawn="1">
          <p15:clr>
            <a:srgbClr val="5ACBF0"/>
          </p15:clr>
        </p15:guide>
        <p15:guide id="7" pos="6132" userDrawn="1">
          <p15:clr>
            <a:srgbClr val="5ACBF0"/>
          </p15:clr>
        </p15:guide>
        <p15:guide id="8" orient="horz" pos="2160"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a:stretch>
            <a:fillRect/>
          </a:stretch>
        </p:blipFill>
        <p:spPr bwMode="black">
          <a:xfrm>
            <a:off x="584200" y="585788"/>
            <a:ext cx="1366245" cy="292608"/>
          </a:xfrm>
          <a:prstGeom prst="rect">
            <a:avLst/>
          </a:prstGeom>
        </p:spPr>
      </p:pic>
      <p:pic>
        <p:nvPicPr>
          <p:cNvPr id="2" name="MS logo white - EMF" descr="Microsoft logo white text version">
            <a:extLst>
              <a:ext uri="{FF2B5EF4-FFF2-40B4-BE49-F238E27FC236}">
                <a16:creationId xmlns:a16="http://schemas.microsoft.com/office/drawing/2014/main" id="{C53BEE3A-6F69-2762-6237-58EE581052DB}"/>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0865523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2228" userDrawn="1">
          <p15:clr>
            <a:srgbClr val="5ACBF0"/>
          </p15:clr>
        </p15:guide>
        <p15:guide id="6" orient="horz" pos="2496" userDrawn="1">
          <p15:clr>
            <a:srgbClr val="5ACBF0"/>
          </p15:clr>
        </p15:guide>
        <p15:guide id="7" pos="3840" userDrawn="1">
          <p15:clr>
            <a:srgbClr val="5ACBF0"/>
          </p15:clr>
        </p15:guide>
        <p15:guide id="8" orient="horz" pos="2160"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p:nvPicPr>
        <p:blipFill>
          <a:blip r:embed="rId2"/>
          <a:stretch>
            <a:fillRect/>
          </a:stretch>
        </p:blipFill>
        <p:spPr bwMode="black">
          <a:xfrm>
            <a:off x="584200" y="585788"/>
            <a:ext cx="1366440" cy="292608"/>
          </a:xfrm>
          <a:prstGeom prst="rect">
            <a:avLst/>
          </a:prstGeom>
        </p:spPr>
      </p:pic>
      <p:pic>
        <p:nvPicPr>
          <p:cNvPr id="2" name="MS logo gray - EMF" descr="Microsoft logo, gray text version">
            <a:extLst>
              <a:ext uri="{FF2B5EF4-FFF2-40B4-BE49-F238E27FC236}">
                <a16:creationId xmlns:a16="http://schemas.microsoft.com/office/drawing/2014/main" id="{E0D7F807-9933-F993-0448-A1C019629807}"/>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2738233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2228" userDrawn="1">
          <p15:clr>
            <a:srgbClr val="5ACBF0"/>
          </p15:clr>
        </p15:guide>
        <p15:guide id="6" orient="horz" pos="2496" userDrawn="1">
          <p15:clr>
            <a:srgbClr val="5ACBF0"/>
          </p15:clr>
        </p15:guide>
        <p15:guide id="7" pos="3840" userDrawn="1">
          <p15:clr>
            <a:srgbClr val="5ACBF0"/>
          </p15:clr>
        </p15:guide>
        <p15:guide id="8"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84200" y="585788"/>
            <a:ext cx="1366440" cy="292608"/>
          </a:xfrm>
          <a:prstGeom prst="rect">
            <a:avLst/>
          </a:prstGeom>
        </p:spPr>
      </p:pic>
      <p:pic>
        <p:nvPicPr>
          <p:cNvPr id="2" name="MS logo gray - EMF" descr="Microsoft logo, gray text version">
            <a:extLst>
              <a:ext uri="{FF2B5EF4-FFF2-40B4-BE49-F238E27FC236}">
                <a16:creationId xmlns:a16="http://schemas.microsoft.com/office/drawing/2014/main" id="{144EA4AC-B3DD-627E-4C27-AC04E2591945}"/>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469963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pic>
        <p:nvPicPr>
          <p:cNvPr id="2" name="MS logo gray - EMF" descr="Microsoft logo, gray text version">
            <a:extLst>
              <a:ext uri="{FF2B5EF4-FFF2-40B4-BE49-F238E27FC236}">
                <a16:creationId xmlns:a16="http://schemas.microsoft.com/office/drawing/2014/main" id="{91F1504C-E657-89B7-873B-A015266BCE0B}"/>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648814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7" pos="3545" userDrawn="1">
          <p15:clr>
            <a:srgbClr val="FBAE40"/>
          </p15:clr>
        </p15:guide>
        <p15:guide id="8" pos="3364"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a:stretch>
            <a:fillRect/>
          </a:stretch>
        </p:blipFill>
        <p:spPr bwMode="black">
          <a:xfrm>
            <a:off x="584200" y="585788"/>
            <a:ext cx="1366245" cy="292608"/>
          </a:xfrm>
          <a:prstGeom prst="rect">
            <a:avLst/>
          </a:prstGeom>
        </p:spPr>
      </p:pic>
      <p:pic>
        <p:nvPicPr>
          <p:cNvPr id="2" name="MS logo white - EMF" descr="Microsoft logo white text version">
            <a:extLst>
              <a:ext uri="{FF2B5EF4-FFF2-40B4-BE49-F238E27FC236}">
                <a16:creationId xmlns:a16="http://schemas.microsoft.com/office/drawing/2014/main" id="{CC16301F-3C6D-457C-AEF7-F42C77F46BD7}"/>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154052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32" userDrawn="1">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a:stretch>
            <a:fillRect/>
          </a:stretch>
        </p:blipFill>
        <p:spPr bwMode="black">
          <a:xfrm>
            <a:off x="584200" y="585788"/>
            <a:ext cx="1366245" cy="292608"/>
          </a:xfrm>
          <a:prstGeom prst="rect">
            <a:avLst/>
          </a:prstGeom>
        </p:spPr>
      </p:pic>
      <p:pic>
        <p:nvPicPr>
          <p:cNvPr id="2" name="MS logo white - EMF" descr="Microsoft logo white text version">
            <a:extLst>
              <a:ext uri="{FF2B5EF4-FFF2-40B4-BE49-F238E27FC236}">
                <a16:creationId xmlns:a16="http://schemas.microsoft.com/office/drawing/2014/main" id="{F4078FA6-30D6-194D-46AA-F879205324AC}"/>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3572945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32" userDrawn="1">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3" name="TextBox 2">
            <a:extLst>
              <a:ext uri="{FF2B5EF4-FFF2-40B4-BE49-F238E27FC236}">
                <a16:creationId xmlns:a16="http://schemas.microsoft.com/office/drawing/2014/main" id="{3967B778-75AE-FB9D-11F1-FC0130928F6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48379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1640970"/>
      </p:ext>
    </p:extLst>
  </p:cSld>
  <p:clrMapOvr>
    <a:masterClrMapping/>
  </p:clrMapOvr>
  <p:transition>
    <p:fade/>
  </p:transition>
  <p:extLst>
    <p:ext uri="{DCECCB84-F9BA-43D5-87BE-67443E8EF086}">
      <p15:sldGuideLst xmlns:p15="http://schemas.microsoft.com/office/powerpoint/2012/main">
        <p15:guide id="5" orient="horz" pos="288" userDrawn="1">
          <p15:clr>
            <a:srgbClr val="5ACBF0"/>
          </p15:clr>
        </p15:guide>
        <p15:guide id="6" orient="horz" pos="905" userDrawn="1">
          <p15:clr>
            <a:srgbClr val="5ACBF0"/>
          </p15:clr>
        </p15:guide>
        <p15:guide id="7" orient="horz" pos="1272" userDrawn="1">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3" name="TextBox 2">
            <a:extLst>
              <a:ext uri="{FF2B5EF4-FFF2-40B4-BE49-F238E27FC236}">
                <a16:creationId xmlns:a16="http://schemas.microsoft.com/office/drawing/2014/main" id="{91650170-829F-6732-98BC-350A77DC3E37}"/>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94059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80875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10644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pos="3656">
          <p15:clr>
            <a:srgbClr val="5ACBF0"/>
          </p15:clr>
        </p15:guide>
        <p15:guide id="5" pos="4024">
          <p15:clr>
            <a:srgbClr val="5ACBF0"/>
          </p15:clr>
        </p15:guide>
        <p15:guide id="8" orient="horz" pos="1311" userDrawn="1">
          <p15:clr>
            <a:srgbClr val="5ACBF0"/>
          </p15:clr>
        </p15:guide>
        <p15:guide id="9" orient="horz" pos="905"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951865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pos="3656">
          <p15:clr>
            <a:srgbClr val="5ACBF0"/>
          </p15:clr>
        </p15:guide>
        <p15:guide id="5" pos="4024">
          <p15:clr>
            <a:srgbClr val="5ACBF0"/>
          </p15:clr>
        </p15:guide>
        <p15:guide id="8" orient="horz" pos="1311" userDrawn="1">
          <p15:clr>
            <a:srgbClr val="5ACBF0"/>
          </p15:clr>
        </p15:guide>
        <p15:guide id="9" orient="horz" pos="905"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Title - Main Hero">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35526B3-1B77-DA7E-39AC-F0F77964E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 y="0"/>
            <a:ext cx="12379569" cy="6858000"/>
          </a:xfrm>
          <a:prstGeom prst="rect">
            <a:avLst/>
          </a:prstGeom>
        </p:spPr>
      </p:pic>
      <p:pic>
        <p:nvPicPr>
          <p:cNvPr id="2" name="Picture 1">
            <a:extLst>
              <a:ext uri="{FF2B5EF4-FFF2-40B4-BE49-F238E27FC236}">
                <a16:creationId xmlns:a16="http://schemas.microsoft.com/office/drawing/2014/main" id="{F4A12633-3910-C1C9-2412-C41C7406415D}"/>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0860"/>
          <a:stretch/>
        </p:blipFill>
        <p:spPr>
          <a:xfrm>
            <a:off x="0" y="2849737"/>
            <a:ext cx="12379569" cy="4008263"/>
          </a:xfrm>
          <a:prstGeom prst="rect">
            <a:avLst/>
          </a:prstGeom>
        </p:spPr>
      </p:pic>
      <p:sp>
        <p:nvSpPr>
          <p:cNvPr id="3" name="Rectangle 2">
            <a:extLst>
              <a:ext uri="{FF2B5EF4-FFF2-40B4-BE49-F238E27FC236}">
                <a16:creationId xmlns:a16="http://schemas.microsoft.com/office/drawing/2014/main" id="{BF43EC56-D14B-6EAD-DA40-597D7C1F8990}"/>
              </a:ext>
            </a:extLst>
          </p:cNvPr>
          <p:cNvSpPr/>
          <p:nvPr/>
        </p:nvSpPr>
        <p:spPr bwMode="auto">
          <a:xfrm>
            <a:off x="-2" y="0"/>
            <a:ext cx="12379568" cy="4331731"/>
          </a:xfrm>
          <a:prstGeom prst="rect">
            <a:avLst/>
          </a:prstGeom>
          <a:gradFill flip="none" rotWithShape="1">
            <a:gsLst>
              <a:gs pos="52000">
                <a:srgbClr val="FFFFFF"/>
              </a:gs>
              <a:gs pos="42000">
                <a:srgbClr val="FFFFFF">
                  <a:lumMod val="100000"/>
                </a:srgbClr>
              </a:gs>
              <a:gs pos="0">
                <a:schemeClr val="bg1">
                  <a:alpha val="0"/>
                </a:schemeClr>
              </a:gs>
              <a:gs pos="64000">
                <a:srgbClr val="FFFFFF"/>
              </a:gs>
              <a:gs pos="100000">
                <a:schemeClr val="bg1">
                  <a:alpha val="0"/>
                </a:scheme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a:xfrm>
            <a:off x="584200" y="2207695"/>
            <a:ext cx="4412673" cy="1354217"/>
          </a:xfrm>
          <a:noFill/>
        </p:spPr>
        <p:txBody>
          <a:bodyPr wrap="square" lIns="0" tIns="0" rIns="0" bIns="0" anchor="b" anchorCtr="0">
            <a:spAutoFit/>
          </a:bodyPr>
          <a:lstStyle>
            <a:lvl1pPr>
              <a:defRPr lang="en-US" sz="4400" b="0" kern="1200" cap="none" spc="-50" baseline="0" dirty="0">
                <a:ln w="3175">
                  <a:noFill/>
                </a:ln>
                <a:gradFill>
                  <a:gsLst>
                    <a:gs pos="21000">
                      <a:schemeClr val="accent1"/>
                    </a:gs>
                    <a:gs pos="100000">
                      <a:schemeClr val="accent3"/>
                    </a:gs>
                  </a:gsLst>
                  <a:lin ang="2400000" scaled="0"/>
                </a:gradFill>
                <a:effectLst/>
                <a:latin typeface="Segoe UI Semibold" panose="020B0702040204020203" pitchFamily="34" charset="0"/>
                <a:ea typeface="+mn-ea"/>
                <a:cs typeface="Segoe UI Semibold" panose="020B07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412673" cy="369332"/>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sz="2400"/>
              <a:t>Art of the Possible Kick-Off</a:t>
            </a:r>
            <a:endParaRPr lang="en-US"/>
          </a:p>
        </p:txBody>
      </p:sp>
      <p:pic>
        <p:nvPicPr>
          <p:cNvPr id="6" name="MS logo gray - EMF" descr="Microsoft logo, gray text version">
            <a:extLst>
              <a:ext uri="{FF2B5EF4-FFF2-40B4-BE49-F238E27FC236}">
                <a16:creationId xmlns:a16="http://schemas.microsoft.com/office/drawing/2014/main" id="{3CEAEC18-8489-693F-78F7-AC580E3166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01097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DB660C8-FCFE-8CB6-A08E-975F87F66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A57C656-3E5F-8959-00F8-286B44FD1D70}"/>
              </a:ext>
            </a:extLst>
          </p:cNvPr>
          <p:cNvSpPr/>
          <p:nvPr/>
        </p:nvSpPr>
        <p:spPr bwMode="auto">
          <a:xfrm>
            <a:off x="0" y="0"/>
            <a:ext cx="12296446" cy="6858000"/>
          </a:xfrm>
          <a:prstGeom prst="rect">
            <a:avLst/>
          </a:prstGeom>
          <a:gradFill>
            <a:gsLst>
              <a:gs pos="0">
                <a:schemeClr val="bg1"/>
              </a:gs>
              <a:gs pos="38000">
                <a:schemeClr val="bg1">
                  <a:alpha val="0"/>
                </a:schemeClr>
              </a:gs>
            </a:gsLst>
            <a:lin ang="2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itle 1">
            <a:extLst>
              <a:ext uri="{FF2B5EF4-FFF2-40B4-BE49-F238E27FC236}">
                <a16:creationId xmlns:a16="http://schemas.microsoft.com/office/drawing/2014/main" id="{5D5AA619-22C5-E624-FD06-098868F01DBA}"/>
              </a:ext>
            </a:extLst>
          </p:cNvPr>
          <p:cNvSpPr>
            <a:spLocks noGrp="1"/>
          </p:cNvSpPr>
          <p:nvPr>
            <p:ph type="title" hasCustomPrompt="1"/>
          </p:nvPr>
        </p:nvSpPr>
        <p:spPr>
          <a:xfrm>
            <a:off x="584200" y="3035178"/>
            <a:ext cx="9144000" cy="498598"/>
          </a:xfrm>
          <a:noFill/>
        </p:spPr>
        <p:txBody>
          <a:bodyPr vert="horz" wrap="square" lIns="0" tIns="0" rIns="0" bIns="0" rtlCol="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22000">
                      <a:schemeClr val="accent2"/>
                    </a:gs>
                    <a:gs pos="100000">
                      <a:schemeClr val="accent3"/>
                    </a:gs>
                  </a:gsLst>
                  <a:lin ang="2400000" scaled="0"/>
                </a:gradFill>
                <a:effectLst/>
                <a:latin typeface="+mj-lt"/>
                <a:ea typeface="+mn-ea"/>
                <a:cs typeface="Segoe UI" pitchFamily="34" charset="0"/>
              </a:defRPr>
            </a:lvl1pPr>
          </a:lstStyle>
          <a:p>
            <a:pPr lvl="0"/>
            <a:r>
              <a:rPr lang="en-US"/>
              <a:t>Session or demo title</a:t>
            </a:r>
          </a:p>
        </p:txBody>
      </p:sp>
      <p:sp>
        <p:nvSpPr>
          <p:cNvPr id="7" name="Text Placeholder 4">
            <a:extLst>
              <a:ext uri="{FF2B5EF4-FFF2-40B4-BE49-F238E27FC236}">
                <a16:creationId xmlns:a16="http://schemas.microsoft.com/office/drawing/2014/main" id="{F66251B6-6669-3E5F-CBBE-363F82903A09}"/>
              </a:ext>
            </a:extLst>
          </p:cNvPr>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8" name="MS logo gray - EMF" descr="Microsoft logo, gray text version">
            <a:extLst>
              <a:ext uri="{FF2B5EF4-FFF2-40B4-BE49-F238E27FC236}">
                <a16:creationId xmlns:a16="http://schemas.microsoft.com/office/drawing/2014/main" id="{E9310532-FEFD-7A18-695E-D9F2CC968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229094" y="331828"/>
            <a:ext cx="1366440" cy="292608"/>
          </a:xfrm>
          <a:prstGeom prst="rect">
            <a:avLst/>
          </a:prstGeom>
        </p:spPr>
      </p:pic>
    </p:spTree>
    <p:extLst>
      <p:ext uri="{BB962C8B-B14F-4D97-AF65-F5344CB8AC3E}">
        <p14:creationId xmlns:p14="http://schemas.microsoft.com/office/powerpoint/2010/main" val="3161110977"/>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nchor="t" anchorCtr="0"/>
          <a:lstStyle/>
          <a:p>
            <a:r>
              <a:rPr lang="en-US"/>
              <a:t>Click to edit Master title style</a:t>
            </a:r>
          </a:p>
        </p:txBody>
      </p:sp>
    </p:spTree>
    <p:extLst>
      <p:ext uri="{BB962C8B-B14F-4D97-AF65-F5344CB8AC3E}">
        <p14:creationId xmlns:p14="http://schemas.microsoft.com/office/powerpoint/2010/main" val="36156984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89A34C-16BA-6C93-03E6-5CD4F485849C}"/>
              </a:ext>
            </a:extLst>
          </p:cNvPr>
          <p:cNvGrpSpPr/>
          <p:nvPr/>
        </p:nvGrpSpPr>
        <p:grpSpPr>
          <a:xfrm>
            <a:off x="6892376" y="0"/>
            <a:ext cx="5299623" cy="6858000"/>
            <a:chOff x="6892376" y="0"/>
            <a:chExt cx="5299623" cy="6858000"/>
          </a:xfrm>
        </p:grpSpPr>
        <p:pic>
          <p:nvPicPr>
            <p:cNvPr id="4" name="Picture 3">
              <a:extLst>
                <a:ext uri="{FF2B5EF4-FFF2-40B4-BE49-F238E27FC236}">
                  <a16:creationId xmlns:a16="http://schemas.microsoft.com/office/drawing/2014/main" id="{C501A791-6B35-799C-BF1D-3492F80D26D7}"/>
                </a:ext>
                <a:ext uri="{C183D7F6-B498-43B3-948B-1728B52AA6E4}">
                  <adec:decorative xmlns:adec="http://schemas.microsoft.com/office/drawing/2017/decorative" val="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16919" t="4793" r="55136" b="5416"/>
            <a:stretch/>
          </p:blipFill>
          <p:spPr>
            <a:xfrm>
              <a:off x="7347856" y="0"/>
              <a:ext cx="4844143" cy="6858000"/>
            </a:xfrm>
            <a:prstGeom prst="rect">
              <a:avLst/>
            </a:prstGeom>
          </p:spPr>
        </p:pic>
        <p:sp>
          <p:nvSpPr>
            <p:cNvPr id="5" name="Rectangle 4">
              <a:extLst>
                <a:ext uri="{FF2B5EF4-FFF2-40B4-BE49-F238E27FC236}">
                  <a16:creationId xmlns:a16="http://schemas.microsoft.com/office/drawing/2014/main" id="{FD0BA37F-491D-6733-8313-62FE4479946A}"/>
                </a:ext>
                <a:ext uri="{C183D7F6-B498-43B3-948B-1728B52AA6E4}">
                  <adec:decorative xmlns:adec="http://schemas.microsoft.com/office/drawing/2017/decorative" val="1"/>
                </a:ext>
              </a:extLst>
            </p:cNvPr>
            <p:cNvSpPr/>
            <p:nvPr/>
          </p:nvSpPr>
          <p:spPr bwMode="auto">
            <a:xfrm>
              <a:off x="6892376" y="0"/>
              <a:ext cx="3173184" cy="6858000"/>
            </a:xfrm>
            <a:prstGeom prst="rect">
              <a:avLst/>
            </a:prstGeom>
            <a:gradFill flip="none" rotWithShape="1">
              <a:gsLst>
                <a:gs pos="19000">
                  <a:schemeClr val="bg1"/>
                </a:gs>
                <a:gs pos="100000">
                  <a:schemeClr val="bg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nchor="t" anchorCtr="0"/>
          <a:lstStyle/>
          <a:p>
            <a:r>
              <a:rPr lang="en-US"/>
              <a:t>Click to edit Master title style</a:t>
            </a:r>
          </a:p>
        </p:txBody>
      </p:sp>
    </p:spTree>
    <p:extLst>
      <p:ext uri="{BB962C8B-B14F-4D97-AF65-F5344CB8AC3E}">
        <p14:creationId xmlns:p14="http://schemas.microsoft.com/office/powerpoint/2010/main" val="919674157"/>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89A34C-16BA-6C93-03E6-5CD4F485849C}"/>
              </a:ext>
            </a:extLst>
          </p:cNvPr>
          <p:cNvGrpSpPr/>
          <p:nvPr/>
        </p:nvGrpSpPr>
        <p:grpSpPr>
          <a:xfrm>
            <a:off x="6892376" y="0"/>
            <a:ext cx="5299623" cy="6858000"/>
            <a:chOff x="6892376" y="0"/>
            <a:chExt cx="5299623" cy="6858000"/>
          </a:xfrm>
        </p:grpSpPr>
        <p:pic>
          <p:nvPicPr>
            <p:cNvPr id="4" name="Picture 3">
              <a:extLst>
                <a:ext uri="{FF2B5EF4-FFF2-40B4-BE49-F238E27FC236}">
                  <a16:creationId xmlns:a16="http://schemas.microsoft.com/office/drawing/2014/main" id="{C501A791-6B35-799C-BF1D-3492F80D26D7}"/>
                </a:ext>
                <a:ext uri="{C183D7F6-B498-43B3-948B-1728B52AA6E4}">
                  <adec:decorative xmlns:adec="http://schemas.microsoft.com/office/drawing/2017/decorative" val="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16919" t="4793" r="55136" b="5416"/>
            <a:stretch/>
          </p:blipFill>
          <p:spPr>
            <a:xfrm>
              <a:off x="7347856" y="0"/>
              <a:ext cx="4844143" cy="6858000"/>
            </a:xfrm>
            <a:prstGeom prst="rect">
              <a:avLst/>
            </a:prstGeom>
          </p:spPr>
        </p:pic>
        <p:sp>
          <p:nvSpPr>
            <p:cNvPr id="5" name="Rectangle 4">
              <a:extLst>
                <a:ext uri="{FF2B5EF4-FFF2-40B4-BE49-F238E27FC236}">
                  <a16:creationId xmlns:a16="http://schemas.microsoft.com/office/drawing/2014/main" id="{FD0BA37F-491D-6733-8313-62FE4479946A}"/>
                </a:ext>
                <a:ext uri="{C183D7F6-B498-43B3-948B-1728B52AA6E4}">
                  <adec:decorative xmlns:adec="http://schemas.microsoft.com/office/drawing/2017/decorative" val="1"/>
                </a:ext>
              </a:extLst>
            </p:cNvPr>
            <p:cNvSpPr/>
            <p:nvPr/>
          </p:nvSpPr>
          <p:spPr bwMode="auto">
            <a:xfrm>
              <a:off x="6892376" y="0"/>
              <a:ext cx="3173184" cy="6858000"/>
            </a:xfrm>
            <a:prstGeom prst="rect">
              <a:avLst/>
            </a:prstGeom>
            <a:gradFill flip="none" rotWithShape="1">
              <a:gsLst>
                <a:gs pos="19000">
                  <a:schemeClr val="bg1"/>
                </a:gs>
                <a:gs pos="100000">
                  <a:schemeClr val="bg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nchor="t" anchorCtr="0"/>
          <a:lstStyle/>
          <a:p>
            <a:r>
              <a:rPr lang="en-US"/>
              <a:t>Click to edit Master title style</a:t>
            </a:r>
          </a:p>
        </p:txBody>
      </p:sp>
      <p:sp>
        <p:nvSpPr>
          <p:cNvPr id="7" name="Picture Placeholder 6">
            <a:extLst>
              <a:ext uri="{FF2B5EF4-FFF2-40B4-BE49-F238E27FC236}">
                <a16:creationId xmlns:a16="http://schemas.microsoft.com/office/drawing/2014/main" id="{3B01AA23-E126-1E9B-2812-E55E91413EDB}"/>
              </a:ext>
            </a:extLst>
          </p:cNvPr>
          <p:cNvSpPr>
            <a:spLocks noGrp="1"/>
          </p:cNvSpPr>
          <p:nvPr>
            <p:ph type="pic" sz="quarter" idx="10"/>
          </p:nvPr>
        </p:nvSpPr>
        <p:spPr>
          <a:xfrm>
            <a:off x="6242050" y="0"/>
            <a:ext cx="5949950" cy="6857999"/>
          </a:xfrm>
          <a:solidFill>
            <a:schemeClr val="bg1">
              <a:lumMod val="95000"/>
            </a:schemeClr>
          </a:solidFill>
        </p:spPr>
        <p:txBody>
          <a:bodyPr/>
          <a:lstStyle>
            <a:lvl1pPr marL="0" indent="0">
              <a:buNone/>
              <a:defRPr sz="1800"/>
            </a:lvl1pPr>
          </a:lstStyle>
          <a:p>
            <a:r>
              <a:rPr lang="en-US"/>
              <a:t>Click icon to add picture</a:t>
            </a:r>
          </a:p>
        </p:txBody>
      </p:sp>
    </p:spTree>
    <p:extLst>
      <p:ext uri="{BB962C8B-B14F-4D97-AF65-F5344CB8AC3E}">
        <p14:creationId xmlns:p14="http://schemas.microsoft.com/office/powerpoint/2010/main" val="2636533966"/>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89A34C-16BA-6C93-03E6-5CD4F485849C}"/>
              </a:ext>
            </a:extLst>
          </p:cNvPr>
          <p:cNvGrpSpPr/>
          <p:nvPr/>
        </p:nvGrpSpPr>
        <p:grpSpPr>
          <a:xfrm>
            <a:off x="6892376" y="0"/>
            <a:ext cx="5299623" cy="6858000"/>
            <a:chOff x="6892376" y="0"/>
            <a:chExt cx="5299623" cy="6858000"/>
          </a:xfrm>
        </p:grpSpPr>
        <p:pic>
          <p:nvPicPr>
            <p:cNvPr id="4" name="Picture 3">
              <a:extLst>
                <a:ext uri="{FF2B5EF4-FFF2-40B4-BE49-F238E27FC236}">
                  <a16:creationId xmlns:a16="http://schemas.microsoft.com/office/drawing/2014/main" id="{C501A791-6B35-799C-BF1D-3492F80D26D7}"/>
                </a:ext>
                <a:ext uri="{C183D7F6-B498-43B3-948B-1728B52AA6E4}">
                  <adec:decorative xmlns:adec="http://schemas.microsoft.com/office/drawing/2017/decorative" val="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16919" t="4793" r="55136" b="5416"/>
            <a:stretch/>
          </p:blipFill>
          <p:spPr>
            <a:xfrm>
              <a:off x="7347856" y="0"/>
              <a:ext cx="4844143" cy="6858000"/>
            </a:xfrm>
            <a:prstGeom prst="rect">
              <a:avLst/>
            </a:prstGeom>
          </p:spPr>
        </p:pic>
        <p:sp>
          <p:nvSpPr>
            <p:cNvPr id="5" name="Rectangle 4">
              <a:extLst>
                <a:ext uri="{FF2B5EF4-FFF2-40B4-BE49-F238E27FC236}">
                  <a16:creationId xmlns:a16="http://schemas.microsoft.com/office/drawing/2014/main" id="{FD0BA37F-491D-6733-8313-62FE4479946A}"/>
                </a:ext>
                <a:ext uri="{C183D7F6-B498-43B3-948B-1728B52AA6E4}">
                  <adec:decorative xmlns:adec="http://schemas.microsoft.com/office/drawing/2017/decorative" val="1"/>
                </a:ext>
              </a:extLst>
            </p:cNvPr>
            <p:cNvSpPr/>
            <p:nvPr/>
          </p:nvSpPr>
          <p:spPr bwMode="auto">
            <a:xfrm>
              <a:off x="6892376" y="0"/>
              <a:ext cx="3173184" cy="6858000"/>
            </a:xfrm>
            <a:prstGeom prst="rect">
              <a:avLst/>
            </a:prstGeom>
            <a:gradFill flip="none" rotWithShape="1">
              <a:gsLst>
                <a:gs pos="19000">
                  <a:schemeClr val="bg1"/>
                </a:gs>
                <a:gs pos="100000">
                  <a:schemeClr val="bg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nchor="t" anchorCtr="0"/>
          <a:lstStyle/>
          <a:p>
            <a:r>
              <a:rPr lang="en-US"/>
              <a:t>Click to edit Master title style</a:t>
            </a:r>
          </a:p>
        </p:txBody>
      </p:sp>
      <p:sp>
        <p:nvSpPr>
          <p:cNvPr id="10" name="Text Placeholder 11">
            <a:extLst>
              <a:ext uri="{FF2B5EF4-FFF2-40B4-BE49-F238E27FC236}">
                <a16:creationId xmlns:a16="http://schemas.microsoft.com/office/drawing/2014/main" id="{86E03C92-DE23-2C43-07EE-49514B3D2740}"/>
              </a:ext>
            </a:extLst>
          </p:cNvPr>
          <p:cNvSpPr>
            <a:spLocks noGrp="1"/>
          </p:cNvSpPr>
          <p:nvPr>
            <p:ph type="body" sz="quarter" idx="16" hasCustomPrompt="1"/>
          </p:nvPr>
        </p:nvSpPr>
        <p:spPr>
          <a:xfrm>
            <a:off x="585217" y="316933"/>
            <a:ext cx="3536997" cy="338554"/>
          </a:xfrm>
        </p:spPr>
        <p:txBody>
          <a:bodyPr anchor="t"/>
          <a:lstStyle>
            <a:lvl1pPr marL="0" indent="0" algn="l" defTabSz="914367" rtl="0" eaLnBrk="1" latinLnBrk="0" hangingPunct="1">
              <a:spcBef>
                <a:spcPts val="0"/>
              </a:spcBef>
              <a:buNone/>
              <a:defRPr lang="en-US" sz="1600" kern="1200" dirty="0">
                <a:solidFill>
                  <a:schemeClr val="tx1"/>
                </a:solidFill>
                <a:latin typeface="+mj-lt"/>
                <a:ea typeface="+mn-ea"/>
                <a:cs typeface="+mn-cs"/>
              </a:defRPr>
            </a:lvl1pPr>
          </a:lstStyle>
          <a:p>
            <a:pPr lvl="0"/>
            <a:r>
              <a:rPr lang="en-US"/>
              <a:t>Click to edit text styles</a:t>
            </a:r>
          </a:p>
        </p:txBody>
      </p:sp>
    </p:spTree>
    <p:extLst>
      <p:ext uri="{BB962C8B-B14F-4D97-AF65-F5344CB8AC3E}">
        <p14:creationId xmlns:p14="http://schemas.microsoft.com/office/powerpoint/2010/main" val="3873248673"/>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55445-9897-4F4A-1AC6-E3E7C73BEB1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0215952"/>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DB660C8-FCFE-8CB6-A08E-975F87F66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A57C656-3E5F-8959-00F8-286B44FD1D70}"/>
              </a:ext>
            </a:extLst>
          </p:cNvPr>
          <p:cNvSpPr/>
          <p:nvPr/>
        </p:nvSpPr>
        <p:spPr bwMode="auto">
          <a:xfrm>
            <a:off x="0" y="0"/>
            <a:ext cx="12296446" cy="6858000"/>
          </a:xfrm>
          <a:prstGeom prst="rect">
            <a:avLst/>
          </a:prstGeom>
          <a:gradFill>
            <a:gsLst>
              <a:gs pos="0">
                <a:schemeClr val="bg1"/>
              </a:gs>
              <a:gs pos="38000">
                <a:schemeClr val="bg1">
                  <a:alpha val="0"/>
                </a:schemeClr>
              </a:gs>
            </a:gsLst>
            <a:lin ang="2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itle 3">
            <a:extLst>
              <a:ext uri="{FF2B5EF4-FFF2-40B4-BE49-F238E27FC236}">
                <a16:creationId xmlns:a16="http://schemas.microsoft.com/office/drawing/2014/main" id="{CE989252-C734-F337-C4C4-968C00B84337}"/>
              </a:ext>
            </a:extLst>
          </p:cNvPr>
          <p:cNvSpPr>
            <a:spLocks noGrp="1"/>
          </p:cNvSpPr>
          <p:nvPr>
            <p:ph type="title"/>
          </p:nvPr>
        </p:nvSpPr>
        <p:spPr/>
        <p:txBody>
          <a:bodyPr anchor="t" anchorCtr="0"/>
          <a:lstStyle/>
          <a:p>
            <a:r>
              <a:rPr lang="en-US"/>
              <a:t>Click to edit Master title style</a:t>
            </a:r>
          </a:p>
        </p:txBody>
      </p:sp>
    </p:spTree>
    <p:extLst>
      <p:ext uri="{BB962C8B-B14F-4D97-AF65-F5344CB8AC3E}">
        <p14:creationId xmlns:p14="http://schemas.microsoft.com/office/powerpoint/2010/main" val="2334669858"/>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DB660C8-FCFE-8CB6-A08E-975F87F66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A57C656-3E5F-8959-00F8-286B44FD1D70}"/>
              </a:ext>
            </a:extLst>
          </p:cNvPr>
          <p:cNvSpPr/>
          <p:nvPr/>
        </p:nvSpPr>
        <p:spPr bwMode="auto">
          <a:xfrm>
            <a:off x="0" y="0"/>
            <a:ext cx="12296446" cy="6858000"/>
          </a:xfrm>
          <a:prstGeom prst="rect">
            <a:avLst/>
          </a:prstGeom>
          <a:gradFill>
            <a:gsLst>
              <a:gs pos="0">
                <a:schemeClr val="bg1"/>
              </a:gs>
              <a:gs pos="38000">
                <a:schemeClr val="bg1">
                  <a:alpha val="0"/>
                </a:schemeClr>
              </a:gs>
            </a:gsLst>
            <a:lin ang="2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Title 6">
            <a:extLst>
              <a:ext uri="{FF2B5EF4-FFF2-40B4-BE49-F238E27FC236}">
                <a16:creationId xmlns:a16="http://schemas.microsoft.com/office/drawing/2014/main" id="{51C9B6F3-E735-840E-3BE2-D2B3CC818C47}"/>
              </a:ext>
            </a:extLst>
          </p:cNvPr>
          <p:cNvSpPr>
            <a:spLocks noGrp="1"/>
          </p:cNvSpPr>
          <p:nvPr>
            <p:ph type="title"/>
          </p:nvPr>
        </p:nvSpPr>
        <p:spPr>
          <a:xfrm>
            <a:off x="588263" y="580311"/>
            <a:ext cx="11018520" cy="430887"/>
          </a:xfrm>
        </p:spPr>
        <p:txBody>
          <a:bodyPr anchor="t" anchorCtr="0"/>
          <a:lstStyle/>
          <a:p>
            <a:r>
              <a:rPr lang="en-US"/>
              <a:t>Click to edit Master title style</a:t>
            </a:r>
          </a:p>
        </p:txBody>
      </p:sp>
      <p:sp>
        <p:nvSpPr>
          <p:cNvPr id="6" name="Text Placeholder 2">
            <a:extLst>
              <a:ext uri="{FF2B5EF4-FFF2-40B4-BE49-F238E27FC236}">
                <a16:creationId xmlns:a16="http://schemas.microsoft.com/office/drawing/2014/main" id="{DC5275CD-9BC7-D5C8-CFA6-C95A6628B7BE}"/>
              </a:ext>
            </a:extLst>
          </p:cNvPr>
          <p:cNvSpPr>
            <a:spLocks noGrp="1"/>
          </p:cNvSpPr>
          <p:nvPr>
            <p:ph type="body" sz="quarter" idx="11"/>
          </p:nvPr>
        </p:nvSpPr>
        <p:spPr>
          <a:xfrm>
            <a:off x="584518" y="1039270"/>
            <a:ext cx="11018520" cy="276999"/>
          </a:xfrm>
        </p:spPr>
        <p:txBody>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2336497484"/>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Session Title w/ Photo">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a:noFill/>
        </p:spPr>
        <p:txBody>
          <a:bodyPr vert="horz" wrap="square" lIns="0" tIns="0" rIns="0" bIns="0" rtlCol="0" anchor="b" anchorCtr="0">
            <a:spAutoFit/>
          </a:bodyPr>
          <a:lstStyle>
            <a:lvl1pPr>
              <a:defRPr lang="en-US" dirty="0">
                <a:gradFill>
                  <a:gsLst>
                    <a:gs pos="26000">
                      <a:schemeClr val="accent1"/>
                    </a:gs>
                    <a:gs pos="100000">
                      <a:schemeClr val="accent3"/>
                    </a:gs>
                  </a:gsLst>
                  <a:lin ang="2400000" scaled="0"/>
                </a:gradFill>
                <a:latin typeface="Segoe UI Semibold" panose="020B0702040204020203" pitchFamily="34" charset="0"/>
                <a:cs typeface="Segoe UI Semibold" panose="020B0702040204020203" pitchFamily="34" charset="0"/>
              </a:defRPr>
            </a:lvl1pPr>
          </a:lstStyle>
          <a:p>
            <a:pPr lvl="0"/>
            <a:r>
              <a:rPr lang="en-US"/>
              <a:t>Session or demo title</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bg1"/>
                </a:solidFill>
                <a:latin typeface="+mn-lt"/>
                <a:cs typeface="Segoe UI" panose="020B0502040204020203" pitchFamily="34" charset="0"/>
              </a:defRPr>
            </a:lvl1pPr>
          </a:lstStyle>
          <a:p>
            <a:pPr lvl="0"/>
            <a:r>
              <a:rPr lang="en-US"/>
              <a:t>Speaker name or subtitle</a:t>
            </a:r>
          </a:p>
        </p:txBody>
      </p:sp>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pic>
        <p:nvPicPr>
          <p:cNvPr id="3" name="MS logo gray - EMF" descr="Microsoft logo, gray text version">
            <a:extLst>
              <a:ext uri="{FF2B5EF4-FFF2-40B4-BE49-F238E27FC236}">
                <a16:creationId xmlns:a16="http://schemas.microsoft.com/office/drawing/2014/main" id="{B1E4D60A-74D4-CACF-489D-0AF2C448AF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73670" y="150782"/>
            <a:ext cx="1366440" cy="292608"/>
          </a:xfrm>
          <a:prstGeom prst="rect">
            <a:avLst/>
          </a:prstGeom>
        </p:spPr>
      </p:pic>
    </p:spTree>
    <p:extLst>
      <p:ext uri="{BB962C8B-B14F-4D97-AF65-F5344CB8AC3E}">
        <p14:creationId xmlns:p14="http://schemas.microsoft.com/office/powerpoint/2010/main" val="19043346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DB660C8-FCFE-8CB6-A08E-975F87F66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A57C656-3E5F-8959-00F8-286B44FD1D70}"/>
              </a:ext>
            </a:extLst>
          </p:cNvPr>
          <p:cNvSpPr/>
          <p:nvPr/>
        </p:nvSpPr>
        <p:spPr bwMode="auto">
          <a:xfrm>
            <a:off x="0" y="0"/>
            <a:ext cx="12296446" cy="6858000"/>
          </a:xfrm>
          <a:prstGeom prst="rect">
            <a:avLst/>
          </a:prstGeom>
          <a:gradFill>
            <a:gsLst>
              <a:gs pos="0">
                <a:schemeClr val="bg1"/>
              </a:gs>
              <a:gs pos="38000">
                <a:schemeClr val="bg1">
                  <a:alpha val="0"/>
                </a:schemeClr>
              </a:gs>
            </a:gsLst>
            <a:lin ang="2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itle 1">
            <a:extLst>
              <a:ext uri="{FF2B5EF4-FFF2-40B4-BE49-F238E27FC236}">
                <a16:creationId xmlns:a16="http://schemas.microsoft.com/office/drawing/2014/main" id="{E5F6D8AE-12E3-3B11-B34F-E2C5860AB9EB}"/>
              </a:ext>
            </a:extLst>
          </p:cNvPr>
          <p:cNvSpPr>
            <a:spLocks noGrp="1"/>
          </p:cNvSpPr>
          <p:nvPr>
            <p:ph type="title" hasCustomPrompt="1"/>
          </p:nvPr>
        </p:nvSpPr>
        <p:spPr>
          <a:xfrm>
            <a:off x="585216" y="3033223"/>
            <a:ext cx="9144000" cy="498598"/>
          </a:xfrm>
          <a:noFill/>
        </p:spPr>
        <p:txBody>
          <a:bodyPr vert="horz" wrap="square" lIns="0" tIns="0" rIns="0" bIns="0" rtlCol="0" anchor="b" anchorCtr="0">
            <a:spAutoFit/>
          </a:bodyPr>
          <a:lstStyle>
            <a:lvl1pPr>
              <a:defRPr lang="en-US" sz="3600" dirty="0">
                <a:gradFill>
                  <a:gsLst>
                    <a:gs pos="22000">
                      <a:schemeClr val="accent2"/>
                    </a:gs>
                    <a:gs pos="100000">
                      <a:schemeClr val="accent3"/>
                    </a:gs>
                  </a:gsLst>
                  <a:lin ang="2400000" scaled="0"/>
                </a:gradFill>
                <a:latin typeface="+mj-lt"/>
                <a:cs typeface="Segoe UI" pitchFamily="34" charset="0"/>
              </a:defRPr>
            </a:lvl1pPr>
          </a:lstStyle>
          <a:p>
            <a:pPr lvl="0">
              <a:lnSpc>
                <a:spcPct val="90000"/>
              </a:lnSpc>
            </a:pPr>
            <a:r>
              <a:rPr lang="en-US"/>
              <a:t>Section divider</a:t>
            </a:r>
          </a:p>
        </p:txBody>
      </p:sp>
      <p:sp>
        <p:nvSpPr>
          <p:cNvPr id="7" name="Text Placeholder 4">
            <a:extLst>
              <a:ext uri="{FF2B5EF4-FFF2-40B4-BE49-F238E27FC236}">
                <a16:creationId xmlns:a16="http://schemas.microsoft.com/office/drawing/2014/main" id="{E745F133-79AD-2D10-2A29-D251C1E6B085}"/>
              </a:ext>
            </a:extLst>
          </p:cNvPr>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 or speaker name</a:t>
            </a:r>
          </a:p>
        </p:txBody>
      </p:sp>
    </p:spTree>
    <p:extLst>
      <p:ext uri="{BB962C8B-B14F-4D97-AF65-F5344CB8AC3E}">
        <p14:creationId xmlns:p14="http://schemas.microsoft.com/office/powerpoint/2010/main" val="3063127960"/>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DB660C8-FCFE-8CB6-A08E-975F87F66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A57C656-3E5F-8959-00F8-286B44FD1D70}"/>
              </a:ext>
            </a:extLst>
          </p:cNvPr>
          <p:cNvSpPr/>
          <p:nvPr/>
        </p:nvSpPr>
        <p:spPr bwMode="auto">
          <a:xfrm>
            <a:off x="0" y="0"/>
            <a:ext cx="12296446" cy="6858000"/>
          </a:xfrm>
          <a:prstGeom prst="rect">
            <a:avLst/>
          </a:prstGeom>
          <a:gradFill>
            <a:gsLst>
              <a:gs pos="0">
                <a:schemeClr val="bg1"/>
              </a:gs>
              <a:gs pos="38000">
                <a:schemeClr val="bg1">
                  <a:alpha val="0"/>
                </a:schemeClr>
              </a:gs>
            </a:gsLst>
            <a:lin ang="2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7" name="Title 6">
            <a:extLst>
              <a:ext uri="{FF2B5EF4-FFF2-40B4-BE49-F238E27FC236}">
                <a16:creationId xmlns:a16="http://schemas.microsoft.com/office/drawing/2014/main" id="{4E399E1B-A281-406B-2B38-EEFD19875D89}"/>
              </a:ext>
            </a:extLst>
          </p:cNvPr>
          <p:cNvSpPr>
            <a:spLocks noGrp="1"/>
          </p:cNvSpPr>
          <p:nvPr>
            <p:ph type="title"/>
          </p:nvPr>
        </p:nvSpPr>
        <p:spPr>
          <a:xfrm>
            <a:off x="584200" y="3033223"/>
            <a:ext cx="11018520" cy="498598"/>
          </a:xfrm>
          <a:noFill/>
        </p:spPr>
        <p:txBody>
          <a:bodyPr vert="horz" wrap="square" lIns="0" tIns="0" rIns="0" bIns="0" rtlCol="0" anchor="b" anchorCtr="0">
            <a:spAutoFit/>
          </a:bodyPr>
          <a:lstStyle>
            <a:lvl1pPr>
              <a:defRPr lang="en-US" sz="3600" dirty="0">
                <a:gradFill>
                  <a:gsLst>
                    <a:gs pos="22000">
                      <a:schemeClr val="accent2"/>
                    </a:gs>
                    <a:gs pos="100000">
                      <a:schemeClr val="accent3"/>
                    </a:gs>
                  </a:gsLst>
                  <a:lin ang="2400000" scaled="0"/>
                </a:gradFill>
                <a:latin typeface="+mj-lt"/>
                <a:cs typeface="Segoe UI" pitchFamily="34" charset="0"/>
              </a:defRPr>
            </a:lvl1pPr>
          </a:lstStyle>
          <a:p>
            <a:pPr lvl="0">
              <a:lnSpc>
                <a:spcPct val="90000"/>
              </a:lnSpc>
            </a:pPr>
            <a:r>
              <a:rPr lang="en-US"/>
              <a:t>Click to edit Master title style</a:t>
            </a:r>
          </a:p>
        </p:txBody>
      </p:sp>
    </p:spTree>
    <p:extLst>
      <p:ext uri="{BB962C8B-B14F-4D97-AF65-F5344CB8AC3E}">
        <p14:creationId xmlns:p14="http://schemas.microsoft.com/office/powerpoint/2010/main" val="2919084762"/>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mp; Tex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6390" y="1434370"/>
            <a:ext cx="11018520" cy="1612749"/>
          </a:xfrm>
        </p:spPr>
        <p:txBody>
          <a:bodyPr wrap="square">
            <a:spAutoFit/>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7A7F81D6-D960-882D-2677-0F5176A5B3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7860030"/>
      </p:ext>
    </p:extLst>
  </p:cSld>
  <p:clrMapOvr>
    <a:masterClrMapping/>
  </p:clrMapOvr>
  <p:transition>
    <p:fade/>
  </p:transition>
  <p:hf sldNum="0" hdr="0" ftr="0" dt="0"/>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wo Column Bullet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76580829"/>
      </p:ext>
    </p:extLst>
  </p:cSld>
  <p:clrMapOvr>
    <a:masterClrMapping/>
  </p:clrMapOvr>
  <p:transition>
    <p:fade/>
  </p:transition>
  <p:hf sldNum="0" hdr="0" ftr="0" dt="0"/>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wo Column Non-bullete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88300"/>
      </p:ext>
    </p:extLst>
  </p:cSld>
  <p:clrMapOvr>
    <a:masterClrMapping/>
  </p:clrMapOvr>
  <p:transition>
    <p:fade/>
  </p:transition>
  <p:hf sldNum="0" hdr="0" ftr="0" dt="0"/>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DB660C8-FCFE-8CB6-A08E-975F87F66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A57C656-3E5F-8959-00F8-286B44FD1D70}"/>
              </a:ext>
            </a:extLst>
          </p:cNvPr>
          <p:cNvSpPr/>
          <p:nvPr/>
        </p:nvSpPr>
        <p:spPr bwMode="auto">
          <a:xfrm>
            <a:off x="0" y="0"/>
            <a:ext cx="12296446" cy="6858000"/>
          </a:xfrm>
          <a:prstGeom prst="rect">
            <a:avLst/>
          </a:prstGeom>
          <a:gradFill>
            <a:gsLst>
              <a:gs pos="0">
                <a:schemeClr val="bg1"/>
              </a:gs>
              <a:gs pos="38000">
                <a:schemeClr val="bg1">
                  <a:alpha val="0"/>
                </a:schemeClr>
              </a:gs>
            </a:gsLst>
            <a:lin ang="2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770617011"/>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Header Line Blank 0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9F44F77-05E4-2BD3-B5FF-9C3F5F02C93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gradFill flip="none" rotWithShape="1">
              <a:gsLst>
                <a:gs pos="0">
                  <a:schemeClr val="accent2"/>
                </a:gs>
                <a:gs pos="100000">
                  <a:schemeClr val="accent3"/>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4281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3" name="Text Placeholder 4">
            <a:extLst>
              <a:ext uri="{FF2B5EF4-FFF2-40B4-BE49-F238E27FC236}">
                <a16:creationId xmlns:a16="http://schemas.microsoft.com/office/drawing/2014/main" id="{3134AA3C-2F0D-D667-86A9-3A48F0A2264F}"/>
              </a:ext>
            </a:extLst>
          </p:cNvPr>
          <p:cNvSpPr>
            <a:spLocks noGrp="1"/>
          </p:cNvSpPr>
          <p:nvPr>
            <p:ph type="body" sz="quarter" idx="11" hasCustomPrompt="1"/>
          </p:nvPr>
        </p:nvSpPr>
        <p:spPr>
          <a:xfrm>
            <a:off x="584200" y="292100"/>
            <a:ext cx="11018520" cy="153888"/>
          </a:xfrm>
        </p:spPr>
        <p:txBody>
          <a:bodyPr/>
          <a:lstStyle>
            <a:lvl1pPr marL="0" indent="0">
              <a:buNone/>
              <a:defRPr sz="1000" cap="all" baseline="0"/>
            </a:lvl1pPr>
            <a:lvl2pPr marL="228600" indent="0">
              <a:buNone/>
              <a:defRPr/>
            </a:lvl2pPr>
            <a:lvl3pPr marL="457200" indent="0">
              <a:buNone/>
              <a:defRPr/>
            </a:lvl3pPr>
            <a:lvl4pPr marL="661988" indent="0">
              <a:buNone/>
              <a:defRPr/>
            </a:lvl4pPr>
            <a:lvl5pPr marL="855663" indent="0">
              <a:buNone/>
              <a:defRPr/>
            </a:lvl5pPr>
          </a:lstStyle>
          <a:p>
            <a:pPr lvl="0"/>
            <a:r>
              <a:rPr lang="en-US"/>
              <a:t>Click to edit eyebrow style</a:t>
            </a:r>
          </a:p>
        </p:txBody>
      </p:sp>
    </p:spTree>
    <p:extLst>
      <p:ext uri="{BB962C8B-B14F-4D97-AF65-F5344CB8AC3E}">
        <p14:creationId xmlns:p14="http://schemas.microsoft.com/office/powerpoint/2010/main" val="3509970691"/>
      </p:ext>
    </p:extLst>
  </p:cSld>
  <p:clrMapOvr>
    <a:masterClrMapping/>
  </p:clrMapOvr>
  <p:transition>
    <p:fade/>
  </p:transition>
  <p:extLst>
    <p:ext uri="{DCECCB84-F9BA-43D5-87BE-67443E8EF086}">
      <p15:sldGuideLst xmlns:p15="http://schemas.microsoft.com/office/powerpoint/2012/main">
        <p15:guide id="17" pos="3840">
          <p15:clr>
            <a:srgbClr val="A4A3A4"/>
          </p15:clr>
        </p15:guide>
        <p15:guide id="28" orient="horz" pos="905">
          <p15:clr>
            <a:srgbClr val="5ACBF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_Title - Main Hero">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35526B3-1B77-DA7E-39AC-F0F77964E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 y="0"/>
            <a:ext cx="12379569" cy="6858000"/>
          </a:xfrm>
          <a:prstGeom prst="rect">
            <a:avLst/>
          </a:prstGeom>
        </p:spPr>
      </p:pic>
      <p:pic>
        <p:nvPicPr>
          <p:cNvPr id="2" name="Picture 1">
            <a:extLst>
              <a:ext uri="{FF2B5EF4-FFF2-40B4-BE49-F238E27FC236}">
                <a16:creationId xmlns:a16="http://schemas.microsoft.com/office/drawing/2014/main" id="{F4A12633-3910-C1C9-2412-C41C7406415D}"/>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0860"/>
          <a:stretch/>
        </p:blipFill>
        <p:spPr>
          <a:xfrm>
            <a:off x="0" y="2849737"/>
            <a:ext cx="12379569" cy="4008263"/>
          </a:xfrm>
          <a:prstGeom prst="rect">
            <a:avLst/>
          </a:prstGeom>
        </p:spPr>
      </p:pic>
      <p:sp>
        <p:nvSpPr>
          <p:cNvPr id="3" name="Rectangle 2">
            <a:extLst>
              <a:ext uri="{FF2B5EF4-FFF2-40B4-BE49-F238E27FC236}">
                <a16:creationId xmlns:a16="http://schemas.microsoft.com/office/drawing/2014/main" id="{BF43EC56-D14B-6EAD-DA40-597D7C1F8990}"/>
              </a:ext>
            </a:extLst>
          </p:cNvPr>
          <p:cNvSpPr/>
          <p:nvPr/>
        </p:nvSpPr>
        <p:spPr bwMode="auto">
          <a:xfrm>
            <a:off x="-2" y="0"/>
            <a:ext cx="12379568" cy="4331731"/>
          </a:xfrm>
          <a:prstGeom prst="rect">
            <a:avLst/>
          </a:prstGeom>
          <a:gradFill flip="none" rotWithShape="1">
            <a:gsLst>
              <a:gs pos="52000">
                <a:srgbClr val="FFFFFF"/>
              </a:gs>
              <a:gs pos="42000">
                <a:srgbClr val="FFFFFF">
                  <a:lumMod val="100000"/>
                </a:srgbClr>
              </a:gs>
              <a:gs pos="0">
                <a:schemeClr val="bg1">
                  <a:alpha val="0"/>
                </a:schemeClr>
              </a:gs>
              <a:gs pos="64000">
                <a:srgbClr val="FFFFFF"/>
              </a:gs>
              <a:gs pos="100000">
                <a:schemeClr val="bg1">
                  <a:alpha val="0"/>
                </a:scheme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a:xfrm>
            <a:off x="584200" y="2207695"/>
            <a:ext cx="4412673" cy="1354217"/>
          </a:xfrm>
          <a:noFill/>
        </p:spPr>
        <p:txBody>
          <a:bodyPr wrap="square" lIns="0" tIns="0" rIns="0" bIns="0" anchor="b" anchorCtr="0">
            <a:spAutoFit/>
          </a:bodyPr>
          <a:lstStyle>
            <a:lvl1pPr>
              <a:defRPr lang="en-US" sz="4400" b="0" kern="1200" cap="none" spc="-50" baseline="0" dirty="0">
                <a:ln w="3175">
                  <a:noFill/>
                </a:ln>
                <a:gradFill>
                  <a:gsLst>
                    <a:gs pos="21000">
                      <a:schemeClr val="accent1"/>
                    </a:gs>
                    <a:gs pos="100000">
                      <a:schemeClr val="accent3"/>
                    </a:gs>
                  </a:gsLst>
                  <a:lin ang="2400000" scaled="0"/>
                </a:gradFill>
                <a:effectLst/>
                <a:latin typeface="Segoe UI Semibold" panose="020B0702040204020203" pitchFamily="34" charset="0"/>
                <a:ea typeface="+mn-ea"/>
                <a:cs typeface="Segoe UI Semibold" panose="020B07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412673" cy="369332"/>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sz="2400"/>
              <a:t>Art of the Possible Kick-Off</a:t>
            </a:r>
            <a:endParaRPr lang="en-US"/>
          </a:p>
        </p:txBody>
      </p:sp>
      <p:pic>
        <p:nvPicPr>
          <p:cNvPr id="6" name="MS logo gray - EMF" descr="Microsoft logo, gray text version">
            <a:extLst>
              <a:ext uri="{FF2B5EF4-FFF2-40B4-BE49-F238E27FC236}">
                <a16:creationId xmlns:a16="http://schemas.microsoft.com/office/drawing/2014/main" id="{3CEAEC18-8489-693F-78F7-AC580E3166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92994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DB660C8-FCFE-8CB6-A08E-975F87F66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A57C656-3E5F-8959-00F8-286B44FD1D70}"/>
              </a:ext>
            </a:extLst>
          </p:cNvPr>
          <p:cNvSpPr/>
          <p:nvPr/>
        </p:nvSpPr>
        <p:spPr bwMode="auto">
          <a:xfrm>
            <a:off x="0" y="0"/>
            <a:ext cx="12296446" cy="6858000"/>
          </a:xfrm>
          <a:prstGeom prst="rect">
            <a:avLst/>
          </a:prstGeom>
          <a:gradFill>
            <a:gsLst>
              <a:gs pos="0">
                <a:schemeClr val="bg1"/>
              </a:gs>
              <a:gs pos="38000">
                <a:schemeClr val="bg1">
                  <a:alpha val="0"/>
                </a:schemeClr>
              </a:gs>
            </a:gsLst>
            <a:lin ang="2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itle 1">
            <a:extLst>
              <a:ext uri="{FF2B5EF4-FFF2-40B4-BE49-F238E27FC236}">
                <a16:creationId xmlns:a16="http://schemas.microsoft.com/office/drawing/2014/main" id="{5D5AA619-22C5-E624-FD06-098868F01DBA}"/>
              </a:ext>
            </a:extLst>
          </p:cNvPr>
          <p:cNvSpPr>
            <a:spLocks noGrp="1"/>
          </p:cNvSpPr>
          <p:nvPr>
            <p:ph type="title" hasCustomPrompt="1"/>
          </p:nvPr>
        </p:nvSpPr>
        <p:spPr>
          <a:xfrm>
            <a:off x="584200" y="3035178"/>
            <a:ext cx="9144000" cy="498598"/>
          </a:xfrm>
          <a:noFill/>
        </p:spPr>
        <p:txBody>
          <a:bodyPr vert="horz" wrap="square" lIns="0" tIns="0" rIns="0" bIns="0" rtlCol="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22000">
                      <a:schemeClr val="accent2"/>
                    </a:gs>
                    <a:gs pos="100000">
                      <a:schemeClr val="accent3"/>
                    </a:gs>
                  </a:gsLst>
                  <a:lin ang="2400000" scaled="0"/>
                </a:gradFill>
                <a:effectLst/>
                <a:latin typeface="+mj-lt"/>
                <a:ea typeface="+mn-ea"/>
                <a:cs typeface="Segoe UI" pitchFamily="34" charset="0"/>
              </a:defRPr>
            </a:lvl1pPr>
          </a:lstStyle>
          <a:p>
            <a:pPr lvl="0"/>
            <a:r>
              <a:rPr lang="en-US"/>
              <a:t>Session or demo title</a:t>
            </a:r>
          </a:p>
        </p:txBody>
      </p:sp>
      <p:sp>
        <p:nvSpPr>
          <p:cNvPr id="7" name="Text Placeholder 4">
            <a:extLst>
              <a:ext uri="{FF2B5EF4-FFF2-40B4-BE49-F238E27FC236}">
                <a16:creationId xmlns:a16="http://schemas.microsoft.com/office/drawing/2014/main" id="{F66251B6-6669-3E5F-CBBE-363F82903A09}"/>
              </a:ext>
            </a:extLst>
          </p:cNvPr>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8" name="MS logo gray - EMF" descr="Microsoft logo, gray text version">
            <a:extLst>
              <a:ext uri="{FF2B5EF4-FFF2-40B4-BE49-F238E27FC236}">
                <a16:creationId xmlns:a16="http://schemas.microsoft.com/office/drawing/2014/main" id="{E9310532-FEFD-7A18-695E-D9F2CC968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229094" y="331828"/>
            <a:ext cx="1366440" cy="292608"/>
          </a:xfrm>
          <a:prstGeom prst="rect">
            <a:avLst/>
          </a:prstGeom>
        </p:spPr>
      </p:pic>
    </p:spTree>
    <p:extLst>
      <p:ext uri="{BB962C8B-B14F-4D97-AF65-F5344CB8AC3E}">
        <p14:creationId xmlns:p14="http://schemas.microsoft.com/office/powerpoint/2010/main" val="1211922931"/>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nchor="t" anchorCtr="0"/>
          <a:lstStyle/>
          <a:p>
            <a:r>
              <a:rPr lang="en-US"/>
              <a:t>Click to edit Master title style</a:t>
            </a:r>
          </a:p>
        </p:txBody>
      </p:sp>
    </p:spTree>
    <p:extLst>
      <p:ext uri="{BB962C8B-B14F-4D97-AF65-F5344CB8AC3E}">
        <p14:creationId xmlns:p14="http://schemas.microsoft.com/office/powerpoint/2010/main" val="8809324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89A34C-16BA-6C93-03E6-5CD4F485849C}"/>
              </a:ext>
            </a:extLst>
          </p:cNvPr>
          <p:cNvGrpSpPr/>
          <p:nvPr/>
        </p:nvGrpSpPr>
        <p:grpSpPr>
          <a:xfrm>
            <a:off x="6892376" y="0"/>
            <a:ext cx="5299623" cy="6858000"/>
            <a:chOff x="6892376" y="0"/>
            <a:chExt cx="5299623" cy="6858000"/>
          </a:xfrm>
        </p:grpSpPr>
        <p:pic>
          <p:nvPicPr>
            <p:cNvPr id="4" name="Picture 3">
              <a:extLst>
                <a:ext uri="{FF2B5EF4-FFF2-40B4-BE49-F238E27FC236}">
                  <a16:creationId xmlns:a16="http://schemas.microsoft.com/office/drawing/2014/main" id="{C501A791-6B35-799C-BF1D-3492F80D26D7}"/>
                </a:ext>
                <a:ext uri="{C183D7F6-B498-43B3-948B-1728B52AA6E4}">
                  <adec:decorative xmlns:adec="http://schemas.microsoft.com/office/drawing/2017/decorative" val="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16919" t="4793" r="55136" b="5416"/>
            <a:stretch/>
          </p:blipFill>
          <p:spPr>
            <a:xfrm>
              <a:off x="7347856" y="0"/>
              <a:ext cx="4844143" cy="6858000"/>
            </a:xfrm>
            <a:prstGeom prst="rect">
              <a:avLst/>
            </a:prstGeom>
          </p:spPr>
        </p:pic>
        <p:sp>
          <p:nvSpPr>
            <p:cNvPr id="5" name="Rectangle 4">
              <a:extLst>
                <a:ext uri="{FF2B5EF4-FFF2-40B4-BE49-F238E27FC236}">
                  <a16:creationId xmlns:a16="http://schemas.microsoft.com/office/drawing/2014/main" id="{FD0BA37F-491D-6733-8313-62FE4479946A}"/>
                </a:ext>
                <a:ext uri="{C183D7F6-B498-43B3-948B-1728B52AA6E4}">
                  <adec:decorative xmlns:adec="http://schemas.microsoft.com/office/drawing/2017/decorative" val="1"/>
                </a:ext>
              </a:extLst>
            </p:cNvPr>
            <p:cNvSpPr/>
            <p:nvPr/>
          </p:nvSpPr>
          <p:spPr bwMode="auto">
            <a:xfrm>
              <a:off x="6892376" y="0"/>
              <a:ext cx="3173184" cy="6858000"/>
            </a:xfrm>
            <a:prstGeom prst="rect">
              <a:avLst/>
            </a:prstGeom>
            <a:gradFill flip="none" rotWithShape="1">
              <a:gsLst>
                <a:gs pos="19000">
                  <a:schemeClr val="bg1"/>
                </a:gs>
                <a:gs pos="100000">
                  <a:schemeClr val="bg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nchor="t" anchorCtr="0"/>
          <a:lstStyle/>
          <a:p>
            <a:r>
              <a:rPr lang="en-US"/>
              <a:t>Click to edit Master title style</a:t>
            </a:r>
          </a:p>
        </p:txBody>
      </p:sp>
    </p:spTree>
    <p:extLst>
      <p:ext uri="{BB962C8B-B14F-4D97-AF65-F5344CB8AC3E}">
        <p14:creationId xmlns:p14="http://schemas.microsoft.com/office/powerpoint/2010/main" val="1344833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89A34C-16BA-6C93-03E6-5CD4F485849C}"/>
              </a:ext>
            </a:extLst>
          </p:cNvPr>
          <p:cNvGrpSpPr/>
          <p:nvPr/>
        </p:nvGrpSpPr>
        <p:grpSpPr>
          <a:xfrm>
            <a:off x="6892376" y="0"/>
            <a:ext cx="5299623" cy="6858000"/>
            <a:chOff x="6892376" y="0"/>
            <a:chExt cx="5299623" cy="6858000"/>
          </a:xfrm>
        </p:grpSpPr>
        <p:pic>
          <p:nvPicPr>
            <p:cNvPr id="4" name="Picture 3">
              <a:extLst>
                <a:ext uri="{FF2B5EF4-FFF2-40B4-BE49-F238E27FC236}">
                  <a16:creationId xmlns:a16="http://schemas.microsoft.com/office/drawing/2014/main" id="{C501A791-6B35-799C-BF1D-3492F80D26D7}"/>
                </a:ext>
                <a:ext uri="{C183D7F6-B498-43B3-948B-1728B52AA6E4}">
                  <adec:decorative xmlns:adec="http://schemas.microsoft.com/office/drawing/2017/decorative" val="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16919" t="4793" r="55136" b="5416"/>
            <a:stretch/>
          </p:blipFill>
          <p:spPr>
            <a:xfrm>
              <a:off x="7347856" y="0"/>
              <a:ext cx="4844143" cy="6858000"/>
            </a:xfrm>
            <a:prstGeom prst="rect">
              <a:avLst/>
            </a:prstGeom>
          </p:spPr>
        </p:pic>
        <p:sp>
          <p:nvSpPr>
            <p:cNvPr id="5" name="Rectangle 4">
              <a:extLst>
                <a:ext uri="{FF2B5EF4-FFF2-40B4-BE49-F238E27FC236}">
                  <a16:creationId xmlns:a16="http://schemas.microsoft.com/office/drawing/2014/main" id="{FD0BA37F-491D-6733-8313-62FE4479946A}"/>
                </a:ext>
                <a:ext uri="{C183D7F6-B498-43B3-948B-1728B52AA6E4}">
                  <adec:decorative xmlns:adec="http://schemas.microsoft.com/office/drawing/2017/decorative" val="1"/>
                </a:ext>
              </a:extLst>
            </p:cNvPr>
            <p:cNvSpPr/>
            <p:nvPr/>
          </p:nvSpPr>
          <p:spPr bwMode="auto">
            <a:xfrm>
              <a:off x="6892376" y="0"/>
              <a:ext cx="3173184" cy="6858000"/>
            </a:xfrm>
            <a:prstGeom prst="rect">
              <a:avLst/>
            </a:prstGeom>
            <a:gradFill flip="none" rotWithShape="1">
              <a:gsLst>
                <a:gs pos="19000">
                  <a:schemeClr val="bg1"/>
                </a:gs>
                <a:gs pos="100000">
                  <a:schemeClr val="bg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nchor="t" anchorCtr="0"/>
          <a:lstStyle/>
          <a:p>
            <a:r>
              <a:rPr lang="en-US"/>
              <a:t>Click to edit Master title style</a:t>
            </a:r>
          </a:p>
        </p:txBody>
      </p:sp>
      <p:sp>
        <p:nvSpPr>
          <p:cNvPr id="7" name="Picture Placeholder 6">
            <a:extLst>
              <a:ext uri="{FF2B5EF4-FFF2-40B4-BE49-F238E27FC236}">
                <a16:creationId xmlns:a16="http://schemas.microsoft.com/office/drawing/2014/main" id="{3B01AA23-E126-1E9B-2812-E55E91413EDB}"/>
              </a:ext>
            </a:extLst>
          </p:cNvPr>
          <p:cNvSpPr>
            <a:spLocks noGrp="1"/>
          </p:cNvSpPr>
          <p:nvPr>
            <p:ph type="pic" sz="quarter" idx="10"/>
          </p:nvPr>
        </p:nvSpPr>
        <p:spPr>
          <a:xfrm>
            <a:off x="6242050" y="0"/>
            <a:ext cx="5949950" cy="6857999"/>
          </a:xfrm>
          <a:solidFill>
            <a:schemeClr val="bg1">
              <a:lumMod val="95000"/>
            </a:schemeClr>
          </a:solidFill>
        </p:spPr>
        <p:txBody>
          <a:bodyPr/>
          <a:lstStyle>
            <a:lvl1pPr marL="0" indent="0">
              <a:buNone/>
              <a:defRPr sz="1800"/>
            </a:lvl1pPr>
          </a:lstStyle>
          <a:p>
            <a:r>
              <a:rPr lang="en-US"/>
              <a:t>Click icon to add picture</a:t>
            </a:r>
          </a:p>
        </p:txBody>
      </p:sp>
    </p:spTree>
    <p:extLst>
      <p:ext uri="{BB962C8B-B14F-4D97-AF65-F5344CB8AC3E}">
        <p14:creationId xmlns:p14="http://schemas.microsoft.com/office/powerpoint/2010/main" val="331819244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89A34C-16BA-6C93-03E6-5CD4F485849C}"/>
              </a:ext>
            </a:extLst>
          </p:cNvPr>
          <p:cNvGrpSpPr/>
          <p:nvPr/>
        </p:nvGrpSpPr>
        <p:grpSpPr>
          <a:xfrm>
            <a:off x="6892376" y="0"/>
            <a:ext cx="5299623" cy="6858000"/>
            <a:chOff x="6892376" y="0"/>
            <a:chExt cx="5299623" cy="6858000"/>
          </a:xfrm>
        </p:grpSpPr>
        <p:pic>
          <p:nvPicPr>
            <p:cNvPr id="4" name="Picture 3">
              <a:extLst>
                <a:ext uri="{FF2B5EF4-FFF2-40B4-BE49-F238E27FC236}">
                  <a16:creationId xmlns:a16="http://schemas.microsoft.com/office/drawing/2014/main" id="{C501A791-6B35-799C-BF1D-3492F80D26D7}"/>
                </a:ext>
                <a:ext uri="{C183D7F6-B498-43B3-948B-1728B52AA6E4}">
                  <adec:decorative xmlns:adec="http://schemas.microsoft.com/office/drawing/2017/decorative" val="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16919" t="4793" r="55136" b="5416"/>
            <a:stretch/>
          </p:blipFill>
          <p:spPr>
            <a:xfrm>
              <a:off x="7347856" y="0"/>
              <a:ext cx="4844143" cy="6858000"/>
            </a:xfrm>
            <a:prstGeom prst="rect">
              <a:avLst/>
            </a:prstGeom>
          </p:spPr>
        </p:pic>
        <p:sp>
          <p:nvSpPr>
            <p:cNvPr id="5" name="Rectangle 4">
              <a:extLst>
                <a:ext uri="{FF2B5EF4-FFF2-40B4-BE49-F238E27FC236}">
                  <a16:creationId xmlns:a16="http://schemas.microsoft.com/office/drawing/2014/main" id="{FD0BA37F-491D-6733-8313-62FE4479946A}"/>
                </a:ext>
                <a:ext uri="{C183D7F6-B498-43B3-948B-1728B52AA6E4}">
                  <adec:decorative xmlns:adec="http://schemas.microsoft.com/office/drawing/2017/decorative" val="1"/>
                </a:ext>
              </a:extLst>
            </p:cNvPr>
            <p:cNvSpPr/>
            <p:nvPr/>
          </p:nvSpPr>
          <p:spPr bwMode="auto">
            <a:xfrm>
              <a:off x="6892376" y="0"/>
              <a:ext cx="3173184" cy="6858000"/>
            </a:xfrm>
            <a:prstGeom prst="rect">
              <a:avLst/>
            </a:prstGeom>
            <a:gradFill flip="none" rotWithShape="1">
              <a:gsLst>
                <a:gs pos="19000">
                  <a:schemeClr val="bg1"/>
                </a:gs>
                <a:gs pos="100000">
                  <a:schemeClr val="bg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nchor="t" anchorCtr="0"/>
          <a:lstStyle/>
          <a:p>
            <a:r>
              <a:rPr lang="en-US"/>
              <a:t>Click to edit Master title style</a:t>
            </a:r>
          </a:p>
        </p:txBody>
      </p:sp>
      <p:sp>
        <p:nvSpPr>
          <p:cNvPr id="10" name="Text Placeholder 11">
            <a:extLst>
              <a:ext uri="{FF2B5EF4-FFF2-40B4-BE49-F238E27FC236}">
                <a16:creationId xmlns:a16="http://schemas.microsoft.com/office/drawing/2014/main" id="{86E03C92-DE23-2C43-07EE-49514B3D2740}"/>
              </a:ext>
            </a:extLst>
          </p:cNvPr>
          <p:cNvSpPr>
            <a:spLocks noGrp="1"/>
          </p:cNvSpPr>
          <p:nvPr>
            <p:ph type="body" sz="quarter" idx="16" hasCustomPrompt="1"/>
          </p:nvPr>
        </p:nvSpPr>
        <p:spPr>
          <a:xfrm>
            <a:off x="585217" y="316933"/>
            <a:ext cx="3536997" cy="338554"/>
          </a:xfrm>
        </p:spPr>
        <p:txBody>
          <a:bodyPr anchor="t"/>
          <a:lstStyle>
            <a:lvl1pPr marL="0" indent="0" algn="l" defTabSz="914367" rtl="0" eaLnBrk="1" latinLnBrk="0" hangingPunct="1">
              <a:spcBef>
                <a:spcPts val="0"/>
              </a:spcBef>
              <a:buNone/>
              <a:defRPr lang="en-US" sz="1600" kern="1200" dirty="0">
                <a:solidFill>
                  <a:schemeClr val="tx1"/>
                </a:solidFill>
                <a:latin typeface="+mj-lt"/>
                <a:ea typeface="+mn-ea"/>
                <a:cs typeface="+mn-cs"/>
              </a:defRPr>
            </a:lvl1pPr>
          </a:lstStyle>
          <a:p>
            <a:pPr lvl="0"/>
            <a:r>
              <a:rPr lang="en-US"/>
              <a:t>Click to edit text styles</a:t>
            </a:r>
          </a:p>
        </p:txBody>
      </p:sp>
    </p:spTree>
    <p:extLst>
      <p:ext uri="{BB962C8B-B14F-4D97-AF65-F5344CB8AC3E}">
        <p14:creationId xmlns:p14="http://schemas.microsoft.com/office/powerpoint/2010/main" val="29365541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55445-9897-4F4A-1AC6-E3E7C73BEB1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689509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DB660C8-FCFE-8CB6-A08E-975F87F66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A57C656-3E5F-8959-00F8-286B44FD1D70}"/>
              </a:ext>
            </a:extLst>
          </p:cNvPr>
          <p:cNvSpPr/>
          <p:nvPr/>
        </p:nvSpPr>
        <p:spPr bwMode="auto">
          <a:xfrm>
            <a:off x="0" y="0"/>
            <a:ext cx="12296446" cy="6858000"/>
          </a:xfrm>
          <a:prstGeom prst="rect">
            <a:avLst/>
          </a:prstGeom>
          <a:gradFill>
            <a:gsLst>
              <a:gs pos="0">
                <a:schemeClr val="bg1"/>
              </a:gs>
              <a:gs pos="38000">
                <a:schemeClr val="bg1">
                  <a:alpha val="0"/>
                </a:schemeClr>
              </a:gs>
            </a:gsLst>
            <a:lin ang="2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itle 3">
            <a:extLst>
              <a:ext uri="{FF2B5EF4-FFF2-40B4-BE49-F238E27FC236}">
                <a16:creationId xmlns:a16="http://schemas.microsoft.com/office/drawing/2014/main" id="{CE989252-C734-F337-C4C4-968C00B84337}"/>
              </a:ext>
            </a:extLst>
          </p:cNvPr>
          <p:cNvSpPr>
            <a:spLocks noGrp="1"/>
          </p:cNvSpPr>
          <p:nvPr>
            <p:ph type="title"/>
          </p:nvPr>
        </p:nvSpPr>
        <p:spPr/>
        <p:txBody>
          <a:bodyPr anchor="t" anchorCtr="0"/>
          <a:lstStyle/>
          <a:p>
            <a:r>
              <a:rPr lang="en-US"/>
              <a:t>Click to edit Master title style</a:t>
            </a:r>
          </a:p>
        </p:txBody>
      </p:sp>
    </p:spTree>
    <p:extLst>
      <p:ext uri="{BB962C8B-B14F-4D97-AF65-F5344CB8AC3E}">
        <p14:creationId xmlns:p14="http://schemas.microsoft.com/office/powerpoint/2010/main" val="39375358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DB660C8-FCFE-8CB6-A08E-975F87F66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A57C656-3E5F-8959-00F8-286B44FD1D70}"/>
              </a:ext>
            </a:extLst>
          </p:cNvPr>
          <p:cNvSpPr/>
          <p:nvPr/>
        </p:nvSpPr>
        <p:spPr bwMode="auto">
          <a:xfrm>
            <a:off x="0" y="0"/>
            <a:ext cx="12296446" cy="6858000"/>
          </a:xfrm>
          <a:prstGeom prst="rect">
            <a:avLst/>
          </a:prstGeom>
          <a:gradFill>
            <a:gsLst>
              <a:gs pos="0">
                <a:schemeClr val="bg1"/>
              </a:gs>
              <a:gs pos="38000">
                <a:schemeClr val="bg1">
                  <a:alpha val="0"/>
                </a:schemeClr>
              </a:gs>
            </a:gsLst>
            <a:lin ang="2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Title 6">
            <a:extLst>
              <a:ext uri="{FF2B5EF4-FFF2-40B4-BE49-F238E27FC236}">
                <a16:creationId xmlns:a16="http://schemas.microsoft.com/office/drawing/2014/main" id="{51C9B6F3-E735-840E-3BE2-D2B3CC818C47}"/>
              </a:ext>
            </a:extLst>
          </p:cNvPr>
          <p:cNvSpPr>
            <a:spLocks noGrp="1"/>
          </p:cNvSpPr>
          <p:nvPr>
            <p:ph type="title"/>
          </p:nvPr>
        </p:nvSpPr>
        <p:spPr>
          <a:xfrm>
            <a:off x="588263" y="580311"/>
            <a:ext cx="11018520" cy="430887"/>
          </a:xfrm>
        </p:spPr>
        <p:txBody>
          <a:bodyPr anchor="t" anchorCtr="0"/>
          <a:lstStyle/>
          <a:p>
            <a:r>
              <a:rPr lang="en-US"/>
              <a:t>Click to edit Master title style</a:t>
            </a:r>
          </a:p>
        </p:txBody>
      </p:sp>
      <p:sp>
        <p:nvSpPr>
          <p:cNvPr id="6" name="Text Placeholder 2">
            <a:extLst>
              <a:ext uri="{FF2B5EF4-FFF2-40B4-BE49-F238E27FC236}">
                <a16:creationId xmlns:a16="http://schemas.microsoft.com/office/drawing/2014/main" id="{DC5275CD-9BC7-D5C8-CFA6-C95A6628B7BE}"/>
              </a:ext>
            </a:extLst>
          </p:cNvPr>
          <p:cNvSpPr>
            <a:spLocks noGrp="1"/>
          </p:cNvSpPr>
          <p:nvPr>
            <p:ph type="body" sz="quarter" idx="11"/>
          </p:nvPr>
        </p:nvSpPr>
        <p:spPr>
          <a:xfrm>
            <a:off x="584518" y="1039270"/>
            <a:ext cx="11018520" cy="276999"/>
          </a:xfrm>
        </p:spPr>
        <p:txBody>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73568468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Session Title w/ Photo">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a:noFill/>
        </p:spPr>
        <p:txBody>
          <a:bodyPr vert="horz" wrap="square" lIns="0" tIns="0" rIns="0" bIns="0" rtlCol="0" anchor="b" anchorCtr="0">
            <a:spAutoFit/>
          </a:bodyPr>
          <a:lstStyle>
            <a:lvl1pPr>
              <a:defRPr lang="en-US" dirty="0">
                <a:gradFill>
                  <a:gsLst>
                    <a:gs pos="26000">
                      <a:schemeClr val="accent1"/>
                    </a:gs>
                    <a:gs pos="100000">
                      <a:schemeClr val="accent3"/>
                    </a:gs>
                  </a:gsLst>
                  <a:lin ang="2400000" scaled="0"/>
                </a:gradFill>
                <a:latin typeface="Segoe UI Semibold" panose="020B0702040204020203" pitchFamily="34" charset="0"/>
                <a:cs typeface="Segoe UI Semibold" panose="020B0702040204020203" pitchFamily="34" charset="0"/>
              </a:defRPr>
            </a:lvl1pPr>
          </a:lstStyle>
          <a:p>
            <a:pPr lvl="0"/>
            <a:r>
              <a:rPr lang="en-US"/>
              <a:t>Session or demo title</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bg1"/>
                </a:solidFill>
                <a:latin typeface="+mn-lt"/>
                <a:cs typeface="Segoe UI" panose="020B0502040204020203" pitchFamily="34" charset="0"/>
              </a:defRPr>
            </a:lvl1pPr>
          </a:lstStyle>
          <a:p>
            <a:pPr lvl="0"/>
            <a:r>
              <a:rPr lang="en-US"/>
              <a:t>Speaker name or subtitle</a:t>
            </a:r>
          </a:p>
        </p:txBody>
      </p:sp>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pic>
        <p:nvPicPr>
          <p:cNvPr id="3" name="MS logo gray - EMF" descr="Microsoft logo, gray text version">
            <a:extLst>
              <a:ext uri="{FF2B5EF4-FFF2-40B4-BE49-F238E27FC236}">
                <a16:creationId xmlns:a16="http://schemas.microsoft.com/office/drawing/2014/main" id="{B1E4D60A-74D4-CACF-489D-0AF2C448AF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73670" y="150782"/>
            <a:ext cx="1366440" cy="292608"/>
          </a:xfrm>
          <a:prstGeom prst="rect">
            <a:avLst/>
          </a:prstGeom>
        </p:spPr>
      </p:pic>
    </p:spTree>
    <p:extLst>
      <p:ext uri="{BB962C8B-B14F-4D97-AF65-F5344CB8AC3E}">
        <p14:creationId xmlns:p14="http://schemas.microsoft.com/office/powerpoint/2010/main" val="24310837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DB660C8-FCFE-8CB6-A08E-975F87F66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A57C656-3E5F-8959-00F8-286B44FD1D70}"/>
              </a:ext>
            </a:extLst>
          </p:cNvPr>
          <p:cNvSpPr/>
          <p:nvPr/>
        </p:nvSpPr>
        <p:spPr bwMode="auto">
          <a:xfrm>
            <a:off x="0" y="0"/>
            <a:ext cx="12296446" cy="6858000"/>
          </a:xfrm>
          <a:prstGeom prst="rect">
            <a:avLst/>
          </a:prstGeom>
          <a:gradFill>
            <a:gsLst>
              <a:gs pos="0">
                <a:schemeClr val="bg1"/>
              </a:gs>
              <a:gs pos="38000">
                <a:schemeClr val="bg1">
                  <a:alpha val="0"/>
                </a:schemeClr>
              </a:gs>
            </a:gsLst>
            <a:lin ang="2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itle 1">
            <a:extLst>
              <a:ext uri="{FF2B5EF4-FFF2-40B4-BE49-F238E27FC236}">
                <a16:creationId xmlns:a16="http://schemas.microsoft.com/office/drawing/2014/main" id="{E5F6D8AE-12E3-3B11-B34F-E2C5860AB9EB}"/>
              </a:ext>
            </a:extLst>
          </p:cNvPr>
          <p:cNvSpPr>
            <a:spLocks noGrp="1"/>
          </p:cNvSpPr>
          <p:nvPr>
            <p:ph type="title" hasCustomPrompt="1"/>
          </p:nvPr>
        </p:nvSpPr>
        <p:spPr>
          <a:xfrm>
            <a:off x="585216" y="3033223"/>
            <a:ext cx="9144000" cy="498598"/>
          </a:xfrm>
          <a:noFill/>
        </p:spPr>
        <p:txBody>
          <a:bodyPr vert="horz" wrap="square" lIns="0" tIns="0" rIns="0" bIns="0" rtlCol="0" anchor="b" anchorCtr="0">
            <a:spAutoFit/>
          </a:bodyPr>
          <a:lstStyle>
            <a:lvl1pPr>
              <a:defRPr lang="en-US" sz="3600" dirty="0">
                <a:gradFill>
                  <a:gsLst>
                    <a:gs pos="22000">
                      <a:schemeClr val="accent2"/>
                    </a:gs>
                    <a:gs pos="100000">
                      <a:schemeClr val="accent3"/>
                    </a:gs>
                  </a:gsLst>
                  <a:lin ang="2400000" scaled="0"/>
                </a:gradFill>
                <a:latin typeface="+mj-lt"/>
                <a:cs typeface="Segoe UI" pitchFamily="34" charset="0"/>
              </a:defRPr>
            </a:lvl1pPr>
          </a:lstStyle>
          <a:p>
            <a:pPr lvl="0">
              <a:lnSpc>
                <a:spcPct val="90000"/>
              </a:lnSpc>
            </a:pPr>
            <a:r>
              <a:rPr lang="en-US"/>
              <a:t>Section divider</a:t>
            </a:r>
          </a:p>
        </p:txBody>
      </p:sp>
      <p:sp>
        <p:nvSpPr>
          <p:cNvPr id="7" name="Text Placeholder 4">
            <a:extLst>
              <a:ext uri="{FF2B5EF4-FFF2-40B4-BE49-F238E27FC236}">
                <a16:creationId xmlns:a16="http://schemas.microsoft.com/office/drawing/2014/main" id="{E745F133-79AD-2D10-2A29-D251C1E6B085}"/>
              </a:ext>
            </a:extLst>
          </p:cNvPr>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 or speaker name</a:t>
            </a:r>
          </a:p>
        </p:txBody>
      </p:sp>
    </p:spTree>
    <p:extLst>
      <p:ext uri="{BB962C8B-B14F-4D97-AF65-F5344CB8AC3E}">
        <p14:creationId xmlns:p14="http://schemas.microsoft.com/office/powerpoint/2010/main" val="34287026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DB660C8-FCFE-8CB6-A08E-975F87F66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A57C656-3E5F-8959-00F8-286B44FD1D70}"/>
              </a:ext>
            </a:extLst>
          </p:cNvPr>
          <p:cNvSpPr/>
          <p:nvPr/>
        </p:nvSpPr>
        <p:spPr bwMode="auto">
          <a:xfrm>
            <a:off x="0" y="0"/>
            <a:ext cx="12296446" cy="6858000"/>
          </a:xfrm>
          <a:prstGeom prst="rect">
            <a:avLst/>
          </a:prstGeom>
          <a:gradFill>
            <a:gsLst>
              <a:gs pos="0">
                <a:schemeClr val="bg1"/>
              </a:gs>
              <a:gs pos="38000">
                <a:schemeClr val="bg1">
                  <a:alpha val="0"/>
                </a:schemeClr>
              </a:gs>
            </a:gsLst>
            <a:lin ang="2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7" name="Title 6">
            <a:extLst>
              <a:ext uri="{FF2B5EF4-FFF2-40B4-BE49-F238E27FC236}">
                <a16:creationId xmlns:a16="http://schemas.microsoft.com/office/drawing/2014/main" id="{4E399E1B-A281-406B-2B38-EEFD19875D89}"/>
              </a:ext>
            </a:extLst>
          </p:cNvPr>
          <p:cNvSpPr>
            <a:spLocks noGrp="1"/>
          </p:cNvSpPr>
          <p:nvPr>
            <p:ph type="title"/>
          </p:nvPr>
        </p:nvSpPr>
        <p:spPr>
          <a:xfrm>
            <a:off x="584200" y="3033223"/>
            <a:ext cx="11018520" cy="498598"/>
          </a:xfrm>
          <a:noFill/>
        </p:spPr>
        <p:txBody>
          <a:bodyPr vert="horz" wrap="square" lIns="0" tIns="0" rIns="0" bIns="0" rtlCol="0" anchor="b" anchorCtr="0">
            <a:spAutoFit/>
          </a:bodyPr>
          <a:lstStyle>
            <a:lvl1pPr>
              <a:defRPr lang="en-US" sz="3600" dirty="0">
                <a:gradFill>
                  <a:gsLst>
                    <a:gs pos="22000">
                      <a:schemeClr val="accent2"/>
                    </a:gs>
                    <a:gs pos="100000">
                      <a:schemeClr val="accent3"/>
                    </a:gs>
                  </a:gsLst>
                  <a:lin ang="2400000" scaled="0"/>
                </a:gradFill>
                <a:latin typeface="+mj-lt"/>
                <a:cs typeface="Segoe UI" pitchFamily="34" charset="0"/>
              </a:defRPr>
            </a:lvl1pPr>
          </a:lstStyle>
          <a:p>
            <a:pPr lvl="0">
              <a:lnSpc>
                <a:spcPct val="90000"/>
              </a:lnSpc>
            </a:pPr>
            <a:r>
              <a:rPr lang="en-US"/>
              <a:t>Click to edit Master title style</a:t>
            </a:r>
          </a:p>
        </p:txBody>
      </p:sp>
    </p:spTree>
    <p:extLst>
      <p:ext uri="{BB962C8B-B14F-4D97-AF65-F5344CB8AC3E}">
        <p14:creationId xmlns:p14="http://schemas.microsoft.com/office/powerpoint/2010/main" val="60489435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amp; Tex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6390" y="1434370"/>
            <a:ext cx="11018520" cy="1612749"/>
          </a:xfrm>
        </p:spPr>
        <p:txBody>
          <a:bodyPr wrap="square">
            <a:spAutoFit/>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7A7F81D6-D960-882D-2677-0F5176A5B3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183048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wo Column Bullet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2830289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wo Column Non-bullete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803683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448598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04697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444227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2353016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092660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536269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70730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019474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929207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4254114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378295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DB660C8-FCFE-8CB6-A08E-975F87F66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A57C656-3E5F-8959-00F8-286B44FD1D70}"/>
              </a:ext>
            </a:extLst>
          </p:cNvPr>
          <p:cNvSpPr/>
          <p:nvPr/>
        </p:nvSpPr>
        <p:spPr bwMode="auto">
          <a:xfrm>
            <a:off x="0" y="0"/>
            <a:ext cx="12296446" cy="6858000"/>
          </a:xfrm>
          <a:prstGeom prst="rect">
            <a:avLst/>
          </a:prstGeom>
          <a:gradFill>
            <a:gsLst>
              <a:gs pos="0">
                <a:schemeClr val="bg1"/>
              </a:gs>
              <a:gs pos="38000">
                <a:schemeClr val="bg1">
                  <a:alpha val="0"/>
                </a:schemeClr>
              </a:gs>
            </a:gsLst>
            <a:lin ang="2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itle 1">
            <a:extLst>
              <a:ext uri="{FF2B5EF4-FFF2-40B4-BE49-F238E27FC236}">
                <a16:creationId xmlns:a16="http://schemas.microsoft.com/office/drawing/2014/main" id="{5D5AA619-22C5-E624-FD06-098868F01DBA}"/>
              </a:ext>
            </a:extLst>
          </p:cNvPr>
          <p:cNvSpPr>
            <a:spLocks noGrp="1"/>
          </p:cNvSpPr>
          <p:nvPr>
            <p:ph type="title" hasCustomPrompt="1"/>
          </p:nvPr>
        </p:nvSpPr>
        <p:spPr>
          <a:xfrm>
            <a:off x="584200" y="3035178"/>
            <a:ext cx="9144000" cy="498598"/>
          </a:xfrm>
          <a:noFill/>
        </p:spPr>
        <p:txBody>
          <a:bodyPr vert="horz" wrap="square" lIns="0" tIns="0" rIns="0" bIns="0" rtlCol="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22000">
                      <a:schemeClr val="accent2"/>
                    </a:gs>
                    <a:gs pos="100000">
                      <a:schemeClr val="accent3"/>
                    </a:gs>
                  </a:gsLst>
                  <a:lin ang="2400000" scaled="0"/>
                </a:gradFill>
                <a:effectLst/>
                <a:latin typeface="+mj-lt"/>
                <a:ea typeface="+mn-ea"/>
                <a:cs typeface="Segoe UI" pitchFamily="34" charset="0"/>
              </a:defRPr>
            </a:lvl1pPr>
          </a:lstStyle>
          <a:p>
            <a:pPr lvl="0"/>
            <a:r>
              <a:rPr lang="en-US"/>
              <a:t>Session or demo title</a:t>
            </a:r>
          </a:p>
        </p:txBody>
      </p:sp>
      <p:sp>
        <p:nvSpPr>
          <p:cNvPr id="7" name="Text Placeholder 4">
            <a:extLst>
              <a:ext uri="{FF2B5EF4-FFF2-40B4-BE49-F238E27FC236}">
                <a16:creationId xmlns:a16="http://schemas.microsoft.com/office/drawing/2014/main" id="{F66251B6-6669-3E5F-CBBE-363F82903A09}"/>
              </a:ext>
            </a:extLst>
          </p:cNvPr>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8" name="MS logo gray - EMF" descr="Microsoft logo, gray text version">
            <a:extLst>
              <a:ext uri="{FF2B5EF4-FFF2-40B4-BE49-F238E27FC236}">
                <a16:creationId xmlns:a16="http://schemas.microsoft.com/office/drawing/2014/main" id="{E9310532-FEFD-7A18-695E-D9F2CC968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229094" y="331828"/>
            <a:ext cx="1366440" cy="292608"/>
          </a:xfrm>
          <a:prstGeom prst="rect">
            <a:avLst/>
          </a:prstGeom>
        </p:spPr>
      </p:pic>
    </p:spTree>
    <p:extLst>
      <p:ext uri="{BB962C8B-B14F-4D97-AF65-F5344CB8AC3E}">
        <p14:creationId xmlns:p14="http://schemas.microsoft.com/office/powerpoint/2010/main" val="2348837332"/>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89192910"/>
      </p:ext>
    </p:extLst>
  </p:cSld>
  <p:clrMapOvr>
    <a:masterClrMapping/>
  </p:clrMapOvr>
  <p:transition>
    <p:fade/>
  </p:transition>
  <p:extLst>
    <p:ext uri="{DCECCB84-F9BA-43D5-87BE-67443E8EF086}">
      <p15:sldGuideLst xmlns:p15="http://schemas.microsoft.com/office/powerpoint/2012/main">
        <p15:guide id="2" orient="horz" pos="1162" userDrawn="1">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287030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8693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3069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2089322"/>
      </p:ext>
    </p:extLst>
  </p:cSld>
  <p:clrMapOvr>
    <a:masterClrMapping/>
  </p:clrMapOvr>
  <p:transition>
    <p:fade/>
  </p:transition>
  <p:extLst>
    <p:ext uri="{DCECCB84-F9BA-43D5-87BE-67443E8EF086}">
      <p15:sldGuideLst xmlns:p15="http://schemas.microsoft.com/office/powerpoint/2012/main">
        <p15:guide id="3" orient="horz" pos="1162" userDrawn="1">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96806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5104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274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3180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5761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8791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7587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70829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890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886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7838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378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185091634"/>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89969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59853017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1240708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5284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6701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userDrawn="1">
          <p15:clr>
            <a:srgbClr val="A4A3A4"/>
          </p15:clr>
        </p15:guide>
        <p15:guide id="19" pos="334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7962772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36989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19094434"/>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2058752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32705632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16069523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103861675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userDrawn="1">
          <p15:clr>
            <a:srgbClr val="5ACBF0"/>
          </p15:clr>
        </p15:guide>
        <p15:guide id="7" pos="4747" userDrawn="1">
          <p15:clr>
            <a:srgbClr val="5ACBF0"/>
          </p15:clr>
        </p15:guide>
        <p15:guide id="8" pos="4936">
          <p15:clr>
            <a:srgbClr val="5ACBF0"/>
          </p15:clr>
        </p15:guide>
        <p15:guide id="9" pos="5123">
          <p15:clr>
            <a:srgbClr val="5ACBF0"/>
          </p15:clr>
        </p15:guide>
        <p15:guide id="10" orient="horz" pos="3465" userDrawn="1">
          <p15:clr>
            <a:srgbClr val="5ACBF0"/>
          </p15:clr>
        </p15:guide>
        <p15:guide id="11" orient="horz" pos="1956" userDrawn="1">
          <p15:clr>
            <a:srgbClr val="FBAE40"/>
          </p15:clr>
        </p15:guide>
        <p15:guide id="12" pos="1096"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867370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userDrawn="1">
          <p15:clr>
            <a:srgbClr val="FBAE40"/>
          </p15:clr>
        </p15:guide>
        <p15:guide id="6" pos="336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8310202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8148746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8799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7770739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36783692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152312443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248679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5047256"/>
      </p:ext>
    </p:extLst>
  </p:cSld>
  <p:clrMapOvr>
    <a:masterClrMapping/>
  </p:clrMapOvr>
  <p:transition>
    <p:fade/>
  </p:transition>
  <p:extLst>
    <p:ext uri="{DCECCB84-F9BA-43D5-87BE-67443E8EF086}">
      <p15:sldGuideLst xmlns:p15="http://schemas.microsoft.com/office/powerpoint/2012/main">
        <p15:guide id="13" pos="4929" userDrawn="1">
          <p15:clr>
            <a:srgbClr val="5ACBF0"/>
          </p15:clr>
        </p15:guide>
        <p15:guide id="29" orient="horz" pos="2160">
          <p15:clr>
            <a:srgbClr val="5ACBF0"/>
          </p15:clr>
        </p15:guide>
        <p15:guide id="30" pos="4566" userDrawn="1">
          <p15:clr>
            <a:srgbClr val="5ACBF0"/>
          </p15:clr>
        </p15:guide>
        <p15:guide id="31" pos="4203" userDrawn="1">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864438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5326340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userDrawn="1">
          <p15:clr>
            <a:srgbClr val="A4A3A4"/>
          </p15:clr>
        </p15:guide>
        <p15:guide id="28" pos="3840">
          <p15:clr>
            <a:srgbClr val="F26B43"/>
          </p15:clr>
        </p15:guide>
        <p15:guide id="29" pos="3454" userDrawn="1">
          <p15:clr>
            <a:srgbClr val="FBAE40"/>
          </p15:clr>
        </p15:guide>
        <p15:guide id="30" pos="420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99961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3455035362"/>
      </p:ext>
    </p:extLst>
  </p:cSld>
  <p:clrMapOvr>
    <a:masterClrMapping/>
  </p:clrMapOvr>
  <p:transition>
    <p:fade/>
  </p:transition>
  <p:extLst>
    <p:ext uri="{DCECCB84-F9BA-43D5-87BE-67443E8EF086}">
      <p15:sldGuideLst xmlns:p15="http://schemas.microsoft.com/office/powerpoint/2012/main">
        <p15:guide id="16" pos="3754" userDrawn="1">
          <p15:clr>
            <a:srgbClr val="A4A3A4"/>
          </p15:clr>
        </p15:guide>
        <p15:guide id="17" pos="3931" userDrawn="1">
          <p15:clr>
            <a:srgbClr val="A4A3A4"/>
          </p15:clr>
        </p15:guide>
        <p15:guide id="20" pos="4937">
          <p15:clr>
            <a:srgbClr val="A4A3A4"/>
          </p15:clr>
        </p15:guide>
        <p15:guide id="21" pos="5133" userDrawn="1">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userDrawn="1">
          <p15:clr>
            <a:srgbClr val="FBAE40"/>
          </p15:clr>
        </p15:guide>
        <p15:guide id="32" orient="horz" pos="1162"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835566677"/>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guide id="31" orient="horz" pos="2704" userDrawn="1">
          <p15:clr>
            <a:srgbClr val="5ACBF0"/>
          </p15:clr>
        </p15:guide>
        <p15:guide id="32" pos="6947"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64855135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5621394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38011785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09218211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006332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8473859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503519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724713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69457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445959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72283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7784161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422873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893271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image" Target="../media/image1.emf"/><Relationship Id="rId2" Type="http://schemas.openxmlformats.org/officeDocument/2006/relationships/slideLayout" Target="../slideLayouts/slideLayout116.xml"/><Relationship Id="rId16" Type="http://schemas.openxmlformats.org/officeDocument/2006/relationships/theme" Target="../theme/theme2.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image" Target="../media/image22.svg"/><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19" Type="http://schemas.openxmlformats.org/officeDocument/2006/relationships/theme" Target="../theme/theme3.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image" Target="../media/image22.svg"/><Relationship Id="rId2" Type="http://schemas.openxmlformats.org/officeDocument/2006/relationships/slideLayout" Target="../slideLayouts/slideLayout149.xml"/><Relationship Id="rId16" Type="http://schemas.openxmlformats.org/officeDocument/2006/relationships/theme" Target="../theme/theme4.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6"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5286" r:id="rId4"/>
    <p:sldLayoutId id="2147485390" r:id="rId5"/>
    <p:sldLayoutId id="2147484610" r:id="rId6"/>
    <p:sldLayoutId id="2147485389" r:id="rId7"/>
    <p:sldLayoutId id="2147485395" r:id="rId8"/>
    <p:sldLayoutId id="2147485396" r:id="rId9"/>
    <p:sldLayoutId id="2147484710" r:id="rId10"/>
    <p:sldLayoutId id="2147484240" r:id="rId11"/>
    <p:sldLayoutId id="2147484910" r:id="rId12"/>
    <p:sldLayoutId id="2147484911" r:id="rId13"/>
    <p:sldLayoutId id="2147485050" r:id="rId14"/>
    <p:sldLayoutId id="2147485165" r:id="rId15"/>
    <p:sldLayoutId id="2147484941" r:id="rId16"/>
    <p:sldLayoutId id="2147484942" r:id="rId17"/>
    <p:sldLayoutId id="2147485162" r:id="rId18"/>
    <p:sldLayoutId id="2147484639" r:id="rId19"/>
    <p:sldLayoutId id="2147484943" r:id="rId20"/>
    <p:sldLayoutId id="2147484603" r:id="rId21"/>
    <p:sldLayoutId id="2147485324" r:id="rId22"/>
    <p:sldLayoutId id="2147485326" r:id="rId23"/>
    <p:sldLayoutId id="2147485327" r:id="rId24"/>
    <p:sldLayoutId id="2147485328" r:id="rId25"/>
    <p:sldLayoutId id="2147485329" r:id="rId26"/>
    <p:sldLayoutId id="2147485330" r:id="rId27"/>
    <p:sldLayoutId id="2147485325" r:id="rId28"/>
    <p:sldLayoutId id="2147485331" r:id="rId29"/>
    <p:sldLayoutId id="2147485332" r:id="rId30"/>
    <p:sldLayoutId id="2147485366" r:id="rId31"/>
    <p:sldLayoutId id="2147485333" r:id="rId32"/>
    <p:sldLayoutId id="2147485334" r:id="rId33"/>
    <p:sldLayoutId id="2147485394" r:id="rId34"/>
    <p:sldLayoutId id="2147485340" r:id="rId35"/>
    <p:sldLayoutId id="2147485346" r:id="rId36"/>
    <p:sldLayoutId id="2147485349" r:id="rId37"/>
    <p:sldLayoutId id="2147485351" r:id="rId38"/>
    <p:sldLayoutId id="2147485369" r:id="rId39"/>
    <p:sldLayoutId id="2147485363" r:id="rId40"/>
    <p:sldLayoutId id="2147485370" r:id="rId41"/>
    <p:sldLayoutId id="2147484833" r:id="rId42"/>
    <p:sldLayoutId id="2147484834" r:id="rId43"/>
    <p:sldLayoutId id="2147484835" r:id="rId44"/>
    <p:sldLayoutId id="2147485385" r:id="rId45"/>
    <p:sldLayoutId id="2147485387" r:id="rId46"/>
    <p:sldLayoutId id="2147485382" r:id="rId47"/>
    <p:sldLayoutId id="2147484922" r:id="rId48"/>
    <p:sldLayoutId id="2147484923" r:id="rId49"/>
    <p:sldLayoutId id="2147485287" r:id="rId50"/>
    <p:sldLayoutId id="2147484924" r:id="rId51"/>
    <p:sldLayoutId id="2147484839" r:id="rId52"/>
    <p:sldLayoutId id="2147484840" r:id="rId53"/>
    <p:sldLayoutId id="2147485383" r:id="rId54"/>
    <p:sldLayoutId id="2147484841" r:id="rId55"/>
    <p:sldLayoutId id="2147484842" r:id="rId56"/>
    <p:sldLayoutId id="2147484843" r:id="rId57"/>
    <p:sldLayoutId id="2147484938" r:id="rId58"/>
    <p:sldLayoutId id="2147484939" r:id="rId59"/>
    <p:sldLayoutId id="2147484940" r:id="rId60"/>
    <p:sldLayoutId id="2147485161" r:id="rId61"/>
    <p:sldLayoutId id="2147485152" r:id="rId62"/>
    <p:sldLayoutId id="2147485153" r:id="rId63"/>
    <p:sldLayoutId id="2147485154" r:id="rId64"/>
    <p:sldLayoutId id="2147485379" r:id="rId65"/>
    <p:sldLayoutId id="2147485380" r:id="rId66"/>
    <p:sldLayoutId id="2147485381" r:id="rId67"/>
    <p:sldLayoutId id="2147484944" r:id="rId68"/>
    <p:sldLayoutId id="2147484945" r:id="rId69"/>
    <p:sldLayoutId id="2147485372" r:id="rId70"/>
    <p:sldLayoutId id="2147485373" r:id="rId71"/>
    <p:sldLayoutId id="2147485388" r:id="rId72"/>
    <p:sldLayoutId id="2147485296" r:id="rId73"/>
    <p:sldLayoutId id="2147485392" r:id="rId74"/>
    <p:sldLayoutId id="2147485393" r:id="rId75"/>
    <p:sldLayoutId id="2147485368" r:id="rId76"/>
    <p:sldLayoutId id="2147485367" r:id="rId77"/>
    <p:sldLayoutId id="2147485292" r:id="rId78"/>
    <p:sldLayoutId id="2147485294" r:id="rId79"/>
    <p:sldLayoutId id="2147485338" r:id="rId80"/>
    <p:sldLayoutId id="2147485339" r:id="rId81"/>
    <p:sldLayoutId id="2147485360" r:id="rId82"/>
    <p:sldLayoutId id="2147485364" r:id="rId83"/>
    <p:sldLayoutId id="2147485365" r:id="rId84"/>
    <p:sldLayoutId id="2147485352" r:id="rId85"/>
    <p:sldLayoutId id="2147485353" r:id="rId86"/>
    <p:sldLayoutId id="2147485354" r:id="rId87"/>
    <p:sldLayoutId id="2147485355" r:id="rId88"/>
    <p:sldLayoutId id="2147485356" r:id="rId89"/>
    <p:sldLayoutId id="2147485374" r:id="rId90"/>
    <p:sldLayoutId id="2147485375" r:id="rId91"/>
    <p:sldLayoutId id="2147485376" r:id="rId92"/>
    <p:sldLayoutId id="2147485377" r:id="rId93"/>
    <p:sldLayoutId id="2147485378" r:id="rId94"/>
    <p:sldLayoutId id="2147485137" r:id="rId95"/>
    <p:sldLayoutId id="2147485138" r:id="rId96"/>
    <p:sldLayoutId id="2147485139" r:id="rId97"/>
    <p:sldLayoutId id="2147485140" r:id="rId98"/>
    <p:sldLayoutId id="2147485141" r:id="rId99"/>
    <p:sldLayoutId id="2147485142" r:id="rId100"/>
    <p:sldLayoutId id="2147484249" r:id="rId101"/>
    <p:sldLayoutId id="2147484640" r:id="rId102"/>
    <p:sldLayoutId id="2147485288" r:id="rId103"/>
    <p:sldLayoutId id="2147485290" r:id="rId104"/>
    <p:sldLayoutId id="2147485289" r:id="rId105"/>
    <p:sldLayoutId id="2147485291" r:id="rId106"/>
    <p:sldLayoutId id="2147484584" r:id="rId107"/>
    <p:sldLayoutId id="2147484583" r:id="rId108"/>
    <p:sldLayoutId id="2147484671" r:id="rId109"/>
    <p:sldLayoutId id="2147484673" r:id="rId110"/>
    <p:sldLayoutId id="2147485391" r:id="rId111"/>
    <p:sldLayoutId id="2147485701" r:id="rId112"/>
    <p:sldLayoutId id="2147484263" r:id="rId113"/>
    <p:sldLayoutId id="2147485397" r:id="rId11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
        <p:nvSpPr>
          <p:cNvPr id="5" name="Title Placeholder 1">
            <a:extLst>
              <a:ext uri="{FF2B5EF4-FFF2-40B4-BE49-F238E27FC236}">
                <a16:creationId xmlns:a16="http://schemas.microsoft.com/office/drawing/2014/main" id="{5C6AE7C7-7416-BA7E-E1B5-F3803B93AD7F}"/>
              </a:ext>
            </a:extLst>
          </p:cNvPr>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6" name="Text Placeholder 3">
            <a:extLst>
              <a:ext uri="{FF2B5EF4-FFF2-40B4-BE49-F238E27FC236}">
                <a16:creationId xmlns:a16="http://schemas.microsoft.com/office/drawing/2014/main" id="{87FB1B3A-0D51-9F03-3B88-2AF333DF2B66}"/>
              </a:ext>
            </a:extLst>
          </p:cNvPr>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ID" hidden="1">
            <a:extLst>
              <a:ext uri="{FF2B5EF4-FFF2-40B4-BE49-F238E27FC236}">
                <a16:creationId xmlns:a16="http://schemas.microsoft.com/office/drawing/2014/main" id="{B3932835-CF1F-4C7B-E7E7-0BEFA61A21B1}"/>
              </a:ext>
            </a:extLst>
          </p:cNvPr>
          <p:cNvGrpSpPr/>
          <p:nvPr userDrawn="1"/>
        </p:nvGrpSpPr>
        <p:grpSpPr>
          <a:xfrm>
            <a:off x="0" y="0"/>
            <a:ext cx="12192000" cy="6858000"/>
            <a:chOff x="0" y="0"/>
            <a:chExt cx="12192000" cy="6858000"/>
          </a:xfrm>
        </p:grpSpPr>
        <p:cxnSp>
          <p:nvCxnSpPr>
            <p:cNvPr id="34" name="Straight Connector 33">
              <a:extLst>
                <a:ext uri="{FF2B5EF4-FFF2-40B4-BE49-F238E27FC236}">
                  <a16:creationId xmlns:a16="http://schemas.microsoft.com/office/drawing/2014/main" id="{66664A7D-1B73-8B22-C4C3-098B0064D442}"/>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FFBC002-C845-2CDD-E145-FF0339705CB5}"/>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6B1A209-160D-82B7-6BC4-ED4AE384F818}"/>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6ADED64-4F9E-785A-9EE2-5CEEA433970E}"/>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C9A5F01-7F91-DFBA-9314-BB8E52C8725E}"/>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9F76B4A-F27C-FE9D-85F5-F261EF201DA9}"/>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9765795-7352-87AF-E672-38AB7685054D}"/>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472648E-73E4-AC34-50C7-05A3B959806C}"/>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F2C1155-F22D-78CA-67E0-A30B24ED5C73}"/>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72F484E-837A-A894-EE5F-09C35D1F07A9}"/>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8D19969-0FED-15A0-3407-37B3D7AC45D3}"/>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CCDE085-A98F-8822-680E-B2B99F29BF6A}"/>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F4CB80A-909B-8097-62D7-52E87D89374F}"/>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9B85B70-E4E5-6F03-EB1E-1EB1B3B6DC3D}"/>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621F1B9-AA24-D732-F280-0C510AF1E391}"/>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4B70DE0-2850-F1C1-EC62-1114F31AB032}"/>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A4A7098-C9F0-5E1E-2D29-6CDCA2E60F7F}"/>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DD74172-5D73-AE70-DC4B-7E208834C693}"/>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43AB21-68C3-C799-9BA6-97C86B3808AC}"/>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9170E86-44CB-5495-F31D-8C473D45D275}"/>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229F458-9BCF-5602-05F9-A70AB30C1987}"/>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E72D685-11CB-9A41-C080-E6E0DFB45672}"/>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D82019B-C028-01A9-0D0B-F966B0C98328}"/>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C05AA8-813A-399E-172C-344CB1199B80}"/>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944C30-4311-A5E7-78E3-52E198067C16}"/>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B737F2-1B57-9FEF-9201-AD21D4B75F8B}"/>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E30E13-FC7C-EF7A-1DC2-B33A6ACC429F}"/>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3F7E1FF-5104-6621-A059-A08D18E6F9B2}"/>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F1D8D9B-CF6C-4A32-DB81-D8D7D25BC3A6}"/>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E0E8D75-4818-22D6-2DCA-A6763493EE46}"/>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251DF83-0339-BB27-FB39-86E3F53F355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AF786CF-3755-AC29-8650-9DECB81B3516}"/>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D725602-A4AB-A430-036A-4C5028C4C092}"/>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66D61E9-B03D-9E0F-197A-ADC19AA445F1}"/>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9" name=".64 square" hidden="1">
            <a:extLst>
              <a:ext uri="{FF2B5EF4-FFF2-40B4-BE49-F238E27FC236}">
                <a16:creationId xmlns:a16="http://schemas.microsoft.com/office/drawing/2014/main" id="{D52C4477-2A91-4EA2-48C6-BA694A9F8D8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80" name=".32 square" hidden="1">
            <a:extLst>
              <a:ext uri="{FF2B5EF4-FFF2-40B4-BE49-F238E27FC236}">
                <a16:creationId xmlns:a16="http://schemas.microsoft.com/office/drawing/2014/main" id="{BC3EDC59-8ABD-EA55-9A0B-A2A0179796C1}"/>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81"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DBC93500-BCF2-D159-863D-6A83B4CDDEB2}"/>
              </a:ext>
              <a:ext uri="{C183D7F6-B498-43B3-948B-1728B52AA6E4}">
                <adec:decorative xmlns:adec="http://schemas.microsoft.com/office/drawing/2017/decorative" val="0"/>
              </a:ext>
            </a:extLst>
          </p:cNvPr>
          <p:cNvPicPr>
            <a:picLocks noChangeAspect="1"/>
          </p:cNvPicPr>
          <p:nvPr userDrawn="1"/>
        </p:nvPicPr>
        <p:blipFill rotWithShape="1">
          <a:blip r:embed="rId17"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814230366"/>
      </p:ext>
    </p:extLst>
  </p:cSld>
  <p:clrMap bg1="lt1" tx1="dk1" bg2="lt2" tx2="dk2" accent1="accent1" accent2="accent2" accent3="accent3" accent4="accent4" accent5="accent5" accent6="accent6" hlink="hlink" folHlink="folHlink"/>
  <p:sldLayoutIdLst>
    <p:sldLayoutId id="2147485399" r:id="rId1"/>
    <p:sldLayoutId id="2147485400" r:id="rId2"/>
    <p:sldLayoutId id="2147485401" r:id="rId3"/>
    <p:sldLayoutId id="2147485402" r:id="rId4"/>
    <p:sldLayoutId id="2147485403" r:id="rId5"/>
    <p:sldLayoutId id="2147485404" r:id="rId6"/>
    <p:sldLayoutId id="2147485405" r:id="rId7"/>
    <p:sldLayoutId id="2147485406" r:id="rId8"/>
    <p:sldLayoutId id="2147485407" r:id="rId9"/>
    <p:sldLayoutId id="2147485408" r:id="rId10"/>
    <p:sldLayoutId id="2147485409" r:id="rId11"/>
    <p:sldLayoutId id="2147485410" r:id="rId12"/>
    <p:sldLayoutId id="2147485411" r:id="rId13"/>
    <p:sldLayoutId id="2147485412" r:id="rId14"/>
    <p:sldLayoutId id="2147485413" r:id="rId1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368" userDrawn="1">
          <p15:clr>
            <a:srgbClr val="C35EA4"/>
          </p15:clr>
        </p15:guide>
        <p15:guide id="32" pos="7313" userDrawn="1">
          <p15:clr>
            <a:srgbClr val="C35EA4"/>
          </p15:clr>
        </p15:guide>
        <p15:guide id="33" orient="horz" pos="369" userDrawn="1">
          <p15:clr>
            <a:srgbClr val="C35EA4"/>
          </p15:clr>
        </p15:guide>
        <p15:guide id="34" orient="horz" pos="3949" userDrawn="1">
          <p15:clr>
            <a:srgbClr val="C35EA4"/>
          </p15:clr>
        </p15:guide>
        <p15:guide id="35" orient="horz" pos="184" userDrawn="1">
          <p15:clr>
            <a:srgbClr val="A4A3A4"/>
          </p15:clr>
        </p15:guide>
        <p15:guide id="36" pos="185" userDrawn="1">
          <p15:clr>
            <a:srgbClr val="A4A3A4"/>
          </p15:clr>
        </p15:guide>
        <p15:guide id="37" orient="horz" pos="4135" userDrawn="1">
          <p15:clr>
            <a:srgbClr val="A4A3A4"/>
          </p15:clr>
        </p15:guide>
        <p15:guide id="38" pos="749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580311"/>
            <a:ext cx="11018520" cy="430887"/>
          </a:xfrm>
          <a:prstGeom prst="rect">
            <a:avLst/>
          </a:prstGeom>
          <a:noFill/>
        </p:spPr>
        <p:txBody>
          <a:bodyPr vert="horz" wrap="square" lIns="0" tIns="0" rIns="0" bIns="0" rtlCol="0" anchor="b" anchorCtr="0">
            <a:noAutofit/>
          </a:bodyPr>
          <a:lstStyle/>
          <a:p>
            <a:pPr lvl="0"/>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5" name="Graphic 4">
            <a:extLst>
              <a:ext uri="{FF2B5EF4-FFF2-40B4-BE49-F238E27FC236}">
                <a16:creationId xmlns:a16="http://schemas.microsoft.com/office/drawing/2014/main" id="{FD0A04DA-4C2F-74A6-1E51-7838E3F5513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304994551"/>
      </p:ext>
    </p:extLst>
  </p:cSld>
  <p:clrMap bg1="lt1" tx1="dk1" bg2="lt2" tx2="dk2" accent1="accent1" accent2="accent2" accent3="accent3" accent4="accent4" accent5="accent5" accent6="accent6" hlink="hlink" folHlink="folHlink"/>
  <p:sldLayoutIdLst>
    <p:sldLayoutId id="2147485617" r:id="rId1"/>
    <p:sldLayoutId id="2147485618" r:id="rId2"/>
    <p:sldLayoutId id="2147485619" r:id="rId3"/>
    <p:sldLayoutId id="2147485620" r:id="rId4"/>
    <p:sldLayoutId id="2147485621" r:id="rId5"/>
    <p:sldLayoutId id="2147485622" r:id="rId6"/>
    <p:sldLayoutId id="2147485623" r:id="rId7"/>
    <p:sldLayoutId id="2147485624" r:id="rId8"/>
    <p:sldLayoutId id="2147485625" r:id="rId9"/>
    <p:sldLayoutId id="2147485626" r:id="rId10"/>
    <p:sldLayoutId id="2147485627" r:id="rId11"/>
    <p:sldLayoutId id="2147485628" r:id="rId12"/>
    <p:sldLayoutId id="2147485629" r:id="rId13"/>
    <p:sldLayoutId id="2147485630" r:id="rId14"/>
    <p:sldLayoutId id="2147485631" r:id="rId15"/>
    <p:sldLayoutId id="2147485686" r:id="rId16"/>
    <p:sldLayoutId id="2147486018" r:id="rId17"/>
    <p:sldLayoutId id="2147486048" r:id="rId18"/>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a:ln w="3175">
            <a:noFill/>
          </a:ln>
          <a:gradFill>
            <a:gsLst>
              <a:gs pos="21000">
                <a:schemeClr val="accent1"/>
              </a:gs>
              <a:gs pos="100000">
                <a:schemeClr val="accent3"/>
              </a:gs>
            </a:gsLst>
            <a:lin ang="2400000" scaled="0"/>
          </a:gradFill>
          <a:effectLst/>
          <a:latin typeface="Segoe UI Semibold" panose="020B0702040204020203" pitchFamily="34" charset="0"/>
          <a:ea typeface="+mn-ea"/>
          <a:cs typeface="Segoe UI Semibold" panose="020B0702040204020203"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580311"/>
            <a:ext cx="11018520" cy="430887"/>
          </a:xfrm>
          <a:prstGeom prst="rect">
            <a:avLst/>
          </a:prstGeom>
          <a:noFill/>
        </p:spPr>
        <p:txBody>
          <a:bodyPr vert="horz" wrap="square" lIns="0" tIns="0" rIns="0" bIns="0" rtlCol="0" anchor="b" anchorCtr="0">
            <a:noAutofit/>
          </a:bodyPr>
          <a:lstStyle/>
          <a:p>
            <a:pPr lvl="0"/>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5" name="Graphic 4">
            <a:extLst>
              <a:ext uri="{FF2B5EF4-FFF2-40B4-BE49-F238E27FC236}">
                <a16:creationId xmlns:a16="http://schemas.microsoft.com/office/drawing/2014/main" id="{FD0A04DA-4C2F-74A6-1E51-7838E3F5513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466175069"/>
      </p:ext>
    </p:extLst>
  </p:cSld>
  <p:clrMap bg1="lt1" tx1="dk1" bg2="lt2" tx2="dk2" accent1="accent1" accent2="accent2" accent3="accent3" accent4="accent4" accent5="accent5" accent6="accent6" hlink="hlink" folHlink="folHlink"/>
  <p:sldLayoutIdLst>
    <p:sldLayoutId id="2147486020" r:id="rId1"/>
    <p:sldLayoutId id="2147486021" r:id="rId2"/>
    <p:sldLayoutId id="2147486022" r:id="rId3"/>
    <p:sldLayoutId id="2147486023" r:id="rId4"/>
    <p:sldLayoutId id="2147486024" r:id="rId5"/>
    <p:sldLayoutId id="2147486025" r:id="rId6"/>
    <p:sldLayoutId id="2147486026" r:id="rId7"/>
    <p:sldLayoutId id="2147486027" r:id="rId8"/>
    <p:sldLayoutId id="2147486028" r:id="rId9"/>
    <p:sldLayoutId id="2147486029" r:id="rId10"/>
    <p:sldLayoutId id="2147486030" r:id="rId11"/>
    <p:sldLayoutId id="2147486031" r:id="rId12"/>
    <p:sldLayoutId id="2147486032" r:id="rId13"/>
    <p:sldLayoutId id="2147486033" r:id="rId14"/>
    <p:sldLayoutId id="2147486034" r:id="rId15"/>
  </p:sldLayoutIdLst>
  <p:transition>
    <p:fade/>
  </p:transition>
  <p:hf hdr="0" ftr="0" dt="0"/>
  <p:txStyles>
    <p:titleStyle>
      <a:lvl1pPr algn="l" defTabSz="932742" rtl="0" eaLnBrk="1" latinLnBrk="0" hangingPunct="1">
        <a:lnSpc>
          <a:spcPct val="100000"/>
        </a:lnSpc>
        <a:spcBef>
          <a:spcPct val="0"/>
        </a:spcBef>
        <a:buNone/>
        <a:defRPr lang="en-US" sz="2800" b="0" kern="1200" cap="none" spc="-50" baseline="0" dirty="0">
          <a:ln w="3175">
            <a:noFill/>
          </a:ln>
          <a:gradFill>
            <a:gsLst>
              <a:gs pos="21000">
                <a:schemeClr val="accent1"/>
              </a:gs>
              <a:gs pos="100000">
                <a:schemeClr val="accent3"/>
              </a:gs>
            </a:gsLst>
            <a:lin ang="2400000" scaled="0"/>
          </a:gradFill>
          <a:effectLst/>
          <a:latin typeface="Segoe UI Semibold" panose="020B0702040204020203" pitchFamily="34" charset="0"/>
          <a:ea typeface="+mn-ea"/>
          <a:cs typeface="Segoe UI Semibold" panose="020B0702040204020203"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83950321"/>
      </p:ext>
    </p:extLst>
  </p:cSld>
  <p:clrMap bg1="lt1" tx1="dk1" bg2="lt2" tx2="dk2" accent1="accent1" accent2="accent2" accent3="accent3" accent4="accent4" accent5="accent5" accent6="accent6" hlink="hlink" folHlink="folHlink"/>
  <p:sldLayoutIdLst>
    <p:sldLayoutId id="2147486036" r:id="rId1"/>
    <p:sldLayoutId id="2147486037" r:id="rId2"/>
    <p:sldLayoutId id="2147486038" r:id="rId3"/>
    <p:sldLayoutId id="2147486039" r:id="rId4"/>
    <p:sldLayoutId id="2147486040" r:id="rId5"/>
    <p:sldLayoutId id="2147486041" r:id="rId6"/>
    <p:sldLayoutId id="2147486042" r:id="rId7"/>
    <p:sldLayoutId id="2147486043" r:id="rId8"/>
    <p:sldLayoutId id="2147486044" r:id="rId9"/>
    <p:sldLayoutId id="2147486045" r:id="rId10"/>
    <p:sldLayoutId id="2147486046" r:id="rId11"/>
    <p:sldLayoutId id="214748604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ka.ms/MasteringCopilotAndAgents2026" TargetMode="External"/><Relationship Id="rId2" Type="http://schemas.openxmlformats.org/officeDocument/2006/relationships/notesSlide" Target="../notesSlides/notesSlide1.xml"/><Relationship Id="rId1" Type="http://schemas.openxmlformats.org/officeDocument/2006/relationships/slideLayout" Target="../slideLayouts/slideLayout161.xml"/><Relationship Id="rId5" Type="http://schemas.openxmlformats.org/officeDocument/2006/relationships/image" Target="../media/image28.png"/><Relationship Id="rId4" Type="http://schemas.openxmlformats.org/officeDocument/2006/relationships/hyperlink" Target="https://aka.ms/MasteringCopilotAgents2025Conte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1.xml"/></Relationships>
</file>

<file path=ppt/slides/_rels/slide1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notesSlide" Target="../notesSlides/notesSlide12.xml"/><Relationship Id="rId1" Type="http://schemas.openxmlformats.org/officeDocument/2006/relationships/slideLayout" Target="../slideLayouts/slideLayout169.xml"/><Relationship Id="rId6" Type="http://schemas.openxmlformats.org/officeDocument/2006/relationships/image" Target="../media/image53.svg"/><Relationship Id="rId5" Type="http://schemas.openxmlformats.org/officeDocument/2006/relationships/image" Target="../media/image52.svg"/><Relationship Id="rId4" Type="http://schemas.openxmlformats.org/officeDocument/2006/relationships/image" Target="../media/image51.svg"/></Relationships>
</file>

<file path=ppt/slides/_rels/slide1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notesSlide" Target="../notesSlides/notesSlide13.xml"/><Relationship Id="rId1" Type="http://schemas.openxmlformats.org/officeDocument/2006/relationships/slideLayout" Target="../slideLayouts/slideLayout169.xml"/><Relationship Id="rId6" Type="http://schemas.openxmlformats.org/officeDocument/2006/relationships/image" Target="../media/image59.svg"/><Relationship Id="rId5" Type="http://schemas.openxmlformats.org/officeDocument/2006/relationships/image" Target="../media/image58.svg"/><Relationship Id="rId4" Type="http://schemas.openxmlformats.org/officeDocument/2006/relationships/image" Target="../media/image57.svg"/><Relationship Id="rId9" Type="http://schemas.openxmlformats.org/officeDocument/2006/relationships/hyperlink" Target="https://microsoft-my.sharepoint.com/personal/anaviles_microsoft_com/_layouts/15/Doc.aspx?sourcedoc=%7BBDA8BD4A-9CB5-4CB1-B35B-558989E9A6A2%7D&amp;file=Generate%20a%20set%20of%20copilot%20prompts%20to%20summarize%20and%201.docx&amp;action=default&amp;mobileredirect=tru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svg"/><Relationship Id="rId7" Type="http://schemas.openxmlformats.org/officeDocument/2006/relationships/image" Target="../media/image66.svg"/><Relationship Id="rId2" Type="http://schemas.openxmlformats.org/officeDocument/2006/relationships/notesSlide" Target="../notesSlides/notesSlide14.xml"/><Relationship Id="rId1" Type="http://schemas.openxmlformats.org/officeDocument/2006/relationships/slideLayout" Target="../slideLayouts/slideLayout169.xml"/><Relationship Id="rId6" Type="http://schemas.openxmlformats.org/officeDocument/2006/relationships/image" Target="../media/image65.svg"/><Relationship Id="rId5" Type="http://schemas.openxmlformats.org/officeDocument/2006/relationships/image" Target="../media/image64.svg"/><Relationship Id="rId4" Type="http://schemas.openxmlformats.org/officeDocument/2006/relationships/image" Target="../media/image63.svg"/><Relationship Id="rId9" Type="http://schemas.openxmlformats.org/officeDocument/2006/relationships/hyperlink" Target="https://microsoft-my.sharepoint.com/personal/anaviles_microsoft_com/_layouts/15/Doc.aspx?sourcedoc=%7BBDA8BD4A-9CB5-4CB1-B35B-558989E9A6A2%7D&amp;file=Generate%20a%20set%20of%20copilot%20prompts%20to%20summarize%20and%201.docx&amp;action=default&amp;mobileredirect=tru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notesSlide" Target="../notesSlides/notesSlide15.xml"/><Relationship Id="rId1" Type="http://schemas.openxmlformats.org/officeDocument/2006/relationships/slideLayout" Target="../slideLayouts/slideLayout169.xml"/><Relationship Id="rId6" Type="http://schemas.openxmlformats.org/officeDocument/2006/relationships/image" Target="../media/image71.svg"/><Relationship Id="rId5" Type="http://schemas.openxmlformats.org/officeDocument/2006/relationships/image" Target="../media/image70.svg"/><Relationship Id="rId10" Type="http://schemas.openxmlformats.org/officeDocument/2006/relationships/hyperlink" Target="https://microsoft-my.sharepoint.com/personal/anaviles_microsoft_com/_layouts/15/Doc.aspx?sourcedoc=%7BBDA8BD4A-9CB5-4CB1-B35B-558989E9A6A2%7D&amp;file=Generate%20a%20set%20of%20copilot%20prompts%20to%20summarize%20and%201.docx&amp;action=default&amp;mobileredirect=true" TargetMode="External"/><Relationship Id="rId4" Type="http://schemas.openxmlformats.org/officeDocument/2006/relationships/image" Target="../media/image69.svg"/><Relationship Id="rId9" Type="http://schemas.openxmlformats.org/officeDocument/2006/relationships/image" Target="../media/image74.svg"/></Relationships>
</file>

<file path=ppt/slides/_rels/slide16.xml.rels><?xml version="1.0" encoding="UTF-8" standalone="yes"?>
<Relationships xmlns="http://schemas.openxmlformats.org/package/2006/relationships"><Relationship Id="rId8" Type="http://schemas.openxmlformats.org/officeDocument/2006/relationships/hyperlink" Target="https://microsoft-my.sharepoint.com/personal/anaviles_microsoft_com/_layouts/15/Doc.aspx?sourcedoc=%7BBDA8BD4A-9CB5-4CB1-B35B-558989E9A6A2%7D&amp;file=Generate%20a%20set%20of%20copilot%20prompts%20to%20summarize%20and%201.docx&amp;action=default&amp;mobileredirect=true" TargetMode="External"/><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notesSlide" Target="../notesSlides/notesSlide16.xml"/><Relationship Id="rId1" Type="http://schemas.openxmlformats.org/officeDocument/2006/relationships/slideLayout" Target="../slideLayouts/slideLayout169.xml"/><Relationship Id="rId6" Type="http://schemas.openxmlformats.org/officeDocument/2006/relationships/image" Target="../media/image78.svg"/><Relationship Id="rId5" Type="http://schemas.openxmlformats.org/officeDocument/2006/relationships/image" Target="../media/image77.svg"/><Relationship Id="rId4" Type="http://schemas.openxmlformats.org/officeDocument/2006/relationships/image" Target="../media/image76.svg"/></Relationships>
</file>

<file path=ppt/slides/_rels/slide17.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hyperlink" Target="https://microsoft-my.sharepoint.com/personal/anaviles_microsoft_com/_layouts/15/Doc.aspx?sourcedoc=%7BBDA8BD4A-9CB5-4CB1-B35B-558989E9A6A2%7D&amp;file=Generate%20a%20set%20of%20copilot%20prompts%20to%20summarize%20and%201.docx&amp;action=default&amp;mobileredirect=true" TargetMode="External"/><Relationship Id="rId2" Type="http://schemas.openxmlformats.org/officeDocument/2006/relationships/notesSlide" Target="../notesSlides/notesSlide17.xml"/><Relationship Id="rId1" Type="http://schemas.openxmlformats.org/officeDocument/2006/relationships/slideLayout" Target="../slideLayouts/slideLayout169.xml"/><Relationship Id="rId6" Type="http://schemas.openxmlformats.org/officeDocument/2006/relationships/image" Target="../media/image83.svg"/><Relationship Id="rId5" Type="http://schemas.openxmlformats.org/officeDocument/2006/relationships/image" Target="../media/image82.svg"/><Relationship Id="rId4" Type="http://schemas.openxmlformats.org/officeDocument/2006/relationships/image" Target="../media/image81.svg"/></Relationships>
</file>

<file path=ppt/slides/_rels/slide18.xml.rels><?xml version="1.0" encoding="UTF-8" standalone="yes"?>
<Relationships xmlns="http://schemas.openxmlformats.org/package/2006/relationships"><Relationship Id="rId8" Type="http://schemas.openxmlformats.org/officeDocument/2006/relationships/hyperlink" Target="https://microsoft-my.sharepoint.com/personal/anaviles_microsoft_com/_layouts/15/Doc.aspx?sourcedoc=%7BBDA8BD4A-9CB5-4CB1-B35B-558989E9A6A2%7D&amp;file=Generate%20a%20set%20of%20copilot%20prompts%20to%20summarize%20and%201.docx&amp;action=default&amp;mobileredirect=true" TargetMode="External"/><Relationship Id="rId3" Type="http://schemas.openxmlformats.org/officeDocument/2006/relationships/image" Target="../media/image84.svg"/><Relationship Id="rId7" Type="http://schemas.openxmlformats.org/officeDocument/2006/relationships/image" Target="../media/image88.svg"/><Relationship Id="rId2" Type="http://schemas.openxmlformats.org/officeDocument/2006/relationships/notesSlide" Target="../notesSlides/notesSlide18.xml"/><Relationship Id="rId1" Type="http://schemas.openxmlformats.org/officeDocument/2006/relationships/slideLayout" Target="../slideLayouts/slideLayout169.xml"/><Relationship Id="rId6" Type="http://schemas.openxmlformats.org/officeDocument/2006/relationships/image" Target="../media/image87.svg"/><Relationship Id="rId5" Type="http://schemas.openxmlformats.org/officeDocument/2006/relationships/image" Target="../media/image86.svg"/><Relationship Id="rId4" Type="http://schemas.openxmlformats.org/officeDocument/2006/relationships/image" Target="../media/image8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4.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31.xml"/></Relationships>
</file>

<file path=ppt/slides/_rels/slide20.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svg"/><Relationship Id="rId7" Type="http://schemas.openxmlformats.org/officeDocument/2006/relationships/image" Target="../media/image93.svg"/><Relationship Id="rId2" Type="http://schemas.openxmlformats.org/officeDocument/2006/relationships/notesSlide" Target="../notesSlides/notesSlide20.xml"/><Relationship Id="rId1" Type="http://schemas.openxmlformats.org/officeDocument/2006/relationships/slideLayout" Target="../slideLayouts/slideLayout169.xml"/><Relationship Id="rId6" Type="http://schemas.openxmlformats.org/officeDocument/2006/relationships/image" Target="../media/image92.svg"/><Relationship Id="rId5" Type="http://schemas.openxmlformats.org/officeDocument/2006/relationships/image" Target="../media/image91.svg"/><Relationship Id="rId4" Type="http://schemas.openxmlformats.org/officeDocument/2006/relationships/image" Target="../media/image90.svg"/></Relationships>
</file>

<file path=ppt/slides/_rels/slide21.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5.png"/><Relationship Id="rId7" Type="http://schemas.openxmlformats.org/officeDocument/2006/relationships/image" Target="../media/image99.svg"/><Relationship Id="rId2" Type="http://schemas.openxmlformats.org/officeDocument/2006/relationships/notesSlide" Target="../notesSlides/notesSlide21.xml"/><Relationship Id="rId1" Type="http://schemas.openxmlformats.org/officeDocument/2006/relationships/slideLayout" Target="../slideLayouts/slideLayout169.xml"/><Relationship Id="rId6" Type="http://schemas.openxmlformats.org/officeDocument/2006/relationships/image" Target="../media/image98.svg"/><Relationship Id="rId5" Type="http://schemas.openxmlformats.org/officeDocument/2006/relationships/image" Target="../media/image97.svg"/><Relationship Id="rId4" Type="http://schemas.openxmlformats.org/officeDocument/2006/relationships/image" Target="../media/image96.svg"/><Relationship Id="rId9" Type="http://schemas.openxmlformats.org/officeDocument/2006/relationships/image" Target="../media/image101.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1.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46.xml"/></Relationships>
</file>

<file path=ppt/slides/_rels/slide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notesSlide" Target="../notesSlides/notesSlide4.xml"/><Relationship Id="rId1" Type="http://schemas.openxmlformats.org/officeDocument/2006/relationships/slideLayout" Target="../slideLayouts/slideLayout131.xml"/><Relationship Id="rId5" Type="http://schemas.openxmlformats.org/officeDocument/2006/relationships/image" Target="../media/image33.svg"/><Relationship Id="rId4" Type="http://schemas.openxmlformats.org/officeDocument/2006/relationships/image" Target="../media/image3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1.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31.xml"/><Relationship Id="rId6" Type="http://schemas.openxmlformats.org/officeDocument/2006/relationships/image" Target="../media/image36.svg"/><Relationship Id="rId5" Type="http://schemas.openxmlformats.org/officeDocument/2006/relationships/image" Target="../media/image35.svg"/><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31.xml"/><Relationship Id="rId6" Type="http://schemas.openxmlformats.org/officeDocument/2006/relationships/image" Target="../media/image41.png"/><Relationship Id="rId11" Type="http://schemas.openxmlformats.org/officeDocument/2006/relationships/hyperlink" Target="https://support.microsoft.com/en-us/copilot-onenote" TargetMode="External"/><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hyperlink" Target="https://support.microsoft.com/en-us/copilot-whiteboard" TargetMode="External"/><Relationship Id="rId1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hyperlink" Target="https://support.microsoft.com/en-us/topic/standard-versus-priority-access-to-features-in-microsoft-365-copilot-chat-12c8d9f8-db32-4f99-8ebe-d8d85879137f" TargetMode="External"/><Relationship Id="rId2" Type="http://schemas.openxmlformats.org/officeDocument/2006/relationships/notesSlide" Target="../notesSlides/notesSlide8.xml"/><Relationship Id="rId1" Type="http://schemas.openxmlformats.org/officeDocument/2006/relationships/slideLayout" Target="../slideLayouts/slideLayout147.xml"/><Relationship Id="rId4" Type="http://schemas.openxmlformats.org/officeDocument/2006/relationships/hyperlink" Target="https://adoption.microsoft.com/en-us/copilot/frontier-progra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8057D-D0D1-0230-A62C-56245EF721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A37D1F-B713-D58F-329D-A3E4830B931A}"/>
              </a:ext>
            </a:extLst>
          </p:cNvPr>
          <p:cNvSpPr>
            <a:spLocks noGrp="1"/>
          </p:cNvSpPr>
          <p:nvPr>
            <p:ph type="title"/>
          </p:nvPr>
        </p:nvSpPr>
        <p:spPr>
          <a:xfrm>
            <a:off x="3258242" y="571613"/>
            <a:ext cx="5675515" cy="775504"/>
          </a:xfrm>
        </p:spPr>
        <p:txBody>
          <a:bodyPr/>
          <a:lstStyle/>
          <a:p>
            <a:pPr algn="ctr"/>
            <a:r>
              <a:rPr lang="en-US"/>
              <a:t>Mastering Microsoft 365 Copilot, Copilot Chat and Agents – 2026</a:t>
            </a:r>
            <a:br>
              <a:rPr lang="en-US"/>
            </a:br>
            <a:endParaRPr lang="en-US"/>
          </a:p>
        </p:txBody>
      </p:sp>
      <p:sp>
        <p:nvSpPr>
          <p:cNvPr id="3" name="Content Placeholder 2">
            <a:extLst>
              <a:ext uri="{FF2B5EF4-FFF2-40B4-BE49-F238E27FC236}">
                <a16:creationId xmlns:a16="http://schemas.microsoft.com/office/drawing/2014/main" id="{0DEA00B3-F4FC-4D62-57A8-08452EBBD380}"/>
              </a:ext>
            </a:extLst>
          </p:cNvPr>
          <p:cNvSpPr>
            <a:spLocks noGrp="1"/>
          </p:cNvSpPr>
          <p:nvPr>
            <p:ph sz="quarter" idx="12"/>
          </p:nvPr>
        </p:nvSpPr>
        <p:spPr>
          <a:xfrm>
            <a:off x="6271250" y="2250246"/>
            <a:ext cx="5772726" cy="2357508"/>
          </a:xfrm>
        </p:spPr>
        <p:txBody>
          <a:bodyPr/>
          <a:lstStyle/>
          <a:p>
            <a:pPr marL="0" indent="0" algn="ctr">
              <a:buNone/>
            </a:pPr>
            <a:r>
              <a:rPr lang="en-US" sz="1800" b="1"/>
              <a:t>End-User webinars</a:t>
            </a:r>
          </a:p>
          <a:p>
            <a:pPr marL="0" indent="0" algn="ctr">
              <a:buNone/>
            </a:pPr>
            <a:r>
              <a:rPr lang="en-US" sz="1800" b="1"/>
              <a:t>(Free to all MFM Customers)</a:t>
            </a:r>
          </a:p>
          <a:p>
            <a:pPr marL="0" indent="0" algn="ctr">
              <a:buNone/>
            </a:pPr>
            <a:endParaRPr lang="en-US" sz="1800" b="1"/>
          </a:p>
          <a:p>
            <a:pPr marL="0" lvl="0" indent="0" algn="ctr" defTabSz="914400">
              <a:spcBef>
                <a:spcPts val="0"/>
              </a:spcBef>
              <a:buSzTx/>
              <a:buNone/>
              <a:defRPr/>
            </a:pPr>
            <a:r>
              <a:rPr lang="en-US" sz="1800">
                <a:solidFill>
                  <a:srgbClr val="080808"/>
                </a:solidFill>
              </a:rPr>
              <a:t>Session details and registration:</a:t>
            </a:r>
          </a:p>
          <a:p>
            <a:pPr marL="0" lvl="0" indent="0" algn="ctr" defTabSz="914400">
              <a:spcBef>
                <a:spcPts val="0"/>
              </a:spcBef>
              <a:buSzTx/>
              <a:buNone/>
              <a:defRPr/>
            </a:pPr>
            <a:r>
              <a:rPr lang="en-US" sz="1800">
                <a:hlinkClick r:id="rId3"/>
              </a:rPr>
              <a:t>https://aka.ms/MasteringCopilotAndAgents2026</a:t>
            </a:r>
            <a:r>
              <a:rPr lang="en-US" sz="1800">
                <a:solidFill>
                  <a:srgbClr val="080808"/>
                </a:solidFill>
              </a:rPr>
              <a:t> </a:t>
            </a:r>
          </a:p>
          <a:p>
            <a:pPr marL="0" indent="0" algn="ctr">
              <a:buNone/>
            </a:pPr>
            <a:endParaRPr lang="en-US" sz="1800" b="1"/>
          </a:p>
        </p:txBody>
      </p:sp>
      <p:cxnSp>
        <p:nvCxnSpPr>
          <p:cNvPr id="23" name="Straight Connector 22">
            <a:extLst>
              <a:ext uri="{FF2B5EF4-FFF2-40B4-BE49-F238E27FC236}">
                <a16:creationId xmlns:a16="http://schemas.microsoft.com/office/drawing/2014/main" id="{080ECDA4-A8E1-CE7B-6625-0B294F4EAA50}"/>
              </a:ext>
            </a:extLst>
          </p:cNvPr>
          <p:cNvCxnSpPr>
            <a:cxnSpLocks/>
          </p:cNvCxnSpPr>
          <p:nvPr/>
        </p:nvCxnSpPr>
        <p:spPr>
          <a:xfrm>
            <a:off x="6095999" y="1259961"/>
            <a:ext cx="0" cy="5290887"/>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78769BF-553E-5884-8DD1-A050B7C6D8C3}"/>
              </a:ext>
            </a:extLst>
          </p:cNvPr>
          <p:cNvSpPr txBox="1"/>
          <p:nvPr/>
        </p:nvSpPr>
        <p:spPr>
          <a:xfrm>
            <a:off x="4970261" y="6550848"/>
            <a:ext cx="6944406"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hlinkClick r:id="rId4">
                  <a:extLst>
                    <a:ext uri="{A12FA001-AC4F-418D-AE19-62706E023703}">
                      <ahyp:hlinkClr xmlns:ahyp="http://schemas.microsoft.com/office/drawing/2018/hyperlinkcolor" val="tx"/>
                    </a:ext>
                  </a:extLst>
                </a:hlinkClick>
              </a:rPr>
              <a:t>https://aka.ms/MasteringCopilotAgents2025Content</a:t>
            </a:r>
            <a:r>
              <a:rPr kumimoji="0" lang="en-US" sz="1400" b="0" i="0" u="none" strike="noStrike" kern="1200" cap="none" spc="0" normalizeH="0" baseline="0" noProof="0">
                <a:ln>
                  <a:noFill/>
                </a:ln>
                <a:solidFill>
                  <a:srgbClr val="FFFFFF"/>
                </a:solidFill>
                <a:effectLst/>
                <a:uLnTx/>
                <a:uFillTx/>
                <a:latin typeface="Segoe UI"/>
                <a:ea typeface="+mn-ea"/>
                <a:cs typeface="+mn-cs"/>
              </a:rPr>
              <a:t> - Content will be updated here</a:t>
            </a:r>
          </a:p>
        </p:txBody>
      </p:sp>
      <p:pic>
        <p:nvPicPr>
          <p:cNvPr id="13" name="!Copilot" descr="Copilot logo">
            <a:extLst>
              <a:ext uri="{FF2B5EF4-FFF2-40B4-BE49-F238E27FC236}">
                <a16:creationId xmlns:a16="http://schemas.microsoft.com/office/drawing/2014/main" id="{E7FD22D4-6749-ACE7-E830-1C32256E6568}"/>
              </a:ext>
            </a:extLst>
          </p:cNvPr>
          <p:cNvPicPr>
            <a:picLocks noChangeAspect="1"/>
          </p:cNvPicPr>
          <p:nvPr/>
        </p:nvPicPr>
        <p:blipFill>
          <a:blip r:embed="rId5"/>
          <a:stretch>
            <a:fillRect/>
          </a:stretch>
        </p:blipFill>
        <p:spPr>
          <a:xfrm>
            <a:off x="46423" y="0"/>
            <a:ext cx="905292" cy="905291"/>
          </a:xfrm>
          <a:prstGeom prst="rect">
            <a:avLst/>
          </a:prstGeom>
          <a:noFill/>
          <a:ln>
            <a:noFill/>
            <a:headEnd type="none" w="med" len="med"/>
            <a:tailEnd type="none" w="med" len="med"/>
          </a:ln>
          <a:effectLst/>
        </p:spPr>
      </p:pic>
      <p:sp>
        <p:nvSpPr>
          <p:cNvPr id="7" name="TextBox 6">
            <a:extLst>
              <a:ext uri="{FF2B5EF4-FFF2-40B4-BE49-F238E27FC236}">
                <a16:creationId xmlns:a16="http://schemas.microsoft.com/office/drawing/2014/main" id="{53A2D380-9097-B14E-C776-A5B23FC11DD6}"/>
              </a:ext>
            </a:extLst>
          </p:cNvPr>
          <p:cNvSpPr txBox="1"/>
          <p:nvPr/>
        </p:nvSpPr>
        <p:spPr>
          <a:xfrm>
            <a:off x="148025" y="1210925"/>
            <a:ext cx="5772710" cy="5339923"/>
          </a:xfrm>
          <a:prstGeom prst="rect">
            <a:avLst/>
          </a:prstGeom>
          <a:noFill/>
        </p:spPr>
        <p:txBody>
          <a:bodyPr wrap="square">
            <a:spAutoFit/>
          </a:bodyPr>
          <a:lstStyle/>
          <a:p>
            <a:pPr marL="0" marR="0" lvl="0" indent="-173736"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44444"/>
                </a:solidFill>
                <a:effectLst/>
                <a:uLnTx/>
                <a:uFillTx/>
                <a:latin typeface="Segoe UI" panose="020B0502040204020203" pitchFamily="34" charset="0"/>
                <a:ea typeface="+mn-ea"/>
                <a:cs typeface="+mn-cs"/>
              </a:rPr>
              <a:t>Engage in six interactive sessions </a:t>
            </a: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designed to help you leverage the features of </a:t>
            </a:r>
            <a:r>
              <a:rPr kumimoji="0" lang="en-US" sz="1100" b="1" i="0" u="none" strike="noStrike" kern="1200" cap="none" spc="0" normalizeH="0" baseline="0" noProof="0">
                <a:ln>
                  <a:noFill/>
                </a:ln>
                <a:solidFill>
                  <a:srgbClr val="444444"/>
                </a:solidFill>
                <a:effectLst/>
                <a:uLnTx/>
                <a:uFillTx/>
                <a:latin typeface="Segoe UI" panose="020B0502040204020203" pitchFamily="34" charset="0"/>
                <a:ea typeface="+mn-ea"/>
                <a:cs typeface="+mn-cs"/>
              </a:rPr>
              <a:t>Microsoft 365 Copilot</a:t>
            </a: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 and develop effective prompting skills.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Learn how to use Copilot Apps within various M365 applications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Develop expertise in crafting prompts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Participate in a guided demonstration on applying Copilot and Copilot Chat for everyday productivity</a:t>
            </a:r>
          </a:p>
          <a:p>
            <a:pPr marL="0" marR="0" lvl="0" indent="-173736"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endParaRPr>
          </a:p>
          <a:p>
            <a:pPr marL="0" marR="0" lvl="0" indent="-173736"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44444"/>
                </a:solidFill>
                <a:effectLst/>
                <a:uLnTx/>
                <a:uFillTx/>
                <a:latin typeface="Segoe UI" panose="020B0502040204020203" pitchFamily="34" charset="0"/>
                <a:ea typeface="+mn-ea"/>
                <a:cs typeface="+mn-cs"/>
              </a:rPr>
              <a:t>Join two practical sessions</a:t>
            </a: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 focused on unlocking the potential of </a:t>
            </a:r>
            <a:r>
              <a:rPr kumimoji="0" lang="en-US" sz="1100" b="1" i="0" u="none" strike="noStrike" kern="1200" cap="none" spc="0" normalizeH="0" baseline="0" noProof="0">
                <a:ln>
                  <a:noFill/>
                </a:ln>
                <a:solidFill>
                  <a:srgbClr val="444444"/>
                </a:solidFill>
                <a:effectLst/>
                <a:uLnTx/>
                <a:uFillTx/>
                <a:latin typeface="Segoe UI" panose="020B0502040204020203" pitchFamily="34" charset="0"/>
                <a:ea typeface="+mn-ea"/>
                <a:cs typeface="+mn-cs"/>
              </a:rPr>
              <a:t>Microsoft 365 Copilot agents</a:t>
            </a: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Explore a range of </a:t>
            </a:r>
            <a:r>
              <a:rPr kumimoji="0" lang="en-US" sz="1100" b="1" i="0" u="none" strike="noStrike" kern="1200" cap="none" spc="0" normalizeH="0" baseline="0" noProof="0">
                <a:ln>
                  <a:noFill/>
                </a:ln>
                <a:solidFill>
                  <a:srgbClr val="444444"/>
                </a:solidFill>
                <a:effectLst/>
                <a:uLnTx/>
                <a:uFillTx/>
                <a:latin typeface="Segoe UI" panose="020B0502040204020203" pitchFamily="34" charset="0"/>
                <a:ea typeface="+mn-ea"/>
                <a:cs typeface="+mn-cs"/>
              </a:rPr>
              <a:t>built-in agents</a:t>
            </a: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 such as Facilitator, Interpreter, and Coaches, and discover how to use </a:t>
            </a:r>
            <a:r>
              <a:rPr kumimoji="0" lang="en-US" sz="1100" b="1" i="0" u="none" strike="noStrike" kern="1200" cap="none" spc="0" normalizeH="0" baseline="0" noProof="0">
                <a:ln>
                  <a:noFill/>
                </a:ln>
                <a:solidFill>
                  <a:srgbClr val="444444"/>
                </a:solidFill>
                <a:effectLst/>
                <a:uLnTx/>
                <a:uFillTx/>
                <a:latin typeface="Segoe UI" panose="020B0502040204020203" pitchFamily="34" charset="0"/>
                <a:ea typeface="+mn-ea"/>
                <a:cs typeface="+mn-cs"/>
              </a:rPr>
              <a:t>Agent Builder</a:t>
            </a: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 in Microsoft 365 Copilot and SharePoint Online to create customized agents for your organization</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Gain insights into the </a:t>
            </a:r>
            <a:r>
              <a:rPr kumimoji="0" lang="en-US" sz="1100" b="1" i="0" u="none" strike="noStrike" kern="1200" cap="none" spc="0" normalizeH="0" baseline="0" noProof="0">
                <a:ln>
                  <a:noFill/>
                </a:ln>
                <a:solidFill>
                  <a:srgbClr val="444444"/>
                </a:solidFill>
                <a:effectLst/>
                <a:uLnTx/>
                <a:uFillTx/>
                <a:latin typeface="Segoe UI" panose="020B0502040204020203" pitchFamily="34" charset="0"/>
                <a:ea typeface="+mn-ea"/>
                <a:cs typeface="+mn-cs"/>
              </a:rPr>
              <a:t>Researcher</a:t>
            </a: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 and </a:t>
            </a:r>
            <a:r>
              <a:rPr kumimoji="0" lang="en-US" sz="1100" b="1" i="0" u="none" strike="noStrike" kern="1200" cap="none" spc="0" normalizeH="0" baseline="0" noProof="0">
                <a:ln>
                  <a:noFill/>
                </a:ln>
                <a:solidFill>
                  <a:srgbClr val="444444"/>
                </a:solidFill>
                <a:effectLst/>
                <a:uLnTx/>
                <a:uFillTx/>
                <a:latin typeface="Segoe UI" panose="020B0502040204020203" pitchFamily="34" charset="0"/>
                <a:ea typeface="+mn-ea"/>
                <a:cs typeface="+mn-cs"/>
              </a:rPr>
              <a:t>Analyst</a:t>
            </a: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 agents, understanding how they provide executive-level research and actionable insights by analyzing your work data and online sources</a:t>
            </a:r>
          </a:p>
          <a:p>
            <a:pPr marL="0" marR="0" lvl="0" indent="-173736"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endParaRPr>
          </a:p>
          <a:p>
            <a:pPr marL="0" marR="0" lvl="0" indent="-173736"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44444"/>
                </a:solidFill>
                <a:effectLst/>
                <a:uLnTx/>
                <a:uFillTx/>
                <a:latin typeface="Segoe UI" panose="020B0502040204020203" pitchFamily="34" charset="0"/>
                <a:ea typeface="+mn-ea"/>
                <a:cs typeface="+mn-cs"/>
              </a:rPr>
              <a:t>Participate in two hands-on sessions</a:t>
            </a: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 centered around the Microsoft 365 applications you use daily.</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Learn to create documents, presentations, and spreadsheets with </a:t>
            </a:r>
            <a:r>
              <a:rPr kumimoji="0" lang="en-US" sz="1100" b="1" i="0" u="none" strike="noStrike" kern="1200" cap="none" spc="0" normalizeH="0" baseline="0" noProof="0">
                <a:ln>
                  <a:noFill/>
                </a:ln>
                <a:solidFill>
                  <a:srgbClr val="444444"/>
                </a:solidFill>
                <a:effectLst/>
                <a:uLnTx/>
                <a:uFillTx/>
                <a:latin typeface="Segoe UI" panose="020B0502040204020203" pitchFamily="34" charset="0"/>
                <a:ea typeface="+mn-ea"/>
                <a:cs typeface="+mn-cs"/>
              </a:rPr>
              <a:t>Word, PowerPoint, and Excel Agents - </a:t>
            </a: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from drafting and designing to data integration, explore how these agents help you work more efficiently</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Experience working collaboratively with Copilot in </a:t>
            </a:r>
            <a:r>
              <a:rPr kumimoji="0" lang="en-US" sz="1100" b="1" i="0" u="none" strike="noStrike" kern="1200" cap="none" spc="0" normalizeH="0" baseline="0" noProof="0">
                <a:ln>
                  <a:noFill/>
                </a:ln>
                <a:solidFill>
                  <a:srgbClr val="444444"/>
                </a:solidFill>
                <a:effectLst/>
                <a:uLnTx/>
                <a:uFillTx/>
                <a:latin typeface="Segoe UI" panose="020B0502040204020203" pitchFamily="34" charset="0"/>
                <a:ea typeface="+mn-ea"/>
                <a:cs typeface="+mn-cs"/>
              </a:rPr>
              <a:t>Copilot </a:t>
            </a:r>
            <a:r>
              <a:rPr kumimoji="0" lang="en-US" sz="1100" b="1" i="0" u="none" strike="noStrike" kern="1200" cap="none" spc="0" normalizeH="0" baseline="0" noProof="0" err="1">
                <a:ln>
                  <a:noFill/>
                </a:ln>
                <a:solidFill>
                  <a:srgbClr val="444444"/>
                </a:solidFill>
                <a:effectLst/>
                <a:uLnTx/>
                <a:uFillTx/>
                <a:latin typeface="Segoe UI" panose="020B0502040204020203" pitchFamily="34" charset="0"/>
                <a:ea typeface="+mn-ea"/>
                <a:cs typeface="+mn-cs"/>
              </a:rPr>
              <a:t>Cowork</a:t>
            </a: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 where you can co-create, co-edit, and co-think with AI to address real tasks, transforming Copilot from a tool into a partner</a:t>
            </a:r>
          </a:p>
          <a:p>
            <a:pPr marL="0" marR="0" lvl="0" indent="-173736"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endParaRPr>
          </a:p>
          <a:p>
            <a:pPr marL="0" marR="0" lvl="0" indent="-173736"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44444"/>
                </a:solidFill>
                <a:effectLst/>
                <a:uLnTx/>
                <a:uFillTx/>
                <a:latin typeface="Segoe UI" panose="020B0502040204020203" pitchFamily="34" charset="0"/>
                <a:ea typeface="+mn-ea"/>
                <a:cs typeface="+mn-cs"/>
              </a:rPr>
              <a:t>Attend a multi-session training</a:t>
            </a: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 series </a:t>
            </a:r>
            <a:r>
              <a:rPr kumimoji="0" lang="en-US" sz="1100" b="1" i="0" u="none" strike="noStrike" kern="1200" cap="none" spc="0" normalizeH="0" baseline="0" noProof="0">
                <a:ln>
                  <a:noFill/>
                </a:ln>
                <a:solidFill>
                  <a:srgbClr val="444444"/>
                </a:solidFill>
                <a:effectLst/>
                <a:uLnTx/>
                <a:uFillTx/>
                <a:latin typeface="Segoe UI" panose="020B0502040204020203" pitchFamily="34" charset="0"/>
                <a:ea typeface="+mn-ea"/>
                <a:cs typeface="+mn-cs"/>
              </a:rPr>
              <a:t>focused on</a:t>
            </a: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 designing and managing AI agents with </a:t>
            </a:r>
            <a:r>
              <a:rPr kumimoji="0" lang="en-US" sz="1100" b="1" i="0" u="none" strike="noStrike" kern="1200" cap="none" spc="0" normalizeH="0" baseline="0" noProof="0">
                <a:ln>
                  <a:noFill/>
                </a:ln>
                <a:solidFill>
                  <a:srgbClr val="444444"/>
                </a:solidFill>
                <a:effectLst/>
                <a:uLnTx/>
                <a:uFillTx/>
                <a:latin typeface="Segoe UI" panose="020B0502040204020203" pitchFamily="34" charset="0"/>
                <a:ea typeface="+mn-ea"/>
                <a:cs typeface="+mn-cs"/>
              </a:rPr>
              <a:t>Microsoft Copilot Studio</a:t>
            </a: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 Over five sessions, you will cover:</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An overview of Copilot Studio and its role within the Microsoft AI platform</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Techniques for writing effective agent instructions and prompts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Understanding generative orchestration for coordinating AI, tools, and data</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mn-cs"/>
              </a:rPr>
              <a:t>Best practices for building and managing autonomous agents at scale</a:t>
            </a:r>
            <a:endParaRPr kumimoji="0" lang="en-US" sz="1100" b="0" i="0" u="none" strike="noStrike" kern="1200" cap="none" spc="0" normalizeH="0" baseline="0" noProof="0">
              <a:ln>
                <a:noFill/>
              </a:ln>
              <a:solidFill>
                <a:srgbClr val="444444"/>
              </a:solidFill>
              <a:effectLst/>
              <a:uLnTx/>
              <a:uFillTx/>
              <a:latin typeface="Segoe UI"/>
              <a:ea typeface="Calibri"/>
              <a:cs typeface="Calibri"/>
            </a:endParaRPr>
          </a:p>
        </p:txBody>
      </p:sp>
    </p:spTree>
    <p:extLst>
      <p:ext uri="{BB962C8B-B14F-4D97-AF65-F5344CB8AC3E}">
        <p14:creationId xmlns:p14="http://schemas.microsoft.com/office/powerpoint/2010/main" val="21393161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D8BE3F-AAB3-1C95-9805-20A57474681E}"/>
              </a:ext>
            </a:extLst>
          </p:cNvPr>
          <p:cNvSpPr>
            <a:spLocks noGrp="1"/>
          </p:cNvSpPr>
          <p:nvPr>
            <p:ph type="title"/>
          </p:nvPr>
        </p:nvSpPr>
        <p:spPr>
          <a:xfrm>
            <a:off x="628160" y="549478"/>
            <a:ext cx="11018520" cy="430887"/>
          </a:xfrm>
        </p:spPr>
        <p:txBody>
          <a:bodyPr>
            <a:normAutofit/>
          </a:bodyPr>
          <a:lstStyle/>
          <a:p>
            <a:pPr algn="ctr"/>
            <a:r>
              <a:rPr lang="en-US"/>
              <a:t>Key ingredients of a good prompt</a:t>
            </a:r>
            <a:endParaRPr lang="en-US" sz="2800"/>
          </a:p>
        </p:txBody>
      </p:sp>
      <p:sp>
        <p:nvSpPr>
          <p:cNvPr id="4" name="Rectangle: Rounded Corners 36">
            <a:extLst>
              <a:ext uri="{FF2B5EF4-FFF2-40B4-BE49-F238E27FC236}">
                <a16:creationId xmlns:a16="http://schemas.microsoft.com/office/drawing/2014/main" id="{DA5EDF08-0258-970F-FEC8-7C0DFDF9FF9D}"/>
              </a:ext>
              <a:ext uri="{C183D7F6-B498-43B3-948B-1728B52AA6E4}">
                <adec:decorative xmlns:adec="http://schemas.microsoft.com/office/drawing/2017/decorative" val="1"/>
              </a:ext>
            </a:extLst>
          </p:cNvPr>
          <p:cNvSpPr>
            <a:spLocks/>
          </p:cNvSpPr>
          <p:nvPr/>
        </p:nvSpPr>
        <p:spPr>
          <a:xfrm rot="16200000">
            <a:off x="679246" y="1564538"/>
            <a:ext cx="2499565" cy="2651760"/>
          </a:xfrm>
          <a:prstGeom prst="roundRect">
            <a:avLst>
              <a:gd name="adj" fmla="val 2772"/>
            </a:avLst>
          </a:prstGeom>
          <a:solidFill>
            <a:schemeClr val="bg1">
              <a:lumMod val="85000"/>
              <a:alpha val="33000"/>
            </a:schemeClr>
          </a:solidFill>
          <a:ln w="603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Segoe UI"/>
              <a:ea typeface="+mn-ea"/>
              <a:cs typeface="Segoe UI" pitchFamily="34" charset="0"/>
            </a:endParaRPr>
          </a:p>
        </p:txBody>
      </p:sp>
      <p:sp>
        <p:nvSpPr>
          <p:cNvPr id="2" name="TextBox 1">
            <a:extLst>
              <a:ext uri="{FF2B5EF4-FFF2-40B4-BE49-F238E27FC236}">
                <a16:creationId xmlns:a16="http://schemas.microsoft.com/office/drawing/2014/main" id="{CC0C3F46-C4A4-1317-1825-38BA907CED4D}"/>
              </a:ext>
            </a:extLst>
          </p:cNvPr>
          <p:cNvSpPr txBox="1"/>
          <p:nvPr/>
        </p:nvSpPr>
        <p:spPr>
          <a:xfrm>
            <a:off x="571676" y="1817373"/>
            <a:ext cx="2714706" cy="307777"/>
          </a:xfrm>
          <a:prstGeom prst="rect">
            <a:avLst/>
          </a:prstGeom>
          <a:noFill/>
          <a:ln w="19050" cap="rnd">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algn="ctr" defTabSz="932449">
              <a:spcBef>
                <a:spcPts val="200"/>
              </a:spcBef>
              <a:defRPr sz="2400">
                <a:gradFill>
                  <a:gsLst>
                    <a:gs pos="20280">
                      <a:srgbClr val="000000"/>
                    </a:gs>
                    <a:gs pos="41958">
                      <a:srgbClr val="000000"/>
                    </a:gs>
                  </a:gsLst>
                  <a:lin ang="0" scaled="0"/>
                </a:gra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gradFill>
                  <a:gsLst>
                    <a:gs pos="6993">
                      <a:srgbClr val="000000"/>
                    </a:gs>
                    <a:gs pos="20280">
                      <a:srgbClr val="000000"/>
                    </a:gs>
                  </a:gsLst>
                  <a:lin ang="0" scaled="0"/>
                </a:gradFill>
                <a:effectLst/>
                <a:uLnTx/>
                <a:uFillTx/>
                <a:latin typeface="Segoe UI Semibold" panose="020B0702040204020203" pitchFamily="34" charset="0"/>
                <a:ea typeface="+mn-ea"/>
                <a:cs typeface="Segoe UI Semibold" panose="020B0702040204020203" pitchFamily="34" charset="0"/>
              </a:rPr>
              <a:t>Goal</a:t>
            </a:r>
          </a:p>
        </p:txBody>
      </p:sp>
      <p:sp>
        <p:nvSpPr>
          <p:cNvPr id="28" name="TextBox 27">
            <a:extLst>
              <a:ext uri="{FF2B5EF4-FFF2-40B4-BE49-F238E27FC236}">
                <a16:creationId xmlns:a16="http://schemas.microsoft.com/office/drawing/2014/main" id="{C28317A3-E445-0BD1-745E-CF021A448BB3}"/>
              </a:ext>
            </a:extLst>
          </p:cNvPr>
          <p:cNvSpPr txBox="1"/>
          <p:nvPr/>
        </p:nvSpPr>
        <p:spPr>
          <a:xfrm>
            <a:off x="570230" y="2296820"/>
            <a:ext cx="2717599" cy="492443"/>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What do you want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from Copilot?</a:t>
            </a:r>
          </a:p>
        </p:txBody>
      </p:sp>
      <p:sp>
        <p:nvSpPr>
          <p:cNvPr id="35" name="TextBox 34">
            <a:extLst>
              <a:ext uri="{FF2B5EF4-FFF2-40B4-BE49-F238E27FC236}">
                <a16:creationId xmlns:a16="http://schemas.microsoft.com/office/drawing/2014/main" id="{90F81CC0-BEBA-02D6-C0BA-07AC58D7EDA2}"/>
              </a:ext>
            </a:extLst>
          </p:cNvPr>
          <p:cNvSpPr txBox="1"/>
          <p:nvPr/>
        </p:nvSpPr>
        <p:spPr>
          <a:xfrm>
            <a:off x="1024463" y="3342609"/>
            <a:ext cx="1809132" cy="492443"/>
          </a:xfrm>
          <a:prstGeom prst="rect">
            <a:avLst/>
          </a:prstGeom>
          <a:noFill/>
        </p:spPr>
        <p:txBody>
          <a:bodyPr wrap="square" lIns="0" tIns="0" rIns="0" bIns="0" rtlCol="0">
            <a:spAutoFit/>
          </a:bodyPr>
          <a:lstStyle/>
          <a:p>
            <a:pPr algn="ctr" defTabSz="914367">
              <a:defRPr/>
            </a:pPr>
            <a:r>
              <a:rPr lang="en-US" sz="1600">
                <a:latin typeface="Segoe UI"/>
              </a:rPr>
              <a:t>Recap this Teams meeting.</a:t>
            </a:r>
          </a:p>
        </p:txBody>
      </p:sp>
      <p:sp>
        <p:nvSpPr>
          <p:cNvPr id="17" name="Rectangle: Rounded Corners 36">
            <a:extLst>
              <a:ext uri="{FF2B5EF4-FFF2-40B4-BE49-F238E27FC236}">
                <a16:creationId xmlns:a16="http://schemas.microsoft.com/office/drawing/2014/main" id="{A75E8A70-9D7F-330F-C0A0-CE240931C45D}"/>
              </a:ext>
              <a:ext uri="{C183D7F6-B498-43B3-948B-1728B52AA6E4}">
                <adec:decorative xmlns:adec="http://schemas.microsoft.com/office/drawing/2017/decorative" val="1"/>
              </a:ext>
            </a:extLst>
          </p:cNvPr>
          <p:cNvSpPr>
            <a:spLocks/>
          </p:cNvSpPr>
          <p:nvPr/>
        </p:nvSpPr>
        <p:spPr>
          <a:xfrm rot="16200000">
            <a:off x="3436708" y="1564538"/>
            <a:ext cx="2499564" cy="2651760"/>
          </a:xfrm>
          <a:prstGeom prst="roundRect">
            <a:avLst>
              <a:gd name="adj" fmla="val 2772"/>
            </a:avLst>
          </a:prstGeom>
          <a:solidFill>
            <a:schemeClr val="bg1">
              <a:lumMod val="85000"/>
              <a:alpha val="33000"/>
            </a:schemeClr>
          </a:solidFill>
          <a:ln w="603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Segoe UI"/>
              <a:ea typeface="+mn-ea"/>
              <a:cs typeface="Segoe UI" pitchFamily="34" charset="0"/>
            </a:endParaRPr>
          </a:p>
        </p:txBody>
      </p:sp>
      <p:sp>
        <p:nvSpPr>
          <p:cNvPr id="8" name="TextBox 7">
            <a:extLst>
              <a:ext uri="{FF2B5EF4-FFF2-40B4-BE49-F238E27FC236}">
                <a16:creationId xmlns:a16="http://schemas.microsoft.com/office/drawing/2014/main" id="{A6307866-B237-BF7E-7A40-E00B25213584}"/>
              </a:ext>
            </a:extLst>
          </p:cNvPr>
          <p:cNvSpPr txBox="1"/>
          <p:nvPr/>
        </p:nvSpPr>
        <p:spPr>
          <a:xfrm>
            <a:off x="3329137" y="1817373"/>
            <a:ext cx="2714707" cy="307777"/>
          </a:xfrm>
          <a:prstGeom prst="rect">
            <a:avLst/>
          </a:prstGeom>
          <a:noFill/>
          <a:ln w="19050" cap="rnd">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algn="ctr" defTabSz="932449">
              <a:spcBef>
                <a:spcPts val="200"/>
              </a:spcBef>
              <a:defRPr sz="2400">
                <a:gradFill>
                  <a:gsLst>
                    <a:gs pos="20280">
                      <a:srgbClr val="000000"/>
                    </a:gs>
                    <a:gs pos="41958">
                      <a:srgbClr val="000000"/>
                    </a:gs>
                  </a:gsLst>
                  <a:lin ang="0" scaled="0"/>
                </a:gra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32449" rtl="0" eaLnBrk="1" fontAlgn="auto" latinLnBrk="0" hangingPunct="1">
              <a:lnSpc>
                <a:spcPct val="100000"/>
              </a:lnSpc>
              <a:spcBef>
                <a:spcPts val="200"/>
              </a:spcBef>
              <a:spcAft>
                <a:spcPts val="0"/>
              </a:spcAft>
              <a:buClrTx/>
              <a:buSzTx/>
              <a:buFontTx/>
              <a:buNone/>
              <a:tabLst/>
              <a:defRPr/>
            </a:pPr>
            <a:r>
              <a:rPr kumimoji="0" lang="en-US" sz="2000" b="0" i="0" u="none" strike="noStrike" kern="1200" cap="none" spc="0" normalizeH="0" baseline="0" noProof="0">
                <a:ln>
                  <a:noFill/>
                </a:ln>
                <a:gradFill>
                  <a:gsLst>
                    <a:gs pos="6993">
                      <a:srgbClr val="000000"/>
                    </a:gs>
                    <a:gs pos="20280">
                      <a:srgbClr val="000000"/>
                    </a:gs>
                  </a:gsLst>
                  <a:lin ang="0" scaled="0"/>
                </a:gradFill>
                <a:effectLst/>
                <a:uLnTx/>
                <a:uFillTx/>
                <a:latin typeface="Segoe UI Semibold" panose="020B0702040204020203" pitchFamily="34" charset="0"/>
                <a:ea typeface="+mn-ea"/>
                <a:cs typeface="Segoe UI Semibold" panose="020B0702040204020203" pitchFamily="34" charset="0"/>
              </a:rPr>
              <a:t>Context</a:t>
            </a:r>
          </a:p>
        </p:txBody>
      </p:sp>
      <p:sp>
        <p:nvSpPr>
          <p:cNvPr id="29" name="TextBox 28">
            <a:extLst>
              <a:ext uri="{FF2B5EF4-FFF2-40B4-BE49-F238E27FC236}">
                <a16:creationId xmlns:a16="http://schemas.microsoft.com/office/drawing/2014/main" id="{D2E96D7D-8AEC-5691-1469-570BF0081085}"/>
              </a:ext>
            </a:extLst>
          </p:cNvPr>
          <p:cNvSpPr txBox="1"/>
          <p:nvPr/>
        </p:nvSpPr>
        <p:spPr>
          <a:xfrm>
            <a:off x="3334439" y="2362442"/>
            <a:ext cx="2704103" cy="492443"/>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Why do you need it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and who is involved?</a:t>
            </a:r>
          </a:p>
        </p:txBody>
      </p:sp>
      <p:sp>
        <p:nvSpPr>
          <p:cNvPr id="36" name="TextBox 35">
            <a:extLst>
              <a:ext uri="{FF2B5EF4-FFF2-40B4-BE49-F238E27FC236}">
                <a16:creationId xmlns:a16="http://schemas.microsoft.com/office/drawing/2014/main" id="{2F0BB548-DCB4-62F5-1DFA-53F7E9EE91CA}"/>
              </a:ext>
            </a:extLst>
          </p:cNvPr>
          <p:cNvSpPr txBox="1"/>
          <p:nvPr/>
        </p:nvSpPr>
        <p:spPr>
          <a:xfrm>
            <a:off x="3785616" y="3075598"/>
            <a:ext cx="1809132" cy="984885"/>
          </a:xfrm>
          <a:prstGeom prst="rect">
            <a:avLst/>
          </a:prstGeom>
          <a:noFill/>
        </p:spPr>
        <p:txBody>
          <a:bodyPr wrap="square" lIns="0" tIns="0" rIns="0" bIns="0" rtlCol="0">
            <a:spAutoFit/>
          </a:bodyPr>
          <a:lstStyle/>
          <a:p>
            <a:pPr lvl="0" algn="ctr" defTabSz="914367">
              <a:defRPr/>
            </a:pPr>
            <a:r>
              <a:rPr lang="en-US" sz="1600">
                <a:latin typeface="Segoe UI"/>
              </a:rPr>
              <a:t>“I was late to attend and need a brief overview of the project timeline.”</a:t>
            </a:r>
          </a:p>
        </p:txBody>
      </p:sp>
      <p:sp>
        <p:nvSpPr>
          <p:cNvPr id="18" name="Rectangle: Rounded Corners 36">
            <a:extLst>
              <a:ext uri="{FF2B5EF4-FFF2-40B4-BE49-F238E27FC236}">
                <a16:creationId xmlns:a16="http://schemas.microsoft.com/office/drawing/2014/main" id="{9472CB4A-A9B7-925B-D5FF-4BDB5A3FA3F2}"/>
              </a:ext>
              <a:ext uri="{C183D7F6-B498-43B3-948B-1728B52AA6E4}">
                <adec:decorative xmlns:adec="http://schemas.microsoft.com/office/drawing/2017/decorative" val="1"/>
              </a:ext>
            </a:extLst>
          </p:cNvPr>
          <p:cNvSpPr>
            <a:spLocks/>
          </p:cNvSpPr>
          <p:nvPr/>
        </p:nvSpPr>
        <p:spPr>
          <a:xfrm rot="16200000">
            <a:off x="6213518" y="1564538"/>
            <a:ext cx="2499564" cy="2651760"/>
          </a:xfrm>
          <a:prstGeom prst="roundRect">
            <a:avLst>
              <a:gd name="adj" fmla="val 2772"/>
            </a:avLst>
          </a:prstGeom>
          <a:solidFill>
            <a:schemeClr val="bg1">
              <a:lumMod val="85000"/>
              <a:alpha val="33000"/>
            </a:schemeClr>
          </a:solidFill>
          <a:ln w="603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Segoe UI"/>
              <a:ea typeface="+mn-ea"/>
              <a:cs typeface="Segoe UI" pitchFamily="34" charset="0"/>
            </a:endParaRPr>
          </a:p>
        </p:txBody>
      </p:sp>
      <p:sp>
        <p:nvSpPr>
          <p:cNvPr id="41" name="TextBox 40">
            <a:extLst>
              <a:ext uri="{FF2B5EF4-FFF2-40B4-BE49-F238E27FC236}">
                <a16:creationId xmlns:a16="http://schemas.microsoft.com/office/drawing/2014/main" id="{3774CA4B-3AE6-1E77-0D93-348F15AA6B65}"/>
              </a:ext>
            </a:extLst>
          </p:cNvPr>
          <p:cNvSpPr txBox="1"/>
          <p:nvPr/>
        </p:nvSpPr>
        <p:spPr>
          <a:xfrm>
            <a:off x="6105947" y="1817373"/>
            <a:ext cx="2714707" cy="307777"/>
          </a:xfrm>
          <a:prstGeom prst="rect">
            <a:avLst/>
          </a:prstGeom>
          <a:noFill/>
          <a:ln w="19050" cap="rnd">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algn="ctr" defTabSz="932449">
              <a:spcBef>
                <a:spcPts val="200"/>
              </a:spcBef>
              <a:defRPr sz="2400">
                <a:gradFill>
                  <a:gsLst>
                    <a:gs pos="20280">
                      <a:srgbClr val="000000"/>
                    </a:gs>
                    <a:gs pos="41958">
                      <a:srgbClr val="000000"/>
                    </a:gs>
                  </a:gsLst>
                  <a:lin ang="0" scaled="0"/>
                </a:gra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32449" rtl="0" eaLnBrk="1" fontAlgn="auto" latinLnBrk="0" hangingPunct="1">
              <a:lnSpc>
                <a:spcPct val="100000"/>
              </a:lnSpc>
              <a:spcBef>
                <a:spcPts val="200"/>
              </a:spcBef>
              <a:spcAft>
                <a:spcPts val="0"/>
              </a:spcAft>
              <a:buClrTx/>
              <a:buSzTx/>
              <a:buFontTx/>
              <a:buNone/>
              <a:tabLst/>
              <a:defRPr/>
            </a:pPr>
            <a:r>
              <a:rPr kumimoji="0" lang="en-US" sz="2000" b="0" i="0" u="none" strike="noStrike" kern="1200" cap="none" spc="0" normalizeH="0" baseline="0" noProof="0">
                <a:ln>
                  <a:noFill/>
                </a:ln>
                <a:gradFill>
                  <a:gsLst>
                    <a:gs pos="6993">
                      <a:srgbClr val="000000"/>
                    </a:gs>
                    <a:gs pos="20280">
                      <a:srgbClr val="000000"/>
                    </a:gs>
                  </a:gsLst>
                  <a:lin ang="0" scaled="0"/>
                </a:gradFill>
                <a:effectLst/>
                <a:uLnTx/>
                <a:uFillTx/>
                <a:latin typeface="Segoe UI Semibold" panose="020B0702040204020203" pitchFamily="34" charset="0"/>
                <a:ea typeface="+mn-ea"/>
                <a:cs typeface="Segoe UI Semibold" panose="020B0702040204020203" pitchFamily="34" charset="0"/>
              </a:rPr>
              <a:t>Source(s)</a:t>
            </a:r>
          </a:p>
        </p:txBody>
      </p:sp>
      <p:sp>
        <p:nvSpPr>
          <p:cNvPr id="30" name="TextBox 29">
            <a:extLst>
              <a:ext uri="{FF2B5EF4-FFF2-40B4-BE49-F238E27FC236}">
                <a16:creationId xmlns:a16="http://schemas.microsoft.com/office/drawing/2014/main" id="{1FE6E68D-FC50-AC70-9285-E5F4DE858CD5}"/>
              </a:ext>
            </a:extLst>
          </p:cNvPr>
          <p:cNvSpPr txBox="1"/>
          <p:nvPr/>
        </p:nvSpPr>
        <p:spPr>
          <a:xfrm>
            <a:off x="6241163" y="2296820"/>
            <a:ext cx="2444274" cy="738664"/>
          </a:xfrm>
          <a:prstGeom prst="rect">
            <a:avLst/>
          </a:prstGeom>
          <a:noFill/>
        </p:spPr>
        <p:txBody>
          <a:bodyPr wrap="square" lIns="0" tIns="0" rIns="0" bIns="0" rtlCol="0">
            <a:spAutoFit/>
          </a:bodyPr>
          <a:lstStyle/>
          <a:p>
            <a:pPr marL="91440" marR="0" lvl="0" indent="0" algn="ctr" defTabSz="932563" rtl="0" eaLnBrk="1" fontAlgn="auto" latinLnBrk="0" hangingPunct="1">
              <a:lnSpc>
                <a:spcPct val="100000"/>
              </a:lnSpc>
              <a:spcBef>
                <a:spcPts val="0"/>
              </a:spcBef>
              <a:spcAft>
                <a:spcPts val="1200"/>
              </a:spcAft>
              <a:buClrTx/>
              <a:buSzPct val="90000"/>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What information or samples do you want Copilot to use?</a:t>
            </a:r>
          </a:p>
        </p:txBody>
      </p:sp>
      <p:sp>
        <p:nvSpPr>
          <p:cNvPr id="38" name="TextBox 37">
            <a:extLst>
              <a:ext uri="{FF2B5EF4-FFF2-40B4-BE49-F238E27FC236}">
                <a16:creationId xmlns:a16="http://schemas.microsoft.com/office/drawing/2014/main" id="{E75170F5-4D97-A54B-862C-388D1D76064A}"/>
              </a:ext>
            </a:extLst>
          </p:cNvPr>
          <p:cNvSpPr txBox="1"/>
          <p:nvPr/>
        </p:nvSpPr>
        <p:spPr>
          <a:xfrm>
            <a:off x="6558734" y="3233415"/>
            <a:ext cx="1809132" cy="738664"/>
          </a:xfrm>
          <a:prstGeom prst="rect">
            <a:avLst/>
          </a:prstGeom>
          <a:noFill/>
        </p:spPr>
        <p:txBody>
          <a:bodyPr wrap="square" lIns="0" tIns="0" rIns="0" bIns="0" rtlCol="0">
            <a:spAutoFit/>
          </a:bodyPr>
          <a:lstStyle/>
          <a:p>
            <a:pPr lvl="0" algn="ctr">
              <a:defRPr/>
            </a:pPr>
            <a:r>
              <a:rPr lang="en-US" sz="1600">
                <a:latin typeface="Segoe UI"/>
              </a:rPr>
              <a:t>“Did Adele Vance propose any changes?”</a:t>
            </a:r>
          </a:p>
        </p:txBody>
      </p:sp>
      <p:sp>
        <p:nvSpPr>
          <p:cNvPr id="19" name="Rectangle: Rounded Corners 36">
            <a:extLst>
              <a:ext uri="{FF2B5EF4-FFF2-40B4-BE49-F238E27FC236}">
                <a16:creationId xmlns:a16="http://schemas.microsoft.com/office/drawing/2014/main" id="{708359E4-75D5-099E-1630-F66A1FB045FD}"/>
              </a:ext>
              <a:ext uri="{C183D7F6-B498-43B3-948B-1728B52AA6E4}">
                <adec:decorative xmlns:adec="http://schemas.microsoft.com/office/drawing/2017/decorative" val="1"/>
              </a:ext>
            </a:extLst>
          </p:cNvPr>
          <p:cNvSpPr>
            <a:spLocks/>
          </p:cNvSpPr>
          <p:nvPr/>
        </p:nvSpPr>
        <p:spPr>
          <a:xfrm rot="16200000">
            <a:off x="8973646" y="1564536"/>
            <a:ext cx="2499560" cy="2651760"/>
          </a:xfrm>
          <a:prstGeom prst="roundRect">
            <a:avLst>
              <a:gd name="adj" fmla="val 2772"/>
            </a:avLst>
          </a:prstGeom>
          <a:solidFill>
            <a:schemeClr val="bg1">
              <a:lumMod val="85000"/>
              <a:alpha val="33000"/>
            </a:schemeClr>
          </a:solidFill>
          <a:ln w="603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Segoe UI"/>
              <a:ea typeface="+mn-ea"/>
              <a:cs typeface="Segoe UI" pitchFamily="34" charset="0"/>
            </a:endParaRPr>
          </a:p>
        </p:txBody>
      </p:sp>
      <p:sp>
        <p:nvSpPr>
          <p:cNvPr id="20" name="TextBox 19">
            <a:extLst>
              <a:ext uri="{FF2B5EF4-FFF2-40B4-BE49-F238E27FC236}">
                <a16:creationId xmlns:a16="http://schemas.microsoft.com/office/drawing/2014/main" id="{5BC1D5CF-DDAF-B600-7496-228A5268DF69}"/>
              </a:ext>
            </a:extLst>
          </p:cNvPr>
          <p:cNvSpPr txBox="1"/>
          <p:nvPr/>
        </p:nvSpPr>
        <p:spPr>
          <a:xfrm>
            <a:off x="8866073" y="1817373"/>
            <a:ext cx="2714707" cy="307777"/>
          </a:xfrm>
          <a:prstGeom prst="rect">
            <a:avLst/>
          </a:prstGeom>
          <a:noFill/>
          <a:ln w="19050" cap="rnd">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algn="ctr" defTabSz="932449">
              <a:spcBef>
                <a:spcPts val="200"/>
              </a:spcBef>
              <a:defRPr sz="2400">
                <a:gradFill>
                  <a:gsLst>
                    <a:gs pos="20280">
                      <a:srgbClr val="000000"/>
                    </a:gs>
                    <a:gs pos="41958">
                      <a:srgbClr val="000000"/>
                    </a:gs>
                  </a:gsLst>
                  <a:lin ang="0" scaled="0"/>
                </a:gra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32449" rtl="0" eaLnBrk="1" fontAlgn="auto" latinLnBrk="0" hangingPunct="1">
              <a:lnSpc>
                <a:spcPct val="100000"/>
              </a:lnSpc>
              <a:spcBef>
                <a:spcPts val="200"/>
              </a:spcBef>
              <a:spcAft>
                <a:spcPts val="0"/>
              </a:spcAft>
              <a:buClrTx/>
              <a:buSzTx/>
              <a:buFontTx/>
              <a:buNone/>
              <a:tabLst/>
              <a:defRPr/>
            </a:pPr>
            <a:r>
              <a:rPr kumimoji="0" lang="en-US" sz="2000" b="0" i="0" u="none" strike="noStrike" kern="1200" cap="none" spc="0" normalizeH="0" baseline="0" noProof="0">
                <a:ln>
                  <a:noFill/>
                </a:ln>
                <a:gradFill>
                  <a:gsLst>
                    <a:gs pos="6993">
                      <a:srgbClr val="000000"/>
                    </a:gs>
                    <a:gs pos="20280">
                      <a:srgbClr val="000000"/>
                    </a:gs>
                  </a:gsLst>
                  <a:lin ang="0" scaled="0"/>
                </a:gradFill>
                <a:effectLst/>
                <a:uLnTx/>
                <a:uFillTx/>
                <a:latin typeface="Segoe UI Semibold" panose="020B0702040204020203" pitchFamily="34" charset="0"/>
                <a:ea typeface="+mn-ea"/>
                <a:cs typeface="Segoe UI Semibold" panose="020B0702040204020203" pitchFamily="34" charset="0"/>
              </a:rPr>
              <a:t>Expectations</a:t>
            </a:r>
          </a:p>
        </p:txBody>
      </p:sp>
      <p:sp>
        <p:nvSpPr>
          <p:cNvPr id="21" name="TextBox 20">
            <a:extLst>
              <a:ext uri="{FF2B5EF4-FFF2-40B4-BE49-F238E27FC236}">
                <a16:creationId xmlns:a16="http://schemas.microsoft.com/office/drawing/2014/main" id="{497F0592-2A55-5354-FF30-8DE743FD4216}"/>
              </a:ext>
            </a:extLst>
          </p:cNvPr>
          <p:cNvSpPr txBox="1"/>
          <p:nvPr/>
        </p:nvSpPr>
        <p:spPr>
          <a:xfrm>
            <a:off x="9020577" y="2296820"/>
            <a:ext cx="2405699" cy="738664"/>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How should Copilot respond to best fulfill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your request?</a:t>
            </a:r>
          </a:p>
        </p:txBody>
      </p:sp>
      <p:sp>
        <p:nvSpPr>
          <p:cNvPr id="39" name="TextBox 38">
            <a:extLst>
              <a:ext uri="{FF2B5EF4-FFF2-40B4-BE49-F238E27FC236}">
                <a16:creationId xmlns:a16="http://schemas.microsoft.com/office/drawing/2014/main" id="{2DB7363F-34A1-1801-CFFA-3C79740D177D}"/>
              </a:ext>
            </a:extLst>
          </p:cNvPr>
          <p:cNvSpPr txBox="1"/>
          <p:nvPr/>
        </p:nvSpPr>
        <p:spPr>
          <a:xfrm>
            <a:off x="9137469" y="3125693"/>
            <a:ext cx="2171913" cy="984885"/>
          </a:xfrm>
          <a:prstGeom prst="rect">
            <a:avLst/>
          </a:prstGeom>
          <a:noFill/>
        </p:spPr>
        <p:txBody>
          <a:bodyPr wrap="square" lIns="0" tIns="0" rIns="0" bIns="0" rtlCol="0">
            <a:spAutoFit/>
          </a:bodyPr>
          <a:lstStyle/>
          <a:p>
            <a:pPr lvl="0" algn="ctr">
              <a:defRPr/>
            </a:pPr>
            <a:r>
              <a:rPr lang="en-US" sz="1600">
                <a:latin typeface="Segoe UI"/>
              </a:rPr>
              <a:t>"Include the project timeline in a table and any proposed changes from Adele."</a:t>
            </a:r>
          </a:p>
        </p:txBody>
      </p:sp>
      <p:sp>
        <p:nvSpPr>
          <p:cNvPr id="25" name="Rectangle: Rounded Corners 36">
            <a:extLst>
              <a:ext uri="{FF2B5EF4-FFF2-40B4-BE49-F238E27FC236}">
                <a16:creationId xmlns:a16="http://schemas.microsoft.com/office/drawing/2014/main" id="{2D5D3FE6-12A9-561C-E21D-78E196FE1D50}"/>
              </a:ext>
              <a:ext uri="{C183D7F6-B498-43B3-948B-1728B52AA6E4}">
                <adec:decorative xmlns:adec="http://schemas.microsoft.com/office/drawing/2017/decorative" val="1"/>
              </a:ext>
            </a:extLst>
          </p:cNvPr>
          <p:cNvSpPr>
            <a:spLocks/>
          </p:cNvSpPr>
          <p:nvPr/>
        </p:nvSpPr>
        <p:spPr>
          <a:xfrm rot="16200000">
            <a:off x="5032100" y="-199814"/>
            <a:ext cx="2092959" cy="10972800"/>
          </a:xfrm>
          <a:prstGeom prst="roundRect">
            <a:avLst>
              <a:gd name="adj" fmla="val 2772"/>
            </a:avLst>
          </a:prstGeom>
          <a:solidFill>
            <a:schemeClr val="bg1">
              <a:lumMod val="85000"/>
              <a:alpha val="33000"/>
            </a:schemeClr>
          </a:solidFill>
          <a:ln w="603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Segoe UI"/>
              <a:ea typeface="+mn-ea"/>
              <a:cs typeface="Segoe UI" pitchFamily="34" charset="0"/>
            </a:endParaRPr>
          </a:p>
        </p:txBody>
      </p:sp>
      <p:grpSp>
        <p:nvGrpSpPr>
          <p:cNvPr id="24" name="Group 23">
            <a:extLst>
              <a:ext uri="{FF2B5EF4-FFF2-40B4-BE49-F238E27FC236}">
                <a16:creationId xmlns:a16="http://schemas.microsoft.com/office/drawing/2014/main" id="{D309AB50-8C58-FE64-F56B-02A65C31A2F5}"/>
              </a:ext>
              <a:ext uri="{C183D7F6-B498-43B3-948B-1728B52AA6E4}">
                <adec:decorative xmlns:adec="http://schemas.microsoft.com/office/drawing/2017/decorative" val="1"/>
              </a:ext>
            </a:extLst>
          </p:cNvPr>
          <p:cNvGrpSpPr/>
          <p:nvPr/>
        </p:nvGrpSpPr>
        <p:grpSpPr>
          <a:xfrm>
            <a:off x="1512738" y="4720861"/>
            <a:ext cx="9232900" cy="1295217"/>
            <a:chOff x="1512738" y="4720861"/>
            <a:chExt cx="9232900" cy="1295217"/>
          </a:xfrm>
        </p:grpSpPr>
        <p:sp>
          <p:nvSpPr>
            <p:cNvPr id="13" name="TextBox 12">
              <a:extLst>
                <a:ext uri="{FF2B5EF4-FFF2-40B4-BE49-F238E27FC236}">
                  <a16:creationId xmlns:a16="http://schemas.microsoft.com/office/drawing/2014/main" id="{B9D1D1C3-3F08-6329-FC28-F40C17B29BA9}"/>
                </a:ext>
              </a:extLst>
            </p:cNvPr>
            <p:cNvSpPr txBox="1"/>
            <p:nvPr/>
          </p:nvSpPr>
          <p:spPr>
            <a:xfrm>
              <a:off x="4771836" y="4720861"/>
              <a:ext cx="2714705" cy="307777"/>
            </a:xfrm>
            <a:prstGeom prst="rect">
              <a:avLst/>
            </a:prstGeom>
            <a:noFill/>
            <a:ln w="19050" cap="rnd">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algn="ctr" defTabSz="932449">
                <a:spcBef>
                  <a:spcPts val="200"/>
                </a:spcBef>
                <a:defRPr sz="2400">
                  <a:gradFill>
                    <a:gsLst>
                      <a:gs pos="20280">
                        <a:srgbClr val="000000"/>
                      </a:gs>
                      <a:gs pos="41958">
                        <a:srgbClr val="000000"/>
                      </a:gs>
                    </a:gsLst>
                    <a:lin ang="0" scaled="0"/>
                  </a:gra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32449" rtl="0" eaLnBrk="1" fontAlgn="auto" latinLnBrk="0" hangingPunct="1">
                <a:lnSpc>
                  <a:spcPct val="100000"/>
                </a:lnSpc>
                <a:spcBef>
                  <a:spcPts val="200"/>
                </a:spcBef>
                <a:spcAft>
                  <a:spcPts val="0"/>
                </a:spcAft>
                <a:buClrTx/>
                <a:buSzTx/>
                <a:buFontTx/>
                <a:buNone/>
                <a:tabLst/>
                <a:defRPr/>
              </a:pPr>
              <a:r>
                <a:rPr kumimoji="0" lang="en-US" sz="2000" b="0" i="0" u="none" strike="noStrike" kern="1200" cap="none" spc="0" normalizeH="0" baseline="0" noProof="0">
                  <a:ln>
                    <a:noFill/>
                  </a:ln>
                  <a:gradFill>
                    <a:gsLst>
                      <a:gs pos="6993">
                        <a:srgbClr val="000000"/>
                      </a:gs>
                      <a:gs pos="20280">
                        <a:srgbClr val="000000"/>
                      </a:gs>
                    </a:gsLst>
                    <a:lin ang="0" scaled="0"/>
                  </a:gradFill>
                  <a:effectLst/>
                  <a:uLnTx/>
                  <a:uFillTx/>
                  <a:latin typeface="Segoe UI Semibold" panose="020B0702040204020203" pitchFamily="34" charset="0"/>
                  <a:ea typeface="+mn-ea"/>
                  <a:cs typeface="Segoe UI Semibold" panose="020B0702040204020203" pitchFamily="34" charset="0"/>
                </a:rPr>
                <a:t>Final Prompt</a:t>
              </a:r>
            </a:p>
          </p:txBody>
        </p:sp>
        <p:sp>
          <p:nvSpPr>
            <p:cNvPr id="32" name="TextBox 31">
              <a:extLst>
                <a:ext uri="{FF2B5EF4-FFF2-40B4-BE49-F238E27FC236}">
                  <a16:creationId xmlns:a16="http://schemas.microsoft.com/office/drawing/2014/main" id="{A6382FBC-5F1A-8CD9-279D-A75BB8F407AC}"/>
                </a:ext>
              </a:extLst>
            </p:cNvPr>
            <p:cNvSpPr txBox="1"/>
            <p:nvPr/>
          </p:nvSpPr>
          <p:spPr>
            <a:xfrm>
              <a:off x="1512738" y="5092748"/>
              <a:ext cx="9232900" cy="923330"/>
            </a:xfrm>
            <a:prstGeom prst="rect">
              <a:avLst/>
            </a:prstGeom>
            <a:noFill/>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a:latin typeface="Segoe UI"/>
                </a:rPr>
                <a:t>Recap this Teams meeting. I was late to attend and need a brief overview of the project timeline. Did Adele Vance propose any changes? Include the project timeline in a table and any proposed changes from Adele.</a:t>
              </a:r>
            </a:p>
          </p:txBody>
        </p:sp>
      </p:grpSp>
      <p:grpSp>
        <p:nvGrpSpPr>
          <p:cNvPr id="5" name="Group 4">
            <a:extLst>
              <a:ext uri="{FF2B5EF4-FFF2-40B4-BE49-F238E27FC236}">
                <a16:creationId xmlns:a16="http://schemas.microsoft.com/office/drawing/2014/main" id="{7F74F97E-DA84-A531-B461-C75323915477}"/>
              </a:ext>
              <a:ext uri="{C183D7F6-B498-43B3-948B-1728B52AA6E4}">
                <adec:decorative xmlns:adec="http://schemas.microsoft.com/office/drawing/2017/decorative" val="1"/>
              </a:ext>
            </a:extLst>
          </p:cNvPr>
          <p:cNvGrpSpPr/>
          <p:nvPr/>
        </p:nvGrpSpPr>
        <p:grpSpPr>
          <a:xfrm>
            <a:off x="3117440" y="2662263"/>
            <a:ext cx="374542" cy="430887"/>
            <a:chOff x="3117440" y="2662263"/>
            <a:chExt cx="374542" cy="430887"/>
          </a:xfrm>
        </p:grpSpPr>
        <p:sp>
          <p:nvSpPr>
            <p:cNvPr id="3" name="Oval 2">
              <a:extLst>
                <a:ext uri="{FF2B5EF4-FFF2-40B4-BE49-F238E27FC236}">
                  <a16:creationId xmlns:a16="http://schemas.microsoft.com/office/drawing/2014/main" id="{C7A1B01E-2DD4-EFE4-E99B-17AB38ADEE02}"/>
                </a:ext>
                <a:ext uri="{C183D7F6-B498-43B3-948B-1728B52AA6E4}">
                  <adec:decorative xmlns:adec="http://schemas.microsoft.com/office/drawing/2017/decorative" val="1"/>
                </a:ext>
              </a:extLst>
            </p:cNvPr>
            <p:cNvSpPr/>
            <p:nvPr/>
          </p:nvSpPr>
          <p:spPr bwMode="auto">
            <a:xfrm>
              <a:off x="3117440" y="2701056"/>
              <a:ext cx="374542" cy="374542"/>
            </a:xfrm>
            <a:prstGeom prst="ellipse">
              <a:avLst/>
            </a:prstGeom>
            <a:gradFill flip="none" rotWithShape="1">
              <a:gsLst>
                <a:gs pos="0">
                  <a:srgbClr val="0078D4"/>
                </a:gs>
                <a:gs pos="80000">
                  <a:srgbClr val="399A91"/>
                </a:gs>
              </a:gsLst>
              <a:path path="circle">
                <a:fillToRect l="100000" t="100000"/>
              </a:path>
              <a:tileRect r="-100000" b="-100000"/>
            </a:gradFill>
            <a:ln w="63897" cap="flat">
              <a:noFill/>
              <a:prstDash val="solid"/>
              <a:miter/>
            </a:ln>
            <a:effectLst>
              <a:outerShdw blurRad="63500" dist="63500" dir="2400000" algn="tl" rotWithShape="0">
                <a:srgbClr val="000000">
                  <a:alpha val="50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Segoe UI"/>
                <a:ea typeface="+mn-ea"/>
                <a:cs typeface="+mn-cs"/>
              </a:endParaRPr>
            </a:p>
          </p:txBody>
        </p:sp>
        <p:sp>
          <p:nvSpPr>
            <p:cNvPr id="27" name="TextBox 26">
              <a:extLst>
                <a:ext uri="{FF2B5EF4-FFF2-40B4-BE49-F238E27FC236}">
                  <a16:creationId xmlns:a16="http://schemas.microsoft.com/office/drawing/2014/main" id="{68C510C0-F46A-EE46-45F1-F03C0A49BB7D}"/>
                </a:ext>
                <a:ext uri="{C183D7F6-B498-43B3-948B-1728B52AA6E4}">
                  <adec:decorative xmlns:adec="http://schemas.microsoft.com/office/drawing/2017/decorative" val="0"/>
                </a:ext>
              </a:extLst>
            </p:cNvPr>
            <p:cNvSpPr txBox="1"/>
            <p:nvPr/>
          </p:nvSpPr>
          <p:spPr>
            <a:xfrm>
              <a:off x="3193248" y="2662263"/>
              <a:ext cx="236228" cy="43088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Segoe UI"/>
                  <a:ea typeface="+mn-ea"/>
                  <a:cs typeface="+mn-cs"/>
                </a:rPr>
                <a:t>+</a:t>
              </a:r>
            </a:p>
          </p:txBody>
        </p:sp>
      </p:grpSp>
      <p:grpSp>
        <p:nvGrpSpPr>
          <p:cNvPr id="10" name="Group 9">
            <a:extLst>
              <a:ext uri="{FF2B5EF4-FFF2-40B4-BE49-F238E27FC236}">
                <a16:creationId xmlns:a16="http://schemas.microsoft.com/office/drawing/2014/main" id="{3003370E-D32B-FB00-B873-5F7496032E8C}"/>
              </a:ext>
              <a:ext uri="{C183D7F6-B498-43B3-948B-1728B52AA6E4}">
                <adec:decorative xmlns:adec="http://schemas.microsoft.com/office/drawing/2017/decorative" val="1"/>
              </a:ext>
            </a:extLst>
          </p:cNvPr>
          <p:cNvGrpSpPr/>
          <p:nvPr/>
        </p:nvGrpSpPr>
        <p:grpSpPr>
          <a:xfrm>
            <a:off x="5876306" y="2662263"/>
            <a:ext cx="374542" cy="430887"/>
            <a:chOff x="5876306" y="2662263"/>
            <a:chExt cx="374542" cy="430887"/>
          </a:xfrm>
        </p:grpSpPr>
        <p:sp>
          <p:nvSpPr>
            <p:cNvPr id="42" name="Oval 41">
              <a:extLst>
                <a:ext uri="{FF2B5EF4-FFF2-40B4-BE49-F238E27FC236}">
                  <a16:creationId xmlns:a16="http://schemas.microsoft.com/office/drawing/2014/main" id="{F4D91027-E848-2BBD-D5EB-9E0D490E79D7}"/>
                </a:ext>
                <a:ext uri="{C183D7F6-B498-43B3-948B-1728B52AA6E4}">
                  <adec:decorative xmlns:adec="http://schemas.microsoft.com/office/drawing/2017/decorative" val="1"/>
                </a:ext>
              </a:extLst>
            </p:cNvPr>
            <p:cNvSpPr/>
            <p:nvPr/>
          </p:nvSpPr>
          <p:spPr bwMode="auto">
            <a:xfrm>
              <a:off x="5876306" y="2701056"/>
              <a:ext cx="374542" cy="374542"/>
            </a:xfrm>
            <a:prstGeom prst="ellipse">
              <a:avLst/>
            </a:prstGeom>
            <a:gradFill flip="none" rotWithShape="1">
              <a:gsLst>
                <a:gs pos="0">
                  <a:srgbClr val="C03BC4"/>
                </a:gs>
                <a:gs pos="80000">
                  <a:srgbClr val="0078D4"/>
                </a:gs>
              </a:gsLst>
              <a:path path="circle">
                <a:fillToRect l="100000" t="100000"/>
              </a:path>
              <a:tileRect r="-100000" b="-100000"/>
            </a:gradFill>
            <a:ln w="63897" cap="flat">
              <a:noFill/>
              <a:prstDash val="solid"/>
              <a:miter/>
            </a:ln>
            <a:effectLst>
              <a:outerShdw blurRad="63500" dist="63500" dir="2400000" algn="tl" rotWithShape="0">
                <a:srgbClr val="000000">
                  <a:alpha val="50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Segoe UI"/>
                <a:ea typeface="+mn-ea"/>
                <a:cs typeface="+mn-cs"/>
              </a:endParaRPr>
            </a:p>
          </p:txBody>
        </p:sp>
        <p:sp>
          <p:nvSpPr>
            <p:cNvPr id="43" name="TextBox 42">
              <a:extLst>
                <a:ext uri="{FF2B5EF4-FFF2-40B4-BE49-F238E27FC236}">
                  <a16:creationId xmlns:a16="http://schemas.microsoft.com/office/drawing/2014/main" id="{207D0C27-F28A-7549-59E5-1790082C77B9}"/>
                </a:ext>
                <a:ext uri="{C183D7F6-B498-43B3-948B-1728B52AA6E4}">
                  <adec:decorative xmlns:adec="http://schemas.microsoft.com/office/drawing/2017/decorative" val="0"/>
                </a:ext>
              </a:extLst>
            </p:cNvPr>
            <p:cNvSpPr txBox="1"/>
            <p:nvPr/>
          </p:nvSpPr>
          <p:spPr>
            <a:xfrm>
              <a:off x="5952114" y="2662263"/>
              <a:ext cx="236228" cy="43088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Segoe UI"/>
                  <a:ea typeface="+mn-ea"/>
                  <a:cs typeface="+mn-cs"/>
                </a:rPr>
                <a:t>+</a:t>
              </a:r>
            </a:p>
          </p:txBody>
        </p:sp>
      </p:grpSp>
      <p:grpSp>
        <p:nvGrpSpPr>
          <p:cNvPr id="15" name="Group 14">
            <a:extLst>
              <a:ext uri="{FF2B5EF4-FFF2-40B4-BE49-F238E27FC236}">
                <a16:creationId xmlns:a16="http://schemas.microsoft.com/office/drawing/2014/main" id="{45E18088-E4A1-4840-B81E-688578000C92}"/>
              </a:ext>
              <a:ext uri="{C183D7F6-B498-43B3-948B-1728B52AA6E4}">
                <adec:decorative xmlns:adec="http://schemas.microsoft.com/office/drawing/2017/decorative" val="1"/>
              </a:ext>
            </a:extLst>
          </p:cNvPr>
          <p:cNvGrpSpPr/>
          <p:nvPr/>
        </p:nvGrpSpPr>
        <p:grpSpPr>
          <a:xfrm>
            <a:off x="8640351" y="2662263"/>
            <a:ext cx="374542" cy="430887"/>
            <a:chOff x="8640351" y="2662263"/>
            <a:chExt cx="374542" cy="430887"/>
          </a:xfrm>
        </p:grpSpPr>
        <p:sp>
          <p:nvSpPr>
            <p:cNvPr id="44" name="Oval 43">
              <a:extLst>
                <a:ext uri="{FF2B5EF4-FFF2-40B4-BE49-F238E27FC236}">
                  <a16:creationId xmlns:a16="http://schemas.microsoft.com/office/drawing/2014/main" id="{F232FCF7-AC60-DC8C-2607-824E09FF4599}"/>
                </a:ext>
                <a:ext uri="{C183D7F6-B498-43B3-948B-1728B52AA6E4}">
                  <adec:decorative xmlns:adec="http://schemas.microsoft.com/office/drawing/2017/decorative" val="1"/>
                </a:ext>
              </a:extLst>
            </p:cNvPr>
            <p:cNvSpPr/>
            <p:nvPr/>
          </p:nvSpPr>
          <p:spPr bwMode="auto">
            <a:xfrm>
              <a:off x="8640351" y="2701056"/>
              <a:ext cx="374542" cy="374542"/>
            </a:xfrm>
            <a:prstGeom prst="ellipse">
              <a:avLst/>
            </a:prstGeom>
            <a:gradFill flip="none" rotWithShape="1">
              <a:gsLst>
                <a:gs pos="0">
                  <a:srgbClr val="FF5C39"/>
                </a:gs>
                <a:gs pos="80000">
                  <a:srgbClr val="C03BC4"/>
                </a:gs>
              </a:gsLst>
              <a:path path="circle">
                <a:fillToRect l="100000" t="100000"/>
              </a:path>
              <a:tileRect r="-100000" b="-100000"/>
            </a:gradFill>
            <a:ln w="63897" cap="flat">
              <a:noFill/>
              <a:prstDash val="solid"/>
              <a:miter/>
            </a:ln>
            <a:effectLst>
              <a:outerShdw blurRad="63500" dist="63500" dir="2400000" algn="tl" rotWithShape="0">
                <a:srgbClr val="000000">
                  <a:alpha val="50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Segoe UI"/>
                <a:ea typeface="+mn-ea"/>
                <a:cs typeface="+mn-cs"/>
              </a:endParaRPr>
            </a:p>
          </p:txBody>
        </p:sp>
        <p:sp>
          <p:nvSpPr>
            <p:cNvPr id="45" name="TextBox 44">
              <a:extLst>
                <a:ext uri="{FF2B5EF4-FFF2-40B4-BE49-F238E27FC236}">
                  <a16:creationId xmlns:a16="http://schemas.microsoft.com/office/drawing/2014/main" id="{DF0AC789-D93B-AAF7-BE61-87A1A78F6D3C}"/>
                </a:ext>
                <a:ext uri="{C183D7F6-B498-43B3-948B-1728B52AA6E4}">
                  <adec:decorative xmlns:adec="http://schemas.microsoft.com/office/drawing/2017/decorative" val="0"/>
                </a:ext>
              </a:extLst>
            </p:cNvPr>
            <p:cNvSpPr txBox="1"/>
            <p:nvPr/>
          </p:nvSpPr>
          <p:spPr>
            <a:xfrm>
              <a:off x="8716159" y="2662263"/>
              <a:ext cx="236228" cy="43088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Segoe UI"/>
                  <a:ea typeface="+mn-ea"/>
                  <a:cs typeface="+mn-cs"/>
                </a:rPr>
                <a:t>+</a:t>
              </a:r>
            </a:p>
          </p:txBody>
        </p:sp>
      </p:grpSp>
      <p:grpSp>
        <p:nvGrpSpPr>
          <p:cNvPr id="16" name="Group 15">
            <a:extLst>
              <a:ext uri="{FF2B5EF4-FFF2-40B4-BE49-F238E27FC236}">
                <a16:creationId xmlns:a16="http://schemas.microsoft.com/office/drawing/2014/main" id="{DBF9F161-7F6D-81B8-2B3E-113C8AB474A6}"/>
              </a:ext>
              <a:ext uri="{C183D7F6-B498-43B3-948B-1728B52AA6E4}">
                <adec:decorative xmlns:adec="http://schemas.microsoft.com/office/drawing/2017/decorative" val="1"/>
              </a:ext>
            </a:extLst>
          </p:cNvPr>
          <p:cNvGrpSpPr/>
          <p:nvPr/>
        </p:nvGrpSpPr>
        <p:grpSpPr>
          <a:xfrm>
            <a:off x="5848743" y="3998705"/>
            <a:ext cx="429668" cy="450105"/>
            <a:chOff x="5848743" y="3998705"/>
            <a:chExt cx="429668" cy="450105"/>
          </a:xfrm>
        </p:grpSpPr>
        <p:sp>
          <p:nvSpPr>
            <p:cNvPr id="6" name="Oval 5">
              <a:extLst>
                <a:ext uri="{FF2B5EF4-FFF2-40B4-BE49-F238E27FC236}">
                  <a16:creationId xmlns:a16="http://schemas.microsoft.com/office/drawing/2014/main" id="{8A4B0F1E-1AD5-481A-4983-8934CD5C96EC}"/>
                </a:ext>
                <a:ext uri="{C183D7F6-B498-43B3-948B-1728B52AA6E4}">
                  <adec:decorative xmlns:adec="http://schemas.microsoft.com/office/drawing/2017/decorative" val="1"/>
                </a:ext>
              </a:extLst>
            </p:cNvPr>
            <p:cNvSpPr/>
            <p:nvPr/>
          </p:nvSpPr>
          <p:spPr bwMode="auto">
            <a:xfrm>
              <a:off x="5848743" y="3998705"/>
              <a:ext cx="429668" cy="450105"/>
            </a:xfrm>
            <a:prstGeom prst="ellipse">
              <a:avLst/>
            </a:prstGeom>
            <a:gradFill flip="none" rotWithShape="1">
              <a:gsLst>
                <a:gs pos="32000">
                  <a:srgbClr val="C03BC4"/>
                </a:gs>
                <a:gs pos="100000">
                  <a:srgbClr val="399A91"/>
                </a:gs>
                <a:gs pos="68000">
                  <a:srgbClr val="0078D4"/>
                </a:gs>
                <a:gs pos="0">
                  <a:srgbClr val="FF5C39"/>
                </a:gs>
              </a:gsLst>
              <a:path path="circle">
                <a:fillToRect l="100000" t="100000"/>
              </a:path>
              <a:tileRect r="-100000" b="-100000"/>
            </a:gradFill>
            <a:ln w="63897" cap="flat">
              <a:noFill/>
              <a:prstDash val="solid"/>
              <a:miter/>
            </a:ln>
            <a:effectLst>
              <a:outerShdw blurRad="63500" dist="63500" dir="2700000" algn="tl" rotWithShape="0">
                <a:prstClr val="black">
                  <a:alpha val="50000"/>
                </a:prstClr>
              </a:outerShdw>
            </a:effectLst>
          </p:spPr>
          <p:txBody>
            <a:bodyPr rot="0" spcFirstLastPara="0" vertOverflow="overflow" horzOverflow="overflow" vert="horz" wrap="square" lIns="137160" tIns="18288" rIns="137160" bIns="54864"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53147">
                      <a:srgbClr val="FFFFFF"/>
                    </a:gs>
                    <a:gs pos="28000">
                      <a:srgbClr val="FFFFFF"/>
                    </a:gs>
                  </a:gsLst>
                  <a:path path="circle">
                    <a:fillToRect l="100000" b="100000"/>
                  </a:path>
                </a:gradFill>
                <a:effectLst/>
                <a:uLnTx/>
                <a:uFillTx/>
                <a:latin typeface="Segoe UI Variable Display Semib" pitchFamily="2" charset="0"/>
                <a:ea typeface="+mn-ea"/>
                <a:cs typeface="Segoe UI" pitchFamily="34" charset="0"/>
              </a:endParaRPr>
            </a:p>
          </p:txBody>
        </p:sp>
        <p:sp>
          <p:nvSpPr>
            <p:cNvPr id="22" name="TextBox 21">
              <a:extLst>
                <a:ext uri="{FF2B5EF4-FFF2-40B4-BE49-F238E27FC236}">
                  <a16:creationId xmlns:a16="http://schemas.microsoft.com/office/drawing/2014/main" id="{2B637971-E178-7B99-7ABF-E40EC77880FF}"/>
                </a:ext>
                <a:ext uri="{C183D7F6-B498-43B3-948B-1728B52AA6E4}">
                  <adec:decorative xmlns:adec="http://schemas.microsoft.com/office/drawing/2017/decorative" val="0"/>
                </a:ext>
              </a:extLst>
            </p:cNvPr>
            <p:cNvSpPr txBox="1"/>
            <p:nvPr/>
          </p:nvSpPr>
          <p:spPr>
            <a:xfrm>
              <a:off x="5973862" y="3999279"/>
              <a:ext cx="186921" cy="43088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Segoe UI"/>
                  <a:ea typeface="+mn-ea"/>
                  <a:cs typeface="+mn-cs"/>
                </a:rPr>
                <a:t>=</a:t>
              </a:r>
            </a:p>
          </p:txBody>
        </p:sp>
      </p:grpSp>
      <p:pic>
        <p:nvPicPr>
          <p:cNvPr id="9" name="Picture 2">
            <a:hlinkClick r:id="" action="ppaction://noaction"/>
            <a:extLst>
              <a:ext uri="{FF2B5EF4-FFF2-40B4-BE49-F238E27FC236}">
                <a16:creationId xmlns:a16="http://schemas.microsoft.com/office/drawing/2014/main" id="{3EE1706C-8175-904E-620C-BB77974D50CA}"/>
              </a:ext>
              <a:ext uri="{C183D7F6-B498-43B3-948B-1728B52AA6E4}">
                <adec:decorative xmlns:adec="http://schemas.microsoft.com/office/drawing/2017/decorative" val="1"/>
              </a:ext>
            </a:extLst>
          </p:cNvPr>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10405940" y="269979"/>
            <a:ext cx="924921" cy="92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443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decel="100000" fill="hold" grpId="1" nodeType="withEffect">
                                  <p:stCondLst>
                                    <p:cond delay="0"/>
                                  </p:stCondLst>
                                  <p:childTnLst>
                                    <p:animMotion origin="layout" path="M 0 1.48148E-6 L 0 0.03542 " pathEditMode="relative" rAng="0" ptsTypes="AA">
                                      <p:cBhvr>
                                        <p:cTn id="9" dur="700" spd="-100000" fill="hold"/>
                                        <p:tgtEl>
                                          <p:spTgt spid="7"/>
                                        </p:tgtEl>
                                        <p:attrNameLst>
                                          <p:attrName>ppt_x</p:attrName>
                                          <p:attrName>ppt_y</p:attrName>
                                        </p:attrNameLst>
                                      </p:cBhvr>
                                      <p:rCtr x="0" y="1759"/>
                                    </p:animMotion>
                                  </p:childTnLst>
                                </p:cTn>
                              </p:par>
                              <p:par>
                                <p:cTn id="10" presetID="10" presetClass="entr" presetSubtype="0" fill="hold" grpId="0"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decel="100000" fill="hold" grpId="1" nodeType="withEffect">
                                  <p:stCondLst>
                                    <p:cond delay="300"/>
                                  </p:stCondLst>
                                  <p:childTnLst>
                                    <p:animMotion origin="layout" path="M -3.125E-6 0 L -3.125E-6 0.03542 " pathEditMode="relative" rAng="0" ptsTypes="AA">
                                      <p:cBhvr>
                                        <p:cTn id="14" dur="700" spd="-100000" fill="hold"/>
                                        <p:tgtEl>
                                          <p:spTgt spid="2"/>
                                        </p:tgtEl>
                                        <p:attrNameLst>
                                          <p:attrName>ppt_x</p:attrName>
                                          <p:attrName>ppt_y</p:attrName>
                                        </p:attrNameLst>
                                      </p:cBhvr>
                                      <p:rCtr x="0" y="1759"/>
                                    </p:animMotion>
                                  </p:childTnLst>
                                </p:cTn>
                              </p:par>
                              <p:par>
                                <p:cTn id="15" presetID="10" presetClass="entr" presetSubtype="0" fill="hold" grpId="0" nodeType="withEffect">
                                  <p:stCondLst>
                                    <p:cond delay="3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42" presetClass="path" presetSubtype="0" decel="100000" fill="hold" grpId="1" nodeType="withEffect">
                                  <p:stCondLst>
                                    <p:cond delay="300"/>
                                  </p:stCondLst>
                                  <p:childTnLst>
                                    <p:animMotion origin="layout" path="M 5E-6 0 L 5E-6 0.03542 " pathEditMode="relative" rAng="0" ptsTypes="AA">
                                      <p:cBhvr>
                                        <p:cTn id="19" dur="700" spd="-100000" fill="hold"/>
                                        <p:tgtEl>
                                          <p:spTgt spid="8"/>
                                        </p:tgtEl>
                                        <p:attrNameLst>
                                          <p:attrName>ppt_x</p:attrName>
                                          <p:attrName>ppt_y</p:attrName>
                                        </p:attrNameLst>
                                      </p:cBhvr>
                                      <p:rCtr x="0" y="1759"/>
                                    </p:animMotion>
                                  </p:childTnLst>
                                </p:cTn>
                              </p:par>
                              <p:par>
                                <p:cTn id="20" presetID="10" presetClass="entr" presetSubtype="0" fill="hold" grpId="0" nodeType="withEffect">
                                  <p:stCondLst>
                                    <p:cond delay="3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42" presetClass="path" presetSubtype="0" decel="100000" fill="hold" grpId="1" nodeType="withEffect">
                                  <p:stCondLst>
                                    <p:cond delay="300"/>
                                  </p:stCondLst>
                                  <p:childTnLst>
                                    <p:animMotion origin="layout" path="M -1.66667E-6 0 L -1.66667E-6 0.03542 " pathEditMode="relative" rAng="0" ptsTypes="AA">
                                      <p:cBhvr>
                                        <p:cTn id="24" dur="700" spd="-100000" fill="hold"/>
                                        <p:tgtEl>
                                          <p:spTgt spid="20"/>
                                        </p:tgtEl>
                                        <p:attrNameLst>
                                          <p:attrName>ppt_x</p:attrName>
                                          <p:attrName>ppt_y</p:attrName>
                                        </p:attrNameLst>
                                      </p:cBhvr>
                                      <p:rCtr x="0" y="1759"/>
                                    </p:animMotion>
                                  </p:childTnLst>
                                </p:cTn>
                              </p:par>
                              <p:par>
                                <p:cTn id="25" presetID="10" presetClass="entr" presetSubtype="0" fill="hold" grpId="0" nodeType="withEffect">
                                  <p:stCondLst>
                                    <p:cond delay="30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42" presetClass="path" presetSubtype="0" decel="100000" fill="hold" grpId="1" nodeType="withEffect">
                                  <p:stCondLst>
                                    <p:cond delay="300"/>
                                  </p:stCondLst>
                                  <p:childTnLst>
                                    <p:animMotion origin="layout" path="M 6.25E-7 0 L 6.25E-7 0.03542 " pathEditMode="relative" rAng="0" ptsTypes="AA">
                                      <p:cBhvr>
                                        <p:cTn id="29" dur="700" spd="-100000" fill="hold"/>
                                        <p:tgtEl>
                                          <p:spTgt spid="41"/>
                                        </p:tgtEl>
                                        <p:attrNameLst>
                                          <p:attrName>ppt_x</p:attrName>
                                          <p:attrName>ppt_y</p:attrName>
                                        </p:attrNameLst>
                                      </p:cBhvr>
                                      <p:rCtr x="0" y="1759"/>
                                    </p:animMotion>
                                  </p:childTnLst>
                                </p:cTn>
                              </p:par>
                              <p:par>
                                <p:cTn id="30" presetID="10" presetClass="entr" presetSubtype="0" fill="hold" grpId="0" nodeType="withEffect">
                                  <p:stCondLst>
                                    <p:cond delay="3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42" presetClass="path" presetSubtype="0" decel="100000" fill="hold" grpId="1" nodeType="withEffect">
                                  <p:stCondLst>
                                    <p:cond delay="300"/>
                                  </p:stCondLst>
                                  <p:childTnLst>
                                    <p:animMotion origin="layout" path="M 5E-6 0 L 5E-6 0.03542 " pathEditMode="relative" rAng="0" ptsTypes="AA">
                                      <p:cBhvr>
                                        <p:cTn id="34" dur="700" spd="-100000" fill="hold"/>
                                        <p:tgtEl>
                                          <p:spTgt spid="28"/>
                                        </p:tgtEl>
                                        <p:attrNameLst>
                                          <p:attrName>ppt_x</p:attrName>
                                          <p:attrName>ppt_y</p:attrName>
                                        </p:attrNameLst>
                                      </p:cBhvr>
                                      <p:rCtr x="0" y="1759"/>
                                    </p:animMotion>
                                  </p:childTnLst>
                                </p:cTn>
                              </p:par>
                              <p:par>
                                <p:cTn id="35" presetID="10" presetClass="entr" presetSubtype="0" fill="hold" grpId="0" nodeType="withEffect">
                                  <p:stCondLst>
                                    <p:cond delay="30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42" presetClass="path" presetSubtype="0" decel="100000" fill="hold" grpId="1" nodeType="withEffect">
                                  <p:stCondLst>
                                    <p:cond delay="300"/>
                                  </p:stCondLst>
                                  <p:childTnLst>
                                    <p:animMotion origin="layout" path="M 5E-6 0 L 5E-6 0.03542 " pathEditMode="relative" rAng="0" ptsTypes="AA">
                                      <p:cBhvr>
                                        <p:cTn id="39" dur="700" spd="-100000" fill="hold"/>
                                        <p:tgtEl>
                                          <p:spTgt spid="29"/>
                                        </p:tgtEl>
                                        <p:attrNameLst>
                                          <p:attrName>ppt_x</p:attrName>
                                          <p:attrName>ppt_y</p:attrName>
                                        </p:attrNameLst>
                                      </p:cBhvr>
                                      <p:rCtr x="0" y="1759"/>
                                    </p:animMotion>
                                  </p:childTnLst>
                                </p:cTn>
                              </p:par>
                              <p:par>
                                <p:cTn id="40" presetID="10" presetClass="entr" presetSubtype="0" fill="hold" grpId="0" nodeType="withEffect">
                                  <p:stCondLst>
                                    <p:cond delay="30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42" presetClass="path" presetSubtype="0" decel="100000" fill="hold" grpId="1" nodeType="withEffect">
                                  <p:stCondLst>
                                    <p:cond delay="300"/>
                                  </p:stCondLst>
                                  <p:childTnLst>
                                    <p:animMotion origin="layout" path="M 5E-6 0 L 5E-6 0.03542 " pathEditMode="relative" rAng="0" ptsTypes="AA">
                                      <p:cBhvr>
                                        <p:cTn id="44" dur="700" spd="-100000" fill="hold"/>
                                        <p:tgtEl>
                                          <p:spTgt spid="30"/>
                                        </p:tgtEl>
                                        <p:attrNameLst>
                                          <p:attrName>ppt_x</p:attrName>
                                          <p:attrName>ppt_y</p:attrName>
                                        </p:attrNameLst>
                                      </p:cBhvr>
                                      <p:rCtr x="0" y="1759"/>
                                    </p:animMotion>
                                  </p:childTnLst>
                                </p:cTn>
                              </p:par>
                              <p:par>
                                <p:cTn id="45" presetID="10" presetClass="entr" presetSubtype="0" fill="hold" grpId="0" nodeType="withEffect">
                                  <p:stCondLst>
                                    <p:cond delay="3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42" presetClass="path" presetSubtype="0" decel="100000" fill="hold" grpId="1" nodeType="withEffect">
                                  <p:stCondLst>
                                    <p:cond delay="300"/>
                                  </p:stCondLst>
                                  <p:childTnLst>
                                    <p:animMotion origin="layout" path="M 5E-6 0 L 5E-6 0.03542 " pathEditMode="relative" rAng="0" ptsTypes="AA">
                                      <p:cBhvr>
                                        <p:cTn id="49" dur="700" spd="-100000" fill="hold"/>
                                        <p:tgtEl>
                                          <p:spTgt spid="21"/>
                                        </p:tgtEl>
                                        <p:attrNameLst>
                                          <p:attrName>ppt_x</p:attrName>
                                          <p:attrName>ppt_y</p:attrName>
                                        </p:attrNameLst>
                                      </p:cBhvr>
                                      <p:rCtr x="0" y="1759"/>
                                    </p:animMotion>
                                  </p:childTnLst>
                                </p:cTn>
                              </p:par>
                              <p:par>
                                <p:cTn id="50" presetID="10" presetClass="entr" presetSubtype="0" fill="hold" nodeType="withEffect">
                                  <p:stCondLst>
                                    <p:cond delay="40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42" presetClass="path" presetSubtype="0" decel="100000" fill="hold" nodeType="withEffect">
                                  <p:stCondLst>
                                    <p:cond delay="400"/>
                                  </p:stCondLst>
                                  <p:childTnLst>
                                    <p:animMotion origin="layout" path="M 5E-6 0 L 5E-6 0.03542 " pathEditMode="relative" rAng="0" ptsTypes="AA">
                                      <p:cBhvr>
                                        <p:cTn id="54" dur="700" spd="-100000" fill="hold"/>
                                        <p:tgtEl>
                                          <p:spTgt spid="5"/>
                                        </p:tgtEl>
                                        <p:attrNameLst>
                                          <p:attrName>ppt_x</p:attrName>
                                          <p:attrName>ppt_y</p:attrName>
                                        </p:attrNameLst>
                                      </p:cBhvr>
                                      <p:rCtr x="0" y="1759"/>
                                    </p:animMotion>
                                  </p:childTnLst>
                                </p:cTn>
                              </p:par>
                              <p:par>
                                <p:cTn id="55" presetID="10" presetClass="entr" presetSubtype="0" fill="hold" nodeType="withEffect">
                                  <p:stCondLst>
                                    <p:cond delay="50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42" presetClass="path" presetSubtype="0" decel="100000" fill="hold" nodeType="withEffect">
                                  <p:stCondLst>
                                    <p:cond delay="500"/>
                                  </p:stCondLst>
                                  <p:childTnLst>
                                    <p:animMotion origin="layout" path="M 5E-6 0 L 5E-6 0.03542 " pathEditMode="relative" rAng="0" ptsTypes="AA">
                                      <p:cBhvr>
                                        <p:cTn id="59" dur="700" spd="-100000" fill="hold"/>
                                        <p:tgtEl>
                                          <p:spTgt spid="10"/>
                                        </p:tgtEl>
                                        <p:attrNameLst>
                                          <p:attrName>ppt_x</p:attrName>
                                          <p:attrName>ppt_y</p:attrName>
                                        </p:attrNameLst>
                                      </p:cBhvr>
                                      <p:rCtr x="0" y="1759"/>
                                    </p:animMotion>
                                  </p:childTnLst>
                                </p:cTn>
                              </p:par>
                              <p:par>
                                <p:cTn id="60" presetID="10" presetClass="entr" presetSubtype="0" fill="hold" nodeType="withEffect">
                                  <p:stCondLst>
                                    <p:cond delay="60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42" presetClass="path" presetSubtype="0" decel="100000" fill="hold" nodeType="withEffect">
                                  <p:stCondLst>
                                    <p:cond delay="600"/>
                                  </p:stCondLst>
                                  <p:childTnLst>
                                    <p:animMotion origin="layout" path="M 5E-6 0 L 5E-6 0.03542 " pathEditMode="relative" rAng="0" ptsTypes="AA">
                                      <p:cBhvr>
                                        <p:cTn id="64" dur="700" spd="-100000" fill="hold"/>
                                        <p:tgtEl>
                                          <p:spTgt spid="15"/>
                                        </p:tgtEl>
                                        <p:attrNameLst>
                                          <p:attrName>ppt_x</p:attrName>
                                          <p:attrName>ppt_y</p:attrName>
                                        </p:attrNameLst>
                                      </p:cBhvr>
                                      <p:rCtr x="0" y="1759"/>
                                    </p:animMotion>
                                  </p:childTnLst>
                                </p:cTn>
                              </p:par>
                              <p:par>
                                <p:cTn id="65" presetID="10" presetClass="entr" presetSubtype="0" fill="hold" nodeType="withEffect">
                                  <p:stCondLst>
                                    <p:cond delay="70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42" presetClass="path" presetSubtype="0" decel="100000" fill="hold" nodeType="withEffect">
                                  <p:stCondLst>
                                    <p:cond delay="700"/>
                                  </p:stCondLst>
                                  <p:childTnLst>
                                    <p:animMotion origin="layout" path="M 5E-6 0 L 5E-6 0.03542 " pathEditMode="relative" rAng="0" ptsTypes="AA">
                                      <p:cBhvr>
                                        <p:cTn id="69" dur="700" spd="-100000" fill="hold"/>
                                        <p:tgtEl>
                                          <p:spTgt spid="16"/>
                                        </p:tgtEl>
                                        <p:attrNameLst>
                                          <p:attrName>ppt_x</p:attrName>
                                          <p:attrName>ppt_y</p:attrName>
                                        </p:attrNameLst>
                                      </p:cBhvr>
                                      <p:rCtr x="0" y="1759"/>
                                    </p:animMotion>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42" presetClass="path" presetSubtype="0" decel="100000" fill="hold" grpId="1" nodeType="withEffect">
                                  <p:stCondLst>
                                    <p:cond delay="0"/>
                                  </p:stCondLst>
                                  <p:childTnLst>
                                    <p:animMotion origin="layout" path="M -3.125E-6 3.7037E-7 L -3.125E-6 0.03542 " pathEditMode="relative" rAng="0" ptsTypes="AA">
                                      <p:cBhvr>
                                        <p:cTn id="76" dur="700" spd="-100000" fill="hold"/>
                                        <p:tgtEl>
                                          <p:spTgt spid="35"/>
                                        </p:tgtEl>
                                        <p:attrNameLst>
                                          <p:attrName>ppt_x</p:attrName>
                                          <p:attrName>ppt_y</p:attrName>
                                        </p:attrNameLst>
                                      </p:cBhvr>
                                      <p:rCtr x="0" y="1759"/>
                                    </p:animMotion>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42" presetClass="path" presetSubtype="0" decel="100000" fill="hold" grpId="1" nodeType="withEffect">
                                  <p:stCondLst>
                                    <p:cond delay="0"/>
                                  </p:stCondLst>
                                  <p:childTnLst>
                                    <p:animMotion origin="layout" path="M -3.125E-6 3.7037E-7 L -3.125E-6 0.03542 " pathEditMode="relative" rAng="0" ptsTypes="AA">
                                      <p:cBhvr>
                                        <p:cTn id="83" dur="700" spd="-100000" fill="hold"/>
                                        <p:tgtEl>
                                          <p:spTgt spid="36"/>
                                        </p:tgtEl>
                                        <p:attrNameLst>
                                          <p:attrName>ppt_x</p:attrName>
                                          <p:attrName>ppt_y</p:attrName>
                                        </p:attrNameLst>
                                      </p:cBhvr>
                                      <p:rCtr x="0" y="1759"/>
                                    </p:animMotion>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par>
                                <p:cTn id="89" presetID="42" presetClass="path" presetSubtype="0" decel="100000" fill="hold" grpId="1" nodeType="withEffect">
                                  <p:stCondLst>
                                    <p:cond delay="0"/>
                                  </p:stCondLst>
                                  <p:childTnLst>
                                    <p:animMotion origin="layout" path="M -3.125E-6 3.7037E-7 L -3.125E-6 0.03542 " pathEditMode="relative" rAng="0" ptsTypes="AA">
                                      <p:cBhvr>
                                        <p:cTn id="90" dur="700" spd="-100000" fill="hold"/>
                                        <p:tgtEl>
                                          <p:spTgt spid="38"/>
                                        </p:tgtEl>
                                        <p:attrNameLst>
                                          <p:attrName>ppt_x</p:attrName>
                                          <p:attrName>ppt_y</p:attrName>
                                        </p:attrNameLst>
                                      </p:cBhvr>
                                      <p:rCtr x="0" y="1759"/>
                                    </p:animMotion>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par>
                                <p:cTn id="96" presetID="42" presetClass="path" presetSubtype="0" decel="100000" fill="hold" grpId="1" nodeType="withEffect">
                                  <p:stCondLst>
                                    <p:cond delay="0"/>
                                  </p:stCondLst>
                                  <p:childTnLst>
                                    <p:animMotion origin="layout" path="M -3.125E-6 3.7037E-7 L -3.125E-6 0.03542 " pathEditMode="relative" rAng="0" ptsTypes="AA">
                                      <p:cBhvr>
                                        <p:cTn id="97" dur="700" spd="-100000" fill="hold"/>
                                        <p:tgtEl>
                                          <p:spTgt spid="39"/>
                                        </p:tgtEl>
                                        <p:attrNameLst>
                                          <p:attrName>ppt_x</p:attrName>
                                          <p:attrName>ppt_y</p:attrName>
                                        </p:attrNameLst>
                                      </p:cBhvr>
                                      <p:rCtr x="0" y="1759"/>
                                    </p:animMotion>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par>
                                <p:cTn id="103" presetID="42" presetClass="path" presetSubtype="0" decel="100000" fill="hold" nodeType="withEffect">
                                  <p:stCondLst>
                                    <p:cond delay="0"/>
                                  </p:stCondLst>
                                  <p:childTnLst>
                                    <p:animMotion origin="layout" path="M -3.125E-6 3.7037E-7 L -3.125E-6 0.03542 " pathEditMode="relative" rAng="0" ptsTypes="AA">
                                      <p:cBhvr>
                                        <p:cTn id="104" dur="700" spd="-100000" fill="hold"/>
                                        <p:tgtEl>
                                          <p:spTgt spid="24"/>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28" grpId="0"/>
      <p:bldP spid="28" grpId="1"/>
      <p:bldP spid="35" grpId="0"/>
      <p:bldP spid="35" grpId="1"/>
      <p:bldP spid="8" grpId="0"/>
      <p:bldP spid="8" grpId="1"/>
      <p:bldP spid="29" grpId="0"/>
      <p:bldP spid="29" grpId="1"/>
      <p:bldP spid="36" grpId="0"/>
      <p:bldP spid="36" grpId="1"/>
      <p:bldP spid="41" grpId="0"/>
      <p:bldP spid="41" grpId="1"/>
      <p:bldP spid="30" grpId="0"/>
      <p:bldP spid="30" grpId="1"/>
      <p:bldP spid="38" grpId="0"/>
      <p:bldP spid="38" grpId="1"/>
      <p:bldP spid="20" grpId="0"/>
      <p:bldP spid="20" grpId="1"/>
      <p:bldP spid="21" grpId="0"/>
      <p:bldP spid="21" grpId="1"/>
      <p:bldP spid="39" grpId="0"/>
      <p:bldP spid="3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94E3-494D-C205-8672-4C5943EAA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0FC11-6E3B-06BB-80C8-BF756DC26BEA}"/>
              </a:ext>
            </a:extLst>
          </p:cNvPr>
          <p:cNvSpPr>
            <a:spLocks noGrp="1"/>
          </p:cNvSpPr>
          <p:nvPr>
            <p:ph type="title"/>
          </p:nvPr>
        </p:nvSpPr>
        <p:spPr>
          <a:xfrm>
            <a:off x="171122" y="2802201"/>
            <a:ext cx="11849755" cy="1253598"/>
          </a:xfrm>
        </p:spPr>
        <p:txBody>
          <a:bodyPr wrap="square" anchor="b">
            <a:noAutofit/>
          </a:bodyPr>
          <a:lstStyle/>
          <a:p>
            <a:pPr>
              <a:lnSpc>
                <a:spcPct val="150000"/>
              </a:lnSpc>
            </a:pPr>
            <a:r>
              <a:rPr lang="en-US" sz="4000" b="1">
                <a:gradFill>
                  <a:gsLst>
                    <a:gs pos="0">
                      <a:srgbClr val="002060"/>
                    </a:gs>
                    <a:gs pos="100000">
                      <a:srgbClr val="7030A0"/>
                    </a:gs>
                  </a:gsLst>
                  <a:lin ang="2400000" scaled="0"/>
                </a:gradFill>
                <a:cs typeface="Segoe UI"/>
              </a:rPr>
              <a:t>Microsoft </a:t>
            </a:r>
            <a:r>
              <a:rPr lang="en-US" sz="4000" b="1" i="0">
                <a:gradFill>
                  <a:gsLst>
                    <a:gs pos="0">
                      <a:srgbClr val="002060"/>
                    </a:gs>
                    <a:gs pos="100000">
                      <a:srgbClr val="7030A0"/>
                    </a:gs>
                  </a:gsLst>
                  <a:lin ang="2400000" scaled="0"/>
                </a:gradFill>
                <a:effectLst/>
                <a:cs typeface="Segoe UI"/>
              </a:rPr>
              <a:t>365 Copilot </a:t>
            </a:r>
            <a:r>
              <a:rPr lang="en-US" sz="4000" b="1">
                <a:gradFill>
                  <a:gsLst>
                    <a:gs pos="0">
                      <a:srgbClr val="002060"/>
                    </a:gs>
                    <a:gs pos="100000">
                      <a:srgbClr val="7030A0"/>
                    </a:gs>
                  </a:gsLst>
                  <a:lin ang="2400000" scaled="0"/>
                </a:gradFill>
                <a:cs typeface="Segoe UI"/>
              </a:rPr>
              <a:t>– Copilot in Teams</a:t>
            </a:r>
            <a:br>
              <a:rPr lang="en-US" sz="4000" b="1" i="0">
                <a:effectLst/>
              </a:rPr>
            </a:br>
            <a:endParaRPr lang="en-US" sz="1800">
              <a:gradFill>
                <a:gsLst>
                  <a:gs pos="0">
                    <a:srgbClr val="002060"/>
                  </a:gs>
                  <a:gs pos="100000">
                    <a:srgbClr val="7030A0"/>
                  </a:gs>
                </a:gsLst>
                <a:lin ang="2400000" scaled="0"/>
              </a:gradFill>
            </a:endParaRPr>
          </a:p>
        </p:txBody>
      </p:sp>
    </p:spTree>
    <p:extLst>
      <p:ext uri="{BB962C8B-B14F-4D97-AF65-F5344CB8AC3E}">
        <p14:creationId xmlns:p14="http://schemas.microsoft.com/office/powerpoint/2010/main" val="8466137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C"/>
        </a:solidFill>
        <a:effectLst/>
      </p:bgPr>
    </p:bg>
    <p:spTree>
      <p:nvGrpSpPr>
        <p:cNvPr id="1" name=""/>
        <p:cNvGrpSpPr/>
        <p:nvPr/>
      </p:nvGrpSpPr>
      <p:grpSpPr>
        <a:xfrm>
          <a:off x="0" y="0"/>
          <a:ext cx="0" cy="0"/>
          <a:chOff x="0" y="0"/>
          <a:chExt cx="0" cy="0"/>
        </a:xfrm>
      </p:grpSpPr>
      <p:sp>
        <p:nvSpPr>
          <p:cNvPr id="2" name="Rounded Rectangle 1"/>
          <p:cNvSpPr/>
          <p:nvPr/>
        </p:nvSpPr>
        <p:spPr>
          <a:xfrm>
            <a:off x="457200" y="1720304"/>
            <a:ext cx="1889819" cy="4832895"/>
          </a:xfrm>
          <a:prstGeom prst="roundRect">
            <a:avLst>
              <a:gd name="adj" fmla="val 604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p:cNvSpPr/>
          <p:nvPr/>
        </p:nvSpPr>
        <p:spPr>
          <a:xfrm>
            <a:off x="1173509" y="1920329"/>
            <a:ext cx="457200" cy="457200"/>
          </a:xfrm>
          <a:prstGeom prst="ellipse">
            <a:avLst/>
          </a:prstGeom>
          <a:solidFill>
            <a:srgbClr val="5B5F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49673" y="2491796"/>
            <a:ext cx="304633" cy="243715"/>
          </a:xfrm>
          <a:prstGeom prst="rect">
            <a:avLst/>
          </a:prstGeom>
        </p:spPr>
      </p:pic>
      <p:sp>
        <p:nvSpPr>
          <p:cNvPr id="5" name="Rounded Rectangle 4"/>
          <p:cNvSpPr/>
          <p:nvPr/>
        </p:nvSpPr>
        <p:spPr>
          <a:xfrm>
            <a:off x="1230659" y="3118544"/>
            <a:ext cx="342900" cy="28575"/>
          </a:xfrm>
          <a:prstGeom prst="roundRect">
            <a:avLst>
              <a:gd name="adj" fmla="val 50000"/>
            </a:avLst>
          </a:prstGeom>
          <a:solidFill>
            <a:srgbClr val="C4B5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551218" y="4079987"/>
            <a:ext cx="64661" cy="113173"/>
          </a:xfrm>
          <a:prstGeom prst="rect">
            <a:avLst/>
          </a:prstGeom>
        </p:spPr>
      </p:pic>
      <p:sp>
        <p:nvSpPr>
          <p:cNvPr id="7" name="Rounded Rectangle 6"/>
          <p:cNvSpPr/>
          <p:nvPr/>
        </p:nvSpPr>
        <p:spPr>
          <a:xfrm>
            <a:off x="2804219" y="1720304"/>
            <a:ext cx="1889819" cy="4832895"/>
          </a:xfrm>
          <a:prstGeom prst="roundRect">
            <a:avLst>
              <a:gd name="adj" fmla="val 604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3520529" y="1920329"/>
            <a:ext cx="457200" cy="457200"/>
          </a:xfrm>
          <a:prstGeom prst="ellipse">
            <a:avLst/>
          </a:prstGeom>
          <a:solidFill>
            <a:srgbClr val="5B5F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642328" y="2507003"/>
            <a:ext cx="213265" cy="213349"/>
          </a:xfrm>
          <a:prstGeom prst="rect">
            <a:avLst/>
          </a:prstGeom>
        </p:spPr>
      </p:pic>
      <p:sp>
        <p:nvSpPr>
          <p:cNvPr id="10" name="Rounded Rectangle 9"/>
          <p:cNvSpPr/>
          <p:nvPr/>
        </p:nvSpPr>
        <p:spPr>
          <a:xfrm>
            <a:off x="3577679" y="3118544"/>
            <a:ext cx="342900" cy="28575"/>
          </a:xfrm>
          <a:prstGeom prst="roundRect">
            <a:avLst>
              <a:gd name="adj" fmla="val 50000"/>
            </a:avLst>
          </a:prstGeom>
          <a:solidFill>
            <a:srgbClr val="C4B5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898179" y="4079987"/>
            <a:ext cx="64661" cy="113173"/>
          </a:xfrm>
          <a:prstGeom prst="rect">
            <a:avLst/>
          </a:prstGeom>
        </p:spPr>
      </p:pic>
      <p:sp>
        <p:nvSpPr>
          <p:cNvPr id="12" name="Rounded Rectangle 11"/>
          <p:cNvSpPr/>
          <p:nvPr/>
        </p:nvSpPr>
        <p:spPr>
          <a:xfrm>
            <a:off x="5151239" y="1720304"/>
            <a:ext cx="1889819" cy="4832895"/>
          </a:xfrm>
          <a:prstGeom prst="roundRect">
            <a:avLst>
              <a:gd name="adj" fmla="val 604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5867548" y="1920329"/>
            <a:ext cx="457200" cy="457200"/>
          </a:xfrm>
          <a:prstGeom prst="ellipse">
            <a:avLst/>
          </a:prstGeom>
          <a:solidFill>
            <a:srgbClr val="5B5F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958929" y="2522275"/>
            <a:ext cx="274134" cy="182756"/>
          </a:xfrm>
          <a:prstGeom prst="rect">
            <a:avLst/>
          </a:prstGeom>
        </p:spPr>
      </p:pic>
      <p:sp>
        <p:nvSpPr>
          <p:cNvPr id="15" name="Rounded Rectangle 14"/>
          <p:cNvSpPr/>
          <p:nvPr/>
        </p:nvSpPr>
        <p:spPr>
          <a:xfrm>
            <a:off x="5924698" y="3118544"/>
            <a:ext cx="342900" cy="28575"/>
          </a:xfrm>
          <a:prstGeom prst="roundRect">
            <a:avLst>
              <a:gd name="adj" fmla="val 50000"/>
            </a:avLst>
          </a:prstGeom>
          <a:solidFill>
            <a:srgbClr val="C4B5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245139" y="4079987"/>
            <a:ext cx="64661" cy="113173"/>
          </a:xfrm>
          <a:prstGeom prst="rect">
            <a:avLst/>
          </a:prstGeom>
        </p:spPr>
      </p:pic>
      <p:sp>
        <p:nvSpPr>
          <p:cNvPr id="17" name="Rounded Rectangle 16"/>
          <p:cNvSpPr/>
          <p:nvPr/>
        </p:nvSpPr>
        <p:spPr>
          <a:xfrm>
            <a:off x="7498258" y="1720304"/>
            <a:ext cx="1889819" cy="4832895"/>
          </a:xfrm>
          <a:prstGeom prst="roundRect">
            <a:avLst>
              <a:gd name="adj" fmla="val 604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p:cNvSpPr/>
          <p:nvPr/>
        </p:nvSpPr>
        <p:spPr>
          <a:xfrm>
            <a:off x="8214568" y="1920329"/>
            <a:ext cx="457200" cy="457200"/>
          </a:xfrm>
          <a:prstGeom prst="ellipse">
            <a:avLst/>
          </a:prstGeom>
          <a:solidFill>
            <a:srgbClr val="5B5F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Picture 18" descr="image.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321069" y="2491766"/>
            <a:ext cx="228538" cy="243774"/>
          </a:xfrm>
          <a:prstGeom prst="rect">
            <a:avLst/>
          </a:prstGeom>
        </p:spPr>
      </p:pic>
      <p:sp>
        <p:nvSpPr>
          <p:cNvPr id="20" name="Rounded Rectangle 19"/>
          <p:cNvSpPr/>
          <p:nvPr/>
        </p:nvSpPr>
        <p:spPr>
          <a:xfrm>
            <a:off x="8271718" y="3316634"/>
            <a:ext cx="342900" cy="28575"/>
          </a:xfrm>
          <a:prstGeom prst="roundRect">
            <a:avLst>
              <a:gd name="adj" fmla="val 50000"/>
            </a:avLst>
          </a:prstGeom>
          <a:solidFill>
            <a:srgbClr val="C4B5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92100" y="4079987"/>
            <a:ext cx="64661" cy="113173"/>
          </a:xfrm>
          <a:prstGeom prst="rect">
            <a:avLst/>
          </a:prstGeom>
        </p:spPr>
      </p:pic>
      <p:sp>
        <p:nvSpPr>
          <p:cNvPr id="22" name="Rounded Rectangle 21"/>
          <p:cNvSpPr/>
          <p:nvPr/>
        </p:nvSpPr>
        <p:spPr>
          <a:xfrm>
            <a:off x="9845278" y="1720304"/>
            <a:ext cx="1889819" cy="4832895"/>
          </a:xfrm>
          <a:prstGeom prst="roundRect">
            <a:avLst>
              <a:gd name="adj" fmla="val 604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p:cNvSpPr/>
          <p:nvPr/>
        </p:nvSpPr>
        <p:spPr>
          <a:xfrm>
            <a:off x="10561587" y="1920329"/>
            <a:ext cx="457200" cy="457200"/>
          </a:xfrm>
          <a:prstGeom prst="ellipse">
            <a:avLst/>
          </a:prstGeom>
          <a:solidFill>
            <a:srgbClr val="5B5F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24" name="Picture 23" descr="image.png"/>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668030" y="2499384"/>
            <a:ext cx="243774" cy="228538"/>
          </a:xfrm>
          <a:prstGeom prst="rect">
            <a:avLst/>
          </a:prstGeom>
        </p:spPr>
      </p:pic>
      <p:sp>
        <p:nvSpPr>
          <p:cNvPr id="25" name="Rounded Rectangle 24"/>
          <p:cNvSpPr/>
          <p:nvPr/>
        </p:nvSpPr>
        <p:spPr>
          <a:xfrm>
            <a:off x="10618737" y="3316634"/>
            <a:ext cx="342900" cy="28575"/>
          </a:xfrm>
          <a:prstGeom prst="roundRect">
            <a:avLst>
              <a:gd name="adj" fmla="val 50000"/>
            </a:avLst>
          </a:prstGeom>
          <a:solidFill>
            <a:srgbClr val="C4B5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p:cNvSpPr txBox="1"/>
          <p:nvPr/>
        </p:nvSpPr>
        <p:spPr>
          <a:xfrm>
            <a:off x="457188" y="380990"/>
            <a:ext cx="7557600" cy="447663"/>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533" b="1" i="0" u="none" strike="noStrike" kern="1200" cap="none" spc="0" normalizeH="0" baseline="0" noProof="0">
                <a:ln>
                  <a:noFill/>
                </a:ln>
                <a:solidFill>
                  <a:srgbClr val="2B2D6E"/>
                </a:solidFill>
                <a:effectLst/>
                <a:uLnTx/>
                <a:uFillTx/>
                <a:latin typeface="Montserrat"/>
                <a:ea typeface="+mn-ea"/>
                <a:cs typeface="+mn-cs"/>
              </a:rPr>
              <a:t>The Five Prompt Categories at a Glance</a:t>
            </a:r>
          </a:p>
        </p:txBody>
      </p:sp>
      <p:sp>
        <p:nvSpPr>
          <p:cNvPr id="27" name="TextBox 26"/>
          <p:cNvSpPr txBox="1"/>
          <p:nvPr/>
        </p:nvSpPr>
        <p:spPr>
          <a:xfrm>
            <a:off x="457188" y="939081"/>
            <a:ext cx="8897020" cy="472517"/>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54" b="1" i="0" u="none" strike="noStrike" kern="1200" cap="none" spc="0" normalizeH="0" baseline="0" noProof="0">
                <a:ln>
                  <a:noFill/>
                </a:ln>
                <a:solidFill>
                  <a:srgbClr val="3A3A5C"/>
                </a:solidFill>
                <a:effectLst/>
                <a:uLnTx/>
                <a:uFillTx/>
                <a:latin typeface="Inter"/>
                <a:ea typeface="+mn-ea"/>
                <a:cs typeface="+mn-cs"/>
              </a:rPr>
              <a:t>The library is organized around the three Teams surfaces users interact with daily, plus cross-surface insights and output optimization.</a:t>
            </a:r>
          </a:p>
        </p:txBody>
      </p:sp>
      <p:sp>
        <p:nvSpPr>
          <p:cNvPr id="28" name="TextBox 27"/>
          <p:cNvSpPr txBox="1"/>
          <p:nvPr/>
        </p:nvSpPr>
        <p:spPr>
          <a:xfrm>
            <a:off x="1369184" y="2048865"/>
            <a:ext cx="91440"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60" b="1" i="0" u="none" strike="noStrike" kern="1200" cap="none" spc="0" normalizeH="0" baseline="0" noProof="0">
                <a:ln>
                  <a:noFill/>
                </a:ln>
                <a:solidFill>
                  <a:srgbClr val="FFFFFF"/>
                </a:solidFill>
                <a:effectLst/>
                <a:uLnTx/>
                <a:uFillTx/>
                <a:latin typeface="Montserrat"/>
                <a:ea typeface="+mn-ea"/>
                <a:cs typeface="+mn-cs"/>
              </a:rPr>
              <a:t>1</a:t>
            </a:r>
          </a:p>
        </p:txBody>
      </p:sp>
      <p:sp>
        <p:nvSpPr>
          <p:cNvPr id="29" name="TextBox 28"/>
          <p:cNvSpPr txBox="1"/>
          <p:nvPr/>
        </p:nvSpPr>
        <p:spPr>
          <a:xfrm>
            <a:off x="727900" y="2844183"/>
            <a:ext cx="1348200" cy="180970"/>
          </a:xfrm>
          <a:prstGeom prst="rect">
            <a:avLst/>
          </a:prstGeom>
          <a:noFill/>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1055" b="1" i="0" u="none" strike="noStrike" kern="1200" cap="none" spc="0" normalizeH="0" baseline="0" noProof="0">
                <a:ln>
                  <a:noFill/>
                </a:ln>
                <a:solidFill>
                  <a:srgbClr val="2B2D6E"/>
                </a:solidFill>
                <a:effectLst/>
                <a:uLnTx/>
                <a:uFillTx/>
                <a:latin typeface="Montserrat"/>
                <a:ea typeface="+mn-ea"/>
                <a:cs typeface="+mn-cs"/>
              </a:rPr>
              <a:t>1:1 &amp; Group Chats</a:t>
            </a:r>
          </a:p>
        </p:txBody>
      </p:sp>
      <p:sp>
        <p:nvSpPr>
          <p:cNvPr id="30" name="TextBox 29"/>
          <p:cNvSpPr txBox="1"/>
          <p:nvPr/>
        </p:nvSpPr>
        <p:spPr>
          <a:xfrm>
            <a:off x="1331531" y="3223238"/>
            <a:ext cx="141085" cy="276218"/>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637" b="1" i="0" u="none" strike="noStrike" kern="1200" cap="none" spc="0" normalizeH="0" baseline="0" noProof="0">
                <a:ln>
                  <a:noFill/>
                </a:ln>
                <a:solidFill>
                  <a:srgbClr val="5B5FC7"/>
                </a:solidFill>
                <a:effectLst/>
                <a:uLnTx/>
                <a:uFillTx/>
                <a:latin typeface="Inter"/>
                <a:ea typeface="+mn-ea"/>
                <a:cs typeface="+mn-cs"/>
              </a:rPr>
              <a:t>5</a:t>
            </a:r>
          </a:p>
        </p:txBody>
      </p:sp>
      <p:sp>
        <p:nvSpPr>
          <p:cNvPr id="31" name="TextBox 30"/>
          <p:cNvSpPr txBox="1"/>
          <p:nvPr/>
        </p:nvSpPr>
        <p:spPr>
          <a:xfrm>
            <a:off x="626104" y="3569850"/>
            <a:ext cx="1551792" cy="487548"/>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869" b="0" i="0" u="none" strike="noStrike" kern="1200" cap="none" spc="0" normalizeH="0" baseline="0" noProof="0">
                <a:ln>
                  <a:noFill/>
                </a:ln>
                <a:solidFill>
                  <a:srgbClr val="3A3A5C"/>
                </a:solidFill>
                <a:effectLst/>
                <a:uLnTx/>
                <a:uFillTx/>
                <a:latin typeface="Inter"/>
                <a:ea typeface="+mn-ea"/>
                <a:cs typeface="+mn-cs"/>
              </a:rPr>
              <a:t>Catch up, extract actions, scan decisions and risks, surface stakeholder insights</a:t>
            </a:r>
          </a:p>
        </p:txBody>
      </p:sp>
      <p:sp>
        <p:nvSpPr>
          <p:cNvPr id="32" name="TextBox 31"/>
          <p:cNvSpPr txBox="1"/>
          <p:nvPr/>
        </p:nvSpPr>
        <p:spPr>
          <a:xfrm>
            <a:off x="3699476" y="2048865"/>
            <a:ext cx="98968"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60" b="1" i="0" u="none" strike="noStrike" kern="1200" cap="none" spc="0" normalizeH="0" baseline="0" noProof="0">
                <a:ln>
                  <a:noFill/>
                </a:ln>
                <a:solidFill>
                  <a:srgbClr val="FFFFFF"/>
                </a:solidFill>
                <a:effectLst/>
                <a:uLnTx/>
                <a:uFillTx/>
                <a:latin typeface="Montserrat"/>
                <a:ea typeface="+mn-ea"/>
                <a:cs typeface="+mn-cs"/>
              </a:rPr>
              <a:t>2</a:t>
            </a:r>
          </a:p>
        </p:txBody>
      </p:sp>
      <p:sp>
        <p:nvSpPr>
          <p:cNvPr id="33" name="TextBox 32"/>
          <p:cNvSpPr txBox="1"/>
          <p:nvPr/>
        </p:nvSpPr>
        <p:spPr>
          <a:xfrm>
            <a:off x="3098226" y="2844183"/>
            <a:ext cx="1301469" cy="180970"/>
          </a:xfrm>
          <a:prstGeom prst="rect">
            <a:avLst/>
          </a:prstGeom>
          <a:noFill/>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1055" b="1" i="0" u="none" strike="noStrike" kern="1200" cap="none" spc="0" normalizeH="0" baseline="0" noProof="0">
                <a:ln>
                  <a:noFill/>
                </a:ln>
                <a:solidFill>
                  <a:srgbClr val="2B2D6E"/>
                </a:solidFill>
                <a:effectLst/>
                <a:uLnTx/>
                <a:uFillTx/>
                <a:latin typeface="Montserrat"/>
                <a:ea typeface="+mn-ea"/>
                <a:cs typeface="+mn-cs"/>
              </a:rPr>
              <a:t>Teams Channels</a:t>
            </a:r>
          </a:p>
        </p:txBody>
      </p:sp>
      <p:sp>
        <p:nvSpPr>
          <p:cNvPr id="34" name="TextBox 33"/>
          <p:cNvSpPr txBox="1"/>
          <p:nvPr/>
        </p:nvSpPr>
        <p:spPr>
          <a:xfrm>
            <a:off x="3678492" y="3223238"/>
            <a:ext cx="141085" cy="276218"/>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637" b="1" i="0" u="none" strike="noStrike" kern="1200" cap="none" spc="0" normalizeH="0" baseline="0" noProof="0">
                <a:ln>
                  <a:noFill/>
                </a:ln>
                <a:solidFill>
                  <a:srgbClr val="5B5FC7"/>
                </a:solidFill>
                <a:effectLst/>
                <a:uLnTx/>
                <a:uFillTx/>
                <a:latin typeface="Inter"/>
                <a:ea typeface="+mn-ea"/>
                <a:cs typeface="+mn-cs"/>
              </a:rPr>
              <a:t>5</a:t>
            </a:r>
          </a:p>
        </p:txBody>
      </p:sp>
      <p:sp>
        <p:nvSpPr>
          <p:cNvPr id="35" name="TextBox 34"/>
          <p:cNvSpPr txBox="1"/>
          <p:nvPr/>
        </p:nvSpPr>
        <p:spPr>
          <a:xfrm>
            <a:off x="3107899" y="3569850"/>
            <a:ext cx="1282271" cy="659887"/>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869" b="0" i="0" u="none" strike="noStrike" kern="1200" cap="none" spc="0" normalizeH="0" baseline="0" noProof="0">
                <a:ln>
                  <a:noFill/>
                </a:ln>
                <a:solidFill>
                  <a:srgbClr val="3A3A5C"/>
                </a:solidFill>
                <a:effectLst/>
                <a:uLnTx/>
                <a:uFillTx/>
                <a:latin typeface="Inter"/>
                <a:ea typeface="+mn-ea"/>
                <a:cs typeface="+mn-cs"/>
              </a:rPr>
              <a:t>Digests, executive summaries, thematic analysis, accountability views, signal filtering</a:t>
            </a:r>
          </a:p>
        </p:txBody>
      </p:sp>
      <p:sp>
        <p:nvSpPr>
          <p:cNvPr id="36" name="TextBox 35"/>
          <p:cNvSpPr txBox="1"/>
          <p:nvPr/>
        </p:nvSpPr>
        <p:spPr>
          <a:xfrm>
            <a:off x="6046288" y="2048865"/>
            <a:ext cx="99265"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60" b="1" i="0" u="none" strike="noStrike" kern="1200" cap="none" spc="0" normalizeH="0" baseline="0" noProof="0">
                <a:ln>
                  <a:noFill/>
                </a:ln>
                <a:solidFill>
                  <a:srgbClr val="FFFFFF"/>
                </a:solidFill>
                <a:effectLst/>
                <a:uLnTx/>
                <a:uFillTx/>
                <a:latin typeface="Montserrat"/>
                <a:ea typeface="+mn-ea"/>
                <a:cs typeface="+mn-cs"/>
              </a:rPr>
              <a:t>3</a:t>
            </a:r>
          </a:p>
        </p:txBody>
      </p:sp>
      <p:sp>
        <p:nvSpPr>
          <p:cNvPr id="37" name="TextBox 36"/>
          <p:cNvSpPr txBox="1"/>
          <p:nvPr/>
        </p:nvSpPr>
        <p:spPr>
          <a:xfrm>
            <a:off x="5724084" y="2844183"/>
            <a:ext cx="743675" cy="180970"/>
          </a:xfrm>
          <a:prstGeom prst="rect">
            <a:avLst/>
          </a:prstGeom>
          <a:noFill/>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1055" b="1" i="0" u="none" strike="noStrike" kern="1200" cap="none" spc="0" normalizeH="0" baseline="0" noProof="0">
                <a:ln>
                  <a:noFill/>
                </a:ln>
                <a:solidFill>
                  <a:srgbClr val="2B2D6E"/>
                </a:solidFill>
                <a:effectLst/>
                <a:uLnTx/>
                <a:uFillTx/>
                <a:latin typeface="Montserrat"/>
                <a:ea typeface="+mn-ea"/>
                <a:cs typeface="+mn-cs"/>
              </a:rPr>
              <a:t>Meetings</a:t>
            </a:r>
          </a:p>
        </p:txBody>
      </p:sp>
      <p:sp>
        <p:nvSpPr>
          <p:cNvPr id="38" name="TextBox 37"/>
          <p:cNvSpPr txBox="1"/>
          <p:nvPr/>
        </p:nvSpPr>
        <p:spPr>
          <a:xfrm>
            <a:off x="6025453" y="3223238"/>
            <a:ext cx="141085" cy="276218"/>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637" b="1" i="0" u="none" strike="noStrike" kern="1200" cap="none" spc="0" normalizeH="0" baseline="0" noProof="0">
                <a:ln>
                  <a:noFill/>
                </a:ln>
                <a:solidFill>
                  <a:srgbClr val="5B5FC7"/>
                </a:solidFill>
                <a:effectLst/>
                <a:uLnTx/>
                <a:uFillTx/>
                <a:latin typeface="Inter"/>
                <a:ea typeface="+mn-ea"/>
                <a:cs typeface="+mn-cs"/>
              </a:rPr>
              <a:t>5</a:t>
            </a:r>
          </a:p>
        </p:txBody>
      </p:sp>
      <p:sp>
        <p:nvSpPr>
          <p:cNvPr id="39" name="TextBox 38"/>
          <p:cNvSpPr txBox="1"/>
          <p:nvPr/>
        </p:nvSpPr>
        <p:spPr>
          <a:xfrm>
            <a:off x="5374793" y="3569850"/>
            <a:ext cx="1442406" cy="487548"/>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869" b="0" i="0" u="none" strike="noStrike" kern="1200" cap="none" spc="0" normalizeH="0" baseline="0" noProof="0">
                <a:ln>
                  <a:noFill/>
                </a:ln>
                <a:solidFill>
                  <a:srgbClr val="3A3A5C"/>
                </a:solidFill>
                <a:effectLst/>
                <a:uLnTx/>
                <a:uFillTx/>
                <a:latin typeface="Inter"/>
                <a:ea typeface="+mn-ea"/>
                <a:cs typeface="+mn-cs"/>
              </a:rPr>
              <a:t>Recaps, decision logs, action registers, executive briefs, alignment checks</a:t>
            </a:r>
          </a:p>
        </p:txBody>
      </p:sp>
      <p:sp>
        <p:nvSpPr>
          <p:cNvPr id="40" name="TextBox 39"/>
          <p:cNvSpPr txBox="1"/>
          <p:nvPr/>
        </p:nvSpPr>
        <p:spPr>
          <a:xfrm>
            <a:off x="8385213" y="2048865"/>
            <a:ext cx="115487"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60" b="1" i="0" u="none" strike="noStrike" kern="1200" cap="none" spc="0" normalizeH="0" baseline="0" noProof="0">
                <a:ln>
                  <a:noFill/>
                </a:ln>
                <a:solidFill>
                  <a:srgbClr val="FFFFFF"/>
                </a:solidFill>
                <a:effectLst/>
                <a:uLnTx/>
                <a:uFillTx/>
                <a:latin typeface="Montserrat"/>
                <a:ea typeface="+mn-ea"/>
                <a:cs typeface="+mn-cs"/>
              </a:rPr>
              <a:t>4</a:t>
            </a:r>
          </a:p>
        </p:txBody>
      </p:sp>
      <p:sp>
        <p:nvSpPr>
          <p:cNvPr id="41" name="TextBox 40"/>
          <p:cNvSpPr txBox="1"/>
          <p:nvPr/>
        </p:nvSpPr>
        <p:spPr>
          <a:xfrm>
            <a:off x="7893943" y="2844183"/>
            <a:ext cx="1097877" cy="379055"/>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1055" b="1" i="0" u="none" strike="noStrike" kern="1200" cap="none" spc="0" normalizeH="0" baseline="0" noProof="0">
                <a:ln>
                  <a:noFill/>
                </a:ln>
                <a:solidFill>
                  <a:srgbClr val="2B2D6E"/>
                </a:solidFill>
                <a:effectLst/>
                <a:uLnTx/>
                <a:uFillTx/>
                <a:latin typeface="Montserrat"/>
                <a:ea typeface="+mn-ea"/>
                <a:cs typeface="+mn-cs"/>
              </a:rPr>
              <a:t>Cross-Surface Insights</a:t>
            </a:r>
          </a:p>
        </p:txBody>
      </p:sp>
      <p:sp>
        <p:nvSpPr>
          <p:cNvPr id="42" name="TextBox 41"/>
          <p:cNvSpPr txBox="1"/>
          <p:nvPr/>
        </p:nvSpPr>
        <p:spPr>
          <a:xfrm>
            <a:off x="8366163" y="3421324"/>
            <a:ext cx="153586" cy="276218"/>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637" b="1" i="0" u="none" strike="noStrike" kern="1200" cap="none" spc="0" normalizeH="0" baseline="0" noProof="0">
                <a:ln>
                  <a:noFill/>
                </a:ln>
                <a:solidFill>
                  <a:srgbClr val="5B5FC7"/>
                </a:solidFill>
                <a:effectLst/>
                <a:uLnTx/>
                <a:uFillTx/>
                <a:latin typeface="Inter"/>
                <a:ea typeface="+mn-ea"/>
                <a:cs typeface="+mn-cs"/>
              </a:rPr>
              <a:t>4</a:t>
            </a:r>
          </a:p>
        </p:txBody>
      </p:sp>
      <p:sp>
        <p:nvSpPr>
          <p:cNvPr id="43" name="TextBox 42"/>
          <p:cNvSpPr txBox="1"/>
          <p:nvPr/>
        </p:nvSpPr>
        <p:spPr>
          <a:xfrm>
            <a:off x="7699430" y="3767936"/>
            <a:ext cx="1486904" cy="487548"/>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869" b="0" i="0" u="none" strike="noStrike" kern="1200" cap="none" spc="0" normalizeH="0" baseline="0" noProof="0">
                <a:ln>
                  <a:noFill/>
                </a:ln>
                <a:solidFill>
                  <a:srgbClr val="3A3A5C"/>
                </a:solidFill>
                <a:effectLst/>
                <a:uLnTx/>
                <a:uFillTx/>
                <a:latin typeface="Inter"/>
                <a:ea typeface="+mn-ea"/>
                <a:cs typeface="+mn-cs"/>
              </a:rPr>
              <a:t>Weekly summaries, follow-up readiness, escalation scans, customer health</a:t>
            </a:r>
          </a:p>
        </p:txBody>
      </p:sp>
      <p:sp>
        <p:nvSpPr>
          <p:cNvPr id="44" name="TextBox 43"/>
          <p:cNvSpPr txBox="1"/>
          <p:nvPr/>
        </p:nvSpPr>
        <p:spPr>
          <a:xfrm>
            <a:off x="10740061" y="2048865"/>
            <a:ext cx="99712"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60" b="1" i="0" u="none" strike="noStrike" kern="1200" cap="none" spc="0" normalizeH="0" baseline="0" noProof="0">
                <a:ln>
                  <a:noFill/>
                </a:ln>
                <a:solidFill>
                  <a:srgbClr val="FFFFFF"/>
                </a:solidFill>
                <a:effectLst/>
                <a:uLnTx/>
                <a:uFillTx/>
                <a:latin typeface="Montserrat"/>
                <a:ea typeface="+mn-ea"/>
                <a:cs typeface="+mn-cs"/>
              </a:rPr>
              <a:t>5</a:t>
            </a:r>
          </a:p>
        </p:txBody>
      </p:sp>
      <p:sp>
        <p:nvSpPr>
          <p:cNvPr id="45" name="TextBox 44"/>
          <p:cNvSpPr txBox="1"/>
          <p:nvPr/>
        </p:nvSpPr>
        <p:spPr>
          <a:xfrm>
            <a:off x="10266949" y="2844183"/>
            <a:ext cx="1045789" cy="379055"/>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1055" b="1" i="0" u="none" strike="noStrike" kern="1200" cap="none" spc="0" normalizeH="0" baseline="0" noProof="0">
                <a:ln>
                  <a:noFill/>
                </a:ln>
                <a:solidFill>
                  <a:srgbClr val="2B2D6E"/>
                </a:solidFill>
                <a:effectLst/>
                <a:uLnTx/>
                <a:uFillTx/>
                <a:latin typeface="Montserrat"/>
                <a:ea typeface="+mn-ea"/>
                <a:cs typeface="+mn-cs"/>
              </a:rPr>
              <a:t>Copilot Optimization</a:t>
            </a:r>
          </a:p>
        </p:txBody>
      </p:sp>
      <p:sp>
        <p:nvSpPr>
          <p:cNvPr id="46" name="TextBox 45"/>
          <p:cNvSpPr txBox="1"/>
          <p:nvPr/>
        </p:nvSpPr>
        <p:spPr>
          <a:xfrm>
            <a:off x="10716696" y="3421324"/>
            <a:ext cx="146294" cy="276218"/>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637" b="1" i="0" u="none" strike="noStrike" kern="1200" cap="none" spc="0" normalizeH="0" baseline="0" noProof="0">
                <a:ln>
                  <a:noFill/>
                </a:ln>
                <a:solidFill>
                  <a:srgbClr val="5B5FC7"/>
                </a:solidFill>
                <a:effectLst/>
                <a:uLnTx/>
                <a:uFillTx/>
                <a:latin typeface="Inter"/>
                <a:ea typeface="+mn-ea"/>
                <a:cs typeface="+mn-cs"/>
              </a:rPr>
              <a:t>3</a:t>
            </a:r>
          </a:p>
        </p:txBody>
      </p:sp>
      <p:sp>
        <p:nvSpPr>
          <p:cNvPr id="47" name="TextBox 46"/>
          <p:cNvSpPr txBox="1"/>
          <p:nvPr/>
        </p:nvSpPr>
        <p:spPr>
          <a:xfrm>
            <a:off x="10009780" y="3767936"/>
            <a:ext cx="1560126" cy="487548"/>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869" b="0" i="0" u="none" strike="noStrike" kern="1200" cap="none" spc="0" normalizeH="0" baseline="0" noProof="0">
                <a:ln>
                  <a:noFill/>
                </a:ln>
                <a:solidFill>
                  <a:srgbClr val="3A3A5C"/>
                </a:solidFill>
                <a:effectLst/>
                <a:uLnTx/>
                <a:uFillTx/>
                <a:latin typeface="Inter"/>
                <a:ea typeface="+mn-ea"/>
                <a:cs typeface="+mn-cs"/>
              </a:rPr>
              <a:t>Refine any output for executive tone, actionability, or brevity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C"/>
        </a:solidFill>
        <a:effectLst/>
      </p:bgPr>
    </p:bg>
    <p:spTree>
      <p:nvGrpSpPr>
        <p:cNvPr id="1" name=""/>
        <p:cNvGrpSpPr/>
        <p:nvPr/>
      </p:nvGrpSpPr>
      <p:grpSpPr>
        <a:xfrm>
          <a:off x="0" y="0"/>
          <a:ext cx="0" cy="0"/>
          <a:chOff x="0" y="0"/>
          <a:chExt cx="0" cy="0"/>
        </a:xfrm>
      </p:grpSpPr>
      <p:sp>
        <p:nvSpPr>
          <p:cNvPr id="2" name="Rounded Rectangle 1"/>
          <p:cNvSpPr/>
          <p:nvPr/>
        </p:nvSpPr>
        <p:spPr>
          <a:xfrm>
            <a:off x="381000" y="1245989"/>
            <a:ext cx="3739008" cy="2381547"/>
          </a:xfrm>
          <a:prstGeom prst="roundRect">
            <a:avLst>
              <a:gd name="adj" fmla="val 4799"/>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5680" y="1407875"/>
            <a:ext cx="148596" cy="198092"/>
          </a:xfrm>
          <a:prstGeom prst="rect">
            <a:avLst/>
          </a:prstGeom>
        </p:spPr>
      </p:pic>
      <p:sp>
        <p:nvSpPr>
          <p:cNvPr id="4" name="Rounded Rectangle 3"/>
          <p:cNvSpPr/>
          <p:nvPr/>
        </p:nvSpPr>
        <p:spPr>
          <a:xfrm>
            <a:off x="4226569" y="1245989"/>
            <a:ext cx="3739008" cy="2381547"/>
          </a:xfrm>
          <a:prstGeom prst="roundRect">
            <a:avLst>
              <a:gd name="adj" fmla="val 4799"/>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26390" y="1420226"/>
            <a:ext cx="198104" cy="167166"/>
          </a:xfrm>
          <a:prstGeom prst="rect">
            <a:avLst/>
          </a:prstGeom>
        </p:spPr>
      </p:pic>
      <p:sp>
        <p:nvSpPr>
          <p:cNvPr id="6" name="Rounded Rectangle 5"/>
          <p:cNvSpPr/>
          <p:nvPr/>
        </p:nvSpPr>
        <p:spPr>
          <a:xfrm>
            <a:off x="8092326" y="1245989"/>
            <a:ext cx="3739008" cy="2381547"/>
          </a:xfrm>
          <a:prstGeom prst="roundRect">
            <a:avLst>
              <a:gd name="adj" fmla="val 4799"/>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78073" y="1407878"/>
            <a:ext cx="185704" cy="197001"/>
          </a:xfrm>
          <a:prstGeom prst="rect">
            <a:avLst/>
          </a:prstGeom>
        </p:spPr>
      </p:pic>
      <p:sp>
        <p:nvSpPr>
          <p:cNvPr id="8" name="Rounded Rectangle 7"/>
          <p:cNvSpPr/>
          <p:nvPr/>
        </p:nvSpPr>
        <p:spPr>
          <a:xfrm>
            <a:off x="381000" y="3734097"/>
            <a:ext cx="5661719" cy="2381547"/>
          </a:xfrm>
          <a:prstGeom prst="roundRect">
            <a:avLst>
              <a:gd name="adj" fmla="val 4799"/>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58087" y="3897458"/>
            <a:ext cx="243766" cy="195019"/>
          </a:xfrm>
          <a:prstGeom prst="rect">
            <a:avLst/>
          </a:prstGeom>
        </p:spPr>
      </p:pic>
      <p:sp>
        <p:nvSpPr>
          <p:cNvPr id="10" name="Rounded Rectangle 9"/>
          <p:cNvSpPr/>
          <p:nvPr/>
        </p:nvSpPr>
        <p:spPr>
          <a:xfrm>
            <a:off x="6149280" y="3734097"/>
            <a:ext cx="5661719" cy="2381547"/>
          </a:xfrm>
          <a:prstGeom prst="roundRect">
            <a:avLst>
              <a:gd name="adj" fmla="val 4799"/>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descr="image.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326227" y="3897458"/>
            <a:ext cx="240693" cy="195019"/>
          </a:xfrm>
          <a:prstGeom prst="rect">
            <a:avLst/>
          </a:prstGeom>
        </p:spPr>
      </p:pic>
      <p:sp>
        <p:nvSpPr>
          <p:cNvPr id="12" name="Rounded Rectangle 11"/>
          <p:cNvSpPr/>
          <p:nvPr/>
        </p:nvSpPr>
        <p:spPr>
          <a:xfrm>
            <a:off x="381000" y="6115645"/>
            <a:ext cx="11430000" cy="437554"/>
          </a:xfrm>
          <a:prstGeom prst="roundRect">
            <a:avLst>
              <a:gd name="adj" fmla="val 26122"/>
            </a:avLst>
          </a:prstGeom>
          <a:solidFill>
            <a:srgbClr val="EEF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image.png"/>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63325" y="6250525"/>
            <a:ext cx="115140" cy="167477"/>
          </a:xfrm>
          <a:prstGeom prst="rect">
            <a:avLst/>
          </a:prstGeom>
        </p:spPr>
      </p:pic>
      <p:sp>
        <p:nvSpPr>
          <p:cNvPr id="14" name="TextBox 13"/>
          <p:cNvSpPr txBox="1"/>
          <p:nvPr/>
        </p:nvSpPr>
        <p:spPr>
          <a:xfrm>
            <a:off x="380990" y="304792"/>
            <a:ext cx="6440078" cy="447663"/>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533" b="1" i="0" u="none" strike="noStrike" kern="1200" cap="none" spc="0" normalizeH="0" baseline="0" noProof="0">
                <a:ln>
                  <a:noFill/>
                </a:ln>
                <a:solidFill>
                  <a:srgbClr val="2B2D6E"/>
                </a:solidFill>
                <a:effectLst/>
                <a:uLnTx/>
                <a:uFillTx/>
                <a:latin typeface="Montserrat"/>
                <a:ea typeface="+mn-ea"/>
                <a:cs typeface="+mn-cs"/>
              </a:rPr>
              <a:t>1:1 &amp; Group Chats — Core Prompts</a:t>
            </a:r>
          </a:p>
        </p:txBody>
      </p:sp>
      <p:sp>
        <p:nvSpPr>
          <p:cNvPr id="15" name="TextBox 14"/>
          <p:cNvSpPr txBox="1"/>
          <p:nvPr/>
        </p:nvSpPr>
        <p:spPr>
          <a:xfrm>
            <a:off x="380990" y="838179"/>
            <a:ext cx="7685738"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rgbClr val="3A3A5C"/>
                </a:solidFill>
                <a:effectLst/>
                <a:uLnTx/>
                <a:uFillTx/>
                <a:latin typeface="Inter"/>
                <a:ea typeface="+mn-ea"/>
                <a:cs typeface="+mn-cs"/>
              </a:rPr>
              <a:t>These five prompts help users turn chat noise into structured, actionable summaries in seconds.</a:t>
            </a:r>
            <a:r>
              <a:rPr kumimoji="0" sz="947" b="0" i="0" u="none" strike="noStrike" kern="1200" cap="none" spc="0" normalizeH="0" baseline="0" noProof="0">
                <a:ln>
                  <a:noFill/>
                </a:ln>
                <a:solidFill>
                  <a:srgbClr val="5B5FC7"/>
                </a:solidFill>
                <a:effectLst/>
                <a:uLnTx/>
                <a:uFillTx/>
                <a:latin typeface="Inter"/>
                <a:ea typeface="+mn-ea"/>
                <a:cs typeface="+mn-cs"/>
              </a:rPr>
              <a:t> </a:t>
            </a:r>
            <a:r>
              <a:rPr kumimoji="0" sz="947" b="0" i="0" u="none" strike="noStrike" kern="1200" cap="none" spc="0" normalizeH="0" baseline="0" noProof="0">
                <a:ln>
                  <a:noFill/>
                </a:ln>
                <a:solidFill>
                  <a:srgbClr val="5B5FC7"/>
                </a:solidFill>
                <a:effectLst/>
                <a:uLnTx/>
                <a:uFillTx/>
                <a:latin typeface="Inter"/>
                <a:ea typeface="+mn-ea"/>
                <a:cs typeface="+mn-cs"/>
                <a:hlinkClick r:id="rId9" tooltip="Generate a set of copilot prompts to summarize and 1...."/>
              </a:rPr>
              <a:t>[1]</a:t>
            </a:r>
          </a:p>
        </p:txBody>
      </p:sp>
      <p:sp>
        <p:nvSpPr>
          <p:cNvPr id="16" name="TextBox 15"/>
          <p:cNvSpPr txBox="1"/>
          <p:nvPr/>
        </p:nvSpPr>
        <p:spPr>
          <a:xfrm>
            <a:off x="893244" y="1411599"/>
            <a:ext cx="1175266" cy="190495"/>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91" b="1" i="0" u="none" strike="noStrike" kern="1200" cap="none" spc="0" normalizeH="0" baseline="0" noProof="0">
                <a:ln>
                  <a:noFill/>
                </a:ln>
                <a:solidFill>
                  <a:srgbClr val="2B2D6E"/>
                </a:solidFill>
                <a:effectLst/>
                <a:uLnTx/>
                <a:uFillTx/>
                <a:latin typeface="Inter"/>
                <a:ea typeface="+mn-ea"/>
                <a:cs typeface="+mn-cs"/>
              </a:rPr>
              <a:t>Quick Catch-Up</a:t>
            </a:r>
          </a:p>
        </p:txBody>
      </p:sp>
      <p:sp>
        <p:nvSpPr>
          <p:cNvPr id="17" name="TextBox 16"/>
          <p:cNvSpPr txBox="1"/>
          <p:nvPr/>
        </p:nvSpPr>
        <p:spPr>
          <a:xfrm>
            <a:off x="921699" y="1666833"/>
            <a:ext cx="2899962" cy="489929"/>
          </a:xfrm>
          <a:prstGeom prst="rect">
            <a:avLst/>
          </a:prstGeom>
          <a:noFill/>
        </p:spPr>
        <p:txBody>
          <a:bodyPr wrap="square" lIns="106677"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14" b="0" i="0" u="none" strike="noStrike" kern="1200" cap="none" spc="0" normalizeH="0" baseline="0" noProof="0">
                <a:ln>
                  <a:noFill/>
                </a:ln>
                <a:solidFill>
                  <a:srgbClr val="3A3A5C"/>
                </a:solidFill>
                <a:effectLst/>
                <a:uLnTx/>
                <a:uFillTx/>
                <a:latin typeface="Inter"/>
                <a:ea typeface="+mn-ea"/>
                <a:cs typeface="+mn-cs"/>
              </a:rPr>
              <a:t>"Summarize the key points from this chat, focusing on decisions, open questions, and next steps."</a:t>
            </a:r>
          </a:p>
        </p:txBody>
      </p:sp>
      <p:sp>
        <p:nvSpPr>
          <p:cNvPr id="18" name="TextBox 17"/>
          <p:cNvSpPr txBox="1"/>
          <p:nvPr/>
        </p:nvSpPr>
        <p:spPr>
          <a:xfrm>
            <a:off x="4738717" y="1411599"/>
            <a:ext cx="1303106" cy="190495"/>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91" b="1" i="0" u="none" strike="noStrike" kern="1200" cap="none" spc="0" normalizeH="0" baseline="0" noProof="0">
                <a:ln>
                  <a:noFill/>
                </a:ln>
                <a:solidFill>
                  <a:srgbClr val="2B2D6E"/>
                </a:solidFill>
                <a:effectLst/>
                <a:uLnTx/>
                <a:uFillTx/>
                <a:latin typeface="Inter"/>
                <a:ea typeface="+mn-ea"/>
                <a:cs typeface="+mn-cs"/>
              </a:rPr>
              <a:t>Action Items Only</a:t>
            </a:r>
          </a:p>
        </p:txBody>
      </p:sp>
      <p:sp>
        <p:nvSpPr>
          <p:cNvPr id="19" name="TextBox 18"/>
          <p:cNvSpPr txBox="1"/>
          <p:nvPr/>
        </p:nvSpPr>
        <p:spPr>
          <a:xfrm>
            <a:off x="4767173" y="1666833"/>
            <a:ext cx="2882698" cy="489929"/>
          </a:xfrm>
          <a:prstGeom prst="rect">
            <a:avLst/>
          </a:prstGeom>
          <a:noFill/>
        </p:spPr>
        <p:txBody>
          <a:bodyPr wrap="square" lIns="106677"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14" b="0" i="0" u="none" strike="noStrike" kern="1200" cap="none" spc="0" normalizeH="0" baseline="0" noProof="0">
                <a:ln>
                  <a:noFill/>
                </a:ln>
                <a:solidFill>
                  <a:srgbClr val="3A3A5C"/>
                </a:solidFill>
                <a:effectLst/>
                <a:uLnTx/>
                <a:uFillTx/>
                <a:latin typeface="Inter"/>
                <a:ea typeface="+mn-ea"/>
                <a:cs typeface="+mn-cs"/>
              </a:rPr>
              <a:t>"From this chat, extract all action items, owners, and any implied deadlines. Exclude FYI or social messages."</a:t>
            </a:r>
          </a:p>
        </p:txBody>
      </p:sp>
      <p:sp>
        <p:nvSpPr>
          <p:cNvPr id="20" name="TextBox 19"/>
          <p:cNvSpPr txBox="1"/>
          <p:nvPr/>
        </p:nvSpPr>
        <p:spPr>
          <a:xfrm>
            <a:off x="8584191" y="1411599"/>
            <a:ext cx="1528426" cy="190495"/>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91" b="1" i="0" u="none" strike="noStrike" kern="1200" cap="none" spc="0" normalizeH="0" baseline="0" noProof="0">
                <a:ln>
                  <a:noFill/>
                </a:ln>
                <a:solidFill>
                  <a:srgbClr val="2B2D6E"/>
                </a:solidFill>
                <a:effectLst/>
                <a:uLnTx/>
                <a:uFillTx/>
                <a:latin typeface="Inter"/>
                <a:ea typeface="+mn-ea"/>
                <a:cs typeface="+mn-cs"/>
              </a:rPr>
              <a:t>Decision &amp; Risk Scan</a:t>
            </a:r>
          </a:p>
        </p:txBody>
      </p:sp>
      <p:sp>
        <p:nvSpPr>
          <p:cNvPr id="21" name="TextBox 20"/>
          <p:cNvSpPr txBox="1"/>
          <p:nvPr/>
        </p:nvSpPr>
        <p:spPr>
          <a:xfrm>
            <a:off x="8612646" y="1666833"/>
            <a:ext cx="3003841" cy="489929"/>
          </a:xfrm>
          <a:prstGeom prst="rect">
            <a:avLst/>
          </a:prstGeom>
          <a:noFill/>
        </p:spPr>
        <p:txBody>
          <a:bodyPr wrap="square" lIns="106677"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14" b="0" i="0" u="none" strike="noStrike" kern="1200" cap="none" spc="0" normalizeH="0" baseline="0" noProof="0">
                <a:ln>
                  <a:noFill/>
                </a:ln>
                <a:solidFill>
                  <a:srgbClr val="3A3A5C"/>
                </a:solidFill>
                <a:effectLst/>
                <a:uLnTx/>
                <a:uFillTx/>
                <a:latin typeface="Inter"/>
                <a:ea typeface="+mn-ea"/>
                <a:cs typeface="+mn-cs"/>
              </a:rPr>
              <a:t>"Identify any decisions made, risks raised, or blockers discussed in this chat. Highlight anything requiring leadership attention."</a:t>
            </a:r>
          </a:p>
        </p:txBody>
      </p:sp>
      <p:sp>
        <p:nvSpPr>
          <p:cNvPr id="22" name="TextBox 21"/>
          <p:cNvSpPr txBox="1"/>
          <p:nvPr/>
        </p:nvSpPr>
        <p:spPr>
          <a:xfrm>
            <a:off x="893244" y="3899645"/>
            <a:ext cx="2291746" cy="190495"/>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91" b="1" i="0" u="none" strike="noStrike" kern="1200" cap="none" spc="0" normalizeH="0" baseline="0" noProof="0">
                <a:ln>
                  <a:noFill/>
                </a:ln>
                <a:solidFill>
                  <a:srgbClr val="2B2D6E"/>
                </a:solidFill>
                <a:effectLst/>
                <a:uLnTx/>
                <a:uFillTx/>
                <a:latin typeface="Inter"/>
                <a:ea typeface="+mn-ea"/>
                <a:cs typeface="+mn-cs"/>
              </a:rPr>
              <a:t>Customer/Stakeholder Insights</a:t>
            </a:r>
          </a:p>
        </p:txBody>
      </p:sp>
      <p:sp>
        <p:nvSpPr>
          <p:cNvPr id="23" name="TextBox 22"/>
          <p:cNvSpPr txBox="1"/>
          <p:nvPr/>
        </p:nvSpPr>
        <p:spPr>
          <a:xfrm>
            <a:off x="921699" y="4154879"/>
            <a:ext cx="4741515" cy="321163"/>
          </a:xfrm>
          <a:prstGeom prst="rect">
            <a:avLst/>
          </a:prstGeom>
          <a:noFill/>
        </p:spPr>
        <p:txBody>
          <a:bodyPr wrap="square" lIns="106677"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14" b="0" i="0" u="none" strike="noStrike" kern="1200" cap="none" spc="0" normalizeH="0" baseline="0" noProof="0">
                <a:ln>
                  <a:noFill/>
                </a:ln>
                <a:solidFill>
                  <a:srgbClr val="3A3A5C"/>
                </a:solidFill>
                <a:effectLst/>
                <a:uLnTx/>
                <a:uFillTx/>
                <a:latin typeface="Inter"/>
                <a:ea typeface="+mn-ea"/>
                <a:cs typeface="+mn-cs"/>
              </a:rPr>
              <a:t>"Summarize customer or stakeholder feedback mentioned in this chat, including sentiment (positive, neutral, concern)."</a:t>
            </a:r>
          </a:p>
        </p:txBody>
      </p:sp>
      <p:sp>
        <p:nvSpPr>
          <p:cNvPr id="24" name="TextBox 23"/>
          <p:cNvSpPr txBox="1"/>
          <p:nvPr/>
        </p:nvSpPr>
        <p:spPr>
          <a:xfrm>
            <a:off x="6661380" y="3899645"/>
            <a:ext cx="1430946" cy="190495"/>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91" b="1" i="0" u="none" strike="noStrike" kern="1200" cap="none" spc="0" normalizeH="0" baseline="0" noProof="0">
                <a:ln>
                  <a:noFill/>
                </a:ln>
                <a:solidFill>
                  <a:srgbClr val="2B2D6E"/>
                </a:solidFill>
                <a:effectLst/>
                <a:uLnTx/>
                <a:uFillTx/>
                <a:latin typeface="Inter"/>
                <a:ea typeface="+mn-ea"/>
                <a:cs typeface="+mn-cs"/>
              </a:rPr>
              <a:t>My Responsibilities</a:t>
            </a:r>
          </a:p>
        </p:txBody>
      </p:sp>
      <p:sp>
        <p:nvSpPr>
          <p:cNvPr id="25" name="TextBox 24"/>
          <p:cNvSpPr txBox="1"/>
          <p:nvPr/>
        </p:nvSpPr>
        <p:spPr>
          <a:xfrm>
            <a:off x="6689835" y="4154879"/>
            <a:ext cx="4175685" cy="152396"/>
          </a:xfrm>
          <a:prstGeom prst="rect">
            <a:avLst/>
          </a:prstGeom>
          <a:noFill/>
        </p:spPr>
        <p:txBody>
          <a:bodyPr wrap="none" lIns="106677"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14" b="0" i="0" u="none" strike="noStrike" kern="1200" cap="none" spc="0" normalizeH="0" baseline="0" noProof="0">
                <a:ln>
                  <a:noFill/>
                </a:ln>
                <a:solidFill>
                  <a:srgbClr val="3A3A5C"/>
                </a:solidFill>
                <a:effectLst/>
                <a:uLnTx/>
                <a:uFillTx/>
                <a:latin typeface="Inter"/>
                <a:ea typeface="+mn-ea"/>
                <a:cs typeface="+mn-cs"/>
              </a:rPr>
              <a:t>"From this chat, list only the items that require my action or follow-up."</a:t>
            </a:r>
          </a:p>
        </p:txBody>
      </p:sp>
      <p:sp>
        <p:nvSpPr>
          <p:cNvPr id="26" name="TextBox 25"/>
          <p:cNvSpPr txBox="1"/>
          <p:nvPr/>
        </p:nvSpPr>
        <p:spPr>
          <a:xfrm>
            <a:off x="775077" y="6256429"/>
            <a:ext cx="6621792" cy="152396"/>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27" b="1" i="0" u="none" strike="noStrike" kern="1200" cap="none" spc="0" normalizeH="0" baseline="0" noProof="0">
                <a:ln>
                  <a:noFill/>
                </a:ln>
                <a:solidFill>
                  <a:srgbClr val="5B5FC7"/>
                </a:solidFill>
                <a:effectLst/>
                <a:uLnTx/>
                <a:uFillTx/>
                <a:latin typeface="Inter"/>
                <a:ea typeface="+mn-ea"/>
                <a:cs typeface="+mn-cs"/>
              </a:rPr>
              <a:t>Admin tip:</a:t>
            </a:r>
            <a:r>
              <a:rPr kumimoji="0" sz="927" b="1" i="0" u="none" strike="noStrike" kern="1200" cap="none" spc="0" normalizeH="0" baseline="0" noProof="0">
                <a:ln>
                  <a:noFill/>
                </a:ln>
                <a:solidFill>
                  <a:srgbClr val="3A3A5C"/>
                </a:solidFill>
                <a:effectLst/>
                <a:uLnTx/>
                <a:uFillTx/>
                <a:latin typeface="Inter"/>
                <a:ea typeface="+mn-ea"/>
                <a:cs typeface="+mn-cs"/>
              </a:rPr>
              <a:t> Recommend "Quick Catch-Up" and "My Responsibilities" as the two starter prompts for new users.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C"/>
        </a:solidFill>
        <a:effectLst/>
      </p:bgPr>
    </p:bg>
    <p:spTree>
      <p:nvGrpSpPr>
        <p:cNvPr id="1" name=""/>
        <p:cNvGrpSpPr/>
        <p:nvPr/>
      </p:nvGrpSpPr>
      <p:grpSpPr>
        <a:xfrm>
          <a:off x="0" y="0"/>
          <a:ext cx="0" cy="0"/>
          <a:chOff x="0" y="0"/>
          <a:chExt cx="0" cy="0"/>
        </a:xfrm>
      </p:grpSpPr>
      <p:sp>
        <p:nvSpPr>
          <p:cNvPr id="2" name="Rounded Rectangle 1"/>
          <p:cNvSpPr/>
          <p:nvPr/>
        </p:nvSpPr>
        <p:spPr>
          <a:xfrm>
            <a:off x="426690" y="1260127"/>
            <a:ext cx="3698230" cy="1133326"/>
          </a:xfrm>
          <a:prstGeom prst="roundRect">
            <a:avLst>
              <a:gd name="adj" fmla="val 10085"/>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6625" y="1422017"/>
            <a:ext cx="198085" cy="198085"/>
          </a:xfrm>
          <a:prstGeom prst="rect">
            <a:avLst/>
          </a:prstGeom>
        </p:spPr>
      </p:pic>
      <p:sp>
        <p:nvSpPr>
          <p:cNvPr id="4" name="Rounded Rectangle 3"/>
          <p:cNvSpPr/>
          <p:nvPr/>
        </p:nvSpPr>
        <p:spPr>
          <a:xfrm>
            <a:off x="4246810" y="1260127"/>
            <a:ext cx="3698230" cy="1133326"/>
          </a:xfrm>
          <a:prstGeom prst="roundRect">
            <a:avLst>
              <a:gd name="adj" fmla="val 10085"/>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46649" y="1422017"/>
            <a:ext cx="198085" cy="185704"/>
          </a:xfrm>
          <a:prstGeom prst="rect">
            <a:avLst/>
          </a:prstGeom>
        </p:spPr>
      </p:pic>
      <p:sp>
        <p:nvSpPr>
          <p:cNvPr id="6" name="Rounded Rectangle 5"/>
          <p:cNvSpPr/>
          <p:nvPr/>
        </p:nvSpPr>
        <p:spPr>
          <a:xfrm>
            <a:off x="8066930" y="1260127"/>
            <a:ext cx="3698230" cy="1133326"/>
          </a:xfrm>
          <a:prstGeom prst="roundRect">
            <a:avLst>
              <a:gd name="adj" fmla="val 10085"/>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66674" y="1422026"/>
            <a:ext cx="198085" cy="198065"/>
          </a:xfrm>
          <a:prstGeom prst="rect">
            <a:avLst/>
          </a:prstGeom>
        </p:spPr>
      </p:pic>
      <p:sp>
        <p:nvSpPr>
          <p:cNvPr id="8" name="Rounded Rectangle 7"/>
          <p:cNvSpPr/>
          <p:nvPr/>
        </p:nvSpPr>
        <p:spPr>
          <a:xfrm>
            <a:off x="426690" y="2500014"/>
            <a:ext cx="5608439" cy="952351"/>
          </a:xfrm>
          <a:prstGeom prst="roundRect">
            <a:avLst>
              <a:gd name="adj" fmla="val 12001"/>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03780" y="2663406"/>
            <a:ext cx="240693" cy="195019"/>
          </a:xfrm>
          <a:prstGeom prst="rect">
            <a:avLst/>
          </a:prstGeom>
        </p:spPr>
      </p:pic>
      <p:sp>
        <p:nvSpPr>
          <p:cNvPr id="10" name="Rounded Rectangle 9"/>
          <p:cNvSpPr/>
          <p:nvPr/>
        </p:nvSpPr>
        <p:spPr>
          <a:xfrm>
            <a:off x="6157019" y="2500014"/>
            <a:ext cx="5608439" cy="952351"/>
          </a:xfrm>
          <a:prstGeom prst="roundRect">
            <a:avLst>
              <a:gd name="adj" fmla="val 12001"/>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descr="image.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356812" y="2674253"/>
            <a:ext cx="198062" cy="173319"/>
          </a:xfrm>
          <a:prstGeom prst="rect">
            <a:avLst/>
          </a:prstGeom>
        </p:spPr>
      </p:pic>
      <p:sp>
        <p:nvSpPr>
          <p:cNvPr id="12" name="Rounded Rectangle 11"/>
          <p:cNvSpPr/>
          <p:nvPr/>
        </p:nvSpPr>
        <p:spPr>
          <a:xfrm>
            <a:off x="426690" y="6186636"/>
            <a:ext cx="11338619" cy="427583"/>
          </a:xfrm>
          <a:prstGeom prst="roundRect">
            <a:avLst>
              <a:gd name="adj" fmla="val 22276"/>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image.png"/>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24671" y="6308815"/>
            <a:ext cx="125645" cy="182756"/>
          </a:xfrm>
          <a:prstGeom prst="rect">
            <a:avLst/>
          </a:prstGeom>
        </p:spPr>
      </p:pic>
      <p:sp>
        <p:nvSpPr>
          <p:cNvPr id="14" name="TextBox 13"/>
          <p:cNvSpPr txBox="1"/>
          <p:nvPr/>
        </p:nvSpPr>
        <p:spPr>
          <a:xfrm>
            <a:off x="426679" y="316103"/>
            <a:ext cx="6328162" cy="447663"/>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533" b="1" i="0" u="none" strike="noStrike" kern="1200" cap="none" spc="0" normalizeH="0" baseline="0" noProof="0">
                <a:ln>
                  <a:noFill/>
                </a:ln>
                <a:solidFill>
                  <a:srgbClr val="2B2D6E"/>
                </a:solidFill>
                <a:effectLst/>
                <a:uLnTx/>
                <a:uFillTx/>
                <a:latin typeface="Montserrat"/>
                <a:ea typeface="+mn-ea"/>
                <a:cs typeface="+mn-cs"/>
              </a:rPr>
              <a:t>Teams Channels — Core Prompts</a:t>
            </a:r>
          </a:p>
        </p:txBody>
      </p:sp>
      <p:sp>
        <p:nvSpPr>
          <p:cNvPr id="15" name="TextBox 14"/>
          <p:cNvSpPr txBox="1"/>
          <p:nvPr/>
        </p:nvSpPr>
        <p:spPr>
          <a:xfrm>
            <a:off x="426679" y="841453"/>
            <a:ext cx="8222697" cy="209544"/>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54" b="1" i="0" u="none" strike="noStrike" kern="1200" cap="none" spc="0" normalizeH="0" baseline="0" noProof="0">
                <a:ln>
                  <a:noFill/>
                </a:ln>
                <a:solidFill>
                  <a:srgbClr val="3A3A5C"/>
                </a:solidFill>
                <a:effectLst/>
                <a:uLnTx/>
                <a:uFillTx/>
                <a:latin typeface="Inter"/>
                <a:ea typeface="+mn-ea"/>
                <a:cs typeface="+mn-cs"/>
              </a:rPr>
              <a:t>Channel prompts cut through the noise of busy workstream threads and surface only what matters.</a:t>
            </a:r>
            <a:r>
              <a:rPr kumimoji="0" sz="947" b="0" i="0" u="none" strike="noStrike" kern="1200" cap="none" spc="0" normalizeH="0" baseline="0" noProof="0">
                <a:ln>
                  <a:noFill/>
                </a:ln>
                <a:solidFill>
                  <a:srgbClr val="5B5FC7"/>
                </a:solidFill>
                <a:effectLst/>
                <a:uLnTx/>
                <a:uFillTx/>
                <a:latin typeface="Inter"/>
                <a:ea typeface="+mn-ea"/>
                <a:cs typeface="+mn-cs"/>
              </a:rPr>
              <a:t> </a:t>
            </a:r>
            <a:r>
              <a:rPr kumimoji="0" sz="947" b="0" i="0" u="none" strike="noStrike" kern="1200" cap="none" spc="0" normalizeH="0" baseline="0" noProof="0">
                <a:ln>
                  <a:noFill/>
                </a:ln>
                <a:solidFill>
                  <a:srgbClr val="5B5FC7"/>
                </a:solidFill>
                <a:effectLst/>
                <a:uLnTx/>
                <a:uFillTx/>
                <a:latin typeface="Inter"/>
                <a:ea typeface="+mn-ea"/>
                <a:cs typeface="+mn-cs"/>
                <a:hlinkClick r:id="rId9" tooltip="Generate a set of copilot prompts to summarize and 1...."/>
              </a:rPr>
              <a:t>[1]</a:t>
            </a:r>
          </a:p>
        </p:txBody>
      </p:sp>
      <p:sp>
        <p:nvSpPr>
          <p:cNvPr id="16" name="TextBox 15"/>
          <p:cNvSpPr txBox="1"/>
          <p:nvPr/>
        </p:nvSpPr>
        <p:spPr>
          <a:xfrm>
            <a:off x="931343" y="1430500"/>
            <a:ext cx="2368540" cy="180970"/>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55" b="1" i="0" u="none" strike="noStrike" kern="1200" cap="none" spc="0" normalizeH="0" baseline="0" noProof="0">
                <a:ln>
                  <a:noFill/>
                </a:ln>
                <a:solidFill>
                  <a:srgbClr val="2B2D6E"/>
                </a:solidFill>
                <a:effectLst/>
                <a:uLnTx/>
                <a:uFillTx/>
                <a:latin typeface="Montserrat"/>
                <a:ea typeface="+mn-ea"/>
                <a:cs typeface="+mn-cs"/>
              </a:rPr>
              <a:t>Channel Digest (Time-Bound)</a:t>
            </a:r>
          </a:p>
        </p:txBody>
      </p:sp>
      <p:sp>
        <p:nvSpPr>
          <p:cNvPr id="17" name="TextBox 16"/>
          <p:cNvSpPr txBox="1"/>
          <p:nvPr/>
        </p:nvSpPr>
        <p:spPr>
          <a:xfrm>
            <a:off x="603691" y="1698086"/>
            <a:ext cx="3229727" cy="523861"/>
          </a:xfrm>
          <a:prstGeom prst="rect">
            <a:avLst/>
          </a:prstGeom>
          <a:noFill/>
        </p:spPr>
        <p:txBody>
          <a:bodyPr wrap="square" lIns="327651"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81" b="0" i="1" u="none" strike="noStrike" kern="1200" cap="none" spc="0" normalizeH="0" baseline="0" noProof="0">
                <a:ln>
                  <a:noFill/>
                </a:ln>
                <a:solidFill>
                  <a:srgbClr val="3A3A5C"/>
                </a:solidFill>
                <a:effectLst/>
                <a:uLnTx/>
                <a:uFillTx/>
                <a:latin typeface="Inter"/>
                <a:ea typeface="+mn-ea"/>
                <a:cs typeface="+mn-cs"/>
              </a:rPr>
              <a:t>"Summarize the most important updates from this channel over the last [day/week], focusing on progress, blockers, and decisions."</a:t>
            </a:r>
          </a:p>
        </p:txBody>
      </p:sp>
      <p:sp>
        <p:nvSpPr>
          <p:cNvPr id="18" name="TextBox 17"/>
          <p:cNvSpPr txBox="1"/>
          <p:nvPr/>
        </p:nvSpPr>
        <p:spPr>
          <a:xfrm>
            <a:off x="4751367" y="1430500"/>
            <a:ext cx="1593314" cy="180970"/>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55" b="1" i="0" u="none" strike="noStrike" kern="1200" cap="none" spc="0" normalizeH="0" baseline="0" noProof="0">
                <a:ln>
                  <a:noFill/>
                </a:ln>
                <a:solidFill>
                  <a:srgbClr val="2B2D6E"/>
                </a:solidFill>
                <a:effectLst/>
                <a:uLnTx/>
                <a:uFillTx/>
                <a:latin typeface="Montserrat"/>
                <a:ea typeface="+mn-ea"/>
                <a:cs typeface="+mn-cs"/>
              </a:rPr>
              <a:t>Executive Summary</a:t>
            </a:r>
          </a:p>
        </p:txBody>
      </p:sp>
      <p:sp>
        <p:nvSpPr>
          <p:cNvPr id="19" name="TextBox 18"/>
          <p:cNvSpPr txBox="1"/>
          <p:nvPr/>
        </p:nvSpPr>
        <p:spPr>
          <a:xfrm>
            <a:off x="4423716" y="1698086"/>
            <a:ext cx="3109179" cy="523861"/>
          </a:xfrm>
          <a:prstGeom prst="rect">
            <a:avLst/>
          </a:prstGeom>
          <a:noFill/>
        </p:spPr>
        <p:txBody>
          <a:bodyPr wrap="square" lIns="327651"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81" b="0" i="1" u="none" strike="noStrike" kern="1200" cap="none" spc="0" normalizeH="0" baseline="0" noProof="0">
                <a:ln>
                  <a:noFill/>
                </a:ln>
                <a:solidFill>
                  <a:srgbClr val="3A3A5C"/>
                </a:solidFill>
                <a:effectLst/>
                <a:uLnTx/>
                <a:uFillTx/>
                <a:latin typeface="Inter"/>
                <a:ea typeface="+mn-ea"/>
                <a:cs typeface="+mn-cs"/>
              </a:rPr>
              <a:t>"Create an executive-level summary of this channel: current status, key outcomes, risks, and upcoming milestones."</a:t>
            </a:r>
          </a:p>
        </p:txBody>
      </p:sp>
      <p:sp>
        <p:nvSpPr>
          <p:cNvPr id="20" name="TextBox 19"/>
          <p:cNvSpPr txBox="1"/>
          <p:nvPr/>
        </p:nvSpPr>
        <p:spPr>
          <a:xfrm>
            <a:off x="8571392" y="1430500"/>
            <a:ext cx="1455205" cy="180970"/>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55" b="1" i="0" u="none" strike="noStrike" kern="1200" cap="none" spc="0" normalizeH="0" baseline="0" noProof="0">
                <a:ln>
                  <a:noFill/>
                </a:ln>
                <a:solidFill>
                  <a:srgbClr val="2B2D6E"/>
                </a:solidFill>
                <a:effectLst/>
                <a:uLnTx/>
                <a:uFillTx/>
                <a:latin typeface="Montserrat"/>
                <a:ea typeface="+mn-ea"/>
                <a:cs typeface="+mn-cs"/>
              </a:rPr>
              <a:t>Thematic Analysis</a:t>
            </a:r>
          </a:p>
        </p:txBody>
      </p:sp>
      <p:sp>
        <p:nvSpPr>
          <p:cNvPr id="21" name="TextBox 20"/>
          <p:cNvSpPr txBox="1"/>
          <p:nvPr/>
        </p:nvSpPr>
        <p:spPr>
          <a:xfrm>
            <a:off x="8243740" y="1698086"/>
            <a:ext cx="3052031" cy="523861"/>
          </a:xfrm>
          <a:prstGeom prst="rect">
            <a:avLst/>
          </a:prstGeom>
          <a:noFill/>
        </p:spPr>
        <p:txBody>
          <a:bodyPr wrap="square" lIns="327651"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81" b="0" i="1" u="none" strike="noStrike" kern="1200" cap="none" spc="0" normalizeH="0" baseline="0" noProof="0">
                <a:ln>
                  <a:noFill/>
                </a:ln>
                <a:solidFill>
                  <a:srgbClr val="3A3A5C"/>
                </a:solidFill>
                <a:effectLst/>
                <a:uLnTx/>
                <a:uFillTx/>
                <a:latin typeface="Inter"/>
                <a:ea typeface="+mn-ea"/>
                <a:cs typeface="+mn-cs"/>
              </a:rPr>
              <a:t>"Analyze this channel and identify recurring themes, common issues, and emerging priorities."</a:t>
            </a:r>
          </a:p>
        </p:txBody>
      </p:sp>
      <p:sp>
        <p:nvSpPr>
          <p:cNvPr id="22" name="TextBox 21"/>
          <p:cNvSpPr txBox="1"/>
          <p:nvPr/>
        </p:nvSpPr>
        <p:spPr>
          <a:xfrm>
            <a:off x="931343" y="2670356"/>
            <a:ext cx="1597332" cy="180970"/>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55" b="1" i="0" u="none" strike="noStrike" kern="1200" cap="none" spc="0" normalizeH="0" baseline="0" noProof="0">
                <a:ln>
                  <a:noFill/>
                </a:ln>
                <a:solidFill>
                  <a:srgbClr val="2B2D6E"/>
                </a:solidFill>
                <a:effectLst/>
                <a:uLnTx/>
                <a:uFillTx/>
                <a:latin typeface="Montserrat"/>
                <a:ea typeface="+mn-ea"/>
                <a:cs typeface="+mn-cs"/>
              </a:rPr>
              <a:t>Accountability View</a:t>
            </a:r>
          </a:p>
        </p:txBody>
      </p:sp>
      <p:sp>
        <p:nvSpPr>
          <p:cNvPr id="23" name="TextBox 22"/>
          <p:cNvSpPr txBox="1"/>
          <p:nvPr/>
        </p:nvSpPr>
        <p:spPr>
          <a:xfrm>
            <a:off x="603691" y="2937942"/>
            <a:ext cx="5201353" cy="342891"/>
          </a:xfrm>
          <a:prstGeom prst="rect">
            <a:avLst/>
          </a:prstGeom>
          <a:noFill/>
        </p:spPr>
        <p:txBody>
          <a:bodyPr wrap="square" lIns="327651"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81" b="0" i="1" u="none" strike="noStrike" kern="1200" cap="none" spc="0" normalizeH="0" baseline="0" noProof="0">
                <a:ln>
                  <a:noFill/>
                </a:ln>
                <a:solidFill>
                  <a:srgbClr val="3A3A5C"/>
                </a:solidFill>
                <a:effectLst/>
                <a:uLnTx/>
                <a:uFillTx/>
                <a:latin typeface="Inter"/>
                <a:ea typeface="+mn-ea"/>
                <a:cs typeface="+mn-cs"/>
              </a:rPr>
              <a:t>"Extract action items from this channel and group them by owner. Call out any overdue or unassigned actions."</a:t>
            </a:r>
          </a:p>
        </p:txBody>
      </p:sp>
      <p:sp>
        <p:nvSpPr>
          <p:cNvPr id="24" name="TextBox 23"/>
          <p:cNvSpPr txBox="1"/>
          <p:nvPr/>
        </p:nvSpPr>
        <p:spPr>
          <a:xfrm>
            <a:off x="6661529" y="2670356"/>
            <a:ext cx="1198036" cy="180970"/>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55" b="1" i="0" u="none" strike="noStrike" kern="1200" cap="none" spc="0" normalizeH="0" baseline="0" noProof="0">
                <a:ln>
                  <a:noFill/>
                </a:ln>
                <a:solidFill>
                  <a:srgbClr val="2B2D6E"/>
                </a:solidFill>
                <a:effectLst/>
                <a:uLnTx/>
                <a:uFillTx/>
                <a:latin typeface="Montserrat"/>
                <a:ea typeface="+mn-ea"/>
                <a:cs typeface="+mn-cs"/>
              </a:rPr>
              <a:t>Signal vs Noise</a:t>
            </a:r>
          </a:p>
        </p:txBody>
      </p:sp>
      <p:sp>
        <p:nvSpPr>
          <p:cNvPr id="25" name="TextBox 24"/>
          <p:cNvSpPr txBox="1"/>
          <p:nvPr/>
        </p:nvSpPr>
        <p:spPr>
          <a:xfrm>
            <a:off x="6333877" y="2937942"/>
            <a:ext cx="4929153" cy="342891"/>
          </a:xfrm>
          <a:prstGeom prst="rect">
            <a:avLst/>
          </a:prstGeom>
          <a:noFill/>
        </p:spPr>
        <p:txBody>
          <a:bodyPr wrap="square" lIns="327651"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81" b="0" i="1" u="none" strike="noStrike" kern="1200" cap="none" spc="0" normalizeH="0" baseline="0" noProof="0">
                <a:ln>
                  <a:noFill/>
                </a:ln>
                <a:solidFill>
                  <a:srgbClr val="3A3A5C"/>
                </a:solidFill>
                <a:effectLst/>
                <a:uLnTx/>
                <a:uFillTx/>
                <a:latin typeface="Inter"/>
                <a:ea typeface="+mn-ea"/>
                <a:cs typeface="+mn-cs"/>
              </a:rPr>
              <a:t>"Distill this channel down to only high-impact information. Exclude routine updates, acknowledgements, and automated messages."</a:t>
            </a:r>
          </a:p>
        </p:txBody>
      </p:sp>
      <p:sp>
        <p:nvSpPr>
          <p:cNvPr id="26" name="TextBox 25"/>
          <p:cNvSpPr txBox="1"/>
          <p:nvPr/>
        </p:nvSpPr>
        <p:spPr>
          <a:xfrm>
            <a:off x="854996" y="6309708"/>
            <a:ext cx="755283" cy="180970"/>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36" b="1" i="0" u="none" strike="noStrike" kern="1200" cap="none" spc="0" normalizeH="0" baseline="0" noProof="0">
                <a:ln>
                  <a:noFill/>
                </a:ln>
                <a:solidFill>
                  <a:srgbClr val="5B5FC7"/>
                </a:solidFill>
                <a:effectLst/>
                <a:uLnTx/>
                <a:uFillTx/>
                <a:latin typeface="Inter"/>
                <a:ea typeface="+mn-ea"/>
                <a:cs typeface="+mn-cs"/>
              </a:rPr>
              <a:t>Admin Tip:</a:t>
            </a:r>
          </a:p>
        </p:txBody>
      </p:sp>
      <p:sp>
        <p:nvSpPr>
          <p:cNvPr id="27" name="TextBox 26"/>
          <p:cNvSpPr txBox="1"/>
          <p:nvPr/>
        </p:nvSpPr>
        <p:spPr>
          <a:xfrm>
            <a:off x="1709248" y="6302564"/>
            <a:ext cx="7187028" cy="180970"/>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59" b="0" i="0" u="none" strike="noStrike" kern="1200" cap="none" spc="0" normalizeH="0" baseline="0" noProof="0">
                <a:ln>
                  <a:noFill/>
                </a:ln>
                <a:solidFill>
                  <a:srgbClr val="3A3A5C"/>
                </a:solidFill>
                <a:effectLst/>
                <a:uLnTx/>
                <a:uFillTx/>
                <a:latin typeface="Inter"/>
                <a:ea typeface="+mn-ea"/>
                <a:cs typeface="+mn-cs"/>
              </a:rPr>
              <a:t>"Channel Digest" is ideal for managers; "Signal vs Noise" suits executives skimming high-volume channels.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C"/>
        </a:solidFill>
        <a:effectLst/>
      </p:bgPr>
    </p:bg>
    <p:spTree>
      <p:nvGrpSpPr>
        <p:cNvPr id="1" name=""/>
        <p:cNvGrpSpPr/>
        <p:nvPr/>
      </p:nvGrpSpPr>
      <p:grpSpPr>
        <a:xfrm>
          <a:off x="0" y="0"/>
          <a:ext cx="0" cy="0"/>
          <a:chOff x="0" y="0"/>
          <a:chExt cx="0" cy="0"/>
        </a:xfrm>
      </p:grpSpPr>
      <p:sp>
        <p:nvSpPr>
          <p:cNvPr id="2" name="Rounded Rectangle 1"/>
          <p:cNvSpPr/>
          <p:nvPr/>
        </p:nvSpPr>
        <p:spPr>
          <a:xfrm>
            <a:off x="426690" y="1284684"/>
            <a:ext cx="3713559" cy="2273647"/>
          </a:xfrm>
          <a:prstGeom prst="roundRect">
            <a:avLst>
              <a:gd name="adj" fmla="val 502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ounded Rectangle 2"/>
          <p:cNvSpPr/>
          <p:nvPr/>
        </p:nvSpPr>
        <p:spPr>
          <a:xfrm>
            <a:off x="603795" y="1446609"/>
            <a:ext cx="304800" cy="304800"/>
          </a:xfrm>
          <a:prstGeom prst="roundRect">
            <a:avLst>
              <a:gd name="adj" fmla="val 25000"/>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4832" y="1530435"/>
            <a:ext cx="102688" cy="136918"/>
          </a:xfrm>
          <a:prstGeom prst="rect">
            <a:avLst/>
          </a:prstGeom>
        </p:spPr>
      </p:pic>
      <p:sp>
        <p:nvSpPr>
          <p:cNvPr id="5" name="Rounded Rectangle 4"/>
          <p:cNvSpPr/>
          <p:nvPr/>
        </p:nvSpPr>
        <p:spPr>
          <a:xfrm>
            <a:off x="4239220" y="1284684"/>
            <a:ext cx="3713559" cy="2273647"/>
          </a:xfrm>
          <a:prstGeom prst="roundRect">
            <a:avLst>
              <a:gd name="adj" fmla="val 502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ounded Rectangle 5"/>
          <p:cNvSpPr/>
          <p:nvPr/>
        </p:nvSpPr>
        <p:spPr>
          <a:xfrm>
            <a:off x="4416325" y="1446609"/>
            <a:ext cx="304800" cy="304800"/>
          </a:xfrm>
          <a:prstGeom prst="roundRect">
            <a:avLst>
              <a:gd name="adj" fmla="val 25000"/>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99983" y="1530368"/>
            <a:ext cx="137107" cy="137080"/>
          </a:xfrm>
          <a:prstGeom prst="rect">
            <a:avLst/>
          </a:prstGeom>
        </p:spPr>
      </p:pic>
      <p:sp>
        <p:nvSpPr>
          <p:cNvPr id="8" name="Rounded Rectangle 7"/>
          <p:cNvSpPr/>
          <p:nvPr/>
        </p:nvSpPr>
        <p:spPr>
          <a:xfrm>
            <a:off x="8051750" y="1284684"/>
            <a:ext cx="3713559" cy="2273647"/>
          </a:xfrm>
          <a:prstGeom prst="roundRect">
            <a:avLst>
              <a:gd name="adj" fmla="val 502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8228855" y="1446609"/>
            <a:ext cx="304800" cy="304800"/>
          </a:xfrm>
          <a:prstGeom prst="roundRect">
            <a:avLst>
              <a:gd name="adj" fmla="val 25000"/>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12424" y="1538905"/>
            <a:ext cx="137080" cy="115672"/>
          </a:xfrm>
          <a:prstGeom prst="rect">
            <a:avLst/>
          </a:prstGeom>
        </p:spPr>
      </p:pic>
      <p:sp>
        <p:nvSpPr>
          <p:cNvPr id="11" name="Rounded Rectangle 10"/>
          <p:cNvSpPr/>
          <p:nvPr/>
        </p:nvSpPr>
        <p:spPr>
          <a:xfrm>
            <a:off x="426690" y="3657302"/>
            <a:ext cx="3831580" cy="2273647"/>
          </a:xfrm>
          <a:prstGeom prst="roundRect">
            <a:avLst>
              <a:gd name="adj" fmla="val 502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p:nvSpPr>
        <p:spPr>
          <a:xfrm>
            <a:off x="603795" y="3819227"/>
            <a:ext cx="304800" cy="304800"/>
          </a:xfrm>
          <a:prstGeom prst="roundRect">
            <a:avLst>
              <a:gd name="adj" fmla="val 25000"/>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96200" y="3902994"/>
            <a:ext cx="119803" cy="136918"/>
          </a:xfrm>
          <a:prstGeom prst="rect">
            <a:avLst/>
          </a:prstGeom>
        </p:spPr>
      </p:pic>
      <p:sp>
        <p:nvSpPr>
          <p:cNvPr id="14" name="Rounded Rectangle 13"/>
          <p:cNvSpPr/>
          <p:nvPr/>
        </p:nvSpPr>
        <p:spPr>
          <a:xfrm>
            <a:off x="4357241" y="3657302"/>
            <a:ext cx="3831580" cy="2273647"/>
          </a:xfrm>
          <a:prstGeom prst="roundRect">
            <a:avLst>
              <a:gd name="adj" fmla="val 502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p:nvSpPr>
        <p:spPr>
          <a:xfrm>
            <a:off x="4534346" y="3819227"/>
            <a:ext cx="304800" cy="304800"/>
          </a:xfrm>
          <a:prstGeom prst="roundRect">
            <a:avLst>
              <a:gd name="adj" fmla="val 25000"/>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descr="image.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600917" y="3902934"/>
            <a:ext cx="170980" cy="137037"/>
          </a:xfrm>
          <a:prstGeom prst="rect">
            <a:avLst/>
          </a:prstGeom>
        </p:spPr>
      </p:pic>
      <p:pic>
        <p:nvPicPr>
          <p:cNvPr id="17" name="Picture 16" descr="image.png"/>
          <p:cNvPicPr>
            <a:picLocks noChangeAspect="1"/>
          </p:cNvPicPr>
          <p:nvPr/>
        </p:nvPicPr>
        <p:blipFill>
          <a:blip r:embed="rId8"/>
          <a:stretch>
            <a:fillRect/>
          </a:stretch>
        </p:blipFill>
        <p:spPr>
          <a:xfrm>
            <a:off x="8287584" y="3657210"/>
            <a:ext cx="3477282" cy="2273590"/>
          </a:xfrm>
          <a:prstGeom prst="rect">
            <a:avLst/>
          </a:prstGeom>
        </p:spPr>
      </p:pic>
      <p:sp>
        <p:nvSpPr>
          <p:cNvPr id="18" name="Rectangle 17"/>
          <p:cNvSpPr/>
          <p:nvPr/>
        </p:nvSpPr>
        <p:spPr>
          <a:xfrm>
            <a:off x="426690" y="5991671"/>
            <a:ext cx="11338619" cy="372963"/>
          </a:xfrm>
          <a:prstGeom prst="rect">
            <a:avLst/>
          </a:prstGeom>
          <a:solidFill>
            <a:srgbClr val="EEF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426690" y="5991671"/>
            <a:ext cx="50800" cy="372963"/>
          </a:xfrm>
          <a:prstGeom prst="rect">
            <a:avLst/>
          </a:prstGeom>
          <a:solidFill>
            <a:srgbClr val="5B5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19" descr="image.png"/>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37117" y="6101800"/>
            <a:ext cx="104772" cy="152396"/>
          </a:xfrm>
          <a:prstGeom prst="rect">
            <a:avLst/>
          </a:prstGeom>
        </p:spPr>
      </p:pic>
      <p:sp>
        <p:nvSpPr>
          <p:cNvPr id="21" name="TextBox 20"/>
          <p:cNvSpPr txBox="1"/>
          <p:nvPr/>
        </p:nvSpPr>
        <p:spPr>
          <a:xfrm>
            <a:off x="426679" y="335152"/>
            <a:ext cx="4989486" cy="447663"/>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533" b="1" i="0" u="none" strike="noStrike" kern="1200" cap="none" spc="0" normalizeH="0" baseline="0" noProof="0">
                <a:ln>
                  <a:noFill/>
                </a:ln>
                <a:solidFill>
                  <a:srgbClr val="2B2D6E"/>
                </a:solidFill>
                <a:effectLst/>
                <a:uLnTx/>
                <a:uFillTx/>
                <a:latin typeface="Montserrat"/>
                <a:ea typeface="+mn-ea"/>
                <a:cs typeface="+mn-cs"/>
              </a:rPr>
              <a:t>Meetings — Core Prompts</a:t>
            </a:r>
          </a:p>
        </p:txBody>
      </p:sp>
      <p:sp>
        <p:nvSpPr>
          <p:cNvPr id="22" name="TextBox 21"/>
          <p:cNvSpPr txBox="1"/>
          <p:nvPr/>
        </p:nvSpPr>
        <p:spPr>
          <a:xfrm>
            <a:off x="426679" y="878063"/>
            <a:ext cx="8545050"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rgbClr val="3A3A5C"/>
                </a:solidFill>
                <a:effectLst/>
                <a:uLnTx/>
                <a:uFillTx/>
                <a:latin typeface="Inter"/>
                <a:ea typeface="+mn-ea"/>
                <a:cs typeface="+mn-cs"/>
              </a:rPr>
              <a:t>Meeting prompts replace manual note-taking and ensure no decision or action item falls through the cracks.</a:t>
            </a:r>
            <a:r>
              <a:rPr kumimoji="0" sz="947" b="0" i="0" u="none" strike="noStrike" kern="1200" cap="none" spc="0" normalizeH="0" baseline="0" noProof="0">
                <a:ln>
                  <a:noFill/>
                </a:ln>
                <a:solidFill>
                  <a:srgbClr val="5B5FC7"/>
                </a:solidFill>
                <a:effectLst/>
                <a:uLnTx/>
                <a:uFillTx/>
                <a:latin typeface="Inter"/>
                <a:ea typeface="+mn-ea"/>
                <a:cs typeface="+mn-cs"/>
              </a:rPr>
              <a:t> </a:t>
            </a:r>
            <a:r>
              <a:rPr kumimoji="0" sz="947" b="0" i="0" u="none" strike="noStrike" kern="1200" cap="none" spc="0" normalizeH="0" baseline="0" noProof="0">
                <a:ln>
                  <a:noFill/>
                </a:ln>
                <a:solidFill>
                  <a:srgbClr val="5B5FC7"/>
                </a:solidFill>
                <a:effectLst/>
                <a:uLnTx/>
                <a:uFillTx/>
                <a:latin typeface="Inter"/>
                <a:ea typeface="+mn-ea"/>
                <a:cs typeface="+mn-cs"/>
                <a:hlinkClick r:id="rId10" tooltip="Generate a set of copilot prompts to summarize and 1...."/>
              </a:rPr>
              <a:t>[1]</a:t>
            </a:r>
          </a:p>
        </p:txBody>
      </p:sp>
      <p:sp>
        <p:nvSpPr>
          <p:cNvPr id="23" name="TextBox 22"/>
          <p:cNvSpPr txBox="1"/>
          <p:nvPr/>
        </p:nvSpPr>
        <p:spPr>
          <a:xfrm>
            <a:off x="992361" y="1508484"/>
            <a:ext cx="1044152" cy="180970"/>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36" b="1" i="0" u="none" strike="noStrike" kern="1200" cap="none" spc="0" normalizeH="0" baseline="0" noProof="0">
                <a:ln>
                  <a:noFill/>
                </a:ln>
                <a:solidFill>
                  <a:srgbClr val="2B2D6E"/>
                </a:solidFill>
                <a:effectLst/>
                <a:uLnTx/>
                <a:uFillTx/>
                <a:latin typeface="Inter"/>
                <a:ea typeface="+mn-ea"/>
                <a:cs typeface="+mn-cs"/>
              </a:rPr>
              <a:t>Meeting Recap</a:t>
            </a:r>
          </a:p>
        </p:txBody>
      </p:sp>
      <p:sp>
        <p:nvSpPr>
          <p:cNvPr id="24" name="TextBox 23"/>
          <p:cNvSpPr txBox="1"/>
          <p:nvPr/>
        </p:nvSpPr>
        <p:spPr>
          <a:xfrm>
            <a:off x="603780" y="1814169"/>
            <a:ext cx="3133944" cy="327413"/>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14" b="0" i="1" u="none" strike="noStrike" kern="1200" cap="none" spc="0" normalizeH="0" baseline="0" noProof="0">
                <a:ln>
                  <a:noFill/>
                </a:ln>
                <a:solidFill>
                  <a:srgbClr val="3A3A5C"/>
                </a:solidFill>
                <a:effectLst/>
                <a:uLnTx/>
                <a:uFillTx/>
                <a:latin typeface="Inter"/>
                <a:ea typeface="+mn-ea"/>
                <a:cs typeface="+mn-cs"/>
              </a:rPr>
              <a:t>"Summarize this meeting, focusing on objectives, decisions made, action items, and unresolved issues."</a:t>
            </a:r>
          </a:p>
        </p:txBody>
      </p:sp>
      <p:sp>
        <p:nvSpPr>
          <p:cNvPr id="25" name="TextBox 24"/>
          <p:cNvSpPr txBox="1"/>
          <p:nvPr/>
        </p:nvSpPr>
        <p:spPr>
          <a:xfrm>
            <a:off x="4804795" y="1508484"/>
            <a:ext cx="899048" cy="180970"/>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36" b="1" i="0" u="none" strike="noStrike" kern="1200" cap="none" spc="0" normalizeH="0" baseline="0" noProof="0">
                <a:ln>
                  <a:noFill/>
                </a:ln>
                <a:solidFill>
                  <a:srgbClr val="2B2D6E"/>
                </a:solidFill>
                <a:effectLst/>
                <a:uLnTx/>
                <a:uFillTx/>
                <a:latin typeface="Inter"/>
                <a:ea typeface="+mn-ea"/>
                <a:cs typeface="+mn-cs"/>
              </a:rPr>
              <a:t>Decision Log</a:t>
            </a:r>
          </a:p>
        </p:txBody>
      </p:sp>
      <p:sp>
        <p:nvSpPr>
          <p:cNvPr id="26" name="TextBox 25"/>
          <p:cNvSpPr txBox="1"/>
          <p:nvPr/>
        </p:nvSpPr>
        <p:spPr>
          <a:xfrm>
            <a:off x="4416215" y="1814169"/>
            <a:ext cx="3316254" cy="327413"/>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14" b="0" i="1" u="none" strike="noStrike" kern="1200" cap="none" spc="0" normalizeH="0" baseline="0" noProof="0">
                <a:ln>
                  <a:noFill/>
                </a:ln>
                <a:solidFill>
                  <a:srgbClr val="3A3A5C"/>
                </a:solidFill>
                <a:effectLst/>
                <a:uLnTx/>
                <a:uFillTx/>
                <a:latin typeface="Inter"/>
                <a:ea typeface="+mn-ea"/>
                <a:cs typeface="+mn-cs"/>
              </a:rPr>
              <a:t>"List all decisions made in this meeting, including context and any follow-up actions tied to each decision."</a:t>
            </a:r>
          </a:p>
        </p:txBody>
      </p:sp>
      <p:sp>
        <p:nvSpPr>
          <p:cNvPr id="27" name="TextBox 26"/>
          <p:cNvSpPr txBox="1"/>
          <p:nvPr/>
        </p:nvSpPr>
        <p:spPr>
          <a:xfrm>
            <a:off x="8617230" y="1508484"/>
            <a:ext cx="1070345" cy="180970"/>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36" b="1" i="0" u="none" strike="noStrike" kern="1200" cap="none" spc="0" normalizeH="0" baseline="0" noProof="0">
                <a:ln>
                  <a:noFill/>
                </a:ln>
                <a:solidFill>
                  <a:srgbClr val="2B2D6E"/>
                </a:solidFill>
                <a:effectLst/>
                <a:uLnTx/>
                <a:uFillTx/>
                <a:latin typeface="Inter"/>
                <a:ea typeface="+mn-ea"/>
                <a:cs typeface="+mn-cs"/>
              </a:rPr>
              <a:t>Action Register</a:t>
            </a:r>
          </a:p>
        </p:txBody>
      </p:sp>
      <p:sp>
        <p:nvSpPr>
          <p:cNvPr id="28" name="TextBox 27"/>
          <p:cNvSpPr txBox="1"/>
          <p:nvPr/>
        </p:nvSpPr>
        <p:spPr>
          <a:xfrm>
            <a:off x="8228650" y="1814169"/>
            <a:ext cx="3125163" cy="327413"/>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14" b="0" i="1" u="none" strike="noStrike" kern="1200" cap="none" spc="0" normalizeH="0" baseline="0" noProof="0">
                <a:ln>
                  <a:noFill/>
                </a:ln>
                <a:solidFill>
                  <a:srgbClr val="3A3A5C"/>
                </a:solidFill>
                <a:effectLst/>
                <a:uLnTx/>
                <a:uFillTx/>
                <a:latin typeface="Inter"/>
                <a:ea typeface="+mn-ea"/>
                <a:cs typeface="+mn-cs"/>
              </a:rPr>
              <a:t>"Extract all action items from this meeting with owner, priority, and target date if mentioned."</a:t>
            </a:r>
          </a:p>
        </p:txBody>
      </p:sp>
      <p:sp>
        <p:nvSpPr>
          <p:cNvPr id="29" name="TextBox 28"/>
          <p:cNvSpPr txBox="1"/>
          <p:nvPr/>
        </p:nvSpPr>
        <p:spPr>
          <a:xfrm>
            <a:off x="992361" y="3881042"/>
            <a:ext cx="1051890" cy="180970"/>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36" b="1" i="0" u="none" strike="noStrike" kern="1200" cap="none" spc="0" normalizeH="0" baseline="0" noProof="0">
                <a:ln>
                  <a:noFill/>
                </a:ln>
                <a:solidFill>
                  <a:srgbClr val="2B2D6E"/>
                </a:solidFill>
                <a:effectLst/>
                <a:uLnTx/>
                <a:uFillTx/>
                <a:latin typeface="Inter"/>
                <a:ea typeface="+mn-ea"/>
                <a:cs typeface="+mn-cs"/>
              </a:rPr>
              <a:t>Executive Brief</a:t>
            </a:r>
          </a:p>
        </p:txBody>
      </p:sp>
      <p:sp>
        <p:nvSpPr>
          <p:cNvPr id="30" name="TextBox 29"/>
          <p:cNvSpPr txBox="1"/>
          <p:nvPr/>
        </p:nvSpPr>
        <p:spPr>
          <a:xfrm>
            <a:off x="603780" y="4186728"/>
            <a:ext cx="3406144" cy="502431"/>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14" b="0" i="1" u="none" strike="noStrike" kern="1200" cap="none" spc="0" normalizeH="0" baseline="0" noProof="0">
                <a:ln>
                  <a:noFill/>
                </a:ln>
                <a:solidFill>
                  <a:srgbClr val="3A3A5C"/>
                </a:solidFill>
                <a:effectLst/>
                <a:uLnTx/>
                <a:uFillTx/>
                <a:latin typeface="Inter"/>
                <a:ea typeface="+mn-ea"/>
                <a:cs typeface="+mn-cs"/>
              </a:rPr>
              <a:t>"Create a concise executive summary of this meeting suitable for leadership review. Limit to key outcomes, risks, and next steps."</a:t>
            </a:r>
          </a:p>
        </p:txBody>
      </p:sp>
      <p:sp>
        <p:nvSpPr>
          <p:cNvPr id="31" name="TextBox 30"/>
          <p:cNvSpPr txBox="1"/>
          <p:nvPr/>
        </p:nvSpPr>
        <p:spPr>
          <a:xfrm>
            <a:off x="4922813" y="3881042"/>
            <a:ext cx="1201905" cy="180970"/>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36" b="1" i="0" u="none" strike="noStrike" kern="1200" cap="none" spc="0" normalizeH="0" baseline="0" noProof="0">
                <a:ln>
                  <a:noFill/>
                </a:ln>
                <a:solidFill>
                  <a:srgbClr val="2B2D6E"/>
                </a:solidFill>
                <a:effectLst/>
                <a:uLnTx/>
                <a:uFillTx/>
                <a:latin typeface="Inter"/>
                <a:ea typeface="+mn-ea"/>
                <a:cs typeface="+mn-cs"/>
              </a:rPr>
              <a:t>Alignment Check</a:t>
            </a:r>
          </a:p>
        </p:txBody>
      </p:sp>
      <p:sp>
        <p:nvSpPr>
          <p:cNvPr id="32" name="TextBox 31"/>
          <p:cNvSpPr txBox="1"/>
          <p:nvPr/>
        </p:nvSpPr>
        <p:spPr>
          <a:xfrm>
            <a:off x="4534233" y="4186728"/>
            <a:ext cx="2884812" cy="327413"/>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14" b="0" i="1" u="none" strike="noStrike" kern="1200" cap="none" spc="0" normalizeH="0" baseline="0" noProof="0">
                <a:ln>
                  <a:noFill/>
                </a:ln>
                <a:solidFill>
                  <a:srgbClr val="3A3A5C"/>
                </a:solidFill>
                <a:effectLst/>
                <a:uLnTx/>
                <a:uFillTx/>
                <a:latin typeface="Inter"/>
                <a:ea typeface="+mn-ea"/>
                <a:cs typeface="+mn-cs"/>
              </a:rPr>
              <a:t>"Identify any misalignment, unresolved debate, or conflicting viewpoints discussed in this meeting."</a:t>
            </a:r>
          </a:p>
        </p:txBody>
      </p:sp>
      <p:sp>
        <p:nvSpPr>
          <p:cNvPr id="33" name="TextBox 32"/>
          <p:cNvSpPr txBox="1"/>
          <p:nvPr/>
        </p:nvSpPr>
        <p:spPr>
          <a:xfrm>
            <a:off x="838030" y="6100014"/>
            <a:ext cx="5970686" cy="152396"/>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894" b="1" i="0" u="none" strike="noStrike" kern="1200" cap="none" spc="0" normalizeH="0" baseline="0" noProof="0">
                <a:ln>
                  <a:noFill/>
                </a:ln>
                <a:solidFill>
                  <a:srgbClr val="5B5FC7"/>
                </a:solidFill>
                <a:effectLst/>
                <a:uLnTx/>
                <a:uFillTx/>
                <a:latin typeface="Inter"/>
                <a:ea typeface="+mn-ea"/>
                <a:cs typeface="+mn-cs"/>
              </a:rPr>
              <a:t>Admin Tip:</a:t>
            </a:r>
            <a:r>
              <a:rPr kumimoji="0" sz="894" b="1" i="0" u="none" strike="noStrike" kern="1200" cap="none" spc="0" normalizeH="0" baseline="0" noProof="0">
                <a:ln>
                  <a:noFill/>
                </a:ln>
                <a:solidFill>
                  <a:srgbClr val="3A3A5C"/>
                </a:solidFill>
                <a:effectLst/>
                <a:uLnTx/>
                <a:uFillTx/>
                <a:latin typeface="Inter"/>
                <a:ea typeface="+mn-ea"/>
                <a:cs typeface="+mn-cs"/>
              </a:rPr>
              <a:t> Always recommend pairing "Meeting Recap" with "Action Register" for maximum coverage.</a:t>
            </a:r>
          </a:p>
        </p:txBody>
      </p:sp>
      <p:sp>
        <p:nvSpPr>
          <p:cNvPr id="34" name="TextBox 33"/>
          <p:cNvSpPr txBox="1"/>
          <p:nvPr/>
        </p:nvSpPr>
        <p:spPr>
          <a:xfrm>
            <a:off x="9670163" y="6440673"/>
            <a:ext cx="2094852" cy="142871"/>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891" b="0" i="0" u="none" strike="noStrike" kern="1200" cap="none" spc="0" normalizeH="0" baseline="0" noProof="0">
                <a:ln>
                  <a:noFill/>
                </a:ln>
                <a:solidFill>
                  <a:srgbClr val="717180"/>
                </a:solidFill>
                <a:effectLst/>
                <a:uLnTx/>
                <a:uFillTx/>
                <a:latin typeface="Inter"/>
                <a:ea typeface="+mn-ea"/>
                <a:cs typeface="+mn-cs"/>
              </a:rPr>
              <a:t>Microsoft 365 Copilot Prompt Library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C"/>
        </a:solidFill>
        <a:effectLst/>
      </p:bgPr>
    </p:bg>
    <p:spTree>
      <p:nvGrpSpPr>
        <p:cNvPr id="1" name=""/>
        <p:cNvGrpSpPr/>
        <p:nvPr/>
      </p:nvGrpSpPr>
      <p:grpSpPr>
        <a:xfrm>
          <a:off x="0" y="0"/>
          <a:ext cx="0" cy="0"/>
          <a:chOff x="0" y="0"/>
          <a:chExt cx="0" cy="0"/>
        </a:xfrm>
      </p:grpSpPr>
      <p:sp>
        <p:nvSpPr>
          <p:cNvPr id="2" name="Rounded Rectangle 1"/>
          <p:cNvSpPr/>
          <p:nvPr/>
        </p:nvSpPr>
        <p:spPr>
          <a:xfrm>
            <a:off x="457200" y="1727596"/>
            <a:ext cx="5543550" cy="2020341"/>
          </a:xfrm>
          <a:prstGeom prst="roundRect">
            <a:avLst>
              <a:gd name="adj" fmla="val 565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ounded Rectangle 2"/>
          <p:cNvSpPr/>
          <p:nvPr/>
        </p:nvSpPr>
        <p:spPr>
          <a:xfrm>
            <a:off x="695325" y="1927621"/>
            <a:ext cx="381000" cy="381000"/>
          </a:xfrm>
          <a:prstGeom prst="roundRect">
            <a:avLst>
              <a:gd name="adj" fmla="val 20000"/>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85792" y="2003771"/>
            <a:ext cx="200019" cy="228594"/>
          </a:xfrm>
          <a:prstGeom prst="rect">
            <a:avLst/>
          </a:prstGeom>
        </p:spPr>
      </p:pic>
      <p:sp>
        <p:nvSpPr>
          <p:cNvPr id="5" name="Rounded Rectangle 4"/>
          <p:cNvSpPr/>
          <p:nvPr/>
        </p:nvSpPr>
        <p:spPr>
          <a:xfrm>
            <a:off x="695325" y="2384821"/>
            <a:ext cx="5067300" cy="617636"/>
          </a:xfrm>
          <a:prstGeom prst="roundRect">
            <a:avLst>
              <a:gd name="adj" fmla="val 12337"/>
            </a:avLst>
          </a:prstGeom>
          <a:solidFill>
            <a:srgbClr val="F8F8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695325" y="2384821"/>
            <a:ext cx="38100" cy="617636"/>
          </a:xfrm>
          <a:prstGeom prst="rect">
            <a:avLst/>
          </a:prstGeom>
          <a:solidFill>
            <a:srgbClr val="C4B5F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6191250" y="1727596"/>
            <a:ext cx="5543550" cy="2020341"/>
          </a:xfrm>
          <a:prstGeom prst="roundRect">
            <a:avLst>
              <a:gd name="adj" fmla="val 565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p:nvSpPr>
        <p:spPr>
          <a:xfrm>
            <a:off x="6429375" y="1927621"/>
            <a:ext cx="381000" cy="381000"/>
          </a:xfrm>
          <a:prstGeom prst="roundRect">
            <a:avLst>
              <a:gd name="adj" fmla="val 20000"/>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33986" y="2003771"/>
            <a:ext cx="171445" cy="228594"/>
          </a:xfrm>
          <a:prstGeom prst="rect">
            <a:avLst/>
          </a:prstGeom>
        </p:spPr>
      </p:pic>
      <p:sp>
        <p:nvSpPr>
          <p:cNvPr id="10" name="Rounded Rectangle 9"/>
          <p:cNvSpPr/>
          <p:nvPr/>
        </p:nvSpPr>
        <p:spPr>
          <a:xfrm>
            <a:off x="6429375" y="2384821"/>
            <a:ext cx="5067300" cy="617636"/>
          </a:xfrm>
          <a:prstGeom prst="roundRect">
            <a:avLst>
              <a:gd name="adj" fmla="val 12337"/>
            </a:avLst>
          </a:prstGeom>
          <a:solidFill>
            <a:srgbClr val="F8F8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6429375" y="2384821"/>
            <a:ext cx="38100" cy="617636"/>
          </a:xfrm>
          <a:prstGeom prst="rect">
            <a:avLst/>
          </a:prstGeom>
          <a:solidFill>
            <a:srgbClr val="C4B5F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p:nvSpPr>
        <p:spPr>
          <a:xfrm>
            <a:off x="457200" y="3938438"/>
            <a:ext cx="5543550" cy="2020341"/>
          </a:xfrm>
          <a:prstGeom prst="roundRect">
            <a:avLst>
              <a:gd name="adj" fmla="val 565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2"/>
          <p:cNvSpPr/>
          <p:nvPr/>
        </p:nvSpPr>
        <p:spPr>
          <a:xfrm>
            <a:off x="695325" y="4138463"/>
            <a:ext cx="381000" cy="381000"/>
          </a:xfrm>
          <a:prstGeom prst="roundRect">
            <a:avLst>
              <a:gd name="adj" fmla="val 20000"/>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7229" y="4214558"/>
            <a:ext cx="257157" cy="228594"/>
          </a:xfrm>
          <a:prstGeom prst="rect">
            <a:avLst/>
          </a:prstGeom>
        </p:spPr>
      </p:pic>
      <p:sp>
        <p:nvSpPr>
          <p:cNvPr id="15" name="Rounded Rectangle 14"/>
          <p:cNvSpPr/>
          <p:nvPr/>
        </p:nvSpPr>
        <p:spPr>
          <a:xfrm>
            <a:off x="695325" y="4595663"/>
            <a:ext cx="5067300" cy="617636"/>
          </a:xfrm>
          <a:prstGeom prst="roundRect">
            <a:avLst>
              <a:gd name="adj" fmla="val 12337"/>
            </a:avLst>
          </a:prstGeom>
          <a:solidFill>
            <a:srgbClr val="F8F8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695325" y="4595663"/>
            <a:ext cx="38100" cy="617636"/>
          </a:xfrm>
          <a:prstGeom prst="rect">
            <a:avLst/>
          </a:prstGeom>
          <a:solidFill>
            <a:srgbClr val="C4B5F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6"/>
          <p:cNvSpPr/>
          <p:nvPr/>
        </p:nvSpPr>
        <p:spPr>
          <a:xfrm>
            <a:off x="6191250" y="3938438"/>
            <a:ext cx="5543550" cy="2020341"/>
          </a:xfrm>
          <a:prstGeom prst="roundRect">
            <a:avLst>
              <a:gd name="adj" fmla="val 565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p:nvSpPr>
        <p:spPr>
          <a:xfrm>
            <a:off x="6429375" y="4138463"/>
            <a:ext cx="381000" cy="381000"/>
          </a:xfrm>
          <a:prstGeom prst="roundRect">
            <a:avLst>
              <a:gd name="adj" fmla="val 20000"/>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Picture 18"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505412" y="4233377"/>
            <a:ext cx="228594" cy="195487"/>
          </a:xfrm>
          <a:prstGeom prst="rect">
            <a:avLst/>
          </a:prstGeom>
        </p:spPr>
      </p:pic>
      <p:sp>
        <p:nvSpPr>
          <p:cNvPr id="20" name="Rounded Rectangle 19"/>
          <p:cNvSpPr/>
          <p:nvPr/>
        </p:nvSpPr>
        <p:spPr>
          <a:xfrm>
            <a:off x="6429375" y="4595663"/>
            <a:ext cx="5067300" cy="617636"/>
          </a:xfrm>
          <a:prstGeom prst="roundRect">
            <a:avLst>
              <a:gd name="adj" fmla="val 12337"/>
            </a:avLst>
          </a:prstGeom>
          <a:solidFill>
            <a:srgbClr val="F8F8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6429375" y="4595663"/>
            <a:ext cx="38100" cy="617636"/>
          </a:xfrm>
          <a:prstGeom prst="rect">
            <a:avLst/>
          </a:prstGeom>
          <a:solidFill>
            <a:srgbClr val="C4B5F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p:nvSpPr>
        <p:spPr>
          <a:xfrm>
            <a:off x="457200" y="6111329"/>
            <a:ext cx="11277600" cy="441870"/>
          </a:xfrm>
          <a:prstGeom prst="roundRect">
            <a:avLst>
              <a:gd name="adj" fmla="val 21556"/>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Picture 22" descr="image.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52917" y="6248293"/>
            <a:ext cx="115140" cy="167477"/>
          </a:xfrm>
          <a:prstGeom prst="rect">
            <a:avLst/>
          </a:prstGeom>
        </p:spPr>
      </p:pic>
      <p:sp>
        <p:nvSpPr>
          <p:cNvPr id="24" name="TextBox 23"/>
          <p:cNvSpPr txBox="1"/>
          <p:nvPr/>
        </p:nvSpPr>
        <p:spPr>
          <a:xfrm>
            <a:off x="457188" y="380990"/>
            <a:ext cx="6990430" cy="447663"/>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533" b="1" i="0" u="none" strike="noStrike" kern="1200" cap="none" spc="0" normalizeH="0" baseline="0" noProof="0">
                <a:ln>
                  <a:noFill/>
                </a:ln>
                <a:solidFill>
                  <a:srgbClr val="2B2D6E"/>
                </a:solidFill>
                <a:effectLst/>
                <a:uLnTx/>
                <a:uFillTx/>
                <a:latin typeface="Montserrat"/>
                <a:ea typeface="+mn-ea"/>
                <a:cs typeface="+mn-cs"/>
              </a:rPr>
              <a:t>Cross-Surface Insights — Big Picture</a:t>
            </a:r>
          </a:p>
        </p:txBody>
      </p:sp>
      <p:sp>
        <p:nvSpPr>
          <p:cNvPr id="25" name="TextBox 24"/>
          <p:cNvSpPr txBox="1"/>
          <p:nvPr/>
        </p:nvSpPr>
        <p:spPr>
          <a:xfrm>
            <a:off x="457188" y="933426"/>
            <a:ext cx="9772405" cy="535172"/>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418" b="1" i="0" u="none" strike="noStrike" kern="1200" cap="none" spc="0" normalizeH="0" baseline="0" noProof="0">
                <a:ln>
                  <a:noFill/>
                </a:ln>
                <a:solidFill>
                  <a:srgbClr val="3A3A5C"/>
                </a:solidFill>
                <a:effectLst/>
                <a:uLnTx/>
                <a:uFillTx/>
                <a:latin typeface="Inter"/>
                <a:ea typeface="+mn-ea"/>
                <a:cs typeface="+mn-cs"/>
              </a:rPr>
              <a:t>These prompts aggregate across chats, channels, and meetings to give users a unified operational view — ideal for leadership prep and weekly planning.</a:t>
            </a:r>
            <a:r>
              <a:rPr kumimoji="0" sz="947" b="0" i="0" u="none" strike="noStrike" kern="1200" cap="none" spc="0" normalizeH="0" baseline="0" noProof="0">
                <a:ln>
                  <a:noFill/>
                </a:ln>
                <a:solidFill>
                  <a:srgbClr val="5B5FC7"/>
                </a:solidFill>
                <a:effectLst/>
                <a:uLnTx/>
                <a:uFillTx/>
                <a:latin typeface="Inter"/>
                <a:ea typeface="+mn-ea"/>
                <a:cs typeface="+mn-cs"/>
              </a:rPr>
              <a:t> </a:t>
            </a:r>
            <a:r>
              <a:rPr kumimoji="0" sz="947" b="0" i="0" u="none" strike="noStrike" kern="1200" cap="none" spc="0" normalizeH="0" baseline="0" noProof="0">
                <a:ln>
                  <a:noFill/>
                </a:ln>
                <a:solidFill>
                  <a:srgbClr val="5B5FC7"/>
                </a:solidFill>
                <a:effectLst/>
                <a:uLnTx/>
                <a:uFillTx/>
                <a:latin typeface="Inter"/>
                <a:ea typeface="+mn-ea"/>
                <a:cs typeface="+mn-cs"/>
                <a:hlinkClick r:id="rId8" tooltip="Generate a set of copilot prompts to summarize and 1...."/>
              </a:rPr>
              <a:t>[1]</a:t>
            </a:r>
          </a:p>
        </p:txBody>
      </p:sp>
      <p:sp>
        <p:nvSpPr>
          <p:cNvPr id="26" name="TextBox 25"/>
          <p:cNvSpPr txBox="1"/>
          <p:nvPr/>
        </p:nvSpPr>
        <p:spPr>
          <a:xfrm>
            <a:off x="1190595" y="2018058"/>
            <a:ext cx="2266744"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rgbClr val="2B2D6E"/>
                </a:solidFill>
                <a:effectLst/>
                <a:uLnTx/>
                <a:uFillTx/>
                <a:latin typeface="Inter"/>
                <a:ea typeface="+mn-ea"/>
                <a:cs typeface="+mn-cs"/>
              </a:rPr>
              <a:t>Weekly Operating Summary</a:t>
            </a:r>
          </a:p>
        </p:txBody>
      </p:sp>
      <p:sp>
        <p:nvSpPr>
          <p:cNvPr id="27" name="TextBox 26"/>
          <p:cNvSpPr txBox="1"/>
          <p:nvPr/>
        </p:nvSpPr>
        <p:spPr>
          <a:xfrm>
            <a:off x="723822" y="2394197"/>
            <a:ext cx="4861914" cy="588927"/>
          </a:xfrm>
          <a:prstGeom prst="rect">
            <a:avLst/>
          </a:prstGeom>
          <a:noFill/>
        </p:spPr>
        <p:txBody>
          <a:bodyPr wrap="square" lIns="129536" tIns="99057" rIns="129536" bIns="99057">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59" b="0" i="0" u="none" strike="noStrike" kern="1200" cap="none" spc="0" normalizeH="0" baseline="0" noProof="0">
                <a:ln>
                  <a:noFill/>
                </a:ln>
                <a:solidFill>
                  <a:srgbClr val="3A3A5C"/>
                </a:solidFill>
                <a:effectLst/>
                <a:uLnTx/>
                <a:uFillTx/>
                <a:latin typeface="Inter"/>
                <a:ea typeface="+mn-ea"/>
                <a:cs typeface="+mn-cs"/>
              </a:rPr>
              <a:t>"Across my recent Teams chats, channels, and meetings, summarize the top priorities, risks, and decisions from the last week."</a:t>
            </a:r>
          </a:p>
        </p:txBody>
      </p:sp>
      <p:sp>
        <p:nvSpPr>
          <p:cNvPr id="28" name="TextBox 27"/>
          <p:cNvSpPr txBox="1"/>
          <p:nvPr/>
        </p:nvSpPr>
        <p:spPr>
          <a:xfrm>
            <a:off x="6924501" y="2018058"/>
            <a:ext cx="1706569"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rgbClr val="2B2D6E"/>
                </a:solidFill>
                <a:effectLst/>
                <a:uLnTx/>
                <a:uFillTx/>
                <a:latin typeface="Inter"/>
                <a:ea typeface="+mn-ea"/>
                <a:cs typeface="+mn-cs"/>
              </a:rPr>
              <a:t>Follow-Up Readiness</a:t>
            </a:r>
          </a:p>
        </p:txBody>
      </p:sp>
      <p:sp>
        <p:nvSpPr>
          <p:cNvPr id="29" name="TextBox 28"/>
          <p:cNvSpPr txBox="1"/>
          <p:nvPr/>
        </p:nvSpPr>
        <p:spPr>
          <a:xfrm>
            <a:off x="6457728" y="2394197"/>
            <a:ext cx="4915342" cy="588927"/>
          </a:xfrm>
          <a:prstGeom prst="rect">
            <a:avLst/>
          </a:prstGeom>
          <a:noFill/>
        </p:spPr>
        <p:txBody>
          <a:bodyPr wrap="square" lIns="129536" tIns="99057" rIns="129536" bIns="99057">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59" b="0" i="0" u="none" strike="noStrike" kern="1200" cap="none" spc="0" normalizeH="0" baseline="0" noProof="0">
                <a:ln>
                  <a:noFill/>
                </a:ln>
                <a:solidFill>
                  <a:srgbClr val="3A3A5C"/>
                </a:solidFill>
                <a:effectLst/>
                <a:uLnTx/>
                <a:uFillTx/>
                <a:latin typeface="Inter"/>
                <a:ea typeface="+mn-ea"/>
                <a:cs typeface="+mn-cs"/>
              </a:rPr>
              <a:t>"Based on recent chats and meetings, what follow-ups am I expected to drive this week?"</a:t>
            </a:r>
          </a:p>
        </p:txBody>
      </p:sp>
      <p:sp>
        <p:nvSpPr>
          <p:cNvPr id="30" name="TextBox 29"/>
          <p:cNvSpPr txBox="1"/>
          <p:nvPr/>
        </p:nvSpPr>
        <p:spPr>
          <a:xfrm>
            <a:off x="1190595" y="4228845"/>
            <a:ext cx="2230877"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rgbClr val="2B2D6E"/>
                </a:solidFill>
                <a:effectLst/>
                <a:uLnTx/>
                <a:uFillTx/>
                <a:latin typeface="Inter"/>
                <a:ea typeface="+mn-ea"/>
                <a:cs typeface="+mn-cs"/>
              </a:rPr>
              <a:t>Leadership Escalation Scan</a:t>
            </a:r>
          </a:p>
        </p:txBody>
      </p:sp>
      <p:sp>
        <p:nvSpPr>
          <p:cNvPr id="31" name="TextBox 30"/>
          <p:cNvSpPr txBox="1"/>
          <p:nvPr/>
        </p:nvSpPr>
        <p:spPr>
          <a:xfrm>
            <a:off x="723822" y="4604984"/>
            <a:ext cx="4998535" cy="588927"/>
          </a:xfrm>
          <a:prstGeom prst="rect">
            <a:avLst/>
          </a:prstGeom>
          <a:noFill/>
        </p:spPr>
        <p:txBody>
          <a:bodyPr wrap="square" lIns="129536" tIns="99057" rIns="129536" bIns="99057">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59" b="0" i="0" u="none" strike="noStrike" kern="1200" cap="none" spc="0" normalizeH="0" baseline="0" noProof="0">
                <a:ln>
                  <a:noFill/>
                </a:ln>
                <a:solidFill>
                  <a:srgbClr val="3A3A5C"/>
                </a:solidFill>
                <a:effectLst/>
                <a:uLnTx/>
                <a:uFillTx/>
                <a:latin typeface="Inter"/>
                <a:ea typeface="+mn-ea"/>
                <a:cs typeface="+mn-cs"/>
              </a:rPr>
              <a:t>"Identify items across my Teams activity that may require escalation or leadership awareness."</a:t>
            </a:r>
          </a:p>
        </p:txBody>
      </p:sp>
      <p:sp>
        <p:nvSpPr>
          <p:cNvPr id="32" name="TextBox 31"/>
          <p:cNvSpPr txBox="1"/>
          <p:nvPr/>
        </p:nvSpPr>
        <p:spPr>
          <a:xfrm>
            <a:off x="6924501" y="4228845"/>
            <a:ext cx="2178938"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rgbClr val="2B2D6E"/>
                </a:solidFill>
                <a:effectLst/>
                <a:uLnTx/>
                <a:uFillTx/>
                <a:latin typeface="Inter"/>
                <a:ea typeface="+mn-ea"/>
                <a:cs typeface="+mn-cs"/>
              </a:rPr>
              <a:t>Customer Health Snapshot</a:t>
            </a:r>
          </a:p>
        </p:txBody>
      </p:sp>
      <p:sp>
        <p:nvSpPr>
          <p:cNvPr id="33" name="TextBox 32"/>
          <p:cNvSpPr txBox="1"/>
          <p:nvPr/>
        </p:nvSpPr>
        <p:spPr>
          <a:xfrm>
            <a:off x="6457728" y="4604984"/>
            <a:ext cx="4505480" cy="588927"/>
          </a:xfrm>
          <a:prstGeom prst="rect">
            <a:avLst/>
          </a:prstGeom>
          <a:noFill/>
        </p:spPr>
        <p:txBody>
          <a:bodyPr wrap="square" lIns="129536" tIns="99057" rIns="129536" bIns="99057">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59" b="0" i="0" u="none" strike="noStrike" kern="1200" cap="none" spc="0" normalizeH="0" baseline="0" noProof="0">
                <a:ln>
                  <a:noFill/>
                </a:ln>
                <a:solidFill>
                  <a:srgbClr val="3A3A5C"/>
                </a:solidFill>
                <a:effectLst/>
                <a:uLnTx/>
                <a:uFillTx/>
                <a:latin typeface="Inter"/>
                <a:ea typeface="+mn-ea"/>
                <a:cs typeface="+mn-cs"/>
              </a:rPr>
              <a:t>"Summarize customer sentiment, risks, and progress indicators discussed across recent Teams conversations and meetings."</a:t>
            </a:r>
          </a:p>
        </p:txBody>
      </p:sp>
      <p:sp>
        <p:nvSpPr>
          <p:cNvPr id="34" name="TextBox 33"/>
          <p:cNvSpPr txBox="1"/>
          <p:nvPr/>
        </p:nvSpPr>
        <p:spPr>
          <a:xfrm>
            <a:off x="887588" y="6234998"/>
            <a:ext cx="7760150" cy="190495"/>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091" b="1" i="0" u="none" strike="noStrike" kern="1200" cap="none" spc="0" normalizeH="0" baseline="0" noProof="0">
                <a:ln>
                  <a:noFill/>
                </a:ln>
                <a:solidFill>
                  <a:srgbClr val="3A3A5C"/>
                </a:solidFill>
                <a:effectLst/>
                <a:uLnTx/>
                <a:uFillTx/>
                <a:latin typeface="Inter"/>
                <a:ea typeface="+mn-ea"/>
                <a:cs typeface="+mn-cs"/>
              </a:rPr>
              <a:t>Admin tip: Position these as "Monday morning" prompts — run them at the start of each week to set priorities.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C"/>
        </a:solidFill>
        <a:effectLst/>
      </p:bgPr>
    </p:bg>
    <p:spTree>
      <p:nvGrpSpPr>
        <p:cNvPr id="1" name=""/>
        <p:cNvGrpSpPr/>
        <p:nvPr/>
      </p:nvGrpSpPr>
      <p:grpSpPr>
        <a:xfrm>
          <a:off x="0" y="0"/>
          <a:ext cx="0" cy="0"/>
          <a:chOff x="0" y="0"/>
          <a:chExt cx="0" cy="0"/>
        </a:xfrm>
      </p:grpSpPr>
      <p:sp>
        <p:nvSpPr>
          <p:cNvPr id="2" name="Rounded Rectangle 1"/>
          <p:cNvSpPr/>
          <p:nvPr/>
        </p:nvSpPr>
        <p:spPr>
          <a:xfrm>
            <a:off x="457200" y="1757957"/>
            <a:ext cx="3606849" cy="3625006"/>
          </a:xfrm>
          <a:prstGeom prst="roundRect">
            <a:avLst>
              <a:gd name="adj" fmla="val 316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p:cNvSpPr/>
          <p:nvPr/>
        </p:nvSpPr>
        <p:spPr>
          <a:xfrm>
            <a:off x="695325" y="2041773"/>
            <a:ext cx="487560" cy="487560"/>
          </a:xfrm>
          <a:prstGeom prst="ellipse">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5769" y="2178863"/>
            <a:ext cx="186476" cy="213116"/>
          </a:xfrm>
          <a:prstGeom prst="rect">
            <a:avLst/>
          </a:prstGeom>
        </p:spPr>
      </p:pic>
      <p:sp>
        <p:nvSpPr>
          <p:cNvPr id="5" name="Rounded Rectangle 4"/>
          <p:cNvSpPr/>
          <p:nvPr/>
        </p:nvSpPr>
        <p:spPr>
          <a:xfrm>
            <a:off x="695325" y="3024633"/>
            <a:ext cx="3130599" cy="1083915"/>
          </a:xfrm>
          <a:prstGeom prst="roundRect">
            <a:avLst>
              <a:gd name="adj" fmla="val 7030"/>
            </a:avLst>
          </a:prstGeom>
          <a:solidFill>
            <a:srgbClr val="F8F8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695325" y="3024633"/>
            <a:ext cx="38100" cy="1083915"/>
          </a:xfrm>
          <a:prstGeom prst="rect">
            <a:avLst/>
          </a:prstGeom>
          <a:solidFill>
            <a:srgbClr val="5B5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4292649" y="1757957"/>
            <a:ext cx="3606849" cy="3625006"/>
          </a:xfrm>
          <a:prstGeom prst="roundRect">
            <a:avLst>
              <a:gd name="adj" fmla="val 316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4530774" y="2041773"/>
            <a:ext cx="487560" cy="487560"/>
          </a:xfrm>
          <a:prstGeom prst="ellipse">
            <a:avLst/>
          </a:prstGeom>
          <a:solidFill>
            <a:srgbClr val="DCFC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67728" y="2192118"/>
            <a:ext cx="213265" cy="186607"/>
          </a:xfrm>
          <a:prstGeom prst="rect">
            <a:avLst/>
          </a:prstGeom>
        </p:spPr>
      </p:pic>
      <p:sp>
        <p:nvSpPr>
          <p:cNvPr id="10" name="Rounded Rectangle 9"/>
          <p:cNvSpPr/>
          <p:nvPr/>
        </p:nvSpPr>
        <p:spPr>
          <a:xfrm>
            <a:off x="4530774" y="3024633"/>
            <a:ext cx="3130599" cy="1083915"/>
          </a:xfrm>
          <a:prstGeom prst="roundRect">
            <a:avLst>
              <a:gd name="adj" fmla="val 7030"/>
            </a:avLst>
          </a:prstGeom>
          <a:solidFill>
            <a:srgbClr val="F8F8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4530774" y="3024633"/>
            <a:ext cx="38100" cy="1083915"/>
          </a:xfrm>
          <a:prstGeom prst="rect">
            <a:avLst/>
          </a:prstGeom>
          <a:solidFill>
            <a:srgbClr val="10B9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p:nvSpPr>
        <p:spPr>
          <a:xfrm>
            <a:off x="8128099" y="1757957"/>
            <a:ext cx="3606849" cy="3625006"/>
          </a:xfrm>
          <a:prstGeom prst="roundRect">
            <a:avLst>
              <a:gd name="adj" fmla="val 316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8366224" y="2041773"/>
            <a:ext cx="487560" cy="487560"/>
          </a:xfrm>
          <a:prstGeom prst="ellipse">
            <a:avLst/>
          </a:prstGeom>
          <a:solidFill>
            <a:srgbClr val="FEF3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516476" y="2192183"/>
            <a:ext cx="186476" cy="186476"/>
          </a:xfrm>
          <a:prstGeom prst="rect">
            <a:avLst/>
          </a:prstGeom>
        </p:spPr>
      </p:pic>
      <p:sp>
        <p:nvSpPr>
          <p:cNvPr id="15" name="Rounded Rectangle 14"/>
          <p:cNvSpPr/>
          <p:nvPr/>
        </p:nvSpPr>
        <p:spPr>
          <a:xfrm>
            <a:off x="8366224" y="3024633"/>
            <a:ext cx="3130599" cy="1083915"/>
          </a:xfrm>
          <a:prstGeom prst="roundRect">
            <a:avLst>
              <a:gd name="adj" fmla="val 7030"/>
            </a:avLst>
          </a:prstGeom>
          <a:solidFill>
            <a:srgbClr val="F8F8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8366224" y="3024633"/>
            <a:ext cx="38100" cy="1083915"/>
          </a:xfrm>
          <a:prstGeom prst="rect">
            <a:avLst/>
          </a:prstGeom>
          <a:solidFill>
            <a:srgbClr val="F59E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6"/>
          <p:cNvSpPr/>
          <p:nvPr/>
        </p:nvSpPr>
        <p:spPr>
          <a:xfrm>
            <a:off x="457200" y="5596235"/>
            <a:ext cx="11277600" cy="722709"/>
          </a:xfrm>
          <a:prstGeom prst="roundRect">
            <a:avLst>
              <a:gd name="adj" fmla="val 13179"/>
            </a:avLst>
          </a:prstGeom>
          <a:solidFill>
            <a:srgbClr val="EEF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457200" y="5596235"/>
            <a:ext cx="50800" cy="722709"/>
          </a:xfrm>
          <a:prstGeom prst="rect">
            <a:avLst/>
          </a:prstGeom>
          <a:solidFill>
            <a:srgbClr val="5B5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Picture 18"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4406" y="5873503"/>
            <a:ext cx="215720" cy="167875"/>
          </a:xfrm>
          <a:prstGeom prst="rect">
            <a:avLst/>
          </a:prstGeom>
        </p:spPr>
      </p:pic>
      <p:sp>
        <p:nvSpPr>
          <p:cNvPr id="20" name="TextBox 19"/>
          <p:cNvSpPr txBox="1"/>
          <p:nvPr/>
        </p:nvSpPr>
        <p:spPr>
          <a:xfrm>
            <a:off x="457188" y="380990"/>
            <a:ext cx="8405899" cy="447663"/>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533" b="1" i="0" u="none" strike="noStrike" kern="1200" cap="none" spc="0" normalizeH="0" baseline="0" noProof="0">
                <a:ln>
                  <a:noFill/>
                </a:ln>
                <a:solidFill>
                  <a:srgbClr val="2B2D6E"/>
                </a:solidFill>
                <a:effectLst/>
                <a:uLnTx/>
                <a:uFillTx/>
                <a:latin typeface="Montserrat"/>
                <a:ea typeface="+mn-ea"/>
                <a:cs typeface="+mn-cs"/>
              </a:rPr>
              <a:t>Optimization Prompts — Refine Any Output</a:t>
            </a:r>
          </a:p>
        </p:txBody>
      </p:sp>
      <p:sp>
        <p:nvSpPr>
          <p:cNvPr id="21" name="TextBox 20"/>
          <p:cNvSpPr txBox="1"/>
          <p:nvPr/>
        </p:nvSpPr>
        <p:spPr>
          <a:xfrm>
            <a:off x="457188" y="948606"/>
            <a:ext cx="9642779" cy="535172"/>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418" b="1" i="0" u="none" strike="noStrike" kern="1200" cap="none" spc="0" normalizeH="0" baseline="0" noProof="0">
                <a:ln>
                  <a:noFill/>
                </a:ln>
                <a:solidFill>
                  <a:srgbClr val="3A3A5C"/>
                </a:solidFill>
                <a:effectLst/>
                <a:uLnTx/>
                <a:uFillTx/>
                <a:latin typeface="Inter"/>
                <a:ea typeface="+mn-ea"/>
                <a:cs typeface="+mn-cs"/>
              </a:rPr>
              <a:t>These three follow-up prompts let users refine any Copilot response to match their audience, format, and length requirements.</a:t>
            </a:r>
            <a:r>
              <a:rPr kumimoji="0" sz="947" b="0" i="0" u="none" strike="noStrike" kern="1200" cap="none" spc="0" normalizeH="0" baseline="0" noProof="0">
                <a:ln>
                  <a:noFill/>
                </a:ln>
                <a:solidFill>
                  <a:srgbClr val="5B5FC7"/>
                </a:solidFill>
                <a:effectLst/>
                <a:uLnTx/>
                <a:uFillTx/>
                <a:latin typeface="Inter"/>
                <a:ea typeface="+mn-ea"/>
                <a:cs typeface="+mn-cs"/>
              </a:rPr>
              <a:t> </a:t>
            </a:r>
            <a:r>
              <a:rPr kumimoji="0" sz="947" b="0" i="0" u="none" strike="noStrike" kern="1200" cap="none" spc="0" normalizeH="0" baseline="0" noProof="0">
                <a:ln>
                  <a:noFill/>
                </a:ln>
                <a:solidFill>
                  <a:srgbClr val="5B5FC7"/>
                </a:solidFill>
                <a:effectLst/>
                <a:uLnTx/>
                <a:uFillTx/>
                <a:latin typeface="Inter"/>
                <a:ea typeface="+mn-ea"/>
                <a:cs typeface="+mn-cs"/>
                <a:hlinkClick r:id="rId7" tooltip="Generate a set of copilot prompts to summarize and 1...."/>
              </a:rPr>
              <a:t>[1]</a:t>
            </a:r>
          </a:p>
        </p:txBody>
      </p:sp>
      <p:sp>
        <p:nvSpPr>
          <p:cNvPr id="22" name="TextBox 21"/>
          <p:cNvSpPr txBox="1"/>
          <p:nvPr/>
        </p:nvSpPr>
        <p:spPr>
          <a:xfrm>
            <a:off x="695307" y="2681666"/>
            <a:ext cx="2326571" cy="228594"/>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319" b="1" i="0" u="none" strike="noStrike" kern="1200" cap="none" spc="0" normalizeH="0" baseline="0" noProof="0">
                <a:ln>
                  <a:noFill/>
                </a:ln>
                <a:solidFill>
                  <a:srgbClr val="2B2D6E"/>
                </a:solidFill>
                <a:effectLst/>
                <a:uLnTx/>
                <a:uFillTx/>
                <a:latin typeface="Montserrat"/>
                <a:ea typeface="+mn-ea"/>
                <a:cs typeface="+mn-cs"/>
              </a:rPr>
              <a:t>Make It More Executive</a:t>
            </a:r>
          </a:p>
        </p:txBody>
      </p:sp>
      <p:sp>
        <p:nvSpPr>
          <p:cNvPr id="23" name="TextBox 22"/>
          <p:cNvSpPr txBox="1"/>
          <p:nvPr/>
        </p:nvSpPr>
        <p:spPr>
          <a:xfrm>
            <a:off x="723881" y="3053132"/>
            <a:ext cx="2940472" cy="1024209"/>
          </a:xfrm>
          <a:prstGeom prst="rect">
            <a:avLst/>
          </a:prstGeom>
          <a:noFill/>
        </p:spPr>
        <p:txBody>
          <a:bodyPr wrap="square" lIns="152396" tIns="152396" rIns="152396" bIns="15239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26" b="0" i="0" u="none" strike="noStrike" kern="1200" cap="none" spc="0" normalizeH="0" baseline="0" noProof="0">
                <a:ln>
                  <a:noFill/>
                </a:ln>
                <a:solidFill>
                  <a:srgbClr val="3A3A5C"/>
                </a:solidFill>
                <a:effectLst/>
                <a:uLnTx/>
                <a:uFillTx/>
                <a:latin typeface="Inter"/>
                <a:ea typeface="+mn-ea"/>
                <a:cs typeface="+mn-cs"/>
              </a:rPr>
              <a:t>"Rewrite this summary to be more concise and executive-ready. Remove tactical detail."</a:t>
            </a:r>
          </a:p>
        </p:txBody>
      </p:sp>
      <p:sp>
        <p:nvSpPr>
          <p:cNvPr id="24" name="TextBox 23"/>
          <p:cNvSpPr txBox="1"/>
          <p:nvPr/>
        </p:nvSpPr>
        <p:spPr>
          <a:xfrm>
            <a:off x="4530661" y="2681666"/>
            <a:ext cx="1875485" cy="228594"/>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319" b="1" i="0" u="none" strike="noStrike" kern="1200" cap="none" spc="0" normalizeH="0" baseline="0" noProof="0">
                <a:ln>
                  <a:noFill/>
                </a:ln>
                <a:solidFill>
                  <a:srgbClr val="2B2D6E"/>
                </a:solidFill>
                <a:effectLst/>
                <a:uLnTx/>
                <a:uFillTx/>
                <a:latin typeface="Montserrat"/>
                <a:ea typeface="+mn-ea"/>
                <a:cs typeface="+mn-cs"/>
              </a:rPr>
              <a:t>Make It Actionable</a:t>
            </a:r>
          </a:p>
        </p:txBody>
      </p:sp>
      <p:sp>
        <p:nvSpPr>
          <p:cNvPr id="25" name="TextBox 24"/>
          <p:cNvSpPr txBox="1"/>
          <p:nvPr/>
        </p:nvSpPr>
        <p:spPr>
          <a:xfrm>
            <a:off x="4559235" y="3053132"/>
            <a:ext cx="2865316" cy="1024209"/>
          </a:xfrm>
          <a:prstGeom prst="rect">
            <a:avLst/>
          </a:prstGeom>
          <a:noFill/>
        </p:spPr>
        <p:txBody>
          <a:bodyPr wrap="square" lIns="152396" tIns="152396" rIns="152396" bIns="15239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26" b="0" i="0" u="none" strike="noStrike" kern="1200" cap="none" spc="0" normalizeH="0" baseline="0" noProof="0">
                <a:ln>
                  <a:noFill/>
                </a:ln>
                <a:solidFill>
                  <a:srgbClr val="3A3A5C"/>
                </a:solidFill>
                <a:effectLst/>
                <a:uLnTx/>
                <a:uFillTx/>
                <a:latin typeface="Inter"/>
                <a:ea typeface="+mn-ea"/>
                <a:cs typeface="+mn-cs"/>
              </a:rPr>
              <a:t>"Reformat this output into a table with Action, Owner, Priority, and Due Date."</a:t>
            </a:r>
          </a:p>
        </p:txBody>
      </p:sp>
      <p:sp>
        <p:nvSpPr>
          <p:cNvPr id="26" name="TextBox 25"/>
          <p:cNvSpPr txBox="1"/>
          <p:nvPr/>
        </p:nvSpPr>
        <p:spPr>
          <a:xfrm>
            <a:off x="8366014" y="2681666"/>
            <a:ext cx="1523068" cy="228594"/>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319" b="1" i="0" u="none" strike="noStrike" kern="1200" cap="none" spc="0" normalizeH="0" baseline="0" noProof="0">
                <a:ln>
                  <a:noFill/>
                </a:ln>
                <a:solidFill>
                  <a:srgbClr val="2B2D6E"/>
                </a:solidFill>
                <a:effectLst/>
                <a:uLnTx/>
                <a:uFillTx/>
                <a:latin typeface="Montserrat"/>
                <a:ea typeface="+mn-ea"/>
                <a:cs typeface="+mn-cs"/>
              </a:rPr>
              <a:t>Reduce Length</a:t>
            </a:r>
          </a:p>
        </p:txBody>
      </p:sp>
      <p:sp>
        <p:nvSpPr>
          <p:cNvPr id="27" name="TextBox 26"/>
          <p:cNvSpPr txBox="1"/>
          <p:nvPr/>
        </p:nvSpPr>
        <p:spPr>
          <a:xfrm>
            <a:off x="8394589" y="3053132"/>
            <a:ext cx="2635828" cy="1024209"/>
          </a:xfrm>
          <a:prstGeom prst="rect">
            <a:avLst/>
          </a:prstGeom>
          <a:noFill/>
        </p:spPr>
        <p:txBody>
          <a:bodyPr wrap="square" lIns="152396" tIns="152396" rIns="152396" bIns="15239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26" b="0" i="0" u="none" strike="noStrike" kern="1200" cap="none" spc="0" normalizeH="0" baseline="0" noProof="0">
                <a:ln>
                  <a:noFill/>
                </a:ln>
                <a:solidFill>
                  <a:srgbClr val="3A3A5C"/>
                </a:solidFill>
                <a:effectLst/>
                <a:uLnTx/>
                <a:uFillTx/>
                <a:latin typeface="Inter"/>
                <a:ea typeface="+mn-ea"/>
                <a:cs typeface="+mn-cs"/>
              </a:rPr>
              <a:t>"Condense this summary to 5 bullets or fewer without losing critical meaning."</a:t>
            </a:r>
          </a:p>
        </p:txBody>
      </p:sp>
      <p:sp>
        <p:nvSpPr>
          <p:cNvPr id="28" name="TextBox 27"/>
          <p:cNvSpPr txBox="1"/>
          <p:nvPr/>
        </p:nvSpPr>
        <p:spPr>
          <a:xfrm>
            <a:off x="1020786" y="5744621"/>
            <a:ext cx="1182707" cy="190495"/>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45" b="1" i="0" u="none" strike="noStrike" kern="1200" cap="none" spc="0" normalizeH="0" baseline="0" noProof="0">
                <a:ln>
                  <a:noFill/>
                </a:ln>
                <a:solidFill>
                  <a:srgbClr val="2B2D6E"/>
                </a:solidFill>
                <a:effectLst/>
                <a:uLnTx/>
                <a:uFillTx/>
                <a:latin typeface="Inter"/>
                <a:ea typeface="+mn-ea"/>
                <a:cs typeface="+mn-cs"/>
              </a:rPr>
              <a:t>Chain prompts:</a:t>
            </a:r>
          </a:p>
        </p:txBody>
      </p:sp>
      <p:sp>
        <p:nvSpPr>
          <p:cNvPr id="29" name="TextBox 28"/>
          <p:cNvSpPr txBox="1"/>
          <p:nvPr/>
        </p:nvSpPr>
        <p:spPr>
          <a:xfrm>
            <a:off x="1020786" y="5976490"/>
            <a:ext cx="10220366" cy="190495"/>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70" b="0" i="0" u="none" strike="noStrike" kern="1200" cap="none" spc="0" normalizeH="0" baseline="0" noProof="0">
                <a:ln>
                  <a:noFill/>
                </a:ln>
                <a:solidFill>
                  <a:srgbClr val="3A3A5C"/>
                </a:solidFill>
                <a:effectLst/>
                <a:uLnTx/>
                <a:uFillTx/>
                <a:latin typeface="Inter"/>
                <a:ea typeface="+mn-ea"/>
                <a:cs typeface="+mn-cs"/>
              </a:rPr>
              <a:t>Run these after any initial summary to tune the output. Teach this pattern early — it is the fastest way to improve perceived Copilot quality.</a:t>
            </a:r>
          </a:p>
        </p:txBody>
      </p:sp>
      <p:sp>
        <p:nvSpPr>
          <p:cNvPr id="30" name="TextBox 29"/>
          <p:cNvSpPr txBox="1"/>
          <p:nvPr/>
        </p:nvSpPr>
        <p:spPr>
          <a:xfrm>
            <a:off x="9639654" y="6410164"/>
            <a:ext cx="2094852" cy="142871"/>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891" b="0" i="0" u="none" strike="noStrike" kern="1200" cap="none" spc="0" normalizeH="0" baseline="0" noProof="0">
                <a:ln>
                  <a:noFill/>
                </a:ln>
                <a:solidFill>
                  <a:srgbClr val="717180"/>
                </a:solidFill>
                <a:effectLst/>
                <a:uLnTx/>
                <a:uFillTx/>
                <a:latin typeface="Inter"/>
                <a:ea typeface="+mn-ea"/>
                <a:cs typeface="+mn-cs"/>
              </a:rPr>
              <a:t>Microsoft 365 Copilot Prompt Library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C"/>
        </a:solidFill>
        <a:effectLst/>
      </p:bgPr>
    </p:bg>
    <p:spTree>
      <p:nvGrpSpPr>
        <p:cNvPr id="1" name=""/>
        <p:cNvGrpSpPr/>
        <p:nvPr/>
      </p:nvGrpSpPr>
      <p:grpSpPr>
        <a:xfrm>
          <a:off x="0" y="0"/>
          <a:ext cx="0" cy="0"/>
          <a:chOff x="0" y="0"/>
          <a:chExt cx="0" cy="0"/>
        </a:xfrm>
      </p:grpSpPr>
      <p:sp>
        <p:nvSpPr>
          <p:cNvPr id="2" name="Rounded Rectangle 1"/>
          <p:cNvSpPr/>
          <p:nvPr/>
        </p:nvSpPr>
        <p:spPr>
          <a:xfrm>
            <a:off x="457200" y="1445716"/>
            <a:ext cx="5562600" cy="2190303"/>
          </a:xfrm>
          <a:prstGeom prst="roundRect">
            <a:avLst>
              <a:gd name="adj" fmla="val 521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ounded Rectangle 2"/>
          <p:cNvSpPr/>
          <p:nvPr/>
        </p:nvSpPr>
        <p:spPr>
          <a:xfrm>
            <a:off x="679995" y="1645741"/>
            <a:ext cx="419100" cy="419100"/>
          </a:xfrm>
          <a:prstGeom prst="roundRect">
            <a:avLst>
              <a:gd name="adj" fmla="val 22727"/>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5697" y="1756172"/>
            <a:ext cx="247486" cy="197996"/>
          </a:xfrm>
          <a:prstGeom prst="rect">
            <a:avLst/>
          </a:prstGeom>
        </p:spPr>
      </p:pic>
      <p:sp>
        <p:nvSpPr>
          <p:cNvPr id="5" name="Rounded Rectangle 4"/>
          <p:cNvSpPr/>
          <p:nvPr/>
        </p:nvSpPr>
        <p:spPr>
          <a:xfrm>
            <a:off x="6172200" y="1445716"/>
            <a:ext cx="5562600" cy="2190303"/>
          </a:xfrm>
          <a:prstGeom prst="roundRect">
            <a:avLst>
              <a:gd name="adj" fmla="val 521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ounded Rectangle 5"/>
          <p:cNvSpPr/>
          <p:nvPr/>
        </p:nvSpPr>
        <p:spPr>
          <a:xfrm>
            <a:off x="6394995" y="1645741"/>
            <a:ext cx="419100" cy="419100"/>
          </a:xfrm>
          <a:prstGeom prst="roundRect">
            <a:avLst>
              <a:gd name="adj" fmla="val 22727"/>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17764" y="1768539"/>
            <a:ext cx="173231" cy="173299"/>
          </a:xfrm>
          <a:prstGeom prst="rect">
            <a:avLst/>
          </a:prstGeom>
        </p:spPr>
      </p:pic>
      <p:sp>
        <p:nvSpPr>
          <p:cNvPr id="8" name="Rounded Rectangle 7"/>
          <p:cNvSpPr/>
          <p:nvPr/>
        </p:nvSpPr>
        <p:spPr>
          <a:xfrm>
            <a:off x="457200" y="3788419"/>
            <a:ext cx="5562600" cy="2190303"/>
          </a:xfrm>
          <a:prstGeom prst="roundRect">
            <a:avLst>
              <a:gd name="adj" fmla="val 521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679995" y="3988444"/>
            <a:ext cx="419100" cy="419100"/>
          </a:xfrm>
          <a:prstGeom prst="roundRect">
            <a:avLst>
              <a:gd name="adj" fmla="val 22727"/>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8053" y="4123552"/>
            <a:ext cx="222790" cy="148526"/>
          </a:xfrm>
          <a:prstGeom prst="rect">
            <a:avLst/>
          </a:prstGeom>
        </p:spPr>
      </p:pic>
      <p:sp>
        <p:nvSpPr>
          <p:cNvPr id="11" name="Rounded Rectangle 10"/>
          <p:cNvSpPr/>
          <p:nvPr/>
        </p:nvSpPr>
        <p:spPr>
          <a:xfrm>
            <a:off x="6172200" y="3788419"/>
            <a:ext cx="5562600" cy="2190303"/>
          </a:xfrm>
          <a:prstGeom prst="roundRect">
            <a:avLst>
              <a:gd name="adj" fmla="val 521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p:nvSpPr>
        <p:spPr>
          <a:xfrm>
            <a:off x="6394995" y="3988444"/>
            <a:ext cx="419100" cy="419100"/>
          </a:xfrm>
          <a:prstGeom prst="roundRect">
            <a:avLst>
              <a:gd name="adj" fmla="val 22727"/>
            </a:avLst>
          </a:prstGeom>
          <a:solidFill>
            <a:srgbClr val="E8E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505263" y="4111153"/>
            <a:ext cx="198085" cy="173324"/>
          </a:xfrm>
          <a:prstGeom prst="rect">
            <a:avLst/>
          </a:prstGeom>
        </p:spPr>
      </p:pic>
      <p:sp>
        <p:nvSpPr>
          <p:cNvPr id="14" name="Rectangle 13"/>
          <p:cNvSpPr/>
          <p:nvPr/>
        </p:nvSpPr>
        <p:spPr>
          <a:xfrm>
            <a:off x="457200" y="6100613"/>
            <a:ext cx="11277600" cy="452586"/>
          </a:xfrm>
          <a:prstGeom prst="rect">
            <a:avLst/>
          </a:prstGeom>
          <a:solidFill>
            <a:srgbClr val="EEF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57200" y="6100613"/>
            <a:ext cx="50800" cy="452586"/>
          </a:xfrm>
          <a:prstGeom prst="rect">
            <a:avLst/>
          </a:prstGeom>
          <a:solidFill>
            <a:srgbClr val="5B5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descr="image.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91016" y="6242935"/>
            <a:ext cx="115140" cy="167477"/>
          </a:xfrm>
          <a:prstGeom prst="rect">
            <a:avLst/>
          </a:prstGeom>
        </p:spPr>
      </p:pic>
      <p:sp>
        <p:nvSpPr>
          <p:cNvPr id="17" name="TextBox 16"/>
          <p:cNvSpPr txBox="1"/>
          <p:nvPr/>
        </p:nvSpPr>
        <p:spPr>
          <a:xfrm>
            <a:off x="457188" y="380990"/>
            <a:ext cx="5975002" cy="447663"/>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533" b="1" i="0" u="none" strike="noStrike" kern="1200" cap="none" spc="0" normalizeH="0" baseline="0" noProof="0">
                <a:ln>
                  <a:noFill/>
                </a:ln>
                <a:solidFill>
                  <a:srgbClr val="2B2D6E"/>
                </a:solidFill>
                <a:effectLst/>
                <a:uLnTx/>
                <a:uFillTx/>
                <a:latin typeface="Montserrat"/>
                <a:ea typeface="+mn-ea"/>
                <a:cs typeface="+mn-cs"/>
              </a:rPr>
              <a:t>Recommended Usage Patterns</a:t>
            </a:r>
          </a:p>
        </p:txBody>
      </p:sp>
      <p:sp>
        <p:nvSpPr>
          <p:cNvPr id="18" name="TextBox 17"/>
          <p:cNvSpPr txBox="1"/>
          <p:nvPr/>
        </p:nvSpPr>
        <p:spPr>
          <a:xfrm>
            <a:off x="457188" y="948606"/>
            <a:ext cx="8486711" cy="2381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418" b="1" i="0" u="none" strike="noStrike" kern="1200" cap="none" spc="0" normalizeH="0" baseline="0" noProof="0">
                <a:ln>
                  <a:noFill/>
                </a:ln>
                <a:solidFill>
                  <a:srgbClr val="3A3A5C"/>
                </a:solidFill>
                <a:effectLst/>
                <a:uLnTx/>
                <a:uFillTx/>
                <a:latin typeface="Inter"/>
                <a:ea typeface="+mn-ea"/>
                <a:cs typeface="+mn-cs"/>
              </a:rPr>
              <a:t>Matching the right prompt to the right surface and scenario is the key to consistent results.</a:t>
            </a:r>
            <a:r>
              <a:rPr kumimoji="0" sz="947" b="0" i="0" u="none" strike="noStrike" kern="1200" cap="none" spc="0" normalizeH="0" baseline="0" noProof="0">
                <a:ln>
                  <a:noFill/>
                </a:ln>
                <a:solidFill>
                  <a:srgbClr val="5B5FC7"/>
                </a:solidFill>
                <a:effectLst/>
                <a:uLnTx/>
                <a:uFillTx/>
                <a:latin typeface="Inter"/>
                <a:ea typeface="+mn-ea"/>
                <a:cs typeface="+mn-cs"/>
              </a:rPr>
              <a:t> </a:t>
            </a:r>
            <a:r>
              <a:rPr kumimoji="0" sz="947" b="0" i="0" u="none" strike="noStrike" kern="1200" cap="none" spc="0" normalizeH="0" baseline="0" noProof="0">
                <a:ln>
                  <a:noFill/>
                </a:ln>
                <a:solidFill>
                  <a:srgbClr val="5B5FC7"/>
                </a:solidFill>
                <a:effectLst/>
                <a:uLnTx/>
                <a:uFillTx/>
                <a:latin typeface="Inter"/>
                <a:ea typeface="+mn-ea"/>
                <a:cs typeface="+mn-cs"/>
                <a:hlinkClick r:id="rId8" tooltip="Generate a set of copilot prompts to summarize and 1...."/>
              </a:rPr>
              <a:t>[1]</a:t>
            </a:r>
          </a:p>
        </p:txBody>
      </p:sp>
      <p:sp>
        <p:nvSpPr>
          <p:cNvPr id="19" name="TextBox 18"/>
          <p:cNvSpPr txBox="1"/>
          <p:nvPr/>
        </p:nvSpPr>
        <p:spPr>
          <a:xfrm>
            <a:off x="1251464" y="1645700"/>
            <a:ext cx="502431"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60" b="1" i="0" u="none" strike="noStrike" kern="1200" cap="none" spc="0" normalizeH="0" baseline="0" noProof="0">
                <a:ln>
                  <a:noFill/>
                </a:ln>
                <a:solidFill>
                  <a:srgbClr val="2B2D6E"/>
                </a:solidFill>
                <a:effectLst/>
                <a:uLnTx/>
                <a:uFillTx/>
                <a:latin typeface="Montserrat"/>
                <a:ea typeface="+mn-ea"/>
                <a:cs typeface="+mn-cs"/>
              </a:rPr>
              <a:t>Chats</a:t>
            </a:r>
          </a:p>
        </p:txBody>
      </p:sp>
      <p:sp>
        <p:nvSpPr>
          <p:cNvPr id="20" name="TextBox 19"/>
          <p:cNvSpPr txBox="1"/>
          <p:nvPr/>
        </p:nvSpPr>
        <p:spPr>
          <a:xfrm>
            <a:off x="1251464" y="1910458"/>
            <a:ext cx="4242239" cy="422363"/>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70" b="0" i="0" u="none" strike="noStrike" kern="1200" cap="none" spc="0" normalizeH="0" baseline="0" noProof="0">
                <a:ln>
                  <a:noFill/>
                </a:ln>
                <a:solidFill>
                  <a:srgbClr val="2D2D3F"/>
                </a:solidFill>
                <a:effectLst/>
                <a:uLnTx/>
                <a:uFillTx/>
                <a:latin typeface="Inter"/>
                <a:ea typeface="+mn-ea"/>
                <a:cs typeface="+mn-cs"/>
              </a:rPr>
              <a:t>Use "Action Items Only," "Decision &amp; Risk Scan," and "My Responsibilities" prompts</a:t>
            </a:r>
          </a:p>
        </p:txBody>
      </p:sp>
      <p:sp>
        <p:nvSpPr>
          <p:cNvPr id="21" name="TextBox 20"/>
          <p:cNvSpPr txBox="1"/>
          <p:nvPr/>
        </p:nvSpPr>
        <p:spPr>
          <a:xfrm>
            <a:off x="6966321" y="1645700"/>
            <a:ext cx="818087"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60" b="1" i="0" u="none" strike="noStrike" kern="1200" cap="none" spc="0" normalizeH="0" baseline="0" noProof="0">
                <a:ln>
                  <a:noFill/>
                </a:ln>
                <a:solidFill>
                  <a:srgbClr val="2B2D6E"/>
                </a:solidFill>
                <a:effectLst/>
                <a:uLnTx/>
                <a:uFillTx/>
                <a:latin typeface="Montserrat"/>
                <a:ea typeface="+mn-ea"/>
                <a:cs typeface="+mn-cs"/>
              </a:rPr>
              <a:t>Channels</a:t>
            </a:r>
          </a:p>
        </p:txBody>
      </p:sp>
      <p:sp>
        <p:nvSpPr>
          <p:cNvPr id="22" name="TextBox 21"/>
          <p:cNvSpPr txBox="1"/>
          <p:nvPr/>
        </p:nvSpPr>
        <p:spPr>
          <a:xfrm>
            <a:off x="6966321" y="1910458"/>
            <a:ext cx="4403565" cy="422363"/>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70" b="0" i="0" u="none" strike="noStrike" kern="1200" cap="none" spc="0" normalizeH="0" baseline="0" noProof="0">
                <a:ln>
                  <a:noFill/>
                </a:ln>
                <a:solidFill>
                  <a:srgbClr val="2D2D3F"/>
                </a:solidFill>
                <a:effectLst/>
                <a:uLnTx/>
                <a:uFillTx/>
                <a:latin typeface="Inter"/>
                <a:ea typeface="+mn-ea"/>
                <a:cs typeface="+mn-cs"/>
              </a:rPr>
              <a:t>Use "Channel Digest" combined with "Executive Summary" for a complete view</a:t>
            </a:r>
          </a:p>
        </p:txBody>
      </p:sp>
      <p:sp>
        <p:nvSpPr>
          <p:cNvPr id="23" name="TextBox 22"/>
          <p:cNvSpPr txBox="1"/>
          <p:nvPr/>
        </p:nvSpPr>
        <p:spPr>
          <a:xfrm>
            <a:off x="1251464" y="3988345"/>
            <a:ext cx="817641"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60" b="1" i="0" u="none" strike="noStrike" kern="1200" cap="none" spc="0" normalizeH="0" baseline="0" noProof="0">
                <a:ln>
                  <a:noFill/>
                </a:ln>
                <a:solidFill>
                  <a:srgbClr val="2B2D6E"/>
                </a:solidFill>
                <a:effectLst/>
                <a:uLnTx/>
                <a:uFillTx/>
                <a:latin typeface="Montserrat"/>
                <a:ea typeface="+mn-ea"/>
                <a:cs typeface="+mn-cs"/>
              </a:rPr>
              <a:t>Meetings</a:t>
            </a:r>
          </a:p>
        </p:txBody>
      </p:sp>
      <p:sp>
        <p:nvSpPr>
          <p:cNvPr id="24" name="TextBox 23"/>
          <p:cNvSpPr txBox="1"/>
          <p:nvPr/>
        </p:nvSpPr>
        <p:spPr>
          <a:xfrm>
            <a:off x="1251464" y="4253103"/>
            <a:ext cx="4000251" cy="422363"/>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70" b="0" i="0" u="none" strike="noStrike" kern="1200" cap="none" spc="0" normalizeH="0" baseline="0" noProof="0">
                <a:ln>
                  <a:noFill/>
                </a:ln>
                <a:solidFill>
                  <a:srgbClr val="2D2D3F"/>
                </a:solidFill>
                <a:effectLst/>
                <a:uLnTx/>
                <a:uFillTx/>
                <a:latin typeface="Inter"/>
                <a:ea typeface="+mn-ea"/>
                <a:cs typeface="+mn-cs"/>
              </a:rPr>
              <a:t>Always pair "Meeting Recap" with "Action Register" to capture both narrative and tasks</a:t>
            </a:r>
          </a:p>
        </p:txBody>
      </p:sp>
      <p:sp>
        <p:nvSpPr>
          <p:cNvPr id="25" name="TextBox 24"/>
          <p:cNvSpPr txBox="1"/>
          <p:nvPr/>
        </p:nvSpPr>
        <p:spPr>
          <a:xfrm>
            <a:off x="6966321" y="3988345"/>
            <a:ext cx="1433178" cy="20001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60" b="1" i="0" u="none" strike="noStrike" kern="1200" cap="none" spc="0" normalizeH="0" baseline="0" noProof="0">
                <a:ln>
                  <a:noFill/>
                </a:ln>
                <a:solidFill>
                  <a:srgbClr val="2B2D6E"/>
                </a:solidFill>
                <a:effectLst/>
                <a:uLnTx/>
                <a:uFillTx/>
                <a:latin typeface="Montserrat"/>
                <a:ea typeface="+mn-ea"/>
                <a:cs typeface="+mn-cs"/>
              </a:rPr>
              <a:t>Leadership Prep</a:t>
            </a:r>
          </a:p>
        </p:txBody>
      </p:sp>
      <p:sp>
        <p:nvSpPr>
          <p:cNvPr id="26" name="TextBox 25"/>
          <p:cNvSpPr txBox="1"/>
          <p:nvPr/>
        </p:nvSpPr>
        <p:spPr>
          <a:xfrm>
            <a:off x="6966321" y="4253103"/>
            <a:ext cx="4423507" cy="422363"/>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70" b="0" i="0" u="none" strike="noStrike" kern="1200" cap="none" spc="0" normalizeH="0" baseline="0" noProof="0">
                <a:ln>
                  <a:noFill/>
                </a:ln>
                <a:solidFill>
                  <a:srgbClr val="2D2D3F"/>
                </a:solidFill>
                <a:effectLst/>
                <a:uLnTx/>
                <a:uFillTx/>
                <a:latin typeface="Inter"/>
                <a:ea typeface="+mn-ea"/>
                <a:cs typeface="+mn-cs"/>
              </a:rPr>
              <a:t>Use Cross-Surface Insights prompts to aggregate all Teams activity before executive reviews</a:t>
            </a:r>
          </a:p>
        </p:txBody>
      </p:sp>
      <p:sp>
        <p:nvSpPr>
          <p:cNvPr id="27" name="TextBox 26"/>
          <p:cNvSpPr txBox="1"/>
          <p:nvPr/>
        </p:nvSpPr>
        <p:spPr>
          <a:xfrm>
            <a:off x="925687" y="6224282"/>
            <a:ext cx="6533688" cy="190495"/>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70" b="0" i="0" u="none" strike="noStrike" kern="1200" cap="none" spc="0" normalizeH="0" baseline="0" noProof="0">
                <a:ln>
                  <a:noFill/>
                </a:ln>
                <a:solidFill>
                  <a:srgbClr val="3A3A5C"/>
                </a:solidFill>
                <a:effectLst/>
                <a:uLnTx/>
                <a:uFillTx/>
                <a:latin typeface="Inter"/>
                <a:ea typeface="+mn-ea"/>
                <a:cs typeface="+mn-cs"/>
              </a:rPr>
              <a:t>Encourage users to bookmark their top 2-3 prompts for daily use and expand from there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BDD59-4981-1871-29B1-B1D803353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5191F-1BF4-4C49-5E9B-A6979E2922B4}"/>
              </a:ext>
            </a:extLst>
          </p:cNvPr>
          <p:cNvSpPr>
            <a:spLocks noGrp="1"/>
          </p:cNvSpPr>
          <p:nvPr>
            <p:ph type="title"/>
          </p:nvPr>
        </p:nvSpPr>
        <p:spPr>
          <a:xfrm>
            <a:off x="171122" y="2802201"/>
            <a:ext cx="11849755" cy="1253598"/>
          </a:xfrm>
        </p:spPr>
        <p:txBody>
          <a:bodyPr wrap="square" anchor="b">
            <a:noAutofit/>
          </a:bodyPr>
          <a:lstStyle/>
          <a:p>
            <a:pPr>
              <a:lnSpc>
                <a:spcPct val="150000"/>
              </a:lnSpc>
            </a:pPr>
            <a:r>
              <a:rPr lang="en-US" sz="4000" b="1">
                <a:gradFill>
                  <a:gsLst>
                    <a:gs pos="0">
                      <a:srgbClr val="002060"/>
                    </a:gs>
                    <a:gs pos="100000">
                      <a:srgbClr val="7030A0"/>
                    </a:gs>
                  </a:gsLst>
                  <a:lin ang="2400000" scaled="0"/>
                </a:gradFill>
                <a:cs typeface="Segoe UI"/>
              </a:rPr>
              <a:t>Adoption Tips</a:t>
            </a:r>
            <a:br>
              <a:rPr lang="en-US" sz="4000" b="1" i="0">
                <a:effectLst/>
              </a:rPr>
            </a:br>
            <a:endParaRPr lang="en-US" sz="1800">
              <a:gradFill>
                <a:gsLst>
                  <a:gs pos="0">
                    <a:srgbClr val="002060"/>
                  </a:gs>
                  <a:gs pos="100000">
                    <a:srgbClr val="7030A0"/>
                  </a:gs>
                </a:gsLst>
                <a:lin ang="2400000" scaled="0"/>
              </a:gradFill>
            </a:endParaRPr>
          </a:p>
        </p:txBody>
      </p:sp>
    </p:spTree>
    <p:extLst>
      <p:ext uri="{BB962C8B-B14F-4D97-AF65-F5344CB8AC3E}">
        <p14:creationId xmlns:p14="http://schemas.microsoft.com/office/powerpoint/2010/main" val="3352535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34F6-89F5-1849-85E6-67DA48D75CCF}"/>
              </a:ext>
            </a:extLst>
          </p:cNvPr>
          <p:cNvSpPr>
            <a:spLocks noGrp="1"/>
          </p:cNvSpPr>
          <p:nvPr>
            <p:ph type="title"/>
          </p:nvPr>
        </p:nvSpPr>
        <p:spPr>
          <a:xfrm>
            <a:off x="274006" y="3035178"/>
            <a:ext cx="4381121" cy="498598"/>
          </a:xfrm>
        </p:spPr>
        <p:txBody>
          <a:bodyPr wrap="square" anchor="b">
            <a:noAutofit/>
          </a:bodyPr>
          <a:lstStyle/>
          <a:p>
            <a:r>
              <a:rPr lang="en-US" sz="4000">
                <a:gradFill>
                  <a:gsLst>
                    <a:gs pos="0">
                      <a:srgbClr val="002060"/>
                    </a:gs>
                    <a:gs pos="100000">
                      <a:srgbClr val="7030A0"/>
                    </a:gs>
                  </a:gsLst>
                  <a:lin ang="2400000" scaled="0"/>
                </a:gradFill>
                <a:cs typeface="Segoe UI"/>
              </a:rPr>
              <a:t>Mastering Microsoft 365 Copilot</a:t>
            </a:r>
            <a:endParaRPr lang="en-US" sz="4000">
              <a:gradFill>
                <a:gsLst>
                  <a:gs pos="0">
                    <a:srgbClr val="002060"/>
                  </a:gs>
                  <a:gs pos="100000">
                    <a:srgbClr val="7030A0"/>
                  </a:gs>
                </a:gsLst>
                <a:lin ang="2400000" scaled="0"/>
              </a:gradFill>
            </a:endParaRPr>
          </a:p>
        </p:txBody>
      </p:sp>
      <p:sp>
        <p:nvSpPr>
          <p:cNvPr id="3" name="Text Placeholder 2">
            <a:extLst>
              <a:ext uri="{FF2B5EF4-FFF2-40B4-BE49-F238E27FC236}">
                <a16:creationId xmlns:a16="http://schemas.microsoft.com/office/drawing/2014/main" id="{34F6E3EF-2249-4142-BB35-B2F8221631B0}"/>
              </a:ext>
            </a:extLst>
          </p:cNvPr>
          <p:cNvSpPr>
            <a:spLocks noGrp="1"/>
          </p:cNvSpPr>
          <p:nvPr>
            <p:ph type="body" sz="quarter" idx="12"/>
          </p:nvPr>
        </p:nvSpPr>
        <p:spPr>
          <a:xfrm>
            <a:off x="274005" y="3962399"/>
            <a:ext cx="4937601" cy="1200443"/>
          </a:xfrm>
        </p:spPr>
        <p:txBody>
          <a:bodyPr vert="horz" wrap="square" lIns="0" tIns="0" rIns="0" bIns="0" rtlCol="0" anchor="t">
            <a:noAutofit/>
          </a:bodyPr>
          <a:lstStyle/>
          <a:p>
            <a:pPr>
              <a:spcAft>
                <a:spcPts val="600"/>
              </a:spcAft>
            </a:pPr>
            <a:r>
              <a:rPr lang="en-US" sz="2000">
                <a:latin typeface="Aptos"/>
                <a:cs typeface="Segoe UI"/>
              </a:rPr>
              <a:t>Hands-on Experience:</a:t>
            </a:r>
          </a:p>
          <a:p>
            <a:pPr>
              <a:spcAft>
                <a:spcPts val="600"/>
              </a:spcAft>
            </a:pPr>
            <a:r>
              <a:rPr lang="en-US" sz="2000">
                <a:latin typeface="Aptos"/>
                <a:cs typeface="Segoe UI"/>
              </a:rPr>
              <a:t>Microsoft 365 Copilot in Teams</a:t>
            </a:r>
          </a:p>
          <a:p>
            <a:pPr>
              <a:spcAft>
                <a:spcPts val="600"/>
              </a:spcAft>
            </a:pPr>
            <a:endParaRPr lang="en-US" sz="2000">
              <a:latin typeface="Aptos"/>
              <a:cs typeface="Segoe UI"/>
            </a:endParaRPr>
          </a:p>
          <a:p>
            <a:pPr>
              <a:spcAft>
                <a:spcPts val="600"/>
              </a:spcAft>
            </a:pPr>
            <a:r>
              <a:rPr lang="en-US" sz="2000">
                <a:latin typeface="Aptos"/>
                <a:cs typeface="Segoe UI"/>
              </a:rPr>
              <a:t>MFG Use Cases</a:t>
            </a:r>
          </a:p>
        </p:txBody>
      </p:sp>
      <p:pic>
        <p:nvPicPr>
          <p:cNvPr id="6" name="Picture Placeholder 5" descr="Woman on her laptop standing in the foreground with two seated male colleagues out of focus in the background.">
            <a:extLst>
              <a:ext uri="{FF2B5EF4-FFF2-40B4-BE49-F238E27FC236}">
                <a16:creationId xmlns:a16="http://schemas.microsoft.com/office/drawing/2014/main" id="{9907A787-BB12-D44C-B95D-0A3C400FAE82}"/>
              </a:ext>
            </a:extLst>
          </p:cNvPr>
          <p:cNvPicPr>
            <a:picLocks noGrp="1" noChangeAspect="1"/>
          </p:cNvPicPr>
          <p:nvPr>
            <p:ph type="pic" sz="quarter" idx="4294967295"/>
          </p:nvPr>
        </p:nvPicPr>
        <p:blipFill rotWithShape="1">
          <a:blip r:embed="rId3"/>
          <a:srcRect l="16611" r="16611"/>
          <a:stretch/>
        </p:blipFill>
        <p:spPr>
          <a:xfrm>
            <a:off x="5326063" y="0"/>
            <a:ext cx="6865937" cy="6858000"/>
          </a:xfrm>
          <a:noFill/>
        </p:spPr>
      </p:pic>
    </p:spTree>
    <p:extLst>
      <p:ext uri="{BB962C8B-B14F-4D97-AF65-F5344CB8AC3E}">
        <p14:creationId xmlns:p14="http://schemas.microsoft.com/office/powerpoint/2010/main" val="25322828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C"/>
        </a:solidFill>
        <a:effectLst/>
      </p:bgPr>
    </p:bg>
    <p:spTree>
      <p:nvGrpSpPr>
        <p:cNvPr id="1" name=""/>
        <p:cNvGrpSpPr/>
        <p:nvPr/>
      </p:nvGrpSpPr>
      <p:grpSpPr>
        <a:xfrm>
          <a:off x="0" y="0"/>
          <a:ext cx="0" cy="0"/>
          <a:chOff x="0" y="0"/>
          <a:chExt cx="0" cy="0"/>
        </a:xfrm>
      </p:grpSpPr>
      <p:sp>
        <p:nvSpPr>
          <p:cNvPr id="2" name="Rounded Rectangle 1"/>
          <p:cNvSpPr/>
          <p:nvPr/>
        </p:nvSpPr>
        <p:spPr>
          <a:xfrm>
            <a:off x="457200" y="1624905"/>
            <a:ext cx="2362200" cy="3970287"/>
          </a:xfrm>
          <a:prstGeom prst="roundRect">
            <a:avLst>
              <a:gd name="adj" fmla="val 48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p:cNvSpPr/>
          <p:nvPr/>
        </p:nvSpPr>
        <p:spPr>
          <a:xfrm>
            <a:off x="657225" y="1863030"/>
            <a:ext cx="381000" cy="381000"/>
          </a:xfrm>
          <a:prstGeom prst="ellipse">
            <a:avLst/>
          </a:prstGeom>
          <a:solidFill>
            <a:srgbClr val="5B5F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image.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57210" y="2374428"/>
            <a:ext cx="213240" cy="186601"/>
          </a:xfrm>
          <a:prstGeom prst="rect">
            <a:avLst/>
          </a:prstGeom>
        </p:spPr>
      </p:pic>
      <p:pic>
        <p:nvPicPr>
          <p:cNvPr id="5" name="Picture 4"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032627" y="3529954"/>
            <a:ext cx="91336" cy="159861"/>
          </a:xfrm>
          <a:prstGeom prst="rect">
            <a:avLst/>
          </a:prstGeom>
        </p:spPr>
      </p:pic>
      <p:sp>
        <p:nvSpPr>
          <p:cNvPr id="6" name="Rounded Rectangle 5"/>
          <p:cNvSpPr/>
          <p:nvPr/>
        </p:nvSpPr>
        <p:spPr>
          <a:xfrm>
            <a:off x="3429000" y="1624905"/>
            <a:ext cx="2362200" cy="3970287"/>
          </a:xfrm>
          <a:prstGeom prst="roundRect">
            <a:avLst>
              <a:gd name="adj" fmla="val 48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p:cNvSpPr/>
          <p:nvPr/>
        </p:nvSpPr>
        <p:spPr>
          <a:xfrm>
            <a:off x="3629025" y="1863030"/>
            <a:ext cx="381000" cy="381000"/>
          </a:xfrm>
          <a:prstGeom prst="ellipse">
            <a:avLst/>
          </a:prstGeom>
          <a:solidFill>
            <a:srgbClr val="5B5F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image.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628934" y="2374493"/>
            <a:ext cx="186476" cy="186476"/>
          </a:xfrm>
          <a:prstGeom prst="rect">
            <a:avLst/>
          </a:prstGeom>
        </p:spPr>
      </p:pic>
      <p:pic>
        <p:nvPicPr>
          <p:cNvPr id="9" name="Picture 8"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004353" y="3529954"/>
            <a:ext cx="91336" cy="159861"/>
          </a:xfrm>
          <a:prstGeom prst="rect">
            <a:avLst/>
          </a:prstGeom>
        </p:spPr>
      </p:pic>
      <p:sp>
        <p:nvSpPr>
          <p:cNvPr id="10" name="Rounded Rectangle 9"/>
          <p:cNvSpPr/>
          <p:nvPr/>
        </p:nvSpPr>
        <p:spPr>
          <a:xfrm>
            <a:off x="6400800" y="1624905"/>
            <a:ext cx="2362200" cy="3970287"/>
          </a:xfrm>
          <a:prstGeom prst="roundRect">
            <a:avLst>
              <a:gd name="adj" fmla="val 48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p:cNvSpPr/>
          <p:nvPr/>
        </p:nvSpPr>
        <p:spPr>
          <a:xfrm>
            <a:off x="6600825" y="1863030"/>
            <a:ext cx="381000" cy="381000"/>
          </a:xfrm>
          <a:prstGeom prst="ellipse">
            <a:avLst/>
          </a:prstGeom>
          <a:solidFill>
            <a:srgbClr val="5B5F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descr="image.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600659" y="2361113"/>
            <a:ext cx="266544" cy="213235"/>
          </a:xfrm>
          <a:prstGeom prst="rect">
            <a:avLst/>
          </a:prstGeom>
        </p:spPr>
      </p:pic>
      <p:pic>
        <p:nvPicPr>
          <p:cNvPr id="13" name="Picture 12" descr="image.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976078" y="3529954"/>
            <a:ext cx="91336" cy="159861"/>
          </a:xfrm>
          <a:prstGeom prst="rect">
            <a:avLst/>
          </a:prstGeom>
        </p:spPr>
      </p:pic>
      <p:sp>
        <p:nvSpPr>
          <p:cNvPr id="14" name="Rounded Rectangle 13"/>
          <p:cNvSpPr/>
          <p:nvPr/>
        </p:nvSpPr>
        <p:spPr>
          <a:xfrm>
            <a:off x="9372600" y="1624905"/>
            <a:ext cx="2362200" cy="3970287"/>
          </a:xfrm>
          <a:prstGeom prst="roundRect">
            <a:avLst>
              <a:gd name="adj" fmla="val 48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9572625" y="1863030"/>
            <a:ext cx="381000" cy="381000"/>
          </a:xfrm>
          <a:prstGeom prst="ellipse">
            <a:avLst/>
          </a:prstGeom>
          <a:solidFill>
            <a:srgbClr val="5B5F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descr="image.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579050" y="2374417"/>
            <a:ext cx="199894" cy="186617"/>
          </a:xfrm>
          <a:prstGeom prst="rect">
            <a:avLst/>
          </a:prstGeom>
        </p:spPr>
      </p:pic>
      <p:sp>
        <p:nvSpPr>
          <p:cNvPr id="17" name="Rectangle 16"/>
          <p:cNvSpPr/>
          <p:nvPr/>
        </p:nvSpPr>
        <p:spPr>
          <a:xfrm>
            <a:off x="457200" y="5823793"/>
            <a:ext cx="11277600" cy="472231"/>
          </a:xfrm>
          <a:prstGeom prst="rect">
            <a:avLst/>
          </a:prstGeom>
          <a:solidFill>
            <a:srgbClr val="EEF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457200" y="5823793"/>
            <a:ext cx="50800" cy="472231"/>
          </a:xfrm>
          <a:prstGeom prst="rect">
            <a:avLst/>
          </a:prstGeom>
          <a:solidFill>
            <a:srgbClr val="5B5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Picture 18" descr="image.png"/>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91493" y="5968304"/>
            <a:ext cx="125645" cy="182756"/>
          </a:xfrm>
          <a:prstGeom prst="rect">
            <a:avLst/>
          </a:prstGeom>
        </p:spPr>
      </p:pic>
      <p:sp>
        <p:nvSpPr>
          <p:cNvPr id="20" name="TextBox 19"/>
          <p:cNvSpPr txBox="1"/>
          <p:nvPr/>
        </p:nvSpPr>
        <p:spPr>
          <a:xfrm>
            <a:off x="457188" y="380990"/>
            <a:ext cx="4691093" cy="447663"/>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533" b="1" i="0" u="none" strike="noStrike" kern="1200" cap="none" spc="0" normalizeH="0" baseline="0" noProof="0">
                <a:ln>
                  <a:noFill/>
                </a:ln>
                <a:solidFill>
                  <a:srgbClr val="2B2D6E"/>
                </a:solidFill>
                <a:effectLst/>
                <a:uLnTx/>
                <a:uFillTx/>
                <a:latin typeface="Montserrat"/>
                <a:ea typeface="+mn-ea"/>
                <a:cs typeface="+mn-cs"/>
              </a:rPr>
              <a:t>Rolling Out to End Users</a:t>
            </a:r>
          </a:p>
        </p:txBody>
      </p:sp>
      <p:sp>
        <p:nvSpPr>
          <p:cNvPr id="21" name="TextBox 20"/>
          <p:cNvSpPr txBox="1"/>
          <p:nvPr/>
        </p:nvSpPr>
        <p:spPr>
          <a:xfrm>
            <a:off x="457188" y="920032"/>
            <a:ext cx="8106762" cy="47623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418" b="1" i="0" u="none" strike="noStrike" kern="1200" cap="none" spc="0" normalizeH="0" baseline="0" noProof="0">
                <a:ln>
                  <a:noFill/>
                </a:ln>
                <a:solidFill>
                  <a:srgbClr val="3A3A5C"/>
                </a:solidFill>
                <a:effectLst/>
                <a:uLnTx/>
                <a:uFillTx/>
                <a:latin typeface="Inter"/>
                <a:ea typeface="+mn-ea"/>
                <a:cs typeface="+mn-cs"/>
              </a:rPr>
              <a:t>A structured rollout plan turns this prompt library from a document into an organizational habit.</a:t>
            </a:r>
          </a:p>
        </p:txBody>
      </p:sp>
      <p:sp>
        <p:nvSpPr>
          <p:cNvPr id="22" name="TextBox 21"/>
          <p:cNvSpPr txBox="1"/>
          <p:nvPr/>
        </p:nvSpPr>
        <p:spPr>
          <a:xfrm>
            <a:off x="813325" y="1943944"/>
            <a:ext cx="91440" cy="21906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13" b="1" i="0" u="none" strike="noStrike" kern="1200" cap="none" spc="0" normalizeH="0" baseline="0" noProof="0">
                <a:ln>
                  <a:noFill/>
                </a:ln>
                <a:solidFill>
                  <a:srgbClr val="FFFFFF"/>
                </a:solidFill>
                <a:effectLst/>
                <a:uLnTx/>
                <a:uFillTx/>
                <a:latin typeface="Montserrat"/>
                <a:ea typeface="+mn-ea"/>
                <a:cs typeface="+mn-cs"/>
              </a:rPr>
              <a:t>1</a:t>
            </a:r>
          </a:p>
        </p:txBody>
      </p:sp>
      <p:sp>
        <p:nvSpPr>
          <p:cNvPr id="23" name="TextBox 22"/>
          <p:cNvSpPr txBox="1"/>
          <p:nvPr/>
        </p:nvSpPr>
        <p:spPr>
          <a:xfrm>
            <a:off x="961852" y="2358271"/>
            <a:ext cx="605268" cy="21906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13" b="1" i="0" u="none" strike="noStrike" kern="1200" cap="none" spc="0" normalizeH="0" baseline="0" noProof="0">
                <a:ln>
                  <a:noFill/>
                </a:ln>
                <a:solidFill>
                  <a:srgbClr val="2B2D6E"/>
                </a:solidFill>
                <a:effectLst/>
                <a:uLnTx/>
                <a:uFillTx/>
                <a:latin typeface="Montserrat"/>
                <a:ea typeface="+mn-ea"/>
                <a:cs typeface="+mn-cs"/>
              </a:rPr>
              <a:t>Curate</a:t>
            </a:r>
          </a:p>
        </p:txBody>
      </p:sp>
      <p:sp>
        <p:nvSpPr>
          <p:cNvPr id="24" name="TextBox 23"/>
          <p:cNvSpPr txBox="1"/>
          <p:nvPr/>
        </p:nvSpPr>
        <p:spPr>
          <a:xfrm>
            <a:off x="657208" y="2723933"/>
            <a:ext cx="1905101" cy="1073916"/>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15" b="0" i="0" u="none" strike="noStrike" kern="1200" cap="none" spc="0" normalizeH="0" baseline="0" noProof="0">
                <a:ln>
                  <a:noFill/>
                </a:ln>
                <a:solidFill>
                  <a:srgbClr val="2D2D3F"/>
                </a:solidFill>
                <a:effectLst/>
                <a:uLnTx/>
                <a:uFillTx/>
                <a:latin typeface="Inter"/>
                <a:ea typeface="+mn-ea"/>
                <a:cs typeface="+mn-cs"/>
              </a:rPr>
              <a:t>Select 5-8 starter prompts per role (executive, project manager, customer-facing, engineer) from the full library.</a:t>
            </a:r>
          </a:p>
        </p:txBody>
      </p:sp>
      <p:sp>
        <p:nvSpPr>
          <p:cNvPr id="25" name="TextBox 24"/>
          <p:cNvSpPr txBox="1"/>
          <p:nvPr/>
        </p:nvSpPr>
        <p:spPr>
          <a:xfrm>
            <a:off x="3767638" y="1943944"/>
            <a:ext cx="103432" cy="21906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13" b="1" i="0" u="none" strike="noStrike" kern="1200" cap="none" spc="0" normalizeH="0" baseline="0" noProof="0">
                <a:ln>
                  <a:noFill/>
                </a:ln>
                <a:solidFill>
                  <a:srgbClr val="FFFFFF"/>
                </a:solidFill>
                <a:effectLst/>
                <a:uLnTx/>
                <a:uFillTx/>
                <a:latin typeface="Montserrat"/>
                <a:ea typeface="+mn-ea"/>
                <a:cs typeface="+mn-cs"/>
              </a:rPr>
              <a:t>2</a:t>
            </a:r>
          </a:p>
        </p:txBody>
      </p:sp>
      <p:sp>
        <p:nvSpPr>
          <p:cNvPr id="26" name="TextBox 25"/>
          <p:cNvSpPr txBox="1"/>
          <p:nvPr/>
        </p:nvSpPr>
        <p:spPr>
          <a:xfrm>
            <a:off x="3906789" y="2358271"/>
            <a:ext cx="919139" cy="21906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13" b="1" i="0" u="none" strike="noStrike" kern="1200" cap="none" spc="0" normalizeH="0" baseline="0" noProof="0">
                <a:ln>
                  <a:noFill/>
                </a:ln>
                <a:solidFill>
                  <a:srgbClr val="2B2D6E"/>
                </a:solidFill>
                <a:effectLst/>
                <a:uLnTx/>
                <a:uFillTx/>
                <a:latin typeface="Montserrat"/>
                <a:ea typeface="+mn-ea"/>
                <a:cs typeface="+mn-cs"/>
              </a:rPr>
              <a:t>Distribute</a:t>
            </a:r>
          </a:p>
        </p:txBody>
      </p:sp>
      <p:sp>
        <p:nvSpPr>
          <p:cNvPr id="27" name="TextBox 26"/>
          <p:cNvSpPr txBox="1"/>
          <p:nvPr/>
        </p:nvSpPr>
        <p:spPr>
          <a:xfrm>
            <a:off x="3628934" y="2723933"/>
            <a:ext cx="1917900" cy="1073916"/>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15" b="0" i="0" u="none" strike="noStrike" kern="1200" cap="none" spc="0" normalizeH="0" baseline="0" noProof="0">
                <a:ln>
                  <a:noFill/>
                </a:ln>
                <a:solidFill>
                  <a:srgbClr val="2D2D3F"/>
                </a:solidFill>
                <a:effectLst/>
                <a:uLnTx/>
                <a:uFillTx/>
                <a:latin typeface="Inter"/>
                <a:ea typeface="+mn-ea"/>
                <a:cs typeface="+mn-cs"/>
              </a:rPr>
              <a:t>Share prompts via a Teams channel, SharePoint page, or pinned chat message so they are always one click away.</a:t>
            </a:r>
          </a:p>
        </p:txBody>
      </p:sp>
      <p:sp>
        <p:nvSpPr>
          <p:cNvPr id="28" name="TextBox 27"/>
          <p:cNvSpPr txBox="1"/>
          <p:nvPr/>
        </p:nvSpPr>
        <p:spPr>
          <a:xfrm>
            <a:off x="6739215" y="1943944"/>
            <a:ext cx="103730" cy="21906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13" b="1" i="0" u="none" strike="noStrike" kern="1200" cap="none" spc="0" normalizeH="0" baseline="0" noProof="0">
                <a:ln>
                  <a:noFill/>
                </a:ln>
                <a:solidFill>
                  <a:srgbClr val="FFFFFF"/>
                </a:solidFill>
                <a:effectLst/>
                <a:uLnTx/>
                <a:uFillTx/>
                <a:latin typeface="Montserrat"/>
                <a:ea typeface="+mn-ea"/>
                <a:cs typeface="+mn-cs"/>
              </a:rPr>
              <a:t>3</a:t>
            </a:r>
          </a:p>
        </p:txBody>
      </p:sp>
      <p:sp>
        <p:nvSpPr>
          <p:cNvPr id="29" name="TextBox 28"/>
          <p:cNvSpPr txBox="1"/>
          <p:nvPr/>
        </p:nvSpPr>
        <p:spPr>
          <a:xfrm>
            <a:off x="6958582" y="2358271"/>
            <a:ext cx="456742" cy="21906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13" b="1" i="0" u="none" strike="noStrike" kern="1200" cap="none" spc="0" normalizeH="0" baseline="0" noProof="0">
                <a:ln>
                  <a:noFill/>
                </a:ln>
                <a:solidFill>
                  <a:srgbClr val="2B2D6E"/>
                </a:solidFill>
                <a:effectLst/>
                <a:uLnTx/>
                <a:uFillTx/>
                <a:latin typeface="Montserrat"/>
                <a:ea typeface="+mn-ea"/>
                <a:cs typeface="+mn-cs"/>
              </a:rPr>
              <a:t>Train</a:t>
            </a:r>
          </a:p>
        </p:txBody>
      </p:sp>
      <p:sp>
        <p:nvSpPr>
          <p:cNvPr id="30" name="TextBox 29"/>
          <p:cNvSpPr txBox="1"/>
          <p:nvPr/>
        </p:nvSpPr>
        <p:spPr>
          <a:xfrm>
            <a:off x="6600659" y="2723933"/>
            <a:ext cx="1920132" cy="1073916"/>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15" b="0" i="0" u="none" strike="noStrike" kern="1200" cap="none" spc="0" normalizeH="0" baseline="0" noProof="0">
                <a:ln>
                  <a:noFill/>
                </a:ln>
                <a:solidFill>
                  <a:srgbClr val="2D2D3F"/>
                </a:solidFill>
                <a:effectLst/>
                <a:uLnTx/>
                <a:uFillTx/>
                <a:latin typeface="Inter"/>
                <a:ea typeface="+mn-ea"/>
                <a:cs typeface="+mn-cs"/>
              </a:rPr>
              <a:t>Run a 30-minute workshop with live demos of 3-4 prompts on real Teams data; show the chain-prompting pattern.</a:t>
            </a:r>
          </a:p>
        </p:txBody>
      </p:sp>
      <p:sp>
        <p:nvSpPr>
          <p:cNvPr id="31" name="TextBox 30"/>
          <p:cNvSpPr txBox="1"/>
          <p:nvPr/>
        </p:nvSpPr>
        <p:spPr>
          <a:xfrm>
            <a:off x="9702458" y="1943944"/>
            <a:ext cx="120696" cy="21906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13" b="1" i="0" u="none" strike="noStrike" kern="1200" cap="none" spc="0" normalizeH="0" baseline="0" noProof="0">
                <a:ln>
                  <a:noFill/>
                </a:ln>
                <a:solidFill>
                  <a:srgbClr val="FFFFFF"/>
                </a:solidFill>
                <a:effectLst/>
                <a:uLnTx/>
                <a:uFillTx/>
                <a:latin typeface="Montserrat"/>
                <a:ea typeface="+mn-ea"/>
                <a:cs typeface="+mn-cs"/>
              </a:rPr>
              <a:t>4</a:t>
            </a:r>
          </a:p>
        </p:txBody>
      </p:sp>
      <p:sp>
        <p:nvSpPr>
          <p:cNvPr id="32" name="TextBox 31"/>
          <p:cNvSpPr txBox="1"/>
          <p:nvPr/>
        </p:nvSpPr>
        <p:spPr>
          <a:xfrm>
            <a:off x="9877029" y="2358271"/>
            <a:ext cx="881189" cy="219069"/>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13" b="1" i="0" u="none" strike="noStrike" kern="1200" cap="none" spc="0" normalizeH="0" baseline="0" noProof="0">
                <a:ln>
                  <a:noFill/>
                </a:ln>
                <a:solidFill>
                  <a:srgbClr val="2B2D6E"/>
                </a:solidFill>
                <a:effectLst/>
                <a:uLnTx/>
                <a:uFillTx/>
                <a:latin typeface="Montserrat"/>
                <a:ea typeface="+mn-ea"/>
                <a:cs typeface="+mn-cs"/>
              </a:rPr>
              <a:t>Reinforce</a:t>
            </a:r>
          </a:p>
        </p:txBody>
      </p:sp>
      <p:sp>
        <p:nvSpPr>
          <p:cNvPr id="33" name="TextBox 32"/>
          <p:cNvSpPr txBox="1"/>
          <p:nvPr/>
        </p:nvSpPr>
        <p:spPr>
          <a:xfrm>
            <a:off x="9572385" y="2723933"/>
            <a:ext cx="1837981" cy="1073916"/>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15" b="0" i="0" u="none" strike="noStrike" kern="1200" cap="none" spc="0" normalizeH="0" baseline="0" noProof="0">
                <a:ln>
                  <a:noFill/>
                </a:ln>
                <a:solidFill>
                  <a:srgbClr val="2D2D3F"/>
                </a:solidFill>
                <a:effectLst/>
                <a:uLnTx/>
                <a:uFillTx/>
                <a:latin typeface="Inter"/>
                <a:ea typeface="+mn-ea"/>
                <a:cs typeface="+mn-cs"/>
              </a:rPr>
              <a:t>Send a weekly "Prompt of the Week" to keep engagement high and introduce new prompts gradually.</a:t>
            </a:r>
          </a:p>
        </p:txBody>
      </p:sp>
      <p:sp>
        <p:nvSpPr>
          <p:cNvPr id="34" name="TextBox 33"/>
          <p:cNvSpPr txBox="1"/>
          <p:nvPr/>
        </p:nvSpPr>
        <p:spPr>
          <a:xfrm>
            <a:off x="937147" y="5962649"/>
            <a:ext cx="7517120" cy="190495"/>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115" b="0" i="1" u="none" strike="noStrike" kern="1200" cap="none" spc="0" normalizeH="0" baseline="0" noProof="0">
                <a:ln>
                  <a:noFill/>
                </a:ln>
                <a:solidFill>
                  <a:srgbClr val="3A3A5C"/>
                </a:solidFill>
                <a:effectLst/>
                <a:uLnTx/>
                <a:uFillTx/>
                <a:latin typeface="Inter"/>
                <a:ea typeface="+mn-ea"/>
                <a:cs typeface="+mn-cs"/>
              </a:rPr>
              <a:t>Consider creating role-based prompt cards (one-pagers) so each team gets only what is relevant to them.</a:t>
            </a:r>
          </a:p>
        </p:txBody>
      </p:sp>
      <p:sp>
        <p:nvSpPr>
          <p:cNvPr id="35" name="TextBox 34"/>
          <p:cNvSpPr txBox="1"/>
          <p:nvPr/>
        </p:nvSpPr>
        <p:spPr>
          <a:xfrm>
            <a:off x="9639654" y="6410164"/>
            <a:ext cx="2094852" cy="142871"/>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891" b="0" i="0" u="none" strike="noStrike" kern="1200" cap="none" spc="0" normalizeH="0" baseline="0" noProof="0">
                <a:ln>
                  <a:noFill/>
                </a:ln>
                <a:solidFill>
                  <a:srgbClr val="717180"/>
                </a:solidFill>
                <a:effectLst/>
                <a:uLnTx/>
                <a:uFillTx/>
                <a:latin typeface="Inter"/>
                <a:ea typeface="+mn-ea"/>
                <a:cs typeface="+mn-cs"/>
              </a:rPr>
              <a:t>Microsoft 365 Copilot Prompt Library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C"/>
        </a:solidFill>
        <a:effectLst/>
      </p:bgPr>
    </p:bg>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3"/>
          <a:stretch>
            <a:fillRect/>
          </a:stretch>
        </p:blipFill>
        <p:spPr>
          <a:xfrm>
            <a:off x="7619809" y="0"/>
            <a:ext cx="4571885" cy="6857828"/>
          </a:xfrm>
          <a:prstGeom prst="rect">
            <a:avLst/>
          </a:prstGeom>
        </p:spPr>
      </p:pic>
      <p:sp>
        <p:nvSpPr>
          <p:cNvPr id="3" name="TextBox 2"/>
          <p:cNvSpPr txBox="1"/>
          <p:nvPr/>
        </p:nvSpPr>
        <p:spPr>
          <a:xfrm>
            <a:off x="380990" y="361940"/>
            <a:ext cx="5628390" cy="447663"/>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533" b="1" i="0" u="none" strike="noStrike" kern="1200" cap="none" spc="0" normalizeH="0" baseline="0" noProof="0">
                <a:ln>
                  <a:noFill/>
                </a:ln>
                <a:solidFill>
                  <a:srgbClr val="2B2D6E"/>
                </a:solidFill>
                <a:effectLst/>
                <a:uLnTx/>
                <a:uFillTx/>
                <a:latin typeface="Montserrat"/>
                <a:ea typeface="+mn-ea"/>
                <a:cs typeface="+mn-cs"/>
              </a:rPr>
              <a:t>Tips for Maximizing Adoption</a:t>
            </a:r>
          </a:p>
        </p:txBody>
      </p:sp>
      <p:sp>
        <p:nvSpPr>
          <p:cNvPr id="4" name="TextBox 3"/>
          <p:cNvSpPr txBox="1"/>
          <p:nvPr/>
        </p:nvSpPr>
        <p:spPr>
          <a:xfrm>
            <a:off x="380990" y="911995"/>
            <a:ext cx="6513299" cy="442901"/>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rgbClr val="3A3A5C"/>
                </a:solidFill>
                <a:effectLst/>
                <a:uLnTx/>
                <a:uFillTx/>
                <a:latin typeface="Inter"/>
                <a:ea typeface="+mn-ea"/>
                <a:cs typeface="+mn-cs"/>
              </a:rPr>
              <a:t>Small, practical habits drive sustained Copilot usage far more than one-time training events.</a:t>
            </a:r>
          </a:p>
        </p:txBody>
      </p:sp>
      <p:sp>
        <p:nvSpPr>
          <p:cNvPr id="5" name="TextBox 4"/>
          <p:cNvSpPr txBox="1"/>
          <p:nvPr/>
        </p:nvSpPr>
        <p:spPr>
          <a:xfrm>
            <a:off x="380990" y="6410164"/>
            <a:ext cx="2094852" cy="142871"/>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891" b="0" i="0" u="none" strike="noStrike" kern="1200" cap="none" spc="0" normalizeH="0" baseline="0" noProof="0">
                <a:ln>
                  <a:noFill/>
                </a:ln>
                <a:solidFill>
                  <a:srgbClr val="717180"/>
                </a:solidFill>
                <a:effectLst/>
                <a:uLnTx/>
                <a:uFillTx/>
                <a:latin typeface="Inter"/>
                <a:ea typeface="+mn-ea"/>
                <a:cs typeface="+mn-cs"/>
              </a:rPr>
              <a:t>Microsoft 365 Copilot Prompt Library</a:t>
            </a:r>
          </a:p>
        </p:txBody>
      </p:sp>
      <p:sp>
        <p:nvSpPr>
          <p:cNvPr id="6" name="TextBox 5"/>
          <p:cNvSpPr txBox="1"/>
          <p:nvPr/>
        </p:nvSpPr>
        <p:spPr>
          <a:xfrm>
            <a:off x="380990" y="1591974"/>
            <a:ext cx="6857828" cy="3175317"/>
          </a:xfrm>
          <a:prstGeom prst="rect">
            <a:avLst/>
          </a:prstGeom>
          <a:noFill/>
        </p:spPr>
        <p:txBody>
          <a:bodyPr wrap="square" lIns="0" tIns="0" rIns="0" bIns="0">
            <a:spAutoFit/>
          </a:bodyPr>
          <a:lstStyle/>
          <a:p>
            <a:pPr marL="411350" marR="0" lvl="0" indent="-411350" algn="l" defTabSz="457200" rtl="0" eaLnBrk="1" fontAlgn="auto" latinLnBrk="0" hangingPunct="1">
              <a:lnSpc>
                <a:spcPts val="1699"/>
              </a:lnSpc>
              <a:spcBef>
                <a:spcPts val="0"/>
              </a:spcBef>
              <a:spcAft>
                <a:spcPts val="0"/>
              </a:spcAft>
              <a:buClrTx/>
              <a:buSzPct val="100000"/>
              <a:buFontTx/>
              <a:buBlip>
                <a:blip>
                  <a:extLst>
                    <a:ext uri="{96DAC541-7B7A-43D3-8B79-37D633B846F1}">
                      <asvg:svgBlip xmlns:asvg="http://schemas.microsoft.com/office/drawing/2016/SVG/main" r:embed="rId4"/>
                    </a:ext>
                  </a:extLst>
                </a:blip>
              </a:buBlip>
              <a:tabLst/>
              <a:defRPr/>
            </a:pPr>
            <a:r>
              <a:rPr kumimoji="0" sz="1145" b="1" i="0" u="none" strike="noStrike" kern="1200" cap="none" spc="0" normalizeH="0" baseline="0" noProof="0">
                <a:ln>
                  <a:noFill/>
                </a:ln>
                <a:solidFill>
                  <a:srgbClr val="2B2D6E"/>
                </a:solidFill>
                <a:effectLst/>
                <a:uLnTx/>
                <a:uFillTx/>
                <a:latin typeface="Inter"/>
                <a:ea typeface="+mn-ea"/>
                <a:cs typeface="+mn-cs"/>
              </a:rPr>
              <a:t>Start small:</a:t>
            </a:r>
            <a:r>
              <a:rPr kumimoji="0" sz="1170" b="0" i="0" u="none" strike="noStrike" kern="1200" cap="none" spc="0" normalizeH="0" baseline="0" noProof="0">
                <a:ln>
                  <a:noFill/>
                </a:ln>
                <a:solidFill>
                  <a:srgbClr val="2D2D3F"/>
                </a:solidFill>
                <a:effectLst/>
                <a:uLnTx/>
                <a:uFillTx/>
                <a:latin typeface="Inter"/>
                <a:ea typeface="+mn-ea"/>
                <a:cs typeface="+mn-cs"/>
              </a:rPr>
              <a:t> have each user commit to one prompt per day for their first two weeks</a:t>
            </a:r>
          </a:p>
          <a:p>
            <a:pPr marL="411350" marR="0" lvl="0" indent="-411350" algn="l" defTabSz="457200" rtl="0" eaLnBrk="1" fontAlgn="auto" latinLnBrk="0" hangingPunct="1">
              <a:lnSpc>
                <a:spcPts val="1699"/>
              </a:lnSpc>
              <a:spcBef>
                <a:spcPts val="839"/>
              </a:spcBef>
              <a:spcAft>
                <a:spcPts val="0"/>
              </a:spcAft>
              <a:buClrTx/>
              <a:buSzPct val="100000"/>
              <a:buFontTx/>
              <a:buBlip>
                <a:blip>
                  <a:extLst>
                    <a:ext uri="{96DAC541-7B7A-43D3-8B79-37D633B846F1}">
                      <asvg:svgBlip xmlns:asvg="http://schemas.microsoft.com/office/drawing/2016/SVG/main" r:embed="rId5"/>
                    </a:ext>
                  </a:extLst>
                </a:blip>
              </a:buBlip>
              <a:tabLst/>
              <a:defRPr/>
            </a:pPr>
            <a:r>
              <a:rPr kumimoji="0" sz="1145" b="1" i="0" u="none" strike="noStrike" kern="1200" cap="none" spc="0" normalizeH="0" baseline="0" noProof="0">
                <a:ln>
                  <a:noFill/>
                </a:ln>
                <a:solidFill>
                  <a:srgbClr val="2B2D6E"/>
                </a:solidFill>
                <a:effectLst/>
                <a:uLnTx/>
                <a:uFillTx/>
                <a:latin typeface="Inter"/>
                <a:ea typeface="+mn-ea"/>
                <a:cs typeface="+mn-cs"/>
              </a:rPr>
              <a:t>Use champions:</a:t>
            </a:r>
            <a:r>
              <a:rPr kumimoji="0" sz="1170" b="0" i="0" u="none" strike="noStrike" kern="1200" cap="none" spc="0" normalizeH="0" baseline="0" noProof="0">
                <a:ln>
                  <a:noFill/>
                </a:ln>
                <a:solidFill>
                  <a:srgbClr val="2D2D3F"/>
                </a:solidFill>
                <a:effectLst/>
                <a:uLnTx/>
                <a:uFillTx/>
                <a:latin typeface="Inter"/>
                <a:ea typeface="+mn-ea"/>
                <a:cs typeface="+mn-cs"/>
              </a:rPr>
              <a:t> identify 1–2 early adopters per team who can model prompt usage and share wins</a:t>
            </a:r>
          </a:p>
          <a:p>
            <a:pPr marL="411350" marR="0" lvl="0" indent="-411350" algn="l" defTabSz="457200" rtl="0" eaLnBrk="1" fontAlgn="auto" latinLnBrk="0" hangingPunct="1">
              <a:lnSpc>
                <a:spcPts val="1699"/>
              </a:lnSpc>
              <a:spcBef>
                <a:spcPts val="839"/>
              </a:spcBef>
              <a:spcAft>
                <a:spcPts val="0"/>
              </a:spcAft>
              <a:buClrTx/>
              <a:buSzPct val="100000"/>
              <a:buFontTx/>
              <a:buBlip>
                <a:blip>
                  <a:extLst>
                    <a:ext uri="{96DAC541-7B7A-43D3-8B79-37D633B846F1}">
                      <asvg:svgBlip xmlns:asvg="http://schemas.microsoft.com/office/drawing/2016/SVG/main" r:embed="rId6"/>
                    </a:ext>
                  </a:extLst>
                </a:blip>
              </a:buBlip>
              <a:tabLst/>
              <a:defRPr/>
            </a:pPr>
            <a:r>
              <a:rPr kumimoji="0" sz="1145" b="1" i="0" u="none" strike="noStrike" kern="1200" cap="none" spc="0" normalizeH="0" baseline="0" noProof="0">
                <a:ln>
                  <a:noFill/>
                </a:ln>
                <a:solidFill>
                  <a:srgbClr val="2B2D6E"/>
                </a:solidFill>
                <a:effectLst/>
                <a:uLnTx/>
                <a:uFillTx/>
                <a:latin typeface="Inter"/>
                <a:ea typeface="+mn-ea"/>
                <a:cs typeface="+mn-cs"/>
              </a:rPr>
              <a:t>Measure usage:</a:t>
            </a:r>
            <a:r>
              <a:rPr kumimoji="0" sz="1170" b="0" i="0" u="none" strike="noStrike" kern="1200" cap="none" spc="0" normalizeH="0" baseline="0" noProof="0">
                <a:ln>
                  <a:noFill/>
                </a:ln>
                <a:solidFill>
                  <a:srgbClr val="2D2D3F"/>
                </a:solidFill>
                <a:effectLst/>
                <a:uLnTx/>
                <a:uFillTx/>
                <a:latin typeface="Inter"/>
                <a:ea typeface="+mn-ea"/>
                <a:cs typeface="+mn-cs"/>
              </a:rPr>
              <a:t> track Copilot activity in the Microsoft 365 admin center to identify teams that need extra support</a:t>
            </a:r>
          </a:p>
          <a:p>
            <a:pPr marL="411350" marR="0" lvl="0" indent="-411350" algn="l" defTabSz="457200" rtl="0" eaLnBrk="1" fontAlgn="auto" latinLnBrk="0" hangingPunct="1">
              <a:lnSpc>
                <a:spcPts val="1699"/>
              </a:lnSpc>
              <a:spcBef>
                <a:spcPts val="839"/>
              </a:spcBef>
              <a:spcAft>
                <a:spcPts val="0"/>
              </a:spcAft>
              <a:buClrTx/>
              <a:buSzPct val="100000"/>
              <a:buFontTx/>
              <a:buBlip>
                <a:blip>
                  <a:extLst>
                    <a:ext uri="{96DAC541-7B7A-43D3-8B79-37D633B846F1}">
                      <asvg:svgBlip xmlns:asvg="http://schemas.microsoft.com/office/drawing/2016/SVG/main" r:embed="rId7"/>
                    </a:ext>
                  </a:extLst>
                </a:blip>
              </a:buBlip>
              <a:tabLst/>
              <a:defRPr/>
            </a:pPr>
            <a:r>
              <a:rPr kumimoji="0" sz="1145" b="1" i="0" u="none" strike="noStrike" kern="1200" cap="none" spc="0" normalizeH="0" baseline="0" noProof="0">
                <a:ln>
                  <a:noFill/>
                </a:ln>
                <a:solidFill>
                  <a:srgbClr val="2B2D6E"/>
                </a:solidFill>
                <a:effectLst/>
                <a:uLnTx/>
                <a:uFillTx/>
                <a:latin typeface="Inter"/>
                <a:ea typeface="+mn-ea"/>
                <a:cs typeface="+mn-cs"/>
              </a:rPr>
              <a:t>Share success stories:</a:t>
            </a:r>
            <a:r>
              <a:rPr kumimoji="0" sz="1170" b="0" i="0" u="none" strike="noStrike" kern="1200" cap="none" spc="0" normalizeH="0" baseline="0" noProof="0">
                <a:ln>
                  <a:noFill/>
                </a:ln>
                <a:solidFill>
                  <a:srgbClr val="2D2D3F"/>
                </a:solidFill>
                <a:effectLst/>
                <a:uLnTx/>
                <a:uFillTx/>
                <a:latin typeface="Inter"/>
                <a:ea typeface="+mn-ea"/>
                <a:cs typeface="+mn-cs"/>
              </a:rPr>
              <a:t> when a prompt saves someone 30 minutes, make that visible to the organization</a:t>
            </a:r>
          </a:p>
          <a:p>
            <a:pPr marL="411350" marR="0" lvl="0" indent="-411350" algn="l" defTabSz="457200" rtl="0" eaLnBrk="1" fontAlgn="auto" latinLnBrk="0" hangingPunct="1">
              <a:lnSpc>
                <a:spcPts val="1699"/>
              </a:lnSpc>
              <a:spcBef>
                <a:spcPts val="839"/>
              </a:spcBef>
              <a:spcAft>
                <a:spcPts val="0"/>
              </a:spcAft>
              <a:buClrTx/>
              <a:buSzPct val="100000"/>
              <a:buFontTx/>
              <a:buBlip>
                <a:blip>
                  <a:extLst>
                    <a:ext uri="{96DAC541-7B7A-43D3-8B79-37D633B846F1}">
                      <asvg:svgBlip xmlns:asvg="http://schemas.microsoft.com/office/drawing/2016/SVG/main" r:embed="rId8"/>
                    </a:ext>
                  </a:extLst>
                </a:blip>
              </a:buBlip>
              <a:tabLst/>
              <a:defRPr/>
            </a:pPr>
            <a:r>
              <a:rPr kumimoji="0" sz="1145" b="1" i="0" u="none" strike="noStrike" kern="1200" cap="none" spc="0" normalizeH="0" baseline="0" noProof="0">
                <a:ln>
                  <a:noFill/>
                </a:ln>
                <a:solidFill>
                  <a:srgbClr val="2B2D6E"/>
                </a:solidFill>
                <a:effectLst/>
                <a:uLnTx/>
                <a:uFillTx/>
                <a:latin typeface="Inter"/>
                <a:ea typeface="+mn-ea"/>
                <a:cs typeface="+mn-cs"/>
              </a:rPr>
              <a:t>Iterate the library:</a:t>
            </a:r>
            <a:r>
              <a:rPr kumimoji="0" sz="1170" b="0" i="0" u="none" strike="noStrike" kern="1200" cap="none" spc="0" normalizeH="0" baseline="0" noProof="0">
                <a:ln>
                  <a:noFill/>
                </a:ln>
                <a:solidFill>
                  <a:srgbClr val="2D2D3F"/>
                </a:solidFill>
                <a:effectLst/>
                <a:uLnTx/>
                <a:uFillTx/>
                <a:latin typeface="Inter"/>
                <a:ea typeface="+mn-ea"/>
                <a:cs typeface="+mn-cs"/>
              </a:rPr>
              <a:t> collect feedback from users and add new prompts or refine existing ones quarterly</a:t>
            </a:r>
          </a:p>
          <a:p>
            <a:pPr marL="411350" marR="0" lvl="0" indent="-411350" algn="l" defTabSz="457200" rtl="0" eaLnBrk="1" fontAlgn="auto" latinLnBrk="0" hangingPunct="1">
              <a:lnSpc>
                <a:spcPts val="1699"/>
              </a:lnSpc>
              <a:spcBef>
                <a:spcPts val="839"/>
              </a:spcBef>
              <a:spcAft>
                <a:spcPts val="0"/>
              </a:spcAft>
              <a:buClrTx/>
              <a:buSzPct val="100000"/>
              <a:buFontTx/>
              <a:buBlip>
                <a:blip>
                  <a:extLst>
                    <a:ext uri="{96DAC541-7B7A-43D3-8B79-37D633B846F1}">
                      <asvg:svgBlip xmlns:asvg="http://schemas.microsoft.com/office/drawing/2016/SVG/main" r:embed="rId9"/>
                    </a:ext>
                  </a:extLst>
                </a:blip>
              </a:buBlip>
              <a:tabLst/>
              <a:defRPr/>
            </a:pPr>
            <a:r>
              <a:rPr kumimoji="0" sz="1145" b="1" i="0" u="none" strike="noStrike" kern="1200" cap="none" spc="0" normalizeH="0" baseline="0" noProof="0">
                <a:ln>
                  <a:noFill/>
                </a:ln>
                <a:solidFill>
                  <a:srgbClr val="2B2D6E"/>
                </a:solidFill>
                <a:effectLst/>
                <a:uLnTx/>
                <a:uFillTx/>
                <a:latin typeface="Inter"/>
                <a:ea typeface="+mn-ea"/>
                <a:cs typeface="+mn-cs"/>
              </a:rPr>
              <a:t>Pair with recording:</a:t>
            </a:r>
            <a:r>
              <a:rPr kumimoji="0" sz="1170" b="0" i="0" u="none" strike="noStrike" kern="1200" cap="none" spc="0" normalizeH="0" baseline="0" noProof="0">
                <a:ln>
                  <a:noFill/>
                </a:ln>
                <a:solidFill>
                  <a:srgbClr val="2D2D3F"/>
                </a:solidFill>
                <a:effectLst/>
                <a:uLnTx/>
                <a:uFillTx/>
                <a:latin typeface="Inter"/>
                <a:ea typeface="+mn-ea"/>
                <a:cs typeface="+mn-cs"/>
              </a:rPr>
              <a:t> enable meeting recording and transcription policies so prompts have rich source data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03E8-827D-C06E-7247-CB2377AA23F6}"/>
              </a:ext>
            </a:extLst>
          </p:cNvPr>
          <p:cNvSpPr>
            <a:spLocks noGrp="1"/>
          </p:cNvSpPr>
          <p:nvPr>
            <p:ph type="title"/>
          </p:nvPr>
        </p:nvSpPr>
        <p:spPr/>
        <p:txBody>
          <a:bodyPr wrap="square" anchor="ctr">
            <a:noAutofit/>
          </a:bodyPr>
          <a:lstStyle/>
          <a:p>
            <a:r>
              <a:rPr lang="en-US" sz="4000"/>
              <a:t>Q&amp;A</a:t>
            </a:r>
          </a:p>
        </p:txBody>
      </p:sp>
      <p:sp>
        <p:nvSpPr>
          <p:cNvPr id="3" name="Text Placeholder 2">
            <a:extLst>
              <a:ext uri="{FF2B5EF4-FFF2-40B4-BE49-F238E27FC236}">
                <a16:creationId xmlns:a16="http://schemas.microsoft.com/office/drawing/2014/main" id="{23592730-3BD7-67B2-E74B-E08FE7F0FE0A}"/>
              </a:ext>
            </a:extLst>
          </p:cNvPr>
          <p:cNvSpPr>
            <a:spLocks noGrp="1"/>
          </p:cNvSpPr>
          <p:nvPr>
            <p:ph type="body" sz="quarter" idx="12"/>
          </p:nvPr>
        </p:nvSpPr>
        <p:spPr>
          <a:xfrm>
            <a:off x="584200" y="3962400"/>
            <a:ext cx="9144000" cy="307777"/>
          </a:xfrm>
        </p:spPr>
        <p:txBody>
          <a:bodyPr/>
          <a:lstStyle/>
          <a:p>
            <a:endParaRPr lang="en-US" sz="2000">
              <a:latin typeface="Aptos" panose="020B0004020202020204" pitchFamily="34" charset="0"/>
            </a:endParaRPr>
          </a:p>
        </p:txBody>
      </p:sp>
    </p:spTree>
    <p:extLst>
      <p:ext uri="{BB962C8B-B14F-4D97-AF65-F5344CB8AC3E}">
        <p14:creationId xmlns:p14="http://schemas.microsoft.com/office/powerpoint/2010/main" val="4058605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descr="Icon of a checkmark">
            <a:extLst>
              <a:ext uri="{FF2B5EF4-FFF2-40B4-BE49-F238E27FC236}">
                <a16:creationId xmlns:a16="http://schemas.microsoft.com/office/drawing/2014/main" id="{0245AD9C-5316-3209-3C3D-23B3AB2657FA}"/>
              </a:ext>
            </a:extLst>
          </p:cNvPr>
          <p:cNvSpPr/>
          <p:nvPr/>
        </p:nvSpPr>
        <p:spPr bwMode="auto">
          <a:xfrm>
            <a:off x="919585" y="1705127"/>
            <a:ext cx="306618" cy="306618"/>
          </a:xfrm>
          <a:prstGeom prst="ellipse">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base" latinLnBrk="0" hangingPunct="1">
              <a:lnSpc>
                <a:spcPct val="100000"/>
              </a:lnSpc>
              <a:spcBef>
                <a:spcPct val="0"/>
              </a:spcBef>
              <a:spcAft>
                <a:spcPts val="800"/>
              </a:spcAft>
              <a:buClrTx/>
              <a:buSzTx/>
              <a:buFontTx/>
              <a:buNone/>
              <a:tabLst/>
              <a:defRPr/>
            </a:pPr>
            <a:r>
              <a:rPr kumimoji="0" lang="en-US" sz="1600" b="0" i="0" u="none" strike="noStrike" kern="1200" cap="none" spc="0" normalizeH="0" baseline="0" noProof="0">
                <a:ln>
                  <a:noFill/>
                </a:ln>
                <a:solidFill>
                  <a:srgbClr val="556FCF"/>
                </a:solidFill>
                <a:effectLst/>
                <a:uLnTx/>
                <a:uFillTx/>
                <a:latin typeface="Segoe UI Semibold"/>
                <a:ea typeface="+mn-ea"/>
                <a:cs typeface="Segoe UI" panose="020B0502040204020203" pitchFamily="34" charset="0"/>
                <a:sym typeface="Wingdings" panose="05000000000000000000" pitchFamily="2" charset="2"/>
              </a:rPr>
              <a:t></a:t>
            </a:r>
            <a:endParaRPr kumimoji="0" lang="en-US" sz="1600" b="0" i="0" u="none" strike="noStrike" kern="1200" cap="none" spc="0" normalizeH="0" baseline="0" noProof="0">
              <a:ln>
                <a:noFill/>
              </a:ln>
              <a:solidFill>
                <a:srgbClr val="556FCF"/>
              </a:solidFill>
              <a:effectLst/>
              <a:uLnTx/>
              <a:uFillTx/>
              <a:latin typeface="Segoe UI Semibold"/>
              <a:ea typeface="+mn-ea"/>
              <a:cs typeface="Segoe UI" panose="020B0502040204020203" pitchFamily="34" charset="0"/>
            </a:endParaRPr>
          </a:p>
        </p:txBody>
      </p:sp>
      <p:sp>
        <p:nvSpPr>
          <p:cNvPr id="4" name="Title 3">
            <a:extLst>
              <a:ext uri="{FF2B5EF4-FFF2-40B4-BE49-F238E27FC236}">
                <a16:creationId xmlns:a16="http://schemas.microsoft.com/office/drawing/2014/main" id="{1CA61440-2F05-069B-D3E4-45F46C4A82C7}"/>
              </a:ext>
            </a:extLst>
          </p:cNvPr>
          <p:cNvSpPr>
            <a:spLocks noGrp="1"/>
          </p:cNvSpPr>
          <p:nvPr>
            <p:ph type="title"/>
          </p:nvPr>
        </p:nvSpPr>
        <p:spPr>
          <a:xfrm>
            <a:off x="588263" y="457200"/>
            <a:ext cx="11018520" cy="553998"/>
          </a:xfrm>
        </p:spPr>
        <p:txBody>
          <a:bodyPr/>
          <a:lstStyle/>
          <a:p>
            <a:r>
              <a:rPr lang="en-US"/>
              <a:t>Important information before we start!</a:t>
            </a:r>
          </a:p>
        </p:txBody>
      </p:sp>
      <p:sp>
        <p:nvSpPr>
          <p:cNvPr id="13" name="Text Placeholder 3">
            <a:extLst>
              <a:ext uri="{FF2B5EF4-FFF2-40B4-BE49-F238E27FC236}">
                <a16:creationId xmlns:a16="http://schemas.microsoft.com/office/drawing/2014/main" id="{B42DFD04-66FF-9F37-9958-651513272B8A}"/>
              </a:ext>
            </a:extLst>
          </p:cNvPr>
          <p:cNvSpPr txBox="1">
            <a:spLocks/>
          </p:cNvSpPr>
          <p:nvPr/>
        </p:nvSpPr>
        <p:spPr>
          <a:xfrm>
            <a:off x="1335316" y="1705127"/>
            <a:ext cx="9900000" cy="312008"/>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10000"/>
              </a:lnSpc>
              <a:spcBef>
                <a:spcPts val="600"/>
              </a:spcBef>
              <a:spcAft>
                <a:spcPts val="0"/>
              </a:spcAft>
              <a:buClrTx/>
              <a:buSzPct val="100000"/>
              <a:buFont typeface="Arial" panose="020B0604020202020204" pitchFamily="34" charset="0"/>
              <a:buChar char="•"/>
              <a:tabLst/>
              <a:defRPr sz="20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10000"/>
              </a:lnSpc>
              <a:spcBef>
                <a:spcPts val="600"/>
              </a:spcBef>
              <a:spcAft>
                <a:spcPts val="0"/>
              </a:spcAft>
              <a:buClrTx/>
              <a:buSzPct val="100000"/>
              <a:buFont typeface="Courier New" panose="02070309020205020404" pitchFamily="49" charset="0"/>
              <a:buChar char="o"/>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10000"/>
              </a:lnSpc>
              <a:spcBef>
                <a:spcPts val="600"/>
              </a:spcBef>
              <a:spcAft>
                <a:spcPts val="0"/>
              </a:spcAft>
              <a:buClrTx/>
              <a:buSzPct val="10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gradFill>
                  <a:gsLst>
                    <a:gs pos="2917">
                      <a:schemeClr val="tx1"/>
                    </a:gs>
                    <a:gs pos="30000">
                      <a:schemeClr val="tx1"/>
                    </a:gs>
                  </a:gsLst>
                  <a:lin ang="5400000" scaled="0"/>
                </a:gradFill>
                <a:cs typeface="Segoe UI"/>
              </a:rPr>
              <a:t>The meeting is recorded, </a:t>
            </a:r>
            <a:r>
              <a:rPr lang="en-US">
                <a:gradFill>
                  <a:gsLst>
                    <a:gs pos="2917">
                      <a:schemeClr val="tx1"/>
                    </a:gs>
                    <a:gs pos="30000">
                      <a:schemeClr val="tx1"/>
                    </a:gs>
                  </a:gsLst>
                  <a:lin ang="5400000" scaled="0"/>
                </a:gradFill>
                <a:cs typeface="Segoe UI"/>
              </a:rPr>
              <a:t>recording will be provided in the following days.</a:t>
            </a:r>
          </a:p>
        </p:txBody>
      </p:sp>
      <p:sp>
        <p:nvSpPr>
          <p:cNvPr id="5" name="Text Placeholder 3">
            <a:extLst>
              <a:ext uri="{FF2B5EF4-FFF2-40B4-BE49-F238E27FC236}">
                <a16:creationId xmlns:a16="http://schemas.microsoft.com/office/drawing/2014/main" id="{B5906CE1-4D4F-A28D-3A5E-F1F371BB525E}"/>
              </a:ext>
            </a:extLst>
          </p:cNvPr>
          <p:cNvSpPr txBox="1">
            <a:spLocks/>
          </p:cNvSpPr>
          <p:nvPr/>
        </p:nvSpPr>
        <p:spPr>
          <a:xfrm>
            <a:off x="1335316" y="2350391"/>
            <a:ext cx="9900000" cy="312008"/>
          </a:xfrm>
          <a:prstGeom prst="rect">
            <a:avLst/>
          </a:prstGeom>
        </p:spPr>
        <p:txBody>
          <a:bodyPr vert="horz" wrap="square" lIns="0" tIns="0" rIns="0" bIns="0" rtlCol="0">
            <a:spAutoFit/>
          </a:bodyPr>
          <a:lstStyle>
            <a:lvl1pPr marL="228600" marR="0" indent="-228600" algn="l" defTabSz="932742" rtl="0" eaLnBrk="1" fontAlgn="auto" latinLnBrk="0" hangingPunct="1">
              <a:lnSpc>
                <a:spcPct val="110000"/>
              </a:lnSpc>
              <a:spcBef>
                <a:spcPts val="600"/>
              </a:spcBef>
              <a:spcAft>
                <a:spcPts val="0"/>
              </a:spcAft>
              <a:buClrTx/>
              <a:buSzPct val="100000"/>
              <a:buFont typeface="Arial" panose="020B0604020202020204" pitchFamily="34" charset="0"/>
              <a:buChar char="•"/>
              <a:tabLst/>
              <a:defRPr sz="20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10000"/>
              </a:lnSpc>
              <a:spcBef>
                <a:spcPts val="600"/>
              </a:spcBef>
              <a:spcAft>
                <a:spcPts val="0"/>
              </a:spcAft>
              <a:buClrTx/>
              <a:buSzPct val="100000"/>
              <a:buFont typeface="Courier New" panose="02070309020205020404" pitchFamily="49" charset="0"/>
              <a:buChar char="o"/>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10000"/>
              </a:lnSpc>
              <a:spcBef>
                <a:spcPts val="600"/>
              </a:spcBef>
              <a:spcAft>
                <a:spcPts val="0"/>
              </a:spcAft>
              <a:buClrTx/>
              <a:buSzPct val="10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en-US" sz="2000">
                <a:gradFill>
                  <a:gsLst>
                    <a:gs pos="2917">
                      <a:schemeClr val="tx1"/>
                    </a:gs>
                    <a:gs pos="30000">
                      <a:schemeClr val="tx1"/>
                    </a:gs>
                  </a:gsLst>
                  <a:lin ang="5400000" scaled="0"/>
                </a:gradFill>
              </a:rPr>
              <a:t>During the first part of the session, </a:t>
            </a:r>
            <a:r>
              <a:rPr lang="en-US" sz="2000" b="1">
                <a:gradFill>
                  <a:gsLst>
                    <a:gs pos="2917">
                      <a:schemeClr val="tx1"/>
                    </a:gs>
                    <a:gs pos="30000">
                      <a:schemeClr val="tx1"/>
                    </a:gs>
                  </a:gsLst>
                  <a:lin ang="5400000" scaled="0"/>
                </a:gradFill>
              </a:rPr>
              <a:t>microphones and videos are turned off</a:t>
            </a:r>
          </a:p>
        </p:txBody>
      </p:sp>
      <p:sp>
        <p:nvSpPr>
          <p:cNvPr id="6" name="Text Placeholder 3">
            <a:extLst>
              <a:ext uri="{FF2B5EF4-FFF2-40B4-BE49-F238E27FC236}">
                <a16:creationId xmlns:a16="http://schemas.microsoft.com/office/drawing/2014/main" id="{E6B41B7B-889B-D514-CCE0-371FAFD993B2}"/>
              </a:ext>
            </a:extLst>
          </p:cNvPr>
          <p:cNvSpPr txBox="1">
            <a:spLocks/>
          </p:cNvSpPr>
          <p:nvPr/>
        </p:nvSpPr>
        <p:spPr>
          <a:xfrm>
            <a:off x="1335316" y="2996693"/>
            <a:ext cx="9900000" cy="312008"/>
          </a:xfrm>
          <a:prstGeom prst="rect">
            <a:avLst/>
          </a:prstGeom>
        </p:spPr>
        <p:txBody>
          <a:bodyPr vert="horz" wrap="square" lIns="0" tIns="0" rIns="0" bIns="0" rtlCol="0">
            <a:spAutoFit/>
          </a:bodyPr>
          <a:lstStyle>
            <a:lvl1pPr marL="228600" marR="0" indent="-228600" algn="l" defTabSz="932742" rtl="0" eaLnBrk="1" fontAlgn="auto" latinLnBrk="0" hangingPunct="1">
              <a:lnSpc>
                <a:spcPct val="110000"/>
              </a:lnSpc>
              <a:spcBef>
                <a:spcPts val="600"/>
              </a:spcBef>
              <a:spcAft>
                <a:spcPts val="0"/>
              </a:spcAft>
              <a:buClrTx/>
              <a:buSzPct val="100000"/>
              <a:buFont typeface="Arial" panose="020B0604020202020204" pitchFamily="34" charset="0"/>
              <a:buChar char="•"/>
              <a:tabLst/>
              <a:defRPr sz="20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10000"/>
              </a:lnSpc>
              <a:spcBef>
                <a:spcPts val="600"/>
              </a:spcBef>
              <a:spcAft>
                <a:spcPts val="0"/>
              </a:spcAft>
              <a:buClrTx/>
              <a:buSzPct val="100000"/>
              <a:buFont typeface="Courier New" panose="02070309020205020404" pitchFamily="49" charset="0"/>
              <a:buChar char="o"/>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10000"/>
              </a:lnSpc>
              <a:spcBef>
                <a:spcPts val="600"/>
              </a:spcBef>
              <a:spcAft>
                <a:spcPts val="0"/>
              </a:spcAft>
              <a:buClrTx/>
              <a:buSzPct val="10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en-US" sz="2000" b="1">
                <a:gradFill>
                  <a:gsLst>
                    <a:gs pos="2917">
                      <a:schemeClr val="tx1"/>
                    </a:gs>
                    <a:gs pos="30000">
                      <a:schemeClr val="tx1"/>
                    </a:gs>
                  </a:gsLst>
                  <a:lin ang="5400000" scaled="0"/>
                </a:gradFill>
              </a:rPr>
              <a:t>Post all your questions into the chat </a:t>
            </a:r>
            <a:r>
              <a:rPr lang="en-US" sz="2000">
                <a:gradFill>
                  <a:gsLst>
                    <a:gs pos="2917">
                      <a:schemeClr val="tx1"/>
                    </a:gs>
                    <a:gs pos="30000">
                      <a:schemeClr val="tx1"/>
                    </a:gs>
                  </a:gsLst>
                  <a:lin ang="5400000" scaled="0"/>
                </a:gradFill>
              </a:rPr>
              <a:t>and our moderators will answer</a:t>
            </a:r>
            <a:endParaRPr lang="en-US" sz="2000" b="1">
              <a:gradFill>
                <a:gsLst>
                  <a:gs pos="2917">
                    <a:schemeClr val="tx1"/>
                  </a:gs>
                  <a:gs pos="30000">
                    <a:schemeClr val="tx1"/>
                  </a:gs>
                </a:gsLst>
                <a:lin ang="5400000" scaled="0"/>
              </a:gradFill>
            </a:endParaRPr>
          </a:p>
        </p:txBody>
      </p:sp>
      <p:sp>
        <p:nvSpPr>
          <p:cNvPr id="7" name="Text Placeholder 3">
            <a:extLst>
              <a:ext uri="{FF2B5EF4-FFF2-40B4-BE49-F238E27FC236}">
                <a16:creationId xmlns:a16="http://schemas.microsoft.com/office/drawing/2014/main" id="{79B48769-7A44-2FDB-FE52-CFA0559554EC}"/>
              </a:ext>
            </a:extLst>
          </p:cNvPr>
          <p:cNvSpPr txBox="1">
            <a:spLocks/>
          </p:cNvSpPr>
          <p:nvPr/>
        </p:nvSpPr>
        <p:spPr>
          <a:xfrm>
            <a:off x="1335316" y="3642995"/>
            <a:ext cx="9381006" cy="646908"/>
          </a:xfrm>
          <a:prstGeom prst="rect">
            <a:avLst/>
          </a:prstGeom>
        </p:spPr>
        <p:txBody>
          <a:bodyPr vert="horz" wrap="square" lIns="0" tIns="0" rIns="0" bIns="0" rtlCol="0">
            <a:spAutoFit/>
          </a:bodyPr>
          <a:lstStyle>
            <a:lvl1pPr marL="228600" marR="0" indent="-228600" algn="l" defTabSz="932742" rtl="0" eaLnBrk="1" fontAlgn="auto" latinLnBrk="0" hangingPunct="1">
              <a:lnSpc>
                <a:spcPct val="110000"/>
              </a:lnSpc>
              <a:spcBef>
                <a:spcPts val="600"/>
              </a:spcBef>
              <a:spcAft>
                <a:spcPts val="0"/>
              </a:spcAft>
              <a:buClrTx/>
              <a:buSzPct val="100000"/>
              <a:buFont typeface="Arial" panose="020B0604020202020204" pitchFamily="34" charset="0"/>
              <a:buChar char="•"/>
              <a:tabLst/>
              <a:defRPr sz="20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10000"/>
              </a:lnSpc>
              <a:spcBef>
                <a:spcPts val="600"/>
              </a:spcBef>
              <a:spcAft>
                <a:spcPts val="0"/>
              </a:spcAft>
              <a:buClrTx/>
              <a:buSzPct val="100000"/>
              <a:buFont typeface="Courier New" panose="02070309020205020404" pitchFamily="49" charset="0"/>
              <a:buChar char="o"/>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10000"/>
              </a:lnSpc>
              <a:spcBef>
                <a:spcPts val="600"/>
              </a:spcBef>
              <a:spcAft>
                <a:spcPts val="0"/>
              </a:spcAft>
              <a:buClrTx/>
              <a:buSzPct val="10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en-US" sz="2000">
                <a:gradFill>
                  <a:gsLst>
                    <a:gs pos="2917">
                      <a:schemeClr val="tx1"/>
                    </a:gs>
                    <a:gs pos="30000">
                      <a:schemeClr val="tx1"/>
                    </a:gs>
                  </a:gsLst>
                  <a:lin ang="5400000" scaled="0"/>
                </a:gradFill>
              </a:rPr>
              <a:t>To ask a question during the Q&amp;A section, </a:t>
            </a:r>
            <a:r>
              <a:rPr lang="en-US" sz="2000" b="1">
                <a:gradFill>
                  <a:gsLst>
                    <a:gs pos="2917">
                      <a:schemeClr val="tx1"/>
                    </a:gs>
                    <a:gs pos="30000">
                      <a:schemeClr val="tx1"/>
                    </a:gs>
                  </a:gsLst>
                  <a:lin ang="5400000" scaled="0"/>
                </a:gradFill>
              </a:rPr>
              <a:t>simply raise your hand </a:t>
            </a:r>
            <a:r>
              <a:rPr lang="en-US" sz="2000">
                <a:gradFill>
                  <a:gsLst>
                    <a:gs pos="2917">
                      <a:schemeClr val="tx1"/>
                    </a:gs>
                    <a:gs pos="30000">
                      <a:schemeClr val="tx1"/>
                    </a:gs>
                  </a:gsLst>
                  <a:lin ang="5400000" scaled="0"/>
                </a:gradFill>
              </a:rPr>
              <a:t>using your meeting controls as shown below. A moderator will take care of </a:t>
            </a:r>
            <a:r>
              <a:rPr lang="en-US">
                <a:gradFill>
                  <a:gsLst>
                    <a:gs pos="2917">
                      <a:schemeClr val="tx1"/>
                    </a:gs>
                    <a:gs pos="30000">
                      <a:schemeClr val="tx1"/>
                    </a:gs>
                  </a:gsLst>
                  <a:lin ang="5400000" scaled="0"/>
                </a:gradFill>
              </a:rPr>
              <a:t>letting you unmute.</a:t>
            </a:r>
            <a:endParaRPr lang="en-US" sz="2000">
              <a:gradFill>
                <a:gsLst>
                  <a:gs pos="2917">
                    <a:schemeClr val="tx1"/>
                  </a:gs>
                  <a:gs pos="30000">
                    <a:schemeClr val="tx1"/>
                  </a:gs>
                </a:gsLst>
                <a:lin ang="5400000" scaled="0"/>
              </a:gradFill>
            </a:endParaRPr>
          </a:p>
        </p:txBody>
      </p:sp>
      <p:pic>
        <p:nvPicPr>
          <p:cNvPr id="3" name="Picture 2">
            <a:extLst>
              <a:ext uri="{FF2B5EF4-FFF2-40B4-BE49-F238E27FC236}">
                <a16:creationId xmlns:a16="http://schemas.microsoft.com/office/drawing/2014/main" id="{858E3BA8-5EEA-5A54-4A6E-3FEBCBE23045}"/>
              </a:ext>
            </a:extLst>
          </p:cNvPr>
          <p:cNvPicPr>
            <a:picLocks noChangeAspect="1"/>
          </p:cNvPicPr>
          <p:nvPr/>
        </p:nvPicPr>
        <p:blipFill>
          <a:blip r:embed="rId3"/>
          <a:stretch>
            <a:fillRect/>
          </a:stretch>
        </p:blipFill>
        <p:spPr>
          <a:xfrm>
            <a:off x="1335316" y="4390767"/>
            <a:ext cx="8316486" cy="762106"/>
          </a:xfrm>
          <a:prstGeom prst="rect">
            <a:avLst/>
          </a:prstGeom>
        </p:spPr>
      </p:pic>
      <p:sp>
        <p:nvSpPr>
          <p:cNvPr id="8" name="Oval 7" descr="Icon of a checkmark">
            <a:extLst>
              <a:ext uri="{FF2B5EF4-FFF2-40B4-BE49-F238E27FC236}">
                <a16:creationId xmlns:a16="http://schemas.microsoft.com/office/drawing/2014/main" id="{156ADC3F-6E54-5E63-49BD-503E45A4E2EF}"/>
              </a:ext>
            </a:extLst>
          </p:cNvPr>
          <p:cNvSpPr/>
          <p:nvPr/>
        </p:nvSpPr>
        <p:spPr bwMode="auto">
          <a:xfrm>
            <a:off x="919585" y="2350391"/>
            <a:ext cx="306618" cy="306618"/>
          </a:xfrm>
          <a:prstGeom prst="ellipse">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base" latinLnBrk="0" hangingPunct="1">
              <a:lnSpc>
                <a:spcPct val="100000"/>
              </a:lnSpc>
              <a:spcBef>
                <a:spcPct val="0"/>
              </a:spcBef>
              <a:spcAft>
                <a:spcPts val="800"/>
              </a:spcAft>
              <a:buClrTx/>
              <a:buSzTx/>
              <a:buFontTx/>
              <a:buNone/>
              <a:tabLst/>
              <a:defRPr/>
            </a:pPr>
            <a:r>
              <a:rPr kumimoji="0" lang="en-US" sz="1600" b="0" i="0" u="none" strike="noStrike" kern="1200" cap="none" spc="0" normalizeH="0" baseline="0" noProof="0">
                <a:ln>
                  <a:noFill/>
                </a:ln>
                <a:solidFill>
                  <a:srgbClr val="556FCF"/>
                </a:solidFill>
                <a:effectLst/>
                <a:uLnTx/>
                <a:uFillTx/>
                <a:latin typeface="Segoe UI Semibold"/>
                <a:ea typeface="+mn-ea"/>
                <a:cs typeface="Segoe UI" panose="020B0502040204020203" pitchFamily="34" charset="0"/>
                <a:sym typeface="Wingdings" panose="05000000000000000000" pitchFamily="2" charset="2"/>
              </a:rPr>
              <a:t></a:t>
            </a:r>
            <a:endParaRPr kumimoji="0" lang="en-US" sz="1600" b="0" i="0" u="none" strike="noStrike" kern="1200" cap="none" spc="0" normalizeH="0" baseline="0" noProof="0">
              <a:ln>
                <a:noFill/>
              </a:ln>
              <a:solidFill>
                <a:srgbClr val="556FCF"/>
              </a:solidFill>
              <a:effectLst/>
              <a:uLnTx/>
              <a:uFillTx/>
              <a:latin typeface="Segoe UI Semibold"/>
              <a:ea typeface="+mn-ea"/>
              <a:cs typeface="Segoe UI" panose="020B0502040204020203" pitchFamily="34" charset="0"/>
            </a:endParaRPr>
          </a:p>
        </p:txBody>
      </p:sp>
      <p:sp>
        <p:nvSpPr>
          <p:cNvPr id="9" name="Oval 8" descr="Icon of a checkmark">
            <a:extLst>
              <a:ext uri="{FF2B5EF4-FFF2-40B4-BE49-F238E27FC236}">
                <a16:creationId xmlns:a16="http://schemas.microsoft.com/office/drawing/2014/main" id="{858B3D0E-8E3B-7F3B-89AC-1A4F0C8782EE}"/>
              </a:ext>
            </a:extLst>
          </p:cNvPr>
          <p:cNvSpPr/>
          <p:nvPr/>
        </p:nvSpPr>
        <p:spPr bwMode="auto">
          <a:xfrm>
            <a:off x="919585" y="3002083"/>
            <a:ext cx="306618" cy="306618"/>
          </a:xfrm>
          <a:prstGeom prst="ellipse">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base" latinLnBrk="0" hangingPunct="1">
              <a:lnSpc>
                <a:spcPct val="100000"/>
              </a:lnSpc>
              <a:spcBef>
                <a:spcPct val="0"/>
              </a:spcBef>
              <a:spcAft>
                <a:spcPts val="800"/>
              </a:spcAft>
              <a:buClrTx/>
              <a:buSzTx/>
              <a:buFontTx/>
              <a:buNone/>
              <a:tabLst/>
              <a:defRPr/>
            </a:pPr>
            <a:r>
              <a:rPr kumimoji="0" lang="en-US" sz="1600" b="0" i="0" u="none" strike="noStrike" kern="1200" cap="none" spc="0" normalizeH="0" baseline="0" noProof="0">
                <a:ln>
                  <a:noFill/>
                </a:ln>
                <a:solidFill>
                  <a:srgbClr val="556FCF"/>
                </a:solidFill>
                <a:effectLst/>
                <a:uLnTx/>
                <a:uFillTx/>
                <a:latin typeface="Segoe UI Semibold"/>
                <a:ea typeface="+mn-ea"/>
                <a:cs typeface="Segoe UI" panose="020B0502040204020203" pitchFamily="34" charset="0"/>
                <a:sym typeface="Wingdings" panose="05000000000000000000" pitchFamily="2" charset="2"/>
              </a:rPr>
              <a:t></a:t>
            </a:r>
            <a:endParaRPr kumimoji="0" lang="en-US" sz="1600" b="0" i="0" u="none" strike="noStrike" kern="1200" cap="none" spc="0" normalizeH="0" baseline="0" noProof="0">
              <a:ln>
                <a:noFill/>
              </a:ln>
              <a:solidFill>
                <a:srgbClr val="556FCF"/>
              </a:solidFill>
              <a:effectLst/>
              <a:uLnTx/>
              <a:uFillTx/>
              <a:latin typeface="Segoe UI Semibold"/>
              <a:ea typeface="+mn-ea"/>
              <a:cs typeface="Segoe UI" panose="020B0502040204020203" pitchFamily="34" charset="0"/>
            </a:endParaRPr>
          </a:p>
        </p:txBody>
      </p:sp>
      <p:sp>
        <p:nvSpPr>
          <p:cNvPr id="10" name="Oval 9" descr="Icon of a checkmark">
            <a:extLst>
              <a:ext uri="{FF2B5EF4-FFF2-40B4-BE49-F238E27FC236}">
                <a16:creationId xmlns:a16="http://schemas.microsoft.com/office/drawing/2014/main" id="{A046EB7C-4C25-FC07-87F9-1BEBCA9DE29F}"/>
              </a:ext>
            </a:extLst>
          </p:cNvPr>
          <p:cNvSpPr/>
          <p:nvPr/>
        </p:nvSpPr>
        <p:spPr bwMode="auto">
          <a:xfrm>
            <a:off x="919585" y="3851612"/>
            <a:ext cx="306618" cy="306618"/>
          </a:xfrm>
          <a:prstGeom prst="ellipse">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base" latinLnBrk="0" hangingPunct="1">
              <a:lnSpc>
                <a:spcPct val="100000"/>
              </a:lnSpc>
              <a:spcBef>
                <a:spcPct val="0"/>
              </a:spcBef>
              <a:spcAft>
                <a:spcPts val="800"/>
              </a:spcAft>
              <a:buClrTx/>
              <a:buSzTx/>
              <a:buFontTx/>
              <a:buNone/>
              <a:tabLst/>
              <a:defRPr/>
            </a:pPr>
            <a:r>
              <a:rPr kumimoji="0" lang="en-US" sz="1600" b="0" i="0" u="none" strike="noStrike" kern="1200" cap="none" spc="0" normalizeH="0" baseline="0" noProof="0">
                <a:ln>
                  <a:noFill/>
                </a:ln>
                <a:solidFill>
                  <a:srgbClr val="556FCF"/>
                </a:solidFill>
                <a:effectLst/>
                <a:uLnTx/>
                <a:uFillTx/>
                <a:latin typeface="Segoe UI Semibold"/>
                <a:ea typeface="+mn-ea"/>
                <a:cs typeface="Segoe UI" panose="020B0502040204020203" pitchFamily="34" charset="0"/>
                <a:sym typeface="Wingdings" panose="05000000000000000000" pitchFamily="2" charset="2"/>
              </a:rPr>
              <a:t></a:t>
            </a:r>
            <a:endParaRPr kumimoji="0" lang="en-US" sz="1600" b="0" i="0" u="none" strike="noStrike" kern="1200" cap="none" spc="0" normalizeH="0" baseline="0" noProof="0">
              <a:ln>
                <a:noFill/>
              </a:ln>
              <a:solidFill>
                <a:srgbClr val="556FCF"/>
              </a:solidFill>
              <a:effectLst/>
              <a:uLnTx/>
              <a:uFillTx/>
              <a:latin typeface="Segoe UI Semibold"/>
              <a:ea typeface="+mn-ea"/>
              <a:cs typeface="Segoe UI" panose="020B0502040204020203" pitchFamily="34" charset="0"/>
            </a:endParaRPr>
          </a:p>
        </p:txBody>
      </p:sp>
    </p:spTree>
    <p:extLst>
      <p:ext uri="{BB962C8B-B14F-4D97-AF65-F5344CB8AC3E}">
        <p14:creationId xmlns:p14="http://schemas.microsoft.com/office/powerpoint/2010/main" val="291721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3A58-8F02-754C-AD45-8136295694EC}"/>
              </a:ext>
            </a:extLst>
          </p:cNvPr>
          <p:cNvSpPr>
            <a:spLocks noGrp="1"/>
          </p:cNvSpPr>
          <p:nvPr>
            <p:ph type="title"/>
          </p:nvPr>
        </p:nvSpPr>
        <p:spPr>
          <a:xfrm>
            <a:off x="536575" y="677283"/>
            <a:ext cx="9144000" cy="553998"/>
          </a:xfrm>
        </p:spPr>
        <p:txBody>
          <a:bodyPr/>
          <a:lstStyle/>
          <a:p>
            <a:r>
              <a:rPr lang="en-US" sz="4000">
                <a:gradFill>
                  <a:gsLst>
                    <a:gs pos="0">
                      <a:srgbClr val="002060"/>
                    </a:gs>
                    <a:gs pos="100000">
                      <a:srgbClr val="7030A0"/>
                    </a:gs>
                  </a:gsLst>
                  <a:lin ang="2400000" scaled="0"/>
                </a:gradFill>
              </a:rPr>
              <a:t>Agenda</a:t>
            </a:r>
            <a:r>
              <a:rPr lang="en-US" sz="4000"/>
              <a:t> </a:t>
            </a:r>
          </a:p>
        </p:txBody>
      </p:sp>
      <p:cxnSp>
        <p:nvCxnSpPr>
          <p:cNvPr id="35" name="Straight Connector 34" descr="Process arrow">
            <a:extLst>
              <a:ext uri="{FF2B5EF4-FFF2-40B4-BE49-F238E27FC236}">
                <a16:creationId xmlns:a16="http://schemas.microsoft.com/office/drawing/2014/main" id="{D94583B4-A2BD-7A47-85B6-FAB73C357384}"/>
              </a:ext>
            </a:extLst>
          </p:cNvPr>
          <p:cNvCxnSpPr>
            <a:cxnSpLocks/>
          </p:cNvCxnSpPr>
          <p:nvPr/>
        </p:nvCxnSpPr>
        <p:spPr>
          <a:xfrm>
            <a:off x="1236663" y="2966067"/>
            <a:ext cx="9843294" cy="0"/>
          </a:xfrm>
          <a:prstGeom prst="line">
            <a:avLst/>
          </a:prstGeom>
          <a:ln w="25400" cap="rnd">
            <a:solidFill>
              <a:schemeClr val="tx2"/>
            </a:solidFill>
            <a:prstDash val="sysDot"/>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9814648-3E02-844F-AD45-4B3A4F8A65AF}"/>
              </a:ext>
            </a:extLst>
          </p:cNvPr>
          <p:cNvSpPr txBox="1"/>
          <p:nvPr/>
        </p:nvSpPr>
        <p:spPr>
          <a:xfrm>
            <a:off x="1135060" y="1444870"/>
            <a:ext cx="2390663" cy="923330"/>
          </a:xfrm>
          <a:prstGeom prst="rect">
            <a:avLst/>
          </a:prstGeom>
          <a:noFill/>
        </p:spPr>
        <p:txBody>
          <a:bodyPr wrap="square" lIns="0" tIns="0" rIns="0" bIns="0" rtlCol="0" anchor="b">
            <a:spAutoFit/>
          </a:bodyPr>
          <a:lstStyle/>
          <a:p>
            <a:pPr algn="ctr"/>
            <a:r>
              <a:rPr lang="en-US" sz="2000">
                <a:solidFill>
                  <a:schemeClr val="accent1"/>
                </a:solidFill>
                <a:latin typeface="Aptos" panose="020B0004020202020204" pitchFamily="34" charset="0"/>
              </a:rPr>
              <a:t>Introduction to Microsoft 365 Copilot</a:t>
            </a:r>
          </a:p>
          <a:p>
            <a:pPr algn="ctr"/>
            <a:endParaRPr lang="en-US" sz="2000">
              <a:solidFill>
                <a:schemeClr val="accent1"/>
              </a:solidFill>
              <a:latin typeface="Aptos" panose="020B0004020202020204" pitchFamily="34" charset="0"/>
            </a:endParaRPr>
          </a:p>
        </p:txBody>
      </p:sp>
      <p:grpSp>
        <p:nvGrpSpPr>
          <p:cNvPr id="21" name="Group 20">
            <a:extLst>
              <a:ext uri="{FF2B5EF4-FFF2-40B4-BE49-F238E27FC236}">
                <a16:creationId xmlns:a16="http://schemas.microsoft.com/office/drawing/2014/main" id="{EE0693D1-59F4-7049-849C-8AC8D86B9D2E}"/>
              </a:ext>
            </a:extLst>
          </p:cNvPr>
          <p:cNvGrpSpPr/>
          <p:nvPr/>
        </p:nvGrpSpPr>
        <p:grpSpPr>
          <a:xfrm>
            <a:off x="1527175" y="2165067"/>
            <a:ext cx="1602000" cy="1602000"/>
            <a:chOff x="584200" y="3560884"/>
            <a:chExt cx="659875" cy="659875"/>
          </a:xfrm>
        </p:grpSpPr>
        <p:sp>
          <p:nvSpPr>
            <p:cNvPr id="22" name="Oval 21">
              <a:extLst>
                <a:ext uri="{FF2B5EF4-FFF2-40B4-BE49-F238E27FC236}">
                  <a16:creationId xmlns:a16="http://schemas.microsoft.com/office/drawing/2014/main" id="{0EF6AFD1-553D-9945-9F10-ECD973A9FC6D}"/>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sp>
          <p:nvSpPr>
            <p:cNvPr id="23" name="Oval 22">
              <a:extLst>
                <a:ext uri="{FF2B5EF4-FFF2-40B4-BE49-F238E27FC236}">
                  <a16:creationId xmlns:a16="http://schemas.microsoft.com/office/drawing/2014/main" id="{182C8F8B-C93B-9F4B-8B15-617A09E1D55E}"/>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grpSp>
      <p:sp>
        <p:nvSpPr>
          <p:cNvPr id="39" name="TextBox 38">
            <a:extLst>
              <a:ext uri="{FF2B5EF4-FFF2-40B4-BE49-F238E27FC236}">
                <a16:creationId xmlns:a16="http://schemas.microsoft.com/office/drawing/2014/main" id="{AE7B703F-6E4B-D049-9076-3A3FAF4BA062}"/>
              </a:ext>
            </a:extLst>
          </p:cNvPr>
          <p:cNvSpPr txBox="1"/>
          <p:nvPr/>
        </p:nvSpPr>
        <p:spPr>
          <a:xfrm>
            <a:off x="1247392" y="3879831"/>
            <a:ext cx="2155004" cy="1231106"/>
          </a:xfrm>
          <a:prstGeom prst="rect">
            <a:avLst/>
          </a:prstGeom>
          <a:noFill/>
        </p:spPr>
        <p:txBody>
          <a:bodyPr wrap="square" lIns="0" tIns="0" rIns="0" bIns="0" rtlCol="0" anchor="t">
            <a:spAutoFit/>
          </a:bodyPr>
          <a:lstStyle/>
          <a:p>
            <a:pPr algn="ctr"/>
            <a:r>
              <a:rPr lang="en-US" sz="2000">
                <a:latin typeface="Aptos" panose="020B0004020202020204" pitchFamily="34" charset="0"/>
              </a:rPr>
              <a:t>How does Microsoft 365 Copilot</a:t>
            </a:r>
          </a:p>
          <a:p>
            <a:pPr algn="ctr"/>
            <a:r>
              <a:rPr lang="en-US" sz="2000">
                <a:latin typeface="Aptos" panose="020B0004020202020204" pitchFamily="34" charset="0"/>
              </a:rPr>
              <a:t>work? </a:t>
            </a:r>
          </a:p>
        </p:txBody>
      </p:sp>
      <p:sp>
        <p:nvSpPr>
          <p:cNvPr id="37" name="TextBox 36">
            <a:extLst>
              <a:ext uri="{FF2B5EF4-FFF2-40B4-BE49-F238E27FC236}">
                <a16:creationId xmlns:a16="http://schemas.microsoft.com/office/drawing/2014/main" id="{029391D6-7A49-C24A-845C-BD6753E67D60}"/>
              </a:ext>
            </a:extLst>
          </p:cNvPr>
          <p:cNvSpPr txBox="1"/>
          <p:nvPr/>
        </p:nvSpPr>
        <p:spPr>
          <a:xfrm>
            <a:off x="3823073" y="1526572"/>
            <a:ext cx="4670473" cy="615553"/>
          </a:xfrm>
          <a:prstGeom prst="rect">
            <a:avLst/>
          </a:prstGeom>
          <a:noFill/>
        </p:spPr>
        <p:txBody>
          <a:bodyPr wrap="square" lIns="0" tIns="0" rIns="0" bIns="0" rtlCol="0" anchor="b">
            <a:spAutoFit/>
          </a:bodyPr>
          <a:lstStyle/>
          <a:p>
            <a:pPr algn="ctr"/>
            <a:r>
              <a:rPr lang="en-US" sz="2000">
                <a:solidFill>
                  <a:schemeClr val="accent1"/>
                </a:solidFill>
                <a:latin typeface="Aptos" panose="020B0004020202020204" pitchFamily="34" charset="0"/>
              </a:rPr>
              <a:t>Microsoft 365 Copilot in Action: </a:t>
            </a:r>
            <a:endParaRPr lang="en-US" sz="2000" b="1">
              <a:solidFill>
                <a:schemeClr val="accent1"/>
              </a:solidFill>
              <a:latin typeface="Aptos" panose="020B0004020202020204" pitchFamily="34" charset="0"/>
            </a:endParaRPr>
          </a:p>
          <a:p>
            <a:pPr algn="ctr"/>
            <a:r>
              <a:rPr lang="en-US" sz="2000" b="1">
                <a:solidFill>
                  <a:schemeClr val="accent1"/>
                </a:solidFill>
                <a:latin typeface="Aptos" panose="020B0004020202020204" pitchFamily="34" charset="0"/>
              </a:rPr>
              <a:t>Copilot in Teams</a:t>
            </a:r>
          </a:p>
        </p:txBody>
      </p:sp>
      <p:grpSp>
        <p:nvGrpSpPr>
          <p:cNvPr id="24" name="Group 23">
            <a:extLst>
              <a:ext uri="{FF2B5EF4-FFF2-40B4-BE49-F238E27FC236}">
                <a16:creationId xmlns:a16="http://schemas.microsoft.com/office/drawing/2014/main" id="{BCE3D5B7-DDDA-0645-B453-19118EC75F4F}"/>
              </a:ext>
            </a:extLst>
          </p:cNvPr>
          <p:cNvGrpSpPr/>
          <p:nvPr/>
        </p:nvGrpSpPr>
        <p:grpSpPr>
          <a:xfrm>
            <a:off x="5363217" y="2212546"/>
            <a:ext cx="1603783" cy="1603784"/>
            <a:chOff x="584200" y="3560884"/>
            <a:chExt cx="659875" cy="659875"/>
          </a:xfrm>
        </p:grpSpPr>
        <p:sp>
          <p:nvSpPr>
            <p:cNvPr id="25" name="Oval 24">
              <a:extLst>
                <a:ext uri="{FF2B5EF4-FFF2-40B4-BE49-F238E27FC236}">
                  <a16:creationId xmlns:a16="http://schemas.microsoft.com/office/drawing/2014/main" id="{4DAF055E-ED1E-C341-9322-1D0D1FAAB9A9}"/>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chemeClr val="bg2"/>
                </a:solidFill>
                <a:latin typeface="+mj-lt"/>
                <a:ea typeface="Segoe UI" pitchFamily="34" charset="0"/>
                <a:cs typeface="Segoe UI" pitchFamily="34" charset="0"/>
              </a:endParaRPr>
            </a:p>
          </p:txBody>
        </p:sp>
        <p:sp>
          <p:nvSpPr>
            <p:cNvPr id="26" name="Oval 25">
              <a:extLst>
                <a:ext uri="{FF2B5EF4-FFF2-40B4-BE49-F238E27FC236}">
                  <a16:creationId xmlns:a16="http://schemas.microsoft.com/office/drawing/2014/main" id="{9E5F196D-214C-164E-8A44-B9B89EAC5501}"/>
                </a:ext>
              </a:extLst>
            </p:cNvPr>
            <p:cNvSpPr/>
            <p:nvPr/>
          </p:nvSpPr>
          <p:spPr bwMode="auto">
            <a:xfrm>
              <a:off x="627331" y="3601104"/>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chemeClr val="bg2"/>
                </a:solidFill>
                <a:latin typeface="+mj-lt"/>
                <a:ea typeface="Segoe UI" pitchFamily="34" charset="0"/>
                <a:cs typeface="Segoe UI" pitchFamily="34" charset="0"/>
              </a:endParaRPr>
            </a:p>
          </p:txBody>
        </p:sp>
      </p:grpSp>
      <p:sp>
        <p:nvSpPr>
          <p:cNvPr id="40" name="TextBox 39">
            <a:extLst>
              <a:ext uri="{FF2B5EF4-FFF2-40B4-BE49-F238E27FC236}">
                <a16:creationId xmlns:a16="http://schemas.microsoft.com/office/drawing/2014/main" id="{9F115836-AC54-D542-8EB4-688AA0807BAF}"/>
              </a:ext>
            </a:extLst>
          </p:cNvPr>
          <p:cNvSpPr txBox="1"/>
          <p:nvPr/>
        </p:nvSpPr>
        <p:spPr>
          <a:xfrm>
            <a:off x="3300077" y="4386451"/>
            <a:ext cx="6293220" cy="1954381"/>
          </a:xfrm>
          <a:prstGeom prst="rect">
            <a:avLst/>
          </a:prstGeom>
          <a:noFill/>
        </p:spPr>
        <p:txBody>
          <a:bodyPr wrap="square" lIns="0" tIns="0" rIns="0" bIns="0" rtlCol="0" anchor="t">
            <a:spAutoFit/>
          </a:bodyPr>
          <a:lstStyle/>
          <a:p>
            <a:pPr algn="ctr"/>
            <a:r>
              <a:rPr lang="en-US" sz="1500" b="1" i="1">
                <a:solidFill>
                  <a:schemeClr val="accent1"/>
                </a:solidFill>
                <a:latin typeface="Aptos" panose="020B0004020202020204" pitchFamily="34" charset="0"/>
              </a:rPr>
              <a:t>Summarize\Search Teams Chats and Channels </a:t>
            </a:r>
            <a:r>
              <a:rPr lang="en-US" sz="1500">
                <a:latin typeface="Aptos" panose="020B0004020202020204" pitchFamily="34" charset="0"/>
              </a:rPr>
              <a:t>with Microsoft 365 Teams</a:t>
            </a:r>
          </a:p>
          <a:p>
            <a:pPr algn="ctr"/>
            <a:r>
              <a:rPr lang="en-US" sz="1600" b="1" i="1">
                <a:solidFill>
                  <a:schemeClr val="accent1"/>
                </a:solidFill>
                <a:latin typeface="Aptos" panose="020B0004020202020204" pitchFamily="34" charset="0"/>
              </a:rPr>
              <a:t>Summarize\Search Teams Meetings </a:t>
            </a:r>
            <a:r>
              <a:rPr lang="en-US" sz="1600">
                <a:latin typeface="Aptos" panose="020B0004020202020204" pitchFamily="34" charset="0"/>
              </a:rPr>
              <a:t>with Microsoft 365 Teams</a:t>
            </a:r>
          </a:p>
          <a:p>
            <a:pPr algn="ctr"/>
            <a:r>
              <a:rPr lang="en-US" sz="1600" b="1" i="1">
                <a:solidFill>
                  <a:schemeClr val="accent1"/>
                </a:solidFill>
                <a:latin typeface="Aptos" panose="020B0004020202020204" pitchFamily="34" charset="0"/>
              </a:rPr>
              <a:t> Meeting Recaps and Action Items </a:t>
            </a:r>
            <a:r>
              <a:rPr lang="en-US" sz="1600">
                <a:latin typeface="Aptos" panose="020B0004020202020204" pitchFamily="34" charset="0"/>
              </a:rPr>
              <a:t>with Microsoft 365 Teams</a:t>
            </a:r>
          </a:p>
          <a:p>
            <a:pPr algn="ctr"/>
            <a:r>
              <a:rPr lang="en-US" sz="1600" b="1">
                <a:solidFill>
                  <a:srgbClr val="0069BA"/>
                </a:solidFill>
                <a:latin typeface="Aptos" panose="020B0004020202020204" pitchFamily="34" charset="0"/>
              </a:rPr>
              <a:t>Audio\Video Recaps </a:t>
            </a:r>
            <a:r>
              <a:rPr lang="en-US" sz="1600">
                <a:latin typeface="Aptos" panose="020B0004020202020204" pitchFamily="34" charset="0"/>
              </a:rPr>
              <a:t>with Microsoft 365 Teams</a:t>
            </a:r>
          </a:p>
          <a:p>
            <a:pPr algn="ctr"/>
            <a:r>
              <a:rPr lang="en-US" sz="1600" b="1" i="1">
                <a:solidFill>
                  <a:schemeClr val="accent1"/>
                </a:solidFill>
                <a:latin typeface="Aptos" panose="020B0004020202020204" pitchFamily="34" charset="0"/>
              </a:rPr>
              <a:t>Meeting Facilitator </a:t>
            </a:r>
            <a:r>
              <a:rPr lang="en-US" sz="1600">
                <a:latin typeface="Aptos" panose="020B0004020202020204" pitchFamily="34" charset="0"/>
              </a:rPr>
              <a:t>with Microsoft 365 Teams</a:t>
            </a:r>
          </a:p>
          <a:p>
            <a:pPr algn="ctr"/>
            <a:r>
              <a:rPr lang="en-US" sz="1600" b="1" i="1">
                <a:solidFill>
                  <a:schemeClr val="accent1"/>
                </a:solidFill>
                <a:latin typeface="Aptos" panose="020B0004020202020204" pitchFamily="34" charset="0"/>
              </a:rPr>
              <a:t>Schedule a Meeting based on availability  </a:t>
            </a:r>
            <a:r>
              <a:rPr lang="en-US" sz="1600">
                <a:latin typeface="Aptos" panose="020B0004020202020204" pitchFamily="34" charset="0"/>
              </a:rPr>
              <a:t>with Microsoft 365 Teams</a:t>
            </a:r>
          </a:p>
          <a:p>
            <a:pPr algn="ctr"/>
            <a:r>
              <a:rPr lang="en-US" sz="1600" b="1">
                <a:solidFill>
                  <a:srgbClr val="0069BA"/>
                </a:solidFill>
                <a:latin typeface="Aptos" panose="020B0004020202020204" pitchFamily="34" charset="0"/>
              </a:rPr>
              <a:t>Gain insights, action items, and tasks across Teams Chats\Channels\Meeting Recaps </a:t>
            </a:r>
            <a:r>
              <a:rPr lang="en-US" sz="1600">
                <a:latin typeface="Aptos" panose="020B0004020202020204" pitchFamily="34" charset="0"/>
              </a:rPr>
              <a:t>with Microsoft 365 Teams</a:t>
            </a:r>
          </a:p>
        </p:txBody>
      </p:sp>
      <p:sp>
        <p:nvSpPr>
          <p:cNvPr id="38" name="TextBox 37">
            <a:extLst>
              <a:ext uri="{FF2B5EF4-FFF2-40B4-BE49-F238E27FC236}">
                <a16:creationId xmlns:a16="http://schemas.microsoft.com/office/drawing/2014/main" id="{30878ECC-D588-BD44-8BAC-7E365CB314C5}"/>
              </a:ext>
            </a:extLst>
          </p:cNvPr>
          <p:cNvSpPr txBox="1"/>
          <p:nvPr/>
        </p:nvSpPr>
        <p:spPr>
          <a:xfrm>
            <a:off x="9148846" y="1227768"/>
            <a:ext cx="1592263" cy="307777"/>
          </a:xfrm>
          <a:prstGeom prst="rect">
            <a:avLst/>
          </a:prstGeom>
          <a:noFill/>
        </p:spPr>
        <p:txBody>
          <a:bodyPr wrap="square" lIns="0" tIns="0" rIns="0" bIns="0" rtlCol="0" anchor="b">
            <a:spAutoFit/>
          </a:bodyPr>
          <a:lstStyle/>
          <a:p>
            <a:pPr algn="ctr"/>
            <a:r>
              <a:rPr lang="en-US" sz="2000">
                <a:solidFill>
                  <a:schemeClr val="accent1"/>
                </a:solidFill>
                <a:latin typeface="Aptos" panose="020B0004020202020204" pitchFamily="34" charset="0"/>
              </a:rPr>
              <a:t>Q&amp;A Session</a:t>
            </a:r>
          </a:p>
        </p:txBody>
      </p:sp>
      <p:grpSp>
        <p:nvGrpSpPr>
          <p:cNvPr id="33" name="Group 32">
            <a:extLst>
              <a:ext uri="{FF2B5EF4-FFF2-40B4-BE49-F238E27FC236}">
                <a16:creationId xmlns:a16="http://schemas.microsoft.com/office/drawing/2014/main" id="{C01D066E-3765-B24B-B620-7FDEC96721AA}"/>
              </a:ext>
            </a:extLst>
          </p:cNvPr>
          <p:cNvGrpSpPr/>
          <p:nvPr/>
        </p:nvGrpSpPr>
        <p:grpSpPr>
          <a:xfrm>
            <a:off x="9201042" y="2080070"/>
            <a:ext cx="1474301" cy="1552860"/>
            <a:chOff x="584200" y="3560884"/>
            <a:chExt cx="659875" cy="659875"/>
          </a:xfrm>
        </p:grpSpPr>
        <p:sp>
          <p:nvSpPr>
            <p:cNvPr id="52" name="Oval 51">
              <a:extLst>
                <a:ext uri="{FF2B5EF4-FFF2-40B4-BE49-F238E27FC236}">
                  <a16:creationId xmlns:a16="http://schemas.microsoft.com/office/drawing/2014/main" id="{F4C32D5F-D317-2A41-9B20-D5E7D1B73B84}"/>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sp>
          <p:nvSpPr>
            <p:cNvPr id="53" name="Oval 52">
              <a:extLst>
                <a:ext uri="{FF2B5EF4-FFF2-40B4-BE49-F238E27FC236}">
                  <a16:creationId xmlns:a16="http://schemas.microsoft.com/office/drawing/2014/main" id="{3533D2B4-4E69-1348-9200-50861655EFEF}"/>
                </a:ext>
              </a:extLst>
            </p:cNvPr>
            <p:cNvSpPr/>
            <p:nvPr/>
          </p:nvSpPr>
          <p:spPr bwMode="auto">
            <a:xfrm>
              <a:off x="627623" y="3607650"/>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grpSp>
      <p:sp>
        <p:nvSpPr>
          <p:cNvPr id="41" name="TextBox 40">
            <a:extLst>
              <a:ext uri="{FF2B5EF4-FFF2-40B4-BE49-F238E27FC236}">
                <a16:creationId xmlns:a16="http://schemas.microsoft.com/office/drawing/2014/main" id="{821137D2-2E6D-3A4B-9656-404970BF4CB8}"/>
              </a:ext>
            </a:extLst>
          </p:cNvPr>
          <p:cNvSpPr txBox="1"/>
          <p:nvPr/>
        </p:nvSpPr>
        <p:spPr>
          <a:xfrm>
            <a:off x="9142061" y="3879541"/>
            <a:ext cx="1592262" cy="307777"/>
          </a:xfrm>
          <a:prstGeom prst="rect">
            <a:avLst/>
          </a:prstGeom>
          <a:noFill/>
        </p:spPr>
        <p:txBody>
          <a:bodyPr wrap="square" lIns="0" tIns="0" rIns="0" bIns="0" rtlCol="0">
            <a:spAutoFit/>
          </a:bodyPr>
          <a:lstStyle/>
          <a:p>
            <a:pPr algn="ctr"/>
            <a:r>
              <a:rPr lang="en-US" sz="2000">
                <a:latin typeface="Aptos" panose="020B0004020202020204" pitchFamily="34" charset="0"/>
              </a:rPr>
              <a:t>Open Forum</a:t>
            </a:r>
          </a:p>
        </p:txBody>
      </p:sp>
      <p:pic>
        <p:nvPicPr>
          <p:cNvPr id="8" name="Graphic 7" descr="Monitor with solid fill">
            <a:extLst>
              <a:ext uri="{FF2B5EF4-FFF2-40B4-BE49-F238E27FC236}">
                <a16:creationId xmlns:a16="http://schemas.microsoft.com/office/drawing/2014/main" id="{8E2BB889-1CF6-BF4B-418C-1C82A65C0D7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67694" y="2493375"/>
            <a:ext cx="914400" cy="914400"/>
          </a:xfrm>
          <a:prstGeom prst="rect">
            <a:avLst/>
          </a:prstGeom>
        </p:spPr>
      </p:pic>
      <p:pic>
        <p:nvPicPr>
          <p:cNvPr id="14" name="Graphic 13" descr="Questions with solid fill">
            <a:extLst>
              <a:ext uri="{FF2B5EF4-FFF2-40B4-BE49-F238E27FC236}">
                <a16:creationId xmlns:a16="http://schemas.microsoft.com/office/drawing/2014/main" id="{B0FAD47A-5496-970B-A4CC-F0DB0D77C1D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68890" y="2347362"/>
            <a:ext cx="1005840" cy="1005840"/>
          </a:xfrm>
          <a:prstGeom prst="rect">
            <a:avLst/>
          </a:prstGeom>
        </p:spPr>
      </p:pic>
      <p:pic>
        <p:nvPicPr>
          <p:cNvPr id="5" name="Graphic 4" descr="Linear Graph outline">
            <a:extLst>
              <a:ext uri="{FF2B5EF4-FFF2-40B4-BE49-F238E27FC236}">
                <a16:creationId xmlns:a16="http://schemas.microsoft.com/office/drawing/2014/main" id="{B91E5598-A964-0C3C-22EA-388ECA4E0D5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14581" y="2551792"/>
            <a:ext cx="914400" cy="914400"/>
          </a:xfrm>
          <a:prstGeom prst="rect">
            <a:avLst/>
          </a:prstGeom>
        </p:spPr>
      </p:pic>
    </p:spTree>
    <p:extLst>
      <p:ext uri="{BB962C8B-B14F-4D97-AF65-F5344CB8AC3E}">
        <p14:creationId xmlns:p14="http://schemas.microsoft.com/office/powerpoint/2010/main" val="310491959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E540-D664-2248-A353-E17150691F3D}"/>
              </a:ext>
            </a:extLst>
          </p:cNvPr>
          <p:cNvSpPr>
            <a:spLocks noGrp="1"/>
          </p:cNvSpPr>
          <p:nvPr>
            <p:ph type="title"/>
          </p:nvPr>
        </p:nvSpPr>
        <p:spPr>
          <a:xfrm>
            <a:off x="200025" y="2637876"/>
            <a:ext cx="11630025" cy="927222"/>
          </a:xfrm>
        </p:spPr>
        <p:txBody>
          <a:bodyPr wrap="square" anchor="b">
            <a:noAutofit/>
          </a:bodyPr>
          <a:lstStyle/>
          <a:p>
            <a:r>
              <a:rPr lang="en-US" sz="4000">
                <a:gradFill>
                  <a:gsLst>
                    <a:gs pos="0">
                      <a:srgbClr val="002060"/>
                    </a:gs>
                    <a:gs pos="100000">
                      <a:srgbClr val="7030A0"/>
                    </a:gs>
                  </a:gsLst>
                  <a:lin ang="2400000" scaled="0"/>
                </a:gradFill>
                <a:cs typeface="Segoe UI"/>
              </a:rPr>
              <a:t>Microsoft 365 Copilot Overview </a:t>
            </a:r>
          </a:p>
        </p:txBody>
      </p:sp>
      <p:sp>
        <p:nvSpPr>
          <p:cNvPr id="4" name="Text Placeholder 3">
            <a:extLst>
              <a:ext uri="{FF2B5EF4-FFF2-40B4-BE49-F238E27FC236}">
                <a16:creationId xmlns:a16="http://schemas.microsoft.com/office/drawing/2014/main" id="{C3D9F1C3-1A6A-0043-B6F0-28422B39AD04}"/>
              </a:ext>
            </a:extLst>
          </p:cNvPr>
          <p:cNvSpPr>
            <a:spLocks noGrp="1"/>
          </p:cNvSpPr>
          <p:nvPr>
            <p:ph type="body" sz="quarter" idx="12"/>
          </p:nvPr>
        </p:nvSpPr>
        <p:spPr>
          <a:xfrm>
            <a:off x="487947" y="3769894"/>
            <a:ext cx="9144000" cy="338554"/>
          </a:xfrm>
        </p:spPr>
        <p:txBody>
          <a:bodyPr wrap="square">
            <a:noAutofit/>
          </a:bodyPr>
          <a:lstStyle/>
          <a:p>
            <a:pPr>
              <a:spcAft>
                <a:spcPts val="600"/>
              </a:spcAft>
            </a:pPr>
            <a:r>
              <a:rPr lang="en-US" sz="2000">
                <a:latin typeface="Aptos" panose="020B0004020202020204" pitchFamily="34" charset="0"/>
              </a:rPr>
              <a:t>Overview</a:t>
            </a:r>
          </a:p>
        </p:txBody>
      </p:sp>
    </p:spTree>
    <p:extLst>
      <p:ext uri="{BB962C8B-B14F-4D97-AF65-F5344CB8AC3E}">
        <p14:creationId xmlns:p14="http://schemas.microsoft.com/office/powerpoint/2010/main" val="25454468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CB22C-9F7A-0B1D-3398-C2BA6BB3231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EE85710-F520-E835-5564-931C122AC44C}"/>
              </a:ext>
            </a:extLst>
          </p:cNvPr>
          <p:cNvGrpSpPr/>
          <p:nvPr/>
        </p:nvGrpSpPr>
        <p:grpSpPr>
          <a:xfrm>
            <a:off x="3992477" y="1113123"/>
            <a:ext cx="4207049" cy="1695140"/>
            <a:chOff x="3992477" y="1113123"/>
            <a:chExt cx="4207049" cy="1695140"/>
          </a:xfrm>
        </p:grpSpPr>
        <p:sp>
          <p:nvSpPr>
            <p:cNvPr id="8" name="Title 20">
              <a:extLst>
                <a:ext uri="{FF2B5EF4-FFF2-40B4-BE49-F238E27FC236}">
                  <a16:creationId xmlns:a16="http://schemas.microsoft.com/office/drawing/2014/main" id="{079F8AF1-673C-11CE-1DA9-BEECFB297D2C}"/>
                </a:ext>
              </a:extLst>
            </p:cNvPr>
            <p:cNvSpPr txBox="1">
              <a:spLocks/>
            </p:cNvSpPr>
            <p:nvPr/>
          </p:nvSpPr>
          <p:spPr>
            <a:xfrm>
              <a:off x="3992477" y="2223488"/>
              <a:ext cx="4207049"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algn="ctr" defTabSz="914400">
                <a:spcBef>
                  <a:spcPts val="0"/>
                </a:spcBef>
                <a:defRPr/>
              </a:pPr>
              <a:r>
                <a:rPr kumimoji="0" lang="en-US" sz="3200" b="0" i="0" u="none" strike="noStrike" kern="1200" cap="none" spc="-50" normalizeH="0" baseline="0" noProof="0">
                  <a:ln w="3175">
                    <a:noFill/>
                  </a:ln>
                  <a:gradFill>
                    <a:gsLst>
                      <a:gs pos="21000">
                        <a:srgbClr val="0078D4"/>
                      </a:gs>
                      <a:gs pos="100000">
                        <a:srgbClr val="C03BC4"/>
                      </a:gs>
                    </a:gsLst>
                    <a:lin ang="2400000" scaled="0"/>
                  </a:gradFill>
                  <a:effectLst/>
                  <a:uLnTx/>
                  <a:uFillTx/>
                  <a:latin typeface="Segoe UI Semibold"/>
                  <a:ea typeface="+mn-ea"/>
                  <a:cs typeface="Segoe UI Semibold"/>
                </a:rPr>
                <a:t>Microsoft 365 Copilot </a:t>
              </a:r>
              <a:endParaRPr lang="en-GB" sz="3200" spc="-100">
                <a:ln>
                  <a:noFill/>
                </a:ln>
                <a:solidFill>
                  <a:prstClr val="black"/>
                </a:solidFill>
                <a:latin typeface="Segoe UI Semibold" panose="020B0702040204020203" pitchFamily="34" charset="0"/>
                <a:cs typeface="Segoe UI Semibold" panose="020B0702040204020203" pitchFamily="34" charset="0"/>
              </a:endParaRPr>
            </a:p>
          </p:txBody>
        </p:sp>
        <p:pic>
          <p:nvPicPr>
            <p:cNvPr id="9" name="!Copilot" descr="Copilot logo">
              <a:extLst>
                <a:ext uri="{FF2B5EF4-FFF2-40B4-BE49-F238E27FC236}">
                  <a16:creationId xmlns:a16="http://schemas.microsoft.com/office/drawing/2014/main" id="{DAED0FDF-F8EC-E2DE-98AD-11DEE824B345}"/>
                </a:ext>
              </a:extLst>
            </p:cNvPr>
            <p:cNvPicPr>
              <a:picLocks noChangeAspect="1"/>
            </p:cNvPicPr>
            <p:nvPr/>
          </p:nvPicPr>
          <p:blipFill>
            <a:blip r:embed="rId3"/>
            <a:stretch>
              <a:fillRect/>
            </a:stretch>
          </p:blipFill>
          <p:spPr>
            <a:xfrm>
              <a:off x="5562275" y="1113123"/>
              <a:ext cx="1067451" cy="1067450"/>
            </a:xfrm>
            <a:prstGeom prst="rect">
              <a:avLst/>
            </a:prstGeom>
            <a:noFill/>
            <a:ln>
              <a:noFill/>
              <a:headEnd type="none" w="med" len="med"/>
              <a:tailEnd type="none" w="med" len="med"/>
            </a:ln>
            <a:effectLst/>
          </p:spPr>
        </p:pic>
      </p:grpSp>
      <p:grpSp>
        <p:nvGrpSpPr>
          <p:cNvPr id="7" name="Group 6">
            <a:extLst>
              <a:ext uri="{FF2B5EF4-FFF2-40B4-BE49-F238E27FC236}">
                <a16:creationId xmlns:a16="http://schemas.microsoft.com/office/drawing/2014/main" id="{BB33CDE8-C17A-AF5A-A7CB-7C2EB69A20AB}"/>
              </a:ext>
            </a:extLst>
          </p:cNvPr>
          <p:cNvGrpSpPr/>
          <p:nvPr/>
        </p:nvGrpSpPr>
        <p:grpSpPr>
          <a:xfrm>
            <a:off x="809625" y="3148537"/>
            <a:ext cx="10572750" cy="2180469"/>
            <a:chOff x="640080" y="3399997"/>
            <a:chExt cx="10572750" cy="2180469"/>
          </a:xfrm>
        </p:grpSpPr>
        <p:grpSp>
          <p:nvGrpSpPr>
            <p:cNvPr id="10" name="Group 9" descr="Large Language Models">
              <a:extLst>
                <a:ext uri="{FF2B5EF4-FFF2-40B4-BE49-F238E27FC236}">
                  <a16:creationId xmlns:a16="http://schemas.microsoft.com/office/drawing/2014/main" id="{A47C9249-FF89-0597-387B-2797E16FFE74}"/>
                </a:ext>
                <a:ext uri="{C183D7F6-B498-43B3-948B-1728B52AA6E4}">
                  <adec:decorative xmlns:adec="http://schemas.microsoft.com/office/drawing/2017/decorative" val="0"/>
                </a:ext>
              </a:extLst>
            </p:cNvPr>
            <p:cNvGrpSpPr/>
            <p:nvPr/>
          </p:nvGrpSpPr>
          <p:grpSpPr>
            <a:xfrm>
              <a:off x="1134737" y="4039762"/>
              <a:ext cx="1530703" cy="1151074"/>
              <a:chOff x="3095297" y="3964747"/>
              <a:chExt cx="1530703" cy="1151074"/>
            </a:xfrm>
          </p:grpSpPr>
          <p:sp>
            <p:nvSpPr>
              <p:cNvPr id="11" name="TextBox 10">
                <a:extLst>
                  <a:ext uri="{FF2B5EF4-FFF2-40B4-BE49-F238E27FC236}">
                    <a16:creationId xmlns:a16="http://schemas.microsoft.com/office/drawing/2014/main" id="{06AD1773-4873-82DF-B112-79042C20B804}"/>
                  </a:ext>
                </a:extLst>
              </p:cNvPr>
              <p:cNvSpPr txBox="1"/>
              <p:nvPr/>
            </p:nvSpPr>
            <p:spPr>
              <a:xfrm>
                <a:off x="3095297" y="4623378"/>
                <a:ext cx="1530703" cy="49244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Large Language Models</a:t>
                </a:r>
              </a:p>
            </p:txBody>
          </p:sp>
          <p:pic>
            <p:nvPicPr>
              <p:cNvPr id="12" name="Graphic 11">
                <a:extLst>
                  <a:ext uri="{FF2B5EF4-FFF2-40B4-BE49-F238E27FC236}">
                    <a16:creationId xmlns:a16="http://schemas.microsoft.com/office/drawing/2014/main" id="{6B811AF8-5E9E-E04C-4C20-6CB711DA42D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636774" y="3964747"/>
                <a:ext cx="447748" cy="447748"/>
              </a:xfrm>
              <a:prstGeom prst="rect">
                <a:avLst/>
              </a:prstGeom>
            </p:spPr>
          </p:pic>
        </p:grpSp>
        <p:sp>
          <p:nvSpPr>
            <p:cNvPr id="13" name="Graphic 8" descr="Plus sign">
              <a:extLst>
                <a:ext uri="{FF2B5EF4-FFF2-40B4-BE49-F238E27FC236}">
                  <a16:creationId xmlns:a16="http://schemas.microsoft.com/office/drawing/2014/main" id="{582AC365-FB36-FEA2-4693-FC6F124CF2F2}"/>
                </a:ext>
                <a:ext uri="{C183D7F6-B498-43B3-948B-1728B52AA6E4}">
                  <adec:decorative xmlns:adec="http://schemas.microsoft.com/office/drawing/2017/decorative" val="0"/>
                </a:ext>
              </a:extLst>
            </p:cNvPr>
            <p:cNvSpPr/>
            <p:nvPr/>
          </p:nvSpPr>
          <p:spPr>
            <a:xfrm>
              <a:off x="2796110" y="4155107"/>
              <a:ext cx="205967" cy="205934"/>
            </a:xfrm>
            <a:custGeom>
              <a:avLst/>
              <a:gdLst>
                <a:gd name="connsiteX0" fmla="*/ 102943 w 205967"/>
                <a:gd name="connsiteY0" fmla="*/ 0 h 205934"/>
                <a:gd name="connsiteX1" fmla="*/ 111691 w 205967"/>
                <a:gd name="connsiteY1" fmla="*/ 7627 h 205934"/>
                <a:gd name="connsiteX2" fmla="*/ 111772 w 205967"/>
                <a:gd name="connsiteY2" fmla="*/ 8824 h 205934"/>
                <a:gd name="connsiteX3" fmla="*/ 111786 w 205967"/>
                <a:gd name="connsiteY3" fmla="*/ 94145 h 205934"/>
                <a:gd name="connsiteX4" fmla="*/ 197142 w 205967"/>
                <a:gd name="connsiteY4" fmla="*/ 94145 h 205934"/>
                <a:gd name="connsiteX5" fmla="*/ 205968 w 205967"/>
                <a:gd name="connsiteY5" fmla="*/ 102971 h 205934"/>
                <a:gd name="connsiteX6" fmla="*/ 198340 w 205967"/>
                <a:gd name="connsiteY6" fmla="*/ 111718 h 205934"/>
                <a:gd name="connsiteX7" fmla="*/ 197142 w 205967"/>
                <a:gd name="connsiteY7" fmla="*/ 111798 h 205934"/>
                <a:gd name="connsiteX8" fmla="*/ 111786 w 205967"/>
                <a:gd name="connsiteY8" fmla="*/ 111798 h 205934"/>
                <a:gd name="connsiteX9" fmla="*/ 111809 w 205967"/>
                <a:gd name="connsiteY9" fmla="*/ 197106 h 205934"/>
                <a:gd name="connsiteX10" fmla="*/ 102986 w 205967"/>
                <a:gd name="connsiteY10" fmla="*/ 205935 h 205934"/>
                <a:gd name="connsiteX11" fmla="*/ 94238 w 205967"/>
                <a:gd name="connsiteY11" fmla="*/ 198308 h 205934"/>
                <a:gd name="connsiteX12" fmla="*/ 94157 w 205967"/>
                <a:gd name="connsiteY12" fmla="*/ 197110 h 205934"/>
                <a:gd name="connsiteX13" fmla="*/ 94134 w 205967"/>
                <a:gd name="connsiteY13" fmla="*/ 111798 h 205934"/>
                <a:gd name="connsiteX14" fmla="*/ 8826 w 205967"/>
                <a:gd name="connsiteY14" fmla="*/ 111798 h 205934"/>
                <a:gd name="connsiteX15" fmla="*/ 0 w 205967"/>
                <a:gd name="connsiteY15" fmla="*/ 102971 h 205934"/>
                <a:gd name="connsiteX16" fmla="*/ 7628 w 205967"/>
                <a:gd name="connsiteY16" fmla="*/ 94225 h 205934"/>
                <a:gd name="connsiteX17" fmla="*/ 8826 w 205967"/>
                <a:gd name="connsiteY17" fmla="*/ 94145 h 205934"/>
                <a:gd name="connsiteX18" fmla="*/ 94134 w 205967"/>
                <a:gd name="connsiteY18" fmla="*/ 94145 h 205934"/>
                <a:gd name="connsiteX19" fmla="*/ 94119 w 205967"/>
                <a:gd name="connsiteY19" fmla="*/ 8828 h 205934"/>
                <a:gd name="connsiteX20" fmla="*/ 102943 w 205967"/>
                <a:gd name="connsiteY20" fmla="*/ 0 h 20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967" h="205934">
                  <a:moveTo>
                    <a:pt x="102943" y="0"/>
                  </a:moveTo>
                  <a:cubicBezTo>
                    <a:pt x="107412" y="0"/>
                    <a:pt x="111106" y="3319"/>
                    <a:pt x="111691" y="7627"/>
                  </a:cubicBezTo>
                  <a:lnTo>
                    <a:pt x="111772" y="8824"/>
                  </a:lnTo>
                  <a:lnTo>
                    <a:pt x="111786" y="94145"/>
                  </a:lnTo>
                  <a:lnTo>
                    <a:pt x="197142" y="94145"/>
                  </a:lnTo>
                  <a:cubicBezTo>
                    <a:pt x="202016" y="94145"/>
                    <a:pt x="205968" y="98097"/>
                    <a:pt x="205968" y="102971"/>
                  </a:cubicBezTo>
                  <a:cubicBezTo>
                    <a:pt x="205968" y="107440"/>
                    <a:pt x="202647" y="111133"/>
                    <a:pt x="198340" y="111718"/>
                  </a:cubicBezTo>
                  <a:lnTo>
                    <a:pt x="197142" y="111798"/>
                  </a:lnTo>
                  <a:lnTo>
                    <a:pt x="111786" y="111798"/>
                  </a:lnTo>
                  <a:lnTo>
                    <a:pt x="111809" y="197106"/>
                  </a:lnTo>
                  <a:cubicBezTo>
                    <a:pt x="111811" y="201981"/>
                    <a:pt x="107860" y="205935"/>
                    <a:pt x="102986" y="205935"/>
                  </a:cubicBezTo>
                  <a:cubicBezTo>
                    <a:pt x="98517" y="205935"/>
                    <a:pt x="94823" y="202616"/>
                    <a:pt x="94238" y="198308"/>
                  </a:cubicBezTo>
                  <a:lnTo>
                    <a:pt x="94157" y="197110"/>
                  </a:lnTo>
                  <a:lnTo>
                    <a:pt x="94134" y="111798"/>
                  </a:lnTo>
                  <a:lnTo>
                    <a:pt x="8826" y="111798"/>
                  </a:lnTo>
                  <a:cubicBezTo>
                    <a:pt x="3952" y="111798"/>
                    <a:pt x="0" y="107846"/>
                    <a:pt x="0" y="102971"/>
                  </a:cubicBezTo>
                  <a:cubicBezTo>
                    <a:pt x="0" y="98503"/>
                    <a:pt x="3320" y="94810"/>
                    <a:pt x="7628" y="94225"/>
                  </a:cubicBezTo>
                  <a:lnTo>
                    <a:pt x="8826" y="94145"/>
                  </a:lnTo>
                  <a:lnTo>
                    <a:pt x="94134" y="94145"/>
                  </a:lnTo>
                  <a:lnTo>
                    <a:pt x="94119" y="8828"/>
                  </a:lnTo>
                  <a:cubicBezTo>
                    <a:pt x="94118" y="3953"/>
                    <a:pt x="98069" y="0"/>
                    <a:pt x="102943" y="0"/>
                  </a:cubicBez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endParaRPr>
            </a:p>
          </p:txBody>
        </p:sp>
        <p:grpSp>
          <p:nvGrpSpPr>
            <p:cNvPr id="14" name="Group 13" descr="Bounding box titled &quot;Natural Language&quot;">
              <a:extLst>
                <a:ext uri="{FF2B5EF4-FFF2-40B4-BE49-F238E27FC236}">
                  <a16:creationId xmlns:a16="http://schemas.microsoft.com/office/drawing/2014/main" id="{3F774BAE-66A3-D75B-CB26-5FE2318E9994}"/>
                </a:ext>
                <a:ext uri="{C183D7F6-B498-43B3-948B-1728B52AA6E4}">
                  <adec:decorative xmlns:adec="http://schemas.microsoft.com/office/drawing/2017/decorative" val="0"/>
                </a:ext>
              </a:extLst>
            </p:cNvPr>
            <p:cNvGrpSpPr/>
            <p:nvPr/>
          </p:nvGrpSpPr>
          <p:grpSpPr>
            <a:xfrm>
              <a:off x="640080" y="3399997"/>
              <a:ext cx="10572750" cy="2180469"/>
              <a:chOff x="1925419" y="3324981"/>
              <a:chExt cx="8592458" cy="2180469"/>
            </a:xfrm>
          </p:grpSpPr>
          <p:sp>
            <p:nvSpPr>
              <p:cNvPr id="15" name="TextBox 14">
                <a:extLst>
                  <a:ext uri="{FF2B5EF4-FFF2-40B4-BE49-F238E27FC236}">
                    <a16:creationId xmlns:a16="http://schemas.microsoft.com/office/drawing/2014/main" id="{F6E75ABF-B970-0995-DD7C-1FF31B275CDA}"/>
                  </a:ext>
                </a:extLst>
              </p:cNvPr>
              <p:cNvSpPr txBox="1"/>
              <p:nvPr/>
            </p:nvSpPr>
            <p:spPr>
              <a:xfrm>
                <a:off x="5005040" y="3324981"/>
                <a:ext cx="2433217" cy="307777"/>
              </a:xfrm>
              <a:prstGeom prst="rect">
                <a:avLst/>
              </a:prstGeom>
              <a:noFill/>
              <a:ln>
                <a:noFill/>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Natural Language</a:t>
                </a:r>
              </a:p>
            </p:txBody>
          </p:sp>
          <p:sp>
            <p:nvSpPr>
              <p:cNvPr id="16" name="Rectangle: Rounded Corners 34">
                <a:extLst>
                  <a:ext uri="{FF2B5EF4-FFF2-40B4-BE49-F238E27FC236}">
                    <a16:creationId xmlns:a16="http://schemas.microsoft.com/office/drawing/2014/main" id="{26958D68-8F7B-C381-50A9-796391BC273C}"/>
                  </a:ext>
                </a:extLst>
              </p:cNvPr>
              <p:cNvSpPr/>
              <p:nvPr/>
            </p:nvSpPr>
            <p:spPr bwMode="auto">
              <a:xfrm>
                <a:off x="1925419" y="3494063"/>
                <a:ext cx="8592458" cy="2011387"/>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noFill/>
              <a:ln w="15875">
                <a:gradFill>
                  <a:gsLst>
                    <a:gs pos="0">
                      <a:srgbClr val="990099"/>
                    </a:gs>
                    <a:gs pos="74000">
                      <a:schemeClr val="accent1">
                        <a:lumMod val="45000"/>
                        <a:lumOff val="55000"/>
                      </a:schemeClr>
                    </a:gs>
                    <a:gs pos="100000">
                      <a:schemeClr val="accent1"/>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7" name="Group 16" descr="Microsoft Graph (Your Data)">
              <a:extLst>
                <a:ext uri="{FF2B5EF4-FFF2-40B4-BE49-F238E27FC236}">
                  <a16:creationId xmlns:a16="http://schemas.microsoft.com/office/drawing/2014/main" id="{5541E348-2BFD-EDF0-E04A-E86C2D01BAB0}"/>
                </a:ext>
                <a:ext uri="{C183D7F6-B498-43B3-948B-1728B52AA6E4}">
                  <adec:decorative xmlns:adec="http://schemas.microsoft.com/office/drawing/2017/decorative" val="0"/>
                </a:ext>
              </a:extLst>
            </p:cNvPr>
            <p:cNvGrpSpPr/>
            <p:nvPr/>
          </p:nvGrpSpPr>
          <p:grpSpPr>
            <a:xfrm>
              <a:off x="3115921" y="4011584"/>
              <a:ext cx="1545891" cy="1179252"/>
              <a:chOff x="5323055" y="3936569"/>
              <a:chExt cx="1545891" cy="1179252"/>
            </a:xfrm>
          </p:grpSpPr>
          <p:sp>
            <p:nvSpPr>
              <p:cNvPr id="18" name="TextBox 17">
                <a:extLst>
                  <a:ext uri="{FF2B5EF4-FFF2-40B4-BE49-F238E27FC236}">
                    <a16:creationId xmlns:a16="http://schemas.microsoft.com/office/drawing/2014/main" id="{E0016851-0E5C-6937-D91E-FC1519592898}"/>
                  </a:ext>
                </a:extLst>
              </p:cNvPr>
              <p:cNvSpPr txBox="1"/>
              <p:nvPr/>
            </p:nvSpPr>
            <p:spPr>
              <a:xfrm>
                <a:off x="5323055" y="4623378"/>
                <a:ext cx="1545891" cy="49244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Microsoft Graph</a:t>
                </a:r>
                <a:b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b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 Your Data - </a:t>
                </a:r>
              </a:p>
            </p:txBody>
          </p:sp>
          <p:pic>
            <p:nvPicPr>
              <p:cNvPr id="19" name="Graphic 18">
                <a:extLst>
                  <a:ext uri="{FF2B5EF4-FFF2-40B4-BE49-F238E27FC236}">
                    <a16:creationId xmlns:a16="http://schemas.microsoft.com/office/drawing/2014/main" id="{CBEC4831-794E-8DCE-D456-1CFC8E42D72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46563" y="3936569"/>
                <a:ext cx="498874" cy="498874"/>
              </a:xfrm>
              <a:prstGeom prst="rect">
                <a:avLst/>
              </a:prstGeom>
            </p:spPr>
          </p:pic>
        </p:grpSp>
        <p:sp>
          <p:nvSpPr>
            <p:cNvPr id="20" name="Graphic 28" descr="Plus sign">
              <a:extLst>
                <a:ext uri="{FF2B5EF4-FFF2-40B4-BE49-F238E27FC236}">
                  <a16:creationId xmlns:a16="http://schemas.microsoft.com/office/drawing/2014/main" id="{3AEDE06F-7DC5-23CC-ADD1-2AF24607BA0C}"/>
                </a:ext>
                <a:ext uri="{C183D7F6-B498-43B3-948B-1728B52AA6E4}">
                  <adec:decorative xmlns:adec="http://schemas.microsoft.com/office/drawing/2017/decorative" val="0"/>
                </a:ext>
              </a:extLst>
            </p:cNvPr>
            <p:cNvSpPr/>
            <p:nvPr/>
          </p:nvSpPr>
          <p:spPr>
            <a:xfrm>
              <a:off x="4877501" y="4155107"/>
              <a:ext cx="205967" cy="205934"/>
            </a:xfrm>
            <a:custGeom>
              <a:avLst/>
              <a:gdLst>
                <a:gd name="connsiteX0" fmla="*/ 102943 w 205967"/>
                <a:gd name="connsiteY0" fmla="*/ 0 h 205934"/>
                <a:gd name="connsiteX1" fmla="*/ 111691 w 205967"/>
                <a:gd name="connsiteY1" fmla="*/ 7627 h 205934"/>
                <a:gd name="connsiteX2" fmla="*/ 111772 w 205967"/>
                <a:gd name="connsiteY2" fmla="*/ 8824 h 205934"/>
                <a:gd name="connsiteX3" fmla="*/ 111786 w 205967"/>
                <a:gd name="connsiteY3" fmla="*/ 94145 h 205934"/>
                <a:gd name="connsiteX4" fmla="*/ 197142 w 205967"/>
                <a:gd name="connsiteY4" fmla="*/ 94145 h 205934"/>
                <a:gd name="connsiteX5" fmla="*/ 205968 w 205967"/>
                <a:gd name="connsiteY5" fmla="*/ 102971 h 205934"/>
                <a:gd name="connsiteX6" fmla="*/ 198340 w 205967"/>
                <a:gd name="connsiteY6" fmla="*/ 111718 h 205934"/>
                <a:gd name="connsiteX7" fmla="*/ 197142 w 205967"/>
                <a:gd name="connsiteY7" fmla="*/ 111798 h 205934"/>
                <a:gd name="connsiteX8" fmla="*/ 111786 w 205967"/>
                <a:gd name="connsiteY8" fmla="*/ 111798 h 205934"/>
                <a:gd name="connsiteX9" fmla="*/ 111809 w 205967"/>
                <a:gd name="connsiteY9" fmla="*/ 197106 h 205934"/>
                <a:gd name="connsiteX10" fmla="*/ 102986 w 205967"/>
                <a:gd name="connsiteY10" fmla="*/ 205935 h 205934"/>
                <a:gd name="connsiteX11" fmla="*/ 94238 w 205967"/>
                <a:gd name="connsiteY11" fmla="*/ 198308 h 205934"/>
                <a:gd name="connsiteX12" fmla="*/ 94157 w 205967"/>
                <a:gd name="connsiteY12" fmla="*/ 197110 h 205934"/>
                <a:gd name="connsiteX13" fmla="*/ 94134 w 205967"/>
                <a:gd name="connsiteY13" fmla="*/ 111798 h 205934"/>
                <a:gd name="connsiteX14" fmla="*/ 8826 w 205967"/>
                <a:gd name="connsiteY14" fmla="*/ 111798 h 205934"/>
                <a:gd name="connsiteX15" fmla="*/ 0 w 205967"/>
                <a:gd name="connsiteY15" fmla="*/ 102971 h 205934"/>
                <a:gd name="connsiteX16" fmla="*/ 7628 w 205967"/>
                <a:gd name="connsiteY16" fmla="*/ 94225 h 205934"/>
                <a:gd name="connsiteX17" fmla="*/ 8826 w 205967"/>
                <a:gd name="connsiteY17" fmla="*/ 94145 h 205934"/>
                <a:gd name="connsiteX18" fmla="*/ 94134 w 205967"/>
                <a:gd name="connsiteY18" fmla="*/ 94145 h 205934"/>
                <a:gd name="connsiteX19" fmla="*/ 94119 w 205967"/>
                <a:gd name="connsiteY19" fmla="*/ 8828 h 205934"/>
                <a:gd name="connsiteX20" fmla="*/ 102943 w 205967"/>
                <a:gd name="connsiteY20" fmla="*/ 0 h 20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967" h="205934">
                  <a:moveTo>
                    <a:pt x="102943" y="0"/>
                  </a:moveTo>
                  <a:cubicBezTo>
                    <a:pt x="107412" y="0"/>
                    <a:pt x="111106" y="3319"/>
                    <a:pt x="111691" y="7627"/>
                  </a:cubicBezTo>
                  <a:lnTo>
                    <a:pt x="111772" y="8824"/>
                  </a:lnTo>
                  <a:lnTo>
                    <a:pt x="111786" y="94145"/>
                  </a:lnTo>
                  <a:lnTo>
                    <a:pt x="197142" y="94145"/>
                  </a:lnTo>
                  <a:cubicBezTo>
                    <a:pt x="202016" y="94145"/>
                    <a:pt x="205968" y="98097"/>
                    <a:pt x="205968" y="102971"/>
                  </a:cubicBezTo>
                  <a:cubicBezTo>
                    <a:pt x="205968" y="107440"/>
                    <a:pt x="202647" y="111133"/>
                    <a:pt x="198340" y="111718"/>
                  </a:cubicBezTo>
                  <a:lnTo>
                    <a:pt x="197142" y="111798"/>
                  </a:lnTo>
                  <a:lnTo>
                    <a:pt x="111786" y="111798"/>
                  </a:lnTo>
                  <a:lnTo>
                    <a:pt x="111809" y="197106"/>
                  </a:lnTo>
                  <a:cubicBezTo>
                    <a:pt x="111811" y="201981"/>
                    <a:pt x="107860" y="205935"/>
                    <a:pt x="102986" y="205935"/>
                  </a:cubicBezTo>
                  <a:cubicBezTo>
                    <a:pt x="98517" y="205935"/>
                    <a:pt x="94823" y="202616"/>
                    <a:pt x="94238" y="198308"/>
                  </a:cubicBezTo>
                  <a:lnTo>
                    <a:pt x="94157" y="197110"/>
                  </a:lnTo>
                  <a:lnTo>
                    <a:pt x="94134" y="111798"/>
                  </a:lnTo>
                  <a:lnTo>
                    <a:pt x="8826" y="111798"/>
                  </a:lnTo>
                  <a:cubicBezTo>
                    <a:pt x="3952" y="111798"/>
                    <a:pt x="0" y="107846"/>
                    <a:pt x="0" y="102971"/>
                  </a:cubicBezTo>
                  <a:cubicBezTo>
                    <a:pt x="0" y="98503"/>
                    <a:pt x="3320" y="94810"/>
                    <a:pt x="7628" y="94225"/>
                  </a:cubicBezTo>
                  <a:lnTo>
                    <a:pt x="8826" y="94145"/>
                  </a:lnTo>
                  <a:lnTo>
                    <a:pt x="94134" y="94145"/>
                  </a:lnTo>
                  <a:lnTo>
                    <a:pt x="94119" y="8828"/>
                  </a:lnTo>
                  <a:cubicBezTo>
                    <a:pt x="94118" y="3953"/>
                    <a:pt x="98069" y="0"/>
                    <a:pt x="102943" y="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21" name="Group 20" descr="Microsoft 365 Apps">
              <a:extLst>
                <a:ext uri="{FF2B5EF4-FFF2-40B4-BE49-F238E27FC236}">
                  <a16:creationId xmlns:a16="http://schemas.microsoft.com/office/drawing/2014/main" id="{BD46CE6E-A9AA-A5F4-3DD7-474A77DA40CD}"/>
                </a:ext>
                <a:ext uri="{C183D7F6-B498-43B3-948B-1728B52AA6E4}">
                  <adec:decorative xmlns:adec="http://schemas.microsoft.com/office/drawing/2017/decorative" val="0"/>
                </a:ext>
              </a:extLst>
            </p:cNvPr>
            <p:cNvGrpSpPr/>
            <p:nvPr/>
          </p:nvGrpSpPr>
          <p:grpSpPr>
            <a:xfrm>
              <a:off x="5455065" y="4011584"/>
              <a:ext cx="1286385" cy="1179251"/>
              <a:chOff x="7710528" y="3936569"/>
              <a:chExt cx="1286385" cy="1179251"/>
            </a:xfrm>
          </p:grpSpPr>
          <p:sp>
            <p:nvSpPr>
              <p:cNvPr id="22" name="TextBox 21">
                <a:extLst>
                  <a:ext uri="{FF2B5EF4-FFF2-40B4-BE49-F238E27FC236}">
                    <a16:creationId xmlns:a16="http://schemas.microsoft.com/office/drawing/2014/main" id="{53944248-DDA7-A9AE-51E4-E64871B341EA}"/>
                  </a:ext>
                </a:extLst>
              </p:cNvPr>
              <p:cNvSpPr txBox="1"/>
              <p:nvPr/>
            </p:nvSpPr>
            <p:spPr>
              <a:xfrm>
                <a:off x="7710528" y="4623377"/>
                <a:ext cx="1286385" cy="49244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Microsoft 365 Apps</a:t>
                </a:r>
              </a:p>
            </p:txBody>
          </p:sp>
          <p:pic>
            <p:nvPicPr>
              <p:cNvPr id="23" name="Graphic 22">
                <a:extLst>
                  <a:ext uri="{FF2B5EF4-FFF2-40B4-BE49-F238E27FC236}">
                    <a16:creationId xmlns:a16="http://schemas.microsoft.com/office/drawing/2014/main" id="{4C987D05-D324-7CB5-476B-D5EBB3CAB2E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101669" y="3936569"/>
                <a:ext cx="504102" cy="504102"/>
              </a:xfrm>
              <a:prstGeom prst="rect">
                <a:avLst/>
              </a:prstGeom>
            </p:spPr>
          </p:pic>
        </p:grpSp>
        <p:sp>
          <p:nvSpPr>
            <p:cNvPr id="24" name="Graphic 28" descr="Plus sign">
              <a:extLst>
                <a:ext uri="{FF2B5EF4-FFF2-40B4-BE49-F238E27FC236}">
                  <a16:creationId xmlns:a16="http://schemas.microsoft.com/office/drawing/2014/main" id="{F43ABDB4-7DBC-FB10-1DA0-61A0BBFEC174}"/>
                </a:ext>
                <a:ext uri="{C183D7F6-B498-43B3-948B-1728B52AA6E4}">
                  <adec:decorative xmlns:adec="http://schemas.microsoft.com/office/drawing/2017/decorative" val="0"/>
                </a:ext>
              </a:extLst>
            </p:cNvPr>
            <p:cNvSpPr/>
            <p:nvPr/>
          </p:nvSpPr>
          <p:spPr>
            <a:xfrm>
              <a:off x="7113046" y="4155107"/>
              <a:ext cx="205967" cy="205934"/>
            </a:xfrm>
            <a:custGeom>
              <a:avLst/>
              <a:gdLst>
                <a:gd name="connsiteX0" fmla="*/ 102943 w 205967"/>
                <a:gd name="connsiteY0" fmla="*/ 0 h 205934"/>
                <a:gd name="connsiteX1" fmla="*/ 111691 w 205967"/>
                <a:gd name="connsiteY1" fmla="*/ 7627 h 205934"/>
                <a:gd name="connsiteX2" fmla="*/ 111772 w 205967"/>
                <a:gd name="connsiteY2" fmla="*/ 8824 h 205934"/>
                <a:gd name="connsiteX3" fmla="*/ 111786 w 205967"/>
                <a:gd name="connsiteY3" fmla="*/ 94145 h 205934"/>
                <a:gd name="connsiteX4" fmla="*/ 197142 w 205967"/>
                <a:gd name="connsiteY4" fmla="*/ 94145 h 205934"/>
                <a:gd name="connsiteX5" fmla="*/ 205968 w 205967"/>
                <a:gd name="connsiteY5" fmla="*/ 102971 h 205934"/>
                <a:gd name="connsiteX6" fmla="*/ 198340 w 205967"/>
                <a:gd name="connsiteY6" fmla="*/ 111718 h 205934"/>
                <a:gd name="connsiteX7" fmla="*/ 197142 w 205967"/>
                <a:gd name="connsiteY7" fmla="*/ 111798 h 205934"/>
                <a:gd name="connsiteX8" fmla="*/ 111786 w 205967"/>
                <a:gd name="connsiteY8" fmla="*/ 111798 h 205934"/>
                <a:gd name="connsiteX9" fmla="*/ 111809 w 205967"/>
                <a:gd name="connsiteY9" fmla="*/ 197106 h 205934"/>
                <a:gd name="connsiteX10" fmla="*/ 102986 w 205967"/>
                <a:gd name="connsiteY10" fmla="*/ 205935 h 205934"/>
                <a:gd name="connsiteX11" fmla="*/ 94238 w 205967"/>
                <a:gd name="connsiteY11" fmla="*/ 198308 h 205934"/>
                <a:gd name="connsiteX12" fmla="*/ 94157 w 205967"/>
                <a:gd name="connsiteY12" fmla="*/ 197110 h 205934"/>
                <a:gd name="connsiteX13" fmla="*/ 94134 w 205967"/>
                <a:gd name="connsiteY13" fmla="*/ 111798 h 205934"/>
                <a:gd name="connsiteX14" fmla="*/ 8826 w 205967"/>
                <a:gd name="connsiteY14" fmla="*/ 111798 h 205934"/>
                <a:gd name="connsiteX15" fmla="*/ 0 w 205967"/>
                <a:gd name="connsiteY15" fmla="*/ 102971 h 205934"/>
                <a:gd name="connsiteX16" fmla="*/ 7628 w 205967"/>
                <a:gd name="connsiteY16" fmla="*/ 94225 h 205934"/>
                <a:gd name="connsiteX17" fmla="*/ 8826 w 205967"/>
                <a:gd name="connsiteY17" fmla="*/ 94145 h 205934"/>
                <a:gd name="connsiteX18" fmla="*/ 94134 w 205967"/>
                <a:gd name="connsiteY18" fmla="*/ 94145 h 205934"/>
                <a:gd name="connsiteX19" fmla="*/ 94119 w 205967"/>
                <a:gd name="connsiteY19" fmla="*/ 8828 h 205934"/>
                <a:gd name="connsiteX20" fmla="*/ 102943 w 205967"/>
                <a:gd name="connsiteY20" fmla="*/ 0 h 20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967" h="205934">
                  <a:moveTo>
                    <a:pt x="102943" y="0"/>
                  </a:moveTo>
                  <a:cubicBezTo>
                    <a:pt x="107412" y="0"/>
                    <a:pt x="111106" y="3319"/>
                    <a:pt x="111691" y="7627"/>
                  </a:cubicBezTo>
                  <a:lnTo>
                    <a:pt x="111772" y="8824"/>
                  </a:lnTo>
                  <a:lnTo>
                    <a:pt x="111786" y="94145"/>
                  </a:lnTo>
                  <a:lnTo>
                    <a:pt x="197142" y="94145"/>
                  </a:lnTo>
                  <a:cubicBezTo>
                    <a:pt x="202016" y="94145"/>
                    <a:pt x="205968" y="98097"/>
                    <a:pt x="205968" y="102971"/>
                  </a:cubicBezTo>
                  <a:cubicBezTo>
                    <a:pt x="205968" y="107440"/>
                    <a:pt x="202647" y="111133"/>
                    <a:pt x="198340" y="111718"/>
                  </a:cubicBezTo>
                  <a:lnTo>
                    <a:pt x="197142" y="111798"/>
                  </a:lnTo>
                  <a:lnTo>
                    <a:pt x="111786" y="111798"/>
                  </a:lnTo>
                  <a:lnTo>
                    <a:pt x="111809" y="197106"/>
                  </a:lnTo>
                  <a:cubicBezTo>
                    <a:pt x="111811" y="201981"/>
                    <a:pt x="107860" y="205935"/>
                    <a:pt x="102986" y="205935"/>
                  </a:cubicBezTo>
                  <a:cubicBezTo>
                    <a:pt x="98517" y="205935"/>
                    <a:pt x="94823" y="202616"/>
                    <a:pt x="94238" y="198308"/>
                  </a:cubicBezTo>
                  <a:lnTo>
                    <a:pt x="94157" y="197110"/>
                  </a:lnTo>
                  <a:lnTo>
                    <a:pt x="94134" y="111798"/>
                  </a:lnTo>
                  <a:lnTo>
                    <a:pt x="8826" y="111798"/>
                  </a:lnTo>
                  <a:cubicBezTo>
                    <a:pt x="3952" y="111798"/>
                    <a:pt x="0" y="107846"/>
                    <a:pt x="0" y="102971"/>
                  </a:cubicBezTo>
                  <a:cubicBezTo>
                    <a:pt x="0" y="98503"/>
                    <a:pt x="3320" y="94810"/>
                    <a:pt x="7628" y="94225"/>
                  </a:cubicBezTo>
                  <a:lnTo>
                    <a:pt x="8826" y="94145"/>
                  </a:lnTo>
                  <a:lnTo>
                    <a:pt x="94134" y="94145"/>
                  </a:lnTo>
                  <a:lnTo>
                    <a:pt x="94119" y="8828"/>
                  </a:lnTo>
                  <a:cubicBezTo>
                    <a:pt x="94118" y="3953"/>
                    <a:pt x="98069" y="0"/>
                    <a:pt x="102943" y="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25" name="Group 24" descr="The Web">
              <a:extLst>
                <a:ext uri="{FF2B5EF4-FFF2-40B4-BE49-F238E27FC236}">
                  <a16:creationId xmlns:a16="http://schemas.microsoft.com/office/drawing/2014/main" id="{6A4A31BA-DA31-C06B-61B7-443F0F092064}"/>
                </a:ext>
              </a:extLst>
            </p:cNvPr>
            <p:cNvGrpSpPr/>
            <p:nvPr/>
          </p:nvGrpSpPr>
          <p:grpSpPr>
            <a:xfrm>
              <a:off x="9517241" y="4039762"/>
              <a:ext cx="1286385" cy="1176608"/>
              <a:chOff x="8530534" y="4014228"/>
              <a:chExt cx="1286385" cy="1176608"/>
            </a:xfrm>
          </p:grpSpPr>
          <p:sp>
            <p:nvSpPr>
              <p:cNvPr id="26" name="TextBox 25">
                <a:extLst>
                  <a:ext uri="{FF2B5EF4-FFF2-40B4-BE49-F238E27FC236}">
                    <a16:creationId xmlns:a16="http://schemas.microsoft.com/office/drawing/2014/main" id="{D37C9E26-6E20-5CD6-C4E3-FFBD0259372A}"/>
                  </a:ext>
                </a:extLst>
              </p:cNvPr>
              <p:cNvSpPr txBox="1"/>
              <p:nvPr/>
            </p:nvSpPr>
            <p:spPr>
              <a:xfrm>
                <a:off x="8530534" y="4698393"/>
                <a:ext cx="1286385" cy="49244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The</a:t>
                </a:r>
                <a:b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b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Web</a:t>
                </a:r>
              </a:p>
            </p:txBody>
          </p:sp>
          <p:sp>
            <p:nvSpPr>
              <p:cNvPr id="27" name="Graphic 20">
                <a:extLst>
                  <a:ext uri="{FF2B5EF4-FFF2-40B4-BE49-F238E27FC236}">
                    <a16:creationId xmlns:a16="http://schemas.microsoft.com/office/drawing/2014/main" id="{F919CEBE-6A75-2DF8-AE9C-6A5A7904EAEF}"/>
                  </a:ext>
                </a:extLst>
              </p:cNvPr>
              <p:cNvSpPr/>
              <p:nvPr/>
            </p:nvSpPr>
            <p:spPr>
              <a:xfrm>
                <a:off x="8945511" y="4014228"/>
                <a:ext cx="454759" cy="454361"/>
              </a:xfrm>
              <a:custGeom>
                <a:avLst/>
                <a:gdLst>
                  <a:gd name="connsiteX0" fmla="*/ 13742 w 190773"/>
                  <a:gd name="connsiteY0" fmla="*/ 75793 h 190606"/>
                  <a:gd name="connsiteX1" fmla="*/ 13742 w 190773"/>
                  <a:gd name="connsiteY1" fmla="*/ 142145 h 190606"/>
                  <a:gd name="connsiteX2" fmla="*/ 73109 w 190773"/>
                  <a:gd name="connsiteY2" fmla="*/ 147907 h 190606"/>
                  <a:gd name="connsiteX3" fmla="*/ 113651 w 190773"/>
                  <a:gd name="connsiteY3" fmla="*/ 188449 h 190606"/>
                  <a:gd name="connsiteX4" fmla="*/ 124067 w 190773"/>
                  <a:gd name="connsiteY4" fmla="*/ 188449 h 190606"/>
                  <a:gd name="connsiteX5" fmla="*/ 124780 w 190773"/>
                  <a:gd name="connsiteY5" fmla="*/ 178859 h 190606"/>
                  <a:gd name="connsiteX6" fmla="*/ 124067 w 190773"/>
                  <a:gd name="connsiteY6" fmla="*/ 178033 h 190606"/>
                  <a:gd name="connsiteX7" fmla="*/ 83897 w 190773"/>
                  <a:gd name="connsiteY7" fmla="*/ 137854 h 190606"/>
                  <a:gd name="connsiteX8" fmla="*/ 80093 w 190773"/>
                  <a:gd name="connsiteY8" fmla="*/ 75793 h 190606"/>
                  <a:gd name="connsiteX9" fmla="*/ 13742 w 190773"/>
                  <a:gd name="connsiteY9" fmla="*/ 75793 h 190606"/>
                  <a:gd name="connsiteX10" fmla="*/ 95510 w 190773"/>
                  <a:gd name="connsiteY10" fmla="*/ 0 h 190606"/>
                  <a:gd name="connsiteX11" fmla="*/ 2632 w 190773"/>
                  <a:gd name="connsiteY11" fmla="*/ 73977 h 190606"/>
                  <a:gd name="connsiteX12" fmla="*/ 7007 w 190773"/>
                  <a:gd name="connsiteY12" fmla="*/ 69058 h 190606"/>
                  <a:gd name="connsiteX13" fmla="*/ 23920 w 190773"/>
                  <a:gd name="connsiteY13" fmla="*/ 57407 h 190606"/>
                  <a:gd name="connsiteX14" fmla="*/ 65791 w 190773"/>
                  <a:gd name="connsiteY14" fmla="*/ 19914 h 190606"/>
                  <a:gd name="connsiteX15" fmla="*/ 64774 w 190773"/>
                  <a:gd name="connsiteY15" fmla="*/ 21573 h 190606"/>
                  <a:gd name="connsiteX16" fmla="*/ 52628 w 190773"/>
                  <a:gd name="connsiteY16" fmla="*/ 52807 h 190606"/>
                  <a:gd name="connsiteX17" fmla="*/ 66588 w 190773"/>
                  <a:gd name="connsiteY17" fmla="*/ 56050 h 190606"/>
                  <a:gd name="connsiteX18" fmla="*/ 95510 w 190773"/>
                  <a:gd name="connsiteY18" fmla="*/ 14288 h 190606"/>
                  <a:gd name="connsiteX19" fmla="*/ 96611 w 190773"/>
                  <a:gd name="connsiteY19" fmla="*/ 14338 h 190606"/>
                  <a:gd name="connsiteX20" fmla="*/ 125716 w 190773"/>
                  <a:gd name="connsiteY20" fmla="*/ 61924 h 190606"/>
                  <a:gd name="connsiteX21" fmla="*/ 78113 w 190773"/>
                  <a:gd name="connsiteY21" fmla="*/ 61917 h 190606"/>
                  <a:gd name="connsiteX22" fmla="*/ 86829 w 190773"/>
                  <a:gd name="connsiteY22" fmla="*/ 69058 h 190606"/>
                  <a:gd name="connsiteX23" fmla="*/ 92878 w 190773"/>
                  <a:gd name="connsiteY23" fmla="*/ 76195 h 190606"/>
                  <a:gd name="connsiteX24" fmla="*/ 127865 w 190773"/>
                  <a:gd name="connsiteY24" fmla="*/ 76209 h 190606"/>
                  <a:gd name="connsiteX25" fmla="*/ 128861 w 190773"/>
                  <a:gd name="connsiteY25" fmla="*/ 95265 h 190606"/>
                  <a:gd name="connsiteX26" fmla="*/ 126578 w 190773"/>
                  <a:gd name="connsiteY26" fmla="*/ 123841 h 190606"/>
                  <a:gd name="connsiteX27" fmla="*/ 101381 w 190773"/>
                  <a:gd name="connsiteY27" fmla="*/ 123842 h 190606"/>
                  <a:gd name="connsiteX28" fmla="*/ 98533 w 190773"/>
                  <a:gd name="connsiteY28" fmla="*/ 131853 h 190606"/>
                  <a:gd name="connsiteX29" fmla="*/ 97305 w 190773"/>
                  <a:gd name="connsiteY29" fmla="*/ 134441 h 190606"/>
                  <a:gd name="connsiteX30" fmla="*/ 96137 w 190773"/>
                  <a:gd name="connsiteY30" fmla="*/ 136626 h 190606"/>
                  <a:gd name="connsiteX31" fmla="*/ 97648 w 190773"/>
                  <a:gd name="connsiteY31" fmla="*/ 138122 h 190606"/>
                  <a:gd name="connsiteX32" fmla="*/ 123503 w 190773"/>
                  <a:gd name="connsiteY32" fmla="*/ 138124 h 190606"/>
                  <a:gd name="connsiteX33" fmla="*/ 116534 w 190773"/>
                  <a:gd name="connsiteY33" fmla="*/ 157027 h 190606"/>
                  <a:gd name="connsiteX34" fmla="*/ 127064 w 190773"/>
                  <a:gd name="connsiteY34" fmla="*/ 167578 h 190606"/>
                  <a:gd name="connsiteX35" fmla="*/ 138293 w 190773"/>
                  <a:gd name="connsiteY35" fmla="*/ 138134 h 190606"/>
                  <a:gd name="connsiteX36" fmla="*/ 164226 w 190773"/>
                  <a:gd name="connsiteY36" fmla="*/ 138126 h 190606"/>
                  <a:gd name="connsiteX37" fmla="*/ 128661 w 190773"/>
                  <a:gd name="connsiteY37" fmla="*/ 169167 h 190606"/>
                  <a:gd name="connsiteX38" fmla="*/ 130803 w 190773"/>
                  <a:gd name="connsiteY38" fmla="*/ 171299 h 190606"/>
                  <a:gd name="connsiteX39" fmla="*/ 131989 w 190773"/>
                  <a:gd name="connsiteY39" fmla="*/ 172635 h 190606"/>
                  <a:gd name="connsiteX40" fmla="*/ 135591 w 190773"/>
                  <a:gd name="connsiteY40" fmla="*/ 181710 h 190606"/>
                  <a:gd name="connsiteX41" fmla="*/ 190774 w 190773"/>
                  <a:gd name="connsiteY41" fmla="*/ 95265 h 190606"/>
                  <a:gd name="connsiteX42" fmla="*/ 95510 w 190773"/>
                  <a:gd name="connsiteY42" fmla="*/ 0 h 190606"/>
                  <a:gd name="connsiteX43" fmla="*/ 69678 w 190773"/>
                  <a:gd name="connsiteY43" fmla="*/ 86208 h 190606"/>
                  <a:gd name="connsiteX44" fmla="*/ 69678 w 190773"/>
                  <a:gd name="connsiteY44" fmla="*/ 131729 h 190606"/>
                  <a:gd name="connsiteX45" fmla="*/ 24158 w 190773"/>
                  <a:gd name="connsiteY45" fmla="*/ 131729 h 190606"/>
                  <a:gd name="connsiteX46" fmla="*/ 24158 w 190773"/>
                  <a:gd name="connsiteY46" fmla="*/ 86208 h 190606"/>
                  <a:gd name="connsiteX47" fmla="*/ 69678 w 190773"/>
                  <a:gd name="connsiteY47" fmla="*/ 86208 h 190606"/>
                  <a:gd name="connsiteX48" fmla="*/ 142245 w 190773"/>
                  <a:gd name="connsiteY48" fmla="*/ 76215 h 190606"/>
                  <a:gd name="connsiteX49" fmla="*/ 174226 w 190773"/>
                  <a:gd name="connsiteY49" fmla="*/ 76209 h 190606"/>
                  <a:gd name="connsiteX50" fmla="*/ 174300 w 190773"/>
                  <a:gd name="connsiteY50" fmla="*/ 76496 h 190606"/>
                  <a:gd name="connsiteX51" fmla="*/ 176486 w 190773"/>
                  <a:gd name="connsiteY51" fmla="*/ 95265 h 190606"/>
                  <a:gd name="connsiteX52" fmla="*/ 171301 w 190773"/>
                  <a:gd name="connsiteY52" fmla="*/ 123840 h 190606"/>
                  <a:gd name="connsiteX53" fmla="*/ 141074 w 190773"/>
                  <a:gd name="connsiteY53" fmla="*/ 123848 h 190606"/>
                  <a:gd name="connsiteX54" fmla="*/ 143149 w 190773"/>
                  <a:gd name="connsiteY54" fmla="*/ 95265 h 190606"/>
                  <a:gd name="connsiteX55" fmla="*/ 142245 w 190773"/>
                  <a:gd name="connsiteY55" fmla="*/ 76215 h 190606"/>
                  <a:gd name="connsiteX56" fmla="*/ 125217 w 190773"/>
                  <a:gd name="connsiteY56" fmla="*/ 19914 h 190606"/>
                  <a:gd name="connsiteX57" fmla="*/ 125435 w 190773"/>
                  <a:gd name="connsiteY57" fmla="*/ 19997 h 190606"/>
                  <a:gd name="connsiteX58" fmla="*/ 169327 w 190773"/>
                  <a:gd name="connsiteY58" fmla="*/ 61926 h 190606"/>
                  <a:gd name="connsiteX59" fmla="*/ 140292 w 190773"/>
                  <a:gd name="connsiteY59" fmla="*/ 61920 h 190606"/>
                  <a:gd name="connsiteX60" fmla="*/ 125217 w 190773"/>
                  <a:gd name="connsiteY60" fmla="*/ 19914 h 19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0773" h="190606">
                    <a:moveTo>
                      <a:pt x="13742" y="75793"/>
                    </a:moveTo>
                    <a:cubicBezTo>
                      <a:pt x="-4581" y="94116"/>
                      <a:pt x="-4581" y="123823"/>
                      <a:pt x="13742" y="142145"/>
                    </a:cubicBezTo>
                    <a:cubicBezTo>
                      <a:pt x="29884" y="158288"/>
                      <a:pt x="54863" y="160208"/>
                      <a:pt x="73109" y="147907"/>
                    </a:cubicBezTo>
                    <a:lnTo>
                      <a:pt x="113651" y="188449"/>
                    </a:lnTo>
                    <a:cubicBezTo>
                      <a:pt x="116528" y="191325"/>
                      <a:pt x="121190" y="191325"/>
                      <a:pt x="124067" y="188449"/>
                    </a:cubicBezTo>
                    <a:cubicBezTo>
                      <a:pt x="126681" y="185834"/>
                      <a:pt x="126919" y="181742"/>
                      <a:pt x="124780" y="178859"/>
                    </a:cubicBezTo>
                    <a:lnTo>
                      <a:pt x="124067" y="178033"/>
                    </a:lnTo>
                    <a:lnTo>
                      <a:pt x="83897" y="137854"/>
                    </a:lnTo>
                    <a:cubicBezTo>
                      <a:pt x="98314" y="119444"/>
                      <a:pt x="97046" y="92745"/>
                      <a:pt x="80093" y="75793"/>
                    </a:cubicBezTo>
                    <a:cubicBezTo>
                      <a:pt x="61771" y="57471"/>
                      <a:pt x="32064" y="57471"/>
                      <a:pt x="13742" y="75793"/>
                    </a:cubicBezTo>
                    <a:close/>
                    <a:moveTo>
                      <a:pt x="95510" y="0"/>
                    </a:moveTo>
                    <a:cubicBezTo>
                      <a:pt x="50214" y="0"/>
                      <a:pt x="12302" y="31612"/>
                      <a:pt x="2632" y="73977"/>
                    </a:cubicBezTo>
                    <a:cubicBezTo>
                      <a:pt x="3976" y="72270"/>
                      <a:pt x="5435" y="70629"/>
                      <a:pt x="7007" y="69058"/>
                    </a:cubicBezTo>
                    <a:cubicBezTo>
                      <a:pt x="12039" y="64026"/>
                      <a:pt x="17785" y="60142"/>
                      <a:pt x="23920" y="57407"/>
                    </a:cubicBezTo>
                    <a:cubicBezTo>
                      <a:pt x="32902" y="40429"/>
                      <a:pt x="47763" y="27030"/>
                      <a:pt x="65791" y="19914"/>
                    </a:cubicBezTo>
                    <a:lnTo>
                      <a:pt x="64774" y="21573"/>
                    </a:lnTo>
                    <a:cubicBezTo>
                      <a:pt x="59654" y="30084"/>
                      <a:pt x="55524" y="40730"/>
                      <a:pt x="52628" y="52807"/>
                    </a:cubicBezTo>
                    <a:cubicBezTo>
                      <a:pt x="57380" y="53295"/>
                      <a:pt x="62070" y="54374"/>
                      <a:pt x="66588" y="56050"/>
                    </a:cubicBezTo>
                    <a:cubicBezTo>
                      <a:pt x="72606" y="31022"/>
                      <a:pt x="83951" y="14288"/>
                      <a:pt x="95510" y="14288"/>
                    </a:cubicBezTo>
                    <a:lnTo>
                      <a:pt x="96611" y="14338"/>
                    </a:lnTo>
                    <a:cubicBezTo>
                      <a:pt x="108665" y="15441"/>
                      <a:pt x="120308" y="34509"/>
                      <a:pt x="125716" y="61924"/>
                    </a:cubicBezTo>
                    <a:lnTo>
                      <a:pt x="78113" y="61917"/>
                    </a:lnTo>
                    <a:cubicBezTo>
                      <a:pt x="81193" y="63963"/>
                      <a:pt x="84115" y="66343"/>
                      <a:pt x="86829" y="69058"/>
                    </a:cubicBezTo>
                    <a:cubicBezTo>
                      <a:pt x="89072" y="71301"/>
                      <a:pt x="91089" y="73690"/>
                      <a:pt x="92878" y="76195"/>
                    </a:cubicBezTo>
                    <a:lnTo>
                      <a:pt x="127865" y="76209"/>
                    </a:lnTo>
                    <a:cubicBezTo>
                      <a:pt x="128513" y="82308"/>
                      <a:pt x="128861" y="88687"/>
                      <a:pt x="128861" y="95265"/>
                    </a:cubicBezTo>
                    <a:cubicBezTo>
                      <a:pt x="128861" y="105357"/>
                      <a:pt x="128041" y="114980"/>
                      <a:pt x="126578" y="123841"/>
                    </a:cubicBezTo>
                    <a:lnTo>
                      <a:pt x="101381" y="123842"/>
                    </a:lnTo>
                    <a:cubicBezTo>
                      <a:pt x="100641" y="126563"/>
                      <a:pt x="99691" y="129241"/>
                      <a:pt x="98533" y="131853"/>
                    </a:cubicBezTo>
                    <a:lnTo>
                      <a:pt x="97305" y="134441"/>
                    </a:lnTo>
                    <a:lnTo>
                      <a:pt x="96137" y="136626"/>
                    </a:lnTo>
                    <a:lnTo>
                      <a:pt x="97648" y="138122"/>
                    </a:lnTo>
                    <a:lnTo>
                      <a:pt x="123503" y="138124"/>
                    </a:lnTo>
                    <a:cubicBezTo>
                      <a:pt x="121577" y="145254"/>
                      <a:pt x="119211" y="151627"/>
                      <a:pt x="116534" y="157027"/>
                    </a:cubicBezTo>
                    <a:lnTo>
                      <a:pt x="127064" y="167578"/>
                    </a:lnTo>
                    <a:cubicBezTo>
                      <a:pt x="131749" y="159405"/>
                      <a:pt x="135559" y="149398"/>
                      <a:pt x="138293" y="138134"/>
                    </a:cubicBezTo>
                    <a:lnTo>
                      <a:pt x="164226" y="138126"/>
                    </a:lnTo>
                    <a:cubicBezTo>
                      <a:pt x="155750" y="151687"/>
                      <a:pt x="143370" y="162558"/>
                      <a:pt x="128661" y="169167"/>
                    </a:cubicBezTo>
                    <a:lnTo>
                      <a:pt x="130803" y="171299"/>
                    </a:lnTo>
                    <a:lnTo>
                      <a:pt x="131989" y="172635"/>
                    </a:lnTo>
                    <a:cubicBezTo>
                      <a:pt x="134089" y="175447"/>
                      <a:pt x="135275" y="178581"/>
                      <a:pt x="135591" y="181710"/>
                    </a:cubicBezTo>
                    <a:cubicBezTo>
                      <a:pt x="168175" y="166583"/>
                      <a:pt x="190774" y="133563"/>
                      <a:pt x="190774" y="95265"/>
                    </a:cubicBezTo>
                    <a:cubicBezTo>
                      <a:pt x="190774" y="42651"/>
                      <a:pt x="148123" y="0"/>
                      <a:pt x="95510" y="0"/>
                    </a:cubicBezTo>
                    <a:close/>
                    <a:moveTo>
                      <a:pt x="69678" y="86208"/>
                    </a:moveTo>
                    <a:cubicBezTo>
                      <a:pt x="82248" y="98779"/>
                      <a:pt x="82248" y="119159"/>
                      <a:pt x="69678" y="131729"/>
                    </a:cubicBezTo>
                    <a:cubicBezTo>
                      <a:pt x="57108" y="144299"/>
                      <a:pt x="36728" y="144299"/>
                      <a:pt x="24158" y="131729"/>
                    </a:cubicBezTo>
                    <a:cubicBezTo>
                      <a:pt x="11587" y="119159"/>
                      <a:pt x="11587" y="98779"/>
                      <a:pt x="24158" y="86208"/>
                    </a:cubicBezTo>
                    <a:cubicBezTo>
                      <a:pt x="36728" y="73639"/>
                      <a:pt x="57108" y="73639"/>
                      <a:pt x="69678" y="86208"/>
                    </a:cubicBezTo>
                    <a:close/>
                    <a:moveTo>
                      <a:pt x="142245" y="76215"/>
                    </a:moveTo>
                    <a:lnTo>
                      <a:pt x="174226" y="76209"/>
                    </a:lnTo>
                    <a:lnTo>
                      <a:pt x="174300" y="76496"/>
                    </a:lnTo>
                    <a:cubicBezTo>
                      <a:pt x="175730" y="82519"/>
                      <a:pt x="176486" y="88804"/>
                      <a:pt x="176486" y="95265"/>
                    </a:cubicBezTo>
                    <a:cubicBezTo>
                      <a:pt x="176486" y="105323"/>
                      <a:pt x="174653" y="114954"/>
                      <a:pt x="171301" y="123840"/>
                    </a:cubicBezTo>
                    <a:lnTo>
                      <a:pt x="141074" y="123848"/>
                    </a:lnTo>
                    <a:cubicBezTo>
                      <a:pt x="142430" y="114806"/>
                      <a:pt x="143149" y="105199"/>
                      <a:pt x="143149" y="95265"/>
                    </a:cubicBezTo>
                    <a:cubicBezTo>
                      <a:pt x="143149" y="88752"/>
                      <a:pt x="142840" y="82380"/>
                      <a:pt x="142245" y="76215"/>
                    </a:cubicBezTo>
                    <a:close/>
                    <a:moveTo>
                      <a:pt x="125217" y="19914"/>
                    </a:moveTo>
                    <a:lnTo>
                      <a:pt x="125435" y="19997"/>
                    </a:lnTo>
                    <a:cubicBezTo>
                      <a:pt x="144937" y="27757"/>
                      <a:pt x="160710" y="42877"/>
                      <a:pt x="169327" y="61926"/>
                    </a:cubicBezTo>
                    <a:lnTo>
                      <a:pt x="140292" y="61920"/>
                    </a:lnTo>
                    <a:cubicBezTo>
                      <a:pt x="137307" y="45228"/>
                      <a:pt x="132099" y="30697"/>
                      <a:pt x="125217" y="19914"/>
                    </a:cubicBezTo>
                    <a:close/>
                  </a:path>
                </a:pathLst>
              </a:custGeom>
              <a:solidFill>
                <a:srgbClr val="2121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4" name="Picture 3">
              <a:extLst>
                <a:ext uri="{FF2B5EF4-FFF2-40B4-BE49-F238E27FC236}">
                  <a16:creationId xmlns:a16="http://schemas.microsoft.com/office/drawing/2014/main" id="{BCC3DA72-21BF-1C9F-157A-971F8E066FB0}"/>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7948429" y="4005187"/>
              <a:ext cx="502194" cy="502194"/>
            </a:xfrm>
            <a:prstGeom prst="rect">
              <a:avLst/>
            </a:prstGeom>
          </p:spPr>
        </p:pic>
        <p:sp>
          <p:nvSpPr>
            <p:cNvPr id="5" name="TextBox 4">
              <a:extLst>
                <a:ext uri="{FF2B5EF4-FFF2-40B4-BE49-F238E27FC236}">
                  <a16:creationId xmlns:a16="http://schemas.microsoft.com/office/drawing/2014/main" id="{392B72F6-25AD-7352-07E7-0765495514D1}"/>
                </a:ext>
              </a:extLst>
            </p:cNvPr>
            <p:cNvSpPr txBox="1"/>
            <p:nvPr/>
          </p:nvSpPr>
          <p:spPr>
            <a:xfrm>
              <a:off x="7556333" y="4698392"/>
              <a:ext cx="1286385" cy="49244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Copilot Agents</a:t>
              </a:r>
            </a:p>
          </p:txBody>
        </p:sp>
        <p:sp>
          <p:nvSpPr>
            <p:cNvPr id="6" name="Graphic 28" descr="Plus sign">
              <a:extLst>
                <a:ext uri="{FF2B5EF4-FFF2-40B4-BE49-F238E27FC236}">
                  <a16:creationId xmlns:a16="http://schemas.microsoft.com/office/drawing/2014/main" id="{C307D0B2-ED24-CE79-2846-6BB4DCA8B700}"/>
                </a:ext>
                <a:ext uri="{C183D7F6-B498-43B3-948B-1728B52AA6E4}">
                  <adec:decorative xmlns:adec="http://schemas.microsoft.com/office/drawing/2017/decorative" val="0"/>
                </a:ext>
              </a:extLst>
            </p:cNvPr>
            <p:cNvSpPr/>
            <p:nvPr/>
          </p:nvSpPr>
          <p:spPr>
            <a:xfrm>
              <a:off x="9080039" y="4160668"/>
              <a:ext cx="205967" cy="205934"/>
            </a:xfrm>
            <a:custGeom>
              <a:avLst/>
              <a:gdLst>
                <a:gd name="connsiteX0" fmla="*/ 102943 w 205967"/>
                <a:gd name="connsiteY0" fmla="*/ 0 h 205934"/>
                <a:gd name="connsiteX1" fmla="*/ 111691 w 205967"/>
                <a:gd name="connsiteY1" fmla="*/ 7627 h 205934"/>
                <a:gd name="connsiteX2" fmla="*/ 111772 w 205967"/>
                <a:gd name="connsiteY2" fmla="*/ 8824 h 205934"/>
                <a:gd name="connsiteX3" fmla="*/ 111786 w 205967"/>
                <a:gd name="connsiteY3" fmla="*/ 94145 h 205934"/>
                <a:gd name="connsiteX4" fmla="*/ 197142 w 205967"/>
                <a:gd name="connsiteY4" fmla="*/ 94145 h 205934"/>
                <a:gd name="connsiteX5" fmla="*/ 205968 w 205967"/>
                <a:gd name="connsiteY5" fmla="*/ 102971 h 205934"/>
                <a:gd name="connsiteX6" fmla="*/ 198340 w 205967"/>
                <a:gd name="connsiteY6" fmla="*/ 111718 h 205934"/>
                <a:gd name="connsiteX7" fmla="*/ 197142 w 205967"/>
                <a:gd name="connsiteY7" fmla="*/ 111798 h 205934"/>
                <a:gd name="connsiteX8" fmla="*/ 111786 w 205967"/>
                <a:gd name="connsiteY8" fmla="*/ 111798 h 205934"/>
                <a:gd name="connsiteX9" fmla="*/ 111809 w 205967"/>
                <a:gd name="connsiteY9" fmla="*/ 197106 h 205934"/>
                <a:gd name="connsiteX10" fmla="*/ 102986 w 205967"/>
                <a:gd name="connsiteY10" fmla="*/ 205935 h 205934"/>
                <a:gd name="connsiteX11" fmla="*/ 94238 w 205967"/>
                <a:gd name="connsiteY11" fmla="*/ 198308 h 205934"/>
                <a:gd name="connsiteX12" fmla="*/ 94157 w 205967"/>
                <a:gd name="connsiteY12" fmla="*/ 197110 h 205934"/>
                <a:gd name="connsiteX13" fmla="*/ 94134 w 205967"/>
                <a:gd name="connsiteY13" fmla="*/ 111798 h 205934"/>
                <a:gd name="connsiteX14" fmla="*/ 8826 w 205967"/>
                <a:gd name="connsiteY14" fmla="*/ 111798 h 205934"/>
                <a:gd name="connsiteX15" fmla="*/ 0 w 205967"/>
                <a:gd name="connsiteY15" fmla="*/ 102971 h 205934"/>
                <a:gd name="connsiteX16" fmla="*/ 7628 w 205967"/>
                <a:gd name="connsiteY16" fmla="*/ 94225 h 205934"/>
                <a:gd name="connsiteX17" fmla="*/ 8826 w 205967"/>
                <a:gd name="connsiteY17" fmla="*/ 94145 h 205934"/>
                <a:gd name="connsiteX18" fmla="*/ 94134 w 205967"/>
                <a:gd name="connsiteY18" fmla="*/ 94145 h 205934"/>
                <a:gd name="connsiteX19" fmla="*/ 94119 w 205967"/>
                <a:gd name="connsiteY19" fmla="*/ 8828 h 205934"/>
                <a:gd name="connsiteX20" fmla="*/ 102943 w 205967"/>
                <a:gd name="connsiteY20" fmla="*/ 0 h 20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967" h="205934">
                  <a:moveTo>
                    <a:pt x="102943" y="0"/>
                  </a:moveTo>
                  <a:cubicBezTo>
                    <a:pt x="107412" y="0"/>
                    <a:pt x="111106" y="3319"/>
                    <a:pt x="111691" y="7627"/>
                  </a:cubicBezTo>
                  <a:lnTo>
                    <a:pt x="111772" y="8824"/>
                  </a:lnTo>
                  <a:lnTo>
                    <a:pt x="111786" y="94145"/>
                  </a:lnTo>
                  <a:lnTo>
                    <a:pt x="197142" y="94145"/>
                  </a:lnTo>
                  <a:cubicBezTo>
                    <a:pt x="202016" y="94145"/>
                    <a:pt x="205968" y="98097"/>
                    <a:pt x="205968" y="102971"/>
                  </a:cubicBezTo>
                  <a:cubicBezTo>
                    <a:pt x="205968" y="107440"/>
                    <a:pt x="202647" y="111133"/>
                    <a:pt x="198340" y="111718"/>
                  </a:cubicBezTo>
                  <a:lnTo>
                    <a:pt x="197142" y="111798"/>
                  </a:lnTo>
                  <a:lnTo>
                    <a:pt x="111786" y="111798"/>
                  </a:lnTo>
                  <a:lnTo>
                    <a:pt x="111809" y="197106"/>
                  </a:lnTo>
                  <a:cubicBezTo>
                    <a:pt x="111811" y="201981"/>
                    <a:pt x="107860" y="205935"/>
                    <a:pt x="102986" y="205935"/>
                  </a:cubicBezTo>
                  <a:cubicBezTo>
                    <a:pt x="98517" y="205935"/>
                    <a:pt x="94823" y="202616"/>
                    <a:pt x="94238" y="198308"/>
                  </a:cubicBezTo>
                  <a:lnTo>
                    <a:pt x="94157" y="197110"/>
                  </a:lnTo>
                  <a:lnTo>
                    <a:pt x="94134" y="111798"/>
                  </a:lnTo>
                  <a:lnTo>
                    <a:pt x="8826" y="111798"/>
                  </a:lnTo>
                  <a:cubicBezTo>
                    <a:pt x="3952" y="111798"/>
                    <a:pt x="0" y="107846"/>
                    <a:pt x="0" y="102971"/>
                  </a:cubicBezTo>
                  <a:cubicBezTo>
                    <a:pt x="0" y="98503"/>
                    <a:pt x="3320" y="94810"/>
                    <a:pt x="7628" y="94225"/>
                  </a:cubicBezTo>
                  <a:lnTo>
                    <a:pt x="8826" y="94145"/>
                  </a:lnTo>
                  <a:lnTo>
                    <a:pt x="94134" y="94145"/>
                  </a:lnTo>
                  <a:lnTo>
                    <a:pt x="94119" y="8828"/>
                  </a:lnTo>
                  <a:cubicBezTo>
                    <a:pt x="94118" y="3953"/>
                    <a:pt x="98069" y="0"/>
                    <a:pt x="102943" y="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32493121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48A4C-09CE-2B93-81F3-19455C0E023C}"/>
            </a:ext>
          </a:extLst>
        </p:cNvPr>
        <p:cNvGrpSpPr/>
        <p:nvPr/>
      </p:nvGrpSpPr>
      <p:grpSpPr>
        <a:xfrm>
          <a:off x="0" y="0"/>
          <a:ext cx="0" cy="0"/>
          <a:chOff x="0" y="0"/>
          <a:chExt cx="0" cy="0"/>
        </a:xfrm>
      </p:grpSpPr>
      <p:sp>
        <p:nvSpPr>
          <p:cNvPr id="5" name="Rectangle: Rounded Corners 8">
            <a:extLst>
              <a:ext uri="{FF2B5EF4-FFF2-40B4-BE49-F238E27FC236}">
                <a16:creationId xmlns:a16="http://schemas.microsoft.com/office/drawing/2014/main" id="{94E818BF-65D1-C978-D67F-C9D6390D9264}"/>
              </a:ext>
              <a:ext uri="{C183D7F6-B498-43B3-948B-1728B52AA6E4}">
                <adec:decorative xmlns:adec="http://schemas.microsoft.com/office/drawing/2017/decorative" val="1"/>
              </a:ext>
            </a:extLst>
          </p:cNvPr>
          <p:cNvSpPr/>
          <p:nvPr/>
        </p:nvSpPr>
        <p:spPr bwMode="auto">
          <a:xfrm>
            <a:off x="1510748" y="3683944"/>
            <a:ext cx="8984974" cy="1444603"/>
          </a:xfrm>
          <a:prstGeom prst="roundRect">
            <a:avLst>
              <a:gd name="adj" fmla="val 50000"/>
            </a:avLst>
          </a:prstGeom>
          <a:solidFill>
            <a:schemeClr val="bg1"/>
          </a:solidFill>
          <a:ln w="15875">
            <a:gradFill>
              <a:gsLst>
                <a:gs pos="0">
                  <a:srgbClr val="990099"/>
                </a:gs>
                <a:gs pos="83000">
                  <a:schemeClr val="accent1">
                    <a:lumMod val="45000"/>
                    <a:lumOff val="55000"/>
                  </a:schemeClr>
                </a:gs>
                <a:gs pos="100000">
                  <a:schemeClr val="accent1"/>
                </a:gs>
              </a:gsLst>
              <a:lin ang="5400000" scaled="1"/>
            </a:gradFill>
            <a:headEnd type="none" w="med" len="med"/>
            <a:tailEnd type="none" w="med" len="med"/>
          </a:ln>
          <a:effectLst>
            <a:outerShdw blurRad="372272" dist="50800" dir="2760000" algn="ctr" rotWithShape="0">
              <a:srgbClr val="000000">
                <a:alpha val="14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3" name="TextBox 2">
            <a:extLst>
              <a:ext uri="{FF2B5EF4-FFF2-40B4-BE49-F238E27FC236}">
                <a16:creationId xmlns:a16="http://schemas.microsoft.com/office/drawing/2014/main" id="{7DAEBB75-D366-3265-FB47-BDC39ADAE8CA}"/>
              </a:ext>
            </a:extLst>
          </p:cNvPr>
          <p:cNvSpPr txBox="1"/>
          <p:nvPr/>
        </p:nvSpPr>
        <p:spPr>
          <a:xfrm>
            <a:off x="2810413" y="1687973"/>
            <a:ext cx="6067059"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0" normalizeH="0" baseline="0" noProof="0">
                <a:ln w="3175">
                  <a:noFill/>
                </a:ln>
                <a:gradFill>
                  <a:gsLst>
                    <a:gs pos="0">
                      <a:srgbClr val="002060"/>
                    </a:gs>
                    <a:gs pos="100000">
                      <a:srgbClr val="7030A0"/>
                    </a:gs>
                  </a:gsLst>
                  <a:lin ang="2400000" scaled="0"/>
                </a:gradFill>
                <a:effectLst/>
                <a:uLnTx/>
                <a:uFillTx/>
                <a:latin typeface="Aptos" panose="020B0004020202020204" pitchFamily="34" charset="0"/>
                <a:cs typeface="Segoe UI Semibold" panose="020B0702040204020203" pitchFamily="34" charset="0"/>
              </a:rPr>
              <a:t>Embedded across Microsoft 365 apps</a:t>
            </a:r>
          </a:p>
        </p:txBody>
      </p:sp>
      <p:grpSp>
        <p:nvGrpSpPr>
          <p:cNvPr id="4" name="Group 3">
            <a:extLst>
              <a:ext uri="{FF2B5EF4-FFF2-40B4-BE49-F238E27FC236}">
                <a16:creationId xmlns:a16="http://schemas.microsoft.com/office/drawing/2014/main" id="{AC9A2AE7-7139-1D18-2FA3-A0ADDE6443D9}"/>
              </a:ext>
            </a:extLst>
          </p:cNvPr>
          <p:cNvGrpSpPr/>
          <p:nvPr/>
        </p:nvGrpSpPr>
        <p:grpSpPr>
          <a:xfrm>
            <a:off x="1888991" y="4091842"/>
            <a:ext cx="4477699" cy="640822"/>
            <a:chOff x="2673638" y="4408791"/>
            <a:chExt cx="4477699" cy="640822"/>
          </a:xfrm>
        </p:grpSpPr>
        <p:pic>
          <p:nvPicPr>
            <p:cNvPr id="2" name="Picture 1">
              <a:extLst>
                <a:ext uri="{FF2B5EF4-FFF2-40B4-BE49-F238E27FC236}">
                  <a16:creationId xmlns:a16="http://schemas.microsoft.com/office/drawing/2014/main" id="{1C2277B5-A126-56B5-0802-4FC24E6524FB}"/>
                </a:ext>
              </a:extLst>
            </p:cNvPr>
            <p:cNvPicPr>
              <a:picLocks noChangeAspect="1"/>
            </p:cNvPicPr>
            <p:nvPr/>
          </p:nvPicPr>
          <p:blipFill>
            <a:blip r:embed="rId3"/>
            <a:srcRect/>
            <a:stretch/>
          </p:blipFill>
          <p:spPr>
            <a:xfrm>
              <a:off x="5551034" y="4432237"/>
              <a:ext cx="658916" cy="617376"/>
            </a:xfrm>
            <a:prstGeom prst="rect">
              <a:avLst/>
            </a:prstGeom>
          </p:spPr>
        </p:pic>
        <p:pic>
          <p:nvPicPr>
            <p:cNvPr id="6" name="Picture 5">
              <a:extLst>
                <a:ext uri="{FF2B5EF4-FFF2-40B4-BE49-F238E27FC236}">
                  <a16:creationId xmlns:a16="http://schemas.microsoft.com/office/drawing/2014/main" id="{96E61D69-F14D-A8D3-A067-538597FE0CA5}"/>
                </a:ext>
              </a:extLst>
            </p:cNvPr>
            <p:cNvPicPr>
              <a:picLocks noChangeAspect="1"/>
            </p:cNvPicPr>
            <p:nvPr/>
          </p:nvPicPr>
          <p:blipFill>
            <a:blip r:embed="rId4"/>
            <a:srcRect/>
            <a:stretch/>
          </p:blipFill>
          <p:spPr>
            <a:xfrm>
              <a:off x="4598534" y="4408791"/>
              <a:ext cx="658916" cy="617376"/>
            </a:xfrm>
            <a:prstGeom prst="rect">
              <a:avLst/>
            </a:prstGeom>
          </p:spPr>
        </p:pic>
        <p:pic>
          <p:nvPicPr>
            <p:cNvPr id="7" name="Picture 6">
              <a:extLst>
                <a:ext uri="{FF2B5EF4-FFF2-40B4-BE49-F238E27FC236}">
                  <a16:creationId xmlns:a16="http://schemas.microsoft.com/office/drawing/2014/main" id="{DB051C8B-B969-F123-8A2B-C5993DB47884}"/>
                </a:ext>
              </a:extLst>
            </p:cNvPr>
            <p:cNvPicPr>
              <a:picLocks noChangeAspect="1"/>
            </p:cNvPicPr>
            <p:nvPr/>
          </p:nvPicPr>
          <p:blipFill>
            <a:blip r:embed="rId5"/>
            <a:srcRect/>
            <a:stretch/>
          </p:blipFill>
          <p:spPr>
            <a:xfrm>
              <a:off x="2673638" y="4432237"/>
              <a:ext cx="658916" cy="617376"/>
            </a:xfrm>
            <a:prstGeom prst="rect">
              <a:avLst/>
            </a:prstGeom>
          </p:spPr>
        </p:pic>
        <p:pic>
          <p:nvPicPr>
            <p:cNvPr id="28" name="Picture 27">
              <a:extLst>
                <a:ext uri="{FF2B5EF4-FFF2-40B4-BE49-F238E27FC236}">
                  <a16:creationId xmlns:a16="http://schemas.microsoft.com/office/drawing/2014/main" id="{44F1A9A0-7D5A-904F-1E00-68565F425F04}"/>
                </a:ext>
              </a:extLst>
            </p:cNvPr>
            <p:cNvPicPr>
              <a:picLocks noChangeAspect="1"/>
            </p:cNvPicPr>
            <p:nvPr/>
          </p:nvPicPr>
          <p:blipFill>
            <a:blip r:embed="rId6"/>
            <a:srcRect/>
            <a:stretch/>
          </p:blipFill>
          <p:spPr>
            <a:xfrm>
              <a:off x="3651593" y="4432237"/>
              <a:ext cx="658916" cy="617376"/>
            </a:xfrm>
            <a:prstGeom prst="rect">
              <a:avLst/>
            </a:prstGeom>
          </p:spPr>
        </p:pic>
        <p:pic>
          <p:nvPicPr>
            <p:cNvPr id="29" name="Picture 28">
              <a:extLst>
                <a:ext uri="{FF2B5EF4-FFF2-40B4-BE49-F238E27FC236}">
                  <a16:creationId xmlns:a16="http://schemas.microsoft.com/office/drawing/2014/main" id="{55CA3B7B-A96C-4CB1-3968-83EC93D5B58A}"/>
                </a:ext>
              </a:extLst>
            </p:cNvPr>
            <p:cNvPicPr>
              <a:picLocks noChangeAspect="1"/>
            </p:cNvPicPr>
            <p:nvPr/>
          </p:nvPicPr>
          <p:blipFill>
            <a:blip r:embed="rId7"/>
            <a:srcRect/>
            <a:stretch/>
          </p:blipFill>
          <p:spPr>
            <a:xfrm>
              <a:off x="6492421" y="4408791"/>
              <a:ext cx="658916" cy="617376"/>
            </a:xfrm>
            <a:prstGeom prst="rect">
              <a:avLst/>
            </a:prstGeom>
          </p:spPr>
        </p:pic>
      </p:grpSp>
      <p:pic>
        <p:nvPicPr>
          <p:cNvPr id="31" name="Picture 30" descr="Copilot in Loop">
            <a:extLst>
              <a:ext uri="{FF2B5EF4-FFF2-40B4-BE49-F238E27FC236}">
                <a16:creationId xmlns:a16="http://schemas.microsoft.com/office/drawing/2014/main" id="{3EE16D60-EECC-E072-B5B4-E661950D97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0274" y="4091842"/>
            <a:ext cx="543716" cy="543716"/>
          </a:xfrm>
          <a:prstGeom prst="rect">
            <a:avLst/>
          </a:prstGeom>
        </p:spPr>
      </p:pic>
      <p:pic>
        <p:nvPicPr>
          <p:cNvPr id="33" name="Picture 32" descr="Whiteboard icon in Windows 11 Color Style">
            <a:hlinkClick r:id="rId9"/>
            <a:extLst>
              <a:ext uri="{FF2B5EF4-FFF2-40B4-BE49-F238E27FC236}">
                <a16:creationId xmlns:a16="http://schemas.microsoft.com/office/drawing/2014/main" id="{017AFA5B-68B2-1B66-4617-F1B0979868C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96165" y="4039121"/>
            <a:ext cx="746924" cy="754106"/>
          </a:xfrm>
          <a:prstGeom prst="rect">
            <a:avLst/>
          </a:prstGeom>
          <a:solidFill>
            <a:schemeClr val="bg1"/>
          </a:solidFill>
        </p:spPr>
      </p:pic>
      <p:pic>
        <p:nvPicPr>
          <p:cNvPr id="34" name="Picture 33" descr="Onenote Icon of Flat style - Available in SVG, PNG, EPS, AI &amp; Icon fonts">
            <a:hlinkClick r:id="rId11"/>
            <a:extLst>
              <a:ext uri="{FF2B5EF4-FFF2-40B4-BE49-F238E27FC236}">
                <a16:creationId xmlns:a16="http://schemas.microsoft.com/office/drawing/2014/main" id="{05ABF670-F799-7B5B-6959-6822A368422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92134" y="4060423"/>
            <a:ext cx="646893" cy="641352"/>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a:extLst>
              <a:ext uri="{FF2B5EF4-FFF2-40B4-BE49-F238E27FC236}">
                <a16:creationId xmlns:a16="http://schemas.microsoft.com/office/drawing/2014/main" id="{20EC7DAC-0934-0099-32F4-ABCA1A62DDB1}"/>
              </a:ext>
              <a:ext uri="{C183D7F6-B498-43B3-948B-1728B52AA6E4}">
                <adec:decorative xmlns:adec="http://schemas.microsoft.com/office/drawing/2017/decorative" val="1"/>
              </a:ext>
            </a:extLst>
          </p:cNvPr>
          <p:cNvSpPr/>
          <p:nvPr/>
        </p:nvSpPr>
        <p:spPr bwMode="auto">
          <a:xfrm>
            <a:off x="5240136" y="2418607"/>
            <a:ext cx="1711728" cy="1566441"/>
          </a:xfrm>
          <a:prstGeom prst="ellipse">
            <a:avLst/>
          </a:prstGeom>
          <a:solidFill>
            <a:schemeClr val="bg1"/>
          </a:solidFill>
          <a:ln w="15875">
            <a:gradFill>
              <a:gsLst>
                <a:gs pos="0">
                  <a:srgbClr val="990099"/>
                </a:gs>
                <a:gs pos="83000">
                  <a:schemeClr val="accent1">
                    <a:lumMod val="45000"/>
                    <a:lumOff val="55000"/>
                  </a:schemeClr>
                </a:gs>
                <a:gs pos="100000">
                  <a:schemeClr val="accent1"/>
                </a:gs>
              </a:gsLst>
              <a:lin ang="5400000" scaled="1"/>
            </a:grad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32" name="Picture 31">
            <a:extLst>
              <a:ext uri="{FF2B5EF4-FFF2-40B4-BE49-F238E27FC236}">
                <a16:creationId xmlns:a16="http://schemas.microsoft.com/office/drawing/2014/main" id="{E410B232-222C-75AB-B772-A34C1E0AAB43}"/>
              </a:ext>
            </a:extLst>
          </p:cNvPr>
          <p:cNvPicPr>
            <a:picLocks noChangeAspect="1"/>
          </p:cNvPicPr>
          <p:nvPr/>
        </p:nvPicPr>
        <p:blipFill>
          <a:blip r:embed="rId13"/>
          <a:stretch>
            <a:fillRect/>
          </a:stretch>
        </p:blipFill>
        <p:spPr>
          <a:xfrm>
            <a:off x="5490569" y="2596396"/>
            <a:ext cx="1210861" cy="1210861"/>
          </a:xfrm>
          <a:prstGeom prst="rect">
            <a:avLst/>
          </a:prstGeom>
        </p:spPr>
      </p:pic>
      <p:pic>
        <p:nvPicPr>
          <p:cNvPr id="35" name="Picture 34" descr="A logo of a computer program  Description automatically generated">
            <a:extLst>
              <a:ext uri="{FF2B5EF4-FFF2-40B4-BE49-F238E27FC236}">
                <a16:creationId xmlns:a16="http://schemas.microsoft.com/office/drawing/2014/main" id="{AD8F71A8-0DA2-BD94-3037-7DC23DDE195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15282" y="3773791"/>
            <a:ext cx="1253478" cy="1253478"/>
          </a:xfrm>
          <a:prstGeom prst="rect">
            <a:avLst/>
          </a:prstGeom>
        </p:spPr>
      </p:pic>
      <p:sp>
        <p:nvSpPr>
          <p:cNvPr id="36" name="TextBox 35">
            <a:extLst>
              <a:ext uri="{FF2B5EF4-FFF2-40B4-BE49-F238E27FC236}">
                <a16:creationId xmlns:a16="http://schemas.microsoft.com/office/drawing/2014/main" id="{677DEE10-948E-90C7-CB43-CFFE9E55D981}"/>
              </a:ext>
            </a:extLst>
          </p:cNvPr>
          <p:cNvSpPr txBox="1"/>
          <p:nvPr/>
        </p:nvSpPr>
        <p:spPr>
          <a:xfrm>
            <a:off x="2960608" y="811923"/>
            <a:ext cx="6781413" cy="707886"/>
          </a:xfrm>
          <a:prstGeom prst="rect">
            <a:avLst/>
          </a:prstGeom>
          <a:noFill/>
        </p:spPr>
        <p:txBody>
          <a:bodyPr wrap="square">
            <a:spAutoFit/>
          </a:bodyPr>
          <a:lstStyle/>
          <a:p>
            <a:r>
              <a:rPr lang="en-US" sz="4000">
                <a:gradFill>
                  <a:gsLst>
                    <a:gs pos="0">
                      <a:srgbClr val="002060"/>
                    </a:gs>
                    <a:gs pos="100000">
                      <a:srgbClr val="7030A0"/>
                    </a:gs>
                  </a:gsLst>
                  <a:lin ang="2400000" scaled="0"/>
                </a:gradFill>
                <a:latin typeface="Segoe UI Semibold"/>
                <a:cs typeface="Segoe UI Semibold"/>
              </a:rPr>
              <a:t> Microsoft 365 Copilot </a:t>
            </a:r>
            <a:endParaRPr lang="en-GB" sz="4000">
              <a:gradFill>
                <a:gsLst>
                  <a:gs pos="0">
                    <a:srgbClr val="002060"/>
                  </a:gs>
                  <a:gs pos="100000">
                    <a:srgbClr val="7030A0"/>
                  </a:gs>
                </a:gsLst>
                <a:lin ang="2400000" scaled="0"/>
              </a:gradFill>
            </a:endParaRPr>
          </a:p>
        </p:txBody>
      </p:sp>
    </p:spTree>
    <p:extLst>
      <p:ext uri="{BB962C8B-B14F-4D97-AF65-F5344CB8AC3E}">
        <p14:creationId xmlns:p14="http://schemas.microsoft.com/office/powerpoint/2010/main" val="159604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par>
                                <p:cTn id="8" presetID="6" presetClass="emph" presetSubtype="0" accel="100000" autoRev="1" fill="hold" grpId="1" nodeType="withEffect">
                                  <p:stCondLst>
                                    <p:cond delay="0"/>
                                  </p:stCondLst>
                                  <p:childTnLst>
                                    <p:animScale>
                                      <p:cBhvr>
                                        <p:cTn id="9" dur="400" fill="hold"/>
                                        <p:tgtEl>
                                          <p:spTgt spid="3"/>
                                        </p:tgtEl>
                                      </p:cBhvr>
                                      <p:by x="90000" y="90000"/>
                                    </p:animScale>
                                  </p:childTnLst>
                                </p:cTn>
                              </p:par>
                              <p:par>
                                <p:cTn id="10" presetID="10" presetClass="entr" presetSubtype="0" fill="hold" nodeType="withEffect">
                                  <p:stCondLst>
                                    <p:cond delay="4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p:tgtEl>
                                          <p:spTgt spid="4"/>
                                        </p:tgtEl>
                                      </p:cBhvr>
                                    </p:animEffect>
                                  </p:childTnLst>
                                </p:cTn>
                              </p:par>
                              <p:par>
                                <p:cTn id="13" presetID="6" presetClass="emph" presetSubtype="0" accel="100000" fill="hold" nodeType="withEffect">
                                  <p:stCondLst>
                                    <p:cond delay="0"/>
                                  </p:stCondLst>
                                  <p:childTnLst>
                                    <p:animScale>
                                      <p:cBhvr>
                                        <p:cTn id="14" dur="400" fill="hold"/>
                                        <p:tgtEl>
                                          <p:spTgt spid="4"/>
                                        </p:tgtEl>
                                      </p:cBhvr>
                                      <p:by x="90000" y="90000"/>
                                    </p:animScale>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42" presetClass="path" presetSubtype="0" decel="100000" fill="hold" nodeType="withEffect">
                                  <p:stCondLst>
                                    <p:cond delay="0"/>
                                  </p:stCondLst>
                                  <p:childTnLst>
                                    <p:animMotion origin="layout" path="M 2.29167E-6 3.33333E-6 L 2.29167E-6 0.03541 " pathEditMode="relative" rAng="0" ptsTypes="AA">
                                      <p:cBhvr>
                                        <p:cTn id="19" dur="700" spd="-100000" fill="hold"/>
                                        <p:tgtEl>
                                          <p:spTgt spid="31"/>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57EA2-011B-9E37-6C61-D49CC76126BE}"/>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7E4AFFBC-9304-0373-E3AE-C7959C827D09}"/>
              </a:ext>
            </a:extLst>
          </p:cNvPr>
          <p:cNvSpPr>
            <a:spLocks/>
          </p:cNvSpPr>
          <p:nvPr/>
        </p:nvSpPr>
        <p:spPr>
          <a:xfrm>
            <a:off x="215331" y="267846"/>
            <a:ext cx="5962238"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a:ln w="3175">
                  <a:noFill/>
                </a:ln>
                <a:solidFill>
                  <a:srgbClr val="091F2C"/>
                </a:solidFill>
                <a:effectLst/>
                <a:uLnTx/>
                <a:uFillTx/>
                <a:latin typeface="Segoe Sans Display Semibold"/>
                <a:ea typeface="+mn-ea"/>
                <a:cs typeface="+mn-cs"/>
              </a:rPr>
              <a:t>Microsoft 365 Copilot</a:t>
            </a:r>
            <a:endParaRPr kumimoji="0" lang="en-US" sz="2400" b="0" i="0" u="none" strike="noStrike" kern="1200" cap="none" spc="-50" normalizeH="0" baseline="0" noProof="0">
              <a:ln w="3175">
                <a:noFill/>
              </a:ln>
              <a:solidFill>
                <a:srgbClr val="091F2C"/>
              </a:solidFill>
              <a:effectLst/>
              <a:highlight>
                <a:srgbClr val="FFFF00"/>
              </a:highlight>
              <a:uLnTx/>
              <a:uFillTx/>
              <a:latin typeface="Segoe Sans Display Semibold"/>
              <a:ea typeface="+mn-ea"/>
              <a:cs typeface="+mn-cs"/>
            </a:endParaRPr>
          </a:p>
        </p:txBody>
      </p:sp>
      <p:sp>
        <p:nvSpPr>
          <p:cNvPr id="21" name="TextBox 20">
            <a:extLst>
              <a:ext uri="{FF2B5EF4-FFF2-40B4-BE49-F238E27FC236}">
                <a16:creationId xmlns:a16="http://schemas.microsoft.com/office/drawing/2014/main" id="{88D7AA20-EE39-F8AA-B7D0-1CDDC128C2BE}"/>
              </a:ext>
            </a:extLst>
          </p:cNvPr>
          <p:cNvSpPr txBox="1"/>
          <p:nvPr/>
        </p:nvSpPr>
        <p:spPr>
          <a:xfrm>
            <a:off x="7409505" y="711953"/>
            <a:ext cx="2828194" cy="149237"/>
          </a:xfrm>
          <a:prstGeom prst="rect">
            <a:avLst/>
          </a:prstGeom>
          <a:noFill/>
        </p:spPr>
        <p:txBody>
          <a:bodyPr wrap="square" lIns="0" tIns="0" rIns="0" bIns="0" anchor="ctr">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78D4"/>
                </a:solidFill>
                <a:effectLst/>
                <a:uLnTx/>
                <a:uFillTx/>
                <a:latin typeface="Segoe Sans Display"/>
                <a:ea typeface="+mn-ea"/>
                <a:cs typeface="+mn-cs"/>
                <a:sym typeface="Wingdings" panose="05000000000000000000" pitchFamily="2" charset="2"/>
              </a:rPr>
              <a:t></a:t>
            </a:r>
            <a:r>
              <a:rPr kumimoji="0" lang="en-US" sz="1050" b="0" i="0" u="none" strike="noStrike" kern="1200" cap="none" spc="0" normalizeH="0" baseline="0" noProof="0">
                <a:ln>
                  <a:noFill/>
                </a:ln>
                <a:solidFill>
                  <a:srgbClr val="000000"/>
                </a:solidFill>
                <a:effectLst/>
                <a:uLnTx/>
                <a:uFillTx/>
                <a:latin typeface="Segoe Sans Display"/>
                <a:ea typeface="+mn-ea"/>
                <a:cs typeface="+mn-cs"/>
                <a:sym typeface="Wingdings" panose="05000000000000000000" pitchFamily="2" charset="2"/>
              </a:rPr>
              <a:t> Included </a:t>
            </a:r>
            <a:r>
              <a:rPr kumimoji="0" lang="en-US" sz="1200" b="0" i="0" u="none" strike="noStrike" kern="1200" cap="none" spc="0" normalizeH="0" baseline="0" noProof="0">
                <a:ln>
                  <a:noFill/>
                </a:ln>
                <a:solidFill>
                  <a:srgbClr val="000000"/>
                </a:solidFill>
                <a:effectLst/>
                <a:uLnTx/>
                <a:uFillTx/>
                <a:latin typeface="Segoe Sans Display"/>
                <a:ea typeface="+mn-ea"/>
                <a:cs typeface="+mn-cs"/>
                <a:sym typeface="Wingdings" panose="05000000000000000000" pitchFamily="2" charset="2"/>
              </a:rPr>
              <a:t> </a:t>
            </a:r>
            <a:r>
              <a:rPr kumimoji="0" lang="el-GR" sz="1200" b="0" i="0" u="none" strike="noStrike" kern="1200" cap="none" spc="0" normalizeH="0" baseline="0" noProof="0">
                <a:ln>
                  <a:noFill/>
                </a:ln>
                <a:solidFill>
                  <a:srgbClr val="8661C5"/>
                </a:solidFill>
                <a:effectLst/>
                <a:uLnTx/>
                <a:uFillTx/>
                <a:latin typeface="Segoe Sans Display"/>
                <a:ea typeface="+mn-ea"/>
                <a:cs typeface="+mn-cs"/>
              </a:rPr>
              <a:t>ο</a:t>
            </a:r>
            <a:r>
              <a:rPr kumimoji="0" lang="en-US" sz="1200" b="0" i="0" u="none" strike="noStrike" kern="1200" cap="none" spc="0" normalizeH="0" baseline="0" noProof="0">
                <a:ln>
                  <a:noFill/>
                </a:ln>
                <a:solidFill>
                  <a:srgbClr val="8661C5"/>
                </a:solidFill>
                <a:effectLst/>
                <a:uLnTx/>
                <a:uFillTx/>
                <a:latin typeface="Segoe Sans Display"/>
                <a:ea typeface="+mn-ea"/>
                <a:cs typeface="+mn-cs"/>
              </a:rPr>
              <a:t> </a:t>
            </a:r>
            <a:r>
              <a:rPr kumimoji="0" lang="en-US" sz="1050" b="0" i="0" u="none" strike="noStrike" kern="1200" cap="none" spc="0" normalizeH="0" baseline="0" noProof="0">
                <a:ln>
                  <a:noFill/>
                </a:ln>
                <a:solidFill>
                  <a:srgbClr val="000000"/>
                </a:solidFill>
                <a:effectLst/>
                <a:uLnTx/>
                <a:uFillTx/>
                <a:latin typeface="Segoe Sans Display"/>
                <a:ea typeface="+mn-ea"/>
                <a:cs typeface="+mn-cs"/>
              </a:rPr>
              <a:t>Limited</a:t>
            </a:r>
            <a:r>
              <a:rPr kumimoji="0" lang="en-US" sz="1050" b="0" i="0" u="none" strike="noStrike" kern="1200" cap="none" spc="0" normalizeH="0" baseline="0" noProof="0">
                <a:ln>
                  <a:noFill/>
                </a:ln>
                <a:solidFill>
                  <a:srgbClr val="000000"/>
                </a:solidFill>
                <a:effectLst/>
                <a:uLnTx/>
                <a:uFillTx/>
                <a:latin typeface="Segoe Sans Display"/>
                <a:ea typeface="+mn-ea"/>
                <a:cs typeface="+mn-cs"/>
                <a:sym typeface="Wingdings" panose="05000000000000000000" pitchFamily="2" charset="2"/>
              </a:rPr>
              <a:t>  </a:t>
            </a:r>
            <a:r>
              <a:rPr kumimoji="0" lang="en-US" sz="1050" b="0" i="0" u="none" strike="noStrike" kern="1200" cap="none" spc="0" normalizeH="0" baseline="0" noProof="0">
                <a:ln>
                  <a:noFill/>
                </a:ln>
                <a:solidFill>
                  <a:srgbClr val="0078D4"/>
                </a:solidFill>
                <a:effectLst/>
                <a:uLnTx/>
                <a:uFillTx/>
                <a:latin typeface="Segoe Sans Display"/>
                <a:ea typeface="+mn-ea"/>
                <a:cs typeface="+mn-cs"/>
                <a:sym typeface="Wingdings" panose="05000000000000000000" pitchFamily="2" charset="2"/>
              </a:rPr>
              <a:t> </a:t>
            </a:r>
            <a:r>
              <a:rPr kumimoji="0" lang="en-US" sz="1100" b="0" i="0" u="none" strike="noStrike" kern="1200" cap="none" spc="0" normalizeH="0" baseline="0" noProof="0">
                <a:ln>
                  <a:noFill/>
                </a:ln>
                <a:solidFill>
                  <a:srgbClr val="C03BC4"/>
                </a:solidFill>
                <a:effectLst/>
                <a:uLnTx/>
                <a:uFillTx/>
                <a:latin typeface="Segoe Sans Display"/>
                <a:ea typeface="+mn-ea"/>
                <a:cs typeface="+mn-cs"/>
                <a:sym typeface="Wingdings" panose="05000000000000000000" pitchFamily="2" charset="2"/>
              </a:rPr>
              <a:t>▲</a:t>
            </a:r>
            <a:r>
              <a:rPr kumimoji="0" lang="en-US" sz="1100" b="0" i="0" u="none" strike="noStrike" kern="1200" cap="none" spc="0" normalizeH="0" baseline="58000" noProof="0">
                <a:ln>
                  <a:noFill/>
                </a:ln>
                <a:solidFill>
                  <a:srgbClr val="C03BC4">
                    <a:lumMod val="75000"/>
                  </a:srgbClr>
                </a:solidFill>
                <a:effectLst/>
                <a:uLnTx/>
                <a:uFillTx/>
                <a:latin typeface="Segoe Sans Display"/>
                <a:ea typeface="+mn-ea"/>
                <a:cs typeface="+mn-cs"/>
                <a:sym typeface="Wingdings" panose="05000000000000000000" pitchFamily="2" charset="2"/>
              </a:rPr>
              <a:t> </a:t>
            </a:r>
            <a:r>
              <a:rPr kumimoji="0" lang="en-US" sz="1050" b="0" i="0" u="none" strike="noStrike" kern="1200" cap="none" spc="0" normalizeH="0" baseline="0" noProof="0">
                <a:ln>
                  <a:noFill/>
                </a:ln>
                <a:solidFill>
                  <a:srgbClr val="000000"/>
                </a:solidFill>
                <a:effectLst/>
                <a:uLnTx/>
                <a:uFillTx/>
                <a:latin typeface="Segoe Sans Display"/>
                <a:ea typeface="+mn-ea"/>
                <a:cs typeface="+mn-cs"/>
                <a:sym typeface="Wingdings" panose="05000000000000000000" pitchFamily="2" charset="2"/>
              </a:rPr>
              <a:t>Metered</a:t>
            </a:r>
          </a:p>
        </p:txBody>
      </p:sp>
      <p:sp>
        <p:nvSpPr>
          <p:cNvPr id="18" name="TextBox 17">
            <a:extLst>
              <a:ext uri="{FF2B5EF4-FFF2-40B4-BE49-F238E27FC236}">
                <a16:creationId xmlns:a16="http://schemas.microsoft.com/office/drawing/2014/main" id="{E6B27FDE-48FE-5D12-02EE-0C63A27816A1}"/>
              </a:ext>
              <a:ext uri="{C183D7F6-B498-43B3-948B-1728B52AA6E4}">
                <adec:decorative xmlns:adec="http://schemas.microsoft.com/office/drawing/2017/decorative" val="1"/>
              </a:ext>
            </a:extLst>
          </p:cNvPr>
          <p:cNvSpPr txBox="1"/>
          <p:nvPr/>
        </p:nvSpPr>
        <p:spPr>
          <a:xfrm>
            <a:off x="10237699" y="725623"/>
            <a:ext cx="915662" cy="149015"/>
          </a:xfrm>
          <a:prstGeom prst="roundRect">
            <a:avLst>
              <a:gd name="adj" fmla="val 50000"/>
            </a:avLst>
          </a:prstGeom>
          <a:gradFill flip="none" rotWithShape="1">
            <a:gsLst>
              <a:gs pos="100000">
                <a:srgbClr val="C03BC4"/>
              </a:gs>
              <a:gs pos="0">
                <a:srgbClr val="0078D4"/>
              </a:gs>
            </a:gsLst>
            <a:lin ang="0" scaled="1"/>
            <a:tileRect/>
          </a:gradFill>
        </p:spPr>
        <p:txBody>
          <a:bodyPr wrap="square" lIns="0" tIns="0" rIns="0" bIns="0" rtlCol="0" anchor="ctr" anchorCtr="0">
            <a:noAutofit/>
          </a:bodyPr>
          <a:lstStyle>
            <a:defPPr>
              <a:defRPr lang="en-US"/>
            </a:defPPr>
            <a:lvl1pPr marR="0" lvl="0" indent="0" algn="ctr" defTabSz="914437" fontAlgn="auto">
              <a:lnSpc>
                <a:spcPct val="100000"/>
              </a:lnSpc>
              <a:spcBef>
                <a:spcPct val="0"/>
              </a:spcBef>
              <a:spcAft>
                <a:spcPct val="0"/>
              </a:spcAft>
              <a:buClrTx/>
              <a:buSzTx/>
              <a:buFontTx/>
              <a:buNone/>
              <a:tabLst>
                <a:tab pos="1487158" algn="l"/>
              </a:tabLst>
              <a:defRPr kumimoji="0" sz="1400" i="0" u="none" strike="noStrike" cap="none" spc="0" normalizeH="0" baseline="0">
                <a:ln w="3175">
                  <a:noFill/>
                </a:ln>
                <a:solidFill>
                  <a:schemeClr val="bg1"/>
                </a:solidFill>
                <a:effectLst/>
                <a:uLnTx/>
                <a:uFillTx/>
                <a:latin typeface="+mj-lt"/>
                <a:ea typeface="+mj-ea"/>
                <a:cs typeface="+mj-cs"/>
              </a:defRPr>
            </a:lvl1pPr>
            <a:lvl2pPr marL="358814" defTabSz="717626">
              <a:defRPr sz="1413"/>
            </a:lvl2pPr>
            <a:lvl3pPr marL="717626" defTabSz="717626">
              <a:defRPr sz="1413"/>
            </a:lvl3pPr>
            <a:lvl4pPr marL="1076440" defTabSz="717626">
              <a:defRPr sz="1413"/>
            </a:lvl4pPr>
            <a:lvl5pPr marL="1435252" defTabSz="717626">
              <a:defRPr sz="1413"/>
            </a:lvl5pPr>
            <a:lvl6pPr marL="1794066" defTabSz="717626">
              <a:defRPr sz="1413"/>
            </a:lvl6pPr>
            <a:lvl7pPr marL="2152877" defTabSz="717626">
              <a:defRPr sz="1413"/>
            </a:lvl7pPr>
            <a:lvl8pPr marL="2511691" defTabSz="717626">
              <a:defRPr sz="1413"/>
            </a:lvl8pPr>
            <a:lvl9pPr marL="2870503" defTabSz="717626">
              <a:defRPr sz="1413"/>
            </a:lvl9pPr>
          </a:lstStyle>
          <a:p>
            <a:pPr marL="0" marR="0" lvl="0" indent="0" algn="ctr" defTabSz="914437" rtl="0" eaLnBrk="1" fontAlgn="auto" latinLnBrk="0" hangingPunct="1">
              <a:lnSpc>
                <a:spcPct val="100000"/>
              </a:lnSpc>
              <a:spcBef>
                <a:spcPct val="0"/>
              </a:spcBef>
              <a:spcAft>
                <a:spcPct val="0"/>
              </a:spcAft>
              <a:buClrTx/>
              <a:buSzTx/>
              <a:buFontTx/>
              <a:buNone/>
              <a:tabLst>
                <a:tab pos="1487158" algn="l"/>
              </a:tabLst>
              <a:defRPr/>
            </a:pPr>
            <a:r>
              <a:rPr kumimoji="0" lang="en-US" sz="700" b="0" i="0" u="none" strike="noStrike" kern="1200" cap="none" spc="0" normalizeH="0" baseline="0" noProof="0">
                <a:ln w="3175">
                  <a:noFill/>
                </a:ln>
                <a:solidFill>
                  <a:srgbClr val="FFFFFF"/>
                </a:solidFill>
                <a:effectLst/>
                <a:uLnTx/>
                <a:uFillTx/>
                <a:latin typeface="Segoe Sans Display Semibold"/>
                <a:ea typeface="+mj-ea"/>
                <a:cs typeface="+mj-cs"/>
              </a:rPr>
              <a:t>w/o Copilot license</a:t>
            </a:r>
          </a:p>
        </p:txBody>
      </p:sp>
      <p:sp>
        <p:nvSpPr>
          <p:cNvPr id="2" name="TextBox 1">
            <a:extLst>
              <a:ext uri="{FF2B5EF4-FFF2-40B4-BE49-F238E27FC236}">
                <a16:creationId xmlns:a16="http://schemas.microsoft.com/office/drawing/2014/main" id="{9F4FC033-1F66-0ADE-1174-027C1151AA09}"/>
              </a:ext>
            </a:extLst>
          </p:cNvPr>
          <p:cNvSpPr txBox="1"/>
          <p:nvPr/>
        </p:nvSpPr>
        <p:spPr>
          <a:xfrm>
            <a:off x="10346075" y="423412"/>
            <a:ext cx="698910" cy="2769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900" b="0" i="0" u="none" strike="noStrike" kern="1200" cap="none" spc="0" normalizeH="0" baseline="0" noProof="0">
                <a:ln w="3175">
                  <a:noFill/>
                </a:ln>
                <a:solidFill>
                  <a:srgbClr val="091F2C"/>
                </a:solidFill>
                <a:effectLst/>
                <a:uLnTx/>
                <a:uFillTx/>
                <a:latin typeface="Segoe Sans Display Semibold"/>
                <a:ea typeface="+mn-ea"/>
                <a:cs typeface="+mn-cs"/>
              </a:rPr>
            </a:br>
            <a:r>
              <a:rPr kumimoji="0" lang="en-US" sz="900" b="0" i="0" u="none" strike="noStrike" kern="1200" cap="none" spc="0" normalizeH="0" baseline="0" noProof="0">
                <a:ln w="3175">
                  <a:noFill/>
                </a:ln>
                <a:solidFill>
                  <a:srgbClr val="091F2C"/>
                </a:solidFill>
                <a:effectLst/>
                <a:uLnTx/>
                <a:uFillTx/>
                <a:latin typeface="Segoe Sans Display Semibold"/>
                <a:ea typeface="+mn-ea"/>
                <a:cs typeface="+mn-cs"/>
              </a:rPr>
              <a:t>Copilot Chat</a:t>
            </a:r>
            <a:r>
              <a:rPr kumimoji="0" lang="en-US" sz="900" b="0" i="0" u="none" strike="noStrike" kern="1200" cap="none" spc="0" normalizeH="0" baseline="30000" noProof="0">
                <a:ln w="3175">
                  <a:noFill/>
                </a:ln>
                <a:solidFill>
                  <a:srgbClr val="091F2C"/>
                </a:solidFill>
                <a:effectLst/>
                <a:uLnTx/>
                <a:uFillTx/>
                <a:latin typeface="Segoe Sans Display"/>
                <a:ea typeface="+mn-ea"/>
                <a:cs typeface="+mn-cs"/>
              </a:rPr>
              <a:t>1</a:t>
            </a:r>
            <a:endParaRPr kumimoji="0" lang="en-US" sz="900" b="0" i="0" u="none" strike="noStrike" kern="1200" cap="none" spc="0" normalizeH="0" baseline="0" noProof="0">
              <a:ln w="3175">
                <a:noFill/>
              </a:ln>
              <a:solidFill>
                <a:srgbClr val="091F2C"/>
              </a:solidFill>
              <a:effectLst/>
              <a:uLnTx/>
              <a:uFillTx/>
              <a:latin typeface="Segoe Sans Display Semibold"/>
              <a:ea typeface="+mn-ea"/>
              <a:cs typeface="+mn-cs"/>
            </a:endParaRPr>
          </a:p>
        </p:txBody>
      </p:sp>
      <p:sp>
        <p:nvSpPr>
          <p:cNvPr id="19" name="TextBox 18">
            <a:extLst>
              <a:ext uri="{FF2B5EF4-FFF2-40B4-BE49-F238E27FC236}">
                <a16:creationId xmlns:a16="http://schemas.microsoft.com/office/drawing/2014/main" id="{920FA49A-9A24-D1DA-91EE-0FB18A644E7C}"/>
              </a:ext>
              <a:ext uri="{C183D7F6-B498-43B3-948B-1728B52AA6E4}">
                <adec:decorative xmlns:adec="http://schemas.microsoft.com/office/drawing/2017/decorative" val="1"/>
              </a:ext>
            </a:extLst>
          </p:cNvPr>
          <p:cNvSpPr txBox="1"/>
          <p:nvPr/>
        </p:nvSpPr>
        <p:spPr>
          <a:xfrm>
            <a:off x="11204493" y="725624"/>
            <a:ext cx="772176" cy="149015"/>
          </a:xfrm>
          <a:prstGeom prst="roundRect">
            <a:avLst>
              <a:gd name="adj" fmla="val 50000"/>
            </a:avLst>
          </a:prstGeom>
          <a:gradFill flip="none" rotWithShape="1">
            <a:gsLst>
              <a:gs pos="100000">
                <a:srgbClr val="C03BC4"/>
              </a:gs>
              <a:gs pos="0">
                <a:srgbClr val="0078D4"/>
              </a:gs>
            </a:gsLst>
            <a:lin ang="0" scaled="1"/>
            <a:tileRect/>
          </a:gradFill>
        </p:spPr>
        <p:txBody>
          <a:bodyPr wrap="square" lIns="0" tIns="0" rIns="0" bIns="0" rtlCol="0" anchor="ctr" anchorCtr="0">
            <a:noAutofit/>
          </a:bodyPr>
          <a:lstStyle>
            <a:defPPr>
              <a:defRPr lang="en-US"/>
            </a:defPPr>
            <a:lvl1pPr marR="0" lvl="0" indent="0" algn="ctr" defTabSz="914437" fontAlgn="auto">
              <a:lnSpc>
                <a:spcPct val="100000"/>
              </a:lnSpc>
              <a:spcBef>
                <a:spcPct val="0"/>
              </a:spcBef>
              <a:spcAft>
                <a:spcPct val="0"/>
              </a:spcAft>
              <a:buClrTx/>
              <a:buSzTx/>
              <a:buFontTx/>
              <a:buNone/>
              <a:tabLst>
                <a:tab pos="1487158" algn="l"/>
              </a:tabLst>
              <a:defRPr kumimoji="0" sz="1400" i="0" u="none" strike="noStrike" cap="none" spc="0" normalizeH="0" baseline="0">
                <a:ln w="3175">
                  <a:noFill/>
                </a:ln>
                <a:solidFill>
                  <a:schemeClr val="bg1"/>
                </a:solidFill>
                <a:effectLst/>
                <a:uLnTx/>
                <a:uFillTx/>
                <a:latin typeface="+mj-lt"/>
                <a:ea typeface="+mj-ea"/>
                <a:cs typeface="+mj-cs"/>
              </a:defRPr>
            </a:lvl1pPr>
            <a:lvl2pPr marL="358814" defTabSz="717626">
              <a:defRPr sz="1413"/>
            </a:lvl2pPr>
            <a:lvl3pPr marL="717626" defTabSz="717626">
              <a:defRPr sz="1413"/>
            </a:lvl3pPr>
            <a:lvl4pPr marL="1076440" defTabSz="717626">
              <a:defRPr sz="1413"/>
            </a:lvl4pPr>
            <a:lvl5pPr marL="1435252" defTabSz="717626">
              <a:defRPr sz="1413"/>
            </a:lvl5pPr>
            <a:lvl6pPr marL="1794066" defTabSz="717626">
              <a:defRPr sz="1413"/>
            </a:lvl6pPr>
            <a:lvl7pPr marL="2152877" defTabSz="717626">
              <a:defRPr sz="1413"/>
            </a:lvl7pPr>
            <a:lvl8pPr marL="2511691" defTabSz="717626">
              <a:defRPr sz="1413"/>
            </a:lvl8pPr>
            <a:lvl9pPr marL="2870503" defTabSz="717626">
              <a:defRPr sz="1413"/>
            </a:lvl9pPr>
          </a:lstStyle>
          <a:p>
            <a:pPr marL="0" marR="0" lvl="0" indent="0" algn="ctr" defTabSz="914437" rtl="0" eaLnBrk="1" fontAlgn="auto" latinLnBrk="0" hangingPunct="1">
              <a:lnSpc>
                <a:spcPct val="100000"/>
              </a:lnSpc>
              <a:spcBef>
                <a:spcPct val="0"/>
              </a:spcBef>
              <a:spcAft>
                <a:spcPct val="0"/>
              </a:spcAft>
              <a:buClrTx/>
              <a:buSzTx/>
              <a:buFontTx/>
              <a:buNone/>
              <a:tabLst>
                <a:tab pos="1487158" algn="l"/>
              </a:tabLst>
              <a:defRPr/>
            </a:pPr>
            <a:r>
              <a:rPr kumimoji="0" lang="en-US" sz="700" b="0" i="0" u="none" strike="noStrike" kern="1200" cap="none" spc="0" normalizeH="0" baseline="0" noProof="0">
                <a:ln w="3175">
                  <a:noFill/>
                </a:ln>
                <a:solidFill>
                  <a:srgbClr val="FFFFFF"/>
                </a:solidFill>
                <a:effectLst/>
                <a:uLnTx/>
                <a:uFillTx/>
                <a:latin typeface="Segoe Sans Display Semibold"/>
                <a:ea typeface="+mj-ea"/>
                <a:cs typeface="+mj-cs"/>
              </a:rPr>
              <a:t>$30 </a:t>
            </a:r>
            <a:r>
              <a:rPr kumimoji="0" lang="en-US" sz="700" b="0" i="0" u="none" strike="noStrike" kern="1200" cap="none" spc="0" normalizeH="0" baseline="0" noProof="0" err="1">
                <a:ln w="3175">
                  <a:noFill/>
                </a:ln>
                <a:solidFill>
                  <a:srgbClr val="FFFFFF"/>
                </a:solidFill>
                <a:effectLst/>
                <a:uLnTx/>
                <a:uFillTx/>
                <a:latin typeface="Segoe Sans Display Semibold"/>
                <a:ea typeface="+mj-ea"/>
                <a:cs typeface="+mj-cs"/>
              </a:rPr>
              <a:t>pu</a:t>
            </a:r>
            <a:r>
              <a:rPr kumimoji="0" lang="en-US" sz="700" b="0" i="0" u="none" strike="noStrike" kern="1200" cap="none" spc="0" normalizeH="0" baseline="0" noProof="0">
                <a:ln w="3175">
                  <a:noFill/>
                </a:ln>
                <a:solidFill>
                  <a:srgbClr val="FFFFFF"/>
                </a:solidFill>
                <a:effectLst/>
                <a:uLnTx/>
                <a:uFillTx/>
                <a:latin typeface="Segoe Sans Display Semibold"/>
                <a:ea typeface="+mj-ea"/>
                <a:cs typeface="+mj-cs"/>
              </a:rPr>
              <a:t>/pm</a:t>
            </a:r>
          </a:p>
        </p:txBody>
      </p:sp>
      <p:sp>
        <p:nvSpPr>
          <p:cNvPr id="3" name="TextBox 2">
            <a:extLst>
              <a:ext uri="{FF2B5EF4-FFF2-40B4-BE49-F238E27FC236}">
                <a16:creationId xmlns:a16="http://schemas.microsoft.com/office/drawing/2014/main" id="{222CC5BC-3A75-40DB-2629-EBA6F59FFCE6}"/>
              </a:ext>
            </a:extLst>
          </p:cNvPr>
          <p:cNvSpPr txBox="1"/>
          <p:nvPr/>
        </p:nvSpPr>
        <p:spPr>
          <a:xfrm>
            <a:off x="11086686" y="413426"/>
            <a:ext cx="9493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3175">
                  <a:noFill/>
                </a:ln>
                <a:solidFill>
                  <a:srgbClr val="091F2C"/>
                </a:solidFill>
                <a:effectLst/>
                <a:uLnTx/>
                <a:uFillTx/>
                <a:latin typeface="Segoe Sans Display Semibold"/>
                <a:ea typeface="+mn-ea"/>
                <a:cs typeface="+mn-cs"/>
              </a:rPr>
              <a:t>M365 </a:t>
            </a:r>
            <a:br>
              <a:rPr kumimoji="0" lang="en-US" sz="900" b="0" i="0" u="none" strike="noStrike" kern="1200" cap="none" spc="0" normalizeH="0" baseline="0" noProof="0">
                <a:ln w="3175">
                  <a:noFill/>
                </a:ln>
                <a:solidFill>
                  <a:srgbClr val="091F2C"/>
                </a:solidFill>
                <a:effectLst/>
                <a:uLnTx/>
                <a:uFillTx/>
                <a:latin typeface="Segoe Sans Display Semibold"/>
                <a:ea typeface="+mn-ea"/>
                <a:cs typeface="+mn-cs"/>
              </a:rPr>
            </a:br>
            <a:r>
              <a:rPr kumimoji="0" lang="en-US" sz="900" b="0" i="0" u="none" strike="noStrike" kern="1200" cap="none" spc="0" normalizeH="0" baseline="0" noProof="0">
                <a:ln w="3175">
                  <a:noFill/>
                </a:ln>
                <a:solidFill>
                  <a:srgbClr val="091F2C"/>
                </a:solidFill>
                <a:effectLst/>
                <a:uLnTx/>
                <a:uFillTx/>
                <a:latin typeface="Segoe Sans Display Semibold"/>
                <a:ea typeface="+mn-ea"/>
                <a:cs typeface="+mn-cs"/>
              </a:rPr>
              <a:t>Copilot</a:t>
            </a:r>
          </a:p>
        </p:txBody>
      </p:sp>
      <p:graphicFrame>
        <p:nvGraphicFramePr>
          <p:cNvPr id="4" name="Table 3">
            <a:extLst>
              <a:ext uri="{FF2B5EF4-FFF2-40B4-BE49-F238E27FC236}">
                <a16:creationId xmlns:a16="http://schemas.microsoft.com/office/drawing/2014/main" id="{DC6B4306-56CF-8102-14FE-435D77686CB6}"/>
              </a:ext>
            </a:extLst>
          </p:cNvPr>
          <p:cNvGraphicFramePr>
            <a:graphicFrameLocks noGrp="1"/>
          </p:cNvGraphicFramePr>
          <p:nvPr/>
        </p:nvGraphicFramePr>
        <p:xfrm>
          <a:off x="215331" y="1013747"/>
          <a:ext cx="11780388" cy="4763439"/>
        </p:xfrm>
        <a:graphic>
          <a:graphicData uri="http://schemas.openxmlformats.org/drawingml/2006/table">
            <a:tbl>
              <a:tblPr firstRow="1" bandRow="1">
                <a:effectLst>
                  <a:outerShdw blurRad="101600" algn="ctr" rotWithShape="0">
                    <a:prstClr val="black">
                      <a:alpha val="10000"/>
                    </a:prstClr>
                  </a:outerShdw>
                </a:effectLst>
                <a:tableStyleId>{5FD0F851-EC5A-4D38-B0AD-8093EC10F338}</a:tableStyleId>
              </a:tblPr>
              <a:tblGrid>
                <a:gridCol w="2179773">
                  <a:extLst>
                    <a:ext uri="{9D8B030D-6E8A-4147-A177-3AD203B41FA5}">
                      <a16:colId xmlns:a16="http://schemas.microsoft.com/office/drawing/2014/main" val="3734049049"/>
                    </a:ext>
                  </a:extLst>
                </a:gridCol>
                <a:gridCol w="7807985">
                  <a:extLst>
                    <a:ext uri="{9D8B030D-6E8A-4147-A177-3AD203B41FA5}">
                      <a16:colId xmlns:a16="http://schemas.microsoft.com/office/drawing/2014/main" val="988279223"/>
                    </a:ext>
                  </a:extLst>
                </a:gridCol>
                <a:gridCol w="999409">
                  <a:extLst>
                    <a:ext uri="{9D8B030D-6E8A-4147-A177-3AD203B41FA5}">
                      <a16:colId xmlns:a16="http://schemas.microsoft.com/office/drawing/2014/main" val="2355761270"/>
                    </a:ext>
                  </a:extLst>
                </a:gridCol>
                <a:gridCol w="793221">
                  <a:extLst>
                    <a:ext uri="{9D8B030D-6E8A-4147-A177-3AD203B41FA5}">
                      <a16:colId xmlns:a16="http://schemas.microsoft.com/office/drawing/2014/main" val="3522548404"/>
                    </a:ext>
                  </a:extLst>
                </a:gridCol>
              </a:tblGrid>
              <a:tr h="0">
                <a:tc rowSpan="3">
                  <a:txBody>
                    <a:bodyPr/>
                    <a:lstStyle/>
                    <a:p>
                      <a:r>
                        <a:rPr lang="en-US" sz="1200" b="0" kern="1200">
                          <a:solidFill>
                            <a:schemeClr val="tx2"/>
                          </a:solidFill>
                          <a:latin typeface="+mj-lt"/>
                          <a:ea typeface="+mj-ea"/>
                          <a:cs typeface="+mj-cs"/>
                        </a:rPr>
                        <a:t>Grounding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a:solidFill>
                            <a:schemeClr val="tx2"/>
                          </a:solidFill>
                          <a:latin typeface="+mn-lt"/>
                          <a:ea typeface="+mn-ea"/>
                          <a:cs typeface="+mn-cs"/>
                        </a:rPr>
                        <a:t>Web data, referenced files, uploaded files</a:t>
                      </a: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460812"/>
                  </a:ext>
                </a:extLst>
              </a:tr>
              <a:tr h="192617">
                <a:tc vMerge="1">
                  <a:txBody>
                    <a:bodyPr/>
                    <a:lstStyle/>
                    <a:p>
                      <a:endParaRPr lang="en-US"/>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a:solidFill>
                            <a:schemeClr val="tx2"/>
                          </a:solidFill>
                          <a:latin typeface="+mn-lt"/>
                          <a:ea typeface="+mn-ea"/>
                          <a:cs typeface="+mn-cs"/>
                        </a:rPr>
                        <a:t>Work IQ</a:t>
                      </a: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2"/>
                          </a:solidFill>
                          <a:effectLst/>
                          <a:uLnTx/>
                          <a:uFillTx/>
                          <a:latin typeface="+mn-lt"/>
                          <a:ea typeface="+mn-ea"/>
                          <a:cs typeface="+mn-cs"/>
                        </a:rPr>
                        <a:t>-</a:t>
                      </a: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9691354"/>
                  </a:ext>
                </a:extLst>
              </a:tr>
              <a:tr h="192617">
                <a:tc vMerge="1">
                  <a:txBody>
                    <a:bodyPr/>
                    <a:lstStyle/>
                    <a:p>
                      <a:endParaRPr lang="en-US" sz="1200" b="0" kern="1200">
                        <a:solidFill>
                          <a:schemeClr val="tx2"/>
                        </a:solidFill>
                        <a:latin typeface="+mj-lt"/>
                        <a:ea typeface="+mj-ea"/>
                        <a:cs typeface="+mj-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a:solidFill>
                            <a:schemeClr val="tx2"/>
                          </a:solidFill>
                          <a:latin typeface="+mn-lt"/>
                          <a:ea typeface="+mn-ea"/>
                          <a:cs typeface="+mn-cs"/>
                        </a:rPr>
                        <a:t>Use Copilot connectors to access external data sources</a:t>
                      </a: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2"/>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2"/>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7996357"/>
                  </a:ext>
                </a:extLst>
              </a:tr>
              <a:tr h="192617">
                <a:tc rowSpan="2">
                  <a:txBody>
                    <a:bodyPr/>
                    <a:lstStyle/>
                    <a:p>
                      <a:r>
                        <a:rPr lang="en-US" sz="1200" b="0" kern="1200">
                          <a:solidFill>
                            <a:schemeClr val="tx2"/>
                          </a:solidFill>
                          <a:latin typeface="+mj-lt"/>
                          <a:ea typeface="+mj-ea"/>
                          <a:cs typeface="+mj-cs"/>
                        </a:rPr>
                        <a:t>Models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b="0">
                          <a:solidFill>
                            <a:schemeClr val="tx2"/>
                          </a:solidFill>
                          <a:latin typeface="+mn-lt"/>
                          <a:ea typeface="+mn-ea"/>
                          <a:cs typeface="+mn-cs"/>
                        </a:rPr>
                        <a:t>Latest OpenAI  models: GPT-5.X</a:t>
                      </a: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Standard</a:t>
                      </a:r>
                      <a:endParaRPr kumimoji="0" lang="en-US" sz="900" b="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Priority</a:t>
                      </a:r>
                      <a:endParaRPr kumimoji="0" lang="en-US" sz="900" b="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4453037"/>
                  </a:ext>
                </a:extLst>
              </a:tr>
              <a:tr h="192617">
                <a:tc vMerge="1">
                  <a:txBody>
                    <a:bodyPr/>
                    <a:lstStyle/>
                    <a:p>
                      <a:endParaRPr lang="en-US" sz="1400" b="0" kern="1200">
                        <a:solidFill>
                          <a:schemeClr val="tx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kern="1200">
                          <a:solidFill>
                            <a:schemeClr val="tx2"/>
                          </a:solidFill>
                          <a:latin typeface="+mn-lt"/>
                          <a:ea typeface="+mn-ea"/>
                          <a:cs typeface="+mn-cs"/>
                        </a:rPr>
                        <a:t>Model choice</a:t>
                      </a:r>
                      <a:endParaRPr lang="en-US" sz="1050" b="0" kern="1200">
                        <a:solidFill>
                          <a:schemeClr val="tx2"/>
                        </a:solidFill>
                        <a:highlight>
                          <a:srgbClr val="FFFF00"/>
                        </a:highlight>
                        <a:latin typeface="+mn-lt"/>
                        <a:ea typeface="+mn-ea"/>
                        <a:cs typeface="+mn-cs"/>
                      </a:endParaRP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2"/>
                          </a:solidFill>
                          <a:effectLst/>
                          <a:uLnTx/>
                          <a:uFillTx/>
                          <a:latin typeface="+mn-lt"/>
                          <a:ea typeface="+mn-ea"/>
                          <a:cs typeface="+mn-cs"/>
                        </a:rPr>
                        <a:t>-</a:t>
                      </a: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0582351"/>
                  </a:ext>
                </a:extLst>
              </a:tr>
              <a:tr h="192617">
                <a:tc rowSpan="8">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0" kern="1200">
                          <a:solidFill>
                            <a:schemeClr val="tx2"/>
                          </a:solidFill>
                          <a:latin typeface="+mj-lt"/>
                          <a:ea typeface="+mj-ea"/>
                          <a:cs typeface="+mj-cs"/>
                        </a:rPr>
                        <a:t>Microsoft 365 Copilot App</a:t>
                      </a:r>
                      <a:endParaRPr lang="en-US" sz="1200" b="0">
                        <a:solidFill>
                          <a:schemeClr val="tx2"/>
                        </a:solidFill>
                        <a:latin typeface="+mj-lt"/>
                        <a:ea typeface="+mj-ea"/>
                        <a:cs typeface="+mj-cs"/>
                      </a:endParaRPr>
                    </a:p>
                  </a:txBody>
                  <a:tcPr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b="0">
                          <a:solidFill>
                            <a:schemeClr val="tx2"/>
                          </a:solidFill>
                          <a:latin typeface="+mn-lt"/>
                          <a:ea typeface="+mn-ea"/>
                          <a:cs typeface="+mn-cs"/>
                        </a:rPr>
                        <a:t>Chat</a:t>
                      </a: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6851512"/>
                  </a:ext>
                </a:extLst>
              </a:tr>
              <a:tr h="192617">
                <a:tc vMerge="1">
                  <a:txBody>
                    <a:bodyPr/>
                    <a:lstStyle/>
                    <a:p>
                      <a:endParaRPr lang="en-US"/>
                    </a:p>
                  </a:txBody>
                  <a:tcPr/>
                </a:tc>
                <a:tc>
                  <a:txBody>
                    <a:bodyPr/>
                    <a:lstStyle/>
                    <a:p>
                      <a:r>
                        <a:rPr lang="en-US" sz="1050" b="0">
                          <a:solidFill>
                            <a:schemeClr val="tx2"/>
                          </a:solidFill>
                          <a:latin typeface="+mn-lt"/>
                          <a:ea typeface="+mn-ea"/>
                          <a:cs typeface="+mn-cs"/>
                        </a:rPr>
                        <a:t>Search</a:t>
                      </a:r>
                      <a:r>
                        <a:rPr lang="en-US" sz="1050" b="0" baseline="30000">
                          <a:solidFill>
                            <a:schemeClr val="tx2"/>
                          </a:solidFill>
                          <a:latin typeface="+mn-lt"/>
                          <a:ea typeface="+mn-ea"/>
                          <a:cs typeface="+mn-cs"/>
                        </a:rPr>
                        <a:t>2</a:t>
                      </a:r>
                      <a:endParaRPr lang="en-US" sz="1050" b="0">
                        <a:solidFill>
                          <a:schemeClr val="tx2"/>
                        </a:solidFill>
                        <a:latin typeface="+mn-lt"/>
                        <a:ea typeface="+mn-ea"/>
                        <a:cs typeface="+mn-cs"/>
                      </a:endParaRP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chemeClr val="accent4"/>
                          </a:solidFill>
                          <a:effectLst/>
                          <a:uLnTx/>
                          <a:uFillTx/>
                          <a:latin typeface="+mn-lt"/>
                          <a:ea typeface="+mn-ea"/>
                          <a:cs typeface="+mn-cs"/>
                        </a:rPr>
                        <a:t>ο</a:t>
                      </a:r>
                      <a:endParaRPr kumimoji="0" lang="en-US" sz="1000" b="0" i="0" u="none" strike="noStrike" kern="1200" cap="none" spc="0" normalizeH="0" baseline="0" noProof="0">
                        <a:ln>
                          <a:noFill/>
                        </a:ln>
                        <a:solidFill>
                          <a:schemeClr val="accent4"/>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8552259"/>
                  </a:ext>
                </a:extLst>
              </a:tr>
              <a:tr h="192617">
                <a:tc vMerge="1">
                  <a:txBody>
                    <a:bodyPr/>
                    <a:lstStyle/>
                    <a:p>
                      <a:endParaRPr lang="en-US" sz="1000" b="0">
                        <a:solidFill>
                          <a:schemeClr val="tx2"/>
                        </a:solidFill>
                        <a:latin typeface="+mj-lt"/>
                      </a:endParaRPr>
                    </a:p>
                  </a:txBody>
                  <a:tcPr marT="9144" marB="9144"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solidFill>
                        <a:srgbClr val="2A446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50" b="0">
                          <a:solidFill>
                            <a:schemeClr val="tx2"/>
                          </a:solidFill>
                          <a:latin typeface="+mn-lt"/>
                          <a:ea typeface="+mn-ea"/>
                          <a:cs typeface="+mn-cs"/>
                        </a:rPr>
                        <a:t>Notebooks</a:t>
                      </a:r>
                      <a:endParaRPr lang="en-US" sz="1050" b="0" kern="1200">
                        <a:solidFill>
                          <a:schemeClr val="tx2"/>
                        </a:solidFill>
                        <a:latin typeface="+mn-lt"/>
                        <a:ea typeface="+mn-ea"/>
                        <a:cs typeface="+mn-cs"/>
                      </a:endParaRP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2"/>
                          </a:solidFill>
                          <a:effectLst/>
                          <a:uLnTx/>
                          <a:uFillTx/>
                          <a:latin typeface="+mn-lt"/>
                          <a:ea typeface="+mn-ea"/>
                          <a:cs typeface="+mn-cs"/>
                        </a:rPr>
                        <a:t>-</a:t>
                      </a: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793787"/>
                  </a:ext>
                </a:extLst>
              </a:tr>
              <a:tr h="192617">
                <a:tc vMerge="1">
                  <a:txBody>
                    <a:bodyPr/>
                    <a:lstStyle/>
                    <a:p>
                      <a:endParaRPr/>
                    </a:p>
                  </a:txBody>
                  <a:tcPr marT="9144" marB="91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a:solidFill>
                            <a:schemeClr val="tx2"/>
                          </a:solidFill>
                          <a:latin typeface="+mn-lt"/>
                          <a:ea typeface="+mn-ea"/>
                          <a:cs typeface="+mn-cs"/>
                        </a:rPr>
                        <a:t>Create</a:t>
                      </a:r>
                      <a:r>
                        <a:rPr lang="en-US" sz="1050" b="0" baseline="30000">
                          <a:solidFill>
                            <a:schemeClr val="tx2"/>
                          </a:solidFill>
                          <a:latin typeface="+mn-lt"/>
                          <a:ea typeface="+mn-ea"/>
                          <a:cs typeface="+mn-cs"/>
                        </a:rPr>
                        <a:t>3</a:t>
                      </a:r>
                      <a:endParaRPr lang="en-US" sz="1050" b="0">
                        <a:solidFill>
                          <a:schemeClr val="tx2"/>
                        </a:solidFill>
                        <a:latin typeface="+mn-lt"/>
                        <a:ea typeface="+mn-ea"/>
                        <a:cs typeface="+mn-cs"/>
                      </a:endParaRP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Standard</a:t>
                      </a:r>
                      <a:endParaRPr kumimoji="0" lang="en-US" sz="9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Priority</a:t>
                      </a:r>
                      <a:endParaRPr kumimoji="0" lang="en-US" sz="9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6840578"/>
                  </a:ext>
                </a:extLst>
              </a:tr>
              <a:tr h="192617">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a:solidFill>
                            <a:schemeClr val="tx2"/>
                          </a:solidFill>
                          <a:latin typeface="+mn-lt"/>
                          <a:ea typeface="+mn-ea"/>
                          <a:cs typeface="+mn-cs"/>
                        </a:rPr>
                        <a:t>Memory and personalization</a:t>
                      </a: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2817620"/>
                  </a:ext>
                </a:extLst>
              </a:tr>
              <a:tr h="192617">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a:solidFill>
                            <a:schemeClr val="tx2"/>
                          </a:solidFill>
                          <a:latin typeface="+mn-lt"/>
                          <a:ea typeface="+mn-ea"/>
                          <a:cs typeface="+mn-cs"/>
                        </a:rPr>
                        <a:t>Voice on mobile, desktop, web</a:t>
                      </a: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2"/>
                          </a:solidFill>
                          <a:effectLst/>
                          <a:uLnTx/>
                          <a:uFillTx/>
                          <a:latin typeface="+mn-lt"/>
                          <a:ea typeface="+mn-ea"/>
                          <a:cs typeface="+mn-cs"/>
                        </a:rPr>
                        <a:t>-</a:t>
                      </a: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3992298"/>
                  </a:ext>
                </a:extLst>
              </a:tr>
              <a:tr h="192617">
                <a:tc vMerge="1">
                  <a:txBody>
                    <a:bodyPr/>
                    <a:lstStyle/>
                    <a:p>
                      <a:endParaRPr lang="en-US"/>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a:solidFill>
                            <a:schemeClr val="tx2"/>
                          </a:solidFill>
                          <a:latin typeface="+mn-lt"/>
                          <a:ea typeface="+mn-ea"/>
                          <a:cs typeface="+mn-cs"/>
                        </a:rPr>
                        <a:t>Sora 2</a:t>
                      </a:r>
                      <a:r>
                        <a:rPr lang="en-US" sz="1050" b="0" baseline="30000">
                          <a:solidFill>
                            <a:schemeClr val="tx2"/>
                          </a:solidFill>
                          <a:latin typeface="+mn-lt"/>
                          <a:ea typeface="+mn-ea"/>
                          <a:cs typeface="+mn-cs"/>
                        </a:rPr>
                        <a:t>4</a:t>
                      </a:r>
                      <a:endParaRPr lang="en-US" sz="1050" b="0">
                        <a:solidFill>
                          <a:schemeClr val="tx2"/>
                        </a:solidFill>
                        <a:latin typeface="+mn-lt"/>
                        <a:ea typeface="+mn-ea"/>
                        <a:cs typeface="+mn-cs"/>
                      </a:endParaRP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2"/>
                          </a:solidFill>
                          <a:effectLst/>
                          <a:uLnTx/>
                          <a:uFillTx/>
                          <a:latin typeface="+mn-lt"/>
                          <a:ea typeface="+mn-ea"/>
                          <a:cs typeface="+mn-cs"/>
                        </a:rPr>
                        <a:t>-</a:t>
                      </a: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9610234"/>
                  </a:ext>
                </a:extLst>
              </a:tr>
              <a:tr h="0">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a:solidFill>
                            <a:schemeClr val="tx2"/>
                          </a:solidFill>
                          <a:latin typeface="+mn-lt"/>
                          <a:ea typeface="+mn-ea"/>
                          <a:cs typeface="+mn-cs"/>
                        </a:rPr>
                        <a:t>Copilot Mode in Edge</a:t>
                      </a:r>
                      <a:r>
                        <a:rPr lang="en-US" sz="1050" b="0" baseline="30000">
                          <a:solidFill>
                            <a:schemeClr val="tx2"/>
                          </a:solidFill>
                          <a:latin typeface="+mn-lt"/>
                          <a:ea typeface="+mn-ea"/>
                          <a:cs typeface="+mn-cs"/>
                        </a:rPr>
                        <a:t>5</a:t>
                      </a:r>
                      <a:endParaRPr lang="en-US" sz="1050" b="0">
                        <a:solidFill>
                          <a:schemeClr val="tx2"/>
                        </a:solidFill>
                        <a:latin typeface="+mn-lt"/>
                        <a:ea typeface="+mn-ea"/>
                        <a:cs typeface="+mn-cs"/>
                      </a:endParaRP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chemeClr val="accent4"/>
                          </a:solidFill>
                          <a:effectLst/>
                          <a:uLnTx/>
                          <a:uFillTx/>
                          <a:latin typeface="+mn-lt"/>
                          <a:ea typeface="+mn-ea"/>
                          <a:cs typeface="+mn-cs"/>
                        </a:rPr>
                        <a:t>ο</a:t>
                      </a:r>
                      <a:r>
                        <a:rPr lang="en-US" sz="1000" b="0">
                          <a:solidFill>
                            <a:schemeClr val="accent4"/>
                          </a:solidFill>
                          <a:latin typeface="+mn-lt"/>
                          <a:ea typeface="+mn-ea"/>
                          <a:cs typeface="+mn-cs"/>
                        </a:rPr>
                        <a:t> </a:t>
                      </a:r>
                      <a:endParaRPr kumimoji="0" lang="en-US" sz="1000" b="0" i="0" u="none" strike="noStrike" kern="1200" cap="none" spc="0" normalizeH="0" baseline="0" noProof="0">
                        <a:ln>
                          <a:noFill/>
                        </a:ln>
                        <a:solidFill>
                          <a:schemeClr val="accent4"/>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9118921"/>
                  </a:ext>
                </a:extLst>
              </a:tr>
              <a:tr h="188231">
                <a:tc rowSpan="4">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0">
                          <a:solidFill>
                            <a:schemeClr val="tx2"/>
                          </a:solidFill>
                          <a:latin typeface="+mj-lt"/>
                          <a:ea typeface="+mj-ea"/>
                          <a:cs typeface="+mj-cs"/>
                        </a:rPr>
                        <a:t>M365 Apps</a:t>
                      </a:r>
                    </a:p>
                  </a:txBody>
                  <a:tcPr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a:solidFill>
                            <a:schemeClr val="tx2"/>
                          </a:solidFill>
                          <a:latin typeface="+mn-lt"/>
                          <a:ea typeface="+mn-ea"/>
                          <a:cs typeface="+mn-cs"/>
                        </a:rPr>
                        <a:t>Copilot in Outlook</a:t>
                      </a:r>
                      <a:r>
                        <a:rPr lang="en-US" sz="1050" b="0" baseline="30000">
                          <a:solidFill>
                            <a:schemeClr val="tx2"/>
                          </a:solidFill>
                          <a:latin typeface="+mn-lt"/>
                          <a:ea typeface="+mn-ea"/>
                          <a:cs typeface="+mn-cs"/>
                        </a:rPr>
                        <a:t>6</a:t>
                      </a:r>
                      <a:endParaRPr lang="en-US" sz="1050" b="0">
                        <a:solidFill>
                          <a:schemeClr val="tx2"/>
                        </a:solidFill>
                        <a:latin typeface="+mn-lt"/>
                        <a:ea typeface="+mn-ea"/>
                        <a:cs typeface="+mn-cs"/>
                      </a:endParaRP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Standard</a:t>
                      </a:r>
                      <a:endParaRPr kumimoji="0" lang="en-US" sz="900" b="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Priority</a:t>
                      </a:r>
                      <a:endParaRPr kumimoji="0" lang="en-US" sz="900" b="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2669128"/>
                  </a:ext>
                </a:extLst>
              </a:tr>
              <a:tr h="188231">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1200" b="0">
                        <a:solidFill>
                          <a:schemeClr val="tx2"/>
                        </a:solidFill>
                        <a:latin typeface="+mj-lt"/>
                        <a:ea typeface="+mj-ea"/>
                        <a:cs typeface="+mj-cs"/>
                      </a:endParaRPr>
                    </a:p>
                  </a:txBody>
                  <a:tcPr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kern="1200">
                          <a:solidFill>
                            <a:schemeClr val="tx2"/>
                          </a:solidFill>
                          <a:latin typeface="+mn-lt"/>
                          <a:ea typeface="+mn-ea"/>
                          <a:cs typeface="+mn-cs"/>
                        </a:rPr>
                        <a:t>Word, Excel, and PowerPoint agents accessed via Chat</a:t>
                      </a: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Standard</a:t>
                      </a:r>
                      <a:endParaRPr kumimoji="0" lang="en-US" sz="900" b="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Priority</a:t>
                      </a:r>
                      <a:endParaRPr kumimoji="0" lang="en-US" sz="900" b="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618233"/>
                  </a:ext>
                </a:extLst>
              </a:tr>
              <a:tr h="188231">
                <a:tc vMerge="1">
                  <a:txBody>
                    <a:bodyPr/>
                    <a:lstStyle/>
                    <a:p>
                      <a:endParaRPr/>
                    </a:p>
                  </a:txBody>
                  <a:tcPr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baseline="0">
                          <a:solidFill>
                            <a:schemeClr val="tx2"/>
                          </a:solidFill>
                          <a:latin typeface="+mn-lt"/>
                          <a:ea typeface="+mn-ea"/>
                          <a:cs typeface="+mn-cs"/>
                        </a:rPr>
                        <a:t>Copilot in Word, Excel, PowerPoint, and OneNote</a:t>
                      </a: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2"/>
                          </a:solidFill>
                          <a:effectLst/>
                          <a:uLnTx/>
                          <a:uFillTx/>
                          <a:latin typeface="+mn-lt"/>
                          <a:ea typeface="+mn-ea"/>
                          <a:cs typeface="+mn-cs"/>
                        </a:rPr>
                        <a:t>-</a:t>
                      </a: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698418"/>
                  </a:ext>
                </a:extLst>
              </a:tr>
              <a:tr h="192617">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lang="en-US" sz="1400" b="0">
                        <a:solidFill>
                          <a:schemeClr val="tx1"/>
                        </a:solidFill>
                        <a:latin typeface="+mj-lt"/>
                      </a:endParaRPr>
                    </a:p>
                  </a:txBody>
                  <a:tcPr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kern="1200" baseline="0">
                          <a:solidFill>
                            <a:schemeClr val="tx2"/>
                          </a:solidFill>
                          <a:latin typeface="+mn-lt"/>
                          <a:ea typeface="+mn-ea"/>
                          <a:cs typeface="+mn-cs"/>
                        </a:rPr>
                        <a:t>Copilot in Teams</a:t>
                      </a:r>
                    </a:p>
                  </a:txBody>
                  <a:tcPr marT="9144" marB="9144"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mn-lt"/>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Standard</a:t>
                      </a:r>
                      <a:endParaRPr kumimoji="0" lang="en-US" sz="900" b="0" i="0" u="none" strike="noStrike" kern="1200" cap="none" spc="0" normalizeH="0" baseline="0" noProof="0">
                        <a:ln>
                          <a:noFill/>
                        </a:ln>
                        <a:solidFill>
                          <a:srgbClr val="0078D4"/>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8570163"/>
                  </a:ext>
                </a:extLst>
              </a:tr>
              <a:tr h="190575">
                <a:tc rowSpan="5">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0" kern="1200">
                          <a:solidFill>
                            <a:schemeClr val="tx2"/>
                          </a:solidFill>
                          <a:latin typeface="+mj-lt"/>
                          <a:ea typeface="+mj-ea"/>
                          <a:cs typeface="+mj-cs"/>
                        </a:rPr>
                        <a:t>Agents &amp; tools</a:t>
                      </a:r>
                    </a:p>
                  </a:txBody>
                  <a:tcPr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kern="1200">
                          <a:solidFill>
                            <a:schemeClr val="tx2"/>
                          </a:solidFill>
                          <a:latin typeface="+mn-lt"/>
                          <a:ea typeface="+mn-ea"/>
                          <a:cs typeface="+mn-cs"/>
                        </a:rPr>
                        <a:t>Pre-built Microsoft agents, including Researcher, Analyst, and Facilitator</a:t>
                      </a:r>
                      <a:r>
                        <a:rPr lang="en-US" sz="1050" b="0" kern="1200" baseline="30000" noProof="0">
                          <a:solidFill>
                            <a:schemeClr val="tx2"/>
                          </a:solidFill>
                          <a:latin typeface="+mn-lt"/>
                          <a:ea typeface="+mn-ea"/>
                          <a:cs typeface="+mn-cs"/>
                        </a:rPr>
                        <a:t>7</a:t>
                      </a:r>
                      <a:endParaRPr lang="en-US" sz="1050" b="0" kern="1200">
                        <a:solidFill>
                          <a:schemeClr val="tx2"/>
                        </a:solidFill>
                        <a:latin typeface="+mn-lt"/>
                        <a:ea typeface="+mn-ea"/>
                        <a:cs typeface="+mn-cs"/>
                      </a:endParaRP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2"/>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tx2"/>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041546"/>
                  </a:ext>
                </a:extLst>
              </a:tr>
              <a:tr h="190575">
                <a:tc vMerge="1">
                  <a:txBody>
                    <a:bodyPr/>
                    <a:lstStyle/>
                    <a:p>
                      <a:endParaRPr lang="en-US"/>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kern="1200">
                          <a:solidFill>
                            <a:schemeClr val="tx2"/>
                          </a:solidFill>
                          <a:latin typeface="+mn-lt"/>
                          <a:ea typeface="+mn-ea"/>
                          <a:cs typeface="+mn-cs"/>
                        </a:rPr>
                        <a:t>Sales, Service, and Finance agents</a:t>
                      </a: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2"/>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tx2"/>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1775893"/>
                  </a:ext>
                </a:extLst>
              </a:tr>
              <a:tr h="190575">
                <a:tc vMerge="1">
                  <a:txBody>
                    <a:bodyPr/>
                    <a:lstStyle/>
                    <a:p>
                      <a:endParaRPr lang="en-US"/>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kern="1200" noProof="0">
                          <a:solidFill>
                            <a:schemeClr val="tx2"/>
                          </a:solidFill>
                          <a:latin typeface="+mn-lt"/>
                          <a:ea typeface="+mn-ea"/>
                          <a:cs typeface="+mn-cs"/>
                        </a:rPr>
                        <a:t>Agent creation</a:t>
                      </a:r>
                      <a:r>
                        <a:rPr lang="en-US" sz="1050" b="0">
                          <a:solidFill>
                            <a:schemeClr val="tx2"/>
                          </a:solidFill>
                          <a:latin typeface="+mn-lt"/>
                          <a:ea typeface="+mn-ea"/>
                          <a:cs typeface="+mn-cs"/>
                        </a:rPr>
                        <a:t> </a:t>
                      </a:r>
                      <a:r>
                        <a:rPr lang="en-US" sz="1050" b="0" kern="1200" noProof="0">
                          <a:solidFill>
                            <a:schemeClr val="tx2"/>
                          </a:solidFill>
                          <a:latin typeface="+mn-lt"/>
                          <a:ea typeface="+mn-ea"/>
                          <a:cs typeface="+mn-cs"/>
                        </a:rPr>
                        <a:t>using Agent Builder and Copilot Studio</a:t>
                      </a: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005692"/>
                  </a:ext>
                </a:extLst>
              </a:tr>
              <a:tr h="190575">
                <a:tc vMerge="1">
                  <a:txBody>
                    <a:bodyPr/>
                    <a:lstStyle/>
                    <a:p>
                      <a:endParaRPr lang="en-US"/>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kern="1200">
                          <a:solidFill>
                            <a:schemeClr val="tx2"/>
                          </a:solidFill>
                          <a:latin typeface="+mn-lt"/>
                          <a:ea typeface="+mn-ea"/>
                          <a:cs typeface="+mn-cs"/>
                        </a:rPr>
                        <a:t>App Builder and Workflows agents</a:t>
                      </a:r>
                      <a:r>
                        <a:rPr lang="en-US" sz="1050" b="0" kern="1200" baseline="30000">
                          <a:solidFill>
                            <a:schemeClr val="tx2"/>
                          </a:solidFill>
                          <a:latin typeface="+mn-lt"/>
                          <a:ea typeface="+mn-ea"/>
                          <a:cs typeface="+mn-cs"/>
                        </a:rPr>
                        <a:t>4</a:t>
                      </a:r>
                      <a:endParaRPr lang="en-US" sz="1050" b="0" kern="1200">
                        <a:solidFill>
                          <a:schemeClr val="tx2"/>
                        </a:solidFill>
                        <a:latin typeface="+mn-lt"/>
                        <a:ea typeface="+mn-ea"/>
                        <a:cs typeface="+mn-cs"/>
                      </a:endParaRP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2"/>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tx2"/>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4435656"/>
                  </a:ext>
                </a:extLst>
              </a:tr>
              <a:tr h="190575">
                <a:tc vMerge="1">
                  <a:txBody>
                    <a:bodyPr/>
                    <a:lstStyle/>
                    <a:p>
                      <a:endParaRPr lang="en-US"/>
                    </a:p>
                  </a:txBody>
                  <a:tcPr>
                    <a:lnT w="6350" cap="flat" cmpd="sng" algn="ctr">
                      <a:solidFill>
                        <a:schemeClr val="bg1">
                          <a:lumMod val="75000"/>
                        </a:schemeClr>
                      </a:solidFill>
                      <a:prstDash val="solid"/>
                      <a:round/>
                      <a:headEnd type="none" w="med" len="med"/>
                      <a:tailEnd type="none" w="med" len="med"/>
                    </a:lnT>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kern="1200" noProof="0">
                          <a:solidFill>
                            <a:schemeClr val="tx2"/>
                          </a:solidFill>
                          <a:latin typeface="+mn-lt"/>
                          <a:ea typeface="+mn-ea"/>
                          <a:cs typeface="+mn-cs"/>
                        </a:rPr>
                        <a:t>Agent usage </a:t>
                      </a:r>
                    </a:p>
                  </a:txBody>
                  <a:tcPr marT="9144" marB="9144"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2"/>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2"/>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6576857"/>
                  </a:ext>
                </a:extLst>
              </a:tr>
              <a:tr h="192617">
                <a:tc rowSpan="3">
                  <a:txBody>
                    <a:bodyPr/>
                    <a:lstStyle/>
                    <a:p>
                      <a:r>
                        <a:rPr lang="en-US" sz="1200" b="0">
                          <a:solidFill>
                            <a:schemeClr val="tx2"/>
                          </a:solidFill>
                          <a:latin typeface="+mj-lt"/>
                          <a:ea typeface="+mj-ea"/>
                          <a:cs typeface="+mj-cs"/>
                        </a:rPr>
                        <a:t>Security and management</a:t>
                      </a:r>
                    </a:p>
                  </a:txBody>
                  <a:tcPr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50" b="0">
                          <a:solidFill>
                            <a:schemeClr val="tx2"/>
                          </a:solidFill>
                          <a:latin typeface="+mn-lt"/>
                          <a:ea typeface="+mn-ea"/>
                          <a:cs typeface="+mn-cs"/>
                        </a:rPr>
                        <a:t>Enterprise Data Protection (EDP), management, compliance, and controls</a:t>
                      </a: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3460185"/>
                  </a:ext>
                </a:extLst>
              </a:tr>
              <a:tr h="192617">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r>
                        <a:rPr lang="en-US" sz="1050" b="0">
                          <a:solidFill>
                            <a:schemeClr val="tx2"/>
                          </a:solidFill>
                          <a:latin typeface="+mn-lt"/>
                          <a:ea typeface="+mn-ea"/>
                          <a:cs typeface="+mn-cs"/>
                        </a:rPr>
                        <a:t>Analytics to measure adoption, usage, and business impact</a:t>
                      </a:r>
                      <a:r>
                        <a:rPr lang="en-US" sz="1050" b="0" baseline="30000">
                          <a:solidFill>
                            <a:schemeClr val="tx2"/>
                          </a:solidFill>
                          <a:latin typeface="+mn-lt"/>
                          <a:ea typeface="+mn-ea"/>
                          <a:cs typeface="+mn-cs"/>
                        </a:rPr>
                        <a:t>8</a:t>
                      </a:r>
                      <a:endParaRPr lang="en-US" sz="1050" b="0">
                        <a:solidFill>
                          <a:schemeClr val="tx2"/>
                        </a:solidFill>
                        <a:latin typeface="+mn-lt"/>
                        <a:ea typeface="+mn-ea"/>
                        <a:cs typeface="+mn-cs"/>
                      </a:endParaRP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chemeClr val="accent4"/>
                          </a:solidFill>
                          <a:effectLst/>
                          <a:uLnTx/>
                          <a:uFillTx/>
                          <a:latin typeface="+mn-lt"/>
                          <a:ea typeface="+mn-ea"/>
                          <a:cs typeface="+mn-cs"/>
                        </a:rPr>
                        <a:t>ο</a:t>
                      </a:r>
                      <a:endParaRPr kumimoji="0" lang="en-US" sz="1000" b="0" i="0" u="none" strike="noStrike" kern="1200" cap="none" spc="0" normalizeH="0" baseline="0" noProof="0">
                        <a:ln>
                          <a:noFill/>
                        </a:ln>
                        <a:solidFill>
                          <a:schemeClr val="accent4"/>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3689452"/>
                  </a:ext>
                </a:extLst>
              </a:tr>
              <a:tr h="192617">
                <a:tc vMerge="1">
                  <a:txBody>
                    <a:bodyPr/>
                    <a:lstStyle/>
                    <a:p>
                      <a:endParaRPr lang="en-US" sz="900" b="0">
                        <a:solidFill>
                          <a:schemeClr val="tx2"/>
                        </a:solidFill>
                        <a:latin typeface="Segoe Sans Text"/>
                      </a:endParaRPr>
                    </a:p>
                  </a:txBody>
                  <a:tcPr marT="9144" marB="9144"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050" b="0">
                          <a:solidFill>
                            <a:schemeClr val="tx2"/>
                          </a:solidFill>
                          <a:latin typeface="+mn-lt"/>
                          <a:ea typeface="+mn-ea"/>
                          <a:cs typeface="+mn-cs"/>
                        </a:rPr>
                        <a:t>SharePoint Advanced Management </a:t>
                      </a:r>
                    </a:p>
                  </a:txBody>
                  <a:tcPr marT="9144" marB="9144"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2"/>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tx2"/>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accent1"/>
                          </a:solidFill>
                          <a:effectLst/>
                          <a:uLnTx/>
                          <a:uFillTx/>
                          <a:latin typeface="+mn-lt"/>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n-lt"/>
                        <a:ea typeface="+mn-ea"/>
                        <a:cs typeface="+mn-cs"/>
                      </a:endParaRPr>
                    </a:p>
                  </a:txBody>
                  <a:tcPr marT="9144" marB="9144"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0367047"/>
                  </a:ext>
                </a:extLst>
              </a:tr>
            </a:tbl>
          </a:graphicData>
        </a:graphic>
      </p:graphicFrame>
      <p:sp>
        <p:nvSpPr>
          <p:cNvPr id="10" name="TextBox 12">
            <a:extLst>
              <a:ext uri="{FF2B5EF4-FFF2-40B4-BE49-F238E27FC236}">
                <a16:creationId xmlns:a16="http://schemas.microsoft.com/office/drawing/2014/main" id="{236CA12A-D988-0FF2-791D-F65C1F53C095}"/>
              </a:ext>
            </a:extLst>
          </p:cNvPr>
          <p:cNvSpPr txBox="1"/>
          <p:nvPr/>
        </p:nvSpPr>
        <p:spPr>
          <a:xfrm>
            <a:off x="237878" y="6116273"/>
            <a:ext cx="11879382" cy="545842"/>
          </a:xfrm>
          <a:prstGeom prst="rect">
            <a:avLst/>
          </a:prstGeom>
          <a:noFill/>
        </p:spPr>
        <p:txBody>
          <a:bodyPr wrap="square" lIns="0" tIns="0" rIns="0" bIns="0" numCol="3" spcCol="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marR="0" lvl="0" indent="-114300" algn="l" defTabSz="896214" rtl="0" eaLnBrk="1" fontAlgn="base" latinLnBrk="0" hangingPunct="1">
              <a:lnSpc>
                <a:spcPct val="100000"/>
              </a:lnSpc>
              <a:spcBef>
                <a:spcPts val="0"/>
              </a:spcBef>
              <a:spcAft>
                <a:spcPts val="100"/>
              </a:spcAft>
              <a:buClrTx/>
              <a:buSzTx/>
              <a:buFontTx/>
              <a:buAutoNum type="arabicParenR"/>
              <a:tabLst/>
              <a:defRPr/>
            </a:pPr>
            <a:r>
              <a:rPr kumimoji="0" lang="en-US" sz="800" b="0" i="0" u="none" strike="noStrike" kern="1200" cap="none" spc="0" normalizeH="0" baseline="0" noProof="0">
                <a:ln>
                  <a:noFill/>
                </a:ln>
                <a:solidFill>
                  <a:srgbClr val="091F2C"/>
                </a:solidFill>
                <a:effectLst/>
                <a:uLnTx/>
                <a:uFillTx/>
                <a:latin typeface="Segoe Sans Display"/>
                <a:ea typeface="+mn-ea"/>
                <a:cs typeface="+mn-cs"/>
              </a:rPr>
              <a:t>Applies to  customers with 2K or more M365 seats</a:t>
            </a:r>
          </a:p>
          <a:p>
            <a:pPr marL="114300" marR="0" lvl="0" indent="-114300" algn="l" defTabSz="896214" rtl="0" eaLnBrk="1" fontAlgn="base" latinLnBrk="0" hangingPunct="1">
              <a:lnSpc>
                <a:spcPct val="100000"/>
              </a:lnSpc>
              <a:spcBef>
                <a:spcPts val="0"/>
              </a:spcBef>
              <a:spcAft>
                <a:spcPts val="100"/>
              </a:spcAft>
              <a:buClrTx/>
              <a:buSzTx/>
              <a:buFontTx/>
              <a:buAutoNum type="arabicParenR"/>
              <a:tabLst/>
              <a:defRPr/>
            </a:pPr>
            <a:r>
              <a:rPr kumimoji="0" lang="en-US" sz="800" b="0" i="0" u="none" strike="noStrike" kern="1200" cap="none" spc="0" normalizeH="0" baseline="0" noProof="0">
                <a:ln>
                  <a:noFill/>
                </a:ln>
                <a:solidFill>
                  <a:srgbClr val="091F2C"/>
                </a:solidFill>
                <a:effectLst/>
                <a:uLnTx/>
                <a:uFillTx/>
                <a:latin typeface="Segoe Sans Display"/>
                <a:ea typeface="+mn-ea"/>
                <a:cs typeface="+mn-cs"/>
              </a:rPr>
              <a:t>Lexical search included for Copilot Chat users</a:t>
            </a:r>
          </a:p>
          <a:p>
            <a:pPr marL="114300" marR="0" lvl="0" indent="-114300" algn="l" defTabSz="896214" rtl="0" eaLnBrk="1" fontAlgn="base" latinLnBrk="0" hangingPunct="1">
              <a:lnSpc>
                <a:spcPct val="100000"/>
              </a:lnSpc>
              <a:spcBef>
                <a:spcPts val="0"/>
              </a:spcBef>
              <a:spcAft>
                <a:spcPts val="100"/>
              </a:spcAft>
              <a:buClrTx/>
              <a:buSzTx/>
              <a:buFontTx/>
              <a:buAutoNum type="arabicParenR"/>
              <a:tabLst/>
              <a:defRPr/>
            </a:pPr>
            <a:r>
              <a:rPr kumimoji="0" lang="en-US" sz="800" b="0" i="0" u="none" strike="noStrike" kern="1200" cap="none" spc="0" normalizeH="0" baseline="0" noProof="0">
                <a:ln>
                  <a:noFill/>
                </a:ln>
                <a:solidFill>
                  <a:srgbClr val="091F2C"/>
                </a:solidFill>
                <a:effectLst/>
                <a:uLnTx/>
                <a:uFillTx/>
                <a:latin typeface="Segoe Sans Display"/>
                <a:ea typeface="+mn-ea"/>
                <a:cs typeface="+mn-cs"/>
              </a:rPr>
              <a:t>Access to brand kits and surveys requires M365 Copilot license </a:t>
            </a:r>
          </a:p>
          <a:p>
            <a:pPr marL="114300" marR="0" lvl="0" indent="-114300" algn="l" defTabSz="896214" rtl="0" eaLnBrk="1" fontAlgn="base" latinLnBrk="0" hangingPunct="1">
              <a:lnSpc>
                <a:spcPct val="100000"/>
              </a:lnSpc>
              <a:spcBef>
                <a:spcPts val="0"/>
              </a:spcBef>
              <a:spcAft>
                <a:spcPts val="100"/>
              </a:spcAft>
              <a:buClrTx/>
              <a:buSzTx/>
              <a:buFontTx/>
              <a:buAutoNum type="arabicParenR"/>
              <a:tabLst/>
              <a:defRPr/>
            </a:pPr>
            <a:r>
              <a:rPr kumimoji="0" lang="en-US" sz="800" b="0" i="0" u="none" strike="noStrike" kern="1200" cap="none" spc="0" normalizeH="0" baseline="0" noProof="0">
                <a:ln>
                  <a:noFill/>
                </a:ln>
                <a:solidFill>
                  <a:srgbClr val="091F2C"/>
                </a:solidFill>
                <a:effectLst/>
                <a:uLnTx/>
                <a:uFillTx/>
                <a:latin typeface="Segoe Sans Display"/>
                <a:ea typeface="+mn-ea"/>
                <a:cs typeface="+mn-cs"/>
              </a:rPr>
              <a:t>Available via </a:t>
            </a:r>
            <a:r>
              <a:rPr kumimoji="0" lang="en-US" sz="800" b="0" i="0" u="none" strike="noStrike" kern="1200" cap="none" spc="0" normalizeH="0" baseline="0" noProof="0">
                <a:ln>
                  <a:noFill/>
                </a:ln>
                <a:solidFill>
                  <a:srgbClr val="091F2C"/>
                </a:solidFill>
                <a:effectLst/>
                <a:uLnTx/>
                <a:uFillTx/>
                <a:latin typeface="Segoe Sans Display"/>
                <a:ea typeface="+mn-ea"/>
                <a:cs typeface="+mn-cs"/>
                <a:hlinkClick r:id="rId4"/>
              </a:rPr>
              <a:t>Frontier </a:t>
            </a:r>
            <a:r>
              <a:rPr kumimoji="0" lang="en-US" sz="800" b="0" i="0" u="none" strike="noStrike" kern="1200" cap="none" spc="0" normalizeH="0" baseline="0" noProof="0">
                <a:ln>
                  <a:noFill/>
                </a:ln>
                <a:solidFill>
                  <a:srgbClr val="091F2C"/>
                </a:solidFill>
                <a:effectLst/>
                <a:uLnTx/>
                <a:uFillTx/>
                <a:latin typeface="Segoe Sans Display"/>
                <a:ea typeface="+mn-ea"/>
                <a:cs typeface="+mn-cs"/>
              </a:rPr>
              <a:t>program, pricing final upon GA</a:t>
            </a:r>
          </a:p>
          <a:p>
            <a:pPr marL="114300" marR="0" lvl="0" indent="-114300" algn="l" defTabSz="896214" rtl="0" eaLnBrk="1" fontAlgn="base" latinLnBrk="0" hangingPunct="1">
              <a:lnSpc>
                <a:spcPct val="100000"/>
              </a:lnSpc>
              <a:spcBef>
                <a:spcPts val="0"/>
              </a:spcBef>
              <a:spcAft>
                <a:spcPts val="100"/>
              </a:spcAft>
              <a:buClrTx/>
              <a:buSzTx/>
              <a:buFontTx/>
              <a:buAutoNum type="arabicParenR"/>
              <a:tabLst/>
              <a:defRPr/>
            </a:pPr>
            <a:r>
              <a:rPr kumimoji="0" lang="en-US" sz="800" b="0" i="0" u="none" strike="noStrike" kern="1200" cap="none" spc="0" normalizeH="0" baseline="0" noProof="0">
                <a:ln>
                  <a:noFill/>
                </a:ln>
                <a:solidFill>
                  <a:srgbClr val="091F2C"/>
                </a:solidFill>
                <a:effectLst/>
                <a:uLnTx/>
                <a:uFillTx/>
                <a:latin typeface="Segoe Sans Display"/>
                <a:ea typeface="+mn-ea"/>
                <a:cs typeface="+mn-cs"/>
              </a:rPr>
              <a:t>Copilot Chat users access Copilot Mode w/web data and open documents only</a:t>
            </a:r>
          </a:p>
          <a:p>
            <a:pPr marL="114300" marR="0" lvl="0" indent="-114300" algn="l" defTabSz="896214" rtl="0" eaLnBrk="1" fontAlgn="base" latinLnBrk="0" hangingPunct="1">
              <a:lnSpc>
                <a:spcPct val="100000"/>
              </a:lnSpc>
              <a:spcBef>
                <a:spcPts val="0"/>
              </a:spcBef>
              <a:spcAft>
                <a:spcPts val="100"/>
              </a:spcAft>
              <a:buClrTx/>
              <a:buSzTx/>
              <a:buFontTx/>
              <a:buAutoNum type="arabicParenR"/>
              <a:tabLst/>
              <a:defRPr/>
            </a:pPr>
            <a:r>
              <a:rPr kumimoji="0" lang="en-US" sz="800" b="0" i="0" u="none" strike="noStrike" kern="1200" cap="none" spc="0" normalizeH="0" baseline="0" noProof="0">
                <a:ln>
                  <a:noFill/>
                </a:ln>
                <a:solidFill>
                  <a:srgbClr val="091F2C"/>
                </a:solidFill>
                <a:effectLst/>
                <a:uLnTx/>
                <a:uFillTx/>
                <a:latin typeface="Segoe Sans Display"/>
                <a:ea typeface="+mn-ea"/>
                <a:cs typeface="+mn-cs"/>
              </a:rPr>
              <a:t>For unlicensed users, Copilot Chat in Outlook reasons over organizational data in Outlook, Teams, OneDrive, and SharePoint (limited). </a:t>
            </a:r>
          </a:p>
          <a:p>
            <a:pPr marL="114300" marR="0" lvl="0" indent="-114300" algn="l" defTabSz="896214" rtl="0" eaLnBrk="1" fontAlgn="base" latinLnBrk="0" hangingPunct="1">
              <a:lnSpc>
                <a:spcPct val="100000"/>
              </a:lnSpc>
              <a:spcBef>
                <a:spcPts val="0"/>
              </a:spcBef>
              <a:spcAft>
                <a:spcPts val="100"/>
              </a:spcAft>
              <a:buClrTx/>
              <a:buSzTx/>
              <a:buFontTx/>
              <a:buAutoNum type="arabicParenR"/>
              <a:tabLst/>
              <a:defRPr/>
            </a:pPr>
            <a:endParaRPr kumimoji="0" lang="en-US" sz="800" b="0" i="0" u="none" strike="noStrike" kern="1200" cap="none" spc="0" normalizeH="0" baseline="0" noProof="0">
              <a:ln>
                <a:noFill/>
              </a:ln>
              <a:solidFill>
                <a:srgbClr val="091F2C"/>
              </a:solidFill>
              <a:effectLst/>
              <a:uLnTx/>
              <a:uFillTx/>
              <a:latin typeface="Segoe Sans Display"/>
              <a:ea typeface="+mn-ea"/>
              <a:cs typeface="+mn-cs"/>
            </a:endParaRPr>
          </a:p>
          <a:p>
            <a:pPr marL="114300" marR="0" lvl="0" indent="-114300" algn="l" defTabSz="896214" rtl="0" eaLnBrk="1" fontAlgn="base" latinLnBrk="0" hangingPunct="1">
              <a:lnSpc>
                <a:spcPct val="100000"/>
              </a:lnSpc>
              <a:spcBef>
                <a:spcPts val="0"/>
              </a:spcBef>
              <a:spcAft>
                <a:spcPts val="100"/>
              </a:spcAft>
              <a:buClrTx/>
              <a:buSzTx/>
              <a:buFontTx/>
              <a:buAutoNum type="arabicParenR"/>
              <a:tabLst/>
              <a:defRPr/>
            </a:pPr>
            <a:r>
              <a:rPr kumimoji="0" lang="en-US" sz="800" b="0" i="0" u="none" strike="noStrike" kern="1200" cap="none" spc="0" normalizeH="0" baseline="0" noProof="0">
                <a:ln>
                  <a:noFill/>
                </a:ln>
                <a:solidFill>
                  <a:srgbClr val="091F2C"/>
                </a:solidFill>
                <a:effectLst/>
                <a:uLnTx/>
                <a:uFillTx/>
                <a:latin typeface="Segoe Sans Display"/>
                <a:ea typeface="+mn-ea"/>
                <a:cs typeface="+mn-cs"/>
              </a:rPr>
              <a:t>Researcher and Analyst, have combined limit of 25 interactions </a:t>
            </a:r>
            <a:r>
              <a:rPr kumimoji="0" lang="en-US" sz="800" b="0" i="0" u="none" strike="noStrike" kern="1200" cap="none" spc="0" normalizeH="0" baseline="0" noProof="0" err="1">
                <a:ln>
                  <a:noFill/>
                </a:ln>
                <a:solidFill>
                  <a:srgbClr val="091F2C"/>
                </a:solidFill>
                <a:effectLst/>
                <a:uLnTx/>
                <a:uFillTx/>
                <a:latin typeface="Segoe Sans Display"/>
                <a:ea typeface="+mn-ea"/>
                <a:cs typeface="+mn-cs"/>
              </a:rPr>
              <a:t>pu</a:t>
            </a:r>
            <a:r>
              <a:rPr kumimoji="0" lang="en-US" sz="800" b="0" i="0" u="none" strike="noStrike" kern="1200" cap="none" spc="0" normalizeH="0" baseline="0" noProof="0">
                <a:ln>
                  <a:noFill/>
                </a:ln>
                <a:solidFill>
                  <a:srgbClr val="091F2C"/>
                </a:solidFill>
                <a:effectLst/>
                <a:uLnTx/>
                <a:uFillTx/>
                <a:latin typeface="Segoe Sans Display"/>
                <a:ea typeface="+mn-ea"/>
                <a:cs typeface="+mn-cs"/>
              </a:rPr>
              <a:t>/pm</a:t>
            </a:r>
          </a:p>
          <a:p>
            <a:pPr marL="114300" marR="0" lvl="0" indent="-114300" algn="l" defTabSz="896214" rtl="0" eaLnBrk="1" fontAlgn="base" latinLnBrk="0" hangingPunct="1">
              <a:lnSpc>
                <a:spcPct val="100000"/>
              </a:lnSpc>
              <a:spcBef>
                <a:spcPts val="0"/>
              </a:spcBef>
              <a:spcAft>
                <a:spcPts val="100"/>
              </a:spcAft>
              <a:buClrTx/>
              <a:buSzTx/>
              <a:buFontTx/>
              <a:buAutoNum type="arabicParenR"/>
              <a:tabLst/>
              <a:defRPr/>
            </a:pPr>
            <a:r>
              <a:rPr kumimoji="0" lang="en-US" sz="800" b="0" i="0" u="none" strike="noStrike" kern="1200" cap="none" spc="0" normalizeH="0" baseline="0" noProof="0">
                <a:ln>
                  <a:noFill/>
                </a:ln>
                <a:solidFill>
                  <a:srgbClr val="091F2C"/>
                </a:solidFill>
                <a:effectLst/>
                <a:uLnTx/>
                <a:uFillTx/>
                <a:latin typeface="Segoe Sans Display"/>
                <a:ea typeface="+mn-ea"/>
                <a:cs typeface="+mn-cs"/>
              </a:rPr>
              <a:t>Basic reporting available with Copilot Chat</a:t>
            </a:r>
          </a:p>
        </p:txBody>
      </p:sp>
    </p:spTree>
    <p:extLst>
      <p:ext uri="{BB962C8B-B14F-4D97-AF65-F5344CB8AC3E}">
        <p14:creationId xmlns:p14="http://schemas.microsoft.com/office/powerpoint/2010/main" val="42810015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411F6C4-BBB8-2CF3-EB15-A9F7F8B9F529}"/>
              </a:ext>
            </a:extLst>
          </p:cNvPr>
          <p:cNvSpPr txBox="1">
            <a:spLocks/>
          </p:cNvSpPr>
          <p:nvPr/>
        </p:nvSpPr>
        <p:spPr>
          <a:xfrm>
            <a:off x="543243" y="1498182"/>
            <a:ext cx="11018520" cy="615553"/>
          </a:xfrm>
          <a:prstGeom prst="rect">
            <a:avLst/>
          </a:prstGeom>
        </p:spPr>
        <p:txBody>
          <a:bodyPr/>
          <a:lstStyle>
            <a:lvl1pPr algn="l" defTabSz="932742" rtl="0" eaLnBrk="1" latinLnBrk="0" hangingPunct="1">
              <a:lnSpc>
                <a:spcPct val="100000"/>
              </a:lnSpc>
              <a:spcBef>
                <a:spcPct val="0"/>
              </a:spcBef>
              <a:buNone/>
              <a:defRPr lang="en-US" sz="2800" b="0" kern="1200" cap="none" spc="-50" baseline="0" dirty="0">
                <a:ln w="3175">
                  <a:noFill/>
                </a:ln>
                <a:gradFill>
                  <a:gsLst>
                    <a:gs pos="21000">
                      <a:schemeClr val="accent1"/>
                    </a:gs>
                    <a:gs pos="100000">
                      <a:schemeClr val="accent3"/>
                    </a:gs>
                  </a:gsLst>
                  <a:lin ang="2400000" scaled="0"/>
                </a:gradFill>
                <a:effectLst/>
                <a:latin typeface="Segoe UI Semibold" panose="020B0702040204020203" pitchFamily="34" charset="0"/>
                <a:ea typeface="+mn-ea"/>
                <a:cs typeface="Segoe UI Semibold" panose="020B0702040204020203" pitchFamily="34" charset="0"/>
              </a:defRPr>
            </a:lvl1pPr>
          </a:lstStyle>
          <a:p>
            <a:pPr algn="ctr"/>
            <a:r>
              <a:rPr lang="en-US" sz="4000">
                <a:gradFill>
                  <a:gsLst>
                    <a:gs pos="0">
                      <a:srgbClr val="002060"/>
                    </a:gs>
                    <a:gs pos="100000">
                      <a:srgbClr val="7030A0"/>
                    </a:gs>
                  </a:gsLst>
                  <a:lin ang="5400000" scaled="1"/>
                </a:gradFill>
                <a:latin typeface="+mj-lt"/>
                <a:cs typeface="Segoe UI"/>
              </a:rPr>
              <a:t>Copilot</a:t>
            </a:r>
            <a:r>
              <a:rPr lang="en-US" spc="-100">
                <a:ln>
                  <a:noFill/>
                </a:ln>
                <a:solidFill>
                  <a:schemeClr val="accent6">
                    <a:lumMod val="50000"/>
                  </a:schemeClr>
                </a:solidFill>
              </a:rPr>
              <a:t> </a:t>
            </a:r>
            <a:r>
              <a:rPr lang="en-US" sz="4000">
                <a:gradFill>
                  <a:gsLst>
                    <a:gs pos="0">
                      <a:srgbClr val="002060"/>
                    </a:gs>
                    <a:gs pos="100000">
                      <a:srgbClr val="7030A0"/>
                    </a:gs>
                  </a:gsLst>
                  <a:lin ang="5400000" scaled="1"/>
                </a:gradFill>
                <a:latin typeface="+mj-lt"/>
                <a:cs typeface="Segoe UI"/>
              </a:rPr>
              <a:t>Scenarios</a:t>
            </a:r>
          </a:p>
        </p:txBody>
      </p:sp>
      <p:pic>
        <p:nvPicPr>
          <p:cNvPr id="20" name="Picture 19" descr="Copilot icon">
            <a:extLst>
              <a:ext uri="{FF2B5EF4-FFF2-40B4-BE49-F238E27FC236}">
                <a16:creationId xmlns:a16="http://schemas.microsoft.com/office/drawing/2014/main" id="{94C1361D-FAC4-EF19-A884-2B03AD9ED7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584" y="900978"/>
            <a:ext cx="659838" cy="659838"/>
          </a:xfrm>
          <a:prstGeom prst="rect">
            <a:avLst/>
          </a:prstGeom>
        </p:spPr>
      </p:pic>
      <p:sp>
        <p:nvSpPr>
          <p:cNvPr id="21" name="Rectangle: Rounded Corners 20">
            <a:extLst>
              <a:ext uri="{FF2B5EF4-FFF2-40B4-BE49-F238E27FC236}">
                <a16:creationId xmlns:a16="http://schemas.microsoft.com/office/drawing/2014/main" id="{0613827A-51CE-EB25-08CD-2409EC40B590}"/>
              </a:ext>
              <a:ext uri="{C183D7F6-B498-43B3-948B-1728B52AA6E4}">
                <adec:decorative xmlns:adec="http://schemas.microsoft.com/office/drawing/2017/decorative" val="1"/>
              </a:ext>
            </a:extLst>
          </p:cNvPr>
          <p:cNvSpPr>
            <a:spLocks/>
          </p:cNvSpPr>
          <p:nvPr/>
        </p:nvSpPr>
        <p:spPr bwMode="auto">
          <a:xfrm>
            <a:off x="775446" y="2742837"/>
            <a:ext cx="2426063" cy="3423192"/>
          </a:xfrm>
          <a:prstGeom prst="roundRect">
            <a:avLst>
              <a:gd name="adj" fmla="val 3200"/>
            </a:avLst>
          </a:prstGeom>
          <a:solidFill>
            <a:schemeClr val="bg1">
              <a:lumMod val="95000"/>
            </a:schemeClr>
          </a:solidFill>
          <a:ln w="63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8" tIns="143446" rIns="179308" bIns="143446" numCol="1" spcCol="0" rtlCol="0" fromWordArt="0" anchor="t" anchorCtr="0" forceAA="0" compatLnSpc="1">
            <a:prstTxWarp prst="textNoShape">
              <a:avLst/>
            </a:prstTxWarp>
            <a:noAutofit/>
          </a:bodyPr>
          <a:lstStyle/>
          <a:p>
            <a:pPr marL="0" marR="0" lvl="0" indent="0" algn="l" defTabSz="914289"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pSp>
        <p:nvGrpSpPr>
          <p:cNvPr id="22" name="Group 21">
            <a:extLst>
              <a:ext uri="{FF2B5EF4-FFF2-40B4-BE49-F238E27FC236}">
                <a16:creationId xmlns:a16="http://schemas.microsoft.com/office/drawing/2014/main" id="{49DD0497-2D82-5097-2C30-C55C5E2CB37F}"/>
              </a:ext>
            </a:extLst>
          </p:cNvPr>
          <p:cNvGrpSpPr/>
          <p:nvPr/>
        </p:nvGrpSpPr>
        <p:grpSpPr>
          <a:xfrm>
            <a:off x="780540" y="2824005"/>
            <a:ext cx="2426063" cy="3055104"/>
            <a:chOff x="780540" y="2824005"/>
            <a:chExt cx="2426063" cy="3055104"/>
          </a:xfrm>
        </p:grpSpPr>
        <p:sp>
          <p:nvSpPr>
            <p:cNvPr id="9" name="Rectangle: Rounded Corners 8">
              <a:extLst>
                <a:ext uri="{FF2B5EF4-FFF2-40B4-BE49-F238E27FC236}">
                  <a16:creationId xmlns:a16="http://schemas.microsoft.com/office/drawing/2014/main" id="{D1FDA6D0-90D6-E798-8D35-7395CA279209}"/>
                </a:ext>
              </a:extLst>
            </p:cNvPr>
            <p:cNvSpPr/>
            <p:nvPr/>
          </p:nvSpPr>
          <p:spPr bwMode="auto">
            <a:xfrm>
              <a:off x="780540" y="3531533"/>
              <a:ext cx="2426063" cy="2347576"/>
            </a:xfrm>
            <a:prstGeom prst="roundRect">
              <a:avLst>
                <a:gd name="adj" fmla="val 4533"/>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rPr>
                <a:t>Quickly catch up on meetings you missed  </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rPr>
                <a:t>Summarize a meeting and identify next steps</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rPr>
                <a:t>Run a more effective meeting</a:t>
              </a:r>
            </a:p>
          </p:txBody>
        </p:sp>
        <p:sp>
          <p:nvSpPr>
            <p:cNvPr id="10" name="Rounded Rectangle 18" descr="Announcing ">
              <a:extLst>
                <a:ext uri="{FF2B5EF4-FFF2-40B4-BE49-F238E27FC236}">
                  <a16:creationId xmlns:a16="http://schemas.microsoft.com/office/drawing/2014/main" id="{A6355EEC-CD08-F4A2-59CE-A23BFDCA1BE8}"/>
                </a:ext>
              </a:extLst>
            </p:cNvPr>
            <p:cNvSpPr txBox="1">
              <a:spLocks/>
            </p:cNvSpPr>
            <p:nvPr/>
          </p:nvSpPr>
          <p:spPr bwMode="auto">
            <a:xfrm>
              <a:off x="813316" y="2824005"/>
              <a:ext cx="2360513" cy="480399"/>
            </a:xfrm>
            <a:prstGeom prst="roundRect">
              <a:avLst>
                <a:gd name="adj" fmla="val 50000"/>
              </a:avLst>
            </a:prstGeom>
            <a:noFill/>
            <a:ln>
              <a:solidFill>
                <a:schemeClr val="tx1"/>
              </a:solidFill>
              <a:prstDash/>
            </a:ln>
            <a:effectLst/>
          </p:spPr>
          <p:txBody>
            <a:bodyPr rot="0" spcFirstLastPara="0" vertOverflow="overflow" horzOverflow="overflow" vert="horz" wrap="square" lIns="0" tIns="18288" rIns="0" bIns="45720" numCol="1" spcCol="0" rtlCol="0" fromWordArt="0" anchor="ctr"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10" normalizeH="0" baseline="0" noProof="0">
                  <a:ln w="3175">
                    <a:noFill/>
                  </a:ln>
                  <a:solidFill>
                    <a:srgbClr val="091F2C"/>
                  </a:solidFill>
                  <a:uLnTx/>
                  <a:uFillTx/>
                  <a:latin typeface="Segoe UI Semibold"/>
                  <a:ea typeface="+mn-ea"/>
                  <a:cs typeface="Segoe UI" pitchFamily="34" charset="0"/>
                </a:rPr>
                <a:t>Effective meetings</a:t>
              </a:r>
            </a:p>
          </p:txBody>
        </p:sp>
      </p:grpSp>
      <p:sp>
        <p:nvSpPr>
          <p:cNvPr id="30" name="Rectangle: Rounded Corners 29">
            <a:extLst>
              <a:ext uri="{FF2B5EF4-FFF2-40B4-BE49-F238E27FC236}">
                <a16:creationId xmlns:a16="http://schemas.microsoft.com/office/drawing/2014/main" id="{7AA0E98D-A3A9-0AE6-4E01-1F5975AF431D}"/>
              </a:ext>
              <a:ext uri="{C183D7F6-B498-43B3-948B-1728B52AA6E4}">
                <adec:decorative xmlns:adec="http://schemas.microsoft.com/office/drawing/2017/decorative" val="1"/>
              </a:ext>
            </a:extLst>
          </p:cNvPr>
          <p:cNvSpPr>
            <a:spLocks/>
          </p:cNvSpPr>
          <p:nvPr/>
        </p:nvSpPr>
        <p:spPr bwMode="auto">
          <a:xfrm>
            <a:off x="3460119" y="2742837"/>
            <a:ext cx="2500684" cy="3423192"/>
          </a:xfrm>
          <a:prstGeom prst="roundRect">
            <a:avLst>
              <a:gd name="adj" fmla="val 3200"/>
            </a:avLst>
          </a:prstGeom>
          <a:solidFill>
            <a:schemeClr val="bg1">
              <a:lumMod val="95000"/>
            </a:schemeClr>
          </a:solidFill>
          <a:ln w="63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8" tIns="143446" rIns="179308" bIns="143446" numCol="1" spcCol="0" rtlCol="0" fromWordArt="0" anchor="t" anchorCtr="0" forceAA="0" compatLnSpc="1">
            <a:prstTxWarp prst="textNoShape">
              <a:avLst/>
            </a:prstTxWarp>
            <a:noAutofit/>
          </a:bodyPr>
          <a:lstStyle/>
          <a:p>
            <a:pPr marL="0" marR="0" lvl="0" indent="0" algn="l" defTabSz="914289"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pSp>
        <p:nvGrpSpPr>
          <p:cNvPr id="23" name="Group 22">
            <a:extLst>
              <a:ext uri="{FF2B5EF4-FFF2-40B4-BE49-F238E27FC236}">
                <a16:creationId xmlns:a16="http://schemas.microsoft.com/office/drawing/2014/main" id="{D6281320-2720-2098-9D24-2DABEBA5F133}"/>
              </a:ext>
            </a:extLst>
          </p:cNvPr>
          <p:cNvGrpSpPr/>
          <p:nvPr/>
        </p:nvGrpSpPr>
        <p:grpSpPr>
          <a:xfrm>
            <a:off x="3448121" y="2837973"/>
            <a:ext cx="2500684" cy="3041136"/>
            <a:chOff x="3448121" y="2837973"/>
            <a:chExt cx="2500684" cy="3041136"/>
          </a:xfrm>
        </p:grpSpPr>
        <p:sp>
          <p:nvSpPr>
            <p:cNvPr id="11" name="Rectangle: Rounded Corners 10">
              <a:extLst>
                <a:ext uri="{FF2B5EF4-FFF2-40B4-BE49-F238E27FC236}">
                  <a16:creationId xmlns:a16="http://schemas.microsoft.com/office/drawing/2014/main" id="{6F6AC9B6-5016-BC87-8076-0F2421B3E832}"/>
                </a:ext>
              </a:extLst>
            </p:cNvPr>
            <p:cNvSpPr/>
            <p:nvPr/>
          </p:nvSpPr>
          <p:spPr bwMode="auto">
            <a:xfrm>
              <a:off x="3448121" y="3540247"/>
              <a:ext cx="2500684" cy="2338862"/>
            </a:xfrm>
            <a:prstGeom prst="roundRect">
              <a:avLst>
                <a:gd name="adj" fmla="val 4533"/>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rPr>
                <a:t>Get answers from across all your data</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rPr>
                <a:t>Instantly uncover key insights</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rPr>
                <a:t>Gain powerful insights &amp; perspective they way you want to see it</a:t>
              </a:r>
            </a:p>
          </p:txBody>
        </p:sp>
        <p:sp>
          <p:nvSpPr>
            <p:cNvPr id="12" name="Rounded Rectangle 18" descr="Announcing ">
              <a:extLst>
                <a:ext uri="{FF2B5EF4-FFF2-40B4-BE49-F238E27FC236}">
                  <a16:creationId xmlns:a16="http://schemas.microsoft.com/office/drawing/2014/main" id="{2C5A1C36-820C-8840-BB92-8336D08A6836}"/>
                </a:ext>
              </a:extLst>
            </p:cNvPr>
            <p:cNvSpPr txBox="1">
              <a:spLocks/>
            </p:cNvSpPr>
            <p:nvPr/>
          </p:nvSpPr>
          <p:spPr bwMode="auto">
            <a:xfrm>
              <a:off x="3487799" y="2837973"/>
              <a:ext cx="2461006" cy="480399"/>
            </a:xfrm>
            <a:prstGeom prst="roundRect">
              <a:avLst>
                <a:gd name="adj" fmla="val 50000"/>
              </a:avLst>
            </a:prstGeom>
            <a:noFill/>
            <a:ln>
              <a:solidFill>
                <a:schemeClr val="tx1"/>
              </a:solidFill>
              <a:prstDash/>
            </a:ln>
            <a:effectLst/>
          </p:spPr>
          <p:txBody>
            <a:bodyPr rot="0" spcFirstLastPara="0" vertOverflow="overflow" horzOverflow="overflow" vert="horz" wrap="square" lIns="0" tIns="18288" rIns="0" bIns="45720" numCol="1" spcCol="0" rtlCol="0" fromWordArt="0" anchor="ctr"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10" normalizeH="0" baseline="0" noProof="0">
                  <a:ln w="3175">
                    <a:noFill/>
                  </a:ln>
                  <a:solidFill>
                    <a:srgbClr val="091F2C"/>
                  </a:solidFill>
                  <a:effectLst/>
                  <a:uLnTx/>
                  <a:uFillTx/>
                  <a:latin typeface="Segoe UI Semibold"/>
                  <a:ea typeface="+mn-ea"/>
                  <a:cs typeface="Segoe UI" pitchFamily="34" charset="0"/>
                </a:rPr>
                <a:t>Search &amp; Data analysis</a:t>
              </a:r>
            </a:p>
          </p:txBody>
        </p:sp>
      </p:grpSp>
      <p:sp>
        <p:nvSpPr>
          <p:cNvPr id="33" name="Rectangle: Rounded Corners 32">
            <a:extLst>
              <a:ext uri="{FF2B5EF4-FFF2-40B4-BE49-F238E27FC236}">
                <a16:creationId xmlns:a16="http://schemas.microsoft.com/office/drawing/2014/main" id="{B7FB09D4-CAA3-20B3-CAEC-AB08A83C2B67}"/>
              </a:ext>
              <a:ext uri="{C183D7F6-B498-43B3-948B-1728B52AA6E4}">
                <adec:decorative xmlns:adec="http://schemas.microsoft.com/office/drawing/2017/decorative" val="1"/>
              </a:ext>
            </a:extLst>
          </p:cNvPr>
          <p:cNvSpPr>
            <a:spLocks/>
          </p:cNvSpPr>
          <p:nvPr/>
        </p:nvSpPr>
        <p:spPr bwMode="auto">
          <a:xfrm>
            <a:off x="6291152" y="2742837"/>
            <a:ext cx="2426063" cy="3423192"/>
          </a:xfrm>
          <a:prstGeom prst="roundRect">
            <a:avLst>
              <a:gd name="adj" fmla="val 3200"/>
            </a:avLst>
          </a:prstGeom>
          <a:solidFill>
            <a:schemeClr val="bg1">
              <a:lumMod val="95000"/>
            </a:schemeClr>
          </a:solidFill>
          <a:ln w="63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8" tIns="143446" rIns="179308" bIns="143446" numCol="1" spcCol="0" rtlCol="0" fromWordArt="0" anchor="t" anchorCtr="0" forceAA="0" compatLnSpc="1">
            <a:prstTxWarp prst="textNoShape">
              <a:avLst/>
            </a:prstTxWarp>
            <a:noAutofit/>
          </a:bodyPr>
          <a:lstStyle/>
          <a:p>
            <a:pPr marL="0" marR="0" lvl="0" indent="0" algn="l" defTabSz="914289"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pSp>
        <p:nvGrpSpPr>
          <p:cNvPr id="24" name="Group 23">
            <a:extLst>
              <a:ext uri="{FF2B5EF4-FFF2-40B4-BE49-F238E27FC236}">
                <a16:creationId xmlns:a16="http://schemas.microsoft.com/office/drawing/2014/main" id="{D97CBC48-5F85-4DA5-48C0-8A49DDFD79C0}"/>
              </a:ext>
            </a:extLst>
          </p:cNvPr>
          <p:cNvGrpSpPr/>
          <p:nvPr/>
        </p:nvGrpSpPr>
        <p:grpSpPr>
          <a:xfrm>
            <a:off x="6274678" y="2846069"/>
            <a:ext cx="2426063" cy="3033040"/>
            <a:chOff x="6274678" y="2846069"/>
            <a:chExt cx="2426063" cy="3033040"/>
          </a:xfrm>
        </p:grpSpPr>
        <p:sp>
          <p:nvSpPr>
            <p:cNvPr id="13" name="Rectangle: Rounded Corners 12">
              <a:extLst>
                <a:ext uri="{FF2B5EF4-FFF2-40B4-BE49-F238E27FC236}">
                  <a16:creationId xmlns:a16="http://schemas.microsoft.com/office/drawing/2014/main" id="{DC2DC8DD-FCC6-1D26-BBCC-B39E88CDF9F8}"/>
                </a:ext>
              </a:extLst>
            </p:cNvPr>
            <p:cNvSpPr/>
            <p:nvPr/>
          </p:nvSpPr>
          <p:spPr bwMode="auto">
            <a:xfrm>
              <a:off x="6274678" y="3531533"/>
              <a:ext cx="2426063" cy="2347576"/>
            </a:xfrm>
            <a:prstGeom prst="roundRect">
              <a:avLst>
                <a:gd name="adj" fmla="val 4533"/>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rPr>
                <a:t>Jumpstart creativity, and write and edit like a pro</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91F2C"/>
                </a:solidFill>
                <a:effectLst/>
                <a:uLnTx/>
                <a:uFillTx/>
                <a:latin typeface="Segoe UI"/>
                <a:ea typeface="+mn-ea"/>
                <a:cs typeface="Segoe UI" panose="020B0502040204020203" pitchFamily="34" charset="0"/>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91F2C"/>
                  </a:solidFill>
                  <a:effectLst/>
                  <a:uLnTx/>
                  <a:uFillTx/>
                  <a:latin typeface="Segoe UI"/>
                  <a:ea typeface="+mn-ea"/>
                  <a:cs typeface="Segoe UI" panose="020B0502040204020203" pitchFamily="34" charset="0"/>
                </a:rPr>
                <a:t>Quickly catch up on the key points of a document or presentation</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91F2C"/>
                </a:solidFill>
                <a:effectLst/>
                <a:uLnTx/>
                <a:uFillTx/>
                <a:latin typeface="Segoe UI"/>
                <a:ea typeface="+mn-ea"/>
                <a:cs typeface="Segoe UI" panose="020B0502040204020203" pitchFamily="34" charset="0"/>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rPr>
                <a:t>Create documents &amp; presentations</a:t>
              </a: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 name="Rounded Rectangle 18" descr="Announcing ">
              <a:extLst>
                <a:ext uri="{FF2B5EF4-FFF2-40B4-BE49-F238E27FC236}">
                  <a16:creationId xmlns:a16="http://schemas.microsoft.com/office/drawing/2014/main" id="{637FB33E-826A-1F97-2551-88178EB9D04D}"/>
                </a:ext>
              </a:extLst>
            </p:cNvPr>
            <p:cNvSpPr txBox="1">
              <a:spLocks/>
            </p:cNvSpPr>
            <p:nvPr/>
          </p:nvSpPr>
          <p:spPr bwMode="auto">
            <a:xfrm>
              <a:off x="6314006" y="2846069"/>
              <a:ext cx="2360513" cy="480399"/>
            </a:xfrm>
            <a:prstGeom prst="roundRect">
              <a:avLst>
                <a:gd name="adj" fmla="val 50000"/>
              </a:avLst>
            </a:prstGeom>
            <a:noFill/>
            <a:ln>
              <a:solidFill>
                <a:schemeClr val="tx1"/>
              </a:solidFill>
              <a:prstDash/>
            </a:ln>
            <a:effectLst/>
          </p:spPr>
          <p:txBody>
            <a:bodyPr rot="0" spcFirstLastPara="0" vertOverflow="overflow" horzOverflow="overflow" vert="horz" wrap="square" lIns="0" tIns="18288" rIns="0" bIns="45720" numCol="1" spcCol="0" rtlCol="0" fromWordArt="0" anchor="ctr"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10" normalizeH="0" baseline="0" noProof="0">
                  <a:ln w="3175">
                    <a:noFill/>
                  </a:ln>
                  <a:solidFill>
                    <a:srgbClr val="091F2C"/>
                  </a:solidFill>
                  <a:effectLst/>
                  <a:uLnTx/>
                  <a:uFillTx/>
                  <a:latin typeface="Segoe UI Semibold"/>
                  <a:ea typeface="+mn-ea"/>
                  <a:cs typeface="Segoe UI" pitchFamily="34" charset="0"/>
                </a:rPr>
                <a:t>Content creation</a:t>
              </a:r>
            </a:p>
          </p:txBody>
        </p:sp>
      </p:grpSp>
      <p:sp>
        <p:nvSpPr>
          <p:cNvPr id="35" name="Rectangle: Rounded Corners 34">
            <a:extLst>
              <a:ext uri="{FF2B5EF4-FFF2-40B4-BE49-F238E27FC236}">
                <a16:creationId xmlns:a16="http://schemas.microsoft.com/office/drawing/2014/main" id="{71A906B7-E113-E82B-EBF4-AB11E8D10926}"/>
              </a:ext>
              <a:ext uri="{C183D7F6-B498-43B3-948B-1728B52AA6E4}">
                <adec:decorative xmlns:adec="http://schemas.microsoft.com/office/drawing/2017/decorative" val="1"/>
              </a:ext>
            </a:extLst>
          </p:cNvPr>
          <p:cNvSpPr>
            <a:spLocks/>
          </p:cNvSpPr>
          <p:nvPr/>
        </p:nvSpPr>
        <p:spPr bwMode="auto">
          <a:xfrm>
            <a:off x="9118529" y="2742837"/>
            <a:ext cx="2426063" cy="3423192"/>
          </a:xfrm>
          <a:prstGeom prst="roundRect">
            <a:avLst>
              <a:gd name="adj" fmla="val 3200"/>
            </a:avLst>
          </a:prstGeom>
          <a:solidFill>
            <a:schemeClr val="bg1">
              <a:lumMod val="95000"/>
            </a:schemeClr>
          </a:solidFill>
          <a:ln w="63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8" tIns="143446" rIns="179308" bIns="143446" numCol="1" spcCol="0" rtlCol="0" fromWordArt="0" anchor="t" anchorCtr="0" forceAA="0" compatLnSpc="1">
            <a:prstTxWarp prst="textNoShape">
              <a:avLst/>
            </a:prstTxWarp>
            <a:noAutofit/>
          </a:bodyPr>
          <a:lstStyle/>
          <a:p>
            <a:pPr marL="0" marR="0" lvl="0" indent="0" algn="l" defTabSz="914289"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pSp>
        <p:nvGrpSpPr>
          <p:cNvPr id="25" name="Group 24">
            <a:extLst>
              <a:ext uri="{FF2B5EF4-FFF2-40B4-BE49-F238E27FC236}">
                <a16:creationId xmlns:a16="http://schemas.microsoft.com/office/drawing/2014/main" id="{3413CB14-E740-BEA9-A2A6-2B642977C959}"/>
              </a:ext>
            </a:extLst>
          </p:cNvPr>
          <p:cNvGrpSpPr/>
          <p:nvPr/>
        </p:nvGrpSpPr>
        <p:grpSpPr>
          <a:xfrm>
            <a:off x="9071560" y="2846069"/>
            <a:ext cx="2423821" cy="3033040"/>
            <a:chOff x="9071560" y="2846069"/>
            <a:chExt cx="2423821" cy="3033040"/>
          </a:xfrm>
        </p:grpSpPr>
        <p:sp>
          <p:nvSpPr>
            <p:cNvPr id="15" name="Rectangle: Rounded Corners 14">
              <a:extLst>
                <a:ext uri="{FF2B5EF4-FFF2-40B4-BE49-F238E27FC236}">
                  <a16:creationId xmlns:a16="http://schemas.microsoft.com/office/drawing/2014/main" id="{D7932CA2-2FE6-ADB6-2D82-17B7E61B807D}"/>
                </a:ext>
              </a:extLst>
            </p:cNvPr>
            <p:cNvSpPr/>
            <p:nvPr/>
          </p:nvSpPr>
          <p:spPr bwMode="auto">
            <a:xfrm>
              <a:off x="9071560" y="3531533"/>
              <a:ext cx="2423821" cy="2347576"/>
            </a:xfrm>
            <a:prstGeom prst="roundRect">
              <a:avLst>
                <a:gd name="adj" fmla="val 4533"/>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rPr>
                <a:t>Draft email replies instantly </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rPr>
                <a:t>Personalize the tone and length even on the go</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91F2C"/>
                  </a:solidFill>
                  <a:effectLst/>
                  <a:uLnTx/>
                  <a:uFillTx/>
                  <a:latin typeface="Segoe UI"/>
                  <a:ea typeface="Segoe UI" pitchFamily="34" charset="0"/>
                  <a:cs typeface="Segoe UI" pitchFamily="34" charset="0"/>
                </a:rPr>
                <a:t>Quickly summarize a long email thread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18" descr="Announcing ">
              <a:extLst>
                <a:ext uri="{FF2B5EF4-FFF2-40B4-BE49-F238E27FC236}">
                  <a16:creationId xmlns:a16="http://schemas.microsoft.com/office/drawing/2014/main" id="{18CFD89B-E785-E976-DB11-21C2FA323484}"/>
                </a:ext>
              </a:extLst>
            </p:cNvPr>
            <p:cNvSpPr txBox="1">
              <a:spLocks/>
            </p:cNvSpPr>
            <p:nvPr/>
          </p:nvSpPr>
          <p:spPr bwMode="auto">
            <a:xfrm>
              <a:off x="9167742" y="2846069"/>
              <a:ext cx="2327639" cy="480399"/>
            </a:xfrm>
            <a:prstGeom prst="roundRect">
              <a:avLst>
                <a:gd name="adj" fmla="val 50000"/>
              </a:avLst>
            </a:prstGeom>
            <a:noFill/>
            <a:ln>
              <a:solidFill>
                <a:schemeClr val="tx1"/>
              </a:solidFill>
              <a:prstDash/>
            </a:ln>
            <a:effectLst/>
          </p:spPr>
          <p:txBody>
            <a:bodyPr rot="0" spcFirstLastPara="0" vertOverflow="overflow" horzOverflow="overflow" vert="horz" wrap="square" lIns="0" tIns="18288" rIns="0" bIns="45720" numCol="1" spcCol="0" rtlCol="0" fromWordArt="0" anchor="ctr"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10" normalizeH="0" baseline="0" noProof="0">
                  <a:ln w="3175">
                    <a:noFill/>
                  </a:ln>
                  <a:solidFill>
                    <a:srgbClr val="091F2C"/>
                  </a:solidFill>
                  <a:effectLst/>
                  <a:uLnTx/>
                  <a:uFillTx/>
                  <a:latin typeface="Segoe UI Semibold"/>
                  <a:ea typeface="+mn-ea"/>
                  <a:cs typeface="Segoe UI" pitchFamily="34" charset="0"/>
                </a:rPr>
                <a:t>Email processing</a:t>
              </a:r>
            </a:p>
          </p:txBody>
        </p:sp>
      </p:grpSp>
    </p:spTree>
    <p:extLst>
      <p:ext uri="{BB962C8B-B14F-4D97-AF65-F5344CB8AC3E}">
        <p14:creationId xmlns:p14="http://schemas.microsoft.com/office/powerpoint/2010/main" val="2866454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path" presetSubtype="0" decel="100000" fill="hold" grpId="1" nodeType="withEffect">
                                  <p:stCondLst>
                                    <p:cond delay="0"/>
                                  </p:stCondLst>
                                  <p:childTnLst>
                                    <p:animMotion origin="layout" path="M -4.16667E-6 -4.44444E-6 L -4.16667E-6 0.01806 " pathEditMode="relative" rAng="0" ptsTypes="AA">
                                      <p:cBhvr>
                                        <p:cTn id="9" dur="500" spd="-100000" fill="hold"/>
                                        <p:tgtEl>
                                          <p:spTgt spid="19"/>
                                        </p:tgtEl>
                                        <p:attrNameLst>
                                          <p:attrName>ppt_x</p:attrName>
                                          <p:attrName>ppt_y</p:attrName>
                                        </p:attrNameLst>
                                      </p:cBhvr>
                                      <p:rCtr x="0" y="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_accessible.pptx" id="{F774D412-23CA-4DC2-A47D-10DB1AEE7EFE}" vid="{952AAC9D-4DB4-450B-87D3-2D1B406135CB}"/>
    </a:ext>
  </a:extLst>
</a:theme>
</file>

<file path=ppt/theme/theme2.xml><?xml version="1.0" encoding="utf-8"?>
<a:theme xmlns:a="http://schemas.openxmlformats.org/drawingml/2006/main" name="Theme1">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Theme1" id="{96112CF3-6610-4271-8A92-9D132192F2B7}" vid="{28F65D55-CFDA-4E0B-A844-CD7FBB8BC4DE}"/>
    </a:ext>
  </a:extLst>
</a:theme>
</file>

<file path=ppt/theme/theme3.xml><?xml version="1.0" encoding="utf-8"?>
<a:theme xmlns:a="http://schemas.openxmlformats.org/drawingml/2006/main" name="2_Theme1">
  <a:themeElements>
    <a:clrScheme name="Data &amp; AI Day - Light">
      <a:dk1>
        <a:srgbClr val="080808"/>
      </a:dk1>
      <a:lt1>
        <a:srgbClr val="FFFFFF"/>
      </a:lt1>
      <a:dk2>
        <a:srgbClr val="243A5E"/>
      </a:dk2>
      <a:lt2>
        <a:srgbClr val="E6E6E6"/>
      </a:lt2>
      <a:accent1>
        <a:srgbClr val="0078D4"/>
      </a:accent1>
      <a:accent2>
        <a:srgbClr val="2A446F"/>
      </a:accent2>
      <a:accent3>
        <a:srgbClr val="C03BC4"/>
      </a:accent3>
      <a:accent4>
        <a:srgbClr val="FFB900"/>
      </a:accent4>
      <a:accent5>
        <a:srgbClr val="FF9349"/>
      </a:accent5>
      <a:accent6>
        <a:srgbClr val="9BF00B"/>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Theme1" id="{543CAE60-3912-45F8-8F30-498E9A58C4C9}" vid="{BAC87801-C1FD-45B4-8C21-485CAEBC43F9}"/>
    </a:ext>
  </a:extLst>
</a:theme>
</file>

<file path=ppt/theme/theme4.xml><?xml version="1.0" encoding="utf-8"?>
<a:theme xmlns:a="http://schemas.openxmlformats.org/drawingml/2006/main" name="5_Theme1">
  <a:themeElements>
    <a:clrScheme name="Data &amp; AI Day - Light">
      <a:dk1>
        <a:srgbClr val="080808"/>
      </a:dk1>
      <a:lt1>
        <a:srgbClr val="FFFFFF"/>
      </a:lt1>
      <a:dk2>
        <a:srgbClr val="243A5E"/>
      </a:dk2>
      <a:lt2>
        <a:srgbClr val="E6E6E6"/>
      </a:lt2>
      <a:accent1>
        <a:srgbClr val="0078D4"/>
      </a:accent1>
      <a:accent2>
        <a:srgbClr val="2A446F"/>
      </a:accent2>
      <a:accent3>
        <a:srgbClr val="C03BC4"/>
      </a:accent3>
      <a:accent4>
        <a:srgbClr val="FFB900"/>
      </a:accent4>
      <a:accent5>
        <a:srgbClr val="FF9349"/>
      </a:accent5>
      <a:accent6>
        <a:srgbClr val="9BF00B"/>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Theme1" id="{543CAE60-3912-45F8-8F30-498E9A58C4C9}" vid="{BAC87801-C1FD-45B4-8C21-485CAEBC43F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B5FC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adfd4c8-54de-4fa2-b73e-b8636989580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2BB8FCA7FEB347BAC36A8D039FB81C" ma:contentTypeVersion="14" ma:contentTypeDescription="Create a new document." ma:contentTypeScope="" ma:versionID="f2a0b8957ab5fa9de4fbd953ee5e964c">
  <xsd:schema xmlns:xsd="http://www.w3.org/2001/XMLSchema" xmlns:xs="http://www.w3.org/2001/XMLSchema" xmlns:p="http://schemas.microsoft.com/office/2006/metadata/properties" xmlns:ns1="http://schemas.microsoft.com/sharepoint/v3" xmlns:ns2="6adfd4c8-54de-4fa2-b73e-b86369895801" targetNamespace="http://schemas.microsoft.com/office/2006/metadata/properties" ma:root="true" ma:fieldsID="6ffd9ea1e3518e6e0782accd3cd1fd75" ns1:_="" ns2:_="">
    <xsd:import namespace="http://schemas.microsoft.com/sharepoint/v3"/>
    <xsd:import namespace="6adfd4c8-54de-4fa2-b73e-b863698958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MediaServiceOCR" minOccurs="0"/>
                <xsd:element ref="ns2:lcf76f155ced4ddcb4097134ff3c332f"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fd4c8-54de-4fa2-b73e-b863698958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BillingMetadata" ma:index="21" nillable="true" ma:displayName="MediaServiceBillingMetadata" ma:hidden="true" ma:internalName="MediaServiceBillingMetadata"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B1131-15CA-429C-B875-56F79CD6C674}">
  <ds:schemaRefs>
    <ds:schemaRef ds:uri="http://www.w3.org/XML/1998/namespace"/>
    <ds:schemaRef ds:uri="http://schemas.openxmlformats.org/package/2006/metadata/core-properties"/>
    <ds:schemaRef ds:uri="6adfd4c8-54de-4fa2-b73e-b86369895801"/>
    <ds:schemaRef ds:uri="http://schemas.microsoft.com/office/2006/metadata/propertie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80773F8E-CD3C-401D-81D0-68F54DCC798C}">
  <ds:schemaRefs>
    <ds:schemaRef ds:uri="http://schemas.microsoft.com/sharepoint/v3/contenttype/forms"/>
  </ds:schemaRefs>
</ds:datastoreItem>
</file>

<file path=customXml/itemProps3.xml><?xml version="1.0" encoding="utf-8"?>
<ds:datastoreItem xmlns:ds="http://schemas.openxmlformats.org/officeDocument/2006/customXml" ds:itemID="{9D1364C4-6A72-4B8E-B0D4-E882AF655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dfd4c8-54de-4fa2-b73e-b86369895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Microsoft_brand_template_blue</Template>
  <TotalTime>0</TotalTime>
  <Words>4919</Words>
  <Application>Microsoft Office PowerPoint</Application>
  <PresentationFormat>Widescreen</PresentationFormat>
  <Paragraphs>392</Paragraphs>
  <Slides>22</Slides>
  <Notes>22</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White Template</vt:lpstr>
      <vt:lpstr>Theme1</vt:lpstr>
      <vt:lpstr>2_Theme1</vt:lpstr>
      <vt:lpstr>5_Theme1</vt:lpstr>
      <vt:lpstr>Office Theme</vt:lpstr>
      <vt:lpstr>Mastering Microsoft 365 Copilot, Copilot Chat and Agents – 2026 </vt:lpstr>
      <vt:lpstr>Mastering Microsoft 365 Copilot</vt:lpstr>
      <vt:lpstr>Important information before we start!</vt:lpstr>
      <vt:lpstr>Agenda </vt:lpstr>
      <vt:lpstr>Microsoft 365 Copilot Overview </vt:lpstr>
      <vt:lpstr>PowerPoint Presentation</vt:lpstr>
      <vt:lpstr>PowerPoint Presentation</vt:lpstr>
      <vt:lpstr>PowerPoint Presentation</vt:lpstr>
      <vt:lpstr>PowerPoint Presentation</vt:lpstr>
      <vt:lpstr>Key ingredients of a good prompt</vt:lpstr>
      <vt:lpstr>Microsoft 365 Copilot – Copilot in Teams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Adoption Tips </vt:lpstr>
      <vt:lpstr>PowerPoint Presentation</vt:lpstr>
      <vt:lpstr>PowerPoint Presentation</vt:lpstr>
      <vt:lpstr>Q&amp;A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Microsoft presentation toolkit</dc:title>
  <dc:subject/>
  <dc:creator>Nikkie Karimian</dc:creator>
  <cp:keywords/>
  <dc:description/>
  <cp:lastModifiedBy>Victoria Blasich (FREEMIND SEATTLE LLC)</cp:lastModifiedBy>
  <cp:revision>2</cp:revision>
  <dcterms:created xsi:type="dcterms:W3CDTF">2024-01-02T22:30:27Z</dcterms:created>
  <dcterms:modified xsi:type="dcterms:W3CDTF">2026-06-29T17:29:37Z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0x0101000D2BB8FCA7FEB347BAC36A8D039FB81C</vt:lpwstr>
  </property>
  <property fmtid="{D5CDD505-2E9C-101B-9397-08002B2CF9AE}" pid="3" name="MediaServiceImageTags">
    <vt:lpwstr/>
  </property>
  <property fmtid="{D5CDD505-2E9C-101B-9397-08002B2CF9AE}" pid="4" name="Order">
    <vt:lpwstr>178500.000000000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xd_Signature">
    <vt:lpwstr/>
  </property>
  <property fmtid="{D5CDD505-2E9C-101B-9397-08002B2CF9AE}" pid="10" name="TriggerFlowInfo">
    <vt:lpwstr/>
  </property>
</Properties>
</file>