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7" r:id="rId4"/>
    <p:sldMasterId id="2147484334" r:id="rId5"/>
  </p:sldMasterIdLst>
  <p:notesMasterIdLst>
    <p:notesMasterId r:id="rId46"/>
  </p:notesMasterIdLst>
  <p:sldIdLst>
    <p:sldId id="2147483600" r:id="rId6"/>
    <p:sldId id="2147480281" r:id="rId7"/>
    <p:sldId id="2076138465" r:id="rId8"/>
    <p:sldId id="2147481621" r:id="rId9"/>
    <p:sldId id="2147480240" r:id="rId10"/>
    <p:sldId id="2147483427" r:id="rId11"/>
    <p:sldId id="2147483426" r:id="rId12"/>
    <p:sldId id="2147483632" r:id="rId13"/>
    <p:sldId id="2147483429" r:id="rId14"/>
    <p:sldId id="257" r:id="rId15"/>
    <p:sldId id="272" r:id="rId16"/>
    <p:sldId id="2147480241" r:id="rId17"/>
    <p:sldId id="2147482510" r:id="rId18"/>
    <p:sldId id="2147480274" r:id="rId19"/>
    <p:sldId id="2147480297" r:id="rId20"/>
    <p:sldId id="2147480299" r:id="rId21"/>
    <p:sldId id="2147483430" r:id="rId22"/>
    <p:sldId id="2147480245" r:id="rId23"/>
    <p:sldId id="2147480243" r:id="rId24"/>
    <p:sldId id="2147480244" r:id="rId25"/>
    <p:sldId id="2147480246" r:id="rId26"/>
    <p:sldId id="2147480256" r:id="rId27"/>
    <p:sldId id="2147480255" r:id="rId28"/>
    <p:sldId id="2147480253" r:id="rId29"/>
    <p:sldId id="2147480251" r:id="rId30"/>
    <p:sldId id="2147483601" r:id="rId31"/>
    <p:sldId id="2147483602" r:id="rId32"/>
    <p:sldId id="258" r:id="rId33"/>
    <p:sldId id="259" r:id="rId34"/>
    <p:sldId id="260" r:id="rId35"/>
    <p:sldId id="261" r:id="rId36"/>
    <p:sldId id="262" r:id="rId37"/>
    <p:sldId id="263" r:id="rId38"/>
    <p:sldId id="264" r:id="rId39"/>
    <p:sldId id="265" r:id="rId40"/>
    <p:sldId id="266" r:id="rId41"/>
    <p:sldId id="2147483605" r:id="rId42"/>
    <p:sldId id="2147483603" r:id="rId43"/>
    <p:sldId id="2147483604" r:id="rId44"/>
    <p:sldId id="214748025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62B23D-A760-839E-CE2B-729356AD6D54}" name="Jignesh Thakkar" initials="JT" userId="S::jignesht@microsoft.com::38dc860a-4ae3-4c02-915a-8b807a5eb74a" providerId="AD"/>
  <p188:author id="{6A64ADAA-18A5-C6D5-E666-ADC75DD3CA49}" name="Nikkie Karimian" initials="NK" userId="S::nkarimian@microsoft.com::1972190d-0521-4e6d-b4ea-dc68820e969f" providerId="AD"/>
  <p188:author id="{3248A1E6-2C66-6FA8-263A-BD8EDAC6F8C1}" name="Wendy Haddad" initials="WH" userId="S::wendyhaddad@microsoft.com::11f3ae39-1468-415a-a247-b79e4b3a1c9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27" y="5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1B326-C613-483A-B639-71EA240F0506}" type="datetimeFigureOut">
              <a:rPr lang="en-US" smtClean="0"/>
              <a:t>7/7/2026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792645-D2C5-4ED3-BB66-DD92D15D2328}" type="slidenum">
              <a:rPr lang="en-US" smtClean="0"/>
              <a:t>‹#›</a:t>
            </a:fld>
            <a:endParaRPr lang="en-US"/>
          </a:p>
        </p:txBody>
      </p:sp>
    </p:spTree>
    <p:extLst>
      <p:ext uri="{BB962C8B-B14F-4D97-AF65-F5344CB8AC3E}">
        <p14:creationId xmlns:p14="http://schemas.microsoft.com/office/powerpoint/2010/main" val="295003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29539-4752-0E66-1A42-D313A714612F}"/>
            </a:ext>
          </a:extLst>
        </p:cNvPr>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Good morning, everyone, and welcome! This is part of our continuing series, Mastering Microsoft 365 Copilot: Copilot Chat and Agents. Across six interactive sessions we walk through how to actually get value out of Copilot and how to build strong prompting habits. These webinars are free to all our customers, and everything gets posted afterward, the recording, the slides, and the prompts, so you can revisit it anytime. Today we're zeroing in on one of my favorite topics: using Copilot right inside Outlook.</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a:t>
            </a:fld>
            <a:endParaRPr lang="en-US"/>
          </a:p>
        </p:txBody>
      </p:sp>
    </p:spTree>
    <p:extLst>
      <p:ext uri="{BB962C8B-B14F-4D97-AF65-F5344CB8AC3E}">
        <p14:creationId xmlns:p14="http://schemas.microsoft.com/office/powerpoint/2010/main" val="1983636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My name is Angel, I'm a Principal CSA here at Microsoft, and I'll be guiding you through this session. This is where Copilot really starts to earn its keep, helping you manage and organize your day. Think about it: your inbox and calendar are where about 90 percent of your work assignments and your daily schedule live, so that's exactly where we want Copilot working for us.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3663150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Here's how we'll spend our time. I'll start with a quick overview of what Copilot is and how it works. Then we'll jump into a live mailbox and run through real prompt examples in Outlook. And we'll leave room at the end for open Q and A. There's also a moderated chat open the whole time, so drop your questions in there as we go and the team will answer them.</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3493154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 few housekeeping notes before we dive in. This session is recorded, and usually within about 24 hours you'll get an email letting you know the recording and all the content, including these prompts, have been posted. Please keep your mics and cameras off during the first part, and put questions in the Q and A or chat where our moderators are watching. If you hit an audio or screen-sharing issue, use the raise-your-hand button and we'll help. If it's just you, try restarting Teams or hopping into the web app.</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2411517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Alright, let's set the foundation, how does Copilot actually work under the hood? I want you to have a clear mental model before we start prompting, because once this clicks, everything we do afterward makes a lot more sense.</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923401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At its core, Copilot is the AI interface into your Microsoft 365 tenant, and a few pieces come together to make it work. We've partnered with large language models from OpenAI and Anthropic to provide the reasoning, and those come to us pre-trained; we do not train them on your data. We pair that with Microsoft Graph, which is how Copilot securely sees the data you already have access to. Then it's embedded across the M365 apps, it can reach out to the web when you want it to, and you can extend it with Copilot agents. One key point: Copilot only ever sees what you can see, same permissions, same protections.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08194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This embedding is really what makes Copilot unique. In each app you'll see a Copilot button, and when you click it, it already knows which app you're in and what you have open. So in Outlook it's aware of the email you're reading and pulls it right into the prompt, you don't have to paste anything. Same story in Word, Excel, and PowerPoint: it knows what you're working on and brings that context in for you automatically.</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770595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3BC3-B535-9A48-B827-802F01893DB8}"/>
            </a:ext>
          </a:extLst>
        </p:cNvPr>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Here's a quick side-by-side of Copilot Chat versus the Microsoft 365 Copilot license. Chat comes with your standard M365 subscription, it's secure AI chat, grounded to the web, and you can upload files into the prompt. With the premium license you unlock a lot more: Copilot reasoning over all your work data automatically, Copilot inside Word, Excel, and PowerPoint, and the first-party agents like Researcher, Analyst, and Facilitator. Good news for today, though: Outlook and Teams give you a lot of capability even on Chat. And either way, everything runs under your Enterprise Data Protection, so your sensitivity labels and permissions all carry over.</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2432712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So how do people actually use Copilot day to day? A few big buckets. Effective meetings, catching up on ones you missed, summarizing and pulling next steps, even letting Facilitator run the meeting for you. Search and data analysis, getting answers across your work and web data and surfacing patterns you'd never spot by hand. Content creation, jumpstarting drafts with the audience and tone you specify. And the one we're focused on today, email processing: summaries, replies, and scheduling, all right in your inbox.</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1632293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Let's talk prompting, because a conversation with Copilot is only as good as what you put into it. Vague in, vague out. A simple framework I like is G-C-S-E: Goal, Context, Sources, and Expectations. Start with the goal, like 'Recap this Teams meeting.' Add context, why you need it and who's involved. Point it at sources, a specific person or a document. And set expectations, the format you want back, maybe a table. Stack those together and you go from a generic answer to a sharp, tailored one.</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330041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 are ten easy wins to get new users started, and don't worry about memorizing them, they'll be in the shared materials. Summarizing a Teams thread, drafting an email with a specific tone, catching up on a long email chain, summarizing a document, getting up to speed on a project, brainstorming ideas, help writing a first draft, finding what someone said, revising rough content, and translating a message. Any one of these is a great place to begin, and there are plenty more in the Copilot Prompt Gallery.</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31922708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Okay, enough slides. Let me switch over to a live Outlook mailbox and show you Copilot in action. This is where it really comes to life, so give me a quick thumbs up once you can see my Outlook client.</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3476181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Quick note on where you can reach Copilot: it's basically everywhere you already work. The Edge browser sidebar, the M365 Copilot app, the Microsoft 365 app, Teams, Outlook, and the mobile app. My one tip here, pin Copilot to your left navigation across Teams, Outlook, and the M365 app so it's always just one click away.</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854849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One of my favorite starting prompts is the inbox catch-up. Something like: 'Summarize my last 10 emails in prose, combine any from the same thread into an easy digest, and go as long as you need to cover the topics.' You can swap that for last week or any date range. In seconds you get a clean synopsis with links back to each email, so you can jump straight to what matters.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313659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 quick but important distinction. The Work tab is grounded on your organization's data, your messages, emails, and files, so it reasons over your own content and context. The Web tab is your general-purpose Copilot, and it is not grounded on your org data. Knowing which one you're in really changes the kind of answer you'll get back.</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554243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Because the Web tab isn't grounded in your org data, it's perfect for general questions where you want the latest from the web. For example: 'What is the latest in additive manufacturing, such as 3D printing? List the most popular mid-tier 3D printers for personal use.' Great for research that has nothing to do with your inbox.</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273850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Now let's get into the four things you'll use in Outlook every single day: drafting, coaching, summarizing, and scheduling. I'll walk through each one live so you can see exactly how it feels in the flow of work.</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3943898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Let's start simple. Open any email, and right below the subject line you'll see 'Summary by Copilot.' Click it and Copilot instantly summarizes the whole thread into a few key points. This one is a real lifesaver on those long, tangled email chains where you're just trying to figure out what actually happened.</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2836042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Now let's create an email. Open a new message, choose 'Draft with Copilot,' and give it a prompt, say, 'Draft an email that introduces Industry 5.0 to a new manufacturing team member.' You can set the tone and the length before you generate, so it comes out sounding the way you actually want it to.</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31956260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Copilot hands you a draft to review. If it's not quite right, regenerate it, or adjust the tone and length and try again. When you're happy with it, hit 'Keep it' and it drops straight into your email, ready for you to give it a final polish and send.</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33647735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Say you've got a draft written but it could use a little refinement. That's exactly what 'Coaching by Copilot' is for, click it and let Copilot review what you've already written before you send it.</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444290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Copilot reads your email and gives you suggestions, on tone, on how the reader might feel, on clarity, and on structure. You can review each suggestion and apply the ones you like. Honestly, even for quick emails I run coaching just to make sure I didn't miss anything before I hit send, it's like having a second set of eyes.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9482648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This one saves me so much time. With an email thread open, use 'Schedule with Copilot' and it drafts the meeting for you, it pulls a title and agenda from the thread, adds the attendees, appends the original email for context, and finds a time that actually works for everyone. No more calendar Jenga trying to line up availability by hand.</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3338487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Copilot Chat is deeply woven into Outlook, so you can ask questions and take action side by side with your mailbox. Things like 'Is there a call to action in this thread?', 'Do I have any action items today?', 'Create an inbox rule that files anything from this sender into the blue category,' or 'What is the latest in my inbox on Project X?' It's retrieving your context and acting on it, all in one place.</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1754705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So let's recap what we just did in Outlook. We summarized an email thread to get caught up fast, drafted a brand-new email from scratch, used coaching to sharpen it, and let Copilot schedule a meeting complete with a title and agenda. And remember, Copilot keeps improving, so check the roadmap for what's coming next.</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16770747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Now I want to hand you a set of ready-to-use prompts you can copy and run tomorrow. These are organized around the real moments in your day, so you can grab whichever one fits what you're doing.</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1151748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Here's the problem we're really solving. If you're customer-facing, you spend hours just triaging email and prepping for meetings, time that should be going to your customers. Follow-ups get buried in long threads, critical messages get lost under FYI noise, and you end up walking into meetings cold. Copilot in Outlook is built to give that time back to you instantly.</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1315920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Three prompts to run every morning before you touch a single email. First, an inbox catch-up on today's most important messages, focused on decisions, requests, and deadlines. Second, 'Which emails require my response, prioritized by urgency and impact?' Third, pull all the action items, who they're from and any due dates. In about a minute you know exactly where to focus.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2104147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Copilot is great at spotting trouble before it becomes an escalation. Ask it to flag emails that signal risks or blockers, analyze customer sentiment and concerns, track the decisions that were made or implied, and highlight where stakeholders are misaligned. Catching a negative sentiment shift early can genuinely save an account, so this is a powerful set to keep handy.</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6350167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Two quick prompts before any meeting and you'll show up prepared. Ask Copilot to prep you by summarizing the agenda, prior context, and any pre-read materials. Then ask what decisions or actions you're expected to drive. As a bonus, have it summarize your whole week of meetings. Walking in prepared signals professionalism and builds real trust with customers.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16998700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After your meetings, turn the conversation into something you can act on. Ask for a recap focused on decisions, action items, and follow-ups; an action register grouped by owner and priority; and a leadership-ready summary of your week. This is perfect right after a customer QBR, you instantly get a recap email and an internal action list.</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31</a:t>
            </a:fld>
            <a:endParaRPr lang="en-US"/>
          </a:p>
        </p:txBody>
      </p:sp>
    </p:spTree>
    <p:extLst>
      <p:ext uri="{BB962C8B-B14F-4D97-AF65-F5344CB8AC3E}">
        <p14:creationId xmlns:p14="http://schemas.microsoft.com/office/powerpoint/2010/main" val="15546883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Instead of bouncing between your inbox and your calendar, combine them. One prompt, 'Based on my emails and meetings today, summarize my top priorities, risks, and required actions,' gives you a single command center for the day. Add a follow-up tracker so you always know what you're responsible for and nothing slips through.</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10231794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Make this your Friday ritual. Summarize your week across Outlook email and calendar, analyze your calendar for meetings that look low value or redundant, and spot any conflicts or overloaded days. Run those three prompts and you close the week out clean and set yourself up for a strong start next week.</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18409417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Here's a pro move, modifier prompts. After any summary, just chain one of these: 'Make it more concise and suitable for executive review,' 'Reformat this into a table with Action, Owner, Priority, and Due Date,' or 'Remove the FYI items and focus only on high-impact information.' It takes a rough output to executive-ready in a matter of seconds.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34</a:t>
            </a:fld>
            <a:endParaRPr lang="en-US"/>
          </a:p>
        </p:txBody>
      </p:sp>
    </p:spTree>
    <p:extLst>
      <p:ext uri="{BB962C8B-B14F-4D97-AF65-F5344CB8AC3E}">
        <p14:creationId xmlns:p14="http://schemas.microsoft.com/office/powerpoint/2010/main" val="10739305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Let's put it all together into a simple four-moment rhythm. Morning: inbox catch-up plus your required responses. Before meetings: a quick prep. End of day: your daily operating view. Friday: the weekly review and a leadership summary. That's under 15 minutes a day for complete signal coverage, and at that point Copilot is just part of how you work, not an extra tool.</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35</a:t>
            </a:fld>
            <a:endParaRPr lang="en-US"/>
          </a:p>
        </p:txBody>
      </p:sp>
    </p:spTree>
    <p:extLst>
      <p:ext uri="{BB962C8B-B14F-4D97-AF65-F5344CB8AC3E}">
        <p14:creationId xmlns:p14="http://schemas.microsoft.com/office/powerpoint/2010/main" val="15832590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Here's your call to action. Tomorrow, copy the morning routine prompts and run them in Outlook Copilot. This week, try the before-meetings and end-of-day prompts at least twice. By end of month, adopt the full daily routine including the Friday review. And share your wins in your team channel, that's how momentum builds across the whole org.</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8954154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Let's shift from individual use to rolling this out across your team. I want to leave you with a few practical tips for driving real adoption, because that's what turns this from a nice demo into an everyday habit.</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8530640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 structured rollout is what turns a prompt library from a document into an organizational habit. Curate 5 to 8 starter prompts per role. Distribute them somewhere that's one click away, a Teams channel, a SharePoint page, or a pinned message. Train with a short 30-minute workshop using live demos on real data. And reinforce with something like a weekly 'Prompt of the Week.' Role-based one-pagers help each team get just what's relevant to them.</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17206772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And here are the habits that actually sustain it. Start small, have each person commit to one prompt a day for their first two weeks. Use champions, one or two early adopters per team who model it and share wins. Measure usage in the admin center to see who needs a little extra support. Make success stories visible when a prompt saves someone real time. Keep iterating the library from feedback. And pair it with meeting recording and transcription so your prompts have rich source data to work with.</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3952177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850">
                <a:latin typeface="Segoe UI"/>
                <a:cs typeface="Segoe UI"/>
              </a:rPr>
              <a:t>And that brings us to Q and A. Thank you all so much for your time and attention this morning. Hopefully this gets you started actually using Copilot to give yourself time back in your day. Drop your questions in the chat, and I'll also share a quick survey, your feedback is how we keep tailoring these sessions. Thanks again, and happy copiloting!</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7/7/2026 9:40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3047968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1.xml"/><Relationship Id="rId4" Type="http://schemas.microsoft.com/office/2007/relationships/hdphoto" Target="../media/hdphoto3.wdp"/></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Master" Target="../slideMasters/slideMaster2.xml"/><Relationship Id="rId4" Type="http://schemas.openxmlformats.org/officeDocument/2006/relationships/image" Target="../media/image9.emf"/></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Master" Target="../slideMasters/slideMaster2.xml"/><Relationship Id="rId4" Type="http://schemas.openxmlformats.org/officeDocument/2006/relationships/image" Target="../media/image23.jpe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Master" Target="../slideMasters/slideMaster2.xml"/><Relationship Id="rId5" Type="http://schemas.openxmlformats.org/officeDocument/2006/relationships/image" Target="../media/image24.jpeg"/><Relationship Id="rId4" Type="http://schemas.openxmlformats.org/officeDocument/2006/relationships/image" Target="../media/image23.jpe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Master" Target="../slideMasters/slideMaster2.xml"/><Relationship Id="rId4" Type="http://schemas.openxmlformats.org/officeDocument/2006/relationships/image" Target="../media/image29.jpe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Master" Target="../slideMasters/slideMaster2.xml"/><Relationship Id="rId5" Type="http://schemas.openxmlformats.org/officeDocument/2006/relationships/image" Target="../media/image33.jpeg"/><Relationship Id="rId4" Type="http://schemas.openxmlformats.org/officeDocument/2006/relationships/image" Target="../media/image32.jpe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Master" Target="../slideMasters/slideMaster2.xml"/><Relationship Id="rId6" Type="http://schemas.openxmlformats.org/officeDocument/2006/relationships/image" Target="../media/image34.jpeg"/><Relationship Id="rId5" Type="http://schemas.openxmlformats.org/officeDocument/2006/relationships/image" Target="../media/image24.jpeg"/><Relationship Id="rId4" Type="http://schemas.openxmlformats.org/officeDocument/2006/relationships/image" Target="../media/image23.jpe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Master" Target="../slideMasters/slideMaster2.xml"/><Relationship Id="rId4" Type="http://schemas.openxmlformats.org/officeDocument/2006/relationships/image" Target="../media/image23.jpe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Master" Target="../slideMasters/slideMaster2.xml"/><Relationship Id="rId5" Type="http://schemas.openxmlformats.org/officeDocument/2006/relationships/image" Target="../media/image24.jpeg"/><Relationship Id="rId4" Type="http://schemas.openxmlformats.org/officeDocument/2006/relationships/image" Target="../media/image23.jpe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Master" Target="../slideMasters/slideMaster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Master" Target="../slideMasters/slideMaster2.xml"/><Relationship Id="rId4" Type="http://schemas.openxmlformats.org/officeDocument/2006/relationships/image" Target="../media/image9.emf"/></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accent3"/>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1" y="585788"/>
            <a:ext cx="1366245" cy="292608"/>
          </a:xfrm>
          <a:prstGeom prst="rect">
            <a:avLst/>
          </a:prstGeom>
        </p:spPr>
      </p:pic>
    </p:spTree>
    <p:extLst>
      <p:ext uri="{BB962C8B-B14F-4D97-AF65-F5344CB8AC3E}">
        <p14:creationId xmlns:p14="http://schemas.microsoft.com/office/powerpoint/2010/main" val="907206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harpenSoften amount="100000"/>
                    </a14:imgEffect>
                  </a14:imgLayer>
                </a14:imgProps>
              </a:ext>
            </a:extLst>
          </a:blip>
          <a:srcRect l="3678" r="19088" b="1398"/>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userDrawn="1"/>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3266242"/>
            <a:ext cx="9144000" cy="677108"/>
          </a:xfrm>
          <a:noFill/>
        </p:spPr>
        <p:txBody>
          <a:bodyPr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10" name="Picture 9" descr="A close-up of a logo&#10;&#10;Description automatically generated with medium confidence">
            <a:extLst>
              <a:ext uri="{FF2B5EF4-FFF2-40B4-BE49-F238E27FC236}">
                <a16:creationId xmlns:a16="http://schemas.microsoft.com/office/drawing/2014/main" id="{97B1F2AE-6C5C-018D-7632-164C4B217057}"/>
              </a:ext>
            </a:extLst>
          </p:cNvPr>
          <p:cNvPicPr>
            <a:picLocks noChangeAspect="1"/>
          </p:cNvPicPr>
          <p:nvPr userDrawn="1"/>
        </p:nvPicPr>
        <p:blipFill>
          <a:blip r:embed="rId4"/>
          <a:stretch>
            <a:fillRect/>
          </a:stretch>
        </p:blipFill>
        <p:spPr>
          <a:xfrm>
            <a:off x="296863" y="298450"/>
            <a:ext cx="2361272" cy="867859"/>
          </a:xfrm>
          <a:prstGeom prst="rect">
            <a:avLst/>
          </a:prstGeom>
        </p:spPr>
      </p:pic>
      <p:pic>
        <p:nvPicPr>
          <p:cNvPr id="4" name="Picture 3">
            <a:extLst>
              <a:ext uri="{FF2B5EF4-FFF2-40B4-BE49-F238E27FC236}">
                <a16:creationId xmlns:a16="http://schemas.microsoft.com/office/drawing/2014/main" id="{7180C2BF-9E9C-E394-0AAA-1BDA1B5D4912}"/>
              </a:ext>
            </a:extLst>
          </p:cNvPr>
          <p:cNvPicPr>
            <a:picLocks noChangeAspect="1"/>
          </p:cNvPicPr>
          <p:nvPr userDrawn="1"/>
        </p:nvPicPr>
        <p:blipFill>
          <a:blip r:embed="rId5"/>
          <a:stretch>
            <a:fillRect/>
          </a:stretch>
        </p:blipFill>
        <p:spPr>
          <a:xfrm>
            <a:off x="10860112" y="298450"/>
            <a:ext cx="909738" cy="909738"/>
          </a:xfrm>
          <a:prstGeom prst="rect">
            <a:avLst/>
          </a:prstGeom>
        </p:spPr>
      </p:pic>
    </p:spTree>
    <p:extLst>
      <p:ext uri="{BB962C8B-B14F-4D97-AF65-F5344CB8AC3E}">
        <p14:creationId xmlns:p14="http://schemas.microsoft.com/office/powerpoint/2010/main" val="273425040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harpenSoften amount="100000"/>
                    </a14:imgEffect>
                  </a14:imgLayer>
                </a14:imgProps>
              </a:ext>
            </a:extLst>
          </a:blip>
          <a:srcRect l="41350" t="6371" r="22947" b="48048"/>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userDrawn="1"/>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589133"/>
            <a:ext cx="5511800" cy="1354217"/>
          </a:xfrm>
          <a:noFill/>
        </p:spPr>
        <p:txBody>
          <a:bodyPr wrap="square"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5" name="Picture 4" descr="A close-up of a logo&#10;&#10;Description automatically generated with medium confidence">
            <a:extLst>
              <a:ext uri="{FF2B5EF4-FFF2-40B4-BE49-F238E27FC236}">
                <a16:creationId xmlns:a16="http://schemas.microsoft.com/office/drawing/2014/main" id="{B7CCD9CC-6226-0424-5409-124F7DF60F61}"/>
              </a:ext>
            </a:extLst>
          </p:cNvPr>
          <p:cNvPicPr>
            <a:picLocks noChangeAspect="1"/>
          </p:cNvPicPr>
          <p:nvPr userDrawn="1"/>
        </p:nvPicPr>
        <p:blipFill>
          <a:blip r:embed="rId4"/>
          <a:stretch>
            <a:fillRect/>
          </a:stretch>
        </p:blipFill>
        <p:spPr>
          <a:xfrm>
            <a:off x="296863" y="298450"/>
            <a:ext cx="2361272" cy="867859"/>
          </a:xfrm>
          <a:prstGeom prst="rect">
            <a:avLst/>
          </a:prstGeom>
        </p:spPr>
      </p:pic>
      <p:pic>
        <p:nvPicPr>
          <p:cNvPr id="6" name="Picture 2" descr="Map, photo with location pin, mobile device with likes icon in magenta, purple, and yellow color">
            <a:extLst>
              <a:ext uri="{FF2B5EF4-FFF2-40B4-BE49-F238E27FC236}">
                <a16:creationId xmlns:a16="http://schemas.microsoft.com/office/drawing/2014/main" id="{0A983905-67D2-5C33-136D-E6F40D6AC0D2}"/>
              </a:ext>
            </a:extLst>
          </p:cNvPr>
          <p:cNvPicPr>
            <a:picLocks noChangeAspect="1"/>
          </p:cNvPicPr>
          <p:nvPr userDrawn="1"/>
        </p:nvPicPr>
        <p:blipFill>
          <a:blip r:embed="rId5"/>
          <a:stretch>
            <a:fillRect/>
          </a:stretch>
        </p:blipFill>
        <p:spPr>
          <a:xfrm>
            <a:off x="7038244" y="1060538"/>
            <a:ext cx="4736924" cy="4736924"/>
          </a:xfrm>
          <a:prstGeom prst="rect">
            <a:avLst/>
          </a:prstGeom>
        </p:spPr>
      </p:pic>
      <p:pic>
        <p:nvPicPr>
          <p:cNvPr id="4" name="Picture 3">
            <a:extLst>
              <a:ext uri="{FF2B5EF4-FFF2-40B4-BE49-F238E27FC236}">
                <a16:creationId xmlns:a16="http://schemas.microsoft.com/office/drawing/2014/main" id="{6568358F-31FF-47CA-C573-1FB94D98060F}"/>
              </a:ext>
            </a:extLst>
          </p:cNvPr>
          <p:cNvPicPr>
            <a:picLocks noChangeAspect="1"/>
          </p:cNvPicPr>
          <p:nvPr userDrawn="1"/>
        </p:nvPicPr>
        <p:blipFill>
          <a:blip r:embed="rId6"/>
          <a:stretch>
            <a:fillRect/>
          </a:stretch>
        </p:blipFill>
        <p:spPr>
          <a:xfrm>
            <a:off x="10865430" y="256571"/>
            <a:ext cx="909738" cy="909738"/>
          </a:xfrm>
          <a:prstGeom prst="rect">
            <a:avLst/>
          </a:prstGeom>
        </p:spPr>
      </p:pic>
    </p:spTree>
    <p:extLst>
      <p:ext uri="{BB962C8B-B14F-4D97-AF65-F5344CB8AC3E}">
        <p14:creationId xmlns:p14="http://schemas.microsoft.com/office/powerpoint/2010/main" val="19577819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0">
          <p15:clr>
            <a:srgbClr val="5ACBF0"/>
          </p15:clr>
        </p15:guide>
        <p15:guide id="4"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accent3"/>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1" y="585788"/>
            <a:ext cx="1366245" cy="292608"/>
          </a:xfrm>
          <a:prstGeom prst="rect">
            <a:avLst/>
          </a:prstGeom>
        </p:spPr>
      </p:pic>
    </p:spTree>
    <p:extLst>
      <p:ext uri="{BB962C8B-B14F-4D97-AF65-F5344CB8AC3E}">
        <p14:creationId xmlns:p14="http://schemas.microsoft.com/office/powerpoint/2010/main" val="37357700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B52086-A920-5E6A-2682-32FAB0FE93A0}"/>
              </a:ext>
            </a:extLst>
          </p:cNvPr>
          <p:cNvPicPr>
            <a:picLocks noChangeAspect="1"/>
          </p:cNvPicPr>
          <p:nvPr userDrawn="1"/>
        </p:nvPicPr>
        <p:blipFill rotWithShape="1">
          <a:blip r:embed="rId2">
            <a:alphaModFix amt="50000"/>
            <a:extLst>
              <a:ext uri="{BEBA8EAE-BF5A-486C-A8C5-ECC9F3942E4B}">
                <a14:imgProps xmlns:a14="http://schemas.microsoft.com/office/drawing/2010/main">
                  <a14:imgLayer r:embed="rId3">
                    <a14:imgEffect>
                      <a14:sharpenSoften amount="-100000"/>
                    </a14:imgEffect>
                  </a14:imgLayer>
                </a14:imgProps>
              </a:ext>
            </a:extLst>
          </a:blip>
          <a:srcRect l="22427" t="9069" r="20063" b="28065"/>
          <a:stretch/>
        </p:blipFill>
        <p:spPr>
          <a:xfrm>
            <a:off x="0" y="0"/>
            <a:ext cx="12192000" cy="6858000"/>
          </a:xfrm>
          <a:prstGeom prst="roundRect">
            <a:avLst>
              <a:gd name="adj" fmla="val 0"/>
            </a:avLst>
          </a:prstGeom>
          <a:solidFill>
            <a:schemeClr val="bg1"/>
          </a:solidFill>
          <a:ln>
            <a:noFill/>
          </a:ln>
          <a:effectLst>
            <a:outerShdw blurRad="223661" dist="140295" dir="2700000" algn="tl" rotWithShape="0">
              <a:srgbClr val="6B2929">
                <a:alpha val="15000"/>
              </a:srgbClr>
            </a:outerShdw>
          </a:effectLst>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0523361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B52086-A920-5E6A-2682-32FAB0FE93A0}"/>
              </a:ext>
            </a:extLst>
          </p:cNvPr>
          <p:cNvPicPr>
            <a:picLocks noChangeAspect="1"/>
          </p:cNvPicPr>
          <p:nvPr userDrawn="1"/>
        </p:nvPicPr>
        <p:blipFill rotWithShape="1">
          <a:blip r:embed="rId2">
            <a:alphaModFix amt="50000"/>
            <a:extLst>
              <a:ext uri="{BEBA8EAE-BF5A-486C-A8C5-ECC9F3942E4B}">
                <a14:imgProps xmlns:a14="http://schemas.microsoft.com/office/drawing/2010/main">
                  <a14:imgLayer r:embed="rId3">
                    <a14:imgEffect>
                      <a14:sharpenSoften amount="-100000"/>
                    </a14:imgEffect>
                  </a14:imgLayer>
                </a14:imgProps>
              </a:ext>
            </a:extLst>
          </a:blip>
          <a:srcRect l="22427" t="9069" r="20063" b="28065"/>
          <a:stretch/>
        </p:blipFill>
        <p:spPr>
          <a:xfrm>
            <a:off x="0" y="0"/>
            <a:ext cx="12192000" cy="6858000"/>
          </a:xfrm>
          <a:prstGeom prst="roundRect">
            <a:avLst>
              <a:gd name="adj" fmla="val 0"/>
            </a:avLst>
          </a:prstGeom>
          <a:solidFill>
            <a:schemeClr val="bg1"/>
          </a:solidFill>
          <a:ln>
            <a:noFill/>
          </a:ln>
          <a:effectLst>
            <a:outerShdw blurRad="223661" dist="140295" dir="2700000" algn="tl" rotWithShape="0">
              <a:srgbClr val="6B2929">
                <a:alpha val="15000"/>
              </a:srgbClr>
            </a:outerShdw>
          </a:effectLst>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5" name="Text Placeholder 4">
            <a:extLst>
              <a:ext uri="{FF2B5EF4-FFF2-40B4-BE49-F238E27FC236}">
                <a16:creationId xmlns:a16="http://schemas.microsoft.com/office/drawing/2014/main" id="{1660538A-9F93-E25A-6FB2-7609FB154490}"/>
              </a:ext>
            </a:extLst>
          </p:cNvPr>
          <p:cNvSpPr>
            <a:spLocks noGrp="1"/>
          </p:cNvSpPr>
          <p:nvPr>
            <p:ph type="body" sz="quarter" idx="10"/>
          </p:nvPr>
        </p:nvSpPr>
        <p:spPr>
          <a:xfrm>
            <a:off x="585788" y="1062911"/>
            <a:ext cx="11020426" cy="307777"/>
          </a:xfrm>
        </p:spPr>
        <p:txBody>
          <a:bodyPr/>
          <a:lstStyle>
            <a:lvl1pPr marL="0" indent="0" algn="l" defTabSz="932742" rtl="0" eaLnBrk="1" latinLnBrk="0" hangingPunct="1">
              <a:lnSpc>
                <a:spcPct val="100000"/>
              </a:lnSpc>
              <a:spcBef>
                <a:spcPct val="0"/>
              </a:spcBef>
              <a:buNone/>
              <a:defRPr lang="en-US" sz="2000" b="0" kern="1200" cap="none" spc="0" baseline="0" dirty="0" smtClean="0">
                <a:ln w="3175">
                  <a:noFill/>
                </a:ln>
                <a:gradFill>
                  <a:gsLst>
                    <a:gs pos="50000">
                      <a:srgbClr val="8661C5"/>
                    </a:gs>
                    <a:gs pos="0">
                      <a:srgbClr val="3E76D4"/>
                    </a:gs>
                    <a:gs pos="100000">
                      <a:srgbClr val="C73ECC"/>
                    </a:gs>
                  </a:gsLst>
                  <a:lin ang="2700000" scaled="1"/>
                </a:gradFill>
                <a:effectLst/>
                <a:latin typeface="+mj-lt"/>
                <a:ea typeface="+mn-ea"/>
                <a:cs typeface="Segoe UI" panose="020B0502040204020203" pitchFamily="34" charset="0"/>
              </a:defRPr>
            </a:lvl1pPr>
            <a:lvl2pPr marL="228600" indent="0">
              <a:buNone/>
              <a:defRPr/>
            </a:lvl2pPr>
          </a:lstStyle>
          <a:p>
            <a:pPr lvl="0"/>
            <a:r>
              <a:rPr lang="en-US"/>
              <a:t>Click to edit Master text styles</a:t>
            </a:r>
          </a:p>
        </p:txBody>
      </p:sp>
    </p:spTree>
    <p:extLst>
      <p:ext uri="{BB962C8B-B14F-4D97-AF65-F5344CB8AC3E}">
        <p14:creationId xmlns:p14="http://schemas.microsoft.com/office/powerpoint/2010/main" val="109665762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icture containing blur, colorfulness&#10;&#10;Description automatically generated">
            <a:extLst>
              <a:ext uri="{FF2B5EF4-FFF2-40B4-BE49-F238E27FC236}">
                <a16:creationId xmlns:a16="http://schemas.microsoft.com/office/drawing/2014/main" id="{F6187E10-A926-626B-4493-0B31CE93EBF9}"/>
              </a:ext>
            </a:extLst>
          </p:cNvPr>
          <p:cNvPicPr>
            <a:picLocks noChangeAspect="1"/>
          </p:cNvPicPr>
          <p:nvPr userDrawn="1"/>
        </p:nvPicPr>
        <p:blipFill>
          <a:blip r:embed="rId2">
            <a:alphaModFix amt="75000"/>
          </a:blip>
          <a:stretch>
            <a:fillRect/>
          </a:stretch>
        </p:blipFill>
        <p:spPr>
          <a:xfrm>
            <a:off x="3175" y="-1787"/>
            <a:ext cx="12185650" cy="6861574"/>
          </a:xfrm>
          <a:prstGeom prst="rect">
            <a:avLst/>
          </a:prstGeom>
          <a:ln>
            <a:noFill/>
          </a:ln>
        </p:spPr>
      </p:pic>
    </p:spTree>
    <p:extLst>
      <p:ext uri="{BB962C8B-B14F-4D97-AF65-F5344CB8AC3E}">
        <p14:creationId xmlns:p14="http://schemas.microsoft.com/office/powerpoint/2010/main" val="1907770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6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C65E9-4A52-3EE6-E842-26805730EBB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438A7F-9147-5021-CF64-D06E046A31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05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5840442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12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D036D35-5EFE-4F9A-9DEA-C56B81F64EC4}"/>
              </a:ext>
            </a:extLst>
          </p:cNvPr>
          <p:cNvSpPr>
            <a:spLocks noGrp="1"/>
          </p:cNvSpPr>
          <p:nvPr>
            <p:ph type="body" sz="quarter" idx="10" hasCustomPrompt="1"/>
          </p:nvPr>
        </p:nvSpPr>
        <p:spPr>
          <a:xfrm>
            <a:off x="10490200" y="-423204"/>
            <a:ext cx="1701800" cy="307777"/>
          </a:xfrm>
        </p:spPr>
        <p:txBody>
          <a:bodyPr anchor="b" anchorCtr="0"/>
          <a:lstStyle>
            <a:lvl1pPr algn="r">
              <a:buNone/>
              <a:defRPr sz="2000">
                <a:gradFill>
                  <a:gsLst>
                    <a:gs pos="85263">
                      <a:srgbClr val="D83B01"/>
                    </a:gs>
                    <a:gs pos="58000">
                      <a:srgbClr val="D83B01"/>
                    </a:gs>
                  </a:gsLst>
                  <a:lin ang="18600000" scaled="0"/>
                </a:gradFill>
                <a:latin typeface="+mj-lt"/>
              </a:defRPr>
            </a:lvl1pPr>
          </a:lstStyle>
          <a:p>
            <a:pPr lvl="0"/>
            <a:r>
              <a:rPr lang="en-US"/>
              <a:t>XX-XXX</a:t>
            </a:r>
          </a:p>
        </p:txBody>
      </p:sp>
    </p:spTree>
    <p:extLst>
      <p:ext uri="{BB962C8B-B14F-4D97-AF65-F5344CB8AC3E}">
        <p14:creationId xmlns:p14="http://schemas.microsoft.com/office/powerpoint/2010/main" val="230238152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algn="l" defTabSz="932290" rtl="0" eaLnBrk="0" fontAlgn="auto" latinLnBrk="0" hangingPunct="0">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1" y="585788"/>
            <a:ext cx="1366245" cy="292608"/>
          </a:xfrm>
          <a:prstGeom prst="rect">
            <a:avLst/>
          </a:prstGeom>
        </p:spPr>
      </p:pic>
    </p:spTree>
    <p:extLst>
      <p:ext uri="{BB962C8B-B14F-4D97-AF65-F5344CB8AC3E}">
        <p14:creationId xmlns:p14="http://schemas.microsoft.com/office/powerpoint/2010/main" val="284403400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algn="l" defTabSz="932290" rtl="0" eaLnBrk="0" fontAlgn="auto" latinLnBrk="0" hangingPunct="0">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a:stretch>
            <a:fillRect/>
          </a:stretch>
        </p:blipFill>
        <p:spPr bwMode="black">
          <a:xfrm>
            <a:off x="584201" y="585788"/>
            <a:ext cx="1366245" cy="292608"/>
          </a:xfrm>
          <a:prstGeom prst="rect">
            <a:avLst/>
          </a:prstGeom>
        </p:spPr>
      </p:pic>
    </p:spTree>
    <p:extLst>
      <p:ext uri="{BB962C8B-B14F-4D97-AF65-F5344CB8AC3E}">
        <p14:creationId xmlns:p14="http://schemas.microsoft.com/office/powerpoint/2010/main" val="121507060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5">
    <p:bg>
      <p:bgRef idx="1001">
        <a:schemeClr val="bg1"/>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6648407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4658523"/>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with bulle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158091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98764"/>
            <a:ext cx="11018520" cy="430887"/>
          </a:xfrm>
        </p:spPr>
        <p:txBody>
          <a:bodyPr/>
          <a:lstStyle>
            <a:lvl1pPr>
              <a:defRPr sz="28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 Microsoft Corporation                                                                                  					   	    	                                     Microsoft 365 </a:t>
            </a:r>
          </a:p>
        </p:txBody>
      </p:sp>
    </p:spTree>
    <p:extLst>
      <p:ext uri="{BB962C8B-B14F-4D97-AF65-F5344CB8AC3E}">
        <p14:creationId xmlns:p14="http://schemas.microsoft.com/office/powerpoint/2010/main" val="258601228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64674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148823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divider">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harpenSoften amount="-100000"/>
                    </a14:imgEffect>
                  </a14:imgLayer>
                </a14:imgProps>
              </a:ext>
            </a:extLst>
          </a:blip>
          <a:srcRect l="3678" r="19088" b="1398"/>
          <a:stretch/>
        </p:blipFill>
        <p:spPr>
          <a:xfrm>
            <a:off x="0" y="-1"/>
            <a:ext cx="12192000" cy="6858001"/>
          </a:xfrm>
          <a:prstGeom prst="rect">
            <a:avLst/>
          </a:prstGeom>
        </p:spPr>
      </p:pic>
      <p:sp>
        <p:nvSpPr>
          <p:cNvPr id="3" name="Rectangle: Rounded Corners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userDrawn="1"/>
        </p:nvSpPr>
        <p:spPr bwMode="auto">
          <a:xfrm>
            <a:off x="293689" y="1358900"/>
            <a:ext cx="11604624" cy="4140200"/>
          </a:xfrm>
          <a:prstGeom prst="roundRect">
            <a:avLst>
              <a:gd name="adj" fmla="val 5011"/>
            </a:avLst>
          </a:prstGeom>
          <a:solidFill>
            <a:schemeClr val="bg1">
              <a:alpha val="70000"/>
            </a:schemeClr>
          </a:solidFill>
          <a:ln>
            <a:noFill/>
            <a:headEnd type="none" w="med" len="med"/>
            <a:tailEnd type="none" w="med" len="med"/>
          </a:ln>
          <a:effectLst>
            <a:outerShdw blurRad="190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endParaRPr kumimoji="0" lang="en-US" sz="1600" b="0" i="0" u="none" strike="noStrike" kern="1200" cap="none" spc="0" normalizeH="0" baseline="0" noProof="0" err="1">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
        <p:nvSpPr>
          <p:cNvPr id="9" name="Title 1"/>
          <p:cNvSpPr>
            <a:spLocks noGrp="1"/>
          </p:cNvSpPr>
          <p:nvPr>
            <p:ph type="title" hasCustomPrompt="1"/>
          </p:nvPr>
        </p:nvSpPr>
        <p:spPr>
          <a:xfrm>
            <a:off x="584200" y="3152000"/>
            <a:ext cx="9144000" cy="553998"/>
          </a:xfrm>
          <a:noFill/>
        </p:spPr>
        <p:txBody>
          <a:bodyPr wrap="square" lIns="0" tIns="0" rIns="0" bIns="0" anchor="ctr" anchorCtr="0">
            <a:spAutoFit/>
          </a:bodyPr>
          <a:lstStyle>
            <a:lvl1pPr>
              <a:defRPr sz="36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4" name="Picture 3" descr="A close-up of a logo&#10;&#10;Description automatically generated with medium confidence">
            <a:extLst>
              <a:ext uri="{FF2B5EF4-FFF2-40B4-BE49-F238E27FC236}">
                <a16:creationId xmlns:a16="http://schemas.microsoft.com/office/drawing/2014/main" id="{FD797F22-8CEB-326B-F6B9-1BD3386F36DB}"/>
              </a:ext>
            </a:extLst>
          </p:cNvPr>
          <p:cNvPicPr>
            <a:picLocks noChangeAspect="1"/>
          </p:cNvPicPr>
          <p:nvPr userDrawn="1"/>
        </p:nvPicPr>
        <p:blipFill>
          <a:blip r:embed="rId4"/>
          <a:stretch>
            <a:fillRect/>
          </a:stretch>
        </p:blipFill>
        <p:spPr>
          <a:xfrm>
            <a:off x="296863" y="298450"/>
            <a:ext cx="2361272" cy="867859"/>
          </a:xfrm>
          <a:prstGeom prst="rect">
            <a:avLst/>
          </a:prstGeom>
        </p:spPr>
      </p:pic>
      <p:sp>
        <p:nvSpPr>
          <p:cNvPr id="5" name="Text Placeholder 4">
            <a:extLst>
              <a:ext uri="{FF2B5EF4-FFF2-40B4-BE49-F238E27FC236}">
                <a16:creationId xmlns:a16="http://schemas.microsoft.com/office/drawing/2014/main" id="{039703E5-9373-0D0E-9EF0-0EA0F281ED47}"/>
              </a:ext>
            </a:extLst>
          </p:cNvPr>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rgbClr val="0070C0"/>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17642804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pos="6132">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97729756"/>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468319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5353516" y="1546680"/>
            <a:ext cx="6228884" cy="4631869"/>
          </a:xfrm>
          <a:prstGeom prst="rect">
            <a:avLst/>
          </a:prstGeom>
        </p:spPr>
        <p:txBody>
          <a:bodyPr/>
          <a:lstStyle>
            <a:lvl1pPr>
              <a:spcBef>
                <a:spcPts val="600"/>
              </a:spcBef>
              <a:spcAft>
                <a:spcPts val="1200"/>
              </a:spcAft>
              <a:defRPr/>
            </a:lvl1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B567261E-FC84-A807-B3AA-24D7B53CDFB3}"/>
              </a:ext>
            </a:extLst>
          </p:cNvPr>
          <p:cNvCxnSpPr>
            <a:cxnSpLocks/>
          </p:cNvCxnSpPr>
          <p:nvPr userDrawn="1"/>
        </p:nvCxnSpPr>
        <p:spPr>
          <a:xfrm>
            <a:off x="609600" y="551116"/>
            <a:ext cx="4014136"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E91178E-3254-FFD9-C472-E90F2815297E}"/>
              </a:ext>
            </a:extLst>
          </p:cNvPr>
          <p:cNvCxnSpPr>
            <a:cxnSpLocks/>
          </p:cNvCxnSpPr>
          <p:nvPr userDrawn="1"/>
        </p:nvCxnSpPr>
        <p:spPr>
          <a:xfrm>
            <a:off x="5354325" y="551116"/>
            <a:ext cx="622807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03177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4">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370955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D291B17-9318-49DB-B28B-6E5994AE9581}" type="datetime1">
              <a:rPr kumimoji="0" lang="en-US" sz="1800" b="0" i="0" u="none" strike="noStrike" kern="1200" cap="none" spc="0" normalizeH="0" baseline="0" noProof="0" smtClean="0">
                <a:ln>
                  <a:noFill/>
                </a:ln>
                <a:solidFill>
                  <a:srgbClr val="000000"/>
                </a:solidFill>
                <a:effectLst/>
                <a:uLnTx/>
                <a:uFillTx/>
                <a:latin typeface="Segoe U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7/7/2026</a:t>
            </a:fld>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1050" b="0" i="0" u="none" strike="noStrike" kern="1200" cap="none" spc="0" normalizeH="0" baseline="0" noProof="0" smtClean="0">
                <a:ln>
                  <a:noFill/>
                </a:ln>
                <a:solidFill>
                  <a:srgbClr val="000000">
                    <a:tint val="75000"/>
                  </a:srgbClr>
                </a:solidFill>
                <a:effectLst/>
                <a:uLnTx/>
                <a:uFillTx/>
                <a:latin typeface="Segoe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srgbClr val="000000">
                  <a:tint val="75000"/>
                </a:srgbClr>
              </a:solidFill>
              <a:effectLst/>
              <a:uLnTx/>
              <a:uFillTx/>
              <a:latin typeface="Segoe UI"/>
              <a:ea typeface="+mn-ea"/>
              <a:cs typeface="+mn-cs"/>
            </a:endParaRPr>
          </a:p>
        </p:txBody>
      </p:sp>
    </p:spTree>
    <p:extLst>
      <p:ext uri="{BB962C8B-B14F-4D97-AF65-F5344CB8AC3E}">
        <p14:creationId xmlns:p14="http://schemas.microsoft.com/office/powerpoint/2010/main" val="4979425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Title Only - gradient">
    <p:bg>
      <p:bgPr>
        <a:gradFill>
          <a:gsLst>
            <a:gs pos="0">
              <a:schemeClr val="bg1"/>
            </a:gs>
            <a:gs pos="100000">
              <a:schemeClr val="bg1">
                <a:lumMod val="85000"/>
                <a:alpha val="50000"/>
              </a:schemeClr>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18071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BAA791-ED13-7FE5-1BB2-19100F5C1DCC}"/>
              </a:ext>
            </a:extLst>
          </p:cNvPr>
          <p:cNvPicPr>
            <a:picLocks noChangeAspect="1"/>
          </p:cNvPicPr>
          <p:nvPr userDrawn="1"/>
        </p:nvPicPr>
        <p:blipFill rotWithShape="1">
          <a:blip r:embed="rId2"/>
          <a:srcRect l="10595" t="987" r="10595"/>
          <a:stretch/>
        </p:blipFill>
        <p:spPr>
          <a:xfrm>
            <a:off x="0" y="0"/>
            <a:ext cx="12192000" cy="6858000"/>
          </a:xfrm>
          <a:prstGeom prst="rect">
            <a:avLst/>
          </a:prstGeom>
        </p:spPr>
      </p:pic>
      <p:pic>
        <p:nvPicPr>
          <p:cNvPr id="5" name="Picture 4">
            <a:extLst>
              <a:ext uri="{FF2B5EF4-FFF2-40B4-BE49-F238E27FC236}">
                <a16:creationId xmlns:a16="http://schemas.microsoft.com/office/drawing/2014/main" id="{18933034-B30C-70E7-17B6-0E3FFF53C439}"/>
              </a:ext>
            </a:extLst>
          </p:cNvPr>
          <p:cNvPicPr>
            <a:picLocks noChangeAspect="1"/>
          </p:cNvPicPr>
          <p:nvPr userDrawn="1"/>
        </p:nvPicPr>
        <p:blipFill rotWithShape="1">
          <a:blip r:embed="rId3">
            <a:alphaModFix amt="39000"/>
            <a:extLst>
              <a:ext uri="{BEBA8EAE-BF5A-486C-A8C5-ECC9F3942E4B}">
                <a14:imgProps xmlns:a14="http://schemas.microsoft.com/office/drawing/2010/main">
                  <a14:imgLayer r:embed="rId4">
                    <a14:imgEffect>
                      <a14:sharpenSoften amount="-100000"/>
                    </a14:imgEffect>
                  </a14:imgLayer>
                </a14:imgProps>
              </a:ext>
            </a:extLst>
          </a:blip>
          <a:srcRect l="18476" t="10888" r="18476" b="9901"/>
          <a:stretch/>
        </p:blipFill>
        <p:spPr>
          <a:xfrm>
            <a:off x="1219200" y="685800"/>
            <a:ext cx="9753600" cy="5486400"/>
          </a:xfrm>
          <a:prstGeom prst="roundRect">
            <a:avLst>
              <a:gd name="adj" fmla="val 1721"/>
            </a:avLst>
          </a:prstGeom>
          <a:solidFill>
            <a:schemeClr val="bg1"/>
          </a:solidFill>
          <a:ln>
            <a:solidFill>
              <a:schemeClr val="bg1"/>
            </a:solidFill>
          </a:ln>
          <a:effectLst>
            <a:outerShdw blurRad="343645" dist="295501" dir="2700000" algn="tl" rotWithShape="0">
              <a:srgbClr val="F3484C">
                <a:alpha val="15816"/>
              </a:srgbClr>
            </a:outerShdw>
          </a:effectLst>
        </p:spPr>
      </p:pic>
      <p:sp>
        <p:nvSpPr>
          <p:cNvPr id="2" name="Title 1">
            <a:extLst>
              <a:ext uri="{FF2B5EF4-FFF2-40B4-BE49-F238E27FC236}">
                <a16:creationId xmlns:a16="http://schemas.microsoft.com/office/drawing/2014/main" id="{1D68B2D0-6768-258E-FF13-532F41DA5AD2}"/>
              </a:ext>
            </a:extLst>
          </p:cNvPr>
          <p:cNvSpPr>
            <a:spLocks noGrp="1"/>
          </p:cNvSpPr>
          <p:nvPr>
            <p:ph type="title"/>
          </p:nvPr>
        </p:nvSpPr>
        <p:spPr>
          <a:xfrm>
            <a:off x="2438400" y="1104856"/>
            <a:ext cx="7315200" cy="553998"/>
          </a:xfr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2D46D253-F339-5FFB-2B47-0B44F462F50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49A1B1-5A8E-4E46-95DF-CCAC78182983}" type="slidenum">
              <a:rPr kumimoji="0" lang="en-US" sz="1050" b="0" i="0" u="none" strike="noStrike" kern="1200" cap="none" spc="0" normalizeH="0" baseline="0" noProof="0" smtClean="0">
                <a:ln>
                  <a:noFill/>
                </a:ln>
                <a:solidFill>
                  <a:srgbClr val="000000">
                    <a:tint val="75000"/>
                  </a:srgbClr>
                </a:solidFill>
                <a:effectLst/>
                <a:uLnTx/>
                <a:uFillTx/>
                <a:latin typeface="Segoe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srgbClr val="000000">
                  <a:tint val="75000"/>
                </a:srgbClr>
              </a:solidFill>
              <a:effectLst/>
              <a:uLnTx/>
              <a:uFillTx/>
              <a:latin typeface="Segoe UI"/>
              <a:ea typeface="+mn-ea"/>
              <a:cs typeface="+mn-cs"/>
            </a:endParaRPr>
          </a:p>
        </p:txBody>
      </p:sp>
    </p:spTree>
    <p:extLst>
      <p:ext uri="{BB962C8B-B14F-4D97-AF65-F5344CB8AC3E}">
        <p14:creationId xmlns:p14="http://schemas.microsoft.com/office/powerpoint/2010/main" val="3924660636"/>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Four Column Bullet with Subtitles">
    <p:spTree>
      <p:nvGrpSpPr>
        <p:cNvPr id="1" name=""/>
        <p:cNvGrpSpPr/>
        <p:nvPr/>
      </p:nvGrpSpPr>
      <p:grpSpPr>
        <a:xfrm>
          <a:off x="0" y="0"/>
          <a:ext cx="0" cy="0"/>
          <a:chOff x="0" y="0"/>
          <a:chExt cx="0" cy="0"/>
        </a:xfrm>
      </p:grpSpPr>
      <p:sp>
        <p:nvSpPr>
          <p:cNvPr id="4" name="Text Placeholder 17">
            <a:extLst>
              <a:ext uri="{FF2B5EF4-FFF2-40B4-BE49-F238E27FC236}">
                <a16:creationId xmlns:a16="http://schemas.microsoft.com/office/drawing/2014/main" id="{E53EE8AC-CD57-3523-3289-88024C6D4C1A}"/>
              </a:ext>
            </a:extLst>
          </p:cNvPr>
          <p:cNvSpPr>
            <a:spLocks noGrp="1"/>
          </p:cNvSpPr>
          <p:nvPr>
            <p:ph type="body" sz="quarter" idx="11" hasCustomPrompt="1"/>
          </p:nvPr>
        </p:nvSpPr>
        <p:spPr>
          <a:xfrm>
            <a:off x="612899" y="315402"/>
            <a:ext cx="10990139" cy="492443"/>
          </a:xfrm>
        </p:spPr>
        <p:txBody>
          <a:bodyPr anchor="ctr"/>
          <a:lstStyle>
            <a:lvl1pPr marL="0" indent="0" algn="ctr" defTabSz="914400" rtl="0" eaLnBrk="1" latinLnBrk="0" hangingPunct="1">
              <a:lnSpc>
                <a:spcPct val="100000"/>
              </a:lnSpc>
              <a:spcBef>
                <a:spcPts val="0"/>
              </a:spcBef>
              <a:spcAft>
                <a:spcPts val="400"/>
              </a:spcAft>
              <a:buNone/>
              <a:defRPr lang="en-US" sz="3200" kern="1200" dirty="0">
                <a:solidFill>
                  <a:srgbClr val="000000"/>
                </a:solidFill>
                <a:latin typeface="Segoe UI Semibold" pitchFamily="34" charset="0"/>
                <a:ea typeface="Segoe UI Semibold" pitchFamily="34" charset="-122"/>
                <a:cs typeface="Segoe UI Semibold" pitchFamily="34" charset="-120"/>
              </a:defRPr>
            </a:lvl1pPr>
          </a:lstStyle>
          <a:p>
            <a:pPr lvl="0"/>
            <a:r>
              <a:rPr lang="en-US"/>
              <a:t>Title for Diagrams or Charts</a:t>
            </a:r>
          </a:p>
        </p:txBody>
      </p:sp>
      <p:pic>
        <p:nvPicPr>
          <p:cNvPr id="54" name="Image 1" descr="preencoded.png">
            <a:extLst>
              <a:ext uri="{FF2B5EF4-FFF2-40B4-BE49-F238E27FC236}">
                <a16:creationId xmlns:a16="http://schemas.microsoft.com/office/drawing/2014/main" id="{35C93F4F-4EF4-5CC0-38CC-5879D149884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187"/>
            <a:ext cx="12192000" cy="41951"/>
          </a:xfrm>
          <a:prstGeom prst="rect">
            <a:avLst/>
          </a:prstGeom>
        </p:spPr>
      </p:pic>
      <p:sp>
        <p:nvSpPr>
          <p:cNvPr id="24" name="Text Placeholder 11">
            <a:extLst>
              <a:ext uri="{FF2B5EF4-FFF2-40B4-BE49-F238E27FC236}">
                <a16:creationId xmlns:a16="http://schemas.microsoft.com/office/drawing/2014/main" id="{C291B2B8-9B71-11C1-AFEA-AB79AA002EBB}"/>
              </a:ext>
            </a:extLst>
          </p:cNvPr>
          <p:cNvSpPr>
            <a:spLocks noGrp="1"/>
          </p:cNvSpPr>
          <p:nvPr>
            <p:ph type="body" sz="quarter" idx="33" hasCustomPrompt="1"/>
          </p:nvPr>
        </p:nvSpPr>
        <p:spPr>
          <a:xfrm>
            <a:off x="584518" y="896443"/>
            <a:ext cx="11018520" cy="369332"/>
          </a:xfrm>
        </p:spPr>
        <p:txBody>
          <a:bodyPr anchor="ct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400" kern="1200" spc="0" baseline="0" dirty="0">
                <a:solidFill>
                  <a:schemeClr val="tx1"/>
                </a:solidFill>
                <a:latin typeface="+mn-lt"/>
                <a:ea typeface="+mn-ea"/>
                <a:cs typeface="Segoe UI" panose="020B0502040204020203" pitchFamily="34" charset="0"/>
              </a:defRPr>
            </a:lvl1pPr>
          </a:lstStyle>
          <a:p>
            <a:pPr lvl="0"/>
            <a:r>
              <a:rPr lang="en-US"/>
              <a:t>Description </a:t>
            </a:r>
          </a:p>
        </p:txBody>
      </p:sp>
    </p:spTree>
    <p:extLst>
      <p:ext uri="{BB962C8B-B14F-4D97-AF65-F5344CB8AC3E}">
        <p14:creationId xmlns:p14="http://schemas.microsoft.com/office/powerpoint/2010/main" val="5510244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0"/>
            <a:ext cx="12379568" cy="4331731"/>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207695"/>
            <a:ext cx="4412673" cy="1354217"/>
          </a:xfrm>
          <a:noFill/>
        </p:spPr>
        <p:txBody>
          <a:bodyPr wrap="square" lIns="0" tIns="0" rIns="0" bIns="0" anchor="b" anchorCtr="0">
            <a:spAutoFit/>
          </a:bodyPr>
          <a:lstStyle>
            <a:lvl1pPr>
              <a:defRPr lang="en-US" sz="44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412673" cy="369332"/>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sz="2400"/>
              <a:t>Art of the Possible Kick-Off</a:t>
            </a:r>
            <a:endParaRPr lang="en-US"/>
          </a:p>
        </p:txBody>
      </p:sp>
      <p:pic>
        <p:nvPicPr>
          <p:cNvPr id="6" name="MS logo gray - EMF" descr="Microsoft logo, gray text version">
            <a:extLst>
              <a:ext uri="{FF2B5EF4-FFF2-40B4-BE49-F238E27FC236}">
                <a16:creationId xmlns:a16="http://schemas.microsoft.com/office/drawing/2014/main" id="{3CEAEC18-8489-693F-78F7-AC580E3166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32944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5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5D5AA619-22C5-E624-FD06-098868F01DBA}"/>
              </a:ext>
            </a:extLst>
          </p:cNvPr>
          <p:cNvSpPr>
            <a:spLocks noGrp="1"/>
          </p:cNvSpPr>
          <p:nvPr>
            <p:ph type="title" hasCustomPrompt="1"/>
          </p:nvPr>
        </p:nvSpPr>
        <p:spPr>
          <a:xfrm>
            <a:off x="584200" y="3035178"/>
            <a:ext cx="9144000" cy="498598"/>
          </a:xfr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22000">
                      <a:schemeClr val="accent2"/>
                    </a:gs>
                    <a:gs pos="100000">
                      <a:schemeClr val="accent3"/>
                    </a:gs>
                  </a:gsLst>
                  <a:lin ang="2400000" scaled="0"/>
                </a:gradFill>
                <a:effectLst/>
                <a:latin typeface="+mj-lt"/>
                <a:ea typeface="+mn-ea"/>
                <a:cs typeface="Segoe UI" pitchFamily="34" charset="0"/>
              </a:defRPr>
            </a:lvl1pPr>
          </a:lstStyle>
          <a:p>
            <a:pPr lvl="0"/>
            <a:r>
              <a:rPr lang="en-US"/>
              <a:t>Session or demo title</a:t>
            </a:r>
          </a:p>
        </p:txBody>
      </p:sp>
      <p:sp>
        <p:nvSpPr>
          <p:cNvPr id="7" name="Text Placeholder 4">
            <a:extLst>
              <a:ext uri="{FF2B5EF4-FFF2-40B4-BE49-F238E27FC236}">
                <a16:creationId xmlns:a16="http://schemas.microsoft.com/office/drawing/2014/main" id="{F66251B6-6669-3E5F-CBBE-363F82903A09}"/>
              </a:ext>
            </a:extLst>
          </p:cNvPr>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8" name="MS logo gray - EMF" descr="Microsoft logo, gray text version">
            <a:extLst>
              <a:ext uri="{FF2B5EF4-FFF2-40B4-BE49-F238E27FC236}">
                <a16:creationId xmlns:a16="http://schemas.microsoft.com/office/drawing/2014/main" id="{E9310532-FEFD-7A18-695E-D9F2CC968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229094" y="331828"/>
            <a:ext cx="1366440" cy="292608"/>
          </a:xfrm>
          <a:prstGeom prst="rect">
            <a:avLst/>
          </a:prstGeom>
        </p:spPr>
      </p:pic>
    </p:spTree>
    <p:extLst>
      <p:ext uri="{BB962C8B-B14F-4D97-AF65-F5344CB8AC3E}">
        <p14:creationId xmlns:p14="http://schemas.microsoft.com/office/powerpoint/2010/main" val="3825088089"/>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262187898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18896505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7" name="Picture Placeholder 6">
            <a:extLst>
              <a:ext uri="{FF2B5EF4-FFF2-40B4-BE49-F238E27FC236}">
                <a16:creationId xmlns:a16="http://schemas.microsoft.com/office/drawing/2014/main" id="{3B01AA23-E126-1E9B-2812-E55E91413EDB}"/>
              </a:ext>
            </a:extLst>
          </p:cNvPr>
          <p:cNvSpPr>
            <a:spLocks noGrp="1"/>
          </p:cNvSpPr>
          <p:nvPr>
            <p:ph type="pic" sz="quarter" idx="10"/>
          </p:nvPr>
        </p:nvSpPr>
        <p:spPr>
          <a:xfrm>
            <a:off x="6242050" y="0"/>
            <a:ext cx="5949950" cy="6857999"/>
          </a:xfrm>
          <a:solidFill>
            <a:schemeClr val="bg1">
              <a:lumMod val="95000"/>
            </a:schemeClr>
          </a:solidFill>
        </p:spPr>
        <p:txBody>
          <a:bodyPr/>
          <a:lstStyle>
            <a:lvl1pPr marL="0" indent="0">
              <a:buNone/>
              <a:defRPr sz="1800"/>
            </a:lvl1pPr>
          </a:lstStyle>
          <a:p>
            <a:r>
              <a:rPr lang="en-US"/>
              <a:t>Click icon to add picture</a:t>
            </a:r>
          </a:p>
        </p:txBody>
      </p:sp>
    </p:spTree>
    <p:extLst>
      <p:ext uri="{BB962C8B-B14F-4D97-AF65-F5344CB8AC3E}">
        <p14:creationId xmlns:p14="http://schemas.microsoft.com/office/powerpoint/2010/main" val="393723913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10" name="Text Placeholder 11">
            <a:extLst>
              <a:ext uri="{FF2B5EF4-FFF2-40B4-BE49-F238E27FC236}">
                <a16:creationId xmlns:a16="http://schemas.microsoft.com/office/drawing/2014/main" id="{86E03C92-DE23-2C43-07EE-49514B3D2740}"/>
              </a:ext>
            </a:extLst>
          </p:cNvPr>
          <p:cNvSpPr>
            <a:spLocks noGrp="1"/>
          </p:cNvSpPr>
          <p:nvPr>
            <p:ph type="body" sz="quarter" idx="16" hasCustomPrompt="1"/>
          </p:nvPr>
        </p:nvSpPr>
        <p:spPr>
          <a:xfrm>
            <a:off x="585217" y="316933"/>
            <a:ext cx="3536997" cy="338554"/>
          </a:xfrm>
        </p:spPr>
        <p:txBody>
          <a:bodyPr anchor="t"/>
          <a:lstStyle>
            <a:lvl1pPr marL="0" indent="0" algn="l" defTabSz="914367" rtl="0" eaLnBrk="1" latinLnBrk="0" hangingPunct="1">
              <a:spcBef>
                <a:spcPts val="0"/>
              </a:spcBef>
              <a:buNone/>
              <a:defRPr lang="en-US" sz="1600" kern="1200" dirty="0">
                <a:solidFill>
                  <a:schemeClr val="tx1"/>
                </a:solidFill>
                <a:latin typeface="+mj-lt"/>
                <a:ea typeface="+mn-ea"/>
                <a:cs typeface="+mn-cs"/>
              </a:defRPr>
            </a:lvl1pPr>
          </a:lstStyle>
          <a:p>
            <a:pPr lvl="0"/>
            <a:r>
              <a:rPr lang="en-US"/>
              <a:t>Click to edit text styles</a:t>
            </a:r>
          </a:p>
        </p:txBody>
      </p:sp>
    </p:spTree>
    <p:extLst>
      <p:ext uri="{BB962C8B-B14F-4D97-AF65-F5344CB8AC3E}">
        <p14:creationId xmlns:p14="http://schemas.microsoft.com/office/powerpoint/2010/main" val="124471121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955445-9897-4F4A-1AC6-E3E7C73BEB1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9796372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0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3">
            <a:extLst>
              <a:ext uri="{FF2B5EF4-FFF2-40B4-BE49-F238E27FC236}">
                <a16:creationId xmlns:a16="http://schemas.microsoft.com/office/drawing/2014/main" id="{CE989252-C734-F337-C4C4-968C00B84337}"/>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100929426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4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6">
            <a:extLst>
              <a:ext uri="{FF2B5EF4-FFF2-40B4-BE49-F238E27FC236}">
                <a16:creationId xmlns:a16="http://schemas.microsoft.com/office/drawing/2014/main" id="{51C9B6F3-E735-840E-3BE2-D2B3CC818C47}"/>
              </a:ext>
            </a:extLst>
          </p:cNvPr>
          <p:cNvSpPr>
            <a:spLocks noGrp="1"/>
          </p:cNvSpPr>
          <p:nvPr>
            <p:ph type="title"/>
          </p:nvPr>
        </p:nvSpPr>
        <p:spPr>
          <a:xfrm>
            <a:off x="588263" y="580311"/>
            <a:ext cx="11018520" cy="430887"/>
          </a:xfrm>
        </p:spPr>
        <p:txBody>
          <a:bodyPr anchor="t" anchorCtr="0"/>
          <a:lstStyle/>
          <a:p>
            <a:r>
              <a:rPr lang="en-US"/>
              <a:t>Click to edit Master title style</a:t>
            </a:r>
          </a:p>
        </p:txBody>
      </p:sp>
      <p:sp>
        <p:nvSpPr>
          <p:cNvPr id="6" name="Text Placeholder 2">
            <a:extLst>
              <a:ext uri="{FF2B5EF4-FFF2-40B4-BE49-F238E27FC236}">
                <a16:creationId xmlns:a16="http://schemas.microsoft.com/office/drawing/2014/main" id="{DC5275CD-9BC7-D5C8-CFA6-C95A6628B7BE}"/>
              </a:ext>
            </a:extLst>
          </p:cNvPr>
          <p:cNvSpPr>
            <a:spLocks noGrp="1"/>
          </p:cNvSpPr>
          <p:nvPr>
            <p:ph type="body" sz="quarter" idx="11"/>
          </p:nvPr>
        </p:nvSpPr>
        <p:spPr>
          <a:xfrm>
            <a:off x="584518" y="1039270"/>
            <a:ext cx="1101852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01361476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ession Title w/ Photo">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a:noFill/>
        </p:spPr>
        <p:txBody>
          <a:bodyPr vert="horz" wrap="square" lIns="0" tIns="0" rIns="0" bIns="0" rtlCol="0" anchor="b" anchorCtr="0">
            <a:spAutoFit/>
          </a:bodyPr>
          <a:lstStyle>
            <a:lvl1pPr>
              <a:defRPr lang="en-US" dirty="0">
                <a:gradFill>
                  <a:gsLst>
                    <a:gs pos="26000">
                      <a:schemeClr val="accent1"/>
                    </a:gs>
                    <a:gs pos="100000">
                      <a:schemeClr val="accent3"/>
                    </a:gs>
                  </a:gsLst>
                  <a:lin ang="2400000" scaled="0"/>
                </a:gradFill>
                <a:latin typeface="Segoe UI Semibold" panose="020B0702040204020203" pitchFamily="34" charset="0"/>
                <a:cs typeface="Segoe UI Semibold" panose="020B0702040204020203" pitchFamily="34" charset="0"/>
              </a:defRPr>
            </a:lvl1pPr>
          </a:lstStyle>
          <a:p>
            <a:pPr lvl="0"/>
            <a:r>
              <a:rPr lang="en-US"/>
              <a:t>Session or demo title</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Picture Placeholder 3">
            <a:extLst>
              <a:ext uri="{FF2B5EF4-FFF2-40B4-BE49-F238E27FC236}">
                <a16:creationId xmlns:a16="http://schemas.microsoft.com/office/drawing/2014/main" id="{40BC5B99-509C-464A-99BC-BB61027E6D1A}"/>
              </a:ext>
            </a:extLst>
          </p:cNvPr>
          <p:cNvSpPr>
            <a:spLocks noGrp="1"/>
          </p:cNvSpPr>
          <p:nvPr>
            <p:ph type="pic" sz="quarter" idx="13"/>
          </p:nvPr>
        </p:nvSpPr>
        <p:spPr>
          <a:xfrm>
            <a:off x="5326063" y="0"/>
            <a:ext cx="6865937" cy="6858000"/>
          </a:xfrm>
        </p:spPr>
        <p:txBody>
          <a:bodyPr/>
          <a:lstStyle/>
          <a:p>
            <a:r>
              <a:rPr lang="en-US"/>
              <a:t>Click icon to add picture</a:t>
            </a:r>
          </a:p>
        </p:txBody>
      </p:sp>
      <p:pic>
        <p:nvPicPr>
          <p:cNvPr id="3" name="MS logo gray - EMF" descr="Microsoft logo, gray text version">
            <a:extLst>
              <a:ext uri="{FF2B5EF4-FFF2-40B4-BE49-F238E27FC236}">
                <a16:creationId xmlns:a16="http://schemas.microsoft.com/office/drawing/2014/main" id="{B1E4D60A-74D4-CACF-489D-0AF2C448AF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black">
          <a:xfrm>
            <a:off x="173670" y="150782"/>
            <a:ext cx="1366440" cy="292608"/>
          </a:xfrm>
          <a:prstGeom prst="rect">
            <a:avLst/>
          </a:prstGeom>
        </p:spPr>
      </p:pic>
    </p:spTree>
    <p:extLst>
      <p:ext uri="{BB962C8B-B14F-4D97-AF65-F5344CB8AC3E}">
        <p14:creationId xmlns:p14="http://schemas.microsoft.com/office/powerpoint/2010/main" val="27758570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6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E5F6D8AE-12E3-3B11-B34F-E2C5860AB9EB}"/>
              </a:ext>
            </a:extLst>
          </p:cNvPr>
          <p:cNvSpPr>
            <a:spLocks noGrp="1"/>
          </p:cNvSpPr>
          <p:nvPr>
            <p:ph type="title" hasCustomPrompt="1"/>
          </p:nvPr>
        </p:nvSpPr>
        <p:spPr>
          <a:xfrm>
            <a:off x="585216" y="3033223"/>
            <a:ext cx="914400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Section divider</a:t>
            </a:r>
          </a:p>
        </p:txBody>
      </p:sp>
      <p:sp>
        <p:nvSpPr>
          <p:cNvPr id="7" name="Text Placeholder 4">
            <a:extLst>
              <a:ext uri="{FF2B5EF4-FFF2-40B4-BE49-F238E27FC236}">
                <a16:creationId xmlns:a16="http://schemas.microsoft.com/office/drawing/2014/main" id="{E745F133-79AD-2D10-2A29-D251C1E6B085}"/>
              </a:ext>
            </a:extLst>
          </p:cNvPr>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 or speaker name</a:t>
            </a:r>
          </a:p>
        </p:txBody>
      </p:sp>
    </p:spTree>
    <p:extLst>
      <p:ext uri="{BB962C8B-B14F-4D97-AF65-F5344CB8AC3E}">
        <p14:creationId xmlns:p14="http://schemas.microsoft.com/office/powerpoint/2010/main" val="149031384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9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Title 6">
            <a:extLst>
              <a:ext uri="{FF2B5EF4-FFF2-40B4-BE49-F238E27FC236}">
                <a16:creationId xmlns:a16="http://schemas.microsoft.com/office/drawing/2014/main" id="{4E399E1B-A281-406B-2B38-EEFD19875D89}"/>
              </a:ext>
            </a:extLst>
          </p:cNvPr>
          <p:cNvSpPr>
            <a:spLocks noGrp="1"/>
          </p:cNvSpPr>
          <p:nvPr>
            <p:ph type="title"/>
          </p:nvPr>
        </p:nvSpPr>
        <p:spPr>
          <a:xfrm>
            <a:off x="584200" y="3033223"/>
            <a:ext cx="1101852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Click to edit Master title style</a:t>
            </a:r>
          </a:p>
        </p:txBody>
      </p:sp>
    </p:spTree>
    <p:extLst>
      <p:ext uri="{BB962C8B-B14F-4D97-AF65-F5344CB8AC3E}">
        <p14:creationId xmlns:p14="http://schemas.microsoft.com/office/powerpoint/2010/main" val="183117021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mp;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a:extLst>
              <a:ext uri="{FF2B5EF4-FFF2-40B4-BE49-F238E27FC236}">
                <a16:creationId xmlns:a16="http://schemas.microsoft.com/office/drawing/2014/main" id="{7A7F81D6-D960-882D-2677-0F5176A5B33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267748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lumn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0442961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lumn Non-bullete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436227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lumn Bullet with Subhead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accent2"/>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accent2"/>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9967918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lumn Content with Subhead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accent2"/>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accent2"/>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790638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2"/>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2"/>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2"/>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9952889"/>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2"/>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2"/>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2"/>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2"/>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646904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2"/>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2"/>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2"/>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2"/>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2"/>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26415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4271188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80049846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Header Background 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109616-29F5-2A48-AD26-C036688E660A}"/>
              </a:ext>
            </a:extLst>
          </p:cNvPr>
          <p:cNvSpPr/>
          <p:nvPr/>
        </p:nvSpPr>
        <p:spPr bwMode="auto">
          <a:xfrm>
            <a:off x="1" y="0"/>
            <a:ext cx="12192000" cy="1439693"/>
          </a:xfrm>
          <a:prstGeom prst="rect">
            <a:avLst/>
          </a:prstGeom>
          <a:gradFill>
            <a:gsLst>
              <a:gs pos="0">
                <a:schemeClr val="accent1"/>
              </a:gs>
              <a:gs pos="100000">
                <a:schemeClr val="accent3"/>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11018520" cy="553998"/>
          </a:xfrm>
        </p:spPr>
        <p:txBody>
          <a:bodyPr anchor="ctr"/>
          <a:lstStyle>
            <a:lvl1pPr>
              <a:defRPr>
                <a:solidFill>
                  <a:schemeClr val="bg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844675"/>
            <a:ext cx="11018838" cy="4424363"/>
          </a:xfrm>
        </p:spPr>
        <p:txBody>
          <a:bodyPr/>
          <a:lstStyle>
            <a:lvl1pPr marL="0" indent="0">
              <a:buNone/>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82831127"/>
      </p:ext>
    </p:extLst>
  </p:cSld>
  <p:clrMapOvr>
    <a:masterClrMapping/>
  </p:clrMapOvr>
  <p:transition>
    <p:fade/>
  </p:transition>
  <p:extLst>
    <p:ext uri="{DCECCB84-F9BA-43D5-87BE-67443E8EF086}">
      <p15:sldGuideLst xmlns:p15="http://schemas.microsoft.com/office/powerpoint/2012/main">
        <p15:guide id="2" orient="horz" pos="1162">
          <p15:clr>
            <a:srgbClr val="5ACBF0"/>
          </p15:clr>
        </p15:guide>
        <p15:guide id="3" orient="horz" pos="288">
          <p15:clr>
            <a:srgbClr val="5ACBF0"/>
          </p15:clr>
        </p15:guide>
        <p15:guide id="5" orient="horz" pos="904">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meline Header Line 01">
    <p:bg>
      <p:bgPr>
        <a:gradFill>
          <a:gsLst>
            <a:gs pos="0">
              <a:srgbClr val="120D24"/>
            </a:gs>
            <a:gs pos="100000">
              <a:srgbClr val="290A46"/>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95D43A3-1599-79ED-3554-60413F5698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spAutoFit/>
          </a:bodyPr>
          <a:lstStyle>
            <a:lvl1pPr>
              <a:defRPr>
                <a:solidFill>
                  <a:schemeClr val="tx1"/>
                </a:solidFill>
              </a:defRPr>
            </a:lvl1pPr>
          </a:lstStyle>
          <a:p>
            <a:r>
              <a:rPr lang="en-US"/>
              <a:t>Click to edit Master title style</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p:nvCxnSpPr>
        <p:spPr>
          <a:xfrm>
            <a:off x="584200" y="2017713"/>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p:nvCxnSpPr>
        <p:spPr>
          <a:xfrm>
            <a:off x="2470150" y="2017713"/>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p:nvCxnSpPr>
        <p:spPr>
          <a:xfrm>
            <a:off x="4364037" y="2015240"/>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p:nvCxnSpPr>
        <p:spPr>
          <a:xfrm>
            <a:off x="6240463" y="2017713"/>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p:nvCxnSpPr>
        <p:spPr>
          <a:xfrm>
            <a:off x="8124825" y="2017713"/>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p:nvCxnSpPr>
        <p:spPr>
          <a:xfrm>
            <a:off x="10013950" y="2017713"/>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p:nvCxnSpPr>
        <p:spPr>
          <a:xfrm>
            <a:off x="584200" y="4365104"/>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p:nvCxnSpPr>
        <p:spPr>
          <a:xfrm>
            <a:off x="2495600" y="4365104"/>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p:nvCxnSpPr>
        <p:spPr>
          <a:xfrm>
            <a:off x="4364037" y="4362631"/>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p:nvCxnSpPr>
        <p:spPr>
          <a:xfrm>
            <a:off x="6240463" y="4365104"/>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p:nvCxnSpPr>
        <p:spPr>
          <a:xfrm>
            <a:off x="8124825" y="4365104"/>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p:nvCxnSpPr>
        <p:spPr>
          <a:xfrm>
            <a:off x="10013950" y="4365104"/>
            <a:ext cx="159543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9" name="Text Placeholder 28">
            <a:extLst>
              <a:ext uri="{FF2B5EF4-FFF2-40B4-BE49-F238E27FC236}">
                <a16:creationId xmlns:a16="http://schemas.microsoft.com/office/drawing/2014/main" id="{2B32F430-ED23-B440-BB46-25EFAA521E1A}"/>
              </a:ext>
            </a:extLst>
          </p:cNvPr>
          <p:cNvSpPr>
            <a:spLocks noGrp="1"/>
          </p:cNvSpPr>
          <p:nvPr>
            <p:ph type="body" sz="quarter" idx="22" hasCustomPrompt="1"/>
          </p:nvPr>
        </p:nvSpPr>
        <p:spPr>
          <a:xfrm>
            <a:off x="584200" y="1436688"/>
            <a:ext cx="1595439"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1" name="Text Placeholder 28">
            <a:extLst>
              <a:ext uri="{FF2B5EF4-FFF2-40B4-BE49-F238E27FC236}">
                <a16:creationId xmlns:a16="http://schemas.microsoft.com/office/drawing/2014/main" id="{7BE96FEE-E6DA-2941-AEAC-A1C8FC164091}"/>
              </a:ext>
            </a:extLst>
          </p:cNvPr>
          <p:cNvSpPr>
            <a:spLocks noGrp="1"/>
          </p:cNvSpPr>
          <p:nvPr>
            <p:ph type="body" sz="quarter" idx="23" hasCustomPrompt="1"/>
          </p:nvPr>
        </p:nvSpPr>
        <p:spPr>
          <a:xfrm>
            <a:off x="2470150" y="1436688"/>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2" name="Text Placeholder 28">
            <a:extLst>
              <a:ext uri="{FF2B5EF4-FFF2-40B4-BE49-F238E27FC236}">
                <a16:creationId xmlns:a16="http://schemas.microsoft.com/office/drawing/2014/main" id="{8732B004-72E3-4E45-A749-459DEFBC1733}"/>
              </a:ext>
            </a:extLst>
          </p:cNvPr>
          <p:cNvSpPr>
            <a:spLocks noGrp="1"/>
          </p:cNvSpPr>
          <p:nvPr>
            <p:ph type="body" sz="quarter" idx="24" hasCustomPrompt="1"/>
          </p:nvPr>
        </p:nvSpPr>
        <p:spPr>
          <a:xfrm>
            <a:off x="4367808" y="1436688"/>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3" name="Text Placeholder 28">
            <a:extLst>
              <a:ext uri="{FF2B5EF4-FFF2-40B4-BE49-F238E27FC236}">
                <a16:creationId xmlns:a16="http://schemas.microsoft.com/office/drawing/2014/main" id="{E66FAAC7-8AEC-104A-A5DD-4AEB7AA585A9}"/>
              </a:ext>
            </a:extLst>
          </p:cNvPr>
          <p:cNvSpPr>
            <a:spLocks noGrp="1"/>
          </p:cNvSpPr>
          <p:nvPr>
            <p:ph type="body" sz="quarter" idx="25" hasCustomPrompt="1"/>
          </p:nvPr>
        </p:nvSpPr>
        <p:spPr>
          <a:xfrm>
            <a:off x="6240016" y="1436688"/>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4" name="Text Placeholder 28">
            <a:extLst>
              <a:ext uri="{FF2B5EF4-FFF2-40B4-BE49-F238E27FC236}">
                <a16:creationId xmlns:a16="http://schemas.microsoft.com/office/drawing/2014/main" id="{5E1D2D98-23BB-FF4A-95AC-2A429CDF840F}"/>
              </a:ext>
            </a:extLst>
          </p:cNvPr>
          <p:cNvSpPr>
            <a:spLocks noGrp="1"/>
          </p:cNvSpPr>
          <p:nvPr>
            <p:ph type="body" sz="quarter" idx="26" hasCustomPrompt="1"/>
          </p:nvPr>
        </p:nvSpPr>
        <p:spPr>
          <a:xfrm>
            <a:off x="8128000" y="1436688"/>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5" name="Text Placeholder 28">
            <a:extLst>
              <a:ext uri="{FF2B5EF4-FFF2-40B4-BE49-F238E27FC236}">
                <a16:creationId xmlns:a16="http://schemas.microsoft.com/office/drawing/2014/main" id="{527C7347-F791-F945-A658-6E2EC13C6393}"/>
              </a:ext>
            </a:extLst>
          </p:cNvPr>
          <p:cNvSpPr>
            <a:spLocks noGrp="1"/>
          </p:cNvSpPr>
          <p:nvPr>
            <p:ph type="body" sz="quarter" idx="27" hasCustomPrompt="1"/>
          </p:nvPr>
        </p:nvSpPr>
        <p:spPr>
          <a:xfrm>
            <a:off x="10013950" y="1436688"/>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6" name="Text Placeholder 28">
            <a:extLst>
              <a:ext uri="{FF2B5EF4-FFF2-40B4-BE49-F238E27FC236}">
                <a16:creationId xmlns:a16="http://schemas.microsoft.com/office/drawing/2014/main" id="{8172C080-65E1-3C46-99C0-978870D28AF8}"/>
              </a:ext>
            </a:extLst>
          </p:cNvPr>
          <p:cNvSpPr>
            <a:spLocks noGrp="1"/>
          </p:cNvSpPr>
          <p:nvPr>
            <p:ph type="body" sz="quarter" idx="28" hasCustomPrompt="1"/>
          </p:nvPr>
        </p:nvSpPr>
        <p:spPr>
          <a:xfrm>
            <a:off x="584200" y="3789040"/>
            <a:ext cx="1595439"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7" name="Text Placeholder 28">
            <a:extLst>
              <a:ext uri="{FF2B5EF4-FFF2-40B4-BE49-F238E27FC236}">
                <a16:creationId xmlns:a16="http://schemas.microsoft.com/office/drawing/2014/main" id="{4928442B-3D98-0B48-9333-273D8587E0E3}"/>
              </a:ext>
            </a:extLst>
          </p:cNvPr>
          <p:cNvSpPr>
            <a:spLocks noGrp="1"/>
          </p:cNvSpPr>
          <p:nvPr>
            <p:ph type="body" sz="quarter" idx="29" hasCustomPrompt="1"/>
          </p:nvPr>
        </p:nvSpPr>
        <p:spPr>
          <a:xfrm>
            <a:off x="2470150" y="3789040"/>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8" name="Text Placeholder 28">
            <a:extLst>
              <a:ext uri="{FF2B5EF4-FFF2-40B4-BE49-F238E27FC236}">
                <a16:creationId xmlns:a16="http://schemas.microsoft.com/office/drawing/2014/main" id="{2961F7B7-1EDB-2C43-951E-B36532A1E791}"/>
              </a:ext>
            </a:extLst>
          </p:cNvPr>
          <p:cNvSpPr>
            <a:spLocks noGrp="1"/>
          </p:cNvSpPr>
          <p:nvPr>
            <p:ph type="body" sz="quarter" idx="30" hasCustomPrompt="1"/>
          </p:nvPr>
        </p:nvSpPr>
        <p:spPr>
          <a:xfrm>
            <a:off x="4367808" y="3789040"/>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49" name="Text Placeholder 28">
            <a:extLst>
              <a:ext uri="{FF2B5EF4-FFF2-40B4-BE49-F238E27FC236}">
                <a16:creationId xmlns:a16="http://schemas.microsoft.com/office/drawing/2014/main" id="{6345ABD8-4C05-A749-91A9-2D1F286CB735}"/>
              </a:ext>
            </a:extLst>
          </p:cNvPr>
          <p:cNvSpPr>
            <a:spLocks noGrp="1"/>
          </p:cNvSpPr>
          <p:nvPr>
            <p:ph type="body" sz="quarter" idx="31" hasCustomPrompt="1"/>
          </p:nvPr>
        </p:nvSpPr>
        <p:spPr>
          <a:xfrm>
            <a:off x="6240016" y="3789040"/>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50" name="Text Placeholder 28">
            <a:extLst>
              <a:ext uri="{FF2B5EF4-FFF2-40B4-BE49-F238E27FC236}">
                <a16:creationId xmlns:a16="http://schemas.microsoft.com/office/drawing/2014/main" id="{40D75468-C5B7-204E-BE74-7892BA35FF75}"/>
              </a:ext>
            </a:extLst>
          </p:cNvPr>
          <p:cNvSpPr>
            <a:spLocks noGrp="1"/>
          </p:cNvSpPr>
          <p:nvPr>
            <p:ph type="body" sz="quarter" idx="32" hasCustomPrompt="1"/>
          </p:nvPr>
        </p:nvSpPr>
        <p:spPr>
          <a:xfrm>
            <a:off x="8128000" y="3789040"/>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
        <p:nvSpPr>
          <p:cNvPr id="51" name="Text Placeholder 28">
            <a:extLst>
              <a:ext uri="{FF2B5EF4-FFF2-40B4-BE49-F238E27FC236}">
                <a16:creationId xmlns:a16="http://schemas.microsoft.com/office/drawing/2014/main" id="{C0D28E3D-12EC-FE42-A86A-CE63CE12A178}"/>
              </a:ext>
            </a:extLst>
          </p:cNvPr>
          <p:cNvSpPr>
            <a:spLocks noGrp="1"/>
          </p:cNvSpPr>
          <p:nvPr>
            <p:ph type="body" sz="quarter" idx="33" hasCustomPrompt="1"/>
          </p:nvPr>
        </p:nvSpPr>
        <p:spPr>
          <a:xfrm>
            <a:off x="10013950" y="3789040"/>
            <a:ext cx="1595438" cy="581025"/>
          </a:xfrm>
        </p:spPr>
        <p:txBody>
          <a:bodyPr lIns="90000" tIns="46800" rIns="90000" bIns="46800" anchor="ctr">
            <a:noAutofit/>
          </a:bodyPr>
          <a:lstStyle>
            <a:lvl1pPr marL="0" indent="0">
              <a:buNone/>
              <a:defRPr sz="2000">
                <a:solidFill>
                  <a:schemeClr val="tx1"/>
                </a:solidFill>
                <a:latin typeface="+mj-lt"/>
              </a:defRPr>
            </a:lvl1pPr>
            <a:lvl2pPr marL="228600" indent="0" algn="ctr">
              <a:buNone/>
              <a:defRPr>
                <a:solidFill>
                  <a:schemeClr val="bg1"/>
                </a:solidFill>
                <a:latin typeface="+mj-lt"/>
              </a:defRPr>
            </a:lvl2pPr>
          </a:lstStyle>
          <a:p>
            <a:pPr lvl="0"/>
            <a:r>
              <a:rPr lang="en-US"/>
              <a:t>Label</a:t>
            </a:r>
          </a:p>
        </p:txBody>
      </p:sp>
    </p:spTree>
    <p:extLst>
      <p:ext uri="{BB962C8B-B14F-4D97-AF65-F5344CB8AC3E}">
        <p14:creationId xmlns:p14="http://schemas.microsoft.com/office/powerpoint/2010/main" val="1637537953"/>
      </p:ext>
    </p:extLst>
  </p:cSld>
  <p:clrMapOvr>
    <a:masterClrMapping/>
  </p:clrMapOvr>
  <p:transition>
    <p:fade/>
  </p:transition>
  <p:extLst>
    <p:ext uri="{DCECCB84-F9BA-43D5-87BE-67443E8EF086}">
      <p15:sldGuideLst xmlns:p15="http://schemas.microsoft.com/office/powerpoint/2012/main">
        <p15:guide id="8" pos="1373">
          <p15:clr>
            <a:srgbClr val="A4A3A4"/>
          </p15:clr>
        </p15:guide>
        <p15:guide id="9" pos="1556">
          <p15:clr>
            <a:srgbClr val="A4A3A4"/>
          </p15:clr>
        </p15:guide>
        <p15:guide id="12" pos="2561">
          <p15:clr>
            <a:srgbClr val="A4A3A4"/>
          </p15:clr>
        </p15:guide>
        <p15:guide id="13" pos="2744">
          <p15:clr>
            <a:srgbClr val="A4A3A4"/>
          </p15:clr>
        </p15:guide>
        <p15:guide id="16" pos="3754">
          <p15:clr>
            <a:srgbClr val="A4A3A4"/>
          </p15:clr>
        </p15:guide>
        <p15:guide id="17" pos="3931">
          <p15:clr>
            <a:srgbClr val="A4A3A4"/>
          </p15:clr>
        </p15:guide>
        <p15:guide id="20" pos="4937">
          <p15:clr>
            <a:srgbClr val="A4A3A4"/>
          </p15:clr>
        </p15:guide>
        <p15:guide id="21" pos="5120">
          <p15:clr>
            <a:srgbClr val="A4A3A4"/>
          </p15:clr>
        </p15:guide>
        <p15:guide id="24" pos="6123">
          <p15:clr>
            <a:srgbClr val="A4A3A4"/>
          </p15:clr>
        </p15:guide>
        <p15:guide id="25" pos="6308">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p15:clr>
            <a:srgbClr val="FBAE40"/>
          </p15:clr>
        </p15:guide>
        <p15:guide id="32" orient="horz" pos="275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01">
    <p:bg>
      <p:bgPr>
        <a:solidFill>
          <a:schemeClr val="tx1"/>
        </a:solidFill>
        <a:effectLst/>
      </p:bgPr>
    </p:bg>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FA81D9D0-A8F0-5981-61F1-95B0C9D3D7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1">
            <a:extLst>
              <a:ext uri="{FF2B5EF4-FFF2-40B4-BE49-F238E27FC236}">
                <a16:creationId xmlns:a16="http://schemas.microsoft.com/office/drawing/2014/main" id="{5772E02E-9408-3A16-2204-9A9ECDD48808}"/>
              </a:ext>
            </a:extLst>
          </p:cNvPr>
          <p:cNvSpPr txBox="1">
            <a:spLocks/>
          </p:cNvSpPr>
          <p:nvPr/>
        </p:nvSpPr>
        <p:spPr>
          <a:xfrm>
            <a:off x="666811" y="370312"/>
            <a:ext cx="9866313" cy="2908489"/>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3600" b="0" kern="1200" cap="none" spc="-50" baseline="0">
                <a:ln w="3175">
                  <a:noFill/>
                </a:ln>
                <a:solidFill>
                  <a:schemeClr val="accent2"/>
                </a:solidFill>
                <a:effectLst/>
                <a:latin typeface="Segoe UI Semibold" panose="020B0702040204020203" pitchFamily="34" charset="0"/>
                <a:ea typeface="+mn-ea"/>
                <a:cs typeface="Segoe UI Semibold" panose="020B0702040204020203" pitchFamily="34" charset="0"/>
              </a:defRPr>
            </a:lvl1pPr>
          </a:lstStyle>
          <a:p>
            <a:r>
              <a:rPr lang="en-US" sz="18900">
                <a:gradFill>
                  <a:gsLst>
                    <a:gs pos="0">
                      <a:schemeClr val="accent1"/>
                    </a:gs>
                    <a:gs pos="100000">
                      <a:schemeClr val="accent3"/>
                    </a:gs>
                  </a:gsLst>
                  <a:lin ang="2400000" scaled="0"/>
                </a:gradFill>
                <a:latin typeface="Arial Black" panose="020B0A04020102020204" pitchFamily="34" charset="0"/>
              </a:rPr>
              <a:t>”</a:t>
            </a:r>
          </a:p>
        </p:txBody>
      </p:sp>
      <p:sp>
        <p:nvSpPr>
          <p:cNvPr id="8" name="Text Placeholder 3">
            <a:extLst>
              <a:ext uri="{FF2B5EF4-FFF2-40B4-BE49-F238E27FC236}">
                <a16:creationId xmlns:a16="http://schemas.microsoft.com/office/drawing/2014/main" id="{DD89A49A-58E0-6646-8574-0B0729961CFB}"/>
              </a:ext>
            </a:extLst>
          </p:cNvPr>
          <p:cNvSpPr>
            <a:spLocks noGrp="1"/>
          </p:cNvSpPr>
          <p:nvPr>
            <p:ph type="body" sz="quarter" idx="18" hasCustomPrompt="1"/>
          </p:nvPr>
        </p:nvSpPr>
        <p:spPr>
          <a:xfrm>
            <a:off x="2325380" y="4974300"/>
            <a:ext cx="3855502" cy="276999"/>
          </a:xfrm>
        </p:spPr>
        <p:txBody>
          <a:bodyPr/>
          <a:lstStyle>
            <a:lvl1pPr marL="0" indent="0" algn="l">
              <a:spcBef>
                <a:spcPts val="0"/>
              </a:spcBef>
              <a:buNone/>
              <a:defRPr sz="1800">
                <a:solidFill>
                  <a:schemeClr val="accent2"/>
                </a:solidFill>
                <a:latin typeface="+mj-lt"/>
              </a:defRPr>
            </a:lvl1pPr>
          </a:lstStyle>
          <a:p>
            <a:pPr lvl="0"/>
            <a:r>
              <a:rPr lang="en-US"/>
              <a:t>Name attribute</a:t>
            </a:r>
          </a:p>
        </p:txBody>
      </p:sp>
      <p:sp>
        <p:nvSpPr>
          <p:cNvPr id="9" name="Text Placeholder 3">
            <a:extLst>
              <a:ext uri="{FF2B5EF4-FFF2-40B4-BE49-F238E27FC236}">
                <a16:creationId xmlns:a16="http://schemas.microsoft.com/office/drawing/2014/main" id="{53C890AF-C449-E34D-86FC-4BE82A41ED0D}"/>
              </a:ext>
            </a:extLst>
          </p:cNvPr>
          <p:cNvSpPr>
            <a:spLocks noGrp="1"/>
          </p:cNvSpPr>
          <p:nvPr>
            <p:ph type="body" sz="quarter" idx="20" hasCustomPrompt="1"/>
          </p:nvPr>
        </p:nvSpPr>
        <p:spPr>
          <a:xfrm>
            <a:off x="2325380" y="5271879"/>
            <a:ext cx="3855502" cy="430887"/>
          </a:xfrm>
        </p:spPr>
        <p:txBody>
          <a:bodyPr/>
          <a:lstStyle>
            <a:lvl1pPr marL="0" indent="0" algn="l">
              <a:spcBef>
                <a:spcPts val="0"/>
              </a:spcBef>
              <a:buNone/>
              <a:defRPr sz="1400">
                <a:solidFill>
                  <a:schemeClr val="bg1"/>
                </a:solidFill>
                <a:latin typeface="+mn-lt"/>
              </a:defRPr>
            </a:lvl1pPr>
          </a:lstStyle>
          <a:p>
            <a:pPr lvl="0"/>
            <a:r>
              <a:rPr lang="en-US"/>
              <a:t>Job title or another attribute</a:t>
            </a:r>
            <a:br>
              <a:rPr lang="en-US"/>
            </a:br>
            <a:r>
              <a:rPr lang="en-US"/>
              <a:t>Company if applicable</a:t>
            </a:r>
          </a:p>
        </p:txBody>
      </p:sp>
      <p:sp>
        <p:nvSpPr>
          <p:cNvPr id="10" name="Title 1">
            <a:extLst>
              <a:ext uri="{FF2B5EF4-FFF2-40B4-BE49-F238E27FC236}">
                <a16:creationId xmlns:a16="http://schemas.microsoft.com/office/drawing/2014/main" id="{4B9A47D2-7C06-3E47-802E-BD98760204B1}"/>
              </a:ext>
            </a:extLst>
          </p:cNvPr>
          <p:cNvSpPr>
            <a:spLocks noGrp="1"/>
          </p:cNvSpPr>
          <p:nvPr>
            <p:ph type="title" hasCustomPrompt="1"/>
          </p:nvPr>
        </p:nvSpPr>
        <p:spPr>
          <a:xfrm>
            <a:off x="749550" y="2194074"/>
            <a:ext cx="6160536" cy="1661993"/>
          </a:xfrm>
        </p:spPr>
        <p:txBody>
          <a:bodyPr anchor="b"/>
          <a:lstStyle>
            <a:lvl1pPr>
              <a:defRPr>
                <a:solidFill>
                  <a:schemeClr val="accent2"/>
                </a:solidFill>
              </a:defRPr>
            </a:lvl1pPr>
          </a:lstStyle>
          <a:p>
            <a:r>
              <a:rPr lang="en-US"/>
              <a:t>“Add quote text here Add quote text here Add quote text here Add quote text here”</a:t>
            </a:r>
          </a:p>
        </p:txBody>
      </p:sp>
    </p:spTree>
    <p:extLst>
      <p:ext uri="{BB962C8B-B14F-4D97-AF65-F5344CB8AC3E}">
        <p14:creationId xmlns:p14="http://schemas.microsoft.com/office/powerpoint/2010/main" val="119687139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2" pos="2561">
          <p15:clr>
            <a:srgbClr val="A4A3A4"/>
          </p15:clr>
        </p15:guide>
        <p15:guide id="13" pos="2744">
          <p15:clr>
            <a:srgbClr val="A4A3A4"/>
          </p15:clr>
        </p15:guide>
        <p15:guide id="20" pos="4937">
          <p15:clr>
            <a:srgbClr val="A4A3A4"/>
          </p15:clr>
        </p15:guide>
        <p15:guide id="21" pos="5120">
          <p15:clr>
            <a:srgbClr val="A4A3A4"/>
          </p15:clr>
        </p15:guide>
        <p15:guide id="22" pos="2682">
          <p15:clr>
            <a:srgbClr val="F26B43"/>
          </p15:clr>
        </p15:guide>
        <p15:guide id="23" pos="4998">
          <p15:clr>
            <a:srgbClr val="F26B43"/>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06 w/ photo">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C4256E61-BAE0-966F-33FB-4875F4CFF83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6A76F132-B9CF-86BB-C18A-7AD8C024046B}"/>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hasCustomPrompt="1"/>
          </p:nvPr>
        </p:nvSpPr>
        <p:spPr>
          <a:xfrm>
            <a:off x="1163639" y="3779493"/>
            <a:ext cx="5908494" cy="276999"/>
          </a:xfrm>
        </p:spPr>
        <p:txBody>
          <a:bodyPr/>
          <a:lstStyle>
            <a:lvl1pPr marL="0" indent="0" algn="l">
              <a:spcBef>
                <a:spcPts val="0"/>
              </a:spcBef>
              <a:buNone/>
              <a:defRPr sz="1800">
                <a:solidFill>
                  <a:schemeClr val="tx1"/>
                </a:solidFill>
                <a:latin typeface="+mj-lt"/>
              </a:defRPr>
            </a:lvl1pPr>
          </a:lstStyle>
          <a:p>
            <a:pPr lvl="0"/>
            <a:r>
              <a:rPr lang="en-US"/>
              <a:t>Name attribute</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5" name="Picture Placeholder 24">
            <a:extLst>
              <a:ext uri="{FF2B5EF4-FFF2-40B4-BE49-F238E27FC236}">
                <a16:creationId xmlns:a16="http://schemas.microsoft.com/office/drawing/2014/main" id="{DB4C8BDC-6825-414F-89F2-3D7A2187253C}"/>
              </a:ext>
            </a:extLst>
          </p:cNvPr>
          <p:cNvSpPr>
            <a:spLocks noGrp="1"/>
          </p:cNvSpPr>
          <p:nvPr>
            <p:ph type="pic" sz="quarter" idx="19"/>
          </p:nvPr>
        </p:nvSpPr>
        <p:spPr>
          <a:xfrm>
            <a:off x="7835900" y="0"/>
            <a:ext cx="4356100" cy="6858000"/>
          </a:xfrm>
        </p:spPr>
        <p:txBody>
          <a:bodyPr/>
          <a:lstStyle/>
          <a:p>
            <a:r>
              <a:rPr lang="en-US"/>
              <a:t>Click icon to add picture</a:t>
            </a:r>
          </a:p>
        </p:txBody>
      </p:sp>
      <p:sp>
        <p:nvSpPr>
          <p:cNvPr id="26" name="Text Placeholder 3">
            <a:extLst>
              <a:ext uri="{FF2B5EF4-FFF2-40B4-BE49-F238E27FC236}">
                <a16:creationId xmlns:a16="http://schemas.microsoft.com/office/drawing/2014/main" id="{90DE3A0D-12BA-BE4F-85C2-FCD13F863574}"/>
              </a:ext>
            </a:extLst>
          </p:cNvPr>
          <p:cNvSpPr>
            <a:spLocks noGrp="1"/>
          </p:cNvSpPr>
          <p:nvPr>
            <p:ph type="body" sz="quarter" idx="20" hasCustomPrompt="1"/>
          </p:nvPr>
        </p:nvSpPr>
        <p:spPr>
          <a:xfrm>
            <a:off x="1163639" y="4077072"/>
            <a:ext cx="5908494" cy="430887"/>
          </a:xfrm>
        </p:spPr>
        <p:txBody>
          <a:bodyPr/>
          <a:lstStyle>
            <a:lvl1pPr marL="0" indent="0" algn="l">
              <a:spcBef>
                <a:spcPts val="0"/>
              </a:spcBef>
              <a:buNone/>
              <a:defRPr sz="1400">
                <a:solidFill>
                  <a:schemeClr val="tx1"/>
                </a:solidFill>
                <a:latin typeface="+mn-lt"/>
              </a:defRPr>
            </a:lvl1pPr>
          </a:lstStyle>
          <a:p>
            <a:pPr lvl="0"/>
            <a:r>
              <a:rPr lang="en-US"/>
              <a:t>Job title or another attribute</a:t>
            </a:r>
            <a:br>
              <a:rPr lang="en-US"/>
            </a:br>
            <a:r>
              <a:rPr lang="en-US"/>
              <a:t>Company if applicable</a:t>
            </a:r>
          </a:p>
        </p:txBody>
      </p:sp>
      <p:sp>
        <p:nvSpPr>
          <p:cNvPr id="27" name="Title 1">
            <a:extLst>
              <a:ext uri="{FF2B5EF4-FFF2-40B4-BE49-F238E27FC236}">
                <a16:creationId xmlns:a16="http://schemas.microsoft.com/office/drawing/2014/main" id="{4AA6D598-4BC5-AF4E-B609-A7442E6DEBD3}"/>
              </a:ext>
            </a:extLst>
          </p:cNvPr>
          <p:cNvSpPr>
            <a:spLocks noGrp="1"/>
          </p:cNvSpPr>
          <p:nvPr>
            <p:ph type="title" hasCustomPrompt="1"/>
          </p:nvPr>
        </p:nvSpPr>
        <p:spPr>
          <a:xfrm>
            <a:off x="1163639" y="2025650"/>
            <a:ext cx="5908494" cy="553998"/>
          </a:xfrm>
        </p:spPr>
        <p:txBody>
          <a:bodyPr anchor="t"/>
          <a:lstStyle>
            <a:lvl1pPr>
              <a:defRPr>
                <a:solidFill>
                  <a:schemeClr val="tx1"/>
                </a:solidFill>
              </a:defRPr>
            </a:lvl1pPr>
          </a:lstStyle>
          <a:p>
            <a:r>
              <a:rPr lang="en-US"/>
              <a:t>“Add quote text here”</a:t>
            </a:r>
          </a:p>
        </p:txBody>
      </p:sp>
    </p:spTree>
    <p:extLst>
      <p:ext uri="{BB962C8B-B14F-4D97-AF65-F5344CB8AC3E}">
        <p14:creationId xmlns:p14="http://schemas.microsoft.com/office/powerpoint/2010/main" val="3997904474"/>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733">
          <p15:clr>
            <a:srgbClr val="5ACBF0"/>
          </p15:clr>
        </p15:guide>
        <p15:guide id="7" pos="4747">
          <p15:clr>
            <a:srgbClr val="5ACBF0"/>
          </p15:clr>
        </p15:guide>
        <p15:guide id="8" pos="4936">
          <p15:clr>
            <a:srgbClr val="5ACBF0"/>
          </p15:clr>
        </p15:guide>
        <p15:guide id="9" pos="5123">
          <p15:clr>
            <a:srgbClr val="5ACBF0"/>
          </p15:clr>
        </p15:guide>
        <p15:guide id="10" orient="horz" pos="3465">
          <p15:clr>
            <a:srgbClr val="5ACBF0"/>
          </p15:clr>
        </p15:guide>
        <p15:guide id="11" orient="horz" pos="1956">
          <p15:clr>
            <a:srgbClr val="FBAE40"/>
          </p15:clr>
        </p15:guide>
        <p15:guide id="12" pos="1096">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7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1">
            <a:extLst>
              <a:ext uri="{FF2B5EF4-FFF2-40B4-BE49-F238E27FC236}">
                <a16:creationId xmlns:a16="http://schemas.microsoft.com/office/drawing/2014/main" id="{1BF1F936-2918-1FF2-729F-CC935DD14A7F}"/>
              </a:ext>
            </a:extLst>
          </p:cNvPr>
          <p:cNvSpPr>
            <a:spLocks noGrp="1"/>
          </p:cNvSpPr>
          <p:nvPr>
            <p:ph type="title" hasCustomPrompt="1"/>
          </p:nvPr>
        </p:nvSpPr>
        <p:spPr>
          <a:xfrm>
            <a:off x="584200" y="2930402"/>
            <a:ext cx="914400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Thank you.</a:t>
            </a:r>
          </a:p>
        </p:txBody>
      </p:sp>
      <p:pic>
        <p:nvPicPr>
          <p:cNvPr id="6" name="MS logo gray - EMF" descr="Microsoft logo, gray text version">
            <a:extLst>
              <a:ext uri="{FF2B5EF4-FFF2-40B4-BE49-F238E27FC236}">
                <a16:creationId xmlns:a16="http://schemas.microsoft.com/office/drawing/2014/main" id="{BF0865EE-605D-2EAB-43E0-A054281062A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412974710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noAutofit/>
          </a:bodyPr>
          <a:lstStyle>
            <a:lvl1pPr marL="0" indent="0">
              <a:spcAft>
                <a:spcPts val="600"/>
              </a:spcAft>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extLst>
                <a:ext uri="{28A0092B-C50C-407E-A947-70E740481C1C}">
                  <a14:useLocalDpi xmlns:a14="http://schemas.microsoft.com/office/drawing/2010/main" val="0"/>
                </a:ext>
              </a:extLst>
            </a:blip>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1249492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extLst>
                <a:ext uri="{28A0092B-C50C-407E-A947-70E740481C1C}">
                  <a14:useLocalDpi xmlns:a14="http://schemas.microsoft.com/office/drawing/2010/main" val="0"/>
                </a:ext>
              </a:extLst>
            </a:blip>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5139125"/>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extLst>
                <a:ext uri="{28A0092B-C50C-407E-A947-70E740481C1C}">
                  <a14:useLocalDpi xmlns:a14="http://schemas.microsoft.com/office/drawing/2010/main" val="0"/>
                </a:ext>
              </a:extLst>
            </a:blip>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6126943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 Square Photo Left">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0"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7192963" y="1093807"/>
            <a:ext cx="4416425" cy="553998"/>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7192963" y="2073295"/>
            <a:ext cx="3470275" cy="2043636"/>
          </a:xfrm>
        </p:spPr>
        <p:txBody>
          <a:bodyPr/>
          <a:lstStyle>
            <a:lvl1pPr marL="0" indent="0">
              <a:buFontTx/>
              <a:buNone/>
              <a:defRPr/>
            </a:lvl1pPr>
            <a:lvl2pPr marL="228600" indent="0">
              <a:buFontTx/>
              <a:buNone/>
              <a:defRPr/>
            </a:lvl2pPr>
            <a:lvl3pPr marL="457200" indent="0">
              <a:buFontTx/>
              <a:buNone/>
              <a:defRPr/>
            </a:lvl3pPr>
            <a:lvl4pPr marL="661988" indent="0">
              <a:buFontTx/>
              <a:buNone/>
              <a:defRPr/>
            </a:lvl4pPr>
            <a:lvl5pPr marL="855663" indent="0">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303545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4342">
          <p15:clr>
            <a:srgbClr val="A4A3A4"/>
          </p15:clr>
        </p15:guide>
        <p15:guide id="19" pos="4531">
          <p15:clr>
            <a:srgbClr val="A4A3A4"/>
          </p15:clr>
        </p15:guide>
        <p15:guide id="28" orient="horz" pos="905">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 Square Photo Right">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5299075"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584200" y="931762"/>
            <a:ext cx="4416425" cy="553998"/>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584200" y="1911250"/>
            <a:ext cx="3470275" cy="2302169"/>
          </a:xfrm>
        </p:spPr>
        <p:txBody>
          <a:bodyPr/>
          <a:lstStyle>
            <a:lvl1pPr marL="0" indent="0">
              <a:buFontTx/>
              <a:buNone/>
              <a:defRPr sz="2200"/>
            </a:lvl1pPr>
            <a:lvl2pPr marL="228600" indent="0">
              <a:buFontTx/>
              <a:buNone/>
              <a:defRPr sz="2200"/>
            </a:lvl2pPr>
            <a:lvl3pPr marL="457200" indent="0">
              <a:buFontTx/>
              <a:buNone/>
              <a:defRPr sz="2200"/>
            </a:lvl3pPr>
            <a:lvl4pPr marL="661988" indent="0">
              <a:buFontTx/>
              <a:buNone/>
              <a:defRPr sz="2200"/>
            </a:lvl4pPr>
            <a:lvl5pPr marL="855663" indent="0">
              <a:buFontTx/>
              <a:buNone/>
              <a:defRPr sz="2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410759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3160">
          <p15:clr>
            <a:srgbClr val="A4A3A4"/>
          </p15:clr>
        </p15:guide>
        <p15:guide id="19" pos="3341">
          <p15:clr>
            <a:srgbClr val="A4A3A4"/>
          </p15:clr>
        </p15:guide>
        <p15:guide id="28" orient="horz" pos="905">
          <p15:clr>
            <a:srgbClr val="5ACBF0"/>
          </p15:clr>
        </p15:guide>
        <p15:guide id="30"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hoto full bleed upp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extLst>
                <a:ext uri="{28A0092B-C50C-407E-A947-70E740481C1C}">
                  <a14:useLocalDpi xmlns:a14="http://schemas.microsoft.com/office/drawing/2010/main" val="0"/>
                </a:ext>
              </a:extLst>
            </a:blip>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585789"/>
            <a:ext cx="12192000" cy="1362282"/>
          </a:xfrm>
          <a:noFill/>
        </p:spPr>
        <p:txBody>
          <a:bodyPr lIns="585216" tIns="0" rIns="585216" bIns="586800" anchor="t"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5405574"/>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extLst>
                <a:ext uri="{28A0092B-C50C-407E-A947-70E740481C1C}">
                  <a14:useLocalDpi xmlns:a14="http://schemas.microsoft.com/office/drawing/2010/main" val="0"/>
                </a:ext>
              </a:extLst>
            </a:blip>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40985030"/>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extLst>
                <a:ext uri="{28A0092B-C50C-407E-A947-70E740481C1C}">
                  <a14:useLocalDpi xmlns:a14="http://schemas.microsoft.com/office/drawing/2010/main" val="0"/>
                </a:ext>
              </a:extLst>
            </a:blip>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55270292"/>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1_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extLst>
                <a:ext uri="{28A0092B-C50C-407E-A947-70E740481C1C}">
                  <a14:useLocalDpi xmlns:a14="http://schemas.microsoft.com/office/drawing/2010/main" val="0"/>
                </a:ext>
              </a:extLst>
            </a:blip>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MS logo white - EMF" descr="Microsoft logo white text version">
            <a:extLst>
              <a:ext uri="{FF2B5EF4-FFF2-40B4-BE49-F238E27FC236}">
                <a16:creationId xmlns:a16="http://schemas.microsoft.com/office/drawing/2014/main" id="{EDE56B65-3E69-6146-8830-D107DE1E3A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740070375"/>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extLst>
                <a:ext uri="{28A0092B-C50C-407E-A947-70E740481C1C}">
                  <a14:useLocalDpi xmlns:a14="http://schemas.microsoft.com/office/drawing/2010/main" val="0"/>
                </a:ext>
              </a:extLst>
            </a:blip>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82032102"/>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extLst>
                <a:ext uri="{28A0092B-C50C-407E-A947-70E740481C1C}">
                  <a14:useLocalDpi xmlns:a14="http://schemas.microsoft.com/office/drawing/2010/main" val="0"/>
                </a:ext>
              </a:extLst>
            </a:blip>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14876328"/>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extLst>
                <a:ext uri="{28A0092B-C50C-407E-A947-70E740481C1C}">
                  <a14:useLocalDpi xmlns:a14="http://schemas.microsoft.com/office/drawing/2010/main" val="0"/>
                </a:ext>
              </a:extLst>
            </a:blip>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52863636"/>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Bottom horizontal photo and titl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866287"/>
            <a:ext cx="11018520" cy="553998"/>
          </a:xfrm>
        </p:spPr>
        <p:txBody>
          <a:bodyPr anchor="ctr"/>
          <a:lstStyle>
            <a:lvl1pPr algn="l">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extLst>
                <a:ext uri="{28A0092B-C50C-407E-A947-70E740481C1C}">
                  <a14:useLocalDpi xmlns:a14="http://schemas.microsoft.com/office/drawing/2010/main" val="0"/>
                </a:ext>
              </a:extLst>
            </a:blip>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40242240"/>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extLst>
                <a:ext uri="{28A0092B-C50C-407E-A947-70E740481C1C}">
                  <a14:useLocalDpi xmlns:a14="http://schemas.microsoft.com/office/drawing/2010/main" val="0"/>
                </a:ext>
              </a:extLst>
            </a:blip>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extLst>
                <a:ext uri="{28A0092B-C50C-407E-A947-70E740481C1C}">
                  <a14:useLocalDpi xmlns:a14="http://schemas.microsoft.com/office/drawing/2010/main" val="0"/>
                </a:ext>
              </a:extLst>
            </a:blip>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7417826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extLst>
                <a:ext uri="{28A0092B-C50C-407E-A947-70E740481C1C}">
                  <a14:useLocalDpi xmlns:a14="http://schemas.microsoft.com/office/drawing/2010/main" val="0"/>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extLst>
                <a:ext uri="{28A0092B-C50C-407E-A947-70E740481C1C}">
                  <a14:useLocalDpi xmlns:a14="http://schemas.microsoft.com/office/drawing/2010/main" val="0"/>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extLst>
                <a:ext uri="{28A0092B-C50C-407E-A947-70E740481C1C}">
                  <a14:useLocalDpi xmlns:a14="http://schemas.microsoft.com/office/drawing/2010/main" val="0"/>
                </a:ext>
              </a:extLst>
            </a:blip>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921593"/>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19212863"/>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8CE10F07-B8D9-4B69-A567-8BEDE6973D9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3239452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0268582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854493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extLst>
                <a:ext uri="{28A0092B-C50C-407E-A947-70E740481C1C}">
                  <a14:useLocalDpi xmlns:a14="http://schemas.microsoft.com/office/drawing/2010/main" val="0"/>
                </a:ext>
              </a:extLst>
            </a:blip>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404333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0905555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59154040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val="0"/>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7857112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569652A2-E29C-BE8D-BDD3-DE79D7CD36E2}"/>
              </a:ext>
            </a:extLst>
          </p:cNvPr>
          <p:cNvSpPr>
            <a:spLocks noGrp="1"/>
          </p:cNvSpPr>
          <p:nvPr>
            <p:ph type="title" hasCustomPrompt="1"/>
          </p:nvPr>
        </p:nvSpPr>
        <p:spPr>
          <a:xfrm>
            <a:off x="588263" y="2309811"/>
            <a:ext cx="3179065" cy="553998"/>
          </a:xfrm>
        </p:spPr>
        <p:txBody>
          <a:bodyPr anchor="t" anchorCtr="0"/>
          <a:lstStyle>
            <a:lvl1pPr>
              <a:defRPr/>
            </a:lvl1pPr>
          </a:lstStyle>
          <a:p>
            <a:r>
              <a:rPr lang="en-US"/>
              <a:t>Title</a:t>
            </a:r>
            <a:endParaRPr lang="en-CA"/>
          </a:p>
        </p:txBody>
      </p:sp>
    </p:spTree>
    <p:extLst>
      <p:ext uri="{BB962C8B-B14F-4D97-AF65-F5344CB8AC3E}">
        <p14:creationId xmlns:p14="http://schemas.microsoft.com/office/powerpoint/2010/main" val="2283505724"/>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gradFill flip="none" rotWithShape="1">
              <a:gsLst>
                <a:gs pos="0">
                  <a:schemeClr val="accent2"/>
                </a:gs>
                <a:gs pos="100000">
                  <a:schemeClr val="accent3"/>
                </a:gs>
              </a:gsLst>
              <a:lin ang="54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itle 3">
            <a:extLst>
              <a:ext uri="{FF2B5EF4-FFF2-40B4-BE49-F238E27FC236}">
                <a16:creationId xmlns:a16="http://schemas.microsoft.com/office/drawing/2014/main" id="{AE92A3BC-F5A8-2DAA-DD0D-D13234BCD462}"/>
              </a:ext>
            </a:extLst>
          </p:cNvPr>
          <p:cNvSpPr>
            <a:spLocks noGrp="1"/>
          </p:cNvSpPr>
          <p:nvPr>
            <p:ph type="title" hasCustomPrompt="1"/>
          </p:nvPr>
        </p:nvSpPr>
        <p:spPr>
          <a:xfrm>
            <a:off x="588263" y="3150413"/>
            <a:ext cx="3080909" cy="553998"/>
          </a:xfrm>
        </p:spPr>
        <p:txBody>
          <a:bodyPr/>
          <a:lstStyle>
            <a:lvl1pPr>
              <a:defRPr/>
            </a:lvl1pPr>
          </a:lstStyle>
          <a:p>
            <a:r>
              <a:rPr lang="en-US"/>
              <a:t>Title</a:t>
            </a:r>
            <a:endParaRPr lang="en-CA"/>
          </a:p>
        </p:txBody>
      </p:sp>
    </p:spTree>
    <p:extLst>
      <p:ext uri="{BB962C8B-B14F-4D97-AF65-F5344CB8AC3E}">
        <p14:creationId xmlns:p14="http://schemas.microsoft.com/office/powerpoint/2010/main" val="342838374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3_Title and text side by side 3">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9"/>
            <a:ext cx="1873779"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itle 3">
            <a:extLst>
              <a:ext uri="{FF2B5EF4-FFF2-40B4-BE49-F238E27FC236}">
                <a16:creationId xmlns:a16="http://schemas.microsoft.com/office/drawing/2014/main" id="{58663207-1A18-AE82-9D0F-35CDCAABAD66}"/>
              </a:ext>
            </a:extLst>
          </p:cNvPr>
          <p:cNvSpPr>
            <a:spLocks noGrp="1"/>
          </p:cNvSpPr>
          <p:nvPr>
            <p:ph type="title" hasCustomPrompt="1"/>
          </p:nvPr>
        </p:nvSpPr>
        <p:spPr>
          <a:xfrm>
            <a:off x="588263" y="457200"/>
            <a:ext cx="2999889" cy="553998"/>
          </a:xfrm>
        </p:spPr>
        <p:txBody>
          <a:bodyPr/>
          <a:lstStyle>
            <a:lvl1pPr>
              <a:defRPr/>
            </a:lvl1pPr>
          </a:lstStyle>
          <a:p>
            <a:r>
              <a:rPr lang="en-US"/>
              <a:t>Title</a:t>
            </a:r>
            <a:endParaRPr lang="en-CA"/>
          </a:p>
        </p:txBody>
      </p:sp>
    </p:spTree>
    <p:extLst>
      <p:ext uri="{BB962C8B-B14F-4D97-AF65-F5344CB8AC3E}">
        <p14:creationId xmlns:p14="http://schemas.microsoft.com/office/powerpoint/2010/main" val="357493398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2_Blank">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585789"/>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585789"/>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429000"/>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429000"/>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585789"/>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429000"/>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9" name="Title 8">
            <a:extLst>
              <a:ext uri="{FF2B5EF4-FFF2-40B4-BE49-F238E27FC236}">
                <a16:creationId xmlns:a16="http://schemas.microsoft.com/office/drawing/2014/main" id="{699DD0A3-990A-8748-1537-7378C601906F}"/>
              </a:ext>
            </a:extLst>
          </p:cNvPr>
          <p:cNvSpPr>
            <a:spLocks noGrp="1"/>
          </p:cNvSpPr>
          <p:nvPr>
            <p:ph type="title" hasCustomPrompt="1"/>
          </p:nvPr>
        </p:nvSpPr>
        <p:spPr>
          <a:xfrm>
            <a:off x="588263" y="457200"/>
            <a:ext cx="2884142" cy="553998"/>
          </a:xfrm>
        </p:spPr>
        <p:txBody>
          <a:bodyPr/>
          <a:lstStyle>
            <a:lvl1pPr>
              <a:defRPr/>
            </a:lvl1pPr>
          </a:lstStyle>
          <a:p>
            <a:r>
              <a:rPr lang="en-US"/>
              <a:t>Title</a:t>
            </a:r>
            <a:endParaRPr lang="en-CA"/>
          </a:p>
        </p:txBody>
      </p:sp>
    </p:spTree>
    <p:extLst>
      <p:ext uri="{BB962C8B-B14F-4D97-AF65-F5344CB8AC3E}">
        <p14:creationId xmlns:p14="http://schemas.microsoft.com/office/powerpoint/2010/main" val="177339608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eft Title 3 Column Righ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8E03-1EA0-214F-BDD2-BA223F1D4550}"/>
              </a:ext>
            </a:extLst>
          </p:cNvPr>
          <p:cNvSpPr>
            <a:spLocks noGrp="1"/>
          </p:cNvSpPr>
          <p:nvPr>
            <p:ph type="title" hasCustomPrompt="1"/>
          </p:nvPr>
        </p:nvSpPr>
        <p:spPr>
          <a:xfrm>
            <a:off x="588264" y="585788"/>
            <a:ext cx="2534350" cy="548745"/>
          </a:xfrm>
        </p:spPr>
        <p:txBody>
          <a:bodyPr anchor="t">
            <a:noAutofit/>
          </a:bodyPr>
          <a:lstStyle>
            <a:lvl1pPr>
              <a:defRPr sz="2800">
                <a:gradFill>
                  <a:gsLst>
                    <a:gs pos="0">
                      <a:schemeClr val="accent1"/>
                    </a:gs>
                    <a:gs pos="100000">
                      <a:schemeClr val="accent3"/>
                    </a:gs>
                  </a:gsLst>
                  <a:lin ang="2400000" scaled="0"/>
                </a:gradFill>
              </a:defRPr>
            </a:lvl1pPr>
          </a:lstStyle>
          <a:p>
            <a:r>
              <a:rPr lang="en-US"/>
              <a:t>Title</a:t>
            </a:r>
          </a:p>
        </p:txBody>
      </p:sp>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961465"/>
            <a:ext cx="1589088"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961465"/>
            <a:ext cx="1584325"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818966"/>
            <a:ext cx="1589088" cy="2453246"/>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818965"/>
            <a:ext cx="1584325" cy="24532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968188"/>
            <a:ext cx="1595438"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832412"/>
            <a:ext cx="1595438" cy="2439800"/>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9" name="Text Placeholder 2">
            <a:extLst>
              <a:ext uri="{FF2B5EF4-FFF2-40B4-BE49-F238E27FC236}">
                <a16:creationId xmlns:a16="http://schemas.microsoft.com/office/drawing/2014/main" id="{CC8AF00F-83DA-104D-A2BF-D2C439FE9BB3}"/>
              </a:ext>
            </a:extLst>
          </p:cNvPr>
          <p:cNvSpPr>
            <a:spLocks noGrp="1"/>
          </p:cNvSpPr>
          <p:nvPr>
            <p:ph type="body" sz="quarter" idx="17" hasCustomPrompt="1"/>
          </p:nvPr>
        </p:nvSpPr>
        <p:spPr>
          <a:xfrm>
            <a:off x="4370387" y="585789"/>
            <a:ext cx="1587600"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1</a:t>
            </a:r>
          </a:p>
        </p:txBody>
      </p:sp>
      <p:sp>
        <p:nvSpPr>
          <p:cNvPr id="10" name="Text Placeholder 2">
            <a:extLst>
              <a:ext uri="{FF2B5EF4-FFF2-40B4-BE49-F238E27FC236}">
                <a16:creationId xmlns:a16="http://schemas.microsoft.com/office/drawing/2014/main" id="{24A44678-F325-7746-8C84-E6F44D505769}"/>
              </a:ext>
            </a:extLst>
          </p:cNvPr>
          <p:cNvSpPr>
            <a:spLocks noGrp="1"/>
          </p:cNvSpPr>
          <p:nvPr>
            <p:ph type="body" sz="quarter" idx="18" hasCustomPrompt="1"/>
          </p:nvPr>
        </p:nvSpPr>
        <p:spPr>
          <a:xfrm>
            <a:off x="7192962" y="585789"/>
            <a:ext cx="1584326"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2</a:t>
            </a:r>
          </a:p>
        </p:txBody>
      </p:sp>
      <p:sp>
        <p:nvSpPr>
          <p:cNvPr id="12" name="Text Placeholder 2">
            <a:extLst>
              <a:ext uri="{FF2B5EF4-FFF2-40B4-BE49-F238E27FC236}">
                <a16:creationId xmlns:a16="http://schemas.microsoft.com/office/drawing/2014/main" id="{0EF3CCAA-003D-324C-9FAA-5B5DC19336A2}"/>
              </a:ext>
            </a:extLst>
          </p:cNvPr>
          <p:cNvSpPr>
            <a:spLocks noGrp="1"/>
          </p:cNvSpPr>
          <p:nvPr>
            <p:ph type="body" sz="quarter" idx="19" hasCustomPrompt="1"/>
          </p:nvPr>
        </p:nvSpPr>
        <p:spPr>
          <a:xfrm>
            <a:off x="10013950" y="585789"/>
            <a:ext cx="1595438"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3</a:t>
            </a:r>
          </a:p>
        </p:txBody>
      </p:sp>
      <p:sp>
        <p:nvSpPr>
          <p:cNvPr id="13" name="Text Placeholder 2">
            <a:extLst>
              <a:ext uri="{FF2B5EF4-FFF2-40B4-BE49-F238E27FC236}">
                <a16:creationId xmlns:a16="http://schemas.microsoft.com/office/drawing/2014/main" id="{C2BCACD0-0017-9A49-9325-DCBC40CB2C2D}"/>
              </a:ext>
            </a:extLst>
          </p:cNvPr>
          <p:cNvSpPr>
            <a:spLocks noGrp="1"/>
          </p:cNvSpPr>
          <p:nvPr>
            <p:ph type="body" sz="quarter" idx="20" hasCustomPrompt="1"/>
          </p:nvPr>
        </p:nvSpPr>
        <p:spPr>
          <a:xfrm>
            <a:off x="4371875" y="3442448"/>
            <a:ext cx="1587600"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4</a:t>
            </a:r>
          </a:p>
        </p:txBody>
      </p:sp>
      <p:sp>
        <p:nvSpPr>
          <p:cNvPr id="14" name="Text Placeholder 2">
            <a:extLst>
              <a:ext uri="{FF2B5EF4-FFF2-40B4-BE49-F238E27FC236}">
                <a16:creationId xmlns:a16="http://schemas.microsoft.com/office/drawing/2014/main" id="{E251C719-BC21-8C4B-9DBC-6E80CFA162A9}"/>
              </a:ext>
            </a:extLst>
          </p:cNvPr>
          <p:cNvSpPr>
            <a:spLocks noGrp="1"/>
          </p:cNvSpPr>
          <p:nvPr>
            <p:ph type="body" sz="quarter" idx="21" hasCustomPrompt="1"/>
          </p:nvPr>
        </p:nvSpPr>
        <p:spPr>
          <a:xfrm>
            <a:off x="7198939" y="3442447"/>
            <a:ext cx="1584326"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5</a:t>
            </a:r>
          </a:p>
        </p:txBody>
      </p:sp>
      <p:sp>
        <p:nvSpPr>
          <p:cNvPr id="15" name="Text Placeholder 2">
            <a:extLst>
              <a:ext uri="{FF2B5EF4-FFF2-40B4-BE49-F238E27FC236}">
                <a16:creationId xmlns:a16="http://schemas.microsoft.com/office/drawing/2014/main" id="{F4273179-F1BC-0844-A024-D6A32BBE630E}"/>
              </a:ext>
            </a:extLst>
          </p:cNvPr>
          <p:cNvSpPr>
            <a:spLocks noGrp="1"/>
          </p:cNvSpPr>
          <p:nvPr>
            <p:ph type="body" sz="quarter" idx="22" hasCustomPrompt="1"/>
          </p:nvPr>
        </p:nvSpPr>
        <p:spPr>
          <a:xfrm>
            <a:off x="10013950" y="3453944"/>
            <a:ext cx="1595438"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6</a:t>
            </a:r>
          </a:p>
        </p:txBody>
      </p:sp>
      <p:sp>
        <p:nvSpPr>
          <p:cNvPr id="17" name="Text Placeholder 16">
            <a:extLst>
              <a:ext uri="{FF2B5EF4-FFF2-40B4-BE49-F238E27FC236}">
                <a16:creationId xmlns:a16="http://schemas.microsoft.com/office/drawing/2014/main" id="{A6C6A35A-94DF-F144-AECD-CDD578CC4A7D}"/>
              </a:ext>
            </a:extLst>
          </p:cNvPr>
          <p:cNvSpPr>
            <a:spLocks noGrp="1"/>
          </p:cNvSpPr>
          <p:nvPr>
            <p:ph type="body" sz="quarter" idx="23"/>
          </p:nvPr>
        </p:nvSpPr>
        <p:spPr>
          <a:xfrm>
            <a:off x="584200" y="1436688"/>
            <a:ext cx="2538413" cy="1249573"/>
          </a:xfrm>
        </p:spPr>
        <p:txBody>
          <a:bodyPr/>
          <a:lstStyle>
            <a:lvl1pPr marL="0" indent="0">
              <a:buNone/>
              <a:defRPr sz="1400">
                <a:solidFill>
                  <a:schemeClr val="bg1"/>
                </a:solidFill>
              </a:defRPr>
            </a:lvl1pPr>
            <a:lvl2pPr marL="228600" indent="0">
              <a:buNone/>
              <a:defRPr sz="1400">
                <a:solidFill>
                  <a:schemeClr val="bg1"/>
                </a:solidFill>
              </a:defRPr>
            </a:lvl2pPr>
            <a:lvl3pPr marL="457200" indent="0">
              <a:buNone/>
              <a:defRPr sz="1400">
                <a:solidFill>
                  <a:schemeClr val="bg1"/>
                </a:solidFill>
              </a:defRPr>
            </a:lvl3pPr>
            <a:lvl4pPr marL="661988" indent="0">
              <a:buNone/>
              <a:defRPr sz="1400">
                <a:solidFill>
                  <a:schemeClr val="bg1"/>
                </a:solidFill>
              </a:defRPr>
            </a:lvl4pPr>
            <a:lvl5pPr marL="855663" indent="0">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668654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0" pos="1967">
          <p15:clr>
            <a:srgbClr val="A4A3A4"/>
          </p15:clr>
        </p15:guide>
        <p15:guide id="11" pos="2150">
          <p15:clr>
            <a:srgbClr val="A4A3A4"/>
          </p15:clr>
        </p15:guide>
        <p15:guide id="12" pos="2561">
          <p15:clr>
            <a:srgbClr val="A4A3A4"/>
          </p15:clr>
        </p15:guide>
        <p15:guide id="13" pos="2744">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8" orient="horz" pos="905">
          <p15:clr>
            <a:srgbClr val="5ACBF0"/>
          </p15:clr>
        </p15:guide>
        <p15:guide id="30" orient="horz" pos="288">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nd text side by side 3">
    <p:bg>
      <p:bgPr>
        <a:solidFill>
          <a:schemeClr val="bg1"/>
        </a:solidFill>
        <a:effectLst/>
      </p:bgPr>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8C5A4B86-3999-CC4D-1925-487D3FA19BB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4271"/>
          <a:stretch/>
        </p:blipFill>
        <p:spPr>
          <a:xfrm>
            <a:off x="0" y="0"/>
            <a:ext cx="4356100" cy="6858000"/>
          </a:xfrm>
          <a:prstGeom prst="rect">
            <a:avLst/>
          </a:prstGeom>
        </p:spPr>
      </p:pic>
      <p:sp>
        <p:nvSpPr>
          <p:cNvPr id="4" name="Rectangle 3">
            <a:extLst>
              <a:ext uri="{FF2B5EF4-FFF2-40B4-BE49-F238E27FC236}">
                <a16:creationId xmlns:a16="http://schemas.microsoft.com/office/drawing/2014/main" id="{822A3B09-F7BC-3C2B-081B-BD1E3B3A5FF6}"/>
              </a:ext>
            </a:extLst>
          </p:cNvPr>
          <p:cNvSpPr/>
          <p:nvPr/>
        </p:nvSpPr>
        <p:spPr bwMode="auto">
          <a:xfrm>
            <a:off x="0" y="0"/>
            <a:ext cx="4356100"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tx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12931856"/>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itle and text side by side multi column">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488C947-40F3-D142-3309-D0AE6BEAD3A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4271"/>
          <a:stretch/>
        </p:blipFill>
        <p:spPr>
          <a:xfrm>
            <a:off x="-11956" y="0"/>
            <a:ext cx="4356100" cy="6858000"/>
          </a:xfrm>
          <a:prstGeom prst="rect">
            <a:avLst/>
          </a:prstGeom>
        </p:spPr>
      </p:pic>
      <p:sp>
        <p:nvSpPr>
          <p:cNvPr id="4" name="Rectangle 3">
            <a:extLst>
              <a:ext uri="{FF2B5EF4-FFF2-40B4-BE49-F238E27FC236}">
                <a16:creationId xmlns:a16="http://schemas.microsoft.com/office/drawing/2014/main" id="{D5BB20F6-3BF0-1EF8-34BB-53E93F577668}"/>
              </a:ext>
            </a:extLst>
          </p:cNvPr>
          <p:cNvSpPr/>
          <p:nvPr/>
        </p:nvSpPr>
        <p:spPr bwMode="auto">
          <a:xfrm>
            <a:off x="0" y="0"/>
            <a:ext cx="4356100"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tx1"/>
                </a:solidFill>
              </a:defRPr>
            </a:lvl1pPr>
          </a:lstStyle>
          <a:p>
            <a:r>
              <a:rPr lang="en-US"/>
              <a:t>Title</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13" name="Text Placeholder 12">
            <a:extLst>
              <a:ext uri="{FF2B5EF4-FFF2-40B4-BE49-F238E27FC236}">
                <a16:creationId xmlns:a16="http://schemas.microsoft.com/office/drawing/2014/main" id="{5A7F7DDB-BF21-0B40-8DBB-D5BC0B4C25FC}"/>
              </a:ext>
            </a:extLst>
          </p:cNvPr>
          <p:cNvSpPr>
            <a:spLocks noGrp="1"/>
          </p:cNvSpPr>
          <p:nvPr>
            <p:ph type="body" sz="quarter" idx="12" hasCustomPrompt="1"/>
          </p:nvPr>
        </p:nvSpPr>
        <p:spPr>
          <a:xfrm>
            <a:off x="4941888" y="125801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4" name="Text Placeholder 12">
            <a:extLst>
              <a:ext uri="{FF2B5EF4-FFF2-40B4-BE49-F238E27FC236}">
                <a16:creationId xmlns:a16="http://schemas.microsoft.com/office/drawing/2014/main" id="{4BDDDD90-9BFD-D94C-A026-A013126F234B}"/>
              </a:ext>
            </a:extLst>
          </p:cNvPr>
          <p:cNvSpPr>
            <a:spLocks noGrp="1"/>
          </p:cNvSpPr>
          <p:nvPr>
            <p:ph type="body" sz="quarter" idx="13" hasCustomPrompt="1"/>
          </p:nvPr>
        </p:nvSpPr>
        <p:spPr>
          <a:xfrm>
            <a:off x="8688288" y="125801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5" name="Text Placeholder 12">
            <a:extLst>
              <a:ext uri="{FF2B5EF4-FFF2-40B4-BE49-F238E27FC236}">
                <a16:creationId xmlns:a16="http://schemas.microsoft.com/office/drawing/2014/main" id="{232B6EB5-03C8-914E-9180-000AE9B40A6D}"/>
              </a:ext>
            </a:extLst>
          </p:cNvPr>
          <p:cNvSpPr>
            <a:spLocks noGrp="1"/>
          </p:cNvSpPr>
          <p:nvPr>
            <p:ph type="body" sz="quarter" idx="14" hasCustomPrompt="1"/>
          </p:nvPr>
        </p:nvSpPr>
        <p:spPr>
          <a:xfrm>
            <a:off x="4941988" y="296068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6" name="Text Placeholder 12">
            <a:extLst>
              <a:ext uri="{FF2B5EF4-FFF2-40B4-BE49-F238E27FC236}">
                <a16:creationId xmlns:a16="http://schemas.microsoft.com/office/drawing/2014/main" id="{E05CAB66-4649-1E49-8948-4B95A4DA20C6}"/>
              </a:ext>
            </a:extLst>
          </p:cNvPr>
          <p:cNvSpPr>
            <a:spLocks noGrp="1"/>
          </p:cNvSpPr>
          <p:nvPr>
            <p:ph type="body" sz="quarter" idx="15" hasCustomPrompt="1"/>
          </p:nvPr>
        </p:nvSpPr>
        <p:spPr>
          <a:xfrm>
            <a:off x="8688388" y="296068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7" name="Text Placeholder 12">
            <a:extLst>
              <a:ext uri="{FF2B5EF4-FFF2-40B4-BE49-F238E27FC236}">
                <a16:creationId xmlns:a16="http://schemas.microsoft.com/office/drawing/2014/main" id="{42F89A67-E82E-F843-9DEB-23D191BCA6DA}"/>
              </a:ext>
            </a:extLst>
          </p:cNvPr>
          <p:cNvSpPr>
            <a:spLocks noGrp="1"/>
          </p:cNvSpPr>
          <p:nvPr>
            <p:ph type="body" sz="quarter" idx="16" hasCustomPrompt="1"/>
          </p:nvPr>
        </p:nvSpPr>
        <p:spPr>
          <a:xfrm>
            <a:off x="4941988" y="4545013"/>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8" name="Text Placeholder 12">
            <a:extLst>
              <a:ext uri="{FF2B5EF4-FFF2-40B4-BE49-F238E27FC236}">
                <a16:creationId xmlns:a16="http://schemas.microsoft.com/office/drawing/2014/main" id="{0B8598BC-5AC5-AD4D-A8E2-20CD9CD176BF}"/>
              </a:ext>
            </a:extLst>
          </p:cNvPr>
          <p:cNvSpPr>
            <a:spLocks noGrp="1"/>
          </p:cNvSpPr>
          <p:nvPr>
            <p:ph type="body" sz="quarter" idx="17" hasCustomPrompt="1"/>
          </p:nvPr>
        </p:nvSpPr>
        <p:spPr>
          <a:xfrm>
            <a:off x="8688388" y="4545013"/>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Tree>
    <p:extLst>
      <p:ext uri="{BB962C8B-B14F-4D97-AF65-F5344CB8AC3E}">
        <p14:creationId xmlns:p14="http://schemas.microsoft.com/office/powerpoint/2010/main" val="199576620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30" pos="2376">
          <p15:clr>
            <a:srgbClr val="5ACBF0"/>
          </p15:clr>
        </p15:guide>
        <p15:guide id="31" pos="3113">
          <p15:clr>
            <a:srgbClr val="5ACBF0"/>
          </p15:clr>
        </p15:guide>
        <p15:guide id="32" pos="5473">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itle and text side by side multi column 2">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FBA90455-9809-B6D8-2D41-0929AEE07C1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4271"/>
          <a:stretch/>
        </p:blipFill>
        <p:spPr>
          <a:xfrm>
            <a:off x="0" y="0"/>
            <a:ext cx="4356100" cy="6858000"/>
          </a:xfrm>
          <a:prstGeom prst="rect">
            <a:avLst/>
          </a:prstGeom>
        </p:spPr>
      </p:pic>
      <p:sp>
        <p:nvSpPr>
          <p:cNvPr id="4" name="Rectangle 3">
            <a:extLst>
              <a:ext uri="{FF2B5EF4-FFF2-40B4-BE49-F238E27FC236}">
                <a16:creationId xmlns:a16="http://schemas.microsoft.com/office/drawing/2014/main" id="{A5F2023B-7AE5-69C3-01A0-9B1BB63BF268}"/>
              </a:ext>
            </a:extLst>
          </p:cNvPr>
          <p:cNvSpPr/>
          <p:nvPr/>
        </p:nvSpPr>
        <p:spPr bwMode="auto">
          <a:xfrm>
            <a:off x="0" y="0"/>
            <a:ext cx="4356100"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tx1"/>
                </a:solidFill>
              </a:defRPr>
            </a:lvl1pPr>
          </a:lstStyle>
          <a:p>
            <a:r>
              <a:rPr lang="en-US"/>
              <a:t>Resources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9" name="Text Placeholder 4">
            <a:extLst>
              <a:ext uri="{FF2B5EF4-FFF2-40B4-BE49-F238E27FC236}">
                <a16:creationId xmlns:a16="http://schemas.microsoft.com/office/drawing/2014/main" id="{8F144F22-0BD6-9648-A319-DDB697CF396B}"/>
              </a:ext>
            </a:extLst>
          </p:cNvPr>
          <p:cNvSpPr>
            <a:spLocks noGrp="1"/>
          </p:cNvSpPr>
          <p:nvPr>
            <p:ph type="body" sz="quarter" idx="12" hasCustomPrompt="1"/>
          </p:nvPr>
        </p:nvSpPr>
        <p:spPr>
          <a:xfrm>
            <a:off x="8688289" y="718472"/>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0" name="Text Placeholder 7">
            <a:extLst>
              <a:ext uri="{FF2B5EF4-FFF2-40B4-BE49-F238E27FC236}">
                <a16:creationId xmlns:a16="http://schemas.microsoft.com/office/drawing/2014/main" id="{5CF58F7B-2211-6646-985A-CAD949B1B5E7}"/>
              </a:ext>
            </a:extLst>
          </p:cNvPr>
          <p:cNvSpPr>
            <a:spLocks noGrp="1"/>
          </p:cNvSpPr>
          <p:nvPr>
            <p:ph type="body" sz="quarter" idx="13" hasCustomPrompt="1"/>
          </p:nvPr>
        </p:nvSpPr>
        <p:spPr>
          <a:xfrm>
            <a:off x="8688288" y="1346405"/>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1" name="Text Placeholder 4">
            <a:extLst>
              <a:ext uri="{FF2B5EF4-FFF2-40B4-BE49-F238E27FC236}">
                <a16:creationId xmlns:a16="http://schemas.microsoft.com/office/drawing/2014/main" id="{405EE505-078A-9D4D-AB44-E74DDB284FDF}"/>
              </a:ext>
            </a:extLst>
          </p:cNvPr>
          <p:cNvSpPr>
            <a:spLocks noGrp="1"/>
          </p:cNvSpPr>
          <p:nvPr>
            <p:ph type="body" sz="quarter" idx="14" hasCustomPrompt="1"/>
          </p:nvPr>
        </p:nvSpPr>
        <p:spPr>
          <a:xfrm>
            <a:off x="4943872" y="718472"/>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2" name="Text Placeholder 7">
            <a:extLst>
              <a:ext uri="{FF2B5EF4-FFF2-40B4-BE49-F238E27FC236}">
                <a16:creationId xmlns:a16="http://schemas.microsoft.com/office/drawing/2014/main" id="{C8C6E084-6AAE-1F47-A359-962769636923}"/>
              </a:ext>
            </a:extLst>
          </p:cNvPr>
          <p:cNvSpPr>
            <a:spLocks noGrp="1"/>
          </p:cNvSpPr>
          <p:nvPr>
            <p:ph type="body" sz="quarter" idx="15" hasCustomPrompt="1"/>
          </p:nvPr>
        </p:nvSpPr>
        <p:spPr>
          <a:xfrm>
            <a:off x="4943871" y="1346405"/>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3" name="Text Placeholder 4">
            <a:extLst>
              <a:ext uri="{FF2B5EF4-FFF2-40B4-BE49-F238E27FC236}">
                <a16:creationId xmlns:a16="http://schemas.microsoft.com/office/drawing/2014/main" id="{1028C337-4BBC-0847-9E7B-072AA5006B67}"/>
              </a:ext>
            </a:extLst>
          </p:cNvPr>
          <p:cNvSpPr>
            <a:spLocks noGrp="1"/>
          </p:cNvSpPr>
          <p:nvPr>
            <p:ph type="body" sz="quarter" idx="16" hasCustomPrompt="1"/>
          </p:nvPr>
        </p:nvSpPr>
        <p:spPr>
          <a:xfrm>
            <a:off x="8688388" y="2528888"/>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4" name="Text Placeholder 7">
            <a:extLst>
              <a:ext uri="{FF2B5EF4-FFF2-40B4-BE49-F238E27FC236}">
                <a16:creationId xmlns:a16="http://schemas.microsoft.com/office/drawing/2014/main" id="{3CA908C0-CC26-994C-BCBB-16677F403D53}"/>
              </a:ext>
            </a:extLst>
          </p:cNvPr>
          <p:cNvSpPr>
            <a:spLocks noGrp="1"/>
          </p:cNvSpPr>
          <p:nvPr>
            <p:ph type="body" sz="quarter" idx="17" hasCustomPrompt="1"/>
          </p:nvPr>
        </p:nvSpPr>
        <p:spPr>
          <a:xfrm>
            <a:off x="8688387" y="3156821"/>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5" name="Text Placeholder 4">
            <a:extLst>
              <a:ext uri="{FF2B5EF4-FFF2-40B4-BE49-F238E27FC236}">
                <a16:creationId xmlns:a16="http://schemas.microsoft.com/office/drawing/2014/main" id="{2DF3FE50-082A-0948-BD94-1E474F8B6650}"/>
              </a:ext>
            </a:extLst>
          </p:cNvPr>
          <p:cNvSpPr>
            <a:spLocks noGrp="1"/>
          </p:cNvSpPr>
          <p:nvPr>
            <p:ph type="body" sz="quarter" idx="18" hasCustomPrompt="1"/>
          </p:nvPr>
        </p:nvSpPr>
        <p:spPr>
          <a:xfrm>
            <a:off x="4943971" y="2528888"/>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6" name="Text Placeholder 7">
            <a:extLst>
              <a:ext uri="{FF2B5EF4-FFF2-40B4-BE49-F238E27FC236}">
                <a16:creationId xmlns:a16="http://schemas.microsoft.com/office/drawing/2014/main" id="{51B46850-7DCD-C045-8688-B3173EA7128A}"/>
              </a:ext>
            </a:extLst>
          </p:cNvPr>
          <p:cNvSpPr>
            <a:spLocks noGrp="1"/>
          </p:cNvSpPr>
          <p:nvPr>
            <p:ph type="body" sz="quarter" idx="19" hasCustomPrompt="1"/>
          </p:nvPr>
        </p:nvSpPr>
        <p:spPr>
          <a:xfrm>
            <a:off x="4943970" y="3156821"/>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7" name="Text Placeholder 4">
            <a:extLst>
              <a:ext uri="{FF2B5EF4-FFF2-40B4-BE49-F238E27FC236}">
                <a16:creationId xmlns:a16="http://schemas.microsoft.com/office/drawing/2014/main" id="{2281B86D-86C4-EF4D-8E51-FA06DC5C129C}"/>
              </a:ext>
            </a:extLst>
          </p:cNvPr>
          <p:cNvSpPr>
            <a:spLocks noGrp="1"/>
          </p:cNvSpPr>
          <p:nvPr>
            <p:ph type="body" sz="quarter" idx="20" hasCustomPrompt="1"/>
          </p:nvPr>
        </p:nvSpPr>
        <p:spPr>
          <a:xfrm>
            <a:off x="8688388" y="4508500"/>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8" name="Text Placeholder 7">
            <a:extLst>
              <a:ext uri="{FF2B5EF4-FFF2-40B4-BE49-F238E27FC236}">
                <a16:creationId xmlns:a16="http://schemas.microsoft.com/office/drawing/2014/main" id="{CD7C6A60-8B27-F941-BE59-3393319E04A8}"/>
              </a:ext>
            </a:extLst>
          </p:cNvPr>
          <p:cNvSpPr>
            <a:spLocks noGrp="1"/>
          </p:cNvSpPr>
          <p:nvPr>
            <p:ph type="body" sz="quarter" idx="21" hasCustomPrompt="1"/>
          </p:nvPr>
        </p:nvSpPr>
        <p:spPr>
          <a:xfrm>
            <a:off x="8688387" y="5136433"/>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9" name="Text Placeholder 4">
            <a:extLst>
              <a:ext uri="{FF2B5EF4-FFF2-40B4-BE49-F238E27FC236}">
                <a16:creationId xmlns:a16="http://schemas.microsoft.com/office/drawing/2014/main" id="{65525191-F6B4-544C-B681-5D4D7614A715}"/>
              </a:ext>
            </a:extLst>
          </p:cNvPr>
          <p:cNvSpPr>
            <a:spLocks noGrp="1"/>
          </p:cNvSpPr>
          <p:nvPr>
            <p:ph type="body" sz="quarter" idx="22" hasCustomPrompt="1"/>
          </p:nvPr>
        </p:nvSpPr>
        <p:spPr>
          <a:xfrm>
            <a:off x="4943971" y="4508500"/>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40" name="Text Placeholder 7">
            <a:extLst>
              <a:ext uri="{FF2B5EF4-FFF2-40B4-BE49-F238E27FC236}">
                <a16:creationId xmlns:a16="http://schemas.microsoft.com/office/drawing/2014/main" id="{382BF458-E658-2448-A63F-544B4E757619}"/>
              </a:ext>
            </a:extLst>
          </p:cNvPr>
          <p:cNvSpPr>
            <a:spLocks noGrp="1"/>
          </p:cNvSpPr>
          <p:nvPr>
            <p:ph type="body" sz="quarter" idx="23" hasCustomPrompt="1"/>
          </p:nvPr>
        </p:nvSpPr>
        <p:spPr>
          <a:xfrm>
            <a:off x="4943970" y="5136433"/>
            <a:ext cx="2921101" cy="473976"/>
          </a:xfrm>
        </p:spPr>
        <p:txBody>
          <a:bodyPr/>
          <a:lstStyle>
            <a:lvl1pPr>
              <a:defRPr sz="1400">
                <a:solidFill>
                  <a:schemeClr val="bg1"/>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Tree>
    <p:extLst>
      <p:ext uri="{BB962C8B-B14F-4D97-AF65-F5344CB8AC3E}">
        <p14:creationId xmlns:p14="http://schemas.microsoft.com/office/powerpoint/2010/main" val="219581674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30" pos="2376">
          <p15:clr>
            <a:srgbClr val="5ACBF0"/>
          </p15:clr>
        </p15:guide>
        <p15:guide id="31" pos="3113">
          <p15:clr>
            <a:srgbClr val="5ACBF0"/>
          </p15:clr>
        </p15:guide>
        <p15:guide id="32" pos="5473">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and text side by side 03">
    <p:bg>
      <p:bgPr>
        <a:solidFill>
          <a:schemeClr val="bg1"/>
        </a:solidFill>
        <a:effectLst/>
      </p:bgPr>
    </p:bg>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82217560-9E17-DBA8-D5FA-9ED06F30B03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5751"/>
          <a:stretch/>
        </p:blipFill>
        <p:spPr>
          <a:xfrm>
            <a:off x="0" y="0"/>
            <a:ext cx="7833296" cy="6858000"/>
          </a:xfrm>
          <a:prstGeom prst="rect">
            <a:avLst/>
          </a:prstGeom>
        </p:spPr>
      </p:pic>
      <p:sp>
        <p:nvSpPr>
          <p:cNvPr id="2" name="Rectangle 1">
            <a:extLst>
              <a:ext uri="{FF2B5EF4-FFF2-40B4-BE49-F238E27FC236}">
                <a16:creationId xmlns:a16="http://schemas.microsoft.com/office/drawing/2014/main" id="{37207726-2370-6483-1AFF-42CB361BBAEA}"/>
              </a:ext>
            </a:extLst>
          </p:cNvPr>
          <p:cNvSpPr/>
          <p:nvPr/>
        </p:nvSpPr>
        <p:spPr bwMode="auto">
          <a:xfrm>
            <a:off x="-1" y="0"/>
            <a:ext cx="7833295"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Rectangle 3">
            <a:extLst>
              <a:ext uri="{FF2B5EF4-FFF2-40B4-BE49-F238E27FC236}">
                <a16:creationId xmlns:a16="http://schemas.microsoft.com/office/drawing/2014/main" id="{33145D81-1C8C-4946-BE5C-32EF3FAA542B}"/>
              </a:ext>
            </a:extLst>
          </p:cNvPr>
          <p:cNvSpPr/>
          <p:nvPr/>
        </p:nvSpPr>
        <p:spPr bwMode="auto">
          <a:xfrm>
            <a:off x="7835900" y="0"/>
            <a:ext cx="4356100" cy="68580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8361404" y="585788"/>
            <a:ext cx="3247983" cy="5683249"/>
          </a:xfrm>
        </p:spPr>
        <p:txBody>
          <a:bodyPr anchor="t">
            <a:noAutofit/>
          </a:bodyPr>
          <a:lstStyle>
            <a:lvl1pPr marL="0" indent="0">
              <a:spcAft>
                <a:spcPts val="600"/>
              </a:spcAft>
              <a:buFont typeface="Wingdings" panose="05000000000000000000" pitchFamily="2" charset="2"/>
              <a:buNone/>
              <a:defRPr sz="2000">
                <a:solidFill>
                  <a:schemeClr val="tx1"/>
                </a:solidFill>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7" name="Text Placeholder 2">
            <a:extLst>
              <a:ext uri="{FF2B5EF4-FFF2-40B4-BE49-F238E27FC236}">
                <a16:creationId xmlns:a16="http://schemas.microsoft.com/office/drawing/2014/main" id="{731C9FF9-0EE9-A946-8C26-107C9EB0E78C}"/>
              </a:ext>
            </a:extLst>
          </p:cNvPr>
          <p:cNvSpPr>
            <a:spLocks noGrp="1"/>
          </p:cNvSpPr>
          <p:nvPr>
            <p:ph type="body" sz="quarter" idx="12"/>
          </p:nvPr>
        </p:nvSpPr>
        <p:spPr>
          <a:xfrm>
            <a:off x="584200" y="1196752"/>
            <a:ext cx="6088063" cy="2232247"/>
          </a:xfrm>
        </p:spPr>
        <p:txBody>
          <a:bodyPr anchor="t">
            <a:noAutofit/>
          </a:bodyPr>
          <a:lstStyle>
            <a:lvl1pPr marL="0" indent="0">
              <a:spcAft>
                <a:spcPts val="600"/>
              </a:spcAft>
              <a:buFont typeface="Wingdings" panose="05000000000000000000" pitchFamily="2" charset="2"/>
              <a:buNone/>
              <a:defRPr sz="2000">
                <a:solidFill>
                  <a:schemeClr val="tx1"/>
                </a:solidFill>
              </a:defRPr>
            </a:lvl1pPr>
          </a:lstStyle>
          <a:p>
            <a:pPr lvl="0"/>
            <a:r>
              <a:rPr lang="en-US"/>
              <a:t>Click to edit Master text styles</a:t>
            </a:r>
          </a:p>
        </p:txBody>
      </p:sp>
      <p:sp>
        <p:nvSpPr>
          <p:cNvPr id="5" name="Title 4">
            <a:extLst>
              <a:ext uri="{FF2B5EF4-FFF2-40B4-BE49-F238E27FC236}">
                <a16:creationId xmlns:a16="http://schemas.microsoft.com/office/drawing/2014/main" id="{F45EB2DC-BE70-8B81-B0B7-6D73ADBFBE0A}"/>
              </a:ext>
            </a:extLst>
          </p:cNvPr>
          <p:cNvSpPr>
            <a:spLocks noGrp="1"/>
          </p:cNvSpPr>
          <p:nvPr>
            <p:ph type="title" hasCustomPrompt="1"/>
          </p:nvPr>
        </p:nvSpPr>
        <p:spPr>
          <a:xfrm>
            <a:off x="588263" y="457200"/>
            <a:ext cx="6084000" cy="553998"/>
          </a:xfrm>
        </p:spPr>
        <p:txBody>
          <a:bodyPr/>
          <a:lstStyle>
            <a:lvl1pPr>
              <a:defRPr>
                <a:solidFill>
                  <a:schemeClr val="tx1"/>
                </a:solidFill>
              </a:defRPr>
            </a:lvl1pPr>
          </a:lstStyle>
          <a:p>
            <a:r>
              <a:rPr lang="en-US"/>
              <a:t>Title</a:t>
            </a:r>
            <a:endParaRPr lang="en-CA"/>
          </a:p>
        </p:txBody>
      </p:sp>
    </p:spTree>
    <p:extLst>
      <p:ext uri="{BB962C8B-B14F-4D97-AF65-F5344CB8AC3E}">
        <p14:creationId xmlns:p14="http://schemas.microsoft.com/office/powerpoint/2010/main" val="2805568725"/>
      </p:ext>
    </p:extLst>
  </p:cSld>
  <p:clrMapOvr>
    <a:masterClrMapping/>
  </p:clrMapOvr>
  <p:transition>
    <p:fade/>
  </p:transition>
  <p:extLst>
    <p:ext uri="{DCECCB84-F9BA-43D5-87BE-67443E8EF086}">
      <p15:sldGuideLst xmlns:p15="http://schemas.microsoft.com/office/powerpoint/2012/main">
        <p15:guide id="13" pos="4929">
          <p15:clr>
            <a:srgbClr val="5ACBF0"/>
          </p15:clr>
        </p15:guide>
        <p15:guide id="29" orient="horz" pos="2160">
          <p15:clr>
            <a:srgbClr val="5ACBF0"/>
          </p15:clr>
        </p15:guide>
        <p15:guide id="30" pos="4566">
          <p15:clr>
            <a:srgbClr val="5ACBF0"/>
          </p15:clr>
        </p15:guide>
        <p15:guide id="31" pos="4203">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opic List">
    <p:bg>
      <p:bgPr>
        <a:gradFill>
          <a:gsLst>
            <a:gs pos="0">
              <a:srgbClr val="120D24"/>
            </a:gs>
            <a:gs pos="100000">
              <a:srgbClr val="290A46"/>
            </a:gs>
          </a:gsLst>
          <a:lin ang="240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E8E3F90-45CE-A83F-3C0D-8D5FC1BBE78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Rectangle: Rounded Corners 7">
            <a:extLst>
              <a:ext uri="{FF2B5EF4-FFF2-40B4-BE49-F238E27FC236}">
                <a16:creationId xmlns:a16="http://schemas.microsoft.com/office/drawing/2014/main" id="{372437A2-AE69-71ED-390F-3AD72B170687}"/>
              </a:ext>
            </a:extLst>
          </p:cNvPr>
          <p:cNvSpPr/>
          <p:nvPr/>
        </p:nvSpPr>
        <p:spPr bwMode="auto">
          <a:xfrm>
            <a:off x="3770290" y="585787"/>
            <a:ext cx="7746520" cy="5683249"/>
          </a:xfrm>
          <a:prstGeom prst="roundRect">
            <a:avLst>
              <a:gd name="adj" fmla="val 3567"/>
            </a:avLst>
          </a:prstGeom>
          <a:gradFill>
            <a:gsLst>
              <a:gs pos="0">
                <a:schemeClr val="tx1"/>
              </a:gs>
              <a:gs pos="100000">
                <a:schemeClr val="accent1">
                  <a:lumMod val="20000"/>
                  <a:lumOff val="80000"/>
                </a:schemeClr>
              </a:gs>
            </a:gsLst>
            <a:lin ang="2400000" scaled="0"/>
          </a:gradFill>
          <a:ln>
            <a:noFill/>
          </a:ln>
          <a:effectLst>
            <a:outerShdw blurRad="279400" dist="38100" dir="27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CA"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2629499" cy="5683250"/>
          </a:xfrm>
        </p:spPr>
        <p:txBody>
          <a:bodyPr anchor="ctr">
            <a:noAutofit/>
          </a:bodyPr>
          <a:lstStyle>
            <a:lvl1pPr algn="l">
              <a:defRPr sz="3600">
                <a:solidFill>
                  <a:schemeClr val="bg1"/>
                </a:solidFill>
              </a:defRPr>
            </a:lvl1pPr>
          </a:lstStyle>
          <a:p>
            <a:r>
              <a:rPr lang="en-US"/>
              <a:t>Subheading</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5282311" y="1299377"/>
            <a:ext cx="5651006" cy="645171"/>
          </a:xfrm>
        </p:spPr>
        <p:txBody>
          <a:bodyPr anchor="ctr">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2">
            <a:extLst>
              <a:ext uri="{FF2B5EF4-FFF2-40B4-BE49-F238E27FC236}">
                <a16:creationId xmlns:a16="http://schemas.microsoft.com/office/drawing/2014/main" id="{3EF51500-7F31-99F7-4E08-706B57C7B9B5}"/>
              </a:ext>
            </a:extLst>
          </p:cNvPr>
          <p:cNvSpPr>
            <a:spLocks noGrp="1"/>
          </p:cNvSpPr>
          <p:nvPr>
            <p:ph type="body" sz="quarter" idx="12"/>
          </p:nvPr>
        </p:nvSpPr>
        <p:spPr>
          <a:xfrm>
            <a:off x="5282311" y="2504069"/>
            <a:ext cx="5651006" cy="645171"/>
          </a:xfrm>
        </p:spPr>
        <p:txBody>
          <a:bodyPr anchor="ctr">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Click to edit Master text styles</a:t>
            </a:r>
          </a:p>
        </p:txBody>
      </p:sp>
      <p:sp>
        <p:nvSpPr>
          <p:cNvPr id="5" name="Text Placeholder 2">
            <a:extLst>
              <a:ext uri="{FF2B5EF4-FFF2-40B4-BE49-F238E27FC236}">
                <a16:creationId xmlns:a16="http://schemas.microsoft.com/office/drawing/2014/main" id="{7EB930E5-4B0E-6780-ADDA-04A29A46287E}"/>
              </a:ext>
            </a:extLst>
          </p:cNvPr>
          <p:cNvSpPr>
            <a:spLocks noGrp="1"/>
          </p:cNvSpPr>
          <p:nvPr>
            <p:ph type="body" sz="quarter" idx="13"/>
          </p:nvPr>
        </p:nvSpPr>
        <p:spPr>
          <a:xfrm>
            <a:off x="5282311" y="3708761"/>
            <a:ext cx="5651006" cy="645171"/>
          </a:xfrm>
        </p:spPr>
        <p:txBody>
          <a:bodyPr anchor="ctr">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Click to edit Master text styles</a:t>
            </a:r>
          </a:p>
        </p:txBody>
      </p:sp>
      <p:sp>
        <p:nvSpPr>
          <p:cNvPr id="7" name="Text Placeholder 2">
            <a:extLst>
              <a:ext uri="{FF2B5EF4-FFF2-40B4-BE49-F238E27FC236}">
                <a16:creationId xmlns:a16="http://schemas.microsoft.com/office/drawing/2014/main" id="{1C192156-0C90-14D8-779B-222D86A9A401}"/>
              </a:ext>
            </a:extLst>
          </p:cNvPr>
          <p:cNvSpPr>
            <a:spLocks noGrp="1"/>
          </p:cNvSpPr>
          <p:nvPr>
            <p:ph type="body" sz="quarter" idx="14"/>
          </p:nvPr>
        </p:nvSpPr>
        <p:spPr>
          <a:xfrm>
            <a:off x="5282311" y="4913452"/>
            <a:ext cx="5651006" cy="645171"/>
          </a:xfrm>
        </p:spPr>
        <p:txBody>
          <a:bodyPr anchor="ctr">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8921755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1_Title and text side by side 4">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noAutofit/>
          </a:bodyPr>
          <a:lstStyle>
            <a:lvl1pPr>
              <a:defRPr>
                <a:solidFill>
                  <a:schemeClr val="bg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noAutofit/>
          </a:bodyPr>
          <a:lstStyle>
            <a:lvl1pPr marL="0" indent="0">
              <a:spcAft>
                <a:spcPts val="600"/>
              </a:spcAft>
              <a:buFont typeface="Wingdings" panose="05000000000000000000" pitchFamily="2" charset="2"/>
              <a:buNone/>
              <a:defRPr>
                <a:solidFill>
                  <a:schemeClr val="bg1"/>
                </a:solidFill>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4" name="Straight Connector 3">
            <a:extLst>
              <a:ext uri="{FF2B5EF4-FFF2-40B4-BE49-F238E27FC236}">
                <a16:creationId xmlns:a16="http://schemas.microsoft.com/office/drawing/2014/main" id="{DCE60B72-F858-4063-747A-49FFC2B61214}"/>
              </a:ext>
              <a:ext uri="{C183D7F6-B498-43B3-948B-1728B52AA6E4}">
                <adec:decorative xmlns:adec="http://schemas.microsoft.com/office/drawing/2017/decorative" val="1"/>
              </a:ext>
            </a:extLst>
          </p:cNvPr>
          <p:cNvCxnSpPr>
            <a:cxnSpLocks/>
          </p:cNvCxnSpPr>
          <p:nvPr/>
        </p:nvCxnSpPr>
        <p:spPr>
          <a:xfrm>
            <a:off x="4356100" y="2578100"/>
            <a:ext cx="0" cy="1701800"/>
          </a:xfrm>
          <a:prstGeom prst="line">
            <a:avLst/>
          </a:prstGeom>
          <a:ln w="57150">
            <a:gradFill flip="none" rotWithShape="1">
              <a:gsLst>
                <a:gs pos="0">
                  <a:schemeClr val="accent2"/>
                </a:gs>
                <a:gs pos="100000">
                  <a:schemeClr val="accent3"/>
                </a:gs>
              </a:gsLst>
              <a:lin ang="54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30699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itle and text side by side 5">
    <p:bg>
      <p:bgPr>
        <a:solidFill>
          <a:schemeClr val="tx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8DDDE60-CF92-3E47-B933-9AD563CFC823}"/>
              </a:ext>
              <a:ext uri="{C183D7F6-B498-43B3-948B-1728B52AA6E4}">
                <adec:decorative xmlns:adec="http://schemas.microsoft.com/office/drawing/2017/decorative" val="1"/>
              </a:ext>
            </a:extLst>
          </p:cNvPr>
          <p:cNvCxnSpPr>
            <a:cxnSpLocks/>
          </p:cNvCxnSpPr>
          <p:nvPr/>
        </p:nvCxnSpPr>
        <p:spPr>
          <a:xfrm>
            <a:off x="6096000" y="1989442"/>
            <a:ext cx="0" cy="2879117"/>
          </a:xfrm>
          <a:prstGeom prst="line">
            <a:avLst/>
          </a:prstGeom>
          <a:ln w="38100">
            <a:gradFill flip="none" rotWithShape="1">
              <a:gsLst>
                <a:gs pos="0">
                  <a:schemeClr val="accent1"/>
                </a:gs>
                <a:gs pos="100000">
                  <a:schemeClr val="accent3"/>
                </a:gs>
              </a:gsLst>
              <a:lin ang="54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A9E8FB02-E25B-E14D-8924-32CC3949ADD1}"/>
              </a:ext>
            </a:extLst>
          </p:cNvPr>
          <p:cNvSpPr>
            <a:spLocks noGrp="1"/>
          </p:cNvSpPr>
          <p:nvPr>
            <p:ph type="title" hasCustomPrompt="1"/>
          </p:nvPr>
        </p:nvSpPr>
        <p:spPr>
          <a:xfrm>
            <a:off x="588263" y="585788"/>
            <a:ext cx="4894962" cy="5683250"/>
          </a:xfrm>
        </p:spPr>
        <p:txBody>
          <a:bodyPr anchor="ctr">
            <a:noAutofit/>
          </a:bodyPr>
          <a:lstStyle>
            <a:lvl1pPr>
              <a:defRPr>
                <a:solidFill>
                  <a:schemeClr val="bg1"/>
                </a:solidFill>
              </a:defRPr>
            </a:lvl1pPr>
          </a:lstStyle>
          <a:p>
            <a:r>
              <a:rPr lang="en-US"/>
              <a:t>Title</a:t>
            </a:r>
          </a:p>
        </p:txBody>
      </p:sp>
      <p:sp>
        <p:nvSpPr>
          <p:cNvPr id="6" name="Text Placeholder 2">
            <a:extLst>
              <a:ext uri="{FF2B5EF4-FFF2-40B4-BE49-F238E27FC236}">
                <a16:creationId xmlns:a16="http://schemas.microsoft.com/office/drawing/2014/main" id="{C74FD3CD-1AFC-E14A-A565-37F4D59C5377}"/>
              </a:ext>
            </a:extLst>
          </p:cNvPr>
          <p:cNvSpPr>
            <a:spLocks noGrp="1"/>
          </p:cNvSpPr>
          <p:nvPr>
            <p:ph type="body" sz="quarter" idx="11"/>
          </p:nvPr>
        </p:nvSpPr>
        <p:spPr>
          <a:xfrm>
            <a:off x="6672262" y="585788"/>
            <a:ext cx="4937125" cy="5683249"/>
          </a:xfrm>
        </p:spPr>
        <p:txBody>
          <a:bodyPr anchor="ctr">
            <a:noAutofit/>
          </a:bodyPr>
          <a:lstStyle>
            <a:lvl1pPr marL="0" indent="0">
              <a:spcAft>
                <a:spcPts val="600"/>
              </a:spcAft>
              <a:buFont typeface="Wingdings" panose="05000000000000000000" pitchFamily="2" charset="2"/>
              <a:buNone/>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300366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6" pos="3749">
          <p15:clr>
            <a:srgbClr val="A4A3A4"/>
          </p15:clr>
        </p15:guide>
        <p15:guide id="17" pos="3931">
          <p15:clr>
            <a:srgbClr val="A4A3A4"/>
          </p15:clr>
        </p15:guide>
        <p15:guide id="28" pos="3840">
          <p15:clr>
            <a:srgbClr val="F26B43"/>
          </p15:clr>
        </p15:guide>
        <p15:guide id="29" pos="3454">
          <p15:clr>
            <a:srgbClr val="FBAE40"/>
          </p15:clr>
        </p15:guide>
        <p15:guide id="30" pos="4203">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5_Large Number Divider 1">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287FF5-DA2B-6549-A430-2AB0462370E7}"/>
              </a:ext>
            </a:extLst>
          </p:cNvPr>
          <p:cNvSpPr txBox="1"/>
          <p:nvPr/>
        </p:nvSpPr>
        <p:spPr>
          <a:xfrm>
            <a:off x="0" y="680485"/>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gradFill>
                  <a:gsLst>
                    <a:gs pos="0">
                      <a:schemeClr val="accent1"/>
                    </a:gs>
                    <a:gs pos="100000">
                      <a:schemeClr val="accent3"/>
                    </a:gs>
                  </a:gsLst>
                  <a:lin ang="2400000" scaled="0"/>
                </a:gradFill>
                <a:latin typeface="Segoe UI" panose="020B0502040204020203" pitchFamily="34" charset="0"/>
                <a:cs typeface="Segoe UI" panose="020B0502040204020203" pitchFamily="34" charset="0"/>
              </a:rPr>
              <a:t>1</a:t>
            </a:r>
          </a:p>
        </p:txBody>
      </p: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Section Details</a:t>
            </a:r>
          </a:p>
        </p:txBody>
      </p:sp>
      <p:sp>
        <p:nvSpPr>
          <p:cNvPr id="9" name="Title 1">
            <a:extLst>
              <a:ext uri="{FF2B5EF4-FFF2-40B4-BE49-F238E27FC236}">
                <a16:creationId xmlns:a16="http://schemas.microsoft.com/office/drawing/2014/main" id="{939C9626-6AB7-9442-8C32-698E08BC85A7}"/>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bg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44693387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6_Large Number Divider 1">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p:nvSpPr>
        <p:spPr>
          <a:xfrm>
            <a:off x="0" y="680483"/>
            <a:ext cx="4356100" cy="6177517"/>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defPPr>
              <a:defRPr lang="en-US"/>
            </a:defPPr>
            <a:lvl1pPr>
              <a:defRPr sz="50000" b="1" i="0">
                <a:gradFill>
                  <a:gsLst>
                    <a:gs pos="0">
                      <a:schemeClr val="accent1"/>
                    </a:gs>
                    <a:gs pos="100000">
                      <a:schemeClr val="accent3"/>
                    </a:gs>
                  </a:gsLst>
                  <a:lin ang="2400000" scaled="0"/>
                </a:gradFill>
                <a:latin typeface="Segoe UI" panose="020B0502040204020203" pitchFamily="34" charset="0"/>
                <a:cs typeface="Segoe UI" panose="020B0502040204020203" pitchFamily="34" charset="0"/>
              </a:defRPr>
            </a:lvl1pPr>
          </a:lstStyle>
          <a:p>
            <a:pPr lvl="0"/>
            <a:r>
              <a:rPr lang="en-US"/>
              <a:t>2</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Section Details</a:t>
            </a:r>
          </a:p>
        </p:txBody>
      </p:sp>
      <p:sp>
        <p:nvSpPr>
          <p:cNvPr id="8" name="Title 1">
            <a:extLst>
              <a:ext uri="{FF2B5EF4-FFF2-40B4-BE49-F238E27FC236}">
                <a16:creationId xmlns:a16="http://schemas.microsoft.com/office/drawing/2014/main" id="{649666AF-1BFD-C547-B312-5E30EBC9B839}"/>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bg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55212433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7_Large Number Divider 1">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defPPr>
              <a:defRPr lang="en-US"/>
            </a:defPPr>
            <a:lvl1pPr>
              <a:defRPr sz="50000" b="1" i="0">
                <a:gradFill>
                  <a:gsLst>
                    <a:gs pos="0">
                      <a:schemeClr val="accent1"/>
                    </a:gs>
                    <a:gs pos="100000">
                      <a:schemeClr val="accent3"/>
                    </a:gs>
                  </a:gsLst>
                  <a:lin ang="2400000" scaled="0"/>
                </a:gradFill>
                <a:latin typeface="Segoe UI" panose="020B0502040204020203" pitchFamily="34" charset="0"/>
                <a:cs typeface="Segoe UI" panose="020B0502040204020203" pitchFamily="34" charset="0"/>
              </a:defRPr>
            </a:lvl1pPr>
          </a:lstStyle>
          <a:p>
            <a:pPr lvl="0"/>
            <a:r>
              <a:rPr lang="en-US"/>
              <a:t>3</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Section Details</a:t>
            </a:r>
          </a:p>
        </p:txBody>
      </p:sp>
      <p:sp>
        <p:nvSpPr>
          <p:cNvPr id="8" name="Title 1">
            <a:extLst>
              <a:ext uri="{FF2B5EF4-FFF2-40B4-BE49-F238E27FC236}">
                <a16:creationId xmlns:a16="http://schemas.microsoft.com/office/drawing/2014/main" id="{443D24FC-F71D-C245-A2DA-55D32F6AA872}"/>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bg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00008882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8_Large Number Divider 1">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defPPr>
              <a:defRPr lang="en-US"/>
            </a:defPPr>
            <a:lvl1pPr>
              <a:defRPr sz="50000" b="1" i="0">
                <a:gradFill>
                  <a:gsLst>
                    <a:gs pos="0">
                      <a:schemeClr val="accent1"/>
                    </a:gs>
                    <a:gs pos="100000">
                      <a:schemeClr val="accent3"/>
                    </a:gs>
                  </a:gsLst>
                  <a:lin ang="2400000" scaled="0"/>
                </a:gradFill>
                <a:latin typeface="Segoe UI" panose="020B0502040204020203" pitchFamily="34" charset="0"/>
                <a:cs typeface="Segoe UI" panose="020B0502040204020203" pitchFamily="34" charset="0"/>
              </a:defRPr>
            </a:lvl1pPr>
          </a:lstStyle>
          <a:p>
            <a:pPr lvl="0"/>
            <a:r>
              <a:rPr lang="en-US"/>
              <a:t>4</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Section Details</a:t>
            </a:r>
          </a:p>
        </p:txBody>
      </p:sp>
      <p:sp>
        <p:nvSpPr>
          <p:cNvPr id="8" name="Title 1">
            <a:extLst>
              <a:ext uri="{FF2B5EF4-FFF2-40B4-BE49-F238E27FC236}">
                <a16:creationId xmlns:a16="http://schemas.microsoft.com/office/drawing/2014/main" id="{DA3A573E-5425-E24C-AC5B-D2C67E89FC53}"/>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bg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97119364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9_Large Number Divider 1">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defPPr>
              <a:defRPr lang="en-US"/>
            </a:defPPr>
            <a:lvl1pPr>
              <a:defRPr sz="50000" b="1" i="0">
                <a:gradFill>
                  <a:gsLst>
                    <a:gs pos="0">
                      <a:schemeClr val="accent1"/>
                    </a:gs>
                    <a:gs pos="100000">
                      <a:schemeClr val="accent3"/>
                    </a:gs>
                  </a:gsLst>
                  <a:lin ang="2400000" scaled="0"/>
                </a:gradFill>
                <a:latin typeface="Segoe UI" panose="020B0502040204020203" pitchFamily="34" charset="0"/>
                <a:cs typeface="Segoe UI" panose="020B0502040204020203" pitchFamily="34" charset="0"/>
              </a:defRPr>
            </a:lvl1pPr>
          </a:lstStyle>
          <a:p>
            <a:pPr lvl="0"/>
            <a:r>
              <a:rPr lang="en-US"/>
              <a:t>5</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bg1"/>
                </a:solidFill>
              </a:defRPr>
            </a:lvl1pPr>
          </a:lstStyle>
          <a:p>
            <a:pPr lvl="0"/>
            <a:r>
              <a:rPr lang="en-US"/>
              <a:t>Section Details</a:t>
            </a:r>
          </a:p>
        </p:txBody>
      </p:sp>
      <p:sp>
        <p:nvSpPr>
          <p:cNvPr id="8" name="Title 1">
            <a:extLst>
              <a:ext uri="{FF2B5EF4-FFF2-40B4-BE49-F238E27FC236}">
                <a16:creationId xmlns:a16="http://schemas.microsoft.com/office/drawing/2014/main" id="{AD9EEC05-DC95-844E-868F-EEEB231AD961}"/>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bg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18514538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Blank - Blac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47802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Blank - Textured">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582651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12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28880023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Blank - White">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89419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Apendix Blue Bkg">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77B63-6619-6B40-8D85-1D972ED609B9}"/>
              </a:ext>
            </a:extLst>
          </p:cNvPr>
          <p:cNvSpPr>
            <a:spLocks noGrp="1"/>
          </p:cNvSpPr>
          <p:nvPr>
            <p:ph type="body" sz="quarter" idx="10" hasCustomPrompt="1"/>
          </p:nvPr>
        </p:nvSpPr>
        <p:spPr>
          <a:xfrm>
            <a:off x="584200" y="3152001"/>
            <a:ext cx="5367338" cy="553998"/>
          </a:xfrm>
        </p:spPr>
        <p:txBody>
          <a:bodyPr anchor="b"/>
          <a:lstStyle>
            <a:lvl1pPr marL="0" indent="0">
              <a:buNone/>
              <a:defRPr sz="3600">
                <a:gradFill>
                  <a:gsLst>
                    <a:gs pos="0">
                      <a:schemeClr val="bg2"/>
                    </a:gs>
                    <a:gs pos="100000">
                      <a:schemeClr val="accent3"/>
                    </a:gs>
                  </a:gsLst>
                  <a:lin ang="2400000" scaled="0"/>
                </a:gradFill>
                <a:latin typeface="+mj-lt"/>
              </a:defRPr>
            </a:lvl1pPr>
          </a:lstStyle>
          <a:p>
            <a:pPr lvl="0"/>
            <a:r>
              <a:rPr lang="en-US"/>
              <a:t>Appendix</a:t>
            </a:r>
          </a:p>
        </p:txBody>
      </p:sp>
    </p:spTree>
    <p:extLst>
      <p:ext uri="{BB962C8B-B14F-4D97-AF65-F5344CB8AC3E}">
        <p14:creationId xmlns:p14="http://schemas.microsoft.com/office/powerpoint/2010/main" val="346121631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6" pos="3749">
          <p15:clr>
            <a:srgbClr val="A4A3A4"/>
          </p15:clr>
        </p15:guide>
        <p15:guide id="17" pos="3932">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Closing logo slide">
    <p:bg>
      <p:bgPr>
        <a:solidFill>
          <a:schemeClr val="tx1"/>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bg1"/>
                </a:soli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B75252BC-2A15-9D3D-49E1-459E5722BAC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3405886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cSld name="Title &amp; Sub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8B5C33E8-E107-AC85-0D68-58D82E07DFB8}"/>
              </a:ext>
            </a:extLst>
          </p:cNvPr>
          <p:cNvSpPr>
            <a:spLocks noGrp="1"/>
          </p:cNvSpPr>
          <p:nvPr>
            <p:ph type="body" sz="quarter" idx="11"/>
          </p:nvPr>
        </p:nvSpPr>
        <p:spPr>
          <a:xfrm>
            <a:off x="585788" y="959260"/>
            <a:ext cx="1101725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67610027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5_Two Column Bullet text">
    <p:spTree>
      <p:nvGrpSpPr>
        <p:cNvPr id="1" name=""/>
        <p:cNvGrpSpPr/>
        <p:nvPr/>
      </p:nvGrpSpPr>
      <p:grpSpPr>
        <a:xfrm>
          <a:off x="0" y="0"/>
          <a:ext cx="0" cy="0"/>
          <a:chOff x="0" y="0"/>
          <a:chExt cx="0" cy="0"/>
        </a:xfrm>
      </p:grpSpPr>
      <p:pic>
        <p:nvPicPr>
          <p:cNvPr id="12" name="Picture 11" descr="Background pattern&#10;&#10;Description automatically generated">
            <a:extLst>
              <a:ext uri="{FF2B5EF4-FFF2-40B4-BE49-F238E27FC236}">
                <a16:creationId xmlns:a16="http://schemas.microsoft.com/office/drawing/2014/main" id="{FB1129D1-6431-564C-8572-607F580F1A6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725" y="0"/>
            <a:ext cx="7941275" cy="6858000"/>
          </a:xfrm>
          <a:prstGeom prst="rect">
            <a:avLst/>
          </a:prstGeom>
        </p:spPr>
      </p:pic>
      <p:sp>
        <p:nvSpPr>
          <p:cNvPr id="15" name="Rectangle 14">
            <a:extLst>
              <a:ext uri="{FF2B5EF4-FFF2-40B4-BE49-F238E27FC236}">
                <a16:creationId xmlns:a16="http://schemas.microsoft.com/office/drawing/2014/main" id="{7870CCD2-DC01-EA68-D65D-9ACFB35746D8}"/>
              </a:ext>
            </a:extLst>
          </p:cNvPr>
          <p:cNvSpPr/>
          <p:nvPr/>
        </p:nvSpPr>
        <p:spPr bwMode="auto">
          <a:xfrm>
            <a:off x="4250725" y="0"/>
            <a:ext cx="7941275"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ext Placeholder 3"/>
          <p:cNvSpPr>
            <a:spLocks noGrp="1"/>
          </p:cNvSpPr>
          <p:nvPr>
            <p:ph type="body" sz="quarter" idx="10"/>
          </p:nvPr>
        </p:nvSpPr>
        <p:spPr>
          <a:xfrm>
            <a:off x="584199" y="2827164"/>
            <a:ext cx="3172989" cy="184666"/>
          </a:xfrm>
        </p:spPr>
        <p:txBody>
          <a:bodyPr wrap="square">
            <a:spAutoFit/>
          </a:bodyPr>
          <a:lstStyle>
            <a:lvl1pPr marL="0" indent="0">
              <a:lnSpc>
                <a:spcPct val="100000"/>
              </a:lnSpc>
              <a:spcBef>
                <a:spcPts val="600"/>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7" name="TextBox 6">
            <a:extLst>
              <a:ext uri="{FF2B5EF4-FFF2-40B4-BE49-F238E27FC236}">
                <a16:creationId xmlns:a16="http://schemas.microsoft.com/office/drawing/2014/main" id="{9ED63FA2-4790-49C1-9B78-C6EC890A16DD}"/>
              </a:ext>
            </a:extLst>
          </p:cNvPr>
          <p:cNvSpPr txBox="1"/>
          <p:nvPr/>
        </p:nvSpPr>
        <p:spPr>
          <a:xfrm>
            <a:off x="585231" y="5455510"/>
            <a:ext cx="1560877" cy="276999"/>
          </a:xfrm>
          <a:prstGeom prst="rect">
            <a:avLst/>
          </a:prstGeom>
          <a:noFill/>
        </p:spPr>
        <p:txBody>
          <a:bodyPr wrap="square" lIns="0">
            <a:spAutoFit/>
          </a:bodyPr>
          <a:lstStyle/>
          <a:p>
            <a:r>
              <a:rPr lang="en-GB" sz="1200" b="0">
                <a:solidFill>
                  <a:schemeClr val="accent3"/>
                </a:solidFill>
                <a:latin typeface="+mj-lt"/>
              </a:rPr>
              <a:t>Customer resources</a:t>
            </a:r>
          </a:p>
        </p:txBody>
      </p:sp>
      <p:sp>
        <p:nvSpPr>
          <p:cNvPr id="8" name="TextBox 7">
            <a:extLst>
              <a:ext uri="{FF2B5EF4-FFF2-40B4-BE49-F238E27FC236}">
                <a16:creationId xmlns:a16="http://schemas.microsoft.com/office/drawing/2014/main" id="{E2B81701-DDCA-43B6-9C68-636E43E7EBF6}"/>
              </a:ext>
            </a:extLst>
          </p:cNvPr>
          <p:cNvSpPr txBox="1"/>
          <p:nvPr/>
        </p:nvSpPr>
        <p:spPr>
          <a:xfrm>
            <a:off x="2331002" y="5455510"/>
            <a:ext cx="1560877" cy="276999"/>
          </a:xfrm>
          <a:prstGeom prst="rect">
            <a:avLst/>
          </a:prstGeom>
          <a:noFill/>
        </p:spPr>
        <p:txBody>
          <a:bodyPr wrap="square" lIns="0">
            <a:spAutoFit/>
          </a:bodyPr>
          <a:lstStyle/>
          <a:p>
            <a:r>
              <a:rPr lang="en-GB" sz="1200" b="0">
                <a:solidFill>
                  <a:schemeClr val="accent3"/>
                </a:solidFill>
                <a:latin typeface="+mj-lt"/>
              </a:rPr>
              <a:t>Microsoft resources</a:t>
            </a:r>
          </a:p>
        </p:txBody>
      </p:sp>
      <p:sp>
        <p:nvSpPr>
          <p:cNvPr id="10" name="Text Placeholder 9">
            <a:extLst>
              <a:ext uri="{FF2B5EF4-FFF2-40B4-BE49-F238E27FC236}">
                <a16:creationId xmlns:a16="http://schemas.microsoft.com/office/drawing/2014/main" id="{C996942E-E982-4695-91C8-296676E06061}"/>
              </a:ext>
            </a:extLst>
          </p:cNvPr>
          <p:cNvSpPr>
            <a:spLocks noGrp="1"/>
          </p:cNvSpPr>
          <p:nvPr>
            <p:ph type="body" sz="quarter" idx="13"/>
          </p:nvPr>
        </p:nvSpPr>
        <p:spPr>
          <a:xfrm>
            <a:off x="584200"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3" name="Text Placeholder 9">
            <a:extLst>
              <a:ext uri="{FF2B5EF4-FFF2-40B4-BE49-F238E27FC236}">
                <a16:creationId xmlns:a16="http://schemas.microsoft.com/office/drawing/2014/main" id="{D2F6B756-204A-4346-90B3-21CCEA788C54}"/>
              </a:ext>
            </a:extLst>
          </p:cNvPr>
          <p:cNvSpPr>
            <a:spLocks noGrp="1"/>
          </p:cNvSpPr>
          <p:nvPr>
            <p:ph type="body" sz="quarter" idx="14"/>
          </p:nvPr>
        </p:nvSpPr>
        <p:spPr>
          <a:xfrm>
            <a:off x="2331002"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4" name="TextBox 13">
            <a:extLst>
              <a:ext uri="{FF2B5EF4-FFF2-40B4-BE49-F238E27FC236}">
                <a16:creationId xmlns:a16="http://schemas.microsoft.com/office/drawing/2014/main" id="{21DD2AD0-CCED-48C0-9FE6-DBA1904206B6}"/>
              </a:ext>
            </a:extLst>
          </p:cNvPr>
          <p:cNvSpPr txBox="1"/>
          <p:nvPr/>
        </p:nvSpPr>
        <p:spPr>
          <a:xfrm>
            <a:off x="585231" y="1967147"/>
            <a:ext cx="1560877" cy="276999"/>
          </a:xfrm>
          <a:prstGeom prst="rect">
            <a:avLst/>
          </a:prstGeom>
          <a:noFill/>
        </p:spPr>
        <p:txBody>
          <a:bodyPr wrap="square" lIns="0">
            <a:spAutoFit/>
          </a:bodyPr>
          <a:lstStyle/>
          <a:p>
            <a:r>
              <a:rPr lang="en-GB" sz="1200" b="0">
                <a:solidFill>
                  <a:schemeClr val="accent3"/>
                </a:solidFill>
                <a:latin typeface="+mj-lt"/>
              </a:rPr>
              <a:t>Preparation:</a:t>
            </a:r>
          </a:p>
        </p:txBody>
      </p:sp>
      <p:sp>
        <p:nvSpPr>
          <p:cNvPr id="18" name="TextBox 17">
            <a:extLst>
              <a:ext uri="{FF2B5EF4-FFF2-40B4-BE49-F238E27FC236}">
                <a16:creationId xmlns:a16="http://schemas.microsoft.com/office/drawing/2014/main" id="{ACA30D9B-ACBA-402A-944D-6980A078F33B}"/>
              </a:ext>
            </a:extLst>
          </p:cNvPr>
          <p:cNvSpPr txBox="1"/>
          <p:nvPr/>
        </p:nvSpPr>
        <p:spPr>
          <a:xfrm>
            <a:off x="585231" y="2254832"/>
            <a:ext cx="1560877" cy="276999"/>
          </a:xfrm>
          <a:prstGeom prst="rect">
            <a:avLst/>
          </a:prstGeom>
          <a:noFill/>
        </p:spPr>
        <p:txBody>
          <a:bodyPr wrap="square" lIns="0">
            <a:spAutoFit/>
          </a:bodyPr>
          <a:lstStyle/>
          <a:p>
            <a:r>
              <a:rPr lang="en-GB" sz="1200" b="0">
                <a:solidFill>
                  <a:schemeClr val="accent3"/>
                </a:solidFill>
                <a:latin typeface="+mj-lt"/>
              </a:rPr>
              <a:t>Delivery:</a:t>
            </a:r>
          </a:p>
        </p:txBody>
      </p:sp>
      <p:sp>
        <p:nvSpPr>
          <p:cNvPr id="19" name="TextBox 18">
            <a:extLst>
              <a:ext uri="{FF2B5EF4-FFF2-40B4-BE49-F238E27FC236}">
                <a16:creationId xmlns:a16="http://schemas.microsoft.com/office/drawing/2014/main" id="{F9F2C5F3-81CD-42CD-BCFD-7A3AA6404FD1}"/>
              </a:ext>
            </a:extLst>
          </p:cNvPr>
          <p:cNvSpPr txBox="1"/>
          <p:nvPr/>
        </p:nvSpPr>
        <p:spPr>
          <a:xfrm>
            <a:off x="585231" y="2542516"/>
            <a:ext cx="1560877" cy="276999"/>
          </a:xfrm>
          <a:prstGeom prst="rect">
            <a:avLst/>
          </a:prstGeom>
          <a:noFill/>
        </p:spPr>
        <p:txBody>
          <a:bodyPr wrap="square" lIns="0">
            <a:spAutoFit/>
          </a:bodyPr>
          <a:lstStyle/>
          <a:p>
            <a:r>
              <a:rPr lang="en-GB" sz="1200" b="0">
                <a:solidFill>
                  <a:schemeClr val="accent3"/>
                </a:solidFill>
                <a:latin typeface="+mj-lt"/>
              </a:rPr>
              <a:t>Summary:</a:t>
            </a:r>
          </a:p>
        </p:txBody>
      </p:sp>
      <p:sp>
        <p:nvSpPr>
          <p:cNvPr id="23" name="Text Placeholder 3">
            <a:extLst>
              <a:ext uri="{FF2B5EF4-FFF2-40B4-BE49-F238E27FC236}">
                <a16:creationId xmlns:a16="http://schemas.microsoft.com/office/drawing/2014/main" id="{D616DB0C-0C38-4410-9916-301FB5186663}"/>
              </a:ext>
            </a:extLst>
          </p:cNvPr>
          <p:cNvSpPr>
            <a:spLocks noGrp="1"/>
          </p:cNvSpPr>
          <p:nvPr>
            <p:ph type="body" sz="quarter" idx="15"/>
          </p:nvPr>
        </p:nvSpPr>
        <p:spPr>
          <a:xfrm>
            <a:off x="1555768" y="2013312"/>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4" name="Text Placeholder 3">
            <a:extLst>
              <a:ext uri="{FF2B5EF4-FFF2-40B4-BE49-F238E27FC236}">
                <a16:creationId xmlns:a16="http://schemas.microsoft.com/office/drawing/2014/main" id="{20A0455A-2312-4C93-BF92-338DE4C1D7A1}"/>
              </a:ext>
            </a:extLst>
          </p:cNvPr>
          <p:cNvSpPr>
            <a:spLocks noGrp="1"/>
          </p:cNvSpPr>
          <p:nvPr>
            <p:ph type="body" sz="quarter" idx="16"/>
          </p:nvPr>
        </p:nvSpPr>
        <p:spPr>
          <a:xfrm>
            <a:off x="1555768" y="2295101"/>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8" name="Text Placeholder 3">
            <a:extLst>
              <a:ext uri="{FF2B5EF4-FFF2-40B4-BE49-F238E27FC236}">
                <a16:creationId xmlns:a16="http://schemas.microsoft.com/office/drawing/2014/main" id="{C472BC81-0EF6-4309-A0E8-0C87F6786422}"/>
              </a:ext>
            </a:extLst>
          </p:cNvPr>
          <p:cNvSpPr>
            <a:spLocks noGrp="1"/>
          </p:cNvSpPr>
          <p:nvPr>
            <p:ph type="body" sz="quarter" idx="17"/>
          </p:nvPr>
        </p:nvSpPr>
        <p:spPr>
          <a:xfrm>
            <a:off x="4709426" y="713868"/>
            <a:ext cx="652270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9" name="Text Placeholder 3">
            <a:extLst>
              <a:ext uri="{FF2B5EF4-FFF2-40B4-BE49-F238E27FC236}">
                <a16:creationId xmlns:a16="http://schemas.microsoft.com/office/drawing/2014/main" id="{568FF79F-E395-4ECE-97A4-BEF4293755C2}"/>
              </a:ext>
            </a:extLst>
          </p:cNvPr>
          <p:cNvSpPr>
            <a:spLocks noGrp="1"/>
          </p:cNvSpPr>
          <p:nvPr>
            <p:ph type="body" sz="quarter" idx="18"/>
          </p:nvPr>
        </p:nvSpPr>
        <p:spPr>
          <a:xfrm>
            <a:off x="4709426" y="3285893"/>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0" name="Text Placeholder 3">
            <a:extLst>
              <a:ext uri="{FF2B5EF4-FFF2-40B4-BE49-F238E27FC236}">
                <a16:creationId xmlns:a16="http://schemas.microsoft.com/office/drawing/2014/main" id="{781E55C7-03B8-452B-9281-A2B837B5A86A}"/>
              </a:ext>
            </a:extLst>
          </p:cNvPr>
          <p:cNvSpPr>
            <a:spLocks noGrp="1"/>
          </p:cNvSpPr>
          <p:nvPr>
            <p:ph type="body" sz="quarter" idx="19"/>
          </p:nvPr>
        </p:nvSpPr>
        <p:spPr>
          <a:xfrm>
            <a:off x="4709426" y="5513892"/>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2" name="Diagonal Stripe 10">
            <a:extLst>
              <a:ext uri="{FF2B5EF4-FFF2-40B4-BE49-F238E27FC236}">
                <a16:creationId xmlns:a16="http://schemas.microsoft.com/office/drawing/2014/main" id="{E00E7889-4B8A-46BC-8C6E-BC7F3A2CE0DE}"/>
              </a:ext>
            </a:extLst>
          </p:cNvPr>
          <p:cNvSpPr/>
          <p:nvPr/>
        </p:nvSpPr>
        <p:spPr bwMode="auto">
          <a:xfrm rot="5400000">
            <a:off x="10893594" y="-79215"/>
            <a:ext cx="1219186" cy="1377615"/>
          </a:xfrm>
          <a:prstGeom prst="diagStripe">
            <a:avLst/>
          </a:prstGeom>
          <a:solidFill>
            <a:schemeClr val="bg1"/>
          </a:solidFill>
          <a:ln w="10795" cap="flat" cmpd="sng" algn="ctr">
            <a:noFill/>
            <a:prstDash val="solid"/>
          </a:ln>
          <a:effectLst>
            <a:outerShdw blurRad="152400" sx="101000" sy="101000" algn="tl" rotWithShape="0">
              <a:prstClr val="black">
                <a:alpha val="29000"/>
              </a:prstClr>
            </a:outerShdw>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de-AT" sz="2000">
              <a:solidFill>
                <a:schemeClr val="accent1"/>
              </a:solidFill>
              <a:cs typeface="Segoe UI" pitchFamily="34" charset="0"/>
            </a:endParaRPr>
          </a:p>
        </p:txBody>
      </p:sp>
      <p:sp>
        <p:nvSpPr>
          <p:cNvPr id="33" name="TextBox 11">
            <a:extLst>
              <a:ext uri="{FF2B5EF4-FFF2-40B4-BE49-F238E27FC236}">
                <a16:creationId xmlns:a16="http://schemas.microsoft.com/office/drawing/2014/main" id="{2283F741-B0D6-4F96-8028-D69088C5FFAE}"/>
              </a:ext>
            </a:extLst>
          </p:cNvPr>
          <p:cNvSpPr txBox="1"/>
          <p:nvPr/>
        </p:nvSpPr>
        <p:spPr>
          <a:xfrm rot="2474928">
            <a:off x="11125817" y="344277"/>
            <a:ext cx="1097095" cy="246221"/>
          </a:xfrm>
          <a:prstGeom prst="rect">
            <a:avLst/>
          </a:prstGeom>
          <a:noFill/>
        </p:spPr>
        <p:txBody>
          <a:bodyPr wrap="none" lIns="0" tIns="0" rIns="0" bIns="0" rtlCol="0">
            <a:spAutoFit/>
          </a:bodyPr>
          <a:lstStyle/>
          <a:p>
            <a:pPr defTabSz="932509">
              <a:defRPr/>
            </a:pPr>
            <a:r>
              <a:rPr lang="en-US" sz="1600" spc="-71">
                <a:solidFill>
                  <a:schemeClr val="accent1"/>
                </a:solidFill>
                <a:latin typeface="+mj-lt"/>
              </a:rPr>
              <a:t>Core module</a:t>
            </a:r>
            <a:endParaRPr lang="de-AT" sz="2000" spc="-71">
              <a:solidFill>
                <a:schemeClr val="accent1"/>
              </a:solidFill>
              <a:latin typeface="+mj-lt"/>
            </a:endParaRPr>
          </a:p>
        </p:txBody>
      </p:sp>
      <p:cxnSp>
        <p:nvCxnSpPr>
          <p:cNvPr id="3" name="Straight Connector 2">
            <a:extLst>
              <a:ext uri="{FF2B5EF4-FFF2-40B4-BE49-F238E27FC236}">
                <a16:creationId xmlns:a16="http://schemas.microsoft.com/office/drawing/2014/main" id="{F67BF692-BD25-2DD9-A18C-7088370A79EA}"/>
              </a:ext>
            </a:extLst>
          </p:cNvPr>
          <p:cNvCxnSpPr/>
          <p:nvPr/>
        </p:nvCxnSpPr>
        <p:spPr>
          <a:xfrm>
            <a:off x="584200" y="5386333"/>
            <a:ext cx="3291840" cy="0"/>
          </a:xfrm>
          <a:prstGeom prst="line">
            <a:avLst/>
          </a:prstGeom>
          <a:noFill/>
          <a:ln>
            <a:gradFill flip="none" rotWithShape="1">
              <a:gsLst>
                <a:gs pos="0">
                  <a:schemeClr val="accent3"/>
                </a:gs>
                <a:gs pos="100000">
                  <a:schemeClr val="accent1">
                    <a:alpha val="0"/>
                  </a:schemeClr>
                </a:gs>
                <a:gs pos="65000">
                  <a:schemeClr val="accent1">
                    <a:alpha val="40000"/>
                  </a:schemeClr>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9" name="Title 1">
            <a:extLst>
              <a:ext uri="{FF2B5EF4-FFF2-40B4-BE49-F238E27FC236}">
                <a16:creationId xmlns:a16="http://schemas.microsoft.com/office/drawing/2014/main" id="{82E2A7C5-0FD6-27A3-1FF9-2232EA69696B}"/>
              </a:ext>
            </a:extLst>
          </p:cNvPr>
          <p:cNvSpPr>
            <a:spLocks noGrp="1"/>
          </p:cNvSpPr>
          <p:nvPr>
            <p:ph type="title"/>
          </p:nvPr>
        </p:nvSpPr>
        <p:spPr>
          <a:xfrm>
            <a:off x="584200" y="585791"/>
            <a:ext cx="3307679" cy="845608"/>
          </a:xfrm>
        </p:spPr>
        <p:txBody>
          <a:bodyPr anchor="t" anchorCtr="0"/>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302315706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4_Two Column Bullet text">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53264684-E94D-2ADC-5BC8-30E2407CD8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725" y="0"/>
            <a:ext cx="7941275" cy="6858000"/>
          </a:xfrm>
          <a:prstGeom prst="rect">
            <a:avLst/>
          </a:prstGeom>
        </p:spPr>
      </p:pic>
      <p:sp>
        <p:nvSpPr>
          <p:cNvPr id="6" name="Rectangle 5">
            <a:extLst>
              <a:ext uri="{FF2B5EF4-FFF2-40B4-BE49-F238E27FC236}">
                <a16:creationId xmlns:a16="http://schemas.microsoft.com/office/drawing/2014/main" id="{61E2496E-EAAA-5AF0-0616-C740A793A618}"/>
              </a:ext>
            </a:extLst>
          </p:cNvPr>
          <p:cNvSpPr/>
          <p:nvPr/>
        </p:nvSpPr>
        <p:spPr bwMode="auto">
          <a:xfrm>
            <a:off x="4250725" y="0"/>
            <a:ext cx="7941275"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ext Placeholder 3"/>
          <p:cNvSpPr>
            <a:spLocks noGrp="1"/>
          </p:cNvSpPr>
          <p:nvPr>
            <p:ph type="body" sz="quarter" idx="10"/>
          </p:nvPr>
        </p:nvSpPr>
        <p:spPr>
          <a:xfrm>
            <a:off x="584199" y="3429000"/>
            <a:ext cx="3172989" cy="184666"/>
          </a:xfrm>
        </p:spPr>
        <p:txBody>
          <a:bodyPr wrap="square">
            <a:spAutoFit/>
          </a:bodyPr>
          <a:lstStyle>
            <a:lvl1pPr marL="0" indent="0">
              <a:lnSpc>
                <a:spcPct val="100000"/>
              </a:lnSpc>
              <a:spcBef>
                <a:spcPts val="600"/>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7" name="TextBox 6">
            <a:extLst>
              <a:ext uri="{FF2B5EF4-FFF2-40B4-BE49-F238E27FC236}">
                <a16:creationId xmlns:a16="http://schemas.microsoft.com/office/drawing/2014/main" id="{9ED63FA2-4790-49C1-9B78-C6EC890A16DD}"/>
              </a:ext>
            </a:extLst>
          </p:cNvPr>
          <p:cNvSpPr txBox="1"/>
          <p:nvPr/>
        </p:nvSpPr>
        <p:spPr>
          <a:xfrm>
            <a:off x="585231" y="5455510"/>
            <a:ext cx="1560877" cy="276999"/>
          </a:xfrm>
          <a:prstGeom prst="rect">
            <a:avLst/>
          </a:prstGeom>
          <a:noFill/>
        </p:spPr>
        <p:txBody>
          <a:bodyPr wrap="square" lIns="0">
            <a:spAutoFit/>
          </a:bodyPr>
          <a:lstStyle/>
          <a:p>
            <a:r>
              <a:rPr lang="en-GB" sz="1200" b="0">
                <a:solidFill>
                  <a:schemeClr val="accent3"/>
                </a:solidFill>
                <a:latin typeface="+mj-lt"/>
              </a:rPr>
              <a:t>Customer resources</a:t>
            </a:r>
          </a:p>
        </p:txBody>
      </p:sp>
      <p:sp>
        <p:nvSpPr>
          <p:cNvPr id="8" name="TextBox 7">
            <a:extLst>
              <a:ext uri="{FF2B5EF4-FFF2-40B4-BE49-F238E27FC236}">
                <a16:creationId xmlns:a16="http://schemas.microsoft.com/office/drawing/2014/main" id="{E2B81701-DDCA-43B6-9C68-636E43E7EBF6}"/>
              </a:ext>
            </a:extLst>
          </p:cNvPr>
          <p:cNvSpPr txBox="1"/>
          <p:nvPr/>
        </p:nvSpPr>
        <p:spPr>
          <a:xfrm>
            <a:off x="2331002" y="5455510"/>
            <a:ext cx="1560877" cy="276999"/>
          </a:xfrm>
          <a:prstGeom prst="rect">
            <a:avLst/>
          </a:prstGeom>
          <a:noFill/>
        </p:spPr>
        <p:txBody>
          <a:bodyPr wrap="square" lIns="0">
            <a:spAutoFit/>
          </a:bodyPr>
          <a:lstStyle/>
          <a:p>
            <a:r>
              <a:rPr lang="en-GB" sz="1200" b="0">
                <a:solidFill>
                  <a:schemeClr val="accent3"/>
                </a:solidFill>
                <a:latin typeface="+mj-lt"/>
              </a:rPr>
              <a:t>Microsoft resources</a:t>
            </a:r>
          </a:p>
        </p:txBody>
      </p:sp>
      <p:sp>
        <p:nvSpPr>
          <p:cNvPr id="10" name="Text Placeholder 9">
            <a:extLst>
              <a:ext uri="{FF2B5EF4-FFF2-40B4-BE49-F238E27FC236}">
                <a16:creationId xmlns:a16="http://schemas.microsoft.com/office/drawing/2014/main" id="{C996942E-E982-4695-91C8-296676E06061}"/>
              </a:ext>
            </a:extLst>
          </p:cNvPr>
          <p:cNvSpPr>
            <a:spLocks noGrp="1"/>
          </p:cNvSpPr>
          <p:nvPr>
            <p:ph type="body" sz="quarter" idx="13"/>
          </p:nvPr>
        </p:nvSpPr>
        <p:spPr>
          <a:xfrm>
            <a:off x="584200"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3" name="Text Placeholder 9">
            <a:extLst>
              <a:ext uri="{FF2B5EF4-FFF2-40B4-BE49-F238E27FC236}">
                <a16:creationId xmlns:a16="http://schemas.microsoft.com/office/drawing/2014/main" id="{D2F6B756-204A-4346-90B3-21CCEA788C54}"/>
              </a:ext>
            </a:extLst>
          </p:cNvPr>
          <p:cNvSpPr>
            <a:spLocks noGrp="1"/>
          </p:cNvSpPr>
          <p:nvPr>
            <p:ph type="body" sz="quarter" idx="14"/>
          </p:nvPr>
        </p:nvSpPr>
        <p:spPr>
          <a:xfrm>
            <a:off x="2331002"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4" name="TextBox 13">
            <a:extLst>
              <a:ext uri="{FF2B5EF4-FFF2-40B4-BE49-F238E27FC236}">
                <a16:creationId xmlns:a16="http://schemas.microsoft.com/office/drawing/2014/main" id="{21DD2AD0-CCED-48C0-9FE6-DBA1904206B6}"/>
              </a:ext>
            </a:extLst>
          </p:cNvPr>
          <p:cNvSpPr txBox="1"/>
          <p:nvPr/>
        </p:nvSpPr>
        <p:spPr>
          <a:xfrm>
            <a:off x="585231" y="2568983"/>
            <a:ext cx="1560877" cy="276999"/>
          </a:xfrm>
          <a:prstGeom prst="rect">
            <a:avLst/>
          </a:prstGeom>
          <a:noFill/>
        </p:spPr>
        <p:txBody>
          <a:bodyPr wrap="square" lIns="0">
            <a:spAutoFit/>
          </a:bodyPr>
          <a:lstStyle/>
          <a:p>
            <a:r>
              <a:rPr lang="en-GB" sz="1200" b="0">
                <a:solidFill>
                  <a:schemeClr val="accent3"/>
                </a:solidFill>
                <a:latin typeface="+mj-lt"/>
              </a:rPr>
              <a:t>Preparation:</a:t>
            </a:r>
          </a:p>
        </p:txBody>
      </p:sp>
      <p:sp>
        <p:nvSpPr>
          <p:cNvPr id="18" name="TextBox 17">
            <a:extLst>
              <a:ext uri="{FF2B5EF4-FFF2-40B4-BE49-F238E27FC236}">
                <a16:creationId xmlns:a16="http://schemas.microsoft.com/office/drawing/2014/main" id="{ACA30D9B-ACBA-402A-944D-6980A078F33B}"/>
              </a:ext>
            </a:extLst>
          </p:cNvPr>
          <p:cNvSpPr txBox="1"/>
          <p:nvPr/>
        </p:nvSpPr>
        <p:spPr>
          <a:xfrm>
            <a:off x="585231" y="2856668"/>
            <a:ext cx="1560877" cy="276999"/>
          </a:xfrm>
          <a:prstGeom prst="rect">
            <a:avLst/>
          </a:prstGeom>
          <a:noFill/>
        </p:spPr>
        <p:txBody>
          <a:bodyPr wrap="square" lIns="0">
            <a:spAutoFit/>
          </a:bodyPr>
          <a:lstStyle/>
          <a:p>
            <a:r>
              <a:rPr lang="en-GB" sz="1200" b="0">
                <a:solidFill>
                  <a:schemeClr val="accent3"/>
                </a:solidFill>
                <a:latin typeface="+mj-lt"/>
              </a:rPr>
              <a:t>Delivery:</a:t>
            </a:r>
          </a:p>
        </p:txBody>
      </p:sp>
      <p:sp>
        <p:nvSpPr>
          <p:cNvPr id="19" name="TextBox 18">
            <a:extLst>
              <a:ext uri="{FF2B5EF4-FFF2-40B4-BE49-F238E27FC236}">
                <a16:creationId xmlns:a16="http://schemas.microsoft.com/office/drawing/2014/main" id="{F9F2C5F3-81CD-42CD-BCFD-7A3AA6404FD1}"/>
              </a:ext>
            </a:extLst>
          </p:cNvPr>
          <p:cNvSpPr txBox="1"/>
          <p:nvPr/>
        </p:nvSpPr>
        <p:spPr>
          <a:xfrm>
            <a:off x="585231" y="3144352"/>
            <a:ext cx="1560877" cy="276999"/>
          </a:xfrm>
          <a:prstGeom prst="rect">
            <a:avLst/>
          </a:prstGeom>
          <a:noFill/>
        </p:spPr>
        <p:txBody>
          <a:bodyPr wrap="square" lIns="0">
            <a:spAutoFit/>
          </a:bodyPr>
          <a:lstStyle/>
          <a:p>
            <a:r>
              <a:rPr lang="en-GB" sz="1200" b="0">
                <a:solidFill>
                  <a:schemeClr val="accent3"/>
                </a:solidFill>
                <a:latin typeface="+mj-lt"/>
              </a:rPr>
              <a:t>Summary:</a:t>
            </a:r>
          </a:p>
        </p:txBody>
      </p:sp>
      <p:sp>
        <p:nvSpPr>
          <p:cNvPr id="23" name="Text Placeholder 3">
            <a:extLst>
              <a:ext uri="{FF2B5EF4-FFF2-40B4-BE49-F238E27FC236}">
                <a16:creationId xmlns:a16="http://schemas.microsoft.com/office/drawing/2014/main" id="{D616DB0C-0C38-4410-9916-301FB5186663}"/>
              </a:ext>
            </a:extLst>
          </p:cNvPr>
          <p:cNvSpPr>
            <a:spLocks noGrp="1"/>
          </p:cNvSpPr>
          <p:nvPr>
            <p:ph type="body" sz="quarter" idx="15"/>
          </p:nvPr>
        </p:nvSpPr>
        <p:spPr>
          <a:xfrm>
            <a:off x="1555768" y="2615148"/>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4" name="Text Placeholder 3">
            <a:extLst>
              <a:ext uri="{FF2B5EF4-FFF2-40B4-BE49-F238E27FC236}">
                <a16:creationId xmlns:a16="http://schemas.microsoft.com/office/drawing/2014/main" id="{20A0455A-2312-4C93-BF92-338DE4C1D7A1}"/>
              </a:ext>
            </a:extLst>
          </p:cNvPr>
          <p:cNvSpPr>
            <a:spLocks noGrp="1"/>
          </p:cNvSpPr>
          <p:nvPr>
            <p:ph type="body" sz="quarter" idx="16"/>
          </p:nvPr>
        </p:nvSpPr>
        <p:spPr>
          <a:xfrm>
            <a:off x="1555768" y="2896937"/>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8" name="Text Placeholder 3">
            <a:extLst>
              <a:ext uri="{FF2B5EF4-FFF2-40B4-BE49-F238E27FC236}">
                <a16:creationId xmlns:a16="http://schemas.microsoft.com/office/drawing/2014/main" id="{C472BC81-0EF6-4309-A0E8-0C87F6786422}"/>
              </a:ext>
            </a:extLst>
          </p:cNvPr>
          <p:cNvSpPr>
            <a:spLocks noGrp="1"/>
          </p:cNvSpPr>
          <p:nvPr>
            <p:ph type="body" sz="quarter" idx="17"/>
          </p:nvPr>
        </p:nvSpPr>
        <p:spPr>
          <a:xfrm>
            <a:off x="4709426" y="713868"/>
            <a:ext cx="652270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9" name="Text Placeholder 3">
            <a:extLst>
              <a:ext uri="{FF2B5EF4-FFF2-40B4-BE49-F238E27FC236}">
                <a16:creationId xmlns:a16="http://schemas.microsoft.com/office/drawing/2014/main" id="{568FF79F-E395-4ECE-97A4-BEF4293755C2}"/>
              </a:ext>
            </a:extLst>
          </p:cNvPr>
          <p:cNvSpPr>
            <a:spLocks noGrp="1"/>
          </p:cNvSpPr>
          <p:nvPr>
            <p:ph type="body" sz="quarter" idx="18"/>
          </p:nvPr>
        </p:nvSpPr>
        <p:spPr>
          <a:xfrm>
            <a:off x="4709426" y="3285893"/>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0" name="Text Placeholder 3">
            <a:extLst>
              <a:ext uri="{FF2B5EF4-FFF2-40B4-BE49-F238E27FC236}">
                <a16:creationId xmlns:a16="http://schemas.microsoft.com/office/drawing/2014/main" id="{781E55C7-03B8-452B-9281-A2B837B5A86A}"/>
              </a:ext>
            </a:extLst>
          </p:cNvPr>
          <p:cNvSpPr>
            <a:spLocks noGrp="1"/>
          </p:cNvSpPr>
          <p:nvPr>
            <p:ph type="body" sz="quarter" idx="19"/>
          </p:nvPr>
        </p:nvSpPr>
        <p:spPr>
          <a:xfrm>
            <a:off x="4709426" y="5513892"/>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2" name="Diagonal Stripe 10">
            <a:extLst>
              <a:ext uri="{FF2B5EF4-FFF2-40B4-BE49-F238E27FC236}">
                <a16:creationId xmlns:a16="http://schemas.microsoft.com/office/drawing/2014/main" id="{E00E7889-4B8A-46BC-8C6E-BC7F3A2CE0DE}"/>
              </a:ext>
            </a:extLst>
          </p:cNvPr>
          <p:cNvSpPr/>
          <p:nvPr/>
        </p:nvSpPr>
        <p:spPr bwMode="auto">
          <a:xfrm rot="5400000">
            <a:off x="10893594" y="-79215"/>
            <a:ext cx="1219186" cy="1377615"/>
          </a:xfrm>
          <a:prstGeom prst="diagStripe">
            <a:avLst/>
          </a:prstGeom>
          <a:solidFill>
            <a:schemeClr val="bg1"/>
          </a:solidFill>
          <a:ln w="10795" cap="flat" cmpd="sng" algn="ctr">
            <a:noFill/>
            <a:prstDash val="solid"/>
          </a:ln>
          <a:effectLst>
            <a:outerShdw blurRad="152400" sx="101000" sy="101000" algn="tl" rotWithShape="0">
              <a:prstClr val="black">
                <a:alpha val="29000"/>
              </a:prstClr>
            </a:outerShdw>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de-AT" sz="2000">
              <a:solidFill>
                <a:schemeClr val="accent1"/>
              </a:solidFill>
              <a:cs typeface="Segoe UI" pitchFamily="34" charset="0"/>
            </a:endParaRPr>
          </a:p>
        </p:txBody>
      </p:sp>
      <p:sp>
        <p:nvSpPr>
          <p:cNvPr id="33" name="TextBox 11">
            <a:extLst>
              <a:ext uri="{FF2B5EF4-FFF2-40B4-BE49-F238E27FC236}">
                <a16:creationId xmlns:a16="http://schemas.microsoft.com/office/drawing/2014/main" id="{2283F741-B0D6-4F96-8028-D69088C5FFAE}"/>
              </a:ext>
            </a:extLst>
          </p:cNvPr>
          <p:cNvSpPr txBox="1"/>
          <p:nvPr/>
        </p:nvSpPr>
        <p:spPr>
          <a:xfrm rot="2474928">
            <a:off x="11125817" y="344277"/>
            <a:ext cx="1097095" cy="246221"/>
          </a:xfrm>
          <a:prstGeom prst="rect">
            <a:avLst/>
          </a:prstGeom>
          <a:noFill/>
        </p:spPr>
        <p:txBody>
          <a:bodyPr wrap="none" lIns="0" tIns="0" rIns="0" bIns="0" rtlCol="0">
            <a:spAutoFit/>
          </a:bodyPr>
          <a:lstStyle/>
          <a:p>
            <a:pPr defTabSz="932509">
              <a:defRPr/>
            </a:pPr>
            <a:r>
              <a:rPr lang="en-US" sz="1600" spc="-71">
                <a:solidFill>
                  <a:schemeClr val="accent1"/>
                </a:solidFill>
                <a:latin typeface="+mj-lt"/>
              </a:rPr>
              <a:t>Core module</a:t>
            </a:r>
            <a:endParaRPr lang="de-AT" sz="2000" spc="-71">
              <a:solidFill>
                <a:schemeClr val="accent1"/>
              </a:solidFill>
              <a:latin typeface="+mj-lt"/>
            </a:endParaRPr>
          </a:p>
        </p:txBody>
      </p:sp>
      <p:cxnSp>
        <p:nvCxnSpPr>
          <p:cNvPr id="3" name="Straight Connector 2">
            <a:extLst>
              <a:ext uri="{FF2B5EF4-FFF2-40B4-BE49-F238E27FC236}">
                <a16:creationId xmlns:a16="http://schemas.microsoft.com/office/drawing/2014/main" id="{7855DF87-88F5-EAFB-CACB-7D167D1C8B45}"/>
              </a:ext>
            </a:extLst>
          </p:cNvPr>
          <p:cNvCxnSpPr/>
          <p:nvPr/>
        </p:nvCxnSpPr>
        <p:spPr>
          <a:xfrm>
            <a:off x="584200" y="5393828"/>
            <a:ext cx="3291840" cy="0"/>
          </a:xfrm>
          <a:prstGeom prst="line">
            <a:avLst/>
          </a:prstGeom>
          <a:noFill/>
          <a:ln>
            <a:gradFill flip="none" rotWithShape="1">
              <a:gsLst>
                <a:gs pos="0">
                  <a:schemeClr val="accent3"/>
                </a:gs>
                <a:gs pos="100000">
                  <a:schemeClr val="accent1">
                    <a:alpha val="0"/>
                  </a:schemeClr>
                </a:gs>
                <a:gs pos="65000">
                  <a:schemeClr val="accent1">
                    <a:alpha val="40000"/>
                  </a:schemeClr>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1" name="Title 1">
            <a:extLst>
              <a:ext uri="{FF2B5EF4-FFF2-40B4-BE49-F238E27FC236}">
                <a16:creationId xmlns:a16="http://schemas.microsoft.com/office/drawing/2014/main" id="{D4E23952-CC05-53B7-6AE1-B541D8D062E3}"/>
              </a:ext>
            </a:extLst>
          </p:cNvPr>
          <p:cNvSpPr>
            <a:spLocks noGrp="1"/>
          </p:cNvSpPr>
          <p:nvPr>
            <p:ph type="title"/>
          </p:nvPr>
        </p:nvSpPr>
        <p:spPr>
          <a:xfrm>
            <a:off x="584200" y="585216"/>
            <a:ext cx="3307679" cy="861773"/>
          </a:xfrm>
        </p:spPr>
        <p:txBody>
          <a:bodyPr anchor="t" anchorCtr="0"/>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411904657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6_Two Column Bullet text">
    <p:spTree>
      <p:nvGrpSpPr>
        <p:cNvPr id="1" name=""/>
        <p:cNvGrpSpPr/>
        <p:nvPr/>
      </p:nvGrpSpPr>
      <p:grpSpPr>
        <a:xfrm>
          <a:off x="0" y="0"/>
          <a:ext cx="0" cy="0"/>
          <a:chOff x="0" y="0"/>
          <a:chExt cx="0" cy="0"/>
        </a:xfrm>
      </p:grpSpPr>
      <p:pic>
        <p:nvPicPr>
          <p:cNvPr id="12" name="Picture 11" descr="Background pattern&#10;&#10;Description automatically generated">
            <a:extLst>
              <a:ext uri="{FF2B5EF4-FFF2-40B4-BE49-F238E27FC236}">
                <a16:creationId xmlns:a16="http://schemas.microsoft.com/office/drawing/2014/main" id="{FB1129D1-6431-564C-8572-607F580F1A6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725" y="0"/>
            <a:ext cx="7941275" cy="6858000"/>
          </a:xfrm>
          <a:prstGeom prst="rect">
            <a:avLst/>
          </a:prstGeom>
        </p:spPr>
      </p:pic>
      <p:sp>
        <p:nvSpPr>
          <p:cNvPr id="15" name="Rectangle 14">
            <a:extLst>
              <a:ext uri="{FF2B5EF4-FFF2-40B4-BE49-F238E27FC236}">
                <a16:creationId xmlns:a16="http://schemas.microsoft.com/office/drawing/2014/main" id="{7870CCD2-DC01-EA68-D65D-9ACFB35746D8}"/>
              </a:ext>
            </a:extLst>
          </p:cNvPr>
          <p:cNvSpPr/>
          <p:nvPr/>
        </p:nvSpPr>
        <p:spPr bwMode="auto">
          <a:xfrm>
            <a:off x="4250725" y="0"/>
            <a:ext cx="7941275"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ext Placeholder 3"/>
          <p:cNvSpPr>
            <a:spLocks noGrp="1"/>
          </p:cNvSpPr>
          <p:nvPr>
            <p:ph type="body" sz="quarter" idx="10"/>
          </p:nvPr>
        </p:nvSpPr>
        <p:spPr>
          <a:xfrm>
            <a:off x="584199" y="2827164"/>
            <a:ext cx="3172989" cy="184666"/>
          </a:xfrm>
        </p:spPr>
        <p:txBody>
          <a:bodyPr wrap="square">
            <a:spAutoFit/>
          </a:bodyPr>
          <a:lstStyle>
            <a:lvl1pPr marL="0" indent="0">
              <a:lnSpc>
                <a:spcPct val="100000"/>
              </a:lnSpc>
              <a:spcBef>
                <a:spcPts val="600"/>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7" name="TextBox 6">
            <a:extLst>
              <a:ext uri="{FF2B5EF4-FFF2-40B4-BE49-F238E27FC236}">
                <a16:creationId xmlns:a16="http://schemas.microsoft.com/office/drawing/2014/main" id="{9ED63FA2-4790-49C1-9B78-C6EC890A16DD}"/>
              </a:ext>
            </a:extLst>
          </p:cNvPr>
          <p:cNvSpPr txBox="1"/>
          <p:nvPr/>
        </p:nvSpPr>
        <p:spPr>
          <a:xfrm>
            <a:off x="585231" y="5455510"/>
            <a:ext cx="1560877" cy="276999"/>
          </a:xfrm>
          <a:prstGeom prst="rect">
            <a:avLst/>
          </a:prstGeom>
          <a:noFill/>
        </p:spPr>
        <p:txBody>
          <a:bodyPr wrap="square" lIns="0">
            <a:spAutoFit/>
          </a:bodyPr>
          <a:lstStyle/>
          <a:p>
            <a:r>
              <a:rPr lang="en-GB" sz="1200" b="0">
                <a:solidFill>
                  <a:schemeClr val="accent3"/>
                </a:solidFill>
                <a:latin typeface="+mj-lt"/>
              </a:rPr>
              <a:t>Customer resources</a:t>
            </a:r>
          </a:p>
        </p:txBody>
      </p:sp>
      <p:sp>
        <p:nvSpPr>
          <p:cNvPr id="8" name="TextBox 7">
            <a:extLst>
              <a:ext uri="{FF2B5EF4-FFF2-40B4-BE49-F238E27FC236}">
                <a16:creationId xmlns:a16="http://schemas.microsoft.com/office/drawing/2014/main" id="{E2B81701-DDCA-43B6-9C68-636E43E7EBF6}"/>
              </a:ext>
            </a:extLst>
          </p:cNvPr>
          <p:cNvSpPr txBox="1"/>
          <p:nvPr/>
        </p:nvSpPr>
        <p:spPr>
          <a:xfrm>
            <a:off x="2331002" y="5455510"/>
            <a:ext cx="1560877" cy="276999"/>
          </a:xfrm>
          <a:prstGeom prst="rect">
            <a:avLst/>
          </a:prstGeom>
          <a:noFill/>
        </p:spPr>
        <p:txBody>
          <a:bodyPr wrap="square" lIns="0">
            <a:spAutoFit/>
          </a:bodyPr>
          <a:lstStyle/>
          <a:p>
            <a:r>
              <a:rPr lang="en-GB" sz="1200" b="0">
                <a:solidFill>
                  <a:schemeClr val="accent3"/>
                </a:solidFill>
                <a:latin typeface="+mj-lt"/>
              </a:rPr>
              <a:t>Partner resources</a:t>
            </a:r>
          </a:p>
        </p:txBody>
      </p:sp>
      <p:sp>
        <p:nvSpPr>
          <p:cNvPr id="10" name="Text Placeholder 9">
            <a:extLst>
              <a:ext uri="{FF2B5EF4-FFF2-40B4-BE49-F238E27FC236}">
                <a16:creationId xmlns:a16="http://schemas.microsoft.com/office/drawing/2014/main" id="{C996942E-E982-4695-91C8-296676E06061}"/>
              </a:ext>
            </a:extLst>
          </p:cNvPr>
          <p:cNvSpPr>
            <a:spLocks noGrp="1"/>
          </p:cNvSpPr>
          <p:nvPr>
            <p:ph type="body" sz="quarter" idx="13"/>
          </p:nvPr>
        </p:nvSpPr>
        <p:spPr>
          <a:xfrm>
            <a:off x="584200"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3" name="Text Placeholder 9">
            <a:extLst>
              <a:ext uri="{FF2B5EF4-FFF2-40B4-BE49-F238E27FC236}">
                <a16:creationId xmlns:a16="http://schemas.microsoft.com/office/drawing/2014/main" id="{D2F6B756-204A-4346-90B3-21CCEA788C54}"/>
              </a:ext>
            </a:extLst>
          </p:cNvPr>
          <p:cNvSpPr>
            <a:spLocks noGrp="1"/>
          </p:cNvSpPr>
          <p:nvPr>
            <p:ph type="body" sz="quarter" idx="14"/>
          </p:nvPr>
        </p:nvSpPr>
        <p:spPr>
          <a:xfrm>
            <a:off x="2331002"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4" name="TextBox 13">
            <a:extLst>
              <a:ext uri="{FF2B5EF4-FFF2-40B4-BE49-F238E27FC236}">
                <a16:creationId xmlns:a16="http://schemas.microsoft.com/office/drawing/2014/main" id="{21DD2AD0-CCED-48C0-9FE6-DBA1904206B6}"/>
              </a:ext>
            </a:extLst>
          </p:cNvPr>
          <p:cNvSpPr txBox="1"/>
          <p:nvPr/>
        </p:nvSpPr>
        <p:spPr>
          <a:xfrm>
            <a:off x="585231" y="1967147"/>
            <a:ext cx="1560877" cy="276999"/>
          </a:xfrm>
          <a:prstGeom prst="rect">
            <a:avLst/>
          </a:prstGeom>
          <a:noFill/>
        </p:spPr>
        <p:txBody>
          <a:bodyPr wrap="square" lIns="0">
            <a:spAutoFit/>
          </a:bodyPr>
          <a:lstStyle/>
          <a:p>
            <a:r>
              <a:rPr lang="en-GB" sz="1200" b="0">
                <a:solidFill>
                  <a:schemeClr val="accent3"/>
                </a:solidFill>
                <a:latin typeface="+mj-lt"/>
              </a:rPr>
              <a:t>Preparation:</a:t>
            </a:r>
          </a:p>
        </p:txBody>
      </p:sp>
      <p:sp>
        <p:nvSpPr>
          <p:cNvPr id="18" name="TextBox 17">
            <a:extLst>
              <a:ext uri="{FF2B5EF4-FFF2-40B4-BE49-F238E27FC236}">
                <a16:creationId xmlns:a16="http://schemas.microsoft.com/office/drawing/2014/main" id="{ACA30D9B-ACBA-402A-944D-6980A078F33B}"/>
              </a:ext>
            </a:extLst>
          </p:cNvPr>
          <p:cNvSpPr txBox="1"/>
          <p:nvPr/>
        </p:nvSpPr>
        <p:spPr>
          <a:xfrm>
            <a:off x="585231" y="2254832"/>
            <a:ext cx="1560877" cy="276999"/>
          </a:xfrm>
          <a:prstGeom prst="rect">
            <a:avLst/>
          </a:prstGeom>
          <a:noFill/>
        </p:spPr>
        <p:txBody>
          <a:bodyPr wrap="square" lIns="0">
            <a:spAutoFit/>
          </a:bodyPr>
          <a:lstStyle/>
          <a:p>
            <a:r>
              <a:rPr lang="en-GB" sz="1200" b="0">
                <a:solidFill>
                  <a:schemeClr val="accent3"/>
                </a:solidFill>
                <a:latin typeface="+mj-lt"/>
              </a:rPr>
              <a:t>Delivery:</a:t>
            </a:r>
          </a:p>
        </p:txBody>
      </p:sp>
      <p:sp>
        <p:nvSpPr>
          <p:cNvPr id="19" name="TextBox 18">
            <a:extLst>
              <a:ext uri="{FF2B5EF4-FFF2-40B4-BE49-F238E27FC236}">
                <a16:creationId xmlns:a16="http://schemas.microsoft.com/office/drawing/2014/main" id="{F9F2C5F3-81CD-42CD-BCFD-7A3AA6404FD1}"/>
              </a:ext>
            </a:extLst>
          </p:cNvPr>
          <p:cNvSpPr txBox="1"/>
          <p:nvPr/>
        </p:nvSpPr>
        <p:spPr>
          <a:xfrm>
            <a:off x="585231" y="2542516"/>
            <a:ext cx="1560877" cy="276999"/>
          </a:xfrm>
          <a:prstGeom prst="rect">
            <a:avLst/>
          </a:prstGeom>
          <a:noFill/>
        </p:spPr>
        <p:txBody>
          <a:bodyPr wrap="square" lIns="0">
            <a:spAutoFit/>
          </a:bodyPr>
          <a:lstStyle/>
          <a:p>
            <a:r>
              <a:rPr lang="en-GB" sz="1200" b="0">
                <a:solidFill>
                  <a:schemeClr val="accent3"/>
                </a:solidFill>
                <a:latin typeface="+mj-lt"/>
              </a:rPr>
              <a:t>Summary:</a:t>
            </a:r>
          </a:p>
        </p:txBody>
      </p:sp>
      <p:sp>
        <p:nvSpPr>
          <p:cNvPr id="23" name="Text Placeholder 3">
            <a:extLst>
              <a:ext uri="{FF2B5EF4-FFF2-40B4-BE49-F238E27FC236}">
                <a16:creationId xmlns:a16="http://schemas.microsoft.com/office/drawing/2014/main" id="{D616DB0C-0C38-4410-9916-301FB5186663}"/>
              </a:ext>
            </a:extLst>
          </p:cNvPr>
          <p:cNvSpPr>
            <a:spLocks noGrp="1"/>
          </p:cNvSpPr>
          <p:nvPr>
            <p:ph type="body" sz="quarter" idx="15"/>
          </p:nvPr>
        </p:nvSpPr>
        <p:spPr>
          <a:xfrm>
            <a:off x="1555768" y="2013312"/>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4" name="Text Placeholder 3">
            <a:extLst>
              <a:ext uri="{FF2B5EF4-FFF2-40B4-BE49-F238E27FC236}">
                <a16:creationId xmlns:a16="http://schemas.microsoft.com/office/drawing/2014/main" id="{20A0455A-2312-4C93-BF92-338DE4C1D7A1}"/>
              </a:ext>
            </a:extLst>
          </p:cNvPr>
          <p:cNvSpPr>
            <a:spLocks noGrp="1"/>
          </p:cNvSpPr>
          <p:nvPr>
            <p:ph type="body" sz="quarter" idx="16"/>
          </p:nvPr>
        </p:nvSpPr>
        <p:spPr>
          <a:xfrm>
            <a:off x="1555768" y="2295101"/>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8" name="Text Placeholder 3">
            <a:extLst>
              <a:ext uri="{FF2B5EF4-FFF2-40B4-BE49-F238E27FC236}">
                <a16:creationId xmlns:a16="http://schemas.microsoft.com/office/drawing/2014/main" id="{C472BC81-0EF6-4309-A0E8-0C87F6786422}"/>
              </a:ext>
            </a:extLst>
          </p:cNvPr>
          <p:cNvSpPr>
            <a:spLocks noGrp="1"/>
          </p:cNvSpPr>
          <p:nvPr>
            <p:ph type="body" sz="quarter" idx="17"/>
          </p:nvPr>
        </p:nvSpPr>
        <p:spPr>
          <a:xfrm>
            <a:off x="4709426" y="713868"/>
            <a:ext cx="652270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9" name="Text Placeholder 3">
            <a:extLst>
              <a:ext uri="{FF2B5EF4-FFF2-40B4-BE49-F238E27FC236}">
                <a16:creationId xmlns:a16="http://schemas.microsoft.com/office/drawing/2014/main" id="{568FF79F-E395-4ECE-97A4-BEF4293755C2}"/>
              </a:ext>
            </a:extLst>
          </p:cNvPr>
          <p:cNvSpPr>
            <a:spLocks noGrp="1"/>
          </p:cNvSpPr>
          <p:nvPr>
            <p:ph type="body" sz="quarter" idx="18"/>
          </p:nvPr>
        </p:nvSpPr>
        <p:spPr>
          <a:xfrm>
            <a:off x="4709426" y="3285893"/>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0" name="Text Placeholder 3">
            <a:extLst>
              <a:ext uri="{FF2B5EF4-FFF2-40B4-BE49-F238E27FC236}">
                <a16:creationId xmlns:a16="http://schemas.microsoft.com/office/drawing/2014/main" id="{781E55C7-03B8-452B-9281-A2B837B5A86A}"/>
              </a:ext>
            </a:extLst>
          </p:cNvPr>
          <p:cNvSpPr>
            <a:spLocks noGrp="1"/>
          </p:cNvSpPr>
          <p:nvPr>
            <p:ph type="body" sz="quarter" idx="19"/>
          </p:nvPr>
        </p:nvSpPr>
        <p:spPr>
          <a:xfrm>
            <a:off x="4709426" y="5513892"/>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2" name="Diagonal Stripe 10">
            <a:extLst>
              <a:ext uri="{FF2B5EF4-FFF2-40B4-BE49-F238E27FC236}">
                <a16:creationId xmlns:a16="http://schemas.microsoft.com/office/drawing/2014/main" id="{E00E7889-4B8A-46BC-8C6E-BC7F3A2CE0DE}"/>
              </a:ext>
            </a:extLst>
          </p:cNvPr>
          <p:cNvSpPr/>
          <p:nvPr/>
        </p:nvSpPr>
        <p:spPr bwMode="auto">
          <a:xfrm rot="5400000">
            <a:off x="10893594" y="-79215"/>
            <a:ext cx="1219186" cy="1377615"/>
          </a:xfrm>
          <a:prstGeom prst="diagStripe">
            <a:avLst/>
          </a:prstGeom>
          <a:solidFill>
            <a:schemeClr val="bg1"/>
          </a:solidFill>
          <a:ln w="10795" cap="flat" cmpd="sng" algn="ctr">
            <a:noFill/>
            <a:prstDash val="solid"/>
          </a:ln>
          <a:effectLst>
            <a:outerShdw blurRad="152400" sx="101000" sy="101000" algn="tl" rotWithShape="0">
              <a:prstClr val="black">
                <a:alpha val="29000"/>
              </a:prstClr>
            </a:outerShdw>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de-AT" sz="2000">
              <a:solidFill>
                <a:schemeClr val="accent1"/>
              </a:solidFill>
              <a:cs typeface="Segoe UI" pitchFamily="34" charset="0"/>
            </a:endParaRPr>
          </a:p>
        </p:txBody>
      </p:sp>
      <p:sp>
        <p:nvSpPr>
          <p:cNvPr id="33" name="TextBox 11">
            <a:extLst>
              <a:ext uri="{FF2B5EF4-FFF2-40B4-BE49-F238E27FC236}">
                <a16:creationId xmlns:a16="http://schemas.microsoft.com/office/drawing/2014/main" id="{2283F741-B0D6-4F96-8028-D69088C5FFAE}"/>
              </a:ext>
            </a:extLst>
          </p:cNvPr>
          <p:cNvSpPr txBox="1"/>
          <p:nvPr/>
        </p:nvSpPr>
        <p:spPr>
          <a:xfrm rot="2474928">
            <a:off x="11125817" y="344277"/>
            <a:ext cx="1097095" cy="246221"/>
          </a:xfrm>
          <a:prstGeom prst="rect">
            <a:avLst/>
          </a:prstGeom>
          <a:noFill/>
        </p:spPr>
        <p:txBody>
          <a:bodyPr wrap="none" lIns="0" tIns="0" rIns="0" bIns="0" rtlCol="0">
            <a:spAutoFit/>
          </a:bodyPr>
          <a:lstStyle/>
          <a:p>
            <a:pPr defTabSz="932509">
              <a:defRPr/>
            </a:pPr>
            <a:r>
              <a:rPr lang="en-US" sz="1600" spc="-71">
                <a:solidFill>
                  <a:schemeClr val="accent1"/>
                </a:solidFill>
                <a:latin typeface="+mj-lt"/>
              </a:rPr>
              <a:t>Core module</a:t>
            </a:r>
            <a:endParaRPr lang="de-AT" sz="2000" spc="-71">
              <a:solidFill>
                <a:schemeClr val="accent1"/>
              </a:solidFill>
              <a:latin typeface="+mj-lt"/>
            </a:endParaRPr>
          </a:p>
        </p:txBody>
      </p:sp>
      <p:cxnSp>
        <p:nvCxnSpPr>
          <p:cNvPr id="3" name="Straight Connector 2">
            <a:extLst>
              <a:ext uri="{FF2B5EF4-FFF2-40B4-BE49-F238E27FC236}">
                <a16:creationId xmlns:a16="http://schemas.microsoft.com/office/drawing/2014/main" id="{F67BF692-BD25-2DD9-A18C-7088370A79EA}"/>
              </a:ext>
            </a:extLst>
          </p:cNvPr>
          <p:cNvCxnSpPr/>
          <p:nvPr/>
        </p:nvCxnSpPr>
        <p:spPr>
          <a:xfrm>
            <a:off x="584200" y="5386333"/>
            <a:ext cx="3291840" cy="0"/>
          </a:xfrm>
          <a:prstGeom prst="line">
            <a:avLst/>
          </a:prstGeom>
          <a:noFill/>
          <a:ln>
            <a:gradFill flip="none" rotWithShape="1">
              <a:gsLst>
                <a:gs pos="0">
                  <a:schemeClr val="accent3"/>
                </a:gs>
                <a:gs pos="100000">
                  <a:schemeClr val="accent1">
                    <a:alpha val="0"/>
                  </a:schemeClr>
                </a:gs>
                <a:gs pos="65000">
                  <a:schemeClr val="accent1">
                    <a:alpha val="40000"/>
                  </a:schemeClr>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9" name="Title 1">
            <a:extLst>
              <a:ext uri="{FF2B5EF4-FFF2-40B4-BE49-F238E27FC236}">
                <a16:creationId xmlns:a16="http://schemas.microsoft.com/office/drawing/2014/main" id="{82E2A7C5-0FD6-27A3-1FF9-2232EA69696B}"/>
              </a:ext>
            </a:extLst>
          </p:cNvPr>
          <p:cNvSpPr>
            <a:spLocks noGrp="1"/>
          </p:cNvSpPr>
          <p:nvPr>
            <p:ph type="title"/>
          </p:nvPr>
        </p:nvSpPr>
        <p:spPr>
          <a:xfrm>
            <a:off x="584200" y="585791"/>
            <a:ext cx="3307679" cy="845608"/>
          </a:xfrm>
        </p:spPr>
        <p:txBody>
          <a:bodyPr anchor="t" anchorCtr="0"/>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13138688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7_Two Column Bullet text">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53264684-E94D-2ADC-5BC8-30E2407CD8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725" y="0"/>
            <a:ext cx="7941275" cy="6858000"/>
          </a:xfrm>
          <a:prstGeom prst="rect">
            <a:avLst/>
          </a:prstGeom>
        </p:spPr>
      </p:pic>
      <p:sp>
        <p:nvSpPr>
          <p:cNvPr id="6" name="Rectangle 5">
            <a:extLst>
              <a:ext uri="{FF2B5EF4-FFF2-40B4-BE49-F238E27FC236}">
                <a16:creationId xmlns:a16="http://schemas.microsoft.com/office/drawing/2014/main" id="{61E2496E-EAAA-5AF0-0616-C740A793A618}"/>
              </a:ext>
            </a:extLst>
          </p:cNvPr>
          <p:cNvSpPr/>
          <p:nvPr/>
        </p:nvSpPr>
        <p:spPr bwMode="auto">
          <a:xfrm>
            <a:off x="4250725" y="0"/>
            <a:ext cx="7941275"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ext Placeholder 3"/>
          <p:cNvSpPr>
            <a:spLocks noGrp="1"/>
          </p:cNvSpPr>
          <p:nvPr>
            <p:ph type="body" sz="quarter" idx="10"/>
          </p:nvPr>
        </p:nvSpPr>
        <p:spPr>
          <a:xfrm>
            <a:off x="584199" y="3429000"/>
            <a:ext cx="3172989" cy="184666"/>
          </a:xfrm>
        </p:spPr>
        <p:txBody>
          <a:bodyPr wrap="square">
            <a:spAutoFit/>
          </a:bodyPr>
          <a:lstStyle>
            <a:lvl1pPr marL="0" indent="0">
              <a:lnSpc>
                <a:spcPct val="100000"/>
              </a:lnSpc>
              <a:spcBef>
                <a:spcPts val="600"/>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7" name="TextBox 6">
            <a:extLst>
              <a:ext uri="{FF2B5EF4-FFF2-40B4-BE49-F238E27FC236}">
                <a16:creationId xmlns:a16="http://schemas.microsoft.com/office/drawing/2014/main" id="{9ED63FA2-4790-49C1-9B78-C6EC890A16DD}"/>
              </a:ext>
            </a:extLst>
          </p:cNvPr>
          <p:cNvSpPr txBox="1"/>
          <p:nvPr/>
        </p:nvSpPr>
        <p:spPr>
          <a:xfrm>
            <a:off x="585231" y="5455510"/>
            <a:ext cx="1560877" cy="276999"/>
          </a:xfrm>
          <a:prstGeom prst="rect">
            <a:avLst/>
          </a:prstGeom>
          <a:noFill/>
        </p:spPr>
        <p:txBody>
          <a:bodyPr wrap="square" lIns="0">
            <a:spAutoFit/>
          </a:bodyPr>
          <a:lstStyle/>
          <a:p>
            <a:r>
              <a:rPr lang="en-GB" sz="1200" b="0">
                <a:solidFill>
                  <a:schemeClr val="accent3"/>
                </a:solidFill>
                <a:latin typeface="+mj-lt"/>
              </a:rPr>
              <a:t>Customer resources</a:t>
            </a:r>
          </a:p>
        </p:txBody>
      </p:sp>
      <p:sp>
        <p:nvSpPr>
          <p:cNvPr id="8" name="TextBox 7">
            <a:extLst>
              <a:ext uri="{FF2B5EF4-FFF2-40B4-BE49-F238E27FC236}">
                <a16:creationId xmlns:a16="http://schemas.microsoft.com/office/drawing/2014/main" id="{E2B81701-DDCA-43B6-9C68-636E43E7EBF6}"/>
              </a:ext>
            </a:extLst>
          </p:cNvPr>
          <p:cNvSpPr txBox="1"/>
          <p:nvPr/>
        </p:nvSpPr>
        <p:spPr>
          <a:xfrm>
            <a:off x="2331002" y="5455510"/>
            <a:ext cx="1560877" cy="276999"/>
          </a:xfrm>
          <a:prstGeom prst="rect">
            <a:avLst/>
          </a:prstGeom>
          <a:noFill/>
        </p:spPr>
        <p:txBody>
          <a:bodyPr wrap="square" lIns="0">
            <a:spAutoFit/>
          </a:bodyPr>
          <a:lstStyle/>
          <a:p>
            <a:r>
              <a:rPr lang="en-GB" sz="1200" b="0">
                <a:solidFill>
                  <a:schemeClr val="accent3"/>
                </a:solidFill>
                <a:latin typeface="+mj-lt"/>
              </a:rPr>
              <a:t>Partner resources</a:t>
            </a:r>
          </a:p>
        </p:txBody>
      </p:sp>
      <p:sp>
        <p:nvSpPr>
          <p:cNvPr id="10" name="Text Placeholder 9">
            <a:extLst>
              <a:ext uri="{FF2B5EF4-FFF2-40B4-BE49-F238E27FC236}">
                <a16:creationId xmlns:a16="http://schemas.microsoft.com/office/drawing/2014/main" id="{C996942E-E982-4695-91C8-296676E06061}"/>
              </a:ext>
            </a:extLst>
          </p:cNvPr>
          <p:cNvSpPr>
            <a:spLocks noGrp="1"/>
          </p:cNvSpPr>
          <p:nvPr>
            <p:ph type="body" sz="quarter" idx="13"/>
          </p:nvPr>
        </p:nvSpPr>
        <p:spPr>
          <a:xfrm>
            <a:off x="584200"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3" name="Text Placeholder 9">
            <a:extLst>
              <a:ext uri="{FF2B5EF4-FFF2-40B4-BE49-F238E27FC236}">
                <a16:creationId xmlns:a16="http://schemas.microsoft.com/office/drawing/2014/main" id="{D2F6B756-204A-4346-90B3-21CCEA788C54}"/>
              </a:ext>
            </a:extLst>
          </p:cNvPr>
          <p:cNvSpPr>
            <a:spLocks noGrp="1"/>
          </p:cNvSpPr>
          <p:nvPr>
            <p:ph type="body" sz="quarter" idx="14"/>
          </p:nvPr>
        </p:nvSpPr>
        <p:spPr>
          <a:xfrm>
            <a:off x="2331002" y="5725731"/>
            <a:ext cx="1499917" cy="332399"/>
          </a:xfrm>
        </p:spPr>
        <p:txBody>
          <a:bodyPr/>
          <a:lstStyle>
            <a:lvl1pPr marL="0" indent="0">
              <a:lnSpc>
                <a:spcPct val="100000"/>
              </a:lnSpc>
              <a:spcBef>
                <a:spcPts val="0"/>
              </a:spcBef>
              <a:buNone/>
              <a:defRPr sz="1200">
                <a:solidFill>
                  <a:schemeClr val="tx1"/>
                </a:solidFill>
              </a:defRPr>
            </a:lvl1pPr>
            <a:lvl2pPr marL="228600" indent="0">
              <a:lnSpc>
                <a:spcPct val="90000"/>
              </a:lnSpc>
              <a:spcBef>
                <a:spcPts val="600"/>
              </a:spcBef>
              <a:buNone/>
              <a:defRPr sz="1400">
                <a:solidFill>
                  <a:schemeClr val="bg1"/>
                </a:solidFill>
              </a:defRPr>
            </a:lvl2pPr>
            <a:lvl3pPr marL="457200" indent="0">
              <a:lnSpc>
                <a:spcPct val="90000"/>
              </a:lnSpc>
              <a:spcBef>
                <a:spcPts val="600"/>
              </a:spcBef>
              <a:buNone/>
              <a:defRPr sz="1400">
                <a:solidFill>
                  <a:schemeClr val="bg1"/>
                </a:solidFill>
              </a:defRPr>
            </a:lvl3pPr>
            <a:lvl4pPr marL="661988" indent="0">
              <a:lnSpc>
                <a:spcPct val="90000"/>
              </a:lnSpc>
              <a:spcBef>
                <a:spcPts val="600"/>
              </a:spcBef>
              <a:buNone/>
              <a:defRPr sz="1400">
                <a:solidFill>
                  <a:schemeClr val="bg1"/>
                </a:solidFill>
              </a:defRPr>
            </a:lvl4pPr>
            <a:lvl5pPr marL="855663" indent="0">
              <a:lnSpc>
                <a:spcPct val="90000"/>
              </a:lnSpc>
              <a:spcBef>
                <a:spcPts val="600"/>
              </a:spcBef>
              <a:buNone/>
              <a:defRPr sz="1400">
                <a:solidFill>
                  <a:schemeClr val="bg1"/>
                </a:solidFill>
              </a:defRPr>
            </a:lvl5pPr>
          </a:lstStyle>
          <a:p>
            <a:pPr lvl="0"/>
            <a:r>
              <a:rPr lang="en-US"/>
              <a:t>Click to edit Master text styles</a:t>
            </a:r>
          </a:p>
        </p:txBody>
      </p:sp>
      <p:sp>
        <p:nvSpPr>
          <p:cNvPr id="14" name="TextBox 13">
            <a:extLst>
              <a:ext uri="{FF2B5EF4-FFF2-40B4-BE49-F238E27FC236}">
                <a16:creationId xmlns:a16="http://schemas.microsoft.com/office/drawing/2014/main" id="{21DD2AD0-CCED-48C0-9FE6-DBA1904206B6}"/>
              </a:ext>
            </a:extLst>
          </p:cNvPr>
          <p:cNvSpPr txBox="1"/>
          <p:nvPr/>
        </p:nvSpPr>
        <p:spPr>
          <a:xfrm>
            <a:off x="585231" y="2568983"/>
            <a:ext cx="1560877" cy="276999"/>
          </a:xfrm>
          <a:prstGeom prst="rect">
            <a:avLst/>
          </a:prstGeom>
          <a:noFill/>
        </p:spPr>
        <p:txBody>
          <a:bodyPr wrap="square" lIns="0">
            <a:spAutoFit/>
          </a:bodyPr>
          <a:lstStyle/>
          <a:p>
            <a:r>
              <a:rPr lang="en-GB" sz="1200" b="0">
                <a:solidFill>
                  <a:schemeClr val="accent3"/>
                </a:solidFill>
                <a:latin typeface="+mj-lt"/>
              </a:rPr>
              <a:t>Preparation:</a:t>
            </a:r>
          </a:p>
        </p:txBody>
      </p:sp>
      <p:sp>
        <p:nvSpPr>
          <p:cNvPr id="18" name="TextBox 17">
            <a:extLst>
              <a:ext uri="{FF2B5EF4-FFF2-40B4-BE49-F238E27FC236}">
                <a16:creationId xmlns:a16="http://schemas.microsoft.com/office/drawing/2014/main" id="{ACA30D9B-ACBA-402A-944D-6980A078F33B}"/>
              </a:ext>
            </a:extLst>
          </p:cNvPr>
          <p:cNvSpPr txBox="1"/>
          <p:nvPr/>
        </p:nvSpPr>
        <p:spPr>
          <a:xfrm>
            <a:off x="585231" y="2856668"/>
            <a:ext cx="1560877" cy="276999"/>
          </a:xfrm>
          <a:prstGeom prst="rect">
            <a:avLst/>
          </a:prstGeom>
          <a:noFill/>
        </p:spPr>
        <p:txBody>
          <a:bodyPr wrap="square" lIns="0">
            <a:spAutoFit/>
          </a:bodyPr>
          <a:lstStyle/>
          <a:p>
            <a:r>
              <a:rPr lang="en-GB" sz="1200" b="0">
                <a:solidFill>
                  <a:schemeClr val="accent3"/>
                </a:solidFill>
                <a:latin typeface="+mj-lt"/>
              </a:rPr>
              <a:t>Delivery:</a:t>
            </a:r>
          </a:p>
        </p:txBody>
      </p:sp>
      <p:sp>
        <p:nvSpPr>
          <p:cNvPr id="19" name="TextBox 18">
            <a:extLst>
              <a:ext uri="{FF2B5EF4-FFF2-40B4-BE49-F238E27FC236}">
                <a16:creationId xmlns:a16="http://schemas.microsoft.com/office/drawing/2014/main" id="{F9F2C5F3-81CD-42CD-BCFD-7A3AA6404FD1}"/>
              </a:ext>
            </a:extLst>
          </p:cNvPr>
          <p:cNvSpPr txBox="1"/>
          <p:nvPr/>
        </p:nvSpPr>
        <p:spPr>
          <a:xfrm>
            <a:off x="585231" y="3144352"/>
            <a:ext cx="1560877" cy="276999"/>
          </a:xfrm>
          <a:prstGeom prst="rect">
            <a:avLst/>
          </a:prstGeom>
          <a:noFill/>
        </p:spPr>
        <p:txBody>
          <a:bodyPr wrap="square" lIns="0">
            <a:spAutoFit/>
          </a:bodyPr>
          <a:lstStyle/>
          <a:p>
            <a:r>
              <a:rPr lang="en-GB" sz="1200" b="0">
                <a:solidFill>
                  <a:schemeClr val="accent3"/>
                </a:solidFill>
                <a:latin typeface="+mj-lt"/>
              </a:rPr>
              <a:t>Summary:</a:t>
            </a:r>
          </a:p>
        </p:txBody>
      </p:sp>
      <p:sp>
        <p:nvSpPr>
          <p:cNvPr id="23" name="Text Placeholder 3">
            <a:extLst>
              <a:ext uri="{FF2B5EF4-FFF2-40B4-BE49-F238E27FC236}">
                <a16:creationId xmlns:a16="http://schemas.microsoft.com/office/drawing/2014/main" id="{D616DB0C-0C38-4410-9916-301FB5186663}"/>
              </a:ext>
            </a:extLst>
          </p:cNvPr>
          <p:cNvSpPr>
            <a:spLocks noGrp="1"/>
          </p:cNvSpPr>
          <p:nvPr>
            <p:ph type="body" sz="quarter" idx="15"/>
          </p:nvPr>
        </p:nvSpPr>
        <p:spPr>
          <a:xfrm>
            <a:off x="1555768" y="2615148"/>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4" name="Text Placeholder 3">
            <a:extLst>
              <a:ext uri="{FF2B5EF4-FFF2-40B4-BE49-F238E27FC236}">
                <a16:creationId xmlns:a16="http://schemas.microsoft.com/office/drawing/2014/main" id="{20A0455A-2312-4C93-BF92-338DE4C1D7A1}"/>
              </a:ext>
            </a:extLst>
          </p:cNvPr>
          <p:cNvSpPr>
            <a:spLocks noGrp="1"/>
          </p:cNvSpPr>
          <p:nvPr>
            <p:ph type="body" sz="quarter" idx="16"/>
          </p:nvPr>
        </p:nvSpPr>
        <p:spPr>
          <a:xfrm>
            <a:off x="1555768" y="2896937"/>
            <a:ext cx="2275152" cy="184666"/>
          </a:xfrm>
        </p:spPr>
        <p:txBody>
          <a:bodyPr wrap="square">
            <a:spAutoFit/>
          </a:bodyPr>
          <a:lstStyle>
            <a:lvl1pPr marL="231775" indent="-231775">
              <a:lnSpc>
                <a:spcPct val="100000"/>
              </a:lnSpc>
              <a:spcBef>
                <a:spcPts val="1224"/>
              </a:spcBef>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8" name="Text Placeholder 3">
            <a:extLst>
              <a:ext uri="{FF2B5EF4-FFF2-40B4-BE49-F238E27FC236}">
                <a16:creationId xmlns:a16="http://schemas.microsoft.com/office/drawing/2014/main" id="{C472BC81-0EF6-4309-A0E8-0C87F6786422}"/>
              </a:ext>
            </a:extLst>
          </p:cNvPr>
          <p:cNvSpPr>
            <a:spLocks noGrp="1"/>
          </p:cNvSpPr>
          <p:nvPr>
            <p:ph type="body" sz="quarter" idx="17"/>
          </p:nvPr>
        </p:nvSpPr>
        <p:spPr>
          <a:xfrm>
            <a:off x="4709426" y="713868"/>
            <a:ext cx="652270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29" name="Text Placeholder 3">
            <a:extLst>
              <a:ext uri="{FF2B5EF4-FFF2-40B4-BE49-F238E27FC236}">
                <a16:creationId xmlns:a16="http://schemas.microsoft.com/office/drawing/2014/main" id="{568FF79F-E395-4ECE-97A4-BEF4293755C2}"/>
              </a:ext>
            </a:extLst>
          </p:cNvPr>
          <p:cNvSpPr>
            <a:spLocks noGrp="1"/>
          </p:cNvSpPr>
          <p:nvPr>
            <p:ph type="body" sz="quarter" idx="18"/>
          </p:nvPr>
        </p:nvSpPr>
        <p:spPr>
          <a:xfrm>
            <a:off x="4709426" y="3285893"/>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0" name="Text Placeholder 3">
            <a:extLst>
              <a:ext uri="{FF2B5EF4-FFF2-40B4-BE49-F238E27FC236}">
                <a16:creationId xmlns:a16="http://schemas.microsoft.com/office/drawing/2014/main" id="{781E55C7-03B8-452B-9281-A2B837B5A86A}"/>
              </a:ext>
            </a:extLst>
          </p:cNvPr>
          <p:cNvSpPr>
            <a:spLocks noGrp="1"/>
          </p:cNvSpPr>
          <p:nvPr>
            <p:ph type="body" sz="quarter" idx="19"/>
          </p:nvPr>
        </p:nvSpPr>
        <p:spPr>
          <a:xfrm>
            <a:off x="4709426" y="5513892"/>
            <a:ext cx="6908789" cy="184666"/>
          </a:xfrm>
        </p:spPr>
        <p:txBody>
          <a:bodyPr wrap="square">
            <a:spAutoFit/>
          </a:bodyPr>
          <a:lstStyle>
            <a:lvl1pPr marL="0" indent="0">
              <a:lnSpc>
                <a:spcPct val="100000"/>
              </a:lnSpc>
              <a:spcBef>
                <a:spcPts val="0"/>
              </a:spcBef>
              <a:spcAft>
                <a:spcPts val="300"/>
              </a:spcAft>
              <a:buClr>
                <a:schemeClr val="tx1"/>
              </a:buClr>
              <a:buFont typeface="Wingdings" panose="05000000000000000000" pitchFamily="2" charset="2"/>
              <a:buNone/>
              <a:defRPr sz="1200" b="0">
                <a:solidFill>
                  <a:schemeClr val="tx1"/>
                </a:solidFill>
                <a:latin typeface="+mn-lt"/>
                <a:cs typeface="Segoe Pro" panose="020B0604020202020204" pitchFamily="34" charset="0"/>
              </a:defRPr>
            </a:lvl1pPr>
            <a:lvl2pPr marL="427038" indent="-171450">
              <a:buFont typeface="Wingdings" panose="05000000000000000000" pitchFamily="2" charset="2"/>
              <a:buNone/>
              <a:defRPr sz="1400" b="0">
                <a:solidFill>
                  <a:schemeClr val="bg1"/>
                </a:solidFill>
              </a:defRPr>
            </a:lvl2pPr>
            <a:lvl3pPr marL="639763" indent="-188913">
              <a:buFont typeface="Wingdings" panose="05000000000000000000" pitchFamily="2" charset="2"/>
              <a:buNone/>
              <a:tabLst/>
              <a:defRPr sz="1400" b="0">
                <a:solidFill>
                  <a:schemeClr val="bg1"/>
                </a:solidFill>
              </a:defRPr>
            </a:lvl3pPr>
            <a:lvl4pPr marL="828675" indent="-176213">
              <a:buFont typeface="Wingdings" panose="05000000000000000000" pitchFamily="2" charset="2"/>
              <a:buNone/>
              <a:defRPr sz="1400" b="0">
                <a:solidFill>
                  <a:schemeClr val="bg1"/>
                </a:solidFill>
              </a:defRPr>
            </a:lvl4pPr>
            <a:lvl5pPr marL="1023938" indent="-169863">
              <a:buFont typeface="Wingdings" panose="05000000000000000000" pitchFamily="2" charset="2"/>
              <a:buNone/>
              <a:tabLst/>
              <a:defRPr sz="1400" b="0">
                <a:solidFill>
                  <a:schemeClr val="bg1"/>
                </a:solidFill>
              </a:defRPr>
            </a:lvl5pPr>
          </a:lstStyle>
          <a:p>
            <a:pPr lvl="0"/>
            <a:r>
              <a:rPr lang="en-US"/>
              <a:t>Click to edit Master text styles</a:t>
            </a:r>
          </a:p>
        </p:txBody>
      </p:sp>
      <p:sp>
        <p:nvSpPr>
          <p:cNvPr id="32" name="Diagonal Stripe 10">
            <a:extLst>
              <a:ext uri="{FF2B5EF4-FFF2-40B4-BE49-F238E27FC236}">
                <a16:creationId xmlns:a16="http://schemas.microsoft.com/office/drawing/2014/main" id="{E00E7889-4B8A-46BC-8C6E-BC7F3A2CE0DE}"/>
              </a:ext>
            </a:extLst>
          </p:cNvPr>
          <p:cNvSpPr/>
          <p:nvPr/>
        </p:nvSpPr>
        <p:spPr bwMode="auto">
          <a:xfrm rot="5400000">
            <a:off x="10893594" y="-79215"/>
            <a:ext cx="1219186" cy="1377615"/>
          </a:xfrm>
          <a:prstGeom prst="diagStripe">
            <a:avLst/>
          </a:prstGeom>
          <a:solidFill>
            <a:schemeClr val="bg1"/>
          </a:solidFill>
          <a:ln w="10795" cap="flat" cmpd="sng" algn="ctr">
            <a:noFill/>
            <a:prstDash val="solid"/>
          </a:ln>
          <a:effectLst>
            <a:outerShdw blurRad="152400" sx="101000" sy="101000" algn="tl" rotWithShape="0">
              <a:prstClr val="black">
                <a:alpha val="29000"/>
              </a:prstClr>
            </a:outerShdw>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de-AT" sz="2000">
              <a:solidFill>
                <a:schemeClr val="accent1"/>
              </a:solidFill>
              <a:cs typeface="Segoe UI" pitchFamily="34" charset="0"/>
            </a:endParaRPr>
          </a:p>
        </p:txBody>
      </p:sp>
      <p:sp>
        <p:nvSpPr>
          <p:cNvPr id="33" name="TextBox 11">
            <a:extLst>
              <a:ext uri="{FF2B5EF4-FFF2-40B4-BE49-F238E27FC236}">
                <a16:creationId xmlns:a16="http://schemas.microsoft.com/office/drawing/2014/main" id="{2283F741-B0D6-4F96-8028-D69088C5FFAE}"/>
              </a:ext>
            </a:extLst>
          </p:cNvPr>
          <p:cNvSpPr txBox="1"/>
          <p:nvPr/>
        </p:nvSpPr>
        <p:spPr>
          <a:xfrm rot="2474928">
            <a:off x="11125817" y="344277"/>
            <a:ext cx="1097095" cy="246221"/>
          </a:xfrm>
          <a:prstGeom prst="rect">
            <a:avLst/>
          </a:prstGeom>
          <a:noFill/>
        </p:spPr>
        <p:txBody>
          <a:bodyPr wrap="none" lIns="0" tIns="0" rIns="0" bIns="0" rtlCol="0">
            <a:spAutoFit/>
          </a:bodyPr>
          <a:lstStyle/>
          <a:p>
            <a:pPr defTabSz="932509">
              <a:defRPr/>
            </a:pPr>
            <a:r>
              <a:rPr lang="en-US" sz="1600" spc="-71">
                <a:solidFill>
                  <a:schemeClr val="accent1"/>
                </a:solidFill>
                <a:latin typeface="+mj-lt"/>
              </a:rPr>
              <a:t>Core module</a:t>
            </a:r>
            <a:endParaRPr lang="de-AT" sz="2000" spc="-71">
              <a:solidFill>
                <a:schemeClr val="accent1"/>
              </a:solidFill>
              <a:latin typeface="+mj-lt"/>
            </a:endParaRPr>
          </a:p>
        </p:txBody>
      </p:sp>
      <p:cxnSp>
        <p:nvCxnSpPr>
          <p:cNvPr id="3" name="Straight Connector 2">
            <a:extLst>
              <a:ext uri="{FF2B5EF4-FFF2-40B4-BE49-F238E27FC236}">
                <a16:creationId xmlns:a16="http://schemas.microsoft.com/office/drawing/2014/main" id="{7855DF87-88F5-EAFB-CACB-7D167D1C8B45}"/>
              </a:ext>
            </a:extLst>
          </p:cNvPr>
          <p:cNvCxnSpPr/>
          <p:nvPr/>
        </p:nvCxnSpPr>
        <p:spPr>
          <a:xfrm>
            <a:off x="584200" y="5393828"/>
            <a:ext cx="3291840" cy="0"/>
          </a:xfrm>
          <a:prstGeom prst="line">
            <a:avLst/>
          </a:prstGeom>
          <a:noFill/>
          <a:ln>
            <a:gradFill flip="none" rotWithShape="1">
              <a:gsLst>
                <a:gs pos="0">
                  <a:schemeClr val="accent3"/>
                </a:gs>
                <a:gs pos="100000">
                  <a:schemeClr val="accent1">
                    <a:alpha val="0"/>
                  </a:schemeClr>
                </a:gs>
                <a:gs pos="65000">
                  <a:schemeClr val="accent1">
                    <a:alpha val="40000"/>
                  </a:schemeClr>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1" name="Title 1">
            <a:extLst>
              <a:ext uri="{FF2B5EF4-FFF2-40B4-BE49-F238E27FC236}">
                <a16:creationId xmlns:a16="http://schemas.microsoft.com/office/drawing/2014/main" id="{D4E23952-CC05-53B7-6AE1-B541D8D062E3}"/>
              </a:ext>
            </a:extLst>
          </p:cNvPr>
          <p:cNvSpPr>
            <a:spLocks noGrp="1"/>
          </p:cNvSpPr>
          <p:nvPr>
            <p:ph type="title"/>
          </p:nvPr>
        </p:nvSpPr>
        <p:spPr>
          <a:xfrm>
            <a:off x="584200" y="585216"/>
            <a:ext cx="3307679" cy="861773"/>
          </a:xfrm>
        </p:spPr>
        <p:txBody>
          <a:bodyPr anchor="t" anchorCtr="0"/>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187294329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3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844368"/>
            <a:ext cx="12379568" cy="3302698"/>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pic>
        <p:nvPicPr>
          <p:cNvPr id="6" name="MS logo gray - EMF" descr="Microsoft logo, gray text version">
            <a:extLst>
              <a:ext uri="{FF2B5EF4-FFF2-40B4-BE49-F238E27FC236}">
                <a16:creationId xmlns:a16="http://schemas.microsoft.com/office/drawing/2014/main" id="{3CEAEC18-8489-693F-78F7-AC580E3166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
        <p:nvSpPr>
          <p:cNvPr id="7" name="Text Placeholder 5">
            <a:extLst>
              <a:ext uri="{FF2B5EF4-FFF2-40B4-BE49-F238E27FC236}">
                <a16:creationId xmlns:a16="http://schemas.microsoft.com/office/drawing/2014/main" id="{0CE6E8CE-8F11-3F60-9DA8-1FD661975170}"/>
              </a:ext>
            </a:extLst>
          </p:cNvPr>
          <p:cNvSpPr>
            <a:spLocks noGrp="1"/>
          </p:cNvSpPr>
          <p:nvPr>
            <p:ph type="body" sz="quarter" idx="10"/>
          </p:nvPr>
        </p:nvSpPr>
        <p:spPr>
          <a:xfrm>
            <a:off x="594949" y="3033223"/>
            <a:ext cx="11025188" cy="498598"/>
          </a:xfrm>
          <a:noFill/>
        </p:spPr>
        <p:txBody>
          <a:bodyPr vert="horz" wrap="square" lIns="0" tIns="0" rIns="0" bIns="0" rtlCol="0" anchor="b" anchorCtr="0">
            <a:spAutoFit/>
          </a:bodyPr>
          <a:lstStyle>
            <a:lvl1pPr>
              <a:defRPr lang="en-US" sz="3600" b="0" cap="none" spc="-50" dirty="0">
                <a:ln w="3175">
                  <a:noFill/>
                </a:ln>
                <a:gradFill>
                  <a:gsLst>
                    <a:gs pos="22000">
                      <a:schemeClr val="accent2"/>
                    </a:gs>
                    <a:gs pos="100000">
                      <a:schemeClr val="accent3"/>
                    </a:gs>
                  </a:gsLst>
                  <a:lin ang="2400000" scaled="0"/>
                </a:gradFill>
                <a:effectLst/>
                <a:latin typeface="+mj-lt"/>
              </a:defRPr>
            </a:lvl1pPr>
          </a:lstStyle>
          <a:p>
            <a:pPr lvl="0">
              <a:lnSpc>
                <a:spcPct val="90000"/>
              </a:lnSpc>
              <a:spcBef>
                <a:spcPct val="0"/>
              </a:spcBef>
              <a:buNone/>
            </a:pPr>
            <a:r>
              <a:rPr lang="en-US"/>
              <a:t>Click to edit Master text styles</a:t>
            </a:r>
          </a:p>
        </p:txBody>
      </p:sp>
    </p:spTree>
    <p:extLst>
      <p:ext uri="{BB962C8B-B14F-4D97-AF65-F5344CB8AC3E}">
        <p14:creationId xmlns:p14="http://schemas.microsoft.com/office/powerpoint/2010/main" val="2525642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4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844368"/>
            <a:ext cx="12379568" cy="3302698"/>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Text Placeholder 5">
            <a:extLst>
              <a:ext uri="{FF2B5EF4-FFF2-40B4-BE49-F238E27FC236}">
                <a16:creationId xmlns:a16="http://schemas.microsoft.com/office/drawing/2014/main" id="{0CE6E8CE-8F11-3F60-9DA8-1FD661975170}"/>
              </a:ext>
            </a:extLst>
          </p:cNvPr>
          <p:cNvSpPr>
            <a:spLocks noGrp="1"/>
          </p:cNvSpPr>
          <p:nvPr>
            <p:ph type="body" sz="quarter" idx="10"/>
          </p:nvPr>
        </p:nvSpPr>
        <p:spPr>
          <a:xfrm>
            <a:off x="594949" y="3033223"/>
            <a:ext cx="11025188" cy="498598"/>
          </a:xfrm>
          <a:noFill/>
        </p:spPr>
        <p:txBody>
          <a:bodyPr vert="horz" wrap="square" lIns="0" tIns="0" rIns="0" bIns="0" rtlCol="0" anchor="b" anchorCtr="0">
            <a:spAutoFit/>
          </a:bodyPr>
          <a:lstStyle>
            <a:lvl1pPr>
              <a:defRPr lang="en-US" sz="3600" b="0" cap="none" spc="-50" dirty="0">
                <a:ln w="3175">
                  <a:noFill/>
                </a:ln>
                <a:gradFill>
                  <a:gsLst>
                    <a:gs pos="22000">
                      <a:schemeClr val="accent2"/>
                    </a:gs>
                    <a:gs pos="100000">
                      <a:schemeClr val="accent3"/>
                    </a:gs>
                  </a:gsLst>
                  <a:lin ang="2400000" scaled="0"/>
                </a:gradFill>
                <a:effectLst/>
                <a:latin typeface="+mj-lt"/>
              </a:defRPr>
            </a:lvl1pPr>
          </a:lstStyle>
          <a:p>
            <a:pPr lvl="0">
              <a:lnSpc>
                <a:spcPct val="90000"/>
              </a:lnSpc>
              <a:spcBef>
                <a:spcPct val="0"/>
              </a:spcBef>
              <a:buNone/>
            </a:pPr>
            <a:r>
              <a:rPr lang="en-US"/>
              <a:t>Click to edit Master text styles</a:t>
            </a:r>
          </a:p>
        </p:txBody>
      </p:sp>
    </p:spTree>
    <p:extLst>
      <p:ext uri="{BB962C8B-B14F-4D97-AF65-F5344CB8AC3E}">
        <p14:creationId xmlns:p14="http://schemas.microsoft.com/office/powerpoint/2010/main" val="823357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cSld name="Header Line Blank">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cxnSp>
        <p:nvCxnSpPr>
          <p:cNvPr id="3" name="Straight Connector 2">
            <a:extLst>
              <a:ext uri="{FF2B5EF4-FFF2-40B4-BE49-F238E27FC236}">
                <a16:creationId xmlns:a16="http://schemas.microsoft.com/office/drawing/2014/main" id="{2502F9BD-EF25-7144-AB08-9EDFAA5C2CEA}"/>
              </a:ext>
            </a:extLst>
          </p:cNvPr>
          <p:cNvCxnSpPr/>
          <p:nvPr/>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738276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cSld name="Demo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1232416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6F25055E-89CD-4060-B4DC-93CAEA64ED0E}" type="datetimeFigureOut">
              <a:rPr lang="en-US" smtClean="0"/>
              <a:t>7/7/2026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6D2E0D-D119-4DFA-9F76-5BDB1E3C2F67}" type="slidenum">
              <a:rPr lang="en-US" smtClean="0"/>
              <a:t>‹#›</a:t>
            </a:fld>
            <a:endParaRPr lang="en-US"/>
          </a:p>
        </p:txBody>
      </p:sp>
    </p:spTree>
    <p:extLst>
      <p:ext uri="{BB962C8B-B14F-4D97-AF65-F5344CB8AC3E}">
        <p14:creationId xmlns:p14="http://schemas.microsoft.com/office/powerpoint/2010/main" val="385256077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cSld name="Title squar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p:nvPicPr>
        <p:blipFill>
          <a:blip r:embed="rId2"/>
          <a:stretch>
            <a:fillRect/>
          </a:stretch>
        </p:blipFill>
        <p:spPr bwMode="black">
          <a:xfrm>
            <a:off x="584200" y="585788"/>
            <a:ext cx="1366440" cy="292608"/>
          </a:xfrm>
          <a:prstGeom prst="rect">
            <a:avLst/>
          </a:prstGeom>
        </p:spPr>
      </p:pic>
      <p:sp>
        <p:nvSpPr>
          <p:cNvPr id="4" name="Picture Placeholder 3">
            <a:extLst>
              <a:ext uri="{FF2B5EF4-FFF2-40B4-BE49-F238E27FC236}">
                <a16:creationId xmlns:a16="http://schemas.microsoft.com/office/drawing/2014/main" id="{1D16804B-3245-9A4C-A340-6FF89CF57D54}"/>
              </a:ext>
            </a:extLst>
          </p:cNvPr>
          <p:cNvSpPr>
            <a:spLocks noGrp="1"/>
          </p:cNvSpPr>
          <p:nvPr>
            <p:ph type="pic" sz="quarter" idx="13"/>
          </p:nvPr>
        </p:nvSpPr>
        <p:spPr>
          <a:xfrm>
            <a:off x="5334000" y="0"/>
            <a:ext cx="6858000" cy="6858000"/>
          </a:xfrm>
        </p:spPr>
        <p:txBody>
          <a:bodyPr/>
          <a:lstStyle/>
          <a:p>
            <a:r>
              <a:rPr lang="en-US"/>
              <a:t>Click icon to add picture</a:t>
            </a:r>
          </a:p>
        </p:txBody>
      </p:sp>
    </p:spTree>
    <p:extLst>
      <p:ext uri="{BB962C8B-B14F-4D97-AF65-F5344CB8AC3E}">
        <p14:creationId xmlns:p14="http://schemas.microsoft.com/office/powerpoint/2010/main" val="9516484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userDrawn="1">
  <p:cSld name="Blank - Light Gradient">
    <p:bg>
      <p:bgPr>
        <a:gradFill>
          <a:gsLst>
            <a:gs pos="0">
              <a:srgbClr val="50E6FF"/>
            </a:gs>
            <a:gs pos="100000">
              <a:srgbClr val="D59DFF"/>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C35D8F7-37B3-8A61-0D77-6182149CE4D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13602656"/>
      </p:ext>
    </p:extLst>
  </p:cSld>
  <p:clrMapOvr>
    <a:masterClrMapping/>
  </p:clrMapOvr>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337290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Header Line Blank 01">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99F44F77-05E4-2BD3-B5FF-9C3F5F02C933}"/>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cxnSp>
        <p:nvCxnSpPr>
          <p:cNvPr id="3" name="Straight Connector 2">
            <a:extLst>
              <a:ext uri="{FF2B5EF4-FFF2-40B4-BE49-F238E27FC236}">
                <a16:creationId xmlns:a16="http://schemas.microsoft.com/office/drawing/2014/main" id="{2502F9BD-EF25-7144-AB08-9EDFAA5C2CEA}"/>
              </a:ext>
            </a:extLst>
          </p:cNvPr>
          <p:cNvCxnSpPr/>
          <p:nvPr userDrawn="1"/>
        </p:nvCxnSpPr>
        <p:spPr>
          <a:xfrm>
            <a:off x="584200" y="1219200"/>
            <a:ext cx="1102518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72147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073642923"/>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53.xml"/><Relationship Id="rId21" Type="http://schemas.openxmlformats.org/officeDocument/2006/relationships/slideLayout" Target="../slideLayouts/slideLayout48.xml"/><Relationship Id="rId42" Type="http://schemas.openxmlformats.org/officeDocument/2006/relationships/slideLayout" Target="../slideLayouts/slideLayout69.xml"/><Relationship Id="rId47" Type="http://schemas.openxmlformats.org/officeDocument/2006/relationships/slideLayout" Target="../slideLayouts/slideLayout74.xml"/><Relationship Id="rId63" Type="http://schemas.openxmlformats.org/officeDocument/2006/relationships/slideLayout" Target="../slideLayouts/slideLayout90.xml"/><Relationship Id="rId68" Type="http://schemas.openxmlformats.org/officeDocument/2006/relationships/slideLayout" Target="../slideLayouts/slideLayout95.xml"/><Relationship Id="rId84" Type="http://schemas.openxmlformats.org/officeDocument/2006/relationships/slideLayout" Target="../slideLayouts/slideLayout111.xml"/><Relationship Id="rId89" Type="http://schemas.openxmlformats.org/officeDocument/2006/relationships/theme" Target="../theme/theme2.xml"/><Relationship Id="rId16" Type="http://schemas.openxmlformats.org/officeDocument/2006/relationships/slideLayout" Target="../slideLayouts/slideLayout43.xml"/><Relationship Id="rId11" Type="http://schemas.openxmlformats.org/officeDocument/2006/relationships/slideLayout" Target="../slideLayouts/slideLayout38.xml"/><Relationship Id="rId32" Type="http://schemas.openxmlformats.org/officeDocument/2006/relationships/slideLayout" Target="../slideLayouts/slideLayout59.xml"/><Relationship Id="rId37" Type="http://schemas.openxmlformats.org/officeDocument/2006/relationships/slideLayout" Target="../slideLayouts/slideLayout64.xml"/><Relationship Id="rId53" Type="http://schemas.openxmlformats.org/officeDocument/2006/relationships/slideLayout" Target="../slideLayouts/slideLayout80.xml"/><Relationship Id="rId58" Type="http://schemas.openxmlformats.org/officeDocument/2006/relationships/slideLayout" Target="../slideLayouts/slideLayout85.xml"/><Relationship Id="rId74" Type="http://schemas.openxmlformats.org/officeDocument/2006/relationships/slideLayout" Target="../slideLayouts/slideLayout101.xml"/><Relationship Id="rId79" Type="http://schemas.openxmlformats.org/officeDocument/2006/relationships/slideLayout" Target="../slideLayouts/slideLayout106.xml"/><Relationship Id="rId5" Type="http://schemas.openxmlformats.org/officeDocument/2006/relationships/slideLayout" Target="../slideLayouts/slideLayout32.xml"/><Relationship Id="rId90" Type="http://schemas.openxmlformats.org/officeDocument/2006/relationships/image" Target="../media/image13.svg"/><Relationship Id="rId14" Type="http://schemas.openxmlformats.org/officeDocument/2006/relationships/slideLayout" Target="../slideLayouts/slideLayout41.xml"/><Relationship Id="rId22" Type="http://schemas.openxmlformats.org/officeDocument/2006/relationships/slideLayout" Target="../slideLayouts/slideLayout49.xml"/><Relationship Id="rId27" Type="http://schemas.openxmlformats.org/officeDocument/2006/relationships/slideLayout" Target="../slideLayouts/slideLayout54.xml"/><Relationship Id="rId30" Type="http://schemas.openxmlformats.org/officeDocument/2006/relationships/slideLayout" Target="../slideLayouts/slideLayout57.xml"/><Relationship Id="rId35" Type="http://schemas.openxmlformats.org/officeDocument/2006/relationships/slideLayout" Target="../slideLayouts/slideLayout62.xml"/><Relationship Id="rId43" Type="http://schemas.openxmlformats.org/officeDocument/2006/relationships/slideLayout" Target="../slideLayouts/slideLayout70.xml"/><Relationship Id="rId48" Type="http://schemas.openxmlformats.org/officeDocument/2006/relationships/slideLayout" Target="../slideLayouts/slideLayout75.xml"/><Relationship Id="rId56" Type="http://schemas.openxmlformats.org/officeDocument/2006/relationships/slideLayout" Target="../slideLayouts/slideLayout83.xml"/><Relationship Id="rId64" Type="http://schemas.openxmlformats.org/officeDocument/2006/relationships/slideLayout" Target="../slideLayouts/slideLayout91.xml"/><Relationship Id="rId69" Type="http://schemas.openxmlformats.org/officeDocument/2006/relationships/slideLayout" Target="../slideLayouts/slideLayout96.xml"/><Relationship Id="rId77" Type="http://schemas.openxmlformats.org/officeDocument/2006/relationships/slideLayout" Target="../slideLayouts/slideLayout104.xml"/><Relationship Id="rId8" Type="http://schemas.openxmlformats.org/officeDocument/2006/relationships/slideLayout" Target="../slideLayouts/slideLayout35.xml"/><Relationship Id="rId51" Type="http://schemas.openxmlformats.org/officeDocument/2006/relationships/slideLayout" Target="../slideLayouts/slideLayout78.xml"/><Relationship Id="rId72" Type="http://schemas.openxmlformats.org/officeDocument/2006/relationships/slideLayout" Target="../slideLayouts/slideLayout99.xml"/><Relationship Id="rId80" Type="http://schemas.openxmlformats.org/officeDocument/2006/relationships/slideLayout" Target="../slideLayouts/slideLayout107.xml"/><Relationship Id="rId85" Type="http://schemas.openxmlformats.org/officeDocument/2006/relationships/slideLayout" Target="../slideLayouts/slideLayout112.xml"/><Relationship Id="rId3" Type="http://schemas.openxmlformats.org/officeDocument/2006/relationships/slideLayout" Target="../slideLayouts/slideLayout30.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5" Type="http://schemas.openxmlformats.org/officeDocument/2006/relationships/slideLayout" Target="../slideLayouts/slideLayout52.xml"/><Relationship Id="rId33" Type="http://schemas.openxmlformats.org/officeDocument/2006/relationships/slideLayout" Target="../slideLayouts/slideLayout60.xml"/><Relationship Id="rId38" Type="http://schemas.openxmlformats.org/officeDocument/2006/relationships/slideLayout" Target="../slideLayouts/slideLayout65.xml"/><Relationship Id="rId46" Type="http://schemas.openxmlformats.org/officeDocument/2006/relationships/slideLayout" Target="../slideLayouts/slideLayout73.xml"/><Relationship Id="rId59" Type="http://schemas.openxmlformats.org/officeDocument/2006/relationships/slideLayout" Target="../slideLayouts/slideLayout86.xml"/><Relationship Id="rId67" Type="http://schemas.openxmlformats.org/officeDocument/2006/relationships/slideLayout" Target="../slideLayouts/slideLayout94.xml"/><Relationship Id="rId20" Type="http://schemas.openxmlformats.org/officeDocument/2006/relationships/slideLayout" Target="../slideLayouts/slideLayout47.xml"/><Relationship Id="rId41" Type="http://schemas.openxmlformats.org/officeDocument/2006/relationships/slideLayout" Target="../slideLayouts/slideLayout68.xml"/><Relationship Id="rId54" Type="http://schemas.openxmlformats.org/officeDocument/2006/relationships/slideLayout" Target="../slideLayouts/slideLayout81.xml"/><Relationship Id="rId62" Type="http://schemas.openxmlformats.org/officeDocument/2006/relationships/slideLayout" Target="../slideLayouts/slideLayout89.xml"/><Relationship Id="rId70" Type="http://schemas.openxmlformats.org/officeDocument/2006/relationships/slideLayout" Target="../slideLayouts/slideLayout97.xml"/><Relationship Id="rId75" Type="http://schemas.openxmlformats.org/officeDocument/2006/relationships/slideLayout" Target="../slideLayouts/slideLayout102.xml"/><Relationship Id="rId83" Type="http://schemas.openxmlformats.org/officeDocument/2006/relationships/slideLayout" Target="../slideLayouts/slideLayout110.xml"/><Relationship Id="rId88" Type="http://schemas.openxmlformats.org/officeDocument/2006/relationships/slideLayout" Target="../slideLayouts/slideLayout115.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5" Type="http://schemas.openxmlformats.org/officeDocument/2006/relationships/slideLayout" Target="../slideLayouts/slideLayout42.xml"/><Relationship Id="rId23" Type="http://schemas.openxmlformats.org/officeDocument/2006/relationships/slideLayout" Target="../slideLayouts/slideLayout50.xml"/><Relationship Id="rId28" Type="http://schemas.openxmlformats.org/officeDocument/2006/relationships/slideLayout" Target="../slideLayouts/slideLayout55.xml"/><Relationship Id="rId36" Type="http://schemas.openxmlformats.org/officeDocument/2006/relationships/slideLayout" Target="../slideLayouts/slideLayout63.xml"/><Relationship Id="rId49" Type="http://schemas.openxmlformats.org/officeDocument/2006/relationships/slideLayout" Target="../slideLayouts/slideLayout76.xml"/><Relationship Id="rId57" Type="http://schemas.openxmlformats.org/officeDocument/2006/relationships/slideLayout" Target="../slideLayouts/slideLayout84.xml"/><Relationship Id="rId10" Type="http://schemas.openxmlformats.org/officeDocument/2006/relationships/slideLayout" Target="../slideLayouts/slideLayout37.xml"/><Relationship Id="rId31" Type="http://schemas.openxmlformats.org/officeDocument/2006/relationships/slideLayout" Target="../slideLayouts/slideLayout58.xml"/><Relationship Id="rId44" Type="http://schemas.openxmlformats.org/officeDocument/2006/relationships/slideLayout" Target="../slideLayouts/slideLayout71.xml"/><Relationship Id="rId52" Type="http://schemas.openxmlformats.org/officeDocument/2006/relationships/slideLayout" Target="../slideLayouts/slideLayout79.xml"/><Relationship Id="rId60" Type="http://schemas.openxmlformats.org/officeDocument/2006/relationships/slideLayout" Target="../slideLayouts/slideLayout87.xml"/><Relationship Id="rId65" Type="http://schemas.openxmlformats.org/officeDocument/2006/relationships/slideLayout" Target="../slideLayouts/slideLayout92.xml"/><Relationship Id="rId73" Type="http://schemas.openxmlformats.org/officeDocument/2006/relationships/slideLayout" Target="../slideLayouts/slideLayout100.xml"/><Relationship Id="rId78" Type="http://schemas.openxmlformats.org/officeDocument/2006/relationships/slideLayout" Target="../slideLayouts/slideLayout105.xml"/><Relationship Id="rId81" Type="http://schemas.openxmlformats.org/officeDocument/2006/relationships/slideLayout" Target="../slideLayouts/slideLayout108.xml"/><Relationship Id="rId86" Type="http://schemas.openxmlformats.org/officeDocument/2006/relationships/slideLayout" Target="../slideLayouts/slideLayout113.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3" Type="http://schemas.openxmlformats.org/officeDocument/2006/relationships/slideLayout" Target="../slideLayouts/slideLayout40.xml"/><Relationship Id="rId18" Type="http://schemas.openxmlformats.org/officeDocument/2006/relationships/slideLayout" Target="../slideLayouts/slideLayout45.xml"/><Relationship Id="rId39" Type="http://schemas.openxmlformats.org/officeDocument/2006/relationships/slideLayout" Target="../slideLayouts/slideLayout66.xml"/><Relationship Id="rId34" Type="http://schemas.openxmlformats.org/officeDocument/2006/relationships/slideLayout" Target="../slideLayouts/slideLayout61.xml"/><Relationship Id="rId50" Type="http://schemas.openxmlformats.org/officeDocument/2006/relationships/slideLayout" Target="../slideLayouts/slideLayout77.xml"/><Relationship Id="rId55" Type="http://schemas.openxmlformats.org/officeDocument/2006/relationships/slideLayout" Target="../slideLayouts/slideLayout82.xml"/><Relationship Id="rId76" Type="http://schemas.openxmlformats.org/officeDocument/2006/relationships/slideLayout" Target="../slideLayouts/slideLayout103.xml"/><Relationship Id="rId7" Type="http://schemas.openxmlformats.org/officeDocument/2006/relationships/slideLayout" Target="../slideLayouts/slideLayout34.xml"/><Relationship Id="rId71" Type="http://schemas.openxmlformats.org/officeDocument/2006/relationships/slideLayout" Target="../slideLayouts/slideLayout98.xml"/><Relationship Id="rId2" Type="http://schemas.openxmlformats.org/officeDocument/2006/relationships/slideLayout" Target="../slideLayouts/slideLayout29.xml"/><Relationship Id="rId29" Type="http://schemas.openxmlformats.org/officeDocument/2006/relationships/slideLayout" Target="../slideLayouts/slideLayout56.xml"/><Relationship Id="rId24" Type="http://schemas.openxmlformats.org/officeDocument/2006/relationships/slideLayout" Target="../slideLayouts/slideLayout51.xml"/><Relationship Id="rId40" Type="http://schemas.openxmlformats.org/officeDocument/2006/relationships/slideLayout" Target="../slideLayouts/slideLayout67.xml"/><Relationship Id="rId45" Type="http://schemas.openxmlformats.org/officeDocument/2006/relationships/slideLayout" Target="../slideLayouts/slideLayout72.xml"/><Relationship Id="rId66" Type="http://schemas.openxmlformats.org/officeDocument/2006/relationships/slideLayout" Target="../slideLayouts/slideLayout93.xml"/><Relationship Id="rId87" Type="http://schemas.openxmlformats.org/officeDocument/2006/relationships/slideLayout" Target="../slideLayouts/slideLayout114.xml"/><Relationship Id="rId61" Type="http://schemas.openxmlformats.org/officeDocument/2006/relationships/slideLayout" Target="../slideLayouts/slideLayout88.xml"/><Relationship Id="rId82" Type="http://schemas.openxmlformats.org/officeDocument/2006/relationships/slideLayout" Target="../slideLayouts/slideLayout109.xml"/><Relationship Id="rId19"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4"/>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29" cstate="hqprint">
            <a:extLst>
              <a:ext uri="{28A0092B-C50C-407E-A947-70E740481C1C}">
                <a14:useLocalDpi xmlns:a14="http://schemas.microsoft.com/office/drawing/2010/main"/>
              </a:ext>
            </a:extLst>
          </a:blip>
          <a:srcRect l="762"/>
          <a:stretch/>
        </p:blipFill>
        <p:spPr>
          <a:xfrm rot="5400000">
            <a:off x="9509760" y="2843774"/>
            <a:ext cx="6858000" cy="1170455"/>
          </a:xfrm>
          <a:prstGeom prst="rect">
            <a:avLst/>
          </a:prstGeom>
        </p:spPr>
      </p:pic>
      <p:sp>
        <p:nvSpPr>
          <p:cNvPr id="34" name="Slide Number Placeholder 33">
            <a:extLst>
              <a:ext uri="{FF2B5EF4-FFF2-40B4-BE49-F238E27FC236}">
                <a16:creationId xmlns:a16="http://schemas.microsoft.com/office/drawing/2014/main" id="{6D63B297-927B-6144-B15E-C2A058EE537D}"/>
              </a:ext>
            </a:extLst>
          </p:cNvPr>
          <p:cNvSpPr>
            <a:spLocks noGrp="1"/>
          </p:cNvSpPr>
          <p:nvPr>
            <p:ph type="sldNum" sz="quarter" idx="4"/>
          </p:nvPr>
        </p:nvSpPr>
        <p:spPr>
          <a:xfrm>
            <a:off x="9296400" y="6427471"/>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649A1B1-5A8E-4E46-95DF-CCAC78182983}" type="slidenum">
              <a:rPr kumimoji="0" lang="en-US" sz="1050" b="0" i="0" u="none" strike="noStrike" kern="1200" cap="none" spc="0" normalizeH="0" baseline="0" noProof="0" smtClean="0">
                <a:ln>
                  <a:noFill/>
                </a:ln>
                <a:solidFill>
                  <a:srgbClr val="000000">
                    <a:tint val="75000"/>
                  </a:srgbClr>
                </a:solidFill>
                <a:effectLst/>
                <a:uLnTx/>
                <a:uFillTx/>
                <a:latin typeface="Segoe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srgbClr val="000000">
                  <a:tint val="75000"/>
                </a:srgbClr>
              </a:solidFill>
              <a:effectLst/>
              <a:uLnTx/>
              <a:uFillTx/>
              <a:latin typeface="Segoe UI"/>
              <a:ea typeface="+mn-ea"/>
              <a:cs typeface="+mn-cs"/>
            </a:endParaRPr>
          </a:p>
        </p:txBody>
      </p:sp>
    </p:spTree>
    <p:extLst>
      <p:ext uri="{BB962C8B-B14F-4D97-AF65-F5344CB8AC3E}">
        <p14:creationId xmlns:p14="http://schemas.microsoft.com/office/powerpoint/2010/main" val="2842011368"/>
      </p:ext>
    </p:extLst>
  </p:cSld>
  <p:clrMap bg1="lt1" tx1="dk1" bg2="lt2" tx2="dk2" accent1="accent1" accent2="accent2" accent3="accent3" accent4="accent4" accent5="accent5" accent6="accent6" hlink="hlink" folHlink="folHlink"/>
  <p:sldLayoutIdLst>
    <p:sldLayoutId id="2147484288" r:id="rId1"/>
    <p:sldLayoutId id="2147484289" r:id="rId2"/>
    <p:sldLayoutId id="2147484290" r:id="rId3"/>
    <p:sldLayoutId id="2147484291" r:id="rId4"/>
    <p:sldLayoutId id="2147484292" r:id="rId5"/>
    <p:sldLayoutId id="2147484293" r:id="rId6"/>
    <p:sldLayoutId id="2147484294" r:id="rId7"/>
    <p:sldLayoutId id="2147484295" r:id="rId8"/>
    <p:sldLayoutId id="2147484296" r:id="rId9"/>
    <p:sldLayoutId id="2147484297" r:id="rId10"/>
    <p:sldLayoutId id="2147484298" r:id="rId11"/>
    <p:sldLayoutId id="2147484299" r:id="rId12"/>
    <p:sldLayoutId id="2147484300" r:id="rId13"/>
    <p:sldLayoutId id="2147484301" r:id="rId14"/>
    <p:sldLayoutId id="2147484302" r:id="rId15"/>
    <p:sldLayoutId id="2147484303" r:id="rId16"/>
    <p:sldLayoutId id="2147484304" r:id="rId17"/>
    <p:sldLayoutId id="2147484305" r:id="rId18"/>
    <p:sldLayoutId id="2147484306" r:id="rId19"/>
    <p:sldLayoutId id="2147484307" r:id="rId20"/>
    <p:sldLayoutId id="2147484308" r:id="rId21"/>
    <p:sldLayoutId id="2147484309" r:id="rId22"/>
    <p:sldLayoutId id="2147484310" r:id="rId23"/>
    <p:sldLayoutId id="2147484311" r:id="rId24"/>
    <p:sldLayoutId id="2147484312" r:id="rId25"/>
    <p:sldLayoutId id="2147484313" r:id="rId26"/>
    <p:sldLayoutId id="2147484314" r:id="rId27"/>
  </p:sldLayoutIdLst>
  <p:transition>
    <p:fade/>
  </p:transition>
  <p:hf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580311"/>
            <a:ext cx="11018520" cy="430887"/>
          </a:xfrm>
          <a:prstGeom prst="rect">
            <a:avLst/>
          </a:prstGeom>
          <a:noFill/>
        </p:spPr>
        <p:txBody>
          <a:bodyPr vert="horz" wrap="square" lIns="0" tIns="0" rIns="0" bIns="0" rtlCol="0" anchor="b" anchorCtr="0">
            <a:noAutofit/>
          </a:bodyPr>
          <a:lstStyle/>
          <a:p>
            <a:pPr lvl="0"/>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FD0A04DA-4C2F-74A6-1E51-7838E3F551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0"/>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2062022160"/>
      </p:ext>
    </p:extLst>
  </p:cSld>
  <p:clrMap bg1="lt1" tx1="dk1" bg2="lt2" tx2="dk2" accent1="accent1" accent2="accent2" accent3="accent3" accent4="accent4" accent5="accent5" accent6="accent6" hlink="hlink" folHlink="folHlink"/>
  <p:sldLayoutIdLst>
    <p:sldLayoutId id="2147484335" r:id="rId1"/>
    <p:sldLayoutId id="2147484336" r:id="rId2"/>
    <p:sldLayoutId id="2147484337" r:id="rId3"/>
    <p:sldLayoutId id="2147484338" r:id="rId4"/>
    <p:sldLayoutId id="2147484339" r:id="rId5"/>
    <p:sldLayoutId id="2147484340" r:id="rId6"/>
    <p:sldLayoutId id="2147484341" r:id="rId7"/>
    <p:sldLayoutId id="2147484342" r:id="rId8"/>
    <p:sldLayoutId id="2147484343" r:id="rId9"/>
    <p:sldLayoutId id="2147484344" r:id="rId10"/>
    <p:sldLayoutId id="2147484345" r:id="rId11"/>
    <p:sldLayoutId id="2147484346" r:id="rId12"/>
    <p:sldLayoutId id="2147484347" r:id="rId13"/>
    <p:sldLayoutId id="2147484348" r:id="rId14"/>
    <p:sldLayoutId id="2147484349" r:id="rId15"/>
    <p:sldLayoutId id="2147484350" r:id="rId16"/>
    <p:sldLayoutId id="2147484351" r:id="rId17"/>
    <p:sldLayoutId id="2147484352" r:id="rId18"/>
    <p:sldLayoutId id="2147484353" r:id="rId19"/>
    <p:sldLayoutId id="2147484354" r:id="rId20"/>
    <p:sldLayoutId id="2147484355" r:id="rId21"/>
    <p:sldLayoutId id="2147484356" r:id="rId22"/>
    <p:sldLayoutId id="2147484357" r:id="rId23"/>
    <p:sldLayoutId id="2147484358" r:id="rId24"/>
    <p:sldLayoutId id="2147484359" r:id="rId25"/>
    <p:sldLayoutId id="2147484360" r:id="rId26"/>
    <p:sldLayoutId id="2147484361" r:id="rId27"/>
    <p:sldLayoutId id="2147484362" r:id="rId28"/>
    <p:sldLayoutId id="2147484363" r:id="rId29"/>
    <p:sldLayoutId id="2147484364" r:id="rId30"/>
    <p:sldLayoutId id="2147484365" r:id="rId31"/>
    <p:sldLayoutId id="2147484366" r:id="rId32"/>
    <p:sldLayoutId id="2147484367" r:id="rId33"/>
    <p:sldLayoutId id="2147484368" r:id="rId34"/>
    <p:sldLayoutId id="2147484369" r:id="rId35"/>
    <p:sldLayoutId id="2147484370" r:id="rId36"/>
    <p:sldLayoutId id="2147484371" r:id="rId37"/>
    <p:sldLayoutId id="2147484372" r:id="rId38"/>
    <p:sldLayoutId id="2147484373" r:id="rId39"/>
    <p:sldLayoutId id="2147484374" r:id="rId40"/>
    <p:sldLayoutId id="2147484375" r:id="rId41"/>
    <p:sldLayoutId id="2147484376" r:id="rId42"/>
    <p:sldLayoutId id="2147484377" r:id="rId43"/>
    <p:sldLayoutId id="2147484378" r:id="rId44"/>
    <p:sldLayoutId id="2147484379" r:id="rId45"/>
    <p:sldLayoutId id="2147484380" r:id="rId46"/>
    <p:sldLayoutId id="2147484381" r:id="rId47"/>
    <p:sldLayoutId id="2147484382" r:id="rId48"/>
    <p:sldLayoutId id="2147484383" r:id="rId49"/>
    <p:sldLayoutId id="2147484384" r:id="rId50"/>
    <p:sldLayoutId id="2147484385" r:id="rId51"/>
    <p:sldLayoutId id="2147484386" r:id="rId52"/>
    <p:sldLayoutId id="2147484387" r:id="rId53"/>
    <p:sldLayoutId id="2147484388" r:id="rId54"/>
    <p:sldLayoutId id="2147484389" r:id="rId55"/>
    <p:sldLayoutId id="2147484390" r:id="rId56"/>
    <p:sldLayoutId id="2147484391" r:id="rId57"/>
    <p:sldLayoutId id="2147484392" r:id="rId58"/>
    <p:sldLayoutId id="2147484393" r:id="rId59"/>
    <p:sldLayoutId id="2147484394" r:id="rId60"/>
    <p:sldLayoutId id="2147484395" r:id="rId61"/>
    <p:sldLayoutId id="2147484396" r:id="rId62"/>
    <p:sldLayoutId id="2147484397" r:id="rId63"/>
    <p:sldLayoutId id="2147484398" r:id="rId64"/>
    <p:sldLayoutId id="2147484399" r:id="rId65"/>
    <p:sldLayoutId id="2147484400" r:id="rId66"/>
    <p:sldLayoutId id="2147484401" r:id="rId67"/>
    <p:sldLayoutId id="2147484402" r:id="rId68"/>
    <p:sldLayoutId id="2147484403" r:id="rId69"/>
    <p:sldLayoutId id="2147484404" r:id="rId70"/>
    <p:sldLayoutId id="2147484405" r:id="rId71"/>
    <p:sldLayoutId id="2147484406" r:id="rId72"/>
    <p:sldLayoutId id="2147484407" r:id="rId73"/>
    <p:sldLayoutId id="2147484408" r:id="rId74"/>
    <p:sldLayoutId id="2147484409" r:id="rId75"/>
    <p:sldLayoutId id="2147484410" r:id="rId76"/>
    <p:sldLayoutId id="2147484411" r:id="rId77"/>
    <p:sldLayoutId id="2147484412" r:id="rId78"/>
    <p:sldLayoutId id="2147484413" r:id="rId79"/>
    <p:sldLayoutId id="2147484414" r:id="rId80"/>
    <p:sldLayoutId id="2147484415" r:id="rId81"/>
    <p:sldLayoutId id="2147484416" r:id="rId82"/>
    <p:sldLayoutId id="2147484417" r:id="rId83"/>
    <p:sldLayoutId id="2147484418" r:id="rId84"/>
    <p:sldLayoutId id="2147484836" r:id="rId85"/>
    <p:sldLayoutId id="2147484837" r:id="rId86"/>
    <p:sldLayoutId id="2147484838" r:id="rId87"/>
    <p:sldLayoutId id="2147484839" r:id="rId88"/>
  </p:sldLayoutIdLst>
  <p:transition>
    <p:fade/>
  </p:transition>
  <p:hf hdr="0" ftr="0" dt="0"/>
  <p:txStyles>
    <p:title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aka.ms/MasteringCopilotAndAgents2026" TargetMode="External"/><Relationship Id="rId2" Type="http://schemas.openxmlformats.org/officeDocument/2006/relationships/notesSlide" Target="../notesSlides/notesSlide1.xml"/><Relationship Id="rId1" Type="http://schemas.openxmlformats.org/officeDocument/2006/relationships/slideLayout" Target="../slideLayouts/slideLayout41.xml"/><Relationship Id="rId5" Type="http://schemas.openxmlformats.org/officeDocument/2006/relationships/image" Target="../media/image45.png"/><Relationship Id="rId4" Type="http://schemas.openxmlformats.org/officeDocument/2006/relationships/hyperlink" Target="https://aka.ms/MasteringCopilotAgents2025Conten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49.svg"/><Relationship Id="rId4" Type="http://schemas.openxmlformats.org/officeDocument/2006/relationships/image" Target="../media/image48.svg"/></Relationships>
</file>

<file path=ppt/slides/_rels/slide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xml"/><Relationship Id="rId1" Type="http://schemas.openxmlformats.org/officeDocument/2006/relationships/slideLayout" Target="../slideLayouts/slideLayout1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45.png"/><Relationship Id="rId7"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53.svg"/><Relationship Id="rId5" Type="http://schemas.openxmlformats.org/officeDocument/2006/relationships/image" Target="../media/image52.svg"/><Relationship Id="rId4" Type="http://schemas.openxmlformats.org/officeDocument/2006/relationships/image" Target="../media/image51.svg"/></Relationships>
</file>

<file path=ppt/slides/_rels/slide7.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5.png"/><Relationship Id="rId3" Type="http://schemas.openxmlformats.org/officeDocument/2006/relationships/image" Target="../media/image55.png"/><Relationship Id="rId7" Type="http://schemas.openxmlformats.org/officeDocument/2006/relationships/image" Target="../media/image59.png"/><Relationship Id="rId12" Type="http://schemas.openxmlformats.org/officeDocument/2006/relationships/image" Target="../media/image62.png"/><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58.png"/><Relationship Id="rId11" Type="http://schemas.openxmlformats.org/officeDocument/2006/relationships/hyperlink" Target="https://support.microsoft.com/en-us/copilot-onenote" TargetMode="External"/><Relationship Id="rId5" Type="http://schemas.openxmlformats.org/officeDocument/2006/relationships/image" Target="../media/image57.png"/><Relationship Id="rId10" Type="http://schemas.openxmlformats.org/officeDocument/2006/relationships/image" Target="../media/image61.png"/><Relationship Id="rId4" Type="http://schemas.openxmlformats.org/officeDocument/2006/relationships/image" Target="../media/image56.png"/><Relationship Id="rId9" Type="http://schemas.openxmlformats.org/officeDocument/2006/relationships/hyperlink" Target="https://support.microsoft.com/en-us/copilot-whiteboard" TargetMode="External"/><Relationship Id="rId14" Type="http://schemas.openxmlformats.org/officeDocument/2006/relationships/image" Target="../media/image63.png"/></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us/topic/standard-versus-priority-access-to-features-in-microsoft-365-copilot-chat-12c8d9f8-db32-4f99-8ebe-d8d85879137f" TargetMode="External"/><Relationship Id="rId2" Type="http://schemas.openxmlformats.org/officeDocument/2006/relationships/notesSlide" Target="../notesSlides/notesSlide8.xml"/><Relationship Id="rId1" Type="http://schemas.openxmlformats.org/officeDocument/2006/relationships/slideLayout" Target="../slideLayouts/slideLayout115.xml"/><Relationship Id="rId4" Type="http://schemas.openxmlformats.org/officeDocument/2006/relationships/hyperlink" Target="https://adoption.microsoft.com/en-us/copilot/frontier-progra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9.xml"/><Relationship Id="rId1" Type="http://schemas.openxmlformats.org/officeDocument/2006/relationships/slideLayout" Target="../slideLayouts/slideLayout97.xml"/></Relationships>
</file>

<file path=ppt/slides/_rels/slide1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8" Type="http://schemas.openxmlformats.org/officeDocument/2006/relationships/hyperlink" Target="https://copilot.cloud.microsoft/en-US/prompts?" TargetMode="External"/><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11.xml"/><Relationship Id="rId1" Type="http://schemas.openxmlformats.org/officeDocument/2006/relationships/slideLayout" Target="../slideLayouts/slideLayout11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hyperlink" Target="http://m365copilot.com/" TargetMode="External"/><Relationship Id="rId7" Type="http://schemas.openxmlformats.org/officeDocument/2006/relationships/image" Target="../media/image73.png"/><Relationship Id="rId2" Type="http://schemas.openxmlformats.org/officeDocument/2006/relationships/notesSlide" Target="../notesSlides/notesSlide13.xml"/><Relationship Id="rId1" Type="http://schemas.openxmlformats.org/officeDocument/2006/relationships/slideLayout" Target="../slideLayouts/slideLayout112.xml"/><Relationship Id="rId6" Type="http://schemas.openxmlformats.org/officeDocument/2006/relationships/image" Target="../media/image72.png"/><Relationship Id="rId5" Type="http://schemas.openxmlformats.org/officeDocument/2006/relationships/image" Target="../media/image71.png"/><Relationship Id="rId10" Type="http://schemas.openxmlformats.org/officeDocument/2006/relationships/image" Target="../media/image76.png"/><Relationship Id="rId4" Type="http://schemas.openxmlformats.org/officeDocument/2006/relationships/hyperlink" Target="http://copilot.cloud.microsoft/" TargetMode="External"/><Relationship Id="rId9" Type="http://schemas.openxmlformats.org/officeDocument/2006/relationships/image" Target="../media/image75.png"/></Relationships>
</file>

<file path=ppt/slides/_rels/slide1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4.xml"/><Relationship Id="rId1" Type="http://schemas.openxmlformats.org/officeDocument/2006/relationships/slideLayout" Target="../slideLayouts/slideLayout29.xml"/><Relationship Id="rId4" Type="http://schemas.openxmlformats.org/officeDocument/2006/relationships/image" Target="../media/image78.png"/></Relationships>
</file>

<file path=ppt/slides/_rels/slide1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8.xml"/><Relationship Id="rId1" Type="http://schemas.openxmlformats.org/officeDocument/2006/relationships/slideLayout" Target="../slideLayouts/slideLayout29.xml"/><Relationship Id="rId4" Type="http://schemas.openxmlformats.org/officeDocument/2006/relationships/image" Target="../media/image8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0.xml"/><Relationship Id="rId1" Type="http://schemas.openxmlformats.org/officeDocument/2006/relationships/slideLayout" Target="../slideLayouts/slideLayout29.xml"/><Relationship Id="rId5" Type="http://schemas.openxmlformats.org/officeDocument/2006/relationships/image" Target="../media/image86.png"/><Relationship Id="rId4" Type="http://schemas.openxmlformats.org/officeDocument/2006/relationships/image" Target="../media/image8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7.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2.xml"/><Relationship Id="rId1" Type="http://schemas.openxmlformats.org/officeDocument/2006/relationships/slideLayout" Target="../slideLayouts/slideLayout29.xml"/><Relationship Id="rId4" Type="http://schemas.openxmlformats.org/officeDocument/2006/relationships/image" Target="../media/image89.png"/></Relationships>
</file>

<file path=ppt/slides/_rels/slide2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3.xml"/><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4.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notesSlide" Target="../notesSlides/notesSlide27.xml"/><Relationship Id="rId1" Type="http://schemas.openxmlformats.org/officeDocument/2006/relationships/slideLayout" Target="../slideLayouts/slideLayout110.xml"/><Relationship Id="rId6"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5" Type="http://schemas.openxmlformats.org/officeDocument/2006/relationships/image" Target="../media/image94.svg"/><Relationship Id="rId4" Type="http://schemas.openxmlformats.org/officeDocument/2006/relationships/image" Target="../media/image93.svg"/></Relationships>
</file>

<file path=ppt/slides/_rels/slide28.xml.rels><?xml version="1.0" encoding="UTF-8" standalone="yes"?>
<Relationships xmlns="http://schemas.openxmlformats.org/package/2006/relationships"><Relationship Id="rId3" Type="http://schemas.openxmlformats.org/officeDocument/2006/relationships/image" Target="../media/image95.svg"/><Relationship Id="rId7"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2" Type="http://schemas.openxmlformats.org/officeDocument/2006/relationships/notesSlide" Target="../notesSlides/notesSlide28.xml"/><Relationship Id="rId1" Type="http://schemas.openxmlformats.org/officeDocument/2006/relationships/slideLayout" Target="../slideLayouts/slideLayout110.xml"/><Relationship Id="rId6" Type="http://schemas.openxmlformats.org/officeDocument/2006/relationships/image" Target="../media/image98.svg"/><Relationship Id="rId5" Type="http://schemas.openxmlformats.org/officeDocument/2006/relationships/image" Target="../media/image97.svg"/><Relationship Id="rId4" Type="http://schemas.openxmlformats.org/officeDocument/2006/relationships/image" Target="../media/image96.svg"/></Relationships>
</file>

<file path=ppt/slides/_rels/slide29.xml.rels><?xml version="1.0" encoding="UTF-8" standalone="yes"?>
<Relationships xmlns="http://schemas.openxmlformats.org/package/2006/relationships"><Relationship Id="rId8"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3" Type="http://schemas.openxmlformats.org/officeDocument/2006/relationships/image" Target="../media/image99.svg"/><Relationship Id="rId7" Type="http://schemas.openxmlformats.org/officeDocument/2006/relationships/image" Target="../media/image103.svg"/><Relationship Id="rId2" Type="http://schemas.openxmlformats.org/officeDocument/2006/relationships/notesSlide" Target="../notesSlides/notesSlide29.xml"/><Relationship Id="rId1" Type="http://schemas.openxmlformats.org/officeDocument/2006/relationships/slideLayout" Target="../slideLayouts/slideLayout110.xml"/><Relationship Id="rId6" Type="http://schemas.openxmlformats.org/officeDocument/2006/relationships/image" Target="../media/image102.svg"/><Relationship Id="rId5" Type="http://schemas.openxmlformats.org/officeDocument/2006/relationships/image" Target="../media/image101.svg"/><Relationship Id="rId4" Type="http://schemas.openxmlformats.org/officeDocument/2006/relationships/image" Target="../media/image100.svg"/></Relationships>
</file>

<file path=ppt/slides/_rels/slide30.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notesSlide" Target="../notesSlides/notesSlide30.xml"/><Relationship Id="rId1" Type="http://schemas.openxmlformats.org/officeDocument/2006/relationships/slideLayout" Target="../slideLayouts/slideLayout110.xml"/><Relationship Id="rId5"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4" Type="http://schemas.openxmlformats.org/officeDocument/2006/relationships/image" Target="../media/image105.svg"/></Relationships>
</file>

<file path=ppt/slides/_rels/slide31.xml.rels><?xml version="1.0" encoding="UTF-8" standalone="yes"?>
<Relationships xmlns="http://schemas.openxmlformats.org/package/2006/relationships"><Relationship Id="rId3" Type="http://schemas.openxmlformats.org/officeDocument/2006/relationships/image" Target="../media/image106.svg"/><Relationship Id="rId7"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2" Type="http://schemas.openxmlformats.org/officeDocument/2006/relationships/notesSlide" Target="../notesSlides/notesSlide31.xml"/><Relationship Id="rId1" Type="http://schemas.openxmlformats.org/officeDocument/2006/relationships/slideLayout" Target="../slideLayouts/slideLayout110.xml"/><Relationship Id="rId6" Type="http://schemas.openxmlformats.org/officeDocument/2006/relationships/image" Target="../media/image109.svg"/><Relationship Id="rId5" Type="http://schemas.openxmlformats.org/officeDocument/2006/relationships/image" Target="../media/image108.svg"/><Relationship Id="rId4" Type="http://schemas.openxmlformats.org/officeDocument/2006/relationships/image" Target="../media/image107.svg"/></Relationships>
</file>

<file path=ppt/slides/_rels/slide32.xml.rels><?xml version="1.0" encoding="UTF-8" standalone="yes"?>
<Relationships xmlns="http://schemas.openxmlformats.org/package/2006/relationships"><Relationship Id="rId3" Type="http://schemas.openxmlformats.org/officeDocument/2006/relationships/image" Target="../media/image110.svg"/><Relationship Id="rId7"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2" Type="http://schemas.openxmlformats.org/officeDocument/2006/relationships/notesSlide" Target="../notesSlides/notesSlide32.xml"/><Relationship Id="rId1" Type="http://schemas.openxmlformats.org/officeDocument/2006/relationships/slideLayout" Target="../slideLayouts/slideLayout110.xml"/><Relationship Id="rId6" Type="http://schemas.openxmlformats.org/officeDocument/2006/relationships/image" Target="../media/image113.png"/><Relationship Id="rId5" Type="http://schemas.openxmlformats.org/officeDocument/2006/relationships/image" Target="../media/image112.svg"/><Relationship Id="rId4" Type="http://schemas.openxmlformats.org/officeDocument/2006/relationships/image" Target="../media/image111.svg"/></Relationships>
</file>

<file path=ppt/slides/_rels/slide33.xml.rels><?xml version="1.0" encoding="UTF-8" standalone="yes"?>
<Relationships xmlns="http://schemas.openxmlformats.org/package/2006/relationships"><Relationship Id="rId3" Type="http://schemas.openxmlformats.org/officeDocument/2006/relationships/image" Target="../media/image114.svg"/><Relationship Id="rId7"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2" Type="http://schemas.openxmlformats.org/officeDocument/2006/relationships/notesSlide" Target="../notesSlides/notesSlide33.xml"/><Relationship Id="rId1" Type="http://schemas.openxmlformats.org/officeDocument/2006/relationships/slideLayout" Target="../slideLayouts/slideLayout110.xml"/><Relationship Id="rId6" Type="http://schemas.openxmlformats.org/officeDocument/2006/relationships/image" Target="../media/image117.svg"/><Relationship Id="rId5" Type="http://schemas.openxmlformats.org/officeDocument/2006/relationships/image" Target="../media/image116.svg"/><Relationship Id="rId4" Type="http://schemas.openxmlformats.org/officeDocument/2006/relationships/image" Target="../media/image115.svg"/></Relationships>
</file>

<file path=ppt/slides/_rels/slide34.xml.rels><?xml version="1.0" encoding="UTF-8" standalone="yes"?>
<Relationships xmlns="http://schemas.openxmlformats.org/package/2006/relationships"><Relationship Id="rId8"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3" Type="http://schemas.openxmlformats.org/officeDocument/2006/relationships/image" Target="../media/image118.svg"/><Relationship Id="rId7" Type="http://schemas.openxmlformats.org/officeDocument/2006/relationships/image" Target="../media/image122.svg"/><Relationship Id="rId2" Type="http://schemas.openxmlformats.org/officeDocument/2006/relationships/notesSlide" Target="../notesSlides/notesSlide34.xml"/><Relationship Id="rId1" Type="http://schemas.openxmlformats.org/officeDocument/2006/relationships/slideLayout" Target="../slideLayouts/slideLayout110.xml"/><Relationship Id="rId6" Type="http://schemas.openxmlformats.org/officeDocument/2006/relationships/image" Target="../media/image121.svg"/><Relationship Id="rId5" Type="http://schemas.openxmlformats.org/officeDocument/2006/relationships/image" Target="../media/image120.svg"/><Relationship Id="rId4" Type="http://schemas.openxmlformats.org/officeDocument/2006/relationships/image" Target="../media/image119.svg"/></Relationships>
</file>

<file path=ppt/slides/_rels/slide35.xml.rels><?xml version="1.0" encoding="UTF-8" standalone="yes"?>
<Relationships xmlns="http://schemas.openxmlformats.org/package/2006/relationships"><Relationship Id="rId8" Type="http://schemas.openxmlformats.org/officeDocument/2006/relationships/image" Target="../media/image128.svg"/><Relationship Id="rId3" Type="http://schemas.openxmlformats.org/officeDocument/2006/relationships/image" Target="../media/image123.svg"/><Relationship Id="rId7" Type="http://schemas.openxmlformats.org/officeDocument/2006/relationships/image" Target="../media/image127.svg"/><Relationship Id="rId2" Type="http://schemas.openxmlformats.org/officeDocument/2006/relationships/notesSlide" Target="../notesSlides/notesSlide35.xml"/><Relationship Id="rId1" Type="http://schemas.openxmlformats.org/officeDocument/2006/relationships/slideLayout" Target="../slideLayouts/slideLayout110.xml"/><Relationship Id="rId6" Type="http://schemas.openxmlformats.org/officeDocument/2006/relationships/image" Target="../media/image126.svg"/><Relationship Id="rId5" Type="http://schemas.openxmlformats.org/officeDocument/2006/relationships/image" Target="../media/image125.svg"/><Relationship Id="rId10" Type="http://schemas.openxmlformats.org/officeDocument/2006/relationships/hyperlink" Target="https://microsoft-my.sharepoint.com/personal/anaviles_microsoft_com/_layouts/15/Doc.aspx?sourcedoc=%7BBF4C977E-D938-4BFB-A0A6-F4D52BBA3CFF%7D&amp;file=Generate%20a%20set%20of%20copilot%20prom.docx&amp;action=default&amp;mobileredirect=true&amp;DefaultItemOpen=1" TargetMode="External"/><Relationship Id="rId4" Type="http://schemas.openxmlformats.org/officeDocument/2006/relationships/image" Target="../media/image124.svg"/><Relationship Id="rId9" Type="http://schemas.openxmlformats.org/officeDocument/2006/relationships/image" Target="../media/image129.svg"/></Relationships>
</file>

<file path=ppt/slides/_rels/slide36.xml.rels><?xml version="1.0" encoding="UTF-8" standalone="yes"?>
<Relationships xmlns="http://schemas.openxmlformats.org/package/2006/relationships"><Relationship Id="rId8" Type="http://schemas.openxmlformats.org/officeDocument/2006/relationships/image" Target="../media/image135.svg"/><Relationship Id="rId3" Type="http://schemas.openxmlformats.org/officeDocument/2006/relationships/image" Target="../media/image130.svg"/><Relationship Id="rId7" Type="http://schemas.openxmlformats.org/officeDocument/2006/relationships/image" Target="../media/image134.svg"/><Relationship Id="rId2" Type="http://schemas.openxmlformats.org/officeDocument/2006/relationships/notesSlide" Target="../notesSlides/notesSlide36.xml"/><Relationship Id="rId1" Type="http://schemas.openxmlformats.org/officeDocument/2006/relationships/slideLayout" Target="../slideLayouts/slideLayout110.xml"/><Relationship Id="rId6" Type="http://schemas.openxmlformats.org/officeDocument/2006/relationships/image" Target="../media/image133.svg"/><Relationship Id="rId5" Type="http://schemas.openxmlformats.org/officeDocument/2006/relationships/image" Target="../media/image132.svg"/><Relationship Id="rId4" Type="http://schemas.openxmlformats.org/officeDocument/2006/relationships/image" Target="../media/image131.sv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8" Type="http://schemas.openxmlformats.org/officeDocument/2006/relationships/image" Target="../media/image141.svg"/><Relationship Id="rId3" Type="http://schemas.openxmlformats.org/officeDocument/2006/relationships/image" Target="../media/image136.svg"/><Relationship Id="rId7" Type="http://schemas.openxmlformats.org/officeDocument/2006/relationships/image" Target="../media/image140.svg"/><Relationship Id="rId2" Type="http://schemas.openxmlformats.org/officeDocument/2006/relationships/notesSlide" Target="../notesSlides/notesSlide38.xml"/><Relationship Id="rId1" Type="http://schemas.openxmlformats.org/officeDocument/2006/relationships/slideLayout" Target="../slideLayouts/slideLayout110.xml"/><Relationship Id="rId6" Type="http://schemas.openxmlformats.org/officeDocument/2006/relationships/image" Target="../media/image139.svg"/><Relationship Id="rId5" Type="http://schemas.openxmlformats.org/officeDocument/2006/relationships/image" Target="../media/image138.svg"/><Relationship Id="rId4" Type="http://schemas.openxmlformats.org/officeDocument/2006/relationships/image" Target="../media/image137.svg"/></Relationships>
</file>

<file path=ppt/slides/_rels/slide39.xml.rels><?xml version="1.0" encoding="UTF-8" standalone="yes"?>
<Relationships xmlns="http://schemas.openxmlformats.org/package/2006/relationships"><Relationship Id="rId8" Type="http://schemas.openxmlformats.org/officeDocument/2006/relationships/image" Target="../media/image147.svg"/><Relationship Id="rId3" Type="http://schemas.openxmlformats.org/officeDocument/2006/relationships/image" Target="../media/image142.png"/><Relationship Id="rId7" Type="http://schemas.openxmlformats.org/officeDocument/2006/relationships/image" Target="../media/image146.svg"/><Relationship Id="rId2" Type="http://schemas.openxmlformats.org/officeDocument/2006/relationships/notesSlide" Target="../notesSlides/notesSlide39.xml"/><Relationship Id="rId1" Type="http://schemas.openxmlformats.org/officeDocument/2006/relationships/slideLayout" Target="../slideLayouts/slideLayout110.xml"/><Relationship Id="rId6" Type="http://schemas.openxmlformats.org/officeDocument/2006/relationships/image" Target="../media/image145.svg"/><Relationship Id="rId5" Type="http://schemas.openxmlformats.org/officeDocument/2006/relationships/image" Target="../media/image144.svg"/><Relationship Id="rId4" Type="http://schemas.openxmlformats.org/officeDocument/2006/relationships/image" Target="../media/image143.svg"/><Relationship Id="rId9" Type="http://schemas.openxmlformats.org/officeDocument/2006/relationships/image" Target="../media/image148.sv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8057D-D0D1-0230-A62C-56245EF72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A37D1F-B713-D58F-329D-A3E4830B931A}"/>
              </a:ext>
            </a:extLst>
          </p:cNvPr>
          <p:cNvSpPr>
            <a:spLocks noGrp="1"/>
          </p:cNvSpPr>
          <p:nvPr>
            <p:ph type="title"/>
          </p:nvPr>
        </p:nvSpPr>
        <p:spPr>
          <a:xfrm>
            <a:off x="3258242" y="571613"/>
            <a:ext cx="5675515" cy="775504"/>
          </a:xfrm>
        </p:spPr>
        <p:txBody>
          <a:bodyPr/>
          <a:lstStyle/>
          <a:p>
            <a:pPr algn="ctr"/>
            <a:r>
              <a:rPr lang="en-US"/>
              <a:t>Mastering Microsoft 365 Copilot, Copilot Chat and Agents – 2026</a:t>
            </a:r>
            <a:br>
              <a:rPr lang="en-US"/>
            </a:br>
            <a:endParaRPr lang="en-US"/>
          </a:p>
        </p:txBody>
      </p:sp>
      <p:sp>
        <p:nvSpPr>
          <p:cNvPr id="3" name="Content Placeholder 2">
            <a:extLst>
              <a:ext uri="{FF2B5EF4-FFF2-40B4-BE49-F238E27FC236}">
                <a16:creationId xmlns:a16="http://schemas.microsoft.com/office/drawing/2014/main" id="{0DEA00B3-F4FC-4D62-57A8-08452EBBD380}"/>
              </a:ext>
            </a:extLst>
          </p:cNvPr>
          <p:cNvSpPr>
            <a:spLocks noGrp="1"/>
          </p:cNvSpPr>
          <p:nvPr>
            <p:ph sz="quarter" idx="12"/>
          </p:nvPr>
        </p:nvSpPr>
        <p:spPr>
          <a:xfrm>
            <a:off x="6271250" y="2250246"/>
            <a:ext cx="5772726" cy="2357508"/>
          </a:xfrm>
        </p:spPr>
        <p:txBody>
          <a:bodyPr/>
          <a:lstStyle/>
          <a:p>
            <a:pPr marL="0" indent="0" algn="ctr">
              <a:buNone/>
            </a:pPr>
            <a:r>
              <a:rPr lang="en-US" sz="1800" b="1"/>
              <a:t>End-User webinars</a:t>
            </a:r>
          </a:p>
          <a:p>
            <a:pPr marL="0" indent="0" algn="ctr">
              <a:buNone/>
            </a:pPr>
            <a:r>
              <a:rPr lang="en-US" sz="1800" b="1"/>
              <a:t>(Free to all MFM Customers)</a:t>
            </a:r>
          </a:p>
          <a:p>
            <a:pPr marL="0" indent="0" algn="ctr">
              <a:buNone/>
            </a:pPr>
            <a:endParaRPr lang="en-US" sz="1800" b="1"/>
          </a:p>
          <a:p>
            <a:pPr marL="0" lvl="0" indent="0" algn="ctr" defTabSz="914400">
              <a:spcBef>
                <a:spcPts val="0"/>
              </a:spcBef>
              <a:buSzTx/>
              <a:buNone/>
              <a:defRPr/>
            </a:pPr>
            <a:r>
              <a:rPr lang="en-US" sz="1800">
                <a:solidFill>
                  <a:srgbClr val="080808"/>
                </a:solidFill>
              </a:rPr>
              <a:t>Session details and registration:</a:t>
            </a:r>
          </a:p>
          <a:p>
            <a:pPr marL="0" lvl="0" indent="0" algn="ctr" defTabSz="914400">
              <a:spcBef>
                <a:spcPts val="0"/>
              </a:spcBef>
              <a:buSzTx/>
              <a:buNone/>
              <a:defRPr/>
            </a:pPr>
            <a:r>
              <a:rPr lang="en-US" sz="1800">
                <a:hlinkClick r:id="rId3"/>
              </a:rPr>
              <a:t>https://aka.ms/MasteringCopilotAndAgents2026</a:t>
            </a:r>
            <a:r>
              <a:rPr lang="en-US" sz="1800">
                <a:solidFill>
                  <a:srgbClr val="080808"/>
                </a:solidFill>
              </a:rPr>
              <a:t> </a:t>
            </a:r>
          </a:p>
          <a:p>
            <a:pPr marL="0" indent="0" algn="ctr">
              <a:buNone/>
            </a:pPr>
            <a:endParaRPr lang="en-US" sz="1800" b="1"/>
          </a:p>
        </p:txBody>
      </p:sp>
      <p:cxnSp>
        <p:nvCxnSpPr>
          <p:cNvPr id="23" name="Straight Connector 22">
            <a:extLst>
              <a:ext uri="{FF2B5EF4-FFF2-40B4-BE49-F238E27FC236}">
                <a16:creationId xmlns:a16="http://schemas.microsoft.com/office/drawing/2014/main" id="{080ECDA4-A8E1-CE7B-6625-0B294F4EAA50}"/>
              </a:ext>
            </a:extLst>
          </p:cNvPr>
          <p:cNvCxnSpPr>
            <a:cxnSpLocks/>
          </p:cNvCxnSpPr>
          <p:nvPr/>
        </p:nvCxnSpPr>
        <p:spPr>
          <a:xfrm>
            <a:off x="6095999" y="1259961"/>
            <a:ext cx="0" cy="5290887"/>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78769BF-553E-5884-8DD1-A050B7C6D8C3}"/>
              </a:ext>
            </a:extLst>
          </p:cNvPr>
          <p:cNvSpPr txBox="1"/>
          <p:nvPr/>
        </p:nvSpPr>
        <p:spPr>
          <a:xfrm>
            <a:off x="4970261" y="6550848"/>
            <a:ext cx="6944406"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hlinkClick r:id="rId4">
                  <a:extLst>
                    <a:ext uri="{A12FA001-AC4F-418D-AE19-62706E023703}">
                      <ahyp:hlinkClr xmlns:ahyp="http://schemas.microsoft.com/office/drawing/2018/hyperlinkcolor" val="tx"/>
                    </a:ext>
                  </a:extLst>
                </a:hlinkClick>
              </a:rPr>
              <a:t>https://aka.ms/MasteringCopilotAgents2025Content</a:t>
            </a:r>
            <a:r>
              <a:rPr kumimoji="0" lang="en-US" sz="1400" b="0" i="0" u="none" strike="noStrike" kern="1200" cap="none" spc="0" normalizeH="0" baseline="0" noProof="0">
                <a:ln>
                  <a:noFill/>
                </a:ln>
                <a:solidFill>
                  <a:srgbClr val="FFFFFF"/>
                </a:solidFill>
                <a:effectLst/>
                <a:uLnTx/>
                <a:uFillTx/>
                <a:latin typeface="Segoe UI"/>
                <a:ea typeface="+mn-ea"/>
                <a:cs typeface="+mn-cs"/>
              </a:rPr>
              <a:t> - Content will be updated here</a:t>
            </a:r>
          </a:p>
        </p:txBody>
      </p:sp>
      <p:pic>
        <p:nvPicPr>
          <p:cNvPr id="13" name="!Copilot" descr="Copilot logo">
            <a:extLst>
              <a:ext uri="{FF2B5EF4-FFF2-40B4-BE49-F238E27FC236}">
                <a16:creationId xmlns:a16="http://schemas.microsoft.com/office/drawing/2014/main" id="{E7FD22D4-6749-ACE7-E830-1C32256E6568}"/>
              </a:ext>
            </a:extLst>
          </p:cNvPr>
          <p:cNvPicPr>
            <a:picLocks noChangeAspect="1"/>
          </p:cNvPicPr>
          <p:nvPr/>
        </p:nvPicPr>
        <p:blipFill>
          <a:blip r:embed="rId5"/>
          <a:stretch>
            <a:fillRect/>
          </a:stretch>
        </p:blipFill>
        <p:spPr>
          <a:xfrm>
            <a:off x="46423" y="0"/>
            <a:ext cx="905292" cy="905291"/>
          </a:xfrm>
          <a:prstGeom prst="rect">
            <a:avLst/>
          </a:prstGeom>
          <a:noFill/>
          <a:ln>
            <a:noFill/>
            <a:headEnd type="none" w="med" len="med"/>
            <a:tailEnd type="none" w="med" len="med"/>
          </a:ln>
          <a:effectLst/>
        </p:spPr>
      </p:pic>
      <p:sp>
        <p:nvSpPr>
          <p:cNvPr id="7" name="TextBox 6">
            <a:extLst>
              <a:ext uri="{FF2B5EF4-FFF2-40B4-BE49-F238E27FC236}">
                <a16:creationId xmlns:a16="http://schemas.microsoft.com/office/drawing/2014/main" id="{53A2D380-9097-B14E-C776-A5B23FC11DD6}"/>
              </a:ext>
            </a:extLst>
          </p:cNvPr>
          <p:cNvSpPr txBox="1"/>
          <p:nvPr/>
        </p:nvSpPr>
        <p:spPr>
          <a:xfrm>
            <a:off x="148025" y="1210925"/>
            <a:ext cx="5772710" cy="5339923"/>
          </a:xfrm>
          <a:prstGeom prst="rect">
            <a:avLst/>
          </a:prstGeom>
          <a:noFill/>
        </p:spPr>
        <p:txBody>
          <a:bodyPr wrap="square">
            <a:spAutoFit/>
          </a:bodyPr>
          <a:lstStyle/>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Engage in six interactive sessions </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designed to help you leverage the features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365 Copilot</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and develop effective prompting skills.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Learn how to use Copilot Apps within various M365 applications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Develop expertise in crafting prompts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Participate in a guided demonstration on applying Copilot and Copilot Chat for everyday productivity</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Join two practical sessions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focused on unlocking the potential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365 Copilot agents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Explore a range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built-in agents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such as Facilitator, Interpreter, and Coaches, and discover how to use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Agent Builder</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in Microsoft 365 Copilot and SharePoint Online to create customized agents for your organization</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Gain insights into the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Researcher</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and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Analyst</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agents, understanding how they provide executive-level research and actionable insights by analyzing your work data and online sources</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Participate in two hands-on sessions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centered around the Microsoft 365 applications you use daily.</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Learn to create documents, presentations, and spreadsheets with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Word, PowerPoint, and Excel Agents - </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from drafting and designing to data integration, explore how these agents help you work more efficiently</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Experience working collaboratively with Copilot in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Copilot </a:t>
            </a:r>
            <a:r>
              <a:rPr kumimoji="0" lang="en-US" sz="1100" b="1" i="0" u="none" strike="noStrike" kern="1200" cap="none" spc="0" normalizeH="0" baseline="0" noProof="0" err="1">
                <a:ln>
                  <a:noFill/>
                </a:ln>
                <a:solidFill>
                  <a:srgbClr val="444444"/>
                </a:solidFill>
                <a:effectLst/>
                <a:uLnTx/>
                <a:uFillTx/>
                <a:latin typeface="Segoe UI" panose="020B0502040204020203" pitchFamily="34" charset="0"/>
                <a:ea typeface="+mn-ea"/>
                <a:cs typeface="+mn-cs"/>
              </a:rPr>
              <a:t>Cowork</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where you can co-create, co-edit, and co-think with AI to address real tasks, transforming Copilot from a tool into a partner</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Attend a multi-session training</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series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focused on</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designing and managing AI agents with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Copilot Studio</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Over five sessions, you will cover:</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An overview of Copilot Studio and its role within the Microsoft AI platform</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Techniques for writing effective agent instructions and prompts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Understanding generative orchestration for coordinating AI, tools, and data</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Best practices for building and managing autonomous agents at scale</a:t>
            </a:r>
            <a:endParaRPr kumimoji="0" lang="en-US" sz="1100" b="0" i="0" u="none" strike="noStrike" kern="1200" cap="none" spc="0" normalizeH="0" baseline="0" noProof="0">
              <a:ln>
                <a:noFill/>
              </a:ln>
              <a:solidFill>
                <a:srgbClr val="444444"/>
              </a:solidFill>
              <a:effectLst/>
              <a:uLnTx/>
              <a:uFillTx/>
              <a:latin typeface="Segoe UI"/>
              <a:ea typeface="Calibri"/>
              <a:cs typeface="Calibri"/>
            </a:endParaRPr>
          </a:p>
        </p:txBody>
      </p:sp>
    </p:spTree>
    <p:extLst>
      <p:ext uri="{BB962C8B-B14F-4D97-AF65-F5344CB8AC3E}">
        <p14:creationId xmlns:p14="http://schemas.microsoft.com/office/powerpoint/2010/main" val="213931610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34F6-89F5-1849-85E6-67DA48D75CCF}"/>
              </a:ext>
            </a:extLst>
          </p:cNvPr>
          <p:cNvSpPr>
            <a:spLocks noGrp="1"/>
          </p:cNvSpPr>
          <p:nvPr>
            <p:ph type="title"/>
          </p:nvPr>
        </p:nvSpPr>
        <p:spPr>
          <a:xfrm>
            <a:off x="274006" y="3035178"/>
            <a:ext cx="4381121" cy="498598"/>
          </a:xfrm>
        </p:spPr>
        <p:txBody>
          <a:bodyPr wrap="square" anchor="b">
            <a:noAutofit/>
          </a:bodyPr>
          <a:lstStyle/>
          <a:p>
            <a:r>
              <a:rPr lang="en-US" sz="4000">
                <a:cs typeface="Segoe UI"/>
              </a:rPr>
              <a:t>Mastering  Microsoft 365 Copilot</a:t>
            </a:r>
            <a:endParaRPr lang="en-US" sz="4000"/>
          </a:p>
        </p:txBody>
      </p:sp>
      <p:sp>
        <p:nvSpPr>
          <p:cNvPr id="3" name="Text Placeholder 2">
            <a:extLst>
              <a:ext uri="{FF2B5EF4-FFF2-40B4-BE49-F238E27FC236}">
                <a16:creationId xmlns:a16="http://schemas.microsoft.com/office/drawing/2014/main" id="{34F6E3EF-2249-4142-BB35-B2F8221631B0}"/>
              </a:ext>
            </a:extLst>
          </p:cNvPr>
          <p:cNvSpPr>
            <a:spLocks noGrp="1"/>
          </p:cNvSpPr>
          <p:nvPr>
            <p:ph type="body" sz="quarter" idx="12"/>
          </p:nvPr>
        </p:nvSpPr>
        <p:spPr>
          <a:xfrm>
            <a:off x="274005" y="3962399"/>
            <a:ext cx="5103425" cy="1712844"/>
          </a:xfrm>
        </p:spPr>
        <p:txBody>
          <a:bodyPr vert="horz" wrap="square" lIns="0" tIns="0" rIns="0" bIns="0" rtlCol="0" anchor="t">
            <a:noAutofit/>
          </a:bodyPr>
          <a:lstStyle/>
          <a:p>
            <a:pPr>
              <a:spcAft>
                <a:spcPts val="600"/>
              </a:spcAft>
            </a:pPr>
            <a:r>
              <a:rPr lang="en-US" sz="2000">
                <a:latin typeface="Aptos"/>
                <a:cs typeface="Segoe UI"/>
              </a:rPr>
              <a:t>Hands-on Experience:</a:t>
            </a:r>
          </a:p>
          <a:p>
            <a:pPr>
              <a:spcAft>
                <a:spcPts val="600"/>
              </a:spcAft>
            </a:pPr>
            <a:r>
              <a:rPr lang="en-US" sz="2000">
                <a:latin typeface="Aptos"/>
                <a:cs typeface="Segoe UI"/>
              </a:rPr>
              <a:t>Copilot in Outlook</a:t>
            </a:r>
          </a:p>
          <a:p>
            <a:pPr>
              <a:spcAft>
                <a:spcPts val="600"/>
              </a:spcAft>
            </a:pPr>
            <a:endParaRPr lang="en-US" sz="2000"/>
          </a:p>
          <a:p>
            <a:pPr>
              <a:spcAft>
                <a:spcPts val="600"/>
              </a:spcAft>
            </a:pPr>
            <a:endParaRPr lang="en-US" sz="2000">
              <a:latin typeface="Aptos"/>
              <a:cs typeface="Segoe UI"/>
            </a:endParaRPr>
          </a:p>
          <a:p>
            <a:pPr>
              <a:spcAft>
                <a:spcPts val="600"/>
              </a:spcAft>
            </a:pPr>
            <a:r>
              <a:rPr lang="en-US" sz="2000">
                <a:latin typeface="Aptos"/>
                <a:cs typeface="Segoe UI"/>
              </a:rPr>
              <a:t>Manufacturing Use Cases </a:t>
            </a:r>
            <a:endParaRPr lang="en-US" sz="2000">
              <a:latin typeface="Aptos"/>
            </a:endParaRPr>
          </a:p>
        </p:txBody>
      </p:sp>
      <p:pic>
        <p:nvPicPr>
          <p:cNvPr id="6" name="Picture Placeholder 5" descr="Woman on her laptop standing in the foreground with two seated male colleagues out of focus in the background.">
            <a:extLst>
              <a:ext uri="{FF2B5EF4-FFF2-40B4-BE49-F238E27FC236}">
                <a16:creationId xmlns:a16="http://schemas.microsoft.com/office/drawing/2014/main" id="{9907A787-BB12-D44C-B95D-0A3C400FAE82}"/>
              </a:ext>
            </a:extLst>
          </p:cNvPr>
          <p:cNvPicPr>
            <a:picLocks noGrp="1" noChangeAspect="1"/>
          </p:cNvPicPr>
          <p:nvPr>
            <p:ph type="pic" sz="quarter" idx="4294967295"/>
          </p:nvPr>
        </p:nvPicPr>
        <p:blipFill rotWithShape="1">
          <a:blip r:embed="rId3"/>
          <a:srcRect l="16611" r="16611"/>
          <a:stretch/>
        </p:blipFill>
        <p:spPr>
          <a:xfrm>
            <a:off x="5326063" y="0"/>
            <a:ext cx="6865937" cy="6858000"/>
          </a:xfrm>
          <a:noFill/>
        </p:spPr>
      </p:pic>
    </p:spTree>
    <p:extLst>
      <p:ext uri="{BB962C8B-B14F-4D97-AF65-F5344CB8AC3E}">
        <p14:creationId xmlns:p14="http://schemas.microsoft.com/office/powerpoint/2010/main" val="2474290839"/>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0DF235F-1233-6FAB-8D3D-D6889212DB3A}"/>
              </a:ext>
            </a:extLst>
          </p:cNvPr>
          <p:cNvGrpSpPr/>
          <p:nvPr/>
        </p:nvGrpSpPr>
        <p:grpSpPr>
          <a:xfrm>
            <a:off x="9071285" y="2724531"/>
            <a:ext cx="1603783" cy="1603784"/>
            <a:chOff x="584200" y="3560884"/>
            <a:chExt cx="659875" cy="659875"/>
          </a:xfrm>
        </p:grpSpPr>
        <p:sp>
          <p:nvSpPr>
            <p:cNvPr id="4" name="Oval 3">
              <a:extLst>
                <a:ext uri="{FF2B5EF4-FFF2-40B4-BE49-F238E27FC236}">
                  <a16:creationId xmlns:a16="http://schemas.microsoft.com/office/drawing/2014/main" id="{4EC77E01-69A9-C17E-156F-61B53AC356D8}"/>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sp>
          <p:nvSpPr>
            <p:cNvPr id="5" name="Oval 4">
              <a:extLst>
                <a:ext uri="{FF2B5EF4-FFF2-40B4-BE49-F238E27FC236}">
                  <a16:creationId xmlns:a16="http://schemas.microsoft.com/office/drawing/2014/main" id="{8DB9EB33-97D2-637A-04BB-2653F63236B6}"/>
                </a:ext>
              </a:extLst>
            </p:cNvPr>
            <p:cNvSpPr/>
            <p:nvPr/>
          </p:nvSpPr>
          <p:spPr bwMode="auto">
            <a:xfrm>
              <a:off x="627331" y="3604904"/>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grpSp>
      <p:sp>
        <p:nvSpPr>
          <p:cNvPr id="2" name="Title 1">
            <a:extLst>
              <a:ext uri="{FF2B5EF4-FFF2-40B4-BE49-F238E27FC236}">
                <a16:creationId xmlns:a16="http://schemas.microsoft.com/office/drawing/2014/main" id="{BAA03A58-8F02-754C-AD45-8136295694EC}"/>
              </a:ext>
            </a:extLst>
          </p:cNvPr>
          <p:cNvSpPr>
            <a:spLocks noGrp="1"/>
          </p:cNvSpPr>
          <p:nvPr>
            <p:ph type="title"/>
          </p:nvPr>
        </p:nvSpPr>
        <p:spPr>
          <a:xfrm>
            <a:off x="584200" y="1086510"/>
            <a:ext cx="9144000" cy="553998"/>
          </a:xfrm>
        </p:spPr>
        <p:txBody>
          <a:bodyPr/>
          <a:lstStyle/>
          <a:p>
            <a:r>
              <a:rPr lang="en-US" sz="4000">
                <a:gradFill>
                  <a:gsLst>
                    <a:gs pos="0">
                      <a:srgbClr val="002060"/>
                    </a:gs>
                    <a:gs pos="100000">
                      <a:srgbClr val="7030A0"/>
                    </a:gs>
                  </a:gsLst>
                  <a:lin ang="5400000" scaled="1"/>
                </a:gradFill>
              </a:rPr>
              <a:t>Agenda</a:t>
            </a:r>
            <a:r>
              <a:rPr lang="en-US" sz="4000"/>
              <a:t> </a:t>
            </a:r>
          </a:p>
        </p:txBody>
      </p:sp>
      <p:cxnSp>
        <p:nvCxnSpPr>
          <p:cNvPr id="35" name="Straight Connector 34" descr="Process arrow">
            <a:extLst>
              <a:ext uri="{FF2B5EF4-FFF2-40B4-BE49-F238E27FC236}">
                <a16:creationId xmlns:a16="http://schemas.microsoft.com/office/drawing/2014/main" id="{D94583B4-A2BD-7A47-85B6-FAB73C357384}"/>
              </a:ext>
            </a:extLst>
          </p:cNvPr>
          <p:cNvCxnSpPr>
            <a:cxnSpLocks/>
          </p:cNvCxnSpPr>
          <p:nvPr/>
        </p:nvCxnSpPr>
        <p:spPr>
          <a:xfrm>
            <a:off x="1236663" y="3579181"/>
            <a:ext cx="9843294" cy="0"/>
          </a:xfrm>
          <a:prstGeom prst="line">
            <a:avLst/>
          </a:prstGeom>
          <a:ln w="25400" cap="rnd">
            <a:solidFill>
              <a:schemeClr val="tx2"/>
            </a:solidFill>
            <a:prstDash val="sysDot"/>
            <a:headEnd type="none" w="med" len="med"/>
            <a:tailEnd type="arrow" w="lg" len="med"/>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39814648-3E02-844F-AD45-4B3A4F8A65AF}"/>
              </a:ext>
            </a:extLst>
          </p:cNvPr>
          <p:cNvSpPr txBox="1"/>
          <p:nvPr/>
        </p:nvSpPr>
        <p:spPr>
          <a:xfrm>
            <a:off x="1236663" y="1999426"/>
            <a:ext cx="2416752" cy="615553"/>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Introduction to  Microsoft 365 Copilot</a:t>
            </a:r>
          </a:p>
        </p:txBody>
      </p:sp>
      <p:grpSp>
        <p:nvGrpSpPr>
          <p:cNvPr id="21" name="Group 20">
            <a:extLst>
              <a:ext uri="{FF2B5EF4-FFF2-40B4-BE49-F238E27FC236}">
                <a16:creationId xmlns:a16="http://schemas.microsoft.com/office/drawing/2014/main" id="{EE0693D1-59F4-7049-849C-8AC8D86B9D2E}"/>
              </a:ext>
            </a:extLst>
          </p:cNvPr>
          <p:cNvGrpSpPr/>
          <p:nvPr/>
        </p:nvGrpSpPr>
        <p:grpSpPr>
          <a:xfrm>
            <a:off x="1527175" y="2824361"/>
            <a:ext cx="1602000" cy="1602000"/>
            <a:chOff x="584200" y="3560884"/>
            <a:chExt cx="659875" cy="659875"/>
          </a:xfrm>
        </p:grpSpPr>
        <p:sp>
          <p:nvSpPr>
            <p:cNvPr id="22" name="Oval 21">
              <a:extLst>
                <a:ext uri="{FF2B5EF4-FFF2-40B4-BE49-F238E27FC236}">
                  <a16:creationId xmlns:a16="http://schemas.microsoft.com/office/drawing/2014/main" id="{0EF6AFD1-553D-9945-9F10-ECD973A9FC6D}"/>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sp>
          <p:nvSpPr>
            <p:cNvPr id="23" name="Oval 22">
              <a:extLst>
                <a:ext uri="{FF2B5EF4-FFF2-40B4-BE49-F238E27FC236}">
                  <a16:creationId xmlns:a16="http://schemas.microsoft.com/office/drawing/2014/main" id="{182C8F8B-C93B-9F4B-8B15-617A09E1D55E}"/>
                </a:ext>
              </a:extLst>
            </p:cNvPr>
            <p:cNvSpPr/>
            <p:nvPr/>
          </p:nvSpPr>
          <p:spPr bwMode="auto">
            <a:xfrm>
              <a:off x="624585" y="3601269"/>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grpSp>
      <p:sp>
        <p:nvSpPr>
          <p:cNvPr id="39" name="TextBox 38">
            <a:extLst>
              <a:ext uri="{FF2B5EF4-FFF2-40B4-BE49-F238E27FC236}">
                <a16:creationId xmlns:a16="http://schemas.microsoft.com/office/drawing/2014/main" id="{AE7B703F-6E4B-D049-9076-3A3FAF4BA062}"/>
              </a:ext>
            </a:extLst>
          </p:cNvPr>
          <p:cNvSpPr txBox="1"/>
          <p:nvPr/>
        </p:nvSpPr>
        <p:spPr>
          <a:xfrm>
            <a:off x="1527175" y="4581128"/>
            <a:ext cx="1595438" cy="615553"/>
          </a:xfrm>
          <a:prstGeom prst="rect">
            <a:avLst/>
          </a:prstGeom>
          <a:noFill/>
        </p:spPr>
        <p:txBody>
          <a:bodyPr wrap="square" lIns="0" tIns="0" rIns="0" bIns="0" rtlCol="0" anchor="t">
            <a:spAutoFit/>
          </a:bodyPr>
          <a:lstStyle/>
          <a:p>
            <a:pPr algn="ctr"/>
            <a:r>
              <a:rPr lang="en-US" sz="2000">
                <a:latin typeface="Aptos" panose="020B0004020202020204" pitchFamily="34" charset="0"/>
              </a:rPr>
              <a:t>How does Copilot work? </a:t>
            </a:r>
            <a:endParaRPr lang="en-US" sz="2800">
              <a:latin typeface="Aptos" panose="020B0004020202020204" pitchFamily="34" charset="0"/>
            </a:endParaRPr>
          </a:p>
        </p:txBody>
      </p:sp>
      <p:sp>
        <p:nvSpPr>
          <p:cNvPr id="37" name="TextBox 36">
            <a:extLst>
              <a:ext uri="{FF2B5EF4-FFF2-40B4-BE49-F238E27FC236}">
                <a16:creationId xmlns:a16="http://schemas.microsoft.com/office/drawing/2014/main" id="{029391D6-7A49-C24A-845C-BD6753E67D60}"/>
              </a:ext>
            </a:extLst>
          </p:cNvPr>
          <p:cNvSpPr txBox="1"/>
          <p:nvPr/>
        </p:nvSpPr>
        <p:spPr>
          <a:xfrm>
            <a:off x="4732773" y="1406550"/>
            <a:ext cx="3265311" cy="1231106"/>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 Microsoft 365 Copilot in Action: </a:t>
            </a:r>
            <a:endParaRPr lang="en-US" sz="2000" b="1">
              <a:solidFill>
                <a:schemeClr val="accent1"/>
              </a:solidFill>
              <a:latin typeface="Aptos" panose="020B0004020202020204" pitchFamily="34" charset="0"/>
            </a:endParaRPr>
          </a:p>
          <a:p>
            <a:pPr algn="ctr"/>
            <a:r>
              <a:rPr lang="en-US" sz="2000" b="1" err="1">
                <a:solidFill>
                  <a:schemeClr val="accent1"/>
                </a:solidFill>
                <a:latin typeface="Aptos" panose="020B0004020202020204" pitchFamily="34" charset="0"/>
              </a:rPr>
              <a:t>BizChat</a:t>
            </a:r>
            <a:r>
              <a:rPr lang="en-US" sz="2000" b="1">
                <a:solidFill>
                  <a:schemeClr val="accent1"/>
                </a:solidFill>
                <a:latin typeface="Aptos" panose="020B0004020202020204" pitchFamily="34" charset="0"/>
              </a:rPr>
              <a:t>, Copilot in Teams and Outlook</a:t>
            </a:r>
            <a:endParaRPr lang="en-US" sz="2000">
              <a:solidFill>
                <a:schemeClr val="accent1"/>
              </a:solidFill>
              <a:latin typeface="Aptos" panose="020B0004020202020204" pitchFamily="34" charset="0"/>
            </a:endParaRPr>
          </a:p>
        </p:txBody>
      </p:sp>
      <p:grpSp>
        <p:nvGrpSpPr>
          <p:cNvPr id="24" name="Group 23">
            <a:extLst>
              <a:ext uri="{FF2B5EF4-FFF2-40B4-BE49-F238E27FC236}">
                <a16:creationId xmlns:a16="http://schemas.microsoft.com/office/drawing/2014/main" id="{BCE3D5B7-DDDA-0645-B453-19118EC75F4F}"/>
              </a:ext>
            </a:extLst>
          </p:cNvPr>
          <p:cNvGrpSpPr/>
          <p:nvPr/>
        </p:nvGrpSpPr>
        <p:grpSpPr>
          <a:xfrm>
            <a:off x="5511946" y="2778181"/>
            <a:ext cx="1603783" cy="1603784"/>
            <a:chOff x="584200" y="3560884"/>
            <a:chExt cx="659875" cy="659875"/>
          </a:xfrm>
        </p:grpSpPr>
        <p:sp>
          <p:nvSpPr>
            <p:cNvPr id="25" name="Oval 24">
              <a:extLst>
                <a:ext uri="{FF2B5EF4-FFF2-40B4-BE49-F238E27FC236}">
                  <a16:creationId xmlns:a16="http://schemas.microsoft.com/office/drawing/2014/main" id="{4DAF055E-ED1E-C341-9322-1D0D1FAAB9A9}"/>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sp>
          <p:nvSpPr>
            <p:cNvPr id="26" name="Oval 25">
              <a:extLst>
                <a:ext uri="{FF2B5EF4-FFF2-40B4-BE49-F238E27FC236}">
                  <a16:creationId xmlns:a16="http://schemas.microsoft.com/office/drawing/2014/main" id="{9E5F196D-214C-164E-8A44-B9B89EAC5501}"/>
                </a:ext>
              </a:extLst>
            </p:cNvPr>
            <p:cNvSpPr/>
            <p:nvPr/>
          </p:nvSpPr>
          <p:spPr bwMode="auto">
            <a:xfrm>
              <a:off x="627331" y="3604904"/>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grpSp>
      <p:sp>
        <p:nvSpPr>
          <p:cNvPr id="40" name="TextBox 39">
            <a:extLst>
              <a:ext uri="{FF2B5EF4-FFF2-40B4-BE49-F238E27FC236}">
                <a16:creationId xmlns:a16="http://schemas.microsoft.com/office/drawing/2014/main" id="{9F115836-AC54-D542-8EB4-688AA0807BAF}"/>
              </a:ext>
            </a:extLst>
          </p:cNvPr>
          <p:cNvSpPr txBox="1"/>
          <p:nvPr/>
        </p:nvSpPr>
        <p:spPr>
          <a:xfrm>
            <a:off x="3687995" y="4576329"/>
            <a:ext cx="5446047" cy="307777"/>
          </a:xfrm>
          <a:prstGeom prst="rect">
            <a:avLst/>
          </a:prstGeom>
          <a:noFill/>
        </p:spPr>
        <p:txBody>
          <a:bodyPr wrap="square" lIns="0" tIns="0" rIns="0" bIns="0" rtlCol="0" anchor="t">
            <a:spAutoFit/>
          </a:bodyPr>
          <a:lstStyle/>
          <a:p>
            <a:pPr algn="ctr"/>
            <a:r>
              <a:rPr lang="en-US" sz="2000">
                <a:latin typeface="Aptos" panose="020B0004020202020204" pitchFamily="34" charset="0"/>
              </a:rPr>
              <a:t>Using Copilot in</a:t>
            </a:r>
            <a:r>
              <a:rPr lang="en-US" sz="2000" b="1">
                <a:solidFill>
                  <a:schemeClr val="accent1"/>
                </a:solidFill>
                <a:latin typeface="Aptos" panose="020B0004020202020204" pitchFamily="34" charset="0"/>
              </a:rPr>
              <a:t> Outlook</a:t>
            </a:r>
            <a:r>
              <a:rPr lang="en-US" sz="2000">
                <a:latin typeface="Aptos" panose="020B0004020202020204" pitchFamily="34" charset="0"/>
              </a:rPr>
              <a:t> </a:t>
            </a:r>
          </a:p>
        </p:txBody>
      </p:sp>
      <p:sp>
        <p:nvSpPr>
          <p:cNvPr id="38" name="TextBox 37">
            <a:extLst>
              <a:ext uri="{FF2B5EF4-FFF2-40B4-BE49-F238E27FC236}">
                <a16:creationId xmlns:a16="http://schemas.microsoft.com/office/drawing/2014/main" id="{30878ECC-D588-BD44-8BAC-7E365CB314C5}"/>
              </a:ext>
            </a:extLst>
          </p:cNvPr>
          <p:cNvSpPr txBox="1"/>
          <p:nvPr/>
        </p:nvSpPr>
        <p:spPr>
          <a:xfrm>
            <a:off x="9077046" y="2108960"/>
            <a:ext cx="1592263" cy="307777"/>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Q&amp;A Session</a:t>
            </a:r>
          </a:p>
        </p:txBody>
      </p:sp>
      <p:sp>
        <p:nvSpPr>
          <p:cNvPr id="41" name="TextBox 40">
            <a:extLst>
              <a:ext uri="{FF2B5EF4-FFF2-40B4-BE49-F238E27FC236}">
                <a16:creationId xmlns:a16="http://schemas.microsoft.com/office/drawing/2014/main" id="{821137D2-2E6D-3A4B-9656-404970BF4CB8}"/>
              </a:ext>
            </a:extLst>
          </p:cNvPr>
          <p:cNvSpPr txBox="1"/>
          <p:nvPr/>
        </p:nvSpPr>
        <p:spPr>
          <a:xfrm>
            <a:off x="9239577" y="4577598"/>
            <a:ext cx="1425247" cy="307777"/>
          </a:xfrm>
          <a:prstGeom prst="rect">
            <a:avLst/>
          </a:prstGeom>
          <a:noFill/>
        </p:spPr>
        <p:txBody>
          <a:bodyPr wrap="square" lIns="0" tIns="0" rIns="0" bIns="0" rtlCol="0" anchor="t">
            <a:spAutoFit/>
          </a:bodyPr>
          <a:lstStyle/>
          <a:p>
            <a:pPr algn="ctr"/>
            <a:r>
              <a:rPr lang="en-US" sz="2000">
                <a:latin typeface="Aptos" panose="020B0004020202020204" pitchFamily="34" charset="0"/>
              </a:rPr>
              <a:t>Open Forum</a:t>
            </a:r>
          </a:p>
        </p:txBody>
      </p:sp>
      <p:pic>
        <p:nvPicPr>
          <p:cNvPr id="8" name="Graphic 7" descr="Monitor with solid fill">
            <a:extLst>
              <a:ext uri="{FF2B5EF4-FFF2-40B4-BE49-F238E27FC236}">
                <a16:creationId xmlns:a16="http://schemas.microsoft.com/office/drawing/2014/main" id="{8E2BB889-1CF6-BF4B-418C-1C82A65C0D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67694" y="3152669"/>
            <a:ext cx="914400" cy="914400"/>
          </a:xfrm>
          <a:prstGeom prst="rect">
            <a:avLst/>
          </a:prstGeom>
        </p:spPr>
      </p:pic>
      <p:pic>
        <p:nvPicPr>
          <p:cNvPr id="14" name="Graphic 13" descr="Questions with solid fill">
            <a:extLst>
              <a:ext uri="{FF2B5EF4-FFF2-40B4-BE49-F238E27FC236}">
                <a16:creationId xmlns:a16="http://schemas.microsoft.com/office/drawing/2014/main" id="{B0FAD47A-5496-970B-A4CC-F0DB0D77C1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15978" y="3026289"/>
            <a:ext cx="914400" cy="914400"/>
          </a:xfrm>
          <a:prstGeom prst="rect">
            <a:avLst/>
          </a:prstGeom>
        </p:spPr>
      </p:pic>
      <p:pic>
        <p:nvPicPr>
          <p:cNvPr id="6" name="Graphic 5" descr="Online meeting with solid fill">
            <a:extLst>
              <a:ext uri="{FF2B5EF4-FFF2-40B4-BE49-F238E27FC236}">
                <a16:creationId xmlns:a16="http://schemas.microsoft.com/office/drawing/2014/main" id="{157DE7B3-810F-84EB-560C-15BD738B1B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44838" y="3134197"/>
            <a:ext cx="914400" cy="914400"/>
          </a:xfrm>
          <a:prstGeom prst="rect">
            <a:avLst/>
          </a:prstGeom>
        </p:spPr>
      </p:pic>
    </p:spTree>
    <p:extLst>
      <p:ext uri="{BB962C8B-B14F-4D97-AF65-F5344CB8AC3E}">
        <p14:creationId xmlns:p14="http://schemas.microsoft.com/office/powerpoint/2010/main" val="310491959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val 19" descr="Icon of a checkmark">
            <a:extLst>
              <a:ext uri="{FF2B5EF4-FFF2-40B4-BE49-F238E27FC236}">
                <a16:creationId xmlns:a16="http://schemas.microsoft.com/office/drawing/2014/main" id="{0245AD9C-5316-3209-3C3D-23B3AB2657FA}"/>
              </a:ext>
            </a:extLst>
          </p:cNvPr>
          <p:cNvSpPr/>
          <p:nvPr/>
        </p:nvSpPr>
        <p:spPr bwMode="auto">
          <a:xfrm>
            <a:off x="919585" y="1705127"/>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4" name="Title 3">
            <a:extLst>
              <a:ext uri="{FF2B5EF4-FFF2-40B4-BE49-F238E27FC236}">
                <a16:creationId xmlns:a16="http://schemas.microsoft.com/office/drawing/2014/main" id="{1CA61440-2F05-069B-D3E4-45F46C4A82C7}"/>
              </a:ext>
            </a:extLst>
          </p:cNvPr>
          <p:cNvSpPr>
            <a:spLocks noGrp="1"/>
          </p:cNvSpPr>
          <p:nvPr>
            <p:ph type="title"/>
          </p:nvPr>
        </p:nvSpPr>
        <p:spPr>
          <a:xfrm>
            <a:off x="588263" y="457200"/>
            <a:ext cx="11018520" cy="553998"/>
          </a:xfrm>
        </p:spPr>
        <p:txBody>
          <a:bodyPr/>
          <a:lstStyle/>
          <a:p>
            <a:r>
              <a:rPr lang="en-US"/>
              <a:t>Important information before we start!</a:t>
            </a:r>
          </a:p>
        </p:txBody>
      </p:sp>
      <p:sp>
        <p:nvSpPr>
          <p:cNvPr id="13" name="Text Placeholder 3">
            <a:extLst>
              <a:ext uri="{FF2B5EF4-FFF2-40B4-BE49-F238E27FC236}">
                <a16:creationId xmlns:a16="http://schemas.microsoft.com/office/drawing/2014/main" id="{B42DFD04-66FF-9F37-9958-651513272B8A}"/>
              </a:ext>
            </a:extLst>
          </p:cNvPr>
          <p:cNvSpPr txBox="1">
            <a:spLocks/>
          </p:cNvSpPr>
          <p:nvPr/>
        </p:nvSpPr>
        <p:spPr>
          <a:xfrm>
            <a:off x="1335316" y="1705127"/>
            <a:ext cx="9900000" cy="31200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b="1">
                <a:gradFill>
                  <a:gsLst>
                    <a:gs pos="2917">
                      <a:schemeClr val="tx1"/>
                    </a:gs>
                    <a:gs pos="30000">
                      <a:schemeClr val="tx1"/>
                    </a:gs>
                  </a:gsLst>
                  <a:lin ang="5400000" scaled="0"/>
                </a:gradFill>
                <a:cs typeface="Segoe UI"/>
              </a:rPr>
              <a:t>The meeting is recorded, </a:t>
            </a:r>
            <a:r>
              <a:rPr lang="en-US">
                <a:gradFill>
                  <a:gsLst>
                    <a:gs pos="2917">
                      <a:schemeClr val="tx1"/>
                    </a:gs>
                    <a:gs pos="30000">
                      <a:schemeClr val="tx1"/>
                    </a:gs>
                  </a:gsLst>
                  <a:lin ang="5400000" scaled="0"/>
                </a:gradFill>
                <a:cs typeface="Segoe UI"/>
              </a:rPr>
              <a:t>recording will be provided in the following days.</a:t>
            </a:r>
          </a:p>
        </p:txBody>
      </p:sp>
      <p:sp>
        <p:nvSpPr>
          <p:cNvPr id="5" name="Text Placeholder 3">
            <a:extLst>
              <a:ext uri="{FF2B5EF4-FFF2-40B4-BE49-F238E27FC236}">
                <a16:creationId xmlns:a16="http://schemas.microsoft.com/office/drawing/2014/main" id="{B5906CE1-4D4F-A28D-3A5E-F1F371BB525E}"/>
              </a:ext>
            </a:extLst>
          </p:cNvPr>
          <p:cNvSpPr txBox="1">
            <a:spLocks/>
          </p:cNvSpPr>
          <p:nvPr/>
        </p:nvSpPr>
        <p:spPr>
          <a:xfrm>
            <a:off x="1335316" y="2350391"/>
            <a:ext cx="9900000" cy="3120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a:gradFill>
                  <a:gsLst>
                    <a:gs pos="2917">
                      <a:schemeClr val="tx1"/>
                    </a:gs>
                    <a:gs pos="30000">
                      <a:schemeClr val="tx1"/>
                    </a:gs>
                  </a:gsLst>
                  <a:lin ang="5400000" scaled="0"/>
                </a:gradFill>
              </a:rPr>
              <a:t>During the first part of the session, </a:t>
            </a:r>
            <a:r>
              <a:rPr lang="en-US" sz="2000" b="1">
                <a:gradFill>
                  <a:gsLst>
                    <a:gs pos="2917">
                      <a:schemeClr val="tx1"/>
                    </a:gs>
                    <a:gs pos="30000">
                      <a:schemeClr val="tx1"/>
                    </a:gs>
                  </a:gsLst>
                  <a:lin ang="5400000" scaled="0"/>
                </a:gradFill>
              </a:rPr>
              <a:t>microphones and videos are turned off</a:t>
            </a:r>
          </a:p>
        </p:txBody>
      </p:sp>
      <p:sp>
        <p:nvSpPr>
          <p:cNvPr id="6" name="Text Placeholder 3">
            <a:extLst>
              <a:ext uri="{FF2B5EF4-FFF2-40B4-BE49-F238E27FC236}">
                <a16:creationId xmlns:a16="http://schemas.microsoft.com/office/drawing/2014/main" id="{E6B41B7B-889B-D514-CCE0-371FAFD993B2}"/>
              </a:ext>
            </a:extLst>
          </p:cNvPr>
          <p:cNvSpPr txBox="1">
            <a:spLocks/>
          </p:cNvSpPr>
          <p:nvPr/>
        </p:nvSpPr>
        <p:spPr>
          <a:xfrm>
            <a:off x="1335316" y="2996693"/>
            <a:ext cx="9900000" cy="3120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b="1">
                <a:gradFill>
                  <a:gsLst>
                    <a:gs pos="2917">
                      <a:schemeClr val="tx1"/>
                    </a:gs>
                    <a:gs pos="30000">
                      <a:schemeClr val="tx1"/>
                    </a:gs>
                  </a:gsLst>
                  <a:lin ang="5400000" scaled="0"/>
                </a:gradFill>
              </a:rPr>
              <a:t>Post all your questions into the chat </a:t>
            </a:r>
            <a:r>
              <a:rPr lang="en-US" sz="2000">
                <a:gradFill>
                  <a:gsLst>
                    <a:gs pos="2917">
                      <a:schemeClr val="tx1"/>
                    </a:gs>
                    <a:gs pos="30000">
                      <a:schemeClr val="tx1"/>
                    </a:gs>
                  </a:gsLst>
                  <a:lin ang="5400000" scaled="0"/>
                </a:gradFill>
              </a:rPr>
              <a:t>and our moderators will answer</a:t>
            </a:r>
            <a:endParaRPr lang="en-US" sz="2000" b="1">
              <a:gradFill>
                <a:gsLst>
                  <a:gs pos="2917">
                    <a:schemeClr val="tx1"/>
                  </a:gs>
                  <a:gs pos="30000">
                    <a:schemeClr val="tx1"/>
                  </a:gs>
                </a:gsLst>
                <a:lin ang="5400000" scaled="0"/>
              </a:gradFill>
            </a:endParaRPr>
          </a:p>
        </p:txBody>
      </p:sp>
      <p:sp>
        <p:nvSpPr>
          <p:cNvPr id="7" name="Text Placeholder 3">
            <a:extLst>
              <a:ext uri="{FF2B5EF4-FFF2-40B4-BE49-F238E27FC236}">
                <a16:creationId xmlns:a16="http://schemas.microsoft.com/office/drawing/2014/main" id="{79B48769-7A44-2FDB-FE52-CFA0559554EC}"/>
              </a:ext>
            </a:extLst>
          </p:cNvPr>
          <p:cNvSpPr txBox="1">
            <a:spLocks/>
          </p:cNvSpPr>
          <p:nvPr/>
        </p:nvSpPr>
        <p:spPr>
          <a:xfrm>
            <a:off x="1335316" y="3642995"/>
            <a:ext cx="9381006" cy="6469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a:gradFill>
                  <a:gsLst>
                    <a:gs pos="2917">
                      <a:schemeClr val="tx1"/>
                    </a:gs>
                    <a:gs pos="30000">
                      <a:schemeClr val="tx1"/>
                    </a:gs>
                  </a:gsLst>
                  <a:lin ang="5400000" scaled="0"/>
                </a:gradFill>
              </a:rPr>
              <a:t>To ask a question during the Q&amp;A section, </a:t>
            </a:r>
            <a:r>
              <a:rPr lang="en-US" sz="2000" b="1">
                <a:gradFill>
                  <a:gsLst>
                    <a:gs pos="2917">
                      <a:schemeClr val="tx1"/>
                    </a:gs>
                    <a:gs pos="30000">
                      <a:schemeClr val="tx1"/>
                    </a:gs>
                  </a:gsLst>
                  <a:lin ang="5400000" scaled="0"/>
                </a:gradFill>
              </a:rPr>
              <a:t>simply raise your hand </a:t>
            </a:r>
            <a:r>
              <a:rPr lang="en-US" sz="2000">
                <a:gradFill>
                  <a:gsLst>
                    <a:gs pos="2917">
                      <a:schemeClr val="tx1"/>
                    </a:gs>
                    <a:gs pos="30000">
                      <a:schemeClr val="tx1"/>
                    </a:gs>
                  </a:gsLst>
                  <a:lin ang="5400000" scaled="0"/>
                </a:gradFill>
              </a:rPr>
              <a:t>using your meeting controls as shown below. A moderator will take care of </a:t>
            </a:r>
            <a:r>
              <a:rPr lang="en-US">
                <a:gradFill>
                  <a:gsLst>
                    <a:gs pos="2917">
                      <a:schemeClr val="tx1"/>
                    </a:gs>
                    <a:gs pos="30000">
                      <a:schemeClr val="tx1"/>
                    </a:gs>
                  </a:gsLst>
                  <a:lin ang="5400000" scaled="0"/>
                </a:gradFill>
              </a:rPr>
              <a:t>letting you unmute.</a:t>
            </a:r>
            <a:endParaRPr lang="en-US" sz="2000">
              <a:gradFill>
                <a:gsLst>
                  <a:gs pos="2917">
                    <a:schemeClr val="tx1"/>
                  </a:gs>
                  <a:gs pos="30000">
                    <a:schemeClr val="tx1"/>
                  </a:gs>
                </a:gsLst>
                <a:lin ang="5400000" scaled="0"/>
              </a:gradFill>
            </a:endParaRPr>
          </a:p>
        </p:txBody>
      </p:sp>
      <p:pic>
        <p:nvPicPr>
          <p:cNvPr id="3" name="Picture 2">
            <a:extLst>
              <a:ext uri="{FF2B5EF4-FFF2-40B4-BE49-F238E27FC236}">
                <a16:creationId xmlns:a16="http://schemas.microsoft.com/office/drawing/2014/main" id="{858E3BA8-5EEA-5A54-4A6E-3FEBCBE23045}"/>
              </a:ext>
            </a:extLst>
          </p:cNvPr>
          <p:cNvPicPr>
            <a:picLocks noChangeAspect="1"/>
          </p:cNvPicPr>
          <p:nvPr/>
        </p:nvPicPr>
        <p:blipFill>
          <a:blip r:embed="rId3"/>
          <a:stretch>
            <a:fillRect/>
          </a:stretch>
        </p:blipFill>
        <p:spPr>
          <a:xfrm>
            <a:off x="1335316" y="4390767"/>
            <a:ext cx="8316486" cy="762106"/>
          </a:xfrm>
          <a:prstGeom prst="rect">
            <a:avLst/>
          </a:prstGeom>
        </p:spPr>
      </p:pic>
      <p:sp>
        <p:nvSpPr>
          <p:cNvPr id="8" name="Oval 7" descr="Icon of a checkmark">
            <a:extLst>
              <a:ext uri="{FF2B5EF4-FFF2-40B4-BE49-F238E27FC236}">
                <a16:creationId xmlns:a16="http://schemas.microsoft.com/office/drawing/2014/main" id="{156ADC3F-6E54-5E63-49BD-503E45A4E2EF}"/>
              </a:ext>
            </a:extLst>
          </p:cNvPr>
          <p:cNvSpPr/>
          <p:nvPr/>
        </p:nvSpPr>
        <p:spPr bwMode="auto">
          <a:xfrm>
            <a:off x="919585" y="2350391"/>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9" name="Oval 8" descr="Icon of a checkmark">
            <a:extLst>
              <a:ext uri="{FF2B5EF4-FFF2-40B4-BE49-F238E27FC236}">
                <a16:creationId xmlns:a16="http://schemas.microsoft.com/office/drawing/2014/main" id="{858B3D0E-8E3B-7F3B-89AC-1A4F0C8782EE}"/>
              </a:ext>
            </a:extLst>
          </p:cNvPr>
          <p:cNvSpPr/>
          <p:nvPr/>
        </p:nvSpPr>
        <p:spPr bwMode="auto">
          <a:xfrm>
            <a:off x="919585" y="3002083"/>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10" name="Oval 9" descr="Icon of a checkmark">
            <a:extLst>
              <a:ext uri="{FF2B5EF4-FFF2-40B4-BE49-F238E27FC236}">
                <a16:creationId xmlns:a16="http://schemas.microsoft.com/office/drawing/2014/main" id="{A046EB7C-4C25-FC07-87F9-1BEBCA9DE29F}"/>
              </a:ext>
            </a:extLst>
          </p:cNvPr>
          <p:cNvSpPr/>
          <p:nvPr/>
        </p:nvSpPr>
        <p:spPr bwMode="auto">
          <a:xfrm>
            <a:off x="919585" y="3851612"/>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Tree>
    <p:extLst>
      <p:ext uri="{BB962C8B-B14F-4D97-AF65-F5344CB8AC3E}">
        <p14:creationId xmlns:p14="http://schemas.microsoft.com/office/powerpoint/2010/main" val="291721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E540-D664-2248-A353-E17150691F3D}"/>
              </a:ext>
            </a:extLst>
          </p:cNvPr>
          <p:cNvSpPr>
            <a:spLocks noGrp="1"/>
          </p:cNvSpPr>
          <p:nvPr>
            <p:ph type="title"/>
          </p:nvPr>
        </p:nvSpPr>
        <p:spPr/>
        <p:txBody>
          <a:bodyPr wrap="square" anchor="b">
            <a:noAutofit/>
          </a:bodyPr>
          <a:lstStyle/>
          <a:p>
            <a:r>
              <a:rPr lang="en-US" sz="4000">
                <a:gradFill>
                  <a:gsLst>
                    <a:gs pos="0">
                      <a:srgbClr val="002060"/>
                    </a:gs>
                    <a:gs pos="100000">
                      <a:srgbClr val="7030A0"/>
                    </a:gs>
                  </a:gsLst>
                  <a:lin ang="5400000" scaled="1"/>
                </a:gradFill>
                <a:cs typeface="Segoe UI"/>
              </a:rPr>
              <a:t>How does Copilot Work?</a:t>
            </a:r>
          </a:p>
        </p:txBody>
      </p:sp>
      <p:sp>
        <p:nvSpPr>
          <p:cNvPr id="4" name="Text Placeholder 3">
            <a:extLst>
              <a:ext uri="{FF2B5EF4-FFF2-40B4-BE49-F238E27FC236}">
                <a16:creationId xmlns:a16="http://schemas.microsoft.com/office/drawing/2014/main" id="{C3D9F1C3-1A6A-0043-B6F0-28422B39AD04}"/>
              </a:ext>
            </a:extLst>
          </p:cNvPr>
          <p:cNvSpPr>
            <a:spLocks noGrp="1"/>
          </p:cNvSpPr>
          <p:nvPr>
            <p:ph type="body" sz="quarter" idx="12"/>
          </p:nvPr>
        </p:nvSpPr>
        <p:spPr/>
        <p:txBody>
          <a:bodyPr wrap="square">
            <a:normAutofit/>
          </a:bodyPr>
          <a:lstStyle/>
          <a:p>
            <a:pPr>
              <a:spcAft>
                <a:spcPts val="600"/>
              </a:spcAft>
            </a:pPr>
            <a:r>
              <a:rPr lang="en-US" sz="2000">
                <a:latin typeface="Aptos" panose="020B0004020202020204" pitchFamily="34" charset="0"/>
              </a:rPr>
              <a:t>Overview</a:t>
            </a:r>
          </a:p>
        </p:txBody>
      </p:sp>
    </p:spTree>
    <p:extLst>
      <p:ext uri="{BB962C8B-B14F-4D97-AF65-F5344CB8AC3E}">
        <p14:creationId xmlns:p14="http://schemas.microsoft.com/office/powerpoint/2010/main" val="254544685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CB22C-9F7A-0B1D-3398-C2BA6BB32317}"/>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2EE85710-F520-E835-5564-931C122AC44C}"/>
              </a:ext>
            </a:extLst>
          </p:cNvPr>
          <p:cNvGrpSpPr/>
          <p:nvPr/>
        </p:nvGrpSpPr>
        <p:grpSpPr>
          <a:xfrm>
            <a:off x="3992477" y="1113123"/>
            <a:ext cx="4207049" cy="1695140"/>
            <a:chOff x="3992477" y="1113123"/>
            <a:chExt cx="4207049" cy="1695140"/>
          </a:xfrm>
        </p:grpSpPr>
        <p:sp>
          <p:nvSpPr>
            <p:cNvPr id="8" name="Title 20">
              <a:extLst>
                <a:ext uri="{FF2B5EF4-FFF2-40B4-BE49-F238E27FC236}">
                  <a16:creationId xmlns:a16="http://schemas.microsoft.com/office/drawing/2014/main" id="{079F8AF1-673C-11CE-1DA9-BEECFB297D2C}"/>
                </a:ext>
              </a:extLst>
            </p:cNvPr>
            <p:cNvSpPr txBox="1">
              <a:spLocks/>
            </p:cNvSpPr>
            <p:nvPr/>
          </p:nvSpPr>
          <p:spPr>
            <a:xfrm>
              <a:off x="3992477" y="2223488"/>
              <a:ext cx="4207049" cy="584775"/>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defTabSz="914400">
                <a:spcBef>
                  <a:spcPts val="0"/>
                </a:spcBef>
                <a:defRPr/>
              </a:pPr>
              <a:r>
                <a:rPr kumimoji="0" lang="en-US" sz="3200" b="0" i="0" u="none" strike="noStrike" kern="1200" cap="none" spc="-50" normalizeH="0" baseline="0" noProof="0">
                  <a:ln w="3175">
                    <a:noFill/>
                  </a:ln>
                  <a:gradFill>
                    <a:gsLst>
                      <a:gs pos="21000">
                        <a:srgbClr val="0078D4"/>
                      </a:gs>
                      <a:gs pos="100000">
                        <a:srgbClr val="C03BC4"/>
                      </a:gs>
                    </a:gsLst>
                    <a:lin ang="2400000" scaled="0"/>
                  </a:gradFill>
                  <a:effectLst/>
                  <a:uLnTx/>
                  <a:uFillTx/>
                  <a:latin typeface="Segoe UI Semibold"/>
                  <a:ea typeface="+mn-ea"/>
                  <a:cs typeface="Segoe UI Semibold"/>
                </a:rPr>
                <a:t>Microsoft 365 Copilot </a:t>
              </a:r>
              <a:endParaRPr lang="en-GB" sz="3200" spc="-100">
                <a:ln>
                  <a:noFill/>
                </a:ln>
                <a:solidFill>
                  <a:prstClr val="black"/>
                </a:solidFill>
                <a:latin typeface="Segoe UI Semibold" panose="020B0702040204020203" pitchFamily="34" charset="0"/>
                <a:cs typeface="Segoe UI Semibold" panose="020B0702040204020203" pitchFamily="34" charset="0"/>
              </a:endParaRPr>
            </a:p>
          </p:txBody>
        </p:sp>
        <p:pic>
          <p:nvPicPr>
            <p:cNvPr id="9" name="!Copilot" descr="Copilot logo">
              <a:extLst>
                <a:ext uri="{FF2B5EF4-FFF2-40B4-BE49-F238E27FC236}">
                  <a16:creationId xmlns:a16="http://schemas.microsoft.com/office/drawing/2014/main" id="{DAED0FDF-F8EC-E2DE-98AD-11DEE824B345}"/>
                </a:ext>
              </a:extLst>
            </p:cNvPr>
            <p:cNvPicPr>
              <a:picLocks noChangeAspect="1"/>
            </p:cNvPicPr>
            <p:nvPr/>
          </p:nvPicPr>
          <p:blipFill>
            <a:blip r:embed="rId3"/>
            <a:stretch>
              <a:fillRect/>
            </a:stretch>
          </p:blipFill>
          <p:spPr>
            <a:xfrm>
              <a:off x="5562275" y="1113123"/>
              <a:ext cx="1067451" cy="1067450"/>
            </a:xfrm>
            <a:prstGeom prst="rect">
              <a:avLst/>
            </a:prstGeom>
            <a:noFill/>
            <a:ln>
              <a:noFill/>
              <a:headEnd type="none" w="med" len="med"/>
              <a:tailEnd type="none" w="med" len="med"/>
            </a:ln>
            <a:effectLst/>
          </p:spPr>
        </p:pic>
      </p:grpSp>
      <p:grpSp>
        <p:nvGrpSpPr>
          <p:cNvPr id="7" name="Group 6">
            <a:extLst>
              <a:ext uri="{FF2B5EF4-FFF2-40B4-BE49-F238E27FC236}">
                <a16:creationId xmlns:a16="http://schemas.microsoft.com/office/drawing/2014/main" id="{BB33CDE8-C17A-AF5A-A7CB-7C2EB69A20AB}"/>
              </a:ext>
            </a:extLst>
          </p:cNvPr>
          <p:cNvGrpSpPr/>
          <p:nvPr/>
        </p:nvGrpSpPr>
        <p:grpSpPr>
          <a:xfrm>
            <a:off x="809625" y="3148537"/>
            <a:ext cx="10572750" cy="2180469"/>
            <a:chOff x="640080" y="3399997"/>
            <a:chExt cx="10572750" cy="2180469"/>
          </a:xfrm>
        </p:grpSpPr>
        <p:grpSp>
          <p:nvGrpSpPr>
            <p:cNvPr id="10" name="Group 9" descr="Large Language Models">
              <a:extLst>
                <a:ext uri="{FF2B5EF4-FFF2-40B4-BE49-F238E27FC236}">
                  <a16:creationId xmlns:a16="http://schemas.microsoft.com/office/drawing/2014/main" id="{A47C9249-FF89-0597-387B-2797E16FFE74}"/>
                </a:ext>
                <a:ext uri="{C183D7F6-B498-43B3-948B-1728B52AA6E4}">
                  <adec:decorative xmlns:adec="http://schemas.microsoft.com/office/drawing/2017/decorative" val="0"/>
                </a:ext>
              </a:extLst>
            </p:cNvPr>
            <p:cNvGrpSpPr/>
            <p:nvPr/>
          </p:nvGrpSpPr>
          <p:grpSpPr>
            <a:xfrm>
              <a:off x="1134737" y="4039762"/>
              <a:ext cx="1530703" cy="1151074"/>
              <a:chOff x="3095297" y="3964747"/>
              <a:chExt cx="1530703" cy="1151074"/>
            </a:xfrm>
          </p:grpSpPr>
          <p:sp>
            <p:nvSpPr>
              <p:cNvPr id="11" name="TextBox 10">
                <a:extLst>
                  <a:ext uri="{FF2B5EF4-FFF2-40B4-BE49-F238E27FC236}">
                    <a16:creationId xmlns:a16="http://schemas.microsoft.com/office/drawing/2014/main" id="{06AD1773-4873-82DF-B112-79042C20B804}"/>
                  </a:ext>
                </a:extLst>
              </p:cNvPr>
              <p:cNvSpPr txBox="1"/>
              <p:nvPr/>
            </p:nvSpPr>
            <p:spPr>
              <a:xfrm>
                <a:off x="3095297" y="4623378"/>
                <a:ext cx="1530703"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Large Language Models</a:t>
                </a:r>
              </a:p>
            </p:txBody>
          </p:sp>
          <p:pic>
            <p:nvPicPr>
              <p:cNvPr id="12" name="Graphic 11">
                <a:extLst>
                  <a:ext uri="{FF2B5EF4-FFF2-40B4-BE49-F238E27FC236}">
                    <a16:creationId xmlns:a16="http://schemas.microsoft.com/office/drawing/2014/main" id="{6B811AF8-5E9E-E04C-4C20-6CB711DA42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36774" y="3964747"/>
                <a:ext cx="447748" cy="447748"/>
              </a:xfrm>
              <a:prstGeom prst="rect">
                <a:avLst/>
              </a:prstGeom>
            </p:spPr>
          </p:pic>
        </p:grpSp>
        <p:sp>
          <p:nvSpPr>
            <p:cNvPr id="13" name="Graphic 8" descr="Plus sign">
              <a:extLst>
                <a:ext uri="{FF2B5EF4-FFF2-40B4-BE49-F238E27FC236}">
                  <a16:creationId xmlns:a16="http://schemas.microsoft.com/office/drawing/2014/main" id="{582AC365-FB36-FEA2-4693-FC6F124CF2F2}"/>
                </a:ext>
                <a:ext uri="{C183D7F6-B498-43B3-948B-1728B52AA6E4}">
                  <adec:decorative xmlns:adec="http://schemas.microsoft.com/office/drawing/2017/decorative" val="0"/>
                </a:ext>
              </a:extLst>
            </p:cNvPr>
            <p:cNvSpPr/>
            <p:nvPr/>
          </p:nvSpPr>
          <p:spPr>
            <a:xfrm>
              <a:off x="2796110"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Semibold"/>
                <a:ea typeface="+mn-ea"/>
                <a:cs typeface="Segoe UI" pitchFamily="34" charset="0"/>
              </a:endParaRPr>
            </a:p>
          </p:txBody>
        </p:sp>
        <p:grpSp>
          <p:nvGrpSpPr>
            <p:cNvPr id="14" name="Group 13" descr="Bounding box titled &quot;Natural Language&quot;">
              <a:extLst>
                <a:ext uri="{FF2B5EF4-FFF2-40B4-BE49-F238E27FC236}">
                  <a16:creationId xmlns:a16="http://schemas.microsoft.com/office/drawing/2014/main" id="{3F774BAE-66A3-D75B-CB26-5FE2318E9994}"/>
                </a:ext>
                <a:ext uri="{C183D7F6-B498-43B3-948B-1728B52AA6E4}">
                  <adec:decorative xmlns:adec="http://schemas.microsoft.com/office/drawing/2017/decorative" val="0"/>
                </a:ext>
              </a:extLst>
            </p:cNvPr>
            <p:cNvGrpSpPr/>
            <p:nvPr/>
          </p:nvGrpSpPr>
          <p:grpSpPr>
            <a:xfrm>
              <a:off x="640080" y="3399997"/>
              <a:ext cx="10572750" cy="2180469"/>
              <a:chOff x="1925419" y="3324981"/>
              <a:chExt cx="8592458" cy="2180469"/>
            </a:xfrm>
          </p:grpSpPr>
          <p:sp>
            <p:nvSpPr>
              <p:cNvPr id="15" name="TextBox 14">
                <a:extLst>
                  <a:ext uri="{FF2B5EF4-FFF2-40B4-BE49-F238E27FC236}">
                    <a16:creationId xmlns:a16="http://schemas.microsoft.com/office/drawing/2014/main" id="{F6E75ABF-B970-0995-DD7C-1FF31B275CDA}"/>
                  </a:ext>
                </a:extLst>
              </p:cNvPr>
              <p:cNvSpPr txBox="1"/>
              <p:nvPr/>
            </p:nvSpPr>
            <p:spPr>
              <a:xfrm>
                <a:off x="5005040" y="3324981"/>
                <a:ext cx="2433217" cy="307777"/>
              </a:xfrm>
              <a:prstGeom prst="rect">
                <a:avLst/>
              </a:prstGeom>
              <a:noFill/>
              <a:ln>
                <a:noFill/>
              </a:ln>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Natural Language</a:t>
                </a:r>
              </a:p>
            </p:txBody>
          </p:sp>
          <p:sp>
            <p:nvSpPr>
              <p:cNvPr id="16" name="Rectangle: Rounded Corners 34">
                <a:extLst>
                  <a:ext uri="{FF2B5EF4-FFF2-40B4-BE49-F238E27FC236}">
                    <a16:creationId xmlns:a16="http://schemas.microsoft.com/office/drawing/2014/main" id="{26958D68-8F7B-C381-50A9-796391BC273C}"/>
                  </a:ext>
                </a:extLst>
              </p:cNvPr>
              <p:cNvSpPr/>
              <p:nvPr/>
            </p:nvSpPr>
            <p:spPr bwMode="auto">
              <a:xfrm>
                <a:off x="1925419" y="3494063"/>
                <a:ext cx="8592458" cy="2011387"/>
              </a:xfrm>
              <a:custGeom>
                <a:avLst/>
                <a:gdLst>
                  <a:gd name="connsiteX0" fmla="*/ 0 w 4508748"/>
                  <a:gd name="connsiteY0" fmla="*/ 58322 h 1647518"/>
                  <a:gd name="connsiteX1" fmla="*/ 58322 w 4508748"/>
                  <a:gd name="connsiteY1" fmla="*/ 0 h 1647518"/>
                  <a:gd name="connsiteX2" fmla="*/ 4450426 w 4508748"/>
                  <a:gd name="connsiteY2" fmla="*/ 0 h 1647518"/>
                  <a:gd name="connsiteX3" fmla="*/ 4508748 w 4508748"/>
                  <a:gd name="connsiteY3" fmla="*/ 58322 h 1647518"/>
                  <a:gd name="connsiteX4" fmla="*/ 4508748 w 4508748"/>
                  <a:gd name="connsiteY4" fmla="*/ 1589196 h 1647518"/>
                  <a:gd name="connsiteX5" fmla="*/ 4450426 w 4508748"/>
                  <a:gd name="connsiteY5" fmla="*/ 1647518 h 1647518"/>
                  <a:gd name="connsiteX6" fmla="*/ 58322 w 4508748"/>
                  <a:gd name="connsiteY6" fmla="*/ 1647518 h 1647518"/>
                  <a:gd name="connsiteX7" fmla="*/ 0 w 4508748"/>
                  <a:gd name="connsiteY7" fmla="*/ 1589196 h 1647518"/>
                  <a:gd name="connsiteX8" fmla="*/ 0 w 4508748"/>
                  <a:gd name="connsiteY8" fmla="*/ 58322 h 1647518"/>
                  <a:gd name="connsiteX0" fmla="*/ 0 w 4508748"/>
                  <a:gd name="connsiteY0" fmla="*/ 58666 h 1647862"/>
                  <a:gd name="connsiteX1" fmla="*/ 58322 w 4508748"/>
                  <a:gd name="connsiteY1" fmla="*/ 344 h 1647862"/>
                  <a:gd name="connsiteX2" fmla="*/ 1333055 w 4508748"/>
                  <a:gd name="connsiteY2" fmla="*/ 0 h 1647862"/>
                  <a:gd name="connsiteX3" fmla="*/ 4450426 w 4508748"/>
                  <a:gd name="connsiteY3" fmla="*/ 344 h 1647862"/>
                  <a:gd name="connsiteX4" fmla="*/ 4508748 w 4508748"/>
                  <a:gd name="connsiteY4" fmla="*/ 58666 h 1647862"/>
                  <a:gd name="connsiteX5" fmla="*/ 4508748 w 4508748"/>
                  <a:gd name="connsiteY5" fmla="*/ 1589540 h 1647862"/>
                  <a:gd name="connsiteX6" fmla="*/ 4450426 w 4508748"/>
                  <a:gd name="connsiteY6" fmla="*/ 1647862 h 1647862"/>
                  <a:gd name="connsiteX7" fmla="*/ 58322 w 4508748"/>
                  <a:gd name="connsiteY7" fmla="*/ 1647862 h 1647862"/>
                  <a:gd name="connsiteX8" fmla="*/ 0 w 4508748"/>
                  <a:gd name="connsiteY8" fmla="*/ 1589540 h 1647862"/>
                  <a:gd name="connsiteX9" fmla="*/ 0 w 4508748"/>
                  <a:gd name="connsiteY9" fmla="*/ 58666 h 1647862"/>
                  <a:gd name="connsiteX0" fmla="*/ 0 w 4508748"/>
                  <a:gd name="connsiteY0" fmla="*/ 60254 h 1649450"/>
                  <a:gd name="connsiteX1" fmla="*/ 58322 w 4508748"/>
                  <a:gd name="connsiteY1" fmla="*/ 1932 h 1649450"/>
                  <a:gd name="connsiteX2" fmla="*/ 1333055 w 4508748"/>
                  <a:gd name="connsiteY2" fmla="*/ 1588 h 1649450"/>
                  <a:gd name="connsiteX3" fmla="*/ 3172967 w 4508748"/>
                  <a:gd name="connsiteY3" fmla="*/ 0 h 1649450"/>
                  <a:gd name="connsiteX4" fmla="*/ 4450426 w 4508748"/>
                  <a:gd name="connsiteY4" fmla="*/ 1932 h 1649450"/>
                  <a:gd name="connsiteX5" fmla="*/ 4508748 w 4508748"/>
                  <a:gd name="connsiteY5" fmla="*/ 60254 h 1649450"/>
                  <a:gd name="connsiteX6" fmla="*/ 4508748 w 4508748"/>
                  <a:gd name="connsiteY6" fmla="*/ 1591128 h 1649450"/>
                  <a:gd name="connsiteX7" fmla="*/ 4450426 w 4508748"/>
                  <a:gd name="connsiteY7" fmla="*/ 1649450 h 1649450"/>
                  <a:gd name="connsiteX8" fmla="*/ 58322 w 4508748"/>
                  <a:gd name="connsiteY8" fmla="*/ 1649450 h 1649450"/>
                  <a:gd name="connsiteX9" fmla="*/ 0 w 4508748"/>
                  <a:gd name="connsiteY9" fmla="*/ 1591128 h 1649450"/>
                  <a:gd name="connsiteX10" fmla="*/ 0 w 4508748"/>
                  <a:gd name="connsiteY10" fmla="*/ 60254 h 1649450"/>
                  <a:gd name="connsiteX0" fmla="*/ 3172967 w 4508748"/>
                  <a:gd name="connsiteY0" fmla="*/ 0 h 1649450"/>
                  <a:gd name="connsiteX1" fmla="*/ 4450426 w 4508748"/>
                  <a:gd name="connsiteY1" fmla="*/ 1932 h 1649450"/>
                  <a:gd name="connsiteX2" fmla="*/ 4508748 w 4508748"/>
                  <a:gd name="connsiteY2" fmla="*/ 60254 h 1649450"/>
                  <a:gd name="connsiteX3" fmla="*/ 4508748 w 4508748"/>
                  <a:gd name="connsiteY3" fmla="*/ 1591128 h 1649450"/>
                  <a:gd name="connsiteX4" fmla="*/ 4450426 w 4508748"/>
                  <a:gd name="connsiteY4" fmla="*/ 1649450 h 1649450"/>
                  <a:gd name="connsiteX5" fmla="*/ 58322 w 4508748"/>
                  <a:gd name="connsiteY5" fmla="*/ 1649450 h 1649450"/>
                  <a:gd name="connsiteX6" fmla="*/ 0 w 4508748"/>
                  <a:gd name="connsiteY6" fmla="*/ 1591128 h 1649450"/>
                  <a:gd name="connsiteX7" fmla="*/ 0 w 4508748"/>
                  <a:gd name="connsiteY7" fmla="*/ 60254 h 1649450"/>
                  <a:gd name="connsiteX8" fmla="*/ 58322 w 4508748"/>
                  <a:gd name="connsiteY8" fmla="*/ 1932 h 1649450"/>
                  <a:gd name="connsiteX9" fmla="*/ 1424495 w 4508748"/>
                  <a:gd name="connsiteY9" fmla="*/ 93028 h 1649450"/>
                  <a:gd name="connsiteX0" fmla="*/ 3172967 w 4508748"/>
                  <a:gd name="connsiteY0" fmla="*/ 0 h 1649450"/>
                  <a:gd name="connsiteX1" fmla="*/ 4450426 w 4508748"/>
                  <a:gd name="connsiteY1" fmla="*/ 1932 h 1649450"/>
                  <a:gd name="connsiteX2" fmla="*/ 4508748 w 4508748"/>
                  <a:gd name="connsiteY2" fmla="*/ 60254 h 1649450"/>
                  <a:gd name="connsiteX3" fmla="*/ 4508748 w 4508748"/>
                  <a:gd name="connsiteY3" fmla="*/ 1591128 h 1649450"/>
                  <a:gd name="connsiteX4" fmla="*/ 4450426 w 4508748"/>
                  <a:gd name="connsiteY4" fmla="*/ 1649450 h 1649450"/>
                  <a:gd name="connsiteX5" fmla="*/ 58322 w 4508748"/>
                  <a:gd name="connsiteY5" fmla="*/ 1649450 h 1649450"/>
                  <a:gd name="connsiteX6" fmla="*/ 0 w 4508748"/>
                  <a:gd name="connsiteY6" fmla="*/ 1591128 h 1649450"/>
                  <a:gd name="connsiteX7" fmla="*/ 0 w 4508748"/>
                  <a:gd name="connsiteY7" fmla="*/ 60254 h 1649450"/>
                  <a:gd name="connsiteX8" fmla="*/ 58322 w 4508748"/>
                  <a:gd name="connsiteY8" fmla="*/ 1932 h 1649450"/>
                  <a:gd name="connsiteX9" fmla="*/ 1399095 w 4508748"/>
                  <a:gd name="connsiteY9" fmla="*/ 2541 h 1649450"/>
                  <a:gd name="connsiteX0" fmla="*/ 3172967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335595 w 4508748"/>
                  <a:gd name="connsiteY9" fmla="*/ 0 h 1650084"/>
                  <a:gd name="connsiteX0" fmla="*/ 3172967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29251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14019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14019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874035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8748" h="1650084">
                    <a:moveTo>
                      <a:pt x="2874035" y="634"/>
                    </a:moveTo>
                    <a:lnTo>
                      <a:pt x="4450426" y="2566"/>
                    </a:lnTo>
                    <a:cubicBezTo>
                      <a:pt x="4482636" y="2566"/>
                      <a:pt x="4508748" y="28678"/>
                      <a:pt x="4508748" y="60888"/>
                    </a:cubicBezTo>
                    <a:lnTo>
                      <a:pt x="4508748" y="1591762"/>
                    </a:lnTo>
                    <a:cubicBezTo>
                      <a:pt x="4508748" y="1623972"/>
                      <a:pt x="4482636" y="1650084"/>
                      <a:pt x="4450426" y="1650084"/>
                    </a:cubicBezTo>
                    <a:lnTo>
                      <a:pt x="58322" y="1650084"/>
                    </a:lnTo>
                    <a:cubicBezTo>
                      <a:pt x="26112" y="1650084"/>
                      <a:pt x="0" y="1623972"/>
                      <a:pt x="0" y="1591762"/>
                    </a:cubicBezTo>
                    <a:lnTo>
                      <a:pt x="0" y="60888"/>
                    </a:lnTo>
                    <a:cubicBezTo>
                      <a:pt x="0" y="28678"/>
                      <a:pt x="26112" y="2566"/>
                      <a:pt x="58322" y="2566"/>
                    </a:cubicBezTo>
                    <a:lnTo>
                      <a:pt x="1609776" y="0"/>
                    </a:lnTo>
                  </a:path>
                </a:pathLst>
              </a:custGeom>
              <a:noFill/>
              <a:ln w="15875">
                <a:gradFill>
                  <a:gsLst>
                    <a:gs pos="0">
                      <a:srgbClr val="990099"/>
                    </a:gs>
                    <a:gs pos="74000">
                      <a:schemeClr val="accent1">
                        <a:lumMod val="45000"/>
                        <a:lumOff val="55000"/>
                      </a:schemeClr>
                    </a:gs>
                    <a:gs pos="100000">
                      <a:schemeClr val="accent1"/>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grpSp>
          <p:nvGrpSpPr>
            <p:cNvPr id="17" name="Group 16" descr="Microsoft Graph (Your Data)">
              <a:extLst>
                <a:ext uri="{FF2B5EF4-FFF2-40B4-BE49-F238E27FC236}">
                  <a16:creationId xmlns:a16="http://schemas.microsoft.com/office/drawing/2014/main" id="{5541E348-2BFD-EDF0-E04A-E86C2D01BAB0}"/>
                </a:ext>
                <a:ext uri="{C183D7F6-B498-43B3-948B-1728B52AA6E4}">
                  <adec:decorative xmlns:adec="http://schemas.microsoft.com/office/drawing/2017/decorative" val="0"/>
                </a:ext>
              </a:extLst>
            </p:cNvPr>
            <p:cNvGrpSpPr/>
            <p:nvPr/>
          </p:nvGrpSpPr>
          <p:grpSpPr>
            <a:xfrm>
              <a:off x="3115921" y="4011584"/>
              <a:ext cx="1545891" cy="1179252"/>
              <a:chOff x="5323055" y="3936569"/>
              <a:chExt cx="1545891" cy="1179252"/>
            </a:xfrm>
          </p:grpSpPr>
          <p:sp>
            <p:nvSpPr>
              <p:cNvPr id="18" name="TextBox 17">
                <a:extLst>
                  <a:ext uri="{FF2B5EF4-FFF2-40B4-BE49-F238E27FC236}">
                    <a16:creationId xmlns:a16="http://schemas.microsoft.com/office/drawing/2014/main" id="{E0016851-0E5C-6937-D91E-FC1519592898}"/>
                  </a:ext>
                </a:extLst>
              </p:cNvPr>
              <p:cNvSpPr txBox="1"/>
              <p:nvPr/>
            </p:nvSpPr>
            <p:spPr>
              <a:xfrm>
                <a:off x="5323055" y="4623378"/>
                <a:ext cx="1545891"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Microsoft Graph</a:t>
                </a:r>
                <a:b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b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 Your Data - </a:t>
                </a:r>
              </a:p>
            </p:txBody>
          </p:sp>
          <p:pic>
            <p:nvPicPr>
              <p:cNvPr id="19" name="Graphic 18">
                <a:extLst>
                  <a:ext uri="{FF2B5EF4-FFF2-40B4-BE49-F238E27FC236}">
                    <a16:creationId xmlns:a16="http://schemas.microsoft.com/office/drawing/2014/main" id="{CBEC4831-794E-8DCE-D456-1CFC8E42D72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46563" y="3936569"/>
                <a:ext cx="498874" cy="498874"/>
              </a:xfrm>
              <a:prstGeom prst="rect">
                <a:avLst/>
              </a:prstGeom>
            </p:spPr>
          </p:pic>
        </p:grpSp>
        <p:sp>
          <p:nvSpPr>
            <p:cNvPr id="20" name="Graphic 28" descr="Plus sign">
              <a:extLst>
                <a:ext uri="{FF2B5EF4-FFF2-40B4-BE49-F238E27FC236}">
                  <a16:creationId xmlns:a16="http://schemas.microsoft.com/office/drawing/2014/main" id="{3AEDE06F-7DC5-23CC-ADD1-2AF24607BA0C}"/>
                </a:ext>
                <a:ext uri="{C183D7F6-B498-43B3-948B-1728B52AA6E4}">
                  <adec:decorative xmlns:adec="http://schemas.microsoft.com/office/drawing/2017/decorative" val="0"/>
                </a:ext>
              </a:extLst>
            </p:cNvPr>
            <p:cNvSpPr/>
            <p:nvPr/>
          </p:nvSpPr>
          <p:spPr>
            <a:xfrm>
              <a:off x="4877501"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1" name="Group 20" descr="Microsoft 365 Apps">
              <a:extLst>
                <a:ext uri="{FF2B5EF4-FFF2-40B4-BE49-F238E27FC236}">
                  <a16:creationId xmlns:a16="http://schemas.microsoft.com/office/drawing/2014/main" id="{BD46CE6E-A9AA-A5F4-3DD7-474A77DA40CD}"/>
                </a:ext>
                <a:ext uri="{C183D7F6-B498-43B3-948B-1728B52AA6E4}">
                  <adec:decorative xmlns:adec="http://schemas.microsoft.com/office/drawing/2017/decorative" val="0"/>
                </a:ext>
              </a:extLst>
            </p:cNvPr>
            <p:cNvGrpSpPr/>
            <p:nvPr/>
          </p:nvGrpSpPr>
          <p:grpSpPr>
            <a:xfrm>
              <a:off x="5455065" y="4011584"/>
              <a:ext cx="1286385" cy="1179251"/>
              <a:chOff x="7710528" y="3936569"/>
              <a:chExt cx="1286385" cy="1179251"/>
            </a:xfrm>
          </p:grpSpPr>
          <p:sp>
            <p:nvSpPr>
              <p:cNvPr id="22" name="TextBox 21">
                <a:extLst>
                  <a:ext uri="{FF2B5EF4-FFF2-40B4-BE49-F238E27FC236}">
                    <a16:creationId xmlns:a16="http://schemas.microsoft.com/office/drawing/2014/main" id="{53944248-DDA7-A9AE-51E4-E64871B341EA}"/>
                  </a:ext>
                </a:extLst>
              </p:cNvPr>
              <p:cNvSpPr txBox="1"/>
              <p:nvPr/>
            </p:nvSpPr>
            <p:spPr>
              <a:xfrm>
                <a:off x="7710528" y="4623377"/>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Microsoft 365 Apps</a:t>
                </a:r>
              </a:p>
            </p:txBody>
          </p:sp>
          <p:pic>
            <p:nvPicPr>
              <p:cNvPr id="23" name="Graphic 22">
                <a:extLst>
                  <a:ext uri="{FF2B5EF4-FFF2-40B4-BE49-F238E27FC236}">
                    <a16:creationId xmlns:a16="http://schemas.microsoft.com/office/drawing/2014/main" id="{4C987D05-D324-7CB5-476B-D5EBB3CAB2E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101669" y="3936569"/>
                <a:ext cx="504102" cy="504102"/>
              </a:xfrm>
              <a:prstGeom prst="rect">
                <a:avLst/>
              </a:prstGeom>
            </p:spPr>
          </p:pic>
        </p:grpSp>
        <p:sp>
          <p:nvSpPr>
            <p:cNvPr id="24" name="Graphic 28" descr="Plus sign">
              <a:extLst>
                <a:ext uri="{FF2B5EF4-FFF2-40B4-BE49-F238E27FC236}">
                  <a16:creationId xmlns:a16="http://schemas.microsoft.com/office/drawing/2014/main" id="{F43ABDB4-7DBC-FB10-1DA0-61A0BBFEC174}"/>
                </a:ext>
                <a:ext uri="{C183D7F6-B498-43B3-948B-1728B52AA6E4}">
                  <adec:decorative xmlns:adec="http://schemas.microsoft.com/office/drawing/2017/decorative" val="0"/>
                </a:ext>
              </a:extLst>
            </p:cNvPr>
            <p:cNvSpPr/>
            <p:nvPr/>
          </p:nvSpPr>
          <p:spPr>
            <a:xfrm>
              <a:off x="7113046"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5" name="Group 24" descr="The Web">
              <a:extLst>
                <a:ext uri="{FF2B5EF4-FFF2-40B4-BE49-F238E27FC236}">
                  <a16:creationId xmlns:a16="http://schemas.microsoft.com/office/drawing/2014/main" id="{6A4A31BA-DA31-C06B-61B7-443F0F092064}"/>
                </a:ext>
              </a:extLst>
            </p:cNvPr>
            <p:cNvGrpSpPr/>
            <p:nvPr/>
          </p:nvGrpSpPr>
          <p:grpSpPr>
            <a:xfrm>
              <a:off x="9517241" y="4039762"/>
              <a:ext cx="1286385" cy="1176608"/>
              <a:chOff x="8530534" y="4014228"/>
              <a:chExt cx="1286385" cy="1176608"/>
            </a:xfrm>
          </p:grpSpPr>
          <p:sp>
            <p:nvSpPr>
              <p:cNvPr id="26" name="TextBox 25">
                <a:extLst>
                  <a:ext uri="{FF2B5EF4-FFF2-40B4-BE49-F238E27FC236}">
                    <a16:creationId xmlns:a16="http://schemas.microsoft.com/office/drawing/2014/main" id="{D37C9E26-6E20-5CD6-C4E3-FFBD0259372A}"/>
                  </a:ext>
                </a:extLst>
              </p:cNvPr>
              <p:cNvSpPr txBox="1"/>
              <p:nvPr/>
            </p:nvSpPr>
            <p:spPr>
              <a:xfrm>
                <a:off x="8530534" y="4698393"/>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The</a:t>
                </a:r>
                <a:b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b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Web</a:t>
                </a:r>
              </a:p>
            </p:txBody>
          </p:sp>
          <p:sp>
            <p:nvSpPr>
              <p:cNvPr id="27" name="Graphic 20">
                <a:extLst>
                  <a:ext uri="{FF2B5EF4-FFF2-40B4-BE49-F238E27FC236}">
                    <a16:creationId xmlns:a16="http://schemas.microsoft.com/office/drawing/2014/main" id="{F919CEBE-6A75-2DF8-AE9C-6A5A7904EAEF}"/>
                  </a:ext>
                </a:extLst>
              </p:cNvPr>
              <p:cNvSpPr/>
              <p:nvPr/>
            </p:nvSpPr>
            <p:spPr>
              <a:xfrm>
                <a:off x="8945511" y="4014228"/>
                <a:ext cx="454759" cy="454361"/>
              </a:xfrm>
              <a:custGeom>
                <a:avLst/>
                <a:gdLst>
                  <a:gd name="connsiteX0" fmla="*/ 13742 w 190773"/>
                  <a:gd name="connsiteY0" fmla="*/ 75793 h 190606"/>
                  <a:gd name="connsiteX1" fmla="*/ 13742 w 190773"/>
                  <a:gd name="connsiteY1" fmla="*/ 142145 h 190606"/>
                  <a:gd name="connsiteX2" fmla="*/ 73109 w 190773"/>
                  <a:gd name="connsiteY2" fmla="*/ 147907 h 190606"/>
                  <a:gd name="connsiteX3" fmla="*/ 113651 w 190773"/>
                  <a:gd name="connsiteY3" fmla="*/ 188449 h 190606"/>
                  <a:gd name="connsiteX4" fmla="*/ 124067 w 190773"/>
                  <a:gd name="connsiteY4" fmla="*/ 188449 h 190606"/>
                  <a:gd name="connsiteX5" fmla="*/ 124780 w 190773"/>
                  <a:gd name="connsiteY5" fmla="*/ 178859 h 190606"/>
                  <a:gd name="connsiteX6" fmla="*/ 124067 w 190773"/>
                  <a:gd name="connsiteY6" fmla="*/ 178033 h 190606"/>
                  <a:gd name="connsiteX7" fmla="*/ 83897 w 190773"/>
                  <a:gd name="connsiteY7" fmla="*/ 137854 h 190606"/>
                  <a:gd name="connsiteX8" fmla="*/ 80093 w 190773"/>
                  <a:gd name="connsiteY8" fmla="*/ 75793 h 190606"/>
                  <a:gd name="connsiteX9" fmla="*/ 13742 w 190773"/>
                  <a:gd name="connsiteY9" fmla="*/ 75793 h 190606"/>
                  <a:gd name="connsiteX10" fmla="*/ 95510 w 190773"/>
                  <a:gd name="connsiteY10" fmla="*/ 0 h 190606"/>
                  <a:gd name="connsiteX11" fmla="*/ 2632 w 190773"/>
                  <a:gd name="connsiteY11" fmla="*/ 73977 h 190606"/>
                  <a:gd name="connsiteX12" fmla="*/ 7007 w 190773"/>
                  <a:gd name="connsiteY12" fmla="*/ 69058 h 190606"/>
                  <a:gd name="connsiteX13" fmla="*/ 23920 w 190773"/>
                  <a:gd name="connsiteY13" fmla="*/ 57407 h 190606"/>
                  <a:gd name="connsiteX14" fmla="*/ 65791 w 190773"/>
                  <a:gd name="connsiteY14" fmla="*/ 19914 h 190606"/>
                  <a:gd name="connsiteX15" fmla="*/ 64774 w 190773"/>
                  <a:gd name="connsiteY15" fmla="*/ 21573 h 190606"/>
                  <a:gd name="connsiteX16" fmla="*/ 52628 w 190773"/>
                  <a:gd name="connsiteY16" fmla="*/ 52807 h 190606"/>
                  <a:gd name="connsiteX17" fmla="*/ 66588 w 190773"/>
                  <a:gd name="connsiteY17" fmla="*/ 56050 h 190606"/>
                  <a:gd name="connsiteX18" fmla="*/ 95510 w 190773"/>
                  <a:gd name="connsiteY18" fmla="*/ 14288 h 190606"/>
                  <a:gd name="connsiteX19" fmla="*/ 96611 w 190773"/>
                  <a:gd name="connsiteY19" fmla="*/ 14338 h 190606"/>
                  <a:gd name="connsiteX20" fmla="*/ 125716 w 190773"/>
                  <a:gd name="connsiteY20" fmla="*/ 61924 h 190606"/>
                  <a:gd name="connsiteX21" fmla="*/ 78113 w 190773"/>
                  <a:gd name="connsiteY21" fmla="*/ 61917 h 190606"/>
                  <a:gd name="connsiteX22" fmla="*/ 86829 w 190773"/>
                  <a:gd name="connsiteY22" fmla="*/ 69058 h 190606"/>
                  <a:gd name="connsiteX23" fmla="*/ 92878 w 190773"/>
                  <a:gd name="connsiteY23" fmla="*/ 76195 h 190606"/>
                  <a:gd name="connsiteX24" fmla="*/ 127865 w 190773"/>
                  <a:gd name="connsiteY24" fmla="*/ 76209 h 190606"/>
                  <a:gd name="connsiteX25" fmla="*/ 128861 w 190773"/>
                  <a:gd name="connsiteY25" fmla="*/ 95265 h 190606"/>
                  <a:gd name="connsiteX26" fmla="*/ 126578 w 190773"/>
                  <a:gd name="connsiteY26" fmla="*/ 123841 h 190606"/>
                  <a:gd name="connsiteX27" fmla="*/ 101381 w 190773"/>
                  <a:gd name="connsiteY27" fmla="*/ 123842 h 190606"/>
                  <a:gd name="connsiteX28" fmla="*/ 98533 w 190773"/>
                  <a:gd name="connsiteY28" fmla="*/ 131853 h 190606"/>
                  <a:gd name="connsiteX29" fmla="*/ 97305 w 190773"/>
                  <a:gd name="connsiteY29" fmla="*/ 134441 h 190606"/>
                  <a:gd name="connsiteX30" fmla="*/ 96137 w 190773"/>
                  <a:gd name="connsiteY30" fmla="*/ 136626 h 190606"/>
                  <a:gd name="connsiteX31" fmla="*/ 97648 w 190773"/>
                  <a:gd name="connsiteY31" fmla="*/ 138122 h 190606"/>
                  <a:gd name="connsiteX32" fmla="*/ 123503 w 190773"/>
                  <a:gd name="connsiteY32" fmla="*/ 138124 h 190606"/>
                  <a:gd name="connsiteX33" fmla="*/ 116534 w 190773"/>
                  <a:gd name="connsiteY33" fmla="*/ 157027 h 190606"/>
                  <a:gd name="connsiteX34" fmla="*/ 127064 w 190773"/>
                  <a:gd name="connsiteY34" fmla="*/ 167578 h 190606"/>
                  <a:gd name="connsiteX35" fmla="*/ 138293 w 190773"/>
                  <a:gd name="connsiteY35" fmla="*/ 138134 h 190606"/>
                  <a:gd name="connsiteX36" fmla="*/ 164226 w 190773"/>
                  <a:gd name="connsiteY36" fmla="*/ 138126 h 190606"/>
                  <a:gd name="connsiteX37" fmla="*/ 128661 w 190773"/>
                  <a:gd name="connsiteY37" fmla="*/ 169167 h 190606"/>
                  <a:gd name="connsiteX38" fmla="*/ 130803 w 190773"/>
                  <a:gd name="connsiteY38" fmla="*/ 171299 h 190606"/>
                  <a:gd name="connsiteX39" fmla="*/ 131989 w 190773"/>
                  <a:gd name="connsiteY39" fmla="*/ 172635 h 190606"/>
                  <a:gd name="connsiteX40" fmla="*/ 135591 w 190773"/>
                  <a:gd name="connsiteY40" fmla="*/ 181710 h 190606"/>
                  <a:gd name="connsiteX41" fmla="*/ 190774 w 190773"/>
                  <a:gd name="connsiteY41" fmla="*/ 95265 h 190606"/>
                  <a:gd name="connsiteX42" fmla="*/ 95510 w 190773"/>
                  <a:gd name="connsiteY42" fmla="*/ 0 h 190606"/>
                  <a:gd name="connsiteX43" fmla="*/ 69678 w 190773"/>
                  <a:gd name="connsiteY43" fmla="*/ 86208 h 190606"/>
                  <a:gd name="connsiteX44" fmla="*/ 69678 w 190773"/>
                  <a:gd name="connsiteY44" fmla="*/ 131729 h 190606"/>
                  <a:gd name="connsiteX45" fmla="*/ 24158 w 190773"/>
                  <a:gd name="connsiteY45" fmla="*/ 131729 h 190606"/>
                  <a:gd name="connsiteX46" fmla="*/ 24158 w 190773"/>
                  <a:gd name="connsiteY46" fmla="*/ 86208 h 190606"/>
                  <a:gd name="connsiteX47" fmla="*/ 69678 w 190773"/>
                  <a:gd name="connsiteY47" fmla="*/ 86208 h 190606"/>
                  <a:gd name="connsiteX48" fmla="*/ 142245 w 190773"/>
                  <a:gd name="connsiteY48" fmla="*/ 76215 h 190606"/>
                  <a:gd name="connsiteX49" fmla="*/ 174226 w 190773"/>
                  <a:gd name="connsiteY49" fmla="*/ 76209 h 190606"/>
                  <a:gd name="connsiteX50" fmla="*/ 174300 w 190773"/>
                  <a:gd name="connsiteY50" fmla="*/ 76496 h 190606"/>
                  <a:gd name="connsiteX51" fmla="*/ 176486 w 190773"/>
                  <a:gd name="connsiteY51" fmla="*/ 95265 h 190606"/>
                  <a:gd name="connsiteX52" fmla="*/ 171301 w 190773"/>
                  <a:gd name="connsiteY52" fmla="*/ 123840 h 190606"/>
                  <a:gd name="connsiteX53" fmla="*/ 141074 w 190773"/>
                  <a:gd name="connsiteY53" fmla="*/ 123848 h 190606"/>
                  <a:gd name="connsiteX54" fmla="*/ 143149 w 190773"/>
                  <a:gd name="connsiteY54" fmla="*/ 95265 h 190606"/>
                  <a:gd name="connsiteX55" fmla="*/ 142245 w 190773"/>
                  <a:gd name="connsiteY55" fmla="*/ 76215 h 190606"/>
                  <a:gd name="connsiteX56" fmla="*/ 125217 w 190773"/>
                  <a:gd name="connsiteY56" fmla="*/ 19914 h 190606"/>
                  <a:gd name="connsiteX57" fmla="*/ 125435 w 190773"/>
                  <a:gd name="connsiteY57" fmla="*/ 19997 h 190606"/>
                  <a:gd name="connsiteX58" fmla="*/ 169327 w 190773"/>
                  <a:gd name="connsiteY58" fmla="*/ 61926 h 190606"/>
                  <a:gd name="connsiteX59" fmla="*/ 140292 w 190773"/>
                  <a:gd name="connsiteY59" fmla="*/ 61920 h 190606"/>
                  <a:gd name="connsiteX60" fmla="*/ 125217 w 190773"/>
                  <a:gd name="connsiteY60" fmla="*/ 19914 h 190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90773" h="190606">
                    <a:moveTo>
                      <a:pt x="13742" y="75793"/>
                    </a:moveTo>
                    <a:cubicBezTo>
                      <a:pt x="-4581" y="94116"/>
                      <a:pt x="-4581" y="123823"/>
                      <a:pt x="13742" y="142145"/>
                    </a:cubicBezTo>
                    <a:cubicBezTo>
                      <a:pt x="29884" y="158288"/>
                      <a:pt x="54863" y="160208"/>
                      <a:pt x="73109" y="147907"/>
                    </a:cubicBezTo>
                    <a:lnTo>
                      <a:pt x="113651" y="188449"/>
                    </a:lnTo>
                    <a:cubicBezTo>
                      <a:pt x="116528" y="191325"/>
                      <a:pt x="121190" y="191325"/>
                      <a:pt x="124067" y="188449"/>
                    </a:cubicBezTo>
                    <a:cubicBezTo>
                      <a:pt x="126681" y="185834"/>
                      <a:pt x="126919" y="181742"/>
                      <a:pt x="124780" y="178859"/>
                    </a:cubicBezTo>
                    <a:lnTo>
                      <a:pt x="124067" y="178033"/>
                    </a:lnTo>
                    <a:lnTo>
                      <a:pt x="83897" y="137854"/>
                    </a:lnTo>
                    <a:cubicBezTo>
                      <a:pt x="98314" y="119444"/>
                      <a:pt x="97046" y="92745"/>
                      <a:pt x="80093" y="75793"/>
                    </a:cubicBezTo>
                    <a:cubicBezTo>
                      <a:pt x="61771" y="57471"/>
                      <a:pt x="32064" y="57471"/>
                      <a:pt x="13742" y="75793"/>
                    </a:cubicBezTo>
                    <a:close/>
                    <a:moveTo>
                      <a:pt x="95510" y="0"/>
                    </a:moveTo>
                    <a:cubicBezTo>
                      <a:pt x="50214" y="0"/>
                      <a:pt x="12302" y="31612"/>
                      <a:pt x="2632" y="73977"/>
                    </a:cubicBezTo>
                    <a:cubicBezTo>
                      <a:pt x="3976" y="72270"/>
                      <a:pt x="5435" y="70629"/>
                      <a:pt x="7007" y="69058"/>
                    </a:cubicBezTo>
                    <a:cubicBezTo>
                      <a:pt x="12039" y="64026"/>
                      <a:pt x="17785" y="60142"/>
                      <a:pt x="23920" y="57407"/>
                    </a:cubicBezTo>
                    <a:cubicBezTo>
                      <a:pt x="32902" y="40429"/>
                      <a:pt x="47763" y="27030"/>
                      <a:pt x="65791" y="19914"/>
                    </a:cubicBezTo>
                    <a:lnTo>
                      <a:pt x="64774" y="21573"/>
                    </a:lnTo>
                    <a:cubicBezTo>
                      <a:pt x="59654" y="30084"/>
                      <a:pt x="55524" y="40730"/>
                      <a:pt x="52628" y="52807"/>
                    </a:cubicBezTo>
                    <a:cubicBezTo>
                      <a:pt x="57380" y="53295"/>
                      <a:pt x="62070" y="54374"/>
                      <a:pt x="66588" y="56050"/>
                    </a:cubicBezTo>
                    <a:cubicBezTo>
                      <a:pt x="72606" y="31022"/>
                      <a:pt x="83951" y="14288"/>
                      <a:pt x="95510" y="14288"/>
                    </a:cubicBezTo>
                    <a:lnTo>
                      <a:pt x="96611" y="14338"/>
                    </a:lnTo>
                    <a:cubicBezTo>
                      <a:pt x="108665" y="15441"/>
                      <a:pt x="120308" y="34509"/>
                      <a:pt x="125716" y="61924"/>
                    </a:cubicBezTo>
                    <a:lnTo>
                      <a:pt x="78113" y="61917"/>
                    </a:lnTo>
                    <a:cubicBezTo>
                      <a:pt x="81193" y="63963"/>
                      <a:pt x="84115" y="66343"/>
                      <a:pt x="86829" y="69058"/>
                    </a:cubicBezTo>
                    <a:cubicBezTo>
                      <a:pt x="89072" y="71301"/>
                      <a:pt x="91089" y="73690"/>
                      <a:pt x="92878" y="76195"/>
                    </a:cubicBezTo>
                    <a:lnTo>
                      <a:pt x="127865" y="76209"/>
                    </a:lnTo>
                    <a:cubicBezTo>
                      <a:pt x="128513" y="82308"/>
                      <a:pt x="128861" y="88687"/>
                      <a:pt x="128861" y="95265"/>
                    </a:cubicBezTo>
                    <a:cubicBezTo>
                      <a:pt x="128861" y="105357"/>
                      <a:pt x="128041" y="114980"/>
                      <a:pt x="126578" y="123841"/>
                    </a:cubicBezTo>
                    <a:lnTo>
                      <a:pt x="101381" y="123842"/>
                    </a:lnTo>
                    <a:cubicBezTo>
                      <a:pt x="100641" y="126563"/>
                      <a:pt x="99691" y="129241"/>
                      <a:pt x="98533" y="131853"/>
                    </a:cubicBezTo>
                    <a:lnTo>
                      <a:pt x="97305" y="134441"/>
                    </a:lnTo>
                    <a:lnTo>
                      <a:pt x="96137" y="136626"/>
                    </a:lnTo>
                    <a:lnTo>
                      <a:pt x="97648" y="138122"/>
                    </a:lnTo>
                    <a:lnTo>
                      <a:pt x="123503" y="138124"/>
                    </a:lnTo>
                    <a:cubicBezTo>
                      <a:pt x="121577" y="145254"/>
                      <a:pt x="119211" y="151627"/>
                      <a:pt x="116534" y="157027"/>
                    </a:cubicBezTo>
                    <a:lnTo>
                      <a:pt x="127064" y="167578"/>
                    </a:lnTo>
                    <a:cubicBezTo>
                      <a:pt x="131749" y="159405"/>
                      <a:pt x="135559" y="149398"/>
                      <a:pt x="138293" y="138134"/>
                    </a:cubicBezTo>
                    <a:lnTo>
                      <a:pt x="164226" y="138126"/>
                    </a:lnTo>
                    <a:cubicBezTo>
                      <a:pt x="155750" y="151687"/>
                      <a:pt x="143370" y="162558"/>
                      <a:pt x="128661" y="169167"/>
                    </a:cubicBezTo>
                    <a:lnTo>
                      <a:pt x="130803" y="171299"/>
                    </a:lnTo>
                    <a:lnTo>
                      <a:pt x="131989" y="172635"/>
                    </a:lnTo>
                    <a:cubicBezTo>
                      <a:pt x="134089" y="175447"/>
                      <a:pt x="135275" y="178581"/>
                      <a:pt x="135591" y="181710"/>
                    </a:cubicBezTo>
                    <a:cubicBezTo>
                      <a:pt x="168175" y="166583"/>
                      <a:pt x="190774" y="133563"/>
                      <a:pt x="190774" y="95265"/>
                    </a:cubicBezTo>
                    <a:cubicBezTo>
                      <a:pt x="190774" y="42651"/>
                      <a:pt x="148123" y="0"/>
                      <a:pt x="95510" y="0"/>
                    </a:cubicBezTo>
                    <a:close/>
                    <a:moveTo>
                      <a:pt x="69678" y="86208"/>
                    </a:moveTo>
                    <a:cubicBezTo>
                      <a:pt x="82248" y="98779"/>
                      <a:pt x="82248" y="119159"/>
                      <a:pt x="69678" y="131729"/>
                    </a:cubicBezTo>
                    <a:cubicBezTo>
                      <a:pt x="57108" y="144299"/>
                      <a:pt x="36728" y="144299"/>
                      <a:pt x="24158" y="131729"/>
                    </a:cubicBezTo>
                    <a:cubicBezTo>
                      <a:pt x="11587" y="119159"/>
                      <a:pt x="11587" y="98779"/>
                      <a:pt x="24158" y="86208"/>
                    </a:cubicBezTo>
                    <a:cubicBezTo>
                      <a:pt x="36728" y="73639"/>
                      <a:pt x="57108" y="73639"/>
                      <a:pt x="69678" y="86208"/>
                    </a:cubicBezTo>
                    <a:close/>
                    <a:moveTo>
                      <a:pt x="142245" y="76215"/>
                    </a:moveTo>
                    <a:lnTo>
                      <a:pt x="174226" y="76209"/>
                    </a:lnTo>
                    <a:lnTo>
                      <a:pt x="174300" y="76496"/>
                    </a:lnTo>
                    <a:cubicBezTo>
                      <a:pt x="175730" y="82519"/>
                      <a:pt x="176486" y="88804"/>
                      <a:pt x="176486" y="95265"/>
                    </a:cubicBezTo>
                    <a:cubicBezTo>
                      <a:pt x="176486" y="105323"/>
                      <a:pt x="174653" y="114954"/>
                      <a:pt x="171301" y="123840"/>
                    </a:cubicBezTo>
                    <a:lnTo>
                      <a:pt x="141074" y="123848"/>
                    </a:lnTo>
                    <a:cubicBezTo>
                      <a:pt x="142430" y="114806"/>
                      <a:pt x="143149" y="105199"/>
                      <a:pt x="143149" y="95265"/>
                    </a:cubicBezTo>
                    <a:cubicBezTo>
                      <a:pt x="143149" y="88752"/>
                      <a:pt x="142840" y="82380"/>
                      <a:pt x="142245" y="76215"/>
                    </a:cubicBezTo>
                    <a:close/>
                    <a:moveTo>
                      <a:pt x="125217" y="19914"/>
                    </a:moveTo>
                    <a:lnTo>
                      <a:pt x="125435" y="19997"/>
                    </a:lnTo>
                    <a:cubicBezTo>
                      <a:pt x="144937" y="27757"/>
                      <a:pt x="160710" y="42877"/>
                      <a:pt x="169327" y="61926"/>
                    </a:cubicBezTo>
                    <a:lnTo>
                      <a:pt x="140292" y="61920"/>
                    </a:lnTo>
                    <a:cubicBezTo>
                      <a:pt x="137307" y="45228"/>
                      <a:pt x="132099" y="30697"/>
                      <a:pt x="125217" y="19914"/>
                    </a:cubicBezTo>
                    <a:close/>
                  </a:path>
                </a:pathLst>
              </a:custGeom>
              <a:solidFill>
                <a:srgbClr val="21212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pic>
          <p:nvPicPr>
            <p:cNvPr id="4" name="Picture 3">
              <a:extLst>
                <a:ext uri="{FF2B5EF4-FFF2-40B4-BE49-F238E27FC236}">
                  <a16:creationId xmlns:a16="http://schemas.microsoft.com/office/drawing/2014/main" id="{BCC3DA72-21BF-1C9F-157A-971F8E066FB0}"/>
                </a:ext>
                <a:ext uri="{C183D7F6-B498-43B3-948B-1728B52AA6E4}">
                  <adec:decorative xmlns:adec="http://schemas.microsoft.com/office/drawing/2017/decorative" val="1"/>
                </a:ext>
              </a:extLst>
            </p:cNvPr>
            <p:cNvPicPr>
              <a:picLocks noChangeAspect="1"/>
            </p:cNvPicPr>
            <p:nvPr/>
          </p:nvPicPr>
          <p:blipFill>
            <a:blip r:embed="rId7">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tretch>
              <a:fillRect/>
            </a:stretch>
          </p:blipFill>
          <p:spPr>
            <a:xfrm>
              <a:off x="7948429" y="4005187"/>
              <a:ext cx="502194" cy="502194"/>
            </a:xfrm>
            <a:prstGeom prst="rect">
              <a:avLst/>
            </a:prstGeom>
          </p:spPr>
        </p:pic>
        <p:sp>
          <p:nvSpPr>
            <p:cNvPr id="5" name="TextBox 4">
              <a:extLst>
                <a:ext uri="{FF2B5EF4-FFF2-40B4-BE49-F238E27FC236}">
                  <a16:creationId xmlns:a16="http://schemas.microsoft.com/office/drawing/2014/main" id="{392B72F6-25AD-7352-07E7-0765495514D1}"/>
                </a:ext>
              </a:extLst>
            </p:cNvPr>
            <p:cNvSpPr txBox="1"/>
            <p:nvPr/>
          </p:nvSpPr>
          <p:spPr>
            <a:xfrm>
              <a:off x="7556333" y="4698392"/>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Copilot Agents</a:t>
              </a:r>
            </a:p>
          </p:txBody>
        </p:sp>
        <p:sp>
          <p:nvSpPr>
            <p:cNvPr id="6" name="Graphic 28" descr="Plus sign">
              <a:extLst>
                <a:ext uri="{FF2B5EF4-FFF2-40B4-BE49-F238E27FC236}">
                  <a16:creationId xmlns:a16="http://schemas.microsoft.com/office/drawing/2014/main" id="{C307D0B2-ED24-CE79-2846-6BB4DCA8B700}"/>
                </a:ext>
                <a:ext uri="{C183D7F6-B498-43B3-948B-1728B52AA6E4}">
                  <adec:decorative xmlns:adec="http://schemas.microsoft.com/office/drawing/2017/decorative" val="0"/>
                </a:ext>
              </a:extLst>
            </p:cNvPr>
            <p:cNvSpPr/>
            <p:nvPr/>
          </p:nvSpPr>
          <p:spPr>
            <a:xfrm>
              <a:off x="9080039" y="4160668"/>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Tree>
    <p:extLst>
      <p:ext uri="{BB962C8B-B14F-4D97-AF65-F5344CB8AC3E}">
        <p14:creationId xmlns:p14="http://schemas.microsoft.com/office/powerpoint/2010/main" val="324931216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48A4C-09CE-2B93-81F3-19455C0E023C}"/>
            </a:ext>
          </a:extLst>
        </p:cNvPr>
        <p:cNvGrpSpPr/>
        <p:nvPr/>
      </p:nvGrpSpPr>
      <p:grpSpPr>
        <a:xfrm>
          <a:off x="0" y="0"/>
          <a:ext cx="0" cy="0"/>
          <a:chOff x="0" y="0"/>
          <a:chExt cx="0" cy="0"/>
        </a:xfrm>
      </p:grpSpPr>
      <p:sp>
        <p:nvSpPr>
          <p:cNvPr id="5" name="Rectangle: Rounded Corners 8">
            <a:extLst>
              <a:ext uri="{FF2B5EF4-FFF2-40B4-BE49-F238E27FC236}">
                <a16:creationId xmlns:a16="http://schemas.microsoft.com/office/drawing/2014/main" id="{94E818BF-65D1-C978-D67F-C9D6390D9264}"/>
              </a:ext>
              <a:ext uri="{C183D7F6-B498-43B3-948B-1728B52AA6E4}">
                <adec:decorative xmlns:adec="http://schemas.microsoft.com/office/drawing/2017/decorative" val="1"/>
              </a:ext>
            </a:extLst>
          </p:cNvPr>
          <p:cNvSpPr/>
          <p:nvPr/>
        </p:nvSpPr>
        <p:spPr bwMode="auto">
          <a:xfrm>
            <a:off x="1510748" y="3683944"/>
            <a:ext cx="8984974" cy="1444603"/>
          </a:xfrm>
          <a:prstGeom prst="roundRect">
            <a:avLst>
              <a:gd name="adj" fmla="val 50000"/>
            </a:avLst>
          </a:prstGeom>
          <a:solidFill>
            <a:schemeClr val="bg1"/>
          </a:solidFill>
          <a:ln w="15875">
            <a:gradFill>
              <a:gsLst>
                <a:gs pos="0">
                  <a:srgbClr val="990099"/>
                </a:gs>
                <a:gs pos="83000">
                  <a:schemeClr val="accent1">
                    <a:lumMod val="45000"/>
                    <a:lumOff val="55000"/>
                  </a:schemeClr>
                </a:gs>
                <a:gs pos="100000">
                  <a:schemeClr val="accent1"/>
                </a:gs>
              </a:gsLst>
              <a:lin ang="5400000" scaled="1"/>
            </a:gradFill>
            <a:headEnd type="none" w="med" len="med"/>
            <a:tailEnd type="none" w="med" len="med"/>
          </a:ln>
          <a:effectLst>
            <a:outerShdw blurRad="372272" dist="50800" dir="2760000" algn="ctr" rotWithShape="0">
              <a:srgbClr val="000000">
                <a:alpha val="14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 name="TextBox 2">
            <a:extLst>
              <a:ext uri="{FF2B5EF4-FFF2-40B4-BE49-F238E27FC236}">
                <a16:creationId xmlns:a16="http://schemas.microsoft.com/office/drawing/2014/main" id="{7DAEBB75-D366-3265-FB47-BDC39ADAE8CA}"/>
              </a:ext>
            </a:extLst>
          </p:cNvPr>
          <p:cNvSpPr txBox="1"/>
          <p:nvPr/>
        </p:nvSpPr>
        <p:spPr>
          <a:xfrm>
            <a:off x="2810413" y="1687973"/>
            <a:ext cx="6067059" cy="30777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50" normalizeH="0" baseline="0" noProof="0">
                <a:ln w="3175">
                  <a:noFill/>
                </a:ln>
                <a:gradFill>
                  <a:gsLst>
                    <a:gs pos="0">
                      <a:srgbClr val="002060"/>
                    </a:gs>
                    <a:gs pos="100000">
                      <a:srgbClr val="7030A0"/>
                    </a:gs>
                  </a:gsLst>
                  <a:lin ang="2400000" scaled="0"/>
                </a:gradFill>
                <a:effectLst/>
                <a:uLnTx/>
                <a:uFillTx/>
                <a:latin typeface="Aptos" panose="020B0004020202020204" pitchFamily="34" charset="0"/>
                <a:cs typeface="Segoe UI Semibold" panose="020B0702040204020203" pitchFamily="34" charset="0"/>
              </a:rPr>
              <a:t>Embedded across Microsoft 365 apps</a:t>
            </a:r>
          </a:p>
        </p:txBody>
      </p:sp>
      <p:grpSp>
        <p:nvGrpSpPr>
          <p:cNvPr id="4" name="Group 3">
            <a:extLst>
              <a:ext uri="{FF2B5EF4-FFF2-40B4-BE49-F238E27FC236}">
                <a16:creationId xmlns:a16="http://schemas.microsoft.com/office/drawing/2014/main" id="{AC9A2AE7-7139-1D18-2FA3-A0ADDE6443D9}"/>
              </a:ext>
            </a:extLst>
          </p:cNvPr>
          <p:cNvGrpSpPr/>
          <p:nvPr/>
        </p:nvGrpSpPr>
        <p:grpSpPr>
          <a:xfrm>
            <a:off x="1888991" y="4091842"/>
            <a:ext cx="4477699" cy="640822"/>
            <a:chOff x="2673638" y="4408791"/>
            <a:chExt cx="4477699" cy="640822"/>
          </a:xfrm>
        </p:grpSpPr>
        <p:pic>
          <p:nvPicPr>
            <p:cNvPr id="2" name="Picture 1">
              <a:extLst>
                <a:ext uri="{FF2B5EF4-FFF2-40B4-BE49-F238E27FC236}">
                  <a16:creationId xmlns:a16="http://schemas.microsoft.com/office/drawing/2014/main" id="{1C2277B5-A126-56B5-0802-4FC24E6524FB}"/>
                </a:ext>
              </a:extLst>
            </p:cNvPr>
            <p:cNvPicPr>
              <a:picLocks noChangeAspect="1"/>
            </p:cNvPicPr>
            <p:nvPr/>
          </p:nvPicPr>
          <p:blipFill>
            <a:blip r:embed="rId3"/>
            <a:srcRect/>
            <a:stretch/>
          </p:blipFill>
          <p:spPr>
            <a:xfrm>
              <a:off x="5551034" y="4432237"/>
              <a:ext cx="658916" cy="617376"/>
            </a:xfrm>
            <a:prstGeom prst="rect">
              <a:avLst/>
            </a:prstGeom>
          </p:spPr>
        </p:pic>
        <p:pic>
          <p:nvPicPr>
            <p:cNvPr id="6" name="Picture 5">
              <a:extLst>
                <a:ext uri="{FF2B5EF4-FFF2-40B4-BE49-F238E27FC236}">
                  <a16:creationId xmlns:a16="http://schemas.microsoft.com/office/drawing/2014/main" id="{96E61D69-F14D-A8D3-A067-538597FE0CA5}"/>
                </a:ext>
              </a:extLst>
            </p:cNvPr>
            <p:cNvPicPr>
              <a:picLocks noChangeAspect="1"/>
            </p:cNvPicPr>
            <p:nvPr/>
          </p:nvPicPr>
          <p:blipFill>
            <a:blip r:embed="rId4"/>
            <a:srcRect/>
            <a:stretch/>
          </p:blipFill>
          <p:spPr>
            <a:xfrm>
              <a:off x="4598534" y="4408791"/>
              <a:ext cx="658916" cy="617376"/>
            </a:xfrm>
            <a:prstGeom prst="rect">
              <a:avLst/>
            </a:prstGeom>
          </p:spPr>
        </p:pic>
        <p:pic>
          <p:nvPicPr>
            <p:cNvPr id="7" name="Picture 6">
              <a:extLst>
                <a:ext uri="{FF2B5EF4-FFF2-40B4-BE49-F238E27FC236}">
                  <a16:creationId xmlns:a16="http://schemas.microsoft.com/office/drawing/2014/main" id="{DB051C8B-B969-F123-8A2B-C5993DB47884}"/>
                </a:ext>
              </a:extLst>
            </p:cNvPr>
            <p:cNvPicPr>
              <a:picLocks noChangeAspect="1"/>
            </p:cNvPicPr>
            <p:nvPr/>
          </p:nvPicPr>
          <p:blipFill>
            <a:blip r:embed="rId5"/>
            <a:srcRect/>
            <a:stretch/>
          </p:blipFill>
          <p:spPr>
            <a:xfrm>
              <a:off x="2673638" y="4432237"/>
              <a:ext cx="658916" cy="617376"/>
            </a:xfrm>
            <a:prstGeom prst="rect">
              <a:avLst/>
            </a:prstGeom>
          </p:spPr>
        </p:pic>
        <p:pic>
          <p:nvPicPr>
            <p:cNvPr id="28" name="Picture 27">
              <a:extLst>
                <a:ext uri="{FF2B5EF4-FFF2-40B4-BE49-F238E27FC236}">
                  <a16:creationId xmlns:a16="http://schemas.microsoft.com/office/drawing/2014/main" id="{44F1A9A0-7D5A-904F-1E00-68565F425F04}"/>
                </a:ext>
              </a:extLst>
            </p:cNvPr>
            <p:cNvPicPr>
              <a:picLocks noChangeAspect="1"/>
            </p:cNvPicPr>
            <p:nvPr/>
          </p:nvPicPr>
          <p:blipFill>
            <a:blip r:embed="rId6"/>
            <a:srcRect/>
            <a:stretch/>
          </p:blipFill>
          <p:spPr>
            <a:xfrm>
              <a:off x="3651593" y="4432237"/>
              <a:ext cx="658916" cy="617376"/>
            </a:xfrm>
            <a:prstGeom prst="rect">
              <a:avLst/>
            </a:prstGeom>
          </p:spPr>
        </p:pic>
        <p:pic>
          <p:nvPicPr>
            <p:cNvPr id="29" name="Picture 28">
              <a:extLst>
                <a:ext uri="{FF2B5EF4-FFF2-40B4-BE49-F238E27FC236}">
                  <a16:creationId xmlns:a16="http://schemas.microsoft.com/office/drawing/2014/main" id="{55CA3B7B-A96C-4CB1-3968-83EC93D5B58A}"/>
                </a:ext>
              </a:extLst>
            </p:cNvPr>
            <p:cNvPicPr>
              <a:picLocks noChangeAspect="1"/>
            </p:cNvPicPr>
            <p:nvPr/>
          </p:nvPicPr>
          <p:blipFill>
            <a:blip r:embed="rId7"/>
            <a:srcRect/>
            <a:stretch/>
          </p:blipFill>
          <p:spPr>
            <a:xfrm>
              <a:off x="6492421" y="4408791"/>
              <a:ext cx="658916" cy="617376"/>
            </a:xfrm>
            <a:prstGeom prst="rect">
              <a:avLst/>
            </a:prstGeom>
          </p:spPr>
        </p:pic>
      </p:grpSp>
      <p:pic>
        <p:nvPicPr>
          <p:cNvPr id="31" name="Picture 30" descr="Copilot in Loop">
            <a:extLst>
              <a:ext uri="{FF2B5EF4-FFF2-40B4-BE49-F238E27FC236}">
                <a16:creationId xmlns:a16="http://schemas.microsoft.com/office/drawing/2014/main" id="{3EE16D60-EECC-E072-B5B4-E661950D977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60274" y="4091842"/>
            <a:ext cx="543716" cy="543716"/>
          </a:xfrm>
          <a:prstGeom prst="rect">
            <a:avLst/>
          </a:prstGeom>
        </p:spPr>
      </p:pic>
      <p:pic>
        <p:nvPicPr>
          <p:cNvPr id="33" name="Picture 32" descr="Whiteboard icon in Windows 11 Color Style">
            <a:hlinkClick r:id="rId9"/>
            <a:extLst>
              <a:ext uri="{FF2B5EF4-FFF2-40B4-BE49-F238E27FC236}">
                <a16:creationId xmlns:a16="http://schemas.microsoft.com/office/drawing/2014/main" id="{017AFA5B-68B2-1B66-4617-F1B0979868C7}"/>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396165" y="4039121"/>
            <a:ext cx="746924" cy="754106"/>
          </a:xfrm>
          <a:prstGeom prst="rect">
            <a:avLst/>
          </a:prstGeom>
          <a:solidFill>
            <a:schemeClr val="bg1"/>
          </a:solidFill>
        </p:spPr>
      </p:pic>
      <p:pic>
        <p:nvPicPr>
          <p:cNvPr id="34" name="Picture 33" descr="Onenote Icon of Flat style - Available in SVG, PNG, EPS, AI &amp; Icon fonts">
            <a:hlinkClick r:id="rId11"/>
            <a:extLst>
              <a:ext uri="{FF2B5EF4-FFF2-40B4-BE49-F238E27FC236}">
                <a16:creationId xmlns:a16="http://schemas.microsoft.com/office/drawing/2014/main" id="{05ABF670-F799-7B5B-6959-6822A3684225}"/>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492134" y="4060423"/>
            <a:ext cx="646893" cy="641352"/>
          </a:xfrm>
          <a:prstGeom prst="rect">
            <a:avLst/>
          </a:prstGeom>
          <a:noFill/>
          <a:extLst>
            <a:ext uri="{909E8E84-426E-40DD-AFC4-6F175D3DCCD1}">
              <a14:hiddenFill xmlns:a14="http://schemas.microsoft.com/office/drawing/2010/main">
                <a:solidFill>
                  <a:srgbClr val="FFFFFF"/>
                </a:solidFill>
              </a14:hiddenFill>
            </a:ext>
          </a:extLst>
        </p:spPr>
      </p:pic>
      <p:sp>
        <p:nvSpPr>
          <p:cNvPr id="30" name="Oval 29">
            <a:extLst>
              <a:ext uri="{FF2B5EF4-FFF2-40B4-BE49-F238E27FC236}">
                <a16:creationId xmlns:a16="http://schemas.microsoft.com/office/drawing/2014/main" id="{20EC7DAC-0934-0099-32F4-ABCA1A62DDB1}"/>
              </a:ext>
              <a:ext uri="{C183D7F6-B498-43B3-948B-1728B52AA6E4}">
                <adec:decorative xmlns:adec="http://schemas.microsoft.com/office/drawing/2017/decorative" val="1"/>
              </a:ext>
            </a:extLst>
          </p:cNvPr>
          <p:cNvSpPr/>
          <p:nvPr/>
        </p:nvSpPr>
        <p:spPr bwMode="auto">
          <a:xfrm>
            <a:off x="5240136" y="2418607"/>
            <a:ext cx="1711728" cy="1566441"/>
          </a:xfrm>
          <a:prstGeom prst="ellipse">
            <a:avLst/>
          </a:prstGeom>
          <a:solidFill>
            <a:schemeClr val="bg1"/>
          </a:solidFill>
          <a:ln w="15875">
            <a:gradFill>
              <a:gsLst>
                <a:gs pos="0">
                  <a:srgbClr val="990099"/>
                </a:gs>
                <a:gs pos="83000">
                  <a:schemeClr val="accent1">
                    <a:lumMod val="45000"/>
                    <a:lumOff val="55000"/>
                  </a:schemeClr>
                </a:gs>
                <a:gs pos="100000">
                  <a:schemeClr val="accent1"/>
                </a:gs>
              </a:gsLst>
              <a:lin ang="5400000" scaled="1"/>
            </a:grad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pic>
        <p:nvPicPr>
          <p:cNvPr id="32" name="Picture 31">
            <a:extLst>
              <a:ext uri="{FF2B5EF4-FFF2-40B4-BE49-F238E27FC236}">
                <a16:creationId xmlns:a16="http://schemas.microsoft.com/office/drawing/2014/main" id="{E410B232-222C-75AB-B772-A34C1E0AAB43}"/>
              </a:ext>
            </a:extLst>
          </p:cNvPr>
          <p:cNvPicPr>
            <a:picLocks noChangeAspect="1"/>
          </p:cNvPicPr>
          <p:nvPr/>
        </p:nvPicPr>
        <p:blipFill>
          <a:blip r:embed="rId13"/>
          <a:stretch>
            <a:fillRect/>
          </a:stretch>
        </p:blipFill>
        <p:spPr>
          <a:xfrm>
            <a:off x="5490569" y="2596396"/>
            <a:ext cx="1210861" cy="1210861"/>
          </a:xfrm>
          <a:prstGeom prst="rect">
            <a:avLst/>
          </a:prstGeom>
        </p:spPr>
      </p:pic>
      <p:pic>
        <p:nvPicPr>
          <p:cNvPr id="35" name="Picture 34" descr="A logo of a computer program&#10;&#10;Description automatically generated">
            <a:extLst>
              <a:ext uri="{FF2B5EF4-FFF2-40B4-BE49-F238E27FC236}">
                <a16:creationId xmlns:a16="http://schemas.microsoft.com/office/drawing/2014/main" id="{AD8F71A8-0DA2-BD94-3037-7DC23DDE195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115282" y="3773791"/>
            <a:ext cx="1253478" cy="1253478"/>
          </a:xfrm>
          <a:prstGeom prst="rect">
            <a:avLst/>
          </a:prstGeom>
        </p:spPr>
      </p:pic>
      <p:sp>
        <p:nvSpPr>
          <p:cNvPr id="36" name="TextBox 35">
            <a:extLst>
              <a:ext uri="{FF2B5EF4-FFF2-40B4-BE49-F238E27FC236}">
                <a16:creationId xmlns:a16="http://schemas.microsoft.com/office/drawing/2014/main" id="{677DEE10-948E-90C7-CB43-CFFE9E55D981}"/>
              </a:ext>
            </a:extLst>
          </p:cNvPr>
          <p:cNvSpPr txBox="1"/>
          <p:nvPr/>
        </p:nvSpPr>
        <p:spPr>
          <a:xfrm>
            <a:off x="2960608" y="811923"/>
            <a:ext cx="6781413" cy="707886"/>
          </a:xfrm>
          <a:prstGeom prst="rect">
            <a:avLst/>
          </a:prstGeom>
          <a:noFill/>
        </p:spPr>
        <p:txBody>
          <a:bodyPr wrap="square">
            <a:spAutoFit/>
          </a:bodyPr>
          <a:lstStyle/>
          <a:p>
            <a:r>
              <a:rPr lang="en-US" sz="4000">
                <a:gradFill>
                  <a:gsLst>
                    <a:gs pos="0">
                      <a:srgbClr val="002060"/>
                    </a:gs>
                    <a:gs pos="100000">
                      <a:srgbClr val="7030A0"/>
                    </a:gs>
                  </a:gsLst>
                  <a:lin ang="2400000" scaled="0"/>
                </a:gradFill>
                <a:latin typeface="Segoe UI Semibold"/>
                <a:cs typeface="Segoe UI Semibold"/>
              </a:rPr>
              <a:t> Microsoft 365 Copilot </a:t>
            </a:r>
            <a:endParaRPr lang="en-GB" sz="4000">
              <a:gradFill>
                <a:gsLst>
                  <a:gs pos="0">
                    <a:srgbClr val="002060"/>
                  </a:gs>
                  <a:gs pos="100000">
                    <a:srgbClr val="7030A0"/>
                  </a:gs>
                </a:gsLst>
                <a:lin ang="2400000" scaled="0"/>
              </a:gradFill>
            </a:endParaRPr>
          </a:p>
        </p:txBody>
      </p:sp>
    </p:spTree>
    <p:extLst>
      <p:ext uri="{BB962C8B-B14F-4D97-AF65-F5344CB8AC3E}">
        <p14:creationId xmlns:p14="http://schemas.microsoft.com/office/powerpoint/2010/main" val="159604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4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par>
                                <p:cTn id="8" presetID="6" presetClass="emph" presetSubtype="0" accel="100000" autoRev="1" fill="hold" grpId="1" nodeType="withEffect">
                                  <p:stCondLst>
                                    <p:cond delay="0"/>
                                  </p:stCondLst>
                                  <p:childTnLst>
                                    <p:animScale>
                                      <p:cBhvr>
                                        <p:cTn id="9" dur="400" fill="hold"/>
                                        <p:tgtEl>
                                          <p:spTgt spid="3"/>
                                        </p:tgtEl>
                                      </p:cBhvr>
                                      <p:by x="90000" y="90000"/>
                                    </p:animScale>
                                  </p:childTnLst>
                                </p:cTn>
                              </p:par>
                              <p:par>
                                <p:cTn id="10" presetID="10" presetClass="entr" presetSubtype="0" fill="hold" nodeType="withEffect">
                                  <p:stCondLst>
                                    <p:cond delay="4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400"/>
                                        <p:tgtEl>
                                          <p:spTgt spid="4"/>
                                        </p:tgtEl>
                                      </p:cBhvr>
                                    </p:animEffect>
                                  </p:childTnLst>
                                </p:cTn>
                              </p:par>
                              <p:par>
                                <p:cTn id="13" presetID="6" presetClass="emph" presetSubtype="0" accel="100000" fill="hold" nodeType="withEffect">
                                  <p:stCondLst>
                                    <p:cond delay="0"/>
                                  </p:stCondLst>
                                  <p:childTnLst>
                                    <p:animScale>
                                      <p:cBhvr>
                                        <p:cTn id="14" dur="400" fill="hold"/>
                                        <p:tgtEl>
                                          <p:spTgt spid="4"/>
                                        </p:tgtEl>
                                      </p:cBhvr>
                                      <p:by x="90000" y="90000"/>
                                    </p:animScale>
                                  </p:childTnLst>
                                </p:cTn>
                              </p:par>
                              <p:par>
                                <p:cTn id="15" presetID="10" presetClass="entr" presetSubtype="0" fill="hold" nodeType="with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par>
                                <p:cTn id="18" presetID="42" presetClass="path" presetSubtype="0" decel="100000" fill="hold" nodeType="withEffect">
                                  <p:stCondLst>
                                    <p:cond delay="0"/>
                                  </p:stCondLst>
                                  <p:childTnLst>
                                    <p:animMotion origin="layout" path="M 2.29167E-6 3.33333E-6 L 2.29167E-6 0.03541 " pathEditMode="relative" rAng="0" ptsTypes="AA">
                                      <p:cBhvr>
                                        <p:cTn id="19" dur="700" spd="-100000" fill="hold"/>
                                        <p:tgtEl>
                                          <p:spTgt spid="31"/>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57EA2-011B-9E37-6C61-D49CC76126BE}"/>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7E4AFFBC-9304-0373-E3AE-C7959C827D09}"/>
              </a:ext>
            </a:extLst>
          </p:cNvPr>
          <p:cNvSpPr>
            <a:spLocks/>
          </p:cNvSpPr>
          <p:nvPr/>
        </p:nvSpPr>
        <p:spPr>
          <a:xfrm>
            <a:off x="215331" y="267846"/>
            <a:ext cx="5962238"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50" normalizeH="0" baseline="0" noProof="0">
                <a:ln w="3175">
                  <a:noFill/>
                </a:ln>
                <a:solidFill>
                  <a:srgbClr val="091F2C"/>
                </a:solidFill>
                <a:effectLst/>
                <a:uLnTx/>
                <a:uFillTx/>
                <a:latin typeface="Segoe Sans Display Semibold"/>
                <a:ea typeface="+mn-ea"/>
                <a:cs typeface="+mn-cs"/>
              </a:rPr>
              <a:t>Microsoft 365 Copilot</a:t>
            </a:r>
            <a:endParaRPr kumimoji="0" lang="en-US" sz="2400" b="0" i="0" u="none" strike="noStrike" kern="1200" cap="none" spc="-50" normalizeH="0" baseline="0" noProof="0">
              <a:ln w="3175">
                <a:noFill/>
              </a:ln>
              <a:solidFill>
                <a:srgbClr val="091F2C"/>
              </a:solidFill>
              <a:effectLst/>
              <a:highlight>
                <a:srgbClr val="FFFF00"/>
              </a:highlight>
              <a:uLnTx/>
              <a:uFillTx/>
              <a:latin typeface="Segoe Sans Display Semibold"/>
              <a:ea typeface="+mn-ea"/>
              <a:cs typeface="+mn-cs"/>
            </a:endParaRPr>
          </a:p>
        </p:txBody>
      </p:sp>
      <p:sp>
        <p:nvSpPr>
          <p:cNvPr id="21" name="TextBox 20">
            <a:extLst>
              <a:ext uri="{FF2B5EF4-FFF2-40B4-BE49-F238E27FC236}">
                <a16:creationId xmlns:a16="http://schemas.microsoft.com/office/drawing/2014/main" id="{88D7AA20-EE39-F8AA-B7D0-1CDDC128C2BE}"/>
              </a:ext>
            </a:extLst>
          </p:cNvPr>
          <p:cNvSpPr txBox="1"/>
          <p:nvPr/>
        </p:nvSpPr>
        <p:spPr>
          <a:xfrm>
            <a:off x="7409505" y="711953"/>
            <a:ext cx="2828194" cy="149237"/>
          </a:xfrm>
          <a:prstGeom prst="rect">
            <a:avLst/>
          </a:prstGeom>
          <a:noFill/>
        </p:spPr>
        <p:txBody>
          <a:bodyPr wrap="square" lIns="0" tIns="0" rIns="0" bIns="0" anchor="ctr">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Included </a:t>
            </a:r>
            <a:r>
              <a:rPr kumimoji="0" lang="en-US" sz="120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el-GR" sz="1200" b="0" i="0" u="none" strike="noStrike" kern="1200" cap="none" spc="0" normalizeH="0" baseline="0" noProof="0">
                <a:ln>
                  <a:noFill/>
                </a:ln>
                <a:solidFill>
                  <a:srgbClr val="8661C5"/>
                </a:solidFill>
                <a:effectLst/>
                <a:uLnTx/>
                <a:uFillTx/>
                <a:latin typeface="Segoe Sans Display"/>
                <a:ea typeface="+mn-ea"/>
                <a:cs typeface="+mn-cs"/>
              </a:rPr>
              <a:t>ο</a:t>
            </a:r>
            <a:r>
              <a:rPr kumimoji="0" lang="en-US" sz="1200" b="0" i="0" u="none" strike="noStrike" kern="1200" cap="none" spc="0" normalizeH="0" baseline="0" noProof="0">
                <a:ln>
                  <a:noFill/>
                </a:ln>
                <a:solidFill>
                  <a:srgbClr val="8661C5"/>
                </a:solidFill>
                <a:effectLst/>
                <a:uLnTx/>
                <a:uFillTx/>
                <a:latin typeface="Segoe Sans Display"/>
                <a:ea typeface="+mn-ea"/>
                <a:cs typeface="+mn-cs"/>
              </a:rPr>
              <a:t> </a:t>
            </a:r>
            <a:r>
              <a:rPr kumimoji="0" lang="en-US" sz="1050" b="0" i="0" u="none" strike="noStrike" kern="1200" cap="none" spc="0" normalizeH="0" baseline="0" noProof="0">
                <a:ln>
                  <a:noFill/>
                </a:ln>
                <a:solidFill>
                  <a:srgbClr val="000000"/>
                </a:solidFill>
                <a:effectLst/>
                <a:uLnTx/>
                <a:uFillTx/>
                <a:latin typeface="Segoe Sans Display"/>
                <a:ea typeface="+mn-ea"/>
                <a:cs typeface="+mn-cs"/>
              </a:rPr>
              <a:t>Limited</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en-US"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 </a:t>
            </a:r>
            <a:r>
              <a:rPr kumimoji="0" lang="en-US" sz="1100" b="0" i="0" u="none" strike="noStrike" kern="1200" cap="none" spc="0" normalizeH="0" baseline="0" noProof="0">
                <a:ln>
                  <a:noFill/>
                </a:ln>
                <a:solidFill>
                  <a:srgbClr val="C03BC4"/>
                </a:solidFill>
                <a:effectLst/>
                <a:uLnTx/>
                <a:uFillTx/>
                <a:latin typeface="Segoe Sans Display"/>
                <a:ea typeface="+mn-ea"/>
                <a:cs typeface="+mn-cs"/>
                <a:sym typeface="Wingdings" panose="05000000000000000000" pitchFamily="2" charset="2"/>
              </a:rPr>
              <a:t>▲</a:t>
            </a:r>
            <a:r>
              <a:rPr kumimoji="0" lang="en-US" sz="1100" b="0" i="0" u="none" strike="noStrike" kern="1200" cap="none" spc="0" normalizeH="0" baseline="58000" noProof="0">
                <a:ln>
                  <a:noFill/>
                </a:ln>
                <a:solidFill>
                  <a:srgbClr val="C03BC4">
                    <a:lumMod val="75000"/>
                  </a:srgbClr>
                </a:solidFill>
                <a:effectLst/>
                <a:uLnTx/>
                <a:uFillTx/>
                <a:latin typeface="Segoe Sans Display"/>
                <a:ea typeface="+mn-ea"/>
                <a:cs typeface="+mn-cs"/>
                <a:sym typeface="Wingdings" panose="05000000000000000000" pitchFamily="2" charset="2"/>
              </a:rPr>
              <a:t> </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Metered</a:t>
            </a:r>
          </a:p>
        </p:txBody>
      </p:sp>
      <p:sp>
        <p:nvSpPr>
          <p:cNvPr id="18" name="TextBox 17">
            <a:extLst>
              <a:ext uri="{FF2B5EF4-FFF2-40B4-BE49-F238E27FC236}">
                <a16:creationId xmlns:a16="http://schemas.microsoft.com/office/drawing/2014/main" id="{E6B27FDE-48FE-5D12-02EE-0C63A27816A1}"/>
              </a:ext>
              <a:ext uri="{C183D7F6-B498-43B3-948B-1728B52AA6E4}">
                <adec:decorative xmlns:adec="http://schemas.microsoft.com/office/drawing/2017/decorative" val="1"/>
              </a:ext>
            </a:extLst>
          </p:cNvPr>
          <p:cNvSpPr txBox="1"/>
          <p:nvPr/>
        </p:nvSpPr>
        <p:spPr>
          <a:xfrm>
            <a:off x="10237699" y="725623"/>
            <a:ext cx="915662"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w/o Copilot license</a:t>
            </a:r>
          </a:p>
        </p:txBody>
      </p:sp>
      <p:sp>
        <p:nvSpPr>
          <p:cNvPr id="2" name="TextBox 1">
            <a:extLst>
              <a:ext uri="{FF2B5EF4-FFF2-40B4-BE49-F238E27FC236}">
                <a16:creationId xmlns:a16="http://schemas.microsoft.com/office/drawing/2014/main" id="{9F4FC033-1F66-0ADE-1174-027C1151AA09}"/>
              </a:ext>
            </a:extLst>
          </p:cNvPr>
          <p:cNvSpPr txBox="1"/>
          <p:nvPr/>
        </p:nvSpPr>
        <p:spPr>
          <a:xfrm>
            <a:off x="10346075" y="423412"/>
            <a:ext cx="698910" cy="276999"/>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Copilot Chat</a:t>
            </a:r>
            <a:r>
              <a:rPr kumimoji="0" lang="en-US" sz="900" b="0" i="0" u="none" strike="noStrike" kern="1200" cap="none" spc="0" normalizeH="0" baseline="30000" noProof="0">
                <a:ln w="3175">
                  <a:noFill/>
                </a:ln>
                <a:solidFill>
                  <a:srgbClr val="091F2C"/>
                </a:solidFill>
                <a:effectLst/>
                <a:uLnTx/>
                <a:uFillTx/>
                <a:latin typeface="Segoe Sans Display"/>
                <a:ea typeface="+mn-ea"/>
                <a:cs typeface="+mn-cs"/>
              </a:rPr>
              <a:t>1</a:t>
            </a:r>
            <a:endParaRPr kumimoji="0" lang="en-US"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sp>
        <p:nvSpPr>
          <p:cNvPr id="19" name="TextBox 18">
            <a:extLst>
              <a:ext uri="{FF2B5EF4-FFF2-40B4-BE49-F238E27FC236}">
                <a16:creationId xmlns:a16="http://schemas.microsoft.com/office/drawing/2014/main" id="{920FA49A-9A24-D1DA-91EE-0FB18A644E7C}"/>
              </a:ext>
              <a:ext uri="{C183D7F6-B498-43B3-948B-1728B52AA6E4}">
                <adec:decorative xmlns:adec="http://schemas.microsoft.com/office/drawing/2017/decorative" val="1"/>
              </a:ext>
            </a:extLst>
          </p:cNvPr>
          <p:cNvSpPr txBox="1"/>
          <p:nvPr/>
        </p:nvSpPr>
        <p:spPr>
          <a:xfrm>
            <a:off x="11204493" y="725624"/>
            <a:ext cx="772176"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$30 </a:t>
            </a:r>
            <a:r>
              <a:rPr kumimoji="0" lang="en-US" sz="700" b="0" i="0" u="none" strike="noStrike" kern="1200" cap="none" spc="0" normalizeH="0" baseline="0" noProof="0" err="1">
                <a:ln w="3175">
                  <a:noFill/>
                </a:ln>
                <a:solidFill>
                  <a:srgbClr val="FFFFFF"/>
                </a:solidFill>
                <a:effectLst/>
                <a:uLnTx/>
                <a:uFillTx/>
                <a:latin typeface="Segoe Sans Display Semibold"/>
                <a:ea typeface="+mj-ea"/>
                <a:cs typeface="+mj-cs"/>
              </a:rPr>
              <a:t>pu</a:t>
            </a: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/pm</a:t>
            </a:r>
          </a:p>
        </p:txBody>
      </p:sp>
      <p:sp>
        <p:nvSpPr>
          <p:cNvPr id="3" name="TextBox 2">
            <a:extLst>
              <a:ext uri="{FF2B5EF4-FFF2-40B4-BE49-F238E27FC236}">
                <a16:creationId xmlns:a16="http://schemas.microsoft.com/office/drawing/2014/main" id="{222CC5BC-3A75-40DB-2629-EBA6F59FFCE6}"/>
              </a:ext>
            </a:extLst>
          </p:cNvPr>
          <p:cNvSpPr txBox="1"/>
          <p:nvPr/>
        </p:nvSpPr>
        <p:spPr>
          <a:xfrm>
            <a:off x="11086686" y="413426"/>
            <a:ext cx="949386"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M365 </a:t>
            </a:r>
            <a:b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Copilot</a:t>
            </a:r>
          </a:p>
        </p:txBody>
      </p:sp>
      <p:graphicFrame>
        <p:nvGraphicFramePr>
          <p:cNvPr id="4" name="Table 3">
            <a:extLst>
              <a:ext uri="{FF2B5EF4-FFF2-40B4-BE49-F238E27FC236}">
                <a16:creationId xmlns:a16="http://schemas.microsoft.com/office/drawing/2014/main" id="{DC6B4306-56CF-8102-14FE-435D77686CB6}"/>
              </a:ext>
            </a:extLst>
          </p:cNvPr>
          <p:cNvGraphicFramePr>
            <a:graphicFrameLocks noGrp="1"/>
          </p:cNvGraphicFramePr>
          <p:nvPr/>
        </p:nvGraphicFramePr>
        <p:xfrm>
          <a:off x="215331" y="1013747"/>
          <a:ext cx="11780388" cy="4763439"/>
        </p:xfrm>
        <a:graphic>
          <a:graphicData uri="http://schemas.openxmlformats.org/drawingml/2006/table">
            <a:tbl>
              <a:tblPr firstRow="1" bandRow="1">
                <a:effectLst>
                  <a:outerShdw blurRad="101600" algn="ctr" rotWithShape="0">
                    <a:prstClr val="black">
                      <a:alpha val="10000"/>
                    </a:prstClr>
                  </a:outerShdw>
                </a:effectLst>
                <a:tableStyleId>{5FD0F851-EC5A-4D38-B0AD-8093EC10F338}</a:tableStyleId>
              </a:tblPr>
              <a:tblGrid>
                <a:gridCol w="2179773">
                  <a:extLst>
                    <a:ext uri="{9D8B030D-6E8A-4147-A177-3AD203B41FA5}">
                      <a16:colId xmlns:a16="http://schemas.microsoft.com/office/drawing/2014/main" val="3734049049"/>
                    </a:ext>
                  </a:extLst>
                </a:gridCol>
                <a:gridCol w="7807985">
                  <a:extLst>
                    <a:ext uri="{9D8B030D-6E8A-4147-A177-3AD203B41FA5}">
                      <a16:colId xmlns:a16="http://schemas.microsoft.com/office/drawing/2014/main" val="988279223"/>
                    </a:ext>
                  </a:extLst>
                </a:gridCol>
                <a:gridCol w="999409">
                  <a:extLst>
                    <a:ext uri="{9D8B030D-6E8A-4147-A177-3AD203B41FA5}">
                      <a16:colId xmlns:a16="http://schemas.microsoft.com/office/drawing/2014/main" val="2355761270"/>
                    </a:ext>
                  </a:extLst>
                </a:gridCol>
                <a:gridCol w="793221">
                  <a:extLst>
                    <a:ext uri="{9D8B030D-6E8A-4147-A177-3AD203B41FA5}">
                      <a16:colId xmlns:a16="http://schemas.microsoft.com/office/drawing/2014/main" val="3522548404"/>
                    </a:ext>
                  </a:extLst>
                </a:gridCol>
              </a:tblGrid>
              <a:tr h="0">
                <a:tc rowSpan="3">
                  <a:txBody>
                    <a:bodyPr/>
                    <a:lstStyle/>
                    <a:p>
                      <a:r>
                        <a:rPr lang="en-US" sz="1200" b="0" kern="1200">
                          <a:solidFill>
                            <a:schemeClr val="tx2"/>
                          </a:solidFill>
                          <a:latin typeface="+mj-lt"/>
                          <a:ea typeface="+mj-ea"/>
                          <a:cs typeface="+mj-cs"/>
                        </a:rPr>
                        <a:t>Grounding </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Web data, referenced files, uploaded files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9460812"/>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Work IQ</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691354"/>
                  </a:ext>
                </a:extLst>
              </a:tr>
              <a:tr h="192617">
                <a:tc vMerge="1">
                  <a:txBody>
                    <a:bodyPr/>
                    <a:lstStyle/>
                    <a:p>
                      <a:endParaRPr lang="en-US" sz="1200" b="0" kern="1200">
                        <a:solidFill>
                          <a:schemeClr val="tx2"/>
                        </a:solidFill>
                        <a:latin typeface="+mj-lt"/>
                        <a:ea typeface="+mj-ea"/>
                        <a:cs typeface="+mj-cs"/>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Use Copilot connectors to access external data sources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996357"/>
                  </a:ext>
                </a:extLst>
              </a:tr>
              <a:tr h="192617">
                <a:tc rowSpan="2">
                  <a:txBody>
                    <a:bodyPr/>
                    <a:lstStyle/>
                    <a:p>
                      <a:r>
                        <a:rPr lang="en-US" sz="1200" b="0" kern="1200">
                          <a:solidFill>
                            <a:schemeClr val="tx2"/>
                          </a:solidFill>
                          <a:latin typeface="+mj-lt"/>
                          <a:ea typeface="+mj-ea"/>
                          <a:cs typeface="+mj-cs"/>
                        </a:rPr>
                        <a:t>Models</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050" b="0">
                          <a:solidFill>
                            <a:schemeClr val="tx2"/>
                          </a:solidFill>
                          <a:latin typeface="+mn-lt"/>
                          <a:ea typeface="+mn-ea"/>
                          <a:cs typeface="+mn-cs"/>
                        </a:rPr>
                        <a:t>Latest OpenAI  models: GPT-5.X</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94453037"/>
                  </a:ext>
                </a:extLst>
              </a:tr>
              <a:tr h="192617">
                <a:tc vMerge="1">
                  <a:txBody>
                    <a:bodyPr/>
                    <a:lstStyle/>
                    <a:p>
                      <a:endParaRPr lang="en-US" sz="1400" b="0" kern="1200">
                        <a:solidFill>
                          <a:schemeClr val="tx2"/>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Model choice</a:t>
                      </a:r>
                      <a:endParaRPr lang="en-US" sz="1050" b="0" kern="1200">
                        <a:solidFill>
                          <a:schemeClr val="tx2"/>
                        </a:solidFill>
                        <a:highlight>
                          <a:srgbClr val="FFFF00"/>
                        </a:highlight>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0582351"/>
                  </a:ext>
                </a:extLst>
              </a:tr>
              <a:tr h="192617">
                <a:tc rowSpan="8">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kern="1200">
                          <a:solidFill>
                            <a:schemeClr val="tx2"/>
                          </a:solidFill>
                          <a:latin typeface="+mj-lt"/>
                          <a:ea typeface="+mj-ea"/>
                          <a:cs typeface="+mj-cs"/>
                        </a:rPr>
                        <a:t>Microsoft 365 Copilot App</a:t>
                      </a: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050" b="0">
                          <a:solidFill>
                            <a:schemeClr val="tx2"/>
                          </a:solidFill>
                          <a:latin typeface="+mn-lt"/>
                          <a:ea typeface="+mn-ea"/>
                          <a:cs typeface="+mn-cs"/>
                        </a:rPr>
                        <a:t>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851512"/>
                  </a:ext>
                </a:extLst>
              </a:tr>
              <a:tr h="192617">
                <a:tc vMerge="1">
                  <a:txBody>
                    <a:bodyPr/>
                    <a:lstStyle/>
                    <a:p>
                      <a:endParaRPr lang="en-US"/>
                    </a:p>
                  </a:txBody>
                  <a:tcPr/>
                </a:tc>
                <a:tc>
                  <a:txBody>
                    <a:bodyPr/>
                    <a:lstStyle/>
                    <a:p>
                      <a:r>
                        <a:rPr lang="en-US" sz="1050" b="0">
                          <a:solidFill>
                            <a:schemeClr val="tx2"/>
                          </a:solidFill>
                          <a:latin typeface="+mn-lt"/>
                          <a:ea typeface="+mn-ea"/>
                          <a:cs typeface="+mn-cs"/>
                        </a:rPr>
                        <a:t>Search</a:t>
                      </a:r>
                      <a:r>
                        <a:rPr lang="en-US" sz="1050" b="0" baseline="30000">
                          <a:solidFill>
                            <a:schemeClr val="tx2"/>
                          </a:solidFill>
                          <a:latin typeface="+mn-lt"/>
                          <a:ea typeface="+mn-ea"/>
                          <a:cs typeface="+mn-cs"/>
                        </a:rPr>
                        <a:t>2</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68552259"/>
                  </a:ext>
                </a:extLst>
              </a:tr>
              <a:tr h="192617">
                <a:tc vMerge="1">
                  <a:txBody>
                    <a:bodyPr/>
                    <a:lstStyle/>
                    <a:p>
                      <a:endParaRPr lang="en-US" sz="1000" b="0">
                        <a:solidFill>
                          <a:schemeClr val="tx2"/>
                        </a:solidFill>
                        <a:latin typeface="+mj-l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9050" cap="flat" cmpd="sng" algn="ctr">
                      <a:solidFill>
                        <a:srgbClr val="2A446F"/>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050" b="0">
                          <a:solidFill>
                            <a:schemeClr val="tx2"/>
                          </a:solidFill>
                          <a:latin typeface="+mn-lt"/>
                          <a:ea typeface="+mn-ea"/>
                          <a:cs typeface="+mn-cs"/>
                        </a:rPr>
                        <a:t>Notebooks</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793787"/>
                  </a:ext>
                </a:extLst>
              </a:tr>
              <a:tr h="192617">
                <a:tc vMerge="1">
                  <a:txBody>
                    <a:bodyPr/>
                    <a:lstStyle/>
                    <a:p>
                      <a:endParaRPr/>
                    </a:p>
                  </a:txBody>
                  <a:tcPr marT="9144" marB="9144"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Create</a:t>
                      </a:r>
                      <a:r>
                        <a:rPr lang="en-US" sz="1050" b="0" baseline="30000">
                          <a:solidFill>
                            <a:schemeClr val="tx2"/>
                          </a:solidFill>
                          <a:latin typeface="+mn-lt"/>
                          <a:ea typeface="+mn-ea"/>
                          <a:cs typeface="+mn-cs"/>
                        </a:rPr>
                        <a:t>3</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96840578"/>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Memory and personalization</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22817620"/>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Voice on mobile, desktop, web</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73992298"/>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Sora 2</a:t>
                      </a:r>
                      <a:r>
                        <a:rPr lang="en-US" sz="1050" b="0" baseline="30000">
                          <a:solidFill>
                            <a:schemeClr val="tx2"/>
                          </a:solidFill>
                          <a:latin typeface="+mn-lt"/>
                          <a:ea typeface="+mn-ea"/>
                          <a:cs typeface="+mn-cs"/>
                        </a:rPr>
                        <a:t>4</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9610234"/>
                  </a:ext>
                </a:extLst>
              </a:tr>
              <a:tr h="0">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Copilot Mode in Edge</a:t>
                      </a:r>
                      <a:r>
                        <a:rPr lang="en-US" sz="1050" b="0" baseline="30000">
                          <a:solidFill>
                            <a:schemeClr val="tx2"/>
                          </a:solidFill>
                          <a:latin typeface="+mn-lt"/>
                          <a:ea typeface="+mn-ea"/>
                          <a:cs typeface="+mn-cs"/>
                        </a:rPr>
                        <a:t>5</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r>
                        <a:rPr lang="en-US" sz="1000" b="0">
                          <a:solidFill>
                            <a:schemeClr val="accent4"/>
                          </a:solidFill>
                          <a:latin typeface="+mn-lt"/>
                          <a:ea typeface="+mn-ea"/>
                          <a:cs typeface="+mn-cs"/>
                        </a:rPr>
                        <a:t> </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9118921"/>
                  </a:ext>
                </a:extLst>
              </a:tr>
              <a:tr h="188231">
                <a:tc rowSpan="4">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a:solidFill>
                            <a:schemeClr val="tx2"/>
                          </a:solidFill>
                          <a:latin typeface="+mj-lt"/>
                          <a:ea typeface="+mj-ea"/>
                          <a:cs typeface="+mj-cs"/>
                        </a:rPr>
                        <a:t>M365 Apps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Copilot in Outlook</a:t>
                      </a:r>
                      <a:r>
                        <a:rPr lang="en-US" sz="1050" b="0" baseline="30000">
                          <a:solidFill>
                            <a:schemeClr val="tx2"/>
                          </a:solidFill>
                          <a:latin typeface="+mn-lt"/>
                          <a:ea typeface="+mn-ea"/>
                          <a:cs typeface="+mn-cs"/>
                        </a:rPr>
                        <a:t>6</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52669128"/>
                  </a:ext>
                </a:extLst>
              </a:tr>
              <a:tr h="188231">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Word, Excel, and PowerPoint agents accessed via 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9618233"/>
                  </a:ext>
                </a:extLst>
              </a:tr>
              <a:tr h="188231">
                <a:tc vMerge="1">
                  <a:txBody>
                    <a:bodyPr/>
                    <a:lstStyle/>
                    <a:p>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baseline="0">
                          <a:solidFill>
                            <a:schemeClr val="tx2"/>
                          </a:solidFill>
                          <a:latin typeface="+mn-lt"/>
                          <a:ea typeface="+mn-ea"/>
                          <a:cs typeface="+mn-cs"/>
                        </a:rPr>
                        <a:t>Copilot in Word, Excel, PowerPoint, and OneNote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698418"/>
                  </a:ext>
                </a:extLst>
              </a:tr>
              <a:tr h="192617">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400" b="0">
                        <a:solidFill>
                          <a:schemeClr val="tx1"/>
                        </a:solidFill>
                        <a:latin typeface="+mj-lt"/>
                      </a:endParaRPr>
                    </a:p>
                  </a:txBody>
                  <a:tcPr marT="9144" marB="91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baseline="0">
                          <a:solidFill>
                            <a:schemeClr val="tx2"/>
                          </a:solidFill>
                          <a:latin typeface="+mn-lt"/>
                          <a:ea typeface="+mn-ea"/>
                          <a:cs typeface="+mn-cs"/>
                        </a:rPr>
                        <a:t>Copilot in Teams</a:t>
                      </a:r>
                    </a:p>
                  </a:txBody>
                  <a:tcPr marT="9144" marB="9144" anchor="ctr">
                    <a:lnL w="1270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78D4"/>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rgbClr val="0078D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28570163"/>
                  </a:ext>
                </a:extLst>
              </a:tr>
              <a:tr h="190575">
                <a:tc rowSpan="5">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kern="1200">
                          <a:solidFill>
                            <a:schemeClr val="tx2"/>
                          </a:solidFill>
                          <a:latin typeface="+mj-lt"/>
                          <a:ea typeface="+mj-ea"/>
                          <a:cs typeface="+mj-cs"/>
                        </a:rPr>
                        <a:t>Agents &amp; tools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Pre-built Microsoft agents, including Researcher, Analyst, and Facilitator</a:t>
                      </a:r>
                      <a:r>
                        <a:rPr lang="en-US" sz="1050" b="0" kern="1200" baseline="30000" noProof="0">
                          <a:solidFill>
                            <a:schemeClr val="tx2"/>
                          </a:solidFill>
                          <a:latin typeface="+mn-lt"/>
                          <a:ea typeface="+mn-ea"/>
                          <a:cs typeface="+mn-cs"/>
                        </a:rPr>
                        <a:t>7</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2041546"/>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Sales, Service, and Finance agents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81775893"/>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noProof="0">
                          <a:solidFill>
                            <a:schemeClr val="tx2"/>
                          </a:solidFill>
                          <a:latin typeface="+mn-lt"/>
                          <a:ea typeface="+mn-ea"/>
                          <a:cs typeface="+mn-cs"/>
                        </a:rPr>
                        <a:t>Agent creation</a:t>
                      </a:r>
                      <a:r>
                        <a:rPr lang="en-US" sz="1050" b="0">
                          <a:solidFill>
                            <a:schemeClr val="tx2"/>
                          </a:solidFill>
                          <a:latin typeface="+mn-lt"/>
                          <a:ea typeface="+mn-ea"/>
                          <a:cs typeface="+mn-cs"/>
                        </a:rPr>
                        <a:t> </a:t>
                      </a:r>
                      <a:r>
                        <a:rPr lang="en-US" sz="1050" b="0" kern="1200" noProof="0">
                          <a:solidFill>
                            <a:schemeClr val="tx2"/>
                          </a:solidFill>
                          <a:latin typeface="+mn-lt"/>
                          <a:ea typeface="+mn-ea"/>
                          <a:cs typeface="+mn-cs"/>
                        </a:rPr>
                        <a:t>using Agent Builder and Copilot Studio</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8005692"/>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App Builder and Workflows agents</a:t>
                      </a:r>
                      <a:r>
                        <a:rPr lang="en-US" sz="1050" b="0" kern="1200" baseline="30000">
                          <a:solidFill>
                            <a:schemeClr val="tx2"/>
                          </a:solidFill>
                          <a:latin typeface="+mn-lt"/>
                          <a:ea typeface="+mn-ea"/>
                          <a:cs typeface="+mn-cs"/>
                        </a:rPr>
                        <a:t>4</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4435656"/>
                  </a:ext>
                </a:extLst>
              </a:tr>
              <a:tr h="190575">
                <a:tc vMerge="1">
                  <a:txBody>
                    <a:bodyPr/>
                    <a:lstStyle/>
                    <a:p>
                      <a:endParaRPr lang="en-US"/>
                    </a:p>
                  </a:txBody>
                  <a:tcPr>
                    <a:lnT w="6350" cap="flat" cmpd="sng" algn="ctr">
                      <a:solidFill>
                        <a:schemeClr val="bg1">
                          <a:lumMod val="75000"/>
                        </a:schemeClr>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noProof="0">
                          <a:solidFill>
                            <a:schemeClr val="tx2"/>
                          </a:solidFill>
                          <a:latin typeface="+mn-lt"/>
                          <a:ea typeface="+mn-ea"/>
                          <a:cs typeface="+mn-cs"/>
                        </a:rPr>
                        <a:t>Agent usage </a:t>
                      </a:r>
                    </a:p>
                  </a:txBody>
                  <a:tcPr marT="9144" marB="9144" anchor="ctr">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06576857"/>
                  </a:ext>
                </a:extLst>
              </a:tr>
              <a:tr h="192617">
                <a:tc rowSpan="3">
                  <a:txBody>
                    <a:bodyPr/>
                    <a:lstStyle/>
                    <a:p>
                      <a:r>
                        <a:rPr lang="en-US" sz="1200" b="0">
                          <a:solidFill>
                            <a:schemeClr val="tx2"/>
                          </a:solidFill>
                          <a:latin typeface="+mj-lt"/>
                          <a:ea typeface="+mj-ea"/>
                          <a:cs typeface="+mj-cs"/>
                        </a:rPr>
                        <a:t>Security and management</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Enterprise Data Protection (EDP), management, compliance, and controls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63460185"/>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r>
                        <a:rPr lang="en-US" sz="1050" b="0">
                          <a:solidFill>
                            <a:schemeClr val="tx2"/>
                          </a:solidFill>
                          <a:latin typeface="+mn-lt"/>
                          <a:ea typeface="+mn-ea"/>
                          <a:cs typeface="+mn-cs"/>
                        </a:rPr>
                        <a:t>Analytics to measure adoption, usage, and business impact</a:t>
                      </a:r>
                      <a:r>
                        <a:rPr lang="en-US" sz="1050" b="0" baseline="30000">
                          <a:solidFill>
                            <a:schemeClr val="tx2"/>
                          </a:solidFill>
                          <a:latin typeface="+mn-lt"/>
                          <a:ea typeface="+mn-ea"/>
                          <a:cs typeface="+mn-cs"/>
                        </a:rPr>
                        <a:t>8</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33689452"/>
                  </a:ext>
                </a:extLst>
              </a:tr>
              <a:tr h="192617">
                <a:tc vMerge="1">
                  <a:txBody>
                    <a:bodyPr/>
                    <a:lstStyle/>
                    <a:p>
                      <a:endParaRPr lang="en-US" sz="900" b="0">
                        <a:solidFill>
                          <a:schemeClr val="tx2"/>
                        </a:solidFill>
                        <a:latin typeface="Segoe Sans Tex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1050" b="0">
                          <a:solidFill>
                            <a:schemeClr val="tx2"/>
                          </a:solidFill>
                          <a:latin typeface="+mn-lt"/>
                          <a:ea typeface="+mn-ea"/>
                          <a:cs typeface="+mn-cs"/>
                        </a:rPr>
                        <a:t>SharePoint Advanced Management </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00367047"/>
                  </a:ext>
                </a:extLst>
              </a:tr>
            </a:tbl>
          </a:graphicData>
        </a:graphic>
      </p:graphicFrame>
      <p:sp>
        <p:nvSpPr>
          <p:cNvPr id="10" name="TextBox 12">
            <a:extLst>
              <a:ext uri="{FF2B5EF4-FFF2-40B4-BE49-F238E27FC236}">
                <a16:creationId xmlns:a16="http://schemas.microsoft.com/office/drawing/2014/main" id="{236CA12A-D988-0FF2-791D-F65C1F53C095}"/>
              </a:ext>
            </a:extLst>
          </p:cNvPr>
          <p:cNvSpPr txBox="1"/>
          <p:nvPr/>
        </p:nvSpPr>
        <p:spPr>
          <a:xfrm>
            <a:off x="237878" y="6116273"/>
            <a:ext cx="11879382" cy="545842"/>
          </a:xfrm>
          <a:prstGeom prst="rect">
            <a:avLst/>
          </a:prstGeom>
          <a:noFill/>
        </p:spPr>
        <p:txBody>
          <a:bodyPr wrap="square" lIns="0" tIns="0" rIns="0" bIns="0" numCol="3" spcCol="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Applies to  customers with 2K or more M365 seats</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Lexical search included for Copilot Chat users</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Access to brand kits and surveys requires M365 Copilot license </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Available via </a:t>
            </a:r>
            <a:r>
              <a:rPr kumimoji="0" lang="en-US" sz="800" b="0" i="0" u="none" strike="noStrike" kern="1200" cap="none" spc="0" normalizeH="0" baseline="0" noProof="0">
                <a:ln>
                  <a:noFill/>
                </a:ln>
                <a:solidFill>
                  <a:srgbClr val="091F2C"/>
                </a:solidFill>
                <a:effectLst/>
                <a:uLnTx/>
                <a:uFillTx/>
                <a:latin typeface="Segoe Sans Display"/>
                <a:ea typeface="+mn-ea"/>
                <a:cs typeface="+mn-cs"/>
                <a:hlinkClick r:id="rId4"/>
              </a:rPr>
              <a:t>Frontier </a:t>
            </a:r>
            <a:r>
              <a:rPr kumimoji="0" lang="en-US" sz="800" b="0" i="0" u="none" strike="noStrike" kern="1200" cap="none" spc="0" normalizeH="0" baseline="0" noProof="0">
                <a:ln>
                  <a:noFill/>
                </a:ln>
                <a:solidFill>
                  <a:srgbClr val="091F2C"/>
                </a:solidFill>
                <a:effectLst/>
                <a:uLnTx/>
                <a:uFillTx/>
                <a:latin typeface="Segoe Sans Display"/>
                <a:ea typeface="+mn-ea"/>
                <a:cs typeface="+mn-cs"/>
              </a:rPr>
              <a:t>program, pricing final upon GA</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Copilot Chat users access Copilot Mode w/web data and open documents only</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For unlicensed users, Copilot Chat in Outlook reasons over organizational data in Outlook, Teams, OneDrive, and SharePoint (limited). </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endParaRPr kumimoji="0" lang="en-US" sz="800" b="0" i="0" u="none" strike="noStrike" kern="1200" cap="none" spc="0" normalizeH="0" baseline="0" noProof="0">
              <a:ln>
                <a:noFill/>
              </a:ln>
              <a:solidFill>
                <a:srgbClr val="091F2C"/>
              </a:solidFill>
              <a:effectLst/>
              <a:uLnTx/>
              <a:uFillTx/>
              <a:latin typeface="Segoe Sans Display"/>
              <a:ea typeface="+mn-ea"/>
              <a:cs typeface="+mn-cs"/>
            </a:endParaRP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Researcher and Analyst, have combined limit of 25 interactions </a:t>
            </a:r>
            <a:r>
              <a:rPr kumimoji="0" lang="en-US" sz="800" b="0" i="0" u="none" strike="noStrike" kern="1200" cap="none" spc="0" normalizeH="0" baseline="0" noProof="0" err="1">
                <a:ln>
                  <a:noFill/>
                </a:ln>
                <a:solidFill>
                  <a:srgbClr val="091F2C"/>
                </a:solidFill>
                <a:effectLst/>
                <a:uLnTx/>
                <a:uFillTx/>
                <a:latin typeface="Segoe Sans Display"/>
                <a:ea typeface="+mn-ea"/>
                <a:cs typeface="+mn-cs"/>
              </a:rPr>
              <a:t>pu</a:t>
            </a:r>
            <a:r>
              <a:rPr kumimoji="0" lang="en-US" sz="800" b="0" i="0" u="none" strike="noStrike" kern="1200" cap="none" spc="0" normalizeH="0" baseline="0" noProof="0">
                <a:ln>
                  <a:noFill/>
                </a:ln>
                <a:solidFill>
                  <a:srgbClr val="091F2C"/>
                </a:solidFill>
                <a:effectLst/>
                <a:uLnTx/>
                <a:uFillTx/>
                <a:latin typeface="Segoe Sans Display"/>
                <a:ea typeface="+mn-ea"/>
                <a:cs typeface="+mn-cs"/>
              </a:rPr>
              <a:t>/pm</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Basic reporting available with Copilot Chat</a:t>
            </a:r>
          </a:p>
        </p:txBody>
      </p:sp>
    </p:spTree>
    <p:extLst>
      <p:ext uri="{BB962C8B-B14F-4D97-AF65-F5344CB8AC3E}">
        <p14:creationId xmlns:p14="http://schemas.microsoft.com/office/powerpoint/2010/main" val="428100150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alpha val="28000"/>
          </a:schemeClr>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0411F6C4-BBB8-2CF3-EB15-A9F7F8B9F529}"/>
              </a:ext>
            </a:extLst>
          </p:cNvPr>
          <p:cNvSpPr txBox="1">
            <a:spLocks/>
          </p:cNvSpPr>
          <p:nvPr/>
        </p:nvSpPr>
        <p:spPr>
          <a:xfrm>
            <a:off x="543243" y="1498182"/>
            <a:ext cx="11018520" cy="615553"/>
          </a:xfrm>
          <a:prstGeom prst="rect">
            <a:avLst/>
          </a:prstGeom>
        </p:spPr>
        <p:txBody>
          <a:bodyPr/>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pPr algn="ctr"/>
            <a:r>
              <a:rPr lang="en-US" sz="4000">
                <a:gradFill>
                  <a:gsLst>
                    <a:gs pos="0">
                      <a:srgbClr val="002060"/>
                    </a:gs>
                    <a:gs pos="100000">
                      <a:srgbClr val="7030A0"/>
                    </a:gs>
                  </a:gsLst>
                  <a:lin ang="5400000" scaled="1"/>
                </a:gradFill>
                <a:latin typeface="+mj-lt"/>
                <a:cs typeface="Segoe UI"/>
              </a:rPr>
              <a:t>Copilot</a:t>
            </a:r>
            <a:r>
              <a:rPr lang="en-US" spc="-100">
                <a:ln>
                  <a:noFill/>
                </a:ln>
                <a:solidFill>
                  <a:schemeClr val="accent6">
                    <a:lumMod val="50000"/>
                  </a:schemeClr>
                </a:solidFill>
              </a:rPr>
              <a:t> </a:t>
            </a:r>
            <a:r>
              <a:rPr lang="en-US" sz="4000">
                <a:gradFill>
                  <a:gsLst>
                    <a:gs pos="0">
                      <a:srgbClr val="002060"/>
                    </a:gs>
                    <a:gs pos="100000">
                      <a:srgbClr val="7030A0"/>
                    </a:gs>
                  </a:gsLst>
                  <a:lin ang="5400000" scaled="1"/>
                </a:gradFill>
                <a:latin typeface="+mj-lt"/>
                <a:cs typeface="Segoe UI"/>
              </a:rPr>
              <a:t>Scenarios</a:t>
            </a:r>
          </a:p>
        </p:txBody>
      </p:sp>
      <p:pic>
        <p:nvPicPr>
          <p:cNvPr id="20" name="Picture 19" descr="Copilot icon">
            <a:extLst>
              <a:ext uri="{FF2B5EF4-FFF2-40B4-BE49-F238E27FC236}">
                <a16:creationId xmlns:a16="http://schemas.microsoft.com/office/drawing/2014/main" id="{94C1361D-FAC4-EF19-A884-2B03AD9ED7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22584" y="900978"/>
            <a:ext cx="659838" cy="659838"/>
          </a:xfrm>
          <a:prstGeom prst="rect">
            <a:avLst/>
          </a:prstGeom>
        </p:spPr>
      </p:pic>
      <p:sp>
        <p:nvSpPr>
          <p:cNvPr id="21" name="Rectangle: Rounded Corners 20">
            <a:extLst>
              <a:ext uri="{FF2B5EF4-FFF2-40B4-BE49-F238E27FC236}">
                <a16:creationId xmlns:a16="http://schemas.microsoft.com/office/drawing/2014/main" id="{0613827A-51CE-EB25-08CD-2409EC40B590}"/>
              </a:ext>
              <a:ext uri="{C183D7F6-B498-43B3-948B-1728B52AA6E4}">
                <adec:decorative xmlns:adec="http://schemas.microsoft.com/office/drawing/2017/decorative" val="1"/>
              </a:ext>
            </a:extLst>
          </p:cNvPr>
          <p:cNvSpPr>
            <a:spLocks/>
          </p:cNvSpPr>
          <p:nvPr/>
        </p:nvSpPr>
        <p:spPr bwMode="auto">
          <a:xfrm>
            <a:off x="775446" y="2742837"/>
            <a:ext cx="2426063" cy="3423192"/>
          </a:xfrm>
          <a:prstGeom prst="roundRect">
            <a:avLst>
              <a:gd name="adj" fmla="val 3200"/>
            </a:avLst>
          </a:prstGeom>
          <a:solidFill>
            <a:srgbClr val="FFFFFF"/>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2" name="Group 21">
            <a:extLst>
              <a:ext uri="{FF2B5EF4-FFF2-40B4-BE49-F238E27FC236}">
                <a16:creationId xmlns:a16="http://schemas.microsoft.com/office/drawing/2014/main" id="{49DD0497-2D82-5097-2C30-C55C5E2CB37F}"/>
              </a:ext>
            </a:extLst>
          </p:cNvPr>
          <p:cNvGrpSpPr/>
          <p:nvPr/>
        </p:nvGrpSpPr>
        <p:grpSpPr>
          <a:xfrm>
            <a:off x="780540" y="2824005"/>
            <a:ext cx="2426063" cy="3055104"/>
            <a:chOff x="780540" y="2824005"/>
            <a:chExt cx="2426063" cy="3055104"/>
          </a:xfrm>
        </p:grpSpPr>
        <p:sp>
          <p:nvSpPr>
            <p:cNvPr id="9" name="Rectangle: Rounded Corners 8">
              <a:extLst>
                <a:ext uri="{FF2B5EF4-FFF2-40B4-BE49-F238E27FC236}">
                  <a16:creationId xmlns:a16="http://schemas.microsoft.com/office/drawing/2014/main" id="{D1FDA6D0-90D6-E798-8D35-7395CA279209}"/>
                </a:ext>
              </a:extLst>
            </p:cNvPr>
            <p:cNvSpPr/>
            <p:nvPr/>
          </p:nvSpPr>
          <p:spPr bwMode="auto">
            <a:xfrm>
              <a:off x="780540" y="3531533"/>
              <a:ext cx="2426063"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Quickly catch up on meetings you missed  </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Summarize a meeting and identify next steps</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Run a more effective meeting</a:t>
              </a:r>
            </a:p>
          </p:txBody>
        </p:sp>
        <p:sp>
          <p:nvSpPr>
            <p:cNvPr id="10" name="Rounded Rectangle 18" descr="Announcing&#10;">
              <a:extLst>
                <a:ext uri="{FF2B5EF4-FFF2-40B4-BE49-F238E27FC236}">
                  <a16:creationId xmlns:a16="http://schemas.microsoft.com/office/drawing/2014/main" id="{A6355EEC-CD08-F4A2-59CE-A23BFDCA1BE8}"/>
                </a:ext>
              </a:extLst>
            </p:cNvPr>
            <p:cNvSpPr txBox="1">
              <a:spLocks/>
            </p:cNvSpPr>
            <p:nvPr/>
          </p:nvSpPr>
          <p:spPr bwMode="auto">
            <a:xfrm>
              <a:off x="813316" y="2824005"/>
              <a:ext cx="2360513"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uLnTx/>
                  <a:uFillTx/>
                  <a:latin typeface="Segoe UI Semibold"/>
                  <a:ea typeface="+mn-ea"/>
                  <a:cs typeface="Segoe UI" pitchFamily="34" charset="0"/>
                </a:rPr>
                <a:t>Effective meetings</a:t>
              </a:r>
            </a:p>
          </p:txBody>
        </p:sp>
      </p:grpSp>
      <p:sp>
        <p:nvSpPr>
          <p:cNvPr id="30" name="Rectangle: Rounded Corners 29">
            <a:extLst>
              <a:ext uri="{FF2B5EF4-FFF2-40B4-BE49-F238E27FC236}">
                <a16:creationId xmlns:a16="http://schemas.microsoft.com/office/drawing/2014/main" id="{7AA0E98D-A3A9-0AE6-4E01-1F5975AF431D}"/>
              </a:ext>
              <a:ext uri="{C183D7F6-B498-43B3-948B-1728B52AA6E4}">
                <adec:decorative xmlns:adec="http://schemas.microsoft.com/office/drawing/2017/decorative" val="1"/>
              </a:ext>
            </a:extLst>
          </p:cNvPr>
          <p:cNvSpPr>
            <a:spLocks/>
          </p:cNvSpPr>
          <p:nvPr/>
        </p:nvSpPr>
        <p:spPr bwMode="auto">
          <a:xfrm>
            <a:off x="3460119" y="2742837"/>
            <a:ext cx="2500684" cy="3423192"/>
          </a:xfrm>
          <a:prstGeom prst="roundRect">
            <a:avLst>
              <a:gd name="adj" fmla="val 3200"/>
            </a:avLst>
          </a:prstGeom>
          <a:solidFill>
            <a:srgbClr val="FFFFFF"/>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3" name="Group 22">
            <a:extLst>
              <a:ext uri="{FF2B5EF4-FFF2-40B4-BE49-F238E27FC236}">
                <a16:creationId xmlns:a16="http://schemas.microsoft.com/office/drawing/2014/main" id="{D6281320-2720-2098-9D24-2DABEBA5F133}"/>
              </a:ext>
            </a:extLst>
          </p:cNvPr>
          <p:cNvGrpSpPr/>
          <p:nvPr/>
        </p:nvGrpSpPr>
        <p:grpSpPr>
          <a:xfrm>
            <a:off x="3448121" y="2837973"/>
            <a:ext cx="2500684" cy="3041136"/>
            <a:chOff x="3448121" y="2837973"/>
            <a:chExt cx="2500684" cy="3041136"/>
          </a:xfrm>
        </p:grpSpPr>
        <p:sp>
          <p:nvSpPr>
            <p:cNvPr id="11" name="Rectangle: Rounded Corners 10">
              <a:extLst>
                <a:ext uri="{FF2B5EF4-FFF2-40B4-BE49-F238E27FC236}">
                  <a16:creationId xmlns:a16="http://schemas.microsoft.com/office/drawing/2014/main" id="{6F6AC9B6-5016-BC87-8076-0F2421B3E832}"/>
                </a:ext>
              </a:extLst>
            </p:cNvPr>
            <p:cNvSpPr/>
            <p:nvPr/>
          </p:nvSpPr>
          <p:spPr bwMode="auto">
            <a:xfrm>
              <a:off x="3448121" y="3540247"/>
              <a:ext cx="2500684" cy="2338862"/>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Get answers from across all your data</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Instantly uncover key insights</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Gain powerful insights &amp; perspective they way you want to see it</a:t>
              </a:r>
            </a:p>
          </p:txBody>
        </p:sp>
        <p:sp>
          <p:nvSpPr>
            <p:cNvPr id="12" name="Rounded Rectangle 18" descr="Announcing&#10;">
              <a:extLst>
                <a:ext uri="{FF2B5EF4-FFF2-40B4-BE49-F238E27FC236}">
                  <a16:creationId xmlns:a16="http://schemas.microsoft.com/office/drawing/2014/main" id="{2C5A1C36-820C-8840-BB92-8336D08A6836}"/>
                </a:ext>
              </a:extLst>
            </p:cNvPr>
            <p:cNvSpPr txBox="1">
              <a:spLocks/>
            </p:cNvSpPr>
            <p:nvPr/>
          </p:nvSpPr>
          <p:spPr bwMode="auto">
            <a:xfrm>
              <a:off x="3487799" y="2837973"/>
              <a:ext cx="2461006"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Search &amp; Data analysis</a:t>
              </a:r>
            </a:p>
          </p:txBody>
        </p:sp>
      </p:grpSp>
      <p:sp>
        <p:nvSpPr>
          <p:cNvPr id="33" name="Rectangle: Rounded Corners 32">
            <a:extLst>
              <a:ext uri="{FF2B5EF4-FFF2-40B4-BE49-F238E27FC236}">
                <a16:creationId xmlns:a16="http://schemas.microsoft.com/office/drawing/2014/main" id="{B7FB09D4-CAA3-20B3-CAEC-AB08A83C2B67}"/>
              </a:ext>
              <a:ext uri="{C183D7F6-B498-43B3-948B-1728B52AA6E4}">
                <adec:decorative xmlns:adec="http://schemas.microsoft.com/office/drawing/2017/decorative" val="1"/>
              </a:ext>
            </a:extLst>
          </p:cNvPr>
          <p:cNvSpPr>
            <a:spLocks/>
          </p:cNvSpPr>
          <p:nvPr/>
        </p:nvSpPr>
        <p:spPr bwMode="auto">
          <a:xfrm>
            <a:off x="6291152" y="2742837"/>
            <a:ext cx="2426063" cy="3423192"/>
          </a:xfrm>
          <a:prstGeom prst="roundRect">
            <a:avLst>
              <a:gd name="adj" fmla="val 3200"/>
            </a:avLst>
          </a:prstGeom>
          <a:solidFill>
            <a:srgbClr val="FFFFFF"/>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4" name="Group 23">
            <a:extLst>
              <a:ext uri="{FF2B5EF4-FFF2-40B4-BE49-F238E27FC236}">
                <a16:creationId xmlns:a16="http://schemas.microsoft.com/office/drawing/2014/main" id="{D97CBC48-5F85-4DA5-48C0-8A49DDFD79C0}"/>
              </a:ext>
            </a:extLst>
          </p:cNvPr>
          <p:cNvGrpSpPr/>
          <p:nvPr/>
        </p:nvGrpSpPr>
        <p:grpSpPr>
          <a:xfrm>
            <a:off x="6274678" y="2846069"/>
            <a:ext cx="2426063" cy="3033040"/>
            <a:chOff x="6274678" y="2846069"/>
            <a:chExt cx="2426063" cy="3033040"/>
          </a:xfrm>
        </p:grpSpPr>
        <p:sp>
          <p:nvSpPr>
            <p:cNvPr id="13" name="Rectangle: Rounded Corners 12">
              <a:extLst>
                <a:ext uri="{FF2B5EF4-FFF2-40B4-BE49-F238E27FC236}">
                  <a16:creationId xmlns:a16="http://schemas.microsoft.com/office/drawing/2014/main" id="{DC2DC8DD-FCC6-1D26-BBCC-B39E88CDF9F8}"/>
                </a:ext>
              </a:extLst>
            </p:cNvPr>
            <p:cNvSpPr/>
            <p:nvPr/>
          </p:nvSpPr>
          <p:spPr bwMode="auto">
            <a:xfrm>
              <a:off x="6274678" y="3531533"/>
              <a:ext cx="2426063"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Jumpstart creativity, and write and edit like a pro</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rPr>
                <a:t>Quickly catch up on the key points of a document or presentation</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Create documents &amp; presentations</a:t>
              </a: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4" name="Rounded Rectangle 18" descr="Announcing&#10;">
              <a:extLst>
                <a:ext uri="{FF2B5EF4-FFF2-40B4-BE49-F238E27FC236}">
                  <a16:creationId xmlns:a16="http://schemas.microsoft.com/office/drawing/2014/main" id="{637FB33E-826A-1F97-2551-88178EB9D04D}"/>
                </a:ext>
              </a:extLst>
            </p:cNvPr>
            <p:cNvSpPr txBox="1">
              <a:spLocks/>
            </p:cNvSpPr>
            <p:nvPr/>
          </p:nvSpPr>
          <p:spPr bwMode="auto">
            <a:xfrm>
              <a:off x="6314006" y="2846069"/>
              <a:ext cx="2360513"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Content creation</a:t>
              </a:r>
            </a:p>
          </p:txBody>
        </p:sp>
      </p:grpSp>
      <p:sp>
        <p:nvSpPr>
          <p:cNvPr id="35" name="Rectangle: Rounded Corners 34">
            <a:extLst>
              <a:ext uri="{FF2B5EF4-FFF2-40B4-BE49-F238E27FC236}">
                <a16:creationId xmlns:a16="http://schemas.microsoft.com/office/drawing/2014/main" id="{71A906B7-E113-E82B-EBF4-AB11E8D10926}"/>
              </a:ext>
              <a:ext uri="{C183D7F6-B498-43B3-948B-1728B52AA6E4}">
                <adec:decorative xmlns:adec="http://schemas.microsoft.com/office/drawing/2017/decorative" val="1"/>
              </a:ext>
            </a:extLst>
          </p:cNvPr>
          <p:cNvSpPr>
            <a:spLocks/>
          </p:cNvSpPr>
          <p:nvPr/>
        </p:nvSpPr>
        <p:spPr bwMode="auto">
          <a:xfrm>
            <a:off x="9118529" y="2742837"/>
            <a:ext cx="2426063" cy="3423192"/>
          </a:xfrm>
          <a:prstGeom prst="roundRect">
            <a:avLst>
              <a:gd name="adj" fmla="val 3200"/>
            </a:avLst>
          </a:prstGeom>
          <a:solidFill>
            <a:srgbClr val="FFFFFF"/>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5" name="Group 24">
            <a:extLst>
              <a:ext uri="{FF2B5EF4-FFF2-40B4-BE49-F238E27FC236}">
                <a16:creationId xmlns:a16="http://schemas.microsoft.com/office/drawing/2014/main" id="{3413CB14-E740-BEA9-A2A6-2B642977C959}"/>
              </a:ext>
            </a:extLst>
          </p:cNvPr>
          <p:cNvGrpSpPr/>
          <p:nvPr/>
        </p:nvGrpSpPr>
        <p:grpSpPr>
          <a:xfrm>
            <a:off x="9071560" y="2846069"/>
            <a:ext cx="2423821" cy="3033040"/>
            <a:chOff x="9071560" y="2846069"/>
            <a:chExt cx="2423821" cy="3033040"/>
          </a:xfrm>
        </p:grpSpPr>
        <p:sp>
          <p:nvSpPr>
            <p:cNvPr id="15" name="Rectangle: Rounded Corners 14">
              <a:extLst>
                <a:ext uri="{FF2B5EF4-FFF2-40B4-BE49-F238E27FC236}">
                  <a16:creationId xmlns:a16="http://schemas.microsoft.com/office/drawing/2014/main" id="{D7932CA2-2FE6-ADB6-2D82-17B7E61B807D}"/>
                </a:ext>
              </a:extLst>
            </p:cNvPr>
            <p:cNvSpPr/>
            <p:nvPr/>
          </p:nvSpPr>
          <p:spPr bwMode="auto">
            <a:xfrm>
              <a:off x="9071560" y="3531533"/>
              <a:ext cx="2423821"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Draft email replies instantly </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Personalize the tone and length even on the go</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Quickly summarize a long email thread</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6" name="Rounded Rectangle 18" descr="Announcing&#10;">
              <a:extLst>
                <a:ext uri="{FF2B5EF4-FFF2-40B4-BE49-F238E27FC236}">
                  <a16:creationId xmlns:a16="http://schemas.microsoft.com/office/drawing/2014/main" id="{18CFD89B-E785-E976-DB11-21C2FA323484}"/>
                </a:ext>
              </a:extLst>
            </p:cNvPr>
            <p:cNvSpPr txBox="1">
              <a:spLocks/>
            </p:cNvSpPr>
            <p:nvPr/>
          </p:nvSpPr>
          <p:spPr bwMode="auto">
            <a:xfrm>
              <a:off x="9167742" y="2846069"/>
              <a:ext cx="2327639"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Email processing</a:t>
              </a:r>
            </a:p>
          </p:txBody>
        </p:sp>
      </p:grpSp>
    </p:spTree>
    <p:extLst>
      <p:ext uri="{BB962C8B-B14F-4D97-AF65-F5344CB8AC3E}">
        <p14:creationId xmlns:p14="http://schemas.microsoft.com/office/powerpoint/2010/main" val="28664544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42" presetClass="path" presetSubtype="0" decel="100000" fill="hold" grpId="1" nodeType="withEffect">
                                  <p:stCondLst>
                                    <p:cond delay="0"/>
                                  </p:stCondLst>
                                  <p:childTnLst>
                                    <p:animMotion origin="layout" path="M -4.16667E-6 -4.44444E-6 L -4.16667E-6 0.01806 " pathEditMode="relative" rAng="0" ptsTypes="AA">
                                      <p:cBhvr>
                                        <p:cTn id="9" dur="500" spd="-100000" fill="hold"/>
                                        <p:tgtEl>
                                          <p:spTgt spid="19"/>
                                        </p:tgtEl>
                                        <p:attrNameLst>
                                          <p:attrName>ppt_x</p:attrName>
                                          <p:attrName>ppt_y</p:attrName>
                                        </p:attrNameLst>
                                      </p:cBhvr>
                                      <p:rCtr x="0" y="90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9"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D8BE3F-AAB3-1C95-9805-20A57474681E}"/>
              </a:ext>
            </a:extLst>
          </p:cNvPr>
          <p:cNvSpPr>
            <a:spLocks noGrp="1"/>
          </p:cNvSpPr>
          <p:nvPr>
            <p:ph type="title"/>
          </p:nvPr>
        </p:nvSpPr>
        <p:spPr>
          <a:xfrm>
            <a:off x="628160" y="549478"/>
            <a:ext cx="11018520" cy="430887"/>
          </a:xfrm>
        </p:spPr>
        <p:txBody>
          <a:bodyPr>
            <a:normAutofit/>
          </a:bodyPr>
          <a:lstStyle/>
          <a:p>
            <a:pPr algn="ctr"/>
            <a:r>
              <a:rPr lang="en-US"/>
              <a:t>Key ingredients of a good prompt</a:t>
            </a:r>
            <a:endParaRPr lang="en-US" sz="2800"/>
          </a:p>
        </p:txBody>
      </p:sp>
      <p:sp>
        <p:nvSpPr>
          <p:cNvPr id="4" name="Rectangle: Rounded Corners 36">
            <a:extLst>
              <a:ext uri="{FF2B5EF4-FFF2-40B4-BE49-F238E27FC236}">
                <a16:creationId xmlns:a16="http://schemas.microsoft.com/office/drawing/2014/main" id="{DA5EDF08-0258-970F-FEC8-7C0DFDF9FF9D}"/>
              </a:ext>
              <a:ext uri="{C183D7F6-B498-43B3-948B-1728B52AA6E4}">
                <adec:decorative xmlns:adec="http://schemas.microsoft.com/office/drawing/2017/decorative" val="1"/>
              </a:ext>
            </a:extLst>
          </p:cNvPr>
          <p:cNvSpPr>
            <a:spLocks/>
          </p:cNvSpPr>
          <p:nvPr/>
        </p:nvSpPr>
        <p:spPr>
          <a:xfrm rot="16200000">
            <a:off x="679246" y="1564538"/>
            <a:ext cx="2499565"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2" name="TextBox 1">
            <a:extLst>
              <a:ext uri="{FF2B5EF4-FFF2-40B4-BE49-F238E27FC236}">
                <a16:creationId xmlns:a16="http://schemas.microsoft.com/office/drawing/2014/main" id="{CC0C3F46-C4A4-1317-1825-38BA907CED4D}"/>
              </a:ext>
            </a:extLst>
          </p:cNvPr>
          <p:cNvSpPr txBox="1"/>
          <p:nvPr/>
        </p:nvSpPr>
        <p:spPr>
          <a:xfrm>
            <a:off x="571676" y="1817373"/>
            <a:ext cx="2714706"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Goal</a:t>
            </a:r>
          </a:p>
        </p:txBody>
      </p:sp>
      <p:sp>
        <p:nvSpPr>
          <p:cNvPr id="28" name="TextBox 27">
            <a:extLst>
              <a:ext uri="{FF2B5EF4-FFF2-40B4-BE49-F238E27FC236}">
                <a16:creationId xmlns:a16="http://schemas.microsoft.com/office/drawing/2014/main" id="{C28317A3-E445-0BD1-745E-CF021A448BB3}"/>
              </a:ext>
            </a:extLst>
          </p:cNvPr>
          <p:cNvSpPr txBox="1"/>
          <p:nvPr/>
        </p:nvSpPr>
        <p:spPr>
          <a:xfrm>
            <a:off x="570230" y="2296820"/>
            <a:ext cx="2717599" cy="492443"/>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What do you want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from Copilot?</a:t>
            </a:r>
          </a:p>
        </p:txBody>
      </p:sp>
      <p:sp>
        <p:nvSpPr>
          <p:cNvPr id="35" name="TextBox 34">
            <a:extLst>
              <a:ext uri="{FF2B5EF4-FFF2-40B4-BE49-F238E27FC236}">
                <a16:creationId xmlns:a16="http://schemas.microsoft.com/office/drawing/2014/main" id="{90F81CC0-BEBA-02D6-C0BA-07AC58D7EDA2}"/>
              </a:ext>
            </a:extLst>
          </p:cNvPr>
          <p:cNvSpPr txBox="1"/>
          <p:nvPr/>
        </p:nvSpPr>
        <p:spPr>
          <a:xfrm>
            <a:off x="1024463" y="3342609"/>
            <a:ext cx="1809132" cy="492443"/>
          </a:xfrm>
          <a:prstGeom prst="rect">
            <a:avLst/>
          </a:prstGeom>
          <a:noFill/>
        </p:spPr>
        <p:txBody>
          <a:bodyPr wrap="square" lIns="0" tIns="0" rIns="0" bIns="0" rtlCol="0">
            <a:spAutoFit/>
          </a:bodyPr>
          <a:lstStyle/>
          <a:p>
            <a:pPr algn="ctr" defTabSz="914367">
              <a:defRPr/>
            </a:pPr>
            <a:r>
              <a:rPr lang="en-US" sz="1600">
                <a:latin typeface="Segoe UI"/>
              </a:rPr>
              <a:t>Recap this Teams meeting.</a:t>
            </a:r>
          </a:p>
        </p:txBody>
      </p:sp>
      <p:sp>
        <p:nvSpPr>
          <p:cNvPr id="17" name="Rectangle: Rounded Corners 36">
            <a:extLst>
              <a:ext uri="{FF2B5EF4-FFF2-40B4-BE49-F238E27FC236}">
                <a16:creationId xmlns:a16="http://schemas.microsoft.com/office/drawing/2014/main" id="{A75E8A70-9D7F-330F-C0A0-CE240931C45D}"/>
              </a:ext>
              <a:ext uri="{C183D7F6-B498-43B3-948B-1728B52AA6E4}">
                <adec:decorative xmlns:adec="http://schemas.microsoft.com/office/drawing/2017/decorative" val="1"/>
              </a:ext>
            </a:extLst>
          </p:cNvPr>
          <p:cNvSpPr>
            <a:spLocks/>
          </p:cNvSpPr>
          <p:nvPr/>
        </p:nvSpPr>
        <p:spPr>
          <a:xfrm rot="16200000">
            <a:off x="3436708" y="1564538"/>
            <a:ext cx="2499564"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8" name="TextBox 7">
            <a:extLst>
              <a:ext uri="{FF2B5EF4-FFF2-40B4-BE49-F238E27FC236}">
                <a16:creationId xmlns:a16="http://schemas.microsoft.com/office/drawing/2014/main" id="{A6307866-B237-BF7E-7A40-E00B25213584}"/>
              </a:ext>
            </a:extLst>
          </p:cNvPr>
          <p:cNvSpPr txBox="1"/>
          <p:nvPr/>
        </p:nvSpPr>
        <p:spPr>
          <a:xfrm>
            <a:off x="3329137"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Context</a:t>
            </a:r>
          </a:p>
        </p:txBody>
      </p:sp>
      <p:sp>
        <p:nvSpPr>
          <p:cNvPr id="29" name="TextBox 28">
            <a:extLst>
              <a:ext uri="{FF2B5EF4-FFF2-40B4-BE49-F238E27FC236}">
                <a16:creationId xmlns:a16="http://schemas.microsoft.com/office/drawing/2014/main" id="{D2E96D7D-8AEC-5691-1469-570BF0081085}"/>
              </a:ext>
            </a:extLst>
          </p:cNvPr>
          <p:cNvSpPr txBox="1"/>
          <p:nvPr/>
        </p:nvSpPr>
        <p:spPr>
          <a:xfrm>
            <a:off x="3334439" y="2362442"/>
            <a:ext cx="2704103" cy="492443"/>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Why do you need it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and who is involved?</a:t>
            </a:r>
          </a:p>
        </p:txBody>
      </p:sp>
      <p:sp>
        <p:nvSpPr>
          <p:cNvPr id="36" name="TextBox 35">
            <a:extLst>
              <a:ext uri="{FF2B5EF4-FFF2-40B4-BE49-F238E27FC236}">
                <a16:creationId xmlns:a16="http://schemas.microsoft.com/office/drawing/2014/main" id="{2F0BB548-DCB4-62F5-1DFA-53F7E9EE91CA}"/>
              </a:ext>
            </a:extLst>
          </p:cNvPr>
          <p:cNvSpPr txBox="1"/>
          <p:nvPr/>
        </p:nvSpPr>
        <p:spPr>
          <a:xfrm>
            <a:off x="3785616" y="3075598"/>
            <a:ext cx="1809132" cy="984885"/>
          </a:xfrm>
          <a:prstGeom prst="rect">
            <a:avLst/>
          </a:prstGeom>
          <a:noFill/>
        </p:spPr>
        <p:txBody>
          <a:bodyPr wrap="square" lIns="0" tIns="0" rIns="0" bIns="0" rtlCol="0">
            <a:spAutoFit/>
          </a:bodyPr>
          <a:lstStyle/>
          <a:p>
            <a:pPr lvl="0" algn="ctr" defTabSz="914367">
              <a:defRPr/>
            </a:pPr>
            <a:r>
              <a:rPr lang="en-US" sz="1600">
                <a:latin typeface="Segoe UI"/>
              </a:rPr>
              <a:t>“I was late to attend and need a brief overview of the project timeline.”</a:t>
            </a:r>
          </a:p>
        </p:txBody>
      </p:sp>
      <p:sp>
        <p:nvSpPr>
          <p:cNvPr id="18" name="Rectangle: Rounded Corners 36">
            <a:extLst>
              <a:ext uri="{FF2B5EF4-FFF2-40B4-BE49-F238E27FC236}">
                <a16:creationId xmlns:a16="http://schemas.microsoft.com/office/drawing/2014/main" id="{9472CB4A-A9B7-925B-D5FF-4BDB5A3FA3F2}"/>
              </a:ext>
              <a:ext uri="{C183D7F6-B498-43B3-948B-1728B52AA6E4}">
                <adec:decorative xmlns:adec="http://schemas.microsoft.com/office/drawing/2017/decorative" val="1"/>
              </a:ext>
            </a:extLst>
          </p:cNvPr>
          <p:cNvSpPr>
            <a:spLocks/>
          </p:cNvSpPr>
          <p:nvPr/>
        </p:nvSpPr>
        <p:spPr>
          <a:xfrm rot="16200000">
            <a:off x="6213518" y="1564538"/>
            <a:ext cx="2499564"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41" name="TextBox 40">
            <a:extLst>
              <a:ext uri="{FF2B5EF4-FFF2-40B4-BE49-F238E27FC236}">
                <a16:creationId xmlns:a16="http://schemas.microsoft.com/office/drawing/2014/main" id="{3774CA4B-3AE6-1E77-0D93-348F15AA6B65}"/>
              </a:ext>
            </a:extLst>
          </p:cNvPr>
          <p:cNvSpPr txBox="1"/>
          <p:nvPr/>
        </p:nvSpPr>
        <p:spPr>
          <a:xfrm>
            <a:off x="6105947"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Source(s)</a:t>
            </a:r>
          </a:p>
        </p:txBody>
      </p:sp>
      <p:sp>
        <p:nvSpPr>
          <p:cNvPr id="30" name="TextBox 29">
            <a:extLst>
              <a:ext uri="{FF2B5EF4-FFF2-40B4-BE49-F238E27FC236}">
                <a16:creationId xmlns:a16="http://schemas.microsoft.com/office/drawing/2014/main" id="{1FE6E68D-FC50-AC70-9285-E5F4DE858CD5}"/>
              </a:ext>
            </a:extLst>
          </p:cNvPr>
          <p:cNvSpPr txBox="1"/>
          <p:nvPr/>
        </p:nvSpPr>
        <p:spPr>
          <a:xfrm>
            <a:off x="6241163" y="2296820"/>
            <a:ext cx="2444274" cy="738664"/>
          </a:xfrm>
          <a:prstGeom prst="rect">
            <a:avLst/>
          </a:prstGeom>
          <a:noFill/>
        </p:spPr>
        <p:txBody>
          <a:bodyPr wrap="square" lIns="0" tIns="0" rIns="0" bIns="0" rtlCol="0">
            <a:spAutoFit/>
          </a:bodyPr>
          <a:lstStyle/>
          <a:p>
            <a:pPr marL="91440" marR="0" lvl="0" indent="0" algn="ctr" defTabSz="932563" rtl="0" eaLnBrk="1" fontAlgn="auto" latinLnBrk="0" hangingPunct="1">
              <a:lnSpc>
                <a:spcPct val="100000"/>
              </a:lnSpc>
              <a:spcBef>
                <a:spcPts val="0"/>
              </a:spcBef>
              <a:spcAft>
                <a:spcPts val="1200"/>
              </a:spcAft>
              <a:buClrTx/>
              <a:buSzPct val="90000"/>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What information or samples do you want Copilot to use?</a:t>
            </a:r>
          </a:p>
        </p:txBody>
      </p:sp>
      <p:sp>
        <p:nvSpPr>
          <p:cNvPr id="38" name="TextBox 37">
            <a:extLst>
              <a:ext uri="{FF2B5EF4-FFF2-40B4-BE49-F238E27FC236}">
                <a16:creationId xmlns:a16="http://schemas.microsoft.com/office/drawing/2014/main" id="{E75170F5-4D97-A54B-862C-388D1D76064A}"/>
              </a:ext>
            </a:extLst>
          </p:cNvPr>
          <p:cNvSpPr txBox="1"/>
          <p:nvPr/>
        </p:nvSpPr>
        <p:spPr>
          <a:xfrm>
            <a:off x="6558734" y="3233415"/>
            <a:ext cx="1809132" cy="738664"/>
          </a:xfrm>
          <a:prstGeom prst="rect">
            <a:avLst/>
          </a:prstGeom>
          <a:noFill/>
        </p:spPr>
        <p:txBody>
          <a:bodyPr wrap="square" lIns="0" tIns="0" rIns="0" bIns="0" rtlCol="0">
            <a:spAutoFit/>
          </a:bodyPr>
          <a:lstStyle/>
          <a:p>
            <a:pPr lvl="0" algn="ctr">
              <a:defRPr/>
            </a:pPr>
            <a:r>
              <a:rPr lang="en-US" sz="1600">
                <a:latin typeface="Segoe UI"/>
              </a:rPr>
              <a:t>“Did Adele Vance propose any changes?”</a:t>
            </a:r>
          </a:p>
        </p:txBody>
      </p:sp>
      <p:sp>
        <p:nvSpPr>
          <p:cNvPr id="19" name="Rectangle: Rounded Corners 36">
            <a:extLst>
              <a:ext uri="{FF2B5EF4-FFF2-40B4-BE49-F238E27FC236}">
                <a16:creationId xmlns:a16="http://schemas.microsoft.com/office/drawing/2014/main" id="{708359E4-75D5-099E-1630-F66A1FB045FD}"/>
              </a:ext>
              <a:ext uri="{C183D7F6-B498-43B3-948B-1728B52AA6E4}">
                <adec:decorative xmlns:adec="http://schemas.microsoft.com/office/drawing/2017/decorative" val="1"/>
              </a:ext>
            </a:extLst>
          </p:cNvPr>
          <p:cNvSpPr>
            <a:spLocks/>
          </p:cNvSpPr>
          <p:nvPr/>
        </p:nvSpPr>
        <p:spPr>
          <a:xfrm rot="16200000">
            <a:off x="8973646" y="1564536"/>
            <a:ext cx="2499560"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20" name="TextBox 19">
            <a:extLst>
              <a:ext uri="{FF2B5EF4-FFF2-40B4-BE49-F238E27FC236}">
                <a16:creationId xmlns:a16="http://schemas.microsoft.com/office/drawing/2014/main" id="{5BC1D5CF-DDAF-B600-7496-228A5268DF69}"/>
              </a:ext>
            </a:extLst>
          </p:cNvPr>
          <p:cNvSpPr txBox="1"/>
          <p:nvPr/>
        </p:nvSpPr>
        <p:spPr>
          <a:xfrm>
            <a:off x="8866073"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Expectations</a:t>
            </a:r>
          </a:p>
        </p:txBody>
      </p:sp>
      <p:sp>
        <p:nvSpPr>
          <p:cNvPr id="21" name="TextBox 20">
            <a:extLst>
              <a:ext uri="{FF2B5EF4-FFF2-40B4-BE49-F238E27FC236}">
                <a16:creationId xmlns:a16="http://schemas.microsoft.com/office/drawing/2014/main" id="{497F0592-2A55-5354-FF30-8DE743FD4216}"/>
              </a:ext>
            </a:extLst>
          </p:cNvPr>
          <p:cNvSpPr txBox="1"/>
          <p:nvPr/>
        </p:nvSpPr>
        <p:spPr>
          <a:xfrm>
            <a:off x="9020577" y="2296820"/>
            <a:ext cx="2405699" cy="738664"/>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How should Copilot respond to best fulfill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your request?</a:t>
            </a:r>
          </a:p>
        </p:txBody>
      </p:sp>
      <p:sp>
        <p:nvSpPr>
          <p:cNvPr id="39" name="TextBox 38">
            <a:extLst>
              <a:ext uri="{FF2B5EF4-FFF2-40B4-BE49-F238E27FC236}">
                <a16:creationId xmlns:a16="http://schemas.microsoft.com/office/drawing/2014/main" id="{2DB7363F-34A1-1801-CFFA-3C79740D177D}"/>
              </a:ext>
            </a:extLst>
          </p:cNvPr>
          <p:cNvSpPr txBox="1"/>
          <p:nvPr/>
        </p:nvSpPr>
        <p:spPr>
          <a:xfrm>
            <a:off x="9137469" y="3125693"/>
            <a:ext cx="2171913" cy="984885"/>
          </a:xfrm>
          <a:prstGeom prst="rect">
            <a:avLst/>
          </a:prstGeom>
          <a:noFill/>
        </p:spPr>
        <p:txBody>
          <a:bodyPr wrap="square" lIns="0" tIns="0" rIns="0" bIns="0" rtlCol="0">
            <a:spAutoFit/>
          </a:bodyPr>
          <a:lstStyle/>
          <a:p>
            <a:pPr lvl="0" algn="ctr">
              <a:defRPr/>
            </a:pPr>
            <a:r>
              <a:rPr lang="en-US" sz="1600">
                <a:latin typeface="Segoe UI"/>
              </a:rPr>
              <a:t>"Include the project timeline in a table and any proposed changes from Adele."</a:t>
            </a:r>
          </a:p>
        </p:txBody>
      </p:sp>
      <p:sp>
        <p:nvSpPr>
          <p:cNvPr id="25" name="Rectangle: Rounded Corners 36">
            <a:extLst>
              <a:ext uri="{FF2B5EF4-FFF2-40B4-BE49-F238E27FC236}">
                <a16:creationId xmlns:a16="http://schemas.microsoft.com/office/drawing/2014/main" id="{2D5D3FE6-12A9-561C-E21D-78E196FE1D50}"/>
              </a:ext>
              <a:ext uri="{C183D7F6-B498-43B3-948B-1728B52AA6E4}">
                <adec:decorative xmlns:adec="http://schemas.microsoft.com/office/drawing/2017/decorative" val="1"/>
              </a:ext>
            </a:extLst>
          </p:cNvPr>
          <p:cNvSpPr>
            <a:spLocks/>
          </p:cNvSpPr>
          <p:nvPr/>
        </p:nvSpPr>
        <p:spPr>
          <a:xfrm rot="16200000">
            <a:off x="5032100" y="-199814"/>
            <a:ext cx="2092959" cy="1097280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grpSp>
        <p:nvGrpSpPr>
          <p:cNvPr id="24" name="Group 23">
            <a:extLst>
              <a:ext uri="{FF2B5EF4-FFF2-40B4-BE49-F238E27FC236}">
                <a16:creationId xmlns:a16="http://schemas.microsoft.com/office/drawing/2014/main" id="{D309AB50-8C58-FE64-F56B-02A65C31A2F5}"/>
              </a:ext>
              <a:ext uri="{C183D7F6-B498-43B3-948B-1728B52AA6E4}">
                <adec:decorative xmlns:adec="http://schemas.microsoft.com/office/drawing/2017/decorative" val="1"/>
              </a:ext>
            </a:extLst>
          </p:cNvPr>
          <p:cNvGrpSpPr/>
          <p:nvPr/>
        </p:nvGrpSpPr>
        <p:grpSpPr>
          <a:xfrm>
            <a:off x="1512738" y="4720861"/>
            <a:ext cx="9232900" cy="1295217"/>
            <a:chOff x="1512738" y="4720861"/>
            <a:chExt cx="9232900" cy="1295217"/>
          </a:xfrm>
        </p:grpSpPr>
        <p:sp>
          <p:nvSpPr>
            <p:cNvPr id="13" name="TextBox 12">
              <a:extLst>
                <a:ext uri="{FF2B5EF4-FFF2-40B4-BE49-F238E27FC236}">
                  <a16:creationId xmlns:a16="http://schemas.microsoft.com/office/drawing/2014/main" id="{B9D1D1C3-3F08-6329-FC28-F40C17B29BA9}"/>
                </a:ext>
              </a:extLst>
            </p:cNvPr>
            <p:cNvSpPr txBox="1"/>
            <p:nvPr/>
          </p:nvSpPr>
          <p:spPr>
            <a:xfrm>
              <a:off x="4771836" y="4720861"/>
              <a:ext cx="2714705"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Final Prompt</a:t>
              </a:r>
            </a:p>
          </p:txBody>
        </p:sp>
        <p:sp>
          <p:nvSpPr>
            <p:cNvPr id="32" name="TextBox 31">
              <a:extLst>
                <a:ext uri="{FF2B5EF4-FFF2-40B4-BE49-F238E27FC236}">
                  <a16:creationId xmlns:a16="http://schemas.microsoft.com/office/drawing/2014/main" id="{A6382FBC-5F1A-8CD9-279D-A75BB8F407AC}"/>
                </a:ext>
              </a:extLst>
            </p:cNvPr>
            <p:cNvSpPr txBox="1"/>
            <p:nvPr/>
          </p:nvSpPr>
          <p:spPr>
            <a:xfrm>
              <a:off x="1512738" y="5092748"/>
              <a:ext cx="9232900" cy="923330"/>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a:latin typeface="Segoe UI"/>
                </a:rPr>
                <a:t>Recap this Teams meeting. I was late to attend and need a brief overview of the project timeline. Did Adele Vance propose any changes? Include the project timeline in a table and any proposed changes from Adele.</a:t>
              </a:r>
            </a:p>
          </p:txBody>
        </p:sp>
      </p:grpSp>
      <p:grpSp>
        <p:nvGrpSpPr>
          <p:cNvPr id="5" name="Group 4">
            <a:extLst>
              <a:ext uri="{FF2B5EF4-FFF2-40B4-BE49-F238E27FC236}">
                <a16:creationId xmlns:a16="http://schemas.microsoft.com/office/drawing/2014/main" id="{7F74F97E-DA84-A531-B461-C75323915477}"/>
              </a:ext>
              <a:ext uri="{C183D7F6-B498-43B3-948B-1728B52AA6E4}">
                <adec:decorative xmlns:adec="http://schemas.microsoft.com/office/drawing/2017/decorative" val="1"/>
              </a:ext>
            </a:extLst>
          </p:cNvPr>
          <p:cNvGrpSpPr/>
          <p:nvPr/>
        </p:nvGrpSpPr>
        <p:grpSpPr>
          <a:xfrm>
            <a:off x="3117440" y="2662263"/>
            <a:ext cx="374542" cy="430887"/>
            <a:chOff x="3117440" y="2662263"/>
            <a:chExt cx="374542" cy="430887"/>
          </a:xfrm>
        </p:grpSpPr>
        <p:sp>
          <p:nvSpPr>
            <p:cNvPr id="3" name="Oval 2">
              <a:extLst>
                <a:ext uri="{FF2B5EF4-FFF2-40B4-BE49-F238E27FC236}">
                  <a16:creationId xmlns:a16="http://schemas.microsoft.com/office/drawing/2014/main" id="{C7A1B01E-2DD4-EFE4-E99B-17AB38ADEE02}"/>
                </a:ext>
                <a:ext uri="{C183D7F6-B498-43B3-948B-1728B52AA6E4}">
                  <adec:decorative xmlns:adec="http://schemas.microsoft.com/office/drawing/2017/decorative" val="1"/>
                </a:ext>
              </a:extLst>
            </p:cNvPr>
            <p:cNvSpPr/>
            <p:nvPr/>
          </p:nvSpPr>
          <p:spPr bwMode="auto">
            <a:xfrm>
              <a:off x="3117440" y="2701056"/>
              <a:ext cx="374542" cy="374542"/>
            </a:xfrm>
            <a:prstGeom prst="ellipse">
              <a:avLst/>
            </a:prstGeom>
            <a:gradFill flip="none" rotWithShape="1">
              <a:gsLst>
                <a:gs pos="0">
                  <a:srgbClr val="0078D4"/>
                </a:gs>
                <a:gs pos="80000">
                  <a:srgbClr val="399A91"/>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27" name="TextBox 26">
              <a:extLst>
                <a:ext uri="{FF2B5EF4-FFF2-40B4-BE49-F238E27FC236}">
                  <a16:creationId xmlns:a16="http://schemas.microsoft.com/office/drawing/2014/main" id="{68C510C0-F46A-EE46-45F1-F03C0A49BB7D}"/>
                </a:ext>
                <a:ext uri="{C183D7F6-B498-43B3-948B-1728B52AA6E4}">
                  <adec:decorative xmlns:adec="http://schemas.microsoft.com/office/drawing/2017/decorative" val="0"/>
                </a:ext>
              </a:extLst>
            </p:cNvPr>
            <p:cNvSpPr txBox="1"/>
            <p:nvPr/>
          </p:nvSpPr>
          <p:spPr>
            <a:xfrm>
              <a:off x="3193248"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0" name="Group 9">
            <a:extLst>
              <a:ext uri="{FF2B5EF4-FFF2-40B4-BE49-F238E27FC236}">
                <a16:creationId xmlns:a16="http://schemas.microsoft.com/office/drawing/2014/main" id="{3003370E-D32B-FB00-B873-5F7496032E8C}"/>
              </a:ext>
              <a:ext uri="{C183D7F6-B498-43B3-948B-1728B52AA6E4}">
                <adec:decorative xmlns:adec="http://schemas.microsoft.com/office/drawing/2017/decorative" val="1"/>
              </a:ext>
            </a:extLst>
          </p:cNvPr>
          <p:cNvGrpSpPr/>
          <p:nvPr/>
        </p:nvGrpSpPr>
        <p:grpSpPr>
          <a:xfrm>
            <a:off x="5876306" y="2662263"/>
            <a:ext cx="374542" cy="430887"/>
            <a:chOff x="5876306" y="2662263"/>
            <a:chExt cx="374542" cy="430887"/>
          </a:xfrm>
        </p:grpSpPr>
        <p:sp>
          <p:nvSpPr>
            <p:cNvPr id="42" name="Oval 41">
              <a:extLst>
                <a:ext uri="{FF2B5EF4-FFF2-40B4-BE49-F238E27FC236}">
                  <a16:creationId xmlns:a16="http://schemas.microsoft.com/office/drawing/2014/main" id="{F4D91027-E848-2BBD-D5EB-9E0D490E79D7}"/>
                </a:ext>
                <a:ext uri="{C183D7F6-B498-43B3-948B-1728B52AA6E4}">
                  <adec:decorative xmlns:adec="http://schemas.microsoft.com/office/drawing/2017/decorative" val="1"/>
                </a:ext>
              </a:extLst>
            </p:cNvPr>
            <p:cNvSpPr/>
            <p:nvPr/>
          </p:nvSpPr>
          <p:spPr bwMode="auto">
            <a:xfrm>
              <a:off x="5876306" y="2701056"/>
              <a:ext cx="374542" cy="374542"/>
            </a:xfrm>
            <a:prstGeom prst="ellipse">
              <a:avLst/>
            </a:prstGeom>
            <a:gradFill flip="none" rotWithShape="1">
              <a:gsLst>
                <a:gs pos="0">
                  <a:srgbClr val="C03BC4"/>
                </a:gs>
                <a:gs pos="80000">
                  <a:srgbClr val="0078D4"/>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43" name="TextBox 42">
              <a:extLst>
                <a:ext uri="{FF2B5EF4-FFF2-40B4-BE49-F238E27FC236}">
                  <a16:creationId xmlns:a16="http://schemas.microsoft.com/office/drawing/2014/main" id="{207D0C27-F28A-7549-59E5-1790082C77B9}"/>
                </a:ext>
                <a:ext uri="{C183D7F6-B498-43B3-948B-1728B52AA6E4}">
                  <adec:decorative xmlns:adec="http://schemas.microsoft.com/office/drawing/2017/decorative" val="0"/>
                </a:ext>
              </a:extLst>
            </p:cNvPr>
            <p:cNvSpPr txBox="1"/>
            <p:nvPr/>
          </p:nvSpPr>
          <p:spPr>
            <a:xfrm>
              <a:off x="5952114"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5" name="Group 14">
            <a:extLst>
              <a:ext uri="{FF2B5EF4-FFF2-40B4-BE49-F238E27FC236}">
                <a16:creationId xmlns:a16="http://schemas.microsoft.com/office/drawing/2014/main" id="{45E18088-E4A1-4840-B81E-688578000C92}"/>
              </a:ext>
              <a:ext uri="{C183D7F6-B498-43B3-948B-1728B52AA6E4}">
                <adec:decorative xmlns:adec="http://schemas.microsoft.com/office/drawing/2017/decorative" val="1"/>
              </a:ext>
            </a:extLst>
          </p:cNvPr>
          <p:cNvGrpSpPr/>
          <p:nvPr/>
        </p:nvGrpSpPr>
        <p:grpSpPr>
          <a:xfrm>
            <a:off x="8640351" y="2662263"/>
            <a:ext cx="374542" cy="430887"/>
            <a:chOff x="8640351" y="2662263"/>
            <a:chExt cx="374542" cy="430887"/>
          </a:xfrm>
        </p:grpSpPr>
        <p:sp>
          <p:nvSpPr>
            <p:cNvPr id="44" name="Oval 43">
              <a:extLst>
                <a:ext uri="{FF2B5EF4-FFF2-40B4-BE49-F238E27FC236}">
                  <a16:creationId xmlns:a16="http://schemas.microsoft.com/office/drawing/2014/main" id="{F232FCF7-AC60-DC8C-2607-824E09FF4599}"/>
                </a:ext>
                <a:ext uri="{C183D7F6-B498-43B3-948B-1728B52AA6E4}">
                  <adec:decorative xmlns:adec="http://schemas.microsoft.com/office/drawing/2017/decorative" val="1"/>
                </a:ext>
              </a:extLst>
            </p:cNvPr>
            <p:cNvSpPr/>
            <p:nvPr/>
          </p:nvSpPr>
          <p:spPr bwMode="auto">
            <a:xfrm>
              <a:off x="8640351" y="2701056"/>
              <a:ext cx="374542" cy="374542"/>
            </a:xfrm>
            <a:prstGeom prst="ellipse">
              <a:avLst/>
            </a:prstGeom>
            <a:gradFill flip="none" rotWithShape="1">
              <a:gsLst>
                <a:gs pos="0">
                  <a:srgbClr val="FF5C39"/>
                </a:gs>
                <a:gs pos="80000">
                  <a:srgbClr val="C03BC4"/>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45" name="TextBox 44">
              <a:extLst>
                <a:ext uri="{FF2B5EF4-FFF2-40B4-BE49-F238E27FC236}">
                  <a16:creationId xmlns:a16="http://schemas.microsoft.com/office/drawing/2014/main" id="{DF0AC789-D93B-AAF7-BE61-87A1A78F6D3C}"/>
                </a:ext>
                <a:ext uri="{C183D7F6-B498-43B3-948B-1728B52AA6E4}">
                  <adec:decorative xmlns:adec="http://schemas.microsoft.com/office/drawing/2017/decorative" val="0"/>
                </a:ext>
              </a:extLst>
            </p:cNvPr>
            <p:cNvSpPr txBox="1"/>
            <p:nvPr/>
          </p:nvSpPr>
          <p:spPr>
            <a:xfrm>
              <a:off x="8716159"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6" name="Group 15">
            <a:extLst>
              <a:ext uri="{FF2B5EF4-FFF2-40B4-BE49-F238E27FC236}">
                <a16:creationId xmlns:a16="http://schemas.microsoft.com/office/drawing/2014/main" id="{DBF9F161-7F6D-81B8-2B3E-113C8AB474A6}"/>
              </a:ext>
              <a:ext uri="{C183D7F6-B498-43B3-948B-1728B52AA6E4}">
                <adec:decorative xmlns:adec="http://schemas.microsoft.com/office/drawing/2017/decorative" val="1"/>
              </a:ext>
            </a:extLst>
          </p:cNvPr>
          <p:cNvGrpSpPr/>
          <p:nvPr/>
        </p:nvGrpSpPr>
        <p:grpSpPr>
          <a:xfrm>
            <a:off x="5848743" y="3998705"/>
            <a:ext cx="429668" cy="450105"/>
            <a:chOff x="5848743" y="3998705"/>
            <a:chExt cx="429668" cy="450105"/>
          </a:xfrm>
        </p:grpSpPr>
        <p:sp>
          <p:nvSpPr>
            <p:cNvPr id="6" name="Oval 5">
              <a:extLst>
                <a:ext uri="{FF2B5EF4-FFF2-40B4-BE49-F238E27FC236}">
                  <a16:creationId xmlns:a16="http://schemas.microsoft.com/office/drawing/2014/main" id="{8A4B0F1E-1AD5-481A-4983-8934CD5C96EC}"/>
                </a:ext>
                <a:ext uri="{C183D7F6-B498-43B3-948B-1728B52AA6E4}">
                  <adec:decorative xmlns:adec="http://schemas.microsoft.com/office/drawing/2017/decorative" val="1"/>
                </a:ext>
              </a:extLst>
            </p:cNvPr>
            <p:cNvSpPr/>
            <p:nvPr/>
          </p:nvSpPr>
          <p:spPr bwMode="auto">
            <a:xfrm>
              <a:off x="5848743" y="3998705"/>
              <a:ext cx="429668" cy="450105"/>
            </a:xfrm>
            <a:prstGeom prst="ellipse">
              <a:avLst/>
            </a:prstGeom>
            <a:gradFill flip="none" rotWithShape="1">
              <a:gsLst>
                <a:gs pos="32000">
                  <a:srgbClr val="C03BC4"/>
                </a:gs>
                <a:gs pos="100000">
                  <a:srgbClr val="399A91"/>
                </a:gs>
                <a:gs pos="68000">
                  <a:srgbClr val="0078D4"/>
                </a:gs>
                <a:gs pos="0">
                  <a:srgbClr val="FF5C39"/>
                </a:gs>
              </a:gsLst>
              <a:path path="circle">
                <a:fillToRect l="100000" t="100000"/>
              </a:path>
              <a:tileRect r="-100000" b="-100000"/>
            </a:gradFill>
            <a:ln w="63897" cap="flat">
              <a:noFill/>
              <a:prstDash val="solid"/>
              <a:miter/>
            </a:ln>
            <a:effectLst>
              <a:outerShdw blurRad="63500" dist="63500" dir="2700000" algn="tl" rotWithShape="0">
                <a:prstClr val="black">
                  <a:alpha val="50000"/>
                </a:prstClr>
              </a:outerShdw>
            </a:effectLst>
          </p:spPr>
          <p:txBody>
            <a:bodyPr rot="0" spcFirstLastPara="0" vertOverflow="overflow" horzOverflow="overflow" vert="horz" wrap="square" lIns="137160" tIns="18288" rIns="137160" bIns="54864" numCol="1" spcCol="0" rtlCol="0" fromWordArt="0" anchor="ctr" anchorCtr="0" forceAA="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Variable Display Semib" pitchFamily="2" charset="0"/>
                <a:ea typeface="+mn-ea"/>
                <a:cs typeface="Segoe UI" pitchFamily="34" charset="0"/>
              </a:endParaRPr>
            </a:p>
          </p:txBody>
        </p:sp>
        <p:sp>
          <p:nvSpPr>
            <p:cNvPr id="22" name="TextBox 21">
              <a:extLst>
                <a:ext uri="{FF2B5EF4-FFF2-40B4-BE49-F238E27FC236}">
                  <a16:creationId xmlns:a16="http://schemas.microsoft.com/office/drawing/2014/main" id="{2B637971-E178-7B99-7ABF-E40EC77880FF}"/>
                </a:ext>
                <a:ext uri="{C183D7F6-B498-43B3-948B-1728B52AA6E4}">
                  <adec:decorative xmlns:adec="http://schemas.microsoft.com/office/drawing/2017/decorative" val="0"/>
                </a:ext>
              </a:extLst>
            </p:cNvPr>
            <p:cNvSpPr txBox="1"/>
            <p:nvPr/>
          </p:nvSpPr>
          <p:spPr>
            <a:xfrm>
              <a:off x="5973862" y="3999279"/>
              <a:ext cx="186921"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pic>
        <p:nvPicPr>
          <p:cNvPr id="9" name="Picture 2">
            <a:hlinkClick r:id="" action="ppaction://noaction"/>
            <a:extLst>
              <a:ext uri="{FF2B5EF4-FFF2-40B4-BE49-F238E27FC236}">
                <a16:creationId xmlns:a16="http://schemas.microsoft.com/office/drawing/2014/main" id="{3EE1706C-8175-904E-620C-BB77974D50CA}"/>
              </a:ext>
              <a:ext uri="{C183D7F6-B498-43B3-948B-1728B52AA6E4}">
                <adec:decorative xmlns:adec="http://schemas.microsoft.com/office/drawing/2017/decorative" val="1"/>
              </a:ext>
            </a:extLst>
          </p:cNvPr>
          <p:cNvPicPr>
            <a:picLocks noChangeAspect="1" noChangeArrowheads="1"/>
          </p:cNvPicPr>
          <p:nvPr/>
        </p:nvPicPr>
        <p:blipFill>
          <a:blip r:embed="rId3" cstate="print">
            <a:alphaModFix/>
            <a:extLst>
              <a:ext uri="{28A0092B-C50C-407E-A947-70E740481C1C}">
                <a14:useLocalDpi xmlns:a14="http://schemas.microsoft.com/office/drawing/2010/main" val="0"/>
              </a:ext>
            </a:extLst>
          </a:blip>
          <a:srcRect/>
          <a:stretch>
            <a:fillRect/>
          </a:stretch>
        </p:blipFill>
        <p:spPr bwMode="auto">
          <a:xfrm>
            <a:off x="10405940" y="269979"/>
            <a:ext cx="924921" cy="921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4433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42" presetClass="path" presetSubtype="0" decel="100000" fill="hold" grpId="1" nodeType="withEffect">
                                  <p:stCondLst>
                                    <p:cond delay="0"/>
                                  </p:stCondLst>
                                  <p:childTnLst>
                                    <p:animMotion origin="layout" path="M 0 1.48148E-6 L 0 0.03542 " pathEditMode="relative" rAng="0" ptsTypes="AA">
                                      <p:cBhvr>
                                        <p:cTn id="9" dur="700" spd="-100000" fill="hold"/>
                                        <p:tgtEl>
                                          <p:spTgt spid="7"/>
                                        </p:tgtEl>
                                        <p:attrNameLst>
                                          <p:attrName>ppt_x</p:attrName>
                                          <p:attrName>ppt_y</p:attrName>
                                        </p:attrNameLst>
                                      </p:cBhvr>
                                      <p:rCtr x="0" y="1759"/>
                                    </p:animMotion>
                                  </p:childTnLst>
                                </p:cTn>
                              </p:par>
                              <p:par>
                                <p:cTn id="10" presetID="10" presetClass="entr" presetSubtype="0" fill="hold" grpId="0" nodeType="withEffect">
                                  <p:stCondLst>
                                    <p:cond delay="30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42" presetClass="path" presetSubtype="0" decel="100000" fill="hold" grpId="1" nodeType="withEffect">
                                  <p:stCondLst>
                                    <p:cond delay="300"/>
                                  </p:stCondLst>
                                  <p:childTnLst>
                                    <p:animMotion origin="layout" path="M -3.125E-6 0 L -3.125E-6 0.03542 " pathEditMode="relative" rAng="0" ptsTypes="AA">
                                      <p:cBhvr>
                                        <p:cTn id="14" dur="700" spd="-100000" fill="hold"/>
                                        <p:tgtEl>
                                          <p:spTgt spid="2"/>
                                        </p:tgtEl>
                                        <p:attrNameLst>
                                          <p:attrName>ppt_x</p:attrName>
                                          <p:attrName>ppt_y</p:attrName>
                                        </p:attrNameLst>
                                      </p:cBhvr>
                                      <p:rCtr x="0" y="1759"/>
                                    </p:animMotion>
                                  </p:childTnLst>
                                </p:cTn>
                              </p:par>
                              <p:par>
                                <p:cTn id="15" presetID="10" presetClass="entr" presetSubtype="0" fill="hold" grpId="0" nodeType="withEffect">
                                  <p:stCondLst>
                                    <p:cond delay="3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42" presetClass="path" presetSubtype="0" decel="100000" fill="hold" grpId="1" nodeType="withEffect">
                                  <p:stCondLst>
                                    <p:cond delay="300"/>
                                  </p:stCondLst>
                                  <p:childTnLst>
                                    <p:animMotion origin="layout" path="M 5E-6 0 L 5E-6 0.03542 " pathEditMode="relative" rAng="0" ptsTypes="AA">
                                      <p:cBhvr>
                                        <p:cTn id="19" dur="700" spd="-100000" fill="hold"/>
                                        <p:tgtEl>
                                          <p:spTgt spid="8"/>
                                        </p:tgtEl>
                                        <p:attrNameLst>
                                          <p:attrName>ppt_x</p:attrName>
                                          <p:attrName>ppt_y</p:attrName>
                                        </p:attrNameLst>
                                      </p:cBhvr>
                                      <p:rCtr x="0" y="1759"/>
                                    </p:animMotion>
                                  </p:childTnLst>
                                </p:cTn>
                              </p:par>
                              <p:par>
                                <p:cTn id="20" presetID="10" presetClass="entr" presetSubtype="0" fill="hold" grpId="0" nodeType="withEffect">
                                  <p:stCondLst>
                                    <p:cond delay="30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42" presetClass="path" presetSubtype="0" decel="100000" fill="hold" grpId="1" nodeType="withEffect">
                                  <p:stCondLst>
                                    <p:cond delay="300"/>
                                  </p:stCondLst>
                                  <p:childTnLst>
                                    <p:animMotion origin="layout" path="M -1.66667E-6 0 L -1.66667E-6 0.03542 " pathEditMode="relative" rAng="0" ptsTypes="AA">
                                      <p:cBhvr>
                                        <p:cTn id="24" dur="700" spd="-100000" fill="hold"/>
                                        <p:tgtEl>
                                          <p:spTgt spid="20"/>
                                        </p:tgtEl>
                                        <p:attrNameLst>
                                          <p:attrName>ppt_x</p:attrName>
                                          <p:attrName>ppt_y</p:attrName>
                                        </p:attrNameLst>
                                      </p:cBhvr>
                                      <p:rCtr x="0" y="1759"/>
                                    </p:animMotion>
                                  </p:childTnLst>
                                </p:cTn>
                              </p:par>
                              <p:par>
                                <p:cTn id="25" presetID="10" presetClass="entr" presetSubtype="0" fill="hold" grpId="0" nodeType="withEffect">
                                  <p:stCondLst>
                                    <p:cond delay="300"/>
                                  </p:stCondLst>
                                  <p:childTnLst>
                                    <p:set>
                                      <p:cBhvr>
                                        <p:cTn id="26" dur="1" fill="hold">
                                          <p:stCondLst>
                                            <p:cond delay="0"/>
                                          </p:stCondLst>
                                        </p:cTn>
                                        <p:tgtEl>
                                          <p:spTgt spid="41"/>
                                        </p:tgtEl>
                                        <p:attrNameLst>
                                          <p:attrName>style.visibility</p:attrName>
                                        </p:attrNameLst>
                                      </p:cBhvr>
                                      <p:to>
                                        <p:strVal val="visible"/>
                                      </p:to>
                                    </p:set>
                                    <p:animEffect transition="in" filter="fade">
                                      <p:cBhvr>
                                        <p:cTn id="27" dur="500"/>
                                        <p:tgtEl>
                                          <p:spTgt spid="41"/>
                                        </p:tgtEl>
                                      </p:cBhvr>
                                    </p:animEffect>
                                  </p:childTnLst>
                                </p:cTn>
                              </p:par>
                              <p:par>
                                <p:cTn id="28" presetID="42" presetClass="path" presetSubtype="0" decel="100000" fill="hold" grpId="1" nodeType="withEffect">
                                  <p:stCondLst>
                                    <p:cond delay="300"/>
                                  </p:stCondLst>
                                  <p:childTnLst>
                                    <p:animMotion origin="layout" path="M 6.25E-7 0 L 6.25E-7 0.03542 " pathEditMode="relative" rAng="0" ptsTypes="AA">
                                      <p:cBhvr>
                                        <p:cTn id="29" dur="700" spd="-100000" fill="hold"/>
                                        <p:tgtEl>
                                          <p:spTgt spid="41"/>
                                        </p:tgtEl>
                                        <p:attrNameLst>
                                          <p:attrName>ppt_x</p:attrName>
                                          <p:attrName>ppt_y</p:attrName>
                                        </p:attrNameLst>
                                      </p:cBhvr>
                                      <p:rCtr x="0" y="1759"/>
                                    </p:animMotion>
                                  </p:childTnLst>
                                </p:cTn>
                              </p:par>
                              <p:par>
                                <p:cTn id="30" presetID="10" presetClass="entr" presetSubtype="0" fill="hold" grpId="0" nodeType="withEffect">
                                  <p:stCondLst>
                                    <p:cond delay="30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par>
                                <p:cTn id="33" presetID="42" presetClass="path" presetSubtype="0" decel="100000" fill="hold" grpId="1" nodeType="withEffect">
                                  <p:stCondLst>
                                    <p:cond delay="300"/>
                                  </p:stCondLst>
                                  <p:childTnLst>
                                    <p:animMotion origin="layout" path="M 5E-6 0 L 5E-6 0.03542 " pathEditMode="relative" rAng="0" ptsTypes="AA">
                                      <p:cBhvr>
                                        <p:cTn id="34" dur="700" spd="-100000" fill="hold"/>
                                        <p:tgtEl>
                                          <p:spTgt spid="28"/>
                                        </p:tgtEl>
                                        <p:attrNameLst>
                                          <p:attrName>ppt_x</p:attrName>
                                          <p:attrName>ppt_y</p:attrName>
                                        </p:attrNameLst>
                                      </p:cBhvr>
                                      <p:rCtr x="0" y="1759"/>
                                    </p:animMotion>
                                  </p:childTnLst>
                                </p:cTn>
                              </p:par>
                              <p:par>
                                <p:cTn id="35" presetID="10" presetClass="entr" presetSubtype="0" fill="hold" grpId="0" nodeType="withEffect">
                                  <p:stCondLst>
                                    <p:cond delay="30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par>
                                <p:cTn id="38" presetID="42" presetClass="path" presetSubtype="0" decel="100000" fill="hold" grpId="1" nodeType="withEffect">
                                  <p:stCondLst>
                                    <p:cond delay="300"/>
                                  </p:stCondLst>
                                  <p:childTnLst>
                                    <p:animMotion origin="layout" path="M 5E-6 0 L 5E-6 0.03542 " pathEditMode="relative" rAng="0" ptsTypes="AA">
                                      <p:cBhvr>
                                        <p:cTn id="39" dur="700" spd="-100000" fill="hold"/>
                                        <p:tgtEl>
                                          <p:spTgt spid="29"/>
                                        </p:tgtEl>
                                        <p:attrNameLst>
                                          <p:attrName>ppt_x</p:attrName>
                                          <p:attrName>ppt_y</p:attrName>
                                        </p:attrNameLst>
                                      </p:cBhvr>
                                      <p:rCtr x="0" y="1759"/>
                                    </p:animMotion>
                                  </p:childTnLst>
                                </p:cTn>
                              </p:par>
                              <p:par>
                                <p:cTn id="40" presetID="10" presetClass="entr" presetSubtype="0" fill="hold" grpId="0" nodeType="withEffect">
                                  <p:stCondLst>
                                    <p:cond delay="30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par>
                                <p:cTn id="43" presetID="42" presetClass="path" presetSubtype="0" decel="100000" fill="hold" grpId="1" nodeType="withEffect">
                                  <p:stCondLst>
                                    <p:cond delay="300"/>
                                  </p:stCondLst>
                                  <p:childTnLst>
                                    <p:animMotion origin="layout" path="M 5E-6 0 L 5E-6 0.03542 " pathEditMode="relative" rAng="0" ptsTypes="AA">
                                      <p:cBhvr>
                                        <p:cTn id="44" dur="700" spd="-100000" fill="hold"/>
                                        <p:tgtEl>
                                          <p:spTgt spid="30"/>
                                        </p:tgtEl>
                                        <p:attrNameLst>
                                          <p:attrName>ppt_x</p:attrName>
                                          <p:attrName>ppt_y</p:attrName>
                                        </p:attrNameLst>
                                      </p:cBhvr>
                                      <p:rCtr x="0" y="1759"/>
                                    </p:animMotion>
                                  </p:childTnLst>
                                </p:cTn>
                              </p:par>
                              <p:par>
                                <p:cTn id="45" presetID="10" presetClass="entr" presetSubtype="0" fill="hold" grpId="0" nodeType="withEffect">
                                  <p:stCondLst>
                                    <p:cond delay="30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500"/>
                                        <p:tgtEl>
                                          <p:spTgt spid="21"/>
                                        </p:tgtEl>
                                      </p:cBhvr>
                                    </p:animEffect>
                                  </p:childTnLst>
                                </p:cTn>
                              </p:par>
                              <p:par>
                                <p:cTn id="48" presetID="42" presetClass="path" presetSubtype="0" decel="100000" fill="hold" grpId="1" nodeType="withEffect">
                                  <p:stCondLst>
                                    <p:cond delay="300"/>
                                  </p:stCondLst>
                                  <p:childTnLst>
                                    <p:animMotion origin="layout" path="M 5E-6 0 L 5E-6 0.03542 " pathEditMode="relative" rAng="0" ptsTypes="AA">
                                      <p:cBhvr>
                                        <p:cTn id="49" dur="700" spd="-100000" fill="hold"/>
                                        <p:tgtEl>
                                          <p:spTgt spid="21"/>
                                        </p:tgtEl>
                                        <p:attrNameLst>
                                          <p:attrName>ppt_x</p:attrName>
                                          <p:attrName>ppt_y</p:attrName>
                                        </p:attrNameLst>
                                      </p:cBhvr>
                                      <p:rCtr x="0" y="1759"/>
                                    </p:animMotion>
                                  </p:childTnLst>
                                </p:cTn>
                              </p:par>
                              <p:par>
                                <p:cTn id="50" presetID="10" presetClass="entr" presetSubtype="0" fill="hold" nodeType="withEffect">
                                  <p:stCondLst>
                                    <p:cond delay="40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par>
                                <p:cTn id="53" presetID="42" presetClass="path" presetSubtype="0" decel="100000" fill="hold" nodeType="withEffect">
                                  <p:stCondLst>
                                    <p:cond delay="400"/>
                                  </p:stCondLst>
                                  <p:childTnLst>
                                    <p:animMotion origin="layout" path="M 5E-6 0 L 5E-6 0.03542 " pathEditMode="relative" rAng="0" ptsTypes="AA">
                                      <p:cBhvr>
                                        <p:cTn id="54" dur="700" spd="-100000" fill="hold"/>
                                        <p:tgtEl>
                                          <p:spTgt spid="5"/>
                                        </p:tgtEl>
                                        <p:attrNameLst>
                                          <p:attrName>ppt_x</p:attrName>
                                          <p:attrName>ppt_y</p:attrName>
                                        </p:attrNameLst>
                                      </p:cBhvr>
                                      <p:rCtr x="0" y="1759"/>
                                    </p:animMotion>
                                  </p:childTnLst>
                                </p:cTn>
                              </p:par>
                              <p:par>
                                <p:cTn id="55" presetID="10" presetClass="entr" presetSubtype="0" fill="hold" nodeType="withEffect">
                                  <p:stCondLst>
                                    <p:cond delay="50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par>
                                <p:cTn id="58" presetID="42" presetClass="path" presetSubtype="0" decel="100000" fill="hold" nodeType="withEffect">
                                  <p:stCondLst>
                                    <p:cond delay="500"/>
                                  </p:stCondLst>
                                  <p:childTnLst>
                                    <p:animMotion origin="layout" path="M 5E-6 0 L 5E-6 0.03542 " pathEditMode="relative" rAng="0" ptsTypes="AA">
                                      <p:cBhvr>
                                        <p:cTn id="59" dur="700" spd="-100000" fill="hold"/>
                                        <p:tgtEl>
                                          <p:spTgt spid="10"/>
                                        </p:tgtEl>
                                        <p:attrNameLst>
                                          <p:attrName>ppt_x</p:attrName>
                                          <p:attrName>ppt_y</p:attrName>
                                        </p:attrNameLst>
                                      </p:cBhvr>
                                      <p:rCtr x="0" y="1759"/>
                                    </p:animMotion>
                                  </p:childTnLst>
                                </p:cTn>
                              </p:par>
                              <p:par>
                                <p:cTn id="60" presetID="10" presetClass="entr" presetSubtype="0" fill="hold" nodeType="withEffect">
                                  <p:stCondLst>
                                    <p:cond delay="60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500"/>
                                        <p:tgtEl>
                                          <p:spTgt spid="15"/>
                                        </p:tgtEl>
                                      </p:cBhvr>
                                    </p:animEffect>
                                  </p:childTnLst>
                                </p:cTn>
                              </p:par>
                              <p:par>
                                <p:cTn id="63" presetID="42" presetClass="path" presetSubtype="0" decel="100000" fill="hold" nodeType="withEffect">
                                  <p:stCondLst>
                                    <p:cond delay="600"/>
                                  </p:stCondLst>
                                  <p:childTnLst>
                                    <p:animMotion origin="layout" path="M 5E-6 0 L 5E-6 0.03542 " pathEditMode="relative" rAng="0" ptsTypes="AA">
                                      <p:cBhvr>
                                        <p:cTn id="64" dur="700" spd="-100000" fill="hold"/>
                                        <p:tgtEl>
                                          <p:spTgt spid="15"/>
                                        </p:tgtEl>
                                        <p:attrNameLst>
                                          <p:attrName>ppt_x</p:attrName>
                                          <p:attrName>ppt_y</p:attrName>
                                        </p:attrNameLst>
                                      </p:cBhvr>
                                      <p:rCtr x="0" y="1759"/>
                                    </p:animMotion>
                                  </p:childTnLst>
                                </p:cTn>
                              </p:par>
                              <p:par>
                                <p:cTn id="65" presetID="10" presetClass="entr" presetSubtype="0" fill="hold" nodeType="withEffect">
                                  <p:stCondLst>
                                    <p:cond delay="70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500"/>
                                        <p:tgtEl>
                                          <p:spTgt spid="16"/>
                                        </p:tgtEl>
                                      </p:cBhvr>
                                    </p:animEffect>
                                  </p:childTnLst>
                                </p:cTn>
                              </p:par>
                              <p:par>
                                <p:cTn id="68" presetID="42" presetClass="path" presetSubtype="0" decel="100000" fill="hold" nodeType="withEffect">
                                  <p:stCondLst>
                                    <p:cond delay="700"/>
                                  </p:stCondLst>
                                  <p:childTnLst>
                                    <p:animMotion origin="layout" path="M 5E-6 0 L 5E-6 0.03542 " pathEditMode="relative" rAng="0" ptsTypes="AA">
                                      <p:cBhvr>
                                        <p:cTn id="69" dur="700" spd="-100000" fill="hold"/>
                                        <p:tgtEl>
                                          <p:spTgt spid="16"/>
                                        </p:tgtEl>
                                        <p:attrNameLst>
                                          <p:attrName>ppt_x</p:attrName>
                                          <p:attrName>ppt_y</p:attrName>
                                        </p:attrNameLst>
                                      </p:cBhvr>
                                      <p:rCtr x="0" y="1759"/>
                                    </p:animMotion>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42" presetClass="path" presetSubtype="0" decel="100000" fill="hold" grpId="1" nodeType="withEffect">
                                  <p:stCondLst>
                                    <p:cond delay="0"/>
                                  </p:stCondLst>
                                  <p:childTnLst>
                                    <p:animMotion origin="layout" path="M -3.125E-6 3.7037E-7 L -3.125E-6 0.03542 " pathEditMode="relative" rAng="0" ptsTypes="AA">
                                      <p:cBhvr>
                                        <p:cTn id="76" dur="700" spd="-100000" fill="hold"/>
                                        <p:tgtEl>
                                          <p:spTgt spid="35"/>
                                        </p:tgtEl>
                                        <p:attrNameLst>
                                          <p:attrName>ppt_x</p:attrName>
                                          <p:attrName>ppt_y</p:attrName>
                                        </p:attrNameLst>
                                      </p:cBhvr>
                                      <p:rCtr x="0" y="1759"/>
                                    </p:animMotion>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36"/>
                                        </p:tgtEl>
                                        <p:attrNameLst>
                                          <p:attrName>style.visibility</p:attrName>
                                        </p:attrNameLst>
                                      </p:cBhvr>
                                      <p:to>
                                        <p:strVal val="visible"/>
                                      </p:to>
                                    </p:set>
                                    <p:animEffect transition="in" filter="fade">
                                      <p:cBhvr>
                                        <p:cTn id="81" dur="500"/>
                                        <p:tgtEl>
                                          <p:spTgt spid="36"/>
                                        </p:tgtEl>
                                      </p:cBhvr>
                                    </p:animEffect>
                                  </p:childTnLst>
                                </p:cTn>
                              </p:par>
                              <p:par>
                                <p:cTn id="82" presetID="42" presetClass="path" presetSubtype="0" decel="100000" fill="hold" grpId="1" nodeType="withEffect">
                                  <p:stCondLst>
                                    <p:cond delay="0"/>
                                  </p:stCondLst>
                                  <p:childTnLst>
                                    <p:animMotion origin="layout" path="M -3.125E-6 3.7037E-7 L -3.125E-6 0.03542 " pathEditMode="relative" rAng="0" ptsTypes="AA">
                                      <p:cBhvr>
                                        <p:cTn id="83" dur="700" spd="-100000" fill="hold"/>
                                        <p:tgtEl>
                                          <p:spTgt spid="36"/>
                                        </p:tgtEl>
                                        <p:attrNameLst>
                                          <p:attrName>ppt_x</p:attrName>
                                          <p:attrName>ppt_y</p:attrName>
                                        </p:attrNameLst>
                                      </p:cBhvr>
                                      <p:rCtr x="0" y="1759"/>
                                    </p:animMotion>
                                  </p:childTnLst>
                                </p:cTn>
                              </p:par>
                            </p:childTnLst>
                          </p:cTn>
                        </p:par>
                      </p:childTnLst>
                    </p:cTn>
                  </p:par>
                  <p:par>
                    <p:cTn id="84" fill="hold">
                      <p:stCondLst>
                        <p:cond delay="indefinite"/>
                      </p:stCondLst>
                      <p:childTnLst>
                        <p:par>
                          <p:cTn id="85" fill="hold">
                            <p:stCondLst>
                              <p:cond delay="0"/>
                            </p:stCondLst>
                            <p:childTnLst>
                              <p:par>
                                <p:cTn id="86" presetID="10" presetClass="entr" presetSubtype="0" fill="hold" grpId="0" nodeType="clickEffect">
                                  <p:stCondLst>
                                    <p:cond delay="0"/>
                                  </p:stCondLst>
                                  <p:childTnLst>
                                    <p:set>
                                      <p:cBhvr>
                                        <p:cTn id="87" dur="1" fill="hold">
                                          <p:stCondLst>
                                            <p:cond delay="0"/>
                                          </p:stCondLst>
                                        </p:cTn>
                                        <p:tgtEl>
                                          <p:spTgt spid="38"/>
                                        </p:tgtEl>
                                        <p:attrNameLst>
                                          <p:attrName>style.visibility</p:attrName>
                                        </p:attrNameLst>
                                      </p:cBhvr>
                                      <p:to>
                                        <p:strVal val="visible"/>
                                      </p:to>
                                    </p:set>
                                    <p:animEffect transition="in" filter="fade">
                                      <p:cBhvr>
                                        <p:cTn id="88" dur="500"/>
                                        <p:tgtEl>
                                          <p:spTgt spid="38"/>
                                        </p:tgtEl>
                                      </p:cBhvr>
                                    </p:animEffect>
                                  </p:childTnLst>
                                </p:cTn>
                              </p:par>
                              <p:par>
                                <p:cTn id="89" presetID="42" presetClass="path" presetSubtype="0" decel="100000" fill="hold" grpId="1" nodeType="withEffect">
                                  <p:stCondLst>
                                    <p:cond delay="0"/>
                                  </p:stCondLst>
                                  <p:childTnLst>
                                    <p:animMotion origin="layout" path="M -3.125E-6 3.7037E-7 L -3.125E-6 0.03542 " pathEditMode="relative" rAng="0" ptsTypes="AA">
                                      <p:cBhvr>
                                        <p:cTn id="90" dur="700" spd="-100000" fill="hold"/>
                                        <p:tgtEl>
                                          <p:spTgt spid="38"/>
                                        </p:tgtEl>
                                        <p:attrNameLst>
                                          <p:attrName>ppt_x</p:attrName>
                                          <p:attrName>ppt_y</p:attrName>
                                        </p:attrNameLst>
                                      </p:cBhvr>
                                      <p:rCtr x="0" y="1759"/>
                                    </p:animMotion>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39"/>
                                        </p:tgtEl>
                                        <p:attrNameLst>
                                          <p:attrName>style.visibility</p:attrName>
                                        </p:attrNameLst>
                                      </p:cBhvr>
                                      <p:to>
                                        <p:strVal val="visible"/>
                                      </p:to>
                                    </p:set>
                                    <p:animEffect transition="in" filter="fade">
                                      <p:cBhvr>
                                        <p:cTn id="95" dur="500"/>
                                        <p:tgtEl>
                                          <p:spTgt spid="39"/>
                                        </p:tgtEl>
                                      </p:cBhvr>
                                    </p:animEffect>
                                  </p:childTnLst>
                                </p:cTn>
                              </p:par>
                              <p:par>
                                <p:cTn id="96" presetID="42" presetClass="path" presetSubtype="0" decel="100000" fill="hold" grpId="1" nodeType="withEffect">
                                  <p:stCondLst>
                                    <p:cond delay="0"/>
                                  </p:stCondLst>
                                  <p:childTnLst>
                                    <p:animMotion origin="layout" path="M -3.125E-6 3.7037E-7 L -3.125E-6 0.03542 " pathEditMode="relative" rAng="0" ptsTypes="AA">
                                      <p:cBhvr>
                                        <p:cTn id="97" dur="700" spd="-100000" fill="hold"/>
                                        <p:tgtEl>
                                          <p:spTgt spid="39"/>
                                        </p:tgtEl>
                                        <p:attrNameLst>
                                          <p:attrName>ppt_x</p:attrName>
                                          <p:attrName>ppt_y</p:attrName>
                                        </p:attrNameLst>
                                      </p:cBhvr>
                                      <p:rCtr x="0" y="1759"/>
                                    </p:animMotion>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fade">
                                      <p:cBhvr>
                                        <p:cTn id="102" dur="500"/>
                                        <p:tgtEl>
                                          <p:spTgt spid="24"/>
                                        </p:tgtEl>
                                      </p:cBhvr>
                                    </p:animEffect>
                                  </p:childTnLst>
                                </p:cTn>
                              </p:par>
                              <p:par>
                                <p:cTn id="103" presetID="42" presetClass="path" presetSubtype="0" decel="100000" fill="hold" nodeType="withEffect">
                                  <p:stCondLst>
                                    <p:cond delay="0"/>
                                  </p:stCondLst>
                                  <p:childTnLst>
                                    <p:animMotion origin="layout" path="M -3.125E-6 3.7037E-7 L -3.125E-6 0.03542 " pathEditMode="relative" rAng="0" ptsTypes="AA">
                                      <p:cBhvr>
                                        <p:cTn id="104" dur="700" spd="-100000" fill="hold"/>
                                        <p:tgtEl>
                                          <p:spTgt spid="2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2" grpId="0"/>
      <p:bldP spid="2" grpId="1"/>
      <p:bldP spid="28" grpId="0"/>
      <p:bldP spid="28" grpId="1"/>
      <p:bldP spid="35" grpId="0"/>
      <p:bldP spid="35" grpId="1"/>
      <p:bldP spid="8" grpId="0"/>
      <p:bldP spid="8" grpId="1"/>
      <p:bldP spid="29" grpId="0"/>
      <p:bldP spid="29" grpId="1"/>
      <p:bldP spid="36" grpId="0"/>
      <p:bldP spid="36" grpId="1"/>
      <p:bldP spid="41" grpId="0"/>
      <p:bldP spid="41" grpId="1"/>
      <p:bldP spid="30" grpId="0"/>
      <p:bldP spid="30" grpId="1"/>
      <p:bldP spid="38" grpId="0"/>
      <p:bldP spid="38" grpId="1"/>
      <p:bldP spid="20" grpId="0"/>
      <p:bldP spid="20" grpId="1"/>
      <p:bldP spid="21" grpId="0"/>
      <p:bldP spid="21" grpId="1"/>
      <p:bldP spid="39" grpId="0"/>
      <p:bldP spid="39"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34">
            <a:extLst>
              <a:ext uri="{FF2B5EF4-FFF2-40B4-BE49-F238E27FC236}">
                <a16:creationId xmlns:a16="http://schemas.microsoft.com/office/drawing/2014/main" id="{4EF50D1C-054A-142E-D1C2-8BE365BDD92A}"/>
              </a:ext>
            </a:extLst>
          </p:cNvPr>
          <p:cNvSpPr>
            <a:spLocks noGrp="1"/>
          </p:cNvSpPr>
          <p:nvPr>
            <p:ph type="title" idx="4294967295"/>
          </p:nvPr>
        </p:nvSpPr>
        <p:spPr>
          <a:xfrm>
            <a:off x="572167" y="353629"/>
            <a:ext cx="10594975" cy="857884"/>
          </a:xfrm>
        </p:spPr>
        <p:txBody>
          <a:bodyPr>
            <a:noAutofit/>
          </a:bodyPr>
          <a:lstStyle/>
          <a:p>
            <a:pPr algn="ctr"/>
            <a:r>
              <a:rPr lang="en-US" sz="3200"/>
              <a:t>Top 10 to try first with M365 Copilot</a:t>
            </a:r>
            <a:br>
              <a:rPr lang="en-US" sz="3200"/>
            </a:br>
            <a:r>
              <a:rPr lang="en-US" sz="2000"/>
              <a:t>Foundational skills for new users</a:t>
            </a:r>
          </a:p>
        </p:txBody>
      </p:sp>
      <p:grpSp>
        <p:nvGrpSpPr>
          <p:cNvPr id="102" name="Group 101">
            <a:extLst>
              <a:ext uri="{FF2B5EF4-FFF2-40B4-BE49-F238E27FC236}">
                <a16:creationId xmlns:a16="http://schemas.microsoft.com/office/drawing/2014/main" id="{B6736B90-BDB5-E9D1-FB3B-ED6F150926A2}"/>
              </a:ext>
            </a:extLst>
          </p:cNvPr>
          <p:cNvGrpSpPr/>
          <p:nvPr/>
        </p:nvGrpSpPr>
        <p:grpSpPr>
          <a:xfrm>
            <a:off x="505272" y="1463713"/>
            <a:ext cx="2153223" cy="2221428"/>
            <a:chOff x="505272" y="1553967"/>
            <a:chExt cx="2153223" cy="2221428"/>
          </a:xfrm>
        </p:grpSpPr>
        <p:sp useBgFill="1">
          <p:nvSpPr>
            <p:cNvPr id="37" name="Rounded Rectangle 1">
              <a:extLst>
                <a:ext uri="{FF2B5EF4-FFF2-40B4-BE49-F238E27FC236}">
                  <a16:creationId xmlns:a16="http://schemas.microsoft.com/office/drawing/2014/main" id="{8DA2CC22-80EC-7260-5797-4C3CDDB05B9F}"/>
                </a:ext>
                <a:ext uri="{C183D7F6-B498-43B3-948B-1728B52AA6E4}">
                  <adec:decorative xmlns:adec="http://schemas.microsoft.com/office/drawing/2017/decorative" val="1"/>
                </a:ext>
              </a:extLst>
            </p:cNvPr>
            <p:cNvSpPr/>
            <p:nvPr/>
          </p:nvSpPr>
          <p:spPr bwMode="auto">
            <a:xfrm>
              <a:off x="505272" y="1553967"/>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20" name="TextBox 19">
              <a:extLst>
                <a:ext uri="{FF2B5EF4-FFF2-40B4-BE49-F238E27FC236}">
                  <a16:creationId xmlns:a16="http://schemas.microsoft.com/office/drawing/2014/main" id="{5E31174D-9FE0-9C57-5C69-AB32C7491FDE}"/>
                </a:ext>
              </a:extLst>
            </p:cNvPr>
            <p:cNvSpPr txBox="1"/>
            <p:nvPr/>
          </p:nvSpPr>
          <p:spPr>
            <a:xfrm>
              <a:off x="626192" y="2048020"/>
              <a:ext cx="1922209" cy="830997"/>
            </a:xfrm>
            <a:prstGeom prst="rect">
              <a:avLst/>
            </a:prstGeom>
            <a:noFill/>
          </p:spPr>
          <p:txBody>
            <a:bodyPr wrap="square" lIns="91440" tIns="45720" rIns="91440" bIns="45720" anchor="t">
              <a:spAutoFit/>
            </a:bodyPr>
            <a:lstStyle/>
            <a:p>
              <a:pPr>
                <a:spcBef>
                  <a:spcPts val="200"/>
                </a:spcBef>
                <a:spcAft>
                  <a:spcPts val="200"/>
                </a:spcAft>
                <a:defRPr/>
              </a:pPr>
              <a:r>
                <a:rPr lang="en-US" sz="1400" b="1">
                  <a:solidFill>
                    <a:srgbClr val="8661C5"/>
                  </a:solidFill>
                  <a:latin typeface="Segoe UI Semibold"/>
                  <a:cs typeface="Segoe UI Semibold"/>
                </a:rPr>
                <a:t>Chat and Channel</a:t>
              </a:r>
              <a:br>
                <a:rPr lang="en-US" sz="1400" b="1" i="0" u="none" strike="noStrike" kern="1200" cap="none" spc="0" normalizeH="0" baseline="0" noProof="0">
                  <a:ln>
                    <a:noFill/>
                  </a:ln>
                  <a:effectLst/>
                  <a:uLnTx/>
                  <a:uFillTx/>
                  <a:latin typeface="Segoe UI Semibold" panose="020B0502040204020203" pitchFamily="34" charset="0"/>
                  <a:cs typeface="Segoe UI Semibold" panose="020B0502040204020203" pitchFamily="34" charset="0"/>
                </a:rPr>
              </a:br>
              <a:r>
                <a:rPr kumimoji="0" lang="en-US" sz="1400" b="1" i="0" u="none" strike="noStrike" kern="1200" cap="none" spc="0" normalizeH="0" baseline="0" noProof="0">
                  <a:ln>
                    <a:noFill/>
                  </a:ln>
                  <a:solidFill>
                    <a:srgbClr val="8661C5"/>
                  </a:solidFill>
                  <a:effectLst/>
                  <a:uLnTx/>
                  <a:uFillTx/>
                  <a:latin typeface="Segoe UI Semibold"/>
                  <a:cs typeface="Segoe UI Semibold"/>
                </a:rPr>
                <a:t> </a:t>
              </a:r>
              <a:r>
                <a:rPr kumimoji="0" lang="en-US" sz="1000" b="0" i="0" u="none" strike="noStrike" kern="1200" cap="none" spc="0" normalizeH="0" baseline="0" noProof="0">
                  <a:ln>
                    <a:noFill/>
                  </a:ln>
                  <a:solidFill>
                    <a:prstClr val="black"/>
                  </a:solidFill>
                  <a:effectLst/>
                  <a:uLnTx/>
                  <a:uFillTx/>
                  <a:latin typeface="Segoe UI"/>
                  <a:ea typeface="+mn-ea"/>
                  <a:cs typeface="+mn-cs"/>
                </a:rPr>
                <a:t>– </a:t>
              </a:r>
              <a:r>
                <a:rPr lang="en-US" sz="1000">
                  <a:solidFill>
                    <a:prstClr val="black"/>
                  </a:solidFill>
                  <a:latin typeface="Segoe UI"/>
                </a:rPr>
                <a:t>ask Copilot to summarize thread in Teams Chat and Channel</a:t>
              </a:r>
              <a:endParaRPr lang="en-US" sz="1200" b="0" i="0" u="none" strike="noStrike" kern="1200" cap="none" spc="0" normalizeH="0" baseline="0" noProof="0">
                <a:ln>
                  <a:noFill/>
                </a:ln>
                <a:solidFill>
                  <a:prstClr val="black"/>
                </a:solidFill>
                <a:effectLst/>
                <a:uLnTx/>
                <a:uFillTx/>
                <a:latin typeface="Segoe UI"/>
                <a:cs typeface="Segoe UI"/>
              </a:endParaRPr>
            </a:p>
          </p:txBody>
        </p:sp>
        <p:sp>
          <p:nvSpPr>
            <p:cNvPr id="2" name="TextBox 1">
              <a:extLst>
                <a:ext uri="{FF2B5EF4-FFF2-40B4-BE49-F238E27FC236}">
                  <a16:creationId xmlns:a16="http://schemas.microsoft.com/office/drawing/2014/main" id="{3F31713F-7599-1164-9E6B-AEFC2B34F335}"/>
                </a:ext>
              </a:extLst>
            </p:cNvPr>
            <p:cNvSpPr txBox="1"/>
            <p:nvPr/>
          </p:nvSpPr>
          <p:spPr>
            <a:xfrm>
              <a:off x="2267041" y="1553967"/>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1</a:t>
              </a:r>
            </a:p>
          </p:txBody>
        </p:sp>
        <p:pic>
          <p:nvPicPr>
            <p:cNvPr id="32" name="Picture 31" descr="A logo of a company&#10;&#10;Description automatically generated">
              <a:extLst>
                <a:ext uri="{FF2B5EF4-FFF2-40B4-BE49-F238E27FC236}">
                  <a16:creationId xmlns:a16="http://schemas.microsoft.com/office/drawing/2014/main" id="{301C1C7A-9A5E-44B2-A474-10F2D26C37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684" y="1702402"/>
              <a:ext cx="318387" cy="296130"/>
            </a:xfrm>
            <a:prstGeom prst="rect">
              <a:avLst/>
            </a:prstGeom>
          </p:spPr>
        </p:pic>
        <p:sp>
          <p:nvSpPr>
            <p:cNvPr id="38" name="TextBox 37">
              <a:extLst>
                <a:ext uri="{FF2B5EF4-FFF2-40B4-BE49-F238E27FC236}">
                  <a16:creationId xmlns:a16="http://schemas.microsoft.com/office/drawing/2014/main" id="{A7CC5D06-F6BC-0CFF-D489-96D38F400E9A}"/>
                </a:ext>
              </a:extLst>
            </p:cNvPr>
            <p:cNvSpPr txBox="1"/>
            <p:nvPr/>
          </p:nvSpPr>
          <p:spPr>
            <a:xfrm>
              <a:off x="827732" y="3261996"/>
              <a:ext cx="154971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Draft an email with notes and action items from </a:t>
              </a:r>
              <a:r>
                <a:rPr kumimoji="0" lang="en-US" sz="800" b="0" i="0" u="none" strike="noStrike" kern="1200" cap="none" spc="0" normalizeH="0" baseline="0" noProof="0">
                  <a:ln>
                    <a:noFill/>
                  </a:ln>
                  <a:solidFill>
                    <a:srgbClr val="C03BC4"/>
                  </a:solidFill>
                  <a:effectLst/>
                  <a:uLnTx/>
                  <a:uFillTx/>
                  <a:latin typeface="Segoe UI"/>
                  <a:ea typeface="+mn-ea"/>
                  <a:cs typeface="+mn-cs"/>
                </a:rPr>
                <a:t>meeting</a:t>
              </a:r>
            </a:p>
          </p:txBody>
        </p:sp>
        <p:pic>
          <p:nvPicPr>
            <p:cNvPr id="39" name="Graphic 38">
              <a:extLst>
                <a:ext uri="{FF2B5EF4-FFF2-40B4-BE49-F238E27FC236}">
                  <a16:creationId xmlns:a16="http://schemas.microsoft.com/office/drawing/2014/main" id="{62E8FC91-9535-A8C5-934C-8ED62C1B75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00506" y="3291617"/>
              <a:ext cx="163426" cy="163426"/>
            </a:xfrm>
            <a:prstGeom prst="rect">
              <a:avLst/>
            </a:prstGeom>
          </p:spPr>
        </p:pic>
      </p:grpSp>
      <p:grpSp>
        <p:nvGrpSpPr>
          <p:cNvPr id="15" name="Group 14">
            <a:extLst>
              <a:ext uri="{FF2B5EF4-FFF2-40B4-BE49-F238E27FC236}">
                <a16:creationId xmlns:a16="http://schemas.microsoft.com/office/drawing/2014/main" id="{BC6877D7-A943-6257-D723-1C6E69046304}"/>
              </a:ext>
            </a:extLst>
          </p:cNvPr>
          <p:cNvGrpSpPr/>
          <p:nvPr/>
        </p:nvGrpSpPr>
        <p:grpSpPr>
          <a:xfrm>
            <a:off x="2766319" y="1463713"/>
            <a:ext cx="2153223" cy="2221428"/>
            <a:chOff x="2766319" y="1463713"/>
            <a:chExt cx="2153223" cy="2221428"/>
          </a:xfrm>
        </p:grpSpPr>
        <p:sp useBgFill="1">
          <p:nvSpPr>
            <p:cNvPr id="44" name="Rounded Rectangle 1">
              <a:extLst>
                <a:ext uri="{FF2B5EF4-FFF2-40B4-BE49-F238E27FC236}">
                  <a16:creationId xmlns:a16="http://schemas.microsoft.com/office/drawing/2014/main" id="{3BF57255-97D8-2143-312F-06BE5A239045}"/>
                </a:ext>
                <a:ext uri="{C183D7F6-B498-43B3-948B-1728B52AA6E4}">
                  <adec:decorative xmlns:adec="http://schemas.microsoft.com/office/drawing/2017/decorative" val="1"/>
                </a:ext>
              </a:extLst>
            </p:cNvPr>
            <p:cNvSpPr/>
            <p:nvPr/>
          </p:nvSpPr>
          <p:spPr bwMode="auto">
            <a:xfrm>
              <a:off x="2766319" y="1463713"/>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46" name="TextBox 45">
              <a:extLst>
                <a:ext uri="{FF2B5EF4-FFF2-40B4-BE49-F238E27FC236}">
                  <a16:creationId xmlns:a16="http://schemas.microsoft.com/office/drawing/2014/main" id="{28571CE6-5C70-E911-C95B-E7FBD2DF145D}"/>
                </a:ext>
              </a:extLst>
            </p:cNvPr>
            <p:cNvSpPr txBox="1"/>
            <p:nvPr/>
          </p:nvSpPr>
          <p:spPr>
            <a:xfrm>
              <a:off x="2887239" y="1957766"/>
              <a:ext cx="1859859" cy="882293"/>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Summarize an </a:t>
              </a:r>
              <a:b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b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email thread </a:t>
              </a:r>
              <a:endParaRPr kumimoji="0" lang="en-US" sz="12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get quickly caught up to a long, complex email thread.</a:t>
              </a:r>
            </a:p>
          </p:txBody>
        </p:sp>
        <p:sp>
          <p:nvSpPr>
            <p:cNvPr id="3" name="TextBox 2">
              <a:extLst>
                <a:ext uri="{FF2B5EF4-FFF2-40B4-BE49-F238E27FC236}">
                  <a16:creationId xmlns:a16="http://schemas.microsoft.com/office/drawing/2014/main" id="{5539DA7A-A479-46A1-C0DB-D07595F9BA9E}"/>
                </a:ext>
              </a:extLst>
            </p:cNvPr>
            <p:cNvSpPr txBox="1"/>
            <p:nvPr/>
          </p:nvSpPr>
          <p:spPr>
            <a:xfrm>
              <a:off x="4528088" y="1463713"/>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2</a:t>
              </a:r>
            </a:p>
          </p:txBody>
        </p:sp>
        <p:pic>
          <p:nvPicPr>
            <p:cNvPr id="36" name="Picture 35" descr="A blue square with a letter o&#10;&#10;Description automatically generated">
              <a:extLst>
                <a:ext uri="{FF2B5EF4-FFF2-40B4-BE49-F238E27FC236}">
                  <a16:creationId xmlns:a16="http://schemas.microsoft.com/office/drawing/2014/main" id="{11D76BA5-1B39-F310-E3A8-D6383F8B83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85814" y="1619990"/>
              <a:ext cx="301524" cy="280446"/>
            </a:xfrm>
            <a:prstGeom prst="rect">
              <a:avLst/>
            </a:prstGeom>
          </p:spPr>
        </p:pic>
        <p:sp>
          <p:nvSpPr>
            <p:cNvPr id="40" name="TextBox 39">
              <a:extLst>
                <a:ext uri="{FF2B5EF4-FFF2-40B4-BE49-F238E27FC236}">
                  <a16:creationId xmlns:a16="http://schemas.microsoft.com/office/drawing/2014/main" id="{B2591651-A27E-3469-E87B-301996FC0823}"/>
                </a:ext>
              </a:extLst>
            </p:cNvPr>
            <p:cNvSpPr txBox="1"/>
            <p:nvPr/>
          </p:nvSpPr>
          <p:spPr>
            <a:xfrm>
              <a:off x="3085792" y="3171742"/>
              <a:ext cx="1549719"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Click on the Summarize icon</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41" name="Graphic 40">
              <a:extLst>
                <a:ext uri="{FF2B5EF4-FFF2-40B4-BE49-F238E27FC236}">
                  <a16:creationId xmlns:a16="http://schemas.microsoft.com/office/drawing/2014/main" id="{B62054DC-91C2-7E86-D757-AF1BAD1B050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58566" y="3201363"/>
              <a:ext cx="163426" cy="163426"/>
            </a:xfrm>
            <a:prstGeom prst="rect">
              <a:avLst/>
            </a:prstGeom>
          </p:spPr>
        </p:pic>
      </p:grpSp>
      <p:grpSp>
        <p:nvGrpSpPr>
          <p:cNvPr id="88" name="Group 87">
            <a:extLst>
              <a:ext uri="{FF2B5EF4-FFF2-40B4-BE49-F238E27FC236}">
                <a16:creationId xmlns:a16="http://schemas.microsoft.com/office/drawing/2014/main" id="{7D2FF1C3-2CC3-6F84-6243-A6D2D9C93C3D}"/>
              </a:ext>
            </a:extLst>
          </p:cNvPr>
          <p:cNvGrpSpPr/>
          <p:nvPr/>
        </p:nvGrpSpPr>
        <p:grpSpPr>
          <a:xfrm>
            <a:off x="7288413" y="1463713"/>
            <a:ext cx="2153223" cy="2221428"/>
            <a:chOff x="7288413" y="1553967"/>
            <a:chExt cx="2153223" cy="2221428"/>
          </a:xfrm>
        </p:grpSpPr>
        <p:sp useBgFill="1">
          <p:nvSpPr>
            <p:cNvPr id="52" name="Rounded Rectangle 1">
              <a:extLst>
                <a:ext uri="{FF2B5EF4-FFF2-40B4-BE49-F238E27FC236}">
                  <a16:creationId xmlns:a16="http://schemas.microsoft.com/office/drawing/2014/main" id="{F416E7D1-4882-AA85-DED7-A89777B1C87E}"/>
                </a:ext>
                <a:ext uri="{C183D7F6-B498-43B3-948B-1728B52AA6E4}">
                  <adec:decorative xmlns:adec="http://schemas.microsoft.com/office/drawing/2017/decorative" val="1"/>
                </a:ext>
              </a:extLst>
            </p:cNvPr>
            <p:cNvSpPr/>
            <p:nvPr/>
          </p:nvSpPr>
          <p:spPr bwMode="auto">
            <a:xfrm>
              <a:off x="7288413" y="1553967"/>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4" name="TextBox 53">
              <a:extLst>
                <a:ext uri="{FF2B5EF4-FFF2-40B4-BE49-F238E27FC236}">
                  <a16:creationId xmlns:a16="http://schemas.microsoft.com/office/drawing/2014/main" id="{3FDDF2BD-1775-C987-49BE-5364A0DB5793}"/>
                </a:ext>
              </a:extLst>
            </p:cNvPr>
            <p:cNvSpPr txBox="1"/>
            <p:nvPr/>
          </p:nvSpPr>
          <p:spPr>
            <a:xfrm>
              <a:off x="7409333" y="2048020"/>
              <a:ext cx="1814387" cy="1190069"/>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Summarize a document </a:t>
              </a:r>
              <a:endParaRPr kumimoji="0" lang="en-US" sz="12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get right down to business by summarizing long documents and focusing </a:t>
              </a:r>
              <a:br>
                <a:rPr kumimoji="0" lang="en-US" sz="1000" b="0" i="0" u="none" strike="noStrike" kern="1200" cap="none" spc="0" normalizeH="0" baseline="0" noProof="0">
                  <a:ln>
                    <a:noFill/>
                  </a:ln>
                  <a:solidFill>
                    <a:prstClr val="black"/>
                  </a:solidFill>
                  <a:effectLst/>
                  <a:uLnTx/>
                  <a:uFillTx/>
                  <a:latin typeface="Segoe UI"/>
                  <a:ea typeface="+mn-ea"/>
                  <a:cs typeface="+mn-cs"/>
                </a:rPr>
              </a:br>
              <a:r>
                <a:rPr kumimoji="0" lang="en-US" sz="1000" b="0" i="0" u="none" strike="noStrike" kern="1200" cap="none" spc="0" normalizeH="0" baseline="0" noProof="0">
                  <a:ln>
                    <a:noFill/>
                  </a:ln>
                  <a:solidFill>
                    <a:prstClr val="black"/>
                  </a:solidFill>
                  <a:effectLst/>
                  <a:uLnTx/>
                  <a:uFillTx/>
                  <a:latin typeface="Segoe UI"/>
                  <a:ea typeface="+mn-ea"/>
                  <a:cs typeface="+mn-cs"/>
                </a:rPr>
                <a:t>on the relevant sections.</a:t>
              </a:r>
            </a:p>
          </p:txBody>
        </p:sp>
        <p:sp>
          <p:nvSpPr>
            <p:cNvPr id="6" name="TextBox 5">
              <a:extLst>
                <a:ext uri="{FF2B5EF4-FFF2-40B4-BE49-F238E27FC236}">
                  <a16:creationId xmlns:a16="http://schemas.microsoft.com/office/drawing/2014/main" id="{3F3B948A-BD26-1C50-E43F-79F5DEFF792C}"/>
                </a:ext>
              </a:extLst>
            </p:cNvPr>
            <p:cNvSpPr txBox="1"/>
            <p:nvPr/>
          </p:nvSpPr>
          <p:spPr>
            <a:xfrm>
              <a:off x="9050182" y="1553967"/>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4</a:t>
              </a:r>
            </a:p>
          </p:txBody>
        </p:sp>
        <p:pic>
          <p:nvPicPr>
            <p:cNvPr id="22" name="Picture 21">
              <a:extLst>
                <a:ext uri="{FF2B5EF4-FFF2-40B4-BE49-F238E27FC236}">
                  <a16:creationId xmlns:a16="http://schemas.microsoft.com/office/drawing/2014/main" id="{ADB43BA0-7E69-FE03-1F2C-52E00D13AFE7}"/>
                </a:ext>
              </a:extLst>
            </p:cNvPr>
            <p:cNvPicPr>
              <a:picLocks noChangeAspect="1"/>
            </p:cNvPicPr>
            <p:nvPr/>
          </p:nvPicPr>
          <p:blipFill rotWithShape="1">
            <a:blip r:embed="rId6">
              <a:extLst>
                <a:ext uri="{28A0092B-C50C-407E-A947-70E740481C1C}">
                  <a14:useLocalDpi xmlns:a14="http://schemas.microsoft.com/office/drawing/2010/main"/>
                </a:ext>
              </a:extLst>
            </a:blip>
            <a:srcRect t="5958" b="5958"/>
            <a:stretch/>
          </p:blipFill>
          <p:spPr>
            <a:xfrm>
              <a:off x="7483196" y="1710244"/>
              <a:ext cx="318387" cy="280446"/>
            </a:xfrm>
            <a:prstGeom prst="rect">
              <a:avLst/>
            </a:prstGeom>
          </p:spPr>
        </p:pic>
        <p:sp>
          <p:nvSpPr>
            <p:cNvPr id="45" name="TextBox 44">
              <a:extLst>
                <a:ext uri="{FF2B5EF4-FFF2-40B4-BE49-F238E27FC236}">
                  <a16:creationId xmlns:a16="http://schemas.microsoft.com/office/drawing/2014/main" id="{BDEFC89D-A942-BFA8-EAE8-43445CFC2413}"/>
                </a:ext>
              </a:extLst>
            </p:cNvPr>
            <p:cNvSpPr txBox="1"/>
            <p:nvPr/>
          </p:nvSpPr>
          <p:spPr>
            <a:xfrm>
              <a:off x="7602300" y="3261996"/>
              <a:ext cx="134005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Give me a bulleted list of key points from </a:t>
              </a:r>
              <a:r>
                <a:rPr kumimoji="0" lang="en-US" sz="800" b="0" i="0" u="none" strike="noStrike" kern="1200" cap="none" spc="0" normalizeH="0" baseline="0" noProof="0">
                  <a:ln>
                    <a:noFill/>
                  </a:ln>
                  <a:solidFill>
                    <a:srgbClr val="C03BC4"/>
                  </a:solidFill>
                  <a:effectLst/>
                  <a:uLnTx/>
                  <a:uFillTx/>
                  <a:latin typeface="Segoe UI"/>
                  <a:ea typeface="+mn-ea"/>
                  <a:cs typeface="+mn-cs"/>
                </a:rPr>
                <a:t>file</a:t>
              </a:r>
            </a:p>
          </p:txBody>
        </p:sp>
        <p:pic>
          <p:nvPicPr>
            <p:cNvPr id="47" name="Graphic 46">
              <a:extLst>
                <a:ext uri="{FF2B5EF4-FFF2-40B4-BE49-F238E27FC236}">
                  <a16:creationId xmlns:a16="http://schemas.microsoft.com/office/drawing/2014/main" id="{D402084C-DA8C-FFB6-ED67-C3D35E381E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75073" y="3291617"/>
              <a:ext cx="163426" cy="163426"/>
            </a:xfrm>
            <a:prstGeom prst="rect">
              <a:avLst/>
            </a:prstGeom>
          </p:spPr>
        </p:pic>
      </p:grpSp>
      <p:grpSp>
        <p:nvGrpSpPr>
          <p:cNvPr id="87" name="Group 86">
            <a:extLst>
              <a:ext uri="{FF2B5EF4-FFF2-40B4-BE49-F238E27FC236}">
                <a16:creationId xmlns:a16="http://schemas.microsoft.com/office/drawing/2014/main" id="{33B643B3-399D-DE7C-B363-FCC4ED39BE39}"/>
              </a:ext>
            </a:extLst>
          </p:cNvPr>
          <p:cNvGrpSpPr/>
          <p:nvPr/>
        </p:nvGrpSpPr>
        <p:grpSpPr>
          <a:xfrm>
            <a:off x="9549461" y="1463713"/>
            <a:ext cx="2261048" cy="2221428"/>
            <a:chOff x="9549461" y="1553967"/>
            <a:chExt cx="2261048" cy="2221428"/>
          </a:xfrm>
        </p:grpSpPr>
        <p:sp useBgFill="1">
          <p:nvSpPr>
            <p:cNvPr id="56" name="Rounded Rectangle 1">
              <a:extLst>
                <a:ext uri="{FF2B5EF4-FFF2-40B4-BE49-F238E27FC236}">
                  <a16:creationId xmlns:a16="http://schemas.microsoft.com/office/drawing/2014/main" id="{7D5EBB9E-45AD-0BAB-B9E5-A79A371B818C}"/>
                </a:ext>
                <a:ext uri="{C183D7F6-B498-43B3-948B-1728B52AA6E4}">
                  <adec:decorative xmlns:adec="http://schemas.microsoft.com/office/drawing/2017/decorative" val="1"/>
                </a:ext>
              </a:extLst>
            </p:cNvPr>
            <p:cNvSpPr/>
            <p:nvPr/>
          </p:nvSpPr>
          <p:spPr bwMode="auto">
            <a:xfrm>
              <a:off x="9549461" y="1553967"/>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8" name="TextBox 57">
              <a:extLst>
                <a:ext uri="{FF2B5EF4-FFF2-40B4-BE49-F238E27FC236}">
                  <a16:creationId xmlns:a16="http://schemas.microsoft.com/office/drawing/2014/main" id="{DB64048F-37F7-62E9-647E-C4483A22B5AA}"/>
                </a:ext>
              </a:extLst>
            </p:cNvPr>
            <p:cNvSpPr txBox="1"/>
            <p:nvPr/>
          </p:nvSpPr>
          <p:spPr>
            <a:xfrm>
              <a:off x="9670382" y="2048020"/>
              <a:ext cx="1585640" cy="1190069"/>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Tell me about a topic/project </a:t>
              </a:r>
              <a:endParaRPr kumimoji="0" lang="en-US" sz="12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provide insights and analysis from across multiple sources to get up to speed quickly.</a:t>
              </a:r>
            </a:p>
          </p:txBody>
        </p:sp>
        <p:sp>
          <p:nvSpPr>
            <p:cNvPr id="7" name="TextBox 6">
              <a:extLst>
                <a:ext uri="{FF2B5EF4-FFF2-40B4-BE49-F238E27FC236}">
                  <a16:creationId xmlns:a16="http://schemas.microsoft.com/office/drawing/2014/main" id="{36487B07-29F3-118B-39AB-51AE75816EB4}"/>
                </a:ext>
              </a:extLst>
            </p:cNvPr>
            <p:cNvSpPr txBox="1"/>
            <p:nvPr/>
          </p:nvSpPr>
          <p:spPr>
            <a:xfrm>
              <a:off x="11311230" y="1553967"/>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5</a:t>
              </a:r>
            </a:p>
          </p:txBody>
        </p:sp>
        <p:pic>
          <p:nvPicPr>
            <p:cNvPr id="21" name="Picture 20">
              <a:extLst>
                <a:ext uri="{FF2B5EF4-FFF2-40B4-BE49-F238E27FC236}">
                  <a16:creationId xmlns:a16="http://schemas.microsoft.com/office/drawing/2014/main" id="{F0D613E1-55EC-03EC-149B-E26495436A87}"/>
                </a:ext>
              </a:extLst>
            </p:cNvPr>
            <p:cNvPicPr>
              <a:picLocks noChangeAspect="1"/>
            </p:cNvPicPr>
            <p:nvPr/>
          </p:nvPicPr>
          <p:blipFill rotWithShape="1">
            <a:blip r:embed="rId6">
              <a:extLst>
                <a:ext uri="{28A0092B-C50C-407E-A947-70E740481C1C}">
                  <a14:useLocalDpi xmlns:a14="http://schemas.microsoft.com/office/drawing/2010/main"/>
                </a:ext>
              </a:extLst>
            </a:blip>
            <a:srcRect t="5958" b="5958"/>
            <a:stretch/>
          </p:blipFill>
          <p:spPr>
            <a:xfrm>
              <a:off x="9740013" y="1710244"/>
              <a:ext cx="318387" cy="280446"/>
            </a:xfrm>
            <a:prstGeom prst="rect">
              <a:avLst/>
            </a:prstGeom>
          </p:spPr>
        </p:pic>
        <p:sp>
          <p:nvSpPr>
            <p:cNvPr id="49" name="TextBox 48">
              <a:extLst>
                <a:ext uri="{FF2B5EF4-FFF2-40B4-BE49-F238E27FC236}">
                  <a16:creationId xmlns:a16="http://schemas.microsoft.com/office/drawing/2014/main" id="{31A3A63C-23A1-503B-29A7-E22B8018F27D}"/>
                </a:ext>
              </a:extLst>
            </p:cNvPr>
            <p:cNvSpPr txBox="1"/>
            <p:nvPr/>
          </p:nvSpPr>
          <p:spPr>
            <a:xfrm>
              <a:off x="9866807" y="3261996"/>
              <a:ext cx="1943702"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Tell me what's new about </a:t>
              </a:r>
              <a:r>
                <a:rPr kumimoji="0" lang="en-US" sz="800" b="0" i="0" u="none" strike="noStrike" kern="1200" cap="none" spc="0" normalizeH="0" baseline="0" noProof="0">
                  <a:ln>
                    <a:noFill/>
                  </a:ln>
                  <a:solidFill>
                    <a:srgbClr val="C03BC4"/>
                  </a:solidFill>
                  <a:effectLst/>
                  <a:uLnTx/>
                  <a:uFillTx/>
                  <a:latin typeface="Segoe UI"/>
                  <a:ea typeface="+mn-ea"/>
                  <a:cs typeface="+mn-cs"/>
                </a:rPr>
                <a:t>topic</a:t>
              </a:r>
              <a:r>
                <a:rPr kumimoji="0" lang="en-US" sz="800" b="0" i="0" u="none" strike="noStrike" kern="1200" cap="none" spc="0" normalizeH="0" baseline="0" noProof="0">
                  <a:ln>
                    <a:noFill/>
                  </a:ln>
                  <a:solidFill>
                    <a:prstClr val="black"/>
                  </a:solidFill>
                  <a:effectLst/>
                  <a:uLnTx/>
                  <a:uFillTx/>
                  <a:latin typeface="Segoe UI"/>
                  <a:ea typeface="+mn-ea"/>
                  <a:cs typeface="+mn-cs"/>
                </a:rPr>
                <a:t> organized by emails, chats, and files?</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51" name="Graphic 50">
              <a:extLst>
                <a:ext uri="{FF2B5EF4-FFF2-40B4-BE49-F238E27FC236}">
                  <a16:creationId xmlns:a16="http://schemas.microsoft.com/office/drawing/2014/main" id="{B232F48A-1F1B-3189-F607-A5BE39B67A4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39581" y="3291617"/>
              <a:ext cx="163426" cy="163426"/>
            </a:xfrm>
            <a:prstGeom prst="rect">
              <a:avLst/>
            </a:prstGeom>
          </p:spPr>
        </p:pic>
      </p:grpSp>
      <p:grpSp>
        <p:nvGrpSpPr>
          <p:cNvPr id="103" name="Group 102">
            <a:extLst>
              <a:ext uri="{FF2B5EF4-FFF2-40B4-BE49-F238E27FC236}">
                <a16:creationId xmlns:a16="http://schemas.microsoft.com/office/drawing/2014/main" id="{42ED8587-0BC3-0990-2346-ED37EEEA6CA6}"/>
              </a:ext>
            </a:extLst>
          </p:cNvPr>
          <p:cNvGrpSpPr/>
          <p:nvPr/>
        </p:nvGrpSpPr>
        <p:grpSpPr>
          <a:xfrm>
            <a:off x="505272" y="3809424"/>
            <a:ext cx="2153223" cy="2221429"/>
            <a:chOff x="505272" y="4017793"/>
            <a:chExt cx="2153223" cy="2221429"/>
          </a:xfrm>
        </p:grpSpPr>
        <p:sp useBgFill="1">
          <p:nvSpPr>
            <p:cNvPr id="60" name="Rounded Rectangle 1">
              <a:extLst>
                <a:ext uri="{FF2B5EF4-FFF2-40B4-BE49-F238E27FC236}">
                  <a16:creationId xmlns:a16="http://schemas.microsoft.com/office/drawing/2014/main" id="{C7B3060C-AF00-97CD-3719-19187DC17CF3}"/>
                </a:ext>
                <a:ext uri="{C183D7F6-B498-43B3-948B-1728B52AA6E4}">
                  <adec:decorative xmlns:adec="http://schemas.microsoft.com/office/drawing/2017/decorative" val="1"/>
                </a:ext>
              </a:extLst>
            </p:cNvPr>
            <p:cNvSpPr/>
            <p:nvPr/>
          </p:nvSpPr>
          <p:spPr bwMode="auto">
            <a:xfrm>
              <a:off x="505272" y="4017794"/>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62" name="TextBox 61">
              <a:extLst>
                <a:ext uri="{FF2B5EF4-FFF2-40B4-BE49-F238E27FC236}">
                  <a16:creationId xmlns:a16="http://schemas.microsoft.com/office/drawing/2014/main" id="{3D0E65BC-434B-8E16-4EB5-623E132C9AB5}"/>
                </a:ext>
              </a:extLst>
            </p:cNvPr>
            <p:cNvSpPr txBox="1"/>
            <p:nvPr/>
          </p:nvSpPr>
          <p:spPr>
            <a:xfrm>
              <a:off x="626192" y="4511847"/>
              <a:ext cx="1744774" cy="1190069"/>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Give me some ideas for </a:t>
              </a:r>
              <a:r>
                <a:rPr kumimoji="0" lang="en-US" sz="12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boost your creativity with ideas for your work such as agendas, product names, social media posts, etc.</a:t>
              </a:r>
            </a:p>
          </p:txBody>
        </p:sp>
        <p:sp>
          <p:nvSpPr>
            <p:cNvPr id="8" name="TextBox 7">
              <a:extLst>
                <a:ext uri="{FF2B5EF4-FFF2-40B4-BE49-F238E27FC236}">
                  <a16:creationId xmlns:a16="http://schemas.microsoft.com/office/drawing/2014/main" id="{E175F923-A844-B59C-CFDA-D5E0D4DA0EFF}"/>
                </a:ext>
              </a:extLst>
            </p:cNvPr>
            <p:cNvSpPr txBox="1"/>
            <p:nvPr/>
          </p:nvSpPr>
          <p:spPr>
            <a:xfrm>
              <a:off x="2267041" y="4017793"/>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6</a:t>
              </a:r>
            </a:p>
          </p:txBody>
        </p:sp>
        <p:pic>
          <p:nvPicPr>
            <p:cNvPr id="18" name="Picture 17">
              <a:extLst>
                <a:ext uri="{FF2B5EF4-FFF2-40B4-BE49-F238E27FC236}">
                  <a16:creationId xmlns:a16="http://schemas.microsoft.com/office/drawing/2014/main" id="{0484EE98-3E27-6130-8E00-7175F86EB7C4}"/>
                </a:ext>
              </a:extLst>
            </p:cNvPr>
            <p:cNvPicPr>
              <a:picLocks noChangeAspect="1"/>
            </p:cNvPicPr>
            <p:nvPr/>
          </p:nvPicPr>
          <p:blipFill rotWithShape="1">
            <a:blip r:embed="rId6">
              <a:extLst>
                <a:ext uri="{28A0092B-C50C-407E-A947-70E740481C1C}">
                  <a14:useLocalDpi xmlns:a14="http://schemas.microsoft.com/office/drawing/2010/main"/>
                </a:ext>
              </a:extLst>
            </a:blip>
            <a:srcRect t="5958" b="5958"/>
            <a:stretch/>
          </p:blipFill>
          <p:spPr>
            <a:xfrm>
              <a:off x="697685" y="4198598"/>
              <a:ext cx="318387" cy="280446"/>
            </a:xfrm>
            <a:prstGeom prst="rect">
              <a:avLst/>
            </a:prstGeom>
          </p:spPr>
        </p:pic>
        <p:sp>
          <p:nvSpPr>
            <p:cNvPr id="53" name="TextBox 52">
              <a:extLst>
                <a:ext uri="{FF2B5EF4-FFF2-40B4-BE49-F238E27FC236}">
                  <a16:creationId xmlns:a16="http://schemas.microsoft.com/office/drawing/2014/main" id="{E4EACBFB-4D56-491D-377C-5DCABE4CD787}"/>
                </a:ext>
              </a:extLst>
            </p:cNvPr>
            <p:cNvSpPr txBox="1"/>
            <p:nvPr/>
          </p:nvSpPr>
          <p:spPr>
            <a:xfrm>
              <a:off x="827732" y="5740073"/>
              <a:ext cx="154971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Suggest 10 compelling taglines based on </a:t>
              </a:r>
              <a:r>
                <a:rPr kumimoji="0" lang="en-US" sz="800" b="0" i="0" u="none" strike="noStrike" kern="1200" cap="none" spc="0" normalizeH="0" baseline="0" noProof="0">
                  <a:ln>
                    <a:noFill/>
                  </a:ln>
                  <a:solidFill>
                    <a:srgbClr val="C03BC4"/>
                  </a:solidFill>
                  <a:effectLst/>
                  <a:uLnTx/>
                  <a:uFillTx/>
                  <a:latin typeface="Segoe UI"/>
                  <a:ea typeface="+mn-ea"/>
                  <a:cs typeface="+mn-cs"/>
                </a:rPr>
                <a:t>file</a:t>
              </a:r>
              <a:r>
                <a:rPr kumimoji="0" lang="en-US" sz="800" b="0" i="0" u="none" strike="noStrike" kern="1200" cap="none" spc="0" normalizeH="0" baseline="0" noProof="0">
                  <a:ln>
                    <a:noFill/>
                  </a:ln>
                  <a:solidFill>
                    <a:prstClr val="black"/>
                  </a:solidFill>
                  <a:effectLst/>
                  <a:uLnTx/>
                  <a:uFillTx/>
                  <a:latin typeface="Segoe UI"/>
                  <a:ea typeface="+mn-ea"/>
                  <a:cs typeface="+mn-cs"/>
                </a:rPr>
                <a:t> </a:t>
              </a:r>
            </a:p>
          </p:txBody>
        </p:sp>
        <p:pic>
          <p:nvPicPr>
            <p:cNvPr id="55" name="Graphic 54">
              <a:extLst>
                <a:ext uri="{FF2B5EF4-FFF2-40B4-BE49-F238E27FC236}">
                  <a16:creationId xmlns:a16="http://schemas.microsoft.com/office/drawing/2014/main" id="{13F9B81F-B121-5293-8649-5375AB3B4D6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00506" y="5769694"/>
              <a:ext cx="163426" cy="163426"/>
            </a:xfrm>
            <a:prstGeom prst="rect">
              <a:avLst/>
            </a:prstGeom>
          </p:spPr>
        </p:pic>
      </p:grpSp>
      <p:grpSp>
        <p:nvGrpSpPr>
          <p:cNvPr id="105" name="Group 104">
            <a:extLst>
              <a:ext uri="{FF2B5EF4-FFF2-40B4-BE49-F238E27FC236}">
                <a16:creationId xmlns:a16="http://schemas.microsoft.com/office/drawing/2014/main" id="{B9EC7C92-A6DD-10CC-7C09-636F60CBC88D}"/>
              </a:ext>
            </a:extLst>
          </p:cNvPr>
          <p:cNvGrpSpPr/>
          <p:nvPr/>
        </p:nvGrpSpPr>
        <p:grpSpPr>
          <a:xfrm>
            <a:off x="5027366" y="3809424"/>
            <a:ext cx="2153223" cy="2221428"/>
            <a:chOff x="5027366" y="4017793"/>
            <a:chExt cx="2153223" cy="2221428"/>
          </a:xfrm>
        </p:grpSpPr>
        <p:sp useBgFill="1">
          <p:nvSpPr>
            <p:cNvPr id="68" name="Rounded Rectangle 1">
              <a:extLst>
                <a:ext uri="{FF2B5EF4-FFF2-40B4-BE49-F238E27FC236}">
                  <a16:creationId xmlns:a16="http://schemas.microsoft.com/office/drawing/2014/main" id="{563A5B59-0179-0F1E-6C75-8810EA1BFD5D}"/>
                </a:ext>
                <a:ext uri="{C183D7F6-B498-43B3-948B-1728B52AA6E4}">
                  <adec:decorative xmlns:adec="http://schemas.microsoft.com/office/drawing/2017/decorative" val="1"/>
                </a:ext>
              </a:extLst>
            </p:cNvPr>
            <p:cNvSpPr/>
            <p:nvPr/>
          </p:nvSpPr>
          <p:spPr bwMode="auto">
            <a:xfrm>
              <a:off x="5027366" y="4017793"/>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70" name="TextBox 69">
              <a:extLst>
                <a:ext uri="{FF2B5EF4-FFF2-40B4-BE49-F238E27FC236}">
                  <a16:creationId xmlns:a16="http://schemas.microsoft.com/office/drawing/2014/main" id="{67F532B8-3E19-40C1-D8A2-05D91FB5E4B3}"/>
                </a:ext>
              </a:extLst>
            </p:cNvPr>
            <p:cNvSpPr txBox="1"/>
            <p:nvPr/>
          </p:nvSpPr>
          <p:spPr>
            <a:xfrm>
              <a:off x="5148286" y="4511847"/>
              <a:ext cx="1932245" cy="820738"/>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What did they say …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when you vaguely remember someone mentioning a topic, have Copilot do the research.</a:t>
              </a:r>
            </a:p>
          </p:txBody>
        </p:sp>
        <p:sp>
          <p:nvSpPr>
            <p:cNvPr id="10" name="TextBox 9">
              <a:extLst>
                <a:ext uri="{FF2B5EF4-FFF2-40B4-BE49-F238E27FC236}">
                  <a16:creationId xmlns:a16="http://schemas.microsoft.com/office/drawing/2014/main" id="{B4735CA1-3A1C-1A4D-A304-C07B3D573C2C}"/>
                </a:ext>
              </a:extLst>
            </p:cNvPr>
            <p:cNvSpPr txBox="1"/>
            <p:nvPr/>
          </p:nvSpPr>
          <p:spPr>
            <a:xfrm>
              <a:off x="6789135" y="4017793"/>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8</a:t>
              </a:r>
            </a:p>
          </p:txBody>
        </p:sp>
        <p:pic>
          <p:nvPicPr>
            <p:cNvPr id="16" name="Picture 15">
              <a:extLst>
                <a:ext uri="{FF2B5EF4-FFF2-40B4-BE49-F238E27FC236}">
                  <a16:creationId xmlns:a16="http://schemas.microsoft.com/office/drawing/2014/main" id="{41305DB5-8C50-D33F-4610-4CA7C7456C5E}"/>
                </a:ext>
              </a:extLst>
            </p:cNvPr>
            <p:cNvPicPr>
              <a:picLocks noChangeAspect="1"/>
            </p:cNvPicPr>
            <p:nvPr/>
          </p:nvPicPr>
          <p:blipFill rotWithShape="1">
            <a:blip r:embed="rId6">
              <a:extLst>
                <a:ext uri="{28A0092B-C50C-407E-A947-70E740481C1C}">
                  <a14:useLocalDpi xmlns:a14="http://schemas.microsoft.com/office/drawing/2010/main"/>
                </a:ext>
              </a:extLst>
            </a:blip>
            <a:srcRect t="5958" b="5958"/>
            <a:stretch/>
          </p:blipFill>
          <p:spPr>
            <a:xfrm>
              <a:off x="5204834" y="4198598"/>
              <a:ext cx="318387" cy="280446"/>
            </a:xfrm>
            <a:prstGeom prst="rect">
              <a:avLst/>
            </a:prstGeom>
          </p:spPr>
        </p:pic>
        <p:sp>
          <p:nvSpPr>
            <p:cNvPr id="61" name="TextBox 60">
              <a:extLst>
                <a:ext uri="{FF2B5EF4-FFF2-40B4-BE49-F238E27FC236}">
                  <a16:creationId xmlns:a16="http://schemas.microsoft.com/office/drawing/2014/main" id="{DCE1BE93-206A-BC4F-408A-606DD1B58171}"/>
                </a:ext>
              </a:extLst>
            </p:cNvPr>
            <p:cNvSpPr txBox="1"/>
            <p:nvPr/>
          </p:nvSpPr>
          <p:spPr>
            <a:xfrm>
              <a:off x="5338447" y="5740073"/>
              <a:ext cx="1062417"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What did </a:t>
              </a:r>
              <a:r>
                <a:rPr kumimoji="0" lang="en-US" sz="800" b="0" i="0" u="none" strike="noStrike" kern="1200" cap="none" spc="0" normalizeH="0" baseline="0" noProof="0">
                  <a:ln>
                    <a:noFill/>
                  </a:ln>
                  <a:solidFill>
                    <a:srgbClr val="C03BC4"/>
                  </a:solidFill>
                  <a:effectLst/>
                  <a:uLnTx/>
                  <a:uFillTx/>
                  <a:latin typeface="Segoe UI"/>
                  <a:ea typeface="+mn-ea"/>
                  <a:cs typeface="+mn-cs"/>
                </a:rPr>
                <a:t>person</a:t>
              </a:r>
              <a:r>
                <a:rPr kumimoji="0" lang="en-US" sz="800" b="0" i="0" u="none" strike="noStrike" kern="1200" cap="none" spc="0" normalizeH="0" baseline="0" noProof="0">
                  <a:ln>
                    <a:noFill/>
                  </a:ln>
                  <a:solidFill>
                    <a:prstClr val="black"/>
                  </a:solidFill>
                  <a:effectLst/>
                  <a:uLnTx/>
                  <a:uFillTx/>
                  <a:latin typeface="Segoe UI"/>
                  <a:ea typeface="+mn-ea"/>
                  <a:cs typeface="+mn-cs"/>
                </a:rPr>
                <a:t> say about </a:t>
              </a:r>
              <a:r>
                <a:rPr kumimoji="0" lang="en-US" sz="800" b="0" i="0" u="none" strike="noStrike" kern="1200" cap="none" spc="0" normalizeH="0" baseline="0" noProof="0">
                  <a:ln>
                    <a:noFill/>
                  </a:ln>
                  <a:solidFill>
                    <a:srgbClr val="C03BC4"/>
                  </a:solidFill>
                  <a:effectLst/>
                  <a:uLnTx/>
                  <a:uFillTx/>
                  <a:latin typeface="Segoe UI"/>
                  <a:ea typeface="+mn-ea"/>
                  <a:cs typeface="+mn-cs"/>
                </a:rPr>
                <a:t>topic</a:t>
              </a:r>
            </a:p>
          </p:txBody>
        </p:sp>
        <p:pic>
          <p:nvPicPr>
            <p:cNvPr id="63" name="Graphic 62">
              <a:extLst>
                <a:ext uri="{FF2B5EF4-FFF2-40B4-BE49-F238E27FC236}">
                  <a16:creationId xmlns:a16="http://schemas.microsoft.com/office/drawing/2014/main" id="{14B84A4B-DE4A-28E5-888B-55AA5CD07C9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11221" y="5769694"/>
              <a:ext cx="163426" cy="163426"/>
            </a:xfrm>
            <a:prstGeom prst="rect">
              <a:avLst/>
            </a:prstGeom>
          </p:spPr>
        </p:pic>
      </p:grpSp>
      <p:grpSp>
        <p:nvGrpSpPr>
          <p:cNvPr id="107" name="Group 106">
            <a:extLst>
              <a:ext uri="{FF2B5EF4-FFF2-40B4-BE49-F238E27FC236}">
                <a16:creationId xmlns:a16="http://schemas.microsoft.com/office/drawing/2014/main" id="{A63E87EF-53E1-B9B4-C184-73D9C0449301}"/>
              </a:ext>
            </a:extLst>
          </p:cNvPr>
          <p:cNvGrpSpPr/>
          <p:nvPr/>
        </p:nvGrpSpPr>
        <p:grpSpPr>
          <a:xfrm>
            <a:off x="9549461" y="3809424"/>
            <a:ext cx="2153223" cy="2221427"/>
            <a:chOff x="9549461" y="4017793"/>
            <a:chExt cx="2153223" cy="2221427"/>
          </a:xfrm>
        </p:grpSpPr>
        <p:sp useBgFill="1">
          <p:nvSpPr>
            <p:cNvPr id="76" name="Rounded Rectangle 1">
              <a:extLst>
                <a:ext uri="{FF2B5EF4-FFF2-40B4-BE49-F238E27FC236}">
                  <a16:creationId xmlns:a16="http://schemas.microsoft.com/office/drawing/2014/main" id="{2E5AF0A8-5F61-5634-0A42-C6FA55940E9D}"/>
                </a:ext>
                <a:ext uri="{C183D7F6-B498-43B3-948B-1728B52AA6E4}">
                  <adec:decorative xmlns:adec="http://schemas.microsoft.com/office/drawing/2017/decorative" val="1"/>
                </a:ext>
              </a:extLst>
            </p:cNvPr>
            <p:cNvSpPr/>
            <p:nvPr/>
          </p:nvSpPr>
          <p:spPr bwMode="auto">
            <a:xfrm>
              <a:off x="9549461" y="4017793"/>
              <a:ext cx="2153223" cy="2221427"/>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78" name="TextBox 77">
              <a:extLst>
                <a:ext uri="{FF2B5EF4-FFF2-40B4-BE49-F238E27FC236}">
                  <a16:creationId xmlns:a16="http://schemas.microsoft.com/office/drawing/2014/main" id="{2EF9DFE6-2DBC-77F0-3141-713430C700D6}"/>
                </a:ext>
              </a:extLst>
            </p:cNvPr>
            <p:cNvSpPr txBox="1"/>
            <p:nvPr/>
          </p:nvSpPr>
          <p:spPr>
            <a:xfrm>
              <a:off x="9670381" y="4511847"/>
              <a:ext cx="1895427" cy="112851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Translate a message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with business becoming increasingly international, it’s important to be able to read or write messages in other languages.</a:t>
              </a:r>
            </a:p>
          </p:txBody>
        </p:sp>
        <p:sp>
          <p:nvSpPr>
            <p:cNvPr id="12" name="TextBox 11">
              <a:extLst>
                <a:ext uri="{FF2B5EF4-FFF2-40B4-BE49-F238E27FC236}">
                  <a16:creationId xmlns:a16="http://schemas.microsoft.com/office/drawing/2014/main" id="{FB1657F5-8E66-1673-DC62-70328F60428B}"/>
                </a:ext>
              </a:extLst>
            </p:cNvPr>
            <p:cNvSpPr txBox="1"/>
            <p:nvPr/>
          </p:nvSpPr>
          <p:spPr>
            <a:xfrm>
              <a:off x="11104442" y="4017793"/>
              <a:ext cx="598242"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10</a:t>
              </a:r>
            </a:p>
          </p:txBody>
        </p:sp>
        <p:pic>
          <p:nvPicPr>
            <p:cNvPr id="19" name="Picture 18">
              <a:extLst>
                <a:ext uri="{FF2B5EF4-FFF2-40B4-BE49-F238E27FC236}">
                  <a16:creationId xmlns:a16="http://schemas.microsoft.com/office/drawing/2014/main" id="{7091938E-3D14-159B-B3DB-3379B8478099}"/>
                </a:ext>
              </a:extLst>
            </p:cNvPr>
            <p:cNvPicPr>
              <a:picLocks noChangeAspect="1"/>
            </p:cNvPicPr>
            <p:nvPr/>
          </p:nvPicPr>
          <p:blipFill rotWithShape="1">
            <a:blip r:embed="rId6">
              <a:extLst>
                <a:ext uri="{28A0092B-C50C-407E-A947-70E740481C1C}">
                  <a14:useLocalDpi xmlns:a14="http://schemas.microsoft.com/office/drawing/2010/main"/>
                </a:ext>
              </a:extLst>
            </a:blip>
            <a:srcRect t="5958" b="5958"/>
            <a:stretch/>
          </p:blipFill>
          <p:spPr>
            <a:xfrm>
              <a:off x="9740013" y="4198598"/>
              <a:ext cx="318387" cy="280446"/>
            </a:xfrm>
            <a:prstGeom prst="rect">
              <a:avLst/>
            </a:prstGeom>
          </p:spPr>
        </p:pic>
        <p:sp>
          <p:nvSpPr>
            <p:cNvPr id="69" name="TextBox 68">
              <a:extLst>
                <a:ext uri="{FF2B5EF4-FFF2-40B4-BE49-F238E27FC236}">
                  <a16:creationId xmlns:a16="http://schemas.microsoft.com/office/drawing/2014/main" id="{C3B7A1FE-0D19-09B0-DC92-27095CADECA8}"/>
                </a:ext>
              </a:extLst>
            </p:cNvPr>
            <p:cNvSpPr txBox="1"/>
            <p:nvPr/>
          </p:nvSpPr>
          <p:spPr>
            <a:xfrm>
              <a:off x="9866807" y="5740073"/>
              <a:ext cx="1237635"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Translate the following text into French: </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71" name="Graphic 70">
              <a:extLst>
                <a:ext uri="{FF2B5EF4-FFF2-40B4-BE49-F238E27FC236}">
                  <a16:creationId xmlns:a16="http://schemas.microsoft.com/office/drawing/2014/main" id="{839B92B3-DFF9-3259-3C12-684ADC2BBC2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39581" y="5769694"/>
              <a:ext cx="163426" cy="163426"/>
            </a:xfrm>
            <a:prstGeom prst="rect">
              <a:avLst/>
            </a:prstGeom>
          </p:spPr>
        </p:pic>
      </p:grpSp>
      <p:grpSp>
        <p:nvGrpSpPr>
          <p:cNvPr id="99" name="Group 98">
            <a:extLst>
              <a:ext uri="{FF2B5EF4-FFF2-40B4-BE49-F238E27FC236}">
                <a16:creationId xmlns:a16="http://schemas.microsoft.com/office/drawing/2014/main" id="{722EE5A4-BD3A-F9F7-6BD8-24912FE097E6}"/>
              </a:ext>
            </a:extLst>
          </p:cNvPr>
          <p:cNvGrpSpPr/>
          <p:nvPr/>
        </p:nvGrpSpPr>
        <p:grpSpPr>
          <a:xfrm>
            <a:off x="5027366" y="1463713"/>
            <a:ext cx="2153223" cy="2221428"/>
            <a:chOff x="5027366" y="1553967"/>
            <a:chExt cx="2153223" cy="2221428"/>
          </a:xfrm>
        </p:grpSpPr>
        <p:sp useBgFill="1">
          <p:nvSpPr>
            <p:cNvPr id="48" name="Rounded Rectangle 1">
              <a:extLst>
                <a:ext uri="{FF2B5EF4-FFF2-40B4-BE49-F238E27FC236}">
                  <a16:creationId xmlns:a16="http://schemas.microsoft.com/office/drawing/2014/main" id="{56FD64EF-18C7-0F21-F028-292B7D748793}"/>
                </a:ext>
                <a:ext uri="{C183D7F6-B498-43B3-948B-1728B52AA6E4}">
                  <adec:decorative xmlns:adec="http://schemas.microsoft.com/office/drawing/2017/decorative" val="1"/>
                </a:ext>
              </a:extLst>
            </p:cNvPr>
            <p:cNvSpPr/>
            <p:nvPr/>
          </p:nvSpPr>
          <p:spPr bwMode="auto">
            <a:xfrm>
              <a:off x="5027366" y="1553967"/>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0" name="TextBox 49">
              <a:extLst>
                <a:ext uri="{FF2B5EF4-FFF2-40B4-BE49-F238E27FC236}">
                  <a16:creationId xmlns:a16="http://schemas.microsoft.com/office/drawing/2014/main" id="{16C91A7C-147D-AED6-AE46-D620F9261E2D}"/>
                </a:ext>
              </a:extLst>
            </p:cNvPr>
            <p:cNvSpPr txBox="1"/>
            <p:nvPr/>
          </p:nvSpPr>
          <p:spPr>
            <a:xfrm>
              <a:off x="5148286" y="2048020"/>
              <a:ext cx="1814385" cy="666849"/>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Draft email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personalize the tone and length.</a:t>
              </a:r>
            </a:p>
          </p:txBody>
        </p:sp>
        <p:sp>
          <p:nvSpPr>
            <p:cNvPr id="4" name="TextBox 3">
              <a:extLst>
                <a:ext uri="{FF2B5EF4-FFF2-40B4-BE49-F238E27FC236}">
                  <a16:creationId xmlns:a16="http://schemas.microsoft.com/office/drawing/2014/main" id="{DF06F8A9-7D24-EEA4-3AEB-DCD8DE151FB4}"/>
                </a:ext>
              </a:extLst>
            </p:cNvPr>
            <p:cNvSpPr txBox="1"/>
            <p:nvPr/>
          </p:nvSpPr>
          <p:spPr>
            <a:xfrm>
              <a:off x="6789135" y="1553967"/>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3</a:t>
              </a:r>
            </a:p>
          </p:txBody>
        </p:sp>
        <p:sp>
          <p:nvSpPr>
            <p:cNvPr id="42" name="TextBox 41">
              <a:extLst>
                <a:ext uri="{FF2B5EF4-FFF2-40B4-BE49-F238E27FC236}">
                  <a16:creationId xmlns:a16="http://schemas.microsoft.com/office/drawing/2014/main" id="{AC6D93A9-0D89-0B94-B2A8-A8B2411BEEF4}"/>
                </a:ext>
              </a:extLst>
            </p:cNvPr>
            <p:cNvSpPr txBox="1"/>
            <p:nvPr/>
          </p:nvSpPr>
          <p:spPr>
            <a:xfrm>
              <a:off x="5338447" y="3073944"/>
              <a:ext cx="1549719"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Draft an email to [name] that informs them that Project X is delayed two weeks. Make it short and casual in tone. </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43" name="Graphic 42">
              <a:extLst>
                <a:ext uri="{FF2B5EF4-FFF2-40B4-BE49-F238E27FC236}">
                  <a16:creationId xmlns:a16="http://schemas.microsoft.com/office/drawing/2014/main" id="{6CD0DA8E-202C-A0B2-62E3-5A4287F4146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11221" y="3103565"/>
              <a:ext cx="163426" cy="163426"/>
            </a:xfrm>
            <a:prstGeom prst="rect">
              <a:avLst/>
            </a:prstGeom>
          </p:spPr>
        </p:pic>
        <p:pic>
          <p:nvPicPr>
            <p:cNvPr id="73" name="Picture 72" descr="A blue square with a letter o&#10;&#10;Description automatically generated">
              <a:extLst>
                <a:ext uri="{FF2B5EF4-FFF2-40B4-BE49-F238E27FC236}">
                  <a16:creationId xmlns:a16="http://schemas.microsoft.com/office/drawing/2014/main" id="{DE022132-5DCC-5089-9F19-AD83DC8BD18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49116" y="1710244"/>
              <a:ext cx="301524" cy="280446"/>
            </a:xfrm>
            <a:prstGeom prst="rect">
              <a:avLst/>
            </a:prstGeom>
          </p:spPr>
        </p:pic>
      </p:grpSp>
      <p:grpSp>
        <p:nvGrpSpPr>
          <p:cNvPr id="24" name="Group 23">
            <a:extLst>
              <a:ext uri="{FF2B5EF4-FFF2-40B4-BE49-F238E27FC236}">
                <a16:creationId xmlns:a16="http://schemas.microsoft.com/office/drawing/2014/main" id="{5A22F642-79AB-22B6-663B-E1845D7437CD}"/>
              </a:ext>
            </a:extLst>
          </p:cNvPr>
          <p:cNvGrpSpPr/>
          <p:nvPr/>
        </p:nvGrpSpPr>
        <p:grpSpPr>
          <a:xfrm>
            <a:off x="7288413" y="3809424"/>
            <a:ext cx="2153223" cy="2221428"/>
            <a:chOff x="7288413" y="3809424"/>
            <a:chExt cx="2153223" cy="2221428"/>
          </a:xfrm>
        </p:grpSpPr>
        <p:sp useBgFill="1">
          <p:nvSpPr>
            <p:cNvPr id="72" name="Rounded Rectangle 1">
              <a:extLst>
                <a:ext uri="{FF2B5EF4-FFF2-40B4-BE49-F238E27FC236}">
                  <a16:creationId xmlns:a16="http://schemas.microsoft.com/office/drawing/2014/main" id="{CA23F9B4-07C5-3F1A-21A7-2A4598C079EF}"/>
                </a:ext>
                <a:ext uri="{C183D7F6-B498-43B3-948B-1728B52AA6E4}">
                  <adec:decorative xmlns:adec="http://schemas.microsoft.com/office/drawing/2017/decorative" val="1"/>
                </a:ext>
              </a:extLst>
            </p:cNvPr>
            <p:cNvSpPr/>
            <p:nvPr/>
          </p:nvSpPr>
          <p:spPr bwMode="auto">
            <a:xfrm>
              <a:off x="7288413" y="3809424"/>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74" name="TextBox 73">
              <a:extLst>
                <a:ext uri="{FF2B5EF4-FFF2-40B4-BE49-F238E27FC236}">
                  <a16:creationId xmlns:a16="http://schemas.microsoft.com/office/drawing/2014/main" id="{E34E7F58-7275-4440-928D-22F67DFEFC8A}"/>
                </a:ext>
              </a:extLst>
            </p:cNvPr>
            <p:cNvSpPr txBox="1"/>
            <p:nvPr/>
          </p:nvSpPr>
          <p:spPr>
            <a:xfrm>
              <a:off x="7409333" y="4303478"/>
              <a:ext cx="1742685" cy="974626"/>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Revise this content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when you’ve got a rough draft of an idea, turn it into usable text and then vary the length and tone.</a:t>
              </a:r>
            </a:p>
          </p:txBody>
        </p:sp>
        <p:sp>
          <p:nvSpPr>
            <p:cNvPr id="11" name="TextBox 10">
              <a:extLst>
                <a:ext uri="{FF2B5EF4-FFF2-40B4-BE49-F238E27FC236}">
                  <a16:creationId xmlns:a16="http://schemas.microsoft.com/office/drawing/2014/main" id="{8621EA2F-9C37-32B6-22BA-FE15FA445CE3}"/>
                </a:ext>
              </a:extLst>
            </p:cNvPr>
            <p:cNvSpPr txBox="1"/>
            <p:nvPr/>
          </p:nvSpPr>
          <p:spPr>
            <a:xfrm>
              <a:off x="9050182" y="3809424"/>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9</a:t>
              </a:r>
            </a:p>
          </p:txBody>
        </p:sp>
        <p:sp>
          <p:nvSpPr>
            <p:cNvPr id="65" name="TextBox 64">
              <a:extLst>
                <a:ext uri="{FF2B5EF4-FFF2-40B4-BE49-F238E27FC236}">
                  <a16:creationId xmlns:a16="http://schemas.microsoft.com/office/drawing/2014/main" id="{101100B7-8CED-4EAB-42EB-B9B33CD29CE2}"/>
                </a:ext>
              </a:extLst>
            </p:cNvPr>
            <p:cNvSpPr txBox="1"/>
            <p:nvPr/>
          </p:nvSpPr>
          <p:spPr>
            <a:xfrm>
              <a:off x="7602299" y="5531704"/>
              <a:ext cx="1549719"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Rewrite with Copilot</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67" name="Graphic 66">
              <a:extLst>
                <a:ext uri="{FF2B5EF4-FFF2-40B4-BE49-F238E27FC236}">
                  <a16:creationId xmlns:a16="http://schemas.microsoft.com/office/drawing/2014/main" id="{B3FEB858-854F-62DD-B79B-982B367377D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75073" y="5561325"/>
              <a:ext cx="163426" cy="163426"/>
            </a:xfrm>
            <a:prstGeom prst="rect">
              <a:avLst/>
            </a:prstGeom>
          </p:spPr>
        </p:pic>
        <p:pic>
          <p:nvPicPr>
            <p:cNvPr id="83" name="Picture 82" descr="A blue square with white letter on it&#10;&#10;Description automatically generated">
              <a:extLst>
                <a:ext uri="{FF2B5EF4-FFF2-40B4-BE49-F238E27FC236}">
                  <a16:creationId xmlns:a16="http://schemas.microsoft.com/office/drawing/2014/main" id="{63969A7F-746A-70D0-AE6B-9D56379112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00058" y="3990160"/>
              <a:ext cx="301525" cy="280584"/>
            </a:xfrm>
            <a:prstGeom prst="rect">
              <a:avLst/>
            </a:prstGeom>
          </p:spPr>
        </p:pic>
      </p:grpSp>
      <p:sp>
        <p:nvSpPr>
          <p:cNvPr id="109" name="TextBox 108">
            <a:extLst>
              <a:ext uri="{FF2B5EF4-FFF2-40B4-BE49-F238E27FC236}">
                <a16:creationId xmlns:a16="http://schemas.microsoft.com/office/drawing/2014/main" id="{981F4ED5-39D6-B70F-8D4C-7F03CA27ED09}"/>
              </a:ext>
            </a:extLst>
          </p:cNvPr>
          <p:cNvSpPr txBox="1"/>
          <p:nvPr/>
        </p:nvSpPr>
        <p:spPr>
          <a:xfrm>
            <a:off x="2148800" y="6139828"/>
            <a:ext cx="7894400" cy="366895"/>
          </a:xfrm>
          <a:prstGeom prst="rect">
            <a:avLst/>
          </a:prstGeom>
          <a:noFill/>
        </p:spPr>
        <p:txBody>
          <a:bodyPr wrap="square">
            <a:spAutoFit/>
          </a:bodyPr>
          <a:lstStyle/>
          <a:p>
            <a:pPr lvl="0" algn="ctr">
              <a:lnSpc>
                <a:spcPct val="107000"/>
              </a:lnSpc>
              <a:spcAft>
                <a:spcPts val="800"/>
              </a:spcAft>
              <a:defRPr/>
            </a:pPr>
            <a:r>
              <a:rPr kumimoji="0" lang="en-US" sz="1800" b="1" i="0" u="none" strike="noStrike" kern="100" cap="none" spc="0" normalizeH="0" baseline="0" noProof="0">
                <a:ln>
                  <a:noFill/>
                </a:ln>
                <a:solidFill>
                  <a:prstClr val="black"/>
                </a:solidFill>
                <a:effectLst/>
                <a:uLnTx/>
                <a:uFillTx/>
                <a:latin typeface="Segoe UI Semibold" panose="020B0502040204020203" pitchFamily="34" charset="0"/>
                <a:ea typeface="Aptos" panose="020B0004020202020204" pitchFamily="34" charset="0"/>
                <a:cs typeface="Segoe UI Semibold" panose="020B0502040204020203" pitchFamily="34" charset="0"/>
              </a:rPr>
              <a:t> For more prompts, visit </a:t>
            </a:r>
            <a:r>
              <a:rPr lang="en-US">
                <a:hlinkClick r:id="rId8"/>
              </a:rPr>
              <a:t>Copilot Prompt Gallery</a:t>
            </a:r>
            <a:endParaRPr kumimoji="0" lang="en-CA" sz="1800" b="0" i="0" u="none" strike="noStrike" kern="100" cap="none" spc="0" normalizeH="0" baseline="0" noProof="0">
              <a:ln>
                <a:noFill/>
              </a:ln>
              <a:solidFill>
                <a:srgbClr val="C03BC4"/>
              </a:solidFill>
              <a:effectLst/>
              <a:uLnTx/>
              <a:uFillTx/>
              <a:latin typeface="Segoe UI Semibold" panose="020B0502040204020203" pitchFamily="34" charset="0"/>
              <a:ea typeface="Aptos" panose="020B0004020202020204" pitchFamily="34" charset="0"/>
              <a:cs typeface="Segoe UI Semibold" panose="020B0502040204020203" pitchFamily="34" charset="0"/>
            </a:endParaRPr>
          </a:p>
        </p:txBody>
      </p:sp>
      <p:grpSp>
        <p:nvGrpSpPr>
          <p:cNvPr id="23" name="Group 22">
            <a:extLst>
              <a:ext uri="{FF2B5EF4-FFF2-40B4-BE49-F238E27FC236}">
                <a16:creationId xmlns:a16="http://schemas.microsoft.com/office/drawing/2014/main" id="{8C2FA365-CA53-31EA-4EA1-3F733DC62F84}"/>
              </a:ext>
            </a:extLst>
          </p:cNvPr>
          <p:cNvGrpSpPr/>
          <p:nvPr/>
        </p:nvGrpSpPr>
        <p:grpSpPr>
          <a:xfrm>
            <a:off x="2766319" y="3809424"/>
            <a:ext cx="2153223" cy="2221428"/>
            <a:chOff x="2766319" y="3809424"/>
            <a:chExt cx="2153223" cy="2221428"/>
          </a:xfrm>
        </p:grpSpPr>
        <p:grpSp>
          <p:nvGrpSpPr>
            <p:cNvPr id="14" name="Group 13">
              <a:extLst>
                <a:ext uri="{FF2B5EF4-FFF2-40B4-BE49-F238E27FC236}">
                  <a16:creationId xmlns:a16="http://schemas.microsoft.com/office/drawing/2014/main" id="{7514B82E-FFE3-EA48-32D8-B97ED4E263B6}"/>
                </a:ext>
              </a:extLst>
            </p:cNvPr>
            <p:cNvGrpSpPr/>
            <p:nvPr/>
          </p:nvGrpSpPr>
          <p:grpSpPr>
            <a:xfrm>
              <a:off x="2766319" y="3809424"/>
              <a:ext cx="2153223" cy="2221428"/>
              <a:chOff x="2766319" y="3809424"/>
              <a:chExt cx="2153223" cy="2221428"/>
            </a:xfrm>
          </p:grpSpPr>
          <p:sp useBgFill="1">
            <p:nvSpPr>
              <p:cNvPr id="64" name="Rounded Rectangle 1">
                <a:extLst>
                  <a:ext uri="{FF2B5EF4-FFF2-40B4-BE49-F238E27FC236}">
                    <a16:creationId xmlns:a16="http://schemas.microsoft.com/office/drawing/2014/main" id="{61343778-9C24-1713-9A84-D5E5CA10B1F6}"/>
                  </a:ext>
                  <a:ext uri="{C183D7F6-B498-43B3-948B-1728B52AA6E4}">
                    <adec:decorative xmlns:adec="http://schemas.microsoft.com/office/drawing/2017/decorative" val="1"/>
                  </a:ext>
                </a:extLst>
              </p:cNvPr>
              <p:cNvSpPr/>
              <p:nvPr/>
            </p:nvSpPr>
            <p:spPr bwMode="auto">
              <a:xfrm>
                <a:off x="2766319" y="3809424"/>
                <a:ext cx="2153223" cy="2221428"/>
              </a:xfrm>
              <a:prstGeom prst="roundRect">
                <a:avLst>
                  <a:gd name="adj" fmla="val 2901"/>
                </a:avLst>
              </a:prstGeom>
              <a:solidFill>
                <a:schemeClr val="bg1"/>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66" name="TextBox 65">
                <a:extLst>
                  <a:ext uri="{FF2B5EF4-FFF2-40B4-BE49-F238E27FC236}">
                    <a16:creationId xmlns:a16="http://schemas.microsoft.com/office/drawing/2014/main" id="{D1BB983D-BD6C-4F09-6D03-BA8A5EDE9CE7}"/>
                  </a:ext>
                </a:extLst>
              </p:cNvPr>
              <p:cNvSpPr txBox="1"/>
              <p:nvPr/>
            </p:nvSpPr>
            <p:spPr>
              <a:xfrm>
                <a:off x="2887238" y="4303478"/>
                <a:ext cx="1972597" cy="820738"/>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400" b="1" i="0" u="none" strike="noStrike" kern="1200" cap="none" spc="0" normalizeH="0" baseline="0" noProof="0">
                    <a:ln>
                      <a:noFill/>
                    </a:ln>
                    <a:solidFill>
                      <a:srgbClr val="8661C5"/>
                    </a:solidFill>
                    <a:effectLst/>
                    <a:uLnTx/>
                    <a:uFillTx/>
                    <a:latin typeface="Segoe UI Semibold" panose="020B0502040204020203" pitchFamily="34" charset="0"/>
                    <a:ea typeface="+mn-ea"/>
                    <a:cs typeface="Segoe UI Semibold" panose="020B0502040204020203" pitchFamily="34" charset="0"/>
                  </a:rPr>
                  <a:t>Help me write …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 jumpstart creativity and write and edit like a pro by getting a first draft in seconds.</a:t>
                </a:r>
              </a:p>
            </p:txBody>
          </p:sp>
          <p:sp>
            <p:nvSpPr>
              <p:cNvPr id="9" name="TextBox 8">
                <a:extLst>
                  <a:ext uri="{FF2B5EF4-FFF2-40B4-BE49-F238E27FC236}">
                    <a16:creationId xmlns:a16="http://schemas.microsoft.com/office/drawing/2014/main" id="{E5A12A2C-C9B0-D34C-75E2-71AC98A667CB}"/>
                  </a:ext>
                </a:extLst>
              </p:cNvPr>
              <p:cNvSpPr txBox="1"/>
              <p:nvPr/>
            </p:nvSpPr>
            <p:spPr>
              <a:xfrm>
                <a:off x="4528088" y="3809424"/>
                <a:ext cx="391454" cy="52322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lumMod val="75000"/>
                        <a:alpha val="50000"/>
                      </a:prstClr>
                    </a:solidFill>
                    <a:effectLst/>
                    <a:uLnTx/>
                    <a:uFillTx/>
                    <a:latin typeface="Segoe UI" panose="020B0502040204020203" pitchFamily="34" charset="0"/>
                    <a:ea typeface="+mn-ea"/>
                    <a:cs typeface="Segoe UI" panose="020B0502040204020203" pitchFamily="34" charset="0"/>
                  </a:rPr>
                  <a:t>7</a:t>
                </a:r>
              </a:p>
            </p:txBody>
          </p:sp>
          <p:sp>
            <p:nvSpPr>
              <p:cNvPr id="57" name="TextBox 56">
                <a:extLst>
                  <a:ext uri="{FF2B5EF4-FFF2-40B4-BE49-F238E27FC236}">
                    <a16:creationId xmlns:a16="http://schemas.microsoft.com/office/drawing/2014/main" id="{C44C52D2-9F6F-5B1B-6BBD-166421B461BF}"/>
                  </a:ext>
                </a:extLst>
              </p:cNvPr>
              <p:cNvSpPr txBox="1"/>
              <p:nvPr/>
            </p:nvSpPr>
            <p:spPr>
              <a:xfrm>
                <a:off x="3085792" y="5531704"/>
                <a:ext cx="114987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mn-cs"/>
                  </a:rPr>
                  <a:t>Generate three ways to say [x] </a:t>
                </a:r>
                <a:endParaRPr kumimoji="0" lang="en-US" sz="1050" b="0" i="0" u="none" strike="noStrike" kern="1200" cap="none" spc="0" normalizeH="0" baseline="0" noProof="0">
                  <a:ln>
                    <a:noFill/>
                  </a:ln>
                  <a:solidFill>
                    <a:prstClr val="black"/>
                  </a:solidFill>
                  <a:effectLst/>
                  <a:uLnTx/>
                  <a:uFillTx/>
                  <a:latin typeface="Segoe UI"/>
                  <a:ea typeface="+mn-ea"/>
                  <a:cs typeface="+mn-cs"/>
                </a:endParaRPr>
              </a:p>
            </p:txBody>
          </p:sp>
          <p:pic>
            <p:nvPicPr>
              <p:cNvPr id="59" name="Graphic 58">
                <a:extLst>
                  <a:ext uri="{FF2B5EF4-FFF2-40B4-BE49-F238E27FC236}">
                    <a16:creationId xmlns:a16="http://schemas.microsoft.com/office/drawing/2014/main" id="{8174F0D8-4B2B-C222-2B1C-A4E1371BC66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58566" y="5561325"/>
                <a:ext cx="163426" cy="163426"/>
              </a:xfrm>
              <a:prstGeom prst="rect">
                <a:avLst/>
              </a:prstGeom>
            </p:spPr>
          </p:pic>
        </p:grpSp>
        <p:pic>
          <p:nvPicPr>
            <p:cNvPr id="17" name="Picture 16" descr="A blue square with white letter on it&#10;&#10;Description automatically generated">
              <a:extLst>
                <a:ext uri="{FF2B5EF4-FFF2-40B4-BE49-F238E27FC236}">
                  <a16:creationId xmlns:a16="http://schemas.microsoft.com/office/drawing/2014/main" id="{67D73CC4-F608-4CAA-3E2E-EE692F4CBC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60920" y="3990160"/>
              <a:ext cx="301525" cy="280584"/>
            </a:xfrm>
            <a:prstGeom prst="rect">
              <a:avLst/>
            </a:prstGeom>
          </p:spPr>
        </p:pic>
      </p:grpSp>
      <p:grpSp>
        <p:nvGrpSpPr>
          <p:cNvPr id="116" name="Group 115">
            <a:extLst>
              <a:ext uri="{FF2B5EF4-FFF2-40B4-BE49-F238E27FC236}">
                <a16:creationId xmlns:a16="http://schemas.microsoft.com/office/drawing/2014/main" id="{A1337B58-5700-4E4D-BD49-18BCE48D3B4D}"/>
              </a:ext>
            </a:extLst>
          </p:cNvPr>
          <p:cNvGrpSpPr/>
          <p:nvPr/>
        </p:nvGrpSpPr>
        <p:grpSpPr>
          <a:xfrm>
            <a:off x="3691286" y="928366"/>
            <a:ext cx="303288" cy="237392"/>
            <a:chOff x="3839167" y="978957"/>
            <a:chExt cx="303288" cy="237392"/>
          </a:xfrm>
        </p:grpSpPr>
        <p:sp>
          <p:nvSpPr>
            <p:cNvPr id="113" name="Freeform: Shape 41">
              <a:extLst>
                <a:ext uri="{FF2B5EF4-FFF2-40B4-BE49-F238E27FC236}">
                  <a16:creationId xmlns:a16="http://schemas.microsoft.com/office/drawing/2014/main" id="{C31067B0-3C13-926F-9C9A-CBDF12862544}"/>
                </a:ext>
              </a:extLst>
            </p:cNvPr>
            <p:cNvSpPr/>
            <p:nvPr/>
          </p:nvSpPr>
          <p:spPr>
            <a:xfrm>
              <a:off x="3885746" y="1077594"/>
              <a:ext cx="210130" cy="65830"/>
            </a:xfrm>
            <a:custGeom>
              <a:avLst/>
              <a:gdLst>
                <a:gd name="connsiteX0" fmla="*/ 301561 w 1506950"/>
                <a:gd name="connsiteY0" fmla="*/ 0 h 522350"/>
                <a:gd name="connsiteX1" fmla="*/ 0 w 1506950"/>
                <a:gd name="connsiteY1" fmla="*/ 522351 h 522350"/>
                <a:gd name="connsiteX2" fmla="*/ 1506950 w 1506950"/>
                <a:gd name="connsiteY2" fmla="*/ 522351 h 522350"/>
                <a:gd name="connsiteX3" fmla="*/ 1205389 w 1506950"/>
                <a:gd name="connsiteY3" fmla="*/ 0 h 522350"/>
                <a:gd name="connsiteX4" fmla="*/ 301561 w 1506950"/>
                <a:gd name="connsiteY4" fmla="*/ 0 h 522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6950" h="522350">
                  <a:moveTo>
                    <a:pt x="301561" y="0"/>
                  </a:moveTo>
                  <a:lnTo>
                    <a:pt x="0" y="522351"/>
                  </a:lnTo>
                  <a:lnTo>
                    <a:pt x="1506950" y="522351"/>
                  </a:lnTo>
                  <a:lnTo>
                    <a:pt x="1205389" y="0"/>
                  </a:lnTo>
                  <a:lnTo>
                    <a:pt x="301561" y="0"/>
                  </a:lnTo>
                  <a:close/>
                </a:path>
              </a:pathLst>
            </a:custGeom>
            <a:solidFill>
              <a:schemeClr val="bg1">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2F2F2"/>
                </a:solidFill>
                <a:effectLst/>
                <a:uLnTx/>
                <a:uFillTx/>
                <a:latin typeface="Segoe UI"/>
                <a:ea typeface="+mn-ea"/>
                <a:cs typeface="Segoe UI" pitchFamily="34" charset="0"/>
              </a:endParaRPr>
            </a:p>
          </p:txBody>
        </p:sp>
        <p:sp>
          <p:nvSpPr>
            <p:cNvPr id="114" name="Freeform: Shape 42">
              <a:extLst>
                <a:ext uri="{FF2B5EF4-FFF2-40B4-BE49-F238E27FC236}">
                  <a16:creationId xmlns:a16="http://schemas.microsoft.com/office/drawing/2014/main" id="{A19640B3-3BCB-F7F1-982C-A170A42B57CE}"/>
                </a:ext>
              </a:extLst>
            </p:cNvPr>
            <p:cNvSpPr/>
            <p:nvPr/>
          </p:nvSpPr>
          <p:spPr>
            <a:xfrm>
              <a:off x="3839167" y="1150519"/>
              <a:ext cx="303288" cy="65830"/>
            </a:xfrm>
            <a:custGeom>
              <a:avLst/>
              <a:gdLst>
                <a:gd name="connsiteX0" fmla="*/ 2175034 w 2175033"/>
                <a:gd name="connsiteY0" fmla="*/ 522351 h 522350"/>
                <a:gd name="connsiteX1" fmla="*/ 1873472 w 2175033"/>
                <a:gd name="connsiteY1" fmla="*/ 0 h 522350"/>
                <a:gd name="connsiteX2" fmla="*/ 301562 w 2175033"/>
                <a:gd name="connsiteY2" fmla="*/ 0 h 522350"/>
                <a:gd name="connsiteX3" fmla="*/ 0 w 2175033"/>
                <a:gd name="connsiteY3" fmla="*/ 522351 h 522350"/>
                <a:gd name="connsiteX4" fmla="*/ 2175034 w 2175033"/>
                <a:gd name="connsiteY4" fmla="*/ 522351 h 522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5033" h="522350">
                  <a:moveTo>
                    <a:pt x="2175034" y="522351"/>
                  </a:moveTo>
                  <a:lnTo>
                    <a:pt x="1873472" y="0"/>
                  </a:lnTo>
                  <a:lnTo>
                    <a:pt x="301562" y="0"/>
                  </a:lnTo>
                  <a:lnTo>
                    <a:pt x="0" y="522351"/>
                  </a:lnTo>
                  <a:lnTo>
                    <a:pt x="2175034" y="522351"/>
                  </a:lnTo>
                  <a:close/>
                </a:path>
              </a:pathLst>
            </a:custGeom>
            <a:solidFill>
              <a:schemeClr val="accent2">
                <a:lumMod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2F2F2"/>
                </a:solidFill>
                <a:effectLst/>
                <a:uLnTx/>
                <a:uFillTx/>
                <a:latin typeface="Segoe UI"/>
                <a:ea typeface="+mn-ea"/>
                <a:cs typeface="Segoe UI" pitchFamily="34" charset="0"/>
              </a:endParaRPr>
            </a:p>
          </p:txBody>
        </p:sp>
        <p:sp>
          <p:nvSpPr>
            <p:cNvPr id="115" name="Freeform: Shape 56">
              <a:extLst>
                <a:ext uri="{FF2B5EF4-FFF2-40B4-BE49-F238E27FC236}">
                  <a16:creationId xmlns:a16="http://schemas.microsoft.com/office/drawing/2014/main" id="{61F961FE-F636-0B2E-5EB2-7C4D87A7CB7C}"/>
                </a:ext>
              </a:extLst>
            </p:cNvPr>
            <p:cNvSpPr/>
            <p:nvPr/>
          </p:nvSpPr>
          <p:spPr>
            <a:xfrm>
              <a:off x="3932338" y="978957"/>
              <a:ext cx="116945" cy="91543"/>
            </a:xfrm>
            <a:custGeom>
              <a:avLst/>
              <a:gdLst>
                <a:gd name="connsiteX0" fmla="*/ 838676 w 838676"/>
                <a:gd name="connsiteY0" fmla="*/ 726377 h 726376"/>
                <a:gd name="connsiteX1" fmla="*/ 419290 w 838676"/>
                <a:gd name="connsiteY1" fmla="*/ 0 h 726376"/>
                <a:gd name="connsiteX2" fmla="*/ 0 w 838676"/>
                <a:gd name="connsiteY2" fmla="*/ 726377 h 726376"/>
                <a:gd name="connsiteX3" fmla="*/ 838676 w 838676"/>
                <a:gd name="connsiteY3" fmla="*/ 726377 h 726376"/>
              </a:gdLst>
              <a:ahLst/>
              <a:cxnLst>
                <a:cxn ang="0">
                  <a:pos x="connsiteX0" y="connsiteY0"/>
                </a:cxn>
                <a:cxn ang="0">
                  <a:pos x="connsiteX1" y="connsiteY1"/>
                </a:cxn>
                <a:cxn ang="0">
                  <a:pos x="connsiteX2" y="connsiteY2"/>
                </a:cxn>
                <a:cxn ang="0">
                  <a:pos x="connsiteX3" y="connsiteY3"/>
                </a:cxn>
              </a:cxnLst>
              <a:rect l="l" t="t" r="r" b="b"/>
              <a:pathLst>
                <a:path w="838676" h="726376">
                  <a:moveTo>
                    <a:pt x="838676" y="726377"/>
                  </a:moveTo>
                  <a:lnTo>
                    <a:pt x="419290" y="0"/>
                  </a:lnTo>
                  <a:lnTo>
                    <a:pt x="0" y="726377"/>
                  </a:lnTo>
                  <a:lnTo>
                    <a:pt x="838676" y="726377"/>
                  </a:lnTo>
                  <a:close/>
                </a:path>
              </a:pathLst>
            </a:custGeom>
            <a:solidFill>
              <a:schemeClr val="bg1">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2F2F2"/>
                </a:solidFill>
                <a:effectLst/>
                <a:uLnTx/>
                <a:uFillTx/>
                <a:latin typeface="Segoe UI"/>
                <a:ea typeface="+mn-ea"/>
                <a:cs typeface="Segoe UI" pitchFamily="34" charset="0"/>
              </a:endParaRPr>
            </a:p>
          </p:txBody>
        </p:sp>
      </p:grpSp>
    </p:spTree>
    <p:extLst>
      <p:ext uri="{BB962C8B-B14F-4D97-AF65-F5344CB8AC3E}">
        <p14:creationId xmlns:p14="http://schemas.microsoft.com/office/powerpoint/2010/main" val="118036831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9"/>
                                        </p:tgtEl>
                                        <p:attrNameLst>
                                          <p:attrName>style.visibility</p:attrName>
                                        </p:attrNameLst>
                                      </p:cBhvr>
                                      <p:to>
                                        <p:strVal val="visible"/>
                                      </p:to>
                                    </p:set>
                                    <p:animEffect transition="in" filter="fade">
                                      <p:cBhvr>
                                        <p:cTn id="7" dur="500"/>
                                        <p:tgtEl>
                                          <p:spTgt spid="1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E540-D664-2248-A353-E17150691F3D}"/>
              </a:ext>
            </a:extLst>
          </p:cNvPr>
          <p:cNvSpPr>
            <a:spLocks noGrp="1"/>
          </p:cNvSpPr>
          <p:nvPr>
            <p:ph type="title"/>
          </p:nvPr>
        </p:nvSpPr>
        <p:spPr>
          <a:xfrm>
            <a:off x="584200" y="3179701"/>
            <a:ext cx="9144000" cy="498598"/>
          </a:xfrm>
        </p:spPr>
        <p:txBody>
          <a:bodyPr wrap="square" anchor="b">
            <a:noAutofit/>
          </a:bodyPr>
          <a:lstStyle/>
          <a:p>
            <a:r>
              <a:rPr lang="en-US" sz="4000" dirty="0">
                <a:gradFill>
                  <a:gsLst>
                    <a:gs pos="0">
                      <a:srgbClr val="002060"/>
                    </a:gs>
                    <a:gs pos="100000">
                      <a:srgbClr val="7030A0"/>
                    </a:gs>
                  </a:gsLst>
                  <a:lin ang="2400000" scaled="0"/>
                </a:gradFill>
                <a:cs typeface="Segoe UI"/>
              </a:rPr>
              <a:t>Hands-On Demo: Copilot in Outlook</a:t>
            </a:r>
            <a:endParaRPr lang="en-US" sz="4000" dirty="0">
              <a:gradFill>
                <a:gsLst>
                  <a:gs pos="0">
                    <a:srgbClr val="002060"/>
                  </a:gs>
                  <a:gs pos="100000">
                    <a:srgbClr val="7030A0"/>
                  </a:gs>
                </a:gsLst>
                <a:lin ang="2400000" scaled="0"/>
              </a:gradFill>
            </a:endParaRPr>
          </a:p>
        </p:txBody>
      </p:sp>
      <p:sp>
        <p:nvSpPr>
          <p:cNvPr id="10" name="Text Placeholder 2">
            <a:extLst>
              <a:ext uri="{FF2B5EF4-FFF2-40B4-BE49-F238E27FC236}">
                <a16:creationId xmlns:a16="http://schemas.microsoft.com/office/drawing/2014/main" id="{EFBE2C92-0842-2DE1-7C02-9E1AA9B9DE66}"/>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2099599272"/>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1C430-D69D-016F-251A-A9A4299600BC}"/>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70E00F3-219E-64E1-261A-BBCFEC7859A6}"/>
              </a:ext>
              <a:ext uri="{C183D7F6-B498-43B3-948B-1728B52AA6E4}">
                <adec:decorative xmlns:adec="http://schemas.microsoft.com/office/drawing/2017/decorative" val="1"/>
              </a:ext>
            </a:extLst>
          </p:cNvPr>
          <p:cNvSpPr/>
          <p:nvPr/>
        </p:nvSpPr>
        <p:spPr bwMode="auto">
          <a:xfrm>
            <a:off x="445091" y="1246909"/>
            <a:ext cx="11296945" cy="4983769"/>
          </a:xfrm>
          <a:prstGeom prst="roundRect">
            <a:avLst>
              <a:gd name="adj" fmla="val 4127"/>
            </a:avLst>
          </a:prstGeom>
          <a:solidFill>
            <a:srgbClr val="FFFFFF">
              <a:alpha val="74118"/>
            </a:srgbClr>
          </a:solidFill>
          <a:ln>
            <a:solidFill>
              <a:schemeClr val="bg1"/>
            </a:solidFill>
          </a:ln>
          <a:effectLst>
            <a:outerShdw blurRad="343645" dist="295501" dir="2700000" algn="tl" rotWithShape="0">
              <a:srgbClr val="F3484C">
                <a:alpha val="15816"/>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 name="Title 1">
            <a:extLst>
              <a:ext uri="{FF2B5EF4-FFF2-40B4-BE49-F238E27FC236}">
                <a16:creationId xmlns:a16="http://schemas.microsoft.com/office/drawing/2014/main" id="{103BADC3-E57A-FB4C-092B-A3203FC6B09A}"/>
              </a:ext>
            </a:extLst>
          </p:cNvPr>
          <p:cNvSpPr txBox="1">
            <a:spLocks noGrp="1"/>
          </p:cNvSpPr>
          <p:nvPr>
            <p:ph type="title" idx="4294967295"/>
          </p:nvPr>
        </p:nvSpPr>
        <p:spPr>
          <a:xfrm>
            <a:off x="511793" y="289346"/>
            <a:ext cx="11323319" cy="55403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fontAlgn="auto">
              <a:lnSpc>
                <a:spcPct val="90000"/>
              </a:lnSpc>
              <a:spcAft>
                <a:spcPts val="0"/>
              </a:spcAft>
              <a:buClrTx/>
              <a:buSzTx/>
              <a:tabLst/>
              <a:defRPr/>
            </a:pPr>
            <a:r>
              <a:rPr lang="en-US" sz="4000">
                <a:gradFill>
                  <a:gsLst>
                    <a:gs pos="0">
                      <a:srgbClr val="002060"/>
                    </a:gs>
                    <a:gs pos="100000">
                      <a:srgbClr val="7030A0"/>
                    </a:gs>
                  </a:gsLst>
                  <a:lin ang="2400000" scaled="0"/>
                </a:gradFill>
                <a:cs typeface="Segoe UI"/>
              </a:rPr>
              <a:t>Access M365 Copilot from where you’re working</a:t>
            </a:r>
          </a:p>
        </p:txBody>
      </p:sp>
      <p:sp>
        <p:nvSpPr>
          <p:cNvPr id="5" name="TextBox 4">
            <a:extLst>
              <a:ext uri="{FF2B5EF4-FFF2-40B4-BE49-F238E27FC236}">
                <a16:creationId xmlns:a16="http://schemas.microsoft.com/office/drawing/2014/main" id="{95EE3E38-90CB-81FE-0D7A-32A5C1DE6836}"/>
              </a:ext>
            </a:extLst>
          </p:cNvPr>
          <p:cNvSpPr txBox="1"/>
          <p:nvPr/>
        </p:nvSpPr>
        <p:spPr>
          <a:xfrm>
            <a:off x="4614684" y="1469885"/>
            <a:ext cx="2012051"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Microsoft 365 app</a:t>
            </a:r>
          </a:p>
        </p:txBody>
      </p:sp>
      <p:sp>
        <p:nvSpPr>
          <p:cNvPr id="6" name="TextBox 5">
            <a:extLst>
              <a:ext uri="{FF2B5EF4-FFF2-40B4-BE49-F238E27FC236}">
                <a16:creationId xmlns:a16="http://schemas.microsoft.com/office/drawing/2014/main" id="{69B93883-ECAB-83AE-15D1-809F7C7ABB35}"/>
              </a:ext>
            </a:extLst>
          </p:cNvPr>
          <p:cNvSpPr txBox="1"/>
          <p:nvPr/>
        </p:nvSpPr>
        <p:spPr>
          <a:xfrm>
            <a:off x="1260483" y="1469885"/>
            <a:ext cx="1735617" cy="430887"/>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Segoe UI"/>
              </a:rPr>
              <a:t>copilot.cloud.microsoft</a:t>
            </a:r>
          </a:p>
        </p:txBody>
      </p:sp>
      <p:sp>
        <p:nvSpPr>
          <p:cNvPr id="7" name="TextBox 6">
            <a:extLst>
              <a:ext uri="{FF2B5EF4-FFF2-40B4-BE49-F238E27FC236}">
                <a16:creationId xmlns:a16="http://schemas.microsoft.com/office/drawing/2014/main" id="{6F5EF898-B0D3-7A63-BD77-8205D37AECDE}"/>
              </a:ext>
              <a:ext uri="{C183D7F6-B498-43B3-948B-1728B52AA6E4}">
                <adec:decorative xmlns:adec="http://schemas.microsoft.com/office/drawing/2017/decorative" val="1"/>
              </a:ext>
            </a:extLst>
          </p:cNvPr>
          <p:cNvSpPr txBox="1"/>
          <p:nvPr/>
        </p:nvSpPr>
        <p:spPr>
          <a:xfrm>
            <a:off x="8012746" y="1382067"/>
            <a:ext cx="3290775"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9" name="TextBox 8">
            <a:extLst>
              <a:ext uri="{FF2B5EF4-FFF2-40B4-BE49-F238E27FC236}">
                <a16:creationId xmlns:a16="http://schemas.microsoft.com/office/drawing/2014/main" id="{17CC4AF1-FEE7-3A6D-91D0-7F72211234E0}"/>
              </a:ext>
              <a:ext uri="{C183D7F6-B498-43B3-948B-1728B52AA6E4}">
                <adec:decorative xmlns:adec="http://schemas.microsoft.com/office/drawing/2017/decorative" val="0"/>
              </a:ext>
            </a:extLst>
          </p:cNvPr>
          <p:cNvSpPr txBox="1"/>
          <p:nvPr/>
        </p:nvSpPr>
        <p:spPr>
          <a:xfrm>
            <a:off x="1252374" y="1469885"/>
            <a:ext cx="2012051"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Microsoft 365 app</a:t>
            </a:r>
          </a:p>
        </p:txBody>
      </p:sp>
      <p:sp>
        <p:nvSpPr>
          <p:cNvPr id="10" name="TextBox 9">
            <a:extLst>
              <a:ext uri="{FF2B5EF4-FFF2-40B4-BE49-F238E27FC236}">
                <a16:creationId xmlns:a16="http://schemas.microsoft.com/office/drawing/2014/main" id="{6353572E-DC1B-C1A4-3AB6-5E0A65A1F489}"/>
              </a:ext>
              <a:ext uri="{C183D7F6-B498-43B3-948B-1728B52AA6E4}">
                <adec:decorative xmlns:adec="http://schemas.microsoft.com/office/drawing/2017/decorative" val="1"/>
              </a:ext>
            </a:extLst>
          </p:cNvPr>
          <p:cNvSpPr txBox="1"/>
          <p:nvPr/>
        </p:nvSpPr>
        <p:spPr>
          <a:xfrm>
            <a:off x="916971" y="1382067"/>
            <a:ext cx="3317128"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11" name="TextBox 10">
            <a:extLst>
              <a:ext uri="{FF2B5EF4-FFF2-40B4-BE49-F238E27FC236}">
                <a16:creationId xmlns:a16="http://schemas.microsoft.com/office/drawing/2014/main" id="{3F37ECB6-4819-260C-1959-1D6AAF7DC34A}"/>
              </a:ext>
            </a:extLst>
          </p:cNvPr>
          <p:cNvSpPr txBox="1"/>
          <p:nvPr/>
        </p:nvSpPr>
        <p:spPr>
          <a:xfrm>
            <a:off x="1391455" y="1400476"/>
            <a:ext cx="2340194"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Segoe UI"/>
                <a:hlinkClick r:id="rId3">
                  <a:extLst>
                    <a:ext uri="{A12FA001-AC4F-418D-AE19-62706E023703}">
                      <ahyp:hlinkClr xmlns:ahyp="http://schemas.microsoft.com/office/drawing/2018/hyperlinkcolor" val="tx"/>
                    </a:ext>
                  </a:extLst>
                </a:hlinkClick>
              </a:rPr>
              <a:t>M365Copilot.com</a:t>
            </a:r>
            <a:endParaRPr kumimoji="0" lang="en-US" sz="1765" b="0" i="0" u="none" strike="noStrike" kern="1200" cap="none" spc="0" normalizeH="0" baseline="0" noProof="0">
              <a:ln>
                <a:noFill/>
              </a:ln>
              <a:solidFill>
                <a:srgbClr val="FFFFFF"/>
              </a:solidFill>
              <a:effectLst/>
              <a:uLnTx/>
              <a:uFillTx/>
              <a:latin typeface="Segoe Sans Display"/>
              <a:ea typeface="+mn-ea"/>
              <a:cs typeface="+mn-cs"/>
              <a:hlinkClick r:id="rId4">
                <a:extLst>
                  <a:ext uri="{A12FA001-AC4F-418D-AE19-62706E023703}">
                    <ahyp:hlinkClr xmlns:ahyp="http://schemas.microsoft.com/office/drawing/2018/hyperlinkcolor" val="tx"/>
                  </a:ext>
                </a:extLst>
              </a:hlinkClick>
            </a:endParaRPr>
          </a:p>
        </p:txBody>
      </p:sp>
      <p:sp>
        <p:nvSpPr>
          <p:cNvPr id="12" name="TextBox 11">
            <a:extLst>
              <a:ext uri="{FF2B5EF4-FFF2-40B4-BE49-F238E27FC236}">
                <a16:creationId xmlns:a16="http://schemas.microsoft.com/office/drawing/2014/main" id="{EEDC3CBC-2F1B-3648-3489-D5EA6F035363}"/>
              </a:ext>
              <a:ext uri="{C183D7F6-B498-43B3-948B-1728B52AA6E4}">
                <adec:decorative xmlns:adec="http://schemas.microsoft.com/office/drawing/2017/decorative" val="1"/>
              </a:ext>
            </a:extLst>
          </p:cNvPr>
          <p:cNvSpPr txBox="1"/>
          <p:nvPr/>
        </p:nvSpPr>
        <p:spPr>
          <a:xfrm>
            <a:off x="4562584" y="1382067"/>
            <a:ext cx="3066832"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13" name="TextBox 12">
            <a:extLst>
              <a:ext uri="{FF2B5EF4-FFF2-40B4-BE49-F238E27FC236}">
                <a16:creationId xmlns:a16="http://schemas.microsoft.com/office/drawing/2014/main" id="{567F5A88-99D2-DAF0-640B-E1166457CC75}"/>
              </a:ext>
            </a:extLst>
          </p:cNvPr>
          <p:cNvSpPr txBox="1"/>
          <p:nvPr/>
        </p:nvSpPr>
        <p:spPr>
          <a:xfrm>
            <a:off x="5056315" y="1401002"/>
            <a:ext cx="2163613"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Segoe UI"/>
                <a:ea typeface="+mn-ea"/>
                <a:cs typeface="+mn-cs"/>
              </a:rPr>
              <a:t>Microsoft 365 Copilot app*</a:t>
            </a: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14" name="TextBox 13">
            <a:extLst>
              <a:ext uri="{FF2B5EF4-FFF2-40B4-BE49-F238E27FC236}">
                <a16:creationId xmlns:a16="http://schemas.microsoft.com/office/drawing/2014/main" id="{A22A288B-DFC9-6E28-05A3-E78B022F527E}"/>
              </a:ext>
              <a:ext uri="{C183D7F6-B498-43B3-948B-1728B52AA6E4}">
                <adec:decorative xmlns:adec="http://schemas.microsoft.com/office/drawing/2017/decorative" val="1"/>
              </a:ext>
            </a:extLst>
          </p:cNvPr>
          <p:cNvSpPr txBox="1"/>
          <p:nvPr/>
        </p:nvSpPr>
        <p:spPr>
          <a:xfrm>
            <a:off x="8032544" y="3760429"/>
            <a:ext cx="3290775"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8" name="TextBox 7">
            <a:extLst>
              <a:ext uri="{FF2B5EF4-FFF2-40B4-BE49-F238E27FC236}">
                <a16:creationId xmlns:a16="http://schemas.microsoft.com/office/drawing/2014/main" id="{E366C6C1-CBDB-9F80-A0C4-37B9B090DB72}"/>
              </a:ext>
            </a:extLst>
          </p:cNvPr>
          <p:cNvSpPr txBox="1"/>
          <p:nvPr/>
        </p:nvSpPr>
        <p:spPr>
          <a:xfrm>
            <a:off x="8505627" y="1393376"/>
            <a:ext cx="2340194"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Edge browser sidebar</a:t>
            </a:r>
          </a:p>
        </p:txBody>
      </p:sp>
      <p:sp>
        <p:nvSpPr>
          <p:cNvPr id="26" name="TextBox 25">
            <a:extLst>
              <a:ext uri="{FF2B5EF4-FFF2-40B4-BE49-F238E27FC236}">
                <a16:creationId xmlns:a16="http://schemas.microsoft.com/office/drawing/2014/main" id="{2F3C52DE-6EFF-9DA1-153F-CD3C766C7BB3}"/>
              </a:ext>
              <a:ext uri="{C183D7F6-B498-43B3-948B-1728B52AA6E4}">
                <adec:decorative xmlns:adec="http://schemas.microsoft.com/office/drawing/2017/decorative" val="1"/>
              </a:ext>
            </a:extLst>
          </p:cNvPr>
          <p:cNvSpPr txBox="1"/>
          <p:nvPr/>
        </p:nvSpPr>
        <p:spPr>
          <a:xfrm>
            <a:off x="911023" y="3760429"/>
            <a:ext cx="3290775"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27" name="TextBox 26">
            <a:extLst>
              <a:ext uri="{FF2B5EF4-FFF2-40B4-BE49-F238E27FC236}">
                <a16:creationId xmlns:a16="http://schemas.microsoft.com/office/drawing/2014/main" id="{E56893DC-DA7F-7AF0-1CF6-2784D10269BE}"/>
              </a:ext>
            </a:extLst>
          </p:cNvPr>
          <p:cNvSpPr txBox="1"/>
          <p:nvPr/>
        </p:nvSpPr>
        <p:spPr>
          <a:xfrm>
            <a:off x="1403904" y="3771738"/>
            <a:ext cx="2340194"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Segoe UI"/>
                <a:ea typeface="+mn-ea"/>
                <a:cs typeface="+mn-cs"/>
              </a:rPr>
              <a:t>Teams app</a:t>
            </a:r>
          </a:p>
        </p:txBody>
      </p:sp>
      <p:sp>
        <p:nvSpPr>
          <p:cNvPr id="20" name="TextBox 19">
            <a:extLst>
              <a:ext uri="{FF2B5EF4-FFF2-40B4-BE49-F238E27FC236}">
                <a16:creationId xmlns:a16="http://schemas.microsoft.com/office/drawing/2014/main" id="{0DCA5FF4-6EF2-9E5D-0CDF-38EC8E2D9D7B}"/>
              </a:ext>
              <a:ext uri="{C183D7F6-B498-43B3-948B-1728B52AA6E4}">
                <adec:decorative xmlns:adec="http://schemas.microsoft.com/office/drawing/2017/decorative" val="1"/>
              </a:ext>
            </a:extLst>
          </p:cNvPr>
          <p:cNvSpPr txBox="1"/>
          <p:nvPr/>
        </p:nvSpPr>
        <p:spPr>
          <a:xfrm>
            <a:off x="4475143" y="3771739"/>
            <a:ext cx="3290775" cy="253314"/>
          </a:xfrm>
          <a:prstGeom prst="roundRect">
            <a:avLst>
              <a:gd name="adj" fmla="val 19873"/>
            </a:avLst>
          </a:prstGeom>
          <a:solidFill>
            <a:srgbClr val="3579CF"/>
          </a:solidFill>
          <a:ln w="3343" cap="flat">
            <a:noFill/>
            <a:prstDash val="solid"/>
            <a:miter/>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51999" tIns="18288" rIns="216000" bIns="45720" numCol="1" spcCol="0" rtlCol="0" fromWordArt="0" anchor="ctr" anchorCtr="0" forceAA="0" compatLnSpc="1">
            <a:prstTxWarp prst="textNoShape">
              <a:avLst/>
            </a:prstTxWarp>
            <a:spAutoFit/>
          </a:bodyPr>
          <a:lstStyle>
            <a:defPPr>
              <a:defRPr lang="en-US"/>
            </a:defPPr>
            <a:lvl1pPr marR="0" lvl="0" indent="0" algn="ctr" fontAlgn="base">
              <a:lnSpc>
                <a:spcPct val="100000"/>
              </a:lnSpc>
              <a:spcBef>
                <a:spcPct val="0"/>
              </a:spcBef>
              <a:spcAft>
                <a:spcPct val="0"/>
              </a:spcAft>
              <a:buClrTx/>
              <a:buSzTx/>
              <a:buFontTx/>
              <a:buNone/>
              <a:tabLst/>
              <a:defRPr kumimoji="0" sz="2800" b="1" i="0" u="none" strike="noStrike" cap="none" spc="0" normalizeH="0" baseline="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CA" sz="6600" b="0" i="0" u="none" strike="noStrike" kern="1200" cap="none" spc="0" normalizeH="0" baseline="0" noProof="0">
              <a:ln w="3175">
                <a:noFill/>
              </a:ln>
              <a:gradFill>
                <a:gsLst>
                  <a:gs pos="53933">
                    <a:srgbClr val="FFFFFF"/>
                  </a:gs>
                  <a:gs pos="3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21" name="TextBox 20">
            <a:extLst>
              <a:ext uri="{FF2B5EF4-FFF2-40B4-BE49-F238E27FC236}">
                <a16:creationId xmlns:a16="http://schemas.microsoft.com/office/drawing/2014/main" id="{CEF25CC7-390F-46EA-82B9-65D2D8D56FBE}"/>
              </a:ext>
            </a:extLst>
          </p:cNvPr>
          <p:cNvSpPr txBox="1"/>
          <p:nvPr/>
        </p:nvSpPr>
        <p:spPr>
          <a:xfrm>
            <a:off x="4968024" y="3783048"/>
            <a:ext cx="2340194"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Segoe UI"/>
                <a:ea typeface="+mn-ea"/>
                <a:cs typeface="+mn-cs"/>
              </a:rPr>
              <a:t>Outlook app</a:t>
            </a:r>
          </a:p>
        </p:txBody>
      </p:sp>
      <p:sp>
        <p:nvSpPr>
          <p:cNvPr id="15" name="TextBox 14">
            <a:extLst>
              <a:ext uri="{FF2B5EF4-FFF2-40B4-BE49-F238E27FC236}">
                <a16:creationId xmlns:a16="http://schemas.microsoft.com/office/drawing/2014/main" id="{C0E9F47F-3B8E-F6AA-D1E6-E74A899E0497}"/>
              </a:ext>
            </a:extLst>
          </p:cNvPr>
          <p:cNvSpPr txBox="1"/>
          <p:nvPr/>
        </p:nvSpPr>
        <p:spPr>
          <a:xfrm>
            <a:off x="8166890" y="3772294"/>
            <a:ext cx="300844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Microsoft 365 Copilot mobile app</a:t>
            </a:r>
          </a:p>
        </p:txBody>
      </p:sp>
      <p:sp>
        <p:nvSpPr>
          <p:cNvPr id="16" name="TextBox 15">
            <a:extLst>
              <a:ext uri="{FF2B5EF4-FFF2-40B4-BE49-F238E27FC236}">
                <a16:creationId xmlns:a16="http://schemas.microsoft.com/office/drawing/2014/main" id="{A15EE20F-89D8-0722-E527-96B106226533}"/>
              </a:ext>
            </a:extLst>
          </p:cNvPr>
          <p:cNvSpPr txBox="1"/>
          <p:nvPr/>
        </p:nvSpPr>
        <p:spPr>
          <a:xfrm>
            <a:off x="446013" y="6356412"/>
            <a:ext cx="709707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panose="020B0502040204020203" pitchFamily="34" charset="0"/>
                <a:ea typeface="+mn-ea"/>
                <a:cs typeface="+mn-cs"/>
              </a:rPr>
              <a:t>*Ensure M365 Copilot is pinned to your left navigation across Teams, Outlook, and the Microsoft 365 app.</a:t>
            </a:r>
            <a:endParaRPr kumimoji="0" lang="en-US" sz="1200" b="0" i="1"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33" name="Picture 32" descr="A screenshot of the Edge browser sidebar">
            <a:extLst>
              <a:ext uri="{FF2B5EF4-FFF2-40B4-BE49-F238E27FC236}">
                <a16:creationId xmlns:a16="http://schemas.microsoft.com/office/drawing/2014/main" id="{2E18B5ED-9D31-42C3-D17B-BA96F83E4CED}"/>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Lst>
          </a:blip>
          <a:srcRect l="74259" t="15022" r="24738" b="83127"/>
          <a:stretch/>
        </p:blipFill>
        <p:spPr>
          <a:xfrm>
            <a:off x="10667405" y="1896177"/>
            <a:ext cx="45719" cy="49753"/>
          </a:xfrm>
          <a:prstGeom prst="rect">
            <a:avLst/>
          </a:prstGeom>
          <a:ln w="38100">
            <a:noFill/>
          </a:ln>
        </p:spPr>
      </p:pic>
      <p:pic>
        <p:nvPicPr>
          <p:cNvPr id="32" name="Picture 31">
            <a:extLst>
              <a:ext uri="{FF2B5EF4-FFF2-40B4-BE49-F238E27FC236}">
                <a16:creationId xmlns:a16="http://schemas.microsoft.com/office/drawing/2014/main" id="{6F474A2B-3AFF-5D34-EA4A-B9059B748DA9}"/>
              </a:ext>
            </a:extLst>
          </p:cNvPr>
          <p:cNvPicPr>
            <a:picLocks noChangeAspect="1"/>
          </p:cNvPicPr>
          <p:nvPr/>
        </p:nvPicPr>
        <p:blipFill>
          <a:blip r:embed="rId6"/>
          <a:stretch>
            <a:fillRect/>
          </a:stretch>
        </p:blipFill>
        <p:spPr>
          <a:xfrm>
            <a:off x="8127246" y="1685328"/>
            <a:ext cx="3101369" cy="1928511"/>
          </a:xfrm>
          <a:prstGeom prst="rect">
            <a:avLst/>
          </a:prstGeom>
        </p:spPr>
      </p:pic>
      <p:pic>
        <p:nvPicPr>
          <p:cNvPr id="35" name="Picture 34">
            <a:extLst>
              <a:ext uri="{FF2B5EF4-FFF2-40B4-BE49-F238E27FC236}">
                <a16:creationId xmlns:a16="http://schemas.microsoft.com/office/drawing/2014/main" id="{E2E9758F-F7FF-A3D1-7F4F-1F1BDE9209DE}"/>
              </a:ext>
            </a:extLst>
          </p:cNvPr>
          <p:cNvPicPr>
            <a:picLocks noChangeAspect="1"/>
          </p:cNvPicPr>
          <p:nvPr/>
        </p:nvPicPr>
        <p:blipFill>
          <a:blip r:embed="rId7"/>
          <a:stretch>
            <a:fillRect/>
          </a:stretch>
        </p:blipFill>
        <p:spPr>
          <a:xfrm>
            <a:off x="1005724" y="1694297"/>
            <a:ext cx="3101369" cy="1926962"/>
          </a:xfrm>
          <a:prstGeom prst="rect">
            <a:avLst/>
          </a:prstGeom>
        </p:spPr>
      </p:pic>
      <p:pic>
        <p:nvPicPr>
          <p:cNvPr id="44" name="Picture 43">
            <a:extLst>
              <a:ext uri="{FF2B5EF4-FFF2-40B4-BE49-F238E27FC236}">
                <a16:creationId xmlns:a16="http://schemas.microsoft.com/office/drawing/2014/main" id="{FB76CB65-7379-0218-B312-E8133B8C1B29}"/>
              </a:ext>
            </a:extLst>
          </p:cNvPr>
          <p:cNvPicPr>
            <a:picLocks noChangeAspect="1"/>
          </p:cNvPicPr>
          <p:nvPr/>
        </p:nvPicPr>
        <p:blipFill>
          <a:blip r:embed="rId7"/>
          <a:stretch>
            <a:fillRect/>
          </a:stretch>
        </p:blipFill>
        <p:spPr>
          <a:xfrm>
            <a:off x="4622767" y="1686102"/>
            <a:ext cx="3101369" cy="1926962"/>
          </a:xfrm>
          <a:prstGeom prst="rect">
            <a:avLst/>
          </a:prstGeom>
        </p:spPr>
      </p:pic>
      <p:pic>
        <p:nvPicPr>
          <p:cNvPr id="46" name="Picture 45">
            <a:extLst>
              <a:ext uri="{FF2B5EF4-FFF2-40B4-BE49-F238E27FC236}">
                <a16:creationId xmlns:a16="http://schemas.microsoft.com/office/drawing/2014/main" id="{AA153E18-70C2-74A1-D6A1-67734DFC0C9D}"/>
              </a:ext>
            </a:extLst>
          </p:cNvPr>
          <p:cNvPicPr>
            <a:picLocks noChangeAspect="1"/>
          </p:cNvPicPr>
          <p:nvPr/>
        </p:nvPicPr>
        <p:blipFill>
          <a:blip r:embed="rId8"/>
          <a:stretch>
            <a:fillRect/>
          </a:stretch>
        </p:blipFill>
        <p:spPr>
          <a:xfrm>
            <a:off x="932830" y="4059150"/>
            <a:ext cx="3247155" cy="2018922"/>
          </a:xfrm>
          <a:prstGeom prst="rect">
            <a:avLst/>
          </a:prstGeom>
        </p:spPr>
      </p:pic>
      <p:pic>
        <p:nvPicPr>
          <p:cNvPr id="48" name="Picture 47">
            <a:extLst>
              <a:ext uri="{FF2B5EF4-FFF2-40B4-BE49-F238E27FC236}">
                <a16:creationId xmlns:a16="http://schemas.microsoft.com/office/drawing/2014/main" id="{1103C647-7BF0-6717-EC0F-629BD39F5948}"/>
              </a:ext>
            </a:extLst>
          </p:cNvPr>
          <p:cNvPicPr>
            <a:picLocks noChangeAspect="1"/>
          </p:cNvPicPr>
          <p:nvPr/>
        </p:nvPicPr>
        <p:blipFill>
          <a:blip r:embed="rId9"/>
          <a:stretch>
            <a:fillRect/>
          </a:stretch>
        </p:blipFill>
        <p:spPr>
          <a:xfrm>
            <a:off x="4523469" y="4094223"/>
            <a:ext cx="3194121" cy="1983849"/>
          </a:xfrm>
          <a:prstGeom prst="rect">
            <a:avLst/>
          </a:prstGeom>
        </p:spPr>
      </p:pic>
      <p:pic>
        <p:nvPicPr>
          <p:cNvPr id="54" name="Picture 53">
            <a:extLst>
              <a:ext uri="{FF2B5EF4-FFF2-40B4-BE49-F238E27FC236}">
                <a16:creationId xmlns:a16="http://schemas.microsoft.com/office/drawing/2014/main" id="{EBBDC34C-61CE-F90D-BBFB-49B6DC01F302}"/>
              </a:ext>
            </a:extLst>
          </p:cNvPr>
          <p:cNvPicPr>
            <a:picLocks noChangeAspect="1"/>
          </p:cNvPicPr>
          <p:nvPr/>
        </p:nvPicPr>
        <p:blipFill>
          <a:blip r:embed="rId10"/>
          <a:stretch>
            <a:fillRect/>
          </a:stretch>
        </p:blipFill>
        <p:spPr>
          <a:xfrm>
            <a:off x="8846289" y="4094222"/>
            <a:ext cx="1520020" cy="2028453"/>
          </a:xfrm>
          <a:prstGeom prst="rect">
            <a:avLst/>
          </a:prstGeom>
        </p:spPr>
      </p:pic>
    </p:spTree>
    <p:extLst>
      <p:ext uri="{BB962C8B-B14F-4D97-AF65-F5344CB8AC3E}">
        <p14:creationId xmlns:p14="http://schemas.microsoft.com/office/powerpoint/2010/main" val="266540701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E85933-325D-6C12-BF35-A3EFA4A3EA0C}"/>
              </a:ext>
            </a:extLst>
          </p:cNvPr>
          <p:cNvSpPr txBox="1"/>
          <p:nvPr/>
        </p:nvSpPr>
        <p:spPr>
          <a:xfrm>
            <a:off x="212256" y="1690062"/>
            <a:ext cx="6234790" cy="3477875"/>
          </a:xfrm>
          <a:prstGeom prst="rect">
            <a:avLst/>
          </a:prstGeom>
          <a:noFill/>
        </p:spPr>
        <p:txBody>
          <a:bodyPr wrap="square" lIns="91440" tIns="45720" rIns="91440" bIns="45720" anchor="t">
            <a:spAutoFit/>
          </a:bodyPr>
          <a:lstStyle/>
          <a:p>
            <a:pPr marL="342900" indent="-342900">
              <a:buFont typeface="Arial"/>
              <a:buChar char="•"/>
            </a:pPr>
            <a:r>
              <a:rPr lang="en-US" sz="2000">
                <a:latin typeface="Aptos"/>
              </a:rPr>
              <a:t>From your Teams, click on the Copilot icon at the top of your chats. </a:t>
            </a:r>
            <a:br>
              <a:rPr lang="en-US" sz="2000" b="1">
                <a:latin typeface="Aptos" panose="020B0004020202020204" pitchFamily="34" charset="0"/>
              </a:rPr>
            </a:br>
            <a:endParaRPr lang="en-US" sz="2000" b="1">
              <a:solidFill>
                <a:schemeClr val="accent1"/>
              </a:solidFill>
              <a:latin typeface="Aptos" panose="020B0004020202020204" pitchFamily="34" charset="0"/>
            </a:endParaRPr>
          </a:p>
          <a:p>
            <a:pPr marL="342900" indent="-342900">
              <a:buFont typeface="Arial"/>
              <a:buChar char="•"/>
            </a:pPr>
            <a:r>
              <a:rPr lang="en-US" sz="2000">
                <a:latin typeface="Aptos"/>
              </a:rPr>
              <a:t>Example </a:t>
            </a:r>
            <a:r>
              <a:rPr lang="en-US" sz="2000" b="1" i="1">
                <a:solidFill>
                  <a:schemeClr val="accent1"/>
                </a:solidFill>
                <a:latin typeface="Aptos"/>
              </a:rPr>
              <a:t>Prompt</a:t>
            </a:r>
            <a:r>
              <a:rPr lang="en-US" sz="2000" b="1">
                <a:solidFill>
                  <a:schemeClr val="accent1"/>
                </a:solidFill>
                <a:latin typeface="Aptos"/>
              </a:rPr>
              <a:t>: </a:t>
            </a:r>
            <a:br>
              <a:rPr lang="en-US" sz="2000" b="1">
                <a:latin typeface="Aptos" panose="020B0004020202020204" pitchFamily="34" charset="0"/>
              </a:rPr>
            </a:br>
            <a:br>
              <a:rPr lang="en-US" sz="2000" b="1">
                <a:latin typeface="Aptos" panose="020B0004020202020204" pitchFamily="34" charset="0"/>
              </a:rPr>
            </a:br>
            <a:r>
              <a:rPr lang="en-US" sz="2000" b="1" i="1">
                <a:solidFill>
                  <a:schemeClr val="accent1"/>
                </a:solidFill>
                <a:latin typeface="Aptos"/>
              </a:rPr>
              <a:t>“Summarize my last 10 emails in prose. Combine any emails from the same threads into an easy to digest summary. Go as long as needed to cover the topics."</a:t>
            </a:r>
            <a:br>
              <a:rPr lang="en-US" sz="2000" b="1" i="1">
                <a:latin typeface="Aptos" panose="020B0004020202020204" pitchFamily="34" charset="0"/>
              </a:rPr>
            </a:br>
            <a:endParaRPr lang="en-US" sz="2000" b="1" i="1">
              <a:solidFill>
                <a:schemeClr val="accent1"/>
              </a:solidFill>
              <a:latin typeface="Aptos" panose="020B0004020202020204" pitchFamily="34" charset="0"/>
            </a:endParaRPr>
          </a:p>
          <a:p>
            <a:pPr marL="342900" indent="-342900">
              <a:buFont typeface="Arial"/>
              <a:buChar char="•"/>
            </a:pPr>
            <a:endParaRPr lang="en-US" sz="2000">
              <a:latin typeface="Aptos" panose="020B0004020202020204" pitchFamily="34" charset="0"/>
            </a:endParaRPr>
          </a:p>
        </p:txBody>
      </p:sp>
      <p:sp>
        <p:nvSpPr>
          <p:cNvPr id="4" name="TextBox 3">
            <a:extLst>
              <a:ext uri="{FF2B5EF4-FFF2-40B4-BE49-F238E27FC236}">
                <a16:creationId xmlns:a16="http://schemas.microsoft.com/office/drawing/2014/main" id="{A29A3DC9-1899-992F-5EF0-711A00E5F9AC}"/>
              </a:ext>
            </a:extLst>
          </p:cNvPr>
          <p:cNvSpPr txBox="1"/>
          <p:nvPr/>
        </p:nvSpPr>
        <p:spPr>
          <a:xfrm>
            <a:off x="563931" y="766618"/>
            <a:ext cx="8349673" cy="615553"/>
          </a:xfrm>
          <a:prstGeom prst="rect">
            <a:avLst/>
          </a:prstGeom>
          <a:noFill/>
        </p:spPr>
        <p:txBody>
          <a:bodyPr wrap="square" lIns="0" tIns="0" rIns="0" bIns="0" rtlCol="0" anchor="t">
            <a:spAutoFit/>
          </a:bodyPr>
          <a:lstStyle/>
          <a:p>
            <a:r>
              <a:rPr lang="en-US" sz="4000">
                <a:gradFill>
                  <a:gsLst>
                    <a:gs pos="0">
                      <a:srgbClr val="002060"/>
                    </a:gs>
                    <a:gs pos="100000">
                      <a:srgbClr val="7030A0"/>
                    </a:gs>
                  </a:gsLst>
                  <a:lin ang="2400000" scaled="0"/>
                </a:gradFill>
                <a:latin typeface="+mj-lt"/>
                <a:cs typeface="Segoe UI"/>
              </a:rPr>
              <a:t>Catch up on your work </a:t>
            </a:r>
            <a:endParaRPr lang="en-US" sz="4000">
              <a:gradFill>
                <a:gsLst>
                  <a:gs pos="0">
                    <a:srgbClr val="002060"/>
                  </a:gs>
                  <a:gs pos="100000">
                    <a:srgbClr val="7030A0"/>
                  </a:gs>
                </a:gsLst>
                <a:lin ang="2400000" scaled="0"/>
              </a:gradFill>
              <a:latin typeface="+mj-lt"/>
            </a:endParaRPr>
          </a:p>
        </p:txBody>
      </p:sp>
      <p:pic>
        <p:nvPicPr>
          <p:cNvPr id="9" name="Picture 8">
            <a:extLst>
              <a:ext uri="{FF2B5EF4-FFF2-40B4-BE49-F238E27FC236}">
                <a16:creationId xmlns:a16="http://schemas.microsoft.com/office/drawing/2014/main" id="{A115931E-AFEF-8F0B-A8AB-C0FD85DDEC7C}"/>
              </a:ext>
            </a:extLst>
          </p:cNvPr>
          <p:cNvPicPr>
            <a:picLocks noChangeAspect="1"/>
          </p:cNvPicPr>
          <p:nvPr/>
        </p:nvPicPr>
        <p:blipFill>
          <a:blip r:embed="rId3"/>
          <a:stretch>
            <a:fillRect/>
          </a:stretch>
        </p:blipFill>
        <p:spPr>
          <a:xfrm>
            <a:off x="7470522" y="1189736"/>
            <a:ext cx="3648584" cy="1629002"/>
          </a:xfrm>
          <a:prstGeom prst="rect">
            <a:avLst/>
          </a:prstGeom>
        </p:spPr>
      </p:pic>
      <p:pic>
        <p:nvPicPr>
          <p:cNvPr id="11" name="Picture 10">
            <a:extLst>
              <a:ext uri="{FF2B5EF4-FFF2-40B4-BE49-F238E27FC236}">
                <a16:creationId xmlns:a16="http://schemas.microsoft.com/office/drawing/2014/main" id="{201D6C85-F1F4-6D77-6B30-6A910E2FF54F}"/>
              </a:ext>
            </a:extLst>
          </p:cNvPr>
          <p:cNvPicPr>
            <a:picLocks noChangeAspect="1"/>
          </p:cNvPicPr>
          <p:nvPr/>
        </p:nvPicPr>
        <p:blipFill>
          <a:blip r:embed="rId4"/>
          <a:stretch>
            <a:fillRect/>
          </a:stretch>
        </p:blipFill>
        <p:spPr>
          <a:xfrm>
            <a:off x="6720317" y="2994825"/>
            <a:ext cx="5148994" cy="3544548"/>
          </a:xfrm>
          <a:prstGeom prst="rect">
            <a:avLst/>
          </a:prstGeom>
        </p:spPr>
      </p:pic>
    </p:spTree>
    <p:extLst>
      <p:ext uri="{BB962C8B-B14F-4D97-AF65-F5344CB8AC3E}">
        <p14:creationId xmlns:p14="http://schemas.microsoft.com/office/powerpoint/2010/main" val="90890125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A8E12E-4333-C221-0430-21BE47863F63}"/>
              </a:ext>
            </a:extLst>
          </p:cNvPr>
          <p:cNvSpPr txBox="1"/>
          <p:nvPr/>
        </p:nvSpPr>
        <p:spPr>
          <a:xfrm>
            <a:off x="400791" y="2551837"/>
            <a:ext cx="5387790" cy="2585323"/>
          </a:xfrm>
          <a:prstGeom prst="rect">
            <a:avLst/>
          </a:prstGeom>
          <a:noFill/>
        </p:spPr>
        <p:txBody>
          <a:bodyPr wrap="square">
            <a:spAutoFit/>
          </a:bodyPr>
          <a:lstStyle/>
          <a:p>
            <a:pPr marL="342900" indent="-342900">
              <a:buFont typeface="Arial"/>
              <a:buChar char="•"/>
            </a:pPr>
            <a:r>
              <a:rPr lang="en-US">
                <a:cs typeface="Segoe UI"/>
              </a:rPr>
              <a:t>The </a:t>
            </a:r>
            <a:r>
              <a:rPr lang="en-US" b="1">
                <a:solidFill>
                  <a:schemeClr val="accent1"/>
                </a:solidFill>
                <a:cs typeface="Segoe UI"/>
              </a:rPr>
              <a:t>“Work” </a:t>
            </a:r>
            <a:r>
              <a:rPr lang="en-US" b="1">
                <a:cs typeface="Segoe UI"/>
              </a:rPr>
              <a:t>tab </a:t>
            </a:r>
            <a:r>
              <a:rPr lang="en-US">
                <a:cs typeface="Segoe UI"/>
              </a:rPr>
              <a:t>is grounded on your organization’s data. Copilot will be able to tap into your own content and context, such as messages, emails, and files. </a:t>
            </a:r>
          </a:p>
          <a:p>
            <a:endParaRPr lang="en-US">
              <a:cs typeface="Segoe UI"/>
            </a:endParaRPr>
          </a:p>
          <a:p>
            <a:pPr marL="342900" indent="-342900">
              <a:buFont typeface="Arial"/>
              <a:buChar char="•"/>
            </a:pPr>
            <a:r>
              <a:rPr lang="en-US">
                <a:cs typeface="Segoe UI"/>
              </a:rPr>
              <a:t>The </a:t>
            </a:r>
            <a:r>
              <a:rPr lang="en-US" b="1">
                <a:solidFill>
                  <a:schemeClr val="accent1"/>
                </a:solidFill>
                <a:cs typeface="Segoe UI"/>
              </a:rPr>
              <a:t>“Web” tab </a:t>
            </a:r>
            <a:r>
              <a:rPr lang="en-US">
                <a:cs typeface="Segoe UI"/>
              </a:rPr>
              <a:t>is your </a:t>
            </a:r>
            <a:r>
              <a:rPr lang="en-US" b="1">
                <a:cs typeface="Segoe UI"/>
              </a:rPr>
              <a:t>general use Copilot</a:t>
            </a:r>
            <a:r>
              <a:rPr lang="en-US">
                <a:cs typeface="Segoe UI"/>
              </a:rPr>
              <a:t>. This Copilot is not grounded on your organization’s data. </a:t>
            </a:r>
          </a:p>
          <a:p>
            <a:pPr marL="342900" indent="-342900">
              <a:buFont typeface="Arial"/>
              <a:buChar char="•"/>
            </a:pPr>
            <a:endParaRPr lang="en-US" b="1">
              <a:cs typeface="Segoe UI"/>
            </a:endParaRPr>
          </a:p>
        </p:txBody>
      </p:sp>
      <p:sp>
        <p:nvSpPr>
          <p:cNvPr id="7" name="TextBox 6">
            <a:extLst>
              <a:ext uri="{FF2B5EF4-FFF2-40B4-BE49-F238E27FC236}">
                <a16:creationId xmlns:a16="http://schemas.microsoft.com/office/drawing/2014/main" id="{6AC40441-28F9-D68B-1087-0B22834795FC}"/>
              </a:ext>
            </a:extLst>
          </p:cNvPr>
          <p:cNvSpPr txBox="1"/>
          <p:nvPr/>
        </p:nvSpPr>
        <p:spPr>
          <a:xfrm>
            <a:off x="400791" y="999825"/>
            <a:ext cx="68144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gradFill>
                  <a:gsLst>
                    <a:gs pos="0">
                      <a:srgbClr val="002060"/>
                    </a:gs>
                    <a:gs pos="100000">
                      <a:srgbClr val="7030A0"/>
                    </a:gs>
                  </a:gsLst>
                  <a:lin ang="2400000" scaled="0"/>
                </a:gradFill>
                <a:effectLst/>
                <a:uLnTx/>
                <a:uFillTx/>
                <a:latin typeface="Segoe UI Semibold"/>
                <a:ea typeface="+mn-ea"/>
                <a:cs typeface="Segoe UI Semibold"/>
              </a:rPr>
              <a:t>Extra Copilot Tips </a:t>
            </a:r>
            <a:endParaRPr kumimoji="0" lang="en-US" sz="1800" b="0" i="0" u="none" strike="noStrike" kern="1200" cap="none" spc="0" normalizeH="0" baseline="0" noProof="0">
              <a:ln>
                <a:noFill/>
              </a:ln>
              <a:solidFill>
                <a:srgbClr val="080808"/>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6205F4D9-5238-33D8-F460-615CAECDB4A9}"/>
              </a:ext>
            </a:extLst>
          </p:cNvPr>
          <p:cNvPicPr>
            <a:picLocks noChangeAspect="1"/>
          </p:cNvPicPr>
          <p:nvPr/>
        </p:nvPicPr>
        <p:blipFill>
          <a:blip r:embed="rId3"/>
          <a:stretch>
            <a:fillRect/>
          </a:stretch>
        </p:blipFill>
        <p:spPr>
          <a:xfrm>
            <a:off x="6314580" y="999825"/>
            <a:ext cx="5300478" cy="5251786"/>
          </a:xfrm>
          <a:prstGeom prst="rect">
            <a:avLst/>
          </a:prstGeom>
        </p:spPr>
      </p:pic>
    </p:spTree>
    <p:extLst>
      <p:ext uri="{BB962C8B-B14F-4D97-AF65-F5344CB8AC3E}">
        <p14:creationId xmlns:p14="http://schemas.microsoft.com/office/powerpoint/2010/main" val="196220713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75E5FA-3EE6-45D2-2E65-322C698145F3}"/>
              </a:ext>
            </a:extLst>
          </p:cNvPr>
          <p:cNvSpPr txBox="1"/>
          <p:nvPr/>
        </p:nvSpPr>
        <p:spPr>
          <a:xfrm>
            <a:off x="131948" y="2089076"/>
            <a:ext cx="5189517" cy="2985433"/>
          </a:xfrm>
          <a:prstGeom prst="rect">
            <a:avLst/>
          </a:prstGeom>
          <a:noFill/>
        </p:spPr>
        <p:txBody>
          <a:bodyPr wrap="square">
            <a:spAutoFit/>
          </a:bodyPr>
          <a:lstStyle/>
          <a:p>
            <a:pPr marL="342900" indent="-342900">
              <a:buFont typeface="Arial"/>
              <a:buChar char="•"/>
            </a:pPr>
            <a:r>
              <a:rPr lang="en-US">
                <a:cs typeface="Segoe UI"/>
              </a:rPr>
              <a:t>Since the “</a:t>
            </a:r>
            <a:r>
              <a:rPr lang="en-US" b="1">
                <a:cs typeface="Segoe UI"/>
              </a:rPr>
              <a:t>Web</a:t>
            </a:r>
            <a:r>
              <a:rPr lang="en-US">
                <a:cs typeface="Segoe UI"/>
              </a:rPr>
              <a:t>” tab is not grounded in your organization’s data, you can use it to prompt general inquires. The latest content on the web will be your results. </a:t>
            </a:r>
          </a:p>
          <a:p>
            <a:pPr marL="342900" indent="-342900">
              <a:buFont typeface="Arial"/>
              <a:buChar char="•"/>
            </a:pPr>
            <a:endParaRPr lang="en-US">
              <a:cs typeface="Segoe UI"/>
            </a:endParaRPr>
          </a:p>
          <a:p>
            <a:endParaRPr lang="en-US">
              <a:cs typeface="Segoe UI"/>
            </a:endParaRPr>
          </a:p>
          <a:p>
            <a:pPr marL="342900" indent="-342900">
              <a:buFont typeface="Arial"/>
              <a:buChar char="•"/>
            </a:pPr>
            <a:r>
              <a:rPr lang="en-US">
                <a:cs typeface="Segoe UI"/>
              </a:rPr>
              <a:t> </a:t>
            </a:r>
            <a:r>
              <a:rPr lang="en-US" sz="1800">
                <a:latin typeface="Aptos"/>
              </a:rPr>
              <a:t>Example </a:t>
            </a:r>
            <a:r>
              <a:rPr lang="en-US" sz="1800" b="1" i="1">
                <a:solidFill>
                  <a:schemeClr val="accent1"/>
                </a:solidFill>
                <a:latin typeface="Aptos"/>
              </a:rPr>
              <a:t>Prompt </a:t>
            </a:r>
            <a:r>
              <a:rPr lang="en-US">
                <a:solidFill>
                  <a:schemeClr val="accent1"/>
                </a:solidFill>
                <a:cs typeface="Segoe UI"/>
              </a:rPr>
              <a:t>:  </a:t>
            </a:r>
            <a:r>
              <a:rPr lang="en-US" sz="2000" b="1" i="1">
                <a:solidFill>
                  <a:schemeClr val="accent1"/>
                </a:solidFill>
                <a:latin typeface="Aptos"/>
              </a:rPr>
              <a:t>“What is the latest in additive manufacturing, such as 3D printing? List the most popular mid-tier 3D printers for personal use.”</a:t>
            </a:r>
          </a:p>
        </p:txBody>
      </p:sp>
      <p:pic>
        <p:nvPicPr>
          <p:cNvPr id="2" name="Picture 1">
            <a:extLst>
              <a:ext uri="{FF2B5EF4-FFF2-40B4-BE49-F238E27FC236}">
                <a16:creationId xmlns:a16="http://schemas.microsoft.com/office/drawing/2014/main" id="{5F476892-34CE-9E3D-0ACB-0A03F307520B}"/>
              </a:ext>
            </a:extLst>
          </p:cNvPr>
          <p:cNvPicPr>
            <a:picLocks noChangeAspect="1"/>
          </p:cNvPicPr>
          <p:nvPr/>
        </p:nvPicPr>
        <p:blipFill>
          <a:blip r:embed="rId3"/>
          <a:stretch>
            <a:fillRect/>
          </a:stretch>
        </p:blipFill>
        <p:spPr>
          <a:xfrm>
            <a:off x="5359192" y="1681383"/>
            <a:ext cx="6664451" cy="3800820"/>
          </a:xfrm>
          <a:prstGeom prst="rect">
            <a:avLst/>
          </a:prstGeom>
        </p:spPr>
      </p:pic>
      <p:sp>
        <p:nvSpPr>
          <p:cNvPr id="3" name="TextBox 2">
            <a:extLst>
              <a:ext uri="{FF2B5EF4-FFF2-40B4-BE49-F238E27FC236}">
                <a16:creationId xmlns:a16="http://schemas.microsoft.com/office/drawing/2014/main" id="{639BAE29-F9A6-3FFB-3439-D7C128D070A0}"/>
              </a:ext>
            </a:extLst>
          </p:cNvPr>
          <p:cNvSpPr txBox="1"/>
          <p:nvPr/>
        </p:nvSpPr>
        <p:spPr>
          <a:xfrm>
            <a:off x="381001" y="927941"/>
            <a:ext cx="68144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gradFill>
                  <a:gsLst>
                    <a:gs pos="0">
                      <a:srgbClr val="002060"/>
                    </a:gs>
                    <a:gs pos="100000">
                      <a:srgbClr val="7030A0"/>
                    </a:gs>
                  </a:gsLst>
                  <a:lin ang="2400000" scaled="0"/>
                </a:gradFill>
                <a:effectLst/>
                <a:uLnTx/>
                <a:uFillTx/>
                <a:latin typeface="Segoe UI Semibold"/>
                <a:ea typeface="+mn-ea"/>
                <a:cs typeface="Segoe UI Semibold"/>
              </a:rPr>
              <a:t>Extra Copilot Tips </a:t>
            </a:r>
            <a:endParaRPr kumimoji="0" lang="en-US" sz="1800" b="0" i="0" u="none" strike="noStrike" kern="1200" cap="none" spc="0" normalizeH="0" baseline="0" noProof="0">
              <a:ln>
                <a:noFill/>
              </a:ln>
              <a:solidFill>
                <a:srgbClr val="080808"/>
              </a:solidFill>
              <a:effectLst/>
              <a:uLnTx/>
              <a:uFillTx/>
              <a:latin typeface="Segoe UI"/>
              <a:ea typeface="+mn-ea"/>
              <a:cs typeface="+mn-cs"/>
            </a:endParaRPr>
          </a:p>
        </p:txBody>
      </p:sp>
    </p:spTree>
    <p:extLst>
      <p:ext uri="{BB962C8B-B14F-4D97-AF65-F5344CB8AC3E}">
        <p14:creationId xmlns:p14="http://schemas.microsoft.com/office/powerpoint/2010/main" val="313828559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3D9F1C3-1A6A-0043-B6F0-28422B39AD04}"/>
              </a:ext>
            </a:extLst>
          </p:cNvPr>
          <p:cNvSpPr>
            <a:spLocks noGrp="1"/>
          </p:cNvSpPr>
          <p:nvPr>
            <p:ph type="body" sz="quarter" idx="12"/>
          </p:nvPr>
        </p:nvSpPr>
        <p:spPr>
          <a:xfrm>
            <a:off x="400358" y="3062737"/>
            <a:ext cx="9144000" cy="1231106"/>
          </a:xfrm>
        </p:spPr>
        <p:txBody>
          <a:bodyPr vert="horz" wrap="square" lIns="0" tIns="0" rIns="0" bIns="0" rtlCol="0" anchor="t">
            <a:spAutoFit/>
          </a:bodyPr>
          <a:lstStyle/>
          <a:p>
            <a:r>
              <a:rPr lang="en-US" sz="4000" spc="-50">
                <a:ln w="3175">
                  <a:noFill/>
                </a:ln>
                <a:gradFill>
                  <a:gsLst>
                    <a:gs pos="22000">
                      <a:schemeClr val="accent2"/>
                    </a:gs>
                    <a:gs pos="100000">
                      <a:schemeClr val="accent3"/>
                    </a:gs>
                  </a:gsLst>
                  <a:lin ang="2400000" scaled="0"/>
                </a:gradFill>
                <a:latin typeface="+mj-lt"/>
                <a:ea typeface="Calibri" panose="020F0502020204030204" pitchFamily="34" charset="0"/>
                <a:cs typeface="Calibri"/>
              </a:rPr>
              <a:t>Drafting, Coaching, Summarization and Scheduling</a:t>
            </a:r>
          </a:p>
        </p:txBody>
      </p:sp>
    </p:spTree>
    <p:extLst>
      <p:ext uri="{BB962C8B-B14F-4D97-AF65-F5344CB8AC3E}">
        <p14:creationId xmlns:p14="http://schemas.microsoft.com/office/powerpoint/2010/main" val="3689787979"/>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3A83C-F9AB-FC5C-37FE-4FE28B26C88B}"/>
              </a:ext>
            </a:extLst>
          </p:cNvPr>
          <p:cNvSpPr>
            <a:spLocks noGrp="1"/>
          </p:cNvSpPr>
          <p:nvPr>
            <p:ph type="title"/>
          </p:nvPr>
        </p:nvSpPr>
        <p:spPr>
          <a:xfrm>
            <a:off x="2426844" y="846181"/>
            <a:ext cx="7338311" cy="553998"/>
          </a:xfrm>
        </p:spPr>
        <p:txBody>
          <a:bodyPr/>
          <a:lstStyle/>
          <a:p>
            <a:r>
              <a:rPr lang="en-US" sz="4000">
                <a:cs typeface="Segoe UI"/>
              </a:rPr>
              <a:t>Summary</a:t>
            </a:r>
            <a:r>
              <a:rPr lang="en-US" sz="4000">
                <a:ea typeface="Calibri" panose="020F0502020204030204" pitchFamily="34" charset="0"/>
                <a:cs typeface="Calibri"/>
              </a:rPr>
              <a:t> </a:t>
            </a:r>
            <a:r>
              <a:rPr lang="en-US" sz="4000">
                <a:cs typeface="Segoe UI"/>
              </a:rPr>
              <a:t>by</a:t>
            </a:r>
            <a:r>
              <a:rPr lang="en-US" sz="4000">
                <a:cs typeface="Calibri"/>
              </a:rPr>
              <a:t> </a:t>
            </a:r>
            <a:r>
              <a:rPr lang="en-US" sz="4000">
                <a:cs typeface="Segoe UI"/>
              </a:rPr>
              <a:t>Copilot in Outlook</a:t>
            </a:r>
          </a:p>
        </p:txBody>
      </p:sp>
      <p:sp>
        <p:nvSpPr>
          <p:cNvPr id="4" name="Text Placeholder 3">
            <a:extLst>
              <a:ext uri="{FF2B5EF4-FFF2-40B4-BE49-F238E27FC236}">
                <a16:creationId xmlns:a16="http://schemas.microsoft.com/office/drawing/2014/main" id="{968ED9AA-588D-B99B-39C1-60D02B83F45B}"/>
              </a:ext>
            </a:extLst>
          </p:cNvPr>
          <p:cNvSpPr>
            <a:spLocks noGrp="1"/>
          </p:cNvSpPr>
          <p:nvPr>
            <p:ph type="body" sz="quarter" idx="12"/>
          </p:nvPr>
        </p:nvSpPr>
        <p:spPr>
          <a:xfrm>
            <a:off x="584199" y="2104417"/>
            <a:ext cx="3725154" cy="3385542"/>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a:ea typeface="Calibri" panose="020F0502020204030204" pitchFamily="34" charset="0"/>
                <a:cs typeface="Calibri"/>
              </a:rPr>
              <a:t>Select any email in your inbox. </a:t>
            </a:r>
            <a:endParaRPr lang="en-US" sz="2000">
              <a:latin typeface="Aptos" panose="020B0004020202020204" pitchFamily="34" charset="0"/>
              <a:ea typeface="Calibri" panose="020F0502020204030204" pitchFamily="34" charset="0"/>
              <a:cs typeface="Calibri" panose="020F0502020204030204" pitchFamily="34" charset="0"/>
            </a:endParaRPr>
          </a:p>
          <a:p>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latin typeface="Aptos" panose="020B0004020202020204" pitchFamily="34" charset="0"/>
                <a:ea typeface="Calibri" panose="020F0502020204030204" pitchFamily="34" charset="0"/>
                <a:cs typeface="Calibri" panose="020F0502020204030204" pitchFamily="34" charset="0"/>
              </a:rPr>
              <a:t>Open the email.</a:t>
            </a:r>
          </a:p>
          <a:p>
            <a:pPr marL="342900" indent="-342900">
              <a:buFont typeface="Arial" panose="020B0604020202020204" pitchFamily="34" charset="0"/>
              <a:buChar char="•"/>
            </a:pPr>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latin typeface="Aptos"/>
                <a:ea typeface="Calibri" panose="020F0502020204030204" pitchFamily="34" charset="0"/>
                <a:cs typeface="Calibri"/>
              </a:rPr>
              <a:t>Select </a:t>
            </a:r>
            <a:r>
              <a:rPr lang="en-US" sz="2000" b="1">
                <a:solidFill>
                  <a:schemeClr val="accent1"/>
                </a:solidFill>
                <a:latin typeface="Aptos"/>
                <a:ea typeface="Calibri" panose="020F0502020204030204" pitchFamily="34" charset="0"/>
                <a:cs typeface="Calibri"/>
              </a:rPr>
              <a:t>“Summary by Copilot.”</a:t>
            </a:r>
            <a:r>
              <a:rPr lang="en-US" sz="2000">
                <a:solidFill>
                  <a:schemeClr val="accent1"/>
                </a:solidFill>
                <a:latin typeface="Aptos"/>
                <a:ea typeface="Calibri" panose="020F0502020204030204" pitchFamily="34" charset="0"/>
                <a:cs typeface="Calibri"/>
              </a:rPr>
              <a:t> </a:t>
            </a:r>
            <a:r>
              <a:rPr lang="en-US" sz="2000">
                <a:latin typeface="Aptos"/>
                <a:ea typeface="Calibri" panose="020F0502020204030204" pitchFamily="34" charset="0"/>
                <a:cs typeface="Calibri"/>
              </a:rPr>
              <a:t>below the subject of the email. </a:t>
            </a:r>
            <a:endParaRPr lang="en-US" sz="2000">
              <a:latin typeface="Aptos" panose="020B0004020202020204" pitchFamily="34" charset="0"/>
              <a:ea typeface="Calibri" panose="020F0502020204030204" pitchFamily="34" charset="0"/>
              <a:cs typeface="Calibri" panose="020F0502020204030204" pitchFamily="34" charset="0"/>
            </a:endParaRPr>
          </a:p>
          <a:p>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latin typeface="Aptos"/>
                <a:ea typeface="Calibri" panose="020F0502020204030204" pitchFamily="34" charset="0"/>
                <a:cs typeface="Calibri"/>
              </a:rPr>
              <a:t>Summary by Copilot in Outlook will quickly summarize your email thread. </a:t>
            </a:r>
            <a:endParaRPr lang="en-US" sz="2000">
              <a:latin typeface="Aptos" panose="020B0004020202020204" pitchFamily="34" charset="0"/>
              <a:ea typeface="Calibri" panose="020F0502020204030204" pitchFamily="34" charset="0"/>
              <a:cs typeface="Calibri" panose="020F0502020204030204" pitchFamily="34" charset="0"/>
            </a:endParaRPr>
          </a:p>
        </p:txBody>
      </p:sp>
      <p:sp>
        <p:nvSpPr>
          <p:cNvPr id="9" name="Rectangle: Top Corners One Rounded and One Snipped 8">
            <a:extLst>
              <a:ext uri="{FF2B5EF4-FFF2-40B4-BE49-F238E27FC236}">
                <a16:creationId xmlns:a16="http://schemas.microsoft.com/office/drawing/2014/main" id="{E9FA1FBF-4916-8E8A-E895-D796FE642AF2}"/>
              </a:ext>
            </a:extLst>
          </p:cNvPr>
          <p:cNvSpPr/>
          <p:nvPr/>
        </p:nvSpPr>
        <p:spPr bwMode="auto">
          <a:xfrm>
            <a:off x="685" y="6157378"/>
            <a:ext cx="5971490" cy="870957"/>
          </a:xfrm>
          <a:prstGeom prst="snipRound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1800">
                <a:solidFill>
                  <a:srgbClr val="FFFFFF"/>
                </a:solidFill>
                <a:latin typeface="Calibri" panose="020F0502020204030204" pitchFamily="34" charset="0"/>
                <a:ea typeface="Calibri" panose="020F0502020204030204" pitchFamily="34" charset="0"/>
                <a:cs typeface="Calibri" panose="020F0502020204030204" pitchFamily="34" charset="0"/>
              </a:rPr>
              <a:t>Summary by Copilot is very helpful on </a:t>
            </a:r>
            <a:r>
              <a:rPr lang="en-US" sz="1800" b="1">
                <a:solidFill>
                  <a:srgbClr val="FFFFFF"/>
                </a:solidFill>
                <a:latin typeface="Calibri" panose="020F0502020204030204" pitchFamily="34" charset="0"/>
                <a:ea typeface="Calibri" panose="020F0502020204030204" pitchFamily="34" charset="0"/>
                <a:cs typeface="Calibri" panose="020F0502020204030204" pitchFamily="34" charset="0"/>
              </a:rPr>
              <a:t>long e-mail threads. </a:t>
            </a:r>
          </a:p>
        </p:txBody>
      </p:sp>
      <p:pic>
        <p:nvPicPr>
          <p:cNvPr id="2" name="Picture 1" descr="A white rectangular object with black lines&#10;&#10;Description automatically generated">
            <a:extLst>
              <a:ext uri="{FF2B5EF4-FFF2-40B4-BE49-F238E27FC236}">
                <a16:creationId xmlns:a16="http://schemas.microsoft.com/office/drawing/2014/main" id="{E8F4840F-538F-1641-2EE6-524CD1F24EBB}"/>
              </a:ext>
            </a:extLst>
          </p:cNvPr>
          <p:cNvPicPr>
            <a:picLocks noChangeAspect="1"/>
          </p:cNvPicPr>
          <p:nvPr/>
        </p:nvPicPr>
        <p:blipFill>
          <a:blip r:embed="rId3"/>
          <a:stretch>
            <a:fillRect/>
          </a:stretch>
        </p:blipFill>
        <p:spPr>
          <a:xfrm>
            <a:off x="4628837" y="2272078"/>
            <a:ext cx="7338311" cy="530307"/>
          </a:xfrm>
          <a:prstGeom prst="rect">
            <a:avLst/>
          </a:prstGeom>
        </p:spPr>
      </p:pic>
      <p:pic>
        <p:nvPicPr>
          <p:cNvPr id="5" name="Picture 4" descr="A screenshot of a message&#10;&#10;Description automatically generated">
            <a:extLst>
              <a:ext uri="{FF2B5EF4-FFF2-40B4-BE49-F238E27FC236}">
                <a16:creationId xmlns:a16="http://schemas.microsoft.com/office/drawing/2014/main" id="{D91A937C-6AEA-C60B-39F3-4587ABBB7991}"/>
              </a:ext>
            </a:extLst>
          </p:cNvPr>
          <p:cNvPicPr>
            <a:picLocks noChangeAspect="1"/>
          </p:cNvPicPr>
          <p:nvPr/>
        </p:nvPicPr>
        <p:blipFill>
          <a:blip r:embed="rId4"/>
          <a:stretch>
            <a:fillRect/>
          </a:stretch>
        </p:blipFill>
        <p:spPr>
          <a:xfrm>
            <a:off x="4628836" y="3444565"/>
            <a:ext cx="7338311" cy="1533592"/>
          </a:xfrm>
          <a:prstGeom prst="rect">
            <a:avLst/>
          </a:prstGeom>
        </p:spPr>
      </p:pic>
    </p:spTree>
    <p:extLst>
      <p:ext uri="{BB962C8B-B14F-4D97-AF65-F5344CB8AC3E}">
        <p14:creationId xmlns:p14="http://schemas.microsoft.com/office/powerpoint/2010/main" val="142167581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DB1C3DEA-4828-5418-D34C-9FE36ABEB296}"/>
              </a:ext>
            </a:extLst>
          </p:cNvPr>
          <p:cNvSpPr>
            <a:spLocks noGrp="1"/>
          </p:cNvSpPr>
          <p:nvPr>
            <p:ph type="title"/>
          </p:nvPr>
        </p:nvSpPr>
        <p:spPr>
          <a:xfrm>
            <a:off x="2723676" y="597755"/>
            <a:ext cx="6744648" cy="764877"/>
          </a:xfrm>
        </p:spPr>
        <p:txBody>
          <a:bodyPr/>
          <a:lstStyle/>
          <a:p>
            <a:r>
              <a:rPr lang="en-US" sz="4000">
                <a:gradFill>
                  <a:gsLst>
                    <a:gs pos="22000">
                      <a:schemeClr val="accent2"/>
                    </a:gs>
                    <a:gs pos="100000">
                      <a:schemeClr val="accent3"/>
                    </a:gs>
                  </a:gsLst>
                  <a:lin ang="2400000" scaled="0"/>
                </a:gradFill>
                <a:latin typeface="+mj-lt"/>
                <a:cs typeface="Segoe UI"/>
              </a:rPr>
              <a:t>Draft</a:t>
            </a:r>
            <a:r>
              <a:rPr lang="en-US" sz="4000">
                <a:latin typeface="+mj-lt"/>
                <a:ea typeface="Calibri" panose="020F0502020204030204" pitchFamily="34" charset="0"/>
                <a:cs typeface="Calibri"/>
              </a:rPr>
              <a:t> </a:t>
            </a:r>
            <a:r>
              <a:rPr lang="en-US" sz="4000">
                <a:gradFill>
                  <a:gsLst>
                    <a:gs pos="22000">
                      <a:schemeClr val="accent2"/>
                    </a:gs>
                    <a:gs pos="100000">
                      <a:schemeClr val="accent3"/>
                    </a:gs>
                  </a:gsLst>
                  <a:lin ang="2400000" scaled="0"/>
                </a:gradFill>
                <a:latin typeface="+mj-lt"/>
                <a:cs typeface="Segoe UI"/>
              </a:rPr>
              <a:t>with</a:t>
            </a:r>
            <a:r>
              <a:rPr lang="en-US" sz="4000">
                <a:latin typeface="+mj-lt"/>
                <a:cs typeface="Calibri"/>
              </a:rPr>
              <a:t> </a:t>
            </a:r>
            <a:r>
              <a:rPr lang="en-US" sz="4000">
                <a:gradFill>
                  <a:gsLst>
                    <a:gs pos="22000">
                      <a:schemeClr val="accent2"/>
                    </a:gs>
                    <a:gs pos="100000">
                      <a:schemeClr val="accent3"/>
                    </a:gs>
                  </a:gsLst>
                  <a:lin ang="2400000" scaled="0"/>
                </a:gradFill>
                <a:latin typeface="+mj-lt"/>
                <a:cs typeface="Segoe UI"/>
              </a:rPr>
              <a:t>Copilot in Outlook</a:t>
            </a:r>
            <a:endParaRPr lang="en-US" sz="4000">
              <a:gradFill>
                <a:gsLst>
                  <a:gs pos="22000">
                    <a:schemeClr val="accent2"/>
                  </a:gs>
                  <a:gs pos="100000">
                    <a:schemeClr val="accent3"/>
                  </a:gs>
                </a:gsLst>
                <a:lin ang="2400000" scaled="0"/>
              </a:gradFill>
              <a:latin typeface="+mj-lt"/>
              <a:cs typeface="Segoe UI" pitchFamily="34" charset="0"/>
            </a:endParaRPr>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244519" y="1627014"/>
            <a:ext cx="4601994" cy="4140740"/>
          </a:xfrm>
        </p:spPr>
        <p:txBody>
          <a:bodyPr vert="horz" wrap="square" lIns="0" tIns="0" rIns="0" bIns="0" rtlCol="0" anchor="t">
            <a:normAutofit/>
          </a:bodyPr>
          <a:lstStyle/>
          <a:p>
            <a:pPr marL="342900" indent="-342900">
              <a:lnSpc>
                <a:spcPct val="90000"/>
              </a:lnSpc>
              <a:buFont typeface="Arial" panose="020B0604020202020204" pitchFamily="34" charset="0"/>
              <a:buChar char="•"/>
            </a:pPr>
            <a:r>
              <a:rPr lang="en-US" sz="2000">
                <a:latin typeface="Aptos" panose="020B0004020202020204" pitchFamily="34" charset="0"/>
                <a:ea typeface="Calibri" panose="020F0502020204030204" pitchFamily="34" charset="0"/>
                <a:cs typeface="Calibri"/>
              </a:rPr>
              <a:t>Open </a:t>
            </a:r>
            <a:r>
              <a:rPr lang="en-US" sz="2000" b="1">
                <a:solidFill>
                  <a:schemeClr val="accent1"/>
                </a:solidFill>
                <a:latin typeface="Aptos" panose="020B0004020202020204" pitchFamily="34" charset="0"/>
                <a:ea typeface="Calibri" panose="020F0502020204030204" pitchFamily="34" charset="0"/>
                <a:cs typeface="Calibri"/>
              </a:rPr>
              <a:t>a new Outlook e-mail</a:t>
            </a:r>
            <a:r>
              <a:rPr lang="en-US" sz="2000" b="1">
                <a:latin typeface="Aptos" panose="020B0004020202020204" pitchFamily="34" charset="0"/>
                <a:ea typeface="Calibri" panose="020F0502020204030204" pitchFamily="34" charset="0"/>
                <a:cs typeface="Calibri"/>
              </a:rPr>
              <a:t>.</a:t>
            </a:r>
          </a:p>
          <a:p>
            <a:pPr>
              <a:lnSpc>
                <a:spcPct val="90000"/>
              </a:lnSpc>
            </a:pPr>
            <a:r>
              <a:rPr lang="en-US" sz="2000">
                <a:latin typeface="Aptos" panose="020B0004020202020204" pitchFamily="34" charset="0"/>
                <a:ea typeface="Calibri" panose="020F0502020204030204" pitchFamily="34" charset="0"/>
                <a:cs typeface="Calibri" panose="020F0502020204030204" pitchFamily="34" charset="0"/>
              </a:rPr>
              <a:t> </a:t>
            </a:r>
          </a:p>
          <a:p>
            <a:pPr marL="342900" indent="-342900">
              <a:lnSpc>
                <a:spcPct val="90000"/>
              </a:lnSpc>
              <a:buFont typeface="Arial" panose="020B0604020202020204" pitchFamily="34" charset="0"/>
              <a:buChar char="•"/>
            </a:pPr>
            <a:r>
              <a:rPr lang="en-US" sz="2000">
                <a:latin typeface="Aptos" panose="020B0004020202020204" pitchFamily="34" charset="0"/>
                <a:ea typeface="Calibri" panose="020F0502020204030204" pitchFamily="34" charset="0"/>
                <a:cs typeface="Calibri" panose="020F0502020204030204" pitchFamily="34" charset="0"/>
              </a:rPr>
              <a:t>Select </a:t>
            </a:r>
            <a:r>
              <a:rPr lang="en-US" sz="2000" b="1">
                <a:latin typeface="Aptos" panose="020B0004020202020204" pitchFamily="34" charset="0"/>
                <a:ea typeface="Calibri" panose="020F0502020204030204" pitchFamily="34" charset="0"/>
                <a:cs typeface="Calibri" panose="020F0502020204030204" pitchFamily="34" charset="0"/>
              </a:rPr>
              <a:t>“Draft with </a:t>
            </a:r>
            <a:r>
              <a:rPr lang="en-US" sz="2000" b="1">
                <a:solidFill>
                  <a:schemeClr val="accent1"/>
                </a:solidFill>
                <a:latin typeface="Aptos" panose="020B0004020202020204" pitchFamily="34" charset="0"/>
                <a:ea typeface="Calibri" panose="020F0502020204030204" pitchFamily="34" charset="0"/>
                <a:cs typeface="Calibri" panose="020F0502020204030204" pitchFamily="34" charset="0"/>
              </a:rPr>
              <a:t>Copilot</a:t>
            </a:r>
            <a:r>
              <a:rPr lang="en-US" sz="2000" b="1">
                <a:latin typeface="Aptos" panose="020B0004020202020204" pitchFamily="34" charset="0"/>
                <a:ea typeface="Calibri" panose="020F0502020204030204" pitchFamily="34" charset="0"/>
                <a:cs typeface="Calibri" panose="020F0502020204030204" pitchFamily="34" charset="0"/>
              </a:rPr>
              <a:t>.”</a:t>
            </a:r>
          </a:p>
          <a:p>
            <a:pPr>
              <a:lnSpc>
                <a:spcPct val="90000"/>
              </a:lnSpc>
            </a:pPr>
            <a:endParaRPr lang="en-US" sz="2000" b="1">
              <a:latin typeface="Aptos" panose="020B0004020202020204" pitchFamily="34" charset="0"/>
              <a:ea typeface="Calibri" panose="020F0502020204030204" pitchFamily="34" charset="0"/>
              <a:cs typeface="Calibri" panose="020F0502020204030204" pitchFamily="34" charset="0"/>
            </a:endParaRPr>
          </a:p>
          <a:p>
            <a:pPr marL="342900" indent="-342900">
              <a:lnSpc>
                <a:spcPct val="90000"/>
              </a:lnSpc>
              <a:buFont typeface="Arial" panose="020B0604020202020204" pitchFamily="34" charset="0"/>
              <a:buChar char="•"/>
            </a:pPr>
            <a:r>
              <a:rPr lang="en-US" sz="2000">
                <a:latin typeface="Aptos"/>
                <a:cs typeface="Segoe UI"/>
              </a:rPr>
              <a:t>Example </a:t>
            </a:r>
            <a:r>
              <a:rPr lang="en-US" sz="2000" b="1">
                <a:solidFill>
                  <a:schemeClr val="accent1"/>
                </a:solidFill>
                <a:latin typeface="Aptos"/>
                <a:cs typeface="Segoe UI"/>
              </a:rPr>
              <a:t>Prompt</a:t>
            </a:r>
            <a:r>
              <a:rPr lang="en-US" sz="2000">
                <a:latin typeface="Aptos"/>
                <a:cs typeface="Segoe UI"/>
              </a:rPr>
              <a:t>: </a:t>
            </a:r>
            <a:br>
              <a:rPr lang="en-US" sz="2000">
                <a:latin typeface="Aptos" panose="020B0004020202020204" pitchFamily="34" charset="0"/>
                <a:cs typeface="Segoe UI"/>
              </a:rPr>
            </a:br>
            <a:br>
              <a:rPr lang="en-US" sz="2000" b="1" i="1">
                <a:latin typeface="Aptos" panose="020B0004020202020204" pitchFamily="34" charset="0"/>
                <a:cs typeface="Segoe UI"/>
              </a:rPr>
            </a:br>
            <a:r>
              <a:rPr lang="en-US" sz="2000" b="1" i="1">
                <a:solidFill>
                  <a:schemeClr val="accent1"/>
                </a:solidFill>
                <a:latin typeface="Aptos"/>
                <a:cs typeface="Calibri"/>
              </a:rPr>
              <a:t>"Draft an email that introduces Industry 5.0 to a new manufacturing team member.”</a:t>
            </a:r>
            <a:endParaRPr lang="en-US" sz="2000" b="1" i="1">
              <a:solidFill>
                <a:schemeClr val="accent1"/>
              </a:solidFill>
              <a:latin typeface="Aptos" panose="020B0004020202020204" pitchFamily="34" charset="0"/>
              <a:cs typeface="Segoe UI"/>
            </a:endParaRPr>
          </a:p>
          <a:p>
            <a:pPr marL="342900" indent="-342900">
              <a:lnSpc>
                <a:spcPct val="90000"/>
              </a:lnSpc>
              <a:buFont typeface="Arial" panose="020B0604020202020204" pitchFamily="34" charset="0"/>
              <a:buChar char="•"/>
            </a:pPr>
            <a:endParaRPr lang="en-US" sz="2000" b="1" i="1">
              <a:solidFill>
                <a:schemeClr val="accent1"/>
              </a:solidFill>
              <a:latin typeface="Aptos" panose="020B0004020202020204" pitchFamily="34" charset="0"/>
              <a:ea typeface="Calibri" panose="020F0502020204030204" pitchFamily="34" charset="0"/>
              <a:cs typeface="Segoe UI"/>
            </a:endParaRPr>
          </a:p>
          <a:p>
            <a:pPr marL="342900" indent="-342900">
              <a:lnSpc>
                <a:spcPct val="90000"/>
              </a:lnSpc>
              <a:buFont typeface="Arial" panose="020B0604020202020204" pitchFamily="34" charset="0"/>
              <a:buChar char="•"/>
            </a:pPr>
            <a:r>
              <a:rPr lang="en-US" sz="2000" b="1">
                <a:solidFill>
                  <a:schemeClr val="accent1"/>
                </a:solidFill>
                <a:latin typeface="Aptos" panose="020B0004020202020204" pitchFamily="34" charset="0"/>
                <a:ea typeface="Calibri" panose="020F0502020204030204" pitchFamily="34" charset="0"/>
                <a:cs typeface="Calibri" panose="020F0502020204030204" pitchFamily="34" charset="0"/>
              </a:rPr>
              <a:t>Adjust</a:t>
            </a:r>
            <a:r>
              <a:rPr lang="en-US" sz="2000" b="1">
                <a:latin typeface="Aptos" panose="020B0004020202020204" pitchFamily="34" charset="0"/>
                <a:ea typeface="Calibri" panose="020F0502020204030204" pitchFamily="34" charset="0"/>
                <a:cs typeface="Calibri" panose="020F0502020204030204" pitchFamily="34" charset="0"/>
              </a:rPr>
              <a:t> </a:t>
            </a:r>
            <a:r>
              <a:rPr lang="en-US" sz="2000">
                <a:latin typeface="Aptos" panose="020B0004020202020204" pitchFamily="34" charset="0"/>
                <a:ea typeface="Calibri" panose="020F0502020204030204" pitchFamily="34" charset="0"/>
                <a:cs typeface="Calibri" panose="020F0502020204030204" pitchFamily="34" charset="0"/>
              </a:rPr>
              <a:t>the tone and length. </a:t>
            </a:r>
          </a:p>
          <a:p>
            <a:pPr marL="342900" indent="-342900">
              <a:lnSpc>
                <a:spcPct val="90000"/>
              </a:lnSpc>
              <a:buFont typeface="Arial" panose="020B0604020202020204" pitchFamily="34" charset="0"/>
              <a:buChar char="•"/>
            </a:pPr>
            <a:endParaRPr lang="en-US" sz="2000" b="1">
              <a:latin typeface="Aptos" panose="020B0004020202020204" pitchFamily="34" charset="0"/>
              <a:ea typeface="Calibri" panose="020F0502020204030204" pitchFamily="34" charset="0"/>
              <a:cs typeface="Calibri" panose="020F0502020204030204" pitchFamily="34" charset="0"/>
            </a:endParaRPr>
          </a:p>
          <a:p>
            <a:pPr marL="342900" indent="-342900">
              <a:lnSpc>
                <a:spcPct val="90000"/>
              </a:lnSpc>
              <a:buFont typeface="Arial" panose="020B0604020202020204" pitchFamily="34" charset="0"/>
              <a:buChar char="•"/>
            </a:pPr>
            <a:r>
              <a:rPr lang="en-US" sz="2000" b="1">
                <a:latin typeface="Aptos" panose="020B0004020202020204" pitchFamily="34" charset="0"/>
                <a:ea typeface="Calibri" panose="020F0502020204030204" pitchFamily="34" charset="0"/>
                <a:cs typeface="Calibri" panose="020F0502020204030204" pitchFamily="34" charset="0"/>
              </a:rPr>
              <a:t>Select generate.  </a:t>
            </a:r>
          </a:p>
          <a:p>
            <a:pPr>
              <a:lnSpc>
                <a:spcPct val="90000"/>
              </a:lnSpc>
            </a:pPr>
            <a:r>
              <a:rPr lang="en-US" sz="2000" b="1">
                <a:latin typeface="Aptos" panose="020B0004020202020204" pitchFamily="34" charset="0"/>
                <a:ea typeface="Calibri" panose="020F0502020204030204" pitchFamily="34" charset="0"/>
                <a:cs typeface="Calibri" panose="020F0502020204030204" pitchFamily="34" charset="0"/>
              </a:rPr>
              <a:t> </a:t>
            </a:r>
          </a:p>
          <a:p>
            <a:pPr marL="342900" indent="-342900">
              <a:lnSpc>
                <a:spcPct val="90000"/>
              </a:lnSpc>
              <a:buFont typeface="Arial" panose="020B0604020202020204" pitchFamily="34" charset="0"/>
              <a:buChar char="•"/>
            </a:pPr>
            <a:endParaRPr lang="en-US" sz="2000" b="1">
              <a:latin typeface="Aptos" panose="020B0004020202020204" pitchFamily="34" charset="0"/>
              <a:ea typeface="Calibri" panose="020F0502020204030204" pitchFamily="34" charset="0"/>
              <a:cs typeface="Calibri" panose="020F0502020204030204" pitchFamily="34" charset="0"/>
            </a:endParaRPr>
          </a:p>
        </p:txBody>
      </p:sp>
      <p:pic>
        <p:nvPicPr>
          <p:cNvPr id="2" name="Recording 2024-10-08 122535">
            <a:hlinkClick r:id="" action="ppaction://media"/>
            <a:extLst>
              <a:ext uri="{FF2B5EF4-FFF2-40B4-BE49-F238E27FC236}">
                <a16:creationId xmlns:a16="http://schemas.microsoft.com/office/drawing/2014/main" id="{C3DFC063-1F32-37DC-7E94-86512A9354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54561" y="1863126"/>
            <a:ext cx="6912950" cy="3904628"/>
          </a:xfrm>
          <a:prstGeom prst="rect">
            <a:avLst/>
          </a:prstGeom>
        </p:spPr>
      </p:pic>
    </p:spTree>
    <p:extLst>
      <p:ext uri="{BB962C8B-B14F-4D97-AF65-F5344CB8AC3E}">
        <p14:creationId xmlns:p14="http://schemas.microsoft.com/office/powerpoint/2010/main" val="833780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5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472261-3FE3-D16C-9C44-1F63B8E26D08}"/>
              </a:ext>
            </a:extLst>
          </p:cNvPr>
          <p:cNvSpPr>
            <a:spLocks noGrp="1"/>
          </p:cNvSpPr>
          <p:nvPr>
            <p:ph type="title"/>
          </p:nvPr>
        </p:nvSpPr>
        <p:spPr>
          <a:xfrm>
            <a:off x="2698152" y="733406"/>
            <a:ext cx="6795695" cy="553998"/>
          </a:xfrm>
        </p:spPr>
        <p:txBody>
          <a:bodyPr/>
          <a:lstStyle/>
          <a:p>
            <a:r>
              <a:rPr lang="en-US" sz="4000">
                <a:cs typeface="Segoe UI"/>
              </a:rPr>
              <a:t>Draft</a:t>
            </a:r>
            <a:r>
              <a:rPr lang="en-US" sz="4000">
                <a:ea typeface="Calibri" panose="020F0502020204030204" pitchFamily="34" charset="0"/>
                <a:cs typeface="Calibri"/>
              </a:rPr>
              <a:t> </a:t>
            </a:r>
            <a:r>
              <a:rPr lang="en-US" sz="4000">
                <a:cs typeface="Segoe UI"/>
              </a:rPr>
              <a:t>with</a:t>
            </a:r>
            <a:r>
              <a:rPr lang="en-US" sz="4000">
                <a:cs typeface="Calibri"/>
              </a:rPr>
              <a:t> </a:t>
            </a:r>
            <a:r>
              <a:rPr lang="en-US" sz="4000">
                <a:cs typeface="Segoe UI"/>
              </a:rPr>
              <a:t>Copilot in Outlook</a:t>
            </a:r>
            <a:endParaRPr lang="en-US" sz="4000"/>
          </a:p>
        </p:txBody>
      </p:sp>
      <p:sp>
        <p:nvSpPr>
          <p:cNvPr id="4" name="Text Placeholder 3">
            <a:extLst>
              <a:ext uri="{FF2B5EF4-FFF2-40B4-BE49-F238E27FC236}">
                <a16:creationId xmlns:a16="http://schemas.microsoft.com/office/drawing/2014/main" id="{B9F63574-A720-CFE8-DF48-4F91BB2EEA29}"/>
              </a:ext>
            </a:extLst>
          </p:cNvPr>
          <p:cNvSpPr>
            <a:spLocks noGrp="1"/>
          </p:cNvSpPr>
          <p:nvPr>
            <p:ph type="body" sz="quarter" idx="12"/>
          </p:nvPr>
        </p:nvSpPr>
        <p:spPr>
          <a:xfrm>
            <a:off x="347468" y="1726835"/>
            <a:ext cx="3806930" cy="3693319"/>
          </a:xfrm>
        </p:spPr>
        <p:txBody>
          <a:bodyPr vert="horz" wrap="square" lIns="0" tIns="0" rIns="0" bIns="0" rtlCol="0" anchor="t">
            <a:spAutoFit/>
          </a:bodyPr>
          <a:lstStyle/>
          <a:p>
            <a:pPr marL="342900" indent="-342900">
              <a:buFont typeface="Arial" panose="020B0604020202020204" pitchFamily="34" charset="0"/>
              <a:buChar char="•"/>
            </a:pPr>
            <a:r>
              <a:rPr lang="en-US" sz="2000" b="1">
                <a:solidFill>
                  <a:schemeClr val="accent1"/>
                </a:solidFill>
                <a:latin typeface="Aptos"/>
                <a:ea typeface="Calibri" panose="020F0502020204030204" pitchFamily="34" charset="0"/>
                <a:cs typeface="Calibri"/>
              </a:rPr>
              <a:t>Review</a:t>
            </a:r>
            <a:r>
              <a:rPr lang="en-US" sz="2000">
                <a:latin typeface="Aptos"/>
                <a:ea typeface="Calibri" panose="020F0502020204030204" pitchFamily="34" charset="0"/>
                <a:cs typeface="Calibri"/>
              </a:rPr>
              <a:t> Copilot’s draft. </a:t>
            </a:r>
          </a:p>
          <a:p>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i="1">
                <a:latin typeface="Aptos"/>
                <a:ea typeface="Calibri" panose="020F0502020204030204" pitchFamily="34" charset="0"/>
                <a:cs typeface="Calibri"/>
              </a:rPr>
              <a:t>Optional:</a:t>
            </a:r>
            <a:r>
              <a:rPr lang="en-US" sz="2000">
                <a:latin typeface="Aptos"/>
                <a:ea typeface="Calibri" panose="020F0502020204030204" pitchFamily="34" charset="0"/>
                <a:cs typeface="Calibri"/>
              </a:rPr>
              <a:t> </a:t>
            </a:r>
            <a:r>
              <a:rPr lang="en-US" sz="2000" b="1">
                <a:solidFill>
                  <a:schemeClr val="accent1"/>
                </a:solidFill>
                <a:latin typeface="Aptos"/>
                <a:ea typeface="Calibri" panose="020F0502020204030204" pitchFamily="34" charset="0"/>
                <a:cs typeface="Calibri"/>
              </a:rPr>
              <a:t>Regenerate</a:t>
            </a:r>
            <a:r>
              <a:rPr lang="en-US" sz="2000">
                <a:solidFill>
                  <a:schemeClr val="accent1"/>
                </a:solidFill>
                <a:latin typeface="Aptos"/>
                <a:ea typeface="Calibri" panose="020F0502020204030204" pitchFamily="34" charset="0"/>
                <a:cs typeface="Calibri"/>
              </a:rPr>
              <a:t> </a:t>
            </a:r>
            <a:r>
              <a:rPr lang="en-US" sz="2000">
                <a:latin typeface="Aptos"/>
                <a:ea typeface="Calibri" panose="020F0502020204030204" pitchFamily="34" charset="0"/>
                <a:cs typeface="Calibri"/>
              </a:rPr>
              <a:t>the request for a different draft. This includes tone and length. </a:t>
            </a:r>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latin typeface="Aptos" panose="020B0004020202020204" pitchFamily="34" charset="0"/>
                <a:ea typeface="Calibri" panose="020F0502020204030204" pitchFamily="34" charset="0"/>
                <a:cs typeface="Calibri" panose="020F0502020204030204" pitchFamily="34" charset="0"/>
              </a:rPr>
              <a:t> Select </a:t>
            </a:r>
            <a:r>
              <a:rPr lang="en-US" sz="2000" b="1">
                <a:solidFill>
                  <a:schemeClr val="accent1"/>
                </a:solidFill>
                <a:latin typeface="Aptos" panose="020B0004020202020204" pitchFamily="34" charset="0"/>
                <a:ea typeface="Calibri" panose="020F0502020204030204" pitchFamily="34" charset="0"/>
                <a:cs typeface="Calibri" panose="020F0502020204030204" pitchFamily="34" charset="0"/>
              </a:rPr>
              <a:t>“Keep it.”</a:t>
            </a:r>
            <a:r>
              <a:rPr lang="en-US" sz="2000">
                <a:latin typeface="Aptos" panose="020B0004020202020204" pitchFamily="34" charset="0"/>
                <a:ea typeface="Calibri" panose="020F0502020204030204" pitchFamily="34" charset="0"/>
                <a:cs typeface="Calibri" panose="020F0502020204030204" pitchFamily="34" charset="0"/>
              </a:rPr>
              <a:t> to enter the text into your e-mail. </a:t>
            </a:r>
          </a:p>
          <a:p>
            <a:endParaRPr lang="en-US" sz="2000">
              <a:latin typeface="Aptos" panose="020B0004020202020204" pitchFamily="34" charset="0"/>
              <a:ea typeface="Calibri" panose="020F0502020204030204" pitchFamily="34" charset="0"/>
              <a:cs typeface="Calibri" panose="020F0502020204030204" pitchFamily="34" charset="0"/>
            </a:endParaRPr>
          </a:p>
          <a:p>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a:latin typeface="Aptos" panose="020B0004020202020204" pitchFamily="34" charset="0"/>
              <a:ea typeface="Calibri" panose="020F0502020204030204" pitchFamily="34" charset="0"/>
              <a:cs typeface="Calibri" panose="020F0502020204030204" pitchFamily="34" charset="0"/>
            </a:endParaRPr>
          </a:p>
          <a:p>
            <a:endParaRPr lang="en-US" sz="2000">
              <a:latin typeface="Aptos" panose="020B0004020202020204" pitchFamily="34" charset="0"/>
              <a:ea typeface="Calibri" panose="020F0502020204030204" pitchFamily="34" charset="0"/>
              <a:cs typeface="Calibri" panose="020F0502020204030204" pitchFamily="34" charset="0"/>
            </a:endParaRPr>
          </a:p>
        </p:txBody>
      </p:sp>
      <p:pic>
        <p:nvPicPr>
          <p:cNvPr id="6" name="Picture 5" descr="A screenshot of a computer&#10;&#10;Description automatically generated">
            <a:extLst>
              <a:ext uri="{FF2B5EF4-FFF2-40B4-BE49-F238E27FC236}">
                <a16:creationId xmlns:a16="http://schemas.microsoft.com/office/drawing/2014/main" id="{3B6D2E90-A861-4EF0-2C8F-7D495E0ADBCB}"/>
              </a:ext>
            </a:extLst>
          </p:cNvPr>
          <p:cNvPicPr>
            <a:picLocks noChangeAspect="1"/>
          </p:cNvPicPr>
          <p:nvPr/>
        </p:nvPicPr>
        <p:blipFill>
          <a:blip r:embed="rId3"/>
          <a:stretch>
            <a:fillRect/>
          </a:stretch>
        </p:blipFill>
        <p:spPr>
          <a:xfrm>
            <a:off x="4267959" y="1771519"/>
            <a:ext cx="7781631" cy="1801976"/>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268F2B82-5495-DF90-9369-D7F18578EAE9}"/>
              </a:ext>
            </a:extLst>
          </p:cNvPr>
          <p:cNvPicPr>
            <a:picLocks noChangeAspect="1"/>
          </p:cNvPicPr>
          <p:nvPr/>
        </p:nvPicPr>
        <p:blipFill>
          <a:blip r:embed="rId4"/>
          <a:stretch>
            <a:fillRect/>
          </a:stretch>
        </p:blipFill>
        <p:spPr>
          <a:xfrm>
            <a:off x="5089733" y="3987727"/>
            <a:ext cx="2895600" cy="2486025"/>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3281B3DC-C285-3A7A-0CF5-B9B675C8D73F}"/>
              </a:ext>
            </a:extLst>
          </p:cNvPr>
          <p:cNvPicPr>
            <a:picLocks noChangeAspect="1"/>
          </p:cNvPicPr>
          <p:nvPr/>
        </p:nvPicPr>
        <p:blipFill>
          <a:blip r:embed="rId5"/>
          <a:stretch>
            <a:fillRect/>
          </a:stretch>
        </p:blipFill>
        <p:spPr>
          <a:xfrm>
            <a:off x="8344123" y="4787826"/>
            <a:ext cx="2981325" cy="885825"/>
          </a:xfrm>
          <a:prstGeom prst="rect">
            <a:avLst/>
          </a:prstGeom>
        </p:spPr>
      </p:pic>
    </p:spTree>
    <p:extLst>
      <p:ext uri="{BB962C8B-B14F-4D97-AF65-F5344CB8AC3E}">
        <p14:creationId xmlns:p14="http://schemas.microsoft.com/office/powerpoint/2010/main" val="89724510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499CA7-7A32-2C49-9D63-FB0E1DECAE2A}"/>
              </a:ext>
            </a:extLst>
          </p:cNvPr>
          <p:cNvSpPr>
            <a:spLocks noGrp="1"/>
          </p:cNvSpPr>
          <p:nvPr>
            <p:ph type="title"/>
          </p:nvPr>
        </p:nvSpPr>
        <p:spPr>
          <a:xfrm>
            <a:off x="2458123" y="693504"/>
            <a:ext cx="7275753" cy="670257"/>
          </a:xfrm>
        </p:spPr>
        <p:txBody>
          <a:bodyPr/>
          <a:lstStyle/>
          <a:p>
            <a:r>
              <a:rPr lang="en-US" sz="4000">
                <a:cs typeface="Segoe UI"/>
              </a:rPr>
              <a:t>Coaching by Copilot in Outlook</a:t>
            </a:r>
            <a:endParaRPr lang="en-US" sz="4000"/>
          </a:p>
        </p:txBody>
      </p:sp>
      <p:sp>
        <p:nvSpPr>
          <p:cNvPr id="4" name="Text Placeholder 3">
            <a:extLst>
              <a:ext uri="{FF2B5EF4-FFF2-40B4-BE49-F238E27FC236}">
                <a16:creationId xmlns:a16="http://schemas.microsoft.com/office/drawing/2014/main" id="{72E4F7EA-2BF2-2332-AC8A-F9E2281D8036}"/>
              </a:ext>
            </a:extLst>
          </p:cNvPr>
          <p:cNvSpPr>
            <a:spLocks noGrp="1"/>
          </p:cNvSpPr>
          <p:nvPr>
            <p:ph type="body" sz="quarter" idx="12"/>
          </p:nvPr>
        </p:nvSpPr>
        <p:spPr>
          <a:xfrm>
            <a:off x="553912" y="1876851"/>
            <a:ext cx="3174027" cy="1846659"/>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panose="020B0004020202020204" pitchFamily="34" charset="0"/>
                <a:ea typeface="Calibri"/>
                <a:cs typeface="Calibri"/>
              </a:rPr>
              <a:t>You now have an email  that could use some further refinement. Select</a:t>
            </a:r>
          </a:p>
          <a:p>
            <a:r>
              <a:rPr lang="en-US" sz="2000" b="1">
                <a:solidFill>
                  <a:schemeClr val="accent1"/>
                </a:solidFill>
                <a:latin typeface="Aptos" panose="020B0004020202020204" pitchFamily="34" charset="0"/>
                <a:ea typeface="Calibri"/>
                <a:cs typeface="Calibri"/>
              </a:rPr>
              <a:t>       “Coaching by Copilot”</a:t>
            </a:r>
          </a:p>
          <a:p>
            <a:endParaRPr lang="en-US" sz="2000" b="1">
              <a:latin typeface="Aptos" panose="020B0004020202020204" pitchFamily="34" charset="0"/>
              <a:ea typeface="Calibri" panose="020F0502020204030204" pitchFamily="34" charset="0"/>
              <a:cs typeface="Calibri" panose="020F0502020204030204" pitchFamily="34" charset="0"/>
            </a:endParaRPr>
          </a:p>
          <a:p>
            <a:endParaRPr lang="en-US" sz="2000" b="1">
              <a:latin typeface="Aptos" panose="020B0004020202020204" pitchFamily="34" charset="0"/>
              <a:ea typeface="Calibri" panose="020F0502020204030204" pitchFamily="34" charset="0"/>
              <a:cs typeface="Calibri" panose="020F0502020204030204" pitchFamily="34" charset="0"/>
            </a:endParaRPr>
          </a:p>
        </p:txBody>
      </p:sp>
      <p:pic>
        <p:nvPicPr>
          <p:cNvPr id="5" name="Recording 2024-10-08 124741">
            <a:hlinkClick r:id="" action="ppaction://media"/>
            <a:extLst>
              <a:ext uri="{FF2B5EF4-FFF2-40B4-BE49-F238E27FC236}">
                <a16:creationId xmlns:a16="http://schemas.microsoft.com/office/drawing/2014/main" id="{69C710A1-1CEC-F89B-C5D2-8B112E5A425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51854" y="1872898"/>
            <a:ext cx="7591743" cy="4291598"/>
          </a:xfrm>
          <a:prstGeom prst="rect">
            <a:avLst/>
          </a:prstGeom>
        </p:spPr>
      </p:pic>
    </p:spTree>
    <p:extLst>
      <p:ext uri="{BB962C8B-B14F-4D97-AF65-F5344CB8AC3E}">
        <p14:creationId xmlns:p14="http://schemas.microsoft.com/office/powerpoint/2010/main" val="40141418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499CA7-7A32-2C49-9D63-FB0E1DECAE2A}"/>
              </a:ext>
            </a:extLst>
          </p:cNvPr>
          <p:cNvSpPr>
            <a:spLocks noGrp="1"/>
          </p:cNvSpPr>
          <p:nvPr>
            <p:ph type="title"/>
          </p:nvPr>
        </p:nvSpPr>
        <p:spPr>
          <a:xfrm>
            <a:off x="2435555" y="691354"/>
            <a:ext cx="7320890" cy="670257"/>
          </a:xfrm>
        </p:spPr>
        <p:txBody>
          <a:bodyPr/>
          <a:lstStyle/>
          <a:p>
            <a:r>
              <a:rPr lang="en-US" sz="4000">
                <a:cs typeface="Segoe UI"/>
              </a:rPr>
              <a:t>Coaching by Copilot in Outlook</a:t>
            </a:r>
            <a:endParaRPr lang="en-US" sz="4000"/>
          </a:p>
        </p:txBody>
      </p:sp>
      <p:sp>
        <p:nvSpPr>
          <p:cNvPr id="4" name="Text Placeholder 3">
            <a:extLst>
              <a:ext uri="{FF2B5EF4-FFF2-40B4-BE49-F238E27FC236}">
                <a16:creationId xmlns:a16="http://schemas.microsoft.com/office/drawing/2014/main" id="{72E4F7EA-2BF2-2332-AC8A-F9E2281D8036}"/>
              </a:ext>
            </a:extLst>
          </p:cNvPr>
          <p:cNvSpPr>
            <a:spLocks noGrp="1"/>
          </p:cNvSpPr>
          <p:nvPr>
            <p:ph type="body" sz="quarter" idx="12"/>
          </p:nvPr>
        </p:nvSpPr>
        <p:spPr>
          <a:xfrm>
            <a:off x="384877" y="1361611"/>
            <a:ext cx="4101358" cy="2708434"/>
          </a:xfrm>
        </p:spPr>
        <p:txBody>
          <a:bodyPr vert="horz" wrap="square" lIns="0" tIns="0" rIns="0" bIns="0" rtlCol="0" anchor="t">
            <a:spAutoFit/>
          </a:bodyPr>
          <a:lstStyle/>
          <a:p>
            <a:endParaRPr lang="en-US" sz="2000" b="1">
              <a:latin typeface="Aptos" panose="020B0004020202020204" pitchFamily="34" charset="0"/>
              <a:ea typeface="Calibri" panose="020F0502020204030204" pitchFamily="34" charset="0"/>
              <a:cs typeface="Calibri" panose="020F0502020204030204" pitchFamily="34" charset="0"/>
            </a:endParaRPr>
          </a:p>
          <a:p>
            <a:endParaRPr lang="en-US" sz="2000" b="1">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b="1">
                <a:solidFill>
                  <a:schemeClr val="accent1"/>
                </a:solidFill>
                <a:latin typeface="Aptos" panose="020B0004020202020204" pitchFamily="34" charset="0"/>
                <a:ea typeface="Calibri"/>
                <a:cs typeface="Calibri"/>
              </a:rPr>
              <a:t>Review suggestions </a:t>
            </a:r>
            <a:r>
              <a:rPr lang="en-US" sz="2000">
                <a:latin typeface="Aptos" panose="020B0004020202020204" pitchFamily="34" charset="0"/>
                <a:ea typeface="Calibri"/>
                <a:cs typeface="Calibri"/>
              </a:rPr>
              <a:t>from Copilot to; </a:t>
            </a:r>
          </a:p>
          <a:p>
            <a:pPr marL="800100" lvl="1" indent="-342900">
              <a:buFont typeface="Arial" panose="020B0604020202020204" pitchFamily="34" charset="0"/>
              <a:buChar char="•"/>
            </a:pPr>
            <a:r>
              <a:rPr lang="en-US">
                <a:latin typeface="Aptos" panose="020B0004020202020204" pitchFamily="34" charset="0"/>
                <a:ea typeface="Calibri"/>
                <a:cs typeface="Calibri"/>
              </a:rPr>
              <a:t>Improve tone</a:t>
            </a:r>
          </a:p>
          <a:p>
            <a:pPr marL="800100" lvl="1" indent="-342900">
              <a:buFont typeface="Arial" panose="020B0604020202020204" pitchFamily="34" charset="0"/>
              <a:buChar char="•"/>
            </a:pPr>
            <a:r>
              <a:rPr lang="en-US">
                <a:latin typeface="Aptos" panose="020B0004020202020204" pitchFamily="34" charset="0"/>
                <a:ea typeface="Calibri"/>
                <a:cs typeface="Calibri"/>
              </a:rPr>
              <a:t>Reader sentiment</a:t>
            </a:r>
          </a:p>
          <a:p>
            <a:pPr marL="800100" lvl="1" indent="-342900">
              <a:buFont typeface="Arial" panose="020B0604020202020204" pitchFamily="34" charset="0"/>
              <a:buChar char="•"/>
            </a:pPr>
            <a:r>
              <a:rPr lang="en-US">
                <a:latin typeface="Aptos" panose="020B0004020202020204" pitchFamily="34" charset="0"/>
                <a:ea typeface="Calibri"/>
                <a:cs typeface="Calibri"/>
              </a:rPr>
              <a:t>Clarity</a:t>
            </a:r>
          </a:p>
          <a:p>
            <a:pPr marL="800100" lvl="1" indent="-342900">
              <a:buFont typeface="Arial" panose="020B0604020202020204" pitchFamily="34" charset="0"/>
              <a:buChar char="•"/>
            </a:pPr>
            <a:r>
              <a:rPr lang="en-US">
                <a:latin typeface="Aptos" panose="020B0004020202020204" pitchFamily="34" charset="0"/>
                <a:ea typeface="Calibri"/>
                <a:cs typeface="Calibri"/>
              </a:rPr>
              <a:t>Visual structure, etc. </a:t>
            </a:r>
            <a:endParaRPr lang="en-US">
              <a:latin typeface="Aptos" panose="020B0004020202020204" pitchFamily="34" charset="0"/>
              <a:ea typeface="Calibri" panose="020F0502020204030204" pitchFamily="34" charset="0"/>
              <a:cs typeface="Calibri" panose="020F0502020204030204" pitchFamily="34" charset="0"/>
            </a:endParaRPr>
          </a:p>
        </p:txBody>
      </p:sp>
      <p:pic>
        <p:nvPicPr>
          <p:cNvPr id="6" name="Picture 5" descr="A screenshot of a computer&#10;&#10;Description automatically generated">
            <a:extLst>
              <a:ext uri="{FF2B5EF4-FFF2-40B4-BE49-F238E27FC236}">
                <a16:creationId xmlns:a16="http://schemas.microsoft.com/office/drawing/2014/main" id="{A0999506-C40D-7BB2-E3BA-9D2CDE563675}"/>
              </a:ext>
            </a:extLst>
          </p:cNvPr>
          <p:cNvPicPr>
            <a:picLocks noChangeAspect="1"/>
          </p:cNvPicPr>
          <p:nvPr/>
        </p:nvPicPr>
        <p:blipFill>
          <a:blip r:embed="rId3"/>
          <a:stretch>
            <a:fillRect/>
          </a:stretch>
        </p:blipFill>
        <p:spPr>
          <a:xfrm>
            <a:off x="4757815" y="2026081"/>
            <a:ext cx="6799887" cy="1629638"/>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2097A72C-E379-08B4-E6C2-BCF5959D87D8}"/>
              </a:ext>
            </a:extLst>
          </p:cNvPr>
          <p:cNvPicPr>
            <a:picLocks noChangeAspect="1"/>
          </p:cNvPicPr>
          <p:nvPr/>
        </p:nvPicPr>
        <p:blipFill>
          <a:blip r:embed="rId4"/>
          <a:stretch>
            <a:fillRect/>
          </a:stretch>
        </p:blipFill>
        <p:spPr>
          <a:xfrm>
            <a:off x="5099772" y="4166370"/>
            <a:ext cx="6115973" cy="1552884"/>
          </a:xfrm>
          <a:prstGeom prst="rect">
            <a:avLst/>
          </a:prstGeom>
        </p:spPr>
      </p:pic>
    </p:spTree>
    <p:extLst>
      <p:ext uri="{BB962C8B-B14F-4D97-AF65-F5344CB8AC3E}">
        <p14:creationId xmlns:p14="http://schemas.microsoft.com/office/powerpoint/2010/main" val="2281979734"/>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3A83C-F9AB-FC5C-37FE-4FE28B26C88B}"/>
              </a:ext>
            </a:extLst>
          </p:cNvPr>
          <p:cNvSpPr>
            <a:spLocks noGrp="1"/>
          </p:cNvSpPr>
          <p:nvPr>
            <p:ph type="title"/>
          </p:nvPr>
        </p:nvSpPr>
        <p:spPr>
          <a:xfrm>
            <a:off x="2262121" y="795217"/>
            <a:ext cx="7667758" cy="553998"/>
          </a:xfrm>
        </p:spPr>
        <p:txBody>
          <a:bodyPr/>
          <a:lstStyle/>
          <a:p>
            <a:r>
              <a:rPr lang="en-US" sz="4000">
                <a:cs typeface="Segoe UI"/>
              </a:rPr>
              <a:t>Schedule with Copilot in Outlook</a:t>
            </a:r>
            <a:endParaRPr lang="en-US"/>
          </a:p>
        </p:txBody>
      </p:sp>
      <p:sp>
        <p:nvSpPr>
          <p:cNvPr id="4" name="Text Placeholder 3">
            <a:extLst>
              <a:ext uri="{FF2B5EF4-FFF2-40B4-BE49-F238E27FC236}">
                <a16:creationId xmlns:a16="http://schemas.microsoft.com/office/drawing/2014/main" id="{968ED9AA-588D-B99B-39C1-60D02B83F45B}"/>
              </a:ext>
            </a:extLst>
          </p:cNvPr>
          <p:cNvSpPr>
            <a:spLocks noGrp="1"/>
          </p:cNvSpPr>
          <p:nvPr>
            <p:ph type="body" sz="quarter" idx="12"/>
          </p:nvPr>
        </p:nvSpPr>
        <p:spPr>
          <a:xfrm>
            <a:off x="349191" y="2061688"/>
            <a:ext cx="4711907" cy="4001095"/>
          </a:xfrm>
        </p:spPr>
        <p:txBody>
          <a:bodyPr vert="horz" wrap="square" lIns="0" tIns="0" rIns="0" bIns="0" rtlCol="0" anchor="t">
            <a:spAutoFit/>
          </a:bodyPr>
          <a:lstStyle/>
          <a:p>
            <a:endParaRPr lang="en-US" sz="2000">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5000000000000000000" pitchFamily="2" charset="2"/>
              <a:buChar char="•"/>
            </a:pPr>
            <a:r>
              <a:rPr lang="en-US" sz="2000">
                <a:solidFill>
                  <a:srgbClr val="080808"/>
                </a:solidFill>
                <a:latin typeface="Aptos"/>
                <a:ea typeface="Calibri" panose="020F0502020204030204" pitchFamily="34" charset="0"/>
                <a:cs typeface="Calibri"/>
              </a:rPr>
              <a:t>Using the context of an email thread you have open, use Schedule with Copilot to create your meetings. </a:t>
            </a:r>
          </a:p>
          <a:p>
            <a:pPr marL="342900" indent="-342900">
              <a:buFont typeface="Arial" panose="05000000000000000000" pitchFamily="2" charset="2"/>
              <a:buChar char="•"/>
            </a:pPr>
            <a:endParaRPr lang="en-US" sz="2000">
              <a:solidFill>
                <a:srgbClr val="080808"/>
              </a:solidFill>
              <a:latin typeface="Aptos"/>
              <a:ea typeface="Calibri" panose="020F0502020204030204" pitchFamily="34" charset="0"/>
              <a:cs typeface="Calibri"/>
            </a:endParaRPr>
          </a:p>
          <a:p>
            <a:pPr marL="342900" indent="-342900">
              <a:buFont typeface="Arial" panose="05000000000000000000" pitchFamily="2" charset="2"/>
              <a:buChar char="•"/>
            </a:pPr>
            <a:r>
              <a:rPr lang="en-US" sz="2000">
                <a:solidFill>
                  <a:srgbClr val="080808"/>
                </a:solidFill>
                <a:latin typeface="Aptos"/>
                <a:ea typeface="Calibri" panose="020F0502020204030204" pitchFamily="34" charset="0"/>
                <a:cs typeface="Calibri"/>
              </a:rPr>
              <a:t>Copilot helps you </a:t>
            </a:r>
            <a:r>
              <a:rPr lang="en-US" sz="2000" b="1">
                <a:solidFill>
                  <a:srgbClr val="080808"/>
                </a:solidFill>
                <a:latin typeface="Aptos"/>
                <a:ea typeface="Calibri" panose="020F0502020204030204" pitchFamily="34" charset="0"/>
                <a:cs typeface="Calibri"/>
              </a:rPr>
              <a:t>draft agendas, summarize discussions, create meeting titles, populate attendees, append the original thread for clarity, and find available times to meet.</a:t>
            </a:r>
          </a:p>
          <a:p>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5000000000000000000" pitchFamily="2" charset="2"/>
              <a:buChar char="•"/>
            </a:pPr>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b="1">
              <a:latin typeface="Aptos" panose="020B0004020202020204" pitchFamily="34" charset="0"/>
              <a:ea typeface="Calibri" panose="020F0502020204030204" pitchFamily="34" charset="0"/>
              <a:cs typeface="Calibri" panose="020F050202020403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51B23030-2A2C-4891-F272-76716CAE19C0}"/>
              </a:ext>
            </a:extLst>
          </p:cNvPr>
          <p:cNvPicPr>
            <a:picLocks noChangeAspect="1"/>
          </p:cNvPicPr>
          <p:nvPr/>
        </p:nvPicPr>
        <p:blipFill>
          <a:blip r:embed="rId3"/>
          <a:stretch>
            <a:fillRect/>
          </a:stretch>
        </p:blipFill>
        <p:spPr>
          <a:xfrm>
            <a:off x="5416063" y="2234986"/>
            <a:ext cx="6655761" cy="3522720"/>
          </a:xfrm>
          <a:prstGeom prst="rect">
            <a:avLst/>
          </a:prstGeom>
        </p:spPr>
      </p:pic>
    </p:spTree>
    <p:extLst>
      <p:ext uri="{BB962C8B-B14F-4D97-AF65-F5344CB8AC3E}">
        <p14:creationId xmlns:p14="http://schemas.microsoft.com/office/powerpoint/2010/main" val="284682734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3A83C-F9AB-FC5C-37FE-4FE28B26C88B}"/>
              </a:ext>
            </a:extLst>
          </p:cNvPr>
          <p:cNvSpPr>
            <a:spLocks noGrp="1"/>
          </p:cNvSpPr>
          <p:nvPr>
            <p:ph type="title"/>
          </p:nvPr>
        </p:nvSpPr>
        <p:spPr>
          <a:xfrm>
            <a:off x="3316308" y="849390"/>
            <a:ext cx="5559383" cy="553998"/>
          </a:xfrm>
        </p:spPr>
        <p:txBody>
          <a:bodyPr/>
          <a:lstStyle/>
          <a:p>
            <a:r>
              <a:rPr lang="en-US" sz="4000">
                <a:cs typeface="Segoe UI"/>
              </a:rPr>
              <a:t>Copilot Chat in Outlook</a:t>
            </a:r>
            <a:endParaRPr lang="en-US" sz="4000">
              <a:gradFill>
                <a:gsLst>
                  <a:gs pos="22000">
                    <a:srgbClr val="2A446F"/>
                  </a:gs>
                  <a:gs pos="100000">
                    <a:srgbClr val="C03BC4"/>
                  </a:gs>
                </a:gsLst>
                <a:lin ang="2400000" scaled="0"/>
              </a:gradFill>
              <a:cs typeface="Segoe UI"/>
            </a:endParaRPr>
          </a:p>
        </p:txBody>
      </p:sp>
      <p:sp>
        <p:nvSpPr>
          <p:cNvPr id="4" name="Text Placeholder 3">
            <a:extLst>
              <a:ext uri="{FF2B5EF4-FFF2-40B4-BE49-F238E27FC236}">
                <a16:creationId xmlns:a16="http://schemas.microsoft.com/office/drawing/2014/main" id="{968ED9AA-588D-B99B-39C1-60D02B83F45B}"/>
              </a:ext>
            </a:extLst>
          </p:cNvPr>
          <p:cNvSpPr>
            <a:spLocks noGrp="1"/>
          </p:cNvSpPr>
          <p:nvPr>
            <p:ph type="body" sz="quarter" idx="12"/>
          </p:nvPr>
        </p:nvSpPr>
        <p:spPr>
          <a:xfrm>
            <a:off x="218499" y="1933575"/>
            <a:ext cx="5877501" cy="4616648"/>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a:ea typeface="Calibri" panose="020F0502020204030204" pitchFamily="34" charset="0"/>
                <a:cs typeface="Calibri"/>
              </a:rPr>
              <a:t>Copilot in Outlook is deeply integrated into the app, allowing you to retrieve information contextually and take action,</a:t>
            </a:r>
            <a:r>
              <a:rPr lang="en-US" sz="2000" b="1">
                <a:latin typeface="Aptos"/>
                <a:ea typeface="Calibri" panose="020F0502020204030204" pitchFamily="34" charset="0"/>
                <a:cs typeface="Calibri"/>
              </a:rPr>
              <a:t> all while being able to use Outlook side by side with chat.</a:t>
            </a:r>
          </a:p>
          <a:p>
            <a:pPr marL="342900" indent="-342900">
              <a:buFont typeface="Arial" panose="020B0604020202020204" pitchFamily="34" charset="0"/>
              <a:buChar char="•"/>
            </a:pPr>
            <a:endParaRPr lang="en-US" sz="2000" b="1">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b="1">
                <a:solidFill>
                  <a:srgbClr val="0070C0"/>
                </a:solidFill>
                <a:latin typeface="Aptos"/>
                <a:ea typeface="Calibri" panose="020F0502020204030204" pitchFamily="34" charset="0"/>
                <a:cs typeface="Calibri"/>
              </a:rPr>
              <a:t>"Is there a call to action in this thread?"</a:t>
            </a:r>
          </a:p>
          <a:p>
            <a:endParaRPr lang="en-US" sz="2000" b="1">
              <a:solidFill>
                <a:srgbClr val="0070C0"/>
              </a:solidFill>
              <a:latin typeface="Aptos"/>
              <a:ea typeface="Calibri" panose="020F0502020204030204" pitchFamily="34" charset="0"/>
              <a:cs typeface="Calibri"/>
            </a:endParaRPr>
          </a:p>
          <a:p>
            <a:pPr marL="342900" indent="-342900">
              <a:buFont typeface="Arial" panose="020B0604020202020204" pitchFamily="34" charset="0"/>
              <a:buChar char="•"/>
            </a:pPr>
            <a:r>
              <a:rPr lang="en-US" sz="2000" b="1">
                <a:solidFill>
                  <a:srgbClr val="0070C0"/>
                </a:solidFill>
                <a:latin typeface="Aptos"/>
                <a:ea typeface="Calibri" panose="020F0502020204030204" pitchFamily="34" charset="0"/>
                <a:cs typeface="Calibri"/>
              </a:rPr>
              <a:t>"Do I have any action items today?"</a:t>
            </a:r>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endParaRPr lang="en-US" sz="2000" b="1">
              <a:solidFill>
                <a:srgbClr val="0070C0"/>
              </a:solidFill>
              <a:latin typeface="Aptos"/>
              <a:ea typeface="Calibri" panose="020F0502020204030204" pitchFamily="34" charset="0"/>
              <a:cs typeface="Calibri"/>
            </a:endParaRPr>
          </a:p>
          <a:p>
            <a:pPr marL="342900" indent="-342900">
              <a:buFont typeface="Arial" panose="020B0604020202020204" pitchFamily="34" charset="0"/>
              <a:buChar char="•"/>
            </a:pPr>
            <a:r>
              <a:rPr lang="en-US" sz="2000" b="1">
                <a:solidFill>
                  <a:srgbClr val="0070C0"/>
                </a:solidFill>
                <a:latin typeface="Aptos"/>
                <a:ea typeface="Calibri" panose="020F0502020204030204" pitchFamily="34" charset="0"/>
                <a:cs typeface="Calibri"/>
              </a:rPr>
              <a:t>"Create an inbox rule that says any email from [Sender] is organized to the blue category. "</a:t>
            </a:r>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endParaRPr lang="en-US" sz="2000" b="1">
              <a:solidFill>
                <a:srgbClr val="0070C0"/>
              </a:solidFill>
              <a:latin typeface="Aptos"/>
              <a:ea typeface="Calibri" panose="020F0502020204030204" pitchFamily="34" charset="0"/>
              <a:cs typeface="Calibri"/>
            </a:endParaRPr>
          </a:p>
          <a:p>
            <a:pPr marL="342900" indent="-342900">
              <a:buFont typeface="Arial" panose="020B0604020202020204" pitchFamily="34" charset="0"/>
              <a:buChar char="•"/>
            </a:pPr>
            <a:r>
              <a:rPr lang="en-US" sz="2000" b="1">
                <a:solidFill>
                  <a:srgbClr val="0070C0"/>
                </a:solidFill>
                <a:latin typeface="Aptos"/>
                <a:ea typeface="Calibri" panose="020F0502020204030204" pitchFamily="34" charset="0"/>
                <a:cs typeface="Calibri"/>
              </a:rPr>
              <a:t>"What is the latest in my inbox on [Project X]?"</a:t>
            </a:r>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b="1">
              <a:solidFill>
                <a:srgbClr val="0070C0"/>
              </a:solidFill>
              <a:latin typeface="Aptos" panose="020B000402020202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b="1">
              <a:latin typeface="Aptos" panose="020B0004020202020204" pitchFamily="34" charset="0"/>
              <a:ea typeface="Calibri" panose="020F0502020204030204" pitchFamily="34" charset="0"/>
              <a:cs typeface="Calibri" panose="020F0502020204030204" pitchFamily="34" charset="0"/>
            </a:endParaRPr>
          </a:p>
        </p:txBody>
      </p:sp>
      <p:pic>
        <p:nvPicPr>
          <p:cNvPr id="7" name="Picture 6" descr="A screenshot of a computer&#10;&#10;Description automatically generated">
            <a:extLst>
              <a:ext uri="{FF2B5EF4-FFF2-40B4-BE49-F238E27FC236}">
                <a16:creationId xmlns:a16="http://schemas.microsoft.com/office/drawing/2014/main" id="{08676B24-8C87-AF5D-9FA1-5226DA33A319}"/>
              </a:ext>
            </a:extLst>
          </p:cNvPr>
          <p:cNvPicPr>
            <a:picLocks noChangeAspect="1"/>
          </p:cNvPicPr>
          <p:nvPr/>
        </p:nvPicPr>
        <p:blipFill>
          <a:blip r:embed="rId3"/>
          <a:stretch>
            <a:fillRect/>
          </a:stretch>
        </p:blipFill>
        <p:spPr>
          <a:xfrm>
            <a:off x="6214994" y="2833471"/>
            <a:ext cx="5758507" cy="1191058"/>
          </a:xfrm>
          <a:prstGeom prst="rect">
            <a:avLst/>
          </a:prstGeom>
        </p:spPr>
      </p:pic>
    </p:spTree>
    <p:extLst>
      <p:ext uri="{BB962C8B-B14F-4D97-AF65-F5344CB8AC3E}">
        <p14:creationId xmlns:p14="http://schemas.microsoft.com/office/powerpoint/2010/main" val="134103399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DC5DC-6DFC-A88B-EE11-EC72FA15FA06}"/>
              </a:ext>
            </a:extLst>
          </p:cNvPr>
          <p:cNvSpPr>
            <a:spLocks noGrp="1"/>
          </p:cNvSpPr>
          <p:nvPr>
            <p:ph type="title"/>
          </p:nvPr>
        </p:nvSpPr>
        <p:spPr>
          <a:xfrm>
            <a:off x="4108900" y="845770"/>
            <a:ext cx="4406283" cy="553998"/>
          </a:xfrm>
        </p:spPr>
        <p:txBody>
          <a:bodyPr/>
          <a:lstStyle/>
          <a:p>
            <a:r>
              <a:rPr lang="en-US" sz="4000">
                <a:cs typeface="Segoe UI"/>
              </a:rPr>
              <a:t>Copilot</a:t>
            </a:r>
            <a:r>
              <a:rPr lang="en-US" sz="4000">
                <a:ea typeface="Calibri"/>
                <a:cs typeface="Calibri"/>
              </a:rPr>
              <a:t> </a:t>
            </a:r>
            <a:r>
              <a:rPr lang="en-US" sz="4000">
                <a:cs typeface="Segoe UI"/>
              </a:rPr>
              <a:t>in</a:t>
            </a:r>
            <a:r>
              <a:rPr lang="en-US" sz="4000">
                <a:ea typeface="Calibri"/>
                <a:cs typeface="Calibri"/>
              </a:rPr>
              <a:t> </a:t>
            </a:r>
            <a:r>
              <a:rPr lang="en-US" sz="4000">
                <a:cs typeface="Segoe UI"/>
              </a:rPr>
              <a:t>Outlook</a:t>
            </a:r>
          </a:p>
        </p:txBody>
      </p:sp>
      <p:sp>
        <p:nvSpPr>
          <p:cNvPr id="18" name="Text Placeholder 6">
            <a:extLst>
              <a:ext uri="{FF2B5EF4-FFF2-40B4-BE49-F238E27FC236}">
                <a16:creationId xmlns:a16="http://schemas.microsoft.com/office/drawing/2014/main" id="{4E21C1C7-835B-B62A-CDEB-61524824ECD4}"/>
              </a:ext>
            </a:extLst>
          </p:cNvPr>
          <p:cNvSpPr txBox="1">
            <a:spLocks/>
          </p:cNvSpPr>
          <p:nvPr/>
        </p:nvSpPr>
        <p:spPr>
          <a:xfrm>
            <a:off x="688860" y="2042808"/>
            <a:ext cx="2496468" cy="753948"/>
          </a:xfrm>
          <a:prstGeom prst="rect">
            <a:avLst/>
          </a:prstGeom>
        </p:spPr>
        <p:txBody>
          <a:bodyPr wrap="square" lIns="91440" tIns="45720" rIns="91440" bIns="45720" anchor="t">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None/>
            </a:pPr>
            <a:r>
              <a:rPr lang="en-US" sz="2000">
                <a:latin typeface="Aptos" panose="020B0004020202020204" pitchFamily="34" charset="0"/>
                <a:cs typeface="Segoe UI"/>
              </a:rPr>
              <a:t>Coaching with Copilot in Outlook</a:t>
            </a:r>
            <a:endParaRPr lang="en-US" sz="2000">
              <a:latin typeface="Aptos" panose="020B0004020202020204" pitchFamily="34" charset="0"/>
            </a:endParaRPr>
          </a:p>
        </p:txBody>
      </p:sp>
      <p:sp>
        <p:nvSpPr>
          <p:cNvPr id="19" name="Text Placeholder 3">
            <a:extLst>
              <a:ext uri="{FF2B5EF4-FFF2-40B4-BE49-F238E27FC236}">
                <a16:creationId xmlns:a16="http://schemas.microsoft.com/office/drawing/2014/main" id="{68F34598-3D70-E3BC-1AC2-B114EDF0E3E3}"/>
              </a:ext>
            </a:extLst>
          </p:cNvPr>
          <p:cNvSpPr txBox="1">
            <a:spLocks/>
          </p:cNvSpPr>
          <p:nvPr/>
        </p:nvSpPr>
        <p:spPr>
          <a:xfrm>
            <a:off x="672113" y="3347201"/>
            <a:ext cx="2593601" cy="1051744"/>
          </a:xfrm>
          <a:prstGeom prst="rect">
            <a:avLst/>
          </a:prstGeom>
        </p:spPr>
        <p:txBody>
          <a:bodyPr wrap="square" lIns="91440" tIns="45720" rIns="91440" bIns="45720" anchor="t">
            <a:normAutofit fontScale="92500"/>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Aptos" panose="020B0004020202020204" pitchFamily="34" charset="0"/>
                <a:cs typeface="Segoe UI"/>
              </a:rPr>
              <a:t>Use Copilot in Outlook to </a:t>
            </a:r>
            <a:r>
              <a:rPr lang="en-US" sz="2000" b="1">
                <a:latin typeface="Aptos" panose="020B0004020202020204" pitchFamily="34" charset="0"/>
                <a:cs typeface="Segoe UI"/>
              </a:rPr>
              <a:t>kick-start your e-mail creation. </a:t>
            </a:r>
            <a:endParaRPr lang="en-US" sz="2000" b="1">
              <a:latin typeface="Aptos" panose="020B0004020202020204" pitchFamily="34" charset="0"/>
            </a:endParaRPr>
          </a:p>
          <a:p>
            <a:pPr marL="285750" indent="-285750">
              <a:buFont typeface="Arial" panose="020B0604020202020204" pitchFamily="34" charset="0"/>
              <a:buChar char="•"/>
            </a:pPr>
            <a:endParaRPr lang="en-US" sz="2000">
              <a:latin typeface="Aptos" panose="020B0004020202020204" pitchFamily="34" charset="0"/>
            </a:endParaRPr>
          </a:p>
        </p:txBody>
      </p:sp>
      <p:sp>
        <p:nvSpPr>
          <p:cNvPr id="20" name="Text Placeholder 2">
            <a:extLst>
              <a:ext uri="{FF2B5EF4-FFF2-40B4-BE49-F238E27FC236}">
                <a16:creationId xmlns:a16="http://schemas.microsoft.com/office/drawing/2014/main" id="{6D91DB9E-AF7B-EE08-B60B-986053E12AD1}"/>
              </a:ext>
            </a:extLst>
          </p:cNvPr>
          <p:cNvSpPr txBox="1">
            <a:spLocks/>
          </p:cNvSpPr>
          <p:nvPr/>
        </p:nvSpPr>
        <p:spPr>
          <a:xfrm>
            <a:off x="3457148" y="2084151"/>
            <a:ext cx="2496468" cy="712605"/>
          </a:xfrm>
          <a:prstGeom prst="rect">
            <a:avLst/>
          </a:prstGeom>
        </p:spPr>
        <p:txBody>
          <a:bodyPr wrap="square" lIns="91440" tIns="45720" rIns="91440" bIns="45720" anchor="t">
            <a:normAutofit lnSpcReduction="10000"/>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None/>
            </a:pPr>
            <a:r>
              <a:rPr lang="en-US" sz="2200">
                <a:latin typeface="Aptos" panose="020B0004020202020204" pitchFamily="34" charset="0"/>
                <a:cs typeface="Segoe UI"/>
              </a:rPr>
              <a:t>Draft with Copilot in Outlook</a:t>
            </a:r>
            <a:endParaRPr lang="en-US" sz="2200">
              <a:latin typeface="Aptos" panose="020B0004020202020204" pitchFamily="34" charset="0"/>
            </a:endParaRPr>
          </a:p>
        </p:txBody>
      </p:sp>
      <p:sp>
        <p:nvSpPr>
          <p:cNvPr id="21" name="Text Placeholder 5">
            <a:extLst>
              <a:ext uri="{FF2B5EF4-FFF2-40B4-BE49-F238E27FC236}">
                <a16:creationId xmlns:a16="http://schemas.microsoft.com/office/drawing/2014/main" id="{5143638B-155F-29ED-4590-B1FEFDA04C4D}"/>
              </a:ext>
            </a:extLst>
          </p:cNvPr>
          <p:cNvSpPr txBox="1">
            <a:spLocks/>
          </p:cNvSpPr>
          <p:nvPr/>
        </p:nvSpPr>
        <p:spPr>
          <a:xfrm>
            <a:off x="3473896" y="3362269"/>
            <a:ext cx="2715278" cy="1333895"/>
          </a:xfrm>
          <a:prstGeom prst="rect">
            <a:avLst/>
          </a:prstGeom>
        </p:spPr>
        <p:txBody>
          <a:bodyPr wrap="square" lIns="91440" tIns="45720" rIns="91440" bIns="45720" anchor="t">
            <a:norm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Aptos" panose="020B0004020202020204" pitchFamily="34" charset="0"/>
                <a:cs typeface="Segoe UI"/>
              </a:rPr>
              <a:t>Use Copilot in Outlook to </a:t>
            </a:r>
            <a:r>
              <a:rPr lang="en-US" sz="2000" b="1">
                <a:latin typeface="Aptos" panose="020B0004020202020204" pitchFamily="34" charset="0"/>
                <a:cs typeface="Segoe UI"/>
              </a:rPr>
              <a:t>quickly get caught up on e-mail threads. </a:t>
            </a:r>
            <a:endParaRPr lang="en-US" sz="2000" b="1">
              <a:latin typeface="Aptos" panose="020B0004020202020204" pitchFamily="34" charset="0"/>
            </a:endParaRPr>
          </a:p>
        </p:txBody>
      </p:sp>
      <p:sp>
        <p:nvSpPr>
          <p:cNvPr id="22" name="Text Placeholder 4">
            <a:extLst>
              <a:ext uri="{FF2B5EF4-FFF2-40B4-BE49-F238E27FC236}">
                <a16:creationId xmlns:a16="http://schemas.microsoft.com/office/drawing/2014/main" id="{90733738-01C4-787A-F925-0A65FFEBA38E}"/>
              </a:ext>
            </a:extLst>
          </p:cNvPr>
          <p:cNvSpPr txBox="1">
            <a:spLocks/>
          </p:cNvSpPr>
          <p:nvPr/>
        </p:nvSpPr>
        <p:spPr>
          <a:xfrm>
            <a:off x="6325804" y="2025328"/>
            <a:ext cx="2684990" cy="588327"/>
          </a:xfrm>
          <a:prstGeom prst="rect">
            <a:avLst/>
          </a:prstGeom>
        </p:spPr>
        <p:txBody>
          <a:bodyPr wrap="square" lIns="91440" tIns="45720" rIns="91440" bIns="45720" anchor="t">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None/>
            </a:pPr>
            <a:r>
              <a:rPr lang="en-US" sz="2000">
                <a:latin typeface="Aptos" panose="020B0004020202020204" pitchFamily="34" charset="0"/>
                <a:cs typeface="Segoe UI"/>
              </a:rPr>
              <a:t>Summarize an e-mail Thread with Copilot in Outlook</a:t>
            </a:r>
            <a:endParaRPr lang="en-US" sz="2000">
              <a:latin typeface="Aptos" panose="020B0004020202020204" pitchFamily="34" charset="0"/>
            </a:endParaRPr>
          </a:p>
        </p:txBody>
      </p:sp>
      <p:sp>
        <p:nvSpPr>
          <p:cNvPr id="23" name="Text Placeholder 7">
            <a:extLst>
              <a:ext uri="{FF2B5EF4-FFF2-40B4-BE49-F238E27FC236}">
                <a16:creationId xmlns:a16="http://schemas.microsoft.com/office/drawing/2014/main" id="{D74BBAD7-595F-D7B5-C9AA-8E9C48B9B04E}"/>
              </a:ext>
            </a:extLst>
          </p:cNvPr>
          <p:cNvSpPr txBox="1">
            <a:spLocks/>
          </p:cNvSpPr>
          <p:nvPr/>
        </p:nvSpPr>
        <p:spPr>
          <a:xfrm>
            <a:off x="6325805" y="3331675"/>
            <a:ext cx="2811498" cy="1265302"/>
          </a:xfrm>
          <a:prstGeom prst="rect">
            <a:avLst/>
          </a:prstGeom>
        </p:spPr>
        <p:txBody>
          <a:bodyPr wrap="square" lIns="91440" tIns="45720" rIns="91440" bIns="45720" anchor="t">
            <a:normAutofit lnSpcReduction="10000"/>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Aptos" panose="020B0004020202020204" pitchFamily="34" charset="0"/>
                <a:cs typeface="Segoe UI"/>
              </a:rPr>
              <a:t>Use Copilot in Outlook to </a:t>
            </a:r>
            <a:r>
              <a:rPr lang="en-US" sz="2000" b="1">
                <a:latin typeface="Aptos" panose="020B0004020202020204" pitchFamily="34" charset="0"/>
                <a:cs typeface="Segoe UI"/>
              </a:rPr>
              <a:t>gain insightful suggestions on a draft. </a:t>
            </a:r>
            <a:endParaRPr lang="en-US" sz="2000" b="1">
              <a:latin typeface="Aptos" panose="020B0004020202020204" pitchFamily="34" charset="0"/>
            </a:endParaRPr>
          </a:p>
        </p:txBody>
      </p:sp>
      <p:sp>
        <p:nvSpPr>
          <p:cNvPr id="24" name="Rectangle: Diagonal Corners Snipped 23">
            <a:extLst>
              <a:ext uri="{FF2B5EF4-FFF2-40B4-BE49-F238E27FC236}">
                <a16:creationId xmlns:a16="http://schemas.microsoft.com/office/drawing/2014/main" id="{41910507-39E3-BD33-2DA6-40F3F4769276}"/>
              </a:ext>
            </a:extLst>
          </p:cNvPr>
          <p:cNvSpPr/>
          <p:nvPr/>
        </p:nvSpPr>
        <p:spPr bwMode="auto">
          <a:xfrm>
            <a:off x="-9236" y="5947285"/>
            <a:ext cx="12207561" cy="572866"/>
          </a:xfrm>
          <a:prstGeom prst="snip2DiagRect">
            <a:avLst/>
          </a:prstGeom>
          <a:solidFill>
            <a:schemeClr val="accent1"/>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1600">
                <a:solidFill>
                  <a:srgbClr val="FFFFFF"/>
                </a:solidFill>
                <a:latin typeface="Calibri" panose="020F0502020204030204" pitchFamily="34" charset="0"/>
                <a:ea typeface="Calibri" panose="020F0502020204030204" pitchFamily="34" charset="0"/>
                <a:cs typeface="Calibri" panose="020F0502020204030204" pitchFamily="34" charset="0"/>
              </a:rPr>
              <a:t>Copilot for Microsoft 365 is continuously improving. Check out our Roadmap for the latest updates and features. </a:t>
            </a:r>
          </a:p>
        </p:txBody>
      </p:sp>
      <p:sp>
        <p:nvSpPr>
          <p:cNvPr id="3" name="Rectangle 2">
            <a:extLst>
              <a:ext uri="{FF2B5EF4-FFF2-40B4-BE49-F238E27FC236}">
                <a16:creationId xmlns:a16="http://schemas.microsoft.com/office/drawing/2014/main" id="{D1318C96-38D7-E00C-461B-3BCED889D3FA}"/>
              </a:ext>
            </a:extLst>
          </p:cNvPr>
          <p:cNvSpPr/>
          <p:nvPr/>
        </p:nvSpPr>
        <p:spPr bwMode="auto">
          <a:xfrm>
            <a:off x="721808" y="2000686"/>
            <a:ext cx="2702392" cy="2596291"/>
          </a:xfrm>
          <a:prstGeom prst="rect">
            <a:avLst/>
          </a:prstGeom>
          <a:noFill/>
          <a:ln>
            <a:solidFill>
              <a:srgbClr val="2F2F2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6" name="Rectangle 5">
            <a:extLst>
              <a:ext uri="{FF2B5EF4-FFF2-40B4-BE49-F238E27FC236}">
                <a16:creationId xmlns:a16="http://schemas.microsoft.com/office/drawing/2014/main" id="{06962B79-4996-1958-51C8-0D2670246A8A}"/>
              </a:ext>
            </a:extLst>
          </p:cNvPr>
          <p:cNvSpPr/>
          <p:nvPr/>
        </p:nvSpPr>
        <p:spPr bwMode="auto">
          <a:xfrm>
            <a:off x="3509360" y="2000686"/>
            <a:ext cx="2702392" cy="2596291"/>
          </a:xfrm>
          <a:prstGeom prst="rect">
            <a:avLst/>
          </a:prstGeom>
          <a:noFill/>
          <a:ln>
            <a:solidFill>
              <a:srgbClr val="2F2F2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Rectangle 6">
            <a:extLst>
              <a:ext uri="{FF2B5EF4-FFF2-40B4-BE49-F238E27FC236}">
                <a16:creationId xmlns:a16="http://schemas.microsoft.com/office/drawing/2014/main" id="{6C4505D4-1186-CA75-88F7-CC9F971A9EF5}"/>
              </a:ext>
            </a:extLst>
          </p:cNvPr>
          <p:cNvSpPr/>
          <p:nvPr/>
        </p:nvSpPr>
        <p:spPr bwMode="auto">
          <a:xfrm>
            <a:off x="6312042" y="2002804"/>
            <a:ext cx="2702392" cy="2596291"/>
          </a:xfrm>
          <a:prstGeom prst="rect">
            <a:avLst/>
          </a:prstGeom>
          <a:noFill/>
          <a:ln>
            <a:solidFill>
              <a:srgbClr val="2F2F2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8" name="Rectangle 7">
            <a:extLst>
              <a:ext uri="{FF2B5EF4-FFF2-40B4-BE49-F238E27FC236}">
                <a16:creationId xmlns:a16="http://schemas.microsoft.com/office/drawing/2014/main" id="{203811C9-6E9F-49C4-F97A-0398F472BDA0}"/>
              </a:ext>
            </a:extLst>
          </p:cNvPr>
          <p:cNvSpPr/>
          <p:nvPr/>
        </p:nvSpPr>
        <p:spPr bwMode="auto">
          <a:xfrm>
            <a:off x="9085392" y="2001563"/>
            <a:ext cx="2702392" cy="2596291"/>
          </a:xfrm>
          <a:prstGeom prst="rect">
            <a:avLst/>
          </a:prstGeom>
          <a:noFill/>
          <a:ln>
            <a:solidFill>
              <a:srgbClr val="2F2F2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0" name="TextBox 9">
            <a:extLst>
              <a:ext uri="{FF2B5EF4-FFF2-40B4-BE49-F238E27FC236}">
                <a16:creationId xmlns:a16="http://schemas.microsoft.com/office/drawing/2014/main" id="{F04AEB9E-2541-2039-C843-751404AA68E3}"/>
              </a:ext>
            </a:extLst>
          </p:cNvPr>
          <p:cNvSpPr txBox="1"/>
          <p:nvPr/>
        </p:nvSpPr>
        <p:spPr>
          <a:xfrm>
            <a:off x="9137302" y="2042808"/>
            <a:ext cx="2650482" cy="646331"/>
          </a:xfrm>
          <a:prstGeom prst="rect">
            <a:avLst/>
          </a:prstGeom>
          <a:noFill/>
        </p:spPr>
        <p:txBody>
          <a:bodyPr wrap="square">
            <a:spAutoFit/>
          </a:bodyPr>
          <a:lstStyle/>
          <a:p>
            <a:pPr marL="0" indent="0">
              <a:spcAft>
                <a:spcPts val="600"/>
              </a:spcAft>
              <a:buNone/>
            </a:pPr>
            <a:r>
              <a:rPr lang="en-US" sz="1800">
                <a:latin typeface="Aptos" panose="020B0004020202020204" pitchFamily="34" charset="0"/>
                <a:cs typeface="Segoe UI"/>
              </a:rPr>
              <a:t>Schedule with Copilot in Outlook </a:t>
            </a:r>
            <a:endParaRPr lang="en-US" sz="1800">
              <a:latin typeface="Aptos" panose="020B0004020202020204" pitchFamily="34" charset="0"/>
            </a:endParaRPr>
          </a:p>
        </p:txBody>
      </p:sp>
      <p:sp>
        <p:nvSpPr>
          <p:cNvPr id="12" name="Text Placeholder 7">
            <a:extLst>
              <a:ext uri="{FF2B5EF4-FFF2-40B4-BE49-F238E27FC236}">
                <a16:creationId xmlns:a16="http://schemas.microsoft.com/office/drawing/2014/main" id="{08CFE69D-A22B-E88F-2587-48CD10A53AFA}"/>
              </a:ext>
            </a:extLst>
          </p:cNvPr>
          <p:cNvSpPr txBox="1">
            <a:spLocks/>
          </p:cNvSpPr>
          <p:nvPr/>
        </p:nvSpPr>
        <p:spPr>
          <a:xfrm>
            <a:off x="9056795" y="3206125"/>
            <a:ext cx="2811498" cy="1333895"/>
          </a:xfrm>
          <a:prstGeom prst="rect">
            <a:avLst/>
          </a:prstGeom>
        </p:spPr>
        <p:txBody>
          <a:bodyPr wrap="square" lIns="91440" tIns="45720" rIns="91440" bIns="45720" anchor="t">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buNone/>
            </a:pPr>
            <a:r>
              <a:rPr lang="en-US" sz="1800">
                <a:latin typeface="Aptos" panose="020B0004020202020204" pitchFamily="34" charset="0"/>
                <a:cs typeface="Segoe UI"/>
              </a:rPr>
              <a:t>Copilot analyzes the email and creates a </a:t>
            </a:r>
            <a:r>
              <a:rPr lang="en-US" sz="1800" b="1">
                <a:latin typeface="Aptos" panose="020B0004020202020204" pitchFamily="34" charset="0"/>
                <a:cs typeface="Segoe UI"/>
              </a:rPr>
              <a:t>meeting invitation for you, filling meeting title and agenda</a:t>
            </a:r>
          </a:p>
        </p:txBody>
      </p:sp>
    </p:spTree>
    <p:extLst>
      <p:ext uri="{BB962C8B-B14F-4D97-AF65-F5344CB8AC3E}">
        <p14:creationId xmlns:p14="http://schemas.microsoft.com/office/powerpoint/2010/main" val="4046335531"/>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036EA-B489-1150-11D6-1A5F3A923C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86E27-1B91-A9F4-A124-D128EC549286}"/>
              </a:ext>
            </a:extLst>
          </p:cNvPr>
          <p:cNvSpPr>
            <a:spLocks noGrp="1"/>
          </p:cNvSpPr>
          <p:nvPr>
            <p:ph type="title"/>
          </p:nvPr>
        </p:nvSpPr>
        <p:spPr/>
        <p:txBody>
          <a:bodyPr wrap="square" anchor="b">
            <a:noAutofit/>
          </a:bodyPr>
          <a:lstStyle/>
          <a:p>
            <a:r>
              <a:rPr lang="en-US" sz="4000" dirty="0">
                <a:gradFill>
                  <a:gsLst>
                    <a:gs pos="0">
                      <a:srgbClr val="002060"/>
                    </a:gs>
                    <a:gs pos="100000">
                      <a:srgbClr val="7030A0"/>
                    </a:gs>
                  </a:gsLst>
                  <a:lin ang="5400000" scaled="1"/>
                </a:gradFill>
                <a:cs typeface="Segoe UI"/>
              </a:rPr>
              <a:t>Sample Prompts</a:t>
            </a:r>
          </a:p>
        </p:txBody>
      </p:sp>
      <p:sp>
        <p:nvSpPr>
          <p:cNvPr id="4" name="Text Placeholder 3">
            <a:extLst>
              <a:ext uri="{FF2B5EF4-FFF2-40B4-BE49-F238E27FC236}">
                <a16:creationId xmlns:a16="http://schemas.microsoft.com/office/drawing/2014/main" id="{8FBFD2F8-7971-05B6-39F2-12BA68CA01C3}"/>
              </a:ext>
            </a:extLst>
          </p:cNvPr>
          <p:cNvSpPr>
            <a:spLocks noGrp="1"/>
          </p:cNvSpPr>
          <p:nvPr>
            <p:ph type="body" sz="quarter" idx="12"/>
          </p:nvPr>
        </p:nvSpPr>
        <p:spPr/>
        <p:txBody>
          <a:bodyPr wrap="square">
            <a:normAutofit/>
          </a:bodyPr>
          <a:lstStyle/>
          <a:p>
            <a:pPr>
              <a:spcAft>
                <a:spcPts val="600"/>
              </a:spcAft>
            </a:pPr>
            <a:endParaRPr lang="en-US" sz="2000" dirty="0">
              <a:latin typeface="Aptos" panose="020B0004020202020204" pitchFamily="34" charset="0"/>
            </a:endParaRPr>
          </a:p>
        </p:txBody>
      </p:sp>
    </p:spTree>
    <p:extLst>
      <p:ext uri="{BB962C8B-B14F-4D97-AF65-F5344CB8AC3E}">
        <p14:creationId xmlns:p14="http://schemas.microsoft.com/office/powerpoint/2010/main" val="147472710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2236737"/>
            <a:ext cx="3606849" cy="4316462"/>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955750" y="3518594"/>
            <a:ext cx="609600" cy="6096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08095" y="3701438"/>
            <a:ext cx="304648" cy="243720"/>
          </a:xfrm>
          <a:prstGeom prst="rect">
            <a:avLst/>
          </a:prstGeom>
        </p:spPr>
      </p:pic>
      <p:sp>
        <p:nvSpPr>
          <p:cNvPr id="5" name="Rounded Rectangle 4"/>
          <p:cNvSpPr/>
          <p:nvPr/>
        </p:nvSpPr>
        <p:spPr>
          <a:xfrm>
            <a:off x="2070050" y="4310955"/>
            <a:ext cx="381000" cy="38100"/>
          </a:xfrm>
          <a:prstGeom prst="roundRect">
            <a:avLst>
              <a:gd name="adj" fmla="val 50000"/>
            </a:avLst>
          </a:prstGeom>
          <a:solidFill>
            <a:srgbClr val="F59E0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4292649" y="2236737"/>
            <a:ext cx="3606849" cy="4316462"/>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5791200" y="3400276"/>
            <a:ext cx="609600" cy="6096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89115" y="3583117"/>
            <a:ext cx="213278" cy="243731"/>
          </a:xfrm>
          <a:prstGeom prst="rect">
            <a:avLst/>
          </a:prstGeom>
        </p:spPr>
      </p:pic>
      <p:sp>
        <p:nvSpPr>
          <p:cNvPr id="9" name="Rounded Rectangle 8"/>
          <p:cNvSpPr/>
          <p:nvPr/>
        </p:nvSpPr>
        <p:spPr>
          <a:xfrm>
            <a:off x="5905500" y="4192637"/>
            <a:ext cx="381000" cy="38100"/>
          </a:xfrm>
          <a:prstGeom prst="roundRect">
            <a:avLst>
              <a:gd name="adj" fmla="val 50000"/>
            </a:avLst>
          </a:prstGeom>
          <a:solidFill>
            <a:srgbClr val="F59E0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128099" y="2236737"/>
            <a:ext cx="3606849" cy="4316462"/>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9626649" y="3408164"/>
            <a:ext cx="609600" cy="6096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2" name="Picture 11"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828326" y="3606180"/>
            <a:ext cx="205724" cy="205724"/>
          </a:xfrm>
          <a:prstGeom prst="rect">
            <a:avLst/>
          </a:prstGeom>
        </p:spPr>
      </p:pic>
      <p:sp>
        <p:nvSpPr>
          <p:cNvPr id="13" name="Rounded Rectangle 12"/>
          <p:cNvSpPr/>
          <p:nvPr/>
        </p:nvSpPr>
        <p:spPr>
          <a:xfrm>
            <a:off x="9740949" y="4200525"/>
            <a:ext cx="381000" cy="38100"/>
          </a:xfrm>
          <a:prstGeom prst="roundRect">
            <a:avLst>
              <a:gd name="adj" fmla="val 50000"/>
            </a:avLst>
          </a:prstGeom>
          <a:solidFill>
            <a:srgbClr val="F59E0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188" y="371465"/>
            <a:ext cx="6025453" cy="447663"/>
          </a:xfrm>
          <a:prstGeom prst="rect">
            <a:avLst/>
          </a:prstGeom>
          <a:noFill/>
        </p:spPr>
        <p:txBody>
          <a:bodyPr wrap="none" lIns="0" tIns="0" rIns="0" bIns="0">
            <a:spAutoFit/>
          </a:bodyPr>
          <a:lstStyle/>
          <a:p>
            <a:pPr algn="l"/>
            <a:r>
              <a:rPr sz="2533" b="1" i="0">
                <a:solidFill>
                  <a:srgbClr val="1E1B4B"/>
                </a:solidFill>
                <a:latin typeface="Montserrat"/>
              </a:rPr>
              <a:t>Your Inbox Is Costing You Deals</a:t>
            </a:r>
          </a:p>
        </p:txBody>
      </p:sp>
      <p:sp>
        <p:nvSpPr>
          <p:cNvPr id="15" name="TextBox 14"/>
          <p:cNvSpPr txBox="1"/>
          <p:nvPr/>
        </p:nvSpPr>
        <p:spPr>
          <a:xfrm>
            <a:off x="457188" y="939826"/>
            <a:ext cx="9662424" cy="556156"/>
          </a:xfrm>
          <a:prstGeom prst="rect">
            <a:avLst/>
          </a:prstGeom>
          <a:noFill/>
        </p:spPr>
        <p:txBody>
          <a:bodyPr wrap="square" lIns="0" tIns="0" rIns="0" bIns="0">
            <a:spAutoFit/>
          </a:bodyPr>
          <a:lstStyle/>
          <a:p>
            <a:pPr algn="l"/>
            <a:r>
              <a:rPr sz="1505" b="0" i="0">
                <a:solidFill>
                  <a:srgbClr val="1E293B"/>
                </a:solidFill>
                <a:latin typeface="Inter"/>
              </a:rPr>
              <a:t>Sales reps spend hours triaging email and prepping for meetings — time that should go to customers. Copilot in Outlook can give you that time back instantly.</a:t>
            </a:r>
            <a:r>
              <a:rPr sz="947" b="0" i="0">
                <a:solidFill>
                  <a:srgbClr val="4F46E5"/>
                </a:solidFill>
                <a:latin typeface="Inter"/>
              </a:rPr>
              <a:t> </a:t>
            </a:r>
            <a:r>
              <a:rPr sz="947" b="0" i="0">
                <a:solidFill>
                  <a:srgbClr val="4F46E5"/>
                </a:solidFill>
                <a:latin typeface="Inter"/>
                <a:hlinkClick r:id="rId6" tooltip="Generate a set of copilot prom.docx"/>
              </a:rPr>
              <a:t>[1]</a:t>
            </a:r>
          </a:p>
        </p:txBody>
      </p:sp>
      <p:sp>
        <p:nvSpPr>
          <p:cNvPr id="16" name="TextBox 15"/>
          <p:cNvSpPr txBox="1"/>
          <p:nvPr/>
        </p:nvSpPr>
        <p:spPr>
          <a:xfrm>
            <a:off x="457188" y="1699574"/>
            <a:ext cx="9257621" cy="200019"/>
          </a:xfrm>
          <a:prstGeom prst="rect">
            <a:avLst/>
          </a:prstGeom>
          <a:noFill/>
        </p:spPr>
        <p:txBody>
          <a:bodyPr wrap="none" lIns="0" tIns="0" rIns="0" bIns="0">
            <a:spAutoFit/>
          </a:bodyPr>
          <a:lstStyle/>
          <a:p>
            <a:pPr algn="l"/>
            <a:r>
              <a:rPr sz="1226" b="0" i="1">
                <a:solidFill>
                  <a:srgbClr val="64748B"/>
                </a:solidFill>
                <a:latin typeface="Inter"/>
              </a:rPr>
              <a:t>Information overload across Mail and Calendar leads to missed follow-ups, slow responses, and unprepared meetings.</a:t>
            </a:r>
          </a:p>
        </p:txBody>
      </p:sp>
      <p:sp>
        <p:nvSpPr>
          <p:cNvPr id="17" name="TextBox 16"/>
          <p:cNvSpPr txBox="1"/>
          <p:nvPr/>
        </p:nvSpPr>
        <p:spPr>
          <a:xfrm>
            <a:off x="777012" y="4501342"/>
            <a:ext cx="2967112" cy="219069"/>
          </a:xfrm>
          <a:prstGeom prst="rect">
            <a:avLst/>
          </a:prstGeom>
          <a:noFill/>
        </p:spPr>
        <p:txBody>
          <a:bodyPr wrap="none" lIns="0" tIns="0" rIns="0" bIns="0">
            <a:spAutoFit/>
          </a:bodyPr>
          <a:lstStyle/>
          <a:p>
            <a:pPr algn="ctr"/>
            <a:r>
              <a:rPr sz="1213" b="1" i="0">
                <a:solidFill>
                  <a:srgbClr val="1E1B4B"/>
                </a:solidFill>
                <a:latin typeface="Montserrat"/>
              </a:rPr>
              <a:t>Lost Signals in Crowded Inboxes</a:t>
            </a:r>
          </a:p>
        </p:txBody>
      </p:sp>
      <p:sp>
        <p:nvSpPr>
          <p:cNvPr id="18" name="TextBox 17"/>
          <p:cNvSpPr txBox="1"/>
          <p:nvPr/>
        </p:nvSpPr>
        <p:spPr>
          <a:xfrm>
            <a:off x="896964" y="4838876"/>
            <a:ext cx="2727207" cy="411350"/>
          </a:xfrm>
          <a:prstGeom prst="rect">
            <a:avLst/>
          </a:prstGeom>
          <a:noFill/>
        </p:spPr>
        <p:txBody>
          <a:bodyPr wrap="square" lIns="0" tIns="0" rIns="0" bIns="0">
            <a:spAutoFit/>
          </a:bodyPr>
          <a:lstStyle/>
          <a:p>
            <a:pPr algn="ctr"/>
            <a:r>
              <a:rPr sz="1115" b="0" i="0">
                <a:solidFill>
                  <a:srgbClr val="64748B"/>
                </a:solidFill>
                <a:latin typeface="Inter"/>
              </a:rPr>
              <a:t>Critical customer messages get buried under internal noise and FYI threads</a:t>
            </a:r>
          </a:p>
        </p:txBody>
      </p:sp>
      <p:sp>
        <p:nvSpPr>
          <p:cNvPr id="19" name="TextBox 18"/>
          <p:cNvSpPr txBox="1"/>
          <p:nvPr/>
        </p:nvSpPr>
        <p:spPr>
          <a:xfrm>
            <a:off x="4641684" y="4383027"/>
            <a:ext cx="2908326" cy="455700"/>
          </a:xfrm>
          <a:prstGeom prst="rect">
            <a:avLst/>
          </a:prstGeom>
          <a:noFill/>
        </p:spPr>
        <p:txBody>
          <a:bodyPr wrap="square" lIns="0" tIns="0" rIns="0" bIns="0">
            <a:spAutoFit/>
          </a:bodyPr>
          <a:lstStyle/>
          <a:p>
            <a:pPr algn="ctr"/>
            <a:r>
              <a:rPr sz="1213" b="1" i="0">
                <a:solidFill>
                  <a:srgbClr val="1E1B4B"/>
                </a:solidFill>
                <a:latin typeface="Montserrat"/>
              </a:rPr>
              <a:t>Meetings Entered Cold Without Context</a:t>
            </a:r>
          </a:p>
        </p:txBody>
      </p:sp>
      <p:sp>
        <p:nvSpPr>
          <p:cNvPr id="20" name="TextBox 19"/>
          <p:cNvSpPr txBox="1"/>
          <p:nvPr/>
        </p:nvSpPr>
        <p:spPr>
          <a:xfrm>
            <a:off x="4744224" y="4957192"/>
            <a:ext cx="2703395" cy="411350"/>
          </a:xfrm>
          <a:prstGeom prst="rect">
            <a:avLst/>
          </a:prstGeom>
          <a:noFill/>
        </p:spPr>
        <p:txBody>
          <a:bodyPr wrap="square" lIns="0" tIns="0" rIns="0" bIns="0">
            <a:spAutoFit/>
          </a:bodyPr>
          <a:lstStyle/>
          <a:p>
            <a:pPr algn="ctr"/>
            <a:r>
              <a:rPr sz="1115" b="0" i="0">
                <a:solidFill>
                  <a:srgbClr val="64748B"/>
                </a:solidFill>
                <a:latin typeface="Inter"/>
              </a:rPr>
              <a:t>No time to review prior emails or prep materials before walking into the room</a:t>
            </a:r>
          </a:p>
        </p:txBody>
      </p:sp>
      <p:sp>
        <p:nvSpPr>
          <p:cNvPr id="21" name="TextBox 20"/>
          <p:cNvSpPr txBox="1"/>
          <p:nvPr/>
        </p:nvSpPr>
        <p:spPr>
          <a:xfrm>
            <a:off x="8510821" y="4390915"/>
            <a:ext cx="2840760" cy="219069"/>
          </a:xfrm>
          <a:prstGeom prst="rect">
            <a:avLst/>
          </a:prstGeom>
          <a:noFill/>
        </p:spPr>
        <p:txBody>
          <a:bodyPr wrap="none" lIns="0" tIns="0" rIns="0" bIns="0">
            <a:spAutoFit/>
          </a:bodyPr>
          <a:lstStyle/>
          <a:p>
            <a:pPr algn="ctr"/>
            <a:r>
              <a:rPr sz="1213" b="1" i="0">
                <a:solidFill>
                  <a:srgbClr val="1E1B4B"/>
                </a:solidFill>
                <a:latin typeface="Montserrat"/>
              </a:rPr>
              <a:t>Action Items Buried in Threads</a:t>
            </a:r>
          </a:p>
        </p:txBody>
      </p:sp>
      <p:sp>
        <p:nvSpPr>
          <p:cNvPr id="22" name="TextBox 21"/>
          <p:cNvSpPr txBox="1"/>
          <p:nvPr/>
        </p:nvSpPr>
        <p:spPr>
          <a:xfrm>
            <a:off x="8422717" y="4728448"/>
            <a:ext cx="3017117" cy="632206"/>
          </a:xfrm>
          <a:prstGeom prst="rect">
            <a:avLst/>
          </a:prstGeom>
          <a:noFill/>
        </p:spPr>
        <p:txBody>
          <a:bodyPr wrap="square" lIns="0" tIns="0" rIns="0" bIns="0">
            <a:spAutoFit/>
          </a:bodyPr>
          <a:lstStyle/>
          <a:p>
            <a:pPr algn="ctr"/>
            <a:r>
              <a:rPr sz="1115" b="0" i="0">
                <a:solidFill>
                  <a:srgbClr val="64748B"/>
                </a:solidFill>
                <a:latin typeface="Inter"/>
              </a:rPr>
              <a:t>Follow-ups and deadlines hide deep inside long email chains, causing missed commitments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518195"/>
            <a:ext cx="3302049" cy="4958804"/>
          </a:xfrm>
          <a:prstGeom prst="roundRect">
            <a:avLst>
              <a:gd name="adj" fmla="val 346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695325" y="1802010"/>
            <a:ext cx="419100" cy="4191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52506" y="1844827"/>
            <a:ext cx="333366" cy="333366"/>
          </a:xfrm>
          <a:prstGeom prst="rect">
            <a:avLst/>
          </a:prstGeom>
        </p:spPr>
      </p:pic>
      <p:sp>
        <p:nvSpPr>
          <p:cNvPr id="5" name="Rounded Rectangle 4"/>
          <p:cNvSpPr/>
          <p:nvPr/>
        </p:nvSpPr>
        <p:spPr>
          <a:xfrm>
            <a:off x="695325" y="2693491"/>
            <a:ext cx="457200" cy="28575"/>
          </a:xfrm>
          <a:prstGeom prst="roundRect">
            <a:avLst>
              <a:gd name="adj" fmla="val 50000"/>
            </a:avLst>
          </a:prstGeom>
          <a:gradFill rotWithShape="1">
            <a:gsLst>
              <a:gs pos="0">
                <a:srgbClr val="4F46E5"/>
              </a:gs>
              <a:gs pos="100000">
                <a:srgbClr val="0EA5E9"/>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95325" y="2843956"/>
            <a:ext cx="2825799" cy="1267420"/>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95325" y="2843956"/>
            <a:ext cx="50800" cy="1267420"/>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067701" y="3924354"/>
            <a:ext cx="91336" cy="146137"/>
          </a:xfrm>
          <a:prstGeom prst="rect">
            <a:avLst/>
          </a:prstGeom>
        </p:spPr>
      </p:pic>
      <p:sp>
        <p:nvSpPr>
          <p:cNvPr id="9" name="Rounded Rectangle 8"/>
          <p:cNvSpPr/>
          <p:nvPr/>
        </p:nvSpPr>
        <p:spPr>
          <a:xfrm>
            <a:off x="4445049" y="1518195"/>
            <a:ext cx="3302049" cy="4958804"/>
          </a:xfrm>
          <a:prstGeom prst="roundRect">
            <a:avLst>
              <a:gd name="adj" fmla="val 346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p:cNvSpPr/>
          <p:nvPr/>
        </p:nvSpPr>
        <p:spPr>
          <a:xfrm>
            <a:off x="4683174" y="1802010"/>
            <a:ext cx="419100" cy="4191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40248" y="1844812"/>
            <a:ext cx="333381" cy="333381"/>
          </a:xfrm>
          <a:prstGeom prst="rect">
            <a:avLst/>
          </a:prstGeom>
        </p:spPr>
      </p:pic>
      <p:sp>
        <p:nvSpPr>
          <p:cNvPr id="12" name="Rounded Rectangle 11"/>
          <p:cNvSpPr/>
          <p:nvPr/>
        </p:nvSpPr>
        <p:spPr>
          <a:xfrm>
            <a:off x="4683174" y="2693491"/>
            <a:ext cx="457200" cy="28575"/>
          </a:xfrm>
          <a:prstGeom prst="roundRect">
            <a:avLst>
              <a:gd name="adj" fmla="val 50000"/>
            </a:avLst>
          </a:prstGeom>
          <a:gradFill rotWithShape="1">
            <a:gsLst>
              <a:gs pos="0">
                <a:srgbClr val="4F46E5"/>
              </a:gs>
              <a:gs pos="100000">
                <a:srgbClr val="0EA5E9"/>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683174" y="2843956"/>
            <a:ext cx="2825799" cy="1267420"/>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683174" y="2843956"/>
            <a:ext cx="50800" cy="1267420"/>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55450" y="3924354"/>
            <a:ext cx="91336" cy="146137"/>
          </a:xfrm>
          <a:prstGeom prst="rect">
            <a:avLst/>
          </a:prstGeom>
        </p:spPr>
      </p:pic>
      <p:sp>
        <p:nvSpPr>
          <p:cNvPr id="16" name="Rounded Rectangle 15"/>
          <p:cNvSpPr/>
          <p:nvPr/>
        </p:nvSpPr>
        <p:spPr>
          <a:xfrm>
            <a:off x="8432899" y="1518195"/>
            <a:ext cx="3302049" cy="4958804"/>
          </a:xfrm>
          <a:prstGeom prst="roundRect">
            <a:avLst>
              <a:gd name="adj" fmla="val 346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8671024" y="1802010"/>
            <a:ext cx="419100" cy="4191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233908" y="1844765"/>
            <a:ext cx="321522" cy="321522"/>
          </a:xfrm>
          <a:prstGeom prst="rect">
            <a:avLst/>
          </a:prstGeom>
        </p:spPr>
      </p:pic>
      <p:sp>
        <p:nvSpPr>
          <p:cNvPr id="19" name="Rounded Rectangle 18"/>
          <p:cNvSpPr/>
          <p:nvPr/>
        </p:nvSpPr>
        <p:spPr>
          <a:xfrm>
            <a:off x="8671024" y="2693491"/>
            <a:ext cx="457200" cy="28575"/>
          </a:xfrm>
          <a:prstGeom prst="roundRect">
            <a:avLst>
              <a:gd name="adj" fmla="val 50000"/>
            </a:avLst>
          </a:prstGeom>
          <a:gradFill rotWithShape="1">
            <a:gsLst>
              <a:gs pos="0">
                <a:srgbClr val="4F46E5"/>
              </a:gs>
              <a:gs pos="100000">
                <a:srgbClr val="0EA5E9"/>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8671024" y="2843956"/>
            <a:ext cx="2825799" cy="1267420"/>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8671024" y="2843956"/>
            <a:ext cx="50800" cy="1267420"/>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57188" y="380990"/>
            <a:ext cx="6594706" cy="447663"/>
          </a:xfrm>
          <a:prstGeom prst="rect">
            <a:avLst/>
          </a:prstGeom>
          <a:noFill/>
        </p:spPr>
        <p:txBody>
          <a:bodyPr wrap="none" lIns="0" tIns="0" rIns="0" bIns="0">
            <a:spAutoFit/>
          </a:bodyPr>
          <a:lstStyle/>
          <a:p>
            <a:pPr algn="l"/>
            <a:r>
              <a:rPr sz="2533" b="1" i="0">
                <a:solidFill>
                  <a:srgbClr val="1E1B4B"/>
                </a:solidFill>
                <a:latin typeface="Montserrat"/>
              </a:rPr>
              <a:t>Start Every Morning in 60 Seconds</a:t>
            </a:r>
          </a:p>
        </p:txBody>
      </p:sp>
      <p:sp>
        <p:nvSpPr>
          <p:cNvPr id="23" name="TextBox 22"/>
          <p:cNvSpPr txBox="1"/>
          <p:nvPr/>
        </p:nvSpPr>
        <p:spPr>
          <a:xfrm>
            <a:off x="457188" y="933426"/>
            <a:ext cx="9199431" cy="247643"/>
          </a:xfrm>
          <a:prstGeom prst="rect">
            <a:avLst/>
          </a:prstGeom>
          <a:noFill/>
        </p:spPr>
        <p:txBody>
          <a:bodyPr wrap="none" lIns="0" tIns="0" rIns="0" bIns="0">
            <a:spAutoFit/>
          </a:bodyPr>
          <a:lstStyle/>
          <a:p>
            <a:pPr algn="l"/>
            <a:r>
              <a:rPr sz="1505" b="0" i="0">
                <a:solidFill>
                  <a:srgbClr val="1E293B"/>
                </a:solidFill>
                <a:latin typeface="Inter"/>
              </a:rPr>
              <a:t>Three prompts to run each morning that surface what matters before you touch a single email.</a:t>
            </a:r>
            <a:r>
              <a:rPr sz="947" b="0" i="0">
                <a:solidFill>
                  <a:srgbClr val="4F46E5"/>
                </a:solidFill>
                <a:latin typeface="Inter"/>
              </a:rPr>
              <a:t> </a:t>
            </a:r>
            <a:r>
              <a:rPr sz="947" b="0" i="0">
                <a:solidFill>
                  <a:srgbClr val="4F46E5"/>
                </a:solidFill>
                <a:latin typeface="Inter"/>
                <a:hlinkClick r:id="rId7" tooltip="Generate a set of copilot prom.docx"/>
              </a:rPr>
              <a:t>[1]</a:t>
            </a:r>
          </a:p>
        </p:txBody>
      </p:sp>
      <p:sp>
        <p:nvSpPr>
          <p:cNvPr id="24" name="TextBox 23"/>
          <p:cNvSpPr txBox="1"/>
          <p:nvPr/>
        </p:nvSpPr>
        <p:spPr>
          <a:xfrm>
            <a:off x="866009" y="1892451"/>
            <a:ext cx="91440" cy="238119"/>
          </a:xfrm>
          <a:prstGeom prst="rect">
            <a:avLst/>
          </a:prstGeom>
          <a:noFill/>
        </p:spPr>
        <p:txBody>
          <a:bodyPr wrap="none" lIns="0" tIns="0" rIns="0" bIns="0">
            <a:spAutoFit/>
          </a:bodyPr>
          <a:lstStyle/>
          <a:p>
            <a:pPr algn="l"/>
            <a:r>
              <a:rPr sz="1371" b="1" i="0">
                <a:solidFill>
                  <a:srgbClr val="FFFFFF"/>
                </a:solidFill>
                <a:latin typeface="Montserrat"/>
              </a:rPr>
              <a:t>1</a:t>
            </a:r>
          </a:p>
        </p:txBody>
      </p:sp>
      <p:sp>
        <p:nvSpPr>
          <p:cNvPr id="25" name="TextBox 24"/>
          <p:cNvSpPr txBox="1"/>
          <p:nvPr/>
        </p:nvSpPr>
        <p:spPr>
          <a:xfrm>
            <a:off x="695307" y="2342942"/>
            <a:ext cx="1547624" cy="228594"/>
          </a:xfrm>
          <a:prstGeom prst="rect">
            <a:avLst/>
          </a:prstGeom>
          <a:noFill/>
        </p:spPr>
        <p:txBody>
          <a:bodyPr wrap="none" lIns="0" tIns="0" rIns="0" bIns="0">
            <a:spAutoFit/>
          </a:bodyPr>
          <a:lstStyle/>
          <a:p>
            <a:pPr algn="l"/>
            <a:r>
              <a:rPr sz="1319" b="1" i="0">
                <a:solidFill>
                  <a:srgbClr val="1E1B4B"/>
                </a:solidFill>
                <a:latin typeface="Montserrat"/>
              </a:rPr>
              <a:t>Inbox Catch-Up</a:t>
            </a:r>
          </a:p>
        </p:txBody>
      </p:sp>
      <p:sp>
        <p:nvSpPr>
          <p:cNvPr id="26" name="TextBox 25"/>
          <p:cNvSpPr txBox="1"/>
          <p:nvPr/>
        </p:nvSpPr>
        <p:spPr>
          <a:xfrm>
            <a:off x="733406" y="2872459"/>
            <a:ext cx="2783165" cy="1207710"/>
          </a:xfrm>
          <a:prstGeom prst="rect">
            <a:avLst/>
          </a:prstGeom>
          <a:noFill/>
        </p:spPr>
        <p:txBody>
          <a:bodyPr wrap="square" lIns="152396" tIns="114297" rIns="152396" bIns="114297">
            <a:spAutoFit/>
          </a:bodyPr>
          <a:lstStyle/>
          <a:p>
            <a:pPr algn="l"/>
            <a:r>
              <a:rPr sz="1226" b="0" i="1">
                <a:solidFill>
                  <a:srgbClr val="334155"/>
                </a:solidFill>
                <a:latin typeface="Inter"/>
              </a:rPr>
              <a:t>"Summarize the most important emails in my inbox from today. Focus on decisions, requests, and deadlines."</a:t>
            </a:r>
          </a:p>
        </p:txBody>
      </p:sp>
      <p:sp>
        <p:nvSpPr>
          <p:cNvPr id="27" name="TextBox 26"/>
          <p:cNvSpPr txBox="1"/>
          <p:nvPr/>
        </p:nvSpPr>
        <p:spPr>
          <a:xfrm>
            <a:off x="4834114" y="1892451"/>
            <a:ext cx="116975" cy="238119"/>
          </a:xfrm>
          <a:prstGeom prst="rect">
            <a:avLst/>
          </a:prstGeom>
          <a:noFill/>
        </p:spPr>
        <p:txBody>
          <a:bodyPr wrap="none" lIns="0" tIns="0" rIns="0" bIns="0">
            <a:spAutoFit/>
          </a:bodyPr>
          <a:lstStyle/>
          <a:p>
            <a:pPr algn="l"/>
            <a:r>
              <a:rPr sz="1371" b="1" i="0">
                <a:solidFill>
                  <a:srgbClr val="FFFFFF"/>
                </a:solidFill>
                <a:latin typeface="Montserrat"/>
              </a:rPr>
              <a:t>2</a:t>
            </a:r>
          </a:p>
        </p:txBody>
      </p:sp>
      <p:sp>
        <p:nvSpPr>
          <p:cNvPr id="28" name="TextBox 27"/>
          <p:cNvSpPr txBox="1"/>
          <p:nvPr/>
        </p:nvSpPr>
        <p:spPr>
          <a:xfrm>
            <a:off x="4683057" y="2342942"/>
            <a:ext cx="2387738" cy="228594"/>
          </a:xfrm>
          <a:prstGeom prst="rect">
            <a:avLst/>
          </a:prstGeom>
          <a:noFill/>
        </p:spPr>
        <p:txBody>
          <a:bodyPr wrap="none" lIns="0" tIns="0" rIns="0" bIns="0">
            <a:spAutoFit/>
          </a:bodyPr>
          <a:lstStyle/>
          <a:p>
            <a:pPr algn="l"/>
            <a:r>
              <a:rPr sz="1319" b="1" i="0">
                <a:solidFill>
                  <a:srgbClr val="1E1B4B"/>
                </a:solidFill>
                <a:latin typeface="Montserrat"/>
              </a:rPr>
              <a:t>My Required Responses</a:t>
            </a:r>
          </a:p>
        </p:txBody>
      </p:sp>
      <p:sp>
        <p:nvSpPr>
          <p:cNvPr id="29" name="TextBox 28"/>
          <p:cNvSpPr txBox="1"/>
          <p:nvPr/>
        </p:nvSpPr>
        <p:spPr>
          <a:xfrm>
            <a:off x="4721156" y="2872459"/>
            <a:ext cx="2296062" cy="1207710"/>
          </a:xfrm>
          <a:prstGeom prst="rect">
            <a:avLst/>
          </a:prstGeom>
          <a:noFill/>
        </p:spPr>
        <p:txBody>
          <a:bodyPr wrap="square" lIns="152396" tIns="114297" rIns="152396" bIns="114297">
            <a:spAutoFit/>
          </a:bodyPr>
          <a:lstStyle/>
          <a:p>
            <a:pPr algn="l"/>
            <a:r>
              <a:rPr sz="1226" b="0" i="1">
                <a:solidFill>
                  <a:srgbClr val="334155"/>
                </a:solidFill>
                <a:latin typeface="Inter"/>
              </a:rPr>
              <a:t>"Which emails require my response or follow-up? Prioritize by urgency and impact."</a:t>
            </a:r>
          </a:p>
        </p:txBody>
      </p:sp>
      <p:sp>
        <p:nvSpPr>
          <p:cNvPr id="30" name="TextBox 29"/>
          <p:cNvSpPr txBox="1"/>
          <p:nvPr/>
        </p:nvSpPr>
        <p:spPr>
          <a:xfrm>
            <a:off x="8821715" y="1892451"/>
            <a:ext cx="117273" cy="238119"/>
          </a:xfrm>
          <a:prstGeom prst="rect">
            <a:avLst/>
          </a:prstGeom>
          <a:noFill/>
        </p:spPr>
        <p:txBody>
          <a:bodyPr wrap="none" lIns="0" tIns="0" rIns="0" bIns="0">
            <a:spAutoFit/>
          </a:bodyPr>
          <a:lstStyle/>
          <a:p>
            <a:pPr algn="l"/>
            <a:r>
              <a:rPr sz="1371" b="1" i="0">
                <a:solidFill>
                  <a:srgbClr val="FFFFFF"/>
                </a:solidFill>
                <a:latin typeface="Montserrat"/>
              </a:rPr>
              <a:t>3</a:t>
            </a:r>
          </a:p>
        </p:txBody>
      </p:sp>
      <p:sp>
        <p:nvSpPr>
          <p:cNvPr id="31" name="TextBox 30"/>
          <p:cNvSpPr txBox="1"/>
          <p:nvPr/>
        </p:nvSpPr>
        <p:spPr>
          <a:xfrm>
            <a:off x="8670807" y="2342942"/>
            <a:ext cx="1790506" cy="228594"/>
          </a:xfrm>
          <a:prstGeom prst="rect">
            <a:avLst/>
          </a:prstGeom>
          <a:noFill/>
        </p:spPr>
        <p:txBody>
          <a:bodyPr wrap="none" lIns="0" tIns="0" rIns="0" bIns="0">
            <a:spAutoFit/>
          </a:bodyPr>
          <a:lstStyle/>
          <a:p>
            <a:pPr algn="l"/>
            <a:r>
              <a:rPr sz="1319" b="1" i="0">
                <a:solidFill>
                  <a:srgbClr val="1E1B4B"/>
                </a:solidFill>
                <a:latin typeface="Montserrat"/>
              </a:rPr>
              <a:t>Action Items Only</a:t>
            </a:r>
          </a:p>
        </p:txBody>
      </p:sp>
      <p:sp>
        <p:nvSpPr>
          <p:cNvPr id="32" name="TextBox 31"/>
          <p:cNvSpPr txBox="1"/>
          <p:nvPr/>
        </p:nvSpPr>
        <p:spPr>
          <a:xfrm>
            <a:off x="8708906" y="2872459"/>
            <a:ext cx="2787034" cy="1207710"/>
          </a:xfrm>
          <a:prstGeom prst="rect">
            <a:avLst/>
          </a:prstGeom>
          <a:noFill/>
        </p:spPr>
        <p:txBody>
          <a:bodyPr wrap="square" lIns="152396" tIns="114297" rIns="152396" bIns="114297">
            <a:spAutoFit/>
          </a:bodyPr>
          <a:lstStyle/>
          <a:p>
            <a:pPr algn="l"/>
            <a:r>
              <a:rPr sz="1226" b="0" i="1">
                <a:solidFill>
                  <a:srgbClr val="334155"/>
                </a:solidFill>
                <a:latin typeface="Inter"/>
              </a:rPr>
              <a:t>"From my recent emails, extract all action items, who they are from, and any due dates mentioned."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720899"/>
            <a:ext cx="5543550" cy="2016918"/>
          </a:xfrm>
          <a:prstGeom prst="roundRect">
            <a:avLst>
              <a:gd name="adj" fmla="val 5667"/>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679995" y="1920924"/>
            <a:ext cx="381000" cy="3810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69" y="2034662"/>
            <a:ext cx="153270" cy="153270"/>
          </a:xfrm>
          <a:prstGeom prst="rect">
            <a:avLst/>
          </a:prstGeom>
        </p:spPr>
      </p:pic>
      <p:sp>
        <p:nvSpPr>
          <p:cNvPr id="5" name="Rounded Rectangle 4"/>
          <p:cNvSpPr/>
          <p:nvPr/>
        </p:nvSpPr>
        <p:spPr>
          <a:xfrm>
            <a:off x="6191250" y="1720899"/>
            <a:ext cx="5543550" cy="2016918"/>
          </a:xfrm>
          <a:prstGeom prst="roundRect">
            <a:avLst>
              <a:gd name="adj" fmla="val 5667"/>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6414045" y="1920924"/>
            <a:ext cx="381000" cy="3810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16722" y="2023714"/>
            <a:ext cx="175166" cy="175166"/>
          </a:xfrm>
          <a:prstGeom prst="rect">
            <a:avLst/>
          </a:prstGeom>
        </p:spPr>
      </p:pic>
      <p:sp>
        <p:nvSpPr>
          <p:cNvPr id="8" name="Rounded Rectangle 7"/>
          <p:cNvSpPr/>
          <p:nvPr/>
        </p:nvSpPr>
        <p:spPr>
          <a:xfrm>
            <a:off x="457200" y="3928318"/>
            <a:ext cx="5543550" cy="2016918"/>
          </a:xfrm>
          <a:prstGeom prst="roundRect">
            <a:avLst>
              <a:gd name="adj" fmla="val 5667"/>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679995" y="4128343"/>
            <a:ext cx="381000" cy="3810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6478" y="4241997"/>
            <a:ext cx="147825" cy="147825"/>
          </a:xfrm>
          <a:prstGeom prst="rect">
            <a:avLst/>
          </a:prstGeom>
        </p:spPr>
      </p:pic>
      <p:sp>
        <p:nvSpPr>
          <p:cNvPr id="11" name="Rounded Rectangle 10"/>
          <p:cNvSpPr/>
          <p:nvPr/>
        </p:nvSpPr>
        <p:spPr>
          <a:xfrm>
            <a:off x="6191250" y="3928318"/>
            <a:ext cx="5543550" cy="2016918"/>
          </a:xfrm>
          <a:prstGeom prst="roundRect">
            <a:avLst>
              <a:gd name="adj" fmla="val 5667"/>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Oval 11"/>
          <p:cNvSpPr/>
          <p:nvPr/>
        </p:nvSpPr>
        <p:spPr>
          <a:xfrm>
            <a:off x="6414045" y="4128343"/>
            <a:ext cx="381000" cy="3810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3" name="Picture 12"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02224" y="4236995"/>
            <a:ext cx="204163" cy="163330"/>
          </a:xfrm>
          <a:prstGeom prst="rect">
            <a:avLst/>
          </a:prstGeom>
        </p:spPr>
      </p:pic>
      <p:sp>
        <p:nvSpPr>
          <p:cNvPr id="14" name="Rounded Rectangle 13"/>
          <p:cNvSpPr/>
          <p:nvPr/>
        </p:nvSpPr>
        <p:spPr>
          <a:xfrm>
            <a:off x="457200" y="6059685"/>
            <a:ext cx="11277600" cy="417314"/>
          </a:xfrm>
          <a:prstGeom prst="roundRect">
            <a:avLst>
              <a:gd name="adj" fmla="val 18259"/>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14818" y="6191425"/>
            <a:ext cx="115140" cy="153520"/>
          </a:xfrm>
          <a:prstGeom prst="rect">
            <a:avLst/>
          </a:prstGeom>
        </p:spPr>
      </p:pic>
      <p:sp>
        <p:nvSpPr>
          <p:cNvPr id="16" name="TextBox 15"/>
          <p:cNvSpPr txBox="1"/>
          <p:nvPr/>
        </p:nvSpPr>
        <p:spPr>
          <a:xfrm>
            <a:off x="457188" y="371465"/>
            <a:ext cx="8313033" cy="447663"/>
          </a:xfrm>
          <a:prstGeom prst="rect">
            <a:avLst/>
          </a:prstGeom>
          <a:noFill/>
        </p:spPr>
        <p:txBody>
          <a:bodyPr wrap="none" lIns="0" tIns="0" rIns="0" bIns="0">
            <a:spAutoFit/>
          </a:bodyPr>
          <a:lstStyle/>
          <a:p>
            <a:pPr algn="l"/>
            <a:r>
              <a:rPr sz="2533" b="1" i="0">
                <a:solidFill>
                  <a:srgbClr val="1E1B4B"/>
                </a:solidFill>
                <a:latin typeface="Montserrat"/>
              </a:rPr>
              <a:t>Detect Risk Before Your Customer Tells You</a:t>
            </a:r>
          </a:p>
        </p:txBody>
      </p:sp>
      <p:sp>
        <p:nvSpPr>
          <p:cNvPr id="17" name="TextBox 16"/>
          <p:cNvSpPr txBox="1"/>
          <p:nvPr/>
        </p:nvSpPr>
        <p:spPr>
          <a:xfrm>
            <a:off x="457188" y="915121"/>
            <a:ext cx="9916616" cy="545739"/>
          </a:xfrm>
          <a:prstGeom prst="rect">
            <a:avLst/>
          </a:prstGeom>
          <a:noFill/>
        </p:spPr>
        <p:txBody>
          <a:bodyPr wrap="square" lIns="0" tIns="0" rIns="0" bIns="0">
            <a:spAutoFit/>
          </a:bodyPr>
          <a:lstStyle/>
          <a:p>
            <a:pPr algn="l"/>
            <a:r>
              <a:rPr sz="1505" b="0" i="0">
                <a:solidFill>
                  <a:srgbClr val="1E293B"/>
                </a:solidFill>
                <a:latin typeface="Inter"/>
              </a:rPr>
              <a:t>Use Copilot to scan for risks, sentiment shifts, and misalignment across customer threads -- before they become escalations.</a:t>
            </a:r>
            <a:r>
              <a:rPr sz="947" b="0" i="0">
                <a:solidFill>
                  <a:srgbClr val="4F46E5"/>
                </a:solidFill>
                <a:latin typeface="Inter"/>
              </a:rPr>
              <a:t> </a:t>
            </a:r>
            <a:r>
              <a:rPr sz="947" b="0" i="0">
                <a:solidFill>
                  <a:srgbClr val="4F46E5"/>
                </a:solidFill>
                <a:latin typeface="Inter"/>
                <a:hlinkClick r:id="rId8" tooltip="Generate a set of copilot prom.docx"/>
              </a:rPr>
              <a:t>[1]</a:t>
            </a:r>
          </a:p>
        </p:txBody>
      </p:sp>
      <p:sp>
        <p:nvSpPr>
          <p:cNvPr id="18" name="TextBox 17"/>
          <p:cNvSpPr txBox="1"/>
          <p:nvPr/>
        </p:nvSpPr>
        <p:spPr>
          <a:xfrm>
            <a:off x="1175266" y="2001837"/>
            <a:ext cx="1997967" cy="219069"/>
          </a:xfrm>
          <a:prstGeom prst="rect">
            <a:avLst/>
          </a:prstGeom>
          <a:noFill/>
        </p:spPr>
        <p:txBody>
          <a:bodyPr wrap="none" lIns="0" tIns="0" rIns="0" bIns="0">
            <a:spAutoFit/>
          </a:bodyPr>
          <a:lstStyle/>
          <a:p>
            <a:pPr algn="l"/>
            <a:r>
              <a:rPr sz="1213" b="1" i="0">
                <a:solidFill>
                  <a:srgbClr val="1E1B4B"/>
                </a:solidFill>
                <a:latin typeface="Montserrat"/>
              </a:rPr>
              <a:t>Risk / Escalation Scan</a:t>
            </a:r>
          </a:p>
        </p:txBody>
      </p:sp>
      <p:sp>
        <p:nvSpPr>
          <p:cNvPr id="19" name="TextBox 18"/>
          <p:cNvSpPr txBox="1"/>
          <p:nvPr/>
        </p:nvSpPr>
        <p:spPr>
          <a:xfrm>
            <a:off x="708552" y="2412294"/>
            <a:ext cx="4600757" cy="422363"/>
          </a:xfrm>
          <a:prstGeom prst="rect">
            <a:avLst/>
          </a:prstGeom>
          <a:noFill/>
        </p:spPr>
        <p:txBody>
          <a:bodyPr wrap="square" lIns="114297" tIns="0" rIns="0" bIns="0">
            <a:spAutoFit/>
          </a:bodyPr>
          <a:lstStyle/>
          <a:p>
            <a:pPr algn="l"/>
            <a:r>
              <a:rPr sz="1170" b="0" i="1">
                <a:solidFill>
                  <a:srgbClr val="334155"/>
                </a:solidFill>
                <a:latin typeface="Inter"/>
              </a:rPr>
              <a:t>"Identify any emails that indicate risks, blockers, or potential escalations."</a:t>
            </a:r>
          </a:p>
        </p:txBody>
      </p:sp>
      <p:sp>
        <p:nvSpPr>
          <p:cNvPr id="20" name="TextBox 19"/>
          <p:cNvSpPr txBox="1"/>
          <p:nvPr/>
        </p:nvSpPr>
        <p:spPr>
          <a:xfrm>
            <a:off x="6909172" y="2001837"/>
            <a:ext cx="1910310" cy="219069"/>
          </a:xfrm>
          <a:prstGeom prst="rect">
            <a:avLst/>
          </a:prstGeom>
          <a:noFill/>
        </p:spPr>
        <p:txBody>
          <a:bodyPr wrap="none" lIns="0" tIns="0" rIns="0" bIns="0">
            <a:spAutoFit/>
          </a:bodyPr>
          <a:lstStyle/>
          <a:p>
            <a:pPr algn="l"/>
            <a:r>
              <a:rPr sz="1213" b="1" i="0">
                <a:solidFill>
                  <a:srgbClr val="1E1B4B"/>
                </a:solidFill>
                <a:latin typeface="Montserrat"/>
              </a:rPr>
              <a:t>Customer Sentiment</a:t>
            </a:r>
          </a:p>
        </p:txBody>
      </p:sp>
      <p:sp>
        <p:nvSpPr>
          <p:cNvPr id="21" name="TextBox 20"/>
          <p:cNvSpPr txBox="1"/>
          <p:nvPr/>
        </p:nvSpPr>
        <p:spPr>
          <a:xfrm>
            <a:off x="6442459" y="2412294"/>
            <a:ext cx="4563849" cy="422363"/>
          </a:xfrm>
          <a:prstGeom prst="rect">
            <a:avLst/>
          </a:prstGeom>
          <a:noFill/>
        </p:spPr>
        <p:txBody>
          <a:bodyPr wrap="square" lIns="114297" tIns="0" rIns="0" bIns="0">
            <a:spAutoFit/>
          </a:bodyPr>
          <a:lstStyle/>
          <a:p>
            <a:pPr algn="l"/>
            <a:r>
              <a:rPr sz="1170" b="0" i="1">
                <a:solidFill>
                  <a:srgbClr val="334155"/>
                </a:solidFill>
                <a:latin typeface="Inter"/>
              </a:rPr>
              <a:t>"Analyze recent customer emails and summarize sentiment, concerns, and positive signals."</a:t>
            </a:r>
          </a:p>
        </p:txBody>
      </p:sp>
      <p:sp>
        <p:nvSpPr>
          <p:cNvPr id="22" name="TextBox 21"/>
          <p:cNvSpPr txBox="1"/>
          <p:nvPr/>
        </p:nvSpPr>
        <p:spPr>
          <a:xfrm>
            <a:off x="1175266" y="4209200"/>
            <a:ext cx="1640193" cy="219069"/>
          </a:xfrm>
          <a:prstGeom prst="rect">
            <a:avLst/>
          </a:prstGeom>
          <a:noFill/>
        </p:spPr>
        <p:txBody>
          <a:bodyPr wrap="none" lIns="0" tIns="0" rIns="0" bIns="0">
            <a:spAutoFit/>
          </a:bodyPr>
          <a:lstStyle/>
          <a:p>
            <a:pPr algn="l"/>
            <a:r>
              <a:rPr sz="1213" b="1" i="0">
                <a:solidFill>
                  <a:srgbClr val="1E1B4B"/>
                </a:solidFill>
                <a:latin typeface="Montserrat"/>
              </a:rPr>
              <a:t>Decision Tracking</a:t>
            </a:r>
          </a:p>
        </p:txBody>
      </p:sp>
      <p:sp>
        <p:nvSpPr>
          <p:cNvPr id="23" name="TextBox 22"/>
          <p:cNvSpPr txBox="1"/>
          <p:nvPr/>
        </p:nvSpPr>
        <p:spPr>
          <a:xfrm>
            <a:off x="708552" y="4619658"/>
            <a:ext cx="4310698" cy="422363"/>
          </a:xfrm>
          <a:prstGeom prst="rect">
            <a:avLst/>
          </a:prstGeom>
          <a:noFill/>
        </p:spPr>
        <p:txBody>
          <a:bodyPr wrap="square" lIns="114297" tIns="0" rIns="0" bIns="0">
            <a:spAutoFit/>
          </a:bodyPr>
          <a:lstStyle/>
          <a:p>
            <a:pPr algn="l"/>
            <a:r>
              <a:rPr sz="1170" b="0" i="1">
                <a:solidFill>
                  <a:srgbClr val="334155"/>
                </a:solidFill>
                <a:latin typeface="Inter"/>
              </a:rPr>
              <a:t>"List decisions that were made or implied in recent email conversations."</a:t>
            </a:r>
          </a:p>
        </p:txBody>
      </p:sp>
      <p:sp>
        <p:nvSpPr>
          <p:cNvPr id="24" name="TextBox 23"/>
          <p:cNvSpPr txBox="1"/>
          <p:nvPr/>
        </p:nvSpPr>
        <p:spPr>
          <a:xfrm>
            <a:off x="6909172" y="4209200"/>
            <a:ext cx="2135630" cy="219069"/>
          </a:xfrm>
          <a:prstGeom prst="rect">
            <a:avLst/>
          </a:prstGeom>
          <a:noFill/>
        </p:spPr>
        <p:txBody>
          <a:bodyPr wrap="none" lIns="0" tIns="0" rIns="0" bIns="0">
            <a:spAutoFit/>
          </a:bodyPr>
          <a:lstStyle/>
          <a:p>
            <a:pPr algn="l"/>
            <a:r>
              <a:rPr sz="1213" b="1" i="0">
                <a:solidFill>
                  <a:srgbClr val="1E1B4B"/>
                </a:solidFill>
                <a:latin typeface="Montserrat"/>
              </a:rPr>
              <a:t>Stakeholder Alignment</a:t>
            </a:r>
          </a:p>
        </p:txBody>
      </p:sp>
      <p:sp>
        <p:nvSpPr>
          <p:cNvPr id="25" name="TextBox 24"/>
          <p:cNvSpPr txBox="1"/>
          <p:nvPr/>
        </p:nvSpPr>
        <p:spPr>
          <a:xfrm>
            <a:off x="6442459" y="4619658"/>
            <a:ext cx="4603287" cy="422363"/>
          </a:xfrm>
          <a:prstGeom prst="rect">
            <a:avLst/>
          </a:prstGeom>
          <a:noFill/>
        </p:spPr>
        <p:txBody>
          <a:bodyPr wrap="square" lIns="114297" tIns="0" rIns="0" bIns="0">
            <a:spAutoFit/>
          </a:bodyPr>
          <a:lstStyle/>
          <a:p>
            <a:pPr algn="l"/>
            <a:r>
              <a:rPr sz="1170" b="0" i="1">
                <a:solidFill>
                  <a:srgbClr val="334155"/>
                </a:solidFill>
                <a:latin typeface="Inter"/>
              </a:rPr>
              <a:t>"Highlight any misalignment or conflicting viewpoints across recent email threads."</a:t>
            </a:r>
          </a:p>
        </p:txBody>
      </p:sp>
      <p:sp>
        <p:nvSpPr>
          <p:cNvPr id="26" name="TextBox 25"/>
          <p:cNvSpPr txBox="1"/>
          <p:nvPr/>
        </p:nvSpPr>
        <p:spPr>
          <a:xfrm>
            <a:off x="826570" y="6160437"/>
            <a:ext cx="4860604" cy="200019"/>
          </a:xfrm>
          <a:prstGeom prst="rect">
            <a:avLst/>
          </a:prstGeom>
          <a:noFill/>
        </p:spPr>
        <p:txBody>
          <a:bodyPr wrap="none" lIns="0" tIns="0" rIns="0" bIns="0">
            <a:spAutoFit/>
          </a:bodyPr>
          <a:lstStyle/>
          <a:p>
            <a:pPr algn="l"/>
            <a:r>
              <a:rPr sz="1200" b="1" i="0">
                <a:solidFill>
                  <a:srgbClr val="1E293B"/>
                </a:solidFill>
                <a:latin typeface="Inter"/>
              </a:rPr>
              <a:t>Catching a negative sentiment shift early can save an account.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772096"/>
            <a:ext cx="5524500" cy="1727596"/>
          </a:xfrm>
          <a:prstGeom prst="roundRect">
            <a:avLst>
              <a:gd name="adj" fmla="val 6616"/>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710505" y="2010221"/>
            <a:ext cx="381000" cy="3810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710505" y="2497782"/>
            <a:ext cx="5017889" cy="763785"/>
          </a:xfrm>
          <a:prstGeom prst="roundRect">
            <a:avLst>
              <a:gd name="adj" fmla="val 9976"/>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210300" y="1772096"/>
            <a:ext cx="5524500" cy="1727596"/>
          </a:xfrm>
          <a:prstGeom prst="roundRect">
            <a:avLst>
              <a:gd name="adj" fmla="val 6616"/>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6463605" y="2010221"/>
            <a:ext cx="381000" cy="3810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63605" y="2497782"/>
            <a:ext cx="5017889" cy="763785"/>
          </a:xfrm>
          <a:prstGeom prst="roundRect">
            <a:avLst>
              <a:gd name="adj" fmla="val 9976"/>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457200" y="3682454"/>
            <a:ext cx="11277600" cy="547836"/>
          </a:xfrm>
          <a:prstGeom prst="roundRect">
            <a:avLst>
              <a:gd name="adj" fmla="val 20863"/>
            </a:avLst>
          </a:prstGeom>
          <a:solidFill>
            <a:srgbClr val="FFFB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034" y="3858535"/>
            <a:ext cx="219936" cy="195498"/>
          </a:xfrm>
          <a:prstGeom prst="rect">
            <a:avLst/>
          </a:prstGeom>
        </p:spPr>
      </p:pic>
      <p:pic>
        <p:nvPicPr>
          <p:cNvPr id="10" name="Picture 9"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7548" y="4412197"/>
            <a:ext cx="175166" cy="175166"/>
          </a:xfrm>
          <a:prstGeom prst="rect">
            <a:avLst/>
          </a:prstGeom>
        </p:spPr>
      </p:pic>
      <p:sp>
        <p:nvSpPr>
          <p:cNvPr id="11" name="TextBox 10"/>
          <p:cNvSpPr txBox="1"/>
          <p:nvPr/>
        </p:nvSpPr>
        <p:spPr>
          <a:xfrm>
            <a:off x="457188" y="371465"/>
            <a:ext cx="6005659" cy="447663"/>
          </a:xfrm>
          <a:prstGeom prst="rect">
            <a:avLst/>
          </a:prstGeom>
          <a:noFill/>
        </p:spPr>
        <p:txBody>
          <a:bodyPr wrap="none" lIns="0" tIns="0" rIns="0" bIns="0">
            <a:spAutoFit/>
          </a:bodyPr>
          <a:lstStyle/>
          <a:p>
            <a:pPr algn="l"/>
            <a:r>
              <a:rPr sz="2533" b="1" i="0">
                <a:solidFill>
                  <a:srgbClr val="1E1B4B"/>
                </a:solidFill>
                <a:latin typeface="Montserrat"/>
              </a:rPr>
              <a:t>Walk Into Every Meeting Ready</a:t>
            </a:r>
          </a:p>
        </p:txBody>
      </p:sp>
      <p:sp>
        <p:nvSpPr>
          <p:cNvPr id="12" name="TextBox 11"/>
          <p:cNvSpPr txBox="1"/>
          <p:nvPr/>
        </p:nvSpPr>
        <p:spPr>
          <a:xfrm>
            <a:off x="457188" y="909317"/>
            <a:ext cx="9381443" cy="556156"/>
          </a:xfrm>
          <a:prstGeom prst="rect">
            <a:avLst/>
          </a:prstGeom>
          <a:noFill/>
        </p:spPr>
        <p:txBody>
          <a:bodyPr wrap="square" lIns="0" tIns="0" rIns="0" bIns="0">
            <a:spAutoFit/>
          </a:bodyPr>
          <a:lstStyle/>
          <a:p>
            <a:pPr algn="l"/>
            <a:r>
              <a:rPr sz="1505" b="0" i="0">
                <a:solidFill>
                  <a:srgbClr val="1E293B"/>
                </a:solidFill>
                <a:latin typeface="Inter"/>
              </a:rPr>
              <a:t>Two prompts before any customer or internal meeting ensure you show up informed, decisive, and ready to lead.</a:t>
            </a:r>
            <a:r>
              <a:rPr sz="947" b="0" i="0">
                <a:solidFill>
                  <a:srgbClr val="4F46E5"/>
                </a:solidFill>
                <a:latin typeface="Inter"/>
              </a:rPr>
              <a:t> </a:t>
            </a:r>
            <a:r>
              <a:rPr sz="947" b="0" i="0">
                <a:solidFill>
                  <a:srgbClr val="4F46E5"/>
                </a:solidFill>
                <a:latin typeface="Inter"/>
                <a:hlinkClick r:id="rId5" tooltip="Generate a set of copilot prom.docx"/>
              </a:rPr>
              <a:t>[1]</a:t>
            </a:r>
          </a:p>
        </p:txBody>
      </p:sp>
      <p:sp>
        <p:nvSpPr>
          <p:cNvPr id="13" name="TextBox 12"/>
          <p:cNvSpPr txBox="1"/>
          <p:nvPr/>
        </p:nvSpPr>
        <p:spPr>
          <a:xfrm>
            <a:off x="868092" y="2100656"/>
            <a:ext cx="91440" cy="200019"/>
          </a:xfrm>
          <a:prstGeom prst="rect">
            <a:avLst/>
          </a:prstGeom>
          <a:noFill/>
        </p:spPr>
        <p:txBody>
          <a:bodyPr wrap="none" lIns="0" tIns="0" rIns="0" bIns="0">
            <a:spAutoFit/>
          </a:bodyPr>
          <a:lstStyle/>
          <a:p>
            <a:pPr algn="l"/>
            <a:r>
              <a:rPr sz="1160" b="1" i="0">
                <a:solidFill>
                  <a:srgbClr val="FFFFFF"/>
                </a:solidFill>
                <a:latin typeface="Montserrat"/>
              </a:rPr>
              <a:t>1</a:t>
            </a:r>
          </a:p>
        </p:txBody>
      </p:sp>
      <p:sp>
        <p:nvSpPr>
          <p:cNvPr id="14" name="TextBox 13"/>
          <p:cNvSpPr txBox="1"/>
          <p:nvPr/>
        </p:nvSpPr>
        <p:spPr>
          <a:xfrm>
            <a:off x="1205775" y="2086369"/>
            <a:ext cx="2206321" cy="228594"/>
          </a:xfrm>
          <a:prstGeom prst="rect">
            <a:avLst/>
          </a:prstGeom>
          <a:noFill/>
        </p:spPr>
        <p:txBody>
          <a:bodyPr wrap="none" lIns="0" tIns="0" rIns="0" bIns="0">
            <a:spAutoFit/>
          </a:bodyPr>
          <a:lstStyle/>
          <a:p>
            <a:pPr algn="l"/>
            <a:r>
              <a:rPr sz="1319" b="1" i="0">
                <a:solidFill>
                  <a:srgbClr val="1E1B4B"/>
                </a:solidFill>
                <a:latin typeface="Montserrat"/>
              </a:rPr>
              <a:t>Prep for Next Meeting</a:t>
            </a:r>
          </a:p>
        </p:txBody>
      </p:sp>
      <p:sp>
        <p:nvSpPr>
          <p:cNvPr id="15" name="TextBox 14"/>
          <p:cNvSpPr txBox="1"/>
          <p:nvPr/>
        </p:nvSpPr>
        <p:spPr>
          <a:xfrm>
            <a:off x="720012" y="2526234"/>
            <a:ext cx="4856437" cy="701974"/>
          </a:xfrm>
          <a:prstGeom prst="rect">
            <a:avLst/>
          </a:prstGeom>
          <a:noFill/>
        </p:spPr>
        <p:txBody>
          <a:bodyPr wrap="square" lIns="152396" tIns="129536" rIns="152396" bIns="129536">
            <a:spAutoFit/>
          </a:bodyPr>
          <a:lstStyle/>
          <a:p>
            <a:pPr algn="l"/>
            <a:r>
              <a:rPr sz="1226" b="0" i="1">
                <a:solidFill>
                  <a:srgbClr val="334155"/>
                </a:solidFill>
                <a:latin typeface="Inter"/>
              </a:rPr>
              <a:t>"Help me prepare for my next meeting by summarizing the agenda, prior context, and any pre-read materials."</a:t>
            </a:r>
          </a:p>
        </p:txBody>
      </p:sp>
      <p:sp>
        <p:nvSpPr>
          <p:cNvPr id="16" name="TextBox 15"/>
          <p:cNvSpPr txBox="1"/>
          <p:nvPr/>
        </p:nvSpPr>
        <p:spPr>
          <a:xfrm>
            <a:off x="6604380" y="2100656"/>
            <a:ext cx="98968" cy="200019"/>
          </a:xfrm>
          <a:prstGeom prst="rect">
            <a:avLst/>
          </a:prstGeom>
          <a:noFill/>
        </p:spPr>
        <p:txBody>
          <a:bodyPr wrap="none" lIns="0" tIns="0" rIns="0" bIns="0">
            <a:spAutoFit/>
          </a:bodyPr>
          <a:lstStyle/>
          <a:p>
            <a:pPr algn="l"/>
            <a:r>
              <a:rPr sz="1160" b="1" i="0">
                <a:solidFill>
                  <a:srgbClr val="FFFFFF"/>
                </a:solidFill>
                <a:latin typeface="Montserrat"/>
              </a:rPr>
              <a:t>2</a:t>
            </a:r>
          </a:p>
        </p:txBody>
      </p:sp>
      <p:sp>
        <p:nvSpPr>
          <p:cNvPr id="17" name="TextBox 16"/>
          <p:cNvSpPr txBox="1"/>
          <p:nvPr/>
        </p:nvSpPr>
        <p:spPr>
          <a:xfrm>
            <a:off x="6958731" y="2086369"/>
            <a:ext cx="2837486" cy="228594"/>
          </a:xfrm>
          <a:prstGeom prst="rect">
            <a:avLst/>
          </a:prstGeom>
          <a:noFill/>
        </p:spPr>
        <p:txBody>
          <a:bodyPr wrap="none" lIns="0" tIns="0" rIns="0" bIns="0">
            <a:spAutoFit/>
          </a:bodyPr>
          <a:lstStyle/>
          <a:p>
            <a:pPr algn="l"/>
            <a:r>
              <a:rPr sz="1319" b="1" i="0">
                <a:solidFill>
                  <a:srgbClr val="1E1B4B"/>
                </a:solidFill>
                <a:latin typeface="Montserrat"/>
              </a:rPr>
              <a:t>Decision &amp; Action Readiness</a:t>
            </a:r>
          </a:p>
        </p:txBody>
      </p:sp>
      <p:sp>
        <p:nvSpPr>
          <p:cNvPr id="18" name="TextBox 17"/>
          <p:cNvSpPr txBox="1"/>
          <p:nvPr/>
        </p:nvSpPr>
        <p:spPr>
          <a:xfrm>
            <a:off x="6472968" y="2526234"/>
            <a:ext cx="4604924" cy="701974"/>
          </a:xfrm>
          <a:prstGeom prst="rect">
            <a:avLst/>
          </a:prstGeom>
          <a:noFill/>
        </p:spPr>
        <p:txBody>
          <a:bodyPr wrap="square" lIns="152396" tIns="129536" rIns="152396" bIns="129536">
            <a:spAutoFit/>
          </a:bodyPr>
          <a:lstStyle/>
          <a:p>
            <a:pPr algn="l"/>
            <a:r>
              <a:rPr sz="1226" b="0" i="1">
                <a:solidFill>
                  <a:srgbClr val="334155"/>
                </a:solidFill>
                <a:latin typeface="Inter"/>
              </a:rPr>
              <a:t>"Based on the meeting details and related emails, what decisions or actions am I expected to drive?"</a:t>
            </a:r>
          </a:p>
        </p:txBody>
      </p:sp>
      <p:sp>
        <p:nvSpPr>
          <p:cNvPr id="19" name="TextBox 18"/>
          <p:cNvSpPr txBox="1"/>
          <p:nvPr/>
        </p:nvSpPr>
        <p:spPr>
          <a:xfrm>
            <a:off x="1041770" y="3860951"/>
            <a:ext cx="532196" cy="190495"/>
          </a:xfrm>
          <a:prstGeom prst="rect">
            <a:avLst/>
          </a:prstGeom>
          <a:noFill/>
        </p:spPr>
        <p:txBody>
          <a:bodyPr wrap="none" lIns="0" tIns="0" rIns="0" bIns="0">
            <a:spAutoFit/>
          </a:bodyPr>
          <a:lstStyle/>
          <a:p>
            <a:pPr algn="l"/>
            <a:r>
              <a:rPr sz="1107" b="1" i="0">
                <a:solidFill>
                  <a:srgbClr val="92400E"/>
                </a:solidFill>
                <a:latin typeface="Montserrat"/>
              </a:rPr>
              <a:t>Bonus</a:t>
            </a:r>
          </a:p>
        </p:txBody>
      </p:sp>
      <p:sp>
        <p:nvSpPr>
          <p:cNvPr id="20" name="TextBox 19"/>
          <p:cNvSpPr txBox="1"/>
          <p:nvPr/>
        </p:nvSpPr>
        <p:spPr>
          <a:xfrm>
            <a:off x="1695854" y="3853807"/>
            <a:ext cx="7656420" cy="190495"/>
          </a:xfrm>
          <a:prstGeom prst="rect">
            <a:avLst/>
          </a:prstGeom>
          <a:noFill/>
        </p:spPr>
        <p:txBody>
          <a:bodyPr wrap="none" lIns="0" tIns="0" rIns="0" bIns="0">
            <a:spAutoFit/>
          </a:bodyPr>
          <a:lstStyle/>
          <a:p>
            <a:pPr algn="l"/>
            <a:r>
              <a:rPr sz="1170" b="0" i="1">
                <a:solidFill>
                  <a:srgbClr val="334155"/>
                </a:solidFill>
                <a:latin typeface="Inter"/>
              </a:rPr>
              <a:t>"Summarize my upcoming meetings this week, including purpose, attendees, and expected outcomes."</a:t>
            </a:r>
          </a:p>
        </p:txBody>
      </p:sp>
      <p:sp>
        <p:nvSpPr>
          <p:cNvPr id="21" name="TextBox 20"/>
          <p:cNvSpPr txBox="1"/>
          <p:nvPr/>
        </p:nvSpPr>
        <p:spPr>
          <a:xfrm>
            <a:off x="754093" y="4392105"/>
            <a:ext cx="5566925" cy="200019"/>
          </a:xfrm>
          <a:prstGeom prst="rect">
            <a:avLst/>
          </a:prstGeom>
          <a:noFill/>
        </p:spPr>
        <p:txBody>
          <a:bodyPr wrap="none" lIns="0" tIns="0" rIns="0" bIns="0">
            <a:spAutoFit/>
          </a:bodyPr>
          <a:lstStyle/>
          <a:p>
            <a:pPr algn="l"/>
            <a:r>
              <a:rPr sz="1226" b="0" i="0">
                <a:solidFill>
                  <a:srgbClr val="334155"/>
                </a:solidFill>
                <a:latin typeface="Inter"/>
              </a:rPr>
              <a:t>Walking in prepared signals</a:t>
            </a:r>
            <a:r>
              <a:rPr sz="1200" b="1" i="0">
                <a:solidFill>
                  <a:srgbClr val="4F46E5"/>
                </a:solidFill>
                <a:latin typeface="Inter"/>
              </a:rPr>
              <a:t> professionalism</a:t>
            </a:r>
            <a:r>
              <a:rPr sz="1226" b="0" i="0">
                <a:solidFill>
                  <a:srgbClr val="334155"/>
                </a:solidFill>
                <a:latin typeface="Inter"/>
              </a:rPr>
              <a:t> and builds</a:t>
            </a:r>
            <a:r>
              <a:rPr sz="1200" b="1" i="0">
                <a:solidFill>
                  <a:srgbClr val="4F46E5"/>
                </a:solidFill>
                <a:latin typeface="Inter"/>
              </a:rPr>
              <a:t> customer trust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802606"/>
            <a:ext cx="3606849" cy="3974306"/>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95325" y="2086421"/>
            <a:ext cx="495299" cy="495299"/>
          </a:xfrm>
          <a:prstGeom prst="roundRect">
            <a:avLst>
              <a:gd name="adj" fmla="val 23076"/>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7228" y="2219715"/>
            <a:ext cx="171445" cy="228594"/>
          </a:xfrm>
          <a:prstGeom prst="rect">
            <a:avLst/>
          </a:prstGeom>
        </p:spPr>
      </p:pic>
      <p:sp>
        <p:nvSpPr>
          <p:cNvPr id="5" name="Rectangle 4"/>
          <p:cNvSpPr/>
          <p:nvPr/>
        </p:nvSpPr>
        <p:spPr>
          <a:xfrm>
            <a:off x="695325" y="3082676"/>
            <a:ext cx="3130599" cy="1204912"/>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95325" y="3082676"/>
            <a:ext cx="38100" cy="1204912"/>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4292649" y="1802606"/>
            <a:ext cx="3606849" cy="3974306"/>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4530774" y="2086421"/>
            <a:ext cx="495299" cy="495299"/>
          </a:xfrm>
          <a:prstGeom prst="roundRect">
            <a:avLst>
              <a:gd name="adj" fmla="val 23076"/>
            </a:avLst>
          </a:prstGeom>
          <a:solidFill>
            <a:srgbClr val="F0F9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81836" y="2233965"/>
            <a:ext cx="192913" cy="192913"/>
          </a:xfrm>
          <a:prstGeom prst="rect">
            <a:avLst/>
          </a:prstGeom>
        </p:spPr>
      </p:pic>
      <p:sp>
        <p:nvSpPr>
          <p:cNvPr id="10" name="Rectangle 9"/>
          <p:cNvSpPr/>
          <p:nvPr/>
        </p:nvSpPr>
        <p:spPr>
          <a:xfrm>
            <a:off x="4530774" y="3082676"/>
            <a:ext cx="3130599" cy="956964"/>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530774" y="3082676"/>
            <a:ext cx="38100" cy="956964"/>
          </a:xfrm>
          <a:prstGeom prst="rect">
            <a:avLst/>
          </a:prstGeom>
          <a:solidFill>
            <a:srgbClr val="0EA5E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8128099" y="1802606"/>
            <a:ext cx="3606849" cy="3974306"/>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8366224" y="2086421"/>
            <a:ext cx="495299" cy="495299"/>
          </a:xfrm>
          <a:prstGeom prst="roundRect">
            <a:avLst>
              <a:gd name="adj" fmla="val 23076"/>
            </a:avLst>
          </a:prstGeom>
          <a:solidFill>
            <a:srgbClr val="FFFB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01147" y="2234003"/>
            <a:ext cx="225021" cy="200019"/>
          </a:xfrm>
          <a:prstGeom prst="rect">
            <a:avLst/>
          </a:prstGeom>
        </p:spPr>
      </p:pic>
      <p:sp>
        <p:nvSpPr>
          <p:cNvPr id="15" name="Rectangle 14"/>
          <p:cNvSpPr/>
          <p:nvPr/>
        </p:nvSpPr>
        <p:spPr>
          <a:xfrm>
            <a:off x="8366224" y="3082676"/>
            <a:ext cx="3130599" cy="709017"/>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366224" y="3082676"/>
            <a:ext cx="38100" cy="709017"/>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457200" y="5990183"/>
            <a:ext cx="11277600" cy="486816"/>
          </a:xfrm>
          <a:prstGeom prst="roundRect">
            <a:avLst>
              <a:gd name="adj" fmla="val 15652"/>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4703" y="6156600"/>
            <a:ext cx="115140" cy="153520"/>
          </a:xfrm>
          <a:prstGeom prst="rect">
            <a:avLst/>
          </a:prstGeom>
        </p:spPr>
      </p:pic>
      <p:sp>
        <p:nvSpPr>
          <p:cNvPr id="19" name="TextBox 18"/>
          <p:cNvSpPr txBox="1"/>
          <p:nvPr/>
        </p:nvSpPr>
        <p:spPr>
          <a:xfrm>
            <a:off x="457188" y="371465"/>
            <a:ext cx="6907089" cy="447663"/>
          </a:xfrm>
          <a:prstGeom prst="rect">
            <a:avLst/>
          </a:prstGeom>
          <a:noFill/>
        </p:spPr>
        <p:txBody>
          <a:bodyPr wrap="none" lIns="0" tIns="0" rIns="0" bIns="0">
            <a:spAutoFit/>
          </a:bodyPr>
          <a:lstStyle/>
          <a:p>
            <a:pPr algn="l"/>
            <a:r>
              <a:rPr sz="2533" b="1" i="0">
                <a:solidFill>
                  <a:srgbClr val="1E1B4B"/>
                </a:solidFill>
                <a:latin typeface="Montserrat"/>
              </a:rPr>
              <a:t>Capture Every Outcome, Every Time</a:t>
            </a:r>
          </a:p>
        </p:txBody>
      </p:sp>
      <p:sp>
        <p:nvSpPr>
          <p:cNvPr id="20" name="TextBox 19"/>
          <p:cNvSpPr txBox="1"/>
          <p:nvPr/>
        </p:nvSpPr>
        <p:spPr>
          <a:xfrm>
            <a:off x="457188" y="939826"/>
            <a:ext cx="9568218" cy="556156"/>
          </a:xfrm>
          <a:prstGeom prst="rect">
            <a:avLst/>
          </a:prstGeom>
          <a:noFill/>
        </p:spPr>
        <p:txBody>
          <a:bodyPr wrap="square" lIns="0" tIns="0" rIns="0" bIns="0">
            <a:spAutoFit/>
          </a:bodyPr>
          <a:lstStyle/>
          <a:p>
            <a:pPr algn="l"/>
            <a:r>
              <a:rPr sz="1505" b="0" i="0">
                <a:solidFill>
                  <a:srgbClr val="1E293B"/>
                </a:solidFill>
                <a:latin typeface="Inter"/>
              </a:rPr>
              <a:t>Post-meeting prompts turn conversations into structured outputs your manager and team can act on immediately.</a:t>
            </a:r>
            <a:r>
              <a:rPr sz="947" b="0" i="0">
                <a:solidFill>
                  <a:srgbClr val="4F46E5"/>
                </a:solidFill>
                <a:latin typeface="Inter"/>
              </a:rPr>
              <a:t> </a:t>
            </a:r>
            <a:r>
              <a:rPr sz="947" b="0" i="0">
                <a:solidFill>
                  <a:srgbClr val="4F46E5"/>
                </a:solidFill>
                <a:latin typeface="Inter"/>
                <a:hlinkClick r:id="rId7" tooltip="Generate a set of copilot prom.docx"/>
              </a:rPr>
              <a:t>[1]</a:t>
            </a:r>
          </a:p>
        </p:txBody>
      </p:sp>
      <p:sp>
        <p:nvSpPr>
          <p:cNvPr id="21" name="TextBox 20"/>
          <p:cNvSpPr txBox="1"/>
          <p:nvPr/>
        </p:nvSpPr>
        <p:spPr>
          <a:xfrm>
            <a:off x="695307" y="2749233"/>
            <a:ext cx="1383025" cy="219069"/>
          </a:xfrm>
          <a:prstGeom prst="rect">
            <a:avLst/>
          </a:prstGeom>
          <a:noFill/>
        </p:spPr>
        <p:txBody>
          <a:bodyPr wrap="none" lIns="0" tIns="0" rIns="0" bIns="0">
            <a:spAutoFit/>
          </a:bodyPr>
          <a:lstStyle/>
          <a:p>
            <a:pPr algn="l"/>
            <a:r>
              <a:rPr sz="1213" b="1" i="0">
                <a:solidFill>
                  <a:srgbClr val="1E1B4B"/>
                </a:solidFill>
                <a:latin typeface="Montserrat"/>
              </a:rPr>
              <a:t>Meeting Recap</a:t>
            </a:r>
          </a:p>
        </p:txBody>
      </p:sp>
      <p:sp>
        <p:nvSpPr>
          <p:cNvPr id="22" name="TextBox 21"/>
          <p:cNvSpPr txBox="1"/>
          <p:nvPr/>
        </p:nvSpPr>
        <p:spPr>
          <a:xfrm>
            <a:off x="723792" y="3111055"/>
            <a:ext cx="2901956" cy="1147674"/>
          </a:xfrm>
          <a:prstGeom prst="rect">
            <a:avLst/>
          </a:prstGeom>
          <a:noFill/>
        </p:spPr>
        <p:txBody>
          <a:bodyPr wrap="square" lIns="137156" tIns="106677" rIns="137156" bIns="106677">
            <a:spAutoFit/>
          </a:bodyPr>
          <a:lstStyle/>
          <a:p>
            <a:pPr algn="l"/>
            <a:r>
              <a:rPr sz="1170" b="0" i="1">
                <a:solidFill>
                  <a:srgbClr val="334155"/>
                </a:solidFill>
                <a:latin typeface="Inter"/>
              </a:rPr>
              <a:t>"Summarize outcomes from my recent meetings, focusing on decisions, action items, and follow-ups."</a:t>
            </a:r>
          </a:p>
        </p:txBody>
      </p:sp>
      <p:sp>
        <p:nvSpPr>
          <p:cNvPr id="23" name="TextBox 22"/>
          <p:cNvSpPr txBox="1"/>
          <p:nvPr/>
        </p:nvSpPr>
        <p:spPr>
          <a:xfrm>
            <a:off x="4530661" y="2749233"/>
            <a:ext cx="1419487" cy="219069"/>
          </a:xfrm>
          <a:prstGeom prst="rect">
            <a:avLst/>
          </a:prstGeom>
          <a:noFill/>
        </p:spPr>
        <p:txBody>
          <a:bodyPr wrap="none" lIns="0" tIns="0" rIns="0" bIns="0">
            <a:spAutoFit/>
          </a:bodyPr>
          <a:lstStyle/>
          <a:p>
            <a:pPr algn="l"/>
            <a:r>
              <a:rPr sz="1213" b="1" i="0">
                <a:solidFill>
                  <a:srgbClr val="1E1B4B"/>
                </a:solidFill>
                <a:latin typeface="Montserrat"/>
              </a:rPr>
              <a:t>Action Register</a:t>
            </a:r>
          </a:p>
        </p:txBody>
      </p:sp>
      <p:sp>
        <p:nvSpPr>
          <p:cNvPr id="24" name="TextBox 23"/>
          <p:cNvSpPr txBox="1"/>
          <p:nvPr/>
        </p:nvSpPr>
        <p:spPr>
          <a:xfrm>
            <a:off x="4559146" y="3111055"/>
            <a:ext cx="2908951" cy="899732"/>
          </a:xfrm>
          <a:prstGeom prst="rect">
            <a:avLst/>
          </a:prstGeom>
          <a:noFill/>
        </p:spPr>
        <p:txBody>
          <a:bodyPr wrap="square" lIns="137156" tIns="106677" rIns="137156" bIns="106677">
            <a:spAutoFit/>
          </a:bodyPr>
          <a:lstStyle/>
          <a:p>
            <a:pPr algn="l"/>
            <a:r>
              <a:rPr sz="1170" b="0" i="1">
                <a:solidFill>
                  <a:srgbClr val="334155"/>
                </a:solidFill>
                <a:latin typeface="Inter"/>
              </a:rPr>
              <a:t>"Create a list of action items from recent meetings, grouped by owner and priority."</a:t>
            </a:r>
          </a:p>
        </p:txBody>
      </p:sp>
      <p:sp>
        <p:nvSpPr>
          <p:cNvPr id="25" name="TextBox 24"/>
          <p:cNvSpPr txBox="1"/>
          <p:nvPr/>
        </p:nvSpPr>
        <p:spPr>
          <a:xfrm>
            <a:off x="8366014" y="2749233"/>
            <a:ext cx="1954213" cy="219069"/>
          </a:xfrm>
          <a:prstGeom prst="rect">
            <a:avLst/>
          </a:prstGeom>
          <a:noFill/>
        </p:spPr>
        <p:txBody>
          <a:bodyPr wrap="none" lIns="0" tIns="0" rIns="0" bIns="0">
            <a:spAutoFit/>
          </a:bodyPr>
          <a:lstStyle/>
          <a:p>
            <a:pPr algn="l"/>
            <a:r>
              <a:rPr sz="1213" b="1" i="0">
                <a:solidFill>
                  <a:srgbClr val="1E1B4B"/>
                </a:solidFill>
                <a:latin typeface="Montserrat"/>
              </a:rPr>
              <a:t>Leadership Summary</a:t>
            </a:r>
          </a:p>
        </p:txBody>
      </p:sp>
      <p:sp>
        <p:nvSpPr>
          <p:cNvPr id="26" name="TextBox 25"/>
          <p:cNvSpPr txBox="1"/>
          <p:nvPr/>
        </p:nvSpPr>
        <p:spPr>
          <a:xfrm>
            <a:off x="8394499" y="3111055"/>
            <a:ext cx="3007175" cy="651791"/>
          </a:xfrm>
          <a:prstGeom prst="rect">
            <a:avLst/>
          </a:prstGeom>
          <a:noFill/>
        </p:spPr>
        <p:txBody>
          <a:bodyPr wrap="square" lIns="137156" tIns="106677" rIns="137156" bIns="106677">
            <a:spAutoFit/>
          </a:bodyPr>
          <a:lstStyle/>
          <a:p>
            <a:pPr algn="l"/>
            <a:r>
              <a:rPr sz="1170" b="0" i="1">
                <a:solidFill>
                  <a:srgbClr val="334155"/>
                </a:solidFill>
                <a:latin typeface="Inter"/>
              </a:rPr>
              <a:t>"Create a concise leadership-ready summary of my meetings this week."</a:t>
            </a:r>
          </a:p>
        </p:txBody>
      </p:sp>
      <p:sp>
        <p:nvSpPr>
          <p:cNvPr id="27" name="TextBox 26"/>
          <p:cNvSpPr txBox="1"/>
          <p:nvPr/>
        </p:nvSpPr>
        <p:spPr>
          <a:xfrm>
            <a:off x="866455" y="6142876"/>
            <a:ext cx="703790" cy="180970"/>
          </a:xfrm>
          <a:prstGeom prst="rect">
            <a:avLst/>
          </a:prstGeom>
          <a:noFill/>
        </p:spPr>
        <p:txBody>
          <a:bodyPr wrap="none" lIns="0" tIns="0" rIns="0" bIns="0">
            <a:spAutoFit/>
          </a:bodyPr>
          <a:lstStyle/>
          <a:p>
            <a:pPr algn="l"/>
            <a:r>
              <a:rPr sz="1002" b="1" i="0">
                <a:solidFill>
                  <a:srgbClr val="4F46E5"/>
                </a:solidFill>
                <a:latin typeface="Montserrat"/>
              </a:rPr>
              <a:t>Use case:</a:t>
            </a:r>
          </a:p>
        </p:txBody>
      </p:sp>
      <p:sp>
        <p:nvSpPr>
          <p:cNvPr id="28" name="TextBox 27"/>
          <p:cNvSpPr txBox="1"/>
          <p:nvPr/>
        </p:nvSpPr>
        <p:spPr>
          <a:xfrm>
            <a:off x="1722493" y="6130970"/>
            <a:ext cx="5769177" cy="190495"/>
          </a:xfrm>
          <a:prstGeom prst="rect">
            <a:avLst/>
          </a:prstGeom>
          <a:noFill/>
        </p:spPr>
        <p:txBody>
          <a:bodyPr wrap="none" lIns="0" tIns="0" rIns="0" bIns="0">
            <a:spAutoFit/>
          </a:bodyPr>
          <a:lstStyle/>
          <a:p>
            <a:pPr algn="l"/>
            <a:r>
              <a:rPr sz="1170" b="0" i="0">
                <a:solidFill>
                  <a:srgbClr val="334155"/>
                </a:solidFill>
                <a:latin typeface="Inter"/>
              </a:rPr>
              <a:t>After a customer QBR, instantly generate a recap email and internal action list.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81000" y="2695872"/>
            <a:ext cx="6858000" cy="1010096"/>
          </a:xfrm>
          <a:prstGeom prst="roundRect">
            <a:avLst>
              <a:gd name="adj" fmla="val 11315"/>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0059" y="2895676"/>
            <a:ext cx="190495" cy="190495"/>
          </a:xfrm>
          <a:prstGeom prst="rect">
            <a:avLst/>
          </a:prstGeom>
        </p:spPr>
      </p:pic>
      <p:sp>
        <p:nvSpPr>
          <p:cNvPr id="4" name="Rounded Rectangle 3"/>
          <p:cNvSpPr/>
          <p:nvPr/>
        </p:nvSpPr>
        <p:spPr>
          <a:xfrm>
            <a:off x="381000" y="3858369"/>
            <a:ext cx="6858000" cy="800248"/>
          </a:xfrm>
          <a:prstGeom prst="roundRect">
            <a:avLst>
              <a:gd name="adj" fmla="val 14283"/>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4917" y="4070018"/>
            <a:ext cx="160761" cy="160761"/>
          </a:xfrm>
          <a:prstGeom prst="rect">
            <a:avLst/>
          </a:prstGeom>
        </p:spPr>
      </p:pic>
      <p:sp>
        <p:nvSpPr>
          <p:cNvPr id="6" name="Rectangle 5"/>
          <p:cNvSpPr/>
          <p:nvPr/>
        </p:nvSpPr>
        <p:spPr>
          <a:xfrm>
            <a:off x="381000" y="4887217"/>
            <a:ext cx="6858000" cy="678656"/>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381000" y="4887217"/>
            <a:ext cx="50800" cy="678656"/>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91186" y="5048347"/>
            <a:ext cx="99451" cy="132601"/>
          </a:xfrm>
          <a:prstGeom prst="rect">
            <a:avLst/>
          </a:prstGeom>
        </p:spPr>
      </p:pic>
      <p:pic>
        <p:nvPicPr>
          <p:cNvPr id="9" name="Picture 8" descr="image.png"/>
          <p:cNvPicPr>
            <a:picLocks noChangeAspect="1"/>
          </p:cNvPicPr>
          <p:nvPr/>
        </p:nvPicPr>
        <p:blipFill>
          <a:blip r:embed="rId6"/>
          <a:stretch>
            <a:fillRect/>
          </a:stretch>
        </p:blipFill>
        <p:spPr>
          <a:xfrm>
            <a:off x="7619809" y="0"/>
            <a:ext cx="4571885" cy="6857828"/>
          </a:xfrm>
          <a:prstGeom prst="rect">
            <a:avLst/>
          </a:prstGeom>
        </p:spPr>
      </p:pic>
      <p:sp>
        <p:nvSpPr>
          <p:cNvPr id="10" name="TextBox 9"/>
          <p:cNvSpPr txBox="1"/>
          <p:nvPr/>
        </p:nvSpPr>
        <p:spPr>
          <a:xfrm>
            <a:off x="380990" y="1349242"/>
            <a:ext cx="5041128" cy="447663"/>
          </a:xfrm>
          <a:prstGeom prst="rect">
            <a:avLst/>
          </a:prstGeom>
          <a:noFill/>
        </p:spPr>
        <p:txBody>
          <a:bodyPr wrap="none" lIns="0" tIns="0" rIns="0" bIns="0">
            <a:spAutoFit/>
          </a:bodyPr>
          <a:lstStyle/>
          <a:p>
            <a:pPr algn="l"/>
            <a:r>
              <a:rPr sz="2533" b="1" i="0">
                <a:solidFill>
                  <a:srgbClr val="1E1B4B"/>
                </a:solidFill>
                <a:latin typeface="Montserrat"/>
              </a:rPr>
              <a:t>Your Daily Operating View</a:t>
            </a:r>
          </a:p>
        </p:txBody>
      </p:sp>
      <p:sp>
        <p:nvSpPr>
          <p:cNvPr id="11" name="TextBox 10"/>
          <p:cNvSpPr txBox="1"/>
          <p:nvPr/>
        </p:nvSpPr>
        <p:spPr>
          <a:xfrm>
            <a:off x="380990" y="1922215"/>
            <a:ext cx="6218329" cy="472517"/>
          </a:xfrm>
          <a:prstGeom prst="rect">
            <a:avLst/>
          </a:prstGeom>
          <a:noFill/>
        </p:spPr>
        <p:txBody>
          <a:bodyPr wrap="square" lIns="0" tIns="0" rIns="0" bIns="0">
            <a:spAutoFit/>
          </a:bodyPr>
          <a:lstStyle/>
          <a:p>
            <a:pPr algn="l"/>
            <a:r>
              <a:rPr sz="1282" b="0" i="0">
                <a:solidFill>
                  <a:srgbClr val="1E293B"/>
                </a:solidFill>
                <a:latin typeface="Inter"/>
              </a:rPr>
              <a:t>Cross-surface prompts combine email and calendar intelligence into a single prioritized view of your day.</a:t>
            </a:r>
            <a:r>
              <a:rPr sz="947" b="0" i="0">
                <a:solidFill>
                  <a:srgbClr val="4F46E5"/>
                </a:solidFill>
                <a:latin typeface="Inter"/>
              </a:rPr>
              <a:t> </a:t>
            </a:r>
            <a:r>
              <a:rPr sz="947" b="0" i="0">
                <a:solidFill>
                  <a:srgbClr val="4F46E5"/>
                </a:solidFill>
                <a:latin typeface="Inter"/>
                <a:hlinkClick r:id="rId7" tooltip="Generate a set of copilot prom.docx"/>
              </a:rPr>
              <a:t>[1]</a:t>
            </a:r>
          </a:p>
        </p:txBody>
      </p:sp>
      <p:sp>
        <p:nvSpPr>
          <p:cNvPr id="12" name="TextBox 11"/>
          <p:cNvSpPr txBox="1"/>
          <p:nvPr/>
        </p:nvSpPr>
        <p:spPr>
          <a:xfrm>
            <a:off x="939081" y="2872906"/>
            <a:ext cx="1776516" cy="190495"/>
          </a:xfrm>
          <a:prstGeom prst="rect">
            <a:avLst/>
          </a:prstGeom>
          <a:noFill/>
        </p:spPr>
        <p:txBody>
          <a:bodyPr wrap="none" lIns="0" tIns="0" rIns="0" bIns="0">
            <a:spAutoFit/>
          </a:bodyPr>
          <a:lstStyle/>
          <a:p>
            <a:pPr algn="l"/>
            <a:r>
              <a:rPr sz="1107" b="1" i="0">
                <a:solidFill>
                  <a:srgbClr val="1E1B4B"/>
                </a:solidFill>
                <a:latin typeface="Montserrat"/>
              </a:rPr>
              <a:t>Daily Operating View</a:t>
            </a:r>
          </a:p>
        </p:txBody>
      </p:sp>
      <p:sp>
        <p:nvSpPr>
          <p:cNvPr id="13" name="TextBox 12"/>
          <p:cNvSpPr txBox="1"/>
          <p:nvPr/>
        </p:nvSpPr>
        <p:spPr>
          <a:xfrm>
            <a:off x="939081" y="3118615"/>
            <a:ext cx="6061320" cy="390812"/>
          </a:xfrm>
          <a:prstGeom prst="rect">
            <a:avLst/>
          </a:prstGeom>
          <a:noFill/>
        </p:spPr>
        <p:txBody>
          <a:bodyPr wrap="square" lIns="0" tIns="0" rIns="0" bIns="0">
            <a:spAutoFit/>
          </a:bodyPr>
          <a:lstStyle/>
          <a:p>
            <a:pPr algn="l"/>
            <a:r>
              <a:rPr sz="1059" b="0" i="1">
                <a:solidFill>
                  <a:srgbClr val="334155"/>
                </a:solidFill>
                <a:latin typeface="Inter"/>
              </a:rPr>
              <a:t>"Based on my emails and meetings today, summarize my top priorities, risks, and required actions."</a:t>
            </a:r>
          </a:p>
        </p:txBody>
      </p:sp>
      <p:sp>
        <p:nvSpPr>
          <p:cNvPr id="14" name="TextBox 13"/>
          <p:cNvSpPr txBox="1"/>
          <p:nvPr/>
        </p:nvSpPr>
        <p:spPr>
          <a:xfrm>
            <a:off x="939081" y="4035373"/>
            <a:ext cx="1516967" cy="190495"/>
          </a:xfrm>
          <a:prstGeom prst="rect">
            <a:avLst/>
          </a:prstGeom>
          <a:noFill/>
        </p:spPr>
        <p:txBody>
          <a:bodyPr wrap="none" lIns="0" tIns="0" rIns="0" bIns="0">
            <a:spAutoFit/>
          </a:bodyPr>
          <a:lstStyle/>
          <a:p>
            <a:pPr algn="l"/>
            <a:r>
              <a:rPr sz="1107" b="1" i="0">
                <a:solidFill>
                  <a:srgbClr val="1E1B4B"/>
                </a:solidFill>
                <a:latin typeface="Montserrat"/>
              </a:rPr>
              <a:t>Follow-Up Tracker</a:t>
            </a:r>
          </a:p>
        </p:txBody>
      </p:sp>
      <p:sp>
        <p:nvSpPr>
          <p:cNvPr id="15" name="TextBox 14"/>
          <p:cNvSpPr txBox="1"/>
          <p:nvPr/>
        </p:nvSpPr>
        <p:spPr>
          <a:xfrm>
            <a:off x="939081" y="4281082"/>
            <a:ext cx="5248441" cy="180970"/>
          </a:xfrm>
          <a:prstGeom prst="rect">
            <a:avLst/>
          </a:prstGeom>
          <a:noFill/>
        </p:spPr>
        <p:txBody>
          <a:bodyPr wrap="none" lIns="0" tIns="0" rIns="0" bIns="0">
            <a:spAutoFit/>
          </a:bodyPr>
          <a:lstStyle/>
          <a:p>
            <a:pPr algn="l"/>
            <a:r>
              <a:rPr sz="1059" b="0" i="1">
                <a:solidFill>
                  <a:srgbClr val="334155"/>
                </a:solidFill>
                <a:latin typeface="Inter"/>
              </a:rPr>
              <a:t>"What follow-ups am I responsible for based on recent emails and meetings?"</a:t>
            </a:r>
          </a:p>
        </p:txBody>
      </p:sp>
      <p:sp>
        <p:nvSpPr>
          <p:cNvPr id="16" name="TextBox 15"/>
          <p:cNvSpPr txBox="1"/>
          <p:nvPr/>
        </p:nvSpPr>
        <p:spPr>
          <a:xfrm>
            <a:off x="419029" y="4896560"/>
            <a:ext cx="6572948" cy="649886"/>
          </a:xfrm>
          <a:prstGeom prst="rect">
            <a:avLst/>
          </a:prstGeom>
          <a:noFill/>
        </p:spPr>
        <p:txBody>
          <a:bodyPr wrap="square" lIns="167635" tIns="129536" rIns="167635" bIns="129536">
            <a:spAutoFit/>
          </a:bodyPr>
          <a:lstStyle/>
          <a:p>
            <a:pPr algn="l"/>
            <a:r>
              <a:rPr sz="1059" b="0" i="0">
                <a:solidFill>
                  <a:srgbClr val="1E293B"/>
                </a:solidFill>
                <a:latin typeface="Inter"/>
              </a:rPr>
              <a:t>Instead of switching between inbox and calendar, you get one unified command center for the day.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478905"/>
            <a:ext cx="3606849" cy="4295477"/>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5307" y="1717040"/>
            <a:ext cx="239904" cy="274176"/>
          </a:xfrm>
          <a:prstGeom prst="rect">
            <a:avLst/>
          </a:prstGeom>
        </p:spPr>
      </p:pic>
      <p:sp>
        <p:nvSpPr>
          <p:cNvPr id="4" name="Rounded Rectangle 3"/>
          <p:cNvSpPr/>
          <p:nvPr/>
        </p:nvSpPr>
        <p:spPr>
          <a:xfrm>
            <a:off x="695325" y="2113210"/>
            <a:ext cx="381000" cy="28575"/>
          </a:xfrm>
          <a:prstGeom prst="roundRect">
            <a:avLst>
              <a:gd name="adj" fmla="val 50000"/>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95325" y="2263675"/>
            <a:ext cx="3130599" cy="3272581"/>
          </a:xfrm>
          <a:prstGeom prst="roundRect">
            <a:avLst>
              <a:gd name="adj" fmla="val 2434"/>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4292649" y="1478905"/>
            <a:ext cx="3606849" cy="4295477"/>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530682" y="1717031"/>
            <a:ext cx="342110" cy="274194"/>
          </a:xfrm>
          <a:prstGeom prst="rect">
            <a:avLst/>
          </a:prstGeom>
        </p:spPr>
      </p:pic>
      <p:sp>
        <p:nvSpPr>
          <p:cNvPr id="8" name="Rounded Rectangle 7"/>
          <p:cNvSpPr/>
          <p:nvPr/>
        </p:nvSpPr>
        <p:spPr>
          <a:xfrm>
            <a:off x="4530774" y="2113210"/>
            <a:ext cx="381000" cy="28575"/>
          </a:xfrm>
          <a:prstGeom prst="roundRect">
            <a:avLst>
              <a:gd name="adj" fmla="val 50000"/>
            </a:avLst>
          </a:prstGeom>
          <a:solidFill>
            <a:srgbClr val="0EA5E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4530774" y="2263675"/>
            <a:ext cx="3130599" cy="3272581"/>
          </a:xfrm>
          <a:prstGeom prst="roundRect">
            <a:avLst>
              <a:gd name="adj" fmla="val 2434"/>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128099" y="1478905"/>
            <a:ext cx="3606849" cy="4295477"/>
          </a:xfrm>
          <a:prstGeom prst="roundRect">
            <a:avLst>
              <a:gd name="adj" fmla="val 316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83167" y="1734129"/>
            <a:ext cx="239997" cy="239997"/>
          </a:xfrm>
          <a:prstGeom prst="rect">
            <a:avLst/>
          </a:prstGeom>
        </p:spPr>
      </p:pic>
      <p:sp>
        <p:nvSpPr>
          <p:cNvPr id="12" name="Rounded Rectangle 11"/>
          <p:cNvSpPr/>
          <p:nvPr/>
        </p:nvSpPr>
        <p:spPr>
          <a:xfrm>
            <a:off x="8366224" y="2113210"/>
            <a:ext cx="381000" cy="28575"/>
          </a:xfrm>
          <a:prstGeom prst="roundRect">
            <a:avLst>
              <a:gd name="adj" fmla="val 50000"/>
            </a:avLst>
          </a:prstGeom>
          <a:solidFill>
            <a:srgbClr val="F59E0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8366224" y="2263675"/>
            <a:ext cx="3130599" cy="3272581"/>
          </a:xfrm>
          <a:prstGeom prst="roundRect">
            <a:avLst>
              <a:gd name="adj" fmla="val 2434"/>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57200" y="6002982"/>
            <a:ext cx="11277600" cy="550217"/>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457200" y="6002982"/>
            <a:ext cx="50800" cy="550217"/>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30541" y="6180255"/>
            <a:ext cx="146517" cy="195356"/>
          </a:xfrm>
          <a:prstGeom prst="rect">
            <a:avLst/>
          </a:prstGeom>
        </p:spPr>
      </p:pic>
      <p:sp>
        <p:nvSpPr>
          <p:cNvPr id="17" name="TextBox 16"/>
          <p:cNvSpPr txBox="1"/>
          <p:nvPr/>
        </p:nvSpPr>
        <p:spPr>
          <a:xfrm>
            <a:off x="457188" y="371465"/>
            <a:ext cx="6049563" cy="447663"/>
          </a:xfrm>
          <a:prstGeom prst="rect">
            <a:avLst/>
          </a:prstGeom>
          <a:noFill/>
        </p:spPr>
        <p:txBody>
          <a:bodyPr wrap="none" lIns="0" tIns="0" rIns="0" bIns="0">
            <a:spAutoFit/>
          </a:bodyPr>
          <a:lstStyle/>
          <a:p>
            <a:pPr algn="l"/>
            <a:r>
              <a:rPr sz="2533" b="1" i="0">
                <a:solidFill>
                  <a:srgbClr val="1E1B4B"/>
                </a:solidFill>
                <a:latin typeface="Montserrat"/>
              </a:rPr>
              <a:t>End Your Week with Full Clarity</a:t>
            </a:r>
          </a:p>
        </p:txBody>
      </p:sp>
      <p:sp>
        <p:nvSpPr>
          <p:cNvPr id="18" name="TextBox 17"/>
          <p:cNvSpPr txBox="1"/>
          <p:nvPr/>
        </p:nvSpPr>
        <p:spPr>
          <a:xfrm>
            <a:off x="457188" y="924646"/>
            <a:ext cx="8105721" cy="247643"/>
          </a:xfrm>
          <a:prstGeom prst="rect">
            <a:avLst/>
          </a:prstGeom>
          <a:noFill/>
        </p:spPr>
        <p:txBody>
          <a:bodyPr wrap="none" lIns="0" tIns="0" rIns="0" bIns="0">
            <a:spAutoFit/>
          </a:bodyPr>
          <a:lstStyle/>
          <a:p>
            <a:pPr algn="l"/>
            <a:r>
              <a:rPr sz="1505" b="0" i="0">
                <a:solidFill>
                  <a:srgbClr val="1E293B"/>
                </a:solidFill>
                <a:latin typeface="Inter"/>
              </a:rPr>
              <a:t>Weekly prompts help you close loops, reclaim time, and report up with confidence.</a:t>
            </a:r>
            <a:r>
              <a:rPr sz="947" b="0" i="0">
                <a:solidFill>
                  <a:srgbClr val="4F46E5"/>
                </a:solidFill>
                <a:latin typeface="Inter"/>
              </a:rPr>
              <a:t> </a:t>
            </a:r>
            <a:r>
              <a:rPr sz="947" b="0" i="0">
                <a:solidFill>
                  <a:srgbClr val="4F46E5"/>
                </a:solidFill>
                <a:latin typeface="Inter"/>
                <a:hlinkClick r:id="rId7" tooltip="Generate a set of copilot prom.docx"/>
              </a:rPr>
              <a:t>[1]</a:t>
            </a:r>
          </a:p>
        </p:txBody>
      </p:sp>
      <p:sp>
        <p:nvSpPr>
          <p:cNvPr id="19" name="TextBox 18"/>
          <p:cNvSpPr txBox="1"/>
          <p:nvPr/>
        </p:nvSpPr>
        <p:spPr>
          <a:xfrm>
            <a:off x="1049509" y="1744519"/>
            <a:ext cx="1404902" cy="219069"/>
          </a:xfrm>
          <a:prstGeom prst="rect">
            <a:avLst/>
          </a:prstGeom>
          <a:noFill/>
        </p:spPr>
        <p:txBody>
          <a:bodyPr wrap="none" lIns="0" tIns="0" rIns="0" bIns="0">
            <a:spAutoFit/>
          </a:bodyPr>
          <a:lstStyle/>
          <a:p>
            <a:pPr algn="l"/>
            <a:r>
              <a:rPr sz="1213" b="1" i="0">
                <a:solidFill>
                  <a:srgbClr val="1E1B4B"/>
                </a:solidFill>
                <a:latin typeface="Montserrat"/>
              </a:rPr>
              <a:t>Weekly Review</a:t>
            </a:r>
          </a:p>
        </p:txBody>
      </p:sp>
      <p:sp>
        <p:nvSpPr>
          <p:cNvPr id="20" name="TextBox 19"/>
          <p:cNvSpPr txBox="1"/>
          <p:nvPr/>
        </p:nvSpPr>
        <p:spPr>
          <a:xfrm>
            <a:off x="857228" y="2421670"/>
            <a:ext cx="2782421" cy="910210"/>
          </a:xfrm>
          <a:prstGeom prst="rect">
            <a:avLst/>
          </a:prstGeom>
          <a:noFill/>
        </p:spPr>
        <p:txBody>
          <a:bodyPr wrap="square" lIns="0" tIns="0" rIns="0" bIns="0">
            <a:spAutoFit/>
          </a:bodyPr>
          <a:lstStyle/>
          <a:p>
            <a:pPr algn="l"/>
            <a:r>
              <a:rPr sz="1170" b="0" i="1">
                <a:solidFill>
                  <a:srgbClr val="334155"/>
                </a:solidFill>
                <a:latin typeface="Inter"/>
              </a:rPr>
              <a:t>"Summarize my week across Outlook email and calendar. Highlight key outcomes, decisions, and open items."</a:t>
            </a:r>
          </a:p>
        </p:txBody>
      </p:sp>
      <p:sp>
        <p:nvSpPr>
          <p:cNvPr id="21" name="TextBox 20"/>
          <p:cNvSpPr txBox="1"/>
          <p:nvPr/>
        </p:nvSpPr>
        <p:spPr>
          <a:xfrm>
            <a:off x="4987701" y="1744519"/>
            <a:ext cx="2071933" cy="219069"/>
          </a:xfrm>
          <a:prstGeom prst="rect">
            <a:avLst/>
          </a:prstGeom>
          <a:noFill/>
        </p:spPr>
        <p:txBody>
          <a:bodyPr wrap="none" lIns="0" tIns="0" rIns="0" bIns="0">
            <a:spAutoFit/>
          </a:bodyPr>
          <a:lstStyle/>
          <a:p>
            <a:pPr algn="l"/>
            <a:r>
              <a:rPr sz="1213" b="1" i="0">
                <a:solidFill>
                  <a:srgbClr val="1E1B4B"/>
                </a:solidFill>
                <a:latin typeface="Montserrat"/>
              </a:rPr>
              <a:t>Time vs Value Analysis</a:t>
            </a:r>
          </a:p>
        </p:txBody>
      </p:sp>
      <p:sp>
        <p:nvSpPr>
          <p:cNvPr id="22" name="TextBox 21"/>
          <p:cNvSpPr txBox="1"/>
          <p:nvPr/>
        </p:nvSpPr>
        <p:spPr>
          <a:xfrm>
            <a:off x="4692582" y="2421670"/>
            <a:ext cx="2552487" cy="670305"/>
          </a:xfrm>
          <a:prstGeom prst="rect">
            <a:avLst/>
          </a:prstGeom>
          <a:noFill/>
        </p:spPr>
        <p:txBody>
          <a:bodyPr wrap="square" lIns="0" tIns="0" rIns="0" bIns="0">
            <a:spAutoFit/>
          </a:bodyPr>
          <a:lstStyle/>
          <a:p>
            <a:pPr algn="l"/>
            <a:r>
              <a:rPr sz="1170" b="0" i="1">
                <a:solidFill>
                  <a:srgbClr val="334155"/>
                </a:solidFill>
                <a:latin typeface="Inter"/>
              </a:rPr>
              <a:t>"Analyze my calendar and identify meetings that appear low value or redundant."</a:t>
            </a:r>
          </a:p>
        </p:txBody>
      </p:sp>
      <p:sp>
        <p:nvSpPr>
          <p:cNvPr id="23" name="TextBox 22"/>
          <p:cNvSpPr txBox="1"/>
          <p:nvPr/>
        </p:nvSpPr>
        <p:spPr>
          <a:xfrm>
            <a:off x="8754595" y="1744519"/>
            <a:ext cx="2729588" cy="219069"/>
          </a:xfrm>
          <a:prstGeom prst="rect">
            <a:avLst/>
          </a:prstGeom>
          <a:noFill/>
        </p:spPr>
        <p:txBody>
          <a:bodyPr wrap="none" lIns="0" tIns="0" rIns="0" bIns="0">
            <a:spAutoFit/>
          </a:bodyPr>
          <a:lstStyle/>
          <a:p>
            <a:pPr algn="l"/>
            <a:r>
              <a:rPr sz="1213" b="1" i="0">
                <a:solidFill>
                  <a:srgbClr val="1E1B4B"/>
                </a:solidFill>
                <a:latin typeface="Montserrat"/>
              </a:rPr>
              <a:t>Conflict &amp; Overload Detection</a:t>
            </a:r>
          </a:p>
        </p:txBody>
      </p:sp>
      <p:sp>
        <p:nvSpPr>
          <p:cNvPr id="24" name="TextBox 23"/>
          <p:cNvSpPr txBox="1"/>
          <p:nvPr/>
        </p:nvSpPr>
        <p:spPr>
          <a:xfrm>
            <a:off x="8527935" y="2421670"/>
            <a:ext cx="2713961" cy="670305"/>
          </a:xfrm>
          <a:prstGeom prst="rect">
            <a:avLst/>
          </a:prstGeom>
          <a:noFill/>
        </p:spPr>
        <p:txBody>
          <a:bodyPr wrap="square" lIns="0" tIns="0" rIns="0" bIns="0">
            <a:spAutoFit/>
          </a:bodyPr>
          <a:lstStyle/>
          <a:p>
            <a:pPr algn="l"/>
            <a:r>
              <a:rPr sz="1170" b="0" i="1">
                <a:solidFill>
                  <a:srgbClr val="334155"/>
                </a:solidFill>
                <a:latin typeface="Inter"/>
              </a:rPr>
              <a:t>"Identify scheduling conflicts or overloaded days in my calendar and suggest adjustments."</a:t>
            </a:r>
          </a:p>
        </p:txBody>
      </p:sp>
      <p:sp>
        <p:nvSpPr>
          <p:cNvPr id="25" name="TextBox 24"/>
          <p:cNvSpPr txBox="1"/>
          <p:nvPr/>
        </p:nvSpPr>
        <p:spPr>
          <a:xfrm>
            <a:off x="1036115" y="6177849"/>
            <a:ext cx="1152347" cy="200019"/>
          </a:xfrm>
          <a:prstGeom prst="rect">
            <a:avLst/>
          </a:prstGeom>
          <a:noFill/>
        </p:spPr>
        <p:txBody>
          <a:bodyPr wrap="none" lIns="0" tIns="0" rIns="0" bIns="0">
            <a:spAutoFit/>
          </a:bodyPr>
          <a:lstStyle/>
          <a:p>
            <a:pPr algn="l"/>
            <a:r>
              <a:rPr sz="1160" b="1" i="0">
                <a:solidFill>
                  <a:srgbClr val="4F46E5"/>
                </a:solidFill>
                <a:latin typeface="Montserrat"/>
              </a:rPr>
              <a:t>Friday Ritual:</a:t>
            </a:r>
          </a:p>
        </p:txBody>
      </p:sp>
      <p:sp>
        <p:nvSpPr>
          <p:cNvPr id="26" name="TextBox 25"/>
          <p:cNvSpPr txBox="1"/>
          <p:nvPr/>
        </p:nvSpPr>
        <p:spPr>
          <a:xfrm>
            <a:off x="2340859" y="6164753"/>
            <a:ext cx="5139650" cy="209544"/>
          </a:xfrm>
          <a:prstGeom prst="rect">
            <a:avLst/>
          </a:prstGeom>
          <a:noFill/>
        </p:spPr>
        <p:txBody>
          <a:bodyPr wrap="none" lIns="0" tIns="0" rIns="0" bIns="0">
            <a:spAutoFit/>
          </a:bodyPr>
          <a:lstStyle/>
          <a:p>
            <a:pPr algn="l"/>
            <a:r>
              <a:rPr sz="1282" b="0" i="0">
                <a:solidFill>
                  <a:srgbClr val="334155"/>
                </a:solidFill>
                <a:latin typeface="Inter"/>
              </a:rPr>
              <a:t>Run these three prompts to prepare a clean start for next week.</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494085"/>
            <a:ext cx="3276600" cy="4374207"/>
          </a:xfrm>
          <a:prstGeom prst="roundRect">
            <a:avLst>
              <a:gd name="adj" fmla="val 348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9978" y="1740611"/>
            <a:ext cx="323841" cy="287858"/>
          </a:xfrm>
          <a:prstGeom prst="rect">
            <a:avLst/>
          </a:prstGeom>
        </p:spPr>
      </p:pic>
      <p:sp>
        <p:nvSpPr>
          <p:cNvPr id="4" name="Oval 3"/>
          <p:cNvSpPr/>
          <p:nvPr/>
        </p:nvSpPr>
        <p:spPr>
          <a:xfrm>
            <a:off x="679995" y="2257722"/>
            <a:ext cx="342900" cy="3429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679995" y="2722512"/>
            <a:ext cx="2831008" cy="978693"/>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79995" y="2722512"/>
            <a:ext cx="50800" cy="978693"/>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058442" y="3601931"/>
            <a:ext cx="98957" cy="158331"/>
          </a:xfrm>
          <a:prstGeom prst="rect">
            <a:avLst/>
          </a:prstGeom>
        </p:spPr>
      </p:pic>
      <p:sp>
        <p:nvSpPr>
          <p:cNvPr id="8" name="Rounded Rectangle 7"/>
          <p:cNvSpPr/>
          <p:nvPr/>
        </p:nvSpPr>
        <p:spPr>
          <a:xfrm>
            <a:off x="4457700" y="1494085"/>
            <a:ext cx="3276600" cy="4374207"/>
          </a:xfrm>
          <a:prstGeom prst="roundRect">
            <a:avLst>
              <a:gd name="adj" fmla="val 348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699427" y="1751216"/>
            <a:ext cx="266693" cy="266693"/>
          </a:xfrm>
          <a:prstGeom prst="rect">
            <a:avLst/>
          </a:prstGeom>
        </p:spPr>
      </p:pic>
      <p:sp>
        <p:nvSpPr>
          <p:cNvPr id="10" name="Oval 9"/>
          <p:cNvSpPr/>
          <p:nvPr/>
        </p:nvSpPr>
        <p:spPr>
          <a:xfrm>
            <a:off x="4680495" y="2257722"/>
            <a:ext cx="342900" cy="3429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680495" y="2722512"/>
            <a:ext cx="2831008" cy="978693"/>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680495" y="2722512"/>
            <a:ext cx="50800" cy="978693"/>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3" name="Picture 12"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58841" y="3601931"/>
            <a:ext cx="98957" cy="158331"/>
          </a:xfrm>
          <a:prstGeom prst="rect">
            <a:avLst/>
          </a:prstGeom>
        </p:spPr>
      </p:pic>
      <p:sp>
        <p:nvSpPr>
          <p:cNvPr id="14" name="Rounded Rectangle 13"/>
          <p:cNvSpPr/>
          <p:nvPr/>
        </p:nvSpPr>
        <p:spPr>
          <a:xfrm>
            <a:off x="8458200" y="1494085"/>
            <a:ext cx="3276600" cy="4374207"/>
          </a:xfrm>
          <a:prstGeom prst="roundRect">
            <a:avLst>
              <a:gd name="adj" fmla="val 348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699816" y="1751216"/>
            <a:ext cx="266685" cy="266685"/>
          </a:xfrm>
          <a:prstGeom prst="rect">
            <a:avLst/>
          </a:prstGeom>
        </p:spPr>
      </p:pic>
      <p:sp>
        <p:nvSpPr>
          <p:cNvPr id="16" name="Oval 15"/>
          <p:cNvSpPr/>
          <p:nvPr/>
        </p:nvSpPr>
        <p:spPr>
          <a:xfrm>
            <a:off x="8680995" y="2257722"/>
            <a:ext cx="342900" cy="342900"/>
          </a:xfrm>
          <a:prstGeom prst="ellipse">
            <a:avLst/>
          </a:prstGeom>
          <a:solidFill>
            <a:srgbClr val="4F46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680995" y="2722512"/>
            <a:ext cx="2831008" cy="738782"/>
          </a:xfrm>
          <a:prstGeom prst="rect">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680995" y="2722512"/>
            <a:ext cx="50800" cy="738782"/>
          </a:xfrm>
          <a:prstGeom prst="rect">
            <a:avLst/>
          </a:prstGeom>
          <a:solidFill>
            <a:srgbClr val="4F46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ounded Rectangle 18"/>
          <p:cNvSpPr/>
          <p:nvPr/>
        </p:nvSpPr>
        <p:spPr>
          <a:xfrm>
            <a:off x="457200" y="6081563"/>
            <a:ext cx="11277600" cy="471636"/>
          </a:xfrm>
          <a:prstGeom prst="roundRect">
            <a:avLst>
              <a:gd name="adj" fmla="val 20195"/>
            </a:avLst>
          </a:prstGeom>
          <a:solidFill>
            <a:srgbClr val="FEF3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0" name="Picture 19"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86167" y="6226457"/>
            <a:ext cx="136149" cy="181532"/>
          </a:xfrm>
          <a:prstGeom prst="rect">
            <a:avLst/>
          </a:prstGeom>
        </p:spPr>
      </p:pic>
      <p:sp>
        <p:nvSpPr>
          <p:cNvPr id="21" name="TextBox 20"/>
          <p:cNvSpPr txBox="1"/>
          <p:nvPr/>
        </p:nvSpPr>
        <p:spPr>
          <a:xfrm>
            <a:off x="457188" y="371465"/>
            <a:ext cx="4860456" cy="447663"/>
          </a:xfrm>
          <a:prstGeom prst="rect">
            <a:avLst/>
          </a:prstGeom>
          <a:noFill/>
        </p:spPr>
        <p:txBody>
          <a:bodyPr wrap="none" lIns="0" tIns="0" rIns="0" bIns="0">
            <a:spAutoFit/>
          </a:bodyPr>
          <a:lstStyle/>
          <a:p>
            <a:pPr algn="l"/>
            <a:r>
              <a:rPr sz="2533" b="1" i="0">
                <a:solidFill>
                  <a:srgbClr val="1E1B4B"/>
                </a:solidFill>
                <a:latin typeface="Montserrat"/>
              </a:rPr>
              <a:t>Shape Outputs Like a Pro</a:t>
            </a:r>
          </a:p>
        </p:txBody>
      </p:sp>
      <p:sp>
        <p:nvSpPr>
          <p:cNvPr id="22" name="TextBox 21"/>
          <p:cNvSpPr txBox="1"/>
          <p:nvPr/>
        </p:nvSpPr>
        <p:spPr>
          <a:xfrm>
            <a:off x="457188" y="939826"/>
            <a:ext cx="9272950" cy="247643"/>
          </a:xfrm>
          <a:prstGeom prst="rect">
            <a:avLst/>
          </a:prstGeom>
          <a:noFill/>
        </p:spPr>
        <p:txBody>
          <a:bodyPr wrap="none" lIns="0" tIns="0" rIns="0" bIns="0">
            <a:spAutoFit/>
          </a:bodyPr>
          <a:lstStyle/>
          <a:p>
            <a:pPr algn="l"/>
            <a:r>
              <a:rPr sz="1505" b="0" i="0">
                <a:solidFill>
                  <a:srgbClr val="1E293B"/>
                </a:solidFill>
                <a:latin typeface="Inter"/>
              </a:rPr>
              <a:t>Three modifier prompts turn any Copilot output from rough draft to executive-ready in seconds.</a:t>
            </a:r>
            <a:r>
              <a:rPr sz="947" b="0" i="0">
                <a:solidFill>
                  <a:srgbClr val="4F46E5"/>
                </a:solidFill>
                <a:latin typeface="Inter"/>
              </a:rPr>
              <a:t> </a:t>
            </a:r>
            <a:r>
              <a:rPr sz="947" b="0" i="0">
                <a:solidFill>
                  <a:srgbClr val="4F46E5"/>
                </a:solidFill>
                <a:latin typeface="Inter"/>
                <a:hlinkClick r:id="rId8" tooltip="Generate a set of copilot prom.docx"/>
              </a:rPr>
              <a:t>[1]</a:t>
            </a:r>
          </a:p>
        </p:txBody>
      </p:sp>
      <p:sp>
        <p:nvSpPr>
          <p:cNvPr id="23" name="TextBox 22"/>
          <p:cNvSpPr txBox="1"/>
          <p:nvPr/>
        </p:nvSpPr>
        <p:spPr>
          <a:xfrm>
            <a:off x="818534" y="2329101"/>
            <a:ext cx="91440" cy="200019"/>
          </a:xfrm>
          <a:prstGeom prst="rect">
            <a:avLst/>
          </a:prstGeom>
          <a:noFill/>
        </p:spPr>
        <p:txBody>
          <a:bodyPr wrap="none" lIns="0" tIns="0" rIns="0" bIns="0">
            <a:spAutoFit/>
          </a:bodyPr>
          <a:lstStyle/>
          <a:p>
            <a:pPr algn="l"/>
            <a:r>
              <a:rPr sz="1160" b="1" i="0">
                <a:solidFill>
                  <a:srgbClr val="FFFFFF"/>
                </a:solidFill>
                <a:latin typeface="Montserrat"/>
              </a:rPr>
              <a:t>1</a:t>
            </a:r>
          </a:p>
        </p:txBody>
      </p:sp>
      <p:sp>
        <p:nvSpPr>
          <p:cNvPr id="24" name="TextBox 23"/>
          <p:cNvSpPr txBox="1"/>
          <p:nvPr/>
        </p:nvSpPr>
        <p:spPr>
          <a:xfrm>
            <a:off x="1137167" y="2315112"/>
            <a:ext cx="2264065" cy="219069"/>
          </a:xfrm>
          <a:prstGeom prst="rect">
            <a:avLst/>
          </a:prstGeom>
          <a:noFill/>
        </p:spPr>
        <p:txBody>
          <a:bodyPr wrap="none" lIns="0" tIns="0" rIns="0" bIns="0">
            <a:spAutoFit/>
          </a:bodyPr>
          <a:lstStyle/>
          <a:p>
            <a:pPr algn="l"/>
            <a:r>
              <a:rPr sz="1213" b="1" i="0">
                <a:solidFill>
                  <a:srgbClr val="1E1B4B"/>
                </a:solidFill>
                <a:latin typeface="Montserrat"/>
              </a:rPr>
              <a:t>Make It Executive-Ready</a:t>
            </a:r>
          </a:p>
        </p:txBody>
      </p:sp>
      <p:sp>
        <p:nvSpPr>
          <p:cNvPr id="25" name="TextBox 24"/>
          <p:cNvSpPr txBox="1"/>
          <p:nvPr/>
        </p:nvSpPr>
        <p:spPr>
          <a:xfrm>
            <a:off x="718077" y="2741434"/>
            <a:ext cx="2510965" cy="929378"/>
          </a:xfrm>
          <a:prstGeom prst="rect">
            <a:avLst/>
          </a:prstGeom>
          <a:noFill/>
        </p:spPr>
        <p:txBody>
          <a:bodyPr wrap="square" lIns="152396" tIns="129536" rIns="152396" bIns="129536">
            <a:spAutoFit/>
          </a:bodyPr>
          <a:lstStyle/>
          <a:p>
            <a:pPr algn="l"/>
            <a:r>
              <a:rPr sz="1170" b="0" i="1">
                <a:solidFill>
                  <a:srgbClr val="1E293B"/>
                </a:solidFill>
                <a:latin typeface="Inter"/>
              </a:rPr>
              <a:t>"Rewrite this summary to be more concise and suitable for executive review."</a:t>
            </a:r>
          </a:p>
        </p:txBody>
      </p:sp>
      <p:sp>
        <p:nvSpPr>
          <p:cNvPr id="26" name="TextBox 25"/>
          <p:cNvSpPr txBox="1"/>
          <p:nvPr/>
        </p:nvSpPr>
        <p:spPr>
          <a:xfrm>
            <a:off x="4802265" y="2329101"/>
            <a:ext cx="98968" cy="200019"/>
          </a:xfrm>
          <a:prstGeom prst="rect">
            <a:avLst/>
          </a:prstGeom>
          <a:noFill/>
        </p:spPr>
        <p:txBody>
          <a:bodyPr wrap="none" lIns="0" tIns="0" rIns="0" bIns="0">
            <a:spAutoFit/>
          </a:bodyPr>
          <a:lstStyle/>
          <a:p>
            <a:pPr algn="l"/>
            <a:r>
              <a:rPr sz="1160" b="1" i="0">
                <a:solidFill>
                  <a:srgbClr val="FFFFFF"/>
                </a:solidFill>
                <a:latin typeface="Montserrat"/>
              </a:rPr>
              <a:t>2</a:t>
            </a:r>
          </a:p>
        </p:txBody>
      </p:sp>
      <p:sp>
        <p:nvSpPr>
          <p:cNvPr id="27" name="TextBox 26"/>
          <p:cNvSpPr txBox="1"/>
          <p:nvPr/>
        </p:nvSpPr>
        <p:spPr>
          <a:xfrm>
            <a:off x="5137567" y="2315112"/>
            <a:ext cx="1724577" cy="219069"/>
          </a:xfrm>
          <a:prstGeom prst="rect">
            <a:avLst/>
          </a:prstGeom>
          <a:noFill/>
        </p:spPr>
        <p:txBody>
          <a:bodyPr wrap="none" lIns="0" tIns="0" rIns="0" bIns="0">
            <a:spAutoFit/>
          </a:bodyPr>
          <a:lstStyle/>
          <a:p>
            <a:pPr algn="l"/>
            <a:r>
              <a:rPr sz="1213" b="1" i="0">
                <a:solidFill>
                  <a:srgbClr val="1E1B4B"/>
                </a:solidFill>
                <a:latin typeface="Montserrat"/>
              </a:rPr>
              <a:t>Make It Actionable</a:t>
            </a:r>
          </a:p>
        </p:txBody>
      </p:sp>
      <p:sp>
        <p:nvSpPr>
          <p:cNvPr id="28" name="TextBox 27"/>
          <p:cNvSpPr txBox="1"/>
          <p:nvPr/>
        </p:nvSpPr>
        <p:spPr>
          <a:xfrm>
            <a:off x="4718477" y="2741434"/>
            <a:ext cx="2767687" cy="929378"/>
          </a:xfrm>
          <a:prstGeom prst="rect">
            <a:avLst/>
          </a:prstGeom>
          <a:noFill/>
        </p:spPr>
        <p:txBody>
          <a:bodyPr wrap="square" lIns="152396" tIns="129536" rIns="152396" bIns="129536">
            <a:spAutoFit/>
          </a:bodyPr>
          <a:lstStyle/>
          <a:p>
            <a:pPr algn="l"/>
            <a:r>
              <a:rPr sz="1170" b="0" i="1">
                <a:solidFill>
                  <a:srgbClr val="1E293B"/>
                </a:solidFill>
                <a:latin typeface="Inter"/>
              </a:rPr>
              <a:t>"Reformat this output into a table with Action, Owner, Priority, and Due Date."</a:t>
            </a:r>
          </a:p>
        </p:txBody>
      </p:sp>
      <p:sp>
        <p:nvSpPr>
          <p:cNvPr id="29" name="TextBox 28"/>
          <p:cNvSpPr txBox="1"/>
          <p:nvPr/>
        </p:nvSpPr>
        <p:spPr>
          <a:xfrm>
            <a:off x="8802516" y="2329101"/>
            <a:ext cx="99265" cy="200019"/>
          </a:xfrm>
          <a:prstGeom prst="rect">
            <a:avLst/>
          </a:prstGeom>
          <a:noFill/>
        </p:spPr>
        <p:txBody>
          <a:bodyPr wrap="none" lIns="0" tIns="0" rIns="0" bIns="0">
            <a:spAutoFit/>
          </a:bodyPr>
          <a:lstStyle/>
          <a:p>
            <a:pPr algn="l"/>
            <a:r>
              <a:rPr sz="1160" b="1" i="0">
                <a:solidFill>
                  <a:srgbClr val="FFFFFF"/>
                </a:solidFill>
                <a:latin typeface="Montserrat"/>
              </a:rPr>
              <a:t>3</a:t>
            </a:r>
          </a:p>
        </p:txBody>
      </p:sp>
      <p:sp>
        <p:nvSpPr>
          <p:cNvPr id="30" name="TextBox 29"/>
          <p:cNvSpPr txBox="1"/>
          <p:nvPr/>
        </p:nvSpPr>
        <p:spPr>
          <a:xfrm>
            <a:off x="9137967" y="2315112"/>
            <a:ext cx="1255780" cy="219069"/>
          </a:xfrm>
          <a:prstGeom prst="rect">
            <a:avLst/>
          </a:prstGeom>
          <a:noFill/>
        </p:spPr>
        <p:txBody>
          <a:bodyPr wrap="none" lIns="0" tIns="0" rIns="0" bIns="0">
            <a:spAutoFit/>
          </a:bodyPr>
          <a:lstStyle/>
          <a:p>
            <a:pPr algn="l"/>
            <a:r>
              <a:rPr sz="1213" b="1" i="0">
                <a:solidFill>
                  <a:srgbClr val="1E1B4B"/>
                </a:solidFill>
                <a:latin typeface="Montserrat"/>
              </a:rPr>
              <a:t>Reduce Noise</a:t>
            </a:r>
          </a:p>
        </p:txBody>
      </p:sp>
      <p:sp>
        <p:nvSpPr>
          <p:cNvPr id="31" name="TextBox 30"/>
          <p:cNvSpPr txBox="1"/>
          <p:nvPr/>
        </p:nvSpPr>
        <p:spPr>
          <a:xfrm>
            <a:off x="8718877" y="2741434"/>
            <a:ext cx="2791648" cy="689473"/>
          </a:xfrm>
          <a:prstGeom prst="rect">
            <a:avLst/>
          </a:prstGeom>
          <a:noFill/>
        </p:spPr>
        <p:txBody>
          <a:bodyPr wrap="square" lIns="152396" tIns="129536" rIns="152396" bIns="129536">
            <a:spAutoFit/>
          </a:bodyPr>
          <a:lstStyle/>
          <a:p>
            <a:pPr algn="l"/>
            <a:r>
              <a:rPr sz="1170" b="0" i="1">
                <a:solidFill>
                  <a:srgbClr val="1E293B"/>
                </a:solidFill>
                <a:latin typeface="Inter"/>
              </a:rPr>
              <a:t>"Remove FYI items and focus only on high-impact information."</a:t>
            </a:r>
          </a:p>
        </p:txBody>
      </p:sp>
      <p:sp>
        <p:nvSpPr>
          <p:cNvPr id="32" name="TextBox 31"/>
          <p:cNvSpPr txBox="1"/>
          <p:nvPr/>
        </p:nvSpPr>
        <p:spPr>
          <a:xfrm>
            <a:off x="942802" y="6221901"/>
            <a:ext cx="631908" cy="190495"/>
          </a:xfrm>
          <a:prstGeom prst="rect">
            <a:avLst/>
          </a:prstGeom>
          <a:noFill/>
        </p:spPr>
        <p:txBody>
          <a:bodyPr wrap="none" lIns="0" tIns="0" rIns="0" bIns="0">
            <a:spAutoFit/>
          </a:bodyPr>
          <a:lstStyle/>
          <a:p>
            <a:pPr algn="l"/>
            <a:r>
              <a:rPr sz="1107" b="1" i="0">
                <a:solidFill>
                  <a:srgbClr val="92400E"/>
                </a:solidFill>
                <a:latin typeface="Montserrat"/>
              </a:rPr>
              <a:t>Pro Tip:</a:t>
            </a:r>
          </a:p>
        </p:txBody>
      </p:sp>
      <p:sp>
        <p:nvSpPr>
          <p:cNvPr id="33" name="TextBox 32"/>
          <p:cNvSpPr txBox="1"/>
          <p:nvPr/>
        </p:nvSpPr>
        <p:spPr>
          <a:xfrm>
            <a:off x="1689008" y="6214758"/>
            <a:ext cx="5295023" cy="190495"/>
          </a:xfrm>
          <a:prstGeom prst="rect">
            <a:avLst/>
          </a:prstGeom>
          <a:noFill/>
        </p:spPr>
        <p:txBody>
          <a:bodyPr wrap="none" lIns="0" tIns="0" rIns="0" bIns="0">
            <a:spAutoFit/>
          </a:bodyPr>
          <a:lstStyle/>
          <a:p>
            <a:pPr algn="l"/>
            <a:r>
              <a:rPr sz="1170" b="0" i="0">
                <a:solidFill>
                  <a:srgbClr val="92400E"/>
                </a:solidFill>
                <a:latin typeface="Inter"/>
              </a:rPr>
              <a:t>Chain these after any summarization prompt to instantly elevate quality.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833116"/>
            <a:ext cx="2390775" cy="4003923"/>
          </a:xfrm>
          <a:prstGeom prst="roundRect">
            <a:avLst>
              <a:gd name="adj" fmla="val 478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657225" y="2071241"/>
            <a:ext cx="419100" cy="419100"/>
          </a:xfrm>
          <a:prstGeom prst="ellipse">
            <a:avLst/>
          </a:prstGeom>
          <a:solidFill>
            <a:srgbClr val="FEF3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1491" y="2185472"/>
            <a:ext cx="190522" cy="190522"/>
          </a:xfrm>
          <a:prstGeom prst="rect">
            <a:avLst/>
          </a:prstGeom>
        </p:spPr>
      </p:pic>
      <p:pic>
        <p:nvPicPr>
          <p:cNvPr id="5" name="Picture 4"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7208" y="5434918"/>
            <a:ext cx="137067" cy="137067"/>
          </a:xfrm>
          <a:prstGeom prst="rect">
            <a:avLst/>
          </a:prstGeom>
        </p:spPr>
      </p:pic>
      <p:pic>
        <p:nvPicPr>
          <p:cNvPr id="6" name="Picture 5"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105049" y="3773937"/>
            <a:ext cx="76212" cy="121939"/>
          </a:xfrm>
          <a:prstGeom prst="rect">
            <a:avLst/>
          </a:prstGeom>
        </p:spPr>
      </p:pic>
      <p:sp>
        <p:nvSpPr>
          <p:cNvPr id="7" name="Rounded Rectangle 6"/>
          <p:cNvSpPr/>
          <p:nvPr/>
        </p:nvSpPr>
        <p:spPr>
          <a:xfrm>
            <a:off x="3419475" y="1833116"/>
            <a:ext cx="2390775" cy="4003923"/>
          </a:xfrm>
          <a:prstGeom prst="roundRect">
            <a:avLst>
              <a:gd name="adj" fmla="val 478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Oval 7"/>
          <p:cNvSpPr/>
          <p:nvPr/>
        </p:nvSpPr>
        <p:spPr>
          <a:xfrm>
            <a:off x="3619500" y="2071241"/>
            <a:ext cx="419100" cy="419100"/>
          </a:xfrm>
          <a:prstGeom prst="ellipse">
            <a:avLst/>
          </a:prstGeom>
          <a:solidFill>
            <a:srgbClr val="DBEA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09894" y="2185486"/>
            <a:ext cx="238119" cy="190495"/>
          </a:xfrm>
          <a:prstGeom prst="rect">
            <a:avLst/>
          </a:prstGeom>
        </p:spPr>
      </p:pic>
      <p:pic>
        <p:nvPicPr>
          <p:cNvPr id="10" name="Picture 9"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19409" y="5434918"/>
            <a:ext cx="137067" cy="137067"/>
          </a:xfrm>
          <a:prstGeom prst="rect">
            <a:avLst/>
          </a:prstGeom>
        </p:spPr>
      </p:pic>
      <p:pic>
        <p:nvPicPr>
          <p:cNvPr id="11" name="Picture 10"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67251" y="3773937"/>
            <a:ext cx="76212" cy="121939"/>
          </a:xfrm>
          <a:prstGeom prst="rect">
            <a:avLst/>
          </a:prstGeom>
        </p:spPr>
      </p:pic>
      <p:sp>
        <p:nvSpPr>
          <p:cNvPr id="12" name="Rounded Rectangle 11"/>
          <p:cNvSpPr/>
          <p:nvPr/>
        </p:nvSpPr>
        <p:spPr>
          <a:xfrm>
            <a:off x="6381750" y="1833116"/>
            <a:ext cx="2390775" cy="4003923"/>
          </a:xfrm>
          <a:prstGeom prst="roundRect">
            <a:avLst>
              <a:gd name="adj" fmla="val 478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6581775" y="2071241"/>
            <a:ext cx="419100" cy="419100"/>
          </a:xfrm>
          <a:prstGeom prst="ellipse">
            <a:avLst/>
          </a:prstGeom>
          <a:solidFill>
            <a:srgbClr val="EDE9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707813" y="2185486"/>
            <a:ext cx="166683" cy="190495"/>
          </a:xfrm>
          <a:prstGeom prst="rect">
            <a:avLst/>
          </a:prstGeom>
        </p:spPr>
      </p:pic>
      <p:pic>
        <p:nvPicPr>
          <p:cNvPr id="15" name="Picture 14"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81610" y="5434918"/>
            <a:ext cx="137067" cy="137067"/>
          </a:xfrm>
          <a:prstGeom prst="rect">
            <a:avLst/>
          </a:prstGeom>
        </p:spPr>
      </p:pic>
      <p:pic>
        <p:nvPicPr>
          <p:cNvPr id="16" name="Picture 15"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029452" y="3773937"/>
            <a:ext cx="76212" cy="121939"/>
          </a:xfrm>
          <a:prstGeom prst="rect">
            <a:avLst/>
          </a:prstGeom>
        </p:spPr>
      </p:pic>
      <p:sp>
        <p:nvSpPr>
          <p:cNvPr id="17" name="Rounded Rectangle 16"/>
          <p:cNvSpPr/>
          <p:nvPr/>
        </p:nvSpPr>
        <p:spPr>
          <a:xfrm>
            <a:off x="9344025" y="1833116"/>
            <a:ext cx="2390775" cy="4003923"/>
          </a:xfrm>
          <a:prstGeom prst="roundRect">
            <a:avLst>
              <a:gd name="adj" fmla="val 478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Oval 17"/>
          <p:cNvSpPr/>
          <p:nvPr/>
        </p:nvSpPr>
        <p:spPr>
          <a:xfrm>
            <a:off x="9544050" y="2071241"/>
            <a:ext cx="419100" cy="419100"/>
          </a:xfrm>
          <a:prstGeom prst="ellipse">
            <a:avLst/>
          </a:prstGeom>
          <a:solidFill>
            <a:srgbClr val="D1FA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Picture 18" descr="image.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670014" y="2185486"/>
            <a:ext cx="166683" cy="190495"/>
          </a:xfrm>
          <a:prstGeom prst="rect">
            <a:avLst/>
          </a:prstGeom>
        </p:spPr>
      </p:pic>
      <p:pic>
        <p:nvPicPr>
          <p:cNvPr id="20" name="Picture 19"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43811" y="5434918"/>
            <a:ext cx="137067" cy="137067"/>
          </a:xfrm>
          <a:prstGeom prst="rect">
            <a:avLst/>
          </a:prstGeom>
        </p:spPr>
      </p:pic>
      <p:sp>
        <p:nvSpPr>
          <p:cNvPr id="21" name="Rounded Rectangle 20"/>
          <p:cNvSpPr/>
          <p:nvPr/>
        </p:nvSpPr>
        <p:spPr>
          <a:xfrm>
            <a:off x="457200" y="6065639"/>
            <a:ext cx="11277600" cy="487560"/>
          </a:xfrm>
          <a:prstGeom prst="roundRect">
            <a:avLst>
              <a:gd name="adj" fmla="val 23443"/>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2" name="Picture 21" descr="image.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07665" y="6224321"/>
            <a:ext cx="148516" cy="169732"/>
          </a:xfrm>
          <a:prstGeom prst="rect">
            <a:avLst/>
          </a:prstGeom>
        </p:spPr>
      </p:pic>
      <p:sp>
        <p:nvSpPr>
          <p:cNvPr id="23" name="TextBox 22"/>
          <p:cNvSpPr txBox="1"/>
          <p:nvPr/>
        </p:nvSpPr>
        <p:spPr>
          <a:xfrm>
            <a:off x="457188" y="371465"/>
            <a:ext cx="5032348" cy="447663"/>
          </a:xfrm>
          <a:prstGeom prst="rect">
            <a:avLst/>
          </a:prstGeom>
          <a:noFill/>
        </p:spPr>
        <p:txBody>
          <a:bodyPr wrap="none" lIns="0" tIns="0" rIns="0" bIns="0">
            <a:spAutoFit/>
          </a:bodyPr>
          <a:lstStyle/>
          <a:p>
            <a:pPr algn="l"/>
            <a:r>
              <a:rPr sz="2533" b="1" i="0">
                <a:solidFill>
                  <a:srgbClr val="1E1B4B"/>
                </a:solidFill>
                <a:latin typeface="Montserrat"/>
              </a:rPr>
              <a:t>Your Copilot Daily Routine</a:t>
            </a:r>
          </a:p>
        </p:txBody>
      </p:sp>
      <p:sp>
        <p:nvSpPr>
          <p:cNvPr id="24" name="TextBox 23"/>
          <p:cNvSpPr txBox="1"/>
          <p:nvPr/>
        </p:nvSpPr>
        <p:spPr>
          <a:xfrm>
            <a:off x="457188" y="939826"/>
            <a:ext cx="9118471" cy="556156"/>
          </a:xfrm>
          <a:prstGeom prst="rect">
            <a:avLst/>
          </a:prstGeom>
          <a:noFill/>
        </p:spPr>
        <p:txBody>
          <a:bodyPr wrap="square" lIns="0" tIns="0" rIns="0" bIns="0">
            <a:spAutoFit/>
          </a:bodyPr>
          <a:lstStyle/>
          <a:p>
            <a:pPr algn="l"/>
            <a:r>
              <a:rPr sz="1505" b="0" i="0">
                <a:solidFill>
                  <a:srgbClr val="1E293B"/>
                </a:solidFill>
                <a:latin typeface="Inter"/>
              </a:rPr>
              <a:t>Adopt this four-moment pattern and Copilot becomes an embedded part of how you sell, not an extra tool.</a:t>
            </a:r>
            <a:r>
              <a:rPr sz="947" b="0" i="0">
                <a:solidFill>
                  <a:srgbClr val="4F46E5"/>
                </a:solidFill>
                <a:latin typeface="Inter"/>
              </a:rPr>
              <a:t> </a:t>
            </a:r>
            <a:r>
              <a:rPr sz="947" b="0" i="0">
                <a:solidFill>
                  <a:srgbClr val="4F46E5"/>
                </a:solidFill>
                <a:latin typeface="Inter"/>
                <a:hlinkClick r:id="rId10" tooltip="Generate a set of copilot prom.docx"/>
              </a:rPr>
              <a:t>[1]</a:t>
            </a:r>
          </a:p>
        </p:txBody>
      </p:sp>
      <p:sp>
        <p:nvSpPr>
          <p:cNvPr id="25" name="TextBox 24"/>
          <p:cNvSpPr txBox="1"/>
          <p:nvPr/>
        </p:nvSpPr>
        <p:spPr>
          <a:xfrm>
            <a:off x="1167676" y="2180128"/>
            <a:ext cx="741443" cy="200019"/>
          </a:xfrm>
          <a:prstGeom prst="rect">
            <a:avLst/>
          </a:prstGeom>
          <a:noFill/>
        </p:spPr>
        <p:txBody>
          <a:bodyPr wrap="none" lIns="0" tIns="0" rIns="0" bIns="0">
            <a:spAutoFit/>
          </a:bodyPr>
          <a:lstStyle/>
          <a:p>
            <a:pPr algn="l"/>
            <a:r>
              <a:rPr sz="1160" b="1" i="0">
                <a:solidFill>
                  <a:srgbClr val="1E1B4B"/>
                </a:solidFill>
                <a:latin typeface="Montserrat"/>
              </a:rPr>
              <a:t>Morning</a:t>
            </a:r>
          </a:p>
        </p:txBody>
      </p:sp>
      <p:sp>
        <p:nvSpPr>
          <p:cNvPr id="26" name="TextBox 25"/>
          <p:cNvSpPr txBox="1"/>
          <p:nvPr/>
        </p:nvSpPr>
        <p:spPr>
          <a:xfrm>
            <a:off x="657208" y="2623625"/>
            <a:ext cx="1675465" cy="451384"/>
          </a:xfrm>
          <a:prstGeom prst="rect">
            <a:avLst/>
          </a:prstGeom>
          <a:noFill/>
        </p:spPr>
        <p:txBody>
          <a:bodyPr wrap="square" lIns="0" tIns="0" rIns="0" bIns="0">
            <a:spAutoFit/>
          </a:bodyPr>
          <a:lstStyle/>
          <a:p>
            <a:pPr algn="l"/>
            <a:r>
              <a:rPr sz="1226" b="0" i="0">
                <a:solidFill>
                  <a:srgbClr val="334155"/>
                </a:solidFill>
                <a:latin typeface="Inter"/>
              </a:rPr>
              <a:t>Inbox Catch-Up + My Required Responses</a:t>
            </a:r>
          </a:p>
        </p:txBody>
      </p:sp>
      <p:sp>
        <p:nvSpPr>
          <p:cNvPr id="27" name="TextBox 26"/>
          <p:cNvSpPr txBox="1"/>
          <p:nvPr/>
        </p:nvSpPr>
        <p:spPr>
          <a:xfrm>
            <a:off x="855145" y="5408278"/>
            <a:ext cx="724030" cy="190495"/>
          </a:xfrm>
          <a:prstGeom prst="rect">
            <a:avLst/>
          </a:prstGeom>
          <a:noFill/>
        </p:spPr>
        <p:txBody>
          <a:bodyPr wrap="none" lIns="0" tIns="0" rIns="0" bIns="0">
            <a:spAutoFit/>
          </a:bodyPr>
          <a:lstStyle/>
          <a:p>
            <a:pPr algn="l"/>
            <a:r>
              <a:rPr sz="1091" b="1" i="0">
                <a:solidFill>
                  <a:srgbClr val="4F46E5"/>
                </a:solidFill>
                <a:latin typeface="Inter"/>
              </a:rPr>
              <a:t>2 minutes</a:t>
            </a:r>
          </a:p>
        </p:txBody>
      </p:sp>
      <p:sp>
        <p:nvSpPr>
          <p:cNvPr id="28" name="TextBox 27"/>
          <p:cNvSpPr txBox="1"/>
          <p:nvPr/>
        </p:nvSpPr>
        <p:spPr>
          <a:xfrm>
            <a:off x="4129877" y="2180128"/>
            <a:ext cx="1448954" cy="200019"/>
          </a:xfrm>
          <a:prstGeom prst="rect">
            <a:avLst/>
          </a:prstGeom>
          <a:noFill/>
        </p:spPr>
        <p:txBody>
          <a:bodyPr wrap="none" lIns="0" tIns="0" rIns="0" bIns="0">
            <a:spAutoFit/>
          </a:bodyPr>
          <a:lstStyle/>
          <a:p>
            <a:pPr algn="l"/>
            <a:r>
              <a:rPr sz="1160" b="1" i="0">
                <a:solidFill>
                  <a:srgbClr val="1E1B4B"/>
                </a:solidFill>
                <a:latin typeface="Montserrat"/>
              </a:rPr>
              <a:t>Before Meetings</a:t>
            </a:r>
          </a:p>
        </p:txBody>
      </p:sp>
      <p:sp>
        <p:nvSpPr>
          <p:cNvPr id="29" name="TextBox 28"/>
          <p:cNvSpPr txBox="1"/>
          <p:nvPr/>
        </p:nvSpPr>
        <p:spPr>
          <a:xfrm>
            <a:off x="3619409" y="2623625"/>
            <a:ext cx="1711629" cy="200019"/>
          </a:xfrm>
          <a:prstGeom prst="rect">
            <a:avLst/>
          </a:prstGeom>
          <a:noFill/>
        </p:spPr>
        <p:txBody>
          <a:bodyPr wrap="none" lIns="0" tIns="0" rIns="0" bIns="0">
            <a:spAutoFit/>
          </a:bodyPr>
          <a:lstStyle/>
          <a:p>
            <a:pPr algn="l"/>
            <a:r>
              <a:rPr sz="1226" b="0" i="0">
                <a:solidFill>
                  <a:srgbClr val="334155"/>
                </a:solidFill>
                <a:latin typeface="Inter"/>
              </a:rPr>
              <a:t>Prep for Next Meeting</a:t>
            </a:r>
          </a:p>
        </p:txBody>
      </p:sp>
      <p:sp>
        <p:nvSpPr>
          <p:cNvPr id="30" name="TextBox 29"/>
          <p:cNvSpPr txBox="1"/>
          <p:nvPr/>
        </p:nvSpPr>
        <p:spPr>
          <a:xfrm>
            <a:off x="3817345" y="5408278"/>
            <a:ext cx="1103086" cy="190495"/>
          </a:xfrm>
          <a:prstGeom prst="rect">
            <a:avLst/>
          </a:prstGeom>
          <a:noFill/>
        </p:spPr>
        <p:txBody>
          <a:bodyPr wrap="none" lIns="0" tIns="0" rIns="0" bIns="0">
            <a:spAutoFit/>
          </a:bodyPr>
          <a:lstStyle/>
          <a:p>
            <a:pPr algn="l"/>
            <a:r>
              <a:rPr sz="1091" b="1" i="0">
                <a:solidFill>
                  <a:srgbClr val="4F46E5"/>
                </a:solidFill>
                <a:latin typeface="Inter"/>
              </a:rPr>
              <a:t>1 min / meeting</a:t>
            </a:r>
          </a:p>
        </p:txBody>
      </p:sp>
      <p:sp>
        <p:nvSpPr>
          <p:cNvPr id="31" name="TextBox 30"/>
          <p:cNvSpPr txBox="1"/>
          <p:nvPr/>
        </p:nvSpPr>
        <p:spPr>
          <a:xfrm>
            <a:off x="7092078" y="2180128"/>
            <a:ext cx="954857" cy="200019"/>
          </a:xfrm>
          <a:prstGeom prst="rect">
            <a:avLst/>
          </a:prstGeom>
          <a:noFill/>
        </p:spPr>
        <p:txBody>
          <a:bodyPr wrap="none" lIns="0" tIns="0" rIns="0" bIns="0">
            <a:spAutoFit/>
          </a:bodyPr>
          <a:lstStyle/>
          <a:p>
            <a:pPr algn="l"/>
            <a:r>
              <a:rPr sz="1160" b="1" i="0">
                <a:solidFill>
                  <a:srgbClr val="1E1B4B"/>
                </a:solidFill>
                <a:latin typeface="Montserrat"/>
              </a:rPr>
              <a:t>End of Day</a:t>
            </a:r>
          </a:p>
        </p:txBody>
      </p:sp>
      <p:sp>
        <p:nvSpPr>
          <p:cNvPr id="32" name="TextBox 31"/>
          <p:cNvSpPr txBox="1"/>
          <p:nvPr/>
        </p:nvSpPr>
        <p:spPr>
          <a:xfrm>
            <a:off x="6581610" y="2623625"/>
            <a:ext cx="1626204" cy="200019"/>
          </a:xfrm>
          <a:prstGeom prst="rect">
            <a:avLst/>
          </a:prstGeom>
          <a:noFill/>
        </p:spPr>
        <p:txBody>
          <a:bodyPr wrap="none" lIns="0" tIns="0" rIns="0" bIns="0">
            <a:spAutoFit/>
          </a:bodyPr>
          <a:lstStyle/>
          <a:p>
            <a:pPr algn="l"/>
            <a:r>
              <a:rPr sz="1226" b="0" i="0">
                <a:solidFill>
                  <a:srgbClr val="334155"/>
                </a:solidFill>
                <a:latin typeface="Inter"/>
              </a:rPr>
              <a:t>Daily Operating View</a:t>
            </a:r>
          </a:p>
        </p:txBody>
      </p:sp>
      <p:sp>
        <p:nvSpPr>
          <p:cNvPr id="33" name="TextBox 32"/>
          <p:cNvSpPr txBox="1"/>
          <p:nvPr/>
        </p:nvSpPr>
        <p:spPr>
          <a:xfrm>
            <a:off x="6779546" y="5408278"/>
            <a:ext cx="724030" cy="190495"/>
          </a:xfrm>
          <a:prstGeom prst="rect">
            <a:avLst/>
          </a:prstGeom>
          <a:noFill/>
        </p:spPr>
        <p:txBody>
          <a:bodyPr wrap="none" lIns="0" tIns="0" rIns="0" bIns="0">
            <a:spAutoFit/>
          </a:bodyPr>
          <a:lstStyle/>
          <a:p>
            <a:pPr algn="l"/>
            <a:r>
              <a:rPr sz="1091" b="1" i="0">
                <a:solidFill>
                  <a:srgbClr val="4F46E5"/>
                </a:solidFill>
                <a:latin typeface="Inter"/>
              </a:rPr>
              <a:t>2 minutes</a:t>
            </a:r>
          </a:p>
        </p:txBody>
      </p:sp>
      <p:sp>
        <p:nvSpPr>
          <p:cNvPr id="34" name="TextBox 33"/>
          <p:cNvSpPr txBox="1"/>
          <p:nvPr/>
        </p:nvSpPr>
        <p:spPr>
          <a:xfrm>
            <a:off x="10054278" y="2180128"/>
            <a:ext cx="545590" cy="200019"/>
          </a:xfrm>
          <a:prstGeom prst="rect">
            <a:avLst/>
          </a:prstGeom>
          <a:noFill/>
        </p:spPr>
        <p:txBody>
          <a:bodyPr wrap="none" lIns="0" tIns="0" rIns="0" bIns="0">
            <a:spAutoFit/>
          </a:bodyPr>
          <a:lstStyle/>
          <a:p>
            <a:pPr algn="l"/>
            <a:r>
              <a:rPr sz="1160" b="1" i="0">
                <a:solidFill>
                  <a:srgbClr val="1E1B4B"/>
                </a:solidFill>
                <a:latin typeface="Montserrat"/>
              </a:rPr>
              <a:t>Friday</a:t>
            </a:r>
          </a:p>
        </p:txBody>
      </p:sp>
      <p:sp>
        <p:nvSpPr>
          <p:cNvPr id="35" name="TextBox 34"/>
          <p:cNvSpPr txBox="1"/>
          <p:nvPr/>
        </p:nvSpPr>
        <p:spPr>
          <a:xfrm>
            <a:off x="9543811" y="2623625"/>
            <a:ext cx="1654629" cy="451384"/>
          </a:xfrm>
          <a:prstGeom prst="rect">
            <a:avLst/>
          </a:prstGeom>
          <a:noFill/>
        </p:spPr>
        <p:txBody>
          <a:bodyPr wrap="square" lIns="0" tIns="0" rIns="0" bIns="0">
            <a:spAutoFit/>
          </a:bodyPr>
          <a:lstStyle/>
          <a:p>
            <a:pPr algn="l"/>
            <a:r>
              <a:rPr sz="1226" b="0" i="0">
                <a:solidFill>
                  <a:srgbClr val="334155"/>
                </a:solidFill>
                <a:latin typeface="Inter"/>
              </a:rPr>
              <a:t>Weekly Review + Leadership Summary</a:t>
            </a:r>
          </a:p>
        </p:txBody>
      </p:sp>
      <p:sp>
        <p:nvSpPr>
          <p:cNvPr id="36" name="TextBox 35"/>
          <p:cNvSpPr txBox="1"/>
          <p:nvPr/>
        </p:nvSpPr>
        <p:spPr>
          <a:xfrm>
            <a:off x="9741747" y="5408278"/>
            <a:ext cx="723286" cy="190495"/>
          </a:xfrm>
          <a:prstGeom prst="rect">
            <a:avLst/>
          </a:prstGeom>
          <a:noFill/>
        </p:spPr>
        <p:txBody>
          <a:bodyPr wrap="none" lIns="0" tIns="0" rIns="0" bIns="0">
            <a:spAutoFit/>
          </a:bodyPr>
          <a:lstStyle/>
          <a:p>
            <a:pPr algn="l"/>
            <a:r>
              <a:rPr sz="1091" b="1" i="0">
                <a:solidFill>
                  <a:srgbClr val="4F46E5"/>
                </a:solidFill>
                <a:latin typeface="Inter"/>
              </a:rPr>
              <a:t>5 minutes</a:t>
            </a:r>
          </a:p>
        </p:txBody>
      </p:sp>
      <p:sp>
        <p:nvSpPr>
          <p:cNvPr id="37" name="TextBox 36"/>
          <p:cNvSpPr txBox="1"/>
          <p:nvPr/>
        </p:nvSpPr>
        <p:spPr>
          <a:xfrm>
            <a:off x="982836" y="6204489"/>
            <a:ext cx="4626801" cy="209544"/>
          </a:xfrm>
          <a:prstGeom prst="rect">
            <a:avLst/>
          </a:prstGeom>
          <a:noFill/>
        </p:spPr>
        <p:txBody>
          <a:bodyPr wrap="none" lIns="0" tIns="0" rIns="0" bIns="0">
            <a:spAutoFit/>
          </a:bodyPr>
          <a:lstStyle/>
          <a:p>
            <a:pPr algn="l"/>
            <a:r>
              <a:rPr sz="1254" b="1" i="0">
                <a:solidFill>
                  <a:srgbClr val="1E293B"/>
                </a:solidFill>
                <a:latin typeface="Inter"/>
              </a:rPr>
              <a:t>Under</a:t>
            </a:r>
            <a:r>
              <a:rPr sz="1254" b="1" i="0">
                <a:solidFill>
                  <a:srgbClr val="4F46E5"/>
                </a:solidFill>
                <a:latin typeface="Inter"/>
              </a:rPr>
              <a:t> 15 minutes per day</a:t>
            </a:r>
            <a:r>
              <a:rPr sz="1254" b="1" i="0">
                <a:solidFill>
                  <a:srgbClr val="1E293B"/>
                </a:solidFill>
                <a:latin typeface="Inter"/>
              </a:rPr>
              <a:t> for complete signal coverage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717774"/>
            <a:ext cx="2676525" cy="1544389"/>
          </a:xfrm>
          <a:prstGeom prst="roundRect">
            <a:avLst>
              <a:gd name="adj" fmla="val 74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649485" y="1917799"/>
            <a:ext cx="381000" cy="381000"/>
          </a:xfrm>
          <a:prstGeom prst="ellipse">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7051" y="2036430"/>
            <a:ext cx="125677" cy="143630"/>
          </a:xfrm>
          <a:prstGeom prst="rect">
            <a:avLst/>
          </a:prstGeom>
        </p:spPr>
      </p:pic>
      <p:sp>
        <p:nvSpPr>
          <p:cNvPr id="5" name="Rounded Rectangle 4"/>
          <p:cNvSpPr/>
          <p:nvPr/>
        </p:nvSpPr>
        <p:spPr>
          <a:xfrm>
            <a:off x="3324225" y="1717774"/>
            <a:ext cx="2676525" cy="1544389"/>
          </a:xfrm>
          <a:prstGeom prst="roundRect">
            <a:avLst>
              <a:gd name="adj" fmla="val 74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3516510" y="1917799"/>
            <a:ext cx="381000" cy="381000"/>
          </a:xfrm>
          <a:prstGeom prst="ellipse">
            <a:avLst/>
          </a:prstGeom>
          <a:solidFill>
            <a:srgbClr val="ECFD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33547" y="2024479"/>
            <a:ext cx="146592" cy="167533"/>
          </a:xfrm>
          <a:prstGeom prst="rect">
            <a:avLst/>
          </a:prstGeom>
        </p:spPr>
      </p:pic>
      <p:sp>
        <p:nvSpPr>
          <p:cNvPr id="8" name="Rounded Rectangle 7"/>
          <p:cNvSpPr/>
          <p:nvPr/>
        </p:nvSpPr>
        <p:spPr>
          <a:xfrm>
            <a:off x="6191250" y="1717774"/>
            <a:ext cx="2676525" cy="1544389"/>
          </a:xfrm>
          <a:prstGeom prst="roundRect">
            <a:avLst>
              <a:gd name="adj" fmla="val 74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6383535" y="1917799"/>
            <a:ext cx="381000" cy="381000"/>
          </a:xfrm>
          <a:prstGeom prst="ellipse">
            <a:avLst/>
          </a:prstGeom>
          <a:solidFill>
            <a:srgbClr val="FFF7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00501" y="2024479"/>
            <a:ext cx="146592" cy="167533"/>
          </a:xfrm>
          <a:prstGeom prst="rect">
            <a:avLst/>
          </a:prstGeom>
        </p:spPr>
      </p:pic>
      <p:sp>
        <p:nvSpPr>
          <p:cNvPr id="11" name="Rounded Rectangle 10"/>
          <p:cNvSpPr/>
          <p:nvPr/>
        </p:nvSpPr>
        <p:spPr>
          <a:xfrm>
            <a:off x="9058275" y="1717774"/>
            <a:ext cx="2676525" cy="1544389"/>
          </a:xfrm>
          <a:prstGeom prst="roundRect">
            <a:avLst>
              <a:gd name="adj" fmla="val 74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Oval 11"/>
          <p:cNvSpPr/>
          <p:nvPr/>
        </p:nvSpPr>
        <p:spPr>
          <a:xfrm>
            <a:off x="9250560" y="1917799"/>
            <a:ext cx="381000" cy="381000"/>
          </a:xfrm>
          <a:prstGeom prst="ellipse">
            <a:avLst/>
          </a:prstGeom>
          <a:solidFill>
            <a:srgbClr val="FDF2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3" name="Picture 12"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376616" y="2034950"/>
            <a:ext cx="128268" cy="146592"/>
          </a:xfrm>
          <a:prstGeom prst="rect">
            <a:avLst/>
          </a:prstGeom>
        </p:spPr>
      </p:pic>
      <p:sp>
        <p:nvSpPr>
          <p:cNvPr id="14" name="Rectangle 13"/>
          <p:cNvSpPr/>
          <p:nvPr/>
        </p:nvSpPr>
        <p:spPr>
          <a:xfrm>
            <a:off x="797421" y="3500288"/>
            <a:ext cx="3007369" cy="19050"/>
          </a:xfrm>
          <a:prstGeom prst="rect">
            <a:avLst/>
          </a:prstGeom>
          <a:solidFill>
            <a:srgbClr val="C7D2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818966" y="3463998"/>
            <a:ext cx="57159" cy="91454"/>
          </a:xfrm>
          <a:prstGeom prst="rect">
            <a:avLst/>
          </a:prstGeom>
        </p:spPr>
      </p:pic>
      <p:sp>
        <p:nvSpPr>
          <p:cNvPr id="16" name="Rectangle 15"/>
          <p:cNvSpPr/>
          <p:nvPr/>
        </p:nvSpPr>
        <p:spPr>
          <a:xfrm>
            <a:off x="4556670" y="3500288"/>
            <a:ext cx="3007369" cy="19050"/>
          </a:xfrm>
          <a:prstGeom prst="rect">
            <a:avLst/>
          </a:prstGeom>
          <a:solidFill>
            <a:srgbClr val="C7D2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78121" y="3463998"/>
            <a:ext cx="57159" cy="91454"/>
          </a:xfrm>
          <a:prstGeom prst="rect">
            <a:avLst/>
          </a:prstGeom>
        </p:spPr>
      </p:pic>
      <p:sp>
        <p:nvSpPr>
          <p:cNvPr id="18" name="Rectangle 17"/>
          <p:cNvSpPr/>
          <p:nvPr/>
        </p:nvSpPr>
        <p:spPr>
          <a:xfrm>
            <a:off x="8315920" y="3500288"/>
            <a:ext cx="3007369" cy="19050"/>
          </a:xfrm>
          <a:prstGeom prst="rect">
            <a:avLst/>
          </a:prstGeom>
          <a:solidFill>
            <a:srgbClr val="C7D2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Picture 18"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337277" y="3463998"/>
            <a:ext cx="57159" cy="91454"/>
          </a:xfrm>
          <a:prstGeom prst="rect">
            <a:avLst/>
          </a:prstGeom>
        </p:spPr>
      </p:pic>
      <p:sp>
        <p:nvSpPr>
          <p:cNvPr id="20" name="Rounded Rectangle 19"/>
          <p:cNvSpPr/>
          <p:nvPr/>
        </p:nvSpPr>
        <p:spPr>
          <a:xfrm>
            <a:off x="457200" y="6051202"/>
            <a:ext cx="11277600" cy="501997"/>
          </a:xfrm>
          <a:prstGeom prst="roundRect">
            <a:avLst>
              <a:gd name="adj" fmla="val 22769"/>
            </a:avLst>
          </a:prstGeom>
          <a:solidFill>
            <a:srgbClr val="EEF2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image.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48679" y="6195411"/>
            <a:ext cx="159949" cy="213265"/>
          </a:xfrm>
          <a:prstGeom prst="rect">
            <a:avLst/>
          </a:prstGeom>
        </p:spPr>
      </p:pic>
      <p:sp>
        <p:nvSpPr>
          <p:cNvPr id="22" name="TextBox 21"/>
          <p:cNvSpPr txBox="1"/>
          <p:nvPr/>
        </p:nvSpPr>
        <p:spPr>
          <a:xfrm>
            <a:off x="457188" y="361940"/>
            <a:ext cx="6372065" cy="447663"/>
          </a:xfrm>
          <a:prstGeom prst="rect">
            <a:avLst/>
          </a:prstGeom>
          <a:noFill/>
        </p:spPr>
        <p:txBody>
          <a:bodyPr wrap="none" lIns="0" tIns="0" rIns="0" bIns="0">
            <a:spAutoFit/>
          </a:bodyPr>
          <a:lstStyle/>
          <a:p>
            <a:pPr algn="l"/>
            <a:r>
              <a:rPr sz="2533" b="1" i="0">
                <a:solidFill>
                  <a:srgbClr val="1E1B4B"/>
                </a:solidFill>
                <a:latin typeface="Montserrat"/>
              </a:rPr>
              <a:t>Start Using These Prompts Today</a:t>
            </a:r>
          </a:p>
        </p:txBody>
      </p:sp>
      <p:sp>
        <p:nvSpPr>
          <p:cNvPr id="23" name="TextBox 22"/>
          <p:cNvSpPr txBox="1"/>
          <p:nvPr/>
        </p:nvSpPr>
        <p:spPr>
          <a:xfrm>
            <a:off x="457188" y="911995"/>
            <a:ext cx="9324890" cy="545739"/>
          </a:xfrm>
          <a:prstGeom prst="rect">
            <a:avLst/>
          </a:prstGeom>
          <a:noFill/>
        </p:spPr>
        <p:txBody>
          <a:bodyPr wrap="square" lIns="0" tIns="0" rIns="0" bIns="0">
            <a:spAutoFit/>
          </a:bodyPr>
          <a:lstStyle/>
          <a:p>
            <a:pPr algn="l"/>
            <a:r>
              <a:rPr sz="1505" b="0" i="0">
                <a:solidFill>
                  <a:srgbClr val="1E293B"/>
                </a:solidFill>
                <a:latin typeface="Inter"/>
              </a:rPr>
              <a:t>Pick one moment from the daily routine, try it tomorrow morning, and share what you find with the team.</a:t>
            </a:r>
          </a:p>
        </p:txBody>
      </p:sp>
      <p:sp>
        <p:nvSpPr>
          <p:cNvPr id="24" name="TextBox 23"/>
          <p:cNvSpPr txBox="1"/>
          <p:nvPr/>
        </p:nvSpPr>
        <p:spPr>
          <a:xfrm>
            <a:off x="1129428" y="2030560"/>
            <a:ext cx="909614" cy="152396"/>
          </a:xfrm>
          <a:prstGeom prst="rect">
            <a:avLst/>
          </a:prstGeom>
          <a:noFill/>
        </p:spPr>
        <p:txBody>
          <a:bodyPr wrap="none" lIns="0" tIns="0" rIns="0" bIns="0">
            <a:spAutoFit/>
          </a:bodyPr>
          <a:lstStyle/>
          <a:p>
            <a:pPr algn="l"/>
            <a:r>
              <a:rPr sz="896" b="1" i="0">
                <a:solidFill>
                  <a:srgbClr val="4F46E5"/>
                </a:solidFill>
                <a:latin typeface="Montserrat"/>
              </a:rPr>
              <a:t>Tomorrow</a:t>
            </a:r>
          </a:p>
        </p:txBody>
      </p:sp>
      <p:sp>
        <p:nvSpPr>
          <p:cNvPr id="25" name="TextBox 24"/>
          <p:cNvSpPr txBox="1"/>
          <p:nvPr/>
        </p:nvSpPr>
        <p:spPr>
          <a:xfrm>
            <a:off x="649469" y="2399644"/>
            <a:ext cx="1892451" cy="638456"/>
          </a:xfrm>
          <a:prstGeom prst="rect">
            <a:avLst/>
          </a:prstGeom>
          <a:noFill/>
        </p:spPr>
        <p:txBody>
          <a:bodyPr wrap="square" lIns="0" tIns="0" rIns="0" bIns="0">
            <a:spAutoFit/>
          </a:bodyPr>
          <a:lstStyle/>
          <a:p>
            <a:pPr algn="l"/>
            <a:r>
              <a:rPr sz="1170" b="0" i="0">
                <a:solidFill>
                  <a:srgbClr val="334155"/>
                </a:solidFill>
                <a:latin typeface="Inter"/>
              </a:rPr>
              <a:t>Copy the Morning routine prompts and run them in Outlook Copilot</a:t>
            </a:r>
          </a:p>
        </p:txBody>
      </p:sp>
      <p:sp>
        <p:nvSpPr>
          <p:cNvPr id="26" name="TextBox 25"/>
          <p:cNvSpPr txBox="1"/>
          <p:nvPr/>
        </p:nvSpPr>
        <p:spPr>
          <a:xfrm>
            <a:off x="3996381" y="2030560"/>
            <a:ext cx="811241" cy="152396"/>
          </a:xfrm>
          <a:prstGeom prst="rect">
            <a:avLst/>
          </a:prstGeom>
          <a:noFill/>
        </p:spPr>
        <p:txBody>
          <a:bodyPr wrap="none" lIns="0" tIns="0" rIns="0" bIns="0">
            <a:spAutoFit/>
          </a:bodyPr>
          <a:lstStyle/>
          <a:p>
            <a:pPr algn="l"/>
            <a:r>
              <a:rPr sz="896" b="1" i="0">
                <a:solidFill>
                  <a:srgbClr val="0C875E"/>
                </a:solidFill>
                <a:latin typeface="Montserrat"/>
              </a:rPr>
              <a:t>This Week</a:t>
            </a:r>
          </a:p>
        </p:txBody>
      </p:sp>
      <p:sp>
        <p:nvSpPr>
          <p:cNvPr id="27" name="TextBox 26"/>
          <p:cNvSpPr txBox="1"/>
          <p:nvPr/>
        </p:nvSpPr>
        <p:spPr>
          <a:xfrm>
            <a:off x="3516422" y="2399644"/>
            <a:ext cx="2105865" cy="638456"/>
          </a:xfrm>
          <a:prstGeom prst="rect">
            <a:avLst/>
          </a:prstGeom>
          <a:noFill/>
        </p:spPr>
        <p:txBody>
          <a:bodyPr wrap="square" lIns="0" tIns="0" rIns="0" bIns="0">
            <a:spAutoFit/>
          </a:bodyPr>
          <a:lstStyle/>
          <a:p>
            <a:pPr algn="l"/>
            <a:r>
              <a:rPr sz="1170" b="0" i="0">
                <a:solidFill>
                  <a:srgbClr val="334155"/>
                </a:solidFill>
                <a:latin typeface="Inter"/>
              </a:rPr>
              <a:t>Try the Before Meetings and End of Day prompts at least twice</a:t>
            </a:r>
          </a:p>
        </p:txBody>
      </p:sp>
      <p:sp>
        <p:nvSpPr>
          <p:cNvPr id="28" name="TextBox 27"/>
          <p:cNvSpPr txBox="1"/>
          <p:nvPr/>
        </p:nvSpPr>
        <p:spPr>
          <a:xfrm>
            <a:off x="6863334" y="2030560"/>
            <a:ext cx="1381536" cy="152396"/>
          </a:xfrm>
          <a:prstGeom prst="rect">
            <a:avLst/>
          </a:prstGeom>
          <a:noFill/>
        </p:spPr>
        <p:txBody>
          <a:bodyPr wrap="none" lIns="0" tIns="0" rIns="0" bIns="0">
            <a:spAutoFit/>
          </a:bodyPr>
          <a:lstStyle/>
          <a:p>
            <a:pPr algn="l"/>
            <a:r>
              <a:rPr sz="896" b="1" i="0">
                <a:solidFill>
                  <a:srgbClr val="A56A07"/>
                </a:solidFill>
                <a:latin typeface="Montserrat"/>
              </a:rPr>
              <a:t>By End of Month</a:t>
            </a:r>
          </a:p>
        </p:txBody>
      </p:sp>
      <p:sp>
        <p:nvSpPr>
          <p:cNvPr id="29" name="TextBox 28"/>
          <p:cNvSpPr txBox="1"/>
          <p:nvPr/>
        </p:nvSpPr>
        <p:spPr>
          <a:xfrm>
            <a:off x="6383376" y="2399644"/>
            <a:ext cx="1983680" cy="414475"/>
          </a:xfrm>
          <a:prstGeom prst="rect">
            <a:avLst/>
          </a:prstGeom>
          <a:noFill/>
        </p:spPr>
        <p:txBody>
          <a:bodyPr wrap="square" lIns="0" tIns="0" rIns="0" bIns="0">
            <a:spAutoFit/>
          </a:bodyPr>
          <a:lstStyle/>
          <a:p>
            <a:pPr algn="l"/>
            <a:r>
              <a:rPr sz="1170" b="0" i="0">
                <a:solidFill>
                  <a:srgbClr val="334155"/>
                </a:solidFill>
                <a:latin typeface="Inter"/>
              </a:rPr>
              <a:t>Adopt the full daily routine including the Friday review</a:t>
            </a:r>
          </a:p>
        </p:txBody>
      </p:sp>
      <p:sp>
        <p:nvSpPr>
          <p:cNvPr id="30" name="TextBox 29"/>
          <p:cNvSpPr txBox="1"/>
          <p:nvPr/>
        </p:nvSpPr>
        <p:spPr>
          <a:xfrm>
            <a:off x="9730288" y="2030560"/>
            <a:ext cx="935361" cy="152396"/>
          </a:xfrm>
          <a:prstGeom prst="rect">
            <a:avLst/>
          </a:prstGeom>
          <a:noFill/>
        </p:spPr>
        <p:txBody>
          <a:bodyPr wrap="none" lIns="0" tIns="0" rIns="0" bIns="0">
            <a:spAutoFit/>
          </a:bodyPr>
          <a:lstStyle/>
          <a:p>
            <a:pPr algn="l"/>
            <a:r>
              <a:rPr sz="896" b="1" i="0">
                <a:solidFill>
                  <a:srgbClr val="CD3F85"/>
                </a:solidFill>
                <a:latin typeface="Montserrat"/>
              </a:rPr>
              <a:t>Share Wins</a:t>
            </a:r>
          </a:p>
        </p:txBody>
      </p:sp>
      <p:sp>
        <p:nvSpPr>
          <p:cNvPr id="31" name="TextBox 30"/>
          <p:cNvSpPr txBox="1"/>
          <p:nvPr/>
        </p:nvSpPr>
        <p:spPr>
          <a:xfrm>
            <a:off x="9250329" y="2399644"/>
            <a:ext cx="2060920" cy="638456"/>
          </a:xfrm>
          <a:prstGeom prst="rect">
            <a:avLst/>
          </a:prstGeom>
          <a:noFill/>
        </p:spPr>
        <p:txBody>
          <a:bodyPr wrap="square" lIns="0" tIns="0" rIns="0" bIns="0">
            <a:spAutoFit/>
          </a:bodyPr>
          <a:lstStyle/>
          <a:p>
            <a:pPr algn="l"/>
            <a:r>
              <a:rPr sz="1170" b="0" i="0">
                <a:solidFill>
                  <a:srgbClr val="334155"/>
                </a:solidFill>
                <a:latin typeface="Inter"/>
              </a:rPr>
              <a:t>Post results in your team channel to build momentum across the sales org</a:t>
            </a:r>
          </a:p>
        </p:txBody>
      </p:sp>
      <p:sp>
        <p:nvSpPr>
          <p:cNvPr id="32" name="TextBox 31"/>
          <p:cNvSpPr txBox="1"/>
          <p:nvPr/>
        </p:nvSpPr>
        <p:spPr>
          <a:xfrm>
            <a:off x="1076298" y="6199578"/>
            <a:ext cx="8620355" cy="190495"/>
          </a:xfrm>
          <a:prstGeom prst="rect">
            <a:avLst/>
          </a:prstGeom>
          <a:noFill/>
        </p:spPr>
        <p:txBody>
          <a:bodyPr wrap="none" lIns="0" tIns="0" rIns="0" bIns="0">
            <a:spAutoFit/>
          </a:bodyPr>
          <a:lstStyle/>
          <a:p>
            <a:pPr algn="l"/>
            <a:r>
              <a:rPr sz="1145" b="1" i="0">
                <a:solidFill>
                  <a:srgbClr val="1E293B"/>
                </a:solidFill>
                <a:latin typeface="Inter"/>
              </a:rPr>
              <a:t>Resource:</a:t>
            </a:r>
            <a:r>
              <a:rPr sz="1170" b="0" i="0">
                <a:solidFill>
                  <a:srgbClr val="1E293B"/>
                </a:solidFill>
                <a:latin typeface="Inter"/>
              </a:rPr>
              <a:t> The full prompt library is available as a reference card — bookmark it and keep it open alongside Outlook.</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8D970-3C4B-9967-378D-C4AE772077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2630FC-81C8-8EB2-5C63-D50C69C4925A}"/>
              </a:ext>
            </a:extLst>
          </p:cNvPr>
          <p:cNvSpPr>
            <a:spLocks noGrp="1"/>
          </p:cNvSpPr>
          <p:nvPr>
            <p:ph type="title"/>
          </p:nvPr>
        </p:nvSpPr>
        <p:spPr/>
        <p:txBody>
          <a:bodyPr wrap="square" anchor="b">
            <a:noAutofit/>
          </a:bodyPr>
          <a:lstStyle/>
          <a:p>
            <a:r>
              <a:rPr lang="en-US" sz="4000">
                <a:gradFill>
                  <a:gsLst>
                    <a:gs pos="0">
                      <a:srgbClr val="002060"/>
                    </a:gs>
                    <a:gs pos="100000">
                      <a:srgbClr val="7030A0"/>
                    </a:gs>
                  </a:gsLst>
                  <a:lin ang="5400000" scaled="1"/>
                </a:gradFill>
                <a:cs typeface="Segoe UI"/>
              </a:rPr>
              <a:t>Adoption Tips</a:t>
            </a:r>
            <a:endParaRPr lang="en-US" sz="4000" dirty="0">
              <a:gradFill>
                <a:gsLst>
                  <a:gs pos="0">
                    <a:srgbClr val="002060"/>
                  </a:gs>
                  <a:gs pos="100000">
                    <a:srgbClr val="7030A0"/>
                  </a:gs>
                </a:gsLst>
                <a:lin ang="5400000" scaled="1"/>
              </a:gradFill>
              <a:cs typeface="Segoe UI"/>
            </a:endParaRPr>
          </a:p>
        </p:txBody>
      </p:sp>
      <p:sp>
        <p:nvSpPr>
          <p:cNvPr id="4" name="Text Placeholder 3">
            <a:extLst>
              <a:ext uri="{FF2B5EF4-FFF2-40B4-BE49-F238E27FC236}">
                <a16:creationId xmlns:a16="http://schemas.microsoft.com/office/drawing/2014/main" id="{4851F5D3-6CB3-64E9-7B97-1FA562C5CCE8}"/>
              </a:ext>
            </a:extLst>
          </p:cNvPr>
          <p:cNvSpPr>
            <a:spLocks noGrp="1"/>
          </p:cNvSpPr>
          <p:nvPr>
            <p:ph type="body" sz="quarter" idx="12"/>
          </p:nvPr>
        </p:nvSpPr>
        <p:spPr/>
        <p:txBody>
          <a:bodyPr wrap="square">
            <a:normAutofit/>
          </a:bodyPr>
          <a:lstStyle/>
          <a:p>
            <a:pPr>
              <a:spcAft>
                <a:spcPts val="600"/>
              </a:spcAft>
            </a:pPr>
            <a:endParaRPr lang="en-US" sz="2000" dirty="0">
              <a:latin typeface="Aptos" panose="020B0004020202020204" pitchFamily="34" charset="0"/>
            </a:endParaRPr>
          </a:p>
        </p:txBody>
      </p:sp>
    </p:spTree>
    <p:extLst>
      <p:ext uri="{BB962C8B-B14F-4D97-AF65-F5344CB8AC3E}">
        <p14:creationId xmlns:p14="http://schemas.microsoft.com/office/powerpoint/2010/main" val="336010183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624905"/>
            <a:ext cx="2362200" cy="3970287"/>
          </a:xfrm>
          <a:prstGeom prst="roundRect">
            <a:avLst>
              <a:gd name="adj" fmla="val 483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Oval 2"/>
          <p:cNvSpPr/>
          <p:nvPr/>
        </p:nvSpPr>
        <p:spPr>
          <a:xfrm>
            <a:off x="657225" y="1863030"/>
            <a:ext cx="381000" cy="381000"/>
          </a:xfrm>
          <a:prstGeom prst="ellipse">
            <a:avLst/>
          </a:prstGeom>
          <a:solidFill>
            <a:srgbClr val="5B5F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Picture 3" descr="image.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0529" y="2374428"/>
            <a:ext cx="186601" cy="186601"/>
          </a:xfrm>
          <a:prstGeom prst="rect">
            <a:avLst/>
          </a:prstGeom>
        </p:spPr>
      </p:pic>
      <p:pic>
        <p:nvPicPr>
          <p:cNvPr id="5" name="Picture 4"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32627" y="3536816"/>
            <a:ext cx="91336" cy="146137"/>
          </a:xfrm>
          <a:prstGeom prst="rect">
            <a:avLst/>
          </a:prstGeom>
        </p:spPr>
      </p:pic>
      <p:sp>
        <p:nvSpPr>
          <p:cNvPr id="6" name="Rounded Rectangle 5"/>
          <p:cNvSpPr/>
          <p:nvPr/>
        </p:nvSpPr>
        <p:spPr>
          <a:xfrm>
            <a:off x="3429000" y="1624905"/>
            <a:ext cx="2362200" cy="3970287"/>
          </a:xfrm>
          <a:prstGeom prst="roundRect">
            <a:avLst>
              <a:gd name="adj" fmla="val 483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Oval 6"/>
          <p:cNvSpPr/>
          <p:nvPr/>
        </p:nvSpPr>
        <p:spPr>
          <a:xfrm>
            <a:off x="3629025" y="1863030"/>
            <a:ext cx="381000" cy="381000"/>
          </a:xfrm>
          <a:prstGeom prst="ellipse">
            <a:avLst/>
          </a:prstGeom>
          <a:solidFill>
            <a:srgbClr val="5B5F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Picture 7" descr="image.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40589" y="2374493"/>
            <a:ext cx="163166" cy="186476"/>
          </a:xfrm>
          <a:prstGeom prst="rect">
            <a:avLst/>
          </a:prstGeom>
        </p:spPr>
      </p:pic>
      <p:pic>
        <p:nvPicPr>
          <p:cNvPr id="9" name="Picture 8"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04353" y="3536816"/>
            <a:ext cx="91336" cy="146137"/>
          </a:xfrm>
          <a:prstGeom prst="rect">
            <a:avLst/>
          </a:prstGeom>
        </p:spPr>
      </p:pic>
      <p:sp>
        <p:nvSpPr>
          <p:cNvPr id="10" name="Rounded Rectangle 9"/>
          <p:cNvSpPr/>
          <p:nvPr/>
        </p:nvSpPr>
        <p:spPr>
          <a:xfrm>
            <a:off x="6400800" y="1624905"/>
            <a:ext cx="2362200" cy="3970287"/>
          </a:xfrm>
          <a:prstGeom prst="roundRect">
            <a:avLst>
              <a:gd name="adj" fmla="val 483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Oval 10"/>
          <p:cNvSpPr/>
          <p:nvPr/>
        </p:nvSpPr>
        <p:spPr>
          <a:xfrm>
            <a:off x="6600825" y="1863030"/>
            <a:ext cx="381000" cy="381000"/>
          </a:xfrm>
          <a:prstGeom prst="ellipse">
            <a:avLst/>
          </a:prstGeom>
          <a:solidFill>
            <a:srgbClr val="5B5F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12" name="Picture 11" descr="image.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600659" y="2361113"/>
            <a:ext cx="266544" cy="213235"/>
          </a:xfrm>
          <a:prstGeom prst="rect">
            <a:avLst/>
          </a:prstGeom>
        </p:spPr>
      </p:pic>
      <p:pic>
        <p:nvPicPr>
          <p:cNvPr id="13" name="Picture 12" descr="image.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976078" y="3536816"/>
            <a:ext cx="91336" cy="146137"/>
          </a:xfrm>
          <a:prstGeom prst="rect">
            <a:avLst/>
          </a:prstGeom>
        </p:spPr>
      </p:pic>
      <p:sp>
        <p:nvSpPr>
          <p:cNvPr id="14" name="Rounded Rectangle 13"/>
          <p:cNvSpPr/>
          <p:nvPr/>
        </p:nvSpPr>
        <p:spPr>
          <a:xfrm>
            <a:off x="9372600" y="1624905"/>
            <a:ext cx="2362200" cy="3970287"/>
          </a:xfrm>
          <a:prstGeom prst="roundRect">
            <a:avLst>
              <a:gd name="adj" fmla="val 4838"/>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Oval 14"/>
          <p:cNvSpPr/>
          <p:nvPr/>
        </p:nvSpPr>
        <p:spPr>
          <a:xfrm>
            <a:off x="9572625" y="1863030"/>
            <a:ext cx="381000" cy="381000"/>
          </a:xfrm>
          <a:prstGeom prst="ellipse">
            <a:avLst/>
          </a:prstGeom>
          <a:solidFill>
            <a:srgbClr val="5B5F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16" name="Picture 15" descr="image.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585688" y="2374417"/>
            <a:ext cx="186617" cy="186617"/>
          </a:xfrm>
          <a:prstGeom prst="rect">
            <a:avLst/>
          </a:prstGeom>
        </p:spPr>
      </p:pic>
      <p:sp>
        <p:nvSpPr>
          <p:cNvPr id="17" name="Rectangle 16"/>
          <p:cNvSpPr/>
          <p:nvPr/>
        </p:nvSpPr>
        <p:spPr>
          <a:xfrm>
            <a:off x="457200" y="5823793"/>
            <a:ext cx="11277600" cy="472231"/>
          </a:xfrm>
          <a:prstGeom prst="rect">
            <a:avLst/>
          </a:prstGeom>
          <a:solidFill>
            <a:srgbClr val="EEF0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Rectangle 17"/>
          <p:cNvSpPr/>
          <p:nvPr/>
        </p:nvSpPr>
        <p:spPr>
          <a:xfrm>
            <a:off x="457200" y="5823793"/>
            <a:ext cx="50800" cy="472231"/>
          </a:xfrm>
          <a:prstGeom prst="rect">
            <a:avLst/>
          </a:prstGeom>
          <a:solidFill>
            <a:srgbClr val="5B5FC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19" name="Picture 18" descr="image.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91493" y="5975919"/>
            <a:ext cx="125645" cy="167526"/>
          </a:xfrm>
          <a:prstGeom prst="rect">
            <a:avLst/>
          </a:prstGeom>
        </p:spPr>
      </p:pic>
      <p:sp>
        <p:nvSpPr>
          <p:cNvPr id="20" name="TextBox 19"/>
          <p:cNvSpPr txBox="1"/>
          <p:nvPr/>
        </p:nvSpPr>
        <p:spPr>
          <a:xfrm>
            <a:off x="457188" y="380990"/>
            <a:ext cx="4691093" cy="447663"/>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2533" b="1" i="0" u="none" strike="noStrike" kern="1200" cap="none" spc="0" normalizeH="0" baseline="0" noProof="0">
                <a:ln>
                  <a:noFill/>
                </a:ln>
                <a:solidFill>
                  <a:srgbClr val="2B2D6E"/>
                </a:solidFill>
                <a:effectLst/>
                <a:uLnTx/>
                <a:uFillTx/>
                <a:latin typeface="Montserrat"/>
                <a:ea typeface="+mn-ea"/>
                <a:cs typeface="+mn-cs"/>
              </a:rPr>
              <a:t>Rolling Out to End Users</a:t>
            </a:r>
          </a:p>
        </p:txBody>
      </p:sp>
      <p:sp>
        <p:nvSpPr>
          <p:cNvPr id="21" name="TextBox 20"/>
          <p:cNvSpPr txBox="1"/>
          <p:nvPr/>
        </p:nvSpPr>
        <p:spPr>
          <a:xfrm>
            <a:off x="457188" y="920032"/>
            <a:ext cx="8106762" cy="476238"/>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18" b="1" i="0" u="none" strike="noStrike" kern="1200" cap="none" spc="0" normalizeH="0" baseline="0" noProof="0">
                <a:ln>
                  <a:noFill/>
                </a:ln>
                <a:solidFill>
                  <a:srgbClr val="3A3A5C"/>
                </a:solidFill>
                <a:effectLst/>
                <a:uLnTx/>
                <a:uFillTx/>
                <a:latin typeface="Inter"/>
                <a:ea typeface="+mn-ea"/>
                <a:cs typeface="+mn-cs"/>
              </a:rPr>
              <a:t>A structured rollout plan turns this prompt library from a document into an organizational habit.</a:t>
            </a:r>
          </a:p>
        </p:txBody>
      </p:sp>
      <p:sp>
        <p:nvSpPr>
          <p:cNvPr id="22" name="TextBox 21"/>
          <p:cNvSpPr txBox="1"/>
          <p:nvPr/>
        </p:nvSpPr>
        <p:spPr>
          <a:xfrm>
            <a:off x="813325" y="1943944"/>
            <a:ext cx="91440"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FFFFFF"/>
                </a:solidFill>
                <a:effectLst/>
                <a:uLnTx/>
                <a:uFillTx/>
                <a:latin typeface="Montserrat"/>
                <a:ea typeface="+mn-ea"/>
                <a:cs typeface="+mn-cs"/>
              </a:rPr>
              <a:t>1</a:t>
            </a:r>
          </a:p>
        </p:txBody>
      </p:sp>
      <p:sp>
        <p:nvSpPr>
          <p:cNvPr id="23" name="TextBox 22"/>
          <p:cNvSpPr txBox="1"/>
          <p:nvPr/>
        </p:nvSpPr>
        <p:spPr>
          <a:xfrm>
            <a:off x="961852" y="2358271"/>
            <a:ext cx="605268"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2B2D6E"/>
                </a:solidFill>
                <a:effectLst/>
                <a:uLnTx/>
                <a:uFillTx/>
                <a:latin typeface="Montserrat"/>
                <a:ea typeface="+mn-ea"/>
                <a:cs typeface="+mn-cs"/>
              </a:rPr>
              <a:t>Curate</a:t>
            </a:r>
          </a:p>
        </p:txBody>
      </p:sp>
      <p:sp>
        <p:nvSpPr>
          <p:cNvPr id="24" name="TextBox 23"/>
          <p:cNvSpPr txBox="1"/>
          <p:nvPr/>
        </p:nvSpPr>
        <p:spPr>
          <a:xfrm>
            <a:off x="657208" y="2723933"/>
            <a:ext cx="1905101" cy="1073916"/>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15" b="0" i="0" u="none" strike="noStrike" kern="1200" cap="none" spc="0" normalizeH="0" baseline="0" noProof="0">
                <a:ln>
                  <a:noFill/>
                </a:ln>
                <a:solidFill>
                  <a:srgbClr val="2D2D3F"/>
                </a:solidFill>
                <a:effectLst/>
                <a:uLnTx/>
                <a:uFillTx/>
                <a:latin typeface="Inter"/>
                <a:ea typeface="+mn-ea"/>
                <a:cs typeface="+mn-cs"/>
              </a:rPr>
              <a:t>Select 5-8 starter prompts per role (executive, project manager, customer-facing, engineer) from the full library.</a:t>
            </a:r>
          </a:p>
        </p:txBody>
      </p:sp>
      <p:sp>
        <p:nvSpPr>
          <p:cNvPr id="25" name="TextBox 24"/>
          <p:cNvSpPr txBox="1"/>
          <p:nvPr/>
        </p:nvSpPr>
        <p:spPr>
          <a:xfrm>
            <a:off x="3767638" y="1943944"/>
            <a:ext cx="103432"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FFFFFF"/>
                </a:solidFill>
                <a:effectLst/>
                <a:uLnTx/>
                <a:uFillTx/>
                <a:latin typeface="Montserrat"/>
                <a:ea typeface="+mn-ea"/>
                <a:cs typeface="+mn-cs"/>
              </a:rPr>
              <a:t>2</a:t>
            </a:r>
          </a:p>
        </p:txBody>
      </p:sp>
      <p:sp>
        <p:nvSpPr>
          <p:cNvPr id="26" name="TextBox 25"/>
          <p:cNvSpPr txBox="1"/>
          <p:nvPr/>
        </p:nvSpPr>
        <p:spPr>
          <a:xfrm>
            <a:off x="3906789" y="2358271"/>
            <a:ext cx="919139"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2B2D6E"/>
                </a:solidFill>
                <a:effectLst/>
                <a:uLnTx/>
                <a:uFillTx/>
                <a:latin typeface="Montserrat"/>
                <a:ea typeface="+mn-ea"/>
                <a:cs typeface="+mn-cs"/>
              </a:rPr>
              <a:t>Distribute</a:t>
            </a:r>
          </a:p>
        </p:txBody>
      </p:sp>
      <p:sp>
        <p:nvSpPr>
          <p:cNvPr id="27" name="TextBox 26"/>
          <p:cNvSpPr txBox="1"/>
          <p:nvPr/>
        </p:nvSpPr>
        <p:spPr>
          <a:xfrm>
            <a:off x="3628934" y="2723933"/>
            <a:ext cx="1917900" cy="1073916"/>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15" b="0" i="0" u="none" strike="noStrike" kern="1200" cap="none" spc="0" normalizeH="0" baseline="0" noProof="0">
                <a:ln>
                  <a:noFill/>
                </a:ln>
                <a:solidFill>
                  <a:srgbClr val="2D2D3F"/>
                </a:solidFill>
                <a:effectLst/>
                <a:uLnTx/>
                <a:uFillTx/>
                <a:latin typeface="Inter"/>
                <a:ea typeface="+mn-ea"/>
                <a:cs typeface="+mn-cs"/>
              </a:rPr>
              <a:t>Share prompts via a Teams channel, SharePoint page, or pinned chat message so they are always one click away.</a:t>
            </a:r>
          </a:p>
        </p:txBody>
      </p:sp>
      <p:sp>
        <p:nvSpPr>
          <p:cNvPr id="28" name="TextBox 27"/>
          <p:cNvSpPr txBox="1"/>
          <p:nvPr/>
        </p:nvSpPr>
        <p:spPr>
          <a:xfrm>
            <a:off x="6739215" y="1943944"/>
            <a:ext cx="103730"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FFFFFF"/>
                </a:solidFill>
                <a:effectLst/>
                <a:uLnTx/>
                <a:uFillTx/>
                <a:latin typeface="Montserrat"/>
                <a:ea typeface="+mn-ea"/>
                <a:cs typeface="+mn-cs"/>
              </a:rPr>
              <a:t>3</a:t>
            </a:r>
          </a:p>
        </p:txBody>
      </p:sp>
      <p:sp>
        <p:nvSpPr>
          <p:cNvPr id="29" name="TextBox 28"/>
          <p:cNvSpPr txBox="1"/>
          <p:nvPr/>
        </p:nvSpPr>
        <p:spPr>
          <a:xfrm>
            <a:off x="6958582" y="2358271"/>
            <a:ext cx="456742"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2B2D6E"/>
                </a:solidFill>
                <a:effectLst/>
                <a:uLnTx/>
                <a:uFillTx/>
                <a:latin typeface="Montserrat"/>
                <a:ea typeface="+mn-ea"/>
                <a:cs typeface="+mn-cs"/>
              </a:rPr>
              <a:t>Train</a:t>
            </a:r>
          </a:p>
        </p:txBody>
      </p:sp>
      <p:sp>
        <p:nvSpPr>
          <p:cNvPr id="30" name="TextBox 29"/>
          <p:cNvSpPr txBox="1"/>
          <p:nvPr/>
        </p:nvSpPr>
        <p:spPr>
          <a:xfrm>
            <a:off x="6600659" y="2723933"/>
            <a:ext cx="1920132" cy="1073916"/>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15" b="0" i="0" u="none" strike="noStrike" kern="1200" cap="none" spc="0" normalizeH="0" baseline="0" noProof="0">
                <a:ln>
                  <a:noFill/>
                </a:ln>
                <a:solidFill>
                  <a:srgbClr val="2D2D3F"/>
                </a:solidFill>
                <a:effectLst/>
                <a:uLnTx/>
                <a:uFillTx/>
                <a:latin typeface="Inter"/>
                <a:ea typeface="+mn-ea"/>
                <a:cs typeface="+mn-cs"/>
              </a:rPr>
              <a:t>Run a 30-minute workshop with live demos of 3-4 prompts on real Teams data; show the chain-prompting pattern.</a:t>
            </a:r>
          </a:p>
        </p:txBody>
      </p:sp>
      <p:sp>
        <p:nvSpPr>
          <p:cNvPr id="31" name="TextBox 30"/>
          <p:cNvSpPr txBox="1"/>
          <p:nvPr/>
        </p:nvSpPr>
        <p:spPr>
          <a:xfrm>
            <a:off x="9702458" y="1943944"/>
            <a:ext cx="120696"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FFFFFF"/>
                </a:solidFill>
                <a:effectLst/>
                <a:uLnTx/>
                <a:uFillTx/>
                <a:latin typeface="Montserrat"/>
                <a:ea typeface="+mn-ea"/>
                <a:cs typeface="+mn-cs"/>
              </a:rPr>
              <a:t>4</a:t>
            </a:r>
          </a:p>
        </p:txBody>
      </p:sp>
      <p:sp>
        <p:nvSpPr>
          <p:cNvPr id="32" name="TextBox 31"/>
          <p:cNvSpPr txBox="1"/>
          <p:nvPr/>
        </p:nvSpPr>
        <p:spPr>
          <a:xfrm>
            <a:off x="9877029" y="2358271"/>
            <a:ext cx="881189" cy="219069"/>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13" b="1" i="0" u="none" strike="noStrike" kern="1200" cap="none" spc="0" normalizeH="0" baseline="0" noProof="0">
                <a:ln>
                  <a:noFill/>
                </a:ln>
                <a:solidFill>
                  <a:srgbClr val="2B2D6E"/>
                </a:solidFill>
                <a:effectLst/>
                <a:uLnTx/>
                <a:uFillTx/>
                <a:latin typeface="Montserrat"/>
                <a:ea typeface="+mn-ea"/>
                <a:cs typeface="+mn-cs"/>
              </a:rPr>
              <a:t>Reinforce</a:t>
            </a:r>
          </a:p>
        </p:txBody>
      </p:sp>
      <p:sp>
        <p:nvSpPr>
          <p:cNvPr id="33" name="TextBox 32"/>
          <p:cNvSpPr txBox="1"/>
          <p:nvPr/>
        </p:nvSpPr>
        <p:spPr>
          <a:xfrm>
            <a:off x="9572385" y="2723933"/>
            <a:ext cx="1837981" cy="1073916"/>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15" b="0" i="0" u="none" strike="noStrike" kern="1200" cap="none" spc="0" normalizeH="0" baseline="0" noProof="0">
                <a:ln>
                  <a:noFill/>
                </a:ln>
                <a:solidFill>
                  <a:srgbClr val="2D2D3F"/>
                </a:solidFill>
                <a:effectLst/>
                <a:uLnTx/>
                <a:uFillTx/>
                <a:latin typeface="Inter"/>
                <a:ea typeface="+mn-ea"/>
                <a:cs typeface="+mn-cs"/>
              </a:rPr>
              <a:t>Send a weekly "Prompt of the Week" to keep engagement high and introduce new prompts gradually.</a:t>
            </a:r>
          </a:p>
        </p:txBody>
      </p:sp>
      <p:sp>
        <p:nvSpPr>
          <p:cNvPr id="34" name="TextBox 33"/>
          <p:cNvSpPr txBox="1"/>
          <p:nvPr/>
        </p:nvSpPr>
        <p:spPr>
          <a:xfrm>
            <a:off x="937147" y="5962649"/>
            <a:ext cx="7517120" cy="190495"/>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15" b="0" i="1" u="none" strike="noStrike" kern="1200" cap="none" spc="0" normalizeH="0" baseline="0" noProof="0">
                <a:ln>
                  <a:noFill/>
                </a:ln>
                <a:solidFill>
                  <a:srgbClr val="3A3A5C"/>
                </a:solidFill>
                <a:effectLst/>
                <a:uLnTx/>
                <a:uFillTx/>
                <a:latin typeface="Inter"/>
                <a:ea typeface="+mn-ea"/>
                <a:cs typeface="+mn-cs"/>
              </a:rPr>
              <a:t>Consider creating role-based prompt cards (one-pagers) so each team gets only what is relevant to them.</a:t>
            </a:r>
          </a:p>
        </p:txBody>
      </p:sp>
      <p:sp>
        <p:nvSpPr>
          <p:cNvPr id="35" name="TextBox 34"/>
          <p:cNvSpPr txBox="1"/>
          <p:nvPr/>
        </p:nvSpPr>
        <p:spPr>
          <a:xfrm>
            <a:off x="9639654" y="6410164"/>
            <a:ext cx="2094852" cy="142871"/>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891" b="0" i="0" u="none" strike="noStrike" kern="1200" cap="none" spc="0" normalizeH="0" baseline="0" noProof="0">
                <a:ln>
                  <a:noFill/>
                </a:ln>
                <a:solidFill>
                  <a:srgbClr val="717180"/>
                </a:solidFill>
                <a:effectLst/>
                <a:uLnTx/>
                <a:uFillTx/>
                <a:latin typeface="Inter"/>
                <a:ea typeface="+mn-ea"/>
                <a:cs typeface="+mn-cs"/>
              </a:rPr>
              <a:t>Microsoft 365 Copilot Prompt Library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7619809" y="0"/>
            <a:ext cx="4571885" cy="6857828"/>
          </a:xfrm>
          <a:prstGeom prst="rect">
            <a:avLst/>
          </a:prstGeom>
        </p:spPr>
      </p:pic>
      <p:sp>
        <p:nvSpPr>
          <p:cNvPr id="3" name="TextBox 2"/>
          <p:cNvSpPr txBox="1"/>
          <p:nvPr/>
        </p:nvSpPr>
        <p:spPr>
          <a:xfrm>
            <a:off x="380990" y="361940"/>
            <a:ext cx="5628390" cy="447663"/>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2533" b="1" i="0" u="none" strike="noStrike" kern="1200" cap="none" spc="0" normalizeH="0" baseline="0" noProof="0">
                <a:ln>
                  <a:noFill/>
                </a:ln>
                <a:solidFill>
                  <a:srgbClr val="2B2D6E"/>
                </a:solidFill>
                <a:effectLst/>
                <a:uLnTx/>
                <a:uFillTx/>
                <a:latin typeface="Montserrat"/>
                <a:ea typeface="+mn-ea"/>
                <a:cs typeface="+mn-cs"/>
              </a:rPr>
              <a:t>Tips for Maximizing Adoption</a:t>
            </a:r>
          </a:p>
        </p:txBody>
      </p:sp>
      <p:sp>
        <p:nvSpPr>
          <p:cNvPr id="4" name="TextBox 3"/>
          <p:cNvSpPr txBox="1"/>
          <p:nvPr/>
        </p:nvSpPr>
        <p:spPr>
          <a:xfrm>
            <a:off x="380990" y="911995"/>
            <a:ext cx="6513299" cy="442901"/>
          </a:xfrm>
          <a:prstGeom prst="rect">
            <a:avLst/>
          </a:prstGeom>
          <a:noFill/>
        </p:spPr>
        <p:txBody>
          <a:bodyPr wrap="squar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3A3A5C"/>
                </a:solidFill>
                <a:effectLst/>
                <a:uLnTx/>
                <a:uFillTx/>
                <a:latin typeface="Inter"/>
                <a:ea typeface="+mn-ea"/>
                <a:cs typeface="+mn-cs"/>
              </a:rPr>
              <a:t>Small, practical habits drive sustained Copilot usage far more than one-time training events.</a:t>
            </a:r>
          </a:p>
        </p:txBody>
      </p:sp>
      <p:sp>
        <p:nvSpPr>
          <p:cNvPr id="5" name="TextBox 4"/>
          <p:cNvSpPr txBox="1"/>
          <p:nvPr/>
        </p:nvSpPr>
        <p:spPr>
          <a:xfrm>
            <a:off x="380990" y="6410164"/>
            <a:ext cx="2094852" cy="142871"/>
          </a:xfrm>
          <a:prstGeom prst="rect">
            <a:avLst/>
          </a:prstGeom>
          <a:noFill/>
        </p:spPr>
        <p:txBody>
          <a:bodyPr wrap="none" lIns="0" tIns="0" rIns="0" bIns="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891" b="0" i="0" u="none" strike="noStrike" kern="1200" cap="none" spc="0" normalizeH="0" baseline="0" noProof="0">
                <a:ln>
                  <a:noFill/>
                </a:ln>
                <a:solidFill>
                  <a:srgbClr val="717180"/>
                </a:solidFill>
                <a:effectLst/>
                <a:uLnTx/>
                <a:uFillTx/>
                <a:latin typeface="Inter"/>
                <a:ea typeface="+mn-ea"/>
                <a:cs typeface="+mn-cs"/>
              </a:rPr>
              <a:t>Microsoft 365 Copilot Prompt Library</a:t>
            </a:r>
          </a:p>
        </p:txBody>
      </p:sp>
      <p:sp>
        <p:nvSpPr>
          <p:cNvPr id="6" name="TextBox 5"/>
          <p:cNvSpPr txBox="1"/>
          <p:nvPr/>
        </p:nvSpPr>
        <p:spPr>
          <a:xfrm>
            <a:off x="380990" y="1591974"/>
            <a:ext cx="6857828" cy="3175317"/>
          </a:xfrm>
          <a:prstGeom prst="rect">
            <a:avLst/>
          </a:prstGeom>
          <a:noFill/>
        </p:spPr>
        <p:txBody>
          <a:bodyPr wrap="square" lIns="0" tIns="0" rIns="0" bIns="0">
            <a:spAutoFit/>
          </a:bodyPr>
          <a:lstStyle/>
          <a:p>
            <a:pPr marL="411350" marR="0" lvl="0" indent="-411350" algn="l" defTabSz="457200" rtl="0" eaLnBrk="1" fontAlgn="auto" latinLnBrk="0" hangingPunct="1">
              <a:lnSpc>
                <a:spcPts val="1699"/>
              </a:lnSpc>
              <a:spcBef>
                <a:spcPts val="0"/>
              </a:spcBef>
              <a:spcAft>
                <a:spcPts val="0"/>
              </a:spcAft>
              <a:buClrTx/>
              <a:buSzPct val="100000"/>
              <a:buFontTx/>
              <a:buBlip>
                <a:blip>
                  <a:extLst>
                    <a:ext uri="{96DAC541-7B7A-43D3-8B79-37D633B846F1}">
                      <asvg:svgBlip xmlns:asvg="http://schemas.microsoft.com/office/drawing/2016/SVG/main" r:embed="rId4"/>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Start small:</a:t>
            </a:r>
            <a:r>
              <a:rPr kumimoji="0" sz="1170" b="0" i="0" u="none" strike="noStrike" kern="1200" cap="none" spc="0" normalizeH="0" baseline="0" noProof="0">
                <a:ln>
                  <a:noFill/>
                </a:ln>
                <a:solidFill>
                  <a:srgbClr val="2D2D3F"/>
                </a:solidFill>
                <a:effectLst/>
                <a:uLnTx/>
                <a:uFillTx/>
                <a:latin typeface="Inter"/>
                <a:ea typeface="+mn-ea"/>
                <a:cs typeface="+mn-cs"/>
              </a:rPr>
              <a:t> have each user commit to one prompt per day for their first two weeks</a:t>
            </a:r>
          </a:p>
          <a:p>
            <a:pPr marL="411350" marR="0" lvl="0" indent="-411350" algn="l" defTabSz="457200" rtl="0" eaLnBrk="1" fontAlgn="auto" latinLnBrk="0" hangingPunct="1">
              <a:lnSpc>
                <a:spcPts val="1699"/>
              </a:lnSpc>
              <a:spcBef>
                <a:spcPts val="839"/>
              </a:spcBef>
              <a:spcAft>
                <a:spcPts val="0"/>
              </a:spcAft>
              <a:buClrTx/>
              <a:buSzPct val="100000"/>
              <a:buFontTx/>
              <a:buBlip>
                <a:blip>
                  <a:extLst>
                    <a:ext uri="{96DAC541-7B7A-43D3-8B79-37D633B846F1}">
                      <asvg:svgBlip xmlns:asvg="http://schemas.microsoft.com/office/drawing/2016/SVG/main" r:embed="rId5"/>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Use champions:</a:t>
            </a:r>
            <a:r>
              <a:rPr kumimoji="0" sz="1170" b="0" i="0" u="none" strike="noStrike" kern="1200" cap="none" spc="0" normalizeH="0" baseline="0" noProof="0">
                <a:ln>
                  <a:noFill/>
                </a:ln>
                <a:solidFill>
                  <a:srgbClr val="2D2D3F"/>
                </a:solidFill>
                <a:effectLst/>
                <a:uLnTx/>
                <a:uFillTx/>
                <a:latin typeface="Inter"/>
                <a:ea typeface="+mn-ea"/>
                <a:cs typeface="+mn-cs"/>
              </a:rPr>
              <a:t> identify 1–2 early adopters per team who can model prompt usage and share wins</a:t>
            </a:r>
          </a:p>
          <a:p>
            <a:pPr marL="411350" marR="0" lvl="0" indent="-411350" algn="l" defTabSz="457200" rtl="0" eaLnBrk="1" fontAlgn="auto" latinLnBrk="0" hangingPunct="1">
              <a:lnSpc>
                <a:spcPts val="1699"/>
              </a:lnSpc>
              <a:spcBef>
                <a:spcPts val="839"/>
              </a:spcBef>
              <a:spcAft>
                <a:spcPts val="0"/>
              </a:spcAft>
              <a:buClrTx/>
              <a:buSzPct val="100000"/>
              <a:buFontTx/>
              <a:buBlip>
                <a:blip>
                  <a:extLst>
                    <a:ext uri="{96DAC541-7B7A-43D3-8B79-37D633B846F1}">
                      <asvg:svgBlip xmlns:asvg="http://schemas.microsoft.com/office/drawing/2016/SVG/main" r:embed="rId6"/>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Measure usage:</a:t>
            </a:r>
            <a:r>
              <a:rPr kumimoji="0" sz="1170" b="0" i="0" u="none" strike="noStrike" kern="1200" cap="none" spc="0" normalizeH="0" baseline="0" noProof="0">
                <a:ln>
                  <a:noFill/>
                </a:ln>
                <a:solidFill>
                  <a:srgbClr val="2D2D3F"/>
                </a:solidFill>
                <a:effectLst/>
                <a:uLnTx/>
                <a:uFillTx/>
                <a:latin typeface="Inter"/>
                <a:ea typeface="+mn-ea"/>
                <a:cs typeface="+mn-cs"/>
              </a:rPr>
              <a:t> track Copilot activity in the Microsoft 365 admin center to identify teams that need extra support</a:t>
            </a:r>
          </a:p>
          <a:p>
            <a:pPr marL="411350" marR="0" lvl="0" indent="-411350" algn="l" defTabSz="457200" rtl="0" eaLnBrk="1" fontAlgn="auto" latinLnBrk="0" hangingPunct="1">
              <a:lnSpc>
                <a:spcPts val="1699"/>
              </a:lnSpc>
              <a:spcBef>
                <a:spcPts val="839"/>
              </a:spcBef>
              <a:spcAft>
                <a:spcPts val="0"/>
              </a:spcAft>
              <a:buClrTx/>
              <a:buSzPct val="100000"/>
              <a:buFontTx/>
              <a:buBlip>
                <a:blip>
                  <a:extLst>
                    <a:ext uri="{96DAC541-7B7A-43D3-8B79-37D633B846F1}">
                      <asvg:svgBlip xmlns:asvg="http://schemas.microsoft.com/office/drawing/2016/SVG/main" r:embed="rId7"/>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Share success stories:</a:t>
            </a:r>
            <a:r>
              <a:rPr kumimoji="0" sz="1170" b="0" i="0" u="none" strike="noStrike" kern="1200" cap="none" spc="0" normalizeH="0" baseline="0" noProof="0">
                <a:ln>
                  <a:noFill/>
                </a:ln>
                <a:solidFill>
                  <a:srgbClr val="2D2D3F"/>
                </a:solidFill>
                <a:effectLst/>
                <a:uLnTx/>
                <a:uFillTx/>
                <a:latin typeface="Inter"/>
                <a:ea typeface="+mn-ea"/>
                <a:cs typeface="+mn-cs"/>
              </a:rPr>
              <a:t> when a prompt saves someone 30 minutes, make that visible to the organization</a:t>
            </a:r>
          </a:p>
          <a:p>
            <a:pPr marL="411350" marR="0" lvl="0" indent="-411350" algn="l" defTabSz="457200" rtl="0" eaLnBrk="1" fontAlgn="auto" latinLnBrk="0" hangingPunct="1">
              <a:lnSpc>
                <a:spcPts val="1699"/>
              </a:lnSpc>
              <a:spcBef>
                <a:spcPts val="839"/>
              </a:spcBef>
              <a:spcAft>
                <a:spcPts val="0"/>
              </a:spcAft>
              <a:buClrTx/>
              <a:buSzPct val="100000"/>
              <a:buFontTx/>
              <a:buBlip>
                <a:blip>
                  <a:extLst>
                    <a:ext uri="{96DAC541-7B7A-43D3-8B79-37D633B846F1}">
                      <asvg:svgBlip xmlns:asvg="http://schemas.microsoft.com/office/drawing/2016/SVG/main" r:embed="rId8"/>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Iterate the library:</a:t>
            </a:r>
            <a:r>
              <a:rPr kumimoji="0" sz="1170" b="0" i="0" u="none" strike="noStrike" kern="1200" cap="none" spc="0" normalizeH="0" baseline="0" noProof="0">
                <a:ln>
                  <a:noFill/>
                </a:ln>
                <a:solidFill>
                  <a:srgbClr val="2D2D3F"/>
                </a:solidFill>
                <a:effectLst/>
                <a:uLnTx/>
                <a:uFillTx/>
                <a:latin typeface="Inter"/>
                <a:ea typeface="+mn-ea"/>
                <a:cs typeface="+mn-cs"/>
              </a:rPr>
              <a:t> collect feedback from users and add new prompts or refine existing ones quarterly</a:t>
            </a:r>
          </a:p>
          <a:p>
            <a:pPr marL="411350" marR="0" lvl="0" indent="-411350" algn="l" defTabSz="457200" rtl="0" eaLnBrk="1" fontAlgn="auto" latinLnBrk="0" hangingPunct="1">
              <a:lnSpc>
                <a:spcPts val="1699"/>
              </a:lnSpc>
              <a:spcBef>
                <a:spcPts val="839"/>
              </a:spcBef>
              <a:spcAft>
                <a:spcPts val="0"/>
              </a:spcAft>
              <a:buClrTx/>
              <a:buSzPct val="100000"/>
              <a:buFontTx/>
              <a:buBlip>
                <a:blip>
                  <a:extLst>
                    <a:ext uri="{96DAC541-7B7A-43D3-8B79-37D633B846F1}">
                      <asvg:svgBlip xmlns:asvg="http://schemas.microsoft.com/office/drawing/2016/SVG/main" r:embed="rId9"/>
                    </a:ext>
                  </a:extLst>
                </a:blip>
              </a:buBlip>
              <a:tabLst/>
              <a:defRPr/>
            </a:pPr>
            <a:r>
              <a:rPr kumimoji="0" sz="1145" b="1" i="0" u="none" strike="noStrike" kern="1200" cap="none" spc="0" normalizeH="0" baseline="0" noProof="0">
                <a:ln>
                  <a:noFill/>
                </a:ln>
                <a:solidFill>
                  <a:srgbClr val="2B2D6E"/>
                </a:solidFill>
                <a:effectLst/>
                <a:uLnTx/>
                <a:uFillTx/>
                <a:latin typeface="Inter"/>
                <a:ea typeface="+mn-ea"/>
                <a:cs typeface="+mn-cs"/>
              </a:rPr>
              <a:t>Pair with recording:</a:t>
            </a:r>
            <a:r>
              <a:rPr kumimoji="0" sz="1170" b="0" i="0" u="none" strike="noStrike" kern="1200" cap="none" spc="0" normalizeH="0" baseline="0" noProof="0">
                <a:ln>
                  <a:noFill/>
                </a:ln>
                <a:solidFill>
                  <a:srgbClr val="2D2D3F"/>
                </a:solidFill>
                <a:effectLst/>
                <a:uLnTx/>
                <a:uFillTx/>
                <a:latin typeface="Inter"/>
                <a:ea typeface="+mn-ea"/>
                <a:cs typeface="+mn-cs"/>
              </a:rPr>
              <a:t> enable meeting recording and transcription policies so prompts have rich source data</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E03E8-827D-C06E-7247-CB2377AA23F6}"/>
              </a:ext>
            </a:extLst>
          </p:cNvPr>
          <p:cNvSpPr>
            <a:spLocks noGrp="1"/>
          </p:cNvSpPr>
          <p:nvPr>
            <p:ph type="title"/>
          </p:nvPr>
        </p:nvSpPr>
        <p:spPr/>
        <p:txBody>
          <a:bodyPr wrap="square" anchor="ctr">
            <a:noAutofit/>
          </a:bodyPr>
          <a:lstStyle/>
          <a:p>
            <a:r>
              <a:rPr lang="en-US" sz="4000"/>
              <a:t>Q&amp;A</a:t>
            </a:r>
          </a:p>
        </p:txBody>
      </p:sp>
      <p:sp>
        <p:nvSpPr>
          <p:cNvPr id="3" name="Text Placeholder 2">
            <a:extLst>
              <a:ext uri="{FF2B5EF4-FFF2-40B4-BE49-F238E27FC236}">
                <a16:creationId xmlns:a16="http://schemas.microsoft.com/office/drawing/2014/main" id="{23592730-3BD7-67B2-E74B-E08FE7F0FE0A}"/>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405860534"/>
      </p:ext>
    </p:extLst>
  </p:cSld>
  <p:clrMapOvr>
    <a:masterClrMapping/>
  </p:clrMapOvr>
  <p:transition>
    <p:fade/>
  </p:transition>
</p:sld>
</file>

<file path=ppt/theme/theme1.xml><?xml version="1.0" encoding="utf-8"?>
<a:theme xmlns:a="http://schemas.openxmlformats.org/drawingml/2006/main" name="5_White Template">
  <a:themeElements>
    <a:clrScheme name="TS_20_Blue on White">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Microsoft_brand_template_blue_accessible.pptx" id="{F774D412-23CA-4DC2-A47D-10DB1AEE7EFE}" vid="{952AAC9D-4DB4-450B-87D3-2D1B406135CB}"/>
    </a:ext>
  </a:extLst>
</a:theme>
</file>

<file path=ppt/theme/theme2.xml><?xml version="1.0" encoding="utf-8"?>
<a:theme xmlns:a="http://schemas.openxmlformats.org/drawingml/2006/main" name="2_Theme1">
  <a:themeElements>
    <a:clrScheme name="Data &amp; AI Day - Light">
      <a:dk1>
        <a:srgbClr val="080808"/>
      </a:dk1>
      <a:lt1>
        <a:srgbClr val="FFFFFF"/>
      </a:lt1>
      <a:dk2>
        <a:srgbClr val="243A5E"/>
      </a:dk2>
      <a:lt2>
        <a:srgbClr val="E6E6E6"/>
      </a:lt2>
      <a:accent1>
        <a:srgbClr val="0078D4"/>
      </a:accent1>
      <a:accent2>
        <a:srgbClr val="2A446F"/>
      </a:accent2>
      <a:accent3>
        <a:srgbClr val="C03BC4"/>
      </a:accent3>
      <a:accent4>
        <a:srgbClr val="FFB900"/>
      </a:accent4>
      <a:accent5>
        <a:srgbClr val="FF9349"/>
      </a:accent5>
      <a:accent6>
        <a:srgbClr val="9BF00B"/>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heme1" id="{543CAE60-3912-45F8-8F30-498E9A58C4C9}" vid="{BAC87801-C1FD-45B4-8C21-485CAEBC43F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adfd4c8-54de-4fa2-b73e-b8636989580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32D9D22-3E47-4E06-B1EB-23F0093B6013}">
  <ds:schemaRefs>
    <ds:schemaRef ds:uri="http://schemas.microsoft.com/sharepoint/v3/contenttype/forms"/>
  </ds:schemaRefs>
</ds:datastoreItem>
</file>

<file path=customXml/itemProps2.xml><?xml version="1.0" encoding="utf-8"?>
<ds:datastoreItem xmlns:ds="http://schemas.openxmlformats.org/officeDocument/2006/customXml" ds:itemID="{CD0218ED-6380-4F05-A74F-E7A1FE7D84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adfd4c8-54de-4fa2-b73e-b863698958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1D41E8-1E22-4A32-B762-DF7840724EF2}">
  <ds:schemaRefs>
    <ds:schemaRef ds:uri="http://schemas.microsoft.com/office/infopath/2007/PartnerControls"/>
    <ds:schemaRef ds:uri="http://schemas.microsoft.com/office/2006/documentManagement/types"/>
    <ds:schemaRef ds:uri="http://purl.org/dc/terms/"/>
    <ds:schemaRef ds:uri="http://purl.org/dc/dcmitype/"/>
    <ds:schemaRef ds:uri="http://schemas.openxmlformats.org/package/2006/metadata/core-properties"/>
    <ds:schemaRef ds:uri="6adfd4c8-54de-4fa2-b73e-b86369895801"/>
    <ds:schemaRef ds:uri="http://schemas.microsoft.com/office/2006/metadata/properties"/>
    <ds:schemaRef ds:uri="http://schemas.microsoft.com/sharepoint/v3"/>
    <ds:schemaRef ds:uri="http://www.w3.org/XML/1998/namespace"/>
    <ds:schemaRef ds:uri="http://purl.org/dc/elements/1.1/"/>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7379</Words>
  <Application>Microsoft Office PowerPoint</Application>
  <PresentationFormat>Widescreen</PresentationFormat>
  <Paragraphs>629</Paragraphs>
  <Slides>40</Slides>
  <Notes>40</Notes>
  <HiddenSlides>0</HiddenSlides>
  <MMClips>2</MMClips>
  <ScaleCrop>false</ScaleCrop>
  <HeadingPairs>
    <vt:vector size="4" baseType="variant">
      <vt:variant>
        <vt:lpstr>Theme</vt:lpstr>
      </vt:variant>
      <vt:variant>
        <vt:i4>2</vt:i4>
      </vt:variant>
      <vt:variant>
        <vt:lpstr>Slide Titles</vt:lpstr>
      </vt:variant>
      <vt:variant>
        <vt:i4>40</vt:i4>
      </vt:variant>
    </vt:vector>
  </HeadingPairs>
  <TitlesOfParts>
    <vt:vector size="42" baseType="lpstr">
      <vt:lpstr>5_White Template</vt:lpstr>
      <vt:lpstr>2_Theme1</vt:lpstr>
      <vt:lpstr>Mastering Microsoft 365 Copilot, Copilot Chat and Agents – 2026 </vt:lpstr>
      <vt:lpstr>Mastering  Microsoft 365 Copilot</vt:lpstr>
      <vt:lpstr>Agenda </vt:lpstr>
      <vt:lpstr>Important information before we start!</vt:lpstr>
      <vt:lpstr>How does Copilot Work?</vt:lpstr>
      <vt:lpstr>PowerPoint Presentation</vt:lpstr>
      <vt:lpstr>PowerPoint Presentation</vt:lpstr>
      <vt:lpstr>PowerPoint Presentation</vt:lpstr>
      <vt:lpstr>PowerPoint Presentation</vt:lpstr>
      <vt:lpstr>Key ingredients of a good prompt</vt:lpstr>
      <vt:lpstr>Top 10 to try first with M365 Copilot Foundational skills for new users</vt:lpstr>
      <vt:lpstr>Hands-On Demo: Copilot in Outlook</vt:lpstr>
      <vt:lpstr>Access M365 Copilot from where you’re working</vt:lpstr>
      <vt:lpstr>PowerPoint Presentation</vt:lpstr>
      <vt:lpstr>PowerPoint Presentation</vt:lpstr>
      <vt:lpstr>PowerPoint Presentation</vt:lpstr>
      <vt:lpstr>PowerPoint Presentation</vt:lpstr>
      <vt:lpstr>Summary by Copilot in Outlook</vt:lpstr>
      <vt:lpstr>Draft with Copilot in Outlook</vt:lpstr>
      <vt:lpstr>Draft with Copilot in Outlook</vt:lpstr>
      <vt:lpstr>Coaching by Copilot in Outlook</vt:lpstr>
      <vt:lpstr>Coaching by Copilot in Outlook</vt:lpstr>
      <vt:lpstr>Schedule with Copilot in Outlook</vt:lpstr>
      <vt:lpstr>Copilot Chat in Outlook</vt:lpstr>
      <vt:lpstr>Copilot in Outlook</vt:lpstr>
      <vt:lpstr>Sample Prompts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Adoption Tips</vt:lpstr>
      <vt:lpstr>PowerPoint Presentation</vt:lpstr>
      <vt:lpstr>PowerPoint Presentation</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Victoria Blasich (FREEMIND SEATTLE LLC)</cp:lastModifiedBy>
  <cp:revision>5</cp:revision>
  <dcterms:modified xsi:type="dcterms:W3CDTF">2026-07-07T16:41:06Z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1320900.00000000</vt:lpwstr>
  </property>
  <property fmtid="{D5CDD505-2E9C-101B-9397-08002B2CF9AE}" pid="3" name="xd_ProgID">
    <vt:lpwstr/>
  </property>
  <property fmtid="{D5CDD505-2E9C-101B-9397-08002B2CF9AE}" pid="4" name="ContentTypeId">
    <vt:lpwstr>0x0101000D2BB8FCA7FEB347BAC36A8D039FB81C</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y fmtid="{D5CDD505-2E9C-101B-9397-08002B2CF9AE}" pid="10" name="MediaServiceImageTags">
    <vt:lpwstr/>
  </property>
</Properties>
</file>