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FE81_AC050496.xml" ContentType="application/vnd.ms-powerpoint.comments+xml"/>
  <Override PartName="/ppt/notesSlides/notesSlide8.xml" ContentType="application/vnd.openxmlformats-officedocument.presentationml.notesSlide+xml"/>
  <Override PartName="/ppt/comments/modernComment_118_A552990B.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omments/modernComment_7FFFFE7E_1713ED76.xml" ContentType="application/vnd.ms-powerpoint.comments+xml"/>
  <Override PartName="/ppt/notesSlides/notesSlide10.xml" ContentType="application/vnd.openxmlformats-officedocument.presentationml.notesSlide+xml"/>
  <Override PartName="/ppt/comments/modernComment_103_2F0F32C1.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0A_D2B84EEA.xml" ContentType="application/vnd.ms-powerpoint.comments+xml"/>
  <Override PartName="/ppt/notesSlides/notesSlide17.xml" ContentType="application/vnd.openxmlformats-officedocument.presentationml.notesSlide+xml"/>
  <Override PartName="/ppt/comments/modernComment_110_E625D306.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5_3F2AF066.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3" r:id="rId5"/>
    <p:sldMasterId id="2147483816" r:id="rId6"/>
    <p:sldMasterId id="2147483917" r:id="rId7"/>
    <p:sldMasterId id="2147483931" r:id="rId8"/>
    <p:sldMasterId id="2147483970" r:id="rId9"/>
    <p:sldMasterId id="2147484012" r:id="rId10"/>
  </p:sldMasterIdLst>
  <p:notesMasterIdLst>
    <p:notesMasterId r:id="rId48"/>
  </p:notesMasterIdLst>
  <p:sldIdLst>
    <p:sldId id="300" r:id="rId11"/>
    <p:sldId id="322" r:id="rId12"/>
    <p:sldId id="2147483645" r:id="rId13"/>
    <p:sldId id="2147483414" r:id="rId14"/>
    <p:sldId id="2147483647" r:id="rId15"/>
    <p:sldId id="2147483638" r:id="rId16"/>
    <p:sldId id="2147483265" r:id="rId17"/>
    <p:sldId id="280" r:id="rId18"/>
    <p:sldId id="2147483262" r:id="rId19"/>
    <p:sldId id="2147483036" r:id="rId20"/>
    <p:sldId id="259" r:id="rId21"/>
    <p:sldId id="260" r:id="rId22"/>
    <p:sldId id="261" r:id="rId23"/>
    <p:sldId id="262" r:id="rId24"/>
    <p:sldId id="263" r:id="rId25"/>
    <p:sldId id="265" r:id="rId26"/>
    <p:sldId id="267" r:id="rId27"/>
    <p:sldId id="266" r:id="rId28"/>
    <p:sldId id="268" r:id="rId29"/>
    <p:sldId id="258" r:id="rId30"/>
    <p:sldId id="269" r:id="rId31"/>
    <p:sldId id="270" r:id="rId32"/>
    <p:sldId id="271" r:id="rId33"/>
    <p:sldId id="272" r:id="rId34"/>
    <p:sldId id="275" r:id="rId35"/>
    <p:sldId id="276" r:id="rId36"/>
    <p:sldId id="2147483261" r:id="rId37"/>
    <p:sldId id="277" r:id="rId38"/>
    <p:sldId id="278" r:id="rId39"/>
    <p:sldId id="256" r:id="rId40"/>
    <p:sldId id="285" r:id="rId41"/>
    <p:sldId id="333" r:id="rId42"/>
    <p:sldId id="264" r:id="rId43"/>
    <p:sldId id="298" r:id="rId44"/>
    <p:sldId id="2147483646" r:id="rId45"/>
    <p:sldId id="273" r:id="rId46"/>
    <p:sldId id="31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xt" id="{D153FC5F-DAD3-4536-A478-EA7668103F68}">
          <p14:sldIdLst>
            <p14:sldId id="300"/>
            <p14:sldId id="322"/>
            <p14:sldId id="2147483645"/>
            <p14:sldId id="2147483414"/>
            <p14:sldId id="2147483647"/>
            <p14:sldId id="2147483638"/>
            <p14:sldId id="2147483265"/>
          </p14:sldIdLst>
        </p14:section>
        <p14:section name="Approach to measuring Copilot adoption and impact" id="{B81A4E2C-5051-4E85-A421-044D75D80634}">
          <p14:sldIdLst>
            <p14:sldId id="280"/>
            <p14:sldId id="2147483262"/>
            <p14:sldId id="2147483036"/>
          </p14:sldIdLst>
        </p14:section>
        <p14:section name="Copilot Analytics available in Microsoft 365 Admin Center" id="{FE70C11E-55FA-47D6-9928-D37F36C18329}">
          <p14:sldIdLst>
            <p14:sldId id="259"/>
            <p14:sldId id="260"/>
            <p14:sldId id="261"/>
            <p14:sldId id="262"/>
            <p14:sldId id="263"/>
            <p14:sldId id="265"/>
            <p14:sldId id="267"/>
            <p14:sldId id="266"/>
            <p14:sldId id="268"/>
            <p14:sldId id="258"/>
          </p14:sldIdLst>
        </p14:section>
        <p14:section name="Copilot Dashboard Deep Dive" id="{34822F63-B5DD-45E1-AAA0-E48716470971}">
          <p14:sldIdLst>
            <p14:sldId id="269"/>
            <p14:sldId id="270"/>
            <p14:sldId id="271"/>
          </p14:sldIdLst>
        </p14:section>
        <p14:section name="Advanced Copilot reporting with Viva Insights" id="{E8479BD1-A70E-4752-8033-A80420F90140}">
          <p14:sldIdLst>
            <p14:sldId id="272"/>
            <p14:sldId id="275"/>
            <p14:sldId id="276"/>
            <p14:sldId id="2147483261"/>
            <p14:sldId id="277"/>
          </p14:sldIdLst>
        </p14:section>
        <p14:section name="Outro" id="{AA20225D-E868-4C97-A258-A91F8293329B}">
          <p14:sldIdLst>
            <p14:sldId id="278"/>
            <p14:sldId id="256"/>
            <p14:sldId id="285"/>
            <p14:sldId id="333"/>
            <p14:sldId id="264"/>
            <p14:sldId id="298"/>
            <p14:sldId id="2147483646"/>
            <p14:sldId id="273"/>
            <p14:sldId id="31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75832E00-4864-2E46-7988-44BCD43BA51F}" name="Karen Croteau" initials="KC" userId="S::kacrotea@microsoft.com::3006e0fc-5779-4265-b973-4ad2497da52a" providerId="AD"/>
  <p188:author id="{9FD16A2A-46E6-1CD5-A68E-FB9012E601F6}" name="Angela Thai Thien Nghia" initials="AT" userId="S::anthaith@microsoft.com::a4bbd81a-e704-4a92-a4d4-c48583bf157b" providerId="AD"/>
  <p188:author id="{6266A443-B4F7-297F-3E90-3B58E2687163}" name="Sunita Khatri" initials="SK" userId="S::sunitakhatri@microsoft.com::074aac9e-3433-4e25-a4a2-eda6a1048bf7" providerId="AD"/>
  <p188:author id="{97220A45-1416-9BF9-70DC-C47FD44E4C77}" name="Matthew Pentz (Unify Consulting LLC)" initials="MP" userId="S::v-matpentz@microsoft.com::8295c90f-e9b5-4da9-a278-b2e547be2f53" providerId="AD"/>
  <p188:author id="{4A4D8F65-E37B-AD3F-A19B-4E517D7A54BA}" name="Steph Tung" initials="ST" userId="S::stephtung@microsoft.com::cfb609cc-fd9c-4f22-9b6b-0a378f0ef08d" providerId="AD"/>
  <p188:author id="{221A0470-9B2A-01C5-24C7-EE51489FEE3F}" name="Matt Hickey" initials="MH" userId="S::matthic@microsoft.com::0786e300-cfaf-4d93-b198-2c865307355d" providerId="AD"/>
  <p188:author id="{671C7D8E-93A7-37A1-2269-4ED12A64FB6D}" name="Saran Malhotra" initials="SM" userId="S::samalhotra@microsoft.com::1e802beb-97d5-4d30-b3da-55313a11ffb8" providerId="AD"/>
  <p188:author id="{A63C73E7-33DB-D341-7D88-8124D488017F}" name="Joe Fazzari" initials="JF" userId="S::jofazzar@microsoft.com::37525b47-7f85-4a96-8dbd-6f86118355d6" providerId="AD"/>
  <p188:author id="{B193D1ED-6FB4-9DF4-07BC-8AC89E28754F}" name="Mike Walsh" initials="" userId="S::mikewalsh@microsoft.com::bc8f4e96-7e26-46ac-9dfd-886fde7a4f97" providerId="AD"/>
  <p188:author id="{9EC259FE-7DCD-636E-521F-92E6FB2A4DEF}" name="Samer Baroudi" initials="" userId="S::samerbaroudi@microsoft.com::4fe9f403-e326-4d42-ae8f-f06ef9096e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412"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s>
</file>

<file path=ppt/comments/modernComment_103_2F0F32C1.xml><?xml version="1.0" encoding="utf-8"?>
<p188:cmLst xmlns:a="http://schemas.openxmlformats.org/drawingml/2006/main" xmlns:r="http://schemas.openxmlformats.org/officeDocument/2006/relationships" xmlns:p188="http://schemas.microsoft.com/office/powerpoint/2018/8/main">
  <p188:cm id="{A55CFF13-4588-403C-A081-43B6E5FD93B0}" authorId="{75832E00-4864-2E46-7988-44BCD43BA51F}" created="2025-03-26T13:17:29.409">
    <pc:sldMkLst xmlns:pc="http://schemas.microsoft.com/office/powerpoint/2013/main/command">
      <pc:docMk/>
      <pc:sldMk cId="789525185" sldId="259"/>
    </pc:sldMkLst>
    <p188:replyLst>
      <p188:reply id="{51E28779-6E14-4FA3-B58E-978AC6BBA224}" authorId="{221A0470-9B2A-01C5-24C7-EE51489FEE3F}" created="2025-03-27T15:17:09.402">
        <p188:txBody>
          <a:bodyPr/>
          <a:lstStyle/>
          <a:p>
            <a:r>
              <a:rPr lang="en-US"/>
              <a:t>Changed to Admin Center</a:t>
            </a:r>
          </a:p>
        </p188:txBody>
      </p188:reply>
    </p188:replyLst>
    <p188:txBody>
      <a:bodyPr/>
      <a:lstStyle/>
      <a:p>
        <a:r>
          <a:rPr lang="en-US"/>
          <a:t>I think we need to be clear to this audience on what we mean by M365 Base Service.</a:t>
        </a:r>
      </a:p>
    </p188:txBody>
    <p188:extLst>
      <p:ext xmlns:p="http://schemas.openxmlformats.org/presentationml/2006/main" uri="{57CB4572-C831-44C2-8A1C-0ADB6CCDFE69}">
        <p223:reactions xmlns:p223="http://schemas.microsoft.com/office/powerpoint/2022/03/main">
          <p223:rxn type="👍">
            <p223:instance time="2025-03-27T15:17:10.486" authorId="{221A0470-9B2A-01C5-24C7-EE51489FEE3F}"/>
          </p223:rxn>
        </p223:reactions>
      </p:ext>
    </p188:extLst>
  </p188:cm>
  <p188:cm id="{1A06852B-FF84-4DFC-A541-9733B3D6FAF6}" authorId="{75832E00-4864-2E46-7988-44BCD43BA51F}" created="2025-03-26T13:20:48.073">
    <pc:sldMkLst xmlns:pc="http://schemas.microsoft.com/office/powerpoint/2013/main/command">
      <pc:docMk/>
      <pc:sldMk cId="789525185" sldId="259"/>
    </pc:sldMkLst>
    <p188:txBody>
      <a:bodyPr/>
      <a:lstStyle/>
      <a:p>
        <a:r>
          <a:rPr lang="en-US"/>
          <a:t>Do you think we should also call out that this reporting is really targeted at IT Admins that are involved in planning and monitoring deployments and usage? </a:t>
        </a:r>
      </a:p>
    </p188:txBody>
    <p188:extLst>
      <p:ext xmlns:p="http://schemas.openxmlformats.org/presentationml/2006/main" uri="{57CB4572-C831-44C2-8A1C-0ADB6CCDFE69}">
        <p223:reactions xmlns:p223="http://schemas.microsoft.com/office/powerpoint/2022/03/main">
          <p223:rxn type="👍">
            <p223:instance time="2025-03-27T15:19:02.510" authorId="{221A0470-9B2A-01C5-24C7-EE51489FEE3F}"/>
          </p223:rxn>
        </p223:reactions>
      </p:ext>
    </p188:extLst>
  </p188:cm>
</p188:cmLst>
</file>

<file path=ppt/comments/modernComment_10A_D2B84EEA.xml><?xml version="1.0" encoding="utf-8"?>
<p188:cmLst xmlns:a="http://schemas.openxmlformats.org/drawingml/2006/main" xmlns:r="http://schemas.openxmlformats.org/officeDocument/2006/relationships" xmlns:p188="http://schemas.microsoft.com/office/powerpoint/2018/8/main">
  <p188:cm id="{D6777575-7C04-40B2-B0C8-C22D08E3E5CB}" authorId="{75832E00-4864-2E46-7988-44BCD43BA51F}" created="2025-03-26T13:19:27.976">
    <pc:sldMkLst xmlns:pc="http://schemas.microsoft.com/office/powerpoint/2013/main/command">
      <pc:docMk/>
      <pc:sldMk cId="3535294186" sldId="266"/>
    </pc:sldMkLst>
    <p188:txBody>
      <a:bodyPr/>
      <a:lstStyle/>
      <a:p>
        <a:r>
          <a:rPr lang="en-US"/>
          <a:t>should we also call out the MGDC?</a:t>
        </a:r>
      </a:p>
    </p188:txBody>
  </p188:cm>
</p188:cmLst>
</file>

<file path=ppt/comments/modernComment_110_E625D306.xml><?xml version="1.0" encoding="utf-8"?>
<p188:cmLst xmlns:a="http://schemas.openxmlformats.org/drawingml/2006/main" xmlns:r="http://schemas.openxmlformats.org/officeDocument/2006/relationships" xmlns:p188="http://schemas.microsoft.com/office/powerpoint/2018/8/main">
  <p188:cm id="{4A472DCA-72C8-44C6-9C1F-46F9B7612ABE}" authorId="{75832E00-4864-2E46-7988-44BCD43BA51F}" created="2025-03-26T13:22:06.220">
    <pc:sldMkLst xmlns:pc="http://schemas.microsoft.com/office/powerpoint/2013/main/command">
      <pc:docMk/>
      <pc:sldMk cId="3861238534" sldId="272"/>
    </pc:sldMkLst>
    <p188:txBody>
      <a:bodyPr/>
      <a:lstStyle/>
      <a:p>
        <a:r>
          <a:rPr lang="en-US"/>
          <a:t>Also call out roles these advanced insights are targeted for?  </a:t>
        </a:r>
      </a:p>
    </p188:txBody>
  </p188:cm>
</p188:cmLst>
</file>

<file path=ppt/comments/modernComment_115_3F2AF066.xml><?xml version="1.0" encoding="utf-8"?>
<p188:cmLst xmlns:a="http://schemas.openxmlformats.org/drawingml/2006/main" xmlns:r="http://schemas.openxmlformats.org/officeDocument/2006/relationships" xmlns:p188="http://schemas.microsoft.com/office/powerpoint/2018/8/main">
  <p188:cm id="{1E7BF3D1-9891-4966-8FD1-332CF97DD15C}" authorId="{75832E00-4864-2E46-7988-44BCD43BA51F}" created="2025-03-26T13:33:53.060">
    <pc:sldMkLst xmlns:pc="http://schemas.microsoft.com/office/powerpoint/2013/main/command">
      <pc:docMk/>
      <pc:sldMk cId="1059778662" sldId="277"/>
    </pc:sldMkLst>
    <p188:txBody>
      <a:bodyPr/>
      <a:lstStyle/>
      <a:p>
        <a:r>
          <a:rPr lang="en-US"/>
          <a:t>thoughts on putting a final slide to put the "what to use when" high level data into a timeline methodology  view?  Showing use of the tools for initial deployment through ongoing ACM and business review activities?  Or do you think the What to Use When slide is enough?  </a:t>
        </a:r>
      </a:p>
    </p188:txBody>
  </p188:cm>
</p188:cmLst>
</file>

<file path=ppt/comments/modernComment_118_A552990B.xml><?xml version="1.0" encoding="utf-8"?>
<p188:cmLst xmlns:a="http://schemas.openxmlformats.org/drawingml/2006/main" xmlns:r="http://schemas.openxmlformats.org/officeDocument/2006/relationships" xmlns:p188="http://schemas.microsoft.com/office/powerpoint/2018/8/main">
  <p188:cm id="{5B91BE4B-8230-4FED-B647-7710CE383DFC}" authorId="{75832E00-4864-2E46-7988-44BCD43BA51F}" created="2025-03-26T13:14:30.277">
    <pc:sldMkLst xmlns:pc="http://schemas.microsoft.com/office/powerpoint/2013/main/command">
      <pc:docMk/>
      <pc:sldMk cId="387181942" sldId="2147483262"/>
    </pc:sldMkLst>
    <p188:txBody>
      <a:bodyPr/>
      <a:lstStyle/>
      <a:p>
        <a:r>
          <a:rPr lang="en-US"/>
          <a:t>Do we want to perhaps have a slide prior to this to hone in on the distinction between measuring usage and impact?  And how the dash can help with both but how they are different?  Just thinking about the MAC reporting as well as the distinction between the Readiness/Adoption tabs in CPD versus the Impact tab?  Thinking it may align to the "what to use when" theme?</a:t>
        </a:r>
      </a:p>
    </p188:txBody>
  </p188:cm>
</p188:cmLst>
</file>

<file path=ppt/comments/modernComment_7FFFFE7E_1713ED76.xml><?xml version="1.0" encoding="utf-8"?>
<p188:cmLst xmlns:a="http://schemas.openxmlformats.org/drawingml/2006/main" xmlns:r="http://schemas.openxmlformats.org/officeDocument/2006/relationships" xmlns:p188="http://schemas.microsoft.com/office/powerpoint/2018/8/main">
  <p188:cm id="{5CD0AA81-A67C-456D-98EB-9E24F0A0428C}" authorId="{75832E00-4864-2E46-7988-44BCD43BA51F}" created="2025-03-26T13:14:30.277">
    <pc:sldMkLst xmlns:pc="http://schemas.microsoft.com/office/powerpoint/2013/main/command">
      <pc:docMk/>
      <pc:sldMk cId="387181942" sldId="2147483262"/>
    </pc:sldMkLst>
    <p188:txBody>
      <a:bodyPr/>
      <a:lstStyle/>
      <a:p>
        <a:r>
          <a:rPr lang="en-US"/>
          <a:t>Do we want to perhaps have a slide prior to this to hone in on the distinction between measuring usage and impact?  And how the dash can help with both but how they are different?  Just thinking about the MAC reporting as well as the distinction between the Readiness/Adoption tabs in CPD versus the Impact tab?  Thinking it may align to the "what to use when" theme?</a:t>
        </a:r>
      </a:p>
    </p188:txBody>
  </p188:cm>
</p188:cmLst>
</file>

<file path=ppt/comments/modernComment_7FFFFE81_AC050496.xml><?xml version="1.0" encoding="utf-8"?>
<p188:cmLst xmlns:a="http://schemas.openxmlformats.org/drawingml/2006/main" xmlns:r="http://schemas.openxmlformats.org/officeDocument/2006/relationships" xmlns:p188="http://schemas.microsoft.com/office/powerpoint/2018/8/main">
  <p188:cm id="{53DEE01A-42F7-4C9F-A7F9-5490E6130C34}" authorId="{75832E00-4864-2E46-7988-44BCD43BA51F}" created="2025-03-26T14:05:30.323">
    <pc:sldMkLst xmlns:pc="http://schemas.microsoft.com/office/powerpoint/2013/main/command">
      <pc:docMk/>
      <pc:sldMk cId="2886010006" sldId="2147483265"/>
    </pc:sldMkLst>
    <p188:replyLst>
      <p188:reply id="{F9BA30E5-0979-4EF4-8BA7-C1E748D75623}" authorId="{221A0470-9B2A-01C5-24C7-EE51489FEE3F}" created="2025-03-26T14:37:40.921">
        <p188:txBody>
          <a:bodyPr/>
          <a:lstStyle/>
          <a:p>
            <a:r>
              <a:rPr lang="en-US"/>
              <a:t>For sure, good idea</a:t>
            </a:r>
          </a:p>
        </p188:txBody>
      </p188:reply>
    </p188:replyLst>
    <p188:txBody>
      <a:bodyPr/>
      <a:lstStyle/>
      <a:p>
        <a:r>
          <a:rPr lang="en-US"/>
          <a:t>Wondering if we ask for these Tech Pre-reqs to be included in the invite so people have the time to prep should they choose to do so?</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ata2.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A607DA-EC39-4CF9-81E8-082E0EDC57E5}"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A5FAA16F-FDC6-42F2-BB57-8A7EA2EC0F64}">
      <dgm:prSet custT="1"/>
      <dgm:spPr/>
      <dgm:t>
        <a:bodyPr/>
        <a:lstStyle/>
        <a:p>
          <a:pPr>
            <a:lnSpc>
              <a:spcPct val="100000"/>
            </a:lnSpc>
            <a:defRPr b="1"/>
          </a:pPr>
          <a:r>
            <a:rPr lang="en-US" sz="1600" b="1" i="1"/>
            <a:t>Deployment</a:t>
          </a:r>
          <a:r>
            <a:rPr lang="en-US" sz="1600"/>
            <a:t> Planning &amp; </a:t>
          </a:r>
          <a:r>
            <a:rPr lang="en-US" sz="1600" b="1" i="1"/>
            <a:t>Usage</a:t>
          </a:r>
        </a:p>
      </dgm:t>
    </dgm:pt>
    <dgm:pt modelId="{0A9873A4-E08F-4EAC-BD76-E5BC400DF97B}" type="parTrans" cxnId="{6AA6E9CF-A452-40E0-9588-D7DA1A2A52DB}">
      <dgm:prSet/>
      <dgm:spPr/>
      <dgm:t>
        <a:bodyPr/>
        <a:lstStyle/>
        <a:p>
          <a:endParaRPr lang="en-US"/>
        </a:p>
      </dgm:t>
    </dgm:pt>
    <dgm:pt modelId="{CF6F539D-ACDE-4C08-8F87-FCED0C216AE0}" type="sibTrans" cxnId="{6AA6E9CF-A452-40E0-9588-D7DA1A2A52DB}">
      <dgm:prSet/>
      <dgm:spPr/>
      <dgm:t>
        <a:bodyPr/>
        <a:lstStyle/>
        <a:p>
          <a:endParaRPr lang="en-US"/>
        </a:p>
      </dgm:t>
    </dgm:pt>
    <dgm:pt modelId="{FC69E711-0E67-471E-B08B-296F2088C431}">
      <dgm:prSet custT="1"/>
      <dgm:spPr/>
      <dgm:t>
        <a:bodyPr/>
        <a:lstStyle/>
        <a:p>
          <a:pPr>
            <a:lnSpc>
              <a:spcPct val="100000"/>
            </a:lnSpc>
          </a:pPr>
          <a:r>
            <a:rPr lang="en-US" sz="1600"/>
            <a:t>Who should I give Copilot licenses to?</a:t>
          </a:r>
        </a:p>
      </dgm:t>
    </dgm:pt>
    <dgm:pt modelId="{0E17F878-3D36-442E-ABB4-BB5321AA1252}" type="parTrans" cxnId="{DBD203E3-6A4E-4B64-93B9-D8FA0C959E3C}">
      <dgm:prSet/>
      <dgm:spPr/>
      <dgm:t>
        <a:bodyPr/>
        <a:lstStyle/>
        <a:p>
          <a:endParaRPr lang="en-US"/>
        </a:p>
      </dgm:t>
    </dgm:pt>
    <dgm:pt modelId="{D5E4543F-D068-4A12-B784-DD0ADBDF655A}" type="sibTrans" cxnId="{DBD203E3-6A4E-4B64-93B9-D8FA0C959E3C}">
      <dgm:prSet/>
      <dgm:spPr/>
      <dgm:t>
        <a:bodyPr/>
        <a:lstStyle/>
        <a:p>
          <a:endParaRPr lang="en-US"/>
        </a:p>
      </dgm:t>
    </dgm:pt>
    <dgm:pt modelId="{0B92FF5A-3159-4EDA-AB43-F794E50B3A17}">
      <dgm:prSet custT="1"/>
      <dgm:spPr/>
      <dgm:t>
        <a:bodyPr/>
        <a:lstStyle/>
        <a:p>
          <a:pPr>
            <a:lnSpc>
              <a:spcPct val="100000"/>
            </a:lnSpc>
          </a:pPr>
          <a:r>
            <a:rPr lang="en-US" sz="1600"/>
            <a:t>How is my rollout of licenses going?</a:t>
          </a:r>
        </a:p>
      </dgm:t>
    </dgm:pt>
    <dgm:pt modelId="{042B6A94-79E0-4445-AAD9-19213578A030}" type="parTrans" cxnId="{45C2F889-54AB-4C94-A9F8-E9591E10F682}">
      <dgm:prSet/>
      <dgm:spPr/>
      <dgm:t>
        <a:bodyPr/>
        <a:lstStyle/>
        <a:p>
          <a:endParaRPr lang="en-US"/>
        </a:p>
      </dgm:t>
    </dgm:pt>
    <dgm:pt modelId="{2D57820A-28C6-4838-85FA-18149F9BB018}" type="sibTrans" cxnId="{45C2F889-54AB-4C94-A9F8-E9591E10F682}">
      <dgm:prSet/>
      <dgm:spPr/>
      <dgm:t>
        <a:bodyPr/>
        <a:lstStyle/>
        <a:p>
          <a:endParaRPr lang="en-US"/>
        </a:p>
      </dgm:t>
    </dgm:pt>
    <dgm:pt modelId="{414586CB-DCB9-4B05-BA9F-FA53A9893D0B}">
      <dgm:prSet custT="1"/>
      <dgm:spPr/>
      <dgm:t>
        <a:bodyPr/>
        <a:lstStyle/>
        <a:p>
          <a:pPr>
            <a:lnSpc>
              <a:spcPct val="100000"/>
            </a:lnSpc>
          </a:pPr>
          <a:r>
            <a:rPr lang="en-US" sz="1600"/>
            <a:t>Are the assigned users using their license?</a:t>
          </a:r>
          <a:endParaRPr lang="en-US" sz="1100"/>
        </a:p>
      </dgm:t>
    </dgm:pt>
    <dgm:pt modelId="{925E3F0A-5536-41CD-9AE5-9DDACA303698}" type="parTrans" cxnId="{C422CE57-D167-4EE2-8091-3E85956E1AB8}">
      <dgm:prSet/>
      <dgm:spPr/>
      <dgm:t>
        <a:bodyPr/>
        <a:lstStyle/>
        <a:p>
          <a:endParaRPr lang="en-US"/>
        </a:p>
      </dgm:t>
    </dgm:pt>
    <dgm:pt modelId="{DB1A62AC-01FA-4D26-B5B6-EA16B9C0D167}" type="sibTrans" cxnId="{C422CE57-D167-4EE2-8091-3E85956E1AB8}">
      <dgm:prSet/>
      <dgm:spPr/>
      <dgm:t>
        <a:bodyPr/>
        <a:lstStyle/>
        <a:p>
          <a:endParaRPr lang="en-US"/>
        </a:p>
      </dgm:t>
    </dgm:pt>
    <dgm:pt modelId="{EFD31F6A-7ECA-4716-9BE4-EAE91D1C3EA1}">
      <dgm:prSet custT="1"/>
      <dgm:spPr/>
      <dgm:t>
        <a:bodyPr/>
        <a:lstStyle/>
        <a:p>
          <a:pPr>
            <a:lnSpc>
              <a:spcPct val="100000"/>
            </a:lnSpc>
            <a:defRPr b="1"/>
          </a:pPr>
          <a:r>
            <a:rPr lang="en-US" sz="1600"/>
            <a:t>How is </a:t>
          </a:r>
          <a:r>
            <a:rPr lang="en-US" sz="1600" b="1" i="1"/>
            <a:t>Adoption</a:t>
          </a:r>
          <a:r>
            <a:rPr lang="en-US" sz="1600"/>
            <a:t> going?</a:t>
          </a:r>
        </a:p>
      </dgm:t>
    </dgm:pt>
    <dgm:pt modelId="{4BE5AFD5-29D9-48FC-9DF2-23E6091BC623}" type="parTrans" cxnId="{E13FF6BA-62C8-49EB-8212-1B1B995C113A}">
      <dgm:prSet/>
      <dgm:spPr/>
      <dgm:t>
        <a:bodyPr/>
        <a:lstStyle/>
        <a:p>
          <a:endParaRPr lang="en-US"/>
        </a:p>
      </dgm:t>
    </dgm:pt>
    <dgm:pt modelId="{FC05E67A-AE06-476F-8ABC-3CDB6E52FFAA}" type="sibTrans" cxnId="{E13FF6BA-62C8-49EB-8212-1B1B995C113A}">
      <dgm:prSet/>
      <dgm:spPr/>
      <dgm:t>
        <a:bodyPr/>
        <a:lstStyle/>
        <a:p>
          <a:endParaRPr lang="en-US"/>
        </a:p>
      </dgm:t>
    </dgm:pt>
    <dgm:pt modelId="{06DC4A75-023F-4F7A-8EBC-6787E7BB8151}">
      <dgm:prSet custT="1"/>
      <dgm:spPr/>
      <dgm:t>
        <a:bodyPr/>
        <a:lstStyle/>
        <a:p>
          <a:pPr>
            <a:lnSpc>
              <a:spcPct val="100000"/>
            </a:lnSpc>
          </a:pPr>
          <a:r>
            <a:rPr lang="en-US" sz="1600"/>
            <a:t>What groups are effectively using Copilot and how?</a:t>
          </a:r>
        </a:p>
      </dgm:t>
    </dgm:pt>
    <dgm:pt modelId="{D940A0BA-B337-492C-A929-4E685295944B}" type="parTrans" cxnId="{3AEA6A3E-37FD-4BE5-802B-6A37924016ED}">
      <dgm:prSet/>
      <dgm:spPr/>
      <dgm:t>
        <a:bodyPr/>
        <a:lstStyle/>
        <a:p>
          <a:endParaRPr lang="en-US"/>
        </a:p>
      </dgm:t>
    </dgm:pt>
    <dgm:pt modelId="{07725A2C-0FB0-4540-AAF3-0E1E0270C121}" type="sibTrans" cxnId="{3AEA6A3E-37FD-4BE5-802B-6A37924016ED}">
      <dgm:prSet/>
      <dgm:spPr/>
      <dgm:t>
        <a:bodyPr/>
        <a:lstStyle/>
        <a:p>
          <a:endParaRPr lang="en-US"/>
        </a:p>
      </dgm:t>
    </dgm:pt>
    <dgm:pt modelId="{FA52F7EB-7FE2-4170-B2BF-B415FA2EBC72}">
      <dgm:prSet custT="1"/>
      <dgm:spPr/>
      <dgm:t>
        <a:bodyPr/>
        <a:lstStyle/>
        <a:p>
          <a:pPr>
            <a:lnSpc>
              <a:spcPct val="100000"/>
            </a:lnSpc>
          </a:pPr>
          <a:r>
            <a:rPr lang="en-US" sz="1600"/>
            <a:t>What groups are not using?</a:t>
          </a:r>
        </a:p>
        <a:p>
          <a:pPr>
            <a:lnSpc>
              <a:spcPct val="100000"/>
            </a:lnSpc>
          </a:pPr>
          <a:r>
            <a:rPr lang="en-US" sz="1600"/>
            <a:t>How do users feel about Copilot Analytics?  </a:t>
          </a:r>
        </a:p>
      </dgm:t>
    </dgm:pt>
    <dgm:pt modelId="{C9918689-0524-40E4-AD27-B23C33E4ED94}" type="parTrans" cxnId="{3D1B4D2A-3747-486B-AD38-4CD82D87D74A}">
      <dgm:prSet/>
      <dgm:spPr/>
      <dgm:t>
        <a:bodyPr/>
        <a:lstStyle/>
        <a:p>
          <a:endParaRPr lang="en-US"/>
        </a:p>
      </dgm:t>
    </dgm:pt>
    <dgm:pt modelId="{3412E496-35DF-464E-BAEA-D708911C6DA5}" type="sibTrans" cxnId="{3D1B4D2A-3747-486B-AD38-4CD82D87D74A}">
      <dgm:prSet/>
      <dgm:spPr/>
      <dgm:t>
        <a:bodyPr/>
        <a:lstStyle/>
        <a:p>
          <a:endParaRPr lang="en-US"/>
        </a:p>
      </dgm:t>
    </dgm:pt>
    <dgm:pt modelId="{142FAAFD-C788-4238-9A4F-3834079B7203}">
      <dgm:prSet custT="1"/>
      <dgm:spPr/>
      <dgm:t>
        <a:bodyPr/>
        <a:lstStyle/>
        <a:p>
          <a:pPr>
            <a:lnSpc>
              <a:spcPct val="100000"/>
            </a:lnSpc>
          </a:pPr>
          <a:r>
            <a:rPr lang="en-US" sz="1600"/>
            <a:t>What additional ACM efforts should be undertaken to increase adoption?</a:t>
          </a:r>
        </a:p>
      </dgm:t>
    </dgm:pt>
    <dgm:pt modelId="{696ED174-35A4-4BDC-901F-4F7BB87C8C23}" type="parTrans" cxnId="{FD16BF02-9A47-460B-8CCC-736C7EFE93E2}">
      <dgm:prSet/>
      <dgm:spPr/>
      <dgm:t>
        <a:bodyPr/>
        <a:lstStyle/>
        <a:p>
          <a:endParaRPr lang="en-US"/>
        </a:p>
      </dgm:t>
    </dgm:pt>
    <dgm:pt modelId="{2C1569C7-C5AE-48A9-B723-796E6E70DF7C}" type="sibTrans" cxnId="{FD16BF02-9A47-460B-8CCC-736C7EFE93E2}">
      <dgm:prSet/>
      <dgm:spPr/>
      <dgm:t>
        <a:bodyPr/>
        <a:lstStyle/>
        <a:p>
          <a:endParaRPr lang="en-US"/>
        </a:p>
      </dgm:t>
    </dgm:pt>
    <dgm:pt modelId="{381EB654-B192-486D-A04A-C99DA62F1620}">
      <dgm:prSet/>
      <dgm:spPr/>
      <dgm:t>
        <a:bodyPr/>
        <a:lstStyle/>
        <a:p>
          <a:pPr>
            <a:lnSpc>
              <a:spcPct val="100000"/>
            </a:lnSpc>
            <a:defRPr b="1"/>
          </a:pPr>
          <a:r>
            <a:rPr lang="en-US"/>
            <a:t>What is the </a:t>
          </a:r>
          <a:r>
            <a:rPr lang="en-US" b="1" i="1"/>
            <a:t>Impact</a:t>
          </a:r>
          <a:r>
            <a:rPr lang="en-US"/>
            <a:t> we are seeing from the use of Copilot?</a:t>
          </a:r>
        </a:p>
      </dgm:t>
    </dgm:pt>
    <dgm:pt modelId="{ADC2AA34-F65B-4224-9F66-58FF34CF2365}" type="parTrans" cxnId="{8F8BE2A9-1CA4-421F-9A9E-DF3BC8D0AB7F}">
      <dgm:prSet/>
      <dgm:spPr/>
      <dgm:t>
        <a:bodyPr/>
        <a:lstStyle/>
        <a:p>
          <a:endParaRPr lang="en-US"/>
        </a:p>
      </dgm:t>
    </dgm:pt>
    <dgm:pt modelId="{24C71C5B-20B9-4E45-8BDD-4FF61E4DBEC5}" type="sibTrans" cxnId="{8F8BE2A9-1CA4-421F-9A9E-DF3BC8D0AB7F}">
      <dgm:prSet/>
      <dgm:spPr/>
      <dgm:t>
        <a:bodyPr/>
        <a:lstStyle/>
        <a:p>
          <a:endParaRPr lang="en-US"/>
        </a:p>
      </dgm:t>
    </dgm:pt>
    <dgm:pt modelId="{2EB5F589-DDCF-4CB2-B44F-3C3D2D92EE38}">
      <dgm:prSet custT="1"/>
      <dgm:spPr/>
      <dgm:t>
        <a:bodyPr/>
        <a:lstStyle/>
        <a:p>
          <a:pPr>
            <a:lnSpc>
              <a:spcPct val="100000"/>
            </a:lnSpc>
          </a:pPr>
          <a:r>
            <a:rPr lang="en-US" sz="1600"/>
            <a:t>What personal productivity gains are being realized?</a:t>
          </a:r>
        </a:p>
      </dgm:t>
    </dgm:pt>
    <dgm:pt modelId="{ACD72BA5-9E53-455E-86E2-7FA933A094D7}" type="parTrans" cxnId="{2FBCEC5D-44B2-42A7-B363-805AA2EDD061}">
      <dgm:prSet/>
      <dgm:spPr/>
      <dgm:t>
        <a:bodyPr/>
        <a:lstStyle/>
        <a:p>
          <a:endParaRPr lang="en-US"/>
        </a:p>
      </dgm:t>
    </dgm:pt>
    <dgm:pt modelId="{B142AD20-F336-46AA-8CCF-B985608FDEB5}" type="sibTrans" cxnId="{2FBCEC5D-44B2-42A7-B363-805AA2EDD061}">
      <dgm:prSet/>
      <dgm:spPr/>
      <dgm:t>
        <a:bodyPr/>
        <a:lstStyle/>
        <a:p>
          <a:endParaRPr lang="en-US"/>
        </a:p>
      </dgm:t>
    </dgm:pt>
    <dgm:pt modelId="{53BE22DF-7401-403A-82A4-668EB491CF61}">
      <dgm:prSet custT="1"/>
      <dgm:spPr/>
      <dgm:t>
        <a:bodyPr/>
        <a:lstStyle/>
        <a:p>
          <a:pPr>
            <a:lnSpc>
              <a:spcPct val="100000"/>
            </a:lnSpc>
          </a:pPr>
          <a:r>
            <a:rPr lang="en-US" sz="1600"/>
            <a:t>What impact is Copilot having on KPIs?  </a:t>
          </a:r>
        </a:p>
      </dgm:t>
    </dgm:pt>
    <dgm:pt modelId="{4C85F04E-C62C-4BE8-A95C-235B35307558}" type="parTrans" cxnId="{C1B8D299-63FB-4876-A45A-B01D96B56168}">
      <dgm:prSet/>
      <dgm:spPr/>
      <dgm:t>
        <a:bodyPr/>
        <a:lstStyle/>
        <a:p>
          <a:endParaRPr lang="en-US"/>
        </a:p>
      </dgm:t>
    </dgm:pt>
    <dgm:pt modelId="{A1B128CF-1C00-4B35-9050-18607CF1531D}" type="sibTrans" cxnId="{C1B8D299-63FB-4876-A45A-B01D96B56168}">
      <dgm:prSet/>
      <dgm:spPr/>
      <dgm:t>
        <a:bodyPr/>
        <a:lstStyle/>
        <a:p>
          <a:endParaRPr lang="en-US"/>
        </a:p>
      </dgm:t>
    </dgm:pt>
    <dgm:pt modelId="{05873EF5-C0A1-46BC-96FD-7D1EFABD66CB}" type="pres">
      <dgm:prSet presAssocID="{23A607DA-EC39-4CF9-81E8-082E0EDC57E5}" presName="root" presStyleCnt="0">
        <dgm:presLayoutVars>
          <dgm:dir/>
          <dgm:resizeHandles val="exact"/>
        </dgm:presLayoutVars>
      </dgm:prSet>
      <dgm:spPr/>
    </dgm:pt>
    <dgm:pt modelId="{74082349-60B5-49A2-9939-D3FC2A4D3953}" type="pres">
      <dgm:prSet presAssocID="{A5FAA16F-FDC6-42F2-BB57-8A7EA2EC0F64}" presName="compNode" presStyleCnt="0"/>
      <dgm:spPr/>
    </dgm:pt>
    <dgm:pt modelId="{DC0901CB-FDC6-4772-BDDB-CDB90AA82320}" type="pres">
      <dgm:prSet presAssocID="{A5FAA16F-FDC6-42F2-BB57-8A7EA2EC0F6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ud Computing"/>
        </a:ext>
      </dgm:extLst>
    </dgm:pt>
    <dgm:pt modelId="{606257E3-A4AB-4638-9990-CB1D6D5BF9AC}" type="pres">
      <dgm:prSet presAssocID="{A5FAA16F-FDC6-42F2-BB57-8A7EA2EC0F64}" presName="iconSpace" presStyleCnt="0"/>
      <dgm:spPr/>
    </dgm:pt>
    <dgm:pt modelId="{C6BB00D8-0789-4D00-960F-9BC65C041F89}" type="pres">
      <dgm:prSet presAssocID="{A5FAA16F-FDC6-42F2-BB57-8A7EA2EC0F64}" presName="parTx" presStyleLbl="revTx" presStyleIdx="0" presStyleCnt="6">
        <dgm:presLayoutVars>
          <dgm:chMax val="0"/>
          <dgm:chPref val="0"/>
        </dgm:presLayoutVars>
      </dgm:prSet>
      <dgm:spPr/>
    </dgm:pt>
    <dgm:pt modelId="{46B488D6-060C-4E13-908F-6D32D39676C9}" type="pres">
      <dgm:prSet presAssocID="{A5FAA16F-FDC6-42F2-BB57-8A7EA2EC0F64}" presName="txSpace" presStyleCnt="0"/>
      <dgm:spPr/>
    </dgm:pt>
    <dgm:pt modelId="{75A5DB6E-3BA6-49A7-A322-BC58C1A4BB33}" type="pres">
      <dgm:prSet presAssocID="{A5FAA16F-FDC6-42F2-BB57-8A7EA2EC0F64}" presName="desTx" presStyleLbl="revTx" presStyleIdx="1" presStyleCnt="6">
        <dgm:presLayoutVars/>
      </dgm:prSet>
      <dgm:spPr/>
    </dgm:pt>
    <dgm:pt modelId="{A1AE76E8-19E0-461E-802D-0CCB04F56F72}" type="pres">
      <dgm:prSet presAssocID="{CF6F539D-ACDE-4C08-8F87-FCED0C216AE0}" presName="sibTrans" presStyleCnt="0"/>
      <dgm:spPr/>
    </dgm:pt>
    <dgm:pt modelId="{ED600B61-5B67-417D-9E4F-B88294716674}" type="pres">
      <dgm:prSet presAssocID="{EFD31F6A-7ECA-4716-9BE4-EAE91D1C3EA1}" presName="compNode" presStyleCnt="0"/>
      <dgm:spPr/>
    </dgm:pt>
    <dgm:pt modelId="{D699F04B-CF10-4787-9795-2874DA64F9B9}" type="pres">
      <dgm:prSet presAssocID="{EFD31F6A-7ECA-4716-9BE4-EAE91D1C3E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69D5B2D3-7620-4EF3-A96D-017F2E108C8F}" type="pres">
      <dgm:prSet presAssocID="{EFD31F6A-7ECA-4716-9BE4-EAE91D1C3EA1}" presName="iconSpace" presStyleCnt="0"/>
      <dgm:spPr/>
    </dgm:pt>
    <dgm:pt modelId="{42717774-50F8-49C9-9546-36CCDFAE068A}" type="pres">
      <dgm:prSet presAssocID="{EFD31F6A-7ECA-4716-9BE4-EAE91D1C3EA1}" presName="parTx" presStyleLbl="revTx" presStyleIdx="2" presStyleCnt="6">
        <dgm:presLayoutVars>
          <dgm:chMax val="0"/>
          <dgm:chPref val="0"/>
        </dgm:presLayoutVars>
      </dgm:prSet>
      <dgm:spPr/>
    </dgm:pt>
    <dgm:pt modelId="{7285F0D9-164F-43D6-893F-C121E2CC2F30}" type="pres">
      <dgm:prSet presAssocID="{EFD31F6A-7ECA-4716-9BE4-EAE91D1C3EA1}" presName="txSpace" presStyleCnt="0"/>
      <dgm:spPr/>
    </dgm:pt>
    <dgm:pt modelId="{C5FE98E7-9767-4CF1-B4F5-6B20E5F0B888}" type="pres">
      <dgm:prSet presAssocID="{EFD31F6A-7ECA-4716-9BE4-EAE91D1C3EA1}" presName="desTx" presStyleLbl="revTx" presStyleIdx="3" presStyleCnt="6">
        <dgm:presLayoutVars/>
      </dgm:prSet>
      <dgm:spPr/>
    </dgm:pt>
    <dgm:pt modelId="{82C5DA6A-1FCF-485B-8F8D-1A412100C82D}" type="pres">
      <dgm:prSet presAssocID="{FC05E67A-AE06-476F-8ABC-3CDB6E52FFAA}" presName="sibTrans" presStyleCnt="0"/>
      <dgm:spPr/>
    </dgm:pt>
    <dgm:pt modelId="{8270DF0C-AB6F-41BE-AAB5-086EA32511C2}" type="pres">
      <dgm:prSet presAssocID="{381EB654-B192-486D-A04A-C99DA62F1620}" presName="compNode" presStyleCnt="0"/>
      <dgm:spPr/>
    </dgm:pt>
    <dgm:pt modelId="{4E257A6D-E6AB-4896-8C74-6C976EB49612}" type="pres">
      <dgm:prSet presAssocID="{381EB654-B192-486D-A04A-C99DA62F16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scope"/>
        </a:ext>
      </dgm:extLst>
    </dgm:pt>
    <dgm:pt modelId="{DD80A098-6563-4C65-961B-83B71C76D76E}" type="pres">
      <dgm:prSet presAssocID="{381EB654-B192-486D-A04A-C99DA62F1620}" presName="iconSpace" presStyleCnt="0"/>
      <dgm:spPr/>
    </dgm:pt>
    <dgm:pt modelId="{0A6E0E77-C8CD-4A5D-B284-54B9E728B77E}" type="pres">
      <dgm:prSet presAssocID="{381EB654-B192-486D-A04A-C99DA62F1620}" presName="parTx" presStyleLbl="revTx" presStyleIdx="4" presStyleCnt="6">
        <dgm:presLayoutVars>
          <dgm:chMax val="0"/>
          <dgm:chPref val="0"/>
        </dgm:presLayoutVars>
      </dgm:prSet>
      <dgm:spPr/>
    </dgm:pt>
    <dgm:pt modelId="{C88A0BCE-3B1F-4538-8CB8-FB675E1CF447}" type="pres">
      <dgm:prSet presAssocID="{381EB654-B192-486D-A04A-C99DA62F1620}" presName="txSpace" presStyleCnt="0"/>
      <dgm:spPr/>
    </dgm:pt>
    <dgm:pt modelId="{21C787D9-0400-4411-ACBB-38D5BB4CC8C0}" type="pres">
      <dgm:prSet presAssocID="{381EB654-B192-486D-A04A-C99DA62F1620}" presName="desTx" presStyleLbl="revTx" presStyleIdx="5" presStyleCnt="6">
        <dgm:presLayoutVars/>
      </dgm:prSet>
      <dgm:spPr/>
    </dgm:pt>
  </dgm:ptLst>
  <dgm:cxnLst>
    <dgm:cxn modelId="{FD16BF02-9A47-460B-8CCC-736C7EFE93E2}" srcId="{EFD31F6A-7ECA-4716-9BE4-EAE91D1C3EA1}" destId="{142FAAFD-C788-4238-9A4F-3834079B7203}" srcOrd="2" destOrd="0" parTransId="{696ED174-35A4-4BDC-901F-4F7BB87C8C23}" sibTransId="{2C1569C7-C5AE-48A9-B723-796E6E70DF7C}"/>
    <dgm:cxn modelId="{0B993615-95B3-429C-A286-E50A47AD15CF}" type="presOf" srcId="{EFD31F6A-7ECA-4716-9BE4-EAE91D1C3EA1}" destId="{42717774-50F8-49C9-9546-36CCDFAE068A}" srcOrd="0" destOrd="0" presId="urn:microsoft.com/office/officeart/2018/2/layout/IconLabelDescriptionList"/>
    <dgm:cxn modelId="{209EBE22-0B7B-4B94-A91B-A923DAE883D9}" type="presOf" srcId="{142FAAFD-C788-4238-9A4F-3834079B7203}" destId="{C5FE98E7-9767-4CF1-B4F5-6B20E5F0B888}" srcOrd="0" destOrd="2" presId="urn:microsoft.com/office/officeart/2018/2/layout/IconLabelDescriptionList"/>
    <dgm:cxn modelId="{3D1B4D2A-3747-486B-AD38-4CD82D87D74A}" srcId="{EFD31F6A-7ECA-4716-9BE4-EAE91D1C3EA1}" destId="{FA52F7EB-7FE2-4170-B2BF-B415FA2EBC72}" srcOrd="1" destOrd="0" parTransId="{C9918689-0524-40E4-AD27-B23C33E4ED94}" sibTransId="{3412E496-35DF-464E-BAEA-D708911C6DA5}"/>
    <dgm:cxn modelId="{61879B31-5877-4059-B355-CB7E6DC93C82}" type="presOf" srcId="{FA52F7EB-7FE2-4170-B2BF-B415FA2EBC72}" destId="{C5FE98E7-9767-4CF1-B4F5-6B20E5F0B888}" srcOrd="0" destOrd="1" presId="urn:microsoft.com/office/officeart/2018/2/layout/IconLabelDescriptionList"/>
    <dgm:cxn modelId="{31762936-7895-4874-B9D4-307EC7E7D8FD}" type="presOf" srcId="{0B92FF5A-3159-4EDA-AB43-F794E50B3A17}" destId="{75A5DB6E-3BA6-49A7-A322-BC58C1A4BB33}" srcOrd="0" destOrd="1" presId="urn:microsoft.com/office/officeart/2018/2/layout/IconLabelDescriptionList"/>
    <dgm:cxn modelId="{3AEA6A3E-37FD-4BE5-802B-6A37924016ED}" srcId="{EFD31F6A-7ECA-4716-9BE4-EAE91D1C3EA1}" destId="{06DC4A75-023F-4F7A-8EBC-6787E7BB8151}" srcOrd="0" destOrd="0" parTransId="{D940A0BA-B337-492C-A929-4E685295944B}" sibTransId="{07725A2C-0FB0-4540-AAF3-0E1E0270C121}"/>
    <dgm:cxn modelId="{687C615D-A87E-40B7-9277-54610301664A}" type="presOf" srcId="{23A607DA-EC39-4CF9-81E8-082E0EDC57E5}" destId="{05873EF5-C0A1-46BC-96FD-7D1EFABD66CB}" srcOrd="0" destOrd="0" presId="urn:microsoft.com/office/officeart/2018/2/layout/IconLabelDescriptionList"/>
    <dgm:cxn modelId="{2FBCEC5D-44B2-42A7-B363-805AA2EDD061}" srcId="{381EB654-B192-486D-A04A-C99DA62F1620}" destId="{2EB5F589-DDCF-4CB2-B44F-3C3D2D92EE38}" srcOrd="0" destOrd="0" parTransId="{ACD72BA5-9E53-455E-86E2-7FA933A094D7}" sibTransId="{B142AD20-F336-46AA-8CCF-B985608FDEB5}"/>
    <dgm:cxn modelId="{D098BE44-8269-48A7-A820-AFCE0DC8634C}" type="presOf" srcId="{414586CB-DCB9-4B05-BA9F-FA53A9893D0B}" destId="{75A5DB6E-3BA6-49A7-A322-BC58C1A4BB33}" srcOrd="0" destOrd="2" presId="urn:microsoft.com/office/officeart/2018/2/layout/IconLabelDescriptionList"/>
    <dgm:cxn modelId="{C422CE57-D167-4EE2-8091-3E85956E1AB8}" srcId="{A5FAA16F-FDC6-42F2-BB57-8A7EA2EC0F64}" destId="{414586CB-DCB9-4B05-BA9F-FA53A9893D0B}" srcOrd="2" destOrd="0" parTransId="{925E3F0A-5536-41CD-9AE5-9DDACA303698}" sibTransId="{DB1A62AC-01FA-4D26-B5B6-EA16B9C0D167}"/>
    <dgm:cxn modelId="{D2AF2A58-675C-40F9-A44B-F271E5424E86}" type="presOf" srcId="{2EB5F589-DDCF-4CB2-B44F-3C3D2D92EE38}" destId="{21C787D9-0400-4411-ACBB-38D5BB4CC8C0}" srcOrd="0" destOrd="0" presId="urn:microsoft.com/office/officeart/2018/2/layout/IconLabelDescriptionList"/>
    <dgm:cxn modelId="{5DB7B77B-1E80-49F5-8706-58494944ECF6}" type="presOf" srcId="{06DC4A75-023F-4F7A-8EBC-6787E7BB8151}" destId="{C5FE98E7-9767-4CF1-B4F5-6B20E5F0B888}" srcOrd="0" destOrd="0" presId="urn:microsoft.com/office/officeart/2018/2/layout/IconLabelDescriptionList"/>
    <dgm:cxn modelId="{45C2F889-54AB-4C94-A9F8-E9591E10F682}" srcId="{A5FAA16F-FDC6-42F2-BB57-8A7EA2EC0F64}" destId="{0B92FF5A-3159-4EDA-AB43-F794E50B3A17}" srcOrd="1" destOrd="0" parTransId="{042B6A94-79E0-4445-AAD9-19213578A030}" sibTransId="{2D57820A-28C6-4838-85FA-18149F9BB018}"/>
    <dgm:cxn modelId="{23DBAD8D-C1AE-436B-8DDA-27CC5C02E3CD}" type="presOf" srcId="{381EB654-B192-486D-A04A-C99DA62F1620}" destId="{0A6E0E77-C8CD-4A5D-B284-54B9E728B77E}" srcOrd="0" destOrd="0" presId="urn:microsoft.com/office/officeart/2018/2/layout/IconLabelDescriptionList"/>
    <dgm:cxn modelId="{C1B8D299-63FB-4876-A45A-B01D96B56168}" srcId="{381EB654-B192-486D-A04A-C99DA62F1620}" destId="{53BE22DF-7401-403A-82A4-668EB491CF61}" srcOrd="1" destOrd="0" parTransId="{4C85F04E-C62C-4BE8-A95C-235B35307558}" sibTransId="{A1B128CF-1C00-4B35-9050-18607CF1531D}"/>
    <dgm:cxn modelId="{4C83B89C-DCCC-4A1C-A6D3-990F7A920174}" type="presOf" srcId="{53BE22DF-7401-403A-82A4-668EB491CF61}" destId="{21C787D9-0400-4411-ACBB-38D5BB4CC8C0}" srcOrd="0" destOrd="1" presId="urn:microsoft.com/office/officeart/2018/2/layout/IconLabelDescriptionList"/>
    <dgm:cxn modelId="{8F8BE2A9-1CA4-421F-9A9E-DF3BC8D0AB7F}" srcId="{23A607DA-EC39-4CF9-81E8-082E0EDC57E5}" destId="{381EB654-B192-486D-A04A-C99DA62F1620}" srcOrd="2" destOrd="0" parTransId="{ADC2AA34-F65B-4224-9F66-58FF34CF2365}" sibTransId="{24C71C5B-20B9-4E45-8BDD-4FF61E4DBEC5}"/>
    <dgm:cxn modelId="{E13FF6BA-62C8-49EB-8212-1B1B995C113A}" srcId="{23A607DA-EC39-4CF9-81E8-082E0EDC57E5}" destId="{EFD31F6A-7ECA-4716-9BE4-EAE91D1C3EA1}" srcOrd="1" destOrd="0" parTransId="{4BE5AFD5-29D9-48FC-9DF2-23E6091BC623}" sibTransId="{FC05E67A-AE06-476F-8ABC-3CDB6E52FFAA}"/>
    <dgm:cxn modelId="{6AA6E9CF-A452-40E0-9588-D7DA1A2A52DB}" srcId="{23A607DA-EC39-4CF9-81E8-082E0EDC57E5}" destId="{A5FAA16F-FDC6-42F2-BB57-8A7EA2EC0F64}" srcOrd="0" destOrd="0" parTransId="{0A9873A4-E08F-4EAC-BD76-E5BC400DF97B}" sibTransId="{CF6F539D-ACDE-4C08-8F87-FCED0C216AE0}"/>
    <dgm:cxn modelId="{DBD203E3-6A4E-4B64-93B9-D8FA0C959E3C}" srcId="{A5FAA16F-FDC6-42F2-BB57-8A7EA2EC0F64}" destId="{FC69E711-0E67-471E-B08B-296F2088C431}" srcOrd="0" destOrd="0" parTransId="{0E17F878-3D36-442E-ABB4-BB5321AA1252}" sibTransId="{D5E4543F-D068-4A12-B784-DD0ADBDF655A}"/>
    <dgm:cxn modelId="{54C3F2ED-2456-4674-BB91-0056C7596B7F}" type="presOf" srcId="{A5FAA16F-FDC6-42F2-BB57-8A7EA2EC0F64}" destId="{C6BB00D8-0789-4D00-960F-9BC65C041F89}" srcOrd="0" destOrd="0" presId="urn:microsoft.com/office/officeart/2018/2/layout/IconLabelDescriptionList"/>
    <dgm:cxn modelId="{DF8D6EEF-D6A7-40EA-9AD9-BE7EAE72D6FF}" type="presOf" srcId="{FC69E711-0E67-471E-B08B-296F2088C431}" destId="{75A5DB6E-3BA6-49A7-A322-BC58C1A4BB33}" srcOrd="0" destOrd="0" presId="urn:microsoft.com/office/officeart/2018/2/layout/IconLabelDescriptionList"/>
    <dgm:cxn modelId="{D0A8EC8B-CF9A-48AA-8FD6-89DCBDEB4BE8}" type="presParOf" srcId="{05873EF5-C0A1-46BC-96FD-7D1EFABD66CB}" destId="{74082349-60B5-49A2-9939-D3FC2A4D3953}" srcOrd="0" destOrd="0" presId="urn:microsoft.com/office/officeart/2018/2/layout/IconLabelDescriptionList"/>
    <dgm:cxn modelId="{4FC875E7-DDAB-4E1C-8686-8B397C0C7AF8}" type="presParOf" srcId="{74082349-60B5-49A2-9939-D3FC2A4D3953}" destId="{DC0901CB-FDC6-4772-BDDB-CDB90AA82320}" srcOrd="0" destOrd="0" presId="urn:microsoft.com/office/officeart/2018/2/layout/IconLabelDescriptionList"/>
    <dgm:cxn modelId="{A4841361-4C90-46F6-9CED-01A022D5E8CC}" type="presParOf" srcId="{74082349-60B5-49A2-9939-D3FC2A4D3953}" destId="{606257E3-A4AB-4638-9990-CB1D6D5BF9AC}" srcOrd="1" destOrd="0" presId="urn:microsoft.com/office/officeart/2018/2/layout/IconLabelDescriptionList"/>
    <dgm:cxn modelId="{3596A424-2C18-4D55-A119-550EA4DF790C}" type="presParOf" srcId="{74082349-60B5-49A2-9939-D3FC2A4D3953}" destId="{C6BB00D8-0789-4D00-960F-9BC65C041F89}" srcOrd="2" destOrd="0" presId="urn:microsoft.com/office/officeart/2018/2/layout/IconLabelDescriptionList"/>
    <dgm:cxn modelId="{C996548C-916F-4B81-A417-EE52603ED8E7}" type="presParOf" srcId="{74082349-60B5-49A2-9939-D3FC2A4D3953}" destId="{46B488D6-060C-4E13-908F-6D32D39676C9}" srcOrd="3" destOrd="0" presId="urn:microsoft.com/office/officeart/2018/2/layout/IconLabelDescriptionList"/>
    <dgm:cxn modelId="{50FDCB79-1544-4011-8D33-F28ABD056746}" type="presParOf" srcId="{74082349-60B5-49A2-9939-D3FC2A4D3953}" destId="{75A5DB6E-3BA6-49A7-A322-BC58C1A4BB33}" srcOrd="4" destOrd="0" presId="urn:microsoft.com/office/officeart/2018/2/layout/IconLabelDescriptionList"/>
    <dgm:cxn modelId="{0948BACC-F6CC-42FB-B2E5-F2F206C3824D}" type="presParOf" srcId="{05873EF5-C0A1-46BC-96FD-7D1EFABD66CB}" destId="{A1AE76E8-19E0-461E-802D-0CCB04F56F72}" srcOrd="1" destOrd="0" presId="urn:microsoft.com/office/officeart/2018/2/layout/IconLabelDescriptionList"/>
    <dgm:cxn modelId="{13D20CDF-790C-458D-95AE-DB8EF7292038}" type="presParOf" srcId="{05873EF5-C0A1-46BC-96FD-7D1EFABD66CB}" destId="{ED600B61-5B67-417D-9E4F-B88294716674}" srcOrd="2" destOrd="0" presId="urn:microsoft.com/office/officeart/2018/2/layout/IconLabelDescriptionList"/>
    <dgm:cxn modelId="{3CCD192A-97E4-461C-9C92-8BD0A2B6611B}" type="presParOf" srcId="{ED600B61-5B67-417D-9E4F-B88294716674}" destId="{D699F04B-CF10-4787-9795-2874DA64F9B9}" srcOrd="0" destOrd="0" presId="urn:microsoft.com/office/officeart/2018/2/layout/IconLabelDescriptionList"/>
    <dgm:cxn modelId="{5700A949-33FB-4274-AA65-38AAD343E962}" type="presParOf" srcId="{ED600B61-5B67-417D-9E4F-B88294716674}" destId="{69D5B2D3-7620-4EF3-A96D-017F2E108C8F}" srcOrd="1" destOrd="0" presId="urn:microsoft.com/office/officeart/2018/2/layout/IconLabelDescriptionList"/>
    <dgm:cxn modelId="{10A71A50-DE98-4628-8259-5703B5812437}" type="presParOf" srcId="{ED600B61-5B67-417D-9E4F-B88294716674}" destId="{42717774-50F8-49C9-9546-36CCDFAE068A}" srcOrd="2" destOrd="0" presId="urn:microsoft.com/office/officeart/2018/2/layout/IconLabelDescriptionList"/>
    <dgm:cxn modelId="{17937025-7606-4103-A835-ADF4F0AE6ECF}" type="presParOf" srcId="{ED600B61-5B67-417D-9E4F-B88294716674}" destId="{7285F0D9-164F-43D6-893F-C121E2CC2F30}" srcOrd="3" destOrd="0" presId="urn:microsoft.com/office/officeart/2018/2/layout/IconLabelDescriptionList"/>
    <dgm:cxn modelId="{9BDC6D93-7CA7-4D9C-97A6-41035674E066}" type="presParOf" srcId="{ED600B61-5B67-417D-9E4F-B88294716674}" destId="{C5FE98E7-9767-4CF1-B4F5-6B20E5F0B888}" srcOrd="4" destOrd="0" presId="urn:microsoft.com/office/officeart/2018/2/layout/IconLabelDescriptionList"/>
    <dgm:cxn modelId="{2C1082EB-4886-481F-8EC1-B079D3E934D8}" type="presParOf" srcId="{05873EF5-C0A1-46BC-96FD-7D1EFABD66CB}" destId="{82C5DA6A-1FCF-485B-8F8D-1A412100C82D}" srcOrd="3" destOrd="0" presId="urn:microsoft.com/office/officeart/2018/2/layout/IconLabelDescriptionList"/>
    <dgm:cxn modelId="{2CE5E646-F541-45D9-B1A4-79B3FC30233B}" type="presParOf" srcId="{05873EF5-C0A1-46BC-96FD-7D1EFABD66CB}" destId="{8270DF0C-AB6F-41BE-AAB5-086EA32511C2}" srcOrd="4" destOrd="0" presId="urn:microsoft.com/office/officeart/2018/2/layout/IconLabelDescriptionList"/>
    <dgm:cxn modelId="{168C5AF2-B1AC-4F2B-B443-8AF16E865BF2}" type="presParOf" srcId="{8270DF0C-AB6F-41BE-AAB5-086EA32511C2}" destId="{4E257A6D-E6AB-4896-8C74-6C976EB49612}" srcOrd="0" destOrd="0" presId="urn:microsoft.com/office/officeart/2018/2/layout/IconLabelDescriptionList"/>
    <dgm:cxn modelId="{956959E9-1834-48B4-8E1B-B224C02E31E8}" type="presParOf" srcId="{8270DF0C-AB6F-41BE-AAB5-086EA32511C2}" destId="{DD80A098-6563-4C65-961B-83B71C76D76E}" srcOrd="1" destOrd="0" presId="urn:microsoft.com/office/officeart/2018/2/layout/IconLabelDescriptionList"/>
    <dgm:cxn modelId="{234D518B-16FE-46B9-881A-5195507C8BD5}" type="presParOf" srcId="{8270DF0C-AB6F-41BE-AAB5-086EA32511C2}" destId="{0A6E0E77-C8CD-4A5D-B284-54B9E728B77E}" srcOrd="2" destOrd="0" presId="urn:microsoft.com/office/officeart/2018/2/layout/IconLabelDescriptionList"/>
    <dgm:cxn modelId="{BD05F9B7-4A88-4DCD-A2AB-FCBBB49F427B}" type="presParOf" srcId="{8270DF0C-AB6F-41BE-AAB5-086EA32511C2}" destId="{C88A0BCE-3B1F-4538-8CB8-FB675E1CF447}" srcOrd="3" destOrd="0" presId="urn:microsoft.com/office/officeart/2018/2/layout/IconLabelDescriptionList"/>
    <dgm:cxn modelId="{B3DCE879-BD96-45B5-B07C-3AAD9E59970C}" type="presParOf" srcId="{8270DF0C-AB6F-41BE-AAB5-086EA32511C2}" destId="{21C787D9-0400-4411-ACBB-38D5BB4CC8C0}"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92D442-5269-43DE-A3D0-8D465E631CA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4460799-BFF0-4145-86BB-4661F49273FE}">
      <dgm:prSet/>
      <dgm:spPr/>
      <dgm:t>
        <a:bodyPr/>
        <a:lstStyle/>
        <a:p>
          <a:r>
            <a:rPr lang="en-US"/>
            <a:t>Deployment Planning</a:t>
          </a:r>
        </a:p>
      </dgm:t>
    </dgm:pt>
    <dgm:pt modelId="{E43627C9-A7F1-4678-B7C7-2EC4703BDFB8}" type="parTrans" cxnId="{3A81A7F5-FCFA-489C-AC9F-9355E7CA0804}">
      <dgm:prSet/>
      <dgm:spPr/>
      <dgm:t>
        <a:bodyPr/>
        <a:lstStyle/>
        <a:p>
          <a:endParaRPr lang="en-US"/>
        </a:p>
      </dgm:t>
    </dgm:pt>
    <dgm:pt modelId="{34FB4D25-31E2-446D-8EF7-D26C4A3A1DC6}" type="sibTrans" cxnId="{3A81A7F5-FCFA-489C-AC9F-9355E7CA0804}">
      <dgm:prSet/>
      <dgm:spPr/>
      <dgm:t>
        <a:bodyPr/>
        <a:lstStyle/>
        <a:p>
          <a:endParaRPr lang="en-US"/>
        </a:p>
      </dgm:t>
    </dgm:pt>
    <dgm:pt modelId="{61DE5194-9AD0-4CF2-A040-F1FEBA6148D5}">
      <dgm:prSet/>
      <dgm:spPr/>
      <dgm:t>
        <a:bodyPr/>
        <a:lstStyle/>
        <a:p>
          <a:r>
            <a:rPr lang="en-US"/>
            <a:t>M365 Admin Report</a:t>
          </a:r>
        </a:p>
      </dgm:t>
    </dgm:pt>
    <dgm:pt modelId="{F75828C8-4907-4460-97D0-AF7F658E91D9}" type="parTrans" cxnId="{1C7BA223-2847-499A-A8AF-8B126A509B5D}">
      <dgm:prSet/>
      <dgm:spPr/>
      <dgm:t>
        <a:bodyPr/>
        <a:lstStyle/>
        <a:p>
          <a:endParaRPr lang="en-US"/>
        </a:p>
      </dgm:t>
    </dgm:pt>
    <dgm:pt modelId="{1D51694E-F690-496C-95F7-DA18F87D9B95}" type="sibTrans" cxnId="{1C7BA223-2847-499A-A8AF-8B126A509B5D}">
      <dgm:prSet/>
      <dgm:spPr/>
      <dgm:t>
        <a:bodyPr/>
        <a:lstStyle/>
        <a:p>
          <a:endParaRPr lang="en-US"/>
        </a:p>
      </dgm:t>
    </dgm:pt>
    <dgm:pt modelId="{8F9D3141-115B-42F7-9DB4-F61462717BE5}">
      <dgm:prSet/>
      <dgm:spPr/>
      <dgm:t>
        <a:bodyPr/>
        <a:lstStyle/>
        <a:p>
          <a:r>
            <a:rPr lang="en-US"/>
            <a:t>Copilot Dashboard – Readiness Tab</a:t>
          </a:r>
        </a:p>
      </dgm:t>
    </dgm:pt>
    <dgm:pt modelId="{0985E31E-0C5C-4D1E-BC55-A6C14013C36F}" type="parTrans" cxnId="{4E0BE66B-D909-4C47-832E-0D8B59BBFFCE}">
      <dgm:prSet/>
      <dgm:spPr/>
      <dgm:t>
        <a:bodyPr/>
        <a:lstStyle/>
        <a:p>
          <a:endParaRPr lang="en-US"/>
        </a:p>
      </dgm:t>
    </dgm:pt>
    <dgm:pt modelId="{AF4C4649-02C1-476A-B6E2-20CB3AB42C9B}" type="sibTrans" cxnId="{4E0BE66B-D909-4C47-832E-0D8B59BBFFCE}">
      <dgm:prSet/>
      <dgm:spPr/>
      <dgm:t>
        <a:bodyPr/>
        <a:lstStyle/>
        <a:p>
          <a:endParaRPr lang="en-US"/>
        </a:p>
      </dgm:t>
    </dgm:pt>
    <dgm:pt modelId="{6BAF5853-66F6-4F12-BCE8-3A9B8D414D1E}">
      <dgm:prSet/>
      <dgm:spPr/>
      <dgm:t>
        <a:bodyPr/>
        <a:lstStyle/>
        <a:p>
          <a:r>
            <a:rPr lang="en-US"/>
            <a:t>Usage</a:t>
          </a:r>
        </a:p>
      </dgm:t>
    </dgm:pt>
    <dgm:pt modelId="{902C5FC5-C626-4FAD-BBA8-5BA6C16F14E3}" type="parTrans" cxnId="{1F5F80B3-9BF2-48B2-956B-0FE8CDA7972C}">
      <dgm:prSet/>
      <dgm:spPr/>
      <dgm:t>
        <a:bodyPr/>
        <a:lstStyle/>
        <a:p>
          <a:endParaRPr lang="en-US"/>
        </a:p>
      </dgm:t>
    </dgm:pt>
    <dgm:pt modelId="{2EF589DF-6475-477A-A4F0-0142D10B71C9}" type="sibTrans" cxnId="{1F5F80B3-9BF2-48B2-956B-0FE8CDA7972C}">
      <dgm:prSet/>
      <dgm:spPr/>
      <dgm:t>
        <a:bodyPr/>
        <a:lstStyle/>
        <a:p>
          <a:endParaRPr lang="en-US"/>
        </a:p>
      </dgm:t>
    </dgm:pt>
    <dgm:pt modelId="{E2B3AF20-B3E1-47F2-9BB3-E3EA21479595}">
      <dgm:prSet/>
      <dgm:spPr/>
      <dgm:t>
        <a:bodyPr/>
        <a:lstStyle/>
        <a:p>
          <a:r>
            <a:rPr lang="en-US"/>
            <a:t>M365 Admin Report</a:t>
          </a:r>
        </a:p>
      </dgm:t>
    </dgm:pt>
    <dgm:pt modelId="{C9792020-972A-4867-8F22-033B1B104BAE}" type="parTrans" cxnId="{BE754750-119C-48B5-A85F-ECAE25DDBBCA}">
      <dgm:prSet/>
      <dgm:spPr/>
      <dgm:t>
        <a:bodyPr/>
        <a:lstStyle/>
        <a:p>
          <a:endParaRPr lang="en-US"/>
        </a:p>
      </dgm:t>
    </dgm:pt>
    <dgm:pt modelId="{9C9E3CFB-C5C4-4AA2-A59D-3819673BBBD6}" type="sibTrans" cxnId="{BE754750-119C-48B5-A85F-ECAE25DDBBCA}">
      <dgm:prSet/>
      <dgm:spPr/>
      <dgm:t>
        <a:bodyPr/>
        <a:lstStyle/>
        <a:p>
          <a:endParaRPr lang="en-US"/>
        </a:p>
      </dgm:t>
    </dgm:pt>
    <dgm:pt modelId="{B5890AE5-7EC2-48D0-A4AD-56CD21C1D694}">
      <dgm:prSet/>
      <dgm:spPr/>
      <dgm:t>
        <a:bodyPr/>
        <a:lstStyle/>
        <a:p>
          <a:r>
            <a:rPr lang="en-US"/>
            <a:t>Copilot Dashboard – Readiness &amp; Adoption Tabs</a:t>
          </a:r>
        </a:p>
      </dgm:t>
    </dgm:pt>
    <dgm:pt modelId="{FB2EB65A-C30B-4B5B-8EE8-AE36BA2055FD}" type="parTrans" cxnId="{4EB6A567-D5C6-4048-976A-10D80BA72D77}">
      <dgm:prSet/>
      <dgm:spPr/>
      <dgm:t>
        <a:bodyPr/>
        <a:lstStyle/>
        <a:p>
          <a:endParaRPr lang="en-US"/>
        </a:p>
      </dgm:t>
    </dgm:pt>
    <dgm:pt modelId="{ACEC31C5-7E11-4CAC-B1DA-3CBE42478F9B}" type="sibTrans" cxnId="{4EB6A567-D5C6-4048-976A-10D80BA72D77}">
      <dgm:prSet/>
      <dgm:spPr/>
      <dgm:t>
        <a:bodyPr/>
        <a:lstStyle/>
        <a:p>
          <a:endParaRPr lang="en-US"/>
        </a:p>
      </dgm:t>
    </dgm:pt>
    <dgm:pt modelId="{627D7487-F1A8-4425-94B2-C595AB142108}">
      <dgm:prSet/>
      <dgm:spPr/>
      <dgm:t>
        <a:bodyPr/>
        <a:lstStyle/>
        <a:p>
          <a:r>
            <a:rPr lang="en-US"/>
            <a:t>Adoption and Change Management</a:t>
          </a:r>
        </a:p>
      </dgm:t>
    </dgm:pt>
    <dgm:pt modelId="{B411818B-DF33-4AF7-A3A1-9798C29D5A0E}" type="parTrans" cxnId="{FD32E488-3D2D-4E59-AD6C-79882B6C5506}">
      <dgm:prSet/>
      <dgm:spPr/>
      <dgm:t>
        <a:bodyPr/>
        <a:lstStyle/>
        <a:p>
          <a:endParaRPr lang="en-US"/>
        </a:p>
      </dgm:t>
    </dgm:pt>
    <dgm:pt modelId="{B4546B3E-CAE4-4455-8532-75F6809FB272}" type="sibTrans" cxnId="{FD32E488-3D2D-4E59-AD6C-79882B6C5506}">
      <dgm:prSet/>
      <dgm:spPr/>
      <dgm:t>
        <a:bodyPr/>
        <a:lstStyle/>
        <a:p>
          <a:endParaRPr lang="en-US"/>
        </a:p>
      </dgm:t>
    </dgm:pt>
    <dgm:pt modelId="{2649CD55-4424-411B-98FA-EABF279B9B93}">
      <dgm:prSet/>
      <dgm:spPr/>
      <dgm:t>
        <a:bodyPr/>
        <a:lstStyle/>
        <a:p>
          <a:r>
            <a:rPr lang="en-US"/>
            <a:t>Copilot Dashboard – Adoption, Impact &amp; Learning Tabs</a:t>
          </a:r>
        </a:p>
      </dgm:t>
    </dgm:pt>
    <dgm:pt modelId="{41769BC3-BFA9-4AA2-A5BA-7E92FB0E002E}" type="parTrans" cxnId="{D45F9DB9-D9A1-4D3B-BC1A-29AC5572D954}">
      <dgm:prSet/>
      <dgm:spPr/>
      <dgm:t>
        <a:bodyPr/>
        <a:lstStyle/>
        <a:p>
          <a:endParaRPr lang="en-US"/>
        </a:p>
      </dgm:t>
    </dgm:pt>
    <dgm:pt modelId="{9DA18FD8-22F2-4FAA-B3F1-58FE5C8AB3D8}" type="sibTrans" cxnId="{D45F9DB9-D9A1-4D3B-BC1A-29AC5572D954}">
      <dgm:prSet/>
      <dgm:spPr/>
      <dgm:t>
        <a:bodyPr/>
        <a:lstStyle/>
        <a:p>
          <a:endParaRPr lang="en-US"/>
        </a:p>
      </dgm:t>
    </dgm:pt>
    <dgm:pt modelId="{0080FE33-82C9-4FB7-A92A-F3B257234DDB}">
      <dgm:prSet/>
      <dgm:spPr/>
      <dgm:t>
        <a:bodyPr/>
        <a:lstStyle/>
        <a:p>
          <a:r>
            <a:rPr lang="en-US"/>
            <a:t>Advanced Insights</a:t>
          </a:r>
        </a:p>
        <a:p>
          <a:r>
            <a:rPr lang="en-US"/>
            <a:t>PBI Templates</a:t>
          </a:r>
        </a:p>
      </dgm:t>
    </dgm:pt>
    <dgm:pt modelId="{AB1112C1-B24C-431D-8D32-9782D84A2B2D}" type="parTrans" cxnId="{970B96DB-D611-4A67-82AD-0CCAEF888686}">
      <dgm:prSet/>
      <dgm:spPr/>
      <dgm:t>
        <a:bodyPr/>
        <a:lstStyle/>
        <a:p>
          <a:endParaRPr lang="en-US"/>
        </a:p>
      </dgm:t>
    </dgm:pt>
    <dgm:pt modelId="{B5C7AB97-8ADC-4FC2-A5F7-4071460BC918}" type="sibTrans" cxnId="{970B96DB-D611-4A67-82AD-0CCAEF888686}">
      <dgm:prSet/>
      <dgm:spPr/>
      <dgm:t>
        <a:bodyPr/>
        <a:lstStyle/>
        <a:p>
          <a:endParaRPr lang="en-US"/>
        </a:p>
      </dgm:t>
    </dgm:pt>
    <dgm:pt modelId="{F616E8C1-D5F8-4D88-B3F1-1A8E63DDA1E3}">
      <dgm:prSet/>
      <dgm:spPr/>
      <dgm:t>
        <a:bodyPr/>
        <a:lstStyle/>
        <a:p>
          <a:r>
            <a:rPr lang="en-US"/>
            <a:t>Value</a:t>
          </a:r>
        </a:p>
      </dgm:t>
    </dgm:pt>
    <dgm:pt modelId="{A0498A64-7550-4F5A-A1DF-B53105AA4208}" type="parTrans" cxnId="{A431609E-EDC0-4B43-BDCC-7E742C108467}">
      <dgm:prSet/>
      <dgm:spPr/>
      <dgm:t>
        <a:bodyPr/>
        <a:lstStyle/>
        <a:p>
          <a:endParaRPr lang="en-US"/>
        </a:p>
      </dgm:t>
    </dgm:pt>
    <dgm:pt modelId="{8F9483F6-BB17-4163-882A-6F4FD7FD4BAB}" type="sibTrans" cxnId="{A431609E-EDC0-4B43-BDCC-7E742C108467}">
      <dgm:prSet/>
      <dgm:spPr/>
      <dgm:t>
        <a:bodyPr/>
        <a:lstStyle/>
        <a:p>
          <a:endParaRPr lang="en-US"/>
        </a:p>
      </dgm:t>
    </dgm:pt>
    <dgm:pt modelId="{0103154B-9666-4352-8119-518E58C8E1E1}">
      <dgm:prSet/>
      <dgm:spPr/>
      <dgm:t>
        <a:bodyPr/>
        <a:lstStyle/>
        <a:p>
          <a:r>
            <a:rPr lang="en-US"/>
            <a:t>Copilot Dashboard – Impact Tab</a:t>
          </a:r>
        </a:p>
      </dgm:t>
    </dgm:pt>
    <dgm:pt modelId="{DE3E223B-71C4-441D-9D67-FECACFA36B83}" type="parTrans" cxnId="{1DF3F639-4AC9-452F-AC03-623C0E92721E}">
      <dgm:prSet/>
      <dgm:spPr/>
      <dgm:t>
        <a:bodyPr/>
        <a:lstStyle/>
        <a:p>
          <a:endParaRPr lang="en-US"/>
        </a:p>
      </dgm:t>
    </dgm:pt>
    <dgm:pt modelId="{673B47DD-C804-4035-8803-9B48AF0A03BF}" type="sibTrans" cxnId="{1DF3F639-4AC9-452F-AC03-623C0E92721E}">
      <dgm:prSet/>
      <dgm:spPr/>
      <dgm:t>
        <a:bodyPr/>
        <a:lstStyle/>
        <a:p>
          <a:endParaRPr lang="en-US"/>
        </a:p>
      </dgm:t>
    </dgm:pt>
    <dgm:pt modelId="{B12525AB-A145-4AFD-87AD-149CBC77EC5C}">
      <dgm:prSet/>
      <dgm:spPr/>
      <dgm:t>
        <a:bodyPr/>
        <a:lstStyle/>
        <a:p>
          <a:r>
            <a:rPr lang="en-US"/>
            <a:t>Advanced Insights</a:t>
          </a:r>
        </a:p>
        <a:p>
          <a:r>
            <a:rPr lang="en-US"/>
            <a:t>PBI Templates</a:t>
          </a:r>
        </a:p>
      </dgm:t>
    </dgm:pt>
    <dgm:pt modelId="{6A2F570F-64F2-4CD1-B76E-D948A9BA4DC4}" type="parTrans" cxnId="{AAD787C3-209D-4C6B-9016-F183A177EC93}">
      <dgm:prSet/>
      <dgm:spPr/>
      <dgm:t>
        <a:bodyPr/>
        <a:lstStyle/>
        <a:p>
          <a:endParaRPr lang="en-US"/>
        </a:p>
      </dgm:t>
    </dgm:pt>
    <dgm:pt modelId="{91D870A8-9359-469A-8B23-82EA0249696B}" type="sibTrans" cxnId="{AAD787C3-209D-4C6B-9016-F183A177EC93}">
      <dgm:prSet/>
      <dgm:spPr/>
      <dgm:t>
        <a:bodyPr/>
        <a:lstStyle/>
        <a:p>
          <a:endParaRPr lang="en-US"/>
        </a:p>
      </dgm:t>
    </dgm:pt>
    <dgm:pt modelId="{EC8B0FD0-6493-4FB0-B90B-B54A393FDC82}" type="pres">
      <dgm:prSet presAssocID="{8892D442-5269-43DE-A3D0-8D465E631CA7}" presName="root" presStyleCnt="0">
        <dgm:presLayoutVars>
          <dgm:dir/>
          <dgm:resizeHandles val="exact"/>
        </dgm:presLayoutVars>
      </dgm:prSet>
      <dgm:spPr/>
    </dgm:pt>
    <dgm:pt modelId="{FA752571-F5CE-440A-BB4B-D4327CA289AC}" type="pres">
      <dgm:prSet presAssocID="{F4460799-BFF0-4145-86BB-4661F49273FE}" presName="compNode" presStyleCnt="0"/>
      <dgm:spPr/>
    </dgm:pt>
    <dgm:pt modelId="{A31AF4AB-B239-4695-9075-FB8A4FD2B941}" type="pres">
      <dgm:prSet presAssocID="{F4460799-BFF0-4145-86BB-4661F49273FE}" presName="bgRect" presStyleLbl="bgShp" presStyleIdx="0" presStyleCnt="4"/>
      <dgm:spPr/>
    </dgm:pt>
    <dgm:pt modelId="{D02ACE31-C6FF-4646-B473-2647BA316CF1}" type="pres">
      <dgm:prSet presAssocID="{F4460799-BFF0-4145-86BB-4661F49273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2FC123FC-14C9-448E-B7DA-E5EB06A65C0F}" type="pres">
      <dgm:prSet presAssocID="{F4460799-BFF0-4145-86BB-4661F49273FE}" presName="spaceRect" presStyleCnt="0"/>
      <dgm:spPr/>
    </dgm:pt>
    <dgm:pt modelId="{C5CC0650-7FE4-447D-8D61-F1CA83AB7B98}" type="pres">
      <dgm:prSet presAssocID="{F4460799-BFF0-4145-86BB-4661F49273FE}" presName="parTx" presStyleLbl="revTx" presStyleIdx="0" presStyleCnt="8">
        <dgm:presLayoutVars>
          <dgm:chMax val="0"/>
          <dgm:chPref val="0"/>
        </dgm:presLayoutVars>
      </dgm:prSet>
      <dgm:spPr/>
    </dgm:pt>
    <dgm:pt modelId="{3988A332-73F9-40C6-A554-21E234239407}" type="pres">
      <dgm:prSet presAssocID="{F4460799-BFF0-4145-86BB-4661F49273FE}" presName="desTx" presStyleLbl="revTx" presStyleIdx="1" presStyleCnt="8">
        <dgm:presLayoutVars/>
      </dgm:prSet>
      <dgm:spPr/>
    </dgm:pt>
    <dgm:pt modelId="{585BC9BD-A479-4321-B9D4-EDDA063CEA8D}" type="pres">
      <dgm:prSet presAssocID="{34FB4D25-31E2-446D-8EF7-D26C4A3A1DC6}" presName="sibTrans" presStyleCnt="0"/>
      <dgm:spPr/>
    </dgm:pt>
    <dgm:pt modelId="{1A90B858-552A-4D32-A990-06A3D866B978}" type="pres">
      <dgm:prSet presAssocID="{6BAF5853-66F6-4F12-BCE8-3A9B8D414D1E}" presName="compNode" presStyleCnt="0"/>
      <dgm:spPr/>
    </dgm:pt>
    <dgm:pt modelId="{0D0D87C5-C728-48CE-B611-787B962827B2}" type="pres">
      <dgm:prSet presAssocID="{6BAF5853-66F6-4F12-BCE8-3A9B8D414D1E}" presName="bgRect" presStyleLbl="bgShp" presStyleIdx="1" presStyleCnt="4"/>
      <dgm:spPr/>
    </dgm:pt>
    <dgm:pt modelId="{E66B750D-A933-45CF-9BF2-5527DE85850D}" type="pres">
      <dgm:prSet presAssocID="{6BAF5853-66F6-4F12-BCE8-3A9B8D414D1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6DAF695E-D1BF-4AF7-885C-1F569039CF17}" type="pres">
      <dgm:prSet presAssocID="{6BAF5853-66F6-4F12-BCE8-3A9B8D414D1E}" presName="spaceRect" presStyleCnt="0"/>
      <dgm:spPr/>
    </dgm:pt>
    <dgm:pt modelId="{25C3EA1A-4949-48B0-804C-161308C08E35}" type="pres">
      <dgm:prSet presAssocID="{6BAF5853-66F6-4F12-BCE8-3A9B8D414D1E}" presName="parTx" presStyleLbl="revTx" presStyleIdx="2" presStyleCnt="8">
        <dgm:presLayoutVars>
          <dgm:chMax val="0"/>
          <dgm:chPref val="0"/>
        </dgm:presLayoutVars>
      </dgm:prSet>
      <dgm:spPr/>
    </dgm:pt>
    <dgm:pt modelId="{0C0670DB-8DC3-44D4-8AB5-9C75D1181BD2}" type="pres">
      <dgm:prSet presAssocID="{6BAF5853-66F6-4F12-BCE8-3A9B8D414D1E}" presName="desTx" presStyleLbl="revTx" presStyleIdx="3" presStyleCnt="8">
        <dgm:presLayoutVars/>
      </dgm:prSet>
      <dgm:spPr/>
    </dgm:pt>
    <dgm:pt modelId="{AD16FC76-EFAF-4284-9840-984E1DA6AA2D}" type="pres">
      <dgm:prSet presAssocID="{2EF589DF-6475-477A-A4F0-0142D10B71C9}" presName="sibTrans" presStyleCnt="0"/>
      <dgm:spPr/>
    </dgm:pt>
    <dgm:pt modelId="{54297FDF-BEA4-40CE-8BDB-4853BA7C263C}" type="pres">
      <dgm:prSet presAssocID="{627D7487-F1A8-4425-94B2-C595AB142108}" presName="compNode" presStyleCnt="0"/>
      <dgm:spPr/>
    </dgm:pt>
    <dgm:pt modelId="{F02BA1D2-AD8F-4DFA-AC52-0EC891F9D007}" type="pres">
      <dgm:prSet presAssocID="{627D7487-F1A8-4425-94B2-C595AB142108}" presName="bgRect" presStyleLbl="bgShp" presStyleIdx="2" presStyleCnt="4"/>
      <dgm:spPr/>
    </dgm:pt>
    <dgm:pt modelId="{0B9CB436-BD3C-485B-8254-43BF28773DA5}" type="pres">
      <dgm:prSet presAssocID="{627D7487-F1A8-4425-94B2-C595AB14210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4288967C-C568-4247-B9F2-2E7B07EC7D28}" type="pres">
      <dgm:prSet presAssocID="{627D7487-F1A8-4425-94B2-C595AB142108}" presName="spaceRect" presStyleCnt="0"/>
      <dgm:spPr/>
    </dgm:pt>
    <dgm:pt modelId="{A068F39D-04C2-4BB9-B101-029D2EB629A6}" type="pres">
      <dgm:prSet presAssocID="{627D7487-F1A8-4425-94B2-C595AB142108}" presName="parTx" presStyleLbl="revTx" presStyleIdx="4" presStyleCnt="8">
        <dgm:presLayoutVars>
          <dgm:chMax val="0"/>
          <dgm:chPref val="0"/>
        </dgm:presLayoutVars>
      </dgm:prSet>
      <dgm:spPr/>
    </dgm:pt>
    <dgm:pt modelId="{FB46B9F1-8004-4632-B2AC-D02E334FA8C5}" type="pres">
      <dgm:prSet presAssocID="{627D7487-F1A8-4425-94B2-C595AB142108}" presName="desTx" presStyleLbl="revTx" presStyleIdx="5" presStyleCnt="8">
        <dgm:presLayoutVars/>
      </dgm:prSet>
      <dgm:spPr/>
    </dgm:pt>
    <dgm:pt modelId="{25FA3ACD-EF9C-4670-9DBE-174400C07820}" type="pres">
      <dgm:prSet presAssocID="{B4546B3E-CAE4-4455-8532-75F6809FB272}" presName="sibTrans" presStyleCnt="0"/>
      <dgm:spPr/>
    </dgm:pt>
    <dgm:pt modelId="{1162946E-BA98-4591-81B3-B86F3FB2B63B}" type="pres">
      <dgm:prSet presAssocID="{F616E8C1-D5F8-4D88-B3F1-1A8E63DDA1E3}" presName="compNode" presStyleCnt="0"/>
      <dgm:spPr/>
    </dgm:pt>
    <dgm:pt modelId="{D813AE1E-F455-40AA-A971-755288527B5F}" type="pres">
      <dgm:prSet presAssocID="{F616E8C1-D5F8-4D88-B3F1-1A8E63DDA1E3}" presName="bgRect" presStyleLbl="bgShp" presStyleIdx="3" presStyleCnt="4"/>
      <dgm:spPr/>
    </dgm:pt>
    <dgm:pt modelId="{1251803C-C45E-419E-9B93-78C48D5CC468}" type="pres">
      <dgm:prSet presAssocID="{F616E8C1-D5F8-4D88-B3F1-1A8E63DDA1E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74C97A29-88A1-4913-9473-1522CB68D08C}" type="pres">
      <dgm:prSet presAssocID="{F616E8C1-D5F8-4D88-B3F1-1A8E63DDA1E3}" presName="spaceRect" presStyleCnt="0"/>
      <dgm:spPr/>
    </dgm:pt>
    <dgm:pt modelId="{C4134917-4522-434A-B968-66B3A443238D}" type="pres">
      <dgm:prSet presAssocID="{F616E8C1-D5F8-4D88-B3F1-1A8E63DDA1E3}" presName="parTx" presStyleLbl="revTx" presStyleIdx="6" presStyleCnt="8">
        <dgm:presLayoutVars>
          <dgm:chMax val="0"/>
          <dgm:chPref val="0"/>
        </dgm:presLayoutVars>
      </dgm:prSet>
      <dgm:spPr/>
    </dgm:pt>
    <dgm:pt modelId="{AA83D201-972C-4129-A4E5-3EA34B4C1380}" type="pres">
      <dgm:prSet presAssocID="{F616E8C1-D5F8-4D88-B3F1-1A8E63DDA1E3}" presName="desTx" presStyleLbl="revTx" presStyleIdx="7" presStyleCnt="8">
        <dgm:presLayoutVars/>
      </dgm:prSet>
      <dgm:spPr/>
    </dgm:pt>
  </dgm:ptLst>
  <dgm:cxnLst>
    <dgm:cxn modelId="{217B2717-922B-4229-8405-4F0107AAA9A7}" type="presOf" srcId="{E2B3AF20-B3E1-47F2-9BB3-E3EA21479595}" destId="{0C0670DB-8DC3-44D4-8AB5-9C75D1181BD2}" srcOrd="0" destOrd="0" presId="urn:microsoft.com/office/officeart/2018/2/layout/IconVerticalSolidList"/>
    <dgm:cxn modelId="{A82FFB21-80FE-4AC0-93BC-C051CA9E7EB2}" type="presOf" srcId="{B12525AB-A145-4AFD-87AD-149CBC77EC5C}" destId="{AA83D201-972C-4129-A4E5-3EA34B4C1380}" srcOrd="0" destOrd="1" presId="urn:microsoft.com/office/officeart/2018/2/layout/IconVerticalSolidList"/>
    <dgm:cxn modelId="{1C7BA223-2847-499A-A8AF-8B126A509B5D}" srcId="{F4460799-BFF0-4145-86BB-4661F49273FE}" destId="{61DE5194-9AD0-4CF2-A040-F1FEBA6148D5}" srcOrd="0" destOrd="0" parTransId="{F75828C8-4907-4460-97D0-AF7F658E91D9}" sibTransId="{1D51694E-F690-496C-95F7-DA18F87D9B95}"/>
    <dgm:cxn modelId="{1DF3F639-4AC9-452F-AC03-623C0E92721E}" srcId="{F616E8C1-D5F8-4D88-B3F1-1A8E63DDA1E3}" destId="{0103154B-9666-4352-8119-518E58C8E1E1}" srcOrd="0" destOrd="0" parTransId="{DE3E223B-71C4-441D-9D67-FECACFA36B83}" sibTransId="{673B47DD-C804-4035-8803-9B48AF0A03BF}"/>
    <dgm:cxn modelId="{A999A85B-0CEC-4424-B457-009C06A54CC2}" type="presOf" srcId="{6BAF5853-66F6-4F12-BCE8-3A9B8D414D1E}" destId="{25C3EA1A-4949-48B0-804C-161308C08E35}" srcOrd="0" destOrd="0" presId="urn:microsoft.com/office/officeart/2018/2/layout/IconVerticalSolidList"/>
    <dgm:cxn modelId="{4EB6A567-D5C6-4048-976A-10D80BA72D77}" srcId="{6BAF5853-66F6-4F12-BCE8-3A9B8D414D1E}" destId="{B5890AE5-7EC2-48D0-A4AD-56CD21C1D694}" srcOrd="1" destOrd="0" parTransId="{FB2EB65A-C30B-4B5B-8EE8-AE36BA2055FD}" sibTransId="{ACEC31C5-7E11-4CAC-B1DA-3CBE42478F9B}"/>
    <dgm:cxn modelId="{6C6D476B-314B-4824-B736-754696F55AA8}" type="presOf" srcId="{627D7487-F1A8-4425-94B2-C595AB142108}" destId="{A068F39D-04C2-4BB9-B101-029D2EB629A6}" srcOrd="0" destOrd="0" presId="urn:microsoft.com/office/officeart/2018/2/layout/IconVerticalSolidList"/>
    <dgm:cxn modelId="{4E0BE66B-D909-4C47-832E-0D8B59BBFFCE}" srcId="{F4460799-BFF0-4145-86BB-4661F49273FE}" destId="{8F9D3141-115B-42F7-9DB4-F61462717BE5}" srcOrd="1" destOrd="0" parTransId="{0985E31E-0C5C-4D1E-BC55-A6C14013C36F}" sibTransId="{AF4C4649-02C1-476A-B6E2-20CB3AB42C9B}"/>
    <dgm:cxn modelId="{BE754750-119C-48B5-A85F-ECAE25DDBBCA}" srcId="{6BAF5853-66F6-4F12-BCE8-3A9B8D414D1E}" destId="{E2B3AF20-B3E1-47F2-9BB3-E3EA21479595}" srcOrd="0" destOrd="0" parTransId="{C9792020-972A-4867-8F22-033B1B104BAE}" sibTransId="{9C9E3CFB-C5C4-4AA2-A59D-3819673BBBD6}"/>
    <dgm:cxn modelId="{F7C3F754-5BBD-4CB6-9966-D2542EC1CFC4}" type="presOf" srcId="{0080FE33-82C9-4FB7-A92A-F3B257234DDB}" destId="{FB46B9F1-8004-4632-B2AC-D02E334FA8C5}" srcOrd="0" destOrd="1" presId="urn:microsoft.com/office/officeart/2018/2/layout/IconVerticalSolidList"/>
    <dgm:cxn modelId="{B19A0078-EE79-409A-BE41-7A0581D27DCF}" type="presOf" srcId="{8892D442-5269-43DE-A3D0-8D465E631CA7}" destId="{EC8B0FD0-6493-4FB0-B90B-B54A393FDC82}" srcOrd="0" destOrd="0" presId="urn:microsoft.com/office/officeart/2018/2/layout/IconVerticalSolidList"/>
    <dgm:cxn modelId="{FD32E488-3D2D-4E59-AD6C-79882B6C5506}" srcId="{8892D442-5269-43DE-A3D0-8D465E631CA7}" destId="{627D7487-F1A8-4425-94B2-C595AB142108}" srcOrd="2" destOrd="0" parTransId="{B411818B-DF33-4AF7-A3A1-9798C29D5A0E}" sibTransId="{B4546B3E-CAE4-4455-8532-75F6809FB272}"/>
    <dgm:cxn modelId="{5A67258D-B728-467C-8761-333A1B56C5D1}" type="presOf" srcId="{2649CD55-4424-411B-98FA-EABF279B9B93}" destId="{FB46B9F1-8004-4632-B2AC-D02E334FA8C5}" srcOrd="0" destOrd="0" presId="urn:microsoft.com/office/officeart/2018/2/layout/IconVerticalSolidList"/>
    <dgm:cxn modelId="{A431609E-EDC0-4B43-BDCC-7E742C108467}" srcId="{8892D442-5269-43DE-A3D0-8D465E631CA7}" destId="{F616E8C1-D5F8-4D88-B3F1-1A8E63DDA1E3}" srcOrd="3" destOrd="0" parTransId="{A0498A64-7550-4F5A-A1DF-B53105AA4208}" sibTransId="{8F9483F6-BB17-4163-882A-6F4FD7FD4BAB}"/>
    <dgm:cxn modelId="{1F5F80B3-9BF2-48B2-956B-0FE8CDA7972C}" srcId="{8892D442-5269-43DE-A3D0-8D465E631CA7}" destId="{6BAF5853-66F6-4F12-BCE8-3A9B8D414D1E}" srcOrd="1" destOrd="0" parTransId="{902C5FC5-C626-4FAD-BBA8-5BA6C16F14E3}" sibTransId="{2EF589DF-6475-477A-A4F0-0142D10B71C9}"/>
    <dgm:cxn modelId="{75B730B4-C094-4470-9742-E8B838346B4A}" type="presOf" srcId="{0103154B-9666-4352-8119-518E58C8E1E1}" destId="{AA83D201-972C-4129-A4E5-3EA34B4C1380}" srcOrd="0" destOrd="0" presId="urn:microsoft.com/office/officeart/2018/2/layout/IconVerticalSolidList"/>
    <dgm:cxn modelId="{9455EFB6-B291-45CE-88D1-6544720C42EE}" type="presOf" srcId="{F616E8C1-D5F8-4D88-B3F1-1A8E63DDA1E3}" destId="{C4134917-4522-434A-B968-66B3A443238D}" srcOrd="0" destOrd="0" presId="urn:microsoft.com/office/officeart/2018/2/layout/IconVerticalSolidList"/>
    <dgm:cxn modelId="{D45F9DB9-D9A1-4D3B-BC1A-29AC5572D954}" srcId="{627D7487-F1A8-4425-94B2-C595AB142108}" destId="{2649CD55-4424-411B-98FA-EABF279B9B93}" srcOrd="0" destOrd="0" parTransId="{41769BC3-BFA9-4AA2-A5BA-7E92FB0E002E}" sibTransId="{9DA18FD8-22F2-4FAA-B3F1-58FE5C8AB3D8}"/>
    <dgm:cxn modelId="{AAD787C3-209D-4C6B-9016-F183A177EC93}" srcId="{F616E8C1-D5F8-4D88-B3F1-1A8E63DDA1E3}" destId="{B12525AB-A145-4AFD-87AD-149CBC77EC5C}" srcOrd="1" destOrd="0" parTransId="{6A2F570F-64F2-4CD1-B76E-D948A9BA4DC4}" sibTransId="{91D870A8-9359-469A-8B23-82EA0249696B}"/>
    <dgm:cxn modelId="{F494CFC7-7626-4BF7-8AB1-74014E9B6291}" type="presOf" srcId="{B5890AE5-7EC2-48D0-A4AD-56CD21C1D694}" destId="{0C0670DB-8DC3-44D4-8AB5-9C75D1181BD2}" srcOrd="0" destOrd="1" presId="urn:microsoft.com/office/officeart/2018/2/layout/IconVerticalSolidList"/>
    <dgm:cxn modelId="{FEA48ACA-FD13-47CD-9D99-91C5DB87FA23}" type="presOf" srcId="{8F9D3141-115B-42F7-9DB4-F61462717BE5}" destId="{3988A332-73F9-40C6-A554-21E234239407}" srcOrd="0" destOrd="1" presId="urn:microsoft.com/office/officeart/2018/2/layout/IconVerticalSolidList"/>
    <dgm:cxn modelId="{970B96DB-D611-4A67-82AD-0CCAEF888686}" srcId="{627D7487-F1A8-4425-94B2-C595AB142108}" destId="{0080FE33-82C9-4FB7-A92A-F3B257234DDB}" srcOrd="1" destOrd="0" parTransId="{AB1112C1-B24C-431D-8D32-9782D84A2B2D}" sibTransId="{B5C7AB97-8ADC-4FC2-A5F7-4071460BC918}"/>
    <dgm:cxn modelId="{BB238CE4-25CA-4D3A-A751-FBC16B7B5FB0}" type="presOf" srcId="{F4460799-BFF0-4145-86BB-4661F49273FE}" destId="{C5CC0650-7FE4-447D-8D61-F1CA83AB7B98}" srcOrd="0" destOrd="0" presId="urn:microsoft.com/office/officeart/2018/2/layout/IconVerticalSolidList"/>
    <dgm:cxn modelId="{D60C10EF-C6DF-4EE5-A759-241A3E34580D}" type="presOf" srcId="{61DE5194-9AD0-4CF2-A040-F1FEBA6148D5}" destId="{3988A332-73F9-40C6-A554-21E234239407}" srcOrd="0" destOrd="0" presId="urn:microsoft.com/office/officeart/2018/2/layout/IconVerticalSolidList"/>
    <dgm:cxn modelId="{3A81A7F5-FCFA-489C-AC9F-9355E7CA0804}" srcId="{8892D442-5269-43DE-A3D0-8D465E631CA7}" destId="{F4460799-BFF0-4145-86BB-4661F49273FE}" srcOrd="0" destOrd="0" parTransId="{E43627C9-A7F1-4678-B7C7-2EC4703BDFB8}" sibTransId="{34FB4D25-31E2-446D-8EF7-D26C4A3A1DC6}"/>
    <dgm:cxn modelId="{8A5B27E9-B3E2-4013-ABAB-21D44AA18869}" type="presParOf" srcId="{EC8B0FD0-6493-4FB0-B90B-B54A393FDC82}" destId="{FA752571-F5CE-440A-BB4B-D4327CA289AC}" srcOrd="0" destOrd="0" presId="urn:microsoft.com/office/officeart/2018/2/layout/IconVerticalSolidList"/>
    <dgm:cxn modelId="{5BB3F03B-A3BA-4F65-AABC-E835EA97A053}" type="presParOf" srcId="{FA752571-F5CE-440A-BB4B-D4327CA289AC}" destId="{A31AF4AB-B239-4695-9075-FB8A4FD2B941}" srcOrd="0" destOrd="0" presId="urn:microsoft.com/office/officeart/2018/2/layout/IconVerticalSolidList"/>
    <dgm:cxn modelId="{44A22048-C1F1-4D61-BBB9-32C4D0507F57}" type="presParOf" srcId="{FA752571-F5CE-440A-BB4B-D4327CA289AC}" destId="{D02ACE31-C6FF-4646-B473-2647BA316CF1}" srcOrd="1" destOrd="0" presId="urn:microsoft.com/office/officeart/2018/2/layout/IconVerticalSolidList"/>
    <dgm:cxn modelId="{21E03247-DDAD-457B-B299-832749AA431A}" type="presParOf" srcId="{FA752571-F5CE-440A-BB4B-D4327CA289AC}" destId="{2FC123FC-14C9-448E-B7DA-E5EB06A65C0F}" srcOrd="2" destOrd="0" presId="urn:microsoft.com/office/officeart/2018/2/layout/IconVerticalSolidList"/>
    <dgm:cxn modelId="{AF757AD4-CACD-425B-A33C-A9076EDED69C}" type="presParOf" srcId="{FA752571-F5CE-440A-BB4B-D4327CA289AC}" destId="{C5CC0650-7FE4-447D-8D61-F1CA83AB7B98}" srcOrd="3" destOrd="0" presId="urn:microsoft.com/office/officeart/2018/2/layout/IconVerticalSolidList"/>
    <dgm:cxn modelId="{99D8E17F-ECB8-4F0B-84B9-DF75A819B4A3}" type="presParOf" srcId="{FA752571-F5CE-440A-BB4B-D4327CA289AC}" destId="{3988A332-73F9-40C6-A554-21E234239407}" srcOrd="4" destOrd="0" presId="urn:microsoft.com/office/officeart/2018/2/layout/IconVerticalSolidList"/>
    <dgm:cxn modelId="{51C9E91F-E081-493E-9242-FD1E4DB8623B}" type="presParOf" srcId="{EC8B0FD0-6493-4FB0-B90B-B54A393FDC82}" destId="{585BC9BD-A479-4321-B9D4-EDDA063CEA8D}" srcOrd="1" destOrd="0" presId="urn:microsoft.com/office/officeart/2018/2/layout/IconVerticalSolidList"/>
    <dgm:cxn modelId="{1D1D7807-6FC8-45F4-ADA3-4C13EB18FBE6}" type="presParOf" srcId="{EC8B0FD0-6493-4FB0-B90B-B54A393FDC82}" destId="{1A90B858-552A-4D32-A990-06A3D866B978}" srcOrd="2" destOrd="0" presId="urn:microsoft.com/office/officeart/2018/2/layout/IconVerticalSolidList"/>
    <dgm:cxn modelId="{8C81CF9F-7851-4D72-945B-6A2CD090067F}" type="presParOf" srcId="{1A90B858-552A-4D32-A990-06A3D866B978}" destId="{0D0D87C5-C728-48CE-B611-787B962827B2}" srcOrd="0" destOrd="0" presId="urn:microsoft.com/office/officeart/2018/2/layout/IconVerticalSolidList"/>
    <dgm:cxn modelId="{8679B386-D723-46D3-AE3B-C9A7404B192A}" type="presParOf" srcId="{1A90B858-552A-4D32-A990-06A3D866B978}" destId="{E66B750D-A933-45CF-9BF2-5527DE85850D}" srcOrd="1" destOrd="0" presId="urn:microsoft.com/office/officeart/2018/2/layout/IconVerticalSolidList"/>
    <dgm:cxn modelId="{9ACB7D92-1059-4C65-9C82-8D586FBDC311}" type="presParOf" srcId="{1A90B858-552A-4D32-A990-06A3D866B978}" destId="{6DAF695E-D1BF-4AF7-885C-1F569039CF17}" srcOrd="2" destOrd="0" presId="urn:microsoft.com/office/officeart/2018/2/layout/IconVerticalSolidList"/>
    <dgm:cxn modelId="{D7EF8830-5095-42F6-B9FC-E0DA947395E7}" type="presParOf" srcId="{1A90B858-552A-4D32-A990-06A3D866B978}" destId="{25C3EA1A-4949-48B0-804C-161308C08E35}" srcOrd="3" destOrd="0" presId="urn:microsoft.com/office/officeart/2018/2/layout/IconVerticalSolidList"/>
    <dgm:cxn modelId="{BC245AC6-CD1A-4A3F-9C8D-3946A57E170B}" type="presParOf" srcId="{1A90B858-552A-4D32-A990-06A3D866B978}" destId="{0C0670DB-8DC3-44D4-8AB5-9C75D1181BD2}" srcOrd="4" destOrd="0" presId="urn:microsoft.com/office/officeart/2018/2/layout/IconVerticalSolidList"/>
    <dgm:cxn modelId="{528E53D6-0128-4068-8A5A-D478A3B117E1}" type="presParOf" srcId="{EC8B0FD0-6493-4FB0-B90B-B54A393FDC82}" destId="{AD16FC76-EFAF-4284-9840-984E1DA6AA2D}" srcOrd="3" destOrd="0" presId="urn:microsoft.com/office/officeart/2018/2/layout/IconVerticalSolidList"/>
    <dgm:cxn modelId="{7DDA8A4E-FF1E-4EE3-A503-CC695344AEDA}" type="presParOf" srcId="{EC8B0FD0-6493-4FB0-B90B-B54A393FDC82}" destId="{54297FDF-BEA4-40CE-8BDB-4853BA7C263C}" srcOrd="4" destOrd="0" presId="urn:microsoft.com/office/officeart/2018/2/layout/IconVerticalSolidList"/>
    <dgm:cxn modelId="{CBDD9EBF-42B6-4F04-9EAA-10557E55FBC7}" type="presParOf" srcId="{54297FDF-BEA4-40CE-8BDB-4853BA7C263C}" destId="{F02BA1D2-AD8F-4DFA-AC52-0EC891F9D007}" srcOrd="0" destOrd="0" presId="urn:microsoft.com/office/officeart/2018/2/layout/IconVerticalSolidList"/>
    <dgm:cxn modelId="{5C45C91B-839F-49EE-B34F-F3677A750970}" type="presParOf" srcId="{54297FDF-BEA4-40CE-8BDB-4853BA7C263C}" destId="{0B9CB436-BD3C-485B-8254-43BF28773DA5}" srcOrd="1" destOrd="0" presId="urn:microsoft.com/office/officeart/2018/2/layout/IconVerticalSolidList"/>
    <dgm:cxn modelId="{65586285-0EC1-4DF2-856F-52A2E1309825}" type="presParOf" srcId="{54297FDF-BEA4-40CE-8BDB-4853BA7C263C}" destId="{4288967C-C568-4247-B9F2-2E7B07EC7D28}" srcOrd="2" destOrd="0" presId="urn:microsoft.com/office/officeart/2018/2/layout/IconVerticalSolidList"/>
    <dgm:cxn modelId="{CEA94E07-8382-4B6A-A8F9-6C6C6FF4AEB5}" type="presParOf" srcId="{54297FDF-BEA4-40CE-8BDB-4853BA7C263C}" destId="{A068F39D-04C2-4BB9-B101-029D2EB629A6}" srcOrd="3" destOrd="0" presId="urn:microsoft.com/office/officeart/2018/2/layout/IconVerticalSolidList"/>
    <dgm:cxn modelId="{A16E6EFC-EB1F-4448-8C30-03305CA0EF7A}" type="presParOf" srcId="{54297FDF-BEA4-40CE-8BDB-4853BA7C263C}" destId="{FB46B9F1-8004-4632-B2AC-D02E334FA8C5}" srcOrd="4" destOrd="0" presId="urn:microsoft.com/office/officeart/2018/2/layout/IconVerticalSolidList"/>
    <dgm:cxn modelId="{8B2CA31F-9E78-4EF3-82B5-B39FA012444C}" type="presParOf" srcId="{EC8B0FD0-6493-4FB0-B90B-B54A393FDC82}" destId="{25FA3ACD-EF9C-4670-9DBE-174400C07820}" srcOrd="5" destOrd="0" presId="urn:microsoft.com/office/officeart/2018/2/layout/IconVerticalSolidList"/>
    <dgm:cxn modelId="{0512C423-6EED-42E1-BF82-E1F56EC9ECC0}" type="presParOf" srcId="{EC8B0FD0-6493-4FB0-B90B-B54A393FDC82}" destId="{1162946E-BA98-4591-81B3-B86F3FB2B63B}" srcOrd="6" destOrd="0" presId="urn:microsoft.com/office/officeart/2018/2/layout/IconVerticalSolidList"/>
    <dgm:cxn modelId="{1062C570-952B-4122-9BA3-D15153DEA4D3}" type="presParOf" srcId="{1162946E-BA98-4591-81B3-B86F3FB2B63B}" destId="{D813AE1E-F455-40AA-A971-755288527B5F}" srcOrd="0" destOrd="0" presId="urn:microsoft.com/office/officeart/2018/2/layout/IconVerticalSolidList"/>
    <dgm:cxn modelId="{52309C4F-84CD-4C04-AD7C-70A9A6B5DDA0}" type="presParOf" srcId="{1162946E-BA98-4591-81B3-B86F3FB2B63B}" destId="{1251803C-C45E-419E-9B93-78C48D5CC468}" srcOrd="1" destOrd="0" presId="urn:microsoft.com/office/officeart/2018/2/layout/IconVerticalSolidList"/>
    <dgm:cxn modelId="{038AF9A3-8BCA-4EB7-A069-33BCC582B329}" type="presParOf" srcId="{1162946E-BA98-4591-81B3-B86F3FB2B63B}" destId="{74C97A29-88A1-4913-9473-1522CB68D08C}" srcOrd="2" destOrd="0" presId="urn:microsoft.com/office/officeart/2018/2/layout/IconVerticalSolidList"/>
    <dgm:cxn modelId="{EC1B84FD-5729-46B5-9BF0-B7D99DF424DC}" type="presParOf" srcId="{1162946E-BA98-4591-81B3-B86F3FB2B63B}" destId="{C4134917-4522-434A-B968-66B3A443238D}" srcOrd="3" destOrd="0" presId="urn:microsoft.com/office/officeart/2018/2/layout/IconVerticalSolidList"/>
    <dgm:cxn modelId="{A91EE92A-95F4-4223-BC42-E08AFBD1A3DB}" type="presParOf" srcId="{1162946E-BA98-4591-81B3-B86F3FB2B63B}" destId="{AA83D201-972C-4129-A4E5-3EA34B4C1380}"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901CB-FDC6-4772-BDDB-CDB90AA82320}">
      <dsp:nvSpPr>
        <dsp:cNvPr id="0" name=""/>
        <dsp:cNvSpPr/>
      </dsp:nvSpPr>
      <dsp:spPr>
        <a:xfrm>
          <a:off x="4688" y="231084"/>
          <a:ext cx="1150242" cy="1150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BB00D8-0789-4D00-960F-9BC65C041F89}">
      <dsp:nvSpPr>
        <dsp:cNvPr id="0" name=""/>
        <dsp:cNvSpPr/>
      </dsp:nvSpPr>
      <dsp:spPr>
        <a:xfrm>
          <a:off x="4688" y="1569312"/>
          <a:ext cx="3286406" cy="4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b="1" i="1" kern="1200"/>
            <a:t>Deployment</a:t>
          </a:r>
          <a:r>
            <a:rPr lang="en-US" sz="1600" kern="1200"/>
            <a:t> Planning &amp; </a:t>
          </a:r>
          <a:r>
            <a:rPr lang="en-US" sz="1600" b="1" i="1" kern="1200"/>
            <a:t>Usage</a:t>
          </a:r>
        </a:p>
      </dsp:txBody>
      <dsp:txXfrm>
        <a:off x="4688" y="1569312"/>
        <a:ext cx="3286406" cy="492960"/>
      </dsp:txXfrm>
    </dsp:sp>
    <dsp:sp modelId="{75A5DB6E-3BA6-49A7-A322-BC58C1A4BB33}">
      <dsp:nvSpPr>
        <dsp:cNvPr id="0" name=""/>
        <dsp:cNvSpPr/>
      </dsp:nvSpPr>
      <dsp:spPr>
        <a:xfrm>
          <a:off x="4688" y="2149708"/>
          <a:ext cx="3286406" cy="2453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Who should I give Copilot licenses to?</a:t>
          </a:r>
        </a:p>
        <a:p>
          <a:pPr marL="0" lvl="0" indent="0" algn="l" defTabSz="711200">
            <a:lnSpc>
              <a:spcPct val="100000"/>
            </a:lnSpc>
            <a:spcBef>
              <a:spcPct val="0"/>
            </a:spcBef>
            <a:spcAft>
              <a:spcPct val="35000"/>
            </a:spcAft>
            <a:buNone/>
          </a:pPr>
          <a:r>
            <a:rPr lang="en-US" sz="1600" kern="1200"/>
            <a:t>How is my rollout of licenses going?</a:t>
          </a:r>
        </a:p>
        <a:p>
          <a:pPr marL="0" lvl="0" indent="0" algn="l" defTabSz="711200">
            <a:lnSpc>
              <a:spcPct val="100000"/>
            </a:lnSpc>
            <a:spcBef>
              <a:spcPct val="0"/>
            </a:spcBef>
            <a:spcAft>
              <a:spcPct val="35000"/>
            </a:spcAft>
            <a:buNone/>
          </a:pPr>
          <a:r>
            <a:rPr lang="en-US" sz="1600" kern="1200"/>
            <a:t>Are the assigned users using their license?</a:t>
          </a:r>
          <a:endParaRPr lang="en-US" sz="1100" kern="1200"/>
        </a:p>
      </dsp:txBody>
      <dsp:txXfrm>
        <a:off x="4688" y="2149708"/>
        <a:ext cx="3286406" cy="2453144"/>
      </dsp:txXfrm>
    </dsp:sp>
    <dsp:sp modelId="{D699F04B-CF10-4787-9795-2874DA64F9B9}">
      <dsp:nvSpPr>
        <dsp:cNvPr id="0" name=""/>
        <dsp:cNvSpPr/>
      </dsp:nvSpPr>
      <dsp:spPr>
        <a:xfrm>
          <a:off x="3866215" y="231084"/>
          <a:ext cx="1150242" cy="1150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717774-50F8-49C9-9546-36CCDFAE068A}">
      <dsp:nvSpPr>
        <dsp:cNvPr id="0" name=""/>
        <dsp:cNvSpPr/>
      </dsp:nvSpPr>
      <dsp:spPr>
        <a:xfrm>
          <a:off x="3866215" y="1569312"/>
          <a:ext cx="3286406" cy="4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How is </a:t>
          </a:r>
          <a:r>
            <a:rPr lang="en-US" sz="1600" b="1" i="1" kern="1200"/>
            <a:t>Adoption</a:t>
          </a:r>
          <a:r>
            <a:rPr lang="en-US" sz="1600" kern="1200"/>
            <a:t> going?</a:t>
          </a:r>
        </a:p>
      </dsp:txBody>
      <dsp:txXfrm>
        <a:off x="3866215" y="1569312"/>
        <a:ext cx="3286406" cy="492960"/>
      </dsp:txXfrm>
    </dsp:sp>
    <dsp:sp modelId="{C5FE98E7-9767-4CF1-B4F5-6B20E5F0B888}">
      <dsp:nvSpPr>
        <dsp:cNvPr id="0" name=""/>
        <dsp:cNvSpPr/>
      </dsp:nvSpPr>
      <dsp:spPr>
        <a:xfrm>
          <a:off x="3866215" y="2149708"/>
          <a:ext cx="3286406" cy="2453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groups are effectively using Copilot and how?</a:t>
          </a:r>
        </a:p>
        <a:p>
          <a:pPr marL="0" lvl="0" indent="0" algn="l" defTabSz="711200">
            <a:lnSpc>
              <a:spcPct val="100000"/>
            </a:lnSpc>
            <a:spcBef>
              <a:spcPct val="0"/>
            </a:spcBef>
            <a:spcAft>
              <a:spcPct val="35000"/>
            </a:spcAft>
            <a:buNone/>
          </a:pPr>
          <a:r>
            <a:rPr lang="en-US" sz="1600" kern="1200"/>
            <a:t>What groups are not using?</a:t>
          </a:r>
        </a:p>
        <a:p>
          <a:pPr marL="0" lvl="0" indent="0" algn="l" defTabSz="711200">
            <a:lnSpc>
              <a:spcPct val="100000"/>
            </a:lnSpc>
            <a:spcBef>
              <a:spcPct val="0"/>
            </a:spcBef>
            <a:spcAft>
              <a:spcPct val="35000"/>
            </a:spcAft>
            <a:buNone/>
          </a:pPr>
          <a:r>
            <a:rPr lang="en-US" sz="1600" kern="1200"/>
            <a:t>How do users feel about Copilot Analytics?  </a:t>
          </a:r>
        </a:p>
        <a:p>
          <a:pPr marL="0" lvl="0" indent="0" algn="l" defTabSz="711200">
            <a:lnSpc>
              <a:spcPct val="100000"/>
            </a:lnSpc>
            <a:spcBef>
              <a:spcPct val="0"/>
            </a:spcBef>
            <a:spcAft>
              <a:spcPct val="35000"/>
            </a:spcAft>
            <a:buNone/>
          </a:pPr>
          <a:r>
            <a:rPr lang="en-US" sz="1600" kern="1200"/>
            <a:t>What additional ACM efforts should be undertaken to increase adoption?</a:t>
          </a:r>
        </a:p>
      </dsp:txBody>
      <dsp:txXfrm>
        <a:off x="3866215" y="2149708"/>
        <a:ext cx="3286406" cy="2453144"/>
      </dsp:txXfrm>
    </dsp:sp>
    <dsp:sp modelId="{4E257A6D-E6AB-4896-8C74-6C976EB49612}">
      <dsp:nvSpPr>
        <dsp:cNvPr id="0" name=""/>
        <dsp:cNvSpPr/>
      </dsp:nvSpPr>
      <dsp:spPr>
        <a:xfrm>
          <a:off x="7727743" y="231084"/>
          <a:ext cx="1150242" cy="1150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6E0E77-C8CD-4A5D-B284-54B9E728B77E}">
      <dsp:nvSpPr>
        <dsp:cNvPr id="0" name=""/>
        <dsp:cNvSpPr/>
      </dsp:nvSpPr>
      <dsp:spPr>
        <a:xfrm>
          <a:off x="7727743" y="1569312"/>
          <a:ext cx="3286406" cy="4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What is the </a:t>
          </a:r>
          <a:r>
            <a:rPr lang="en-US" sz="1400" b="1" i="1" kern="1200"/>
            <a:t>Impact</a:t>
          </a:r>
          <a:r>
            <a:rPr lang="en-US" sz="1400" kern="1200"/>
            <a:t> we are seeing from the use of Copilot?</a:t>
          </a:r>
        </a:p>
      </dsp:txBody>
      <dsp:txXfrm>
        <a:off x="7727743" y="1569312"/>
        <a:ext cx="3286406" cy="492960"/>
      </dsp:txXfrm>
    </dsp:sp>
    <dsp:sp modelId="{21C787D9-0400-4411-ACBB-38D5BB4CC8C0}">
      <dsp:nvSpPr>
        <dsp:cNvPr id="0" name=""/>
        <dsp:cNvSpPr/>
      </dsp:nvSpPr>
      <dsp:spPr>
        <a:xfrm>
          <a:off x="7727743" y="2149708"/>
          <a:ext cx="3286406" cy="2453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personal productivity gains are being realized?</a:t>
          </a:r>
        </a:p>
        <a:p>
          <a:pPr marL="0" lvl="0" indent="0" algn="l" defTabSz="711200">
            <a:lnSpc>
              <a:spcPct val="100000"/>
            </a:lnSpc>
            <a:spcBef>
              <a:spcPct val="0"/>
            </a:spcBef>
            <a:spcAft>
              <a:spcPct val="35000"/>
            </a:spcAft>
            <a:buNone/>
          </a:pPr>
          <a:r>
            <a:rPr lang="en-US" sz="1600" kern="1200"/>
            <a:t>What impact is Copilot having on KPIs?  </a:t>
          </a:r>
        </a:p>
      </dsp:txBody>
      <dsp:txXfrm>
        <a:off x="7727743" y="2149708"/>
        <a:ext cx="3286406" cy="2453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AF4AB-B239-4695-9075-FB8A4FD2B941}">
      <dsp:nvSpPr>
        <dsp:cNvPr id="0" name=""/>
        <dsp:cNvSpPr/>
      </dsp:nvSpPr>
      <dsp:spPr>
        <a:xfrm>
          <a:off x="0" y="2006"/>
          <a:ext cx="11018837" cy="10168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2ACE31-C6FF-4646-B473-2647BA316CF1}">
      <dsp:nvSpPr>
        <dsp:cNvPr id="0" name=""/>
        <dsp:cNvSpPr/>
      </dsp:nvSpPr>
      <dsp:spPr>
        <a:xfrm>
          <a:off x="307589" y="230792"/>
          <a:ext cx="559254" cy="5592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CC0650-7FE4-447D-8D61-F1CA83AB7B98}">
      <dsp:nvSpPr>
        <dsp:cNvPr id="0" name=""/>
        <dsp:cNvSpPr/>
      </dsp:nvSpPr>
      <dsp:spPr>
        <a:xfrm>
          <a:off x="1174434" y="2006"/>
          <a:ext cx="4958477"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977900">
            <a:lnSpc>
              <a:spcPct val="90000"/>
            </a:lnSpc>
            <a:spcBef>
              <a:spcPct val="0"/>
            </a:spcBef>
            <a:spcAft>
              <a:spcPct val="35000"/>
            </a:spcAft>
            <a:buNone/>
          </a:pPr>
          <a:r>
            <a:rPr lang="en-US" sz="2200" kern="1200"/>
            <a:t>Deployment Planning</a:t>
          </a:r>
        </a:p>
      </dsp:txBody>
      <dsp:txXfrm>
        <a:off x="1174434" y="2006"/>
        <a:ext cx="4958477" cy="1016826"/>
      </dsp:txXfrm>
    </dsp:sp>
    <dsp:sp modelId="{3988A332-73F9-40C6-A554-21E234239407}">
      <dsp:nvSpPr>
        <dsp:cNvPr id="0" name=""/>
        <dsp:cNvSpPr/>
      </dsp:nvSpPr>
      <dsp:spPr>
        <a:xfrm>
          <a:off x="6132911" y="2006"/>
          <a:ext cx="4885926"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577850">
            <a:lnSpc>
              <a:spcPct val="90000"/>
            </a:lnSpc>
            <a:spcBef>
              <a:spcPct val="0"/>
            </a:spcBef>
            <a:spcAft>
              <a:spcPct val="35000"/>
            </a:spcAft>
            <a:buNone/>
          </a:pPr>
          <a:r>
            <a:rPr lang="en-US" sz="1300" kern="1200"/>
            <a:t>M365 Admin Report</a:t>
          </a:r>
        </a:p>
        <a:p>
          <a:pPr marL="0" lvl="0" indent="0" algn="l" defTabSz="577850">
            <a:lnSpc>
              <a:spcPct val="90000"/>
            </a:lnSpc>
            <a:spcBef>
              <a:spcPct val="0"/>
            </a:spcBef>
            <a:spcAft>
              <a:spcPct val="35000"/>
            </a:spcAft>
            <a:buNone/>
          </a:pPr>
          <a:r>
            <a:rPr lang="en-US" sz="1300" kern="1200"/>
            <a:t>Copilot Dashboard – Readiness Tab</a:t>
          </a:r>
        </a:p>
      </dsp:txBody>
      <dsp:txXfrm>
        <a:off x="6132911" y="2006"/>
        <a:ext cx="4885926" cy="1016826"/>
      </dsp:txXfrm>
    </dsp:sp>
    <dsp:sp modelId="{0D0D87C5-C728-48CE-B611-787B962827B2}">
      <dsp:nvSpPr>
        <dsp:cNvPr id="0" name=""/>
        <dsp:cNvSpPr/>
      </dsp:nvSpPr>
      <dsp:spPr>
        <a:xfrm>
          <a:off x="0" y="1273039"/>
          <a:ext cx="11018837" cy="10168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6B750D-A933-45CF-9BF2-5527DE85850D}">
      <dsp:nvSpPr>
        <dsp:cNvPr id="0" name=""/>
        <dsp:cNvSpPr/>
      </dsp:nvSpPr>
      <dsp:spPr>
        <a:xfrm>
          <a:off x="307589" y="1501825"/>
          <a:ext cx="559254" cy="5592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C3EA1A-4949-48B0-804C-161308C08E35}">
      <dsp:nvSpPr>
        <dsp:cNvPr id="0" name=""/>
        <dsp:cNvSpPr/>
      </dsp:nvSpPr>
      <dsp:spPr>
        <a:xfrm>
          <a:off x="1174434" y="1273039"/>
          <a:ext cx="4958477"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977900">
            <a:lnSpc>
              <a:spcPct val="90000"/>
            </a:lnSpc>
            <a:spcBef>
              <a:spcPct val="0"/>
            </a:spcBef>
            <a:spcAft>
              <a:spcPct val="35000"/>
            </a:spcAft>
            <a:buNone/>
          </a:pPr>
          <a:r>
            <a:rPr lang="en-US" sz="2200" kern="1200"/>
            <a:t>Usage</a:t>
          </a:r>
        </a:p>
      </dsp:txBody>
      <dsp:txXfrm>
        <a:off x="1174434" y="1273039"/>
        <a:ext cx="4958477" cy="1016826"/>
      </dsp:txXfrm>
    </dsp:sp>
    <dsp:sp modelId="{0C0670DB-8DC3-44D4-8AB5-9C75D1181BD2}">
      <dsp:nvSpPr>
        <dsp:cNvPr id="0" name=""/>
        <dsp:cNvSpPr/>
      </dsp:nvSpPr>
      <dsp:spPr>
        <a:xfrm>
          <a:off x="6132911" y="1273039"/>
          <a:ext cx="4885926"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577850">
            <a:lnSpc>
              <a:spcPct val="90000"/>
            </a:lnSpc>
            <a:spcBef>
              <a:spcPct val="0"/>
            </a:spcBef>
            <a:spcAft>
              <a:spcPct val="35000"/>
            </a:spcAft>
            <a:buNone/>
          </a:pPr>
          <a:r>
            <a:rPr lang="en-US" sz="1300" kern="1200"/>
            <a:t>M365 Admin Report</a:t>
          </a:r>
        </a:p>
        <a:p>
          <a:pPr marL="0" lvl="0" indent="0" algn="l" defTabSz="577850">
            <a:lnSpc>
              <a:spcPct val="90000"/>
            </a:lnSpc>
            <a:spcBef>
              <a:spcPct val="0"/>
            </a:spcBef>
            <a:spcAft>
              <a:spcPct val="35000"/>
            </a:spcAft>
            <a:buNone/>
          </a:pPr>
          <a:r>
            <a:rPr lang="en-US" sz="1300" kern="1200"/>
            <a:t>Copilot Dashboard – Readiness &amp; Adoption Tabs</a:t>
          </a:r>
        </a:p>
      </dsp:txBody>
      <dsp:txXfrm>
        <a:off x="6132911" y="1273039"/>
        <a:ext cx="4885926" cy="1016826"/>
      </dsp:txXfrm>
    </dsp:sp>
    <dsp:sp modelId="{F02BA1D2-AD8F-4DFA-AC52-0EC891F9D007}">
      <dsp:nvSpPr>
        <dsp:cNvPr id="0" name=""/>
        <dsp:cNvSpPr/>
      </dsp:nvSpPr>
      <dsp:spPr>
        <a:xfrm>
          <a:off x="0" y="2544072"/>
          <a:ext cx="11018837" cy="10168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CB436-BD3C-485B-8254-43BF28773DA5}">
      <dsp:nvSpPr>
        <dsp:cNvPr id="0" name=""/>
        <dsp:cNvSpPr/>
      </dsp:nvSpPr>
      <dsp:spPr>
        <a:xfrm>
          <a:off x="307589" y="2772858"/>
          <a:ext cx="559254" cy="5592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68F39D-04C2-4BB9-B101-029D2EB629A6}">
      <dsp:nvSpPr>
        <dsp:cNvPr id="0" name=""/>
        <dsp:cNvSpPr/>
      </dsp:nvSpPr>
      <dsp:spPr>
        <a:xfrm>
          <a:off x="1174434" y="2544072"/>
          <a:ext cx="4958477"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977900">
            <a:lnSpc>
              <a:spcPct val="90000"/>
            </a:lnSpc>
            <a:spcBef>
              <a:spcPct val="0"/>
            </a:spcBef>
            <a:spcAft>
              <a:spcPct val="35000"/>
            </a:spcAft>
            <a:buNone/>
          </a:pPr>
          <a:r>
            <a:rPr lang="en-US" sz="2200" kern="1200"/>
            <a:t>Adoption and Change Management</a:t>
          </a:r>
        </a:p>
      </dsp:txBody>
      <dsp:txXfrm>
        <a:off x="1174434" y="2544072"/>
        <a:ext cx="4958477" cy="1016826"/>
      </dsp:txXfrm>
    </dsp:sp>
    <dsp:sp modelId="{FB46B9F1-8004-4632-B2AC-D02E334FA8C5}">
      <dsp:nvSpPr>
        <dsp:cNvPr id="0" name=""/>
        <dsp:cNvSpPr/>
      </dsp:nvSpPr>
      <dsp:spPr>
        <a:xfrm>
          <a:off x="6132911" y="2544072"/>
          <a:ext cx="4885926"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577850">
            <a:lnSpc>
              <a:spcPct val="90000"/>
            </a:lnSpc>
            <a:spcBef>
              <a:spcPct val="0"/>
            </a:spcBef>
            <a:spcAft>
              <a:spcPct val="35000"/>
            </a:spcAft>
            <a:buNone/>
          </a:pPr>
          <a:r>
            <a:rPr lang="en-US" sz="1300" kern="1200"/>
            <a:t>Copilot Dashboard – Adoption, Impact &amp; Learning Tabs</a:t>
          </a:r>
        </a:p>
        <a:p>
          <a:pPr marL="0" lvl="0" indent="0" algn="l" defTabSz="577850">
            <a:lnSpc>
              <a:spcPct val="90000"/>
            </a:lnSpc>
            <a:spcBef>
              <a:spcPct val="0"/>
            </a:spcBef>
            <a:spcAft>
              <a:spcPct val="35000"/>
            </a:spcAft>
            <a:buNone/>
          </a:pPr>
          <a:r>
            <a:rPr lang="en-US" sz="1300" kern="1200"/>
            <a:t>Advanced Insights</a:t>
          </a:r>
        </a:p>
        <a:p>
          <a:pPr marL="0" lvl="0" indent="0" algn="l" defTabSz="577850">
            <a:lnSpc>
              <a:spcPct val="90000"/>
            </a:lnSpc>
            <a:spcBef>
              <a:spcPct val="0"/>
            </a:spcBef>
            <a:spcAft>
              <a:spcPct val="35000"/>
            </a:spcAft>
            <a:buNone/>
          </a:pPr>
          <a:r>
            <a:rPr lang="en-US" sz="1300" kern="1200"/>
            <a:t>PBI Templates</a:t>
          </a:r>
        </a:p>
      </dsp:txBody>
      <dsp:txXfrm>
        <a:off x="6132911" y="2544072"/>
        <a:ext cx="4885926" cy="1016826"/>
      </dsp:txXfrm>
    </dsp:sp>
    <dsp:sp modelId="{D813AE1E-F455-40AA-A971-755288527B5F}">
      <dsp:nvSpPr>
        <dsp:cNvPr id="0" name=""/>
        <dsp:cNvSpPr/>
      </dsp:nvSpPr>
      <dsp:spPr>
        <a:xfrm>
          <a:off x="0" y="3815105"/>
          <a:ext cx="11018837" cy="10168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51803C-C45E-419E-9B93-78C48D5CC468}">
      <dsp:nvSpPr>
        <dsp:cNvPr id="0" name=""/>
        <dsp:cNvSpPr/>
      </dsp:nvSpPr>
      <dsp:spPr>
        <a:xfrm>
          <a:off x="307589" y="4043891"/>
          <a:ext cx="559254" cy="5592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134917-4522-434A-B968-66B3A443238D}">
      <dsp:nvSpPr>
        <dsp:cNvPr id="0" name=""/>
        <dsp:cNvSpPr/>
      </dsp:nvSpPr>
      <dsp:spPr>
        <a:xfrm>
          <a:off x="1174434" y="3815105"/>
          <a:ext cx="4958477"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977900">
            <a:lnSpc>
              <a:spcPct val="90000"/>
            </a:lnSpc>
            <a:spcBef>
              <a:spcPct val="0"/>
            </a:spcBef>
            <a:spcAft>
              <a:spcPct val="35000"/>
            </a:spcAft>
            <a:buNone/>
          </a:pPr>
          <a:r>
            <a:rPr lang="en-US" sz="2200" kern="1200"/>
            <a:t>Value</a:t>
          </a:r>
        </a:p>
      </dsp:txBody>
      <dsp:txXfrm>
        <a:off x="1174434" y="3815105"/>
        <a:ext cx="4958477" cy="1016826"/>
      </dsp:txXfrm>
    </dsp:sp>
    <dsp:sp modelId="{AA83D201-972C-4129-A4E5-3EA34B4C1380}">
      <dsp:nvSpPr>
        <dsp:cNvPr id="0" name=""/>
        <dsp:cNvSpPr/>
      </dsp:nvSpPr>
      <dsp:spPr>
        <a:xfrm>
          <a:off x="6132911" y="3815105"/>
          <a:ext cx="4885926"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577850">
            <a:lnSpc>
              <a:spcPct val="90000"/>
            </a:lnSpc>
            <a:spcBef>
              <a:spcPct val="0"/>
            </a:spcBef>
            <a:spcAft>
              <a:spcPct val="35000"/>
            </a:spcAft>
            <a:buNone/>
          </a:pPr>
          <a:r>
            <a:rPr lang="en-US" sz="1300" kern="1200"/>
            <a:t>Copilot Dashboard – Impact Tab</a:t>
          </a:r>
        </a:p>
        <a:p>
          <a:pPr marL="0" lvl="0" indent="0" algn="l" defTabSz="577850">
            <a:lnSpc>
              <a:spcPct val="90000"/>
            </a:lnSpc>
            <a:spcBef>
              <a:spcPct val="0"/>
            </a:spcBef>
            <a:spcAft>
              <a:spcPct val="35000"/>
            </a:spcAft>
            <a:buNone/>
          </a:pPr>
          <a:r>
            <a:rPr lang="en-US" sz="1300" kern="1200"/>
            <a:t>Advanced Insights</a:t>
          </a:r>
        </a:p>
        <a:p>
          <a:pPr marL="0" lvl="0" indent="0" algn="l" defTabSz="577850">
            <a:lnSpc>
              <a:spcPct val="90000"/>
            </a:lnSpc>
            <a:spcBef>
              <a:spcPct val="0"/>
            </a:spcBef>
            <a:spcAft>
              <a:spcPct val="35000"/>
            </a:spcAft>
            <a:buNone/>
          </a:pPr>
          <a:r>
            <a:rPr lang="en-US" sz="1300" kern="1200"/>
            <a:t>PBI Templates</a:t>
          </a:r>
        </a:p>
      </dsp:txBody>
      <dsp:txXfrm>
        <a:off x="6132911" y="3815105"/>
        <a:ext cx="4885926" cy="101682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CFD31-53F6-475F-8C0A-2A5C76431D33}"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5DD15-33AF-4D59-BA35-BFE9FBEE2FD6}" type="slidenum">
              <a:rPr lang="en-US" smtClean="0"/>
              <a:t>‹#›</a:t>
            </a:fld>
            <a:endParaRPr lang="en-US"/>
          </a:p>
        </p:txBody>
      </p:sp>
    </p:spTree>
    <p:extLst>
      <p:ext uri="{BB962C8B-B14F-4D97-AF65-F5344CB8AC3E}">
        <p14:creationId xmlns:p14="http://schemas.microsoft.com/office/powerpoint/2010/main" val="217579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18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E57FB-7E50-FC0C-9AA3-1FF748ED0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1B8BD-7353-6176-BB14-6B60492FA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C053A-431C-3DEA-F760-AEBD673BF754}"/>
              </a:ext>
            </a:extLst>
          </p:cNvPr>
          <p:cNvSpPr>
            <a:spLocks noGrp="1"/>
          </p:cNvSpPr>
          <p:nvPr>
            <p:ph type="body" idx="1"/>
          </p:nvPr>
        </p:nvSpPr>
        <p:spPr/>
        <p:txBody>
          <a:bodyPr/>
          <a:lstStyle/>
          <a:p>
            <a:endParaRPr lang="en-DE"/>
          </a:p>
        </p:txBody>
      </p:sp>
      <p:sp>
        <p:nvSpPr>
          <p:cNvPr id="4" name="Slide Number Placeholder 3">
            <a:extLst>
              <a:ext uri="{FF2B5EF4-FFF2-40B4-BE49-F238E27FC236}">
                <a16:creationId xmlns:a16="http://schemas.microsoft.com/office/drawing/2014/main" id="{9AB79AA6-491B-E950-6D5F-FE26C9607A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C3EE-57E8-4C7D-BA3C-FBAF6A4F049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87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DD15-33AF-4D59-BA35-BFE9FBEE2FD6}" type="slidenum">
              <a:rPr lang="en-US" smtClean="0"/>
              <a:t>13</a:t>
            </a:fld>
            <a:endParaRPr lang="en-US"/>
          </a:p>
        </p:txBody>
      </p:sp>
    </p:spTree>
    <p:extLst>
      <p:ext uri="{BB962C8B-B14F-4D97-AF65-F5344CB8AC3E}">
        <p14:creationId xmlns:p14="http://schemas.microsoft.com/office/powerpoint/2010/main" val="18331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DD15-33AF-4D59-BA35-BFE9FBEE2FD6}" type="slidenum">
              <a:rPr lang="en-US" smtClean="0"/>
              <a:t>14</a:t>
            </a:fld>
            <a:endParaRPr lang="en-US"/>
          </a:p>
        </p:txBody>
      </p:sp>
    </p:spTree>
    <p:extLst>
      <p:ext uri="{BB962C8B-B14F-4D97-AF65-F5344CB8AC3E}">
        <p14:creationId xmlns:p14="http://schemas.microsoft.com/office/powerpoint/2010/main" val="1379272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DD15-33AF-4D59-BA35-BFE9FBEE2FD6}" type="slidenum">
              <a:rPr lang="en-US" smtClean="0"/>
              <a:t>15</a:t>
            </a:fld>
            <a:endParaRPr lang="en-US"/>
          </a:p>
        </p:txBody>
      </p:sp>
    </p:spTree>
    <p:extLst>
      <p:ext uri="{BB962C8B-B14F-4D97-AF65-F5344CB8AC3E}">
        <p14:creationId xmlns:p14="http://schemas.microsoft.com/office/powerpoint/2010/main" val="1172864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DD15-33AF-4D59-BA35-BFE9FBEE2FD6}" type="slidenum">
              <a:rPr lang="en-US" smtClean="0"/>
              <a:t>16</a:t>
            </a:fld>
            <a:endParaRPr lang="en-US"/>
          </a:p>
        </p:txBody>
      </p:sp>
    </p:spTree>
    <p:extLst>
      <p:ext uri="{BB962C8B-B14F-4D97-AF65-F5344CB8AC3E}">
        <p14:creationId xmlns:p14="http://schemas.microsoft.com/office/powerpoint/2010/main" val="3328699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DD15-33AF-4D59-BA35-BFE9FBEE2FD6}" type="slidenum">
              <a:rPr lang="en-US" smtClean="0"/>
              <a:t>17</a:t>
            </a:fld>
            <a:endParaRPr lang="en-US"/>
          </a:p>
        </p:txBody>
      </p:sp>
    </p:spTree>
    <p:extLst>
      <p:ext uri="{BB962C8B-B14F-4D97-AF65-F5344CB8AC3E}">
        <p14:creationId xmlns:p14="http://schemas.microsoft.com/office/powerpoint/2010/main" val="681321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B5DD15-33AF-4D59-BA35-BFE9FBEE2FD6}" type="slidenum">
              <a:rPr lang="en-US" smtClean="0"/>
              <a:t>18</a:t>
            </a:fld>
            <a:endParaRPr lang="en-US"/>
          </a:p>
        </p:txBody>
      </p:sp>
    </p:spTree>
    <p:extLst>
      <p:ext uri="{BB962C8B-B14F-4D97-AF65-F5344CB8AC3E}">
        <p14:creationId xmlns:p14="http://schemas.microsoft.com/office/powerpoint/2010/main" val="1592330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DD15-33AF-4D59-BA35-BFE9FBEE2FD6}" type="slidenum">
              <a:rPr lang="en-US" smtClean="0"/>
              <a:t>22</a:t>
            </a:fld>
            <a:endParaRPr lang="en-US"/>
          </a:p>
        </p:txBody>
      </p:sp>
    </p:spTree>
    <p:extLst>
      <p:ext uri="{BB962C8B-B14F-4D97-AF65-F5344CB8AC3E}">
        <p14:creationId xmlns:p14="http://schemas.microsoft.com/office/powerpoint/2010/main" val="2292435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DD15-33AF-4D59-BA35-BFE9FBEE2FD6}" type="slidenum">
              <a:rPr lang="en-US" smtClean="0"/>
              <a:t>25</a:t>
            </a:fld>
            <a:endParaRPr lang="en-US"/>
          </a:p>
        </p:txBody>
      </p:sp>
    </p:spTree>
    <p:extLst>
      <p:ext uri="{BB962C8B-B14F-4D97-AF65-F5344CB8AC3E}">
        <p14:creationId xmlns:p14="http://schemas.microsoft.com/office/powerpoint/2010/main" val="2426573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DD15-33AF-4D59-BA35-BFE9FBEE2FD6}" type="slidenum">
              <a:rPr lang="en-US" smtClean="0"/>
              <a:t>26</a:t>
            </a:fld>
            <a:endParaRPr lang="en-US"/>
          </a:p>
        </p:txBody>
      </p:sp>
    </p:spTree>
    <p:extLst>
      <p:ext uri="{BB962C8B-B14F-4D97-AF65-F5344CB8AC3E}">
        <p14:creationId xmlns:p14="http://schemas.microsoft.com/office/powerpoint/2010/main" val="360852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FD2C5-30BF-4401-284A-97798EB11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B0D9E-F010-15DC-E8F9-AC75249D7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278AF0-C9C2-E661-D829-8DEE6D3F3528}"/>
              </a:ext>
            </a:extLst>
          </p:cNvPr>
          <p:cNvSpPr>
            <a:spLocks noGrp="1"/>
          </p:cNvSpPr>
          <p:nvPr>
            <p:ph type="body" idx="1"/>
          </p:nvPr>
        </p:nvSpPr>
        <p:spPr/>
        <p:txBody>
          <a:bodyPr/>
          <a:lstStyle/>
          <a:p>
            <a:pPr defTabSz="929305" fontAlgn="base">
              <a:lnSpc>
                <a:spcPct val="107000"/>
              </a:lnSpc>
              <a:defRPr/>
            </a:pPr>
            <a:endParaRPr lang="en-US" sz="1800">
              <a:latin typeface="Segoe UI"/>
              <a:ea typeface="Calibri"/>
              <a:cs typeface="Segoe UI"/>
            </a:endParaRPr>
          </a:p>
        </p:txBody>
      </p:sp>
      <p:sp>
        <p:nvSpPr>
          <p:cNvPr id="4" name="Slide Number Placeholder 3">
            <a:extLst>
              <a:ext uri="{FF2B5EF4-FFF2-40B4-BE49-F238E27FC236}">
                <a16:creationId xmlns:a16="http://schemas.microsoft.com/office/drawing/2014/main" id="{3C6E66B1-1D48-4BDF-02B8-CCB1614B12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977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B424E-4966-1593-333D-BC7A34865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90B0E-2180-1E9D-1976-4C78440B6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2B2EA-B947-6A37-F993-D2B19B6E5AD6}"/>
              </a:ext>
            </a:extLst>
          </p:cNvPr>
          <p:cNvSpPr>
            <a:spLocks noGrp="1"/>
          </p:cNvSpPr>
          <p:nvPr>
            <p:ph type="body" idx="1"/>
          </p:nvPr>
        </p:nvSpPr>
        <p:spPr/>
        <p:txBody>
          <a:bodyPr/>
          <a:lstStyle/>
          <a:p>
            <a:endParaRPr lang="en-DE"/>
          </a:p>
        </p:txBody>
      </p:sp>
      <p:sp>
        <p:nvSpPr>
          <p:cNvPr id="4" name="Slide Number Placeholder 3">
            <a:extLst>
              <a:ext uri="{FF2B5EF4-FFF2-40B4-BE49-F238E27FC236}">
                <a16:creationId xmlns:a16="http://schemas.microsoft.com/office/drawing/2014/main" id="{E57E8D46-0898-892C-946C-0D03E4278E6F}"/>
              </a:ext>
            </a:extLst>
          </p:cNvPr>
          <p:cNvSpPr>
            <a:spLocks noGrp="1"/>
          </p:cNvSpPr>
          <p:nvPr>
            <p:ph type="sldNum" sz="quarter" idx="5"/>
          </p:nvPr>
        </p:nvSpPr>
        <p:spPr/>
        <p:txBody>
          <a:bodyPr/>
          <a:lstStyle/>
          <a:p>
            <a:fld id="{7699C3EE-57E8-4C7D-BA3C-FBAF6A4F0498}" type="slidenum">
              <a:rPr lang="en-GB" smtClean="0"/>
              <a:t>27</a:t>
            </a:fld>
            <a:endParaRPr lang="en-GB"/>
          </a:p>
        </p:txBody>
      </p:sp>
    </p:spTree>
    <p:extLst>
      <p:ext uri="{BB962C8B-B14F-4D97-AF65-F5344CB8AC3E}">
        <p14:creationId xmlns:p14="http://schemas.microsoft.com/office/powerpoint/2010/main" val="1484321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287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16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2517B-4032-B1BD-35A3-07CC84C0C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7785D-89D8-57F9-5FA9-33671E579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B60D8-4863-41C2-B3EA-5092A731B6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B314A9-710B-63F9-645B-2B118812B9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7124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sz="1800">
              <a:solidFill>
                <a:srgbClr val="000000"/>
              </a:solidFill>
              <a:latin typeface="Segoe UI" panose="020B05020402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98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D70C7-2930-1954-C01F-74C043594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4E8C1-4689-2F6A-97DE-4167F0679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FE15C-C6FA-59E1-3375-54DFCC8C96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B47D61-21D8-CDA4-2DC1-A24772FE62E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5617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D920-AF2A-4568-C563-8B01CA0DF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2A09C-4940-D8AE-7CCA-774B52FD4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2EDC9-0464-76E0-43B6-4CABC26A48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3470AA-2547-5EBC-06E0-F2CA784E6103}"/>
              </a:ext>
            </a:extLst>
          </p:cNvPr>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885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D70C7-2930-1954-C01F-74C043594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4E8C1-4689-2F6A-97DE-4167F0679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FE15C-C6FA-59E1-3375-54DFCC8C96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B47D61-21D8-CDA4-2DC1-A24772FE62E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5617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704FA-852C-47A1-B2CB-3085BFB6D0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79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2A8EF-0051-DBA4-7F0D-1CD2CB728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FAF20-8D77-E21D-93C6-DB6681810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636F4-ABC8-CFB2-CE7F-FB720423F51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E93D37D7-311B-7055-237E-49867B874D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704FA-852C-47A1-B2CB-3085BFB6D0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779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4DC63-E272-988B-974F-7E3E82B64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A07DB-741C-B68E-74D1-1916CCD12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8077A-6A4A-1440-1529-E122B4F1AC77}"/>
              </a:ext>
            </a:extLst>
          </p:cNvPr>
          <p:cNvSpPr>
            <a:spLocks noGrp="1"/>
          </p:cNvSpPr>
          <p:nvPr>
            <p:ph type="body" idx="1"/>
          </p:nvPr>
        </p:nvSpPr>
        <p:spPr/>
        <p:txBody>
          <a:bodyPr/>
          <a:lstStyle/>
          <a:p>
            <a:pPr algn="l" rtl="0" fontAlgn="base"/>
            <a:endParaRPr lang="en-US"/>
          </a:p>
        </p:txBody>
      </p:sp>
      <p:sp>
        <p:nvSpPr>
          <p:cNvPr id="4" name="Header Placeholder 3">
            <a:extLst>
              <a:ext uri="{FF2B5EF4-FFF2-40B4-BE49-F238E27FC236}">
                <a16:creationId xmlns:a16="http://schemas.microsoft.com/office/drawing/2014/main" id="{2F1F0CB5-E6DE-365E-3BF1-BBAD73D69EA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42A1175-A845-859F-AA63-74534E2BD58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678F94F-2939-A0F4-5134-92D67823E4F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4/29/2025 1:11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6592197-BBA0-9429-FF2F-25D2D357FDF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1623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CAD95-C7F8-3037-E3D1-6B1497900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D2E13-625F-261A-78EA-37280FF4D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25477-F3FA-4828-62AA-0C493C5D1DAB}"/>
              </a:ext>
            </a:extLst>
          </p:cNvPr>
          <p:cNvSpPr>
            <a:spLocks noGrp="1"/>
          </p:cNvSpPr>
          <p:nvPr>
            <p:ph type="body" idx="1"/>
          </p:nvPr>
        </p:nvSpPr>
        <p:spPr/>
        <p:txBody>
          <a:bodyPr/>
          <a:lstStyle/>
          <a:p>
            <a:endParaRPr lang="en-DE"/>
          </a:p>
        </p:txBody>
      </p:sp>
      <p:sp>
        <p:nvSpPr>
          <p:cNvPr id="4" name="Slide Number Placeholder 3">
            <a:extLst>
              <a:ext uri="{FF2B5EF4-FFF2-40B4-BE49-F238E27FC236}">
                <a16:creationId xmlns:a16="http://schemas.microsoft.com/office/drawing/2014/main" id="{0C9C02E4-77A8-CDBA-94DF-5F6FEFE100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C3EE-57E8-4C7D-BA3C-FBAF6A4F049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619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22224-B249-FD5A-5048-B324D06AB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7A5FC-0A1E-6827-6205-707186EDA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97D62-484D-0C8A-4D57-668C0D0BFE60}"/>
              </a:ext>
            </a:extLst>
          </p:cNvPr>
          <p:cNvSpPr>
            <a:spLocks noGrp="1"/>
          </p:cNvSpPr>
          <p:nvPr>
            <p:ph type="body" idx="1"/>
          </p:nvPr>
        </p:nvSpPr>
        <p:spPr/>
        <p:txBody>
          <a:bodyPr/>
          <a:lstStyle/>
          <a:p>
            <a:endParaRPr lang="en-DE"/>
          </a:p>
        </p:txBody>
      </p:sp>
      <p:sp>
        <p:nvSpPr>
          <p:cNvPr id="4" name="Slide Number Placeholder 3">
            <a:extLst>
              <a:ext uri="{FF2B5EF4-FFF2-40B4-BE49-F238E27FC236}">
                <a16:creationId xmlns:a16="http://schemas.microsoft.com/office/drawing/2014/main" id="{74DEA1EB-88F7-F088-5E6C-9E6D030218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C3EE-57E8-4C7D-BA3C-FBAF6A4F049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040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AD725-F77B-0C93-D5AD-8A0282C39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BCBB6-4457-12C4-5E4C-AC0BDBEE0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3FE83-4CCC-E141-1B09-F7BD0DBC4571}"/>
              </a:ext>
            </a:extLst>
          </p:cNvPr>
          <p:cNvSpPr>
            <a:spLocks noGrp="1"/>
          </p:cNvSpPr>
          <p:nvPr>
            <p:ph type="body" idx="1"/>
          </p:nvPr>
        </p:nvSpPr>
        <p:spPr/>
        <p:txBody>
          <a:bodyPr/>
          <a:lstStyle/>
          <a:p>
            <a:endParaRPr lang="en-DE"/>
          </a:p>
        </p:txBody>
      </p:sp>
      <p:sp>
        <p:nvSpPr>
          <p:cNvPr id="4" name="Slide Number Placeholder 3">
            <a:extLst>
              <a:ext uri="{FF2B5EF4-FFF2-40B4-BE49-F238E27FC236}">
                <a16:creationId xmlns:a16="http://schemas.microsoft.com/office/drawing/2014/main" id="{37705C40-B7BA-7138-CCE3-BA4B72A74D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C3EE-57E8-4C7D-BA3C-FBAF6A4F049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7623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6.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6.xml"/><Relationship Id="rId5" Type="http://schemas.microsoft.com/office/2007/relationships/hdphoto" Target="../media/hdphoto3.wdp"/><Relationship Id="rId4" Type="http://schemas.openxmlformats.org/officeDocument/2006/relationships/image" Target="../media/image68.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7.xml"/><Relationship Id="rId4" Type="http://schemas.openxmlformats.org/officeDocument/2006/relationships/image" Target="../media/image33.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30.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0.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30.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30.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30.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30.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3.xml"/><Relationship Id="rId1" Type="http://schemas.openxmlformats.org/officeDocument/2006/relationships/tags" Target="../tags/tag9.xml"/><Relationship Id="rId4" Type="http://schemas.openxmlformats.org/officeDocument/2006/relationships/image" Target="../media/image30.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30.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30.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30.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3.xml"/><Relationship Id="rId4" Type="http://schemas.openxmlformats.org/officeDocument/2006/relationships/image" Target="../media/image51.emf"/></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6004368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09740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74236383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1279848760"/>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951644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133120483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797866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469462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27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298747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549907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878996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5683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6858007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477712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7524847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47AA-93CB-CBE0-346B-0F559D06EE0B}"/>
              </a:ext>
            </a:extLst>
          </p:cNvPr>
          <p:cNvSpPr>
            <a:spLocks noGrp="1"/>
          </p:cNvSpPr>
          <p:nvPr>
            <p:ph type="title"/>
          </p:nvPr>
        </p:nvSpPr>
        <p:spPr/>
        <p:txBody>
          <a:bodyPr/>
          <a:lstStyle>
            <a:lvl1pPr>
              <a:defRPr>
                <a:latin typeface="+mj-lt"/>
              </a:defRPr>
            </a:lvl1pPr>
          </a:lstStyle>
          <a:p>
            <a:endParaRPr lang="en-US"/>
          </a:p>
        </p:txBody>
      </p:sp>
    </p:spTree>
    <p:extLst>
      <p:ext uri="{BB962C8B-B14F-4D97-AF65-F5344CB8AC3E}">
        <p14:creationId xmlns:p14="http://schemas.microsoft.com/office/powerpoint/2010/main" val="1314780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400107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2342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648054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412764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34687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6088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5842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Tree>
    <p:extLst>
      <p:ext uri="{BB962C8B-B14F-4D97-AF65-F5344CB8AC3E}">
        <p14:creationId xmlns:p14="http://schemas.microsoft.com/office/powerpoint/2010/main" val="22831841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79190381"/>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93706446"/>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830131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405635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501524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5948836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25759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7653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192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23060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7373436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16580827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Title only 1">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kumimoji="0" lang="en-US" sz="2800" b="1" i="0" u="none" strike="noStrike" kern="1200" cap="none" spc="-50" normalizeH="0" baseline="0" dirty="0">
                <a:ln w="3175">
                  <a:noFill/>
                </a:ln>
                <a:solidFill>
                  <a:schemeClr val="tx1"/>
                </a:solidFill>
                <a:effectLst/>
                <a:uLnTx/>
                <a:uFillTx/>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lang="en-US"/>
              <a:t>Click to edit Master title style</a:t>
            </a:r>
          </a:p>
        </p:txBody>
      </p:sp>
    </p:spTree>
    <p:extLst>
      <p:ext uri="{BB962C8B-B14F-4D97-AF65-F5344CB8AC3E}">
        <p14:creationId xmlns:p14="http://schemas.microsoft.com/office/powerpoint/2010/main" val="24945060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6730294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183795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5035809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85428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281867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992159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91121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32942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398269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5350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8615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451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219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13923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15294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4211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47329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584644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84475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5673714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435344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722085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278582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60731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52120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18901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76210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571434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3349"/>
          <a:stretch/>
        </p:blipFill>
        <p:spPr>
          <a:xfrm>
            <a:off x="5285994" y="857"/>
            <a:ext cx="6906006" cy="6857143"/>
          </a:xfrm>
          <a:prstGeom prst="rect">
            <a:avLst/>
          </a:prstGeom>
        </p:spPr>
      </p:pic>
    </p:spTree>
    <p:extLst>
      <p:ext uri="{BB962C8B-B14F-4D97-AF65-F5344CB8AC3E}">
        <p14:creationId xmlns:p14="http://schemas.microsoft.com/office/powerpoint/2010/main" val="7578615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68440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220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345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2458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579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20378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6034245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6860802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3829677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821578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3770430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54438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6892" y="443426"/>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8176" y="968255"/>
            <a:ext cx="11018520" cy="276999"/>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429049910"/>
      </p:ext>
    </p:extLst>
  </p:cSld>
  <p:clrMapOvr>
    <a:masterClrMapping/>
  </p:clrMapOvr>
  <p:transition>
    <p:fade/>
  </p:transition>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1_Title Slide 3D">
    <p:bg>
      <p:bgPr>
        <a:solidFill>
          <a:srgbClr val="FFFFFF"/>
        </a:solidFill>
        <a:effectLst/>
      </p:bgPr>
    </p:bg>
    <p:spTree>
      <p:nvGrpSpPr>
        <p:cNvPr id="1" name=""/>
        <p:cNvGrpSpPr/>
        <p:nvPr/>
      </p:nvGrpSpPr>
      <p:grpSpPr>
        <a:xfrm>
          <a:off x="0" y="0"/>
          <a:ext cx="0" cy="0"/>
          <a:chOff x="0" y="0"/>
          <a:chExt cx="0" cy="0"/>
        </a:xfrm>
      </p:grpSpPr>
      <p:pic>
        <p:nvPicPr>
          <p:cNvPr id="2" name="Picture 1" descr="A close up of a lamp&#10;&#10;Description automatically generated with low confidence">
            <a:extLst>
              <a:ext uri="{FF2B5EF4-FFF2-40B4-BE49-F238E27FC236}">
                <a16:creationId xmlns:a16="http://schemas.microsoft.com/office/drawing/2014/main" id="{CBD13EF5-D687-F380-7398-5716F5D194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707803"/>
            <a:ext cx="5032829" cy="1046440"/>
          </a:xfrm>
          <a:noFill/>
        </p:spPr>
        <p:txBody>
          <a:bodyPr wrap="square" lIns="0" tIns="0" rIns="0" bIns="0" anchor="t" anchorCtr="0">
            <a:spAutoFit/>
          </a:bodyPr>
          <a:lstStyle>
            <a:lvl1pPr>
              <a:lnSpc>
                <a:spcPct val="85000"/>
              </a:lnSpc>
              <a:defRPr sz="4000" b="1" i="0" spc="-50" baseline="0">
                <a:solidFill>
                  <a:schemeClr val="bg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42571"/>
            <a:ext cx="5032829" cy="292388"/>
          </a:xfrm>
          <a:noFill/>
        </p:spPr>
        <p:txBody>
          <a:bodyPr wrap="square" lIns="0" tIns="0" rIns="0" bIns="0">
            <a:spAutoFit/>
          </a:bodyPr>
          <a:lstStyle>
            <a:lvl1pPr marL="0" indent="0">
              <a:lnSpc>
                <a:spcPct val="95000"/>
              </a:lnSpc>
              <a:spcBef>
                <a:spcPts val="0"/>
              </a:spcBef>
              <a:buNone/>
              <a:defRPr sz="2000" b="0" i="0" spc="0" baseline="0">
                <a:solidFill>
                  <a:schemeClr val="bg1"/>
                </a:solidFill>
                <a:latin typeface="Segoe UI Light" panose="020B0502040204020203" pitchFamily="34" charset="0"/>
                <a:cs typeface="Segoe UI Light" panose="020B0502040204020203" pitchFamily="34" charset="0"/>
              </a:defRPr>
            </a:lvl1pPr>
          </a:lstStyle>
          <a:p>
            <a:pPr lvl="0"/>
            <a:r>
              <a:rPr lang="en-US"/>
              <a:t>Speaker name or subtitle text</a:t>
            </a:r>
          </a:p>
        </p:txBody>
      </p:sp>
      <p:sp>
        <p:nvSpPr>
          <p:cNvPr id="6" name="Text Placeholder 4">
            <a:extLst>
              <a:ext uri="{FF2B5EF4-FFF2-40B4-BE49-F238E27FC236}">
                <a16:creationId xmlns:a16="http://schemas.microsoft.com/office/drawing/2014/main" id="{1055F7DC-E2AD-3FC3-3D7D-1D5D954FDC68}"/>
              </a:ext>
            </a:extLst>
          </p:cNvPr>
          <p:cNvSpPr>
            <a:spLocks noGrp="1"/>
          </p:cNvSpPr>
          <p:nvPr>
            <p:ph type="body" sz="quarter" idx="13" hasCustomPrompt="1"/>
          </p:nvPr>
        </p:nvSpPr>
        <p:spPr>
          <a:xfrm>
            <a:off x="584200" y="6064366"/>
            <a:ext cx="2365477" cy="204671"/>
          </a:xfrm>
          <a:noFill/>
        </p:spPr>
        <p:txBody>
          <a:bodyPr wrap="square" lIns="0" tIns="0" rIns="0" bIns="0">
            <a:spAutoFit/>
          </a:bodyPr>
          <a:lstStyle>
            <a:lvl1pPr marL="0" indent="0">
              <a:lnSpc>
                <a:spcPct val="95000"/>
              </a:lnSpc>
              <a:spcBef>
                <a:spcPts val="0"/>
              </a:spcBef>
              <a:buNone/>
              <a:defRPr sz="1400" spc="0" baseline="0">
                <a:solidFill>
                  <a:schemeClr val="bg1"/>
                </a:solidFill>
                <a:latin typeface="+mn-lt"/>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1463513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56">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92885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103087180"/>
      </p:ext>
    </p:extLst>
  </p:cSld>
  <p:clrMapOvr>
    <a:masterClrMapping/>
  </p:clrMapOvr>
  <p:transition>
    <p:fade/>
  </p:transition>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cSld name="8_Title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D24FF4-5EAD-0ADD-A846-C1BCE8D135D0}"/>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4118921" y="1"/>
            <a:ext cx="8073079" cy="6858000"/>
          </a:xfrm>
          <a:prstGeom prst="rect">
            <a:avLst/>
          </a:prstGeom>
        </p:spPr>
      </p:pic>
      <p:sp>
        <p:nvSpPr>
          <p:cNvPr id="13" name="Rectangle 12">
            <a:extLst>
              <a:ext uri="{FF2B5EF4-FFF2-40B4-BE49-F238E27FC236}">
                <a16:creationId xmlns:a16="http://schemas.microsoft.com/office/drawing/2014/main" id="{5873A11F-C1A1-34D9-F602-ED13399C11E5}"/>
              </a:ext>
              <a:ext uri="{C183D7F6-B498-43B3-948B-1728B52AA6E4}">
                <adec:decorative xmlns:adec="http://schemas.microsoft.com/office/drawing/2017/decorative" val="1"/>
              </a:ext>
            </a:extLst>
          </p:cNvPr>
          <p:cNvSpPr>
            <a:spLocks/>
          </p:cNvSpPr>
          <p:nvPr/>
        </p:nvSpPr>
        <p:spPr bwMode="auto">
          <a:xfrm>
            <a:off x="3782205" y="1"/>
            <a:ext cx="5288317"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BABC1A0E-0E15-08A9-B981-FC99391A5289}"/>
              </a:ext>
            </a:extLst>
          </p:cNvPr>
          <p:cNvSpPr>
            <a:spLocks/>
          </p:cNvSpPr>
          <p:nvPr/>
        </p:nvSpPr>
        <p:spPr bwMode="auto">
          <a:xfrm>
            <a:off x="0" y="0"/>
            <a:ext cx="6761021" cy="6857999"/>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8" name="Picture 7" descr="Background pattern&#10;&#10;Description automatically generated">
            <a:extLst>
              <a:ext uri="{FF2B5EF4-FFF2-40B4-BE49-F238E27FC236}">
                <a16:creationId xmlns:a16="http://schemas.microsoft.com/office/drawing/2014/main" id="{FDE99B06-440F-1577-A1AA-195994924DBB}"/>
              </a:ext>
            </a:extLst>
          </p:cNvPr>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D6729A08-7E3D-D87D-AE08-A39A67CFD219}"/>
              </a:ext>
            </a:extLst>
          </p:cNvPr>
          <p:cNvSpPr>
            <a:spLocks/>
          </p:cNvSpPr>
          <p:nvPr/>
        </p:nvSpPr>
        <p:spPr bwMode="auto">
          <a:xfrm>
            <a:off x="1" y="1"/>
            <a:ext cx="121920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90868" y="429198"/>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946677"/>
            <a:ext cx="11018520" cy="276999"/>
          </a:xfrm>
        </p:spPr>
        <p:txBody>
          <a:bodyPr/>
          <a:lstStyle>
            <a:lvl1pPr marL="0" indent="0">
              <a:buNone/>
              <a:defRPr sz="1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88724382"/>
      </p:ext>
    </p:extLst>
  </p:cSld>
  <p:clrMapOvr>
    <a:masterClrMapping/>
  </p:clrMapOvr>
  <p:transition>
    <p:fade/>
  </p:transition>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8"/>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1" y="2207697"/>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4412673" cy="36933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1" cy="292608"/>
          </a:xfrm>
          <a:prstGeom prst="rect">
            <a:avLst/>
          </a:prstGeom>
        </p:spPr>
      </p:pic>
    </p:spTree>
    <p:extLst>
      <p:ext uri="{BB962C8B-B14F-4D97-AF65-F5344CB8AC3E}">
        <p14:creationId xmlns:p14="http://schemas.microsoft.com/office/powerpoint/2010/main" val="38331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2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8"/>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1" y="2207697"/>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4412673" cy="36933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sz="2400"/>
              <a:t>Art of the Possible Kick-Off</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1" cy="292608"/>
          </a:xfrm>
          <a:prstGeom prst="rect">
            <a:avLst/>
          </a:prstGeom>
        </p:spPr>
      </p:pic>
    </p:spTree>
    <p:extLst>
      <p:ext uri="{BB962C8B-B14F-4D97-AF65-F5344CB8AC3E}">
        <p14:creationId xmlns:p14="http://schemas.microsoft.com/office/powerpoint/2010/main" val="119802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5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7"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210F6867-9566-5127-52AC-2E72E22E7E1C}"/>
              </a:ext>
              <a:ext uri="{C183D7F6-B498-43B3-948B-1728B52AA6E4}">
                <adec:decorative xmlns:adec="http://schemas.microsoft.com/office/drawing/2017/decorative" val="1"/>
              </a:ext>
            </a:extLst>
          </p:cNvPr>
          <p:cNvGrpSpPr/>
          <p:nvPr userDrawn="1"/>
        </p:nvGrpSpPr>
        <p:grpSpPr>
          <a:xfrm>
            <a:off x="6508" y="427037"/>
            <a:ext cx="12205145" cy="5842001"/>
            <a:chOff x="6509" y="427037"/>
            <a:chExt cx="12205144" cy="5842001"/>
          </a:xfrm>
        </p:grpSpPr>
        <p:sp>
          <p:nvSpPr>
            <p:cNvPr id="7" name="Rectangle: Rounded Corners 3">
              <a:extLst>
                <a:ext uri="{FF2B5EF4-FFF2-40B4-BE49-F238E27FC236}">
                  <a16:creationId xmlns:a16="http://schemas.microsoft.com/office/drawing/2014/main" id="{81917709-2839-9566-7541-D6A1AEAAE76C}"/>
                </a:ext>
                <a:ext uri="{C183D7F6-B498-43B3-948B-1728B52AA6E4}">
                  <adec:decorative xmlns:adec="http://schemas.microsoft.com/office/drawing/2017/decorative" val="1"/>
                </a:ext>
              </a:extLst>
            </p:cNvPr>
            <p:cNvSpPr txBox="1">
              <a:spLocks/>
            </p:cNvSpPr>
            <p:nvPr/>
          </p:nvSpPr>
          <p:spPr bwMode="auto">
            <a:xfrm>
              <a:off x="304800" y="585788"/>
              <a:ext cx="3323771" cy="5683250"/>
            </a:xfrm>
            <a:prstGeom prst="roundRect">
              <a:avLst>
                <a:gd name="adj" fmla="val 384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96" rtl="0" eaLnBrk="1" fontAlgn="auto" latinLnBrk="0" hangingPunct="1">
                <a:lnSpc>
                  <a:spcPct val="100000"/>
                </a:lnSpc>
                <a:spcBef>
                  <a:spcPct val="0"/>
                </a:spcBef>
                <a:spcAft>
                  <a:spcPct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8" name="Arrow: Bent 10">
              <a:extLst>
                <a:ext uri="{FF2B5EF4-FFF2-40B4-BE49-F238E27FC236}">
                  <a16:creationId xmlns:a16="http://schemas.microsoft.com/office/drawing/2014/main" id="{61FEF74B-5701-00D2-A915-5C8F383F5620}"/>
                </a:ext>
                <a:ext uri="{C183D7F6-B498-43B3-948B-1728B52AA6E4}">
                  <adec:decorative xmlns:adec="http://schemas.microsoft.com/office/drawing/2017/decorative" val="1"/>
                </a:ext>
              </a:extLst>
            </p:cNvPr>
            <p:cNvSpPr/>
            <p:nvPr/>
          </p:nvSpPr>
          <p:spPr bwMode="auto">
            <a:xfrm flipV="1">
              <a:off x="3784598" y="2933700"/>
              <a:ext cx="8427055" cy="3335338"/>
            </a:xfrm>
            <a:prstGeom prst="bentArrow">
              <a:avLst>
                <a:gd name="adj1" fmla="val 25000"/>
                <a:gd name="adj2" fmla="val 0"/>
                <a:gd name="adj3" fmla="val 25000"/>
                <a:gd name="adj4" fmla="val 4643"/>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Arrow: Bent 11">
              <a:extLst>
                <a:ext uri="{FF2B5EF4-FFF2-40B4-BE49-F238E27FC236}">
                  <a16:creationId xmlns:a16="http://schemas.microsoft.com/office/drawing/2014/main" id="{2293B150-B098-8787-931C-F69BADE0950F}"/>
                </a:ext>
                <a:ext uri="{C183D7F6-B498-43B3-948B-1728B52AA6E4}">
                  <adec:decorative xmlns:adec="http://schemas.microsoft.com/office/drawing/2017/decorative" val="1"/>
                </a:ext>
              </a:extLst>
            </p:cNvPr>
            <p:cNvSpPr/>
            <p:nvPr/>
          </p:nvSpPr>
          <p:spPr bwMode="auto">
            <a:xfrm flipH="1">
              <a:off x="6509" y="427037"/>
              <a:ext cx="3778089" cy="2745458"/>
            </a:xfrm>
            <a:prstGeom prst="bentArrow">
              <a:avLst>
                <a:gd name="adj1" fmla="val 25000"/>
                <a:gd name="adj2" fmla="val 0"/>
                <a:gd name="adj3" fmla="val 25000"/>
                <a:gd name="adj4" fmla="val 7353"/>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1" name="Straight Connector 10">
              <a:extLst>
                <a:ext uri="{FF2B5EF4-FFF2-40B4-BE49-F238E27FC236}">
                  <a16:creationId xmlns:a16="http://schemas.microsoft.com/office/drawing/2014/main" id="{2248C5E0-FD3B-1235-3049-87B46B3875FF}"/>
                </a:ext>
              </a:extLst>
            </p:cNvPr>
            <p:cNvCxnSpPr/>
            <p:nvPr/>
          </p:nvCxnSpPr>
          <p:spPr>
            <a:xfrm>
              <a:off x="4174435" y="1420896"/>
              <a:ext cx="7129669"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694C0350-71D9-7B8E-7683-93B58B6F9B3A}"/>
                </a:ext>
              </a:extLst>
            </p:cNvPr>
            <p:cNvCxnSpPr/>
            <p:nvPr/>
          </p:nvCxnSpPr>
          <p:spPr>
            <a:xfrm>
              <a:off x="4174435" y="2142313"/>
              <a:ext cx="7129669"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 name="Straight Connector 12">
              <a:extLst>
                <a:ext uri="{FF2B5EF4-FFF2-40B4-BE49-F238E27FC236}">
                  <a16:creationId xmlns:a16="http://schemas.microsoft.com/office/drawing/2014/main" id="{952C8EC0-96AE-B0E5-F46F-7EBECFB8C682}"/>
                </a:ext>
              </a:extLst>
            </p:cNvPr>
            <p:cNvCxnSpPr/>
            <p:nvPr/>
          </p:nvCxnSpPr>
          <p:spPr>
            <a:xfrm>
              <a:off x="4174435" y="4331234"/>
              <a:ext cx="7129669"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5" name="Title 1">
            <a:extLst>
              <a:ext uri="{FF2B5EF4-FFF2-40B4-BE49-F238E27FC236}">
                <a16:creationId xmlns:a16="http://schemas.microsoft.com/office/drawing/2014/main" id="{283F357B-0B6C-224D-643E-3856B4AC616D}"/>
              </a:ext>
            </a:extLst>
          </p:cNvPr>
          <p:cNvSpPr txBox="1">
            <a:spLocks/>
          </p:cNvSpPr>
          <p:nvPr userDrawn="1"/>
        </p:nvSpPr>
        <p:spPr>
          <a:xfrm>
            <a:off x="588963" y="2561097"/>
            <a:ext cx="2353020" cy="861774"/>
          </a:xfrm>
          <a:prstGeom prst="rect">
            <a:avLst/>
          </a:prstGeom>
          <a:noFill/>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sz="2800">
                <a:solidFill>
                  <a:schemeClr val="bg1"/>
                </a:solidFill>
                <a:cs typeface="Segoe UI"/>
              </a:rPr>
              <a:t> Delivery Guidance</a:t>
            </a:r>
          </a:p>
        </p:txBody>
      </p:sp>
      <p:sp>
        <p:nvSpPr>
          <p:cNvPr id="16" name="TextBox 15">
            <a:extLst>
              <a:ext uri="{FF2B5EF4-FFF2-40B4-BE49-F238E27FC236}">
                <a16:creationId xmlns:a16="http://schemas.microsoft.com/office/drawing/2014/main" id="{A44B0076-09B3-9528-4710-B22561665C2A}"/>
              </a:ext>
            </a:extLst>
          </p:cNvPr>
          <p:cNvSpPr txBox="1"/>
          <p:nvPr userDrawn="1"/>
        </p:nvSpPr>
        <p:spPr>
          <a:xfrm>
            <a:off x="588964" y="3865997"/>
            <a:ext cx="2340148" cy="246221"/>
          </a:xfrm>
          <a:prstGeom prst="rect">
            <a:avLst/>
          </a:prstGeom>
          <a:noFill/>
        </p:spPr>
        <p:txBody>
          <a:bodyPr wrap="square" lIns="0" tIns="0" rIns="0" bIns="0" rtlCol="0" anchor="t">
            <a:spAutoFit/>
          </a:bodyPr>
          <a:lstStyle/>
          <a:p>
            <a:pPr marL="0" marR="0" lvl="0" indent="0" algn="l" defTabSz="914390"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0" normalizeH="0" baseline="0" noProof="0">
                <a:ln>
                  <a:noFill/>
                </a:ln>
                <a:solidFill>
                  <a:sysClr val="windowText" lastClr="000000"/>
                </a:solidFill>
                <a:effectLst/>
                <a:highlight>
                  <a:srgbClr val="00FFFF"/>
                </a:highlight>
                <a:uLnTx/>
                <a:uFillTx/>
                <a:latin typeface="Segoe UI Semibold"/>
                <a:ea typeface="Segoe UI Black"/>
                <a:cs typeface="+mn-cs"/>
              </a:rPr>
              <a:t>CSA info only</a:t>
            </a:r>
          </a:p>
        </p:txBody>
      </p:sp>
    </p:spTree>
    <p:extLst>
      <p:ext uri="{BB962C8B-B14F-4D97-AF65-F5344CB8AC3E}">
        <p14:creationId xmlns:p14="http://schemas.microsoft.com/office/powerpoint/2010/main" val="226052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96"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199" y="3035179"/>
            <a:ext cx="9144000" cy="498598"/>
          </a:xfrm>
          <a:noFill/>
        </p:spPr>
        <p:txBody>
          <a:bodyPr vert="horz" wrap="square" lIns="0" tIns="0" rIns="0" bIns="0" rtlCol="0" anchor="b" anchorCtr="0">
            <a:spAutoFit/>
          </a:bodyPr>
          <a:lstStyle>
            <a:lvl1pPr algn="l" defTabSz="932765"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199" y="3962400"/>
            <a:ext cx="9144000"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1" cy="292608"/>
          </a:xfrm>
          <a:prstGeom prst="rect">
            <a:avLst/>
          </a:prstGeom>
        </p:spPr>
      </p:pic>
    </p:spTree>
    <p:extLst>
      <p:ext uri="{BB962C8B-B14F-4D97-AF65-F5344CB8AC3E}">
        <p14:creationId xmlns:p14="http://schemas.microsoft.com/office/powerpoint/2010/main" val="20531212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285281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27345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7"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0393077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7"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3B01AA23-E126-1E9B-2812-E55E91413EDB}"/>
              </a:ext>
            </a:extLst>
          </p:cNvPr>
          <p:cNvSpPr>
            <a:spLocks noGrp="1"/>
          </p:cNvSpPr>
          <p:nvPr>
            <p:ph type="pic" sz="quarter" idx="10"/>
          </p:nvPr>
        </p:nvSpPr>
        <p:spPr>
          <a:xfrm>
            <a:off x="6242050" y="1"/>
            <a:ext cx="5949950" cy="6857999"/>
          </a:xfrm>
          <a:solidFill>
            <a:schemeClr val="bg1">
              <a:lumMod val="95000"/>
            </a:schemeClr>
          </a:solidFill>
        </p:spPr>
        <p:txBody>
          <a:bodyPr/>
          <a:lstStyle>
            <a:lvl1pPr marL="0" indent="0">
              <a:buNone/>
              <a:defRPr sz="1801"/>
            </a:lvl1pPr>
          </a:lstStyle>
          <a:p>
            <a:endParaRPr lang="en-US"/>
          </a:p>
        </p:txBody>
      </p:sp>
    </p:spTree>
    <p:extLst>
      <p:ext uri="{BB962C8B-B14F-4D97-AF65-F5344CB8AC3E}">
        <p14:creationId xmlns:p14="http://schemas.microsoft.com/office/powerpoint/2010/main" val="26876585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7"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10" name="Text Placeholder 11">
            <a:extLst>
              <a:ext uri="{FF2B5EF4-FFF2-40B4-BE49-F238E27FC236}">
                <a16:creationId xmlns:a16="http://schemas.microsoft.com/office/drawing/2014/main" id="{86E03C92-DE23-2C43-07EE-49514B3D2740}"/>
              </a:ext>
            </a:extLst>
          </p:cNvPr>
          <p:cNvSpPr>
            <a:spLocks noGrp="1"/>
          </p:cNvSpPr>
          <p:nvPr>
            <p:ph type="body" sz="quarter" idx="16" hasCustomPrompt="1"/>
          </p:nvPr>
        </p:nvSpPr>
        <p:spPr>
          <a:xfrm>
            <a:off x="585217" y="316933"/>
            <a:ext cx="3536997" cy="338554"/>
          </a:xfrm>
        </p:spPr>
        <p:txBody>
          <a:bodyPr anchor="t"/>
          <a:lstStyle>
            <a:lvl1pPr marL="0" indent="0" algn="l" defTabSz="914390"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3348410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55445-9897-4F4A-1AC6-E3E7C73BEB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8129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96"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0438863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3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96"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hasCustomPrompt="1"/>
          </p:nvPr>
        </p:nvSpPr>
        <p:spPr>
          <a:xfrm>
            <a:off x="588264" y="2309812"/>
            <a:ext cx="3178980" cy="3959222"/>
          </a:xfrm>
        </p:spPr>
        <p:txBody>
          <a:bodyPr anchor="t" anchorCtr="0"/>
          <a:lstStyle>
            <a:lvl1pPr>
              <a:defRPr lang="en-US" sz="28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r>
              <a:rPr lang="en-US"/>
              <a:t>Title</a:t>
            </a:r>
          </a:p>
        </p:txBody>
      </p:sp>
      <p:sp>
        <p:nvSpPr>
          <p:cNvPr id="6" name="Text Placeholder 2">
            <a:extLst>
              <a:ext uri="{FF2B5EF4-FFF2-40B4-BE49-F238E27FC236}">
                <a16:creationId xmlns:a16="http://schemas.microsoft.com/office/drawing/2014/main" id="{FD55DC90-96BB-0B22-12A0-75FE75C2C244}"/>
              </a:ext>
            </a:extLst>
          </p:cNvPr>
          <p:cNvSpPr>
            <a:spLocks noGrp="1"/>
          </p:cNvSpPr>
          <p:nvPr>
            <p:ph type="body" sz="quarter" idx="11"/>
          </p:nvPr>
        </p:nvSpPr>
        <p:spPr>
          <a:xfrm>
            <a:off x="4356100" y="2309814"/>
            <a:ext cx="7253289" cy="3959223"/>
          </a:xfrm>
        </p:spPr>
        <p:txBody>
          <a:bodyPr anchor="t"/>
          <a:lstStyle>
            <a:lvl1pPr marL="231781" indent="-231781">
              <a:spcBef>
                <a:spcPts val="1801"/>
              </a:spcBef>
              <a:spcAft>
                <a:spcPts val="601"/>
              </a:spcAft>
              <a:buFont typeface="Arial" panose="020B0604020202020204" pitchFamily="34" charset="0"/>
              <a:buChar char="•"/>
              <a:defRPr sz="1801"/>
            </a:lvl1pPr>
          </a:lstStyle>
          <a:p>
            <a:pPr lvl="0"/>
            <a:r>
              <a:rPr lang="en-US"/>
              <a:t>Click to edit Master text styles</a:t>
            </a:r>
          </a:p>
        </p:txBody>
      </p:sp>
      <p:cxnSp>
        <p:nvCxnSpPr>
          <p:cNvPr id="8" name="Straight Connector 7">
            <a:extLst>
              <a:ext uri="{FF2B5EF4-FFF2-40B4-BE49-F238E27FC236}">
                <a16:creationId xmlns:a16="http://schemas.microsoft.com/office/drawing/2014/main" id="{D301ED40-B32E-3F97-86BC-7F717EDF07C4}"/>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noFill/>
          <a:ln w="12700">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A75B93E4-2B6A-C51B-F70E-802AF87CB943}"/>
              </a:ext>
            </a:extLst>
          </p:cNvPr>
          <p:cNvCxnSpPr/>
          <p:nvPr userDrawn="1"/>
        </p:nvCxnSpPr>
        <p:spPr>
          <a:xfrm>
            <a:off x="585216" y="2013814"/>
            <a:ext cx="3291840" cy="0"/>
          </a:xfrm>
          <a:prstGeom prst="line">
            <a:avLst/>
          </a:prstGeom>
          <a:noFill/>
          <a:ln w="12700">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41204052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96"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2" y="580313"/>
            <a:ext cx="11018521"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1" cy="276999"/>
          </a:xfrm>
        </p:spPr>
        <p:txBody>
          <a:bodyPr/>
          <a:lstStyle>
            <a:lvl1pPr marL="0" indent="0">
              <a:buNone/>
              <a:defRPr sz="1801"/>
            </a:lvl1pPr>
          </a:lstStyle>
          <a:p>
            <a:pPr lvl="0"/>
            <a:r>
              <a:rPr lang="en-US"/>
              <a:t>Click to edit Master text styles</a:t>
            </a:r>
          </a:p>
        </p:txBody>
      </p:sp>
    </p:spTree>
    <p:extLst>
      <p:ext uri="{BB962C8B-B14F-4D97-AF65-F5344CB8AC3E}">
        <p14:creationId xmlns:p14="http://schemas.microsoft.com/office/powerpoint/2010/main" val="14533403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96"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8E18B7EF-51F4-0AF3-B6B2-14F3663B476B}"/>
              </a:ext>
            </a:extLst>
          </p:cNvPr>
          <p:cNvSpPr>
            <a:spLocks noGrp="1"/>
          </p:cNvSpPr>
          <p:nvPr>
            <p:ph type="title"/>
          </p:nvPr>
        </p:nvSpPr>
        <p:spPr>
          <a:xfrm>
            <a:off x="588262" y="580313"/>
            <a:ext cx="11018521" cy="430887"/>
          </a:xfrm>
        </p:spPr>
        <p:txBody>
          <a:bodyPr anchor="t" anchorCtr="0"/>
          <a:lstStyle/>
          <a:p>
            <a:r>
              <a:rPr lang="en-US"/>
              <a:t>Click to edit Master title style</a:t>
            </a:r>
          </a:p>
        </p:txBody>
      </p:sp>
      <p:sp>
        <p:nvSpPr>
          <p:cNvPr id="7" name="Text Placeholder 11">
            <a:extLst>
              <a:ext uri="{FF2B5EF4-FFF2-40B4-BE49-F238E27FC236}">
                <a16:creationId xmlns:a16="http://schemas.microsoft.com/office/drawing/2014/main" id="{9AC98D00-037E-AA9F-9072-F66D12F7D7B2}"/>
              </a:ext>
            </a:extLst>
          </p:cNvPr>
          <p:cNvSpPr>
            <a:spLocks noGrp="1"/>
          </p:cNvSpPr>
          <p:nvPr>
            <p:ph type="body" sz="quarter" idx="16" hasCustomPrompt="1"/>
          </p:nvPr>
        </p:nvSpPr>
        <p:spPr>
          <a:xfrm>
            <a:off x="585217" y="316933"/>
            <a:ext cx="3536997" cy="338554"/>
          </a:xfrm>
        </p:spPr>
        <p:txBody>
          <a:bodyPr anchor="t"/>
          <a:lstStyle>
            <a:lvl1pPr marL="0" indent="0" algn="l" defTabSz="914390"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
        <p:nvSpPr>
          <p:cNvPr id="8" name="Text Placeholder 2">
            <a:extLst>
              <a:ext uri="{FF2B5EF4-FFF2-40B4-BE49-F238E27FC236}">
                <a16:creationId xmlns:a16="http://schemas.microsoft.com/office/drawing/2014/main" id="{7F58507D-BE25-A676-EF32-EE4249E5B1E0}"/>
              </a:ext>
            </a:extLst>
          </p:cNvPr>
          <p:cNvSpPr>
            <a:spLocks noGrp="1"/>
          </p:cNvSpPr>
          <p:nvPr>
            <p:ph type="body" sz="quarter" idx="11"/>
          </p:nvPr>
        </p:nvSpPr>
        <p:spPr>
          <a:xfrm>
            <a:off x="584518" y="1039270"/>
            <a:ext cx="11018521" cy="276999"/>
          </a:xfrm>
        </p:spPr>
        <p:txBody>
          <a:bodyPr/>
          <a:lstStyle>
            <a:lvl1pPr marL="0" indent="0">
              <a:buNone/>
              <a:defRPr sz="1801"/>
            </a:lvl1pPr>
          </a:lstStyle>
          <a:p>
            <a:pPr lvl="0"/>
            <a:r>
              <a:rPr lang="en-US"/>
              <a:t>Click to edit Master text styles</a:t>
            </a:r>
          </a:p>
        </p:txBody>
      </p:sp>
    </p:spTree>
    <p:extLst>
      <p:ext uri="{BB962C8B-B14F-4D97-AF65-F5344CB8AC3E}">
        <p14:creationId xmlns:p14="http://schemas.microsoft.com/office/powerpoint/2010/main" val="27427061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96"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a:xfrm>
            <a:off x="588264" y="580313"/>
            <a:ext cx="4710812" cy="430887"/>
          </a:xfrm>
        </p:spPr>
        <p:txBody>
          <a:bodyPr anchor="t" anchorCtr="0"/>
          <a:lstStyle/>
          <a:p>
            <a:r>
              <a:rPr lang="en-US"/>
              <a:t>Click to edit Master title style</a:t>
            </a:r>
          </a:p>
        </p:txBody>
      </p:sp>
      <p:sp>
        <p:nvSpPr>
          <p:cNvPr id="5" name="Picture Placeholder 3">
            <a:extLst>
              <a:ext uri="{FF2B5EF4-FFF2-40B4-BE49-F238E27FC236}">
                <a16:creationId xmlns:a16="http://schemas.microsoft.com/office/drawing/2014/main" id="{B3B58AC5-4798-0617-0437-E66831EDE2C3}"/>
              </a:ext>
            </a:extLst>
          </p:cNvPr>
          <p:cNvSpPr>
            <a:spLocks noGrp="1"/>
          </p:cNvSpPr>
          <p:nvPr>
            <p:ph type="pic" sz="quarter" idx="13"/>
          </p:nvPr>
        </p:nvSpPr>
        <p:spPr>
          <a:xfrm>
            <a:off x="6242050" y="0"/>
            <a:ext cx="5949950" cy="6858000"/>
          </a:xfrm>
          <a:solidFill>
            <a:schemeClr val="bg1"/>
          </a:solidFill>
        </p:spPr>
        <p:txBody>
          <a:bodyPr/>
          <a:lstStyle>
            <a:lvl1pPr marL="0" indent="0">
              <a:buNone/>
              <a:defRPr sz="2000"/>
            </a:lvl1pPr>
          </a:lstStyle>
          <a:p>
            <a:r>
              <a:rPr lang="en-US"/>
              <a:t>Click icon to add picture</a:t>
            </a:r>
          </a:p>
        </p:txBody>
      </p:sp>
    </p:spTree>
    <p:extLst>
      <p:ext uri="{BB962C8B-B14F-4D97-AF65-F5344CB8AC3E}">
        <p14:creationId xmlns:p14="http://schemas.microsoft.com/office/powerpoint/2010/main" val="38384343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A01FF2C-F269-F9D4-58FE-5327AC58EA85}"/>
              </a:ext>
            </a:extLst>
          </p:cNvPr>
          <p:cNvGrpSpPr/>
          <p:nvPr userDrawn="1"/>
        </p:nvGrpSpPr>
        <p:grpSpPr>
          <a:xfrm>
            <a:off x="0" y="0"/>
            <a:ext cx="12296446" cy="6858000"/>
            <a:chOff x="0" y="0"/>
            <a:chExt cx="12296446" cy="6858000"/>
          </a:xfrm>
        </p:grpSpPr>
        <p:grpSp>
          <p:nvGrpSpPr>
            <p:cNvPr id="10" name="Group 9">
              <a:extLst>
                <a:ext uri="{FF2B5EF4-FFF2-40B4-BE49-F238E27FC236}">
                  <a16:creationId xmlns:a16="http://schemas.microsoft.com/office/drawing/2014/main" id="{D682CD50-AEA4-6980-963E-93BE9699F3C5}"/>
                </a:ext>
              </a:extLst>
            </p:cNvPr>
            <p:cNvGrpSpPr/>
            <p:nvPr userDrawn="1"/>
          </p:nvGrpSpPr>
          <p:grpSpPr>
            <a:xfrm>
              <a:off x="0" y="0"/>
              <a:ext cx="12192000" cy="6858000"/>
              <a:chOff x="0" y="0"/>
              <a:chExt cx="12192000" cy="6858000"/>
            </a:xfrm>
          </p:grpSpPr>
          <p:grpSp>
            <p:nvGrpSpPr>
              <p:cNvPr id="3" name="Group 2">
                <a:extLst>
                  <a:ext uri="{FF2B5EF4-FFF2-40B4-BE49-F238E27FC236}">
                    <a16:creationId xmlns:a16="http://schemas.microsoft.com/office/drawing/2014/main" id="{9740519F-E268-7CB3-7FAC-A0AAD0D3EB64}"/>
                  </a:ext>
                </a:extLst>
              </p:cNvPr>
              <p:cNvGrpSpPr/>
              <p:nvPr userDrawn="1"/>
            </p:nvGrpSpPr>
            <p:grpSpPr>
              <a:xfrm>
                <a:off x="3689874" y="0"/>
                <a:ext cx="8502126" cy="6858000"/>
                <a:chOff x="6892376" y="0"/>
                <a:chExt cx="5299623" cy="6858000"/>
              </a:xfrm>
            </p:grpSpPr>
            <p:pic>
              <p:nvPicPr>
                <p:cNvPr id="4" name="Picture 3">
                  <a:extLst>
                    <a:ext uri="{FF2B5EF4-FFF2-40B4-BE49-F238E27FC236}">
                      <a16:creationId xmlns:a16="http://schemas.microsoft.com/office/drawing/2014/main" id="{D2E78BF7-B153-FE60-3465-D3DDF8223B01}"/>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8471465-94B2-66BF-1358-52C0D344BE59}"/>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9" name="Rectangle 8">
                <a:extLst>
                  <a:ext uri="{FF2B5EF4-FFF2-40B4-BE49-F238E27FC236}">
                    <a16:creationId xmlns:a16="http://schemas.microsoft.com/office/drawing/2014/main" id="{80106421-65CE-0084-9DCD-211DB78EAFB6}"/>
                  </a:ext>
                </a:extLst>
              </p:cNvPr>
              <p:cNvSpPr/>
              <p:nvPr userDrawn="1"/>
            </p:nvSpPr>
            <p:spPr bwMode="auto">
              <a:xfrm>
                <a:off x="0" y="0"/>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96"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1DD810FF-B216-4654-9371-0E4D8D802B15}"/>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C0ED9E3-69CA-604E-F59C-C22F44EAA35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96"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75AB46-03F6-AC39-00E9-2B3ABDA710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197559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894964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2" y="580311"/>
            <a:ext cx="11018521" cy="430887"/>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3"/>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4" y="1436690"/>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3"/>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5797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7">
          <p15:clr>
            <a:srgbClr val="5ACBF0"/>
          </p15:clr>
        </p15:guide>
        <p15:guide id="5" pos="4025">
          <p15:clr>
            <a:srgbClr val="5ACBF0"/>
          </p15:clr>
        </p15:guide>
        <p15:guide id="7" orient="horz" pos="90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8"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6539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54">
          <p15:clr>
            <a:srgbClr val="A4A3A4"/>
          </p15:clr>
        </p15:guide>
        <p15:guide id="15" pos="3353">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2"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2" y="457200"/>
            <a:ext cx="11018521"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199"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43212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5">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0">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8">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46775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554352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84094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373770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43999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00479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72545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71100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4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91954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90848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7132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56162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31519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9566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87346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4152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3317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402744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114469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100736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581999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18967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472053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3871098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26910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B2E8E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88099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048381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2548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3223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05162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995061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3052536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40160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4/29/2025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456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96"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199" y="3033224"/>
            <a:ext cx="11018521"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358344899"/>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4"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5" userDrawn="1">
          <p15:clr>
            <a:srgbClr val="A4A3A4"/>
          </p15:clr>
        </p15:guide>
        <p15:guide id="14" pos="3154"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8"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creenshot_Connection">
    <p:bg>
      <p:bgPr>
        <a:solidFill>
          <a:srgbClr val="F2F2F2"/>
        </a:solidFill>
        <a:effectLst/>
      </p:bgPr>
    </p:bg>
    <p:spTree>
      <p:nvGrpSpPr>
        <p:cNvPr id="1" name=""/>
        <p:cNvGrpSpPr/>
        <p:nvPr/>
      </p:nvGrpSpPr>
      <p:grpSpPr>
        <a:xfrm>
          <a:off x="0" y="0"/>
          <a:ext cx="0" cy="0"/>
          <a:chOff x="0" y="0"/>
          <a:chExt cx="0" cy="0"/>
        </a:xfrm>
      </p:grpSpPr>
      <p:pic>
        <p:nvPicPr>
          <p:cNvPr id="4" name="Picture 3" descr="A close-up of a toothbrush&#10;&#10;Description automatically generated with medium confidence">
            <a:extLst>
              <a:ext uri="{FF2B5EF4-FFF2-40B4-BE49-F238E27FC236}">
                <a16:creationId xmlns:a16="http://schemas.microsoft.com/office/drawing/2014/main" id="{7CED0F08-810D-C497-36A0-8C94FBE859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6" name="Rectangle 5">
            <a:extLst>
              <a:ext uri="{FF2B5EF4-FFF2-40B4-BE49-F238E27FC236}">
                <a16:creationId xmlns:a16="http://schemas.microsoft.com/office/drawing/2014/main" id="{47C84E5E-31EE-F51E-42F7-9E99BCBE843D}"/>
              </a:ext>
            </a:extLst>
          </p:cNvPr>
          <p:cNvSpPr/>
          <p:nvPr userDrawn="1"/>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6274220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1_Title Slide - Full Bleed 3">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A4D21D-2A65-FB08-9D79-FD1F473DE4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E819B18F-E2F0-567C-C3E3-078ACCDCB3EE}"/>
              </a:ext>
              <a:ext uri="{C183D7F6-B498-43B3-948B-1728B52AA6E4}">
                <adec:decorative xmlns:adec="http://schemas.microsoft.com/office/drawing/2017/decorative" val="0"/>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83467D6A-B9C4-C625-18F5-EC54A7307D79}"/>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EF9E42-32C5-1FC1-F260-F53E378CB0AB}"/>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Rectangle 7">
            <a:extLst>
              <a:ext uri="{FF2B5EF4-FFF2-40B4-BE49-F238E27FC236}">
                <a16:creationId xmlns:a16="http://schemas.microsoft.com/office/drawing/2014/main" id="{9B13C779-4808-523B-B74C-0F0A1108BB19}"/>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custDataLst>
      <p:tags r:id="rId1"/>
    </p:custDataLst>
    <p:extLst>
      <p:ext uri="{BB962C8B-B14F-4D97-AF65-F5344CB8AC3E}">
        <p14:creationId xmlns:p14="http://schemas.microsoft.com/office/powerpoint/2010/main" val="3866565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0_Title Slide - Full Bleed 3">
    <p:bg>
      <p:bgPr>
        <a:solidFill>
          <a:schemeClr val="bg1"/>
        </a:solidFill>
        <a:effectLst/>
      </p:bgPr>
    </p:bg>
    <p:spTree>
      <p:nvGrpSpPr>
        <p:cNvPr id="1" name=""/>
        <p:cNvGrpSpPr/>
        <p:nvPr/>
      </p:nvGrpSpPr>
      <p:grpSpPr>
        <a:xfrm>
          <a:off x="0" y="0"/>
          <a:ext cx="0" cy="0"/>
          <a:chOff x="0" y="0"/>
          <a:chExt cx="0" cy="0"/>
        </a:xfrm>
      </p:grpSpPr>
      <p:pic>
        <p:nvPicPr>
          <p:cNvPr id="3" name="Picture 2" descr="A person holding a phone&#10;&#10;Description automatically generated">
            <a:extLst>
              <a:ext uri="{FF2B5EF4-FFF2-40B4-BE49-F238E27FC236}">
                <a16:creationId xmlns:a16="http://schemas.microsoft.com/office/drawing/2014/main" id="{4D7395CE-928B-3C5F-72D9-21979B4944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itle 1">
            <a:extLst>
              <a:ext uri="{FF2B5EF4-FFF2-40B4-BE49-F238E27FC236}">
                <a16:creationId xmlns:a16="http://schemas.microsoft.com/office/drawing/2014/main" id="{1181CA3B-B392-9F6F-334D-47EC9709AF2A}"/>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24" name="Text Placeholder 4">
            <a:extLst>
              <a:ext uri="{FF2B5EF4-FFF2-40B4-BE49-F238E27FC236}">
                <a16:creationId xmlns:a16="http://schemas.microsoft.com/office/drawing/2014/main" id="{D61AD9C9-474B-F0CC-C654-2B2B2CE7BC7C}"/>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sp>
        <p:nvSpPr>
          <p:cNvPr id="8" name="Rectangle 7">
            <a:extLst>
              <a:ext uri="{FF2B5EF4-FFF2-40B4-BE49-F238E27FC236}">
                <a16:creationId xmlns:a16="http://schemas.microsoft.com/office/drawing/2014/main" id="{9B13C779-4808-523B-B74C-0F0A1108BB19}"/>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pic>
        <p:nvPicPr>
          <p:cNvPr id="5" name="MS logo white - EMF" descr="Microsoft logo white text version">
            <a:extLst>
              <a:ext uri="{FF2B5EF4-FFF2-40B4-BE49-F238E27FC236}">
                <a16:creationId xmlns:a16="http://schemas.microsoft.com/office/drawing/2014/main" id="{C16B0D37-2937-4677-9E8A-6ABB2A585574}"/>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custDataLst>
      <p:tags r:id="rId1"/>
    </p:custDataLst>
    <p:extLst>
      <p:ext uri="{BB962C8B-B14F-4D97-AF65-F5344CB8AC3E}">
        <p14:creationId xmlns:p14="http://schemas.microsoft.com/office/powerpoint/2010/main" val="3844163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9_Title Slide - Full Bleed 3">
    <p:bg>
      <p:bgPr>
        <a:solidFill>
          <a:schemeClr val="bg1"/>
        </a:solidFill>
        <a:effectLst/>
      </p:bgPr>
    </p:bg>
    <p:spTree>
      <p:nvGrpSpPr>
        <p:cNvPr id="1" name=""/>
        <p:cNvGrpSpPr/>
        <p:nvPr/>
      </p:nvGrpSpPr>
      <p:grpSpPr>
        <a:xfrm>
          <a:off x="0" y="0"/>
          <a:ext cx="0" cy="0"/>
          <a:chOff x="0" y="0"/>
          <a:chExt cx="0" cy="0"/>
        </a:xfrm>
      </p:grpSpPr>
      <p:pic>
        <p:nvPicPr>
          <p:cNvPr id="2" name="Picture 1" descr="A person sitting at a table with a computer&#10;&#10;Description automatically generated">
            <a:extLst>
              <a:ext uri="{FF2B5EF4-FFF2-40B4-BE49-F238E27FC236}">
                <a16:creationId xmlns:a16="http://schemas.microsoft.com/office/drawing/2014/main" id="{0B4D0217-F51F-6B1C-514F-44E75BAE76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CE37C712-DC00-D781-9F3B-FADB3BA93F05}"/>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D2304CE6-BA6D-F8DB-0CBF-40161E203F51}"/>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EF9E42-32C5-1FC1-F260-F53E378CB0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Rectangle 7">
            <a:extLst>
              <a:ext uri="{FF2B5EF4-FFF2-40B4-BE49-F238E27FC236}">
                <a16:creationId xmlns:a16="http://schemas.microsoft.com/office/drawing/2014/main" id="{9B13C779-4808-523B-B74C-0F0A1108BB19}"/>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custDataLst>
      <p:tags r:id="rId1"/>
    </p:custDataLst>
    <p:extLst>
      <p:ext uri="{BB962C8B-B14F-4D97-AF65-F5344CB8AC3E}">
        <p14:creationId xmlns:p14="http://schemas.microsoft.com/office/powerpoint/2010/main" val="3130443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itle Slide - Full Bleed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5F2221-078D-A80B-05EC-7373CD3BFD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33BDC81-0F7D-4061-F526-29078C566584}"/>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0" name="Text Placeholder 4">
            <a:extLst>
              <a:ext uri="{FF2B5EF4-FFF2-40B4-BE49-F238E27FC236}">
                <a16:creationId xmlns:a16="http://schemas.microsoft.com/office/drawing/2014/main" id="{EB10EFC4-C4F5-A6DA-9F73-34E04C336244}"/>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12" name="MS logo white - EMF" descr="Microsoft logo white text version">
            <a:extLst>
              <a:ext uri="{FF2B5EF4-FFF2-40B4-BE49-F238E27FC236}">
                <a16:creationId xmlns:a16="http://schemas.microsoft.com/office/drawing/2014/main" id="{7AFA81FA-1096-75E8-E6D7-D0055AFC78B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Rectangle 1">
            <a:extLst>
              <a:ext uri="{FF2B5EF4-FFF2-40B4-BE49-F238E27FC236}">
                <a16:creationId xmlns:a16="http://schemas.microsoft.com/office/drawing/2014/main" id="{C4A90186-0F87-6B5D-4F47-C1AEC8B9E241}"/>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custDataLst>
      <p:tags r:id="rId1"/>
    </p:custDataLst>
    <p:extLst>
      <p:ext uri="{BB962C8B-B14F-4D97-AF65-F5344CB8AC3E}">
        <p14:creationId xmlns:p14="http://schemas.microsoft.com/office/powerpoint/2010/main" val="13461612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91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_Title Slide - Full Bleed 3">
    <p:bg>
      <p:bgPr>
        <a:solidFill>
          <a:schemeClr val="bg1"/>
        </a:solidFill>
        <a:effectLst/>
      </p:bgPr>
    </p:bg>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11B57A93-60AE-BF28-2113-6BB8AA2DCE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99B82E-44F7-C5FB-49FF-BA01701AE96B}"/>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6DD7B418-C7F7-403A-167C-E71A0FE3AA76}"/>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EF9E42-32C5-1FC1-F260-F53E378CB0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Rectangle 7">
            <a:extLst>
              <a:ext uri="{FF2B5EF4-FFF2-40B4-BE49-F238E27FC236}">
                <a16:creationId xmlns:a16="http://schemas.microsoft.com/office/drawing/2014/main" id="{9B13C779-4808-523B-B74C-0F0A1108BB19}"/>
              </a:ext>
              <a:ext uri="{C183D7F6-B498-43B3-948B-1728B52AA6E4}">
                <adec:decorative xmlns:adec="http://schemas.microsoft.com/office/drawing/2017/decorative" val="0"/>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custDataLst>
      <p:tags r:id="rId1"/>
    </p:custDataLst>
    <p:extLst>
      <p:ext uri="{BB962C8B-B14F-4D97-AF65-F5344CB8AC3E}">
        <p14:creationId xmlns:p14="http://schemas.microsoft.com/office/powerpoint/2010/main" val="418791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4">
    <p:bg>
      <p:bgPr>
        <a:solidFill>
          <a:schemeClr val="tx2"/>
        </a:solidFill>
        <a:effectLst/>
      </p:bgPr>
    </p:bg>
    <p:spTree>
      <p:nvGrpSpPr>
        <p:cNvPr id="1" name=""/>
        <p:cNvGrpSpPr/>
        <p:nvPr/>
      </p:nvGrpSpPr>
      <p:grpSpPr>
        <a:xfrm>
          <a:off x="0" y="0"/>
          <a:ext cx="0" cy="0"/>
          <a:chOff x="0" y="0"/>
          <a:chExt cx="0" cy="0"/>
        </a:xfrm>
      </p:grpSpPr>
      <p:pic>
        <p:nvPicPr>
          <p:cNvPr id="2" name="Picture 1" descr="A person sitting in a chair using a computer&#10;&#10;Description automatically generated">
            <a:extLst>
              <a:ext uri="{FF2B5EF4-FFF2-40B4-BE49-F238E27FC236}">
                <a16:creationId xmlns:a16="http://schemas.microsoft.com/office/drawing/2014/main" id="{D8DC1B0F-5FF4-2F4E-8CB0-7908AAA469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16868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5">
    <p:bg>
      <p:bgPr>
        <a:solidFill>
          <a:schemeClr val="tx2"/>
        </a:solidFill>
        <a:effectLst/>
      </p:bgPr>
    </p:bg>
    <p:spTree>
      <p:nvGrpSpPr>
        <p:cNvPr id="1" name=""/>
        <p:cNvGrpSpPr/>
        <p:nvPr/>
      </p:nvGrpSpPr>
      <p:grpSpPr>
        <a:xfrm>
          <a:off x="0" y="0"/>
          <a:ext cx="0" cy="0"/>
          <a:chOff x="0" y="0"/>
          <a:chExt cx="0" cy="0"/>
        </a:xfrm>
      </p:grpSpPr>
      <p:pic>
        <p:nvPicPr>
          <p:cNvPr id="3" name="Picture 2" descr="A person and person sitting at a table with a computer&#10;&#10;Description automatically generated">
            <a:extLst>
              <a:ext uri="{FF2B5EF4-FFF2-40B4-BE49-F238E27FC236}">
                <a16:creationId xmlns:a16="http://schemas.microsoft.com/office/drawing/2014/main" id="{59B50314-479D-BCDE-8BAE-4ADAC1F138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272082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79491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6">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613F5-1784-9E1B-F414-C5C1B69290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220746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7">
    <p:bg>
      <p:bgPr>
        <a:solidFill>
          <a:schemeClr val="tx2"/>
        </a:solidFill>
        <a:effectLst/>
      </p:bgPr>
    </p:bg>
    <p:spTree>
      <p:nvGrpSpPr>
        <p:cNvPr id="1" name=""/>
        <p:cNvGrpSpPr/>
        <p:nvPr/>
      </p:nvGrpSpPr>
      <p:grpSpPr>
        <a:xfrm>
          <a:off x="0" y="0"/>
          <a:ext cx="0" cy="0"/>
          <a:chOff x="0" y="0"/>
          <a:chExt cx="0" cy="0"/>
        </a:xfrm>
      </p:grpSpPr>
      <p:pic>
        <p:nvPicPr>
          <p:cNvPr id="2" name="Picture 1" descr="A city with buildings and a large square shaped object&#10;&#10;Description automatically generated with medium confidence">
            <a:extLst>
              <a:ext uri="{FF2B5EF4-FFF2-40B4-BE49-F238E27FC236}">
                <a16:creationId xmlns:a16="http://schemas.microsoft.com/office/drawing/2014/main" id="{67364072-C311-2C78-ACCA-990A2D645C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48474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8">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C194A0-25C8-9F44-5DF5-9F27B4D72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 t="459" r="472" b="459"/>
          <a:stretch/>
        </p:blipFill>
        <p:spPr>
          <a:xfrm>
            <a:off x="0"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4227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9">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C050F8-1D9F-6682-E10A-CF85CD1D7D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123823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square photo 1">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F5600F-8612-476A-7578-15954DC38468}"/>
              </a:ext>
              <a:ext uri="{C183D7F6-B498-43B3-948B-1728B52AA6E4}">
                <adec:decorative xmlns:adec="http://schemas.microsoft.com/office/drawing/2017/decorative" val="1"/>
              </a:ext>
            </a:extLst>
          </p:cNvPr>
          <p:cNvSpPr/>
          <p:nvPr userDrawn="1"/>
        </p:nvSpPr>
        <p:spPr bwMode="auto">
          <a:xfrm>
            <a:off x="0" y="0"/>
            <a:ext cx="5326063" cy="6858000"/>
          </a:xfrm>
          <a:prstGeom prst="rect">
            <a:avLst/>
          </a:prstGeom>
          <a:gradFill flip="none" rotWithShape="1">
            <a:gsLst>
              <a:gs pos="33000">
                <a:schemeClr val="accent2">
                  <a:lumMod val="75000"/>
                </a:schemeClr>
              </a:gs>
              <a:gs pos="88000">
                <a:schemeClr val="accent2">
                  <a:lumMod val="50000"/>
                  <a:alpha val="92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2" name="MS logo white - EMF" descr="Microsoft logo white text version">
            <a:extLst>
              <a:ext uri="{FF2B5EF4-FFF2-40B4-BE49-F238E27FC236}">
                <a16:creationId xmlns:a16="http://schemas.microsoft.com/office/drawing/2014/main" id="{6E986AAE-4C7D-72E6-9D6C-43FFCC2F459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8" name="Rectangle 7">
            <a:extLst>
              <a:ext uri="{FF2B5EF4-FFF2-40B4-BE49-F238E27FC236}">
                <a16:creationId xmlns:a16="http://schemas.microsoft.com/office/drawing/2014/main" id="{ACECF7A6-0F14-3D1E-9D08-4F8FF1E813A7}"/>
              </a:ext>
            </a:extLst>
          </p:cNvPr>
          <p:cNvSpPr/>
          <p:nvPr userDrawn="1"/>
        </p:nvSpPr>
        <p:spPr>
          <a:xfrm>
            <a:off x="584200" y="6496253"/>
            <a:ext cx="2727670" cy="200055"/>
          </a:xfrm>
          <a:prstGeom prst="rect">
            <a:avLst/>
          </a:prstGeom>
        </p:spPr>
        <p:txBody>
          <a:bodyPr wrap="none" l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80" normalizeH="0" baseline="0" noProof="0">
                <a:ln>
                  <a:noFill/>
                </a:ln>
                <a:solidFill>
                  <a:srgbClr val="FFFFFF"/>
                </a:solidFill>
                <a:effectLst/>
                <a:uLnTx/>
                <a:uFillTx/>
              </a:rPr>
              <a:t>MICROSOFT CONFIDENTIAL. FOR INTERNAL USE ONLY</a:t>
            </a:r>
          </a:p>
        </p:txBody>
      </p:sp>
      <p:sp>
        <p:nvSpPr>
          <p:cNvPr id="4" name="Picture Placeholder 3">
            <a:extLst>
              <a:ext uri="{FF2B5EF4-FFF2-40B4-BE49-F238E27FC236}">
                <a16:creationId xmlns:a16="http://schemas.microsoft.com/office/drawing/2014/main" id="{161361CA-DB55-BCD2-4783-5584B3752580}"/>
              </a:ext>
            </a:extLst>
          </p:cNvPr>
          <p:cNvSpPr>
            <a:spLocks noGrp="1"/>
          </p:cNvSpPr>
          <p:nvPr>
            <p:ph type="pic" sz="quarter" idx="13"/>
          </p:nvPr>
        </p:nvSpPr>
        <p:spPr>
          <a:xfrm>
            <a:off x="5326063" y="-18097"/>
            <a:ext cx="6865937" cy="6858000"/>
          </a:xfrm>
        </p:spPr>
        <p:txBody>
          <a:bodyPr anchor="ctr">
            <a:noAutofit/>
          </a:bodyPr>
          <a:lstStyle>
            <a:lvl1pPr marL="0" indent="0" algn="ctr">
              <a:buNone/>
              <a:defRPr>
                <a:solidFill>
                  <a:schemeClr val="bg1"/>
                </a:solidFill>
              </a:defRPr>
            </a:lvl1pPr>
          </a:lstStyle>
          <a:p>
            <a:r>
              <a:rPr lang="en-US"/>
              <a:t>Click icon to add picture</a:t>
            </a:r>
          </a:p>
        </p:txBody>
      </p:sp>
      <p:pic>
        <p:nvPicPr>
          <p:cNvPr id="15" name="Picture 14" descr="A colorful squares in a spiral&#10;&#10;Description automatically generated">
            <a:extLst>
              <a:ext uri="{FF2B5EF4-FFF2-40B4-BE49-F238E27FC236}">
                <a16:creationId xmlns:a16="http://schemas.microsoft.com/office/drawing/2014/main" id="{BCCBBCF4-20CE-A517-B10B-C78BCE7924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7703" r="-29399" b="-37821"/>
          <a:stretch>
            <a:fillRect/>
          </a:stretch>
        </p:blipFill>
        <p:spPr>
          <a:xfrm rot="16537063">
            <a:off x="3879921" y="4241258"/>
            <a:ext cx="2813639" cy="2733485"/>
          </a:xfrm>
          <a:custGeom>
            <a:avLst/>
            <a:gdLst>
              <a:gd name="connsiteX0" fmla="*/ 2073068 w 2813639"/>
              <a:gd name="connsiteY0" fmla="*/ 0 h 2733485"/>
              <a:gd name="connsiteX1" fmla="*/ 2073068 w 2813639"/>
              <a:gd name="connsiteY1" fmla="*/ 1338364 h 2733485"/>
              <a:gd name="connsiteX2" fmla="*/ 150250 w 2813639"/>
              <a:gd name="connsiteY2" fmla="*/ 1527498 h 2733485"/>
              <a:gd name="connsiteX3" fmla="*/ 0 w 2813639"/>
              <a:gd name="connsiteY3" fmla="*/ 0 h 2733485"/>
              <a:gd name="connsiteX4" fmla="*/ 2813639 w 2813639"/>
              <a:gd name="connsiteY4" fmla="*/ 2483174 h 2733485"/>
              <a:gd name="connsiteX5" fmla="*/ 268874 w 2813639"/>
              <a:gd name="connsiteY5" fmla="*/ 2733485 h 2733485"/>
              <a:gd name="connsiteX6" fmla="*/ 195089 w 2813639"/>
              <a:gd name="connsiteY6" fmla="*/ 1983355 h 2733485"/>
              <a:gd name="connsiteX7" fmla="*/ 2073068 w 2813639"/>
              <a:gd name="connsiteY7" fmla="*/ 1983355 h 2733485"/>
              <a:gd name="connsiteX8" fmla="*/ 2073068 w 2813639"/>
              <a:gd name="connsiteY8" fmla="*/ 1338364 h 2733485"/>
              <a:gd name="connsiteX9" fmla="*/ 2695014 w 2813639"/>
              <a:gd name="connsiteY9" fmla="*/ 1277188 h 27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639" h="2733485">
                <a:moveTo>
                  <a:pt x="2073068" y="0"/>
                </a:moveTo>
                <a:lnTo>
                  <a:pt x="2073068" y="1338364"/>
                </a:lnTo>
                <a:lnTo>
                  <a:pt x="150250" y="1527498"/>
                </a:lnTo>
                <a:lnTo>
                  <a:pt x="0" y="0"/>
                </a:lnTo>
                <a:close/>
                <a:moveTo>
                  <a:pt x="2813639" y="2483174"/>
                </a:moveTo>
                <a:lnTo>
                  <a:pt x="268874" y="2733485"/>
                </a:lnTo>
                <a:lnTo>
                  <a:pt x="195089" y="1983355"/>
                </a:lnTo>
                <a:lnTo>
                  <a:pt x="2073068" y="1983355"/>
                </a:lnTo>
                <a:lnTo>
                  <a:pt x="2073068" y="1338364"/>
                </a:lnTo>
                <a:lnTo>
                  <a:pt x="2695014" y="1277188"/>
                </a:lnTo>
                <a:close/>
              </a:path>
            </a:pathLst>
          </a:custGeom>
        </p:spPr>
      </p:pic>
    </p:spTree>
    <p:extLst>
      <p:ext uri="{BB962C8B-B14F-4D97-AF65-F5344CB8AC3E}">
        <p14:creationId xmlns:p14="http://schemas.microsoft.com/office/powerpoint/2010/main" val="1599418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Title square photo 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67C621-D267-3C06-6EBA-F47A005CB7AC}"/>
              </a:ext>
              <a:ext uri="{C183D7F6-B498-43B3-948B-1728B52AA6E4}">
                <adec:decorative xmlns:adec="http://schemas.microsoft.com/office/drawing/2017/decorative" val="1"/>
              </a:ext>
            </a:extLst>
          </p:cNvPr>
          <p:cNvSpPr/>
          <p:nvPr userDrawn="1"/>
        </p:nvSpPr>
        <p:spPr bwMode="auto">
          <a:xfrm>
            <a:off x="0" y="0"/>
            <a:ext cx="5334000" cy="6858000"/>
          </a:xfrm>
          <a:prstGeom prst="rect">
            <a:avLst/>
          </a:prstGeom>
          <a:gradFill flip="none" rotWithShape="1">
            <a:gsLst>
              <a:gs pos="0">
                <a:schemeClr val="accent1"/>
              </a:gs>
              <a:gs pos="68000">
                <a:schemeClr val="accent1">
                  <a:lumMod val="75000"/>
                </a:schemeClr>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A6722555-5CEB-3F57-B2B8-EA0FD7DC7EE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Rectangle 8">
            <a:extLst>
              <a:ext uri="{FF2B5EF4-FFF2-40B4-BE49-F238E27FC236}">
                <a16:creationId xmlns:a16="http://schemas.microsoft.com/office/drawing/2014/main" id="{FDFCF980-9398-F258-9295-200639D18446}"/>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
        <p:nvSpPr>
          <p:cNvPr id="18" name="Picture Placeholder 3">
            <a:extLst>
              <a:ext uri="{FF2B5EF4-FFF2-40B4-BE49-F238E27FC236}">
                <a16:creationId xmlns:a16="http://schemas.microsoft.com/office/drawing/2014/main" id="{E7A0D5AF-D5D0-A589-10D9-D668639DCAAC}"/>
              </a:ext>
            </a:extLst>
          </p:cNvPr>
          <p:cNvSpPr>
            <a:spLocks noGrp="1"/>
          </p:cNvSpPr>
          <p:nvPr>
            <p:ph type="pic" sz="quarter" idx="13"/>
          </p:nvPr>
        </p:nvSpPr>
        <p:spPr>
          <a:xfrm>
            <a:off x="5326063" y="0"/>
            <a:ext cx="6865937" cy="6858000"/>
          </a:xfrm>
        </p:spPr>
        <p:txBody>
          <a:bodyPr anchor="ctr">
            <a:noAutofit/>
          </a:bodyPr>
          <a:lstStyle>
            <a:lvl1pPr marL="0" indent="0" algn="ctr">
              <a:buNone/>
              <a:defRPr>
                <a:solidFill>
                  <a:schemeClr val="bg1"/>
                </a:solidFill>
              </a:defRPr>
            </a:lvl1pPr>
          </a:lstStyle>
          <a:p>
            <a:r>
              <a:rPr lang="en-US"/>
              <a:t>Click icon to add picture</a:t>
            </a:r>
          </a:p>
        </p:txBody>
      </p:sp>
      <p:pic>
        <p:nvPicPr>
          <p:cNvPr id="3" name="Picture 2" descr="A colorful squares in a spiral&#10;&#10;Description automatically generated">
            <a:extLst>
              <a:ext uri="{FF2B5EF4-FFF2-40B4-BE49-F238E27FC236}">
                <a16:creationId xmlns:a16="http://schemas.microsoft.com/office/drawing/2014/main" id="{F22C62BF-121D-15A6-A005-3195CFD8237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7703" r="-29399" b="-37821"/>
          <a:stretch>
            <a:fillRect/>
          </a:stretch>
        </p:blipFill>
        <p:spPr>
          <a:xfrm rot="16537063">
            <a:off x="3879921" y="4241258"/>
            <a:ext cx="2813639" cy="2733485"/>
          </a:xfrm>
          <a:custGeom>
            <a:avLst/>
            <a:gdLst>
              <a:gd name="connsiteX0" fmla="*/ 2073068 w 2813639"/>
              <a:gd name="connsiteY0" fmla="*/ 0 h 2733485"/>
              <a:gd name="connsiteX1" fmla="*/ 2073068 w 2813639"/>
              <a:gd name="connsiteY1" fmla="*/ 1338364 h 2733485"/>
              <a:gd name="connsiteX2" fmla="*/ 150250 w 2813639"/>
              <a:gd name="connsiteY2" fmla="*/ 1527498 h 2733485"/>
              <a:gd name="connsiteX3" fmla="*/ 0 w 2813639"/>
              <a:gd name="connsiteY3" fmla="*/ 0 h 2733485"/>
              <a:gd name="connsiteX4" fmla="*/ 2813639 w 2813639"/>
              <a:gd name="connsiteY4" fmla="*/ 2483174 h 2733485"/>
              <a:gd name="connsiteX5" fmla="*/ 268874 w 2813639"/>
              <a:gd name="connsiteY5" fmla="*/ 2733485 h 2733485"/>
              <a:gd name="connsiteX6" fmla="*/ 195089 w 2813639"/>
              <a:gd name="connsiteY6" fmla="*/ 1983355 h 2733485"/>
              <a:gd name="connsiteX7" fmla="*/ 2073068 w 2813639"/>
              <a:gd name="connsiteY7" fmla="*/ 1983355 h 2733485"/>
              <a:gd name="connsiteX8" fmla="*/ 2073068 w 2813639"/>
              <a:gd name="connsiteY8" fmla="*/ 1338364 h 2733485"/>
              <a:gd name="connsiteX9" fmla="*/ 2695014 w 2813639"/>
              <a:gd name="connsiteY9" fmla="*/ 1277188 h 27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639" h="2733485">
                <a:moveTo>
                  <a:pt x="2073068" y="0"/>
                </a:moveTo>
                <a:lnTo>
                  <a:pt x="2073068" y="1338364"/>
                </a:lnTo>
                <a:lnTo>
                  <a:pt x="150250" y="1527498"/>
                </a:lnTo>
                <a:lnTo>
                  <a:pt x="0" y="0"/>
                </a:lnTo>
                <a:close/>
                <a:moveTo>
                  <a:pt x="2813639" y="2483174"/>
                </a:moveTo>
                <a:lnTo>
                  <a:pt x="268874" y="2733485"/>
                </a:lnTo>
                <a:lnTo>
                  <a:pt x="195089" y="1983355"/>
                </a:lnTo>
                <a:lnTo>
                  <a:pt x="2073068" y="1983355"/>
                </a:lnTo>
                <a:lnTo>
                  <a:pt x="2073068" y="1338364"/>
                </a:lnTo>
                <a:lnTo>
                  <a:pt x="2695014" y="1277188"/>
                </a:lnTo>
                <a:close/>
              </a:path>
            </a:pathLst>
          </a:custGeom>
        </p:spPr>
      </p:pic>
    </p:spTree>
    <p:extLst>
      <p:ext uri="{BB962C8B-B14F-4D97-AF65-F5344CB8AC3E}">
        <p14:creationId xmlns:p14="http://schemas.microsoft.com/office/powerpoint/2010/main" val="27916645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_Title Slide Orange gradient">
    <p:bg>
      <p:bgPr>
        <a:gradFill>
          <a:gsLst>
            <a:gs pos="0">
              <a:schemeClr val="accent1"/>
            </a:gs>
            <a:gs pos="68000">
              <a:schemeClr val="accent1">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92FB7-C639-4368-6810-039D01B76063}"/>
              </a:ext>
            </a:extLst>
          </p:cNvPr>
          <p:cNvSpPr>
            <a:spLocks noGrp="1"/>
          </p:cNvSpPr>
          <p:nvPr>
            <p:ph type="title" hasCustomPrompt="1"/>
          </p:nvPr>
        </p:nvSpPr>
        <p:spPr>
          <a:xfrm>
            <a:off x="584201" y="2979778"/>
            <a:ext cx="6502400" cy="553998"/>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10" name="Text Placeholder 4">
            <a:extLst>
              <a:ext uri="{FF2B5EF4-FFF2-40B4-BE49-F238E27FC236}">
                <a16:creationId xmlns:a16="http://schemas.microsoft.com/office/drawing/2014/main" id="{40AF7E54-12C3-F915-8663-794D09E084BD}"/>
              </a:ext>
            </a:extLst>
          </p:cNvPr>
          <p:cNvSpPr>
            <a:spLocks noGrp="1"/>
          </p:cNvSpPr>
          <p:nvPr>
            <p:ph type="body" sz="quarter" idx="12" hasCustomPrompt="1"/>
          </p:nvPr>
        </p:nvSpPr>
        <p:spPr>
          <a:xfrm>
            <a:off x="584201" y="3962400"/>
            <a:ext cx="65024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3E61C8F-6918-4EEA-DFA4-B54E44D9C74F}"/>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33184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Slide Orange gradient">
    <p:bg>
      <p:bgPr>
        <a:gradFill>
          <a:gsLst>
            <a:gs pos="0">
              <a:schemeClr val="accent1"/>
            </a:gs>
            <a:gs pos="68000">
              <a:schemeClr val="accent1">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979778"/>
            <a:ext cx="6502400" cy="553998"/>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65024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3E61C8F-6918-4EEA-DFA4-B54E44D9C74F}"/>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2" name="Picture 1" descr="A colorful shapes in the air&#10;&#10;Description automatically generated with medium confidence">
            <a:extLst>
              <a:ext uri="{FF2B5EF4-FFF2-40B4-BE49-F238E27FC236}">
                <a16:creationId xmlns:a16="http://schemas.microsoft.com/office/drawing/2014/main" id="{573738C7-7660-E908-13C6-539080455A7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2520"/>
          <a:stretch>
            <a:fillRect/>
          </a:stretch>
        </p:blipFill>
        <p:spPr>
          <a:xfrm rot="2893511">
            <a:off x="6143797" y="929736"/>
            <a:ext cx="7900837" cy="5010268"/>
          </a:xfrm>
          <a:custGeom>
            <a:avLst/>
            <a:gdLst>
              <a:gd name="connsiteX0" fmla="*/ 0 w 7900837"/>
              <a:gd name="connsiteY0" fmla="*/ 1771470 h 5010268"/>
              <a:gd name="connsiteX1" fmla="*/ 1582476 w 7900837"/>
              <a:gd name="connsiteY1" fmla="*/ 0 h 5010268"/>
              <a:gd name="connsiteX2" fmla="*/ 4294958 w 7900837"/>
              <a:gd name="connsiteY2" fmla="*/ 0 h 5010268"/>
              <a:gd name="connsiteX3" fmla="*/ 7900837 w 7900837"/>
              <a:gd name="connsiteY3" fmla="*/ 3221177 h 5010268"/>
              <a:gd name="connsiteX4" fmla="*/ 6302619 w 7900837"/>
              <a:gd name="connsiteY4" fmla="*/ 5010268 h 5010268"/>
              <a:gd name="connsiteX5" fmla="*/ 0 w 7900837"/>
              <a:gd name="connsiteY5" fmla="*/ 5010268 h 50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0837" h="5010268">
                <a:moveTo>
                  <a:pt x="0" y="1771470"/>
                </a:moveTo>
                <a:lnTo>
                  <a:pt x="1582476" y="0"/>
                </a:lnTo>
                <a:lnTo>
                  <a:pt x="4294958" y="0"/>
                </a:lnTo>
                <a:lnTo>
                  <a:pt x="7900837" y="3221177"/>
                </a:lnTo>
                <a:lnTo>
                  <a:pt x="6302619" y="5010268"/>
                </a:lnTo>
                <a:lnTo>
                  <a:pt x="0" y="5010268"/>
                </a:lnTo>
                <a:close/>
              </a:path>
            </a:pathLst>
          </a:custGeom>
        </p:spPr>
      </p:pic>
    </p:spTree>
    <p:extLst>
      <p:ext uri="{BB962C8B-B14F-4D97-AF65-F5344CB8AC3E}">
        <p14:creationId xmlns:p14="http://schemas.microsoft.com/office/powerpoint/2010/main" val="417294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1_Title Slide - Full Bleed 3">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A4D21D-2A65-FB08-9D79-FD1F473DE4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E819B18F-E2F0-567C-C3E3-078ACCDCB3EE}"/>
              </a:ext>
              <a:ext uri="{C183D7F6-B498-43B3-948B-1728B52AA6E4}">
                <adec:decorative xmlns:adec="http://schemas.microsoft.com/office/drawing/2017/decorative" val="0"/>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83467D6A-B9C4-C625-18F5-EC54A7307D79}"/>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EF9E42-32C5-1FC1-F260-F53E378CB0AB}"/>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Rectangle 7">
            <a:extLst>
              <a:ext uri="{FF2B5EF4-FFF2-40B4-BE49-F238E27FC236}">
                <a16:creationId xmlns:a16="http://schemas.microsoft.com/office/drawing/2014/main" id="{9B13C779-4808-523B-B74C-0F0A1108BB19}"/>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custDataLst>
      <p:tags r:id="rId1"/>
    </p:custDataLst>
    <p:extLst>
      <p:ext uri="{BB962C8B-B14F-4D97-AF65-F5344CB8AC3E}">
        <p14:creationId xmlns:p14="http://schemas.microsoft.com/office/powerpoint/2010/main" val="30460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0_Title Slide - Full Bleed 3">
    <p:bg>
      <p:bgPr>
        <a:solidFill>
          <a:schemeClr val="bg1"/>
        </a:solidFill>
        <a:effectLst/>
      </p:bgPr>
    </p:bg>
    <p:spTree>
      <p:nvGrpSpPr>
        <p:cNvPr id="1" name=""/>
        <p:cNvGrpSpPr/>
        <p:nvPr/>
      </p:nvGrpSpPr>
      <p:grpSpPr>
        <a:xfrm>
          <a:off x="0" y="0"/>
          <a:ext cx="0" cy="0"/>
          <a:chOff x="0" y="0"/>
          <a:chExt cx="0" cy="0"/>
        </a:xfrm>
      </p:grpSpPr>
      <p:pic>
        <p:nvPicPr>
          <p:cNvPr id="3" name="Picture 2" descr="A person holding a phone&#10;&#10;Description automatically generated">
            <a:extLst>
              <a:ext uri="{FF2B5EF4-FFF2-40B4-BE49-F238E27FC236}">
                <a16:creationId xmlns:a16="http://schemas.microsoft.com/office/drawing/2014/main" id="{4D7395CE-928B-3C5F-72D9-21979B4944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itle 1">
            <a:extLst>
              <a:ext uri="{FF2B5EF4-FFF2-40B4-BE49-F238E27FC236}">
                <a16:creationId xmlns:a16="http://schemas.microsoft.com/office/drawing/2014/main" id="{1181CA3B-B392-9F6F-334D-47EC9709AF2A}"/>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24" name="Text Placeholder 4">
            <a:extLst>
              <a:ext uri="{FF2B5EF4-FFF2-40B4-BE49-F238E27FC236}">
                <a16:creationId xmlns:a16="http://schemas.microsoft.com/office/drawing/2014/main" id="{D61AD9C9-474B-F0CC-C654-2B2B2CE7BC7C}"/>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sp>
        <p:nvSpPr>
          <p:cNvPr id="8" name="Rectangle 7">
            <a:extLst>
              <a:ext uri="{FF2B5EF4-FFF2-40B4-BE49-F238E27FC236}">
                <a16:creationId xmlns:a16="http://schemas.microsoft.com/office/drawing/2014/main" id="{9B13C779-4808-523B-B74C-0F0A1108BB19}"/>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pic>
        <p:nvPicPr>
          <p:cNvPr id="5" name="MS logo white - EMF" descr="Microsoft logo white text version">
            <a:extLst>
              <a:ext uri="{FF2B5EF4-FFF2-40B4-BE49-F238E27FC236}">
                <a16:creationId xmlns:a16="http://schemas.microsoft.com/office/drawing/2014/main" id="{C16B0D37-2937-4677-9E8A-6ABB2A585574}"/>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custDataLst>
      <p:tags r:id="rId1"/>
    </p:custDataLst>
    <p:extLst>
      <p:ext uri="{BB962C8B-B14F-4D97-AF65-F5344CB8AC3E}">
        <p14:creationId xmlns:p14="http://schemas.microsoft.com/office/powerpoint/2010/main" val="11470083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3984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9_Title Slide - Full Bleed 3">
    <p:bg>
      <p:bgPr>
        <a:solidFill>
          <a:schemeClr val="bg1"/>
        </a:solidFill>
        <a:effectLst/>
      </p:bgPr>
    </p:bg>
    <p:spTree>
      <p:nvGrpSpPr>
        <p:cNvPr id="1" name=""/>
        <p:cNvGrpSpPr/>
        <p:nvPr/>
      </p:nvGrpSpPr>
      <p:grpSpPr>
        <a:xfrm>
          <a:off x="0" y="0"/>
          <a:ext cx="0" cy="0"/>
          <a:chOff x="0" y="0"/>
          <a:chExt cx="0" cy="0"/>
        </a:xfrm>
      </p:grpSpPr>
      <p:pic>
        <p:nvPicPr>
          <p:cNvPr id="2" name="Picture 1" descr="A person sitting at a table with a computer&#10;&#10;Description automatically generated">
            <a:extLst>
              <a:ext uri="{FF2B5EF4-FFF2-40B4-BE49-F238E27FC236}">
                <a16:creationId xmlns:a16="http://schemas.microsoft.com/office/drawing/2014/main" id="{0B4D0217-F51F-6B1C-514F-44E75BAE76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CE37C712-DC00-D781-9F3B-FADB3BA93F05}"/>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D2304CE6-BA6D-F8DB-0CBF-40161E203F51}"/>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EF9E42-32C5-1FC1-F260-F53E378CB0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Rectangle 7">
            <a:extLst>
              <a:ext uri="{FF2B5EF4-FFF2-40B4-BE49-F238E27FC236}">
                <a16:creationId xmlns:a16="http://schemas.microsoft.com/office/drawing/2014/main" id="{9B13C779-4808-523B-B74C-0F0A1108BB19}"/>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custDataLst>
      <p:tags r:id="rId1"/>
    </p:custDataLst>
    <p:extLst>
      <p:ext uri="{BB962C8B-B14F-4D97-AF65-F5344CB8AC3E}">
        <p14:creationId xmlns:p14="http://schemas.microsoft.com/office/powerpoint/2010/main" val="1485985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Title Slide - Full Bleed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5F2221-078D-A80B-05EC-7373CD3BFD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33BDC81-0F7D-4061-F526-29078C566584}"/>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0" name="Text Placeholder 4">
            <a:extLst>
              <a:ext uri="{FF2B5EF4-FFF2-40B4-BE49-F238E27FC236}">
                <a16:creationId xmlns:a16="http://schemas.microsoft.com/office/drawing/2014/main" id="{EB10EFC4-C4F5-A6DA-9F73-34E04C336244}"/>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12" name="MS logo white - EMF" descr="Microsoft logo white text version">
            <a:extLst>
              <a:ext uri="{FF2B5EF4-FFF2-40B4-BE49-F238E27FC236}">
                <a16:creationId xmlns:a16="http://schemas.microsoft.com/office/drawing/2014/main" id="{7AFA81FA-1096-75E8-E6D7-D0055AFC78B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Rectangle 1">
            <a:extLst>
              <a:ext uri="{FF2B5EF4-FFF2-40B4-BE49-F238E27FC236}">
                <a16:creationId xmlns:a16="http://schemas.microsoft.com/office/drawing/2014/main" id="{C4A90186-0F87-6B5D-4F47-C1AEC8B9E241}"/>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custDataLst>
      <p:tags r:id="rId1"/>
    </p:custDataLst>
    <p:extLst>
      <p:ext uri="{BB962C8B-B14F-4D97-AF65-F5344CB8AC3E}">
        <p14:creationId xmlns:p14="http://schemas.microsoft.com/office/powerpoint/2010/main" val="4035028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91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_Title Slide - Full Bleed 3">
    <p:bg>
      <p:bgPr>
        <a:solidFill>
          <a:schemeClr val="bg1"/>
        </a:solidFill>
        <a:effectLst/>
      </p:bgPr>
    </p:bg>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11B57A93-60AE-BF28-2113-6BB8AA2DCE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99B82E-44F7-C5FB-49FF-BA01701AE96B}"/>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6DD7B418-C7F7-403A-167C-E71A0FE3AA76}"/>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EF9E42-32C5-1FC1-F260-F53E378CB0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Rectangle 7">
            <a:extLst>
              <a:ext uri="{FF2B5EF4-FFF2-40B4-BE49-F238E27FC236}">
                <a16:creationId xmlns:a16="http://schemas.microsoft.com/office/drawing/2014/main" id="{9B13C779-4808-523B-B74C-0F0A1108BB19}"/>
              </a:ext>
              <a:ext uri="{C183D7F6-B498-43B3-948B-1728B52AA6E4}">
                <adec:decorative xmlns:adec="http://schemas.microsoft.com/office/drawing/2017/decorative" val="0"/>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custDataLst>
      <p:tags r:id="rId1"/>
    </p:custDataLst>
    <p:extLst>
      <p:ext uri="{BB962C8B-B14F-4D97-AF65-F5344CB8AC3E}">
        <p14:creationId xmlns:p14="http://schemas.microsoft.com/office/powerpoint/2010/main" val="469942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4">
    <p:bg>
      <p:bgPr>
        <a:solidFill>
          <a:schemeClr val="tx2"/>
        </a:solidFill>
        <a:effectLst/>
      </p:bgPr>
    </p:bg>
    <p:spTree>
      <p:nvGrpSpPr>
        <p:cNvPr id="1" name=""/>
        <p:cNvGrpSpPr/>
        <p:nvPr/>
      </p:nvGrpSpPr>
      <p:grpSpPr>
        <a:xfrm>
          <a:off x="0" y="0"/>
          <a:ext cx="0" cy="0"/>
          <a:chOff x="0" y="0"/>
          <a:chExt cx="0" cy="0"/>
        </a:xfrm>
      </p:grpSpPr>
      <p:pic>
        <p:nvPicPr>
          <p:cNvPr id="2" name="Picture 1" descr="A person sitting in a chair using a computer&#10;&#10;Description automatically generated">
            <a:extLst>
              <a:ext uri="{FF2B5EF4-FFF2-40B4-BE49-F238E27FC236}">
                <a16:creationId xmlns:a16="http://schemas.microsoft.com/office/drawing/2014/main" id="{D8DC1B0F-5FF4-2F4E-8CB0-7908AAA469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407651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5">
    <p:bg>
      <p:bgPr>
        <a:solidFill>
          <a:schemeClr val="tx2"/>
        </a:solidFill>
        <a:effectLst/>
      </p:bgPr>
    </p:bg>
    <p:spTree>
      <p:nvGrpSpPr>
        <p:cNvPr id="1" name=""/>
        <p:cNvGrpSpPr/>
        <p:nvPr/>
      </p:nvGrpSpPr>
      <p:grpSpPr>
        <a:xfrm>
          <a:off x="0" y="0"/>
          <a:ext cx="0" cy="0"/>
          <a:chOff x="0" y="0"/>
          <a:chExt cx="0" cy="0"/>
        </a:xfrm>
      </p:grpSpPr>
      <p:pic>
        <p:nvPicPr>
          <p:cNvPr id="3" name="Picture 2" descr="A person and person sitting at a table with a computer&#10;&#10;Description automatically generated">
            <a:extLst>
              <a:ext uri="{FF2B5EF4-FFF2-40B4-BE49-F238E27FC236}">
                <a16:creationId xmlns:a16="http://schemas.microsoft.com/office/drawing/2014/main" id="{59B50314-479D-BCDE-8BAE-4ADAC1F138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10116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6">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613F5-1784-9E1B-F414-C5C1B69290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266325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7">
    <p:bg>
      <p:bgPr>
        <a:solidFill>
          <a:schemeClr val="tx2"/>
        </a:solidFill>
        <a:effectLst/>
      </p:bgPr>
    </p:bg>
    <p:spTree>
      <p:nvGrpSpPr>
        <p:cNvPr id="1" name=""/>
        <p:cNvGrpSpPr/>
        <p:nvPr/>
      </p:nvGrpSpPr>
      <p:grpSpPr>
        <a:xfrm>
          <a:off x="0" y="0"/>
          <a:ext cx="0" cy="0"/>
          <a:chOff x="0" y="0"/>
          <a:chExt cx="0" cy="0"/>
        </a:xfrm>
      </p:grpSpPr>
      <p:pic>
        <p:nvPicPr>
          <p:cNvPr id="2" name="Picture 1" descr="A city with buildings and a large square shaped object&#10;&#10;Description automatically generated with medium confidence">
            <a:extLst>
              <a:ext uri="{FF2B5EF4-FFF2-40B4-BE49-F238E27FC236}">
                <a16:creationId xmlns:a16="http://schemas.microsoft.com/office/drawing/2014/main" id="{67364072-C311-2C78-ACCA-990A2D645C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319327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8">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872403-D84E-C136-344F-6CD82DACA7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254014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Bleed 9">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C050F8-1D9F-6682-E10A-CF85CD1D7D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60528AB-D2D2-55B1-619F-E1E5B30C4D72}"/>
              </a:ext>
            </a:extLst>
          </p:cNvPr>
          <p:cNvSpPr>
            <a:spLocks noGrp="1"/>
          </p:cNvSpPr>
          <p:nvPr>
            <p:ph type="title" hasCustomPrompt="1"/>
          </p:nvPr>
        </p:nvSpPr>
        <p:spPr>
          <a:xfrm>
            <a:off x="584200" y="2425781"/>
            <a:ext cx="483948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951BD4D4-1039-4200-CC82-09FD886E001D}"/>
              </a:ext>
            </a:extLst>
          </p:cNvPr>
          <p:cNvSpPr>
            <a:spLocks noGrp="1"/>
          </p:cNvSpPr>
          <p:nvPr>
            <p:ph type="body" sz="quarter" idx="12" hasCustomPrompt="1"/>
          </p:nvPr>
        </p:nvSpPr>
        <p:spPr>
          <a:xfrm>
            <a:off x="584200" y="3962401"/>
            <a:ext cx="483948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C289101C-AF29-B16A-AB28-3D407215B3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Rectangle 12">
            <a:extLst>
              <a:ext uri="{FF2B5EF4-FFF2-40B4-BE49-F238E27FC236}">
                <a16:creationId xmlns:a16="http://schemas.microsoft.com/office/drawing/2014/main" id="{BDCCD14E-FD12-1F39-E30E-202A9F01EC0E}"/>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Tree>
    <p:extLst>
      <p:ext uri="{BB962C8B-B14F-4D97-AF65-F5344CB8AC3E}">
        <p14:creationId xmlns:p14="http://schemas.microsoft.com/office/powerpoint/2010/main" val="244723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84">
          <p15:clr>
            <a:srgbClr val="FBAE40"/>
          </p15:clr>
        </p15:guide>
        <p15:guide id="6" orient="horz" pos="2229">
          <p15:clr>
            <a:srgbClr val="5ACBF0"/>
          </p15:clr>
        </p15:guide>
        <p15:guide id="7" pos="299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Title square photo 1">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F5600F-8612-476A-7578-15954DC38468}"/>
              </a:ext>
              <a:ext uri="{C183D7F6-B498-43B3-948B-1728B52AA6E4}">
                <adec:decorative xmlns:adec="http://schemas.microsoft.com/office/drawing/2017/decorative" val="1"/>
              </a:ext>
            </a:extLst>
          </p:cNvPr>
          <p:cNvSpPr/>
          <p:nvPr userDrawn="1"/>
        </p:nvSpPr>
        <p:spPr bwMode="auto">
          <a:xfrm>
            <a:off x="0" y="0"/>
            <a:ext cx="5326063" cy="6858000"/>
          </a:xfrm>
          <a:prstGeom prst="rect">
            <a:avLst/>
          </a:prstGeom>
          <a:gradFill flip="none" rotWithShape="1">
            <a:gsLst>
              <a:gs pos="33000">
                <a:schemeClr val="accent2">
                  <a:lumMod val="75000"/>
                </a:schemeClr>
              </a:gs>
              <a:gs pos="88000">
                <a:schemeClr val="accent2">
                  <a:lumMod val="50000"/>
                  <a:alpha val="92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2" name="MS logo white - EMF" descr="Microsoft logo white text version">
            <a:extLst>
              <a:ext uri="{FF2B5EF4-FFF2-40B4-BE49-F238E27FC236}">
                <a16:creationId xmlns:a16="http://schemas.microsoft.com/office/drawing/2014/main" id="{6E986AAE-4C7D-72E6-9D6C-43FFCC2F459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8" name="Rectangle 7">
            <a:extLst>
              <a:ext uri="{FF2B5EF4-FFF2-40B4-BE49-F238E27FC236}">
                <a16:creationId xmlns:a16="http://schemas.microsoft.com/office/drawing/2014/main" id="{ACECF7A6-0F14-3D1E-9D08-4F8FF1E813A7}"/>
              </a:ext>
            </a:extLst>
          </p:cNvPr>
          <p:cNvSpPr/>
          <p:nvPr userDrawn="1"/>
        </p:nvSpPr>
        <p:spPr>
          <a:xfrm>
            <a:off x="584200" y="6496253"/>
            <a:ext cx="2727670" cy="200055"/>
          </a:xfrm>
          <a:prstGeom prst="rect">
            <a:avLst/>
          </a:prstGeom>
        </p:spPr>
        <p:txBody>
          <a:bodyPr wrap="none" l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80" normalizeH="0" baseline="0" noProof="0">
                <a:ln>
                  <a:noFill/>
                </a:ln>
                <a:solidFill>
                  <a:srgbClr val="FFFFFF"/>
                </a:solidFill>
                <a:effectLst/>
                <a:uLnTx/>
                <a:uFillTx/>
              </a:rPr>
              <a:t>MICROSOFT CONFIDENTIAL. FOR INTERNAL USE ONLY</a:t>
            </a:r>
          </a:p>
        </p:txBody>
      </p:sp>
      <p:sp>
        <p:nvSpPr>
          <p:cNvPr id="4" name="Picture Placeholder 3">
            <a:extLst>
              <a:ext uri="{FF2B5EF4-FFF2-40B4-BE49-F238E27FC236}">
                <a16:creationId xmlns:a16="http://schemas.microsoft.com/office/drawing/2014/main" id="{161361CA-DB55-BCD2-4783-5584B3752580}"/>
              </a:ext>
            </a:extLst>
          </p:cNvPr>
          <p:cNvSpPr>
            <a:spLocks noGrp="1"/>
          </p:cNvSpPr>
          <p:nvPr>
            <p:ph type="pic" sz="quarter" idx="13"/>
          </p:nvPr>
        </p:nvSpPr>
        <p:spPr>
          <a:xfrm>
            <a:off x="5326063" y="-18097"/>
            <a:ext cx="6865937" cy="6858000"/>
          </a:xfrm>
        </p:spPr>
        <p:txBody>
          <a:bodyPr anchor="ctr">
            <a:noAutofit/>
          </a:bodyPr>
          <a:lstStyle>
            <a:lvl1pPr marL="0" indent="0" algn="ctr">
              <a:buNone/>
              <a:defRPr>
                <a:solidFill>
                  <a:schemeClr val="bg1"/>
                </a:solidFill>
              </a:defRPr>
            </a:lvl1pPr>
          </a:lstStyle>
          <a:p>
            <a:r>
              <a:rPr lang="en-US"/>
              <a:t>Click icon to add picture</a:t>
            </a:r>
          </a:p>
        </p:txBody>
      </p:sp>
      <p:pic>
        <p:nvPicPr>
          <p:cNvPr id="15" name="Picture 14" descr="A colorful squares in a spiral&#10;&#10;Description automatically generated">
            <a:extLst>
              <a:ext uri="{FF2B5EF4-FFF2-40B4-BE49-F238E27FC236}">
                <a16:creationId xmlns:a16="http://schemas.microsoft.com/office/drawing/2014/main" id="{BCCBBCF4-20CE-A517-B10B-C78BCE7924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7703" r="-29399" b="-37821"/>
          <a:stretch>
            <a:fillRect/>
          </a:stretch>
        </p:blipFill>
        <p:spPr>
          <a:xfrm rot="16537063">
            <a:off x="3879921" y="4241258"/>
            <a:ext cx="2813639" cy="2733485"/>
          </a:xfrm>
          <a:custGeom>
            <a:avLst/>
            <a:gdLst>
              <a:gd name="connsiteX0" fmla="*/ 2073068 w 2813639"/>
              <a:gd name="connsiteY0" fmla="*/ 0 h 2733485"/>
              <a:gd name="connsiteX1" fmla="*/ 2073068 w 2813639"/>
              <a:gd name="connsiteY1" fmla="*/ 1338364 h 2733485"/>
              <a:gd name="connsiteX2" fmla="*/ 150250 w 2813639"/>
              <a:gd name="connsiteY2" fmla="*/ 1527498 h 2733485"/>
              <a:gd name="connsiteX3" fmla="*/ 0 w 2813639"/>
              <a:gd name="connsiteY3" fmla="*/ 0 h 2733485"/>
              <a:gd name="connsiteX4" fmla="*/ 2813639 w 2813639"/>
              <a:gd name="connsiteY4" fmla="*/ 2483174 h 2733485"/>
              <a:gd name="connsiteX5" fmla="*/ 268874 w 2813639"/>
              <a:gd name="connsiteY5" fmla="*/ 2733485 h 2733485"/>
              <a:gd name="connsiteX6" fmla="*/ 195089 w 2813639"/>
              <a:gd name="connsiteY6" fmla="*/ 1983355 h 2733485"/>
              <a:gd name="connsiteX7" fmla="*/ 2073068 w 2813639"/>
              <a:gd name="connsiteY7" fmla="*/ 1983355 h 2733485"/>
              <a:gd name="connsiteX8" fmla="*/ 2073068 w 2813639"/>
              <a:gd name="connsiteY8" fmla="*/ 1338364 h 2733485"/>
              <a:gd name="connsiteX9" fmla="*/ 2695014 w 2813639"/>
              <a:gd name="connsiteY9" fmla="*/ 1277188 h 27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639" h="2733485">
                <a:moveTo>
                  <a:pt x="2073068" y="0"/>
                </a:moveTo>
                <a:lnTo>
                  <a:pt x="2073068" y="1338364"/>
                </a:lnTo>
                <a:lnTo>
                  <a:pt x="150250" y="1527498"/>
                </a:lnTo>
                <a:lnTo>
                  <a:pt x="0" y="0"/>
                </a:lnTo>
                <a:close/>
                <a:moveTo>
                  <a:pt x="2813639" y="2483174"/>
                </a:moveTo>
                <a:lnTo>
                  <a:pt x="268874" y="2733485"/>
                </a:lnTo>
                <a:lnTo>
                  <a:pt x="195089" y="1983355"/>
                </a:lnTo>
                <a:lnTo>
                  <a:pt x="2073068" y="1983355"/>
                </a:lnTo>
                <a:lnTo>
                  <a:pt x="2073068" y="1338364"/>
                </a:lnTo>
                <a:lnTo>
                  <a:pt x="2695014" y="1277188"/>
                </a:lnTo>
                <a:close/>
              </a:path>
            </a:pathLst>
          </a:custGeom>
        </p:spPr>
      </p:pic>
    </p:spTree>
    <p:extLst>
      <p:ext uri="{BB962C8B-B14F-4D97-AF65-F5344CB8AC3E}">
        <p14:creationId xmlns:p14="http://schemas.microsoft.com/office/powerpoint/2010/main" val="1261083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6988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Title square photo 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67C621-D267-3C06-6EBA-F47A005CB7AC}"/>
              </a:ext>
              <a:ext uri="{C183D7F6-B498-43B3-948B-1728B52AA6E4}">
                <adec:decorative xmlns:adec="http://schemas.microsoft.com/office/drawing/2017/decorative" val="1"/>
              </a:ext>
            </a:extLst>
          </p:cNvPr>
          <p:cNvSpPr/>
          <p:nvPr userDrawn="1"/>
        </p:nvSpPr>
        <p:spPr bwMode="auto">
          <a:xfrm>
            <a:off x="0" y="0"/>
            <a:ext cx="5334000" cy="6858000"/>
          </a:xfrm>
          <a:prstGeom prst="rect">
            <a:avLst/>
          </a:prstGeom>
          <a:gradFill flip="none" rotWithShape="1">
            <a:gsLst>
              <a:gs pos="0">
                <a:schemeClr val="accent1"/>
              </a:gs>
              <a:gs pos="68000">
                <a:schemeClr val="accent1">
                  <a:lumMod val="75000"/>
                </a:schemeClr>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A6722555-5CEB-3F57-B2B8-EA0FD7DC7EE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Rectangle 8">
            <a:extLst>
              <a:ext uri="{FF2B5EF4-FFF2-40B4-BE49-F238E27FC236}">
                <a16:creationId xmlns:a16="http://schemas.microsoft.com/office/drawing/2014/main" id="{FDFCF980-9398-F258-9295-200639D18446}"/>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bg1"/>
                </a:solidFill>
                <a:latin typeface="+mn-lt"/>
              </a:rPr>
              <a:t>MICROSOFT CONFIDENTIAL. FOR INTERNAL USE ONLY</a:t>
            </a:r>
          </a:p>
        </p:txBody>
      </p:sp>
      <p:sp>
        <p:nvSpPr>
          <p:cNvPr id="18" name="Picture Placeholder 3">
            <a:extLst>
              <a:ext uri="{FF2B5EF4-FFF2-40B4-BE49-F238E27FC236}">
                <a16:creationId xmlns:a16="http://schemas.microsoft.com/office/drawing/2014/main" id="{E7A0D5AF-D5D0-A589-10D9-D668639DCAAC}"/>
              </a:ext>
            </a:extLst>
          </p:cNvPr>
          <p:cNvSpPr>
            <a:spLocks noGrp="1"/>
          </p:cNvSpPr>
          <p:nvPr>
            <p:ph type="pic" sz="quarter" idx="13"/>
          </p:nvPr>
        </p:nvSpPr>
        <p:spPr>
          <a:xfrm>
            <a:off x="5326063" y="0"/>
            <a:ext cx="6865937" cy="6858000"/>
          </a:xfrm>
        </p:spPr>
        <p:txBody>
          <a:bodyPr anchor="ctr">
            <a:noAutofit/>
          </a:bodyPr>
          <a:lstStyle>
            <a:lvl1pPr marL="0" indent="0" algn="ctr">
              <a:buNone/>
              <a:defRPr>
                <a:solidFill>
                  <a:schemeClr val="bg1"/>
                </a:solidFill>
              </a:defRPr>
            </a:lvl1pPr>
          </a:lstStyle>
          <a:p>
            <a:r>
              <a:rPr lang="en-US"/>
              <a:t>Click icon to add picture</a:t>
            </a:r>
          </a:p>
        </p:txBody>
      </p:sp>
      <p:pic>
        <p:nvPicPr>
          <p:cNvPr id="3" name="Picture 2" descr="A colorful squares in a spiral&#10;&#10;Description automatically generated">
            <a:extLst>
              <a:ext uri="{FF2B5EF4-FFF2-40B4-BE49-F238E27FC236}">
                <a16:creationId xmlns:a16="http://schemas.microsoft.com/office/drawing/2014/main" id="{F22C62BF-121D-15A6-A005-3195CFD8237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7703" r="-29399" b="-37821"/>
          <a:stretch>
            <a:fillRect/>
          </a:stretch>
        </p:blipFill>
        <p:spPr>
          <a:xfrm rot="16537063">
            <a:off x="3879921" y="4241258"/>
            <a:ext cx="2813639" cy="2733485"/>
          </a:xfrm>
          <a:custGeom>
            <a:avLst/>
            <a:gdLst>
              <a:gd name="connsiteX0" fmla="*/ 2073068 w 2813639"/>
              <a:gd name="connsiteY0" fmla="*/ 0 h 2733485"/>
              <a:gd name="connsiteX1" fmla="*/ 2073068 w 2813639"/>
              <a:gd name="connsiteY1" fmla="*/ 1338364 h 2733485"/>
              <a:gd name="connsiteX2" fmla="*/ 150250 w 2813639"/>
              <a:gd name="connsiteY2" fmla="*/ 1527498 h 2733485"/>
              <a:gd name="connsiteX3" fmla="*/ 0 w 2813639"/>
              <a:gd name="connsiteY3" fmla="*/ 0 h 2733485"/>
              <a:gd name="connsiteX4" fmla="*/ 2813639 w 2813639"/>
              <a:gd name="connsiteY4" fmla="*/ 2483174 h 2733485"/>
              <a:gd name="connsiteX5" fmla="*/ 268874 w 2813639"/>
              <a:gd name="connsiteY5" fmla="*/ 2733485 h 2733485"/>
              <a:gd name="connsiteX6" fmla="*/ 195089 w 2813639"/>
              <a:gd name="connsiteY6" fmla="*/ 1983355 h 2733485"/>
              <a:gd name="connsiteX7" fmla="*/ 2073068 w 2813639"/>
              <a:gd name="connsiteY7" fmla="*/ 1983355 h 2733485"/>
              <a:gd name="connsiteX8" fmla="*/ 2073068 w 2813639"/>
              <a:gd name="connsiteY8" fmla="*/ 1338364 h 2733485"/>
              <a:gd name="connsiteX9" fmla="*/ 2695014 w 2813639"/>
              <a:gd name="connsiteY9" fmla="*/ 1277188 h 27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639" h="2733485">
                <a:moveTo>
                  <a:pt x="2073068" y="0"/>
                </a:moveTo>
                <a:lnTo>
                  <a:pt x="2073068" y="1338364"/>
                </a:lnTo>
                <a:lnTo>
                  <a:pt x="150250" y="1527498"/>
                </a:lnTo>
                <a:lnTo>
                  <a:pt x="0" y="0"/>
                </a:lnTo>
                <a:close/>
                <a:moveTo>
                  <a:pt x="2813639" y="2483174"/>
                </a:moveTo>
                <a:lnTo>
                  <a:pt x="268874" y="2733485"/>
                </a:lnTo>
                <a:lnTo>
                  <a:pt x="195089" y="1983355"/>
                </a:lnTo>
                <a:lnTo>
                  <a:pt x="2073068" y="1983355"/>
                </a:lnTo>
                <a:lnTo>
                  <a:pt x="2073068" y="1338364"/>
                </a:lnTo>
                <a:lnTo>
                  <a:pt x="2695014" y="1277188"/>
                </a:lnTo>
                <a:close/>
              </a:path>
            </a:pathLst>
          </a:custGeom>
        </p:spPr>
      </p:pic>
    </p:spTree>
    <p:extLst>
      <p:ext uri="{BB962C8B-B14F-4D97-AF65-F5344CB8AC3E}">
        <p14:creationId xmlns:p14="http://schemas.microsoft.com/office/powerpoint/2010/main" val="1316460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Title Slide Orange gradient">
    <p:bg>
      <p:bgPr>
        <a:gradFill>
          <a:gsLst>
            <a:gs pos="0">
              <a:schemeClr val="accent1"/>
            </a:gs>
            <a:gs pos="68000">
              <a:schemeClr val="accent1">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92FB7-C639-4368-6810-039D01B76063}"/>
              </a:ext>
            </a:extLst>
          </p:cNvPr>
          <p:cNvSpPr>
            <a:spLocks noGrp="1"/>
          </p:cNvSpPr>
          <p:nvPr>
            <p:ph type="title" hasCustomPrompt="1"/>
          </p:nvPr>
        </p:nvSpPr>
        <p:spPr>
          <a:xfrm>
            <a:off x="584201" y="2979778"/>
            <a:ext cx="6502400" cy="553998"/>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10" name="Text Placeholder 4">
            <a:extLst>
              <a:ext uri="{FF2B5EF4-FFF2-40B4-BE49-F238E27FC236}">
                <a16:creationId xmlns:a16="http://schemas.microsoft.com/office/drawing/2014/main" id="{40AF7E54-12C3-F915-8663-794D09E084BD}"/>
              </a:ext>
            </a:extLst>
          </p:cNvPr>
          <p:cNvSpPr>
            <a:spLocks noGrp="1"/>
          </p:cNvSpPr>
          <p:nvPr>
            <p:ph type="body" sz="quarter" idx="12" hasCustomPrompt="1"/>
          </p:nvPr>
        </p:nvSpPr>
        <p:spPr>
          <a:xfrm>
            <a:off x="584201" y="3962400"/>
            <a:ext cx="65024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3E61C8F-6918-4EEA-DFA4-B54E44D9C74F}"/>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5153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Orange gradient">
    <p:bg>
      <p:bgPr>
        <a:gradFill>
          <a:gsLst>
            <a:gs pos="0">
              <a:schemeClr val="accent1"/>
            </a:gs>
            <a:gs pos="68000">
              <a:schemeClr val="accent1">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979778"/>
            <a:ext cx="6502400" cy="553998"/>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65024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3E61C8F-6918-4EEA-DFA4-B54E44D9C74F}"/>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2" name="Picture 1" descr="A colorful shapes in the air&#10;&#10;Description automatically generated with medium confidence">
            <a:extLst>
              <a:ext uri="{FF2B5EF4-FFF2-40B4-BE49-F238E27FC236}">
                <a16:creationId xmlns:a16="http://schemas.microsoft.com/office/drawing/2014/main" id="{573738C7-7660-E908-13C6-539080455A7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2520"/>
          <a:stretch>
            <a:fillRect/>
          </a:stretch>
        </p:blipFill>
        <p:spPr>
          <a:xfrm rot="2893511">
            <a:off x="6143797" y="929736"/>
            <a:ext cx="7900837" cy="5010268"/>
          </a:xfrm>
          <a:custGeom>
            <a:avLst/>
            <a:gdLst>
              <a:gd name="connsiteX0" fmla="*/ 0 w 7900837"/>
              <a:gd name="connsiteY0" fmla="*/ 1771470 h 5010268"/>
              <a:gd name="connsiteX1" fmla="*/ 1582476 w 7900837"/>
              <a:gd name="connsiteY1" fmla="*/ 0 h 5010268"/>
              <a:gd name="connsiteX2" fmla="*/ 4294958 w 7900837"/>
              <a:gd name="connsiteY2" fmla="*/ 0 h 5010268"/>
              <a:gd name="connsiteX3" fmla="*/ 7900837 w 7900837"/>
              <a:gd name="connsiteY3" fmla="*/ 3221177 h 5010268"/>
              <a:gd name="connsiteX4" fmla="*/ 6302619 w 7900837"/>
              <a:gd name="connsiteY4" fmla="*/ 5010268 h 5010268"/>
              <a:gd name="connsiteX5" fmla="*/ 0 w 7900837"/>
              <a:gd name="connsiteY5" fmla="*/ 5010268 h 50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0837" h="5010268">
                <a:moveTo>
                  <a:pt x="0" y="1771470"/>
                </a:moveTo>
                <a:lnTo>
                  <a:pt x="1582476" y="0"/>
                </a:lnTo>
                <a:lnTo>
                  <a:pt x="4294958" y="0"/>
                </a:lnTo>
                <a:lnTo>
                  <a:pt x="7900837" y="3221177"/>
                </a:lnTo>
                <a:lnTo>
                  <a:pt x="6302619" y="5010268"/>
                </a:lnTo>
                <a:lnTo>
                  <a:pt x="0" y="5010268"/>
                </a:lnTo>
                <a:close/>
              </a:path>
            </a:pathLst>
          </a:custGeom>
        </p:spPr>
      </p:pic>
    </p:spTree>
    <p:extLst>
      <p:ext uri="{BB962C8B-B14F-4D97-AF65-F5344CB8AC3E}">
        <p14:creationId xmlns:p14="http://schemas.microsoft.com/office/powerpoint/2010/main" val="2887707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917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r:embed="rId2">
                <a:alphaModFix amt="10000"/>
                <a:extLst>
                  <a:ext uri="{96DAC541-7B7A-43D3-8B79-37D633B846F1}">
                    <asvg:svgBlip xmlns:asvg="http://schemas.microsoft.com/office/drawing/2016/SVG/main" r:embed="rId3"/>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29852373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62120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BE56-F0EE-EEDB-42B9-3EC933E0D454}"/>
              </a:ext>
            </a:extLst>
          </p:cNvPr>
          <p:cNvSpPr>
            <a:spLocks noGrp="1"/>
          </p:cNvSpPr>
          <p:nvPr>
            <p:ph type="title"/>
          </p:nvPr>
        </p:nvSpPr>
        <p:spPr>
          <a:xfrm>
            <a:off x="586740" y="1591056"/>
            <a:ext cx="3409188" cy="738664"/>
          </a:xfrm>
        </p:spPr>
        <p:txBody>
          <a:bodyPr/>
          <a:lstStyle>
            <a:lvl1pPr>
              <a:defRPr sz="2400">
                <a:latin typeface="+mj-lt"/>
              </a:defRPr>
            </a:lvl1pPr>
          </a:lstStyle>
          <a:p>
            <a:r>
              <a:rPr lang="en-US"/>
              <a:t>Click to edit Master title style</a:t>
            </a:r>
          </a:p>
        </p:txBody>
      </p:sp>
      <p:sp>
        <p:nvSpPr>
          <p:cNvPr id="3" name="Slide Number Placeholder 2">
            <a:extLst>
              <a:ext uri="{FF2B5EF4-FFF2-40B4-BE49-F238E27FC236}">
                <a16:creationId xmlns:a16="http://schemas.microsoft.com/office/drawing/2014/main" id="{4F544726-BAF2-8A79-8DCC-0EDFFC5009D3}"/>
              </a:ext>
            </a:extLst>
          </p:cNvPr>
          <p:cNvSpPr>
            <a:spLocks noGrp="1"/>
          </p:cNvSpPr>
          <p:nvPr>
            <p:ph type="sldNum" sz="quarter" idx="10"/>
          </p:nvPr>
        </p:nvSpPr>
        <p:spPr>
          <a:xfrm>
            <a:off x="9296400" y="6427471"/>
            <a:ext cx="2743200" cy="365125"/>
          </a:xfrm>
          <a:prstGeom prst="rect">
            <a:avLst/>
          </a:prstGeom>
        </p:spPr>
        <p:txBody>
          <a:bodyPr/>
          <a:lstStyle/>
          <a:p>
            <a:fld id="{F649A1B1-5A8E-4E46-95DF-CCAC78182983}" type="slidenum">
              <a:rPr lang="en-US" smtClean="0"/>
              <a:pPr/>
              <a:t>‹#›</a:t>
            </a:fld>
            <a:endParaRPr lang="en-US"/>
          </a:p>
        </p:txBody>
      </p:sp>
    </p:spTree>
    <p:extLst>
      <p:ext uri="{BB962C8B-B14F-4D97-AF65-F5344CB8AC3E}">
        <p14:creationId xmlns:p14="http://schemas.microsoft.com/office/powerpoint/2010/main" val="63821687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209365225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6740"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63640669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Content slid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ED43A-F576-013F-29B9-CEE07A256F07}"/>
              </a:ext>
            </a:extLst>
          </p:cNvPr>
          <p:cNvSpPr/>
          <p:nvPr userDrawn="1"/>
        </p:nvSpPr>
        <p:spPr bwMode="auto">
          <a:xfrm>
            <a:off x="9257414" y="70884"/>
            <a:ext cx="2665228" cy="58124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6042594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45369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49238928"/>
      </p:ext>
    </p:extLst>
  </p:cSld>
  <p:clrMapOvr>
    <a:masterClrMapping/>
  </p:clrMapOvr>
  <p:transition>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cSld name="Title Only_N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500856" y="951639"/>
            <a:ext cx="5595144" cy="802903"/>
          </a:xfrm>
        </p:spPr>
        <p:txBody>
          <a:bodyPr vert="horz" lIns="0" tIns="45720" rIns="0" bIns="45720" rtlCol="0" anchor="t">
            <a:noAutofit/>
          </a:bodyPr>
          <a:lstStyle>
            <a:lvl1pPr>
              <a:defRPr lang="en-US" sz="2800" dirty="0">
                <a:latin typeface="+mj-lt"/>
              </a:defRPr>
            </a:lvl1pPr>
          </a:lstStyle>
          <a:p>
            <a:pPr marL="0" lvl="0">
              <a:spcBef>
                <a:spcPts val="1200"/>
              </a:spcBef>
              <a:spcAft>
                <a:spcPts val="600"/>
              </a:spcAft>
            </a:pPr>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753917"/>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Title Slide 5">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73900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85655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Title Only (white version)">
    <p:bg>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6E64D87-2401-A0A7-DF2D-1C4E55795374}"/>
              </a:ext>
            </a:extLst>
          </p:cNvPr>
          <p:cNvGraphicFramePr>
            <a:graphicFrameLocks noChangeAspect="1"/>
          </p:cNvGraphicFramePr>
          <p:nvPr userDrawn="1">
            <p:custDataLst>
              <p:tags r:id="rId1"/>
            </p:custDataLst>
            <p:extLst>
              <p:ext uri="{D42A27DB-BD31-4B8C-83A1-F6EECF244321}">
                <p14:modId xmlns:p14="http://schemas.microsoft.com/office/powerpoint/2010/main" val="453009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think-cell data - do not delete" hidden="1">
                        <a:extLst>
                          <a:ext uri="{FF2B5EF4-FFF2-40B4-BE49-F238E27FC236}">
                            <a16:creationId xmlns:a16="http://schemas.microsoft.com/office/drawing/2014/main" id="{26E64D87-2401-A0A7-DF2D-1C4E557953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lvl1pPr>
              <a:defRPr>
                <a:solidFill>
                  <a:schemeClr val="accent6">
                    <a:lumMod val="50000"/>
                  </a:schemeClr>
                </a:solidFill>
              </a:defRPr>
            </a:lvl1pPr>
          </a:lstStyle>
          <a:p>
            <a:endParaRPr lang="en-US"/>
          </a:p>
        </p:txBody>
      </p:sp>
    </p:spTree>
    <p:extLst>
      <p:ext uri="{BB962C8B-B14F-4D97-AF65-F5344CB8AC3E}">
        <p14:creationId xmlns:p14="http://schemas.microsoft.com/office/powerpoint/2010/main" val="18770872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and Three Contents, with headers">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718300"/>
          </a:xfrm>
          <a:prstGeom prst="rect">
            <a:avLst/>
          </a:prstGeom>
        </p:spPr>
      </p:pic>
      <p:sp>
        <p:nvSpPr>
          <p:cNvPr id="13" name="Rectangle: Rounded Corners 12">
            <a:extLst>
              <a:ext uri="{FF2B5EF4-FFF2-40B4-BE49-F238E27FC236}">
                <a16:creationId xmlns:a16="http://schemas.microsoft.com/office/drawing/2014/main" id="{2F97E769-CE7C-834C-6E78-FACC556A247F}"/>
              </a:ext>
            </a:extLst>
          </p:cNvPr>
          <p:cNvSpPr/>
          <p:nvPr userDrawn="1"/>
        </p:nvSpPr>
        <p:spPr>
          <a:xfrm>
            <a:off x="549275" y="2770909"/>
            <a:ext cx="3606800" cy="3401290"/>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Content Placeholder 9">
            <a:extLst>
              <a:ext uri="{FF2B5EF4-FFF2-40B4-BE49-F238E27FC236}">
                <a16:creationId xmlns:a16="http://schemas.microsoft.com/office/drawing/2014/main" id="{2C728C39-0419-E964-E346-BE537CF07099}"/>
              </a:ext>
            </a:extLst>
          </p:cNvPr>
          <p:cNvSpPr>
            <a:spLocks noGrp="1"/>
          </p:cNvSpPr>
          <p:nvPr>
            <p:ph sz="quarter" idx="16"/>
          </p:nvPr>
        </p:nvSpPr>
        <p:spPr>
          <a:xfrm>
            <a:off x="822960" y="3222573"/>
            <a:ext cx="3054096" cy="7315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A17C1B5-8C73-489B-B527-0AEF26BAC00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9370407-EBCA-77DD-F103-9EE016845C78}"/>
              </a:ext>
            </a:extLst>
          </p:cNvPr>
          <p:cNvSpPr>
            <a:spLocks noGrp="1"/>
          </p:cNvSpPr>
          <p:nvPr>
            <p:ph type="ftr" sz="quarter" idx="11"/>
          </p:nvPr>
        </p:nvSpPr>
        <p:spPr>
          <a:xfrm>
            <a:off x="549274" y="6341190"/>
            <a:ext cx="5480051" cy="24622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 Copyright Microsoft Corporation. All rights reserved.</a:t>
            </a:r>
          </a:p>
        </p:txBody>
      </p:sp>
      <p:sp>
        <p:nvSpPr>
          <p:cNvPr id="8" name="Slide Number Placeholder 7">
            <a:extLst>
              <a:ext uri="{FF2B5EF4-FFF2-40B4-BE49-F238E27FC236}">
                <a16:creationId xmlns:a16="http://schemas.microsoft.com/office/drawing/2014/main" id="{5CA02BBB-A5DB-8DFB-47F1-494DD1C45354}"/>
              </a:ext>
            </a:extLst>
          </p:cNvPr>
          <p:cNvSpPr>
            <a:spLocks noGrp="1"/>
          </p:cNvSpPr>
          <p:nvPr>
            <p:ph type="sldNum" sz="quarter" idx="12"/>
          </p:nvPr>
        </p:nvSpPr>
        <p:spPr>
          <a:xfrm>
            <a:off x="9904413" y="6331904"/>
            <a:ext cx="1734079" cy="24622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11280968-7614-5E59-F463-E4CC029276B5}"/>
              </a:ext>
            </a:extLst>
          </p:cNvPr>
          <p:cNvSpPr>
            <a:spLocks noGrp="1"/>
          </p:cNvSpPr>
          <p:nvPr>
            <p:ph sz="quarter" idx="13"/>
          </p:nvPr>
        </p:nvSpPr>
        <p:spPr>
          <a:xfrm>
            <a:off x="822960" y="4293958"/>
            <a:ext cx="3054096" cy="146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7A4E2FA7-78F4-CE92-D223-8C014E6AE8EC}"/>
              </a:ext>
            </a:extLst>
          </p:cNvPr>
          <p:cNvSpPr/>
          <p:nvPr userDrawn="1"/>
        </p:nvSpPr>
        <p:spPr>
          <a:xfrm>
            <a:off x="4292600" y="2770909"/>
            <a:ext cx="3606800" cy="3401290"/>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Content Placeholder 9">
            <a:extLst>
              <a:ext uri="{FF2B5EF4-FFF2-40B4-BE49-F238E27FC236}">
                <a16:creationId xmlns:a16="http://schemas.microsoft.com/office/drawing/2014/main" id="{92883E98-232B-B898-414F-DDE5C5E11218}"/>
              </a:ext>
            </a:extLst>
          </p:cNvPr>
          <p:cNvSpPr>
            <a:spLocks noGrp="1"/>
          </p:cNvSpPr>
          <p:nvPr>
            <p:ph sz="quarter" idx="19"/>
          </p:nvPr>
        </p:nvSpPr>
        <p:spPr>
          <a:xfrm>
            <a:off x="4566285" y="3222573"/>
            <a:ext cx="3054096" cy="7315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9">
            <a:extLst>
              <a:ext uri="{FF2B5EF4-FFF2-40B4-BE49-F238E27FC236}">
                <a16:creationId xmlns:a16="http://schemas.microsoft.com/office/drawing/2014/main" id="{5870A569-9AC6-E02F-AF2A-75194B98A477}"/>
              </a:ext>
            </a:extLst>
          </p:cNvPr>
          <p:cNvSpPr>
            <a:spLocks noGrp="1"/>
          </p:cNvSpPr>
          <p:nvPr>
            <p:ph sz="quarter" idx="20"/>
          </p:nvPr>
        </p:nvSpPr>
        <p:spPr>
          <a:xfrm>
            <a:off x="4566285" y="4293958"/>
            <a:ext cx="3054096" cy="146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Rounded Corners 16">
            <a:extLst>
              <a:ext uri="{FF2B5EF4-FFF2-40B4-BE49-F238E27FC236}">
                <a16:creationId xmlns:a16="http://schemas.microsoft.com/office/drawing/2014/main" id="{A61ABB56-C7EE-A8CD-C650-27C337665104}"/>
              </a:ext>
            </a:extLst>
          </p:cNvPr>
          <p:cNvSpPr/>
          <p:nvPr userDrawn="1"/>
        </p:nvSpPr>
        <p:spPr>
          <a:xfrm>
            <a:off x="8035925" y="2770909"/>
            <a:ext cx="3606800" cy="3401290"/>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 name="Content Placeholder 9">
            <a:extLst>
              <a:ext uri="{FF2B5EF4-FFF2-40B4-BE49-F238E27FC236}">
                <a16:creationId xmlns:a16="http://schemas.microsoft.com/office/drawing/2014/main" id="{74BD3DEB-0F5A-21AC-2073-684743277D6F}"/>
              </a:ext>
            </a:extLst>
          </p:cNvPr>
          <p:cNvSpPr>
            <a:spLocks noGrp="1"/>
          </p:cNvSpPr>
          <p:nvPr>
            <p:ph sz="quarter" idx="21"/>
          </p:nvPr>
        </p:nvSpPr>
        <p:spPr>
          <a:xfrm>
            <a:off x="8309610" y="3222573"/>
            <a:ext cx="3054096" cy="7315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9">
            <a:extLst>
              <a:ext uri="{FF2B5EF4-FFF2-40B4-BE49-F238E27FC236}">
                <a16:creationId xmlns:a16="http://schemas.microsoft.com/office/drawing/2014/main" id="{E4C0661F-DF3B-0C61-5CBE-9185A9690B3E}"/>
              </a:ext>
            </a:extLst>
          </p:cNvPr>
          <p:cNvSpPr>
            <a:spLocks noGrp="1"/>
          </p:cNvSpPr>
          <p:nvPr>
            <p:ph sz="quarter" idx="22"/>
          </p:nvPr>
        </p:nvSpPr>
        <p:spPr>
          <a:xfrm>
            <a:off x="8309610" y="4293958"/>
            <a:ext cx="3054096" cy="146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4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Title slide graphic 2">
    <p:bg>
      <p:bgPr>
        <a:solidFill>
          <a:schemeClr val="accent1"/>
        </a:solidFill>
        <a:effectLst/>
      </p:bgPr>
    </p:bg>
    <p:spTree>
      <p:nvGrpSpPr>
        <p:cNvPr id="1" name=""/>
        <p:cNvGrpSpPr/>
        <p:nvPr/>
      </p:nvGrpSpPr>
      <p:grpSpPr>
        <a:xfrm>
          <a:off x="0" y="0"/>
          <a:ext cx="0" cy="0"/>
          <a:chOff x="0" y="0"/>
          <a:chExt cx="0" cy="0"/>
        </a:xfrm>
      </p:grpSpPr>
      <p:pic>
        <p:nvPicPr>
          <p:cNvPr id="5" name="Picture 4" descr="Image of 4 people within a circle grid, smiling and happy.">
            <a:extLst>
              <a:ext uri="{FF2B5EF4-FFF2-40B4-BE49-F238E27FC236}">
                <a16:creationId xmlns:a16="http://schemas.microsoft.com/office/drawing/2014/main" id="{ED255037-E488-7B01-DF56-70C28A0340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6091" y="244281"/>
            <a:ext cx="6519672" cy="6519672"/>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bg2"/>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2" name="Picture 1" descr="Microsoft Teams Logo">
            <a:extLst>
              <a:ext uri="{FF2B5EF4-FFF2-40B4-BE49-F238E27FC236}">
                <a16:creationId xmlns:a16="http://schemas.microsoft.com/office/drawing/2014/main" id="{58B37DDA-DCDE-91D5-D81A-4AAAC5F1FE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921348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829A-157F-7CF1-48E1-90C475649A8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98" t="16587" b="14807"/>
          <a:stretch/>
        </p:blipFill>
        <p:spPr>
          <a:xfrm>
            <a:off x="4898948" y="0"/>
            <a:ext cx="6751080" cy="6858000"/>
          </a:xfrm>
          <a:prstGeom prst="rect">
            <a:avLst/>
          </a:prstGeom>
        </p:spPr>
      </p:pic>
      <p:sp>
        <p:nvSpPr>
          <p:cNvPr id="7" name="Text Placeholder 4">
            <a:extLst>
              <a:ext uri="{FF2B5EF4-FFF2-40B4-BE49-F238E27FC236}">
                <a16:creationId xmlns:a16="http://schemas.microsoft.com/office/drawing/2014/main" id="{EA953CF4-10F8-CADE-4915-A160EFB7736D}"/>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accent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C87EBA45-DDFA-7FE4-A32F-48509FB586B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725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411750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3822498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image" Target="../media/image1.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ags" Target="../tags/tag1.xml"/><Relationship Id="rId2" Type="http://schemas.openxmlformats.org/officeDocument/2006/relationships/slideLayout" Target="../slideLayouts/slideLayout54.xml"/><Relationship Id="rId16" Type="http://schemas.openxmlformats.org/officeDocument/2006/relationships/theme" Target="../theme/theme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2.sv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ags" Target="../tags/tag7.xml"/><Relationship Id="rId2" Type="http://schemas.openxmlformats.org/officeDocument/2006/relationships/slideLayout" Target="../slideLayouts/slideLayout69.xml"/><Relationship Id="rId16" Type="http://schemas.openxmlformats.org/officeDocument/2006/relationships/theme" Target="../theme/theme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2.sv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theme" Target="../theme/theme5.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8" Type="http://schemas.openxmlformats.org/officeDocument/2006/relationships/slideLayout" Target="../slideLayouts/slideLayout103.xml"/><Relationship Id="rId3"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9" Type="http://schemas.openxmlformats.org/officeDocument/2006/relationships/slideLayout" Target="../slideLayouts/slideLayout172.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42" Type="http://schemas.openxmlformats.org/officeDocument/2006/relationships/theme" Target="../theme/theme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41" Type="http://schemas.openxmlformats.org/officeDocument/2006/relationships/slideLayout" Target="../slideLayouts/slideLayout174.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slideLayout" Target="../slideLayouts/slideLayout173.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43" Type="http://schemas.openxmlformats.org/officeDocument/2006/relationships/image" Target="../media/image59.emf"/><Relationship Id="rId8" Type="http://schemas.openxmlformats.org/officeDocument/2006/relationships/slideLayout" Target="../slideLayouts/slideLayout141.xml"/><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 Type="http://schemas.openxmlformats.org/officeDocument/2006/relationships/slideLayout" Target="../slideLayouts/slideLayout177.xml"/><Relationship Id="rId21" Type="http://schemas.openxmlformats.org/officeDocument/2006/relationships/image" Target="../media/image2.svg"/><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image" Target="../media/image1.png"/><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19" Type="http://schemas.openxmlformats.org/officeDocument/2006/relationships/theme" Target="../theme/theme7.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4">
            <a:extLst>
              <a:ext uri="{96DAC541-7B7A-43D3-8B79-37D633B846F1}">
                <asvg:svgBlip xmlns:asvg="http://schemas.microsoft.com/office/drawing/2016/SVG/main" r:embed="rId55"/>
              </a:ext>
            </a:extLst>
          </a:blip>
          <a:srcRect/>
          <a:stretch/>
        </p:blipFill>
        <p:spPr>
          <a:xfrm rot="5400000">
            <a:off x="9509919" y="2743200"/>
            <a:ext cx="6858000" cy="1371600"/>
          </a:xfrm>
          <a:prstGeom prst="rect">
            <a:avLst/>
          </a:prstGeom>
        </p:spPr>
      </p:pic>
      <p:sp>
        <p:nvSpPr>
          <p:cNvPr id="5" name="TextBox 5">
            <a:extLst>
              <a:ext uri="{FF2B5EF4-FFF2-40B4-BE49-F238E27FC236}">
                <a16:creationId xmlns:a16="http://schemas.microsoft.com/office/drawing/2014/main" id="{A04BFD7B-B3B5-6F7D-9A71-491B43C3EE5F}"/>
              </a:ext>
            </a:extLst>
          </p:cNvPr>
          <p:cNvSpPr txBox="1"/>
          <p:nvPr userDrawn="1">
            <p:extLst>
              <p:ext uri="{1162E1C5-73C7-4A58-AE30-91384D911F3F}">
                <p184:classification xmlns:p184="http://schemas.microsoft.com/office/powerpoint/2018/4/main" val="ftr"/>
              </p:ext>
            </p:extLst>
          </p:nvPr>
        </p:nvSpPr>
        <p:spPr>
          <a:xfrm>
            <a:off x="0" y="67056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197118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1" r:id="rId50"/>
    <p:sldLayoutId id="2147483915" r:id="rId51"/>
    <p:sldLayoutId id="2147483916" r:id="rId5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46056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F863F8-3190-109C-7161-40345FE412FF}"/>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tx1">
                    <a:lumMod val="50000"/>
                    <a:lumOff val="50000"/>
                  </a:schemeClr>
                </a:solidFill>
                <a:latin typeface="+mn-lt"/>
              </a:rPr>
              <a:t>MICROSOFT CONFIDENTIAL. FOR INTERNAL USE ONLY</a:t>
            </a:r>
          </a:p>
        </p:txBody>
      </p:sp>
      <p:pic>
        <p:nvPicPr>
          <p:cNvPr id="3" name="Graphic 2">
            <a:extLst>
              <a:ext uri="{FF2B5EF4-FFF2-40B4-BE49-F238E27FC236}">
                <a16:creationId xmlns:a16="http://schemas.microsoft.com/office/drawing/2014/main" id="{6588646B-011D-6D68-228B-C28ADCAD618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A04BFD7B-B3B5-6F7D-9A71-491B43C3EE5F}"/>
              </a:ext>
            </a:extLst>
          </p:cNvPr>
          <p:cNvSpPr txBox="1"/>
          <p:nvPr userDrawn="1">
            <p:extLst>
              <p:ext uri="{1162E1C5-73C7-4A58-AE30-91384D911F3F}">
                <p184:classification xmlns:p184="http://schemas.microsoft.com/office/powerpoint/2018/4/main" val="ftr"/>
              </p:ext>
            </p:extLst>
          </p:nvPr>
        </p:nvSpPr>
        <p:spPr>
          <a:xfrm>
            <a:off x="0" y="67056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custDataLst>
      <p:tags r:id="rId17"/>
    </p:custDataLst>
    <p:extLst>
      <p:ext uri="{BB962C8B-B14F-4D97-AF65-F5344CB8AC3E}">
        <p14:creationId xmlns:p14="http://schemas.microsoft.com/office/powerpoint/2010/main" val="33901781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j-lt"/>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512">
          <p15:clr>
            <a:srgbClr val="A4A3A4"/>
          </p15:clr>
        </p15:guide>
        <p15:guide id="25" orient="horz" pos="379">
          <p15:clr>
            <a:srgbClr val="C35EA4"/>
          </p15:clr>
        </p15:guide>
        <p15:guide id="26" orient="horz" pos="4027">
          <p15:clr>
            <a:srgbClr val="C35EA4"/>
          </p15:clr>
        </p15:guide>
        <p15:guide id="27" orient="horz" pos="187">
          <p15:clr>
            <a:srgbClr val="A4A3A4"/>
          </p15:clr>
        </p15:guide>
        <p15:guide id="28" pos="168">
          <p15:clr>
            <a:srgbClr val="A4A3A4"/>
          </p15:clr>
        </p15:guide>
        <p15:guide id="29" orient="horz" pos="2347">
          <p15:clr>
            <a:srgbClr val="A4A3A4"/>
          </p15:clr>
        </p15:guide>
        <p15:guide id="30" pos="7320">
          <p15:clr>
            <a:srgbClr val="C35EA4"/>
          </p15:clr>
        </p15:guide>
        <p15:guide id="31" pos="3917">
          <p15:clr>
            <a:srgbClr val="C35EA4"/>
          </p15:clr>
        </p15:guide>
        <p15:guide id="32" orient="horz" pos="2203">
          <p15:clr>
            <a:srgbClr val="F26B43"/>
          </p15:clr>
        </p15:guide>
        <p15:guide id="33" orient="horz" pos="4219">
          <p15:clr>
            <a:srgbClr val="A4A3A4"/>
          </p15:clr>
        </p15:guide>
        <p15:guide id="34" orient="horz" pos="205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46056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F863F8-3190-109C-7161-40345FE412FF}"/>
              </a:ext>
            </a:extLst>
          </p:cNvPr>
          <p:cNvSpPr/>
          <p:nvPr userDrawn="1"/>
        </p:nvSpPr>
        <p:spPr>
          <a:xfrm>
            <a:off x="584200" y="6496253"/>
            <a:ext cx="2727670" cy="200055"/>
          </a:xfrm>
          <a:prstGeom prst="rect">
            <a:avLst/>
          </a:prstGeom>
        </p:spPr>
        <p:txBody>
          <a:bodyPr wrap="none" lIns="0">
            <a:spAutoFit/>
          </a:bodyPr>
          <a:lstStyle/>
          <a:p>
            <a:r>
              <a:rPr lang="en-US" sz="700" b="0" i="0" spc="80" baseline="0">
                <a:solidFill>
                  <a:schemeClr val="tx1">
                    <a:lumMod val="50000"/>
                    <a:lumOff val="50000"/>
                  </a:schemeClr>
                </a:solidFill>
                <a:latin typeface="+mn-lt"/>
              </a:rPr>
              <a:t>MICROSOFT CONFIDENTIAL. FOR INTERNAL USE ONLY</a:t>
            </a:r>
          </a:p>
        </p:txBody>
      </p:sp>
      <p:pic>
        <p:nvPicPr>
          <p:cNvPr id="3" name="Graphic 2">
            <a:extLst>
              <a:ext uri="{FF2B5EF4-FFF2-40B4-BE49-F238E27FC236}">
                <a16:creationId xmlns:a16="http://schemas.microsoft.com/office/drawing/2014/main" id="{6588646B-011D-6D68-228B-C28ADCAD618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A04BFD7B-B3B5-6F7D-9A71-491B43C3EE5F}"/>
              </a:ext>
            </a:extLst>
          </p:cNvPr>
          <p:cNvSpPr txBox="1"/>
          <p:nvPr userDrawn="1">
            <p:extLst>
              <p:ext uri="{1162E1C5-73C7-4A58-AE30-91384D911F3F}">
                <p184:classification xmlns:p184="http://schemas.microsoft.com/office/powerpoint/2018/4/main" val="ftr"/>
              </p:ext>
            </p:extLst>
          </p:nvPr>
        </p:nvSpPr>
        <p:spPr>
          <a:xfrm>
            <a:off x="0" y="67056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custDataLst>
      <p:tags r:id="rId17"/>
    </p:custDataLst>
    <p:extLst>
      <p:ext uri="{BB962C8B-B14F-4D97-AF65-F5344CB8AC3E}">
        <p14:creationId xmlns:p14="http://schemas.microsoft.com/office/powerpoint/2010/main" val="222709544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j-lt"/>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5">
          <p15:clr>
            <a:srgbClr val="C35EA4"/>
          </p15:clr>
        </p15:guide>
        <p15:guide id="17" pos="7661">
          <p15:clr>
            <a:srgbClr val="A4A3A4"/>
          </p15:clr>
        </p15:guide>
        <p15:guide id="25" orient="horz" pos="379">
          <p15:clr>
            <a:srgbClr val="C35EA4"/>
          </p15:clr>
        </p15:guide>
        <p15:guide id="26" orient="horz" pos="4027">
          <p15:clr>
            <a:srgbClr val="C35EA4"/>
          </p15:clr>
        </p15:guide>
        <p15:guide id="27" orient="horz" pos="187">
          <p15:clr>
            <a:srgbClr val="A4A3A4"/>
          </p15:clr>
        </p15:guide>
        <p15:guide id="28" pos="173">
          <p15:clr>
            <a:srgbClr val="A4A3A4"/>
          </p15:clr>
        </p15:guide>
        <p15:guide id="29" orient="horz" pos="2347">
          <p15:clr>
            <a:srgbClr val="A4A3A4"/>
          </p15:clr>
        </p15:guide>
        <p15:guide id="30" pos="7320">
          <p15:clr>
            <a:srgbClr val="C35EA4"/>
          </p15:clr>
        </p15:guide>
        <p15:guide id="31" pos="3917">
          <p15:clr>
            <a:srgbClr val="C35EA4"/>
          </p15:clr>
        </p15:guide>
        <p15:guide id="32" orient="horz" pos="2203">
          <p15:clr>
            <a:srgbClr val="F26B43"/>
          </p15:clr>
        </p15:guide>
        <p15:guide id="33" orient="horz" pos="4219">
          <p15:clr>
            <a:srgbClr val="A4A3A4"/>
          </p15:clr>
        </p15:guide>
        <p15:guide id="34" orient="horz" pos="2059">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5216" y="1011217"/>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extBox 5">
            <a:extLst>
              <a:ext uri="{FF2B5EF4-FFF2-40B4-BE49-F238E27FC236}">
                <a16:creationId xmlns:a16="http://schemas.microsoft.com/office/drawing/2014/main" id="{A04BFD7B-B3B5-6F7D-9A71-491B43C3EE5F}"/>
              </a:ext>
            </a:extLst>
          </p:cNvPr>
          <p:cNvSpPr txBox="1"/>
          <p:nvPr userDrawn="1">
            <p:extLst>
              <p:ext uri="{1162E1C5-73C7-4A58-AE30-91384D911F3F}">
                <p184:classification xmlns:p184="http://schemas.microsoft.com/office/powerpoint/2018/4/main" val="ftr"/>
              </p:ext>
            </p:extLst>
          </p:nvPr>
        </p:nvSpPr>
        <p:spPr>
          <a:xfrm>
            <a:off x="0" y="67056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1007878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5" name="TextBox 5">
            <a:extLst>
              <a:ext uri="{FF2B5EF4-FFF2-40B4-BE49-F238E27FC236}">
                <a16:creationId xmlns:a16="http://schemas.microsoft.com/office/drawing/2014/main" id="{A04BFD7B-B3B5-6F7D-9A71-491B43C3EE5F}"/>
              </a:ext>
            </a:extLst>
          </p:cNvPr>
          <p:cNvSpPr txBox="1"/>
          <p:nvPr userDrawn="1">
            <p:extLst>
              <p:ext uri="{1162E1C5-73C7-4A58-AE30-91384D911F3F}">
                <p184:classification xmlns:p184="http://schemas.microsoft.com/office/powerpoint/2018/4/main" val="ftr"/>
              </p:ext>
            </p:extLst>
          </p:nvPr>
        </p:nvSpPr>
        <p:spPr>
          <a:xfrm>
            <a:off x="0" y="67056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649876204"/>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 id="2147483958" r:id="rId27"/>
    <p:sldLayoutId id="2147483959" r:id="rId28"/>
    <p:sldLayoutId id="2147483960" r:id="rId29"/>
    <p:sldLayoutId id="2147483961" r:id="rId30"/>
    <p:sldLayoutId id="2147483962" r:id="rId31"/>
    <p:sldLayoutId id="2147483963" r:id="rId32"/>
    <p:sldLayoutId id="2147483964" r:id="rId33"/>
    <p:sldLayoutId id="2147483965" r:id="rId34"/>
    <p:sldLayoutId id="2147483966" r:id="rId35"/>
    <p:sldLayoutId id="2147483967" r:id="rId36"/>
    <p:sldLayoutId id="2147483968" r:id="rId37"/>
    <p:sldLayoutId id="2147483969" r:id="rId38"/>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3"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5" name="TextBox 5">
            <a:extLst>
              <a:ext uri="{FF2B5EF4-FFF2-40B4-BE49-F238E27FC236}">
                <a16:creationId xmlns:a16="http://schemas.microsoft.com/office/drawing/2014/main" id="{C8DFA4E5-C344-CDE7-DCA4-472BBC9FAB64}"/>
              </a:ext>
            </a:extLst>
          </p:cNvPr>
          <p:cNvSpPr txBox="1"/>
          <p:nvPr userDrawn="1">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4156690256"/>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 id="2147484001" r:id="rId31"/>
    <p:sldLayoutId id="2147484002" r:id="rId32"/>
    <p:sldLayoutId id="2147484003" r:id="rId33"/>
    <p:sldLayoutId id="2147484004" r:id="rId34"/>
    <p:sldLayoutId id="2147484005" r:id="rId35"/>
    <p:sldLayoutId id="2147484006" r:id="rId36"/>
    <p:sldLayoutId id="2147484007" r:id="rId37"/>
    <p:sldLayoutId id="2147484008" r:id="rId38"/>
    <p:sldLayoutId id="2147484009" r:id="rId39"/>
    <p:sldLayoutId id="2147484010" r:id="rId40"/>
    <p:sldLayoutId id="2147484011" r:id="rId41"/>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2" y="580313"/>
            <a:ext cx="11018521" cy="430887"/>
          </a:xfrm>
          <a:prstGeom prst="rect">
            <a:avLst/>
          </a:prstGeom>
          <a:noFill/>
        </p:spPr>
        <p:txBody>
          <a:bodyPr vert="horz" wrap="square" lIns="0" tIns="0" rIns="0" bIns="0" rtlCol="0" anchor="b" anchorCtr="0">
            <a:noAutofit/>
          </a:bodyPr>
          <a:lstStyle/>
          <a:p>
            <a:pPr lvl="0"/>
            <a:r>
              <a:rPr lang="en-US"/>
              <a:t>Click to edit Master title style</a:t>
            </a:r>
          </a:p>
        </p:txBody>
      </p:sp>
      <p:sp>
        <p:nvSpPr>
          <p:cNvPr id="4" name="Text Placeholder 3"/>
          <p:cNvSpPr>
            <a:spLocks noGrp="1"/>
          </p:cNvSpPr>
          <p:nvPr userDrawn="1">
            <p:ph type="body" idx="1"/>
          </p:nvPr>
        </p:nvSpPr>
        <p:spPr>
          <a:xfrm>
            <a:off x="584199" y="1435505"/>
            <a:ext cx="11018521"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6"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6"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FD0A04DA-4C2F-74A6-1E51-7838E3F55135}"/>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rot="5400000">
            <a:off x="9509919" y="2743201"/>
            <a:ext cx="6858000" cy="1371600"/>
          </a:xfrm>
          <a:prstGeom prst="rect">
            <a:avLst/>
          </a:prstGeom>
        </p:spPr>
      </p:pic>
      <p:sp>
        <p:nvSpPr>
          <p:cNvPr id="6" name="TextBox 5">
            <a:extLst>
              <a:ext uri="{FF2B5EF4-FFF2-40B4-BE49-F238E27FC236}">
                <a16:creationId xmlns:a16="http://schemas.microsoft.com/office/drawing/2014/main" id="{A04BFD7B-B3B5-6F7D-9A71-491B43C3EE5F}"/>
              </a:ext>
            </a:extLst>
          </p:cNvPr>
          <p:cNvSpPr txBox="1"/>
          <p:nvPr userDrawn="1">
            <p:extLst>
              <p:ext uri="{1162E1C5-73C7-4A58-AE30-91384D911F3F}">
                <p184:classification xmlns:p184="http://schemas.microsoft.com/office/powerpoint/2018/4/main" val="ftr"/>
              </p:ext>
            </p:extLst>
          </p:nvPr>
        </p:nvSpPr>
        <p:spPr>
          <a:xfrm>
            <a:off x="0" y="67056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84895810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35" r:id="rId16"/>
    <p:sldLayoutId id="2147484040" r:id="rId17"/>
    <p:sldLayoutId id="2147484100" r:id="rId18"/>
  </p:sldLayoutIdLst>
  <p:transition>
    <p:fade/>
  </p:transition>
  <p:hf sldNum="0" hdr="0" ftr="0" dt="0"/>
  <p:txStyles>
    <p:titleStyle>
      <a:lvl1pPr algn="l" defTabSz="932765"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6" marR="0" indent="-228606"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11" marR="0" indent="-228606"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41" marR="0" indent="-200030"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4" marR="0" indent="-180979"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4pPr>
      <a:lvl5pPr marL="1023964" marR="0" indent="-168279"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5pPr>
      <a:lvl6pPr marL="2565104"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87"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71"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54"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65" rtl="0" eaLnBrk="1" latinLnBrk="0" hangingPunct="1">
        <a:defRPr sz="1801" kern="1200">
          <a:solidFill>
            <a:schemeClr val="tx1"/>
          </a:solidFill>
          <a:latin typeface="+mn-lt"/>
          <a:ea typeface="+mn-ea"/>
          <a:cs typeface="+mn-cs"/>
        </a:defRPr>
      </a:lvl1pPr>
      <a:lvl2pPr marL="466382" algn="l" defTabSz="932765" rtl="0" eaLnBrk="1" latinLnBrk="0" hangingPunct="1">
        <a:defRPr sz="1801" kern="1200">
          <a:solidFill>
            <a:schemeClr val="tx1"/>
          </a:solidFill>
          <a:latin typeface="+mn-lt"/>
          <a:ea typeface="+mn-ea"/>
          <a:cs typeface="+mn-cs"/>
        </a:defRPr>
      </a:lvl2pPr>
      <a:lvl3pPr marL="932765" algn="l" defTabSz="932765" rtl="0" eaLnBrk="1" latinLnBrk="0" hangingPunct="1">
        <a:defRPr sz="1801" kern="1200">
          <a:solidFill>
            <a:schemeClr val="tx1"/>
          </a:solidFill>
          <a:latin typeface="+mn-lt"/>
          <a:ea typeface="+mn-ea"/>
          <a:cs typeface="+mn-cs"/>
        </a:defRPr>
      </a:lvl3pPr>
      <a:lvl4pPr marL="1399148" algn="l" defTabSz="932765" rtl="0" eaLnBrk="1" latinLnBrk="0" hangingPunct="1">
        <a:defRPr sz="1801" kern="1200">
          <a:solidFill>
            <a:schemeClr val="tx1"/>
          </a:solidFill>
          <a:latin typeface="+mn-lt"/>
          <a:ea typeface="+mn-ea"/>
          <a:cs typeface="+mn-cs"/>
        </a:defRPr>
      </a:lvl4pPr>
      <a:lvl5pPr marL="1865531" algn="l" defTabSz="932765" rtl="0" eaLnBrk="1" latinLnBrk="0" hangingPunct="1">
        <a:defRPr sz="1801" kern="1200">
          <a:solidFill>
            <a:schemeClr val="tx1"/>
          </a:solidFill>
          <a:latin typeface="+mn-lt"/>
          <a:ea typeface="+mn-ea"/>
          <a:cs typeface="+mn-cs"/>
        </a:defRPr>
      </a:lvl5pPr>
      <a:lvl6pPr marL="2331914" algn="l" defTabSz="932765" rtl="0" eaLnBrk="1" latinLnBrk="0" hangingPunct="1">
        <a:defRPr sz="1801" kern="1200">
          <a:solidFill>
            <a:schemeClr val="tx1"/>
          </a:solidFill>
          <a:latin typeface="+mn-lt"/>
          <a:ea typeface="+mn-ea"/>
          <a:cs typeface="+mn-cs"/>
        </a:defRPr>
      </a:lvl6pPr>
      <a:lvl7pPr marL="2798296" algn="l" defTabSz="932765" rtl="0" eaLnBrk="1" latinLnBrk="0" hangingPunct="1">
        <a:defRPr sz="1801" kern="1200">
          <a:solidFill>
            <a:schemeClr val="tx1"/>
          </a:solidFill>
          <a:latin typeface="+mn-lt"/>
          <a:ea typeface="+mn-ea"/>
          <a:cs typeface="+mn-cs"/>
        </a:defRPr>
      </a:lvl7pPr>
      <a:lvl8pPr marL="3264679" algn="l" defTabSz="932765" rtl="0" eaLnBrk="1" latinLnBrk="0" hangingPunct="1">
        <a:defRPr sz="1801" kern="1200">
          <a:solidFill>
            <a:schemeClr val="tx1"/>
          </a:solidFill>
          <a:latin typeface="+mn-lt"/>
          <a:ea typeface="+mn-ea"/>
          <a:cs typeface="+mn-cs"/>
        </a:defRPr>
      </a:lvl8pPr>
      <a:lvl9pPr marL="3731062" algn="l" defTabSz="93276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93.xml"/><Relationship Id="rId4" Type="http://schemas.openxmlformats.org/officeDocument/2006/relationships/image" Target="../media/image7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bls.gov/bls/congressional-reports/assessing-the-impact-of-new-technologies-on-the-labor-market.htm" TargetMode="External"/><Relationship Id="rId2" Type="http://schemas.openxmlformats.org/officeDocument/2006/relationships/notesSlide" Target="../notesSlides/notesSlide10.xml"/><Relationship Id="rId1" Type="http://schemas.openxmlformats.org/officeDocument/2006/relationships/slideLayout" Target="../slideLayouts/slideLayout179.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03_2F0F32C1.xml"/><Relationship Id="rId1" Type="http://schemas.openxmlformats.org/officeDocument/2006/relationships/slideLayout" Target="../slideLayouts/slideLayout179.xml"/></Relationships>
</file>

<file path=ppt/slides/_rels/slide12.xml.rels><?xml version="1.0" encoding="UTF-8" standalone="yes"?>
<Relationships xmlns="http://schemas.openxmlformats.org/package/2006/relationships"><Relationship Id="rId3" Type="http://schemas.openxmlformats.org/officeDocument/2006/relationships/hyperlink" Target="https://admin.microsoft.com/" TargetMode="External"/><Relationship Id="rId2" Type="http://schemas.openxmlformats.org/officeDocument/2006/relationships/hyperlink" Target="https://learn.microsoft.com/en-us/microsoft-365/admin/activity-reports/activity-reports?view=o365-worldwide" TargetMode="External"/><Relationship Id="rId1" Type="http://schemas.openxmlformats.org/officeDocument/2006/relationships/slideLayout" Target="../slideLayouts/slideLayout179.xml"/></Relationships>
</file>

<file path=ppt/slides/_rels/slide13.xml.rels><?xml version="1.0" encoding="UTF-8" standalone="yes"?>
<Relationships xmlns="http://schemas.openxmlformats.org/package/2006/relationships"><Relationship Id="rId3" Type="http://schemas.openxmlformats.org/officeDocument/2006/relationships/hyperlink" Target="https://learn.microsoft.com/en-us/microsoft-365/admin/activity-reports/microsoft-365-copilot-readiness?view=o365-worldwide" TargetMode="External"/><Relationship Id="rId2" Type="http://schemas.openxmlformats.org/officeDocument/2006/relationships/notesSlide" Target="../notesSlides/notesSlide11.xml"/><Relationship Id="rId1" Type="http://schemas.openxmlformats.org/officeDocument/2006/relationships/slideLayout" Target="../slideLayouts/slideLayout179.xml"/></Relationships>
</file>

<file path=ppt/slides/_rels/slide14.xml.rels><?xml version="1.0" encoding="UTF-8" standalone="yes"?>
<Relationships xmlns="http://schemas.openxmlformats.org/package/2006/relationships"><Relationship Id="rId3" Type="http://schemas.openxmlformats.org/officeDocument/2006/relationships/hyperlink" Target="https://learn.microsoft.com/en-us/microsoft-365/admin/activity-reports/microsoft-365-copilot-usage?view=o365-worldwide" TargetMode="External"/><Relationship Id="rId2" Type="http://schemas.openxmlformats.org/officeDocument/2006/relationships/notesSlide" Target="../notesSlides/notesSlide12.xml"/><Relationship Id="rId1" Type="http://schemas.openxmlformats.org/officeDocument/2006/relationships/slideLayout" Target="../slideLayouts/slideLayout179.xml"/></Relationships>
</file>

<file path=ppt/slides/_rels/slide15.xml.rels><?xml version="1.0" encoding="UTF-8" standalone="yes"?>
<Relationships xmlns="http://schemas.openxmlformats.org/package/2006/relationships"><Relationship Id="rId3" Type="http://schemas.openxmlformats.org/officeDocument/2006/relationships/hyperlink" Target="https://learn.microsoft.com/en-us/microsoft-365/admin/activity-reports/microsoft-365-copilot-agents?view=o365-worldwide" TargetMode="External"/><Relationship Id="rId2" Type="http://schemas.openxmlformats.org/officeDocument/2006/relationships/notesSlide" Target="../notesSlides/notesSlide13.xml"/><Relationship Id="rId1" Type="http://schemas.openxmlformats.org/officeDocument/2006/relationships/slideLayout" Target="../slideLayouts/slideLayout179.xml"/></Relationships>
</file>

<file path=ppt/slides/_rels/slide16.xml.rels><?xml version="1.0" encoding="UTF-8" standalone="yes"?>
<Relationships xmlns="http://schemas.openxmlformats.org/package/2006/relationships"><Relationship Id="rId3" Type="http://schemas.openxmlformats.org/officeDocument/2006/relationships/hyperlink" Target="https://learn.microsoft.com/en-us/microsoft-365/admin/activity-reports/microsoft-copilot-usage?view=o365-worldwide" TargetMode="External"/><Relationship Id="rId2" Type="http://schemas.openxmlformats.org/officeDocument/2006/relationships/notesSlide" Target="../notesSlides/notesSlide14.xml"/><Relationship Id="rId1" Type="http://schemas.openxmlformats.org/officeDocument/2006/relationships/slideLayout" Target="../slideLayouts/slideLayout179.xml"/></Relationships>
</file>

<file path=ppt/slides/_rels/slide17.xml.rels><?xml version="1.0" encoding="UTF-8" standalone="yes"?>
<Relationships xmlns="http://schemas.openxmlformats.org/package/2006/relationships"><Relationship Id="rId3" Type="http://schemas.openxmlformats.org/officeDocument/2006/relationships/hyperlink" Target="https://learn.microsoft.com/en-us/microsoft-365/admin/adoption/ai-assistance?view=o365-worldwide" TargetMode="External"/><Relationship Id="rId2" Type="http://schemas.openxmlformats.org/officeDocument/2006/relationships/notesSlide" Target="../notesSlides/notesSlide15.xml"/><Relationship Id="rId1" Type="http://schemas.openxmlformats.org/officeDocument/2006/relationships/slideLayout" Target="../slideLayouts/slideLayout179.xml"/><Relationship Id="rId4" Type="http://schemas.openxmlformats.org/officeDocument/2006/relationships/hyperlink" Target="https://admin.microsoft.co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learn.microsoft.com/en-us/graph/api/reportroot-getmicrosoft365copilotusercounttrend?view=graph-rest-beta&amp;tabs=http" TargetMode="External"/><Relationship Id="rId3" Type="http://schemas.microsoft.com/office/2018/10/relationships/comments" Target="../comments/modernComment_10A_D2B84EEA.xml"/><Relationship Id="rId7" Type="http://schemas.openxmlformats.org/officeDocument/2006/relationships/hyperlink" Target="https://learn.microsoft.com/en-us/graph/api/reportroot-getmicrosoft365copilotusercountsummary?view=graph-rest-beta&amp;tabs=http" TargetMode="External"/><Relationship Id="rId2" Type="http://schemas.openxmlformats.org/officeDocument/2006/relationships/notesSlide" Target="../notesSlides/notesSlide16.xml"/><Relationship Id="rId1" Type="http://schemas.openxmlformats.org/officeDocument/2006/relationships/slideLayout" Target="../slideLayouts/slideLayout179.xml"/><Relationship Id="rId6" Type="http://schemas.openxmlformats.org/officeDocument/2006/relationships/hyperlink" Target="https://learn.microsoft.com/en-us/graph/api/reportroot-getmicrosoft365copilotusageuserdetail?view=graph-rest-beta&amp;tabs=http" TargetMode="External"/><Relationship Id="rId5" Type="http://schemas.openxmlformats.org/officeDocument/2006/relationships/hyperlink" Target="https://developer.microsoft.com/en-us/graph/graph-explorer" TargetMode="External"/><Relationship Id="rId4" Type="http://schemas.openxmlformats.org/officeDocument/2006/relationships/hyperlink" Target="https://github.com/Hickey7737/CopilotUsageGraph"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earn.microsoft.com/en-us/microsoft-365/admin/activity-reports/activity-reports?view=o365-worldwide" TargetMode="External"/><Relationship Id="rId2" Type="http://schemas.openxmlformats.org/officeDocument/2006/relationships/hyperlink" Target="https://learn.microsoft.com/en-us/microsoft-365/troubleshoot/miscellaneous/reports-show-anonymous-user-name" TargetMode="External"/><Relationship Id="rId1" Type="http://schemas.openxmlformats.org/officeDocument/2006/relationships/slideLayout" Target="../slideLayouts/slideLayout179.xml"/><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8.png"/><Relationship Id="rId7"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83.xml"/><Relationship Id="rId6" Type="http://schemas.openxmlformats.org/officeDocument/2006/relationships/image" Target="../media/image73.png"/><Relationship Id="rId5" Type="http://schemas.openxmlformats.org/officeDocument/2006/relationships/image" Target="../media/image63.png"/><Relationship Id="rId4" Type="http://schemas.openxmlformats.org/officeDocument/2006/relationships/image" Target="../media/image49.svg"/><Relationship Id="rId9" Type="http://schemas.openxmlformats.org/officeDocument/2006/relationships/image" Target="../media/image75.jpeg"/></Relationships>
</file>

<file path=ppt/slides/_rels/slide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learn.microsoft.com/en-us/viva/insights/org-team-insights/copilot-dashboard" TargetMode="External"/><Relationship Id="rId1" Type="http://schemas.openxmlformats.org/officeDocument/2006/relationships/slideLayout" Target="../slideLayouts/slideLayout179.xml"/></Relationships>
</file>

<file path=ppt/slides/_rels/slide21.xml.rels><?xml version="1.0" encoding="UTF-8" standalone="yes"?>
<Relationships xmlns="http://schemas.openxmlformats.org/package/2006/relationships"><Relationship Id="rId3" Type="http://schemas.openxmlformats.org/officeDocument/2006/relationships/hyperlink" Target="https://admin.microsoft.com/" TargetMode="External"/><Relationship Id="rId2" Type="http://schemas.openxmlformats.org/officeDocument/2006/relationships/image" Target="../media/image106.png"/><Relationship Id="rId1" Type="http://schemas.openxmlformats.org/officeDocument/2006/relationships/slideLayout" Target="../slideLayouts/slideLayout179.xml"/></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179.xml"/><Relationship Id="rId5" Type="http://schemas.openxmlformats.org/officeDocument/2006/relationships/image" Target="../media/image109.svg"/><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3" Type="http://schemas.openxmlformats.org/officeDocument/2006/relationships/hyperlink" Target="https://learn.microsoft.com/en-us/viva/import-orgdata" TargetMode="External"/><Relationship Id="rId2" Type="http://schemas.openxmlformats.org/officeDocument/2006/relationships/hyperlink" Target="https://learn.microsoft.com/en-us/viva/insights/advanced/admin/prepare-org-data" TargetMode="External"/><Relationship Id="rId1" Type="http://schemas.openxmlformats.org/officeDocument/2006/relationships/slideLayout" Target="../slideLayouts/slideLayout179.xml"/><Relationship Id="rId4" Type="http://schemas.openxmlformats.org/officeDocument/2006/relationships/hyperlink" Target="https://learn.microsoft.com/en-us/viva/insights/org-team-insights/copilot-dashboard#upload-group-level-survey-results-with-the-advanced-insights-ap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microsoft.com/office/2018/10/relationships/comments" Target="../comments/modernComment_110_E625D306.xml"/><Relationship Id="rId1" Type="http://schemas.openxmlformats.org/officeDocument/2006/relationships/slideLayout" Target="../slideLayouts/slideLayout179.xml"/><Relationship Id="rId5" Type="http://schemas.openxmlformats.org/officeDocument/2006/relationships/image" Target="../media/image112.png"/><Relationship Id="rId4" Type="http://schemas.openxmlformats.org/officeDocument/2006/relationships/image" Target="../media/image111.jpeg"/></Relationships>
</file>

<file path=ppt/slides/_rels/slide25.xml.rels><?xml version="1.0" encoding="UTF-8" standalone="yes"?>
<Relationships xmlns="http://schemas.openxmlformats.org/package/2006/relationships"><Relationship Id="rId3" Type="http://schemas.openxmlformats.org/officeDocument/2006/relationships/hyperlink" Target="https://learn.microsoft.com/en-us/viva/insights/advanced/analyst/templates/microsoft-365-copilot-adoption" TargetMode="External"/><Relationship Id="rId2" Type="http://schemas.openxmlformats.org/officeDocument/2006/relationships/notesSlide" Target="../notesSlides/notesSlide18.xml"/><Relationship Id="rId1" Type="http://schemas.openxmlformats.org/officeDocument/2006/relationships/slideLayout" Target="../slideLayouts/slideLayout179.xml"/><Relationship Id="rId6" Type="http://schemas.openxmlformats.org/officeDocument/2006/relationships/hyperlink" Target="https://learn.microsoft.com/en-us/viva/insights/advanced/analyst/templates/copilot-business-impact" TargetMode="External"/><Relationship Id="rId5" Type="http://schemas.openxmlformats.org/officeDocument/2006/relationships/hyperlink" Target="https://learn.microsoft.com/en-us/viva/insights/advanced/analyst/templates/copilot-for-sales-adoption" TargetMode="External"/><Relationship Id="rId4" Type="http://schemas.openxmlformats.org/officeDocument/2006/relationships/hyperlink" Target="https://learn.microsoft.com/en-us/viva/insights/advanced/analyst/templates/microsoft-365-copilot-impac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179.xml"/><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3" Type="http://schemas.openxmlformats.org/officeDocument/2006/relationships/hyperlink" Target="https://learn.microsoft.com/en-us/viva/insights/advanced/analyst/person-query#add-metrics" TargetMode="External"/><Relationship Id="rId7" Type="http://schemas.openxmlformats.org/officeDocument/2006/relationships/image" Target="../media/image116.jpeg"/><Relationship Id="rId2" Type="http://schemas.openxmlformats.org/officeDocument/2006/relationships/notesSlide" Target="../notesSlides/notesSlide20.xml"/><Relationship Id="rId1" Type="http://schemas.openxmlformats.org/officeDocument/2006/relationships/slideLayout" Target="../slideLayouts/slideLayout191.xml"/><Relationship Id="rId6" Type="http://schemas.openxmlformats.org/officeDocument/2006/relationships/hyperlink" Target="https://github.com/Hickey7737/Copilot-for-M365-Custom-Dashboard-Samples" TargetMode="External"/><Relationship Id="rId5" Type="http://schemas.openxmlformats.org/officeDocument/2006/relationships/image" Target="../media/image115.png"/><Relationship Id="rId4" Type="http://schemas.openxmlformats.org/officeDocument/2006/relationships/hyperlink" Target="https://youtu.be/QNyZxOiL6c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learn.microsoft.com/en-us/viva/insights/advanced/setup-maint/assign-licenses" TargetMode="External"/><Relationship Id="rId2" Type="http://schemas.microsoft.com/office/2018/10/relationships/comments" Target="../comments/modernComment_115_3F2AF066.xml"/><Relationship Id="rId1" Type="http://schemas.openxmlformats.org/officeDocument/2006/relationships/slideLayout" Target="../slideLayouts/slideLayout179.xml"/><Relationship Id="rId5" Type="http://schemas.openxmlformats.org/officeDocument/2006/relationships/hyperlink" Target="https://learn.microsoft.com/en-us/viva/insights/advanced/setup-maint/user-roles" TargetMode="External"/><Relationship Id="rId4" Type="http://schemas.openxmlformats.org/officeDocument/2006/relationships/hyperlink" Target="https://learn.microsoft.com/en-us/viva/insights/advanced/admin/partitions" TargetMode="Externa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7" Type="http://schemas.openxmlformats.org/officeDocument/2006/relationships/image" Target="../media/image79.svg"/><Relationship Id="rId2" Type="http://schemas.openxmlformats.org/officeDocument/2006/relationships/notesSlide" Target="../notesSlides/notesSlide3.xml"/><Relationship Id="rId1" Type="http://schemas.openxmlformats.org/officeDocument/2006/relationships/slideLayout" Target="../slideLayouts/slideLayout9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83.xml"/><Relationship Id="rId6" Type="http://schemas.openxmlformats.org/officeDocument/2006/relationships/image" Target="../media/image125.jpeg"/><Relationship Id="rId5" Type="http://schemas.openxmlformats.org/officeDocument/2006/relationships/image" Target="../media/image71.png"/><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84.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learn.microsoft.com/en-us/microsoft-365/admin/adoption/ai-adoption-score?view=o365-worldwide" TargetMode="External"/><Relationship Id="rId3" Type="http://schemas.openxmlformats.org/officeDocument/2006/relationships/hyperlink" Target="https://ignite.microsoft.com/en-US/sessions/OD805?source=sessions" TargetMode="External"/><Relationship Id="rId7" Type="http://schemas.openxmlformats.org/officeDocument/2006/relationships/hyperlink" Target="https://learn.microsoft.com/en-us/microsoft-365/admin/activity-reports/microsoft-copilot-usage?view=o365-worldwide" TargetMode="External"/><Relationship Id="rId12" Type="http://schemas.openxmlformats.org/officeDocument/2006/relationships/hyperlink" Target="https://adoption.microsoft.com/en-us/copilot-scenario-library/" TargetMode="External"/><Relationship Id="rId2" Type="http://schemas.openxmlformats.org/officeDocument/2006/relationships/notesSlide" Target="../notesSlides/notesSlide23.xml"/><Relationship Id="rId1" Type="http://schemas.openxmlformats.org/officeDocument/2006/relationships/slideLayout" Target="../slideLayouts/slideLayout84.xml"/><Relationship Id="rId6" Type="http://schemas.openxmlformats.org/officeDocument/2006/relationships/hyperlink" Target="https://learn.microsoft.com/en-us/microsoft-365/admin/activity-reports/microsoft-365-copilot-agents?view=o365-worldwide" TargetMode="External"/><Relationship Id="rId11" Type="http://schemas.openxmlformats.org/officeDocument/2006/relationships/hyperlink" Target="https://learn.microsoft.com/en-us/viva/insights/advanced/introduction-to-advanced-insights" TargetMode="External"/><Relationship Id="rId5" Type="http://schemas.openxmlformats.org/officeDocument/2006/relationships/hyperlink" Target="https://learn.microsoft.com/en-us/microsoft-365/admin/activity-reports/microsoft-365-copilot-usage?view=o365-worldwide" TargetMode="External"/><Relationship Id="rId10" Type="http://schemas.openxmlformats.org/officeDocument/2006/relationships/hyperlink" Target="https://learn.microsoft.com/viva/insights/advanced/analyst/templates/copilot-business-impact" TargetMode="External"/><Relationship Id="rId4" Type="http://schemas.openxmlformats.org/officeDocument/2006/relationships/hyperlink" Target="https://learn.microsoft.com/en-us/microsoft-365/admin/activity-reports/microsoft-365-copilot-readiness?view=o365-worldwide" TargetMode="External"/><Relationship Id="rId9" Type="http://schemas.openxmlformats.org/officeDocument/2006/relationships/hyperlink" Target="https://learn.microsoft.com/en-us/viva/insights/org-team-insights/copilot-dashboar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84.xml"/><Relationship Id="rId4" Type="http://schemas.openxmlformats.org/officeDocument/2006/relationships/hyperlink" Target="https://aka.ms/CustomerHubSurvey"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7" Type="http://schemas.openxmlformats.org/officeDocument/2006/relationships/image" Target="../media/image79.svg"/><Relationship Id="rId2" Type="http://schemas.openxmlformats.org/officeDocument/2006/relationships/notesSlide" Target="../notesSlides/notesSlide25.xml"/><Relationship Id="rId1" Type="http://schemas.openxmlformats.org/officeDocument/2006/relationships/slideLayout" Target="../slideLayouts/slideLayout9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84.xml"/><Relationship Id="rId5" Type="http://schemas.openxmlformats.org/officeDocument/2006/relationships/image" Target="../media/image128.jpe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4.png"/><Relationship Id="rId7" Type="http://schemas.openxmlformats.org/officeDocument/2006/relationships/image" Target="../media/image83.svg"/><Relationship Id="rId2" Type="http://schemas.openxmlformats.org/officeDocument/2006/relationships/notesSlide" Target="../notesSlides/notesSlide4.xml"/><Relationship Id="rId1" Type="http://schemas.openxmlformats.org/officeDocument/2006/relationships/slideLayout" Target="../slideLayouts/slideLayout128.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5.svg"/></Relationships>
</file>

<file path=ppt/slides/_rels/slide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4.png"/><Relationship Id="rId7"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12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146.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FE81_AC050496.xml"/><Relationship Id="rId2" Type="http://schemas.openxmlformats.org/officeDocument/2006/relationships/notesSlide" Target="../notesSlides/notesSlide7.xml"/><Relationship Id="rId1" Type="http://schemas.openxmlformats.org/officeDocument/2006/relationships/slideLayout" Target="../slideLayouts/slideLayout190.xml"/><Relationship Id="rId4" Type="http://schemas.openxmlformats.org/officeDocument/2006/relationships/image" Target="../media/image97.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18_A552990B.xml"/><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7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microsoft.com/office/2018/10/relationships/comments" Target="../comments/modernComment_7FFFFE7E_1713ED76.xml"/><Relationship Id="rId2" Type="http://schemas.openxmlformats.org/officeDocument/2006/relationships/notesSlide" Target="../notesSlides/notesSlide9.xml"/><Relationship Id="rId1" Type="http://schemas.openxmlformats.org/officeDocument/2006/relationships/slideLayout" Target="../slideLayouts/slideLayout1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DBE7A5D7-C5A6-8402-DA62-24E35A648134}"/>
              </a:ext>
              <a:ext uri="{C183D7F6-B498-43B3-948B-1728B52AA6E4}">
                <adec:decorative xmlns:adec="http://schemas.microsoft.com/office/drawing/2017/decorative" val="1"/>
              </a:ext>
            </a:extLst>
          </p:cNvPr>
          <p:cNvSpPr/>
          <p:nvPr/>
        </p:nvSpPr>
        <p:spPr bwMode="auto">
          <a:xfrm>
            <a:off x="7239776" y="1317136"/>
            <a:ext cx="1952171" cy="119062"/>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0" name="Title 1">
            <a:extLst>
              <a:ext uri="{FF2B5EF4-FFF2-40B4-BE49-F238E27FC236}">
                <a16:creationId xmlns:a16="http://schemas.microsoft.com/office/drawing/2014/main" id="{63529E7C-388F-FFDC-1B00-940D0CE9F220}"/>
              </a:ext>
            </a:extLst>
          </p:cNvPr>
          <p:cNvSpPr txBox="1">
            <a:spLocks/>
          </p:cNvSpPr>
          <p:nvPr/>
        </p:nvSpPr>
        <p:spPr>
          <a:xfrm>
            <a:off x="567055" y="2851539"/>
            <a:ext cx="4441827" cy="135421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44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Microsoft Copilot Customer Hub</a:t>
            </a:r>
            <a:endParaRPr kumimoji="0" lang="en-US" sz="44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endParaRPr>
          </a:p>
        </p:txBody>
      </p:sp>
      <p:pic>
        <p:nvPicPr>
          <p:cNvPr id="11" name="MS logo gray - EMF" descr="The Microsoft 365 logo: a square divided into four colorful quarters, red, blue, yellow, and green, with gray text on the right which reads Microsoft 365">
            <a:extLst>
              <a:ext uri="{FF2B5EF4-FFF2-40B4-BE49-F238E27FC236}">
                <a16:creationId xmlns:a16="http://schemas.microsoft.com/office/drawing/2014/main" id="{C3D23391-BD89-72D9-FFC0-EB49E0DFD4ED}"/>
              </a:ext>
            </a:extLst>
          </p:cNvPr>
          <p:cNvPicPr>
            <a:picLocks noChangeAspect="1"/>
          </p:cNvPicPr>
          <p:nvPr/>
        </p:nvPicPr>
        <p:blipFill rotWithShape="1">
          <a:blip r:embed="rId3"/>
          <a:srcRect l="11451" t="32475" r="10216" b="33708"/>
          <a:stretch/>
        </p:blipFill>
        <p:spPr bwMode="black">
          <a:xfrm>
            <a:off x="567055" y="581977"/>
            <a:ext cx="1854200" cy="294217"/>
          </a:xfrm>
          <a:prstGeom prst="rect">
            <a:avLst/>
          </a:prstGeom>
        </p:spPr>
      </p:pic>
      <p:sp>
        <p:nvSpPr>
          <p:cNvPr id="12" name="Text Placeholder 4">
            <a:extLst>
              <a:ext uri="{FF2B5EF4-FFF2-40B4-BE49-F238E27FC236}">
                <a16:creationId xmlns:a16="http://schemas.microsoft.com/office/drawing/2014/main" id="{C051256E-7117-087A-09C3-DDF06768E421}"/>
              </a:ext>
            </a:extLst>
          </p:cNvPr>
          <p:cNvSpPr txBox="1">
            <a:spLocks/>
          </p:cNvSpPr>
          <p:nvPr/>
        </p:nvSpPr>
        <p:spPr>
          <a:xfrm>
            <a:off x="567055" y="2201058"/>
            <a:ext cx="4824095"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Hello and welcome to the </a:t>
            </a:r>
            <a:endParaRPr kumimoji="0" lang="en-GB" sz="2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13" name="Text Placeholder 4">
            <a:extLst>
              <a:ext uri="{FF2B5EF4-FFF2-40B4-BE49-F238E27FC236}">
                <a16:creationId xmlns:a16="http://schemas.microsoft.com/office/drawing/2014/main" id="{463A7DD0-8F46-6171-C53A-D5FFA57C41E8}"/>
              </a:ext>
            </a:extLst>
          </p:cNvPr>
          <p:cNvSpPr txBox="1">
            <a:spLocks/>
          </p:cNvSpPr>
          <p:nvPr/>
        </p:nvSpPr>
        <p:spPr>
          <a:xfrm>
            <a:off x="567055" y="4414651"/>
            <a:ext cx="3498852" cy="21544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We’ll get started at 2 minutes past the hour</a:t>
            </a:r>
          </a:p>
        </p:txBody>
      </p:sp>
      <p:sp>
        <p:nvSpPr>
          <p:cNvPr id="15" name="Rectangle: Top Corners Rounded 14">
            <a:extLst>
              <a:ext uri="{FF2B5EF4-FFF2-40B4-BE49-F238E27FC236}">
                <a16:creationId xmlns:a16="http://schemas.microsoft.com/office/drawing/2014/main" id="{3F99FE4D-BA96-E7E8-E097-F835E5D9C033}"/>
              </a:ext>
              <a:ext uri="{C183D7F6-B498-43B3-948B-1728B52AA6E4}">
                <adec:decorative xmlns:adec="http://schemas.microsoft.com/office/drawing/2017/decorative" val="1"/>
              </a:ext>
            </a:extLst>
          </p:cNvPr>
          <p:cNvSpPr/>
          <p:nvPr/>
        </p:nvSpPr>
        <p:spPr bwMode="auto">
          <a:xfrm rot="16200000">
            <a:off x="6087426" y="171451"/>
            <a:ext cx="5694048" cy="6515100"/>
          </a:xfrm>
          <a:prstGeom prst="round2SameRect">
            <a:avLst>
              <a:gd name="adj1" fmla="val 4221"/>
              <a:gd name="adj2" fmla="val 0"/>
            </a:avLst>
          </a:prstGeom>
          <a:solidFill>
            <a:srgbClr val="F4F3F5">
              <a:alpha val="90000"/>
            </a:srgbClr>
          </a:solidFill>
          <a:ln w="19050">
            <a:solidFill>
              <a:schemeClr val="bg1">
                <a:alpha val="50000"/>
              </a:schemeClr>
            </a:solid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16" name="Picture 15" descr="Two people having a discussion in an office">
            <a:extLst>
              <a:ext uri="{FF2B5EF4-FFF2-40B4-BE49-F238E27FC236}">
                <a16:creationId xmlns:a16="http://schemas.microsoft.com/office/drawing/2014/main" id="{196AD636-5286-64D7-E57C-BA99438562B5}"/>
              </a:ext>
              <a:ext uri="{C183D7F6-B498-43B3-948B-1728B52AA6E4}">
                <adec:decorative xmlns:adec="http://schemas.microsoft.com/office/drawing/2017/decorative" val="0"/>
              </a:ext>
            </a:extLst>
          </p:cNvPr>
          <p:cNvPicPr>
            <a:picLocks noChangeAspect="1"/>
          </p:cNvPicPr>
          <p:nvPr/>
        </p:nvPicPr>
        <p:blipFill>
          <a:blip r:embed="rId4"/>
          <a:srcRect l="10363" r="10363"/>
          <a:stretch>
            <a:fillRect/>
          </a:stretch>
        </p:blipFill>
        <p:spPr>
          <a:xfrm>
            <a:off x="5867401" y="769621"/>
            <a:ext cx="6324600" cy="5318762"/>
          </a:xfrm>
          <a:custGeom>
            <a:avLst/>
            <a:gdLst>
              <a:gd name="connsiteX0" fmla="*/ 149244 w 6324600"/>
              <a:gd name="connsiteY0" fmla="*/ 0 h 5318762"/>
              <a:gd name="connsiteX1" fmla="*/ 6324600 w 6324600"/>
              <a:gd name="connsiteY1" fmla="*/ 0 h 5318762"/>
              <a:gd name="connsiteX2" fmla="*/ 6324600 w 6324600"/>
              <a:gd name="connsiteY2" fmla="*/ 5318762 h 5318762"/>
              <a:gd name="connsiteX3" fmla="*/ 149244 w 6324600"/>
              <a:gd name="connsiteY3" fmla="*/ 5318762 h 5318762"/>
              <a:gd name="connsiteX4" fmla="*/ 0 w 6324600"/>
              <a:gd name="connsiteY4" fmla="*/ 5169518 h 5318762"/>
              <a:gd name="connsiteX5" fmla="*/ 0 w 6324600"/>
              <a:gd name="connsiteY5" fmla="*/ 149243 h 5318762"/>
              <a:gd name="connsiteX6" fmla="*/ 149244 w 6324600"/>
              <a:gd name="connsiteY6" fmla="*/ 0 h 531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4600" h="5318762">
                <a:moveTo>
                  <a:pt x="149244" y="0"/>
                </a:moveTo>
                <a:lnTo>
                  <a:pt x="6324600" y="0"/>
                </a:lnTo>
                <a:lnTo>
                  <a:pt x="6324600" y="5318762"/>
                </a:lnTo>
                <a:lnTo>
                  <a:pt x="149244" y="5318762"/>
                </a:lnTo>
                <a:cubicBezTo>
                  <a:pt x="66819" y="5318762"/>
                  <a:pt x="0" y="5251943"/>
                  <a:pt x="0" y="5169518"/>
                </a:cubicBezTo>
                <a:lnTo>
                  <a:pt x="0" y="149243"/>
                </a:lnTo>
                <a:cubicBezTo>
                  <a:pt x="0" y="66818"/>
                  <a:pt x="66819" y="0"/>
                  <a:pt x="149244" y="0"/>
                </a:cubicBezTo>
                <a:close/>
              </a:path>
            </a:pathLst>
          </a:custGeom>
        </p:spPr>
      </p:pic>
    </p:spTree>
    <p:extLst>
      <p:ext uri="{BB962C8B-B14F-4D97-AF65-F5344CB8AC3E}">
        <p14:creationId xmlns:p14="http://schemas.microsoft.com/office/powerpoint/2010/main" val="391404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D3C4A-4801-42B0-C281-82C241E55CFC}"/>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50DDF66E-84C7-C0A1-C7CB-944E273FF49E}"/>
              </a:ext>
            </a:extLst>
          </p:cNvPr>
          <p:cNvSpPr txBox="1">
            <a:spLocks/>
          </p:cNvSpPr>
          <p:nvPr/>
        </p:nvSpPr>
        <p:spPr>
          <a:xfrm>
            <a:off x="586581" y="434539"/>
            <a:ext cx="11018521" cy="650549"/>
          </a:xfrm>
          <a:prstGeom prst="rect">
            <a:avLst/>
          </a:prstGeom>
          <a:noFill/>
        </p:spPr>
        <p:txBody>
          <a:bodyPr vert="horz" wrap="square" lIns="0" tIns="0" rIns="0" bIns="0" rtlCol="0" anchor="t" anchorCtr="0">
            <a:noAutofit/>
          </a:bodyPr>
          <a:lstStyle>
            <a:lvl1pPr algn="l" defTabSz="932765"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6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Prescriptive approach to business value and ROI</a:t>
            </a:r>
          </a:p>
        </p:txBody>
      </p:sp>
      <p:sp>
        <p:nvSpPr>
          <p:cNvPr id="8" name="Content Placeholder 2">
            <a:extLst>
              <a:ext uri="{FF2B5EF4-FFF2-40B4-BE49-F238E27FC236}">
                <a16:creationId xmlns:a16="http://schemas.microsoft.com/office/drawing/2014/main" id="{0A066090-BFF0-8E9F-2381-C025851EACC7}"/>
              </a:ext>
            </a:extLst>
          </p:cNvPr>
          <p:cNvSpPr txBox="1">
            <a:spLocks/>
          </p:cNvSpPr>
          <p:nvPr/>
        </p:nvSpPr>
        <p:spPr>
          <a:xfrm>
            <a:off x="586581" y="1308574"/>
            <a:ext cx="10531268" cy="4903383"/>
          </a:xfrm>
          <a:prstGeom prst="rect">
            <a:avLst/>
          </a:prstGeom>
        </p:spPr>
        <p:txBody>
          <a:bodyPr/>
          <a:lstStyle>
            <a:lvl1pPr marL="228606" marR="0" indent="-228606"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11" marR="0" indent="-228606"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41" marR="0" indent="-200030"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4" marR="0" indent="-180979"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4pPr>
            <a:lvl5pPr marL="1023964" marR="0" indent="-168279"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5pPr>
            <a:lvl6pPr marL="2565104"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87"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71"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54"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32765" rtl="0" eaLnBrk="1" fontAlgn="auto" latinLnBrk="0" hangingPunct="1">
              <a:lnSpc>
                <a:spcPct val="100000"/>
              </a:lnSpc>
              <a:spcBef>
                <a:spcPct val="20000"/>
              </a:spcBef>
              <a:spcAft>
                <a:spcPts val="0"/>
              </a:spcAft>
              <a:buClrTx/>
              <a:buSzPct val="90000"/>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Measure productivity gains via time saved</a:t>
            </a:r>
          </a:p>
          <a:p>
            <a:pPr lvl="2" indent="-228606">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Copilot Assisted Hours - Estimate of the time employees were assisted by using Copilot.  Employees can re-invest time savings from Copilot in and have a greater business impact</a:t>
            </a:r>
          </a:p>
          <a:p>
            <a:pPr lvl="2" indent="-228606">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US Bureau of Labor Statistics estimates 3X increase to productivity index over the next 5 years*</a:t>
            </a:r>
          </a:p>
          <a:p>
            <a:pPr marL="514350" marR="0" lvl="0" indent="-514350" algn="l" defTabSz="932765" rtl="0" eaLnBrk="1" fontAlgn="auto" latinLnBrk="0" hangingPunct="1">
              <a:lnSpc>
                <a:spcPct val="100000"/>
              </a:lnSpc>
              <a:spcBef>
                <a:spcPct val="20000"/>
              </a:spcBef>
              <a:spcAft>
                <a:spcPts val="0"/>
              </a:spcAft>
              <a:buClrTx/>
              <a:buSzPct val="90000"/>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Measure business outcomes via key performance indicators</a:t>
            </a:r>
          </a:p>
          <a:p>
            <a:pPr lvl="2" indent="-228606">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Identify KPIs for key personas and track business value impact</a:t>
            </a:r>
          </a:p>
          <a:p>
            <a:pPr lvl="2" indent="-228606">
              <a:defRPr/>
            </a:pPr>
            <a:r>
              <a:rPr kumimoji="0" lang="en-US" sz="2000" b="0" i="0" u="none" strike="noStrike" kern="1200" cap="none" spc="0" normalizeH="0" baseline="0" noProof="0" dirty="0">
                <a:ln>
                  <a:noFill/>
                </a:ln>
                <a:solidFill>
                  <a:srgbClr val="000000"/>
                </a:solidFill>
                <a:effectLst/>
                <a:uLnTx/>
                <a:uFillTx/>
                <a:latin typeface="Segoe UI"/>
                <a:ea typeface="+mn-lt"/>
                <a:cs typeface="Segoe UI"/>
              </a:rPr>
              <a:t>Understand how Copilot usage relates to business outcomes based on your business data and KPIs</a:t>
            </a:r>
          </a:p>
          <a:p>
            <a:pPr lvl="2" indent="-228606">
              <a:defRPr/>
            </a:pPr>
            <a:r>
              <a:rPr kumimoji="0" lang="en-US" sz="2000" b="0" i="0" u="none" strike="noStrike" kern="1200" cap="none" spc="0" normalizeH="0" baseline="0" noProof="0" dirty="0">
                <a:ln>
                  <a:noFill/>
                </a:ln>
                <a:solidFill>
                  <a:srgbClr val="000000"/>
                </a:solidFill>
                <a:effectLst/>
                <a:uLnTx/>
                <a:uFillTx/>
                <a:latin typeface="Segoe UI"/>
                <a:ea typeface="+mn-lt"/>
                <a:cs typeface="Segoe UI"/>
              </a:rPr>
              <a:t>Identify best practices based on what Copilot activities and collaboration patterns lead to successful business outcomes</a:t>
            </a:r>
          </a:p>
          <a:p>
            <a:pPr marL="228605" marR="0" lvl="1" indent="0" algn="l" defTabSz="932765"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dirty="0">
              <a:ln>
                <a:noFill/>
              </a:ln>
              <a:solidFill>
                <a:srgbClr val="000000"/>
              </a:solidFill>
              <a:effectLst/>
              <a:uLnTx/>
              <a:uFillTx/>
              <a:latin typeface="Segoe UI"/>
              <a:ea typeface="+mn-lt"/>
              <a:cs typeface="Segoe UI"/>
            </a:endParaRPr>
          </a:p>
          <a:p>
            <a:pPr marL="457211" marR="0" lvl="1" indent="-228606"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2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sp>
        <p:nvSpPr>
          <p:cNvPr id="2" name="Title 2">
            <a:extLst>
              <a:ext uri="{FF2B5EF4-FFF2-40B4-BE49-F238E27FC236}">
                <a16:creationId xmlns:a16="http://schemas.microsoft.com/office/drawing/2014/main" id="{75957C74-71F6-43DF-619D-6588C96CF94F}"/>
              </a:ext>
            </a:extLst>
          </p:cNvPr>
          <p:cNvSpPr txBox="1">
            <a:spLocks/>
          </p:cNvSpPr>
          <p:nvPr/>
        </p:nvSpPr>
        <p:spPr>
          <a:xfrm>
            <a:off x="989376" y="6435443"/>
            <a:ext cx="10531268" cy="269372"/>
          </a:xfrm>
          <a:prstGeom prst="rect">
            <a:avLst/>
          </a:prstGeom>
          <a:noFill/>
        </p:spPr>
        <p:txBody>
          <a:bodyPr vert="horz" wrap="square" lIns="0" tIns="0" rIns="0" bIns="0" rtlCol="0" anchor="b" anchorCtr="0">
            <a:noAutofit/>
          </a:bodyPr>
          <a:lstStyle>
            <a:lvl1pPr algn="l" defTabSz="932765"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65"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*US Bureau of Labor Statistics estimates AI to deliver 3X increase to productivity index over the next 5 years b</a:t>
            </a:r>
            <a:r>
              <a:rPr kumimoji="0" lang="en-US" sz="1000" b="0" i="0" u="none" strike="noStrike" kern="1200" cap="none" spc="-50" normalizeH="0" baseline="0" noProof="0">
                <a:ln w="3175">
                  <a:noFill/>
                </a:ln>
                <a:solidFill>
                  <a:srgbClr val="080808"/>
                </a:solidFill>
                <a:effectLst/>
                <a:uLnTx/>
                <a:uFillTx/>
                <a:latin typeface="Segoe UI"/>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ased on hypothetical data, illustrating a steady increase in productivity as AI technologies continue to be integrated into the workplace</a:t>
            </a:r>
            <a:endParaRPr kumimoji="0" lang="en-US" sz="1000" b="0" i="0" u="none" strike="noStrike" kern="1200" cap="none" spc="-50" normalizeH="0" baseline="0" noProof="0">
              <a:ln w="3175">
                <a:noFill/>
              </a:ln>
              <a:solidFill>
                <a:srgbClr val="080808"/>
              </a:solidFill>
              <a:effectLst/>
              <a:uLnTx/>
              <a:uFillTx/>
              <a:latin typeface="Segoe UI"/>
              <a:ea typeface="+mn-ea"/>
              <a:cs typeface="Segoe UI Semibold" panose="020B0702040204020203" pitchFamily="34" charset="0"/>
            </a:endParaRPr>
          </a:p>
        </p:txBody>
      </p:sp>
    </p:spTree>
    <p:extLst>
      <p:ext uri="{BB962C8B-B14F-4D97-AF65-F5344CB8AC3E}">
        <p14:creationId xmlns:p14="http://schemas.microsoft.com/office/powerpoint/2010/main" val="206591496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
            <a:extLst>
              <a:ext uri="{FF2B5EF4-FFF2-40B4-BE49-F238E27FC236}">
                <a16:creationId xmlns:a16="http://schemas.microsoft.com/office/drawing/2014/main" id="{DD6C91A8-8F84-830D-9B39-E37585E130EB}"/>
              </a:ext>
            </a:extLst>
          </p:cNvPr>
          <p:cNvSpPr/>
          <p:nvPr/>
        </p:nvSpPr>
        <p:spPr bwMode="auto">
          <a:xfrm>
            <a:off x="624855" y="433717"/>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B549F68A-CC20-FAF0-D6CB-83F7DD33DD0D}"/>
              </a:ext>
            </a:extLst>
          </p:cNvPr>
          <p:cNvSpPr txBox="1">
            <a:spLocks/>
          </p:cNvSpPr>
          <p:nvPr/>
        </p:nvSpPr>
        <p:spPr>
          <a:xfrm>
            <a:off x="812688" y="566707"/>
            <a:ext cx="10711126" cy="383759"/>
          </a:xfrm>
          <a:prstGeom prst="rect">
            <a:avLst/>
          </a:prstGeom>
          <a:noFill/>
        </p:spPr>
        <p:txBody>
          <a:bodyPr vert="horz" wrap="square" lIns="0" tIns="0" rIns="0" bIns="0" rtlCol="0" anchor="b" anchorCtr="0">
            <a:noAutofit/>
          </a:bodyPr>
          <a:lstStyle>
            <a:lvl1pPr algn="l" defTabSz="932765"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sz="3200">
                <a:solidFill>
                  <a:schemeClr val="bg1"/>
                </a:solidFill>
              </a:rPr>
              <a:t>Copilot Analytics available in Microsoft 365 Admin Center</a:t>
            </a:r>
          </a:p>
        </p:txBody>
      </p:sp>
      <p:sp>
        <p:nvSpPr>
          <p:cNvPr id="4" name="TextBox 3">
            <a:extLst>
              <a:ext uri="{FF2B5EF4-FFF2-40B4-BE49-F238E27FC236}">
                <a16:creationId xmlns:a16="http://schemas.microsoft.com/office/drawing/2014/main" id="{63D5F3DD-4DE7-96DE-F32E-AAF837641BC0}"/>
              </a:ext>
            </a:extLst>
          </p:cNvPr>
          <p:cNvSpPr txBox="1"/>
          <p:nvPr/>
        </p:nvSpPr>
        <p:spPr>
          <a:xfrm>
            <a:off x="610835" y="1237609"/>
            <a:ext cx="7984654" cy="4189993"/>
          </a:xfrm>
          <a:prstGeom prst="rect">
            <a:avLst/>
          </a:prstGeom>
          <a:noFill/>
        </p:spPr>
        <p:txBody>
          <a:bodyPr wrap="square" lIns="91440" tIns="45720" rIns="91440" bIns="45720" anchor="t">
            <a:spAutoFit/>
          </a:bodyPr>
          <a:lstStyle/>
          <a:p>
            <a:r>
              <a:rPr lang="en-US" sz="2000"/>
              <a:t>Copilot Analytics capabilities in M365 Admin are targeted for IT Admins involved in planning and monitoring deployment and usage.</a:t>
            </a:r>
          </a:p>
          <a:p>
            <a:endParaRPr lang="en-US" sz="2000"/>
          </a:p>
          <a:p>
            <a:r>
              <a:rPr lang="en-US" sz="2000"/>
              <a:t>Many common Copilot for Microsoft 365 adoption questions can be answered using the base M365 service:  </a:t>
            </a:r>
          </a:p>
          <a:p>
            <a:endParaRPr lang="en-US" sz="2000"/>
          </a:p>
          <a:p>
            <a:pPr marL="285750" indent="-285750">
              <a:lnSpc>
                <a:spcPct val="150000"/>
              </a:lnSpc>
              <a:buFont typeface="Arial" panose="020B0604020202020204" pitchFamily="34" charset="0"/>
              <a:buChar char="•"/>
            </a:pPr>
            <a:r>
              <a:rPr lang="en-US" sz="2000"/>
              <a:t>Who is using/not M365 Copilot license?</a:t>
            </a:r>
            <a:endParaRPr lang="en-US" sz="2000">
              <a:cs typeface="Segoe UI"/>
            </a:endParaRPr>
          </a:p>
          <a:p>
            <a:pPr marL="285750" indent="-285750">
              <a:lnSpc>
                <a:spcPct val="150000"/>
              </a:lnSpc>
              <a:buFont typeface="Arial" panose="020B0604020202020204" pitchFamily="34" charset="0"/>
              <a:buChar char="•"/>
            </a:pPr>
            <a:r>
              <a:rPr lang="en-US" sz="2000"/>
              <a:t>When is the last time a user has interacted with Copilot?</a:t>
            </a:r>
            <a:endParaRPr lang="en-US" sz="2000">
              <a:cs typeface="Segoe UI"/>
            </a:endParaRPr>
          </a:p>
          <a:p>
            <a:pPr marL="285750" indent="-285750">
              <a:lnSpc>
                <a:spcPct val="150000"/>
              </a:lnSpc>
              <a:buFont typeface="Arial" panose="020B0604020202020204" pitchFamily="34" charset="0"/>
              <a:buChar char="•"/>
            </a:pPr>
            <a:r>
              <a:rPr lang="en-US" sz="2000"/>
              <a:t>Where, in which apps, are users using Copilot?</a:t>
            </a:r>
          </a:p>
          <a:p>
            <a:pPr marL="285750" indent="-285750">
              <a:lnSpc>
                <a:spcPct val="150000"/>
              </a:lnSpc>
              <a:buFont typeface="Arial" panose="020B0604020202020204" pitchFamily="34" charset="0"/>
              <a:buChar char="•"/>
            </a:pPr>
            <a:r>
              <a:rPr lang="en-US" sz="2000">
                <a:cs typeface="Segoe UI"/>
              </a:rPr>
              <a:t>Which users are good candidates for Copilot?</a:t>
            </a:r>
          </a:p>
          <a:p>
            <a:pPr marL="285750" indent="-285750">
              <a:lnSpc>
                <a:spcPct val="150000"/>
              </a:lnSpc>
              <a:buFont typeface="Arial" panose="020B0604020202020204" pitchFamily="34" charset="0"/>
              <a:buChar char="•"/>
            </a:pPr>
            <a:r>
              <a:rPr lang="en-US" sz="2000">
                <a:cs typeface="Segoe UI"/>
              </a:rPr>
              <a:t>Who is using free Copilot Chat?</a:t>
            </a:r>
            <a:endParaRPr lang="en-US" sz="2000"/>
          </a:p>
        </p:txBody>
      </p:sp>
      <p:sp>
        <p:nvSpPr>
          <p:cNvPr id="2" name="Rounded Rectangle 2">
            <a:extLst>
              <a:ext uri="{FF2B5EF4-FFF2-40B4-BE49-F238E27FC236}">
                <a16:creationId xmlns:a16="http://schemas.microsoft.com/office/drawing/2014/main" id="{5198706E-09B3-BEB9-2A4A-58396865E69D}"/>
              </a:ext>
            </a:extLst>
          </p:cNvPr>
          <p:cNvSpPr/>
          <p:nvPr/>
        </p:nvSpPr>
        <p:spPr bwMode="auto">
          <a:xfrm>
            <a:off x="8905875" y="2667057"/>
            <a:ext cx="2617939" cy="1975894"/>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985CBDBF-285A-9322-D891-4184264D973D}"/>
              </a:ext>
            </a:extLst>
          </p:cNvPr>
          <p:cNvSpPr txBox="1"/>
          <p:nvPr/>
        </p:nvSpPr>
        <p:spPr>
          <a:xfrm>
            <a:off x="9000193" y="2743424"/>
            <a:ext cx="242930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PRO TIP: </a:t>
            </a:r>
            <a:br>
              <a:rPr kumimoji="0" lang="en-US" sz="18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br>
            <a:r>
              <a:rPr lang="en-US">
                <a:solidFill>
                  <a:schemeClr val="bg1"/>
                </a:solidFill>
                <a:latin typeface="Segoe UI" panose="020B0502040204020203" pitchFamily="34" charset="0"/>
                <a:cs typeface="Segoe UI" panose="020B0502040204020203" pitchFamily="34" charset="0"/>
              </a:rPr>
              <a:t>By default, M365 Usage reports conceal usernames.  Change this in the Admin Center</a:t>
            </a:r>
            <a:endParaRPr kumimoji="0" lang="en-US" sz="18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7E42B22A-A688-4426-94AD-60141CD52873}"/>
              </a:ext>
            </a:extLst>
          </p:cNvPr>
          <p:cNvGrpSpPr/>
          <p:nvPr/>
        </p:nvGrpSpPr>
        <p:grpSpPr>
          <a:xfrm>
            <a:off x="10999846" y="2313775"/>
            <a:ext cx="859297" cy="859297"/>
            <a:chOff x="7597477" y="4739435"/>
            <a:chExt cx="859297" cy="859297"/>
          </a:xfrm>
          <a:effectLst/>
        </p:grpSpPr>
        <p:sp>
          <p:nvSpPr>
            <p:cNvPr id="7" name="Oval 6">
              <a:extLst>
                <a:ext uri="{FF2B5EF4-FFF2-40B4-BE49-F238E27FC236}">
                  <a16:creationId xmlns:a16="http://schemas.microsoft.com/office/drawing/2014/main" id="{08D7255E-6387-A306-E0AE-236EF2757485}"/>
                </a:ext>
              </a:extLst>
            </p:cNvPr>
            <p:cNvSpPr/>
            <p:nvPr/>
          </p:nvSpPr>
          <p:spPr bwMode="auto">
            <a:xfrm>
              <a:off x="7597477" y="4739435"/>
              <a:ext cx="859297" cy="859297"/>
            </a:xfrm>
            <a:prstGeom prst="ellipse">
              <a:avLst/>
            </a:prstGeom>
            <a:solidFill>
              <a:schemeClr val="bg1"/>
            </a:solidFill>
            <a:ln w="25400">
              <a:gradFill>
                <a:gsLst>
                  <a:gs pos="0">
                    <a:schemeClr val="accent3"/>
                  </a:gs>
                  <a:gs pos="57000">
                    <a:schemeClr val="accent1">
                      <a:lumMod val="45000"/>
                      <a:lumOff val="55000"/>
                    </a:schemeClr>
                  </a:gs>
                  <a:gs pos="100000">
                    <a:schemeClr val="accent1"/>
                  </a:gs>
                </a:gsLst>
                <a:lin ang="5400000" scaled="1"/>
              </a:gradFill>
              <a:headEnd type="none" w="med" len="med"/>
              <a:tailEnd type="none" w="med" len="med"/>
            </a:ln>
            <a:effectLst>
              <a:glow rad="63500">
                <a:schemeClr val="bg2">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8" name="BarChartHorizontal_E9EB" title="Icon of a horizontal bar graph">
              <a:extLst>
                <a:ext uri="{FF2B5EF4-FFF2-40B4-BE49-F238E27FC236}">
                  <a16:creationId xmlns:a16="http://schemas.microsoft.com/office/drawing/2014/main" id="{3F4DECB4-01B5-D63E-0CE0-97046579C768}"/>
                </a:ext>
              </a:extLst>
            </p:cNvPr>
            <p:cNvSpPr>
              <a:spLocks noChangeAspect="1" noEditPoints="1"/>
            </p:cNvSpPr>
            <p:nvPr/>
          </p:nvSpPr>
          <p:spPr bwMode="auto">
            <a:xfrm>
              <a:off x="7783711" y="4925669"/>
              <a:ext cx="486827" cy="486827"/>
            </a:xfrm>
            <a:custGeom>
              <a:avLst/>
              <a:gdLst>
                <a:gd name="T0" fmla="*/ 105 w 709"/>
                <a:gd name="T1" fmla="*/ 184 h 709"/>
                <a:gd name="T2" fmla="*/ 105 w 709"/>
                <a:gd name="T3" fmla="*/ 79 h 709"/>
                <a:gd name="T4" fmla="*/ 525 w 709"/>
                <a:gd name="T5" fmla="*/ 79 h 709"/>
                <a:gd name="T6" fmla="*/ 525 w 709"/>
                <a:gd name="T7" fmla="*/ 184 h 709"/>
                <a:gd name="T8" fmla="*/ 105 w 709"/>
                <a:gd name="T9" fmla="*/ 184 h 709"/>
                <a:gd name="T10" fmla="*/ 420 w 709"/>
                <a:gd name="T11" fmla="*/ 394 h 709"/>
                <a:gd name="T12" fmla="*/ 420 w 709"/>
                <a:gd name="T13" fmla="*/ 289 h 709"/>
                <a:gd name="T14" fmla="*/ 105 w 709"/>
                <a:gd name="T15" fmla="*/ 289 h 709"/>
                <a:gd name="T16" fmla="*/ 105 w 709"/>
                <a:gd name="T17" fmla="*/ 394 h 709"/>
                <a:gd name="T18" fmla="*/ 420 w 709"/>
                <a:gd name="T19" fmla="*/ 394 h 709"/>
                <a:gd name="T20" fmla="*/ 630 w 709"/>
                <a:gd name="T21" fmla="*/ 604 h 709"/>
                <a:gd name="T22" fmla="*/ 630 w 709"/>
                <a:gd name="T23" fmla="*/ 499 h 709"/>
                <a:gd name="T24" fmla="*/ 105 w 709"/>
                <a:gd name="T25" fmla="*/ 499 h 709"/>
                <a:gd name="T26" fmla="*/ 105 w 709"/>
                <a:gd name="T27" fmla="*/ 604 h 709"/>
                <a:gd name="T28" fmla="*/ 630 w 709"/>
                <a:gd name="T29" fmla="*/ 604 h 709"/>
                <a:gd name="T30" fmla="*/ 0 w 709"/>
                <a:gd name="T31" fmla="*/ 0 h 709"/>
                <a:gd name="T32" fmla="*/ 0 w 709"/>
                <a:gd name="T33" fmla="*/ 709 h 709"/>
                <a:gd name="T34" fmla="*/ 709 w 709"/>
                <a:gd name="T35"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9" h="709">
                  <a:moveTo>
                    <a:pt x="105" y="184"/>
                  </a:moveTo>
                  <a:lnTo>
                    <a:pt x="105" y="79"/>
                  </a:lnTo>
                  <a:lnTo>
                    <a:pt x="525" y="79"/>
                  </a:lnTo>
                  <a:lnTo>
                    <a:pt x="525" y="184"/>
                  </a:lnTo>
                  <a:lnTo>
                    <a:pt x="105" y="184"/>
                  </a:lnTo>
                  <a:moveTo>
                    <a:pt x="420" y="394"/>
                  </a:moveTo>
                  <a:lnTo>
                    <a:pt x="420" y="289"/>
                  </a:lnTo>
                  <a:lnTo>
                    <a:pt x="105" y="289"/>
                  </a:lnTo>
                  <a:lnTo>
                    <a:pt x="105" y="394"/>
                  </a:lnTo>
                  <a:lnTo>
                    <a:pt x="420" y="394"/>
                  </a:lnTo>
                  <a:moveTo>
                    <a:pt x="630" y="604"/>
                  </a:moveTo>
                  <a:lnTo>
                    <a:pt x="630" y="499"/>
                  </a:lnTo>
                  <a:lnTo>
                    <a:pt x="105" y="499"/>
                  </a:lnTo>
                  <a:lnTo>
                    <a:pt x="105" y="604"/>
                  </a:lnTo>
                  <a:lnTo>
                    <a:pt x="630" y="604"/>
                  </a:lnTo>
                  <a:moveTo>
                    <a:pt x="0" y="0"/>
                  </a:moveTo>
                  <a:lnTo>
                    <a:pt x="0" y="709"/>
                  </a:lnTo>
                  <a:lnTo>
                    <a:pt x="709" y="709"/>
                  </a:lnTo>
                </a:path>
              </a:pathLst>
            </a:custGeom>
            <a:noFill/>
            <a:ln w="22225" cap="sq">
              <a:gradFill>
                <a:gsLst>
                  <a:gs pos="0">
                    <a:schemeClr val="accent3"/>
                  </a:gs>
                  <a:gs pos="48000">
                    <a:schemeClr val="accent1">
                      <a:lumMod val="45000"/>
                      <a:lumOff val="55000"/>
                    </a:schemeClr>
                  </a:gs>
                  <a:gs pos="100000">
                    <a:schemeClr val="accent1"/>
                  </a:gs>
                </a:gsLst>
                <a:lin ang="5400000" scaled="1"/>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9" name="Rounded Rectangle 2">
            <a:extLst>
              <a:ext uri="{FF2B5EF4-FFF2-40B4-BE49-F238E27FC236}">
                <a16:creationId xmlns:a16="http://schemas.microsoft.com/office/drawing/2014/main" id="{1D6A1C0D-1A17-53EE-6B96-92D45584721C}"/>
              </a:ext>
            </a:extLst>
          </p:cNvPr>
          <p:cNvSpPr/>
          <p:nvPr/>
        </p:nvSpPr>
        <p:spPr bwMode="auto">
          <a:xfrm>
            <a:off x="610835" y="5991714"/>
            <a:ext cx="10836194" cy="640080"/>
          </a:xfrm>
          <a:prstGeom prst="roundRect">
            <a:avLst>
              <a:gd name="adj" fmla="val 1056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latin typeface="+mj-lt"/>
              <a:ea typeface="Segoe UI" pitchFamily="34" charset="0"/>
              <a:cs typeface="Segoe UI" pitchFamily="34" charset="0"/>
            </a:endParaRPr>
          </a:p>
        </p:txBody>
      </p:sp>
      <p:sp>
        <p:nvSpPr>
          <p:cNvPr id="10" name="TextBox 9">
            <a:extLst>
              <a:ext uri="{FF2B5EF4-FFF2-40B4-BE49-F238E27FC236}">
                <a16:creationId xmlns:a16="http://schemas.microsoft.com/office/drawing/2014/main" id="{58FCF55F-ABC6-1501-1C4E-8F824551C9E1}"/>
              </a:ext>
            </a:extLst>
          </p:cNvPr>
          <p:cNvSpPr txBox="1"/>
          <p:nvPr/>
        </p:nvSpPr>
        <p:spPr>
          <a:xfrm>
            <a:off x="777885" y="6029683"/>
            <a:ext cx="9177224" cy="523220"/>
          </a:xfrm>
          <a:prstGeom prst="rect">
            <a:avLst/>
          </a:prstGeom>
          <a:noFill/>
        </p:spPr>
        <p:txBody>
          <a:bodyPr wrap="square" rtlCol="0">
            <a:spAutoFit/>
          </a:bodyPr>
          <a:lstStyle/>
          <a:p>
            <a:r>
              <a:rPr lang="en-US" sz="2800">
                <a:solidFill>
                  <a:schemeClr val="bg1"/>
                </a:solidFill>
                <a:latin typeface="+mj-lt"/>
                <a:cs typeface="Segoe UI" panose="020B0502040204020203" pitchFamily="34" charset="0"/>
              </a:rPr>
              <a:t>Get ready to follow along with us in this section</a:t>
            </a:r>
          </a:p>
        </p:txBody>
      </p:sp>
    </p:spTree>
    <p:extLst>
      <p:ext uri="{BB962C8B-B14F-4D97-AF65-F5344CB8AC3E}">
        <p14:creationId xmlns:p14="http://schemas.microsoft.com/office/powerpoint/2010/main" val="789525185"/>
      </p:ext>
    </p:extLst>
  </p:cSld>
  <p:clrMapOvr>
    <a:masterClrMapping/>
  </p:clrMapOvr>
  <p:transition>
    <p:fade/>
  </p:transition>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2">
            <a:extLst>
              <a:ext uri="{FF2B5EF4-FFF2-40B4-BE49-F238E27FC236}">
                <a16:creationId xmlns:a16="http://schemas.microsoft.com/office/drawing/2014/main" id="{277084DF-5632-B634-5878-6C233529D904}"/>
              </a:ext>
            </a:extLst>
          </p:cNvPr>
          <p:cNvSpPr/>
          <p:nvPr/>
        </p:nvSpPr>
        <p:spPr bwMode="auto">
          <a:xfrm>
            <a:off x="594745" y="394994"/>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7CBA9BE2-C373-6917-E8D0-675DF68146BF}"/>
              </a:ext>
            </a:extLst>
          </p:cNvPr>
          <p:cNvSpPr>
            <a:spLocks noGrp="1"/>
          </p:cNvSpPr>
          <p:nvPr>
            <p:ph type="title"/>
          </p:nvPr>
        </p:nvSpPr>
        <p:spPr>
          <a:xfrm>
            <a:off x="743839" y="499590"/>
            <a:ext cx="11018520" cy="430887"/>
          </a:xfrm>
        </p:spPr>
        <p:txBody>
          <a:bodyPr/>
          <a:lstStyle/>
          <a:p>
            <a:r>
              <a:rPr lang="en-US" b="1">
                <a:solidFill>
                  <a:schemeClr val="bg1"/>
                </a:solidFill>
                <a:latin typeface="+mj-lt"/>
              </a:rPr>
              <a:t>Microsoft 365 Copilot Usage Reports in the M365 Admin Center</a:t>
            </a:r>
            <a:endParaRPr lang="en-US">
              <a:solidFill>
                <a:schemeClr val="bg1"/>
              </a:solidFill>
            </a:endParaRPr>
          </a:p>
        </p:txBody>
      </p:sp>
      <p:sp>
        <p:nvSpPr>
          <p:cNvPr id="4" name="TextBox 3">
            <a:extLst>
              <a:ext uri="{FF2B5EF4-FFF2-40B4-BE49-F238E27FC236}">
                <a16:creationId xmlns:a16="http://schemas.microsoft.com/office/drawing/2014/main" id="{78A548F0-52A4-CE96-6013-4E1026855A08}"/>
              </a:ext>
            </a:extLst>
          </p:cNvPr>
          <p:cNvSpPr txBox="1"/>
          <p:nvPr/>
        </p:nvSpPr>
        <p:spPr>
          <a:xfrm>
            <a:off x="588263" y="1152229"/>
            <a:ext cx="8059011" cy="4147739"/>
          </a:xfrm>
          <a:prstGeom prst="rect">
            <a:avLst/>
          </a:prstGeom>
          <a:noFill/>
        </p:spPr>
        <p:txBody>
          <a:bodyPr wrap="square">
            <a:spAutoFit/>
          </a:bodyPr>
          <a:lstStyle/>
          <a:p>
            <a:pPr algn="l" rtl="0" eaLnBrk="1" latinLnBrk="0" hangingPunct="1"/>
            <a:r>
              <a:rPr lang="en-US" sz="2400">
                <a:solidFill>
                  <a:srgbClr val="080808"/>
                </a:solidFill>
                <a:latin typeface="Segoe UI" panose="020B0502040204020203" pitchFamily="34" charset="0"/>
              </a:rPr>
              <a:t>Report on </a:t>
            </a:r>
            <a:r>
              <a:rPr lang="en-US" sz="2400">
                <a:solidFill>
                  <a:srgbClr val="080808"/>
                </a:solidFill>
                <a:effectLst/>
                <a:latin typeface="Segoe UI" panose="020B0502040204020203" pitchFamily="34" charset="0"/>
              </a:rPr>
              <a:t>how people in your business are using Microsoft 365 services:</a:t>
            </a:r>
          </a:p>
          <a:p>
            <a:pPr algn="l" rtl="0" eaLnBrk="1" latinLnBrk="0" hangingPunct="1"/>
            <a:r>
              <a:rPr lang="en-US" sz="2000">
                <a:hlinkClick r:id="rId2"/>
              </a:rPr>
              <a:t>Microsoft 365 admin center activity reports - Microsoft 365 admin | Microsoft Learn</a:t>
            </a:r>
            <a:endParaRPr lang="en-US" sz="2000"/>
          </a:p>
          <a:p>
            <a:pPr algn="l" rtl="0" eaLnBrk="1" latinLnBrk="0" hangingPunct="1"/>
            <a:endParaRPr lang="en-US" sz="2400">
              <a:solidFill>
                <a:srgbClr val="080808"/>
              </a:solidFill>
              <a:effectLst/>
              <a:latin typeface="Segoe UI" panose="020B0502040204020203" pitchFamily="34" charset="0"/>
            </a:endParaRPr>
          </a:p>
          <a:p>
            <a:pPr marL="457200" indent="-457200" algn="l" rtl="0" eaLnBrk="1" latinLnBrk="0" hangingPunct="1">
              <a:buFont typeface="+mj-lt"/>
              <a:buAutoNum type="arabicPeriod"/>
            </a:pPr>
            <a:r>
              <a:rPr lang="en-US" sz="2400">
                <a:solidFill>
                  <a:srgbClr val="080808"/>
                </a:solidFill>
                <a:latin typeface="Segoe UI" panose="020B0502040204020203" pitchFamily="34" charset="0"/>
              </a:rPr>
              <a:t>Copilot Usage Report (Readiness | Adoption | Agent)</a:t>
            </a:r>
          </a:p>
          <a:p>
            <a:pPr marL="457200" indent="-457200" algn="l" rtl="0" eaLnBrk="1" latinLnBrk="0" hangingPunct="1">
              <a:buFont typeface="+mj-lt"/>
              <a:buAutoNum type="arabicPeriod"/>
            </a:pPr>
            <a:r>
              <a:rPr lang="en-US" sz="2400">
                <a:solidFill>
                  <a:srgbClr val="080808"/>
                </a:solidFill>
                <a:effectLst/>
                <a:latin typeface="Segoe UI" panose="020B0502040204020203" pitchFamily="34" charset="0"/>
              </a:rPr>
              <a:t>Copilot Chat Usage Report </a:t>
            </a:r>
          </a:p>
          <a:p>
            <a:pPr algn="l" rtl="0" eaLnBrk="1" latinLnBrk="0" hangingPunct="1">
              <a:lnSpc>
                <a:spcPct val="150000"/>
              </a:lnSpc>
            </a:pPr>
            <a:r>
              <a:rPr lang="en-US" sz="2400">
                <a:solidFill>
                  <a:srgbClr val="080808"/>
                </a:solidFill>
                <a:effectLst/>
                <a:latin typeface="Segoe UI" panose="020B0502040204020203" pitchFamily="34" charset="0"/>
              </a:rPr>
              <a:t>Admin roles that can view Copilot usage reports:</a:t>
            </a:r>
          </a:p>
          <a:p>
            <a:pPr marL="914400" lvl="1" indent="-457200">
              <a:lnSpc>
                <a:spcPct val="150000"/>
              </a:lnSpc>
              <a:buFont typeface="Arial" panose="020B0604020202020204" pitchFamily="34" charset="0"/>
              <a:buChar char="•"/>
            </a:pPr>
            <a:r>
              <a:rPr lang="en-US" sz="2400">
                <a:solidFill>
                  <a:srgbClr val="080808"/>
                </a:solidFill>
                <a:latin typeface="Segoe UI" panose="020B0502040204020203" pitchFamily="34" charset="0"/>
              </a:rPr>
              <a:t>Global Admin</a:t>
            </a:r>
          </a:p>
          <a:p>
            <a:pPr marL="914400" lvl="1" indent="-457200">
              <a:lnSpc>
                <a:spcPct val="150000"/>
              </a:lnSpc>
              <a:buFont typeface="Arial" panose="020B0604020202020204" pitchFamily="34" charset="0"/>
              <a:buChar char="•"/>
            </a:pPr>
            <a:r>
              <a:rPr lang="en-US" sz="2400">
                <a:solidFill>
                  <a:srgbClr val="080808"/>
                </a:solidFill>
                <a:latin typeface="Segoe UI" panose="020B0502040204020203" pitchFamily="34" charset="0"/>
              </a:rPr>
              <a:t>Reports Reader</a:t>
            </a:r>
          </a:p>
        </p:txBody>
      </p:sp>
      <p:sp>
        <p:nvSpPr>
          <p:cNvPr id="7" name="Rounded Rectangle 2">
            <a:extLst>
              <a:ext uri="{FF2B5EF4-FFF2-40B4-BE49-F238E27FC236}">
                <a16:creationId xmlns:a16="http://schemas.microsoft.com/office/drawing/2014/main" id="{0A4A944E-72C8-EC49-2D3A-39FD3D74E1F4}"/>
              </a:ext>
            </a:extLst>
          </p:cNvPr>
          <p:cNvSpPr/>
          <p:nvPr/>
        </p:nvSpPr>
        <p:spPr bwMode="auto">
          <a:xfrm>
            <a:off x="8995327" y="2508031"/>
            <a:ext cx="2617939" cy="1975894"/>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8" name="TextBox 7">
            <a:extLst>
              <a:ext uri="{FF2B5EF4-FFF2-40B4-BE49-F238E27FC236}">
                <a16:creationId xmlns:a16="http://schemas.microsoft.com/office/drawing/2014/main" id="{D2A48150-FD6E-EDAD-4087-38A56C9BB19D}"/>
              </a:ext>
            </a:extLst>
          </p:cNvPr>
          <p:cNvSpPr txBox="1"/>
          <p:nvPr/>
        </p:nvSpPr>
        <p:spPr>
          <a:xfrm>
            <a:off x="9089645" y="2584398"/>
            <a:ext cx="242930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IMPORTANT: </a:t>
            </a:r>
            <a:br>
              <a:rPr kumimoji="0" lang="en-US" sz="18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br>
            <a:r>
              <a:rPr kumimoji="0" lang="en-US" sz="18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Deleted users will still show in Activity chart totals but user details will be deleted within 30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4546969A-8CD9-105C-DF38-AEAB2AC5FD21}"/>
              </a:ext>
            </a:extLst>
          </p:cNvPr>
          <p:cNvGrpSpPr/>
          <p:nvPr/>
        </p:nvGrpSpPr>
        <p:grpSpPr>
          <a:xfrm>
            <a:off x="11089298" y="2154749"/>
            <a:ext cx="859297" cy="859297"/>
            <a:chOff x="7597477" y="4739435"/>
            <a:chExt cx="859297" cy="859297"/>
          </a:xfrm>
          <a:effectLst/>
        </p:grpSpPr>
        <p:sp>
          <p:nvSpPr>
            <p:cNvPr id="10" name="Oval 9">
              <a:extLst>
                <a:ext uri="{FF2B5EF4-FFF2-40B4-BE49-F238E27FC236}">
                  <a16:creationId xmlns:a16="http://schemas.microsoft.com/office/drawing/2014/main" id="{88CB91AC-0783-C207-756A-2DCA295BA2DE}"/>
                </a:ext>
              </a:extLst>
            </p:cNvPr>
            <p:cNvSpPr/>
            <p:nvPr/>
          </p:nvSpPr>
          <p:spPr bwMode="auto">
            <a:xfrm>
              <a:off x="7597477" y="4739435"/>
              <a:ext cx="859297" cy="859297"/>
            </a:xfrm>
            <a:prstGeom prst="ellipse">
              <a:avLst/>
            </a:prstGeom>
            <a:solidFill>
              <a:schemeClr val="bg1"/>
            </a:solidFill>
            <a:ln w="25400">
              <a:gradFill>
                <a:gsLst>
                  <a:gs pos="0">
                    <a:schemeClr val="accent3"/>
                  </a:gs>
                  <a:gs pos="57000">
                    <a:schemeClr val="accent1">
                      <a:lumMod val="45000"/>
                      <a:lumOff val="55000"/>
                    </a:schemeClr>
                  </a:gs>
                  <a:gs pos="100000">
                    <a:schemeClr val="accent1"/>
                  </a:gs>
                </a:gsLst>
                <a:lin ang="5400000" scaled="1"/>
              </a:gradFill>
              <a:headEnd type="none" w="med" len="med"/>
              <a:tailEnd type="none" w="med" len="med"/>
            </a:ln>
            <a:effectLst>
              <a:glow rad="63500">
                <a:schemeClr val="bg2">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1" name="BarChartHorizontal_E9EB" title="Icon of a horizontal bar graph">
              <a:extLst>
                <a:ext uri="{FF2B5EF4-FFF2-40B4-BE49-F238E27FC236}">
                  <a16:creationId xmlns:a16="http://schemas.microsoft.com/office/drawing/2014/main" id="{3AA7E79D-EA04-C0A4-DBCD-59BD468B53B6}"/>
                </a:ext>
              </a:extLst>
            </p:cNvPr>
            <p:cNvSpPr>
              <a:spLocks noChangeAspect="1" noEditPoints="1"/>
            </p:cNvSpPr>
            <p:nvPr/>
          </p:nvSpPr>
          <p:spPr bwMode="auto">
            <a:xfrm>
              <a:off x="7783711" y="4925669"/>
              <a:ext cx="486827" cy="486827"/>
            </a:xfrm>
            <a:custGeom>
              <a:avLst/>
              <a:gdLst>
                <a:gd name="T0" fmla="*/ 105 w 709"/>
                <a:gd name="T1" fmla="*/ 184 h 709"/>
                <a:gd name="T2" fmla="*/ 105 w 709"/>
                <a:gd name="T3" fmla="*/ 79 h 709"/>
                <a:gd name="T4" fmla="*/ 525 w 709"/>
                <a:gd name="T5" fmla="*/ 79 h 709"/>
                <a:gd name="T6" fmla="*/ 525 w 709"/>
                <a:gd name="T7" fmla="*/ 184 h 709"/>
                <a:gd name="T8" fmla="*/ 105 w 709"/>
                <a:gd name="T9" fmla="*/ 184 h 709"/>
                <a:gd name="T10" fmla="*/ 420 w 709"/>
                <a:gd name="T11" fmla="*/ 394 h 709"/>
                <a:gd name="T12" fmla="*/ 420 w 709"/>
                <a:gd name="T13" fmla="*/ 289 h 709"/>
                <a:gd name="T14" fmla="*/ 105 w 709"/>
                <a:gd name="T15" fmla="*/ 289 h 709"/>
                <a:gd name="T16" fmla="*/ 105 w 709"/>
                <a:gd name="T17" fmla="*/ 394 h 709"/>
                <a:gd name="T18" fmla="*/ 420 w 709"/>
                <a:gd name="T19" fmla="*/ 394 h 709"/>
                <a:gd name="T20" fmla="*/ 630 w 709"/>
                <a:gd name="T21" fmla="*/ 604 h 709"/>
                <a:gd name="T22" fmla="*/ 630 w 709"/>
                <a:gd name="T23" fmla="*/ 499 h 709"/>
                <a:gd name="T24" fmla="*/ 105 w 709"/>
                <a:gd name="T25" fmla="*/ 499 h 709"/>
                <a:gd name="T26" fmla="*/ 105 w 709"/>
                <a:gd name="T27" fmla="*/ 604 h 709"/>
                <a:gd name="T28" fmla="*/ 630 w 709"/>
                <a:gd name="T29" fmla="*/ 604 h 709"/>
                <a:gd name="T30" fmla="*/ 0 w 709"/>
                <a:gd name="T31" fmla="*/ 0 h 709"/>
                <a:gd name="T32" fmla="*/ 0 w 709"/>
                <a:gd name="T33" fmla="*/ 709 h 709"/>
                <a:gd name="T34" fmla="*/ 709 w 709"/>
                <a:gd name="T35"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9" h="709">
                  <a:moveTo>
                    <a:pt x="105" y="184"/>
                  </a:moveTo>
                  <a:lnTo>
                    <a:pt x="105" y="79"/>
                  </a:lnTo>
                  <a:lnTo>
                    <a:pt x="525" y="79"/>
                  </a:lnTo>
                  <a:lnTo>
                    <a:pt x="525" y="184"/>
                  </a:lnTo>
                  <a:lnTo>
                    <a:pt x="105" y="184"/>
                  </a:lnTo>
                  <a:moveTo>
                    <a:pt x="420" y="394"/>
                  </a:moveTo>
                  <a:lnTo>
                    <a:pt x="420" y="289"/>
                  </a:lnTo>
                  <a:lnTo>
                    <a:pt x="105" y="289"/>
                  </a:lnTo>
                  <a:lnTo>
                    <a:pt x="105" y="394"/>
                  </a:lnTo>
                  <a:lnTo>
                    <a:pt x="420" y="394"/>
                  </a:lnTo>
                  <a:moveTo>
                    <a:pt x="630" y="604"/>
                  </a:moveTo>
                  <a:lnTo>
                    <a:pt x="630" y="499"/>
                  </a:lnTo>
                  <a:lnTo>
                    <a:pt x="105" y="499"/>
                  </a:lnTo>
                  <a:lnTo>
                    <a:pt x="105" y="604"/>
                  </a:lnTo>
                  <a:lnTo>
                    <a:pt x="630" y="604"/>
                  </a:lnTo>
                  <a:moveTo>
                    <a:pt x="0" y="0"/>
                  </a:moveTo>
                  <a:lnTo>
                    <a:pt x="0" y="709"/>
                  </a:lnTo>
                  <a:lnTo>
                    <a:pt x="709" y="709"/>
                  </a:lnTo>
                </a:path>
              </a:pathLst>
            </a:custGeom>
            <a:noFill/>
            <a:ln w="22225" cap="sq">
              <a:gradFill>
                <a:gsLst>
                  <a:gs pos="0">
                    <a:schemeClr val="accent3"/>
                  </a:gs>
                  <a:gs pos="48000">
                    <a:schemeClr val="accent1">
                      <a:lumMod val="45000"/>
                      <a:lumOff val="55000"/>
                    </a:schemeClr>
                  </a:gs>
                  <a:gs pos="100000">
                    <a:schemeClr val="accent1"/>
                  </a:gs>
                </a:gsLst>
                <a:lin ang="5400000" scaled="1"/>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2" name="Rounded Rectangle 2">
            <a:extLst>
              <a:ext uri="{FF2B5EF4-FFF2-40B4-BE49-F238E27FC236}">
                <a16:creationId xmlns:a16="http://schemas.microsoft.com/office/drawing/2014/main" id="{7223B6FE-F549-C8A1-6158-264AA45694A2}"/>
              </a:ext>
            </a:extLst>
          </p:cNvPr>
          <p:cNvSpPr/>
          <p:nvPr/>
        </p:nvSpPr>
        <p:spPr bwMode="auto">
          <a:xfrm>
            <a:off x="682753" y="5554876"/>
            <a:ext cx="10836194" cy="1083169"/>
          </a:xfrm>
          <a:prstGeom prst="roundRect">
            <a:avLst>
              <a:gd name="adj" fmla="val 1056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latin typeface="+mj-lt"/>
              <a:ea typeface="Segoe UI" pitchFamily="34" charset="0"/>
              <a:cs typeface="Segoe UI" pitchFamily="34" charset="0"/>
            </a:endParaRPr>
          </a:p>
        </p:txBody>
      </p:sp>
      <p:sp>
        <p:nvSpPr>
          <p:cNvPr id="5" name="TextBox 4">
            <a:extLst>
              <a:ext uri="{FF2B5EF4-FFF2-40B4-BE49-F238E27FC236}">
                <a16:creationId xmlns:a16="http://schemas.microsoft.com/office/drawing/2014/main" id="{7B97FD7D-1402-AD66-C044-8D2E572BB6B5}"/>
              </a:ext>
            </a:extLst>
          </p:cNvPr>
          <p:cNvSpPr txBox="1"/>
          <p:nvPr/>
        </p:nvSpPr>
        <p:spPr>
          <a:xfrm>
            <a:off x="854514" y="5688370"/>
            <a:ext cx="10421018" cy="830997"/>
          </a:xfrm>
          <a:prstGeom prst="rect">
            <a:avLst/>
          </a:prstGeom>
          <a:noFill/>
        </p:spPr>
        <p:txBody>
          <a:bodyPr wrap="square" rtlCol="0">
            <a:spAutoFit/>
          </a:bodyPr>
          <a:lstStyle/>
          <a:p>
            <a:r>
              <a:rPr lang="en-US" sz="2400">
                <a:solidFill>
                  <a:schemeClr val="bg1"/>
                </a:solidFill>
                <a:latin typeface="+mj-lt"/>
                <a:cs typeface="Segoe UI" panose="020B0502040204020203" pitchFamily="34" charset="0"/>
              </a:rPr>
              <a:t>Follow along in your tenant by navigating to </a:t>
            </a:r>
            <a:r>
              <a:rPr lang="en-US" sz="2400">
                <a:solidFill>
                  <a:schemeClr val="bg1"/>
                </a:solidFill>
                <a:latin typeface="+mj-lt"/>
                <a:cs typeface="Segoe UI" panose="020B0502040204020203" pitchFamily="34" charset="0"/>
                <a:hlinkClick r:id="rId3">
                  <a:extLst>
                    <a:ext uri="{A12FA001-AC4F-418D-AE19-62706E023703}">
                      <ahyp:hlinkClr xmlns:ahyp="http://schemas.microsoft.com/office/drawing/2018/hyperlinkcolor" val="tx"/>
                    </a:ext>
                  </a:extLst>
                </a:hlinkClick>
              </a:rPr>
              <a:t>https://admin.microsoft.com</a:t>
            </a:r>
            <a:endParaRPr lang="en-US" sz="2400">
              <a:solidFill>
                <a:schemeClr val="bg1"/>
              </a:solidFill>
              <a:latin typeface="+mj-lt"/>
              <a:cs typeface="Segoe UI" panose="020B0502040204020203" pitchFamily="34" charset="0"/>
            </a:endParaRPr>
          </a:p>
          <a:p>
            <a:r>
              <a:rPr lang="en-US" sz="2400">
                <a:solidFill>
                  <a:schemeClr val="bg1"/>
                </a:solidFill>
                <a:latin typeface="+mj-lt"/>
                <a:cs typeface="Segoe UI" panose="020B0502040204020203" pitchFamily="34" charset="0"/>
              </a:rPr>
              <a:t>Reports | Usage | Microsoft 365 Copilot</a:t>
            </a:r>
          </a:p>
        </p:txBody>
      </p:sp>
    </p:spTree>
    <p:extLst>
      <p:ext uri="{BB962C8B-B14F-4D97-AF65-F5344CB8AC3E}">
        <p14:creationId xmlns:p14="http://schemas.microsoft.com/office/powerpoint/2010/main" val="1141990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
            <a:extLst>
              <a:ext uri="{FF2B5EF4-FFF2-40B4-BE49-F238E27FC236}">
                <a16:creationId xmlns:a16="http://schemas.microsoft.com/office/drawing/2014/main" id="{D32D0E0C-419B-A1D9-1E70-1E27E436C480}"/>
              </a:ext>
            </a:extLst>
          </p:cNvPr>
          <p:cNvSpPr/>
          <p:nvPr/>
        </p:nvSpPr>
        <p:spPr bwMode="auto">
          <a:xfrm>
            <a:off x="588261" y="384532"/>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43885ACA-ED1D-17B5-B73B-5983CBF018C1}"/>
              </a:ext>
            </a:extLst>
          </p:cNvPr>
          <p:cNvSpPr>
            <a:spLocks noGrp="1"/>
          </p:cNvSpPr>
          <p:nvPr>
            <p:ph type="title"/>
          </p:nvPr>
        </p:nvSpPr>
        <p:spPr>
          <a:xfrm>
            <a:off x="654387" y="489129"/>
            <a:ext cx="11018520" cy="430887"/>
          </a:xfrm>
        </p:spPr>
        <p:txBody>
          <a:bodyPr/>
          <a:lstStyle/>
          <a:p>
            <a:r>
              <a:rPr lang="nn-NO" sz="2800" b="1">
                <a:solidFill>
                  <a:schemeClr val="bg1"/>
                </a:solidFill>
                <a:latin typeface="+mj-lt"/>
              </a:rPr>
              <a:t> Microsoft 365 Copilot Usage Report – Readiness Tab</a:t>
            </a:r>
            <a:endParaRPr lang="en-US">
              <a:solidFill>
                <a:schemeClr val="bg1"/>
              </a:solidFill>
            </a:endParaRPr>
          </a:p>
        </p:txBody>
      </p:sp>
      <p:sp>
        <p:nvSpPr>
          <p:cNvPr id="4" name="TextBox 3">
            <a:extLst>
              <a:ext uri="{FF2B5EF4-FFF2-40B4-BE49-F238E27FC236}">
                <a16:creationId xmlns:a16="http://schemas.microsoft.com/office/drawing/2014/main" id="{6FC83E67-E803-6AFD-78F0-4696EDA4B21B}"/>
              </a:ext>
            </a:extLst>
          </p:cNvPr>
          <p:cNvSpPr txBox="1"/>
          <p:nvPr/>
        </p:nvSpPr>
        <p:spPr>
          <a:xfrm>
            <a:off x="588261" y="1261560"/>
            <a:ext cx="8223295" cy="5194179"/>
          </a:xfrm>
          <a:prstGeom prst="rect">
            <a:avLst/>
          </a:prstGeom>
          <a:noFill/>
        </p:spPr>
        <p:txBody>
          <a:bodyPr wrap="square">
            <a:spAutoFit/>
          </a:bodyPr>
          <a:lstStyle/>
          <a:p>
            <a:pPr algn="l" rtl="0" eaLnBrk="1" latinLnBrk="0" hangingPunct="1"/>
            <a:r>
              <a:rPr lang="en-US" sz="2400">
                <a:solidFill>
                  <a:srgbClr val="080808"/>
                </a:solidFill>
                <a:effectLst/>
                <a:latin typeface="Segoe UI" panose="020B0502040204020203" pitchFamily="34" charset="0"/>
              </a:rPr>
              <a:t>Use this report to see how ready your organization is to adopt Microsoft 365 Copilot:</a:t>
            </a:r>
            <a:endParaRPr lang="en-US" sz="2400">
              <a:solidFill>
                <a:srgbClr val="080808"/>
              </a:solidFill>
              <a:effectLst/>
              <a:latin typeface="Segoe UI" panose="020B0502040204020203" pitchFamily="34" charset="0"/>
              <a:hlinkClick r:id="rId3"/>
            </a:endParaRPr>
          </a:p>
          <a:p>
            <a:pPr algn="l" rtl="0" eaLnBrk="1" latinLnBrk="0" hangingPunct="1">
              <a:lnSpc>
                <a:spcPct val="150000"/>
              </a:lnSpc>
            </a:pPr>
            <a:r>
              <a:rPr lang="en-US" sz="2000">
                <a:solidFill>
                  <a:srgbClr val="080808"/>
                </a:solidFill>
                <a:effectLst/>
                <a:latin typeface="Segoe UI" panose="020B0502040204020203" pitchFamily="34" charset="0"/>
                <a:hlinkClick r:id="rId3"/>
              </a:rPr>
              <a:t>Microsoft 365 admin center Microsoft 365 Copilot readiness - Microsoft 365 admin | Microsoft Learn</a:t>
            </a:r>
            <a:endParaRPr lang="en-US" sz="2000">
              <a:solidFill>
                <a:srgbClr val="080808"/>
              </a:solidFill>
              <a:effectLst/>
              <a:latin typeface="Segoe UI" panose="020B0502040204020203" pitchFamily="34" charset="0"/>
            </a:endParaRPr>
          </a:p>
          <a:p>
            <a:pPr marL="283464" indent="-283464">
              <a:lnSpc>
                <a:spcPct val="150000"/>
              </a:lnSpc>
              <a:buFont typeface="Arial" panose="020B0604020202020204" pitchFamily="34" charset="0"/>
              <a:buChar char="•"/>
            </a:pPr>
            <a:r>
              <a:rPr lang="en-US" sz="2400">
                <a:solidFill>
                  <a:srgbClr val="080808"/>
                </a:solidFill>
                <a:latin typeface="Segoe UI" panose="020B0502040204020203" pitchFamily="34" charset="0"/>
              </a:rPr>
              <a:t>Assigned and Available Licenses</a:t>
            </a:r>
            <a:endParaRPr lang="en-US" sz="2400">
              <a:solidFill>
                <a:srgbClr val="080808"/>
              </a:solidFill>
              <a:effectLst/>
              <a:latin typeface="Segoe UI" panose="020B0502040204020203" pitchFamily="34" charset="0"/>
            </a:endParaRPr>
          </a:p>
          <a:p>
            <a:pPr marL="283464" indent="-283464" algn="l" rtl="0" eaLnBrk="1" latinLnBrk="0" hangingPunct="1">
              <a:lnSpc>
                <a:spcPct val="150000"/>
              </a:lnSpc>
              <a:buFont typeface="Arial" panose="020B0604020202020204" pitchFamily="34" charset="0"/>
              <a:buChar char="•"/>
            </a:pPr>
            <a:r>
              <a:rPr lang="en-US" sz="2400">
                <a:solidFill>
                  <a:srgbClr val="080808"/>
                </a:solidFill>
                <a:effectLst/>
                <a:latin typeface="Segoe UI" panose="020B0502040204020203" pitchFamily="34" charset="0"/>
              </a:rPr>
              <a:t>Identifies which users are technically eligible for Copilot </a:t>
            </a:r>
          </a:p>
          <a:p>
            <a:pPr marL="283464" indent="-283464" algn="l" rtl="0" eaLnBrk="1" latinLnBrk="0" hangingPunct="1">
              <a:lnSpc>
                <a:spcPct val="150000"/>
              </a:lnSpc>
              <a:buFont typeface="Arial" panose="020B0604020202020204" pitchFamily="34" charset="0"/>
              <a:buChar char="•"/>
            </a:pPr>
            <a:r>
              <a:rPr lang="en-US" sz="2400">
                <a:solidFill>
                  <a:srgbClr val="080808"/>
                </a:solidFill>
                <a:latin typeface="Segoe UI" panose="020B0502040204020203" pitchFamily="34" charset="0"/>
              </a:rPr>
              <a:t>Suggested Candidates for Copilot based on app usage</a:t>
            </a:r>
          </a:p>
          <a:p>
            <a:pPr marL="283464" indent="-283464">
              <a:lnSpc>
                <a:spcPct val="150000"/>
              </a:lnSpc>
              <a:buFont typeface="Arial" panose="020B0604020202020204" pitchFamily="34" charset="0"/>
              <a:buChar char="•"/>
            </a:pPr>
            <a:r>
              <a:rPr lang="en-US" sz="2400">
                <a:solidFill>
                  <a:srgbClr val="080808"/>
                </a:solidFill>
                <a:effectLst/>
                <a:latin typeface="Segoe UI" panose="020B0502040204020203" pitchFamily="34" charset="0"/>
              </a:rPr>
              <a:t>Monitor usage of Microsoft 365 apps that Copilot integrates best with</a:t>
            </a:r>
          </a:p>
          <a:p>
            <a:pPr marL="283464" indent="-283464" algn="l" rtl="0" eaLnBrk="1" latinLnBrk="0" hangingPunct="1">
              <a:lnSpc>
                <a:spcPct val="150000"/>
              </a:lnSpc>
              <a:buFont typeface="Arial" panose="020B0604020202020204" pitchFamily="34" charset="0"/>
              <a:buChar char="•"/>
            </a:pPr>
            <a:r>
              <a:rPr lang="en-US" sz="2400">
                <a:solidFill>
                  <a:srgbClr val="080808"/>
                </a:solidFill>
                <a:effectLst/>
                <a:latin typeface="Segoe UI" panose="020B0502040204020203" pitchFamily="34" charset="0"/>
              </a:rPr>
              <a:t>Data covers the past 28 days</a:t>
            </a:r>
          </a:p>
        </p:txBody>
      </p:sp>
      <p:sp>
        <p:nvSpPr>
          <p:cNvPr id="2" name="Rounded Rectangle 2">
            <a:extLst>
              <a:ext uri="{FF2B5EF4-FFF2-40B4-BE49-F238E27FC236}">
                <a16:creationId xmlns:a16="http://schemas.microsoft.com/office/drawing/2014/main" id="{1B88DB4F-CB9C-7A81-469B-154D95B25165}"/>
              </a:ext>
            </a:extLst>
          </p:cNvPr>
          <p:cNvSpPr/>
          <p:nvPr/>
        </p:nvSpPr>
        <p:spPr bwMode="auto">
          <a:xfrm>
            <a:off x="8905875" y="2667057"/>
            <a:ext cx="2617939" cy="1975894"/>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EDF28BD1-C09C-1A35-0B41-A065DEE32CE9}"/>
              </a:ext>
            </a:extLst>
          </p:cNvPr>
          <p:cNvSpPr txBox="1"/>
          <p:nvPr/>
        </p:nvSpPr>
        <p:spPr>
          <a:xfrm>
            <a:off x="9000193" y="2743424"/>
            <a:ext cx="242930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PRO TIP: </a:t>
            </a:r>
            <a:br>
              <a:rPr kumimoji="0" lang="en-US" sz="18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br>
            <a:r>
              <a:rPr lang="en-US">
                <a:solidFill>
                  <a:schemeClr val="bg1"/>
                </a:solidFill>
                <a:latin typeface="Segoe UI" panose="020B0502040204020203" pitchFamily="34" charset="0"/>
                <a:cs typeface="Segoe UI" panose="020B0502040204020203" pitchFamily="34" charset="0"/>
              </a:rPr>
              <a:t>U</a:t>
            </a:r>
            <a:r>
              <a:rPr kumimoji="0" lang="en-US" sz="18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se the Suggested Candidates in Readiness Tab to identify users who will benefit the most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08F7E941-3EEB-55FF-50BB-FC733DE9549F}"/>
              </a:ext>
            </a:extLst>
          </p:cNvPr>
          <p:cNvGrpSpPr/>
          <p:nvPr/>
        </p:nvGrpSpPr>
        <p:grpSpPr>
          <a:xfrm>
            <a:off x="10999846" y="2313775"/>
            <a:ext cx="859297" cy="859297"/>
            <a:chOff x="7597477" y="4739435"/>
            <a:chExt cx="859297" cy="859297"/>
          </a:xfrm>
          <a:effectLst/>
        </p:grpSpPr>
        <p:sp>
          <p:nvSpPr>
            <p:cNvPr id="7" name="Oval 6">
              <a:extLst>
                <a:ext uri="{FF2B5EF4-FFF2-40B4-BE49-F238E27FC236}">
                  <a16:creationId xmlns:a16="http://schemas.microsoft.com/office/drawing/2014/main" id="{2B158029-16A4-DB95-5CA4-F6DD91B948CF}"/>
                </a:ext>
              </a:extLst>
            </p:cNvPr>
            <p:cNvSpPr/>
            <p:nvPr/>
          </p:nvSpPr>
          <p:spPr bwMode="auto">
            <a:xfrm>
              <a:off x="7597477" y="4739435"/>
              <a:ext cx="859297" cy="859297"/>
            </a:xfrm>
            <a:prstGeom prst="ellipse">
              <a:avLst/>
            </a:prstGeom>
            <a:solidFill>
              <a:schemeClr val="bg1"/>
            </a:solidFill>
            <a:ln w="25400">
              <a:gradFill>
                <a:gsLst>
                  <a:gs pos="0">
                    <a:schemeClr val="accent3"/>
                  </a:gs>
                  <a:gs pos="57000">
                    <a:schemeClr val="accent1">
                      <a:lumMod val="45000"/>
                      <a:lumOff val="55000"/>
                    </a:schemeClr>
                  </a:gs>
                  <a:gs pos="100000">
                    <a:schemeClr val="accent1"/>
                  </a:gs>
                </a:gsLst>
                <a:lin ang="5400000" scaled="1"/>
              </a:gradFill>
              <a:headEnd type="none" w="med" len="med"/>
              <a:tailEnd type="none" w="med" len="med"/>
            </a:ln>
            <a:effectLst>
              <a:glow rad="63500">
                <a:schemeClr val="bg2">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8" name="BarChartHorizontal_E9EB" title="Icon of a horizontal bar graph">
              <a:extLst>
                <a:ext uri="{FF2B5EF4-FFF2-40B4-BE49-F238E27FC236}">
                  <a16:creationId xmlns:a16="http://schemas.microsoft.com/office/drawing/2014/main" id="{8650007F-5804-AE19-9B41-AFF3B3E111EF}"/>
                </a:ext>
              </a:extLst>
            </p:cNvPr>
            <p:cNvSpPr>
              <a:spLocks noChangeAspect="1" noEditPoints="1"/>
            </p:cNvSpPr>
            <p:nvPr/>
          </p:nvSpPr>
          <p:spPr bwMode="auto">
            <a:xfrm>
              <a:off x="7783711" y="4925669"/>
              <a:ext cx="486827" cy="486827"/>
            </a:xfrm>
            <a:custGeom>
              <a:avLst/>
              <a:gdLst>
                <a:gd name="T0" fmla="*/ 105 w 709"/>
                <a:gd name="T1" fmla="*/ 184 h 709"/>
                <a:gd name="T2" fmla="*/ 105 w 709"/>
                <a:gd name="T3" fmla="*/ 79 h 709"/>
                <a:gd name="T4" fmla="*/ 525 w 709"/>
                <a:gd name="T5" fmla="*/ 79 h 709"/>
                <a:gd name="T6" fmla="*/ 525 w 709"/>
                <a:gd name="T7" fmla="*/ 184 h 709"/>
                <a:gd name="T8" fmla="*/ 105 w 709"/>
                <a:gd name="T9" fmla="*/ 184 h 709"/>
                <a:gd name="T10" fmla="*/ 420 w 709"/>
                <a:gd name="T11" fmla="*/ 394 h 709"/>
                <a:gd name="T12" fmla="*/ 420 w 709"/>
                <a:gd name="T13" fmla="*/ 289 h 709"/>
                <a:gd name="T14" fmla="*/ 105 w 709"/>
                <a:gd name="T15" fmla="*/ 289 h 709"/>
                <a:gd name="T16" fmla="*/ 105 w 709"/>
                <a:gd name="T17" fmla="*/ 394 h 709"/>
                <a:gd name="T18" fmla="*/ 420 w 709"/>
                <a:gd name="T19" fmla="*/ 394 h 709"/>
                <a:gd name="T20" fmla="*/ 630 w 709"/>
                <a:gd name="T21" fmla="*/ 604 h 709"/>
                <a:gd name="T22" fmla="*/ 630 w 709"/>
                <a:gd name="T23" fmla="*/ 499 h 709"/>
                <a:gd name="T24" fmla="*/ 105 w 709"/>
                <a:gd name="T25" fmla="*/ 499 h 709"/>
                <a:gd name="T26" fmla="*/ 105 w 709"/>
                <a:gd name="T27" fmla="*/ 604 h 709"/>
                <a:gd name="T28" fmla="*/ 630 w 709"/>
                <a:gd name="T29" fmla="*/ 604 h 709"/>
                <a:gd name="T30" fmla="*/ 0 w 709"/>
                <a:gd name="T31" fmla="*/ 0 h 709"/>
                <a:gd name="T32" fmla="*/ 0 w 709"/>
                <a:gd name="T33" fmla="*/ 709 h 709"/>
                <a:gd name="T34" fmla="*/ 709 w 709"/>
                <a:gd name="T35"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9" h="709">
                  <a:moveTo>
                    <a:pt x="105" y="184"/>
                  </a:moveTo>
                  <a:lnTo>
                    <a:pt x="105" y="79"/>
                  </a:lnTo>
                  <a:lnTo>
                    <a:pt x="525" y="79"/>
                  </a:lnTo>
                  <a:lnTo>
                    <a:pt x="525" y="184"/>
                  </a:lnTo>
                  <a:lnTo>
                    <a:pt x="105" y="184"/>
                  </a:lnTo>
                  <a:moveTo>
                    <a:pt x="420" y="394"/>
                  </a:moveTo>
                  <a:lnTo>
                    <a:pt x="420" y="289"/>
                  </a:lnTo>
                  <a:lnTo>
                    <a:pt x="105" y="289"/>
                  </a:lnTo>
                  <a:lnTo>
                    <a:pt x="105" y="394"/>
                  </a:lnTo>
                  <a:lnTo>
                    <a:pt x="420" y="394"/>
                  </a:lnTo>
                  <a:moveTo>
                    <a:pt x="630" y="604"/>
                  </a:moveTo>
                  <a:lnTo>
                    <a:pt x="630" y="499"/>
                  </a:lnTo>
                  <a:lnTo>
                    <a:pt x="105" y="499"/>
                  </a:lnTo>
                  <a:lnTo>
                    <a:pt x="105" y="604"/>
                  </a:lnTo>
                  <a:lnTo>
                    <a:pt x="630" y="604"/>
                  </a:lnTo>
                  <a:moveTo>
                    <a:pt x="0" y="0"/>
                  </a:moveTo>
                  <a:lnTo>
                    <a:pt x="0" y="709"/>
                  </a:lnTo>
                  <a:lnTo>
                    <a:pt x="709" y="709"/>
                  </a:lnTo>
                </a:path>
              </a:pathLst>
            </a:custGeom>
            <a:noFill/>
            <a:ln w="22225" cap="sq">
              <a:gradFill>
                <a:gsLst>
                  <a:gs pos="0">
                    <a:schemeClr val="accent3"/>
                  </a:gs>
                  <a:gs pos="48000">
                    <a:schemeClr val="accent1">
                      <a:lumMod val="45000"/>
                      <a:lumOff val="55000"/>
                    </a:schemeClr>
                  </a:gs>
                  <a:gs pos="100000">
                    <a:schemeClr val="accent1"/>
                  </a:gs>
                </a:gsLst>
                <a:lin ang="5400000" scaled="1"/>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Tree>
    <p:extLst>
      <p:ext uri="{BB962C8B-B14F-4D97-AF65-F5344CB8AC3E}">
        <p14:creationId xmlns:p14="http://schemas.microsoft.com/office/powerpoint/2010/main" val="25518116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
            <a:extLst>
              <a:ext uri="{FF2B5EF4-FFF2-40B4-BE49-F238E27FC236}">
                <a16:creationId xmlns:a16="http://schemas.microsoft.com/office/drawing/2014/main" id="{23D5488A-5B85-0B22-E46A-82F2875C19A6}"/>
              </a:ext>
            </a:extLst>
          </p:cNvPr>
          <p:cNvSpPr/>
          <p:nvPr/>
        </p:nvSpPr>
        <p:spPr bwMode="auto">
          <a:xfrm>
            <a:off x="585217" y="385435"/>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DCDDE536-BFA4-6D27-04FD-033F2741BDD8}"/>
              </a:ext>
            </a:extLst>
          </p:cNvPr>
          <p:cNvSpPr>
            <a:spLocks noGrp="1"/>
          </p:cNvSpPr>
          <p:nvPr>
            <p:ph type="title"/>
          </p:nvPr>
        </p:nvSpPr>
        <p:spPr>
          <a:xfrm>
            <a:off x="657136" y="490031"/>
            <a:ext cx="11018521" cy="430887"/>
          </a:xfrm>
        </p:spPr>
        <p:txBody>
          <a:bodyPr/>
          <a:lstStyle/>
          <a:p>
            <a:r>
              <a:rPr lang="nn-NO" sz="2800" b="1">
                <a:solidFill>
                  <a:schemeClr val="bg1"/>
                </a:solidFill>
                <a:latin typeface="+mj-lt"/>
              </a:rPr>
              <a:t> Microsoft 365 Copilot Report – Usage Tab</a:t>
            </a:r>
            <a:endParaRPr lang="en-US">
              <a:solidFill>
                <a:schemeClr val="bg1"/>
              </a:solidFill>
            </a:endParaRPr>
          </a:p>
        </p:txBody>
      </p:sp>
      <p:sp>
        <p:nvSpPr>
          <p:cNvPr id="4" name="TextBox 3">
            <a:extLst>
              <a:ext uri="{FF2B5EF4-FFF2-40B4-BE49-F238E27FC236}">
                <a16:creationId xmlns:a16="http://schemas.microsoft.com/office/drawing/2014/main" id="{CFF51CF3-9F40-9C02-ABC8-A42D34828F50}"/>
              </a:ext>
            </a:extLst>
          </p:cNvPr>
          <p:cNvSpPr txBox="1"/>
          <p:nvPr/>
        </p:nvSpPr>
        <p:spPr>
          <a:xfrm>
            <a:off x="588262" y="1202156"/>
            <a:ext cx="10921156" cy="4270849"/>
          </a:xfrm>
          <a:prstGeom prst="rect">
            <a:avLst/>
          </a:prstGeom>
          <a:noFill/>
        </p:spPr>
        <p:txBody>
          <a:bodyPr wrap="square">
            <a:spAutoFit/>
          </a:bodyPr>
          <a:lstStyle/>
          <a:p>
            <a:pPr>
              <a:lnSpc>
                <a:spcPct val="150000"/>
              </a:lnSpc>
            </a:pPr>
            <a:r>
              <a:rPr lang="en-US" sz="2400">
                <a:solidFill>
                  <a:srgbClr val="080808"/>
                </a:solidFill>
                <a:effectLst/>
              </a:rPr>
              <a:t>View a summary of user adoption, retention, and engagement, including activity details for all M365 Copilot users in your organization:</a:t>
            </a:r>
          </a:p>
          <a:p>
            <a:pPr algn="l" rtl="0" eaLnBrk="1" latinLnBrk="0" hangingPunct="1">
              <a:lnSpc>
                <a:spcPct val="150000"/>
              </a:lnSpc>
            </a:pPr>
            <a:r>
              <a:rPr lang="en-US" sz="2000">
                <a:solidFill>
                  <a:srgbClr val="080808"/>
                </a:solidFill>
                <a:effectLst/>
                <a:hlinkClick r:id="rId3"/>
              </a:rPr>
              <a:t>Microsoft</a:t>
            </a:r>
            <a:r>
              <a:rPr lang="en-US" sz="2000">
                <a:solidFill>
                  <a:srgbClr val="080808"/>
                </a:solidFill>
                <a:effectLst/>
              </a:rPr>
              <a:t> </a:t>
            </a:r>
            <a:r>
              <a:rPr lang="en-US" sz="2000">
                <a:solidFill>
                  <a:srgbClr val="080808"/>
                </a:solidFill>
                <a:effectLst/>
                <a:hlinkClick r:id="rId3"/>
              </a:rPr>
              <a:t>365 admin center Microsoft 365 Copilot usage - Microsoft 365 admin | Microsoft Learn</a:t>
            </a:r>
            <a:endParaRPr lang="en-US" sz="2000">
              <a:solidFill>
                <a:srgbClr val="080808"/>
              </a:solidFill>
              <a:effectLst/>
            </a:endParaRPr>
          </a:p>
          <a:p>
            <a:pPr marL="283464" indent="-283464" algn="l" rtl="0" eaLnBrk="1" latinLnBrk="0" hangingPunct="1">
              <a:lnSpc>
                <a:spcPct val="150000"/>
              </a:lnSpc>
              <a:buFont typeface="Arial" panose="020B0604020202020204" pitchFamily="34" charset="0"/>
              <a:buChar char="•"/>
            </a:pPr>
            <a:r>
              <a:rPr lang="en-US" sz="2400">
                <a:solidFill>
                  <a:srgbClr val="080808"/>
                </a:solidFill>
                <a:effectLst/>
              </a:rPr>
              <a:t>View </a:t>
            </a:r>
            <a:r>
              <a:rPr lang="en-US" sz="2400">
                <a:solidFill>
                  <a:srgbClr val="080808"/>
                </a:solidFill>
              </a:rPr>
              <a:t>summary and trends for </a:t>
            </a:r>
            <a:r>
              <a:rPr lang="en-US" sz="2400">
                <a:solidFill>
                  <a:srgbClr val="080808"/>
                </a:solidFill>
                <a:effectLst/>
              </a:rPr>
              <a:t>M365 Copilot adoption by app and user</a:t>
            </a:r>
          </a:p>
          <a:p>
            <a:pPr marL="283464" indent="-283464">
              <a:lnSpc>
                <a:spcPct val="150000"/>
              </a:lnSpc>
              <a:buFont typeface="Arial" panose="020B0604020202020204" pitchFamily="34" charset="0"/>
              <a:buChar char="•"/>
            </a:pPr>
            <a:r>
              <a:rPr lang="en-US" sz="2400">
                <a:solidFill>
                  <a:srgbClr val="080808"/>
                </a:solidFill>
                <a:effectLst/>
              </a:rPr>
              <a:t>Enabled users and active users including last activity date</a:t>
            </a:r>
          </a:p>
          <a:p>
            <a:pPr marL="283464" indent="-283464" algn="l" rtl="0" eaLnBrk="1" latinLnBrk="0" hangingPunct="1">
              <a:lnSpc>
                <a:spcPct val="150000"/>
              </a:lnSpc>
              <a:buFont typeface="Arial" panose="020B0604020202020204" pitchFamily="34" charset="0"/>
              <a:buChar char="•"/>
            </a:pPr>
            <a:r>
              <a:rPr lang="en-US" sz="2400">
                <a:solidFill>
                  <a:srgbClr val="080808"/>
                </a:solidFill>
                <a:effectLst/>
              </a:rPr>
              <a:t>Scope:  All users who were licensed at any point over the past 180 days, even if the user had the license removed or never </a:t>
            </a:r>
            <a:r>
              <a:rPr lang="en-US" sz="2400">
                <a:solidFill>
                  <a:srgbClr val="080808"/>
                </a:solidFill>
              </a:rPr>
              <a:t>used</a:t>
            </a:r>
            <a:endParaRPr lang="en-US" sz="2400"/>
          </a:p>
        </p:txBody>
      </p:sp>
      <p:sp>
        <p:nvSpPr>
          <p:cNvPr id="2" name="Rounded Rectangle 2">
            <a:extLst>
              <a:ext uri="{FF2B5EF4-FFF2-40B4-BE49-F238E27FC236}">
                <a16:creationId xmlns:a16="http://schemas.microsoft.com/office/drawing/2014/main" id="{0797BF9F-54EB-985F-1010-C47709D9A55A}"/>
              </a:ext>
            </a:extLst>
          </p:cNvPr>
          <p:cNvSpPr/>
          <p:nvPr/>
        </p:nvSpPr>
        <p:spPr bwMode="auto">
          <a:xfrm>
            <a:off x="8985798" y="5204774"/>
            <a:ext cx="2617939" cy="1432331"/>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D38F1F8C-8D58-7D6D-7A3A-C5DFC934D475}"/>
              </a:ext>
            </a:extLst>
          </p:cNvPr>
          <p:cNvSpPr txBox="1"/>
          <p:nvPr/>
        </p:nvSpPr>
        <p:spPr>
          <a:xfrm>
            <a:off x="9080116" y="5281140"/>
            <a:ext cx="24293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PRO TIP: </a:t>
            </a:r>
            <a:br>
              <a:rPr kumimoji="0" lang="en-US" sz="18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br>
            <a:r>
              <a:rPr kumimoji="0" lang="en-US" sz="18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Export regularity to derive individual user usage intensity</a:t>
            </a:r>
          </a:p>
        </p:txBody>
      </p:sp>
      <p:grpSp>
        <p:nvGrpSpPr>
          <p:cNvPr id="6" name="Group 5">
            <a:extLst>
              <a:ext uri="{FF2B5EF4-FFF2-40B4-BE49-F238E27FC236}">
                <a16:creationId xmlns:a16="http://schemas.microsoft.com/office/drawing/2014/main" id="{5832DDF5-8653-3E4C-CF02-4C6C39CBEAE4}"/>
              </a:ext>
            </a:extLst>
          </p:cNvPr>
          <p:cNvGrpSpPr/>
          <p:nvPr/>
        </p:nvGrpSpPr>
        <p:grpSpPr>
          <a:xfrm>
            <a:off x="11079769" y="4851491"/>
            <a:ext cx="859297" cy="859297"/>
            <a:chOff x="7597477" y="4739435"/>
            <a:chExt cx="859297" cy="859297"/>
          </a:xfrm>
          <a:effectLst/>
        </p:grpSpPr>
        <p:sp>
          <p:nvSpPr>
            <p:cNvPr id="7" name="Oval 6">
              <a:extLst>
                <a:ext uri="{FF2B5EF4-FFF2-40B4-BE49-F238E27FC236}">
                  <a16:creationId xmlns:a16="http://schemas.microsoft.com/office/drawing/2014/main" id="{E08A90C1-68E6-78F2-3C11-22719EBCCFF4}"/>
                </a:ext>
              </a:extLst>
            </p:cNvPr>
            <p:cNvSpPr/>
            <p:nvPr/>
          </p:nvSpPr>
          <p:spPr bwMode="auto">
            <a:xfrm>
              <a:off x="7597477" y="4739435"/>
              <a:ext cx="859297" cy="859297"/>
            </a:xfrm>
            <a:prstGeom prst="ellipse">
              <a:avLst/>
            </a:prstGeom>
            <a:solidFill>
              <a:schemeClr val="bg1"/>
            </a:solidFill>
            <a:ln w="25400">
              <a:gradFill>
                <a:gsLst>
                  <a:gs pos="0">
                    <a:schemeClr val="accent3"/>
                  </a:gs>
                  <a:gs pos="57000">
                    <a:schemeClr val="accent1">
                      <a:lumMod val="45000"/>
                      <a:lumOff val="55000"/>
                    </a:schemeClr>
                  </a:gs>
                  <a:gs pos="100000">
                    <a:schemeClr val="accent1"/>
                  </a:gs>
                </a:gsLst>
                <a:lin ang="5400000" scaled="1"/>
              </a:gradFill>
              <a:headEnd type="none" w="med" len="med"/>
              <a:tailEnd type="none" w="med" len="med"/>
            </a:ln>
            <a:effectLst>
              <a:glow rad="63500">
                <a:schemeClr val="bg2">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8" name="BarChartHorizontal_E9EB" title="Icon of a horizontal bar graph">
              <a:extLst>
                <a:ext uri="{FF2B5EF4-FFF2-40B4-BE49-F238E27FC236}">
                  <a16:creationId xmlns:a16="http://schemas.microsoft.com/office/drawing/2014/main" id="{CDA45C41-DCA4-4691-E1A3-2454578AE751}"/>
                </a:ext>
              </a:extLst>
            </p:cNvPr>
            <p:cNvSpPr>
              <a:spLocks noChangeAspect="1" noEditPoints="1"/>
            </p:cNvSpPr>
            <p:nvPr/>
          </p:nvSpPr>
          <p:spPr bwMode="auto">
            <a:xfrm>
              <a:off x="7783711" y="4925669"/>
              <a:ext cx="486827" cy="486827"/>
            </a:xfrm>
            <a:custGeom>
              <a:avLst/>
              <a:gdLst>
                <a:gd name="T0" fmla="*/ 105 w 709"/>
                <a:gd name="T1" fmla="*/ 184 h 709"/>
                <a:gd name="T2" fmla="*/ 105 w 709"/>
                <a:gd name="T3" fmla="*/ 79 h 709"/>
                <a:gd name="T4" fmla="*/ 525 w 709"/>
                <a:gd name="T5" fmla="*/ 79 h 709"/>
                <a:gd name="T6" fmla="*/ 525 w 709"/>
                <a:gd name="T7" fmla="*/ 184 h 709"/>
                <a:gd name="T8" fmla="*/ 105 w 709"/>
                <a:gd name="T9" fmla="*/ 184 h 709"/>
                <a:gd name="T10" fmla="*/ 420 w 709"/>
                <a:gd name="T11" fmla="*/ 394 h 709"/>
                <a:gd name="T12" fmla="*/ 420 w 709"/>
                <a:gd name="T13" fmla="*/ 289 h 709"/>
                <a:gd name="T14" fmla="*/ 105 w 709"/>
                <a:gd name="T15" fmla="*/ 289 h 709"/>
                <a:gd name="T16" fmla="*/ 105 w 709"/>
                <a:gd name="T17" fmla="*/ 394 h 709"/>
                <a:gd name="T18" fmla="*/ 420 w 709"/>
                <a:gd name="T19" fmla="*/ 394 h 709"/>
                <a:gd name="T20" fmla="*/ 630 w 709"/>
                <a:gd name="T21" fmla="*/ 604 h 709"/>
                <a:gd name="T22" fmla="*/ 630 w 709"/>
                <a:gd name="T23" fmla="*/ 499 h 709"/>
                <a:gd name="T24" fmla="*/ 105 w 709"/>
                <a:gd name="T25" fmla="*/ 499 h 709"/>
                <a:gd name="T26" fmla="*/ 105 w 709"/>
                <a:gd name="T27" fmla="*/ 604 h 709"/>
                <a:gd name="T28" fmla="*/ 630 w 709"/>
                <a:gd name="T29" fmla="*/ 604 h 709"/>
                <a:gd name="T30" fmla="*/ 0 w 709"/>
                <a:gd name="T31" fmla="*/ 0 h 709"/>
                <a:gd name="T32" fmla="*/ 0 w 709"/>
                <a:gd name="T33" fmla="*/ 709 h 709"/>
                <a:gd name="T34" fmla="*/ 709 w 709"/>
                <a:gd name="T35"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9" h="709">
                  <a:moveTo>
                    <a:pt x="105" y="184"/>
                  </a:moveTo>
                  <a:lnTo>
                    <a:pt x="105" y="79"/>
                  </a:lnTo>
                  <a:lnTo>
                    <a:pt x="525" y="79"/>
                  </a:lnTo>
                  <a:lnTo>
                    <a:pt x="525" y="184"/>
                  </a:lnTo>
                  <a:lnTo>
                    <a:pt x="105" y="184"/>
                  </a:lnTo>
                  <a:moveTo>
                    <a:pt x="420" y="394"/>
                  </a:moveTo>
                  <a:lnTo>
                    <a:pt x="420" y="289"/>
                  </a:lnTo>
                  <a:lnTo>
                    <a:pt x="105" y="289"/>
                  </a:lnTo>
                  <a:lnTo>
                    <a:pt x="105" y="394"/>
                  </a:lnTo>
                  <a:lnTo>
                    <a:pt x="420" y="394"/>
                  </a:lnTo>
                  <a:moveTo>
                    <a:pt x="630" y="604"/>
                  </a:moveTo>
                  <a:lnTo>
                    <a:pt x="630" y="499"/>
                  </a:lnTo>
                  <a:lnTo>
                    <a:pt x="105" y="499"/>
                  </a:lnTo>
                  <a:lnTo>
                    <a:pt x="105" y="604"/>
                  </a:lnTo>
                  <a:lnTo>
                    <a:pt x="630" y="604"/>
                  </a:lnTo>
                  <a:moveTo>
                    <a:pt x="0" y="0"/>
                  </a:moveTo>
                  <a:lnTo>
                    <a:pt x="0" y="709"/>
                  </a:lnTo>
                  <a:lnTo>
                    <a:pt x="709" y="709"/>
                  </a:lnTo>
                </a:path>
              </a:pathLst>
            </a:custGeom>
            <a:noFill/>
            <a:ln w="22225" cap="sq">
              <a:gradFill>
                <a:gsLst>
                  <a:gs pos="0">
                    <a:schemeClr val="accent3"/>
                  </a:gs>
                  <a:gs pos="48000">
                    <a:schemeClr val="accent1">
                      <a:lumMod val="45000"/>
                      <a:lumOff val="55000"/>
                    </a:schemeClr>
                  </a:gs>
                  <a:gs pos="100000">
                    <a:schemeClr val="accent1"/>
                  </a:gs>
                </a:gsLst>
                <a:lin ang="5400000" scaled="1"/>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Tree>
    <p:extLst>
      <p:ext uri="{BB962C8B-B14F-4D97-AF65-F5344CB8AC3E}">
        <p14:creationId xmlns:p14="http://schemas.microsoft.com/office/powerpoint/2010/main" val="90210183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
            <a:extLst>
              <a:ext uri="{FF2B5EF4-FFF2-40B4-BE49-F238E27FC236}">
                <a16:creationId xmlns:a16="http://schemas.microsoft.com/office/drawing/2014/main" id="{F95952E3-FDE7-923B-DA31-AADFAF03BAB9}"/>
              </a:ext>
            </a:extLst>
          </p:cNvPr>
          <p:cNvSpPr/>
          <p:nvPr/>
        </p:nvSpPr>
        <p:spPr bwMode="auto">
          <a:xfrm>
            <a:off x="586739" y="371120"/>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CAFF54DD-A421-FCA9-8FB9-868B69A788E1}"/>
              </a:ext>
            </a:extLst>
          </p:cNvPr>
          <p:cNvSpPr>
            <a:spLocks noGrp="1"/>
          </p:cNvSpPr>
          <p:nvPr>
            <p:ph type="title"/>
          </p:nvPr>
        </p:nvSpPr>
        <p:spPr>
          <a:xfrm>
            <a:off x="668835" y="475716"/>
            <a:ext cx="11018521" cy="430887"/>
          </a:xfrm>
        </p:spPr>
        <p:txBody>
          <a:bodyPr/>
          <a:lstStyle/>
          <a:p>
            <a:r>
              <a:rPr lang="nn-NO" sz="2800" b="1">
                <a:solidFill>
                  <a:schemeClr val="bg1"/>
                </a:solidFill>
                <a:latin typeface="+mj-lt"/>
              </a:rPr>
              <a:t> Microsoft 365 Copilot Report – Agent Tab</a:t>
            </a:r>
            <a:endParaRPr lang="en-US">
              <a:solidFill>
                <a:schemeClr val="bg1"/>
              </a:solidFill>
            </a:endParaRPr>
          </a:p>
        </p:txBody>
      </p:sp>
      <p:sp>
        <p:nvSpPr>
          <p:cNvPr id="4" name="TextBox 3">
            <a:extLst>
              <a:ext uri="{FF2B5EF4-FFF2-40B4-BE49-F238E27FC236}">
                <a16:creationId xmlns:a16="http://schemas.microsoft.com/office/drawing/2014/main" id="{A7B015F7-21E0-DD81-02EF-96CCFB1FC401}"/>
              </a:ext>
            </a:extLst>
          </p:cNvPr>
          <p:cNvSpPr txBox="1"/>
          <p:nvPr/>
        </p:nvSpPr>
        <p:spPr>
          <a:xfrm>
            <a:off x="541105" y="1100824"/>
            <a:ext cx="10446747" cy="4553554"/>
          </a:xfrm>
          <a:prstGeom prst="rect">
            <a:avLst/>
          </a:prstGeom>
          <a:noFill/>
        </p:spPr>
        <p:txBody>
          <a:bodyPr wrap="square">
            <a:spAutoFit/>
          </a:bodyPr>
          <a:lstStyle/>
          <a:p>
            <a:pPr marL="283464" indent="-283464" rtl="0" eaLnBrk="1" latinLnBrk="0" hangingPunct="1">
              <a:lnSpc>
                <a:spcPct val="150000"/>
              </a:lnSpc>
            </a:pPr>
            <a:r>
              <a:rPr lang="en-US" sz="2200">
                <a:solidFill>
                  <a:srgbClr val="080808"/>
                </a:solidFill>
                <a:effectLst/>
                <a:latin typeface="Segoe UI" panose="020B0502040204020203" pitchFamily="34" charset="0"/>
              </a:rPr>
              <a:t> View the adoption of M365 Copilot Agents </a:t>
            </a:r>
            <a:r>
              <a:rPr lang="en-US" sz="2200">
                <a:solidFill>
                  <a:srgbClr val="080808"/>
                </a:solidFill>
                <a:latin typeface="Segoe UI" panose="020B0502040204020203" pitchFamily="34" charset="0"/>
              </a:rPr>
              <a:t>in your tenant:</a:t>
            </a:r>
            <a:endParaRPr lang="en-US" sz="2200">
              <a:solidFill>
                <a:srgbClr val="080808"/>
              </a:solidFill>
              <a:effectLst/>
              <a:latin typeface="Segoe UI" panose="020B0502040204020203" pitchFamily="34" charset="0"/>
            </a:endParaRPr>
          </a:p>
          <a:p>
            <a:pPr marL="283464" indent="-283464" rtl="0" eaLnBrk="1" latinLnBrk="0" hangingPunct="1">
              <a:lnSpc>
                <a:spcPct val="150000"/>
              </a:lnSpc>
            </a:pPr>
            <a:r>
              <a:rPr lang="en-US" sz="2000">
                <a:hlinkClick r:id="rId3"/>
              </a:rPr>
              <a:t>Agent usage in Microsoft 365 Copilot - Microsoft 365 admin | Microsoft Learn</a:t>
            </a:r>
            <a:endParaRPr lang="en-US" sz="2000"/>
          </a:p>
          <a:p>
            <a:pPr marL="342900" indent="-342900" rtl="0" eaLnBrk="1" latinLnBrk="0" hangingPunct="1">
              <a:lnSpc>
                <a:spcPct val="150000"/>
              </a:lnSpc>
              <a:buFont typeface="Arial" panose="020B0604020202020204" pitchFamily="34" charset="0"/>
              <a:buChar char="•"/>
            </a:pPr>
            <a:r>
              <a:rPr lang="en-US" sz="2200">
                <a:solidFill>
                  <a:srgbClr val="080808"/>
                </a:solidFill>
                <a:effectLst/>
                <a:latin typeface="Segoe UI" panose="020B0502040204020203" pitchFamily="34" charset="0"/>
              </a:rPr>
              <a:t>Captures usage of agents in Microsoft 365 Copilot Chat (work), Copilot in Word and Copilot in PowerPoint</a:t>
            </a:r>
          </a:p>
          <a:p>
            <a:pPr marL="342900" indent="-342900" rtl="0" eaLnBrk="1" latinLnBrk="0" hangingPunct="1">
              <a:lnSpc>
                <a:spcPct val="150000"/>
              </a:lnSpc>
              <a:buFont typeface="Arial" panose="020B0604020202020204" pitchFamily="34" charset="0"/>
              <a:buChar char="•"/>
            </a:pPr>
            <a:r>
              <a:rPr lang="en-US" sz="2200">
                <a:solidFill>
                  <a:srgbClr val="080808"/>
                </a:solidFill>
                <a:latin typeface="Segoe UI" panose="020B0502040204020203" pitchFamily="34" charset="0"/>
              </a:rPr>
              <a:t>Active agents shows the distinct number of apps with a declarative agent element in that app with at least one active</a:t>
            </a:r>
          </a:p>
          <a:p>
            <a:pPr marL="342900" indent="-342900" rtl="0" eaLnBrk="1" latinLnBrk="0" hangingPunct="1">
              <a:lnSpc>
                <a:spcPct val="150000"/>
              </a:lnSpc>
              <a:buFont typeface="Arial" panose="020B0604020202020204" pitchFamily="34" charset="0"/>
              <a:buChar char="•"/>
            </a:pPr>
            <a:r>
              <a:rPr lang="en-US" sz="2200">
                <a:solidFill>
                  <a:srgbClr val="080808"/>
                </a:solidFill>
                <a:effectLst/>
                <a:latin typeface="Segoe UI" panose="020B0502040204020203" pitchFamily="34" charset="0"/>
              </a:rPr>
              <a:t>SharePoint agents and agents built by Microsoft and Microsoft partners are not yet included</a:t>
            </a:r>
          </a:p>
          <a:p>
            <a:pPr marL="342900" indent="-342900" rtl="0" eaLnBrk="1" latinLnBrk="0" hangingPunct="1">
              <a:lnSpc>
                <a:spcPct val="150000"/>
              </a:lnSpc>
              <a:buFont typeface="Arial" panose="020B0604020202020204" pitchFamily="34" charset="0"/>
              <a:buChar char="•"/>
            </a:pPr>
            <a:r>
              <a:rPr lang="en-US" sz="2200">
                <a:solidFill>
                  <a:srgbClr val="080808"/>
                </a:solidFill>
                <a:effectLst/>
                <a:latin typeface="Segoe UI" panose="020B0502040204020203" pitchFamily="34" charset="0"/>
              </a:rPr>
              <a:t>Reports cover the past 7, 30, 90, or 180 days</a:t>
            </a:r>
            <a:endParaRPr lang="en-US" sz="2400"/>
          </a:p>
        </p:txBody>
      </p:sp>
      <p:sp>
        <p:nvSpPr>
          <p:cNvPr id="5" name="Rounded Rectangle 2">
            <a:extLst>
              <a:ext uri="{FF2B5EF4-FFF2-40B4-BE49-F238E27FC236}">
                <a16:creationId xmlns:a16="http://schemas.microsoft.com/office/drawing/2014/main" id="{0AC85887-2859-A8CD-1449-B3E44B708D92}"/>
              </a:ext>
            </a:extLst>
          </p:cNvPr>
          <p:cNvSpPr/>
          <p:nvPr/>
        </p:nvSpPr>
        <p:spPr bwMode="auto">
          <a:xfrm>
            <a:off x="588262" y="5922049"/>
            <a:ext cx="11179668" cy="727229"/>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A353A5D8-C12E-1F20-4542-16F2ED1BCF23}"/>
              </a:ext>
            </a:extLst>
          </p:cNvPr>
          <p:cNvSpPr txBox="1"/>
          <p:nvPr/>
        </p:nvSpPr>
        <p:spPr>
          <a:xfrm>
            <a:off x="727409" y="5962497"/>
            <a:ext cx="11179668" cy="6400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IMPORTANT: </a:t>
            </a:r>
            <a:r>
              <a:rPr lang="en-US">
                <a:solidFill>
                  <a:schemeClr val="bg1"/>
                </a:solidFill>
                <a:latin typeface="Segoe UI" panose="020B0502040204020203" pitchFamily="34" charset="0"/>
                <a:cs typeface="Segoe UI" panose="020B0502040204020203" pitchFamily="34" charset="0"/>
              </a:rPr>
              <a:t>Agent Tab </a:t>
            </a:r>
            <a:r>
              <a:rPr kumimoji="0" lang="en-US"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is currently limited to agents built by your org through Copilot Studio, Teams Toolkit and admin-approved agents and agents created by users through agent builder</a:t>
            </a:r>
          </a:p>
        </p:txBody>
      </p:sp>
    </p:spTree>
    <p:extLst>
      <p:ext uri="{BB962C8B-B14F-4D97-AF65-F5344CB8AC3E}">
        <p14:creationId xmlns:p14="http://schemas.microsoft.com/office/powerpoint/2010/main" val="105147682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A812FE49-6BA4-8140-8211-9DA9647C5784}"/>
              </a:ext>
            </a:extLst>
          </p:cNvPr>
          <p:cNvSpPr/>
          <p:nvPr/>
        </p:nvSpPr>
        <p:spPr bwMode="auto">
          <a:xfrm>
            <a:off x="599994" y="405460"/>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45B1F5D1-D18A-D8E4-C85A-904EA12C116D}"/>
              </a:ext>
            </a:extLst>
          </p:cNvPr>
          <p:cNvSpPr>
            <a:spLocks noGrp="1"/>
          </p:cNvSpPr>
          <p:nvPr>
            <p:ph type="title"/>
          </p:nvPr>
        </p:nvSpPr>
        <p:spPr>
          <a:xfrm>
            <a:off x="627968" y="499782"/>
            <a:ext cx="11018521" cy="430887"/>
          </a:xfrm>
        </p:spPr>
        <p:txBody>
          <a:bodyPr/>
          <a:lstStyle/>
          <a:p>
            <a:r>
              <a:rPr lang="nn-NO" sz="2800" b="1">
                <a:solidFill>
                  <a:schemeClr val="bg1"/>
                </a:solidFill>
                <a:latin typeface="+mj-lt"/>
              </a:rPr>
              <a:t> Microsoft 365 Copilot Chat Usage Report </a:t>
            </a:r>
            <a:endParaRPr lang="en-US">
              <a:solidFill>
                <a:schemeClr val="bg1"/>
              </a:solidFill>
            </a:endParaRPr>
          </a:p>
        </p:txBody>
      </p:sp>
      <p:sp>
        <p:nvSpPr>
          <p:cNvPr id="4" name="TextBox 3">
            <a:extLst>
              <a:ext uri="{FF2B5EF4-FFF2-40B4-BE49-F238E27FC236}">
                <a16:creationId xmlns:a16="http://schemas.microsoft.com/office/drawing/2014/main" id="{A34E15CD-F7EF-E016-B78D-B40EC66108F5}"/>
              </a:ext>
            </a:extLst>
          </p:cNvPr>
          <p:cNvSpPr txBox="1"/>
          <p:nvPr/>
        </p:nvSpPr>
        <p:spPr>
          <a:xfrm>
            <a:off x="519000" y="1189283"/>
            <a:ext cx="11127489" cy="4270849"/>
          </a:xfrm>
          <a:prstGeom prst="rect">
            <a:avLst/>
          </a:prstGeom>
          <a:noFill/>
        </p:spPr>
        <p:txBody>
          <a:bodyPr wrap="square">
            <a:spAutoFit/>
          </a:bodyPr>
          <a:lstStyle/>
          <a:p>
            <a:pPr marL="283464" indent="-283464" algn="l" rtl="0" eaLnBrk="1" latinLnBrk="0" hangingPunct="1">
              <a:lnSpc>
                <a:spcPct val="150000"/>
              </a:lnSpc>
            </a:pPr>
            <a:r>
              <a:rPr lang="en-US" sz="2400">
                <a:solidFill>
                  <a:srgbClr val="080808"/>
                </a:solidFill>
                <a:effectLst/>
              </a:rPr>
              <a:t>View active usage of Microsoft 365 Copilot Chat:</a:t>
            </a:r>
          </a:p>
          <a:p>
            <a:pPr algn="l" rtl="0" eaLnBrk="1" latinLnBrk="0" hangingPunct="1">
              <a:lnSpc>
                <a:spcPct val="150000"/>
              </a:lnSpc>
            </a:pPr>
            <a:r>
              <a:rPr lang="en-US" sz="2000">
                <a:hlinkClick r:id="rId3"/>
              </a:rPr>
              <a:t>Microsoft 365 admin center – Microsoft 365 Copilot Chat usage - Microsoft 365 admin | Microsoft Learn</a:t>
            </a:r>
            <a:endParaRPr lang="en-US" sz="2000"/>
          </a:p>
          <a:p>
            <a:pPr marL="283464" indent="-283464">
              <a:lnSpc>
                <a:spcPct val="150000"/>
              </a:lnSpc>
              <a:buFont typeface="Arial" panose="020B0604020202020204" pitchFamily="34" charset="0"/>
              <a:buChar char="•"/>
            </a:pPr>
            <a:r>
              <a:rPr lang="en-US" sz="2400">
                <a:solidFill>
                  <a:srgbClr val="080808"/>
                </a:solidFill>
              </a:rPr>
              <a:t>Includes a</a:t>
            </a:r>
            <a:r>
              <a:rPr lang="en-US" sz="2400">
                <a:solidFill>
                  <a:srgbClr val="080808"/>
                </a:solidFill>
                <a:effectLst/>
              </a:rPr>
              <a:t>ctive users, average daily active users, and active users per app</a:t>
            </a:r>
          </a:p>
          <a:p>
            <a:pPr marL="283464" indent="-283464">
              <a:lnSpc>
                <a:spcPct val="150000"/>
              </a:lnSpc>
              <a:buFont typeface="Arial" panose="020B0604020202020204" pitchFamily="34" charset="0"/>
              <a:buChar char="•"/>
            </a:pPr>
            <a:r>
              <a:rPr lang="en-US" sz="2400">
                <a:solidFill>
                  <a:srgbClr val="080808"/>
                </a:solidFill>
                <a:effectLst/>
              </a:rPr>
              <a:t>Edge category includes all browsers </a:t>
            </a:r>
          </a:p>
          <a:p>
            <a:pPr marL="283464" indent="-283464">
              <a:lnSpc>
                <a:spcPct val="150000"/>
              </a:lnSpc>
              <a:buFont typeface="Arial" panose="020B0604020202020204" pitchFamily="34" charset="0"/>
              <a:buChar char="•"/>
            </a:pPr>
            <a:r>
              <a:rPr lang="en-US" sz="2400">
                <a:solidFill>
                  <a:srgbClr val="080808"/>
                </a:solidFill>
                <a:effectLst/>
              </a:rPr>
              <a:t>Summary and Trends for total active users, average daily active users, and active users per app</a:t>
            </a:r>
          </a:p>
          <a:p>
            <a:pPr marL="283464" indent="-283464" algn="l" rtl="0" eaLnBrk="1" latinLnBrk="0" hangingPunct="1">
              <a:lnSpc>
                <a:spcPct val="150000"/>
              </a:lnSpc>
              <a:buFont typeface="Arial" panose="020B0604020202020204" pitchFamily="34" charset="0"/>
              <a:buChar char="•"/>
            </a:pPr>
            <a:r>
              <a:rPr lang="en-US" sz="2400">
                <a:solidFill>
                  <a:srgbClr val="080808"/>
                </a:solidFill>
                <a:effectLst/>
              </a:rPr>
              <a:t>Report covers the past 7, 30, 90, or 180 days</a:t>
            </a:r>
            <a:endParaRPr lang="en-US" sz="2800"/>
          </a:p>
        </p:txBody>
      </p:sp>
      <p:sp>
        <p:nvSpPr>
          <p:cNvPr id="5" name="Rounded Rectangle 2">
            <a:extLst>
              <a:ext uri="{FF2B5EF4-FFF2-40B4-BE49-F238E27FC236}">
                <a16:creationId xmlns:a16="http://schemas.microsoft.com/office/drawing/2014/main" id="{1B671E9F-62A0-8826-BBB1-A6CA6B170A77}"/>
              </a:ext>
            </a:extLst>
          </p:cNvPr>
          <p:cNvSpPr/>
          <p:nvPr/>
        </p:nvSpPr>
        <p:spPr bwMode="auto">
          <a:xfrm>
            <a:off x="588262" y="5923914"/>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94112A35-2CC2-E15F-1A79-60820961AE54}"/>
              </a:ext>
            </a:extLst>
          </p:cNvPr>
          <p:cNvSpPr txBox="1"/>
          <p:nvPr/>
        </p:nvSpPr>
        <p:spPr>
          <a:xfrm>
            <a:off x="785187" y="6043899"/>
            <a:ext cx="10595113" cy="400110"/>
          </a:xfrm>
          <a:prstGeom prst="rect">
            <a:avLst/>
          </a:prstGeom>
          <a:noFill/>
        </p:spPr>
        <p:txBody>
          <a:bodyPr wrap="square" rtlCol="0">
            <a:spAutoFit/>
          </a:bodyPr>
          <a:lstStyle/>
          <a:p>
            <a:r>
              <a:rPr lang="en-US" sz="2000">
                <a:solidFill>
                  <a:schemeClr val="bg1"/>
                </a:solidFill>
                <a:latin typeface="Segoe UI" panose="020B0502040204020203" pitchFamily="34" charset="0"/>
                <a:cs typeface="Segoe UI" panose="020B0502040204020203" pitchFamily="34" charset="0"/>
              </a:rPr>
              <a:t>Note:  Copilot Chat Usage Report captures only users without M365 Copilot License</a:t>
            </a:r>
          </a:p>
        </p:txBody>
      </p:sp>
    </p:spTree>
    <p:extLst>
      <p:ext uri="{BB962C8B-B14F-4D97-AF65-F5344CB8AC3E}">
        <p14:creationId xmlns:p14="http://schemas.microsoft.com/office/powerpoint/2010/main" val="42135562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19E96C73-BE18-AD97-D2B4-17811192B47C}"/>
              </a:ext>
            </a:extLst>
          </p:cNvPr>
          <p:cNvSpPr/>
          <p:nvPr/>
        </p:nvSpPr>
        <p:spPr bwMode="auto">
          <a:xfrm>
            <a:off x="586739" y="339712"/>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8" name="TextBox 7">
            <a:extLst>
              <a:ext uri="{FF2B5EF4-FFF2-40B4-BE49-F238E27FC236}">
                <a16:creationId xmlns:a16="http://schemas.microsoft.com/office/drawing/2014/main" id="{B74090F7-D7DC-EB1E-04F2-AA8A525940A9}"/>
              </a:ext>
            </a:extLst>
          </p:cNvPr>
          <p:cNvSpPr txBox="1"/>
          <p:nvPr/>
        </p:nvSpPr>
        <p:spPr>
          <a:xfrm>
            <a:off x="588262" y="1261560"/>
            <a:ext cx="10863124" cy="4616648"/>
          </a:xfrm>
          <a:prstGeom prst="rect">
            <a:avLst/>
          </a:prstGeom>
          <a:noFill/>
        </p:spPr>
        <p:txBody>
          <a:bodyPr wrap="square">
            <a:spAutoFit/>
          </a:bodyPr>
          <a:lstStyle/>
          <a:p>
            <a:r>
              <a:rPr lang="en-US" sz="2400" b="0" i="0">
                <a:solidFill>
                  <a:srgbClr val="333333"/>
                </a:solidFill>
                <a:effectLst/>
                <a:latin typeface="Segoe UI" panose="020B0502040204020203" pitchFamily="34" charset="0"/>
              </a:rPr>
              <a:t>Measures how users in an organization are leveraging available Copilot services:</a:t>
            </a:r>
          </a:p>
          <a:p>
            <a:r>
              <a:rPr lang="en-US" sz="2000">
                <a:hlinkClick r:id="rId3"/>
              </a:rPr>
              <a:t>AI assistance category in Adoption Score - Microsoft 365 admin | Microsoft Learn</a:t>
            </a:r>
            <a:endParaRPr lang="en-US" sz="2000"/>
          </a:p>
          <a:p>
            <a:endParaRPr lang="en-US" sz="2400"/>
          </a:p>
          <a:p>
            <a:pPr marL="342900" indent="-342900">
              <a:buFont typeface="Arial" panose="020B0604020202020204" pitchFamily="34" charset="0"/>
              <a:buChar char="•"/>
            </a:pPr>
            <a:r>
              <a:rPr lang="en-US" sz="2200"/>
              <a:t>A score of 100 means that all licensed Microsoft 365 Copilot users in your organization used Copilot features for more than half of working days over the prior month</a:t>
            </a:r>
          </a:p>
          <a:p>
            <a:pPr marL="342900" indent="-342900">
              <a:buFont typeface="Arial" panose="020B0604020202020204" pitchFamily="34" charset="0"/>
              <a:buChar char="•"/>
            </a:pPr>
            <a:r>
              <a:rPr lang="en-US" sz="2200"/>
              <a:t>Use the insights on the page to understand what behaviors and features contribute to your score, and to identify actions to take to boost your score</a:t>
            </a:r>
          </a:p>
          <a:p>
            <a:pPr marL="342900" indent="-342900">
              <a:buFont typeface="Arial" panose="020B0604020202020204" pitchFamily="34" charset="0"/>
              <a:buChar char="•"/>
            </a:pPr>
            <a:r>
              <a:rPr lang="en-US" sz="2200">
                <a:solidFill>
                  <a:srgbClr val="333333"/>
                </a:solidFill>
              </a:rPr>
              <a:t>P</a:t>
            </a:r>
            <a:r>
              <a:rPr lang="en-US" sz="2200" b="0" i="0">
                <a:solidFill>
                  <a:srgbClr val="333333"/>
                </a:solidFill>
                <a:effectLst/>
              </a:rPr>
              <a:t>eer benchmark allows you to compare your organization's score </a:t>
            </a:r>
          </a:p>
          <a:p>
            <a:r>
              <a:rPr lang="en-US" sz="2200" b="0" i="0">
                <a:solidFill>
                  <a:srgbClr val="333333"/>
                </a:solidFill>
                <a:effectLst/>
              </a:rPr>
              <a:t>     with organizations like yours</a:t>
            </a:r>
          </a:p>
          <a:p>
            <a:endParaRPr lang="en-US" sz="2400">
              <a:solidFill>
                <a:srgbClr val="333333"/>
              </a:solidFill>
              <a:latin typeface="Segoe UI" panose="020B0502040204020203" pitchFamily="34" charset="0"/>
            </a:endParaRPr>
          </a:p>
          <a:p>
            <a:endParaRPr lang="en-US" sz="2400">
              <a:solidFill>
                <a:srgbClr val="333333"/>
              </a:solidFill>
              <a:latin typeface="Segoe UI" panose="020B0502040204020203" pitchFamily="34" charset="0"/>
            </a:endParaRPr>
          </a:p>
        </p:txBody>
      </p:sp>
      <p:sp>
        <p:nvSpPr>
          <p:cNvPr id="9" name="Title 7">
            <a:extLst>
              <a:ext uri="{FF2B5EF4-FFF2-40B4-BE49-F238E27FC236}">
                <a16:creationId xmlns:a16="http://schemas.microsoft.com/office/drawing/2014/main" id="{E1547DC5-7024-BDD1-78BE-6E517EA5EB2D}"/>
              </a:ext>
            </a:extLst>
          </p:cNvPr>
          <p:cNvSpPr>
            <a:spLocks noGrp="1"/>
          </p:cNvSpPr>
          <p:nvPr>
            <p:ph type="title"/>
          </p:nvPr>
        </p:nvSpPr>
        <p:spPr>
          <a:xfrm>
            <a:off x="682753" y="444308"/>
            <a:ext cx="11018521" cy="430887"/>
          </a:xfrm>
        </p:spPr>
        <p:txBody>
          <a:bodyPr/>
          <a:lstStyle/>
          <a:p>
            <a:r>
              <a:rPr lang="en-US">
                <a:solidFill>
                  <a:schemeClr val="bg1"/>
                </a:solidFill>
              </a:rPr>
              <a:t>AI Assistance Category in Adoption Score</a:t>
            </a:r>
          </a:p>
        </p:txBody>
      </p:sp>
      <p:sp>
        <p:nvSpPr>
          <p:cNvPr id="12" name="TextBox 11">
            <a:extLst>
              <a:ext uri="{FF2B5EF4-FFF2-40B4-BE49-F238E27FC236}">
                <a16:creationId xmlns:a16="http://schemas.microsoft.com/office/drawing/2014/main" id="{EAA2E5A3-4586-8793-401C-82A908346E94}"/>
              </a:ext>
            </a:extLst>
          </p:cNvPr>
          <p:cNvSpPr txBox="1"/>
          <p:nvPr/>
        </p:nvSpPr>
        <p:spPr>
          <a:xfrm>
            <a:off x="913362" y="5783289"/>
            <a:ext cx="7069248" cy="646331"/>
          </a:xfrm>
          <a:prstGeom prst="rect">
            <a:avLst/>
          </a:prstGeom>
          <a:noFill/>
        </p:spPr>
        <p:txBody>
          <a:bodyPr wrap="square" rtlCol="0">
            <a:spAutoFit/>
          </a:bodyPr>
          <a:lstStyle/>
          <a:p>
            <a:r>
              <a:rPr lang="en-US" sz="1800">
                <a:solidFill>
                  <a:schemeClr val="bg1"/>
                </a:solidFill>
                <a:latin typeface="Segoe UI" panose="020B0502040204020203" pitchFamily="34" charset="0"/>
                <a:cs typeface="Segoe UI" panose="020B0502040204020203" pitchFamily="34" charset="0"/>
              </a:rPr>
              <a:t>Tip: Adoption Score is in the M365 Admin Center – Reports | Adoption Score</a:t>
            </a:r>
          </a:p>
        </p:txBody>
      </p:sp>
      <p:sp>
        <p:nvSpPr>
          <p:cNvPr id="2" name="Rounded Rectangle 2">
            <a:extLst>
              <a:ext uri="{FF2B5EF4-FFF2-40B4-BE49-F238E27FC236}">
                <a16:creationId xmlns:a16="http://schemas.microsoft.com/office/drawing/2014/main" id="{CFA73319-C5AA-4842-7528-37B777EB6CCF}"/>
              </a:ext>
            </a:extLst>
          </p:cNvPr>
          <p:cNvSpPr/>
          <p:nvPr/>
        </p:nvSpPr>
        <p:spPr bwMode="auto">
          <a:xfrm>
            <a:off x="682753" y="5554876"/>
            <a:ext cx="10836194" cy="1083169"/>
          </a:xfrm>
          <a:prstGeom prst="roundRect">
            <a:avLst>
              <a:gd name="adj" fmla="val 1056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latin typeface="+mj-lt"/>
              <a:ea typeface="Segoe UI" pitchFamily="34" charset="0"/>
              <a:cs typeface="Segoe UI" pitchFamily="34" charset="0"/>
            </a:endParaRPr>
          </a:p>
        </p:txBody>
      </p:sp>
      <p:sp>
        <p:nvSpPr>
          <p:cNvPr id="3" name="TextBox 2">
            <a:extLst>
              <a:ext uri="{FF2B5EF4-FFF2-40B4-BE49-F238E27FC236}">
                <a16:creationId xmlns:a16="http://schemas.microsoft.com/office/drawing/2014/main" id="{F93082C3-65F8-58F3-6705-7E09B5787018}"/>
              </a:ext>
            </a:extLst>
          </p:cNvPr>
          <p:cNvSpPr txBox="1"/>
          <p:nvPr/>
        </p:nvSpPr>
        <p:spPr>
          <a:xfrm>
            <a:off x="854514" y="5688370"/>
            <a:ext cx="10421018" cy="830997"/>
          </a:xfrm>
          <a:prstGeom prst="rect">
            <a:avLst/>
          </a:prstGeom>
          <a:noFill/>
        </p:spPr>
        <p:txBody>
          <a:bodyPr wrap="square" rtlCol="0">
            <a:spAutoFit/>
          </a:bodyPr>
          <a:lstStyle/>
          <a:p>
            <a:r>
              <a:rPr lang="en-US" sz="2400">
                <a:solidFill>
                  <a:schemeClr val="bg1"/>
                </a:solidFill>
                <a:latin typeface="+mj-lt"/>
                <a:cs typeface="Segoe UI" panose="020B0502040204020203" pitchFamily="34" charset="0"/>
              </a:rPr>
              <a:t>Follow along in your tenant by navigating to </a:t>
            </a:r>
            <a:r>
              <a:rPr lang="en-US" sz="2400">
                <a:solidFill>
                  <a:schemeClr val="bg1"/>
                </a:solidFill>
                <a:latin typeface="+mj-lt"/>
                <a:cs typeface="Segoe UI" panose="020B0502040204020203" pitchFamily="34" charset="0"/>
                <a:hlinkClick r:id="rId4">
                  <a:extLst>
                    <a:ext uri="{A12FA001-AC4F-418D-AE19-62706E023703}">
                      <ahyp:hlinkClr xmlns:ahyp="http://schemas.microsoft.com/office/drawing/2018/hyperlinkcolor" val="tx"/>
                    </a:ext>
                  </a:extLst>
                </a:hlinkClick>
              </a:rPr>
              <a:t>https://admin.microsoft.com</a:t>
            </a:r>
            <a:endParaRPr lang="en-US" sz="2400">
              <a:solidFill>
                <a:schemeClr val="bg1"/>
              </a:solidFill>
              <a:latin typeface="+mj-lt"/>
              <a:cs typeface="Segoe UI" panose="020B0502040204020203" pitchFamily="34" charset="0"/>
            </a:endParaRPr>
          </a:p>
          <a:p>
            <a:r>
              <a:rPr lang="en-US" sz="2400">
                <a:solidFill>
                  <a:schemeClr val="bg1"/>
                </a:solidFill>
                <a:latin typeface="+mj-lt"/>
                <a:cs typeface="Segoe UI" panose="020B0502040204020203" pitchFamily="34" charset="0"/>
              </a:rPr>
              <a:t>Reports | Adoption Score</a:t>
            </a:r>
          </a:p>
        </p:txBody>
      </p:sp>
    </p:spTree>
    <p:extLst>
      <p:ext uri="{BB962C8B-B14F-4D97-AF65-F5344CB8AC3E}">
        <p14:creationId xmlns:p14="http://schemas.microsoft.com/office/powerpoint/2010/main" val="187437347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
            <a:extLst>
              <a:ext uri="{FF2B5EF4-FFF2-40B4-BE49-F238E27FC236}">
                <a16:creationId xmlns:a16="http://schemas.microsoft.com/office/drawing/2014/main" id="{0A3C89ED-3710-3E41-8019-D51003278FCE}"/>
              </a:ext>
            </a:extLst>
          </p:cNvPr>
          <p:cNvSpPr/>
          <p:nvPr/>
        </p:nvSpPr>
        <p:spPr bwMode="auto">
          <a:xfrm>
            <a:off x="613412" y="379471"/>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92143A7C-A486-1167-E81C-0574BE6B65C5}"/>
              </a:ext>
            </a:extLst>
          </p:cNvPr>
          <p:cNvSpPr txBox="1"/>
          <p:nvPr/>
        </p:nvSpPr>
        <p:spPr>
          <a:xfrm>
            <a:off x="613412" y="1026275"/>
            <a:ext cx="8223295" cy="206056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b="0" i="0">
                <a:solidFill>
                  <a:srgbClr val="333333"/>
                </a:solidFill>
                <a:effectLst/>
                <a:latin typeface="Segoe UI" panose="020B0502040204020203" pitchFamily="34" charset="0"/>
              </a:rPr>
              <a:t>Copilot for Microsoft 365 usage Microsoft Graph API for customized reporting and analytics</a:t>
            </a:r>
          </a:p>
          <a:p>
            <a:pPr marL="342900" indent="-342900">
              <a:lnSpc>
                <a:spcPct val="150000"/>
              </a:lnSpc>
              <a:buFont typeface="Arial" panose="020B0604020202020204" pitchFamily="34" charset="0"/>
              <a:buChar char="•"/>
            </a:pPr>
            <a:r>
              <a:rPr lang="en-US" sz="2200" b="0" i="0">
                <a:solidFill>
                  <a:srgbClr val="333333"/>
                </a:solidFill>
                <a:effectLst/>
                <a:latin typeface="Segoe UI" panose="020B0502040204020203" pitchFamily="34" charset="0"/>
              </a:rPr>
              <a:t>Metrics included in the Graph API will match those available in the Copilot for Microsoft 365 usage report</a:t>
            </a:r>
          </a:p>
        </p:txBody>
      </p:sp>
      <p:sp>
        <p:nvSpPr>
          <p:cNvPr id="4" name="Title 7">
            <a:extLst>
              <a:ext uri="{FF2B5EF4-FFF2-40B4-BE49-F238E27FC236}">
                <a16:creationId xmlns:a16="http://schemas.microsoft.com/office/drawing/2014/main" id="{2E950525-A85A-D4F0-650A-D7C9C1583AB7}"/>
              </a:ext>
            </a:extLst>
          </p:cNvPr>
          <p:cNvSpPr>
            <a:spLocks noGrp="1"/>
          </p:cNvSpPr>
          <p:nvPr>
            <p:ph type="title"/>
          </p:nvPr>
        </p:nvSpPr>
        <p:spPr>
          <a:xfrm>
            <a:off x="668186" y="444308"/>
            <a:ext cx="11018521" cy="430887"/>
          </a:xfrm>
        </p:spPr>
        <p:txBody>
          <a:bodyPr/>
          <a:lstStyle/>
          <a:p>
            <a:r>
              <a:rPr lang="en-US">
                <a:solidFill>
                  <a:schemeClr val="bg1"/>
                </a:solidFill>
              </a:rPr>
              <a:t>Microsoft Graph API Beta - Copilot for Microsoft 365 Usage </a:t>
            </a:r>
          </a:p>
        </p:txBody>
      </p:sp>
      <p:sp>
        <p:nvSpPr>
          <p:cNvPr id="2" name="Rounded Rectangle 2">
            <a:extLst>
              <a:ext uri="{FF2B5EF4-FFF2-40B4-BE49-F238E27FC236}">
                <a16:creationId xmlns:a16="http://schemas.microsoft.com/office/drawing/2014/main" id="{DD69949F-79F6-1271-7488-405BD39C15E2}"/>
              </a:ext>
            </a:extLst>
          </p:cNvPr>
          <p:cNvSpPr/>
          <p:nvPr/>
        </p:nvSpPr>
        <p:spPr bwMode="auto">
          <a:xfrm>
            <a:off x="8942181" y="2388207"/>
            <a:ext cx="2617939" cy="2308325"/>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E0F25F8E-80BF-9B8F-435D-C6891F05D59F}"/>
              </a:ext>
            </a:extLst>
          </p:cNvPr>
          <p:cNvSpPr txBox="1"/>
          <p:nvPr/>
        </p:nvSpPr>
        <p:spPr>
          <a:xfrm>
            <a:off x="9036499" y="2464574"/>
            <a:ext cx="242930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PRO TIP: </a:t>
            </a:r>
            <a:br>
              <a:rPr kumimoji="0" lang="en-US" sz="18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br>
            <a:r>
              <a:rPr lang="en-US">
                <a:solidFill>
                  <a:schemeClr val="bg1"/>
                </a:solidFill>
                <a:latin typeface="Segoe UI" panose="020B0502040204020203" pitchFamily="34" charset="0"/>
                <a:cs typeface="Segoe UI" panose="020B0502040204020203" pitchFamily="34" charset="0"/>
              </a:rPr>
              <a:t>Check out my Graph  PowerShell scripts: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hlinkClick r:id="rId4">
                  <a:extLst>
                    <a:ext uri="{A12FA001-AC4F-418D-AE19-62706E023703}">
                      <ahyp:hlinkClr xmlns:ahyp="http://schemas.microsoft.com/office/drawing/2018/hyperlinkcolor" val="tx"/>
                    </a:ext>
                  </a:extLst>
                </a:hlinkClick>
              </a:rPr>
              <a:t>Hickey7737/</a:t>
            </a:r>
            <a:r>
              <a:rPr lang="en-US" err="1">
                <a:solidFill>
                  <a:schemeClr val="bg1"/>
                </a:solidFill>
                <a:hlinkClick r:id="rId4">
                  <a:extLst>
                    <a:ext uri="{A12FA001-AC4F-418D-AE19-62706E023703}">
                      <ahyp:hlinkClr xmlns:ahyp="http://schemas.microsoft.com/office/drawing/2018/hyperlinkcolor" val="tx"/>
                    </a:ext>
                  </a:extLst>
                </a:hlinkClick>
              </a:rPr>
              <a:t>CopilotUsageGraph</a:t>
            </a:r>
            <a:r>
              <a:rPr lang="en-US">
                <a:solidFill>
                  <a:schemeClr val="bg1"/>
                </a:solidFill>
                <a:hlinkClick r:id="rId4">
                  <a:extLst>
                    <a:ext uri="{A12FA001-AC4F-418D-AE19-62706E023703}">
                      <ahyp:hlinkClr xmlns:ahyp="http://schemas.microsoft.com/office/drawing/2018/hyperlinkcolor" val="tx"/>
                    </a:ext>
                  </a:extLst>
                </a:hlinkClick>
              </a:rPr>
              <a:t>: Get Copilot User Usage Details and export to CSV</a:t>
            </a:r>
            <a:endParaRPr lang="en-US">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51B919D8-978B-443A-C761-962B46C6D361}"/>
              </a:ext>
            </a:extLst>
          </p:cNvPr>
          <p:cNvGrpSpPr/>
          <p:nvPr/>
        </p:nvGrpSpPr>
        <p:grpSpPr>
          <a:xfrm>
            <a:off x="11036152" y="2034925"/>
            <a:ext cx="859297" cy="859297"/>
            <a:chOff x="7597477" y="4739435"/>
            <a:chExt cx="859297" cy="859297"/>
          </a:xfrm>
          <a:effectLst/>
        </p:grpSpPr>
        <p:sp>
          <p:nvSpPr>
            <p:cNvPr id="7" name="Oval 6">
              <a:extLst>
                <a:ext uri="{FF2B5EF4-FFF2-40B4-BE49-F238E27FC236}">
                  <a16:creationId xmlns:a16="http://schemas.microsoft.com/office/drawing/2014/main" id="{19CE8662-4826-068A-4080-8159F9BB969D}"/>
                </a:ext>
              </a:extLst>
            </p:cNvPr>
            <p:cNvSpPr/>
            <p:nvPr/>
          </p:nvSpPr>
          <p:spPr bwMode="auto">
            <a:xfrm>
              <a:off x="7597477" y="4739435"/>
              <a:ext cx="859297" cy="859297"/>
            </a:xfrm>
            <a:prstGeom prst="ellipse">
              <a:avLst/>
            </a:prstGeom>
            <a:solidFill>
              <a:schemeClr val="bg1"/>
            </a:solidFill>
            <a:ln w="25400">
              <a:gradFill>
                <a:gsLst>
                  <a:gs pos="0">
                    <a:schemeClr val="accent3"/>
                  </a:gs>
                  <a:gs pos="57000">
                    <a:schemeClr val="accent1">
                      <a:lumMod val="45000"/>
                      <a:lumOff val="55000"/>
                    </a:schemeClr>
                  </a:gs>
                  <a:gs pos="100000">
                    <a:schemeClr val="accent1"/>
                  </a:gs>
                </a:gsLst>
                <a:lin ang="5400000" scaled="1"/>
              </a:gradFill>
              <a:headEnd type="none" w="med" len="med"/>
              <a:tailEnd type="none" w="med" len="med"/>
            </a:ln>
            <a:effectLst>
              <a:glow rad="63500">
                <a:schemeClr val="bg2">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8" name="BarChartHorizontal_E9EB" title="Icon of a horizontal bar graph">
              <a:extLst>
                <a:ext uri="{FF2B5EF4-FFF2-40B4-BE49-F238E27FC236}">
                  <a16:creationId xmlns:a16="http://schemas.microsoft.com/office/drawing/2014/main" id="{D6030398-8E08-C750-9BDC-7FE880971692}"/>
                </a:ext>
              </a:extLst>
            </p:cNvPr>
            <p:cNvSpPr>
              <a:spLocks noChangeAspect="1" noEditPoints="1"/>
            </p:cNvSpPr>
            <p:nvPr/>
          </p:nvSpPr>
          <p:spPr bwMode="auto">
            <a:xfrm>
              <a:off x="7783711" y="4925669"/>
              <a:ext cx="486827" cy="486827"/>
            </a:xfrm>
            <a:custGeom>
              <a:avLst/>
              <a:gdLst>
                <a:gd name="T0" fmla="*/ 105 w 709"/>
                <a:gd name="T1" fmla="*/ 184 h 709"/>
                <a:gd name="T2" fmla="*/ 105 w 709"/>
                <a:gd name="T3" fmla="*/ 79 h 709"/>
                <a:gd name="T4" fmla="*/ 525 w 709"/>
                <a:gd name="T5" fmla="*/ 79 h 709"/>
                <a:gd name="T6" fmla="*/ 525 w 709"/>
                <a:gd name="T7" fmla="*/ 184 h 709"/>
                <a:gd name="T8" fmla="*/ 105 w 709"/>
                <a:gd name="T9" fmla="*/ 184 h 709"/>
                <a:gd name="T10" fmla="*/ 420 w 709"/>
                <a:gd name="T11" fmla="*/ 394 h 709"/>
                <a:gd name="T12" fmla="*/ 420 w 709"/>
                <a:gd name="T13" fmla="*/ 289 h 709"/>
                <a:gd name="T14" fmla="*/ 105 w 709"/>
                <a:gd name="T15" fmla="*/ 289 h 709"/>
                <a:gd name="T16" fmla="*/ 105 w 709"/>
                <a:gd name="T17" fmla="*/ 394 h 709"/>
                <a:gd name="T18" fmla="*/ 420 w 709"/>
                <a:gd name="T19" fmla="*/ 394 h 709"/>
                <a:gd name="T20" fmla="*/ 630 w 709"/>
                <a:gd name="T21" fmla="*/ 604 h 709"/>
                <a:gd name="T22" fmla="*/ 630 w 709"/>
                <a:gd name="T23" fmla="*/ 499 h 709"/>
                <a:gd name="T24" fmla="*/ 105 w 709"/>
                <a:gd name="T25" fmla="*/ 499 h 709"/>
                <a:gd name="T26" fmla="*/ 105 w 709"/>
                <a:gd name="T27" fmla="*/ 604 h 709"/>
                <a:gd name="T28" fmla="*/ 630 w 709"/>
                <a:gd name="T29" fmla="*/ 604 h 709"/>
                <a:gd name="T30" fmla="*/ 0 w 709"/>
                <a:gd name="T31" fmla="*/ 0 h 709"/>
                <a:gd name="T32" fmla="*/ 0 w 709"/>
                <a:gd name="T33" fmla="*/ 709 h 709"/>
                <a:gd name="T34" fmla="*/ 709 w 709"/>
                <a:gd name="T35"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9" h="709">
                  <a:moveTo>
                    <a:pt x="105" y="184"/>
                  </a:moveTo>
                  <a:lnTo>
                    <a:pt x="105" y="79"/>
                  </a:lnTo>
                  <a:lnTo>
                    <a:pt x="525" y="79"/>
                  </a:lnTo>
                  <a:lnTo>
                    <a:pt x="525" y="184"/>
                  </a:lnTo>
                  <a:lnTo>
                    <a:pt x="105" y="184"/>
                  </a:lnTo>
                  <a:moveTo>
                    <a:pt x="420" y="394"/>
                  </a:moveTo>
                  <a:lnTo>
                    <a:pt x="420" y="289"/>
                  </a:lnTo>
                  <a:lnTo>
                    <a:pt x="105" y="289"/>
                  </a:lnTo>
                  <a:lnTo>
                    <a:pt x="105" y="394"/>
                  </a:lnTo>
                  <a:lnTo>
                    <a:pt x="420" y="394"/>
                  </a:lnTo>
                  <a:moveTo>
                    <a:pt x="630" y="604"/>
                  </a:moveTo>
                  <a:lnTo>
                    <a:pt x="630" y="499"/>
                  </a:lnTo>
                  <a:lnTo>
                    <a:pt x="105" y="499"/>
                  </a:lnTo>
                  <a:lnTo>
                    <a:pt x="105" y="604"/>
                  </a:lnTo>
                  <a:lnTo>
                    <a:pt x="630" y="604"/>
                  </a:lnTo>
                  <a:moveTo>
                    <a:pt x="0" y="0"/>
                  </a:moveTo>
                  <a:lnTo>
                    <a:pt x="0" y="709"/>
                  </a:lnTo>
                  <a:lnTo>
                    <a:pt x="709" y="709"/>
                  </a:lnTo>
                </a:path>
              </a:pathLst>
            </a:custGeom>
            <a:noFill/>
            <a:ln w="22225" cap="sq">
              <a:gradFill>
                <a:gsLst>
                  <a:gs pos="0">
                    <a:schemeClr val="accent3"/>
                  </a:gs>
                  <a:gs pos="48000">
                    <a:schemeClr val="accent1">
                      <a:lumMod val="45000"/>
                      <a:lumOff val="55000"/>
                    </a:schemeClr>
                  </a:gs>
                  <a:gs pos="100000">
                    <a:schemeClr val="accent1"/>
                  </a:gs>
                </a:gsLst>
                <a:lin ang="5400000" scaled="1"/>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13" name="Rounded Rectangle 2">
            <a:extLst>
              <a:ext uri="{FF2B5EF4-FFF2-40B4-BE49-F238E27FC236}">
                <a16:creationId xmlns:a16="http://schemas.microsoft.com/office/drawing/2014/main" id="{101D0DC2-B2ED-9D52-8295-BB866CD69719}"/>
              </a:ext>
            </a:extLst>
          </p:cNvPr>
          <p:cNvSpPr/>
          <p:nvPr/>
        </p:nvSpPr>
        <p:spPr bwMode="auto">
          <a:xfrm>
            <a:off x="668186" y="5744040"/>
            <a:ext cx="10836194" cy="859297"/>
          </a:xfrm>
          <a:prstGeom prst="roundRect">
            <a:avLst>
              <a:gd name="adj" fmla="val 1056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latin typeface="+mj-lt"/>
              <a:ea typeface="Segoe UI" pitchFamily="34" charset="0"/>
              <a:cs typeface="Segoe UI" pitchFamily="34" charset="0"/>
            </a:endParaRPr>
          </a:p>
        </p:txBody>
      </p:sp>
      <p:sp>
        <p:nvSpPr>
          <p:cNvPr id="14" name="TextBox 13">
            <a:extLst>
              <a:ext uri="{FF2B5EF4-FFF2-40B4-BE49-F238E27FC236}">
                <a16:creationId xmlns:a16="http://schemas.microsoft.com/office/drawing/2014/main" id="{3C38673E-3DF0-4ECC-9111-08B07F11B167}"/>
              </a:ext>
            </a:extLst>
          </p:cNvPr>
          <p:cNvSpPr txBox="1"/>
          <p:nvPr/>
        </p:nvSpPr>
        <p:spPr>
          <a:xfrm>
            <a:off x="668186" y="5835134"/>
            <a:ext cx="10836194" cy="677108"/>
          </a:xfrm>
          <a:prstGeom prst="rect">
            <a:avLst/>
          </a:prstGeom>
          <a:noFill/>
        </p:spPr>
        <p:txBody>
          <a:bodyPr wrap="square" rtlCol="0">
            <a:spAutoFit/>
          </a:bodyPr>
          <a:lstStyle/>
          <a:p>
            <a:r>
              <a:rPr lang="en-US" sz="2000">
                <a:solidFill>
                  <a:schemeClr val="bg1"/>
                </a:solidFill>
                <a:latin typeface="+mj-lt"/>
                <a:cs typeface="Segoe UI" panose="020B0502040204020203" pitchFamily="34" charset="0"/>
              </a:rPr>
              <a:t>Follow along </a:t>
            </a:r>
            <a:r>
              <a:rPr lang="en-US" sz="2000">
                <a:solidFill>
                  <a:schemeClr val="bg1"/>
                </a:solidFill>
                <a:latin typeface="+mj-lt"/>
                <a:cs typeface="Segoe UI" panose="020B0502040204020203" pitchFamily="34" charset="0"/>
                <a:hlinkClick r:id="rId5">
                  <a:extLst>
                    <a:ext uri="{A12FA001-AC4F-418D-AE19-62706E023703}">
                      <ahyp:hlinkClr xmlns:ahyp="http://schemas.microsoft.com/office/drawing/2018/hyperlinkcolor" val="tx"/>
                    </a:ext>
                  </a:extLst>
                </a:hlinkClick>
              </a:rPr>
              <a:t>https://developer.microsoft.com/en-us/graph/graph-explorer</a:t>
            </a:r>
            <a:r>
              <a:rPr lang="en-US" sz="2000">
                <a:solidFill>
                  <a:schemeClr val="bg1"/>
                </a:solidFill>
                <a:latin typeface="+mj-lt"/>
                <a:cs typeface="Segoe UI" panose="020B0502040204020203" pitchFamily="34" charset="0"/>
              </a:rPr>
              <a:t> and paste </a:t>
            </a:r>
          </a:p>
          <a:p>
            <a:r>
              <a:rPr lang="en-US">
                <a:solidFill>
                  <a:schemeClr val="bg1"/>
                </a:solidFill>
              </a:rPr>
              <a:t>https://graph.microsoft.com/beta/reports/getMicrosoft365CopilotUsageUserDetail(period='D180')</a:t>
            </a:r>
            <a:endParaRPr lang="en-US" sz="2000">
              <a:solidFill>
                <a:schemeClr val="bg1"/>
              </a:solidFill>
              <a:latin typeface="+mj-lt"/>
              <a:cs typeface="Segoe UI" panose="020B0502040204020203" pitchFamily="34" charset="0"/>
            </a:endParaRPr>
          </a:p>
        </p:txBody>
      </p:sp>
      <p:sp>
        <p:nvSpPr>
          <p:cNvPr id="18" name="TextBox 17">
            <a:extLst>
              <a:ext uri="{FF2B5EF4-FFF2-40B4-BE49-F238E27FC236}">
                <a16:creationId xmlns:a16="http://schemas.microsoft.com/office/drawing/2014/main" id="{9AB9E9A9-4A55-044B-8E78-FCC6CFF9656D}"/>
              </a:ext>
            </a:extLst>
          </p:cNvPr>
          <p:cNvSpPr txBox="1"/>
          <p:nvPr/>
        </p:nvSpPr>
        <p:spPr>
          <a:xfrm>
            <a:off x="130629" y="3057023"/>
            <a:ext cx="8801836" cy="2533707"/>
          </a:xfrm>
          <a:prstGeom prst="rect">
            <a:avLst/>
          </a:prstGeom>
          <a:noFill/>
        </p:spPr>
        <p:txBody>
          <a:bodyPr wrap="square">
            <a:spAutoFit/>
          </a:bodyPr>
          <a:lstStyle/>
          <a:p>
            <a:pPr marL="914400" lvl="1" indent="-457200">
              <a:lnSpc>
                <a:spcPct val="150000"/>
              </a:lnSpc>
              <a:buFont typeface="+mj-lt"/>
              <a:buAutoNum type="arabicPeriod"/>
            </a:pPr>
            <a:r>
              <a:rPr lang="en-US">
                <a:solidFill>
                  <a:schemeClr val="accent1"/>
                </a:solidFill>
                <a:hlinkClick r:id="rId6">
                  <a:extLst>
                    <a:ext uri="{A12FA001-AC4F-418D-AE19-62706E023703}">
                      <ahyp:hlinkClr xmlns:ahyp="http://schemas.microsoft.com/office/drawing/2018/hyperlinkcolor" val="tx"/>
                    </a:ext>
                  </a:extLst>
                </a:hlinkClick>
              </a:rPr>
              <a:t>getMicrosoft365CopilotUsageUserDetail</a:t>
            </a:r>
            <a:r>
              <a:rPr lang="en-US">
                <a:solidFill>
                  <a:schemeClr val="accent1"/>
                </a:solidFill>
              </a:rPr>
              <a:t>: </a:t>
            </a:r>
            <a:r>
              <a:rPr lang="en-US"/>
              <a:t>Activity data for enabled users of Microsoft 365 Copilot apps</a:t>
            </a:r>
          </a:p>
          <a:p>
            <a:pPr marL="914400" lvl="1" indent="-457200">
              <a:lnSpc>
                <a:spcPct val="150000"/>
              </a:lnSpc>
              <a:buFont typeface="+mj-lt"/>
              <a:buAutoNum type="arabicPeriod"/>
            </a:pPr>
            <a:r>
              <a:rPr lang="nn-NO">
                <a:solidFill>
                  <a:schemeClr val="accent1"/>
                </a:solidFill>
                <a:hlinkClick r:id="rId7">
                  <a:extLst>
                    <a:ext uri="{A12FA001-AC4F-418D-AE19-62706E023703}">
                      <ahyp:hlinkClr xmlns:ahyp="http://schemas.microsoft.com/office/drawing/2018/hyperlinkcolor" val="tx"/>
                    </a:ext>
                  </a:extLst>
                </a:hlinkClick>
              </a:rPr>
              <a:t>getMicrosoft365CopilotUserCountSummary</a:t>
            </a:r>
            <a:r>
              <a:rPr lang="nn-NO">
                <a:solidFill>
                  <a:schemeClr val="accent1"/>
                </a:solidFill>
              </a:rPr>
              <a:t>:</a:t>
            </a:r>
            <a:r>
              <a:rPr lang="nn-NO"/>
              <a:t>  Aggregated </a:t>
            </a:r>
            <a:r>
              <a:rPr lang="en-US"/>
              <a:t>number of active and enabled users</a:t>
            </a:r>
          </a:p>
          <a:p>
            <a:pPr marL="914400" lvl="1" indent="-457200">
              <a:lnSpc>
                <a:spcPct val="150000"/>
              </a:lnSpc>
              <a:buFont typeface="+mj-lt"/>
              <a:buAutoNum type="arabicPeriod"/>
            </a:pPr>
            <a:r>
              <a:rPr lang="nn-NO">
                <a:solidFill>
                  <a:schemeClr val="accent1"/>
                </a:solidFill>
                <a:hlinkClick r:id="rId8">
                  <a:extLst>
                    <a:ext uri="{A12FA001-AC4F-418D-AE19-62706E023703}">
                      <ahyp:hlinkClr xmlns:ahyp="http://schemas.microsoft.com/office/drawing/2018/hyperlinkcolor" val="tx"/>
                    </a:ext>
                  </a:extLst>
                </a:hlinkClick>
              </a:rPr>
              <a:t>getMicrosoft365CopilotUserCountTrend</a:t>
            </a:r>
            <a:r>
              <a:rPr lang="nn-NO">
                <a:solidFill>
                  <a:schemeClr val="accent1"/>
                </a:solidFill>
              </a:rPr>
              <a:t>:</a:t>
            </a:r>
            <a:r>
              <a:rPr lang="nn-NO"/>
              <a:t> T</a:t>
            </a:r>
            <a:r>
              <a:rPr lang="en-US"/>
              <a:t>rend in the daily number of active and enabled users</a:t>
            </a:r>
            <a:endParaRPr lang="nn-NO"/>
          </a:p>
        </p:txBody>
      </p:sp>
    </p:spTree>
    <p:extLst>
      <p:ext uri="{BB962C8B-B14F-4D97-AF65-F5344CB8AC3E}">
        <p14:creationId xmlns:p14="http://schemas.microsoft.com/office/powerpoint/2010/main" val="3535294186"/>
      </p:ext>
    </p:extLst>
  </p:cSld>
  <p:clrMapOvr>
    <a:masterClrMapping/>
  </p:clrMapOvr>
  <p:transition>
    <p:fade/>
  </p:transition>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a:extLst>
              <a:ext uri="{FF2B5EF4-FFF2-40B4-BE49-F238E27FC236}">
                <a16:creationId xmlns:a16="http://schemas.microsoft.com/office/drawing/2014/main" id="{8991DE5B-DA9B-D2FC-CD03-53C9AA3A5DBD}"/>
              </a:ext>
            </a:extLst>
          </p:cNvPr>
          <p:cNvSpPr/>
          <p:nvPr/>
        </p:nvSpPr>
        <p:spPr bwMode="auto">
          <a:xfrm>
            <a:off x="586739" y="399352"/>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3C6F9EC5-EAE2-1493-CAFA-67BD17FDFC60}"/>
              </a:ext>
            </a:extLst>
          </p:cNvPr>
          <p:cNvSpPr>
            <a:spLocks noGrp="1"/>
          </p:cNvSpPr>
          <p:nvPr>
            <p:ph type="title"/>
          </p:nvPr>
        </p:nvSpPr>
        <p:spPr>
          <a:xfrm>
            <a:off x="711552" y="503949"/>
            <a:ext cx="11018521" cy="430887"/>
          </a:xfrm>
        </p:spPr>
        <p:txBody>
          <a:bodyPr/>
          <a:lstStyle/>
          <a:p>
            <a:r>
              <a:rPr lang="en-US">
                <a:solidFill>
                  <a:schemeClr val="bg1"/>
                </a:solidFill>
              </a:rPr>
              <a:t>Configuring Copilot Usage Reports</a:t>
            </a:r>
          </a:p>
        </p:txBody>
      </p:sp>
      <p:sp>
        <p:nvSpPr>
          <p:cNvPr id="4" name="TextBox 3">
            <a:extLst>
              <a:ext uri="{FF2B5EF4-FFF2-40B4-BE49-F238E27FC236}">
                <a16:creationId xmlns:a16="http://schemas.microsoft.com/office/drawing/2014/main" id="{A3EA98F7-AABA-AC82-8745-F83BEFDAAD6F}"/>
              </a:ext>
            </a:extLst>
          </p:cNvPr>
          <p:cNvSpPr txBox="1"/>
          <p:nvPr/>
        </p:nvSpPr>
        <p:spPr>
          <a:xfrm>
            <a:off x="586739" y="1305247"/>
            <a:ext cx="11018521" cy="4651658"/>
          </a:xfrm>
          <a:prstGeom prst="rect">
            <a:avLst/>
          </a:prstGeom>
          <a:noFill/>
        </p:spPr>
        <p:txBody>
          <a:bodyPr wrap="square">
            <a:spAutoFit/>
          </a:bodyPr>
          <a:lstStyle/>
          <a:p>
            <a:pPr marL="457200" indent="-457200">
              <a:lnSpc>
                <a:spcPct val="150000"/>
              </a:lnSpc>
              <a:buClr>
                <a:schemeClr val="accent3"/>
              </a:buClr>
              <a:buAutoNum type="arabicPeriod"/>
            </a:pPr>
            <a:r>
              <a:rPr lang="en-US" sz="2000"/>
              <a:t>By </a:t>
            </a:r>
            <a:r>
              <a:rPr lang="en-US" sz="2000">
                <a:solidFill>
                  <a:srgbClr val="080808"/>
                </a:solidFill>
                <a:effectLst/>
              </a:rPr>
              <a:t>default, </a:t>
            </a:r>
            <a:r>
              <a:rPr lang="en-US" sz="2000" b="1">
                <a:solidFill>
                  <a:srgbClr val="080808"/>
                </a:solidFill>
                <a:effectLst/>
                <a:hlinkClick r:id="rId2"/>
              </a:rPr>
              <a:t>M365 Usage reports conceal user information</a:t>
            </a:r>
            <a:r>
              <a:rPr lang="en-US" sz="2000">
                <a:solidFill>
                  <a:srgbClr val="080808"/>
                </a:solidFill>
                <a:effectLst/>
              </a:rPr>
              <a:t>.  </a:t>
            </a:r>
            <a:r>
              <a:rPr lang="en-US" sz="2000"/>
              <a:t>Change this setting to show actual usernames:  </a:t>
            </a:r>
            <a:r>
              <a:rPr lang="en-US" sz="2000">
                <a:solidFill>
                  <a:srgbClr val="080808"/>
                </a:solidFill>
                <a:effectLst/>
              </a:rPr>
              <a:t>M365 Admin Center | Settings | Org Settings | Services | Reports | and uncheck Display concealed user. Since employee usage data privacy is a significant issue worldwide, ensure you have approval from leadership and legal before revealing user data.</a:t>
            </a:r>
          </a:p>
          <a:p>
            <a:pPr marL="457200" indent="-457200">
              <a:lnSpc>
                <a:spcPct val="150000"/>
              </a:lnSpc>
              <a:buClr>
                <a:schemeClr val="accent3"/>
              </a:buClr>
              <a:buAutoNum type="arabicPeriod"/>
            </a:pPr>
            <a:r>
              <a:rPr lang="en-US" sz="2000" b="1">
                <a:solidFill>
                  <a:srgbClr val="080808"/>
                </a:solidFill>
                <a:hlinkClick r:id="rId3"/>
              </a:rPr>
              <a:t>Delegate others to see M365 Usage Reports</a:t>
            </a:r>
            <a:r>
              <a:rPr lang="en-US" sz="2000">
                <a:solidFill>
                  <a:srgbClr val="080808"/>
                </a:solidFill>
              </a:rPr>
              <a:t>.   By default, Global Admins, Exchange Admins, SharePoint Admins, Skype for Business Admins, Global Reader, Usage Summary Reports Reader, Reports Reader, Teams Administrator, Teams Communications Administrator, User Experience Success Manager can see these reports.  Delegate Report Reader to allow access.</a:t>
            </a:r>
          </a:p>
          <a:p>
            <a:pPr marL="457200" indent="-457200">
              <a:lnSpc>
                <a:spcPct val="150000"/>
              </a:lnSpc>
              <a:buClr>
                <a:schemeClr val="accent3"/>
              </a:buClr>
              <a:buAutoNum type="arabicPeriod"/>
            </a:pPr>
            <a:r>
              <a:rPr lang="en-US" sz="2000" b="1">
                <a:solidFill>
                  <a:srgbClr val="080808"/>
                </a:solidFill>
              </a:rPr>
              <a:t>Export</a:t>
            </a:r>
            <a:r>
              <a:rPr lang="en-US" sz="2000">
                <a:solidFill>
                  <a:srgbClr val="080808"/>
                </a:solidFill>
              </a:rPr>
              <a:t> usage report data to a CSV by using the     Export link icon in the report page</a:t>
            </a:r>
            <a:endParaRPr lang="en-US" sz="2400"/>
          </a:p>
        </p:txBody>
      </p:sp>
      <p:pic>
        <p:nvPicPr>
          <p:cNvPr id="2" name="Picture 1">
            <a:extLst>
              <a:ext uri="{FF2B5EF4-FFF2-40B4-BE49-F238E27FC236}">
                <a16:creationId xmlns:a16="http://schemas.microsoft.com/office/drawing/2014/main" id="{E852CB30-0C55-292C-812D-BB3085986938}"/>
              </a:ext>
            </a:extLst>
          </p:cNvPr>
          <p:cNvPicPr>
            <a:picLocks noChangeAspect="1"/>
          </p:cNvPicPr>
          <p:nvPr/>
        </p:nvPicPr>
        <p:blipFill>
          <a:blip r:embed="rId4"/>
          <a:stretch>
            <a:fillRect/>
          </a:stretch>
        </p:blipFill>
        <p:spPr>
          <a:xfrm>
            <a:off x="6522552" y="5642617"/>
            <a:ext cx="228632" cy="238158"/>
          </a:xfrm>
          <a:prstGeom prst="rect">
            <a:avLst/>
          </a:prstGeom>
        </p:spPr>
      </p:pic>
    </p:spTree>
    <p:extLst>
      <p:ext uri="{BB962C8B-B14F-4D97-AF65-F5344CB8AC3E}">
        <p14:creationId xmlns:p14="http://schemas.microsoft.com/office/powerpoint/2010/main" val="17203639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45CE5-C65B-A377-2EAE-60E112BE34F1}"/>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B8604054-AAA9-E67A-F3FF-9B98384231A1}"/>
              </a:ext>
            </a:extLst>
          </p:cNvPr>
          <p:cNvGrpSpPr/>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4F3E932C-05DE-2CD4-E36A-562D2C16C95B}"/>
                </a:ext>
              </a:extLst>
            </p:cNvPr>
            <p:cNvSpPr/>
            <p:nvPr/>
          </p:nvSpPr>
          <p:spPr bwMode="auto">
            <a:xfrm>
              <a:off x="0" y="5943600"/>
              <a:ext cx="914400" cy="914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9" name="background">
              <a:extLst>
                <a:ext uri="{FF2B5EF4-FFF2-40B4-BE49-F238E27FC236}">
                  <a16:creationId xmlns:a16="http://schemas.microsoft.com/office/drawing/2014/main" id="{BAF051A3-3CF7-3E75-BF7D-61B89B2B2AA8}"/>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sp>
            <p:nvSpPr>
              <p:cNvPr id="10" name="Rectangle 9" descr="Light Pattern: Square dots">
                <a:extLst>
                  <a:ext uri="{FF2B5EF4-FFF2-40B4-BE49-F238E27FC236}">
                    <a16:creationId xmlns:a16="http://schemas.microsoft.com/office/drawing/2014/main" id="{C0CBD08D-839A-EC79-38A0-EAEFD0E51675}"/>
                  </a:ext>
                </a:extLst>
              </p:cNvPr>
              <p:cNvSpPr/>
              <p:nvPr/>
            </p:nvSpPr>
            <p:spPr bwMode="auto">
              <a:xfrm>
                <a:off x="0" y="0"/>
                <a:ext cx="12192000" cy="6858000"/>
              </a:xfrm>
              <a:prstGeom prst="rect">
                <a:avLst/>
              </a:prstGeom>
              <a:blipFill dpi="0" rotWithShape="1">
                <a:blip r:embed="rId3">
                  <a:alphaModFix amt="1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Rectangle: Rounded Corners 24" descr="Light: small container">
                <a:extLst>
                  <a:ext uri="{FF2B5EF4-FFF2-40B4-BE49-F238E27FC236}">
                    <a16:creationId xmlns:a16="http://schemas.microsoft.com/office/drawing/2014/main" id="{7EDA0932-6E70-7B69-B6EA-73BB811B024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pic>
        <p:nvPicPr>
          <p:cNvPr id="5" name="Picture 4">
            <a:extLst>
              <a:ext uri="{FF2B5EF4-FFF2-40B4-BE49-F238E27FC236}">
                <a16:creationId xmlns:a16="http://schemas.microsoft.com/office/drawing/2014/main" id="{17A7B54B-A05D-13F8-14D7-40EB2D1532A9}"/>
              </a:ext>
              <a:ext uri="{C183D7F6-B498-43B3-948B-1728B52AA6E4}">
                <adec:decorative xmlns:adec="http://schemas.microsoft.com/office/drawing/2017/decorative" val="1"/>
              </a:ext>
            </a:extLst>
          </p:cNvPr>
          <p:cNvPicPr>
            <a:picLocks/>
          </p:cNvPicPr>
          <p:nvPr/>
        </p:nvPicPr>
        <p:blipFill rotWithShape="1">
          <a:blip r:embed="rId5">
            <a:alphaModFix amt="45000"/>
          </a:blip>
          <a:srcRect l="7533" t="35613" r="65955" b="15124"/>
          <a:stretch/>
        </p:blipFill>
        <p:spPr>
          <a:xfrm>
            <a:off x="566294" y="1219201"/>
            <a:ext cx="8867991" cy="4419598"/>
          </a:xfrm>
          <a:prstGeom prst="roundRect">
            <a:avLst>
              <a:gd name="adj" fmla="val 2217"/>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2" name="Oval 61">
            <a:extLst>
              <a:ext uri="{FF2B5EF4-FFF2-40B4-BE49-F238E27FC236}">
                <a16:creationId xmlns:a16="http://schemas.microsoft.com/office/drawing/2014/main" id="{6771C54F-DB8A-876A-100F-8E77F29073B0}"/>
              </a:ext>
              <a:ext uri="{C183D7F6-B498-43B3-948B-1728B52AA6E4}">
                <adec:decorative xmlns:adec="http://schemas.microsoft.com/office/drawing/2017/decorative" val="1"/>
              </a:ext>
            </a:extLst>
          </p:cNvPr>
          <p:cNvSpPr/>
          <p:nvPr/>
        </p:nvSpPr>
        <p:spPr bwMode="auto">
          <a:xfrm>
            <a:off x="6464963" y="887621"/>
            <a:ext cx="5082758" cy="5082758"/>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a:extLst>
              <a:ext uri="{FF2B5EF4-FFF2-40B4-BE49-F238E27FC236}">
                <a16:creationId xmlns:a16="http://schemas.microsoft.com/office/drawing/2014/main" id="{91A39B89-A5C2-23F5-4672-35637F14FED2}"/>
              </a:ext>
              <a:ext uri="{C183D7F6-B498-43B3-948B-1728B52AA6E4}">
                <adec:decorative xmlns:adec="http://schemas.microsoft.com/office/drawing/2017/decorative" val="1"/>
              </a:ext>
            </a:extLst>
          </p:cNvPr>
          <p:cNvPicPr>
            <a:picLocks noChangeAspect="1"/>
          </p:cNvPicPr>
          <p:nvPr/>
        </p:nvPicPr>
        <p:blipFill>
          <a:blip r:embed="rId6">
            <a:alphaModFix amt="13000"/>
          </a:blip>
          <a:stretch>
            <a:fillRect/>
          </a:stretch>
        </p:blipFill>
        <p:spPr>
          <a:xfrm>
            <a:off x="645682" y="3225586"/>
            <a:ext cx="4685414" cy="259723"/>
          </a:xfrm>
          <a:prstGeom prst="rect">
            <a:avLst/>
          </a:prstGeom>
        </p:spPr>
      </p:pic>
      <p:sp>
        <p:nvSpPr>
          <p:cNvPr id="7" name="Title 1">
            <a:extLst>
              <a:ext uri="{FF2B5EF4-FFF2-40B4-BE49-F238E27FC236}">
                <a16:creationId xmlns:a16="http://schemas.microsoft.com/office/drawing/2014/main" id="{937A16E0-861B-60B7-097C-4F1465420D9B}"/>
              </a:ext>
            </a:extLst>
          </p:cNvPr>
          <p:cNvSpPr txBox="1">
            <a:spLocks/>
          </p:cNvSpPr>
          <p:nvPr/>
        </p:nvSpPr>
        <p:spPr>
          <a:xfrm>
            <a:off x="823708" y="1523977"/>
            <a:ext cx="4899025" cy="14779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2"/>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4800" b="0" i="0" u="none" strike="noStrike" kern="1200" cap="none" spc="-50" normalizeH="0" baseline="0" noProof="0">
                <a:ln w="3175">
                  <a:noFill/>
                </a:ln>
                <a:solidFill>
                  <a:srgbClr val="000000"/>
                </a:solidFill>
                <a:effectLst/>
                <a:uLnTx/>
                <a:uFillTx/>
                <a:latin typeface="Segoe UI Semibold"/>
                <a:ea typeface="+mn-ea"/>
                <a:cs typeface="Segoe UI Semibold" panose="020B0502040204020203" pitchFamily="34" charset="0"/>
              </a:rPr>
              <a:t>Microsoft Copilot Customer Hub</a:t>
            </a:r>
          </a:p>
        </p:txBody>
      </p:sp>
      <p:sp>
        <p:nvSpPr>
          <p:cNvPr id="13" name="Text Placeholder 2">
            <a:extLst>
              <a:ext uri="{FF2B5EF4-FFF2-40B4-BE49-F238E27FC236}">
                <a16:creationId xmlns:a16="http://schemas.microsoft.com/office/drawing/2014/main" id="{43953746-8E65-45E4-74E4-5C3E0261448D}"/>
              </a:ext>
            </a:extLst>
          </p:cNvPr>
          <p:cNvSpPr txBox="1">
            <a:spLocks/>
          </p:cNvSpPr>
          <p:nvPr/>
        </p:nvSpPr>
        <p:spPr>
          <a:xfrm>
            <a:off x="823708" y="3485310"/>
            <a:ext cx="5771242" cy="209288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ct val="0"/>
              </a:spcBef>
              <a:buNone/>
              <a:defRPr/>
            </a:pPr>
            <a:r>
              <a:rPr lang="en-US" sz="3200" spc="-50">
                <a:ln w="3175">
                  <a:noFill/>
                </a:ln>
                <a:solidFill>
                  <a:schemeClr val="accent1"/>
                </a:solidFill>
                <a:latin typeface="Segoe UI Semibold"/>
              </a:rPr>
              <a:t>Measuring Impact with Copilot Analytics - Deep Dive</a:t>
            </a:r>
          </a:p>
          <a:p>
            <a:pPr marL="0" lvl="0" indent="0">
              <a:spcBef>
                <a:spcPct val="0"/>
              </a:spcBef>
              <a:buNone/>
              <a:defRPr/>
            </a:pPr>
            <a:r>
              <a:rPr lang="en-US" sz="3200" spc="-50">
                <a:ln w="3175">
                  <a:noFill/>
                </a:ln>
                <a:solidFill>
                  <a:schemeClr val="accent1"/>
                </a:solidFill>
                <a:latin typeface="Segoe UI Semibold"/>
              </a:rPr>
              <a:t>Level 200</a:t>
            </a:r>
          </a:p>
          <a:p>
            <a:pPr marL="0" lvl="0" indent="0">
              <a:spcBef>
                <a:spcPct val="0"/>
              </a:spcBef>
              <a:buNone/>
              <a:defRPr/>
            </a:pPr>
            <a:r>
              <a:rPr lang="en-US" sz="2000">
                <a:solidFill>
                  <a:srgbClr val="000000"/>
                </a:solidFill>
                <a:latin typeface="Open Sans" panose="020B0606030504020204" pitchFamily="34" charset="0"/>
              </a:rPr>
              <a:t>__________________________________________________</a:t>
            </a:r>
            <a:r>
              <a:rPr lang="en-US" sz="2000" b="1">
                <a:solidFill>
                  <a:srgbClr val="000000"/>
                </a:solidFill>
                <a:latin typeface="Open Sans" panose="020B0606030504020204" pitchFamily="34" charset="0"/>
              </a:rPr>
              <a:t>Accelerate Value with Microsoft 365 Copilot</a:t>
            </a:r>
            <a:endParaRPr kumimoji="0" lang="en-US" sz="32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4" name="Picture 3" descr="A group of women looking at a computer&#10;&#10;Description automatically generated">
            <a:extLst>
              <a:ext uri="{FF2B5EF4-FFF2-40B4-BE49-F238E27FC236}">
                <a16:creationId xmlns:a16="http://schemas.microsoft.com/office/drawing/2014/main" id="{426657DC-AF4F-3B71-3CA7-C95327EC4C2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2091" t="6407" r="2723" b="6407"/>
          <a:stretch/>
        </p:blipFill>
        <p:spPr>
          <a:xfrm>
            <a:off x="6639845" y="1062505"/>
            <a:ext cx="4732995" cy="4732993"/>
          </a:xfrm>
          <a:custGeom>
            <a:avLst/>
            <a:gdLst>
              <a:gd name="connsiteX0" fmla="*/ 2366498 w 4732995"/>
              <a:gd name="connsiteY0" fmla="*/ 0 h 4732993"/>
              <a:gd name="connsiteX1" fmla="*/ 4732995 w 4732995"/>
              <a:gd name="connsiteY1" fmla="*/ 2366497 h 4732993"/>
              <a:gd name="connsiteX2" fmla="*/ 2366498 w 4732995"/>
              <a:gd name="connsiteY2" fmla="*/ 4732993 h 4732993"/>
              <a:gd name="connsiteX3" fmla="*/ 0 w 4732995"/>
              <a:gd name="connsiteY3" fmla="*/ 2366497 h 4732993"/>
              <a:gd name="connsiteX4" fmla="*/ 2366498 w 4732995"/>
              <a:gd name="connsiteY4" fmla="*/ 0 h 4732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995" h="4732993">
                <a:moveTo>
                  <a:pt x="2366498" y="0"/>
                </a:moveTo>
                <a:cubicBezTo>
                  <a:pt x="3673477" y="0"/>
                  <a:pt x="4732995" y="1059518"/>
                  <a:pt x="4732995" y="2366497"/>
                </a:cubicBezTo>
                <a:cubicBezTo>
                  <a:pt x="4732995" y="3673478"/>
                  <a:pt x="3673477" y="4732993"/>
                  <a:pt x="2366498" y="4732993"/>
                </a:cubicBezTo>
                <a:cubicBezTo>
                  <a:pt x="1059517" y="4732993"/>
                  <a:pt x="0" y="3673478"/>
                  <a:pt x="0" y="2366497"/>
                </a:cubicBezTo>
                <a:cubicBezTo>
                  <a:pt x="0" y="1059518"/>
                  <a:pt x="1059517" y="0"/>
                  <a:pt x="2366498" y="0"/>
                </a:cubicBezTo>
                <a:close/>
              </a:path>
            </a:pathLst>
          </a:custGeom>
        </p:spPr>
      </p:pic>
      <p:pic>
        <p:nvPicPr>
          <p:cNvPr id="8" name="MS logo gray - EMF" descr="The Microsoft 365 logo: a square divided into four colorful quarters, red, blue, yellow, and green, with gray text on the right which reads Microsoft 365">
            <a:extLst>
              <a:ext uri="{FF2B5EF4-FFF2-40B4-BE49-F238E27FC236}">
                <a16:creationId xmlns:a16="http://schemas.microsoft.com/office/drawing/2014/main" id="{D18D6DE7-6E0B-2C57-E1F6-042DA972503A}"/>
              </a:ext>
            </a:extLst>
          </p:cNvPr>
          <p:cNvPicPr>
            <a:picLocks noChangeAspect="1"/>
          </p:cNvPicPr>
          <p:nvPr/>
        </p:nvPicPr>
        <p:blipFill rotWithShape="1">
          <a:blip r:embed="rId8"/>
          <a:srcRect l="11451" t="32475" r="10216" b="33708"/>
          <a:stretch/>
        </p:blipFill>
        <p:spPr bwMode="black">
          <a:xfrm>
            <a:off x="567055" y="581977"/>
            <a:ext cx="1854200" cy="294217"/>
          </a:xfrm>
          <a:prstGeom prst="rect">
            <a:avLst/>
          </a:prstGeom>
        </p:spPr>
      </p:pic>
      <p:pic>
        <p:nvPicPr>
          <p:cNvPr id="3" name="Picture 2" descr="person on high dive">
            <a:extLst>
              <a:ext uri="{FF2B5EF4-FFF2-40B4-BE49-F238E27FC236}">
                <a16:creationId xmlns:a16="http://schemas.microsoft.com/office/drawing/2014/main" id="{BF812ABB-D53E-1C70-F830-8E1800CF85AA}"/>
              </a:ext>
            </a:extLst>
          </p:cNvPr>
          <p:cNvPicPr>
            <a:picLocks noChangeAspect="1"/>
          </p:cNvPicPr>
          <p:nvPr/>
        </p:nvPicPr>
        <p:blipFill>
          <a:blip r:embed="rId9"/>
          <a:stretch>
            <a:fillRect/>
          </a:stretch>
        </p:blipFill>
        <p:spPr>
          <a:xfrm>
            <a:off x="6487477" y="887620"/>
            <a:ext cx="5055979" cy="505597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633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500" fill="hold"/>
                                        <p:tgtEl>
                                          <p:spTgt spid="62"/>
                                        </p:tgtEl>
                                        <p:attrNameLst>
                                          <p:attrName>ppt_w</p:attrName>
                                        </p:attrNameLst>
                                      </p:cBhvr>
                                      <p:tavLst>
                                        <p:tav tm="0">
                                          <p:val>
                                            <p:fltVal val="0"/>
                                          </p:val>
                                        </p:tav>
                                        <p:tav tm="100000">
                                          <p:val>
                                            <p:strVal val="#ppt_w"/>
                                          </p:val>
                                        </p:tav>
                                      </p:tavLst>
                                    </p:anim>
                                    <p:anim calcmode="lin" valueType="num">
                                      <p:cBhvr>
                                        <p:cTn id="21" dur="500" fill="hold"/>
                                        <p:tgtEl>
                                          <p:spTgt spid="62"/>
                                        </p:tgtEl>
                                        <p:attrNameLst>
                                          <p:attrName>ppt_h</p:attrName>
                                        </p:attrNameLst>
                                      </p:cBhvr>
                                      <p:tavLst>
                                        <p:tav tm="0">
                                          <p:val>
                                            <p:fltVal val="0"/>
                                          </p:val>
                                        </p:tav>
                                        <p:tav tm="100000">
                                          <p:val>
                                            <p:strVal val="#ppt_h"/>
                                          </p:val>
                                        </p:tav>
                                      </p:tavLst>
                                    </p:anim>
                                    <p:animEffect transition="in" filter="fade">
                                      <p:cBhvr>
                                        <p:cTn id="22" dur="500"/>
                                        <p:tgtEl>
                                          <p:spTgt spid="62"/>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828F1EAB-2C29-A4A4-D8ED-FB0687A4416F}"/>
              </a:ext>
            </a:extLst>
          </p:cNvPr>
          <p:cNvSpPr/>
          <p:nvPr/>
        </p:nvSpPr>
        <p:spPr bwMode="auto">
          <a:xfrm>
            <a:off x="606486" y="350986"/>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1">
            <a:extLst>
              <a:ext uri="{FF2B5EF4-FFF2-40B4-BE49-F238E27FC236}">
                <a16:creationId xmlns:a16="http://schemas.microsoft.com/office/drawing/2014/main" id="{62A07983-0244-779A-FCC7-A5E03F1A3C6C}"/>
              </a:ext>
            </a:extLst>
          </p:cNvPr>
          <p:cNvSpPr txBox="1">
            <a:spLocks/>
          </p:cNvSpPr>
          <p:nvPr/>
        </p:nvSpPr>
        <p:spPr>
          <a:xfrm>
            <a:off x="511043" y="1209528"/>
            <a:ext cx="4283188" cy="691555"/>
          </a:xfrm>
          <a:prstGeom prst="rect">
            <a:avLst/>
          </a:prstGeom>
        </p:spPr>
        <p:txBody>
          <a:bodyPr>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i="0" u="none" strike="noStrike" kern="1200" cap="none" spc="-50" normalizeH="0" baseline="0" noProof="0">
                <a:ln w="3175">
                  <a:noFill/>
                </a:ln>
                <a:effectLst/>
                <a:uLnTx/>
                <a:uFillTx/>
                <a:ea typeface="+mn-ea"/>
                <a:cs typeface="Segoe UI" pitchFamily="34" charset="0"/>
              </a:rPr>
              <a:t>Gather user feedback using employee survey listening tools</a:t>
            </a:r>
          </a:p>
        </p:txBody>
      </p:sp>
      <p:sp>
        <p:nvSpPr>
          <p:cNvPr id="4" name="TextBox 3">
            <a:extLst>
              <a:ext uri="{FF2B5EF4-FFF2-40B4-BE49-F238E27FC236}">
                <a16:creationId xmlns:a16="http://schemas.microsoft.com/office/drawing/2014/main" id="{E4D04293-0039-8768-E486-4D838C5B2E80}"/>
              </a:ext>
            </a:extLst>
          </p:cNvPr>
          <p:cNvSpPr txBox="1"/>
          <p:nvPr/>
        </p:nvSpPr>
        <p:spPr>
          <a:xfrm>
            <a:off x="606486" y="2165928"/>
            <a:ext cx="5063589" cy="393954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eaLnBrk="1" latinLnBrk="0" hangingPunct="1"/>
            <a:r>
              <a:rPr lang="en-US" sz="1600">
                <a:solidFill>
                  <a:srgbClr val="242424"/>
                </a:solidFill>
                <a:effectLst/>
                <a:latin typeface="Segoe UI" panose="020B0502040204020203" pitchFamily="34" charset="0"/>
              </a:rPr>
              <a:t>Viva Pulse and Via Glint offer M365 Copilot survey templates. A Pulse survey with the four “golden” questions can be initiated from Copilot Dashboard</a:t>
            </a:r>
          </a:p>
          <a:p>
            <a:pPr indent="-283464" algn="l" rtl="0" eaLnBrk="1" latinLnBrk="0" hangingPunct="1"/>
            <a:br>
              <a:rPr lang="en-US" sz="1600">
                <a:solidFill>
                  <a:srgbClr val="242424"/>
                </a:solidFill>
                <a:effectLst/>
                <a:latin typeface="Segoe UI" panose="020B0502040204020203" pitchFamily="34" charset="0"/>
              </a:rPr>
            </a:br>
            <a:r>
              <a:rPr lang="en-US" sz="1600">
                <a:solidFill>
                  <a:srgbClr val="242424"/>
                </a:solidFill>
                <a:effectLst/>
                <a:latin typeface="Segoe UI" panose="020B0502040204020203" pitchFamily="34" charset="0"/>
              </a:rPr>
              <a:t>Include these 4 survey questions with favorability benchmarks:</a:t>
            </a:r>
          </a:p>
          <a:p>
            <a:pPr indent="-283464" algn="l" rtl="0" eaLnBrk="1" latinLnBrk="0" hangingPunct="1">
              <a:lnSpc>
                <a:spcPct val="150000"/>
              </a:lnSpc>
              <a:buFont typeface="Arial" panose="020B0604020202020204" pitchFamily="34" charset="0"/>
              <a:buChar char="•"/>
            </a:pPr>
            <a:r>
              <a:rPr lang="en-US" sz="1600">
                <a:solidFill>
                  <a:srgbClr val="242424"/>
                </a:solidFill>
                <a:effectLst/>
                <a:latin typeface="Segoe UI" panose="020B0502040204020203" pitchFamily="34" charset="0"/>
              </a:rPr>
              <a:t>Copilot improves my work quality – 68%</a:t>
            </a:r>
          </a:p>
          <a:p>
            <a:pPr indent="-283464" algn="l" rtl="0" eaLnBrk="1" latinLnBrk="0" hangingPunct="1">
              <a:lnSpc>
                <a:spcPct val="150000"/>
              </a:lnSpc>
              <a:buFont typeface="Arial" panose="020B0604020202020204" pitchFamily="34" charset="0"/>
              <a:buChar char="•"/>
            </a:pPr>
            <a:r>
              <a:rPr lang="en-US" sz="1600">
                <a:solidFill>
                  <a:srgbClr val="242424"/>
                </a:solidFill>
                <a:effectLst/>
                <a:latin typeface="Segoe UI" panose="020B0502040204020203" pitchFamily="34" charset="0"/>
              </a:rPr>
              <a:t>Copilot reduces mental effort for routine tasks – 71%</a:t>
            </a:r>
          </a:p>
          <a:p>
            <a:pPr indent="-283464" algn="l" rtl="0" eaLnBrk="1" latinLnBrk="0" hangingPunct="1">
              <a:lnSpc>
                <a:spcPct val="150000"/>
              </a:lnSpc>
              <a:buFont typeface="Arial" panose="020B0604020202020204" pitchFamily="34" charset="0"/>
              <a:buChar char="•"/>
            </a:pPr>
            <a:r>
              <a:rPr lang="en-US" sz="1600">
                <a:solidFill>
                  <a:srgbClr val="242424"/>
                </a:solidFill>
                <a:effectLst/>
                <a:latin typeface="Segoe UI" panose="020B0502040204020203" pitchFamily="34" charset="0"/>
              </a:rPr>
              <a:t>Copilot speeds up task completion – 73%</a:t>
            </a:r>
          </a:p>
          <a:p>
            <a:pPr indent="-283464" algn="l" rtl="0" eaLnBrk="1" latinLnBrk="0" hangingPunct="1">
              <a:lnSpc>
                <a:spcPct val="150000"/>
              </a:lnSpc>
              <a:buFont typeface="Arial" panose="020B0604020202020204" pitchFamily="34" charset="0"/>
              <a:buChar char="•"/>
            </a:pPr>
            <a:r>
              <a:rPr lang="en-US" sz="1600">
                <a:solidFill>
                  <a:srgbClr val="242424"/>
                </a:solidFill>
                <a:effectLst/>
                <a:latin typeface="Segoe UI" panose="020B0502040204020203" pitchFamily="34" charset="0"/>
              </a:rPr>
              <a:t>I am more productive with Copilot – 70%.</a:t>
            </a:r>
          </a:p>
          <a:p>
            <a:pPr indent="-283464" algn="l" rtl="0" eaLnBrk="1" latinLnBrk="0" hangingPunct="1"/>
            <a:endParaRPr lang="en-US" sz="1600">
              <a:solidFill>
                <a:srgbClr val="242424"/>
              </a:solidFill>
              <a:effectLst/>
              <a:latin typeface="Segoe UI" panose="020B0502040204020203" pitchFamily="34" charset="0"/>
            </a:endParaRPr>
          </a:p>
          <a:p>
            <a:pPr indent="-283464" algn="l" rtl="0" eaLnBrk="1" latinLnBrk="0" hangingPunct="1"/>
            <a:r>
              <a:rPr lang="en-US" sz="1600">
                <a:solidFill>
                  <a:srgbClr val="242424"/>
                </a:solidFill>
                <a:latin typeface="Segoe UI" panose="020B0502040204020203" pitchFamily="34" charset="0"/>
              </a:rPr>
              <a:t>If not using Viva Pulse or Glint, use these instructions to upload survey results manually:</a:t>
            </a:r>
            <a:br>
              <a:rPr lang="en-US" sz="1600">
                <a:solidFill>
                  <a:srgbClr val="242424"/>
                </a:solidFill>
                <a:effectLst/>
                <a:latin typeface="Segoe UI" panose="020B0502040204020203" pitchFamily="34" charset="0"/>
              </a:rPr>
            </a:br>
            <a:r>
              <a:rPr lang="en-US" sz="1600">
                <a:solidFill>
                  <a:srgbClr val="242424"/>
                </a:solidFill>
                <a:effectLst/>
                <a:latin typeface="Segoe UI" panose="020B0502040204020203" pitchFamily="34" charset="0"/>
                <a:hlinkClick r:id="rId2"/>
              </a:rPr>
              <a:t>Upload survey results to Copilot Dashboard</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p:txBody>
      </p:sp>
      <p:grpSp>
        <p:nvGrpSpPr>
          <p:cNvPr id="5" name="Group 4">
            <a:extLst>
              <a:ext uri="{FF2B5EF4-FFF2-40B4-BE49-F238E27FC236}">
                <a16:creationId xmlns:a16="http://schemas.microsoft.com/office/drawing/2014/main" id="{4E95BE5B-9EEC-0141-517F-1625A485A3C2}"/>
              </a:ext>
            </a:extLst>
          </p:cNvPr>
          <p:cNvGrpSpPr/>
          <p:nvPr/>
        </p:nvGrpSpPr>
        <p:grpSpPr>
          <a:xfrm>
            <a:off x="5095982" y="1115830"/>
            <a:ext cx="6778398" cy="5429563"/>
            <a:chOff x="4483451" y="661394"/>
            <a:chExt cx="6587376" cy="5143326"/>
          </a:xfrm>
        </p:grpSpPr>
        <p:pic>
          <p:nvPicPr>
            <p:cNvPr id="6" name="Picture 2" descr="A screenshot of a computer&#10;&#10;Description automatically generated">
              <a:extLst>
                <a:ext uri="{FF2B5EF4-FFF2-40B4-BE49-F238E27FC236}">
                  <a16:creationId xmlns:a16="http://schemas.microsoft.com/office/drawing/2014/main" id="{28ED910E-43B4-6BAA-F544-9FDA9F66B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353" y="661394"/>
              <a:ext cx="5358979" cy="514332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D7611EB-C31B-483C-A0DE-2874CD537F1A}"/>
                </a:ext>
              </a:extLst>
            </p:cNvPr>
            <p:cNvGrpSpPr/>
            <p:nvPr/>
          </p:nvGrpSpPr>
          <p:grpSpPr>
            <a:xfrm>
              <a:off x="4483451" y="836467"/>
              <a:ext cx="1355457" cy="499480"/>
              <a:chOff x="4101496" y="3730411"/>
              <a:chExt cx="1382636" cy="509496"/>
            </a:xfrm>
          </p:grpSpPr>
          <p:sp>
            <p:nvSpPr>
              <p:cNvPr id="10" name="Flowchart: Terminator 9">
                <a:extLst>
                  <a:ext uri="{FF2B5EF4-FFF2-40B4-BE49-F238E27FC236}">
                    <a16:creationId xmlns:a16="http://schemas.microsoft.com/office/drawing/2014/main" id="{9D6A6BA7-AB15-E011-66B8-F9CE39F8379D}"/>
                  </a:ext>
                </a:extLst>
              </p:cNvPr>
              <p:cNvSpPr/>
              <p:nvPr/>
            </p:nvSpPr>
            <p:spPr bwMode="auto">
              <a:xfrm>
                <a:off x="4101496" y="3730411"/>
                <a:ext cx="1166159" cy="509496"/>
              </a:xfrm>
              <a:prstGeom prst="flowChartTerminator">
                <a:avLst/>
              </a:prstGeom>
              <a:solidFill>
                <a:srgbClr val="FFFFFF"/>
              </a:solidFill>
              <a:ln w="19050" cap="flat" cmpd="sng" algn="ctr">
                <a:solidFill>
                  <a:srgbClr val="8661C5"/>
                </a:solidFill>
                <a:prstDash val="solid"/>
                <a:headEnd type="none" w="med" len="med"/>
                <a:tailEnd type="none" w="med" len="med"/>
              </a:ln>
              <a:effectLst/>
            </p:spPr>
            <p:txBody>
              <a:bodyPr rot="0" spcFirstLastPara="0" vert="horz" wrap="square" lIns="105877"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080" rtl="0" eaLnBrk="1" fontAlgn="base" latinLnBrk="0" hangingPunct="1">
                  <a:lnSpc>
                    <a:spcPct val="100000"/>
                  </a:lnSpc>
                  <a:spcBef>
                    <a:spcPct val="0"/>
                  </a:spcBef>
                  <a:spcAft>
                    <a:spcPct val="0"/>
                  </a:spcAft>
                  <a:buClrTx/>
                  <a:buSzTx/>
                  <a:buFontTx/>
                  <a:buNone/>
                  <a:tabLst/>
                  <a:defRPr/>
                </a:pPr>
                <a:r>
                  <a:rPr kumimoji="0" lang="en-US" sz="1078"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Choose survey for visualizing results</a:t>
                </a:r>
              </a:p>
            </p:txBody>
          </p:sp>
          <p:sp>
            <p:nvSpPr>
              <p:cNvPr id="11" name="Isosceles Triangle 10">
                <a:extLst>
                  <a:ext uri="{FF2B5EF4-FFF2-40B4-BE49-F238E27FC236}">
                    <a16:creationId xmlns:a16="http://schemas.microsoft.com/office/drawing/2014/main" id="{5D9A8DE9-F853-5869-3E0F-27699BC96DC2}"/>
                  </a:ext>
                </a:extLst>
              </p:cNvPr>
              <p:cNvSpPr/>
              <p:nvPr/>
            </p:nvSpPr>
            <p:spPr bwMode="auto">
              <a:xfrm rot="5400000">
                <a:off x="5249720" y="3865054"/>
                <a:ext cx="228614" cy="240210"/>
              </a:xfrm>
              <a:prstGeom prst="triangle">
                <a:avLst/>
              </a:prstGeom>
              <a:solidFill>
                <a:srgbClr val="8661C5"/>
              </a:solidFill>
              <a:ln>
                <a:noFill/>
              </a:ln>
              <a:effectLst/>
            </p:spPr>
            <p:txBody>
              <a:bodyPr rot="0" spcFirstLastPara="0" vert="horz" wrap="square" lIns="105877" tIns="143428" rIns="179285"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080" rtl="0" eaLnBrk="1" fontAlgn="base" latinLnBrk="0" hangingPunct="1">
                  <a:lnSpc>
                    <a:spcPct val="100000"/>
                  </a:lnSpc>
                  <a:spcBef>
                    <a:spcPct val="0"/>
                  </a:spcBef>
                  <a:spcAft>
                    <a:spcPct val="0"/>
                  </a:spcAft>
                  <a:buClrTx/>
                  <a:buSzTx/>
                  <a:buFontTx/>
                  <a:buNone/>
                  <a:tabLst/>
                  <a:defRPr/>
                </a:pPr>
                <a:endParaRPr kumimoji="0" lang="en-US" sz="1078"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grpSp>
        <p:sp>
          <p:nvSpPr>
            <p:cNvPr id="8" name="Flowchart: Terminator 7">
              <a:extLst>
                <a:ext uri="{FF2B5EF4-FFF2-40B4-BE49-F238E27FC236}">
                  <a16:creationId xmlns:a16="http://schemas.microsoft.com/office/drawing/2014/main" id="{0BD36798-F01E-5588-0F2B-877503FCE912}"/>
                </a:ext>
              </a:extLst>
            </p:cNvPr>
            <p:cNvSpPr/>
            <p:nvPr/>
          </p:nvSpPr>
          <p:spPr bwMode="auto">
            <a:xfrm>
              <a:off x="9703899" y="1051885"/>
              <a:ext cx="1366928" cy="472179"/>
            </a:xfrm>
            <a:prstGeom prst="flowChartTerminator">
              <a:avLst/>
            </a:prstGeom>
            <a:solidFill>
              <a:srgbClr val="FFFFFF"/>
            </a:solidFill>
            <a:ln w="19050" cap="flat" cmpd="sng" algn="ctr">
              <a:solidFill>
                <a:srgbClr val="8661C5"/>
              </a:solidFill>
              <a:prstDash val="solid"/>
              <a:headEnd type="none" w="med" len="med"/>
              <a:tailEnd type="none" w="med" len="med"/>
            </a:ln>
            <a:effectLst/>
          </p:spPr>
          <p:txBody>
            <a:bodyPr rot="0" spcFirstLastPara="0" vert="horz" wrap="square" lIns="105877"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080" rtl="0" eaLnBrk="1" fontAlgn="base" latinLnBrk="0" hangingPunct="1">
                <a:lnSpc>
                  <a:spcPct val="100000"/>
                </a:lnSpc>
                <a:spcBef>
                  <a:spcPct val="0"/>
                </a:spcBef>
                <a:spcAft>
                  <a:spcPct val="0"/>
                </a:spcAft>
                <a:buClrTx/>
                <a:buSzTx/>
                <a:buFontTx/>
                <a:buNone/>
                <a:tabLst/>
                <a:defRPr/>
              </a:pPr>
              <a:r>
                <a:rPr kumimoji="0" lang="en-US" sz="1078"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Initiate Pulse survey from Copilot Dashboard</a:t>
              </a:r>
            </a:p>
          </p:txBody>
        </p:sp>
        <p:sp>
          <p:nvSpPr>
            <p:cNvPr id="9" name="Isosceles Triangle 8">
              <a:extLst>
                <a:ext uri="{FF2B5EF4-FFF2-40B4-BE49-F238E27FC236}">
                  <a16:creationId xmlns:a16="http://schemas.microsoft.com/office/drawing/2014/main" id="{91F9E3CC-3BF1-2FF8-1D44-60A3852DB5F8}"/>
                </a:ext>
              </a:extLst>
            </p:cNvPr>
            <p:cNvSpPr/>
            <p:nvPr/>
          </p:nvSpPr>
          <p:spPr bwMode="auto">
            <a:xfrm rot="16200000">
              <a:off x="9487078" y="1180514"/>
              <a:ext cx="224121" cy="214924"/>
            </a:xfrm>
            <a:prstGeom prst="triangle">
              <a:avLst/>
            </a:prstGeom>
            <a:solidFill>
              <a:srgbClr val="8661C5"/>
            </a:solidFill>
            <a:ln>
              <a:noFill/>
            </a:ln>
            <a:effectLst/>
          </p:spPr>
          <p:txBody>
            <a:bodyPr rot="0" spcFirstLastPara="0" vert="horz" wrap="square" lIns="105877" tIns="143428" rIns="179285"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080" rtl="0" eaLnBrk="1" fontAlgn="base" latinLnBrk="0" hangingPunct="1">
                <a:lnSpc>
                  <a:spcPct val="100000"/>
                </a:lnSpc>
                <a:spcBef>
                  <a:spcPct val="0"/>
                </a:spcBef>
                <a:spcAft>
                  <a:spcPct val="0"/>
                </a:spcAft>
                <a:buClrTx/>
                <a:buSzTx/>
                <a:buFontTx/>
                <a:buNone/>
                <a:tabLst/>
                <a:defRPr/>
              </a:pPr>
              <a:endParaRPr kumimoji="0" lang="en-US" sz="1078"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grpSp>
      <p:sp>
        <p:nvSpPr>
          <p:cNvPr id="12" name="Title 11">
            <a:extLst>
              <a:ext uri="{FF2B5EF4-FFF2-40B4-BE49-F238E27FC236}">
                <a16:creationId xmlns:a16="http://schemas.microsoft.com/office/drawing/2014/main" id="{2C623EFA-83C6-6F7D-690B-83A2BA3DE733}"/>
              </a:ext>
            </a:extLst>
          </p:cNvPr>
          <p:cNvSpPr txBox="1">
            <a:spLocks/>
          </p:cNvSpPr>
          <p:nvPr/>
        </p:nvSpPr>
        <p:spPr>
          <a:xfrm>
            <a:off x="718313" y="350986"/>
            <a:ext cx="6501331" cy="632395"/>
          </a:xfrm>
          <a:prstGeom prst="rect">
            <a:avLst/>
          </a:prstGeom>
        </p:spPr>
        <p:txBody>
          <a:bodyPr>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3200" b="1">
                <a:solidFill>
                  <a:schemeClr val="bg1"/>
                </a:solidFill>
                <a:latin typeface="Segoe UI Semibold"/>
              </a:rPr>
              <a:t>Tools to collect user sentiment</a:t>
            </a:r>
            <a:endParaRPr kumimoji="0" lang="en-US" sz="3200" b="1" i="0" u="none" strike="noStrike" kern="1200" cap="none" spc="-50" normalizeH="0" baseline="0" noProof="0">
              <a:ln w="3175">
                <a:noFill/>
              </a:ln>
              <a:solidFill>
                <a:schemeClr val="bg1"/>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27919922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75D805E8-DE49-3CF9-9EA8-29D6DAB2BDEA}"/>
              </a:ext>
            </a:extLst>
          </p:cNvPr>
          <p:cNvSpPr/>
          <p:nvPr/>
        </p:nvSpPr>
        <p:spPr bwMode="auto">
          <a:xfrm>
            <a:off x="586739" y="355370"/>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B01AAF3F-694B-4D34-BB88-743071E1E390}"/>
              </a:ext>
            </a:extLst>
          </p:cNvPr>
          <p:cNvSpPr/>
          <p:nvPr/>
        </p:nvSpPr>
        <p:spPr>
          <a:xfrm>
            <a:off x="585214" y="1299464"/>
            <a:ext cx="6760807" cy="4401205"/>
          </a:xfrm>
          <a:prstGeom prst="rect">
            <a:avLst/>
          </a:prstGeom>
          <a:noFill/>
        </p:spPr>
        <p:txBody>
          <a:bodyPr wrap="square" lIns="0" tIns="45720" rIns="0" bIns="45720" anchor="t">
            <a:spAutoFit/>
          </a:bodyPr>
          <a:lstStyle/>
          <a:p>
            <a:pPr marL="173736">
              <a:spcAft>
                <a:spcPts val="1200"/>
              </a:spcAft>
            </a:pPr>
            <a:r>
              <a:rPr lang="en-US" sz="2000">
                <a:solidFill>
                  <a:srgbClr val="231B34"/>
                </a:solidFill>
                <a:effectLst/>
                <a:latin typeface="Segoe UI" panose="020B0502040204020203" pitchFamily="34" charset="0"/>
              </a:rPr>
              <a:t>The Microsoft Copilot Dashboard helps business leaders and IT managers plan AI readiness, track adoption, and measure the impact of their Copilot investment.</a:t>
            </a:r>
          </a:p>
          <a:p>
            <a:pPr marL="347472" indent="-173736" algn="l" rtl="0" eaLnBrk="1" latinLnBrk="0" hangingPunct="1">
              <a:spcAft>
                <a:spcPts val="1200"/>
              </a:spcAft>
              <a:buFont typeface="Arial" panose="020B0604020202020204" pitchFamily="34" charset="0"/>
              <a:buChar char="•"/>
            </a:pPr>
            <a:r>
              <a:rPr lang="en-US" sz="2000">
                <a:solidFill>
                  <a:srgbClr val="231B34"/>
                </a:solidFill>
                <a:effectLst/>
                <a:latin typeface="Segoe UI" panose="020B0502040204020203" pitchFamily="34" charset="0"/>
              </a:rPr>
              <a:t>Plan and track Copilot readiness in Microsoft 365 by app</a:t>
            </a:r>
          </a:p>
          <a:p>
            <a:pPr marL="347472" indent="-173736" algn="l" rtl="0" eaLnBrk="1" latinLnBrk="0" hangingPunct="1">
              <a:spcAft>
                <a:spcPts val="1200"/>
              </a:spcAft>
              <a:buFont typeface="Arial" panose="020B0604020202020204" pitchFamily="34" charset="0"/>
              <a:buChar char="•"/>
            </a:pPr>
            <a:r>
              <a:rPr lang="en-US" sz="2000">
                <a:solidFill>
                  <a:srgbClr val="231B34"/>
                </a:solidFill>
                <a:effectLst/>
                <a:latin typeface="Segoe UI" panose="020B0502040204020203" pitchFamily="34" charset="0"/>
              </a:rPr>
              <a:t>Evaluate adoption by app and feature</a:t>
            </a:r>
          </a:p>
          <a:p>
            <a:pPr marL="347472" indent="-173736" algn="l" rtl="0" eaLnBrk="1" latinLnBrk="0" hangingPunct="1">
              <a:spcAft>
                <a:spcPts val="1200"/>
              </a:spcAft>
              <a:buFont typeface="Arial" panose="020B0604020202020204" pitchFamily="34" charset="0"/>
              <a:buChar char="•"/>
            </a:pPr>
            <a:r>
              <a:rPr lang="en-US" sz="2000">
                <a:solidFill>
                  <a:srgbClr val="231B34"/>
                </a:solidFill>
                <a:effectLst/>
                <a:latin typeface="Segoe UI" panose="020B0502040204020203" pitchFamily="34" charset="0"/>
              </a:rPr>
              <a:t>Analyze Copilot's impact on meetings, email, chat, and documents</a:t>
            </a:r>
          </a:p>
          <a:p>
            <a:pPr marL="347472" indent="-173736" algn="l" rtl="0" eaLnBrk="1" latinLnBrk="0" hangingPunct="1">
              <a:spcAft>
                <a:spcPts val="1200"/>
              </a:spcAft>
              <a:buFont typeface="Arial" panose="020B0604020202020204" pitchFamily="34" charset="0"/>
              <a:buChar char="•"/>
            </a:pPr>
            <a:r>
              <a:rPr lang="en-US" sz="2000">
                <a:solidFill>
                  <a:srgbClr val="231B34"/>
                </a:solidFill>
                <a:effectLst/>
                <a:latin typeface="Segoe UI" panose="020B0502040204020203" pitchFamily="34" charset="0"/>
              </a:rPr>
              <a:t>Measure impacts on work patterns using behavioral, collaboration, and sentiment data</a:t>
            </a:r>
          </a:p>
          <a:p>
            <a:pPr marL="347472" indent="-173736" algn="l" rtl="0" eaLnBrk="1" latinLnBrk="0" hangingPunct="1">
              <a:spcAft>
                <a:spcPts val="1200"/>
              </a:spcAft>
              <a:buFont typeface="Arial" panose="020B0604020202020204" pitchFamily="34" charset="0"/>
              <a:buChar char="•"/>
            </a:pPr>
            <a:r>
              <a:rPr lang="en-US" sz="2000">
                <a:solidFill>
                  <a:srgbClr val="231B34"/>
                </a:solidFill>
                <a:effectLst/>
                <a:latin typeface="Segoe UI" panose="020B0502040204020203" pitchFamily="34" charset="0"/>
              </a:rPr>
              <a:t>View employee feedback on Copilot's value</a:t>
            </a:r>
          </a:p>
          <a:p>
            <a:pPr marL="347472" indent="-173736" algn="l" rtl="0" eaLnBrk="1" latinLnBrk="0" hangingPunct="1">
              <a:spcAft>
                <a:spcPts val="1200"/>
              </a:spcAft>
              <a:buFont typeface="Arial" panose="020B0604020202020204" pitchFamily="34" charset="0"/>
              <a:buChar char="•"/>
            </a:pPr>
            <a:r>
              <a:rPr lang="en-US" sz="2000">
                <a:solidFill>
                  <a:srgbClr val="231B34"/>
                </a:solidFill>
                <a:effectLst/>
                <a:latin typeface="Segoe UI" panose="020B0502040204020203" pitchFamily="34" charset="0"/>
              </a:rPr>
              <a:t>Stay updated with the latest AI research and findings</a:t>
            </a:r>
            <a:endParaRPr kumimoji="0" lang="en-US" sz="2000" b="0" i="0" u="none" strike="noStrike" kern="0" cap="none" spc="0" normalizeH="0" baseline="0" noProof="0">
              <a:ln>
                <a:noFill/>
              </a:ln>
              <a:solidFill>
                <a:srgbClr val="231B34"/>
              </a:solidFill>
              <a:effectLst/>
              <a:uLnTx/>
              <a:uFillTx/>
              <a:ea typeface="+mn-ea"/>
              <a:cs typeface="Segoe UI"/>
            </a:endParaRPr>
          </a:p>
        </p:txBody>
      </p:sp>
      <p:pic>
        <p:nvPicPr>
          <p:cNvPr id="4" name="Picture 3">
            <a:extLst>
              <a:ext uri="{FF2B5EF4-FFF2-40B4-BE49-F238E27FC236}">
                <a16:creationId xmlns:a16="http://schemas.microsoft.com/office/drawing/2014/main" id="{FB48F5D5-757B-2B1F-6FD6-13964DED27F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81087" y="1567543"/>
            <a:ext cx="4950521" cy="3066734"/>
          </a:xfrm>
          <a:prstGeom prst="rect">
            <a:avLst/>
          </a:prstGeom>
        </p:spPr>
      </p:pic>
      <p:sp>
        <p:nvSpPr>
          <p:cNvPr id="5" name="Title 2">
            <a:extLst>
              <a:ext uri="{FF2B5EF4-FFF2-40B4-BE49-F238E27FC236}">
                <a16:creationId xmlns:a16="http://schemas.microsoft.com/office/drawing/2014/main" id="{413B471E-C259-B267-B582-58EF46683DAE}"/>
              </a:ext>
            </a:extLst>
          </p:cNvPr>
          <p:cNvSpPr txBox="1">
            <a:spLocks noGrp="1"/>
          </p:cNvSpPr>
          <p:nvPr>
            <p:ph type="title"/>
          </p:nvPr>
        </p:nvSpPr>
        <p:spPr>
          <a:xfrm>
            <a:off x="682753" y="408818"/>
            <a:ext cx="11018521"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chemeClr val="bg1"/>
                </a:solidFill>
                <a:effectLst/>
                <a:uLnTx/>
                <a:uFillTx/>
                <a:ea typeface="+mn-ea"/>
                <a:cs typeface="Segoe UI" pitchFamily="34" charset="0"/>
              </a:rPr>
              <a:t>Maximize the value of M365 Copilot with Copilot Dashboard </a:t>
            </a:r>
          </a:p>
        </p:txBody>
      </p:sp>
      <p:sp>
        <p:nvSpPr>
          <p:cNvPr id="2" name="Rounded Rectangle 2">
            <a:extLst>
              <a:ext uri="{FF2B5EF4-FFF2-40B4-BE49-F238E27FC236}">
                <a16:creationId xmlns:a16="http://schemas.microsoft.com/office/drawing/2014/main" id="{2B7FE028-F944-9148-2571-55839ADA0EE7}"/>
              </a:ext>
            </a:extLst>
          </p:cNvPr>
          <p:cNvSpPr/>
          <p:nvPr/>
        </p:nvSpPr>
        <p:spPr bwMode="auto">
          <a:xfrm>
            <a:off x="682753" y="5882385"/>
            <a:ext cx="10836194" cy="640080"/>
          </a:xfrm>
          <a:prstGeom prst="roundRect">
            <a:avLst>
              <a:gd name="adj" fmla="val 1056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latin typeface="+mj-lt"/>
              <a:ea typeface="Segoe UI" pitchFamily="34" charset="0"/>
              <a:cs typeface="Segoe UI" pitchFamily="34" charset="0"/>
            </a:endParaRPr>
          </a:p>
        </p:txBody>
      </p:sp>
      <p:sp>
        <p:nvSpPr>
          <p:cNvPr id="7" name="TextBox 6">
            <a:extLst>
              <a:ext uri="{FF2B5EF4-FFF2-40B4-BE49-F238E27FC236}">
                <a16:creationId xmlns:a16="http://schemas.microsoft.com/office/drawing/2014/main" id="{8F3AE839-12B4-DC1D-B46F-8CE05A0027FB}"/>
              </a:ext>
            </a:extLst>
          </p:cNvPr>
          <p:cNvSpPr txBox="1"/>
          <p:nvPr/>
        </p:nvSpPr>
        <p:spPr>
          <a:xfrm>
            <a:off x="682753" y="5974717"/>
            <a:ext cx="10826494" cy="430887"/>
          </a:xfrm>
          <a:prstGeom prst="rect">
            <a:avLst/>
          </a:prstGeom>
          <a:noFill/>
        </p:spPr>
        <p:txBody>
          <a:bodyPr wrap="square" rtlCol="0">
            <a:spAutoFit/>
          </a:bodyPr>
          <a:lstStyle/>
          <a:p>
            <a:r>
              <a:rPr lang="en-US" sz="2200">
                <a:solidFill>
                  <a:schemeClr val="bg1"/>
                </a:solidFill>
                <a:latin typeface="+mj-lt"/>
                <a:cs typeface="Segoe UI" panose="020B0502040204020203" pitchFamily="34" charset="0"/>
              </a:rPr>
              <a:t>Follow along in your tenant by navigating to </a:t>
            </a:r>
            <a:r>
              <a:rPr lang="en-US" sz="2200">
                <a:solidFill>
                  <a:schemeClr val="bg1"/>
                </a:solidFill>
                <a:latin typeface="+mj-lt"/>
                <a:cs typeface="Segoe UI" panose="020B0502040204020203" pitchFamily="34" charset="0"/>
                <a:hlinkClick r:id="rId3">
                  <a:extLst>
                    <a:ext uri="{A12FA001-AC4F-418D-AE19-62706E023703}">
                      <ahyp:hlinkClr xmlns:ahyp="http://schemas.microsoft.com/office/drawing/2018/hyperlinkcolor" val="tx"/>
                    </a:ext>
                  </a:extLst>
                </a:hlinkClick>
              </a:rPr>
              <a:t>https://aka.ms/copilotdashboard</a:t>
            </a:r>
            <a:endParaRPr lang="en-US" sz="2200">
              <a:solidFill>
                <a:schemeClr val="bg1"/>
              </a:solidFill>
              <a:latin typeface="+mj-lt"/>
              <a:cs typeface="Segoe UI" panose="020B0502040204020203" pitchFamily="34" charset="0"/>
            </a:endParaRPr>
          </a:p>
        </p:txBody>
      </p:sp>
    </p:spTree>
    <p:extLst>
      <p:ext uri="{BB962C8B-B14F-4D97-AF65-F5344CB8AC3E}">
        <p14:creationId xmlns:p14="http://schemas.microsoft.com/office/powerpoint/2010/main" val="14603990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447A8F-F05B-B96F-038F-093ACCA8EA18}"/>
              </a:ext>
            </a:extLst>
          </p:cNvPr>
          <p:cNvSpPr>
            <a:spLocks noGrp="1"/>
          </p:cNvSpPr>
          <p:nvPr>
            <p:ph type="title"/>
          </p:nvPr>
        </p:nvSpPr>
        <p:spPr>
          <a:xfrm>
            <a:off x="586739" y="377200"/>
            <a:ext cx="11018521" cy="544260"/>
          </a:xfrm>
        </p:spPr>
        <p:txBody>
          <a:bodyPr>
            <a:noAutofit/>
          </a:bodyPr>
          <a:lstStyle/>
          <a:p>
            <a:pPr algn="ctr"/>
            <a:r>
              <a:rPr lang="en-US" sz="3600">
                <a:solidFill>
                  <a:schemeClr val="accent1"/>
                </a:solidFill>
              </a:rPr>
              <a:t>Microsoft Copilot Dashboard Demo</a:t>
            </a:r>
          </a:p>
        </p:txBody>
      </p:sp>
      <p:pic>
        <p:nvPicPr>
          <p:cNvPr id="4" name="Picture 3">
            <a:extLst>
              <a:ext uri="{FF2B5EF4-FFF2-40B4-BE49-F238E27FC236}">
                <a16:creationId xmlns:a16="http://schemas.microsoft.com/office/drawing/2014/main" id="{6912BF08-6A02-F2BE-EF59-DF1BC5FB36C0}"/>
              </a:ext>
            </a:extLst>
          </p:cNvPr>
          <p:cNvPicPr>
            <a:picLocks noChangeAspect="1"/>
          </p:cNvPicPr>
          <p:nvPr/>
        </p:nvPicPr>
        <p:blipFill>
          <a:blip r:embed="rId3"/>
          <a:stretch>
            <a:fillRect/>
          </a:stretch>
        </p:blipFill>
        <p:spPr>
          <a:xfrm>
            <a:off x="1570009" y="1124573"/>
            <a:ext cx="9211008" cy="5375708"/>
          </a:xfrm>
          <a:prstGeom prst="rect">
            <a:avLst/>
          </a:prstGeom>
        </p:spPr>
      </p:pic>
      <p:pic>
        <p:nvPicPr>
          <p:cNvPr id="5" name="Graphic 4">
            <a:extLst>
              <a:ext uri="{FF2B5EF4-FFF2-40B4-BE49-F238E27FC236}">
                <a16:creationId xmlns:a16="http://schemas.microsoft.com/office/drawing/2014/main" id="{9E2F04B8-E689-66D8-E55E-D52CCC8255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4882" y="377200"/>
            <a:ext cx="544260" cy="544260"/>
          </a:xfrm>
          <a:prstGeom prst="rect">
            <a:avLst/>
          </a:prstGeom>
        </p:spPr>
      </p:pic>
    </p:spTree>
    <p:extLst>
      <p:ext uri="{BB962C8B-B14F-4D97-AF65-F5344CB8AC3E}">
        <p14:creationId xmlns:p14="http://schemas.microsoft.com/office/powerpoint/2010/main" val="143415971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9BE3B81B-8481-E532-B61D-9627F896AF6F}"/>
              </a:ext>
            </a:extLst>
          </p:cNvPr>
          <p:cNvSpPr/>
          <p:nvPr/>
        </p:nvSpPr>
        <p:spPr bwMode="auto">
          <a:xfrm>
            <a:off x="586739" y="371120"/>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89ACE4CF-F1C3-5358-29CF-D7DAE157F1D5}"/>
              </a:ext>
            </a:extLst>
          </p:cNvPr>
          <p:cNvSpPr>
            <a:spLocks noGrp="1"/>
          </p:cNvSpPr>
          <p:nvPr>
            <p:ph type="title"/>
          </p:nvPr>
        </p:nvSpPr>
        <p:spPr>
          <a:xfrm>
            <a:off x="721826" y="475716"/>
            <a:ext cx="11018521" cy="430887"/>
          </a:xfrm>
        </p:spPr>
        <p:txBody>
          <a:bodyPr/>
          <a:lstStyle/>
          <a:p>
            <a:r>
              <a:rPr lang="en-US">
                <a:solidFill>
                  <a:schemeClr val="bg1"/>
                </a:solidFill>
              </a:rPr>
              <a:t>Configuring Microsoft Copilot Dashboard</a:t>
            </a:r>
          </a:p>
        </p:txBody>
      </p:sp>
      <p:sp>
        <p:nvSpPr>
          <p:cNvPr id="4" name="TextBox 3">
            <a:extLst>
              <a:ext uri="{FF2B5EF4-FFF2-40B4-BE49-F238E27FC236}">
                <a16:creationId xmlns:a16="http://schemas.microsoft.com/office/drawing/2014/main" id="{BABBF3F8-2774-FC06-4DBE-8E96B4C2F941}"/>
              </a:ext>
            </a:extLst>
          </p:cNvPr>
          <p:cNvSpPr txBox="1"/>
          <p:nvPr/>
        </p:nvSpPr>
        <p:spPr>
          <a:xfrm>
            <a:off x="588262" y="1325060"/>
            <a:ext cx="11018521" cy="5113323"/>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
                <a:srgbClr val="C03BC4"/>
              </a:buClr>
              <a:buSzTx/>
              <a:buFontTx/>
              <a:buAutoNum type="arabicPeriod"/>
              <a:tabLst/>
              <a:defRPr/>
            </a:pPr>
            <a:r>
              <a:rPr kumimoji="0" lang="en-US" sz="2000" b="1" i="0" u="none" strike="noStrike" kern="1200" cap="none" spc="0" normalizeH="0" baseline="0" noProof="0">
                <a:ln>
                  <a:noFill/>
                </a:ln>
                <a:solidFill>
                  <a:srgbClr val="080808"/>
                </a:solidFill>
                <a:effectLst/>
                <a:uLnTx/>
                <a:uFillTx/>
                <a:latin typeface="Segoe UI"/>
                <a:ea typeface="+mn-ea"/>
                <a:cs typeface="+mn-cs"/>
              </a:rPr>
              <a:t>Manage access to the Dashboard – </a:t>
            </a:r>
            <a:r>
              <a:rPr kumimoji="0" lang="en-US" sz="2000" i="0" u="none" strike="noStrike" kern="1200" cap="none" spc="0" normalizeH="0" baseline="0" noProof="0">
                <a:ln>
                  <a:noFill/>
                </a:ln>
                <a:solidFill>
                  <a:srgbClr val="080808"/>
                </a:solidFill>
                <a:effectLst/>
                <a:uLnTx/>
                <a:uFillTx/>
                <a:latin typeface="Segoe UI"/>
                <a:ea typeface="+mn-ea"/>
                <a:cs typeface="+mn-cs"/>
              </a:rPr>
              <a:t>Settings | Viva | Viva Insights | Manage access settings for Microsoft Copilot Dashboard.  Add users or groups</a:t>
            </a:r>
            <a:r>
              <a:rPr lang="en-US" sz="2000">
                <a:solidFill>
                  <a:srgbClr val="080808"/>
                </a:solidFill>
                <a:latin typeface="Segoe UI"/>
              </a:rPr>
              <a:t> to allow access to Copilot Dashboard</a:t>
            </a:r>
          </a:p>
          <a:p>
            <a:pPr marL="457200" marR="0" lvl="0" indent="-457200" algn="l" defTabSz="914400" rtl="0" eaLnBrk="1" fontAlgn="auto" latinLnBrk="0" hangingPunct="1">
              <a:lnSpc>
                <a:spcPct val="150000"/>
              </a:lnSpc>
              <a:spcBef>
                <a:spcPts val="0"/>
              </a:spcBef>
              <a:spcAft>
                <a:spcPts val="0"/>
              </a:spcAft>
              <a:buClr>
                <a:srgbClr val="C03BC4"/>
              </a:buClr>
              <a:buSzTx/>
              <a:buFontTx/>
              <a:buAutoNum type="arabicPeriod"/>
              <a:tabLst/>
              <a:defRPr/>
            </a:pPr>
            <a:r>
              <a:rPr kumimoji="0" lang="en-US" sz="2000" b="1" i="0" u="none" strike="noStrike" kern="1200" cap="none" spc="0" normalizeH="0" baseline="0" noProof="0">
                <a:ln>
                  <a:noFill/>
                </a:ln>
                <a:solidFill>
                  <a:srgbClr val="080808"/>
                </a:solidFill>
                <a:effectLst/>
                <a:uLnTx/>
                <a:uFillTx/>
                <a:latin typeface="Segoe UI"/>
                <a:ea typeface="+mn-ea"/>
                <a:cs typeface="+mn-cs"/>
              </a:rPr>
              <a:t>Dashboard filters</a:t>
            </a:r>
            <a:r>
              <a:rPr kumimoji="0" lang="en-US" sz="2000" i="0" u="none" strike="noStrike" kern="1200" cap="none" spc="0" normalizeH="0" baseline="0" noProof="0">
                <a:ln>
                  <a:noFill/>
                </a:ln>
                <a:solidFill>
                  <a:srgbClr val="080808"/>
                </a:solidFill>
                <a:effectLst/>
                <a:uLnTx/>
                <a:uFillTx/>
                <a:latin typeface="Segoe UI"/>
                <a:ea typeface="+mn-ea"/>
                <a:cs typeface="+mn-cs"/>
              </a:rPr>
              <a:t> are determined by Microsoft Entra ID by default. You can override this with an organizational data file in Microsoft 365 that your admin uploads.  There are currently two paths Viva: </a:t>
            </a:r>
            <a:r>
              <a:rPr lang="it-IT" sz="2000">
                <a:hlinkClick r:id="rId2"/>
              </a:rPr>
              <a:t>Prepare organizational data in Viva Insights | Microsoft Learn</a:t>
            </a:r>
            <a:r>
              <a:rPr lang="it-IT" sz="2000"/>
              <a:t> </a:t>
            </a:r>
            <a:r>
              <a:rPr lang="en-US" sz="2000"/>
              <a:t>and MODIS: </a:t>
            </a:r>
            <a:r>
              <a:rPr lang="en-US" sz="2000">
                <a:hlinkClick r:id="rId3"/>
              </a:rPr>
              <a:t>Import your organizational data | Microsoft Learn</a:t>
            </a:r>
            <a:endParaRPr kumimoji="0" lang="en-US" sz="2000" i="0" u="none" strike="noStrike" kern="1200" cap="none" spc="0" normalizeH="0" baseline="0" noProof="0">
              <a:ln>
                <a:noFill/>
              </a:ln>
              <a:solidFill>
                <a:srgbClr val="080808"/>
              </a:solidFill>
              <a:effectLst/>
              <a:uLnTx/>
              <a:uFillTx/>
              <a:latin typeface="Segoe UI"/>
              <a:ea typeface="+mn-ea"/>
              <a:cs typeface="+mn-cs"/>
            </a:endParaRPr>
          </a:p>
          <a:p>
            <a:pPr marL="457200" marR="0" lvl="0" indent="-457200" algn="l" defTabSz="914400" rtl="0" eaLnBrk="1" fontAlgn="auto" latinLnBrk="0" hangingPunct="1">
              <a:lnSpc>
                <a:spcPct val="150000"/>
              </a:lnSpc>
              <a:spcBef>
                <a:spcPts val="0"/>
              </a:spcBef>
              <a:spcAft>
                <a:spcPts val="0"/>
              </a:spcAft>
              <a:buClr>
                <a:srgbClr val="C03BC4"/>
              </a:buClr>
              <a:buSzTx/>
              <a:buFontTx/>
              <a:buAutoNum type="arabicPeriod"/>
              <a:tabLst/>
              <a:defRPr/>
            </a:pPr>
            <a:r>
              <a:rPr kumimoji="0" lang="en-US" sz="2000" b="1" i="0" u="none" strike="noStrike" kern="1200" cap="none" spc="0" normalizeH="0" baseline="0" noProof="0">
                <a:ln>
                  <a:noFill/>
                </a:ln>
                <a:solidFill>
                  <a:srgbClr val="080808"/>
                </a:solidFill>
                <a:effectLst/>
                <a:uLnTx/>
                <a:uFillTx/>
                <a:latin typeface="Segoe UI"/>
                <a:ea typeface="+mn-ea"/>
                <a:cs typeface="+mn-cs"/>
              </a:rPr>
              <a:t>User sentiment on Impact page - </a:t>
            </a:r>
            <a:r>
              <a:rPr kumimoji="0" lang="en-US" sz="2000" i="0" u="none" strike="noStrike" kern="1200" cap="none" spc="0" normalizeH="0" baseline="0" noProof="0">
                <a:ln>
                  <a:noFill/>
                </a:ln>
                <a:solidFill>
                  <a:srgbClr val="080808"/>
                </a:solidFill>
                <a:effectLst/>
                <a:uLnTx/>
                <a:uFillTx/>
                <a:latin typeface="Segoe UI"/>
                <a:ea typeface="+mn-ea"/>
                <a:cs typeface="+mn-cs"/>
              </a:rPr>
              <a:t>s</a:t>
            </a:r>
            <a:r>
              <a:rPr kumimoji="0" lang="en-US" sz="2000" b="0" i="0" u="none" strike="noStrike" kern="1200" cap="none" spc="0" normalizeH="0" baseline="0" noProof="0">
                <a:ln>
                  <a:noFill/>
                </a:ln>
                <a:solidFill>
                  <a:srgbClr val="080808"/>
                </a:solidFill>
                <a:effectLst/>
                <a:uLnTx/>
                <a:uFillTx/>
                <a:latin typeface="Segoe UI"/>
                <a:ea typeface="+mn-ea"/>
                <a:cs typeface="+mn-cs"/>
              </a:rPr>
              <a:t>tart a new Pulse Survey or upload user sentiment survey results.  Uploading survey results requires Viva Insights Admin role.  Viva Insights | Data </a:t>
            </a:r>
            <a:r>
              <a:rPr lang="en-US" sz="2000">
                <a:solidFill>
                  <a:srgbClr val="080808"/>
                </a:solidFill>
                <a:latin typeface="Segoe UI"/>
              </a:rPr>
              <a:t>connections | Manage data sources | M365 Copilot Impact Survey Data.  Full </a:t>
            </a:r>
            <a:r>
              <a:rPr lang="en-US" sz="2000" err="1">
                <a:solidFill>
                  <a:srgbClr val="080808"/>
                </a:solidFill>
                <a:latin typeface="Segoe UI"/>
              </a:rPr>
              <a:t>i</a:t>
            </a:r>
            <a:r>
              <a:rPr kumimoji="0" lang="en-US" sz="2000" b="0" i="0" u="none" strike="noStrike" kern="1200" cap="none" spc="0" normalizeH="0" baseline="0" noProof="0" err="1">
                <a:ln>
                  <a:noFill/>
                </a:ln>
                <a:solidFill>
                  <a:srgbClr val="080808"/>
                </a:solidFill>
                <a:effectLst/>
                <a:uLnTx/>
                <a:uFillTx/>
                <a:latin typeface="Segoe UI"/>
                <a:ea typeface="+mn-ea"/>
                <a:cs typeface="+mn-cs"/>
              </a:rPr>
              <a:t>nstructions</a:t>
            </a:r>
            <a:r>
              <a:rPr kumimoji="0" lang="en-US" sz="2000" b="0" i="0" u="none" strike="noStrike" kern="1200" cap="none" spc="0" normalizeH="0" baseline="0" noProof="0">
                <a:ln>
                  <a:noFill/>
                </a:ln>
                <a:solidFill>
                  <a:srgbClr val="080808"/>
                </a:solidFill>
                <a:effectLst/>
                <a:uLnTx/>
                <a:uFillTx/>
                <a:latin typeface="Segoe UI"/>
                <a:ea typeface="+mn-ea"/>
                <a:cs typeface="+mn-cs"/>
              </a:rPr>
              <a:t> here: </a:t>
            </a:r>
            <a:r>
              <a:rPr lang="en-US" sz="2000">
                <a:hlinkClick r:id="rId4"/>
              </a:rPr>
              <a:t>Connect to the Microsoft Copilot Dashboard for Microsoft 365 customers | Microsoft Learn</a:t>
            </a:r>
            <a:endParaRPr kumimoji="0" lang="en-US" sz="2400" b="0" i="0" u="none" strike="noStrike" kern="1200" cap="none" spc="0" normalizeH="0" baseline="0" noProof="0">
              <a:ln>
                <a:noFill/>
              </a:ln>
              <a:solidFill>
                <a:srgbClr val="080808"/>
              </a:solidFill>
              <a:effectLst/>
              <a:uLnTx/>
              <a:uFillTx/>
              <a:latin typeface="Segoe UI"/>
              <a:ea typeface="+mn-ea"/>
              <a:cs typeface="+mn-cs"/>
            </a:endParaRPr>
          </a:p>
        </p:txBody>
      </p:sp>
    </p:spTree>
    <p:extLst>
      <p:ext uri="{BB962C8B-B14F-4D97-AF65-F5344CB8AC3E}">
        <p14:creationId xmlns:p14="http://schemas.microsoft.com/office/powerpoint/2010/main" val="207233479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96B12488-BA32-B23A-AEFE-B6AE1F1BA4ED}"/>
              </a:ext>
            </a:extLst>
          </p:cNvPr>
          <p:cNvSpPr/>
          <p:nvPr/>
        </p:nvSpPr>
        <p:spPr bwMode="auto">
          <a:xfrm>
            <a:off x="586739" y="369313"/>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3" name="Picture 2" descr="thumbnail image 10 of blog post titled &#10; &#10; &#10;  &#10; &#10; &#10; &#10;    &#10;  &#10;   &#10;    &#10;      &#10;       Copilot Dashboard update – Features and data interpretation guide&#10;       &#10;      &#10;     &#10;   &#10;  &#10; &#10;   &#10; &#10; &#10; &#10; &#10; &#10;">
            <a:extLst>
              <a:ext uri="{FF2B5EF4-FFF2-40B4-BE49-F238E27FC236}">
                <a16:creationId xmlns:a16="http://schemas.microsoft.com/office/drawing/2014/main" id="{C7A5AED4-41AA-FD75-DB90-7D57DFE66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705" y="1132152"/>
            <a:ext cx="3568194" cy="1994935"/>
          </a:xfrm>
          <a:prstGeom prst="rect">
            <a:avLst/>
          </a:prstGeom>
          <a:ln w="76200">
            <a:solidFill>
              <a:srgbClr val="FFFFFF"/>
            </a:solidFill>
          </a:ln>
          <a:effectLst>
            <a:outerShdw blurRad="292100" dist="38100" dir="2700000" algn="tl" rotWithShape="0">
              <a:srgbClr val="333333">
                <a:alpha val="30000"/>
              </a:srgbClr>
            </a:outerShdw>
          </a:effectLst>
          <a:extLst>
            <a:ext uri="{909E8E84-426E-40DD-AFC4-6F175D3DCCD1}">
              <a14:hiddenFill xmlns:a14="http://schemas.microsoft.com/office/drawing/2010/main">
                <a:solidFill>
                  <a:srgbClr val="FFFFFF"/>
                </a:solidFill>
              </a14:hiddenFill>
            </a:ext>
          </a:extLst>
        </p:spPr>
      </p:pic>
      <p:pic>
        <p:nvPicPr>
          <p:cNvPr id="4" name="Picture 3" descr="A screenshot of a computer&#10;&#10;Description automatically generated">
            <a:extLst>
              <a:ext uri="{FF2B5EF4-FFF2-40B4-BE49-F238E27FC236}">
                <a16:creationId xmlns:a16="http://schemas.microsoft.com/office/drawing/2014/main" id="{0007BDA0-928F-2200-5B29-2F61C480F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544" y="2323446"/>
            <a:ext cx="2451275" cy="3195168"/>
          </a:xfrm>
          <a:prstGeom prst="rect">
            <a:avLst/>
          </a:prstGeom>
          <a:ln w="76200">
            <a:solidFill>
              <a:srgbClr val="FFFFFF"/>
            </a:solidFill>
          </a:ln>
          <a:effectLst>
            <a:outerShdw blurRad="292100" dist="38100" dir="2700000" algn="tl" rotWithShape="0">
              <a:srgbClr val="333333">
                <a:alpha val="30000"/>
              </a:srgbClr>
            </a:outerShdw>
          </a:effectLst>
        </p:spPr>
      </p:pic>
      <p:sp>
        <p:nvSpPr>
          <p:cNvPr id="5" name="TextBox 4">
            <a:extLst>
              <a:ext uri="{FF2B5EF4-FFF2-40B4-BE49-F238E27FC236}">
                <a16:creationId xmlns:a16="http://schemas.microsoft.com/office/drawing/2014/main" id="{D9DB2DFC-32D5-9517-30C6-409D0B8F64AF}"/>
              </a:ext>
            </a:extLst>
          </p:cNvPr>
          <p:cNvSpPr txBox="1"/>
          <p:nvPr/>
        </p:nvSpPr>
        <p:spPr>
          <a:xfrm>
            <a:off x="638068" y="1173406"/>
            <a:ext cx="7047604" cy="4303294"/>
          </a:xfrm>
          <a:prstGeom prst="rect">
            <a:avLst/>
          </a:prstGeom>
          <a:noFill/>
        </p:spPr>
        <p:txBody>
          <a:bodyPr wrap="square" lIns="0" tIns="45720" rIns="91440" bIns="45720" anchor="t">
            <a:spAutoFit/>
          </a:bodyPr>
          <a:lstStyle/>
          <a:p>
            <a:pPr algn="l" rtl="0" eaLnBrk="1" latinLnBrk="0" hangingPunct="1">
              <a:lnSpc>
                <a:spcPct val="114000"/>
              </a:lnSpc>
            </a:pPr>
            <a:r>
              <a:rPr lang="en-US" sz="2000">
                <a:solidFill>
                  <a:srgbClr val="3A3A3A"/>
                </a:solidFill>
                <a:effectLst/>
                <a:latin typeface="Segoe Sans Display" pitchFamily="2" charset="0"/>
              </a:rPr>
              <a:t>Explore Copilot's advanced features and Viva Insights' library of templates to create personalized reports. Build custom views, dashboards, and analyses with detailed data.</a:t>
            </a:r>
          </a:p>
          <a:p>
            <a:pPr algn="l" rtl="0" eaLnBrk="1" latinLnBrk="0" hangingPunct="1">
              <a:lnSpc>
                <a:spcPct val="114000"/>
              </a:lnSpc>
            </a:pPr>
            <a:endParaRPr lang="en-US" sz="2000">
              <a:solidFill>
                <a:srgbClr val="3A3A3A"/>
              </a:solidFill>
              <a:effectLst/>
              <a:latin typeface="Segoe Sans Display" pitchFamily="2" charset="0"/>
            </a:endParaRPr>
          </a:p>
          <a:p>
            <a:pPr marL="283464" indent="-283464" algn="l" rtl="0" eaLnBrk="1" latinLnBrk="0" hangingPunct="1">
              <a:lnSpc>
                <a:spcPct val="114000"/>
              </a:lnSpc>
              <a:spcAft>
                <a:spcPts val="1000"/>
              </a:spcAft>
              <a:buFont typeface="Arial" panose="020B0604020202020204" pitchFamily="34" charset="0"/>
              <a:buChar char="•"/>
            </a:pPr>
            <a:r>
              <a:rPr lang="en-US" sz="2000">
                <a:solidFill>
                  <a:srgbClr val="3A3A3A"/>
                </a:solidFill>
                <a:effectLst/>
                <a:latin typeface="Segoe Sans Display" pitchFamily="2" charset="0"/>
              </a:rPr>
              <a:t>Filter and group by attributes such as region, team, or tenure.</a:t>
            </a:r>
          </a:p>
          <a:p>
            <a:pPr marL="283464" indent="-283464" algn="l" rtl="0" eaLnBrk="1" latinLnBrk="0" hangingPunct="1">
              <a:lnSpc>
                <a:spcPct val="114000"/>
              </a:lnSpc>
              <a:spcAft>
                <a:spcPts val="1000"/>
              </a:spcAft>
              <a:buFont typeface="Arial" panose="020B0604020202020204" pitchFamily="34" charset="0"/>
              <a:buChar char="•"/>
            </a:pPr>
            <a:r>
              <a:rPr lang="en-US" sz="2000">
                <a:solidFill>
                  <a:srgbClr val="3A3A3A"/>
                </a:solidFill>
                <a:effectLst/>
                <a:latin typeface="Segoe Sans Display" pitchFamily="2" charset="0"/>
              </a:rPr>
              <a:t>Access data beyond 28 days using dynamic time ranges.</a:t>
            </a:r>
          </a:p>
          <a:p>
            <a:pPr marL="283464" indent="-283464" algn="l" rtl="0" eaLnBrk="1" latinLnBrk="0" hangingPunct="1">
              <a:lnSpc>
                <a:spcPct val="114000"/>
              </a:lnSpc>
              <a:spcAft>
                <a:spcPts val="1000"/>
              </a:spcAft>
              <a:buFont typeface="Arial" panose="020B0604020202020204" pitchFamily="34" charset="0"/>
              <a:buChar char="•"/>
            </a:pPr>
            <a:r>
              <a:rPr lang="en-US" sz="2000">
                <a:solidFill>
                  <a:srgbClr val="3A3A3A"/>
                </a:solidFill>
                <a:effectLst/>
                <a:latin typeface="Segoe Sans Display" pitchFamily="2" charset="0"/>
              </a:rPr>
              <a:t>Integrate 3rd party data, such as sales performance or service KPIs, to find business correlations.</a:t>
            </a:r>
          </a:p>
          <a:p>
            <a:pPr marL="283464" indent="-283464" algn="l" rtl="0" eaLnBrk="1" latinLnBrk="0" hangingPunct="1">
              <a:lnSpc>
                <a:spcPct val="114000"/>
              </a:lnSpc>
              <a:spcAft>
                <a:spcPts val="1000"/>
              </a:spcAft>
              <a:buFont typeface="Arial" panose="020B0604020202020204" pitchFamily="34" charset="0"/>
              <a:buChar char="•"/>
            </a:pPr>
            <a:r>
              <a:rPr lang="en-US" sz="2000">
                <a:solidFill>
                  <a:srgbClr val="3A3A3A"/>
                </a:solidFill>
                <a:effectLst/>
                <a:latin typeface="Segoe Sans Display" pitchFamily="2" charset="0"/>
              </a:rPr>
              <a:t>Define active Copilot users and other metrics as needed for your reports.</a:t>
            </a:r>
            <a:endParaRPr kumimoji="0" lang="en-US" sz="1600" b="0" i="0" u="none" strike="noStrike" kern="1200" cap="none" spc="0" normalizeH="0" baseline="0" noProof="0">
              <a:ln>
                <a:noFill/>
              </a:ln>
              <a:solidFill>
                <a:srgbClr val="3A3A3A"/>
              </a:solidFill>
              <a:effectLst/>
              <a:uLnTx/>
              <a:uFillTx/>
              <a:latin typeface="Segoe Sans Display"/>
              <a:ea typeface="+mn-ea"/>
              <a:cs typeface="Segoe Sans Display"/>
            </a:endParaRPr>
          </a:p>
        </p:txBody>
      </p:sp>
      <p:pic>
        <p:nvPicPr>
          <p:cNvPr id="6" name="Picture 5" descr="thumbnail image 9 of blog post titled &#10; &#10; &#10;  &#10; &#10; &#10; &#10;    &#10;  &#10;   &#10;    &#10;      &#10;       Copilot Dashboard update – Features and data interpretation guide&#10;       &#10;      &#10;     &#10;   &#10;  &#10; &#10;   &#10; &#10; &#10; &#10; &#10; &#10;">
            <a:extLst>
              <a:ext uri="{FF2B5EF4-FFF2-40B4-BE49-F238E27FC236}">
                <a16:creationId xmlns:a16="http://schemas.microsoft.com/office/drawing/2014/main" id="{2FE4FEDD-EA70-8EC4-08B1-444C9F8162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5894" y="4561026"/>
            <a:ext cx="3258038" cy="1831349"/>
          </a:xfrm>
          <a:prstGeom prst="rect">
            <a:avLst/>
          </a:prstGeom>
          <a:ln w="76200">
            <a:solidFill>
              <a:srgbClr val="FFFFFF"/>
            </a:solidFill>
          </a:ln>
          <a:effectLst>
            <a:outerShdw blurRad="292100" dist="38100" dir="2700000" algn="tl" rotWithShape="0">
              <a:srgbClr val="333333">
                <a:alpha val="30000"/>
              </a:srgbClr>
            </a:outerShdw>
          </a:effectLst>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70338B9A-793B-D946-D248-1A81B9CDCF44}"/>
              </a:ext>
            </a:extLst>
          </p:cNvPr>
          <p:cNvSpPr>
            <a:spLocks noGrp="1"/>
          </p:cNvSpPr>
          <p:nvPr>
            <p:ph type="title"/>
          </p:nvPr>
        </p:nvSpPr>
        <p:spPr>
          <a:xfrm>
            <a:off x="762897" y="468106"/>
            <a:ext cx="11018521" cy="430887"/>
          </a:xfrm>
        </p:spPr>
        <p:txBody>
          <a:bodyPr/>
          <a:lstStyle/>
          <a:p>
            <a:r>
              <a:rPr lang="en-US">
                <a:solidFill>
                  <a:schemeClr val="bg1"/>
                </a:solidFill>
              </a:rPr>
              <a:t>Advanced Copilot Reporting with Viva Insights</a:t>
            </a:r>
          </a:p>
        </p:txBody>
      </p:sp>
      <p:sp>
        <p:nvSpPr>
          <p:cNvPr id="8" name="Rounded Rectangle 2">
            <a:extLst>
              <a:ext uri="{FF2B5EF4-FFF2-40B4-BE49-F238E27FC236}">
                <a16:creationId xmlns:a16="http://schemas.microsoft.com/office/drawing/2014/main" id="{01DDF202-4EB3-8BBA-D954-71E19E91FD47}"/>
              </a:ext>
            </a:extLst>
          </p:cNvPr>
          <p:cNvSpPr/>
          <p:nvPr/>
        </p:nvSpPr>
        <p:spPr bwMode="auto">
          <a:xfrm>
            <a:off x="638068" y="5918610"/>
            <a:ext cx="7306300" cy="717197"/>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9" name="TextBox 8">
            <a:extLst>
              <a:ext uri="{FF2B5EF4-FFF2-40B4-BE49-F238E27FC236}">
                <a16:creationId xmlns:a16="http://schemas.microsoft.com/office/drawing/2014/main" id="{877FDDB5-67A2-FEC5-3D17-B85EA7F9F059}"/>
              </a:ext>
            </a:extLst>
          </p:cNvPr>
          <p:cNvSpPr txBox="1"/>
          <p:nvPr/>
        </p:nvSpPr>
        <p:spPr>
          <a:xfrm>
            <a:off x="875120" y="5954042"/>
            <a:ext cx="7069248" cy="646331"/>
          </a:xfrm>
          <a:prstGeom prst="rect">
            <a:avLst/>
          </a:prstGeom>
          <a:noFill/>
        </p:spPr>
        <p:txBody>
          <a:bodyPr wrap="square" rtlCol="0">
            <a:spAutoFit/>
          </a:bodyPr>
          <a:lstStyle/>
          <a:p>
            <a:r>
              <a:rPr lang="en-US" sz="1800">
                <a:solidFill>
                  <a:schemeClr val="bg1"/>
                </a:solidFill>
                <a:latin typeface="Segoe UI" panose="020B0502040204020203" pitchFamily="34" charset="0"/>
                <a:cs typeface="Segoe UI" panose="020B0502040204020203" pitchFamily="34" charset="0"/>
              </a:rPr>
              <a:t>Pro Tip:  License analyzed users with Viva Insights and assign the Insights Analyst role in Viva Insights to get started</a:t>
            </a:r>
          </a:p>
        </p:txBody>
      </p:sp>
    </p:spTree>
    <p:extLst>
      <p:ext uri="{BB962C8B-B14F-4D97-AF65-F5344CB8AC3E}">
        <p14:creationId xmlns:p14="http://schemas.microsoft.com/office/powerpoint/2010/main" val="3861238534"/>
      </p:ext>
    </p:extLst>
  </p:cSld>
  <p:clrMapOvr>
    <a:masterClrMapping/>
  </p:clrMapOvr>
  <p:transition>
    <p:fade/>
  </p:transition>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DEA17065-94F6-5293-6B7C-E31762315039}"/>
              </a:ext>
            </a:extLst>
          </p:cNvPr>
          <p:cNvSpPr/>
          <p:nvPr/>
        </p:nvSpPr>
        <p:spPr bwMode="auto">
          <a:xfrm>
            <a:off x="586738" y="349025"/>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CBB4F388-7A22-CD90-0C50-58460C250E1F}"/>
              </a:ext>
            </a:extLst>
          </p:cNvPr>
          <p:cNvSpPr>
            <a:spLocks noGrp="1"/>
          </p:cNvSpPr>
          <p:nvPr>
            <p:ph type="title"/>
          </p:nvPr>
        </p:nvSpPr>
        <p:spPr>
          <a:xfrm>
            <a:off x="729755" y="453622"/>
            <a:ext cx="11018521" cy="430887"/>
          </a:xfrm>
        </p:spPr>
        <p:txBody>
          <a:bodyPr/>
          <a:lstStyle/>
          <a:p>
            <a:r>
              <a:rPr lang="en-US" b="1">
                <a:solidFill>
                  <a:schemeClr val="bg1"/>
                </a:solidFill>
              </a:rPr>
              <a:t>Copilot Reporting </a:t>
            </a:r>
            <a:r>
              <a:rPr lang="en-US" sz="2800" b="1">
                <a:solidFill>
                  <a:schemeClr val="bg1"/>
                </a:solidFill>
              </a:rPr>
              <a:t>Templates in Viva Insights</a:t>
            </a:r>
            <a:endParaRPr lang="en-DE">
              <a:solidFill>
                <a:schemeClr val="bg1"/>
              </a:solidFill>
            </a:endParaRPr>
          </a:p>
        </p:txBody>
      </p:sp>
      <p:sp>
        <p:nvSpPr>
          <p:cNvPr id="4" name="TextBox 3">
            <a:extLst>
              <a:ext uri="{FF2B5EF4-FFF2-40B4-BE49-F238E27FC236}">
                <a16:creationId xmlns:a16="http://schemas.microsoft.com/office/drawing/2014/main" id="{4A0C87C4-0167-430D-040F-BEEC329381BC}"/>
              </a:ext>
            </a:extLst>
          </p:cNvPr>
          <p:cNvSpPr txBox="1"/>
          <p:nvPr/>
        </p:nvSpPr>
        <p:spPr>
          <a:xfrm>
            <a:off x="586738" y="1129139"/>
            <a:ext cx="11018521" cy="4599721"/>
          </a:xfrm>
          <a:prstGeom prst="rect">
            <a:avLst/>
          </a:prstGeom>
          <a:noFill/>
        </p:spPr>
        <p:txBody>
          <a:bodyPr wrap="square">
            <a:spAutoFit/>
          </a:bodyPr>
          <a:lstStyle/>
          <a:p>
            <a:pPr algn="l" rtl="0" eaLnBrk="1" latinLnBrk="0" hangingPunct="1">
              <a:lnSpc>
                <a:spcPct val="150000"/>
              </a:lnSpc>
            </a:pPr>
            <a:r>
              <a:rPr lang="en-US" sz="2200">
                <a:solidFill>
                  <a:srgbClr val="080808"/>
                </a:solidFill>
                <a:effectLst/>
                <a:latin typeface="Segoe UI" panose="020B0502040204020203" pitchFamily="34" charset="0"/>
              </a:rPr>
              <a:t>The Analysis page in Microsoft Viva Insights offers several predefined Power BI templates for analyzing workplace collaboration:</a:t>
            </a:r>
          </a:p>
          <a:p>
            <a:pPr marL="457200" indent="-457200" algn="l" rtl="0" eaLnBrk="1" latinLnBrk="0" hangingPunct="1">
              <a:lnSpc>
                <a:spcPct val="150000"/>
              </a:lnSpc>
              <a:buFont typeface="+mj-lt"/>
              <a:buAutoNum type="arabicPeriod"/>
            </a:pPr>
            <a:r>
              <a:rPr lang="en-US" sz="2200" b="1">
                <a:solidFill>
                  <a:srgbClr val="080808"/>
                </a:solidFill>
                <a:effectLst/>
                <a:latin typeface="Segoe UI" panose="020B0502040204020203" pitchFamily="34" charset="0"/>
                <a:hlinkClick r:id="rId3"/>
              </a:rPr>
              <a:t>Microsoft 365 Copilot adoption report</a:t>
            </a:r>
            <a:r>
              <a:rPr lang="en-US" sz="2200">
                <a:solidFill>
                  <a:srgbClr val="080808"/>
                </a:solidFill>
                <a:effectLst/>
                <a:latin typeface="Segoe UI" panose="020B0502040204020203" pitchFamily="34" charset="0"/>
              </a:rPr>
              <a:t>: Helps leaders track Copilot usage and promote its adoption.</a:t>
            </a:r>
          </a:p>
          <a:p>
            <a:pPr marL="347472" indent="-347472" algn="l" rtl="0" eaLnBrk="1" latinLnBrk="0" hangingPunct="1">
              <a:lnSpc>
                <a:spcPct val="150000"/>
              </a:lnSpc>
              <a:buFont typeface="+mj-lt"/>
              <a:buAutoNum type="arabicPeriod"/>
            </a:pPr>
            <a:r>
              <a:rPr lang="en-US" sz="2200" b="1">
                <a:solidFill>
                  <a:srgbClr val="080808"/>
                </a:solidFill>
                <a:effectLst/>
                <a:latin typeface="Segoe UI" panose="020B0502040204020203" pitchFamily="34" charset="0"/>
                <a:hlinkClick r:id="rId4"/>
              </a:rPr>
              <a:t>Microsoft 365 Copilot impact report</a:t>
            </a:r>
            <a:r>
              <a:rPr lang="en-US" sz="2200">
                <a:solidFill>
                  <a:srgbClr val="080808"/>
                </a:solidFill>
                <a:effectLst/>
                <a:latin typeface="Segoe UI" panose="020B0502040204020203" pitchFamily="34" charset="0"/>
              </a:rPr>
              <a:t>: Assesses the impact of Copilot on collaboration and measures assisted hours.</a:t>
            </a:r>
          </a:p>
          <a:p>
            <a:pPr marL="347472" indent="-347472" algn="l" rtl="0" eaLnBrk="1" latinLnBrk="0" hangingPunct="1">
              <a:lnSpc>
                <a:spcPct val="150000"/>
              </a:lnSpc>
              <a:buFont typeface="+mj-lt"/>
              <a:buAutoNum type="arabicPeriod"/>
            </a:pPr>
            <a:r>
              <a:rPr lang="en-US" sz="2200" b="1">
                <a:solidFill>
                  <a:srgbClr val="080808"/>
                </a:solidFill>
                <a:effectLst/>
                <a:latin typeface="Segoe UI" panose="020B0502040204020203" pitchFamily="34" charset="0"/>
                <a:hlinkClick r:id="rId5"/>
              </a:rPr>
              <a:t>Copilot for Sales adoption report</a:t>
            </a:r>
            <a:r>
              <a:rPr lang="en-US" sz="2200">
                <a:solidFill>
                  <a:srgbClr val="080808"/>
                </a:solidFill>
                <a:effectLst/>
                <a:latin typeface="Segoe UI" panose="020B0502040204020203" pitchFamily="34" charset="0"/>
              </a:rPr>
              <a:t>: Provides insights into Copilot for Sales usage and adoption patterns.</a:t>
            </a:r>
          </a:p>
          <a:p>
            <a:pPr marL="347472" indent="-347472" algn="l" rtl="0" eaLnBrk="1" latinLnBrk="0" hangingPunct="1">
              <a:lnSpc>
                <a:spcPct val="150000"/>
              </a:lnSpc>
              <a:buFont typeface="+mj-lt"/>
              <a:buAutoNum type="arabicPeriod"/>
            </a:pPr>
            <a:r>
              <a:rPr lang="en-US" sz="2200" b="1">
                <a:solidFill>
                  <a:srgbClr val="080808"/>
                </a:solidFill>
                <a:effectLst/>
                <a:latin typeface="Segoe UI" panose="020B0502040204020203" pitchFamily="34" charset="0"/>
                <a:hlinkClick r:id="rId6"/>
              </a:rPr>
              <a:t>Copilot Business Impact Report</a:t>
            </a:r>
            <a:r>
              <a:rPr lang="en-US" sz="2200">
                <a:solidFill>
                  <a:srgbClr val="080808"/>
                </a:solidFill>
                <a:effectLst/>
                <a:latin typeface="Segoe UI" panose="020B0502040204020203" pitchFamily="34" charset="0"/>
                <a:hlinkClick r:id="rId6"/>
              </a:rPr>
              <a:t>: </a:t>
            </a:r>
            <a:r>
              <a:rPr lang="en-US" sz="2200">
                <a:solidFill>
                  <a:srgbClr val="080808"/>
                </a:solidFill>
                <a:effectLst/>
                <a:latin typeface="Segoe UI" panose="020B0502040204020203" pitchFamily="34" charset="0"/>
              </a:rPr>
              <a:t>Links Copilot usage to business outcomes.</a:t>
            </a:r>
            <a:endParaRPr lang="en-US" sz="2200">
              <a:cs typeface="Segoe UI"/>
            </a:endParaRPr>
          </a:p>
        </p:txBody>
      </p:sp>
      <p:sp>
        <p:nvSpPr>
          <p:cNvPr id="6" name="Rounded Rectangle 2">
            <a:extLst>
              <a:ext uri="{FF2B5EF4-FFF2-40B4-BE49-F238E27FC236}">
                <a16:creationId xmlns:a16="http://schemas.microsoft.com/office/drawing/2014/main" id="{AFA95689-CE46-10CB-245B-EC7794754D7B}"/>
              </a:ext>
            </a:extLst>
          </p:cNvPr>
          <p:cNvSpPr/>
          <p:nvPr/>
        </p:nvSpPr>
        <p:spPr bwMode="auto">
          <a:xfrm>
            <a:off x="586738" y="5868894"/>
            <a:ext cx="11018520" cy="640080"/>
          </a:xfrm>
          <a:prstGeom prst="roundRect">
            <a:avLst>
              <a:gd name="adj" fmla="val 1056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latin typeface="+mj-lt"/>
              <a:ea typeface="Segoe UI" pitchFamily="34" charset="0"/>
              <a:cs typeface="Segoe UI" pitchFamily="34" charset="0"/>
            </a:endParaRPr>
          </a:p>
        </p:txBody>
      </p:sp>
      <p:sp>
        <p:nvSpPr>
          <p:cNvPr id="7" name="TextBox 6">
            <a:extLst>
              <a:ext uri="{FF2B5EF4-FFF2-40B4-BE49-F238E27FC236}">
                <a16:creationId xmlns:a16="http://schemas.microsoft.com/office/drawing/2014/main" id="{91837E94-3CD0-FC6F-B69B-4DBE4FA1E568}"/>
              </a:ext>
            </a:extLst>
          </p:cNvPr>
          <p:cNvSpPr txBox="1"/>
          <p:nvPr/>
        </p:nvSpPr>
        <p:spPr>
          <a:xfrm>
            <a:off x="586738" y="5988879"/>
            <a:ext cx="11255818" cy="430887"/>
          </a:xfrm>
          <a:prstGeom prst="rect">
            <a:avLst/>
          </a:prstGeom>
          <a:noFill/>
        </p:spPr>
        <p:txBody>
          <a:bodyPr wrap="square" rtlCol="0">
            <a:spAutoFit/>
          </a:bodyPr>
          <a:lstStyle/>
          <a:p>
            <a:r>
              <a:rPr lang="en-US" sz="2200">
                <a:solidFill>
                  <a:schemeClr val="bg1"/>
                </a:solidFill>
                <a:latin typeface="+mj-lt"/>
                <a:cs typeface="Segoe UI" panose="020B0502040204020203" pitchFamily="34" charset="0"/>
              </a:rPr>
              <a:t>Follow along in your tenant by navigating to https://analysis.insights.viva.office.com/</a:t>
            </a:r>
          </a:p>
        </p:txBody>
      </p:sp>
    </p:spTree>
    <p:extLst>
      <p:ext uri="{BB962C8B-B14F-4D97-AF65-F5344CB8AC3E}">
        <p14:creationId xmlns:p14="http://schemas.microsoft.com/office/powerpoint/2010/main" val="267631016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49D9F-FEE0-7063-EDA2-4213A786DDBA}"/>
              </a:ext>
            </a:extLst>
          </p:cNvPr>
          <p:cNvSpPr>
            <a:spLocks noGrp="1"/>
          </p:cNvSpPr>
          <p:nvPr>
            <p:ph type="title"/>
          </p:nvPr>
        </p:nvSpPr>
        <p:spPr>
          <a:xfrm>
            <a:off x="588263" y="580313"/>
            <a:ext cx="3032762" cy="785191"/>
          </a:xfrm>
        </p:spPr>
        <p:txBody>
          <a:bodyPr/>
          <a:lstStyle/>
          <a:p>
            <a:r>
              <a:rPr lang="en-US" sz="4000"/>
              <a:t>Demo</a:t>
            </a:r>
          </a:p>
        </p:txBody>
      </p:sp>
      <p:sp>
        <p:nvSpPr>
          <p:cNvPr id="3" name="Title 3">
            <a:extLst>
              <a:ext uri="{FF2B5EF4-FFF2-40B4-BE49-F238E27FC236}">
                <a16:creationId xmlns:a16="http://schemas.microsoft.com/office/drawing/2014/main" id="{96E2434E-0328-8BCC-9C1E-5B309B31523F}"/>
              </a:ext>
            </a:extLst>
          </p:cNvPr>
          <p:cNvSpPr txBox="1">
            <a:spLocks/>
          </p:cNvSpPr>
          <p:nvPr/>
        </p:nvSpPr>
        <p:spPr>
          <a:xfrm>
            <a:off x="1017893" y="2431962"/>
            <a:ext cx="4578236" cy="2563812"/>
          </a:xfrm>
          <a:prstGeom prst="rect">
            <a:avLst/>
          </a:prstGeom>
          <a:noFill/>
        </p:spPr>
        <p:txBody>
          <a:bodyPr vert="horz" wrap="square" lIns="0" tIns="0" rIns="0" bIns="0" rtlCol="0" anchor="t" anchorCtr="0">
            <a:noAutofit/>
          </a:bodyPr>
          <a:lstStyle>
            <a:lvl1pPr algn="l" defTabSz="932765"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algn="ctr"/>
            <a:r>
              <a:rPr lang="en-US" sz="4000"/>
              <a:t>Advanced Copilot Reporting with Viva Insights Template Reports</a:t>
            </a:r>
          </a:p>
        </p:txBody>
      </p:sp>
      <p:pic>
        <p:nvPicPr>
          <p:cNvPr id="4" name="Picture 3">
            <a:extLst>
              <a:ext uri="{FF2B5EF4-FFF2-40B4-BE49-F238E27FC236}">
                <a16:creationId xmlns:a16="http://schemas.microsoft.com/office/drawing/2014/main" id="{4DE161E2-1C89-3821-F41C-C8B908A3D7C2}"/>
              </a:ext>
            </a:extLst>
          </p:cNvPr>
          <p:cNvPicPr>
            <a:picLocks noChangeAspect="1"/>
          </p:cNvPicPr>
          <p:nvPr/>
        </p:nvPicPr>
        <p:blipFill>
          <a:blip r:embed="rId3"/>
          <a:stretch>
            <a:fillRect/>
          </a:stretch>
        </p:blipFill>
        <p:spPr>
          <a:xfrm>
            <a:off x="6778752" y="3874139"/>
            <a:ext cx="4232882" cy="2365826"/>
          </a:xfrm>
          <a:prstGeom prst="rect">
            <a:avLst/>
          </a:prstGeom>
        </p:spPr>
      </p:pic>
      <p:pic>
        <p:nvPicPr>
          <p:cNvPr id="5" name="Picture 4">
            <a:extLst>
              <a:ext uri="{FF2B5EF4-FFF2-40B4-BE49-F238E27FC236}">
                <a16:creationId xmlns:a16="http://schemas.microsoft.com/office/drawing/2014/main" id="{A3CBD32D-A2A4-5A26-710A-279F5D5E9AC9}"/>
              </a:ext>
            </a:extLst>
          </p:cNvPr>
          <p:cNvPicPr>
            <a:picLocks noChangeAspect="1"/>
          </p:cNvPicPr>
          <p:nvPr/>
        </p:nvPicPr>
        <p:blipFill>
          <a:blip r:embed="rId4"/>
          <a:stretch>
            <a:fillRect/>
          </a:stretch>
        </p:blipFill>
        <p:spPr>
          <a:xfrm>
            <a:off x="6595872" y="915018"/>
            <a:ext cx="4578236" cy="2563812"/>
          </a:xfrm>
          <a:prstGeom prst="rect">
            <a:avLst/>
          </a:prstGeom>
          <a:noFill/>
        </p:spPr>
      </p:pic>
    </p:spTree>
    <p:extLst>
      <p:ext uri="{BB962C8B-B14F-4D97-AF65-F5344CB8AC3E}">
        <p14:creationId xmlns:p14="http://schemas.microsoft.com/office/powerpoint/2010/main" val="279504823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59801-3FF8-E722-A3A6-BBA3708D30BA}"/>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0F144536-AF12-6932-DF33-273EC280EF5B}"/>
              </a:ext>
            </a:extLst>
          </p:cNvPr>
          <p:cNvSpPr/>
          <p:nvPr/>
        </p:nvSpPr>
        <p:spPr bwMode="auto">
          <a:xfrm>
            <a:off x="583358" y="335651"/>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F2469E-FD3B-4200-EDBD-7E80C8D68729}"/>
              </a:ext>
            </a:extLst>
          </p:cNvPr>
          <p:cNvSpPr>
            <a:spLocks noGrp="1"/>
          </p:cNvSpPr>
          <p:nvPr>
            <p:ph type="title"/>
          </p:nvPr>
        </p:nvSpPr>
        <p:spPr>
          <a:xfrm>
            <a:off x="657674" y="478725"/>
            <a:ext cx="9791143" cy="372410"/>
          </a:xfrm>
        </p:spPr>
        <p:txBody>
          <a:bodyPr/>
          <a:lstStyle/>
          <a:p>
            <a:r>
              <a:rPr lang="en-US" sz="2800">
                <a:solidFill>
                  <a:schemeClr val="bg1"/>
                </a:solidFill>
              </a:rPr>
              <a:t>Custom Analytics and Copilot Dashboards</a:t>
            </a:r>
            <a:endParaRPr lang="en-DE" sz="2800">
              <a:solidFill>
                <a:schemeClr val="bg1"/>
              </a:solidFill>
            </a:endParaRPr>
          </a:p>
        </p:txBody>
      </p:sp>
      <p:sp>
        <p:nvSpPr>
          <p:cNvPr id="6" name="TextBox 5">
            <a:extLst>
              <a:ext uri="{FF2B5EF4-FFF2-40B4-BE49-F238E27FC236}">
                <a16:creationId xmlns:a16="http://schemas.microsoft.com/office/drawing/2014/main" id="{8C0CBC0A-B9DF-3F3D-0FFA-2BDAD1D156F9}"/>
              </a:ext>
            </a:extLst>
          </p:cNvPr>
          <p:cNvSpPr txBox="1"/>
          <p:nvPr/>
        </p:nvSpPr>
        <p:spPr>
          <a:xfrm>
            <a:off x="6092619" y="932236"/>
            <a:ext cx="5920403" cy="2949205"/>
          </a:xfrm>
          <a:prstGeom prst="rect">
            <a:avLst/>
          </a:prstGeom>
          <a:noFill/>
        </p:spPr>
        <p:txBody>
          <a:bodyPr wrap="square">
            <a:spAutoFit/>
          </a:bodyPr>
          <a:lstStyle/>
          <a:p>
            <a:pPr marL="0" lvl="1" indent="0">
              <a:lnSpc>
                <a:spcPct val="150000"/>
              </a:lnSpc>
              <a:spcBef>
                <a:spcPts val="0"/>
              </a:spcBef>
              <a:buSzPct val="100000"/>
              <a:buNone/>
              <a:tabLst>
                <a:tab pos="1485900" algn="l"/>
              </a:tabLst>
              <a:defRPr/>
            </a:pPr>
            <a:r>
              <a:rPr lang="en-US" b="1">
                <a:gradFill>
                  <a:gsLst>
                    <a:gs pos="50000">
                      <a:srgbClr val="605ACC"/>
                    </a:gs>
                    <a:gs pos="0">
                      <a:schemeClr val="accent3"/>
                    </a:gs>
                    <a:gs pos="100000">
                      <a:schemeClr val="accent1"/>
                    </a:gs>
                  </a:gsLst>
                  <a:lin ang="2700000" scaled="1"/>
                </a:gradFill>
                <a:latin typeface="Segoe UI" panose="020B0502040204020203" pitchFamily="34" charset="0"/>
                <a:cs typeface="Segoe UI" panose="020B0502040204020203" pitchFamily="34" charset="0"/>
              </a:rPr>
              <a:t>Prerequisites:</a:t>
            </a:r>
          </a:p>
          <a:p>
            <a:pPr marL="342900" lvl="1" indent="-342900">
              <a:lnSpc>
                <a:spcPct val="150000"/>
              </a:lnSpc>
              <a:spcBef>
                <a:spcPts val="0"/>
              </a:spcBef>
              <a:buSzPct val="100000"/>
              <a:buFont typeface="+mj-lt"/>
              <a:buAutoNum type="arabicPeriod"/>
              <a:tabLst>
                <a:tab pos="1485900" algn="l"/>
              </a:tabLst>
              <a:defRPr/>
            </a:pPr>
            <a:r>
              <a:rPr lang="en-US">
                <a:latin typeface="Segoe UI" panose="020B0502040204020203" pitchFamily="34" charset="0"/>
                <a:cs typeface="Segoe UI" panose="020B0502040204020203" pitchFamily="34" charset="0"/>
              </a:rPr>
              <a:t>Viva Insights License Assigned to Copilot users</a:t>
            </a:r>
          </a:p>
          <a:p>
            <a:pPr marL="342900" lvl="1" indent="-342900">
              <a:lnSpc>
                <a:spcPct val="150000"/>
              </a:lnSpc>
              <a:spcBef>
                <a:spcPts val="0"/>
              </a:spcBef>
              <a:buSzPct val="100000"/>
              <a:buFont typeface="+mj-lt"/>
              <a:buAutoNum type="arabicPeriod"/>
              <a:tabLst>
                <a:tab pos="1485900" algn="l"/>
              </a:tabLst>
              <a:defRPr/>
            </a:pPr>
            <a:r>
              <a:rPr lang="en-US">
                <a:latin typeface="Segoe UI" panose="020B0502040204020203" pitchFamily="34" charset="0"/>
                <a:cs typeface="Segoe UI" panose="020B0502040204020203" pitchFamily="34" charset="0"/>
              </a:rPr>
              <a:t>Viva Insights License Assigned to </a:t>
            </a:r>
            <a:r>
              <a:rPr lang="en-US" err="1">
                <a:latin typeface="Segoe UI" panose="020B0502040204020203" pitchFamily="34" charset="0"/>
                <a:cs typeface="Segoe UI" panose="020B0502040204020203" pitchFamily="34" charset="0"/>
              </a:rPr>
              <a:t>to</a:t>
            </a:r>
            <a:r>
              <a:rPr lang="en-US">
                <a:latin typeface="Segoe UI" panose="020B0502040204020203" pitchFamily="34" charset="0"/>
                <a:cs typeface="Segoe UI" panose="020B0502040204020203" pitchFamily="34" charset="0"/>
              </a:rPr>
              <a:t> compare cohorts</a:t>
            </a:r>
          </a:p>
          <a:p>
            <a:pPr marL="342900" lvl="1" indent="-342900">
              <a:lnSpc>
                <a:spcPct val="150000"/>
              </a:lnSpc>
              <a:spcBef>
                <a:spcPts val="0"/>
              </a:spcBef>
              <a:buSzPct val="100000"/>
              <a:buFont typeface="+mj-lt"/>
              <a:buAutoNum type="arabicPeriod"/>
              <a:tabLst>
                <a:tab pos="1485900" algn="l"/>
              </a:tabLst>
              <a:defRPr/>
            </a:pPr>
            <a:r>
              <a:rPr lang="en-US">
                <a:latin typeface="Segoe UI" panose="020B0502040204020203" pitchFamily="34" charset="0"/>
                <a:cs typeface="Segoe UI" panose="020B0502040204020203" pitchFamily="34" charset="0"/>
              </a:rPr>
              <a:t>Viva Insights Analyst Role</a:t>
            </a:r>
          </a:p>
          <a:p>
            <a:pPr marL="342900" lvl="1" indent="-342900">
              <a:lnSpc>
                <a:spcPct val="150000"/>
              </a:lnSpc>
              <a:spcBef>
                <a:spcPts val="0"/>
              </a:spcBef>
              <a:buSzPct val="100000"/>
              <a:buFont typeface="+mj-lt"/>
              <a:buAutoNum type="arabicPeriod"/>
              <a:tabLst>
                <a:tab pos="1485900" algn="l"/>
              </a:tabLst>
              <a:defRPr/>
            </a:pPr>
            <a:r>
              <a:rPr lang="en-US">
                <a:latin typeface="Segoe UI" panose="020B0502040204020203" pitchFamily="34" charset="0"/>
                <a:cs typeface="Segoe UI" panose="020B0502040204020203" pitchFamily="34" charset="0"/>
              </a:rPr>
              <a:t>Power BI Pro License and Power BI Desktop</a:t>
            </a:r>
          </a:p>
          <a:p>
            <a:pPr marL="342900" lvl="1" indent="-342900">
              <a:lnSpc>
                <a:spcPct val="150000"/>
              </a:lnSpc>
              <a:spcBef>
                <a:spcPts val="0"/>
              </a:spcBef>
              <a:buSzPct val="100000"/>
              <a:buFont typeface="+mj-lt"/>
              <a:buAutoNum type="arabicPeriod"/>
              <a:tabLst>
                <a:tab pos="1485900" algn="l"/>
              </a:tabLst>
              <a:defRPr/>
            </a:pPr>
            <a:r>
              <a:rPr lang="en-US">
                <a:latin typeface="Segoe UI" panose="020B0502040204020203" pitchFamily="34" charset="0"/>
                <a:cs typeface="Segoe UI" panose="020B0502040204020203" pitchFamily="34" charset="0"/>
              </a:rPr>
              <a:t>Optionally, an organization file to enable Job Function or other custom HR slicers</a:t>
            </a:r>
          </a:p>
        </p:txBody>
      </p:sp>
      <p:sp>
        <p:nvSpPr>
          <p:cNvPr id="8" name="TextBox 7">
            <a:extLst>
              <a:ext uri="{FF2B5EF4-FFF2-40B4-BE49-F238E27FC236}">
                <a16:creationId xmlns:a16="http://schemas.microsoft.com/office/drawing/2014/main" id="{3FD61E2F-1826-B675-B037-FA2C129A9FBD}"/>
              </a:ext>
            </a:extLst>
          </p:cNvPr>
          <p:cNvSpPr txBox="1"/>
          <p:nvPr/>
        </p:nvSpPr>
        <p:spPr>
          <a:xfrm>
            <a:off x="584200" y="4399566"/>
            <a:ext cx="5441709" cy="1979709"/>
          </a:xfrm>
          <a:prstGeom prst="rect">
            <a:avLst/>
          </a:prstGeom>
          <a:noFill/>
        </p:spPr>
        <p:txBody>
          <a:bodyPr wrap="square" lIns="91440" tIns="45720" rIns="91440" bIns="45720" anchor="t">
            <a:spAutoFit/>
          </a:bodyPr>
          <a:lstStyle/>
          <a:p>
            <a:pPr marL="0" lvl="1" indent="0">
              <a:lnSpc>
                <a:spcPct val="150000"/>
              </a:lnSpc>
              <a:spcBef>
                <a:spcPts val="0"/>
              </a:spcBef>
              <a:buSzPct val="100000"/>
              <a:buNone/>
              <a:tabLst>
                <a:tab pos="1485900" algn="l"/>
              </a:tabLst>
              <a:defRPr/>
            </a:pPr>
            <a:r>
              <a:rPr lang="en-US" b="1">
                <a:gradFill>
                  <a:gsLst>
                    <a:gs pos="0">
                      <a:srgbClr val="C03BC4"/>
                    </a:gs>
                    <a:gs pos="50000">
                      <a:srgbClr val="605ACC"/>
                    </a:gs>
                    <a:gs pos="100000">
                      <a:srgbClr val="0078D4"/>
                    </a:gs>
                  </a:gsLst>
                  <a:lin ang="2700000" scaled="1"/>
                </a:gradFill>
                <a:latin typeface="Segoe UI" panose="020B0502040204020203" pitchFamily="34" charset="0"/>
                <a:cs typeface="Segoe UI" panose="020B0502040204020203" pitchFamily="34" charset="0"/>
              </a:rPr>
              <a:t>Steps:</a:t>
            </a:r>
          </a:p>
          <a:p>
            <a:pPr marL="342900" lvl="1" indent="-342900">
              <a:lnSpc>
                <a:spcPct val="150000"/>
              </a:lnSpc>
              <a:buSzPct val="100000"/>
              <a:buFont typeface="+mj-lt"/>
              <a:buAutoNum type="arabicPeriod"/>
              <a:tabLst>
                <a:tab pos="1485900" algn="l"/>
              </a:tabLst>
              <a:defRPr/>
            </a:pPr>
            <a:r>
              <a:rPr lang="en-US">
                <a:latin typeface="Segoe UI"/>
                <a:cs typeface="Segoe UI"/>
              </a:rPr>
              <a:t>Run Custom Person Query in Analyst Workbench </a:t>
            </a:r>
            <a:r>
              <a:rPr lang="en-US" sz="1200">
                <a:latin typeface="Segoe UI"/>
                <a:cs typeface="Segoe UI"/>
                <a:hlinkClick r:id="rId3"/>
              </a:rPr>
              <a:t>Create a custom person quer y - Person query | Microsoft Learn</a:t>
            </a:r>
            <a:endParaRPr lang="en-US" sz="1200">
              <a:latin typeface="Segoe UI"/>
              <a:cs typeface="Segoe UI"/>
            </a:endParaRPr>
          </a:p>
          <a:p>
            <a:pPr marL="342900" lvl="1" indent="-342900">
              <a:lnSpc>
                <a:spcPct val="150000"/>
              </a:lnSpc>
              <a:spcBef>
                <a:spcPts val="0"/>
              </a:spcBef>
              <a:buSzPct val="100000"/>
              <a:buFont typeface="+mj-lt"/>
              <a:buAutoNum type="arabicPeriod"/>
              <a:tabLst>
                <a:tab pos="1485900" algn="l"/>
              </a:tabLst>
              <a:defRPr/>
            </a:pPr>
            <a:r>
              <a:rPr lang="en-US">
                <a:latin typeface="Segoe UI" panose="020B0502040204020203" pitchFamily="34" charset="0"/>
                <a:cs typeface="Segoe UI" panose="020B0502040204020203" pitchFamily="34" charset="0"/>
              </a:rPr>
              <a:t>Import results into Power BI and start crafting reports</a:t>
            </a:r>
          </a:p>
        </p:txBody>
      </p:sp>
      <p:cxnSp>
        <p:nvCxnSpPr>
          <p:cNvPr id="9" name="Straight Connector 8">
            <a:extLst>
              <a:ext uri="{FF2B5EF4-FFF2-40B4-BE49-F238E27FC236}">
                <a16:creationId xmlns:a16="http://schemas.microsoft.com/office/drawing/2014/main" id="{71729DA7-C044-C349-3D61-BE4A1C928BEB}"/>
              </a:ext>
            </a:extLst>
          </p:cNvPr>
          <p:cNvCxnSpPr>
            <a:cxnSpLocks/>
          </p:cNvCxnSpPr>
          <p:nvPr/>
        </p:nvCxnSpPr>
        <p:spPr>
          <a:xfrm flipV="1">
            <a:off x="6060963" y="2407466"/>
            <a:ext cx="0" cy="1649896"/>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A7738A4-2544-3B28-1BA0-9D531E8317F9}"/>
              </a:ext>
            </a:extLst>
          </p:cNvPr>
          <p:cNvSpPr txBox="1"/>
          <p:nvPr/>
        </p:nvSpPr>
        <p:spPr>
          <a:xfrm>
            <a:off x="6166093" y="5648622"/>
            <a:ext cx="2959239" cy="461665"/>
          </a:xfrm>
          <a:prstGeom prst="rect">
            <a:avLst/>
          </a:prstGeom>
          <a:noFill/>
        </p:spPr>
        <p:txBody>
          <a:bodyPr wrap="square">
            <a:spAutoFit/>
          </a:bodyPr>
          <a:lstStyle/>
          <a:p>
            <a:r>
              <a:rPr lang="en-US" sz="1200">
                <a:hlinkClick r:id="rId4"/>
              </a:rPr>
              <a:t>Step by Step Video: https://youtu.be/QNyZxOiL6cs</a:t>
            </a:r>
            <a:endParaRPr lang="en-US" sz="1200"/>
          </a:p>
        </p:txBody>
      </p:sp>
      <p:pic>
        <p:nvPicPr>
          <p:cNvPr id="13" name="Picture 12">
            <a:extLst>
              <a:ext uri="{FF2B5EF4-FFF2-40B4-BE49-F238E27FC236}">
                <a16:creationId xmlns:a16="http://schemas.microsoft.com/office/drawing/2014/main" id="{F92327D2-B5D2-FF4F-9A57-189CCEB9F095}"/>
              </a:ext>
            </a:extLst>
          </p:cNvPr>
          <p:cNvPicPr>
            <a:picLocks noChangeAspect="1"/>
          </p:cNvPicPr>
          <p:nvPr/>
        </p:nvPicPr>
        <p:blipFill>
          <a:blip r:embed="rId5"/>
          <a:stretch>
            <a:fillRect/>
          </a:stretch>
        </p:blipFill>
        <p:spPr>
          <a:xfrm>
            <a:off x="6357127" y="4434531"/>
            <a:ext cx="2046774" cy="1145883"/>
          </a:xfrm>
          <a:prstGeom prst="rect">
            <a:avLst/>
          </a:prstGeom>
        </p:spPr>
      </p:pic>
      <p:sp>
        <p:nvSpPr>
          <p:cNvPr id="7" name="TextBox 6">
            <a:extLst>
              <a:ext uri="{FF2B5EF4-FFF2-40B4-BE49-F238E27FC236}">
                <a16:creationId xmlns:a16="http://schemas.microsoft.com/office/drawing/2014/main" id="{15ADC2A0-EFFD-970F-40D7-5729DF252830}"/>
              </a:ext>
            </a:extLst>
          </p:cNvPr>
          <p:cNvSpPr txBox="1"/>
          <p:nvPr/>
        </p:nvSpPr>
        <p:spPr>
          <a:xfrm>
            <a:off x="584200" y="932236"/>
            <a:ext cx="5441709" cy="3364704"/>
          </a:xfrm>
          <a:prstGeom prst="rect">
            <a:avLst/>
          </a:prstGeom>
          <a:noFill/>
        </p:spPr>
        <p:txBody>
          <a:bodyPr wrap="square">
            <a:spAutoFit/>
          </a:bodyPr>
          <a:lstStyle/>
          <a:p>
            <a:pPr marL="0" lvl="1">
              <a:lnSpc>
                <a:spcPct val="150000"/>
              </a:lnSpc>
              <a:spcBef>
                <a:spcPts val="0"/>
              </a:spcBef>
              <a:buSzPct val="100000"/>
              <a:tabLst>
                <a:tab pos="1485900" algn="l"/>
              </a:tabLst>
              <a:defRPr/>
            </a:pPr>
            <a:r>
              <a:rPr lang="en-US" b="1">
                <a:gradFill>
                  <a:gsLst>
                    <a:gs pos="50000">
                      <a:srgbClr val="605ACC"/>
                    </a:gs>
                    <a:gs pos="0">
                      <a:schemeClr val="accent3"/>
                    </a:gs>
                    <a:gs pos="100000">
                      <a:schemeClr val="accent1"/>
                    </a:gs>
                  </a:gsLst>
                  <a:lin ang="2700000" scaled="1"/>
                </a:gradFill>
                <a:latin typeface="Segoe UI" panose="020B0502040204020203" pitchFamily="34" charset="0"/>
                <a:cs typeface="Segoe UI" panose="020B0502040204020203" pitchFamily="34" charset="0"/>
              </a:rPr>
              <a:t>Why build a custom dashboard:</a:t>
            </a:r>
          </a:p>
          <a:p>
            <a:pPr marL="285750" lvl="1" indent="-285750">
              <a:lnSpc>
                <a:spcPct val="150000"/>
              </a:lnSpc>
              <a:spcBef>
                <a:spcPts val="0"/>
              </a:spcBef>
              <a:buSzPct val="100000"/>
              <a:buFont typeface="Arial" panose="020B0604020202020204" pitchFamily="34" charset="0"/>
              <a:buChar char="•"/>
              <a:tabLst>
                <a:tab pos="1485900" algn="l"/>
              </a:tabLst>
              <a:defRPr/>
            </a:pPr>
            <a:r>
              <a:rPr lang="en-US">
                <a:latin typeface="Segoe UI"/>
                <a:cs typeface="Segoe UI"/>
              </a:rPr>
              <a:t>Report on Copilot usage data older than 28 days</a:t>
            </a:r>
          </a:p>
          <a:p>
            <a:pPr marL="285750" lvl="1" indent="-285750">
              <a:lnSpc>
                <a:spcPct val="150000"/>
              </a:lnSpc>
              <a:spcBef>
                <a:spcPts val="0"/>
              </a:spcBef>
              <a:buSzPct val="100000"/>
              <a:buFont typeface="Arial" panose="020B0604020202020204" pitchFamily="34" charset="0"/>
              <a:buChar char="•"/>
              <a:tabLst>
                <a:tab pos="1485900" algn="l"/>
              </a:tabLst>
              <a:defRPr/>
            </a:pPr>
            <a:r>
              <a:rPr lang="en-US">
                <a:latin typeface="Segoe UI"/>
                <a:cs typeface="Segoe UI"/>
              </a:rPr>
              <a:t>Report on Copilot usage with daily frequency</a:t>
            </a:r>
          </a:p>
          <a:p>
            <a:pPr marL="285750" lvl="1" indent="-285750">
              <a:lnSpc>
                <a:spcPct val="150000"/>
              </a:lnSpc>
              <a:spcBef>
                <a:spcPts val="0"/>
              </a:spcBef>
              <a:buSzPct val="100000"/>
              <a:buFont typeface="Arial" panose="020B0604020202020204" pitchFamily="34" charset="0"/>
              <a:buChar char="•"/>
              <a:tabLst>
                <a:tab pos="1485900" algn="l"/>
              </a:tabLst>
              <a:defRPr/>
            </a:pPr>
            <a:r>
              <a:rPr lang="en-US">
                <a:latin typeface="Segoe UI"/>
                <a:cs typeface="Segoe UI"/>
              </a:rPr>
              <a:t>Slice Copilot adoption and impact for custom cohorts created from a list of HR attributes (beyond 3 slicers in Copilot Dashboard)</a:t>
            </a:r>
            <a:endParaRPr lang="en-US">
              <a:latin typeface="Segoe UI" panose="020B0502040204020203" pitchFamily="34" charset="0"/>
              <a:cs typeface="Segoe UI" panose="020B0502040204020203" pitchFamily="34" charset="0"/>
            </a:endParaRPr>
          </a:p>
          <a:p>
            <a:pPr marL="285750" lvl="1" indent="-285750">
              <a:lnSpc>
                <a:spcPct val="150000"/>
              </a:lnSpc>
              <a:spcBef>
                <a:spcPts val="0"/>
              </a:spcBef>
              <a:buSzPct val="100000"/>
              <a:buFont typeface="Arial" panose="020B0604020202020204" pitchFamily="34" charset="0"/>
              <a:buChar char="•"/>
              <a:tabLst>
                <a:tab pos="1485900" algn="l"/>
              </a:tabLst>
              <a:defRPr/>
            </a:pPr>
            <a:r>
              <a:rPr lang="en-US">
                <a:latin typeface="Segoe UI" panose="020B0502040204020203" pitchFamily="34" charset="0"/>
                <a:cs typeface="Segoe UI" panose="020B0502040204020203" pitchFamily="34" charset="0"/>
              </a:rPr>
              <a:t>Advanced reporting due to data sovereignty, multi-tenant or complex requirements </a:t>
            </a:r>
            <a:endParaRPr lang="en-US">
              <a:latin typeface="Segoe UI"/>
              <a:cs typeface="Segoe UI"/>
            </a:endParaRPr>
          </a:p>
        </p:txBody>
      </p:sp>
      <p:sp>
        <p:nvSpPr>
          <p:cNvPr id="4" name="TextBox 3">
            <a:extLst>
              <a:ext uri="{FF2B5EF4-FFF2-40B4-BE49-F238E27FC236}">
                <a16:creationId xmlns:a16="http://schemas.microsoft.com/office/drawing/2014/main" id="{6B2FAA69-7CF7-6AD2-24EB-DA98FAA8CBFB}"/>
              </a:ext>
            </a:extLst>
          </p:cNvPr>
          <p:cNvSpPr txBox="1"/>
          <p:nvPr/>
        </p:nvSpPr>
        <p:spPr>
          <a:xfrm>
            <a:off x="7854461" y="6211669"/>
            <a:ext cx="4249614" cy="646331"/>
          </a:xfrm>
          <a:prstGeom prst="rect">
            <a:avLst/>
          </a:prstGeom>
          <a:noFill/>
        </p:spPr>
        <p:txBody>
          <a:bodyPr wrap="square">
            <a:spAutoFit/>
          </a:bodyPr>
          <a:lstStyle/>
          <a:p>
            <a:r>
              <a:rPr lang="en-US" sz="1200">
                <a:hlinkClick r:id="rId6"/>
              </a:rPr>
              <a:t>Hickey7737/Copilot-for-M365-Custom-Dashboard-Samples: Custom Copilot M365 Dashboard samples for Impact and Adoption</a:t>
            </a:r>
            <a:endParaRPr lang="en-US" sz="1200"/>
          </a:p>
        </p:txBody>
      </p:sp>
      <p:pic>
        <p:nvPicPr>
          <p:cNvPr id="2050" name="Picture 2">
            <a:extLst>
              <a:ext uri="{FF2B5EF4-FFF2-40B4-BE49-F238E27FC236}">
                <a16:creationId xmlns:a16="http://schemas.microsoft.com/office/drawing/2014/main" id="{CD7FFFDD-974A-E134-61A9-9FA4ABD850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6416" y="4575662"/>
            <a:ext cx="2785611" cy="153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73717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DEE6AD87-7A9D-C4B5-97D0-D7CEEFD1135B}"/>
              </a:ext>
            </a:extLst>
          </p:cNvPr>
          <p:cNvSpPr/>
          <p:nvPr/>
        </p:nvSpPr>
        <p:spPr bwMode="auto">
          <a:xfrm>
            <a:off x="586739" y="371120"/>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41941C3C-77B2-B812-B025-38BD0E8B3CD1}"/>
              </a:ext>
            </a:extLst>
          </p:cNvPr>
          <p:cNvSpPr>
            <a:spLocks noGrp="1"/>
          </p:cNvSpPr>
          <p:nvPr>
            <p:ph type="title"/>
          </p:nvPr>
        </p:nvSpPr>
        <p:spPr>
          <a:xfrm>
            <a:off x="670457" y="475716"/>
            <a:ext cx="10548924" cy="430887"/>
          </a:xfrm>
        </p:spPr>
        <p:txBody>
          <a:bodyPr/>
          <a:lstStyle/>
          <a:p>
            <a:r>
              <a:rPr lang="en-US">
                <a:solidFill>
                  <a:schemeClr val="bg1"/>
                </a:solidFill>
              </a:rPr>
              <a:t>Configuring Advanced Copilot Reporting in Viva Insights</a:t>
            </a:r>
          </a:p>
        </p:txBody>
      </p:sp>
      <p:sp>
        <p:nvSpPr>
          <p:cNvPr id="4" name="TextBox 3">
            <a:extLst>
              <a:ext uri="{FF2B5EF4-FFF2-40B4-BE49-F238E27FC236}">
                <a16:creationId xmlns:a16="http://schemas.microsoft.com/office/drawing/2014/main" id="{85AAD586-1EE1-90D7-E00F-F94D54705FEF}"/>
              </a:ext>
            </a:extLst>
          </p:cNvPr>
          <p:cNvSpPr txBox="1"/>
          <p:nvPr/>
        </p:nvSpPr>
        <p:spPr>
          <a:xfrm>
            <a:off x="588262" y="1318630"/>
            <a:ext cx="11018521" cy="465165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
                <a:srgbClr val="C03BC4"/>
              </a:buClr>
              <a:buSzTx/>
              <a:buFontTx/>
              <a:buAutoNum type="arabicPeriod"/>
              <a:tabLst/>
              <a:defRPr/>
            </a:pPr>
            <a:r>
              <a:rPr kumimoji="0" lang="en-US" sz="2000" b="0" i="0" u="none" strike="noStrike" kern="1200" cap="none" spc="0" normalizeH="0" baseline="0" noProof="0">
                <a:ln>
                  <a:noFill/>
                </a:ln>
                <a:solidFill>
                  <a:srgbClr val="080808"/>
                </a:solidFill>
                <a:effectLst/>
                <a:uLnTx/>
                <a:uFillTx/>
                <a:latin typeface="Segoe UI"/>
                <a:ea typeface="+mn-ea"/>
                <a:cs typeface="+mn-cs"/>
              </a:rPr>
              <a:t>Manage </a:t>
            </a:r>
            <a:r>
              <a:rPr kumimoji="0" lang="en-US" sz="2000" b="1" i="0" u="none" strike="noStrike" kern="1200" cap="none" spc="0" normalizeH="0" baseline="0" noProof="0">
                <a:ln>
                  <a:noFill/>
                </a:ln>
                <a:solidFill>
                  <a:srgbClr val="080808"/>
                </a:solidFill>
                <a:effectLst/>
                <a:uLnTx/>
                <a:uFillTx/>
                <a:latin typeface="Segoe UI"/>
                <a:ea typeface="+mn-ea"/>
                <a:cs typeface="+mn-cs"/>
              </a:rPr>
              <a:t>Microsoft Viva Insights</a:t>
            </a:r>
            <a:r>
              <a:rPr kumimoji="0" lang="en-US" sz="2000" b="0" i="0" u="none" strike="noStrike" kern="1200" cap="none" spc="0" normalizeH="0" baseline="0" noProof="0">
                <a:ln>
                  <a:noFill/>
                </a:ln>
                <a:solidFill>
                  <a:srgbClr val="080808"/>
                </a:solidFill>
                <a:effectLst/>
                <a:uLnTx/>
                <a:uFillTx/>
                <a:latin typeface="Segoe UI"/>
                <a:ea typeface="+mn-ea"/>
                <a:cs typeface="+mn-cs"/>
              </a:rPr>
              <a:t> licenses for entire analyzed population for template reports or custom dashboards - </a:t>
            </a:r>
            <a:r>
              <a:rPr lang="en-US" sz="2000">
                <a:hlinkClick r:id="rId3"/>
              </a:rPr>
              <a:t>Assign licenses | Microsoft Learn</a:t>
            </a:r>
            <a:r>
              <a:rPr lang="en-US" sz="2000"/>
              <a:t> </a:t>
            </a:r>
            <a:endParaRPr kumimoji="0" lang="en-US" sz="2000" b="0" i="0" u="none" strike="noStrike" kern="1200" cap="none" spc="0" normalizeH="0" baseline="0" noProof="0">
              <a:ln>
                <a:noFill/>
              </a:ln>
              <a:solidFill>
                <a:srgbClr val="080808"/>
              </a:solidFill>
              <a:effectLst/>
              <a:uLnTx/>
              <a:uFillTx/>
              <a:latin typeface="Segoe UI"/>
              <a:ea typeface="+mn-ea"/>
              <a:cs typeface="+mn-cs"/>
            </a:endParaRPr>
          </a:p>
          <a:p>
            <a:pPr marL="457200" marR="0" lvl="0" indent="-457200" algn="l" defTabSz="914400" rtl="0" eaLnBrk="1" fontAlgn="auto" latinLnBrk="0" hangingPunct="1">
              <a:lnSpc>
                <a:spcPct val="150000"/>
              </a:lnSpc>
              <a:spcBef>
                <a:spcPts val="0"/>
              </a:spcBef>
              <a:spcAft>
                <a:spcPts val="0"/>
              </a:spcAft>
              <a:buClr>
                <a:srgbClr val="C03BC4"/>
              </a:buClr>
              <a:buSzTx/>
              <a:buFontTx/>
              <a:buAutoNum type="arabicPeriod"/>
              <a:tabLst/>
              <a:defRPr/>
            </a:pPr>
            <a:r>
              <a:rPr lang="en-US" sz="2000">
                <a:solidFill>
                  <a:srgbClr val="080808"/>
                </a:solidFill>
                <a:latin typeface="Segoe UI"/>
              </a:rPr>
              <a:t>Configure Viva Insights </a:t>
            </a:r>
            <a:r>
              <a:rPr lang="en-US" sz="2000" b="1">
                <a:solidFill>
                  <a:srgbClr val="080808"/>
                </a:solidFill>
                <a:latin typeface="Segoe UI"/>
              </a:rPr>
              <a:t>Partitions</a:t>
            </a:r>
            <a:r>
              <a:rPr lang="en-US" sz="2000">
                <a:solidFill>
                  <a:srgbClr val="080808"/>
                </a:solidFill>
                <a:latin typeface="Segoe UI"/>
              </a:rPr>
              <a:t>:  Partitions are analyst workspaces that only contain certain employee data and attributes. This will help with privacy or data sovereignty blockers as in a partition, analysts can only create queries based on the data in that partition - </a:t>
            </a:r>
            <a:r>
              <a:rPr lang="en-US" sz="2000">
                <a:hlinkClick r:id="rId4"/>
              </a:rPr>
              <a:t>Partitions in Viva Insights | Microsoft Learn</a:t>
            </a:r>
            <a:endParaRPr lang="en-US" sz="2000">
              <a:solidFill>
                <a:srgbClr val="080808"/>
              </a:solidFill>
              <a:latin typeface="Segoe UI"/>
            </a:endParaRPr>
          </a:p>
          <a:p>
            <a:pPr marL="457200" marR="0" lvl="0" indent="-457200" algn="l" defTabSz="914400" rtl="0" eaLnBrk="1" fontAlgn="auto" latinLnBrk="0" hangingPunct="1">
              <a:lnSpc>
                <a:spcPct val="150000"/>
              </a:lnSpc>
              <a:spcBef>
                <a:spcPts val="0"/>
              </a:spcBef>
              <a:spcAft>
                <a:spcPts val="0"/>
              </a:spcAft>
              <a:buClr>
                <a:srgbClr val="C03BC4"/>
              </a:buClr>
              <a:buSzTx/>
              <a:buFontTx/>
              <a:buAutoNum type="arabicPeriod"/>
              <a:tabLst/>
              <a:defRPr/>
            </a:pPr>
            <a:r>
              <a:rPr lang="en-US" sz="2000">
                <a:solidFill>
                  <a:srgbClr val="080808"/>
                </a:solidFill>
                <a:latin typeface="Segoe UI"/>
              </a:rPr>
              <a:t>Assign </a:t>
            </a:r>
            <a:r>
              <a:rPr lang="en-US" sz="2000" b="1">
                <a:solidFill>
                  <a:srgbClr val="080808"/>
                </a:solidFill>
                <a:latin typeface="Segoe UI"/>
              </a:rPr>
              <a:t>Viva Insights Admin </a:t>
            </a:r>
            <a:r>
              <a:rPr lang="en-US" sz="2000">
                <a:solidFill>
                  <a:srgbClr val="080808"/>
                </a:solidFill>
                <a:latin typeface="Segoe UI"/>
              </a:rPr>
              <a:t>Role: Required for Org file upload - </a:t>
            </a:r>
            <a:r>
              <a:rPr lang="en-US" sz="2000">
                <a:hlinkClick r:id="rId5"/>
              </a:rPr>
              <a:t>Roles in Viva Insights | Microsoft Learn</a:t>
            </a:r>
            <a:endParaRPr lang="en-US" sz="2000">
              <a:solidFill>
                <a:srgbClr val="080808"/>
              </a:solidFill>
              <a:latin typeface="Segoe UI"/>
            </a:endParaRPr>
          </a:p>
          <a:p>
            <a:pPr marL="457200" marR="0" lvl="0" indent="-457200" algn="l" defTabSz="914400" rtl="0" eaLnBrk="1" fontAlgn="auto" latinLnBrk="0" hangingPunct="1">
              <a:lnSpc>
                <a:spcPct val="150000"/>
              </a:lnSpc>
              <a:spcBef>
                <a:spcPts val="0"/>
              </a:spcBef>
              <a:spcAft>
                <a:spcPts val="0"/>
              </a:spcAft>
              <a:buClr>
                <a:srgbClr val="C03BC4"/>
              </a:buClr>
              <a:buSzTx/>
              <a:buFontTx/>
              <a:buAutoNum type="arabicPeriod"/>
              <a:tabLst/>
              <a:defRPr/>
            </a:pPr>
            <a:r>
              <a:rPr lang="en-US" sz="2000">
                <a:solidFill>
                  <a:srgbClr val="080808"/>
                </a:solidFill>
                <a:latin typeface="Segoe UI"/>
              </a:rPr>
              <a:t>Assign </a:t>
            </a:r>
            <a:r>
              <a:rPr lang="en-US" sz="2000" b="1">
                <a:solidFill>
                  <a:srgbClr val="080808"/>
                </a:solidFill>
                <a:latin typeface="Segoe UI"/>
              </a:rPr>
              <a:t>Viva Insights Analyst </a:t>
            </a:r>
            <a:r>
              <a:rPr lang="en-US" sz="2000">
                <a:solidFill>
                  <a:srgbClr val="080808"/>
                </a:solidFill>
                <a:latin typeface="Segoe UI"/>
              </a:rPr>
              <a:t>Role which is required to run template reports and custom person queries - </a:t>
            </a:r>
            <a:r>
              <a:rPr lang="en-US" sz="2000">
                <a:hlinkClick r:id="rId5"/>
              </a:rPr>
              <a:t>Roles in Viva Insights | Microsoft Learn</a:t>
            </a:r>
            <a:endParaRPr lang="en-US" sz="2000">
              <a:solidFill>
                <a:srgbClr val="080808"/>
              </a:solidFill>
              <a:latin typeface="Segoe UI"/>
            </a:endParaRPr>
          </a:p>
        </p:txBody>
      </p:sp>
    </p:spTree>
    <p:extLst>
      <p:ext uri="{BB962C8B-B14F-4D97-AF65-F5344CB8AC3E}">
        <p14:creationId xmlns:p14="http://schemas.microsoft.com/office/powerpoint/2010/main" val="1059778662"/>
      </p:ext>
    </p:extLst>
  </p:cSld>
  <p:clrMapOvr>
    <a:masterClrMapping/>
  </p:clrMapOvr>
  <p:transition>
    <p:fade/>
  </p:transition>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D745E-C021-0BEF-CA77-C6E291867481}"/>
            </a:ext>
          </a:extLst>
        </p:cNvPr>
        <p:cNvGrpSpPr/>
        <p:nvPr/>
      </p:nvGrpSpPr>
      <p:grpSpPr>
        <a:xfrm>
          <a:off x="0" y="0"/>
          <a:ext cx="0" cy="0"/>
          <a:chOff x="0" y="0"/>
          <a:chExt cx="0" cy="0"/>
        </a:xfrm>
      </p:grpSpPr>
      <p:sp>
        <p:nvSpPr>
          <p:cNvPr id="3" name="Title 6">
            <a:extLst>
              <a:ext uri="{FF2B5EF4-FFF2-40B4-BE49-F238E27FC236}">
                <a16:creationId xmlns:a16="http://schemas.microsoft.com/office/drawing/2014/main" id="{52CE45F8-BF8D-B3E3-F32F-848BBBEA7F71}"/>
              </a:ext>
            </a:extLst>
          </p:cNvPr>
          <p:cNvSpPr txBox="1">
            <a:spLocks/>
          </p:cNvSpPr>
          <p:nvPr/>
        </p:nvSpPr>
        <p:spPr>
          <a:xfrm>
            <a:off x="584516" y="311963"/>
            <a:ext cx="11018521" cy="553998"/>
          </a:xfrm>
          <a:prstGeom prst="rect">
            <a:avLst/>
          </a:prstGeom>
          <a:noFill/>
        </p:spPr>
        <p:txBody>
          <a:bodyPr vert="horz" wrap="square" lIns="0" tIns="0" rIns="0" bIns="0" rtlCol="0" anchor="b" anchorCtr="0">
            <a:normAutofit/>
          </a:bodyPr>
          <a:lstStyle>
            <a:lvl1pPr algn="l" defTabSz="932765"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a:spcAft>
                <a:spcPts val="600"/>
              </a:spcAft>
            </a:pPr>
            <a:r>
              <a:rPr lang="en-US" b="0" kern="1200" cap="none" spc="-50" baseline="0">
                <a:ln w="3175">
                  <a:noFill/>
                </a:ln>
                <a:effectLst/>
                <a:latin typeface="Segoe UI Semibold" panose="020B0702040204020203" pitchFamily="34" charset="0"/>
                <a:ea typeface="+mn-ea"/>
                <a:cs typeface="Segoe UI Semibold" panose="020B0702040204020203" pitchFamily="34" charset="0"/>
              </a:rPr>
              <a:t>What to use when – Best Practices to Consider</a:t>
            </a:r>
          </a:p>
        </p:txBody>
      </p:sp>
      <p:graphicFrame>
        <p:nvGraphicFramePr>
          <p:cNvPr id="7" name="TextBox 3">
            <a:extLst>
              <a:ext uri="{FF2B5EF4-FFF2-40B4-BE49-F238E27FC236}">
                <a16:creationId xmlns:a16="http://schemas.microsoft.com/office/drawing/2014/main" id="{E5420C38-7594-A78C-06EA-E29095FDBC93}"/>
              </a:ext>
            </a:extLst>
          </p:cNvPr>
          <p:cNvGraphicFramePr/>
          <p:nvPr>
            <p:extLst>
              <p:ext uri="{D42A27DB-BD31-4B8C-83A1-F6EECF244321}">
                <p14:modId xmlns:p14="http://schemas.microsoft.com/office/powerpoint/2010/main" val="3372839546"/>
              </p:ext>
            </p:extLst>
          </p:nvPr>
        </p:nvGraphicFramePr>
        <p:xfrm>
          <a:off x="584199" y="1435100"/>
          <a:ext cx="11018838" cy="4833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9550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02560-BC7E-1D77-132B-72CBEBE1BB81}"/>
            </a:ext>
          </a:extLst>
        </p:cNvPr>
        <p:cNvGrpSpPr/>
        <p:nvPr/>
      </p:nvGrpSpPr>
      <p:grpSpPr>
        <a:xfrm>
          <a:off x="0" y="0"/>
          <a:ext cx="0" cy="0"/>
          <a:chOff x="0" y="0"/>
          <a:chExt cx="0" cy="0"/>
        </a:xfrm>
      </p:grpSpPr>
      <p:sp>
        <p:nvSpPr>
          <p:cNvPr id="32" name="Oval 31">
            <a:extLst>
              <a:ext uri="{FF2B5EF4-FFF2-40B4-BE49-F238E27FC236}">
                <a16:creationId xmlns:a16="http://schemas.microsoft.com/office/drawing/2014/main" id="{B82AB88D-1B77-5E03-81FB-1C43FEEC04EC}"/>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5F1F3D47-8466-FD17-2659-AAF7ED8A12BB}"/>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34C1A309-85A5-CA03-2CCC-E9BC25F99965}"/>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17A2743D-3BFD-1C39-D18E-8A41C9BFB93E}"/>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2" name="Title 1">
            <a:extLst>
              <a:ext uri="{FF2B5EF4-FFF2-40B4-BE49-F238E27FC236}">
                <a16:creationId xmlns:a16="http://schemas.microsoft.com/office/drawing/2014/main" id="{F918D076-A359-1B4B-E58B-95BCCA1D29AE}"/>
              </a:ext>
            </a:extLst>
          </p:cNvPr>
          <p:cNvSpPr>
            <a:spLocks noGrp="1"/>
          </p:cNvSpPr>
          <p:nvPr>
            <p:ph type="title"/>
          </p:nvPr>
        </p:nvSpPr>
        <p:spPr>
          <a:xfrm>
            <a:off x="453115" y="4157887"/>
            <a:ext cx="9044709" cy="1107996"/>
          </a:xfrm>
        </p:spPr>
        <p:txBody>
          <a:bodyPr/>
          <a:lstStyle/>
          <a:p>
            <a:r>
              <a:rPr lang="en-US">
                <a:solidFill>
                  <a:schemeClr val="tx1"/>
                </a:solidFill>
                <a:latin typeface="+mj-lt"/>
              </a:rPr>
              <a:t>Visit </a:t>
            </a:r>
            <a:r>
              <a:rPr lang="en-US">
                <a:solidFill>
                  <a:schemeClr val="tx1"/>
                </a:solidFill>
                <a:latin typeface="+mj-lt"/>
                <a:hlinkClick r:id="rId3"/>
              </a:rPr>
              <a:t>Customer Hub Website </a:t>
            </a:r>
            <a:r>
              <a:rPr lang="en-US">
                <a:solidFill>
                  <a:schemeClr val="tx1"/>
                </a:solidFill>
                <a:latin typeface="+mj-lt"/>
              </a:rPr>
              <a:t>for upcoming sessions, updates, and on demand contents!</a:t>
            </a:r>
            <a:endParaRPr lang="en-US" sz="4000">
              <a:latin typeface="+mj-lt"/>
            </a:endParaRPr>
          </a:p>
        </p:txBody>
      </p:sp>
      <p:sp>
        <p:nvSpPr>
          <p:cNvPr id="7" name="TextBox 6">
            <a:extLst>
              <a:ext uri="{FF2B5EF4-FFF2-40B4-BE49-F238E27FC236}">
                <a16:creationId xmlns:a16="http://schemas.microsoft.com/office/drawing/2014/main" id="{FB540CA7-F612-98AA-074B-05F5B41333EC}"/>
              </a:ext>
            </a:extLst>
          </p:cNvPr>
          <p:cNvSpPr txBox="1"/>
          <p:nvPr/>
        </p:nvSpPr>
        <p:spPr>
          <a:xfrm>
            <a:off x="453115" y="5537097"/>
            <a:ext cx="622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3BC4"/>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https://aka.ms/CustomerHubSessions</a:t>
            </a:r>
            <a:endParaRPr kumimoji="0" lang="en-US" sz="24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 name="Picture 3">
            <a:extLst>
              <a:ext uri="{FF2B5EF4-FFF2-40B4-BE49-F238E27FC236}">
                <a16:creationId xmlns:a16="http://schemas.microsoft.com/office/drawing/2014/main" id="{5466ECCF-EB4F-DF8F-B18A-5EC22FED03A2}"/>
              </a:ext>
            </a:extLst>
          </p:cNvPr>
          <p:cNvPicPr>
            <a:picLocks noChangeAspect="1"/>
          </p:cNvPicPr>
          <p:nvPr/>
        </p:nvPicPr>
        <p:blipFill>
          <a:blip r:embed="rId4"/>
          <a:stretch>
            <a:fillRect/>
          </a:stretch>
        </p:blipFill>
        <p:spPr>
          <a:xfrm>
            <a:off x="453115" y="455989"/>
            <a:ext cx="6635262" cy="329700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F868B45-73E4-09ED-978F-FBD8173202B2}"/>
              </a:ext>
            </a:extLst>
          </p:cNvPr>
          <p:cNvPicPr>
            <a:picLocks noChangeAspect="1"/>
          </p:cNvPicPr>
          <p:nvPr/>
        </p:nvPicPr>
        <p:blipFill>
          <a:blip r:embed="rId5"/>
          <a:stretch>
            <a:fillRect/>
          </a:stretch>
        </p:blipFill>
        <p:spPr>
          <a:xfrm>
            <a:off x="8462530" y="1891812"/>
            <a:ext cx="2070588" cy="2070588"/>
          </a:xfrm>
          <a:prstGeom prst="rect">
            <a:avLst/>
          </a:prstGeom>
          <a:ln>
            <a:noFill/>
          </a:ln>
          <a:effectLst>
            <a:softEdge rad="112500"/>
          </a:effectLst>
        </p:spPr>
      </p:pic>
      <p:sp>
        <p:nvSpPr>
          <p:cNvPr id="6" name="TextBox 5">
            <a:extLst>
              <a:ext uri="{FF2B5EF4-FFF2-40B4-BE49-F238E27FC236}">
                <a16:creationId xmlns:a16="http://schemas.microsoft.com/office/drawing/2014/main" id="{4D7F2823-BE7A-A81D-F62E-8552A50920DC}"/>
              </a:ext>
            </a:extLst>
          </p:cNvPr>
          <p:cNvSpPr txBox="1"/>
          <p:nvPr/>
        </p:nvSpPr>
        <p:spPr>
          <a:xfrm>
            <a:off x="8241030" y="1314450"/>
            <a:ext cx="106439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Scan me!</a:t>
            </a:r>
          </a:p>
        </p:txBody>
      </p:sp>
      <p:pic>
        <p:nvPicPr>
          <p:cNvPr id="9" name="Graphic 8" descr="Arrow: Clockwise curve with solid fill">
            <a:extLst>
              <a:ext uri="{FF2B5EF4-FFF2-40B4-BE49-F238E27FC236}">
                <a16:creationId xmlns:a16="http://schemas.microsoft.com/office/drawing/2014/main" id="{71259B39-C9F5-5FDE-74F4-E7D2FFF0E0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18280">
            <a:off x="9284447" y="1163399"/>
            <a:ext cx="914400" cy="914400"/>
          </a:xfrm>
          <a:prstGeom prst="rect">
            <a:avLst/>
          </a:prstGeom>
        </p:spPr>
      </p:pic>
    </p:spTree>
    <p:extLst>
      <p:ext uri="{BB962C8B-B14F-4D97-AF65-F5344CB8AC3E}">
        <p14:creationId xmlns:p14="http://schemas.microsoft.com/office/powerpoint/2010/main" val="330230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2798E-42CC-0276-265B-B50AFA0527F6}"/>
            </a:ext>
          </a:extLst>
        </p:cNvPr>
        <p:cNvGrpSpPr/>
        <p:nvPr/>
      </p:nvGrpSpPr>
      <p:grpSpPr>
        <a:xfrm>
          <a:off x="0" y="0"/>
          <a:ext cx="0" cy="0"/>
          <a:chOff x="0" y="0"/>
          <a:chExt cx="0" cy="0"/>
        </a:xfrm>
      </p:grpSpPr>
      <p:sp>
        <p:nvSpPr>
          <p:cNvPr id="4" name="Rounded Rectangle 2">
            <a:extLst>
              <a:ext uri="{FF2B5EF4-FFF2-40B4-BE49-F238E27FC236}">
                <a16:creationId xmlns:a16="http://schemas.microsoft.com/office/drawing/2014/main" id="{79AB323A-DCD3-95C2-6C9D-C6A75DAF02DA}"/>
              </a:ext>
            </a:extLst>
          </p:cNvPr>
          <p:cNvSpPr/>
          <p:nvPr/>
        </p:nvSpPr>
        <p:spPr bwMode="auto">
          <a:xfrm>
            <a:off x="624261" y="366881"/>
            <a:ext cx="11018521" cy="640080"/>
          </a:xfrm>
          <a:prstGeom prst="roundRect">
            <a:avLst>
              <a:gd name="adj" fmla="val 10560"/>
            </a:avLst>
          </a:prstGeom>
          <a:gradFill flip="none" rotWithShape="1">
            <a:gsLst>
              <a:gs pos="50000">
                <a:srgbClr val="605ACC"/>
              </a:gs>
              <a:gs pos="0">
                <a:schemeClr val="accent3"/>
              </a:gs>
              <a:gs pos="100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3" name="Title 6">
            <a:extLst>
              <a:ext uri="{FF2B5EF4-FFF2-40B4-BE49-F238E27FC236}">
                <a16:creationId xmlns:a16="http://schemas.microsoft.com/office/drawing/2014/main" id="{B63D15CE-F357-5026-9379-9611FD205C37}"/>
              </a:ext>
            </a:extLst>
          </p:cNvPr>
          <p:cNvSpPr txBox="1">
            <a:spLocks/>
          </p:cNvSpPr>
          <p:nvPr/>
        </p:nvSpPr>
        <p:spPr>
          <a:xfrm>
            <a:off x="681219" y="467613"/>
            <a:ext cx="11017250" cy="430213"/>
          </a:xfrm>
          <a:prstGeom prst="rect">
            <a:avLst/>
          </a:prstGeom>
          <a:noFill/>
        </p:spPr>
        <p:txBody>
          <a:bodyPr vert="horz" wrap="square" lIns="0" tIns="0" rIns="0" bIns="0" rtlCol="0" anchor="b" anchorCtr="0">
            <a:noAutofit/>
          </a:bodyPr>
          <a:lstStyle>
            <a:lvl1pPr algn="l" defTabSz="932765"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solidFill>
                  <a:schemeClr val="bg1"/>
                </a:solidFill>
              </a:rPr>
              <a:t>Copilot Analytics - What to use When</a:t>
            </a:r>
          </a:p>
        </p:txBody>
      </p:sp>
      <p:sp>
        <p:nvSpPr>
          <p:cNvPr id="5" name="TextBox 4">
            <a:extLst>
              <a:ext uri="{FF2B5EF4-FFF2-40B4-BE49-F238E27FC236}">
                <a16:creationId xmlns:a16="http://schemas.microsoft.com/office/drawing/2014/main" id="{B1BE7012-1BC1-523D-CA89-33F512161B77}"/>
              </a:ext>
            </a:extLst>
          </p:cNvPr>
          <p:cNvSpPr txBox="1"/>
          <p:nvPr/>
        </p:nvSpPr>
        <p:spPr>
          <a:xfrm>
            <a:off x="1159376" y="1144046"/>
            <a:ext cx="4733732" cy="400110"/>
          </a:xfrm>
          <a:prstGeom prst="rect">
            <a:avLst/>
          </a:prstGeom>
          <a:solidFill>
            <a:schemeClr val="bg2"/>
          </a:solidFill>
        </p:spPr>
        <p:txBody>
          <a:bodyPr wrap="square">
            <a:spAutoFit/>
          </a:bodyPr>
          <a:lstStyle/>
          <a:p>
            <a:pPr algn="ctr"/>
            <a:r>
              <a:rPr lang="en-US" sz="2000" b="1">
                <a:solidFill>
                  <a:schemeClr val="accent1"/>
                </a:solidFill>
                <a:effectLst/>
                <a:latin typeface="Segoe UI" panose="020B0502040204020203" pitchFamily="34" charset="0"/>
              </a:rPr>
              <a:t>Identifying individual users' behavior </a:t>
            </a:r>
          </a:p>
        </p:txBody>
      </p:sp>
      <p:sp>
        <p:nvSpPr>
          <p:cNvPr id="7" name="TextBox 6">
            <a:extLst>
              <a:ext uri="{FF2B5EF4-FFF2-40B4-BE49-F238E27FC236}">
                <a16:creationId xmlns:a16="http://schemas.microsoft.com/office/drawing/2014/main" id="{D530DF6B-2349-B2B5-4B64-7D8ED1F0C452}"/>
              </a:ext>
            </a:extLst>
          </p:cNvPr>
          <p:cNvSpPr txBox="1"/>
          <p:nvPr/>
        </p:nvSpPr>
        <p:spPr>
          <a:xfrm>
            <a:off x="6918329" y="1150300"/>
            <a:ext cx="3858867" cy="400110"/>
          </a:xfrm>
          <a:prstGeom prst="rect">
            <a:avLst/>
          </a:prstGeom>
          <a:solidFill>
            <a:schemeClr val="bg2"/>
          </a:solidFill>
        </p:spPr>
        <p:txBody>
          <a:bodyPr wrap="square">
            <a:spAutoFit/>
          </a:bodyPr>
          <a:lstStyle/>
          <a:p>
            <a:pPr algn="ctr"/>
            <a:r>
              <a:rPr lang="en-US" sz="2000" b="1">
                <a:solidFill>
                  <a:schemeClr val="accent1"/>
                </a:solidFill>
                <a:effectLst/>
                <a:latin typeface="Segoe UI" panose="020B0502040204020203" pitchFamily="34" charset="0"/>
              </a:rPr>
              <a:t>Protecting </a:t>
            </a:r>
            <a:r>
              <a:rPr lang="en-US" sz="2000" b="1">
                <a:solidFill>
                  <a:schemeClr val="accent1"/>
                </a:solidFill>
                <a:latin typeface="Segoe UI" panose="020B0502040204020203" pitchFamily="34" charset="0"/>
              </a:rPr>
              <a:t>User Privacy</a:t>
            </a:r>
            <a:endParaRPr lang="en-US" sz="2000">
              <a:solidFill>
                <a:schemeClr val="accent1"/>
              </a:solidFill>
            </a:endParaRPr>
          </a:p>
        </p:txBody>
      </p:sp>
      <p:sp>
        <p:nvSpPr>
          <p:cNvPr id="8" name="TextBox 7">
            <a:extLst>
              <a:ext uri="{FF2B5EF4-FFF2-40B4-BE49-F238E27FC236}">
                <a16:creationId xmlns:a16="http://schemas.microsoft.com/office/drawing/2014/main" id="{FF336CB8-E166-C280-E3F3-3AF96E088169}"/>
              </a:ext>
            </a:extLst>
          </p:cNvPr>
          <p:cNvSpPr txBox="1"/>
          <p:nvPr/>
        </p:nvSpPr>
        <p:spPr>
          <a:xfrm rot="5400000">
            <a:off x="-336083" y="5528291"/>
            <a:ext cx="1520577" cy="400110"/>
          </a:xfrm>
          <a:prstGeom prst="rect">
            <a:avLst/>
          </a:prstGeom>
          <a:solidFill>
            <a:schemeClr val="bg2"/>
          </a:solidFill>
        </p:spPr>
        <p:txBody>
          <a:bodyPr wrap="square">
            <a:spAutoFit/>
          </a:bodyPr>
          <a:lstStyle/>
          <a:p>
            <a:pPr algn="ctr"/>
            <a:r>
              <a:rPr lang="en-US" sz="2000" b="1">
                <a:solidFill>
                  <a:schemeClr val="accent1"/>
                </a:solidFill>
                <a:effectLst/>
                <a:latin typeface="Segoe UI" panose="020B0502040204020203" pitchFamily="34" charset="0"/>
              </a:rPr>
              <a:t>Custom</a:t>
            </a:r>
            <a:endParaRPr lang="en-US" sz="2000" b="1">
              <a:solidFill>
                <a:schemeClr val="accent1"/>
              </a:solidFill>
            </a:endParaRPr>
          </a:p>
        </p:txBody>
      </p:sp>
      <p:sp>
        <p:nvSpPr>
          <p:cNvPr id="9" name="TextBox 8">
            <a:extLst>
              <a:ext uri="{FF2B5EF4-FFF2-40B4-BE49-F238E27FC236}">
                <a16:creationId xmlns:a16="http://schemas.microsoft.com/office/drawing/2014/main" id="{5EF7DC92-F3BD-B68D-ECB1-8D2FB4030955}"/>
              </a:ext>
            </a:extLst>
          </p:cNvPr>
          <p:cNvSpPr txBox="1"/>
          <p:nvPr/>
        </p:nvSpPr>
        <p:spPr>
          <a:xfrm rot="5400000">
            <a:off x="-644618" y="2351567"/>
            <a:ext cx="2137647" cy="400110"/>
          </a:xfrm>
          <a:prstGeom prst="rect">
            <a:avLst/>
          </a:prstGeom>
          <a:solidFill>
            <a:schemeClr val="bg2"/>
          </a:solidFill>
        </p:spPr>
        <p:txBody>
          <a:bodyPr wrap="square">
            <a:spAutoFit/>
          </a:bodyPr>
          <a:lstStyle/>
          <a:p>
            <a:pPr algn="ctr"/>
            <a:r>
              <a:rPr lang="en-US" sz="2000" b="1">
                <a:solidFill>
                  <a:schemeClr val="accent1"/>
                </a:solidFill>
                <a:effectLst/>
                <a:latin typeface="Segoe UI" panose="020B0502040204020203" pitchFamily="34" charset="0"/>
              </a:rPr>
              <a:t>Out of the box</a:t>
            </a:r>
            <a:endParaRPr lang="en-US" sz="2000" b="1">
              <a:solidFill>
                <a:schemeClr val="accent1"/>
              </a:solidFill>
            </a:endParaRPr>
          </a:p>
        </p:txBody>
      </p:sp>
      <p:sp>
        <p:nvSpPr>
          <p:cNvPr id="13" name="TextBox 12">
            <a:extLst>
              <a:ext uri="{FF2B5EF4-FFF2-40B4-BE49-F238E27FC236}">
                <a16:creationId xmlns:a16="http://schemas.microsoft.com/office/drawing/2014/main" id="{ED33A364-9A39-E707-9BD8-83D65050C5A2}"/>
              </a:ext>
            </a:extLst>
          </p:cNvPr>
          <p:cNvSpPr txBox="1"/>
          <p:nvPr/>
        </p:nvSpPr>
        <p:spPr>
          <a:xfrm>
            <a:off x="1235246" y="1663683"/>
            <a:ext cx="2714115" cy="369332"/>
          </a:xfrm>
          <a:prstGeom prst="rect">
            <a:avLst/>
          </a:prstGeom>
          <a:noFill/>
        </p:spPr>
        <p:txBody>
          <a:bodyPr wrap="square">
            <a:spAutoFit/>
          </a:bodyPr>
          <a:lstStyle/>
          <a:p>
            <a:r>
              <a:rPr lang="en-US" sz="1800" b="1">
                <a:solidFill>
                  <a:srgbClr val="080808"/>
                </a:solidFill>
                <a:effectLst/>
                <a:latin typeface="Segoe UI" panose="020B0502040204020203" pitchFamily="34" charset="0"/>
              </a:rPr>
              <a:t>Purview Audit logs </a:t>
            </a:r>
            <a:endParaRPr lang="en-US" b="1"/>
          </a:p>
        </p:txBody>
      </p:sp>
      <p:sp>
        <p:nvSpPr>
          <p:cNvPr id="15" name="TextBox 14">
            <a:extLst>
              <a:ext uri="{FF2B5EF4-FFF2-40B4-BE49-F238E27FC236}">
                <a16:creationId xmlns:a16="http://schemas.microsoft.com/office/drawing/2014/main" id="{3C2524D4-ABD3-EB24-AFC7-981DC76C66DC}"/>
              </a:ext>
            </a:extLst>
          </p:cNvPr>
          <p:cNvSpPr txBox="1"/>
          <p:nvPr/>
        </p:nvSpPr>
        <p:spPr>
          <a:xfrm>
            <a:off x="6395874" y="1656857"/>
            <a:ext cx="3388020" cy="923330"/>
          </a:xfrm>
          <a:prstGeom prst="rect">
            <a:avLst/>
          </a:prstGeom>
          <a:noFill/>
        </p:spPr>
        <p:txBody>
          <a:bodyPr wrap="square">
            <a:spAutoFit/>
          </a:bodyPr>
          <a:lstStyle/>
          <a:p>
            <a:r>
              <a:rPr lang="en-US" sz="1800" b="1">
                <a:solidFill>
                  <a:srgbClr val="080808"/>
                </a:solidFill>
                <a:effectLst/>
                <a:latin typeface="Segoe UI" panose="020B0502040204020203" pitchFamily="34" charset="0"/>
              </a:rPr>
              <a:t>Microsoft Copilot Dashboard</a:t>
            </a:r>
          </a:p>
          <a:p>
            <a:r>
              <a:rPr lang="en-US">
                <a:solidFill>
                  <a:srgbClr val="080808"/>
                </a:solidFill>
                <a:latin typeface="Segoe UI" panose="020B0502040204020203" pitchFamily="34" charset="0"/>
              </a:rPr>
              <a:t>Readiness, Adoption, Impact and Sentiment</a:t>
            </a:r>
            <a:endParaRPr lang="en-US"/>
          </a:p>
        </p:txBody>
      </p:sp>
      <p:sp>
        <p:nvSpPr>
          <p:cNvPr id="17" name="TextBox 16">
            <a:extLst>
              <a:ext uri="{FF2B5EF4-FFF2-40B4-BE49-F238E27FC236}">
                <a16:creationId xmlns:a16="http://schemas.microsoft.com/office/drawing/2014/main" id="{C8C11CCF-46E8-2D51-BE1E-F80E4089FF1E}"/>
              </a:ext>
            </a:extLst>
          </p:cNvPr>
          <p:cNvSpPr txBox="1"/>
          <p:nvPr/>
        </p:nvSpPr>
        <p:spPr>
          <a:xfrm>
            <a:off x="8339620" y="3392553"/>
            <a:ext cx="3276796" cy="1200329"/>
          </a:xfrm>
          <a:prstGeom prst="rect">
            <a:avLst/>
          </a:prstGeom>
          <a:noFill/>
        </p:spPr>
        <p:txBody>
          <a:bodyPr wrap="square">
            <a:spAutoFit/>
          </a:bodyPr>
          <a:lstStyle/>
          <a:p>
            <a:r>
              <a:rPr lang="en-US" sz="1800" b="1">
                <a:solidFill>
                  <a:srgbClr val="080808"/>
                </a:solidFill>
                <a:effectLst/>
                <a:latin typeface="Segoe UI" panose="020B0502040204020203" pitchFamily="34" charset="0"/>
              </a:rPr>
              <a:t>Viva Template Reports:</a:t>
            </a:r>
          </a:p>
          <a:p>
            <a:r>
              <a:rPr lang="en-US">
                <a:solidFill>
                  <a:srgbClr val="080808"/>
                </a:solidFill>
                <a:latin typeface="Segoe UI" panose="020B0502040204020203" pitchFamily="34" charset="0"/>
              </a:rPr>
              <a:t>Copilot Impact Report, Copilot Adoption Report, Copilot for Sales Adoption Report</a:t>
            </a:r>
            <a:endParaRPr lang="en-US"/>
          </a:p>
        </p:txBody>
      </p:sp>
      <p:sp>
        <p:nvSpPr>
          <p:cNvPr id="18" name="TextBox 17">
            <a:extLst>
              <a:ext uri="{FF2B5EF4-FFF2-40B4-BE49-F238E27FC236}">
                <a16:creationId xmlns:a16="http://schemas.microsoft.com/office/drawing/2014/main" id="{AA79FFBE-03EB-6584-7F58-C1AB429E86DE}"/>
              </a:ext>
            </a:extLst>
          </p:cNvPr>
          <p:cNvSpPr txBox="1"/>
          <p:nvPr/>
        </p:nvSpPr>
        <p:spPr>
          <a:xfrm>
            <a:off x="6529363" y="4782899"/>
            <a:ext cx="3620515" cy="646331"/>
          </a:xfrm>
          <a:prstGeom prst="rect">
            <a:avLst/>
          </a:prstGeom>
          <a:noFill/>
        </p:spPr>
        <p:txBody>
          <a:bodyPr wrap="square">
            <a:spAutoFit/>
          </a:bodyPr>
          <a:lstStyle/>
          <a:p>
            <a:r>
              <a:rPr lang="en-US" sz="1800" b="1">
                <a:solidFill>
                  <a:srgbClr val="080808"/>
                </a:solidFill>
                <a:effectLst/>
                <a:latin typeface="Segoe UI" panose="020B0502040204020203" pitchFamily="34" charset="0"/>
              </a:rPr>
              <a:t>Copilot Business Impact Report</a:t>
            </a:r>
          </a:p>
          <a:p>
            <a:r>
              <a:rPr lang="en-US">
                <a:solidFill>
                  <a:srgbClr val="080808"/>
                </a:solidFill>
                <a:latin typeface="Segoe UI" panose="020B0502040204020203" pitchFamily="34" charset="0"/>
              </a:rPr>
              <a:t>Upload Business KPIs</a:t>
            </a:r>
            <a:endParaRPr lang="en-US" sz="1800">
              <a:solidFill>
                <a:srgbClr val="080808"/>
              </a:solidFill>
              <a:effectLst/>
              <a:latin typeface="Segoe UI" panose="020B0502040204020203" pitchFamily="34" charset="0"/>
            </a:endParaRPr>
          </a:p>
        </p:txBody>
      </p:sp>
      <p:sp>
        <p:nvSpPr>
          <p:cNvPr id="19" name="TextBox 18">
            <a:extLst>
              <a:ext uri="{FF2B5EF4-FFF2-40B4-BE49-F238E27FC236}">
                <a16:creationId xmlns:a16="http://schemas.microsoft.com/office/drawing/2014/main" id="{07483034-6DD0-8948-5507-71745E24AC49}"/>
              </a:ext>
            </a:extLst>
          </p:cNvPr>
          <p:cNvSpPr txBox="1"/>
          <p:nvPr/>
        </p:nvSpPr>
        <p:spPr>
          <a:xfrm>
            <a:off x="7549042" y="5484942"/>
            <a:ext cx="4085106" cy="1200329"/>
          </a:xfrm>
          <a:prstGeom prst="rect">
            <a:avLst/>
          </a:prstGeom>
          <a:noFill/>
        </p:spPr>
        <p:txBody>
          <a:bodyPr wrap="square">
            <a:spAutoFit/>
          </a:bodyPr>
          <a:lstStyle/>
          <a:p>
            <a:r>
              <a:rPr lang="en-US" sz="1800" b="1">
                <a:solidFill>
                  <a:srgbClr val="080808"/>
                </a:solidFill>
                <a:effectLst/>
                <a:latin typeface="Segoe UI" panose="020B0502040204020203" pitchFamily="34" charset="0"/>
              </a:rPr>
              <a:t>Viva Insights Custom Copilot Dashboard</a:t>
            </a:r>
          </a:p>
          <a:p>
            <a:r>
              <a:rPr lang="en-US">
                <a:solidFill>
                  <a:srgbClr val="080808"/>
                </a:solidFill>
                <a:latin typeface="Segoe UI" panose="020B0502040204020203" pitchFamily="34" charset="0"/>
              </a:rPr>
              <a:t>Custom reporting with Viva Insights Analyst Workbench</a:t>
            </a:r>
            <a:endParaRPr lang="en-US"/>
          </a:p>
        </p:txBody>
      </p:sp>
      <p:sp>
        <p:nvSpPr>
          <p:cNvPr id="21" name="TextBox 20">
            <a:extLst>
              <a:ext uri="{FF2B5EF4-FFF2-40B4-BE49-F238E27FC236}">
                <a16:creationId xmlns:a16="http://schemas.microsoft.com/office/drawing/2014/main" id="{D555B736-AFE9-BA28-1AF3-1BA9FBA6A9C2}"/>
              </a:ext>
            </a:extLst>
          </p:cNvPr>
          <p:cNvSpPr txBox="1"/>
          <p:nvPr/>
        </p:nvSpPr>
        <p:spPr>
          <a:xfrm>
            <a:off x="1235246" y="2819630"/>
            <a:ext cx="4402068" cy="1477328"/>
          </a:xfrm>
          <a:prstGeom prst="rect">
            <a:avLst/>
          </a:prstGeom>
          <a:noFill/>
        </p:spPr>
        <p:txBody>
          <a:bodyPr wrap="square">
            <a:spAutoFit/>
          </a:bodyPr>
          <a:lstStyle/>
          <a:p>
            <a:r>
              <a:rPr lang="en-US" sz="1800" b="1">
                <a:solidFill>
                  <a:srgbClr val="080808"/>
                </a:solidFill>
                <a:effectLst/>
                <a:latin typeface="Segoe UI" panose="020B0502040204020203" pitchFamily="34" charset="0"/>
              </a:rPr>
              <a:t>Copilot Usage Reports in MAC </a:t>
            </a:r>
            <a:endParaRPr lang="en-US" sz="1800">
              <a:solidFill>
                <a:srgbClr val="080808"/>
              </a:solidFill>
              <a:effectLst/>
              <a:latin typeface="Segoe UI" panose="020B0502040204020203" pitchFamily="34" charset="0"/>
            </a:endParaRPr>
          </a:p>
          <a:p>
            <a:r>
              <a:rPr lang="en-US" sz="1800">
                <a:solidFill>
                  <a:srgbClr val="080808"/>
                </a:solidFill>
                <a:effectLst/>
                <a:latin typeface="Segoe UI" panose="020B0502040204020203" pitchFamily="34" charset="0"/>
              </a:rPr>
              <a:t>Who is/is not using their entitlement?</a:t>
            </a:r>
          </a:p>
          <a:p>
            <a:r>
              <a:rPr lang="en-US">
                <a:solidFill>
                  <a:srgbClr val="080808"/>
                </a:solidFill>
                <a:latin typeface="Segoe UI" panose="020B0502040204020203" pitchFamily="34" charset="0"/>
              </a:rPr>
              <a:t>Who are good candidates for Copilot?</a:t>
            </a:r>
          </a:p>
          <a:p>
            <a:r>
              <a:rPr lang="en-US">
                <a:solidFill>
                  <a:srgbClr val="080808"/>
                </a:solidFill>
                <a:latin typeface="Segoe UI" panose="020B0502040204020203" pitchFamily="34" charset="0"/>
              </a:rPr>
              <a:t>Who is using Agents?</a:t>
            </a:r>
          </a:p>
          <a:p>
            <a:r>
              <a:rPr lang="en-US">
                <a:solidFill>
                  <a:srgbClr val="080808"/>
                </a:solidFill>
                <a:latin typeface="Segoe UI" panose="020B0502040204020203" pitchFamily="34" charset="0"/>
              </a:rPr>
              <a:t>Who is using free Copilot Chat? </a:t>
            </a:r>
            <a:endParaRPr lang="en-US" sz="1800">
              <a:solidFill>
                <a:srgbClr val="080808"/>
              </a:solidFill>
              <a:effectLst/>
              <a:latin typeface="Segoe UI" panose="020B0502040204020203" pitchFamily="34" charset="0"/>
            </a:endParaRPr>
          </a:p>
        </p:txBody>
      </p:sp>
      <p:sp>
        <p:nvSpPr>
          <p:cNvPr id="24" name="TextBox 23">
            <a:extLst>
              <a:ext uri="{FF2B5EF4-FFF2-40B4-BE49-F238E27FC236}">
                <a16:creationId xmlns:a16="http://schemas.microsoft.com/office/drawing/2014/main" id="{F449B37C-9C1D-BCAC-8BA3-380A57F642D9}"/>
              </a:ext>
            </a:extLst>
          </p:cNvPr>
          <p:cNvSpPr txBox="1"/>
          <p:nvPr/>
        </p:nvSpPr>
        <p:spPr>
          <a:xfrm>
            <a:off x="1094719" y="4999199"/>
            <a:ext cx="3527425" cy="369332"/>
          </a:xfrm>
          <a:prstGeom prst="rect">
            <a:avLst/>
          </a:prstGeom>
          <a:noFill/>
        </p:spPr>
        <p:txBody>
          <a:bodyPr wrap="square">
            <a:spAutoFit/>
          </a:bodyPr>
          <a:lstStyle/>
          <a:p>
            <a:r>
              <a:rPr lang="en-US" b="1">
                <a:solidFill>
                  <a:srgbClr val="080808"/>
                </a:solidFill>
                <a:latin typeface="Segoe UI" panose="020B0502040204020203" pitchFamily="34" charset="0"/>
              </a:rPr>
              <a:t>Copilot Usage Graph API</a:t>
            </a:r>
            <a:r>
              <a:rPr lang="en-US" sz="1800" b="1">
                <a:solidFill>
                  <a:srgbClr val="080808"/>
                </a:solidFill>
                <a:effectLst/>
                <a:latin typeface="Segoe UI" panose="020B0502040204020203" pitchFamily="34" charset="0"/>
              </a:rPr>
              <a:t> </a:t>
            </a:r>
            <a:endParaRPr lang="en-US" b="1"/>
          </a:p>
        </p:txBody>
      </p:sp>
      <p:sp>
        <p:nvSpPr>
          <p:cNvPr id="25" name="TextBox 24">
            <a:extLst>
              <a:ext uri="{FF2B5EF4-FFF2-40B4-BE49-F238E27FC236}">
                <a16:creationId xmlns:a16="http://schemas.microsoft.com/office/drawing/2014/main" id="{94826DDC-740D-AFD9-D76A-65118CE5EF8B}"/>
              </a:ext>
            </a:extLst>
          </p:cNvPr>
          <p:cNvSpPr txBox="1"/>
          <p:nvPr/>
        </p:nvSpPr>
        <p:spPr>
          <a:xfrm>
            <a:off x="1094719" y="5310775"/>
            <a:ext cx="4402068" cy="1200329"/>
          </a:xfrm>
          <a:prstGeom prst="rect">
            <a:avLst/>
          </a:prstGeom>
          <a:noFill/>
        </p:spPr>
        <p:txBody>
          <a:bodyPr wrap="square">
            <a:spAutoFit/>
          </a:bodyPr>
          <a:lstStyle/>
          <a:p>
            <a:r>
              <a:rPr lang="en-US" sz="1800">
                <a:solidFill>
                  <a:srgbClr val="080808"/>
                </a:solidFill>
                <a:effectLst/>
                <a:latin typeface="Segoe UI" panose="020B0502040204020203" pitchFamily="34" charset="0"/>
              </a:rPr>
              <a:t>getMicrosoft365CopilotUsageUserDetail:</a:t>
            </a:r>
            <a:r>
              <a:rPr lang="en-US">
                <a:solidFill>
                  <a:srgbClr val="080808"/>
                </a:solidFill>
                <a:latin typeface="Segoe UI" panose="020B0502040204020203" pitchFamily="34" charset="0"/>
              </a:rPr>
              <a:t> A</a:t>
            </a:r>
            <a:r>
              <a:rPr lang="en-US" sz="1800">
                <a:solidFill>
                  <a:srgbClr val="080808"/>
                </a:solidFill>
                <a:effectLst/>
                <a:latin typeface="Segoe UI" panose="020B0502040204020203" pitchFamily="34" charset="0"/>
              </a:rPr>
              <a:t>ctivity data for enabled users of Microsoft 365 Copilot apps.  Derive user usage intensity. </a:t>
            </a:r>
          </a:p>
        </p:txBody>
      </p:sp>
      <p:cxnSp>
        <p:nvCxnSpPr>
          <p:cNvPr id="27" name="Straight Connector 26">
            <a:extLst>
              <a:ext uri="{FF2B5EF4-FFF2-40B4-BE49-F238E27FC236}">
                <a16:creationId xmlns:a16="http://schemas.microsoft.com/office/drawing/2014/main" id="{7638833B-F0F2-EA1E-3420-249360A5B4FD}"/>
              </a:ext>
            </a:extLst>
          </p:cNvPr>
          <p:cNvCxnSpPr>
            <a:cxnSpLocks/>
          </p:cNvCxnSpPr>
          <p:nvPr/>
        </p:nvCxnSpPr>
        <p:spPr>
          <a:xfrm>
            <a:off x="6107772" y="1306204"/>
            <a:ext cx="73438" cy="5276572"/>
          </a:xfrm>
          <a:prstGeom prst="line">
            <a:avLst/>
          </a:prstGeom>
          <a:ln w="381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636545-0800-4B3E-58AD-60873FB0C9C7}"/>
              </a:ext>
            </a:extLst>
          </p:cNvPr>
          <p:cNvCxnSpPr>
            <a:cxnSpLocks/>
          </p:cNvCxnSpPr>
          <p:nvPr/>
        </p:nvCxnSpPr>
        <p:spPr>
          <a:xfrm flipH="1">
            <a:off x="1094719" y="4661135"/>
            <a:ext cx="10419597" cy="66052"/>
          </a:xfrm>
          <a:prstGeom prst="line">
            <a:avLst/>
          </a:prstGeom>
          <a:ln w="381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93C9362-BB04-1CAA-6671-6FF91FBB71B4}"/>
              </a:ext>
            </a:extLst>
          </p:cNvPr>
          <p:cNvSpPr txBox="1"/>
          <p:nvPr/>
        </p:nvSpPr>
        <p:spPr>
          <a:xfrm>
            <a:off x="1235246" y="1918491"/>
            <a:ext cx="4402068" cy="646331"/>
          </a:xfrm>
          <a:prstGeom prst="rect">
            <a:avLst/>
          </a:prstGeom>
          <a:noFill/>
        </p:spPr>
        <p:txBody>
          <a:bodyPr wrap="square">
            <a:spAutoFit/>
          </a:bodyPr>
          <a:lstStyle/>
          <a:p>
            <a:r>
              <a:rPr lang="en-US" sz="1800">
                <a:solidFill>
                  <a:srgbClr val="080808"/>
                </a:solidFill>
                <a:effectLst/>
                <a:latin typeface="Segoe UI" panose="020B0502040204020203" pitchFamily="34" charset="0"/>
              </a:rPr>
              <a:t>Copilot Security and compliance.  Not recommended for adoption and impact</a:t>
            </a:r>
          </a:p>
        </p:txBody>
      </p:sp>
      <p:sp>
        <p:nvSpPr>
          <p:cNvPr id="35" name="TextBox 34">
            <a:extLst>
              <a:ext uri="{FF2B5EF4-FFF2-40B4-BE49-F238E27FC236}">
                <a16:creationId xmlns:a16="http://schemas.microsoft.com/office/drawing/2014/main" id="{72E41B63-4FD8-A3FC-1A0E-F5678EF4665E}"/>
              </a:ext>
            </a:extLst>
          </p:cNvPr>
          <p:cNvSpPr txBox="1"/>
          <p:nvPr/>
        </p:nvSpPr>
        <p:spPr>
          <a:xfrm>
            <a:off x="6395874" y="2716202"/>
            <a:ext cx="2306337" cy="923330"/>
          </a:xfrm>
          <a:prstGeom prst="rect">
            <a:avLst/>
          </a:prstGeom>
          <a:noFill/>
        </p:spPr>
        <p:txBody>
          <a:bodyPr wrap="square">
            <a:spAutoFit/>
          </a:bodyPr>
          <a:lstStyle/>
          <a:p>
            <a:r>
              <a:rPr lang="en-US" sz="1800" b="1">
                <a:solidFill>
                  <a:srgbClr val="080808"/>
                </a:solidFill>
                <a:effectLst/>
                <a:latin typeface="Segoe UI" panose="020B0502040204020203" pitchFamily="34" charset="0"/>
              </a:rPr>
              <a:t>AI Assistance Score</a:t>
            </a:r>
          </a:p>
          <a:p>
            <a:r>
              <a:rPr lang="en-US">
                <a:solidFill>
                  <a:srgbClr val="080808"/>
                </a:solidFill>
                <a:latin typeface="Segoe UI" panose="020B0502040204020203" pitchFamily="34" charset="0"/>
              </a:rPr>
              <a:t>Benchmarking and guidance</a:t>
            </a:r>
            <a:endParaRPr lang="en-US"/>
          </a:p>
        </p:txBody>
      </p:sp>
    </p:spTree>
    <p:extLst>
      <p:ext uri="{BB962C8B-B14F-4D97-AF65-F5344CB8AC3E}">
        <p14:creationId xmlns:p14="http://schemas.microsoft.com/office/powerpoint/2010/main" val="156707871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background">
            <a:extLst>
              <a:ext uri="{FF2B5EF4-FFF2-40B4-BE49-F238E27FC236}">
                <a16:creationId xmlns:a16="http://schemas.microsoft.com/office/drawing/2014/main" id="{D7A3EB8C-C95B-94B4-503B-B4C497C0BC26}"/>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sp>
          <p:nvSpPr>
            <p:cNvPr id="15" name="Rectangle 14" descr="Light Pattern: Square dots">
              <a:extLst>
                <a:ext uri="{FF2B5EF4-FFF2-40B4-BE49-F238E27FC236}">
                  <a16:creationId xmlns:a16="http://schemas.microsoft.com/office/drawing/2014/main" id="{7785EEEB-1258-C83A-87FF-924E1DE372DE}"/>
                </a:ext>
              </a:extLst>
            </p:cNvPr>
            <p:cNvSpPr/>
            <p:nvPr/>
          </p:nvSpPr>
          <p:spPr bwMode="auto">
            <a:xfrm>
              <a:off x="0" y="0"/>
              <a:ext cx="12192000" cy="6858000"/>
            </a:xfrm>
            <a:prstGeom prst="rect">
              <a:avLst/>
            </a:prstGeom>
            <a:blipFill dpi="0" rotWithShape="1">
              <a:blip r:embed="rId3">
                <a:alphaModFix amt="1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Rectangle: Rounded Corners 24" descr="Light: small container">
              <a:extLst>
                <a:ext uri="{FF2B5EF4-FFF2-40B4-BE49-F238E27FC236}">
                  <a16:creationId xmlns:a16="http://schemas.microsoft.com/office/drawing/2014/main" id="{3D756178-700A-D4DE-8986-56F24A10E899}"/>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7" name="Title 1">
            <a:extLst>
              <a:ext uri="{FF2B5EF4-FFF2-40B4-BE49-F238E27FC236}">
                <a16:creationId xmlns:a16="http://schemas.microsoft.com/office/drawing/2014/main" id="{46EBA25F-286F-2AE8-252A-23550D63E15B}"/>
              </a:ext>
            </a:extLst>
          </p:cNvPr>
          <p:cNvSpPr txBox="1">
            <a:spLocks/>
          </p:cNvSpPr>
          <p:nvPr/>
        </p:nvSpPr>
        <p:spPr>
          <a:xfrm>
            <a:off x="567055" y="2425653"/>
            <a:ext cx="4824095"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rgbClr val="000000"/>
                </a:solidFill>
                <a:effectLst/>
                <a:uLnTx/>
                <a:uFillTx/>
                <a:latin typeface="Segoe UI Semibold"/>
                <a:ea typeface="+mn-ea"/>
                <a:cs typeface="Segoe UI"/>
              </a:rPr>
              <a:t>Calls to Action</a:t>
            </a:r>
          </a:p>
        </p:txBody>
      </p:sp>
      <p:pic>
        <p:nvPicPr>
          <p:cNvPr id="18" name="MS logo gray - EMF" descr="The Microsoft 365 logo: a square divided into four colorful quarters, red, blue, yellow, and green, with gray text on the right which reads Microsoft 365">
            <a:extLst>
              <a:ext uri="{FF2B5EF4-FFF2-40B4-BE49-F238E27FC236}">
                <a16:creationId xmlns:a16="http://schemas.microsoft.com/office/drawing/2014/main" id="{F5CC97FF-0CC4-EEA0-38C9-607C8C59E3F3}"/>
              </a:ext>
            </a:extLst>
          </p:cNvPr>
          <p:cNvPicPr>
            <a:picLocks noChangeAspect="1"/>
          </p:cNvPicPr>
          <p:nvPr/>
        </p:nvPicPr>
        <p:blipFill rotWithShape="1">
          <a:blip r:embed="rId5"/>
          <a:srcRect l="11451" t="32475" r="10216" b="33708"/>
          <a:stretch/>
        </p:blipFill>
        <p:spPr bwMode="black">
          <a:xfrm>
            <a:off x="567055" y="581977"/>
            <a:ext cx="1854200" cy="294217"/>
          </a:xfrm>
          <a:prstGeom prst="rect">
            <a:avLst/>
          </a:prstGeom>
        </p:spPr>
      </p:pic>
      <p:sp>
        <p:nvSpPr>
          <p:cNvPr id="6" name="Rectangle: Top Corners Rounded 5">
            <a:extLst>
              <a:ext uri="{FF2B5EF4-FFF2-40B4-BE49-F238E27FC236}">
                <a16:creationId xmlns:a16="http://schemas.microsoft.com/office/drawing/2014/main" id="{734CB9F7-F679-545D-F5E8-D9EB7D993A39}"/>
              </a:ext>
              <a:ext uri="{C183D7F6-B498-43B3-948B-1728B52AA6E4}">
                <adec:decorative xmlns:adec="http://schemas.microsoft.com/office/drawing/2017/decorative" val="1"/>
              </a:ext>
            </a:extLst>
          </p:cNvPr>
          <p:cNvSpPr/>
          <p:nvPr/>
        </p:nvSpPr>
        <p:spPr bwMode="auto">
          <a:xfrm rot="10800000">
            <a:off x="6689272" y="-1"/>
            <a:ext cx="5488214" cy="5893961"/>
          </a:xfrm>
          <a:prstGeom prst="round2SameRect">
            <a:avLst>
              <a:gd name="adj1" fmla="val 50000"/>
              <a:gd name="adj2" fmla="val 0"/>
            </a:avLst>
          </a:prstGeom>
          <a:gradFill flip="none" rotWithShape="1">
            <a:gsLst>
              <a:gs pos="0">
                <a:schemeClr val="bg1"/>
              </a:gs>
              <a:gs pos="100000">
                <a:schemeClr val="bg1">
                  <a:alpha val="0"/>
                </a:schemeClr>
              </a:gs>
            </a:gsLst>
            <a:lin ang="5400000" scaled="1"/>
            <a:tileRect/>
          </a:gradFill>
          <a:ln w="6350">
            <a:no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9" name="Text Placeholder 2">
            <a:extLst>
              <a:ext uri="{FF2B5EF4-FFF2-40B4-BE49-F238E27FC236}">
                <a16:creationId xmlns:a16="http://schemas.microsoft.com/office/drawing/2014/main" id="{5260BAF1-5F49-8703-CEF9-493402A1D603}"/>
              </a:ext>
            </a:extLst>
          </p:cNvPr>
          <p:cNvSpPr txBox="1">
            <a:spLocks/>
          </p:cNvSpPr>
          <p:nvPr/>
        </p:nvSpPr>
        <p:spPr>
          <a:xfrm>
            <a:off x="567055" y="3537002"/>
            <a:ext cx="3886201" cy="86177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Modern Work</a:t>
            </a:r>
            <a:br>
              <a:rPr kumimoji="0" lang="en-US" sz="3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3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Customer Hub</a:t>
            </a:r>
          </a:p>
        </p:txBody>
      </p:sp>
      <p:pic>
        <p:nvPicPr>
          <p:cNvPr id="4" name="Picture 3" descr="Two people are seated at a table in a meeting room, working on laptops.">
            <a:extLst>
              <a:ext uri="{FF2B5EF4-FFF2-40B4-BE49-F238E27FC236}">
                <a16:creationId xmlns:a16="http://schemas.microsoft.com/office/drawing/2014/main" id="{E72CA6D4-7DD5-81E4-CB6C-D788233AC62C}"/>
              </a:ext>
            </a:extLst>
          </p:cNvPr>
          <p:cNvPicPr>
            <a:picLocks/>
          </p:cNvPicPr>
          <p:nvPr/>
        </p:nvPicPr>
        <p:blipFill rotWithShape="1">
          <a:blip r:embed="rId6" cstate="screen">
            <a:extLst>
              <a:ext uri="{28A0092B-C50C-407E-A947-70E740481C1C}">
                <a14:useLocalDpi xmlns:a14="http://schemas.microsoft.com/office/drawing/2010/main"/>
              </a:ext>
            </a:extLst>
          </a:blip>
          <a:srcRect l="9087" t="13296" r="4903" b="13296"/>
          <a:stretch/>
        </p:blipFill>
        <p:spPr>
          <a:xfrm>
            <a:off x="5867402" y="762000"/>
            <a:ext cx="6324599" cy="5318762"/>
          </a:xfrm>
          <a:custGeom>
            <a:avLst/>
            <a:gdLst>
              <a:gd name="connsiteX0" fmla="*/ 257853 w 6324599"/>
              <a:gd name="connsiteY0" fmla="*/ 0 h 5318762"/>
              <a:gd name="connsiteX1" fmla="*/ 6324599 w 6324599"/>
              <a:gd name="connsiteY1" fmla="*/ 0 h 5318762"/>
              <a:gd name="connsiteX2" fmla="*/ 6324599 w 6324599"/>
              <a:gd name="connsiteY2" fmla="*/ 5318762 h 5318762"/>
              <a:gd name="connsiteX3" fmla="*/ 257853 w 6324599"/>
              <a:gd name="connsiteY3" fmla="*/ 5318762 h 5318762"/>
              <a:gd name="connsiteX4" fmla="*/ 0 w 6324599"/>
              <a:gd name="connsiteY4" fmla="*/ 5060908 h 5318762"/>
              <a:gd name="connsiteX5" fmla="*/ 0 w 6324599"/>
              <a:gd name="connsiteY5" fmla="*/ 257854 h 5318762"/>
              <a:gd name="connsiteX6" fmla="*/ 257853 w 6324599"/>
              <a:gd name="connsiteY6" fmla="*/ 0 h 531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4599" h="5318762">
                <a:moveTo>
                  <a:pt x="257853" y="0"/>
                </a:moveTo>
                <a:lnTo>
                  <a:pt x="6324599" y="0"/>
                </a:lnTo>
                <a:lnTo>
                  <a:pt x="6324599" y="5318762"/>
                </a:lnTo>
                <a:lnTo>
                  <a:pt x="257853" y="5318762"/>
                </a:lnTo>
                <a:cubicBezTo>
                  <a:pt x="115445" y="5318762"/>
                  <a:pt x="0" y="5203317"/>
                  <a:pt x="0" y="5060908"/>
                </a:cubicBezTo>
                <a:lnTo>
                  <a:pt x="0" y="257854"/>
                </a:lnTo>
                <a:cubicBezTo>
                  <a:pt x="0" y="115445"/>
                  <a:pt x="115445" y="0"/>
                  <a:pt x="257853" y="0"/>
                </a:cubicBezTo>
                <a:close/>
              </a:path>
            </a:pathLst>
          </a:custGeom>
        </p:spPr>
      </p:pic>
    </p:spTree>
    <p:extLst>
      <p:ext uri="{BB962C8B-B14F-4D97-AF65-F5344CB8AC3E}">
        <p14:creationId xmlns:p14="http://schemas.microsoft.com/office/powerpoint/2010/main" val="31010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22" presetClass="entr" presetSubtype="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A7C4A-0536-1F37-DE83-47C0C8491735}"/>
              </a:ext>
            </a:extLst>
          </p:cNvPr>
          <p:cNvSpPr>
            <a:spLocks noGrp="1"/>
          </p:cNvSpPr>
          <p:nvPr>
            <p:ph type="title"/>
          </p:nvPr>
        </p:nvSpPr>
        <p:spPr>
          <a:xfrm>
            <a:off x="586740" y="457200"/>
            <a:ext cx="11018520" cy="492443"/>
          </a:xfrm>
        </p:spPr>
        <p:txBody>
          <a:bodyPr wrap="square">
            <a:spAutoFit/>
          </a:bodyPr>
          <a:lstStyle/>
          <a:p>
            <a:r>
              <a:rPr lang="en-US">
                <a:solidFill>
                  <a:schemeClr val="tx1"/>
                </a:solidFill>
              </a:rPr>
              <a:t>Microsoft investments to accelerate your time to 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4" y="1814512"/>
            <a:ext cx="11017254" cy="4247425"/>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586740" y="5505647"/>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724532" y="1963954"/>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7984919" y="1963954"/>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2094690" y="2915601"/>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355077" y="2915601"/>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866366" y="3200362"/>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Find Partners to help with Microsoft 365 Copilot </a:t>
            </a:r>
            <a:r>
              <a:rPr lang="en-US" sz="2400">
                <a:solidFill>
                  <a:srgbClr val="000000"/>
                </a:solidFill>
                <a:latin typeface="Segoe UI"/>
              </a:rPr>
              <a:t>Analytics</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at the </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4346017" y="1963954"/>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5716175" y="2915601"/>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4487850" y="3200362"/>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Eligible customers</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can request technical and deployment</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assistance from</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126752" y="3200362"/>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Get started on</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your Copilot journey with expert-led</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services through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866366" y="4912520"/>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Microsoft 365 Copilot </a:t>
            </a:r>
            <a:b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Partner Directory</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4487851" y="4912520"/>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126754" y="4912520"/>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2259611" y="2246302"/>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5843386" y="2261850"/>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9484517" y="226185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6" name="Group 45">
            <a:extLst>
              <a:ext uri="{FF2B5EF4-FFF2-40B4-BE49-F238E27FC236}">
                <a16:creationId xmlns:a16="http://schemas.microsoft.com/office/drawing/2014/main" id="{46FA2823-24E3-274D-4828-A007FE1F1D7C}"/>
              </a:ext>
              <a:ext uri="{C183D7F6-B498-43B3-948B-1728B52AA6E4}">
                <adec:decorative xmlns:adec="http://schemas.microsoft.com/office/drawing/2017/decorative" val="1"/>
              </a:ext>
            </a:extLst>
          </p:cNvPr>
          <p:cNvGrpSpPr/>
          <p:nvPr/>
        </p:nvGrpSpPr>
        <p:grpSpPr>
          <a:xfrm>
            <a:off x="909224" y="4949618"/>
            <a:ext cx="518930" cy="518930"/>
            <a:chOff x="632462" y="5834381"/>
            <a:chExt cx="396238" cy="396238"/>
          </a:xfrm>
        </p:grpSpPr>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 of a finger tapping on a screen">
              <a:extLst>
                <a:ext uri="{FF2B5EF4-FFF2-40B4-BE49-F238E27FC236}">
                  <a16:creationId xmlns:a16="http://schemas.microsoft.com/office/drawing/2014/main" id="{28D9AF22-0DB2-C64A-31D2-1F55F81B7673}"/>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49" name="Group 48">
            <a:extLst>
              <a:ext uri="{FF2B5EF4-FFF2-40B4-BE49-F238E27FC236}">
                <a16:creationId xmlns:a16="http://schemas.microsoft.com/office/drawing/2014/main" id="{D2F384E1-7FD4-C245-F507-217F49F14C46}"/>
              </a:ext>
              <a:ext uri="{C183D7F6-B498-43B3-948B-1728B52AA6E4}">
                <adec:decorative xmlns:adec="http://schemas.microsoft.com/office/drawing/2017/decorative" val="1"/>
              </a:ext>
            </a:extLst>
          </p:cNvPr>
          <p:cNvGrpSpPr/>
          <p:nvPr/>
        </p:nvGrpSpPr>
        <p:grpSpPr>
          <a:xfrm>
            <a:off x="4530709" y="4949618"/>
            <a:ext cx="518930" cy="518930"/>
            <a:chOff x="632462" y="5834381"/>
            <a:chExt cx="396238" cy="396238"/>
          </a:xfrm>
        </p:grpSpPr>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 of a finger tapping on a screen">
              <a:extLst>
                <a:ext uri="{FF2B5EF4-FFF2-40B4-BE49-F238E27FC236}">
                  <a16:creationId xmlns:a16="http://schemas.microsoft.com/office/drawing/2014/main" id="{2A9BFABE-1A21-4EEF-2D5E-EBF2599AB15D}"/>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2" name="Group 51">
            <a:extLst>
              <a:ext uri="{FF2B5EF4-FFF2-40B4-BE49-F238E27FC236}">
                <a16:creationId xmlns:a16="http://schemas.microsoft.com/office/drawing/2014/main" id="{93A158F8-C083-EC61-E920-CE0515DE586B}"/>
              </a:ext>
              <a:ext uri="{C183D7F6-B498-43B3-948B-1728B52AA6E4}">
                <adec:decorative xmlns:adec="http://schemas.microsoft.com/office/drawing/2017/decorative" val="1"/>
              </a:ext>
            </a:extLst>
          </p:cNvPr>
          <p:cNvGrpSpPr/>
          <p:nvPr/>
        </p:nvGrpSpPr>
        <p:grpSpPr>
          <a:xfrm>
            <a:off x="8169612" y="4949618"/>
            <a:ext cx="518930" cy="518930"/>
            <a:chOff x="632462" y="5834381"/>
            <a:chExt cx="396238" cy="396238"/>
          </a:xfrm>
        </p:grpSpPr>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 of a finger tapping on a screen">
              <a:extLst>
                <a:ext uri="{FF2B5EF4-FFF2-40B4-BE49-F238E27FC236}">
                  <a16:creationId xmlns:a16="http://schemas.microsoft.com/office/drawing/2014/main" id="{3A73A677-766E-3260-EC80-2A14347B3BBA}"/>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4" name="TextBox 3">
            <a:extLst>
              <a:ext uri="{FF2B5EF4-FFF2-40B4-BE49-F238E27FC236}">
                <a16:creationId xmlns:a16="http://schemas.microsoft.com/office/drawing/2014/main" id="{F5670836-87DC-2285-0658-5C002E9ED3ED}"/>
              </a:ext>
            </a:extLst>
          </p:cNvPr>
          <p:cNvSpPr txBox="1"/>
          <p:nvPr/>
        </p:nvSpPr>
        <p:spPr>
          <a:xfrm>
            <a:off x="1047183" y="6312149"/>
            <a:ext cx="992469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Connect with your Microsoft representative for more information. </a:t>
            </a:r>
          </a:p>
        </p:txBody>
      </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50"/>
                                        <p:tgtEl>
                                          <p:spTgt spid="6"/>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13"/>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7"/>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9"/>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35"/>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250"/>
                                        <p:tgtEl>
                                          <p:spTgt spid="38"/>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38"/>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250"/>
                                        <p:tgtEl>
                                          <p:spTgt spid="40"/>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40"/>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41"/>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250"/>
                                        <p:tgtEl>
                                          <p:spTgt spid="46"/>
                                        </p:tgtEl>
                                      </p:cBhvr>
                                    </p:animEffect>
                                  </p:childTnLst>
                                </p:cTn>
                              </p:par>
                              <p:par>
                                <p:cTn id="63" presetID="42" presetClass="path" presetSubtype="0" decel="100000" fill="hold" nodeType="withEffect">
                                  <p:stCondLst>
                                    <p:cond delay="0"/>
                                  </p:stCondLst>
                                  <p:childTnLst>
                                    <p:animMotion origin="layout" path="M -3.33333E-6 0.03889 L -3.33333E-6 -7.40741E-7 " pathEditMode="relative" rAng="0" ptsTypes="AA">
                                      <p:cBhvr>
                                        <p:cTn id="64" dur="500" fill="hold"/>
                                        <p:tgtEl>
                                          <p:spTgt spid="46"/>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42"/>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250"/>
                                        <p:tgtEl>
                                          <p:spTgt spid="49"/>
                                        </p:tgtEl>
                                      </p:cBhvr>
                                    </p:animEffect>
                                  </p:childTnLst>
                                </p:cTn>
                              </p:par>
                              <p:par>
                                <p:cTn id="73" presetID="42" presetClass="path" presetSubtype="0" decel="100000" fill="hold" nodeType="withEffect">
                                  <p:stCondLst>
                                    <p:cond delay="0"/>
                                  </p:stCondLst>
                                  <p:childTnLst>
                                    <p:animMotion origin="layout" path="M 1.45833E-6 0.03889 L 1.45833E-6 -7.40741E-7 " pathEditMode="relative" rAng="0" ptsTypes="AA">
                                      <p:cBhvr>
                                        <p:cTn id="74" dur="500" fill="hold"/>
                                        <p:tgtEl>
                                          <p:spTgt spid="49"/>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50"/>
                                        <p:tgtEl>
                                          <p:spTgt spid="43"/>
                                        </p:tgtEl>
                                      </p:cBhvr>
                                    </p:animEffect>
                                  </p:childTnLst>
                                </p:cTn>
                              </p:par>
                              <p:par>
                                <p:cTn id="78" presetID="42" presetClass="path" presetSubtype="0" decel="100000" fill="hold" grpId="1" nodeType="withEffect">
                                  <p:stCondLst>
                                    <p:cond delay="0"/>
                                  </p:stCondLst>
                                  <p:childTnLst>
                                    <p:animMotion origin="layout" path="M 1.45833E-6 0.03889 L 1.45833E-6 -7.40741E-7 " pathEditMode="relative" rAng="0" ptsTypes="AA">
                                      <p:cBhvr>
                                        <p:cTn id="79" dur="500" fill="hold"/>
                                        <p:tgtEl>
                                          <p:spTgt spid="43"/>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250"/>
                                        <p:tgtEl>
                                          <p:spTgt spid="52"/>
                                        </p:tgtEl>
                                      </p:cBhvr>
                                    </p:animEffect>
                                  </p:childTnLst>
                                </p:cTn>
                              </p:par>
                              <p:par>
                                <p:cTn id="83" presetID="42" presetClass="path" presetSubtype="0" decel="100000" fill="hold" nodeType="withEffect">
                                  <p:stCondLst>
                                    <p:cond delay="0"/>
                                  </p:stCondLst>
                                  <p:childTnLst>
                                    <p:animMotion origin="layout" path="M 3.95833E-6 0.03889 L 3.95833E-6 -7.40741E-7 " pathEditMode="relative" rAng="0" ptsTypes="AA">
                                      <p:cBhvr>
                                        <p:cTn id="84" dur="500" fill="hold"/>
                                        <p:tgtEl>
                                          <p:spTgt spid="52"/>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44"/>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42" presetClass="path" presetSubtype="0" decel="100000" fill="hold" grpId="1" nodeType="withEffect">
                                  <p:stCondLst>
                                    <p:cond delay="0"/>
                                  </p:stCondLst>
                                  <p:childTnLst>
                                    <p:animMotion origin="layout" path="M 1.25E-6 0.03889 L 1.25E-6 1.85185E-6 " pathEditMode="relative" rAng="0" ptsTypes="AA">
                                      <p:cBhvr>
                                        <p:cTn id="94" dur="500" fill="hold"/>
                                        <p:tgtEl>
                                          <p:spTgt spid="9"/>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250"/>
                                        <p:tgtEl>
                                          <p:spTgt spid="10"/>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10"/>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50"/>
                                        <p:tgtEl>
                                          <p:spTgt spid="15"/>
                                        </p:tgtEl>
                                      </p:cBhvr>
                                    </p:animEffect>
                                  </p:childTnLst>
                                </p:cTn>
                              </p:par>
                              <p:par>
                                <p:cTn id="103" presetID="42" presetClass="path" presetSubtype="0" decel="100000" fill="hold" grpId="1" nodeType="withEffect">
                                  <p:stCondLst>
                                    <p:cond delay="0"/>
                                  </p:stCondLst>
                                  <p:childTnLst>
                                    <p:animMotion origin="layout" path="M 1.25E-6 0.03889 L 1.25E-6 1.85185E-6 " pathEditMode="relative" rAng="0" ptsTypes="AA">
                                      <p:cBhvr>
                                        <p:cTn id="104" dur="500" fill="hold"/>
                                        <p:tgtEl>
                                          <p:spTgt spid="1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13" grpId="0" animBg="1"/>
      <p:bldP spid="13" grpId="1" animBg="1"/>
      <p:bldP spid="17" grpId="0" animBg="1"/>
      <p:bldP spid="17" grpId="1" animBg="1"/>
      <p:bldP spid="18" grpId="0" animBg="1"/>
      <p:bldP spid="18" grpId="1" animBg="1"/>
      <p:bldP spid="19" grpId="0"/>
      <p:bldP spid="19" grpId="1"/>
      <p:bldP spid="35" grpId="0" animBg="1"/>
      <p:bldP spid="35" grpId="1" animBg="1"/>
      <p:bldP spid="38" grpId="0" animBg="1"/>
      <p:bldP spid="38" grpId="1" animBg="1"/>
      <p:bldP spid="40" grpId="0"/>
      <p:bldP spid="40" grpId="1"/>
      <p:bldP spid="41" grpId="0"/>
      <p:bldP spid="41" grpId="1"/>
      <p:bldP spid="42" grpId="0" animBg="1"/>
      <p:bldP spid="42" grpId="1" animBg="1"/>
      <p:bldP spid="43" grpId="0" animBg="1"/>
      <p:bldP spid="43" grpId="1" animBg="1"/>
      <p:bldP spid="44" grpId="0" animBg="1"/>
      <p:bldP spid="44" grpId="1" animBg="1"/>
      <p:bldP spid="9" grpId="0" animBg="1"/>
      <p:bldP spid="9" grpId="1" animBg="1"/>
      <p:bldP spid="10" grpId="0" animBg="1"/>
      <p:bldP spid="10" grpId="1" animBg="1"/>
      <p:bldP spid="15" grpId="0" animBg="1"/>
      <p:bldP spid="1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DEF4C-1756-EFFD-9353-4DD4E873865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FE9AD2-D8DE-8BC4-8C1B-D37FBFA01DAA}"/>
              </a:ext>
            </a:extLst>
          </p:cNvPr>
          <p:cNvSpPr>
            <a:spLocks noGrp="1"/>
          </p:cNvSpPr>
          <p:nvPr>
            <p:ph type="title"/>
          </p:nvPr>
        </p:nvSpPr>
        <p:spPr>
          <a:xfrm>
            <a:off x="586740" y="457200"/>
            <a:ext cx="11018520" cy="461665"/>
          </a:xfrm>
        </p:spPr>
        <p:txBody>
          <a:bodyPr wrap="square">
            <a:spAutoFit/>
          </a:bodyPr>
          <a:lstStyle/>
          <a:p>
            <a:r>
              <a:rPr lang="en-US">
                <a:solidFill>
                  <a:schemeClr val="tx1"/>
                </a:solidFill>
              </a:rPr>
              <a:t>Resources to get started on your AI Measurement Journey</a:t>
            </a:r>
          </a:p>
        </p:txBody>
      </p:sp>
      <p:sp>
        <p:nvSpPr>
          <p:cNvPr id="41" name="TextBox 40">
            <a:extLst>
              <a:ext uri="{FF2B5EF4-FFF2-40B4-BE49-F238E27FC236}">
                <a16:creationId xmlns:a16="http://schemas.microsoft.com/office/drawing/2014/main" id="{60632189-213B-21E8-74B1-511C027740E5}"/>
              </a:ext>
            </a:extLst>
          </p:cNvPr>
          <p:cNvSpPr txBox="1"/>
          <p:nvPr/>
        </p:nvSpPr>
        <p:spPr>
          <a:xfrm>
            <a:off x="1291492" y="1722088"/>
            <a:ext cx="9022939" cy="369332"/>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Ignite</a:t>
            </a:r>
            <a:r>
              <a:rPr kumimoji="0" lang="en-US" sz="2400" b="0" i="0" u="none" strike="noStrike" kern="1200" cap="none" spc="0" normalizeH="0" noProof="0">
                <a:ln>
                  <a:noFill/>
                </a:ln>
                <a:solidFill>
                  <a:srgbClr val="000000"/>
                </a:solidFill>
                <a:effectLst/>
                <a:uLnTx/>
                <a:uFillTx/>
                <a:latin typeface="Segoe UI"/>
                <a:ea typeface="+mn-ea"/>
                <a:cs typeface="+mn-cs"/>
              </a:rPr>
              <a:t> on demand session: </a:t>
            </a:r>
            <a:r>
              <a:rPr kumimoji="0" lang="en-US" sz="2400" b="0" i="0" u="none" strike="noStrike" kern="1200" cap="none" spc="0" normalizeH="0" noProof="0">
                <a:ln>
                  <a:noFill/>
                </a:ln>
                <a:solidFill>
                  <a:srgbClr val="000000"/>
                </a:solidFill>
                <a:effectLst/>
                <a:uLnTx/>
                <a:uFillTx/>
                <a:latin typeface="Segoe UI"/>
                <a:ea typeface="+mn-ea"/>
                <a:cs typeface="+mn-cs"/>
                <a:hlinkClick r:id="rId3"/>
              </a:rPr>
              <a:t>Measure AI adoption and value</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Graphic 6">
            <a:extLst>
              <a:ext uri="{FF2B5EF4-FFF2-40B4-BE49-F238E27FC236}">
                <a16:creationId xmlns:a16="http://schemas.microsoft.com/office/drawing/2014/main" id="{81399ED6-7524-BFED-6405-4D411D75B084}"/>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CDA62F03-F297-4380-4D00-F4F96C76EA75}"/>
              </a:ext>
            </a:extLst>
          </p:cNvPr>
          <p:cNvSpPr txBox="1"/>
          <p:nvPr/>
        </p:nvSpPr>
        <p:spPr>
          <a:xfrm>
            <a:off x="1291492" y="2535790"/>
            <a:ext cx="8332567" cy="3323987"/>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Learn Articles: </a:t>
            </a:r>
          </a:p>
          <a:p>
            <a:pPr lvl="0">
              <a:defRPr/>
            </a:pPr>
            <a:r>
              <a:rPr lang="en-US" sz="2400">
                <a:solidFill>
                  <a:schemeClr val="accent1"/>
                </a:solidFill>
                <a:hlinkClick r:id="rId4"/>
              </a:rPr>
              <a:t>Microsoft 365 Copilot readiness</a:t>
            </a:r>
            <a:endParaRPr lang="en-US" sz="2400">
              <a:solidFill>
                <a:schemeClr val="accent1"/>
              </a:solidFill>
            </a:endParaRPr>
          </a:p>
          <a:p>
            <a:pPr lvl="0">
              <a:defRPr/>
            </a:pPr>
            <a:r>
              <a:rPr lang="en-US" sz="2400">
                <a:solidFill>
                  <a:schemeClr val="accent1"/>
                </a:solidFill>
                <a:hlinkClick r:id="rId5"/>
              </a:rPr>
              <a:t>Microsoft 365 Copilot usage</a:t>
            </a:r>
            <a:endParaRPr lang="en-US" sz="2400">
              <a:solidFill>
                <a:schemeClr val="accent1"/>
              </a:solidFill>
            </a:endParaRPr>
          </a:p>
          <a:p>
            <a:pPr>
              <a:defRPr/>
            </a:pPr>
            <a:r>
              <a:rPr lang="en-US" sz="2400">
                <a:solidFill>
                  <a:schemeClr val="accent1"/>
                </a:solidFill>
                <a:hlinkClick r:id="rId6"/>
              </a:rPr>
              <a:t>Agent usage in Microsoft 365 Copilot</a:t>
            </a:r>
            <a:endParaRPr lang="en-US" sz="2400">
              <a:solidFill>
                <a:schemeClr val="accent1"/>
              </a:solidFill>
            </a:endParaRPr>
          </a:p>
          <a:p>
            <a:pPr lvl="0">
              <a:defRPr/>
            </a:pPr>
            <a:r>
              <a:rPr lang="en-US" sz="2400">
                <a:solidFill>
                  <a:schemeClr val="accent1"/>
                </a:solidFill>
                <a:hlinkClick r:id="rId7"/>
              </a:rPr>
              <a:t>Microsoft 365 Copilot Chat usage</a:t>
            </a:r>
            <a:endParaRPr lang="en-US" sz="2400">
              <a:solidFill>
                <a:schemeClr val="accent1"/>
              </a:solidFill>
            </a:endParaRPr>
          </a:p>
          <a:p>
            <a:pPr lvl="0">
              <a:defRPr/>
            </a:pPr>
            <a:r>
              <a:rPr lang="en-US" sz="2400">
                <a:solidFill>
                  <a:schemeClr val="accent1"/>
                </a:solidFill>
                <a:hlinkClick r:id="rId8"/>
              </a:rPr>
              <a:t>AI adoption category in Adoption Score</a:t>
            </a:r>
            <a:endParaRPr lang="en-US" sz="2400">
              <a:solidFill>
                <a:schemeClr val="accent1"/>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a:ea typeface="+mn-ea"/>
                <a:cs typeface="+mn-cs"/>
                <a:hlinkClick r:id="rId9"/>
              </a:rPr>
              <a:t>Copilot Dashboard</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hlinkClick r:id="rId10"/>
              </a:rPr>
              <a:t>Copilot Business Impact Report</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a:solidFill>
                  <a:srgbClr val="000000"/>
                </a:solidFill>
                <a:latin typeface="Segoe UI"/>
                <a:hlinkClick r:id="rId11"/>
              </a:rPr>
              <a:t>Viva Insights</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4" name="Graphic 6">
            <a:extLst>
              <a:ext uri="{FF2B5EF4-FFF2-40B4-BE49-F238E27FC236}">
                <a16:creationId xmlns:a16="http://schemas.microsoft.com/office/drawing/2014/main" id="{829F43C6-AE28-11A8-1FD9-DD2AB253DDB4}"/>
              </a:ext>
              <a:ext uri="{C183D7F6-B498-43B3-948B-1728B52AA6E4}">
                <adec:decorative xmlns:adec="http://schemas.microsoft.com/office/drawing/2017/decorative" val="1"/>
              </a:ext>
            </a:extLst>
          </p:cNvPr>
          <p:cNvSpPr/>
          <p:nvPr/>
        </p:nvSpPr>
        <p:spPr>
          <a:xfrm>
            <a:off x="684331" y="2491162"/>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AFA8FDDB-A032-3DC9-A0C9-710BD9832F82}"/>
              </a:ext>
            </a:extLst>
          </p:cNvPr>
          <p:cNvSpPr txBox="1"/>
          <p:nvPr/>
        </p:nvSpPr>
        <p:spPr>
          <a:xfrm>
            <a:off x="1291493" y="6034444"/>
            <a:ext cx="4923566" cy="369332"/>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hlinkClick r:id="rId12"/>
              </a:rPr>
              <a:t>Copilot Scenario Library</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Graphic 6">
            <a:extLst>
              <a:ext uri="{FF2B5EF4-FFF2-40B4-BE49-F238E27FC236}">
                <a16:creationId xmlns:a16="http://schemas.microsoft.com/office/drawing/2014/main" id="{85B02587-151C-F5AF-5782-F85E932DE5D3}"/>
              </a:ext>
              <a:ext uri="{C183D7F6-B498-43B3-948B-1728B52AA6E4}">
                <adec:decorative xmlns:adec="http://schemas.microsoft.com/office/drawing/2017/decorative" val="1"/>
              </a:ext>
            </a:extLst>
          </p:cNvPr>
          <p:cNvSpPr/>
          <p:nvPr/>
        </p:nvSpPr>
        <p:spPr>
          <a:xfrm>
            <a:off x="684331" y="5989816"/>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359126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50"/>
                                        <p:tgtEl>
                                          <p:spTgt spid="41"/>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41"/>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50"/>
                                        <p:tgtEl>
                                          <p:spTgt spid="15"/>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15"/>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3"/>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4"/>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8"/>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1"/>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15" grpId="0" animBg="1"/>
      <p:bldP spid="15" grpId="1" animBg="1"/>
      <p:bldP spid="3" grpId="0"/>
      <p:bldP spid="3" grpId="1"/>
      <p:bldP spid="4" grpId="0" animBg="1"/>
      <p:bldP spid="4" grpId="1" animBg="1"/>
      <p:bldP spid="8" grpId="0"/>
      <p:bldP spid="8" grpId="1"/>
      <p:bldP spid="11" grpId="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B82297-B84B-3921-7E3A-5AADCDFFE9EC}"/>
              </a:ext>
              <a:ext uri="{C183D7F6-B498-43B3-948B-1728B52AA6E4}">
                <adec:decorative xmlns:adec="http://schemas.microsoft.com/office/drawing/2017/decorative" val="1"/>
              </a:ext>
            </a:extLst>
          </p:cNvPr>
          <p:cNvSpPr>
            <a:spLocks/>
          </p:cNvSpPr>
          <p:nvPr/>
        </p:nvSpPr>
        <p:spPr bwMode="auto">
          <a:xfrm>
            <a:off x="585787" y="1666723"/>
            <a:ext cx="4880948" cy="4597554"/>
          </a:xfrm>
          <a:prstGeom prst="roundRect">
            <a:avLst>
              <a:gd name="adj" fmla="val 5178"/>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1" name="Rectangle: Rounded Corners 10">
            <a:extLst>
              <a:ext uri="{FF2B5EF4-FFF2-40B4-BE49-F238E27FC236}">
                <a16:creationId xmlns:a16="http://schemas.microsoft.com/office/drawing/2014/main" id="{5C8C6BC3-03F5-C8C5-435B-6CB8358B5A58}"/>
              </a:ext>
              <a:ext uri="{C183D7F6-B498-43B3-948B-1728B52AA6E4}">
                <adec:decorative xmlns:adec="http://schemas.microsoft.com/office/drawing/2017/decorative" val="1"/>
              </a:ext>
            </a:extLst>
          </p:cNvPr>
          <p:cNvSpPr/>
          <p:nvPr/>
        </p:nvSpPr>
        <p:spPr bwMode="auto">
          <a:xfrm>
            <a:off x="739344" y="1823725"/>
            <a:ext cx="4573834" cy="4283550"/>
          </a:xfrm>
          <a:prstGeom prst="roundRect">
            <a:avLst>
              <a:gd name="adj" fmla="val 3373"/>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3C731EEE-2D22-07F2-619E-143E50E121D7}"/>
              </a:ext>
            </a:extLst>
          </p:cNvPr>
          <p:cNvSpPr>
            <a:spLocks noGrp="1"/>
          </p:cNvSpPr>
          <p:nvPr>
            <p:ph type="title"/>
          </p:nvPr>
        </p:nvSpPr>
        <p:spPr>
          <a:xfrm>
            <a:off x="586740" y="457200"/>
            <a:ext cx="11018520" cy="492443"/>
          </a:xfrm>
        </p:spPr>
        <p:txBody>
          <a:bodyPr/>
          <a:lstStyle/>
          <a:p>
            <a:r>
              <a:rPr lang="en-US">
                <a:solidFill>
                  <a:schemeClr val="tx1"/>
                </a:solidFill>
              </a:rPr>
              <a:t>Your feedback is critical</a:t>
            </a:r>
          </a:p>
        </p:txBody>
      </p:sp>
      <p:sp>
        <p:nvSpPr>
          <p:cNvPr id="21" name="TextBox 20">
            <a:extLst>
              <a:ext uri="{FF2B5EF4-FFF2-40B4-BE49-F238E27FC236}">
                <a16:creationId xmlns:a16="http://schemas.microsoft.com/office/drawing/2014/main" id="{C1168CEF-C004-8EE5-BC13-AB8080F82BC4}"/>
              </a:ext>
            </a:extLst>
          </p:cNvPr>
          <p:cNvSpPr txBox="1"/>
          <p:nvPr/>
        </p:nvSpPr>
        <p:spPr>
          <a:xfrm>
            <a:off x="998743" y="3146093"/>
            <a:ext cx="4055037" cy="261610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We’re committed to making your </a:t>
            </a:r>
            <a:r>
              <a:rPr kumimoji="0" lang="en-US" sz="2000" b="0" i="0" u="none" strike="noStrike" kern="1200" cap="none" spc="0" normalizeH="0" baseline="0" noProof="0">
                <a:ln>
                  <a:noFill/>
                </a:ln>
                <a:solidFill>
                  <a:srgbClr val="000000"/>
                </a:solidFill>
                <a:effectLst/>
                <a:uLnTx/>
                <a:uFillTx/>
                <a:latin typeface="Segoe UI Semibold"/>
                <a:ea typeface="+mn-ea"/>
                <a:cs typeface="+mn-cs"/>
              </a:rPr>
              <a:t>Modern Work Customer Hub</a:t>
            </a:r>
            <a:r>
              <a:rPr kumimoji="0" lang="en-US" sz="2000" b="0" i="0" u="none" strike="noStrike" kern="1200" cap="none" spc="0" normalizeH="0" baseline="0" noProof="0">
                <a:ln>
                  <a:noFill/>
                </a:ln>
                <a:solidFill>
                  <a:srgbClr val="000000"/>
                </a:solidFill>
                <a:effectLst/>
                <a:uLnTx/>
                <a:uFillTx/>
                <a:latin typeface="Segoe UI"/>
                <a:ea typeface="+mn-ea"/>
                <a:cs typeface="+mn-cs"/>
              </a:rPr>
              <a:t> experience the best it can</a:t>
            </a:r>
            <a:br>
              <a:rPr kumimoji="0" lang="en-US" sz="2000" b="0" i="0" u="none" strike="noStrike" kern="1200" cap="none" spc="0" normalizeH="0" baseline="0" noProof="0">
                <a:ln>
                  <a:noFill/>
                </a:ln>
                <a:solidFill>
                  <a:srgbClr val="000000"/>
                </a:solidFill>
                <a:effectLst/>
                <a:uLnTx/>
                <a:uFillTx/>
                <a:latin typeface="Segoe UI"/>
                <a:ea typeface="+mn-ea"/>
                <a:cs typeface="+mn-cs"/>
              </a:rPr>
            </a:br>
            <a:r>
              <a:rPr kumimoji="0" lang="en-US" sz="2000" b="0" i="0" u="none" strike="noStrike" kern="1200" cap="none" spc="0" normalizeH="0" baseline="0" noProof="0">
                <a:ln>
                  <a:noFill/>
                </a:ln>
                <a:solidFill>
                  <a:srgbClr val="000000"/>
                </a:solidFill>
                <a:effectLst/>
                <a:uLnTx/>
                <a:uFillTx/>
                <a:latin typeface="Segoe UI"/>
                <a:ea typeface="+mn-ea"/>
                <a:cs typeface="+mn-cs"/>
              </a:rPr>
              <a:t>be – and your feedback is a critical component to that.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Before you scoot, please take a moment to reply to provide some feedback.</a:t>
            </a:r>
          </a:p>
        </p:txBody>
      </p:sp>
      <p:sp>
        <p:nvSpPr>
          <p:cNvPr id="5" name="Rectangle: Rounded Corners 4">
            <a:extLst>
              <a:ext uri="{FF2B5EF4-FFF2-40B4-BE49-F238E27FC236}">
                <a16:creationId xmlns:a16="http://schemas.microsoft.com/office/drawing/2014/main" id="{BAEC1031-2188-9A3D-C701-4AD88BE88719}"/>
              </a:ext>
              <a:ext uri="{C183D7F6-B498-43B3-948B-1728B52AA6E4}">
                <adec:decorative xmlns:adec="http://schemas.microsoft.com/office/drawing/2017/decorative" val="1"/>
              </a:ext>
            </a:extLst>
          </p:cNvPr>
          <p:cNvSpPr>
            <a:spLocks/>
          </p:cNvSpPr>
          <p:nvPr/>
        </p:nvSpPr>
        <p:spPr bwMode="auto">
          <a:xfrm>
            <a:off x="5726134" y="1823725"/>
            <a:ext cx="5883254" cy="4283550"/>
          </a:xfrm>
          <a:prstGeom prst="roundRect">
            <a:avLst>
              <a:gd name="adj" fmla="val 5178"/>
            </a:avLst>
          </a:prstGeom>
          <a:gradFill flip="none" rotWithShape="1">
            <a:gsLst>
              <a:gs pos="75000">
                <a:srgbClr val="89BCE7">
                  <a:alpha val="50000"/>
                </a:srgbClr>
              </a:gs>
              <a:gs pos="50000">
                <a:srgbClr val="D095DA">
                  <a:alpha val="50000"/>
                </a:srgbClr>
              </a:gs>
              <a:gs pos="25000">
                <a:srgbClr val="D4A0B5">
                  <a:alpha val="50000"/>
                </a:srgbClr>
              </a:gs>
              <a:gs pos="0">
                <a:srgbClr val="D9C3B6">
                  <a:alpha val="50000"/>
                </a:srgbClr>
              </a:gs>
              <a:gs pos="100000">
                <a:srgbClr val="75AEDA">
                  <a:alpha val="50000"/>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Segoe Sans Text"/>
              <a:ea typeface="+mn-ea"/>
              <a:cs typeface="+mn-cs"/>
            </a:endParaRPr>
          </a:p>
        </p:txBody>
      </p:sp>
      <p:sp>
        <p:nvSpPr>
          <p:cNvPr id="15" name="TextBox 14">
            <a:extLst>
              <a:ext uri="{FF2B5EF4-FFF2-40B4-BE49-F238E27FC236}">
                <a16:creationId xmlns:a16="http://schemas.microsoft.com/office/drawing/2014/main" id="{643BE0E6-1B60-8736-8E23-7EC01E8E3318}"/>
              </a:ext>
              <a:ext uri="{C183D7F6-B498-43B3-948B-1728B52AA6E4}">
                <adec:decorative xmlns:adec="http://schemas.microsoft.com/office/drawing/2017/decorative" val="0"/>
              </a:ext>
            </a:extLst>
          </p:cNvPr>
          <p:cNvSpPr txBox="1"/>
          <p:nvPr/>
        </p:nvSpPr>
        <p:spPr>
          <a:xfrm>
            <a:off x="5951539" y="2467652"/>
            <a:ext cx="1554162" cy="83099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Scan with your mobile device camera</a:t>
            </a:r>
          </a:p>
        </p:txBody>
      </p:sp>
      <p:sp>
        <p:nvSpPr>
          <p:cNvPr id="22" name="TextBox 21">
            <a:extLst>
              <a:ext uri="{FF2B5EF4-FFF2-40B4-BE49-F238E27FC236}">
                <a16:creationId xmlns:a16="http://schemas.microsoft.com/office/drawing/2014/main" id="{65687DFC-3589-0A0A-F62E-5D3296E7F563}"/>
              </a:ext>
            </a:extLst>
          </p:cNvPr>
          <p:cNvSpPr txBox="1"/>
          <p:nvPr/>
        </p:nvSpPr>
        <p:spPr>
          <a:xfrm>
            <a:off x="6728339" y="3601335"/>
            <a:ext cx="782265" cy="430887"/>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-OR-</a:t>
            </a:r>
          </a:p>
        </p:txBody>
      </p:sp>
      <p:sp>
        <p:nvSpPr>
          <p:cNvPr id="23" name="TextBox 22">
            <a:extLst>
              <a:ext uri="{FF2B5EF4-FFF2-40B4-BE49-F238E27FC236}">
                <a16:creationId xmlns:a16="http://schemas.microsoft.com/office/drawing/2014/main" id="{0A44D25F-BD76-DBFE-BB08-F8420C5CAB51}"/>
              </a:ext>
            </a:extLst>
          </p:cNvPr>
          <p:cNvSpPr txBox="1"/>
          <p:nvPr/>
        </p:nvSpPr>
        <p:spPr>
          <a:xfrm>
            <a:off x="6890241" y="4334909"/>
            <a:ext cx="458460"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Visit</a:t>
            </a:r>
          </a:p>
        </p:txBody>
      </p:sp>
      <p:pic>
        <p:nvPicPr>
          <p:cNvPr id="1026" name="Picture 2" descr="A QR code">
            <a:extLst>
              <a:ext uri="{FF2B5EF4-FFF2-40B4-BE49-F238E27FC236}">
                <a16:creationId xmlns:a16="http://schemas.microsoft.com/office/drawing/2014/main" id="{5F736AD1-77AA-7AAB-4B4F-CDA913AC4411}"/>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33043" y="1973586"/>
            <a:ext cx="3230720" cy="3230720"/>
          </a:xfrm>
          <a:prstGeom prst="roundRect">
            <a:avLst>
              <a:gd name="adj" fmla="val 3047"/>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596E739-00C9-A955-45A0-26F10819BC7E}"/>
              </a:ext>
            </a:extLst>
          </p:cNvPr>
          <p:cNvGrpSpPr/>
          <p:nvPr/>
        </p:nvGrpSpPr>
        <p:grpSpPr>
          <a:xfrm>
            <a:off x="5871759" y="5354167"/>
            <a:ext cx="5592004" cy="603247"/>
            <a:chOff x="5871759" y="5493046"/>
            <a:chExt cx="5592004" cy="603247"/>
          </a:xfrm>
        </p:grpSpPr>
        <p:sp>
          <p:nvSpPr>
            <p:cNvPr id="4" name="Rectangle: Rounded Corners 3">
              <a:extLst>
                <a:ext uri="{FF2B5EF4-FFF2-40B4-BE49-F238E27FC236}">
                  <a16:creationId xmlns:a16="http://schemas.microsoft.com/office/drawing/2014/main" id="{0606F272-74C9-E023-E269-C871B61B9E5C}"/>
                </a:ext>
                <a:ext uri="{C183D7F6-B498-43B3-948B-1728B52AA6E4}">
                  <adec:decorative xmlns:adec="http://schemas.microsoft.com/office/drawing/2017/decorative" val="1"/>
                </a:ext>
              </a:extLst>
            </p:cNvPr>
            <p:cNvSpPr/>
            <p:nvPr/>
          </p:nvSpPr>
          <p:spPr bwMode="auto">
            <a:xfrm rot="5400000">
              <a:off x="8366137" y="2998668"/>
              <a:ext cx="603247" cy="5592004"/>
            </a:xfrm>
            <a:prstGeom prst="roundRect">
              <a:avLst>
                <a:gd name="adj" fmla="val 50000"/>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cxnSp>
          <p:nvCxnSpPr>
            <p:cNvPr id="17" name="Straight Connector 16">
              <a:extLst>
                <a:ext uri="{FF2B5EF4-FFF2-40B4-BE49-F238E27FC236}">
                  <a16:creationId xmlns:a16="http://schemas.microsoft.com/office/drawing/2014/main" id="{3B1516FE-8BA0-FB11-14D5-71099E1F3E67}"/>
                </a:ext>
                <a:ext uri="{C183D7F6-B498-43B3-948B-1728B52AA6E4}">
                  <adec:decorative xmlns:adec="http://schemas.microsoft.com/office/drawing/2017/decorative" val="1"/>
                </a:ext>
              </a:extLst>
            </p:cNvPr>
            <p:cNvCxnSpPr>
              <a:cxnSpLocks/>
            </p:cNvCxnSpPr>
            <p:nvPr/>
          </p:nvCxnSpPr>
          <p:spPr>
            <a:xfrm>
              <a:off x="8342778" y="5625266"/>
              <a:ext cx="0" cy="338809"/>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98F9E0-7342-CE59-3DA1-9BFB13FD53B4}"/>
                </a:ext>
              </a:extLst>
            </p:cNvPr>
            <p:cNvSpPr txBox="1">
              <a:spLocks/>
            </p:cNvSpPr>
            <p:nvPr/>
          </p:nvSpPr>
          <p:spPr>
            <a:xfrm>
              <a:off x="6102077" y="5671560"/>
              <a:ext cx="2034788" cy="246221"/>
            </a:xfrm>
            <a:prstGeom prst="rect">
              <a:avLst/>
            </a:prstGeom>
            <a:noFill/>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Segoe UI Semibold"/>
                  <a:hlinkClick r:id="rId4">
                    <a:extLst>
                      <a:ext uri="{A12FA001-AC4F-418D-AE19-62706E023703}">
                        <ahyp:hlinkClr xmlns:ahyp="http://schemas.microsoft.com/office/drawing/2018/hyperlinkcolor" val="tx"/>
                      </a:ext>
                    </a:extLst>
                  </a:hlinkClick>
                </a:rPr>
                <a:t>Customer Hub Survey</a:t>
              </a:r>
              <a:endParaRPr kumimoji="0" lang="en-US" sz="16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6" name="TextBox 5">
              <a:extLst>
                <a:ext uri="{FF2B5EF4-FFF2-40B4-BE49-F238E27FC236}">
                  <a16:creationId xmlns:a16="http://schemas.microsoft.com/office/drawing/2014/main" id="{617BF29B-5FA8-889C-DC4B-DD65C39F7127}"/>
                </a:ext>
              </a:extLst>
            </p:cNvPr>
            <p:cNvSpPr txBox="1">
              <a:spLocks/>
            </p:cNvSpPr>
            <p:nvPr/>
          </p:nvSpPr>
          <p:spPr>
            <a:xfrm>
              <a:off x="8548691" y="5671560"/>
              <a:ext cx="2700328" cy="246221"/>
            </a:xfrm>
            <a:prstGeom prst="rect">
              <a:avLst/>
            </a:prstGeom>
            <a:noFill/>
          </p:spPr>
          <p:txBody>
            <a:bodyPr wrap="non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078D4"/>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CustomerHubSurvey</a:t>
              </a:r>
              <a:r>
                <a:rPr kumimoji="0" lang="en-US" sz="1600" b="0" i="0" u="none" strike="noStrike" kern="1200" cap="none" spc="0" normalizeH="0" baseline="0" noProof="0">
                  <a:ln>
                    <a:noFill/>
                  </a:ln>
                  <a:solidFill>
                    <a:srgbClr val="0078D4"/>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 </a:t>
              </a:r>
              <a:endParaRPr kumimoji="0" lang="en-US" sz="1600" b="0" i="0" u="none" strike="noStrike" kern="1200" cap="none" spc="0" normalizeH="0" baseline="0" noProof="0">
                <a:ln>
                  <a:noFill/>
                </a:ln>
                <a:solidFill>
                  <a:srgbClr val="0078D4"/>
                </a:solidFill>
                <a:effectLst/>
                <a:uLnTx/>
                <a:uFillTx/>
                <a:latin typeface="Segoe UI Semibold"/>
                <a:ea typeface="+mn-ea"/>
                <a:cs typeface="+mn-cs"/>
              </a:endParaRPr>
            </a:p>
          </p:txBody>
        </p:sp>
      </p:grpSp>
      <p:sp>
        <p:nvSpPr>
          <p:cNvPr id="30" name="Freeform: Shape 29" descr="Icon of a handshake">
            <a:extLst>
              <a:ext uri="{FF2B5EF4-FFF2-40B4-BE49-F238E27FC236}">
                <a16:creationId xmlns:a16="http://schemas.microsoft.com/office/drawing/2014/main" id="{C21BC4EB-72ED-A6EA-D447-AF61EAA0EC7E}"/>
              </a:ext>
            </a:extLst>
          </p:cNvPr>
          <p:cNvSpPr/>
          <p:nvPr/>
        </p:nvSpPr>
        <p:spPr>
          <a:xfrm>
            <a:off x="998743" y="2219289"/>
            <a:ext cx="568190" cy="541056"/>
          </a:xfrm>
          <a:custGeom>
            <a:avLst/>
            <a:gdLst>
              <a:gd name="connsiteX0" fmla="*/ 104944 w 262032"/>
              <a:gd name="connsiteY0" fmla="*/ 192399 h 249517"/>
              <a:gd name="connsiteX1" fmla="*/ 122568 w 262032"/>
              <a:gd name="connsiteY1" fmla="*/ 192399 h 249517"/>
              <a:gd name="connsiteX2" fmla="*/ 122644 w 262032"/>
              <a:gd name="connsiteY2" fmla="*/ 209837 h 249517"/>
              <a:gd name="connsiteX3" fmla="*/ 122568 w 262032"/>
              <a:gd name="connsiteY3" fmla="*/ 209913 h 249517"/>
              <a:gd name="connsiteX4" fmla="*/ 109104 w 262032"/>
              <a:gd name="connsiteY4" fmla="*/ 223294 h 249517"/>
              <a:gd name="connsiteX5" fmla="*/ 91480 w 262032"/>
              <a:gd name="connsiteY5" fmla="*/ 223294 h 249517"/>
              <a:gd name="connsiteX6" fmla="*/ 89103 w 262032"/>
              <a:gd name="connsiteY6" fmla="*/ 209084 h 249517"/>
              <a:gd name="connsiteX7" fmla="*/ 89117 w 262032"/>
              <a:gd name="connsiteY7" fmla="*/ 209056 h 249517"/>
              <a:gd name="connsiteX8" fmla="*/ 91480 w 262032"/>
              <a:gd name="connsiteY8" fmla="*/ 205780 h 249517"/>
              <a:gd name="connsiteX9" fmla="*/ 93208 w 262032"/>
              <a:gd name="connsiteY9" fmla="*/ 163579 h 249517"/>
              <a:gd name="connsiteX10" fmla="*/ 95233 w 262032"/>
              <a:gd name="connsiteY10" fmla="*/ 165231 h 249517"/>
              <a:gd name="connsiteX11" fmla="*/ 95143 w 262032"/>
              <a:gd name="connsiteY11" fmla="*/ 182668 h 249517"/>
              <a:gd name="connsiteX12" fmla="*/ 81680 w 262032"/>
              <a:gd name="connsiteY12" fmla="*/ 196035 h 249517"/>
              <a:gd name="connsiteX13" fmla="*/ 64056 w 262032"/>
              <a:gd name="connsiteY13" fmla="*/ 196035 h 249517"/>
              <a:gd name="connsiteX14" fmla="*/ 63876 w 262032"/>
              <a:gd name="connsiteY14" fmla="*/ 178701 h 249517"/>
              <a:gd name="connsiteX15" fmla="*/ 64056 w 262032"/>
              <a:gd name="connsiteY15" fmla="*/ 178521 h 249517"/>
              <a:gd name="connsiteX16" fmla="*/ 77519 w 262032"/>
              <a:gd name="connsiteY16" fmla="*/ 165155 h 249517"/>
              <a:gd name="connsiteX17" fmla="*/ 77699 w 262032"/>
              <a:gd name="connsiteY17" fmla="*/ 164961 h 249517"/>
              <a:gd name="connsiteX18" fmla="*/ 93208 w 262032"/>
              <a:gd name="connsiteY18" fmla="*/ 163579 h 249517"/>
              <a:gd name="connsiteX19" fmla="*/ 50095 w 262032"/>
              <a:gd name="connsiteY19" fmla="*/ 137896 h 249517"/>
              <a:gd name="connsiteX20" fmla="*/ 67719 w 262032"/>
              <a:gd name="connsiteY20" fmla="*/ 137896 h 249517"/>
              <a:gd name="connsiteX21" fmla="*/ 67885 w 262032"/>
              <a:gd name="connsiteY21" fmla="*/ 155230 h 249517"/>
              <a:gd name="connsiteX22" fmla="*/ 67705 w 262032"/>
              <a:gd name="connsiteY22" fmla="*/ 155409 h 249517"/>
              <a:gd name="connsiteX23" fmla="*/ 54241 w 262032"/>
              <a:gd name="connsiteY23" fmla="*/ 168790 h 249517"/>
              <a:gd name="connsiteX24" fmla="*/ 54062 w 262032"/>
              <a:gd name="connsiteY24" fmla="*/ 168956 h 249517"/>
              <a:gd name="connsiteX25" fmla="*/ 36631 w 262032"/>
              <a:gd name="connsiteY25" fmla="*/ 168790 h 249517"/>
              <a:gd name="connsiteX26" fmla="*/ 36555 w 262032"/>
              <a:gd name="connsiteY26" fmla="*/ 151352 h 249517"/>
              <a:gd name="connsiteX27" fmla="*/ 36631 w 262032"/>
              <a:gd name="connsiteY27" fmla="*/ 151276 h 249517"/>
              <a:gd name="connsiteX28" fmla="*/ 17127 w 262032"/>
              <a:gd name="connsiteY28" fmla="*/ 116139 h 249517"/>
              <a:gd name="connsiteX29" fmla="*/ 34737 w 262032"/>
              <a:gd name="connsiteY29" fmla="*/ 116139 h 249517"/>
              <a:gd name="connsiteX30" fmla="*/ 34814 w 262032"/>
              <a:gd name="connsiteY30" fmla="*/ 133576 h 249517"/>
              <a:gd name="connsiteX31" fmla="*/ 34737 w 262032"/>
              <a:gd name="connsiteY31" fmla="*/ 133652 h 249517"/>
              <a:gd name="connsiteX32" fmla="*/ 21288 w 262032"/>
              <a:gd name="connsiteY32" fmla="*/ 147033 h 249517"/>
              <a:gd name="connsiteX33" fmla="*/ 3650 w 262032"/>
              <a:gd name="connsiteY33" fmla="*/ 147033 h 249517"/>
              <a:gd name="connsiteX34" fmla="*/ 3573 w 262032"/>
              <a:gd name="connsiteY34" fmla="*/ 129595 h 249517"/>
              <a:gd name="connsiteX35" fmla="*/ 3650 w 262032"/>
              <a:gd name="connsiteY35" fmla="*/ 129519 h 249517"/>
              <a:gd name="connsiteX36" fmla="*/ 103243 w 262032"/>
              <a:gd name="connsiteY36" fmla="*/ 1049 h 249517"/>
              <a:gd name="connsiteX37" fmla="*/ 69004 w 262032"/>
              <a:gd name="connsiteY37" fmla="*/ 27009 h 249517"/>
              <a:gd name="connsiteX38" fmla="*/ 62424 w 262032"/>
              <a:gd name="connsiteY38" fmla="*/ 74488 h 249517"/>
              <a:gd name="connsiteX39" fmla="*/ 62562 w 262032"/>
              <a:gd name="connsiteY39" fmla="*/ 74670 h 249517"/>
              <a:gd name="connsiteX40" fmla="*/ 110307 w 262032"/>
              <a:gd name="connsiteY40" fmla="*/ 81125 h 249517"/>
              <a:gd name="connsiteX41" fmla="*/ 133584 w 262032"/>
              <a:gd name="connsiteY41" fmla="*/ 63501 h 249517"/>
              <a:gd name="connsiteX42" fmla="*/ 191433 w 262032"/>
              <a:gd name="connsiteY42" fmla="*/ 63501 h 249517"/>
              <a:gd name="connsiteX43" fmla="*/ 239910 w 262032"/>
              <a:gd name="connsiteY43" fmla="*/ 111328 h 249517"/>
              <a:gd name="connsiteX44" fmla="*/ 240408 w 262032"/>
              <a:gd name="connsiteY44" fmla="*/ 111881 h 249517"/>
              <a:gd name="connsiteX45" fmla="*/ 256304 w 262032"/>
              <a:gd name="connsiteY45" fmla="*/ 127777 h 249517"/>
              <a:gd name="connsiteX46" fmla="*/ 256109 w 262032"/>
              <a:gd name="connsiteY46" fmla="*/ 155907 h 249517"/>
              <a:gd name="connsiteX47" fmla="*/ 229543 w 262032"/>
              <a:gd name="connsiteY47" fmla="*/ 157137 h 249517"/>
              <a:gd name="connsiteX48" fmla="*/ 228216 w 262032"/>
              <a:gd name="connsiteY48" fmla="*/ 155810 h 249517"/>
              <a:gd name="connsiteX49" fmla="*/ 227386 w 262032"/>
              <a:gd name="connsiteY49" fmla="*/ 155091 h 249517"/>
              <a:gd name="connsiteX50" fmla="*/ 212278 w 262032"/>
              <a:gd name="connsiteY50" fmla="*/ 139997 h 249517"/>
              <a:gd name="connsiteX51" fmla="*/ 202505 w 262032"/>
              <a:gd name="connsiteY51" fmla="*/ 139827 h 249517"/>
              <a:gd name="connsiteX52" fmla="*/ 202335 w 262032"/>
              <a:gd name="connsiteY52" fmla="*/ 149599 h 249517"/>
              <a:gd name="connsiteX53" fmla="*/ 202505 w 262032"/>
              <a:gd name="connsiteY53" fmla="*/ 149769 h 249517"/>
              <a:gd name="connsiteX54" fmla="*/ 218402 w 262032"/>
              <a:gd name="connsiteY54" fmla="*/ 165666 h 249517"/>
              <a:gd name="connsiteX55" fmla="*/ 220171 w 262032"/>
              <a:gd name="connsiteY55" fmla="*/ 167311 h 249517"/>
              <a:gd name="connsiteX56" fmla="*/ 220779 w 262032"/>
              <a:gd name="connsiteY56" fmla="*/ 167919 h 249517"/>
              <a:gd name="connsiteX57" fmla="*/ 219871 w 262032"/>
              <a:gd name="connsiteY57" fmla="*/ 187838 h 249517"/>
              <a:gd name="connsiteX58" fmla="*/ 200860 w 262032"/>
              <a:gd name="connsiteY58" fmla="*/ 187838 h 249517"/>
              <a:gd name="connsiteX59" fmla="*/ 198510 w 262032"/>
              <a:gd name="connsiteY59" fmla="*/ 185502 h 249517"/>
              <a:gd name="connsiteX60" fmla="*/ 188736 w 262032"/>
              <a:gd name="connsiteY60" fmla="*/ 185514 h 249517"/>
              <a:gd name="connsiteX61" fmla="*/ 186720 w 262032"/>
              <a:gd name="connsiteY61" fmla="*/ 190519 h 249517"/>
              <a:gd name="connsiteX62" fmla="*/ 188751 w 262032"/>
              <a:gd name="connsiteY62" fmla="*/ 195565 h 249517"/>
              <a:gd name="connsiteX63" fmla="*/ 191834 w 262032"/>
              <a:gd name="connsiteY63" fmla="*/ 198647 h 249517"/>
              <a:gd name="connsiteX64" fmla="*/ 192388 w 262032"/>
              <a:gd name="connsiteY64" fmla="*/ 217073 h 249517"/>
              <a:gd name="connsiteX65" fmla="*/ 173962 w 262032"/>
              <a:gd name="connsiteY65" fmla="*/ 217627 h 249517"/>
              <a:gd name="connsiteX66" fmla="*/ 173408 w 262032"/>
              <a:gd name="connsiteY66" fmla="*/ 217073 h 249517"/>
              <a:gd name="connsiteX67" fmla="*/ 173380 w 262032"/>
              <a:gd name="connsiteY67" fmla="*/ 217073 h 249517"/>
              <a:gd name="connsiteX68" fmla="*/ 173228 w 262032"/>
              <a:gd name="connsiteY68" fmla="*/ 216893 h 249517"/>
              <a:gd name="connsiteX69" fmla="*/ 170326 w 262032"/>
              <a:gd name="connsiteY69" fmla="*/ 213991 h 249517"/>
              <a:gd name="connsiteX70" fmla="*/ 160553 w 262032"/>
              <a:gd name="connsiteY70" fmla="*/ 213821 h 249517"/>
              <a:gd name="connsiteX71" fmla="*/ 160383 w 262032"/>
              <a:gd name="connsiteY71" fmla="*/ 223593 h 249517"/>
              <a:gd name="connsiteX72" fmla="*/ 160553 w 262032"/>
              <a:gd name="connsiteY72" fmla="*/ 223763 h 249517"/>
              <a:gd name="connsiteX73" fmla="*/ 163566 w 262032"/>
              <a:gd name="connsiteY73" fmla="*/ 226791 h 249517"/>
              <a:gd name="connsiteX74" fmla="*/ 163684 w 262032"/>
              <a:gd name="connsiteY74" fmla="*/ 245569 h 249517"/>
              <a:gd name="connsiteX75" fmla="*/ 144905 w 262032"/>
              <a:gd name="connsiteY75" fmla="*/ 245686 h 249517"/>
              <a:gd name="connsiteX76" fmla="*/ 125125 w 262032"/>
              <a:gd name="connsiteY76" fmla="*/ 226887 h 249517"/>
              <a:gd name="connsiteX77" fmla="*/ 132368 w 262032"/>
              <a:gd name="connsiteY77" fmla="*/ 219672 h 249517"/>
              <a:gd name="connsiteX78" fmla="*/ 132528 w 262032"/>
              <a:gd name="connsiteY78" fmla="*/ 182842 h 249517"/>
              <a:gd name="connsiteX79" fmla="*/ 132368 w 262032"/>
              <a:gd name="connsiteY79" fmla="*/ 182682 h 249517"/>
              <a:gd name="connsiteX80" fmla="*/ 112629 w 262032"/>
              <a:gd name="connsiteY80" fmla="*/ 175038 h 249517"/>
              <a:gd name="connsiteX81" fmla="*/ 104943 w 262032"/>
              <a:gd name="connsiteY81" fmla="*/ 155409 h 249517"/>
              <a:gd name="connsiteX82" fmla="*/ 85204 w 262032"/>
              <a:gd name="connsiteY82" fmla="*/ 147779 h 249517"/>
              <a:gd name="connsiteX83" fmla="*/ 77519 w 262032"/>
              <a:gd name="connsiteY83" fmla="*/ 128164 h 249517"/>
              <a:gd name="connsiteX84" fmla="*/ 52029 w 262032"/>
              <a:gd name="connsiteY84" fmla="*/ 121391 h 249517"/>
              <a:gd name="connsiteX85" fmla="*/ 44551 w 262032"/>
              <a:gd name="connsiteY85" fmla="*/ 106407 h 249517"/>
              <a:gd name="connsiteX86" fmla="*/ 9801 w 262032"/>
              <a:gd name="connsiteY86" fmla="*/ 104223 h 249517"/>
              <a:gd name="connsiteX87" fmla="*/ 32581 w 262032"/>
              <a:gd name="connsiteY87" fmla="*/ 25239 h 249517"/>
              <a:gd name="connsiteX88" fmla="*/ 32581 w 262032"/>
              <a:gd name="connsiteY88" fmla="*/ 25225 h 249517"/>
              <a:gd name="connsiteX89" fmla="*/ 103243 w 262032"/>
              <a:gd name="connsiteY89" fmla="*/ 1049 h 249517"/>
              <a:gd name="connsiteX90" fmla="*/ 174058 w 262032"/>
              <a:gd name="connsiteY90" fmla="*/ 96 h 249517"/>
              <a:gd name="connsiteX91" fmla="*/ 181592 w 262032"/>
              <a:gd name="connsiteY91" fmla="*/ 96 h 249517"/>
              <a:gd name="connsiteX92" fmla="*/ 182117 w 262032"/>
              <a:gd name="connsiteY92" fmla="*/ 96 h 249517"/>
              <a:gd name="connsiteX93" fmla="*/ 204869 w 262032"/>
              <a:gd name="connsiteY93" fmla="*/ 5196 h 249517"/>
              <a:gd name="connsiteX94" fmla="*/ 237215 w 262032"/>
              <a:gd name="connsiteY94" fmla="*/ 30382 h 249517"/>
              <a:gd name="connsiteX95" fmla="*/ 248328 w 262032"/>
              <a:gd name="connsiteY95" fmla="*/ 90483 h 249517"/>
              <a:gd name="connsiteX96" fmla="*/ 202976 w 262032"/>
              <a:gd name="connsiteY96" fmla="*/ 45739 h 249517"/>
              <a:gd name="connsiteX97" fmla="*/ 195691 w 262032"/>
              <a:gd name="connsiteY97" fmla="*/ 42753 h 249517"/>
              <a:gd name="connsiteX98" fmla="*/ 130101 w 262032"/>
              <a:gd name="connsiteY98" fmla="*/ 42753 h 249517"/>
              <a:gd name="connsiteX99" fmla="*/ 123840 w 262032"/>
              <a:gd name="connsiteY99" fmla="*/ 44854 h 249517"/>
              <a:gd name="connsiteX100" fmla="*/ 97797 w 262032"/>
              <a:gd name="connsiteY100" fmla="*/ 64593 h 249517"/>
              <a:gd name="connsiteX101" fmla="*/ 79043 w 262032"/>
              <a:gd name="connsiteY101" fmla="*/ 62072 h 249517"/>
              <a:gd name="connsiteX102" fmla="*/ 79026 w 262032"/>
              <a:gd name="connsiteY102" fmla="*/ 62050 h 249517"/>
              <a:gd name="connsiteX103" fmla="*/ 81437 w 262032"/>
              <a:gd name="connsiteY103" fmla="*/ 43596 h 249517"/>
              <a:gd name="connsiteX104" fmla="*/ 81528 w 262032"/>
              <a:gd name="connsiteY104" fmla="*/ 43527 h 249517"/>
              <a:gd name="connsiteX105" fmla="*/ 136128 w 262032"/>
              <a:gd name="connsiteY105" fmla="*/ 2155 h 249517"/>
              <a:gd name="connsiteX106" fmla="*/ 138160 w 262032"/>
              <a:gd name="connsiteY106" fmla="*/ 109 h 249517"/>
              <a:gd name="connsiteX107" fmla="*/ 173574 w 262032"/>
              <a:gd name="connsiteY107" fmla="*/ 109 h 2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62032" h="249517">
                <a:moveTo>
                  <a:pt x="104944" y="192399"/>
                </a:moveTo>
                <a:cubicBezTo>
                  <a:pt x="109825" y="187566"/>
                  <a:pt x="117687" y="187566"/>
                  <a:pt x="122568" y="192399"/>
                </a:cubicBezTo>
                <a:cubicBezTo>
                  <a:pt x="127405" y="197193"/>
                  <a:pt x="127439" y="205000"/>
                  <a:pt x="122644" y="209837"/>
                </a:cubicBezTo>
                <a:cubicBezTo>
                  <a:pt x="122619" y="209862"/>
                  <a:pt x="122594" y="209888"/>
                  <a:pt x="122568" y="209913"/>
                </a:cubicBezTo>
                <a:lnTo>
                  <a:pt x="109104" y="223294"/>
                </a:lnTo>
                <a:cubicBezTo>
                  <a:pt x="104236" y="228156"/>
                  <a:pt x="96348" y="228156"/>
                  <a:pt x="91480" y="223294"/>
                </a:cubicBezTo>
                <a:cubicBezTo>
                  <a:pt x="87715" y="219561"/>
                  <a:pt x="86758" y="213839"/>
                  <a:pt x="89103" y="209084"/>
                </a:cubicBezTo>
                <a:lnTo>
                  <a:pt x="89117" y="209056"/>
                </a:lnTo>
                <a:cubicBezTo>
                  <a:pt x="89719" y="207842"/>
                  <a:pt x="90518" y="206735"/>
                  <a:pt x="91480" y="205780"/>
                </a:cubicBezTo>
                <a:close/>
                <a:moveTo>
                  <a:pt x="93208" y="163579"/>
                </a:moveTo>
                <a:cubicBezTo>
                  <a:pt x="93940" y="164056"/>
                  <a:pt x="94619" y="164610"/>
                  <a:pt x="95233" y="165231"/>
                </a:cubicBezTo>
                <a:cubicBezTo>
                  <a:pt x="100024" y="170071"/>
                  <a:pt x="99983" y="177879"/>
                  <a:pt x="95143" y="182668"/>
                </a:cubicBezTo>
                <a:lnTo>
                  <a:pt x="81680" y="196035"/>
                </a:lnTo>
                <a:cubicBezTo>
                  <a:pt x="76800" y="200873"/>
                  <a:pt x="68921" y="200873"/>
                  <a:pt x="64056" y="196035"/>
                </a:cubicBezTo>
                <a:cubicBezTo>
                  <a:pt x="59259" y="191281"/>
                  <a:pt x="59179" y="183553"/>
                  <a:pt x="63876" y="178701"/>
                </a:cubicBezTo>
                <a:lnTo>
                  <a:pt x="64056" y="178521"/>
                </a:lnTo>
                <a:lnTo>
                  <a:pt x="77519" y="165155"/>
                </a:lnTo>
                <a:lnTo>
                  <a:pt x="77699" y="164961"/>
                </a:lnTo>
                <a:cubicBezTo>
                  <a:pt x="81919" y="160952"/>
                  <a:pt x="88345" y="160379"/>
                  <a:pt x="93208" y="163579"/>
                </a:cubicBezTo>
                <a:close/>
                <a:moveTo>
                  <a:pt x="50095" y="137896"/>
                </a:moveTo>
                <a:cubicBezTo>
                  <a:pt x="54975" y="133062"/>
                  <a:pt x="62838" y="133062"/>
                  <a:pt x="67719" y="137896"/>
                </a:cubicBezTo>
                <a:cubicBezTo>
                  <a:pt x="72512" y="142654"/>
                  <a:pt x="72586" y="150381"/>
                  <a:pt x="67885" y="155230"/>
                </a:cubicBezTo>
                <a:lnTo>
                  <a:pt x="67705" y="155409"/>
                </a:lnTo>
                <a:lnTo>
                  <a:pt x="54241" y="168790"/>
                </a:lnTo>
                <a:lnTo>
                  <a:pt x="54062" y="168956"/>
                </a:lnTo>
                <a:cubicBezTo>
                  <a:pt x="49160" y="173617"/>
                  <a:pt x="41443" y="173544"/>
                  <a:pt x="36631" y="168790"/>
                </a:cubicBezTo>
                <a:cubicBezTo>
                  <a:pt x="31795" y="163996"/>
                  <a:pt x="31761" y="156189"/>
                  <a:pt x="36555" y="151352"/>
                </a:cubicBezTo>
                <a:cubicBezTo>
                  <a:pt x="36580" y="151328"/>
                  <a:pt x="36605" y="151301"/>
                  <a:pt x="36631" y="151276"/>
                </a:cubicBezTo>
                <a:close/>
                <a:moveTo>
                  <a:pt x="17127" y="116139"/>
                </a:moveTo>
                <a:lnTo>
                  <a:pt x="34737" y="116139"/>
                </a:lnTo>
                <a:cubicBezTo>
                  <a:pt x="39574" y="120932"/>
                  <a:pt x="39608" y="128740"/>
                  <a:pt x="34814" y="133576"/>
                </a:cubicBezTo>
                <a:cubicBezTo>
                  <a:pt x="34788" y="133601"/>
                  <a:pt x="34763" y="133627"/>
                  <a:pt x="34737" y="133652"/>
                </a:cubicBezTo>
                <a:lnTo>
                  <a:pt x="21288" y="147033"/>
                </a:lnTo>
                <a:cubicBezTo>
                  <a:pt x="16405" y="151875"/>
                  <a:pt x="8532" y="151875"/>
                  <a:pt x="3650" y="147033"/>
                </a:cubicBezTo>
                <a:cubicBezTo>
                  <a:pt x="-1187" y="142239"/>
                  <a:pt x="-1221" y="134432"/>
                  <a:pt x="3573" y="129595"/>
                </a:cubicBezTo>
                <a:cubicBezTo>
                  <a:pt x="3599" y="129570"/>
                  <a:pt x="3624" y="129544"/>
                  <a:pt x="3650" y="129519"/>
                </a:cubicBezTo>
                <a:close/>
                <a:moveTo>
                  <a:pt x="103243" y="1049"/>
                </a:moveTo>
                <a:lnTo>
                  <a:pt x="69004" y="27009"/>
                </a:lnTo>
                <a:cubicBezTo>
                  <a:pt x="54076" y="38302"/>
                  <a:pt x="51130" y="59560"/>
                  <a:pt x="62424" y="74488"/>
                </a:cubicBezTo>
                <a:cubicBezTo>
                  <a:pt x="62470" y="74548"/>
                  <a:pt x="62516" y="74609"/>
                  <a:pt x="62562" y="74670"/>
                </a:cubicBezTo>
                <a:cubicBezTo>
                  <a:pt x="73999" y="89577"/>
                  <a:pt x="95322" y="92460"/>
                  <a:pt x="110307" y="81125"/>
                </a:cubicBezTo>
                <a:lnTo>
                  <a:pt x="133584" y="63501"/>
                </a:lnTo>
                <a:lnTo>
                  <a:pt x="191433" y="63501"/>
                </a:lnTo>
                <a:lnTo>
                  <a:pt x="239910" y="111328"/>
                </a:lnTo>
                <a:cubicBezTo>
                  <a:pt x="240066" y="111520"/>
                  <a:pt x="240232" y="111705"/>
                  <a:pt x="240408" y="111881"/>
                </a:cubicBezTo>
                <a:lnTo>
                  <a:pt x="256304" y="127777"/>
                </a:lnTo>
                <a:cubicBezTo>
                  <a:pt x="264018" y="135598"/>
                  <a:pt x="263931" y="148192"/>
                  <a:pt x="256109" y="155907"/>
                </a:cubicBezTo>
                <a:cubicBezTo>
                  <a:pt x="248870" y="163046"/>
                  <a:pt x="237411" y="163577"/>
                  <a:pt x="229543" y="157137"/>
                </a:cubicBezTo>
                <a:lnTo>
                  <a:pt x="228216" y="155810"/>
                </a:lnTo>
                <a:cubicBezTo>
                  <a:pt x="227959" y="155549"/>
                  <a:pt x="227681" y="155308"/>
                  <a:pt x="227386" y="155091"/>
                </a:cubicBezTo>
                <a:lnTo>
                  <a:pt x="212278" y="139997"/>
                </a:lnTo>
                <a:cubicBezTo>
                  <a:pt x="209627" y="137251"/>
                  <a:pt x="205250" y="137175"/>
                  <a:pt x="202505" y="139827"/>
                </a:cubicBezTo>
                <a:cubicBezTo>
                  <a:pt x="199760" y="142479"/>
                  <a:pt x="199684" y="146854"/>
                  <a:pt x="202335" y="149599"/>
                </a:cubicBezTo>
                <a:cubicBezTo>
                  <a:pt x="202391" y="149658"/>
                  <a:pt x="202447" y="149714"/>
                  <a:pt x="202505" y="149769"/>
                </a:cubicBezTo>
                <a:lnTo>
                  <a:pt x="218402" y="165666"/>
                </a:lnTo>
                <a:cubicBezTo>
                  <a:pt x="218982" y="166233"/>
                  <a:pt x="219563" y="166785"/>
                  <a:pt x="220171" y="167311"/>
                </a:cubicBezTo>
                <a:lnTo>
                  <a:pt x="220779" y="167919"/>
                </a:lnTo>
                <a:cubicBezTo>
                  <a:pt x="226029" y="173671"/>
                  <a:pt x="225621" y="182588"/>
                  <a:pt x="219871" y="187838"/>
                </a:cubicBezTo>
                <a:cubicBezTo>
                  <a:pt x="214487" y="192752"/>
                  <a:pt x="206244" y="192752"/>
                  <a:pt x="200860" y="187838"/>
                </a:cubicBezTo>
                <a:lnTo>
                  <a:pt x="198510" y="185502"/>
                </a:lnTo>
                <a:cubicBezTo>
                  <a:pt x="195808" y="182806"/>
                  <a:pt x="191432" y="182812"/>
                  <a:pt x="188736" y="185514"/>
                </a:cubicBezTo>
                <a:cubicBezTo>
                  <a:pt x="187413" y="186841"/>
                  <a:pt x="186686" y="188646"/>
                  <a:pt x="186720" y="190519"/>
                </a:cubicBezTo>
                <a:cubicBezTo>
                  <a:pt x="186677" y="192409"/>
                  <a:pt x="187412" y="194232"/>
                  <a:pt x="188751" y="195565"/>
                </a:cubicBezTo>
                <a:lnTo>
                  <a:pt x="191834" y="198647"/>
                </a:lnTo>
                <a:cubicBezTo>
                  <a:pt x="197076" y="203582"/>
                  <a:pt x="197323" y="211831"/>
                  <a:pt x="192388" y="217073"/>
                </a:cubicBezTo>
                <a:cubicBezTo>
                  <a:pt x="187454" y="222315"/>
                  <a:pt x="179204" y="222562"/>
                  <a:pt x="173962" y="217627"/>
                </a:cubicBezTo>
                <a:cubicBezTo>
                  <a:pt x="173772" y="217448"/>
                  <a:pt x="173588" y="217264"/>
                  <a:pt x="173408" y="217073"/>
                </a:cubicBezTo>
                <a:lnTo>
                  <a:pt x="173380" y="217073"/>
                </a:lnTo>
                <a:lnTo>
                  <a:pt x="173228" y="216893"/>
                </a:lnTo>
                <a:lnTo>
                  <a:pt x="170326" y="213991"/>
                </a:lnTo>
                <a:cubicBezTo>
                  <a:pt x="167674" y="211245"/>
                  <a:pt x="163298" y="211169"/>
                  <a:pt x="160553" y="213821"/>
                </a:cubicBezTo>
                <a:cubicBezTo>
                  <a:pt x="157808" y="216472"/>
                  <a:pt x="157732" y="220848"/>
                  <a:pt x="160383" y="223593"/>
                </a:cubicBezTo>
                <a:cubicBezTo>
                  <a:pt x="160438" y="223651"/>
                  <a:pt x="160495" y="223708"/>
                  <a:pt x="160553" y="223763"/>
                </a:cubicBezTo>
                <a:lnTo>
                  <a:pt x="163566" y="226791"/>
                </a:lnTo>
                <a:cubicBezTo>
                  <a:pt x="168784" y="231944"/>
                  <a:pt x="168837" y="240351"/>
                  <a:pt x="163684" y="245569"/>
                </a:cubicBezTo>
                <a:cubicBezTo>
                  <a:pt x="158531" y="250787"/>
                  <a:pt x="150123" y="250840"/>
                  <a:pt x="144905" y="245686"/>
                </a:cubicBezTo>
                <a:lnTo>
                  <a:pt x="125125" y="226887"/>
                </a:lnTo>
                <a:lnTo>
                  <a:pt x="132368" y="219672"/>
                </a:lnTo>
                <a:cubicBezTo>
                  <a:pt x="142583" y="209547"/>
                  <a:pt x="142655" y="193057"/>
                  <a:pt x="132528" y="182842"/>
                </a:cubicBezTo>
                <a:cubicBezTo>
                  <a:pt x="132476" y="182788"/>
                  <a:pt x="132422" y="182736"/>
                  <a:pt x="132368" y="182682"/>
                </a:cubicBezTo>
                <a:cubicBezTo>
                  <a:pt x="127146" y="177486"/>
                  <a:pt x="119988" y="174714"/>
                  <a:pt x="112629" y="175038"/>
                </a:cubicBezTo>
                <a:cubicBezTo>
                  <a:pt x="112955" y="167703"/>
                  <a:pt x="110163" y="160572"/>
                  <a:pt x="104943" y="155409"/>
                </a:cubicBezTo>
                <a:cubicBezTo>
                  <a:pt x="99720" y="150219"/>
                  <a:pt x="92561" y="147451"/>
                  <a:pt x="85204" y="147779"/>
                </a:cubicBezTo>
                <a:cubicBezTo>
                  <a:pt x="85525" y="140449"/>
                  <a:pt x="82733" y="133326"/>
                  <a:pt x="77519" y="128164"/>
                </a:cubicBezTo>
                <a:cubicBezTo>
                  <a:pt x="70836" y="121525"/>
                  <a:pt x="61126" y="118946"/>
                  <a:pt x="52029" y="121391"/>
                </a:cubicBezTo>
                <a:cubicBezTo>
                  <a:pt x="51258" y="115709"/>
                  <a:pt x="48629" y="110439"/>
                  <a:pt x="44551" y="106407"/>
                </a:cubicBezTo>
                <a:cubicBezTo>
                  <a:pt x="35146" y="97085"/>
                  <a:pt x="20298" y="96152"/>
                  <a:pt x="9801" y="104223"/>
                </a:cubicBezTo>
                <a:cubicBezTo>
                  <a:pt x="3166" y="75726"/>
                  <a:pt x="11789" y="45827"/>
                  <a:pt x="32581" y="25239"/>
                </a:cubicBezTo>
                <a:lnTo>
                  <a:pt x="32581" y="25225"/>
                </a:lnTo>
                <a:cubicBezTo>
                  <a:pt x="51177" y="6750"/>
                  <a:pt x="77227" y="-2163"/>
                  <a:pt x="103243" y="1049"/>
                </a:cubicBezTo>
                <a:close/>
                <a:moveTo>
                  <a:pt x="174058" y="96"/>
                </a:moveTo>
                <a:cubicBezTo>
                  <a:pt x="176568" y="-32"/>
                  <a:pt x="179083" y="-32"/>
                  <a:pt x="181592" y="96"/>
                </a:cubicBezTo>
                <a:lnTo>
                  <a:pt x="182117" y="96"/>
                </a:lnTo>
                <a:cubicBezTo>
                  <a:pt x="189986" y="78"/>
                  <a:pt x="197760" y="1821"/>
                  <a:pt x="204869" y="5196"/>
                </a:cubicBezTo>
                <a:cubicBezTo>
                  <a:pt x="217859" y="10290"/>
                  <a:pt x="229092" y="19037"/>
                  <a:pt x="237215" y="30382"/>
                </a:cubicBezTo>
                <a:cubicBezTo>
                  <a:pt x="249662" y="47770"/>
                  <a:pt x="253735" y="69793"/>
                  <a:pt x="248328" y="90483"/>
                </a:cubicBezTo>
                <a:lnTo>
                  <a:pt x="202976" y="45739"/>
                </a:lnTo>
                <a:cubicBezTo>
                  <a:pt x="201035" y="43824"/>
                  <a:pt x="198417" y="42752"/>
                  <a:pt x="195691" y="42753"/>
                </a:cubicBezTo>
                <a:lnTo>
                  <a:pt x="130101" y="42753"/>
                </a:lnTo>
                <a:cubicBezTo>
                  <a:pt x="127843" y="42764"/>
                  <a:pt x="125648" y="43501"/>
                  <a:pt x="123840" y="44854"/>
                </a:cubicBezTo>
                <a:lnTo>
                  <a:pt x="97797" y="64593"/>
                </a:lnTo>
                <a:cubicBezTo>
                  <a:pt x="91922" y="69076"/>
                  <a:pt x="83526" y="67947"/>
                  <a:pt x="79043" y="62072"/>
                </a:cubicBezTo>
                <a:cubicBezTo>
                  <a:pt x="79037" y="62065"/>
                  <a:pt x="79031" y="62057"/>
                  <a:pt x="79026" y="62050"/>
                </a:cubicBezTo>
                <a:cubicBezTo>
                  <a:pt x="74596" y="56288"/>
                  <a:pt x="75675" y="48026"/>
                  <a:pt x="81437" y="43596"/>
                </a:cubicBezTo>
                <a:cubicBezTo>
                  <a:pt x="81467" y="43573"/>
                  <a:pt x="81497" y="43550"/>
                  <a:pt x="81528" y="43527"/>
                </a:cubicBezTo>
                <a:lnTo>
                  <a:pt x="136128" y="2155"/>
                </a:lnTo>
                <a:cubicBezTo>
                  <a:pt x="136898" y="1572"/>
                  <a:pt x="137582" y="883"/>
                  <a:pt x="138160" y="109"/>
                </a:cubicBezTo>
                <a:lnTo>
                  <a:pt x="173574" y="109"/>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nvGrpSpPr>
          <p:cNvPr id="7" name="Group 6">
            <a:extLst>
              <a:ext uri="{FF2B5EF4-FFF2-40B4-BE49-F238E27FC236}">
                <a16:creationId xmlns:a16="http://schemas.microsoft.com/office/drawing/2014/main" id="{4007AFD4-7153-0E08-C5D4-D4A12D2B1DD0}"/>
              </a:ext>
            </a:extLst>
          </p:cNvPr>
          <p:cNvGrpSpPr/>
          <p:nvPr/>
        </p:nvGrpSpPr>
        <p:grpSpPr>
          <a:xfrm>
            <a:off x="7701978" y="2715756"/>
            <a:ext cx="334788" cy="334788"/>
            <a:chOff x="8667760" y="1206445"/>
            <a:chExt cx="600050" cy="600050"/>
          </a:xfrm>
        </p:grpSpPr>
        <p:sp>
          <p:nvSpPr>
            <p:cNvPr id="8" name="Freeform: Shape 115">
              <a:extLst>
                <a:ext uri="{FF2B5EF4-FFF2-40B4-BE49-F238E27FC236}">
                  <a16:creationId xmlns:a16="http://schemas.microsoft.com/office/drawing/2014/main" id="{3463C362-F9D3-D70E-C0DE-C651B47F9E5C}"/>
                </a:ext>
                <a:ext uri="{C183D7F6-B498-43B3-948B-1728B52AA6E4}">
                  <adec:decorative xmlns:adec="http://schemas.microsoft.com/office/drawing/2017/decorative" val="1"/>
                </a:ext>
              </a:extLst>
            </p:cNvPr>
            <p:cNvSpPr>
              <a:spLocks/>
            </p:cNvSpPr>
            <p:nvPr/>
          </p:nvSpPr>
          <p:spPr bwMode="auto">
            <a:xfrm>
              <a:off x="8667760" y="1206445"/>
              <a:ext cx="600050" cy="60005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Graphic 16">
              <a:extLst>
                <a:ext uri="{FF2B5EF4-FFF2-40B4-BE49-F238E27FC236}">
                  <a16:creationId xmlns:a16="http://schemas.microsoft.com/office/drawing/2014/main" id="{D91C34BE-5991-D6A6-510E-D16E34DD1473}"/>
                </a:ext>
              </a:extLst>
            </p:cNvPr>
            <p:cNvSpPr>
              <a:spLocks/>
            </p:cNvSpPr>
            <p:nvPr/>
          </p:nvSpPr>
          <p:spPr>
            <a:xfrm flipH="1">
              <a:off x="8667760" y="1206445"/>
              <a:ext cx="600050" cy="60005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13" name="Group 12">
            <a:extLst>
              <a:ext uri="{FF2B5EF4-FFF2-40B4-BE49-F238E27FC236}">
                <a16:creationId xmlns:a16="http://schemas.microsoft.com/office/drawing/2014/main" id="{949E3096-956A-99DB-2CF7-957D31DC8778}"/>
              </a:ext>
            </a:extLst>
          </p:cNvPr>
          <p:cNvGrpSpPr/>
          <p:nvPr/>
        </p:nvGrpSpPr>
        <p:grpSpPr>
          <a:xfrm rot="5400000">
            <a:off x="6952077" y="4815644"/>
            <a:ext cx="334788" cy="334788"/>
            <a:chOff x="8667760" y="1206445"/>
            <a:chExt cx="600050" cy="600050"/>
          </a:xfrm>
        </p:grpSpPr>
        <p:sp>
          <p:nvSpPr>
            <p:cNvPr id="18" name="Freeform: Shape 115">
              <a:extLst>
                <a:ext uri="{FF2B5EF4-FFF2-40B4-BE49-F238E27FC236}">
                  <a16:creationId xmlns:a16="http://schemas.microsoft.com/office/drawing/2014/main" id="{FE9B7B92-1A46-D951-5785-210346DF50BC}"/>
                </a:ext>
                <a:ext uri="{C183D7F6-B498-43B3-948B-1728B52AA6E4}">
                  <adec:decorative xmlns:adec="http://schemas.microsoft.com/office/drawing/2017/decorative" val="1"/>
                </a:ext>
              </a:extLst>
            </p:cNvPr>
            <p:cNvSpPr>
              <a:spLocks/>
            </p:cNvSpPr>
            <p:nvPr/>
          </p:nvSpPr>
          <p:spPr bwMode="auto">
            <a:xfrm>
              <a:off x="8667760" y="1206445"/>
              <a:ext cx="600050" cy="60005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Graphic 16">
              <a:extLst>
                <a:ext uri="{FF2B5EF4-FFF2-40B4-BE49-F238E27FC236}">
                  <a16:creationId xmlns:a16="http://schemas.microsoft.com/office/drawing/2014/main" id="{1EE1DE19-8AD5-4B23-EEA3-9FF51D1F1EF1}"/>
                </a:ext>
              </a:extLst>
            </p:cNvPr>
            <p:cNvSpPr>
              <a:spLocks/>
            </p:cNvSpPr>
            <p:nvPr/>
          </p:nvSpPr>
          <p:spPr>
            <a:xfrm flipH="1">
              <a:off x="8667760" y="1206445"/>
              <a:ext cx="600050" cy="60005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sp>
        <p:nvSpPr>
          <p:cNvPr id="10" name="Rectangle: Top Corners Rounded 9">
            <a:extLst>
              <a:ext uri="{FF2B5EF4-FFF2-40B4-BE49-F238E27FC236}">
                <a16:creationId xmlns:a16="http://schemas.microsoft.com/office/drawing/2014/main" id="{84634FD0-9733-F525-F35B-6CEFDD3CC12D}"/>
              </a:ext>
              <a:ext uri="{C183D7F6-B498-43B3-948B-1728B52AA6E4}">
                <adec:decorative xmlns:adec="http://schemas.microsoft.com/office/drawing/2017/decorative" val="1"/>
              </a:ext>
            </a:extLst>
          </p:cNvPr>
          <p:cNvSpPr/>
          <p:nvPr/>
        </p:nvSpPr>
        <p:spPr bwMode="auto">
          <a:xfrm>
            <a:off x="998743" y="2950537"/>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6473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50000" fill="hold" grpId="1" nodeType="withEffect">
                                  <p:stCondLst>
                                    <p:cond delay="300"/>
                                  </p:stCondLst>
                                  <p:childTnLst>
                                    <p:animMotion origin="layout" path="M -0.01836 3.33333E-6 L -2.08333E-7 3.33333E-6 " pathEditMode="relative" rAng="0" ptsTypes="AA">
                                      <p:cBhvr>
                                        <p:cTn id="9" dur="500" fill="hold"/>
                                        <p:tgtEl>
                                          <p:spTgt spid="11"/>
                                        </p:tgtEl>
                                        <p:attrNameLst>
                                          <p:attrName>ppt_x</p:attrName>
                                          <p:attrName>ppt_y</p:attrName>
                                        </p:attrNameLst>
                                      </p:cBhvr>
                                      <p:rCtr x="911" y="0"/>
                                    </p:animMotion>
                                  </p:childTnLst>
                                </p:cTn>
                              </p:par>
                              <p:par>
                                <p:cTn id="10" presetID="10" presetClass="entr" presetSubtype="0" fill="hold" grpId="0" nodeType="withEffect">
                                  <p:stCondLst>
                                    <p:cond delay="3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42" presetClass="path" presetSubtype="0" decel="50000" fill="hold" grpId="1" nodeType="withEffect">
                                  <p:stCondLst>
                                    <p:cond delay="300"/>
                                  </p:stCondLst>
                                  <p:childTnLst>
                                    <p:animMotion origin="layout" path="M -0.01836 3.33333E-6 L -2.08333E-7 3.33333E-6 " pathEditMode="relative" rAng="0" ptsTypes="AA">
                                      <p:cBhvr>
                                        <p:cTn id="14" dur="500" fill="hold"/>
                                        <p:tgtEl>
                                          <p:spTgt spid="30"/>
                                        </p:tgtEl>
                                        <p:attrNameLst>
                                          <p:attrName>ppt_x</p:attrName>
                                          <p:attrName>ppt_y</p:attrName>
                                        </p:attrNameLst>
                                      </p:cBhvr>
                                      <p:rCtr x="911" y="0"/>
                                    </p:animMotion>
                                  </p:childTnLst>
                                </p:cTn>
                              </p:par>
                              <p:par>
                                <p:cTn id="15" presetID="10" presetClass="entr" presetSubtype="0" fill="hold" grpId="0" nodeType="withEffect">
                                  <p:stCondLst>
                                    <p:cond delay="3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50000" fill="hold" grpId="1" nodeType="withEffect">
                                  <p:stCondLst>
                                    <p:cond delay="300"/>
                                  </p:stCondLst>
                                  <p:childTnLst>
                                    <p:animMotion origin="layout" path="M -0.01836 3.33333E-6 L -2.08333E-7 3.33333E-6 " pathEditMode="relative" rAng="0" ptsTypes="AA">
                                      <p:cBhvr>
                                        <p:cTn id="19" dur="500" fill="hold"/>
                                        <p:tgtEl>
                                          <p:spTgt spid="10"/>
                                        </p:tgtEl>
                                        <p:attrNameLst>
                                          <p:attrName>ppt_x</p:attrName>
                                          <p:attrName>ppt_y</p:attrName>
                                        </p:attrNameLst>
                                      </p:cBhvr>
                                      <p:rCtr x="911" y="0"/>
                                    </p:animMotion>
                                  </p:childTnLst>
                                </p:cTn>
                              </p:par>
                              <p:par>
                                <p:cTn id="20" presetID="10" presetClass="entr" presetSubtype="0" fill="hold" grpId="0" nodeType="withEffect">
                                  <p:stCondLst>
                                    <p:cond delay="3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42" presetClass="path" presetSubtype="0" decel="50000" fill="hold" grpId="1" nodeType="withEffect">
                                  <p:stCondLst>
                                    <p:cond delay="300"/>
                                  </p:stCondLst>
                                  <p:childTnLst>
                                    <p:animMotion origin="layout" path="M -0.01836 3.33333E-6 L -2.08333E-7 3.33333E-6 " pathEditMode="relative" rAng="0" ptsTypes="AA">
                                      <p:cBhvr>
                                        <p:cTn id="24" dur="500" fill="hold"/>
                                        <p:tgtEl>
                                          <p:spTgt spid="21"/>
                                        </p:tgtEl>
                                        <p:attrNameLst>
                                          <p:attrName>ppt_x</p:attrName>
                                          <p:attrName>ppt_y</p:attrName>
                                        </p:attrNameLst>
                                      </p:cBhvr>
                                      <p:rCtr x="911" y="0"/>
                                    </p:animMotion>
                                  </p:childTnLst>
                                </p:cTn>
                              </p:par>
                              <p:par>
                                <p:cTn id="25" presetID="10" presetClass="entr" presetSubtype="0" fill="hold" grpId="0" nodeType="withEffect">
                                  <p:stCondLst>
                                    <p:cond delay="3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50000" fill="hold" grpId="1" nodeType="withEffect">
                                  <p:stCondLst>
                                    <p:cond delay="300"/>
                                  </p:stCondLst>
                                  <p:childTnLst>
                                    <p:animMotion origin="layout" path="M -0.01836 3.33333E-6 L -2.08333E-7 3.33333E-6 " pathEditMode="relative" rAng="0" ptsTypes="AA">
                                      <p:cBhvr>
                                        <p:cTn id="29" dur="500" fill="hold"/>
                                        <p:tgtEl>
                                          <p:spTgt spid="9"/>
                                        </p:tgtEl>
                                        <p:attrNameLst>
                                          <p:attrName>ppt_x</p:attrName>
                                          <p:attrName>ppt_y</p:attrName>
                                        </p:attrNameLst>
                                      </p:cBhvr>
                                      <p:rCtr x="911" y="0"/>
                                    </p:animMotion>
                                  </p:childTnLst>
                                </p:cTn>
                              </p:par>
                            </p:childTnLst>
                          </p:cTn>
                        </p:par>
                        <p:par>
                          <p:cTn id="30" fill="hold">
                            <p:stCondLst>
                              <p:cond delay="80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42" presetClass="path" presetSubtype="0" decel="50000" fill="hold" grpId="1" nodeType="withEffect">
                                  <p:stCondLst>
                                    <p:cond delay="0"/>
                                  </p:stCondLst>
                                  <p:childTnLst>
                                    <p:animMotion origin="layout" path="M -0.01836 3.33333E-6 L -2.08333E-7 3.33333E-6 " pathEditMode="relative" rAng="0" ptsTypes="AA">
                                      <p:cBhvr>
                                        <p:cTn id="35" dur="500" fill="hold"/>
                                        <p:tgtEl>
                                          <p:spTgt spid="5"/>
                                        </p:tgtEl>
                                        <p:attrNameLst>
                                          <p:attrName>ppt_x</p:attrName>
                                          <p:attrName>ppt_y</p:attrName>
                                        </p:attrNameLst>
                                      </p:cBhvr>
                                      <p:rCtr x="911" y="0"/>
                                    </p:animMotion>
                                  </p:childTnLst>
                                </p:cTn>
                              </p:par>
                            </p:childTnLst>
                          </p:cTn>
                        </p:par>
                        <p:par>
                          <p:cTn id="36" fill="hold">
                            <p:stCondLst>
                              <p:cond delay="13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42" presetClass="path" presetSubtype="0" decel="50000" fill="hold" grpId="1" nodeType="withEffect">
                                  <p:stCondLst>
                                    <p:cond delay="0"/>
                                  </p:stCondLst>
                                  <p:childTnLst>
                                    <p:animMotion origin="layout" path="M -0.01836 3.33333E-6 L -2.08333E-7 3.33333E-6 " pathEditMode="relative" rAng="0" ptsTypes="AA">
                                      <p:cBhvr>
                                        <p:cTn id="41" dur="500" fill="hold"/>
                                        <p:tgtEl>
                                          <p:spTgt spid="15"/>
                                        </p:tgtEl>
                                        <p:attrNameLst>
                                          <p:attrName>ppt_x</p:attrName>
                                          <p:attrName>ppt_y</p:attrName>
                                        </p:attrNameLst>
                                      </p:cBhvr>
                                      <p:rCtr x="911" y="0"/>
                                    </p:animMotion>
                                  </p:childTnLst>
                                </p:cTn>
                              </p:par>
                            </p:childTnLst>
                          </p:cTn>
                        </p:par>
                        <p:par>
                          <p:cTn id="42" fill="hold">
                            <p:stCondLst>
                              <p:cond delay="1800"/>
                            </p:stCondLst>
                            <p:childTnLst>
                              <p:par>
                                <p:cTn id="43" presetID="10"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42" presetClass="path" presetSubtype="0" decel="50000" fill="hold" nodeType="withEffect">
                                  <p:stCondLst>
                                    <p:cond delay="0"/>
                                  </p:stCondLst>
                                  <p:childTnLst>
                                    <p:animMotion origin="layout" path="M -0.01836 3.33333E-6 L -2.08333E-7 3.33333E-6 " pathEditMode="relative" rAng="0" ptsTypes="AA">
                                      <p:cBhvr>
                                        <p:cTn id="47" dur="500" fill="hold"/>
                                        <p:tgtEl>
                                          <p:spTgt spid="7"/>
                                        </p:tgtEl>
                                        <p:attrNameLst>
                                          <p:attrName>ppt_x</p:attrName>
                                          <p:attrName>ppt_y</p:attrName>
                                        </p:attrNameLst>
                                      </p:cBhvr>
                                      <p:rCtr x="911" y="0"/>
                                    </p:animMotion>
                                  </p:childTnLst>
                                </p:cTn>
                              </p:par>
                            </p:childTnLst>
                          </p:cTn>
                        </p:par>
                        <p:par>
                          <p:cTn id="48" fill="hold">
                            <p:stCondLst>
                              <p:cond delay="2300"/>
                            </p:stCondLst>
                            <p:childTnLst>
                              <p:par>
                                <p:cTn id="49" presetID="10" presetClass="entr" presetSubtype="0" fill="hold" nodeType="after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par>
                                <p:cTn id="52" presetID="42" presetClass="path" presetSubtype="0" decel="50000" fill="hold" nodeType="withEffect">
                                  <p:stCondLst>
                                    <p:cond delay="0"/>
                                  </p:stCondLst>
                                  <p:childTnLst>
                                    <p:animMotion origin="layout" path="M -0.01836 3.33333E-6 L -2.08333E-7 3.33333E-6 " pathEditMode="relative" rAng="0" ptsTypes="AA">
                                      <p:cBhvr>
                                        <p:cTn id="53" dur="500" fill="hold"/>
                                        <p:tgtEl>
                                          <p:spTgt spid="1026"/>
                                        </p:tgtEl>
                                        <p:attrNameLst>
                                          <p:attrName>ppt_x</p:attrName>
                                          <p:attrName>ppt_y</p:attrName>
                                        </p:attrNameLst>
                                      </p:cBhvr>
                                      <p:rCtr x="911" y="0"/>
                                    </p:animMotion>
                                  </p:childTnLst>
                                </p:cTn>
                              </p:par>
                            </p:childTnLst>
                          </p:cTn>
                        </p:par>
                        <p:par>
                          <p:cTn id="54" fill="hold">
                            <p:stCondLst>
                              <p:cond delay="28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42" presetClass="path" presetSubtype="0" decel="50000" fill="hold" grpId="1" nodeType="withEffect">
                                  <p:stCondLst>
                                    <p:cond delay="0"/>
                                  </p:stCondLst>
                                  <p:childTnLst>
                                    <p:animMotion origin="layout" path="M -0.01836 3.33333E-6 L -2.08333E-7 3.33333E-6 " pathEditMode="relative" rAng="0" ptsTypes="AA">
                                      <p:cBhvr>
                                        <p:cTn id="59" dur="500" fill="hold"/>
                                        <p:tgtEl>
                                          <p:spTgt spid="22"/>
                                        </p:tgtEl>
                                        <p:attrNameLst>
                                          <p:attrName>ppt_x</p:attrName>
                                          <p:attrName>ppt_y</p:attrName>
                                        </p:attrNameLst>
                                      </p:cBhvr>
                                      <p:rCtr x="911" y="0"/>
                                    </p:animMotion>
                                  </p:childTnLst>
                                </p:cTn>
                              </p:par>
                            </p:childTnLst>
                          </p:cTn>
                        </p:par>
                        <p:par>
                          <p:cTn id="60" fill="hold">
                            <p:stCondLst>
                              <p:cond delay="330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42" presetClass="path" presetSubtype="0" decel="50000" fill="hold" grpId="1" nodeType="withEffect">
                                  <p:stCondLst>
                                    <p:cond delay="0"/>
                                  </p:stCondLst>
                                  <p:childTnLst>
                                    <p:animMotion origin="layout" path="M -0.01836 3.33333E-6 L -2.08333E-7 3.33333E-6 " pathEditMode="relative" rAng="0" ptsTypes="AA">
                                      <p:cBhvr>
                                        <p:cTn id="65" dur="500" fill="hold"/>
                                        <p:tgtEl>
                                          <p:spTgt spid="23"/>
                                        </p:tgtEl>
                                        <p:attrNameLst>
                                          <p:attrName>ppt_x</p:attrName>
                                          <p:attrName>ppt_y</p:attrName>
                                        </p:attrNameLst>
                                      </p:cBhvr>
                                      <p:rCtr x="911" y="0"/>
                                    </p:animMotion>
                                  </p:childTnLst>
                                </p:cTn>
                              </p:par>
                            </p:childTnLst>
                          </p:cTn>
                        </p:par>
                        <p:par>
                          <p:cTn id="66" fill="hold">
                            <p:stCondLst>
                              <p:cond delay="3800"/>
                            </p:stCondLst>
                            <p:childTnLst>
                              <p:par>
                                <p:cTn id="67" presetID="10" presetClass="entr" presetSubtype="0"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64" presetClass="path" presetSubtype="0" accel="50000" decel="50000" fill="hold" nodeType="withEffect">
                                  <p:stCondLst>
                                    <p:cond delay="0"/>
                                  </p:stCondLst>
                                  <p:childTnLst>
                                    <p:animMotion origin="layout" path="M -4.16667E-6 -0.03611 L -4.16667E-6 1.11111E-6 " pathEditMode="relative" rAng="0" ptsTypes="AA">
                                      <p:cBhvr>
                                        <p:cTn id="71" dur="500" fill="hold"/>
                                        <p:tgtEl>
                                          <p:spTgt spid="13"/>
                                        </p:tgtEl>
                                        <p:attrNameLst>
                                          <p:attrName>ppt_x</p:attrName>
                                          <p:attrName>ppt_y</p:attrName>
                                        </p:attrNameLst>
                                      </p:cBhvr>
                                      <p:rCtr x="0" y="1806"/>
                                    </p:animMotion>
                                  </p:childTnLst>
                                </p:cTn>
                              </p:par>
                            </p:childTnLst>
                          </p:cTn>
                        </p:par>
                        <p:par>
                          <p:cTn id="72" fill="hold">
                            <p:stCondLst>
                              <p:cond delay="4300"/>
                            </p:stCondLst>
                            <p:childTnLst>
                              <p:par>
                                <p:cTn id="73" presetID="10" presetClass="entr" presetSubtype="0" fill="hold"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42" presetClass="path" presetSubtype="0" decel="50000" fill="hold" nodeType="withEffect">
                                  <p:stCondLst>
                                    <p:cond delay="0"/>
                                  </p:stCondLst>
                                  <p:childTnLst>
                                    <p:animMotion origin="layout" path="M -0.01836 3.33333E-6 L -2.08333E-7 3.33333E-6 " pathEditMode="relative" rAng="0" ptsTypes="AA">
                                      <p:cBhvr>
                                        <p:cTn id="77" dur="500" fill="hold"/>
                                        <p:tgtEl>
                                          <p:spTgt spid="26"/>
                                        </p:tgtEl>
                                        <p:attrNameLst>
                                          <p:attrName>ppt_x</p:attrName>
                                          <p:attrName>ppt_y</p:attrName>
                                        </p:attrNameLst>
                                      </p:cBhvr>
                                      <p:rCtr x="9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21" grpId="0"/>
      <p:bldP spid="21" grpId="1"/>
      <p:bldP spid="5" grpId="0" animBg="1"/>
      <p:bldP spid="5" grpId="1" animBg="1"/>
      <p:bldP spid="15" grpId="0"/>
      <p:bldP spid="15" grpId="1"/>
      <p:bldP spid="22" grpId="0"/>
      <p:bldP spid="22" grpId="1"/>
      <p:bldP spid="23" grpId="0"/>
      <p:bldP spid="23" grpId="1"/>
      <p:bldP spid="30" grpId="0" animBg="1"/>
      <p:bldP spid="30" grpId="1" animBg="1"/>
      <p:bldP spid="10" grpId="0" animBg="1"/>
      <p:bldP spid="1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02560-BC7E-1D77-132B-72CBEBE1BB81}"/>
            </a:ext>
          </a:extLst>
        </p:cNvPr>
        <p:cNvGrpSpPr/>
        <p:nvPr/>
      </p:nvGrpSpPr>
      <p:grpSpPr>
        <a:xfrm>
          <a:off x="0" y="0"/>
          <a:ext cx="0" cy="0"/>
          <a:chOff x="0" y="0"/>
          <a:chExt cx="0" cy="0"/>
        </a:xfrm>
      </p:grpSpPr>
      <p:sp>
        <p:nvSpPr>
          <p:cNvPr id="32" name="Oval 31">
            <a:extLst>
              <a:ext uri="{FF2B5EF4-FFF2-40B4-BE49-F238E27FC236}">
                <a16:creationId xmlns:a16="http://schemas.microsoft.com/office/drawing/2014/main" id="{B82AB88D-1B77-5E03-81FB-1C43FEEC04EC}"/>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5F1F3D47-8466-FD17-2659-AAF7ED8A12BB}"/>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34C1A309-85A5-CA03-2CCC-E9BC25F99965}"/>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17A2743D-3BFD-1C39-D18E-8A41C9BFB93E}"/>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2" name="Title 1">
            <a:extLst>
              <a:ext uri="{FF2B5EF4-FFF2-40B4-BE49-F238E27FC236}">
                <a16:creationId xmlns:a16="http://schemas.microsoft.com/office/drawing/2014/main" id="{F918D076-A359-1B4B-E58B-95BCCA1D29AE}"/>
              </a:ext>
            </a:extLst>
          </p:cNvPr>
          <p:cNvSpPr>
            <a:spLocks noGrp="1"/>
          </p:cNvSpPr>
          <p:nvPr>
            <p:ph type="title"/>
          </p:nvPr>
        </p:nvSpPr>
        <p:spPr>
          <a:xfrm>
            <a:off x="453115" y="4157887"/>
            <a:ext cx="9044709" cy="1107996"/>
          </a:xfrm>
        </p:spPr>
        <p:txBody>
          <a:bodyPr/>
          <a:lstStyle/>
          <a:p>
            <a:r>
              <a:rPr lang="en-US">
                <a:solidFill>
                  <a:schemeClr val="tx1"/>
                </a:solidFill>
                <a:latin typeface="+mj-lt"/>
              </a:rPr>
              <a:t>Visit </a:t>
            </a:r>
            <a:r>
              <a:rPr lang="en-US">
                <a:solidFill>
                  <a:schemeClr val="tx1"/>
                </a:solidFill>
                <a:latin typeface="+mj-lt"/>
                <a:hlinkClick r:id="rId3"/>
              </a:rPr>
              <a:t>Customer Hub Website </a:t>
            </a:r>
            <a:r>
              <a:rPr lang="en-US">
                <a:solidFill>
                  <a:schemeClr val="tx1"/>
                </a:solidFill>
                <a:latin typeface="+mj-lt"/>
              </a:rPr>
              <a:t>for upcoming sessions, updates, and on demand contents!</a:t>
            </a:r>
            <a:endParaRPr lang="en-US" sz="4000">
              <a:latin typeface="+mj-lt"/>
            </a:endParaRPr>
          </a:p>
        </p:txBody>
      </p:sp>
      <p:sp>
        <p:nvSpPr>
          <p:cNvPr id="7" name="TextBox 6">
            <a:extLst>
              <a:ext uri="{FF2B5EF4-FFF2-40B4-BE49-F238E27FC236}">
                <a16:creationId xmlns:a16="http://schemas.microsoft.com/office/drawing/2014/main" id="{FB540CA7-F612-98AA-074B-05F5B41333EC}"/>
              </a:ext>
            </a:extLst>
          </p:cNvPr>
          <p:cNvSpPr txBox="1"/>
          <p:nvPr/>
        </p:nvSpPr>
        <p:spPr>
          <a:xfrm>
            <a:off x="453115" y="5537097"/>
            <a:ext cx="622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3BC4"/>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https://aka.ms/CustomerHubSessions</a:t>
            </a:r>
            <a:endParaRPr kumimoji="0" lang="en-US" sz="24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 name="Picture 3">
            <a:extLst>
              <a:ext uri="{FF2B5EF4-FFF2-40B4-BE49-F238E27FC236}">
                <a16:creationId xmlns:a16="http://schemas.microsoft.com/office/drawing/2014/main" id="{5466ECCF-EB4F-DF8F-B18A-5EC22FED03A2}"/>
              </a:ext>
            </a:extLst>
          </p:cNvPr>
          <p:cNvPicPr>
            <a:picLocks noChangeAspect="1"/>
          </p:cNvPicPr>
          <p:nvPr/>
        </p:nvPicPr>
        <p:blipFill>
          <a:blip r:embed="rId4"/>
          <a:stretch>
            <a:fillRect/>
          </a:stretch>
        </p:blipFill>
        <p:spPr>
          <a:xfrm>
            <a:off x="453115" y="455989"/>
            <a:ext cx="6635262" cy="329700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F868B45-73E4-09ED-978F-FBD8173202B2}"/>
              </a:ext>
            </a:extLst>
          </p:cNvPr>
          <p:cNvPicPr>
            <a:picLocks noChangeAspect="1"/>
          </p:cNvPicPr>
          <p:nvPr/>
        </p:nvPicPr>
        <p:blipFill>
          <a:blip r:embed="rId5"/>
          <a:stretch>
            <a:fillRect/>
          </a:stretch>
        </p:blipFill>
        <p:spPr>
          <a:xfrm>
            <a:off x="8462530" y="1891812"/>
            <a:ext cx="2070588" cy="2070588"/>
          </a:xfrm>
          <a:prstGeom prst="rect">
            <a:avLst/>
          </a:prstGeom>
          <a:ln>
            <a:noFill/>
          </a:ln>
          <a:effectLst>
            <a:softEdge rad="112500"/>
          </a:effectLst>
        </p:spPr>
      </p:pic>
      <p:sp>
        <p:nvSpPr>
          <p:cNvPr id="6" name="TextBox 5">
            <a:extLst>
              <a:ext uri="{FF2B5EF4-FFF2-40B4-BE49-F238E27FC236}">
                <a16:creationId xmlns:a16="http://schemas.microsoft.com/office/drawing/2014/main" id="{4D7F2823-BE7A-A81D-F62E-8552A50920DC}"/>
              </a:ext>
            </a:extLst>
          </p:cNvPr>
          <p:cNvSpPr txBox="1"/>
          <p:nvPr/>
        </p:nvSpPr>
        <p:spPr>
          <a:xfrm>
            <a:off x="8241030" y="1314450"/>
            <a:ext cx="106439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Scan me!</a:t>
            </a:r>
          </a:p>
        </p:txBody>
      </p:sp>
      <p:pic>
        <p:nvPicPr>
          <p:cNvPr id="9" name="Graphic 8" descr="Arrow: Clockwise curve with solid fill">
            <a:extLst>
              <a:ext uri="{FF2B5EF4-FFF2-40B4-BE49-F238E27FC236}">
                <a16:creationId xmlns:a16="http://schemas.microsoft.com/office/drawing/2014/main" id="{71259B39-C9F5-5FDE-74F4-E7D2FFF0E0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18280">
            <a:off x="9284447" y="1163399"/>
            <a:ext cx="914400" cy="914400"/>
          </a:xfrm>
          <a:prstGeom prst="rect">
            <a:avLst/>
          </a:prstGeom>
        </p:spPr>
      </p:pic>
    </p:spTree>
    <p:extLst>
      <p:ext uri="{BB962C8B-B14F-4D97-AF65-F5344CB8AC3E}">
        <p14:creationId xmlns:p14="http://schemas.microsoft.com/office/powerpoint/2010/main" val="210575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Up Of Q&amp;A Text On Toy Blocks">
            <a:extLst>
              <a:ext uri="{FF2B5EF4-FFF2-40B4-BE49-F238E27FC236}">
                <a16:creationId xmlns:a16="http://schemas.microsoft.com/office/drawing/2014/main" id="{BB111F38-E180-1B9D-CC43-F2886CB0C518}"/>
              </a:ext>
            </a:extLst>
          </p:cNvPr>
          <p:cNvPicPr>
            <a:picLocks/>
          </p:cNvPicPr>
          <p:nvPr/>
        </p:nvPicPr>
        <p:blipFill rotWithShape="1">
          <a:blip r:embed="rId2" cstate="screen">
            <a:extLst>
              <a:ext uri="{28A0092B-C50C-407E-A947-70E740481C1C}">
                <a14:useLocalDpi xmlns:a14="http://schemas.microsoft.com/office/drawing/2010/main"/>
              </a:ext>
            </a:extLst>
          </a:blip>
          <a:srcRect l="32994" r="3938"/>
          <a:stretch/>
        </p:blipFill>
        <p:spPr>
          <a:xfrm>
            <a:off x="0" y="0"/>
            <a:ext cx="6489290" cy="6858000"/>
          </a:xfrm>
          <a:prstGeom prst="rect">
            <a:avLst/>
          </a:prstGeom>
        </p:spPr>
      </p:pic>
      <p:sp>
        <p:nvSpPr>
          <p:cNvPr id="4" name="Rectangle: Top Corners Rounded 3">
            <a:extLst>
              <a:ext uri="{FF2B5EF4-FFF2-40B4-BE49-F238E27FC236}">
                <a16:creationId xmlns:a16="http://schemas.microsoft.com/office/drawing/2014/main" id="{C66C3774-F6A1-F914-90CE-DCBF1FAA1E80}"/>
              </a:ext>
              <a:ext uri="{C183D7F6-B498-43B3-948B-1728B52AA6E4}">
                <adec:decorative xmlns:adec="http://schemas.microsoft.com/office/drawing/2017/decorative" val="1"/>
              </a:ext>
            </a:extLst>
          </p:cNvPr>
          <p:cNvSpPr>
            <a:spLocks/>
          </p:cNvSpPr>
          <p:nvPr/>
        </p:nvSpPr>
        <p:spPr bwMode="auto">
          <a:xfrm rot="10800000">
            <a:off x="7186386" y="-1"/>
            <a:ext cx="4423002" cy="6269038"/>
          </a:xfrm>
          <a:prstGeom prst="round2SameRect">
            <a:avLst>
              <a:gd name="adj1" fmla="val 7320"/>
              <a:gd name="adj2" fmla="val 0"/>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5" name="Title 1">
            <a:extLst>
              <a:ext uri="{FF2B5EF4-FFF2-40B4-BE49-F238E27FC236}">
                <a16:creationId xmlns:a16="http://schemas.microsoft.com/office/drawing/2014/main" id="{6F6A18AC-5882-FB73-4D43-A72E1E7765F8}"/>
              </a:ext>
            </a:extLst>
          </p:cNvPr>
          <p:cNvSpPr>
            <a:spLocks noGrp="1"/>
          </p:cNvSpPr>
          <p:nvPr>
            <p:ph type="title"/>
          </p:nvPr>
        </p:nvSpPr>
        <p:spPr>
          <a:xfrm>
            <a:off x="8132536" y="2457410"/>
            <a:ext cx="2530702" cy="1107996"/>
          </a:xfrm>
        </p:spPr>
        <p:txBody>
          <a:bodyPr/>
          <a:lstStyle/>
          <a:p>
            <a:pPr algn="ctr"/>
            <a:r>
              <a:rPr lang="en-US" sz="7200" spc="0">
                <a:solidFill>
                  <a:schemeClr val="tx1"/>
                </a:solidFill>
                <a:latin typeface="+mj-lt"/>
              </a:rPr>
              <a:t>Q &amp; </a:t>
            </a:r>
            <a:r>
              <a:rPr lang="en-US" sz="7200" spc="0">
                <a:solidFill>
                  <a:schemeClr val="tx1"/>
                </a:solidFill>
              </a:rPr>
              <a:t>A</a:t>
            </a:r>
          </a:p>
        </p:txBody>
      </p:sp>
      <p:sp>
        <p:nvSpPr>
          <p:cNvPr id="7" name="Graphic 23" descr="Icon of a Question mark">
            <a:extLst>
              <a:ext uri="{FF2B5EF4-FFF2-40B4-BE49-F238E27FC236}">
                <a16:creationId xmlns:a16="http://schemas.microsoft.com/office/drawing/2014/main" id="{0651FEF8-DD71-28B4-6EB3-A16B9B1345A9}"/>
              </a:ext>
            </a:extLst>
          </p:cNvPr>
          <p:cNvSpPr>
            <a:spLocks/>
          </p:cNvSpPr>
          <p:nvPr/>
        </p:nvSpPr>
        <p:spPr>
          <a:xfrm>
            <a:off x="9131300" y="1159942"/>
            <a:ext cx="526532" cy="895094"/>
          </a:xfrm>
          <a:custGeom>
            <a:avLst/>
            <a:gdLst>
              <a:gd name="connsiteX0" fmla="*/ 47625 w 95250"/>
              <a:gd name="connsiteY0" fmla="*/ 0 h 164306"/>
              <a:gd name="connsiteX1" fmla="*/ 0 w 95250"/>
              <a:gd name="connsiteY1" fmla="*/ 47625 h 164306"/>
              <a:gd name="connsiteX2" fmla="*/ 9525 w 95250"/>
              <a:gd name="connsiteY2" fmla="*/ 57150 h 164306"/>
              <a:gd name="connsiteX3" fmla="*/ 19050 w 95250"/>
              <a:gd name="connsiteY3" fmla="*/ 47625 h 164306"/>
              <a:gd name="connsiteX4" fmla="*/ 47625 w 95250"/>
              <a:gd name="connsiteY4" fmla="*/ 19050 h 164306"/>
              <a:gd name="connsiteX5" fmla="*/ 76200 w 95250"/>
              <a:gd name="connsiteY5" fmla="*/ 47625 h 164306"/>
              <a:gd name="connsiteX6" fmla="*/ 72028 w 95250"/>
              <a:gd name="connsiteY6" fmla="*/ 63141 h 164306"/>
              <a:gd name="connsiteX7" fmla="*/ 61284 w 95250"/>
              <a:gd name="connsiteY7" fmla="*/ 72523 h 164306"/>
              <a:gd name="connsiteX8" fmla="*/ 60179 w 95250"/>
              <a:gd name="connsiteY8" fmla="*/ 73266 h 164306"/>
              <a:gd name="connsiteX9" fmla="*/ 46187 w 95250"/>
              <a:gd name="connsiteY9" fmla="*/ 85144 h 164306"/>
              <a:gd name="connsiteX10" fmla="*/ 38100 w 95250"/>
              <a:gd name="connsiteY10" fmla="*/ 109538 h 164306"/>
              <a:gd name="connsiteX11" fmla="*/ 38100 w 95250"/>
              <a:gd name="connsiteY11" fmla="*/ 114300 h 164306"/>
              <a:gd name="connsiteX12" fmla="*/ 47625 w 95250"/>
              <a:gd name="connsiteY12" fmla="*/ 123825 h 164306"/>
              <a:gd name="connsiteX13" fmla="*/ 57150 w 95250"/>
              <a:gd name="connsiteY13" fmla="*/ 114300 h 164306"/>
              <a:gd name="connsiteX14" fmla="*/ 57150 w 95250"/>
              <a:gd name="connsiteY14" fmla="*/ 109538 h 164306"/>
              <a:gd name="connsiteX15" fmla="*/ 60960 w 95250"/>
              <a:gd name="connsiteY15" fmla="*/ 97165 h 164306"/>
              <a:gd name="connsiteX16" fmla="*/ 71571 w 95250"/>
              <a:gd name="connsiteY16" fmla="*/ 88563 h 164306"/>
              <a:gd name="connsiteX17" fmla="*/ 72076 w 95250"/>
              <a:gd name="connsiteY17" fmla="*/ 88211 h 164306"/>
              <a:gd name="connsiteX18" fmla="*/ 87506 w 95250"/>
              <a:gd name="connsiteY18" fmla="*/ 74228 h 164306"/>
              <a:gd name="connsiteX19" fmla="*/ 95250 w 95250"/>
              <a:gd name="connsiteY19" fmla="*/ 47625 h 164306"/>
              <a:gd name="connsiteX20" fmla="*/ 47625 w 95250"/>
              <a:gd name="connsiteY20" fmla="*/ 0 h 164306"/>
              <a:gd name="connsiteX21" fmla="*/ 47625 w 95250"/>
              <a:gd name="connsiteY21" fmla="*/ 164306 h 164306"/>
              <a:gd name="connsiteX22" fmla="*/ 59531 w 95250"/>
              <a:gd name="connsiteY22" fmla="*/ 152400 h 164306"/>
              <a:gd name="connsiteX23" fmla="*/ 47625 w 95250"/>
              <a:gd name="connsiteY23" fmla="*/ 140494 h 164306"/>
              <a:gd name="connsiteX24" fmla="*/ 35719 w 95250"/>
              <a:gd name="connsiteY24" fmla="*/ 152400 h 164306"/>
              <a:gd name="connsiteX25" fmla="*/ 47625 w 95250"/>
              <a:gd name="connsiteY25" fmla="*/ 164306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250" h="164306">
                <a:moveTo>
                  <a:pt x="47625" y="0"/>
                </a:moveTo>
                <a:cubicBezTo>
                  <a:pt x="21317" y="0"/>
                  <a:pt x="0" y="21317"/>
                  <a:pt x="0" y="47625"/>
                </a:cubicBezTo>
                <a:cubicBezTo>
                  <a:pt x="0" y="52886"/>
                  <a:pt x="4265" y="57150"/>
                  <a:pt x="9525" y="57150"/>
                </a:cubicBezTo>
                <a:cubicBezTo>
                  <a:pt x="14786" y="57150"/>
                  <a:pt x="19050" y="52886"/>
                  <a:pt x="19050" y="47625"/>
                </a:cubicBezTo>
                <a:cubicBezTo>
                  <a:pt x="19050" y="31833"/>
                  <a:pt x="31833" y="19050"/>
                  <a:pt x="47625" y="19050"/>
                </a:cubicBezTo>
                <a:cubicBezTo>
                  <a:pt x="63417" y="19050"/>
                  <a:pt x="76200" y="31833"/>
                  <a:pt x="76200" y="47625"/>
                </a:cubicBezTo>
                <a:cubicBezTo>
                  <a:pt x="76200" y="55397"/>
                  <a:pt x="74305" y="59950"/>
                  <a:pt x="72028" y="63141"/>
                </a:cubicBezTo>
                <a:cubicBezTo>
                  <a:pt x="69533" y="66618"/>
                  <a:pt x="66075" y="69218"/>
                  <a:pt x="61284" y="72523"/>
                </a:cubicBezTo>
                <a:lnTo>
                  <a:pt x="60179" y="73266"/>
                </a:lnTo>
                <a:cubicBezTo>
                  <a:pt x="55921" y="76181"/>
                  <a:pt x="50435" y="79924"/>
                  <a:pt x="46187" y="85144"/>
                </a:cubicBezTo>
                <a:cubicBezTo>
                  <a:pt x="41167" y="91316"/>
                  <a:pt x="38100" y="99117"/>
                  <a:pt x="38100" y="109538"/>
                </a:cubicBezTo>
                <a:lnTo>
                  <a:pt x="38100" y="114300"/>
                </a:lnTo>
                <a:cubicBezTo>
                  <a:pt x="38100" y="119561"/>
                  <a:pt x="42364" y="123825"/>
                  <a:pt x="47625" y="123825"/>
                </a:cubicBezTo>
                <a:cubicBezTo>
                  <a:pt x="52886" y="123825"/>
                  <a:pt x="57150" y="119561"/>
                  <a:pt x="57150" y="114300"/>
                </a:cubicBezTo>
                <a:lnTo>
                  <a:pt x="57150" y="109538"/>
                </a:lnTo>
                <a:cubicBezTo>
                  <a:pt x="57150" y="103289"/>
                  <a:pt x="58845" y="99784"/>
                  <a:pt x="60960" y="97165"/>
                </a:cubicBezTo>
                <a:cubicBezTo>
                  <a:pt x="63408" y="94174"/>
                  <a:pt x="66704" y="91907"/>
                  <a:pt x="71571" y="88563"/>
                </a:cubicBezTo>
                <a:lnTo>
                  <a:pt x="72076" y="88211"/>
                </a:lnTo>
                <a:cubicBezTo>
                  <a:pt x="76800" y="84973"/>
                  <a:pt x="82868" y="80724"/>
                  <a:pt x="87506" y="74228"/>
                </a:cubicBezTo>
                <a:cubicBezTo>
                  <a:pt x="92393" y="67447"/>
                  <a:pt x="95250" y="58893"/>
                  <a:pt x="95250" y="47625"/>
                </a:cubicBezTo>
                <a:cubicBezTo>
                  <a:pt x="95250" y="21317"/>
                  <a:pt x="73933" y="0"/>
                  <a:pt x="47625" y="0"/>
                </a:cubicBezTo>
                <a:close/>
                <a:moveTo>
                  <a:pt x="47625" y="164306"/>
                </a:moveTo>
                <a:cubicBezTo>
                  <a:pt x="54201" y="164306"/>
                  <a:pt x="59531" y="158976"/>
                  <a:pt x="59531" y="152400"/>
                </a:cubicBezTo>
                <a:cubicBezTo>
                  <a:pt x="59531" y="145824"/>
                  <a:pt x="54201" y="140494"/>
                  <a:pt x="47625" y="140494"/>
                </a:cubicBezTo>
                <a:cubicBezTo>
                  <a:pt x="41049" y="140494"/>
                  <a:pt x="35719" y="145824"/>
                  <a:pt x="35719" y="152400"/>
                </a:cubicBezTo>
                <a:cubicBezTo>
                  <a:pt x="35719" y="158976"/>
                  <a:pt x="41049" y="164306"/>
                  <a:pt x="47625" y="164306"/>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Rectangle: Top Corners Rounded 5">
            <a:extLst>
              <a:ext uri="{FF2B5EF4-FFF2-40B4-BE49-F238E27FC236}">
                <a16:creationId xmlns:a16="http://schemas.microsoft.com/office/drawing/2014/main" id="{CB2B61C6-1E53-F527-70A8-EEF6D55A427B}"/>
              </a:ext>
              <a:ext uri="{C183D7F6-B498-43B3-948B-1728B52AA6E4}">
                <adec:decorative xmlns:adec="http://schemas.microsoft.com/office/drawing/2017/decorative" val="1"/>
              </a:ext>
            </a:extLst>
          </p:cNvPr>
          <p:cNvSpPr/>
          <p:nvPr/>
        </p:nvSpPr>
        <p:spPr bwMode="auto">
          <a:xfrm>
            <a:off x="9028674" y="2393770"/>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2508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5062C-3463-A57E-3537-B4A2913C6E79}"/>
            </a:ext>
          </a:extLst>
        </p:cNvPr>
        <p:cNvGrpSpPr/>
        <p:nvPr/>
      </p:nvGrpSpPr>
      <p:grpSpPr>
        <a:xfrm>
          <a:off x="0" y="0"/>
          <a:ext cx="0" cy="0"/>
          <a:chOff x="0" y="0"/>
          <a:chExt cx="0" cy="0"/>
        </a:xfrm>
      </p:grpSpPr>
      <p:grpSp>
        <p:nvGrpSpPr>
          <p:cNvPr id="4" name="background">
            <a:extLst>
              <a:ext uri="{FF2B5EF4-FFF2-40B4-BE49-F238E27FC236}">
                <a16:creationId xmlns:a16="http://schemas.microsoft.com/office/drawing/2014/main" id="{B2C93B60-A919-EECA-0551-C27D59F73AB4}"/>
              </a:ext>
            </a:extLst>
          </p:cNvPr>
          <p:cNvGrpSpPr>
            <a:grpSpLocks/>
          </p:cNvGrpSpPr>
          <p:nvPr/>
        </p:nvGrpSpPr>
        <p:grpSpPr>
          <a:xfrm>
            <a:off x="0" y="0"/>
            <a:ext cx="12192000" cy="6858000"/>
            <a:chOff x="0" y="0"/>
            <a:chExt cx="12192000" cy="6858000"/>
          </a:xfrm>
        </p:grpSpPr>
        <p:sp>
          <p:nvSpPr>
            <p:cNvPr id="7" name="Rectangle 6" descr="Light Pattern: Square dots">
              <a:extLst>
                <a:ext uri="{FF2B5EF4-FFF2-40B4-BE49-F238E27FC236}">
                  <a16:creationId xmlns:a16="http://schemas.microsoft.com/office/drawing/2014/main" id="{E646BF33-6830-3B26-E7A8-2A7849CB00FA}"/>
                </a:ext>
              </a:extLst>
            </p:cNvPr>
            <p:cNvSpPr>
              <a:spLocks/>
            </p:cNvSpPr>
            <p:nvPr/>
          </p:nvSpPr>
          <p:spPr bwMode="auto">
            <a:xfrm>
              <a:off x="0" y="0"/>
              <a:ext cx="12192000" cy="6858000"/>
            </a:xfrm>
            <a:prstGeom prst="rect">
              <a:avLst/>
            </a:prstGeom>
            <a:blipFill dpi="0" rotWithShape="1">
              <a:blip r:embed="rId3">
                <a:alphaModFix amt="1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Rounded Corners 24" descr="Light: small container">
              <a:extLst>
                <a:ext uri="{FF2B5EF4-FFF2-40B4-BE49-F238E27FC236}">
                  <a16:creationId xmlns:a16="http://schemas.microsoft.com/office/drawing/2014/main" id="{DC0824D2-4CF8-672F-FEE6-3EFBEA4287C7}"/>
                </a:ext>
              </a:extLst>
            </p:cNvPr>
            <p:cNvSpPr>
              <a:spLocks/>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3" name="Rectangle 12">
            <a:extLst>
              <a:ext uri="{FF2B5EF4-FFF2-40B4-BE49-F238E27FC236}">
                <a16:creationId xmlns:a16="http://schemas.microsoft.com/office/drawing/2014/main" id="{09670E22-26BB-9A66-160C-6B401CA7A7C5}"/>
              </a:ext>
            </a:extLst>
          </p:cNvPr>
          <p:cNvSpPr/>
          <p:nvPr/>
        </p:nvSpPr>
        <p:spPr bwMode="auto">
          <a:xfrm>
            <a:off x="0" y="0"/>
            <a:ext cx="12192002" cy="6858000"/>
          </a:xfrm>
          <a:prstGeom prst="rect">
            <a:avLst/>
          </a:prstGeom>
          <a:gradFill flip="none" rotWithShape="1">
            <a:gsLst>
              <a:gs pos="75000">
                <a:srgbClr val="0078D4">
                  <a:alpha val="27000"/>
                </a:srgbClr>
              </a:gs>
              <a:gs pos="50000">
                <a:srgbClr val="C03BC4">
                  <a:alpha val="13000"/>
                </a:srgbClr>
              </a:gs>
              <a:gs pos="100000">
                <a:srgbClr val="14938C">
                  <a:alpha val="29000"/>
                </a:srgbClr>
              </a:gs>
              <a:gs pos="25000">
                <a:srgbClr val="F4364C">
                  <a:alpha val="5000"/>
                </a:srgbClr>
              </a:gs>
              <a:gs pos="0">
                <a:srgbClr val="FF5C39">
                  <a:alpha val="17000"/>
                </a:srgbClr>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5943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4" name="Title 1">
            <a:extLst>
              <a:ext uri="{FF2B5EF4-FFF2-40B4-BE49-F238E27FC236}">
                <a16:creationId xmlns:a16="http://schemas.microsoft.com/office/drawing/2014/main" id="{D4CE951F-1BDF-66CD-45AC-A55370431478}"/>
              </a:ext>
            </a:extLst>
          </p:cNvPr>
          <p:cNvSpPr txBox="1">
            <a:spLocks/>
          </p:cNvSpPr>
          <p:nvPr/>
        </p:nvSpPr>
        <p:spPr>
          <a:xfrm>
            <a:off x="586740" y="2197894"/>
            <a:ext cx="3361528" cy="246221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noProof="0">
                <a:ln w="3175">
                  <a:noFill/>
                </a:ln>
                <a:solidFill>
                  <a:srgbClr val="000000"/>
                </a:solidFill>
                <a:effectLst/>
                <a:uLnTx/>
                <a:uFillTx/>
                <a:latin typeface="Segoe UI Semibold"/>
                <a:ea typeface="+mn-ea"/>
                <a:cs typeface="Segoe UI" pitchFamily="34" charset="0"/>
              </a:rPr>
              <a:t>Thank</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noProof="0">
                <a:ln w="3175">
                  <a:noFill/>
                </a:ln>
                <a:solidFill>
                  <a:srgbClr val="000000"/>
                </a:solidFill>
                <a:effectLst/>
                <a:uLnTx/>
                <a:uFillTx/>
                <a:latin typeface="Segoe UI Semibold"/>
                <a:ea typeface="+mn-ea"/>
                <a:cs typeface="Segoe UI" pitchFamily="34" charset="0"/>
              </a:rPr>
              <a:t>You</a:t>
            </a:r>
          </a:p>
        </p:txBody>
      </p:sp>
      <p:sp>
        <p:nvSpPr>
          <p:cNvPr id="15" name="Graphic 25">
            <a:extLst>
              <a:ext uri="{FF2B5EF4-FFF2-40B4-BE49-F238E27FC236}">
                <a16:creationId xmlns:a16="http://schemas.microsoft.com/office/drawing/2014/main" id="{EB23C8C9-9D70-3A2E-E8AF-ADEE059780CF}"/>
              </a:ext>
            </a:extLst>
          </p:cNvPr>
          <p:cNvSpPr/>
          <p:nvPr/>
        </p:nvSpPr>
        <p:spPr>
          <a:xfrm>
            <a:off x="-3" y="564244"/>
            <a:ext cx="12192005" cy="5729512"/>
          </a:xfrm>
          <a:custGeom>
            <a:avLst/>
            <a:gdLst>
              <a:gd name="connsiteX0" fmla="*/ 0 w 9147428"/>
              <a:gd name="connsiteY0" fmla="*/ 0 h 4301204"/>
              <a:gd name="connsiteX1" fmla="*/ 3289649 w 9147428"/>
              <a:gd name="connsiteY1" fmla="*/ 0 h 4301204"/>
              <a:gd name="connsiteX2" fmla="*/ 3450717 w 9147428"/>
              <a:gd name="connsiteY2" fmla="*/ 161068 h 4301204"/>
              <a:gd name="connsiteX3" fmla="*/ 3450717 w 9147428"/>
              <a:gd name="connsiteY3" fmla="*/ 4140137 h 4301204"/>
              <a:gd name="connsiteX4" fmla="*/ 3611785 w 9147428"/>
              <a:gd name="connsiteY4" fmla="*/ 4301205 h 4301204"/>
              <a:gd name="connsiteX5" fmla="*/ 9147429 w 9147428"/>
              <a:gd name="connsiteY5" fmla="*/ 4301205 h 430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428" h="4301204">
                <a:moveTo>
                  <a:pt x="0" y="0"/>
                </a:moveTo>
                <a:lnTo>
                  <a:pt x="3289649" y="0"/>
                </a:lnTo>
                <a:cubicBezTo>
                  <a:pt x="3378613" y="0"/>
                  <a:pt x="3450717" y="72104"/>
                  <a:pt x="3450717" y="161068"/>
                </a:cubicBezTo>
                <a:lnTo>
                  <a:pt x="3450717" y="4140137"/>
                </a:lnTo>
                <a:cubicBezTo>
                  <a:pt x="3450717" y="4229100"/>
                  <a:pt x="3522821" y="4301205"/>
                  <a:pt x="3611785" y="4301205"/>
                </a:cubicBezTo>
                <a:lnTo>
                  <a:pt x="9147429" y="4301205"/>
                </a:lnTo>
              </a:path>
            </a:pathLst>
          </a:custGeom>
          <a:noFill/>
          <a:ln w="22225">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16" name="Picture 15" descr="A group of people sitting in chairs&#10;&#10;Description automatically generated">
            <a:extLst>
              <a:ext uri="{FF2B5EF4-FFF2-40B4-BE49-F238E27FC236}">
                <a16:creationId xmlns:a16="http://schemas.microsoft.com/office/drawing/2014/main" id="{A38AE1DD-0FD0-215A-AA25-21F04F047B9D}"/>
              </a:ext>
            </a:extLst>
          </p:cNvPr>
          <p:cNvPicPr>
            <a:picLocks noChangeAspect="1"/>
          </p:cNvPicPr>
          <p:nvPr/>
        </p:nvPicPr>
        <p:blipFill>
          <a:blip r:embed="rId5">
            <a:extLst>
              <a:ext uri="{28A0092B-C50C-407E-A947-70E740481C1C}">
                <a14:useLocalDpi xmlns:a14="http://schemas.microsoft.com/office/drawing/2010/main" val="0"/>
              </a:ext>
            </a:extLst>
          </a:blip>
          <a:srcRect t="24600" r="15647" b="11732"/>
          <a:stretch/>
        </p:blipFill>
        <p:spPr>
          <a:xfrm>
            <a:off x="0" y="0"/>
            <a:ext cx="12192000" cy="6139542"/>
          </a:xfrm>
          <a:custGeom>
            <a:avLst/>
            <a:gdLst>
              <a:gd name="connsiteX0" fmla="*/ 0 w 12192000"/>
              <a:gd name="connsiteY0" fmla="*/ 0 h 6139542"/>
              <a:gd name="connsiteX1" fmla="*/ 12192000 w 12192000"/>
              <a:gd name="connsiteY1" fmla="*/ 0 h 6139542"/>
              <a:gd name="connsiteX2" fmla="*/ 12192000 w 12192000"/>
              <a:gd name="connsiteY2" fmla="*/ 400692 h 6139542"/>
              <a:gd name="connsiteX3" fmla="*/ 12191996 w 12192000"/>
              <a:gd name="connsiteY3" fmla="*/ 400692 h 6139542"/>
              <a:gd name="connsiteX4" fmla="*/ 12191996 w 12192000"/>
              <a:gd name="connsiteY4" fmla="*/ 6139542 h 6139542"/>
              <a:gd name="connsiteX5" fmla="*/ 4869812 w 12192000"/>
              <a:gd name="connsiteY5" fmla="*/ 6139542 h 6139542"/>
              <a:gd name="connsiteX6" fmla="*/ 4775198 w 12192000"/>
              <a:gd name="connsiteY6" fmla="*/ 6044927 h 6139542"/>
              <a:gd name="connsiteX7" fmla="*/ 4775198 w 12192000"/>
              <a:gd name="connsiteY7" fmla="*/ 400692 h 6139542"/>
              <a:gd name="connsiteX8" fmla="*/ 4775196 w 12192000"/>
              <a:gd name="connsiteY8" fmla="*/ 400692 h 6139542"/>
              <a:gd name="connsiteX9" fmla="*/ 4775196 w 12192000"/>
              <a:gd name="connsiteY9" fmla="*/ 706627 h 6139542"/>
              <a:gd name="connsiteX10" fmla="*/ 4530915 w 12192000"/>
              <a:gd name="connsiteY10" fmla="*/ 406906 h 6139542"/>
              <a:gd name="connsiteX11" fmla="*/ 4469277 w 12192000"/>
              <a:gd name="connsiteY11" fmla="*/ 400692 h 6139542"/>
              <a:gd name="connsiteX12" fmla="*/ 0 w 12192000"/>
              <a:gd name="connsiteY12" fmla="*/ 400692 h 613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139542">
                <a:moveTo>
                  <a:pt x="0" y="0"/>
                </a:moveTo>
                <a:lnTo>
                  <a:pt x="12192000" y="0"/>
                </a:lnTo>
                <a:lnTo>
                  <a:pt x="12192000" y="400692"/>
                </a:lnTo>
                <a:lnTo>
                  <a:pt x="12191996" y="400692"/>
                </a:lnTo>
                <a:lnTo>
                  <a:pt x="12191996" y="6139542"/>
                </a:lnTo>
                <a:lnTo>
                  <a:pt x="4869812" y="6139542"/>
                </a:lnTo>
                <a:cubicBezTo>
                  <a:pt x="4817558" y="6139542"/>
                  <a:pt x="4775198" y="6097181"/>
                  <a:pt x="4775198" y="6044927"/>
                </a:cubicBezTo>
                <a:lnTo>
                  <a:pt x="4775198" y="400692"/>
                </a:lnTo>
                <a:lnTo>
                  <a:pt x="4775196" y="400692"/>
                </a:lnTo>
                <a:lnTo>
                  <a:pt x="4775196" y="706627"/>
                </a:lnTo>
                <a:cubicBezTo>
                  <a:pt x="4775196" y="558783"/>
                  <a:pt x="4670325" y="435433"/>
                  <a:pt x="4530915" y="406906"/>
                </a:cubicBezTo>
                <a:lnTo>
                  <a:pt x="4469277" y="400692"/>
                </a:lnTo>
                <a:lnTo>
                  <a:pt x="0" y="400692"/>
                </a:lnTo>
                <a:close/>
              </a:path>
            </a:pathLst>
          </a:custGeom>
        </p:spPr>
      </p:pic>
      <p:sp>
        <p:nvSpPr>
          <p:cNvPr id="17" name="Freeform: Shape 16">
            <a:extLst>
              <a:ext uri="{FF2B5EF4-FFF2-40B4-BE49-F238E27FC236}">
                <a16:creationId xmlns:a16="http://schemas.microsoft.com/office/drawing/2014/main" id="{1DCA8C63-6EB1-47BA-C2E2-32017BDBB659}"/>
              </a:ext>
            </a:extLst>
          </p:cNvPr>
          <p:cNvSpPr/>
          <p:nvPr/>
        </p:nvSpPr>
        <p:spPr bwMode="auto">
          <a:xfrm rot="10800000">
            <a:off x="0" y="0"/>
            <a:ext cx="12192000" cy="6139542"/>
          </a:xfrm>
          <a:custGeom>
            <a:avLst/>
            <a:gdLst>
              <a:gd name="connsiteX0" fmla="*/ 12192000 w 12192000"/>
              <a:gd name="connsiteY0" fmla="*/ 6139542 h 6139542"/>
              <a:gd name="connsiteX1" fmla="*/ 0 w 12192000"/>
              <a:gd name="connsiteY1" fmla="*/ 6139542 h 6139542"/>
              <a:gd name="connsiteX2" fmla="*/ 0 w 12192000"/>
              <a:gd name="connsiteY2" fmla="*/ 5738850 h 6139542"/>
              <a:gd name="connsiteX3" fmla="*/ 4 w 12192000"/>
              <a:gd name="connsiteY3" fmla="*/ 5738850 h 6139542"/>
              <a:gd name="connsiteX4" fmla="*/ 4 w 12192000"/>
              <a:gd name="connsiteY4" fmla="*/ 0 h 6139542"/>
              <a:gd name="connsiteX5" fmla="*/ 7322188 w 12192000"/>
              <a:gd name="connsiteY5" fmla="*/ 0 h 6139542"/>
              <a:gd name="connsiteX6" fmla="*/ 7416803 w 12192000"/>
              <a:gd name="connsiteY6" fmla="*/ 94615 h 6139542"/>
              <a:gd name="connsiteX7" fmla="*/ 7416802 w 12192000"/>
              <a:gd name="connsiteY7" fmla="*/ 5738850 h 6139542"/>
              <a:gd name="connsiteX8" fmla="*/ 7416804 w 12192000"/>
              <a:gd name="connsiteY8" fmla="*/ 5738850 h 6139542"/>
              <a:gd name="connsiteX9" fmla="*/ 7416804 w 12192000"/>
              <a:gd name="connsiteY9" fmla="*/ 5432915 h 6139542"/>
              <a:gd name="connsiteX10" fmla="*/ 7661085 w 12192000"/>
              <a:gd name="connsiteY10" fmla="*/ 5732636 h 6139542"/>
              <a:gd name="connsiteX11" fmla="*/ 7722724 w 12192000"/>
              <a:gd name="connsiteY11" fmla="*/ 5738850 h 6139542"/>
              <a:gd name="connsiteX12" fmla="*/ 12192000 w 12192000"/>
              <a:gd name="connsiteY12" fmla="*/ 5738850 h 613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139542">
                <a:moveTo>
                  <a:pt x="12192000" y="6139542"/>
                </a:moveTo>
                <a:lnTo>
                  <a:pt x="0" y="6139542"/>
                </a:lnTo>
                <a:lnTo>
                  <a:pt x="0" y="5738850"/>
                </a:lnTo>
                <a:lnTo>
                  <a:pt x="4" y="5738850"/>
                </a:lnTo>
                <a:lnTo>
                  <a:pt x="4" y="0"/>
                </a:lnTo>
                <a:lnTo>
                  <a:pt x="7322188" y="0"/>
                </a:lnTo>
                <a:cubicBezTo>
                  <a:pt x="7374442" y="0"/>
                  <a:pt x="7416803" y="42361"/>
                  <a:pt x="7416803" y="94615"/>
                </a:cubicBezTo>
                <a:lnTo>
                  <a:pt x="7416802" y="5738850"/>
                </a:lnTo>
                <a:lnTo>
                  <a:pt x="7416804" y="5738850"/>
                </a:lnTo>
                <a:lnTo>
                  <a:pt x="7416804" y="5432915"/>
                </a:lnTo>
                <a:cubicBezTo>
                  <a:pt x="7416804" y="5580759"/>
                  <a:pt x="7521675" y="5704109"/>
                  <a:pt x="7661085" y="5732636"/>
                </a:cubicBezTo>
                <a:lnTo>
                  <a:pt x="7722724" y="5738850"/>
                </a:lnTo>
                <a:lnTo>
                  <a:pt x="12192000" y="5738850"/>
                </a:lnTo>
                <a:close/>
              </a:path>
            </a:pathLst>
          </a:custGeom>
          <a:solidFill>
            <a:schemeClr val="tx1">
              <a:alpha val="3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 Placeholder 5">
            <a:extLst>
              <a:ext uri="{FF2B5EF4-FFF2-40B4-BE49-F238E27FC236}">
                <a16:creationId xmlns:a16="http://schemas.microsoft.com/office/drawing/2014/main" id="{5EB4593A-D79C-73AB-4521-02AD42966D5C}"/>
              </a:ext>
            </a:extLst>
          </p:cNvPr>
          <p:cNvSpPr>
            <a:spLocks noGrp="1"/>
          </p:cNvSpPr>
          <p:nvPr>
            <p:ph sz="quarter" idx="4294967295"/>
          </p:nvPr>
        </p:nvSpPr>
        <p:spPr>
          <a:xfrm>
            <a:off x="584200" y="6410325"/>
            <a:ext cx="10291763" cy="153988"/>
          </a:xfrm>
        </p:spPr>
        <p:txBody>
          <a:bodyPr>
            <a:spAutoFit/>
          </a:bodyPr>
          <a:lstStyle/>
          <a:p>
            <a:r>
              <a:rPr lang="en-US" sz="1000"/>
              <a:t>Copyright © 2025 Microsoft Corporation. All rights reserved.</a:t>
            </a:r>
          </a:p>
        </p:txBody>
      </p:sp>
    </p:spTree>
    <p:extLst>
      <p:ext uri="{BB962C8B-B14F-4D97-AF65-F5344CB8AC3E}">
        <p14:creationId xmlns:p14="http://schemas.microsoft.com/office/powerpoint/2010/main" val="600997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E905082-04EA-D4F2-E605-5C6A12921B6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89" b="74156"/>
          <a:stretch/>
        </p:blipFill>
        <p:spPr>
          <a:xfrm rot="16200000">
            <a:off x="8272431" y="2938431"/>
            <a:ext cx="4835744" cy="3003395"/>
          </a:xfrm>
          <a:custGeom>
            <a:avLst/>
            <a:gdLst>
              <a:gd name="connsiteX0" fmla="*/ 0 w 1547381"/>
              <a:gd name="connsiteY0" fmla="*/ 0 h 978807"/>
              <a:gd name="connsiteX1" fmla="*/ 1547381 w 1547381"/>
              <a:gd name="connsiteY1" fmla="*/ 0 h 978807"/>
              <a:gd name="connsiteX2" fmla="*/ 1547381 w 1547381"/>
              <a:gd name="connsiteY2" fmla="*/ 978807 h 978807"/>
              <a:gd name="connsiteX3" fmla="*/ 0 w 1547381"/>
              <a:gd name="connsiteY3" fmla="*/ 978807 h 978807"/>
            </a:gdLst>
            <a:ahLst/>
            <a:cxnLst>
              <a:cxn ang="0">
                <a:pos x="connsiteX0" y="connsiteY0"/>
              </a:cxn>
              <a:cxn ang="0">
                <a:pos x="connsiteX1" y="connsiteY1"/>
              </a:cxn>
              <a:cxn ang="0">
                <a:pos x="connsiteX2" y="connsiteY2"/>
              </a:cxn>
              <a:cxn ang="0">
                <a:pos x="connsiteX3" y="connsiteY3"/>
              </a:cxn>
            </a:cxnLst>
            <a:rect l="l" t="t" r="r" b="b"/>
            <a:pathLst>
              <a:path w="1547381" h="978807">
                <a:moveTo>
                  <a:pt x="0" y="0"/>
                </a:moveTo>
                <a:lnTo>
                  <a:pt x="1547381" y="0"/>
                </a:lnTo>
                <a:lnTo>
                  <a:pt x="1547381" y="978807"/>
                </a:lnTo>
                <a:lnTo>
                  <a:pt x="0" y="978807"/>
                </a:lnTo>
                <a:close/>
              </a:path>
            </a:pathLst>
          </a:custGeom>
          <a:effectLst>
            <a:outerShdw blurRad="114300" dist="63500" dir="5400000" algn="t" rotWithShape="0">
              <a:schemeClr val="bg1">
                <a:lumMod val="75000"/>
                <a:alpha val="32000"/>
              </a:schemeClr>
            </a:outerShdw>
          </a:effectLst>
        </p:spPr>
      </p:pic>
      <p:sp>
        <p:nvSpPr>
          <p:cNvPr id="11" name="Rectangle: Rounded Corners 10">
            <a:extLst>
              <a:ext uri="{FF2B5EF4-FFF2-40B4-BE49-F238E27FC236}">
                <a16:creationId xmlns:a16="http://schemas.microsoft.com/office/drawing/2014/main" id="{AA47468E-344C-BBB1-F1B2-FA738910C84A}"/>
              </a:ext>
              <a:ext uri="{C183D7F6-B498-43B3-948B-1728B52AA6E4}">
                <adec:decorative xmlns:adec="http://schemas.microsoft.com/office/drawing/2017/decorative" val="1"/>
              </a:ext>
            </a:extLst>
          </p:cNvPr>
          <p:cNvSpPr>
            <a:spLocks/>
          </p:cNvSpPr>
          <p:nvPr/>
        </p:nvSpPr>
        <p:spPr bwMode="auto">
          <a:xfrm>
            <a:off x="585787" y="1419225"/>
            <a:ext cx="5383592" cy="4299403"/>
          </a:xfrm>
          <a:prstGeom prst="roundRect">
            <a:avLst>
              <a:gd name="adj" fmla="val 4974"/>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1" name="Rectangle: Rounded Corners 20">
            <a:extLst>
              <a:ext uri="{FF2B5EF4-FFF2-40B4-BE49-F238E27FC236}">
                <a16:creationId xmlns:a16="http://schemas.microsoft.com/office/drawing/2014/main" id="{BE5F38FB-1CD4-58C8-3844-07348A627215}"/>
              </a:ext>
              <a:ext uri="{C183D7F6-B498-43B3-948B-1728B52AA6E4}">
                <adec:decorative xmlns:adec="http://schemas.microsoft.com/office/drawing/2017/decorative" val="1"/>
              </a:ext>
            </a:extLst>
          </p:cNvPr>
          <p:cNvSpPr>
            <a:spLocks/>
          </p:cNvSpPr>
          <p:nvPr/>
        </p:nvSpPr>
        <p:spPr bwMode="auto">
          <a:xfrm>
            <a:off x="6222621" y="1419225"/>
            <a:ext cx="5383592" cy="4299403"/>
          </a:xfrm>
          <a:prstGeom prst="roundRect">
            <a:avLst>
              <a:gd name="adj" fmla="val 4449"/>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6" name="Rectangle: Rounded Corners 35">
            <a:extLst>
              <a:ext uri="{FF2B5EF4-FFF2-40B4-BE49-F238E27FC236}">
                <a16:creationId xmlns:a16="http://schemas.microsoft.com/office/drawing/2014/main" id="{7A6D1DDE-BD3F-8411-B53A-57682C568128}"/>
              </a:ext>
              <a:ext uri="{C183D7F6-B498-43B3-948B-1728B52AA6E4}">
                <adec:decorative xmlns:adec="http://schemas.microsoft.com/office/drawing/2017/decorative" val="1"/>
              </a:ext>
            </a:extLst>
          </p:cNvPr>
          <p:cNvSpPr>
            <a:spLocks/>
          </p:cNvSpPr>
          <p:nvPr/>
        </p:nvSpPr>
        <p:spPr bwMode="auto">
          <a:xfrm>
            <a:off x="745548" y="1573802"/>
            <a:ext cx="5064069" cy="670512"/>
          </a:xfrm>
          <a:prstGeom prst="roundRect">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
        <p:nvSpPr>
          <p:cNvPr id="27" name="Rectangle: Rounded Corners 35">
            <a:extLst>
              <a:ext uri="{FF2B5EF4-FFF2-40B4-BE49-F238E27FC236}">
                <a16:creationId xmlns:a16="http://schemas.microsoft.com/office/drawing/2014/main" id="{BA9AFA49-176C-58CF-B00E-90DF55575D5B}"/>
              </a:ext>
              <a:ext uri="{C183D7F6-B498-43B3-948B-1728B52AA6E4}">
                <adec:decorative xmlns:adec="http://schemas.microsoft.com/office/drawing/2017/decorative" val="1"/>
              </a:ext>
            </a:extLst>
          </p:cNvPr>
          <p:cNvSpPr>
            <a:spLocks/>
          </p:cNvSpPr>
          <p:nvPr/>
        </p:nvSpPr>
        <p:spPr bwMode="auto">
          <a:xfrm>
            <a:off x="6382382" y="1573802"/>
            <a:ext cx="5064069" cy="670512"/>
          </a:xfrm>
          <a:prstGeom prst="roundRect">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
        <p:nvSpPr>
          <p:cNvPr id="31" name="Rectangle: Rounded Corners 30">
            <a:extLst>
              <a:ext uri="{FF2B5EF4-FFF2-40B4-BE49-F238E27FC236}">
                <a16:creationId xmlns:a16="http://schemas.microsoft.com/office/drawing/2014/main" id="{9C4A9692-FB52-58A4-8477-D49B0E92BA75}"/>
              </a:ext>
              <a:ext uri="{C183D7F6-B498-43B3-948B-1728B52AA6E4}">
                <adec:decorative xmlns:adec="http://schemas.microsoft.com/office/drawing/2017/decorative" val="1"/>
              </a:ext>
            </a:extLst>
          </p:cNvPr>
          <p:cNvSpPr/>
          <p:nvPr/>
        </p:nvSpPr>
        <p:spPr bwMode="auto">
          <a:xfrm>
            <a:off x="745548" y="2389431"/>
            <a:ext cx="5064069" cy="3147487"/>
          </a:xfrm>
          <a:prstGeom prst="roundRect">
            <a:avLst>
              <a:gd name="adj" fmla="val 2935"/>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32" name="Rectangle: Rounded Corners 31">
            <a:extLst>
              <a:ext uri="{FF2B5EF4-FFF2-40B4-BE49-F238E27FC236}">
                <a16:creationId xmlns:a16="http://schemas.microsoft.com/office/drawing/2014/main" id="{EC61E475-DB6D-E3E8-C6C4-803DFD0943A6}"/>
              </a:ext>
              <a:ext uri="{C183D7F6-B498-43B3-948B-1728B52AA6E4}">
                <adec:decorative xmlns:adec="http://schemas.microsoft.com/office/drawing/2017/decorative" val="1"/>
              </a:ext>
            </a:extLst>
          </p:cNvPr>
          <p:cNvSpPr/>
          <p:nvPr/>
        </p:nvSpPr>
        <p:spPr bwMode="auto">
          <a:xfrm>
            <a:off x="6382382" y="2389431"/>
            <a:ext cx="5064069" cy="3147487"/>
          </a:xfrm>
          <a:prstGeom prst="roundRect">
            <a:avLst>
              <a:gd name="adj" fmla="val 2935"/>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33" name="Oval 32">
            <a:extLst>
              <a:ext uri="{FF2B5EF4-FFF2-40B4-BE49-F238E27FC236}">
                <a16:creationId xmlns:a16="http://schemas.microsoft.com/office/drawing/2014/main" id="{F856B1B8-D0C6-154D-3A50-8CFB33F0F0D7}"/>
              </a:ext>
              <a:ext uri="{C183D7F6-B498-43B3-948B-1728B52AA6E4}">
                <adec:decorative xmlns:adec="http://schemas.microsoft.com/office/drawing/2017/decorative" val="1"/>
              </a:ext>
            </a:extLst>
          </p:cNvPr>
          <p:cNvSpPr/>
          <p:nvPr/>
        </p:nvSpPr>
        <p:spPr bwMode="auto">
          <a:xfrm>
            <a:off x="983275" y="2725271"/>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35" name="Oval 34">
            <a:extLst>
              <a:ext uri="{FF2B5EF4-FFF2-40B4-BE49-F238E27FC236}">
                <a16:creationId xmlns:a16="http://schemas.microsoft.com/office/drawing/2014/main" id="{0B68CAD7-75C3-A582-B075-5361EC7D0FDE}"/>
              </a:ext>
              <a:ext uri="{C183D7F6-B498-43B3-948B-1728B52AA6E4}">
                <adec:decorative xmlns:adec="http://schemas.microsoft.com/office/drawing/2017/decorative" val="1"/>
              </a:ext>
            </a:extLst>
          </p:cNvPr>
          <p:cNvSpPr/>
          <p:nvPr/>
        </p:nvSpPr>
        <p:spPr bwMode="auto">
          <a:xfrm>
            <a:off x="983275" y="3876315"/>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38" name="Straight Connector 37">
            <a:extLst>
              <a:ext uri="{FF2B5EF4-FFF2-40B4-BE49-F238E27FC236}">
                <a16:creationId xmlns:a16="http://schemas.microsoft.com/office/drawing/2014/main" id="{C1EA499E-4AAF-6D4F-8EDE-F248F31D9EA9}"/>
              </a:ext>
              <a:ext uri="{C183D7F6-B498-43B3-948B-1728B52AA6E4}">
                <adec:decorative xmlns:adec="http://schemas.microsoft.com/office/drawing/2017/decorative" val="1"/>
              </a:ext>
            </a:extLst>
          </p:cNvPr>
          <p:cNvCxnSpPr>
            <a:cxnSpLocks/>
          </p:cNvCxnSpPr>
          <p:nvPr/>
        </p:nvCxnSpPr>
        <p:spPr>
          <a:xfrm>
            <a:off x="1910959" y="3610949"/>
            <a:ext cx="363439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E005BACF-9474-012B-37ED-F862BEC14759}"/>
              </a:ext>
              <a:ext uri="{C183D7F6-B498-43B3-948B-1728B52AA6E4}">
                <adec:decorative xmlns:adec="http://schemas.microsoft.com/office/drawing/2017/decorative" val="1"/>
              </a:ext>
            </a:extLst>
          </p:cNvPr>
          <p:cNvSpPr/>
          <p:nvPr/>
        </p:nvSpPr>
        <p:spPr bwMode="auto">
          <a:xfrm>
            <a:off x="6640156" y="2725271"/>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43" name="Straight Connector 42">
            <a:extLst>
              <a:ext uri="{FF2B5EF4-FFF2-40B4-BE49-F238E27FC236}">
                <a16:creationId xmlns:a16="http://schemas.microsoft.com/office/drawing/2014/main" id="{B0D5F0FE-6668-700E-05C7-52CD5C75AE41}"/>
              </a:ext>
              <a:ext uri="{C183D7F6-B498-43B3-948B-1728B52AA6E4}">
                <adec:decorative xmlns:adec="http://schemas.microsoft.com/office/drawing/2017/decorative" val="1"/>
              </a:ext>
            </a:extLst>
          </p:cNvPr>
          <p:cNvCxnSpPr>
            <a:cxnSpLocks/>
          </p:cNvCxnSpPr>
          <p:nvPr/>
        </p:nvCxnSpPr>
        <p:spPr>
          <a:xfrm>
            <a:off x="7567840" y="3610949"/>
            <a:ext cx="363439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537376E9-D0E5-5946-C952-9A586B8E0154}"/>
              </a:ext>
              <a:ext uri="{C183D7F6-B498-43B3-948B-1728B52AA6E4}">
                <adec:decorative xmlns:adec="http://schemas.microsoft.com/office/drawing/2017/decorative" val="1"/>
              </a:ext>
            </a:extLst>
          </p:cNvPr>
          <p:cNvSpPr/>
          <p:nvPr/>
        </p:nvSpPr>
        <p:spPr bwMode="auto">
          <a:xfrm>
            <a:off x="6646016" y="3876315"/>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53" name="Freeform: Shape 52">
            <a:extLst>
              <a:ext uri="{FF2B5EF4-FFF2-40B4-BE49-F238E27FC236}">
                <a16:creationId xmlns:a16="http://schemas.microsoft.com/office/drawing/2014/main" id="{536338FB-C038-B8CC-5EDD-67429C4FE2C3}"/>
              </a:ext>
              <a:ext uri="{C183D7F6-B498-43B3-948B-1728B52AA6E4}">
                <adec:decorative xmlns:adec="http://schemas.microsoft.com/office/drawing/2017/decorative" val="1"/>
              </a:ext>
            </a:extLst>
          </p:cNvPr>
          <p:cNvSpPr>
            <a:spLocks/>
          </p:cNvSpPr>
          <p:nvPr/>
        </p:nvSpPr>
        <p:spPr bwMode="auto">
          <a:xfrm flipV="1">
            <a:off x="0" y="0"/>
            <a:ext cx="1124176" cy="1255013"/>
          </a:xfrm>
          <a:custGeom>
            <a:avLst/>
            <a:gdLst>
              <a:gd name="connsiteX0" fmla="*/ 0 w 1124176"/>
              <a:gd name="connsiteY0" fmla="*/ 26491 h 1255013"/>
              <a:gd name="connsiteX1" fmla="*/ 0 w 1124176"/>
              <a:gd name="connsiteY1" fmla="*/ 1255013 h 1255013"/>
              <a:gd name="connsiteX2" fmla="*/ 1057923 w 1124176"/>
              <a:gd name="connsiteY2" fmla="*/ 1255013 h 1255013"/>
              <a:gd name="connsiteX3" fmla="*/ 1083067 w 1124176"/>
              <a:gd name="connsiteY3" fmla="*/ 1186315 h 1255013"/>
              <a:gd name="connsiteX4" fmla="*/ 1124176 w 1124176"/>
              <a:gd name="connsiteY4" fmla="*/ 914400 h 1255013"/>
              <a:gd name="connsiteX5" fmla="*/ 209776 w 1124176"/>
              <a:gd name="connsiteY5" fmla="*/ 0 h 1255013"/>
              <a:gd name="connsiteX6" fmla="*/ 25493 w 1124176"/>
              <a:gd name="connsiteY6" fmla="*/ 18577 h 1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176" h="1255013">
                <a:moveTo>
                  <a:pt x="0" y="26491"/>
                </a:moveTo>
                <a:lnTo>
                  <a:pt x="0" y="1255013"/>
                </a:lnTo>
                <a:lnTo>
                  <a:pt x="1057923" y="1255013"/>
                </a:lnTo>
                <a:lnTo>
                  <a:pt x="1083067" y="1186315"/>
                </a:lnTo>
                <a:cubicBezTo>
                  <a:pt x="1109784" y="1100417"/>
                  <a:pt x="1124176" y="1009089"/>
                  <a:pt x="1124176" y="914400"/>
                </a:cubicBezTo>
                <a:cubicBezTo>
                  <a:pt x="1124176" y="409391"/>
                  <a:pt x="714785" y="0"/>
                  <a:pt x="209776" y="0"/>
                </a:cubicBezTo>
                <a:cubicBezTo>
                  <a:pt x="146650" y="0"/>
                  <a:pt x="85018" y="6397"/>
                  <a:pt x="25493" y="18577"/>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47" name="Graphic 46">
            <a:extLst>
              <a:ext uri="{FF2B5EF4-FFF2-40B4-BE49-F238E27FC236}">
                <a16:creationId xmlns:a16="http://schemas.microsoft.com/office/drawing/2014/main" id="{1C06E297-8D8B-9DDB-2380-E9601FD0C4B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649" y="2882644"/>
            <a:ext cx="359695" cy="359695"/>
          </a:xfrm>
          <a:prstGeom prst="rect">
            <a:avLst/>
          </a:prstGeom>
        </p:spPr>
      </p:pic>
      <p:sp>
        <p:nvSpPr>
          <p:cNvPr id="48" name="Graphic 15">
            <a:extLst>
              <a:ext uri="{FF2B5EF4-FFF2-40B4-BE49-F238E27FC236}">
                <a16:creationId xmlns:a16="http://schemas.microsoft.com/office/drawing/2014/main" id="{5C287E6F-ACE5-F49C-378C-55621626F07C}"/>
              </a:ext>
              <a:ext uri="{C183D7F6-B498-43B3-948B-1728B52AA6E4}">
                <adec:decorative xmlns:adec="http://schemas.microsoft.com/office/drawing/2017/decorative" val="1"/>
              </a:ext>
            </a:extLst>
          </p:cNvPr>
          <p:cNvSpPr>
            <a:spLocks noChangeAspect="1"/>
          </p:cNvSpPr>
          <p:nvPr/>
        </p:nvSpPr>
        <p:spPr>
          <a:xfrm>
            <a:off x="1162325" y="4071600"/>
            <a:ext cx="316344" cy="283874"/>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accent3"/>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50" name="Graphic 49">
            <a:extLst>
              <a:ext uri="{FF2B5EF4-FFF2-40B4-BE49-F238E27FC236}">
                <a16:creationId xmlns:a16="http://schemas.microsoft.com/office/drawing/2014/main" id="{D2A289DB-81B8-2A4D-91A5-3DEE10ECC2D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8592" y="2843706"/>
            <a:ext cx="437571" cy="437571"/>
          </a:xfrm>
          <a:prstGeom prst="rect">
            <a:avLst/>
          </a:prstGeom>
        </p:spPr>
      </p:pic>
      <p:pic>
        <p:nvPicPr>
          <p:cNvPr id="52" name="Graphic 51">
            <a:extLst>
              <a:ext uri="{FF2B5EF4-FFF2-40B4-BE49-F238E27FC236}">
                <a16:creationId xmlns:a16="http://schemas.microsoft.com/office/drawing/2014/main" id="{EA1E680F-D154-6BB1-D91B-3DDBF03E6CD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0535" y="4010834"/>
            <a:ext cx="405405" cy="405405"/>
          </a:xfrm>
          <a:prstGeom prst="rect">
            <a:avLst/>
          </a:prstGeom>
        </p:spPr>
      </p:pic>
      <p:sp>
        <p:nvSpPr>
          <p:cNvPr id="2" name="Title 1">
            <a:extLst>
              <a:ext uri="{FF2B5EF4-FFF2-40B4-BE49-F238E27FC236}">
                <a16:creationId xmlns:a16="http://schemas.microsoft.com/office/drawing/2014/main" id="{602AA667-9799-9260-F5AC-42EC290726FA}"/>
              </a:ext>
            </a:extLst>
          </p:cNvPr>
          <p:cNvSpPr>
            <a:spLocks noGrp="1"/>
          </p:cNvSpPr>
          <p:nvPr>
            <p:ph type="title" idx="4294967295"/>
          </p:nvPr>
        </p:nvSpPr>
        <p:spPr>
          <a:xfrm>
            <a:off x="588263" y="-609791"/>
            <a:ext cx="11018520" cy="430887"/>
          </a:xfrm>
        </p:spPr>
        <p:txBody>
          <a:bodyPr vert="horz" wrap="square" lIns="0" tIns="0" rIns="0" bIns="0" rtlCol="0" anchor="b">
            <a:spAutoFit/>
          </a:bodyPr>
          <a:lstStyle/>
          <a:p>
            <a:r>
              <a:rPr lang="en-US"/>
              <a:t>Presentation time criteria: During and After</a:t>
            </a:r>
            <a:endParaRPr lang="en-IN"/>
          </a:p>
        </p:txBody>
      </p:sp>
      <p:sp>
        <p:nvSpPr>
          <p:cNvPr id="29" name="Text Placeholder 2">
            <a:extLst>
              <a:ext uri="{FF2B5EF4-FFF2-40B4-BE49-F238E27FC236}">
                <a16:creationId xmlns:a16="http://schemas.microsoft.com/office/drawing/2014/main" id="{F1F3D704-76B3-3900-FA55-434B40D2C0C8}"/>
              </a:ext>
            </a:extLst>
          </p:cNvPr>
          <p:cNvSpPr txBox="1">
            <a:spLocks/>
          </p:cNvSpPr>
          <p:nvPr/>
        </p:nvSpPr>
        <p:spPr>
          <a:xfrm>
            <a:off x="983275" y="1751785"/>
            <a:ext cx="2847755" cy="314546"/>
          </a:xfrm>
          <a:prstGeom prst="rect">
            <a:avLst/>
          </a:prstGeom>
        </p:spPr>
        <p:txBody>
          <a:bodyPr vert="horz" wrap="non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5B5FC7"/>
                </a:solidFill>
                <a:effectLst/>
                <a:uLnTx/>
                <a:uFillTx/>
                <a:latin typeface="Segoe Sans Display Semibold"/>
                <a:ea typeface="+mn-ea"/>
                <a:cs typeface="Segoe UI Semibold" panose="020B0502040204020203" pitchFamily="34" charset="0"/>
              </a:rPr>
              <a:t>During the presentation</a:t>
            </a:r>
          </a:p>
        </p:txBody>
      </p:sp>
      <p:sp>
        <p:nvSpPr>
          <p:cNvPr id="34" name="TextBox 33">
            <a:extLst>
              <a:ext uri="{FF2B5EF4-FFF2-40B4-BE49-F238E27FC236}">
                <a16:creationId xmlns:a16="http://schemas.microsoft.com/office/drawing/2014/main" id="{73850441-12E8-2CD5-3F49-B71A10A089E6}"/>
              </a:ext>
            </a:extLst>
          </p:cNvPr>
          <p:cNvSpPr txBox="1"/>
          <p:nvPr/>
        </p:nvSpPr>
        <p:spPr>
          <a:xfrm>
            <a:off x="1910959" y="2779401"/>
            <a:ext cx="3634395"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We will mute your microphone for the first part of today’s call</a:t>
            </a:r>
          </a:p>
        </p:txBody>
      </p:sp>
      <p:sp>
        <p:nvSpPr>
          <p:cNvPr id="36" name="TextBox 35">
            <a:extLst>
              <a:ext uri="{FF2B5EF4-FFF2-40B4-BE49-F238E27FC236}">
                <a16:creationId xmlns:a16="http://schemas.microsoft.com/office/drawing/2014/main" id="{EEE9070C-C641-D500-97B5-89F1B7AA9939}"/>
              </a:ext>
            </a:extLst>
          </p:cNvPr>
          <p:cNvSpPr txBox="1"/>
          <p:nvPr/>
        </p:nvSpPr>
        <p:spPr>
          <a:xfrm>
            <a:off x="1910959" y="3876315"/>
            <a:ext cx="3251665" cy="11323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Ask your questions via </a:t>
            </a:r>
            <a:r>
              <a:rPr kumimoji="0" lang="en-US" sz="1800" b="0" i="0" u="none" strike="noStrike" kern="1200" cap="none" spc="0" normalizeH="0" baseline="0" noProof="0" err="1">
                <a:ln>
                  <a:noFill/>
                </a:ln>
                <a:solidFill>
                  <a:srgbClr val="000000"/>
                </a:solidFill>
                <a:effectLst/>
                <a:uLnTx/>
                <a:uFillTx/>
                <a:latin typeface="Segoe Sans Text"/>
                <a:ea typeface="+mn-ea"/>
                <a:cs typeface="Segoe UI Light" panose="020B0502040204020203" pitchFamily="34" charset="0"/>
              </a:rPr>
              <a:t>QnA</a:t>
            </a: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 App, we will get to all of them, live or after. Common questions will get addressed out loud</a:t>
            </a:r>
          </a:p>
        </p:txBody>
      </p:sp>
      <p:sp>
        <p:nvSpPr>
          <p:cNvPr id="30" name="Text Placeholder 2">
            <a:extLst>
              <a:ext uri="{FF2B5EF4-FFF2-40B4-BE49-F238E27FC236}">
                <a16:creationId xmlns:a16="http://schemas.microsoft.com/office/drawing/2014/main" id="{B5D7A065-DBAA-1D1F-1388-59554FE6FE0C}"/>
              </a:ext>
            </a:extLst>
          </p:cNvPr>
          <p:cNvSpPr txBox="1">
            <a:spLocks/>
          </p:cNvSpPr>
          <p:nvPr/>
        </p:nvSpPr>
        <p:spPr>
          <a:xfrm>
            <a:off x="6640156" y="1751785"/>
            <a:ext cx="2639565" cy="314546"/>
          </a:xfrm>
          <a:prstGeom prst="rect">
            <a:avLst/>
          </a:prstGeom>
        </p:spPr>
        <p:txBody>
          <a:bodyPr vert="horz" wrap="non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5B5FC7"/>
                </a:solidFill>
                <a:effectLst/>
                <a:uLnTx/>
                <a:uFillTx/>
                <a:latin typeface="Segoe Sans Display Semibold"/>
                <a:ea typeface="+mn-ea"/>
                <a:cs typeface="Segoe UI Semibold" panose="020B0502040204020203" pitchFamily="34" charset="0"/>
              </a:rPr>
              <a:t>After the presentation</a:t>
            </a:r>
          </a:p>
        </p:txBody>
      </p:sp>
      <p:sp>
        <p:nvSpPr>
          <p:cNvPr id="42" name="TextBox 41">
            <a:extLst>
              <a:ext uri="{FF2B5EF4-FFF2-40B4-BE49-F238E27FC236}">
                <a16:creationId xmlns:a16="http://schemas.microsoft.com/office/drawing/2014/main" id="{5F0CE039-9D69-E96A-3EBB-5E0AAD628855}"/>
              </a:ext>
            </a:extLst>
          </p:cNvPr>
          <p:cNvSpPr txBox="1"/>
          <p:nvPr/>
        </p:nvSpPr>
        <p:spPr>
          <a:xfrm>
            <a:off x="7567840" y="2779401"/>
            <a:ext cx="3634395"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Raise your hand and we will call</a:t>
            </a:r>
            <a:b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b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on you</a:t>
            </a:r>
          </a:p>
        </p:txBody>
      </p:sp>
      <p:sp>
        <p:nvSpPr>
          <p:cNvPr id="45" name="TextBox 44">
            <a:extLst>
              <a:ext uri="{FF2B5EF4-FFF2-40B4-BE49-F238E27FC236}">
                <a16:creationId xmlns:a16="http://schemas.microsoft.com/office/drawing/2014/main" id="{DB220299-0606-0B1D-B92B-556C31CD993D}"/>
              </a:ext>
            </a:extLst>
          </p:cNvPr>
          <p:cNvSpPr txBox="1"/>
          <p:nvPr/>
        </p:nvSpPr>
        <p:spPr>
          <a:xfrm>
            <a:off x="7573699" y="3930445"/>
            <a:ext cx="3251665"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Open mic 🙌 Come off mute and ask away!</a:t>
            </a:r>
          </a:p>
        </p:txBody>
      </p:sp>
    </p:spTree>
    <p:extLst>
      <p:ext uri="{BB962C8B-B14F-4D97-AF65-F5344CB8AC3E}">
        <p14:creationId xmlns:p14="http://schemas.microsoft.com/office/powerpoint/2010/main" val="42180654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BBA16-BAC5-EA5F-47AF-2B55EE70ECAD}"/>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77E0B164-40C9-FF46-9F7B-6E8207A6041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89" b="74156"/>
          <a:stretch/>
        </p:blipFill>
        <p:spPr>
          <a:xfrm rot="16200000">
            <a:off x="8272431" y="2938431"/>
            <a:ext cx="4835744" cy="3003395"/>
          </a:xfrm>
          <a:custGeom>
            <a:avLst/>
            <a:gdLst>
              <a:gd name="connsiteX0" fmla="*/ 0 w 1547381"/>
              <a:gd name="connsiteY0" fmla="*/ 0 h 978807"/>
              <a:gd name="connsiteX1" fmla="*/ 1547381 w 1547381"/>
              <a:gd name="connsiteY1" fmla="*/ 0 h 978807"/>
              <a:gd name="connsiteX2" fmla="*/ 1547381 w 1547381"/>
              <a:gd name="connsiteY2" fmla="*/ 978807 h 978807"/>
              <a:gd name="connsiteX3" fmla="*/ 0 w 1547381"/>
              <a:gd name="connsiteY3" fmla="*/ 978807 h 978807"/>
            </a:gdLst>
            <a:ahLst/>
            <a:cxnLst>
              <a:cxn ang="0">
                <a:pos x="connsiteX0" y="connsiteY0"/>
              </a:cxn>
              <a:cxn ang="0">
                <a:pos x="connsiteX1" y="connsiteY1"/>
              </a:cxn>
              <a:cxn ang="0">
                <a:pos x="connsiteX2" y="connsiteY2"/>
              </a:cxn>
              <a:cxn ang="0">
                <a:pos x="connsiteX3" y="connsiteY3"/>
              </a:cxn>
            </a:cxnLst>
            <a:rect l="l" t="t" r="r" b="b"/>
            <a:pathLst>
              <a:path w="1547381" h="978807">
                <a:moveTo>
                  <a:pt x="0" y="0"/>
                </a:moveTo>
                <a:lnTo>
                  <a:pt x="1547381" y="0"/>
                </a:lnTo>
                <a:lnTo>
                  <a:pt x="1547381" y="978807"/>
                </a:lnTo>
                <a:lnTo>
                  <a:pt x="0" y="978807"/>
                </a:lnTo>
                <a:close/>
              </a:path>
            </a:pathLst>
          </a:custGeom>
          <a:effectLst>
            <a:outerShdw blurRad="114300" dist="63500" dir="5400000" algn="t" rotWithShape="0">
              <a:schemeClr val="bg1">
                <a:lumMod val="75000"/>
                <a:alpha val="32000"/>
              </a:schemeClr>
            </a:outerShdw>
          </a:effectLst>
        </p:spPr>
      </p:pic>
      <p:sp>
        <p:nvSpPr>
          <p:cNvPr id="53" name="Freeform: Shape 52">
            <a:extLst>
              <a:ext uri="{FF2B5EF4-FFF2-40B4-BE49-F238E27FC236}">
                <a16:creationId xmlns:a16="http://schemas.microsoft.com/office/drawing/2014/main" id="{FA85B1DF-BD80-2CB5-B329-E84669867684}"/>
              </a:ext>
              <a:ext uri="{C183D7F6-B498-43B3-948B-1728B52AA6E4}">
                <adec:decorative xmlns:adec="http://schemas.microsoft.com/office/drawing/2017/decorative" val="1"/>
              </a:ext>
            </a:extLst>
          </p:cNvPr>
          <p:cNvSpPr>
            <a:spLocks/>
          </p:cNvSpPr>
          <p:nvPr/>
        </p:nvSpPr>
        <p:spPr bwMode="auto">
          <a:xfrm flipV="1">
            <a:off x="0" y="0"/>
            <a:ext cx="1124176" cy="1255013"/>
          </a:xfrm>
          <a:custGeom>
            <a:avLst/>
            <a:gdLst>
              <a:gd name="connsiteX0" fmla="*/ 0 w 1124176"/>
              <a:gd name="connsiteY0" fmla="*/ 26491 h 1255013"/>
              <a:gd name="connsiteX1" fmla="*/ 0 w 1124176"/>
              <a:gd name="connsiteY1" fmla="*/ 1255013 h 1255013"/>
              <a:gd name="connsiteX2" fmla="*/ 1057923 w 1124176"/>
              <a:gd name="connsiteY2" fmla="*/ 1255013 h 1255013"/>
              <a:gd name="connsiteX3" fmla="*/ 1083067 w 1124176"/>
              <a:gd name="connsiteY3" fmla="*/ 1186315 h 1255013"/>
              <a:gd name="connsiteX4" fmla="*/ 1124176 w 1124176"/>
              <a:gd name="connsiteY4" fmla="*/ 914400 h 1255013"/>
              <a:gd name="connsiteX5" fmla="*/ 209776 w 1124176"/>
              <a:gd name="connsiteY5" fmla="*/ 0 h 1255013"/>
              <a:gd name="connsiteX6" fmla="*/ 25493 w 1124176"/>
              <a:gd name="connsiteY6" fmla="*/ 18577 h 1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176" h="1255013">
                <a:moveTo>
                  <a:pt x="0" y="26491"/>
                </a:moveTo>
                <a:lnTo>
                  <a:pt x="0" y="1255013"/>
                </a:lnTo>
                <a:lnTo>
                  <a:pt x="1057923" y="1255013"/>
                </a:lnTo>
                <a:lnTo>
                  <a:pt x="1083067" y="1186315"/>
                </a:lnTo>
                <a:cubicBezTo>
                  <a:pt x="1109784" y="1100417"/>
                  <a:pt x="1124176" y="1009089"/>
                  <a:pt x="1124176" y="914400"/>
                </a:cubicBezTo>
                <a:cubicBezTo>
                  <a:pt x="1124176" y="409391"/>
                  <a:pt x="714785" y="0"/>
                  <a:pt x="209776" y="0"/>
                </a:cubicBezTo>
                <a:cubicBezTo>
                  <a:pt x="146650" y="0"/>
                  <a:pt x="85018" y="6397"/>
                  <a:pt x="25493" y="18577"/>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59" name="Title 7">
            <a:extLst>
              <a:ext uri="{FF2B5EF4-FFF2-40B4-BE49-F238E27FC236}">
                <a16:creationId xmlns:a16="http://schemas.microsoft.com/office/drawing/2014/main" id="{24EAC2BD-7043-F772-A67E-F4F0D2E80FA2}"/>
              </a:ext>
            </a:extLst>
          </p:cNvPr>
          <p:cNvSpPr txBox="1">
            <a:spLocks/>
          </p:cNvSpPr>
          <p:nvPr/>
        </p:nvSpPr>
        <p:spPr bwMode="white">
          <a:xfrm>
            <a:off x="912803" y="1406703"/>
            <a:ext cx="10156668" cy="123110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rgbClr val="243F6E"/>
                </a:solidFill>
                <a:effectLst/>
                <a:uLnTx/>
                <a:uFillTx/>
                <a:latin typeface="Segoe UI Semibold"/>
                <a:ea typeface="+mn-ea"/>
                <a:cs typeface="Segoe UI" panose="020B0502040204020203" pitchFamily="34" charset="0"/>
              </a:rPr>
              <a:t>Measuring Impact with Copilot Analytics</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accent1"/>
                </a:solidFill>
                <a:effectLst/>
                <a:uLnTx/>
                <a:uFillTx/>
                <a:latin typeface="Segoe UI Semibold"/>
                <a:ea typeface="+mn-ea"/>
                <a:cs typeface="Segoe UI" panose="020B0502040204020203" pitchFamily="34" charset="0"/>
              </a:rPr>
              <a:t>Deep Dive - Level 200</a:t>
            </a:r>
            <a:endParaRPr kumimoji="0" lang="en-US" sz="1800" b="0" i="0" u="none" strike="noStrike" kern="1200" cap="none" spc="-50" normalizeH="0" baseline="0" noProof="0">
              <a:ln w="3175">
                <a:noFill/>
              </a:ln>
              <a:solidFill>
                <a:schemeClr val="accent1"/>
              </a:solidFill>
              <a:effectLst/>
              <a:uLnTx/>
              <a:uFillTx/>
              <a:latin typeface="Segoe UI"/>
              <a:ea typeface="+mn-ea"/>
              <a:cs typeface="Segoe UI" panose="020B0502040204020203" pitchFamily="34" charset="0"/>
            </a:endParaRPr>
          </a:p>
        </p:txBody>
      </p:sp>
      <p:sp>
        <p:nvSpPr>
          <p:cNvPr id="60" name="Title 3">
            <a:extLst>
              <a:ext uri="{FF2B5EF4-FFF2-40B4-BE49-F238E27FC236}">
                <a16:creationId xmlns:a16="http://schemas.microsoft.com/office/drawing/2014/main" id="{C6267ECF-D079-8373-70AC-38632F2A6EB3}"/>
              </a:ext>
              <a:ext uri="{C183D7F6-B498-43B3-948B-1728B52AA6E4}">
                <adec:decorative xmlns:adec="http://schemas.microsoft.com/office/drawing/2017/decorative" val="1"/>
              </a:ext>
            </a:extLst>
          </p:cNvPr>
          <p:cNvSpPr txBox="1">
            <a:spLocks/>
          </p:cNvSpPr>
          <p:nvPr/>
        </p:nvSpPr>
        <p:spPr>
          <a:xfrm>
            <a:off x="912803" y="4545629"/>
            <a:ext cx="9777500" cy="1675835"/>
          </a:xfrm>
          <a:prstGeom prst="roundRect">
            <a:avLst>
              <a:gd name="adj" fmla="val 9200"/>
            </a:avLst>
          </a:prstGeom>
          <a:solidFill>
            <a:srgbClr val="FFFFFF">
              <a:alpha val="60000"/>
            </a:srgbClr>
          </a:solidFill>
        </p:spPr>
        <p:txBody>
          <a:bodyPr vert="horz" wrap="square" lIns="91440" tIns="45720" rIns="91440" bIns="4572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cxnSp>
        <p:nvCxnSpPr>
          <p:cNvPr id="61" name="Straight Connector 60">
            <a:extLst>
              <a:ext uri="{FF2B5EF4-FFF2-40B4-BE49-F238E27FC236}">
                <a16:creationId xmlns:a16="http://schemas.microsoft.com/office/drawing/2014/main" id="{7D1EC706-0DEF-B6E2-1547-7C7EB1AEAB6C}"/>
              </a:ext>
              <a:ext uri="{C183D7F6-B498-43B3-948B-1728B52AA6E4}">
                <adec:decorative xmlns:adec="http://schemas.microsoft.com/office/drawing/2017/decorative" val="1"/>
              </a:ext>
            </a:extLst>
          </p:cNvPr>
          <p:cNvCxnSpPr>
            <a:cxnSpLocks/>
          </p:cNvCxnSpPr>
          <p:nvPr/>
        </p:nvCxnSpPr>
        <p:spPr>
          <a:xfrm>
            <a:off x="2726683" y="4610525"/>
            <a:ext cx="0" cy="1348778"/>
          </a:xfrm>
          <a:prstGeom prst="line">
            <a:avLst/>
          </a:prstGeom>
          <a:noFill/>
          <a:ln w="25400" cap="rnd" cmpd="sng" algn="ctr">
            <a:solidFill>
              <a:srgbClr val="FFFFFF">
                <a:lumMod val="85000"/>
              </a:srgbClr>
            </a:solidFill>
            <a:prstDash val="solid"/>
            <a:headEnd type="none" w="lg" len="med"/>
            <a:tailEnd type="none" w="lg" len="med"/>
          </a:ln>
          <a:effectLst/>
        </p:spPr>
      </p:cxnSp>
      <p:sp>
        <p:nvSpPr>
          <p:cNvPr id="65" name="TextBox 64">
            <a:extLst>
              <a:ext uri="{FF2B5EF4-FFF2-40B4-BE49-F238E27FC236}">
                <a16:creationId xmlns:a16="http://schemas.microsoft.com/office/drawing/2014/main" id="{B49BA205-CCBE-7232-06F3-57D77FA45756}"/>
              </a:ext>
            </a:extLst>
          </p:cNvPr>
          <p:cNvSpPr txBox="1"/>
          <p:nvPr/>
        </p:nvSpPr>
        <p:spPr>
          <a:xfrm>
            <a:off x="2617906" y="5483939"/>
            <a:ext cx="2013435" cy="759182"/>
          </a:xfrm>
          <a:prstGeom prst="rect">
            <a:avLst/>
          </a:prstGeom>
          <a:noFill/>
        </p:spPr>
        <p:txBody>
          <a:bodyPr wrap="square" lIns="0" tIns="0" rIns="0" bIns="0" anchor="t">
            <a:spAutoFit/>
          </a:bodyPr>
          <a:lstStyle/>
          <a:p>
            <a:pPr algn="ctr" defTabSz="914367">
              <a:spcAft>
                <a:spcPts val="400"/>
              </a:spcAft>
              <a:defRPr/>
            </a:pPr>
            <a:r>
              <a:rPr lang="en-US">
                <a:solidFill>
                  <a:srgbClr val="0078D4"/>
                </a:solidFill>
                <a:latin typeface="Segoe UI Semibold"/>
              </a:rPr>
              <a:t>Joe Fazzari</a:t>
            </a:r>
          </a:p>
          <a:p>
            <a:pPr algn="ctr" defTabSz="914367">
              <a:spcAft>
                <a:spcPts val="400"/>
              </a:spcAft>
              <a:defRPr/>
            </a:pPr>
            <a:r>
              <a:rPr lang="en-US" sz="1400">
                <a:solidFill>
                  <a:srgbClr val="000000"/>
                </a:solidFill>
                <a:latin typeface="Segoe UI"/>
              </a:rPr>
              <a:t>Modern Work Usage Architect</a:t>
            </a:r>
          </a:p>
        </p:txBody>
      </p:sp>
      <p:grpSp>
        <p:nvGrpSpPr>
          <p:cNvPr id="66" name="Group 65" descr="Portrait of">
            <a:extLst>
              <a:ext uri="{FF2B5EF4-FFF2-40B4-BE49-F238E27FC236}">
                <a16:creationId xmlns:a16="http://schemas.microsoft.com/office/drawing/2014/main" id="{EC613802-3520-AF53-AD2F-57C71FAF1AC7}"/>
              </a:ext>
            </a:extLst>
          </p:cNvPr>
          <p:cNvGrpSpPr/>
          <p:nvPr/>
        </p:nvGrpSpPr>
        <p:grpSpPr>
          <a:xfrm>
            <a:off x="1169976" y="4017750"/>
            <a:ext cx="1391656" cy="1391656"/>
            <a:chOff x="5432653" y="3723818"/>
            <a:chExt cx="1764399" cy="1764399"/>
          </a:xfrm>
        </p:grpSpPr>
        <p:sp>
          <p:nvSpPr>
            <p:cNvPr id="67" name="Oval 66">
              <a:extLst>
                <a:ext uri="{FF2B5EF4-FFF2-40B4-BE49-F238E27FC236}">
                  <a16:creationId xmlns:a16="http://schemas.microsoft.com/office/drawing/2014/main" id="{A7F45BD3-A608-58D6-A4A2-DFEF97697F2C}"/>
                </a:ext>
                <a:ext uri="{C183D7F6-B498-43B3-948B-1728B52AA6E4}">
                  <adec:decorative xmlns:adec="http://schemas.microsoft.com/office/drawing/2017/decorative" val="1"/>
                </a:ext>
              </a:extLst>
            </p:cNvPr>
            <p:cNvSpPr/>
            <p:nvPr/>
          </p:nvSpPr>
          <p:spPr bwMode="auto">
            <a:xfrm>
              <a:off x="5432653" y="3723818"/>
              <a:ext cx="1764399" cy="1764399"/>
            </a:xfrm>
            <a:prstGeom prst="ellips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ts val="1200"/>
                </a:spcAft>
                <a:buSzPct val="90000"/>
                <a:defRPr/>
              </a:pPr>
              <a:endParaRPr lang="en-US" sz="3600">
                <a:solidFill>
                  <a:srgbClr val="FFFFFF"/>
                </a:solidFill>
                <a:latin typeface="Segoe UI Semibold"/>
              </a:endParaRPr>
            </a:p>
          </p:txBody>
        </p:sp>
        <p:pic>
          <p:nvPicPr>
            <p:cNvPr id="68" name="Picture 4">
              <a:extLst>
                <a:ext uri="{FF2B5EF4-FFF2-40B4-BE49-F238E27FC236}">
                  <a16:creationId xmlns:a16="http://schemas.microsoft.com/office/drawing/2014/main" id="{67D66470-4CF3-128C-4DD9-28924E8B46C8}"/>
                </a:ext>
              </a:extLst>
            </p:cNvPr>
            <p:cNvPicPr>
              <a:picLocks noChangeArrowheads="1"/>
            </p:cNvPicPr>
            <p:nvPr/>
          </p:nvPicPr>
          <p:blipFill>
            <a:blip r:embed="rId4">
              <a:extLst>
                <a:ext uri="{28A0092B-C50C-407E-A947-70E740481C1C}">
                  <a14:useLocalDpi xmlns:a14="http://schemas.microsoft.com/office/drawing/2010/main" val="0"/>
                </a:ext>
              </a:extLst>
            </a:blip>
            <a:srcRect/>
            <a:stretch/>
          </p:blipFill>
          <p:spPr bwMode="auto">
            <a:xfrm>
              <a:off x="5476935" y="3768100"/>
              <a:ext cx="1675834" cy="1675835"/>
            </a:xfrm>
            <a:prstGeom prst="flowChartConnector">
              <a:avLst/>
            </a:prstGeom>
            <a:extLst>
              <a:ext uri="{909E8E84-426E-40DD-AFC4-6F175D3DCCD1}">
                <a14:hiddenFill xmlns:a14="http://schemas.microsoft.com/office/drawing/2010/main">
                  <a:solidFill>
                    <a:srgbClr val="FFFFFF"/>
                  </a:solidFill>
                </a14:hiddenFill>
              </a:ext>
            </a:extLst>
          </p:spPr>
        </p:pic>
      </p:grpSp>
      <p:sp>
        <p:nvSpPr>
          <p:cNvPr id="69" name="TextBox 68">
            <a:extLst>
              <a:ext uri="{FF2B5EF4-FFF2-40B4-BE49-F238E27FC236}">
                <a16:creationId xmlns:a16="http://schemas.microsoft.com/office/drawing/2014/main" id="{6E31FD12-8F32-EA5D-7177-203743DCCF19}"/>
              </a:ext>
            </a:extLst>
          </p:cNvPr>
          <p:cNvSpPr txBox="1"/>
          <p:nvPr/>
        </p:nvSpPr>
        <p:spPr>
          <a:xfrm>
            <a:off x="912803" y="5479887"/>
            <a:ext cx="1760577" cy="707886"/>
          </a:xfrm>
          <a:prstGeom prst="rect">
            <a:avLst/>
          </a:prstGeom>
          <a:noFill/>
        </p:spPr>
        <p:txBody>
          <a:bodyPr wrap="square" lIns="0" tIns="0" rIns="0" bIns="0" anchor="t">
            <a:spAutoFit/>
          </a:bodyPr>
          <a:lstStyle/>
          <a:p>
            <a:pPr algn="ctr" defTabSz="914367">
              <a:spcAft>
                <a:spcPts val="400"/>
              </a:spcAft>
              <a:defRPr/>
            </a:pPr>
            <a:r>
              <a:rPr lang="en-US">
                <a:solidFill>
                  <a:srgbClr val="0078D4"/>
                </a:solidFill>
                <a:latin typeface="Segoe UI Semibold"/>
              </a:rPr>
              <a:t>Karen Croteau</a:t>
            </a:r>
            <a:br>
              <a:rPr lang="en-US">
                <a:latin typeface="Segoe UI Semibold"/>
              </a:rPr>
            </a:br>
            <a:r>
              <a:rPr lang="en-US" sz="1400">
                <a:solidFill>
                  <a:srgbClr val="000000"/>
                </a:solidFill>
                <a:latin typeface="Segoe UI"/>
              </a:rPr>
              <a:t>Principal Cloud Solution Architect</a:t>
            </a:r>
          </a:p>
        </p:txBody>
      </p:sp>
      <p:cxnSp>
        <p:nvCxnSpPr>
          <p:cNvPr id="71" name="Straight Connector 70">
            <a:extLst>
              <a:ext uri="{FF2B5EF4-FFF2-40B4-BE49-F238E27FC236}">
                <a16:creationId xmlns:a16="http://schemas.microsoft.com/office/drawing/2014/main" id="{C6DF5889-B47A-E9C9-A9F1-9B930ECD74E4}"/>
              </a:ext>
              <a:ext uri="{C183D7F6-B498-43B3-948B-1728B52AA6E4}">
                <adec:decorative xmlns:adec="http://schemas.microsoft.com/office/drawing/2017/decorative" val="1"/>
              </a:ext>
            </a:extLst>
          </p:cNvPr>
          <p:cNvCxnSpPr>
            <a:cxnSpLocks/>
          </p:cNvCxnSpPr>
          <p:nvPr/>
        </p:nvCxnSpPr>
        <p:spPr>
          <a:xfrm>
            <a:off x="4810069" y="4610525"/>
            <a:ext cx="0" cy="1348778"/>
          </a:xfrm>
          <a:prstGeom prst="line">
            <a:avLst/>
          </a:prstGeom>
          <a:noFill/>
          <a:ln w="25400" cap="rnd" cmpd="sng" algn="ctr">
            <a:solidFill>
              <a:srgbClr val="FFFFFF">
                <a:lumMod val="85000"/>
              </a:srgbClr>
            </a:solidFill>
            <a:prstDash val="solid"/>
            <a:headEnd type="none" w="lg" len="med"/>
            <a:tailEnd type="none" w="lg" len="med"/>
          </a:ln>
          <a:effectLst/>
        </p:spPr>
      </p:cxnSp>
      <p:cxnSp>
        <p:nvCxnSpPr>
          <p:cNvPr id="72" name="Straight Connector 71">
            <a:extLst>
              <a:ext uri="{FF2B5EF4-FFF2-40B4-BE49-F238E27FC236}">
                <a16:creationId xmlns:a16="http://schemas.microsoft.com/office/drawing/2014/main" id="{5ABE65E5-3398-16C1-969A-5BCEACA4A64E}"/>
              </a:ext>
              <a:ext uri="{C183D7F6-B498-43B3-948B-1728B52AA6E4}">
                <adec:decorative xmlns:adec="http://schemas.microsoft.com/office/drawing/2017/decorative" val="1"/>
              </a:ext>
            </a:extLst>
          </p:cNvPr>
          <p:cNvCxnSpPr>
            <a:cxnSpLocks/>
          </p:cNvCxnSpPr>
          <p:nvPr/>
        </p:nvCxnSpPr>
        <p:spPr>
          <a:xfrm>
            <a:off x="6876322" y="4581563"/>
            <a:ext cx="0" cy="1348778"/>
          </a:xfrm>
          <a:prstGeom prst="line">
            <a:avLst/>
          </a:prstGeom>
          <a:noFill/>
          <a:ln w="25400" cap="rnd" cmpd="sng" algn="ctr">
            <a:solidFill>
              <a:srgbClr val="FFFFFF">
                <a:lumMod val="85000"/>
              </a:srgbClr>
            </a:solidFill>
            <a:prstDash val="solid"/>
            <a:headEnd type="none" w="lg" len="med"/>
            <a:tailEnd type="none" w="lg" len="med"/>
          </a:ln>
          <a:effectLst/>
        </p:spPr>
      </p:cxnSp>
      <p:sp>
        <p:nvSpPr>
          <p:cNvPr id="86" name="TextBox 85">
            <a:extLst>
              <a:ext uri="{FF2B5EF4-FFF2-40B4-BE49-F238E27FC236}">
                <a16:creationId xmlns:a16="http://schemas.microsoft.com/office/drawing/2014/main" id="{E9CBC34A-90D6-6484-EB4D-AAEDD518F8D6}"/>
              </a:ext>
            </a:extLst>
          </p:cNvPr>
          <p:cNvSpPr txBox="1"/>
          <p:nvPr/>
        </p:nvSpPr>
        <p:spPr>
          <a:xfrm>
            <a:off x="6966124" y="5474342"/>
            <a:ext cx="1760577" cy="759182"/>
          </a:xfrm>
          <a:prstGeom prst="rect">
            <a:avLst/>
          </a:prstGeom>
          <a:noFill/>
        </p:spPr>
        <p:txBody>
          <a:bodyPr wrap="square" lIns="0" tIns="0" rIns="0" bIns="0" anchor="t">
            <a:spAutoFit/>
          </a:bodyPr>
          <a:lstStyle/>
          <a:p>
            <a:pPr algn="ctr" defTabSz="914367">
              <a:spcAft>
                <a:spcPts val="400"/>
              </a:spcAft>
              <a:defRPr/>
            </a:pPr>
            <a:r>
              <a:rPr lang="en-US">
                <a:solidFill>
                  <a:srgbClr val="0078D4"/>
                </a:solidFill>
                <a:latin typeface="Segoe UI Semibold"/>
              </a:rPr>
              <a:t>Polly Moore</a:t>
            </a:r>
          </a:p>
          <a:p>
            <a:pPr algn="ctr" defTabSz="914367">
              <a:spcAft>
                <a:spcPts val="400"/>
              </a:spcAft>
              <a:defRPr/>
            </a:pPr>
            <a:r>
              <a:rPr lang="en-US" sz="1400">
                <a:solidFill>
                  <a:srgbClr val="000000"/>
                </a:solidFill>
                <a:latin typeface="Segoe UI"/>
              </a:rPr>
              <a:t>Modern Work Usage Architect</a:t>
            </a:r>
          </a:p>
        </p:txBody>
      </p:sp>
      <p:cxnSp>
        <p:nvCxnSpPr>
          <p:cNvPr id="87" name="Straight Connector 86">
            <a:extLst>
              <a:ext uri="{FF2B5EF4-FFF2-40B4-BE49-F238E27FC236}">
                <a16:creationId xmlns:a16="http://schemas.microsoft.com/office/drawing/2014/main" id="{F6C201E8-35CC-83B3-E91C-5CE0700C1926}"/>
              </a:ext>
              <a:ext uri="{C183D7F6-B498-43B3-948B-1728B52AA6E4}">
                <adec:decorative xmlns:adec="http://schemas.microsoft.com/office/drawing/2017/decorative" val="1"/>
              </a:ext>
            </a:extLst>
          </p:cNvPr>
          <p:cNvCxnSpPr>
            <a:cxnSpLocks/>
          </p:cNvCxnSpPr>
          <p:nvPr/>
        </p:nvCxnSpPr>
        <p:spPr>
          <a:xfrm>
            <a:off x="8839925" y="4599336"/>
            <a:ext cx="0" cy="1348778"/>
          </a:xfrm>
          <a:prstGeom prst="line">
            <a:avLst/>
          </a:prstGeom>
          <a:noFill/>
          <a:ln w="25400" cap="rnd" cmpd="sng" algn="ctr">
            <a:solidFill>
              <a:srgbClr val="FFFFFF">
                <a:lumMod val="85000"/>
              </a:srgbClr>
            </a:solidFill>
            <a:prstDash val="solid"/>
            <a:headEnd type="none" w="lg" len="med"/>
            <a:tailEnd type="none" w="lg" len="med"/>
          </a:ln>
          <a:effectLst/>
        </p:spPr>
      </p:cxnSp>
      <p:sp>
        <p:nvSpPr>
          <p:cNvPr id="88" name="TextBox 87">
            <a:extLst>
              <a:ext uri="{FF2B5EF4-FFF2-40B4-BE49-F238E27FC236}">
                <a16:creationId xmlns:a16="http://schemas.microsoft.com/office/drawing/2014/main" id="{B2B178A4-FA86-8B42-E523-9942BC6421D6}"/>
              </a:ext>
            </a:extLst>
          </p:cNvPr>
          <p:cNvSpPr txBox="1"/>
          <p:nvPr/>
        </p:nvSpPr>
        <p:spPr>
          <a:xfrm>
            <a:off x="8929726" y="5476944"/>
            <a:ext cx="1760577" cy="707886"/>
          </a:xfrm>
          <a:prstGeom prst="rect">
            <a:avLst/>
          </a:prstGeom>
          <a:noFill/>
        </p:spPr>
        <p:txBody>
          <a:bodyPr wrap="square" lIns="0" tIns="0" rIns="0" bIns="0" anchor="t">
            <a:spAutoFit/>
          </a:bodyPr>
          <a:lstStyle/>
          <a:p>
            <a:pPr algn="ctr" defTabSz="914367">
              <a:spcAft>
                <a:spcPts val="400"/>
              </a:spcAft>
              <a:defRPr/>
            </a:pPr>
            <a:r>
              <a:rPr lang="en-US">
                <a:solidFill>
                  <a:srgbClr val="0078D4"/>
                </a:solidFill>
                <a:latin typeface="Segoe UI Semibold"/>
              </a:rPr>
              <a:t>Mike Walsh</a:t>
            </a:r>
            <a:br>
              <a:rPr lang="en-US">
                <a:solidFill>
                  <a:srgbClr val="0078D4"/>
                </a:solidFill>
                <a:latin typeface="Segoe UI Semibold"/>
              </a:rPr>
            </a:br>
            <a:r>
              <a:rPr lang="en-US" sz="1400">
                <a:solidFill>
                  <a:srgbClr val="000000"/>
                </a:solidFill>
                <a:latin typeface="Segoe UI"/>
              </a:rPr>
              <a:t>Director Product Marketing</a:t>
            </a:r>
          </a:p>
        </p:txBody>
      </p:sp>
      <p:sp>
        <p:nvSpPr>
          <p:cNvPr id="90" name="TextBox 89">
            <a:extLst>
              <a:ext uri="{FF2B5EF4-FFF2-40B4-BE49-F238E27FC236}">
                <a16:creationId xmlns:a16="http://schemas.microsoft.com/office/drawing/2014/main" id="{B209C922-907D-6800-8BC1-FC026E1B71B7}"/>
              </a:ext>
            </a:extLst>
          </p:cNvPr>
          <p:cNvSpPr txBox="1"/>
          <p:nvPr/>
        </p:nvSpPr>
        <p:spPr>
          <a:xfrm>
            <a:off x="4933845" y="5479224"/>
            <a:ext cx="1760577" cy="707886"/>
          </a:xfrm>
          <a:prstGeom prst="rect">
            <a:avLst/>
          </a:prstGeom>
          <a:noFill/>
        </p:spPr>
        <p:txBody>
          <a:bodyPr wrap="square" lIns="0" tIns="0" rIns="0" bIns="0" anchor="t">
            <a:spAutoFit/>
          </a:bodyPr>
          <a:lstStyle/>
          <a:p>
            <a:pPr algn="ctr" defTabSz="914367">
              <a:spcAft>
                <a:spcPts val="400"/>
              </a:spcAft>
              <a:defRPr/>
            </a:pPr>
            <a:r>
              <a:rPr lang="en-US">
                <a:solidFill>
                  <a:srgbClr val="0078D4"/>
                </a:solidFill>
                <a:latin typeface="Segoe UI Semibold"/>
              </a:rPr>
              <a:t>Matt Hickey</a:t>
            </a:r>
            <a:br>
              <a:rPr lang="en-US">
                <a:solidFill>
                  <a:srgbClr val="0078D4"/>
                </a:solidFill>
                <a:latin typeface="Segoe UI Semibold"/>
              </a:rPr>
            </a:br>
            <a:r>
              <a:rPr lang="en-US" sz="1400">
                <a:solidFill>
                  <a:srgbClr val="000000"/>
                </a:solidFill>
                <a:latin typeface="Segoe UI"/>
              </a:rPr>
              <a:t>Modern Work Usage Architect </a:t>
            </a:r>
          </a:p>
        </p:txBody>
      </p:sp>
      <p:pic>
        <p:nvPicPr>
          <p:cNvPr id="2" name="Picture 1">
            <a:extLst>
              <a:ext uri="{FF2B5EF4-FFF2-40B4-BE49-F238E27FC236}">
                <a16:creationId xmlns:a16="http://schemas.microsoft.com/office/drawing/2014/main" id="{5CD75477-B02B-4E2C-07CB-2AA90545676E}"/>
              </a:ext>
            </a:extLst>
          </p:cNvPr>
          <p:cNvPicPr>
            <a:picLocks noChangeAspect="1"/>
          </p:cNvPicPr>
          <p:nvPr/>
        </p:nvPicPr>
        <p:blipFill>
          <a:blip r:embed="rId5">
            <a:extLst>
              <a:ext uri="{28A0092B-C50C-407E-A947-70E740481C1C}">
                <a14:useLocalDpi xmlns:a14="http://schemas.microsoft.com/office/drawing/2010/main" val="0"/>
              </a:ext>
            </a:extLst>
          </a:blip>
          <a:srcRect l="6756" r="6756"/>
          <a:stretch/>
        </p:blipFill>
        <p:spPr>
          <a:xfrm>
            <a:off x="5121145" y="4050258"/>
            <a:ext cx="1335371" cy="1332326"/>
          </a:xfrm>
          <a:prstGeom prst="ellipse">
            <a:avLst/>
          </a:prstGeom>
          <a:ln w="1905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07250175-482D-1B81-D672-DD30A2D8C929}"/>
              </a:ext>
            </a:extLst>
          </p:cNvPr>
          <p:cNvPicPr>
            <a:picLocks noChangeAspect="1"/>
          </p:cNvPicPr>
          <p:nvPr/>
        </p:nvPicPr>
        <p:blipFill>
          <a:blip r:embed="rId6"/>
          <a:stretch>
            <a:fillRect/>
          </a:stretch>
        </p:blipFill>
        <p:spPr>
          <a:xfrm>
            <a:off x="3100071" y="4063470"/>
            <a:ext cx="1242083" cy="1329029"/>
          </a:xfrm>
          <a:prstGeom prst="ellipse">
            <a:avLst/>
          </a:prstGeom>
          <a:ln w="1905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 person smiling at camera&#10;&#10;AI-generated content may be incorrect.">
            <a:extLst>
              <a:ext uri="{FF2B5EF4-FFF2-40B4-BE49-F238E27FC236}">
                <a16:creationId xmlns:a16="http://schemas.microsoft.com/office/drawing/2014/main" id="{0D8B7B06-0DE9-4443-884D-BF32B5B18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6124" y="4051144"/>
            <a:ext cx="1413082" cy="1378511"/>
          </a:xfrm>
          <a:prstGeom prst="ellipse">
            <a:avLst/>
          </a:prstGeom>
          <a:ln w="1905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7" name="Group 6" descr="Portrait of">
            <a:extLst>
              <a:ext uri="{FF2B5EF4-FFF2-40B4-BE49-F238E27FC236}">
                <a16:creationId xmlns:a16="http://schemas.microsoft.com/office/drawing/2014/main" id="{03023662-0D63-1E9B-8060-1B62FC38DD45}"/>
              </a:ext>
            </a:extLst>
          </p:cNvPr>
          <p:cNvGrpSpPr/>
          <p:nvPr/>
        </p:nvGrpSpPr>
        <p:grpSpPr>
          <a:xfrm>
            <a:off x="9090912" y="4032851"/>
            <a:ext cx="1391656" cy="1391656"/>
            <a:chOff x="1609973" y="3716854"/>
            <a:chExt cx="1764399" cy="1764399"/>
          </a:xfrm>
        </p:grpSpPr>
        <p:sp>
          <p:nvSpPr>
            <p:cNvPr id="8" name="Oval 7">
              <a:extLst>
                <a:ext uri="{FF2B5EF4-FFF2-40B4-BE49-F238E27FC236}">
                  <a16:creationId xmlns:a16="http://schemas.microsoft.com/office/drawing/2014/main" id="{8F6F8FF1-E28E-7386-80F1-08AA4FBA49AF}"/>
                </a:ext>
                <a:ext uri="{C183D7F6-B498-43B3-948B-1728B52AA6E4}">
                  <adec:decorative xmlns:adec="http://schemas.microsoft.com/office/drawing/2017/decorative" val="1"/>
                </a:ext>
              </a:extLst>
            </p:cNvPr>
            <p:cNvSpPr/>
            <p:nvPr/>
          </p:nvSpPr>
          <p:spPr bwMode="auto">
            <a:xfrm>
              <a:off x="1609973" y="3716854"/>
              <a:ext cx="1764399" cy="1764399"/>
            </a:xfrm>
            <a:prstGeom prst="ellips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ts val="1200"/>
                </a:spcAft>
                <a:buSzPct val="90000"/>
                <a:defRPr/>
              </a:pPr>
              <a:endParaRPr lang="en-US" sz="3600">
                <a:solidFill>
                  <a:srgbClr val="FFFFFF"/>
                </a:solidFill>
                <a:latin typeface="Segoe UI Semibold"/>
              </a:endParaRPr>
            </a:p>
          </p:txBody>
        </p:sp>
        <p:pic>
          <p:nvPicPr>
            <p:cNvPr id="9" name="Picture 4">
              <a:extLst>
                <a:ext uri="{FF2B5EF4-FFF2-40B4-BE49-F238E27FC236}">
                  <a16:creationId xmlns:a16="http://schemas.microsoft.com/office/drawing/2014/main" id="{977774E2-89C0-31E1-21F3-E15460B4B25B}"/>
                </a:ext>
              </a:extLst>
            </p:cNvPr>
            <p:cNvPicPr>
              <a:picLocks noChangeArrowheads="1"/>
            </p:cNvPicPr>
            <p:nvPr/>
          </p:nvPicPr>
          <p:blipFill>
            <a:blip r:embed="rId8">
              <a:extLst>
                <a:ext uri="{28A0092B-C50C-407E-A947-70E740481C1C}">
                  <a14:useLocalDpi xmlns:a14="http://schemas.microsoft.com/office/drawing/2010/main" val="0"/>
                </a:ext>
              </a:extLst>
            </a:blip>
            <a:srcRect/>
            <a:stretch/>
          </p:blipFill>
          <p:spPr bwMode="auto">
            <a:xfrm>
              <a:off x="1654255" y="3761136"/>
              <a:ext cx="1675834" cy="1675835"/>
            </a:xfrm>
            <a:prstGeom prst="flowChartConnector">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952602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291F-7DD8-B878-6062-07D5D8C304D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4BAD187-8923-3A1A-BEDC-D70993249EB0}"/>
              </a:ext>
            </a:extLst>
          </p:cNvPr>
          <p:cNvSpPr txBox="1">
            <a:spLocks noGrp="1"/>
          </p:cNvSpPr>
          <p:nvPr>
            <p:ph type="title" idx="4294967295"/>
          </p:nvPr>
        </p:nvSpPr>
        <p:spPr>
          <a:xfrm>
            <a:off x="1674929" y="23714"/>
            <a:ext cx="7906512" cy="954107"/>
          </a:xfrm>
          <a:prstGeom prst="rect">
            <a:avLst/>
          </a:prstGeom>
          <a:noFill/>
          <a:ln>
            <a:noFill/>
            <a:prstDash/>
          </a:ln>
          <a:effectLst/>
        </p:spPr>
        <p:txBody>
          <a:bodyPr rot="0" spcFirstLastPara="0" vertOverflow="overflow" horzOverflow="overflow" vert="horz" wrap="square" lIns="0" tIns="274320" rIns="0" bIns="0" numCol="1" spcCol="0" rtlCol="0" fromWordArt="0" anchor="t" anchorCtr="0" forceAA="0" compatLnSpc="1">
            <a:prstTxWarp prst="textNoShape">
              <a:avLst/>
            </a:prstTxWarp>
            <a:spAutoFit/>
          </a:bodyPr>
          <a:lstStyle/>
          <a:p>
            <a:pPr marL="0" marR="0" lvl="0" indent="0" fontAlgn="base">
              <a:spcAft>
                <a:spcPct val="0"/>
              </a:spcAft>
              <a:buClrTx/>
              <a:buSzTx/>
              <a:tabLst/>
              <a:defRPr/>
            </a:pPr>
            <a:r>
              <a:rPr lang="en-US" sz="4400">
                <a:solidFill>
                  <a:srgbClr val="7030A0"/>
                </a:solidFill>
                <a:latin typeface="Segoe UI Semibold" panose="020B0702040204020203" pitchFamily="34" charset="0"/>
                <a:cs typeface="Segoe UI Semibold" panose="020B0702040204020203" pitchFamily="34" charset="0"/>
              </a:rPr>
              <a:t>Today’s Agenda</a:t>
            </a:r>
          </a:p>
        </p:txBody>
      </p:sp>
      <p:sp useBgFill="1">
        <p:nvSpPr>
          <p:cNvPr id="4" name="!!Rec">
            <a:extLst>
              <a:ext uri="{FF2B5EF4-FFF2-40B4-BE49-F238E27FC236}">
                <a16:creationId xmlns:a16="http://schemas.microsoft.com/office/drawing/2014/main" id="{1B5DABD3-DD76-D770-0949-79B6F8A0D960}"/>
              </a:ext>
              <a:ext uri="{C183D7F6-B498-43B3-948B-1728B52AA6E4}">
                <adec:decorative xmlns:adec="http://schemas.microsoft.com/office/drawing/2017/decorative" val="1"/>
              </a:ext>
            </a:extLst>
          </p:cNvPr>
          <p:cNvSpPr/>
          <p:nvPr/>
        </p:nvSpPr>
        <p:spPr bwMode="auto">
          <a:xfrm>
            <a:off x="1409745" y="1277145"/>
            <a:ext cx="10295466" cy="5220047"/>
          </a:xfrm>
          <a:prstGeom prst="roundRect">
            <a:avLst>
              <a:gd name="adj" fmla="val 185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6" name="Straight Connector 5">
            <a:extLst>
              <a:ext uri="{FF2B5EF4-FFF2-40B4-BE49-F238E27FC236}">
                <a16:creationId xmlns:a16="http://schemas.microsoft.com/office/drawing/2014/main" id="{966D7E52-6384-61D4-ECDE-0281CC02767D}"/>
              </a:ext>
              <a:ext uri="{C183D7F6-B498-43B3-948B-1728B52AA6E4}">
                <adec:decorative xmlns:adec="http://schemas.microsoft.com/office/drawing/2017/decorative" val="1"/>
              </a:ext>
            </a:extLst>
          </p:cNvPr>
          <p:cNvCxnSpPr>
            <a:cxnSpLocks/>
          </p:cNvCxnSpPr>
          <p:nvPr/>
        </p:nvCxnSpPr>
        <p:spPr>
          <a:xfrm>
            <a:off x="2477352" y="1615258"/>
            <a:ext cx="0" cy="4744326"/>
          </a:xfrm>
          <a:prstGeom prst="line">
            <a:avLst/>
          </a:prstGeom>
          <a:noFill/>
          <a:ln w="12700" cap="rnd" cmpd="sng" algn="ctr">
            <a:solidFill>
              <a:schemeClr val="bg1">
                <a:lumMod val="75000"/>
              </a:schemeClr>
            </a:solidFill>
            <a:prstDash val="solid"/>
            <a:headEnd type="none" w="lg" len="med"/>
            <a:tailEnd type="none" w="lg" len="med"/>
          </a:ln>
          <a:effectLst/>
        </p:spPr>
      </p:cxnSp>
      <p:sp>
        <p:nvSpPr>
          <p:cNvPr id="8" name="Title 1">
            <a:extLst>
              <a:ext uri="{FF2B5EF4-FFF2-40B4-BE49-F238E27FC236}">
                <a16:creationId xmlns:a16="http://schemas.microsoft.com/office/drawing/2014/main" id="{0C1D42F9-5413-2A37-2984-C5EF2FCF8E5B}"/>
              </a:ext>
            </a:extLst>
          </p:cNvPr>
          <p:cNvSpPr txBox="1">
            <a:spLocks/>
          </p:cNvSpPr>
          <p:nvPr/>
        </p:nvSpPr>
        <p:spPr>
          <a:xfrm>
            <a:off x="2676144" y="1705377"/>
            <a:ext cx="775931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00000"/>
                </a:solidFill>
                <a:effectLst/>
                <a:uLnTx/>
                <a:uFillTx/>
                <a:latin typeface="Segoe UI"/>
                <a:ea typeface="+mn-ea"/>
                <a:cs typeface="Segoe UI" pitchFamily="34" charset="0"/>
              </a:rPr>
              <a:t>Approach to measuring Copilot adoption and impact</a:t>
            </a:r>
            <a:endParaRPr kumimoji="0" lang="en-US" sz="2400" b="0" i="0" u="none" strike="noStrike" kern="1200" cap="none" spc="-50" normalizeH="0" baseline="0" noProof="0">
              <a:ln w="3175">
                <a:noFill/>
              </a:ln>
              <a:solidFill>
                <a:srgbClr val="8678D6"/>
              </a:solidFill>
              <a:effectLst/>
              <a:uLnTx/>
              <a:uFillTx/>
              <a:latin typeface="Segoe UI Semibold"/>
              <a:ea typeface="+mn-ea"/>
              <a:cs typeface="Segoe UI" pitchFamily="34" charset="0"/>
            </a:endParaRPr>
          </a:p>
        </p:txBody>
      </p:sp>
      <p:pic>
        <p:nvPicPr>
          <p:cNvPr id="11" name="Graphic 10" descr="Badge 1 with solid fill">
            <a:extLst>
              <a:ext uri="{FF2B5EF4-FFF2-40B4-BE49-F238E27FC236}">
                <a16:creationId xmlns:a16="http://schemas.microsoft.com/office/drawing/2014/main" id="{E8E18E9E-97D4-1680-1244-331122E105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6814" y="1632262"/>
            <a:ext cx="612310" cy="612310"/>
          </a:xfrm>
          <a:prstGeom prst="rect">
            <a:avLst/>
          </a:prstGeom>
          <a:effectLst>
            <a:outerShdw blurRad="214029" dist="43797" dir="2700000" algn="tl" rotWithShape="0">
              <a:prstClr val="black">
                <a:alpha val="14880"/>
              </a:prstClr>
            </a:outerShdw>
          </a:effectLst>
        </p:spPr>
      </p:pic>
      <p:pic>
        <p:nvPicPr>
          <p:cNvPr id="13" name="Graphic 12" descr="Badge with solid fill">
            <a:extLst>
              <a:ext uri="{FF2B5EF4-FFF2-40B4-BE49-F238E27FC236}">
                <a16:creationId xmlns:a16="http://schemas.microsoft.com/office/drawing/2014/main" id="{E2D5FB4D-D87D-1682-1A2C-7953CCDC68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2368" y="2499842"/>
            <a:ext cx="612310" cy="612310"/>
          </a:xfrm>
          <a:prstGeom prst="rect">
            <a:avLst/>
          </a:prstGeom>
        </p:spPr>
      </p:pic>
      <p:sp>
        <p:nvSpPr>
          <p:cNvPr id="20" name="Title 1">
            <a:extLst>
              <a:ext uri="{FF2B5EF4-FFF2-40B4-BE49-F238E27FC236}">
                <a16:creationId xmlns:a16="http://schemas.microsoft.com/office/drawing/2014/main" id="{33578BA4-3DB2-306B-455C-F9EACA00D6F4}"/>
              </a:ext>
            </a:extLst>
          </p:cNvPr>
          <p:cNvSpPr txBox="1">
            <a:spLocks/>
          </p:cNvSpPr>
          <p:nvPr/>
        </p:nvSpPr>
        <p:spPr>
          <a:xfrm>
            <a:off x="2676144" y="2527846"/>
            <a:ext cx="4456293" cy="40011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2400">
                <a:solidFill>
                  <a:srgbClr val="000000"/>
                </a:solidFill>
                <a:latin typeface="Segoe UI"/>
                <a:cs typeface="Segoe UI"/>
              </a:rPr>
              <a:t>Copilot Analytics in M365 Service</a:t>
            </a:r>
            <a:endParaRPr kumimoji="0" lang="en-US" sz="2400" i="0" u="none" strike="noStrike" kern="1200" cap="none" spc="-50" normalizeH="0" baseline="0" noProof="0">
              <a:ln w="3175">
                <a:noFill/>
              </a:ln>
              <a:solidFill>
                <a:srgbClr val="FF0000"/>
              </a:solidFill>
              <a:effectLst/>
              <a:uLnTx/>
              <a:uFillTx/>
              <a:latin typeface="Segoe UI"/>
              <a:ea typeface="+mn-ea"/>
              <a:cs typeface="Segoe UI" pitchFamily="34" charset="0"/>
            </a:endParaRPr>
          </a:p>
          <a:p>
            <a:pPr marL="800100" lvl="1" indent="-342900">
              <a:buFont typeface="Arial" panose="020B0604020202020204" pitchFamily="34" charset="0"/>
              <a:buChar char="•"/>
              <a:defRPr/>
            </a:pPr>
            <a:endParaRPr kumimoji="0" lang="en-US" sz="200" b="0" i="0" u="none" strike="noStrike" kern="1200" cap="none" spc="0" normalizeH="0" baseline="0" noProof="0">
              <a:ln>
                <a:noFill/>
              </a:ln>
              <a:solidFill>
                <a:srgbClr val="242424"/>
              </a:solidFill>
              <a:effectLst/>
              <a:uLnTx/>
              <a:uFillTx/>
              <a:latin typeface="Segoe UI" panose="020B0502040204020203" pitchFamily="34" charset="0"/>
              <a:ea typeface="+mn-ea"/>
              <a:cs typeface="+mn-cs"/>
            </a:endParaRPr>
          </a:p>
        </p:txBody>
      </p:sp>
      <p:pic>
        <p:nvPicPr>
          <p:cNvPr id="3" name="Graphic 2" descr="Badge 4 with solid fill">
            <a:extLst>
              <a:ext uri="{FF2B5EF4-FFF2-40B4-BE49-F238E27FC236}">
                <a16:creationId xmlns:a16="http://schemas.microsoft.com/office/drawing/2014/main" id="{37217DFD-CB8F-DF28-7154-F5A96D8EF5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06913" y="4165158"/>
            <a:ext cx="612310" cy="612310"/>
          </a:xfrm>
          <a:prstGeom prst="rect">
            <a:avLst/>
          </a:prstGeom>
        </p:spPr>
      </p:pic>
      <p:sp>
        <p:nvSpPr>
          <p:cNvPr id="7" name="Title 1">
            <a:extLst>
              <a:ext uri="{FF2B5EF4-FFF2-40B4-BE49-F238E27FC236}">
                <a16:creationId xmlns:a16="http://schemas.microsoft.com/office/drawing/2014/main" id="{C67246AB-2FE6-86D0-F146-75AE22E58D42}"/>
              </a:ext>
            </a:extLst>
          </p:cNvPr>
          <p:cNvSpPr txBox="1">
            <a:spLocks/>
          </p:cNvSpPr>
          <p:nvPr/>
        </p:nvSpPr>
        <p:spPr>
          <a:xfrm>
            <a:off x="2676144" y="3454254"/>
            <a:ext cx="4042518"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2400">
                <a:solidFill>
                  <a:srgbClr val="000000"/>
                </a:solidFill>
                <a:latin typeface="Segoe UI"/>
              </a:rPr>
              <a:t>Copilot Dashboard Deep Dive</a:t>
            </a:r>
            <a:endParaRPr lang="en-US" sz="2400">
              <a:solidFill>
                <a:srgbClr val="FF0000"/>
              </a:solidFill>
              <a:latin typeface="Segoe UI"/>
            </a:endParaRPr>
          </a:p>
        </p:txBody>
      </p:sp>
      <p:sp>
        <p:nvSpPr>
          <p:cNvPr id="9" name="Title 1">
            <a:extLst>
              <a:ext uri="{FF2B5EF4-FFF2-40B4-BE49-F238E27FC236}">
                <a16:creationId xmlns:a16="http://schemas.microsoft.com/office/drawing/2014/main" id="{3E159F8C-6A02-76CC-3816-180DD28AEC3C}"/>
              </a:ext>
            </a:extLst>
          </p:cNvPr>
          <p:cNvSpPr txBox="1">
            <a:spLocks/>
          </p:cNvSpPr>
          <p:nvPr/>
        </p:nvSpPr>
        <p:spPr>
          <a:xfrm>
            <a:off x="2676143" y="5153576"/>
            <a:ext cx="775931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2400">
                <a:solidFill>
                  <a:srgbClr val="000000"/>
                </a:solidFill>
                <a:latin typeface="Segoe UI"/>
              </a:rPr>
              <a:t>Q&amp;A, Closing</a:t>
            </a:r>
            <a:endParaRPr kumimoji="0" lang="en-US" sz="2400" b="0" i="0" u="none" strike="noStrike" kern="1200" cap="none" spc="-50" normalizeH="0" baseline="0" noProof="0">
              <a:ln w="3175">
                <a:noFill/>
              </a:ln>
              <a:solidFill>
                <a:srgbClr val="8678D6"/>
              </a:solidFill>
              <a:effectLst/>
              <a:uLnTx/>
              <a:uFillTx/>
              <a:latin typeface="Segoe UI Semibold"/>
              <a:ea typeface="+mn-ea"/>
              <a:cs typeface="Segoe UI" pitchFamily="34" charset="0"/>
            </a:endParaRPr>
          </a:p>
        </p:txBody>
      </p:sp>
      <p:sp>
        <p:nvSpPr>
          <p:cNvPr id="17" name="Oval 16">
            <a:extLst>
              <a:ext uri="{FF2B5EF4-FFF2-40B4-BE49-F238E27FC236}">
                <a16:creationId xmlns:a16="http://schemas.microsoft.com/office/drawing/2014/main" id="{28ECD25E-EBF9-CFB7-A8FA-FBA76197FE18}"/>
              </a:ext>
            </a:extLst>
          </p:cNvPr>
          <p:cNvSpPr/>
          <p:nvPr/>
        </p:nvSpPr>
        <p:spPr bwMode="auto">
          <a:xfrm>
            <a:off x="1674929" y="3398244"/>
            <a:ext cx="473808" cy="473808"/>
          </a:xfrm>
          <a:prstGeom prst="ellipse">
            <a:avLst/>
          </a:prstGeom>
          <a:solidFill>
            <a:srgbClr val="7030A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latin typeface="+mj-lt"/>
                <a:ea typeface="Segoe UI" pitchFamily="34" charset="0"/>
                <a:cs typeface="Segoe UI" pitchFamily="34" charset="0"/>
              </a:rPr>
              <a:t>3</a:t>
            </a:r>
          </a:p>
        </p:txBody>
      </p:sp>
      <p:sp>
        <p:nvSpPr>
          <p:cNvPr id="19" name="Oval 18">
            <a:extLst>
              <a:ext uri="{FF2B5EF4-FFF2-40B4-BE49-F238E27FC236}">
                <a16:creationId xmlns:a16="http://schemas.microsoft.com/office/drawing/2014/main" id="{669CD42C-E96F-0D06-000E-471855016B39}"/>
              </a:ext>
            </a:extLst>
          </p:cNvPr>
          <p:cNvSpPr/>
          <p:nvPr/>
        </p:nvSpPr>
        <p:spPr bwMode="auto">
          <a:xfrm>
            <a:off x="1676164" y="5059486"/>
            <a:ext cx="473808" cy="473808"/>
          </a:xfrm>
          <a:prstGeom prst="ellipse">
            <a:avLst/>
          </a:prstGeom>
          <a:solidFill>
            <a:srgbClr val="7030A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latin typeface="+mj-lt"/>
                <a:ea typeface="Segoe UI" pitchFamily="34" charset="0"/>
                <a:cs typeface="Segoe UI" pitchFamily="34" charset="0"/>
              </a:rPr>
              <a:t>5</a:t>
            </a:r>
          </a:p>
        </p:txBody>
      </p:sp>
      <p:sp>
        <p:nvSpPr>
          <p:cNvPr id="12" name="Title 1">
            <a:extLst>
              <a:ext uri="{FF2B5EF4-FFF2-40B4-BE49-F238E27FC236}">
                <a16:creationId xmlns:a16="http://schemas.microsoft.com/office/drawing/2014/main" id="{63B6526B-3642-1618-A2A9-B9D1DB02041D}"/>
              </a:ext>
            </a:extLst>
          </p:cNvPr>
          <p:cNvSpPr txBox="1">
            <a:spLocks/>
          </p:cNvSpPr>
          <p:nvPr/>
        </p:nvSpPr>
        <p:spPr>
          <a:xfrm>
            <a:off x="1741434" y="1135272"/>
            <a:ext cx="6612651"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7030A0"/>
                </a:solidFill>
                <a:effectLst/>
                <a:uLnTx/>
                <a:uFillTx/>
                <a:ea typeface="+mn-ea"/>
                <a:cs typeface="Segoe UI" pitchFamily="34" charset="0"/>
              </a:rPr>
              <a:t>Level 200</a:t>
            </a:r>
          </a:p>
        </p:txBody>
      </p:sp>
      <p:sp>
        <p:nvSpPr>
          <p:cNvPr id="16" name="Title 1">
            <a:extLst>
              <a:ext uri="{FF2B5EF4-FFF2-40B4-BE49-F238E27FC236}">
                <a16:creationId xmlns:a16="http://schemas.microsoft.com/office/drawing/2014/main" id="{D446113D-6CBC-DAA6-42F5-09A0DF73926B}"/>
              </a:ext>
            </a:extLst>
          </p:cNvPr>
          <p:cNvSpPr txBox="1">
            <a:spLocks/>
          </p:cNvSpPr>
          <p:nvPr/>
        </p:nvSpPr>
        <p:spPr>
          <a:xfrm>
            <a:off x="2676143" y="4276373"/>
            <a:ext cx="775931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2400">
                <a:solidFill>
                  <a:srgbClr val="000000"/>
                </a:solidFill>
                <a:latin typeface="Segoe UI"/>
              </a:rPr>
              <a:t>Advanced Copilot reporting with Viva Insights</a:t>
            </a:r>
          </a:p>
        </p:txBody>
      </p:sp>
      <p:sp>
        <p:nvSpPr>
          <p:cNvPr id="2" name="Rounded Rectangle 2">
            <a:extLst>
              <a:ext uri="{FF2B5EF4-FFF2-40B4-BE49-F238E27FC236}">
                <a16:creationId xmlns:a16="http://schemas.microsoft.com/office/drawing/2014/main" id="{D295C249-B470-A39F-3E4E-EAFAE4945558}"/>
              </a:ext>
            </a:extLst>
          </p:cNvPr>
          <p:cNvSpPr/>
          <p:nvPr/>
        </p:nvSpPr>
        <p:spPr bwMode="auto">
          <a:xfrm>
            <a:off x="7098891" y="2484611"/>
            <a:ext cx="1930450" cy="505478"/>
          </a:xfrm>
          <a:prstGeom prst="roundRect">
            <a:avLst>
              <a:gd name="adj" fmla="val 1056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latin typeface="+mj-lt"/>
              <a:ea typeface="Segoe UI" pitchFamily="34" charset="0"/>
              <a:cs typeface="Segoe UI" pitchFamily="34" charset="0"/>
            </a:endParaRPr>
          </a:p>
        </p:txBody>
      </p:sp>
      <p:sp>
        <p:nvSpPr>
          <p:cNvPr id="5" name="TextBox 4">
            <a:extLst>
              <a:ext uri="{FF2B5EF4-FFF2-40B4-BE49-F238E27FC236}">
                <a16:creationId xmlns:a16="http://schemas.microsoft.com/office/drawing/2014/main" id="{EA0AEAA5-2896-D936-9333-67C48F5ED4E1}"/>
              </a:ext>
            </a:extLst>
          </p:cNvPr>
          <p:cNvSpPr txBox="1"/>
          <p:nvPr/>
        </p:nvSpPr>
        <p:spPr>
          <a:xfrm>
            <a:off x="7224903" y="2539642"/>
            <a:ext cx="1678426" cy="400110"/>
          </a:xfrm>
          <a:prstGeom prst="rect">
            <a:avLst/>
          </a:prstGeom>
          <a:noFill/>
        </p:spPr>
        <p:txBody>
          <a:bodyPr wrap="square" rtlCol="0">
            <a:spAutoFit/>
          </a:bodyPr>
          <a:lstStyle/>
          <a:p>
            <a:r>
              <a:rPr lang="en-US" sz="2000">
                <a:solidFill>
                  <a:schemeClr val="bg1"/>
                </a:solidFill>
                <a:latin typeface="+mj-lt"/>
                <a:cs typeface="Segoe UI" panose="020B0502040204020203" pitchFamily="34" charset="0"/>
              </a:rPr>
              <a:t>Follow along</a:t>
            </a:r>
          </a:p>
        </p:txBody>
      </p:sp>
      <p:sp>
        <p:nvSpPr>
          <p:cNvPr id="21" name="Rounded Rectangle 2">
            <a:extLst>
              <a:ext uri="{FF2B5EF4-FFF2-40B4-BE49-F238E27FC236}">
                <a16:creationId xmlns:a16="http://schemas.microsoft.com/office/drawing/2014/main" id="{CA2743DF-43B7-6A95-374B-FD42736F8A52}"/>
              </a:ext>
            </a:extLst>
          </p:cNvPr>
          <p:cNvSpPr/>
          <p:nvPr/>
        </p:nvSpPr>
        <p:spPr bwMode="auto">
          <a:xfrm>
            <a:off x="6645930" y="3403314"/>
            <a:ext cx="1930450" cy="505478"/>
          </a:xfrm>
          <a:prstGeom prst="roundRect">
            <a:avLst>
              <a:gd name="adj" fmla="val 1056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latin typeface="+mj-lt"/>
              <a:ea typeface="Segoe UI" pitchFamily="34" charset="0"/>
              <a:cs typeface="Segoe UI" pitchFamily="34" charset="0"/>
            </a:endParaRPr>
          </a:p>
        </p:txBody>
      </p:sp>
      <p:sp>
        <p:nvSpPr>
          <p:cNvPr id="22" name="TextBox 21">
            <a:extLst>
              <a:ext uri="{FF2B5EF4-FFF2-40B4-BE49-F238E27FC236}">
                <a16:creationId xmlns:a16="http://schemas.microsoft.com/office/drawing/2014/main" id="{D8262549-9C4B-4FA1-3BC0-3278733048D8}"/>
              </a:ext>
            </a:extLst>
          </p:cNvPr>
          <p:cNvSpPr txBox="1"/>
          <p:nvPr/>
        </p:nvSpPr>
        <p:spPr>
          <a:xfrm>
            <a:off x="6771942" y="3458345"/>
            <a:ext cx="1678426" cy="400110"/>
          </a:xfrm>
          <a:prstGeom prst="rect">
            <a:avLst/>
          </a:prstGeom>
          <a:noFill/>
        </p:spPr>
        <p:txBody>
          <a:bodyPr wrap="square" rtlCol="0">
            <a:spAutoFit/>
          </a:bodyPr>
          <a:lstStyle/>
          <a:p>
            <a:r>
              <a:rPr lang="en-US" sz="2000">
                <a:solidFill>
                  <a:schemeClr val="bg1"/>
                </a:solidFill>
                <a:latin typeface="+mj-lt"/>
                <a:cs typeface="Segoe UI" panose="020B0502040204020203" pitchFamily="34" charset="0"/>
              </a:rPr>
              <a:t>Follow along</a:t>
            </a:r>
          </a:p>
        </p:txBody>
      </p:sp>
      <p:sp>
        <p:nvSpPr>
          <p:cNvPr id="28" name="Rounded Rectangle 2">
            <a:extLst>
              <a:ext uri="{FF2B5EF4-FFF2-40B4-BE49-F238E27FC236}">
                <a16:creationId xmlns:a16="http://schemas.microsoft.com/office/drawing/2014/main" id="{7823817F-9483-F7E7-65AD-19682A24D095}"/>
              </a:ext>
            </a:extLst>
          </p:cNvPr>
          <p:cNvSpPr/>
          <p:nvPr/>
        </p:nvSpPr>
        <p:spPr bwMode="auto">
          <a:xfrm>
            <a:off x="8654637" y="4225231"/>
            <a:ext cx="1930450" cy="505478"/>
          </a:xfrm>
          <a:prstGeom prst="roundRect">
            <a:avLst>
              <a:gd name="adj" fmla="val 1056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latin typeface="+mj-lt"/>
              <a:ea typeface="Segoe UI" pitchFamily="34" charset="0"/>
              <a:cs typeface="Segoe UI" pitchFamily="34" charset="0"/>
            </a:endParaRPr>
          </a:p>
        </p:txBody>
      </p:sp>
      <p:sp>
        <p:nvSpPr>
          <p:cNvPr id="29" name="TextBox 28">
            <a:extLst>
              <a:ext uri="{FF2B5EF4-FFF2-40B4-BE49-F238E27FC236}">
                <a16:creationId xmlns:a16="http://schemas.microsoft.com/office/drawing/2014/main" id="{9C6C167B-4732-127B-3E8C-EBBFCAF0ED25}"/>
              </a:ext>
            </a:extLst>
          </p:cNvPr>
          <p:cNvSpPr txBox="1"/>
          <p:nvPr/>
        </p:nvSpPr>
        <p:spPr>
          <a:xfrm>
            <a:off x="8780649" y="4280262"/>
            <a:ext cx="1678426" cy="400110"/>
          </a:xfrm>
          <a:prstGeom prst="rect">
            <a:avLst/>
          </a:prstGeom>
          <a:noFill/>
        </p:spPr>
        <p:txBody>
          <a:bodyPr wrap="square" rtlCol="0">
            <a:spAutoFit/>
          </a:bodyPr>
          <a:lstStyle/>
          <a:p>
            <a:r>
              <a:rPr lang="en-US" sz="2000">
                <a:solidFill>
                  <a:schemeClr val="bg1"/>
                </a:solidFill>
                <a:latin typeface="+mj-lt"/>
                <a:cs typeface="Segoe UI" panose="020B0502040204020203" pitchFamily="34" charset="0"/>
              </a:rPr>
              <a:t>Follow along</a:t>
            </a:r>
          </a:p>
        </p:txBody>
      </p:sp>
    </p:spTree>
    <p:extLst>
      <p:ext uri="{BB962C8B-B14F-4D97-AF65-F5344CB8AC3E}">
        <p14:creationId xmlns:p14="http://schemas.microsoft.com/office/powerpoint/2010/main" val="12982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100"/>
                                  </p:stCondLst>
                                  <p:childTnLst>
                                    <p:animMotion origin="layout" path="M 1.45833E-6 1.11111E-6 L 1.45833E-6 0.03542 " pathEditMode="relative" rAng="0" ptsTypes="AA">
                                      <p:cBhvr>
                                        <p:cTn id="9" dur="700" spd="-100000" fill="hold"/>
                                        <p:tgtEl>
                                          <p:spTgt spid="1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3A3C9-71FA-E8B5-9F6F-D3BC41BA4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57678-4FB9-AE92-61F1-F0EF7E216908}"/>
              </a:ext>
            </a:extLst>
          </p:cNvPr>
          <p:cNvSpPr>
            <a:spLocks noGrp="1"/>
          </p:cNvSpPr>
          <p:nvPr>
            <p:ph type="title"/>
          </p:nvPr>
        </p:nvSpPr>
        <p:spPr>
          <a:xfrm>
            <a:off x="584200" y="472348"/>
            <a:ext cx="11018521" cy="430887"/>
          </a:xfrm>
        </p:spPr>
        <p:txBody>
          <a:bodyPr vert="horz" wrap="square" lIns="0" tIns="0" rIns="0" bIns="0" rtlCol="0" anchor="b" anchorCtr="0">
            <a:noAutofit/>
          </a:bodyPr>
          <a:lstStyle/>
          <a:p>
            <a:r>
              <a:rPr lang="en-US" sz="3600" b="0" kern="1200" cap="none" spc="-50" baseline="0">
                <a:ln w="3175">
                  <a:noFill/>
                </a:ln>
                <a:solidFill>
                  <a:srgbClr val="7030A0"/>
                </a:solidFill>
                <a:effectLst/>
                <a:latin typeface="Segoe UI Semibold" panose="020B0702040204020203" pitchFamily="34" charset="0"/>
                <a:ea typeface="+mn-ea"/>
                <a:cs typeface="Segoe UI Semibold" panose="020B0702040204020203" pitchFamily="34" charset="0"/>
              </a:rPr>
              <a:t>Prerequisites for follow along:</a:t>
            </a:r>
            <a:endParaRPr lang="en-US" sz="3200" b="0" kern="1200" cap="none" spc="-50" baseline="0">
              <a:ln w="3175">
                <a:noFill/>
              </a:ln>
              <a:solidFill>
                <a:srgbClr val="7030A0"/>
              </a:solidFill>
              <a:effectLst/>
              <a:latin typeface="Segoe UI Semibold" panose="020B0702040204020203" pitchFamily="34" charset="0"/>
              <a:ea typeface="+mn-ea"/>
              <a:cs typeface="Segoe UI Semibold" panose="020B0702040204020203" pitchFamily="34" charset="0"/>
            </a:endParaRPr>
          </a:p>
        </p:txBody>
      </p:sp>
      <p:sp>
        <p:nvSpPr>
          <p:cNvPr id="5" name="Text Placeholder 2">
            <a:extLst>
              <a:ext uri="{FF2B5EF4-FFF2-40B4-BE49-F238E27FC236}">
                <a16:creationId xmlns:a16="http://schemas.microsoft.com/office/drawing/2014/main" id="{9291A18D-5375-2BEC-8371-BA41EFF74630}"/>
              </a:ext>
            </a:extLst>
          </p:cNvPr>
          <p:cNvSpPr txBox="1">
            <a:spLocks/>
          </p:cNvSpPr>
          <p:nvPr/>
        </p:nvSpPr>
        <p:spPr>
          <a:xfrm>
            <a:off x="584200" y="1291311"/>
            <a:ext cx="5822948" cy="1340129"/>
          </a:xfrm>
          <a:prstGeom prst="rect">
            <a:avLst/>
          </a:prstGeom>
        </p:spPr>
        <p:txBody>
          <a:bodyPr vert="horz" wrap="square" lIns="0" tIns="0" rIns="0" bIns="0" rtlCol="0" anchor="t">
            <a:noAutofit/>
          </a:bodyPr>
          <a:lstStyle>
            <a:lvl1pPr marL="228606" marR="0" indent="-228606"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11" marR="0" indent="-228606"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41" marR="0" indent="-200030"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4" marR="0" indent="-180979"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4pPr>
            <a:lvl5pPr marL="1023964" marR="0" indent="-168279" algn="l" defTabSz="93276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5pPr>
            <a:lvl6pPr marL="2565104"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87"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71"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54"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600"/>
              </a:spcAft>
              <a:buNone/>
            </a:pPr>
            <a:r>
              <a:rPr lang="en-US" sz="2400" kern="1200" spc="0" baseline="0">
                <a:ea typeface="+mn-ea"/>
                <a:cs typeface="Segoe UI" panose="020B0502040204020203" pitchFamily="34" charset="0"/>
              </a:rPr>
              <a:t>For the M365 Service and Copilot Dashboard topics, please follow along with us in your own tenant.  Sign in with appropriate permissions to be prepared:</a:t>
            </a:r>
          </a:p>
        </p:txBody>
      </p:sp>
      <p:sp>
        <p:nvSpPr>
          <p:cNvPr id="3" name="Text Placeholder 2">
            <a:extLst>
              <a:ext uri="{FF2B5EF4-FFF2-40B4-BE49-F238E27FC236}">
                <a16:creationId xmlns:a16="http://schemas.microsoft.com/office/drawing/2014/main" id="{3E51F521-697F-B974-F6D2-64E69350CB25}"/>
              </a:ext>
            </a:extLst>
          </p:cNvPr>
          <p:cNvSpPr>
            <a:spLocks noGrp="1"/>
          </p:cNvSpPr>
          <p:nvPr>
            <p:ph sz="quarter" idx="11"/>
          </p:nvPr>
        </p:nvSpPr>
        <p:spPr>
          <a:xfrm>
            <a:off x="682753" y="2806542"/>
            <a:ext cx="5945949" cy="2840038"/>
          </a:xfrm>
        </p:spPr>
        <p:txBody>
          <a:bodyPr vert="horz" wrap="square" lIns="0" tIns="0" rIns="0" bIns="0" rtlCol="0">
            <a:normAutofit fontScale="92500" lnSpcReduction="20000"/>
          </a:bodyPr>
          <a:lstStyle/>
          <a:p>
            <a:pPr marL="457200" lvl="0" indent="-457200">
              <a:buFont typeface="+mj-lt"/>
              <a:buAutoNum type="arabicPeriod"/>
            </a:pPr>
            <a:r>
              <a:rPr lang="en-US">
                <a:effectLst/>
              </a:rPr>
              <a:t>Minimum 50 M365 Copilot licensed users</a:t>
            </a:r>
          </a:p>
          <a:p>
            <a:pPr marL="457200" lvl="0" indent="-457200">
              <a:buFont typeface="+mj-lt"/>
              <a:buAutoNum type="arabicPeriod"/>
            </a:pPr>
            <a:r>
              <a:rPr lang="en-US">
                <a:effectLst/>
              </a:rPr>
              <a:t>Global Admin or Report Reader for access to Microsoft 365 Copilot Usage Reports</a:t>
            </a:r>
          </a:p>
          <a:p>
            <a:pPr marL="457200" lvl="0" indent="-457200">
              <a:buFont typeface="+mj-lt"/>
              <a:buAutoNum type="arabicPeriod"/>
            </a:pPr>
            <a:r>
              <a:rPr lang="en-US" err="1">
                <a:effectLst/>
              </a:rPr>
              <a:t>Report.Read</a:t>
            </a:r>
            <a:r>
              <a:rPr lang="en-US">
                <a:effectLst/>
              </a:rPr>
              <a:t> Graph permission or Global Admin for Graph API demo</a:t>
            </a:r>
          </a:p>
          <a:p>
            <a:pPr marL="457200" lvl="0" indent="-457200">
              <a:buFont typeface="+mj-lt"/>
              <a:buAutoNum type="arabicPeriod"/>
            </a:pPr>
            <a:r>
              <a:rPr lang="en-US">
                <a:effectLst/>
              </a:rPr>
              <a:t>Global Admin or have been granted access to Microsoft Copilot Dashboard</a:t>
            </a:r>
          </a:p>
          <a:p>
            <a:pPr marL="457200" lvl="0" indent="-457200">
              <a:buFont typeface="+mj-lt"/>
              <a:buAutoNum type="arabicPeriod"/>
            </a:pPr>
            <a:r>
              <a:rPr lang="en-US"/>
              <a:t>Viva Insights Analyst Role for Advanced Reporting demo</a:t>
            </a:r>
            <a:endParaRPr lang="en-US">
              <a:effectLst/>
            </a:endParaRPr>
          </a:p>
        </p:txBody>
      </p:sp>
      <p:pic>
        <p:nvPicPr>
          <p:cNvPr id="6" name="Picture 5" descr="IT person in a hands-on lab">
            <a:extLst>
              <a:ext uri="{FF2B5EF4-FFF2-40B4-BE49-F238E27FC236}">
                <a16:creationId xmlns:a16="http://schemas.microsoft.com/office/drawing/2014/main" id="{5A98344E-F8FA-E214-B336-13A2937A7BF5}"/>
              </a:ext>
            </a:extLst>
          </p:cNvPr>
          <p:cNvPicPr>
            <a:picLocks noChangeAspect="1"/>
          </p:cNvPicPr>
          <p:nvPr/>
        </p:nvPicPr>
        <p:blipFill>
          <a:blip r:embed="rId4"/>
          <a:stretch>
            <a:fillRect/>
          </a:stretch>
        </p:blipFill>
        <p:spPr>
          <a:xfrm>
            <a:off x="7151848" y="795754"/>
            <a:ext cx="4698775" cy="4698775"/>
          </a:xfrm>
          <a:prstGeom prst="rect">
            <a:avLst/>
          </a:prstGeom>
          <a:noFill/>
        </p:spPr>
      </p:pic>
      <p:sp>
        <p:nvSpPr>
          <p:cNvPr id="7" name="Rounded Rectangle 2">
            <a:extLst>
              <a:ext uri="{FF2B5EF4-FFF2-40B4-BE49-F238E27FC236}">
                <a16:creationId xmlns:a16="http://schemas.microsoft.com/office/drawing/2014/main" id="{DDFB96D6-48DD-9218-CCBC-AD1F4802C1CF}"/>
              </a:ext>
            </a:extLst>
          </p:cNvPr>
          <p:cNvSpPr/>
          <p:nvPr/>
        </p:nvSpPr>
        <p:spPr bwMode="auto">
          <a:xfrm>
            <a:off x="682753" y="5882605"/>
            <a:ext cx="10836194" cy="646331"/>
          </a:xfrm>
          <a:prstGeom prst="roundRect">
            <a:avLst>
              <a:gd name="adj" fmla="val 1056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rgbClr val="FFFFFF"/>
              </a:solidFill>
              <a:latin typeface="+mj-lt"/>
              <a:ea typeface="Segoe UI" pitchFamily="34" charset="0"/>
              <a:cs typeface="Segoe UI" pitchFamily="34" charset="0"/>
            </a:endParaRPr>
          </a:p>
        </p:txBody>
      </p:sp>
      <p:sp>
        <p:nvSpPr>
          <p:cNvPr id="8" name="TextBox 7">
            <a:extLst>
              <a:ext uri="{FF2B5EF4-FFF2-40B4-BE49-F238E27FC236}">
                <a16:creationId xmlns:a16="http://schemas.microsoft.com/office/drawing/2014/main" id="{9344593B-9725-0342-C49D-1DD2EE1CE31D}"/>
              </a:ext>
            </a:extLst>
          </p:cNvPr>
          <p:cNvSpPr txBox="1"/>
          <p:nvPr/>
        </p:nvSpPr>
        <p:spPr>
          <a:xfrm>
            <a:off x="905885" y="5957313"/>
            <a:ext cx="10251849" cy="461665"/>
          </a:xfrm>
          <a:prstGeom prst="rect">
            <a:avLst/>
          </a:prstGeom>
          <a:noFill/>
        </p:spPr>
        <p:txBody>
          <a:bodyPr wrap="square" rtlCol="0">
            <a:spAutoFit/>
          </a:bodyPr>
          <a:lstStyle/>
          <a:p>
            <a:r>
              <a:rPr lang="en-US" sz="2400">
                <a:solidFill>
                  <a:schemeClr val="bg1"/>
                </a:solidFill>
                <a:latin typeface="+mj-lt"/>
                <a:cs typeface="Segoe UI" panose="020B0502040204020203" pitchFamily="34" charset="0"/>
              </a:rPr>
              <a:t>Look for this banner and get ready to follow along in your tenant</a:t>
            </a:r>
          </a:p>
        </p:txBody>
      </p:sp>
    </p:spTree>
    <p:extLst>
      <p:ext uri="{BB962C8B-B14F-4D97-AF65-F5344CB8AC3E}">
        <p14:creationId xmlns:p14="http://schemas.microsoft.com/office/powerpoint/2010/main" val="2886010006"/>
      </p:ext>
    </p:extLst>
  </p:cSld>
  <p:clrMapOvr>
    <a:masterClrMapping/>
  </p:clrMapOvr>
  <p:transition>
    <p:fade/>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B5C07-EBB6-E417-362D-BAB0296E0AF4}"/>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A1CA0156-90C5-BED4-7A26-C1E87A2380BD}"/>
              </a:ext>
            </a:extLst>
          </p:cNvPr>
          <p:cNvSpPr txBox="1">
            <a:spLocks/>
          </p:cNvSpPr>
          <p:nvPr/>
        </p:nvSpPr>
        <p:spPr>
          <a:xfrm>
            <a:off x="584199" y="422910"/>
            <a:ext cx="11205464" cy="553998"/>
          </a:xfrm>
          <a:prstGeom prst="rect">
            <a:avLst/>
          </a:prstGeom>
          <a:noFill/>
        </p:spPr>
        <p:txBody>
          <a:bodyPr vert="horz" wrap="square" lIns="0" tIns="0" rIns="0" bIns="0" rtlCol="0" anchor="b" anchorCtr="0">
            <a:noAutofit/>
          </a:bodyPr>
          <a:lstStyle>
            <a:lvl1pPr algn="l" defTabSz="932765"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a:spcAft>
                <a:spcPts val="600"/>
              </a:spcAft>
            </a:pPr>
            <a:r>
              <a:rPr lang="en-US" sz="3600" b="0" kern="1200" cap="none" spc="-50" baseline="0">
                <a:ln w="3175">
                  <a:noFill/>
                </a:ln>
                <a:effectLst/>
                <a:latin typeface="Segoe UI Semibold" panose="020B0702040204020203" pitchFamily="34" charset="0"/>
                <a:ea typeface="+mn-ea"/>
                <a:cs typeface="Segoe UI Semibold" panose="020B0702040204020203" pitchFamily="34" charset="0"/>
              </a:rPr>
              <a:t>Questions that can be addressed with Copilot Analytics</a:t>
            </a:r>
          </a:p>
        </p:txBody>
      </p:sp>
      <p:graphicFrame>
        <p:nvGraphicFramePr>
          <p:cNvPr id="13" name="TextBox 7">
            <a:extLst>
              <a:ext uri="{FF2B5EF4-FFF2-40B4-BE49-F238E27FC236}">
                <a16:creationId xmlns:a16="http://schemas.microsoft.com/office/drawing/2014/main" id="{D27DE627-B277-9D64-5E70-09E64CA0505B}"/>
              </a:ext>
            </a:extLst>
          </p:cNvPr>
          <p:cNvGraphicFramePr/>
          <p:nvPr>
            <p:extLst>
              <p:ext uri="{D42A27DB-BD31-4B8C-83A1-F6EECF244321}">
                <p14:modId xmlns:p14="http://schemas.microsoft.com/office/powerpoint/2010/main" val="733845648"/>
              </p:ext>
            </p:extLst>
          </p:nvPr>
        </p:nvGraphicFramePr>
        <p:xfrm>
          <a:off x="584199" y="1435100"/>
          <a:ext cx="11018838" cy="4833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3653771"/>
      </p:ext>
    </p:extLst>
  </p:cSld>
  <p:clrMapOvr>
    <a:masterClrMapping/>
  </p:clrMapOvr>
  <p:transition>
    <p:fade/>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FE77A-1086-B502-2413-075FA1A29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8026A-9194-5BD2-B02A-E2B7F4A97636}"/>
              </a:ext>
            </a:extLst>
          </p:cNvPr>
          <p:cNvSpPr>
            <a:spLocks noGrp="1"/>
          </p:cNvSpPr>
          <p:nvPr>
            <p:ph type="title"/>
          </p:nvPr>
        </p:nvSpPr>
        <p:spPr>
          <a:xfrm>
            <a:off x="586739" y="370909"/>
            <a:ext cx="11018521" cy="732626"/>
          </a:xfrm>
        </p:spPr>
        <p:txBody>
          <a:bodyPr/>
          <a:lstStyle/>
          <a:p>
            <a:r>
              <a:rPr lang="en-US" sz="3600">
                <a:latin typeface="Segoe UI Semibold"/>
                <a:cs typeface="Segoe UI Semibold"/>
              </a:rPr>
              <a:t>Simple approach to M365 Copilot measurement</a:t>
            </a:r>
          </a:p>
        </p:txBody>
      </p:sp>
      <p:grpSp>
        <p:nvGrpSpPr>
          <p:cNvPr id="4" name="Group 3">
            <a:extLst>
              <a:ext uri="{FF2B5EF4-FFF2-40B4-BE49-F238E27FC236}">
                <a16:creationId xmlns:a16="http://schemas.microsoft.com/office/drawing/2014/main" id="{AF3304E8-F6DF-FF9C-21D5-166BC28E27A7}"/>
              </a:ext>
            </a:extLst>
          </p:cNvPr>
          <p:cNvGrpSpPr/>
          <p:nvPr/>
        </p:nvGrpSpPr>
        <p:grpSpPr>
          <a:xfrm>
            <a:off x="1055401" y="4036263"/>
            <a:ext cx="9127476" cy="1508798"/>
            <a:chOff x="288054" y="3203207"/>
            <a:chExt cx="9127476" cy="1508798"/>
          </a:xfrm>
        </p:grpSpPr>
        <p:sp>
          <p:nvSpPr>
            <p:cNvPr id="6" name="Rectangle: Rounded Corners 5">
              <a:extLst>
                <a:ext uri="{FF2B5EF4-FFF2-40B4-BE49-F238E27FC236}">
                  <a16:creationId xmlns:a16="http://schemas.microsoft.com/office/drawing/2014/main" id="{0238784F-FFA7-14AE-C733-DF8E41DF5F25}"/>
                </a:ext>
              </a:extLst>
            </p:cNvPr>
            <p:cNvSpPr/>
            <p:nvPr/>
          </p:nvSpPr>
          <p:spPr>
            <a:xfrm>
              <a:off x="288054" y="3203207"/>
              <a:ext cx="9127476" cy="1508798"/>
            </a:xfrm>
            <a:prstGeom prst="roundRect">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l="50000" t="50000" r="50000" b="50000"/>
              </a:path>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ectangle: Rounded Corners 4">
              <a:extLst>
                <a:ext uri="{FF2B5EF4-FFF2-40B4-BE49-F238E27FC236}">
                  <a16:creationId xmlns:a16="http://schemas.microsoft.com/office/drawing/2014/main" id="{009A4FE7-7DA3-90A6-8A7B-2EBDD9C0D474}"/>
                </a:ext>
              </a:extLst>
            </p:cNvPr>
            <p:cNvSpPr txBox="1"/>
            <p:nvPr/>
          </p:nvSpPr>
          <p:spPr>
            <a:xfrm>
              <a:off x="361707" y="3276860"/>
              <a:ext cx="8980170" cy="1361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1540" tIns="0" rIns="291540" bIns="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egoe UI"/>
                  <a:ea typeface="+mn-ea"/>
                  <a:cs typeface="+mn-cs"/>
                </a:rPr>
                <a:t>Signals: What are people doing?</a:t>
              </a:r>
            </a:p>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Objective:  Productivity gains, assisted hours and value</a:t>
              </a:r>
            </a:p>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Impact on Business KPIs</a:t>
              </a:r>
            </a:p>
          </p:txBody>
        </p:sp>
      </p:grpSp>
      <p:grpSp>
        <p:nvGrpSpPr>
          <p:cNvPr id="8" name="Group 7">
            <a:extLst>
              <a:ext uri="{FF2B5EF4-FFF2-40B4-BE49-F238E27FC236}">
                <a16:creationId xmlns:a16="http://schemas.microsoft.com/office/drawing/2014/main" id="{34263907-547F-067D-B5A0-7E8D67C3AE44}"/>
              </a:ext>
            </a:extLst>
          </p:cNvPr>
          <p:cNvGrpSpPr/>
          <p:nvPr/>
        </p:nvGrpSpPr>
        <p:grpSpPr>
          <a:xfrm>
            <a:off x="1055401" y="1732401"/>
            <a:ext cx="9127476" cy="1508760"/>
            <a:chOff x="585227" y="1482522"/>
            <a:chExt cx="9127476" cy="1022751"/>
          </a:xfrm>
        </p:grpSpPr>
        <p:sp>
          <p:nvSpPr>
            <p:cNvPr id="9" name="Rectangle: Rounded Corners 8">
              <a:extLst>
                <a:ext uri="{FF2B5EF4-FFF2-40B4-BE49-F238E27FC236}">
                  <a16:creationId xmlns:a16="http://schemas.microsoft.com/office/drawing/2014/main" id="{40EDBA9C-458F-937A-B8A8-17BD1317D7FE}"/>
                </a:ext>
              </a:extLst>
            </p:cNvPr>
            <p:cNvSpPr/>
            <p:nvPr/>
          </p:nvSpPr>
          <p:spPr>
            <a:xfrm>
              <a:off x="585227" y="1482522"/>
              <a:ext cx="9127476" cy="1022751"/>
            </a:xfrm>
            <a:prstGeom prst="roundRect">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l="50000" t="50000" r="50000" b="50000"/>
              </a:path>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Rounded Corners 4">
              <a:extLst>
                <a:ext uri="{FF2B5EF4-FFF2-40B4-BE49-F238E27FC236}">
                  <a16:creationId xmlns:a16="http://schemas.microsoft.com/office/drawing/2014/main" id="{DFBB0EC6-979E-DD97-A880-43ECAF8DFE64}"/>
                </a:ext>
              </a:extLst>
            </p:cNvPr>
            <p:cNvSpPr txBox="1"/>
            <p:nvPr/>
          </p:nvSpPr>
          <p:spPr>
            <a:xfrm>
              <a:off x="635154" y="1532449"/>
              <a:ext cx="9027622" cy="9228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1540" tIns="0" rIns="291540" bIns="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egoe UI"/>
                  <a:ea typeface="+mn-ea"/>
                  <a:cs typeface="+mn-cs"/>
                </a:rPr>
                <a:t>       Sentiment: How are people feeling?</a:t>
              </a:r>
            </a:p>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Subjective: Direct user feedback and anecdotes </a:t>
              </a:r>
            </a:p>
          </p:txBody>
        </p:sp>
      </p:grpSp>
      <p:sp>
        <p:nvSpPr>
          <p:cNvPr id="11" name="TextBox 10">
            <a:extLst>
              <a:ext uri="{FF2B5EF4-FFF2-40B4-BE49-F238E27FC236}">
                <a16:creationId xmlns:a16="http://schemas.microsoft.com/office/drawing/2014/main" id="{BAFD63DB-4B4A-CE93-00AD-209872700CCF}"/>
              </a:ext>
            </a:extLst>
          </p:cNvPr>
          <p:cNvSpPr txBox="1"/>
          <p:nvPr/>
        </p:nvSpPr>
        <p:spPr>
          <a:xfrm>
            <a:off x="5256361" y="3094253"/>
            <a:ext cx="725556"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78D4"/>
                </a:solidFill>
                <a:effectLst/>
                <a:uLnTx/>
                <a:uFillTx/>
                <a:latin typeface="Segoe UI"/>
                <a:ea typeface="+mn-ea"/>
                <a:cs typeface="+mn-cs"/>
              </a:rPr>
              <a:t>+</a:t>
            </a:r>
          </a:p>
        </p:txBody>
      </p:sp>
    </p:spTree>
    <p:extLst>
      <p:ext uri="{BB962C8B-B14F-4D97-AF65-F5344CB8AC3E}">
        <p14:creationId xmlns:p14="http://schemas.microsoft.com/office/powerpoint/2010/main" val="387181942"/>
      </p:ext>
    </p:extLst>
  </p:cSld>
  <p:clrMapOvr>
    <a:masterClrMapping/>
  </p:clrMapOvr>
  <p:transition>
    <p:fade/>
  </p:transition>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2.xml><?xml version="1.0" encoding="utf-8"?>
<a:theme xmlns:a="http://schemas.openxmlformats.org/drawingml/2006/main" name="2_FY25 Global Customer Success">
  <a:themeElements>
    <a:clrScheme name="GCS">
      <a:dk1>
        <a:srgbClr val="1A1A1A"/>
      </a:dk1>
      <a:lt1>
        <a:srgbClr val="FFFFFF"/>
      </a:lt1>
      <a:dk2>
        <a:srgbClr val="2A446F"/>
      </a:dk2>
      <a:lt2>
        <a:srgbClr val="F2F2F2"/>
      </a:lt2>
      <a:accent1>
        <a:srgbClr val="D83B02"/>
      </a:accent1>
      <a:accent2>
        <a:srgbClr val="0178D4"/>
      </a:accent2>
      <a:accent3>
        <a:srgbClr val="FE8B00"/>
      </a:accent3>
      <a:accent4>
        <a:srgbClr val="00BCF2"/>
      </a:accent4>
      <a:accent5>
        <a:srgbClr val="463668"/>
      </a:accent5>
      <a:accent6>
        <a:srgbClr val="225B62"/>
      </a:accent6>
      <a:hlink>
        <a:srgbClr val="00BCF2"/>
      </a:hlink>
      <a:folHlink>
        <a:srgbClr val="274B47"/>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
          <a:solidFill>
            <a:schemeClr val="bg1">
              <a:lumMod val="75000"/>
            </a:schemeClr>
          </a:solid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bg1">
              <a:lumMod val="75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GCS FY25 PPT Template_Updated_061424" id="{2A166177-C352-4F71-883C-BE1FC387E6FA}" vid="{0209A6D9-0F1C-4A21-9169-51FAFC0648D8}"/>
    </a:ext>
  </a:extLst>
</a:theme>
</file>

<file path=ppt/theme/theme3.xml><?xml version="1.0" encoding="utf-8"?>
<a:theme xmlns:a="http://schemas.openxmlformats.org/drawingml/2006/main" name="FY25 Global Customer Success">
  <a:themeElements>
    <a:clrScheme name="GCS">
      <a:dk1>
        <a:srgbClr val="1A1A1A"/>
      </a:dk1>
      <a:lt1>
        <a:srgbClr val="FFFFFF"/>
      </a:lt1>
      <a:dk2>
        <a:srgbClr val="2A446F"/>
      </a:dk2>
      <a:lt2>
        <a:srgbClr val="F2F2F2"/>
      </a:lt2>
      <a:accent1>
        <a:srgbClr val="D83B02"/>
      </a:accent1>
      <a:accent2>
        <a:srgbClr val="0178D4"/>
      </a:accent2>
      <a:accent3>
        <a:srgbClr val="FE8B00"/>
      </a:accent3>
      <a:accent4>
        <a:srgbClr val="00BCF2"/>
      </a:accent4>
      <a:accent5>
        <a:srgbClr val="463668"/>
      </a:accent5>
      <a:accent6>
        <a:srgbClr val="225B62"/>
      </a:accent6>
      <a:hlink>
        <a:srgbClr val="00BCF2"/>
      </a:hlink>
      <a:folHlink>
        <a:srgbClr val="274B47"/>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GCS FY25 PPT Template_Updated_061424" id="{2A166177-C352-4F71-883C-BE1FC387E6FA}" vid="{0209A6D9-0F1C-4A21-9169-51FAFC0648D8}"/>
    </a:ext>
  </a:extLst>
</a:theme>
</file>

<file path=ppt/theme/theme4.xml><?xml version="1.0" encoding="utf-8"?>
<a:theme xmlns:a="http://schemas.openxmlformats.org/drawingml/2006/main" name="2_Modern Work + Purview">
  <a:themeElements>
    <a:clrScheme name="Viva analogous 3">
      <a:dk1>
        <a:srgbClr val="000000"/>
      </a:dk1>
      <a:lt1>
        <a:srgbClr val="FFFFFF"/>
      </a:lt1>
      <a:dk2>
        <a:srgbClr val="2F2F2F"/>
      </a:dk2>
      <a:lt2>
        <a:srgbClr val="E6E6E6"/>
      </a:lt2>
      <a:accent1>
        <a:srgbClr val="0078D4"/>
      </a:accent1>
      <a:accent2>
        <a:srgbClr val="243A5E"/>
      </a:accent2>
      <a:accent3>
        <a:srgbClr val="50E6FF"/>
      </a:accent3>
      <a:accent4>
        <a:srgbClr val="8661C5"/>
      </a:accent4>
      <a:accent5>
        <a:srgbClr val="3B2E58"/>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85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2022-Topics-Template(01).potx" id="{66CD1B14-D672-4DD3-93DF-E33194FF7E00}" vid="{C8138CC8-76A8-4E05-97A6-0CE3F4597308}"/>
    </a:ext>
  </a:extLst>
</a:theme>
</file>

<file path=ppt/theme/theme5.xml><?xml version="1.0" encoding="utf-8"?>
<a:theme xmlns:a="http://schemas.openxmlformats.org/drawingml/2006/main" name="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6.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7.xml><?xml version="1.0" encoding="utf-8"?>
<a:theme xmlns:a="http://schemas.openxmlformats.org/drawingml/2006/main" name="MASTER - Data and AI">
  <a:themeElements>
    <a:clrScheme name="Data &amp; AI Day - Light">
      <a:dk1>
        <a:srgbClr val="080808"/>
      </a:dk1>
      <a:lt1>
        <a:srgbClr val="FFFFFF"/>
      </a:lt1>
      <a:dk2>
        <a:srgbClr val="243A5E"/>
      </a:dk2>
      <a:lt2>
        <a:srgbClr val="E6E6E6"/>
      </a:lt2>
      <a:accent1>
        <a:srgbClr val="0078D4"/>
      </a:accent1>
      <a:accent2>
        <a:srgbClr val="2A446F"/>
      </a:accent2>
      <a:accent3>
        <a:srgbClr val="C03BC4"/>
      </a:accent3>
      <a:accent4>
        <a:srgbClr val="FFB900"/>
      </a:accent4>
      <a:accent5>
        <a:srgbClr val="FF9349"/>
      </a:accent5>
      <a:accent6>
        <a:srgbClr val="9BF00B"/>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1" id="{41CCA53D-B460-4B1C-BA96-5C805463CB5A}" vid="{90BF9D22-BCF9-4590-811A-E823EC0C854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3E314A4-A034-4906-A357-48F21FC0A516}">
  <ds:schemaRefs>
    <ds:schemaRef ds:uri="http://schemas.microsoft.com/sharepoint/v3/contenttype/forms"/>
  </ds:schemaRefs>
</ds:datastoreItem>
</file>

<file path=customXml/itemProps2.xml><?xml version="1.0" encoding="utf-8"?>
<ds:datastoreItem xmlns:ds="http://schemas.openxmlformats.org/officeDocument/2006/customXml" ds:itemID="{48D37F31-E90F-4842-A3E2-97401692AA87}"/>
</file>

<file path=customXml/itemProps3.xml><?xml version="1.0" encoding="utf-8"?>
<ds:datastoreItem xmlns:ds="http://schemas.openxmlformats.org/officeDocument/2006/customXml" ds:itemID="{2E577A4F-6A44-4C49-94D6-A5C86B6B18DC}">
  <ds:schemaRefs>
    <ds:schemaRef ds:uri="http://schemas.microsoft.com/office/infopath/2007/PartnerControls"/>
    <ds:schemaRef ds:uri="81b978aa-f708-4b9a-bb08-4a0c5682ef61"/>
    <ds:schemaRef ds:uri="http://schemas.microsoft.com/office/2006/metadata/properties"/>
    <ds:schemaRef ds:uri="http://www.w3.org/XML/1998/namespace"/>
    <ds:schemaRef ds:uri="http://schemas.microsoft.com/office/2006/documentManagement/types"/>
    <ds:schemaRef ds:uri="http://purl.org/dc/terms/"/>
    <ds:schemaRef ds:uri="http://purl.org/dc/dcmitype/"/>
    <ds:schemaRef ds:uri="http://schemas.openxmlformats.org/package/2006/metadata/core-properties"/>
    <ds:schemaRef ds:uri="9f999e54-2bb7-4d3e-98ea-4d068e0776c8"/>
    <ds:schemaRef ds:uri="http://schemas.microsoft.com/sharepoint/v3"/>
    <ds:schemaRef ds:uri="http://purl.org/dc/elements/1.1/"/>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12</TotalTime>
  <Words>3042</Words>
  <Application>Microsoft Office PowerPoint</Application>
  <PresentationFormat>Widescreen</PresentationFormat>
  <Paragraphs>325</Paragraphs>
  <Slides>37</Slides>
  <Notes>26</Notes>
  <HiddenSlides>0</HiddenSlides>
  <MMClips>0</MMClips>
  <ScaleCrop>false</ScaleCrop>
  <HeadingPairs>
    <vt:vector size="8" baseType="variant">
      <vt:variant>
        <vt:lpstr>Fonts Used</vt:lpstr>
      </vt:variant>
      <vt:variant>
        <vt:i4>14</vt:i4>
      </vt:variant>
      <vt:variant>
        <vt:lpstr>Theme</vt:lpstr>
      </vt:variant>
      <vt:variant>
        <vt:i4>7</vt:i4>
      </vt:variant>
      <vt:variant>
        <vt:lpstr>Embedded OLE Servers</vt:lpstr>
      </vt:variant>
      <vt:variant>
        <vt:i4>1</vt:i4>
      </vt:variant>
      <vt:variant>
        <vt:lpstr>Slide Titles</vt:lpstr>
      </vt:variant>
      <vt:variant>
        <vt:i4>37</vt:i4>
      </vt:variant>
    </vt:vector>
  </HeadingPairs>
  <TitlesOfParts>
    <vt:vector size="59" baseType="lpstr">
      <vt:lpstr>Aptos</vt:lpstr>
      <vt:lpstr>Arial</vt:lpstr>
      <vt:lpstr>Calibri</vt:lpstr>
      <vt:lpstr>Consolas</vt:lpstr>
      <vt:lpstr>Courier New</vt:lpstr>
      <vt:lpstr>Open Sans</vt:lpstr>
      <vt:lpstr>Segoe Sans Display</vt:lpstr>
      <vt:lpstr>Segoe Sans Display Semibold</vt:lpstr>
      <vt:lpstr>Segoe Sans Text</vt:lpstr>
      <vt:lpstr>Segoe UI</vt:lpstr>
      <vt:lpstr>Segoe UI Light</vt:lpstr>
      <vt:lpstr>Segoe UI Semibold</vt:lpstr>
      <vt:lpstr>Segoe UI Semilight</vt:lpstr>
      <vt:lpstr>Wingdings</vt:lpstr>
      <vt:lpstr>MS Ignite 16:9 Template Light</vt:lpstr>
      <vt:lpstr>2_FY25 Global Customer Success</vt:lpstr>
      <vt:lpstr>FY25 Global Customer Success</vt:lpstr>
      <vt:lpstr>2_Modern Work + Purview</vt:lpstr>
      <vt:lpstr>White template</vt:lpstr>
      <vt:lpstr>1_Microsoft 365 Template</vt:lpstr>
      <vt:lpstr>MASTER - Data and AI</vt:lpstr>
      <vt:lpstr>think-cell Slide</vt:lpstr>
      <vt:lpstr>PowerPoint Presentation</vt:lpstr>
      <vt:lpstr>PowerPoint Presentation</vt:lpstr>
      <vt:lpstr>Visit Customer Hub Website for upcoming sessions, updates, and on demand contents!</vt:lpstr>
      <vt:lpstr>Presentation time criteria: During and After</vt:lpstr>
      <vt:lpstr>PowerPoint Presentation</vt:lpstr>
      <vt:lpstr>Today’s Agenda</vt:lpstr>
      <vt:lpstr>Prerequisites for follow along:</vt:lpstr>
      <vt:lpstr>PowerPoint Presentation</vt:lpstr>
      <vt:lpstr>Simple approach to M365 Copilot measurement</vt:lpstr>
      <vt:lpstr>PowerPoint Presentation</vt:lpstr>
      <vt:lpstr>PowerPoint Presentation</vt:lpstr>
      <vt:lpstr>Microsoft 365 Copilot Usage Reports in the M365 Admin Center</vt:lpstr>
      <vt:lpstr> Microsoft 365 Copilot Usage Report – Readiness Tab</vt:lpstr>
      <vt:lpstr> Microsoft 365 Copilot Report – Usage Tab</vt:lpstr>
      <vt:lpstr> Microsoft 365 Copilot Report – Agent Tab</vt:lpstr>
      <vt:lpstr> Microsoft 365 Copilot Chat Usage Report </vt:lpstr>
      <vt:lpstr>AI Assistance Category in Adoption Score</vt:lpstr>
      <vt:lpstr>Microsoft Graph API Beta - Copilot for Microsoft 365 Usage </vt:lpstr>
      <vt:lpstr>Configuring Copilot Usage Reports</vt:lpstr>
      <vt:lpstr>PowerPoint Presentation</vt:lpstr>
      <vt:lpstr>Maximize the value of M365 Copilot with Copilot Dashboard </vt:lpstr>
      <vt:lpstr>Microsoft Copilot Dashboard Demo</vt:lpstr>
      <vt:lpstr>Configuring Microsoft Copilot Dashboard</vt:lpstr>
      <vt:lpstr>Advanced Copilot Reporting with Viva Insights</vt:lpstr>
      <vt:lpstr>Copilot Reporting Templates in Viva Insights</vt:lpstr>
      <vt:lpstr>Demo</vt:lpstr>
      <vt:lpstr>Custom Analytics and Copilot Dashboards</vt:lpstr>
      <vt:lpstr>Configuring Advanced Copilot Reporting in Viva Insights</vt:lpstr>
      <vt:lpstr>PowerPoint Presentation</vt:lpstr>
      <vt:lpstr>PowerPoint Presentation</vt:lpstr>
      <vt:lpstr>PowerPoint Presentation</vt:lpstr>
      <vt:lpstr>Microsoft investments to accelerate your time to value</vt:lpstr>
      <vt:lpstr>Resources to get started on your AI Measurement Journey</vt:lpstr>
      <vt:lpstr>Your feedback is critical</vt:lpstr>
      <vt:lpstr>Visit Customer Hub Website for upcoming sessions, updates, and on demand contents!</vt:lpstr>
      <vt:lpstr>Q &amp; 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Alyson Ginesta</dc:creator>
  <cp:lastModifiedBy>Michelle Lumpkin</cp:lastModifiedBy>
  <cp:revision>4</cp:revision>
  <dcterms:created xsi:type="dcterms:W3CDTF">2025-01-09T20:27:39Z</dcterms:created>
  <dcterms:modified xsi:type="dcterms:W3CDTF">2025-04-29T17:23:43Z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MediaServiceImageTags">
    <vt:lpwstr/>
  </property>
</Properties>
</file>