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41" r:id="rId5"/>
    <p:sldMasterId id="2147485872" r:id="rId6"/>
    <p:sldMasterId id="2147485992" r:id="rId7"/>
    <p:sldMasterId id="2147486012" r:id="rId8"/>
  </p:sldMasterIdLst>
  <p:notesMasterIdLst>
    <p:notesMasterId r:id="rId62"/>
  </p:notesMasterIdLst>
  <p:handoutMasterIdLst>
    <p:handoutMasterId r:id="rId63"/>
  </p:handoutMasterIdLst>
  <p:sldIdLst>
    <p:sldId id="2147482452" r:id="rId9"/>
    <p:sldId id="284" r:id="rId10"/>
    <p:sldId id="288" r:id="rId11"/>
    <p:sldId id="285" r:id="rId12"/>
    <p:sldId id="286" r:id="rId13"/>
    <p:sldId id="287" r:id="rId14"/>
    <p:sldId id="258" r:id="rId15"/>
    <p:sldId id="266" r:id="rId16"/>
    <p:sldId id="267" r:id="rId17"/>
    <p:sldId id="263" r:id="rId18"/>
    <p:sldId id="268" r:id="rId19"/>
    <p:sldId id="269" r:id="rId20"/>
    <p:sldId id="256" r:id="rId21"/>
    <p:sldId id="2147483647" r:id="rId22"/>
    <p:sldId id="299" r:id="rId23"/>
    <p:sldId id="302" r:id="rId24"/>
    <p:sldId id="301" r:id="rId25"/>
    <p:sldId id="303" r:id="rId26"/>
    <p:sldId id="300" r:id="rId27"/>
    <p:sldId id="259" r:id="rId28"/>
    <p:sldId id="260" r:id="rId29"/>
    <p:sldId id="261" r:id="rId30"/>
    <p:sldId id="304" r:id="rId31"/>
    <p:sldId id="2147483606" r:id="rId32"/>
    <p:sldId id="2147483474" r:id="rId33"/>
    <p:sldId id="2147483459" r:id="rId34"/>
    <p:sldId id="277" r:id="rId35"/>
    <p:sldId id="2147483471" r:id="rId36"/>
    <p:sldId id="305" r:id="rId37"/>
    <p:sldId id="271" r:id="rId38"/>
    <p:sldId id="273" r:id="rId39"/>
    <p:sldId id="306" r:id="rId40"/>
    <p:sldId id="280" r:id="rId41"/>
    <p:sldId id="281" r:id="rId42"/>
    <p:sldId id="307" r:id="rId43"/>
    <p:sldId id="2147483258" r:id="rId44"/>
    <p:sldId id="296" r:id="rId45"/>
    <p:sldId id="2145706419" r:id="rId46"/>
    <p:sldId id="2145706420" r:id="rId47"/>
    <p:sldId id="2145706421" r:id="rId48"/>
    <p:sldId id="257" r:id="rId49"/>
    <p:sldId id="265" r:id="rId50"/>
    <p:sldId id="262" r:id="rId51"/>
    <p:sldId id="264" r:id="rId52"/>
    <p:sldId id="283" r:id="rId53"/>
    <p:sldId id="289" r:id="rId54"/>
    <p:sldId id="2147482481" r:id="rId55"/>
    <p:sldId id="2147482483" r:id="rId56"/>
    <p:sldId id="2147482484" r:id="rId57"/>
    <p:sldId id="2147482486" r:id="rId58"/>
    <p:sldId id="2147482487" r:id="rId59"/>
    <p:sldId id="2147483620" r:id="rId60"/>
    <p:sldId id="2147483621" r:id="rId61"/>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CH" id="{4F9E5E27-43E0-4887-8DCF-57865266412E}">
          <p14:sldIdLst>
            <p14:sldId id="2147482452"/>
            <p14:sldId id="284"/>
            <p14:sldId id="288"/>
            <p14:sldId id="285"/>
            <p14:sldId id="286"/>
          </p14:sldIdLst>
        </p14:section>
        <p14:section name="Content" id="{B4D19330-B6E7-41C9-9276-C1C1A645EC2B}">
          <p14:sldIdLst>
            <p14:sldId id="287"/>
            <p14:sldId id="258"/>
            <p14:sldId id="266"/>
            <p14:sldId id="267"/>
            <p14:sldId id="263"/>
            <p14:sldId id="268"/>
            <p14:sldId id="269"/>
            <p14:sldId id="256"/>
            <p14:sldId id="2147483647"/>
            <p14:sldId id="299"/>
            <p14:sldId id="302"/>
            <p14:sldId id="301"/>
            <p14:sldId id="303"/>
            <p14:sldId id="300"/>
            <p14:sldId id="259"/>
            <p14:sldId id="260"/>
            <p14:sldId id="261"/>
            <p14:sldId id="304"/>
            <p14:sldId id="2147483606"/>
            <p14:sldId id="2147483474"/>
            <p14:sldId id="2147483459"/>
            <p14:sldId id="277"/>
            <p14:sldId id="2147483471"/>
            <p14:sldId id="305"/>
            <p14:sldId id="271"/>
            <p14:sldId id="273"/>
            <p14:sldId id="306"/>
            <p14:sldId id="280"/>
            <p14:sldId id="281"/>
            <p14:sldId id="307"/>
            <p14:sldId id="2147483258"/>
            <p14:sldId id="296"/>
            <p14:sldId id="2145706419"/>
            <p14:sldId id="2145706420"/>
            <p14:sldId id="2145706421"/>
            <p14:sldId id="257"/>
            <p14:sldId id="265"/>
            <p14:sldId id="262"/>
          </p14:sldIdLst>
        </p14:section>
        <p14:section name="Outro" id="{1C841791-F571-49BF-B2D3-E07115C8DDA1}">
          <p14:sldIdLst>
            <p14:sldId id="264"/>
            <p14:sldId id="283"/>
            <p14:sldId id="289"/>
            <p14:sldId id="2147482481"/>
            <p14:sldId id="2147482483"/>
            <p14:sldId id="2147482484"/>
            <p14:sldId id="2147482486"/>
            <p14:sldId id="2147482487"/>
          </p14:sldIdLst>
        </p14:section>
        <p14:section name="Appendix" id="{A3EA568A-F7A3-ED4A-A75B-0D64DFDF2267}">
          <p14:sldIdLst>
            <p14:sldId id="2147483620"/>
            <p14:sldId id="2147483621"/>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9FD16A2A-46E6-1CD5-A68E-FB9012E601F6}" name="Angela Thai Thien Nghia" initials="AT" userId="S::anthaith@microsoft.com::a4bbd81a-e704-4a92-a4d4-c48583bf157b" providerId="AD"/>
  <p188:author id="{6BEFB440-0345-4F3B-C5E5-3DD2F22C1EFD}" name="Benjamin Khee Seng Ho" initials="" userId="S::benjaminho@microsoft.com::e85a636e-0706-43b7-b329-865a0dc1d51a"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5D1997AD-85C9-32C7-C117-4F36CE752132}" name="Jennifer Stoll" initials="JS" userId="S::jstoll@microsoft.com::34033918-e8c4-466a-b474-fa136e0430b4"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3F3C3E"/>
    <a:srgbClr val="FEFEFF"/>
    <a:srgbClr val="E9F2F8"/>
    <a:srgbClr val="2A446F"/>
    <a:srgbClr val="94D8FE"/>
    <a:srgbClr val="C03BC4"/>
    <a:srgbClr val="FF5C39"/>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9" d="100"/>
          <a:sy n="129" d="100"/>
        </p:scale>
        <p:origin x="592" y="376"/>
      </p:cViewPr>
      <p:guideLst>
        <p:guide orient="horz" pos="528"/>
        <p:guide orient="horz" pos="960"/>
        <p:guide pos="55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10/14/2025 6:00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10/14/2025 6:00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ka.ms/M365Champions%E2%80%94whic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Encourage you to explore the Customer Hub for additional sessions and resources.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10/14/2025 6:00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3779955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30E24-7780-C020-2E7A-60EB7B401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BBA76-3BC9-1B25-BCF9-8B49695E2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B2C65-BD9A-C52B-EDDF-769989B4D482}"/>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EFEA252B-BCA9-07B8-DB7F-1E897E0798B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C9B07885-9C93-76DB-8310-C2056A4FA68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86BE684-1E0A-51CB-9B38-FF635923F5F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6:00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6BFE888A-2415-150A-5E92-63CA5D2B524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970796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5B360-48F8-52A3-E129-8A597624C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F4772-9963-C501-CBA6-EBF646591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CA6F57-A9A2-8A0C-A223-DD8C15D93607}"/>
              </a:ext>
            </a:extLst>
          </p:cNvPr>
          <p:cNvSpPr>
            <a:spLocks noGrp="1"/>
          </p:cNvSpPr>
          <p:nvPr>
            <p:ph type="body" idx="1"/>
          </p:nvPr>
        </p:nvSpPr>
        <p:spPr/>
        <p:txBody>
          <a:bodyPr/>
          <a:lstStyle/>
          <a:p>
            <a:pPr marL="171450" indent="-171450">
              <a:buFont typeface="Arial" panose="020B0604020202020204" pitchFamily="34" charset="0"/>
              <a:buChar char="•"/>
            </a:pPr>
            <a:r>
              <a:rPr lang="en-US"/>
              <a:t>Value can be conveyed in different ways, so in this section we want to spend some time breaking down this concept of value in the context of Copilot. </a:t>
            </a:r>
          </a:p>
          <a:p>
            <a:pPr marL="171450" indent="-171450">
              <a:buFont typeface="Arial" panose="020B0604020202020204" pitchFamily="34" charset="0"/>
              <a:buChar char="•"/>
            </a:pPr>
            <a:endParaRPr kumimoji="0" lang="en-US" sz="900" b="1" i="0" u="none" strike="noStrike" kern="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r>
              <a:rPr kumimoji="0" lang="en-GB" sz="900" b="1" i="0" u="none" strike="noStrike" kern="0" cap="none" spc="0" normalizeH="0" baseline="0" noProof="0">
                <a:ln>
                  <a:noFill/>
                </a:ln>
                <a:solidFill>
                  <a:srgbClr val="000000"/>
                </a:solidFill>
                <a:effectLst/>
                <a:uLnTx/>
                <a:uFillTx/>
                <a:latin typeface="Segoe UI"/>
                <a:ea typeface="+mn-ea"/>
                <a:cs typeface="+mn-cs"/>
              </a:rPr>
              <a:t>Value </a:t>
            </a:r>
            <a:r>
              <a:rPr kumimoji="0" lang="en-GB" sz="900" b="0" i="0" u="none" strike="noStrike" kern="0" cap="none" spc="0" normalizeH="0" baseline="0" noProof="0">
                <a:ln>
                  <a:noFill/>
                </a:ln>
                <a:solidFill>
                  <a:srgbClr val="000000"/>
                </a:solidFill>
                <a:effectLst/>
                <a:uLnTx/>
                <a:uFillTx/>
                <a:latin typeface="Segoe UI"/>
                <a:ea typeface="+mn-ea"/>
                <a:cs typeface="+mn-cs"/>
              </a:rPr>
              <a:t>is the </a:t>
            </a:r>
            <a:r>
              <a:rPr kumimoji="0" lang="en-GB" sz="900" b="0" i="1" u="sng" strike="noStrike" kern="0" cap="none" spc="0" normalizeH="0" baseline="0" noProof="0">
                <a:ln>
                  <a:noFill/>
                </a:ln>
                <a:solidFill>
                  <a:srgbClr val="000000"/>
                </a:solidFill>
                <a:effectLst/>
                <a:uLnTx/>
                <a:uFillTx/>
                <a:latin typeface="Segoe UI"/>
                <a:ea typeface="+mn-ea"/>
                <a:cs typeface="+mn-cs"/>
              </a:rPr>
              <a:t>improvement</a:t>
            </a:r>
            <a:r>
              <a:rPr kumimoji="0" lang="en-GB" sz="900" b="0" i="1" u="none" strike="noStrike" kern="0" cap="none" spc="0" normalizeH="0" baseline="0" noProof="0">
                <a:ln>
                  <a:noFill/>
                </a:ln>
                <a:solidFill>
                  <a:srgbClr val="000000"/>
                </a:solidFill>
                <a:effectLst/>
                <a:uLnTx/>
                <a:uFillTx/>
                <a:latin typeface="Segoe UI"/>
                <a:ea typeface="+mn-ea"/>
                <a:cs typeface="+mn-cs"/>
              </a:rPr>
              <a:t> in intermediate and end outcomes </a:t>
            </a:r>
            <a:r>
              <a:rPr kumimoji="0" lang="en-GB" sz="900" b="0" i="0" u="none" strike="noStrike" kern="0" cap="none" spc="0" normalizeH="0" baseline="0" noProof="0">
                <a:ln>
                  <a:noFill/>
                </a:ln>
                <a:solidFill>
                  <a:srgbClr val="000000"/>
                </a:solidFill>
                <a:effectLst/>
                <a:highlight>
                  <a:srgbClr val="C0C0C0"/>
                </a:highlight>
                <a:uLnTx/>
                <a:uFillTx/>
                <a:latin typeface="Segoe UI"/>
                <a:ea typeface="+mn-ea"/>
                <a:cs typeface="+mn-cs"/>
              </a:rPr>
              <a:t>attributable to Copilot</a:t>
            </a:r>
            <a:r>
              <a:rPr lang="en-GB" sz="900" kern="0">
                <a:solidFill>
                  <a:srgbClr val="000000"/>
                </a:solidFill>
                <a:highlight>
                  <a:srgbClr val="C0C0C0"/>
                </a:highlight>
                <a:latin typeface="Segoe UI"/>
              </a:rPr>
              <a:t>. </a:t>
            </a:r>
            <a:r>
              <a:rPr lang="en-GB" sz="900" kern="0">
                <a:solidFill>
                  <a:srgbClr val="000000"/>
                </a:solidFill>
                <a:latin typeface="Segoe UI"/>
              </a:rPr>
              <a:t>It can be quantitative or qualitative in nature.</a:t>
            </a:r>
            <a:endParaRPr kumimoji="0" lang="en-GB" sz="900" b="0" i="0" u="none" strike="noStrike" kern="0" cap="none" spc="0" normalizeH="0" baseline="0" noProof="0">
              <a:ln>
                <a:noFill/>
              </a:ln>
              <a:solidFill>
                <a:srgbClr val="000000"/>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GB" sz="900" kern="0">
                <a:solidFill>
                  <a:srgbClr val="000000"/>
                </a:solidFill>
                <a:latin typeface="Segoe UI"/>
              </a:rPr>
              <a:t>Value is </a:t>
            </a:r>
            <a:r>
              <a:rPr kumimoji="0" lang="en-GB" sz="900" b="0" i="0" u="none" strike="noStrike" kern="0" cap="none" spc="0" normalizeH="0" baseline="0" noProof="0">
                <a:ln>
                  <a:noFill/>
                </a:ln>
                <a:solidFill>
                  <a:srgbClr val="000000"/>
                </a:solidFill>
                <a:effectLst/>
                <a:uLnTx/>
                <a:uFillTx/>
                <a:latin typeface="Segoe UI"/>
                <a:ea typeface="+mn-ea"/>
                <a:cs typeface="+mn-cs"/>
              </a:rPr>
              <a:t>captured across a continuum from </a:t>
            </a:r>
            <a:r>
              <a:rPr kumimoji="0" lang="en-GB" sz="900" b="0" i="1" u="none" strike="noStrike" kern="0" cap="none" spc="0" normalizeH="0" baseline="0" noProof="0">
                <a:ln>
                  <a:noFill/>
                </a:ln>
                <a:solidFill>
                  <a:srgbClr val="000000"/>
                </a:solidFill>
                <a:effectLst/>
                <a:uLnTx/>
                <a:uFillTx/>
                <a:latin typeface="Segoe UI"/>
                <a:ea typeface="+mn-ea"/>
                <a:cs typeface="+mn-cs"/>
              </a:rPr>
              <a:t>adoption</a:t>
            </a:r>
            <a:r>
              <a:rPr kumimoji="0" lang="en-GB" sz="900" b="0" i="0" u="none" strike="noStrike" kern="0" cap="none" spc="0" normalizeH="0" baseline="0" noProof="0">
                <a:ln>
                  <a:noFill/>
                </a:ln>
                <a:solidFill>
                  <a:srgbClr val="000000"/>
                </a:solidFill>
                <a:effectLst/>
                <a:uLnTx/>
                <a:uFillTx/>
                <a:latin typeface="Segoe UI"/>
                <a:ea typeface="+mn-ea"/>
                <a:cs typeface="+mn-cs"/>
              </a:rPr>
              <a:t> and </a:t>
            </a:r>
            <a:r>
              <a:rPr kumimoji="0" lang="en-GB" sz="900" b="0" i="1" u="none" strike="noStrike" kern="0" cap="none" spc="0" normalizeH="0" baseline="0" noProof="0" err="1">
                <a:ln>
                  <a:noFill/>
                </a:ln>
                <a:solidFill>
                  <a:srgbClr val="000000"/>
                </a:solidFill>
                <a:effectLst/>
                <a:uLnTx/>
                <a:uFillTx/>
                <a:latin typeface="Segoe UI"/>
                <a:ea typeface="+mn-ea"/>
                <a:cs typeface="+mn-cs"/>
              </a:rPr>
              <a:t>behavioral</a:t>
            </a:r>
            <a:r>
              <a:rPr kumimoji="0" lang="en-GB" sz="900" b="0" i="1" u="none" strike="noStrike" kern="0" cap="none" spc="0" normalizeH="0" baseline="0" noProof="0">
                <a:ln>
                  <a:noFill/>
                </a:ln>
                <a:solidFill>
                  <a:srgbClr val="000000"/>
                </a:solidFill>
                <a:effectLst/>
                <a:uLnTx/>
                <a:uFillTx/>
                <a:latin typeface="Segoe UI"/>
                <a:ea typeface="+mn-ea"/>
                <a:cs typeface="+mn-cs"/>
              </a:rPr>
              <a:t> change</a:t>
            </a:r>
            <a:r>
              <a:rPr kumimoji="0" lang="en-GB" sz="900" b="0" i="0" u="none" strike="noStrike" kern="0" cap="none" spc="0" normalizeH="0" baseline="0" noProof="0">
                <a:ln>
                  <a:noFill/>
                </a:ln>
                <a:solidFill>
                  <a:srgbClr val="000000"/>
                </a:solidFill>
                <a:effectLst/>
                <a:uLnTx/>
                <a:uFillTx/>
                <a:latin typeface="Segoe UI"/>
                <a:ea typeface="+mn-ea"/>
                <a:cs typeface="+mn-cs"/>
              </a:rPr>
              <a:t>, through </a:t>
            </a:r>
            <a:r>
              <a:rPr kumimoji="0" lang="en-GB" sz="900" b="0" i="1" u="none" strike="noStrike" kern="0" cap="none" spc="0" normalizeH="0" baseline="0" noProof="0">
                <a:ln>
                  <a:noFill/>
                </a:ln>
                <a:solidFill>
                  <a:srgbClr val="000000"/>
                </a:solidFill>
                <a:effectLst/>
                <a:uLnTx/>
                <a:uFillTx/>
                <a:latin typeface="Segoe UI"/>
                <a:ea typeface="+mn-ea"/>
                <a:cs typeface="+mn-cs"/>
              </a:rPr>
              <a:t>process performance </a:t>
            </a:r>
            <a:r>
              <a:rPr kumimoji="0" lang="en-GB" sz="900" b="0" i="0" u="none" strike="noStrike" kern="0" cap="none" spc="0" normalizeH="0" baseline="0" noProof="0">
                <a:ln>
                  <a:noFill/>
                </a:ln>
                <a:solidFill>
                  <a:srgbClr val="000000"/>
                </a:solidFill>
                <a:effectLst/>
                <a:uLnTx/>
                <a:uFillTx/>
                <a:latin typeface="Segoe UI"/>
                <a:ea typeface="+mn-ea"/>
                <a:cs typeface="+mn-cs"/>
              </a:rPr>
              <a:t>(operational KPIs), to </a:t>
            </a:r>
            <a:r>
              <a:rPr kumimoji="0" lang="en-GB" sz="900" b="0" i="1" u="none" strike="noStrike" kern="0" cap="none" spc="0" normalizeH="0" baseline="0" noProof="0">
                <a:ln>
                  <a:noFill/>
                </a:ln>
                <a:solidFill>
                  <a:srgbClr val="000000"/>
                </a:solidFill>
                <a:effectLst/>
                <a:uLnTx/>
                <a:uFillTx/>
                <a:latin typeface="Segoe UI"/>
                <a:ea typeface="+mn-ea"/>
                <a:cs typeface="+mn-cs"/>
              </a:rPr>
              <a:t>business outcomes </a:t>
            </a:r>
            <a:r>
              <a:rPr kumimoji="0" lang="en-GB" sz="900" b="0" i="0" u="none" strike="noStrike" kern="0" cap="none" spc="0" normalizeH="0" baseline="0" noProof="0">
                <a:ln>
                  <a:noFill/>
                </a:ln>
                <a:solidFill>
                  <a:srgbClr val="000000"/>
                </a:solidFill>
                <a:effectLst/>
                <a:uLnTx/>
                <a:uFillTx/>
                <a:latin typeface="Segoe UI"/>
                <a:ea typeface="+mn-ea"/>
                <a:cs typeface="+mn-cs"/>
              </a:rPr>
              <a:t>(revenue, cost, risk), including </a:t>
            </a:r>
            <a:r>
              <a:rPr kumimoji="0" lang="en-GB" sz="900" b="0" i="1" u="none" strike="noStrike" kern="0" cap="none" spc="0" normalizeH="0" baseline="0" noProof="0">
                <a:ln>
                  <a:noFill/>
                </a:ln>
                <a:solidFill>
                  <a:srgbClr val="000000"/>
                </a:solidFill>
                <a:effectLst/>
                <a:uLnTx/>
                <a:uFillTx/>
                <a:latin typeface="Segoe UI"/>
                <a:ea typeface="+mn-ea"/>
                <a:cs typeface="+mn-cs"/>
              </a:rPr>
              <a:t>experience</a:t>
            </a:r>
            <a:r>
              <a:rPr kumimoji="0" lang="en-GB" sz="900" b="0" i="0" u="none" strike="noStrike" kern="0" cap="none" spc="0" normalizeH="0" baseline="0" noProof="0">
                <a:ln>
                  <a:noFill/>
                </a:ln>
                <a:solidFill>
                  <a:srgbClr val="000000"/>
                </a:solidFill>
                <a:effectLst/>
                <a:uLnTx/>
                <a:uFillTx/>
                <a:latin typeface="Segoe UI"/>
                <a:ea typeface="+mn-ea"/>
                <a:cs typeface="+mn-cs"/>
              </a:rPr>
              <a: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 can measure value at different levels: </a:t>
            </a:r>
            <a:r>
              <a:rPr lang="en-US" b="1"/>
              <a:t>Individual</a:t>
            </a:r>
            <a:r>
              <a:rPr lang="en-US"/>
              <a:t> and </a:t>
            </a:r>
            <a:r>
              <a:rPr lang="en-US" b="1"/>
              <a:t>Functional/Business – </a:t>
            </a:r>
            <a:r>
              <a:rPr lang="en-US" b="0"/>
              <a:t>neither one is better than the other – they are more like </a:t>
            </a:r>
            <a:r>
              <a:rPr lang="en-US"/>
              <a:t>building blocks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Logical starting point: individual value – You are asking things like…</a:t>
            </a:r>
          </a:p>
          <a:p>
            <a:pPr marL="171450" indent="-171450">
              <a:buFont typeface="Arial" panose="020B0604020202020204" pitchFamily="34" charset="0"/>
              <a:buChar char="•"/>
            </a:pPr>
            <a:r>
              <a:rPr lang="en-US"/>
              <a:t>With functional/business value, you are asking questions like….</a:t>
            </a:r>
          </a:p>
          <a:p>
            <a:pPr marL="171450" indent="-171450">
              <a:buFont typeface="Arial" panose="020B0604020202020204" pitchFamily="34" charset="0"/>
              <a:buChar char="•"/>
            </a:pPr>
            <a:endParaRPr lang="en-US"/>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900" b="0" i="0" u="none" strike="noStrike" kern="0" cap="none" spc="0" normalizeH="0" baseline="0" noProof="0">
                <a:ln>
                  <a:noFill/>
                </a:ln>
                <a:solidFill>
                  <a:srgbClr val="000000"/>
                </a:solidFill>
                <a:effectLst/>
                <a:uLnTx/>
                <a:uFillTx/>
                <a:latin typeface="Segoe UI"/>
                <a:ea typeface="+mn-ea"/>
                <a:cs typeface="+mn-cs"/>
              </a:rPr>
              <a:t>In practice, you connect leading signals (usage) to near‑term operational shifts and lagging financial outcomes, and it’s an iterative process. </a:t>
            </a:r>
          </a:p>
          <a:p>
            <a:pPr marL="171450" indent="-171450">
              <a:buFont typeface="Arial" panose="020B0604020202020204" pitchFamily="34" charset="0"/>
              <a:buChar char="•"/>
            </a:pPr>
            <a:endParaRPr lang="en-US"/>
          </a:p>
          <a:p>
            <a:pPr marL="0" indent="0">
              <a:buFont typeface="Arial" panose="020B0604020202020204" pitchFamily="34" charset="0"/>
              <a:buNone/>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b="0"/>
          </a:p>
        </p:txBody>
      </p:sp>
      <p:sp>
        <p:nvSpPr>
          <p:cNvPr id="4" name="Slide Number Placeholder 3">
            <a:extLst>
              <a:ext uri="{FF2B5EF4-FFF2-40B4-BE49-F238E27FC236}">
                <a16:creationId xmlns:a16="http://schemas.microsoft.com/office/drawing/2014/main" id="{736A6B1C-B369-31E4-019A-6F279978DE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776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FCD19-4CE9-B234-2428-75FD1FD53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82CB9-6605-1AC4-1E55-93423B467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D3D87A-7D1D-D170-B829-9C863F5BA3D5}"/>
              </a:ext>
            </a:extLst>
          </p:cNvPr>
          <p:cNvSpPr>
            <a:spLocks noGrp="1"/>
          </p:cNvSpPr>
          <p:nvPr>
            <p:ph type="body" idx="1"/>
          </p:nvPr>
        </p:nvSpPr>
        <p:spPr/>
        <p:txBody>
          <a:bodyPr/>
          <a:lstStyle/>
          <a:p>
            <a:pPr marL="0" indent="0">
              <a:buFont typeface="Arial" panose="020B0604020202020204" pitchFamily="34" charset="0"/>
              <a:buNone/>
            </a:pPr>
            <a:endParaRPr lang="en-US"/>
          </a:p>
          <a:p>
            <a:pPr marL="171450" indent="-171450">
              <a:buFont typeface="Arial" panose="020B0604020202020204" pitchFamily="34" charset="0"/>
              <a:buChar char="•"/>
            </a:pPr>
            <a:r>
              <a:rPr lang="en-US" b="0"/>
              <a:t>The first type value that you can convey is  Adoption - </a:t>
            </a:r>
            <a:r>
              <a:rPr lang="en-US" b="1"/>
              <a:t>Are people using copilot? </a:t>
            </a:r>
            <a:endParaRPr lang="en-US" b="0"/>
          </a:p>
          <a:p>
            <a:pPr marL="171450" indent="-171450">
              <a:buFont typeface="Arial" panose="020B0604020202020204" pitchFamily="34" charset="0"/>
              <a:buChar char="•"/>
            </a:pPr>
            <a:endParaRPr lang="en-US" b="0"/>
          </a:p>
          <a:p>
            <a:pPr marL="171450" indent="-171450">
              <a:buFont typeface="Arial" panose="020B0604020202020204" pitchFamily="34" charset="0"/>
              <a:buChar char="•"/>
            </a:pPr>
            <a:r>
              <a:rPr kumimoji="0" lang="en-GB" sz="900" b="0" i="0" u="none" strike="noStrike" kern="1200" cap="none" spc="0" normalizeH="0" baseline="0" noProof="0">
                <a:ln>
                  <a:noFill/>
                </a:ln>
                <a:solidFill>
                  <a:srgbClr val="000000"/>
                </a:solidFill>
                <a:effectLst/>
                <a:uLnTx/>
                <a:uFillTx/>
                <a:latin typeface="Segoe UI"/>
                <a:ea typeface="+mn-ea"/>
                <a:cs typeface="+mn-cs"/>
              </a:rPr>
              <a:t>These metrics capture reach, frequency/intensity, depth of use, and distribution of usage across target populations </a:t>
            </a:r>
          </a:p>
          <a:p>
            <a:pPr marL="171450" indent="-171450">
              <a:buFont typeface="Arial" panose="020B0604020202020204" pitchFamily="34" charset="0"/>
              <a:buChar char="•"/>
            </a:pPr>
            <a:r>
              <a:rPr kumimoji="0" lang="en-GB" sz="900" b="0" i="0" u="none" strike="noStrike" kern="1200" cap="none" spc="0" normalizeH="0" baseline="0" noProof="0">
                <a:ln>
                  <a:noFill/>
                </a:ln>
                <a:solidFill>
                  <a:srgbClr val="000000"/>
                </a:solidFill>
                <a:effectLst/>
                <a:uLnTx/>
                <a:uFillTx/>
                <a:latin typeface="Segoe UI"/>
                <a:ea typeface="+mn-ea"/>
                <a:cs typeface="+mn-cs"/>
              </a:rPr>
              <a:t>You can get information from places like the Microsoft admin centre, Copilot dashboard and Superuser report</a:t>
            </a:r>
          </a:p>
          <a:p>
            <a:pPr marL="0" indent="0">
              <a:buFont typeface="Arial" panose="020B0604020202020204" pitchFamily="34" charset="0"/>
              <a:buNone/>
            </a:pPr>
            <a:endParaRPr kumimoji="0" lang="en-GB" sz="900" b="0" i="0" u="none" strike="noStrike" kern="120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r>
              <a:rPr kumimoji="0" lang="en-GB" sz="900" b="0" i="0" u="none" strike="noStrike" kern="1200" cap="none" spc="0" normalizeH="0" baseline="0" noProof="0">
                <a:ln>
                  <a:noFill/>
                </a:ln>
                <a:solidFill>
                  <a:srgbClr val="000000"/>
                </a:solidFill>
                <a:effectLst/>
                <a:uLnTx/>
                <a:uFillTx/>
                <a:latin typeface="Segoe UI"/>
                <a:ea typeface="+mn-ea"/>
                <a:cs typeface="+mn-cs"/>
              </a:rPr>
              <a:t>Examples of metrics include: </a:t>
            </a:r>
          </a:p>
          <a:p>
            <a:pPr marL="171450" indent="-171450">
              <a:buFont typeface="Arial" panose="020B0604020202020204" pitchFamily="34" charset="0"/>
              <a:buChar char="•"/>
            </a:pPr>
            <a:r>
              <a:rPr kumimoji="0" lang="en-GB" sz="1400" b="1" i="0" u="none" strike="noStrike" kern="0" cap="none" spc="0" normalizeH="0" baseline="0" noProof="0">
                <a:ln>
                  <a:noFill/>
                </a:ln>
                <a:solidFill>
                  <a:srgbClr val="000000"/>
                </a:solidFill>
                <a:effectLst/>
                <a:uLnTx/>
                <a:uFillTx/>
                <a:latin typeface="Segoe UI"/>
                <a:ea typeface="+mn-ea"/>
                <a:cs typeface="+mn-cs"/>
              </a:rPr>
              <a:t>Depth:</a:t>
            </a:r>
            <a:r>
              <a:rPr kumimoji="0" lang="en-GB" sz="1400" b="0" i="0" u="none" strike="noStrike" kern="0" cap="none" spc="0" normalizeH="0" baseline="0" noProof="0">
                <a:ln>
                  <a:noFill/>
                </a:ln>
                <a:solidFill>
                  <a:srgbClr val="000000"/>
                </a:solidFill>
                <a:effectLst/>
                <a:uLnTx/>
                <a:uFillTx/>
                <a:latin typeface="Segoe UI"/>
                <a:ea typeface="+mn-ea"/>
                <a:cs typeface="+mn-cs"/>
              </a:rPr>
              <a:t> Users engaging across multiple Copilot surfaces (Outlook + Word/Excel/Teams).</a:t>
            </a:r>
          </a:p>
          <a:p>
            <a:pPr marL="171450" indent="-171450">
              <a:buFont typeface="Arial" panose="020B0604020202020204" pitchFamily="34" charset="0"/>
              <a:buChar char="•"/>
            </a:pPr>
            <a:r>
              <a:rPr kumimoji="0" lang="en-GB" sz="1400" b="1" i="0" u="none" strike="noStrike" kern="0" cap="none" spc="0" normalizeH="0" baseline="0" noProof="0">
                <a:ln>
                  <a:noFill/>
                </a:ln>
                <a:solidFill>
                  <a:srgbClr val="000000"/>
                </a:solidFill>
                <a:effectLst/>
                <a:uLnTx/>
                <a:uFillTx/>
                <a:latin typeface="Segoe UI"/>
                <a:ea typeface="+mn-ea"/>
                <a:cs typeface="+mn-cs"/>
              </a:rPr>
              <a:t>Distribution:</a:t>
            </a:r>
            <a:r>
              <a:rPr kumimoji="0" lang="en-GB" sz="1400" b="0" i="0" u="none" strike="noStrike" kern="0" cap="none" spc="0" normalizeH="0" baseline="0" noProof="0">
                <a:ln>
                  <a:noFill/>
                </a:ln>
                <a:solidFill>
                  <a:srgbClr val="000000"/>
                </a:solidFill>
                <a:effectLst/>
                <a:uLnTx/>
                <a:uFillTx/>
                <a:latin typeface="Segoe UI"/>
                <a:ea typeface="+mn-ea"/>
                <a:cs typeface="+mn-cs"/>
              </a:rPr>
              <a:t> How usage is concentrated</a:t>
            </a:r>
            <a:r>
              <a:rPr lang="en-GB" sz="1400" kern="0">
                <a:solidFill>
                  <a:srgbClr val="000000"/>
                </a:solidFill>
                <a:latin typeface="Segoe UI"/>
              </a:rPr>
              <a:t> in particular functions and less so in others</a:t>
            </a:r>
            <a:endParaRPr lang="en-US" b="1"/>
          </a:p>
          <a:p>
            <a:pPr marL="171450" indent="-171450">
              <a:buFont typeface="Arial" panose="020B0604020202020204" pitchFamily="34" charset="0"/>
              <a:buChar char="•"/>
            </a:pPr>
            <a:endParaRPr lang="en-US" b="0"/>
          </a:p>
        </p:txBody>
      </p:sp>
      <p:sp>
        <p:nvSpPr>
          <p:cNvPr id="4" name="Slide Number Placeholder 3">
            <a:extLst>
              <a:ext uri="{FF2B5EF4-FFF2-40B4-BE49-F238E27FC236}">
                <a16:creationId xmlns:a16="http://schemas.microsoft.com/office/drawing/2014/main" id="{05CD43E5-7CB1-49D4-CB25-2A5620B092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925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AB7FD-343C-BE4E-B66C-03DC7FCF8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86BF9-0C3E-C01F-0EC9-6A949C2F0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B02145-F5AE-AACD-AD38-364F7571EB56}"/>
              </a:ext>
            </a:extLst>
          </p:cNvPr>
          <p:cNvSpPr>
            <a:spLocks noGrp="1"/>
          </p:cNvSpPr>
          <p:nvPr>
            <p:ph type="body" idx="1"/>
          </p:nvPr>
        </p:nvSpPr>
        <p:spPr/>
        <p:txBody>
          <a:bodyPr/>
          <a:lstStyle/>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b="0"/>
              <a:t>The second type value that you can convey is Experience  – </a:t>
            </a:r>
            <a:r>
              <a:rPr kumimoji="0" lang="en-GB" sz="900" b="1" i="0" u="none" strike="noStrike" kern="1200" cap="none" spc="0" normalizeH="0" baseline="0" noProof="0">
                <a:ln>
                  <a:noFill/>
                </a:ln>
                <a:solidFill>
                  <a:srgbClr val="000000"/>
                </a:solidFill>
                <a:effectLst/>
                <a:highlight>
                  <a:srgbClr val="C0C0C0"/>
                </a:highlight>
                <a:uLnTx/>
                <a:uFillTx/>
                <a:latin typeface="Segoe UI"/>
                <a:ea typeface="+mn-ea"/>
                <a:cs typeface="+mn-cs"/>
              </a:rPr>
              <a:t>Are</a:t>
            </a:r>
            <a:r>
              <a:rPr lang="en-GB" sz="900" b="1">
                <a:solidFill>
                  <a:srgbClr val="000000"/>
                </a:solidFill>
                <a:highlight>
                  <a:srgbClr val="C0C0C0"/>
                </a:highlight>
                <a:latin typeface="Segoe UI"/>
              </a:rPr>
              <a:t> p</a:t>
            </a:r>
            <a:r>
              <a:rPr kumimoji="0" lang="en-GB" sz="900" b="1" i="0" u="none" strike="noStrike" kern="1200" cap="none" spc="0" normalizeH="0" baseline="0" noProof="0" err="1">
                <a:ln>
                  <a:noFill/>
                </a:ln>
                <a:solidFill>
                  <a:srgbClr val="000000"/>
                </a:solidFill>
                <a:effectLst/>
                <a:highlight>
                  <a:srgbClr val="C0C0C0"/>
                </a:highlight>
                <a:uLnTx/>
                <a:uFillTx/>
                <a:latin typeface="Segoe UI"/>
                <a:ea typeface="+mn-ea"/>
                <a:cs typeface="+mn-cs"/>
              </a:rPr>
              <a:t>eople</a:t>
            </a:r>
            <a:r>
              <a:rPr kumimoji="0" lang="en-GB" sz="900" b="1" i="0" u="none" strike="noStrike" kern="1200" cap="none" spc="0" normalizeH="0" baseline="0" noProof="0">
                <a:ln>
                  <a:noFill/>
                </a:ln>
                <a:solidFill>
                  <a:srgbClr val="000000"/>
                </a:solidFill>
                <a:effectLst/>
                <a:highlight>
                  <a:srgbClr val="C0C0C0"/>
                </a:highlight>
                <a:uLnTx/>
                <a:uFillTx/>
                <a:latin typeface="Segoe UI"/>
                <a:ea typeface="+mn-ea"/>
                <a:cs typeface="+mn-cs"/>
              </a:rPr>
              <a:t> confident about Copilot?</a:t>
            </a:r>
            <a:r>
              <a:rPr lang="en-US" b="0"/>
              <a:t>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800" b="0" i="0" u="none" strike="noStrike" kern="1200" cap="none" spc="0" normalizeH="0" baseline="0" noProof="0">
                <a:ln>
                  <a:noFill/>
                </a:ln>
                <a:solidFill>
                  <a:srgbClr val="000000"/>
                </a:solidFill>
                <a:effectLst/>
                <a:uLnTx/>
                <a:uFillTx/>
                <a:latin typeface="Segoe UI"/>
                <a:ea typeface="+mn-ea"/>
                <a:cs typeface="+mn-cs"/>
              </a:rPr>
              <a:t>These metrics assess how Copilot improves the perceived quality, ease of use, and satisfaction of work</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800" b="0" i="0" u="none" strike="noStrike" kern="1200" cap="none" spc="0" normalizeH="0" baseline="0" noProof="0">
                <a:ln>
                  <a:noFill/>
                </a:ln>
                <a:solidFill>
                  <a:srgbClr val="000000"/>
                </a:solidFill>
                <a:effectLst/>
                <a:uLnTx/>
                <a:uFillTx/>
                <a:latin typeface="Segoe UI"/>
                <a:ea typeface="+mn-ea"/>
                <a:cs typeface="+mn-cs"/>
              </a:rPr>
              <a:t>You can get them typically via targeted surveys, sentiment analysis, observational feedback.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800" b="0" i="0" u="none" strike="noStrike" kern="1200" cap="none" spc="0" normalizeH="0" baseline="0" noProof="0">
                <a:ln>
                  <a:noFill/>
                </a:ln>
                <a:solidFill>
                  <a:srgbClr val="000000"/>
                </a:solidFill>
                <a:effectLst/>
                <a:uLnTx/>
                <a:uFillTx/>
                <a:latin typeface="Segoe UI"/>
                <a:ea typeface="+mn-ea"/>
                <a:cs typeface="+mn-cs"/>
              </a:rPr>
              <a:t>It is less likely to come from analytical dashboards, and if there are, it tends to be at a high level (e.g. rating of an agent)</a:t>
            </a:r>
          </a:p>
          <a:p>
            <a:pPr marL="0" indent="0">
              <a:buFont typeface="Arial" panose="020B0604020202020204" pitchFamily="34" charset="0"/>
              <a:buNone/>
            </a:pPr>
            <a:endParaRPr kumimoji="0" lang="en-GB" sz="800" b="0" i="0" u="none" strike="noStrike" kern="120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r>
              <a:rPr kumimoji="0" lang="en-GB" sz="800" b="0" i="0" u="none" strike="noStrike" kern="1200" cap="none" spc="0" normalizeH="0" baseline="0" noProof="0">
                <a:ln>
                  <a:noFill/>
                </a:ln>
                <a:solidFill>
                  <a:srgbClr val="000000"/>
                </a:solidFill>
                <a:effectLst/>
                <a:uLnTx/>
                <a:uFillTx/>
                <a:latin typeface="Segoe UI"/>
                <a:ea typeface="+mn-ea"/>
                <a:cs typeface="+mn-cs"/>
              </a:rPr>
              <a:t>Examples of metrics include: </a:t>
            </a:r>
          </a:p>
          <a:p>
            <a:pPr marL="171450" indent="-171450">
              <a:buFont typeface="Arial" panose="020B0604020202020204" pitchFamily="34" charset="0"/>
              <a:buChar char="•"/>
            </a:pPr>
            <a:r>
              <a:rPr kumimoji="0" lang="en-GB" sz="1400" b="1" i="0" u="none" strike="noStrike" kern="1200" cap="none" spc="0" normalizeH="0" baseline="0" noProof="0">
                <a:ln>
                  <a:noFill/>
                </a:ln>
                <a:solidFill>
                  <a:srgbClr val="000000"/>
                </a:solidFill>
                <a:effectLst/>
                <a:uLnTx/>
                <a:uFillTx/>
                <a:latin typeface="Segoe UI"/>
                <a:ea typeface="+mn-ea"/>
                <a:cs typeface="+mn-cs"/>
              </a:rPr>
              <a:t>Perceived quality</a:t>
            </a:r>
            <a:r>
              <a:rPr kumimoji="0" lang="en-GB" sz="1400" b="0" i="0" u="none" strike="noStrike" kern="1200" cap="none" spc="0" normalizeH="0" baseline="0" noProof="0">
                <a:ln>
                  <a:noFill/>
                </a:ln>
                <a:solidFill>
                  <a:srgbClr val="000000"/>
                </a:solidFill>
                <a:effectLst/>
                <a:uLnTx/>
                <a:uFillTx/>
                <a:latin typeface="Segoe UI"/>
                <a:ea typeface="+mn-ea"/>
                <a:cs typeface="+mn-cs"/>
              </a:rPr>
              <a:t>: Survey-based ratings of Copilot-generated outputs (e.g., clarity, relevance, tone, formatting).</a:t>
            </a:r>
          </a:p>
          <a:p>
            <a:pPr marL="171450" indent="-171450">
              <a:buFont typeface="Arial" panose="020B0604020202020204" pitchFamily="34" charset="0"/>
              <a:buChar char="•"/>
            </a:pPr>
            <a:r>
              <a:rPr kumimoji="0" lang="en-GB" sz="1400" b="1" i="0" u="none" strike="noStrike" kern="1200" cap="none" spc="0" normalizeH="0" baseline="0" noProof="0">
                <a:ln>
                  <a:noFill/>
                </a:ln>
                <a:solidFill>
                  <a:srgbClr val="000000"/>
                </a:solidFill>
                <a:effectLst/>
                <a:uLnTx/>
                <a:uFillTx/>
                <a:latin typeface="Segoe UI"/>
                <a:ea typeface="+mn-ea"/>
                <a:cs typeface="+mn-cs"/>
              </a:rPr>
              <a:t>Confidence &amp; trust</a:t>
            </a:r>
            <a:r>
              <a:rPr kumimoji="0" lang="en-GB" sz="1400" b="0" i="0" u="none" strike="noStrike" kern="1200" cap="none" spc="0" normalizeH="0" baseline="0" noProof="0">
                <a:ln>
                  <a:noFill/>
                </a:ln>
                <a:solidFill>
                  <a:srgbClr val="000000"/>
                </a:solidFill>
                <a:effectLst/>
                <a:uLnTx/>
                <a:uFillTx/>
                <a:latin typeface="Segoe UI"/>
                <a:ea typeface="+mn-ea"/>
                <a:cs typeface="+mn-cs"/>
              </a:rPr>
              <a:t>: Increase in user-reported confidence in decisions made with Copilot’s help.</a:t>
            </a:r>
            <a:endParaRPr kumimoji="0" lang="en-AU" sz="1400" b="0" i="0" u="none" strike="noStrike" kern="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endParaRPr lang="en-US" b="0"/>
          </a:p>
        </p:txBody>
      </p:sp>
      <p:sp>
        <p:nvSpPr>
          <p:cNvPr id="4" name="Slide Number Placeholder 3">
            <a:extLst>
              <a:ext uri="{FF2B5EF4-FFF2-40B4-BE49-F238E27FC236}">
                <a16:creationId xmlns:a16="http://schemas.microsoft.com/office/drawing/2014/main" id="{9660A5D1-FC2C-1E91-B00B-E6FA32A79B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395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1712D-038C-9E5A-24EA-A69221726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B441B-29EF-AFE0-28D6-A79474100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81072-79D8-C3AB-1FD5-5583FD1AB776}"/>
              </a:ext>
            </a:extLst>
          </p:cNvPr>
          <p:cNvSpPr>
            <a:spLocks noGrp="1"/>
          </p:cNvSpPr>
          <p:nvPr>
            <p:ph type="body" idx="1"/>
          </p:nvPr>
        </p:nvSpPr>
        <p:spPr/>
        <p:txBody>
          <a:bodyPr/>
          <a:lstStyle/>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b="0"/>
              <a:t>The third type value that you can convey is </a:t>
            </a:r>
            <a:r>
              <a:rPr kumimoji="0" lang="en-GB" sz="900" b="0" i="0" u="none" strike="noStrike" kern="1200" cap="none" spc="0" normalizeH="0" baseline="0" noProof="0">
                <a:ln>
                  <a:noFill/>
                </a:ln>
                <a:solidFill>
                  <a:srgbClr val="000000"/>
                </a:solidFill>
                <a:effectLst/>
                <a:uLnTx/>
                <a:uFillTx/>
                <a:latin typeface="Segoe UI"/>
                <a:ea typeface="+mn-ea"/>
                <a:cs typeface="+mn-cs"/>
              </a:rPr>
              <a:t>Productivity &amp; time‑reallocation </a:t>
            </a:r>
            <a:r>
              <a:rPr lang="en-US" b="0"/>
              <a:t>– </a:t>
            </a:r>
            <a:r>
              <a:rPr kumimoji="0" lang="en-GB" sz="1000" b="1" i="0" u="none" strike="noStrike" kern="1200" cap="none" spc="0" normalizeH="0" baseline="0" noProof="0">
                <a:ln>
                  <a:noFill/>
                </a:ln>
                <a:solidFill>
                  <a:srgbClr val="000000"/>
                </a:solidFill>
                <a:effectLst/>
                <a:highlight>
                  <a:srgbClr val="C0C0C0"/>
                </a:highlight>
                <a:uLnTx/>
                <a:uFillTx/>
                <a:latin typeface="Segoe UI"/>
                <a:ea typeface="+mn-ea"/>
                <a:cs typeface="+mn-cs"/>
              </a:rPr>
              <a:t>Are activities benefiting from Copilot? </a:t>
            </a:r>
            <a:endParaRPr lang="en-US" b="0"/>
          </a:p>
          <a:p>
            <a:pPr marL="171450" indent="-171450">
              <a:buFont typeface="Arial" panose="020B0604020202020204" pitchFamily="34" charset="0"/>
              <a:buChar char="•"/>
            </a:pPr>
            <a:endParaRPr kumimoji="0" lang="en-GB" sz="900" b="0" i="0" u="none" strike="noStrike" kern="120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r>
              <a:rPr kumimoji="0" lang="en-GB" sz="900" b="0" i="0" u="none" strike="noStrike" kern="1200" cap="none" spc="0" normalizeH="0" baseline="0" noProof="0">
                <a:ln>
                  <a:noFill/>
                </a:ln>
                <a:solidFill>
                  <a:srgbClr val="000000"/>
                </a:solidFill>
                <a:effectLst/>
                <a:uLnTx/>
                <a:uFillTx/>
                <a:latin typeface="Segoe UI"/>
                <a:ea typeface="+mn-ea"/>
                <a:cs typeface="+mn-cs"/>
              </a:rPr>
              <a:t>These metrics quantify the extent to which Copilot enables users to complete tasks faster, reduce manual effort, and reallocate saved time toward higher-value activities</a:t>
            </a:r>
          </a:p>
          <a:p>
            <a:pPr marL="171450" indent="-171450">
              <a:buFont typeface="Arial" panose="020B0604020202020204" pitchFamily="34" charset="0"/>
              <a:buChar char="•"/>
            </a:pPr>
            <a:endParaRPr kumimoji="0" lang="en-GB" sz="900" b="0" i="0" u="none" strike="noStrike" kern="120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r>
              <a:rPr kumimoji="0" lang="en-GB" sz="900" b="0" i="0" u="none" strike="noStrike" kern="1200" cap="none" spc="0" normalizeH="0" baseline="0" noProof="0">
                <a:ln>
                  <a:noFill/>
                </a:ln>
                <a:solidFill>
                  <a:srgbClr val="000000"/>
                </a:solidFill>
                <a:effectLst/>
                <a:uLnTx/>
                <a:uFillTx/>
                <a:latin typeface="Segoe UI"/>
                <a:ea typeface="+mn-ea"/>
                <a:cs typeface="+mn-cs"/>
              </a:rPr>
              <a:t>You can get information from places like the user reports/surveys, Copilot dashboard and Superuser report</a:t>
            </a:r>
          </a:p>
          <a:p>
            <a:pPr marL="0" indent="0">
              <a:buFont typeface="Arial" panose="020B0604020202020204" pitchFamily="34" charset="0"/>
              <a:buNone/>
            </a:pPr>
            <a:endParaRPr kumimoji="0" lang="en-GB" sz="900" b="0" i="0" u="none" strike="noStrike" kern="120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r>
              <a:rPr kumimoji="0" lang="en-GB" sz="900" b="0" i="0" u="none" strike="noStrike" kern="1200" cap="none" spc="0" normalizeH="0" baseline="0" noProof="0">
                <a:ln>
                  <a:noFill/>
                </a:ln>
                <a:solidFill>
                  <a:srgbClr val="000000"/>
                </a:solidFill>
                <a:effectLst/>
                <a:uLnTx/>
                <a:uFillTx/>
                <a:latin typeface="Segoe UI"/>
                <a:ea typeface="+mn-ea"/>
                <a:cs typeface="+mn-cs"/>
              </a:rPr>
              <a:t>Examples of value include: </a:t>
            </a:r>
          </a:p>
          <a:p>
            <a:pPr marL="171450" indent="-171450">
              <a:buFont typeface="Arial" panose="020B0604020202020204" pitchFamily="34" charset="0"/>
              <a:buChar char="•"/>
            </a:pPr>
            <a:r>
              <a:rPr kumimoji="0" lang="en-AU" sz="1400" b="1" i="0" u="none" strike="noStrike" kern="1200" cap="none" spc="0" normalizeH="0" baseline="0" noProof="0">
                <a:ln>
                  <a:noFill/>
                </a:ln>
                <a:solidFill>
                  <a:srgbClr val="000000"/>
                </a:solidFill>
                <a:effectLst/>
                <a:uLnTx/>
                <a:uFillTx/>
                <a:latin typeface="Segoe UI"/>
                <a:ea typeface="+mn-ea"/>
                <a:cs typeface="+mn-cs"/>
              </a:rPr>
              <a:t>Time saved per task</a:t>
            </a:r>
            <a:r>
              <a:rPr kumimoji="0" lang="en-AU" sz="1400" b="0" i="0" u="none" strike="noStrike" kern="1200" cap="none" spc="0" normalizeH="0" baseline="0" noProof="0">
                <a:ln>
                  <a:noFill/>
                </a:ln>
                <a:solidFill>
                  <a:srgbClr val="000000"/>
                </a:solidFill>
                <a:effectLst/>
                <a:uLnTx/>
                <a:uFillTx/>
                <a:latin typeface="Segoe UI"/>
                <a:ea typeface="+mn-ea"/>
                <a:cs typeface="+mn-cs"/>
              </a:rPr>
              <a:t>: Reduction in time spent on common tasks (e.g., drafting, summarising, analysing). </a:t>
            </a:r>
          </a:p>
          <a:p>
            <a:pPr marL="171450" indent="-171450">
              <a:buFont typeface="Arial" panose="020B0604020202020204" pitchFamily="34" charset="0"/>
              <a:buChar char="•"/>
            </a:pPr>
            <a:r>
              <a:rPr kumimoji="0" lang="en-AU" sz="1400" b="1" i="0" u="none" strike="noStrike" kern="1200" cap="none" spc="0" normalizeH="0" baseline="0" noProof="0">
                <a:ln>
                  <a:noFill/>
                </a:ln>
                <a:solidFill>
                  <a:srgbClr val="000000"/>
                </a:solidFill>
                <a:effectLst/>
                <a:uLnTx/>
                <a:uFillTx/>
                <a:latin typeface="Segoe UI"/>
                <a:ea typeface="+mn-ea"/>
                <a:cs typeface="+mn-cs"/>
              </a:rPr>
              <a:t>Reallocation quality</a:t>
            </a:r>
            <a:r>
              <a:rPr kumimoji="0" lang="en-AU" sz="1400" b="0" i="0" u="none" strike="noStrike" kern="1200" cap="none" spc="0" normalizeH="0" baseline="0" noProof="0">
                <a:ln>
                  <a:noFill/>
                </a:ln>
                <a:solidFill>
                  <a:srgbClr val="000000"/>
                </a:solidFill>
                <a:effectLst/>
                <a:uLnTx/>
                <a:uFillTx/>
                <a:latin typeface="Segoe UI"/>
                <a:ea typeface="+mn-ea"/>
                <a:cs typeface="+mn-cs"/>
              </a:rPr>
              <a:t>: Survey-based insights on how saved time is reinvested (e.g., strategic planning, stakeholder engagement).</a:t>
            </a:r>
            <a:endParaRPr kumimoji="0" lang="en-AU" sz="1400" b="0" i="0" u="none" strike="noStrike" kern="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endParaRPr lang="en-US" b="0"/>
          </a:p>
        </p:txBody>
      </p:sp>
      <p:sp>
        <p:nvSpPr>
          <p:cNvPr id="4" name="Slide Number Placeholder 3">
            <a:extLst>
              <a:ext uri="{FF2B5EF4-FFF2-40B4-BE49-F238E27FC236}">
                <a16:creationId xmlns:a16="http://schemas.microsoft.com/office/drawing/2014/main" id="{B6C991C2-E8CE-E280-0E65-C5797034C9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665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D7DFD-B71B-502E-269B-30A45A1C8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1B1E7-2F46-1901-841F-E1ED7BD20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7134B-6300-C8DF-B318-7379AECC86F3}"/>
              </a:ext>
            </a:extLst>
          </p:cNvPr>
          <p:cNvSpPr>
            <a:spLocks noGrp="1"/>
          </p:cNvSpPr>
          <p:nvPr>
            <p:ph type="body" idx="1"/>
          </p:nvPr>
        </p:nvSpPr>
        <p:spPr/>
        <p:txBody>
          <a:bodyPr/>
          <a:lstStyle/>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b="0"/>
              <a:t>The fourth type value that you can convey is </a:t>
            </a:r>
            <a:r>
              <a:rPr kumimoji="0" lang="en-GB" sz="800" b="0" i="0" u="none" strike="noStrike" kern="1200" cap="none" spc="0" normalizeH="0" baseline="0" noProof="0">
                <a:ln>
                  <a:noFill/>
                </a:ln>
                <a:solidFill>
                  <a:srgbClr val="000000"/>
                </a:solidFill>
                <a:effectLst/>
                <a:uLnTx/>
                <a:uFillTx/>
                <a:latin typeface="Segoe UI"/>
                <a:ea typeface="+mn-ea"/>
                <a:cs typeface="+mn-cs"/>
              </a:rPr>
              <a:t>Process performance </a:t>
            </a:r>
            <a:r>
              <a:rPr lang="en-US" b="0"/>
              <a:t> – </a:t>
            </a:r>
            <a:r>
              <a:rPr kumimoji="0" lang="en-GB" sz="900" b="0" i="0" u="none" strike="noStrike" kern="1200" cap="none" spc="0" normalizeH="0" baseline="0" noProof="0">
                <a:ln>
                  <a:noFill/>
                </a:ln>
                <a:solidFill>
                  <a:srgbClr val="000000"/>
                </a:solidFill>
                <a:effectLst/>
                <a:highlight>
                  <a:srgbClr val="C0C0C0"/>
                </a:highlight>
                <a:uLnTx/>
                <a:uFillTx/>
                <a:latin typeface="Segoe UI"/>
                <a:ea typeface="+mn-ea"/>
                <a:cs typeface="+mn-cs"/>
              </a:rPr>
              <a:t>Are functions getting value from Copilot? </a:t>
            </a:r>
            <a:endParaRPr kumimoji="0" lang="en-GB" sz="9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GB" sz="900" b="1"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800" b="0" i="0" u="none" strike="noStrike" kern="1200" cap="none" spc="0" normalizeH="0" baseline="0" noProof="0">
                <a:ln>
                  <a:noFill/>
                </a:ln>
                <a:solidFill>
                  <a:srgbClr val="000000"/>
                </a:solidFill>
                <a:effectLst/>
                <a:uLnTx/>
                <a:uFillTx/>
                <a:latin typeface="Segoe UI"/>
                <a:ea typeface="+mn-ea"/>
                <a:cs typeface="+mn-cs"/>
              </a:rPr>
              <a:t>These metrics capture short-term, observable improvements in operational workflows and task execution resulting from Copilot usage</a:t>
            </a:r>
          </a:p>
          <a:p>
            <a:pPr marL="171450" indent="-171450">
              <a:buFont typeface="Arial" panose="020B0604020202020204" pitchFamily="34" charset="0"/>
              <a:buChar char="•"/>
            </a:pPr>
            <a:endParaRPr kumimoji="0" lang="en-GB" sz="800" b="0" i="0" u="none" strike="noStrike" kern="120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r>
              <a:rPr kumimoji="0" lang="en-GB" sz="800" b="0" i="0" u="none" strike="noStrike" kern="1200" cap="none" spc="0" normalizeH="0" baseline="0" noProof="0">
                <a:ln>
                  <a:noFill/>
                </a:ln>
                <a:solidFill>
                  <a:srgbClr val="000000"/>
                </a:solidFill>
                <a:effectLst/>
                <a:uLnTx/>
                <a:uFillTx/>
                <a:latin typeface="Segoe UI"/>
                <a:ea typeface="+mn-ea"/>
                <a:cs typeface="+mn-cs"/>
              </a:rPr>
              <a:t>You can get information from places like the functional/business reports, Copilot agent report, Copilot business outcome report, Super user report</a:t>
            </a:r>
          </a:p>
          <a:p>
            <a:pPr marL="171450" indent="-171450">
              <a:buFont typeface="Arial" panose="020B0604020202020204" pitchFamily="34" charset="0"/>
              <a:buChar char="•"/>
            </a:pPr>
            <a:endParaRPr kumimoji="0" lang="en-GB" sz="800" b="0" i="0" u="none" strike="noStrike" kern="120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r>
              <a:rPr kumimoji="0" lang="en-GB" sz="800" b="0" i="0" u="none" strike="noStrike" kern="1200" cap="none" spc="0" normalizeH="0" baseline="0" noProof="0">
                <a:ln>
                  <a:noFill/>
                </a:ln>
                <a:solidFill>
                  <a:srgbClr val="000000"/>
                </a:solidFill>
                <a:effectLst/>
                <a:uLnTx/>
                <a:uFillTx/>
                <a:latin typeface="Segoe UI"/>
                <a:ea typeface="+mn-ea"/>
                <a:cs typeface="+mn-cs"/>
              </a:rPr>
              <a:t>Examples of metrics include: </a:t>
            </a:r>
          </a:p>
          <a:p>
            <a:pPr marL="171450" indent="-171450">
              <a:buFont typeface="Arial" panose="020B0604020202020204" pitchFamily="34" charset="0"/>
              <a:buChar char="•"/>
            </a:pPr>
            <a:r>
              <a:rPr kumimoji="0" lang="en-GB" sz="1400" b="1" i="0" u="none" strike="noStrike" kern="1200" cap="none" spc="0" normalizeH="0" baseline="0" noProof="0">
                <a:ln>
                  <a:noFill/>
                </a:ln>
                <a:solidFill>
                  <a:srgbClr val="000000"/>
                </a:solidFill>
                <a:effectLst/>
                <a:uLnTx/>
                <a:uFillTx/>
                <a:latin typeface="Segoe UI"/>
                <a:ea typeface="+mn-ea"/>
                <a:cs typeface="+mn-cs"/>
              </a:rPr>
              <a:t>Error rate improvement</a:t>
            </a:r>
            <a:r>
              <a:rPr kumimoji="0" lang="en-GB" sz="1400" b="0" i="0" u="none" strike="noStrike" kern="1200" cap="none" spc="0" normalizeH="0" baseline="0" noProof="0">
                <a:ln>
                  <a:noFill/>
                </a:ln>
                <a:solidFill>
                  <a:srgbClr val="000000"/>
                </a:solidFill>
                <a:effectLst/>
                <a:uLnTx/>
                <a:uFillTx/>
                <a:latin typeface="Segoe UI"/>
                <a:ea typeface="+mn-ea"/>
                <a:cs typeface="+mn-cs"/>
              </a:rPr>
              <a:t>: Fewer manual errors or rework cycles in Copilot-assisted tasks (e.g., fewer formatting issues, missed insights). </a:t>
            </a:r>
          </a:p>
          <a:p>
            <a:pPr marL="171450" indent="-171450">
              <a:buFont typeface="Arial" panose="020B0604020202020204" pitchFamily="34" charset="0"/>
              <a:buChar char="•"/>
            </a:pPr>
            <a:r>
              <a:rPr kumimoji="0" lang="en-GB" sz="1400" b="1" i="0" u="none" strike="noStrike" kern="1200" cap="none" spc="0" normalizeH="0" baseline="0" noProof="0">
                <a:ln>
                  <a:noFill/>
                </a:ln>
                <a:solidFill>
                  <a:srgbClr val="000000"/>
                </a:solidFill>
                <a:effectLst/>
                <a:uLnTx/>
                <a:uFillTx/>
                <a:latin typeface="Segoe UI"/>
                <a:ea typeface="+mn-ea"/>
                <a:cs typeface="+mn-cs"/>
              </a:rPr>
              <a:t>Throughput uplift</a:t>
            </a:r>
            <a:r>
              <a:rPr kumimoji="0" lang="en-GB" sz="1400" b="0" i="0" u="none" strike="noStrike" kern="1200" cap="none" spc="0" normalizeH="0" baseline="0" noProof="0">
                <a:ln>
                  <a:noFill/>
                </a:ln>
                <a:solidFill>
                  <a:srgbClr val="000000"/>
                </a:solidFill>
                <a:effectLst/>
                <a:uLnTx/>
                <a:uFillTx/>
                <a:latin typeface="Segoe UI"/>
                <a:ea typeface="+mn-ea"/>
                <a:cs typeface="+mn-cs"/>
              </a:rPr>
              <a:t>: Increase in volume of completed tasks per user or team (e.g., more proposals, summaries, reports).</a:t>
            </a:r>
            <a:endParaRPr kumimoji="0" lang="en-AU" sz="1400" b="0" i="0" u="none" strike="noStrike" kern="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endParaRPr lang="en-US" b="0"/>
          </a:p>
        </p:txBody>
      </p:sp>
      <p:sp>
        <p:nvSpPr>
          <p:cNvPr id="4" name="Slide Number Placeholder 3">
            <a:extLst>
              <a:ext uri="{FF2B5EF4-FFF2-40B4-BE49-F238E27FC236}">
                <a16:creationId xmlns:a16="http://schemas.microsoft.com/office/drawing/2014/main" id="{CA7EAF9E-9298-78A7-A587-1D8736C5C6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50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C7844-AFE5-09BF-A2E3-E157319E8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9A814-D6CA-5906-DFB3-DAE469A57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76463-7C3A-8CEA-5883-D1F734848273}"/>
              </a:ext>
            </a:extLst>
          </p:cNvPr>
          <p:cNvSpPr>
            <a:spLocks noGrp="1"/>
          </p:cNvSpPr>
          <p:nvPr>
            <p:ph type="body" idx="1"/>
          </p:nvPr>
        </p:nvSpPr>
        <p:spPr/>
        <p:txBody>
          <a:bodyPr/>
          <a:lstStyle/>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b="0"/>
              <a:t>The fifth type value that you can convey is </a:t>
            </a:r>
            <a:r>
              <a:rPr kumimoji="0" lang="en-GB" sz="900" b="0" i="0" u="none" strike="noStrike" kern="1200" cap="none" spc="0" normalizeH="0" baseline="0" noProof="0">
                <a:ln>
                  <a:noFill/>
                </a:ln>
                <a:solidFill>
                  <a:srgbClr val="000000"/>
                </a:solidFill>
                <a:effectLst/>
                <a:uLnTx/>
                <a:uFillTx/>
                <a:latin typeface="Segoe UI"/>
                <a:ea typeface="+mn-ea"/>
                <a:cs typeface="+mn-cs"/>
              </a:rPr>
              <a:t>Business outcome </a:t>
            </a:r>
            <a:r>
              <a:rPr lang="en-US" b="0"/>
              <a:t>– </a:t>
            </a:r>
            <a:r>
              <a:rPr kumimoji="0" lang="en-GB" sz="1000" b="0" i="0" u="none" strike="noStrike" kern="1200" cap="none" spc="0" normalizeH="0" baseline="0" noProof="0">
                <a:ln>
                  <a:noFill/>
                </a:ln>
                <a:solidFill>
                  <a:srgbClr val="000000"/>
                </a:solidFill>
                <a:effectLst/>
                <a:highlight>
                  <a:srgbClr val="C0C0C0"/>
                </a:highlight>
                <a:uLnTx/>
                <a:uFillTx/>
                <a:latin typeface="Segoe UI"/>
                <a:ea typeface="+mn-ea"/>
                <a:cs typeface="+mn-cs"/>
              </a:rPr>
              <a:t>Are business outcomes positively impacted by Copilot? </a:t>
            </a:r>
            <a:endParaRPr kumimoji="0" lang="en-GB" sz="10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GB" sz="1000" b="1"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900" b="0" i="0" u="none" strike="noStrike" kern="1200" cap="none" spc="0" normalizeH="0" baseline="0" noProof="0">
                <a:ln>
                  <a:noFill/>
                </a:ln>
                <a:solidFill>
                  <a:srgbClr val="000000"/>
                </a:solidFill>
                <a:effectLst/>
                <a:uLnTx/>
                <a:uFillTx/>
                <a:latin typeface="Segoe UI"/>
                <a:ea typeface="+mn-ea"/>
                <a:cs typeface="+mn-cs"/>
              </a:rPr>
              <a:t>These metrics usually quantify direct, measurable financial outcomes resulting from Copilot adoption</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GB" sz="900" b="0" i="0" u="none" strike="noStrike" kern="120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r>
              <a:rPr kumimoji="0" lang="en-GB" sz="900" b="0" i="0" u="none" strike="noStrike" kern="1200" cap="none" spc="0" normalizeH="0" baseline="0" noProof="0">
                <a:ln>
                  <a:noFill/>
                </a:ln>
                <a:solidFill>
                  <a:srgbClr val="000000"/>
                </a:solidFill>
                <a:effectLst/>
                <a:uLnTx/>
                <a:uFillTx/>
                <a:latin typeface="Segoe UI"/>
                <a:ea typeface="+mn-ea"/>
                <a:cs typeface="+mn-cs"/>
              </a:rPr>
              <a:t>You can get information from places like the functional/business reports, Copilot business outcome report</a:t>
            </a:r>
          </a:p>
          <a:p>
            <a:pPr marL="0" indent="0">
              <a:buFont typeface="Arial" panose="020B0604020202020204" pitchFamily="34" charset="0"/>
              <a:buNone/>
            </a:pPr>
            <a:endParaRPr kumimoji="0" lang="en-GB" sz="900" b="0" i="0" u="none" strike="noStrike" kern="120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r>
              <a:rPr kumimoji="0" lang="en-GB" sz="900" b="0" i="0" u="none" strike="noStrike" kern="1200" cap="none" spc="0" normalizeH="0" baseline="0" noProof="0">
                <a:ln>
                  <a:noFill/>
                </a:ln>
                <a:solidFill>
                  <a:srgbClr val="000000"/>
                </a:solidFill>
                <a:effectLst/>
                <a:uLnTx/>
                <a:uFillTx/>
                <a:latin typeface="Segoe UI"/>
                <a:ea typeface="+mn-ea"/>
                <a:cs typeface="+mn-cs"/>
              </a:rPr>
              <a:t>Examples of metrics include: </a:t>
            </a:r>
          </a:p>
          <a:p>
            <a:pPr marL="171450" indent="-171450">
              <a:buFont typeface="Arial" panose="020B0604020202020204" pitchFamily="34" charset="0"/>
              <a:buChar char="•"/>
            </a:pPr>
            <a:r>
              <a:rPr kumimoji="0" lang="en-GB" sz="1400" b="1" i="0" u="none" strike="noStrike" kern="1200" cap="none" spc="0" normalizeH="0" baseline="0" noProof="0">
                <a:ln>
                  <a:noFill/>
                </a:ln>
                <a:solidFill>
                  <a:srgbClr val="000000"/>
                </a:solidFill>
                <a:effectLst/>
                <a:uLnTx/>
                <a:uFillTx/>
                <a:latin typeface="Segoe UI"/>
                <a:ea typeface="+mn-ea"/>
                <a:cs typeface="+mn-cs"/>
              </a:rPr>
              <a:t>Cost avoidance</a:t>
            </a:r>
            <a:r>
              <a:rPr kumimoji="0" lang="en-GB" sz="1400" b="0" i="0" u="none" strike="noStrike" kern="1200" cap="none" spc="0" normalizeH="0" baseline="0" noProof="0">
                <a:ln>
                  <a:noFill/>
                </a:ln>
                <a:solidFill>
                  <a:srgbClr val="000000"/>
                </a:solidFill>
                <a:effectLst/>
                <a:uLnTx/>
                <a:uFillTx/>
                <a:latin typeface="Segoe UI"/>
                <a:ea typeface="+mn-ea"/>
                <a:cs typeface="+mn-cs"/>
              </a:rPr>
              <a:t>: Elimination of planned or potential costs through Copilot use (e.g., avoiding third-party transcription services by using Copilot meeting summaries). </a:t>
            </a:r>
          </a:p>
          <a:p>
            <a:pPr marL="171450" indent="-171450">
              <a:buFont typeface="Arial" panose="020B0604020202020204" pitchFamily="34" charset="0"/>
              <a:buChar char="•"/>
            </a:pPr>
            <a:r>
              <a:rPr kumimoji="0" lang="en-GB" sz="1400" b="1" i="0" u="none" strike="noStrike" kern="1200" cap="none" spc="0" normalizeH="0" baseline="0" noProof="0">
                <a:ln>
                  <a:noFill/>
                </a:ln>
                <a:solidFill>
                  <a:srgbClr val="000000"/>
                </a:solidFill>
                <a:effectLst/>
                <a:uLnTx/>
                <a:uFillTx/>
                <a:latin typeface="Segoe UI"/>
                <a:ea typeface="+mn-ea"/>
                <a:cs typeface="+mn-cs"/>
              </a:rPr>
              <a:t>Revenue impact</a:t>
            </a:r>
            <a:r>
              <a:rPr kumimoji="0" lang="en-GB" sz="1400" b="0" i="0" u="none" strike="noStrike" kern="1200" cap="none" spc="0" normalizeH="0" baseline="0" noProof="0">
                <a:ln>
                  <a:noFill/>
                </a:ln>
                <a:solidFill>
                  <a:srgbClr val="000000"/>
                </a:solidFill>
                <a:effectLst/>
                <a:uLnTx/>
                <a:uFillTx/>
                <a:latin typeface="Segoe UI"/>
                <a:ea typeface="+mn-ea"/>
                <a:cs typeface="+mn-cs"/>
              </a:rPr>
              <a:t>: Increase in sales conversion, upsell/cross-sell rates, or customer retention driven by Copilot-enhanced engagement or faster response times. </a:t>
            </a:r>
          </a:p>
          <a:p>
            <a:pPr marL="171450" indent="-171450">
              <a:buFont typeface="Arial" panose="020B0604020202020204" pitchFamily="34" charset="0"/>
              <a:buChar char="•"/>
            </a:pPr>
            <a:endParaRPr lang="en-US" b="0"/>
          </a:p>
        </p:txBody>
      </p:sp>
      <p:sp>
        <p:nvSpPr>
          <p:cNvPr id="4" name="Slide Number Placeholder 3">
            <a:extLst>
              <a:ext uri="{FF2B5EF4-FFF2-40B4-BE49-F238E27FC236}">
                <a16:creationId xmlns:a16="http://schemas.microsoft.com/office/drawing/2014/main" id="{0268099D-882D-E4B7-EF97-26591AE99E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470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 wrap up this section, something else to consider is the nature of the value metrics that you convey.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Some of them would be more leading in nature (e.g. adoption, sentiment value), and more readily available, while others would more lagging in nature, requiring some time to lapse before you are able to report on it (e.g. business outcomes). When conveying value and ROI, it will be ideal if you are able to include both leading and lagging indicators, but it will be a journey rather than a one-point in time exercise where everything metric is accounted for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b="0"/>
              <a:t>But when you are able to tie activity to outcomes, the messaging becomes more effective because of the cause and effect relationship</a:t>
            </a:r>
            <a:endParaRPr lang="en-SG" sz="1200" b="0"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0C374-57B5-4B62-8486-1A9FF301CC2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78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7D930-DC02-B659-4F74-EB9D63B91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8C41D-3980-8483-D565-9EC24956E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FBD3BE-4DA5-104B-2150-B64599EF17F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1C34F735-F349-CE5C-6888-2DDB73A9718D}"/>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74A868D-5EB7-A032-8264-B271273FFCA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A367C08-057F-FC5C-63E3-EDB1AAAA577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6:00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7907941E-168F-D454-D229-FDF55A3F1F8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263854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08D20-7FA5-4368-69B2-20220FA3C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CF385-23B3-2FDD-1E8D-7E2CF041F6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582B1-0622-9DD6-4418-CAAC0557A1A6}"/>
              </a:ext>
            </a:extLst>
          </p:cNvPr>
          <p:cNvSpPr>
            <a:spLocks noGrp="1"/>
          </p:cNvSpPr>
          <p:nvPr>
            <p:ph type="body" idx="1"/>
          </p:nvPr>
        </p:nvSpPr>
        <p:spPr/>
        <p:txBody>
          <a:bodyPr/>
          <a:lstStyle/>
          <a:p>
            <a:pPr marL="171450" indent="-171450">
              <a:buFont typeface="Arial" panose="020B0604020202020204" pitchFamily="34" charset="0"/>
              <a:buChar char="•"/>
            </a:pPr>
            <a:r>
              <a:rPr lang="en-GB"/>
              <a:t>IN this next section, we’re going to dive deeper into the levels of value that Ben described for you</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I’m going to walk you through 3 example reports to show how you can use them to better understand each of these levels of value</a:t>
            </a:r>
          </a:p>
        </p:txBody>
      </p:sp>
      <p:sp>
        <p:nvSpPr>
          <p:cNvPr id="4" name="Slide Number Placeholder 3">
            <a:extLst>
              <a:ext uri="{FF2B5EF4-FFF2-40B4-BE49-F238E27FC236}">
                <a16:creationId xmlns:a16="http://schemas.microsoft.com/office/drawing/2014/main" id="{B0FFC608-2422-AEE4-DAD6-9182109685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1182F-57FC-4C7D-9A98-779B7A18ADB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845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C6F8A-C5E2-B8C2-8ADE-D1AC7205E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EF9AC-A3CF-2E73-B2AD-FF3405350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DF43C-5082-3561-E8BF-6D18A4DD3D08}"/>
              </a:ext>
            </a:extLst>
          </p:cNvPr>
          <p:cNvSpPr>
            <a:spLocks noGrp="1"/>
          </p:cNvSpPr>
          <p:nvPr>
            <p:ph type="body" idx="1"/>
          </p:nvPr>
        </p:nvSpPr>
        <p:spPr/>
        <p:txBody>
          <a:bodyPr/>
          <a:lstStyle/>
          <a:p>
            <a:r>
              <a:rPr lang="en-US" sz="800"/>
              <a:t>Last two weeks’ topics: Defining business value of AI for organizations.  AND Deep dive into Microsoft tools for measuring Copilot agent usage and value. </a:t>
            </a:r>
          </a:p>
          <a:p>
            <a:endParaRPr lang="en-US" sz="800"/>
          </a:p>
          <a:p>
            <a:r>
              <a:rPr lang="en-US" sz="800"/>
              <a:t>Today’s session: Maximizing business value and ROI. </a:t>
            </a:r>
          </a:p>
          <a:p>
            <a:endParaRPr lang="en-US" sz="800" b="0" i="0" kern="1200">
              <a:solidFill>
                <a:schemeClr val="tx1"/>
              </a:solidFill>
              <a:effectLst/>
              <a:latin typeface="Segoe Sans Display" pitchFamily="2" charset="0"/>
              <a:ea typeface="+mn-ea"/>
              <a:cs typeface="+mn-cs"/>
            </a:endParaRPr>
          </a:p>
          <a:p>
            <a:r>
              <a:rPr lang="en-US" sz="800" b="0" i="0" kern="1200">
                <a:solidFill>
                  <a:schemeClr val="tx1"/>
                </a:solidFill>
                <a:effectLst/>
                <a:latin typeface="Segoe Sans Display" pitchFamily="2" charset="0"/>
                <a:ea typeface="+mn-ea"/>
                <a:cs typeface="+mn-cs"/>
              </a:rPr>
              <a:t>You can use the QR code or the link on the screen to go directly to the Customer Hub web page for details on each of these sessions.</a:t>
            </a:r>
            <a:endParaRPr lang="en-US" sz="882" b="0" i="0" kern="1200">
              <a:solidFill>
                <a:schemeClr val="tx1"/>
              </a:solidFill>
              <a:effectLst/>
              <a:latin typeface="Segoe Sans Display" pitchFamily="2" charset="0"/>
              <a:ea typeface="+mn-ea"/>
              <a:cs typeface="+mn-cs"/>
            </a:endParaRP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endParaRPr lang="en-US"/>
          </a:p>
        </p:txBody>
      </p:sp>
      <p:sp>
        <p:nvSpPr>
          <p:cNvPr id="4" name="Slide Number Placeholder 3">
            <a:extLst>
              <a:ext uri="{FF2B5EF4-FFF2-40B4-BE49-F238E27FC236}">
                <a16:creationId xmlns:a16="http://schemas.microsoft.com/office/drawing/2014/main" id="{40C1F8F6-55A1-616F-EEEB-6ED15B45F1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0417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EC6C1-BDE4-20D6-F5F8-3A7664A7D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49395-F084-165F-EC31-2D6FE9560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AFB35-A40F-3A6E-72E0-1ECA670607CA}"/>
              </a:ext>
            </a:extLst>
          </p:cNvPr>
          <p:cNvSpPr>
            <a:spLocks noGrp="1"/>
          </p:cNvSpPr>
          <p:nvPr>
            <p:ph type="body" idx="1"/>
          </p:nvPr>
        </p:nvSpPr>
        <p:spPr/>
        <p:txBody>
          <a:bodyPr/>
          <a:lstStyle/>
          <a:p>
            <a:pPr marL="0" indent="0">
              <a:buFont typeface="Arial" panose="020B0604020202020204" pitchFamily="34" charset="0"/>
              <a:buNone/>
            </a:pPr>
            <a:r>
              <a:rPr lang="en-GB"/>
              <a:t>Starting off with the individual level of value.  </a:t>
            </a:r>
          </a:p>
          <a:p>
            <a:pPr marL="0" indent="0">
              <a:buFont typeface="Arial" panose="020B0604020202020204" pitchFamily="34" charset="0"/>
              <a:buNone/>
            </a:pPr>
            <a:endParaRPr lang="en-GB"/>
          </a:p>
          <a:p>
            <a:pPr marL="0" indent="0">
              <a:buFont typeface="Arial" panose="020B0604020202020204" pitchFamily="34" charset="0"/>
              <a:buNone/>
            </a:pPr>
            <a:r>
              <a:rPr lang="en-GB"/>
              <a:t>Here we’re trying to understand how well the workforce is really taking to Copilot.  What is the value that individuals are getting from Copilot?</a:t>
            </a:r>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r>
              <a:rPr lang="en-GB"/>
              <a:t>We’ll answer this question through a closer look at our super usage report, and start out by looking at 4 analyses designed to give us a better understanding of our top users </a:t>
            </a:r>
          </a:p>
        </p:txBody>
      </p:sp>
      <p:sp>
        <p:nvSpPr>
          <p:cNvPr id="4" name="Slide Number Placeholder 3">
            <a:extLst>
              <a:ext uri="{FF2B5EF4-FFF2-40B4-BE49-F238E27FC236}">
                <a16:creationId xmlns:a16="http://schemas.microsoft.com/office/drawing/2014/main" id="{1C183AC2-7B90-F5A7-DB6C-49F59F2621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1182F-57FC-4C7D-9A98-779B7A18ADB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6359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60743-BFD6-3184-1E74-7EEB86AB5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38874-069F-5B9C-289D-F72214012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24C39-303B-75EF-5DCA-AC1B31D66828}"/>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We have developed a template which is right now on GitHub, which functions like just just like any other Viva Insights template, which is you run a query, you load that into a power BI report and this template answers a few questions. </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What does super usage look like in your company?</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What's the volume of action, the breadth of actions, the frequency of usage? </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What was the path to super usage? </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How many actions did it take for somebody to become a super user? </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What did they do differently in the early days compared to the rest of the users? </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How are they using Copilot?</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What are some of the behavioral attributes of super users themselves?  Are they the ones who are most active with customers? Are they the ones who have the longest work span? </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What are some of the attributes of these super users? What impact does Copilot have on their work? Are they able to make some kind of improvements in their own work patterns because of Copilot? </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Where do you find the Super users? Where are they located? </a:t>
            </a:r>
          </a:p>
          <a:p>
            <a:pPr marL="628650" lvl="1" indent="-171450">
              <a:buFont typeface="Arial" panose="020B0604020202020204" pitchFamily="34" charset="0"/>
              <a:buChar char="•"/>
            </a:pPr>
            <a:endParaRPr lang="en-US" sz="1200" b="0" i="0" kern="1200">
              <a:solidFill>
                <a:schemeClr val="tx1"/>
              </a:solidFill>
              <a:effectLst/>
              <a:latin typeface="+mn-lt"/>
              <a:ea typeface="+mn-ea"/>
              <a:cs typeface="+mn-cs"/>
            </a:endParaRPr>
          </a:p>
          <a:p>
            <a:pPr marL="171450" lvl="0" indent="-171450">
              <a:buFont typeface="Arial" panose="020B0604020202020204" pitchFamily="34" charset="0"/>
              <a:buChar char="•"/>
            </a:pPr>
            <a:r>
              <a:rPr lang="en-GB"/>
              <a:t>This is a report you can run yourselves – the link and technical requirements are on the right.</a:t>
            </a:r>
          </a:p>
        </p:txBody>
      </p:sp>
      <p:sp>
        <p:nvSpPr>
          <p:cNvPr id="4" name="Slide Number Placeholder 3">
            <a:extLst>
              <a:ext uri="{FF2B5EF4-FFF2-40B4-BE49-F238E27FC236}">
                <a16:creationId xmlns:a16="http://schemas.microsoft.com/office/drawing/2014/main" id="{4FB850AF-2C04-18E7-74A5-813F219DEE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24FC5-5B3D-4183-B6D7-FE3046BD40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1341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47570-340E-D06B-219F-74E437EC2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DB0C7F-16DB-0056-DC24-BA920713E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60DB2-D44D-EF60-6458-E8AC0CAF175F}"/>
              </a:ext>
            </a:extLst>
          </p:cNvPr>
          <p:cNvSpPr>
            <a:spLocks noGrp="1"/>
          </p:cNvSpPr>
          <p:nvPr>
            <p:ph type="body" idx="1"/>
          </p:nvPr>
        </p:nvSpPr>
        <p:spPr/>
        <p:txBody>
          <a:bodyPr/>
          <a:lstStyle/>
          <a:p>
            <a:pPr>
              <a:buFont typeface="Arial" panose="020B0604020202020204" pitchFamily="34" charset="0"/>
              <a:buChar char="•"/>
            </a:pPr>
            <a:r>
              <a:rPr lang="en-GB"/>
              <a:t>For example, we can look at the usage patterns of our top users- here, our top 10%, and compare them directly to the rest of the population.  For both groups, we see average actions per week increasing, but at very different rates, and at very different volumes.</a:t>
            </a:r>
          </a:p>
          <a:p>
            <a:pPr>
              <a:buFont typeface="Arial" panose="020B0604020202020204" pitchFamily="34" charset="0"/>
              <a:buChar char="•"/>
            </a:pPr>
            <a:endParaRPr lang="en-GB"/>
          </a:p>
          <a:p>
            <a:pPr>
              <a:buFont typeface="Arial" panose="020B0604020202020204" pitchFamily="34" charset="0"/>
              <a:buChar char="•"/>
            </a:pPr>
            <a:r>
              <a:rPr lang="en-GB"/>
              <a:t>When we think about this from a value context, we can start to see how much more value top users are deriving from Copilot than the average user.  This provides us a good target for action and enablement.  How can we help the rest of our population get similar value from their Copilot usage?</a:t>
            </a:r>
          </a:p>
        </p:txBody>
      </p:sp>
      <p:sp>
        <p:nvSpPr>
          <p:cNvPr id="4" name="Slide Number Placeholder 3">
            <a:extLst>
              <a:ext uri="{FF2B5EF4-FFF2-40B4-BE49-F238E27FC236}">
                <a16:creationId xmlns:a16="http://schemas.microsoft.com/office/drawing/2014/main" id="{36A41BBD-08D3-4C5D-B9E8-82670F22DA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24FC5-5B3D-4183-B6D7-FE3046BD40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5893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FD7E2-70A4-2824-9878-5F32B1784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1F7A1-E882-612C-A444-558C74C64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4B47F-05B6-069D-F847-F386B4A078BF}"/>
              </a:ext>
            </a:extLst>
          </p:cNvPr>
          <p:cNvSpPr>
            <a:spLocks noGrp="1"/>
          </p:cNvSpPr>
          <p:nvPr>
            <p:ph type="body" idx="1"/>
          </p:nvPr>
        </p:nvSpPr>
        <p:spPr/>
        <p:txBody>
          <a:bodyPr/>
          <a:lstStyle/>
          <a:p>
            <a:pPr>
              <a:buFont typeface="Arial" panose="020B0604020202020204" pitchFamily="34" charset="0"/>
              <a:buChar char="•"/>
            </a:pPr>
            <a:r>
              <a:rPr lang="en-GB"/>
              <a:t>This chart shows a slightly different view of usage.  As opposed to reviewing trend over time, this chart looks at usage since license activation.</a:t>
            </a:r>
          </a:p>
          <a:p>
            <a:pPr>
              <a:buFont typeface="Arial" panose="020B0604020202020204" pitchFamily="34" charset="0"/>
              <a:buChar char="•"/>
            </a:pPr>
            <a:endParaRPr lang="en-GB"/>
          </a:p>
          <a:p>
            <a:pPr>
              <a:buFont typeface="Arial" panose="020B0604020202020204" pitchFamily="34" charset="0"/>
              <a:buChar char="•"/>
            </a:pPr>
            <a:r>
              <a:rPr lang="en-GB"/>
              <a:t>This view can be really helpful to understand common adoption patterns.  How long does it take for people to build a habit?  What apps do people latch onto first?</a:t>
            </a:r>
          </a:p>
          <a:p>
            <a:pPr>
              <a:buFont typeface="Arial" panose="020B0604020202020204" pitchFamily="34" charset="0"/>
              <a:buChar char="•"/>
            </a:pPr>
            <a:endParaRPr lang="en-GB"/>
          </a:p>
          <a:p>
            <a:pPr>
              <a:buFont typeface="Arial" panose="020B0604020202020204" pitchFamily="34" charset="0"/>
              <a:buChar char="•"/>
            </a:pPr>
            <a:r>
              <a:rPr lang="en-GB"/>
              <a:t>And of course, all of these charts can be filtered by usage tiers, so we can look at super users to see their adoption trend and compare it to other users</a:t>
            </a:r>
          </a:p>
          <a:p>
            <a:pPr>
              <a:buFont typeface="Arial" panose="020B0604020202020204" pitchFamily="34" charset="0"/>
              <a:buChar char="•"/>
            </a:pPr>
            <a:endParaRPr lang="en-GB"/>
          </a:p>
          <a:p>
            <a:pPr>
              <a:buFont typeface="Arial" panose="020B0604020202020204" pitchFamily="34" charset="0"/>
              <a:buChar char="•"/>
            </a:pPr>
            <a:r>
              <a:rPr lang="en-GB"/>
              <a:t>This is important to understand because it takes several weeks for Copilot habit to build.  This chart underscores the importance of giving people enough time with their licenses to build that habit.  </a:t>
            </a:r>
          </a:p>
          <a:p>
            <a:pPr>
              <a:buFont typeface="Arial" panose="020B0604020202020204" pitchFamily="34" charset="0"/>
              <a:buChar char="•"/>
            </a:pPr>
            <a:endParaRPr lang="en-GB"/>
          </a:p>
          <a:p>
            <a:pPr>
              <a:buFont typeface="Arial" panose="020B0604020202020204" pitchFamily="34" charset="0"/>
              <a:buChar char="•"/>
            </a:pPr>
            <a:r>
              <a:rPr lang="en-GB"/>
              <a:t>Again, when we think about this in terms of value – it takes time for users to really derive the full value out of their Copilot license.  Often leaders will want to see immediate ROI, and charts like this can help demonstrate the importance of looking at longer-term value as well.</a:t>
            </a:r>
          </a:p>
        </p:txBody>
      </p:sp>
      <p:sp>
        <p:nvSpPr>
          <p:cNvPr id="4" name="Slide Number Placeholder 3">
            <a:extLst>
              <a:ext uri="{FF2B5EF4-FFF2-40B4-BE49-F238E27FC236}">
                <a16:creationId xmlns:a16="http://schemas.microsoft.com/office/drawing/2014/main" id="{473A41C4-B9D4-46F0-C285-53F620277A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24FC5-5B3D-4183-B6D7-FE3046BD40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3035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874C6-8963-9CDE-A385-C34CD4767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94D76-F63D-44E8-97E9-7C2998B59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B5CBF-E506-4BA4-3489-08521377A3FD}"/>
              </a:ext>
            </a:extLst>
          </p:cNvPr>
          <p:cNvSpPr>
            <a:spLocks noGrp="1"/>
          </p:cNvSpPr>
          <p:nvPr>
            <p:ph type="body" idx="1"/>
          </p:nvPr>
        </p:nvSpPr>
        <p:spPr/>
        <p:txBody>
          <a:bodyPr/>
          <a:lstStyle/>
          <a:p>
            <a:pPr>
              <a:buFont typeface="Arial" panose="020B0604020202020204" pitchFamily="34" charset="0"/>
              <a:buChar char="•"/>
            </a:pPr>
            <a:r>
              <a:rPr lang="en-GB"/>
              <a:t>Rather than looking at total numbers, we can also try to understand the ratio of top users to low and non-users.</a:t>
            </a:r>
          </a:p>
          <a:p>
            <a:pPr>
              <a:buFont typeface="Arial" panose="020B0604020202020204" pitchFamily="34" charset="0"/>
              <a:buChar char="•"/>
            </a:pPr>
            <a:endParaRPr lang="en-GB"/>
          </a:p>
          <a:p>
            <a:pPr>
              <a:buFont typeface="Arial" panose="020B0604020202020204" pitchFamily="34" charset="0"/>
              <a:buChar char="•"/>
            </a:pPr>
            <a:r>
              <a:rPr lang="en-GB"/>
              <a:t>In this example, the dark blue bars reflect power and habitual users, and the </a:t>
            </a:r>
            <a:r>
              <a:rPr lang="en-GB" err="1"/>
              <a:t>gray</a:t>
            </a:r>
            <a:r>
              <a:rPr lang="en-GB"/>
              <a:t> bars represent low and non-users</a:t>
            </a:r>
          </a:p>
          <a:p>
            <a:pPr>
              <a:buFont typeface="Arial" panose="020B0604020202020204" pitchFamily="34" charset="0"/>
              <a:buChar char="•"/>
            </a:pPr>
            <a:endParaRPr lang="en-GB"/>
          </a:p>
          <a:p>
            <a:pPr>
              <a:buFont typeface="Arial" panose="020B0604020202020204" pitchFamily="34" charset="0"/>
              <a:buChar char="•"/>
            </a:pPr>
            <a:r>
              <a:rPr lang="en-GB"/>
              <a:t>Over time, our goal is to see the percent of power and habitual users increasing, and the percentage of low and non-users decreasing.  </a:t>
            </a:r>
          </a:p>
          <a:p>
            <a:pPr>
              <a:buFont typeface="Arial" panose="020B0604020202020204" pitchFamily="34" charset="0"/>
              <a:buChar char="•"/>
            </a:pPr>
            <a:endParaRPr lang="en-GB"/>
          </a:p>
          <a:p>
            <a:pPr>
              <a:buFont typeface="Arial" panose="020B0604020202020204" pitchFamily="34" charset="0"/>
              <a:buChar char="•"/>
            </a:pPr>
            <a:r>
              <a:rPr lang="en-GB"/>
              <a:t>There are a couple of important points here:</a:t>
            </a:r>
          </a:p>
          <a:p>
            <a:pPr lvl="1">
              <a:buFont typeface="Arial" panose="020B0604020202020204" pitchFamily="34" charset="0"/>
              <a:buChar char="•"/>
            </a:pPr>
            <a:r>
              <a:rPr lang="en-GB"/>
              <a:t>First, we know that the higher usage tiers (power users and habitual users) are getting the most value out of their Copilot license – so when we’re looking at how we can really measure the value of Copilot, the higher the % of users in these categories, the better the return on our Copilot investment.</a:t>
            </a:r>
          </a:p>
          <a:p>
            <a:pPr lvl="1">
              <a:buFont typeface="Arial" panose="020B0604020202020204" pitchFamily="34" charset="0"/>
              <a:buChar char="•"/>
            </a:pPr>
            <a:r>
              <a:rPr lang="en-GB"/>
              <a:t>Second, obviously we want to see those </a:t>
            </a:r>
            <a:r>
              <a:rPr lang="en-GB" err="1"/>
              <a:t>gray</a:t>
            </a:r>
            <a:r>
              <a:rPr lang="en-GB"/>
              <a:t> bars shrinking, indicating a lower percentage of low and non-users.  These licenses cost the same as the licenses for our power and habitual users, but we’re not getting the same value out of them.</a:t>
            </a:r>
          </a:p>
          <a:p>
            <a:pPr lvl="2">
              <a:buFont typeface="Arial" panose="020B0604020202020204" pitchFamily="34" charset="0"/>
              <a:buChar char="•"/>
            </a:pPr>
            <a:r>
              <a:rPr lang="en-GB"/>
              <a:t>We can filter on these populations to better understand where these groups are in the organization, so our enablement efforts can be better targeted.  We can also look at our top users to capture best practices from them.</a:t>
            </a:r>
          </a:p>
          <a:p>
            <a:pPr lvl="2">
              <a:buFont typeface="Arial" panose="020B0604020202020204" pitchFamily="34" charset="0"/>
              <a:buChar char="•"/>
            </a:pPr>
            <a:endParaRPr lang="en-GB"/>
          </a:p>
          <a:p>
            <a:pPr lvl="1">
              <a:buFont typeface="Arial" panose="020B0604020202020204" pitchFamily="34" charset="0"/>
              <a:buChar char="•"/>
            </a:pPr>
            <a:r>
              <a:rPr lang="en-GB"/>
              <a:t>This type of targeted learning and enablement can help us derive value faster and more methodically across the organization.</a:t>
            </a:r>
          </a:p>
        </p:txBody>
      </p:sp>
      <p:sp>
        <p:nvSpPr>
          <p:cNvPr id="4" name="Slide Number Placeholder 3">
            <a:extLst>
              <a:ext uri="{FF2B5EF4-FFF2-40B4-BE49-F238E27FC236}">
                <a16:creationId xmlns:a16="http://schemas.microsoft.com/office/drawing/2014/main" id="{78854B08-4F58-1AA6-E207-B9C20D9CF8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24FC5-5B3D-4183-B6D7-FE3046BD40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599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6FF5D-549E-7F25-7C7C-C23B7B5F8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07132-9BC1-63A9-5A41-64C6E32D4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15681-4B84-57E7-FF1D-F50C77F884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And finally, we can also compare usage across groups as a way of identifying teams that are getting the most value out of their Copilot licenses.</a:t>
            </a:r>
          </a:p>
          <a:p>
            <a:pPr>
              <a:buFont typeface="Arial" panose="020B0604020202020204" pitchFamily="34" charset="0"/>
              <a:buChar char="•"/>
            </a:pPr>
            <a:endParaRPr lang="en-GB"/>
          </a:p>
          <a:p>
            <a:pPr>
              <a:buFont typeface="Arial" panose="020B0604020202020204" pitchFamily="34" charset="0"/>
              <a:buChar char="•"/>
            </a:pPr>
            <a:r>
              <a:rPr lang="en-GB"/>
              <a:t>Charts like this one can be an important way to view success across teams. Here we can see that our largest teams – denoted by the largest bubbles – are right in the middle in terms of average active days, and on the higher end of weekly actions</a:t>
            </a:r>
          </a:p>
          <a:p>
            <a:pPr>
              <a:buFont typeface="Arial" panose="020B0604020202020204" pitchFamily="34" charset="0"/>
              <a:buChar char="•"/>
            </a:pPr>
            <a:endParaRPr lang="en-GB"/>
          </a:p>
          <a:p>
            <a:pPr>
              <a:buFont typeface="Arial" panose="020B0604020202020204" pitchFamily="34" charset="0"/>
              <a:buChar char="•"/>
            </a:pPr>
            <a:r>
              <a:rPr lang="en-GB"/>
              <a:t>This visual gives us a quick way to see which teams are really embracing Copilot, and where there may be opportunities for more enablement. This is especially important when those teams are large, as they represent a larger share of the Copilot expenditure.</a:t>
            </a:r>
          </a:p>
          <a:p>
            <a:pPr>
              <a:buFont typeface="Arial" panose="020B0604020202020204" pitchFamily="34" charset="0"/>
              <a:buChar char="•"/>
            </a:pPr>
            <a:endParaRPr lang="en-GB"/>
          </a:p>
          <a:p>
            <a:pPr>
              <a:buFont typeface="Arial" panose="020B0604020202020204" pitchFamily="34" charset="0"/>
              <a:buChar char="•"/>
            </a:pPr>
            <a:r>
              <a:rPr lang="en-GB"/>
              <a:t>This is also where we really start to see the impact of things like executive sponsorship and role modelling – usually the teams with the highest Copilot usage are the teams where leaders are most vocally and visibly advocating and role modelling good Copilot habits</a:t>
            </a:r>
          </a:p>
        </p:txBody>
      </p:sp>
      <p:sp>
        <p:nvSpPr>
          <p:cNvPr id="4" name="Slide Number Placeholder 3">
            <a:extLst>
              <a:ext uri="{FF2B5EF4-FFF2-40B4-BE49-F238E27FC236}">
                <a16:creationId xmlns:a16="http://schemas.microsoft.com/office/drawing/2014/main" id="{7401CB70-BA56-0588-0731-A4FC16A926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24FC5-5B3D-4183-B6D7-FE3046BD40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9321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A5068-1464-37C2-32C5-A7EC60D9BD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D23DC-3681-4F2D-A87E-174064191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C0782-9874-32EF-2AA7-BCBD9B840B70}"/>
              </a:ext>
            </a:extLst>
          </p:cNvPr>
          <p:cNvSpPr>
            <a:spLocks noGrp="1"/>
          </p:cNvSpPr>
          <p:nvPr>
            <p:ph type="body" idx="1"/>
          </p:nvPr>
        </p:nvSpPr>
        <p:spPr/>
        <p:txBody>
          <a:bodyPr/>
          <a:lstStyle/>
          <a:p>
            <a:pPr marL="171450" indent="-171450">
              <a:buFont typeface="Arial" panose="020B0604020202020204" pitchFamily="34" charset="0"/>
              <a:buChar char="•"/>
            </a:pPr>
            <a:r>
              <a:rPr lang="en-GB"/>
              <a:t>Once we have a good understanding of what individual adoption patterns look like – who our super users are, where they sit, and understand their usage patterns, we can move onto functional value</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With functional value, here we’re trying to look at the impact that Copilot is having on the way work gets done.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We look at this to better understand both if – and how – we’re creating increased capacity, and also how we’re impacting people’s work patterns and </a:t>
            </a:r>
            <a:r>
              <a:rPr lang="en-GB" err="1"/>
              <a:t>behaviors</a:t>
            </a:r>
            <a:r>
              <a:rPr lang="en-GB"/>
              <a:t>.</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We’ll do this by first turning back to the super usage report.</a:t>
            </a:r>
          </a:p>
        </p:txBody>
      </p:sp>
      <p:sp>
        <p:nvSpPr>
          <p:cNvPr id="4" name="Slide Number Placeholder 3">
            <a:extLst>
              <a:ext uri="{FF2B5EF4-FFF2-40B4-BE49-F238E27FC236}">
                <a16:creationId xmlns:a16="http://schemas.microsoft.com/office/drawing/2014/main" id="{D41E9AC2-3DB3-652B-057F-657546BDF3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1182F-57FC-4C7D-9A98-779B7A18ADB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3658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23919-4E26-9091-8889-F912C649F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3CF69-06F4-82AA-E12E-5CFFD8C31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6037BA-FC4B-4195-6E24-9F0F873C3266}"/>
              </a:ext>
            </a:extLst>
          </p:cNvPr>
          <p:cNvSpPr>
            <a:spLocks noGrp="1"/>
          </p:cNvSpPr>
          <p:nvPr>
            <p:ph type="body" idx="1"/>
          </p:nvPr>
        </p:nvSpPr>
        <p:spPr/>
        <p:txBody>
          <a:bodyPr/>
          <a:lstStyle/>
          <a:p>
            <a:pPr>
              <a:buFont typeface="Arial" panose="020B0604020202020204" pitchFamily="34" charset="0"/>
              <a:buChar char="•"/>
            </a:pPr>
            <a:r>
              <a:rPr lang="en-GB"/>
              <a:t>So here we’re taking a different view on value, looking at the estimated impact of Copilot usage on people’s time.  You could think of this in terms of time savings, but you could also think of it in terms of increased capacity – how Copilot usage helps people reallocate their time to focus on higher-value work.</a:t>
            </a:r>
          </a:p>
          <a:p>
            <a:pPr>
              <a:buFont typeface="Arial" panose="020B0604020202020204" pitchFamily="34" charset="0"/>
              <a:buChar char="•"/>
            </a:pPr>
            <a:endParaRPr lang="en-GB"/>
          </a:p>
          <a:p>
            <a:pPr>
              <a:buFont typeface="Arial" panose="020B0604020202020204" pitchFamily="34" charset="0"/>
              <a:buChar char="•"/>
            </a:pPr>
            <a:r>
              <a:rPr lang="en-GB"/>
              <a:t>Estimating the number of hours Copilot has assisted with can be tricky, but sometimes it can be a really helpful way to give you a sense of the impact Copilot is having – particularly for leadership teams who are really looking for a traditional ROI calculation.  </a:t>
            </a:r>
          </a:p>
          <a:p>
            <a:pPr>
              <a:buFont typeface="Arial" panose="020B0604020202020204" pitchFamily="34" charset="0"/>
              <a:buChar char="•"/>
            </a:pPr>
            <a:endParaRPr lang="en-GB"/>
          </a:p>
          <a:p>
            <a:pPr>
              <a:buFont typeface="Arial" panose="020B0604020202020204" pitchFamily="34" charset="0"/>
              <a:buChar char="•"/>
            </a:pPr>
            <a:r>
              <a:rPr lang="en-GB"/>
              <a:t>This calculation is based off Microsoft’s estimate that each Copilot prompt accounts for 6 minutes of assisted time.  When added with the time from Intelligent Recap (assumed to be 30 minutes per action), this gives you a sense of the overall impact on employees’ time that Copilot is having.</a:t>
            </a:r>
          </a:p>
          <a:p>
            <a:pPr>
              <a:buFont typeface="Arial" panose="020B0604020202020204" pitchFamily="34" charset="0"/>
              <a:buChar char="•"/>
            </a:pPr>
            <a:endParaRPr lang="en-GB"/>
          </a:p>
          <a:p>
            <a:pPr>
              <a:buFont typeface="Arial" panose="020B0604020202020204" pitchFamily="34" charset="0"/>
              <a:buChar char="•"/>
            </a:pPr>
            <a:r>
              <a:rPr lang="en-GB"/>
              <a:t>For example, here we see that for this group, assisted hours peaked around late April, and has dipped a bit since then.  We can then take this information to look at what has been going on over this time period.  </a:t>
            </a:r>
          </a:p>
          <a:p>
            <a:pPr lvl="1">
              <a:buFont typeface="Arial" panose="020B0604020202020204" pitchFamily="34" charset="0"/>
              <a:buChar char="•"/>
            </a:pPr>
            <a:r>
              <a:rPr lang="en-GB"/>
              <a:t>Were there special enablement efforts going on in the spring, and maybe we need to re-evaluate what we’re currently doing?</a:t>
            </a:r>
          </a:p>
          <a:p>
            <a:pPr lvl="1">
              <a:buFont typeface="Arial" panose="020B0604020202020204" pitchFamily="34" charset="0"/>
              <a:buChar char="•"/>
            </a:pPr>
            <a:r>
              <a:rPr lang="en-GB"/>
              <a:t>We can look at this same chart filtered for our power users.  Does that chart follow the same pattern?</a:t>
            </a:r>
          </a:p>
          <a:p>
            <a:pPr>
              <a:buFont typeface="Arial" panose="020B0604020202020204" pitchFamily="34" charset="0"/>
              <a:buChar char="•"/>
            </a:pPr>
            <a:endParaRPr lang="en-GB"/>
          </a:p>
          <a:p>
            <a:pPr>
              <a:buFont typeface="Arial" panose="020B0604020202020204" pitchFamily="34" charset="0"/>
              <a:buChar char="•"/>
            </a:pPr>
            <a:endParaRPr lang="en-GB"/>
          </a:p>
          <a:p>
            <a:pPr>
              <a:buFont typeface="Arial" panose="020B0604020202020204" pitchFamily="34" charset="0"/>
              <a:buChar char="•"/>
            </a:pPr>
            <a:r>
              <a:rPr lang="en-GB"/>
              <a:t>We can use this assisted hours calculation as a way to determine where users are really deriving more value than the cost of the license.  Based on your own populations, how might you value one hour of someone’s time?  And based on that, how many hours of time savings – or increased capacity – balance out the cost of that Copilot license?</a:t>
            </a:r>
          </a:p>
          <a:p>
            <a:pPr>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7B2A93F1-D304-397C-1ADB-B03071D89F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24FC5-5B3D-4183-B6D7-FE3046BD40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7227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2A9AA-7A6E-789C-F8BC-FB935C112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48CF4-3000-BD49-DF77-CB3CEA6E5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588C05-1C8A-618B-850F-605846E8D46E}"/>
              </a:ext>
            </a:extLst>
          </p:cNvPr>
          <p:cNvSpPr>
            <a:spLocks noGrp="1"/>
          </p:cNvSpPr>
          <p:nvPr>
            <p:ph type="body" idx="1"/>
          </p:nvPr>
        </p:nvSpPr>
        <p:spPr/>
        <p:txBody>
          <a:bodyPr/>
          <a:lstStyle/>
          <a:p>
            <a:pPr>
              <a:buFont typeface="Arial" panose="020B0604020202020204" pitchFamily="34" charset="0"/>
              <a:buChar char="•"/>
            </a:pPr>
            <a:r>
              <a:rPr lang="en-GB"/>
              <a:t>An additional way to measure value is not just by hours or dollars, but by impact on user </a:t>
            </a:r>
            <a:r>
              <a:rPr lang="en-GB" err="1"/>
              <a:t>behavior</a:t>
            </a:r>
            <a:r>
              <a:rPr lang="en-GB"/>
              <a:t>.  Is Copilot usage impacting when and how much people collaborate, for example?  </a:t>
            </a:r>
          </a:p>
          <a:p>
            <a:pPr>
              <a:buFont typeface="Arial" panose="020B0604020202020204" pitchFamily="34" charset="0"/>
              <a:buChar char="•"/>
            </a:pPr>
            <a:endParaRPr lang="en-GB"/>
          </a:p>
          <a:p>
            <a:pPr>
              <a:buFont typeface="Arial" panose="020B0604020202020204" pitchFamily="34" charset="0"/>
              <a:buChar char="•"/>
            </a:pPr>
            <a:r>
              <a:rPr lang="en-GB"/>
              <a:t>On charts like these, we look at the patterns between metrics measured from Viva Insights and Copilot usage to see if there is a correlation.  </a:t>
            </a:r>
          </a:p>
          <a:p>
            <a:pPr>
              <a:buFont typeface="Arial" panose="020B0604020202020204" pitchFamily="34" charset="0"/>
              <a:buChar char="•"/>
            </a:pPr>
            <a:endParaRPr lang="en-GB"/>
          </a:p>
          <a:p>
            <a:pPr>
              <a:buFont typeface="Arial" panose="020B0604020202020204" pitchFamily="34" charset="0"/>
              <a:buChar char="•"/>
            </a:pPr>
            <a:r>
              <a:rPr lang="en-GB"/>
              <a:t>We might look at active connected hours or after-hours work, for example.  Has Copilot changed those numbers?  We might see improved work-life balance with increased Copilot usage, as users are able to use Copilot to cut down on the time they spend on repetitive or manual tasks.  </a:t>
            </a:r>
          </a:p>
          <a:p>
            <a:pPr>
              <a:buFont typeface="Arial" panose="020B0604020202020204" pitchFamily="34" charset="0"/>
              <a:buChar char="•"/>
            </a:pPr>
            <a:endParaRPr lang="en-GB"/>
          </a:p>
          <a:p>
            <a:pPr>
              <a:buFont typeface="Arial" panose="020B0604020202020204" pitchFamily="34" charset="0"/>
              <a:buChar char="•"/>
            </a:pPr>
            <a:r>
              <a:rPr lang="en-GB"/>
              <a:t>The impact on user </a:t>
            </a:r>
            <a:r>
              <a:rPr lang="en-GB" err="1"/>
              <a:t>behavior</a:t>
            </a:r>
            <a:r>
              <a:rPr lang="en-GB"/>
              <a:t> can become especially apparent when we look at results by specific functions or divisions.  For example, we might see an increase in external collaboration as people in customer-facing roles are able to spend more time dealing directly with customers because they can use Copilot to save time on drafting emails.  This is really critical when we think about functional value – different teams will use Copilot in different ways to accomplish different tasks – so it can be essential to consider these different use cases and value cases when determining overall value.</a:t>
            </a:r>
          </a:p>
        </p:txBody>
      </p:sp>
      <p:sp>
        <p:nvSpPr>
          <p:cNvPr id="4" name="Slide Number Placeholder 3">
            <a:extLst>
              <a:ext uri="{FF2B5EF4-FFF2-40B4-BE49-F238E27FC236}">
                <a16:creationId xmlns:a16="http://schemas.microsoft.com/office/drawing/2014/main" id="{82723352-21B3-5211-0A25-42C9FA4A8C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24FC5-5B3D-4183-B6D7-FE3046BD40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4400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7DCA0-FCF3-D61E-FF9A-08A14DF1C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4560C-5448-7DF5-38E1-446F5BA21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A31BA-86F2-56F5-4921-26A257EA9DF3}"/>
              </a:ext>
            </a:extLst>
          </p:cNvPr>
          <p:cNvSpPr>
            <a:spLocks noGrp="1"/>
          </p:cNvSpPr>
          <p:nvPr>
            <p:ph type="body" idx="1"/>
          </p:nvPr>
        </p:nvSpPr>
        <p:spPr/>
        <p:txBody>
          <a:bodyPr/>
          <a:lstStyle/>
          <a:p>
            <a:pPr marL="0" indent="0">
              <a:buFont typeface="Arial" panose="020B0604020202020204" pitchFamily="34" charset="0"/>
              <a:buNone/>
            </a:pPr>
            <a:r>
              <a:rPr lang="en-GB"/>
              <a:t>We can also try to measure the impact or value of agents through this functional lens.</a:t>
            </a:r>
          </a:p>
          <a:p>
            <a:pPr marL="0" indent="0">
              <a:buFont typeface="Arial" panose="020B0604020202020204" pitchFamily="34" charset="0"/>
              <a:buNone/>
            </a:pPr>
            <a:endParaRPr lang="en-GB"/>
          </a:p>
          <a:p>
            <a:pPr marL="0" indent="0">
              <a:buFont typeface="Arial" panose="020B0604020202020204" pitchFamily="34" charset="0"/>
              <a:buNone/>
            </a:pPr>
            <a:r>
              <a:rPr lang="en-GB"/>
              <a:t>We’ll turn to the Copilot Studio agent report next for this analysis.</a:t>
            </a:r>
          </a:p>
        </p:txBody>
      </p:sp>
      <p:sp>
        <p:nvSpPr>
          <p:cNvPr id="4" name="Slide Number Placeholder 3">
            <a:extLst>
              <a:ext uri="{FF2B5EF4-FFF2-40B4-BE49-F238E27FC236}">
                <a16:creationId xmlns:a16="http://schemas.microsoft.com/office/drawing/2014/main" id="{C0804D5B-A07A-724B-E807-5FA554EC0A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1182F-57FC-4C7D-9A98-779B7A18ADB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484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i="0" kern="1200">
                <a:solidFill>
                  <a:schemeClr val="tx1"/>
                </a:solidFill>
                <a:effectLst/>
                <a:latin typeface="Segoe Sans Display" pitchFamily="2" charset="0"/>
                <a:ea typeface="+mn-ea"/>
                <a:cs typeface="+mn-cs"/>
              </a:rPr>
              <a:t>Champions Link Resource</a:t>
            </a:r>
            <a:r>
              <a:rPr lang="en-US" sz="900" b="0" i="0" kern="1200">
                <a:solidFill>
                  <a:schemeClr val="tx1"/>
                </a:solidFill>
                <a:effectLst/>
                <a:latin typeface="Segoe Sans Display" pitchFamily="2" charset="0"/>
                <a:ea typeface="+mn-ea"/>
                <a:cs typeface="+mn-cs"/>
              </a:rPr>
              <a:t>: Encourage you to check out the Champions program if you haven’t already —</a:t>
            </a:r>
            <a:r>
              <a:rPr lang="en-US" sz="900" b="0" i="0" u="none" strike="noStrike" kern="1200">
                <a:solidFill>
                  <a:schemeClr val="tx1"/>
                </a:solidFill>
                <a:effectLst/>
                <a:latin typeface="Segoe Sans Display" pitchFamily="2" charset="0"/>
                <a:ea typeface="+mn-ea"/>
                <a:cs typeface="+mn-cs"/>
                <a:hlinkClick r:id="rId3"/>
              </a:rPr>
              <a:t>https://aka.ms/M365Champions</a:t>
            </a:r>
            <a:endParaRPr lang="en-US" sz="900" b="0" i="0" u="none" strike="noStrike" kern="1200">
              <a:solidFill>
                <a:schemeClr val="tx1"/>
              </a:solidFill>
              <a:effectLst/>
              <a:latin typeface="Segoe Sans Display" pitchFamily="2" charset="0"/>
              <a:ea typeface="+mn-ea"/>
              <a:cs typeface="+mn-cs"/>
            </a:endParaRPr>
          </a:p>
          <a:p>
            <a:endParaRPr lang="en-US" sz="900" b="0" i="0" kern="1200">
              <a:solidFill>
                <a:schemeClr val="tx1"/>
              </a:solidFill>
              <a:effectLst/>
              <a:latin typeface="Segoe Sans Display" pitchFamily="2" charset="0"/>
              <a:ea typeface="+mn-ea"/>
              <a:cs typeface="+mn-cs"/>
            </a:endParaRPr>
          </a:p>
          <a:p>
            <a:r>
              <a:rPr lang="en-US" sz="900" b="1" i="0" kern="1200">
                <a:solidFill>
                  <a:schemeClr val="tx1"/>
                </a:solidFill>
                <a:effectLst/>
                <a:latin typeface="Segoe Sans Display" pitchFamily="2" charset="0"/>
                <a:ea typeface="+mn-ea"/>
                <a:cs typeface="+mn-cs"/>
              </a:rPr>
              <a:t>Purpose</a:t>
            </a:r>
            <a:r>
              <a:rPr lang="en-US" sz="900" b="0" i="0" kern="1200">
                <a:solidFill>
                  <a:schemeClr val="tx1"/>
                </a:solidFill>
                <a:effectLst/>
                <a:latin typeface="Segoe Sans Display" pitchFamily="2" charset="0"/>
                <a:ea typeface="+mn-ea"/>
                <a:cs typeface="+mn-cs"/>
              </a:rPr>
              <a:t>: The Champions program is designed to help individuals promote Copilot usage within their organizations by offering tools, community support, and best practices.</a:t>
            </a:r>
          </a:p>
          <a:p>
            <a:endParaRPr lang="en-US" sz="900" b="1" i="0" kern="1200">
              <a:solidFill>
                <a:schemeClr val="tx1"/>
              </a:solidFill>
              <a:effectLst/>
              <a:latin typeface="Segoe Sans Display" pitchFamily="2" charset="0"/>
              <a:ea typeface="+mn-ea"/>
              <a:cs typeface="+mn-cs"/>
            </a:endParaRPr>
          </a:p>
          <a:p>
            <a:r>
              <a:rPr lang="en-US" sz="900" b="1" i="0" kern="1200">
                <a:solidFill>
                  <a:schemeClr val="tx1"/>
                </a:solidFill>
                <a:effectLst/>
                <a:latin typeface="Segoe Sans Display" pitchFamily="2" charset="0"/>
                <a:ea typeface="+mn-ea"/>
                <a:cs typeface="+mn-cs"/>
              </a:rPr>
              <a:t>Encouragement to Join</a:t>
            </a:r>
            <a:r>
              <a:rPr lang="en-US" sz="900" b="0" i="0" kern="1200">
                <a:solidFill>
                  <a:schemeClr val="tx1"/>
                </a:solidFill>
                <a:effectLst/>
                <a:latin typeface="Segoe Sans Display" pitchFamily="2" charset="0"/>
                <a:ea typeface="+mn-ea"/>
                <a:cs typeface="+mn-cs"/>
              </a:rPr>
              <a:t>: Explore the Champions site to find upcoming sessions and share them with colleagues.</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10/14/2025 6:00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3336485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finally, we can also look at impact on process and productivity by looking at the agent report. </a:t>
            </a:r>
          </a:p>
          <a:p>
            <a:endParaRPr lang="en-US"/>
          </a:p>
          <a:p>
            <a:r>
              <a:rPr lang="en-US"/>
              <a:t>Not only can we look at which agents are being used most often, but we can see how many hours they are actually helping to save.  The calculation here is a little more complicated; it takes into account the type of knowledge source being referenced, and you can customize the values.  You can also view this as a dollar savings if you prefer.</a:t>
            </a:r>
          </a:p>
          <a:p>
            <a:endParaRPr lang="en-US"/>
          </a:p>
          <a:p>
            <a:r>
              <a:rPr lang="en-US"/>
              <a:t>*** only agents built in MS Copilot Studio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8BA32-6E81-6C47-84FD-B69A57C688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4133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Knowing the overall value derived from agents is helpful, but where it gets really insightful is when we look at the data for a specific agent.  </a:t>
            </a:r>
          </a:p>
          <a:p>
            <a:endParaRPr lang="en-US"/>
          </a:p>
          <a:p>
            <a:r>
              <a:rPr lang="en-US"/>
              <a:t>In the deep dive report, we can look at the assisted hours by agent along with the usage trend and satisfaction score.</a:t>
            </a:r>
          </a:p>
          <a:p>
            <a:endParaRPr lang="en-US"/>
          </a:p>
          <a:p>
            <a:r>
              <a:rPr lang="en-US"/>
              <a:t>We can also look at the sessions per topic on the right; this tells us HOW people are using the agent.  </a:t>
            </a:r>
          </a:p>
          <a:p>
            <a:endParaRPr lang="en-US"/>
          </a:p>
          <a:p>
            <a:r>
              <a:rPr lang="en-US"/>
              <a:t>This is important to know because if there is a high-value or time-consuming scenario that is being underutilized, we can make adjustments either to the agent or to our enablement.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8BA32-6E81-6C47-84FD-B69A57C688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2434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1E525-76DB-008F-F6BB-DAFE97591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31055-7DB5-0B5E-94F3-33867E0A69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23E16-CEE6-7FA7-8583-3407A0EB17B3}"/>
              </a:ext>
            </a:extLst>
          </p:cNvPr>
          <p:cNvSpPr>
            <a:spLocks noGrp="1"/>
          </p:cNvSpPr>
          <p:nvPr>
            <p:ph type="body" idx="1"/>
          </p:nvPr>
        </p:nvSpPr>
        <p:spPr/>
        <p:txBody>
          <a:bodyPr/>
          <a:lstStyle/>
          <a:p>
            <a:pPr marL="0" indent="0">
              <a:buFont typeface="Arial" panose="020B0604020202020204" pitchFamily="34" charset="0"/>
              <a:buNone/>
            </a:pPr>
            <a:r>
              <a:rPr lang="en-GB"/>
              <a:t>And finally, we’ll turn to the third pillar of value measurement – impact on the business.</a:t>
            </a:r>
          </a:p>
          <a:p>
            <a:pPr marL="0" indent="0">
              <a:buFont typeface="Arial" panose="020B0604020202020204" pitchFamily="34" charset="0"/>
              <a:buNone/>
            </a:pPr>
            <a:endParaRPr lang="en-GB"/>
          </a:p>
          <a:p>
            <a:pPr marL="0" indent="0">
              <a:buFont typeface="Arial" panose="020B0604020202020204" pitchFamily="34" charset="0"/>
              <a:buNone/>
            </a:pPr>
            <a:r>
              <a:rPr lang="en-GB"/>
              <a:t>For this discussion, we’ll be looking at the Copilot business impact report</a:t>
            </a:r>
          </a:p>
          <a:p>
            <a:pPr marL="0" indent="0">
              <a:buFont typeface="Arial" panose="020B0604020202020204" pitchFamily="34" charset="0"/>
              <a:buNone/>
            </a:pPr>
            <a:endParaRPr lang="en-GB"/>
          </a:p>
          <a:p>
            <a:pPr marL="0" indent="0">
              <a:buFont typeface="Arial" panose="020B0604020202020204" pitchFamily="34" charset="0"/>
              <a:buNone/>
            </a:pPr>
            <a:endParaRPr lang="en-GB"/>
          </a:p>
        </p:txBody>
      </p:sp>
      <p:sp>
        <p:nvSpPr>
          <p:cNvPr id="4" name="Slide Number Placeholder 3">
            <a:extLst>
              <a:ext uri="{FF2B5EF4-FFF2-40B4-BE49-F238E27FC236}">
                <a16:creationId xmlns:a16="http://schemas.microsoft.com/office/drawing/2014/main" id="{3BFD5B23-19EF-80D3-D299-1C5256C8C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1182F-57FC-4C7D-9A98-779B7A18ADB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9287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0B577-ACDA-A0A8-CA9A-D1A0D46E9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36A4B-77A9-A960-98D1-A58B0F0F3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59794-A39A-5D9E-9C93-7EE9847016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we’ve been looking at so far in the super usage report and agent report has been looking at productivity gains and ROI by way of assisted hours and assisted value.  </a:t>
            </a:r>
            <a:r>
              <a:rPr lang="en-US" b="1" i="0">
                <a:solidFill>
                  <a:srgbClr val="505050"/>
                </a:solidFill>
                <a:effectLst/>
                <a:latin typeface="Segoe UI Web (West European)"/>
                <a:cs typeface="Calibri"/>
              </a:rPr>
              <a:t>Another key way to measure ROI is to look at the actual business impact. </a:t>
            </a:r>
            <a:endParaRPr lang="en-US"/>
          </a:p>
          <a:p>
            <a:pPr>
              <a:buNone/>
            </a:pP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Business Impact Report in Viva Insights provides a framework to track impact to real-world business KPIs.  Some of you may remember this report when it was covered in last week’s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pPr>
              <a:buNone/>
            </a:pPr>
            <a:r>
              <a:rPr lang="en-US">
                <a:effectLst/>
              </a:rPr>
              <a:t>Making this connection allows you to answer several different business questions, including: </a:t>
            </a:r>
            <a:endParaRPr lang="en-US"/>
          </a:p>
          <a:p>
            <a:pPr>
              <a:buFont typeface="Arial" panose="020B0604020202020204" pitchFamily="34" charset="0"/>
              <a:buChar char="•"/>
            </a:pPr>
            <a:endParaRPr lang="en-US"/>
          </a:p>
          <a:p>
            <a:pPr>
              <a:buFont typeface="Arial" panose="020B0604020202020204" pitchFamily="34" charset="0"/>
              <a:buChar char="•"/>
            </a:pPr>
            <a:r>
              <a:rPr lang="en-US"/>
              <a:t>Which Copilot usage behaviors influence the business outcome? </a:t>
            </a:r>
          </a:p>
          <a:p>
            <a:pPr>
              <a:buFont typeface="Arial" panose="020B0604020202020204" pitchFamily="34" charset="0"/>
              <a:buChar char="•"/>
            </a:pPr>
            <a:endParaRPr lang="en-US"/>
          </a:p>
          <a:p>
            <a:pPr>
              <a:buFont typeface="Arial" panose="020B0604020202020204" pitchFamily="34" charset="0"/>
              <a:buChar char="•"/>
            </a:pPr>
            <a:r>
              <a:rPr lang="en-US"/>
              <a:t>How do the employees who are responsible for most favorable results use Copilot?  </a:t>
            </a:r>
          </a:p>
          <a:p>
            <a:endParaRPr lang="en-US">
              <a:effectLst/>
            </a:endParaRPr>
          </a:p>
        </p:txBody>
      </p:sp>
      <p:sp>
        <p:nvSpPr>
          <p:cNvPr id="4" name="Slide Number Placeholder 3">
            <a:extLst>
              <a:ext uri="{FF2B5EF4-FFF2-40B4-BE49-F238E27FC236}">
                <a16:creationId xmlns:a16="http://schemas.microsoft.com/office/drawing/2014/main" id="{738EEB18-A99B-91E4-1C0A-7FC71EA157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3DB87-96D7-4108-9483-B7D1287C45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7452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75587-4C1B-75C8-CCC6-54F155612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09BA8-A662-3085-BA5A-BA2EB9E59A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56710-ADE0-3AE4-968D-9FDFA19DE7B8}"/>
              </a:ext>
            </a:extLst>
          </p:cNvPr>
          <p:cNvSpPr>
            <a:spLocks noGrp="1"/>
          </p:cNvSpPr>
          <p:nvPr>
            <p:ph type="body" idx="1"/>
          </p:nvPr>
        </p:nvSpPr>
        <p:spPr/>
        <p:txBody>
          <a:bodyPr/>
          <a:lstStyle/>
          <a:p>
            <a:pPr marL="171450" indent="-171450">
              <a:buFont typeface="Arial" panose="020B0604020202020204" pitchFamily="34" charset="0"/>
              <a:buChar char="•"/>
            </a:pPr>
            <a:r>
              <a:rPr lang="en-US" b="0" i="0">
                <a:solidFill>
                  <a:srgbClr val="505050"/>
                </a:solidFill>
                <a:effectLst/>
                <a:latin typeface="Segoe UI Web (West European)"/>
                <a:cs typeface="Calibri"/>
              </a:rPr>
              <a:t>First off we can start with a high-level summary that shows us how Copilot usage is correlated with business outcomes</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505050"/>
                </a:solidFill>
                <a:effectLst/>
                <a:latin typeface="Segoe UI Web (West European)"/>
                <a:cs typeface="Calibri"/>
              </a:rPr>
              <a:t>Each customer can define these outcomes. </a:t>
            </a:r>
            <a:r>
              <a:rPr lang="en-US"/>
              <a:t>To do this, </a:t>
            </a:r>
            <a:r>
              <a:rPr lang="en-US">
                <a:effectLst/>
              </a:rPr>
              <a:t>you’ll upload business outcome data into Viva Insights so we can connect metrics - like deal win rate, customer satisfaction, or productivity figures – with actual Copilot usage.  We’re looking at sales outcomes here, but as you saw a couple of weeks ago, these outcomes could be anything from customer service call resolution time to IT tickets resolved to contract review time.</a:t>
            </a:r>
            <a:endParaRPr lang="en-US"/>
          </a:p>
          <a:p>
            <a:pPr>
              <a:buNone/>
            </a:pPr>
            <a:endParaRPr lang="en-US"/>
          </a:p>
          <a:p>
            <a:pPr marL="171450" indent="-171450">
              <a:buFont typeface="Arial" panose="020B0604020202020204" pitchFamily="34" charset="0"/>
              <a:buChar char="•"/>
            </a:pPr>
            <a:r>
              <a:rPr lang="en-US" b="0" i="0">
                <a:solidFill>
                  <a:srgbClr val="505050"/>
                </a:solidFill>
                <a:effectLst/>
                <a:latin typeface="Segoe UI Web (West European)"/>
                <a:cs typeface="Calibri"/>
              </a:rPr>
              <a:t>Having this information tells us how strongly this outcome correlates with Copilot usage.  For example, here we see that those in the highest tier of Copilot usage have a win rate of 55%; compared to a 36% win rate for this with medium Copilot usage, 16% for Low usage, and 13% for those with no usage.</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indent="-171450">
              <a:buFont typeface="Arial" panose="020B0604020202020204" pitchFamily="34" charset="0"/>
              <a:buChar char="•"/>
            </a:pPr>
            <a:r>
              <a:rPr lang="en-US" b="0" i="0">
                <a:solidFill>
                  <a:srgbClr val="505050"/>
                </a:solidFill>
                <a:effectLst/>
                <a:latin typeface="Segoe UI Web (West European)"/>
                <a:cs typeface="Calibri"/>
              </a:rPr>
              <a:t>We can see similar patterns for deals created and deals won.  Again, these metrics can be whatever you want to load into the system.  For a sales group, metrics like these might make sense, but you’ll want to determine the appropriate metrics for your specific population.</a:t>
            </a:r>
          </a:p>
        </p:txBody>
      </p:sp>
      <p:sp>
        <p:nvSpPr>
          <p:cNvPr id="4" name="Slide Number Placeholder 3">
            <a:extLst>
              <a:ext uri="{FF2B5EF4-FFF2-40B4-BE49-F238E27FC236}">
                <a16:creationId xmlns:a16="http://schemas.microsoft.com/office/drawing/2014/main" id="{AE755C63-A07F-BE45-D603-0CA18447BE54}"/>
              </a:ext>
            </a:extLst>
          </p:cNvPr>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069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E397-98FE-7E13-4F03-CCC59C63F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823DF-A2F1-F9B2-3B3E-BC75C2C49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E6EAB-1F71-D6D7-87DB-EAB338A6BABE}"/>
              </a:ext>
            </a:extLst>
          </p:cNvPr>
          <p:cNvSpPr>
            <a:spLocks noGrp="1"/>
          </p:cNvSpPr>
          <p:nvPr>
            <p:ph type="body" idx="1"/>
          </p:nvPr>
        </p:nvSpPr>
        <p:spPr/>
        <p:txBody>
          <a:bodyPr/>
          <a:lstStyle/>
          <a:p>
            <a:pPr marL="171450" indent="-171450">
              <a:buFont typeface="Arial" panose="020B0604020202020204" pitchFamily="34" charset="0"/>
              <a:buChar char="•"/>
            </a:pPr>
            <a:r>
              <a:rPr lang="en-US" b="0" i="0">
                <a:solidFill>
                  <a:srgbClr val="505050"/>
                </a:solidFill>
                <a:effectLst/>
                <a:latin typeface="Segoe UI Web (West European)"/>
                <a:cs typeface="Calibri"/>
              </a:rPr>
              <a:t>We can take this one step further to understand specifically which Copilot behaviors correlate most with business success.</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indent="-171450">
              <a:buFont typeface="Arial" panose="020B0604020202020204" pitchFamily="34" charset="0"/>
              <a:buChar char="•"/>
            </a:pPr>
            <a:r>
              <a:rPr lang="en-US" b="0" i="0">
                <a:solidFill>
                  <a:srgbClr val="505050"/>
                </a:solidFill>
                <a:effectLst/>
                <a:latin typeface="Segoe UI Web (West European)"/>
                <a:cs typeface="Calibri"/>
              </a:rPr>
              <a:t>For example, on this page we see that users in the top quartile of monthly Copilot actions are more likely to show favorable business outcomes – here, they are 3.4x more likely to be in the top in terms of deals won (you can define a successful metric yourself once uploaded)</a:t>
            </a:r>
          </a:p>
          <a:p>
            <a:pPr marL="171450" indent="-171450">
              <a:buFont typeface="Arial" panose="020B0604020202020204" pitchFamily="34" charset="0"/>
              <a:buChar char="•"/>
            </a:pPr>
            <a:r>
              <a:rPr lang="en-US" b="0" i="0">
                <a:solidFill>
                  <a:srgbClr val="505050"/>
                </a:solidFill>
                <a:effectLst/>
                <a:latin typeface="Segoe UI Web (West European)"/>
                <a:cs typeface="Calibri"/>
              </a:rPr>
              <a:t>So essentially, what this tells us is that our top salespeople in terms of deals won are also much more likely to be among the top users of Copilot in terms of actions taken</a:t>
            </a:r>
          </a:p>
          <a:p>
            <a:pPr marL="171450" indent="-171450">
              <a:buFont typeface="Arial" panose="020B0604020202020204" pitchFamily="34" charset="0"/>
              <a:buChar char="•"/>
            </a:pPr>
            <a:r>
              <a:rPr lang="en-US" b="0" i="0">
                <a:solidFill>
                  <a:srgbClr val="505050"/>
                </a:solidFill>
                <a:effectLst/>
                <a:latin typeface="Segoe UI Web (West European)"/>
                <a:cs typeface="Calibri"/>
              </a:rPr>
              <a:t>We also see they are more consistent in their activity and are active more days in Copilot.  But the biggest difference is that total actions taken.</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indent="-171450">
              <a:buFont typeface="Arial" panose="020B0604020202020204" pitchFamily="34" charset="0"/>
              <a:buChar char="•"/>
            </a:pPr>
            <a:r>
              <a:rPr lang="en-US" b="0" i="0">
                <a:solidFill>
                  <a:srgbClr val="505050"/>
                </a:solidFill>
                <a:effectLst/>
                <a:latin typeface="Segoe UI Web (West European)"/>
                <a:cs typeface="Calibri"/>
              </a:rPr>
              <a:t>We can also see on the right the number of inactive Copilot users by group.  </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indent="-171450">
              <a:buFont typeface="Arial" panose="020B0604020202020204" pitchFamily="34" charset="0"/>
              <a:buChar char="•"/>
            </a:pPr>
            <a:r>
              <a:rPr lang="en-US" b="0" i="0">
                <a:solidFill>
                  <a:srgbClr val="505050"/>
                </a:solidFill>
                <a:effectLst/>
                <a:latin typeface="Segoe UI Web (West European)"/>
                <a:cs typeface="Calibri"/>
              </a:rPr>
              <a:t>Having this information tells us where we should be targeting our enablement efforts – here, our sales support team – but also HOW we should be targeting them.  From this data, we’re seeing that encouraging usage in terms of getting people to use Copilot more frequently is our best path to emulating the success of our top performers.</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505050"/>
                </a:solidFill>
                <a:effectLst/>
                <a:latin typeface="Segoe UI Web (West European)"/>
                <a:cs typeface="Calibri"/>
              </a:rPr>
              <a:t>This is kind of similar to what we were looking at a few slides ago with the super usage report, but instead of looking at the habits of top Copilot users, this is actually looking at the habits of your top performers.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a:solidFill>
                <a:srgbClr val="505050"/>
              </a:solidFill>
              <a:effectLst/>
              <a:latin typeface="Segoe UI Web (West European)"/>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505050"/>
                </a:solidFill>
                <a:effectLst/>
                <a:latin typeface="Segoe UI Web (West European)"/>
                <a:cs typeface="Calibri"/>
              </a:rPr>
              <a:t>When you’re looking to show the value of Copilot, being able to make connections like this – our top performers are also over 3x as likely to be top Copilot users – is a really powerful argument for the value of Copilot and how it impacts business performance.</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p:txBody>
      </p:sp>
      <p:sp>
        <p:nvSpPr>
          <p:cNvPr id="4" name="Slide Number Placeholder 3">
            <a:extLst>
              <a:ext uri="{FF2B5EF4-FFF2-40B4-BE49-F238E27FC236}">
                <a16:creationId xmlns:a16="http://schemas.microsoft.com/office/drawing/2014/main" id="{944E4C12-DE9D-D685-7A47-DD22A6F79DB5}"/>
              </a:ext>
            </a:extLst>
          </p:cNvPr>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31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26E01-0F64-6E41-72FB-51EF23122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B055F-BCE7-4509-1683-772728EEC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0B2D9-4FAF-85E4-69C5-3E0382DF92D3}"/>
              </a:ext>
            </a:extLst>
          </p:cNvPr>
          <p:cNvSpPr>
            <a:spLocks noGrp="1"/>
          </p:cNvSpPr>
          <p:nvPr>
            <p:ph type="body" idx="1"/>
          </p:nvPr>
        </p:nvSpPr>
        <p:spPr/>
        <p:txBody>
          <a:bodyPr/>
          <a:lstStyle/>
          <a:p>
            <a:pPr marL="171450" indent="-171450">
              <a:buFont typeface="Arial" panose="020B0604020202020204" pitchFamily="34" charset="0"/>
              <a:buChar char="•"/>
            </a:pPr>
            <a:r>
              <a:rPr lang="en-US" b="0" i="0">
                <a:solidFill>
                  <a:srgbClr val="505050"/>
                </a:solidFill>
                <a:effectLst/>
                <a:latin typeface="Segoe UI Web (West European)"/>
                <a:cs typeface="Calibri"/>
              </a:rPr>
              <a:t>This next chart takes us one click further to understand what are our top performers actually doing with Copilot.</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indent="-171450">
              <a:buFont typeface="Arial" panose="020B0604020202020204" pitchFamily="34" charset="0"/>
              <a:buChar char="•"/>
            </a:pPr>
            <a:r>
              <a:rPr lang="en-US" b="0" i="0">
                <a:solidFill>
                  <a:srgbClr val="505050"/>
                </a:solidFill>
                <a:effectLst/>
                <a:latin typeface="Segoe UI Web (West European)"/>
                <a:cs typeface="Calibri"/>
              </a:rPr>
              <a:t>This takes us beyond just total actions to see which features are they utilizing most.  Here, we can see that they are using the “generate email” feature by far the most; given that this data represents a sales org, it makes sense to see our top salespeople are taking advantage of the ability to draft higher quality emails to potential customers, faster.  </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indent="-171450">
              <a:buFont typeface="Arial" panose="020B0604020202020204" pitchFamily="34" charset="0"/>
              <a:buChar char="•"/>
            </a:pPr>
            <a:r>
              <a:rPr lang="en-US" b="0" i="0">
                <a:solidFill>
                  <a:srgbClr val="505050"/>
                </a:solidFill>
                <a:effectLst/>
                <a:latin typeface="Segoe UI Web (West European)"/>
                <a:cs typeface="Calibri"/>
              </a:rPr>
              <a:t>Knowing HOW our top performers are using Copilot gives us further guidance on how we can better enable under-performing teams.  We can use their habits as best practices to drive performance among everyone else.</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indent="-171450">
              <a:buFont typeface="Arial" panose="020B0604020202020204" pitchFamily="34" charset="0"/>
              <a:buChar char="•"/>
            </a:pPr>
            <a:r>
              <a:rPr lang="en-US" b="0" i="0">
                <a:solidFill>
                  <a:srgbClr val="505050"/>
                </a:solidFill>
                <a:effectLst/>
                <a:latin typeface="Segoe UI Web (West European)"/>
                <a:cs typeface="Calibri"/>
              </a:rPr>
              <a:t>On the right, we can then look at this top action by different teams so we can see how much each team is utilizing this feature – again, showing us where we should be targeting our enablement efforts.</a:t>
            </a:r>
          </a:p>
        </p:txBody>
      </p:sp>
      <p:sp>
        <p:nvSpPr>
          <p:cNvPr id="4" name="Slide Number Placeholder 3">
            <a:extLst>
              <a:ext uri="{FF2B5EF4-FFF2-40B4-BE49-F238E27FC236}">
                <a16:creationId xmlns:a16="http://schemas.microsoft.com/office/drawing/2014/main" id="{8C43E3CC-2408-DF80-FAFE-8069A4BA7BEC}"/>
              </a:ext>
            </a:extLst>
          </p:cNvPr>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892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46586-F2B3-B36C-DFD1-A1F4104DF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91091-474A-56A5-C4DB-D2ED8F1EF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EF483-9202-616F-F87B-15BCAE140968}"/>
              </a:ext>
            </a:extLst>
          </p:cNvPr>
          <p:cNvSpPr>
            <a:spLocks noGrp="1"/>
          </p:cNvSpPr>
          <p:nvPr>
            <p:ph type="body" idx="1"/>
          </p:nvPr>
        </p:nvSpPr>
        <p:spPr/>
        <p:txBody>
          <a:bodyPr/>
          <a:lstStyle/>
          <a:p>
            <a:pPr marL="171450" indent="-171450">
              <a:buFont typeface="Arial" panose="020B0604020202020204" pitchFamily="34" charset="0"/>
              <a:buChar char="•"/>
            </a:pPr>
            <a:r>
              <a:rPr lang="en-US" b="0" i="0">
                <a:solidFill>
                  <a:srgbClr val="505050"/>
                </a:solidFill>
                <a:effectLst/>
                <a:latin typeface="Segoe UI Web (West European)"/>
                <a:cs typeface="Calibri"/>
              </a:rPr>
              <a:t>The first two pages explored the connection between Copilot usage and business performance.  This chart is a little different because it is really focused on the UNREALIZED potential of Copilot.</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indent="-171450">
              <a:buFont typeface="Arial" panose="020B0604020202020204" pitchFamily="34" charset="0"/>
              <a:buChar char="•"/>
            </a:pPr>
            <a:r>
              <a:rPr lang="en-US" b="0" i="0">
                <a:solidFill>
                  <a:srgbClr val="505050"/>
                </a:solidFill>
                <a:effectLst/>
                <a:latin typeface="Segoe UI Web (West European)"/>
                <a:cs typeface="Calibri"/>
              </a:rPr>
              <a:t>On the left we can see the average Copilot assisted hours for our high usage groups compared to low usage groups.  This is similar to what we looked at in the super usage report.  Not surprising that there’s a huge difference here!</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indent="-171450">
              <a:buFont typeface="Arial" panose="020B0604020202020204" pitchFamily="34" charset="0"/>
              <a:buChar char="•"/>
            </a:pPr>
            <a:r>
              <a:rPr lang="en-US" b="0" i="0">
                <a:solidFill>
                  <a:srgbClr val="505050"/>
                </a:solidFill>
                <a:effectLst/>
                <a:latin typeface="Segoe UI Web (West European)"/>
                <a:cs typeface="Calibri"/>
              </a:rPr>
              <a:t>But on the right, it takes this a step further to look at the inactive (no usage) and low Copilot users by group to calculate how much Copilot COULD be helping if these inactive and low users were converted to high users.</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indent="-171450">
              <a:buFont typeface="Arial" panose="020B0604020202020204" pitchFamily="34" charset="0"/>
              <a:buChar char="•"/>
            </a:pPr>
            <a:r>
              <a:rPr lang="en-US" b="0" i="0">
                <a:solidFill>
                  <a:srgbClr val="505050"/>
                </a:solidFill>
                <a:effectLst/>
                <a:latin typeface="Segoe UI Web (West European)"/>
                <a:cs typeface="Calibri"/>
              </a:rPr>
              <a:t>You also have the option to display this in terms of dollar value if that resonates more than assisted hours.  </a:t>
            </a:r>
          </a:p>
          <a:p>
            <a:pPr marL="171450" indent="-171450">
              <a:buFont typeface="Arial" panose="020B0604020202020204" pitchFamily="34" charset="0"/>
              <a:buChar char="•"/>
            </a:pPr>
            <a:endParaRPr lang="en-US" b="0" i="0">
              <a:solidFill>
                <a:srgbClr val="505050"/>
              </a:solidFill>
              <a:effectLst/>
              <a:latin typeface="Segoe UI Web (West European)"/>
              <a:cs typeface="Calibri"/>
            </a:endParaRPr>
          </a:p>
          <a:p>
            <a:pPr marL="171450" indent="-171450">
              <a:buFont typeface="Arial" panose="020B0604020202020204" pitchFamily="34" charset="0"/>
              <a:buChar char="•"/>
            </a:pPr>
            <a:r>
              <a:rPr lang="en-US" b="0" i="0">
                <a:solidFill>
                  <a:srgbClr val="505050"/>
                </a:solidFill>
                <a:effectLst/>
                <a:latin typeface="Segoe UI Web (West European)"/>
                <a:cs typeface="Calibri"/>
              </a:rPr>
              <a:t>This can be an incredibly powerful way to look at the ROI equation – not just how much value are we getting from Copilot, but how much value are we leaving on the table?</a:t>
            </a:r>
          </a:p>
        </p:txBody>
      </p:sp>
      <p:sp>
        <p:nvSpPr>
          <p:cNvPr id="4" name="Slide Number Placeholder 3">
            <a:extLst>
              <a:ext uri="{FF2B5EF4-FFF2-40B4-BE49-F238E27FC236}">
                <a16:creationId xmlns:a16="http://schemas.microsoft.com/office/drawing/2014/main" id="{2CBC364C-C083-6518-6F88-CE23CA7CE448}"/>
              </a:ext>
            </a:extLst>
          </p:cNvPr>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68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4800A-74E6-9DEC-61E9-4E1076F1E9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BC4C1-8DF6-3D97-0440-153315C09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22E58-4AF6-AB97-276A-63C233F590B7}"/>
              </a:ext>
            </a:extLst>
          </p:cNvPr>
          <p:cNvSpPr>
            <a:spLocks noGrp="1"/>
          </p:cNvSpPr>
          <p:nvPr>
            <p:ph type="body" idx="1"/>
          </p:nvPr>
        </p:nvSpPr>
        <p:spPr/>
        <p:txBody>
          <a:bodyPr/>
          <a:lstStyle/>
          <a:p>
            <a:pPr marL="171450" indent="-171450">
              <a:buFont typeface="Arial" panose="020B0604020202020204" pitchFamily="34" charset="0"/>
              <a:buChar char="•"/>
            </a:pPr>
            <a:r>
              <a:rPr lang="en-GB"/>
              <a:t>So just to recap, when we’re looking at measuring value, it’s important to look at value across all three of these levels.  And this is a quick refresher on the reports I just highlighted to demonstrate each of these.</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In doing so, we’re able to combine both employee value with process value to really measure overall business value.</a:t>
            </a:r>
          </a:p>
        </p:txBody>
      </p:sp>
      <p:sp>
        <p:nvSpPr>
          <p:cNvPr id="4" name="Slide Number Placeholder 3">
            <a:extLst>
              <a:ext uri="{FF2B5EF4-FFF2-40B4-BE49-F238E27FC236}">
                <a16:creationId xmlns:a16="http://schemas.microsoft.com/office/drawing/2014/main" id="{DEB9EE1E-E0C1-9522-0F48-9A61CE1A82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1182F-57FC-4C7D-9A98-779B7A18ADB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1089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05F44-F8F6-0B3D-D583-CA46DDF68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79367-F4ED-7CCE-66E5-66B7818C6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01DFC-4EE2-8722-5BF6-7013845176D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59B97C6-10EC-20E1-C6CB-AA5095F22F1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7209B2B8-63EC-68D3-8FFA-253B72C5FC8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AFFA575-4497-B33B-05D1-54609893136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6:00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F73998A1-C20D-6B41-F99E-971D61CFFBB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05059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6:00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478816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BBE1-420F-C50B-36BA-C3AC7E254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92623-15D0-1E91-DA82-B14687048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A9D5E-36C7-D8A7-E40D-2EE0FCD3D176}"/>
              </a:ext>
            </a:extLst>
          </p:cNvPr>
          <p:cNvSpPr>
            <a:spLocks noGrp="1"/>
          </p:cNvSpPr>
          <p:nvPr>
            <p:ph type="body" idx="1"/>
          </p:nvPr>
        </p:nvSpPr>
        <p:spPr/>
        <p:txBody>
          <a:bodyPr/>
          <a:lstStyle/>
          <a:p>
            <a:r>
              <a:rPr lang="en-US"/>
              <a:t>To close, we’ll take one final look at the overall process for measuring value and ROI.</a:t>
            </a:r>
          </a:p>
          <a:p>
            <a:endParaRPr lang="en-US"/>
          </a:p>
          <a:p>
            <a:r>
              <a:rPr lang="en-US"/>
              <a:t>As Ben introduced earlier, we move from measuring leading indicators like adoption metrics toward lagging indicators that may not be as immediately apparent – business outcomes and operational KPIs.</a:t>
            </a:r>
          </a:p>
          <a:p>
            <a:endParaRPr lang="en-US"/>
          </a:p>
          <a:p>
            <a:r>
              <a:rPr lang="en-US"/>
              <a:t>The important thing to remember here is that this not a one-and-done, but something that you should continually revisit and re-evaluate.</a:t>
            </a:r>
          </a:p>
        </p:txBody>
      </p:sp>
      <p:sp>
        <p:nvSpPr>
          <p:cNvPr id="4" name="Slide Number Placeholder 3">
            <a:extLst>
              <a:ext uri="{FF2B5EF4-FFF2-40B4-BE49-F238E27FC236}">
                <a16:creationId xmlns:a16="http://schemas.microsoft.com/office/drawing/2014/main" id="{BF309672-FC78-D2F0-7A77-A03806EF3A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0AAEE-9081-2648-86A7-887136F83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472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05F44-F8F6-0B3D-D583-CA46DDF68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79367-F4ED-7CCE-66E5-66B7818C6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01DFC-4EE2-8722-5BF6-7013845176D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59B97C6-10EC-20E1-C6CB-AA5095F22F1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7209B2B8-63EC-68D3-8FFA-253B72C5FC8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AFFA575-4497-B33B-05D1-54609893136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6:00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F73998A1-C20D-6B41-F99E-971D61CFFBB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050591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E1A00-0AE4-2F21-D911-C1023E9AB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330DF-2E52-4FDD-B52F-B2C701301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E9AE66-E567-209E-0159-D7B43071B4A5}"/>
              </a:ext>
            </a:extLst>
          </p:cNvPr>
          <p:cNvSpPr>
            <a:spLocks noGrp="1"/>
          </p:cNvSpPr>
          <p:nvPr>
            <p:ph type="body" idx="1"/>
          </p:nvPr>
        </p:nvSpPr>
        <p:spPr/>
        <p:txBody>
          <a:bodyPr/>
          <a:lstStyle/>
          <a:p>
            <a:r>
              <a:rPr lang="en-US"/>
              <a:t>If you liked some of the ideas presented here , and are interested in taking this methodology and applying directly at your organization, please reach out to your account team .   If you’re a Microsoft Unified customer we currently have two offerings aligned to driving Copilot BV, and the concepts we discussed today </a:t>
            </a:r>
            <a:r>
              <a:rPr lang="en-US" sz="882" b="0" i="0" kern="1200">
                <a:solidFill>
                  <a:schemeClr val="tx1"/>
                </a:solidFill>
                <a:effectLst/>
                <a:latin typeface="Segoe Sans Display" pitchFamily="2" charset="0"/>
                <a:ea typeface="+mn-ea"/>
                <a:cs typeface="+mn-cs"/>
              </a:rPr>
              <a:t>are foundational to the Business Value Activation offering in particular.</a:t>
            </a:r>
          </a:p>
          <a:p>
            <a:endParaRPr lang="en-US" sz="882" b="0" i="0" kern="1200">
              <a:solidFill>
                <a:schemeClr val="tx1"/>
              </a:solidFill>
              <a:effectLst/>
              <a:latin typeface="Segoe Sans Display" pitchFamily="2" charset="0"/>
              <a:ea typeface="+mn-ea"/>
              <a:cs typeface="+mn-cs"/>
            </a:endParaRPr>
          </a:p>
          <a:p>
            <a:endParaRPr lang="en-US"/>
          </a:p>
          <a:p>
            <a:r>
              <a:rPr lang="en-US" b="1"/>
              <a:t>Turn Ambition Into Action:</a:t>
            </a:r>
            <a:br>
              <a:rPr lang="en-US"/>
            </a:br>
            <a:r>
              <a:rPr lang="en-US"/>
              <a:t>This isn’t just a theoretical exercise. The workshop provides a structured, hands-on approach to connect your organization’s ambitions with practical, actionable steps. You’ll walk away with a clear roadmap for value creation and measurement, tailored to your unique business needs.</a:t>
            </a:r>
          </a:p>
        </p:txBody>
      </p:sp>
      <p:sp>
        <p:nvSpPr>
          <p:cNvPr id="4" name="Slide Number Placeholder 3">
            <a:extLst>
              <a:ext uri="{FF2B5EF4-FFF2-40B4-BE49-F238E27FC236}">
                <a16:creationId xmlns:a16="http://schemas.microsoft.com/office/drawing/2014/main" id="{C39B1BD4-27C5-0050-DB2B-26D2E1B865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45599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58415-6D14-C090-393A-610F3DB0C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8428A-0359-B12A-E6E1-6CDAD4813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70534-FAA0-FB68-0909-E405F8842978}"/>
              </a:ext>
            </a:extLst>
          </p:cNvPr>
          <p:cNvSpPr>
            <a:spLocks noGrp="1"/>
          </p:cNvSpPr>
          <p:nvPr>
            <p:ph type="body" idx="1"/>
          </p:nvPr>
        </p:nvSpPr>
        <p:spPr/>
        <p:txBody>
          <a:bodyPr/>
          <a:lstStyle/>
          <a:p>
            <a:r>
              <a:rPr lang="en-US"/>
              <a:t>This was the third session of our three-part Business Value series. On-demand recording and deck will all be posted on our Customer Hub website.</a:t>
            </a:r>
          </a:p>
        </p:txBody>
      </p:sp>
      <p:sp>
        <p:nvSpPr>
          <p:cNvPr id="4" name="Slide Number Placeholder 3">
            <a:extLst>
              <a:ext uri="{FF2B5EF4-FFF2-40B4-BE49-F238E27FC236}">
                <a16:creationId xmlns:a16="http://schemas.microsoft.com/office/drawing/2014/main" id="{60A28F6B-472D-5683-35C8-D10BB70774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8937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Upcoming Copilot sessions – Feel free to register on Customer Hub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3228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7440-D32C-FDC7-CA44-06CA601CA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6F9EB-C380-3D95-FA2B-42AD68F3F3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77FF8-3084-8AD8-4064-C839EFE9D26D}"/>
              </a:ext>
            </a:extLst>
          </p:cNvPr>
          <p:cNvSpPr>
            <a:spLocks noGrp="1"/>
          </p:cNvSpPr>
          <p:nvPr>
            <p:ph type="body" idx="1"/>
          </p:nvPr>
        </p:nvSpPr>
        <p:spPr/>
        <p:txBody>
          <a:bodyPr/>
          <a:lstStyle/>
          <a:p>
            <a:r>
              <a:rPr lang="en-US"/>
              <a:t>For further support, we’ve also included links here for our </a:t>
            </a:r>
          </a:p>
          <a:p>
            <a:endParaRPr lang="en-US"/>
          </a:p>
          <a:p>
            <a:pPr marL="171450" indent="-171450">
              <a:buFontTx/>
              <a:buChar char="-"/>
            </a:pPr>
            <a:r>
              <a:rPr lang="en-US"/>
              <a:t>Unified offerings to provide you with customized support</a:t>
            </a:r>
          </a:p>
          <a:p>
            <a:pPr marL="171450" indent="-171450">
              <a:buFontTx/>
              <a:buChar char="-"/>
            </a:pPr>
            <a:r>
              <a:rPr lang="en-US"/>
              <a:t>FastTrack for technical assistance</a:t>
            </a:r>
          </a:p>
          <a:p>
            <a:pPr marL="171450" indent="-171450">
              <a:buFontTx/>
              <a:buChar char="-"/>
            </a:pPr>
            <a:r>
              <a:rPr lang="en-US"/>
              <a:t>As well as our partner network</a:t>
            </a:r>
          </a:p>
        </p:txBody>
      </p:sp>
      <p:sp>
        <p:nvSpPr>
          <p:cNvPr id="4" name="Slide Number Placeholder 3">
            <a:extLst>
              <a:ext uri="{FF2B5EF4-FFF2-40B4-BE49-F238E27FC236}">
                <a16:creationId xmlns:a16="http://schemas.microsoft.com/office/drawing/2014/main" id="{667D5460-D3AB-B851-BE94-08068BEA42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5045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01779-B23E-8778-B929-7A9251501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8BFD2-12DD-9102-AEA3-007B119BB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F961C-A428-3C3F-873A-FBE2FACD8DAC}"/>
              </a:ext>
            </a:extLst>
          </p:cNvPr>
          <p:cNvSpPr>
            <a:spLocks noGrp="1"/>
          </p:cNvSpPr>
          <p:nvPr>
            <p:ph type="body" idx="1"/>
          </p:nvPr>
        </p:nvSpPr>
        <p:spPr/>
        <p:txBody>
          <a:bodyPr/>
          <a:lstStyle/>
          <a:p>
            <a:r>
              <a:rPr lang="en-US"/>
              <a:t>And finally, some links to helpful resources to learn more about what we’ve talked about today as well as other Copilot and AI topics</a:t>
            </a:r>
          </a:p>
        </p:txBody>
      </p:sp>
      <p:sp>
        <p:nvSpPr>
          <p:cNvPr id="4" name="Slide Number Placeholder 3">
            <a:extLst>
              <a:ext uri="{FF2B5EF4-FFF2-40B4-BE49-F238E27FC236}">
                <a16:creationId xmlns:a16="http://schemas.microsoft.com/office/drawing/2014/main" id="{2BE7C301-14D8-95CE-B180-95F2273A65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2243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56BA9-A974-6BA6-0117-BC5D31638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00DDE-5673-ACBB-7BC5-C6840C5A7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4F5BE-F9A0-7342-CEB0-1E7AA2FA24A2}"/>
              </a:ext>
            </a:extLst>
          </p:cNvPr>
          <p:cNvSpPr>
            <a:spLocks noGrp="1"/>
          </p:cNvSpPr>
          <p:nvPr>
            <p:ph type="body" idx="1"/>
          </p:nvPr>
        </p:nvSpPr>
        <p:spPr/>
        <p:txBody>
          <a:bodyPr/>
          <a:lstStyle/>
          <a:p>
            <a:pPr defTabSz="914367">
              <a:lnSpc>
                <a:spcPct val="114000"/>
              </a:lnSpc>
              <a:spcAft>
                <a:spcPts val="1000"/>
              </a:spcAft>
              <a:defRPr/>
            </a:pPr>
            <a:r>
              <a:rPr kumimoji="0" lang="en-US" sz="1200" b="0" i="0" u="none" strike="noStrike" kern="1200" cap="none" spc="0" normalizeH="0" baseline="0" noProof="0">
                <a:ln>
                  <a:noFill/>
                </a:ln>
                <a:solidFill>
                  <a:srgbClr val="3A3A3A"/>
                </a:solidFill>
                <a:effectLst/>
                <a:uLnTx/>
                <a:uFillTx/>
                <a:latin typeface="Segoe Sans Display"/>
                <a:cs typeface="Segoe Sans Display"/>
              </a:rPr>
              <a:t>Running the report is simple.  All of the steps are listed on the </a:t>
            </a:r>
            <a:r>
              <a:rPr kumimoji="0" lang="en-US" sz="1200" b="0" i="0" u="none" strike="noStrike" kern="1200" cap="none" spc="0" normalizeH="0" baseline="0" noProof="0" err="1">
                <a:ln>
                  <a:noFill/>
                </a:ln>
                <a:solidFill>
                  <a:srgbClr val="3A3A3A"/>
                </a:solidFill>
                <a:effectLst/>
                <a:uLnTx/>
                <a:uFillTx/>
                <a:latin typeface="Segoe Sans Display"/>
                <a:cs typeface="Segoe Sans Display"/>
              </a:rPr>
              <a:t>Github</a:t>
            </a:r>
            <a:r>
              <a:rPr kumimoji="0" lang="en-US" sz="1200" b="0" i="0" u="none" strike="noStrike" kern="1200" cap="none" spc="0" normalizeH="0" baseline="0" noProof="0">
                <a:ln>
                  <a:noFill/>
                </a:ln>
                <a:solidFill>
                  <a:srgbClr val="3A3A3A"/>
                </a:solidFill>
                <a:effectLst/>
                <a:uLnTx/>
                <a:uFillTx/>
                <a:latin typeface="Segoe Sans Display"/>
                <a:cs typeface="Segoe Sans Display"/>
              </a:rPr>
              <a:t> page listed here</a:t>
            </a:r>
          </a:p>
          <a:p>
            <a:pPr defTabSz="914367">
              <a:lnSpc>
                <a:spcPct val="114000"/>
              </a:lnSpc>
              <a:spcAft>
                <a:spcPts val="1000"/>
              </a:spcAft>
              <a:defRPr/>
            </a:pPr>
            <a:endParaRPr kumimoji="0" lang="en-US" sz="1200" b="0" i="0" u="none" strike="noStrike" kern="1200" cap="none" spc="0" normalizeH="0" baseline="0" noProof="0">
              <a:ln>
                <a:noFill/>
              </a:ln>
              <a:solidFill>
                <a:srgbClr val="3A3A3A"/>
              </a:solidFill>
              <a:effectLst/>
              <a:uLnTx/>
              <a:uFillTx/>
              <a:latin typeface="Segoe Sans Display"/>
              <a:cs typeface="Segoe Sans Display"/>
            </a:endParaRPr>
          </a:p>
          <a:p>
            <a:pPr marL="228600" indent="-228600" defTabSz="914367">
              <a:lnSpc>
                <a:spcPct val="114000"/>
              </a:lnSpc>
              <a:spcAft>
                <a:spcPts val="1000"/>
              </a:spcAft>
              <a:buAutoNum type="arabicParenR"/>
              <a:defRPr/>
            </a:pPr>
            <a:r>
              <a:rPr kumimoji="0" lang="en-US" sz="1200" b="0" i="0" u="none" strike="noStrike" kern="1200" cap="none" spc="0" normalizeH="0" baseline="0" noProof="0">
                <a:ln>
                  <a:noFill/>
                </a:ln>
                <a:solidFill>
                  <a:srgbClr val="3A3A3A"/>
                </a:solidFill>
                <a:effectLst/>
                <a:uLnTx/>
                <a:uFillTx/>
                <a:latin typeface="Segoe Sans Display"/>
                <a:cs typeface="Segoe Sans Display"/>
              </a:rPr>
              <a:t>The user data needs to be downloaded from Viva Insights</a:t>
            </a:r>
          </a:p>
          <a:p>
            <a:pPr marL="228600" indent="-228600" defTabSz="914367">
              <a:lnSpc>
                <a:spcPct val="114000"/>
              </a:lnSpc>
              <a:spcAft>
                <a:spcPts val="1000"/>
              </a:spcAft>
              <a:buAutoNum type="arabicParenR"/>
              <a:defRPr/>
            </a:pPr>
            <a:r>
              <a:rPr kumimoji="0" lang="en-US" sz="1200" b="0" i="0" u="none" strike="noStrike" kern="1200" cap="none" spc="0" normalizeH="0" baseline="0" noProof="0">
                <a:ln>
                  <a:noFill/>
                </a:ln>
                <a:solidFill>
                  <a:srgbClr val="3A3A3A"/>
                </a:solidFill>
                <a:effectLst/>
                <a:uLnTx/>
                <a:uFillTx/>
                <a:latin typeface="Segoe Sans Display"/>
                <a:cs typeface="Segoe Sans Display"/>
              </a:rPr>
              <a:t>That data is then loaded into the PBI template that can be accessed from the </a:t>
            </a:r>
            <a:r>
              <a:rPr kumimoji="0" lang="en-US" sz="1200" b="0" i="0" u="none" strike="noStrike" kern="1200" cap="none" spc="0" normalizeH="0" baseline="0" noProof="0" err="1">
                <a:ln>
                  <a:noFill/>
                </a:ln>
                <a:solidFill>
                  <a:srgbClr val="3A3A3A"/>
                </a:solidFill>
                <a:effectLst/>
                <a:uLnTx/>
                <a:uFillTx/>
                <a:latin typeface="Segoe Sans Display"/>
                <a:cs typeface="Segoe Sans Display"/>
              </a:rPr>
              <a:t>Github</a:t>
            </a:r>
            <a:r>
              <a:rPr kumimoji="0" lang="en-US" sz="1200" b="0" i="0" u="none" strike="noStrike" kern="1200" cap="none" spc="0" normalizeH="0" baseline="0" noProof="0">
                <a:ln>
                  <a:noFill/>
                </a:ln>
                <a:solidFill>
                  <a:srgbClr val="3A3A3A"/>
                </a:solidFill>
                <a:effectLst/>
                <a:uLnTx/>
                <a:uFillTx/>
                <a:latin typeface="Segoe Sans Display"/>
                <a:cs typeface="Segoe Sans Display"/>
              </a:rPr>
              <a:t> page</a:t>
            </a:r>
          </a:p>
        </p:txBody>
      </p:sp>
      <p:sp>
        <p:nvSpPr>
          <p:cNvPr id="4" name="Slide Number Placeholder 3">
            <a:extLst>
              <a:ext uri="{FF2B5EF4-FFF2-40B4-BE49-F238E27FC236}">
                <a16:creationId xmlns:a16="http://schemas.microsoft.com/office/drawing/2014/main" id="{0C9AD016-1754-F2BE-4CE8-50D3D56A78F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B24FC5-5B3D-4183-B6D7-FE3046BD40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2904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D71D1-9CC6-04A4-21B4-671E56C02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43F0B-9851-05E2-11F2-2BC3DA855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35E6DD-73C5-2D73-8ED3-5774528C61B2}"/>
              </a:ext>
            </a:extLst>
          </p:cNvPr>
          <p:cNvSpPr>
            <a:spLocks noGrp="1"/>
          </p:cNvSpPr>
          <p:nvPr>
            <p:ph type="body" idx="1"/>
          </p:nvPr>
        </p:nvSpPr>
        <p:spPr/>
        <p:txBody>
          <a:bodyPr/>
          <a:lstStyle/>
          <a:p>
            <a:pPr defTabSz="914367">
              <a:lnSpc>
                <a:spcPct val="114000"/>
              </a:lnSpc>
              <a:spcAft>
                <a:spcPts val="1000"/>
              </a:spcAft>
              <a:defRPr/>
            </a:pPr>
            <a:r>
              <a:rPr kumimoji="0" lang="en-US" sz="1200" b="0" i="0" u="none" strike="noStrike" kern="1200" cap="none" spc="0" normalizeH="0" baseline="0" noProof="0">
                <a:ln>
                  <a:noFill/>
                </a:ln>
                <a:solidFill>
                  <a:srgbClr val="3A3A3A"/>
                </a:solidFill>
                <a:effectLst/>
                <a:uLnTx/>
                <a:uFillTx/>
                <a:latin typeface="Segoe Sans Display"/>
                <a:cs typeface="Segoe Sans Display"/>
              </a:rPr>
              <a:t>Lastly, when you visit the </a:t>
            </a:r>
            <a:r>
              <a:rPr kumimoji="0" lang="en-US" sz="1200" b="0" i="0" u="none" strike="noStrike" kern="1200" cap="none" spc="0" normalizeH="0" baseline="0" noProof="0" err="1">
                <a:ln>
                  <a:noFill/>
                </a:ln>
                <a:solidFill>
                  <a:srgbClr val="3A3A3A"/>
                </a:solidFill>
                <a:effectLst/>
                <a:uLnTx/>
                <a:uFillTx/>
                <a:latin typeface="Segoe Sans Display"/>
                <a:cs typeface="Segoe Sans Display"/>
              </a:rPr>
              <a:t>Github</a:t>
            </a:r>
            <a:r>
              <a:rPr kumimoji="0" lang="en-US" sz="1200" b="0" i="0" u="none" strike="noStrike" kern="1200" cap="none" spc="0" normalizeH="0" baseline="0" noProof="0">
                <a:ln>
                  <a:noFill/>
                </a:ln>
                <a:solidFill>
                  <a:srgbClr val="3A3A3A"/>
                </a:solidFill>
                <a:effectLst/>
                <a:uLnTx/>
                <a:uFillTx/>
                <a:latin typeface="Segoe Sans Display"/>
                <a:cs typeface="Segoe Sans Display"/>
              </a:rPr>
              <a:t> page for this report, you’ll see two additional assets as part of the download package:</a:t>
            </a:r>
          </a:p>
          <a:p>
            <a:pPr defTabSz="914367">
              <a:lnSpc>
                <a:spcPct val="114000"/>
              </a:lnSpc>
              <a:spcAft>
                <a:spcPts val="1000"/>
              </a:spcAft>
              <a:defRPr/>
            </a:pPr>
            <a:endParaRPr kumimoji="0" lang="en-US" sz="1200" b="0" i="0" u="none" strike="noStrike" kern="1200" cap="none" spc="0" normalizeH="0" baseline="0" noProof="0">
              <a:ln>
                <a:noFill/>
              </a:ln>
              <a:solidFill>
                <a:srgbClr val="3A3A3A"/>
              </a:solidFill>
              <a:effectLst/>
              <a:uLnTx/>
              <a:uFillTx/>
              <a:latin typeface="Segoe Sans Display"/>
              <a:cs typeface="Segoe Sans Display"/>
            </a:endParaRPr>
          </a:p>
          <a:p>
            <a:pPr marL="228600" indent="-228600" defTabSz="914367">
              <a:lnSpc>
                <a:spcPct val="114000"/>
              </a:lnSpc>
              <a:spcAft>
                <a:spcPts val="1000"/>
              </a:spcAft>
              <a:buAutoNum type="arabicParenR"/>
              <a:defRPr/>
            </a:pPr>
            <a:r>
              <a:rPr kumimoji="0" lang="en-US" sz="1200" b="0" i="0" u="none" strike="noStrike" kern="1200" cap="none" spc="0" normalizeH="0" baseline="0" noProof="0">
                <a:ln>
                  <a:noFill/>
                </a:ln>
                <a:solidFill>
                  <a:srgbClr val="3A3A3A"/>
                </a:solidFill>
                <a:effectLst/>
                <a:uLnTx/>
                <a:uFillTx/>
                <a:latin typeface="Segoe Sans Display"/>
                <a:cs typeface="Segoe Sans Display"/>
              </a:rPr>
              <a:t>The interpretation guide is immensely helpful for understanding each page and metric in the report.  More than just explaining the data, it also describes common patterns and trends, and provides suggestions for further analysis or action</a:t>
            </a:r>
          </a:p>
          <a:p>
            <a:pPr marL="228600" indent="-228600" defTabSz="914367">
              <a:lnSpc>
                <a:spcPct val="114000"/>
              </a:lnSpc>
              <a:spcAft>
                <a:spcPts val="1000"/>
              </a:spcAft>
              <a:buAutoNum type="arabicParenR"/>
              <a:defRPr/>
            </a:pPr>
            <a:endParaRPr kumimoji="0" lang="en-US" sz="1200" b="0" i="0" u="none" strike="noStrike" kern="1200" cap="none" spc="0" normalizeH="0" baseline="0" noProof="0">
              <a:ln>
                <a:noFill/>
              </a:ln>
              <a:solidFill>
                <a:srgbClr val="3A3A3A"/>
              </a:solidFill>
              <a:effectLst/>
              <a:uLnTx/>
              <a:uFillTx/>
              <a:latin typeface="Segoe Sans Display"/>
              <a:cs typeface="Segoe Sans Display"/>
            </a:endParaRPr>
          </a:p>
          <a:p>
            <a:pPr marL="228600" indent="-228600" defTabSz="914367">
              <a:lnSpc>
                <a:spcPct val="114000"/>
              </a:lnSpc>
              <a:spcAft>
                <a:spcPts val="1000"/>
              </a:spcAft>
              <a:buAutoNum type="arabicParenR"/>
              <a:defRPr/>
            </a:pPr>
            <a:r>
              <a:rPr kumimoji="0" lang="en-US" sz="1200" b="0" i="0" u="none" strike="noStrike" kern="1200" cap="none" spc="0" normalizeH="0" baseline="0" noProof="0">
                <a:ln>
                  <a:noFill/>
                </a:ln>
                <a:solidFill>
                  <a:srgbClr val="3A3A3A"/>
                </a:solidFill>
                <a:effectLst/>
                <a:uLnTx/>
                <a:uFillTx/>
                <a:latin typeface="Segoe Sans Display"/>
                <a:cs typeface="Segoe Sans Display"/>
              </a:rPr>
              <a:t>The second asset is what we call the storyboard.  It’s a PPT template where you can drop in screen shots from the report and customize a bit of text to quickly create a deck that is designed to help tell the story of your data.  This is particularly helpful when you’re sharing the report with senior stakeholders.</a:t>
            </a:r>
          </a:p>
        </p:txBody>
      </p:sp>
      <p:sp>
        <p:nvSpPr>
          <p:cNvPr id="4" name="Slide Number Placeholder 3">
            <a:extLst>
              <a:ext uri="{FF2B5EF4-FFF2-40B4-BE49-F238E27FC236}">
                <a16:creationId xmlns:a16="http://schemas.microsoft.com/office/drawing/2014/main" id="{CE4F108B-0578-88CE-E1DF-D302ED48320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B24FC5-5B3D-4183-B6D7-FE3046BD40A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126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a:p>
            <a:pPr marL="171450" indent="-171450">
              <a:buFont typeface="Arial" panose="020B0604020202020204" pitchFamily="34" charset="0"/>
              <a:buChar char="•"/>
            </a:pPr>
            <a:r>
              <a:rPr lang="en-GB" b="0"/>
              <a:t>Before we jump deep into the world of copilot value and metrics, we would like to put for ward the idea that value is conveyed through storytelling, not data. </a:t>
            </a:r>
          </a:p>
          <a:p>
            <a:pPr marL="171450" indent="-171450">
              <a:buFont typeface="Arial" panose="020B0604020202020204" pitchFamily="34" charset="0"/>
              <a:buChar char="•"/>
            </a:pPr>
            <a:endParaRPr lang="en-GB" b="0"/>
          </a:p>
          <a:p>
            <a:pPr marL="171450" indent="-171450">
              <a:buFont typeface="Arial" panose="020B0604020202020204" pitchFamily="34" charset="0"/>
              <a:buChar char="•"/>
            </a:pPr>
            <a:r>
              <a:rPr lang="en-GB" b="0"/>
              <a:t>So the first steps to maximising value &amp; ROI is understanding Purpose, Audience, Message and Implication or PAMI </a:t>
            </a:r>
          </a:p>
          <a:p>
            <a:pPr marL="171450" indent="-171450">
              <a:buFont typeface="Arial" panose="020B0604020202020204" pitchFamily="34" charset="0"/>
              <a:buChar char="•"/>
            </a:pPr>
            <a:endParaRPr lang="en-GB" b="0"/>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GB" b="0" u="sng"/>
              <a:t>Purpose is ke</a:t>
            </a:r>
            <a:r>
              <a:rPr lang="en-GB" b="0" u="none"/>
              <a:t>y, because  this </a:t>
            </a:r>
            <a:r>
              <a:rPr lang="en-GB" b="0"/>
              <a:t>will guide you on the type of value metrics that is needed. Examples of purpose include a Copilot renewal, expansion or a current state assessment.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GB" b="0"/>
              <a:t>So for example, if it’s for a Renewal,  you will want to </a:t>
            </a:r>
            <a:r>
              <a:rPr lang="en-GB"/>
              <a:t>reinforce metrics on the realised benefits (e.g. time savings, adoption growth) and ROI since the initial rollout of Copilot.</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GB" b="0"/>
              <a:t>Or if it’s for an Expansion, h</a:t>
            </a:r>
            <a:r>
              <a:rPr lang="en-GB"/>
              <a:t>ighlight new use cases and additional value Copilot can unlock via financial forecasting</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GB"/>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GB" u="sng"/>
              <a:t>Audience</a:t>
            </a:r>
            <a:r>
              <a:rPr lang="en-GB"/>
              <a:t>: </a:t>
            </a:r>
            <a:r>
              <a:rPr kumimoji="0" lang="en-GB" sz="900" b="0" i="0" u="none" strike="noStrike" kern="1200" cap="none" spc="0" normalizeH="0" baseline="0" noProof="0">
                <a:ln>
                  <a:noFill/>
                </a:ln>
                <a:solidFill>
                  <a:srgbClr val="0078D4"/>
                </a:solidFill>
                <a:effectLst/>
                <a:uLnTx/>
                <a:uFillTx/>
                <a:latin typeface="Segoe UI"/>
                <a:ea typeface="+mn-ea"/>
                <a:cs typeface="+mn-cs"/>
              </a:rPr>
              <a:t>Tailor the narrative to their needs and manage the level of detail.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900" b="0" i="0" u="none" strike="noStrike" kern="1200" cap="none" spc="0" normalizeH="0" baseline="0" noProof="0">
                <a:ln>
                  <a:noFill/>
                </a:ln>
                <a:solidFill>
                  <a:srgbClr val="0078D4"/>
                </a:solidFill>
                <a:effectLst/>
                <a:uLnTx/>
                <a:uFillTx/>
                <a:latin typeface="Segoe UI"/>
                <a:ea typeface="+mn-ea"/>
                <a:cs typeface="+mn-cs"/>
              </a:rPr>
              <a:t>With executives be concise and make links to business outcomes – show that money has been well spent</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900" b="0" i="0" u="none" strike="noStrike" kern="1200" cap="none" spc="0" normalizeH="0" baseline="0" noProof="0">
                <a:ln>
                  <a:noFill/>
                </a:ln>
                <a:solidFill>
                  <a:srgbClr val="0078D4"/>
                </a:solidFill>
                <a:effectLst/>
                <a:uLnTx/>
                <a:uFillTx/>
                <a:latin typeface="Segoe UI"/>
                <a:ea typeface="+mn-ea"/>
                <a:cs typeface="+mn-cs"/>
              </a:rPr>
              <a:t>On the other hand, with </a:t>
            </a:r>
            <a:r>
              <a:rPr kumimoji="0" lang="en-GB" sz="900" b="0" i="0" u="none" strike="noStrike" kern="1200" cap="none" spc="0" normalizeH="0" baseline="0" noProof="0">
                <a:ln>
                  <a:noFill/>
                </a:ln>
                <a:solidFill>
                  <a:srgbClr val="000000"/>
                </a:solidFill>
                <a:effectLst/>
                <a:uLnTx/>
                <a:uFillTx/>
                <a:latin typeface="Segoe UI"/>
                <a:ea typeface="+mn-ea"/>
                <a:cs typeface="+mn-cs"/>
              </a:rPr>
              <a:t>end users – Keep it light and memorable, share relatable success stories and practical benefits.</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GB" sz="900" b="0" i="0" u="none" strike="noStrike" kern="1200" cap="none" spc="0" normalizeH="0" baseline="0" noProof="0">
              <a:ln>
                <a:noFill/>
              </a:ln>
              <a:solidFill>
                <a:srgbClr val="0078D4"/>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GB"/>
          </a:p>
          <a:p>
            <a:pPr marL="171450" indent="-171450">
              <a:buFont typeface="Arial" panose="020B0604020202020204" pitchFamily="34" charset="0"/>
              <a:buChar char="•"/>
            </a:pPr>
            <a:endParaRPr lang="en-GB" b="0"/>
          </a:p>
          <a:p>
            <a:endParaRPr lang="en-GB"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8BA32-6E81-6C47-84FD-B69A57C688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5012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99F17-33E6-FC61-022D-718B3ED11D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3F852-6763-4B60-A0CA-2156DCFAA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D4C2E-D688-63AA-3056-67EF820DAE1A}"/>
              </a:ext>
            </a:extLst>
          </p:cNvPr>
          <p:cNvSpPr>
            <a:spLocks noGrp="1"/>
          </p:cNvSpPr>
          <p:nvPr>
            <p:ph type="body" idx="1"/>
          </p:nvPr>
        </p:nvSpPr>
        <p:spPr/>
        <p:txBody>
          <a:bodyPr/>
          <a:lstStyle/>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GB" b="0" u="sng"/>
              <a:t>Message</a:t>
            </a:r>
            <a:r>
              <a:rPr lang="en-GB" b="0"/>
              <a:t>: </a:t>
            </a:r>
            <a:r>
              <a:rPr kumimoji="0" lang="en-US" sz="900" b="0" i="1" u="none" strike="noStrike" kern="1200" cap="none" spc="0" normalizeH="0" baseline="0" noProof="0">
                <a:ln>
                  <a:noFill/>
                </a:ln>
                <a:solidFill>
                  <a:srgbClr val="0070C0"/>
                </a:solidFill>
                <a:effectLst/>
                <a:uLnTx/>
                <a:uFillTx/>
                <a:latin typeface="Segoe UI"/>
                <a:ea typeface="+mn-ea"/>
                <a:cs typeface="+mn-cs"/>
              </a:rPr>
              <a:t>two things to bear in mind - observation and the impact</a:t>
            </a:r>
            <a:endParaRPr lang="en-GB" b="0"/>
          </a:p>
          <a:p>
            <a:pPr marL="171450" indent="-171450">
              <a:buFont typeface="Arial" panose="020B0604020202020204" pitchFamily="34" charset="0"/>
              <a:buChar char="•"/>
            </a:pPr>
            <a:r>
              <a:rPr lang="en-GB" b="0"/>
              <a:t>For example, </a:t>
            </a:r>
            <a:r>
              <a:rPr kumimoji="0" lang="en-US" sz="900" b="0" i="0" u="none" strike="noStrike" kern="1200" cap="none" spc="0" normalizeH="0" baseline="0" noProof="0">
                <a:ln>
                  <a:noFill/>
                </a:ln>
                <a:solidFill>
                  <a:prstClr val="black"/>
                </a:solidFill>
                <a:effectLst/>
                <a:uLnTx/>
                <a:uFillTx/>
                <a:latin typeface="Segoe UI"/>
                <a:ea typeface="+mn-ea"/>
                <a:cs typeface="+mn-cs"/>
              </a:rPr>
              <a:t>Copilot enables faster proposal turnaround, improving sales conversion by 45%, positively impacting this FY’s strategic objective.</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US" sz="900" b="0" i="0" u="none" strike="noStrike" kern="1200" cap="none" spc="0" normalizeH="0" baseline="0" noProof="0">
              <a:ln>
                <a:noFill/>
              </a:ln>
              <a:solidFill>
                <a:prstClr val="black"/>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US" sz="900" b="0" i="0" u="none" strike="noStrike" kern="1200" cap="none" spc="0" normalizeH="0" baseline="0" noProof="0">
              <a:ln>
                <a:noFill/>
              </a:ln>
              <a:solidFill>
                <a:prstClr val="black"/>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sng"/>
              <a:t>Implication</a:t>
            </a:r>
            <a:r>
              <a:rPr lang="en-GB" b="0"/>
              <a:t>: </a:t>
            </a:r>
            <a:r>
              <a:rPr kumimoji="0" lang="en-US" sz="800" b="0" i="1" u="none" strike="noStrike" kern="1200" cap="none" spc="0" normalizeH="0" baseline="0" noProof="0">
                <a:ln>
                  <a:noFill/>
                </a:ln>
                <a:solidFill>
                  <a:srgbClr val="0070C0"/>
                </a:solidFill>
                <a:effectLst/>
                <a:uLnTx/>
                <a:uFillTx/>
                <a:latin typeface="Segoe UI"/>
                <a:ea typeface="+mn-ea"/>
                <a:cs typeface="+mn-cs"/>
              </a:rPr>
              <a:t>Explain the “so what?”— what should the audience do with this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70C0"/>
                </a:solidFill>
                <a:effectLst/>
                <a:uLnTx/>
                <a:uFillTx/>
                <a:latin typeface="Segoe UI"/>
                <a:ea typeface="+mn-ea"/>
                <a:cs typeface="+mn-cs"/>
              </a:rPr>
              <a:t>True value happens when there’s action attached to the insights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1" u="none" strike="noStrike" kern="1200" cap="none" spc="0" normalizeH="0" baseline="0" noProof="0">
                <a:ln>
                  <a:noFill/>
                </a:ln>
                <a:solidFill>
                  <a:srgbClr val="0070C0"/>
                </a:solidFill>
                <a:effectLst/>
                <a:uLnTx/>
                <a:uFillTx/>
                <a:latin typeface="Segoe UI"/>
                <a:ea typeface="+mn-ea"/>
                <a:cs typeface="+mn-cs"/>
              </a:rPr>
              <a:t>For example, </a:t>
            </a:r>
            <a:r>
              <a:rPr kumimoji="0" lang="en-US" sz="800" b="0" i="0" u="none" strike="noStrike" kern="1200" cap="none" spc="0" normalizeH="0" baseline="0" noProof="0">
                <a:ln>
                  <a:noFill/>
                </a:ln>
                <a:solidFill>
                  <a:srgbClr val="000000"/>
                </a:solidFill>
                <a:effectLst/>
                <a:uLnTx/>
                <a:uFillTx/>
                <a:latin typeface="Segoe UI"/>
                <a:ea typeface="+mn-ea"/>
                <a:cs typeface="+mn-cs"/>
              </a:rPr>
              <a:t>based on these results, we recommend scaling Copilot to Engineering &amp; Operations because of the high value use cases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The data supports investing in further Copilot training existing users because usage tapers off after the third month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So remember P.A.M.I – Purpose, Audience, Message and Implication – first steps to maximizing value &amp; ROI</a:t>
            </a:r>
            <a:endParaRPr kumimoji="0" lang="en-AU" sz="800" b="0" i="1" u="none" strike="noStrike" kern="1200" cap="none" spc="0" normalizeH="0" baseline="0" noProof="0">
              <a:ln>
                <a:noFill/>
              </a:ln>
              <a:solidFill>
                <a:srgbClr val="0070C0"/>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EBEDE542-8A1A-B01F-A4BA-84641F0B22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8BA32-6E81-6C47-84FD-B69A57C688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9318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B2BA6-791E-1391-C204-9429D6B16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212EF-E1A0-D907-9961-93FE1A2DA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A0E0D-3220-2BE2-3346-D78D3E6C291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EAF132A-E558-053F-F9BC-710F8CC735E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E91B8F1C-A9A0-B660-BA4F-003A6258107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46435B6-4F42-4F9E-5BB1-8BBF2868C5B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6:00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559B1AE4-2A30-A647-3C8D-B25AF21BB98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51273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000000"/>
                </a:solidFill>
                <a:effectLst/>
                <a:uLnTx/>
                <a:uFillTx/>
                <a:latin typeface="Segoe UI"/>
                <a:ea typeface="+mn-ea"/>
                <a:cs typeface="+mn-cs"/>
              </a:rPr>
              <a:t>Accelerates Adoption and Behavioural Change</a:t>
            </a:r>
            <a:r>
              <a:rPr kumimoji="0" lang="en-GB" sz="800" b="1" i="0" u="none" strike="noStrike" kern="1200" cap="none" spc="0" normalizeH="0" baseline="0" noProof="0">
                <a:ln>
                  <a:noFill/>
                </a:ln>
                <a:solidFill>
                  <a:srgbClr val="000000"/>
                </a:solidFill>
                <a:effectLst/>
                <a:uLnTx/>
                <a:uFillTx/>
                <a:latin typeface="Segoe UI"/>
                <a:ea typeface="+mn-ea"/>
                <a:cs typeface="+mn-cs"/>
              </a:rPr>
              <a:t>. </a:t>
            </a:r>
            <a:r>
              <a:rPr lang="en-AU"/>
              <a:t>Maximising of value comes from stronger and wider adoption and when there are tangible outcomes (e.g. </a:t>
            </a:r>
            <a:r>
              <a:rPr kumimoji="0" lang="en-GB" sz="900" b="0" i="0" u="none" strike="noStrike" kern="1200" cap="none" spc="0" normalizeH="0" baseline="0" noProof="0">
                <a:ln>
                  <a:noFill/>
                </a:ln>
                <a:solidFill>
                  <a:srgbClr val="000000"/>
                </a:solidFill>
                <a:effectLst/>
                <a:uLnTx/>
                <a:uFillTx/>
                <a:latin typeface="Segoe UI"/>
                <a:ea typeface="+mn-ea"/>
                <a:cs typeface="+mn-cs"/>
              </a:rPr>
              <a:t>increase productivity, quality gains</a:t>
            </a:r>
            <a:r>
              <a:rPr lang="en-AU"/>
              <a:t>), that creates momentum and </a:t>
            </a:r>
            <a:r>
              <a:rPr kumimoji="0" lang="en-GB" sz="900" b="0" i="0" u="none" strike="noStrike" kern="1200" cap="none" spc="0" normalizeH="0" baseline="0" noProof="0">
                <a:ln>
                  <a:noFill/>
                </a:ln>
                <a:solidFill>
                  <a:srgbClr val="000000"/>
                </a:solidFill>
                <a:effectLst/>
                <a:uLnTx/>
                <a:uFillTx/>
                <a:latin typeface="Segoe UI"/>
                <a:ea typeface="+mn-ea"/>
                <a:cs typeface="+mn-cs"/>
              </a:rPr>
              <a:t>helps embed Copilot into daily workflows, then produce even more value</a:t>
            </a:r>
          </a:p>
          <a:p>
            <a:pPr marL="171450" indent="-171450">
              <a:buFont typeface="Arial" panose="020B0604020202020204" pitchFamily="34" charset="0"/>
              <a:buChar char="•"/>
            </a:pPr>
            <a:endParaRPr kumimoji="0" lang="en-GB" sz="9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000000"/>
                </a:solidFill>
                <a:effectLst/>
                <a:uLnTx/>
                <a:uFillTx/>
                <a:latin typeface="Segoe UI"/>
                <a:ea typeface="+mn-ea"/>
                <a:cs typeface="+mn-cs"/>
              </a:rPr>
              <a:t>Protects Against the “Time‑Savings Trap”. </a:t>
            </a:r>
            <a:r>
              <a:rPr kumimoji="0" lang="en-GB" sz="900" b="0" i="0" u="none" strike="noStrike" kern="0" cap="none" spc="0" normalizeH="0" baseline="0" noProof="0">
                <a:ln>
                  <a:noFill/>
                </a:ln>
                <a:solidFill>
                  <a:srgbClr val="000000"/>
                </a:solidFill>
                <a:effectLst/>
                <a:uLnTx/>
                <a:uFillTx/>
                <a:latin typeface="Segoe UI"/>
                <a:ea typeface="+mn-ea"/>
                <a:cs typeface="+mn-cs"/>
              </a:rPr>
              <a:t>Going beyond theoretical time savings and </a:t>
            </a:r>
            <a:r>
              <a:rPr kumimoji="0" lang="en-GB" sz="900" b="0" i="0" u="none" strike="noStrike" kern="1200" cap="none" spc="0" normalizeH="0" baseline="0" noProof="0">
                <a:ln>
                  <a:noFill/>
                </a:ln>
                <a:solidFill>
                  <a:srgbClr val="000000"/>
                </a:solidFill>
                <a:effectLst/>
                <a:uLnTx/>
                <a:uFillTx/>
                <a:latin typeface="Segoe UI"/>
                <a:ea typeface="+mn-ea"/>
                <a:cs typeface="+mn-cs"/>
              </a:rPr>
              <a:t>articulating tangible ROI </a:t>
            </a:r>
            <a:r>
              <a:rPr kumimoji="0" lang="en-GB" sz="900" b="0" i="0" u="none" strike="noStrike" kern="0" cap="none" spc="0" normalizeH="0" baseline="0" noProof="0">
                <a:ln>
                  <a:noFill/>
                </a:ln>
                <a:solidFill>
                  <a:srgbClr val="000000"/>
                </a:solidFill>
                <a:effectLst/>
                <a:uLnTx/>
                <a:uFillTx/>
                <a:latin typeface="Segoe UI"/>
                <a:ea typeface="+mn-ea"/>
                <a:cs typeface="+mn-cs"/>
              </a:rPr>
              <a:t>ensures that there’s realistic, defensible view of the value of Copilot.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GB" sz="900" b="0" i="0" u="none" strike="noStrike" kern="0" cap="none" spc="0" normalizeH="0" baseline="0" noProof="0">
              <a:ln>
                <a:noFill/>
              </a:ln>
              <a:solidFill>
                <a:srgbClr val="000000"/>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000000"/>
                </a:solidFill>
                <a:effectLst/>
                <a:uLnTx/>
                <a:uFillTx/>
                <a:latin typeface="Segoe UI"/>
                <a:ea typeface="+mn-ea"/>
                <a:cs typeface="+mn-cs"/>
              </a:rPr>
              <a:t>Demonstrating value and ROI at the outset builds a repeatable measurement framework. </a:t>
            </a:r>
            <a:r>
              <a:rPr kumimoji="0" lang="en-GB" sz="900" b="0" i="0" u="none" strike="noStrike" kern="0" cap="none" spc="0" normalizeH="0" baseline="0" noProof="0">
                <a:ln>
                  <a:noFill/>
                </a:ln>
                <a:solidFill>
                  <a:srgbClr val="000000"/>
                </a:solidFill>
                <a:effectLst/>
                <a:uLnTx/>
                <a:uFillTx/>
                <a:latin typeface="Segoe UI"/>
                <a:ea typeface="+mn-ea"/>
                <a:cs typeface="+mn-cs"/>
              </a:rPr>
              <a:t>Once you’ve developed a way to measure value and ROI, it can then be repeated and tracked over time to see if there are sustained benefits, and informs decisions to retire low value use cases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GB" sz="900" b="1"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GB" sz="900" b="0" i="0" u="none" strike="noStrike" kern="120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endParaRPr kumimoji="0" lang="en-GB" sz="900" b="0" i="0" u="none" strike="noStrike" kern="120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endParaRPr lang="en-AU"/>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10/14/2025 6:00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375848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a:t>These other two purposes are perhaps more obvious.</a:t>
            </a:r>
          </a:p>
          <a:p>
            <a:pPr marL="171450" indent="-171450">
              <a:buFont typeface="Arial" panose="020B0604020202020204" pitchFamily="34" charset="0"/>
              <a:buChar char="•"/>
            </a:pPr>
            <a:endParaRPr lang="en-AU"/>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000000"/>
                </a:solidFill>
                <a:effectLst/>
                <a:uLnTx/>
                <a:uFillTx/>
                <a:latin typeface="Segoe UI"/>
                <a:ea typeface="+mn-ea"/>
                <a:cs typeface="+mn-cs"/>
              </a:rPr>
              <a:t>Value and ROI helps to link Copilot to Business Priorities and that show that Copilot matters. </a:t>
            </a:r>
            <a:r>
              <a:rPr kumimoji="0" lang="en-GB" sz="900" b="0" i="0" u="none" strike="noStrike" kern="1200" cap="none" spc="0" normalizeH="0" baseline="0" noProof="0">
                <a:ln>
                  <a:noFill/>
                </a:ln>
                <a:solidFill>
                  <a:srgbClr val="000000"/>
                </a:solidFill>
                <a:effectLst/>
                <a:uLnTx/>
                <a:uFillTx/>
                <a:latin typeface="Segoe UI"/>
                <a:ea typeface="+mn-ea"/>
                <a:cs typeface="+mn-cs"/>
              </a:rPr>
              <a:t>The last thing we want is for Copilot to be seen as a side project or experiment. It needs to be seen as a lever for revenue growth, cost reduction etc.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GB" sz="900" b="1"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000000"/>
                </a:solidFill>
                <a:effectLst/>
                <a:uLnTx/>
                <a:uFillTx/>
                <a:latin typeface="Segoe UI"/>
                <a:ea typeface="+mn-ea"/>
                <a:cs typeface="+mn-cs"/>
              </a:rPr>
              <a:t>Secures Executive Sponsorship and Budget. </a:t>
            </a:r>
            <a:r>
              <a:rPr kumimoji="0" lang="en-GB" sz="800" b="0" i="0" u="none" strike="noStrike" kern="1200" cap="none" spc="0" normalizeH="0" baseline="0" noProof="0">
                <a:ln>
                  <a:noFill/>
                </a:ln>
                <a:solidFill>
                  <a:srgbClr val="000000"/>
                </a:solidFill>
                <a:effectLst/>
                <a:uLnTx/>
                <a:uFillTx/>
                <a:latin typeface="Segoe UI"/>
                <a:ea typeface="+mn-ea"/>
                <a:cs typeface="+mn-cs"/>
              </a:rPr>
              <a:t>Builds confidence for scaling beyond pilots and protects budgets during cost‑optimisation cycles.</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GB" sz="8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GB" sz="800" b="1" i="0" u="none" strike="noStrike" kern="0" cap="none" spc="0" normalizeH="0" baseline="0" noProof="0">
                <a:ln>
                  <a:noFill/>
                </a:ln>
                <a:solidFill>
                  <a:srgbClr val="000000"/>
                </a:solidFill>
                <a:effectLst/>
                <a:uLnTx/>
                <a:uFillTx/>
                <a:latin typeface="Segoe UI"/>
                <a:ea typeface="+mn-ea"/>
                <a:cs typeface="+mn-cs"/>
              </a:rPr>
              <a:t>Bottom line:</a:t>
            </a:r>
            <a:r>
              <a:rPr kumimoji="0" lang="en-GB" sz="800" b="0" i="0" u="none" strike="noStrike" kern="0" cap="none" spc="0" normalizeH="0" baseline="0" noProof="0">
                <a:ln>
                  <a:noFill/>
                </a:ln>
                <a:solidFill>
                  <a:srgbClr val="000000"/>
                </a:solidFill>
                <a:effectLst/>
                <a:uLnTx/>
                <a:uFillTx/>
                <a:latin typeface="Segoe UI"/>
                <a:ea typeface="+mn-ea"/>
                <a:cs typeface="+mn-cs"/>
              </a:rPr>
              <a:t> </a:t>
            </a:r>
            <a:r>
              <a:rPr kumimoji="0" lang="en-GB" sz="800" b="0" i="0" u="none" strike="noStrike" kern="0" cap="none" spc="0" normalizeH="0" baseline="0" noProof="0">
                <a:ln>
                  <a:noFill/>
                </a:ln>
                <a:solidFill>
                  <a:srgbClr val="0070C0"/>
                </a:solidFill>
                <a:effectLst/>
                <a:uLnTx/>
                <a:uFillTx/>
                <a:latin typeface="Segoe UI"/>
                <a:ea typeface="+mn-ea"/>
                <a:cs typeface="+mn-cs"/>
              </a:rPr>
              <a:t>Demonstrating value and ROI of Copilot is about </a:t>
            </a:r>
            <a:r>
              <a:rPr kumimoji="0" lang="en-GB" sz="800" b="1" i="0" u="none" strike="noStrike" kern="0" cap="none" spc="0" normalizeH="0" baseline="0" noProof="0">
                <a:ln>
                  <a:noFill/>
                </a:ln>
                <a:solidFill>
                  <a:srgbClr val="0070C0"/>
                </a:solidFill>
                <a:effectLst/>
                <a:uLnTx/>
                <a:uFillTx/>
                <a:latin typeface="Segoe UI"/>
                <a:ea typeface="+mn-ea"/>
                <a:cs typeface="+mn-cs"/>
              </a:rPr>
              <a:t>building trust, accelerating adoption and scale, and ensuring investments deliver strategic, operational, and cultural benefits</a:t>
            </a:r>
            <a:r>
              <a:rPr kumimoji="0" lang="en-GB" sz="800" b="0" i="0" u="none" strike="noStrike" kern="0" cap="none" spc="0" normalizeH="0" baseline="0" noProof="0">
                <a:ln>
                  <a:noFill/>
                </a:ln>
                <a:solidFill>
                  <a:srgbClr val="0070C0"/>
                </a:solidFill>
                <a:effectLst/>
                <a:uLnTx/>
                <a:uFillTx/>
                <a:latin typeface="Segoe UI"/>
                <a:ea typeface="+mn-ea"/>
                <a:cs typeface="+mn-cs"/>
              </a:rPr>
              <a:t>.</a:t>
            </a:r>
            <a:endParaRPr kumimoji="0" lang="en-AU" sz="800" b="0" i="0" u="none" strike="noStrike" kern="0" cap="none" spc="0" normalizeH="0" baseline="0" noProof="0">
              <a:ln>
                <a:noFill/>
              </a:ln>
              <a:solidFill>
                <a:srgbClr val="0070C0"/>
              </a:solidFill>
              <a:effectLst/>
              <a:uLnTx/>
              <a:uFillTx/>
              <a:latin typeface="Segoe UI"/>
              <a:ea typeface="+mn-ea"/>
              <a:cs typeface="+mn-cs"/>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GB" sz="800" b="1" i="0" u="none" strike="noStrike" kern="1200" cap="none" spc="0" normalizeH="0" baseline="0" noProof="0">
              <a:ln>
                <a:noFill/>
              </a:ln>
              <a:solidFill>
                <a:srgbClr val="000000"/>
              </a:solidFill>
              <a:effectLst/>
              <a:uLnTx/>
              <a:uFillTx/>
              <a:latin typeface="Segoe UI"/>
              <a:ea typeface="+mn-ea"/>
              <a:cs typeface="+mn-cs"/>
            </a:endParaRPr>
          </a:p>
          <a:p>
            <a:pPr marL="171450" indent="-171450">
              <a:buFont typeface="Arial" panose="020B0604020202020204" pitchFamily="34" charset="0"/>
              <a:buChar char="•"/>
            </a:pPr>
            <a:endParaRPr lang="en-AU"/>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10/14/2025 6:00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4497990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3.xml"/><Relationship Id="rId4" Type="http://schemas.openxmlformats.org/officeDocument/2006/relationships/image" Target="../media/image49.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3.xml"/><Relationship Id="rId5" Type="http://schemas.openxmlformats.org/officeDocument/2006/relationships/image" Target="../media/image56.jpeg"/><Relationship Id="rId4" Type="http://schemas.openxmlformats.org/officeDocument/2006/relationships/image" Target="../media/image49.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3.xml"/><Relationship Id="rId6" Type="http://schemas.openxmlformats.org/officeDocument/2006/relationships/image" Target="../media/image66.jpeg"/><Relationship Id="rId5" Type="http://schemas.openxmlformats.org/officeDocument/2006/relationships/image" Target="../media/image56.jpeg"/><Relationship Id="rId4" Type="http://schemas.openxmlformats.org/officeDocument/2006/relationships/image" Target="../media/image49.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6.jpe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9.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5.xml"/><Relationship Id="rId4" Type="http://schemas.openxmlformats.org/officeDocument/2006/relationships/image" Target="../media/image77.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9.png"/><Relationship Id="rId1" Type="http://schemas.openxmlformats.org/officeDocument/2006/relationships/slideMaster" Target="../slideMasters/slideMaster5.xml"/><Relationship Id="rId4" Type="http://schemas.openxmlformats.org/officeDocument/2006/relationships/image" Target="../media/image78.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Master" Target="../slideMasters/slideMaster5.xml"/><Relationship Id="rId4" Type="http://schemas.openxmlformats.org/officeDocument/2006/relationships/image" Target="../media/image81.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5.xml"/><Relationship Id="rId6" Type="http://schemas.openxmlformats.org/officeDocument/2006/relationships/image" Target="../media/image86.png"/><Relationship Id="rId5" Type="http://schemas.openxmlformats.org/officeDocument/2006/relationships/image" Target="../media/image34.jpeg"/><Relationship Id="rId4" Type="http://schemas.microsoft.com/office/2007/relationships/hdphoto" Target="../media/hdphoto3.wdp"/></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30.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Master" Target="../slideMasters/slideMaster5.xml"/><Relationship Id="rId5" Type="http://schemas.openxmlformats.org/officeDocument/2006/relationships/image" Target="../media/image93.jpeg"/><Relationship Id="rId4" Type="http://schemas.openxmlformats.org/officeDocument/2006/relationships/image" Target="../media/image92.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Master" Target="../slideMasters/slideMaster5.xml"/><Relationship Id="rId4" Type="http://schemas.openxmlformats.org/officeDocument/2006/relationships/image" Target="../media/image98.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Master" Target="../slideMasters/slideMaster5.xml"/><Relationship Id="rId5" Type="http://schemas.openxmlformats.org/officeDocument/2006/relationships/image" Target="../media/image102.jpeg"/><Relationship Id="rId4" Type="http://schemas.openxmlformats.org/officeDocument/2006/relationships/image" Target="../media/image101.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Master" Target="../slideMasters/slideMaster5.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Master" Target="../slideMasters/slideMaster5.xml"/><Relationship Id="rId4" Type="http://schemas.openxmlformats.org/officeDocument/2006/relationships/image" Target="../media/image110.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Master" Target="../slideMasters/slideMaster5.xml"/><Relationship Id="rId5" Type="http://schemas.openxmlformats.org/officeDocument/2006/relationships/image" Target="../media/image111.jpeg"/><Relationship Id="rId4" Type="http://schemas.openxmlformats.org/officeDocument/2006/relationships/image" Target="../media/image110.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Master" Target="../slideMasters/slideMaster5.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Master" Target="../slideMasters/slideMaster5.xml"/><Relationship Id="rId4" Type="http://schemas.microsoft.com/office/2007/relationships/hdphoto" Target="../media/hdphoto4.wdp"/></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Master" Target="../slideMasters/slideMaster5.xml"/><Relationship Id="rId4" Type="http://schemas.openxmlformats.org/officeDocument/2006/relationships/image" Target="../media/image134.sv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Master" Target="../slideMasters/slideMaster5.xml"/><Relationship Id="rId5" Type="http://schemas.openxmlformats.org/officeDocument/2006/relationships/image" Target="../media/image139.svg"/><Relationship Id="rId4" Type="http://schemas.openxmlformats.org/officeDocument/2006/relationships/image" Target="../media/image138.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6.pn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2" Type="http://schemas.openxmlformats.org/officeDocument/2006/relationships/image" Target="../media/image147.png"/><Relationship Id="rId1" Type="http://schemas.openxmlformats.org/officeDocument/2006/relationships/slideMaster" Target="../slideMasters/slideMaster5.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s>
</file>

<file path=ppt/slideLayouts/_rels/slideLayout229.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Master" Target="../slideMasters/slideMaster5.xml"/><Relationship Id="rId6" Type="http://schemas.openxmlformats.org/officeDocument/2006/relationships/image" Target="../media/image151.sv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230.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Master" Target="../slideMasters/slideMaster5.xml"/><Relationship Id="rId6" Type="http://schemas.openxmlformats.org/officeDocument/2006/relationships/image" Target="../media/image151.sv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s>
</file>

<file path=ppt/slideLayouts/_rels/slideLayout231.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Master" Target="../slideMasters/slideMaster5.xml"/><Relationship Id="rId6" Type="http://schemas.openxmlformats.org/officeDocument/2006/relationships/image" Target="../media/image151.sv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s>
</file>

<file path=ppt/slideLayouts/_rels/slideLayout232.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Master" Target="../slideMasters/slideMaster5.xml"/><Relationship Id="rId6" Type="http://schemas.openxmlformats.org/officeDocument/2006/relationships/image" Target="../media/image151.sv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7.png"/><Relationship Id="rId1" Type="http://schemas.openxmlformats.org/officeDocument/2006/relationships/slideMaster" Target="../slideMasters/slideMaster5.xml"/><Relationship Id="rId6" Type="http://schemas.openxmlformats.org/officeDocument/2006/relationships/image" Target="../media/image153.svg"/><Relationship Id="rId5" Type="http://schemas.openxmlformats.org/officeDocument/2006/relationships/image" Target="../media/image152.png"/><Relationship Id="rId10" Type="http://schemas.openxmlformats.org/officeDocument/2006/relationships/image" Target="../media/image149.svg"/><Relationship Id="rId4" Type="http://schemas.openxmlformats.org/officeDocument/2006/relationships/image" Target="../media/image151.svg"/><Relationship Id="rId9" Type="http://schemas.openxmlformats.org/officeDocument/2006/relationships/image" Target="../media/image148.png"/></Relationships>
</file>

<file path=ppt/slideLayouts/_rels/slideLayout234.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9.svg"/><Relationship Id="rId2" Type="http://schemas.openxmlformats.org/officeDocument/2006/relationships/image" Target="../media/image147.png"/><Relationship Id="rId1" Type="http://schemas.openxmlformats.org/officeDocument/2006/relationships/slideMaster" Target="../slideMasters/slideMaster5.xml"/><Relationship Id="rId6" Type="http://schemas.openxmlformats.org/officeDocument/2006/relationships/image" Target="../media/image151.svg"/><Relationship Id="rId11" Type="http://schemas.openxmlformats.org/officeDocument/2006/relationships/image" Target="../media/image158.pn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s>
</file>

<file path=ppt/slideLayouts/_rels/slideLayout2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0.png"/><Relationship Id="rId1" Type="http://schemas.openxmlformats.org/officeDocument/2006/relationships/slideMaster" Target="../slideMasters/slideMaster5.xml"/><Relationship Id="rId4" Type="http://schemas.openxmlformats.org/officeDocument/2006/relationships/image" Target="../media/image161.jpeg"/></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2" Type="http://schemas.openxmlformats.org/officeDocument/2006/relationships/image" Target="../media/image147.png"/><Relationship Id="rId1" Type="http://schemas.openxmlformats.org/officeDocument/2006/relationships/slideMaster" Target="../slideMasters/slideMaster5.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40.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Master" Target="../slideMasters/slideMaster5.xml"/><Relationship Id="rId6" Type="http://schemas.openxmlformats.org/officeDocument/2006/relationships/image" Target="../media/image151.sv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s>
</file>

<file path=ppt/slideLayouts/_rels/slideLayout241.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65.svg"/><Relationship Id="rId2" Type="http://schemas.openxmlformats.org/officeDocument/2006/relationships/image" Target="../media/image147.png"/><Relationship Id="rId1" Type="http://schemas.openxmlformats.org/officeDocument/2006/relationships/slideMaster" Target="../slideMasters/slideMaster5.xml"/><Relationship Id="rId6" Type="http://schemas.openxmlformats.org/officeDocument/2006/relationships/image" Target="../media/image151.svg"/><Relationship Id="rId11" Type="http://schemas.openxmlformats.org/officeDocument/2006/relationships/image" Target="../media/image164.pn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66.jpe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168.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Master" Target="../slideMasters/slideMaster5.xml"/><Relationship Id="rId4" Type="http://schemas.openxmlformats.org/officeDocument/2006/relationships/image" Target="../media/image171.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7.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0.png"/><Relationship Id="rId4" Type="http://schemas.openxmlformats.org/officeDocument/2006/relationships/image" Target="../media/image29.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33.sv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33.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eg"/><Relationship Id="rId1" Type="http://schemas.openxmlformats.org/officeDocument/2006/relationships/slideMaster" Target="../slideMasters/slideMaster3.xml"/><Relationship Id="rId5" Type="http://schemas.openxmlformats.org/officeDocument/2006/relationships/image" Target="../media/image36.jpeg"/><Relationship Id="rId4" Type="http://schemas.openxmlformats.org/officeDocument/2006/relationships/image" Target="../media/image3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36.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40.sv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3.xml"/><Relationship Id="rId4" Type="http://schemas.openxmlformats.org/officeDocument/2006/relationships/image" Target="../media/image49.jpe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3.xml"/><Relationship Id="rId5" Type="http://schemas.openxmlformats.org/officeDocument/2006/relationships/image" Target="../media/image56.jpeg"/><Relationship Id="rId4" Type="http://schemas.openxmlformats.org/officeDocument/2006/relationships/image" Target="../media/image49.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3.xml"/><Relationship Id="rId4" Type="http://schemas.openxmlformats.org/officeDocument/2006/relationships/image" Target="../media/image61.jpe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3.xml"/><Relationship Id="rId5" Type="http://schemas.openxmlformats.org/officeDocument/2006/relationships/image" Target="../media/image65.jpeg"/><Relationship Id="rId4" Type="http://schemas.openxmlformats.org/officeDocument/2006/relationships/image" Target="../media/image64.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3.xml"/><Relationship Id="rId6" Type="http://schemas.openxmlformats.org/officeDocument/2006/relationships/image" Target="../media/image66.jpeg"/><Relationship Id="rId5" Type="http://schemas.openxmlformats.org/officeDocument/2006/relationships/image" Target="../media/image56.jpeg"/><Relationship Id="rId4" Type="http://schemas.openxmlformats.org/officeDocument/2006/relationships/image" Target="../media/image49.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35525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29729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349932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82336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01347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464483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527570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189812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633077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502671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2833787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462557"/>
            </a:gs>
            <a:gs pos="90000">
              <a:srgbClr val="8661C5"/>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6667717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972521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4264108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081151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ext with 1/3 photography 0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2BAF37-7987-4D5C-A67C-C0B24BC90D48}"/>
              </a:ext>
            </a:extLst>
          </p:cNvPr>
          <p:cNvSpPr>
            <a:spLocks noGrp="1"/>
          </p:cNvSpPr>
          <p:nvPr>
            <p:ph type="ftr" sz="quarter" idx="10"/>
          </p:nvPr>
        </p:nvSpPr>
        <p:spPr/>
        <p:txBody>
          <a:bodyPr/>
          <a:lstStyle/>
          <a:p>
            <a:r>
              <a:rPr lang="en-US"/>
              <a:t>Storybook title</a:t>
            </a:r>
          </a:p>
        </p:txBody>
      </p:sp>
      <p:sp>
        <p:nvSpPr>
          <p:cNvPr id="4" name="Slide Number Placeholder 3">
            <a:extLst>
              <a:ext uri="{FF2B5EF4-FFF2-40B4-BE49-F238E27FC236}">
                <a16:creationId xmlns:a16="http://schemas.microsoft.com/office/drawing/2014/main" id="{CFB6A8F1-E167-46A2-A4A9-646089FC7965}"/>
              </a:ext>
            </a:extLst>
          </p:cNvPr>
          <p:cNvSpPr>
            <a:spLocks noGrp="1"/>
          </p:cNvSpPr>
          <p:nvPr>
            <p:ph type="sldNum" sz="quarter" idx="11"/>
          </p:nvPr>
        </p:nvSpPr>
        <p:spPr/>
        <p:txBody>
          <a:bodyPr/>
          <a:lstStyle/>
          <a:p>
            <a:fld id="{2EBFA958-3C26-4008-8F63-593230C45B6F}" type="slidenum">
              <a:rPr lang="en-US" smtClean="0"/>
              <a:pPr/>
              <a:t>‹#›</a:t>
            </a:fld>
            <a:endParaRPr lang="en-US"/>
          </a:p>
        </p:txBody>
      </p:sp>
      <p:sp>
        <p:nvSpPr>
          <p:cNvPr id="7" name="Table Placeholder 6">
            <a:extLst>
              <a:ext uri="{FF2B5EF4-FFF2-40B4-BE49-F238E27FC236}">
                <a16:creationId xmlns:a16="http://schemas.microsoft.com/office/drawing/2014/main" id="{0AB39797-E725-4E3F-94F5-A4CC4E20B2E3}"/>
              </a:ext>
            </a:extLst>
          </p:cNvPr>
          <p:cNvSpPr>
            <a:spLocks noGrp="1"/>
          </p:cNvSpPr>
          <p:nvPr>
            <p:ph type="tbl" sz="quarter" idx="12" hasCustomPrompt="1"/>
          </p:nvPr>
        </p:nvSpPr>
        <p:spPr>
          <a:xfrm>
            <a:off x="582613" y="2867025"/>
            <a:ext cx="1974850" cy="1123950"/>
          </a:xfrm>
          <a:prstGeom prst="rect">
            <a:avLst/>
          </a:prstGeom>
        </p:spPr>
        <p:txBody>
          <a:bodyPr lIns="0" tIns="0" rIns="0" bIns="182880" anchor="t">
            <a:noAutofit/>
          </a:bodyPr>
          <a:lstStyle>
            <a:lvl1pPr algn="l">
              <a:defRPr sz="800">
                <a:solidFill>
                  <a:schemeClr val="tx1"/>
                </a:solidFill>
              </a:defRPr>
            </a:lvl1pPr>
          </a:lstStyle>
          <a:p>
            <a:r>
              <a:rPr lang="en-US"/>
              <a:t> </a:t>
            </a:r>
          </a:p>
        </p:txBody>
      </p:sp>
      <p:sp>
        <p:nvSpPr>
          <p:cNvPr id="6" name="Text Placeholder 5">
            <a:extLst>
              <a:ext uri="{FF2B5EF4-FFF2-40B4-BE49-F238E27FC236}">
                <a16:creationId xmlns:a16="http://schemas.microsoft.com/office/drawing/2014/main" id="{A3E8C0CB-FCC8-4D25-AD54-16CE8F3415B9}"/>
              </a:ext>
            </a:extLst>
          </p:cNvPr>
          <p:cNvSpPr>
            <a:spLocks noGrp="1"/>
          </p:cNvSpPr>
          <p:nvPr>
            <p:ph type="body" sz="quarter" idx="14" hasCustomPrompt="1"/>
          </p:nvPr>
        </p:nvSpPr>
        <p:spPr>
          <a:xfrm>
            <a:off x="582613" y="6185940"/>
            <a:ext cx="1974850" cy="83100"/>
          </a:xfrm>
          <a:prstGeom prst="rect">
            <a:avLst/>
          </a:prstGeom>
        </p:spPr>
        <p:txBody>
          <a:bodyPr anchor="b"/>
          <a:lstStyle>
            <a:lvl1pPr>
              <a:spcBef>
                <a:spcPts val="0"/>
              </a:spcBef>
              <a:defRPr sz="600">
                <a:solidFill>
                  <a:schemeClr val="accent3"/>
                </a:solidFill>
              </a:defRPr>
            </a:lvl1pPr>
            <a:lvl2pPr>
              <a:defRPr sz="800">
                <a:solidFill>
                  <a:schemeClr val="accent3"/>
                </a:solidFill>
              </a:defRPr>
            </a:lvl2pPr>
            <a:lvl3pPr>
              <a:defRPr sz="800">
                <a:solidFill>
                  <a:schemeClr val="accent3"/>
                </a:solidFill>
              </a:defRPr>
            </a:lvl3pPr>
            <a:lvl4pPr>
              <a:defRPr sz="800">
                <a:solidFill>
                  <a:schemeClr val="accent3"/>
                </a:solidFill>
              </a:defRPr>
            </a:lvl4pPr>
            <a:lvl5pPr>
              <a:defRPr sz="800">
                <a:solidFill>
                  <a:schemeClr val="accent3"/>
                </a:solidFill>
              </a:defRPr>
            </a:lvl5pPr>
          </a:lstStyle>
          <a:p>
            <a:pPr lvl="0"/>
            <a:r>
              <a:rPr lang="en-US"/>
              <a:t>Citation and resources</a:t>
            </a:r>
          </a:p>
        </p:txBody>
      </p:sp>
      <p:sp>
        <p:nvSpPr>
          <p:cNvPr id="10" name="Title 9">
            <a:extLst>
              <a:ext uri="{FF2B5EF4-FFF2-40B4-BE49-F238E27FC236}">
                <a16:creationId xmlns:a16="http://schemas.microsoft.com/office/drawing/2014/main" id="{BEF5CA4E-1B93-47B6-BB72-23773826640F}"/>
              </a:ext>
            </a:extLst>
          </p:cNvPr>
          <p:cNvSpPr>
            <a:spLocks noGrp="1"/>
          </p:cNvSpPr>
          <p:nvPr>
            <p:ph type="title" hasCustomPrompt="1"/>
          </p:nvPr>
        </p:nvSpPr>
        <p:spPr>
          <a:xfrm>
            <a:off x="582168" y="1155263"/>
            <a:ext cx="1969196" cy="923330"/>
          </a:xfrm>
        </p:spPr>
        <p:txBody>
          <a:bodyPr/>
          <a:lstStyle>
            <a:lvl1pPr>
              <a:defRPr/>
            </a:lvl1pPr>
          </a:lstStyle>
          <a:p>
            <a:r>
              <a:rPr lang="en-US"/>
              <a:t>Text with 1/3 photography layout</a:t>
            </a:r>
          </a:p>
        </p:txBody>
      </p:sp>
      <p:sp>
        <p:nvSpPr>
          <p:cNvPr id="11" name="Text Placeholder 8">
            <a:extLst>
              <a:ext uri="{FF2B5EF4-FFF2-40B4-BE49-F238E27FC236}">
                <a16:creationId xmlns:a16="http://schemas.microsoft.com/office/drawing/2014/main" id="{54AA1298-084B-4D84-94AA-04E4EC20E880}"/>
              </a:ext>
            </a:extLst>
          </p:cNvPr>
          <p:cNvSpPr>
            <a:spLocks noGrp="1"/>
          </p:cNvSpPr>
          <p:nvPr>
            <p:ph type="body" sz="quarter" idx="13" hasCustomPrompt="1"/>
          </p:nvPr>
        </p:nvSpPr>
        <p:spPr>
          <a:xfrm>
            <a:off x="582613" y="587376"/>
            <a:ext cx="1974850" cy="138499"/>
          </a:xfrm>
          <a:prstGeom prst="rect">
            <a:avLst/>
          </a:prstGeom>
        </p:spPr>
        <p:txBody>
          <a:bodyPr/>
          <a:lstStyle>
            <a:lvl1pPr>
              <a:defRPr sz="1000">
                <a:solidFill>
                  <a:schemeClr val="accent1"/>
                </a:solidFill>
                <a:latin typeface="+mj-lt"/>
              </a:defRPr>
            </a:lvl1pPr>
            <a:lvl2pPr>
              <a:defRPr sz="1000">
                <a:solidFill>
                  <a:schemeClr val="accent1"/>
                </a:solidFill>
                <a:latin typeface="+mj-lt"/>
              </a:defRPr>
            </a:lvl2pPr>
            <a:lvl3pPr>
              <a:defRPr sz="1000">
                <a:solidFill>
                  <a:schemeClr val="accent1"/>
                </a:solidFill>
                <a:latin typeface="+mj-lt"/>
              </a:defRPr>
            </a:lvl3pPr>
            <a:lvl4pPr>
              <a:defRPr sz="1000">
                <a:solidFill>
                  <a:schemeClr val="accent1"/>
                </a:solidFill>
                <a:latin typeface="+mj-lt"/>
              </a:defRPr>
            </a:lvl4pPr>
            <a:lvl5pPr>
              <a:defRPr sz="1000">
                <a:solidFill>
                  <a:schemeClr val="accent1"/>
                </a:solidFill>
                <a:latin typeface="+mj-lt"/>
              </a:defRPr>
            </a:lvl5pPr>
          </a:lstStyle>
          <a:p>
            <a:pPr lvl="0"/>
            <a:r>
              <a:rPr lang="en-US"/>
              <a:t>Sub section title</a:t>
            </a:r>
          </a:p>
        </p:txBody>
      </p:sp>
      <p:sp>
        <p:nvSpPr>
          <p:cNvPr id="5" name="Picture Placeholder 4">
            <a:extLst>
              <a:ext uri="{FF2B5EF4-FFF2-40B4-BE49-F238E27FC236}">
                <a16:creationId xmlns:a16="http://schemas.microsoft.com/office/drawing/2014/main" id="{F9869DE4-03B8-4728-A33B-E2A4C69EDF46}"/>
              </a:ext>
            </a:extLst>
          </p:cNvPr>
          <p:cNvSpPr>
            <a:spLocks noGrp="1"/>
          </p:cNvSpPr>
          <p:nvPr>
            <p:ph type="pic" sz="quarter" idx="17" hasCustomPrompt="1"/>
          </p:nvPr>
        </p:nvSpPr>
        <p:spPr>
          <a:xfrm>
            <a:off x="7366000" y="587377"/>
            <a:ext cx="4240213" cy="5683249"/>
          </a:xfrm>
          <a:prstGeom prst="rect">
            <a:avLst/>
          </a:prstGeom>
          <a:solidFill>
            <a:schemeClr val="bg1">
              <a:lumMod val="95000"/>
            </a:schemeClr>
          </a:solidFill>
          <a:effectLst>
            <a:outerShdw blurRad="190500" dist="38100" dir="2700000" algn="tl" rotWithShape="0">
              <a:prstClr val="black">
                <a:alpha val="40000"/>
              </a:prstClr>
            </a:outerShdw>
          </a:effectLst>
        </p:spPr>
        <p:txBody>
          <a:bodyPr>
            <a:noAutofit/>
          </a:bodyPr>
          <a:lstStyle/>
          <a:p>
            <a:r>
              <a:rPr lang="en-US"/>
              <a:t> </a:t>
            </a:r>
          </a:p>
        </p:txBody>
      </p:sp>
      <p:sp>
        <p:nvSpPr>
          <p:cNvPr id="12" name="Text Placeholder 18">
            <a:extLst>
              <a:ext uri="{FF2B5EF4-FFF2-40B4-BE49-F238E27FC236}">
                <a16:creationId xmlns:a16="http://schemas.microsoft.com/office/drawing/2014/main" id="{6382F3A1-407C-48A5-AC6B-8E29C4A7A0D7}"/>
              </a:ext>
            </a:extLst>
          </p:cNvPr>
          <p:cNvSpPr>
            <a:spLocks noGrp="1"/>
          </p:cNvSpPr>
          <p:nvPr>
            <p:ph type="body" sz="quarter" idx="23" hasCustomPrompt="1"/>
          </p:nvPr>
        </p:nvSpPr>
        <p:spPr>
          <a:xfrm>
            <a:off x="3146426" y="1155264"/>
            <a:ext cx="2949575" cy="3693319"/>
          </a:xfrm>
          <a:prstGeom prst="rect">
            <a:avLst/>
          </a:prstGeom>
        </p:spPr>
        <p:txBody>
          <a:bodyPr>
            <a:spAutoFit/>
          </a:bodyPr>
          <a:lstStyle>
            <a:lvl1pPr marL="0" marR="0" indent="0" algn="l" defTabSz="932563" rtl="0" eaLnBrk="1" fontAlgn="auto" latinLnBrk="0" hangingPunct="1">
              <a:lnSpc>
                <a:spcPct val="100000"/>
              </a:lnSpc>
              <a:spcBef>
                <a:spcPts val="400"/>
              </a:spcBef>
              <a:spcAft>
                <a:spcPts val="0"/>
              </a:spcAft>
              <a:buClrTx/>
              <a:buSzPct val="90000"/>
              <a:buFont typeface="Wingdings" panose="05000000000000000000" pitchFamily="2" charset="2"/>
              <a:buNone/>
              <a:tabLst/>
              <a:defRPr sz="1000">
                <a:latin typeface="+mn-lt"/>
              </a:defRPr>
            </a:lvl1pPr>
            <a:lvl2pPr>
              <a:defRPr sz="1000"/>
            </a:lvl2pPr>
            <a:lvl3pPr>
              <a:defRPr sz="1000"/>
            </a:lvl3pPr>
            <a:lvl4pPr>
              <a:defRPr sz="1000"/>
            </a:lvl4pPr>
            <a:lvl5pPr>
              <a:defRPr sz="1000"/>
            </a:lvl5pPr>
          </a:lstStyle>
          <a:p>
            <a:pPr lvl="0"/>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p>
        </p:txBody>
      </p:sp>
      <p:sp>
        <p:nvSpPr>
          <p:cNvPr id="13" name="Text Placeholder 8">
            <a:extLst>
              <a:ext uri="{FF2B5EF4-FFF2-40B4-BE49-F238E27FC236}">
                <a16:creationId xmlns:a16="http://schemas.microsoft.com/office/drawing/2014/main" id="{E0202FC2-21C0-499E-A224-26BE21ED498E}"/>
              </a:ext>
            </a:extLst>
          </p:cNvPr>
          <p:cNvSpPr>
            <a:spLocks noGrp="1"/>
          </p:cNvSpPr>
          <p:nvPr>
            <p:ph type="body" sz="quarter" idx="16" hasCustomPrompt="1"/>
          </p:nvPr>
        </p:nvSpPr>
        <p:spPr>
          <a:xfrm>
            <a:off x="9401750" y="116371"/>
            <a:ext cx="2790251" cy="353045"/>
          </a:xfrm>
          <a:prstGeom prst="rect">
            <a:avLst/>
          </a:prstGeom>
        </p:spPr>
        <p:txBody>
          <a:bodyPr wrap="none" rIns="585216" anchor="ctr"/>
          <a:lstStyle>
            <a:lvl1pPr algn="r">
              <a:defRPr>
                <a:sym typeface="Wingdings" panose="05000000000000000000" pitchFamily="2" charset="2"/>
              </a:defRPr>
            </a:lvl1pPr>
          </a:lstStyle>
          <a:p>
            <a:pPr lvl="0"/>
            <a:r>
              <a:rPr lang="en-US"/>
              <a:t>  Section title</a:t>
            </a:r>
          </a:p>
        </p:txBody>
      </p:sp>
    </p:spTree>
    <p:extLst>
      <p:ext uri="{BB962C8B-B14F-4D97-AF65-F5344CB8AC3E}">
        <p14:creationId xmlns:p14="http://schemas.microsoft.com/office/powerpoint/2010/main" val="333416127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009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Wide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5F7456-7D36-47C8-8213-3EAEADB49125}"/>
              </a:ext>
            </a:extLst>
          </p:cNvPr>
          <p:cNvSpPr/>
          <p:nvPr userDrawn="1"/>
        </p:nvSpPr>
        <p:spPr bwMode="auto">
          <a:xfrm>
            <a:off x="-2" y="0"/>
            <a:ext cx="12192000" cy="5975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3200" err="1">
              <a:solidFill>
                <a:schemeClr val="bg2">
                  <a:lumMod val="25000"/>
                </a:schemeClr>
              </a:solidFill>
              <a:latin typeface="Segoe UI Semibold" panose="020B0702040204020203" pitchFamily="34" charset="0"/>
              <a:ea typeface="Segoe UI" pitchFamily="34" charset="0"/>
              <a:cs typeface="Segoe UI Semibold" panose="020B0702040204020203" pitchFamily="34" charset="0"/>
            </a:endParaRPr>
          </a:p>
        </p:txBody>
      </p:sp>
      <p:sp>
        <p:nvSpPr>
          <p:cNvPr id="12" name="Title 1">
            <a:extLst>
              <a:ext uri="{FF2B5EF4-FFF2-40B4-BE49-F238E27FC236}">
                <a16:creationId xmlns:a16="http://schemas.microsoft.com/office/drawing/2014/main" id="{11C36882-FBEC-48E6-964B-3F4C9B617ED1}"/>
              </a:ext>
            </a:extLst>
          </p:cNvPr>
          <p:cNvSpPr>
            <a:spLocks noGrp="1"/>
          </p:cNvSpPr>
          <p:nvPr>
            <p:ph type="title"/>
          </p:nvPr>
        </p:nvSpPr>
        <p:spPr>
          <a:xfrm>
            <a:off x="0" y="1"/>
            <a:ext cx="12090982" cy="685800"/>
          </a:xfrm>
          <a:noFill/>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56" name="Text Placeholder 5">
            <a:extLst>
              <a:ext uri="{FF2B5EF4-FFF2-40B4-BE49-F238E27FC236}">
                <a16:creationId xmlns:a16="http://schemas.microsoft.com/office/drawing/2014/main" id="{A656B343-0AEE-4881-A054-2551B5EF9579}"/>
              </a:ext>
            </a:extLst>
          </p:cNvPr>
          <p:cNvSpPr>
            <a:spLocks noGrp="1"/>
          </p:cNvSpPr>
          <p:nvPr>
            <p:ph type="body" sz="quarter" idx="11"/>
          </p:nvPr>
        </p:nvSpPr>
        <p:spPr>
          <a:xfrm>
            <a:off x="167205" y="757646"/>
            <a:ext cx="11923776" cy="5502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59EA249F-34CC-4336-900D-56E430C301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6588" y="6380894"/>
            <a:ext cx="1165412" cy="444314"/>
          </a:xfrm>
          <a:prstGeom prst="rect">
            <a:avLst/>
          </a:prstGeom>
        </p:spPr>
      </p:pic>
    </p:spTree>
    <p:extLst>
      <p:ext uri="{BB962C8B-B14F-4D97-AF65-F5344CB8AC3E}">
        <p14:creationId xmlns:p14="http://schemas.microsoft.com/office/powerpoint/2010/main" val="190188760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522920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83F1F5-3341-49C2-8031-88D42569FF67}"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C1A46-5807-42E5-B985-AF0CBF876EC4}" type="slidenum">
              <a:rPr lang="en-US" smtClean="0"/>
              <a:t>‹#›</a:t>
            </a:fld>
            <a:endParaRPr lang="en-US"/>
          </a:p>
        </p:txBody>
      </p:sp>
    </p:spTree>
    <p:extLst>
      <p:ext uri="{BB962C8B-B14F-4D97-AF65-F5344CB8AC3E}">
        <p14:creationId xmlns:p14="http://schemas.microsoft.com/office/powerpoint/2010/main" val="1296453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440495"/>
            <a:ext cx="11336038"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39683158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120497"/>
            <a:ext cx="10363200" cy="389466"/>
          </a:xfrm>
        </p:spPr>
        <p:txBody>
          <a:bodyPr anchor="b"/>
          <a:lstStyle>
            <a:lvl1pPr algn="ctr">
              <a:defRPr sz="2531"/>
            </a:lvl1pPr>
          </a:lstStyle>
          <a:p>
            <a:r>
              <a:rPr lang="en-US"/>
              <a:t>Click to edit Master title style</a:t>
            </a:r>
          </a:p>
        </p:txBody>
      </p:sp>
      <p:sp>
        <p:nvSpPr>
          <p:cNvPr id="3" name="Subtitle 2"/>
          <p:cNvSpPr>
            <a:spLocks noGrp="1"/>
          </p:cNvSpPr>
          <p:nvPr>
            <p:ph type="subTitle" idx="1"/>
          </p:nvPr>
        </p:nvSpPr>
        <p:spPr>
          <a:xfrm>
            <a:off x="1524000" y="3602038"/>
            <a:ext cx="9144000" cy="155877"/>
          </a:xfrm>
        </p:spPr>
        <p:txBody>
          <a:bodyPr/>
          <a:lstStyle>
            <a:lvl1pPr marL="0" indent="0" algn="ctr">
              <a:buNone/>
              <a:defRPr sz="1013"/>
            </a:lvl1pPr>
            <a:lvl2pPr marL="192881" indent="0" algn="ctr">
              <a:buNone/>
              <a:defRPr sz="844"/>
            </a:lvl2pPr>
            <a:lvl3pPr marL="385763" indent="0" algn="ctr">
              <a:buNone/>
              <a:defRPr sz="759"/>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p>
        </p:txBody>
      </p:sp>
      <p:sp>
        <p:nvSpPr>
          <p:cNvPr id="4" name="Date Placeholder 3"/>
          <p:cNvSpPr>
            <a:spLocks noGrp="1"/>
          </p:cNvSpPr>
          <p:nvPr>
            <p:ph type="dt" sz="half" idx="10"/>
          </p:nvPr>
        </p:nvSpPr>
        <p:spPr/>
        <p:txBody>
          <a:bodyPr/>
          <a:lstStyle/>
          <a:p>
            <a:fld id="{92C84019-2373-47CD-94F0-5C8DE92B9F45}"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59019-CB89-4ECC-A097-FE7194040D3A}" type="slidenum">
              <a:rPr lang="en-US" smtClean="0"/>
              <a:t>‹#›</a:t>
            </a:fld>
            <a:endParaRPr lang="en-US"/>
          </a:p>
        </p:txBody>
      </p:sp>
    </p:spTree>
    <p:extLst>
      <p:ext uri="{BB962C8B-B14F-4D97-AF65-F5344CB8AC3E}">
        <p14:creationId xmlns:p14="http://schemas.microsoft.com/office/powerpoint/2010/main" val="24209997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object 33">
            <a:extLst>
              <a:ext uri="{FF2B5EF4-FFF2-40B4-BE49-F238E27FC236}">
                <a16:creationId xmlns:a16="http://schemas.microsoft.com/office/drawing/2014/main" id="{7B156CB0-EA4D-DA4E-A335-5F757C36C5A4}"/>
              </a:ext>
            </a:extLst>
          </p:cNvPr>
          <p:cNvSpPr txBox="1">
            <a:spLocks/>
          </p:cNvSpPr>
          <p:nvPr userDrawn="1"/>
        </p:nvSpPr>
        <p:spPr>
          <a:xfrm>
            <a:off x="846666" y="6473527"/>
            <a:ext cx="2296584" cy="118687"/>
          </a:xfrm>
          <a:prstGeom prst="rect">
            <a:avLst/>
          </a:prstGeom>
        </p:spPr>
        <p:txBody>
          <a:bodyPr vert="horz" wrap="square" lIns="0" tIns="15875"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583">
              <a:spcBef>
                <a:spcPts val="125"/>
              </a:spcBef>
            </a:pPr>
            <a:r>
              <a:rPr lang="en-US" sz="667" kern="100">
                <a:solidFill>
                  <a:schemeClr val="tx1"/>
                </a:solidFill>
                <a:latin typeface="Segoe UI" panose="020B0502040204020203" pitchFamily="34" charset="0"/>
                <a:cs typeface="Segoe UI" panose="020B0502040204020203" pitchFamily="34" charset="0"/>
              </a:rPr>
              <a:t>Microsoft Viva </a:t>
            </a:r>
            <a:r>
              <a:rPr lang="en-US" sz="667" b="0" i="0" kern="1200">
                <a:solidFill>
                  <a:schemeClr val="tx1"/>
                </a:solidFill>
                <a:effectLst/>
                <a:latin typeface="Segoe UI" panose="020B0502040204020203" pitchFamily="34" charset="0"/>
                <a:ea typeface="+mn-ea"/>
                <a:cs typeface="Segoe UI" panose="020B0502040204020203" pitchFamily="34" charset="0"/>
              </a:rPr>
              <a:t>brand expression</a:t>
            </a:r>
            <a:endParaRPr lang="en-US" sz="667" kern="100">
              <a:solidFill>
                <a:schemeClr val="tx1"/>
              </a:solidFill>
              <a:latin typeface="Segoe UI" panose="020B0502040204020203" pitchFamily="34" charset="0"/>
              <a:cs typeface="Segoe UI" panose="020B0502040204020203" pitchFamily="34" charset="0"/>
            </a:endParaRPr>
          </a:p>
        </p:txBody>
      </p:sp>
      <p:sp>
        <p:nvSpPr>
          <p:cNvPr id="7" name="object 33">
            <a:extLst>
              <a:ext uri="{FF2B5EF4-FFF2-40B4-BE49-F238E27FC236}">
                <a16:creationId xmlns:a16="http://schemas.microsoft.com/office/drawing/2014/main" id="{2803D615-190B-1843-806A-3EDEAED77A61}"/>
              </a:ext>
            </a:extLst>
          </p:cNvPr>
          <p:cNvSpPr txBox="1">
            <a:spLocks/>
          </p:cNvSpPr>
          <p:nvPr userDrawn="1"/>
        </p:nvSpPr>
        <p:spPr>
          <a:xfrm>
            <a:off x="4296259" y="6473527"/>
            <a:ext cx="2296584" cy="118687"/>
          </a:xfrm>
          <a:prstGeom prst="rect">
            <a:avLst/>
          </a:prstGeom>
        </p:spPr>
        <p:txBody>
          <a:bodyPr vert="horz" wrap="square" lIns="0" tIns="15875"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583">
              <a:spcBef>
                <a:spcPts val="125"/>
              </a:spcBef>
            </a:pPr>
            <a:r>
              <a:rPr lang="en-US" sz="667" kern="100">
                <a:solidFill>
                  <a:schemeClr val="tx1"/>
                </a:solidFill>
                <a:latin typeface="Segoe UI" panose="020B0502040204020203" pitchFamily="34" charset="0"/>
                <a:cs typeface="Segoe UI" panose="020B0502040204020203" pitchFamily="34" charset="0"/>
              </a:rPr>
              <a:t>Microsoft </a:t>
            </a:r>
            <a:r>
              <a:rPr lang="en-US" sz="667" b="0" i="0" u="none" strike="noStrike" kern="1200">
                <a:solidFill>
                  <a:schemeClr val="tx1"/>
                </a:solidFill>
                <a:effectLst/>
                <a:latin typeface="Segoe UI" panose="020B0502040204020203" pitchFamily="34" charset="0"/>
                <a:ea typeface="+mn-ea"/>
                <a:cs typeface="Segoe UI" panose="020B0502040204020203" pitchFamily="34" charset="0"/>
              </a:rPr>
              <a:t>confidential</a:t>
            </a:r>
            <a:endParaRPr lang="en-US" sz="667" kern="100">
              <a:solidFill>
                <a:schemeClr val="tx1"/>
              </a:solidFill>
              <a:latin typeface="Segoe UI" panose="020B0502040204020203" pitchFamily="34" charset="0"/>
              <a:cs typeface="Segoe UI" panose="020B0502040204020203" pitchFamily="34" charset="0"/>
            </a:endParaRP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482094" y="6493110"/>
            <a:ext cx="137583" cy="102657"/>
          </a:xfrm>
        </p:spPr>
        <p:txBody>
          <a:bodyPr lIns="0" tIns="0" rIns="0" bIns="0"/>
          <a:lstStyle>
            <a:lvl1pPr>
              <a:defRPr sz="667" b="0" i="0">
                <a:solidFill>
                  <a:srgbClr val="3C3C41"/>
                </a:solidFill>
                <a:latin typeface="Segoe UI Regular" charset="0"/>
                <a:cs typeface="Segoe UI Regular" charset="0"/>
              </a:defRPr>
            </a:lvl1pPr>
          </a:lstStyle>
          <a:p>
            <a:pPr marL="21166">
              <a:spcBef>
                <a:spcPts val="125"/>
              </a:spcBef>
            </a:pPr>
            <a:fld id="{81D60167-4931-47E6-BA6A-407CBD079E47}" type="slidenum">
              <a:rPr lang="uk-UA" smtClean="0"/>
              <a:pPr marL="21166">
                <a:spcBef>
                  <a:spcPts val="125"/>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476250" y="476251"/>
            <a:ext cx="2667000" cy="187878"/>
          </a:xfrm>
          <a:prstGeom prst="rect">
            <a:avLst/>
          </a:prstGeom>
        </p:spPr>
        <p:txBody>
          <a:bodyPr lIns="0" tIns="0" rIns="0" bIns="0"/>
          <a:lstStyle>
            <a:lvl1pPr>
              <a:defRPr sz="1333" baseline="0">
                <a:solidFill>
                  <a:srgbClr val="000000"/>
                </a:solidFill>
              </a:defRPr>
            </a:lvl1pPr>
          </a:lstStyle>
          <a:p>
            <a:r>
              <a:rPr lang="en-US"/>
              <a:t>Click to edit Master title style</a:t>
            </a:r>
          </a:p>
        </p:txBody>
      </p:sp>
    </p:spTree>
    <p:extLst>
      <p:ext uri="{BB962C8B-B14F-4D97-AF65-F5344CB8AC3E}">
        <p14:creationId xmlns:p14="http://schemas.microsoft.com/office/powerpoint/2010/main" val="1807675639"/>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004B-76B0-EF12-039C-368CCD7417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B828CF-B05F-ED51-95DC-8A8CAA23F1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C8E11-F05E-BB2A-EF4F-33FD8E062FA1}"/>
              </a:ext>
            </a:extLst>
          </p:cNvPr>
          <p:cNvSpPr>
            <a:spLocks noGrp="1"/>
          </p:cNvSpPr>
          <p:nvPr>
            <p:ph type="dt" sz="half" idx="10"/>
          </p:nvPr>
        </p:nvSpPr>
        <p:spPr/>
        <p:txBody>
          <a:bodyPr/>
          <a:lstStyle/>
          <a:p>
            <a:fld id="{4E1DE7DA-845C-4DA8-8CC5-17CE665361FF}" type="datetimeFigureOut">
              <a:rPr lang="en-US" smtClean="0"/>
              <a:t>10/14/2025</a:t>
            </a:fld>
            <a:endParaRPr lang="en-US"/>
          </a:p>
        </p:txBody>
      </p:sp>
      <p:sp>
        <p:nvSpPr>
          <p:cNvPr id="5" name="Footer Placeholder 4">
            <a:extLst>
              <a:ext uri="{FF2B5EF4-FFF2-40B4-BE49-F238E27FC236}">
                <a16:creationId xmlns:a16="http://schemas.microsoft.com/office/drawing/2014/main" id="{1808A140-5C6F-6DD6-93AC-67DAA919B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F2FDF-B44B-472D-5652-89B5B0B3A544}"/>
              </a:ext>
            </a:extLst>
          </p:cNvPr>
          <p:cNvSpPr>
            <a:spLocks noGrp="1"/>
          </p:cNvSpPr>
          <p:nvPr>
            <p:ph type="sldNum" sz="quarter" idx="12"/>
          </p:nvPr>
        </p:nvSpPr>
        <p:spPr/>
        <p:txBody>
          <a:bodyPr/>
          <a:lstStyle/>
          <a:p>
            <a:fld id="{AC7608C1-4029-4B47-9E06-67D2061091F6}" type="slidenum">
              <a:rPr lang="en-US" smtClean="0"/>
              <a:t>‹#›</a:t>
            </a:fld>
            <a:endParaRPr lang="en-US"/>
          </a:p>
        </p:txBody>
      </p:sp>
    </p:spTree>
    <p:extLst>
      <p:ext uri="{BB962C8B-B14F-4D97-AF65-F5344CB8AC3E}">
        <p14:creationId xmlns:p14="http://schemas.microsoft.com/office/powerpoint/2010/main" val="37466072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CD0A12-01FA-4BFF-986A-B7ECD54D34BE}" type="datetime1">
              <a:rPr lang="en-US" smtClean="0"/>
              <a:t>10/14/2025</a:t>
            </a:fld>
            <a:endParaRPr lang="en-US"/>
          </a:p>
        </p:txBody>
      </p:sp>
      <p:sp>
        <p:nvSpPr>
          <p:cNvPr id="5" name="Footer Placeholder 4"/>
          <p:cNvSpPr>
            <a:spLocks noGrp="1"/>
          </p:cNvSpPr>
          <p:nvPr>
            <p:ph type="ftr" sz="quarter" idx="11"/>
          </p:nvPr>
        </p:nvSpPr>
        <p:spPr/>
        <p:txBody>
          <a:bodyPr/>
          <a:lstStyle/>
          <a:p>
            <a:r>
              <a:rPr lang="en-US"/>
              <a:t>Microsoft Confidential</a:t>
            </a:r>
          </a:p>
        </p:txBody>
      </p:sp>
      <p:sp>
        <p:nvSpPr>
          <p:cNvPr id="6" name="Slide Number Placeholder 5"/>
          <p:cNvSpPr>
            <a:spLocks noGrp="1"/>
          </p:cNvSpPr>
          <p:nvPr>
            <p:ph type="sldNum" sz="quarter" idx="12"/>
          </p:nvPr>
        </p:nvSpPr>
        <p:spPr/>
        <p:txBody>
          <a:bodyPr/>
          <a:lstStyle/>
          <a:p>
            <a:fld id="{145FF965-0309-4F13-9176-01FD87F1E378}" type="slidenum">
              <a:rPr lang="en-US" smtClean="0"/>
              <a:t>‹#›</a:t>
            </a:fld>
            <a:endParaRPr lang="en-US"/>
          </a:p>
        </p:txBody>
      </p:sp>
    </p:spTree>
    <p:extLst>
      <p:ext uri="{BB962C8B-B14F-4D97-AF65-F5344CB8AC3E}">
        <p14:creationId xmlns:p14="http://schemas.microsoft.com/office/powerpoint/2010/main" val="40319414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Hidden Title: For Agencies/Design">
    <p:bg>
      <p:bgPr>
        <a:solidFill>
          <a:srgbClr val="091F2C"/>
        </a:solidFill>
        <a:effectLst/>
      </p:bgPr>
    </p:bg>
    <p:spTree>
      <p:nvGrpSpPr>
        <p:cNvPr id="1" name=""/>
        <p:cNvGrpSpPr/>
        <p:nvPr/>
      </p:nvGrpSpPr>
      <p:grpSpPr>
        <a:xfrm>
          <a:off x="0" y="0"/>
          <a:ext cx="0" cy="0"/>
          <a:chOff x="0" y="0"/>
          <a:chExt cx="0" cy="0"/>
        </a:xfrm>
      </p:grpSpPr>
      <p:sp>
        <p:nvSpPr>
          <p:cNvPr id="7" name="object 33">
            <a:extLst>
              <a:ext uri="{FF2B5EF4-FFF2-40B4-BE49-F238E27FC236}">
                <a16:creationId xmlns:a16="http://schemas.microsoft.com/office/drawing/2014/main" id="{584E6232-6B5D-A342-8DF3-2A8E6DD41C4B}"/>
              </a:ext>
            </a:extLst>
          </p:cNvPr>
          <p:cNvSpPr txBox="1">
            <a:spLocks/>
          </p:cNvSpPr>
          <p:nvPr userDrawn="1"/>
        </p:nvSpPr>
        <p:spPr>
          <a:xfrm>
            <a:off x="846666" y="6473527"/>
            <a:ext cx="2296584" cy="118687"/>
          </a:xfrm>
          <a:prstGeom prst="rect">
            <a:avLst/>
          </a:prstGeom>
        </p:spPr>
        <p:txBody>
          <a:bodyPr vert="horz" wrap="square" lIns="0" tIns="15875"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583">
              <a:spcBef>
                <a:spcPts val="125"/>
              </a:spcBef>
            </a:pPr>
            <a:r>
              <a:rPr lang="en-US" sz="667" kern="100">
                <a:solidFill>
                  <a:schemeClr val="bg1"/>
                </a:solidFill>
                <a:latin typeface="Segoe UI" panose="020B0502040204020203" pitchFamily="34" charset="0"/>
                <a:cs typeface="Segoe UI" panose="020B0502040204020203" pitchFamily="34" charset="0"/>
              </a:rPr>
              <a:t>Microsoft Viva brand expression</a:t>
            </a:r>
          </a:p>
        </p:txBody>
      </p:sp>
      <p:sp>
        <p:nvSpPr>
          <p:cNvPr id="8" name="object 33">
            <a:extLst>
              <a:ext uri="{FF2B5EF4-FFF2-40B4-BE49-F238E27FC236}">
                <a16:creationId xmlns:a16="http://schemas.microsoft.com/office/drawing/2014/main" id="{E60C0EE4-8DBD-B14E-B32F-F14CA5E3F60E}"/>
              </a:ext>
            </a:extLst>
          </p:cNvPr>
          <p:cNvSpPr txBox="1">
            <a:spLocks/>
          </p:cNvSpPr>
          <p:nvPr userDrawn="1"/>
        </p:nvSpPr>
        <p:spPr>
          <a:xfrm>
            <a:off x="4296259" y="6473527"/>
            <a:ext cx="2296584" cy="118687"/>
          </a:xfrm>
          <a:prstGeom prst="rect">
            <a:avLst/>
          </a:prstGeom>
        </p:spPr>
        <p:txBody>
          <a:bodyPr vert="horz" wrap="square" lIns="0" tIns="15875"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583">
              <a:spcBef>
                <a:spcPts val="125"/>
              </a:spcBef>
            </a:pPr>
            <a:r>
              <a:rPr lang="en-US" sz="667" kern="100">
                <a:solidFill>
                  <a:schemeClr val="bg1"/>
                </a:solidFill>
                <a:latin typeface="Segoe UI" panose="020B0502040204020203" pitchFamily="34" charset="0"/>
                <a:cs typeface="Segoe UI" panose="020B0502040204020203" pitchFamily="34" charset="0"/>
              </a:rPr>
              <a:t>Microsoft </a:t>
            </a:r>
            <a:r>
              <a:rPr lang="en-US" sz="667" b="0" i="0" u="none" strike="noStrike" kern="1200">
                <a:solidFill>
                  <a:schemeClr val="bg1"/>
                </a:solidFill>
                <a:effectLst/>
                <a:latin typeface="Segoe UI" panose="020B0502040204020203" pitchFamily="34" charset="0"/>
                <a:ea typeface="+mn-ea"/>
                <a:cs typeface="Segoe UI" panose="020B0502040204020203" pitchFamily="34" charset="0"/>
              </a:rPr>
              <a:t>confidential</a:t>
            </a:r>
            <a:endParaRPr lang="en-US" sz="667" kern="100">
              <a:solidFill>
                <a:schemeClr val="bg1"/>
              </a:solidFill>
              <a:latin typeface="Segoe UI" panose="020B0502040204020203" pitchFamily="34" charset="0"/>
              <a:cs typeface="Segoe UI" panose="020B0502040204020203" pitchFamily="34" charset="0"/>
            </a:endParaRPr>
          </a:p>
        </p:txBody>
      </p:sp>
      <p:sp>
        <p:nvSpPr>
          <p:cNvPr id="10" name="Holder 4">
            <a:extLst>
              <a:ext uri="{FF2B5EF4-FFF2-40B4-BE49-F238E27FC236}">
                <a16:creationId xmlns:a16="http://schemas.microsoft.com/office/drawing/2014/main" id="{2A76C857-31A7-CA4C-B8BC-AE8475F877CF}"/>
              </a:ext>
            </a:extLst>
          </p:cNvPr>
          <p:cNvSpPr>
            <a:spLocks noGrp="1"/>
          </p:cNvSpPr>
          <p:nvPr>
            <p:ph type="sldNum" sz="quarter" idx="7"/>
          </p:nvPr>
        </p:nvSpPr>
        <p:spPr>
          <a:xfrm>
            <a:off x="482094" y="6493110"/>
            <a:ext cx="137583" cy="102593"/>
          </a:xfrm>
        </p:spPr>
        <p:txBody>
          <a:bodyPr lIns="0" tIns="0" rIns="0" bIns="0"/>
          <a:lstStyle>
            <a:lvl1pPr>
              <a:defRPr sz="667" b="0" i="0">
                <a:solidFill>
                  <a:schemeClr val="bg1"/>
                </a:solidFill>
                <a:latin typeface="Segoe UI Regular" charset="0"/>
                <a:cs typeface="Segoe UI Regular" charset="0"/>
              </a:defRPr>
            </a:lvl1pPr>
          </a:lstStyle>
          <a:p>
            <a:pPr marL="21166">
              <a:spcBef>
                <a:spcPts val="125"/>
              </a:spcBef>
            </a:pPr>
            <a:fld id="{81D60167-4931-47E6-BA6A-407CBD079E47}" type="slidenum">
              <a:rPr lang="uk-UA" smtClean="0"/>
              <a:pPr marL="21166">
                <a:spcBef>
                  <a:spcPts val="125"/>
                </a:spcBef>
              </a:pPr>
              <a:t>‹#›</a:t>
            </a:fld>
            <a:endParaRPr lang="uk-UA"/>
          </a:p>
        </p:txBody>
      </p:sp>
      <p:sp>
        <p:nvSpPr>
          <p:cNvPr id="2" name="Rectangle 1">
            <a:extLst>
              <a:ext uri="{FF2B5EF4-FFF2-40B4-BE49-F238E27FC236}">
                <a16:creationId xmlns:a16="http://schemas.microsoft.com/office/drawing/2014/main" id="{28CCBEBD-0540-4343-9169-21F51A430BC9}"/>
              </a:ext>
            </a:extLst>
          </p:cNvPr>
          <p:cNvSpPr/>
          <p:nvPr userDrawn="1"/>
        </p:nvSpPr>
        <p:spPr>
          <a:xfrm rot="16200000">
            <a:off x="5999922" y="-5999923"/>
            <a:ext cx="192154" cy="12192000"/>
          </a:xfrm>
          <a:prstGeom prst="rect">
            <a:avLst/>
          </a:prstGeom>
          <a:gradFill>
            <a:gsLst>
              <a:gs pos="0">
                <a:srgbClr val="E535E5"/>
              </a:gs>
              <a:gs pos="96000">
                <a:srgbClr val="FFEF86"/>
              </a:gs>
            </a:gsLst>
            <a:lin ang="19800000" scaled="0"/>
          </a:gradFill>
        </p:spPr>
        <p:txBody>
          <a:bodyPr vert="vert" wrap="square" lIns="0" tIns="480060" rIns="0" bIns="0" anchor="ctr" anchorCtr="0">
            <a:noAutofit/>
          </a:bodyPr>
          <a:lstStyle/>
          <a:p>
            <a:r>
              <a:rPr lang="en-US" sz="583" b="1" cap="all" spc="42">
                <a:solidFill>
                  <a:srgbClr val="000000"/>
                </a:solidFill>
                <a:latin typeface="Segoe UI" panose="020B0502040204020203" pitchFamily="34" charset="0"/>
                <a:cs typeface="Segoe UI" panose="020B0502040204020203" pitchFamily="34" charset="0"/>
              </a:rPr>
              <a:t>For agencies and design teams</a:t>
            </a:r>
          </a:p>
        </p:txBody>
      </p:sp>
      <p:sp>
        <p:nvSpPr>
          <p:cNvPr id="3" name="Title 2">
            <a:extLst>
              <a:ext uri="{FF2B5EF4-FFF2-40B4-BE49-F238E27FC236}">
                <a16:creationId xmlns:a16="http://schemas.microsoft.com/office/drawing/2014/main" id="{954DB1E3-E547-C440-9CDB-D4A0E324481A}"/>
              </a:ext>
            </a:extLst>
          </p:cNvPr>
          <p:cNvSpPr>
            <a:spLocks noGrp="1"/>
          </p:cNvSpPr>
          <p:nvPr>
            <p:ph type="title"/>
          </p:nvPr>
        </p:nvSpPr>
        <p:spPr>
          <a:xfrm>
            <a:off x="476250" y="476251"/>
            <a:ext cx="2667000" cy="205121"/>
          </a:xfrm>
          <a:prstGeom prst="rect">
            <a:avLst/>
          </a:prstGeom>
        </p:spPr>
        <p:txBody>
          <a:bodyPr lIns="0" tIns="0" rIns="0" bIns="0"/>
          <a:lstStyle>
            <a:lvl1pPr>
              <a:defRPr sz="1333">
                <a:solidFill>
                  <a:schemeClr val="bg1"/>
                </a:solidFill>
              </a:defRPr>
            </a:lvl1pPr>
          </a:lstStyle>
          <a:p>
            <a:r>
              <a:rPr lang="en-US"/>
              <a:t>Click to edit Master title style</a:t>
            </a:r>
          </a:p>
        </p:txBody>
      </p:sp>
    </p:spTree>
    <p:extLst>
      <p:ext uri="{BB962C8B-B14F-4D97-AF65-F5344CB8AC3E}">
        <p14:creationId xmlns:p14="http://schemas.microsoft.com/office/powerpoint/2010/main" val="1201220790"/>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12659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Blank ligh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52013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Experience area dividers">
    <p:bg>
      <p:bgPr>
        <a:solidFill>
          <a:srgbClr val="F2F2F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C2D7E7-250A-A9A5-2579-E6A43C3BCA14}"/>
              </a:ext>
            </a:extLst>
          </p:cNvPr>
          <p:cNvSpPr/>
          <p:nvPr userDrawn="1"/>
        </p:nvSpPr>
        <p:spPr bwMode="auto">
          <a:xfrm>
            <a:off x="9603214" y="177241"/>
            <a:ext cx="2070492" cy="26586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A3C91BEC-D0EF-1412-8E56-25D2BA7930F3}"/>
              </a:ext>
            </a:extLst>
          </p:cNvPr>
          <p:cNvSpPr txBox="1"/>
          <p:nvPr userDrawn="1"/>
        </p:nvSpPr>
        <p:spPr>
          <a:xfrm>
            <a:off x="8909108" y="247357"/>
            <a:ext cx="2700281" cy="92333"/>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pPr>
              <a:defRPr/>
            </a:pPr>
            <a:r>
              <a:rPr kumimoji="0" lang="en-US" sz="600" b="0" u="none" strike="noStrike" kern="1200" cap="none" spc="0" normalizeH="0" baseline="0" noProof="0">
                <a:ln>
                  <a:noFill/>
                </a:ln>
                <a:solidFill>
                  <a:schemeClr val="bg1">
                    <a:lumMod val="50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Last updated September 22, 2022</a:t>
            </a:r>
          </a:p>
        </p:txBody>
      </p:sp>
    </p:spTree>
    <p:extLst>
      <p:ext uri="{BB962C8B-B14F-4D97-AF65-F5344CB8AC3E}">
        <p14:creationId xmlns:p14="http://schemas.microsoft.com/office/powerpoint/2010/main" val="18216151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ontent slides">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2354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Screenshot_Insight">
    <p:bg>
      <p:bgPr>
        <a:solidFill>
          <a:srgbClr val="F2F2F2"/>
        </a:solidFill>
        <a:effectLst/>
      </p:bgPr>
    </p:bg>
    <p:spTree>
      <p:nvGrpSpPr>
        <p:cNvPr id="1" name=""/>
        <p:cNvGrpSpPr/>
        <p:nvPr/>
      </p:nvGrpSpPr>
      <p:grpSpPr>
        <a:xfrm>
          <a:off x="0" y="0"/>
          <a:ext cx="0" cy="0"/>
          <a:chOff x="0" y="0"/>
          <a:chExt cx="0" cy="0"/>
        </a:xfrm>
      </p:grpSpPr>
      <p:pic>
        <p:nvPicPr>
          <p:cNvPr id="2" name="Picture 1" descr="A picture containing blur&#10;&#10;Description automatically generated">
            <a:extLst>
              <a:ext uri="{FF2B5EF4-FFF2-40B4-BE49-F238E27FC236}">
                <a16:creationId xmlns:a16="http://schemas.microsoft.com/office/drawing/2014/main" id="{1E755F26-FC55-0D5D-BAF3-6742671E6C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5400000">
            <a:off x="6593776" y="1259777"/>
            <a:ext cx="6425973" cy="4770474"/>
          </a:xfrm>
          <a:prstGeom prst="rect">
            <a:avLst/>
          </a:prstGeom>
        </p:spPr>
      </p:pic>
      <p:sp>
        <p:nvSpPr>
          <p:cNvPr id="3" name="Rectangle 2">
            <a:extLst>
              <a:ext uri="{FF2B5EF4-FFF2-40B4-BE49-F238E27FC236}">
                <a16:creationId xmlns:a16="http://schemas.microsoft.com/office/drawing/2014/main" id="{72793FB9-76B9-C898-BC97-67438F47E231}"/>
              </a:ext>
            </a:extLst>
          </p:cNvPr>
          <p:cNvSpPr/>
          <p:nvPr userDrawn="1"/>
        </p:nvSpPr>
        <p:spPr bwMode="auto">
          <a:xfrm>
            <a:off x="4639115" y="0"/>
            <a:ext cx="7552885" cy="6858000"/>
          </a:xfrm>
          <a:prstGeom prst="rect">
            <a:avLst/>
          </a:prstGeom>
          <a:gradFill>
            <a:gsLst>
              <a:gs pos="0">
                <a:srgbClr val="CED8DB">
                  <a:alpha val="40000"/>
                </a:srgbClr>
              </a:gs>
              <a:gs pos="5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795098672"/>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3190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724044"/>
          </a:xfrm>
        </p:spPr>
        <p:txBody>
          <a:bodyPr/>
          <a:lstStyle>
            <a:lvl1pPr>
              <a:defRPr sz="4705"/>
            </a:lvl1pPr>
          </a:lstStyle>
          <a:p>
            <a:r>
              <a:rPr lang="en-US"/>
              <a:t>Click to edit Master title style</a:t>
            </a:r>
          </a:p>
        </p:txBody>
      </p:sp>
      <p:sp>
        <p:nvSpPr>
          <p:cNvPr id="6" name="Text Placeholder 5"/>
          <p:cNvSpPr>
            <a:spLocks noGrp="1"/>
          </p:cNvSpPr>
          <p:nvPr>
            <p:ph type="body" sz="quarter" idx="10"/>
          </p:nvPr>
        </p:nvSpPr>
        <p:spPr>
          <a:xfrm>
            <a:off x="269239" y="1189177"/>
            <a:ext cx="11653523" cy="1665766"/>
          </a:xfrm>
        </p:spPr>
        <p:txBody>
          <a:bodyPr/>
          <a:lstStyle>
            <a:lvl1pPr marL="0" indent="0">
              <a:buNone/>
              <a:defRPr sz="3529">
                <a:gradFill>
                  <a:gsLst>
                    <a:gs pos="1250">
                      <a:schemeClr val="tx2"/>
                    </a:gs>
                    <a:gs pos="99000">
                      <a:schemeClr val="tx2"/>
                    </a:gs>
                  </a:gsLst>
                  <a:lin ang="5400000" scaled="0"/>
                </a:gradFill>
              </a:defRPr>
            </a:lvl1pPr>
            <a:lvl2pPr marL="0" indent="0">
              <a:buFontTx/>
              <a:buNone/>
              <a:defRPr sz="1568"/>
            </a:lvl2pPr>
            <a:lvl3pPr marL="224097" indent="0">
              <a:buNone/>
              <a:defRPr sz="1568"/>
            </a:lvl3pPr>
            <a:lvl4pPr marL="448193" indent="0">
              <a:buNone/>
              <a:defRPr sz="1372"/>
            </a:lvl4pPr>
            <a:lvl5pPr marL="672290" indent="0">
              <a:buNone/>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4716940"/>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Leaders background">
    <p:bg>
      <p:bgPr>
        <a:solidFill>
          <a:srgbClr val="F2F2F2"/>
        </a:solidFill>
        <a:effectLst/>
      </p:bgPr>
    </p:bg>
    <p:spTree>
      <p:nvGrpSpPr>
        <p:cNvPr id="1" name=""/>
        <p:cNvGrpSpPr/>
        <p:nvPr/>
      </p:nvGrpSpPr>
      <p:grpSpPr>
        <a:xfrm>
          <a:off x="0" y="0"/>
          <a:ext cx="0" cy="0"/>
          <a:chOff x="0" y="0"/>
          <a:chExt cx="0" cy="0"/>
        </a:xfrm>
      </p:grpSpPr>
      <p:pic>
        <p:nvPicPr>
          <p:cNvPr id="7" name="Picture 6" descr="A planet with rings around it&#10;&#10;Description automatically generated with low confidence">
            <a:extLst>
              <a:ext uri="{FF2B5EF4-FFF2-40B4-BE49-F238E27FC236}">
                <a16:creationId xmlns:a16="http://schemas.microsoft.com/office/drawing/2014/main" id="{7A93FD90-B26A-59A8-8079-B38DCCFFDF1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6200000" flipH="1" flipV="1">
            <a:off x="5404769" y="70772"/>
            <a:ext cx="6858001" cy="6716460"/>
          </a:xfrm>
          <a:prstGeom prst="rect">
            <a:avLst/>
          </a:prstGeom>
        </p:spPr>
      </p:pic>
      <p:sp>
        <p:nvSpPr>
          <p:cNvPr id="9" name="Rectangle 8">
            <a:extLst>
              <a:ext uri="{FF2B5EF4-FFF2-40B4-BE49-F238E27FC236}">
                <a16:creationId xmlns:a16="http://schemas.microsoft.com/office/drawing/2014/main" id="{ACF28FD8-6824-D804-A7BE-9A08DB183853}"/>
              </a:ext>
            </a:extLst>
          </p:cNvPr>
          <p:cNvSpPr/>
          <p:nvPr userDrawn="1"/>
        </p:nvSpPr>
        <p:spPr bwMode="auto">
          <a:xfrm>
            <a:off x="4639112" y="0"/>
            <a:ext cx="7552885" cy="6858000"/>
          </a:xfrm>
          <a:prstGeom prst="rect">
            <a:avLst/>
          </a:prstGeom>
          <a:gradFill>
            <a:gsLst>
              <a:gs pos="0">
                <a:srgbClr val="CED8DB">
                  <a:alpha val="2900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DBE09ED0-1DE7-CF1F-D08C-967549AB8086}"/>
              </a:ext>
            </a:extLst>
          </p:cNvPr>
          <p:cNvSpPr>
            <a:spLocks noGrp="1"/>
          </p:cNvSpPr>
          <p:nvPr>
            <p:ph type="title"/>
          </p:nvPr>
        </p:nvSpPr>
        <p:spPr>
          <a:xfrm>
            <a:off x="222464" y="238544"/>
            <a:ext cx="11747073" cy="430887"/>
          </a:xfrm>
        </p:spPr>
        <p:txBody>
          <a:bodyPr/>
          <a:lstStyle>
            <a:lvl1pPr>
              <a:defRPr spc="0" baseline="0"/>
            </a:lvl1pPr>
          </a:lstStyle>
          <a:p>
            <a:r>
              <a:rPr lang="en-US"/>
              <a:t>Click to edit Master title style</a:t>
            </a:r>
          </a:p>
        </p:txBody>
      </p:sp>
      <p:sp>
        <p:nvSpPr>
          <p:cNvPr id="2" name="TextBox 1">
            <a:extLst>
              <a:ext uri="{FF2B5EF4-FFF2-40B4-BE49-F238E27FC236}">
                <a16:creationId xmlns:a16="http://schemas.microsoft.com/office/drawing/2014/main" id="{B3A8D489-EDE5-86D7-2BB6-158A21BBC8FC}"/>
              </a:ext>
            </a:extLst>
          </p:cNvPr>
          <p:cNvSpPr txBox="1"/>
          <p:nvPr userDrawn="1">
            <p:extLst>
              <p:ext uri="{1162E1C5-73C7-4A58-AE30-91384D911F3F}">
                <p184:classification xmlns:p184="http://schemas.microsoft.com/office/powerpoint/2018/4/main" val="ftr"/>
              </p:ext>
            </p:extLst>
          </p:nvPr>
        </p:nvSpPr>
        <p:spPr>
          <a:xfrm>
            <a:off x="5181600" y="6642100"/>
            <a:ext cx="1828800" cy="152400"/>
          </a:xfrm>
          <a:prstGeom prst="rect">
            <a:avLst/>
          </a:prstGeom>
        </p:spPr>
        <p:txBody>
          <a:bodyPr horzOverflow="overflow" lIns="0" tIns="0" rIns="0" bIns="0">
            <a:spAutoFit/>
          </a:bodyPr>
          <a:lstStyle/>
          <a:p>
            <a:pPr algn="ctr"/>
            <a:r>
              <a:rPr lang="en-US" sz="100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46951287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44B5640C-FD56-0DD1-3E3E-225048EF6B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243F6D"/>
              </a:gs>
              <a:gs pos="71000">
                <a:srgbClr val="0D67B3"/>
              </a:gs>
              <a:gs pos="100000">
                <a:srgbClr val="0374CD"/>
              </a:gs>
            </a:gsLst>
            <a:lin ang="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79562419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ED8AFE-D7AA-21DB-16B8-7617A85AF0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7235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06879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522473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81285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01132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9595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7953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76136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20777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711434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67457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46533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113147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71555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473F6-EC80-9A47-C849-A3876FCF5636}"/>
              </a:ext>
              <a:ext uri="{C183D7F6-B498-43B3-948B-1728B52AA6E4}">
                <adec:decorative xmlns:adec="http://schemas.microsoft.com/office/drawing/2017/decorative" val="1"/>
              </a:ext>
            </a:extLst>
          </p:cNvPr>
          <p:cNvPicPr>
            <a:picLocks noChangeAspect="1"/>
          </p:cNvPicPr>
          <p:nvPr userDrawn="1"/>
        </p:nvPicPr>
        <p:blipFill>
          <a:blip r:embed="rId2">
            <a:alphaModFix amt="75000"/>
          </a:blip>
          <a:stretch>
            <a:fillRect/>
          </a:stretch>
        </p:blipFill>
        <p:spPr>
          <a:xfrm>
            <a:off x="6350" y="13237"/>
            <a:ext cx="12185650" cy="6861574"/>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582409462"/>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411480"/>
            <a:ext cx="11352392" cy="430887"/>
          </a:xfrm>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7497244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8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8263" y="2875002"/>
            <a:ext cx="4853532" cy="1107996"/>
          </a:xfrm>
          <a:prstGeom prst="rect">
            <a:avLst/>
          </a:prstGeom>
        </p:spPr>
        <p:txBody>
          <a:bodyPr vert="horz" wrap="square" lIns="0" tIns="0" rIns="0" bIns="0" rtlCol="0" anchor="ctr" anchorCtr="0">
            <a:spAutoFit/>
          </a:bodyPr>
          <a:lstStyle>
            <a:lvl1pPr>
              <a:defRPr sz="3600" b="0" i="0" spc="0" baseline="0">
                <a:gradFill>
                  <a:gsLst>
                    <a:gs pos="58000">
                      <a:srgbClr val="8661C5"/>
                    </a:gs>
                    <a:gs pos="100000">
                      <a:srgbClr val="C73ECC"/>
                    </a:gs>
                    <a:gs pos="0">
                      <a:srgbClr val="0078D4">
                        <a:lumMod val="75000"/>
                      </a:srgbClr>
                    </a:gs>
                  </a:gsLst>
                  <a:lin ang="0" scaled="0"/>
                </a:gradFill>
                <a:latin typeface="+mj-lt"/>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336501179"/>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6E200-0458-D8D0-5FED-C2D02590BB6B}"/>
              </a:ext>
            </a:extLst>
          </p:cNvPr>
          <p:cNvSpPr>
            <a:spLocks noGrp="1"/>
          </p:cNvSpPr>
          <p:nvPr>
            <p:ph type="dt" sz="half" idx="10"/>
          </p:nvPr>
        </p:nvSpPr>
        <p:spPr/>
        <p:txBody>
          <a:bodyPr/>
          <a:lstStyle/>
          <a:p>
            <a:fld id="{FAD85FE8-DE6E-2743-9AE1-3A70EC14A8BB}" type="datetimeFigureOut">
              <a:rPr lang="en-US" smtClean="0"/>
              <a:t>10/14/2025</a:t>
            </a:fld>
            <a:endParaRPr lang="en-US"/>
          </a:p>
        </p:txBody>
      </p:sp>
      <p:sp>
        <p:nvSpPr>
          <p:cNvPr id="3" name="Footer Placeholder 2">
            <a:extLst>
              <a:ext uri="{FF2B5EF4-FFF2-40B4-BE49-F238E27FC236}">
                <a16:creationId xmlns:a16="http://schemas.microsoft.com/office/drawing/2014/main" id="{BEF9B44A-5320-1CE5-F4CB-83A4E112F4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8FF6E3-0BAD-58E4-47C8-1A2556AFB9E4}"/>
              </a:ext>
            </a:extLst>
          </p:cNvPr>
          <p:cNvSpPr>
            <a:spLocks noGrp="1"/>
          </p:cNvSpPr>
          <p:nvPr>
            <p:ph type="sldNum" sz="quarter" idx="12"/>
          </p:nvPr>
        </p:nvSpPr>
        <p:spPr/>
        <p:txBody>
          <a:bodyPr/>
          <a:lstStyle/>
          <a:p>
            <a:fld id="{C03C9A64-39C4-2F42-A05C-E7C2031E569E}" type="slidenum">
              <a:rPr lang="en-US" smtClean="0"/>
              <a:t>‹#›</a:t>
            </a:fld>
            <a:endParaRPr lang="en-US"/>
          </a:p>
        </p:txBody>
      </p:sp>
    </p:spTree>
    <p:extLst>
      <p:ext uri="{BB962C8B-B14F-4D97-AF65-F5344CB8AC3E}">
        <p14:creationId xmlns:p14="http://schemas.microsoft.com/office/powerpoint/2010/main" val="5552088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715922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1185844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867084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25603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0539332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058553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693318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5" b="4744"/>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043803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927537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111518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3164509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4957340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5438628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13086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1349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2383315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6569905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76" b="4818"/>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6503386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9044483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1496464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094011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27567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06238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98015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968017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861903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492889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2" b="4818"/>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7417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61138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912050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6224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89187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23820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04446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70671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20859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2411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5343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51593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547360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8327936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864048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880736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5185452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40973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888048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980104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44609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369878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114373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4051810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261382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518709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7108995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0990144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516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8138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020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166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348854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620002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915686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4644725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8059732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42020441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756869416"/>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419491672"/>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328839830"/>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3828382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39971241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mp; Bullets" userDrawn="1">
  <p:cSld name="Title &amp; Bullets">
    <p:spTree>
      <p:nvGrpSpPr>
        <p:cNvPr id="1" name="Shape 76"/>
        <p:cNvGrpSpPr/>
        <p:nvPr/>
      </p:nvGrpSpPr>
      <p:grpSpPr>
        <a:xfrm>
          <a:off x="0" y="0"/>
          <a:ext cx="0" cy="0"/>
          <a:chOff x="0" y="0"/>
          <a:chExt cx="0" cy="0"/>
        </a:xfrm>
      </p:grpSpPr>
      <p:sp>
        <p:nvSpPr>
          <p:cNvPr id="77" name="Google Shape;77;p20"/>
          <p:cNvSpPr txBox="1">
            <a:spLocks noGrp="1"/>
          </p:cNvSpPr>
          <p:nvPr>
            <p:ph type="title" hasCustomPrompt="1"/>
          </p:nvPr>
        </p:nvSpPr>
        <p:spPr>
          <a:xfrm>
            <a:off x="1676400" y="177800"/>
            <a:ext cx="9671051" cy="1143000"/>
          </a:xfrm>
          <a:prstGeom prst="rect">
            <a:avLst/>
          </a:prstGeom>
          <a:noFill/>
          <a:ln>
            <a:noFill/>
          </a:ln>
        </p:spPr>
        <p:txBody>
          <a:bodyPr spcFirstLastPara="1" wrap="square" lIns="19050" tIns="19050" rIns="19050" bIns="19050" anchor="ctr" anchorCtr="0">
            <a:normAutofit/>
          </a:bodyPr>
          <a:lstStyle>
            <a:lvl1pPr lvl="0" algn="ctr">
              <a:lnSpc>
                <a:spcPct val="100000"/>
              </a:lnSpc>
              <a:spcBef>
                <a:spcPts val="0"/>
              </a:spcBef>
              <a:spcAft>
                <a:spcPts val="0"/>
              </a:spcAft>
              <a:buClr>
                <a:srgbClr val="000000"/>
              </a:buClr>
              <a:buSzPts val="700"/>
              <a:buNone/>
              <a:defRPr sz="5333" b="1" i="0" u="none" strike="noStrike" cap="none" dirty="0">
                <a:solidFill>
                  <a:srgbClr val="7656AD"/>
                </a:solidFill>
                <a:latin typeface="Quattrocento Sans"/>
                <a:ea typeface="Quattrocento Sans"/>
                <a:cs typeface="Quattrocento Sans"/>
                <a:sym typeface="Arial"/>
              </a:defRPr>
            </a:lvl1pPr>
            <a:lvl2pPr lvl="1" algn="ctr">
              <a:lnSpc>
                <a:spcPct val="100000"/>
              </a:lnSpc>
              <a:spcBef>
                <a:spcPts val="0"/>
              </a:spcBef>
              <a:spcAft>
                <a:spcPts val="0"/>
              </a:spcAft>
              <a:buClr>
                <a:srgbClr val="000000"/>
              </a:buClr>
              <a:buSzPts val="700"/>
              <a:buNone/>
              <a:defRPr/>
            </a:lvl2pPr>
            <a:lvl3pPr lvl="2" algn="ctr">
              <a:lnSpc>
                <a:spcPct val="100000"/>
              </a:lnSpc>
              <a:spcBef>
                <a:spcPts val="0"/>
              </a:spcBef>
              <a:spcAft>
                <a:spcPts val="0"/>
              </a:spcAft>
              <a:buClr>
                <a:srgbClr val="000000"/>
              </a:buClr>
              <a:buSzPts val="700"/>
              <a:buNone/>
              <a:defRPr/>
            </a:lvl3pPr>
            <a:lvl4pPr lvl="3" algn="ctr">
              <a:lnSpc>
                <a:spcPct val="100000"/>
              </a:lnSpc>
              <a:spcBef>
                <a:spcPts val="0"/>
              </a:spcBef>
              <a:spcAft>
                <a:spcPts val="0"/>
              </a:spcAft>
              <a:buClr>
                <a:srgbClr val="000000"/>
              </a:buClr>
              <a:buSzPts val="700"/>
              <a:buNone/>
              <a:defRPr/>
            </a:lvl4pPr>
            <a:lvl5pPr lvl="4" algn="ctr">
              <a:lnSpc>
                <a:spcPct val="100000"/>
              </a:lnSpc>
              <a:spcBef>
                <a:spcPts val="0"/>
              </a:spcBef>
              <a:spcAft>
                <a:spcPts val="0"/>
              </a:spcAft>
              <a:buClr>
                <a:srgbClr val="000000"/>
              </a:buClr>
              <a:buSzPts val="700"/>
              <a:buNone/>
              <a:defRPr/>
            </a:lvl5pPr>
            <a:lvl6pPr lvl="5" algn="ctr">
              <a:lnSpc>
                <a:spcPct val="100000"/>
              </a:lnSpc>
              <a:spcBef>
                <a:spcPts val="0"/>
              </a:spcBef>
              <a:spcAft>
                <a:spcPts val="0"/>
              </a:spcAft>
              <a:buClr>
                <a:srgbClr val="000000"/>
              </a:buClr>
              <a:buSzPts val="700"/>
              <a:buNone/>
              <a:defRPr/>
            </a:lvl6pPr>
            <a:lvl7pPr lvl="6" algn="ctr">
              <a:lnSpc>
                <a:spcPct val="100000"/>
              </a:lnSpc>
              <a:spcBef>
                <a:spcPts val="0"/>
              </a:spcBef>
              <a:spcAft>
                <a:spcPts val="0"/>
              </a:spcAft>
              <a:buClr>
                <a:srgbClr val="000000"/>
              </a:buClr>
              <a:buSzPts val="700"/>
              <a:buNone/>
              <a:defRPr/>
            </a:lvl7pPr>
            <a:lvl8pPr lvl="7" algn="ctr">
              <a:lnSpc>
                <a:spcPct val="100000"/>
              </a:lnSpc>
              <a:spcBef>
                <a:spcPts val="0"/>
              </a:spcBef>
              <a:spcAft>
                <a:spcPts val="0"/>
              </a:spcAft>
              <a:buClr>
                <a:srgbClr val="000000"/>
              </a:buClr>
              <a:buSzPts val="700"/>
              <a:buNone/>
              <a:defRPr/>
            </a:lvl8pPr>
            <a:lvl9pPr lvl="8" algn="ctr">
              <a:lnSpc>
                <a:spcPct val="100000"/>
              </a:lnSpc>
              <a:spcBef>
                <a:spcPts val="0"/>
              </a:spcBef>
              <a:spcAft>
                <a:spcPts val="0"/>
              </a:spcAft>
              <a:buClr>
                <a:srgbClr val="000000"/>
              </a:buClr>
              <a:buSzPts val="700"/>
              <a:buNone/>
              <a:defRPr/>
            </a:lvl9pPr>
          </a:lstStyle>
          <a:p>
            <a:r>
              <a:rPr lang="es-ES" err="1"/>
              <a:t>Title</a:t>
            </a:r>
            <a:r>
              <a:rPr lang="es-ES"/>
              <a:t> </a:t>
            </a:r>
            <a:endParaRPr/>
          </a:p>
        </p:txBody>
      </p:sp>
      <p:sp>
        <p:nvSpPr>
          <p:cNvPr id="5" name="Text Placeholder 4">
            <a:extLst>
              <a:ext uri="{FF2B5EF4-FFF2-40B4-BE49-F238E27FC236}">
                <a16:creationId xmlns:a16="http://schemas.microsoft.com/office/drawing/2014/main" id="{AB059650-6264-2477-184D-B2F63DD9556E}"/>
              </a:ext>
            </a:extLst>
          </p:cNvPr>
          <p:cNvSpPr>
            <a:spLocks noGrp="1"/>
          </p:cNvSpPr>
          <p:nvPr>
            <p:ph type="body" sz="quarter" idx="10"/>
          </p:nvPr>
        </p:nvSpPr>
        <p:spPr>
          <a:xfrm>
            <a:off x="1676401" y="1562216"/>
            <a:ext cx="8973671" cy="1255728"/>
          </a:xfrm>
          <a:prstGeom prst="rect">
            <a:avLst/>
          </a:prstGeom>
        </p:spPr>
        <p:txBody>
          <a:bodyPr/>
          <a:lstStyle>
            <a:lvl1pPr>
              <a:defRPr lang="en-US" sz="2400" b="0" i="0" u="none" strike="noStrike" cap="none" dirty="0" smtClean="0">
                <a:solidFill>
                  <a:srgbClr val="7656AD"/>
                </a:solidFill>
                <a:latin typeface="Quattrocento Sans"/>
                <a:ea typeface="Quattrocento Sans"/>
                <a:cs typeface="Quattrocento Sans"/>
                <a:sym typeface="Arial"/>
              </a:defRPr>
            </a:lvl1pPr>
            <a:lvl2pPr marL="380990" indent="-380990">
              <a:buClr>
                <a:srgbClr val="7030A0"/>
              </a:buClr>
              <a:buFont typeface="Wingdings" panose="05000000000000000000" pitchFamily="2" charset="2"/>
              <a:buChar char="§"/>
              <a:defRPr lang="en-US" sz="2400" b="0" i="0" u="none" strike="noStrike" cap="none" dirty="0" smtClean="0">
                <a:solidFill>
                  <a:srgbClr val="7656AD"/>
                </a:solidFill>
                <a:latin typeface="Quattrocento Sans"/>
                <a:ea typeface="Quattrocento Sans"/>
                <a:cs typeface="Quattrocento Sans"/>
                <a:sym typeface="Arial"/>
              </a:defRPr>
            </a:lvl2pPr>
            <a:lvl3pPr marL="380990" indent="-380990">
              <a:buFont typeface="Wingdings" panose="05000000000000000000" pitchFamily="2" charset="2"/>
              <a:buChar char="ü"/>
              <a:defRPr lang="en-US" sz="2400" b="0" i="0" u="none" strike="noStrike" cap="none" dirty="0" smtClean="0">
                <a:solidFill>
                  <a:srgbClr val="7656AD"/>
                </a:solidFill>
                <a:latin typeface="Quattrocento Sans"/>
                <a:ea typeface="Quattrocento Sans"/>
                <a:cs typeface="Quattrocento Sans"/>
                <a:sym typeface="Arial"/>
              </a:defRPr>
            </a:lvl3pPr>
            <a:lvl4pPr>
              <a:defRPr lang="en-US" sz="2400" b="0" i="0" u="none" strike="noStrike" cap="none" dirty="0" smtClean="0">
                <a:solidFill>
                  <a:srgbClr val="7656AD"/>
                </a:solidFill>
                <a:latin typeface="Quattrocento Sans"/>
                <a:ea typeface="Quattrocento Sans"/>
                <a:cs typeface="Quattrocento Sans"/>
                <a:sym typeface="Arial"/>
              </a:defRPr>
            </a:lvl4pPr>
            <a:lvl5pPr>
              <a:defRPr lang="en-US" sz="2400" b="0" i="0" u="none" strike="noStrike" cap="none" dirty="0">
                <a:solidFill>
                  <a:srgbClr val="7656AD"/>
                </a:solidFill>
                <a:latin typeface="Quattrocento Sans"/>
                <a:ea typeface="Quattrocento Sans"/>
                <a:cs typeface="Quattrocento Sans"/>
                <a:sym typeface="Arial"/>
              </a:defRPr>
            </a:lvl5pPr>
          </a:lstStyle>
          <a:p>
            <a:pPr lvl="0"/>
            <a:r>
              <a:rPr lang="en-US"/>
              <a:t>Click to edit Master text styles</a:t>
            </a:r>
          </a:p>
          <a:p>
            <a:pPr lvl="1"/>
            <a:r>
              <a:rPr lang="en-US"/>
              <a:t>Second level</a:t>
            </a:r>
          </a:p>
          <a:p>
            <a:pPr lvl="3"/>
            <a:endParaRPr lang="en-US"/>
          </a:p>
        </p:txBody>
      </p:sp>
    </p:spTree>
    <p:extLst>
      <p:ext uri="{BB962C8B-B14F-4D97-AF65-F5344CB8AC3E}">
        <p14:creationId xmlns:p14="http://schemas.microsoft.com/office/powerpoint/2010/main" val="22079250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0571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2_Color BG">
    <p:bg>
      <p:bgPr>
        <a:solidFill>
          <a:srgbClr val="EDEBE6"/>
        </a:solidFill>
        <a:effectLst/>
      </p:bgPr>
    </p:bg>
    <p:spTree>
      <p:nvGrpSpPr>
        <p:cNvPr id="1" name=""/>
        <p:cNvGrpSpPr/>
        <p:nvPr/>
      </p:nvGrpSpPr>
      <p:grpSpPr>
        <a:xfrm>
          <a:off x="0" y="0"/>
          <a:ext cx="0" cy="0"/>
          <a:chOff x="0" y="0"/>
          <a:chExt cx="0" cy="0"/>
        </a:xfrm>
      </p:grpSpPr>
      <p:pic>
        <p:nvPicPr>
          <p:cNvPr id="4" name="Picture 3" descr="A computer screen with a few icons&#10;&#10;Description automatically generated with low confidence">
            <a:extLst>
              <a:ext uri="{FF2B5EF4-FFF2-40B4-BE49-F238E27FC236}">
                <a16:creationId xmlns:a16="http://schemas.microsoft.com/office/drawing/2014/main" id="{C6B079D7-64F8-0098-2660-2A7F9AF1AA1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3748" b="38909"/>
          <a:stretch/>
        </p:blipFill>
        <p:spPr>
          <a:xfrm>
            <a:off x="0" y="6354417"/>
            <a:ext cx="12192000" cy="503583"/>
          </a:xfrm>
          <a:prstGeom prst="rect">
            <a:avLst/>
          </a:prstGeom>
        </p:spPr>
      </p:pic>
    </p:spTree>
    <p:extLst>
      <p:ext uri="{BB962C8B-B14F-4D97-AF65-F5344CB8AC3E}">
        <p14:creationId xmlns:p14="http://schemas.microsoft.com/office/powerpoint/2010/main" val="27181039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_Small title -4/5's two row">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216503"/>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9" name="Content Placeholder 4">
            <a:extLst>
              <a:ext uri="{FF2B5EF4-FFF2-40B4-BE49-F238E27FC236}">
                <a16:creationId xmlns:a16="http://schemas.microsoft.com/office/drawing/2014/main" id="{2A08AD92-DF15-BC42-A8DB-5955C24B7375}"/>
              </a:ext>
            </a:extLst>
          </p:cNvPr>
          <p:cNvSpPr>
            <a:spLocks noGrp="1"/>
          </p:cNvSpPr>
          <p:nvPr>
            <p:ph sz="quarter" idx="12"/>
          </p:nvPr>
        </p:nvSpPr>
        <p:spPr>
          <a:xfrm>
            <a:off x="584200" y="1435100"/>
            <a:ext cx="11143974" cy="3673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6220F67A-0C97-EC44-8FD6-128126A10C0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49000" y="-1143000"/>
            <a:ext cx="2286000" cy="2286000"/>
          </a:xfrm>
          <a:prstGeom prst="rect">
            <a:avLst/>
          </a:prstGeom>
        </p:spPr>
      </p:pic>
      <p:sp>
        <p:nvSpPr>
          <p:cNvPr id="6" name="Text Placeholder 3">
            <a:extLst>
              <a:ext uri="{FF2B5EF4-FFF2-40B4-BE49-F238E27FC236}">
                <a16:creationId xmlns:a16="http://schemas.microsoft.com/office/drawing/2014/main" id="{0AFD3392-3D5B-45B4-A177-8CCF4621EABD}"/>
              </a:ext>
            </a:extLst>
          </p:cNvPr>
          <p:cNvSpPr>
            <a:spLocks noGrp="1"/>
          </p:cNvSpPr>
          <p:nvPr>
            <p:ph type="body" sz="quarter" idx="14"/>
          </p:nvPr>
        </p:nvSpPr>
        <p:spPr>
          <a:xfrm>
            <a:off x="584201" y="5268235"/>
            <a:ext cx="11143974" cy="1157240"/>
          </a:xfrm>
          <a:solidFill>
            <a:schemeClr val="bg2"/>
          </a:solidFill>
        </p:spPr>
        <p:txBody>
          <a:bodyPr wrap="square" lIns="182880" tIns="91440" rIns="91440" bIns="91440">
            <a:spAutoFit/>
          </a:bodyPr>
          <a:lstStyle>
            <a:lvl1pPr marL="0" indent="0">
              <a:buNone/>
              <a:defRPr/>
            </a:lvl1pPr>
            <a:lvl2pPr marL="91440" indent="-91440" defTabSz="91440">
              <a:buFont typeface="Arial" panose="020B0604020202020204" pitchFamily="34" charset="0"/>
              <a:buChar char="•"/>
              <a:defRPr/>
            </a:lvl2pPr>
            <a:lvl3pPr marL="91440" indent="0">
              <a:buFont typeface="Arial" panose="020B0604020202020204" pitchFamily="34" charset="0"/>
              <a:buChar char="•"/>
              <a:defRPr/>
            </a:lvl3pPr>
            <a:lvl4pPr marL="91440" indent="-91440">
              <a:buFont typeface="Arial" panose="020B0604020202020204" pitchFamily="34" charset="0"/>
              <a:buChar char="•"/>
              <a:defRPr/>
            </a:lvl4pPr>
            <a:lvl5pPr marL="137160" indent="-182880">
              <a:buFont typeface="Arial" panose="020B0604020202020204" pitchFamily="34" charset="0"/>
              <a:buChar char="•"/>
              <a:defRPr/>
            </a:lvl5pPr>
          </a:lstStyle>
          <a:p>
            <a:pPr lvl="0"/>
            <a:r>
              <a:rPr lang="en-US"/>
              <a:t>Click to edit Master text styles</a:t>
            </a:r>
          </a:p>
          <a:p>
            <a:pPr lvl="1"/>
            <a:r>
              <a:rPr lang="en-US"/>
              <a:t>Second level</a:t>
            </a:r>
          </a:p>
          <a:p>
            <a:pPr lvl="3"/>
            <a:r>
              <a:rPr lang="en-US"/>
              <a:t>Third level</a:t>
            </a:r>
          </a:p>
          <a:p>
            <a:pPr lvl="4"/>
            <a:r>
              <a:rPr lang="en-US"/>
              <a:t>Forth level</a:t>
            </a:r>
          </a:p>
        </p:txBody>
      </p:sp>
    </p:spTree>
    <p:extLst>
      <p:ext uri="{BB962C8B-B14F-4D97-AF65-F5344CB8AC3E}">
        <p14:creationId xmlns:p14="http://schemas.microsoft.com/office/powerpoint/2010/main" val="24434986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51759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Awareness without image">
    <p:bg>
      <p:bgPr>
        <a:blipFill dpi="0" rotWithShape="1">
          <a:blip r:embed="rId2">
            <a:alphaModFix amt="29644"/>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008000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pic>
        <p:nvPicPr>
          <p:cNvPr id="27" name="Graphic 26" descr="Link with solid fill">
            <a:extLst>
              <a:ext uri="{FF2B5EF4-FFF2-40B4-BE49-F238E27FC236}">
                <a16:creationId xmlns:a16="http://schemas.microsoft.com/office/drawing/2014/main" id="{B547EFAD-74DB-4048-ACDA-283DBC4947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cxnSp>
        <p:nvCxnSpPr>
          <p:cNvPr id="2" name="Straight Connector 1">
            <a:extLst>
              <a:ext uri="{FF2B5EF4-FFF2-40B4-BE49-F238E27FC236}">
                <a16:creationId xmlns:a16="http://schemas.microsoft.com/office/drawing/2014/main" id="{41557482-9559-D628-F80D-FE4B79ACB1B9}"/>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4919E2F-C434-612F-FFA1-702A8C93A3AF}"/>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387DE4-12F2-D5A8-D267-26BE6B3DD522}"/>
              </a:ext>
            </a:extLst>
          </p:cNvPr>
          <p:cNvCxnSpPr>
            <a:cxnSpLocks/>
          </p:cNvCxnSpPr>
          <p:nvPr userDrawn="1"/>
        </p:nvCxnSpPr>
        <p:spPr>
          <a:xfrm>
            <a:off x="10402150"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4F767022-993B-7858-301F-7681D4E3438F}"/>
              </a:ext>
            </a:extLst>
          </p:cNvPr>
          <p:cNvSpPr>
            <a:spLocks noGrp="1"/>
          </p:cNvSpPr>
          <p:nvPr>
            <p:ph type="body" sz="quarter" idx="12" hasCustomPrompt="1"/>
          </p:nvPr>
        </p:nvSpPr>
        <p:spPr>
          <a:xfrm>
            <a:off x="2706682" y="209935"/>
            <a:ext cx="1484914" cy="246390"/>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26" name="Text Placeholder 8">
            <a:extLst>
              <a:ext uri="{FF2B5EF4-FFF2-40B4-BE49-F238E27FC236}">
                <a16:creationId xmlns:a16="http://schemas.microsoft.com/office/drawing/2014/main" id="{2A9A43B6-AA27-460B-694E-691E90F72239}"/>
              </a:ext>
            </a:extLst>
          </p:cNvPr>
          <p:cNvSpPr>
            <a:spLocks noGrp="1"/>
          </p:cNvSpPr>
          <p:nvPr>
            <p:ph type="body" sz="quarter" idx="18" hasCustomPrompt="1"/>
          </p:nvPr>
        </p:nvSpPr>
        <p:spPr>
          <a:xfrm>
            <a:off x="588962" y="6274314"/>
            <a:ext cx="5943600"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8" name="Graphic 27" descr="User with solid fill">
            <a:extLst>
              <a:ext uri="{FF2B5EF4-FFF2-40B4-BE49-F238E27FC236}">
                <a16:creationId xmlns:a16="http://schemas.microsoft.com/office/drawing/2014/main" id="{887396D9-223E-5CEB-75BE-FC087E3BD6D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36217" y="6342847"/>
            <a:ext cx="320492" cy="302995"/>
          </a:xfrm>
          <a:prstGeom prst="rect">
            <a:avLst/>
          </a:prstGeom>
        </p:spPr>
      </p:pic>
      <p:pic>
        <p:nvPicPr>
          <p:cNvPr id="29" name="Graphic 28" descr="Gears with solid fill">
            <a:extLst>
              <a:ext uri="{FF2B5EF4-FFF2-40B4-BE49-F238E27FC236}">
                <a16:creationId xmlns:a16="http://schemas.microsoft.com/office/drawing/2014/main" id="{E78F74BF-3B50-A9F7-D4CC-4FB0C6BA74C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477080" y="6318074"/>
            <a:ext cx="352541" cy="352541"/>
          </a:xfrm>
          <a:prstGeom prst="rect">
            <a:avLst/>
          </a:prstGeom>
        </p:spPr>
      </p:pic>
      <p:pic>
        <p:nvPicPr>
          <p:cNvPr id="30" name="Graphic 29" descr="Stop outline">
            <a:extLst>
              <a:ext uri="{FF2B5EF4-FFF2-40B4-BE49-F238E27FC236}">
                <a16:creationId xmlns:a16="http://schemas.microsoft.com/office/drawing/2014/main" id="{346D70E2-D0BC-89C1-B180-195AEA72468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866595" y="6336501"/>
            <a:ext cx="315686" cy="315686"/>
          </a:xfrm>
          <a:prstGeom prst="rect">
            <a:avLst/>
          </a:prstGeom>
        </p:spPr>
      </p:pic>
      <p:sp>
        <p:nvSpPr>
          <p:cNvPr id="31" name="TextBox 30">
            <a:extLst>
              <a:ext uri="{FF2B5EF4-FFF2-40B4-BE49-F238E27FC236}">
                <a16:creationId xmlns:a16="http://schemas.microsoft.com/office/drawing/2014/main" id="{6505CA48-05F4-2A18-E9BE-89791529BA26}"/>
              </a:ext>
            </a:extLst>
          </p:cNvPr>
          <p:cNvSpPr txBox="1"/>
          <p:nvPr userDrawn="1"/>
        </p:nvSpPr>
        <p:spPr>
          <a:xfrm>
            <a:off x="8998739" y="6278901"/>
            <a:ext cx="878448"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32" name="Graphic 31" descr="Stop outline">
            <a:extLst>
              <a:ext uri="{FF2B5EF4-FFF2-40B4-BE49-F238E27FC236}">
                <a16:creationId xmlns:a16="http://schemas.microsoft.com/office/drawing/2014/main" id="{37028528-5571-0404-786B-6F05C17BEEF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543470" y="6336501"/>
            <a:ext cx="315686" cy="315686"/>
          </a:xfrm>
          <a:prstGeom prst="rect">
            <a:avLst/>
          </a:prstGeom>
        </p:spPr>
      </p:pic>
      <p:sp>
        <p:nvSpPr>
          <p:cNvPr id="33" name="TextBox 32">
            <a:extLst>
              <a:ext uri="{FF2B5EF4-FFF2-40B4-BE49-F238E27FC236}">
                <a16:creationId xmlns:a16="http://schemas.microsoft.com/office/drawing/2014/main" id="{25081122-088F-AFCB-A5E8-15D7F065F7A6}"/>
              </a:ext>
            </a:extLst>
          </p:cNvPr>
          <p:cNvSpPr txBox="1"/>
          <p:nvPr userDrawn="1"/>
        </p:nvSpPr>
        <p:spPr>
          <a:xfrm>
            <a:off x="10829621" y="6278901"/>
            <a:ext cx="774933"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sp>
        <p:nvSpPr>
          <p:cNvPr id="34" name="Rectangle 33">
            <a:extLst>
              <a:ext uri="{FF2B5EF4-FFF2-40B4-BE49-F238E27FC236}">
                <a16:creationId xmlns:a16="http://schemas.microsoft.com/office/drawing/2014/main" id="{75AD02ED-CFBE-FB78-F55B-2128A3BB051D}"/>
              </a:ext>
            </a:extLst>
          </p:cNvPr>
          <p:cNvSpPr/>
          <p:nvPr userDrawn="1"/>
        </p:nvSpPr>
        <p:spPr bwMode="auto">
          <a:xfrm>
            <a:off x="644616" y="332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nvGrpSpPr>
          <p:cNvPr id="35" name="Group 34">
            <a:extLst>
              <a:ext uri="{FF2B5EF4-FFF2-40B4-BE49-F238E27FC236}">
                <a16:creationId xmlns:a16="http://schemas.microsoft.com/office/drawing/2014/main" id="{1FEDA176-2DA1-F3C4-D010-5623963589B5}"/>
              </a:ext>
            </a:extLst>
          </p:cNvPr>
          <p:cNvGrpSpPr/>
          <p:nvPr userDrawn="1"/>
        </p:nvGrpSpPr>
        <p:grpSpPr>
          <a:xfrm>
            <a:off x="798294" y="123036"/>
            <a:ext cx="1493055" cy="365059"/>
            <a:chOff x="757180" y="125222"/>
            <a:chExt cx="1493055" cy="365059"/>
          </a:xfrm>
        </p:grpSpPr>
        <p:sp>
          <p:nvSpPr>
            <p:cNvPr id="36" name="TextBox 35">
              <a:extLst>
                <a:ext uri="{FF2B5EF4-FFF2-40B4-BE49-F238E27FC236}">
                  <a16:creationId xmlns:a16="http://schemas.microsoft.com/office/drawing/2014/main" id="{67830D69-C520-6D36-A34D-1888769C5DB9}"/>
                </a:ext>
              </a:extLst>
            </p:cNvPr>
            <p:cNvSpPr txBox="1"/>
            <p:nvPr userDrawn="1"/>
          </p:nvSpPr>
          <p:spPr>
            <a:xfrm>
              <a:off x="757180" y="215418"/>
              <a:ext cx="1054132"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Awareness</a:t>
              </a:r>
            </a:p>
          </p:txBody>
        </p:sp>
        <p:pic>
          <p:nvPicPr>
            <p:cNvPr id="37" name="Graphic 36" descr="Bell with solid fill">
              <a:extLst>
                <a:ext uri="{FF2B5EF4-FFF2-40B4-BE49-F238E27FC236}">
                  <a16:creationId xmlns:a16="http://schemas.microsoft.com/office/drawing/2014/main" id="{A0B46036-D43A-B235-1196-5E86354617D7}"/>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885176" y="125222"/>
              <a:ext cx="365059" cy="365059"/>
            </a:xfrm>
            <a:prstGeom prst="rect">
              <a:avLst/>
            </a:prstGeom>
          </p:spPr>
        </p:pic>
      </p:grpSp>
      <p:sp>
        <p:nvSpPr>
          <p:cNvPr id="39" name="Text Placeholder 2">
            <a:extLst>
              <a:ext uri="{FF2B5EF4-FFF2-40B4-BE49-F238E27FC236}">
                <a16:creationId xmlns:a16="http://schemas.microsoft.com/office/drawing/2014/main" id="{8DC33066-01FA-5690-FDF2-413EBD03267A}"/>
              </a:ext>
            </a:extLst>
          </p:cNvPr>
          <p:cNvSpPr>
            <a:spLocks noGrp="1"/>
          </p:cNvSpPr>
          <p:nvPr>
            <p:ph type="body" sz="quarter" idx="14" hasCustomPrompt="1"/>
          </p:nvPr>
        </p:nvSpPr>
        <p:spPr>
          <a:xfrm>
            <a:off x="7332636" y="205813"/>
            <a:ext cx="4523391"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40" name="Text Placeholder 2">
            <a:extLst>
              <a:ext uri="{FF2B5EF4-FFF2-40B4-BE49-F238E27FC236}">
                <a16:creationId xmlns:a16="http://schemas.microsoft.com/office/drawing/2014/main" id="{5CC9F8EA-4DB3-19E8-0D52-917D7CBB7CDB}"/>
              </a:ext>
            </a:extLst>
          </p:cNvPr>
          <p:cNvSpPr>
            <a:spLocks noGrp="1"/>
          </p:cNvSpPr>
          <p:nvPr>
            <p:ph type="body" sz="quarter" idx="15" hasCustomPrompt="1"/>
          </p:nvPr>
        </p:nvSpPr>
        <p:spPr>
          <a:xfrm>
            <a:off x="4640621" y="209935"/>
            <a:ext cx="2332478"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Tree>
    <p:extLst>
      <p:ext uri="{BB962C8B-B14F-4D97-AF65-F5344CB8AC3E}">
        <p14:creationId xmlns:p14="http://schemas.microsoft.com/office/powerpoint/2010/main" val="488256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Rolling out with image">
    <p:bg>
      <p:bgPr>
        <a:blipFill dpi="0" rotWithShape="1">
          <a:blip r:embed="rId2">
            <a:alphaModFix amt="29644"/>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AFEFA2-53AB-EFB7-BCBD-F9267387C49B}"/>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8" name="Text Placeholder 2">
            <a:extLst>
              <a:ext uri="{FF2B5EF4-FFF2-40B4-BE49-F238E27FC236}">
                <a16:creationId xmlns:a16="http://schemas.microsoft.com/office/drawing/2014/main" id="{7ACC712E-70B8-E900-F342-822C82A45556}"/>
              </a:ext>
            </a:extLst>
          </p:cNvPr>
          <p:cNvSpPr>
            <a:spLocks noGrp="1"/>
          </p:cNvSpPr>
          <p:nvPr>
            <p:ph type="body" sz="quarter" idx="14" hasCustomPrompt="1"/>
          </p:nvPr>
        </p:nvSpPr>
        <p:spPr>
          <a:xfrm>
            <a:off x="7332636" y="205813"/>
            <a:ext cx="4523391"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22" name="Rectangle 21">
            <a:extLst>
              <a:ext uri="{FF2B5EF4-FFF2-40B4-BE49-F238E27FC236}">
                <a16:creationId xmlns:a16="http://schemas.microsoft.com/office/drawing/2014/main" id="{7276E1A5-8448-AEEC-B00B-41E5BD26B222}"/>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9" name="Rectangle 18">
            <a:extLst>
              <a:ext uri="{FF2B5EF4-FFF2-40B4-BE49-F238E27FC236}">
                <a16:creationId xmlns:a16="http://schemas.microsoft.com/office/drawing/2014/main" id="{D3F5B862-D945-7F9E-F844-5A34C3010B4B}"/>
              </a:ext>
            </a:extLst>
          </p:cNvPr>
          <p:cNvSpPr/>
          <p:nvPr userDrawn="1"/>
        </p:nvSpPr>
        <p:spPr bwMode="auto">
          <a:xfrm>
            <a:off x="644617" y="1525"/>
            <a:ext cx="1800410" cy="604473"/>
          </a:xfrm>
          <a:prstGeom prst="rect">
            <a:avLst/>
          </a:prstGeom>
          <a:gradFill>
            <a:gsLst>
              <a:gs pos="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nvGrpSpPr>
          <p:cNvPr id="38" name="Group 37">
            <a:extLst>
              <a:ext uri="{FF2B5EF4-FFF2-40B4-BE49-F238E27FC236}">
                <a16:creationId xmlns:a16="http://schemas.microsoft.com/office/drawing/2014/main" id="{C1060CCD-DB5C-7D27-3E27-0B39DCDBF70B}"/>
              </a:ext>
            </a:extLst>
          </p:cNvPr>
          <p:cNvGrpSpPr/>
          <p:nvPr userDrawn="1"/>
        </p:nvGrpSpPr>
        <p:grpSpPr>
          <a:xfrm>
            <a:off x="771679" y="221477"/>
            <a:ext cx="1546287" cy="184666"/>
            <a:chOff x="757180" y="221477"/>
            <a:chExt cx="1546287" cy="184666"/>
          </a:xfrm>
        </p:grpSpPr>
        <p:sp>
          <p:nvSpPr>
            <p:cNvPr id="21" name="TextBox 20">
              <a:extLst>
                <a:ext uri="{FF2B5EF4-FFF2-40B4-BE49-F238E27FC236}">
                  <a16:creationId xmlns:a16="http://schemas.microsoft.com/office/drawing/2014/main" id="{6393DEE8-9F48-592D-ECC2-AEFA50958EBA}"/>
                </a:ext>
              </a:extLst>
            </p:cNvPr>
            <p:cNvSpPr txBox="1"/>
            <p:nvPr userDrawn="1"/>
          </p:nvSpPr>
          <p:spPr>
            <a:xfrm>
              <a:off x="757180" y="221477"/>
              <a:ext cx="1054132"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Rolling Out</a:t>
              </a:r>
            </a:p>
          </p:txBody>
        </p:sp>
        <p:sp>
          <p:nvSpPr>
            <p:cNvPr id="4" name="Rectangle 3">
              <a:extLst>
                <a:ext uri="{FF2B5EF4-FFF2-40B4-BE49-F238E27FC236}">
                  <a16:creationId xmlns:a16="http://schemas.microsoft.com/office/drawing/2014/main" id="{9DED0E8C-3BC9-FD7A-B197-3FAE2EF67489}"/>
                </a:ext>
              </a:extLst>
            </p:cNvPr>
            <p:cNvSpPr/>
            <p:nvPr userDrawn="1"/>
          </p:nvSpPr>
          <p:spPr bwMode="auto">
            <a:xfrm>
              <a:off x="1902212" y="262232"/>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D6E6C187-B98A-C63E-448E-104AE3BF7C42}"/>
                </a:ext>
              </a:extLst>
            </p:cNvPr>
            <p:cNvSpPr/>
            <p:nvPr userDrawn="1"/>
          </p:nvSpPr>
          <p:spPr bwMode="auto">
            <a:xfrm>
              <a:off x="2052139" y="262232"/>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AEF56E6B-C508-B5F9-CEE5-289B5DED9E9E}"/>
                </a:ext>
              </a:extLst>
            </p:cNvPr>
            <p:cNvSpPr/>
            <p:nvPr userDrawn="1"/>
          </p:nvSpPr>
          <p:spPr bwMode="auto">
            <a:xfrm>
              <a:off x="2200311" y="262232"/>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54475"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pic>
        <p:nvPicPr>
          <p:cNvPr id="27" name="Graphic 26" descr="Link with solid fill">
            <a:extLst>
              <a:ext uri="{FF2B5EF4-FFF2-40B4-BE49-F238E27FC236}">
                <a16:creationId xmlns:a16="http://schemas.microsoft.com/office/drawing/2014/main" id="{B547EFAD-74DB-4048-ACDA-283DBC4947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cxnSp>
        <p:nvCxnSpPr>
          <p:cNvPr id="2" name="Straight Connector 1">
            <a:extLst>
              <a:ext uri="{FF2B5EF4-FFF2-40B4-BE49-F238E27FC236}">
                <a16:creationId xmlns:a16="http://schemas.microsoft.com/office/drawing/2014/main" id="{6625E249-FFEF-970A-3C5A-0BA4B3008B90}"/>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96B936-924D-9175-2687-06FA5491FBF4}"/>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68624B-1B1E-18B4-B76C-3D94B0FDA1FC}"/>
              </a:ext>
            </a:extLst>
          </p:cNvPr>
          <p:cNvCxnSpPr>
            <a:cxnSpLocks/>
          </p:cNvCxnSpPr>
          <p:nvPr userDrawn="1"/>
        </p:nvCxnSpPr>
        <p:spPr>
          <a:xfrm>
            <a:off x="10402150"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7E1F65CF-F85A-E231-601F-5DDFB27FEB4D}"/>
              </a:ext>
            </a:extLst>
          </p:cNvPr>
          <p:cNvSpPr>
            <a:spLocks noGrp="1"/>
          </p:cNvSpPr>
          <p:nvPr>
            <p:ph type="body" sz="quarter" idx="12" hasCustomPrompt="1"/>
          </p:nvPr>
        </p:nvSpPr>
        <p:spPr>
          <a:xfrm>
            <a:off x="2697386" y="190340"/>
            <a:ext cx="1484914" cy="246390"/>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26" name="Text Placeholder 2">
            <a:extLst>
              <a:ext uri="{FF2B5EF4-FFF2-40B4-BE49-F238E27FC236}">
                <a16:creationId xmlns:a16="http://schemas.microsoft.com/office/drawing/2014/main" id="{3CAA3590-8FEF-8FFB-863E-ED42403F77B7}"/>
              </a:ext>
            </a:extLst>
          </p:cNvPr>
          <p:cNvSpPr>
            <a:spLocks noGrp="1"/>
          </p:cNvSpPr>
          <p:nvPr>
            <p:ph type="body" sz="quarter" idx="15" hasCustomPrompt="1"/>
          </p:nvPr>
        </p:nvSpPr>
        <p:spPr>
          <a:xfrm>
            <a:off x="4640621" y="209935"/>
            <a:ext cx="2332478"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29" name="Text Placeholder 8">
            <a:extLst>
              <a:ext uri="{FF2B5EF4-FFF2-40B4-BE49-F238E27FC236}">
                <a16:creationId xmlns:a16="http://schemas.microsoft.com/office/drawing/2014/main" id="{DAF42B17-DA48-68E3-A3A7-02A8E413FAC8}"/>
              </a:ext>
            </a:extLst>
          </p:cNvPr>
          <p:cNvSpPr>
            <a:spLocks noGrp="1"/>
          </p:cNvSpPr>
          <p:nvPr>
            <p:ph type="body" sz="quarter" idx="17" hasCustomPrompt="1"/>
          </p:nvPr>
        </p:nvSpPr>
        <p:spPr>
          <a:xfrm>
            <a:off x="588962" y="6274314"/>
            <a:ext cx="5943600"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30" name="Graphic 29" descr="User with solid fill">
            <a:extLst>
              <a:ext uri="{FF2B5EF4-FFF2-40B4-BE49-F238E27FC236}">
                <a16:creationId xmlns:a16="http://schemas.microsoft.com/office/drawing/2014/main" id="{CD03854E-71CE-6C84-0C3F-5B0DB22A2B0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36217" y="6342847"/>
            <a:ext cx="320492" cy="302995"/>
          </a:xfrm>
          <a:prstGeom prst="rect">
            <a:avLst/>
          </a:prstGeom>
        </p:spPr>
      </p:pic>
      <p:pic>
        <p:nvPicPr>
          <p:cNvPr id="31" name="Graphic 30" descr="Gears with solid fill">
            <a:extLst>
              <a:ext uri="{FF2B5EF4-FFF2-40B4-BE49-F238E27FC236}">
                <a16:creationId xmlns:a16="http://schemas.microsoft.com/office/drawing/2014/main" id="{B4FA4FD2-EA5E-5090-9AB3-4CC865E7DCF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477080" y="6318074"/>
            <a:ext cx="352541" cy="352541"/>
          </a:xfrm>
          <a:prstGeom prst="rect">
            <a:avLst/>
          </a:prstGeom>
        </p:spPr>
      </p:pic>
      <p:pic>
        <p:nvPicPr>
          <p:cNvPr id="32" name="Graphic 31" descr="Stop outline">
            <a:extLst>
              <a:ext uri="{FF2B5EF4-FFF2-40B4-BE49-F238E27FC236}">
                <a16:creationId xmlns:a16="http://schemas.microsoft.com/office/drawing/2014/main" id="{4E29C723-7846-A439-F754-918BC3915CF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866595" y="6336501"/>
            <a:ext cx="315686" cy="315686"/>
          </a:xfrm>
          <a:prstGeom prst="rect">
            <a:avLst/>
          </a:prstGeom>
        </p:spPr>
      </p:pic>
      <p:sp>
        <p:nvSpPr>
          <p:cNvPr id="33" name="TextBox 32">
            <a:extLst>
              <a:ext uri="{FF2B5EF4-FFF2-40B4-BE49-F238E27FC236}">
                <a16:creationId xmlns:a16="http://schemas.microsoft.com/office/drawing/2014/main" id="{AE309F85-8AD6-03E2-DCA5-BB5251CE47E6}"/>
              </a:ext>
            </a:extLst>
          </p:cNvPr>
          <p:cNvSpPr txBox="1"/>
          <p:nvPr userDrawn="1"/>
        </p:nvSpPr>
        <p:spPr>
          <a:xfrm>
            <a:off x="8998739" y="6278901"/>
            <a:ext cx="878448"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34" name="Graphic 33" descr="Stop outline">
            <a:extLst>
              <a:ext uri="{FF2B5EF4-FFF2-40B4-BE49-F238E27FC236}">
                <a16:creationId xmlns:a16="http://schemas.microsoft.com/office/drawing/2014/main" id="{D5EE555E-AF80-A817-465B-4E0EC42C1D0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543470" y="6336501"/>
            <a:ext cx="315686" cy="315686"/>
          </a:xfrm>
          <a:prstGeom prst="rect">
            <a:avLst/>
          </a:prstGeom>
        </p:spPr>
      </p:pic>
      <p:sp>
        <p:nvSpPr>
          <p:cNvPr id="35" name="TextBox 34">
            <a:extLst>
              <a:ext uri="{FF2B5EF4-FFF2-40B4-BE49-F238E27FC236}">
                <a16:creationId xmlns:a16="http://schemas.microsoft.com/office/drawing/2014/main" id="{E7C2B682-B760-A42D-DF8F-09081E8EC659}"/>
              </a:ext>
            </a:extLst>
          </p:cNvPr>
          <p:cNvSpPr txBox="1"/>
          <p:nvPr userDrawn="1"/>
        </p:nvSpPr>
        <p:spPr>
          <a:xfrm>
            <a:off x="10829621" y="6278901"/>
            <a:ext cx="774933"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spTree>
    <p:extLst>
      <p:ext uri="{BB962C8B-B14F-4D97-AF65-F5344CB8AC3E}">
        <p14:creationId xmlns:p14="http://schemas.microsoft.com/office/powerpoint/2010/main" val="37286747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 development without image">
    <p:bg>
      <p:bgPr>
        <a:blipFill dpi="0" rotWithShape="1">
          <a:blip r:embed="rId2">
            <a:alphaModFix amt="29644"/>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15591"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pic>
        <p:nvPicPr>
          <p:cNvPr id="27" name="Graphic 26" descr="Link with solid fill">
            <a:extLst>
              <a:ext uri="{FF2B5EF4-FFF2-40B4-BE49-F238E27FC236}">
                <a16:creationId xmlns:a16="http://schemas.microsoft.com/office/drawing/2014/main" id="{B547EFAD-74DB-4048-ACDA-283DBC4947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cxnSp>
        <p:nvCxnSpPr>
          <p:cNvPr id="2" name="Straight Connector 1">
            <a:extLst>
              <a:ext uri="{FF2B5EF4-FFF2-40B4-BE49-F238E27FC236}">
                <a16:creationId xmlns:a16="http://schemas.microsoft.com/office/drawing/2014/main" id="{D710D8D7-4751-D24F-74B3-5BB2A0C13FC4}"/>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23894A2-B37B-58D3-4AB1-3F14C3D385B4}"/>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1C2932-9DF8-CA4A-F732-720386AF35B7}"/>
              </a:ext>
            </a:extLst>
          </p:cNvPr>
          <p:cNvCxnSpPr>
            <a:cxnSpLocks/>
          </p:cNvCxnSpPr>
          <p:nvPr userDrawn="1"/>
        </p:nvCxnSpPr>
        <p:spPr>
          <a:xfrm>
            <a:off x="10402150"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2AA1FA3-F913-BDD9-FB8A-50D52FE5036D}"/>
              </a:ext>
            </a:extLst>
          </p:cNvPr>
          <p:cNvSpPr/>
          <p:nvPr userDrawn="1"/>
        </p:nvSpPr>
        <p:spPr bwMode="auto">
          <a:xfrm>
            <a:off x="644617" y="1525"/>
            <a:ext cx="1800410" cy="604473"/>
          </a:xfrm>
          <a:prstGeom prst="rect">
            <a:avLst/>
          </a:prstGeom>
          <a:gradFill>
            <a:gsLst>
              <a:gs pos="100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nvGrpSpPr>
          <p:cNvPr id="26" name="Group 25">
            <a:extLst>
              <a:ext uri="{FF2B5EF4-FFF2-40B4-BE49-F238E27FC236}">
                <a16:creationId xmlns:a16="http://schemas.microsoft.com/office/drawing/2014/main" id="{C5237BC8-69CD-BDDD-9FF4-399BB602B660}"/>
              </a:ext>
            </a:extLst>
          </p:cNvPr>
          <p:cNvGrpSpPr/>
          <p:nvPr userDrawn="1"/>
        </p:nvGrpSpPr>
        <p:grpSpPr>
          <a:xfrm>
            <a:off x="745317" y="214049"/>
            <a:ext cx="1599011" cy="184666"/>
            <a:chOff x="709219" y="211428"/>
            <a:chExt cx="1599011" cy="184666"/>
          </a:xfrm>
        </p:grpSpPr>
        <p:sp>
          <p:nvSpPr>
            <p:cNvPr id="28" name="TextBox 27">
              <a:extLst>
                <a:ext uri="{FF2B5EF4-FFF2-40B4-BE49-F238E27FC236}">
                  <a16:creationId xmlns:a16="http://schemas.microsoft.com/office/drawing/2014/main" id="{6E30E8CB-11F3-2BA4-34E6-178E05DA7D46}"/>
                </a:ext>
              </a:extLst>
            </p:cNvPr>
            <p:cNvSpPr txBox="1"/>
            <p:nvPr userDrawn="1"/>
          </p:nvSpPr>
          <p:spPr>
            <a:xfrm>
              <a:off x="709219" y="211428"/>
              <a:ext cx="1153399"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In Development</a:t>
              </a:r>
            </a:p>
          </p:txBody>
        </p:sp>
        <p:sp>
          <p:nvSpPr>
            <p:cNvPr id="29" name="Rectangle 28">
              <a:extLst>
                <a:ext uri="{FF2B5EF4-FFF2-40B4-BE49-F238E27FC236}">
                  <a16:creationId xmlns:a16="http://schemas.microsoft.com/office/drawing/2014/main" id="{38D7A5AE-5E76-45A6-76AD-BC2C5E5B7D54}"/>
                </a:ext>
              </a:extLst>
            </p:cNvPr>
            <p:cNvSpPr/>
            <p:nvPr userDrawn="1"/>
          </p:nvSpPr>
          <p:spPr bwMode="auto">
            <a:xfrm>
              <a:off x="1906975" y="252183"/>
              <a:ext cx="103156" cy="103156"/>
            </a:xfrm>
            <a:prstGeom prst="rect">
              <a:avLst/>
            </a:prstGeom>
            <a:solidFill>
              <a:srgbClr val="2439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0" name="Rectangle 29">
              <a:extLst>
                <a:ext uri="{FF2B5EF4-FFF2-40B4-BE49-F238E27FC236}">
                  <a16:creationId xmlns:a16="http://schemas.microsoft.com/office/drawing/2014/main" id="{0AECF0E3-91AB-7DDA-AC2F-86B747670015}"/>
                </a:ext>
              </a:extLst>
            </p:cNvPr>
            <p:cNvSpPr/>
            <p:nvPr userDrawn="1"/>
          </p:nvSpPr>
          <p:spPr bwMode="auto">
            <a:xfrm>
              <a:off x="2056902"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C5AD796E-6165-3AD1-51BD-E428F73D20EE}"/>
                </a:ext>
              </a:extLst>
            </p:cNvPr>
            <p:cNvSpPr/>
            <p:nvPr userDrawn="1"/>
          </p:nvSpPr>
          <p:spPr bwMode="auto">
            <a:xfrm>
              <a:off x="2205074"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sp>
        <p:nvSpPr>
          <p:cNvPr id="32" name="Text Placeholder 2">
            <a:extLst>
              <a:ext uri="{FF2B5EF4-FFF2-40B4-BE49-F238E27FC236}">
                <a16:creationId xmlns:a16="http://schemas.microsoft.com/office/drawing/2014/main" id="{90BD95C0-B244-7F96-EF92-DEB106D511DA}"/>
              </a:ext>
            </a:extLst>
          </p:cNvPr>
          <p:cNvSpPr>
            <a:spLocks noGrp="1"/>
          </p:cNvSpPr>
          <p:nvPr>
            <p:ph type="body" sz="quarter" idx="12" hasCustomPrompt="1"/>
          </p:nvPr>
        </p:nvSpPr>
        <p:spPr>
          <a:xfrm>
            <a:off x="2699401" y="207137"/>
            <a:ext cx="1484914" cy="20005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35" name="Text Placeholder 8">
            <a:extLst>
              <a:ext uri="{FF2B5EF4-FFF2-40B4-BE49-F238E27FC236}">
                <a16:creationId xmlns:a16="http://schemas.microsoft.com/office/drawing/2014/main" id="{E048E26D-AC5B-202F-016F-9929A799338F}"/>
              </a:ext>
            </a:extLst>
          </p:cNvPr>
          <p:cNvSpPr>
            <a:spLocks noGrp="1"/>
          </p:cNvSpPr>
          <p:nvPr>
            <p:ph type="body" sz="quarter" idx="17" hasCustomPrompt="1"/>
          </p:nvPr>
        </p:nvSpPr>
        <p:spPr>
          <a:xfrm>
            <a:off x="588962" y="6274314"/>
            <a:ext cx="5943600"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36" name="Graphic 35" descr="User with solid fill">
            <a:extLst>
              <a:ext uri="{FF2B5EF4-FFF2-40B4-BE49-F238E27FC236}">
                <a16:creationId xmlns:a16="http://schemas.microsoft.com/office/drawing/2014/main" id="{53497E10-6A1E-0896-3D0E-7D1ABD0D7F4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36217" y="6342847"/>
            <a:ext cx="320492" cy="302995"/>
          </a:xfrm>
          <a:prstGeom prst="rect">
            <a:avLst/>
          </a:prstGeom>
        </p:spPr>
      </p:pic>
      <p:pic>
        <p:nvPicPr>
          <p:cNvPr id="37" name="Graphic 36" descr="Gears with solid fill">
            <a:extLst>
              <a:ext uri="{FF2B5EF4-FFF2-40B4-BE49-F238E27FC236}">
                <a16:creationId xmlns:a16="http://schemas.microsoft.com/office/drawing/2014/main" id="{9C712BFB-7444-EEF8-418C-1E22656E7CA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477080" y="6318074"/>
            <a:ext cx="352541" cy="352541"/>
          </a:xfrm>
          <a:prstGeom prst="rect">
            <a:avLst/>
          </a:prstGeom>
        </p:spPr>
      </p:pic>
      <p:pic>
        <p:nvPicPr>
          <p:cNvPr id="38" name="Graphic 37" descr="Stop outline">
            <a:extLst>
              <a:ext uri="{FF2B5EF4-FFF2-40B4-BE49-F238E27FC236}">
                <a16:creationId xmlns:a16="http://schemas.microsoft.com/office/drawing/2014/main" id="{E7D81E10-4566-BB4C-D2CC-2018397D30D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866595" y="6336501"/>
            <a:ext cx="315686" cy="315686"/>
          </a:xfrm>
          <a:prstGeom prst="rect">
            <a:avLst/>
          </a:prstGeom>
        </p:spPr>
      </p:pic>
      <p:sp>
        <p:nvSpPr>
          <p:cNvPr id="39" name="TextBox 38">
            <a:extLst>
              <a:ext uri="{FF2B5EF4-FFF2-40B4-BE49-F238E27FC236}">
                <a16:creationId xmlns:a16="http://schemas.microsoft.com/office/drawing/2014/main" id="{5F34A27B-1FB7-8579-57EB-E99A047DB7FF}"/>
              </a:ext>
            </a:extLst>
          </p:cNvPr>
          <p:cNvSpPr txBox="1"/>
          <p:nvPr userDrawn="1"/>
        </p:nvSpPr>
        <p:spPr>
          <a:xfrm>
            <a:off x="8998739" y="6278901"/>
            <a:ext cx="878448"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40" name="Graphic 39" descr="Stop outline">
            <a:extLst>
              <a:ext uri="{FF2B5EF4-FFF2-40B4-BE49-F238E27FC236}">
                <a16:creationId xmlns:a16="http://schemas.microsoft.com/office/drawing/2014/main" id="{DC94E938-67A2-5731-1478-8F153E18188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543470" y="6336501"/>
            <a:ext cx="315686" cy="315686"/>
          </a:xfrm>
          <a:prstGeom prst="rect">
            <a:avLst/>
          </a:prstGeom>
        </p:spPr>
      </p:pic>
      <p:sp>
        <p:nvSpPr>
          <p:cNvPr id="41" name="TextBox 40">
            <a:extLst>
              <a:ext uri="{FF2B5EF4-FFF2-40B4-BE49-F238E27FC236}">
                <a16:creationId xmlns:a16="http://schemas.microsoft.com/office/drawing/2014/main" id="{62E7A563-C049-355A-2E8F-BB2B30F0B970}"/>
              </a:ext>
            </a:extLst>
          </p:cNvPr>
          <p:cNvSpPr txBox="1"/>
          <p:nvPr userDrawn="1"/>
        </p:nvSpPr>
        <p:spPr>
          <a:xfrm>
            <a:off x="10829621" y="6278901"/>
            <a:ext cx="774933"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sp>
        <p:nvSpPr>
          <p:cNvPr id="44" name="Text Placeholder 2">
            <a:extLst>
              <a:ext uri="{FF2B5EF4-FFF2-40B4-BE49-F238E27FC236}">
                <a16:creationId xmlns:a16="http://schemas.microsoft.com/office/drawing/2014/main" id="{E89723AA-25A7-0D7C-94EC-1E4A6E6F8975}"/>
              </a:ext>
            </a:extLst>
          </p:cNvPr>
          <p:cNvSpPr>
            <a:spLocks noGrp="1"/>
          </p:cNvSpPr>
          <p:nvPr>
            <p:ph type="body" sz="quarter" idx="14" hasCustomPrompt="1"/>
          </p:nvPr>
        </p:nvSpPr>
        <p:spPr>
          <a:xfrm>
            <a:off x="7332636" y="205813"/>
            <a:ext cx="4523391"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45" name="Text Placeholder 2">
            <a:extLst>
              <a:ext uri="{FF2B5EF4-FFF2-40B4-BE49-F238E27FC236}">
                <a16:creationId xmlns:a16="http://schemas.microsoft.com/office/drawing/2014/main" id="{4374DA09-F726-FD6A-F7D1-A6F0550E224E}"/>
              </a:ext>
            </a:extLst>
          </p:cNvPr>
          <p:cNvSpPr>
            <a:spLocks noGrp="1"/>
          </p:cNvSpPr>
          <p:nvPr>
            <p:ph type="body" sz="quarter" idx="15" hasCustomPrompt="1"/>
          </p:nvPr>
        </p:nvSpPr>
        <p:spPr>
          <a:xfrm>
            <a:off x="4640621" y="209935"/>
            <a:ext cx="2332478"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Tree>
    <p:extLst>
      <p:ext uri="{BB962C8B-B14F-4D97-AF65-F5344CB8AC3E}">
        <p14:creationId xmlns:p14="http://schemas.microsoft.com/office/powerpoint/2010/main" val="1737468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In development with image">
    <p:bg>
      <p:bgPr>
        <a:blipFill dpi="0" rotWithShape="1">
          <a:blip r:embed="rId2">
            <a:alphaModFix amt="29644"/>
            <a:lum/>
          </a:blip>
          <a:srcRect/>
          <a:stretch>
            <a:fillRect/>
          </a:stretch>
        </a:blip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835AE42D-D80F-7083-D48B-2B633E271592}"/>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7276E1A5-8448-AEEC-B00B-41E5BD26B222}"/>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5000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pic>
        <p:nvPicPr>
          <p:cNvPr id="27" name="Graphic 26" descr="Link with solid fill">
            <a:extLst>
              <a:ext uri="{FF2B5EF4-FFF2-40B4-BE49-F238E27FC236}">
                <a16:creationId xmlns:a16="http://schemas.microsoft.com/office/drawing/2014/main" id="{B547EFAD-74DB-4048-ACDA-283DBC4947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cxnSp>
        <p:nvCxnSpPr>
          <p:cNvPr id="5" name="Straight Connector 4">
            <a:extLst>
              <a:ext uri="{FF2B5EF4-FFF2-40B4-BE49-F238E27FC236}">
                <a16:creationId xmlns:a16="http://schemas.microsoft.com/office/drawing/2014/main" id="{3BE6FD2F-286F-F991-436A-E31F97F3CB16}"/>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77FA01-D039-3619-E856-A1763490D8A7}"/>
              </a:ext>
            </a:extLst>
          </p:cNvPr>
          <p:cNvCxnSpPr>
            <a:cxnSpLocks/>
          </p:cNvCxnSpPr>
          <p:nvPr userDrawn="1"/>
        </p:nvCxnSpPr>
        <p:spPr>
          <a:xfrm>
            <a:off x="10402150"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410B15D-37C7-952C-1FE7-2978ED19996A}"/>
              </a:ext>
            </a:extLst>
          </p:cNvPr>
          <p:cNvSpPr/>
          <p:nvPr userDrawn="1"/>
        </p:nvSpPr>
        <p:spPr bwMode="auto">
          <a:xfrm>
            <a:off x="644617" y="1525"/>
            <a:ext cx="1800410" cy="604473"/>
          </a:xfrm>
          <a:prstGeom prst="rect">
            <a:avLst/>
          </a:prstGeom>
          <a:gradFill>
            <a:gsLst>
              <a:gs pos="100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nvGrpSpPr>
          <p:cNvPr id="26" name="Group 25">
            <a:extLst>
              <a:ext uri="{FF2B5EF4-FFF2-40B4-BE49-F238E27FC236}">
                <a16:creationId xmlns:a16="http://schemas.microsoft.com/office/drawing/2014/main" id="{F662D8C3-A1E8-9C1F-45AB-50D7A2990CAE}"/>
              </a:ext>
            </a:extLst>
          </p:cNvPr>
          <p:cNvGrpSpPr/>
          <p:nvPr userDrawn="1"/>
        </p:nvGrpSpPr>
        <p:grpSpPr>
          <a:xfrm>
            <a:off x="745317" y="223263"/>
            <a:ext cx="1599011" cy="184666"/>
            <a:chOff x="709219" y="211428"/>
            <a:chExt cx="1599011" cy="184666"/>
          </a:xfrm>
        </p:grpSpPr>
        <p:sp>
          <p:nvSpPr>
            <p:cNvPr id="28" name="TextBox 27">
              <a:extLst>
                <a:ext uri="{FF2B5EF4-FFF2-40B4-BE49-F238E27FC236}">
                  <a16:creationId xmlns:a16="http://schemas.microsoft.com/office/drawing/2014/main" id="{FDFEA2A4-BFC9-4E2C-5DAE-0AA1526DBEAE}"/>
                </a:ext>
              </a:extLst>
            </p:cNvPr>
            <p:cNvSpPr txBox="1"/>
            <p:nvPr userDrawn="1"/>
          </p:nvSpPr>
          <p:spPr>
            <a:xfrm>
              <a:off x="709219" y="211428"/>
              <a:ext cx="1153399"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In Development</a:t>
              </a:r>
            </a:p>
          </p:txBody>
        </p:sp>
        <p:sp>
          <p:nvSpPr>
            <p:cNvPr id="29" name="Rectangle 28">
              <a:extLst>
                <a:ext uri="{FF2B5EF4-FFF2-40B4-BE49-F238E27FC236}">
                  <a16:creationId xmlns:a16="http://schemas.microsoft.com/office/drawing/2014/main" id="{2F51ACED-5AE0-974C-6ECB-1AA08E821840}"/>
                </a:ext>
              </a:extLst>
            </p:cNvPr>
            <p:cNvSpPr/>
            <p:nvPr userDrawn="1"/>
          </p:nvSpPr>
          <p:spPr bwMode="auto">
            <a:xfrm>
              <a:off x="1906975" y="252183"/>
              <a:ext cx="103156" cy="103156"/>
            </a:xfrm>
            <a:prstGeom prst="rect">
              <a:avLst/>
            </a:prstGeom>
            <a:solidFill>
              <a:srgbClr val="2439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0" name="Rectangle 29">
              <a:extLst>
                <a:ext uri="{FF2B5EF4-FFF2-40B4-BE49-F238E27FC236}">
                  <a16:creationId xmlns:a16="http://schemas.microsoft.com/office/drawing/2014/main" id="{407E5395-5CFC-D0A1-815E-870867AAA3A1}"/>
                </a:ext>
              </a:extLst>
            </p:cNvPr>
            <p:cNvSpPr/>
            <p:nvPr userDrawn="1"/>
          </p:nvSpPr>
          <p:spPr bwMode="auto">
            <a:xfrm>
              <a:off x="2056902"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76F8CF1A-D52D-0F70-3A44-5B8063A2A8D1}"/>
                </a:ext>
              </a:extLst>
            </p:cNvPr>
            <p:cNvSpPr/>
            <p:nvPr userDrawn="1"/>
          </p:nvSpPr>
          <p:spPr bwMode="auto">
            <a:xfrm>
              <a:off x="2205074"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sp>
        <p:nvSpPr>
          <p:cNvPr id="40" name="Text Placeholder 2">
            <a:extLst>
              <a:ext uri="{FF2B5EF4-FFF2-40B4-BE49-F238E27FC236}">
                <a16:creationId xmlns:a16="http://schemas.microsoft.com/office/drawing/2014/main" id="{8021AD3D-220C-3404-0D99-E41F49036E43}"/>
              </a:ext>
            </a:extLst>
          </p:cNvPr>
          <p:cNvSpPr>
            <a:spLocks noGrp="1"/>
          </p:cNvSpPr>
          <p:nvPr>
            <p:ph type="body" sz="quarter" idx="12" hasCustomPrompt="1"/>
          </p:nvPr>
        </p:nvSpPr>
        <p:spPr>
          <a:xfrm>
            <a:off x="2697388" y="194512"/>
            <a:ext cx="1484912" cy="238045"/>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43" name="Text Placeholder 8">
            <a:extLst>
              <a:ext uri="{FF2B5EF4-FFF2-40B4-BE49-F238E27FC236}">
                <a16:creationId xmlns:a16="http://schemas.microsoft.com/office/drawing/2014/main" id="{4BA720E5-89D4-7A2F-3B96-910A1DFAC94B}"/>
              </a:ext>
            </a:extLst>
          </p:cNvPr>
          <p:cNvSpPr>
            <a:spLocks noGrp="1"/>
          </p:cNvSpPr>
          <p:nvPr>
            <p:ph type="body" sz="quarter" idx="17" hasCustomPrompt="1"/>
          </p:nvPr>
        </p:nvSpPr>
        <p:spPr>
          <a:xfrm>
            <a:off x="588962" y="6274314"/>
            <a:ext cx="5943600"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44" name="Graphic 43" descr="User with solid fill">
            <a:extLst>
              <a:ext uri="{FF2B5EF4-FFF2-40B4-BE49-F238E27FC236}">
                <a16:creationId xmlns:a16="http://schemas.microsoft.com/office/drawing/2014/main" id="{8B9F03EA-468F-4D5E-43DA-B0FA84AC247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36217" y="6342847"/>
            <a:ext cx="320492" cy="302995"/>
          </a:xfrm>
          <a:prstGeom prst="rect">
            <a:avLst/>
          </a:prstGeom>
        </p:spPr>
      </p:pic>
      <p:pic>
        <p:nvPicPr>
          <p:cNvPr id="45" name="Graphic 44" descr="Gears with solid fill">
            <a:extLst>
              <a:ext uri="{FF2B5EF4-FFF2-40B4-BE49-F238E27FC236}">
                <a16:creationId xmlns:a16="http://schemas.microsoft.com/office/drawing/2014/main" id="{91898707-F217-0D6B-4E81-352D471535D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477080" y="6318074"/>
            <a:ext cx="352541" cy="352541"/>
          </a:xfrm>
          <a:prstGeom prst="rect">
            <a:avLst/>
          </a:prstGeom>
        </p:spPr>
      </p:pic>
      <p:pic>
        <p:nvPicPr>
          <p:cNvPr id="46" name="Graphic 45" descr="Stop outline">
            <a:extLst>
              <a:ext uri="{FF2B5EF4-FFF2-40B4-BE49-F238E27FC236}">
                <a16:creationId xmlns:a16="http://schemas.microsoft.com/office/drawing/2014/main" id="{0284944A-29BB-0C84-F074-A97D62098DB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866595" y="6336501"/>
            <a:ext cx="315686" cy="315686"/>
          </a:xfrm>
          <a:prstGeom prst="rect">
            <a:avLst/>
          </a:prstGeom>
        </p:spPr>
      </p:pic>
      <p:sp>
        <p:nvSpPr>
          <p:cNvPr id="47" name="TextBox 46">
            <a:extLst>
              <a:ext uri="{FF2B5EF4-FFF2-40B4-BE49-F238E27FC236}">
                <a16:creationId xmlns:a16="http://schemas.microsoft.com/office/drawing/2014/main" id="{CAE48B90-412C-3E0D-DBD4-1FEFA81C13CF}"/>
              </a:ext>
            </a:extLst>
          </p:cNvPr>
          <p:cNvSpPr txBox="1"/>
          <p:nvPr userDrawn="1"/>
        </p:nvSpPr>
        <p:spPr>
          <a:xfrm>
            <a:off x="8998739" y="6278901"/>
            <a:ext cx="878448"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48" name="Graphic 47" descr="Stop outline">
            <a:extLst>
              <a:ext uri="{FF2B5EF4-FFF2-40B4-BE49-F238E27FC236}">
                <a16:creationId xmlns:a16="http://schemas.microsoft.com/office/drawing/2014/main" id="{2F7E1E96-CCB6-CD4F-FBAE-844E7B697CD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543470" y="6336501"/>
            <a:ext cx="315686" cy="315686"/>
          </a:xfrm>
          <a:prstGeom prst="rect">
            <a:avLst/>
          </a:prstGeom>
        </p:spPr>
      </p:pic>
      <p:sp>
        <p:nvSpPr>
          <p:cNvPr id="49" name="TextBox 48">
            <a:extLst>
              <a:ext uri="{FF2B5EF4-FFF2-40B4-BE49-F238E27FC236}">
                <a16:creationId xmlns:a16="http://schemas.microsoft.com/office/drawing/2014/main" id="{4390D98C-56A1-A49C-5BF7-8FC05FAC164F}"/>
              </a:ext>
            </a:extLst>
          </p:cNvPr>
          <p:cNvSpPr txBox="1"/>
          <p:nvPr userDrawn="1"/>
        </p:nvSpPr>
        <p:spPr>
          <a:xfrm>
            <a:off x="10829621" y="6278901"/>
            <a:ext cx="774933"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sp>
        <p:nvSpPr>
          <p:cNvPr id="54" name="Text Placeholder 2">
            <a:extLst>
              <a:ext uri="{FF2B5EF4-FFF2-40B4-BE49-F238E27FC236}">
                <a16:creationId xmlns:a16="http://schemas.microsoft.com/office/drawing/2014/main" id="{E6A51A69-4004-EFAA-E98F-5F80E10CC28D}"/>
              </a:ext>
            </a:extLst>
          </p:cNvPr>
          <p:cNvSpPr>
            <a:spLocks noGrp="1"/>
          </p:cNvSpPr>
          <p:nvPr>
            <p:ph type="body" sz="quarter" idx="14" hasCustomPrompt="1"/>
          </p:nvPr>
        </p:nvSpPr>
        <p:spPr>
          <a:xfrm>
            <a:off x="7332636" y="205813"/>
            <a:ext cx="4523391"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55" name="Text Placeholder 2">
            <a:extLst>
              <a:ext uri="{FF2B5EF4-FFF2-40B4-BE49-F238E27FC236}">
                <a16:creationId xmlns:a16="http://schemas.microsoft.com/office/drawing/2014/main" id="{55D7A43E-F899-5C94-7B36-EF008390515A}"/>
              </a:ext>
            </a:extLst>
          </p:cNvPr>
          <p:cNvSpPr>
            <a:spLocks noGrp="1"/>
          </p:cNvSpPr>
          <p:nvPr>
            <p:ph type="body" sz="quarter" idx="15" hasCustomPrompt="1"/>
          </p:nvPr>
        </p:nvSpPr>
        <p:spPr>
          <a:xfrm>
            <a:off x="4640621" y="209935"/>
            <a:ext cx="2332478"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Tree>
    <p:extLst>
      <p:ext uri="{BB962C8B-B14F-4D97-AF65-F5344CB8AC3E}">
        <p14:creationId xmlns:p14="http://schemas.microsoft.com/office/powerpoint/2010/main" val="2924455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aunched with image">
    <p:bg>
      <p:bgPr>
        <a:blipFill dpi="0" rotWithShape="1">
          <a:blip r:embed="rId2">
            <a:alphaModFix amt="29644"/>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9" name="Rectangle 18">
            <a:extLst>
              <a:ext uri="{FF2B5EF4-FFF2-40B4-BE49-F238E27FC236}">
                <a16:creationId xmlns:a16="http://schemas.microsoft.com/office/drawing/2014/main" id="{D3F5B862-D945-7F9E-F844-5A34C3010B4B}"/>
              </a:ext>
            </a:extLst>
          </p:cNvPr>
          <p:cNvSpPr/>
          <p:nvPr userDrawn="1"/>
        </p:nvSpPr>
        <p:spPr bwMode="auto">
          <a:xfrm>
            <a:off x="644617" y="1525"/>
            <a:ext cx="1800410" cy="604473"/>
          </a:xfrm>
          <a:prstGeom prst="rect">
            <a:avLst/>
          </a:prstGeom>
          <a:gradFill>
            <a:gsLst>
              <a:gs pos="100000">
                <a:srgbClr val="3C65A4"/>
              </a:gs>
              <a:gs pos="13000">
                <a:srgbClr val="454142"/>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nvGrpSpPr>
          <p:cNvPr id="36" name="Group 35">
            <a:extLst>
              <a:ext uri="{FF2B5EF4-FFF2-40B4-BE49-F238E27FC236}">
                <a16:creationId xmlns:a16="http://schemas.microsoft.com/office/drawing/2014/main" id="{24CAEF28-6653-CE26-4CBE-2510EC0A8AE3}"/>
              </a:ext>
            </a:extLst>
          </p:cNvPr>
          <p:cNvGrpSpPr/>
          <p:nvPr userDrawn="1"/>
        </p:nvGrpSpPr>
        <p:grpSpPr>
          <a:xfrm>
            <a:off x="771679" y="211428"/>
            <a:ext cx="1546287" cy="184666"/>
            <a:chOff x="757180" y="211428"/>
            <a:chExt cx="1546287" cy="184666"/>
          </a:xfrm>
        </p:grpSpPr>
        <p:sp>
          <p:nvSpPr>
            <p:cNvPr id="21" name="TextBox 20">
              <a:extLst>
                <a:ext uri="{FF2B5EF4-FFF2-40B4-BE49-F238E27FC236}">
                  <a16:creationId xmlns:a16="http://schemas.microsoft.com/office/drawing/2014/main" id="{6393DEE8-9F48-592D-ECC2-AEFA50958EBA}"/>
                </a:ext>
              </a:extLst>
            </p:cNvPr>
            <p:cNvSpPr txBox="1"/>
            <p:nvPr userDrawn="1"/>
          </p:nvSpPr>
          <p:spPr>
            <a:xfrm>
              <a:off x="757180" y="211428"/>
              <a:ext cx="1054132"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Launched</a:t>
              </a:r>
            </a:p>
          </p:txBody>
        </p:sp>
        <p:sp>
          <p:nvSpPr>
            <p:cNvPr id="4" name="Rectangle 3">
              <a:extLst>
                <a:ext uri="{FF2B5EF4-FFF2-40B4-BE49-F238E27FC236}">
                  <a16:creationId xmlns:a16="http://schemas.microsoft.com/office/drawing/2014/main" id="{9DED0E8C-3BC9-FD7A-B197-3FAE2EF67489}"/>
                </a:ext>
              </a:extLst>
            </p:cNvPr>
            <p:cNvSpPr/>
            <p:nvPr userDrawn="1"/>
          </p:nvSpPr>
          <p:spPr bwMode="auto">
            <a:xfrm>
              <a:off x="1902212" y="252183"/>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D6E6C187-B98A-C63E-448E-104AE3BF7C42}"/>
                </a:ext>
              </a:extLst>
            </p:cNvPr>
            <p:cNvSpPr/>
            <p:nvPr userDrawn="1"/>
          </p:nvSpPr>
          <p:spPr bwMode="auto">
            <a:xfrm>
              <a:off x="2052139" y="252183"/>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AEF56E6B-C508-B5F9-CEE5-289B5DED9E9E}"/>
                </a:ext>
              </a:extLst>
            </p:cNvPr>
            <p:cNvSpPr/>
            <p:nvPr userDrawn="1"/>
          </p:nvSpPr>
          <p:spPr bwMode="auto">
            <a:xfrm>
              <a:off x="2200311" y="252183"/>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54475"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pic>
        <p:nvPicPr>
          <p:cNvPr id="27" name="Graphic 26" descr="Link with solid fill">
            <a:extLst>
              <a:ext uri="{FF2B5EF4-FFF2-40B4-BE49-F238E27FC236}">
                <a16:creationId xmlns:a16="http://schemas.microsoft.com/office/drawing/2014/main" id="{B547EFAD-74DB-4048-ACDA-283DBC4947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cxnSp>
        <p:nvCxnSpPr>
          <p:cNvPr id="2" name="Straight Connector 1">
            <a:extLst>
              <a:ext uri="{FF2B5EF4-FFF2-40B4-BE49-F238E27FC236}">
                <a16:creationId xmlns:a16="http://schemas.microsoft.com/office/drawing/2014/main" id="{A41BF189-ABB0-6489-8B17-FD454C0580FA}"/>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31C74C8-0A50-EE65-CD03-3BDC31385565}"/>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9B3FCC-02D5-E534-30ED-FF30E04EDA5B}"/>
              </a:ext>
            </a:extLst>
          </p:cNvPr>
          <p:cNvCxnSpPr>
            <a:cxnSpLocks/>
          </p:cNvCxnSpPr>
          <p:nvPr userDrawn="1"/>
        </p:nvCxnSpPr>
        <p:spPr>
          <a:xfrm>
            <a:off x="10402150"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6FAE0299-1592-9D4B-08B3-3736AAB6A041}"/>
              </a:ext>
            </a:extLst>
          </p:cNvPr>
          <p:cNvSpPr>
            <a:spLocks noGrp="1"/>
          </p:cNvSpPr>
          <p:nvPr>
            <p:ph type="body" sz="quarter" idx="12" hasCustomPrompt="1"/>
          </p:nvPr>
        </p:nvSpPr>
        <p:spPr>
          <a:xfrm>
            <a:off x="2697384" y="208426"/>
            <a:ext cx="1484916" cy="219566"/>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29" name="Text Placeholder 8">
            <a:extLst>
              <a:ext uri="{FF2B5EF4-FFF2-40B4-BE49-F238E27FC236}">
                <a16:creationId xmlns:a16="http://schemas.microsoft.com/office/drawing/2014/main" id="{4B07A338-1F8A-4749-0C20-3422E35F73C3}"/>
              </a:ext>
            </a:extLst>
          </p:cNvPr>
          <p:cNvSpPr>
            <a:spLocks noGrp="1"/>
          </p:cNvSpPr>
          <p:nvPr>
            <p:ph type="body" sz="quarter" idx="18" hasCustomPrompt="1"/>
          </p:nvPr>
        </p:nvSpPr>
        <p:spPr>
          <a:xfrm>
            <a:off x="588962" y="6274314"/>
            <a:ext cx="5943600"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30" name="Graphic 29" descr="User with solid fill">
            <a:extLst>
              <a:ext uri="{FF2B5EF4-FFF2-40B4-BE49-F238E27FC236}">
                <a16:creationId xmlns:a16="http://schemas.microsoft.com/office/drawing/2014/main" id="{C22F5151-8CFE-6FE7-0C6D-94440050D0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36217" y="6342847"/>
            <a:ext cx="320492" cy="302995"/>
          </a:xfrm>
          <a:prstGeom prst="rect">
            <a:avLst/>
          </a:prstGeom>
        </p:spPr>
      </p:pic>
      <p:pic>
        <p:nvPicPr>
          <p:cNvPr id="31" name="Graphic 30" descr="Gears with solid fill">
            <a:extLst>
              <a:ext uri="{FF2B5EF4-FFF2-40B4-BE49-F238E27FC236}">
                <a16:creationId xmlns:a16="http://schemas.microsoft.com/office/drawing/2014/main" id="{44D94E46-A0A9-7233-63CE-99FAE22C2B3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477080" y="6318074"/>
            <a:ext cx="352541" cy="352541"/>
          </a:xfrm>
          <a:prstGeom prst="rect">
            <a:avLst/>
          </a:prstGeom>
        </p:spPr>
      </p:pic>
      <p:pic>
        <p:nvPicPr>
          <p:cNvPr id="32" name="Graphic 31" descr="Stop outline">
            <a:extLst>
              <a:ext uri="{FF2B5EF4-FFF2-40B4-BE49-F238E27FC236}">
                <a16:creationId xmlns:a16="http://schemas.microsoft.com/office/drawing/2014/main" id="{02F83BE9-BC3D-8DB2-29D3-A818DD7D42C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866595" y="6336501"/>
            <a:ext cx="315686" cy="315686"/>
          </a:xfrm>
          <a:prstGeom prst="rect">
            <a:avLst/>
          </a:prstGeom>
        </p:spPr>
      </p:pic>
      <p:sp>
        <p:nvSpPr>
          <p:cNvPr id="33" name="TextBox 32">
            <a:extLst>
              <a:ext uri="{FF2B5EF4-FFF2-40B4-BE49-F238E27FC236}">
                <a16:creationId xmlns:a16="http://schemas.microsoft.com/office/drawing/2014/main" id="{CF434416-DF8C-113C-C53F-5C28A47AC410}"/>
              </a:ext>
            </a:extLst>
          </p:cNvPr>
          <p:cNvSpPr txBox="1"/>
          <p:nvPr userDrawn="1"/>
        </p:nvSpPr>
        <p:spPr>
          <a:xfrm>
            <a:off x="8998739" y="6278901"/>
            <a:ext cx="878448"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34" name="Graphic 33" descr="Stop outline">
            <a:extLst>
              <a:ext uri="{FF2B5EF4-FFF2-40B4-BE49-F238E27FC236}">
                <a16:creationId xmlns:a16="http://schemas.microsoft.com/office/drawing/2014/main" id="{DDA32972-7F02-D538-F8ED-88357BCC85E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543470" y="6336501"/>
            <a:ext cx="315686" cy="315686"/>
          </a:xfrm>
          <a:prstGeom prst="rect">
            <a:avLst/>
          </a:prstGeom>
        </p:spPr>
      </p:pic>
      <p:sp>
        <p:nvSpPr>
          <p:cNvPr id="35" name="TextBox 34">
            <a:extLst>
              <a:ext uri="{FF2B5EF4-FFF2-40B4-BE49-F238E27FC236}">
                <a16:creationId xmlns:a16="http://schemas.microsoft.com/office/drawing/2014/main" id="{BF5A8B38-B82D-6A83-4E57-598CE12D5BF9}"/>
              </a:ext>
            </a:extLst>
          </p:cNvPr>
          <p:cNvSpPr txBox="1"/>
          <p:nvPr userDrawn="1"/>
        </p:nvSpPr>
        <p:spPr>
          <a:xfrm>
            <a:off x="10829621" y="6278901"/>
            <a:ext cx="774933"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sp>
        <p:nvSpPr>
          <p:cNvPr id="37" name="Text Placeholder 2">
            <a:extLst>
              <a:ext uri="{FF2B5EF4-FFF2-40B4-BE49-F238E27FC236}">
                <a16:creationId xmlns:a16="http://schemas.microsoft.com/office/drawing/2014/main" id="{5F2355B7-0E25-A200-ABFC-52B96EA9B464}"/>
              </a:ext>
            </a:extLst>
          </p:cNvPr>
          <p:cNvSpPr>
            <a:spLocks noGrp="1"/>
          </p:cNvSpPr>
          <p:nvPr>
            <p:ph type="body" sz="quarter" idx="14" hasCustomPrompt="1"/>
          </p:nvPr>
        </p:nvSpPr>
        <p:spPr>
          <a:xfrm>
            <a:off x="7332636" y="205813"/>
            <a:ext cx="4523391"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38" name="Text Placeholder 2">
            <a:extLst>
              <a:ext uri="{FF2B5EF4-FFF2-40B4-BE49-F238E27FC236}">
                <a16:creationId xmlns:a16="http://schemas.microsoft.com/office/drawing/2014/main" id="{AAD8CD61-9648-0417-7714-2278E90EF303}"/>
              </a:ext>
            </a:extLst>
          </p:cNvPr>
          <p:cNvSpPr>
            <a:spLocks noGrp="1"/>
          </p:cNvSpPr>
          <p:nvPr>
            <p:ph type="body" sz="quarter" idx="15" hasCustomPrompt="1"/>
          </p:nvPr>
        </p:nvSpPr>
        <p:spPr>
          <a:xfrm>
            <a:off x="4640621" y="209935"/>
            <a:ext cx="2332478"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Tree>
    <p:extLst>
      <p:ext uri="{BB962C8B-B14F-4D97-AF65-F5344CB8AC3E}">
        <p14:creationId xmlns:p14="http://schemas.microsoft.com/office/powerpoint/2010/main" val="2260217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Rolling out without image">
    <p:bg>
      <p:bgPr>
        <a:blipFill dpi="0" rotWithShape="1">
          <a:blip r:embed="rId2">
            <a:alphaModFix amt="29644"/>
            <a:lum/>
          </a:blip>
          <a:srcRect/>
          <a:stretch>
            <a:fillRect/>
          </a:stretch>
        </a:blip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48FA62E8-8606-D3EA-5569-56762EB3560B}"/>
              </a:ext>
            </a:extLst>
          </p:cNvPr>
          <p:cNvSpPr/>
          <p:nvPr userDrawn="1"/>
        </p:nvSpPr>
        <p:spPr bwMode="auto">
          <a:xfrm>
            <a:off x="0" y="6085491"/>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pic>
        <p:nvPicPr>
          <p:cNvPr id="54" name="Graphic 53" descr="User with solid fill">
            <a:extLst>
              <a:ext uri="{FF2B5EF4-FFF2-40B4-BE49-F238E27FC236}">
                <a16:creationId xmlns:a16="http://schemas.microsoft.com/office/drawing/2014/main" id="{8F4DBD4D-EE9A-9060-0EED-68816451A4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36217" y="6342847"/>
            <a:ext cx="320492" cy="302995"/>
          </a:xfrm>
          <a:prstGeom prst="rect">
            <a:avLst/>
          </a:prstGeom>
        </p:spPr>
      </p:pic>
      <p:pic>
        <p:nvPicPr>
          <p:cNvPr id="55" name="Graphic 54" descr="Gears with solid fill">
            <a:extLst>
              <a:ext uri="{FF2B5EF4-FFF2-40B4-BE49-F238E27FC236}">
                <a16:creationId xmlns:a16="http://schemas.microsoft.com/office/drawing/2014/main" id="{558B90F9-B400-B9F1-C7E5-29ED7C99B42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77080" y="6318074"/>
            <a:ext cx="352541" cy="352541"/>
          </a:xfrm>
          <a:prstGeom prst="rect">
            <a:avLst/>
          </a:prstGeom>
        </p:spPr>
      </p:pic>
      <p:pic>
        <p:nvPicPr>
          <p:cNvPr id="56" name="Graphic 55" descr="Stop outline">
            <a:extLst>
              <a:ext uri="{FF2B5EF4-FFF2-40B4-BE49-F238E27FC236}">
                <a16:creationId xmlns:a16="http://schemas.microsoft.com/office/drawing/2014/main" id="{4583E22F-8A84-D918-5BC3-776AED20585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866595" y="6336501"/>
            <a:ext cx="315686" cy="315686"/>
          </a:xfrm>
          <a:prstGeom prst="rect">
            <a:avLst/>
          </a:prstGeom>
        </p:spPr>
      </p:pic>
      <p:sp>
        <p:nvSpPr>
          <p:cNvPr id="57" name="TextBox 56">
            <a:extLst>
              <a:ext uri="{FF2B5EF4-FFF2-40B4-BE49-F238E27FC236}">
                <a16:creationId xmlns:a16="http://schemas.microsoft.com/office/drawing/2014/main" id="{AAB7B60B-62C3-97FD-5324-B1233E27232D}"/>
              </a:ext>
            </a:extLst>
          </p:cNvPr>
          <p:cNvSpPr txBox="1"/>
          <p:nvPr userDrawn="1"/>
        </p:nvSpPr>
        <p:spPr>
          <a:xfrm>
            <a:off x="8998739" y="6278901"/>
            <a:ext cx="878448"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58" name="Graphic 57" descr="Stop outline">
            <a:extLst>
              <a:ext uri="{FF2B5EF4-FFF2-40B4-BE49-F238E27FC236}">
                <a16:creationId xmlns:a16="http://schemas.microsoft.com/office/drawing/2014/main" id="{AAEEF0C6-C096-87AA-604D-E8D2E8D9108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543470" y="6336501"/>
            <a:ext cx="315686" cy="315686"/>
          </a:xfrm>
          <a:prstGeom prst="rect">
            <a:avLst/>
          </a:prstGeom>
        </p:spPr>
      </p:pic>
      <p:sp>
        <p:nvSpPr>
          <p:cNvPr id="59" name="TextBox 58">
            <a:extLst>
              <a:ext uri="{FF2B5EF4-FFF2-40B4-BE49-F238E27FC236}">
                <a16:creationId xmlns:a16="http://schemas.microsoft.com/office/drawing/2014/main" id="{5B2069D8-C502-9DD8-3A12-E10DB1369DFD}"/>
              </a:ext>
            </a:extLst>
          </p:cNvPr>
          <p:cNvSpPr txBox="1"/>
          <p:nvPr userDrawn="1"/>
        </p:nvSpPr>
        <p:spPr>
          <a:xfrm>
            <a:off x="10829621" y="6278901"/>
            <a:ext cx="774933"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sp>
        <p:nvSpPr>
          <p:cNvPr id="17" name="Rectangle 16">
            <a:extLst>
              <a:ext uri="{FF2B5EF4-FFF2-40B4-BE49-F238E27FC236}">
                <a16:creationId xmlns:a16="http://schemas.microsoft.com/office/drawing/2014/main" id="{6DAFEFA2-53AB-EFB7-BCBD-F9267387C49B}"/>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15592"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descr="Link with solid fill">
            <a:extLst>
              <a:ext uri="{FF2B5EF4-FFF2-40B4-BE49-F238E27FC236}">
                <a16:creationId xmlns:a16="http://schemas.microsoft.com/office/drawing/2014/main" id="{B547EFAD-74DB-4048-ACDA-283DBC49476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61858" y="6295474"/>
            <a:ext cx="352541" cy="352541"/>
          </a:xfrm>
          <a:prstGeom prst="rect">
            <a:avLst/>
          </a:prstGeom>
        </p:spPr>
      </p:pic>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cxnSp>
        <p:nvCxnSpPr>
          <p:cNvPr id="2" name="Straight Connector 1">
            <a:extLst>
              <a:ext uri="{FF2B5EF4-FFF2-40B4-BE49-F238E27FC236}">
                <a16:creationId xmlns:a16="http://schemas.microsoft.com/office/drawing/2014/main" id="{20148A59-8BE2-0C9F-185C-D7EE4116A105}"/>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66ECB6-2454-DBD6-662D-5EAC96CDA40D}"/>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C8A962B-DED9-3E24-DE50-21357E45B22B}"/>
              </a:ext>
            </a:extLst>
          </p:cNvPr>
          <p:cNvCxnSpPr>
            <a:cxnSpLocks/>
          </p:cNvCxnSpPr>
          <p:nvPr userDrawn="1"/>
        </p:nvCxnSpPr>
        <p:spPr>
          <a:xfrm>
            <a:off x="10402150"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BE782589-CC34-B988-8C24-F87BC4DC28B4}"/>
              </a:ext>
            </a:extLst>
          </p:cNvPr>
          <p:cNvSpPr>
            <a:spLocks noGrp="1"/>
          </p:cNvSpPr>
          <p:nvPr>
            <p:ph type="body" sz="quarter" idx="12" hasCustomPrompt="1"/>
          </p:nvPr>
        </p:nvSpPr>
        <p:spPr>
          <a:xfrm>
            <a:off x="2697384" y="190340"/>
            <a:ext cx="1484916" cy="246390"/>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46" name="Rectangle 45">
            <a:extLst>
              <a:ext uri="{FF2B5EF4-FFF2-40B4-BE49-F238E27FC236}">
                <a16:creationId xmlns:a16="http://schemas.microsoft.com/office/drawing/2014/main" id="{EF0F4F27-8EF6-8FEB-B27F-721645110491}"/>
              </a:ext>
            </a:extLst>
          </p:cNvPr>
          <p:cNvSpPr/>
          <p:nvPr userDrawn="1"/>
        </p:nvSpPr>
        <p:spPr bwMode="auto">
          <a:xfrm>
            <a:off x="644617" y="1525"/>
            <a:ext cx="1800410" cy="604473"/>
          </a:xfrm>
          <a:prstGeom prst="rect">
            <a:avLst/>
          </a:prstGeom>
          <a:gradFill>
            <a:gsLst>
              <a:gs pos="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nvGrpSpPr>
          <p:cNvPr id="47" name="Group 46">
            <a:extLst>
              <a:ext uri="{FF2B5EF4-FFF2-40B4-BE49-F238E27FC236}">
                <a16:creationId xmlns:a16="http://schemas.microsoft.com/office/drawing/2014/main" id="{8E962709-E81B-15B5-0A95-AA5ECE6502C8}"/>
              </a:ext>
            </a:extLst>
          </p:cNvPr>
          <p:cNvGrpSpPr/>
          <p:nvPr userDrawn="1"/>
        </p:nvGrpSpPr>
        <p:grpSpPr>
          <a:xfrm>
            <a:off x="771679" y="221477"/>
            <a:ext cx="1546287" cy="184666"/>
            <a:chOff x="757180" y="221477"/>
            <a:chExt cx="1546287" cy="184666"/>
          </a:xfrm>
        </p:grpSpPr>
        <p:sp>
          <p:nvSpPr>
            <p:cNvPr id="48" name="TextBox 47">
              <a:extLst>
                <a:ext uri="{FF2B5EF4-FFF2-40B4-BE49-F238E27FC236}">
                  <a16:creationId xmlns:a16="http://schemas.microsoft.com/office/drawing/2014/main" id="{3470A48D-5D32-C6B0-1A31-4B6F8EDBB555}"/>
                </a:ext>
              </a:extLst>
            </p:cNvPr>
            <p:cNvSpPr txBox="1"/>
            <p:nvPr userDrawn="1"/>
          </p:nvSpPr>
          <p:spPr>
            <a:xfrm>
              <a:off x="757180" y="221477"/>
              <a:ext cx="1054132"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Rolling Out</a:t>
              </a:r>
            </a:p>
          </p:txBody>
        </p:sp>
        <p:sp>
          <p:nvSpPr>
            <p:cNvPr id="49" name="Rectangle 48">
              <a:extLst>
                <a:ext uri="{FF2B5EF4-FFF2-40B4-BE49-F238E27FC236}">
                  <a16:creationId xmlns:a16="http://schemas.microsoft.com/office/drawing/2014/main" id="{A6317C45-21D5-4DA6-2F0A-2A2C1C7F7920}"/>
                </a:ext>
              </a:extLst>
            </p:cNvPr>
            <p:cNvSpPr/>
            <p:nvPr userDrawn="1"/>
          </p:nvSpPr>
          <p:spPr bwMode="auto">
            <a:xfrm>
              <a:off x="1902212" y="262232"/>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50" name="Rectangle 49">
              <a:extLst>
                <a:ext uri="{FF2B5EF4-FFF2-40B4-BE49-F238E27FC236}">
                  <a16:creationId xmlns:a16="http://schemas.microsoft.com/office/drawing/2014/main" id="{954E00EB-4460-4AAE-D506-73B998619A2F}"/>
                </a:ext>
              </a:extLst>
            </p:cNvPr>
            <p:cNvSpPr/>
            <p:nvPr userDrawn="1"/>
          </p:nvSpPr>
          <p:spPr bwMode="auto">
            <a:xfrm>
              <a:off x="2052139" y="262232"/>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60CA6F1D-D799-1666-B539-F11E7933514F}"/>
                </a:ext>
              </a:extLst>
            </p:cNvPr>
            <p:cNvSpPr/>
            <p:nvPr userDrawn="1"/>
          </p:nvSpPr>
          <p:spPr bwMode="auto">
            <a:xfrm>
              <a:off x="2200311" y="262232"/>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sp>
        <p:nvSpPr>
          <p:cNvPr id="64" name="Text Placeholder 2">
            <a:extLst>
              <a:ext uri="{FF2B5EF4-FFF2-40B4-BE49-F238E27FC236}">
                <a16:creationId xmlns:a16="http://schemas.microsoft.com/office/drawing/2014/main" id="{67998B1C-7F07-EC7D-C32D-B0C162AA705D}"/>
              </a:ext>
            </a:extLst>
          </p:cNvPr>
          <p:cNvSpPr>
            <a:spLocks noGrp="1"/>
          </p:cNvSpPr>
          <p:nvPr>
            <p:ph type="body" sz="quarter" idx="14" hasCustomPrompt="1"/>
          </p:nvPr>
        </p:nvSpPr>
        <p:spPr>
          <a:xfrm>
            <a:off x="7332636" y="205813"/>
            <a:ext cx="4523391"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65" name="Text Placeholder 2">
            <a:extLst>
              <a:ext uri="{FF2B5EF4-FFF2-40B4-BE49-F238E27FC236}">
                <a16:creationId xmlns:a16="http://schemas.microsoft.com/office/drawing/2014/main" id="{38667296-6F54-2D63-A795-EBA644A65B56}"/>
              </a:ext>
            </a:extLst>
          </p:cNvPr>
          <p:cNvSpPr>
            <a:spLocks noGrp="1"/>
          </p:cNvSpPr>
          <p:nvPr>
            <p:ph type="body" sz="quarter" idx="15" hasCustomPrompt="1"/>
          </p:nvPr>
        </p:nvSpPr>
        <p:spPr>
          <a:xfrm>
            <a:off x="4640621" y="209935"/>
            <a:ext cx="2332478"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Tree>
    <p:extLst>
      <p:ext uri="{BB962C8B-B14F-4D97-AF65-F5344CB8AC3E}">
        <p14:creationId xmlns:p14="http://schemas.microsoft.com/office/powerpoint/2010/main" val="1831007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n development with image and SKU">
    <p:bg>
      <p:bgPr>
        <a:blipFill dpi="0" rotWithShape="1">
          <a:blip r:embed="rId2">
            <a:alphaModFix amt="29644"/>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Lst>
          </p:cNvPr>
          <p:cNvSpPr/>
          <p:nvPr userDrawn="1"/>
        </p:nvSpPr>
        <p:spPr bwMode="auto">
          <a:xfrm>
            <a:off x="-1" y="6085490"/>
            <a:ext cx="12192001"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9" name="Rectangle 18">
            <a:extLst>
              <a:ext uri="{FF2B5EF4-FFF2-40B4-BE49-F238E27FC236}">
                <a16:creationId xmlns:a16="http://schemas.microsoft.com/office/drawing/2014/main" id="{D3F5B862-D945-7F9E-F844-5A34C3010B4B}"/>
              </a:ext>
            </a:extLst>
          </p:cNvPr>
          <p:cNvSpPr/>
          <p:nvPr userDrawn="1"/>
        </p:nvSpPr>
        <p:spPr bwMode="auto">
          <a:xfrm>
            <a:off x="644617" y="1525"/>
            <a:ext cx="1800410" cy="604473"/>
          </a:xfrm>
          <a:prstGeom prst="rect">
            <a:avLst/>
          </a:prstGeom>
          <a:gradFill>
            <a:gsLst>
              <a:gs pos="100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nvGrpSpPr>
          <p:cNvPr id="20" name="Group 19">
            <a:extLst>
              <a:ext uri="{FF2B5EF4-FFF2-40B4-BE49-F238E27FC236}">
                <a16:creationId xmlns:a16="http://schemas.microsoft.com/office/drawing/2014/main" id="{4689342E-B013-D476-0473-4C58A3478903}"/>
              </a:ext>
            </a:extLst>
          </p:cNvPr>
          <p:cNvGrpSpPr/>
          <p:nvPr userDrawn="1"/>
        </p:nvGrpSpPr>
        <p:grpSpPr>
          <a:xfrm>
            <a:off x="745317" y="211428"/>
            <a:ext cx="1599011" cy="184666"/>
            <a:chOff x="709219" y="211428"/>
            <a:chExt cx="1599011" cy="184666"/>
          </a:xfrm>
        </p:grpSpPr>
        <p:sp>
          <p:nvSpPr>
            <p:cNvPr id="21" name="TextBox 20">
              <a:extLst>
                <a:ext uri="{FF2B5EF4-FFF2-40B4-BE49-F238E27FC236}">
                  <a16:creationId xmlns:a16="http://schemas.microsoft.com/office/drawing/2014/main" id="{6393DEE8-9F48-592D-ECC2-AEFA50958EBA}"/>
                </a:ext>
              </a:extLst>
            </p:cNvPr>
            <p:cNvSpPr txBox="1"/>
            <p:nvPr userDrawn="1"/>
          </p:nvSpPr>
          <p:spPr>
            <a:xfrm>
              <a:off x="709219" y="211428"/>
              <a:ext cx="1153399"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In Development</a:t>
              </a:r>
            </a:p>
          </p:txBody>
        </p:sp>
        <p:sp>
          <p:nvSpPr>
            <p:cNvPr id="4" name="Rectangle 3">
              <a:extLst>
                <a:ext uri="{FF2B5EF4-FFF2-40B4-BE49-F238E27FC236}">
                  <a16:creationId xmlns:a16="http://schemas.microsoft.com/office/drawing/2014/main" id="{9DED0E8C-3BC9-FD7A-B197-3FAE2EF67489}"/>
                </a:ext>
              </a:extLst>
            </p:cNvPr>
            <p:cNvSpPr/>
            <p:nvPr userDrawn="1"/>
          </p:nvSpPr>
          <p:spPr bwMode="auto">
            <a:xfrm>
              <a:off x="1906975" y="252183"/>
              <a:ext cx="103156" cy="103156"/>
            </a:xfrm>
            <a:prstGeom prst="rect">
              <a:avLst/>
            </a:prstGeom>
            <a:solidFill>
              <a:srgbClr val="2439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D6E6C187-B98A-C63E-448E-104AE3BF7C42}"/>
                </a:ext>
              </a:extLst>
            </p:cNvPr>
            <p:cNvSpPr/>
            <p:nvPr userDrawn="1"/>
          </p:nvSpPr>
          <p:spPr bwMode="auto">
            <a:xfrm>
              <a:off x="2056902"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AEF56E6B-C508-B5F9-CEE5-289B5DED9E9E}"/>
                </a:ext>
              </a:extLst>
            </p:cNvPr>
            <p:cNvSpPr/>
            <p:nvPr userDrawn="1"/>
          </p:nvSpPr>
          <p:spPr bwMode="auto">
            <a:xfrm>
              <a:off x="2205074"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97386" y="188925"/>
            <a:ext cx="1484914" cy="246389"/>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5000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5943600"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descr="Link with solid fill">
            <a:extLst>
              <a:ext uri="{FF2B5EF4-FFF2-40B4-BE49-F238E27FC236}">
                <a16:creationId xmlns:a16="http://schemas.microsoft.com/office/drawing/2014/main" id="{B547EFAD-74DB-4048-ACDA-283DBC4947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cxnSp>
        <p:nvCxnSpPr>
          <p:cNvPr id="5" name="Straight Connector 4">
            <a:extLst>
              <a:ext uri="{FF2B5EF4-FFF2-40B4-BE49-F238E27FC236}">
                <a16:creationId xmlns:a16="http://schemas.microsoft.com/office/drawing/2014/main" id="{3BE6FD2F-286F-F991-436A-E31F97F3CB16}"/>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descr="User with solid fill">
            <a:extLst>
              <a:ext uri="{FF2B5EF4-FFF2-40B4-BE49-F238E27FC236}">
                <a16:creationId xmlns:a16="http://schemas.microsoft.com/office/drawing/2014/main" id="{14B000A8-4D21-C1E5-70C5-54BB0BE9F42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36217" y="6342847"/>
            <a:ext cx="320492" cy="302995"/>
          </a:xfrm>
          <a:prstGeom prst="rect">
            <a:avLst/>
          </a:prstGeom>
        </p:spPr>
      </p:pic>
      <p:pic>
        <p:nvPicPr>
          <p:cNvPr id="8" name="Graphic 7" descr="Gears with solid fill">
            <a:extLst>
              <a:ext uri="{FF2B5EF4-FFF2-40B4-BE49-F238E27FC236}">
                <a16:creationId xmlns:a16="http://schemas.microsoft.com/office/drawing/2014/main" id="{56F63576-7F12-0C71-ECD6-6979D39FA00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477080" y="6318074"/>
            <a:ext cx="352541" cy="352541"/>
          </a:xfrm>
          <a:prstGeom prst="rect">
            <a:avLst/>
          </a:prstGeom>
        </p:spPr>
      </p:pic>
      <p:pic>
        <p:nvPicPr>
          <p:cNvPr id="12" name="Graphic 11" descr="Stop outline">
            <a:extLst>
              <a:ext uri="{FF2B5EF4-FFF2-40B4-BE49-F238E27FC236}">
                <a16:creationId xmlns:a16="http://schemas.microsoft.com/office/drawing/2014/main" id="{1DF7F6CF-13B8-74D9-BEFF-24A46688CE3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866595" y="6336501"/>
            <a:ext cx="315686" cy="315686"/>
          </a:xfrm>
          <a:prstGeom prst="rect">
            <a:avLst/>
          </a:prstGeom>
        </p:spPr>
      </p:pic>
      <p:sp>
        <p:nvSpPr>
          <p:cNvPr id="14" name="TextBox 13">
            <a:extLst>
              <a:ext uri="{FF2B5EF4-FFF2-40B4-BE49-F238E27FC236}">
                <a16:creationId xmlns:a16="http://schemas.microsoft.com/office/drawing/2014/main" id="{C30D06C0-52D1-16F1-4599-405D4E20D3B2}"/>
              </a:ext>
            </a:extLst>
          </p:cNvPr>
          <p:cNvSpPr txBox="1"/>
          <p:nvPr userDrawn="1"/>
        </p:nvSpPr>
        <p:spPr>
          <a:xfrm>
            <a:off x="8998739" y="6278901"/>
            <a:ext cx="878448"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descr="Stop outline">
            <a:extLst>
              <a:ext uri="{FF2B5EF4-FFF2-40B4-BE49-F238E27FC236}">
                <a16:creationId xmlns:a16="http://schemas.microsoft.com/office/drawing/2014/main" id="{94BCA4D5-FC97-4BC6-DE27-2D9440CA5D5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543470" y="6336501"/>
            <a:ext cx="315686" cy="315686"/>
          </a:xfrm>
          <a:prstGeom prst="rect">
            <a:avLst/>
          </a:prstGeom>
        </p:spPr>
      </p:pic>
      <p:sp>
        <p:nvSpPr>
          <p:cNvPr id="24" name="TextBox 23">
            <a:extLst>
              <a:ext uri="{FF2B5EF4-FFF2-40B4-BE49-F238E27FC236}">
                <a16:creationId xmlns:a16="http://schemas.microsoft.com/office/drawing/2014/main" id="{6626BB16-29DB-7A06-C6A4-CC498D542286}"/>
              </a:ext>
            </a:extLst>
          </p:cNvPr>
          <p:cNvSpPr txBox="1"/>
          <p:nvPr userDrawn="1"/>
        </p:nvSpPr>
        <p:spPr>
          <a:xfrm>
            <a:off x="10829621" y="6278901"/>
            <a:ext cx="774933"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Lst>
          </p:cNvPr>
          <p:cNvCxnSpPr>
            <a:cxnSpLocks/>
          </p:cNvCxnSpPr>
          <p:nvPr userDrawn="1"/>
        </p:nvCxnSpPr>
        <p:spPr>
          <a:xfrm>
            <a:off x="10402150"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ECB8DA3-4844-4878-CE6A-760C9EC6E203}"/>
              </a:ext>
            </a:extLst>
          </p:cNvPr>
          <p:cNvCxnSpPr>
            <a:cxnSpLocks/>
          </p:cNvCxnSpPr>
          <p:nvPr userDrawn="1"/>
        </p:nvCxnSpPr>
        <p:spPr>
          <a:xfrm>
            <a:off x="8580330" y="6309360"/>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9" name="Graphic 28" descr="Packing Box Open with solid fill">
            <a:extLst>
              <a:ext uri="{FF2B5EF4-FFF2-40B4-BE49-F238E27FC236}">
                <a16:creationId xmlns:a16="http://schemas.microsoft.com/office/drawing/2014/main" id="{5341AE0B-347F-E760-B0B4-62EB3EB068E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778529" y="6361910"/>
            <a:ext cx="264869" cy="264869"/>
          </a:xfrm>
          <a:prstGeom prst="rect">
            <a:avLst/>
          </a:prstGeom>
        </p:spPr>
      </p:pic>
      <p:sp>
        <p:nvSpPr>
          <p:cNvPr id="31" name="Text Placeholder 30">
            <a:extLst>
              <a:ext uri="{FF2B5EF4-FFF2-40B4-BE49-F238E27FC236}">
                <a16:creationId xmlns:a16="http://schemas.microsoft.com/office/drawing/2014/main" id="{D05BA770-A8B3-D271-563B-E94EF75D7E13}"/>
              </a:ext>
            </a:extLst>
          </p:cNvPr>
          <p:cNvSpPr>
            <a:spLocks noGrp="1"/>
          </p:cNvSpPr>
          <p:nvPr>
            <p:ph type="body" sz="quarter" idx="18" hasCustomPrompt="1"/>
          </p:nvPr>
        </p:nvSpPr>
        <p:spPr>
          <a:xfrm>
            <a:off x="7115062" y="6386622"/>
            <a:ext cx="1274764"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sp>
        <p:nvSpPr>
          <p:cNvPr id="38" name="Text Placeholder 2">
            <a:extLst>
              <a:ext uri="{FF2B5EF4-FFF2-40B4-BE49-F238E27FC236}">
                <a16:creationId xmlns:a16="http://schemas.microsoft.com/office/drawing/2014/main" id="{99610D4F-B203-4B23-2479-2C851693BB6B}"/>
              </a:ext>
            </a:extLst>
          </p:cNvPr>
          <p:cNvSpPr>
            <a:spLocks noGrp="1"/>
          </p:cNvSpPr>
          <p:nvPr>
            <p:ph type="body" sz="quarter" idx="14" hasCustomPrompt="1"/>
          </p:nvPr>
        </p:nvSpPr>
        <p:spPr>
          <a:xfrm>
            <a:off x="7332636" y="205813"/>
            <a:ext cx="4523391"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39" name="Text Placeholder 2">
            <a:extLst>
              <a:ext uri="{FF2B5EF4-FFF2-40B4-BE49-F238E27FC236}">
                <a16:creationId xmlns:a16="http://schemas.microsoft.com/office/drawing/2014/main" id="{BDFCC547-B1A7-831C-C631-CE512BECA310}"/>
              </a:ext>
            </a:extLst>
          </p:cNvPr>
          <p:cNvSpPr>
            <a:spLocks noGrp="1"/>
          </p:cNvSpPr>
          <p:nvPr>
            <p:ph type="body" sz="quarter" idx="15" hasCustomPrompt="1"/>
          </p:nvPr>
        </p:nvSpPr>
        <p:spPr>
          <a:xfrm>
            <a:off x="4640621" y="209935"/>
            <a:ext cx="2332478"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Tree>
    <p:extLst>
      <p:ext uri="{BB962C8B-B14F-4D97-AF65-F5344CB8AC3E}">
        <p14:creationId xmlns:p14="http://schemas.microsoft.com/office/powerpoint/2010/main" val="2003790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A01FF2C-F269-F9D4-58FE-5327AC58EA85}"/>
              </a:ext>
            </a:extLst>
          </p:cNvPr>
          <p:cNvGrpSpPr/>
          <p:nvPr userDrawn="1"/>
        </p:nvGrpSpPr>
        <p:grpSpPr>
          <a:xfrm>
            <a:off x="0" y="0"/>
            <a:ext cx="12296446" cy="6858000"/>
            <a:chOff x="0" y="0"/>
            <a:chExt cx="12296446" cy="6858000"/>
          </a:xfrm>
        </p:grpSpPr>
        <p:grpSp>
          <p:nvGrpSpPr>
            <p:cNvPr id="10" name="Group 9">
              <a:extLst>
                <a:ext uri="{FF2B5EF4-FFF2-40B4-BE49-F238E27FC236}">
                  <a16:creationId xmlns:a16="http://schemas.microsoft.com/office/drawing/2014/main" id="{D682CD50-AEA4-6980-963E-93BE9699F3C5}"/>
                </a:ext>
              </a:extLst>
            </p:cNvPr>
            <p:cNvGrpSpPr/>
            <p:nvPr userDrawn="1"/>
          </p:nvGrpSpPr>
          <p:grpSpPr>
            <a:xfrm>
              <a:off x="0" y="0"/>
              <a:ext cx="12192000" cy="6858000"/>
              <a:chOff x="0" y="0"/>
              <a:chExt cx="12192000" cy="6858000"/>
            </a:xfrm>
          </p:grpSpPr>
          <p:grpSp>
            <p:nvGrpSpPr>
              <p:cNvPr id="3" name="Group 2">
                <a:extLst>
                  <a:ext uri="{FF2B5EF4-FFF2-40B4-BE49-F238E27FC236}">
                    <a16:creationId xmlns:a16="http://schemas.microsoft.com/office/drawing/2014/main" id="{9740519F-E268-7CB3-7FAC-A0AAD0D3EB64}"/>
                  </a:ext>
                </a:extLst>
              </p:cNvPr>
              <p:cNvGrpSpPr/>
              <p:nvPr userDrawn="1"/>
            </p:nvGrpSpPr>
            <p:grpSpPr>
              <a:xfrm>
                <a:off x="3689874" y="0"/>
                <a:ext cx="8502126" cy="6858000"/>
                <a:chOff x="6892376" y="0"/>
                <a:chExt cx="5299623" cy="6858000"/>
              </a:xfrm>
            </p:grpSpPr>
            <p:pic>
              <p:nvPicPr>
                <p:cNvPr id="4" name="Picture 3">
                  <a:extLst>
                    <a:ext uri="{FF2B5EF4-FFF2-40B4-BE49-F238E27FC236}">
                      <a16:creationId xmlns:a16="http://schemas.microsoft.com/office/drawing/2014/main" id="{D2E78BF7-B153-FE60-3465-D3DDF8223B01}"/>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8471465-94B2-66BF-1358-52C0D344BE59}"/>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9" name="Rectangle 8">
                <a:extLst>
                  <a:ext uri="{FF2B5EF4-FFF2-40B4-BE49-F238E27FC236}">
                    <a16:creationId xmlns:a16="http://schemas.microsoft.com/office/drawing/2014/main" id="{80106421-65CE-0084-9DCD-211DB78EAFB6}"/>
                  </a:ext>
                </a:extLst>
              </p:cNvPr>
              <p:cNvSpPr/>
              <p:nvPr userDrawn="1"/>
            </p:nvSpPr>
            <p:spPr bwMode="auto">
              <a:xfrm>
                <a:off x="0" y="0"/>
                <a:ext cx="6508376" cy="6858000"/>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pic>
          <p:nvPicPr>
            <p:cNvPr id="8" name="Picture 7" descr="Background pattern&#10;&#10;Description automatically generated">
              <a:extLst>
                <a:ext uri="{FF2B5EF4-FFF2-40B4-BE49-F238E27FC236}">
                  <a16:creationId xmlns:a16="http://schemas.microsoft.com/office/drawing/2014/main" id="{1DD810FF-B216-4654-9371-0E4D8D802B15}"/>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C0ED9E3-69CA-604E-F59C-C22F44EAA35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D075AB46-03F6-AC39-00E9-2B3ABDA710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0854694"/>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8E18B7EF-51F4-0AF3-B6B2-14F3663B476B}"/>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7" name="Text Placeholder 11">
            <a:extLst>
              <a:ext uri="{FF2B5EF4-FFF2-40B4-BE49-F238E27FC236}">
                <a16:creationId xmlns:a16="http://schemas.microsoft.com/office/drawing/2014/main" id="{9AC98D00-037E-AA9F-9072-F66D12F7D7B2}"/>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
        <p:nvSpPr>
          <p:cNvPr id="8" name="Text Placeholder 2">
            <a:extLst>
              <a:ext uri="{FF2B5EF4-FFF2-40B4-BE49-F238E27FC236}">
                <a16:creationId xmlns:a16="http://schemas.microsoft.com/office/drawing/2014/main" id="{7F58507D-BE25-A676-EF32-EE4249E5B1E0}"/>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5275916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3_Screenshot_Purpose">
    <p:bg>
      <p:bgPr>
        <a:solidFill>
          <a:srgbClr val="F2F2F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D2EB9-2C60-DC76-1F39-1546D1F9A73B}"/>
              </a:ext>
            </a:extLst>
          </p:cNvPr>
          <p:cNvPicPr>
            <a:picLocks noChangeAspect="1"/>
          </p:cNvPicPr>
          <p:nvPr userDrawn="1"/>
        </p:nvPicPr>
        <p:blipFill>
          <a:blip r:embed="rId2">
            <a:alphaModFix amt="80000"/>
          </a:blip>
          <a:stretch>
            <a:fillRect/>
          </a:stretch>
        </p:blipFill>
        <p:spPr>
          <a:xfrm>
            <a:off x="6059" y="0"/>
            <a:ext cx="12179882" cy="6858000"/>
          </a:xfrm>
          <a:prstGeom prst="rect">
            <a:avLst/>
          </a:prstGeom>
        </p:spPr>
      </p:pic>
      <p:sp>
        <p:nvSpPr>
          <p:cNvPr id="3" name="Rectangle 2">
            <a:extLst>
              <a:ext uri="{FF2B5EF4-FFF2-40B4-BE49-F238E27FC236}">
                <a16:creationId xmlns:a16="http://schemas.microsoft.com/office/drawing/2014/main" id="{122AA655-7AED-D5CC-EE11-56C46C3FFC0F}"/>
              </a:ext>
            </a:extLst>
          </p:cNvPr>
          <p:cNvSpPr/>
          <p:nvPr userDrawn="1"/>
        </p:nvSpPr>
        <p:spPr bwMode="auto">
          <a:xfrm>
            <a:off x="0" y="0"/>
            <a:ext cx="12185941"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443266691"/>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Conditions">
    <p:bg>
      <p:bgPr>
        <a:blipFill dpi="0" rotWithShape="1">
          <a:blip r:embed="rId2">
            <a:alphaModFix amt="40377"/>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682FFCF-8A84-B287-B977-8F333D2F0159}"/>
              </a:ext>
            </a:extLst>
          </p:cNvPr>
          <p:cNvSpPr txBox="1">
            <a:spLocks/>
          </p:cNvSpPr>
          <p:nvPr userDrawn="1"/>
        </p:nvSpPr>
        <p:spPr>
          <a:xfrm>
            <a:off x="190500" y="1704975"/>
            <a:ext cx="11811000" cy="3448050"/>
          </a:xfrm>
          <a:prstGeom prst="rect">
            <a:avLst/>
          </a:prstGeom>
        </p:spPr>
        <p:txBody>
          <a:bodyPr vert="horz" lIns="91427" tIns="45713" rIns="91427" bIns="45713" rtlCol="0">
            <a:normAutofit/>
          </a:bodyPr>
          <a:lstStyle>
            <a:lvl1pPr marL="112713" indent="6350" algn="l" defTabSz="914400" rtl="0" eaLnBrk="1" latinLnBrk="0" hangingPunct="1">
              <a:spcBef>
                <a:spcPct val="20000"/>
              </a:spcBef>
              <a:spcAft>
                <a:spcPts val="300"/>
              </a:spcAft>
              <a:buSzPct val="100000"/>
              <a:buFont typeface="Arial" pitchFamily="34" charset="0"/>
              <a:buNone/>
              <a:defRPr sz="1050" kern="1200">
                <a:solidFill>
                  <a:schemeClr val="tx1"/>
                </a:solidFill>
                <a:latin typeface="Calibri Light" panose="020F0302020204030204" pitchFamily="34" charset="0"/>
                <a:ea typeface="+mn-ea"/>
                <a:cs typeface="+mn-cs"/>
              </a:defRPr>
            </a:lvl1pPr>
            <a:lvl2pPr marL="112713" indent="6350" algn="l" defTabSz="914400" rtl="0" eaLnBrk="1" latinLnBrk="0" hangingPunct="1">
              <a:spcBef>
                <a:spcPct val="20000"/>
              </a:spcBef>
              <a:buSzPct val="110000"/>
              <a:buFont typeface="Arial" pitchFamily="34" charset="0"/>
              <a:buNone/>
              <a:defRPr sz="2000" kern="1200">
                <a:solidFill>
                  <a:schemeClr val="tx1"/>
                </a:solidFill>
                <a:latin typeface="Calibri Light" panose="020F0302020204030204" pitchFamily="34" charset="0"/>
                <a:ea typeface="+mn-ea"/>
                <a:cs typeface="+mn-cs"/>
              </a:defRPr>
            </a:lvl2pPr>
            <a:lvl3pPr marL="112713" indent="6350" algn="l" defTabSz="914400" rtl="0" eaLnBrk="1" latinLnBrk="0" hangingPunct="1">
              <a:spcBef>
                <a:spcPct val="20000"/>
              </a:spcBef>
              <a:buSzPct val="110000"/>
              <a:buFont typeface="Arial" pitchFamily="34" charset="0"/>
              <a:buNone/>
              <a:defRPr sz="1800" kern="1200">
                <a:solidFill>
                  <a:schemeClr val="tx1"/>
                </a:solidFill>
                <a:latin typeface="Calibri Light" panose="020F0302020204030204" pitchFamily="34" charset="0"/>
                <a:ea typeface="+mn-ea"/>
                <a:cs typeface="+mn-cs"/>
              </a:defRPr>
            </a:lvl3pPr>
            <a:lvl4pPr marL="112713" indent="6350" algn="l" defTabSz="914400" rtl="0" eaLnBrk="1" latinLnBrk="0" hangingPunct="1">
              <a:spcBef>
                <a:spcPct val="20000"/>
              </a:spcBef>
              <a:buSzPct val="110000"/>
              <a:buFont typeface="Arial" pitchFamily="34" charset="0"/>
              <a:buNone/>
              <a:defRPr sz="1600" kern="1200">
                <a:solidFill>
                  <a:schemeClr val="tx1"/>
                </a:solidFill>
                <a:latin typeface="Calibri Light" panose="020F0302020204030204" pitchFamily="34" charset="0"/>
                <a:ea typeface="+mn-ea"/>
                <a:cs typeface="+mn-cs"/>
              </a:defRPr>
            </a:lvl4pPr>
            <a:lvl5pPr marL="112713" indent="6350" algn="l" defTabSz="914400" rtl="0" eaLnBrk="1" latinLnBrk="0" hangingPunct="1">
              <a:spcBef>
                <a:spcPct val="20000"/>
              </a:spcBef>
              <a:buSzPct val="110000"/>
              <a:buFont typeface="Arial" pitchFamily="34" charset="0"/>
              <a:buNone/>
              <a:defRPr sz="16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2713" marR="0" indent="6350" algn="l" defTabSz="914400" rtl="0" eaLnBrk="1" latinLnBrk="0" hangingPunct="1">
              <a:lnSpc>
                <a:spcPct val="100000"/>
              </a:lnSpc>
              <a:spcBef>
                <a:spcPct val="20000"/>
              </a:spcBef>
              <a:spcAft>
                <a:spcPts val="300"/>
              </a:spcAft>
              <a:buSzPct val="100000"/>
              <a:buFont typeface="Arial" pitchFamily="34" charset="0"/>
              <a:buNone/>
            </a:pPr>
            <a:r>
              <a:rPr lang="en-US" sz="2800" b="1" kern="1200">
                <a:solidFill>
                  <a:srgbClr val="000000"/>
                </a:solidFill>
                <a:latin typeface="Segoe UI" panose="020B0502040204020203" pitchFamily="34" charset="0"/>
                <a:ea typeface="+mn-ea"/>
                <a:cs typeface="Segoe UI" panose="020B0502040204020203" pitchFamily="34" charset="0"/>
              </a:rPr>
              <a:t>CONDITIONS AND TERMS OF USE:</a:t>
            </a:r>
          </a:p>
          <a:p>
            <a:pPr marL="112713" marR="0" indent="6350" algn="l" defTabSz="914400" rtl="0" eaLnBrk="1" latinLnBrk="0" hangingPunct="1">
              <a:lnSpc>
                <a:spcPct val="100000"/>
              </a:lnSpc>
              <a:spcBef>
                <a:spcPct val="20000"/>
              </a:spcBef>
              <a:spcAft>
                <a:spcPts val="300"/>
              </a:spcAft>
              <a:buSzPct val="100000"/>
              <a:buFont typeface="Arial" pitchFamily="34" charset="0"/>
              <a:buNone/>
            </a:pPr>
            <a:r>
              <a:rPr lang="en-US" sz="1800">
                <a:solidFill>
                  <a:srgbClr val="323130"/>
                </a:solidFill>
                <a:effectLst/>
                <a:latin typeface="Segoe UI" panose="020B0502040204020203" pitchFamily="34" charset="0"/>
                <a:ea typeface="Times New Roman" panose="02020603050405020304" pitchFamily="18" charset="0"/>
                <a:cs typeface="Segoe UI" panose="020B0502040204020203" pitchFamily="34" charset="0"/>
              </a:rPr>
              <a:t> </a:t>
            </a:r>
            <a:endParaRPr lang="en-US" sz="1800">
              <a:effectLst/>
              <a:latin typeface="Segoe UI" panose="020B0502040204020203" pitchFamily="34" charset="0"/>
              <a:ea typeface="Calibri" panose="020F0502020204030204" pitchFamily="34" charset="0"/>
              <a:cs typeface="Segoe UI" panose="020B0502040204020203" pitchFamily="34" charset="0"/>
            </a:endParaRPr>
          </a:p>
          <a:p>
            <a:pPr marL="112713" marR="0" indent="6350" algn="l" defTabSz="914400" rtl="0" eaLnBrk="1" latinLnBrk="0" hangingPunct="1">
              <a:lnSpc>
                <a:spcPct val="100000"/>
              </a:lnSpc>
              <a:spcBef>
                <a:spcPct val="20000"/>
              </a:spcBef>
              <a:spcAft>
                <a:spcPts val="300"/>
              </a:spcAft>
              <a:buSzPct val="100000"/>
              <a:buFont typeface="Arial" pitchFamily="34" charset="0"/>
              <a:buNone/>
            </a:pPr>
            <a:r>
              <a:rPr lang="en-US" sz="1600" kern="1200">
                <a:solidFill>
                  <a:srgbClr val="0A5BBA"/>
                </a:solidFill>
                <a:latin typeface="Segoe UI" panose="020B0502040204020203" pitchFamily="34" charset="0"/>
                <a:ea typeface="+mn-ea"/>
                <a:cs typeface="Segoe UI" panose="020B0502040204020203" pitchFamily="34" charset="0"/>
              </a:rPr>
              <a:t>© Microsoft Corporation. All rights reserved. </a:t>
            </a:r>
          </a:p>
          <a:p>
            <a:pPr marL="112713" marR="0" indent="6350" algn="l" defTabSz="914400" rtl="0" eaLnBrk="1" latinLnBrk="0" hangingPunct="1">
              <a:lnSpc>
                <a:spcPct val="100000"/>
              </a:lnSpc>
              <a:spcBef>
                <a:spcPct val="20000"/>
              </a:spcBef>
              <a:spcAft>
                <a:spcPts val="300"/>
              </a:spcAft>
              <a:buSzPct val="100000"/>
              <a:buFont typeface="Arial" pitchFamily="34" charset="0"/>
              <a:buNone/>
            </a:pPr>
            <a:r>
              <a:rPr lang="en-US" sz="1600" kern="1200">
                <a:solidFill>
                  <a:srgbClr val="000000"/>
                </a:solidFill>
                <a:latin typeface="Segoe UI" panose="020B0502040204020203" pitchFamily="34" charset="0"/>
                <a:ea typeface="+mn-ea"/>
                <a:cs typeface="Segoe UI" panose="020B0502040204020203" pitchFamily="34" charset="0"/>
              </a:rPr>
              <a:t>You may use these training materials solely for your personal internal reference and non-commercial purposes. You may not distribute, transmit, resell or otherwise make these training materials available to any other person or party without express permission from Microsoft Corporation. URL’s or other internet website references in the training materials may change without notice. Unless otherwise noted, any companies, organizations, domain names, e-mail addresses, people, places and events depicted in the training materials are for illustration only and are fictitious. No real association is intended or inferred. THESE TRAINING MATERIALS ARE PROVIDED “AS IS”; MICROSOFT MAKES NO WARRANTIES, EXPRESS OR IMPLIED IN THESE TRAINING MATERIALS.</a:t>
            </a:r>
          </a:p>
        </p:txBody>
      </p:sp>
      <p:sp>
        <p:nvSpPr>
          <p:cNvPr id="4" name="Title 3">
            <a:extLst>
              <a:ext uri="{FF2B5EF4-FFF2-40B4-BE49-F238E27FC236}">
                <a16:creationId xmlns:a16="http://schemas.microsoft.com/office/drawing/2014/main" id="{6130F19D-4D2E-527D-DE70-31C3421904D0}"/>
              </a:ext>
            </a:extLst>
          </p:cNvPr>
          <p:cNvSpPr>
            <a:spLocks noGrp="1"/>
          </p:cNvSpPr>
          <p:nvPr>
            <p:ph type="title"/>
          </p:nvPr>
        </p:nvSpPr>
        <p:spPr>
          <a:xfrm>
            <a:off x="7632441" y="457201"/>
            <a:ext cx="3974341" cy="307777"/>
          </a:xfrm>
        </p:spPr>
        <p:txBody>
          <a:bodyPr/>
          <a:lstStyle>
            <a:lvl1pPr>
              <a:defRPr lang="en-DE" sz="2000" b="1" i="0" dirty="0">
                <a:solidFill>
                  <a:srgbClr val="D9F0FD"/>
                </a:solidFill>
                <a:latin typeface="Segoe UI Semibold" charset="0"/>
                <a:ea typeface="+mj-ea"/>
                <a:cs typeface="Segoe UI Semibold" charset="0"/>
              </a:defRPr>
            </a:lvl1pPr>
          </a:lstStyle>
          <a:p>
            <a:r>
              <a:rPr lang="en-US"/>
              <a:t>Click to edit Master title style</a:t>
            </a:r>
            <a:endParaRPr lang="en-DE"/>
          </a:p>
        </p:txBody>
      </p:sp>
    </p:spTree>
    <p:extLst>
      <p:ext uri="{BB962C8B-B14F-4D97-AF65-F5344CB8AC3E}">
        <p14:creationId xmlns:p14="http://schemas.microsoft.com/office/powerpoint/2010/main" val="2906134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Awareness with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descr="Link with solid fill">
            <a:extLst>
              <a:ext uri="{FF2B5EF4-FFF2-40B4-BE49-F238E27FC236}">
                <a16:creationId xmlns:a16="http://schemas.microsoft.com/office/drawing/2014/main" id="{B547EFAD-74DB-4048-ACDA-283DBC4947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cxnSp>
        <p:nvCxnSpPr>
          <p:cNvPr id="5" name="Straight Connector 4">
            <a:extLst>
              <a:ext uri="{FF2B5EF4-FFF2-40B4-BE49-F238E27FC236}">
                <a16:creationId xmlns:a16="http://schemas.microsoft.com/office/drawing/2014/main" id="{3BE6FD2F-286F-F991-436A-E31F97F3CB16}"/>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descr="User with solid fill">
            <a:extLst>
              <a:ext uri="{FF2B5EF4-FFF2-40B4-BE49-F238E27FC236}">
                <a16:creationId xmlns:a16="http://schemas.microsoft.com/office/drawing/2014/main" id="{14B000A8-4D21-C1E5-70C5-54BB0BE9F42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pic>
        <p:nvPicPr>
          <p:cNvPr id="8" name="Graphic 7" descr="Gears with solid fill">
            <a:extLst>
              <a:ext uri="{FF2B5EF4-FFF2-40B4-BE49-F238E27FC236}">
                <a16:creationId xmlns:a16="http://schemas.microsoft.com/office/drawing/2014/main" id="{56F63576-7F12-0C71-ECD6-6979D39FA00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41837" y="6293597"/>
            <a:ext cx="352541" cy="352541"/>
          </a:xfrm>
          <a:prstGeom prst="rect">
            <a:avLst/>
          </a:prstGeom>
        </p:spPr>
      </p:pic>
      <p:pic>
        <p:nvPicPr>
          <p:cNvPr id="12" name="Graphic 11" descr="Stop outline">
            <a:extLst>
              <a:ext uri="{FF2B5EF4-FFF2-40B4-BE49-F238E27FC236}">
                <a16:creationId xmlns:a16="http://schemas.microsoft.com/office/drawing/2014/main" id="{1DF7F6CF-13B8-74D9-BEFF-24A46688CE3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descr="Stop outline">
            <a:extLst>
              <a:ext uri="{FF2B5EF4-FFF2-40B4-BE49-F238E27FC236}">
                <a16:creationId xmlns:a16="http://schemas.microsoft.com/office/drawing/2014/main" id="{94BCA4D5-FC97-4BC6-DE27-2D9440CA5D5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798A0DC-1DD4-763D-9823-57170BC085EC}"/>
              </a:ext>
            </a:extLst>
          </p:cNvPr>
          <p:cNvSpPr/>
          <p:nvPr userDrawn="1"/>
        </p:nvSpPr>
        <p:spPr bwMode="auto">
          <a:xfrm>
            <a:off x="644616" y="332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A952E37B-628F-BCA6-A8C1-86C17B547BBB}"/>
              </a:ext>
            </a:extLst>
          </p:cNvPr>
          <p:cNvSpPr txBox="1"/>
          <p:nvPr userDrawn="1"/>
        </p:nvSpPr>
        <p:spPr>
          <a:xfrm>
            <a:off x="757180" y="197843"/>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Awareness</a:t>
            </a:r>
          </a:p>
        </p:txBody>
      </p:sp>
      <p:pic>
        <p:nvPicPr>
          <p:cNvPr id="20" name="Graphic 19" descr="Bell with solid fill">
            <a:extLst>
              <a:ext uri="{FF2B5EF4-FFF2-40B4-BE49-F238E27FC236}">
                <a16:creationId xmlns:a16="http://schemas.microsoft.com/office/drawing/2014/main" id="{DCD851C8-8F92-E0A9-8BF9-DAD9B63A4564}"/>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944168" y="123036"/>
            <a:ext cx="365059" cy="365059"/>
          </a:xfrm>
          <a:prstGeom prst="rect">
            <a:avLst/>
          </a:prstGeom>
        </p:spPr>
      </p:pic>
    </p:spTree>
    <p:extLst>
      <p:ext uri="{BB962C8B-B14F-4D97-AF65-F5344CB8AC3E}">
        <p14:creationId xmlns:p14="http://schemas.microsoft.com/office/powerpoint/2010/main" val="2942672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Launched out with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descr="Link with solid fill">
            <a:extLst>
              <a:ext uri="{FF2B5EF4-FFF2-40B4-BE49-F238E27FC236}">
                <a16:creationId xmlns:a16="http://schemas.microsoft.com/office/drawing/2014/main" id="{B547EFAD-74DB-4048-ACDA-283DBC4947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cxnSp>
        <p:nvCxnSpPr>
          <p:cNvPr id="5" name="Straight Connector 4">
            <a:extLst>
              <a:ext uri="{FF2B5EF4-FFF2-40B4-BE49-F238E27FC236}">
                <a16:creationId xmlns:a16="http://schemas.microsoft.com/office/drawing/2014/main" id="{3BE6FD2F-286F-F991-436A-E31F97F3CB16}"/>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descr="User with solid fill">
            <a:extLst>
              <a:ext uri="{FF2B5EF4-FFF2-40B4-BE49-F238E27FC236}">
                <a16:creationId xmlns:a16="http://schemas.microsoft.com/office/drawing/2014/main" id="{14B000A8-4D21-C1E5-70C5-54BB0BE9F42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pic>
        <p:nvPicPr>
          <p:cNvPr id="8" name="Graphic 7" descr="Gears with solid fill">
            <a:extLst>
              <a:ext uri="{FF2B5EF4-FFF2-40B4-BE49-F238E27FC236}">
                <a16:creationId xmlns:a16="http://schemas.microsoft.com/office/drawing/2014/main" id="{56F63576-7F12-0C71-ECD6-6979D39FA00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41837" y="6293597"/>
            <a:ext cx="352541" cy="352541"/>
          </a:xfrm>
          <a:prstGeom prst="rect">
            <a:avLst/>
          </a:prstGeom>
        </p:spPr>
      </p:pic>
      <p:pic>
        <p:nvPicPr>
          <p:cNvPr id="12" name="Graphic 11" descr="Stop outline">
            <a:extLst>
              <a:ext uri="{FF2B5EF4-FFF2-40B4-BE49-F238E27FC236}">
                <a16:creationId xmlns:a16="http://schemas.microsoft.com/office/drawing/2014/main" id="{1DF7F6CF-13B8-74D9-BEFF-24A46688CE3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descr="Stop outline">
            <a:extLst>
              <a:ext uri="{FF2B5EF4-FFF2-40B4-BE49-F238E27FC236}">
                <a16:creationId xmlns:a16="http://schemas.microsoft.com/office/drawing/2014/main" id="{94BCA4D5-FC97-4BC6-DE27-2D9440CA5D5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E3B55BD-A9E9-2EB2-5C9D-5030469D0A0F}"/>
              </a:ext>
            </a:extLst>
          </p:cNvPr>
          <p:cNvSpPr/>
          <p:nvPr userDrawn="1"/>
        </p:nvSpPr>
        <p:spPr bwMode="auto">
          <a:xfrm>
            <a:off x="644617" y="1525"/>
            <a:ext cx="1800410" cy="604473"/>
          </a:xfrm>
          <a:prstGeom prst="rect">
            <a:avLst/>
          </a:prstGeom>
          <a:gradFill>
            <a:gsLst>
              <a:gs pos="100000">
                <a:srgbClr val="3C65A4"/>
              </a:gs>
              <a:gs pos="13000">
                <a:srgbClr val="454142"/>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830BEE72-60A3-D3F8-B558-26BB7F26C33F}"/>
              </a:ext>
            </a:extLst>
          </p:cNvPr>
          <p:cNvSpPr txBox="1"/>
          <p:nvPr userDrawn="1"/>
        </p:nvSpPr>
        <p:spPr>
          <a:xfrm>
            <a:off x="757180" y="221477"/>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Launched</a:t>
            </a:r>
          </a:p>
        </p:txBody>
      </p:sp>
      <p:sp>
        <p:nvSpPr>
          <p:cNvPr id="7" name="Rectangle 6">
            <a:extLst>
              <a:ext uri="{FF2B5EF4-FFF2-40B4-BE49-F238E27FC236}">
                <a16:creationId xmlns:a16="http://schemas.microsoft.com/office/drawing/2014/main" id="{9FF149B7-50B6-7DB0-5A11-FEFCE0286B8A}"/>
              </a:ext>
            </a:extLst>
          </p:cNvPr>
          <p:cNvSpPr/>
          <p:nvPr userDrawn="1"/>
        </p:nvSpPr>
        <p:spPr bwMode="auto">
          <a:xfrm>
            <a:off x="1952332"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4468E50-DBB3-EB0E-B6B9-C89D0D8AFA03}"/>
              </a:ext>
            </a:extLst>
          </p:cNvPr>
          <p:cNvSpPr/>
          <p:nvPr userDrawn="1"/>
        </p:nvSpPr>
        <p:spPr bwMode="auto">
          <a:xfrm>
            <a:off x="2102259"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34A32C8F-A7CA-97D1-0B11-8D6E9D1968E6}"/>
              </a:ext>
            </a:extLst>
          </p:cNvPr>
          <p:cNvSpPr/>
          <p:nvPr userDrawn="1"/>
        </p:nvSpPr>
        <p:spPr bwMode="auto">
          <a:xfrm>
            <a:off x="2250431"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63563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Rolling out with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descr="Link with solid fill">
            <a:extLst>
              <a:ext uri="{FF2B5EF4-FFF2-40B4-BE49-F238E27FC236}">
                <a16:creationId xmlns:a16="http://schemas.microsoft.com/office/drawing/2014/main" id="{B547EFAD-74DB-4048-ACDA-283DBC4947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cxnSp>
        <p:nvCxnSpPr>
          <p:cNvPr id="5" name="Straight Connector 4">
            <a:extLst>
              <a:ext uri="{FF2B5EF4-FFF2-40B4-BE49-F238E27FC236}">
                <a16:creationId xmlns:a16="http://schemas.microsoft.com/office/drawing/2014/main" id="{3BE6FD2F-286F-F991-436A-E31F97F3CB16}"/>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descr="User with solid fill">
            <a:extLst>
              <a:ext uri="{FF2B5EF4-FFF2-40B4-BE49-F238E27FC236}">
                <a16:creationId xmlns:a16="http://schemas.microsoft.com/office/drawing/2014/main" id="{14B000A8-4D21-C1E5-70C5-54BB0BE9F42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pic>
        <p:nvPicPr>
          <p:cNvPr id="8" name="Graphic 7" descr="Gears with solid fill">
            <a:extLst>
              <a:ext uri="{FF2B5EF4-FFF2-40B4-BE49-F238E27FC236}">
                <a16:creationId xmlns:a16="http://schemas.microsoft.com/office/drawing/2014/main" id="{56F63576-7F12-0C71-ECD6-6979D39FA00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41837" y="6293597"/>
            <a:ext cx="352541" cy="352541"/>
          </a:xfrm>
          <a:prstGeom prst="rect">
            <a:avLst/>
          </a:prstGeom>
        </p:spPr>
      </p:pic>
      <p:pic>
        <p:nvPicPr>
          <p:cNvPr id="12" name="Graphic 11" descr="Stop outline">
            <a:extLst>
              <a:ext uri="{FF2B5EF4-FFF2-40B4-BE49-F238E27FC236}">
                <a16:creationId xmlns:a16="http://schemas.microsoft.com/office/drawing/2014/main" id="{1DF7F6CF-13B8-74D9-BEFF-24A46688CE3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descr="Stop outline">
            <a:extLst>
              <a:ext uri="{FF2B5EF4-FFF2-40B4-BE49-F238E27FC236}">
                <a16:creationId xmlns:a16="http://schemas.microsoft.com/office/drawing/2014/main" id="{94BCA4D5-FC97-4BC6-DE27-2D9440CA5D5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descr="Crown with solid fill">
            <a:extLst>
              <a:ext uri="{FF2B5EF4-FFF2-40B4-BE49-F238E27FC236}">
                <a16:creationId xmlns:a16="http://schemas.microsoft.com/office/drawing/2014/main" id="{81FD4CB5-D80B-AFCD-2FAD-626863FE0EFF}"/>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D8FD9B1-0139-9168-D2C9-F72051170389}"/>
              </a:ext>
            </a:extLst>
          </p:cNvPr>
          <p:cNvSpPr/>
          <p:nvPr userDrawn="1"/>
        </p:nvSpPr>
        <p:spPr bwMode="auto">
          <a:xfrm>
            <a:off x="644617" y="1525"/>
            <a:ext cx="1800410" cy="604473"/>
          </a:xfrm>
          <a:prstGeom prst="rect">
            <a:avLst/>
          </a:prstGeom>
          <a:gradFill>
            <a:gsLst>
              <a:gs pos="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1" name="TextBox 30">
            <a:extLst>
              <a:ext uri="{FF2B5EF4-FFF2-40B4-BE49-F238E27FC236}">
                <a16:creationId xmlns:a16="http://schemas.microsoft.com/office/drawing/2014/main" id="{7B61D013-9D82-21E1-CA84-945335062FE8}"/>
              </a:ext>
            </a:extLst>
          </p:cNvPr>
          <p:cNvSpPr txBox="1"/>
          <p:nvPr userDrawn="1"/>
        </p:nvSpPr>
        <p:spPr>
          <a:xfrm>
            <a:off x="757180" y="211428"/>
            <a:ext cx="1054132"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Rolling Out</a:t>
            </a:r>
          </a:p>
        </p:txBody>
      </p:sp>
      <p:sp>
        <p:nvSpPr>
          <p:cNvPr id="32" name="Rectangle 31">
            <a:extLst>
              <a:ext uri="{FF2B5EF4-FFF2-40B4-BE49-F238E27FC236}">
                <a16:creationId xmlns:a16="http://schemas.microsoft.com/office/drawing/2014/main" id="{A93B4E11-DE28-E62D-D62D-DC81BC1398F2}"/>
              </a:ext>
            </a:extLst>
          </p:cNvPr>
          <p:cNvSpPr/>
          <p:nvPr userDrawn="1"/>
        </p:nvSpPr>
        <p:spPr bwMode="auto">
          <a:xfrm>
            <a:off x="1902212" y="252183"/>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3" name="Rectangle 32">
            <a:extLst>
              <a:ext uri="{FF2B5EF4-FFF2-40B4-BE49-F238E27FC236}">
                <a16:creationId xmlns:a16="http://schemas.microsoft.com/office/drawing/2014/main" id="{E0F45E5D-1FAD-7451-B918-E40032076A67}"/>
              </a:ext>
            </a:extLst>
          </p:cNvPr>
          <p:cNvSpPr/>
          <p:nvPr userDrawn="1"/>
        </p:nvSpPr>
        <p:spPr bwMode="auto">
          <a:xfrm>
            <a:off x="2052139" y="252183"/>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682EB8FC-0FE5-3763-296F-EB578A71E5FD}"/>
              </a:ext>
            </a:extLst>
          </p:cNvPr>
          <p:cNvSpPr/>
          <p:nvPr userDrawn="1"/>
        </p:nvSpPr>
        <p:spPr bwMode="auto">
          <a:xfrm>
            <a:off x="2200311"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8197284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3_Title Only">
    <p:bg>
      <p:bgPr>
        <a:solidFill>
          <a:srgbClr val="EDEBE6"/>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6D631E1-E846-F2C6-19FC-AF50E69FA99E}"/>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lvl1pPr>
              <a:lnSpc>
                <a:spcPct val="100000"/>
              </a:lnSpc>
              <a:defRPr sz="3600" b="1" i="0" spc="0">
                <a:solidFill>
                  <a:srgbClr val="2A446F"/>
                </a:solidFill>
                <a:latin typeface="Segoe Sans Display Semibold" pitchFamily="2" charset="0"/>
                <a:cs typeface="Segoe Sans Display Semibold" pitchFamily="2" charset="0"/>
              </a:defRPr>
            </a:lvl1pPr>
          </a:lstStyle>
          <a:p>
            <a:r>
              <a:rPr lang="en-US"/>
              <a:t>Click to edit Master title style</a:t>
            </a:r>
          </a:p>
        </p:txBody>
      </p:sp>
      <p:sp>
        <p:nvSpPr>
          <p:cNvPr id="8" name="Content Placeholder 4">
            <a:extLst>
              <a:ext uri="{FF2B5EF4-FFF2-40B4-BE49-F238E27FC236}">
                <a16:creationId xmlns:a16="http://schemas.microsoft.com/office/drawing/2014/main" id="{8C7492BD-EE3B-7D30-68C6-4E2CB3152F0C}"/>
              </a:ext>
            </a:extLst>
          </p:cNvPr>
          <p:cNvSpPr>
            <a:spLocks noGrp="1"/>
          </p:cNvSpPr>
          <p:nvPr>
            <p:ph sz="quarter" idx="12"/>
          </p:nvPr>
        </p:nvSpPr>
        <p:spPr>
          <a:xfrm>
            <a:off x="584200" y="1435100"/>
            <a:ext cx="11018520" cy="4833938"/>
          </a:xfrm>
          <a:prstGeom prst="rect">
            <a:avLst/>
          </a:prstGeom>
        </p:spPr>
        <p:txBody>
          <a:bodyPr lIns="0" tIns="0" rIns="0" bIns="0"/>
          <a:lstStyle>
            <a:lvl1pPr>
              <a:defRPr>
                <a:latin typeface="Segoe Sans Display" pitchFamily="2" charset="0"/>
                <a:cs typeface="Segoe Sans Display" pitchFamily="2" charset="0"/>
              </a:defRPr>
            </a:lvl1pPr>
            <a:lvl2pPr>
              <a:defRPr>
                <a:latin typeface="Segoe Sans Display" pitchFamily="2" charset="0"/>
                <a:cs typeface="Segoe Sans Display" pitchFamily="2" charset="0"/>
              </a:defRPr>
            </a:lvl2pPr>
            <a:lvl3pPr>
              <a:defRPr>
                <a:latin typeface="Segoe Sans Display" pitchFamily="2" charset="0"/>
                <a:cs typeface="Segoe Sans Display" pitchFamily="2" charset="0"/>
              </a:defRPr>
            </a:lvl3pPr>
            <a:lvl4pPr>
              <a:defRPr>
                <a:latin typeface="Segoe Sans Display" pitchFamily="2" charset="0"/>
                <a:cs typeface="Segoe Sans Display" pitchFamily="2" charset="0"/>
              </a:defRPr>
            </a:lvl4pPr>
            <a:lvl5pPr>
              <a:defRPr>
                <a:latin typeface="Segoe Sans Display" pitchFamily="2" charset="0"/>
                <a:cs typeface="Segoe Sans Display"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7406929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75293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0312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8263" y="813816"/>
            <a:ext cx="11018520" cy="492443"/>
          </a:xfrm>
          <a:prstGeom prst="rect">
            <a:avLst/>
          </a:prstGeom>
        </p:spPr>
        <p:txBody>
          <a:bodyPr vert="horz" wrap="square" lIns="0" tIns="0" rIns="0" bIns="0" rtlCol="0" anchor="t">
            <a:spAutoFit/>
          </a:bodyPr>
          <a:lstStyle>
            <a:lvl1pPr>
              <a:defRPr sz="3200" b="0" i="0">
                <a:solidFill>
                  <a:srgbClr val="2A446F"/>
                </a:solidFill>
                <a:latin typeface="+mj-lt"/>
                <a:cs typeface="Segoe Sans Display" pitchFamily="2" charset="0"/>
              </a:defRPr>
            </a:lvl1pPr>
          </a:lstStyle>
          <a:p>
            <a:r>
              <a:rPr lang="en-US"/>
              <a:t>Click to edit Master title style</a:t>
            </a:r>
          </a:p>
        </p:txBody>
      </p:sp>
      <p:sp>
        <p:nvSpPr>
          <p:cNvPr id="6" name="Text Placeholder 5">
            <a:extLst>
              <a:ext uri="{FF2B5EF4-FFF2-40B4-BE49-F238E27FC236}">
                <a16:creationId xmlns:a16="http://schemas.microsoft.com/office/drawing/2014/main" id="{A8EF0A4A-3F19-2213-535F-1C7205365DD5}"/>
              </a:ext>
            </a:extLst>
          </p:cNvPr>
          <p:cNvSpPr>
            <a:spLocks noGrp="1"/>
          </p:cNvSpPr>
          <p:nvPr>
            <p:ph type="body" sz="quarter" idx="10" hasCustomPrompt="1"/>
          </p:nvPr>
        </p:nvSpPr>
        <p:spPr>
          <a:xfrm>
            <a:off x="584200" y="549565"/>
            <a:ext cx="11018520" cy="330200"/>
          </a:xfrm>
          <a:prstGeom prst="rect">
            <a:avLst/>
          </a:prstGeom>
        </p:spPr>
        <p:txBody>
          <a:bodyPr lIns="0" tIns="0" rIns="0" bIns="0"/>
          <a:lstStyle>
            <a:lvl1pPr>
              <a:defRPr sz="1400" b="0" spc="300">
                <a:latin typeface="+mn-lt"/>
              </a:defRPr>
            </a:lvl1pPr>
          </a:lstStyle>
          <a:p>
            <a:pPr lvl="0"/>
            <a:r>
              <a:rPr lang="en-US"/>
              <a:t>CLICK TO EDIT MASTER TEXT STYLES</a:t>
            </a:r>
          </a:p>
        </p:txBody>
      </p:sp>
    </p:spTree>
    <p:extLst>
      <p:ext uri="{BB962C8B-B14F-4D97-AF65-F5344CB8AC3E}">
        <p14:creationId xmlns:p14="http://schemas.microsoft.com/office/powerpoint/2010/main" val="40661538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259909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RAI">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A logo of a company&#10;&#10;Description automatically generated">
            <a:extLst>
              <a:ext uri="{FF2B5EF4-FFF2-40B4-BE49-F238E27FC236}">
                <a16:creationId xmlns:a16="http://schemas.microsoft.com/office/drawing/2014/main" id="{8D6219C1-8708-6500-279D-E63A4098AFF8}"/>
              </a:ext>
            </a:extLst>
          </p:cNvPr>
          <p:cNvPicPr>
            <a:picLocks noChangeAspect="1"/>
          </p:cNvPicPr>
          <p:nvPr userDrawn="1"/>
        </p:nvPicPr>
        <p:blipFill rotWithShape="1">
          <a:blip r:embed="rId3"/>
          <a:srcRect l="12448" t="32535" r="14401" b="28160"/>
          <a:stretch/>
        </p:blipFill>
        <p:spPr>
          <a:xfrm>
            <a:off x="5368609" y="6379061"/>
            <a:ext cx="1454782" cy="343851"/>
          </a:xfrm>
          <a:prstGeom prst="rect">
            <a:avLst/>
          </a:prstGeom>
        </p:spPr>
      </p:pic>
    </p:spTree>
    <p:extLst>
      <p:ext uri="{BB962C8B-B14F-4D97-AF65-F5344CB8AC3E}">
        <p14:creationId xmlns:p14="http://schemas.microsoft.com/office/powerpoint/2010/main" val="28631151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Segoe Sans Display"/>
              <a:ea typeface="+mn-ea"/>
              <a:cs typeface="+mn-cs"/>
            </a:endParaRPr>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78294250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Un primer plano de la pantalla de un ordenador&#10;&#10;Descripción generada automáticamente">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s"/>
              <a:t>Nombre del evento o </a:t>
            </a:r>
            <a:br>
              <a:rPr lang="en-US"/>
            </a:br>
            <a:r>
              <a:rPr lang="es"/>
              <a:t>título de la presentación </a:t>
            </a:r>
          </a:p>
        </p:txBody>
      </p:sp>
    </p:spTree>
    <p:extLst>
      <p:ext uri="{BB962C8B-B14F-4D97-AF65-F5344CB8AC3E}">
        <p14:creationId xmlns:p14="http://schemas.microsoft.com/office/powerpoint/2010/main" val="667726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Copilot Chat">
    <p:spTree>
      <p:nvGrpSpPr>
        <p:cNvPr id="1" name=""/>
        <p:cNvGrpSpPr/>
        <p:nvPr/>
      </p:nvGrpSpPr>
      <p:grpSpPr>
        <a:xfrm>
          <a:off x="0" y="0"/>
          <a:ext cx="0" cy="0"/>
          <a:chOff x="0" y="0"/>
          <a:chExt cx="0" cy="0"/>
        </a:xfrm>
      </p:grpSpPr>
      <p:sp>
        <p:nvSpPr>
          <p:cNvPr id="10" name="Object 15">
            <a:extLst>
              <a:ext uri="{FF2B5EF4-FFF2-40B4-BE49-F238E27FC236}">
                <a16:creationId xmlns:a16="http://schemas.microsoft.com/office/drawing/2014/main" id="{5B247BBE-41CC-5D21-2736-86FBF0B9BE1F}"/>
              </a:ext>
            </a:extLst>
          </p:cNvPr>
          <p:cNvSpPr/>
          <p:nvPr userDrawn="1"/>
        </p:nvSpPr>
        <p:spPr>
          <a:xfrm>
            <a:off x="2" y="6169513"/>
            <a:ext cx="12188951" cy="686775"/>
          </a:xfrm>
          <a:prstGeom prst="rect">
            <a:avLst/>
          </a:prstGeom>
          <a:solidFill>
            <a:srgbClr val="ED588F"/>
          </a:solidFill>
        </p:spPr>
        <p:txBody>
          <a:bodyPr/>
          <a:lstStyle/>
          <a:p>
            <a:endParaRPr lang="en-US"/>
          </a:p>
        </p:txBody>
      </p:sp>
      <p:sp>
        <p:nvSpPr>
          <p:cNvPr id="2" name="Título 1"/>
          <p:cNvSpPr>
            <a:spLocks noGrp="1"/>
          </p:cNvSpPr>
          <p:nvPr>
            <p:ph type="title"/>
          </p:nvPr>
        </p:nvSpPr>
        <p:spPr>
          <a:xfrm>
            <a:off x="838203" y="253493"/>
            <a:ext cx="10515600" cy="1325564"/>
          </a:xfrm>
        </p:spPr>
        <p:txBody>
          <a:bodyPr vert="horz" lIns="91440" tIns="45720" rIns="91440" bIns="45720" rtlCol="0" anchor="ctr">
            <a:normAutofit/>
          </a:bodyPr>
          <a:lstStyle>
            <a:lvl1pPr>
              <a:defRPr lang="es-ES" sz="3504">
                <a:solidFill>
                  <a:srgbClr val="ED588F"/>
                </a:solidFill>
              </a:defRPr>
            </a:lvl1pPr>
          </a:lstStyle>
          <a:p>
            <a:pPr lvl="0" algn="ctr"/>
            <a:r>
              <a:rPr lang="en-US"/>
              <a:t>Click to edit Master title style</a:t>
            </a:r>
            <a:endParaRPr lang="es-ES"/>
          </a:p>
        </p:txBody>
      </p:sp>
      <p:sp>
        <p:nvSpPr>
          <p:cNvPr id="7" name="Marcador de fecha 6"/>
          <p:cNvSpPr>
            <a:spLocks noGrp="1"/>
          </p:cNvSpPr>
          <p:nvPr>
            <p:ph type="dt" sz="half" idx="10"/>
          </p:nvPr>
        </p:nvSpPr>
        <p:spPr>
          <a:xfrm>
            <a:off x="838200" y="6356351"/>
            <a:ext cx="2743200" cy="365125"/>
          </a:xfrm>
          <a:prstGeom prst="rect">
            <a:avLst/>
          </a:prstGeom>
        </p:spPr>
        <p:txBody>
          <a:bodyPr/>
          <a:lstStyle/>
          <a:p>
            <a:fld id="{40771E8B-6CA5-40B2-8038-0E112F3DAC1C}" type="datetimeFigureOut">
              <a:rPr lang="es-ES" smtClean="0"/>
              <a:t>14/10/2025</a:t>
            </a:fld>
            <a:endParaRPr lang="es-ES"/>
          </a:p>
        </p:txBody>
      </p:sp>
      <p:sp>
        <p:nvSpPr>
          <p:cNvPr id="8" name="Marcador de pie de página 7"/>
          <p:cNvSpPr>
            <a:spLocks noGrp="1"/>
          </p:cNvSpPr>
          <p:nvPr>
            <p:ph type="ftr" sz="quarter" idx="11"/>
          </p:nvPr>
        </p:nvSpPr>
        <p:spPr>
          <a:xfrm>
            <a:off x="4038603" y="6356351"/>
            <a:ext cx="4114800" cy="365125"/>
          </a:xfrm>
          <a:prstGeom prst="rect">
            <a:avLst/>
          </a:prstGeom>
        </p:spPr>
        <p:txBody>
          <a:bodyPr/>
          <a:lstStyle/>
          <a:p>
            <a:endParaRPr lang="es-ES"/>
          </a:p>
        </p:txBody>
      </p:sp>
      <p:sp>
        <p:nvSpPr>
          <p:cNvPr id="9" name="Marcador de número de diapositiva 8"/>
          <p:cNvSpPr>
            <a:spLocks noGrp="1"/>
          </p:cNvSpPr>
          <p:nvPr>
            <p:ph type="sldNum" sz="quarter" idx="12"/>
          </p:nvPr>
        </p:nvSpPr>
        <p:spPr>
          <a:xfrm>
            <a:off x="8610603" y="6356351"/>
            <a:ext cx="2743200" cy="365125"/>
          </a:xfrm>
          <a:prstGeom prst="rect">
            <a:avLst/>
          </a:prstGeom>
        </p:spPr>
        <p:txBody>
          <a:bodyPr/>
          <a:lstStyle/>
          <a:p>
            <a:fld id="{0F1556C4-DFC3-4611-A7CC-780699185E26}" type="slidenum">
              <a:rPr lang="es-ES" smtClean="0"/>
              <a:t>‹#›</a:t>
            </a:fld>
            <a:endParaRPr lang="es-ES"/>
          </a:p>
        </p:txBody>
      </p:sp>
      <p:pic>
        <p:nvPicPr>
          <p:cNvPr id="14" name="Object 1" descr="preencoded.png">
            <a:extLst>
              <a:ext uri="{FF2B5EF4-FFF2-40B4-BE49-F238E27FC236}">
                <a16:creationId xmlns:a16="http://schemas.microsoft.com/office/drawing/2014/main" id="{84B05B57-FBC3-79DB-E434-D8395B1967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12198475" cy="85704"/>
          </a:xfrm>
          <a:prstGeom prst="rect">
            <a:avLst/>
          </a:prstGeom>
        </p:spPr>
      </p:pic>
      <p:sp>
        <p:nvSpPr>
          <p:cNvPr id="3" name="Marcador de contenido 2">
            <a:extLst>
              <a:ext uri="{FF2B5EF4-FFF2-40B4-BE49-F238E27FC236}">
                <a16:creationId xmlns:a16="http://schemas.microsoft.com/office/drawing/2014/main" id="{5EA08A88-FAEE-A761-E1B9-8E6358C55B8C}"/>
              </a:ext>
            </a:extLst>
          </p:cNvPr>
          <p:cNvSpPr>
            <a:spLocks noGrp="1"/>
          </p:cNvSpPr>
          <p:nvPr>
            <p:ph idx="1"/>
          </p:nvPr>
        </p:nvSpPr>
        <p:spPr>
          <a:xfrm>
            <a:off x="838201" y="1825625"/>
            <a:ext cx="10521875"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grpSp>
        <p:nvGrpSpPr>
          <p:cNvPr id="4" name="Grupo 3">
            <a:extLst>
              <a:ext uri="{FF2B5EF4-FFF2-40B4-BE49-F238E27FC236}">
                <a16:creationId xmlns:a16="http://schemas.microsoft.com/office/drawing/2014/main" id="{B9F1642A-878B-E9D1-C3F1-457D22A868F3}"/>
              </a:ext>
            </a:extLst>
          </p:cNvPr>
          <p:cNvGrpSpPr/>
          <p:nvPr userDrawn="1"/>
        </p:nvGrpSpPr>
        <p:grpSpPr>
          <a:xfrm>
            <a:off x="10790497" y="118681"/>
            <a:ext cx="1126600" cy="1030803"/>
            <a:chOff x="3254003" y="1106148"/>
            <a:chExt cx="844948" cy="773102"/>
          </a:xfrm>
        </p:grpSpPr>
        <p:pic>
          <p:nvPicPr>
            <p:cNvPr id="6" name="Picture 2" descr="Microsoft 365 Copilot: descarga e instalación gratuitas en Windows |  Microsoft Store">
              <a:extLst>
                <a:ext uri="{FF2B5EF4-FFF2-40B4-BE49-F238E27FC236}">
                  <a16:creationId xmlns:a16="http://schemas.microsoft.com/office/drawing/2014/main" id="{A55B0E6D-0B64-67A4-7124-DC1EB70CF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003" y="1106148"/>
              <a:ext cx="773102" cy="7731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esquinas redondeadas 10">
              <a:extLst>
                <a:ext uri="{FF2B5EF4-FFF2-40B4-BE49-F238E27FC236}">
                  <a16:creationId xmlns:a16="http://schemas.microsoft.com/office/drawing/2014/main" id="{8CFF6AD4-45CA-727A-AA91-9583FF3F8CB4}"/>
                </a:ext>
              </a:extLst>
            </p:cNvPr>
            <p:cNvSpPr/>
            <p:nvPr/>
          </p:nvSpPr>
          <p:spPr>
            <a:xfrm>
              <a:off x="3747291" y="1456578"/>
              <a:ext cx="351660" cy="170267"/>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sz="800">
                  <a:solidFill>
                    <a:schemeClr val="tx1"/>
                  </a:solidFill>
                </a:rPr>
                <a:t>CHAT</a:t>
              </a:r>
            </a:p>
          </p:txBody>
        </p:sp>
      </p:grpSp>
    </p:spTree>
    <p:extLst>
      <p:ext uri="{BB962C8B-B14F-4D97-AF65-F5344CB8AC3E}">
        <p14:creationId xmlns:p14="http://schemas.microsoft.com/office/powerpoint/2010/main" val="7810412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0729314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Tree>
    <p:extLst>
      <p:ext uri="{BB962C8B-B14F-4D97-AF65-F5344CB8AC3E}">
        <p14:creationId xmlns:p14="http://schemas.microsoft.com/office/powerpoint/2010/main" val="24420670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157729" y="3200400"/>
            <a:ext cx="9002895" cy="3582184"/>
          </a:xfrm>
        </p:spPr>
        <p:txBody>
          <a:bodyPr anchor="b">
            <a:normAutofit/>
          </a:bodyPr>
          <a:lstStyle>
            <a:lvl1pPr>
              <a:defRPr sz="6900">
                <a:solidFill>
                  <a:schemeClr val="tx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a:xfrm>
            <a:off x="178704" y="141216"/>
            <a:ext cx="2703777" cy="338328"/>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a:xfrm>
            <a:off x="10477500" y="141216"/>
            <a:ext cx="1032084" cy="338328"/>
          </a:xfrm>
        </p:spPr>
        <p:txBody>
          <a:bodyPr/>
          <a:lstStyle>
            <a:lvl1pPr>
              <a:defRPr>
                <a:solidFill>
                  <a:schemeClr val="tx2"/>
                </a:solidFill>
              </a:defRPr>
            </a:lvl1pPr>
          </a:lstStyle>
          <a:p>
            <a:fld id="{CBB9144B-27A2-4831-A05B-9434A462331E}" type="datetime1">
              <a:rPr lang="en-US" smtClean="0"/>
              <a:t>10/14/2025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a:xfrm>
            <a:off x="11509584" y="141216"/>
            <a:ext cx="457200" cy="338328"/>
          </a:xfrm>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1500123081"/>
      </p:ext>
    </p:extLst>
  </p:cSld>
  <p:clrMapOvr>
    <a:overrideClrMapping bg1="dk1" tx1="lt1" bg2="dk2" tx2="lt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919525" y="219456"/>
            <a:ext cx="6376547" cy="1066006"/>
          </a:xfrm>
        </p:spPr>
        <p:txBody>
          <a:bodyPr anchor="t"/>
          <a:lstStyle/>
          <a:p>
            <a:r>
              <a:rPr lang="en-US"/>
              <a:t>Click to edit Master title style</a:t>
            </a:r>
          </a:p>
        </p:txBody>
      </p:sp>
      <p:sp>
        <p:nvSpPr>
          <p:cNvPr id="10" name="Picture Placeholder 9">
            <a:extLst>
              <a:ext uri="{FF2B5EF4-FFF2-40B4-BE49-F238E27FC236}">
                <a16:creationId xmlns:a16="http://schemas.microsoft.com/office/drawing/2014/main" id="{AC455FC9-9346-2F53-C58C-5C64036CD926}"/>
              </a:ext>
            </a:extLst>
          </p:cNvPr>
          <p:cNvSpPr>
            <a:spLocks noGrp="1"/>
          </p:cNvSpPr>
          <p:nvPr>
            <p:ph type="pic" sz="quarter" idx="13" hasCustomPrompt="1"/>
          </p:nvPr>
        </p:nvSpPr>
        <p:spPr>
          <a:xfrm>
            <a:off x="274320" y="268573"/>
            <a:ext cx="4419600" cy="6325969"/>
          </a:xfrm>
          <a:custGeom>
            <a:avLst/>
            <a:gdLst>
              <a:gd name="connsiteX0" fmla="*/ 300746 w 4381500"/>
              <a:gd name="connsiteY0" fmla="*/ 0 h 6290961"/>
              <a:gd name="connsiteX1" fmla="*/ 4080754 w 4381500"/>
              <a:gd name="connsiteY1" fmla="*/ 0 h 6290961"/>
              <a:gd name="connsiteX2" fmla="*/ 4381500 w 4381500"/>
              <a:gd name="connsiteY2" fmla="*/ 300746 h 6290961"/>
              <a:gd name="connsiteX3" fmla="*/ 4381500 w 4381500"/>
              <a:gd name="connsiteY3" fmla="*/ 5990215 h 6290961"/>
              <a:gd name="connsiteX4" fmla="*/ 4080754 w 4381500"/>
              <a:gd name="connsiteY4" fmla="*/ 6290961 h 6290961"/>
              <a:gd name="connsiteX5" fmla="*/ 300746 w 4381500"/>
              <a:gd name="connsiteY5" fmla="*/ 6290961 h 6290961"/>
              <a:gd name="connsiteX6" fmla="*/ 0 w 4381500"/>
              <a:gd name="connsiteY6" fmla="*/ 5990215 h 6290961"/>
              <a:gd name="connsiteX7" fmla="*/ 0 w 4381500"/>
              <a:gd name="connsiteY7" fmla="*/ 300746 h 6290961"/>
              <a:gd name="connsiteX8" fmla="*/ 300746 w 4381500"/>
              <a:gd name="connsiteY8" fmla="*/ 0 h 629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6290961">
                <a:moveTo>
                  <a:pt x="300746" y="0"/>
                </a:moveTo>
                <a:lnTo>
                  <a:pt x="4080754" y="0"/>
                </a:lnTo>
                <a:cubicBezTo>
                  <a:pt x="4246851" y="0"/>
                  <a:pt x="4381500" y="134649"/>
                  <a:pt x="4381500" y="300746"/>
                </a:cubicBezTo>
                <a:lnTo>
                  <a:pt x="4381500" y="5990215"/>
                </a:lnTo>
                <a:cubicBezTo>
                  <a:pt x="4381500" y="6156312"/>
                  <a:pt x="4246851" y="6290961"/>
                  <a:pt x="4080754" y="6290961"/>
                </a:cubicBezTo>
                <a:lnTo>
                  <a:pt x="300746" y="6290961"/>
                </a:lnTo>
                <a:cubicBezTo>
                  <a:pt x="134649" y="6290961"/>
                  <a:pt x="0" y="6156312"/>
                  <a:pt x="0" y="5990215"/>
                </a:cubicBezTo>
                <a:lnTo>
                  <a:pt x="0" y="300746"/>
                </a:lnTo>
                <a:cubicBezTo>
                  <a:pt x="0" y="134649"/>
                  <a:pt x="134649" y="0"/>
                  <a:pt x="3007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919526" y="1285462"/>
            <a:ext cx="6376546" cy="4986355"/>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919526" y="6387737"/>
            <a:ext cx="2703777"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C4801C4-BD33-47CA-B204-FEE9BA7A0B92}" type="datetime1">
              <a:rPr lang="en-US" smtClean="0"/>
              <a:t>10/14/2025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75172208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itle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13116" y="1043184"/>
            <a:ext cx="3459903" cy="2906647"/>
          </a:xfrm>
        </p:spPr>
        <p:txBody>
          <a:bodyPr vert="horz" lIns="91440" tIns="45720" rIns="91440" bIns="45720" rtlCol="0" anchor="t">
            <a:normAutofit/>
          </a:bodyPr>
          <a:lstStyle>
            <a:lvl1pPr>
              <a:defRPr lang="en-US" sz="43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13117" y="4692866"/>
            <a:ext cx="3361935" cy="1123268"/>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p>
        </p:txBody>
      </p:sp>
      <p:sp>
        <p:nvSpPr>
          <p:cNvPr id="14" name="Picture Placeholder 13">
            <a:extLst>
              <a:ext uri="{FF2B5EF4-FFF2-40B4-BE49-F238E27FC236}">
                <a16:creationId xmlns:a16="http://schemas.microsoft.com/office/drawing/2014/main" id="{BE8B118F-C188-2019-1C9E-6A452890CF96}"/>
              </a:ext>
            </a:extLst>
          </p:cNvPr>
          <p:cNvSpPr>
            <a:spLocks noGrp="1"/>
          </p:cNvSpPr>
          <p:nvPr>
            <p:ph type="pic" sz="quarter" idx="13" hasCustomPrompt="1"/>
          </p:nvPr>
        </p:nvSpPr>
        <p:spPr>
          <a:xfrm>
            <a:off x="0" y="0"/>
            <a:ext cx="12192000" cy="6858000"/>
          </a:xfrm>
          <a:custGeom>
            <a:avLst/>
            <a:gdLst>
              <a:gd name="connsiteX0" fmla="*/ 1124624 w 12192000"/>
              <a:gd name="connsiteY0" fmla="*/ 808189 h 6858000"/>
              <a:gd name="connsiteX1" fmla="*/ 811206 w 12192000"/>
              <a:gd name="connsiteY1" fmla="*/ 1121607 h 6858000"/>
              <a:gd name="connsiteX2" fmla="*/ 811206 w 12192000"/>
              <a:gd name="connsiteY2" fmla="*/ 5736392 h 6858000"/>
              <a:gd name="connsiteX3" fmla="*/ 1124624 w 12192000"/>
              <a:gd name="connsiteY3" fmla="*/ 6049810 h 6858000"/>
              <a:gd name="connsiteX4" fmla="*/ 4372882 w 12192000"/>
              <a:gd name="connsiteY4" fmla="*/ 6049810 h 6858000"/>
              <a:gd name="connsiteX5" fmla="*/ 4686301 w 12192000"/>
              <a:gd name="connsiteY5" fmla="*/ 5736392 h 6858000"/>
              <a:gd name="connsiteX6" fmla="*/ 4686301 w 12192000"/>
              <a:gd name="connsiteY6" fmla="*/ 1121607 h 6858000"/>
              <a:gd name="connsiteX7" fmla="*/ 4372882 w 12192000"/>
              <a:gd name="connsiteY7" fmla="*/ 808189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1124624" y="808189"/>
                </a:moveTo>
                <a:cubicBezTo>
                  <a:pt x="951528" y="808189"/>
                  <a:pt x="811206" y="948511"/>
                  <a:pt x="811206" y="1121607"/>
                </a:cubicBezTo>
                <a:lnTo>
                  <a:pt x="811206" y="5736392"/>
                </a:lnTo>
                <a:cubicBezTo>
                  <a:pt x="811206" y="5909488"/>
                  <a:pt x="951528" y="6049810"/>
                  <a:pt x="1124624" y="6049810"/>
                </a:cubicBezTo>
                <a:lnTo>
                  <a:pt x="4372882" y="6049810"/>
                </a:lnTo>
                <a:cubicBezTo>
                  <a:pt x="4545978" y="6049810"/>
                  <a:pt x="4686301" y="5909488"/>
                  <a:pt x="4686301" y="5736392"/>
                </a:cubicBezTo>
                <a:lnTo>
                  <a:pt x="4686301" y="1121607"/>
                </a:lnTo>
                <a:cubicBezTo>
                  <a:pt x="4686301" y="948511"/>
                  <a:pt x="4545978" y="808189"/>
                  <a:pt x="4372882" y="808189"/>
                </a:cubicBezTo>
                <a:close/>
                <a:moveTo>
                  <a:pt x="0" y="0"/>
                </a:moveTo>
                <a:lnTo>
                  <a:pt x="12192000" y="0"/>
                </a:lnTo>
                <a:lnTo>
                  <a:pt x="12192000"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33223" y="6387737"/>
            <a:ext cx="2140360" cy="338328"/>
          </a:xfrm>
        </p:spPr>
        <p:txBody>
          <a:bodyPr/>
          <a:lstStyle>
            <a:lvl1pPr>
              <a:defRPr>
                <a:solidFill>
                  <a:schemeClr val="tx2"/>
                </a:solidFill>
                <a:effectLst>
                  <a:outerShdw blurRad="38100" dist="38100" dir="2700000" algn="tl">
                    <a:srgbClr val="000000">
                      <a:alpha val="43137"/>
                    </a:srgbClr>
                  </a:outerShdw>
                </a:effectLst>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2882481" y="6377824"/>
            <a:ext cx="1384720" cy="338328"/>
          </a:xfrm>
        </p:spPr>
        <p:txBody>
          <a:bodyPr/>
          <a:lstStyle>
            <a:lvl1pPr algn="r">
              <a:defRPr>
                <a:solidFill>
                  <a:schemeClr val="tx2"/>
                </a:solidFill>
                <a:effectLst>
                  <a:outerShdw blurRad="38100" dist="38100" dir="2700000" algn="tl">
                    <a:srgbClr val="000000">
                      <a:alpha val="43137"/>
                    </a:srgbClr>
                  </a:outerShdw>
                </a:effectLst>
              </a:defRPr>
            </a:lvl1pPr>
          </a:lstStyle>
          <a:p>
            <a:fld id="{EE918161-410C-495B-9D82-18B01714F0C3}" type="datetime1">
              <a:rPr lang="en-US" smtClean="0"/>
              <a:t>10/14/2025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4267201" y="6378213"/>
            <a:ext cx="457200" cy="338328"/>
          </a:xfrm>
        </p:spPr>
        <p:txBody>
          <a:bodyPr/>
          <a:lstStyle>
            <a:lvl1pPr>
              <a:defRPr>
                <a:solidFill>
                  <a:schemeClr val="tx2"/>
                </a:solidFill>
                <a:effectLst>
                  <a:outerShdw blurRad="38100" dist="38100" dir="2700000" algn="tl">
                    <a:srgbClr val="000000">
                      <a:alpha val="43137"/>
                    </a:srgbClr>
                  </a:outerShdw>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2021403074"/>
      </p:ext>
    </p:extLst>
  </p:cSld>
  <p:clrMapOvr>
    <a:overrideClrMapping bg1="dk1" tx1="lt1" bg2="dk2" tx2="lt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7230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95903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983" t="-246" r="24" b="356"/>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r:embed="rId7">
            <a:extLst>
              <a:ext uri="{96DAC541-7B7A-43D3-8B79-37D633B846F1}">
                <asvg:svgBlip xmlns:asvg="http://schemas.microsoft.com/office/drawing/2016/SVG/main" r:embed="rId8"/>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9"/>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4200" y="2625702"/>
            <a:ext cx="5511799" cy="1107996"/>
          </a:xfrm>
          <a:prstGeom prst="rect">
            <a:avLst/>
          </a:prstGeom>
        </p:spPr>
        <p:txBody>
          <a:bodyPr vert="horz" wrap="square" lIns="0" tIns="0" rIns="0" bIns="0" rtlCol="0" anchor="b">
            <a:spAutoFit/>
          </a:bodyPr>
          <a:lstStyle>
            <a:lvl1pPr>
              <a:defRPr sz="3600" b="0" i="0" spc="0" baseline="0">
                <a:gradFill>
                  <a:gsLst>
                    <a:gs pos="58000">
                      <a:srgbClr val="8661C5"/>
                    </a:gs>
                    <a:gs pos="100000">
                      <a:srgbClr val="C73ECC"/>
                    </a:gs>
                    <a:gs pos="0">
                      <a:srgbClr val="0078D4">
                        <a:lumMod val="75000"/>
                      </a:srgbClr>
                    </a:gs>
                  </a:gsLst>
                  <a:lin ang="0" scaled="0"/>
                </a:gradFill>
                <a:latin typeface="+mj-lt"/>
                <a:cs typeface="Segoe Sans Display Semibold" pitchFamily="2" charset="0"/>
              </a:defRPr>
            </a:lvl1pPr>
          </a:lstStyle>
          <a:p>
            <a:r>
              <a:rPr lang="en-US"/>
              <a:t>Click to edit Master title style</a:t>
            </a:r>
          </a:p>
        </p:txBody>
      </p:sp>
      <p:pic>
        <p:nvPicPr>
          <p:cNvPr id="2" name="Microsoft Viva logo" descr="Microsoft Viva logo">
            <a:extLst>
              <a:ext uri="{FF2B5EF4-FFF2-40B4-BE49-F238E27FC236}">
                <a16:creationId xmlns:a16="http://schemas.microsoft.com/office/drawing/2014/main" id="{BC535BBB-1CBE-BC9F-07A8-BBF7379D4E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0" y="586071"/>
            <a:ext cx="1885696" cy="292608"/>
          </a:xfrm>
          <a:prstGeom prst="rect">
            <a:avLst/>
          </a:prstGeom>
        </p:spPr>
      </p:pic>
    </p:spTree>
    <p:extLst>
      <p:ext uri="{BB962C8B-B14F-4D97-AF65-F5344CB8AC3E}">
        <p14:creationId xmlns:p14="http://schemas.microsoft.com/office/powerpoint/2010/main" val="215257073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8263" y="2875002"/>
            <a:ext cx="4853532" cy="1107996"/>
          </a:xfrm>
          <a:prstGeom prst="rect">
            <a:avLst/>
          </a:prstGeom>
        </p:spPr>
        <p:txBody>
          <a:bodyPr vert="horz" wrap="square" lIns="0" tIns="0" rIns="0" bIns="0" rtlCol="0" anchor="ctr" anchorCtr="0">
            <a:spAutoFit/>
          </a:bodyPr>
          <a:lstStyle>
            <a:lvl1pPr>
              <a:defRPr sz="3600" b="0" i="0" spc="0" baseline="0">
                <a:gradFill>
                  <a:gsLst>
                    <a:gs pos="58000">
                      <a:srgbClr val="8661C5"/>
                    </a:gs>
                    <a:gs pos="100000">
                      <a:srgbClr val="C73ECC"/>
                    </a:gs>
                    <a:gs pos="0">
                      <a:srgbClr val="0078D4">
                        <a:lumMod val="75000"/>
                      </a:srgbClr>
                    </a:gs>
                  </a:gsLst>
                  <a:lin ang="0" scaled="0"/>
                </a:gradFill>
                <a:latin typeface="+mj-lt"/>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2299241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411480"/>
            <a:ext cx="11352392" cy="430887"/>
          </a:xfrm>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11808451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513080"/>
            <a:ext cx="11352392" cy="307777"/>
          </a:xfrm>
        </p:spPr>
        <p:txBody>
          <a:bodyPr/>
          <a:lstStyle>
            <a:lvl1pPr>
              <a:defRPr sz="2000" spc="0" baseline="0"/>
            </a:lvl1pPr>
          </a:lstStyle>
          <a:p>
            <a:r>
              <a:rPr lang="en-US"/>
              <a:t>Click to edit Master title style</a:t>
            </a:r>
          </a:p>
        </p:txBody>
      </p:sp>
    </p:spTree>
    <p:extLst>
      <p:ext uri="{BB962C8B-B14F-4D97-AF65-F5344CB8AC3E}">
        <p14:creationId xmlns:p14="http://schemas.microsoft.com/office/powerpoint/2010/main" val="30379690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09136" y="428085"/>
            <a:ext cx="11352392" cy="430887"/>
          </a:xfrm>
        </p:spPr>
        <p:txBody>
          <a:bodyPr/>
          <a:lstStyle/>
          <a:p>
            <a:r>
              <a:rPr lang="en-US"/>
              <a:t>Click to edit Master title style</a:t>
            </a:r>
          </a:p>
        </p:txBody>
      </p:sp>
    </p:spTree>
    <p:extLst>
      <p:ext uri="{BB962C8B-B14F-4D97-AF65-F5344CB8AC3E}">
        <p14:creationId xmlns:p14="http://schemas.microsoft.com/office/powerpoint/2010/main" val="39526156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Tree>
    <p:extLst>
      <p:ext uri="{BB962C8B-B14F-4D97-AF65-F5344CB8AC3E}">
        <p14:creationId xmlns:p14="http://schemas.microsoft.com/office/powerpoint/2010/main" val="9809110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4200" y="2625702"/>
            <a:ext cx="5511799" cy="1107996"/>
          </a:xfrm>
          <a:prstGeom prst="rect">
            <a:avLst/>
          </a:prstGeom>
        </p:spPr>
        <p:txBody>
          <a:bodyPr vert="horz" wrap="square" lIns="0" tIns="0" rIns="0" bIns="0" rtlCol="0" anchor="b">
            <a:spAutoFit/>
          </a:bodyPr>
          <a:lstStyle>
            <a:lvl1pPr>
              <a:defRPr sz="3600" b="0" i="0" spc="0" baseline="0">
                <a:gradFill>
                  <a:gsLst>
                    <a:gs pos="58000">
                      <a:srgbClr val="8661C5"/>
                    </a:gs>
                    <a:gs pos="100000">
                      <a:srgbClr val="C73ECC"/>
                    </a:gs>
                    <a:gs pos="0">
                      <a:srgbClr val="0078D4">
                        <a:lumMod val="75000"/>
                      </a:srgbClr>
                    </a:gs>
                  </a:gsLst>
                  <a:lin ang="0" scaled="0"/>
                </a:gradFill>
                <a:latin typeface="+mj-lt"/>
                <a:cs typeface="Segoe Sans Display Semibold" pitchFamily="2" charset="0"/>
              </a:defRPr>
            </a:lvl1pPr>
          </a:lstStyle>
          <a:p>
            <a:r>
              <a:rPr lang="en-US"/>
              <a:t>Click to edit Master title style</a:t>
            </a:r>
          </a:p>
        </p:txBody>
      </p:sp>
      <p:pic>
        <p:nvPicPr>
          <p:cNvPr id="2" name="Microsoft Viva logo" descr="Microsoft Viva logo">
            <a:extLst>
              <a:ext uri="{FF2B5EF4-FFF2-40B4-BE49-F238E27FC236}">
                <a16:creationId xmlns:a16="http://schemas.microsoft.com/office/drawing/2014/main" id="{BC535BBB-1CBE-BC9F-07A8-BBF7379D4E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0" y="586071"/>
            <a:ext cx="1885696" cy="292608"/>
          </a:xfrm>
          <a:prstGeom prst="rect">
            <a:avLst/>
          </a:prstGeom>
        </p:spPr>
      </p:pic>
      <p:sp>
        <p:nvSpPr>
          <p:cNvPr id="4" name="TextBox 3">
            <a:extLst>
              <a:ext uri="{FF2B5EF4-FFF2-40B4-BE49-F238E27FC236}">
                <a16:creationId xmlns:a16="http://schemas.microsoft.com/office/drawing/2014/main" id="{9E370F7D-49A9-B0C6-91F4-22D19DD67247}"/>
              </a:ext>
            </a:extLst>
          </p:cNvPr>
          <p:cNvSpPr txBox="1"/>
          <p:nvPr userDrawn="1">
            <p:extLst>
              <p:ext uri="{1162E1C5-73C7-4A58-AE30-91384D911F3F}">
                <p184:classification xmlns:p184="http://schemas.microsoft.com/office/powerpoint/2018/4/main" val="ftr"/>
              </p:ext>
            </p:extLst>
          </p:nvPr>
        </p:nvSpPr>
        <p:spPr>
          <a:xfrm>
            <a:off x="419804" y="6524794"/>
            <a:ext cx="1828800" cy="138499"/>
          </a:xfrm>
          <a:prstGeom prst="rect">
            <a:avLst/>
          </a:prstGeom>
        </p:spPr>
        <p:txBody>
          <a:bodyPr horzOverflow="overflow" lIns="0" tIns="0" rIns="0" bIns="0">
            <a:spAutoFit/>
          </a:bodyPr>
          <a:lstStyle/>
          <a:p>
            <a:pPr algn="l"/>
            <a:r>
              <a:rPr lang="en-US" sz="900">
                <a:solidFill>
                  <a:schemeClr val="tx1">
                    <a:lumMod val="50000"/>
                    <a:lumOff val="50000"/>
                  </a:schemeClr>
                </a:solidFill>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243084727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8263" y="2875002"/>
            <a:ext cx="4853532" cy="1107996"/>
          </a:xfrm>
          <a:prstGeom prst="rect">
            <a:avLst/>
          </a:prstGeom>
        </p:spPr>
        <p:txBody>
          <a:bodyPr vert="horz" wrap="square" lIns="0" tIns="0" rIns="0" bIns="0" rtlCol="0" anchor="ctr" anchorCtr="0">
            <a:spAutoFit/>
          </a:bodyPr>
          <a:lstStyle>
            <a:lvl1pPr>
              <a:defRPr sz="3600" b="0" i="0" spc="0" baseline="0">
                <a:gradFill>
                  <a:gsLst>
                    <a:gs pos="58000">
                      <a:srgbClr val="8661C5"/>
                    </a:gs>
                    <a:gs pos="100000">
                      <a:srgbClr val="C73ECC"/>
                    </a:gs>
                    <a:gs pos="0">
                      <a:srgbClr val="0078D4">
                        <a:lumMod val="75000"/>
                      </a:srgbClr>
                    </a:gs>
                  </a:gsLst>
                  <a:lin ang="0" scaled="0"/>
                </a:gradFill>
                <a:latin typeface="+mj-lt"/>
                <a:cs typeface="Segoe Sans Display Semibold" pitchFamily="2" charset="0"/>
              </a:defRPr>
            </a:lvl1pPr>
          </a:lstStyle>
          <a:p>
            <a:r>
              <a:rPr lang="en-US"/>
              <a:t>Click to edit Master title style</a:t>
            </a:r>
          </a:p>
        </p:txBody>
      </p:sp>
      <p:sp>
        <p:nvSpPr>
          <p:cNvPr id="2" name="TextBox 1">
            <a:extLst>
              <a:ext uri="{FF2B5EF4-FFF2-40B4-BE49-F238E27FC236}">
                <a16:creationId xmlns:a16="http://schemas.microsoft.com/office/drawing/2014/main" id="{9742A47C-0FD6-725C-5E56-182029F9373C}"/>
              </a:ext>
            </a:extLst>
          </p:cNvPr>
          <p:cNvSpPr txBox="1"/>
          <p:nvPr userDrawn="1">
            <p:extLst>
              <p:ext uri="{1162E1C5-73C7-4A58-AE30-91384D911F3F}">
                <p184:classification xmlns:p184="http://schemas.microsoft.com/office/powerpoint/2018/4/main" val="ftr"/>
              </p:ext>
            </p:extLst>
          </p:nvPr>
        </p:nvSpPr>
        <p:spPr>
          <a:xfrm>
            <a:off x="419804" y="6524794"/>
            <a:ext cx="1828800" cy="138499"/>
          </a:xfrm>
          <a:prstGeom prst="rect">
            <a:avLst/>
          </a:prstGeom>
        </p:spPr>
        <p:txBody>
          <a:bodyPr horzOverflow="overflow" lIns="0" tIns="0" rIns="0" bIns="0">
            <a:spAutoFit/>
          </a:bodyPr>
          <a:lstStyle/>
          <a:p>
            <a:pPr algn="l"/>
            <a:r>
              <a:rPr lang="en-US" sz="900">
                <a:solidFill>
                  <a:schemeClr val="tx1">
                    <a:lumMod val="50000"/>
                    <a:lumOff val="50000"/>
                  </a:schemeClr>
                </a:solidFill>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230875107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411480"/>
            <a:ext cx="11352392" cy="430887"/>
          </a:xfrm>
        </p:spPr>
        <p:txBody>
          <a:bodyPr/>
          <a:lstStyle>
            <a:lvl1pPr>
              <a:defRPr spc="0" baseline="0"/>
            </a:lvl1pPr>
          </a:lstStyle>
          <a:p>
            <a:r>
              <a:rPr lang="en-US"/>
              <a:t>Click to edit Master title style</a:t>
            </a:r>
          </a:p>
        </p:txBody>
      </p:sp>
      <p:sp>
        <p:nvSpPr>
          <p:cNvPr id="4" name="TextBox 3">
            <a:extLst>
              <a:ext uri="{FF2B5EF4-FFF2-40B4-BE49-F238E27FC236}">
                <a16:creationId xmlns:a16="http://schemas.microsoft.com/office/drawing/2014/main" id="{6A0E5DEE-B318-3364-C677-B48987F59ED7}"/>
              </a:ext>
            </a:extLst>
          </p:cNvPr>
          <p:cNvSpPr txBox="1"/>
          <p:nvPr userDrawn="1">
            <p:extLst>
              <p:ext uri="{1162E1C5-73C7-4A58-AE30-91384D911F3F}">
                <p184:classification xmlns:p184="http://schemas.microsoft.com/office/powerpoint/2018/4/main" val="ftr"/>
              </p:ext>
            </p:extLst>
          </p:nvPr>
        </p:nvSpPr>
        <p:spPr>
          <a:xfrm>
            <a:off x="419804" y="6524794"/>
            <a:ext cx="1828800" cy="138499"/>
          </a:xfrm>
          <a:prstGeom prst="rect">
            <a:avLst/>
          </a:prstGeom>
        </p:spPr>
        <p:txBody>
          <a:bodyPr horzOverflow="overflow" lIns="0" tIns="0" rIns="0" bIns="0">
            <a:spAutoFit/>
          </a:bodyPr>
          <a:lstStyle/>
          <a:p>
            <a:pPr algn="l"/>
            <a:r>
              <a:rPr lang="en-US" sz="900">
                <a:solidFill>
                  <a:schemeClr val="tx1">
                    <a:lumMod val="50000"/>
                    <a:lumOff val="50000"/>
                  </a:schemeClr>
                </a:solidFill>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0795166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513080"/>
            <a:ext cx="11352392" cy="307777"/>
          </a:xfrm>
        </p:spPr>
        <p:txBody>
          <a:bodyPr/>
          <a:lstStyle>
            <a:lvl1pPr>
              <a:defRPr sz="2000" spc="0" baseline="0"/>
            </a:lvl1pPr>
          </a:lstStyle>
          <a:p>
            <a:r>
              <a:rPr lang="en-US"/>
              <a:t>Click to edit Master title style</a:t>
            </a:r>
          </a:p>
        </p:txBody>
      </p:sp>
      <p:sp>
        <p:nvSpPr>
          <p:cNvPr id="4" name="TextBox 3">
            <a:extLst>
              <a:ext uri="{FF2B5EF4-FFF2-40B4-BE49-F238E27FC236}">
                <a16:creationId xmlns:a16="http://schemas.microsoft.com/office/drawing/2014/main" id="{EFEC1680-1524-F8C5-20AA-BC86F26F2581}"/>
              </a:ext>
            </a:extLst>
          </p:cNvPr>
          <p:cNvSpPr txBox="1"/>
          <p:nvPr userDrawn="1">
            <p:extLst>
              <p:ext uri="{1162E1C5-73C7-4A58-AE30-91384D911F3F}">
                <p184:classification xmlns:p184="http://schemas.microsoft.com/office/powerpoint/2018/4/main" val="ftr"/>
              </p:ext>
            </p:extLst>
          </p:nvPr>
        </p:nvSpPr>
        <p:spPr>
          <a:xfrm>
            <a:off x="419804" y="6524794"/>
            <a:ext cx="1828800" cy="138499"/>
          </a:xfrm>
          <a:prstGeom prst="rect">
            <a:avLst/>
          </a:prstGeom>
        </p:spPr>
        <p:txBody>
          <a:bodyPr horzOverflow="overflow" lIns="0" tIns="0" rIns="0" bIns="0">
            <a:spAutoFit/>
          </a:bodyPr>
          <a:lstStyle/>
          <a:p>
            <a:pPr algn="l"/>
            <a:r>
              <a:rPr lang="en-US" sz="900">
                <a:solidFill>
                  <a:schemeClr val="tx1">
                    <a:lumMod val="50000"/>
                    <a:lumOff val="50000"/>
                  </a:schemeClr>
                </a:solidFill>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5964963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09136" y="428085"/>
            <a:ext cx="11352392" cy="430887"/>
          </a:xfrm>
        </p:spPr>
        <p:txBody>
          <a:bodyPr/>
          <a:lstStyle/>
          <a:p>
            <a:r>
              <a:rPr lang="en-US"/>
              <a:t>Click to edit Master title style</a:t>
            </a:r>
          </a:p>
        </p:txBody>
      </p:sp>
      <p:sp>
        <p:nvSpPr>
          <p:cNvPr id="4" name="TextBox 3">
            <a:extLst>
              <a:ext uri="{FF2B5EF4-FFF2-40B4-BE49-F238E27FC236}">
                <a16:creationId xmlns:a16="http://schemas.microsoft.com/office/drawing/2014/main" id="{2EFA5EA4-EECC-E833-2A62-4A40FC6296D4}"/>
              </a:ext>
            </a:extLst>
          </p:cNvPr>
          <p:cNvSpPr txBox="1"/>
          <p:nvPr userDrawn="1">
            <p:extLst>
              <p:ext uri="{1162E1C5-73C7-4A58-AE30-91384D911F3F}">
                <p184:classification xmlns:p184="http://schemas.microsoft.com/office/powerpoint/2018/4/main" val="ftr"/>
              </p:ext>
            </p:extLst>
          </p:nvPr>
        </p:nvSpPr>
        <p:spPr>
          <a:xfrm>
            <a:off x="419804" y="6524794"/>
            <a:ext cx="1828800" cy="138499"/>
          </a:xfrm>
          <a:prstGeom prst="rect">
            <a:avLst/>
          </a:prstGeom>
        </p:spPr>
        <p:txBody>
          <a:bodyPr horzOverflow="overflow" lIns="0" tIns="0" rIns="0" bIns="0">
            <a:spAutoFit/>
          </a:bodyPr>
          <a:lstStyle/>
          <a:p>
            <a:pPr algn="l"/>
            <a:r>
              <a:rPr lang="en-US" sz="900">
                <a:solidFill>
                  <a:schemeClr val="tx1">
                    <a:lumMod val="50000"/>
                    <a:lumOff val="50000"/>
                  </a:schemeClr>
                </a:solidFill>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263168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Tree>
    <p:extLst>
      <p:ext uri="{BB962C8B-B14F-4D97-AF65-F5344CB8AC3E}">
        <p14:creationId xmlns:p14="http://schemas.microsoft.com/office/powerpoint/2010/main" val="529545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6113433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588771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493083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3" name="TextBox 2">
            <a:extLst>
              <a:ext uri="{FF2B5EF4-FFF2-40B4-BE49-F238E27FC236}">
                <a16:creationId xmlns:a16="http://schemas.microsoft.com/office/drawing/2014/main" id="{F3AE247F-CEBB-D830-3E47-06C045366BD8}"/>
              </a:ext>
            </a:extLst>
          </p:cNvPr>
          <p:cNvSpPr txBox="1"/>
          <p:nvPr userDrawn="1">
            <p:extLst>
              <p:ext uri="{1162E1C5-73C7-4A58-AE30-91384D911F3F}">
                <p184:classification xmlns:p184="http://schemas.microsoft.com/office/powerpoint/2018/4/main" val="ftr"/>
              </p:ext>
            </p:extLst>
          </p:nvPr>
        </p:nvSpPr>
        <p:spPr>
          <a:xfrm>
            <a:off x="5181600" y="6642100"/>
            <a:ext cx="1828800" cy="152400"/>
          </a:xfrm>
          <a:prstGeom prst="rect">
            <a:avLst/>
          </a:prstGeom>
        </p:spPr>
        <p:txBody>
          <a:bodyPr horzOverflow="overflow" lIns="0" tIns="0" rIns="0" bIns="0">
            <a:spAutoFit/>
          </a:bodyPr>
          <a:lstStyle/>
          <a:p>
            <a:pPr algn="ctr"/>
            <a:r>
              <a:rPr lang="en-US" sz="100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2118042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601320"/>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58046327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04383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24647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5012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61979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3729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3712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95767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016851829"/>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77777173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192255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31887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066027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66231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4719569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372991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546580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967210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114011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244724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041631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24511752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9954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280353585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3410997550"/>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258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2617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799407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472425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426200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91122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602748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868195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92451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1306854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75555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53592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387568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0609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36864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12373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99612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78.xml"/><Relationship Id="rId21" Type="http://schemas.openxmlformats.org/officeDocument/2006/relationships/slideLayout" Target="../slideLayouts/slideLayout73.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63" Type="http://schemas.openxmlformats.org/officeDocument/2006/relationships/slideLayout" Target="../slideLayouts/slideLayout115.xml"/><Relationship Id="rId68" Type="http://schemas.openxmlformats.org/officeDocument/2006/relationships/slideLayout" Target="../slideLayouts/slideLayout120.xml"/><Relationship Id="rId16" Type="http://schemas.openxmlformats.org/officeDocument/2006/relationships/slideLayout" Target="../slideLayouts/slideLayout68.xml"/><Relationship Id="rId11" Type="http://schemas.openxmlformats.org/officeDocument/2006/relationships/slideLayout" Target="../slideLayouts/slideLayout63.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53" Type="http://schemas.openxmlformats.org/officeDocument/2006/relationships/slideLayout" Target="../slideLayouts/slideLayout105.xml"/><Relationship Id="rId58" Type="http://schemas.openxmlformats.org/officeDocument/2006/relationships/slideLayout" Target="../slideLayouts/slideLayout110.xml"/><Relationship Id="rId74" Type="http://schemas.openxmlformats.org/officeDocument/2006/relationships/slideLayout" Target="../slideLayouts/slideLayout126.xml"/><Relationship Id="rId79" Type="http://schemas.openxmlformats.org/officeDocument/2006/relationships/slideLayout" Target="../slideLayouts/slideLayout131.xml"/><Relationship Id="rId5" Type="http://schemas.openxmlformats.org/officeDocument/2006/relationships/slideLayout" Target="../slideLayouts/slideLayout57.xml"/><Relationship Id="rId61" Type="http://schemas.openxmlformats.org/officeDocument/2006/relationships/slideLayout" Target="../slideLayouts/slideLayout113.xml"/><Relationship Id="rId82" Type="http://schemas.openxmlformats.org/officeDocument/2006/relationships/theme" Target="../theme/theme3.xml"/><Relationship Id="rId19" Type="http://schemas.openxmlformats.org/officeDocument/2006/relationships/slideLayout" Target="../slideLayouts/slideLayout7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56" Type="http://schemas.openxmlformats.org/officeDocument/2006/relationships/slideLayout" Target="../slideLayouts/slideLayout108.xml"/><Relationship Id="rId64" Type="http://schemas.openxmlformats.org/officeDocument/2006/relationships/slideLayout" Target="../slideLayouts/slideLayout116.xml"/><Relationship Id="rId69" Type="http://schemas.openxmlformats.org/officeDocument/2006/relationships/slideLayout" Target="../slideLayouts/slideLayout121.xml"/><Relationship Id="rId77" Type="http://schemas.openxmlformats.org/officeDocument/2006/relationships/slideLayout" Target="../slideLayouts/slideLayout129.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72" Type="http://schemas.openxmlformats.org/officeDocument/2006/relationships/slideLayout" Target="../slideLayouts/slideLayout124.xml"/><Relationship Id="rId80" Type="http://schemas.openxmlformats.org/officeDocument/2006/relationships/slideLayout" Target="../slideLayouts/slideLayout132.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59" Type="http://schemas.openxmlformats.org/officeDocument/2006/relationships/slideLayout" Target="../slideLayouts/slideLayout111.xml"/><Relationship Id="rId67" Type="http://schemas.openxmlformats.org/officeDocument/2006/relationships/slideLayout" Target="../slideLayouts/slideLayout119.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slideLayout" Target="../slideLayouts/slideLayout106.xml"/><Relationship Id="rId62" Type="http://schemas.openxmlformats.org/officeDocument/2006/relationships/slideLayout" Target="../slideLayouts/slideLayout114.xml"/><Relationship Id="rId70" Type="http://schemas.openxmlformats.org/officeDocument/2006/relationships/slideLayout" Target="../slideLayouts/slideLayout122.xml"/><Relationship Id="rId75" Type="http://schemas.openxmlformats.org/officeDocument/2006/relationships/slideLayout" Target="../slideLayouts/slideLayout127.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 Id="rId57" Type="http://schemas.openxmlformats.org/officeDocument/2006/relationships/slideLayout" Target="../slideLayouts/slideLayout109.xml"/><Relationship Id="rId10" Type="http://schemas.openxmlformats.org/officeDocument/2006/relationships/slideLayout" Target="../slideLayouts/slideLayout62.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60" Type="http://schemas.openxmlformats.org/officeDocument/2006/relationships/slideLayout" Target="../slideLayouts/slideLayout112.xml"/><Relationship Id="rId65" Type="http://schemas.openxmlformats.org/officeDocument/2006/relationships/slideLayout" Target="../slideLayouts/slideLayout117.xml"/><Relationship Id="rId73" Type="http://schemas.openxmlformats.org/officeDocument/2006/relationships/slideLayout" Target="../slideLayouts/slideLayout125.xml"/><Relationship Id="rId78" Type="http://schemas.openxmlformats.org/officeDocument/2006/relationships/slideLayout" Target="../slideLayouts/slideLayout130.xml"/><Relationship Id="rId81" Type="http://schemas.openxmlformats.org/officeDocument/2006/relationships/slideLayout" Target="../slideLayouts/slideLayout13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9" Type="http://schemas.openxmlformats.org/officeDocument/2006/relationships/slideLayout" Target="../slideLayouts/slideLayout91.xml"/><Relationship Id="rId34" Type="http://schemas.openxmlformats.org/officeDocument/2006/relationships/slideLayout" Target="../slideLayouts/slideLayout86.xml"/><Relationship Id="rId50" Type="http://schemas.openxmlformats.org/officeDocument/2006/relationships/slideLayout" Target="../slideLayouts/slideLayout102.xml"/><Relationship Id="rId55" Type="http://schemas.openxmlformats.org/officeDocument/2006/relationships/slideLayout" Target="../slideLayouts/slideLayout107.xml"/><Relationship Id="rId76" Type="http://schemas.openxmlformats.org/officeDocument/2006/relationships/slideLayout" Target="../slideLayouts/slideLayout128.xml"/><Relationship Id="rId7" Type="http://schemas.openxmlformats.org/officeDocument/2006/relationships/slideLayout" Target="../slideLayouts/slideLayout59.xml"/><Relationship Id="rId71" Type="http://schemas.openxmlformats.org/officeDocument/2006/relationships/slideLayout" Target="../slideLayouts/slideLayout123.xml"/><Relationship Id="rId2" Type="http://schemas.openxmlformats.org/officeDocument/2006/relationships/slideLayout" Target="../slideLayouts/slideLayout54.xml"/><Relationship Id="rId29" Type="http://schemas.openxmlformats.org/officeDocument/2006/relationships/slideLayout" Target="../slideLayouts/slideLayout81.xml"/><Relationship Id="rId24" Type="http://schemas.openxmlformats.org/officeDocument/2006/relationships/slideLayout" Target="../slideLayouts/slideLayout76.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66" Type="http://schemas.openxmlformats.org/officeDocument/2006/relationships/slideLayout" Target="../slideLayouts/slideLayout1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image" Target="../media/image2.png"/><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theme" Target="../theme/theme4.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78.xml"/><Relationship Id="rId21" Type="http://schemas.openxmlformats.org/officeDocument/2006/relationships/slideLayout" Target="../slideLayouts/slideLayout173.xml"/><Relationship Id="rId42" Type="http://schemas.openxmlformats.org/officeDocument/2006/relationships/slideLayout" Target="../slideLayouts/slideLayout194.xml"/><Relationship Id="rId47" Type="http://schemas.openxmlformats.org/officeDocument/2006/relationships/slideLayout" Target="../slideLayouts/slideLayout199.xml"/><Relationship Id="rId63" Type="http://schemas.openxmlformats.org/officeDocument/2006/relationships/slideLayout" Target="../slideLayouts/slideLayout215.xml"/><Relationship Id="rId68" Type="http://schemas.openxmlformats.org/officeDocument/2006/relationships/slideLayout" Target="../slideLayouts/slideLayout220.xml"/><Relationship Id="rId84" Type="http://schemas.openxmlformats.org/officeDocument/2006/relationships/slideLayout" Target="../slideLayouts/slideLayout236.xml"/><Relationship Id="rId89" Type="http://schemas.openxmlformats.org/officeDocument/2006/relationships/slideLayout" Target="../slideLayouts/slideLayout241.xml"/><Relationship Id="rId16" Type="http://schemas.openxmlformats.org/officeDocument/2006/relationships/slideLayout" Target="../slideLayouts/slideLayout168.xml"/><Relationship Id="rId11" Type="http://schemas.openxmlformats.org/officeDocument/2006/relationships/slideLayout" Target="../slideLayouts/slideLayout163.xml"/><Relationship Id="rId32" Type="http://schemas.openxmlformats.org/officeDocument/2006/relationships/slideLayout" Target="../slideLayouts/slideLayout184.xml"/><Relationship Id="rId37" Type="http://schemas.openxmlformats.org/officeDocument/2006/relationships/slideLayout" Target="../slideLayouts/slideLayout189.xml"/><Relationship Id="rId53" Type="http://schemas.openxmlformats.org/officeDocument/2006/relationships/slideLayout" Target="../slideLayouts/slideLayout205.xml"/><Relationship Id="rId58" Type="http://schemas.openxmlformats.org/officeDocument/2006/relationships/slideLayout" Target="../slideLayouts/slideLayout210.xml"/><Relationship Id="rId74" Type="http://schemas.openxmlformats.org/officeDocument/2006/relationships/slideLayout" Target="../slideLayouts/slideLayout226.xml"/><Relationship Id="rId79" Type="http://schemas.openxmlformats.org/officeDocument/2006/relationships/slideLayout" Target="../slideLayouts/slideLayout231.xml"/><Relationship Id="rId102" Type="http://schemas.openxmlformats.org/officeDocument/2006/relationships/slideLayout" Target="../slideLayouts/slideLayout254.xml"/><Relationship Id="rId5" Type="http://schemas.openxmlformats.org/officeDocument/2006/relationships/slideLayout" Target="../slideLayouts/slideLayout157.xml"/><Relationship Id="rId90" Type="http://schemas.openxmlformats.org/officeDocument/2006/relationships/slideLayout" Target="../slideLayouts/slideLayout242.xml"/><Relationship Id="rId95" Type="http://schemas.openxmlformats.org/officeDocument/2006/relationships/slideLayout" Target="../slideLayouts/slideLayout247.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43" Type="http://schemas.openxmlformats.org/officeDocument/2006/relationships/slideLayout" Target="../slideLayouts/slideLayout195.xml"/><Relationship Id="rId48" Type="http://schemas.openxmlformats.org/officeDocument/2006/relationships/slideLayout" Target="../slideLayouts/slideLayout200.xml"/><Relationship Id="rId64" Type="http://schemas.openxmlformats.org/officeDocument/2006/relationships/slideLayout" Target="../slideLayouts/slideLayout216.xml"/><Relationship Id="rId69" Type="http://schemas.openxmlformats.org/officeDocument/2006/relationships/slideLayout" Target="../slideLayouts/slideLayout221.xml"/><Relationship Id="rId80" Type="http://schemas.openxmlformats.org/officeDocument/2006/relationships/slideLayout" Target="../slideLayouts/slideLayout232.xml"/><Relationship Id="rId85" Type="http://schemas.openxmlformats.org/officeDocument/2006/relationships/slideLayout" Target="../slideLayouts/slideLayout237.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33" Type="http://schemas.openxmlformats.org/officeDocument/2006/relationships/slideLayout" Target="../slideLayouts/slideLayout185.xml"/><Relationship Id="rId38" Type="http://schemas.openxmlformats.org/officeDocument/2006/relationships/slideLayout" Target="../slideLayouts/slideLayout190.xml"/><Relationship Id="rId59" Type="http://schemas.openxmlformats.org/officeDocument/2006/relationships/slideLayout" Target="../slideLayouts/slideLayout211.xml"/><Relationship Id="rId103" Type="http://schemas.openxmlformats.org/officeDocument/2006/relationships/slideLayout" Target="../slideLayouts/slideLayout255.xml"/><Relationship Id="rId20" Type="http://schemas.openxmlformats.org/officeDocument/2006/relationships/slideLayout" Target="../slideLayouts/slideLayout172.xml"/><Relationship Id="rId41" Type="http://schemas.openxmlformats.org/officeDocument/2006/relationships/slideLayout" Target="../slideLayouts/slideLayout193.xml"/><Relationship Id="rId54" Type="http://schemas.openxmlformats.org/officeDocument/2006/relationships/slideLayout" Target="../slideLayouts/slideLayout206.xml"/><Relationship Id="rId62" Type="http://schemas.openxmlformats.org/officeDocument/2006/relationships/slideLayout" Target="../slideLayouts/slideLayout214.xml"/><Relationship Id="rId70" Type="http://schemas.openxmlformats.org/officeDocument/2006/relationships/slideLayout" Target="../slideLayouts/slideLayout222.xml"/><Relationship Id="rId75" Type="http://schemas.openxmlformats.org/officeDocument/2006/relationships/slideLayout" Target="../slideLayouts/slideLayout227.xml"/><Relationship Id="rId83" Type="http://schemas.openxmlformats.org/officeDocument/2006/relationships/slideLayout" Target="../slideLayouts/slideLayout235.xml"/><Relationship Id="rId88" Type="http://schemas.openxmlformats.org/officeDocument/2006/relationships/slideLayout" Target="../slideLayouts/slideLayout240.xml"/><Relationship Id="rId91" Type="http://schemas.openxmlformats.org/officeDocument/2006/relationships/slideLayout" Target="../slideLayouts/slideLayout243.xml"/><Relationship Id="rId96" Type="http://schemas.openxmlformats.org/officeDocument/2006/relationships/slideLayout" Target="../slideLayouts/slideLayout248.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36" Type="http://schemas.openxmlformats.org/officeDocument/2006/relationships/slideLayout" Target="../slideLayouts/slideLayout188.xml"/><Relationship Id="rId49" Type="http://schemas.openxmlformats.org/officeDocument/2006/relationships/slideLayout" Target="../slideLayouts/slideLayout201.xml"/><Relationship Id="rId57" Type="http://schemas.openxmlformats.org/officeDocument/2006/relationships/slideLayout" Target="../slideLayouts/slideLayout209.xml"/><Relationship Id="rId106" Type="http://schemas.openxmlformats.org/officeDocument/2006/relationships/theme" Target="../theme/theme5.xml"/><Relationship Id="rId10" Type="http://schemas.openxmlformats.org/officeDocument/2006/relationships/slideLayout" Target="../slideLayouts/slideLayout162.xml"/><Relationship Id="rId31" Type="http://schemas.openxmlformats.org/officeDocument/2006/relationships/slideLayout" Target="../slideLayouts/slideLayout183.xml"/><Relationship Id="rId44" Type="http://schemas.openxmlformats.org/officeDocument/2006/relationships/slideLayout" Target="../slideLayouts/slideLayout196.xml"/><Relationship Id="rId52" Type="http://schemas.openxmlformats.org/officeDocument/2006/relationships/slideLayout" Target="../slideLayouts/slideLayout204.xml"/><Relationship Id="rId60" Type="http://schemas.openxmlformats.org/officeDocument/2006/relationships/slideLayout" Target="../slideLayouts/slideLayout212.xml"/><Relationship Id="rId65" Type="http://schemas.openxmlformats.org/officeDocument/2006/relationships/slideLayout" Target="../slideLayouts/slideLayout217.xml"/><Relationship Id="rId73" Type="http://schemas.openxmlformats.org/officeDocument/2006/relationships/slideLayout" Target="../slideLayouts/slideLayout225.xml"/><Relationship Id="rId78" Type="http://schemas.openxmlformats.org/officeDocument/2006/relationships/slideLayout" Target="../slideLayouts/slideLayout230.xml"/><Relationship Id="rId81" Type="http://schemas.openxmlformats.org/officeDocument/2006/relationships/slideLayout" Target="../slideLayouts/slideLayout233.xml"/><Relationship Id="rId86" Type="http://schemas.openxmlformats.org/officeDocument/2006/relationships/slideLayout" Target="../slideLayouts/slideLayout238.xml"/><Relationship Id="rId94" Type="http://schemas.openxmlformats.org/officeDocument/2006/relationships/slideLayout" Target="../slideLayouts/slideLayout246.xml"/><Relationship Id="rId99" Type="http://schemas.openxmlformats.org/officeDocument/2006/relationships/slideLayout" Target="../slideLayouts/slideLayout251.xml"/><Relationship Id="rId101" Type="http://schemas.openxmlformats.org/officeDocument/2006/relationships/slideLayout" Target="../slideLayouts/slideLayout253.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9" Type="http://schemas.openxmlformats.org/officeDocument/2006/relationships/slideLayout" Target="../slideLayouts/slideLayout191.xml"/><Relationship Id="rId34" Type="http://schemas.openxmlformats.org/officeDocument/2006/relationships/slideLayout" Target="../slideLayouts/slideLayout186.xml"/><Relationship Id="rId50" Type="http://schemas.openxmlformats.org/officeDocument/2006/relationships/slideLayout" Target="../slideLayouts/slideLayout202.xml"/><Relationship Id="rId55" Type="http://schemas.openxmlformats.org/officeDocument/2006/relationships/slideLayout" Target="../slideLayouts/slideLayout207.xml"/><Relationship Id="rId76" Type="http://schemas.openxmlformats.org/officeDocument/2006/relationships/slideLayout" Target="../slideLayouts/slideLayout228.xml"/><Relationship Id="rId97" Type="http://schemas.openxmlformats.org/officeDocument/2006/relationships/slideLayout" Target="../slideLayouts/slideLayout249.xml"/><Relationship Id="rId104" Type="http://schemas.openxmlformats.org/officeDocument/2006/relationships/slideLayout" Target="../slideLayouts/slideLayout256.xml"/><Relationship Id="rId7" Type="http://schemas.openxmlformats.org/officeDocument/2006/relationships/slideLayout" Target="../slideLayouts/slideLayout159.xml"/><Relationship Id="rId71" Type="http://schemas.openxmlformats.org/officeDocument/2006/relationships/slideLayout" Target="../slideLayouts/slideLayout223.xml"/><Relationship Id="rId92" Type="http://schemas.openxmlformats.org/officeDocument/2006/relationships/slideLayout" Target="../slideLayouts/slideLayout244.xml"/><Relationship Id="rId2" Type="http://schemas.openxmlformats.org/officeDocument/2006/relationships/slideLayout" Target="../slideLayouts/slideLayout154.xml"/><Relationship Id="rId29" Type="http://schemas.openxmlformats.org/officeDocument/2006/relationships/slideLayout" Target="../slideLayouts/slideLayout181.xml"/><Relationship Id="rId24" Type="http://schemas.openxmlformats.org/officeDocument/2006/relationships/slideLayout" Target="../slideLayouts/slideLayout176.xml"/><Relationship Id="rId40" Type="http://schemas.openxmlformats.org/officeDocument/2006/relationships/slideLayout" Target="../slideLayouts/slideLayout192.xml"/><Relationship Id="rId45" Type="http://schemas.openxmlformats.org/officeDocument/2006/relationships/slideLayout" Target="../slideLayouts/slideLayout197.xml"/><Relationship Id="rId66" Type="http://schemas.openxmlformats.org/officeDocument/2006/relationships/slideLayout" Target="../slideLayouts/slideLayout218.xml"/><Relationship Id="rId87" Type="http://schemas.openxmlformats.org/officeDocument/2006/relationships/slideLayout" Target="../slideLayouts/slideLayout239.xml"/><Relationship Id="rId61" Type="http://schemas.openxmlformats.org/officeDocument/2006/relationships/slideLayout" Target="../slideLayouts/slideLayout213.xml"/><Relationship Id="rId82" Type="http://schemas.openxmlformats.org/officeDocument/2006/relationships/slideLayout" Target="../slideLayouts/slideLayout234.xml"/><Relationship Id="rId19" Type="http://schemas.openxmlformats.org/officeDocument/2006/relationships/slideLayout" Target="../slideLayouts/slideLayout171.xml"/><Relationship Id="rId14" Type="http://schemas.openxmlformats.org/officeDocument/2006/relationships/slideLayout" Target="../slideLayouts/slideLayout166.xml"/><Relationship Id="rId30" Type="http://schemas.openxmlformats.org/officeDocument/2006/relationships/slideLayout" Target="../slideLayouts/slideLayout182.xml"/><Relationship Id="rId35" Type="http://schemas.openxmlformats.org/officeDocument/2006/relationships/slideLayout" Target="../slideLayouts/slideLayout187.xml"/><Relationship Id="rId56" Type="http://schemas.openxmlformats.org/officeDocument/2006/relationships/slideLayout" Target="../slideLayouts/slideLayout208.xml"/><Relationship Id="rId77" Type="http://schemas.openxmlformats.org/officeDocument/2006/relationships/slideLayout" Target="../slideLayouts/slideLayout229.xml"/><Relationship Id="rId100" Type="http://schemas.openxmlformats.org/officeDocument/2006/relationships/slideLayout" Target="../slideLayouts/slideLayout252.xml"/><Relationship Id="rId105" Type="http://schemas.openxmlformats.org/officeDocument/2006/relationships/slideLayout" Target="../slideLayouts/slideLayout257.xml"/><Relationship Id="rId8" Type="http://schemas.openxmlformats.org/officeDocument/2006/relationships/slideLayout" Target="../slideLayouts/slideLayout160.xml"/><Relationship Id="rId51" Type="http://schemas.openxmlformats.org/officeDocument/2006/relationships/slideLayout" Target="../slideLayouts/slideLayout203.xml"/><Relationship Id="rId72" Type="http://schemas.openxmlformats.org/officeDocument/2006/relationships/slideLayout" Target="../slideLayouts/slideLayout224.xml"/><Relationship Id="rId93" Type="http://schemas.openxmlformats.org/officeDocument/2006/relationships/slideLayout" Target="../slideLayouts/slideLayout245.xml"/><Relationship Id="rId98" Type="http://schemas.openxmlformats.org/officeDocument/2006/relationships/slideLayout" Target="../slideLayouts/slideLayout250.xml"/><Relationship Id="rId3" Type="http://schemas.openxmlformats.org/officeDocument/2006/relationships/slideLayout" Target="../slideLayouts/slideLayout155.xml"/><Relationship Id="rId25" Type="http://schemas.openxmlformats.org/officeDocument/2006/relationships/slideLayout" Target="../slideLayouts/slideLayout177.xml"/><Relationship Id="rId46" Type="http://schemas.openxmlformats.org/officeDocument/2006/relationships/slideLayout" Target="../slideLayouts/slideLayout198.xml"/><Relationship Id="rId67" Type="http://schemas.openxmlformats.org/officeDocument/2006/relationships/slideLayout" Target="../slideLayouts/slideLayout2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2"/>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512064"/>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76072" y="1435503"/>
            <a:ext cx="11018520" cy="151733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1829449132"/>
      </p:ext>
    </p:extLst>
  </p:cSld>
  <p:clrMap bg1="lt1" tx1="dk1" bg2="lt2" tx2="dk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pitchFamily="2"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01168" marR="0" indent="-201168"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402336"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603504"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78">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orient="horz" pos="54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4787408"/>
      </p:ext>
    </p:extLst>
  </p:cSld>
  <p:clrMap bg1="lt1" tx1="dk1" bg2="lt2" tx2="dk2" accent1="accent1" accent2="accent2" accent3="accent3" accent4="accent4" accent5="accent5" accent6="accent6" hlink="hlink" folHlink="folHlink"/>
  <p:sldLayoutIdLst>
    <p:sldLayoutId id="2147485873" r:id="rId1"/>
    <p:sldLayoutId id="2147485874" r:id="rId2"/>
    <p:sldLayoutId id="2147485875" r:id="rId3"/>
    <p:sldLayoutId id="2147485876" r:id="rId4"/>
    <p:sldLayoutId id="2147485877" r:id="rId5"/>
    <p:sldLayoutId id="2147485878" r:id="rId6"/>
    <p:sldLayoutId id="2147485879" r:id="rId7"/>
    <p:sldLayoutId id="2147485880" r:id="rId8"/>
    <p:sldLayoutId id="2147485881" r:id="rId9"/>
    <p:sldLayoutId id="2147485882" r:id="rId10"/>
    <p:sldLayoutId id="2147485883" r:id="rId11"/>
    <p:sldLayoutId id="2147485884" r:id="rId12"/>
    <p:sldLayoutId id="2147485885" r:id="rId13"/>
    <p:sldLayoutId id="2147485886" r:id="rId14"/>
    <p:sldLayoutId id="2147485887" r:id="rId15"/>
    <p:sldLayoutId id="2147485888" r:id="rId16"/>
    <p:sldLayoutId id="2147485889" r:id="rId17"/>
    <p:sldLayoutId id="2147485890" r:id="rId18"/>
    <p:sldLayoutId id="2147485891" r:id="rId19"/>
    <p:sldLayoutId id="2147485892" r:id="rId20"/>
    <p:sldLayoutId id="2147485893" r:id="rId21"/>
    <p:sldLayoutId id="2147485894" r:id="rId22"/>
    <p:sldLayoutId id="2147485895" r:id="rId23"/>
    <p:sldLayoutId id="2147485896" r:id="rId24"/>
    <p:sldLayoutId id="2147485897" r:id="rId25"/>
    <p:sldLayoutId id="2147485898" r:id="rId26"/>
    <p:sldLayoutId id="2147485899" r:id="rId27"/>
    <p:sldLayoutId id="2147485900" r:id="rId28"/>
    <p:sldLayoutId id="2147485901" r:id="rId29"/>
    <p:sldLayoutId id="2147485902" r:id="rId30"/>
    <p:sldLayoutId id="2147485903" r:id="rId31"/>
    <p:sldLayoutId id="2147485904" r:id="rId32"/>
    <p:sldLayoutId id="2147485905" r:id="rId33"/>
    <p:sldLayoutId id="2147485906" r:id="rId34"/>
    <p:sldLayoutId id="2147485907" r:id="rId35"/>
    <p:sldLayoutId id="2147485908" r:id="rId36"/>
    <p:sldLayoutId id="2147485909" r:id="rId37"/>
    <p:sldLayoutId id="2147485910" r:id="rId38"/>
    <p:sldLayoutId id="2147485911" r:id="rId39"/>
    <p:sldLayoutId id="2147485912" r:id="rId40"/>
    <p:sldLayoutId id="2147485913" r:id="rId41"/>
    <p:sldLayoutId id="2147485914" r:id="rId42"/>
    <p:sldLayoutId id="2147485915" r:id="rId43"/>
    <p:sldLayoutId id="2147485916" r:id="rId44"/>
    <p:sldLayoutId id="2147485917" r:id="rId45"/>
    <p:sldLayoutId id="2147485918" r:id="rId46"/>
    <p:sldLayoutId id="2147485919" r:id="rId47"/>
    <p:sldLayoutId id="2147485920" r:id="rId48"/>
    <p:sldLayoutId id="2147485921" r:id="rId49"/>
    <p:sldLayoutId id="2147485922" r:id="rId50"/>
    <p:sldLayoutId id="2147485923" r:id="rId51"/>
    <p:sldLayoutId id="2147485924" r:id="rId52"/>
    <p:sldLayoutId id="2147485925" r:id="rId53"/>
    <p:sldLayoutId id="2147485926" r:id="rId54"/>
    <p:sldLayoutId id="2147485927" r:id="rId55"/>
    <p:sldLayoutId id="2147485928" r:id="rId56"/>
    <p:sldLayoutId id="2147485929" r:id="rId57"/>
    <p:sldLayoutId id="2147485930" r:id="rId58"/>
    <p:sldLayoutId id="2147485931" r:id="rId59"/>
    <p:sldLayoutId id="2147485932" r:id="rId60"/>
    <p:sldLayoutId id="2147485933" r:id="rId61"/>
    <p:sldLayoutId id="2147485934" r:id="rId62"/>
    <p:sldLayoutId id="2147485935" r:id="rId63"/>
    <p:sldLayoutId id="2147485936" r:id="rId64"/>
    <p:sldLayoutId id="2147485937" r:id="rId65"/>
    <p:sldLayoutId id="2147485938" r:id="rId66"/>
    <p:sldLayoutId id="2147485939" r:id="rId67"/>
    <p:sldLayoutId id="2147485940" r:id="rId68"/>
    <p:sldLayoutId id="2147485941" r:id="rId69"/>
    <p:sldLayoutId id="2147485942" r:id="rId70"/>
    <p:sldLayoutId id="2147485943" r:id="rId71"/>
    <p:sldLayoutId id="2147485944" r:id="rId72"/>
    <p:sldLayoutId id="2147485945" r:id="rId73"/>
    <p:sldLayoutId id="2147485946" r:id="rId74"/>
    <p:sldLayoutId id="2147485947" r:id="rId75"/>
    <p:sldLayoutId id="2147485948" r:id="rId76"/>
    <p:sldLayoutId id="2147485949" r:id="rId77"/>
    <p:sldLayoutId id="2147485950" r:id="rId78"/>
    <p:sldLayoutId id="2147485951" r:id="rId79"/>
    <p:sldLayoutId id="2147485952" r:id="rId80"/>
    <p:sldLayoutId id="2147485953" r:id="rId8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5731636"/>
      </p:ext>
    </p:extLst>
  </p:cSld>
  <p:clrMap bg1="lt1" tx1="dk1" bg2="lt2" tx2="dk2" accent1="accent1" accent2="accent2" accent3="accent3" accent4="accent4" accent5="accent5" accent6="accent6" hlink="hlink" folHlink="folHlink"/>
  <p:sldLayoutIdLst>
    <p:sldLayoutId id="2147485993" r:id="rId1"/>
    <p:sldLayoutId id="2147485994" r:id="rId2"/>
    <p:sldLayoutId id="2147485995" r:id="rId3"/>
    <p:sldLayoutId id="2147485996" r:id="rId4"/>
    <p:sldLayoutId id="2147485997" r:id="rId5"/>
    <p:sldLayoutId id="2147485998" r:id="rId6"/>
    <p:sldLayoutId id="2147485999" r:id="rId7"/>
    <p:sldLayoutId id="2147486000" r:id="rId8"/>
    <p:sldLayoutId id="2147486001" r:id="rId9"/>
    <p:sldLayoutId id="2147486002" r:id="rId10"/>
    <p:sldLayoutId id="2147486003" r:id="rId11"/>
    <p:sldLayoutId id="2147486004" r:id="rId12"/>
    <p:sldLayoutId id="2147486005" r:id="rId13"/>
    <p:sldLayoutId id="2147486006" r:id="rId14"/>
    <p:sldLayoutId id="2147486007" r:id="rId15"/>
    <p:sldLayoutId id="2147486008" r:id="rId16"/>
    <p:sldLayoutId id="2147486009" r:id="rId17"/>
    <p:sldLayoutId id="2147486010" r:id="rId18"/>
    <p:sldLayoutId id="2147486011" r:id="rId19"/>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4100151501"/>
      </p:ext>
    </p:extLst>
  </p:cSld>
  <p:clrMap bg1="lt1" tx1="dk1" bg2="lt2" tx2="dk2" accent1="accent1" accent2="accent2" accent3="accent3" accent4="accent4" accent5="accent5" accent6="accent6" hlink="hlink" folHlink="folHlink"/>
  <p:sldLayoutIdLst>
    <p:sldLayoutId id="2147486013" r:id="rId1"/>
    <p:sldLayoutId id="2147486014"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 id="2147486024" r:id="rId12"/>
    <p:sldLayoutId id="2147486025" r:id="rId13"/>
    <p:sldLayoutId id="2147486026" r:id="rId14"/>
    <p:sldLayoutId id="2147486027" r:id="rId15"/>
    <p:sldLayoutId id="2147486028" r:id="rId16"/>
    <p:sldLayoutId id="2147486029" r:id="rId17"/>
    <p:sldLayoutId id="2147486030" r:id="rId18"/>
    <p:sldLayoutId id="2147486031" r:id="rId19"/>
    <p:sldLayoutId id="2147486032" r:id="rId20"/>
    <p:sldLayoutId id="2147486033" r:id="rId21"/>
    <p:sldLayoutId id="2147486034" r:id="rId22"/>
    <p:sldLayoutId id="2147486035" r:id="rId23"/>
    <p:sldLayoutId id="2147486036" r:id="rId24"/>
    <p:sldLayoutId id="2147486037" r:id="rId25"/>
    <p:sldLayoutId id="2147486038" r:id="rId26"/>
    <p:sldLayoutId id="2147486039" r:id="rId27"/>
    <p:sldLayoutId id="2147486040" r:id="rId28"/>
    <p:sldLayoutId id="2147486041" r:id="rId29"/>
    <p:sldLayoutId id="2147486042" r:id="rId30"/>
    <p:sldLayoutId id="2147486043" r:id="rId31"/>
    <p:sldLayoutId id="2147486044" r:id="rId32"/>
    <p:sldLayoutId id="2147486045" r:id="rId33"/>
    <p:sldLayoutId id="2147486046" r:id="rId34"/>
    <p:sldLayoutId id="2147486047" r:id="rId35"/>
    <p:sldLayoutId id="2147486048" r:id="rId36"/>
    <p:sldLayoutId id="2147486049" r:id="rId37"/>
    <p:sldLayoutId id="2147486050" r:id="rId38"/>
    <p:sldLayoutId id="2147486051" r:id="rId39"/>
    <p:sldLayoutId id="2147486052" r:id="rId40"/>
    <p:sldLayoutId id="2147486053" r:id="rId41"/>
    <p:sldLayoutId id="2147486054" r:id="rId42"/>
    <p:sldLayoutId id="2147486055" r:id="rId43"/>
    <p:sldLayoutId id="2147486056" r:id="rId44"/>
    <p:sldLayoutId id="2147486057" r:id="rId45"/>
    <p:sldLayoutId id="2147486058" r:id="rId46"/>
    <p:sldLayoutId id="2147486059" r:id="rId47"/>
    <p:sldLayoutId id="2147486060" r:id="rId48"/>
    <p:sldLayoutId id="2147486061" r:id="rId49"/>
    <p:sldLayoutId id="2147486062" r:id="rId50"/>
    <p:sldLayoutId id="2147486063" r:id="rId51"/>
    <p:sldLayoutId id="2147486064" r:id="rId52"/>
    <p:sldLayoutId id="2147486065" r:id="rId53"/>
    <p:sldLayoutId id="2147486066" r:id="rId54"/>
    <p:sldLayoutId id="2147486067" r:id="rId55"/>
    <p:sldLayoutId id="2147486068" r:id="rId56"/>
    <p:sldLayoutId id="2147486069" r:id="rId57"/>
    <p:sldLayoutId id="2147486070" r:id="rId58"/>
    <p:sldLayoutId id="2147486071" r:id="rId59"/>
    <p:sldLayoutId id="2147486072" r:id="rId60"/>
    <p:sldLayoutId id="2147486073" r:id="rId61"/>
    <p:sldLayoutId id="2147486074" r:id="rId62"/>
    <p:sldLayoutId id="2147486075" r:id="rId63"/>
    <p:sldLayoutId id="2147486076" r:id="rId64"/>
    <p:sldLayoutId id="2147486077" r:id="rId65"/>
    <p:sldLayoutId id="2147486078" r:id="rId66"/>
    <p:sldLayoutId id="2147486079" r:id="rId67"/>
    <p:sldLayoutId id="2147486080" r:id="rId68"/>
    <p:sldLayoutId id="2147486081" r:id="rId69"/>
    <p:sldLayoutId id="2147486082" r:id="rId70"/>
    <p:sldLayoutId id="2147486083" r:id="rId71"/>
    <p:sldLayoutId id="2147486084" r:id="rId72"/>
    <p:sldLayoutId id="2147486085" r:id="rId73"/>
    <p:sldLayoutId id="2147486086" r:id="rId74"/>
    <p:sldLayoutId id="2147486087" r:id="rId75"/>
    <p:sldLayoutId id="2147486088" r:id="rId76"/>
    <p:sldLayoutId id="2147486089" r:id="rId77"/>
    <p:sldLayoutId id="2147486090" r:id="rId78"/>
    <p:sldLayoutId id="2147486091" r:id="rId79"/>
    <p:sldLayoutId id="2147486092" r:id="rId80"/>
    <p:sldLayoutId id="2147486093" r:id="rId81"/>
    <p:sldLayoutId id="2147486094" r:id="rId82"/>
    <p:sldLayoutId id="2147486095" r:id="rId83"/>
    <p:sldLayoutId id="2147486096" r:id="rId84"/>
    <p:sldLayoutId id="2147486097" r:id="rId85"/>
    <p:sldLayoutId id="2147486098" r:id="rId86"/>
    <p:sldLayoutId id="2147486099" r:id="rId87"/>
    <p:sldLayoutId id="2147486100" r:id="rId88"/>
    <p:sldLayoutId id="2147486101" r:id="rId89"/>
    <p:sldLayoutId id="2147486102" r:id="rId90"/>
    <p:sldLayoutId id="2147486103" r:id="rId91"/>
    <p:sldLayoutId id="2147486104" r:id="rId92"/>
    <p:sldLayoutId id="2147486105" r:id="rId93"/>
    <p:sldLayoutId id="2147486106" r:id="rId94"/>
    <p:sldLayoutId id="2147486107" r:id="rId95"/>
    <p:sldLayoutId id="2147486108" r:id="rId96"/>
    <p:sldLayoutId id="2147486109" r:id="rId97"/>
    <p:sldLayoutId id="2147486110" r:id="rId98"/>
    <p:sldLayoutId id="2147486111" r:id="rId99"/>
    <p:sldLayoutId id="2147486112" r:id="rId100"/>
    <p:sldLayoutId id="2147486113" r:id="rId101"/>
    <p:sldLayoutId id="2147486114" r:id="rId102"/>
    <p:sldLayoutId id="2147486115" r:id="rId103"/>
    <p:sldLayoutId id="2147486116" r:id="rId104"/>
    <p:sldLayoutId id="2147486117" r:id="rId10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01.sv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199.svg"/><Relationship Id="rId5" Type="http://schemas.openxmlformats.org/officeDocument/2006/relationships/image" Target="../media/image198.png"/><Relationship Id="rId4" Type="http://schemas.openxmlformats.org/officeDocument/2006/relationships/image" Target="../media/image197.svg"/></Relationships>
</file>

<file path=ppt/slides/_rels/slide1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20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hyperlink" Target="https://aka.ms/CustomerHubSessions" TargetMode="External"/><Relationship Id="rId3" Type="http://schemas.openxmlformats.org/officeDocument/2006/relationships/image" Target="../media/image174.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75.png"/></Relationships>
</file>

<file path=ppt/slides/_rels/slide20.xml.rels><?xml version="1.0" encoding="UTF-8" standalone="yes"?>
<Relationships xmlns="http://schemas.openxmlformats.org/package/2006/relationships"><Relationship Id="rId8" Type="http://schemas.openxmlformats.org/officeDocument/2006/relationships/image" Target="../media/image215.sv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213.svg"/><Relationship Id="rId5" Type="http://schemas.openxmlformats.org/officeDocument/2006/relationships/image" Target="../media/image212.png"/><Relationship Id="rId4" Type="http://schemas.openxmlformats.org/officeDocument/2006/relationships/image" Target="../media/image211.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221.sv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217.svg"/></Relationships>
</file>

<file path=ppt/slides/_rels/slide2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217.svg"/></Relationships>
</file>

<file path=ppt/slides/_rels/slide24.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png"/><Relationship Id="rId7" Type="http://schemas.openxmlformats.org/officeDocument/2006/relationships/image" Target="../media/image226.sv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225.png"/><Relationship Id="rId11" Type="http://schemas.openxmlformats.org/officeDocument/2006/relationships/image" Target="../media/image230.svg"/><Relationship Id="rId5" Type="http://schemas.openxmlformats.org/officeDocument/2006/relationships/image" Target="../media/image224.sv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svg"/></Relationships>
</file>

<file path=ppt/slides/_rels/slide2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image" Target="../media/image232.png"/></Relationships>
</file>

<file path=ppt/slides/_rels/slide2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234.png"/></Relationships>
</file>

<file path=ppt/slides/_rels/slide2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6.xml"/><Relationship Id="rId1" Type="http://schemas.openxmlformats.org/officeDocument/2006/relationships/slideLayout" Target="../slideLayouts/slideLayout43.xml"/><Relationship Id="rId4" Type="http://schemas.openxmlformats.org/officeDocument/2006/relationships/image" Target="../media/image219.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https://msit.events.teams.microsoft.com/event/6d4eb734-22dc-4985-aa6a-ff9eee3a4d09@72f988bf-86f1-41af-91ab-2d7cd011db47"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74.png"/><Relationship Id="rId5" Type="http://schemas.openxmlformats.org/officeDocument/2006/relationships/hyperlink" Target="https://msit.events.teams.microsoft.com/event/0f00ee40-05d6-4e2f-a08a-b907ba98a923@72f988bf-86f1-41af-91ab-2d7cd011db47" TargetMode="External"/><Relationship Id="rId4" Type="http://schemas.openxmlformats.org/officeDocument/2006/relationships/hyperlink" Target="https://msit.events.teams.microsoft.com/event/8eba6530-94e8-4600-a3ff-875e33d0d3d5@72f988bf-86f1-41af-91ab-2d7cd011db47" TargetMode="External"/><Relationship Id="rId9" Type="http://schemas.openxmlformats.org/officeDocument/2006/relationships/hyperlink" Target="https://aka.ms/CustomerHubSession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9.xml"/><Relationship Id="rId1" Type="http://schemas.openxmlformats.org/officeDocument/2006/relationships/slideLayout" Target="../slideLayouts/slideLayout43.xml"/><Relationship Id="rId4" Type="http://schemas.openxmlformats.org/officeDocument/2006/relationships/image" Target="../media/image219.svg"/></Relationships>
</file>

<file path=ppt/slides/_rels/slide3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30.xml"/><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1.xml"/><Relationship Id="rId1" Type="http://schemas.openxmlformats.org/officeDocument/2006/relationships/slideLayout" Target="../slideLayouts/slideLayout150.xml"/></Relationships>
</file>

<file path=ppt/slides/_rels/slide3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2.xml"/><Relationship Id="rId1" Type="http://schemas.openxmlformats.org/officeDocument/2006/relationships/slideLayout" Target="../slideLayouts/slideLayout43.xml"/><Relationship Id="rId4" Type="http://schemas.openxmlformats.org/officeDocument/2006/relationships/image" Target="../media/image241.svg"/></Relationships>
</file>

<file path=ppt/slides/_rels/slide3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24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43.emf"/><Relationship Id="rId5" Type="http://schemas.openxmlformats.org/officeDocument/2006/relationships/oleObject" Target="../embeddings/oleObject1.bin"/><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24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43.emf"/><Relationship Id="rId5" Type="http://schemas.openxmlformats.org/officeDocument/2006/relationships/oleObject" Target="../embeddings/oleObject1.bin"/><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24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43.emf"/><Relationship Id="rId5" Type="http://schemas.openxmlformats.org/officeDocument/2006/relationships/oleObject" Target="../embeddings/oleObject1.bin"/><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hyperlink" Target="https://aka.ms/M365Champions"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24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43.emf"/><Relationship Id="rId5" Type="http://schemas.openxmlformats.org/officeDocument/2006/relationships/oleObject" Target="../embeddings/oleObject1.bin"/><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8" Type="http://schemas.openxmlformats.org/officeDocument/2006/relationships/image" Target="../media/image253.sv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notesSlide" Target="../notesSlides/notesSlide38.xml"/><Relationship Id="rId1" Type="http://schemas.openxmlformats.org/officeDocument/2006/relationships/slideLayout" Target="../slideLayouts/slideLayout43.xml"/><Relationship Id="rId6" Type="http://schemas.openxmlformats.org/officeDocument/2006/relationships/image" Target="../media/image251.svg"/><Relationship Id="rId5" Type="http://schemas.openxmlformats.org/officeDocument/2006/relationships/image" Target="../media/image250.png"/><Relationship Id="rId4" Type="http://schemas.openxmlformats.org/officeDocument/2006/relationships/image" Target="../media/image249.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40.xml"/><Relationship Id="rId1" Type="http://schemas.openxmlformats.org/officeDocument/2006/relationships/slideLayout" Target="../slideLayouts/slideLayout15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42.xml"/><Relationship Id="rId1" Type="http://schemas.openxmlformats.org/officeDocument/2006/relationships/slideLayout" Target="../slideLayouts/slideLayout29.xml"/><Relationship Id="rId4" Type="http://schemas.openxmlformats.org/officeDocument/2006/relationships/image" Target="../media/image255.jpeg"/></Relationships>
</file>

<file path=ppt/slides/_rels/slide4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https://msit.events.teams.microsoft.com/event/6d4eb734-22dc-4985-aa6a-ff9eee3a4d09@72f988bf-86f1-41af-91ab-2d7cd011db47" TargetMode="External"/><Relationship Id="rId7"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9.xml"/><Relationship Id="rId6" Type="http://schemas.openxmlformats.org/officeDocument/2006/relationships/image" Target="../media/image174.png"/><Relationship Id="rId5" Type="http://schemas.openxmlformats.org/officeDocument/2006/relationships/hyperlink" Target="https://msit.events.teams.microsoft.com/event/0f00ee40-05d6-4e2f-a08a-b907ba98a923@72f988bf-86f1-41af-91ab-2d7cd011db47" TargetMode="External"/><Relationship Id="rId4" Type="http://schemas.openxmlformats.org/officeDocument/2006/relationships/hyperlink" Target="https://msit.events.teams.microsoft.com/event/8eba6530-94e8-4600-a3ff-875e33d0d3d5@72f988bf-86f1-41af-91ab-2d7cd011db47" TargetMode="External"/><Relationship Id="rId9" Type="http://schemas.openxmlformats.org/officeDocument/2006/relationships/hyperlink" Target="https://aka.ms/CustomerHubSessions"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msit.events.teams.microsoft.com/event/20dc5a91-5b11-402f-985a-b66a13ec9432@72f988bf-86f1-41af-91ab-2d7cd011db47" TargetMode="External"/><Relationship Id="rId13" Type="http://schemas.openxmlformats.org/officeDocument/2006/relationships/hyperlink" Target="https://aka.ms/CustomerHubSessions" TargetMode="External"/><Relationship Id="rId3" Type="http://schemas.openxmlformats.org/officeDocument/2006/relationships/hyperlink" Target="https://msit.events.teams.microsoft.com/event/f76206e4-fd4d-4db2-b6c1-4aa8b60b4077@72f988bf-86f1-41af-91ab-2d7cd011db47" TargetMode="External"/><Relationship Id="rId7" Type="http://schemas.openxmlformats.org/officeDocument/2006/relationships/hyperlink" Target="https://msit.events.teams.microsoft.com/event/4fdf78e2-2360-4e1e-9526-0e1155e7bea8@72f988bf-86f1-41af-91ab-2d7cd011db47" TargetMode="External"/><Relationship Id="rId12" Type="http://schemas.openxmlformats.org/officeDocument/2006/relationships/image" Target="../media/image7.svg"/><Relationship Id="rId2" Type="http://schemas.openxmlformats.org/officeDocument/2006/relationships/notesSlide" Target="../notesSlides/notesSlide44.xml"/><Relationship Id="rId1" Type="http://schemas.openxmlformats.org/officeDocument/2006/relationships/slideLayout" Target="../slideLayouts/slideLayout29.xml"/><Relationship Id="rId6" Type="http://schemas.openxmlformats.org/officeDocument/2006/relationships/hyperlink" Target="https://msit.events.teams.microsoft.com/event/e340aaf1-867f-4dcb-ae24-cf87a5018e18@72f988bf-86f1-41af-91ab-2d7cd011db47" TargetMode="External"/><Relationship Id="rId11" Type="http://schemas.openxmlformats.org/officeDocument/2006/relationships/image" Target="../media/image6.png"/><Relationship Id="rId5" Type="http://schemas.openxmlformats.org/officeDocument/2006/relationships/hyperlink" Target="https://msit.events.teams.microsoft.com/event/36ad9442-4c5d-4a11-9243-69d207796f91@72f988bf-86f1-41af-91ab-2d7cd011db47" TargetMode="External"/><Relationship Id="rId10" Type="http://schemas.openxmlformats.org/officeDocument/2006/relationships/image" Target="../media/image174.png"/><Relationship Id="rId4" Type="http://schemas.openxmlformats.org/officeDocument/2006/relationships/hyperlink" Target="https://msit.events.teams.microsoft.com/event/76648644-c82f-4ca8-9e52-65b9d965e2f0@72f988bf-86f1-41af-91ab-2d7cd011db47https:/msit.events.teams.microsoft.com/event/76648644-c82f-4ca8-9e52-65b9d965e2f0@72f988bf-86f1-41af-91ab-2d7cd011db47" TargetMode="External"/><Relationship Id="rId9" Type="http://schemas.openxmlformats.org/officeDocument/2006/relationships/hyperlink" Target="https://msit.events.teams.microsoft.com/event/83d012a0-a86f-4224-9d63-e64c3a2d7f1d@72f988bf-86f1-41af-91ab-2d7cd011db47"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openxmlformats.org/officeDocument/2006/relationships/hyperlink" Target="https://aka.ms/unified" TargetMode="External"/><Relationship Id="rId5" Type="http://schemas.openxmlformats.org/officeDocument/2006/relationships/hyperlink" Target="https://aka.ms/AMC/FASTTRACK" TargetMode="External"/><Relationship Id="rId4" Type="http://schemas.openxmlformats.org/officeDocument/2006/relationships/hyperlink" Target="https://cloudpartners.transform.microsoft.com/copilot-directory"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doption.microsoft.com/en-us/customer-hub/" TargetMode="External"/><Relationship Id="rId2" Type="http://schemas.openxmlformats.org/officeDocument/2006/relationships/notesSlide" Target="../notesSlides/notesSlide46.xml"/><Relationship Id="rId1" Type="http://schemas.openxmlformats.org/officeDocument/2006/relationships/slideLayout" Target="../slideLayouts/slideLayout29.xml"/><Relationship Id="rId6" Type="http://schemas.openxmlformats.org/officeDocument/2006/relationships/hyperlink" Target="https://adoption.microsoft.com/en-us/copilot-scenario-library/" TargetMode="External"/><Relationship Id="rId5" Type="http://schemas.openxmlformats.org/officeDocument/2006/relationships/hyperlink" Target="https://learn.microsoft.com/" TargetMode="External"/><Relationship Id="rId4" Type="http://schemas.openxmlformats.org/officeDocument/2006/relationships/hyperlink" Target="https://adoption.microsoft.com/en-us/copilo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9.svg"/><Relationship Id="rId7" Type="http://schemas.openxmlformats.org/officeDocument/2006/relationships/image" Target="../media/image183.svg"/><Relationship Id="rId2" Type="http://schemas.openxmlformats.org/officeDocument/2006/relationships/image" Target="../media/image178.png"/><Relationship Id="rId1" Type="http://schemas.openxmlformats.org/officeDocument/2006/relationships/slideLayout" Target="../slideLayouts/slideLayout27.xml"/><Relationship Id="rId6" Type="http://schemas.openxmlformats.org/officeDocument/2006/relationships/image" Target="../media/image182.png"/><Relationship Id="rId5" Type="http://schemas.openxmlformats.org/officeDocument/2006/relationships/image" Target="../media/image181.svg"/><Relationship Id="rId4" Type="http://schemas.openxmlformats.org/officeDocument/2006/relationships/image" Target="../media/image180.png"/></Relationships>
</file>

<file path=ppt/slides/_rels/slide50.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6.xml"/></Relationships>
</file>

<file path=ppt/slides/_rels/slide5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48.xml"/><Relationship Id="rId1" Type="http://schemas.openxmlformats.org/officeDocument/2006/relationships/slideLayout" Target="../slideLayouts/slideLayout146.xml"/><Relationship Id="rId5" Type="http://schemas.openxmlformats.org/officeDocument/2006/relationships/image" Target="../media/image260.png"/><Relationship Id="rId4" Type="http://schemas.openxmlformats.org/officeDocument/2006/relationships/image" Target="../media/image259.png"/></Relationships>
</file>

<file path=ppt/slides/_rels/slide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6.jpeg"/><Relationship Id="rId7" Type="http://schemas.openxmlformats.org/officeDocument/2006/relationships/image" Target="../media/image190.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189.svg"/><Relationship Id="rId5" Type="http://schemas.openxmlformats.org/officeDocument/2006/relationships/image" Target="../media/image188.png"/><Relationship Id="rId4" Type="http://schemas.openxmlformats.org/officeDocument/2006/relationships/image" Target="../media/image187.png"/></Relationships>
</file>

<file path=ppt/slides/_rels/slide9.xml.rels><?xml version="1.0" encoding="UTF-8" standalone="yes"?>
<Relationships xmlns="http://schemas.openxmlformats.org/package/2006/relationships"><Relationship Id="rId8" Type="http://schemas.openxmlformats.org/officeDocument/2006/relationships/image" Target="../media/image195.svg"/><Relationship Id="rId3" Type="http://schemas.openxmlformats.org/officeDocument/2006/relationships/image" Target="../media/image186.jpeg"/><Relationship Id="rId7" Type="http://schemas.openxmlformats.org/officeDocument/2006/relationships/image" Target="../media/image194.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70397-1D86-399A-4824-BC9AAA0F9132}"/>
              </a:ext>
            </a:extLst>
          </p:cNvPr>
          <p:cNvSpPr>
            <a:spLocks noGrp="1"/>
          </p:cNvSpPr>
          <p:nvPr>
            <p:ph type="title"/>
          </p:nvPr>
        </p:nvSpPr>
        <p:spPr>
          <a:xfrm>
            <a:off x="591450" y="2511166"/>
            <a:ext cx="8552549" cy="1754326"/>
          </a:xfrm>
          <a:prstGeom prst="rect">
            <a:avLst/>
          </a:prstGeom>
        </p:spPr>
        <p:txBody>
          <a:bodyPr/>
          <a:lstStyle/>
          <a:p>
            <a:r>
              <a:rPr lang="en-US"/>
              <a:t>Business Value Series</a:t>
            </a:r>
          </a:p>
        </p:txBody>
      </p:sp>
      <p:sp>
        <p:nvSpPr>
          <p:cNvPr id="5" name="Text Placeholder 1">
            <a:extLst>
              <a:ext uri="{FF2B5EF4-FFF2-40B4-BE49-F238E27FC236}">
                <a16:creationId xmlns:a16="http://schemas.microsoft.com/office/drawing/2014/main" id="{E5882FB3-7D97-3688-FD55-0DB42EE0355A}"/>
              </a:ext>
            </a:extLst>
          </p:cNvPr>
          <p:cNvSpPr>
            <a:spLocks noGrp="1"/>
          </p:cNvSpPr>
          <p:nvPr>
            <p:ph type="body" sz="quarter" idx="10"/>
          </p:nvPr>
        </p:nvSpPr>
        <p:spPr>
          <a:xfrm>
            <a:off x="591450" y="4188703"/>
            <a:ext cx="7548698" cy="587375"/>
          </a:xfrm>
          <a:prstGeom prst="rect">
            <a:avLst/>
          </a:prstGeom>
        </p:spPr>
        <p:txBody>
          <a:bodyPr/>
          <a:lstStyle/>
          <a:p>
            <a:pPr lvl="0" defTabSz="457200">
              <a:lnSpc>
                <a:spcPct val="90000"/>
              </a:lnSpc>
              <a:spcBef>
                <a:spcPts val="0"/>
              </a:spcBef>
              <a:buSzTx/>
              <a:defRPr/>
            </a:pPr>
            <a:r>
              <a:rPr lang="da-DK" sz="4000">
                <a:solidFill>
                  <a:prstClr val="white"/>
                </a:solidFill>
                <a:latin typeface="Segoe Sans Display" pitchFamily="2" charset="0"/>
              </a:rPr>
              <a:t>Maximizing Business Value &amp; ROI with Copilot</a:t>
            </a:r>
            <a:endParaRPr lang="en-US" sz="4000">
              <a:solidFill>
                <a:prstClr val="white"/>
              </a:solidFill>
              <a:latin typeface="Segoe Sans Display" pitchFamily="2" charset="0"/>
            </a:endParaRPr>
          </a:p>
        </p:txBody>
      </p:sp>
      <p:sp>
        <p:nvSpPr>
          <p:cNvPr id="6" name="object 33">
            <a:extLst>
              <a:ext uri="{FF2B5EF4-FFF2-40B4-BE49-F238E27FC236}">
                <a16:creationId xmlns:a16="http://schemas.microsoft.com/office/drawing/2014/main" id="{126682DD-12CF-5C44-D360-3416EC49EE4A}"/>
              </a:ext>
            </a:extLst>
          </p:cNvPr>
          <p:cNvSpPr txBox="1">
            <a:spLocks/>
          </p:cNvSpPr>
          <p:nvPr/>
        </p:nvSpPr>
        <p:spPr>
          <a:xfrm>
            <a:off x="571500" y="6410684"/>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50"/>
              </a:spcBef>
              <a:spcAft>
                <a:spcPts val="0"/>
              </a:spcAft>
              <a:buClrTx/>
              <a:buSzTx/>
              <a:buFontTx/>
              <a:buNone/>
              <a:tabLst/>
              <a:defRPr/>
            </a:pPr>
            <a:r>
              <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rPr>
              <a:t>Microsoft </a:t>
            </a:r>
            <a:r>
              <a:rPr kumimoji="0" lang="en-US" sz="800" b="0" i="0" u="none" strike="noStrike" kern="1200" cap="none" spc="0" normalizeH="0" baseline="0" noProof="0">
                <a:ln>
                  <a:noFill/>
                </a:ln>
                <a:solidFill>
                  <a:prstClr val="white"/>
                </a:solidFill>
                <a:effectLst/>
                <a:uLnTx/>
                <a:uFillTx/>
                <a:latin typeface="Segoe Sans Small" pitchFamily="2" charset="0"/>
                <a:ea typeface="+mn-ea"/>
                <a:cs typeface="Segoe Sans Small" pitchFamily="2" charset="0"/>
              </a:rPr>
              <a:t>confidential</a:t>
            </a:r>
            <a:endPar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endParaRPr>
          </a:p>
        </p:txBody>
      </p:sp>
    </p:spTree>
    <p:extLst>
      <p:ext uri="{BB962C8B-B14F-4D97-AF65-F5344CB8AC3E}">
        <p14:creationId xmlns:p14="http://schemas.microsoft.com/office/powerpoint/2010/main" val="27114812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DE844-C2F5-34EA-76EE-90B60B799E4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D663BEE-307C-1951-2CAB-6EF4D8773048}"/>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4EBC0011-796E-138D-8A34-30D53FDECE4C}"/>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9">
            <a:extLst>
              <a:ext uri="{FF2B5EF4-FFF2-40B4-BE49-F238E27FC236}">
                <a16:creationId xmlns:a16="http://schemas.microsoft.com/office/drawing/2014/main" id="{BB1191B4-37DB-4D5F-F322-92AFBC8DB1F5}"/>
              </a:ext>
            </a:extLst>
          </p:cNvPr>
          <p:cNvSpPr>
            <a:spLocks noGrp="1"/>
          </p:cNvSpPr>
          <p:nvPr>
            <p:ph idx="1"/>
          </p:nvPr>
        </p:nvSpPr>
        <p:spPr>
          <a:xfrm>
            <a:off x="6096000" y="1524000"/>
            <a:ext cx="6096000" cy="3677930"/>
          </a:xfrm>
        </p:spPr>
        <p:txBody>
          <a:bodyPr/>
          <a:lstStyle/>
          <a:p>
            <a:pPr marL="361950" indent="-361950">
              <a:spcBef>
                <a:spcPts val="600"/>
              </a:spcBef>
              <a:spcAft>
                <a:spcPts val="600"/>
              </a:spcAft>
              <a:buAutoNum type="arabicPlain"/>
            </a:pPr>
            <a:r>
              <a:rPr lang="en-US" sz="2000"/>
              <a:t>Value is conveyed through storytelling, not data</a:t>
            </a:r>
          </a:p>
          <a:p>
            <a:pPr marL="361950" indent="-361950">
              <a:spcBef>
                <a:spcPts val="600"/>
              </a:spcBef>
              <a:spcAft>
                <a:spcPts val="600"/>
              </a:spcAft>
              <a:buAutoNum type="arabicPlain"/>
            </a:pPr>
            <a:r>
              <a:rPr lang="en-GB" sz="2000">
                <a:solidFill>
                  <a:srgbClr val="00B0F0"/>
                </a:solidFill>
              </a:rPr>
              <a:t>Purpose of demonstrating the value of Copilot</a:t>
            </a:r>
          </a:p>
          <a:p>
            <a:pPr marL="361950" indent="-361950">
              <a:spcBef>
                <a:spcPts val="600"/>
              </a:spcBef>
              <a:spcAft>
                <a:spcPts val="600"/>
              </a:spcAft>
              <a:buAutoNum type="arabicPlain"/>
            </a:pPr>
            <a:r>
              <a:rPr lang="en-GB" sz="2000"/>
              <a:t>Types of value messaging &amp; metrics</a:t>
            </a:r>
          </a:p>
          <a:p>
            <a:pPr marL="361950" indent="-361950">
              <a:spcBef>
                <a:spcPts val="600"/>
              </a:spcBef>
              <a:spcAft>
                <a:spcPts val="600"/>
              </a:spcAft>
              <a:buAutoNum type="arabicPlain"/>
            </a:pPr>
            <a:r>
              <a:rPr lang="en-US" sz="2000"/>
              <a:t>Value &amp; ROI measurement: Illustration</a:t>
            </a:r>
          </a:p>
          <a:p>
            <a:pPr marL="627063" indent="-180975">
              <a:spcBef>
                <a:spcPts val="0"/>
              </a:spcBef>
              <a:spcAft>
                <a:spcPts val="600"/>
              </a:spcAft>
              <a:buFont typeface="Arial" panose="020B0604020202020204" pitchFamily="34" charset="0"/>
              <a:buChar char="•"/>
            </a:pPr>
            <a:r>
              <a:rPr lang="en-US" sz="1800" i="1"/>
              <a:t>Custom Super Usage report</a:t>
            </a:r>
          </a:p>
          <a:p>
            <a:pPr marL="627063" indent="-180975">
              <a:spcBef>
                <a:spcPts val="0"/>
              </a:spcBef>
              <a:spcAft>
                <a:spcPts val="600"/>
              </a:spcAft>
              <a:buFont typeface="Arial" panose="020B0604020202020204" pitchFamily="34" charset="0"/>
              <a:buChar char="•"/>
            </a:pPr>
            <a:r>
              <a:rPr lang="en-US" sz="1800" i="1"/>
              <a:t>Copilot Studio Agent report</a:t>
            </a:r>
          </a:p>
          <a:p>
            <a:pPr marL="627063" indent="-180975">
              <a:spcBef>
                <a:spcPts val="0"/>
              </a:spcBef>
              <a:spcAft>
                <a:spcPts val="600"/>
              </a:spcAft>
              <a:buFont typeface="Arial" panose="020B0604020202020204" pitchFamily="34" charset="0"/>
              <a:buChar char="•"/>
            </a:pPr>
            <a:r>
              <a:rPr lang="en-US" sz="1800" i="1"/>
              <a:t>Copilot Business Impact report</a:t>
            </a:r>
          </a:p>
          <a:p>
            <a:pPr marL="361950" indent="-361950">
              <a:spcBef>
                <a:spcPts val="600"/>
              </a:spcBef>
              <a:spcAft>
                <a:spcPts val="600"/>
              </a:spcAft>
              <a:buFont typeface="+mj-lt"/>
              <a:buAutoNum type="arabicPeriod" startAt="5"/>
            </a:pPr>
            <a:r>
              <a:rPr lang="en-GB" sz="2000"/>
              <a:t>Capturing value &amp; ROI: Wrap Up</a:t>
            </a:r>
          </a:p>
          <a:p>
            <a:pPr marL="361950" indent="-361950">
              <a:spcBef>
                <a:spcPts val="600"/>
              </a:spcBef>
              <a:spcAft>
                <a:spcPts val="600"/>
              </a:spcAft>
              <a:buFont typeface="+mj-lt"/>
              <a:buAutoNum type="arabicPeriod" startAt="5"/>
            </a:pPr>
            <a:r>
              <a:rPr lang="en-US" sz="2000"/>
              <a:t>Q&amp;A, Closing</a:t>
            </a:r>
          </a:p>
        </p:txBody>
      </p:sp>
    </p:spTree>
    <p:extLst>
      <p:ext uri="{BB962C8B-B14F-4D97-AF65-F5344CB8AC3E}">
        <p14:creationId xmlns:p14="http://schemas.microsoft.com/office/powerpoint/2010/main" val="11100080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6A6776B-6D95-CCEF-867B-E4F793C38BCE}"/>
              </a:ext>
            </a:extLst>
          </p:cNvPr>
          <p:cNvSpPr txBox="1"/>
          <p:nvPr/>
        </p:nvSpPr>
        <p:spPr>
          <a:xfrm>
            <a:off x="713597" y="1533716"/>
            <a:ext cx="5277620" cy="28161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Segoe UI"/>
                <a:ea typeface="+mn-ea"/>
                <a:cs typeface="+mn-cs"/>
              </a:rPr>
              <a:t>Accelerates Adoption and Behavioural Change</a:t>
            </a:r>
            <a:endParaRPr kumimoji="0" lang="en-GB" sz="1600" b="1"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Why:</a:t>
            </a:r>
            <a:r>
              <a:rPr kumimoji="0" lang="en-GB" sz="1400" b="0" i="0" u="none" strike="noStrike" kern="1200" cap="none" spc="0" normalizeH="0" baseline="0" noProof="0">
                <a:ln>
                  <a:noFill/>
                </a:ln>
                <a:solidFill>
                  <a:srgbClr val="000000"/>
                </a:solidFill>
                <a:effectLst/>
                <a:uLnTx/>
                <a:uFillTx/>
                <a:latin typeface="Segoe UI"/>
                <a:ea typeface="+mn-ea"/>
                <a:cs typeface="+mn-cs"/>
              </a:rPr>
              <a:t> Users and managers adopt faster when they see tangible outcomes, not just “cool tech”. People need to see “what’s in it for me” to change habits.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Impact:</a:t>
            </a:r>
            <a:r>
              <a:rPr kumimoji="0" lang="en-GB" sz="1400" b="0" i="0" u="none" strike="noStrike" kern="1200" cap="none" spc="0" normalizeH="0" baseline="0" noProof="0">
                <a:ln>
                  <a:noFill/>
                </a:ln>
                <a:solidFill>
                  <a:srgbClr val="000000"/>
                </a:solidFill>
                <a:effectLst/>
                <a:uLnTx/>
                <a:uFillTx/>
                <a:latin typeface="Segoe UI"/>
                <a:ea typeface="+mn-ea"/>
                <a:cs typeface="+mn-cs"/>
              </a:rPr>
              <a:t> Value stories (e.g., time saved, quality gains) create momentum, reduce resistance, and help embed Copilot into daily workflows.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a:p>
            <a:pPr marL="269875"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Demonstrating value through adoption metrics and experience gains helps drive prompt fluency, confidence, and cultural readiness.</a:t>
            </a:r>
          </a:p>
        </p:txBody>
      </p:sp>
      <p:sp>
        <p:nvSpPr>
          <p:cNvPr id="3" name="Title 1">
            <a:extLst>
              <a:ext uri="{FF2B5EF4-FFF2-40B4-BE49-F238E27FC236}">
                <a16:creationId xmlns:a16="http://schemas.microsoft.com/office/drawing/2014/main" id="{94885AF0-DE4E-30B1-A8B3-A4DB2F3D7573}"/>
              </a:ext>
            </a:extLst>
          </p:cNvPr>
          <p:cNvSpPr txBox="1">
            <a:spLocks/>
          </p:cNvSpPr>
          <p:nvPr/>
        </p:nvSpPr>
        <p:spPr>
          <a:xfrm>
            <a:off x="494613" y="522249"/>
            <a:ext cx="11697387" cy="3877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Segoe Sans Text Semibold"/>
                <a:ea typeface="+mn-ea"/>
                <a:cs typeface="Segoe Sans Text Semibold"/>
              </a:rPr>
              <a:t>Purpose of </a:t>
            </a:r>
            <a:r>
              <a:rPr lang="en-GB" sz="2800">
                <a:gradFill flip="none">
                  <a:gsLst>
                    <a:gs pos="0">
                      <a:srgbClr val="3E76D4"/>
                    </a:gs>
                    <a:gs pos="58000">
                      <a:srgbClr val="8661C5"/>
                    </a:gs>
                    <a:gs pos="100000">
                      <a:srgbClr val="C73ECC"/>
                    </a:gs>
                  </a:gsLst>
                  <a:lin ang="0" scaled="0"/>
                  <a:tileRect/>
                </a:gradFill>
                <a:latin typeface="Segoe Sans Text Semibold"/>
                <a:cs typeface="Segoe Sans Text Semibold"/>
              </a:rPr>
              <a:t>d</a:t>
            </a:r>
            <a:r>
              <a:rPr kumimoji="0" lang="en-GB" sz="2800" b="0" i="0" u="none" strike="noStrike" kern="1200" cap="none" spc="-50" normalizeH="0" baseline="0" noProof="0" err="1">
                <a:ln w="3175">
                  <a:noFill/>
                </a:ln>
                <a:gradFill flip="none">
                  <a:gsLst>
                    <a:gs pos="0">
                      <a:srgbClr val="3E76D4"/>
                    </a:gs>
                    <a:gs pos="58000">
                      <a:srgbClr val="8661C5"/>
                    </a:gs>
                    <a:gs pos="100000">
                      <a:srgbClr val="C73ECC"/>
                    </a:gs>
                  </a:gsLst>
                  <a:lin ang="0" scaled="0"/>
                  <a:tileRect/>
                </a:gradFill>
                <a:effectLst/>
                <a:uLnTx/>
                <a:uFillTx/>
                <a:latin typeface="Segoe Sans Text Semibold"/>
                <a:ea typeface="+mn-ea"/>
                <a:cs typeface="Segoe Sans Text Semibold"/>
              </a:rPr>
              <a:t>emonstrating</a:t>
            </a:r>
            <a:r>
              <a:rPr kumimoji="0" lang="en-GB" sz="2800" b="0"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Segoe Sans Text Semibold"/>
                <a:ea typeface="+mn-ea"/>
                <a:cs typeface="Segoe Sans Text Semibold"/>
              </a:rPr>
              <a:t> the value and ROI of Copilot</a:t>
            </a:r>
          </a:p>
        </p:txBody>
      </p:sp>
      <p:sp>
        <p:nvSpPr>
          <p:cNvPr id="6" name="TextBox 5">
            <a:extLst>
              <a:ext uri="{FF2B5EF4-FFF2-40B4-BE49-F238E27FC236}">
                <a16:creationId xmlns:a16="http://schemas.microsoft.com/office/drawing/2014/main" id="{C6AB2BD7-5BF6-A673-CD35-A912EA853620}"/>
              </a:ext>
            </a:extLst>
          </p:cNvPr>
          <p:cNvSpPr txBox="1"/>
          <p:nvPr/>
        </p:nvSpPr>
        <p:spPr>
          <a:xfrm>
            <a:off x="6734406" y="1533716"/>
            <a:ext cx="5206326" cy="19543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Segoe UI"/>
                <a:ea typeface="+mn-ea"/>
                <a:cs typeface="+mn-cs"/>
              </a:rPr>
              <a:t>Protects Against the “Time‑Savings Trap”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0" cap="none" spc="0" normalizeH="0" baseline="0" noProof="0">
                <a:ln>
                  <a:noFill/>
                </a:ln>
                <a:solidFill>
                  <a:srgbClr val="000000"/>
                </a:solidFill>
                <a:effectLst/>
                <a:uLnTx/>
                <a:uFillTx/>
                <a:latin typeface="Segoe UI"/>
                <a:ea typeface="+mn-ea"/>
                <a:cs typeface="+mn-cs"/>
              </a:rPr>
              <a:t>Why:</a:t>
            </a:r>
            <a:r>
              <a:rPr kumimoji="0" lang="en-GB" sz="1400" b="0" i="0" u="none" strike="noStrike" kern="0" cap="none" spc="0" normalizeH="0" baseline="0" noProof="0">
                <a:ln>
                  <a:noFill/>
                </a:ln>
                <a:solidFill>
                  <a:srgbClr val="000000"/>
                </a:solidFill>
                <a:effectLst/>
                <a:uLnTx/>
                <a:uFillTx/>
                <a:latin typeface="Segoe UI"/>
                <a:ea typeface="+mn-ea"/>
                <a:cs typeface="+mn-cs"/>
              </a:rPr>
              <a:t> Claiming value based only on theoretical time savings can sometimes undermine credibility.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0" cap="none" spc="0" normalizeH="0" baseline="0" noProof="0">
                <a:ln>
                  <a:noFill/>
                </a:ln>
                <a:solidFill>
                  <a:srgbClr val="000000"/>
                </a:solidFill>
                <a:effectLst/>
                <a:uLnTx/>
                <a:uFillTx/>
                <a:latin typeface="Segoe UI"/>
                <a:ea typeface="+mn-ea"/>
                <a:cs typeface="+mn-cs"/>
              </a:rPr>
              <a:t>Impact:</a:t>
            </a:r>
            <a:r>
              <a:rPr kumimoji="0" lang="en-GB" sz="1400" b="0" i="0" u="none" strike="noStrike" kern="0" cap="none" spc="0" normalizeH="0" baseline="0" noProof="0">
                <a:ln>
                  <a:noFill/>
                </a:ln>
                <a:solidFill>
                  <a:srgbClr val="000000"/>
                </a:solidFill>
                <a:effectLst/>
                <a:uLnTx/>
                <a:uFillTx/>
                <a:latin typeface="Segoe UI"/>
                <a:ea typeface="+mn-ea"/>
                <a:cs typeface="+mn-cs"/>
              </a:rPr>
              <a:t> A structured evidence chain (adoption → operational KPIs → business outcomes) and/or articulation of resultant productivity value ensures realistic, defensible ROI.</a:t>
            </a:r>
          </a:p>
        </p:txBody>
      </p:sp>
      <p:sp>
        <p:nvSpPr>
          <p:cNvPr id="7" name="TextBox 6">
            <a:extLst>
              <a:ext uri="{FF2B5EF4-FFF2-40B4-BE49-F238E27FC236}">
                <a16:creationId xmlns:a16="http://schemas.microsoft.com/office/drawing/2014/main" id="{3067B135-7C2D-E1F5-A2DB-C84C95A2271D}"/>
              </a:ext>
            </a:extLst>
          </p:cNvPr>
          <p:cNvSpPr txBox="1"/>
          <p:nvPr/>
        </p:nvSpPr>
        <p:spPr>
          <a:xfrm>
            <a:off x="6679311" y="4525507"/>
            <a:ext cx="5148112"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Segoe UI"/>
                <a:ea typeface="+mn-ea"/>
                <a:cs typeface="+mn-cs"/>
              </a:rPr>
              <a:t>Builds a Repeatable Measurement Framework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0" cap="none" spc="0" normalizeH="0" baseline="0" noProof="0">
                <a:ln>
                  <a:noFill/>
                </a:ln>
                <a:solidFill>
                  <a:srgbClr val="000000"/>
                </a:solidFill>
                <a:effectLst/>
                <a:uLnTx/>
                <a:uFillTx/>
                <a:latin typeface="Segoe UI"/>
                <a:ea typeface="+mn-ea"/>
                <a:cs typeface="+mn-cs"/>
              </a:rPr>
              <a:t>Why:</a:t>
            </a:r>
            <a:r>
              <a:rPr kumimoji="0" lang="en-GB" sz="1400" b="0" i="0" u="none" strike="noStrike" kern="0" cap="none" spc="0" normalizeH="0" baseline="0" noProof="0">
                <a:ln>
                  <a:noFill/>
                </a:ln>
                <a:solidFill>
                  <a:srgbClr val="000000"/>
                </a:solidFill>
                <a:effectLst/>
                <a:uLnTx/>
                <a:uFillTx/>
                <a:latin typeface="Segoe UI"/>
                <a:ea typeface="+mn-ea"/>
                <a:cs typeface="+mn-cs"/>
              </a:rPr>
              <a:t> Early proof sets the baseline for continuous improvement and prioritisation.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0" cap="none" spc="0" normalizeH="0" baseline="0" noProof="0">
                <a:ln>
                  <a:noFill/>
                </a:ln>
                <a:solidFill>
                  <a:srgbClr val="000000"/>
                </a:solidFill>
                <a:effectLst/>
                <a:uLnTx/>
                <a:uFillTx/>
                <a:latin typeface="Segoe UI"/>
                <a:ea typeface="+mn-ea"/>
                <a:cs typeface="+mn-cs"/>
              </a:rPr>
              <a:t>Impact:</a:t>
            </a:r>
            <a:r>
              <a:rPr kumimoji="0" lang="en-GB" sz="1400" b="0" i="0" u="none" strike="noStrike" kern="0" cap="none" spc="0" normalizeH="0" baseline="0" noProof="0">
                <a:ln>
                  <a:noFill/>
                </a:ln>
                <a:solidFill>
                  <a:srgbClr val="000000"/>
                </a:solidFill>
                <a:effectLst/>
                <a:uLnTx/>
                <a:uFillTx/>
                <a:latin typeface="Segoe UI"/>
                <a:ea typeface="+mn-ea"/>
                <a:cs typeface="+mn-cs"/>
              </a:rPr>
              <a:t> Organisations can compare scenarios, allocate resources to high‑impact use cases, and retire low‑value ones.</a:t>
            </a:r>
          </a:p>
        </p:txBody>
      </p:sp>
      <p:pic>
        <p:nvPicPr>
          <p:cNvPr id="9" name="Graphic 8" descr="Hockey Stick Curve Graph outline">
            <a:extLst>
              <a:ext uri="{FF2B5EF4-FFF2-40B4-BE49-F238E27FC236}">
                <a16:creationId xmlns:a16="http://schemas.microsoft.com/office/drawing/2014/main" id="{4E5C82DF-1F5F-0FA8-1CA8-C7BC640F24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276" y="1410275"/>
            <a:ext cx="548682" cy="548682"/>
          </a:xfrm>
          <a:prstGeom prst="rect">
            <a:avLst/>
          </a:prstGeom>
        </p:spPr>
      </p:pic>
      <p:pic>
        <p:nvPicPr>
          <p:cNvPr id="11" name="Graphic 10" descr="Stopwatch 33% outline">
            <a:extLst>
              <a:ext uri="{FF2B5EF4-FFF2-40B4-BE49-F238E27FC236}">
                <a16:creationId xmlns:a16="http://schemas.microsoft.com/office/drawing/2014/main" id="{B199C2DF-EA83-0455-8343-30392C2A85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307" y="1260496"/>
            <a:ext cx="698461" cy="698461"/>
          </a:xfrm>
          <a:prstGeom prst="rect">
            <a:avLst/>
          </a:prstGeom>
        </p:spPr>
      </p:pic>
      <p:pic>
        <p:nvPicPr>
          <p:cNvPr id="15" name="Graphic 14" descr="Ruler outline">
            <a:extLst>
              <a:ext uri="{FF2B5EF4-FFF2-40B4-BE49-F238E27FC236}">
                <a16:creationId xmlns:a16="http://schemas.microsoft.com/office/drawing/2014/main" id="{79C05051-7CBE-152C-04CF-B1FFB89E9E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5293" y="4176276"/>
            <a:ext cx="698461" cy="698461"/>
          </a:xfrm>
          <a:prstGeom prst="rect">
            <a:avLst/>
          </a:prstGeom>
        </p:spPr>
      </p:pic>
    </p:spTree>
    <p:extLst>
      <p:ext uri="{BB962C8B-B14F-4D97-AF65-F5344CB8AC3E}">
        <p14:creationId xmlns:p14="http://schemas.microsoft.com/office/powerpoint/2010/main" val="3523171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D1894-56AE-BFE2-4D00-C19E3AB4212D}"/>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DAA63354-E204-AEEE-D133-0065CF05AC9F}"/>
              </a:ext>
            </a:extLst>
          </p:cNvPr>
          <p:cNvSpPr txBox="1"/>
          <p:nvPr/>
        </p:nvSpPr>
        <p:spPr>
          <a:xfrm>
            <a:off x="6830652" y="1909917"/>
            <a:ext cx="5195656"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Segoe UI"/>
                <a:ea typeface="+mn-ea"/>
                <a:cs typeface="+mn-cs"/>
              </a:rPr>
              <a:t>Secures Executive Sponsorship and Budget</a:t>
            </a:r>
            <a:endParaRPr kumimoji="0" lang="en-GB" sz="1600" b="1"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Why:</a:t>
            </a:r>
            <a:r>
              <a:rPr kumimoji="0" lang="en-GB" sz="1400" b="0" i="0" u="none" strike="noStrike" kern="1200" cap="none" spc="0" normalizeH="0" baseline="0" noProof="0">
                <a:ln>
                  <a:noFill/>
                </a:ln>
                <a:solidFill>
                  <a:srgbClr val="000000"/>
                </a:solidFill>
                <a:effectLst/>
                <a:uLnTx/>
                <a:uFillTx/>
                <a:latin typeface="Segoe UI"/>
                <a:ea typeface="+mn-ea"/>
                <a:cs typeface="+mn-cs"/>
              </a:rPr>
              <a:t> Leaders need evidence that investments deliver measurable benefits before committing further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Impact:</a:t>
            </a:r>
            <a:r>
              <a:rPr kumimoji="0" lang="en-GB" sz="1400" b="0" i="0" u="none" strike="noStrike" kern="1200" cap="none" spc="0" normalizeH="0" baseline="0" noProof="0">
                <a:ln>
                  <a:noFill/>
                </a:ln>
                <a:solidFill>
                  <a:srgbClr val="000000"/>
                </a:solidFill>
                <a:effectLst/>
                <a:uLnTx/>
                <a:uFillTx/>
                <a:latin typeface="Segoe UI"/>
                <a:ea typeface="+mn-ea"/>
                <a:cs typeface="+mn-cs"/>
              </a:rPr>
              <a:t> Demonstrating value builds confidence for scaling beyond pilots and protects budgets during cost‑optimisation cycles.</a:t>
            </a:r>
          </a:p>
        </p:txBody>
      </p:sp>
      <p:sp>
        <p:nvSpPr>
          <p:cNvPr id="18" name="TextBox 17">
            <a:extLst>
              <a:ext uri="{FF2B5EF4-FFF2-40B4-BE49-F238E27FC236}">
                <a16:creationId xmlns:a16="http://schemas.microsoft.com/office/drawing/2014/main" id="{2F11C524-2685-BD97-8DD7-DDD010E09872}"/>
              </a:ext>
            </a:extLst>
          </p:cNvPr>
          <p:cNvSpPr txBox="1"/>
          <p:nvPr/>
        </p:nvSpPr>
        <p:spPr>
          <a:xfrm>
            <a:off x="882740" y="1905535"/>
            <a:ext cx="5035858" cy="21698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Segoe UI"/>
                <a:ea typeface="+mn-ea"/>
                <a:cs typeface="+mn-cs"/>
              </a:rPr>
              <a:t>Links Copilot to Business Priorities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Why:</a:t>
            </a:r>
            <a:r>
              <a:rPr kumimoji="0" lang="en-GB" sz="1400" b="0" i="0" u="none" strike="noStrike" kern="1200" cap="none" spc="0" normalizeH="0" baseline="0" noProof="0">
                <a:ln>
                  <a:noFill/>
                </a:ln>
                <a:solidFill>
                  <a:srgbClr val="000000"/>
                </a:solidFill>
                <a:effectLst/>
                <a:uLnTx/>
                <a:uFillTx/>
                <a:latin typeface="Segoe UI"/>
                <a:ea typeface="+mn-ea"/>
                <a:cs typeface="+mn-cs"/>
              </a:rPr>
              <a:t> Without proof, AI can be seen as a side project rather than a lever for revenue growth, cost reduction, or risk mitigation.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Impact:</a:t>
            </a:r>
            <a:r>
              <a:rPr kumimoji="0" lang="en-GB" sz="1400" b="0" i="0" u="none" strike="noStrike" kern="1200" cap="none" spc="0" normalizeH="0" baseline="0" noProof="0">
                <a:ln>
                  <a:noFill/>
                </a:ln>
                <a:solidFill>
                  <a:srgbClr val="000000"/>
                </a:solidFill>
                <a:effectLst/>
                <a:uLnTx/>
                <a:uFillTx/>
                <a:latin typeface="Segoe UI"/>
                <a:ea typeface="+mn-ea"/>
                <a:cs typeface="+mn-cs"/>
              </a:rPr>
              <a:t> Connecting usage → KPI shifts → financial outcomes ensures AI is aligned with strategic goals like customer experience, compliance, and operational efficiency</a:t>
            </a:r>
          </a:p>
        </p:txBody>
      </p:sp>
      <p:sp>
        <p:nvSpPr>
          <p:cNvPr id="2" name="TextBox 1">
            <a:extLst>
              <a:ext uri="{FF2B5EF4-FFF2-40B4-BE49-F238E27FC236}">
                <a16:creationId xmlns:a16="http://schemas.microsoft.com/office/drawing/2014/main" id="{5BEFBDA0-25D0-6140-CA44-84CCDBA034A5}"/>
              </a:ext>
            </a:extLst>
          </p:cNvPr>
          <p:cNvSpPr txBox="1"/>
          <p:nvPr/>
        </p:nvSpPr>
        <p:spPr>
          <a:xfrm>
            <a:off x="1884007" y="5059345"/>
            <a:ext cx="8900371" cy="923330"/>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000000"/>
                </a:solidFill>
                <a:effectLst/>
                <a:uLnTx/>
                <a:uFillTx/>
                <a:latin typeface="Segoe UI"/>
                <a:ea typeface="+mn-ea"/>
                <a:cs typeface="+mn-cs"/>
              </a:rPr>
              <a:t>Bottom line:</a:t>
            </a:r>
            <a:r>
              <a:rPr kumimoji="0" lang="en-GB" sz="1800" b="0" i="0" u="none" strike="noStrike" kern="0" cap="none" spc="0" normalizeH="0" baseline="0" noProof="0">
                <a:ln>
                  <a:noFill/>
                </a:ln>
                <a:solidFill>
                  <a:srgbClr val="000000"/>
                </a:solidFill>
                <a:effectLst/>
                <a:uLnTx/>
                <a:uFillTx/>
                <a:latin typeface="Segoe UI"/>
                <a:ea typeface="+mn-ea"/>
                <a:cs typeface="+mn-cs"/>
              </a:rPr>
              <a:t> </a:t>
            </a:r>
            <a:r>
              <a:rPr kumimoji="0" lang="en-GB" sz="1800" b="0" i="0" u="none" strike="noStrike" kern="0" cap="none" spc="0" normalizeH="0" baseline="0" noProof="0" err="1">
                <a:ln>
                  <a:noFill/>
                </a:ln>
                <a:solidFill>
                  <a:srgbClr val="0070C0"/>
                </a:solidFill>
                <a:effectLst/>
                <a:uLnTx/>
                <a:uFillTx/>
                <a:latin typeface="Segoe UI"/>
                <a:ea typeface="+mn-ea"/>
                <a:cs typeface="+mn-cs"/>
              </a:rPr>
              <a:t>Demonstratin</a:t>
            </a:r>
            <a:r>
              <a:rPr lang="en-GB" sz="1800" kern="0">
                <a:solidFill>
                  <a:srgbClr val="0070C0"/>
                </a:solidFill>
                <a:latin typeface="Segoe UI"/>
              </a:rPr>
              <a:t>g the value and ROI of Copilot is </a:t>
            </a:r>
            <a:r>
              <a:rPr kumimoji="0" lang="en-GB" sz="1800" b="0" i="0" u="none" strike="noStrike" kern="0" cap="none" spc="0" normalizeH="0" baseline="0" noProof="0">
                <a:ln>
                  <a:noFill/>
                </a:ln>
                <a:solidFill>
                  <a:srgbClr val="0070C0"/>
                </a:solidFill>
                <a:effectLst/>
                <a:uLnTx/>
                <a:uFillTx/>
                <a:latin typeface="Segoe UI"/>
                <a:ea typeface="+mn-ea"/>
                <a:cs typeface="+mn-cs"/>
              </a:rPr>
              <a:t>about </a:t>
            </a:r>
            <a:r>
              <a:rPr kumimoji="0" lang="en-GB" sz="1800" b="1" i="0" u="none" strike="noStrike" kern="0" cap="none" spc="0" normalizeH="0" baseline="0" noProof="0">
                <a:ln>
                  <a:noFill/>
                </a:ln>
                <a:solidFill>
                  <a:srgbClr val="0070C0"/>
                </a:solidFill>
                <a:effectLst/>
                <a:uLnTx/>
                <a:uFillTx/>
                <a:latin typeface="Segoe UI"/>
                <a:ea typeface="+mn-ea"/>
                <a:cs typeface="+mn-cs"/>
              </a:rPr>
              <a:t>building trust, accelerating adoption, enabling safe scale, and ensuring AI investments deliver strategic, operational, and cultural benefits</a:t>
            </a:r>
            <a:r>
              <a:rPr kumimoji="0" lang="en-GB" sz="1800" b="0" i="0" u="none" strike="noStrike" kern="0" cap="none" spc="0" normalizeH="0" baseline="0" noProof="0">
                <a:ln>
                  <a:noFill/>
                </a:ln>
                <a:solidFill>
                  <a:srgbClr val="0070C0"/>
                </a:solidFill>
                <a:effectLst/>
                <a:uLnTx/>
                <a:uFillTx/>
                <a:latin typeface="Segoe UI"/>
                <a:ea typeface="+mn-ea"/>
                <a:cs typeface="+mn-cs"/>
              </a:rPr>
              <a:t>.</a:t>
            </a:r>
            <a:endParaRPr kumimoji="0" lang="en-AU" sz="1800" b="0" i="0" u="none" strike="noStrike" kern="0" cap="none" spc="0" normalizeH="0" baseline="0" noProof="0">
              <a:ln>
                <a:noFill/>
              </a:ln>
              <a:solidFill>
                <a:srgbClr val="0070C0"/>
              </a:solidFill>
              <a:effectLst/>
              <a:uLnTx/>
              <a:uFillTx/>
              <a:latin typeface="Segoe UI"/>
              <a:ea typeface="+mn-ea"/>
              <a:cs typeface="+mn-cs"/>
            </a:endParaRPr>
          </a:p>
        </p:txBody>
      </p:sp>
      <p:pic>
        <p:nvPicPr>
          <p:cNvPr id="5" name="Graphic 4" descr="Board Of Directors outline">
            <a:extLst>
              <a:ext uri="{FF2B5EF4-FFF2-40B4-BE49-F238E27FC236}">
                <a16:creationId xmlns:a16="http://schemas.microsoft.com/office/drawing/2014/main" id="{7CCD7A7F-9917-4BD1-3CAA-349C5F5164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3392" y="1636940"/>
            <a:ext cx="775597" cy="775597"/>
          </a:xfrm>
          <a:prstGeom prst="rect">
            <a:avLst/>
          </a:prstGeom>
        </p:spPr>
      </p:pic>
      <p:pic>
        <p:nvPicPr>
          <p:cNvPr id="7" name="Graphic 6" descr="Clipboard Ticked outline">
            <a:extLst>
              <a:ext uri="{FF2B5EF4-FFF2-40B4-BE49-F238E27FC236}">
                <a16:creationId xmlns:a16="http://schemas.microsoft.com/office/drawing/2014/main" id="{727C6C8B-AE03-7382-0E33-6D77949136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5443" y="1678433"/>
            <a:ext cx="734104" cy="734104"/>
          </a:xfrm>
          <a:prstGeom prst="rect">
            <a:avLst/>
          </a:prstGeom>
        </p:spPr>
      </p:pic>
      <p:sp>
        <p:nvSpPr>
          <p:cNvPr id="4" name="Title 1">
            <a:extLst>
              <a:ext uri="{FF2B5EF4-FFF2-40B4-BE49-F238E27FC236}">
                <a16:creationId xmlns:a16="http://schemas.microsoft.com/office/drawing/2014/main" id="{CEBAEB45-C6BF-53C0-AD5A-1F88A5A2EC8C}"/>
              </a:ext>
            </a:extLst>
          </p:cNvPr>
          <p:cNvSpPr txBox="1">
            <a:spLocks/>
          </p:cNvSpPr>
          <p:nvPr/>
        </p:nvSpPr>
        <p:spPr>
          <a:xfrm>
            <a:off x="494613" y="522249"/>
            <a:ext cx="11697387" cy="3877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Segoe Sans Text Semibold"/>
                <a:ea typeface="+mn-ea"/>
                <a:cs typeface="Segoe Sans Text Semibold"/>
              </a:rPr>
              <a:t>Purpose of demonstrating the value and ROI of Copilot</a:t>
            </a:r>
          </a:p>
        </p:txBody>
      </p:sp>
    </p:spTree>
    <p:extLst>
      <p:ext uri="{BB962C8B-B14F-4D97-AF65-F5344CB8AC3E}">
        <p14:creationId xmlns:p14="http://schemas.microsoft.com/office/powerpoint/2010/main" val="22081000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FEFC-AA6C-18EF-A86C-A8FFABAE5E6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6A2077B-6424-83BF-7B8E-0751CD3D5C45}"/>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DB708424-6F00-B212-1FD9-D0BF5EA47F0C}"/>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9">
            <a:extLst>
              <a:ext uri="{FF2B5EF4-FFF2-40B4-BE49-F238E27FC236}">
                <a16:creationId xmlns:a16="http://schemas.microsoft.com/office/drawing/2014/main" id="{249F4C34-3413-FAF3-7458-464ECDFC6119}"/>
              </a:ext>
            </a:extLst>
          </p:cNvPr>
          <p:cNvSpPr>
            <a:spLocks noGrp="1"/>
          </p:cNvSpPr>
          <p:nvPr>
            <p:ph idx="1"/>
          </p:nvPr>
        </p:nvSpPr>
        <p:spPr>
          <a:xfrm>
            <a:off x="6096000" y="1524000"/>
            <a:ext cx="6096000" cy="3677930"/>
          </a:xfrm>
        </p:spPr>
        <p:txBody>
          <a:bodyPr/>
          <a:lstStyle/>
          <a:p>
            <a:pPr marL="361950" indent="-361950">
              <a:spcBef>
                <a:spcPts val="600"/>
              </a:spcBef>
              <a:spcAft>
                <a:spcPts val="600"/>
              </a:spcAft>
              <a:buAutoNum type="arabicPlain"/>
            </a:pPr>
            <a:r>
              <a:rPr lang="en-US" sz="2000"/>
              <a:t>Value is conveyed through storytelling, not data</a:t>
            </a:r>
          </a:p>
          <a:p>
            <a:pPr marL="361950" indent="-361950">
              <a:spcBef>
                <a:spcPts val="600"/>
              </a:spcBef>
              <a:spcAft>
                <a:spcPts val="600"/>
              </a:spcAft>
              <a:buAutoNum type="arabicPlain"/>
            </a:pPr>
            <a:r>
              <a:rPr lang="en-GB" sz="2000"/>
              <a:t>Purpose of demonstrating the value of Copilot</a:t>
            </a:r>
          </a:p>
          <a:p>
            <a:pPr marL="361950" indent="-361950">
              <a:spcBef>
                <a:spcPts val="600"/>
              </a:spcBef>
              <a:spcAft>
                <a:spcPts val="600"/>
              </a:spcAft>
              <a:buAutoNum type="arabicPlain"/>
            </a:pPr>
            <a:r>
              <a:rPr lang="en-GB" sz="2000">
                <a:solidFill>
                  <a:srgbClr val="00B0F0"/>
                </a:solidFill>
              </a:rPr>
              <a:t>Types of value messaging &amp; metrics</a:t>
            </a:r>
          </a:p>
          <a:p>
            <a:pPr marL="361950" indent="-361950">
              <a:spcBef>
                <a:spcPts val="600"/>
              </a:spcBef>
              <a:spcAft>
                <a:spcPts val="600"/>
              </a:spcAft>
              <a:buAutoNum type="arabicPlain"/>
            </a:pPr>
            <a:r>
              <a:rPr lang="en-US" sz="2000"/>
              <a:t>Value &amp; ROI measurement: Illustration</a:t>
            </a:r>
          </a:p>
          <a:p>
            <a:pPr marL="627063" indent="-180975">
              <a:spcBef>
                <a:spcPts val="0"/>
              </a:spcBef>
              <a:spcAft>
                <a:spcPts val="600"/>
              </a:spcAft>
              <a:buFont typeface="Arial" panose="020B0604020202020204" pitchFamily="34" charset="0"/>
              <a:buChar char="•"/>
            </a:pPr>
            <a:r>
              <a:rPr lang="en-US" sz="1800" i="1"/>
              <a:t>Custom Super Usage report</a:t>
            </a:r>
          </a:p>
          <a:p>
            <a:pPr marL="627063" indent="-180975">
              <a:spcBef>
                <a:spcPts val="0"/>
              </a:spcBef>
              <a:spcAft>
                <a:spcPts val="600"/>
              </a:spcAft>
              <a:buFont typeface="Arial" panose="020B0604020202020204" pitchFamily="34" charset="0"/>
              <a:buChar char="•"/>
            </a:pPr>
            <a:r>
              <a:rPr lang="en-US" sz="1800" i="1"/>
              <a:t>Copilot Studio Agent report</a:t>
            </a:r>
          </a:p>
          <a:p>
            <a:pPr marL="627063" indent="-180975">
              <a:spcBef>
                <a:spcPts val="0"/>
              </a:spcBef>
              <a:spcAft>
                <a:spcPts val="600"/>
              </a:spcAft>
              <a:buFont typeface="Arial" panose="020B0604020202020204" pitchFamily="34" charset="0"/>
              <a:buChar char="•"/>
            </a:pPr>
            <a:r>
              <a:rPr lang="en-US" sz="1800" i="1"/>
              <a:t>Copilot Business Impact report</a:t>
            </a:r>
          </a:p>
          <a:p>
            <a:pPr marL="361950" indent="-361950">
              <a:spcBef>
                <a:spcPts val="600"/>
              </a:spcBef>
              <a:spcAft>
                <a:spcPts val="600"/>
              </a:spcAft>
              <a:buFont typeface="+mj-lt"/>
              <a:buAutoNum type="arabicPeriod" startAt="5"/>
            </a:pPr>
            <a:r>
              <a:rPr lang="en-GB" sz="2000"/>
              <a:t>Capturing value &amp; ROI: Wrap Up</a:t>
            </a:r>
          </a:p>
          <a:p>
            <a:pPr marL="361950" indent="-361950">
              <a:spcBef>
                <a:spcPts val="600"/>
              </a:spcBef>
              <a:spcAft>
                <a:spcPts val="600"/>
              </a:spcAft>
              <a:buFont typeface="+mj-lt"/>
              <a:buAutoNum type="arabicPeriod" startAt="5"/>
            </a:pPr>
            <a:r>
              <a:rPr lang="en-US" sz="2000"/>
              <a:t>Q&amp;A, Closing</a:t>
            </a:r>
          </a:p>
        </p:txBody>
      </p:sp>
    </p:spTree>
    <p:extLst>
      <p:ext uri="{BB962C8B-B14F-4D97-AF65-F5344CB8AC3E}">
        <p14:creationId xmlns:p14="http://schemas.microsoft.com/office/powerpoint/2010/main" val="257256413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8AF32-7935-3A26-5136-E855636AF04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DA54E82-C7C6-259D-77F5-852E04030714}"/>
              </a:ext>
            </a:extLst>
          </p:cNvPr>
          <p:cNvSpPr txBox="1"/>
          <p:nvPr/>
        </p:nvSpPr>
        <p:spPr>
          <a:xfrm>
            <a:off x="611282" y="1748195"/>
            <a:ext cx="3414177"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000000"/>
                </a:solidFill>
                <a:effectLst/>
                <a:uLnTx/>
                <a:uFillTx/>
                <a:latin typeface="Segoe UI"/>
                <a:ea typeface="+mn-ea"/>
                <a:cs typeface="+mn-cs"/>
              </a:rPr>
              <a:t>Value </a:t>
            </a:r>
            <a:r>
              <a:rPr kumimoji="0" lang="en-GB" sz="1800" b="0" i="0" u="none" strike="noStrike" kern="0" cap="none" spc="0" normalizeH="0" baseline="0" noProof="0">
                <a:ln>
                  <a:noFill/>
                </a:ln>
                <a:solidFill>
                  <a:srgbClr val="000000"/>
                </a:solidFill>
                <a:effectLst/>
                <a:uLnTx/>
                <a:uFillTx/>
                <a:latin typeface="Segoe UI"/>
                <a:ea typeface="+mn-ea"/>
                <a:cs typeface="+mn-cs"/>
              </a:rPr>
              <a:t>is the </a:t>
            </a:r>
            <a:r>
              <a:rPr kumimoji="0" lang="en-GB" sz="1800" b="0" i="1" u="sng" strike="noStrike" kern="0" cap="none" spc="0" normalizeH="0" baseline="0" noProof="0">
                <a:ln>
                  <a:noFill/>
                </a:ln>
                <a:solidFill>
                  <a:srgbClr val="000000"/>
                </a:solidFill>
                <a:effectLst/>
                <a:uLnTx/>
                <a:uFillTx/>
                <a:latin typeface="Segoe UI"/>
                <a:ea typeface="+mn-ea"/>
                <a:cs typeface="+mn-cs"/>
              </a:rPr>
              <a:t>improvement</a:t>
            </a:r>
            <a:r>
              <a:rPr kumimoji="0" lang="en-GB" sz="1800" b="0" i="1" u="none" strike="noStrike" kern="0" cap="none" spc="0" normalizeH="0" baseline="0" noProof="0">
                <a:ln>
                  <a:noFill/>
                </a:ln>
                <a:solidFill>
                  <a:srgbClr val="000000"/>
                </a:solidFill>
                <a:effectLst/>
                <a:uLnTx/>
                <a:uFillTx/>
                <a:latin typeface="Segoe UI"/>
                <a:ea typeface="+mn-ea"/>
                <a:cs typeface="+mn-cs"/>
              </a:rPr>
              <a:t> in intermediate and end outcomes </a:t>
            </a:r>
            <a:r>
              <a:rPr kumimoji="0" lang="en-GB" sz="1800" b="0" i="0" u="none" strike="noStrike" kern="0" cap="none" spc="0" normalizeH="0" baseline="0" noProof="0">
                <a:ln>
                  <a:noFill/>
                </a:ln>
                <a:solidFill>
                  <a:srgbClr val="000000"/>
                </a:solidFill>
                <a:effectLst/>
                <a:highlight>
                  <a:srgbClr val="C0C0C0"/>
                </a:highlight>
                <a:uLnTx/>
                <a:uFillTx/>
                <a:latin typeface="Segoe UI"/>
                <a:ea typeface="+mn-ea"/>
                <a:cs typeface="+mn-cs"/>
              </a:rPr>
              <a:t>attributable to Copilot. </a:t>
            </a:r>
            <a:r>
              <a:rPr lang="en-GB" sz="1800" kern="0">
                <a:solidFill>
                  <a:srgbClr val="000000"/>
                </a:solidFill>
                <a:latin typeface="Segoe UI"/>
              </a:rPr>
              <a:t>It can be quantitative or qualitative in nature.</a:t>
            </a:r>
            <a:endParaRPr kumimoji="0" lang="en-GB" sz="1800" b="0" i="0" u="none" strike="noStrike" kern="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0">
              <a:solidFill>
                <a:srgbClr val="000000"/>
              </a:solidFill>
              <a:latin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a:solidFill>
                  <a:srgbClr val="000000"/>
                </a:solidFill>
                <a:latin typeface="Segoe UI"/>
              </a:rPr>
              <a:t>Value is </a:t>
            </a:r>
            <a:r>
              <a:rPr kumimoji="0" lang="en-GB" sz="1800" b="0" i="0" u="none" strike="noStrike" kern="0" cap="none" spc="0" normalizeH="0" baseline="0" noProof="0">
                <a:ln>
                  <a:noFill/>
                </a:ln>
                <a:solidFill>
                  <a:srgbClr val="000000"/>
                </a:solidFill>
                <a:effectLst/>
                <a:uLnTx/>
                <a:uFillTx/>
                <a:latin typeface="Segoe UI"/>
                <a:ea typeface="+mn-ea"/>
                <a:cs typeface="+mn-cs"/>
              </a:rPr>
              <a:t>captured across a continuum from </a:t>
            </a:r>
            <a:r>
              <a:rPr kumimoji="0" lang="en-GB" sz="1800" b="0" i="1" u="none" strike="noStrike" kern="0" cap="none" spc="0" normalizeH="0" baseline="0" noProof="0">
                <a:ln>
                  <a:noFill/>
                </a:ln>
                <a:solidFill>
                  <a:srgbClr val="000000"/>
                </a:solidFill>
                <a:effectLst/>
                <a:uLnTx/>
                <a:uFillTx/>
                <a:latin typeface="Segoe UI"/>
                <a:ea typeface="+mn-ea"/>
                <a:cs typeface="+mn-cs"/>
              </a:rPr>
              <a:t>adoption</a:t>
            </a:r>
            <a:r>
              <a:rPr kumimoji="0" lang="en-GB" sz="1800" b="0" i="0" u="none" strike="noStrike" kern="0" cap="none" spc="0" normalizeH="0" baseline="0" noProof="0">
                <a:ln>
                  <a:noFill/>
                </a:ln>
                <a:solidFill>
                  <a:srgbClr val="000000"/>
                </a:solidFill>
                <a:effectLst/>
                <a:uLnTx/>
                <a:uFillTx/>
                <a:latin typeface="Segoe UI"/>
                <a:ea typeface="+mn-ea"/>
                <a:cs typeface="+mn-cs"/>
              </a:rPr>
              <a:t> and </a:t>
            </a:r>
            <a:r>
              <a:rPr kumimoji="0" lang="en-GB" sz="1800" b="0" i="1" u="none" strike="noStrike" kern="0" cap="none" spc="0" normalizeH="0" baseline="0" noProof="0" err="1">
                <a:ln>
                  <a:noFill/>
                </a:ln>
                <a:solidFill>
                  <a:srgbClr val="000000"/>
                </a:solidFill>
                <a:effectLst/>
                <a:uLnTx/>
                <a:uFillTx/>
                <a:latin typeface="Segoe UI"/>
                <a:ea typeface="+mn-ea"/>
                <a:cs typeface="+mn-cs"/>
              </a:rPr>
              <a:t>behavioral</a:t>
            </a:r>
            <a:r>
              <a:rPr kumimoji="0" lang="en-GB" sz="1800" b="0" i="1" u="none" strike="noStrike" kern="0" cap="none" spc="0" normalizeH="0" baseline="0" noProof="0">
                <a:ln>
                  <a:noFill/>
                </a:ln>
                <a:solidFill>
                  <a:srgbClr val="000000"/>
                </a:solidFill>
                <a:effectLst/>
                <a:uLnTx/>
                <a:uFillTx/>
                <a:latin typeface="Segoe UI"/>
                <a:ea typeface="+mn-ea"/>
                <a:cs typeface="+mn-cs"/>
              </a:rPr>
              <a:t> change</a:t>
            </a:r>
            <a:r>
              <a:rPr kumimoji="0" lang="en-GB" sz="1800" b="0" i="0" u="none" strike="noStrike" kern="0" cap="none" spc="0" normalizeH="0" baseline="0" noProof="0">
                <a:ln>
                  <a:noFill/>
                </a:ln>
                <a:solidFill>
                  <a:srgbClr val="000000"/>
                </a:solidFill>
                <a:effectLst/>
                <a:uLnTx/>
                <a:uFillTx/>
                <a:latin typeface="Segoe UI"/>
                <a:ea typeface="+mn-ea"/>
                <a:cs typeface="+mn-cs"/>
              </a:rPr>
              <a:t>, through </a:t>
            </a:r>
            <a:r>
              <a:rPr kumimoji="0" lang="en-GB" sz="1800" b="0" i="1" u="none" strike="noStrike" kern="0" cap="none" spc="0" normalizeH="0" baseline="0" noProof="0">
                <a:ln>
                  <a:noFill/>
                </a:ln>
                <a:solidFill>
                  <a:srgbClr val="000000"/>
                </a:solidFill>
                <a:effectLst/>
                <a:uLnTx/>
                <a:uFillTx/>
                <a:latin typeface="Segoe UI"/>
                <a:ea typeface="+mn-ea"/>
                <a:cs typeface="+mn-cs"/>
              </a:rPr>
              <a:t>process performance </a:t>
            </a:r>
            <a:r>
              <a:rPr kumimoji="0" lang="en-GB" sz="1800" b="0" i="0" u="none" strike="noStrike" kern="0" cap="none" spc="0" normalizeH="0" baseline="0" noProof="0">
                <a:ln>
                  <a:noFill/>
                </a:ln>
                <a:solidFill>
                  <a:srgbClr val="000000"/>
                </a:solidFill>
                <a:effectLst/>
                <a:uLnTx/>
                <a:uFillTx/>
                <a:latin typeface="Segoe UI"/>
                <a:ea typeface="+mn-ea"/>
                <a:cs typeface="+mn-cs"/>
              </a:rPr>
              <a:t>(operational KPIs), to </a:t>
            </a:r>
            <a:r>
              <a:rPr kumimoji="0" lang="en-GB" sz="1800" b="0" i="1" u="none" strike="noStrike" kern="0" cap="none" spc="0" normalizeH="0" baseline="0" noProof="0">
                <a:ln>
                  <a:noFill/>
                </a:ln>
                <a:solidFill>
                  <a:srgbClr val="000000"/>
                </a:solidFill>
                <a:effectLst/>
                <a:uLnTx/>
                <a:uFillTx/>
                <a:latin typeface="Segoe UI"/>
                <a:ea typeface="+mn-ea"/>
                <a:cs typeface="+mn-cs"/>
              </a:rPr>
              <a:t>business outcomes </a:t>
            </a:r>
            <a:r>
              <a:rPr kumimoji="0" lang="en-GB" sz="1800" b="0" i="0" u="none" strike="noStrike" kern="0" cap="none" spc="0" normalizeH="0" baseline="0" noProof="0">
                <a:ln>
                  <a:noFill/>
                </a:ln>
                <a:solidFill>
                  <a:srgbClr val="000000"/>
                </a:solidFill>
                <a:effectLst/>
                <a:uLnTx/>
                <a:uFillTx/>
                <a:latin typeface="Segoe UI"/>
                <a:ea typeface="+mn-ea"/>
                <a:cs typeface="+mn-cs"/>
              </a:rPr>
              <a:t>(revenue, cost, risk), with </a:t>
            </a:r>
            <a:r>
              <a:rPr kumimoji="0" lang="en-GB" sz="1800" b="0" i="1" u="none" strike="noStrike" kern="0" cap="none" spc="0" normalizeH="0" baseline="0" noProof="0">
                <a:ln>
                  <a:noFill/>
                </a:ln>
                <a:solidFill>
                  <a:srgbClr val="000000"/>
                </a:solidFill>
                <a:effectLst/>
                <a:uLnTx/>
                <a:uFillTx/>
                <a:latin typeface="Segoe UI"/>
                <a:ea typeface="+mn-ea"/>
                <a:cs typeface="+mn-cs"/>
              </a:rPr>
              <a:t>experience </a:t>
            </a:r>
            <a:r>
              <a:rPr kumimoji="0" lang="en-GB" sz="1800" b="0" i="0" u="none" strike="noStrike" kern="0" cap="none" spc="0" normalizeH="0" baseline="0" noProof="0">
                <a:ln>
                  <a:noFill/>
                </a:ln>
                <a:solidFill>
                  <a:srgbClr val="000000"/>
                </a:solidFill>
                <a:effectLst/>
                <a:uLnTx/>
                <a:uFillTx/>
                <a:latin typeface="Segoe UI"/>
                <a:ea typeface="+mn-ea"/>
                <a:cs typeface="+mn-cs"/>
              </a:rPr>
              <a:t>layered 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BA385E8E-8BF1-ED6E-036D-BFBB8AF978FB}"/>
              </a:ext>
            </a:extLst>
          </p:cNvPr>
          <p:cNvPicPr>
            <a:picLocks noChangeAspect="1"/>
          </p:cNvPicPr>
          <p:nvPr/>
        </p:nvPicPr>
        <p:blipFill>
          <a:blip r:embed="rId3"/>
          <a:stretch>
            <a:fillRect/>
          </a:stretch>
        </p:blipFill>
        <p:spPr>
          <a:xfrm>
            <a:off x="5411730" y="2264247"/>
            <a:ext cx="6045002" cy="2204829"/>
          </a:xfrm>
          <a:prstGeom prst="rect">
            <a:avLst/>
          </a:prstGeom>
        </p:spPr>
      </p:pic>
      <p:sp>
        <p:nvSpPr>
          <p:cNvPr id="6" name="TextBox 5">
            <a:extLst>
              <a:ext uri="{FF2B5EF4-FFF2-40B4-BE49-F238E27FC236}">
                <a16:creationId xmlns:a16="http://schemas.microsoft.com/office/drawing/2014/main" id="{571D2552-284D-DDCA-7A49-735682A15AF4}"/>
              </a:ext>
            </a:extLst>
          </p:cNvPr>
          <p:cNvSpPr txBox="1"/>
          <p:nvPr/>
        </p:nvSpPr>
        <p:spPr>
          <a:xfrm>
            <a:off x="5411730" y="4681372"/>
            <a:ext cx="609470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0000"/>
                </a:solidFill>
                <a:effectLst/>
                <a:uLnTx/>
                <a:uFillTx/>
                <a:latin typeface="Segoe UI"/>
                <a:ea typeface="+mn-ea"/>
                <a:cs typeface="+mn-cs"/>
              </a:rPr>
              <a:t>In practice, you connect leading signals (usage/engagement) to near‑term operational shifts and lagging financial outcomes, and it’s an iterative process. </a:t>
            </a:r>
          </a:p>
        </p:txBody>
      </p:sp>
      <p:cxnSp>
        <p:nvCxnSpPr>
          <p:cNvPr id="8" name="Straight Connector 7">
            <a:extLst>
              <a:ext uri="{FF2B5EF4-FFF2-40B4-BE49-F238E27FC236}">
                <a16:creationId xmlns:a16="http://schemas.microsoft.com/office/drawing/2014/main" id="{274D90AD-0D73-8912-F972-D97F72FEAAB6}"/>
              </a:ext>
              <a:ext uri="{C183D7F6-B498-43B3-948B-1728B52AA6E4}">
                <adec:decorative xmlns:adec="http://schemas.microsoft.com/office/drawing/2017/decorative" val="1"/>
              </a:ext>
            </a:extLst>
          </p:cNvPr>
          <p:cNvCxnSpPr>
            <a:cxnSpLocks/>
          </p:cNvCxnSpPr>
          <p:nvPr/>
        </p:nvCxnSpPr>
        <p:spPr>
          <a:xfrm>
            <a:off x="4448014" y="1617660"/>
            <a:ext cx="0" cy="414579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570BB2B-D1E4-C4B9-0840-39CC45445850}"/>
              </a:ext>
            </a:extLst>
          </p:cNvPr>
          <p:cNvSpPr txBox="1"/>
          <p:nvPr/>
        </p:nvSpPr>
        <p:spPr>
          <a:xfrm>
            <a:off x="6434617" y="1819545"/>
            <a:ext cx="609470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0000"/>
                </a:solidFill>
                <a:effectLst/>
                <a:uLnTx/>
                <a:uFillTx/>
                <a:latin typeface="Segoe UI"/>
                <a:ea typeface="+mn-ea"/>
                <a:cs typeface="+mn-cs"/>
              </a:rPr>
              <a:t>Different levels of value: building blocks</a:t>
            </a:r>
          </a:p>
        </p:txBody>
      </p:sp>
      <p:sp>
        <p:nvSpPr>
          <p:cNvPr id="14" name="Title 1">
            <a:extLst>
              <a:ext uri="{FF2B5EF4-FFF2-40B4-BE49-F238E27FC236}">
                <a16:creationId xmlns:a16="http://schemas.microsoft.com/office/drawing/2014/main" id="{367C896E-2A83-7990-5951-BC867F83D2BC}"/>
              </a:ext>
            </a:extLst>
          </p:cNvPr>
          <p:cNvSpPr>
            <a:spLocks noGrp="1"/>
          </p:cNvSpPr>
          <p:nvPr>
            <p:ph type="title"/>
          </p:nvPr>
        </p:nvSpPr>
        <p:spPr>
          <a:xfrm>
            <a:off x="419804" y="220098"/>
            <a:ext cx="11352392" cy="430887"/>
          </a:xfrm>
        </p:spPr>
        <p:txBody>
          <a:bodyPr/>
          <a:lstStyle/>
          <a:p>
            <a:pPr algn="l"/>
            <a:r>
              <a:rPr lang="en-US" sz="2800">
                <a:gradFill flip="none">
                  <a:gsLst>
                    <a:gs pos="0">
                      <a:srgbClr val="3E76D4"/>
                    </a:gs>
                    <a:gs pos="58000">
                      <a:srgbClr val="8661C5"/>
                    </a:gs>
                    <a:gs pos="100000">
                      <a:srgbClr val="C73ECC"/>
                    </a:gs>
                  </a:gsLst>
                  <a:lin ang="0" scaled="0"/>
                  <a:tileRect/>
                </a:gradFill>
                <a:latin typeface="Segoe Sans Text Semibold"/>
                <a:cs typeface="Segoe Sans Text Semibold"/>
              </a:rPr>
              <a:t>Types of value messaging &amp; metrics: Overview</a:t>
            </a:r>
          </a:p>
        </p:txBody>
      </p:sp>
    </p:spTree>
    <p:extLst>
      <p:ext uri="{BB962C8B-B14F-4D97-AF65-F5344CB8AC3E}">
        <p14:creationId xmlns:p14="http://schemas.microsoft.com/office/powerpoint/2010/main" val="366656902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872D-6DAA-2748-4F22-B0C170CC8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30A3B-B6B3-EC56-49B1-E76E3F09D528}"/>
              </a:ext>
            </a:extLst>
          </p:cNvPr>
          <p:cNvSpPr>
            <a:spLocks noGrp="1"/>
          </p:cNvSpPr>
          <p:nvPr>
            <p:ph type="title"/>
          </p:nvPr>
        </p:nvSpPr>
        <p:spPr>
          <a:xfrm>
            <a:off x="419804" y="220098"/>
            <a:ext cx="11352392" cy="430887"/>
          </a:xfrm>
        </p:spPr>
        <p:txBody>
          <a:bodyPr/>
          <a:lstStyle/>
          <a:p>
            <a:pPr algn="l"/>
            <a:r>
              <a:rPr lang="en-US" sz="2800">
                <a:gradFill flip="none">
                  <a:gsLst>
                    <a:gs pos="0">
                      <a:srgbClr val="3E76D4"/>
                    </a:gs>
                    <a:gs pos="58000">
                      <a:srgbClr val="8661C5"/>
                    </a:gs>
                    <a:gs pos="100000">
                      <a:srgbClr val="C73ECC"/>
                    </a:gs>
                  </a:gsLst>
                  <a:lin ang="0" scaled="0"/>
                  <a:tileRect/>
                </a:gradFill>
                <a:latin typeface="Segoe Sans Text Semibold"/>
                <a:cs typeface="Segoe Sans Text Semibold"/>
              </a:rPr>
              <a:t>Types of value messaging &amp; metrics: Adoption</a:t>
            </a:r>
          </a:p>
        </p:txBody>
      </p:sp>
      <p:sp>
        <p:nvSpPr>
          <p:cNvPr id="3" name="TextBox 2">
            <a:extLst>
              <a:ext uri="{FF2B5EF4-FFF2-40B4-BE49-F238E27FC236}">
                <a16:creationId xmlns:a16="http://schemas.microsoft.com/office/drawing/2014/main" id="{2366178D-B2D3-1D92-023B-50A1C9388AD5}"/>
              </a:ext>
            </a:extLst>
          </p:cNvPr>
          <p:cNvSpPr txBox="1"/>
          <p:nvPr/>
        </p:nvSpPr>
        <p:spPr>
          <a:xfrm>
            <a:off x="352011" y="2144815"/>
            <a:ext cx="7584775"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Segoe UI"/>
                <a:ea typeface="+mn-ea"/>
                <a:cs typeface="+mn-cs"/>
              </a:rPr>
              <a:t>Adoption: </a:t>
            </a:r>
            <a:r>
              <a:rPr kumimoji="0" lang="en-GB" sz="1400" b="0" i="0" u="none" strike="noStrike" kern="1200" cap="none" spc="0" normalizeH="0" baseline="0" noProof="0">
                <a:ln>
                  <a:noFill/>
                </a:ln>
                <a:solidFill>
                  <a:srgbClr val="000000"/>
                </a:solidFill>
                <a:effectLst/>
                <a:uLnTx/>
                <a:uFillTx/>
                <a:latin typeface="Segoe UI"/>
                <a:ea typeface="+mn-ea"/>
                <a:cs typeface="+mn-cs"/>
              </a:rPr>
              <a:t>A set of metrics that capture reach, frequency/intensity, depth/quality of use, stickiness, and distribution of Copilot/agent usage across target populations—instrumented via Copilot Dashboard/Analytics.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p:txBody>
      </p:sp>
      <p:sp>
        <p:nvSpPr>
          <p:cNvPr id="4" name="TextBox 3">
            <a:extLst>
              <a:ext uri="{FF2B5EF4-FFF2-40B4-BE49-F238E27FC236}">
                <a16:creationId xmlns:a16="http://schemas.microsoft.com/office/drawing/2014/main" id="{EFD1D076-081E-2992-61D6-FF8E8EB7420D}"/>
              </a:ext>
            </a:extLst>
          </p:cNvPr>
          <p:cNvSpPr txBox="1"/>
          <p:nvPr/>
        </p:nvSpPr>
        <p:spPr>
          <a:xfrm>
            <a:off x="-48769" y="3129700"/>
            <a:ext cx="9603735" cy="892552"/>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0" cap="none" spc="0" normalizeH="0" baseline="0" noProof="0">
                <a:ln>
                  <a:noFill/>
                </a:ln>
                <a:solidFill>
                  <a:srgbClr val="000000"/>
                </a:solidFill>
                <a:effectLst/>
                <a:uLnTx/>
                <a:uFillTx/>
                <a:latin typeface="Segoe UI"/>
                <a:ea typeface="+mn-ea"/>
                <a:cs typeface="+mn-cs"/>
              </a:rPr>
              <a:t>Habit strength:</a:t>
            </a:r>
            <a:r>
              <a:rPr kumimoji="0" lang="en-GB" sz="1400" b="0" i="0" u="none" strike="noStrike" kern="0" cap="none" spc="0" normalizeH="0" baseline="0" noProof="0">
                <a:ln>
                  <a:noFill/>
                </a:ln>
                <a:solidFill>
                  <a:srgbClr val="000000"/>
                </a:solidFill>
                <a:effectLst/>
                <a:uLnTx/>
                <a:uFillTx/>
                <a:latin typeface="Segoe UI"/>
                <a:ea typeface="+mn-ea"/>
                <a:cs typeface="+mn-cs"/>
              </a:rPr>
              <a:t> Higher WAU/MAU and active days per user (weekly stickiness), not just MAU. </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0" cap="none" spc="0" normalizeH="0" baseline="0" noProof="0">
                <a:ln>
                  <a:noFill/>
                </a:ln>
                <a:solidFill>
                  <a:srgbClr val="000000"/>
                </a:solidFill>
                <a:effectLst/>
                <a:uLnTx/>
                <a:uFillTx/>
                <a:latin typeface="Segoe UI"/>
                <a:ea typeface="+mn-ea"/>
                <a:cs typeface="+mn-cs"/>
              </a:rPr>
              <a:t>Depth/quality:</a:t>
            </a:r>
            <a:r>
              <a:rPr kumimoji="0" lang="en-GB" sz="1400" b="0" i="0" u="none" strike="noStrike" kern="0" cap="none" spc="0" normalizeH="0" baseline="0" noProof="0">
                <a:ln>
                  <a:noFill/>
                </a:ln>
                <a:solidFill>
                  <a:srgbClr val="000000"/>
                </a:solidFill>
                <a:effectLst/>
                <a:uLnTx/>
                <a:uFillTx/>
                <a:latin typeface="Segoe UI"/>
                <a:ea typeface="+mn-ea"/>
                <a:cs typeface="+mn-cs"/>
              </a:rPr>
              <a:t> Users engage across multiple Copilot surfaces (Outlook + Word/Excel/Teams).</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0" cap="none" spc="0" normalizeH="0" baseline="0" noProof="0">
                <a:ln>
                  <a:noFill/>
                </a:ln>
                <a:solidFill>
                  <a:srgbClr val="000000"/>
                </a:solidFill>
                <a:effectLst/>
                <a:uLnTx/>
                <a:uFillTx/>
                <a:latin typeface="Segoe UI"/>
                <a:ea typeface="+mn-ea"/>
                <a:cs typeface="+mn-cs"/>
              </a:rPr>
              <a:t>Distribution:</a:t>
            </a:r>
            <a:r>
              <a:rPr kumimoji="0" lang="en-GB" sz="1400" b="0" i="0" u="none" strike="noStrike" kern="0" cap="none" spc="0" normalizeH="0" baseline="0" noProof="0">
                <a:ln>
                  <a:noFill/>
                </a:ln>
                <a:solidFill>
                  <a:srgbClr val="000000"/>
                </a:solidFill>
                <a:effectLst/>
                <a:uLnTx/>
                <a:uFillTx/>
                <a:latin typeface="Segoe UI"/>
                <a:ea typeface="+mn-ea"/>
                <a:cs typeface="+mn-cs"/>
              </a:rPr>
              <a:t> Usage is concentrated</a:t>
            </a:r>
            <a:r>
              <a:rPr lang="en-GB" sz="1400" kern="0">
                <a:solidFill>
                  <a:srgbClr val="000000"/>
                </a:solidFill>
                <a:latin typeface="Segoe UI"/>
              </a:rPr>
              <a:t> in particular functions and less so in others</a:t>
            </a:r>
            <a:endParaRPr kumimoji="0" lang="en-AU" sz="1400" b="0" i="0" u="none" strike="noStrike" kern="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656B12BF-4D1A-1349-07B3-2F8C2B16077B}"/>
              </a:ext>
            </a:extLst>
          </p:cNvPr>
          <p:cNvSpPr txBox="1"/>
          <p:nvPr/>
        </p:nvSpPr>
        <p:spPr>
          <a:xfrm>
            <a:off x="10164324" y="2082254"/>
            <a:ext cx="1721476" cy="646331"/>
          </a:xfrm>
          <a:prstGeom prst="rect">
            <a:avLst/>
          </a:prstGeom>
          <a:solidFill>
            <a:schemeClr val="bg1">
              <a:lumMod val="95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MAC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Copilot dashboard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Superuser report</a:t>
            </a:r>
            <a:endParaRPr kumimoji="0" lang="en-AU" sz="1400" b="0" i="0" u="none" strike="noStrike" kern="1200" cap="none" spc="0" normalizeH="0" baseline="0" noProof="0">
              <a:ln>
                <a:noFill/>
              </a:ln>
              <a:solidFill>
                <a:srgbClr val="000000"/>
              </a:solidFill>
              <a:effectLst/>
              <a:uLnTx/>
              <a:uFillTx/>
              <a:latin typeface="Segoe UI"/>
              <a:ea typeface="+mn-ea"/>
              <a:cs typeface="+mn-cs"/>
            </a:endParaRPr>
          </a:p>
        </p:txBody>
      </p:sp>
      <p:sp>
        <p:nvSpPr>
          <p:cNvPr id="6" name="TextBox 5">
            <a:extLst>
              <a:ext uri="{FF2B5EF4-FFF2-40B4-BE49-F238E27FC236}">
                <a16:creationId xmlns:a16="http://schemas.microsoft.com/office/drawing/2014/main" id="{042CEC18-D8C8-07A5-C533-75099EB68919}"/>
              </a:ext>
            </a:extLst>
          </p:cNvPr>
          <p:cNvSpPr txBox="1"/>
          <p:nvPr/>
        </p:nvSpPr>
        <p:spPr>
          <a:xfrm>
            <a:off x="437563" y="1628649"/>
            <a:ext cx="53233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highlight>
                  <a:srgbClr val="C0C0C0"/>
                </a:highlight>
                <a:uLnTx/>
                <a:uFillTx/>
                <a:latin typeface="Segoe UI"/>
                <a:ea typeface="+mn-ea"/>
                <a:cs typeface="+mn-cs"/>
              </a:rPr>
              <a:t>Are people using Copilot?</a:t>
            </a:r>
            <a:endParaRPr kumimoji="0" lang="en-AU" sz="2000" b="1" i="0" u="none" strike="noStrike" kern="1200" cap="none" spc="0" normalizeH="0" baseline="0" noProof="0">
              <a:ln>
                <a:noFill/>
              </a:ln>
              <a:solidFill>
                <a:srgbClr val="000000"/>
              </a:solidFill>
              <a:effectLst/>
              <a:highlight>
                <a:srgbClr val="C0C0C0"/>
              </a:highlight>
              <a:uLnTx/>
              <a:uFillTx/>
              <a:latin typeface="Segoe UI"/>
              <a:ea typeface="+mn-ea"/>
              <a:cs typeface="+mn-cs"/>
            </a:endParaRPr>
          </a:p>
        </p:txBody>
      </p:sp>
      <p:sp>
        <p:nvSpPr>
          <p:cNvPr id="8" name="TextBox 7">
            <a:extLst>
              <a:ext uri="{FF2B5EF4-FFF2-40B4-BE49-F238E27FC236}">
                <a16:creationId xmlns:a16="http://schemas.microsoft.com/office/drawing/2014/main" id="{FC5F92BB-F2B1-AF67-9D9D-5877CDC0D7D6}"/>
              </a:ext>
            </a:extLst>
          </p:cNvPr>
          <p:cNvSpPr txBox="1"/>
          <p:nvPr/>
        </p:nvSpPr>
        <p:spPr>
          <a:xfrm>
            <a:off x="352012" y="4353686"/>
            <a:ext cx="88915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High adoption value predicts movement in process KPIs and, over time, business outcomes.</a:t>
            </a:r>
          </a:p>
        </p:txBody>
      </p:sp>
      <p:pic>
        <p:nvPicPr>
          <p:cNvPr id="9" name="Picture 8">
            <a:extLst>
              <a:ext uri="{FF2B5EF4-FFF2-40B4-BE49-F238E27FC236}">
                <a16:creationId xmlns:a16="http://schemas.microsoft.com/office/drawing/2014/main" id="{8D992E9A-51C4-B629-15C6-771662AEE226}"/>
              </a:ext>
            </a:extLst>
          </p:cNvPr>
          <p:cNvPicPr>
            <a:picLocks noChangeAspect="1"/>
          </p:cNvPicPr>
          <p:nvPr/>
        </p:nvPicPr>
        <p:blipFill>
          <a:blip r:embed="rId3"/>
          <a:stretch>
            <a:fillRect/>
          </a:stretch>
        </p:blipFill>
        <p:spPr>
          <a:xfrm>
            <a:off x="9950866" y="247714"/>
            <a:ext cx="2047951" cy="1673434"/>
          </a:xfrm>
          <a:prstGeom prst="rect">
            <a:avLst/>
          </a:prstGeom>
        </p:spPr>
      </p:pic>
    </p:spTree>
    <p:extLst>
      <p:ext uri="{BB962C8B-B14F-4D97-AF65-F5344CB8AC3E}">
        <p14:creationId xmlns:p14="http://schemas.microsoft.com/office/powerpoint/2010/main" val="385557114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6638C-1B6C-2D01-CD42-3B70796AF55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FFDDF9F-B2DA-9B3C-2762-2C274FD7DE07}"/>
              </a:ext>
            </a:extLst>
          </p:cNvPr>
          <p:cNvSpPr txBox="1"/>
          <p:nvPr/>
        </p:nvSpPr>
        <p:spPr>
          <a:xfrm>
            <a:off x="419804" y="2044180"/>
            <a:ext cx="837585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Segoe UI"/>
                <a:ea typeface="+mn-ea"/>
                <a:cs typeface="+mn-cs"/>
              </a:rPr>
              <a:t>Experience: </a:t>
            </a:r>
            <a:r>
              <a:rPr kumimoji="0" lang="en-GB" sz="1400" b="0" i="0" u="none" strike="noStrike" kern="1200" cap="none" spc="0" normalizeH="0" baseline="0" noProof="0">
                <a:ln>
                  <a:noFill/>
                </a:ln>
                <a:solidFill>
                  <a:srgbClr val="000000"/>
                </a:solidFill>
                <a:effectLst/>
                <a:uLnTx/>
                <a:uFillTx/>
                <a:latin typeface="Segoe UI"/>
                <a:ea typeface="+mn-ea"/>
                <a:cs typeface="+mn-cs"/>
              </a:rPr>
              <a:t>A set of metrics that assess how Copilot improves the perceived quality, ease, and satisfaction of work or service experiences for employees and customer. These metrics include targeted surveys, sentiment analysis, and observational feedback. </a:t>
            </a:r>
          </a:p>
        </p:txBody>
      </p:sp>
      <p:sp>
        <p:nvSpPr>
          <p:cNvPr id="4" name="TextBox 3">
            <a:extLst>
              <a:ext uri="{FF2B5EF4-FFF2-40B4-BE49-F238E27FC236}">
                <a16:creationId xmlns:a16="http://schemas.microsoft.com/office/drawing/2014/main" id="{2E3E5B40-6000-131A-E442-D72B2DC0E82B}"/>
              </a:ext>
            </a:extLst>
          </p:cNvPr>
          <p:cNvSpPr txBox="1"/>
          <p:nvPr/>
        </p:nvSpPr>
        <p:spPr>
          <a:xfrm>
            <a:off x="1" y="2986520"/>
            <a:ext cx="6800312" cy="1538883"/>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Sentiment uplift</a:t>
            </a:r>
            <a:r>
              <a:rPr kumimoji="0" lang="en-GB" sz="1400" b="0" i="0" u="none" strike="noStrike" kern="1200" cap="none" spc="0" normalizeH="0" baseline="0" noProof="0">
                <a:ln>
                  <a:noFill/>
                </a:ln>
                <a:solidFill>
                  <a:srgbClr val="000000"/>
                </a:solidFill>
                <a:effectLst/>
                <a:uLnTx/>
                <a:uFillTx/>
                <a:latin typeface="Segoe UI"/>
                <a:ea typeface="+mn-ea"/>
                <a:cs typeface="+mn-cs"/>
              </a:rPr>
              <a:t>: Positive change in employee or customer sentiment scores post-Copilot adoption (e.g., “Copilot makes my work easier”). </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Perceived quality</a:t>
            </a:r>
            <a:r>
              <a:rPr kumimoji="0" lang="en-GB" sz="1400" b="0" i="0" u="none" strike="noStrike" kern="1200" cap="none" spc="0" normalizeH="0" baseline="0" noProof="0">
                <a:ln>
                  <a:noFill/>
                </a:ln>
                <a:solidFill>
                  <a:srgbClr val="000000"/>
                </a:solidFill>
                <a:effectLst/>
                <a:uLnTx/>
                <a:uFillTx/>
                <a:latin typeface="Segoe UI"/>
                <a:ea typeface="+mn-ea"/>
                <a:cs typeface="+mn-cs"/>
              </a:rPr>
              <a:t>: Survey-based ratings of Copilot-generated outputs (e.g., clarity, relevance, tone, formatting).</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Confidence &amp; trust</a:t>
            </a:r>
            <a:r>
              <a:rPr kumimoji="0" lang="en-GB" sz="1400" b="0" i="0" u="none" strike="noStrike" kern="1200" cap="none" spc="0" normalizeH="0" baseline="0" noProof="0">
                <a:ln>
                  <a:noFill/>
                </a:ln>
                <a:solidFill>
                  <a:srgbClr val="000000"/>
                </a:solidFill>
                <a:effectLst/>
                <a:uLnTx/>
                <a:uFillTx/>
                <a:latin typeface="Segoe UI"/>
                <a:ea typeface="+mn-ea"/>
                <a:cs typeface="+mn-cs"/>
              </a:rPr>
              <a:t>: Increase in user-reported confidence in decisions or communications made with Copilot’s help.</a:t>
            </a:r>
            <a:endParaRPr kumimoji="0" lang="en-AU" sz="1400" b="0" i="0" u="none" strike="noStrike" kern="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E0CA0075-8327-3039-0907-9B3B5193BAB9}"/>
              </a:ext>
            </a:extLst>
          </p:cNvPr>
          <p:cNvSpPr txBox="1"/>
          <p:nvPr/>
        </p:nvSpPr>
        <p:spPr>
          <a:xfrm>
            <a:off x="10050720" y="2085277"/>
            <a:ext cx="1721476" cy="215444"/>
          </a:xfrm>
          <a:prstGeom prst="rect">
            <a:avLst/>
          </a:prstGeom>
          <a:solidFill>
            <a:schemeClr val="bg1">
              <a:lumMod val="95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User </a:t>
            </a:r>
            <a:r>
              <a:rPr lang="en-GB" sz="1400">
                <a:solidFill>
                  <a:srgbClr val="000000"/>
                </a:solidFill>
                <a:latin typeface="Segoe UI"/>
              </a:rPr>
              <a:t>reports</a:t>
            </a:r>
            <a:endParaRPr kumimoji="0" lang="en-AU" sz="1400" b="0" i="0" u="none" strike="noStrike" kern="1200" cap="none" spc="0" normalizeH="0" baseline="0" noProof="0">
              <a:ln>
                <a:noFill/>
              </a:ln>
              <a:solidFill>
                <a:srgbClr val="000000"/>
              </a:solidFill>
              <a:effectLst/>
              <a:uLnTx/>
              <a:uFillTx/>
              <a:latin typeface="Segoe UI"/>
              <a:ea typeface="+mn-ea"/>
              <a:cs typeface="+mn-cs"/>
            </a:endParaRPr>
          </a:p>
        </p:txBody>
      </p:sp>
      <p:sp>
        <p:nvSpPr>
          <p:cNvPr id="6" name="TextBox 5">
            <a:extLst>
              <a:ext uri="{FF2B5EF4-FFF2-40B4-BE49-F238E27FC236}">
                <a16:creationId xmlns:a16="http://schemas.microsoft.com/office/drawing/2014/main" id="{95A279AB-37BE-169E-3A95-81B3377A2B82}"/>
              </a:ext>
            </a:extLst>
          </p:cNvPr>
          <p:cNvSpPr txBox="1"/>
          <p:nvPr/>
        </p:nvSpPr>
        <p:spPr>
          <a:xfrm>
            <a:off x="467619" y="1528014"/>
            <a:ext cx="533856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highlight>
                  <a:srgbClr val="C0C0C0"/>
                </a:highlight>
                <a:uLnTx/>
                <a:uFillTx/>
                <a:latin typeface="Segoe UI"/>
                <a:ea typeface="+mn-ea"/>
                <a:cs typeface="+mn-cs"/>
              </a:rPr>
              <a:t>Are</a:t>
            </a:r>
            <a:r>
              <a:rPr lang="en-GB" sz="2000" b="1">
                <a:solidFill>
                  <a:srgbClr val="000000"/>
                </a:solidFill>
                <a:highlight>
                  <a:srgbClr val="C0C0C0"/>
                </a:highlight>
                <a:latin typeface="Segoe UI"/>
              </a:rPr>
              <a:t> p</a:t>
            </a:r>
            <a:r>
              <a:rPr kumimoji="0" lang="en-GB" sz="2000" b="1" i="0" u="none" strike="noStrike" kern="1200" cap="none" spc="0" normalizeH="0" baseline="0" noProof="0" err="1">
                <a:ln>
                  <a:noFill/>
                </a:ln>
                <a:solidFill>
                  <a:srgbClr val="000000"/>
                </a:solidFill>
                <a:effectLst/>
                <a:highlight>
                  <a:srgbClr val="C0C0C0"/>
                </a:highlight>
                <a:uLnTx/>
                <a:uFillTx/>
                <a:latin typeface="Segoe UI"/>
                <a:ea typeface="+mn-ea"/>
                <a:cs typeface="+mn-cs"/>
              </a:rPr>
              <a:t>eople</a:t>
            </a:r>
            <a:r>
              <a:rPr kumimoji="0" lang="en-GB" sz="2000" b="1" i="0" u="none" strike="noStrike" kern="1200" cap="none" spc="0" normalizeH="0" baseline="0" noProof="0">
                <a:ln>
                  <a:noFill/>
                </a:ln>
                <a:solidFill>
                  <a:srgbClr val="000000"/>
                </a:solidFill>
                <a:effectLst/>
                <a:highlight>
                  <a:srgbClr val="C0C0C0"/>
                </a:highlight>
                <a:uLnTx/>
                <a:uFillTx/>
                <a:latin typeface="Segoe UI"/>
                <a:ea typeface="+mn-ea"/>
                <a:cs typeface="+mn-cs"/>
              </a:rPr>
              <a:t> confident about Copilot?</a:t>
            </a:r>
            <a:endParaRPr kumimoji="0" lang="en-AU" sz="2000" b="1" i="0" u="none" strike="noStrike" kern="1200" cap="none" spc="0" normalizeH="0" baseline="0" noProof="0">
              <a:ln>
                <a:noFill/>
              </a:ln>
              <a:solidFill>
                <a:srgbClr val="000000"/>
              </a:solidFill>
              <a:effectLst/>
              <a:highlight>
                <a:srgbClr val="C0C0C0"/>
              </a:highlight>
              <a:uLnTx/>
              <a:uFillTx/>
              <a:latin typeface="Segoe UI"/>
              <a:ea typeface="+mn-ea"/>
              <a:cs typeface="+mn-cs"/>
            </a:endParaRPr>
          </a:p>
        </p:txBody>
      </p:sp>
      <p:sp>
        <p:nvSpPr>
          <p:cNvPr id="8" name="TextBox 7">
            <a:extLst>
              <a:ext uri="{FF2B5EF4-FFF2-40B4-BE49-F238E27FC236}">
                <a16:creationId xmlns:a16="http://schemas.microsoft.com/office/drawing/2014/main" id="{0E341BE2-D65B-B02D-95EB-AFCB6B91C960}"/>
              </a:ext>
            </a:extLst>
          </p:cNvPr>
          <p:cNvSpPr txBox="1"/>
          <p:nvPr/>
        </p:nvSpPr>
        <p:spPr>
          <a:xfrm>
            <a:off x="373570" y="4864810"/>
            <a:ext cx="7438747" cy="523220"/>
          </a:xfrm>
          <a:prstGeom prst="rect">
            <a:avLst/>
          </a:prstGeom>
          <a:noFill/>
        </p:spPr>
        <p:txBody>
          <a:bodyPr wrap="square">
            <a:spAutoFit/>
          </a:bodyPr>
          <a:lstStyle/>
          <a:p>
            <a:r>
              <a:rPr kumimoji="0" lang="en-GB" sz="1400" b="0" i="0" u="none" strike="noStrike" kern="1200" cap="none" spc="0" normalizeH="0" baseline="0" noProof="0">
                <a:ln>
                  <a:noFill/>
                </a:ln>
                <a:solidFill>
                  <a:srgbClr val="000000"/>
                </a:solidFill>
                <a:effectLst/>
                <a:uLnTx/>
                <a:uFillTx/>
                <a:latin typeface="Segoe UI"/>
                <a:ea typeface="+mn-ea"/>
                <a:cs typeface="+mn-cs"/>
              </a:rPr>
              <a:t>High experience &amp; quality value predicts improvements in engagement, retention, and trust—both internally and externally.</a:t>
            </a:r>
            <a:endParaRPr lang="en-AU" sz="1400"/>
          </a:p>
        </p:txBody>
      </p:sp>
      <p:sp>
        <p:nvSpPr>
          <p:cNvPr id="12" name="Title 1">
            <a:extLst>
              <a:ext uri="{FF2B5EF4-FFF2-40B4-BE49-F238E27FC236}">
                <a16:creationId xmlns:a16="http://schemas.microsoft.com/office/drawing/2014/main" id="{60DB1C23-6271-7501-50F7-7022D91E64FC}"/>
              </a:ext>
            </a:extLst>
          </p:cNvPr>
          <p:cNvSpPr txBox="1">
            <a:spLocks/>
          </p:cNvSpPr>
          <p:nvPr/>
        </p:nvSpPr>
        <p:spPr>
          <a:xfrm>
            <a:off x="419804" y="220098"/>
            <a:ext cx="11352392"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r>
              <a:rPr lang="en-GB">
                <a:gradFill flip="none">
                  <a:gsLst>
                    <a:gs pos="0">
                      <a:srgbClr val="3E76D4"/>
                    </a:gs>
                    <a:gs pos="58000">
                      <a:srgbClr val="8661C5"/>
                    </a:gs>
                    <a:gs pos="100000">
                      <a:srgbClr val="C73ECC"/>
                    </a:gs>
                  </a:gsLst>
                  <a:lin ang="0" scaled="0"/>
                  <a:tileRect/>
                </a:gradFill>
                <a:latin typeface="Segoe Sans Text Semibold"/>
                <a:cs typeface="Segoe Sans Text Semibold"/>
              </a:rPr>
              <a:t>Types of value messaging &amp; metrics: Experience</a:t>
            </a:r>
          </a:p>
        </p:txBody>
      </p:sp>
      <p:pic>
        <p:nvPicPr>
          <p:cNvPr id="13" name="Picture 12">
            <a:extLst>
              <a:ext uri="{FF2B5EF4-FFF2-40B4-BE49-F238E27FC236}">
                <a16:creationId xmlns:a16="http://schemas.microsoft.com/office/drawing/2014/main" id="{C2F249AE-3193-A1AC-2E16-81F044EAD31A}"/>
              </a:ext>
            </a:extLst>
          </p:cNvPr>
          <p:cNvPicPr>
            <a:picLocks noChangeAspect="1"/>
          </p:cNvPicPr>
          <p:nvPr/>
        </p:nvPicPr>
        <p:blipFill>
          <a:blip r:embed="rId3"/>
          <a:stretch>
            <a:fillRect/>
          </a:stretch>
        </p:blipFill>
        <p:spPr>
          <a:xfrm>
            <a:off x="9950866" y="247714"/>
            <a:ext cx="2047951" cy="1673434"/>
          </a:xfrm>
          <a:prstGeom prst="rect">
            <a:avLst/>
          </a:prstGeom>
        </p:spPr>
      </p:pic>
    </p:spTree>
    <p:extLst>
      <p:ext uri="{BB962C8B-B14F-4D97-AF65-F5344CB8AC3E}">
        <p14:creationId xmlns:p14="http://schemas.microsoft.com/office/powerpoint/2010/main" val="11208226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42F21-8723-0504-7AEA-E910B0679E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FAFC3C-20B1-188F-C0EE-3354517A2F33}"/>
              </a:ext>
            </a:extLst>
          </p:cNvPr>
          <p:cNvSpPr txBox="1"/>
          <p:nvPr/>
        </p:nvSpPr>
        <p:spPr>
          <a:xfrm>
            <a:off x="447602" y="2000604"/>
            <a:ext cx="772035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Segoe UI"/>
                <a:ea typeface="+mn-ea"/>
                <a:cs typeface="+mn-cs"/>
              </a:rPr>
              <a:t>Productivity &amp; Time‑Reallocation: </a:t>
            </a:r>
            <a:r>
              <a:rPr kumimoji="0" lang="en-GB" sz="1400" b="0" i="0" u="none" strike="noStrike" kern="1200" cap="none" spc="0" normalizeH="0" baseline="0" noProof="0">
                <a:ln>
                  <a:noFill/>
                </a:ln>
                <a:solidFill>
                  <a:srgbClr val="000000"/>
                </a:solidFill>
                <a:effectLst/>
                <a:uLnTx/>
                <a:uFillTx/>
                <a:latin typeface="Segoe UI"/>
                <a:ea typeface="+mn-ea"/>
                <a:cs typeface="+mn-cs"/>
              </a:rPr>
              <a:t>A set of metrics that quantify the extent to which Copilot enables users to complete tasks faster, reduce manual effort, and reallocate saved time toward higher-value activities. These metrics are captured through telemetry (e.g., Copilot Dashboard/Analytics), complemented by targeted surveys and observational studies. </a:t>
            </a:r>
          </a:p>
        </p:txBody>
      </p:sp>
      <p:sp>
        <p:nvSpPr>
          <p:cNvPr id="4" name="TextBox 3">
            <a:extLst>
              <a:ext uri="{FF2B5EF4-FFF2-40B4-BE49-F238E27FC236}">
                <a16:creationId xmlns:a16="http://schemas.microsoft.com/office/drawing/2014/main" id="{9172E162-B7BD-E8CC-41C7-A71C5B177F93}"/>
              </a:ext>
            </a:extLst>
          </p:cNvPr>
          <p:cNvSpPr txBox="1"/>
          <p:nvPr/>
        </p:nvSpPr>
        <p:spPr>
          <a:xfrm>
            <a:off x="0" y="3180977"/>
            <a:ext cx="6606283" cy="1538883"/>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000000"/>
                </a:solidFill>
                <a:effectLst/>
                <a:uLnTx/>
                <a:uFillTx/>
                <a:latin typeface="Segoe UI"/>
                <a:ea typeface="+mn-ea"/>
                <a:cs typeface="+mn-cs"/>
              </a:rPr>
              <a:t>Time saved per task</a:t>
            </a:r>
            <a:r>
              <a:rPr kumimoji="0" lang="en-AU" sz="1400" b="0" i="0" u="none" strike="noStrike" kern="1200" cap="none" spc="0" normalizeH="0" baseline="0" noProof="0">
                <a:ln>
                  <a:noFill/>
                </a:ln>
                <a:solidFill>
                  <a:srgbClr val="000000"/>
                </a:solidFill>
                <a:effectLst/>
                <a:uLnTx/>
                <a:uFillTx/>
                <a:latin typeface="Segoe UI"/>
                <a:ea typeface="+mn-ea"/>
                <a:cs typeface="+mn-cs"/>
              </a:rPr>
              <a:t>: Reduction in time spent on common tasks (e.g., drafting, summarising). </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000000"/>
                </a:solidFill>
                <a:effectLst/>
                <a:uLnTx/>
                <a:uFillTx/>
                <a:latin typeface="Segoe UI"/>
                <a:ea typeface="+mn-ea"/>
                <a:cs typeface="+mn-cs"/>
              </a:rPr>
              <a:t>Task substitution</a:t>
            </a:r>
            <a:r>
              <a:rPr kumimoji="0" lang="en-AU" sz="1400" b="0" i="0" u="none" strike="noStrike" kern="1200" cap="none" spc="0" normalizeH="0" baseline="0" noProof="0">
                <a:ln>
                  <a:noFill/>
                </a:ln>
                <a:solidFill>
                  <a:srgbClr val="000000"/>
                </a:solidFill>
                <a:effectLst/>
                <a:uLnTx/>
                <a:uFillTx/>
                <a:latin typeface="Segoe UI"/>
                <a:ea typeface="+mn-ea"/>
                <a:cs typeface="+mn-cs"/>
              </a:rPr>
              <a:t>: Percentage of tasks completed via Copilot vs traditional methods (e.g., manual editing, spreadsheet modelling). </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000000"/>
                </a:solidFill>
                <a:effectLst/>
                <a:uLnTx/>
                <a:uFillTx/>
                <a:latin typeface="Segoe UI"/>
                <a:ea typeface="+mn-ea"/>
                <a:cs typeface="+mn-cs"/>
              </a:rPr>
              <a:t>Reallocation quality</a:t>
            </a:r>
            <a:r>
              <a:rPr kumimoji="0" lang="en-AU" sz="1400" b="0" i="0" u="none" strike="noStrike" kern="1200" cap="none" spc="0" normalizeH="0" baseline="0" noProof="0">
                <a:ln>
                  <a:noFill/>
                </a:ln>
                <a:solidFill>
                  <a:srgbClr val="000000"/>
                </a:solidFill>
                <a:effectLst/>
                <a:uLnTx/>
                <a:uFillTx/>
                <a:latin typeface="Segoe UI"/>
                <a:ea typeface="+mn-ea"/>
                <a:cs typeface="+mn-cs"/>
              </a:rPr>
              <a:t>: Survey-based insights on how saved time is reinvested (e.g., strategic planning, stakeholder engagement).</a:t>
            </a:r>
            <a:endParaRPr kumimoji="0" lang="en-AU" sz="1400" b="0" i="0" u="none" strike="noStrike" kern="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4168824C-2645-741E-EDBF-F72FCC5B6E8C}"/>
              </a:ext>
            </a:extLst>
          </p:cNvPr>
          <p:cNvSpPr txBox="1"/>
          <p:nvPr/>
        </p:nvSpPr>
        <p:spPr>
          <a:xfrm>
            <a:off x="9858406" y="2286677"/>
            <a:ext cx="1721476" cy="646331"/>
          </a:xfrm>
          <a:prstGeom prst="rect">
            <a:avLst/>
          </a:prstGeom>
          <a:solidFill>
            <a:schemeClr val="bg1">
              <a:lumMod val="95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User reports</a:t>
            </a:r>
            <a:endParaRPr kumimoji="0" lang="en-AU"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Copilot dashboard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Superuser report</a:t>
            </a:r>
          </a:p>
        </p:txBody>
      </p:sp>
      <p:sp>
        <p:nvSpPr>
          <p:cNvPr id="6" name="TextBox 5">
            <a:extLst>
              <a:ext uri="{FF2B5EF4-FFF2-40B4-BE49-F238E27FC236}">
                <a16:creationId xmlns:a16="http://schemas.microsoft.com/office/drawing/2014/main" id="{253AFD5E-001A-99A3-FCE4-D5B8535EAD90}"/>
              </a:ext>
            </a:extLst>
          </p:cNvPr>
          <p:cNvSpPr txBox="1"/>
          <p:nvPr/>
        </p:nvSpPr>
        <p:spPr>
          <a:xfrm>
            <a:off x="563851" y="1578726"/>
            <a:ext cx="687389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highlight>
                  <a:srgbClr val="C0C0C0"/>
                </a:highlight>
                <a:uLnTx/>
                <a:uFillTx/>
                <a:latin typeface="Segoe UI"/>
                <a:ea typeface="+mn-ea"/>
                <a:cs typeface="+mn-cs"/>
              </a:rPr>
              <a:t>Are activities benefiting from Copilot?</a:t>
            </a:r>
            <a:endParaRPr kumimoji="0" lang="en-AU" sz="2000" b="1" i="0" u="none" strike="noStrike" kern="1200" cap="none" spc="0" normalizeH="0" baseline="0" noProof="0">
              <a:ln>
                <a:noFill/>
              </a:ln>
              <a:solidFill>
                <a:srgbClr val="000000"/>
              </a:solidFill>
              <a:effectLst/>
              <a:highlight>
                <a:srgbClr val="C0C0C0"/>
              </a:highlight>
              <a:uLnTx/>
              <a:uFillTx/>
              <a:latin typeface="Segoe UI"/>
              <a:ea typeface="+mn-ea"/>
              <a:cs typeface="+mn-cs"/>
            </a:endParaRPr>
          </a:p>
        </p:txBody>
      </p:sp>
      <p:sp>
        <p:nvSpPr>
          <p:cNvPr id="8" name="TextBox 7">
            <a:extLst>
              <a:ext uri="{FF2B5EF4-FFF2-40B4-BE49-F238E27FC236}">
                <a16:creationId xmlns:a16="http://schemas.microsoft.com/office/drawing/2014/main" id="{E36CAF1E-3115-1FF1-6E04-C6904F196DAE}"/>
              </a:ext>
            </a:extLst>
          </p:cNvPr>
          <p:cNvSpPr txBox="1"/>
          <p:nvPr/>
        </p:nvSpPr>
        <p:spPr>
          <a:xfrm>
            <a:off x="419804" y="4986361"/>
            <a:ext cx="5631675" cy="523220"/>
          </a:xfrm>
          <a:prstGeom prst="rect">
            <a:avLst/>
          </a:prstGeom>
          <a:noFill/>
        </p:spPr>
        <p:txBody>
          <a:bodyPr wrap="square">
            <a:spAutoFit/>
          </a:bodyPr>
          <a:lstStyle/>
          <a:p>
            <a:r>
              <a:rPr kumimoji="0" lang="en-GB" sz="1400" b="0" i="0" u="none" strike="noStrike" kern="1200" cap="none" spc="0" normalizeH="0" baseline="0" noProof="0">
                <a:ln>
                  <a:noFill/>
                </a:ln>
                <a:solidFill>
                  <a:srgbClr val="000000"/>
                </a:solidFill>
                <a:effectLst/>
                <a:uLnTx/>
                <a:uFillTx/>
                <a:latin typeface="Segoe UI"/>
                <a:ea typeface="+mn-ea"/>
                <a:cs typeface="+mn-cs"/>
              </a:rPr>
              <a:t>High productivity &amp; time‑reallocation value predicts improvements in process efficiency, employee satisfaction, and strategic focus.</a:t>
            </a:r>
            <a:endParaRPr lang="en-AU" sz="1400"/>
          </a:p>
        </p:txBody>
      </p:sp>
      <p:sp>
        <p:nvSpPr>
          <p:cNvPr id="12" name="Title 1">
            <a:extLst>
              <a:ext uri="{FF2B5EF4-FFF2-40B4-BE49-F238E27FC236}">
                <a16:creationId xmlns:a16="http://schemas.microsoft.com/office/drawing/2014/main" id="{E7D7005C-045B-5253-9481-B84D291D511D}"/>
              </a:ext>
            </a:extLst>
          </p:cNvPr>
          <p:cNvSpPr txBox="1">
            <a:spLocks/>
          </p:cNvSpPr>
          <p:nvPr/>
        </p:nvSpPr>
        <p:spPr>
          <a:xfrm>
            <a:off x="419804" y="220098"/>
            <a:ext cx="11352392"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r>
              <a:rPr lang="en-GB">
                <a:gradFill flip="none">
                  <a:gsLst>
                    <a:gs pos="0">
                      <a:srgbClr val="3E76D4"/>
                    </a:gs>
                    <a:gs pos="58000">
                      <a:srgbClr val="8661C5"/>
                    </a:gs>
                    <a:gs pos="100000">
                      <a:srgbClr val="C73ECC"/>
                    </a:gs>
                  </a:gsLst>
                  <a:lin ang="0" scaled="0"/>
                  <a:tileRect/>
                </a:gradFill>
                <a:latin typeface="Segoe Sans Text Semibold"/>
                <a:cs typeface="Segoe Sans Text Semibold"/>
              </a:rPr>
              <a:t>Types of value messaging &amp; metric: Productivity</a:t>
            </a:r>
          </a:p>
        </p:txBody>
      </p:sp>
      <p:pic>
        <p:nvPicPr>
          <p:cNvPr id="13" name="Picture 12">
            <a:extLst>
              <a:ext uri="{FF2B5EF4-FFF2-40B4-BE49-F238E27FC236}">
                <a16:creationId xmlns:a16="http://schemas.microsoft.com/office/drawing/2014/main" id="{ADA14013-3F48-47AF-DBAD-76C6262F2066}"/>
              </a:ext>
            </a:extLst>
          </p:cNvPr>
          <p:cNvPicPr>
            <a:picLocks noChangeAspect="1"/>
          </p:cNvPicPr>
          <p:nvPr/>
        </p:nvPicPr>
        <p:blipFill>
          <a:blip r:embed="rId3"/>
          <a:stretch>
            <a:fillRect/>
          </a:stretch>
        </p:blipFill>
        <p:spPr>
          <a:xfrm>
            <a:off x="9654272" y="417189"/>
            <a:ext cx="2048643" cy="1674000"/>
          </a:xfrm>
          <a:prstGeom prst="rect">
            <a:avLst/>
          </a:prstGeom>
        </p:spPr>
      </p:pic>
    </p:spTree>
    <p:extLst>
      <p:ext uri="{BB962C8B-B14F-4D97-AF65-F5344CB8AC3E}">
        <p14:creationId xmlns:p14="http://schemas.microsoft.com/office/powerpoint/2010/main" val="19712019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39540-1460-D4C8-C6D3-F47607077CD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888475-E8C5-8692-414B-C2E5801BC3FC}"/>
              </a:ext>
            </a:extLst>
          </p:cNvPr>
          <p:cNvSpPr txBox="1"/>
          <p:nvPr/>
        </p:nvSpPr>
        <p:spPr>
          <a:xfrm>
            <a:off x="526818" y="1722783"/>
            <a:ext cx="817539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Segoe UI"/>
                <a:ea typeface="+mn-ea"/>
                <a:cs typeface="+mn-cs"/>
              </a:rPr>
              <a:t>Process </a:t>
            </a:r>
            <a:r>
              <a:rPr lang="en-GB" sz="1600" b="1">
                <a:solidFill>
                  <a:srgbClr val="000000"/>
                </a:solidFill>
                <a:latin typeface="Segoe UI"/>
              </a:rPr>
              <a:t>P</a:t>
            </a:r>
            <a:r>
              <a:rPr kumimoji="0" lang="en-GB" sz="1600" b="1" i="0" u="none" strike="noStrike" kern="1200" cap="none" spc="0" normalizeH="0" baseline="0" noProof="0" err="1">
                <a:ln>
                  <a:noFill/>
                </a:ln>
                <a:solidFill>
                  <a:srgbClr val="000000"/>
                </a:solidFill>
                <a:effectLst/>
                <a:uLnTx/>
                <a:uFillTx/>
                <a:latin typeface="Segoe UI"/>
                <a:ea typeface="+mn-ea"/>
                <a:cs typeface="+mn-cs"/>
              </a:rPr>
              <a:t>erformance</a:t>
            </a:r>
            <a:r>
              <a:rPr lang="en-GB" sz="1600" b="1">
                <a:solidFill>
                  <a:srgbClr val="000000"/>
                </a:solidFill>
                <a:latin typeface="Segoe UI"/>
              </a:rPr>
              <a:t>: </a:t>
            </a:r>
            <a:r>
              <a:rPr kumimoji="0" lang="en-GB" sz="1400" b="0" i="0" u="none" strike="noStrike" kern="1200" cap="none" spc="0" normalizeH="0" baseline="0" noProof="0">
                <a:ln>
                  <a:noFill/>
                </a:ln>
                <a:solidFill>
                  <a:srgbClr val="000000"/>
                </a:solidFill>
                <a:effectLst/>
                <a:uLnTx/>
                <a:uFillTx/>
                <a:latin typeface="Segoe UI"/>
                <a:ea typeface="+mn-ea"/>
                <a:cs typeface="+mn-cs"/>
              </a:rPr>
              <a:t>A set of metrics that capture short-term, observable improvements in operational workflows and task execution resulting from Copilot usage. These metrics reflect how Copilot affects process speed, accuracy, throughput, and responsiveness— Instrumented via telemetry, workflow analytics, and operational dashboards. </a:t>
            </a:r>
          </a:p>
        </p:txBody>
      </p:sp>
      <p:sp>
        <p:nvSpPr>
          <p:cNvPr id="4" name="TextBox 3">
            <a:extLst>
              <a:ext uri="{FF2B5EF4-FFF2-40B4-BE49-F238E27FC236}">
                <a16:creationId xmlns:a16="http://schemas.microsoft.com/office/drawing/2014/main" id="{CC82EB48-3E14-5387-C0E3-2641C7051520}"/>
              </a:ext>
            </a:extLst>
          </p:cNvPr>
          <p:cNvSpPr txBox="1"/>
          <p:nvPr/>
        </p:nvSpPr>
        <p:spPr>
          <a:xfrm>
            <a:off x="69830" y="2959610"/>
            <a:ext cx="6865226" cy="1538883"/>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Cycle time reduction</a:t>
            </a:r>
            <a:r>
              <a:rPr kumimoji="0" lang="en-GB" sz="1400" b="0" i="0" u="none" strike="noStrike" kern="1200" cap="none" spc="0" normalizeH="0" baseline="0" noProof="0">
                <a:ln>
                  <a:noFill/>
                </a:ln>
                <a:solidFill>
                  <a:srgbClr val="000000"/>
                </a:solidFill>
                <a:effectLst/>
                <a:uLnTx/>
                <a:uFillTx/>
                <a:latin typeface="Segoe UI"/>
                <a:ea typeface="+mn-ea"/>
                <a:cs typeface="+mn-cs"/>
              </a:rPr>
              <a:t>: Decrease in time required to complete key workflows (e.g., ticket resolution, contract review). </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Error rate improvement</a:t>
            </a:r>
            <a:r>
              <a:rPr kumimoji="0" lang="en-GB" sz="1400" b="0" i="0" u="none" strike="noStrike" kern="1200" cap="none" spc="0" normalizeH="0" baseline="0" noProof="0">
                <a:ln>
                  <a:noFill/>
                </a:ln>
                <a:solidFill>
                  <a:srgbClr val="000000"/>
                </a:solidFill>
                <a:effectLst/>
                <a:uLnTx/>
                <a:uFillTx/>
                <a:latin typeface="Segoe UI"/>
                <a:ea typeface="+mn-ea"/>
                <a:cs typeface="+mn-cs"/>
              </a:rPr>
              <a:t>: Fewer manual errors or rework cycles in Copilot-assisted tasks (e.g., fewer formatting issues, missed insights). </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Throughput uplift</a:t>
            </a:r>
            <a:r>
              <a:rPr kumimoji="0" lang="en-GB" sz="1400" b="0" i="0" u="none" strike="noStrike" kern="1200" cap="none" spc="0" normalizeH="0" baseline="0" noProof="0">
                <a:ln>
                  <a:noFill/>
                </a:ln>
                <a:solidFill>
                  <a:srgbClr val="000000"/>
                </a:solidFill>
                <a:effectLst/>
                <a:uLnTx/>
                <a:uFillTx/>
                <a:latin typeface="Segoe UI"/>
                <a:ea typeface="+mn-ea"/>
                <a:cs typeface="+mn-cs"/>
              </a:rPr>
              <a:t>: Increase in volume of completed tasks per user or team (e.g., more proposals, summaries, reports).</a:t>
            </a:r>
            <a:endParaRPr kumimoji="0" lang="en-AU" sz="1400" b="0" i="0" u="none" strike="noStrike" kern="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F26DE523-8AF4-DBB8-5908-08E5A43B60A9}"/>
              </a:ext>
            </a:extLst>
          </p:cNvPr>
          <p:cNvSpPr txBox="1"/>
          <p:nvPr/>
        </p:nvSpPr>
        <p:spPr>
          <a:xfrm>
            <a:off x="9673482" y="2292470"/>
            <a:ext cx="2345730" cy="861774"/>
          </a:xfrm>
          <a:prstGeom prst="rect">
            <a:avLst/>
          </a:prstGeom>
          <a:solidFill>
            <a:schemeClr val="bg1">
              <a:lumMod val="95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Functional / business reports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Agent usage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Business outcome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Superuser report </a:t>
            </a:r>
          </a:p>
        </p:txBody>
      </p:sp>
      <p:sp>
        <p:nvSpPr>
          <p:cNvPr id="6" name="TextBox 5">
            <a:extLst>
              <a:ext uri="{FF2B5EF4-FFF2-40B4-BE49-F238E27FC236}">
                <a16:creationId xmlns:a16="http://schemas.microsoft.com/office/drawing/2014/main" id="{399D5DAF-B33F-9EF6-AFB3-DF6D2C8122A2}"/>
              </a:ext>
            </a:extLst>
          </p:cNvPr>
          <p:cNvSpPr txBox="1"/>
          <p:nvPr/>
        </p:nvSpPr>
        <p:spPr>
          <a:xfrm>
            <a:off x="637186" y="1270738"/>
            <a:ext cx="560277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highlight>
                  <a:srgbClr val="C0C0C0"/>
                </a:highlight>
                <a:uLnTx/>
                <a:uFillTx/>
                <a:latin typeface="Segoe UI"/>
                <a:ea typeface="+mn-ea"/>
                <a:cs typeface="+mn-cs"/>
              </a:rPr>
              <a:t>Are </a:t>
            </a:r>
            <a:r>
              <a:rPr lang="en-GB" sz="2000" b="1">
                <a:solidFill>
                  <a:srgbClr val="000000"/>
                </a:solidFill>
                <a:highlight>
                  <a:srgbClr val="C0C0C0"/>
                </a:highlight>
                <a:latin typeface="Segoe UI"/>
              </a:rPr>
              <a:t>f</a:t>
            </a:r>
            <a:r>
              <a:rPr kumimoji="0" lang="en-GB" sz="2000" b="1" i="0" u="none" strike="noStrike" kern="1200" cap="none" spc="0" normalizeH="0" baseline="0" noProof="0" err="1">
                <a:ln>
                  <a:noFill/>
                </a:ln>
                <a:solidFill>
                  <a:srgbClr val="000000"/>
                </a:solidFill>
                <a:effectLst/>
                <a:highlight>
                  <a:srgbClr val="C0C0C0"/>
                </a:highlight>
                <a:uLnTx/>
                <a:uFillTx/>
                <a:latin typeface="Segoe UI"/>
                <a:ea typeface="+mn-ea"/>
                <a:cs typeface="+mn-cs"/>
              </a:rPr>
              <a:t>unctions</a:t>
            </a:r>
            <a:r>
              <a:rPr kumimoji="0" lang="en-GB" sz="2000" b="1" i="0" u="none" strike="noStrike" kern="1200" cap="none" spc="0" normalizeH="0" baseline="0" noProof="0">
                <a:ln>
                  <a:noFill/>
                </a:ln>
                <a:solidFill>
                  <a:srgbClr val="000000"/>
                </a:solidFill>
                <a:effectLst/>
                <a:highlight>
                  <a:srgbClr val="C0C0C0"/>
                </a:highlight>
                <a:uLnTx/>
                <a:uFillTx/>
                <a:latin typeface="Segoe UI"/>
                <a:ea typeface="+mn-ea"/>
                <a:cs typeface="+mn-cs"/>
              </a:rPr>
              <a:t> getting value from Copilot?</a:t>
            </a:r>
            <a:endParaRPr kumimoji="0" lang="en-AU" sz="2000" b="1" i="0" u="none" strike="noStrike" kern="1200" cap="none" spc="0" normalizeH="0" baseline="0" noProof="0">
              <a:ln>
                <a:noFill/>
              </a:ln>
              <a:solidFill>
                <a:srgbClr val="000000"/>
              </a:solidFill>
              <a:effectLst/>
              <a:highlight>
                <a:srgbClr val="C0C0C0"/>
              </a:highlight>
              <a:uLnTx/>
              <a:uFillTx/>
              <a:latin typeface="Segoe UI"/>
              <a:ea typeface="+mn-ea"/>
              <a:cs typeface="+mn-cs"/>
            </a:endParaRPr>
          </a:p>
        </p:txBody>
      </p:sp>
      <p:sp>
        <p:nvSpPr>
          <p:cNvPr id="9" name="TextBox 8">
            <a:extLst>
              <a:ext uri="{FF2B5EF4-FFF2-40B4-BE49-F238E27FC236}">
                <a16:creationId xmlns:a16="http://schemas.microsoft.com/office/drawing/2014/main" id="{CA3087DE-E1DC-40D3-9550-F110C8B42619}"/>
              </a:ext>
            </a:extLst>
          </p:cNvPr>
          <p:cNvSpPr txBox="1"/>
          <p:nvPr/>
        </p:nvSpPr>
        <p:spPr>
          <a:xfrm>
            <a:off x="637186" y="4858205"/>
            <a:ext cx="7438302" cy="523220"/>
          </a:xfrm>
          <a:prstGeom prst="rect">
            <a:avLst/>
          </a:prstGeom>
          <a:noFill/>
        </p:spPr>
        <p:txBody>
          <a:bodyPr wrap="square">
            <a:spAutoFit/>
          </a:bodyPr>
          <a:lstStyle/>
          <a:p>
            <a:r>
              <a:rPr kumimoji="0" lang="en-GB" sz="1400" b="0" i="0" u="none" strike="noStrike" kern="1200" cap="none" spc="0" normalizeH="0" baseline="0" noProof="0">
                <a:ln>
                  <a:noFill/>
                </a:ln>
                <a:solidFill>
                  <a:srgbClr val="000000"/>
                </a:solidFill>
                <a:effectLst/>
                <a:uLnTx/>
                <a:uFillTx/>
                <a:latin typeface="Segoe UI"/>
                <a:ea typeface="+mn-ea"/>
                <a:cs typeface="+mn-cs"/>
              </a:rPr>
              <a:t>High process performance value predicts early movement in business KPIs and validates Copilot’s impact on core operations.</a:t>
            </a:r>
            <a:endParaRPr lang="en-AU" sz="1400"/>
          </a:p>
        </p:txBody>
      </p:sp>
      <p:sp>
        <p:nvSpPr>
          <p:cNvPr id="13" name="Title 1">
            <a:extLst>
              <a:ext uri="{FF2B5EF4-FFF2-40B4-BE49-F238E27FC236}">
                <a16:creationId xmlns:a16="http://schemas.microsoft.com/office/drawing/2014/main" id="{D4A338D1-97C2-B73E-9211-ED96BE2282B0}"/>
              </a:ext>
            </a:extLst>
          </p:cNvPr>
          <p:cNvSpPr txBox="1">
            <a:spLocks/>
          </p:cNvSpPr>
          <p:nvPr/>
        </p:nvSpPr>
        <p:spPr>
          <a:xfrm>
            <a:off x="419804" y="220098"/>
            <a:ext cx="11352392"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r>
              <a:rPr lang="en-GB">
                <a:gradFill flip="none">
                  <a:gsLst>
                    <a:gs pos="0">
                      <a:srgbClr val="3E76D4"/>
                    </a:gs>
                    <a:gs pos="58000">
                      <a:srgbClr val="8661C5"/>
                    </a:gs>
                    <a:gs pos="100000">
                      <a:srgbClr val="C73ECC"/>
                    </a:gs>
                  </a:gsLst>
                  <a:lin ang="0" scaled="0"/>
                  <a:tileRect/>
                </a:gradFill>
                <a:latin typeface="Segoe Sans Text Semibold"/>
                <a:cs typeface="Segoe Sans Text Semibold"/>
              </a:rPr>
              <a:t>Types of value messaging &amp; metrics: Process</a:t>
            </a:r>
          </a:p>
        </p:txBody>
      </p:sp>
      <p:pic>
        <p:nvPicPr>
          <p:cNvPr id="15" name="Picture 14">
            <a:extLst>
              <a:ext uri="{FF2B5EF4-FFF2-40B4-BE49-F238E27FC236}">
                <a16:creationId xmlns:a16="http://schemas.microsoft.com/office/drawing/2014/main" id="{761A6B4C-D9A4-7EE1-0918-997A4CAC7A9F}"/>
              </a:ext>
            </a:extLst>
          </p:cNvPr>
          <p:cNvPicPr>
            <a:picLocks noChangeAspect="1"/>
          </p:cNvPicPr>
          <p:nvPr/>
        </p:nvPicPr>
        <p:blipFill>
          <a:blip r:embed="rId3"/>
          <a:stretch>
            <a:fillRect/>
          </a:stretch>
        </p:blipFill>
        <p:spPr>
          <a:xfrm>
            <a:off x="9846879" y="220098"/>
            <a:ext cx="1998936" cy="1674000"/>
          </a:xfrm>
          <a:prstGeom prst="rect">
            <a:avLst/>
          </a:prstGeom>
        </p:spPr>
      </p:pic>
    </p:spTree>
    <p:extLst>
      <p:ext uri="{BB962C8B-B14F-4D97-AF65-F5344CB8AC3E}">
        <p14:creationId xmlns:p14="http://schemas.microsoft.com/office/powerpoint/2010/main" val="90039569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FC664-D5D1-316E-D4D4-7932D14761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3E03C8-B636-0505-586A-452B94C5B081}"/>
              </a:ext>
            </a:extLst>
          </p:cNvPr>
          <p:cNvSpPr txBox="1"/>
          <p:nvPr/>
        </p:nvSpPr>
        <p:spPr>
          <a:xfrm>
            <a:off x="467778" y="1582341"/>
            <a:ext cx="8398820" cy="14157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Segoe UI"/>
                <a:ea typeface="+mn-ea"/>
                <a:cs typeface="+mn-cs"/>
              </a:rPr>
              <a:t>Business Outcome: </a:t>
            </a:r>
            <a:r>
              <a:rPr kumimoji="0" lang="en-GB" sz="1400" b="0" i="0" u="none" strike="noStrike" kern="1200" cap="none" spc="0" normalizeH="0" baseline="0" noProof="0">
                <a:ln>
                  <a:noFill/>
                </a:ln>
                <a:solidFill>
                  <a:srgbClr val="000000"/>
                </a:solidFill>
                <a:effectLst/>
                <a:uLnTx/>
                <a:uFillTx/>
                <a:latin typeface="Segoe UI"/>
                <a:ea typeface="+mn-ea"/>
                <a:cs typeface="+mn-cs"/>
              </a:rPr>
              <a:t>A set of metrics that usually quantify direct, measurable financial outcomes resulting from Copilot adoption—such as reduced operational costs, avoided expenditures, and increased revenue.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These metrics are derived from telemetry, financial modelling, and validated business cases, and are often linked to specific workflows, automation gains, or strategic initiatives. </a:t>
            </a:r>
          </a:p>
        </p:txBody>
      </p:sp>
      <p:sp>
        <p:nvSpPr>
          <p:cNvPr id="4" name="TextBox 3">
            <a:extLst>
              <a:ext uri="{FF2B5EF4-FFF2-40B4-BE49-F238E27FC236}">
                <a16:creationId xmlns:a16="http://schemas.microsoft.com/office/drawing/2014/main" id="{DC17C3FD-2B02-3FC1-1C38-233227EB5ADF}"/>
              </a:ext>
            </a:extLst>
          </p:cNvPr>
          <p:cNvSpPr txBox="1"/>
          <p:nvPr/>
        </p:nvSpPr>
        <p:spPr>
          <a:xfrm>
            <a:off x="131736" y="3366548"/>
            <a:ext cx="7524286" cy="1754326"/>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Cost avoidance</a:t>
            </a:r>
            <a:r>
              <a:rPr kumimoji="0" lang="en-GB" sz="1400" b="0" i="0" u="none" strike="noStrike" kern="1200" cap="none" spc="0" normalizeH="0" baseline="0" noProof="0">
                <a:ln>
                  <a:noFill/>
                </a:ln>
                <a:solidFill>
                  <a:srgbClr val="000000"/>
                </a:solidFill>
                <a:effectLst/>
                <a:uLnTx/>
                <a:uFillTx/>
                <a:latin typeface="Segoe UI"/>
                <a:ea typeface="+mn-ea"/>
                <a:cs typeface="+mn-cs"/>
              </a:rPr>
              <a:t>: Elimination of planned or potential costs through Copilot use (e.g., avoiding third-party transcription services by using Copilot meeting summaries). </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Revenue impact</a:t>
            </a:r>
            <a:r>
              <a:rPr kumimoji="0" lang="en-GB" sz="1400" b="0" i="0" u="none" strike="noStrike" kern="1200" cap="none" spc="0" normalizeH="0" baseline="0" noProof="0">
                <a:ln>
                  <a:noFill/>
                </a:ln>
                <a:solidFill>
                  <a:srgbClr val="000000"/>
                </a:solidFill>
                <a:effectLst/>
                <a:uLnTx/>
                <a:uFillTx/>
                <a:latin typeface="Segoe UI"/>
                <a:ea typeface="+mn-ea"/>
                <a:cs typeface="+mn-cs"/>
              </a:rPr>
              <a:t>: Increase in sales conversion, upsell/cross-sell rates, or customer retention driven by Copilot-enhanced engagement or faster response times. </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0000"/>
                </a:solidFill>
                <a:effectLst/>
                <a:uLnTx/>
                <a:uFillTx/>
                <a:latin typeface="Segoe UI"/>
                <a:ea typeface="+mn-ea"/>
                <a:cs typeface="+mn-cs"/>
              </a:rPr>
              <a:t>Efficiency-to-cost ratio</a:t>
            </a:r>
            <a:r>
              <a:rPr kumimoji="0" lang="en-GB" sz="1400" b="0" i="0" u="none" strike="noStrike" kern="1200" cap="none" spc="0" normalizeH="0" baseline="0" noProof="0">
                <a:ln>
                  <a:noFill/>
                </a:ln>
                <a:solidFill>
                  <a:srgbClr val="000000"/>
                </a:solidFill>
                <a:effectLst/>
                <a:uLnTx/>
                <a:uFillTx/>
                <a:latin typeface="Segoe UI"/>
                <a:ea typeface="+mn-ea"/>
                <a:cs typeface="+mn-cs"/>
              </a:rPr>
              <a:t>: Improved output per dollar spent on workforce or tooling, benchmarked against pre-Copilot baselines.</a:t>
            </a:r>
            <a:endParaRPr kumimoji="0" lang="en-AU" sz="1400" b="0" i="0" u="none" strike="noStrike" kern="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1DD39C29-C401-0BD9-6E12-F04817DB1413}"/>
              </a:ext>
            </a:extLst>
          </p:cNvPr>
          <p:cNvSpPr txBox="1"/>
          <p:nvPr/>
        </p:nvSpPr>
        <p:spPr>
          <a:xfrm>
            <a:off x="9576386" y="2174096"/>
            <a:ext cx="2345730" cy="430887"/>
          </a:xfrm>
          <a:prstGeom prst="rect">
            <a:avLst/>
          </a:prstGeom>
          <a:solidFill>
            <a:schemeClr val="bg1">
              <a:lumMod val="95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Functional / business reports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mn-cs"/>
              </a:rPr>
              <a:t>Business outcome</a:t>
            </a:r>
            <a:endParaRPr kumimoji="0" lang="en-AU" sz="1400" b="0" i="0" u="none" strike="noStrike" kern="1200" cap="none" spc="0" normalizeH="0" baseline="0" noProof="0">
              <a:ln>
                <a:noFill/>
              </a:ln>
              <a:solidFill>
                <a:srgbClr val="000000"/>
              </a:solidFill>
              <a:effectLst/>
              <a:uLnTx/>
              <a:uFillTx/>
              <a:latin typeface="Segoe UI"/>
              <a:ea typeface="+mn-ea"/>
              <a:cs typeface="+mn-cs"/>
            </a:endParaRPr>
          </a:p>
        </p:txBody>
      </p:sp>
      <p:sp>
        <p:nvSpPr>
          <p:cNvPr id="6" name="TextBox 5">
            <a:extLst>
              <a:ext uri="{FF2B5EF4-FFF2-40B4-BE49-F238E27FC236}">
                <a16:creationId xmlns:a16="http://schemas.microsoft.com/office/drawing/2014/main" id="{2F04CD18-C1BB-54F5-754D-EF5E7FED9D1E}"/>
              </a:ext>
            </a:extLst>
          </p:cNvPr>
          <p:cNvSpPr txBox="1"/>
          <p:nvPr/>
        </p:nvSpPr>
        <p:spPr>
          <a:xfrm>
            <a:off x="565266" y="1080666"/>
            <a:ext cx="709075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000000"/>
                </a:solidFill>
                <a:highlight>
                  <a:srgbClr val="C0C0C0"/>
                </a:highlight>
                <a:latin typeface="Segoe UI"/>
              </a:rPr>
              <a:t>Are b</a:t>
            </a:r>
            <a:r>
              <a:rPr kumimoji="0" lang="en-GB" sz="2000" b="1" i="0" u="none" strike="noStrike" kern="1200" cap="none" spc="0" normalizeH="0" baseline="0" noProof="0" err="1">
                <a:ln>
                  <a:noFill/>
                </a:ln>
                <a:solidFill>
                  <a:srgbClr val="000000"/>
                </a:solidFill>
                <a:effectLst/>
                <a:highlight>
                  <a:srgbClr val="C0C0C0"/>
                </a:highlight>
                <a:uLnTx/>
                <a:uFillTx/>
                <a:latin typeface="Segoe UI"/>
                <a:ea typeface="+mn-ea"/>
                <a:cs typeface="+mn-cs"/>
              </a:rPr>
              <a:t>usiness</a:t>
            </a:r>
            <a:r>
              <a:rPr kumimoji="0" lang="en-GB" sz="2000" b="1" i="0" u="none" strike="noStrike" kern="1200" cap="none" spc="0" normalizeH="0" baseline="0" noProof="0">
                <a:ln>
                  <a:noFill/>
                </a:ln>
                <a:solidFill>
                  <a:srgbClr val="000000"/>
                </a:solidFill>
                <a:effectLst/>
                <a:highlight>
                  <a:srgbClr val="C0C0C0"/>
                </a:highlight>
                <a:uLnTx/>
                <a:uFillTx/>
                <a:latin typeface="Segoe UI"/>
                <a:ea typeface="+mn-ea"/>
                <a:cs typeface="+mn-cs"/>
              </a:rPr>
              <a:t> outcomes positively impacted by Copilot?</a:t>
            </a:r>
            <a:endParaRPr kumimoji="0" lang="en-AU" sz="2000" b="1" i="0" u="none" strike="noStrike" kern="1200" cap="none" spc="0" normalizeH="0" baseline="0" noProof="0">
              <a:ln>
                <a:noFill/>
              </a:ln>
              <a:solidFill>
                <a:srgbClr val="000000"/>
              </a:solidFill>
              <a:effectLst/>
              <a:highlight>
                <a:srgbClr val="C0C0C0"/>
              </a:highlight>
              <a:uLnTx/>
              <a:uFillTx/>
              <a:latin typeface="Segoe UI"/>
              <a:ea typeface="+mn-ea"/>
              <a:cs typeface="+mn-cs"/>
            </a:endParaRPr>
          </a:p>
        </p:txBody>
      </p:sp>
      <p:sp>
        <p:nvSpPr>
          <p:cNvPr id="10" name="Title 1">
            <a:extLst>
              <a:ext uri="{FF2B5EF4-FFF2-40B4-BE49-F238E27FC236}">
                <a16:creationId xmlns:a16="http://schemas.microsoft.com/office/drawing/2014/main" id="{80C37B62-6B6A-A3BE-05F9-6A443D0934B0}"/>
              </a:ext>
            </a:extLst>
          </p:cNvPr>
          <p:cNvSpPr txBox="1">
            <a:spLocks/>
          </p:cNvSpPr>
          <p:nvPr/>
        </p:nvSpPr>
        <p:spPr>
          <a:xfrm>
            <a:off x="419804" y="220098"/>
            <a:ext cx="11352392"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r>
              <a:rPr lang="en-GB">
                <a:gradFill flip="none">
                  <a:gsLst>
                    <a:gs pos="0">
                      <a:srgbClr val="3E76D4"/>
                    </a:gs>
                    <a:gs pos="58000">
                      <a:srgbClr val="8661C5"/>
                    </a:gs>
                    <a:gs pos="100000">
                      <a:srgbClr val="C73ECC"/>
                    </a:gs>
                  </a:gsLst>
                  <a:lin ang="0" scaled="0"/>
                  <a:tileRect/>
                </a:gradFill>
                <a:latin typeface="Segoe Sans Text Semibold"/>
                <a:cs typeface="Segoe Sans Text Semibold"/>
              </a:rPr>
              <a:t>Types of value messaging &amp; metrics: Outcome</a:t>
            </a:r>
          </a:p>
        </p:txBody>
      </p:sp>
      <p:sp>
        <p:nvSpPr>
          <p:cNvPr id="13" name="TextBox 12">
            <a:extLst>
              <a:ext uri="{FF2B5EF4-FFF2-40B4-BE49-F238E27FC236}">
                <a16:creationId xmlns:a16="http://schemas.microsoft.com/office/drawing/2014/main" id="{B89EEB62-3938-805C-D4B7-2B4DF0F3F5DD}"/>
              </a:ext>
            </a:extLst>
          </p:cNvPr>
          <p:cNvSpPr txBox="1"/>
          <p:nvPr/>
        </p:nvSpPr>
        <p:spPr>
          <a:xfrm>
            <a:off x="565265" y="5273866"/>
            <a:ext cx="8460581" cy="307777"/>
          </a:xfrm>
          <a:prstGeom prst="rect">
            <a:avLst/>
          </a:prstGeom>
          <a:noFill/>
        </p:spPr>
        <p:txBody>
          <a:bodyPr wrap="square">
            <a:spAutoFit/>
          </a:bodyPr>
          <a:lstStyle/>
          <a:p>
            <a:r>
              <a:rPr kumimoji="0" lang="en-GB" sz="1400" b="0" i="0" u="none" strike="noStrike" kern="1200" cap="none" spc="0" normalizeH="0" baseline="0" noProof="0">
                <a:ln>
                  <a:noFill/>
                </a:ln>
                <a:solidFill>
                  <a:srgbClr val="000000"/>
                </a:solidFill>
                <a:effectLst/>
                <a:uLnTx/>
                <a:uFillTx/>
                <a:latin typeface="Segoe UI"/>
                <a:ea typeface="+mn-ea"/>
                <a:cs typeface="+mn-cs"/>
              </a:rPr>
              <a:t>High hard financial value predicts tangible ROI and supports budget justification for scale-out.</a:t>
            </a:r>
            <a:endParaRPr lang="en-AU" sz="1400"/>
          </a:p>
        </p:txBody>
      </p:sp>
      <p:pic>
        <p:nvPicPr>
          <p:cNvPr id="14" name="Picture 13">
            <a:extLst>
              <a:ext uri="{FF2B5EF4-FFF2-40B4-BE49-F238E27FC236}">
                <a16:creationId xmlns:a16="http://schemas.microsoft.com/office/drawing/2014/main" id="{62A30BA7-FD50-B40E-654F-079389881D87}"/>
              </a:ext>
            </a:extLst>
          </p:cNvPr>
          <p:cNvPicPr>
            <a:picLocks noChangeAspect="1"/>
          </p:cNvPicPr>
          <p:nvPr/>
        </p:nvPicPr>
        <p:blipFill>
          <a:blip r:embed="rId3"/>
          <a:stretch>
            <a:fillRect/>
          </a:stretch>
        </p:blipFill>
        <p:spPr>
          <a:xfrm>
            <a:off x="9846879" y="220098"/>
            <a:ext cx="1998936" cy="1674000"/>
          </a:xfrm>
          <a:prstGeom prst="rect">
            <a:avLst/>
          </a:prstGeom>
        </p:spPr>
      </p:pic>
    </p:spTree>
    <p:extLst>
      <p:ext uri="{BB962C8B-B14F-4D97-AF65-F5344CB8AC3E}">
        <p14:creationId xmlns:p14="http://schemas.microsoft.com/office/powerpoint/2010/main" val="97003199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A blurry image of a blue and orange sky&#10;&#10;AI-generated content may be incorrect.">
            <a:extLst>
              <a:ext uri="{FF2B5EF4-FFF2-40B4-BE49-F238E27FC236}">
                <a16:creationId xmlns:a16="http://schemas.microsoft.com/office/drawing/2014/main" id="{8B53E518-C6A8-9ECF-F889-F03B4CEBA56D}"/>
              </a:ext>
            </a:extLst>
          </p:cNvPr>
          <p:cNvPicPr>
            <a:picLocks noChangeAspect="1"/>
          </p:cNvPicPr>
          <p:nvPr/>
        </p:nvPicPr>
        <p:blipFill>
          <a:blip r:embed="rId6">
            <a:alphaModFix/>
            <a:extLst>
              <a:ext uri="{BEBA8EAE-BF5A-486C-A8C5-ECC9F3942E4B}">
                <a14:imgProps xmlns:a14="http://schemas.microsoft.com/office/drawing/2010/main">
                  <a14:imgLayer r:embed="rId7">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867930"/>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8">
                  <a:extLst>
                    <a:ext uri="{A12FA001-AC4F-418D-AE19-62706E023703}">
                      <ahyp:hlinkClr xmlns:ahyp="http://schemas.microsoft.com/office/drawing/2018/hyperlinkcolor" val="tx"/>
                    </a:ext>
                  </a:extLst>
                </a:hlinkClick>
              </a:rPr>
              <a:t>Customer Hub website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9"/>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Text"/>
                <a:ea typeface="+mn-ea"/>
                <a:cs typeface="+mn-cs"/>
                <a:hlinkClick r:id="rId8">
                  <a:extLst>
                    <a:ext uri="{A12FA001-AC4F-418D-AE19-62706E023703}">
                      <ahyp:hlinkClr xmlns:ahyp="http://schemas.microsoft.com/office/drawing/2018/hyperlinkcolor" val="tx"/>
                    </a:ext>
                  </a:extLst>
                </a:hlinkClick>
              </a:rPr>
              <a:t>https://aka.ms/CustomerHubSessions</a:t>
            </a:r>
            <a:r>
              <a:rPr kumimoji="0" lang="en-US" sz="11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104769602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3E457-8431-6045-7004-0710A9D747D5}"/>
            </a:ext>
          </a:extLst>
        </p:cNvPr>
        <p:cNvGrpSpPr/>
        <p:nvPr/>
      </p:nvGrpSpPr>
      <p:grpSpPr>
        <a:xfrm>
          <a:off x="0" y="0"/>
          <a:ext cx="0" cy="0"/>
          <a:chOff x="0" y="0"/>
          <a:chExt cx="0" cy="0"/>
        </a:xfrm>
      </p:grpSpPr>
      <p:sp>
        <p:nvSpPr>
          <p:cNvPr id="37" name="TextBox 36">
            <a:extLst>
              <a:ext uri="{FF2B5EF4-FFF2-40B4-BE49-F238E27FC236}">
                <a16:creationId xmlns:a16="http://schemas.microsoft.com/office/drawing/2014/main" id="{52F6CC9C-46D9-AAE5-BEE5-2E1B6F0554C4}"/>
              </a:ext>
            </a:extLst>
          </p:cNvPr>
          <p:cNvSpPr txBox="1"/>
          <p:nvPr/>
        </p:nvSpPr>
        <p:spPr>
          <a:xfrm>
            <a:off x="680019" y="688284"/>
            <a:ext cx="10435320"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Segoe Sans Text Semibold"/>
                <a:ea typeface="+mn-ea"/>
                <a:cs typeface="Segoe Sans Text Semibold"/>
              </a:rPr>
              <a:t>AI Value Metrics Continuum</a:t>
            </a:r>
          </a:p>
        </p:txBody>
      </p:sp>
      <p:sp>
        <p:nvSpPr>
          <p:cNvPr id="39" name="Rectangle: Rounded Corners 28">
            <a:extLst>
              <a:ext uri="{FF2B5EF4-FFF2-40B4-BE49-F238E27FC236}">
                <a16:creationId xmlns:a16="http://schemas.microsoft.com/office/drawing/2014/main" id="{97C67FB6-6B93-5E42-D504-D14DD2567AB1}"/>
              </a:ext>
            </a:extLst>
          </p:cNvPr>
          <p:cNvSpPr/>
          <p:nvPr/>
        </p:nvSpPr>
        <p:spPr bwMode="auto">
          <a:xfrm>
            <a:off x="827864" y="2164839"/>
            <a:ext cx="3280839" cy="3106206"/>
          </a:xfrm>
          <a:prstGeom prst="roundRect">
            <a:avLst/>
          </a:prstGeom>
          <a:solidFill>
            <a:srgbClr val="FFFFFF">
              <a:alpha val="85098"/>
            </a:srgbClr>
          </a:solidFill>
          <a:ln w="6350" cap="flat" cmpd="sng" algn="ctr">
            <a:solidFill>
              <a:schemeClr val="bg1">
                <a:lumMod val="95000"/>
              </a:schemeClr>
            </a:solidFill>
            <a:prstDash val="solid"/>
            <a:headEnd type="none" w="med" len="med"/>
            <a:tailEnd type="none" w="med" len="med"/>
          </a:ln>
          <a:effectLst>
            <a:outerShdw blurRad="127000"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 tIns="146304" rIns="18288" bIns="146304"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ts val="1400"/>
              </a:spcBef>
              <a:spcAft>
                <a:spcPct val="0"/>
              </a:spcAft>
              <a:buClrTx/>
              <a:buSzTx/>
              <a:buFontTx/>
              <a:buNone/>
              <a:tabLst/>
              <a:defRPr/>
            </a:pPr>
            <a:r>
              <a:rPr kumimoji="0" lang="en-US" sz="1600" b="1" i="0" u="none" strike="noStrike" kern="1200" cap="none" spc="0" normalizeH="0" baseline="0" noProof="0">
                <a:ln>
                  <a:noFill/>
                </a:ln>
                <a:gradFill>
                  <a:gsLst>
                    <a:gs pos="0">
                      <a:srgbClr val="C03BC4"/>
                    </a:gs>
                    <a:gs pos="35000">
                      <a:srgbClr val="0078D4"/>
                    </a:gs>
                  </a:gsLst>
                  <a:path path="circle">
                    <a:fillToRect l="100000" t="100000"/>
                  </a:path>
                </a:gradFill>
                <a:effectLst/>
                <a:uLnTx/>
                <a:uFillTx/>
                <a:latin typeface="Segoe UI Semibold"/>
                <a:ea typeface="+mn-ea"/>
                <a:cs typeface="Segoe UI Semibold"/>
              </a:rPr>
              <a:t>Usage, engagement, and retention of AI products, use cases, and agents</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ctr" defTabSz="914400" rtl="0" eaLnBrk="1" fontAlgn="base" latinLnBrk="0" hangingPunct="1">
              <a:lnSpc>
                <a:spcPct val="100000"/>
              </a:lnSpc>
              <a:spcBef>
                <a:spcPts val="140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Foundational value metrics</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Segoe UI"/>
              </a:rPr>
              <a:t>Examples:</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Copilot adoption and usage frequency</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Use case or app usage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Agent adoption, repeat usage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Confidence &amp; quality</a:t>
            </a:r>
          </a:p>
        </p:txBody>
      </p:sp>
      <p:sp>
        <p:nvSpPr>
          <p:cNvPr id="42" name="Rectangle: Rounded Corners 17">
            <a:extLst>
              <a:ext uri="{FF2B5EF4-FFF2-40B4-BE49-F238E27FC236}">
                <a16:creationId xmlns:a16="http://schemas.microsoft.com/office/drawing/2014/main" id="{D45DEA37-E3AB-B323-4BF7-B31B4C6BF28B}"/>
              </a:ext>
            </a:extLst>
          </p:cNvPr>
          <p:cNvSpPr/>
          <p:nvPr/>
        </p:nvSpPr>
        <p:spPr>
          <a:xfrm>
            <a:off x="734875" y="5425464"/>
            <a:ext cx="3280840" cy="324667"/>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a:rPr>
              <a:t>Adoption, Experience, Productivity</a:t>
            </a: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43" name="Rectangle: Rounded Corners 17">
            <a:extLst>
              <a:ext uri="{FF2B5EF4-FFF2-40B4-BE49-F238E27FC236}">
                <a16:creationId xmlns:a16="http://schemas.microsoft.com/office/drawing/2014/main" id="{BA083A95-550D-FEAA-7259-BEA2E963DCDA}"/>
              </a:ext>
            </a:extLst>
          </p:cNvPr>
          <p:cNvSpPr/>
          <p:nvPr/>
        </p:nvSpPr>
        <p:spPr>
          <a:xfrm>
            <a:off x="4676321" y="5421308"/>
            <a:ext cx="3280840" cy="324667"/>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a:rPr>
              <a:t>Process, Operational</a:t>
            </a: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44" name="Rectangle: Rounded Corners 17">
            <a:extLst>
              <a:ext uri="{FF2B5EF4-FFF2-40B4-BE49-F238E27FC236}">
                <a16:creationId xmlns:a16="http://schemas.microsoft.com/office/drawing/2014/main" id="{F940D230-ED4E-5ABF-4F12-FA6E2C3D2AC9}"/>
              </a:ext>
            </a:extLst>
          </p:cNvPr>
          <p:cNvSpPr/>
          <p:nvPr/>
        </p:nvSpPr>
        <p:spPr>
          <a:xfrm>
            <a:off x="8524775" y="5421307"/>
            <a:ext cx="3280840" cy="324667"/>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a:rPr>
              <a:t>Business, </a:t>
            </a:r>
            <a:r>
              <a:rPr kumimoji="0" lang="en-US" sz="1400" b="1" i="0" u="none" strike="noStrike" kern="1200" cap="none" spc="0" normalizeH="0" baseline="0" noProof="0" err="1">
                <a:ln>
                  <a:noFill/>
                </a:ln>
                <a:solidFill>
                  <a:srgbClr val="FFFFFF"/>
                </a:solidFill>
                <a:effectLst/>
                <a:uLnTx/>
                <a:uFillTx/>
                <a:latin typeface="Segoe UI Semibold"/>
                <a:ea typeface="+mn-ea"/>
                <a:cs typeface="Segoe UI"/>
              </a:rPr>
              <a:t>Organisation</a:t>
            </a: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45" name="Rectangle: Rounded Corners 28">
            <a:extLst>
              <a:ext uri="{FF2B5EF4-FFF2-40B4-BE49-F238E27FC236}">
                <a16:creationId xmlns:a16="http://schemas.microsoft.com/office/drawing/2014/main" id="{A91CF56D-A391-4F08-5126-285C17B0AB22}"/>
              </a:ext>
            </a:extLst>
          </p:cNvPr>
          <p:cNvSpPr/>
          <p:nvPr/>
        </p:nvSpPr>
        <p:spPr bwMode="auto">
          <a:xfrm>
            <a:off x="4676321" y="2164839"/>
            <a:ext cx="3280839" cy="3106206"/>
          </a:xfrm>
          <a:prstGeom prst="roundRect">
            <a:avLst/>
          </a:prstGeom>
          <a:solidFill>
            <a:srgbClr val="FFFFFF">
              <a:alpha val="85098"/>
            </a:srgbClr>
          </a:solidFill>
          <a:ln w="6350" cap="flat" cmpd="sng" algn="ctr">
            <a:solidFill>
              <a:schemeClr val="bg1">
                <a:lumMod val="95000"/>
              </a:schemeClr>
            </a:solidFill>
            <a:prstDash val="solid"/>
            <a:headEnd type="none" w="med" len="med"/>
            <a:tailEnd type="none" w="med" len="med"/>
          </a:ln>
          <a:effectLst>
            <a:outerShdw blurRad="127000"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 tIns="146304" rIns="18288" bIns="146304"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ts val="1400"/>
              </a:spcBef>
              <a:spcAft>
                <a:spcPct val="0"/>
              </a:spcAft>
              <a:buClrTx/>
              <a:buSzTx/>
              <a:buFontTx/>
              <a:buNone/>
              <a:tabLst/>
              <a:defRPr/>
            </a:pPr>
            <a:r>
              <a:rPr kumimoji="0" lang="en-US" sz="1600" b="1" i="0" u="none" strike="noStrike" kern="1200" cap="none" spc="0" normalizeH="0" baseline="0" noProof="0">
                <a:ln>
                  <a:noFill/>
                </a:ln>
                <a:gradFill>
                  <a:gsLst>
                    <a:gs pos="0">
                      <a:srgbClr val="C03BC4"/>
                    </a:gs>
                    <a:gs pos="35000">
                      <a:srgbClr val="0078D4"/>
                    </a:gs>
                  </a:gsLst>
                  <a:path path="circle">
                    <a:fillToRect l="100000" t="100000"/>
                  </a:path>
                </a:gradFill>
                <a:effectLst/>
                <a:uLnTx/>
                <a:uFillTx/>
                <a:latin typeface="Segoe UI Semibold"/>
                <a:ea typeface="+mn-ea"/>
                <a:cs typeface="Segoe UI Semibold"/>
              </a:rPr>
              <a:t>Performance of a specific process or function within an organization</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ctr" defTabSz="914400" rtl="0" eaLnBrk="1" fontAlgn="base" latinLnBrk="0" hangingPunct="1">
              <a:lnSpc>
                <a:spcPct val="100000"/>
              </a:lnSpc>
              <a:spcBef>
                <a:spcPts val="140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KPI impacted most directly by the AI use case or agent</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Segoe UI"/>
              </a:rPr>
              <a:t>Examples:</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Sales opportunities created</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Support case resolution time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Customer risk score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Time for application review</a:t>
            </a:r>
          </a:p>
        </p:txBody>
      </p:sp>
      <p:sp>
        <p:nvSpPr>
          <p:cNvPr id="49" name="Rectangle: Rounded Corners 28">
            <a:extLst>
              <a:ext uri="{FF2B5EF4-FFF2-40B4-BE49-F238E27FC236}">
                <a16:creationId xmlns:a16="http://schemas.microsoft.com/office/drawing/2014/main" id="{299C0067-AEDA-6F68-A587-5E4FCF8E307D}"/>
              </a:ext>
            </a:extLst>
          </p:cNvPr>
          <p:cNvSpPr/>
          <p:nvPr/>
        </p:nvSpPr>
        <p:spPr bwMode="auto">
          <a:xfrm>
            <a:off x="8524778" y="2164839"/>
            <a:ext cx="3280839" cy="3106206"/>
          </a:xfrm>
          <a:prstGeom prst="roundRect">
            <a:avLst/>
          </a:prstGeom>
          <a:solidFill>
            <a:srgbClr val="FFFFFF">
              <a:alpha val="85098"/>
            </a:srgbClr>
          </a:solidFill>
          <a:ln w="6350" cap="flat" cmpd="sng" algn="ctr">
            <a:solidFill>
              <a:schemeClr val="bg1">
                <a:lumMod val="95000"/>
              </a:schemeClr>
            </a:solidFill>
            <a:prstDash val="solid"/>
            <a:headEnd type="none" w="med" len="med"/>
            <a:tailEnd type="none" w="med" len="med"/>
          </a:ln>
          <a:effectLst>
            <a:outerShdw blurRad="127000"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 tIns="146304" rIns="18288" bIns="146304"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ts val="1400"/>
              </a:spcBef>
              <a:spcAft>
                <a:spcPct val="0"/>
              </a:spcAft>
              <a:buClrTx/>
              <a:buSzTx/>
              <a:buFontTx/>
              <a:buNone/>
              <a:tabLst/>
              <a:defRPr/>
            </a:pPr>
            <a:r>
              <a:rPr kumimoji="0" lang="en-US" sz="1600" b="1" i="0" u="none" strike="noStrike" kern="1200" cap="none" spc="0" normalizeH="0" baseline="0" noProof="0">
                <a:ln>
                  <a:noFill/>
                </a:ln>
                <a:gradFill>
                  <a:gsLst>
                    <a:gs pos="0">
                      <a:srgbClr val="C03BC4"/>
                    </a:gs>
                    <a:gs pos="35000">
                      <a:srgbClr val="0078D4"/>
                    </a:gs>
                  </a:gsLst>
                  <a:path path="circle">
                    <a:fillToRect l="100000" t="100000"/>
                  </a:path>
                </a:gradFill>
                <a:effectLst/>
                <a:uLnTx/>
                <a:uFillTx/>
                <a:latin typeface="Segoe UI Semibold"/>
                <a:ea typeface="+mn-ea"/>
                <a:cs typeface="Segoe UI Semibold"/>
              </a:rPr>
              <a:t>Strategic results that reflect the overall impact of AI tools and solutions</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ctr" defTabSz="914400" rtl="0" eaLnBrk="1" fontAlgn="base" latinLnBrk="0" hangingPunct="1">
              <a:lnSpc>
                <a:spcPct val="100000"/>
              </a:lnSpc>
              <a:spcBef>
                <a:spcPts val="140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Broader strategic result that reflects overall impact of AI on organizational goals </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Segoe UI"/>
              <a:ea typeface="+mn-ea"/>
              <a:cs typeface="Segoe UI"/>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Segoe UI"/>
              </a:rPr>
              <a:t>Examples:</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Revenue per seller</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Support cost savings</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Customer retention</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Time to hire</a:t>
            </a:r>
          </a:p>
        </p:txBody>
      </p:sp>
      <p:sp>
        <p:nvSpPr>
          <p:cNvPr id="51" name="Right Arrow 50">
            <a:extLst>
              <a:ext uri="{FF2B5EF4-FFF2-40B4-BE49-F238E27FC236}">
                <a16:creationId xmlns:a16="http://schemas.microsoft.com/office/drawing/2014/main" id="{D95075AF-57FD-9BAC-BB3B-3D83EAD3EAE2}"/>
              </a:ext>
            </a:extLst>
          </p:cNvPr>
          <p:cNvSpPr/>
          <p:nvPr/>
        </p:nvSpPr>
        <p:spPr bwMode="auto">
          <a:xfrm>
            <a:off x="827864" y="1167626"/>
            <a:ext cx="11049904" cy="70041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FFFFFF"/>
                </a:solidFill>
                <a:effectLst/>
                <a:uLnTx/>
                <a:uFillTx/>
                <a:latin typeface="Segoe UI"/>
                <a:ea typeface="Segoe UI" pitchFamily="34" charset="0"/>
                <a:cs typeface="Segoe UI" pitchFamily="34" charset="0"/>
              </a:rPr>
              <a:t>     Leading Indicators								Lagging Indicators</a:t>
            </a:r>
          </a:p>
        </p:txBody>
      </p:sp>
      <p:sp>
        <p:nvSpPr>
          <p:cNvPr id="4" name="TextBox 3">
            <a:extLst>
              <a:ext uri="{FF2B5EF4-FFF2-40B4-BE49-F238E27FC236}">
                <a16:creationId xmlns:a16="http://schemas.microsoft.com/office/drawing/2014/main" id="{EDA80772-E23B-4A65-7458-ED3FEF61ECFC}"/>
              </a:ext>
            </a:extLst>
          </p:cNvPr>
          <p:cNvSpPr txBox="1"/>
          <p:nvPr/>
        </p:nvSpPr>
        <p:spPr>
          <a:xfrm>
            <a:off x="1419720" y="6240313"/>
            <a:ext cx="103858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1" u="none" strike="noStrike" kern="1200" cap="none" spc="0" normalizeH="0" baseline="0" noProof="0">
                <a:ln>
                  <a:noFill/>
                </a:ln>
                <a:solidFill>
                  <a:srgbClr val="000000"/>
                </a:solidFill>
                <a:effectLst/>
                <a:uLnTx/>
                <a:uFillTx/>
                <a:latin typeface="Segoe UI"/>
                <a:ea typeface="+mn-ea"/>
                <a:cs typeface="+mn-cs"/>
              </a:rPr>
              <a:t>Telemetry | Experience → 			KPI shift →                   Outcome impact over time.</a:t>
            </a:r>
          </a:p>
        </p:txBody>
      </p:sp>
      <p:cxnSp>
        <p:nvCxnSpPr>
          <p:cNvPr id="5" name="Straight Connector 4">
            <a:extLst>
              <a:ext uri="{FF2B5EF4-FFF2-40B4-BE49-F238E27FC236}">
                <a16:creationId xmlns:a16="http://schemas.microsoft.com/office/drawing/2014/main" id="{EDCE1A37-7385-8BA2-1638-00D2CDFC436F}"/>
              </a:ext>
              <a:ext uri="{C183D7F6-B498-43B3-948B-1728B52AA6E4}">
                <adec:decorative xmlns:adec="http://schemas.microsoft.com/office/drawing/2017/decorative" val="1"/>
              </a:ext>
            </a:extLst>
          </p:cNvPr>
          <p:cNvCxnSpPr>
            <a:cxnSpLocks/>
          </p:cNvCxnSpPr>
          <p:nvPr/>
        </p:nvCxnSpPr>
        <p:spPr>
          <a:xfrm>
            <a:off x="4400222" y="1868044"/>
            <a:ext cx="0" cy="3945378"/>
          </a:xfrm>
          <a:prstGeom prst="line">
            <a:avLst/>
          </a:prstGeom>
          <a:ln>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C1E254-2318-2244-11C6-F3823E69160A}"/>
              </a:ext>
            </a:extLst>
          </p:cNvPr>
          <p:cNvSpPr txBox="1"/>
          <p:nvPr/>
        </p:nvSpPr>
        <p:spPr>
          <a:xfrm>
            <a:off x="2262257" y="5872979"/>
            <a:ext cx="45765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400" b="0" i="1" u="none" strike="noStrike" kern="1200" cap="none" spc="0" normalizeH="0" baseline="0" noProof="0">
                <a:ln>
                  <a:noFill/>
                </a:ln>
                <a:solidFill>
                  <a:srgbClr val="000000"/>
                </a:solidFill>
                <a:effectLst/>
                <a:uLnTx/>
                <a:uFillTx/>
                <a:latin typeface="Segoe UI"/>
                <a:ea typeface="+mn-ea"/>
                <a:cs typeface="+mn-cs"/>
              </a:rPr>
              <a:t>Push beyond this boundary &amp; Connect the dots</a:t>
            </a:r>
          </a:p>
        </p:txBody>
      </p:sp>
      <p:pic>
        <p:nvPicPr>
          <p:cNvPr id="7" name="Graphic 6" descr="Group of people outline">
            <a:extLst>
              <a:ext uri="{FF2B5EF4-FFF2-40B4-BE49-F238E27FC236}">
                <a16:creationId xmlns:a16="http://schemas.microsoft.com/office/drawing/2014/main" id="{A14CB70B-E996-CFC5-F12F-D9158B1887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875" y="2327547"/>
            <a:ext cx="390799" cy="390799"/>
          </a:xfrm>
          <a:prstGeom prst="rect">
            <a:avLst/>
          </a:prstGeom>
        </p:spPr>
      </p:pic>
      <p:pic>
        <p:nvPicPr>
          <p:cNvPr id="8" name="Graphic 7" descr="Gauge with solid fill">
            <a:extLst>
              <a:ext uri="{FF2B5EF4-FFF2-40B4-BE49-F238E27FC236}">
                <a16:creationId xmlns:a16="http://schemas.microsoft.com/office/drawing/2014/main" id="{D11A3B9A-453D-1E85-7B70-4DE337538B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93210" y="2216308"/>
            <a:ext cx="532474" cy="532474"/>
          </a:xfrm>
          <a:prstGeom prst="rect">
            <a:avLst/>
          </a:prstGeom>
        </p:spPr>
      </p:pic>
      <p:pic>
        <p:nvPicPr>
          <p:cNvPr id="3" name="Graphic 2" descr="Bar graph with upward trend outline">
            <a:extLst>
              <a:ext uri="{FF2B5EF4-FFF2-40B4-BE49-F238E27FC236}">
                <a16:creationId xmlns:a16="http://schemas.microsoft.com/office/drawing/2014/main" id="{9D689826-63E0-3595-F31A-FBBF75B4FA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0272" y="2216309"/>
            <a:ext cx="515532" cy="515532"/>
          </a:xfrm>
          <a:prstGeom prst="rect">
            <a:avLst/>
          </a:prstGeom>
        </p:spPr>
      </p:pic>
      <p:sp>
        <p:nvSpPr>
          <p:cNvPr id="11" name="Title 1">
            <a:extLst>
              <a:ext uri="{FF2B5EF4-FFF2-40B4-BE49-F238E27FC236}">
                <a16:creationId xmlns:a16="http://schemas.microsoft.com/office/drawing/2014/main" id="{366A30D3-CE2F-DD06-2541-0417E76D4933}"/>
              </a:ext>
            </a:extLst>
          </p:cNvPr>
          <p:cNvSpPr txBox="1">
            <a:spLocks/>
          </p:cNvSpPr>
          <p:nvPr/>
        </p:nvSpPr>
        <p:spPr>
          <a:xfrm>
            <a:off x="734875" y="257397"/>
            <a:ext cx="11352392"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r>
              <a:rPr lang="en-GB">
                <a:gradFill flip="none">
                  <a:gsLst>
                    <a:gs pos="0">
                      <a:srgbClr val="3E76D4"/>
                    </a:gs>
                    <a:gs pos="58000">
                      <a:srgbClr val="8661C5"/>
                    </a:gs>
                    <a:gs pos="100000">
                      <a:srgbClr val="C73ECC"/>
                    </a:gs>
                  </a:gsLst>
                  <a:lin ang="0" scaled="0"/>
                  <a:tileRect/>
                </a:gradFill>
                <a:latin typeface="Segoe Sans Text Semibold"/>
                <a:cs typeface="Segoe Sans Text Semibold"/>
              </a:rPr>
              <a:t>Types of value messaging &amp; metrics: Recap</a:t>
            </a:r>
          </a:p>
        </p:txBody>
      </p:sp>
    </p:spTree>
    <p:extLst>
      <p:ext uri="{BB962C8B-B14F-4D97-AF65-F5344CB8AC3E}">
        <p14:creationId xmlns:p14="http://schemas.microsoft.com/office/powerpoint/2010/main" val="283245369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E91AD-0A03-C63E-9B3A-7B9C92C1359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792578E-5262-93E0-1054-CCFA2FC25CAA}"/>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DE523E30-A5AD-71F7-C2F4-7E59F582AD57}"/>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9">
            <a:extLst>
              <a:ext uri="{FF2B5EF4-FFF2-40B4-BE49-F238E27FC236}">
                <a16:creationId xmlns:a16="http://schemas.microsoft.com/office/drawing/2014/main" id="{EAF8C501-AD50-9C63-FD2C-557AB57BE4AD}"/>
              </a:ext>
            </a:extLst>
          </p:cNvPr>
          <p:cNvSpPr>
            <a:spLocks noGrp="1"/>
          </p:cNvSpPr>
          <p:nvPr>
            <p:ph idx="1"/>
          </p:nvPr>
        </p:nvSpPr>
        <p:spPr>
          <a:xfrm>
            <a:off x="6096000" y="1524000"/>
            <a:ext cx="6096000" cy="3677930"/>
          </a:xfrm>
        </p:spPr>
        <p:txBody>
          <a:bodyPr/>
          <a:lstStyle/>
          <a:p>
            <a:pPr marL="361950" indent="-361950">
              <a:spcBef>
                <a:spcPts val="600"/>
              </a:spcBef>
              <a:spcAft>
                <a:spcPts val="600"/>
              </a:spcAft>
              <a:buAutoNum type="arabicPlain"/>
            </a:pPr>
            <a:r>
              <a:rPr lang="en-US" sz="2000"/>
              <a:t>Value is conveyed through storytelling, not data</a:t>
            </a:r>
          </a:p>
          <a:p>
            <a:pPr marL="361950" indent="-361950">
              <a:spcBef>
                <a:spcPts val="600"/>
              </a:spcBef>
              <a:spcAft>
                <a:spcPts val="600"/>
              </a:spcAft>
              <a:buAutoNum type="arabicPlain"/>
            </a:pPr>
            <a:r>
              <a:rPr lang="en-GB" sz="2000"/>
              <a:t>Purpose of demonstrating the value of Copilot</a:t>
            </a:r>
          </a:p>
          <a:p>
            <a:pPr marL="361950" indent="-361950">
              <a:spcBef>
                <a:spcPts val="600"/>
              </a:spcBef>
              <a:spcAft>
                <a:spcPts val="600"/>
              </a:spcAft>
              <a:buAutoNum type="arabicPlain"/>
            </a:pPr>
            <a:r>
              <a:rPr lang="en-GB" sz="2000"/>
              <a:t>Types of value messaging &amp; metrics</a:t>
            </a:r>
          </a:p>
          <a:p>
            <a:pPr marL="361950" indent="-361950">
              <a:spcBef>
                <a:spcPts val="600"/>
              </a:spcBef>
              <a:spcAft>
                <a:spcPts val="600"/>
              </a:spcAft>
              <a:buAutoNum type="arabicPlain"/>
            </a:pPr>
            <a:r>
              <a:rPr lang="en-US" sz="2000">
                <a:solidFill>
                  <a:srgbClr val="00B0F0"/>
                </a:solidFill>
              </a:rPr>
              <a:t>Value &amp; ROI measurement: Illustration</a:t>
            </a:r>
          </a:p>
          <a:p>
            <a:pPr marL="627063" indent="-180975">
              <a:spcBef>
                <a:spcPts val="0"/>
              </a:spcBef>
              <a:spcAft>
                <a:spcPts val="600"/>
              </a:spcAft>
              <a:buFont typeface="Arial" panose="020B0604020202020204" pitchFamily="34" charset="0"/>
              <a:buChar char="•"/>
            </a:pPr>
            <a:r>
              <a:rPr lang="en-US" sz="1800" i="1"/>
              <a:t>Custom Super Usage report</a:t>
            </a:r>
          </a:p>
          <a:p>
            <a:pPr marL="627063" indent="-180975">
              <a:spcBef>
                <a:spcPts val="0"/>
              </a:spcBef>
              <a:spcAft>
                <a:spcPts val="600"/>
              </a:spcAft>
              <a:buFont typeface="Arial" panose="020B0604020202020204" pitchFamily="34" charset="0"/>
              <a:buChar char="•"/>
            </a:pPr>
            <a:r>
              <a:rPr lang="en-US" sz="1800" i="1"/>
              <a:t>Copilot Studio Agent report</a:t>
            </a:r>
          </a:p>
          <a:p>
            <a:pPr marL="627063" indent="-180975">
              <a:spcBef>
                <a:spcPts val="0"/>
              </a:spcBef>
              <a:spcAft>
                <a:spcPts val="600"/>
              </a:spcAft>
              <a:buFont typeface="Arial" panose="020B0604020202020204" pitchFamily="34" charset="0"/>
              <a:buChar char="•"/>
            </a:pPr>
            <a:r>
              <a:rPr lang="en-US" sz="1800" i="1"/>
              <a:t>Copilot Business Impact report</a:t>
            </a:r>
          </a:p>
          <a:p>
            <a:pPr marL="361950" indent="-361950">
              <a:spcBef>
                <a:spcPts val="600"/>
              </a:spcBef>
              <a:spcAft>
                <a:spcPts val="600"/>
              </a:spcAft>
              <a:buFont typeface="+mj-lt"/>
              <a:buAutoNum type="arabicPeriod" startAt="5"/>
            </a:pPr>
            <a:r>
              <a:rPr lang="en-GB" sz="2000"/>
              <a:t>Capturing value &amp; ROI: Wrap Up</a:t>
            </a:r>
          </a:p>
          <a:p>
            <a:pPr marL="361950" indent="-361950">
              <a:spcBef>
                <a:spcPts val="600"/>
              </a:spcBef>
              <a:spcAft>
                <a:spcPts val="600"/>
              </a:spcAft>
              <a:buFont typeface="+mj-lt"/>
              <a:buAutoNum type="arabicPeriod" startAt="5"/>
            </a:pPr>
            <a:r>
              <a:rPr lang="en-US" sz="2000"/>
              <a:t>Q&amp;A, Closing</a:t>
            </a:r>
          </a:p>
        </p:txBody>
      </p:sp>
    </p:spTree>
    <p:extLst>
      <p:ext uri="{BB962C8B-B14F-4D97-AF65-F5344CB8AC3E}">
        <p14:creationId xmlns:p14="http://schemas.microsoft.com/office/powerpoint/2010/main" val="399137224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4CA62-C1DB-F9FE-B356-0D8960ADB66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4C1D779-12D6-DBF0-1F81-AE57C4B72826}"/>
              </a:ext>
            </a:extLst>
          </p:cNvPr>
          <p:cNvSpPr txBox="1">
            <a:spLocks/>
          </p:cNvSpPr>
          <p:nvPr/>
        </p:nvSpPr>
        <p:spPr>
          <a:xfrm>
            <a:off x="472273" y="292817"/>
            <a:ext cx="11719727" cy="430887"/>
          </a:xfrm>
          <a:prstGeom prst="rect">
            <a:avLst/>
          </a:prstGeom>
        </p:spPr>
        <p:txBody>
          <a:bodyPr vert="horz" wrap="square" lIns="0" tIns="0" rIns="0" bIns="0" rtlCol="0" anchor="t">
            <a:spAutoFit/>
          </a:bodyPr>
          <a:lstStyle>
            <a:defPPr>
              <a:defRPr lang="en-US"/>
            </a:defPPr>
            <a:lvl1pPr defTabSz="932742">
              <a:lnSpc>
                <a:spcPct val="100000"/>
              </a:lnSpc>
              <a:spcBef>
                <a:spcPct val="0"/>
              </a:spcBef>
              <a:buNone/>
              <a:defRPr sz="2800" b="0" cap="none" spc="0" baseline="0">
                <a:ln w="3175">
                  <a:noFill/>
                </a:ln>
                <a:gradFill flip="none">
                  <a:gsLst>
                    <a:gs pos="0">
                      <a:srgbClr val="3E76D4"/>
                    </a:gs>
                    <a:gs pos="58000">
                      <a:srgbClr val="8661C5"/>
                    </a:gs>
                    <a:gs pos="100000">
                      <a:srgbClr val="C73ECC"/>
                    </a:gs>
                  </a:gsLst>
                  <a:lin ang="0" scaled="0"/>
                  <a:tileRect/>
                </a:gradFill>
                <a:effectLst/>
                <a:latin typeface="Segoe Sans Text Semibold"/>
                <a:cs typeface="Segoe Sans Text Semibold"/>
              </a:defRPr>
            </a:lvl1pPr>
          </a:lstStyle>
          <a:p>
            <a:r>
              <a:rPr lang="en-CA"/>
              <a:t>Value &amp; ROI Measurement: Illustration</a:t>
            </a:r>
          </a:p>
        </p:txBody>
      </p:sp>
      <p:grpSp>
        <p:nvGrpSpPr>
          <p:cNvPr id="8" name="Group 7">
            <a:extLst>
              <a:ext uri="{FF2B5EF4-FFF2-40B4-BE49-F238E27FC236}">
                <a16:creationId xmlns:a16="http://schemas.microsoft.com/office/drawing/2014/main" id="{91143393-21E0-6F63-7724-B9D2C8D338AB}"/>
              </a:ext>
              <a:ext uri="{C183D7F6-B498-43B3-948B-1728B52AA6E4}">
                <adec:decorative xmlns:adec="http://schemas.microsoft.com/office/drawing/2017/decorative" val="1"/>
              </a:ext>
            </a:extLst>
          </p:cNvPr>
          <p:cNvGrpSpPr/>
          <p:nvPr/>
        </p:nvGrpSpPr>
        <p:grpSpPr>
          <a:xfrm>
            <a:off x="1057745" y="2707975"/>
            <a:ext cx="2138981" cy="3782140"/>
            <a:chOff x="2791099" y="1513272"/>
            <a:chExt cx="2153223" cy="3782140"/>
          </a:xfrm>
        </p:grpSpPr>
        <p:sp>
          <p:nvSpPr>
            <p:cNvPr id="27" name="Rounded Rectangle 1">
              <a:extLst>
                <a:ext uri="{FF2B5EF4-FFF2-40B4-BE49-F238E27FC236}">
                  <a16:creationId xmlns:a16="http://schemas.microsoft.com/office/drawing/2014/main" id="{466C1985-A036-7D52-CF00-F368283850E8}"/>
                </a:ext>
                <a:ext uri="{C183D7F6-B498-43B3-948B-1728B52AA6E4}">
                  <adec:decorative xmlns:adec="http://schemas.microsoft.com/office/drawing/2017/decorative" val="1"/>
                </a:ext>
              </a:extLst>
            </p:cNvPr>
            <p:cNvSpPr/>
            <p:nvPr/>
          </p:nvSpPr>
          <p:spPr bwMode="auto">
            <a:xfrm>
              <a:off x="2791099" y="1513272"/>
              <a:ext cx="2153223" cy="3782140"/>
            </a:xfrm>
            <a:prstGeom prst="roundRect">
              <a:avLst>
                <a:gd name="adj" fmla="val 2901"/>
              </a:avLst>
            </a:prstGeom>
            <a:solidFill>
              <a:schemeClr val="bg1"/>
            </a:solidFill>
            <a:ln w="57150">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8" name="TextBox 45">
              <a:extLst>
                <a:ext uri="{FF2B5EF4-FFF2-40B4-BE49-F238E27FC236}">
                  <a16:creationId xmlns:a16="http://schemas.microsoft.com/office/drawing/2014/main" id="{6694DB6C-E19C-B423-A990-B069D7C3A911}"/>
                </a:ext>
              </a:extLst>
            </p:cNvPr>
            <p:cNvSpPr txBox="1"/>
            <p:nvPr/>
          </p:nvSpPr>
          <p:spPr>
            <a:xfrm>
              <a:off x="2929011" y="2458957"/>
              <a:ext cx="1962172" cy="178510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Segoe UI Semibold"/>
                  <a:ea typeface="+mn-ea"/>
                  <a:cs typeface="Segoe UI Semibold"/>
                </a:rPr>
                <a:t>1. Copilot Usage Patterns &amp; Experience</a:t>
              </a:r>
              <a:endParaRPr kumimoji="0" lang="en-US" sz="1200" b="1" i="0" u="none" strike="noStrike" kern="1200" cap="none" spc="0" normalizeH="0" baseline="0" noProof="0">
                <a:ln>
                  <a:noFill/>
                </a:ln>
                <a:solidFill>
                  <a:schemeClr val="accent2"/>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a:ea typeface="+mn-ea"/>
                  <a:cs typeface="+mn-cs"/>
                </a:rPr>
                <a:t>Understand Copilot usage archetypes </a:t>
              </a:r>
              <a:r>
                <a:rPr kumimoji="0" lang="en-US" sz="1200" b="0" i="0" u="none" strike="noStrike" kern="1200" cap="none" spc="0" normalizeH="0" baseline="0" noProof="0">
                  <a:ln>
                    <a:noFill/>
                  </a:ln>
                  <a:solidFill>
                    <a:prstClr val="black"/>
                  </a:solidFill>
                  <a:effectLst/>
                  <a:uLnTx/>
                  <a:uFillTx/>
                  <a:latin typeface="Segoe UI"/>
                  <a:ea typeface="+mn-ea"/>
                  <a:cs typeface="+mn-cs"/>
                </a:rPr>
                <a:t>(intensity)</a:t>
              </a:r>
              <a:r>
                <a:rPr kumimoji="0" lang="en-US" sz="1200" b="1" i="0" u="none" strike="noStrike" kern="1200" cap="none" spc="0" normalizeH="0" baseline="0" noProof="0">
                  <a:ln>
                    <a:noFill/>
                  </a:ln>
                  <a:solidFill>
                    <a:prstClr val="black"/>
                  </a:solidFill>
                  <a:effectLst/>
                  <a:uLnTx/>
                  <a:uFillTx/>
                  <a:latin typeface="Segoe UI"/>
                  <a:ea typeface="+mn-ea"/>
                  <a:cs typeface="+mn-cs"/>
                </a:rPr>
                <a:t> </a:t>
              </a:r>
              <a:r>
                <a:rPr kumimoji="0" lang="en-US" sz="1200" b="0" i="0" u="none" strike="noStrike" kern="1200" cap="none" spc="0" normalizeH="0" baseline="0" noProof="0">
                  <a:ln>
                    <a:noFill/>
                  </a:ln>
                  <a:solidFill>
                    <a:prstClr val="black"/>
                  </a:solidFill>
                  <a:effectLst/>
                  <a:uLnTx/>
                  <a:uFillTx/>
                  <a:latin typeface="Segoe UI"/>
                  <a:ea typeface="+mn-ea"/>
                  <a:cs typeface="+mn-cs"/>
                </a:rPr>
                <a:t>and usage patterns</a:t>
              </a: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p:txBody>
        </p:sp>
      </p:grpSp>
      <p:sp>
        <p:nvSpPr>
          <p:cNvPr id="25" name="Rounded Rectangle 1">
            <a:extLst>
              <a:ext uri="{FF2B5EF4-FFF2-40B4-BE49-F238E27FC236}">
                <a16:creationId xmlns:a16="http://schemas.microsoft.com/office/drawing/2014/main" id="{DF7F64EF-FA1A-DACB-C60F-002C9106117E}"/>
              </a:ext>
              <a:ext uri="{C183D7F6-B498-43B3-948B-1728B52AA6E4}">
                <adec:decorative xmlns:adec="http://schemas.microsoft.com/office/drawing/2017/decorative" val="1"/>
              </a:ext>
            </a:extLst>
          </p:cNvPr>
          <p:cNvSpPr/>
          <p:nvPr/>
        </p:nvSpPr>
        <p:spPr bwMode="auto">
          <a:xfrm>
            <a:off x="5633145" y="2707975"/>
            <a:ext cx="2153223" cy="378213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14" name="Graphic 13" descr="Speech with solid fill">
            <a:extLst>
              <a:ext uri="{FF2B5EF4-FFF2-40B4-BE49-F238E27FC236}">
                <a16:creationId xmlns:a16="http://schemas.microsoft.com/office/drawing/2014/main" id="{0752B505-7F2F-62CF-492F-4E4D7CDD0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354" y="2827106"/>
            <a:ext cx="457200" cy="457200"/>
          </a:xfrm>
          <a:prstGeom prst="rect">
            <a:avLst/>
          </a:prstGeom>
        </p:spPr>
      </p:pic>
      <p:sp>
        <p:nvSpPr>
          <p:cNvPr id="18" name="Rounded Rectangle 61">
            <a:extLst>
              <a:ext uri="{FF2B5EF4-FFF2-40B4-BE49-F238E27FC236}">
                <a16:creationId xmlns:a16="http://schemas.microsoft.com/office/drawing/2014/main" id="{AB1BDB3C-25DC-AE41-DF6E-1345D968A14B}"/>
              </a:ext>
            </a:extLst>
          </p:cNvPr>
          <p:cNvSpPr/>
          <p:nvPr/>
        </p:nvSpPr>
        <p:spPr bwMode="auto">
          <a:xfrm>
            <a:off x="1103866" y="1985128"/>
            <a:ext cx="2130951" cy="643178"/>
          </a:xfrm>
          <a:prstGeom prst="round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Segoe UI" pitchFamily="34" charset="0"/>
                <a:cs typeface="Segoe UI"/>
              </a:rPr>
              <a:t>How well is the workforce taking to the new technology? </a:t>
            </a: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a:endParaRPr>
          </a:p>
        </p:txBody>
      </p:sp>
      <p:sp>
        <p:nvSpPr>
          <p:cNvPr id="21" name="Rounded Rectangle 64">
            <a:extLst>
              <a:ext uri="{FF2B5EF4-FFF2-40B4-BE49-F238E27FC236}">
                <a16:creationId xmlns:a16="http://schemas.microsoft.com/office/drawing/2014/main" id="{D5D30BFA-D8E8-8C90-9577-62085C8FD00D}"/>
              </a:ext>
            </a:extLst>
          </p:cNvPr>
          <p:cNvSpPr/>
          <p:nvPr/>
        </p:nvSpPr>
        <p:spPr bwMode="auto">
          <a:xfrm>
            <a:off x="5643349" y="1976709"/>
            <a:ext cx="2094046" cy="660016"/>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a:rPr>
              <a:t>What’s Copilot impact on the bottom line?</a:t>
            </a:r>
          </a:p>
        </p:txBody>
      </p:sp>
      <p:sp>
        <p:nvSpPr>
          <p:cNvPr id="23" name="Rounded Rectangle 61">
            <a:extLst>
              <a:ext uri="{FF2B5EF4-FFF2-40B4-BE49-F238E27FC236}">
                <a16:creationId xmlns:a16="http://schemas.microsoft.com/office/drawing/2014/main" id="{4BA07EFA-A376-E50A-A663-67199B1BD51E}"/>
              </a:ext>
            </a:extLst>
          </p:cNvPr>
          <p:cNvSpPr/>
          <p:nvPr/>
        </p:nvSpPr>
        <p:spPr bwMode="auto">
          <a:xfrm>
            <a:off x="1025029" y="1250883"/>
            <a:ext cx="2237150" cy="480062"/>
          </a:xfrm>
          <a:prstGeom prst="round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Segoe UI"/>
              </a:rPr>
              <a:t>Individual</a:t>
            </a: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24" name="Rounded Rectangle 61">
            <a:extLst>
              <a:ext uri="{FF2B5EF4-FFF2-40B4-BE49-F238E27FC236}">
                <a16:creationId xmlns:a16="http://schemas.microsoft.com/office/drawing/2014/main" id="{26645BA9-6407-BB0F-5294-BC5C9532127E}"/>
              </a:ext>
            </a:extLst>
          </p:cNvPr>
          <p:cNvSpPr/>
          <p:nvPr/>
        </p:nvSpPr>
        <p:spPr bwMode="auto">
          <a:xfrm>
            <a:off x="5460977" y="1248239"/>
            <a:ext cx="2282308" cy="48006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mn-ea"/>
                <a:cs typeface="Segoe UI"/>
              </a:rPr>
              <a:t>Business</a:t>
            </a:r>
            <a:endParaRPr kumimoji="0" lang="en-US" sz="1600" b="0" i="0" u="none" strike="noStrike" kern="1200" cap="none" spc="0" normalizeH="0" baseline="0" noProof="0">
              <a:ln>
                <a:noFill/>
              </a:ln>
              <a:solidFill>
                <a:prstClr val="white"/>
              </a:solidFill>
              <a:effectLst/>
              <a:uLnTx/>
              <a:uFillTx/>
              <a:latin typeface="Segoe UI"/>
              <a:ea typeface="+mn-ea"/>
              <a:cs typeface="Segoe UI"/>
            </a:endParaRPr>
          </a:p>
        </p:txBody>
      </p:sp>
      <p:sp>
        <p:nvSpPr>
          <p:cNvPr id="2" name="Rounded Rectangle 1">
            <a:extLst>
              <a:ext uri="{FF2B5EF4-FFF2-40B4-BE49-F238E27FC236}">
                <a16:creationId xmlns:a16="http://schemas.microsoft.com/office/drawing/2014/main" id="{A4C654C2-780B-83AD-2AF7-73CCB4EC27CB}"/>
              </a:ext>
              <a:ext uri="{C183D7F6-B498-43B3-948B-1728B52AA6E4}">
                <adec:decorative xmlns:adec="http://schemas.microsoft.com/office/drawing/2017/decorative" val="1"/>
              </a:ext>
            </a:extLst>
          </p:cNvPr>
          <p:cNvSpPr/>
          <p:nvPr/>
        </p:nvSpPr>
        <p:spPr bwMode="auto">
          <a:xfrm>
            <a:off x="3344335" y="2707975"/>
            <a:ext cx="2153223" cy="378213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 name="TextBox 53">
            <a:extLst>
              <a:ext uri="{FF2B5EF4-FFF2-40B4-BE49-F238E27FC236}">
                <a16:creationId xmlns:a16="http://schemas.microsoft.com/office/drawing/2014/main" id="{BF89972B-D507-97AB-05C8-458A0D0FD692}"/>
              </a:ext>
            </a:extLst>
          </p:cNvPr>
          <p:cNvSpPr txBox="1"/>
          <p:nvPr/>
        </p:nvSpPr>
        <p:spPr>
          <a:xfrm>
            <a:off x="5751502" y="3633933"/>
            <a:ext cx="1975687" cy="154914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Segoe UI Semibold"/>
                <a:ea typeface="+mn-ea"/>
                <a:cs typeface="Segoe UI Semibold"/>
              </a:rPr>
              <a:t>3. Impact on Business Outcomes</a:t>
            </a: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a:ea typeface="+mn-ea"/>
                <a:cs typeface="+mn-cs"/>
              </a:rPr>
              <a:t>Connect Copilot activity with KPI Impact </a:t>
            </a:r>
            <a:r>
              <a:rPr kumimoji="0" lang="en-US" sz="1200" b="0" i="0" u="none" strike="noStrike" kern="1200" cap="none" spc="0" normalizeH="0" baseline="0" noProof="0">
                <a:ln>
                  <a:noFill/>
                </a:ln>
                <a:solidFill>
                  <a:prstClr val="black"/>
                </a:solidFill>
                <a:effectLst/>
                <a:uLnTx/>
                <a:uFillTx/>
                <a:latin typeface="Segoe UI"/>
                <a:ea typeface="+mn-ea"/>
                <a:cs typeface="+mn-cs"/>
              </a:rPr>
              <a:t>(e.g., revenue growth and cost savings)</a:t>
            </a: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Rounded Rectangle 64">
            <a:extLst>
              <a:ext uri="{FF2B5EF4-FFF2-40B4-BE49-F238E27FC236}">
                <a16:creationId xmlns:a16="http://schemas.microsoft.com/office/drawing/2014/main" id="{2A8AD147-C085-3555-6836-B68CD9C18A73}"/>
              </a:ext>
              <a:ext uri="{C183D7F6-B498-43B3-948B-1728B52AA6E4}">
                <adec:decorative xmlns:adec="http://schemas.microsoft.com/office/drawing/2017/decorative" val="1"/>
              </a:ext>
            </a:extLst>
          </p:cNvPr>
          <p:cNvSpPr/>
          <p:nvPr/>
        </p:nvSpPr>
        <p:spPr bwMode="auto">
          <a:xfrm>
            <a:off x="3287268" y="1994499"/>
            <a:ext cx="2153223" cy="646331"/>
          </a:xfrm>
          <a:prstGeom prst="round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a:endParaRPr>
          </a:p>
        </p:txBody>
      </p:sp>
      <p:pic>
        <p:nvPicPr>
          <p:cNvPr id="15" name="Graphic 14" descr="Bar graph with upward trend with solid fill">
            <a:extLst>
              <a:ext uri="{FF2B5EF4-FFF2-40B4-BE49-F238E27FC236}">
                <a16:creationId xmlns:a16="http://schemas.microsoft.com/office/drawing/2014/main" id="{C129802B-71B8-EF0F-70CF-82E0DE721C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37811" y="2886967"/>
            <a:ext cx="404501" cy="404501"/>
          </a:xfrm>
          <a:prstGeom prst="rect">
            <a:avLst/>
          </a:prstGeom>
        </p:spPr>
      </p:pic>
      <p:sp>
        <p:nvSpPr>
          <p:cNvPr id="35" name="TextBox 45">
            <a:extLst>
              <a:ext uri="{FF2B5EF4-FFF2-40B4-BE49-F238E27FC236}">
                <a16:creationId xmlns:a16="http://schemas.microsoft.com/office/drawing/2014/main" id="{0DCBB5EE-1794-C2CD-D92D-97645334A8E2}"/>
              </a:ext>
            </a:extLst>
          </p:cNvPr>
          <p:cNvSpPr txBox="1"/>
          <p:nvPr/>
        </p:nvSpPr>
        <p:spPr>
          <a:xfrm>
            <a:off x="3395071" y="3629486"/>
            <a:ext cx="2012277" cy="200054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Segoe UI Semibold"/>
                <a:ea typeface="+mn-ea"/>
                <a:cs typeface="Segoe UI Semibold"/>
              </a:rPr>
              <a:t>2. Productivity &amp; Process Gains</a:t>
            </a: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1400" b="1" i="0" u="none" strike="noStrike" kern="1200" cap="none" spc="0" normalizeH="0" baseline="0" noProof="0">
              <a:ln>
                <a:noFill/>
              </a:ln>
              <a:solidFill>
                <a:srgbClr val="463668"/>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a:ea typeface="+mn-ea"/>
                <a:cs typeface="+mn-cs"/>
              </a:rPr>
              <a:t>Quantify productivity and articulate process improvements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Uncover value at the organization and functional level</a:t>
            </a: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p:txBody>
      </p:sp>
      <p:sp>
        <p:nvSpPr>
          <p:cNvPr id="36" name="TextBox 35">
            <a:extLst>
              <a:ext uri="{FF2B5EF4-FFF2-40B4-BE49-F238E27FC236}">
                <a16:creationId xmlns:a16="http://schemas.microsoft.com/office/drawing/2014/main" id="{187CBA43-9267-BC68-5FD7-CD0A6AD48C1F}"/>
              </a:ext>
            </a:extLst>
          </p:cNvPr>
          <p:cNvSpPr txBox="1"/>
          <p:nvPr/>
        </p:nvSpPr>
        <p:spPr>
          <a:xfrm>
            <a:off x="3369973" y="2034891"/>
            <a:ext cx="1991193" cy="646331"/>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a:rPr>
              <a:t>What is the impact of Copilot on process and productivity?</a:t>
            </a:r>
            <a:endParaRPr kumimoji="0" lang="en-US" sz="1200" b="0" i="0" u="none" strike="noStrike" kern="1200" cap="none" spc="0" normalizeH="0" baseline="0" noProof="0">
              <a:ln>
                <a:noFill/>
              </a:ln>
              <a:solidFill>
                <a:srgbClr val="FFFFFF"/>
              </a:solidFill>
              <a:effectLst/>
              <a:uLnTx/>
              <a:uFillTx/>
              <a:latin typeface="Segoe UI"/>
              <a:ea typeface="+mn-ea"/>
              <a:cs typeface="Segoe UI"/>
            </a:endParaRPr>
          </a:p>
        </p:txBody>
      </p:sp>
      <p:pic>
        <p:nvPicPr>
          <p:cNvPr id="29" name="Graphic 28" descr="Dollar with solid fill">
            <a:extLst>
              <a:ext uri="{FF2B5EF4-FFF2-40B4-BE49-F238E27FC236}">
                <a16:creationId xmlns:a16="http://schemas.microsoft.com/office/drawing/2014/main" id="{752E43A3-3838-B02F-DA1E-55A46CDE37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07255" y="2886967"/>
            <a:ext cx="457200" cy="457200"/>
          </a:xfrm>
          <a:prstGeom prst="rect">
            <a:avLst/>
          </a:prstGeom>
        </p:spPr>
      </p:pic>
      <p:sp>
        <p:nvSpPr>
          <p:cNvPr id="3" name="Arrow: Right 2">
            <a:extLst>
              <a:ext uri="{FF2B5EF4-FFF2-40B4-BE49-F238E27FC236}">
                <a16:creationId xmlns:a16="http://schemas.microsoft.com/office/drawing/2014/main" id="{CE177ADA-D814-AD65-742B-22AEDEB589AE}"/>
              </a:ext>
              <a:ext uri="{C183D7F6-B498-43B3-948B-1728B52AA6E4}">
                <adec:decorative xmlns:adec="http://schemas.microsoft.com/office/drawing/2017/decorative" val="1"/>
              </a:ext>
            </a:extLst>
          </p:cNvPr>
          <p:cNvSpPr/>
          <p:nvPr/>
        </p:nvSpPr>
        <p:spPr>
          <a:xfrm>
            <a:off x="8113630" y="3930854"/>
            <a:ext cx="891152" cy="357936"/>
          </a:xfrm>
          <a:prstGeom prst="rightArrow">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Segoe UI"/>
              <a:ea typeface="+mn-ea"/>
              <a:cs typeface="+mn-cs"/>
            </a:endParaRPr>
          </a:p>
        </p:txBody>
      </p:sp>
      <p:sp>
        <p:nvSpPr>
          <p:cNvPr id="39" name="Plus 3">
            <a:extLst>
              <a:ext uri="{FF2B5EF4-FFF2-40B4-BE49-F238E27FC236}">
                <a16:creationId xmlns:a16="http://schemas.microsoft.com/office/drawing/2014/main" id="{8598E762-E39A-3A8E-1572-B1ABB23DD043}"/>
              </a:ext>
              <a:ext uri="{C183D7F6-B498-43B3-948B-1728B52AA6E4}">
                <adec:decorative xmlns:adec="http://schemas.microsoft.com/office/drawing/2017/decorative" val="1"/>
              </a:ext>
            </a:extLst>
          </p:cNvPr>
          <p:cNvSpPr/>
          <p:nvPr/>
        </p:nvSpPr>
        <p:spPr bwMode="auto">
          <a:xfrm>
            <a:off x="10275841" y="4062301"/>
            <a:ext cx="325508" cy="367434"/>
          </a:xfrm>
          <a:prstGeom prst="mathPlus">
            <a:avLst>
              <a:gd name="adj1" fmla="val 9004"/>
            </a:avLst>
          </a:prstGeom>
          <a:gradFill>
            <a:gsLst>
              <a:gs pos="80000">
                <a:srgbClr val="0078D4"/>
              </a:gs>
              <a:gs pos="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4F3F5"/>
              </a:solidFill>
              <a:effectLst/>
              <a:uLnTx/>
              <a:uFillTx/>
              <a:latin typeface="Segoe UI"/>
              <a:ea typeface="Segoe UI" pitchFamily="34" charset="0"/>
              <a:cs typeface="Segoe UI" pitchFamily="34" charset="0"/>
            </a:endParaRPr>
          </a:p>
        </p:txBody>
      </p:sp>
      <p:sp>
        <p:nvSpPr>
          <p:cNvPr id="43" name="TextBox 42">
            <a:extLst>
              <a:ext uri="{FF2B5EF4-FFF2-40B4-BE49-F238E27FC236}">
                <a16:creationId xmlns:a16="http://schemas.microsoft.com/office/drawing/2014/main" id="{AA766E94-77C6-F730-1A2F-8822C73F5FCA}"/>
              </a:ext>
              <a:ext uri="{C183D7F6-B498-43B3-948B-1728B52AA6E4}">
                <adec:decorative xmlns:adec="http://schemas.microsoft.com/office/drawing/2017/decorative" val="1"/>
              </a:ext>
            </a:extLst>
          </p:cNvPr>
          <p:cNvSpPr txBox="1"/>
          <p:nvPr/>
        </p:nvSpPr>
        <p:spPr>
          <a:xfrm>
            <a:off x="5675382" y="3452700"/>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Segoe UI"/>
              <a:ea typeface="+mn-ea"/>
              <a:cs typeface="+mn-cs"/>
            </a:endParaRPr>
          </a:p>
        </p:txBody>
      </p:sp>
      <p:sp>
        <p:nvSpPr>
          <p:cNvPr id="49" name="Rectangle: Rounded Corners 34">
            <a:extLst>
              <a:ext uri="{FF2B5EF4-FFF2-40B4-BE49-F238E27FC236}">
                <a16:creationId xmlns:a16="http://schemas.microsoft.com/office/drawing/2014/main" id="{6D05E701-7F8B-0EF9-D3E0-EA4E3119ABA3}"/>
              </a:ext>
            </a:extLst>
          </p:cNvPr>
          <p:cNvSpPr/>
          <p:nvPr/>
        </p:nvSpPr>
        <p:spPr bwMode="auto">
          <a:xfrm>
            <a:off x="9553576" y="2117654"/>
            <a:ext cx="1836000" cy="1800000"/>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gradFill>
                  <a:gsLst>
                    <a:gs pos="0">
                      <a:srgbClr val="0078D4"/>
                    </a:gs>
                    <a:gs pos="99000">
                      <a:srgbClr val="BF3AC4"/>
                    </a:gs>
                  </a:gsLst>
                  <a:lin ang="2700000" scaled="0"/>
                </a:gradFill>
                <a:effectLst/>
                <a:uLnTx/>
                <a:uFillTx/>
                <a:latin typeface="Segoe UI Semibold" panose="020B0502040204020203" pitchFamily="34" charset="0"/>
                <a:ea typeface="+mn-ea"/>
                <a:cs typeface="Segoe UI Semibold" panose="020B0502040204020203" pitchFamily="34" charset="0"/>
              </a:rPr>
              <a:t>Employee Value</a:t>
            </a:r>
          </a:p>
          <a:p>
            <a:pPr marL="0" marR="0" lvl="0" indent="0" algn="ctr" defTabSz="914400" rtl="0" eaLnBrk="1" fontAlgn="auto" latinLnBrk="0" hangingPunct="1">
              <a:lnSpc>
                <a:spcPct val="100000"/>
              </a:lnSpc>
              <a:spcBef>
                <a:spcPts val="30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Enhanced efficiency</a:t>
            </a:r>
          </a:p>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Capacity to create &amp; collaborate</a:t>
            </a:r>
          </a:p>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Improved employee experience</a:t>
            </a:r>
          </a:p>
        </p:txBody>
      </p:sp>
      <p:sp>
        <p:nvSpPr>
          <p:cNvPr id="52" name="Rectangle: Rounded Corners 34">
            <a:extLst>
              <a:ext uri="{FF2B5EF4-FFF2-40B4-BE49-F238E27FC236}">
                <a16:creationId xmlns:a16="http://schemas.microsoft.com/office/drawing/2014/main" id="{7089DBFB-96B9-1F6D-9448-139ED68B8A18}"/>
              </a:ext>
            </a:extLst>
          </p:cNvPr>
          <p:cNvSpPr/>
          <p:nvPr/>
        </p:nvSpPr>
        <p:spPr bwMode="auto">
          <a:xfrm>
            <a:off x="9571576" y="4570191"/>
            <a:ext cx="1800000" cy="1800000"/>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gradFill>
                  <a:gsLst>
                    <a:gs pos="0">
                      <a:srgbClr val="0078D4"/>
                    </a:gs>
                    <a:gs pos="99000">
                      <a:srgbClr val="BF3AC4"/>
                    </a:gs>
                  </a:gsLst>
                  <a:lin ang="2700000" scaled="0"/>
                </a:gradFill>
                <a:effectLst/>
                <a:uLnTx/>
                <a:uFillTx/>
                <a:latin typeface="Segoe UI Semibold" panose="020B0502040204020203" pitchFamily="34" charset="0"/>
                <a:ea typeface="+mn-ea"/>
                <a:cs typeface="Segoe UI Semibold" panose="020B0502040204020203" pitchFamily="34" charset="0"/>
              </a:rPr>
              <a:t>Business Value</a:t>
            </a:r>
          </a:p>
          <a:p>
            <a:pPr marL="0" marR="0" lvl="0" indent="0" algn="ctr" defTabSz="914400" rtl="0" eaLnBrk="1" fontAlgn="auto" latinLnBrk="0" hangingPunct="1">
              <a:lnSpc>
                <a:spcPct val="100000"/>
              </a:lnSpc>
              <a:spcBef>
                <a:spcPts val="30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Accelerated revenue growth</a:t>
            </a:r>
          </a:p>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Cost optimization &amp; avoidance</a:t>
            </a:r>
          </a:p>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Faster time-to-value</a:t>
            </a:r>
          </a:p>
        </p:txBody>
      </p:sp>
      <p:sp>
        <p:nvSpPr>
          <p:cNvPr id="54" name="Rectangle: Rounded Corners 34">
            <a:extLst>
              <a:ext uri="{FF2B5EF4-FFF2-40B4-BE49-F238E27FC236}">
                <a16:creationId xmlns:a16="http://schemas.microsoft.com/office/drawing/2014/main" id="{4C142F5D-1065-F336-3EA9-F5A026FD4CCE}"/>
              </a:ext>
              <a:ext uri="{C183D7F6-B498-43B3-948B-1728B52AA6E4}">
                <adec:decorative xmlns:adec="http://schemas.microsoft.com/office/drawing/2017/decorative" val="1"/>
              </a:ext>
            </a:extLst>
          </p:cNvPr>
          <p:cNvSpPr/>
          <p:nvPr/>
        </p:nvSpPr>
        <p:spPr bwMode="auto">
          <a:xfrm>
            <a:off x="9494132" y="2008077"/>
            <a:ext cx="1954888" cy="2022456"/>
          </a:xfrm>
          <a:prstGeom prst="roundRect">
            <a:avLst>
              <a:gd name="adj" fmla="val 3590"/>
            </a:avLst>
          </a:prstGeom>
          <a:noFill/>
          <a:ln w="12700">
            <a:gradFill flip="none" rotWithShape="1">
              <a:gsLst>
                <a:gs pos="0">
                  <a:srgbClr val="0078D4"/>
                </a:gs>
                <a:gs pos="100000">
                  <a:schemeClr val="accent2"/>
                </a:gs>
              </a:gsLst>
              <a:lin ang="189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prstClr val="white"/>
              </a:solidFill>
              <a:effectLst/>
              <a:uLnTx/>
              <a:uFillTx/>
              <a:latin typeface="Segoe UI"/>
              <a:ea typeface="+mn-ea"/>
              <a:cs typeface="+mn-cs"/>
            </a:endParaRPr>
          </a:p>
        </p:txBody>
      </p:sp>
      <p:sp>
        <p:nvSpPr>
          <p:cNvPr id="55" name="Rectangle: Rounded Corners 34">
            <a:extLst>
              <a:ext uri="{FF2B5EF4-FFF2-40B4-BE49-F238E27FC236}">
                <a16:creationId xmlns:a16="http://schemas.microsoft.com/office/drawing/2014/main" id="{D5086624-ED35-3FE9-759A-7EBB3129A1AA}"/>
              </a:ext>
              <a:ext uri="{C183D7F6-B498-43B3-948B-1728B52AA6E4}">
                <adec:decorative xmlns:adec="http://schemas.microsoft.com/office/drawing/2017/decorative" val="1"/>
              </a:ext>
            </a:extLst>
          </p:cNvPr>
          <p:cNvSpPr/>
          <p:nvPr/>
        </p:nvSpPr>
        <p:spPr bwMode="auto">
          <a:xfrm>
            <a:off x="9494132" y="4458963"/>
            <a:ext cx="1954888" cy="2022456"/>
          </a:xfrm>
          <a:prstGeom prst="roundRect">
            <a:avLst>
              <a:gd name="adj" fmla="val 3590"/>
            </a:avLst>
          </a:prstGeom>
          <a:noFill/>
          <a:ln w="12700">
            <a:gradFill flip="none" rotWithShape="1">
              <a:gsLst>
                <a:gs pos="0">
                  <a:srgbClr val="0078D4"/>
                </a:gs>
                <a:gs pos="100000">
                  <a:schemeClr val="accent2"/>
                </a:gs>
              </a:gsLst>
              <a:lin ang="189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prstClr val="white"/>
              </a:solidFill>
              <a:effectLst/>
              <a:uLnTx/>
              <a:uFillTx/>
              <a:latin typeface="Segoe UI"/>
              <a:ea typeface="+mn-ea"/>
              <a:cs typeface="+mn-cs"/>
            </a:endParaRPr>
          </a:p>
        </p:txBody>
      </p:sp>
      <p:sp>
        <p:nvSpPr>
          <p:cNvPr id="56" name="Arrow: Curved Down 55">
            <a:extLst>
              <a:ext uri="{FF2B5EF4-FFF2-40B4-BE49-F238E27FC236}">
                <a16:creationId xmlns:a16="http://schemas.microsoft.com/office/drawing/2014/main" id="{9EA1390D-3186-580B-B9EB-8936DB3EEB9B}"/>
              </a:ext>
              <a:ext uri="{C183D7F6-B498-43B3-948B-1728B52AA6E4}">
                <adec:decorative xmlns:adec="http://schemas.microsoft.com/office/drawing/2017/decorative" val="1"/>
              </a:ext>
            </a:extLst>
          </p:cNvPr>
          <p:cNvSpPr/>
          <p:nvPr/>
        </p:nvSpPr>
        <p:spPr>
          <a:xfrm rot="5400000">
            <a:off x="10997386" y="3880296"/>
            <a:ext cx="1154378" cy="584475"/>
          </a:xfrm>
          <a:prstGeom prst="curvedDownArrow">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Segoe UI"/>
              <a:ea typeface="+mn-ea"/>
              <a:cs typeface="+mn-cs"/>
            </a:endParaRPr>
          </a:p>
        </p:txBody>
      </p:sp>
      <p:sp>
        <p:nvSpPr>
          <p:cNvPr id="57" name="Title 1">
            <a:extLst>
              <a:ext uri="{FF2B5EF4-FFF2-40B4-BE49-F238E27FC236}">
                <a16:creationId xmlns:a16="http://schemas.microsoft.com/office/drawing/2014/main" id="{9075305B-5024-0143-98F5-038A08716837}"/>
              </a:ext>
            </a:extLst>
          </p:cNvPr>
          <p:cNvSpPr txBox="1">
            <a:spLocks/>
          </p:cNvSpPr>
          <p:nvPr/>
        </p:nvSpPr>
        <p:spPr>
          <a:xfrm>
            <a:off x="8650998" y="1109034"/>
            <a:ext cx="339014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gradFill>
                  <a:gsLst>
                    <a:gs pos="50000">
                      <a:schemeClr val="accent5"/>
                    </a:gs>
                    <a:gs pos="0">
                      <a:schemeClr val="accent1"/>
                    </a:gs>
                    <a:gs pos="100000">
                      <a:srgbClr val="C73ECC"/>
                    </a:gs>
                  </a:gsLst>
                  <a:lin ang="2700000" scaled="1"/>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1200" b="0" i="0" u="none" strike="noStrike" kern="1200" cap="none" spc="-50" normalizeH="0" baseline="0" noProof="0">
                <a:ln w="3175">
                  <a:noFill/>
                </a:ln>
                <a:solidFill>
                  <a:prstClr val="black"/>
                </a:solidFill>
                <a:effectLst/>
                <a:uLnTx/>
                <a:uFillTx/>
                <a:latin typeface="Segoe UI" panose="020B0502040204020203" pitchFamily="34" charset="0"/>
                <a:ea typeface="+mn-ea"/>
                <a:cs typeface="Segoe UI" pitchFamily="34" charset="0"/>
              </a:rPr>
              <a:t>Building on the foundations of employee value, business value is realised when personal productivity is combined with business process transformation</a:t>
            </a:r>
          </a:p>
        </p:txBody>
      </p:sp>
      <p:sp>
        <p:nvSpPr>
          <p:cNvPr id="16" name="Rounded Rectangle 61">
            <a:extLst>
              <a:ext uri="{FF2B5EF4-FFF2-40B4-BE49-F238E27FC236}">
                <a16:creationId xmlns:a16="http://schemas.microsoft.com/office/drawing/2014/main" id="{E5B9ED46-5373-00A1-ACB0-30EA251BDF4B}"/>
              </a:ext>
            </a:extLst>
          </p:cNvPr>
          <p:cNvSpPr/>
          <p:nvPr/>
        </p:nvSpPr>
        <p:spPr bwMode="auto">
          <a:xfrm>
            <a:off x="3260408" y="1248239"/>
            <a:ext cx="2237150" cy="480062"/>
          </a:xfrm>
          <a:prstGeom prst="round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Segoe UI"/>
              </a:rPr>
              <a:t>Functional</a:t>
            </a: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12" name="Rounded Rectangle 12">
            <a:extLst>
              <a:ext uri="{FF2B5EF4-FFF2-40B4-BE49-F238E27FC236}">
                <a16:creationId xmlns:a16="http://schemas.microsoft.com/office/drawing/2014/main" id="{5711B539-F476-8AD1-050A-CCE0C84CC175}"/>
              </a:ext>
            </a:extLst>
          </p:cNvPr>
          <p:cNvSpPr/>
          <p:nvPr/>
        </p:nvSpPr>
        <p:spPr bwMode="auto">
          <a:xfrm>
            <a:off x="1099523" y="5718218"/>
            <a:ext cx="2027068" cy="492442"/>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Super Usage Report</a:t>
            </a:r>
          </a:p>
        </p:txBody>
      </p:sp>
      <p:sp>
        <p:nvSpPr>
          <p:cNvPr id="17" name="Rounded Rectangle 12">
            <a:extLst>
              <a:ext uri="{FF2B5EF4-FFF2-40B4-BE49-F238E27FC236}">
                <a16:creationId xmlns:a16="http://schemas.microsoft.com/office/drawing/2014/main" id="{C9109CD8-8A7F-9BBA-5AB6-1EBA52CDDC1D}"/>
              </a:ext>
            </a:extLst>
          </p:cNvPr>
          <p:cNvSpPr/>
          <p:nvPr/>
        </p:nvSpPr>
        <p:spPr bwMode="auto">
          <a:xfrm>
            <a:off x="5710327" y="5736908"/>
            <a:ext cx="2027068" cy="492442"/>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Business Impact Report</a:t>
            </a:r>
          </a:p>
        </p:txBody>
      </p:sp>
      <p:sp>
        <p:nvSpPr>
          <p:cNvPr id="19" name="Rounded Rectangle 12">
            <a:extLst>
              <a:ext uri="{FF2B5EF4-FFF2-40B4-BE49-F238E27FC236}">
                <a16:creationId xmlns:a16="http://schemas.microsoft.com/office/drawing/2014/main" id="{B5730E71-A4F7-5185-3FF8-A769321FE2A3}"/>
              </a:ext>
            </a:extLst>
          </p:cNvPr>
          <p:cNvSpPr/>
          <p:nvPr/>
        </p:nvSpPr>
        <p:spPr bwMode="auto">
          <a:xfrm>
            <a:off x="3395071" y="5737857"/>
            <a:ext cx="2027068" cy="632333"/>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Super Usage Report</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a:solidFill>
                  <a:srgbClr val="FFFFFF"/>
                </a:solidFill>
                <a:latin typeface="Segoe Sans Display"/>
                <a:ea typeface="Segoe UI" pitchFamily="34" charset="0"/>
                <a:cs typeface="Segoe UI" pitchFamily="34" charset="0"/>
              </a:rPr>
              <a:t>Agent Report</a:t>
            </a:r>
            <a:endParaRPr kumimoji="0" lang="en-US" sz="1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41928910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D9EDE-42FF-62E7-DA34-157C68842DE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36492DF-578A-F59D-B593-2C9ED7BE63E7}"/>
              </a:ext>
              <a:ext uri="{C183D7F6-B498-43B3-948B-1728B52AA6E4}">
                <adec:decorative xmlns:adec="http://schemas.microsoft.com/office/drawing/2017/decorative" val="1"/>
              </a:ext>
            </a:extLst>
          </p:cNvPr>
          <p:cNvGrpSpPr/>
          <p:nvPr/>
        </p:nvGrpSpPr>
        <p:grpSpPr>
          <a:xfrm>
            <a:off x="1057745" y="2707975"/>
            <a:ext cx="2138981" cy="3782140"/>
            <a:chOff x="2791099" y="1513272"/>
            <a:chExt cx="2153223" cy="3782140"/>
          </a:xfrm>
        </p:grpSpPr>
        <p:sp>
          <p:nvSpPr>
            <p:cNvPr id="27" name="Rounded Rectangle 1">
              <a:extLst>
                <a:ext uri="{FF2B5EF4-FFF2-40B4-BE49-F238E27FC236}">
                  <a16:creationId xmlns:a16="http://schemas.microsoft.com/office/drawing/2014/main" id="{40EBFCEE-FE49-65D3-708A-EDCDCC84E46B}"/>
                </a:ext>
                <a:ext uri="{C183D7F6-B498-43B3-948B-1728B52AA6E4}">
                  <adec:decorative xmlns:adec="http://schemas.microsoft.com/office/drawing/2017/decorative" val="1"/>
                </a:ext>
              </a:extLst>
            </p:cNvPr>
            <p:cNvSpPr/>
            <p:nvPr/>
          </p:nvSpPr>
          <p:spPr bwMode="auto">
            <a:xfrm>
              <a:off x="2791099" y="1513272"/>
              <a:ext cx="2153223" cy="3782140"/>
            </a:xfrm>
            <a:prstGeom prst="roundRect">
              <a:avLst>
                <a:gd name="adj" fmla="val 2901"/>
              </a:avLst>
            </a:prstGeom>
            <a:solidFill>
              <a:schemeClr val="bg1"/>
            </a:solidFill>
            <a:ln w="57150">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8" name="TextBox 45">
              <a:extLst>
                <a:ext uri="{FF2B5EF4-FFF2-40B4-BE49-F238E27FC236}">
                  <a16:creationId xmlns:a16="http://schemas.microsoft.com/office/drawing/2014/main" id="{3B0CB585-E51D-C9E4-64D0-DA608923B662}"/>
                </a:ext>
              </a:extLst>
            </p:cNvPr>
            <p:cNvSpPr txBox="1"/>
            <p:nvPr/>
          </p:nvSpPr>
          <p:spPr>
            <a:xfrm>
              <a:off x="2929011" y="2458957"/>
              <a:ext cx="1962172" cy="178510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Segoe UI Semibold"/>
                  <a:ea typeface="+mn-ea"/>
                  <a:cs typeface="Segoe UI Semibold"/>
                </a:rPr>
                <a:t>1. Copilot Usage Patterns &amp; Experience</a:t>
              </a:r>
              <a:endParaRPr kumimoji="0" lang="en-US" sz="1200" b="1" i="0" u="none" strike="noStrike" kern="1200" cap="none" spc="0" normalizeH="0" baseline="0" noProof="0">
                <a:ln>
                  <a:noFill/>
                </a:ln>
                <a:solidFill>
                  <a:schemeClr val="accent2"/>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a:ea typeface="+mn-ea"/>
                  <a:cs typeface="+mn-cs"/>
                </a:rPr>
                <a:t>Understand Copilot usage archetypes </a:t>
              </a:r>
              <a:r>
                <a:rPr kumimoji="0" lang="en-US" sz="1200" b="0" i="0" u="none" strike="noStrike" kern="1200" cap="none" spc="0" normalizeH="0" baseline="0" noProof="0">
                  <a:ln>
                    <a:noFill/>
                  </a:ln>
                  <a:solidFill>
                    <a:prstClr val="black"/>
                  </a:solidFill>
                  <a:effectLst/>
                  <a:uLnTx/>
                  <a:uFillTx/>
                  <a:latin typeface="Segoe UI"/>
                  <a:ea typeface="+mn-ea"/>
                  <a:cs typeface="+mn-cs"/>
                </a:rPr>
                <a:t>(intensity)</a:t>
              </a:r>
              <a:r>
                <a:rPr kumimoji="0" lang="en-US" sz="1200" b="1" i="0" u="none" strike="noStrike" kern="1200" cap="none" spc="0" normalizeH="0" baseline="0" noProof="0">
                  <a:ln>
                    <a:noFill/>
                  </a:ln>
                  <a:solidFill>
                    <a:prstClr val="black"/>
                  </a:solidFill>
                  <a:effectLst/>
                  <a:uLnTx/>
                  <a:uFillTx/>
                  <a:latin typeface="Segoe UI"/>
                  <a:ea typeface="+mn-ea"/>
                  <a:cs typeface="+mn-cs"/>
                </a:rPr>
                <a:t> </a:t>
              </a:r>
              <a:r>
                <a:rPr kumimoji="0" lang="en-US" sz="1200" b="0" i="0" u="none" strike="noStrike" kern="1200" cap="none" spc="0" normalizeH="0" baseline="0" noProof="0">
                  <a:ln>
                    <a:noFill/>
                  </a:ln>
                  <a:solidFill>
                    <a:prstClr val="black"/>
                  </a:solidFill>
                  <a:effectLst/>
                  <a:uLnTx/>
                  <a:uFillTx/>
                  <a:latin typeface="Segoe UI"/>
                  <a:ea typeface="+mn-ea"/>
                  <a:cs typeface="+mn-cs"/>
                </a:rPr>
                <a:t>and usage patterns</a:t>
              </a: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p:txBody>
        </p:sp>
      </p:grpSp>
      <p:pic>
        <p:nvPicPr>
          <p:cNvPr id="14" name="Graphic 13" descr="Speech with solid fill">
            <a:extLst>
              <a:ext uri="{FF2B5EF4-FFF2-40B4-BE49-F238E27FC236}">
                <a16:creationId xmlns:a16="http://schemas.microsoft.com/office/drawing/2014/main" id="{A870ACAC-F29D-9930-1845-EFABC46CB8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354" y="2827106"/>
            <a:ext cx="457200" cy="457200"/>
          </a:xfrm>
          <a:prstGeom prst="rect">
            <a:avLst/>
          </a:prstGeom>
        </p:spPr>
      </p:pic>
      <p:sp>
        <p:nvSpPr>
          <p:cNvPr id="18" name="Rounded Rectangle 61">
            <a:extLst>
              <a:ext uri="{FF2B5EF4-FFF2-40B4-BE49-F238E27FC236}">
                <a16:creationId xmlns:a16="http://schemas.microsoft.com/office/drawing/2014/main" id="{843F945B-EDE2-E9BE-523B-CD737E1BA33A}"/>
              </a:ext>
            </a:extLst>
          </p:cNvPr>
          <p:cNvSpPr/>
          <p:nvPr/>
        </p:nvSpPr>
        <p:spPr bwMode="auto">
          <a:xfrm>
            <a:off x="1103866" y="1985128"/>
            <a:ext cx="2130951" cy="643178"/>
          </a:xfrm>
          <a:prstGeom prst="round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Segoe UI" pitchFamily="34" charset="0"/>
                <a:cs typeface="Segoe UI"/>
              </a:rPr>
              <a:t>How well is the workforce taking to the new technology? </a:t>
            </a: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a:endParaRPr>
          </a:p>
        </p:txBody>
      </p:sp>
      <p:sp>
        <p:nvSpPr>
          <p:cNvPr id="23" name="Rounded Rectangle 61">
            <a:extLst>
              <a:ext uri="{FF2B5EF4-FFF2-40B4-BE49-F238E27FC236}">
                <a16:creationId xmlns:a16="http://schemas.microsoft.com/office/drawing/2014/main" id="{ADEE7016-1E61-A3FB-32C0-2CF831554C3E}"/>
              </a:ext>
            </a:extLst>
          </p:cNvPr>
          <p:cNvSpPr/>
          <p:nvPr/>
        </p:nvSpPr>
        <p:spPr bwMode="auto">
          <a:xfrm>
            <a:off x="1025029" y="1250883"/>
            <a:ext cx="2237150" cy="480062"/>
          </a:xfrm>
          <a:prstGeom prst="round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Segoe UI"/>
              </a:rPr>
              <a:t>Individual</a:t>
            </a: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0EB45DF6-9551-AFBC-D873-745AF1105ADF}"/>
              </a:ext>
            </a:extLst>
          </p:cNvPr>
          <p:cNvSpPr txBox="1"/>
          <p:nvPr/>
        </p:nvSpPr>
        <p:spPr>
          <a:xfrm>
            <a:off x="4216007" y="2707975"/>
            <a:ext cx="7882630" cy="1954381"/>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2800" b="0" i="0" u="none" strike="noStrike" kern="1200" cap="none" spc="0" normalizeH="0" baseline="0" noProof="0">
                <a:ln>
                  <a:noFill/>
                </a:ln>
                <a:solidFill>
                  <a:srgbClr val="000000"/>
                </a:solidFill>
                <a:effectLst/>
                <a:uLnTx/>
                <a:uFillTx/>
                <a:latin typeface="Segoe UI"/>
                <a:ea typeface="+mn-ea"/>
                <a:cs typeface="+mn-cs"/>
              </a:rPr>
              <a:t>Growth in general adoption</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2800" b="0" i="0" u="none" strike="noStrike" kern="1200" cap="none" spc="0" normalizeH="0" baseline="0" noProof="0">
                <a:ln>
                  <a:noFill/>
                </a:ln>
                <a:solidFill>
                  <a:srgbClr val="000000"/>
                </a:solidFill>
                <a:effectLst/>
                <a:uLnTx/>
                <a:uFillTx/>
                <a:latin typeface="Segoe UI"/>
                <a:ea typeface="+mn-ea"/>
                <a:cs typeface="+mn-cs"/>
              </a:rPr>
              <a:t>Adoption timeline</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2800" b="0" i="0" u="none" strike="noStrike" kern="1200" cap="none" spc="0" normalizeH="0" baseline="0" noProof="0">
                <a:ln>
                  <a:noFill/>
                </a:ln>
                <a:solidFill>
                  <a:srgbClr val="000000"/>
                </a:solidFill>
                <a:effectLst/>
                <a:uLnTx/>
                <a:uFillTx/>
                <a:latin typeface="Segoe UI"/>
                <a:ea typeface="+mn-ea"/>
                <a:cs typeface="+mn-cs"/>
              </a:rPr>
              <a:t>Distribution of super users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2800" b="0" i="0" u="none" strike="noStrike" kern="1200" cap="none" spc="0" normalizeH="0" baseline="0" noProof="0">
                <a:ln>
                  <a:noFill/>
                </a:ln>
                <a:solidFill>
                  <a:srgbClr val="000000"/>
                </a:solidFill>
                <a:effectLst/>
                <a:uLnTx/>
                <a:uFillTx/>
                <a:latin typeface="Segoe UI"/>
                <a:ea typeface="+mn-ea"/>
                <a:cs typeface="+mn-cs"/>
              </a:rPr>
              <a:t>Identifying Copilot champions</a:t>
            </a:r>
            <a:endParaRPr kumimoji="0" lang="en-AU" sz="2800" b="0" i="0" u="none" strike="noStrike" kern="1200" cap="none" spc="0" normalizeH="0" baseline="0" noProof="0">
              <a:ln>
                <a:noFill/>
              </a:ln>
              <a:solidFill>
                <a:srgbClr val="000000"/>
              </a:solidFill>
              <a:effectLst/>
              <a:uLnTx/>
              <a:uFillTx/>
              <a:latin typeface="Segoe UI"/>
              <a:ea typeface="+mn-ea"/>
              <a:cs typeface="+mn-cs"/>
            </a:endParaRPr>
          </a:p>
        </p:txBody>
      </p:sp>
      <p:sp>
        <p:nvSpPr>
          <p:cNvPr id="2" name="Rounded Rectangle 12">
            <a:extLst>
              <a:ext uri="{FF2B5EF4-FFF2-40B4-BE49-F238E27FC236}">
                <a16:creationId xmlns:a16="http://schemas.microsoft.com/office/drawing/2014/main" id="{9A5CD85B-26BE-E24E-54BC-91A024B2F534}"/>
              </a:ext>
            </a:extLst>
          </p:cNvPr>
          <p:cNvSpPr/>
          <p:nvPr/>
        </p:nvSpPr>
        <p:spPr bwMode="auto">
          <a:xfrm>
            <a:off x="1130070" y="5718087"/>
            <a:ext cx="2027068"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Super Usage Report</a:t>
            </a:r>
          </a:p>
        </p:txBody>
      </p:sp>
      <p:sp>
        <p:nvSpPr>
          <p:cNvPr id="3" name="TextBox 2">
            <a:extLst>
              <a:ext uri="{FF2B5EF4-FFF2-40B4-BE49-F238E27FC236}">
                <a16:creationId xmlns:a16="http://schemas.microsoft.com/office/drawing/2014/main" id="{76214A9B-3FA0-6F6B-6724-CC22D29B0661}"/>
              </a:ext>
            </a:extLst>
          </p:cNvPr>
          <p:cNvSpPr txBox="1"/>
          <p:nvPr/>
        </p:nvSpPr>
        <p:spPr>
          <a:xfrm>
            <a:off x="4078019" y="2306717"/>
            <a:ext cx="1721476" cy="276999"/>
          </a:xfrm>
          <a:prstGeom prst="rect">
            <a:avLst/>
          </a:prstGeom>
          <a:solidFill>
            <a:schemeClr val="bg1">
              <a:lumMod val="95000"/>
            </a:schemeClr>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Segoe UI"/>
                <a:ea typeface="+mn-ea"/>
                <a:cs typeface="+mn-cs"/>
              </a:rPr>
              <a:t>Adoption</a:t>
            </a:r>
          </a:p>
        </p:txBody>
      </p:sp>
      <p:sp>
        <p:nvSpPr>
          <p:cNvPr id="4" name="Title 1">
            <a:extLst>
              <a:ext uri="{FF2B5EF4-FFF2-40B4-BE49-F238E27FC236}">
                <a16:creationId xmlns:a16="http://schemas.microsoft.com/office/drawing/2014/main" id="{16C065C2-CBFB-1625-63C2-5969167972C1}"/>
              </a:ext>
            </a:extLst>
          </p:cNvPr>
          <p:cNvSpPr txBox="1">
            <a:spLocks/>
          </p:cNvSpPr>
          <p:nvPr/>
        </p:nvSpPr>
        <p:spPr>
          <a:xfrm>
            <a:off x="472273" y="292817"/>
            <a:ext cx="11719727" cy="430887"/>
          </a:xfrm>
          <a:prstGeom prst="rect">
            <a:avLst/>
          </a:prstGeom>
        </p:spPr>
        <p:txBody>
          <a:bodyPr vert="horz" wrap="square" lIns="0" tIns="0" rIns="0" bIns="0" rtlCol="0" anchor="t">
            <a:spAutoFit/>
          </a:bodyPr>
          <a:lstStyle>
            <a:defPPr>
              <a:defRPr lang="en-US"/>
            </a:defPPr>
            <a:lvl1pPr defTabSz="932742">
              <a:lnSpc>
                <a:spcPct val="100000"/>
              </a:lnSpc>
              <a:spcBef>
                <a:spcPct val="0"/>
              </a:spcBef>
              <a:buNone/>
              <a:defRPr sz="2800" b="0" cap="none" spc="0" baseline="0">
                <a:ln w="3175">
                  <a:noFill/>
                </a:ln>
                <a:gradFill flip="none">
                  <a:gsLst>
                    <a:gs pos="0">
                      <a:srgbClr val="3E76D4"/>
                    </a:gs>
                    <a:gs pos="58000">
                      <a:srgbClr val="8661C5"/>
                    </a:gs>
                    <a:gs pos="100000">
                      <a:srgbClr val="C73ECC"/>
                    </a:gs>
                  </a:gsLst>
                  <a:lin ang="0" scaled="0"/>
                  <a:tileRect/>
                </a:gradFill>
                <a:effectLst/>
                <a:latin typeface="Segoe Sans Text Semibold"/>
                <a:cs typeface="Segoe Sans Text Semibold"/>
              </a:defRPr>
            </a:lvl1pPr>
          </a:lstStyle>
          <a:p>
            <a:r>
              <a:rPr lang="en-CA"/>
              <a:t>Value &amp; ROI Measurement: Illustration</a:t>
            </a:r>
          </a:p>
        </p:txBody>
      </p:sp>
    </p:spTree>
    <p:extLst>
      <p:ext uri="{BB962C8B-B14F-4D97-AF65-F5344CB8AC3E}">
        <p14:creationId xmlns:p14="http://schemas.microsoft.com/office/powerpoint/2010/main" val="207752216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898A4-C95B-D37B-0430-725825CED4D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3F0749E-117F-B70B-FF93-388BA1230A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859" y="204640"/>
            <a:ext cx="446573" cy="380146"/>
          </a:xfrm>
          <a:prstGeom prst="rect">
            <a:avLst/>
          </a:prstGeom>
        </p:spPr>
      </p:pic>
      <p:sp>
        <p:nvSpPr>
          <p:cNvPr id="11" name="TextBox 35">
            <a:extLst>
              <a:ext uri="{FF2B5EF4-FFF2-40B4-BE49-F238E27FC236}">
                <a16:creationId xmlns:a16="http://schemas.microsoft.com/office/drawing/2014/main" id="{AB39A6FA-5BF2-3401-D65A-2936CB2DDF5E}"/>
              </a:ext>
            </a:extLst>
          </p:cNvPr>
          <p:cNvSpPr txBox="1"/>
          <p:nvPr/>
        </p:nvSpPr>
        <p:spPr>
          <a:xfrm>
            <a:off x="651850" y="118625"/>
            <a:ext cx="11598565" cy="5539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Segoe UI" panose="020B0502040204020203" pitchFamily="34" charset="0"/>
                <a:ea typeface="+mn-ea"/>
                <a:cs typeface="Segoe UI" panose="020B0502040204020203" pitchFamily="34" charset="0"/>
              </a:rPr>
              <a:t>Super Usage analysis</a:t>
            </a:r>
          </a:p>
        </p:txBody>
      </p:sp>
      <p:cxnSp>
        <p:nvCxnSpPr>
          <p:cNvPr id="12" name="Straight Connector 11">
            <a:extLst>
              <a:ext uri="{FF2B5EF4-FFF2-40B4-BE49-F238E27FC236}">
                <a16:creationId xmlns:a16="http://schemas.microsoft.com/office/drawing/2014/main" id="{35ABAC04-9712-B168-A35E-F1D841B5F330}"/>
              </a:ext>
              <a:ext uri="{C183D7F6-B498-43B3-948B-1728B52AA6E4}">
                <adec:decorative xmlns:adec="http://schemas.microsoft.com/office/drawing/2017/decorative" val="1"/>
              </a:ext>
            </a:extLst>
          </p:cNvPr>
          <p:cNvCxnSpPr>
            <a:cxnSpLocks/>
          </p:cNvCxnSpPr>
          <p:nvPr/>
        </p:nvCxnSpPr>
        <p:spPr>
          <a:xfrm>
            <a:off x="159917" y="740728"/>
            <a:ext cx="11857184" cy="0"/>
          </a:xfrm>
          <a:prstGeom prst="line">
            <a:avLst/>
          </a:prstGeom>
          <a:ln w="12700"/>
        </p:spPr>
        <p:style>
          <a:lnRef idx="2">
            <a:schemeClr val="accent5"/>
          </a:lnRef>
          <a:fillRef idx="0">
            <a:schemeClr val="accent5"/>
          </a:fillRef>
          <a:effectRef idx="1">
            <a:schemeClr val="accent5"/>
          </a:effectRef>
          <a:fontRef idx="minor">
            <a:schemeClr val="tx1"/>
          </a:fontRef>
        </p:style>
      </p:cxnSp>
      <p:sp>
        <p:nvSpPr>
          <p:cNvPr id="13" name="Rectangle 12">
            <a:extLst>
              <a:ext uri="{FF2B5EF4-FFF2-40B4-BE49-F238E27FC236}">
                <a16:creationId xmlns:a16="http://schemas.microsoft.com/office/drawing/2014/main" id="{1F1D11FE-0881-B313-5922-BBCD2A77068F}"/>
              </a:ext>
              <a:ext uri="{C183D7F6-B498-43B3-948B-1728B52AA6E4}">
                <adec:decorative xmlns:adec="http://schemas.microsoft.com/office/drawing/2017/decorative" val="1"/>
              </a:ext>
            </a:extLst>
          </p:cNvPr>
          <p:cNvSpPr/>
          <p:nvPr/>
        </p:nvSpPr>
        <p:spPr>
          <a:xfrm>
            <a:off x="8884629" y="1908564"/>
            <a:ext cx="3229315" cy="4179382"/>
          </a:xfrm>
          <a:prstGeom prst="rect">
            <a:avLst/>
          </a:prstGeom>
          <a:solidFill>
            <a:schemeClr val="bg1">
              <a:lumMod val="95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4" name="Group 13">
            <a:extLst>
              <a:ext uri="{FF2B5EF4-FFF2-40B4-BE49-F238E27FC236}">
                <a16:creationId xmlns:a16="http://schemas.microsoft.com/office/drawing/2014/main" id="{AAB5C74A-12C9-D679-B3A0-3E157D173E8D}"/>
              </a:ext>
            </a:extLst>
          </p:cNvPr>
          <p:cNvGrpSpPr/>
          <p:nvPr/>
        </p:nvGrpSpPr>
        <p:grpSpPr>
          <a:xfrm>
            <a:off x="8905505" y="2135604"/>
            <a:ext cx="3138153" cy="3722706"/>
            <a:chOff x="8974142" y="2235683"/>
            <a:chExt cx="2984202" cy="3096168"/>
          </a:xfrm>
        </p:grpSpPr>
        <p:cxnSp>
          <p:nvCxnSpPr>
            <p:cNvPr id="15" name="Straight Connector 14">
              <a:extLst>
                <a:ext uri="{FF2B5EF4-FFF2-40B4-BE49-F238E27FC236}">
                  <a16:creationId xmlns:a16="http://schemas.microsoft.com/office/drawing/2014/main" id="{F23B15E5-BA75-16A9-E505-0C5762E35819}"/>
                </a:ext>
                <a:ext uri="{C183D7F6-B498-43B3-948B-1728B52AA6E4}">
                  <adec:decorative xmlns:adec="http://schemas.microsoft.com/office/drawing/2017/decorative" val="1"/>
                </a:ext>
              </a:extLst>
            </p:cNvPr>
            <p:cNvCxnSpPr>
              <a:cxnSpLocks/>
            </p:cNvCxnSpPr>
            <p:nvPr/>
          </p:nvCxnSpPr>
          <p:spPr>
            <a:xfrm>
              <a:off x="8974142" y="2884424"/>
              <a:ext cx="2968752" cy="0"/>
            </a:xfrm>
            <a:prstGeom prst="line">
              <a:avLst/>
            </a:prstGeom>
            <a:ln w="19050">
              <a:gradFill>
                <a:gsLst>
                  <a:gs pos="0">
                    <a:srgbClr val="0777D3"/>
                  </a:gs>
                  <a:gs pos="100000">
                    <a:srgbClr val="B443C4"/>
                  </a:gs>
                </a:gsLst>
                <a:lin ang="0" scaled="0"/>
              </a:gra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94330B1-1AE8-DF73-874D-E8D3834AC96A}"/>
                </a:ext>
              </a:extLst>
            </p:cNvPr>
            <p:cNvSpPr txBox="1"/>
            <p:nvPr/>
          </p:nvSpPr>
          <p:spPr>
            <a:xfrm>
              <a:off x="9848753" y="4794299"/>
              <a:ext cx="2101728" cy="537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Setting up the report is quick and easy : </a:t>
              </a:r>
              <a:r>
                <a:rPr kumimoji="0" lang="en-US" sz="1200" b="0" i="0" u="none" strike="noStrike" kern="1200" cap="none" spc="0" normalizeH="0" baseline="0" noProof="0" err="1">
                  <a:ln>
                    <a:noFill/>
                  </a:ln>
                  <a:solidFill>
                    <a:srgbClr val="0070C0"/>
                  </a:solidFill>
                  <a:effectLst/>
                  <a:uLnTx/>
                  <a:uFillTx/>
                  <a:latin typeface="Segoe UI"/>
                  <a:ea typeface="+mn-ea"/>
                  <a:cs typeface="Segoe UI"/>
                </a:rPr>
                <a:t>aka.ms</a:t>
              </a:r>
              <a:r>
                <a:rPr kumimoji="0" lang="en-US" sz="1200" b="0" i="0" u="none" strike="noStrike" kern="1200" cap="none" spc="0" normalizeH="0" baseline="0" noProof="0">
                  <a:ln>
                    <a:noFill/>
                  </a:ln>
                  <a:solidFill>
                    <a:srgbClr val="0070C0"/>
                  </a:solidFill>
                  <a:effectLst/>
                  <a:uLnTx/>
                  <a:uFillTx/>
                  <a:latin typeface="Segoe UI"/>
                  <a:ea typeface="+mn-ea"/>
                  <a:cs typeface="Segoe UI"/>
                </a:rPr>
                <a:t>/</a:t>
              </a:r>
              <a:r>
                <a:rPr kumimoji="0" lang="en-US" sz="1200" b="0" i="0" u="none" strike="noStrike" kern="1200" cap="none" spc="0" normalizeH="0" baseline="0" noProof="0" err="1">
                  <a:ln>
                    <a:noFill/>
                  </a:ln>
                  <a:solidFill>
                    <a:srgbClr val="0070C0"/>
                  </a:solidFill>
                  <a:effectLst/>
                  <a:uLnTx/>
                  <a:uFillTx/>
                  <a:latin typeface="Segoe UI"/>
                  <a:ea typeface="+mn-ea"/>
                  <a:cs typeface="Segoe UI"/>
                </a:rPr>
                <a:t>decodingsuperusage</a:t>
              </a:r>
              <a:r>
                <a:rPr kumimoji="0" lang="en-US" sz="1200" b="0" i="0" u="none" strike="noStrike" kern="1200" cap="none" spc="0" normalizeH="0" baseline="0" noProof="0">
                  <a:ln>
                    <a:noFill/>
                  </a:ln>
                  <a:solidFill>
                    <a:prstClr val="black"/>
                  </a:solidFill>
                  <a:effectLst/>
                  <a:uLnTx/>
                  <a:uFillTx/>
                  <a:latin typeface="Segoe UI"/>
                  <a:ea typeface="+mn-ea"/>
                  <a:cs typeface="Segoe UI"/>
                </a:rPr>
                <a:t>.</a:t>
              </a:r>
            </a:p>
          </p:txBody>
        </p:sp>
        <p:cxnSp>
          <p:nvCxnSpPr>
            <p:cNvPr id="17" name="Straight Connector 16">
              <a:extLst>
                <a:ext uri="{FF2B5EF4-FFF2-40B4-BE49-F238E27FC236}">
                  <a16:creationId xmlns:a16="http://schemas.microsoft.com/office/drawing/2014/main" id="{273145E5-D1A3-EFFD-D832-BCBE95DD91C2}"/>
                </a:ext>
                <a:ext uri="{C183D7F6-B498-43B3-948B-1728B52AA6E4}">
                  <adec:decorative xmlns:adec="http://schemas.microsoft.com/office/drawing/2017/decorative" val="1"/>
                </a:ext>
              </a:extLst>
            </p:cNvPr>
            <p:cNvCxnSpPr>
              <a:cxnSpLocks/>
            </p:cNvCxnSpPr>
            <p:nvPr/>
          </p:nvCxnSpPr>
          <p:spPr>
            <a:xfrm flipV="1">
              <a:off x="9033998" y="3756124"/>
              <a:ext cx="2916483" cy="19798"/>
            </a:xfrm>
            <a:prstGeom prst="line">
              <a:avLst/>
            </a:prstGeom>
            <a:ln w="19050">
              <a:gradFill>
                <a:gsLst>
                  <a:gs pos="0">
                    <a:srgbClr val="0777D3"/>
                  </a:gs>
                  <a:gs pos="100000">
                    <a:srgbClr val="B443C4"/>
                  </a:gs>
                </a:gsLst>
                <a:lin ang="0" scaled="0"/>
              </a:gra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C95B5FE-31F2-4950-A31C-CB6187519CFA}"/>
                </a:ext>
              </a:extLst>
            </p:cNvPr>
            <p:cNvSpPr txBox="1"/>
            <p:nvPr/>
          </p:nvSpPr>
          <p:spPr>
            <a:xfrm>
              <a:off x="9728153" y="2235683"/>
              <a:ext cx="2230191" cy="537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We recommend a minimum of </a:t>
              </a:r>
              <a:r>
                <a:rPr kumimoji="0" lang="en-US" sz="1200" b="1" i="0" u="none" strike="noStrike" kern="1200" cap="none" spc="0" normalizeH="0" baseline="0" noProof="0">
                  <a:ln>
                    <a:noFill/>
                  </a:ln>
                  <a:solidFill>
                    <a:prstClr val="black"/>
                  </a:solidFill>
                  <a:effectLst/>
                  <a:uLnTx/>
                  <a:uFillTx/>
                  <a:latin typeface="Segoe UI"/>
                  <a:ea typeface="+mn-ea"/>
                  <a:cs typeface="Segoe UI"/>
                </a:rPr>
                <a:t>1000</a:t>
              </a:r>
              <a:r>
                <a:rPr kumimoji="0" lang="en-US" sz="1200" b="0" i="0" u="none" strike="noStrike" kern="1200" cap="none" spc="0" normalizeH="0" baseline="0" noProof="0">
                  <a:ln>
                    <a:noFill/>
                  </a:ln>
                  <a:solidFill>
                    <a:prstClr val="black"/>
                  </a:solidFill>
                  <a:effectLst/>
                  <a:uLnTx/>
                  <a:uFillTx/>
                  <a:latin typeface="Segoe UI"/>
                  <a:ea typeface="+mn-ea"/>
                  <a:cs typeface="Segoe UI"/>
                </a:rPr>
                <a:t> active users to generate reliable usage patterns.</a:t>
              </a:r>
            </a:p>
          </p:txBody>
        </p:sp>
        <p:sp>
          <p:nvSpPr>
            <p:cNvPr id="19" name="TextBox 18">
              <a:extLst>
                <a:ext uri="{FF2B5EF4-FFF2-40B4-BE49-F238E27FC236}">
                  <a16:creationId xmlns:a16="http://schemas.microsoft.com/office/drawing/2014/main" id="{63280051-4C9A-4453-B817-DC5BD2AFD0EE}"/>
                </a:ext>
              </a:extLst>
            </p:cNvPr>
            <p:cNvSpPr txBox="1"/>
            <p:nvPr/>
          </p:nvSpPr>
          <p:spPr>
            <a:xfrm>
              <a:off x="9712703" y="3017654"/>
              <a:ext cx="2230191" cy="6911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a:ea typeface="+mn-ea"/>
                  <a:cs typeface="Segoe UI"/>
                </a:rPr>
                <a:t>1-2</a:t>
              </a:r>
              <a:r>
                <a:rPr kumimoji="0" lang="en-US" sz="1200" b="0" i="0" u="none" strike="noStrike" kern="1200" cap="none" spc="0" normalizeH="0" baseline="0" noProof="0">
                  <a:ln>
                    <a:noFill/>
                  </a:ln>
                  <a:solidFill>
                    <a:prstClr val="black"/>
                  </a:solidFill>
                  <a:effectLst/>
                  <a:uLnTx/>
                  <a:uFillTx/>
                  <a:latin typeface="Segoe UI"/>
                  <a:ea typeface="+mn-ea"/>
                  <a:cs typeface="Segoe UI"/>
                </a:rPr>
                <a:t> </a:t>
              </a:r>
              <a:r>
                <a:rPr kumimoji="0" lang="en-US" sz="1200" b="1" i="0" u="none" strike="noStrike" kern="1200" cap="none" spc="0" normalizeH="0" baseline="0" noProof="0">
                  <a:ln>
                    <a:noFill/>
                  </a:ln>
                  <a:solidFill>
                    <a:prstClr val="black"/>
                  </a:solidFill>
                  <a:effectLst/>
                  <a:uLnTx/>
                  <a:uFillTx/>
                  <a:latin typeface="Segoe UI"/>
                  <a:ea typeface="+mn-ea"/>
                  <a:cs typeface="Segoe UI"/>
                </a:rPr>
                <a:t>quarters of active usage </a:t>
              </a:r>
              <a:r>
                <a:rPr kumimoji="0" lang="en-US" sz="1200" b="0" i="0" u="none" strike="noStrike" kern="1200" cap="none" spc="0" normalizeH="0" baseline="0" noProof="0">
                  <a:ln>
                    <a:noFill/>
                  </a:ln>
                  <a:solidFill>
                    <a:prstClr val="black"/>
                  </a:solidFill>
                  <a:effectLst/>
                  <a:uLnTx/>
                  <a:uFillTx/>
                  <a:latin typeface="Segoe UI"/>
                  <a:ea typeface="+mn-ea"/>
                  <a:cs typeface="Segoe UI"/>
                </a:rPr>
                <a:t>before you begin analysis to really see the benefits of Copilot in the business.</a:t>
              </a:r>
            </a:p>
          </p:txBody>
        </p:sp>
      </p:grpSp>
      <p:sp>
        <p:nvSpPr>
          <p:cNvPr id="20" name="TextBox 38">
            <a:extLst>
              <a:ext uri="{FF2B5EF4-FFF2-40B4-BE49-F238E27FC236}">
                <a16:creationId xmlns:a16="http://schemas.microsoft.com/office/drawing/2014/main" id="{EB6C96D1-61AE-AF54-8BFA-0C2C4553732B}"/>
              </a:ext>
            </a:extLst>
          </p:cNvPr>
          <p:cNvSpPr txBox="1"/>
          <p:nvPr/>
        </p:nvSpPr>
        <p:spPr>
          <a:xfrm>
            <a:off x="9600268" y="1667008"/>
            <a:ext cx="1780993" cy="215444"/>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Segoe UI"/>
                <a:ea typeface="+mn-ea"/>
                <a:cs typeface="Segoe Sans Text Semibold"/>
              </a:rPr>
              <a:t>Getting started</a:t>
            </a:r>
          </a:p>
        </p:txBody>
      </p:sp>
      <p:grpSp>
        <p:nvGrpSpPr>
          <p:cNvPr id="3" name="Group 2">
            <a:extLst>
              <a:ext uri="{FF2B5EF4-FFF2-40B4-BE49-F238E27FC236}">
                <a16:creationId xmlns:a16="http://schemas.microsoft.com/office/drawing/2014/main" id="{019C268F-0E11-B88F-A101-57F2958541B4}"/>
              </a:ext>
            </a:extLst>
          </p:cNvPr>
          <p:cNvGrpSpPr/>
          <p:nvPr/>
        </p:nvGrpSpPr>
        <p:grpSpPr>
          <a:xfrm>
            <a:off x="1011270" y="1597633"/>
            <a:ext cx="7656559" cy="3555214"/>
            <a:chOff x="494493" y="1120208"/>
            <a:chExt cx="9106706" cy="1933553"/>
          </a:xfrm>
        </p:grpSpPr>
        <p:sp>
          <p:nvSpPr>
            <p:cNvPr id="5" name="TextBox 62">
              <a:extLst>
                <a:ext uri="{FF2B5EF4-FFF2-40B4-BE49-F238E27FC236}">
                  <a16:creationId xmlns:a16="http://schemas.microsoft.com/office/drawing/2014/main" id="{2127DA78-52C0-8D3F-4E40-E122CF454C1E}"/>
                </a:ext>
              </a:extLst>
            </p:cNvPr>
            <p:cNvSpPr txBox="1"/>
            <p:nvPr/>
          </p:nvSpPr>
          <p:spPr>
            <a:xfrm>
              <a:off x="700354" y="1511129"/>
              <a:ext cx="8900845" cy="218393"/>
            </a:xfrm>
            <a:prstGeom prst="rect">
              <a:avLst/>
            </a:prstGeom>
            <a:noFill/>
          </p:spPr>
          <p:txBody>
            <a:bodyPr wrap="square" lIns="91440" tIns="0" rIns="9144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6" name="Rounded Rectangle 80">
              <a:extLst>
                <a:ext uri="{FF2B5EF4-FFF2-40B4-BE49-F238E27FC236}">
                  <a16:creationId xmlns:a16="http://schemas.microsoft.com/office/drawing/2014/main" id="{CC4A34A0-F0BF-CA04-3891-D56485FBEAB3}"/>
                </a:ext>
                <a:ext uri="{C183D7F6-B498-43B3-948B-1728B52AA6E4}">
                  <adec:decorative xmlns:adec="http://schemas.microsoft.com/office/drawing/2017/decorative" val="1"/>
                </a:ext>
              </a:extLst>
            </p:cNvPr>
            <p:cNvSpPr/>
            <p:nvPr/>
          </p:nvSpPr>
          <p:spPr bwMode="auto">
            <a:xfrm>
              <a:off x="494493" y="1279498"/>
              <a:ext cx="8419834" cy="1774263"/>
            </a:xfrm>
            <a:prstGeom prst="roundRect">
              <a:avLst>
                <a:gd name="adj" fmla="val 6254"/>
              </a:avLst>
            </a:prstGeom>
            <a:noFill/>
            <a:ln>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5EBEB8BD-B97C-BB35-7CDB-7883789F1264}"/>
                </a:ext>
              </a:extLst>
            </p:cNvPr>
            <p:cNvSpPr/>
            <p:nvPr/>
          </p:nvSpPr>
          <p:spPr>
            <a:xfrm>
              <a:off x="2919573" y="1120208"/>
              <a:ext cx="3895998" cy="390921"/>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a:rPr>
                <a:t>Why should we study super users?</a:t>
              </a: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grpSp>
      <p:sp>
        <p:nvSpPr>
          <p:cNvPr id="9" name="TextBox 8">
            <a:extLst>
              <a:ext uri="{FF2B5EF4-FFF2-40B4-BE49-F238E27FC236}">
                <a16:creationId xmlns:a16="http://schemas.microsoft.com/office/drawing/2014/main" id="{624876E8-CBD7-8451-C578-032896DBBE0F}"/>
              </a:ext>
            </a:extLst>
          </p:cNvPr>
          <p:cNvSpPr txBox="1"/>
          <p:nvPr/>
        </p:nvSpPr>
        <p:spPr>
          <a:xfrm>
            <a:off x="1189928" y="2571533"/>
            <a:ext cx="6691517" cy="2145074"/>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Studying super users reveals how they've </a:t>
            </a:r>
            <a:r>
              <a:rPr kumimoji="0" lang="en-US" sz="1400" b="1" i="0" u="none" strike="noStrike" kern="1200" cap="none" spc="0" normalizeH="0" baseline="0" noProof="0">
                <a:ln>
                  <a:noFill/>
                </a:ln>
                <a:solidFill>
                  <a:prstClr val="black"/>
                </a:solidFill>
                <a:effectLst/>
                <a:uLnTx/>
                <a:uFillTx/>
                <a:latin typeface="Segoe UI"/>
                <a:ea typeface="+mn-ea"/>
                <a:cs typeface="Segoe UI Semibold"/>
              </a:rPr>
              <a:t>successfully navigated the adoption curve</a:t>
            </a:r>
            <a:r>
              <a:rPr kumimoji="0" lang="en-US" sz="1400" b="0" i="0" u="none" strike="noStrike" kern="1200" cap="none" spc="0" normalizeH="0" baseline="0" noProof="0">
                <a:ln>
                  <a:noFill/>
                </a:ln>
                <a:solidFill>
                  <a:prstClr val="black"/>
                </a:solidFill>
                <a:effectLst/>
                <a:uLnTx/>
                <a:uFillTx/>
                <a:latin typeface="Segoe UI"/>
                <a:ea typeface="+mn-ea"/>
                <a:cs typeface="Segoe UI Semibold"/>
              </a:rPr>
              <a:t>—from initial experimentation to habit formation —within the </a:t>
            </a:r>
            <a:r>
              <a:rPr kumimoji="0" lang="en-US" sz="1400" b="1" i="0" u="none" strike="noStrike" kern="1200" cap="none" spc="0" normalizeH="0" baseline="0" noProof="0">
                <a:ln>
                  <a:noFill/>
                </a:ln>
                <a:solidFill>
                  <a:prstClr val="black"/>
                </a:solidFill>
                <a:effectLst/>
                <a:uLnTx/>
                <a:uFillTx/>
                <a:latin typeface="Segoe UI"/>
                <a:ea typeface="+mn-ea"/>
                <a:cs typeface="Segoe UI Semibold"/>
              </a:rPr>
              <a:t>unique context and workflows of their organization</a:t>
            </a:r>
            <a:r>
              <a:rPr kumimoji="0" lang="en-US" sz="1400" b="0" i="0" u="none" strike="noStrike" kern="1200" cap="none" spc="0" normalizeH="0" baseline="0" noProof="0">
                <a:ln>
                  <a:noFill/>
                </a:ln>
                <a:solidFill>
                  <a:prstClr val="black"/>
                </a:solidFill>
                <a:effectLst/>
                <a:uLnTx/>
                <a:uFillTx/>
                <a:latin typeface="Segoe UI"/>
                <a:ea typeface="+mn-ea"/>
                <a:cs typeface="Segoe UI Semibold"/>
              </a:rPr>
              <a:t>. </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a:rPr>
              <a:t>By understanding their specific journey and milestones, we can pinpoint critical moments that transform casual users into dedicated adopters, enabling us to replicate and scale this adoption across the company.</a:t>
            </a:r>
          </a:p>
        </p:txBody>
      </p:sp>
      <p:pic>
        <p:nvPicPr>
          <p:cNvPr id="21" name="Graphic 20" descr="Users outline">
            <a:extLst>
              <a:ext uri="{FF2B5EF4-FFF2-40B4-BE49-F238E27FC236}">
                <a16:creationId xmlns:a16="http://schemas.microsoft.com/office/drawing/2014/main" id="{3C094182-44D2-18DB-0510-D14A16225B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6673" y="2069789"/>
            <a:ext cx="519387" cy="519387"/>
          </a:xfrm>
          <a:prstGeom prst="rect">
            <a:avLst/>
          </a:prstGeom>
        </p:spPr>
      </p:pic>
      <p:pic>
        <p:nvPicPr>
          <p:cNvPr id="22" name="Graphic 21" descr="Daily calendar outline">
            <a:extLst>
              <a:ext uri="{FF2B5EF4-FFF2-40B4-BE49-F238E27FC236}">
                <a16:creationId xmlns:a16="http://schemas.microsoft.com/office/drawing/2014/main" id="{D49D1F31-E08D-0CCC-4347-E2B5E69BFE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0881" y="3043820"/>
            <a:ext cx="519387" cy="519387"/>
          </a:xfrm>
          <a:prstGeom prst="rect">
            <a:avLst/>
          </a:prstGeom>
        </p:spPr>
      </p:pic>
      <p:pic>
        <p:nvPicPr>
          <p:cNvPr id="23" name="Graphic 22" descr="Rocket outline">
            <a:extLst>
              <a:ext uri="{FF2B5EF4-FFF2-40B4-BE49-F238E27FC236}">
                <a16:creationId xmlns:a16="http://schemas.microsoft.com/office/drawing/2014/main" id="{AFCC4B60-9FC2-1204-B780-C98C309ACE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8172" y="5152845"/>
            <a:ext cx="519388" cy="519388"/>
          </a:xfrm>
          <a:prstGeom prst="rect">
            <a:avLst/>
          </a:prstGeom>
        </p:spPr>
      </p:pic>
      <p:sp>
        <p:nvSpPr>
          <p:cNvPr id="24" name="TextBox 23">
            <a:extLst>
              <a:ext uri="{FF2B5EF4-FFF2-40B4-BE49-F238E27FC236}">
                <a16:creationId xmlns:a16="http://schemas.microsoft.com/office/drawing/2014/main" id="{8127EB47-85C9-A71B-A309-8BD8BE8E0AEF}"/>
              </a:ext>
            </a:extLst>
          </p:cNvPr>
          <p:cNvSpPr txBox="1"/>
          <p:nvPr/>
        </p:nvSpPr>
        <p:spPr>
          <a:xfrm>
            <a:off x="9043749" y="3563207"/>
            <a:ext cx="5936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Segoe UI" panose="020B0502040204020203" pitchFamily="34" charset="0"/>
                <a:ea typeface="+mn-ea"/>
                <a:cs typeface="Segoe UI" panose="020B0502040204020203" pitchFamily="34" charset="0"/>
              </a:rPr>
              <a:t>Time</a:t>
            </a:r>
          </a:p>
        </p:txBody>
      </p:sp>
      <p:sp>
        <p:nvSpPr>
          <p:cNvPr id="25" name="TextBox 24">
            <a:extLst>
              <a:ext uri="{FF2B5EF4-FFF2-40B4-BE49-F238E27FC236}">
                <a16:creationId xmlns:a16="http://schemas.microsoft.com/office/drawing/2014/main" id="{2F276AAF-C166-6D7E-BC1C-C5508928BDBF}"/>
              </a:ext>
            </a:extLst>
          </p:cNvPr>
          <p:cNvSpPr txBox="1"/>
          <p:nvPr/>
        </p:nvSpPr>
        <p:spPr>
          <a:xfrm>
            <a:off x="8884629" y="5705722"/>
            <a:ext cx="10146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Segoe UI" panose="020B0502040204020203" pitchFamily="34" charset="0"/>
                <a:ea typeface="+mn-ea"/>
                <a:cs typeface="Segoe UI" panose="020B0502040204020203" pitchFamily="34" charset="0"/>
              </a:rPr>
              <a:t>Launching</a:t>
            </a:r>
          </a:p>
        </p:txBody>
      </p:sp>
      <p:sp>
        <p:nvSpPr>
          <p:cNvPr id="26" name="TextBox 25">
            <a:extLst>
              <a:ext uri="{FF2B5EF4-FFF2-40B4-BE49-F238E27FC236}">
                <a16:creationId xmlns:a16="http://schemas.microsoft.com/office/drawing/2014/main" id="{3228F496-B04C-B477-BA1C-23D6594E23C4}"/>
              </a:ext>
            </a:extLst>
          </p:cNvPr>
          <p:cNvSpPr txBox="1"/>
          <p:nvPr/>
        </p:nvSpPr>
        <p:spPr>
          <a:xfrm>
            <a:off x="9006965" y="2578323"/>
            <a:ext cx="6672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Segoe UI" panose="020B0502040204020203" pitchFamily="34" charset="0"/>
                <a:ea typeface="+mn-ea"/>
                <a:cs typeface="Segoe UI" panose="020B0502040204020203" pitchFamily="34" charset="0"/>
              </a:rPr>
              <a:t>Users</a:t>
            </a:r>
          </a:p>
        </p:txBody>
      </p:sp>
      <p:cxnSp>
        <p:nvCxnSpPr>
          <p:cNvPr id="27" name="Straight Connector 26">
            <a:extLst>
              <a:ext uri="{FF2B5EF4-FFF2-40B4-BE49-F238E27FC236}">
                <a16:creationId xmlns:a16="http://schemas.microsoft.com/office/drawing/2014/main" id="{113BA000-BD4B-2438-C1B5-401EA201954A}"/>
              </a:ext>
              <a:ext uri="{C183D7F6-B498-43B3-948B-1728B52AA6E4}">
                <adec:decorative xmlns:adec="http://schemas.microsoft.com/office/drawing/2017/decorative" val="1"/>
              </a:ext>
            </a:extLst>
          </p:cNvPr>
          <p:cNvCxnSpPr/>
          <p:nvPr/>
        </p:nvCxnSpPr>
        <p:spPr>
          <a:xfrm>
            <a:off x="8884629" y="1910906"/>
            <a:ext cx="3108960" cy="0"/>
          </a:xfrm>
          <a:prstGeom prst="line">
            <a:avLst/>
          </a:prstGeom>
          <a:ln w="12700"/>
        </p:spPr>
        <p:style>
          <a:lnRef idx="2">
            <a:schemeClr val="accent5"/>
          </a:lnRef>
          <a:fillRef idx="0">
            <a:schemeClr val="accent5"/>
          </a:fillRef>
          <a:effectRef idx="1">
            <a:schemeClr val="accent5"/>
          </a:effectRef>
          <a:fontRef idx="minor">
            <a:schemeClr val="tx1"/>
          </a:fontRef>
        </p:style>
      </p:cxnSp>
      <p:pic>
        <p:nvPicPr>
          <p:cNvPr id="28" name="Graphic 27" descr="Monitor outline">
            <a:extLst>
              <a:ext uri="{FF2B5EF4-FFF2-40B4-BE49-F238E27FC236}">
                <a16:creationId xmlns:a16="http://schemas.microsoft.com/office/drawing/2014/main" id="{2303E15D-9CE7-5C6F-F48F-FA857424C4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66673" y="4053111"/>
            <a:ext cx="558191" cy="558191"/>
          </a:xfrm>
          <a:prstGeom prst="rect">
            <a:avLst/>
          </a:prstGeom>
        </p:spPr>
      </p:pic>
      <p:cxnSp>
        <p:nvCxnSpPr>
          <p:cNvPr id="29" name="Straight Connector 28">
            <a:extLst>
              <a:ext uri="{FF2B5EF4-FFF2-40B4-BE49-F238E27FC236}">
                <a16:creationId xmlns:a16="http://schemas.microsoft.com/office/drawing/2014/main" id="{59198488-F792-75AD-7978-C8F94ABE2C1B}"/>
              </a:ext>
              <a:ext uri="{C183D7F6-B498-43B3-948B-1728B52AA6E4}">
                <adec:decorative xmlns:adec="http://schemas.microsoft.com/office/drawing/2017/decorative" val="1"/>
              </a:ext>
            </a:extLst>
          </p:cNvPr>
          <p:cNvCxnSpPr>
            <a:cxnSpLocks/>
          </p:cNvCxnSpPr>
          <p:nvPr/>
        </p:nvCxnSpPr>
        <p:spPr>
          <a:xfrm flipV="1">
            <a:off x="8932988" y="4931102"/>
            <a:ext cx="3066940" cy="23804"/>
          </a:xfrm>
          <a:prstGeom prst="line">
            <a:avLst/>
          </a:prstGeom>
          <a:ln w="19050">
            <a:gradFill>
              <a:gsLst>
                <a:gs pos="0">
                  <a:srgbClr val="0777D3"/>
                </a:gs>
                <a:gs pos="100000">
                  <a:srgbClr val="B443C4"/>
                </a:gs>
              </a:gsLst>
              <a:lin ang="0" scaled="0"/>
            </a:gradFill>
            <a:prstDash val="sys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8900679-69EE-EE66-CCA1-D45BD7A297E1}"/>
              </a:ext>
            </a:extLst>
          </p:cNvPr>
          <p:cNvSpPr txBox="1"/>
          <p:nvPr/>
        </p:nvSpPr>
        <p:spPr>
          <a:xfrm>
            <a:off x="8811745" y="4586467"/>
            <a:ext cx="11084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Segoe UI" panose="020B0502040204020203" pitchFamily="34" charset="0"/>
                <a:ea typeface="+mn-ea"/>
                <a:cs typeface="Segoe UI" panose="020B0502040204020203" pitchFamily="34" charset="0"/>
              </a:rPr>
              <a:t>Technology</a:t>
            </a:r>
          </a:p>
        </p:txBody>
      </p:sp>
      <p:sp>
        <p:nvSpPr>
          <p:cNvPr id="31" name="TextBox 30">
            <a:extLst>
              <a:ext uri="{FF2B5EF4-FFF2-40B4-BE49-F238E27FC236}">
                <a16:creationId xmlns:a16="http://schemas.microsoft.com/office/drawing/2014/main" id="{05D8776C-20F1-9C8B-A519-6C9C7CEB69A3}"/>
              </a:ext>
            </a:extLst>
          </p:cNvPr>
          <p:cNvSpPr txBox="1"/>
          <p:nvPr/>
        </p:nvSpPr>
        <p:spPr>
          <a:xfrm>
            <a:off x="9765959" y="4161656"/>
            <a:ext cx="23452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Analyst access to </a:t>
            </a:r>
            <a:r>
              <a:rPr kumimoji="0" lang="en-US" sz="1200" b="1" i="0" u="none" strike="noStrike" kern="1200" cap="none" spc="0" normalizeH="0" baseline="0" noProof="0">
                <a:ln>
                  <a:noFill/>
                </a:ln>
                <a:solidFill>
                  <a:prstClr val="black"/>
                </a:solidFill>
                <a:effectLst/>
                <a:uLnTx/>
                <a:uFillTx/>
                <a:latin typeface="Segoe UI"/>
                <a:ea typeface="+mn-ea"/>
                <a:cs typeface="Segoe UI"/>
              </a:rPr>
              <a:t>Viva Insights – Analyst Workbench </a:t>
            </a:r>
            <a:r>
              <a:rPr kumimoji="0" lang="en-US" sz="1200" b="0" i="0" u="none" strike="noStrike" kern="1200" cap="none" spc="0" normalizeH="0" baseline="0" noProof="0">
                <a:ln>
                  <a:noFill/>
                </a:ln>
                <a:solidFill>
                  <a:prstClr val="black"/>
                </a:solidFill>
                <a:effectLst/>
                <a:uLnTx/>
                <a:uFillTx/>
                <a:latin typeface="Segoe UI"/>
                <a:ea typeface="+mn-ea"/>
                <a:cs typeface="Segoe UI"/>
              </a:rPr>
              <a:t>and </a:t>
            </a:r>
            <a:r>
              <a:rPr kumimoji="0" lang="en-US" sz="1200" b="1" i="0" u="none" strike="noStrike" kern="1200" cap="none" spc="0" normalizeH="0" baseline="0" noProof="0" err="1">
                <a:ln>
                  <a:noFill/>
                </a:ln>
                <a:solidFill>
                  <a:prstClr val="black"/>
                </a:solidFill>
                <a:effectLst/>
                <a:uLnTx/>
                <a:uFillTx/>
                <a:latin typeface="Segoe UI"/>
                <a:ea typeface="+mn-ea"/>
                <a:cs typeface="Segoe UI"/>
              </a:rPr>
              <a:t>PowerBI</a:t>
            </a:r>
            <a:r>
              <a:rPr kumimoji="0" lang="en-US" sz="1200" b="1" i="0" u="none" strike="noStrike" kern="1200" cap="none" spc="0" normalizeH="0" baseline="0" noProof="0">
                <a:ln>
                  <a:noFill/>
                </a:ln>
                <a:solidFill>
                  <a:prstClr val="black"/>
                </a:solidFill>
                <a:effectLst/>
                <a:uLnTx/>
                <a:uFillTx/>
                <a:latin typeface="Segoe UI"/>
                <a:ea typeface="+mn-ea"/>
                <a:cs typeface="Segoe UI"/>
              </a:rPr>
              <a:t> Desktop</a:t>
            </a:r>
          </a:p>
        </p:txBody>
      </p:sp>
    </p:spTree>
    <p:extLst>
      <p:ext uri="{BB962C8B-B14F-4D97-AF65-F5344CB8AC3E}">
        <p14:creationId xmlns:p14="http://schemas.microsoft.com/office/powerpoint/2010/main" val="366075825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60AF5-B38E-D400-FF1E-764A8410AA92}"/>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AB2DEAC-FCEF-C365-8112-422EEE4B8FC9}"/>
              </a:ext>
              <a:ext uri="{C183D7F6-B498-43B3-948B-1728B52AA6E4}">
                <adec:decorative xmlns:adec="http://schemas.microsoft.com/office/drawing/2017/decorative" val="1"/>
              </a:ext>
            </a:extLst>
          </p:cNvPr>
          <p:cNvSpPr/>
          <p:nvPr/>
        </p:nvSpPr>
        <p:spPr bwMode="auto">
          <a:xfrm>
            <a:off x="419100" y="1312771"/>
            <a:ext cx="8412480" cy="4676202"/>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7" name="Rectangle: Rounded Corners 43">
            <a:extLst>
              <a:ext uri="{FF2B5EF4-FFF2-40B4-BE49-F238E27FC236}">
                <a16:creationId xmlns:a16="http://schemas.microsoft.com/office/drawing/2014/main" id="{92627ED9-C761-6535-2A0D-542565F144F3}"/>
              </a:ext>
              <a:ext uri="{C183D7F6-B498-43B3-948B-1728B52AA6E4}">
                <adec:decorative xmlns:adec="http://schemas.microsoft.com/office/drawing/2017/decorative" val="1"/>
              </a:ext>
            </a:extLst>
          </p:cNvPr>
          <p:cNvSpPr>
            <a:spLocks/>
          </p:cNvSpPr>
          <p:nvPr/>
        </p:nvSpPr>
        <p:spPr bwMode="auto">
          <a:xfrm>
            <a:off x="9004629" y="1312771"/>
            <a:ext cx="2768271" cy="4676202"/>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6" name="TextBox 15">
            <a:extLst>
              <a:ext uri="{FF2B5EF4-FFF2-40B4-BE49-F238E27FC236}">
                <a16:creationId xmlns:a16="http://schemas.microsoft.com/office/drawing/2014/main" id="{FEBA5D01-9BC0-BC76-CE48-E9DDD1820CBE}"/>
              </a:ext>
              <a:ext uri="{C183D7F6-B498-43B3-948B-1728B52AA6E4}">
                <adec:decorative xmlns:adec="http://schemas.microsoft.com/office/drawing/2017/decorative" val="0"/>
              </a:ext>
            </a:extLst>
          </p:cNvPr>
          <p:cNvSpPr txBox="1"/>
          <p:nvPr/>
        </p:nvSpPr>
        <p:spPr>
          <a:xfrm>
            <a:off x="584476" y="1417250"/>
            <a:ext cx="3083398" cy="236988"/>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Weekly Copilot actions per person</a:t>
            </a:r>
          </a:p>
        </p:txBody>
      </p:sp>
      <p:sp>
        <p:nvSpPr>
          <p:cNvPr id="28" name="TextBox 27">
            <a:extLst>
              <a:ext uri="{FF2B5EF4-FFF2-40B4-BE49-F238E27FC236}">
                <a16:creationId xmlns:a16="http://schemas.microsoft.com/office/drawing/2014/main" id="{9F248A73-D04B-EA68-4F16-551C1F43DC89}"/>
              </a:ext>
            </a:extLst>
          </p:cNvPr>
          <p:cNvSpPr txBox="1"/>
          <p:nvPr/>
        </p:nvSpPr>
        <p:spPr>
          <a:xfrm>
            <a:off x="9125785" y="1417250"/>
            <a:ext cx="2525957" cy="227755"/>
          </a:xfrm>
          <a:prstGeom prst="rect">
            <a:avLst/>
          </a:prstGeom>
          <a:noFill/>
        </p:spPr>
        <p:txBody>
          <a:bodyPr vert="horz" wrap="square" lIns="0" tIns="0" rIns="0" bIns="27432" anchor="b" anchorCtr="0">
            <a:spAutoFit/>
          </a:body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Segoe UI Regular" pitchFamily="34" charset="-122"/>
                <a:cs typeface="Segoe UI" panose="020B0502040204020203" pitchFamily="34" charset="0"/>
              </a:rPr>
              <a:t>Takeaways</a:t>
            </a:r>
          </a:p>
        </p:txBody>
      </p:sp>
      <p:sp>
        <p:nvSpPr>
          <p:cNvPr id="29" name="Rectangle 28">
            <a:extLst>
              <a:ext uri="{FF2B5EF4-FFF2-40B4-BE49-F238E27FC236}">
                <a16:creationId xmlns:a16="http://schemas.microsoft.com/office/drawing/2014/main" id="{E8384687-2EAF-152B-B272-8307C0F9353E}"/>
              </a:ext>
            </a:extLst>
          </p:cNvPr>
          <p:cNvSpPr>
            <a:spLocks/>
          </p:cNvSpPr>
          <p:nvPr/>
        </p:nvSpPr>
        <p:spPr bwMode="auto">
          <a:xfrm>
            <a:off x="9175065" y="1859204"/>
            <a:ext cx="2525957" cy="449353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Copilot actions have risen at an average rate of 6% each week and now stand at 24.8 actions per user per week.</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The Top 10% average 73 actions a week, indicating what great looks like.</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Average weekly active days is trending over 3, signaling Copilot becoming a daily habit.</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IT leads the way with over 41 weekly actions.</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ts val="0"/>
              </a:spcBef>
              <a:spcAft>
                <a:spcPts val="4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cxnSp>
        <p:nvCxnSpPr>
          <p:cNvPr id="17" name="Straight Connector 16">
            <a:extLst>
              <a:ext uri="{FF2B5EF4-FFF2-40B4-BE49-F238E27FC236}">
                <a16:creationId xmlns:a16="http://schemas.microsoft.com/office/drawing/2014/main" id="{72E002F1-3101-854C-B667-4D7E86D34E8E}"/>
              </a:ext>
              <a:ext uri="{C183D7F6-B498-43B3-948B-1728B52AA6E4}">
                <adec:decorative xmlns:adec="http://schemas.microsoft.com/office/drawing/2017/decorative" val="1"/>
              </a:ext>
            </a:extLst>
          </p:cNvPr>
          <p:cNvCxnSpPr>
            <a:cxnSpLocks/>
          </p:cNvCxnSpPr>
          <p:nvPr/>
        </p:nvCxnSpPr>
        <p:spPr>
          <a:xfrm>
            <a:off x="584476" y="1710903"/>
            <a:ext cx="8079254"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F29A23-3B4E-F6BE-DE4D-BDFA8A860775}"/>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6821D28-FDAD-A7E1-FCA8-B973DFBAAF16}"/>
              </a:ext>
            </a:extLst>
          </p:cNvPr>
          <p:cNvSpPr/>
          <p:nvPr/>
        </p:nvSpPr>
        <p:spPr bwMode="auto">
          <a:xfrm>
            <a:off x="7006974" y="1323045"/>
            <a:ext cx="1824605" cy="2157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Example visual</a:t>
            </a:r>
          </a:p>
        </p:txBody>
      </p:sp>
      <p:sp>
        <p:nvSpPr>
          <p:cNvPr id="5" name="Rectangle 4">
            <a:extLst>
              <a:ext uri="{FF2B5EF4-FFF2-40B4-BE49-F238E27FC236}">
                <a16:creationId xmlns:a16="http://schemas.microsoft.com/office/drawing/2014/main" id="{D5E4FBBF-AAC3-0DFF-06D3-8143C8A8855C}"/>
              </a:ext>
              <a:ext uri="{C183D7F6-B498-43B3-948B-1728B52AA6E4}">
                <adec:decorative xmlns:adec="http://schemas.microsoft.com/office/drawing/2017/decorative" val="1"/>
              </a:ext>
            </a:extLst>
          </p:cNvPr>
          <p:cNvSpPr/>
          <p:nvPr/>
        </p:nvSpPr>
        <p:spPr bwMode="auto">
          <a:xfrm>
            <a:off x="454936" y="2409986"/>
            <a:ext cx="784928" cy="194116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Picture 6">
            <a:extLst>
              <a:ext uri="{FF2B5EF4-FFF2-40B4-BE49-F238E27FC236}">
                <a16:creationId xmlns:a16="http://schemas.microsoft.com/office/drawing/2014/main" id="{7EC00005-7916-D7A8-651A-F393AA6B3D35}"/>
              </a:ext>
            </a:extLst>
          </p:cNvPr>
          <p:cNvPicPr>
            <a:picLocks noChangeAspect="1"/>
          </p:cNvPicPr>
          <p:nvPr/>
        </p:nvPicPr>
        <p:blipFill>
          <a:blip r:embed="rId3"/>
          <a:srcRect r="77109"/>
          <a:stretch>
            <a:fillRect/>
          </a:stretch>
        </p:blipFill>
        <p:spPr>
          <a:xfrm>
            <a:off x="477201" y="1859204"/>
            <a:ext cx="1866197" cy="3521722"/>
          </a:xfrm>
          <a:prstGeom prst="rect">
            <a:avLst/>
          </a:prstGeom>
        </p:spPr>
      </p:pic>
      <p:pic>
        <p:nvPicPr>
          <p:cNvPr id="11" name="Picture 10">
            <a:extLst>
              <a:ext uri="{FF2B5EF4-FFF2-40B4-BE49-F238E27FC236}">
                <a16:creationId xmlns:a16="http://schemas.microsoft.com/office/drawing/2014/main" id="{F9349A3E-7D51-EE1E-1DFE-2828B73840A5}"/>
              </a:ext>
            </a:extLst>
          </p:cNvPr>
          <p:cNvPicPr>
            <a:picLocks noChangeAspect="1"/>
          </p:cNvPicPr>
          <p:nvPr/>
        </p:nvPicPr>
        <p:blipFill>
          <a:blip r:embed="rId4"/>
          <a:stretch>
            <a:fillRect/>
          </a:stretch>
        </p:blipFill>
        <p:spPr>
          <a:xfrm>
            <a:off x="2401498" y="1789957"/>
            <a:ext cx="6262231" cy="4168770"/>
          </a:xfrm>
          <a:prstGeom prst="rect">
            <a:avLst/>
          </a:prstGeom>
        </p:spPr>
      </p:pic>
      <p:sp>
        <p:nvSpPr>
          <p:cNvPr id="14" name="TextBox 13">
            <a:extLst>
              <a:ext uri="{FF2B5EF4-FFF2-40B4-BE49-F238E27FC236}">
                <a16:creationId xmlns:a16="http://schemas.microsoft.com/office/drawing/2014/main" id="{9A9E4C63-4367-06D7-0F40-8D51EA8DBAEA}"/>
              </a:ext>
              <a:ext uri="{C183D7F6-B498-43B3-948B-1728B52AA6E4}">
                <adec:decorative xmlns:adec="http://schemas.microsoft.com/office/drawing/2017/decorative" val="0"/>
              </a:ext>
            </a:extLst>
          </p:cNvPr>
          <p:cNvSpPr txBox="1"/>
          <p:nvPr/>
        </p:nvSpPr>
        <p:spPr>
          <a:xfrm>
            <a:off x="419100" y="176443"/>
            <a:ext cx="11019886" cy="738664"/>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Value measurement through impact on usage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endParaRPr>
          </a:p>
          <a:p>
            <a:pPr marR="0" lvl="0" indent="290513" algn="l" defTabSz="914400" rtl="0" eaLnBrk="1" fontAlgn="auto" latinLnBrk="0" hangingPunct="1">
              <a:lnSpc>
                <a:spcPct val="100000"/>
              </a:lnSpc>
              <a:spcBef>
                <a:spcPts val="0"/>
              </a:spcBef>
              <a:spcAft>
                <a:spcPts val="0"/>
              </a:spcAft>
              <a:buClrTx/>
              <a:buSzTx/>
              <a:buFontTx/>
              <a:buNone/>
              <a:defRPr/>
            </a:pPr>
            <a:r>
              <a:rPr kumimoji="0" lang="en-GB" sz="20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Growth in adoption</a:t>
            </a:r>
            <a:endParaRPr kumimoji="0" lang="en-GB" sz="2000" b="1"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endParaRPr>
          </a:p>
        </p:txBody>
      </p:sp>
      <p:grpSp>
        <p:nvGrpSpPr>
          <p:cNvPr id="2" name="Group 1">
            <a:extLst>
              <a:ext uri="{FF2B5EF4-FFF2-40B4-BE49-F238E27FC236}">
                <a16:creationId xmlns:a16="http://schemas.microsoft.com/office/drawing/2014/main" id="{E6066519-DA0D-CA1A-63DD-FE5B8BF0DA1D}"/>
              </a:ext>
            </a:extLst>
          </p:cNvPr>
          <p:cNvGrpSpPr/>
          <p:nvPr/>
        </p:nvGrpSpPr>
        <p:grpSpPr>
          <a:xfrm>
            <a:off x="7560734" y="8850"/>
            <a:ext cx="4631266" cy="319596"/>
            <a:chOff x="7560734" y="0"/>
            <a:chExt cx="4631266" cy="319596"/>
          </a:xfrm>
        </p:grpSpPr>
        <p:sp>
          <p:nvSpPr>
            <p:cNvPr id="10" name="Rounded Rectangle 12">
              <a:extLst>
                <a:ext uri="{FF2B5EF4-FFF2-40B4-BE49-F238E27FC236}">
                  <a16:creationId xmlns:a16="http://schemas.microsoft.com/office/drawing/2014/main" id="{9BE12632-50C9-3D47-2BB6-FF4E1994FD7C}"/>
                </a:ext>
              </a:extLst>
            </p:cNvPr>
            <p:cNvSpPr/>
            <p:nvPr/>
          </p:nvSpPr>
          <p:spPr bwMode="auto">
            <a:xfrm>
              <a:off x="10164932" y="0"/>
              <a:ext cx="2027068"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 name="TextBox 12">
              <a:extLst>
                <a:ext uri="{FF2B5EF4-FFF2-40B4-BE49-F238E27FC236}">
                  <a16:creationId xmlns:a16="http://schemas.microsoft.com/office/drawing/2014/main" id="{5BC8B390-2E47-2563-731C-449A8D219FB8}"/>
                </a:ext>
              </a:extLst>
            </p:cNvPr>
            <p:cNvSpPr txBox="1"/>
            <p:nvPr/>
          </p:nvSpPr>
          <p:spPr>
            <a:xfrm>
              <a:off x="7560734" y="52076"/>
              <a:ext cx="451289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Super Usage Report</a:t>
              </a:r>
            </a:p>
          </p:txBody>
        </p:sp>
      </p:grpSp>
      <p:sp>
        <p:nvSpPr>
          <p:cNvPr id="15" name="Rounded Rectangle 61">
            <a:extLst>
              <a:ext uri="{FF2B5EF4-FFF2-40B4-BE49-F238E27FC236}">
                <a16:creationId xmlns:a16="http://schemas.microsoft.com/office/drawing/2014/main" id="{BEF26C21-52B7-839A-0921-E0E79EDF2B0C}"/>
              </a:ext>
            </a:extLst>
          </p:cNvPr>
          <p:cNvSpPr/>
          <p:nvPr/>
        </p:nvSpPr>
        <p:spPr bwMode="auto">
          <a:xfrm>
            <a:off x="10816729" y="432925"/>
            <a:ext cx="1375271" cy="267670"/>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rgbClr val="FFFFFF"/>
                </a:solidFill>
                <a:latin typeface="Segoe Sans Display"/>
                <a:cs typeface="Segoe UI" pitchFamily="34" charset="0"/>
              </a:rPr>
              <a:t>Individual value</a:t>
            </a:r>
          </a:p>
        </p:txBody>
      </p:sp>
    </p:spTree>
    <p:extLst>
      <p:ext uri="{BB962C8B-B14F-4D97-AF65-F5344CB8AC3E}">
        <p14:creationId xmlns:p14="http://schemas.microsoft.com/office/powerpoint/2010/main" val="310455483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0EF71-4C57-4E04-8EB2-F9FF2940493A}"/>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014001-71FE-6BA7-6CA6-F2AFDB224B92}"/>
              </a:ext>
              <a:ext uri="{C183D7F6-B498-43B3-948B-1728B52AA6E4}">
                <adec:decorative xmlns:adec="http://schemas.microsoft.com/office/drawing/2017/decorative" val="1"/>
              </a:ext>
            </a:extLst>
          </p:cNvPr>
          <p:cNvSpPr/>
          <p:nvPr/>
        </p:nvSpPr>
        <p:spPr bwMode="auto">
          <a:xfrm>
            <a:off x="419100" y="1312771"/>
            <a:ext cx="8412480" cy="4676202"/>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7" name="Rectangle: Rounded Corners 43">
            <a:extLst>
              <a:ext uri="{FF2B5EF4-FFF2-40B4-BE49-F238E27FC236}">
                <a16:creationId xmlns:a16="http://schemas.microsoft.com/office/drawing/2014/main" id="{1680B8B2-4316-6CE4-BAFA-17525F87C6B5}"/>
              </a:ext>
              <a:ext uri="{C183D7F6-B498-43B3-948B-1728B52AA6E4}">
                <adec:decorative xmlns:adec="http://schemas.microsoft.com/office/drawing/2017/decorative" val="1"/>
              </a:ext>
            </a:extLst>
          </p:cNvPr>
          <p:cNvSpPr>
            <a:spLocks/>
          </p:cNvSpPr>
          <p:nvPr/>
        </p:nvSpPr>
        <p:spPr bwMode="auto">
          <a:xfrm>
            <a:off x="9004629" y="1312771"/>
            <a:ext cx="2768271" cy="4676202"/>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6" name="TextBox 15">
            <a:extLst>
              <a:ext uri="{FF2B5EF4-FFF2-40B4-BE49-F238E27FC236}">
                <a16:creationId xmlns:a16="http://schemas.microsoft.com/office/drawing/2014/main" id="{08E471EF-4E0F-64AD-232A-2B1D40ECD625}"/>
              </a:ext>
              <a:ext uri="{C183D7F6-B498-43B3-948B-1728B52AA6E4}">
                <adec:decorative xmlns:adec="http://schemas.microsoft.com/office/drawing/2017/decorative" val="0"/>
              </a:ext>
            </a:extLst>
          </p:cNvPr>
          <p:cNvSpPr txBox="1"/>
          <p:nvPr/>
        </p:nvSpPr>
        <p:spPr>
          <a:xfrm>
            <a:off x="584476" y="1417250"/>
            <a:ext cx="4364042" cy="236988"/>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Weekly Copilot actions by weeks since activation</a:t>
            </a:r>
          </a:p>
        </p:txBody>
      </p:sp>
      <p:sp>
        <p:nvSpPr>
          <p:cNvPr id="28" name="TextBox 27">
            <a:extLst>
              <a:ext uri="{FF2B5EF4-FFF2-40B4-BE49-F238E27FC236}">
                <a16:creationId xmlns:a16="http://schemas.microsoft.com/office/drawing/2014/main" id="{EF3FD5B5-F8CE-B3F0-601B-D33CADA53A3B}"/>
              </a:ext>
            </a:extLst>
          </p:cNvPr>
          <p:cNvSpPr txBox="1"/>
          <p:nvPr/>
        </p:nvSpPr>
        <p:spPr>
          <a:xfrm>
            <a:off x="9125785" y="1417250"/>
            <a:ext cx="2525957" cy="227755"/>
          </a:xfrm>
          <a:prstGeom prst="rect">
            <a:avLst/>
          </a:prstGeom>
          <a:noFill/>
        </p:spPr>
        <p:txBody>
          <a:bodyPr vert="horz" wrap="square" lIns="0" tIns="0" rIns="0" bIns="27432" anchor="b" anchorCtr="0">
            <a:spAutoFit/>
          </a:body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Segoe UI Regular" pitchFamily="34" charset="-122"/>
                <a:cs typeface="Segoe UI" panose="020B0502040204020203" pitchFamily="34" charset="0"/>
              </a:rPr>
              <a:t>Takeaways</a:t>
            </a:r>
          </a:p>
        </p:txBody>
      </p:sp>
      <p:sp>
        <p:nvSpPr>
          <p:cNvPr id="29" name="Rectangle 28">
            <a:extLst>
              <a:ext uri="{FF2B5EF4-FFF2-40B4-BE49-F238E27FC236}">
                <a16:creationId xmlns:a16="http://schemas.microsoft.com/office/drawing/2014/main" id="{7A527531-E824-4607-D74D-2FFEB9AA6FFD}"/>
              </a:ext>
            </a:extLst>
          </p:cNvPr>
          <p:cNvSpPr>
            <a:spLocks/>
          </p:cNvSpPr>
          <p:nvPr/>
        </p:nvSpPr>
        <p:spPr bwMode="auto">
          <a:xfrm>
            <a:off x="9175065" y="1859204"/>
            <a:ext cx="2427395" cy="439094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Linear calendar views mask growth due to rolling licensing; a ‘weeks-since-activation’ view reveals stronger adoption by aligning users from their start.</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Ramp time to power usage is 26 weeks. </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IT has shown the highest weekly acceleration, reaching the power user threshold in only 14 weeks</a:t>
            </a: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 </a:t>
            </a:r>
          </a:p>
          <a:p>
            <a:pPr marL="0" marR="0" lvl="0" indent="0" algn="l" defTabSz="932472" rtl="0" eaLnBrk="1" fontAlgn="base" latinLnBrk="0" hangingPunct="1">
              <a:lnSpc>
                <a:spcPct val="100000"/>
              </a:lnSpc>
              <a:spcBef>
                <a:spcPts val="0"/>
              </a:spcBef>
              <a:spcAft>
                <a:spcPts val="4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ts val="0"/>
              </a:spcBef>
              <a:spcAft>
                <a:spcPts val="4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cxnSp>
        <p:nvCxnSpPr>
          <p:cNvPr id="17" name="Straight Connector 16">
            <a:extLst>
              <a:ext uri="{FF2B5EF4-FFF2-40B4-BE49-F238E27FC236}">
                <a16:creationId xmlns:a16="http://schemas.microsoft.com/office/drawing/2014/main" id="{E4271CF2-B137-245E-5216-1915B3C4C8BC}"/>
              </a:ext>
              <a:ext uri="{C183D7F6-B498-43B3-948B-1728B52AA6E4}">
                <adec:decorative xmlns:adec="http://schemas.microsoft.com/office/drawing/2017/decorative" val="1"/>
              </a:ext>
            </a:extLst>
          </p:cNvPr>
          <p:cNvCxnSpPr>
            <a:cxnSpLocks/>
          </p:cNvCxnSpPr>
          <p:nvPr/>
        </p:nvCxnSpPr>
        <p:spPr>
          <a:xfrm>
            <a:off x="584476" y="1710903"/>
            <a:ext cx="8079254"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3285978-D10C-0E9E-A205-AB6FECFB34E6}"/>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3" name="Rectangle: Rounded Corners 43">
            <a:extLst>
              <a:ext uri="{FF2B5EF4-FFF2-40B4-BE49-F238E27FC236}">
                <a16:creationId xmlns:a16="http://schemas.microsoft.com/office/drawing/2014/main" id="{4D0B71C0-90B9-94BD-E246-03FEF6B3535C}"/>
              </a:ext>
              <a:ext uri="{C183D7F6-B498-43B3-948B-1728B52AA6E4}">
                <adec:decorative xmlns:adec="http://schemas.microsoft.com/office/drawing/2017/decorative" val="1"/>
              </a:ext>
            </a:extLst>
          </p:cNvPr>
          <p:cNvSpPr>
            <a:spLocks/>
          </p:cNvSpPr>
          <p:nvPr/>
        </p:nvSpPr>
        <p:spPr bwMode="auto">
          <a:xfrm>
            <a:off x="419100" y="6086016"/>
            <a:ext cx="11353800" cy="519339"/>
          </a:xfrm>
          <a:prstGeom prst="roundRect">
            <a:avLst>
              <a:gd name="adj" fmla="val 22704"/>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48" name="Text Placeholder 5">
            <a:extLst>
              <a:ext uri="{FF2B5EF4-FFF2-40B4-BE49-F238E27FC236}">
                <a16:creationId xmlns:a16="http://schemas.microsoft.com/office/drawing/2014/main" id="{0373B351-9482-5E31-CF1D-92838AACDE9B}"/>
              </a:ext>
            </a:extLst>
          </p:cNvPr>
          <p:cNvSpPr txBox="1">
            <a:spLocks/>
          </p:cNvSpPr>
          <p:nvPr/>
        </p:nvSpPr>
        <p:spPr>
          <a:xfrm>
            <a:off x="697164" y="6245658"/>
            <a:ext cx="672731" cy="20005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panose="020B0502040204020203" pitchFamily="34" charset="0"/>
              </a:rPr>
              <a:t>Note</a:t>
            </a:r>
          </a:p>
        </p:txBody>
      </p:sp>
      <p:sp>
        <p:nvSpPr>
          <p:cNvPr id="49" name="Text Placeholder 5">
            <a:extLst>
              <a:ext uri="{FF2B5EF4-FFF2-40B4-BE49-F238E27FC236}">
                <a16:creationId xmlns:a16="http://schemas.microsoft.com/office/drawing/2014/main" id="{393C3D0A-B018-C73A-809E-D1108B49925D}"/>
              </a:ext>
            </a:extLst>
          </p:cNvPr>
          <p:cNvSpPr txBox="1">
            <a:spLocks/>
          </p:cNvSpPr>
          <p:nvPr/>
        </p:nvSpPr>
        <p:spPr>
          <a:xfrm>
            <a:off x="1794976" y="6249560"/>
            <a:ext cx="9699860" cy="1692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view here is based on weeks since activation and not a chronological sequence.</a:t>
            </a:r>
          </a:p>
        </p:txBody>
      </p:sp>
      <p:sp>
        <p:nvSpPr>
          <p:cNvPr id="62" name="Oval 1091_1">
            <a:extLst>
              <a:ext uri="{FF2B5EF4-FFF2-40B4-BE49-F238E27FC236}">
                <a16:creationId xmlns:a16="http://schemas.microsoft.com/office/drawing/2014/main" id="{F81219F6-5B3C-9573-6661-D1D8296925D3}"/>
              </a:ext>
              <a:ext uri="{C183D7F6-B498-43B3-948B-1728B52AA6E4}">
                <adec:decorative xmlns:adec="http://schemas.microsoft.com/office/drawing/2017/decorative" val="1"/>
              </a:ext>
            </a:extLst>
          </p:cNvPr>
          <p:cNvSpPr>
            <a:spLocks/>
          </p:cNvSpPr>
          <p:nvPr/>
        </p:nvSpPr>
        <p:spPr bwMode="auto">
          <a:xfrm>
            <a:off x="1556017" y="6280502"/>
            <a:ext cx="87562" cy="130367"/>
          </a:xfrm>
          <a:prstGeom prst="chevron">
            <a:avLst>
              <a:gd name="adj" fmla="val 61074"/>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FFFFFF"/>
              </a:solidFill>
              <a:effectLst/>
              <a:uLnTx/>
              <a:uFillTx/>
              <a:latin typeface="Segoe UI"/>
              <a:ea typeface="+mn-ea"/>
              <a:cs typeface="Segoe UI Semibold" panose="020B0502040204020203" pitchFamily="34" charset="0"/>
            </a:endParaRPr>
          </a:p>
        </p:txBody>
      </p:sp>
      <p:sp>
        <p:nvSpPr>
          <p:cNvPr id="8" name="Rectangle 7">
            <a:extLst>
              <a:ext uri="{FF2B5EF4-FFF2-40B4-BE49-F238E27FC236}">
                <a16:creationId xmlns:a16="http://schemas.microsoft.com/office/drawing/2014/main" id="{6DBF0BD1-DF88-AC84-8356-0DEC1AFA356A}"/>
              </a:ext>
            </a:extLst>
          </p:cNvPr>
          <p:cNvSpPr/>
          <p:nvPr/>
        </p:nvSpPr>
        <p:spPr bwMode="auto">
          <a:xfrm>
            <a:off x="7006974" y="1323045"/>
            <a:ext cx="1824605" cy="2157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Example visual</a:t>
            </a:r>
          </a:p>
        </p:txBody>
      </p:sp>
      <p:sp>
        <p:nvSpPr>
          <p:cNvPr id="6" name="Rectangle 5">
            <a:extLst>
              <a:ext uri="{FF2B5EF4-FFF2-40B4-BE49-F238E27FC236}">
                <a16:creationId xmlns:a16="http://schemas.microsoft.com/office/drawing/2014/main" id="{7C8ECD80-5880-6565-6CD9-C10EC19FC5CD}"/>
              </a:ext>
              <a:ext uri="{C183D7F6-B498-43B3-948B-1728B52AA6E4}">
                <adec:decorative xmlns:adec="http://schemas.microsoft.com/office/drawing/2017/decorative" val="1"/>
              </a:ext>
            </a:extLst>
          </p:cNvPr>
          <p:cNvSpPr/>
          <p:nvPr/>
        </p:nvSpPr>
        <p:spPr bwMode="auto">
          <a:xfrm>
            <a:off x="507785" y="2277153"/>
            <a:ext cx="785419" cy="21355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B714103B-B678-2B09-52B0-4CDD8C0F745C}"/>
              </a:ext>
            </a:extLst>
          </p:cNvPr>
          <p:cNvPicPr>
            <a:picLocks noChangeAspect="1"/>
          </p:cNvPicPr>
          <p:nvPr/>
        </p:nvPicPr>
        <p:blipFill>
          <a:blip r:embed="rId3"/>
          <a:srcRect r="72539"/>
          <a:stretch>
            <a:fillRect/>
          </a:stretch>
        </p:blipFill>
        <p:spPr>
          <a:xfrm>
            <a:off x="507785" y="1804123"/>
            <a:ext cx="2199821" cy="3261408"/>
          </a:xfrm>
          <a:prstGeom prst="rect">
            <a:avLst/>
          </a:prstGeom>
        </p:spPr>
      </p:pic>
      <p:pic>
        <p:nvPicPr>
          <p:cNvPr id="13" name="Picture 12">
            <a:extLst>
              <a:ext uri="{FF2B5EF4-FFF2-40B4-BE49-F238E27FC236}">
                <a16:creationId xmlns:a16="http://schemas.microsoft.com/office/drawing/2014/main" id="{A6E39F1F-6808-6B07-9AB6-5013E5375977}"/>
              </a:ext>
            </a:extLst>
          </p:cNvPr>
          <p:cNvPicPr>
            <a:picLocks noChangeAspect="1"/>
          </p:cNvPicPr>
          <p:nvPr/>
        </p:nvPicPr>
        <p:blipFill>
          <a:blip r:embed="rId4"/>
          <a:stretch>
            <a:fillRect/>
          </a:stretch>
        </p:blipFill>
        <p:spPr>
          <a:xfrm>
            <a:off x="2830290" y="1905674"/>
            <a:ext cx="5970465" cy="3775196"/>
          </a:xfrm>
          <a:prstGeom prst="rect">
            <a:avLst/>
          </a:prstGeom>
        </p:spPr>
      </p:pic>
      <p:sp>
        <p:nvSpPr>
          <p:cNvPr id="14" name="TextBox 13">
            <a:extLst>
              <a:ext uri="{FF2B5EF4-FFF2-40B4-BE49-F238E27FC236}">
                <a16:creationId xmlns:a16="http://schemas.microsoft.com/office/drawing/2014/main" id="{A2349214-DC1E-BC9A-1D5E-1738646A8909}"/>
              </a:ext>
              <a:ext uri="{C183D7F6-B498-43B3-948B-1728B52AA6E4}">
                <adec:decorative xmlns:adec="http://schemas.microsoft.com/office/drawing/2017/decorative" val="0"/>
              </a:ext>
            </a:extLst>
          </p:cNvPr>
          <p:cNvSpPr txBox="1"/>
          <p:nvPr/>
        </p:nvSpPr>
        <p:spPr>
          <a:xfrm>
            <a:off x="419100" y="176443"/>
            <a:ext cx="11019886" cy="738664"/>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Value measurement through impact on usage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endParaRPr>
          </a:p>
          <a:p>
            <a:pPr marR="0" lvl="0" indent="290513" algn="l" defTabSz="914400" rtl="0" eaLnBrk="1" fontAlgn="auto" latinLnBrk="0" hangingPunct="1">
              <a:lnSpc>
                <a:spcPct val="100000"/>
              </a:lnSpc>
              <a:spcBef>
                <a:spcPts val="0"/>
              </a:spcBef>
              <a:spcAft>
                <a:spcPts val="0"/>
              </a:spcAft>
              <a:buClrTx/>
              <a:buSzTx/>
              <a:buFontTx/>
              <a:buNone/>
              <a:defRPr/>
            </a:pPr>
            <a:r>
              <a:rPr kumimoji="0" lang="en-GB" sz="20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Adoption timeline</a:t>
            </a:r>
          </a:p>
        </p:txBody>
      </p:sp>
      <p:grpSp>
        <p:nvGrpSpPr>
          <p:cNvPr id="2" name="Group 1">
            <a:extLst>
              <a:ext uri="{FF2B5EF4-FFF2-40B4-BE49-F238E27FC236}">
                <a16:creationId xmlns:a16="http://schemas.microsoft.com/office/drawing/2014/main" id="{90B01615-92E0-FEE7-C177-85417833ECD1}"/>
              </a:ext>
            </a:extLst>
          </p:cNvPr>
          <p:cNvGrpSpPr/>
          <p:nvPr/>
        </p:nvGrpSpPr>
        <p:grpSpPr>
          <a:xfrm>
            <a:off x="7560734" y="8850"/>
            <a:ext cx="4631266" cy="319596"/>
            <a:chOff x="7560734" y="0"/>
            <a:chExt cx="4631266" cy="319596"/>
          </a:xfrm>
        </p:grpSpPr>
        <p:sp>
          <p:nvSpPr>
            <p:cNvPr id="10" name="Rounded Rectangle 12">
              <a:extLst>
                <a:ext uri="{FF2B5EF4-FFF2-40B4-BE49-F238E27FC236}">
                  <a16:creationId xmlns:a16="http://schemas.microsoft.com/office/drawing/2014/main" id="{2127B7B0-2A82-7226-6D67-DA29AD2DCD2D}"/>
                </a:ext>
              </a:extLst>
            </p:cNvPr>
            <p:cNvSpPr/>
            <p:nvPr/>
          </p:nvSpPr>
          <p:spPr bwMode="auto">
            <a:xfrm>
              <a:off x="10164932" y="0"/>
              <a:ext cx="2027068"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 name="TextBox 11">
              <a:extLst>
                <a:ext uri="{FF2B5EF4-FFF2-40B4-BE49-F238E27FC236}">
                  <a16:creationId xmlns:a16="http://schemas.microsoft.com/office/drawing/2014/main" id="{86DC111F-54F1-02D5-0D49-BCDC5CEB208D}"/>
                </a:ext>
              </a:extLst>
            </p:cNvPr>
            <p:cNvSpPr txBox="1"/>
            <p:nvPr/>
          </p:nvSpPr>
          <p:spPr>
            <a:xfrm>
              <a:off x="7560734" y="52076"/>
              <a:ext cx="451289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Super Usage Report</a:t>
              </a:r>
            </a:p>
          </p:txBody>
        </p:sp>
      </p:grpSp>
      <p:sp>
        <p:nvSpPr>
          <p:cNvPr id="15" name="Rounded Rectangle 61">
            <a:extLst>
              <a:ext uri="{FF2B5EF4-FFF2-40B4-BE49-F238E27FC236}">
                <a16:creationId xmlns:a16="http://schemas.microsoft.com/office/drawing/2014/main" id="{AD15D50E-D2E9-8F16-523D-38DAE40B0EEB}"/>
              </a:ext>
            </a:extLst>
          </p:cNvPr>
          <p:cNvSpPr/>
          <p:nvPr/>
        </p:nvSpPr>
        <p:spPr bwMode="auto">
          <a:xfrm>
            <a:off x="10816729" y="432925"/>
            <a:ext cx="1375271" cy="267670"/>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rgbClr val="FFFFFF"/>
                </a:solidFill>
                <a:latin typeface="Segoe Sans Display"/>
                <a:cs typeface="Segoe UI" pitchFamily="34" charset="0"/>
              </a:rPr>
              <a:t>Individual value</a:t>
            </a:r>
          </a:p>
        </p:txBody>
      </p:sp>
    </p:spTree>
    <p:extLst>
      <p:ext uri="{BB962C8B-B14F-4D97-AF65-F5344CB8AC3E}">
        <p14:creationId xmlns:p14="http://schemas.microsoft.com/office/powerpoint/2010/main" val="210065454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79488-2485-5378-8A9E-DD9BB0D081B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396A57-24D4-AF5C-2785-0AAABE33ADF2}"/>
              </a:ext>
              <a:ext uri="{C183D7F6-B498-43B3-948B-1728B52AA6E4}">
                <adec:decorative xmlns:adec="http://schemas.microsoft.com/office/drawing/2017/decorative" val="1"/>
              </a:ext>
            </a:extLst>
          </p:cNvPr>
          <p:cNvSpPr/>
          <p:nvPr/>
        </p:nvSpPr>
        <p:spPr bwMode="auto">
          <a:xfrm>
            <a:off x="419100" y="1312771"/>
            <a:ext cx="8412480" cy="4676202"/>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7" name="Rectangle: Rounded Corners 43">
            <a:extLst>
              <a:ext uri="{FF2B5EF4-FFF2-40B4-BE49-F238E27FC236}">
                <a16:creationId xmlns:a16="http://schemas.microsoft.com/office/drawing/2014/main" id="{874482CC-1D5E-6A11-19A8-F8470DF49AAF}"/>
              </a:ext>
              <a:ext uri="{C183D7F6-B498-43B3-948B-1728B52AA6E4}">
                <adec:decorative xmlns:adec="http://schemas.microsoft.com/office/drawing/2017/decorative" val="1"/>
              </a:ext>
            </a:extLst>
          </p:cNvPr>
          <p:cNvSpPr>
            <a:spLocks/>
          </p:cNvSpPr>
          <p:nvPr/>
        </p:nvSpPr>
        <p:spPr bwMode="auto">
          <a:xfrm>
            <a:off x="9004629" y="1312771"/>
            <a:ext cx="2768271" cy="4676202"/>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6" name="TextBox 15">
            <a:extLst>
              <a:ext uri="{FF2B5EF4-FFF2-40B4-BE49-F238E27FC236}">
                <a16:creationId xmlns:a16="http://schemas.microsoft.com/office/drawing/2014/main" id="{58A3F1A0-FB27-605A-8C74-D0DDE306F33D}"/>
              </a:ext>
              <a:ext uri="{C183D7F6-B498-43B3-948B-1728B52AA6E4}">
                <adec:decorative xmlns:adec="http://schemas.microsoft.com/office/drawing/2017/decorative" val="0"/>
              </a:ext>
            </a:extLst>
          </p:cNvPr>
          <p:cNvSpPr txBox="1"/>
          <p:nvPr/>
        </p:nvSpPr>
        <p:spPr>
          <a:xfrm>
            <a:off x="584476" y="1417250"/>
            <a:ext cx="3083398" cy="236988"/>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Distribution of users by usage bands</a:t>
            </a:r>
          </a:p>
        </p:txBody>
      </p:sp>
      <p:sp>
        <p:nvSpPr>
          <p:cNvPr id="28" name="TextBox 27">
            <a:extLst>
              <a:ext uri="{FF2B5EF4-FFF2-40B4-BE49-F238E27FC236}">
                <a16:creationId xmlns:a16="http://schemas.microsoft.com/office/drawing/2014/main" id="{70323940-7F6E-4289-5782-3E933945B52F}"/>
              </a:ext>
            </a:extLst>
          </p:cNvPr>
          <p:cNvSpPr txBox="1"/>
          <p:nvPr/>
        </p:nvSpPr>
        <p:spPr>
          <a:xfrm>
            <a:off x="9125785" y="1417250"/>
            <a:ext cx="2525957" cy="227755"/>
          </a:xfrm>
          <a:prstGeom prst="rect">
            <a:avLst/>
          </a:prstGeom>
          <a:noFill/>
        </p:spPr>
        <p:txBody>
          <a:bodyPr vert="horz" wrap="square" lIns="0" tIns="0" rIns="0" bIns="27432" anchor="b" anchorCtr="0">
            <a:spAutoFit/>
          </a:body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Segoe UI Regular" pitchFamily="34" charset="-122"/>
                <a:cs typeface="Segoe UI" panose="020B0502040204020203" pitchFamily="34" charset="0"/>
              </a:rPr>
              <a:t>Takeaways</a:t>
            </a:r>
          </a:p>
        </p:txBody>
      </p:sp>
      <p:sp>
        <p:nvSpPr>
          <p:cNvPr id="29" name="Rectangle 28">
            <a:extLst>
              <a:ext uri="{FF2B5EF4-FFF2-40B4-BE49-F238E27FC236}">
                <a16:creationId xmlns:a16="http://schemas.microsoft.com/office/drawing/2014/main" id="{C62AE415-B8B0-B46E-D2BB-48E5641177B3}"/>
              </a:ext>
            </a:extLst>
          </p:cNvPr>
          <p:cNvSpPr>
            <a:spLocks/>
          </p:cNvSpPr>
          <p:nvPr/>
        </p:nvSpPr>
        <p:spPr bwMode="auto">
          <a:xfrm>
            <a:off x="9175065" y="1859204"/>
            <a:ext cx="2427395" cy="365228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There has been a gradual shift toward more consistent and intensive usage patterns among users</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Power users and Habitual users now form over 80% of the company. </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In the last 6 months, the % of non-users has shrunk from 8% to 1%. </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ts val="0"/>
              </a:spcBef>
              <a:spcAft>
                <a:spcPts val="4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cxnSp>
        <p:nvCxnSpPr>
          <p:cNvPr id="17" name="Straight Connector 16">
            <a:extLst>
              <a:ext uri="{FF2B5EF4-FFF2-40B4-BE49-F238E27FC236}">
                <a16:creationId xmlns:a16="http://schemas.microsoft.com/office/drawing/2014/main" id="{1F867DA6-45B5-0F66-B880-AFAB1C7AEC7C}"/>
              </a:ext>
              <a:ext uri="{C183D7F6-B498-43B3-948B-1728B52AA6E4}">
                <adec:decorative xmlns:adec="http://schemas.microsoft.com/office/drawing/2017/decorative" val="1"/>
              </a:ext>
            </a:extLst>
          </p:cNvPr>
          <p:cNvCxnSpPr>
            <a:cxnSpLocks/>
          </p:cNvCxnSpPr>
          <p:nvPr/>
        </p:nvCxnSpPr>
        <p:spPr>
          <a:xfrm>
            <a:off x="584476" y="1710903"/>
            <a:ext cx="8079254"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CF97DC0-CBE7-ACD2-2A54-16B9EB14B60A}"/>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3" name="Rectangle: Rounded Corners 43">
            <a:extLst>
              <a:ext uri="{FF2B5EF4-FFF2-40B4-BE49-F238E27FC236}">
                <a16:creationId xmlns:a16="http://schemas.microsoft.com/office/drawing/2014/main" id="{F7482B30-D8DD-0ABD-5212-B9CA48CF4704}"/>
              </a:ext>
              <a:ext uri="{C183D7F6-B498-43B3-948B-1728B52AA6E4}">
                <adec:decorative xmlns:adec="http://schemas.microsoft.com/office/drawing/2017/decorative" val="1"/>
              </a:ext>
            </a:extLst>
          </p:cNvPr>
          <p:cNvSpPr>
            <a:spLocks/>
          </p:cNvSpPr>
          <p:nvPr/>
        </p:nvSpPr>
        <p:spPr bwMode="auto">
          <a:xfrm>
            <a:off x="419100" y="6086016"/>
            <a:ext cx="11353800" cy="519339"/>
          </a:xfrm>
          <a:prstGeom prst="roundRect">
            <a:avLst>
              <a:gd name="adj" fmla="val 22704"/>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48" name="Text Placeholder 5">
            <a:extLst>
              <a:ext uri="{FF2B5EF4-FFF2-40B4-BE49-F238E27FC236}">
                <a16:creationId xmlns:a16="http://schemas.microsoft.com/office/drawing/2014/main" id="{7BE24C45-77B2-81E3-5F7C-0D07F314B964}"/>
              </a:ext>
            </a:extLst>
          </p:cNvPr>
          <p:cNvSpPr txBox="1">
            <a:spLocks/>
          </p:cNvSpPr>
          <p:nvPr/>
        </p:nvSpPr>
        <p:spPr>
          <a:xfrm>
            <a:off x="697164" y="6245658"/>
            <a:ext cx="672731" cy="20005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panose="020B0502040204020203" pitchFamily="34" charset="0"/>
              </a:rPr>
              <a:t>Metrics</a:t>
            </a:r>
          </a:p>
        </p:txBody>
      </p:sp>
      <p:sp>
        <p:nvSpPr>
          <p:cNvPr id="49" name="Text Placeholder 5">
            <a:extLst>
              <a:ext uri="{FF2B5EF4-FFF2-40B4-BE49-F238E27FC236}">
                <a16:creationId xmlns:a16="http://schemas.microsoft.com/office/drawing/2014/main" id="{AE289E2A-4510-22F4-5B62-58F191696188}"/>
              </a:ext>
            </a:extLst>
          </p:cNvPr>
          <p:cNvSpPr txBox="1">
            <a:spLocks/>
          </p:cNvSpPr>
          <p:nvPr/>
        </p:nvSpPr>
        <p:spPr>
          <a:xfrm>
            <a:off x="1794976" y="6176408"/>
            <a:ext cx="9699860" cy="33855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Power users: 20+ Copilot actions per week and habitual; Habitual users: Active in at least 9 out of 12 weeks; Novice users: Average at least 1 weekly action over the past 12 weeks; Low users: Having any Copilot action in the last 12 weeks; Non users: Zero Copilot actions in the past 12 weeks</a:t>
            </a:r>
          </a:p>
        </p:txBody>
      </p:sp>
      <p:sp>
        <p:nvSpPr>
          <p:cNvPr id="62" name="Oval 1091_1">
            <a:extLst>
              <a:ext uri="{FF2B5EF4-FFF2-40B4-BE49-F238E27FC236}">
                <a16:creationId xmlns:a16="http://schemas.microsoft.com/office/drawing/2014/main" id="{9E04E452-9CF4-B250-C630-864FA462AEB0}"/>
              </a:ext>
              <a:ext uri="{C183D7F6-B498-43B3-948B-1728B52AA6E4}">
                <adec:decorative xmlns:adec="http://schemas.microsoft.com/office/drawing/2017/decorative" val="1"/>
              </a:ext>
            </a:extLst>
          </p:cNvPr>
          <p:cNvSpPr>
            <a:spLocks/>
          </p:cNvSpPr>
          <p:nvPr/>
        </p:nvSpPr>
        <p:spPr bwMode="auto">
          <a:xfrm>
            <a:off x="1556017" y="6280502"/>
            <a:ext cx="87562" cy="130367"/>
          </a:xfrm>
          <a:prstGeom prst="chevron">
            <a:avLst>
              <a:gd name="adj" fmla="val 61074"/>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300" b="1" i="0" u="none" strike="noStrike" kern="0" cap="none" spc="0" normalizeH="0" baseline="0" noProof="0">
              <a:ln>
                <a:noFill/>
              </a:ln>
              <a:solidFill>
                <a:srgbClr val="FFFFFF"/>
              </a:solidFill>
              <a:effectLst/>
              <a:uLnTx/>
              <a:uFillTx/>
              <a:latin typeface="Segoe UI"/>
              <a:ea typeface="+mn-ea"/>
              <a:cs typeface="Segoe UI Semibold" panose="020B0502040204020203" pitchFamily="34" charset="0"/>
            </a:endParaRPr>
          </a:p>
        </p:txBody>
      </p:sp>
      <p:pic>
        <p:nvPicPr>
          <p:cNvPr id="6" name="Picture 5">
            <a:extLst>
              <a:ext uri="{FF2B5EF4-FFF2-40B4-BE49-F238E27FC236}">
                <a16:creationId xmlns:a16="http://schemas.microsoft.com/office/drawing/2014/main" id="{65842CBA-5AFB-F301-5598-1F73855A1054}"/>
              </a:ext>
            </a:extLst>
          </p:cNvPr>
          <p:cNvPicPr>
            <a:picLocks noChangeAspect="1"/>
          </p:cNvPicPr>
          <p:nvPr/>
        </p:nvPicPr>
        <p:blipFill>
          <a:blip r:embed="rId3"/>
          <a:stretch>
            <a:fillRect/>
          </a:stretch>
        </p:blipFill>
        <p:spPr>
          <a:xfrm>
            <a:off x="523587" y="1900609"/>
            <a:ext cx="8079255" cy="3540141"/>
          </a:xfrm>
          <a:prstGeom prst="rect">
            <a:avLst/>
          </a:prstGeom>
        </p:spPr>
      </p:pic>
      <p:sp>
        <p:nvSpPr>
          <p:cNvPr id="4" name="Rectangle 3">
            <a:extLst>
              <a:ext uri="{FF2B5EF4-FFF2-40B4-BE49-F238E27FC236}">
                <a16:creationId xmlns:a16="http://schemas.microsoft.com/office/drawing/2014/main" id="{966DF726-E16B-5B6B-8CFF-999755B33178}"/>
              </a:ext>
            </a:extLst>
          </p:cNvPr>
          <p:cNvSpPr/>
          <p:nvPr/>
        </p:nvSpPr>
        <p:spPr bwMode="auto">
          <a:xfrm>
            <a:off x="7006975" y="1371948"/>
            <a:ext cx="1824605" cy="2157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Example visual</a:t>
            </a:r>
          </a:p>
        </p:txBody>
      </p:sp>
      <p:sp>
        <p:nvSpPr>
          <p:cNvPr id="13" name="TextBox 12">
            <a:extLst>
              <a:ext uri="{FF2B5EF4-FFF2-40B4-BE49-F238E27FC236}">
                <a16:creationId xmlns:a16="http://schemas.microsoft.com/office/drawing/2014/main" id="{5ABDE615-EACC-1E3A-5D58-E56D00A6797A}"/>
              </a:ext>
              <a:ext uri="{C183D7F6-B498-43B3-948B-1728B52AA6E4}">
                <adec:decorative xmlns:adec="http://schemas.microsoft.com/office/drawing/2017/decorative" val="0"/>
              </a:ext>
            </a:extLst>
          </p:cNvPr>
          <p:cNvSpPr txBox="1"/>
          <p:nvPr/>
        </p:nvSpPr>
        <p:spPr>
          <a:xfrm>
            <a:off x="419100" y="176443"/>
            <a:ext cx="11019886" cy="738664"/>
          </a:xfrm>
          <a:prstGeom prst="rect">
            <a:avLst/>
          </a:prstGeom>
          <a:noFill/>
        </p:spPr>
        <p:txBody>
          <a:bodyPr wrap="square" lIns="0" tIns="0" rIns="0" bIns="0" anchor="b" anchorCtr="0">
            <a:spAutoFit/>
          </a:bodyPr>
          <a:lstStyle/>
          <a:p>
            <a:pPr lvl="0" defTabSz="914400">
              <a:defRPr/>
            </a:pPr>
            <a:r>
              <a:rPr lang="en-GB" sz="1400" kern="0">
                <a:gradFill>
                  <a:gsLst>
                    <a:gs pos="58000">
                      <a:srgbClr val="8661C5"/>
                    </a:gs>
                    <a:gs pos="100000">
                      <a:srgbClr val="C73ECC"/>
                    </a:gs>
                    <a:gs pos="0">
                      <a:srgbClr val="0078D4">
                        <a:lumMod val="75000"/>
                      </a:srgbClr>
                    </a:gs>
                  </a:gsLst>
                  <a:lin ang="0" scaled="0"/>
                </a:gradFill>
                <a:latin typeface="Segoe UI Semibold"/>
              </a:rPr>
              <a:t>Value measurement through impact on usage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endParaRPr>
          </a:p>
          <a:p>
            <a:pPr marR="0" lvl="0" indent="290513" algn="l" defTabSz="914400" rtl="0" eaLnBrk="1" fontAlgn="auto" latinLnBrk="0" hangingPunct="1">
              <a:lnSpc>
                <a:spcPct val="100000"/>
              </a:lnSpc>
              <a:spcBef>
                <a:spcPts val="0"/>
              </a:spcBef>
              <a:spcAft>
                <a:spcPts val="0"/>
              </a:spcAft>
              <a:buClrTx/>
              <a:buSzTx/>
              <a:buFontTx/>
              <a:buNone/>
              <a:defRPr/>
            </a:pPr>
            <a:r>
              <a:rPr kumimoji="0" lang="en-GB" sz="20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Distribution of super users</a:t>
            </a:r>
          </a:p>
        </p:txBody>
      </p:sp>
      <p:grpSp>
        <p:nvGrpSpPr>
          <p:cNvPr id="2" name="Group 1">
            <a:extLst>
              <a:ext uri="{FF2B5EF4-FFF2-40B4-BE49-F238E27FC236}">
                <a16:creationId xmlns:a16="http://schemas.microsoft.com/office/drawing/2014/main" id="{12B8AE82-4A98-6DE6-1866-4DAF3952EB8B}"/>
              </a:ext>
            </a:extLst>
          </p:cNvPr>
          <p:cNvGrpSpPr/>
          <p:nvPr/>
        </p:nvGrpSpPr>
        <p:grpSpPr>
          <a:xfrm>
            <a:off x="7560734" y="8850"/>
            <a:ext cx="4631266" cy="319596"/>
            <a:chOff x="7560734" y="0"/>
            <a:chExt cx="4631266" cy="319596"/>
          </a:xfrm>
        </p:grpSpPr>
        <p:sp>
          <p:nvSpPr>
            <p:cNvPr id="10" name="Rounded Rectangle 12">
              <a:extLst>
                <a:ext uri="{FF2B5EF4-FFF2-40B4-BE49-F238E27FC236}">
                  <a16:creationId xmlns:a16="http://schemas.microsoft.com/office/drawing/2014/main" id="{58728CE4-8722-5CD8-1F4F-7CCF24A9254D}"/>
                </a:ext>
              </a:extLst>
            </p:cNvPr>
            <p:cNvSpPr/>
            <p:nvPr/>
          </p:nvSpPr>
          <p:spPr bwMode="auto">
            <a:xfrm>
              <a:off x="10164932" y="0"/>
              <a:ext cx="2027068"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 name="TextBox 10">
              <a:extLst>
                <a:ext uri="{FF2B5EF4-FFF2-40B4-BE49-F238E27FC236}">
                  <a16:creationId xmlns:a16="http://schemas.microsoft.com/office/drawing/2014/main" id="{3323CAD5-EF96-A5EB-8268-54E5A23606F5}"/>
                </a:ext>
              </a:extLst>
            </p:cNvPr>
            <p:cNvSpPr txBox="1"/>
            <p:nvPr/>
          </p:nvSpPr>
          <p:spPr>
            <a:xfrm>
              <a:off x="7560734" y="52076"/>
              <a:ext cx="451289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Super Usage Report</a:t>
              </a:r>
            </a:p>
          </p:txBody>
        </p:sp>
      </p:grpSp>
      <p:sp>
        <p:nvSpPr>
          <p:cNvPr id="12" name="Rounded Rectangle 61">
            <a:extLst>
              <a:ext uri="{FF2B5EF4-FFF2-40B4-BE49-F238E27FC236}">
                <a16:creationId xmlns:a16="http://schemas.microsoft.com/office/drawing/2014/main" id="{01D6AC38-4668-E50C-7941-ED64ABE246F3}"/>
              </a:ext>
            </a:extLst>
          </p:cNvPr>
          <p:cNvSpPr/>
          <p:nvPr/>
        </p:nvSpPr>
        <p:spPr bwMode="auto">
          <a:xfrm>
            <a:off x="10816729" y="432925"/>
            <a:ext cx="1375271" cy="267670"/>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rgbClr val="FFFFFF"/>
                </a:solidFill>
                <a:latin typeface="Segoe Sans Display"/>
                <a:cs typeface="Segoe UI" pitchFamily="34" charset="0"/>
              </a:rPr>
              <a:t>Individual value</a:t>
            </a:r>
          </a:p>
        </p:txBody>
      </p:sp>
    </p:spTree>
    <p:extLst>
      <p:ext uri="{BB962C8B-B14F-4D97-AF65-F5344CB8AC3E}">
        <p14:creationId xmlns:p14="http://schemas.microsoft.com/office/powerpoint/2010/main" val="229728168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EA00A-EDD3-A71B-D541-F9BBF7F6B6D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D918368-04AD-5D8E-DDD8-EE88672D4FBF}"/>
              </a:ext>
              <a:ext uri="{C183D7F6-B498-43B3-948B-1728B52AA6E4}">
                <adec:decorative xmlns:adec="http://schemas.microsoft.com/office/drawing/2017/decorative" val="1"/>
              </a:ext>
            </a:extLst>
          </p:cNvPr>
          <p:cNvSpPr/>
          <p:nvPr/>
        </p:nvSpPr>
        <p:spPr bwMode="auto">
          <a:xfrm>
            <a:off x="419100" y="1312771"/>
            <a:ext cx="8412480" cy="4676202"/>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7" name="Rectangle: Rounded Corners 43">
            <a:extLst>
              <a:ext uri="{FF2B5EF4-FFF2-40B4-BE49-F238E27FC236}">
                <a16:creationId xmlns:a16="http://schemas.microsoft.com/office/drawing/2014/main" id="{14B66ABA-A513-3845-F132-F511CED552B3}"/>
              </a:ext>
              <a:ext uri="{C183D7F6-B498-43B3-948B-1728B52AA6E4}">
                <adec:decorative xmlns:adec="http://schemas.microsoft.com/office/drawing/2017/decorative" val="1"/>
              </a:ext>
            </a:extLst>
          </p:cNvPr>
          <p:cNvSpPr>
            <a:spLocks/>
          </p:cNvSpPr>
          <p:nvPr/>
        </p:nvSpPr>
        <p:spPr bwMode="auto">
          <a:xfrm>
            <a:off x="9004629" y="1312771"/>
            <a:ext cx="2768271" cy="4676202"/>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6" name="TextBox 15">
            <a:extLst>
              <a:ext uri="{FF2B5EF4-FFF2-40B4-BE49-F238E27FC236}">
                <a16:creationId xmlns:a16="http://schemas.microsoft.com/office/drawing/2014/main" id="{C91839BD-3B82-0EAE-19B3-0588F7D4706A}"/>
              </a:ext>
              <a:ext uri="{C183D7F6-B498-43B3-948B-1728B52AA6E4}">
                <adec:decorative xmlns:adec="http://schemas.microsoft.com/office/drawing/2017/decorative" val="0"/>
              </a:ext>
            </a:extLst>
          </p:cNvPr>
          <p:cNvSpPr txBox="1"/>
          <p:nvPr/>
        </p:nvSpPr>
        <p:spPr>
          <a:xfrm>
            <a:off x="584476" y="1417250"/>
            <a:ext cx="4364042" cy="236988"/>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Heatmap by various metrics</a:t>
            </a:r>
          </a:p>
        </p:txBody>
      </p:sp>
      <p:sp>
        <p:nvSpPr>
          <p:cNvPr id="28" name="TextBox 27">
            <a:extLst>
              <a:ext uri="{FF2B5EF4-FFF2-40B4-BE49-F238E27FC236}">
                <a16:creationId xmlns:a16="http://schemas.microsoft.com/office/drawing/2014/main" id="{D0738CDD-6A4A-8CA3-1A8A-8BABA19D604D}"/>
              </a:ext>
            </a:extLst>
          </p:cNvPr>
          <p:cNvSpPr txBox="1"/>
          <p:nvPr/>
        </p:nvSpPr>
        <p:spPr>
          <a:xfrm>
            <a:off x="9125785" y="1417250"/>
            <a:ext cx="2525957" cy="227755"/>
          </a:xfrm>
          <a:prstGeom prst="rect">
            <a:avLst/>
          </a:prstGeom>
          <a:noFill/>
        </p:spPr>
        <p:txBody>
          <a:bodyPr vert="horz" wrap="square" lIns="0" tIns="0" rIns="0" bIns="27432" anchor="b" anchorCtr="0">
            <a:spAutoFit/>
          </a:body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Segoe UI Regular" pitchFamily="34" charset="-122"/>
                <a:cs typeface="Segoe UI" panose="020B0502040204020203" pitchFamily="34" charset="0"/>
              </a:rPr>
              <a:t>Takeaways</a:t>
            </a:r>
          </a:p>
        </p:txBody>
      </p:sp>
      <p:sp>
        <p:nvSpPr>
          <p:cNvPr id="29" name="Rectangle 28">
            <a:extLst>
              <a:ext uri="{FF2B5EF4-FFF2-40B4-BE49-F238E27FC236}">
                <a16:creationId xmlns:a16="http://schemas.microsoft.com/office/drawing/2014/main" id="{DACB06FE-DEE4-62F5-AE5C-4752C095AFAA}"/>
              </a:ext>
            </a:extLst>
          </p:cNvPr>
          <p:cNvSpPr>
            <a:spLocks/>
          </p:cNvSpPr>
          <p:nvPr/>
        </p:nvSpPr>
        <p:spPr bwMode="auto">
          <a:xfrm>
            <a:off x="9224347" y="1783743"/>
            <a:ext cx="2427395" cy="33547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Group X and Y lead the way with adoption of Copilot in Word showing consistent and high intensity usage.</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There is an opportunity for Groups A, B, C with similar work charters to adopt best practices from these groups to drive usage. </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ts val="0"/>
              </a:spcBef>
              <a:spcAft>
                <a:spcPts val="4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cxnSp>
        <p:nvCxnSpPr>
          <p:cNvPr id="17" name="Straight Connector 16">
            <a:extLst>
              <a:ext uri="{FF2B5EF4-FFF2-40B4-BE49-F238E27FC236}">
                <a16:creationId xmlns:a16="http://schemas.microsoft.com/office/drawing/2014/main" id="{801309C1-62DD-E397-76F4-4078ED684F7A}"/>
              </a:ext>
              <a:ext uri="{C183D7F6-B498-43B3-948B-1728B52AA6E4}">
                <adec:decorative xmlns:adec="http://schemas.microsoft.com/office/drawing/2017/decorative" val="1"/>
              </a:ext>
            </a:extLst>
          </p:cNvPr>
          <p:cNvCxnSpPr>
            <a:cxnSpLocks/>
          </p:cNvCxnSpPr>
          <p:nvPr/>
        </p:nvCxnSpPr>
        <p:spPr>
          <a:xfrm>
            <a:off x="584476" y="1710903"/>
            <a:ext cx="8079254"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0A32334-2FCA-B69C-0163-2364F85AA167}"/>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8AF744B-FDD3-4E87-F837-15ED40B5CABE}"/>
              </a:ext>
            </a:extLst>
          </p:cNvPr>
          <p:cNvSpPr/>
          <p:nvPr/>
        </p:nvSpPr>
        <p:spPr bwMode="auto">
          <a:xfrm>
            <a:off x="7006974" y="1323045"/>
            <a:ext cx="1824605" cy="2157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Example visual</a:t>
            </a:r>
          </a:p>
        </p:txBody>
      </p:sp>
      <p:sp>
        <p:nvSpPr>
          <p:cNvPr id="5" name="Rectangle 4">
            <a:extLst>
              <a:ext uri="{FF2B5EF4-FFF2-40B4-BE49-F238E27FC236}">
                <a16:creationId xmlns:a16="http://schemas.microsoft.com/office/drawing/2014/main" id="{20B5F9F9-148A-4BF9-7FA0-D2C401082EAB}"/>
              </a:ext>
              <a:ext uri="{C183D7F6-B498-43B3-948B-1728B52AA6E4}">
                <adec:decorative xmlns:adec="http://schemas.microsoft.com/office/drawing/2017/decorative" val="1"/>
              </a:ext>
            </a:extLst>
          </p:cNvPr>
          <p:cNvSpPr/>
          <p:nvPr/>
        </p:nvSpPr>
        <p:spPr bwMode="auto">
          <a:xfrm>
            <a:off x="2262820" y="2937036"/>
            <a:ext cx="1251509" cy="27690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2A97781D-81BD-4FD2-C04C-82C86F15F0FA}"/>
              </a:ext>
            </a:extLst>
          </p:cNvPr>
          <p:cNvPicPr>
            <a:picLocks noChangeAspect="1"/>
          </p:cNvPicPr>
          <p:nvPr/>
        </p:nvPicPr>
        <p:blipFill>
          <a:blip r:embed="rId3"/>
          <a:stretch>
            <a:fillRect/>
          </a:stretch>
        </p:blipFill>
        <p:spPr>
          <a:xfrm>
            <a:off x="444004" y="1783743"/>
            <a:ext cx="8387576" cy="4121481"/>
          </a:xfrm>
          <a:prstGeom prst="rect">
            <a:avLst/>
          </a:prstGeom>
        </p:spPr>
      </p:pic>
      <p:sp>
        <p:nvSpPr>
          <p:cNvPr id="12" name="TextBox 11">
            <a:extLst>
              <a:ext uri="{FF2B5EF4-FFF2-40B4-BE49-F238E27FC236}">
                <a16:creationId xmlns:a16="http://schemas.microsoft.com/office/drawing/2014/main" id="{F4C7655E-2151-94B0-0B38-118CE0ED45F4}"/>
              </a:ext>
            </a:extLst>
          </p:cNvPr>
          <p:cNvSpPr txBox="1"/>
          <p:nvPr/>
        </p:nvSpPr>
        <p:spPr>
          <a:xfrm>
            <a:off x="5989834" y="2311685"/>
            <a:ext cx="2673896"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000000"/>
                </a:solidFill>
                <a:effectLst/>
                <a:uLnTx/>
                <a:uFillTx/>
                <a:latin typeface="Segoe UI"/>
                <a:ea typeface="+mn-ea"/>
                <a:cs typeface="+mn-cs"/>
              </a:rPr>
              <a:t>Bubble size represents team size</a:t>
            </a:r>
          </a:p>
        </p:txBody>
      </p:sp>
      <p:grpSp>
        <p:nvGrpSpPr>
          <p:cNvPr id="4" name="Group 3">
            <a:extLst>
              <a:ext uri="{FF2B5EF4-FFF2-40B4-BE49-F238E27FC236}">
                <a16:creationId xmlns:a16="http://schemas.microsoft.com/office/drawing/2014/main" id="{929B43ED-8662-BDCF-1F63-BE0821F22F95}"/>
              </a:ext>
            </a:extLst>
          </p:cNvPr>
          <p:cNvGrpSpPr/>
          <p:nvPr/>
        </p:nvGrpSpPr>
        <p:grpSpPr>
          <a:xfrm>
            <a:off x="7560734" y="8850"/>
            <a:ext cx="4631266" cy="319596"/>
            <a:chOff x="7560734" y="0"/>
            <a:chExt cx="4631266" cy="319596"/>
          </a:xfrm>
        </p:grpSpPr>
        <p:sp>
          <p:nvSpPr>
            <p:cNvPr id="6" name="Rounded Rectangle 12">
              <a:extLst>
                <a:ext uri="{FF2B5EF4-FFF2-40B4-BE49-F238E27FC236}">
                  <a16:creationId xmlns:a16="http://schemas.microsoft.com/office/drawing/2014/main" id="{B52CF0BB-1F7B-1320-E797-A96F5FCFCCDF}"/>
                </a:ext>
              </a:extLst>
            </p:cNvPr>
            <p:cNvSpPr/>
            <p:nvPr/>
          </p:nvSpPr>
          <p:spPr bwMode="auto">
            <a:xfrm>
              <a:off x="10164932" y="0"/>
              <a:ext cx="2027068"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7" name="TextBox 6">
              <a:extLst>
                <a:ext uri="{FF2B5EF4-FFF2-40B4-BE49-F238E27FC236}">
                  <a16:creationId xmlns:a16="http://schemas.microsoft.com/office/drawing/2014/main" id="{A839B69A-EAAF-F8A6-4D07-EADD0E453563}"/>
                </a:ext>
              </a:extLst>
            </p:cNvPr>
            <p:cNvSpPr txBox="1"/>
            <p:nvPr/>
          </p:nvSpPr>
          <p:spPr>
            <a:xfrm>
              <a:off x="7560734" y="52076"/>
              <a:ext cx="451289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Super Usage Report</a:t>
              </a:r>
            </a:p>
          </p:txBody>
        </p:sp>
      </p:grpSp>
      <p:sp>
        <p:nvSpPr>
          <p:cNvPr id="14" name="TextBox 13">
            <a:extLst>
              <a:ext uri="{FF2B5EF4-FFF2-40B4-BE49-F238E27FC236}">
                <a16:creationId xmlns:a16="http://schemas.microsoft.com/office/drawing/2014/main" id="{26433ECB-A1C9-D77A-FEFA-70FB1CEB34F8}"/>
              </a:ext>
              <a:ext uri="{C183D7F6-B498-43B3-948B-1728B52AA6E4}">
                <adec:decorative xmlns:adec="http://schemas.microsoft.com/office/drawing/2017/decorative" val="0"/>
              </a:ext>
            </a:extLst>
          </p:cNvPr>
          <p:cNvSpPr txBox="1"/>
          <p:nvPr/>
        </p:nvSpPr>
        <p:spPr>
          <a:xfrm>
            <a:off x="419100" y="185019"/>
            <a:ext cx="11019886" cy="738664"/>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Value measurement through impact on usage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endParaRPr>
          </a:p>
          <a:p>
            <a:pPr marR="0" lvl="0" indent="290513" algn="l" defTabSz="914400" rtl="0" eaLnBrk="1" fontAlgn="auto" latinLnBrk="0" hangingPunct="1">
              <a:lnSpc>
                <a:spcPct val="100000"/>
              </a:lnSpc>
              <a:spcBef>
                <a:spcPts val="0"/>
              </a:spcBef>
              <a:spcAft>
                <a:spcPts val="0"/>
              </a:spcAft>
              <a:buClrTx/>
              <a:buSzTx/>
              <a:buFontTx/>
              <a:buNone/>
              <a:defRPr/>
            </a:pPr>
            <a:r>
              <a:rPr kumimoji="0" lang="en-GB" sz="20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Identifying Copilot champions</a:t>
            </a:r>
            <a:endParaRPr kumimoji="0" lang="en-GB" sz="2000" b="1"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endParaRPr>
          </a:p>
        </p:txBody>
      </p:sp>
      <p:sp>
        <p:nvSpPr>
          <p:cNvPr id="9" name="Rounded Rectangle 61">
            <a:extLst>
              <a:ext uri="{FF2B5EF4-FFF2-40B4-BE49-F238E27FC236}">
                <a16:creationId xmlns:a16="http://schemas.microsoft.com/office/drawing/2014/main" id="{449722F6-D0AC-AA52-06FD-01454217DE55}"/>
              </a:ext>
            </a:extLst>
          </p:cNvPr>
          <p:cNvSpPr/>
          <p:nvPr/>
        </p:nvSpPr>
        <p:spPr bwMode="auto">
          <a:xfrm>
            <a:off x="10816729" y="432925"/>
            <a:ext cx="1375271" cy="267670"/>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rgbClr val="FFFFFF"/>
                </a:solidFill>
                <a:latin typeface="Segoe Sans Display"/>
                <a:cs typeface="Segoe UI" pitchFamily="34" charset="0"/>
              </a:rPr>
              <a:t>Individual value</a:t>
            </a:r>
          </a:p>
        </p:txBody>
      </p:sp>
    </p:spTree>
    <p:extLst>
      <p:ext uri="{BB962C8B-B14F-4D97-AF65-F5344CB8AC3E}">
        <p14:creationId xmlns:p14="http://schemas.microsoft.com/office/powerpoint/2010/main" val="8651027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46A38-9747-19EC-70DA-729168E79AEE}"/>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4FE7979E-251B-F734-F2C0-DB3D90283334}"/>
              </a:ext>
              <a:ext uri="{C183D7F6-B498-43B3-948B-1728B52AA6E4}">
                <adec:decorative xmlns:adec="http://schemas.microsoft.com/office/drawing/2017/decorative" val="1"/>
              </a:ext>
            </a:extLst>
          </p:cNvPr>
          <p:cNvSpPr/>
          <p:nvPr/>
        </p:nvSpPr>
        <p:spPr bwMode="auto">
          <a:xfrm>
            <a:off x="668512" y="2699281"/>
            <a:ext cx="2153223" cy="378213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 name="Rounded Rectangle 64">
            <a:extLst>
              <a:ext uri="{FF2B5EF4-FFF2-40B4-BE49-F238E27FC236}">
                <a16:creationId xmlns:a16="http://schemas.microsoft.com/office/drawing/2014/main" id="{B7383895-A64B-8A15-8366-8546E754933E}"/>
              </a:ext>
              <a:ext uri="{C183D7F6-B498-43B3-948B-1728B52AA6E4}">
                <adec:decorative xmlns:adec="http://schemas.microsoft.com/office/drawing/2017/decorative" val="1"/>
              </a:ext>
            </a:extLst>
          </p:cNvPr>
          <p:cNvSpPr/>
          <p:nvPr/>
        </p:nvSpPr>
        <p:spPr bwMode="auto">
          <a:xfrm>
            <a:off x="611445" y="1985805"/>
            <a:ext cx="2153223" cy="646331"/>
          </a:xfrm>
          <a:prstGeom prst="round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a:endParaRPr>
          </a:p>
        </p:txBody>
      </p:sp>
      <p:pic>
        <p:nvPicPr>
          <p:cNvPr id="15" name="Graphic 14" descr="Bar graph with upward trend with solid fill">
            <a:extLst>
              <a:ext uri="{FF2B5EF4-FFF2-40B4-BE49-F238E27FC236}">
                <a16:creationId xmlns:a16="http://schemas.microsoft.com/office/drawing/2014/main" id="{F499546C-DFBC-77F5-BF2B-8B923B3708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988" y="2878273"/>
            <a:ext cx="404501" cy="404501"/>
          </a:xfrm>
          <a:prstGeom prst="rect">
            <a:avLst/>
          </a:prstGeom>
        </p:spPr>
      </p:pic>
      <p:sp>
        <p:nvSpPr>
          <p:cNvPr id="35" name="TextBox 45">
            <a:extLst>
              <a:ext uri="{FF2B5EF4-FFF2-40B4-BE49-F238E27FC236}">
                <a16:creationId xmlns:a16="http://schemas.microsoft.com/office/drawing/2014/main" id="{8B14B8D8-9BE7-9033-4A8A-CD0B60E01649}"/>
              </a:ext>
            </a:extLst>
          </p:cNvPr>
          <p:cNvSpPr txBox="1"/>
          <p:nvPr/>
        </p:nvSpPr>
        <p:spPr>
          <a:xfrm>
            <a:off x="719248" y="3620792"/>
            <a:ext cx="2012277" cy="200054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Segoe UI Semibold"/>
                <a:ea typeface="+mn-ea"/>
                <a:cs typeface="Segoe UI Semibold"/>
              </a:rPr>
              <a:t>2. Productivity &amp; Process Gains</a:t>
            </a: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1400" b="1" i="0" u="none" strike="noStrike" kern="1200" cap="none" spc="0" normalizeH="0" baseline="0" noProof="0">
              <a:ln>
                <a:noFill/>
              </a:ln>
              <a:solidFill>
                <a:srgbClr val="463668"/>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a:ea typeface="+mn-ea"/>
                <a:cs typeface="+mn-cs"/>
              </a:rPr>
              <a:t>Quantify productivity and articulate process improvements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Uncover value at the organization and functional level</a:t>
            </a: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p:txBody>
      </p:sp>
      <p:sp>
        <p:nvSpPr>
          <p:cNvPr id="36" name="TextBox 35">
            <a:extLst>
              <a:ext uri="{FF2B5EF4-FFF2-40B4-BE49-F238E27FC236}">
                <a16:creationId xmlns:a16="http://schemas.microsoft.com/office/drawing/2014/main" id="{58E588EE-2871-D62B-9259-F5BC25122617}"/>
              </a:ext>
            </a:extLst>
          </p:cNvPr>
          <p:cNvSpPr txBox="1"/>
          <p:nvPr/>
        </p:nvSpPr>
        <p:spPr>
          <a:xfrm>
            <a:off x="694150" y="2026197"/>
            <a:ext cx="1991193" cy="646331"/>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a:rPr>
              <a:t>What is the impact of Copilot on process and productivity?</a:t>
            </a:r>
            <a:endParaRPr kumimoji="0" lang="en-US" sz="1200" b="0" i="0" u="none" strike="noStrike" kern="1200" cap="none" spc="0" normalizeH="0" baseline="0" noProof="0">
              <a:ln>
                <a:noFill/>
              </a:ln>
              <a:solidFill>
                <a:srgbClr val="FFFFFF"/>
              </a:solidFill>
              <a:effectLst/>
              <a:uLnTx/>
              <a:uFillTx/>
              <a:latin typeface="Segoe UI"/>
              <a:ea typeface="+mn-ea"/>
              <a:cs typeface="Segoe UI"/>
            </a:endParaRPr>
          </a:p>
        </p:txBody>
      </p:sp>
      <p:sp>
        <p:nvSpPr>
          <p:cNvPr id="16" name="Rounded Rectangle 61">
            <a:extLst>
              <a:ext uri="{FF2B5EF4-FFF2-40B4-BE49-F238E27FC236}">
                <a16:creationId xmlns:a16="http://schemas.microsoft.com/office/drawing/2014/main" id="{2ACF0932-6B4E-BBA9-8133-E5E04900B927}"/>
              </a:ext>
            </a:extLst>
          </p:cNvPr>
          <p:cNvSpPr/>
          <p:nvPr/>
        </p:nvSpPr>
        <p:spPr bwMode="auto">
          <a:xfrm>
            <a:off x="584585" y="1239545"/>
            <a:ext cx="2237150" cy="480062"/>
          </a:xfrm>
          <a:prstGeom prst="round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Segoe UI"/>
              </a:rPr>
              <a:t>Functional</a:t>
            </a: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337241AA-AA12-698F-2533-9D42721CB646}"/>
              </a:ext>
            </a:extLst>
          </p:cNvPr>
          <p:cNvSpPr txBox="1"/>
          <p:nvPr/>
        </p:nvSpPr>
        <p:spPr>
          <a:xfrm>
            <a:off x="4216007" y="2705725"/>
            <a:ext cx="6468177" cy="938719"/>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2800" b="0" i="0" u="none" strike="noStrike" kern="1200" cap="none" spc="0" normalizeH="0" baseline="0" noProof="0">
                <a:ln>
                  <a:noFill/>
                </a:ln>
                <a:solidFill>
                  <a:srgbClr val="000000"/>
                </a:solidFill>
                <a:effectLst/>
                <a:uLnTx/>
                <a:uFillTx/>
                <a:latin typeface="Segoe UI"/>
                <a:ea typeface="+mn-ea"/>
                <a:cs typeface="+mn-cs"/>
              </a:rPr>
              <a:t>Increased capacity</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2800" b="0" i="0" u="none" strike="noStrike" kern="1200" cap="none" spc="0" normalizeH="0" baseline="0" noProof="0">
                <a:ln>
                  <a:noFill/>
                </a:ln>
                <a:solidFill>
                  <a:srgbClr val="000000"/>
                </a:solidFill>
                <a:effectLst/>
                <a:uLnTx/>
                <a:uFillTx/>
                <a:latin typeface="Segoe UI"/>
                <a:ea typeface="+mn-ea"/>
                <a:cs typeface="+mn-cs"/>
              </a:rPr>
              <a:t>Impact on key </a:t>
            </a:r>
            <a:r>
              <a:rPr kumimoji="0" lang="en-GB" sz="2800" b="0" i="0" u="none" strike="noStrike" kern="1200" cap="none" spc="0" normalizeH="0" baseline="0" noProof="0" err="1">
                <a:ln>
                  <a:noFill/>
                </a:ln>
                <a:solidFill>
                  <a:srgbClr val="000000"/>
                </a:solidFill>
                <a:effectLst/>
                <a:uLnTx/>
                <a:uFillTx/>
                <a:latin typeface="Segoe UI"/>
                <a:ea typeface="+mn-ea"/>
                <a:cs typeface="+mn-cs"/>
              </a:rPr>
              <a:t>behaviors</a:t>
            </a:r>
            <a:endParaRPr kumimoji="0" lang="en-GB" sz="2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Rounded Rectangle 12">
            <a:extLst>
              <a:ext uri="{FF2B5EF4-FFF2-40B4-BE49-F238E27FC236}">
                <a16:creationId xmlns:a16="http://schemas.microsoft.com/office/drawing/2014/main" id="{91198060-3C10-7C14-2090-21551FD5F4E9}"/>
              </a:ext>
            </a:extLst>
          </p:cNvPr>
          <p:cNvSpPr/>
          <p:nvPr/>
        </p:nvSpPr>
        <p:spPr bwMode="auto">
          <a:xfrm>
            <a:off x="761988" y="5713137"/>
            <a:ext cx="2027068" cy="492442"/>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Super Usage Report</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a:solidFill>
                  <a:srgbClr val="FFFFFF"/>
                </a:solidFill>
                <a:latin typeface="Segoe Sans Display"/>
                <a:ea typeface="Segoe UI" pitchFamily="34" charset="0"/>
                <a:cs typeface="Segoe UI" pitchFamily="34" charset="0"/>
              </a:rPr>
              <a:t>Agent Report</a:t>
            </a:r>
            <a:endParaRPr kumimoji="0" lang="en-US" sz="1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TextBox 3">
            <a:extLst>
              <a:ext uri="{FF2B5EF4-FFF2-40B4-BE49-F238E27FC236}">
                <a16:creationId xmlns:a16="http://schemas.microsoft.com/office/drawing/2014/main" id="{AA9EBB80-BE34-BF98-955E-086A37344A76}"/>
              </a:ext>
            </a:extLst>
          </p:cNvPr>
          <p:cNvSpPr txBox="1"/>
          <p:nvPr/>
        </p:nvSpPr>
        <p:spPr>
          <a:xfrm>
            <a:off x="4008274" y="2333586"/>
            <a:ext cx="3888111" cy="276999"/>
          </a:xfrm>
          <a:prstGeom prst="rect">
            <a:avLst/>
          </a:prstGeom>
          <a:solidFill>
            <a:schemeClr val="bg1">
              <a:lumMod val="95000"/>
            </a:schemeClr>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Segoe UI"/>
                <a:ea typeface="+mn-ea"/>
                <a:cs typeface="+mn-cs"/>
              </a:rPr>
              <a:t>Productivity | Process</a:t>
            </a:r>
          </a:p>
        </p:txBody>
      </p:sp>
      <p:sp>
        <p:nvSpPr>
          <p:cNvPr id="5" name="Title 1">
            <a:extLst>
              <a:ext uri="{FF2B5EF4-FFF2-40B4-BE49-F238E27FC236}">
                <a16:creationId xmlns:a16="http://schemas.microsoft.com/office/drawing/2014/main" id="{D6324444-7E9A-68DD-2E90-EC3BE6B359F8}"/>
              </a:ext>
            </a:extLst>
          </p:cNvPr>
          <p:cNvSpPr txBox="1">
            <a:spLocks/>
          </p:cNvSpPr>
          <p:nvPr/>
        </p:nvSpPr>
        <p:spPr>
          <a:xfrm>
            <a:off x="472273" y="292817"/>
            <a:ext cx="11719727" cy="430887"/>
          </a:xfrm>
          <a:prstGeom prst="rect">
            <a:avLst/>
          </a:prstGeom>
        </p:spPr>
        <p:txBody>
          <a:bodyPr vert="horz" wrap="square" lIns="0" tIns="0" rIns="0" bIns="0" rtlCol="0" anchor="t">
            <a:spAutoFit/>
          </a:bodyPr>
          <a:lstStyle>
            <a:defPPr>
              <a:defRPr lang="en-US"/>
            </a:defPPr>
            <a:lvl1pPr defTabSz="932742">
              <a:lnSpc>
                <a:spcPct val="100000"/>
              </a:lnSpc>
              <a:spcBef>
                <a:spcPct val="0"/>
              </a:spcBef>
              <a:buNone/>
              <a:defRPr sz="2800" b="0" cap="none" spc="0" baseline="0">
                <a:ln w="3175">
                  <a:noFill/>
                </a:ln>
                <a:gradFill flip="none">
                  <a:gsLst>
                    <a:gs pos="0">
                      <a:srgbClr val="3E76D4"/>
                    </a:gs>
                    <a:gs pos="58000">
                      <a:srgbClr val="8661C5"/>
                    </a:gs>
                    <a:gs pos="100000">
                      <a:srgbClr val="C73ECC"/>
                    </a:gs>
                  </a:gsLst>
                  <a:lin ang="0" scaled="0"/>
                  <a:tileRect/>
                </a:gradFill>
                <a:effectLst/>
                <a:latin typeface="Segoe Sans Text Semibold"/>
                <a:cs typeface="Segoe Sans Text Semibold"/>
              </a:defRPr>
            </a:lvl1pPr>
          </a:lstStyle>
          <a:p>
            <a:r>
              <a:rPr lang="en-CA"/>
              <a:t>Value &amp; ROI Measurement: Illustration</a:t>
            </a:r>
          </a:p>
        </p:txBody>
      </p:sp>
    </p:spTree>
    <p:extLst>
      <p:ext uri="{BB962C8B-B14F-4D97-AF65-F5344CB8AC3E}">
        <p14:creationId xmlns:p14="http://schemas.microsoft.com/office/powerpoint/2010/main" val="270359778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87B62-141C-98BB-DA94-362F3E4486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2C8633-7321-76DA-D454-8A113BE86927}"/>
              </a:ext>
              <a:ext uri="{C183D7F6-B498-43B3-948B-1728B52AA6E4}">
                <adec:decorative xmlns:adec="http://schemas.microsoft.com/office/drawing/2017/decorative" val="1"/>
              </a:ext>
            </a:extLst>
          </p:cNvPr>
          <p:cNvSpPr>
            <a:spLocks noGrp="1"/>
          </p:cNvSpPr>
          <p:nvPr>
            <p:ph type="title"/>
          </p:nvPr>
        </p:nvSpPr>
        <p:spPr>
          <a:xfrm>
            <a:off x="588262" y="485481"/>
            <a:ext cx="11837417" cy="498598"/>
          </a:xfrm>
          <a:prstGeom prst="rect">
            <a:avLst/>
          </a:prstGeom>
        </p:spPr>
        <p:txBody>
          <a:bodyPr/>
          <a:lstStyle/>
          <a:p>
            <a:r>
              <a:rPr lang="en-US" sz="3200"/>
              <a:t>Join our upcoming Copilot Customer Hub sessions</a:t>
            </a:r>
          </a:p>
        </p:txBody>
      </p:sp>
      <p:sp>
        <p:nvSpPr>
          <p:cNvPr id="25" name="Text Placeholder 7">
            <a:extLst>
              <a:ext uri="{FF2B5EF4-FFF2-40B4-BE49-F238E27FC236}">
                <a16:creationId xmlns:a16="http://schemas.microsoft.com/office/drawing/2014/main" id="{6EF67805-9C57-CF34-795F-D811F19D8B83}"/>
              </a:ext>
              <a:ext uri="{C183D7F6-B498-43B3-948B-1728B52AA6E4}">
                <adec:decorative xmlns:adec="http://schemas.microsoft.com/office/drawing/2017/decorative" val="1"/>
              </a:ext>
            </a:extLst>
          </p:cNvPr>
          <p:cNvSpPr txBox="1">
            <a:spLocks/>
          </p:cNvSpPr>
          <p:nvPr/>
        </p:nvSpPr>
        <p:spPr>
          <a:xfrm>
            <a:off x="446045" y="2578456"/>
            <a:ext cx="2811632" cy="2897371"/>
          </a:xfrm>
          <a:prstGeom prst="rect">
            <a:avLst/>
          </a:prstGeom>
          <a:ln w="38100">
            <a:noFill/>
          </a:ln>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rPr>
              <a:t>Defining business value for your organization</a:t>
            </a:r>
          </a:p>
        </p:txBody>
      </p:sp>
      <p:sp>
        <p:nvSpPr>
          <p:cNvPr id="26" name="Text Placeholder 5">
            <a:extLst>
              <a:ext uri="{FF2B5EF4-FFF2-40B4-BE49-F238E27FC236}">
                <a16:creationId xmlns:a16="http://schemas.microsoft.com/office/drawing/2014/main" id="{BA8BFC8B-A84D-1D2B-EF53-03BFD9021713}"/>
              </a:ext>
              <a:ext uri="{C183D7F6-B498-43B3-948B-1728B52AA6E4}">
                <adec:decorative xmlns:adec="http://schemas.microsoft.com/office/drawing/2017/decorative" val="1"/>
              </a:ext>
            </a:extLst>
          </p:cNvPr>
          <p:cNvSpPr txBox="1">
            <a:spLocks/>
          </p:cNvSpPr>
          <p:nvPr/>
        </p:nvSpPr>
        <p:spPr>
          <a:xfrm>
            <a:off x="485326" y="3900783"/>
            <a:ext cx="3106378" cy="1378839"/>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Sans Display" pitchFamily="2" charset="0"/>
              </a:rPr>
              <a:t>📅 Thursday, September 25,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Sans Display" pitchFamily="2" charset="0"/>
              </a:rPr>
              <a:t>🔗</a:t>
            </a:r>
            <a:r>
              <a:rPr kumimoji="0" lang="en-US" sz="16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3"/>
              </a:rPr>
              <a:t>Register now</a:t>
            </a:r>
            <a:endParaRPr kumimoji="0" lang="en-US" sz="16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27" name="Text Placeholder 8">
            <a:extLst>
              <a:ext uri="{FF2B5EF4-FFF2-40B4-BE49-F238E27FC236}">
                <a16:creationId xmlns:a16="http://schemas.microsoft.com/office/drawing/2014/main" id="{0582F90D-8893-6BEB-3794-1A1962272A11}"/>
              </a:ext>
              <a:ext uri="{C183D7F6-B498-43B3-948B-1728B52AA6E4}">
                <adec:decorative xmlns:adec="http://schemas.microsoft.com/office/drawing/2017/decorative" val="1"/>
              </a:ext>
            </a:extLst>
          </p:cNvPr>
          <p:cNvSpPr txBox="1">
            <a:spLocks/>
          </p:cNvSpPr>
          <p:nvPr/>
        </p:nvSpPr>
        <p:spPr>
          <a:xfrm>
            <a:off x="3329917" y="2530355"/>
            <a:ext cx="3108325" cy="2354066"/>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rPr>
              <a:t>Follow-Along: Measuring impact with Copilot Analytics</a:t>
            </a:r>
          </a:p>
        </p:txBody>
      </p:sp>
      <p:sp>
        <p:nvSpPr>
          <p:cNvPr id="28" name="Text Placeholder 6">
            <a:extLst>
              <a:ext uri="{FF2B5EF4-FFF2-40B4-BE49-F238E27FC236}">
                <a16:creationId xmlns:a16="http://schemas.microsoft.com/office/drawing/2014/main" id="{E7B45A22-1BD5-8D82-7EC3-771ED7FC5F92}"/>
              </a:ext>
              <a:ext uri="{C183D7F6-B498-43B3-948B-1728B52AA6E4}">
                <adec:decorative xmlns:adec="http://schemas.microsoft.com/office/drawing/2017/decorative" val="1"/>
              </a:ext>
            </a:extLst>
          </p:cNvPr>
          <p:cNvSpPr txBox="1">
            <a:spLocks/>
          </p:cNvSpPr>
          <p:nvPr/>
        </p:nvSpPr>
        <p:spPr>
          <a:xfrm>
            <a:off x="3359590" y="3799217"/>
            <a:ext cx="3106378" cy="1231106"/>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 Thursday, October 2,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a:t>
            </a: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4"/>
              </a:rPr>
              <a:t>Register now</a:t>
            </a:r>
            <a:endPar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29" name="Text Placeholder 9">
            <a:extLst>
              <a:ext uri="{FF2B5EF4-FFF2-40B4-BE49-F238E27FC236}">
                <a16:creationId xmlns:a16="http://schemas.microsoft.com/office/drawing/2014/main" id="{079C409E-7D66-2F53-1F35-B0A4BC1EBFC8}"/>
              </a:ext>
              <a:ext uri="{C183D7F6-B498-43B3-948B-1728B52AA6E4}">
                <adec:decorative xmlns:adec="http://schemas.microsoft.com/office/drawing/2017/decorative" val="1"/>
              </a:ext>
            </a:extLst>
          </p:cNvPr>
          <p:cNvSpPr txBox="1">
            <a:spLocks/>
          </p:cNvSpPr>
          <p:nvPr/>
        </p:nvSpPr>
        <p:spPr>
          <a:xfrm>
            <a:off x="6364890" y="2566781"/>
            <a:ext cx="3106378" cy="2354066"/>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rPr>
              <a:t>Maximizing business value &amp; ROI</a:t>
            </a:r>
          </a:p>
        </p:txBody>
      </p:sp>
      <p:sp>
        <p:nvSpPr>
          <p:cNvPr id="30" name="Text Placeholder 10">
            <a:extLst>
              <a:ext uri="{FF2B5EF4-FFF2-40B4-BE49-F238E27FC236}">
                <a16:creationId xmlns:a16="http://schemas.microsoft.com/office/drawing/2014/main" id="{B7744DF0-BC75-ACD4-3190-CB1C806AF0C9}"/>
              </a:ext>
              <a:ext uri="{C183D7F6-B498-43B3-948B-1728B52AA6E4}">
                <adec:decorative xmlns:adec="http://schemas.microsoft.com/office/drawing/2017/decorative" val="1"/>
              </a:ext>
            </a:extLst>
          </p:cNvPr>
          <p:cNvSpPr txBox="1">
            <a:spLocks/>
          </p:cNvSpPr>
          <p:nvPr/>
        </p:nvSpPr>
        <p:spPr>
          <a:xfrm>
            <a:off x="6315681" y="3694732"/>
            <a:ext cx="3106378" cy="1231106"/>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 Thursday, October 9,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a:t>
            </a: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5"/>
              </a:rPr>
              <a:t>Register now</a:t>
            </a:r>
            <a:endPar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cxnSp>
        <p:nvCxnSpPr>
          <p:cNvPr id="31" name="Straight Connector 30">
            <a:extLst>
              <a:ext uri="{FF2B5EF4-FFF2-40B4-BE49-F238E27FC236}">
                <a16:creationId xmlns:a16="http://schemas.microsoft.com/office/drawing/2014/main" id="{D11D83F2-7F23-C7EF-CB2B-2F91E20C62FB}"/>
              </a:ext>
              <a:ext uri="{C183D7F6-B498-43B3-948B-1728B52AA6E4}">
                <adec:decorative xmlns:adec="http://schemas.microsoft.com/office/drawing/2017/decorative" val="1"/>
              </a:ext>
            </a:extLst>
          </p:cNvPr>
          <p:cNvCxnSpPr>
            <a:cxnSpLocks/>
          </p:cNvCxnSpPr>
          <p:nvPr/>
        </p:nvCxnSpPr>
        <p:spPr>
          <a:xfrm>
            <a:off x="566098" y="1997723"/>
            <a:ext cx="5586984"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ext Placeholder 7">
            <a:extLst>
              <a:ext uri="{FF2B5EF4-FFF2-40B4-BE49-F238E27FC236}">
                <a16:creationId xmlns:a16="http://schemas.microsoft.com/office/drawing/2014/main" id="{63E8001D-694E-8F3B-CABA-5564C9721E59}"/>
              </a:ext>
              <a:ext uri="{C183D7F6-B498-43B3-948B-1728B52AA6E4}">
                <adec:decorative xmlns:adec="http://schemas.microsoft.com/office/drawing/2017/decorative" val="1"/>
              </a:ext>
            </a:extLst>
          </p:cNvPr>
          <p:cNvSpPr txBox="1">
            <a:spLocks/>
          </p:cNvSpPr>
          <p:nvPr/>
        </p:nvSpPr>
        <p:spPr>
          <a:xfrm>
            <a:off x="513080" y="1382170"/>
            <a:ext cx="104800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Driving business value with Copilot</a:t>
            </a:r>
          </a:p>
        </p:txBody>
      </p:sp>
      <p:pic>
        <p:nvPicPr>
          <p:cNvPr id="35" name="Picture 34">
            <a:extLst>
              <a:ext uri="{FF2B5EF4-FFF2-40B4-BE49-F238E27FC236}">
                <a16:creationId xmlns:a16="http://schemas.microsoft.com/office/drawing/2014/main" id="{2ACB990A-1B4C-6182-0DD3-8C5548832A7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543508" y="3643461"/>
            <a:ext cx="1810512" cy="1810512"/>
          </a:xfrm>
          <a:prstGeom prst="roundRect">
            <a:avLst>
              <a:gd name="adj" fmla="val 2933"/>
            </a:avLst>
          </a:prstGeom>
          <a:noFill/>
        </p:spPr>
      </p:pic>
      <p:pic>
        <p:nvPicPr>
          <p:cNvPr id="36" name="Graphic 35">
            <a:extLst>
              <a:ext uri="{FF2B5EF4-FFF2-40B4-BE49-F238E27FC236}">
                <a16:creationId xmlns:a16="http://schemas.microsoft.com/office/drawing/2014/main" id="{90D28000-F322-A155-E4D7-744CDDE490E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28821" y="364279"/>
            <a:ext cx="1337566" cy="705394"/>
          </a:xfrm>
          <a:prstGeom prst="rect">
            <a:avLst/>
          </a:prstGeom>
        </p:spPr>
      </p:pic>
      <p:sp>
        <p:nvSpPr>
          <p:cNvPr id="38" name="Rectangle: Rounded Corners 37">
            <a:extLst>
              <a:ext uri="{FF2B5EF4-FFF2-40B4-BE49-F238E27FC236}">
                <a16:creationId xmlns:a16="http://schemas.microsoft.com/office/drawing/2014/main" id="{B83B10EF-883A-F0A2-8AF0-249C06697518}"/>
              </a:ext>
              <a:ext uri="{C183D7F6-B498-43B3-948B-1728B52AA6E4}">
                <adec:decorative xmlns:adec="http://schemas.microsoft.com/office/drawing/2017/decorative" val="1"/>
              </a:ext>
            </a:extLst>
          </p:cNvPr>
          <p:cNvSpPr/>
          <p:nvPr/>
        </p:nvSpPr>
        <p:spPr bwMode="auto">
          <a:xfrm rot="16200000" flipH="1">
            <a:off x="8452571" y="3627724"/>
            <a:ext cx="3832310"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grpSp>
        <p:nvGrpSpPr>
          <p:cNvPr id="39" name="Group 38">
            <a:extLst>
              <a:ext uri="{FF2B5EF4-FFF2-40B4-BE49-F238E27FC236}">
                <a16:creationId xmlns:a16="http://schemas.microsoft.com/office/drawing/2014/main" id="{8E2ABB68-9676-2412-3C2B-895C842CC4E9}"/>
              </a:ext>
              <a:ext uri="{C183D7F6-B498-43B3-948B-1728B52AA6E4}">
                <adec:decorative xmlns:adec="http://schemas.microsoft.com/office/drawing/2017/decorative" val="1"/>
              </a:ext>
            </a:extLst>
          </p:cNvPr>
          <p:cNvGrpSpPr/>
          <p:nvPr/>
        </p:nvGrpSpPr>
        <p:grpSpPr>
          <a:xfrm>
            <a:off x="8837778" y="5730389"/>
            <a:ext cx="7503737" cy="844463"/>
            <a:chOff x="5607459" y="5376024"/>
            <a:chExt cx="5795892" cy="844463"/>
          </a:xfrm>
        </p:grpSpPr>
        <p:sp>
          <p:nvSpPr>
            <p:cNvPr id="40" name="Rectangle: Rounded Corners 11">
              <a:extLst>
                <a:ext uri="{FF2B5EF4-FFF2-40B4-BE49-F238E27FC236}">
                  <a16:creationId xmlns:a16="http://schemas.microsoft.com/office/drawing/2014/main" id="{32D21D9B-BA7B-D9E3-017F-807ABD464667}"/>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1" name="Rectangle: Rounded Corners 11">
              <a:extLst>
                <a:ext uri="{FF2B5EF4-FFF2-40B4-BE49-F238E27FC236}">
                  <a16:creationId xmlns:a16="http://schemas.microsoft.com/office/drawing/2014/main" id="{18605770-D3BB-2103-8BFA-E2A987C32C8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42" name="TextBox 41">
            <a:extLst>
              <a:ext uri="{FF2B5EF4-FFF2-40B4-BE49-F238E27FC236}">
                <a16:creationId xmlns:a16="http://schemas.microsoft.com/office/drawing/2014/main" id="{E1CE2A70-B17F-8DCC-1A63-DD55FAC56E25}"/>
              </a:ext>
              <a:ext uri="{C183D7F6-B498-43B3-948B-1728B52AA6E4}">
                <adec:decorative xmlns:adec="http://schemas.microsoft.com/office/drawing/2017/decorative" val="1"/>
              </a:ext>
            </a:extLst>
          </p:cNvPr>
          <p:cNvSpPr txBox="1"/>
          <p:nvPr/>
        </p:nvSpPr>
        <p:spPr>
          <a:xfrm>
            <a:off x="9179091" y="6067981"/>
            <a:ext cx="2970237"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9">
                  <a:extLst>
                    <a:ext uri="{A12FA001-AC4F-418D-AE19-62706E023703}">
                      <ahyp:hlinkClr xmlns:ahyp="http://schemas.microsoft.com/office/drawing/2018/hyperlinkcolor" val="tx"/>
                    </a:ext>
                  </a:extLst>
                </a:hlinkClick>
              </a:rPr>
              <a:t>https://aka.ms/CustomerHubSessions</a:t>
            </a:r>
            <a:r>
              <a:rPr kumimoji="0" lang="en-US" sz="1400" b="0" i="0" u="none" strike="noStrike" kern="1200" cap="none" spc="0" normalizeH="0" baseline="0" noProof="0">
                <a:ln>
                  <a:noFill/>
                </a:ln>
                <a:solidFill>
                  <a:srgbClr val="091F2C"/>
                </a:solidFill>
                <a:effectLst/>
                <a:uLnTx/>
                <a:uFillTx/>
                <a:latin typeface="Segoe Sans Text"/>
                <a:ea typeface="+mn-ea"/>
                <a:cs typeface="+mn-cs"/>
              </a:rPr>
              <a:t>​</a:t>
            </a:r>
          </a:p>
        </p:txBody>
      </p:sp>
      <p:sp>
        <p:nvSpPr>
          <p:cNvPr id="2" name="Text Placeholder 7">
            <a:extLst>
              <a:ext uri="{FF2B5EF4-FFF2-40B4-BE49-F238E27FC236}">
                <a16:creationId xmlns:a16="http://schemas.microsoft.com/office/drawing/2014/main" id="{80CF4F20-2B4A-79DB-B1B8-0DEA3E02C5F2}"/>
              </a:ext>
              <a:ext uri="{C183D7F6-B498-43B3-948B-1728B52AA6E4}">
                <adec:decorative xmlns:adec="http://schemas.microsoft.com/office/drawing/2017/decorative" val="1"/>
              </a:ext>
            </a:extLst>
          </p:cNvPr>
          <p:cNvSpPr txBox="1">
            <a:spLocks/>
          </p:cNvSpPr>
          <p:nvPr/>
        </p:nvSpPr>
        <p:spPr>
          <a:xfrm>
            <a:off x="6290731" y="2395814"/>
            <a:ext cx="3103601" cy="2897371"/>
          </a:xfrm>
          <a:prstGeom prst="rect">
            <a:avLst/>
          </a:prstGeom>
          <a:ln w="38100">
            <a:solidFill>
              <a:srgbClr val="FFFF00"/>
            </a:solidFill>
          </a:ln>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Tree>
    <p:extLst>
      <p:ext uri="{BB962C8B-B14F-4D97-AF65-F5344CB8AC3E}">
        <p14:creationId xmlns:p14="http://schemas.microsoft.com/office/powerpoint/2010/main" val="420954408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C065C-4E30-7716-C433-58EC6C351E9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75AF6F-E388-D37D-ECD4-6701B04B618B}"/>
              </a:ext>
              <a:ext uri="{C183D7F6-B498-43B3-948B-1728B52AA6E4}">
                <adec:decorative xmlns:adec="http://schemas.microsoft.com/office/drawing/2017/decorative" val="1"/>
              </a:ext>
            </a:extLst>
          </p:cNvPr>
          <p:cNvSpPr/>
          <p:nvPr/>
        </p:nvSpPr>
        <p:spPr bwMode="auto">
          <a:xfrm>
            <a:off x="419100" y="1312771"/>
            <a:ext cx="8412480" cy="4676202"/>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7" name="Rectangle: Rounded Corners 43">
            <a:extLst>
              <a:ext uri="{FF2B5EF4-FFF2-40B4-BE49-F238E27FC236}">
                <a16:creationId xmlns:a16="http://schemas.microsoft.com/office/drawing/2014/main" id="{E9009765-0DD4-02BB-6F79-184E722410D9}"/>
              </a:ext>
              <a:ext uri="{C183D7F6-B498-43B3-948B-1728B52AA6E4}">
                <adec:decorative xmlns:adec="http://schemas.microsoft.com/office/drawing/2017/decorative" val="1"/>
              </a:ext>
            </a:extLst>
          </p:cNvPr>
          <p:cNvSpPr>
            <a:spLocks/>
          </p:cNvSpPr>
          <p:nvPr/>
        </p:nvSpPr>
        <p:spPr bwMode="auto">
          <a:xfrm>
            <a:off x="9004629" y="1312771"/>
            <a:ext cx="2768271" cy="4676202"/>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6" name="TextBox 15">
            <a:extLst>
              <a:ext uri="{FF2B5EF4-FFF2-40B4-BE49-F238E27FC236}">
                <a16:creationId xmlns:a16="http://schemas.microsoft.com/office/drawing/2014/main" id="{3555484C-3B78-C217-3E23-7C9394E55A24}"/>
              </a:ext>
              <a:ext uri="{C183D7F6-B498-43B3-948B-1728B52AA6E4}">
                <adec:decorative xmlns:adec="http://schemas.microsoft.com/office/drawing/2017/decorative" val="0"/>
              </a:ext>
            </a:extLst>
          </p:cNvPr>
          <p:cNvSpPr txBox="1"/>
          <p:nvPr/>
        </p:nvSpPr>
        <p:spPr>
          <a:xfrm>
            <a:off x="584476" y="1417250"/>
            <a:ext cx="4364042" cy="236988"/>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Actions driving high intensity usage</a:t>
            </a:r>
          </a:p>
        </p:txBody>
      </p:sp>
      <p:sp>
        <p:nvSpPr>
          <p:cNvPr id="28" name="TextBox 27">
            <a:extLst>
              <a:ext uri="{FF2B5EF4-FFF2-40B4-BE49-F238E27FC236}">
                <a16:creationId xmlns:a16="http://schemas.microsoft.com/office/drawing/2014/main" id="{C125ECB4-E5D9-F23F-DCF5-77418AA4AF66}"/>
              </a:ext>
            </a:extLst>
          </p:cNvPr>
          <p:cNvSpPr txBox="1"/>
          <p:nvPr/>
        </p:nvSpPr>
        <p:spPr>
          <a:xfrm>
            <a:off x="9125785" y="1417250"/>
            <a:ext cx="2525957" cy="227755"/>
          </a:xfrm>
          <a:prstGeom prst="rect">
            <a:avLst/>
          </a:prstGeom>
          <a:noFill/>
        </p:spPr>
        <p:txBody>
          <a:bodyPr vert="horz" wrap="square" lIns="0" tIns="0" rIns="0" bIns="27432" anchor="b" anchorCtr="0">
            <a:spAutoFit/>
          </a:body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Segoe UI Regular" pitchFamily="34" charset="-122"/>
                <a:cs typeface="Segoe UI" panose="020B0502040204020203" pitchFamily="34" charset="0"/>
              </a:rPr>
              <a:t>Takeaways</a:t>
            </a:r>
          </a:p>
        </p:txBody>
      </p:sp>
      <p:sp>
        <p:nvSpPr>
          <p:cNvPr id="29" name="Rectangle 28">
            <a:extLst>
              <a:ext uri="{FF2B5EF4-FFF2-40B4-BE49-F238E27FC236}">
                <a16:creationId xmlns:a16="http://schemas.microsoft.com/office/drawing/2014/main" id="{E7D85EED-D48C-728B-CBF3-0CEC42DD256A}"/>
              </a:ext>
            </a:extLst>
          </p:cNvPr>
          <p:cNvSpPr>
            <a:spLocks/>
          </p:cNvSpPr>
          <p:nvPr/>
        </p:nvSpPr>
        <p:spPr bwMode="auto">
          <a:xfrm>
            <a:off x="9175065" y="1859204"/>
            <a:ext cx="2427395" cy="379591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While Copilot Assisted Hours has increased to 6 hours/week, there is a wide disparity in benefits realized by Power users compared to Low users.</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Legal, Facilities, and Real Estate have realized the lowest benefits from Copilot.</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More positively, the top 10% average ~17 hours a week of assistance from Copilot</a:t>
            </a:r>
          </a:p>
        </p:txBody>
      </p:sp>
      <p:cxnSp>
        <p:nvCxnSpPr>
          <p:cNvPr id="17" name="Straight Connector 16">
            <a:extLst>
              <a:ext uri="{FF2B5EF4-FFF2-40B4-BE49-F238E27FC236}">
                <a16:creationId xmlns:a16="http://schemas.microsoft.com/office/drawing/2014/main" id="{EDD54DF0-8A22-FA56-61F6-BA2DA9B7DDEE}"/>
              </a:ext>
              <a:ext uri="{C183D7F6-B498-43B3-948B-1728B52AA6E4}">
                <adec:decorative xmlns:adec="http://schemas.microsoft.com/office/drawing/2017/decorative" val="1"/>
              </a:ext>
            </a:extLst>
          </p:cNvPr>
          <p:cNvCxnSpPr>
            <a:cxnSpLocks/>
          </p:cNvCxnSpPr>
          <p:nvPr/>
        </p:nvCxnSpPr>
        <p:spPr>
          <a:xfrm>
            <a:off x="584476" y="1710903"/>
            <a:ext cx="8079254"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2B7C90D-FF1B-5B7A-F3D8-2E722DDFBCE5}"/>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76EB392-60F5-EA04-F03A-856F7AF9DFCE}"/>
              </a:ext>
              <a:ext uri="{C183D7F6-B498-43B3-948B-1728B52AA6E4}">
                <adec:decorative xmlns:adec="http://schemas.microsoft.com/office/drawing/2017/decorative" val="1"/>
              </a:ext>
            </a:extLst>
          </p:cNvPr>
          <p:cNvSpPr/>
          <p:nvPr/>
        </p:nvSpPr>
        <p:spPr bwMode="auto">
          <a:xfrm>
            <a:off x="615216" y="2229113"/>
            <a:ext cx="710890" cy="18456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E503DA92-CD84-E733-D6F1-43E2BEE0963D}"/>
              </a:ext>
            </a:extLst>
          </p:cNvPr>
          <p:cNvPicPr>
            <a:picLocks noChangeAspect="1"/>
          </p:cNvPicPr>
          <p:nvPr/>
        </p:nvPicPr>
        <p:blipFill>
          <a:blip r:embed="rId3"/>
          <a:stretch>
            <a:fillRect/>
          </a:stretch>
        </p:blipFill>
        <p:spPr>
          <a:xfrm>
            <a:off x="584476" y="1767568"/>
            <a:ext cx="7963176" cy="3973857"/>
          </a:xfrm>
          <a:prstGeom prst="rect">
            <a:avLst/>
          </a:prstGeom>
        </p:spPr>
      </p:pic>
      <p:sp>
        <p:nvSpPr>
          <p:cNvPr id="4" name="Rectangle 3">
            <a:extLst>
              <a:ext uri="{FF2B5EF4-FFF2-40B4-BE49-F238E27FC236}">
                <a16:creationId xmlns:a16="http://schemas.microsoft.com/office/drawing/2014/main" id="{494DD13C-7423-034F-EABE-7C8A138F943E}"/>
              </a:ext>
            </a:extLst>
          </p:cNvPr>
          <p:cNvSpPr/>
          <p:nvPr/>
        </p:nvSpPr>
        <p:spPr bwMode="auto">
          <a:xfrm>
            <a:off x="7006975" y="1386874"/>
            <a:ext cx="1824605" cy="2157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Example visual</a:t>
            </a:r>
          </a:p>
        </p:txBody>
      </p:sp>
      <p:sp>
        <p:nvSpPr>
          <p:cNvPr id="13" name="TextBox 12">
            <a:extLst>
              <a:ext uri="{FF2B5EF4-FFF2-40B4-BE49-F238E27FC236}">
                <a16:creationId xmlns:a16="http://schemas.microsoft.com/office/drawing/2014/main" id="{4FBD7B14-4BEE-3746-5E52-82A30C93607E}"/>
              </a:ext>
              <a:ext uri="{C183D7F6-B498-43B3-948B-1728B52AA6E4}">
                <adec:decorative xmlns:adec="http://schemas.microsoft.com/office/drawing/2017/decorative" val="0"/>
              </a:ext>
            </a:extLst>
          </p:cNvPr>
          <p:cNvSpPr txBox="1"/>
          <p:nvPr/>
        </p:nvSpPr>
        <p:spPr>
          <a:xfrm>
            <a:off x="419100" y="176443"/>
            <a:ext cx="11019886" cy="738664"/>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Value measurement through impact on process and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endParaRPr>
          </a:p>
          <a:p>
            <a:pPr marR="0" lvl="0" indent="290513" algn="l" defTabSz="914400" rtl="0" eaLnBrk="1" fontAlgn="auto" latinLnBrk="0" hangingPunct="1">
              <a:lnSpc>
                <a:spcPct val="100000"/>
              </a:lnSpc>
              <a:spcBef>
                <a:spcPts val="0"/>
              </a:spcBef>
              <a:spcAft>
                <a:spcPts val="0"/>
              </a:spcAft>
              <a:buClrTx/>
              <a:buSzTx/>
              <a:buFontTx/>
              <a:buNone/>
              <a:defRPr/>
            </a:pPr>
            <a:r>
              <a:rPr kumimoji="0" lang="en-GB" sz="20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Assess increased capacity</a:t>
            </a:r>
            <a:endParaRPr kumimoji="0" lang="en-GB" sz="2000" b="1"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endParaRPr>
          </a:p>
        </p:txBody>
      </p:sp>
      <p:grpSp>
        <p:nvGrpSpPr>
          <p:cNvPr id="10" name="Group 9">
            <a:extLst>
              <a:ext uri="{FF2B5EF4-FFF2-40B4-BE49-F238E27FC236}">
                <a16:creationId xmlns:a16="http://schemas.microsoft.com/office/drawing/2014/main" id="{920A79C6-FE67-CDB1-6213-A5038423E50C}"/>
              </a:ext>
            </a:extLst>
          </p:cNvPr>
          <p:cNvGrpSpPr/>
          <p:nvPr/>
        </p:nvGrpSpPr>
        <p:grpSpPr>
          <a:xfrm>
            <a:off x="7560734" y="8850"/>
            <a:ext cx="4631266" cy="319596"/>
            <a:chOff x="7560734" y="0"/>
            <a:chExt cx="4631266" cy="319596"/>
          </a:xfrm>
        </p:grpSpPr>
        <p:sp>
          <p:nvSpPr>
            <p:cNvPr id="11" name="Rounded Rectangle 12">
              <a:extLst>
                <a:ext uri="{FF2B5EF4-FFF2-40B4-BE49-F238E27FC236}">
                  <a16:creationId xmlns:a16="http://schemas.microsoft.com/office/drawing/2014/main" id="{656C3540-1529-D25B-FEEE-DAB50511DF91}"/>
                </a:ext>
              </a:extLst>
            </p:cNvPr>
            <p:cNvSpPr/>
            <p:nvPr/>
          </p:nvSpPr>
          <p:spPr bwMode="auto">
            <a:xfrm>
              <a:off x="10164932" y="0"/>
              <a:ext cx="2027068"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 name="TextBox 11">
              <a:extLst>
                <a:ext uri="{FF2B5EF4-FFF2-40B4-BE49-F238E27FC236}">
                  <a16:creationId xmlns:a16="http://schemas.microsoft.com/office/drawing/2014/main" id="{78AC3AE1-F2FD-051F-20C9-3A523050F415}"/>
                </a:ext>
              </a:extLst>
            </p:cNvPr>
            <p:cNvSpPr txBox="1"/>
            <p:nvPr/>
          </p:nvSpPr>
          <p:spPr>
            <a:xfrm>
              <a:off x="7560734" y="52076"/>
              <a:ext cx="451289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Super Usage Report</a:t>
              </a:r>
            </a:p>
          </p:txBody>
        </p:sp>
      </p:grpSp>
      <p:sp>
        <p:nvSpPr>
          <p:cNvPr id="14" name="Rounded Rectangle 61">
            <a:extLst>
              <a:ext uri="{FF2B5EF4-FFF2-40B4-BE49-F238E27FC236}">
                <a16:creationId xmlns:a16="http://schemas.microsoft.com/office/drawing/2014/main" id="{D284FA5A-1A55-81A3-0549-6B79213AADFB}"/>
              </a:ext>
            </a:extLst>
          </p:cNvPr>
          <p:cNvSpPr/>
          <p:nvPr/>
        </p:nvSpPr>
        <p:spPr bwMode="auto">
          <a:xfrm>
            <a:off x="10704353" y="432925"/>
            <a:ext cx="1487648" cy="267670"/>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rgbClr val="FFFFFF"/>
                </a:solidFill>
                <a:latin typeface="Segoe Sans Display"/>
                <a:cs typeface="Segoe UI" pitchFamily="34" charset="0"/>
              </a:rPr>
              <a:t>Functional value</a:t>
            </a:r>
          </a:p>
        </p:txBody>
      </p:sp>
    </p:spTree>
    <p:extLst>
      <p:ext uri="{BB962C8B-B14F-4D97-AF65-F5344CB8AC3E}">
        <p14:creationId xmlns:p14="http://schemas.microsoft.com/office/powerpoint/2010/main" val="39021400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3DBF8-A1D6-6A7F-7ABF-D703A1AAF20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F8B2B63-79D6-698A-276A-1679B61A40A4}"/>
              </a:ext>
              <a:ext uri="{C183D7F6-B498-43B3-948B-1728B52AA6E4}">
                <adec:decorative xmlns:adec="http://schemas.microsoft.com/office/drawing/2017/decorative" val="1"/>
              </a:ext>
            </a:extLst>
          </p:cNvPr>
          <p:cNvSpPr/>
          <p:nvPr/>
        </p:nvSpPr>
        <p:spPr bwMode="auto">
          <a:xfrm>
            <a:off x="419100" y="1312771"/>
            <a:ext cx="8412480" cy="4676202"/>
          </a:xfrm>
          <a:prstGeom prst="roundRect">
            <a:avLst>
              <a:gd name="adj" fmla="val 1839"/>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7" name="Rectangle: Rounded Corners 43">
            <a:extLst>
              <a:ext uri="{FF2B5EF4-FFF2-40B4-BE49-F238E27FC236}">
                <a16:creationId xmlns:a16="http://schemas.microsoft.com/office/drawing/2014/main" id="{F20B0798-FF99-B7AF-137B-06BCFBF17E7B}"/>
              </a:ext>
              <a:ext uri="{C183D7F6-B498-43B3-948B-1728B52AA6E4}">
                <adec:decorative xmlns:adec="http://schemas.microsoft.com/office/drawing/2017/decorative" val="1"/>
              </a:ext>
            </a:extLst>
          </p:cNvPr>
          <p:cNvSpPr>
            <a:spLocks/>
          </p:cNvSpPr>
          <p:nvPr/>
        </p:nvSpPr>
        <p:spPr bwMode="auto">
          <a:xfrm>
            <a:off x="9004629" y="1312771"/>
            <a:ext cx="2768271" cy="4676202"/>
          </a:xfrm>
          <a:prstGeom prst="roundRect">
            <a:avLst>
              <a:gd name="adj" fmla="val 2645"/>
            </a:avLst>
          </a:prstGeom>
          <a:solidFill>
            <a:schemeClr val="bg1"/>
          </a:solidFill>
          <a:ln w="63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4E09A190-FC87-DFCA-BF5E-A3E9424087AA}"/>
              </a:ext>
              <a:ext uri="{C183D7F6-B498-43B3-948B-1728B52AA6E4}">
                <adec:decorative xmlns:adec="http://schemas.microsoft.com/office/drawing/2017/decorative" val="0"/>
              </a:ext>
            </a:extLst>
          </p:cNvPr>
          <p:cNvSpPr txBox="1"/>
          <p:nvPr/>
        </p:nvSpPr>
        <p:spPr>
          <a:xfrm>
            <a:off x="419100" y="176443"/>
            <a:ext cx="11019886" cy="738664"/>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Value measurement through</a:t>
            </a:r>
            <a:r>
              <a:rPr lang="en-GB" sz="1400" kern="0">
                <a:gradFill>
                  <a:gsLst>
                    <a:gs pos="58000">
                      <a:srgbClr val="8661C5"/>
                    </a:gs>
                    <a:gs pos="100000">
                      <a:srgbClr val="C73ECC"/>
                    </a:gs>
                    <a:gs pos="0">
                      <a:srgbClr val="0078D4">
                        <a:lumMod val="75000"/>
                      </a:srgbClr>
                    </a:gs>
                  </a:gsLst>
                  <a:lin ang="0" scaled="0"/>
                </a:gradFill>
                <a:latin typeface="Segoe UI Semibold"/>
              </a:rPr>
              <a:t> impact on process and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endParaRPr>
          </a:p>
          <a:p>
            <a:pPr marR="0" lvl="0" indent="290513" algn="l" defTabSz="914400" rtl="0" eaLnBrk="1" fontAlgn="auto" latinLnBrk="0" hangingPunct="1">
              <a:lnSpc>
                <a:spcPct val="100000"/>
              </a:lnSpc>
              <a:spcBef>
                <a:spcPts val="0"/>
              </a:spcBef>
              <a:spcAft>
                <a:spcPts val="0"/>
              </a:spcAft>
              <a:buClrTx/>
              <a:buSzTx/>
              <a:buFontTx/>
              <a:buNone/>
              <a:defRPr/>
            </a:pPr>
            <a:r>
              <a:rPr kumimoji="0" lang="en-GB" sz="20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a:t>
            </a:r>
            <a:r>
              <a:rPr kumimoji="0" lang="en-GB" sz="2000" b="1"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rPr>
              <a:t>mpact on key user </a:t>
            </a:r>
            <a:r>
              <a:rPr kumimoji="0" lang="en-GB" sz="2000" b="1" i="0" u="none" strike="noStrike" kern="0" cap="none" spc="0" normalizeH="0" baseline="0" noProof="0" err="1">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rPr>
              <a:t>behaviors</a:t>
            </a:r>
            <a:r>
              <a:rPr kumimoji="0" lang="en-GB" sz="2000" b="1"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rPr>
              <a:t> </a:t>
            </a:r>
          </a:p>
        </p:txBody>
      </p:sp>
      <p:sp>
        <p:nvSpPr>
          <p:cNvPr id="16" name="TextBox 15">
            <a:extLst>
              <a:ext uri="{FF2B5EF4-FFF2-40B4-BE49-F238E27FC236}">
                <a16:creationId xmlns:a16="http://schemas.microsoft.com/office/drawing/2014/main" id="{48AEB40A-0DF1-AD16-3D83-EE155FC37825}"/>
              </a:ext>
              <a:ext uri="{C183D7F6-B498-43B3-948B-1728B52AA6E4}">
                <adec:decorative xmlns:adec="http://schemas.microsoft.com/office/drawing/2017/decorative" val="0"/>
              </a:ext>
            </a:extLst>
          </p:cNvPr>
          <p:cNvSpPr txBox="1"/>
          <p:nvPr/>
        </p:nvSpPr>
        <p:spPr>
          <a:xfrm>
            <a:off x="584476" y="1417250"/>
            <a:ext cx="4364042" cy="236988"/>
          </a:xfrm>
          <a:prstGeom prst="rect">
            <a:avLst/>
          </a:prstGeom>
          <a:noFill/>
        </p:spPr>
        <p:txBody>
          <a:bodyPr wrap="square" lIns="0" tIns="0" rIns="0" bIns="36576"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300" b="1" i="0" u="none" strike="noStrike" kern="1200" cap="none" spc="0" normalizeH="0" baseline="0" noProof="0" err="1">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Behavioral</a:t>
            </a:r>
            <a:r>
              <a:rPr kumimoji="0" lang="en-GB" sz="13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 differences between Power users and the rest</a:t>
            </a:r>
          </a:p>
        </p:txBody>
      </p:sp>
      <p:sp>
        <p:nvSpPr>
          <p:cNvPr id="28" name="TextBox 27">
            <a:extLst>
              <a:ext uri="{FF2B5EF4-FFF2-40B4-BE49-F238E27FC236}">
                <a16:creationId xmlns:a16="http://schemas.microsoft.com/office/drawing/2014/main" id="{1957C5F4-FA0D-95AE-69F6-C3C7F19F6FC5}"/>
              </a:ext>
            </a:extLst>
          </p:cNvPr>
          <p:cNvSpPr txBox="1"/>
          <p:nvPr/>
        </p:nvSpPr>
        <p:spPr>
          <a:xfrm>
            <a:off x="9125785" y="1417250"/>
            <a:ext cx="2525957" cy="227755"/>
          </a:xfrm>
          <a:prstGeom prst="rect">
            <a:avLst/>
          </a:prstGeom>
          <a:noFill/>
        </p:spPr>
        <p:txBody>
          <a:bodyPr vert="horz" wrap="square" lIns="0" tIns="0" rIns="0" bIns="27432" anchor="b" anchorCtr="0">
            <a:spAutoFit/>
          </a:bodyPr>
          <a:lstStyle/>
          <a:p>
            <a:pPr marL="0" marR="0" lvl="0" indent="0" algn="l" defTabSz="932742" rtl="0" eaLnBrk="1" fontAlgn="auto" latinLnBrk="0" hangingPunct="1">
              <a:lnSpc>
                <a:spcPct val="100000"/>
              </a:lnSpc>
              <a:spcBef>
                <a:spcPts val="600"/>
              </a:spcBef>
              <a:spcAft>
                <a:spcPts val="1200"/>
              </a:spcAft>
              <a:buClrTx/>
              <a:buSzTx/>
              <a:buFontTx/>
              <a:buNone/>
              <a:tabLst/>
              <a:defRPr/>
            </a:pPr>
            <a:r>
              <a:rPr kumimoji="0" lang="en-US" sz="13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Segoe UI Regular" pitchFamily="34" charset="-122"/>
                <a:cs typeface="Segoe UI" panose="020B0502040204020203" pitchFamily="34" charset="0"/>
              </a:rPr>
              <a:t>Takeaways</a:t>
            </a:r>
          </a:p>
        </p:txBody>
      </p:sp>
      <p:sp>
        <p:nvSpPr>
          <p:cNvPr id="29" name="Rectangle 28">
            <a:extLst>
              <a:ext uri="{FF2B5EF4-FFF2-40B4-BE49-F238E27FC236}">
                <a16:creationId xmlns:a16="http://schemas.microsoft.com/office/drawing/2014/main" id="{005ED841-ABD4-A205-586D-14B46BDCE1C2}"/>
              </a:ext>
            </a:extLst>
          </p:cNvPr>
          <p:cNvSpPr>
            <a:spLocks/>
          </p:cNvSpPr>
          <p:nvPr/>
        </p:nvSpPr>
        <p:spPr bwMode="auto">
          <a:xfrm>
            <a:off x="9175065" y="1859204"/>
            <a:ext cx="2427395" cy="343683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With rising Copilot usage, internal collaboration is declining, especially in customer-facing teams where time is shifting toward external engagement</a:t>
            </a:r>
          </a:p>
          <a:p>
            <a:pPr marR="0" lvl="0" algn="l" defTabSz="932472" rtl="0" eaLnBrk="1" fontAlgn="base" latinLnBrk="0" hangingPunct="1">
              <a:lnSpc>
                <a:spcPct val="100000"/>
              </a:lnSpc>
              <a:spcBef>
                <a:spcPts val="0"/>
              </a:spcBef>
              <a:spcAft>
                <a:spcPts val="400"/>
              </a:spcAft>
              <a:buClrTx/>
              <a:buSzTx/>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Power users have higher internal and external collaboration hours.</a:t>
            </a: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a:p>
            <a:pPr marL="228600" marR="0" lvl="0" indent="-228600" algn="l" defTabSz="932472"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Internal collaboration hours have seen a steady decline over time</a:t>
            </a:r>
          </a:p>
        </p:txBody>
      </p:sp>
      <p:cxnSp>
        <p:nvCxnSpPr>
          <p:cNvPr id="17" name="Straight Connector 16">
            <a:extLst>
              <a:ext uri="{FF2B5EF4-FFF2-40B4-BE49-F238E27FC236}">
                <a16:creationId xmlns:a16="http://schemas.microsoft.com/office/drawing/2014/main" id="{94F435EF-F15B-8884-7A1E-708EFE8531E9}"/>
              </a:ext>
              <a:ext uri="{C183D7F6-B498-43B3-948B-1728B52AA6E4}">
                <adec:decorative xmlns:adec="http://schemas.microsoft.com/office/drawing/2017/decorative" val="1"/>
              </a:ext>
            </a:extLst>
          </p:cNvPr>
          <p:cNvCxnSpPr>
            <a:cxnSpLocks/>
          </p:cNvCxnSpPr>
          <p:nvPr/>
        </p:nvCxnSpPr>
        <p:spPr>
          <a:xfrm>
            <a:off x="584476" y="1710903"/>
            <a:ext cx="8079254"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5187E01-5078-E692-A0A0-0B6DC711584E}"/>
              </a:ext>
              <a:ext uri="{C183D7F6-B498-43B3-948B-1728B52AA6E4}">
                <adec:decorative xmlns:adec="http://schemas.microsoft.com/office/drawing/2017/decorative" val="1"/>
              </a:ext>
            </a:extLst>
          </p:cNvPr>
          <p:cNvCxnSpPr>
            <a:cxnSpLocks/>
          </p:cNvCxnSpPr>
          <p:nvPr/>
        </p:nvCxnSpPr>
        <p:spPr>
          <a:xfrm flipH="1">
            <a:off x="9125785" y="1699865"/>
            <a:ext cx="2525957" cy="0"/>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AD03DCF-F41D-4B84-D711-5B130822FF68}"/>
              </a:ext>
              <a:ext uri="{C183D7F6-B498-43B3-948B-1728B52AA6E4}">
                <adec:decorative xmlns:adec="http://schemas.microsoft.com/office/drawing/2017/decorative" val="1"/>
              </a:ext>
            </a:extLst>
          </p:cNvPr>
          <p:cNvSpPr/>
          <p:nvPr/>
        </p:nvSpPr>
        <p:spPr bwMode="auto">
          <a:xfrm>
            <a:off x="606790" y="2271252"/>
            <a:ext cx="1087167" cy="151276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2BEC1BC8-3E59-C66B-1253-673C4EC0C3B2}"/>
              </a:ext>
            </a:extLst>
          </p:cNvPr>
          <p:cNvPicPr>
            <a:picLocks noChangeAspect="1"/>
          </p:cNvPicPr>
          <p:nvPr/>
        </p:nvPicPr>
        <p:blipFill>
          <a:blip r:embed="rId3"/>
          <a:stretch>
            <a:fillRect/>
          </a:stretch>
        </p:blipFill>
        <p:spPr>
          <a:xfrm>
            <a:off x="584476" y="1799618"/>
            <a:ext cx="8018835" cy="4052361"/>
          </a:xfrm>
          <a:prstGeom prst="rect">
            <a:avLst/>
          </a:prstGeom>
        </p:spPr>
      </p:pic>
      <p:sp>
        <p:nvSpPr>
          <p:cNvPr id="4" name="Rectangle 3">
            <a:extLst>
              <a:ext uri="{FF2B5EF4-FFF2-40B4-BE49-F238E27FC236}">
                <a16:creationId xmlns:a16="http://schemas.microsoft.com/office/drawing/2014/main" id="{DB6B63B8-21FB-F9FF-DAB2-7635F384D9E3}"/>
              </a:ext>
            </a:extLst>
          </p:cNvPr>
          <p:cNvSpPr/>
          <p:nvPr/>
        </p:nvSpPr>
        <p:spPr bwMode="auto">
          <a:xfrm>
            <a:off x="7006975" y="1404811"/>
            <a:ext cx="1824605" cy="2157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Example visual</a:t>
            </a:r>
          </a:p>
        </p:txBody>
      </p:sp>
      <p:grpSp>
        <p:nvGrpSpPr>
          <p:cNvPr id="6" name="Group 5">
            <a:extLst>
              <a:ext uri="{FF2B5EF4-FFF2-40B4-BE49-F238E27FC236}">
                <a16:creationId xmlns:a16="http://schemas.microsoft.com/office/drawing/2014/main" id="{426AF160-7750-FE30-4D98-222B5AF4A64F}"/>
              </a:ext>
            </a:extLst>
          </p:cNvPr>
          <p:cNvGrpSpPr/>
          <p:nvPr/>
        </p:nvGrpSpPr>
        <p:grpSpPr>
          <a:xfrm>
            <a:off x="7560734" y="8850"/>
            <a:ext cx="4631266" cy="319596"/>
            <a:chOff x="7560734" y="0"/>
            <a:chExt cx="4631266" cy="319596"/>
          </a:xfrm>
        </p:grpSpPr>
        <p:sp>
          <p:nvSpPr>
            <p:cNvPr id="12" name="Rounded Rectangle 12">
              <a:extLst>
                <a:ext uri="{FF2B5EF4-FFF2-40B4-BE49-F238E27FC236}">
                  <a16:creationId xmlns:a16="http://schemas.microsoft.com/office/drawing/2014/main" id="{9AFF850B-CE3C-CE4B-1ECD-9D1DBCD756A0}"/>
                </a:ext>
              </a:extLst>
            </p:cNvPr>
            <p:cNvSpPr/>
            <p:nvPr/>
          </p:nvSpPr>
          <p:spPr bwMode="auto">
            <a:xfrm>
              <a:off x="10164932" y="0"/>
              <a:ext cx="2027068"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 name="TextBox 12">
              <a:extLst>
                <a:ext uri="{FF2B5EF4-FFF2-40B4-BE49-F238E27FC236}">
                  <a16:creationId xmlns:a16="http://schemas.microsoft.com/office/drawing/2014/main" id="{D71629D8-23C4-2A0F-FA8E-F9B9ECF7E774}"/>
                </a:ext>
              </a:extLst>
            </p:cNvPr>
            <p:cNvSpPr txBox="1"/>
            <p:nvPr/>
          </p:nvSpPr>
          <p:spPr>
            <a:xfrm>
              <a:off x="7560734" y="52076"/>
              <a:ext cx="451289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Super Usage Report</a:t>
              </a:r>
            </a:p>
          </p:txBody>
        </p:sp>
      </p:grpSp>
      <p:sp>
        <p:nvSpPr>
          <p:cNvPr id="14" name="Rounded Rectangle 61">
            <a:extLst>
              <a:ext uri="{FF2B5EF4-FFF2-40B4-BE49-F238E27FC236}">
                <a16:creationId xmlns:a16="http://schemas.microsoft.com/office/drawing/2014/main" id="{618E8888-4114-46DD-6105-31D982D8F053}"/>
              </a:ext>
            </a:extLst>
          </p:cNvPr>
          <p:cNvSpPr/>
          <p:nvPr/>
        </p:nvSpPr>
        <p:spPr bwMode="auto">
          <a:xfrm>
            <a:off x="10704353" y="432925"/>
            <a:ext cx="1487648" cy="267670"/>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rgbClr val="FFFFFF"/>
                </a:solidFill>
                <a:latin typeface="Segoe Sans Display"/>
                <a:cs typeface="Segoe UI" pitchFamily="34" charset="0"/>
              </a:rPr>
              <a:t>Functional value</a:t>
            </a:r>
          </a:p>
        </p:txBody>
      </p:sp>
    </p:spTree>
    <p:extLst>
      <p:ext uri="{BB962C8B-B14F-4D97-AF65-F5344CB8AC3E}">
        <p14:creationId xmlns:p14="http://schemas.microsoft.com/office/powerpoint/2010/main" val="33175207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8A028-CE95-303E-6748-7ED768EAE145}"/>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AD32F1E5-9EC2-9C9B-5042-C17B3D61F009}"/>
              </a:ext>
              <a:ext uri="{C183D7F6-B498-43B3-948B-1728B52AA6E4}">
                <adec:decorative xmlns:adec="http://schemas.microsoft.com/office/drawing/2017/decorative" val="1"/>
              </a:ext>
            </a:extLst>
          </p:cNvPr>
          <p:cNvSpPr/>
          <p:nvPr/>
        </p:nvSpPr>
        <p:spPr bwMode="auto">
          <a:xfrm>
            <a:off x="668512" y="2699281"/>
            <a:ext cx="2153223" cy="378213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 name="Rounded Rectangle 64">
            <a:extLst>
              <a:ext uri="{FF2B5EF4-FFF2-40B4-BE49-F238E27FC236}">
                <a16:creationId xmlns:a16="http://schemas.microsoft.com/office/drawing/2014/main" id="{D00391E2-70E2-32AD-5CB9-F82AB7E1FE70}"/>
              </a:ext>
              <a:ext uri="{C183D7F6-B498-43B3-948B-1728B52AA6E4}">
                <adec:decorative xmlns:adec="http://schemas.microsoft.com/office/drawing/2017/decorative" val="1"/>
              </a:ext>
            </a:extLst>
          </p:cNvPr>
          <p:cNvSpPr/>
          <p:nvPr/>
        </p:nvSpPr>
        <p:spPr bwMode="auto">
          <a:xfrm>
            <a:off x="611445" y="1985805"/>
            <a:ext cx="2153223" cy="646331"/>
          </a:xfrm>
          <a:prstGeom prst="round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a:endParaRPr>
          </a:p>
        </p:txBody>
      </p:sp>
      <p:pic>
        <p:nvPicPr>
          <p:cNvPr id="15" name="Graphic 14" descr="Bar graph with upward trend with solid fill">
            <a:extLst>
              <a:ext uri="{FF2B5EF4-FFF2-40B4-BE49-F238E27FC236}">
                <a16:creationId xmlns:a16="http://schemas.microsoft.com/office/drawing/2014/main" id="{074C73A6-1BAC-F027-A2D3-E668DE5E8F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988" y="2878273"/>
            <a:ext cx="404501" cy="404501"/>
          </a:xfrm>
          <a:prstGeom prst="rect">
            <a:avLst/>
          </a:prstGeom>
        </p:spPr>
      </p:pic>
      <p:sp>
        <p:nvSpPr>
          <p:cNvPr id="35" name="TextBox 45">
            <a:extLst>
              <a:ext uri="{FF2B5EF4-FFF2-40B4-BE49-F238E27FC236}">
                <a16:creationId xmlns:a16="http://schemas.microsoft.com/office/drawing/2014/main" id="{97C0B44C-3532-0168-A4F6-A85C2315DCAB}"/>
              </a:ext>
            </a:extLst>
          </p:cNvPr>
          <p:cNvSpPr txBox="1"/>
          <p:nvPr/>
        </p:nvSpPr>
        <p:spPr>
          <a:xfrm>
            <a:off x="719248" y="3620792"/>
            <a:ext cx="2012277" cy="200054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Segoe UI Semibold"/>
                <a:ea typeface="+mn-ea"/>
                <a:cs typeface="Segoe UI Semibold"/>
              </a:rPr>
              <a:t>2. Productivity &amp; Process Gains</a:t>
            </a: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1400" b="1" i="0" u="none" strike="noStrike" kern="1200" cap="none" spc="0" normalizeH="0" baseline="0" noProof="0">
              <a:ln>
                <a:noFill/>
              </a:ln>
              <a:solidFill>
                <a:srgbClr val="463668"/>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a:ea typeface="+mn-ea"/>
                <a:cs typeface="+mn-cs"/>
              </a:rPr>
              <a:t>Quantify productivity and articulate process improvements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Uncover value at the organization and functional level</a:t>
            </a: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p:txBody>
      </p:sp>
      <p:sp>
        <p:nvSpPr>
          <p:cNvPr id="36" name="TextBox 35">
            <a:extLst>
              <a:ext uri="{FF2B5EF4-FFF2-40B4-BE49-F238E27FC236}">
                <a16:creationId xmlns:a16="http://schemas.microsoft.com/office/drawing/2014/main" id="{28FEF609-055C-9C96-5540-048F5BDA52E9}"/>
              </a:ext>
            </a:extLst>
          </p:cNvPr>
          <p:cNvSpPr txBox="1"/>
          <p:nvPr/>
        </p:nvSpPr>
        <p:spPr>
          <a:xfrm>
            <a:off x="694150" y="2026197"/>
            <a:ext cx="1991193" cy="646331"/>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a:rPr>
              <a:t>What is the impact of Copilot on process and productivity?</a:t>
            </a:r>
            <a:endParaRPr kumimoji="0" lang="en-US" sz="1200" b="0" i="0" u="none" strike="noStrike" kern="1200" cap="none" spc="0" normalizeH="0" baseline="0" noProof="0">
              <a:ln>
                <a:noFill/>
              </a:ln>
              <a:solidFill>
                <a:srgbClr val="FFFFFF"/>
              </a:solidFill>
              <a:effectLst/>
              <a:uLnTx/>
              <a:uFillTx/>
              <a:latin typeface="Segoe UI"/>
              <a:ea typeface="+mn-ea"/>
              <a:cs typeface="Segoe UI"/>
            </a:endParaRPr>
          </a:p>
        </p:txBody>
      </p:sp>
      <p:sp>
        <p:nvSpPr>
          <p:cNvPr id="16" name="Rounded Rectangle 61">
            <a:extLst>
              <a:ext uri="{FF2B5EF4-FFF2-40B4-BE49-F238E27FC236}">
                <a16:creationId xmlns:a16="http://schemas.microsoft.com/office/drawing/2014/main" id="{3CCF6543-EA4A-77B2-9DC6-714423C03948}"/>
              </a:ext>
            </a:extLst>
          </p:cNvPr>
          <p:cNvSpPr/>
          <p:nvPr/>
        </p:nvSpPr>
        <p:spPr bwMode="auto">
          <a:xfrm>
            <a:off x="584585" y="1239545"/>
            <a:ext cx="2237150" cy="480062"/>
          </a:xfrm>
          <a:prstGeom prst="round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Segoe UI"/>
              </a:rPr>
              <a:t>Functional</a:t>
            </a: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7B6E78FE-8A11-AE05-800E-AAB6097546EF}"/>
              </a:ext>
            </a:extLst>
          </p:cNvPr>
          <p:cNvSpPr txBox="1"/>
          <p:nvPr/>
        </p:nvSpPr>
        <p:spPr>
          <a:xfrm>
            <a:off x="4216007" y="2705725"/>
            <a:ext cx="6468177" cy="938719"/>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2800" b="0" i="0" u="none" strike="noStrike" kern="1200" cap="none" spc="0" normalizeH="0" baseline="0" noProof="0">
                <a:ln>
                  <a:noFill/>
                </a:ln>
                <a:solidFill>
                  <a:srgbClr val="000000"/>
                </a:solidFill>
                <a:effectLst/>
                <a:uLnTx/>
                <a:uFillTx/>
                <a:latin typeface="Segoe UI"/>
                <a:ea typeface="+mn-ea"/>
                <a:cs typeface="+mn-cs"/>
              </a:rPr>
              <a:t>Organization agentic value</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2800" b="0" i="0" u="none" strike="noStrike" kern="1200" cap="none" spc="0" normalizeH="0" baseline="0" noProof="0">
                <a:ln>
                  <a:noFill/>
                </a:ln>
                <a:solidFill>
                  <a:srgbClr val="000000"/>
                </a:solidFill>
                <a:effectLst/>
                <a:uLnTx/>
                <a:uFillTx/>
                <a:latin typeface="Segoe UI"/>
                <a:ea typeface="+mn-ea"/>
                <a:cs typeface="+mn-cs"/>
              </a:rPr>
              <a:t>Agent-specific value </a:t>
            </a:r>
          </a:p>
        </p:txBody>
      </p:sp>
      <p:sp>
        <p:nvSpPr>
          <p:cNvPr id="5" name="Rounded Rectangle 12">
            <a:extLst>
              <a:ext uri="{FF2B5EF4-FFF2-40B4-BE49-F238E27FC236}">
                <a16:creationId xmlns:a16="http://schemas.microsoft.com/office/drawing/2014/main" id="{40D7FBFF-9C30-29EA-8F62-B54FDFAF4492}"/>
              </a:ext>
            </a:extLst>
          </p:cNvPr>
          <p:cNvSpPr/>
          <p:nvPr/>
        </p:nvSpPr>
        <p:spPr bwMode="auto">
          <a:xfrm>
            <a:off x="761988" y="5713137"/>
            <a:ext cx="2027068" cy="492442"/>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Super User Report</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a:solidFill>
                  <a:srgbClr val="FFFFFF"/>
                </a:solidFill>
                <a:latin typeface="Segoe Sans Display"/>
                <a:ea typeface="Segoe UI" pitchFamily="34" charset="0"/>
                <a:cs typeface="Segoe UI" pitchFamily="34" charset="0"/>
              </a:rPr>
              <a:t>Agent Report</a:t>
            </a:r>
            <a:endParaRPr kumimoji="0" lang="en-US" sz="1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 name="TextBox 2">
            <a:extLst>
              <a:ext uri="{FF2B5EF4-FFF2-40B4-BE49-F238E27FC236}">
                <a16:creationId xmlns:a16="http://schemas.microsoft.com/office/drawing/2014/main" id="{143ECE7F-16E9-4E16-EAC3-3AEDC50164BA}"/>
              </a:ext>
            </a:extLst>
          </p:cNvPr>
          <p:cNvSpPr txBox="1"/>
          <p:nvPr/>
        </p:nvSpPr>
        <p:spPr>
          <a:xfrm>
            <a:off x="4008275" y="2333586"/>
            <a:ext cx="5897054" cy="276999"/>
          </a:xfrm>
          <a:prstGeom prst="rect">
            <a:avLst/>
          </a:prstGeom>
          <a:solidFill>
            <a:schemeClr val="bg1">
              <a:lumMod val="95000"/>
            </a:schemeClr>
          </a:solidFill>
        </p:spPr>
        <p:txBody>
          <a:bodyPr wrap="square" lIns="0" tIns="0" rIns="0" bIns="0" rtlCol="0">
            <a:spAutoFit/>
          </a:bodyPr>
          <a:lstStyle/>
          <a:p>
            <a:pPr lvl="0" defTabSz="914400">
              <a:defRPr/>
            </a:pPr>
            <a:r>
              <a:rPr kumimoji="0" lang="en-GB" sz="1800" b="1" i="0" u="none" strike="noStrike" kern="1200" cap="none" spc="0" normalizeH="0" baseline="0" noProof="0">
                <a:ln>
                  <a:noFill/>
                </a:ln>
                <a:solidFill>
                  <a:srgbClr val="000000"/>
                </a:solidFill>
                <a:effectLst/>
                <a:uLnTx/>
                <a:uFillTx/>
                <a:latin typeface="Segoe UI"/>
                <a:ea typeface="+mn-ea"/>
                <a:cs typeface="+mn-cs"/>
              </a:rPr>
              <a:t>Productivity | </a:t>
            </a:r>
            <a:r>
              <a:rPr lang="en-GB" sz="1800" b="1">
                <a:solidFill>
                  <a:srgbClr val="000000"/>
                </a:solidFill>
              </a:rPr>
              <a:t>Process | Experience</a:t>
            </a:r>
            <a:endParaRPr kumimoji="0" lang="en-GB" sz="1800" b="1" i="0" u="none" strike="noStrike" kern="1200" cap="none" spc="0" normalizeH="0" baseline="0" noProof="0">
              <a:ln>
                <a:noFill/>
              </a:ln>
              <a:solidFill>
                <a:srgbClr val="000000"/>
              </a:solidFill>
              <a:effectLst/>
              <a:uLnTx/>
              <a:uFillTx/>
              <a:latin typeface="Segoe UI"/>
              <a:ea typeface="+mn-ea"/>
              <a:cs typeface="+mn-cs"/>
            </a:endParaRPr>
          </a:p>
        </p:txBody>
      </p:sp>
      <p:sp>
        <p:nvSpPr>
          <p:cNvPr id="4" name="Title 1">
            <a:extLst>
              <a:ext uri="{FF2B5EF4-FFF2-40B4-BE49-F238E27FC236}">
                <a16:creationId xmlns:a16="http://schemas.microsoft.com/office/drawing/2014/main" id="{AD24A0C7-EEB6-C315-13C1-60BA17960C43}"/>
              </a:ext>
            </a:extLst>
          </p:cNvPr>
          <p:cNvSpPr txBox="1">
            <a:spLocks/>
          </p:cNvSpPr>
          <p:nvPr/>
        </p:nvSpPr>
        <p:spPr>
          <a:xfrm>
            <a:off x="472273" y="292817"/>
            <a:ext cx="11719727" cy="430887"/>
          </a:xfrm>
          <a:prstGeom prst="rect">
            <a:avLst/>
          </a:prstGeom>
        </p:spPr>
        <p:txBody>
          <a:bodyPr vert="horz" wrap="square" lIns="0" tIns="0" rIns="0" bIns="0" rtlCol="0" anchor="t">
            <a:spAutoFit/>
          </a:bodyPr>
          <a:lstStyle>
            <a:defPPr>
              <a:defRPr lang="en-US"/>
            </a:defPPr>
            <a:lvl1pPr defTabSz="932742">
              <a:lnSpc>
                <a:spcPct val="100000"/>
              </a:lnSpc>
              <a:spcBef>
                <a:spcPct val="0"/>
              </a:spcBef>
              <a:buNone/>
              <a:defRPr sz="2800" b="0" cap="none" spc="0" baseline="0">
                <a:ln w="3175">
                  <a:noFill/>
                </a:ln>
                <a:gradFill flip="none">
                  <a:gsLst>
                    <a:gs pos="0">
                      <a:srgbClr val="3E76D4"/>
                    </a:gs>
                    <a:gs pos="58000">
                      <a:srgbClr val="8661C5"/>
                    </a:gs>
                    <a:gs pos="100000">
                      <a:srgbClr val="C73ECC"/>
                    </a:gs>
                  </a:gsLst>
                  <a:lin ang="0" scaled="0"/>
                  <a:tileRect/>
                </a:gradFill>
                <a:effectLst/>
                <a:latin typeface="Segoe Sans Text Semibold"/>
                <a:cs typeface="Segoe Sans Text Semibold"/>
              </a:defRPr>
            </a:lvl1pPr>
          </a:lstStyle>
          <a:p>
            <a:r>
              <a:rPr lang="en-CA"/>
              <a:t>Value &amp; ROI Measurement: Illustration</a:t>
            </a:r>
          </a:p>
        </p:txBody>
      </p:sp>
    </p:spTree>
    <p:extLst>
      <p:ext uri="{BB962C8B-B14F-4D97-AF65-F5344CB8AC3E}">
        <p14:creationId xmlns:p14="http://schemas.microsoft.com/office/powerpoint/2010/main" val="164524567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9DC4646-6014-0E99-E215-91E09A87063A}"/>
              </a:ext>
              <a:ext uri="{C183D7F6-B498-43B3-948B-1728B52AA6E4}">
                <adec:decorative xmlns:adec="http://schemas.microsoft.com/office/drawing/2017/decorative" val="1"/>
              </a:ext>
            </a:extLst>
          </p:cNvPr>
          <p:cNvSpPr txBox="1"/>
          <p:nvPr/>
        </p:nvSpPr>
        <p:spPr>
          <a:xfrm>
            <a:off x="3048625" y="3101927"/>
            <a:ext cx="60972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a:ea typeface="+mn-ea"/>
                <a:cs typeface="+mn-cs"/>
              </a:rPr>
              <a:t> </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22728419-C2C7-C889-AB21-E05507869A45}"/>
              </a:ext>
            </a:extLst>
          </p:cNvPr>
          <p:cNvGrpSpPr/>
          <p:nvPr/>
        </p:nvGrpSpPr>
        <p:grpSpPr>
          <a:xfrm>
            <a:off x="1114581" y="1194060"/>
            <a:ext cx="9493174" cy="4469880"/>
            <a:chOff x="1114581" y="1194060"/>
            <a:chExt cx="9493174" cy="4469880"/>
          </a:xfrm>
        </p:grpSpPr>
        <p:pic>
          <p:nvPicPr>
            <p:cNvPr id="10" name="Picture 9">
              <a:extLst>
                <a:ext uri="{FF2B5EF4-FFF2-40B4-BE49-F238E27FC236}">
                  <a16:creationId xmlns:a16="http://schemas.microsoft.com/office/drawing/2014/main" id="{16778D94-03E4-D5E0-D87A-28F6F9EDA3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4581" y="1194060"/>
              <a:ext cx="9493174" cy="4469880"/>
            </a:xfrm>
            <a:prstGeom prst="rect">
              <a:avLst/>
            </a:prstGeom>
            <a:ln>
              <a:solidFill>
                <a:schemeClr val="bg1">
                  <a:lumMod val="65000"/>
                </a:schemeClr>
              </a:solidFill>
            </a:ln>
          </p:spPr>
        </p:pic>
        <p:sp>
          <p:nvSpPr>
            <p:cNvPr id="11" name="TextBox 10">
              <a:extLst>
                <a:ext uri="{FF2B5EF4-FFF2-40B4-BE49-F238E27FC236}">
                  <a16:creationId xmlns:a16="http://schemas.microsoft.com/office/drawing/2014/main" id="{D3F485AC-CCA9-51BE-F56F-A4187FA70914}"/>
                </a:ext>
              </a:extLst>
            </p:cNvPr>
            <p:cNvSpPr txBox="1"/>
            <p:nvPr/>
          </p:nvSpPr>
          <p:spPr>
            <a:xfrm>
              <a:off x="7839856" y="3148094"/>
              <a:ext cx="1306017" cy="2169825"/>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50000"/>
                    </a:srgbClr>
                  </a:solidFill>
                  <a:effectLst/>
                  <a:uLnTx/>
                  <a:uFillTx/>
                  <a:latin typeface="Segoe UI"/>
                  <a:ea typeface="+mn-ea"/>
                  <a:cs typeface="+mn-cs"/>
                </a:rPr>
                <a:t>Customer Service Agent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50000"/>
                    </a:srgbClr>
                  </a:solidFill>
                  <a:effectLst/>
                  <a:uLnTx/>
                  <a:uFillTx/>
                  <a:latin typeface="Segoe UI"/>
                  <a:ea typeface="+mn-ea"/>
                  <a:cs typeface="+mn-cs"/>
                </a:rPr>
                <a:t>Finance Explorer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50000"/>
                    </a:srgbClr>
                  </a:solidFill>
                  <a:effectLst/>
                  <a:uLnTx/>
                  <a:uFillTx/>
                  <a:latin typeface="Segoe UI"/>
                  <a:ea typeface="+mn-ea"/>
                  <a:cs typeface="+mn-cs"/>
                </a:rPr>
                <a:t>HR Help Desk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50000"/>
                    </a:srgbClr>
                  </a:solidFill>
                  <a:effectLst/>
                  <a:uLnTx/>
                  <a:uFillTx/>
                  <a:latin typeface="Segoe UI"/>
                  <a:ea typeface="+mn-ea"/>
                  <a:cs typeface="+mn-cs"/>
                </a:rPr>
                <a:t>Copilot Help Agent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lumMod val="50000"/>
                  </a:srgb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50000"/>
                    </a:srgbClr>
                  </a:solidFill>
                  <a:effectLst/>
                  <a:uLnTx/>
                  <a:uFillTx/>
                  <a:latin typeface="Segoe UI"/>
                  <a:ea typeface="+mn-ea"/>
                  <a:cs typeface="+mn-cs"/>
                </a:rPr>
                <a:t>Analytics Helper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lumMod val="50000"/>
                  </a:srgbClr>
                </a:solidFill>
                <a:effectLst/>
                <a:uLnTx/>
                <a:uFillTx/>
                <a:latin typeface="Segoe UI"/>
                <a:ea typeface="+mn-ea"/>
                <a:cs typeface="+mn-cs"/>
              </a:endParaRPr>
            </a:p>
          </p:txBody>
        </p:sp>
      </p:grpSp>
      <p:sp>
        <p:nvSpPr>
          <p:cNvPr id="5" name="TextBox 4">
            <a:extLst>
              <a:ext uri="{FF2B5EF4-FFF2-40B4-BE49-F238E27FC236}">
                <a16:creationId xmlns:a16="http://schemas.microsoft.com/office/drawing/2014/main" id="{729DD1E8-BB71-33C5-9D45-104801B641C8}"/>
              </a:ext>
              <a:ext uri="{C183D7F6-B498-43B3-948B-1728B52AA6E4}">
                <adec:decorative xmlns:adec="http://schemas.microsoft.com/office/drawing/2017/decorative" val="0"/>
              </a:ext>
            </a:extLst>
          </p:cNvPr>
          <p:cNvSpPr txBox="1"/>
          <p:nvPr/>
        </p:nvSpPr>
        <p:spPr>
          <a:xfrm>
            <a:off x="419100" y="176443"/>
            <a:ext cx="11019886" cy="738664"/>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Value measurement through impact on process and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endParaRPr>
          </a:p>
          <a:p>
            <a:pPr marR="0" lvl="0" indent="290513" algn="l" defTabSz="914400" rtl="0" eaLnBrk="1" fontAlgn="auto" latinLnBrk="0" hangingPunct="1">
              <a:lnSpc>
                <a:spcPct val="100000"/>
              </a:lnSpc>
              <a:spcBef>
                <a:spcPts val="0"/>
              </a:spcBef>
              <a:spcAft>
                <a:spcPts val="0"/>
              </a:spcAft>
              <a:buClrTx/>
              <a:buSzTx/>
              <a:buFontTx/>
              <a:buNone/>
              <a:defRPr/>
            </a:pPr>
            <a:r>
              <a:rPr kumimoji="0" lang="en-GB" sz="20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Organization agentic value</a:t>
            </a:r>
            <a:endParaRPr kumimoji="0" lang="en-GB" sz="2000" b="1"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endParaRPr>
          </a:p>
        </p:txBody>
      </p:sp>
      <p:grpSp>
        <p:nvGrpSpPr>
          <p:cNvPr id="6" name="Group 5">
            <a:extLst>
              <a:ext uri="{FF2B5EF4-FFF2-40B4-BE49-F238E27FC236}">
                <a16:creationId xmlns:a16="http://schemas.microsoft.com/office/drawing/2014/main" id="{85AB17A3-A3DD-8076-B1DB-C2EDC96D8198}"/>
              </a:ext>
            </a:extLst>
          </p:cNvPr>
          <p:cNvGrpSpPr/>
          <p:nvPr/>
        </p:nvGrpSpPr>
        <p:grpSpPr>
          <a:xfrm>
            <a:off x="7560734" y="8850"/>
            <a:ext cx="4631266" cy="319596"/>
            <a:chOff x="7560734" y="0"/>
            <a:chExt cx="4631266" cy="319596"/>
          </a:xfrm>
        </p:grpSpPr>
        <p:sp>
          <p:nvSpPr>
            <p:cNvPr id="8" name="Rounded Rectangle 12">
              <a:extLst>
                <a:ext uri="{FF2B5EF4-FFF2-40B4-BE49-F238E27FC236}">
                  <a16:creationId xmlns:a16="http://schemas.microsoft.com/office/drawing/2014/main" id="{184A44A5-A3E5-D164-36E1-0A98EB0012D1}"/>
                </a:ext>
              </a:extLst>
            </p:cNvPr>
            <p:cNvSpPr/>
            <p:nvPr/>
          </p:nvSpPr>
          <p:spPr bwMode="auto">
            <a:xfrm>
              <a:off x="8221211" y="0"/>
              <a:ext cx="3970789"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 name="TextBox 12">
              <a:extLst>
                <a:ext uri="{FF2B5EF4-FFF2-40B4-BE49-F238E27FC236}">
                  <a16:creationId xmlns:a16="http://schemas.microsoft.com/office/drawing/2014/main" id="{8260CFE3-5F12-6835-30C1-F972F36265B2}"/>
                </a:ext>
              </a:extLst>
            </p:cNvPr>
            <p:cNvSpPr txBox="1"/>
            <p:nvPr/>
          </p:nvSpPr>
          <p:spPr>
            <a:xfrm>
              <a:off x="7560734" y="52076"/>
              <a:ext cx="451289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Copilot Studio Agent Report in Viva Insights</a:t>
              </a:r>
            </a:p>
          </p:txBody>
        </p:sp>
      </p:grpSp>
      <p:sp>
        <p:nvSpPr>
          <p:cNvPr id="14" name="Rounded Rectangle 61">
            <a:extLst>
              <a:ext uri="{FF2B5EF4-FFF2-40B4-BE49-F238E27FC236}">
                <a16:creationId xmlns:a16="http://schemas.microsoft.com/office/drawing/2014/main" id="{92BC5F59-7B46-DC23-1C45-63F954CCB620}"/>
              </a:ext>
            </a:extLst>
          </p:cNvPr>
          <p:cNvSpPr/>
          <p:nvPr/>
        </p:nvSpPr>
        <p:spPr bwMode="auto">
          <a:xfrm>
            <a:off x="10704353" y="432925"/>
            <a:ext cx="1487648" cy="267670"/>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rgbClr val="FFFFFF"/>
                </a:solidFill>
                <a:latin typeface="Segoe Sans Display"/>
                <a:cs typeface="Segoe UI" pitchFamily="34" charset="0"/>
              </a:rPr>
              <a:t>Functional value</a:t>
            </a:r>
          </a:p>
        </p:txBody>
      </p:sp>
    </p:spTree>
    <p:extLst>
      <p:ext uri="{BB962C8B-B14F-4D97-AF65-F5344CB8AC3E}">
        <p14:creationId xmlns:p14="http://schemas.microsoft.com/office/powerpoint/2010/main" val="378292703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B69FB-E445-C8B7-1188-7A2BA6B8B2F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E1F42BB-D709-FBAB-DE6A-D3F2B8520A25}"/>
              </a:ext>
              <a:ext uri="{C183D7F6-B498-43B3-948B-1728B52AA6E4}">
                <adec:decorative xmlns:adec="http://schemas.microsoft.com/office/drawing/2017/decorative" val="1"/>
              </a:ext>
            </a:extLst>
          </p:cNvPr>
          <p:cNvSpPr txBox="1"/>
          <p:nvPr/>
        </p:nvSpPr>
        <p:spPr>
          <a:xfrm>
            <a:off x="3009275" y="3101927"/>
            <a:ext cx="61234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a:ea typeface="+mn-ea"/>
                <a:cs typeface="+mn-cs"/>
              </a:rPr>
              <a:t> </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9" name="Picture 8" descr="A screenshot of a calculator&#10;&#10;AI-generated content may be incorrect.">
            <a:extLst>
              <a:ext uri="{FF2B5EF4-FFF2-40B4-BE49-F238E27FC236}">
                <a16:creationId xmlns:a16="http://schemas.microsoft.com/office/drawing/2014/main" id="{F81D4545-FFE6-17C2-A8D8-4EEB0AD56312}"/>
              </a:ext>
            </a:extLst>
          </p:cNvPr>
          <p:cNvPicPr>
            <a:picLocks noChangeAspect="1"/>
          </p:cNvPicPr>
          <p:nvPr/>
        </p:nvPicPr>
        <p:blipFill>
          <a:blip r:embed="rId3"/>
          <a:stretch>
            <a:fillRect/>
          </a:stretch>
        </p:blipFill>
        <p:spPr>
          <a:xfrm>
            <a:off x="1189531" y="1193534"/>
            <a:ext cx="9308963" cy="4555449"/>
          </a:xfrm>
          <a:prstGeom prst="rect">
            <a:avLst/>
          </a:prstGeom>
        </p:spPr>
      </p:pic>
      <p:sp>
        <p:nvSpPr>
          <p:cNvPr id="6" name="TextBox 5">
            <a:extLst>
              <a:ext uri="{FF2B5EF4-FFF2-40B4-BE49-F238E27FC236}">
                <a16:creationId xmlns:a16="http://schemas.microsoft.com/office/drawing/2014/main" id="{AC244822-102E-7B94-1E5A-4D4A72B678F9}"/>
              </a:ext>
              <a:ext uri="{C183D7F6-B498-43B3-948B-1728B52AA6E4}">
                <adec:decorative xmlns:adec="http://schemas.microsoft.com/office/drawing/2017/decorative" val="0"/>
              </a:ext>
            </a:extLst>
          </p:cNvPr>
          <p:cNvSpPr txBox="1"/>
          <p:nvPr/>
        </p:nvSpPr>
        <p:spPr>
          <a:xfrm>
            <a:off x="419100" y="176443"/>
            <a:ext cx="11019886" cy="738664"/>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Value measurement through impact on process and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endParaRPr>
          </a:p>
          <a:p>
            <a:pPr marR="0" lvl="0" indent="290513" algn="l" defTabSz="914400" rtl="0" eaLnBrk="1" fontAlgn="auto" latinLnBrk="0" hangingPunct="1">
              <a:lnSpc>
                <a:spcPct val="100000"/>
              </a:lnSpc>
              <a:spcBef>
                <a:spcPts val="0"/>
              </a:spcBef>
              <a:spcAft>
                <a:spcPts val="0"/>
              </a:spcAft>
              <a:buClrTx/>
              <a:buSzTx/>
              <a:buFontTx/>
              <a:buNone/>
              <a:defRPr/>
            </a:pPr>
            <a:r>
              <a:rPr kumimoji="0" lang="en-GB" sz="20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Agent-specific value</a:t>
            </a:r>
            <a:endParaRPr kumimoji="0" lang="en-GB" sz="2000" b="1"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endParaRPr>
          </a:p>
        </p:txBody>
      </p:sp>
      <p:grpSp>
        <p:nvGrpSpPr>
          <p:cNvPr id="2" name="Group 1">
            <a:extLst>
              <a:ext uri="{FF2B5EF4-FFF2-40B4-BE49-F238E27FC236}">
                <a16:creationId xmlns:a16="http://schemas.microsoft.com/office/drawing/2014/main" id="{DD49E606-2DA7-0AA9-BAFC-C97647A9FFB9}"/>
              </a:ext>
            </a:extLst>
          </p:cNvPr>
          <p:cNvGrpSpPr/>
          <p:nvPr/>
        </p:nvGrpSpPr>
        <p:grpSpPr>
          <a:xfrm>
            <a:off x="7560734" y="8850"/>
            <a:ext cx="4631266" cy="319596"/>
            <a:chOff x="7560734" y="0"/>
            <a:chExt cx="4631266" cy="319596"/>
          </a:xfrm>
        </p:grpSpPr>
        <p:sp>
          <p:nvSpPr>
            <p:cNvPr id="7" name="Rounded Rectangle 12">
              <a:extLst>
                <a:ext uri="{FF2B5EF4-FFF2-40B4-BE49-F238E27FC236}">
                  <a16:creationId xmlns:a16="http://schemas.microsoft.com/office/drawing/2014/main" id="{93DF7854-05B2-85E3-4875-88B3CC140B3C}"/>
                </a:ext>
              </a:extLst>
            </p:cNvPr>
            <p:cNvSpPr/>
            <p:nvPr/>
          </p:nvSpPr>
          <p:spPr bwMode="auto">
            <a:xfrm>
              <a:off x="8221211" y="0"/>
              <a:ext cx="3970789"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 name="TextBox 10">
              <a:extLst>
                <a:ext uri="{FF2B5EF4-FFF2-40B4-BE49-F238E27FC236}">
                  <a16:creationId xmlns:a16="http://schemas.microsoft.com/office/drawing/2014/main" id="{91202E95-2C56-0ADC-52D1-51A080C96DC0}"/>
                </a:ext>
              </a:extLst>
            </p:cNvPr>
            <p:cNvSpPr txBox="1"/>
            <p:nvPr/>
          </p:nvSpPr>
          <p:spPr>
            <a:xfrm>
              <a:off x="7560734" y="52076"/>
              <a:ext cx="451289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Copilot Studio Agent Report in Viva Insights</a:t>
              </a:r>
            </a:p>
          </p:txBody>
        </p:sp>
      </p:grpSp>
      <p:sp>
        <p:nvSpPr>
          <p:cNvPr id="12" name="Rounded Rectangle 61">
            <a:extLst>
              <a:ext uri="{FF2B5EF4-FFF2-40B4-BE49-F238E27FC236}">
                <a16:creationId xmlns:a16="http://schemas.microsoft.com/office/drawing/2014/main" id="{F724DBD6-3483-2EF5-7897-D1B12428283A}"/>
              </a:ext>
            </a:extLst>
          </p:cNvPr>
          <p:cNvSpPr/>
          <p:nvPr/>
        </p:nvSpPr>
        <p:spPr bwMode="auto">
          <a:xfrm>
            <a:off x="10704353" y="432925"/>
            <a:ext cx="1487648" cy="267670"/>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rgbClr val="FFFFFF"/>
                </a:solidFill>
                <a:latin typeface="Segoe Sans Display"/>
                <a:cs typeface="Segoe UI" pitchFamily="34" charset="0"/>
              </a:rPr>
              <a:t>Functional value</a:t>
            </a:r>
          </a:p>
        </p:txBody>
      </p:sp>
    </p:spTree>
    <p:extLst>
      <p:ext uri="{BB962C8B-B14F-4D97-AF65-F5344CB8AC3E}">
        <p14:creationId xmlns:p14="http://schemas.microsoft.com/office/powerpoint/2010/main" val="124557285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526F-927E-63FC-7DAD-3827DAA9C556}"/>
            </a:ext>
          </a:extLst>
        </p:cNvPr>
        <p:cNvGrpSpPr/>
        <p:nvPr/>
      </p:nvGrpSpPr>
      <p:grpSpPr>
        <a:xfrm>
          <a:off x="0" y="0"/>
          <a:ext cx="0" cy="0"/>
          <a:chOff x="0" y="0"/>
          <a:chExt cx="0" cy="0"/>
        </a:xfrm>
      </p:grpSpPr>
      <p:sp>
        <p:nvSpPr>
          <p:cNvPr id="25" name="Rounded Rectangle 1">
            <a:extLst>
              <a:ext uri="{FF2B5EF4-FFF2-40B4-BE49-F238E27FC236}">
                <a16:creationId xmlns:a16="http://schemas.microsoft.com/office/drawing/2014/main" id="{CF7845B8-EB23-C261-94AA-7ACC7D25A1D0}"/>
              </a:ext>
              <a:ext uri="{C183D7F6-B498-43B3-948B-1728B52AA6E4}">
                <adec:decorative xmlns:adec="http://schemas.microsoft.com/office/drawing/2017/decorative" val="1"/>
              </a:ext>
            </a:extLst>
          </p:cNvPr>
          <p:cNvSpPr/>
          <p:nvPr/>
        </p:nvSpPr>
        <p:spPr bwMode="auto">
          <a:xfrm>
            <a:off x="915148" y="2699281"/>
            <a:ext cx="2153223" cy="378213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1" name="Rounded Rectangle 64">
            <a:extLst>
              <a:ext uri="{FF2B5EF4-FFF2-40B4-BE49-F238E27FC236}">
                <a16:creationId xmlns:a16="http://schemas.microsoft.com/office/drawing/2014/main" id="{CE1C1F5F-B329-2A7F-BAEC-BF2AC4A18837}"/>
              </a:ext>
            </a:extLst>
          </p:cNvPr>
          <p:cNvSpPr/>
          <p:nvPr/>
        </p:nvSpPr>
        <p:spPr bwMode="auto">
          <a:xfrm>
            <a:off x="925352" y="1968015"/>
            <a:ext cx="2094046" cy="660016"/>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a:rPr>
              <a:t>What’s Copilot’s impact on the bottom line?</a:t>
            </a:r>
          </a:p>
        </p:txBody>
      </p:sp>
      <p:sp>
        <p:nvSpPr>
          <p:cNvPr id="24" name="Rounded Rectangle 61">
            <a:extLst>
              <a:ext uri="{FF2B5EF4-FFF2-40B4-BE49-F238E27FC236}">
                <a16:creationId xmlns:a16="http://schemas.microsoft.com/office/drawing/2014/main" id="{25B963EA-3496-8466-2922-CBA855A37C5E}"/>
              </a:ext>
            </a:extLst>
          </p:cNvPr>
          <p:cNvSpPr/>
          <p:nvPr/>
        </p:nvSpPr>
        <p:spPr bwMode="auto">
          <a:xfrm>
            <a:off x="831221" y="1231156"/>
            <a:ext cx="2282308" cy="48006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mn-ea"/>
                <a:cs typeface="Segoe UI"/>
              </a:rPr>
              <a:t>Business</a:t>
            </a:r>
            <a:endParaRPr kumimoji="0" lang="en-US" sz="1600" b="0" i="0" u="none" strike="noStrike" kern="1200" cap="none" spc="0" normalizeH="0" baseline="0" noProof="0">
              <a:ln>
                <a:noFill/>
              </a:ln>
              <a:solidFill>
                <a:prstClr val="white"/>
              </a:solidFill>
              <a:effectLst/>
              <a:uLnTx/>
              <a:uFillTx/>
              <a:latin typeface="Segoe UI"/>
              <a:ea typeface="+mn-ea"/>
              <a:cs typeface="Segoe UI"/>
            </a:endParaRPr>
          </a:p>
        </p:txBody>
      </p:sp>
      <p:sp>
        <p:nvSpPr>
          <p:cNvPr id="5" name="TextBox 53">
            <a:extLst>
              <a:ext uri="{FF2B5EF4-FFF2-40B4-BE49-F238E27FC236}">
                <a16:creationId xmlns:a16="http://schemas.microsoft.com/office/drawing/2014/main" id="{B65E9595-F30E-1685-AF09-BFD5C36BBBF0}"/>
              </a:ext>
            </a:extLst>
          </p:cNvPr>
          <p:cNvSpPr txBox="1"/>
          <p:nvPr/>
        </p:nvSpPr>
        <p:spPr>
          <a:xfrm>
            <a:off x="1033505" y="3625239"/>
            <a:ext cx="1975687" cy="154914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Segoe UI Semibold"/>
                <a:ea typeface="+mn-ea"/>
                <a:cs typeface="Segoe UI Semibold"/>
              </a:rPr>
              <a:t>3. Impact on Business Outcomes</a:t>
            </a: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a:ea typeface="+mn-ea"/>
                <a:cs typeface="+mn-cs"/>
              </a:rPr>
              <a:t>Connect Copilot activity with KPI Impact </a:t>
            </a:r>
            <a:r>
              <a:rPr kumimoji="0" lang="en-US" sz="1200" b="0" i="0" u="none" strike="noStrike" kern="1200" cap="none" spc="0" normalizeH="0" baseline="0" noProof="0">
                <a:ln>
                  <a:noFill/>
                </a:ln>
                <a:solidFill>
                  <a:prstClr val="black"/>
                </a:solidFill>
                <a:effectLst/>
                <a:uLnTx/>
                <a:uFillTx/>
                <a:latin typeface="Segoe UI"/>
                <a:ea typeface="+mn-ea"/>
                <a:cs typeface="+mn-cs"/>
              </a:rPr>
              <a:t>(e.g., revenue growth and cost savings)</a:t>
            </a: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p:txBody>
      </p:sp>
      <p:pic>
        <p:nvPicPr>
          <p:cNvPr id="29" name="Graphic 28" descr="Dollar with solid fill">
            <a:extLst>
              <a:ext uri="{FF2B5EF4-FFF2-40B4-BE49-F238E27FC236}">
                <a16:creationId xmlns:a16="http://schemas.microsoft.com/office/drawing/2014/main" id="{3BD564EE-54E1-9A97-70A7-BFEAC7BA9E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9258" y="2878273"/>
            <a:ext cx="457200" cy="457200"/>
          </a:xfrm>
          <a:prstGeom prst="rect">
            <a:avLst/>
          </a:prstGeom>
        </p:spPr>
      </p:pic>
      <p:sp>
        <p:nvSpPr>
          <p:cNvPr id="43" name="TextBox 42">
            <a:extLst>
              <a:ext uri="{FF2B5EF4-FFF2-40B4-BE49-F238E27FC236}">
                <a16:creationId xmlns:a16="http://schemas.microsoft.com/office/drawing/2014/main" id="{5A49FB35-D8CF-C01B-3035-F2F188265186}"/>
              </a:ext>
              <a:ext uri="{C183D7F6-B498-43B3-948B-1728B52AA6E4}">
                <adec:decorative xmlns:adec="http://schemas.microsoft.com/office/drawing/2017/decorative" val="1"/>
              </a:ext>
            </a:extLst>
          </p:cNvPr>
          <p:cNvSpPr txBox="1"/>
          <p:nvPr/>
        </p:nvSpPr>
        <p:spPr>
          <a:xfrm>
            <a:off x="957385" y="3444006"/>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7510A752-A875-6FD5-40BB-1ADDE1706DC8}"/>
              </a:ext>
            </a:extLst>
          </p:cNvPr>
          <p:cNvSpPr txBox="1"/>
          <p:nvPr/>
        </p:nvSpPr>
        <p:spPr>
          <a:xfrm>
            <a:off x="4216007" y="2705725"/>
            <a:ext cx="8441214" cy="938719"/>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2800" b="0" i="0" u="none" strike="noStrike" kern="1200" cap="none" spc="0" normalizeH="0" baseline="0" noProof="0">
                <a:ln>
                  <a:noFill/>
                </a:ln>
                <a:solidFill>
                  <a:srgbClr val="000000"/>
                </a:solidFill>
                <a:effectLst/>
                <a:uLnTx/>
                <a:uFillTx/>
                <a:latin typeface="Segoe UI"/>
                <a:ea typeface="+mn-ea"/>
                <a:cs typeface="+mn-cs"/>
              </a:rPr>
              <a:t>Linking business outcome with Copilot activity </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2800" b="0" i="0" u="none" strike="noStrike" kern="1200" cap="none" spc="0" normalizeH="0" baseline="0" noProof="0">
                <a:ln>
                  <a:noFill/>
                </a:ln>
                <a:solidFill>
                  <a:srgbClr val="000000"/>
                </a:solidFill>
                <a:effectLst/>
                <a:uLnTx/>
                <a:uFillTx/>
                <a:latin typeface="Segoe UI"/>
                <a:ea typeface="+mn-ea"/>
                <a:cs typeface="+mn-cs"/>
              </a:rPr>
              <a:t>Untapped value potential </a:t>
            </a:r>
          </a:p>
        </p:txBody>
      </p:sp>
      <p:sp>
        <p:nvSpPr>
          <p:cNvPr id="2" name="Rounded Rectangle 12">
            <a:extLst>
              <a:ext uri="{FF2B5EF4-FFF2-40B4-BE49-F238E27FC236}">
                <a16:creationId xmlns:a16="http://schemas.microsoft.com/office/drawing/2014/main" id="{04CB9643-3E97-B8CB-CE00-4C16B61AED34}"/>
              </a:ext>
            </a:extLst>
          </p:cNvPr>
          <p:cNvSpPr/>
          <p:nvPr/>
        </p:nvSpPr>
        <p:spPr bwMode="auto">
          <a:xfrm>
            <a:off x="1007814" y="5661613"/>
            <a:ext cx="2027068" cy="492442"/>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Copilot Business Impact Report</a:t>
            </a:r>
          </a:p>
        </p:txBody>
      </p:sp>
      <p:sp>
        <p:nvSpPr>
          <p:cNvPr id="3" name="TextBox 2">
            <a:extLst>
              <a:ext uri="{FF2B5EF4-FFF2-40B4-BE49-F238E27FC236}">
                <a16:creationId xmlns:a16="http://schemas.microsoft.com/office/drawing/2014/main" id="{41D55C93-8FFC-7CE0-7EBD-A600F331A1A7}"/>
              </a:ext>
            </a:extLst>
          </p:cNvPr>
          <p:cNvSpPr txBox="1"/>
          <p:nvPr/>
        </p:nvSpPr>
        <p:spPr>
          <a:xfrm>
            <a:off x="4008274" y="2333586"/>
            <a:ext cx="6553400" cy="276999"/>
          </a:xfrm>
          <a:prstGeom prst="rect">
            <a:avLst/>
          </a:prstGeom>
          <a:solidFill>
            <a:schemeClr val="bg1">
              <a:lumMod val="95000"/>
            </a:schemeClr>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Segoe UI"/>
                <a:ea typeface="+mn-ea"/>
                <a:cs typeface="+mn-cs"/>
              </a:rPr>
              <a:t>Business outcome | Adoption | Productivity </a:t>
            </a:r>
          </a:p>
        </p:txBody>
      </p:sp>
      <p:sp>
        <p:nvSpPr>
          <p:cNvPr id="4" name="Title 1">
            <a:extLst>
              <a:ext uri="{FF2B5EF4-FFF2-40B4-BE49-F238E27FC236}">
                <a16:creationId xmlns:a16="http://schemas.microsoft.com/office/drawing/2014/main" id="{ED484232-507E-28B6-C22F-C7F408C26E8B}"/>
              </a:ext>
            </a:extLst>
          </p:cNvPr>
          <p:cNvSpPr txBox="1">
            <a:spLocks/>
          </p:cNvSpPr>
          <p:nvPr/>
        </p:nvSpPr>
        <p:spPr>
          <a:xfrm>
            <a:off x="472273" y="292817"/>
            <a:ext cx="11719727" cy="430887"/>
          </a:xfrm>
          <a:prstGeom prst="rect">
            <a:avLst/>
          </a:prstGeom>
        </p:spPr>
        <p:txBody>
          <a:bodyPr vert="horz" wrap="square" lIns="0" tIns="0" rIns="0" bIns="0" rtlCol="0" anchor="t">
            <a:spAutoFit/>
          </a:bodyPr>
          <a:lstStyle>
            <a:defPPr>
              <a:defRPr lang="en-US"/>
            </a:defPPr>
            <a:lvl1pPr defTabSz="932742">
              <a:lnSpc>
                <a:spcPct val="100000"/>
              </a:lnSpc>
              <a:spcBef>
                <a:spcPct val="0"/>
              </a:spcBef>
              <a:buNone/>
              <a:defRPr sz="2800" b="0" cap="none" spc="0" baseline="0">
                <a:ln w="3175">
                  <a:noFill/>
                </a:ln>
                <a:gradFill flip="none">
                  <a:gsLst>
                    <a:gs pos="0">
                      <a:srgbClr val="3E76D4"/>
                    </a:gs>
                    <a:gs pos="58000">
                      <a:srgbClr val="8661C5"/>
                    </a:gs>
                    <a:gs pos="100000">
                      <a:srgbClr val="C73ECC"/>
                    </a:gs>
                  </a:gsLst>
                  <a:lin ang="0" scaled="0"/>
                  <a:tileRect/>
                </a:gradFill>
                <a:effectLst/>
                <a:latin typeface="Segoe Sans Text Semibold"/>
                <a:cs typeface="Segoe Sans Text Semibold"/>
              </a:defRPr>
            </a:lvl1pPr>
          </a:lstStyle>
          <a:p>
            <a:r>
              <a:rPr lang="en-CA"/>
              <a:t>Value &amp; ROI Measurement: Illustration</a:t>
            </a:r>
          </a:p>
        </p:txBody>
      </p:sp>
    </p:spTree>
    <p:extLst>
      <p:ext uri="{BB962C8B-B14F-4D97-AF65-F5344CB8AC3E}">
        <p14:creationId xmlns:p14="http://schemas.microsoft.com/office/powerpoint/2010/main" val="218781725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7F63B-974B-BD48-8B83-045703CF8885}"/>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CC4BA440-9F6D-88D2-FD99-621F08F098BD}"/>
              </a:ext>
            </a:extLst>
          </p:cNvPr>
          <p:cNvSpPr txBox="1"/>
          <p:nvPr/>
        </p:nvSpPr>
        <p:spPr>
          <a:xfrm>
            <a:off x="531784" y="1414493"/>
            <a:ext cx="5247509" cy="4524315"/>
          </a:xfrm>
          <a:prstGeom prst="roundRect">
            <a:avLst>
              <a:gd name="adj" fmla="val 0"/>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mn-ea"/>
                <a:cs typeface="+mn-cs"/>
              </a:rPr>
              <a:t>Measure the </a:t>
            </a:r>
            <a:r>
              <a:rPr kumimoji="0" lang="en-US" sz="1800" b="1" i="0" u="none" strike="noStrike" kern="1200" cap="none" spc="0" normalizeH="0" baseline="0" noProof="0" err="1">
                <a:ln>
                  <a:noFill/>
                </a:ln>
                <a:solidFill>
                  <a:srgbClr val="000000"/>
                </a:solidFill>
                <a:effectLst/>
                <a:uLnTx/>
                <a:uFillTx/>
                <a:latin typeface="Segoe UI" panose="020B0502040204020203" pitchFamily="34" charset="0"/>
                <a:ea typeface="+mn-ea"/>
                <a:cs typeface="+mn-cs"/>
              </a:rPr>
              <a:t>valu</a:t>
            </a: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mn-ea"/>
                <a:cs typeface="+mn-cs"/>
              </a:rPr>
              <a:t>e of Microsoft 365 Copilot using your key business metrics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Upload your own business outcome measures.</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Link Copilot usage to business results in a PBI report template.</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Tailor your analysis with your business data metrics for any function.</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Discover best practices from Copilot activities that drive success.</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Identify ways to enhance low Copilot usage for better adoption and impact.</a:t>
            </a:r>
          </a:p>
          <a:p>
            <a:pPr marL="0" marR="0" lvl="0" indent="0" algn="l" defTabSz="914367"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b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Rounded Rectangle 12">
            <a:extLst>
              <a:ext uri="{FF2B5EF4-FFF2-40B4-BE49-F238E27FC236}">
                <a16:creationId xmlns:a16="http://schemas.microsoft.com/office/drawing/2014/main" id="{54EA6489-D25F-D46A-8C26-8D645BA6F24B}"/>
              </a:ext>
              <a:ext uri="{C183D7F6-B498-43B3-948B-1728B52AA6E4}">
                <adec:decorative xmlns:adec="http://schemas.microsoft.com/office/drawing/2017/decorative" val="1"/>
              </a:ext>
            </a:extLst>
          </p:cNvPr>
          <p:cNvSpPr/>
          <p:nvPr/>
        </p:nvSpPr>
        <p:spPr bwMode="auto">
          <a:xfrm>
            <a:off x="467492" y="213238"/>
            <a:ext cx="4783461" cy="6187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TextBox 3">
            <a:extLst>
              <a:ext uri="{FF2B5EF4-FFF2-40B4-BE49-F238E27FC236}">
                <a16:creationId xmlns:a16="http://schemas.microsoft.com/office/drawing/2014/main" id="{C1914541-0533-5766-F8DF-C03F0D30C479}"/>
              </a:ext>
            </a:extLst>
          </p:cNvPr>
          <p:cNvSpPr txBox="1"/>
          <p:nvPr/>
        </p:nvSpPr>
        <p:spPr>
          <a:xfrm>
            <a:off x="635229" y="405069"/>
            <a:ext cx="4932892"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Copilot Business Impact Report in Viva Insights</a:t>
            </a:r>
          </a:p>
        </p:txBody>
      </p:sp>
      <p:pic>
        <p:nvPicPr>
          <p:cNvPr id="6" name="Picture 5">
            <a:extLst>
              <a:ext uri="{FF2B5EF4-FFF2-40B4-BE49-F238E27FC236}">
                <a16:creationId xmlns:a16="http://schemas.microsoft.com/office/drawing/2014/main" id="{90E9C07F-56A7-E8C8-CC41-59D01D720CF4}"/>
              </a:ext>
            </a:extLst>
          </p:cNvPr>
          <p:cNvPicPr>
            <a:picLocks noChangeAspect="1"/>
          </p:cNvPicPr>
          <p:nvPr/>
        </p:nvPicPr>
        <p:blipFill>
          <a:blip r:embed="rId3"/>
          <a:stretch>
            <a:fillRect/>
          </a:stretch>
        </p:blipFill>
        <p:spPr>
          <a:xfrm>
            <a:off x="6096000" y="1414493"/>
            <a:ext cx="6043611" cy="3377025"/>
          </a:xfrm>
          <a:prstGeom prst="rect">
            <a:avLst/>
          </a:prstGeom>
        </p:spPr>
      </p:pic>
    </p:spTree>
    <p:extLst>
      <p:ext uri="{BB962C8B-B14F-4D97-AF65-F5344CB8AC3E}">
        <p14:creationId xmlns:p14="http://schemas.microsoft.com/office/powerpoint/2010/main" val="26136284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86EE-F984-1825-AD56-C0B924237F85}"/>
            </a:ext>
          </a:extLst>
        </p:cNvPr>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2F6BD1E-5708-C55C-70F6-5751AC93C789}"/>
              </a:ext>
            </a:extLst>
          </p:cNvPr>
          <p:cNvGraphicFramePr>
            <a:graphicFrameLocks noChangeAspect="1"/>
          </p:cNvGraphicFramePr>
          <p:nvPr>
            <p:custDataLst>
              <p:tags r:id="rId1"/>
            </p:custDataLst>
          </p:nvPr>
        </p:nvGraphicFramePr>
        <p:xfrm>
          <a:off x="1557" y="2044"/>
          <a:ext cx="1557" cy="1557"/>
        </p:xfrm>
        <a:graphic>
          <a:graphicData uri="http://schemas.openxmlformats.org/presentationml/2006/ole">
            <mc:AlternateContent xmlns:mc="http://schemas.openxmlformats.org/markup-compatibility/2006">
              <mc:Choice xmlns:v="urn:schemas-microsoft-com:vml" Requires="v">
                <p:oleObj name="think-cell Slide" r:id="rId5" imgW="540" imgH="541" progId="TCLayout.ActiveDocument.1">
                  <p:embed/>
                </p:oleObj>
              </mc:Choice>
              <mc:Fallback>
                <p:oleObj name="think-cell Slide" r:id="rId5" imgW="540" imgH="541" progId="TCLayout.ActiveDocument.1">
                  <p:embed/>
                  <p:pic>
                    <p:nvPicPr>
                      <p:cNvPr id="4" name="Object 3" hidden="1">
                        <a:extLst>
                          <a:ext uri="{FF2B5EF4-FFF2-40B4-BE49-F238E27FC236}">
                            <a16:creationId xmlns:a16="http://schemas.microsoft.com/office/drawing/2014/main" id="{B2F6BD1E-5708-C55C-70F6-5751AC93C789}"/>
                          </a:ext>
                        </a:extLst>
                      </p:cNvPr>
                      <p:cNvPicPr/>
                      <p:nvPr/>
                    </p:nvPicPr>
                    <p:blipFill>
                      <a:blip r:embed="rId6"/>
                      <a:stretch>
                        <a:fillRect/>
                      </a:stretch>
                    </p:blipFill>
                    <p:spPr>
                      <a:xfrm>
                        <a:off x="1557" y="2044"/>
                        <a:ext cx="1557" cy="155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2A910BC-DB3C-5B25-9D9B-5969A1702C28}"/>
              </a:ext>
              <a:ext uri="{C183D7F6-B498-43B3-948B-1728B52AA6E4}">
                <adec:decorative xmlns:adec="http://schemas.microsoft.com/office/drawing/2017/decorative" val="1"/>
              </a:ext>
            </a:extLst>
          </p:cNvPr>
          <p:cNvSpPr/>
          <p:nvPr>
            <p:custDataLst>
              <p:tags r:id="rId2"/>
            </p:custDataLst>
          </p:nvPr>
        </p:nvSpPr>
        <p:spPr bwMode="auto">
          <a:xfrm>
            <a:off x="1" y="487"/>
            <a:ext cx="155629" cy="15562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3137" b="1"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panose="020B0502040204020203" pitchFamily="34" charset="0"/>
              <a:sym typeface="Segoe UI Semibold" panose="020B0702040204020203" pitchFamily="34" charset="0"/>
            </a:endParaRPr>
          </a:p>
        </p:txBody>
      </p:sp>
      <p:pic>
        <p:nvPicPr>
          <p:cNvPr id="7" name="Picture 6">
            <a:extLst>
              <a:ext uri="{FF2B5EF4-FFF2-40B4-BE49-F238E27FC236}">
                <a16:creationId xmlns:a16="http://schemas.microsoft.com/office/drawing/2014/main" id="{A9C9BF9B-BD54-6076-92D1-9831A68021D5}"/>
              </a:ext>
            </a:extLst>
          </p:cNvPr>
          <p:cNvPicPr>
            <a:picLocks noChangeAspect="1"/>
          </p:cNvPicPr>
          <p:nvPr/>
        </p:nvPicPr>
        <p:blipFill>
          <a:blip r:embed="rId7"/>
          <a:stretch>
            <a:fillRect/>
          </a:stretch>
        </p:blipFill>
        <p:spPr>
          <a:xfrm>
            <a:off x="1802912" y="1167619"/>
            <a:ext cx="8586175" cy="4822557"/>
          </a:xfrm>
          <a:prstGeom prst="rect">
            <a:avLst/>
          </a:prstGeom>
          <a:ln>
            <a:solidFill>
              <a:schemeClr val="bg1">
                <a:lumMod val="50000"/>
              </a:schemeClr>
            </a:solidFill>
          </a:ln>
        </p:spPr>
      </p:pic>
      <p:grpSp>
        <p:nvGrpSpPr>
          <p:cNvPr id="9" name="Group 8">
            <a:extLst>
              <a:ext uri="{FF2B5EF4-FFF2-40B4-BE49-F238E27FC236}">
                <a16:creationId xmlns:a16="http://schemas.microsoft.com/office/drawing/2014/main" id="{23CED384-50BF-F192-63AE-97AF8811A011}"/>
              </a:ext>
            </a:extLst>
          </p:cNvPr>
          <p:cNvGrpSpPr/>
          <p:nvPr/>
        </p:nvGrpSpPr>
        <p:grpSpPr>
          <a:xfrm>
            <a:off x="7560734" y="0"/>
            <a:ext cx="4631266" cy="319596"/>
            <a:chOff x="7560734" y="0"/>
            <a:chExt cx="4631266" cy="319596"/>
          </a:xfrm>
        </p:grpSpPr>
        <p:sp>
          <p:nvSpPr>
            <p:cNvPr id="6" name="Rounded Rectangle 12">
              <a:extLst>
                <a:ext uri="{FF2B5EF4-FFF2-40B4-BE49-F238E27FC236}">
                  <a16:creationId xmlns:a16="http://schemas.microsoft.com/office/drawing/2014/main" id="{0808215A-4809-0976-C41B-62667B2608B8}"/>
                </a:ext>
              </a:extLst>
            </p:cNvPr>
            <p:cNvSpPr/>
            <p:nvPr/>
          </p:nvSpPr>
          <p:spPr bwMode="auto">
            <a:xfrm>
              <a:off x="8114190" y="0"/>
              <a:ext cx="4077810"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517A62EA-F1F9-AAC6-BB27-5DA0D186B3D6}"/>
                </a:ext>
              </a:extLst>
            </p:cNvPr>
            <p:cNvSpPr txBox="1"/>
            <p:nvPr/>
          </p:nvSpPr>
          <p:spPr>
            <a:xfrm>
              <a:off x="7560734" y="52076"/>
              <a:ext cx="4615724"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Copilot Business Impact Report in Viva Insights</a:t>
              </a:r>
            </a:p>
          </p:txBody>
        </p:sp>
      </p:grpSp>
      <p:sp>
        <p:nvSpPr>
          <p:cNvPr id="12" name="TextBox 11">
            <a:extLst>
              <a:ext uri="{FF2B5EF4-FFF2-40B4-BE49-F238E27FC236}">
                <a16:creationId xmlns:a16="http://schemas.microsoft.com/office/drawing/2014/main" id="{2794F46F-84DA-B3A2-8C4E-0E14F51910EE}"/>
              </a:ext>
              <a:ext uri="{C183D7F6-B498-43B3-948B-1728B52AA6E4}">
                <adec:decorative xmlns:adec="http://schemas.microsoft.com/office/drawing/2017/decorative" val="0"/>
              </a:ext>
            </a:extLst>
          </p:cNvPr>
          <p:cNvSpPr txBox="1"/>
          <p:nvPr/>
        </p:nvSpPr>
        <p:spPr>
          <a:xfrm>
            <a:off x="419100" y="176443"/>
            <a:ext cx="11019886" cy="738664"/>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Value measurement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endParaRPr>
          </a:p>
          <a:p>
            <a:pPr marR="0" lvl="0" indent="290513" algn="l" defTabSz="914400" rtl="0" eaLnBrk="1" fontAlgn="auto" latinLnBrk="0" hangingPunct="1">
              <a:lnSpc>
                <a:spcPct val="100000"/>
              </a:lnSpc>
              <a:spcBef>
                <a:spcPts val="0"/>
              </a:spcBef>
              <a:spcAft>
                <a:spcPts val="0"/>
              </a:spcAft>
              <a:buClrTx/>
              <a:buSzTx/>
              <a:buFontTx/>
              <a:buNone/>
              <a:defRPr/>
            </a:pPr>
            <a:r>
              <a:rPr kumimoji="0" lang="en-GB" sz="20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a:t>
            </a:r>
            <a:r>
              <a:rPr kumimoji="0" lang="en-GB" sz="2000" b="1"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rPr>
              <a:t>mpact on business outcomes</a:t>
            </a:r>
          </a:p>
        </p:txBody>
      </p:sp>
      <p:sp>
        <p:nvSpPr>
          <p:cNvPr id="5" name="Rounded Rectangle 61">
            <a:extLst>
              <a:ext uri="{FF2B5EF4-FFF2-40B4-BE49-F238E27FC236}">
                <a16:creationId xmlns:a16="http://schemas.microsoft.com/office/drawing/2014/main" id="{C37B310C-F0F0-8FF8-24A2-B6862F5C5F28}"/>
              </a:ext>
            </a:extLst>
          </p:cNvPr>
          <p:cNvSpPr/>
          <p:nvPr/>
        </p:nvSpPr>
        <p:spPr bwMode="auto">
          <a:xfrm>
            <a:off x="10704353" y="432925"/>
            <a:ext cx="1487648" cy="267670"/>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rgbClr val="FFFFFF"/>
                </a:solidFill>
                <a:latin typeface="Segoe Sans Display"/>
                <a:cs typeface="Segoe UI" pitchFamily="34" charset="0"/>
              </a:rPr>
              <a:t>Business value</a:t>
            </a:r>
          </a:p>
        </p:txBody>
      </p:sp>
    </p:spTree>
    <p:extLst>
      <p:ext uri="{BB962C8B-B14F-4D97-AF65-F5344CB8AC3E}">
        <p14:creationId xmlns:p14="http://schemas.microsoft.com/office/powerpoint/2010/main" val="1408642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A418E-9A9C-6AED-565E-99EF1050D0DA}"/>
            </a:ext>
          </a:extLst>
        </p:cNvPr>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F6E32E5-CB60-C4B9-7828-017F8061A2DB}"/>
              </a:ext>
            </a:extLst>
          </p:cNvPr>
          <p:cNvGraphicFramePr>
            <a:graphicFrameLocks noChangeAspect="1"/>
          </p:cNvGraphicFramePr>
          <p:nvPr>
            <p:custDataLst>
              <p:tags r:id="rId1"/>
            </p:custDataLst>
          </p:nvPr>
        </p:nvGraphicFramePr>
        <p:xfrm>
          <a:off x="1557" y="2044"/>
          <a:ext cx="1557" cy="1557"/>
        </p:xfrm>
        <a:graphic>
          <a:graphicData uri="http://schemas.openxmlformats.org/presentationml/2006/ole">
            <mc:AlternateContent xmlns:mc="http://schemas.openxmlformats.org/markup-compatibility/2006">
              <mc:Choice xmlns:v="urn:schemas-microsoft-com:vml" Requires="v">
                <p:oleObj name="think-cell Slide" r:id="rId5" imgW="540" imgH="541" progId="TCLayout.ActiveDocument.1">
                  <p:embed/>
                </p:oleObj>
              </mc:Choice>
              <mc:Fallback>
                <p:oleObj name="think-cell Slide" r:id="rId5" imgW="540" imgH="541" progId="TCLayout.ActiveDocument.1">
                  <p:embed/>
                  <p:pic>
                    <p:nvPicPr>
                      <p:cNvPr id="4" name="Object 3" hidden="1">
                        <a:extLst>
                          <a:ext uri="{FF2B5EF4-FFF2-40B4-BE49-F238E27FC236}">
                            <a16:creationId xmlns:a16="http://schemas.microsoft.com/office/drawing/2014/main" id="{FF6E32E5-CB60-C4B9-7828-017F8061A2DB}"/>
                          </a:ext>
                        </a:extLst>
                      </p:cNvPr>
                      <p:cNvPicPr/>
                      <p:nvPr/>
                    </p:nvPicPr>
                    <p:blipFill>
                      <a:blip r:embed="rId6"/>
                      <a:stretch>
                        <a:fillRect/>
                      </a:stretch>
                    </p:blipFill>
                    <p:spPr>
                      <a:xfrm>
                        <a:off x="1557" y="2044"/>
                        <a:ext cx="1557" cy="155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5354499-D79A-A0A1-F0F9-366509369279}"/>
              </a:ext>
              <a:ext uri="{C183D7F6-B498-43B3-948B-1728B52AA6E4}">
                <adec:decorative xmlns:adec="http://schemas.microsoft.com/office/drawing/2017/decorative" val="1"/>
              </a:ext>
            </a:extLst>
          </p:cNvPr>
          <p:cNvSpPr/>
          <p:nvPr>
            <p:custDataLst>
              <p:tags r:id="rId2"/>
            </p:custDataLst>
          </p:nvPr>
        </p:nvSpPr>
        <p:spPr bwMode="auto">
          <a:xfrm>
            <a:off x="1" y="487"/>
            <a:ext cx="155629" cy="15562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3137" b="1"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panose="020B0502040204020203" pitchFamily="34" charset="0"/>
              <a:sym typeface="Segoe UI Semibold" panose="020B0702040204020203" pitchFamily="34" charset="0"/>
            </a:endParaRPr>
          </a:p>
        </p:txBody>
      </p:sp>
      <p:pic>
        <p:nvPicPr>
          <p:cNvPr id="7" name="Picture 6">
            <a:extLst>
              <a:ext uri="{FF2B5EF4-FFF2-40B4-BE49-F238E27FC236}">
                <a16:creationId xmlns:a16="http://schemas.microsoft.com/office/drawing/2014/main" id="{50545101-8F30-6635-A4FE-B43193ACB05C}"/>
              </a:ext>
            </a:extLst>
          </p:cNvPr>
          <p:cNvPicPr>
            <a:picLocks noChangeAspect="1"/>
          </p:cNvPicPr>
          <p:nvPr/>
        </p:nvPicPr>
        <p:blipFill>
          <a:blip r:embed="rId7"/>
          <a:stretch>
            <a:fillRect/>
          </a:stretch>
        </p:blipFill>
        <p:spPr>
          <a:xfrm>
            <a:off x="1098176" y="1087108"/>
            <a:ext cx="10334539" cy="5035786"/>
          </a:xfrm>
          <a:prstGeom prst="rect">
            <a:avLst/>
          </a:prstGeom>
          <a:ln>
            <a:solidFill>
              <a:schemeClr val="bg1">
                <a:lumMod val="50000"/>
              </a:schemeClr>
            </a:solidFill>
          </a:ln>
        </p:spPr>
      </p:pic>
      <p:grpSp>
        <p:nvGrpSpPr>
          <p:cNvPr id="5" name="Group 4">
            <a:extLst>
              <a:ext uri="{FF2B5EF4-FFF2-40B4-BE49-F238E27FC236}">
                <a16:creationId xmlns:a16="http://schemas.microsoft.com/office/drawing/2014/main" id="{A90A4A89-6D8E-DC98-F05C-4876FF94AB02}"/>
              </a:ext>
            </a:extLst>
          </p:cNvPr>
          <p:cNvGrpSpPr/>
          <p:nvPr/>
        </p:nvGrpSpPr>
        <p:grpSpPr>
          <a:xfrm>
            <a:off x="7560734" y="0"/>
            <a:ext cx="4631266" cy="319596"/>
            <a:chOff x="7560734" y="0"/>
            <a:chExt cx="4631266" cy="319596"/>
          </a:xfrm>
        </p:grpSpPr>
        <p:sp>
          <p:nvSpPr>
            <p:cNvPr id="6" name="Rounded Rectangle 12">
              <a:extLst>
                <a:ext uri="{FF2B5EF4-FFF2-40B4-BE49-F238E27FC236}">
                  <a16:creationId xmlns:a16="http://schemas.microsoft.com/office/drawing/2014/main" id="{4C565DFE-D0D9-CC6C-89A4-4A0363335BFF}"/>
                </a:ext>
              </a:extLst>
            </p:cNvPr>
            <p:cNvSpPr/>
            <p:nvPr/>
          </p:nvSpPr>
          <p:spPr bwMode="auto">
            <a:xfrm>
              <a:off x="8114190" y="0"/>
              <a:ext cx="4077810"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8372B985-409E-3C56-D484-E23364007FBC}"/>
                </a:ext>
              </a:extLst>
            </p:cNvPr>
            <p:cNvSpPr txBox="1"/>
            <p:nvPr/>
          </p:nvSpPr>
          <p:spPr>
            <a:xfrm>
              <a:off x="7560734" y="52076"/>
              <a:ext cx="4615724"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Copilot Business Impact Report in Viva Insights</a:t>
              </a:r>
            </a:p>
          </p:txBody>
        </p:sp>
      </p:grpSp>
      <p:sp>
        <p:nvSpPr>
          <p:cNvPr id="11" name="TextBox 10">
            <a:extLst>
              <a:ext uri="{FF2B5EF4-FFF2-40B4-BE49-F238E27FC236}">
                <a16:creationId xmlns:a16="http://schemas.microsoft.com/office/drawing/2014/main" id="{63954120-C2F6-3BB1-2862-FA721ED841B0}"/>
              </a:ext>
              <a:ext uri="{C183D7F6-B498-43B3-948B-1728B52AA6E4}">
                <adec:decorative xmlns:adec="http://schemas.microsoft.com/office/drawing/2017/decorative" val="0"/>
              </a:ext>
            </a:extLst>
          </p:cNvPr>
          <p:cNvSpPr txBox="1"/>
          <p:nvPr/>
        </p:nvSpPr>
        <p:spPr>
          <a:xfrm>
            <a:off x="419100" y="176443"/>
            <a:ext cx="11019886" cy="738664"/>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Value measurement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endParaRPr>
          </a:p>
          <a:p>
            <a:pPr marR="0" lvl="0" indent="290513" algn="l" defTabSz="914400" rtl="0" eaLnBrk="1" fontAlgn="auto" latinLnBrk="0" hangingPunct="1">
              <a:lnSpc>
                <a:spcPct val="100000"/>
              </a:lnSpc>
              <a:spcBef>
                <a:spcPts val="0"/>
              </a:spcBef>
              <a:spcAft>
                <a:spcPts val="0"/>
              </a:spcAft>
              <a:buClrTx/>
              <a:buSzTx/>
              <a:buFontTx/>
              <a:buNone/>
              <a:defRPr/>
            </a:pPr>
            <a:r>
              <a:rPr kumimoji="0" lang="en-GB" sz="20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a:t>
            </a:r>
            <a:r>
              <a:rPr kumimoji="0" lang="en-GB" sz="2000" b="1"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rPr>
              <a:t>mpact on business outcomes</a:t>
            </a:r>
          </a:p>
        </p:txBody>
      </p:sp>
      <p:sp>
        <p:nvSpPr>
          <p:cNvPr id="9" name="Rounded Rectangle 61">
            <a:extLst>
              <a:ext uri="{FF2B5EF4-FFF2-40B4-BE49-F238E27FC236}">
                <a16:creationId xmlns:a16="http://schemas.microsoft.com/office/drawing/2014/main" id="{6A6E567B-F00C-6255-4F0B-18A4E3ACC1A8}"/>
              </a:ext>
            </a:extLst>
          </p:cNvPr>
          <p:cNvSpPr/>
          <p:nvPr/>
        </p:nvSpPr>
        <p:spPr bwMode="auto">
          <a:xfrm>
            <a:off x="10704353" y="432925"/>
            <a:ext cx="1487648" cy="267670"/>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rgbClr val="FFFFFF"/>
                </a:solidFill>
                <a:latin typeface="Segoe Sans Display"/>
                <a:cs typeface="Segoe UI" pitchFamily="34" charset="0"/>
              </a:rPr>
              <a:t>Business value</a:t>
            </a:r>
          </a:p>
        </p:txBody>
      </p:sp>
    </p:spTree>
    <p:extLst>
      <p:ext uri="{BB962C8B-B14F-4D97-AF65-F5344CB8AC3E}">
        <p14:creationId xmlns:p14="http://schemas.microsoft.com/office/powerpoint/2010/main" val="1653251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90152-D59D-B990-8066-65581CDE3765}"/>
            </a:ext>
          </a:extLst>
        </p:cNvPr>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CF0CB9F-99CD-973F-E743-94BEB319B9BD}"/>
              </a:ext>
            </a:extLst>
          </p:cNvPr>
          <p:cNvGraphicFramePr>
            <a:graphicFrameLocks noChangeAspect="1"/>
          </p:cNvGraphicFramePr>
          <p:nvPr>
            <p:custDataLst>
              <p:tags r:id="rId1"/>
            </p:custDataLst>
          </p:nvPr>
        </p:nvGraphicFramePr>
        <p:xfrm>
          <a:off x="1557" y="2044"/>
          <a:ext cx="1557" cy="1557"/>
        </p:xfrm>
        <a:graphic>
          <a:graphicData uri="http://schemas.openxmlformats.org/presentationml/2006/ole">
            <mc:AlternateContent xmlns:mc="http://schemas.openxmlformats.org/markup-compatibility/2006">
              <mc:Choice xmlns:v="urn:schemas-microsoft-com:vml" Requires="v">
                <p:oleObj name="think-cell Slide" r:id="rId5" imgW="540" imgH="541" progId="TCLayout.ActiveDocument.1">
                  <p:embed/>
                </p:oleObj>
              </mc:Choice>
              <mc:Fallback>
                <p:oleObj name="think-cell Slide" r:id="rId5" imgW="540" imgH="541" progId="TCLayout.ActiveDocument.1">
                  <p:embed/>
                  <p:pic>
                    <p:nvPicPr>
                      <p:cNvPr id="4" name="Object 3" hidden="1">
                        <a:extLst>
                          <a:ext uri="{FF2B5EF4-FFF2-40B4-BE49-F238E27FC236}">
                            <a16:creationId xmlns:a16="http://schemas.microsoft.com/office/drawing/2014/main" id="{ACF0CB9F-99CD-973F-E743-94BEB319B9BD}"/>
                          </a:ext>
                        </a:extLst>
                      </p:cNvPr>
                      <p:cNvPicPr/>
                      <p:nvPr/>
                    </p:nvPicPr>
                    <p:blipFill>
                      <a:blip r:embed="rId6"/>
                      <a:stretch>
                        <a:fillRect/>
                      </a:stretch>
                    </p:blipFill>
                    <p:spPr>
                      <a:xfrm>
                        <a:off x="1557" y="2044"/>
                        <a:ext cx="1557" cy="155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CDA0E6A-8E3D-0262-1E66-F6B099545FE6}"/>
              </a:ext>
              <a:ext uri="{C183D7F6-B498-43B3-948B-1728B52AA6E4}">
                <adec:decorative xmlns:adec="http://schemas.microsoft.com/office/drawing/2017/decorative" val="1"/>
              </a:ext>
            </a:extLst>
          </p:cNvPr>
          <p:cNvSpPr/>
          <p:nvPr>
            <p:custDataLst>
              <p:tags r:id="rId2"/>
            </p:custDataLst>
          </p:nvPr>
        </p:nvSpPr>
        <p:spPr bwMode="auto">
          <a:xfrm>
            <a:off x="1" y="487"/>
            <a:ext cx="155629" cy="15562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3137" b="1"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panose="020B0502040204020203" pitchFamily="34" charset="0"/>
              <a:sym typeface="Segoe UI Semibold" panose="020B0702040204020203" pitchFamily="34" charset="0"/>
            </a:endParaRPr>
          </a:p>
        </p:txBody>
      </p:sp>
      <p:pic>
        <p:nvPicPr>
          <p:cNvPr id="5" name="Picture 4">
            <a:extLst>
              <a:ext uri="{FF2B5EF4-FFF2-40B4-BE49-F238E27FC236}">
                <a16:creationId xmlns:a16="http://schemas.microsoft.com/office/drawing/2014/main" id="{2CE3E9FA-8965-704A-3608-004D018AAF44}"/>
              </a:ext>
            </a:extLst>
          </p:cNvPr>
          <p:cNvPicPr>
            <a:picLocks noChangeAspect="1"/>
          </p:cNvPicPr>
          <p:nvPr/>
        </p:nvPicPr>
        <p:blipFill>
          <a:blip r:embed="rId7"/>
          <a:stretch>
            <a:fillRect/>
          </a:stretch>
        </p:blipFill>
        <p:spPr>
          <a:xfrm>
            <a:off x="1125069" y="1082506"/>
            <a:ext cx="10117023" cy="4941776"/>
          </a:xfrm>
          <a:prstGeom prst="rect">
            <a:avLst/>
          </a:prstGeom>
          <a:ln>
            <a:solidFill>
              <a:schemeClr val="bg1">
                <a:lumMod val="50000"/>
              </a:schemeClr>
            </a:solidFill>
          </a:ln>
        </p:spPr>
      </p:pic>
      <p:grpSp>
        <p:nvGrpSpPr>
          <p:cNvPr id="6" name="Group 5">
            <a:extLst>
              <a:ext uri="{FF2B5EF4-FFF2-40B4-BE49-F238E27FC236}">
                <a16:creationId xmlns:a16="http://schemas.microsoft.com/office/drawing/2014/main" id="{6BA88D9C-B55C-A51B-F831-1E749B45A755}"/>
              </a:ext>
            </a:extLst>
          </p:cNvPr>
          <p:cNvGrpSpPr/>
          <p:nvPr/>
        </p:nvGrpSpPr>
        <p:grpSpPr>
          <a:xfrm>
            <a:off x="7560734" y="0"/>
            <a:ext cx="4631266" cy="319596"/>
            <a:chOff x="7560734" y="0"/>
            <a:chExt cx="4631266" cy="319596"/>
          </a:xfrm>
        </p:grpSpPr>
        <p:sp>
          <p:nvSpPr>
            <p:cNvPr id="7" name="Rounded Rectangle 12">
              <a:extLst>
                <a:ext uri="{FF2B5EF4-FFF2-40B4-BE49-F238E27FC236}">
                  <a16:creationId xmlns:a16="http://schemas.microsoft.com/office/drawing/2014/main" id="{8A009772-B1C9-29D6-9779-20107FACD090}"/>
                </a:ext>
              </a:extLst>
            </p:cNvPr>
            <p:cNvSpPr/>
            <p:nvPr/>
          </p:nvSpPr>
          <p:spPr bwMode="auto">
            <a:xfrm>
              <a:off x="8114190" y="0"/>
              <a:ext cx="4077810"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D3EE8D9C-38E6-02A8-EE91-3CE622178974}"/>
                </a:ext>
              </a:extLst>
            </p:cNvPr>
            <p:cNvSpPr txBox="1"/>
            <p:nvPr/>
          </p:nvSpPr>
          <p:spPr>
            <a:xfrm>
              <a:off x="7560734" y="52076"/>
              <a:ext cx="4615724"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Copilot Business Impact Report in Viva Insights</a:t>
              </a:r>
            </a:p>
          </p:txBody>
        </p:sp>
      </p:grpSp>
      <p:sp>
        <p:nvSpPr>
          <p:cNvPr id="11" name="TextBox 10">
            <a:extLst>
              <a:ext uri="{FF2B5EF4-FFF2-40B4-BE49-F238E27FC236}">
                <a16:creationId xmlns:a16="http://schemas.microsoft.com/office/drawing/2014/main" id="{06EA92C6-98C6-9F68-13DA-6900DFBD62DD}"/>
              </a:ext>
              <a:ext uri="{C183D7F6-B498-43B3-948B-1728B52AA6E4}">
                <adec:decorative xmlns:adec="http://schemas.microsoft.com/office/drawing/2017/decorative" val="0"/>
              </a:ext>
            </a:extLst>
          </p:cNvPr>
          <p:cNvSpPr txBox="1"/>
          <p:nvPr/>
        </p:nvSpPr>
        <p:spPr>
          <a:xfrm>
            <a:off x="419100" y="176443"/>
            <a:ext cx="11019886" cy="738664"/>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Value measurement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endParaRPr>
          </a:p>
          <a:p>
            <a:pPr marR="0" lvl="0" indent="290513" algn="l" defTabSz="914400" rtl="0" eaLnBrk="1" fontAlgn="auto" latinLnBrk="0" hangingPunct="1">
              <a:lnSpc>
                <a:spcPct val="100000"/>
              </a:lnSpc>
              <a:spcBef>
                <a:spcPts val="0"/>
              </a:spcBef>
              <a:spcAft>
                <a:spcPts val="0"/>
              </a:spcAft>
              <a:buClrTx/>
              <a:buSzTx/>
              <a:buFontTx/>
              <a:buNone/>
              <a:defRPr/>
            </a:pPr>
            <a:r>
              <a:rPr kumimoji="0" lang="en-GB" sz="20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a:t>
            </a:r>
            <a:r>
              <a:rPr kumimoji="0" lang="en-GB" sz="2000" b="1"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rPr>
              <a:t>mpact on business outcomes</a:t>
            </a:r>
          </a:p>
        </p:txBody>
      </p:sp>
      <p:sp>
        <p:nvSpPr>
          <p:cNvPr id="9" name="Rounded Rectangle 61">
            <a:extLst>
              <a:ext uri="{FF2B5EF4-FFF2-40B4-BE49-F238E27FC236}">
                <a16:creationId xmlns:a16="http://schemas.microsoft.com/office/drawing/2014/main" id="{11DCAD5A-858B-4DD2-FBFC-27D1042ACC3D}"/>
              </a:ext>
            </a:extLst>
          </p:cNvPr>
          <p:cNvSpPr/>
          <p:nvPr/>
        </p:nvSpPr>
        <p:spPr bwMode="auto">
          <a:xfrm>
            <a:off x="10704353" y="432925"/>
            <a:ext cx="1487648" cy="267670"/>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rgbClr val="FFFFFF"/>
                </a:solidFill>
                <a:latin typeface="Segoe Sans Display"/>
                <a:cs typeface="Segoe UI" pitchFamily="34" charset="0"/>
              </a:rPr>
              <a:t>Business value</a:t>
            </a:r>
          </a:p>
        </p:txBody>
      </p:sp>
    </p:spTree>
    <p:extLst>
      <p:ext uri="{BB962C8B-B14F-4D97-AF65-F5344CB8AC3E}">
        <p14:creationId xmlns:p14="http://schemas.microsoft.com/office/powerpoint/2010/main" val="217805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 uri="{C183D7F6-B498-43B3-948B-1728B52AA6E4}">
                <adec:decorative xmlns:adec="http://schemas.microsoft.com/office/drawing/2017/decorative" val="1"/>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3"/>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rPr>
              <a:t>Join the free program at </a:t>
            </a: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6903809" cy="3157788"/>
          </a:xfrm>
          <a:prstGeom prst="rect">
            <a:avLst/>
          </a:prstGeom>
          <a:noFill/>
          <a:ln>
            <a:noFill/>
            <a:prstDash/>
          </a:ln>
          <a:effectLst/>
        </p:spPr>
        <p:txBody>
          <a:bodyPr wrap="square">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Make a difference</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Become 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Champion</a:t>
            </a:r>
          </a:p>
        </p:txBody>
      </p:sp>
    </p:spTree>
    <p:extLst>
      <p:ext uri="{BB962C8B-B14F-4D97-AF65-F5344CB8AC3E}">
        <p14:creationId xmlns:p14="http://schemas.microsoft.com/office/powerpoint/2010/main" val="177824599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4C11C-1182-4E74-E83B-C1F5A4F557A6}"/>
            </a:ext>
          </a:extLst>
        </p:cNvPr>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DA2C2B4-9265-0D6C-6829-EB10EECA43DD}"/>
              </a:ext>
            </a:extLst>
          </p:cNvPr>
          <p:cNvGraphicFramePr>
            <a:graphicFrameLocks noChangeAspect="1"/>
          </p:cNvGraphicFramePr>
          <p:nvPr>
            <p:custDataLst>
              <p:tags r:id="rId1"/>
            </p:custDataLst>
          </p:nvPr>
        </p:nvGraphicFramePr>
        <p:xfrm>
          <a:off x="1557" y="2044"/>
          <a:ext cx="1557" cy="1557"/>
        </p:xfrm>
        <a:graphic>
          <a:graphicData uri="http://schemas.openxmlformats.org/presentationml/2006/ole">
            <mc:AlternateContent xmlns:mc="http://schemas.openxmlformats.org/markup-compatibility/2006">
              <mc:Choice xmlns:v="urn:schemas-microsoft-com:vml" Requires="v">
                <p:oleObj name="think-cell Slide" r:id="rId5" imgW="540" imgH="541" progId="TCLayout.ActiveDocument.1">
                  <p:embed/>
                </p:oleObj>
              </mc:Choice>
              <mc:Fallback>
                <p:oleObj name="think-cell Slide" r:id="rId5" imgW="540" imgH="541" progId="TCLayout.ActiveDocument.1">
                  <p:embed/>
                  <p:pic>
                    <p:nvPicPr>
                      <p:cNvPr id="4" name="Object 3" hidden="1">
                        <a:extLst>
                          <a:ext uri="{FF2B5EF4-FFF2-40B4-BE49-F238E27FC236}">
                            <a16:creationId xmlns:a16="http://schemas.microsoft.com/office/drawing/2014/main" id="{EDA2C2B4-9265-0D6C-6829-EB10EECA43DD}"/>
                          </a:ext>
                        </a:extLst>
                      </p:cNvPr>
                      <p:cNvPicPr/>
                      <p:nvPr/>
                    </p:nvPicPr>
                    <p:blipFill>
                      <a:blip r:embed="rId6"/>
                      <a:stretch>
                        <a:fillRect/>
                      </a:stretch>
                    </p:blipFill>
                    <p:spPr>
                      <a:xfrm>
                        <a:off x="1557" y="2044"/>
                        <a:ext cx="1557" cy="155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454B7AD-7292-EEC2-7ADB-A1A98F45573F}"/>
              </a:ext>
              <a:ext uri="{C183D7F6-B498-43B3-948B-1728B52AA6E4}">
                <adec:decorative xmlns:adec="http://schemas.microsoft.com/office/drawing/2017/decorative" val="1"/>
              </a:ext>
            </a:extLst>
          </p:cNvPr>
          <p:cNvSpPr/>
          <p:nvPr>
            <p:custDataLst>
              <p:tags r:id="rId2"/>
            </p:custDataLst>
          </p:nvPr>
        </p:nvSpPr>
        <p:spPr bwMode="auto">
          <a:xfrm>
            <a:off x="1" y="487"/>
            <a:ext cx="155629" cy="15562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3137" b="1"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panose="020B0502040204020203" pitchFamily="34" charset="0"/>
              <a:sym typeface="Segoe UI Semibold" panose="020B0702040204020203" pitchFamily="34" charset="0"/>
            </a:endParaRPr>
          </a:p>
        </p:txBody>
      </p:sp>
      <p:pic>
        <p:nvPicPr>
          <p:cNvPr id="5" name="Picture 4">
            <a:extLst>
              <a:ext uri="{FF2B5EF4-FFF2-40B4-BE49-F238E27FC236}">
                <a16:creationId xmlns:a16="http://schemas.microsoft.com/office/drawing/2014/main" id="{94F950A3-9C5D-AA9F-AAE9-CE3E4F3666A9}"/>
              </a:ext>
            </a:extLst>
          </p:cNvPr>
          <p:cNvPicPr>
            <a:picLocks noChangeAspect="1"/>
          </p:cNvPicPr>
          <p:nvPr/>
        </p:nvPicPr>
        <p:blipFill>
          <a:blip r:embed="rId7"/>
          <a:stretch>
            <a:fillRect/>
          </a:stretch>
        </p:blipFill>
        <p:spPr>
          <a:xfrm>
            <a:off x="1107140" y="1095532"/>
            <a:ext cx="10357169" cy="5000467"/>
          </a:xfrm>
          <a:prstGeom prst="rect">
            <a:avLst/>
          </a:prstGeom>
          <a:ln>
            <a:solidFill>
              <a:schemeClr val="bg1">
                <a:lumMod val="50000"/>
              </a:schemeClr>
            </a:solidFill>
          </a:ln>
        </p:spPr>
      </p:pic>
      <p:grpSp>
        <p:nvGrpSpPr>
          <p:cNvPr id="6" name="Group 5">
            <a:extLst>
              <a:ext uri="{FF2B5EF4-FFF2-40B4-BE49-F238E27FC236}">
                <a16:creationId xmlns:a16="http://schemas.microsoft.com/office/drawing/2014/main" id="{BAD4134E-AC67-83CB-3E6D-BE2873505647}"/>
              </a:ext>
            </a:extLst>
          </p:cNvPr>
          <p:cNvGrpSpPr/>
          <p:nvPr/>
        </p:nvGrpSpPr>
        <p:grpSpPr>
          <a:xfrm>
            <a:off x="7560734" y="0"/>
            <a:ext cx="4631266" cy="319596"/>
            <a:chOff x="7560734" y="0"/>
            <a:chExt cx="4631266" cy="319596"/>
          </a:xfrm>
        </p:grpSpPr>
        <p:sp>
          <p:nvSpPr>
            <p:cNvPr id="7" name="Rounded Rectangle 12">
              <a:extLst>
                <a:ext uri="{FF2B5EF4-FFF2-40B4-BE49-F238E27FC236}">
                  <a16:creationId xmlns:a16="http://schemas.microsoft.com/office/drawing/2014/main" id="{6CD20EB9-308E-E3C2-171F-C38B827B8B1F}"/>
                </a:ext>
              </a:extLst>
            </p:cNvPr>
            <p:cNvSpPr/>
            <p:nvPr/>
          </p:nvSpPr>
          <p:spPr bwMode="auto">
            <a:xfrm>
              <a:off x="8114190" y="0"/>
              <a:ext cx="4077810" cy="319596"/>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527ECEB0-796A-23EC-0A38-CF4B2EBF7D7E}"/>
                </a:ext>
              </a:extLst>
            </p:cNvPr>
            <p:cNvSpPr txBox="1"/>
            <p:nvPr/>
          </p:nvSpPr>
          <p:spPr>
            <a:xfrm>
              <a:off x="7560734" y="52076"/>
              <a:ext cx="4615724"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Copilot Business Impact Report in Viva Insights</a:t>
              </a:r>
            </a:p>
          </p:txBody>
        </p:sp>
      </p:grpSp>
      <p:sp>
        <p:nvSpPr>
          <p:cNvPr id="11" name="TextBox 10">
            <a:extLst>
              <a:ext uri="{FF2B5EF4-FFF2-40B4-BE49-F238E27FC236}">
                <a16:creationId xmlns:a16="http://schemas.microsoft.com/office/drawing/2014/main" id="{7BBC2CD7-B7BF-AAA9-74F5-76EA46F7E62E}"/>
              </a:ext>
              <a:ext uri="{C183D7F6-B498-43B3-948B-1728B52AA6E4}">
                <adec:decorative xmlns:adec="http://schemas.microsoft.com/office/drawing/2017/decorative" val="0"/>
              </a:ext>
            </a:extLst>
          </p:cNvPr>
          <p:cNvSpPr txBox="1"/>
          <p:nvPr/>
        </p:nvSpPr>
        <p:spPr>
          <a:xfrm>
            <a:off x="419100" y="176443"/>
            <a:ext cx="11019886" cy="738664"/>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Value measurement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endParaRPr>
          </a:p>
          <a:p>
            <a:pPr marR="0" lvl="0" indent="290513" algn="l" defTabSz="914400" rtl="0" eaLnBrk="1" fontAlgn="auto" latinLnBrk="0" hangingPunct="1">
              <a:lnSpc>
                <a:spcPct val="100000"/>
              </a:lnSpc>
              <a:spcBef>
                <a:spcPts val="0"/>
              </a:spcBef>
              <a:spcAft>
                <a:spcPts val="0"/>
              </a:spcAft>
              <a:buClrTx/>
              <a:buSzTx/>
              <a:buFontTx/>
              <a:buNone/>
              <a:defRPr/>
            </a:pPr>
            <a:r>
              <a:rPr kumimoji="0" lang="en-GB" sz="2000" b="0"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a:t>
            </a:r>
            <a:r>
              <a:rPr kumimoji="0" lang="en-GB" sz="2000" b="1" i="0" u="none" strike="noStrike" kern="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mn-cs"/>
              </a:rPr>
              <a:t>mpact on business outcomes</a:t>
            </a:r>
          </a:p>
        </p:txBody>
      </p:sp>
      <p:sp>
        <p:nvSpPr>
          <p:cNvPr id="9" name="Rounded Rectangle 61">
            <a:extLst>
              <a:ext uri="{FF2B5EF4-FFF2-40B4-BE49-F238E27FC236}">
                <a16:creationId xmlns:a16="http://schemas.microsoft.com/office/drawing/2014/main" id="{3B9D53A2-649F-47C6-F1E0-0B64C7A8DDFF}"/>
              </a:ext>
            </a:extLst>
          </p:cNvPr>
          <p:cNvSpPr/>
          <p:nvPr/>
        </p:nvSpPr>
        <p:spPr bwMode="auto">
          <a:xfrm>
            <a:off x="10704353" y="432925"/>
            <a:ext cx="1487648" cy="267670"/>
          </a:xfrm>
          <a:prstGeom prst="roundRect">
            <a:avLst/>
          </a:prstGeom>
          <a:gradFill>
            <a:gsLst>
              <a:gs pos="0">
                <a:srgbClr val="0A6BBA"/>
              </a:gs>
              <a:gs pos="100000">
                <a:srgbClr val="C03BC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fontAlgn="base">
              <a:spcBef>
                <a:spcPct val="0"/>
              </a:spcBef>
              <a:spcAft>
                <a:spcPct val="0"/>
              </a:spcAft>
            </a:pPr>
            <a:r>
              <a:rPr lang="en-US" sz="1100">
                <a:solidFill>
                  <a:srgbClr val="FFFFFF"/>
                </a:solidFill>
                <a:latin typeface="Segoe Sans Display"/>
                <a:cs typeface="Segoe UI" pitchFamily="34" charset="0"/>
              </a:rPr>
              <a:t>Business value</a:t>
            </a:r>
          </a:p>
        </p:txBody>
      </p:sp>
    </p:spTree>
    <p:extLst>
      <p:ext uri="{BB962C8B-B14F-4D97-AF65-F5344CB8AC3E}">
        <p14:creationId xmlns:p14="http://schemas.microsoft.com/office/powerpoint/2010/main" val="1931896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9B820-9B7F-9307-ECC4-CEB44F74C83B}"/>
            </a:ext>
          </a:extLst>
        </p:cNvPr>
        <p:cNvGrpSpPr/>
        <p:nvPr/>
      </p:nvGrpSpPr>
      <p:grpSpPr>
        <a:xfrm>
          <a:off x="0" y="0"/>
          <a:ext cx="0" cy="0"/>
          <a:chOff x="0" y="0"/>
          <a:chExt cx="0" cy="0"/>
        </a:xfrm>
      </p:grpSpPr>
      <p:sp>
        <p:nvSpPr>
          <p:cNvPr id="27" name="Rounded Rectangle 1">
            <a:extLst>
              <a:ext uri="{FF2B5EF4-FFF2-40B4-BE49-F238E27FC236}">
                <a16:creationId xmlns:a16="http://schemas.microsoft.com/office/drawing/2014/main" id="{72D39FFB-963A-6B21-4B33-4F03BD81D68A}"/>
              </a:ext>
              <a:ext uri="{C183D7F6-B498-43B3-948B-1728B52AA6E4}">
                <adec:decorative xmlns:adec="http://schemas.microsoft.com/office/drawing/2017/decorative" val="1"/>
              </a:ext>
            </a:extLst>
          </p:cNvPr>
          <p:cNvSpPr/>
          <p:nvPr/>
        </p:nvSpPr>
        <p:spPr bwMode="auto">
          <a:xfrm>
            <a:off x="1057745" y="2707975"/>
            <a:ext cx="2138981" cy="3782140"/>
          </a:xfrm>
          <a:prstGeom prst="roundRect">
            <a:avLst>
              <a:gd name="adj" fmla="val 2901"/>
            </a:avLst>
          </a:prstGeom>
          <a:solidFill>
            <a:schemeClr val="bg1"/>
          </a:solidFill>
          <a:ln w="57150">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5" name="Rounded Rectangle 1">
            <a:extLst>
              <a:ext uri="{FF2B5EF4-FFF2-40B4-BE49-F238E27FC236}">
                <a16:creationId xmlns:a16="http://schemas.microsoft.com/office/drawing/2014/main" id="{C38545BF-B346-A033-AE54-73212F8557EF}"/>
              </a:ext>
              <a:ext uri="{C183D7F6-B498-43B3-948B-1728B52AA6E4}">
                <adec:decorative xmlns:adec="http://schemas.microsoft.com/office/drawing/2017/decorative" val="1"/>
              </a:ext>
            </a:extLst>
          </p:cNvPr>
          <p:cNvSpPr/>
          <p:nvPr/>
        </p:nvSpPr>
        <p:spPr bwMode="auto">
          <a:xfrm>
            <a:off x="5633145" y="2707975"/>
            <a:ext cx="2153223" cy="378213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8" name="Rounded Rectangle 61">
            <a:extLst>
              <a:ext uri="{FF2B5EF4-FFF2-40B4-BE49-F238E27FC236}">
                <a16:creationId xmlns:a16="http://schemas.microsoft.com/office/drawing/2014/main" id="{BE017604-64CE-EFE1-2465-8E798897C5A5}"/>
              </a:ext>
            </a:extLst>
          </p:cNvPr>
          <p:cNvSpPr/>
          <p:nvPr/>
        </p:nvSpPr>
        <p:spPr bwMode="auto">
          <a:xfrm>
            <a:off x="1103866" y="1985128"/>
            <a:ext cx="2130951" cy="643178"/>
          </a:xfrm>
          <a:prstGeom prst="round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Segoe UI" pitchFamily="34" charset="0"/>
                <a:cs typeface="Segoe UI"/>
              </a:rPr>
              <a:t>How well is the workforce taking to the new technology? </a:t>
            </a: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a:endParaRPr>
          </a:p>
        </p:txBody>
      </p:sp>
      <p:sp>
        <p:nvSpPr>
          <p:cNvPr id="21" name="Rounded Rectangle 64">
            <a:extLst>
              <a:ext uri="{FF2B5EF4-FFF2-40B4-BE49-F238E27FC236}">
                <a16:creationId xmlns:a16="http://schemas.microsoft.com/office/drawing/2014/main" id="{C607B7F1-8202-B1A5-F17D-DD22EA355005}"/>
              </a:ext>
            </a:extLst>
          </p:cNvPr>
          <p:cNvSpPr/>
          <p:nvPr/>
        </p:nvSpPr>
        <p:spPr bwMode="auto">
          <a:xfrm>
            <a:off x="5643349" y="1976709"/>
            <a:ext cx="2094046" cy="660016"/>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a:rPr>
              <a:t>What’s Copilot impact on the bottom line?</a:t>
            </a:r>
          </a:p>
        </p:txBody>
      </p:sp>
      <p:sp>
        <p:nvSpPr>
          <p:cNvPr id="23" name="Rounded Rectangle 61">
            <a:extLst>
              <a:ext uri="{FF2B5EF4-FFF2-40B4-BE49-F238E27FC236}">
                <a16:creationId xmlns:a16="http://schemas.microsoft.com/office/drawing/2014/main" id="{12F8233A-9F2E-A026-C0BE-DA85E953A9E5}"/>
              </a:ext>
            </a:extLst>
          </p:cNvPr>
          <p:cNvSpPr/>
          <p:nvPr/>
        </p:nvSpPr>
        <p:spPr bwMode="auto">
          <a:xfrm>
            <a:off x="1025029" y="1250883"/>
            <a:ext cx="2237150" cy="480062"/>
          </a:xfrm>
          <a:prstGeom prst="round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Segoe UI"/>
              </a:rPr>
              <a:t>Individual</a:t>
            </a: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24" name="Rounded Rectangle 61">
            <a:extLst>
              <a:ext uri="{FF2B5EF4-FFF2-40B4-BE49-F238E27FC236}">
                <a16:creationId xmlns:a16="http://schemas.microsoft.com/office/drawing/2014/main" id="{1AB35E4A-B090-0560-BB68-ECC64AE84F36}"/>
              </a:ext>
            </a:extLst>
          </p:cNvPr>
          <p:cNvSpPr/>
          <p:nvPr/>
        </p:nvSpPr>
        <p:spPr bwMode="auto">
          <a:xfrm>
            <a:off x="5460977" y="1248239"/>
            <a:ext cx="2282308" cy="48006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mn-ea"/>
                <a:cs typeface="Segoe UI"/>
              </a:rPr>
              <a:t>Business</a:t>
            </a:r>
            <a:endParaRPr kumimoji="0" lang="en-US" sz="1600" b="0" i="0" u="none" strike="noStrike" kern="1200" cap="none" spc="0" normalizeH="0" baseline="0" noProof="0">
              <a:ln>
                <a:noFill/>
              </a:ln>
              <a:solidFill>
                <a:prstClr val="white"/>
              </a:solidFill>
              <a:effectLst/>
              <a:uLnTx/>
              <a:uFillTx/>
              <a:latin typeface="Segoe UI"/>
              <a:ea typeface="+mn-ea"/>
              <a:cs typeface="Segoe UI"/>
            </a:endParaRPr>
          </a:p>
        </p:txBody>
      </p:sp>
      <p:sp>
        <p:nvSpPr>
          <p:cNvPr id="2" name="Rounded Rectangle 1">
            <a:extLst>
              <a:ext uri="{FF2B5EF4-FFF2-40B4-BE49-F238E27FC236}">
                <a16:creationId xmlns:a16="http://schemas.microsoft.com/office/drawing/2014/main" id="{9FC5C6DC-FB43-118B-B104-76248CE41E18}"/>
              </a:ext>
              <a:ext uri="{C183D7F6-B498-43B3-948B-1728B52AA6E4}">
                <adec:decorative xmlns:adec="http://schemas.microsoft.com/office/drawing/2017/decorative" val="1"/>
              </a:ext>
            </a:extLst>
          </p:cNvPr>
          <p:cNvSpPr/>
          <p:nvPr/>
        </p:nvSpPr>
        <p:spPr bwMode="auto">
          <a:xfrm>
            <a:off x="3344335" y="2707975"/>
            <a:ext cx="2153223" cy="378213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 name="Rounded Rectangle 64">
            <a:extLst>
              <a:ext uri="{FF2B5EF4-FFF2-40B4-BE49-F238E27FC236}">
                <a16:creationId xmlns:a16="http://schemas.microsoft.com/office/drawing/2014/main" id="{B0C5B175-BB1D-F7A8-630B-252860D6E160}"/>
              </a:ext>
              <a:ext uri="{C183D7F6-B498-43B3-948B-1728B52AA6E4}">
                <adec:decorative xmlns:adec="http://schemas.microsoft.com/office/drawing/2017/decorative" val="1"/>
              </a:ext>
            </a:extLst>
          </p:cNvPr>
          <p:cNvSpPr/>
          <p:nvPr/>
        </p:nvSpPr>
        <p:spPr bwMode="auto">
          <a:xfrm>
            <a:off x="3287268" y="1994499"/>
            <a:ext cx="2153223" cy="646331"/>
          </a:xfrm>
          <a:prstGeom prst="round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a:endParaRPr>
          </a:p>
        </p:txBody>
      </p:sp>
      <p:sp>
        <p:nvSpPr>
          <p:cNvPr id="36" name="TextBox 35">
            <a:extLst>
              <a:ext uri="{FF2B5EF4-FFF2-40B4-BE49-F238E27FC236}">
                <a16:creationId xmlns:a16="http://schemas.microsoft.com/office/drawing/2014/main" id="{278F249F-1ABC-429F-D14F-544EF985BF52}"/>
              </a:ext>
            </a:extLst>
          </p:cNvPr>
          <p:cNvSpPr txBox="1"/>
          <p:nvPr/>
        </p:nvSpPr>
        <p:spPr>
          <a:xfrm>
            <a:off x="3369973" y="2034891"/>
            <a:ext cx="1991193" cy="646331"/>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a:rPr>
              <a:t>What is the impact of Copilot on process and productivity?</a:t>
            </a:r>
            <a:endParaRPr kumimoji="0" lang="en-US" sz="1200" b="0" i="0" u="none" strike="noStrike" kern="1200" cap="none" spc="0" normalizeH="0" baseline="0" noProof="0">
              <a:ln>
                <a:noFill/>
              </a:ln>
              <a:solidFill>
                <a:srgbClr val="FFFFFF"/>
              </a:solidFill>
              <a:effectLst/>
              <a:uLnTx/>
              <a:uFillTx/>
              <a:latin typeface="Segoe UI"/>
              <a:ea typeface="+mn-ea"/>
              <a:cs typeface="Segoe UI"/>
            </a:endParaRPr>
          </a:p>
        </p:txBody>
      </p:sp>
      <p:sp>
        <p:nvSpPr>
          <p:cNvPr id="3" name="Arrow: Right 2">
            <a:extLst>
              <a:ext uri="{FF2B5EF4-FFF2-40B4-BE49-F238E27FC236}">
                <a16:creationId xmlns:a16="http://schemas.microsoft.com/office/drawing/2014/main" id="{8A1C5F4F-3324-4CD5-8749-85AEF840DA2E}"/>
              </a:ext>
              <a:ext uri="{C183D7F6-B498-43B3-948B-1728B52AA6E4}">
                <adec:decorative xmlns:adec="http://schemas.microsoft.com/office/drawing/2017/decorative" val="1"/>
              </a:ext>
            </a:extLst>
          </p:cNvPr>
          <p:cNvSpPr/>
          <p:nvPr/>
        </p:nvSpPr>
        <p:spPr>
          <a:xfrm>
            <a:off x="8113630" y="3930854"/>
            <a:ext cx="891152" cy="357936"/>
          </a:xfrm>
          <a:prstGeom prst="rightArrow">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Segoe UI"/>
              <a:ea typeface="+mn-ea"/>
              <a:cs typeface="+mn-cs"/>
            </a:endParaRPr>
          </a:p>
        </p:txBody>
      </p:sp>
      <p:sp>
        <p:nvSpPr>
          <p:cNvPr id="39" name="Plus 3">
            <a:extLst>
              <a:ext uri="{FF2B5EF4-FFF2-40B4-BE49-F238E27FC236}">
                <a16:creationId xmlns:a16="http://schemas.microsoft.com/office/drawing/2014/main" id="{95073C8D-130E-EB88-C77E-5D0FFF8F3C59}"/>
              </a:ext>
              <a:ext uri="{C183D7F6-B498-43B3-948B-1728B52AA6E4}">
                <adec:decorative xmlns:adec="http://schemas.microsoft.com/office/drawing/2017/decorative" val="1"/>
              </a:ext>
            </a:extLst>
          </p:cNvPr>
          <p:cNvSpPr/>
          <p:nvPr/>
        </p:nvSpPr>
        <p:spPr bwMode="auto">
          <a:xfrm>
            <a:off x="10275841" y="4062301"/>
            <a:ext cx="325508" cy="367434"/>
          </a:xfrm>
          <a:prstGeom prst="mathPlus">
            <a:avLst>
              <a:gd name="adj1" fmla="val 9004"/>
            </a:avLst>
          </a:prstGeom>
          <a:gradFill>
            <a:gsLst>
              <a:gs pos="80000">
                <a:srgbClr val="0078D4"/>
              </a:gs>
              <a:gs pos="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4F3F5"/>
              </a:solidFill>
              <a:effectLst/>
              <a:uLnTx/>
              <a:uFillTx/>
              <a:latin typeface="Segoe UI"/>
              <a:ea typeface="Segoe UI" pitchFamily="34" charset="0"/>
              <a:cs typeface="Segoe UI" pitchFamily="34" charset="0"/>
            </a:endParaRPr>
          </a:p>
        </p:txBody>
      </p:sp>
      <p:sp>
        <p:nvSpPr>
          <p:cNvPr id="49" name="Rectangle: Rounded Corners 34">
            <a:extLst>
              <a:ext uri="{FF2B5EF4-FFF2-40B4-BE49-F238E27FC236}">
                <a16:creationId xmlns:a16="http://schemas.microsoft.com/office/drawing/2014/main" id="{E932580F-8CE0-223A-2954-D8B524934F1D}"/>
              </a:ext>
            </a:extLst>
          </p:cNvPr>
          <p:cNvSpPr/>
          <p:nvPr/>
        </p:nvSpPr>
        <p:spPr bwMode="auto">
          <a:xfrm>
            <a:off x="9553576" y="2117654"/>
            <a:ext cx="1836000" cy="1800000"/>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gradFill>
                  <a:gsLst>
                    <a:gs pos="0">
                      <a:srgbClr val="0078D4"/>
                    </a:gs>
                    <a:gs pos="99000">
                      <a:srgbClr val="BF3AC4"/>
                    </a:gs>
                  </a:gsLst>
                  <a:lin ang="2700000" scaled="0"/>
                </a:gradFill>
                <a:effectLst/>
                <a:uLnTx/>
                <a:uFillTx/>
                <a:latin typeface="Segoe UI Semibold" panose="020B0502040204020203" pitchFamily="34" charset="0"/>
                <a:ea typeface="+mn-ea"/>
                <a:cs typeface="Segoe UI Semibold" panose="020B0502040204020203" pitchFamily="34" charset="0"/>
              </a:rPr>
              <a:t>Employee Value</a:t>
            </a:r>
          </a:p>
          <a:p>
            <a:pPr marL="0" marR="0" lvl="0" indent="0" algn="ctr" defTabSz="914400" rtl="0" eaLnBrk="1" fontAlgn="auto" latinLnBrk="0" hangingPunct="1">
              <a:lnSpc>
                <a:spcPct val="100000"/>
              </a:lnSpc>
              <a:spcBef>
                <a:spcPts val="30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Enhanced efficiency</a:t>
            </a:r>
          </a:p>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Capacity to create &amp; collaborate</a:t>
            </a:r>
          </a:p>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Improved employee experience</a:t>
            </a:r>
          </a:p>
        </p:txBody>
      </p:sp>
      <p:sp>
        <p:nvSpPr>
          <p:cNvPr id="52" name="Rectangle: Rounded Corners 34">
            <a:extLst>
              <a:ext uri="{FF2B5EF4-FFF2-40B4-BE49-F238E27FC236}">
                <a16:creationId xmlns:a16="http://schemas.microsoft.com/office/drawing/2014/main" id="{69882DFD-7F16-87E5-A140-533599FF7F89}"/>
              </a:ext>
            </a:extLst>
          </p:cNvPr>
          <p:cNvSpPr/>
          <p:nvPr/>
        </p:nvSpPr>
        <p:spPr bwMode="auto">
          <a:xfrm>
            <a:off x="9571576" y="4570191"/>
            <a:ext cx="1800000" cy="1800000"/>
          </a:xfrm>
          <a:prstGeom prst="rect">
            <a:avLst/>
          </a:prstGeom>
          <a:solidFill>
            <a:schemeClr val="bg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gradFill>
                  <a:gsLst>
                    <a:gs pos="0">
                      <a:srgbClr val="0078D4"/>
                    </a:gs>
                    <a:gs pos="99000">
                      <a:srgbClr val="BF3AC4"/>
                    </a:gs>
                  </a:gsLst>
                  <a:lin ang="2700000" scaled="0"/>
                </a:gradFill>
                <a:effectLst/>
                <a:uLnTx/>
                <a:uFillTx/>
                <a:latin typeface="Segoe UI Semibold" panose="020B0502040204020203" pitchFamily="34" charset="0"/>
                <a:ea typeface="+mn-ea"/>
                <a:cs typeface="Segoe UI Semibold" panose="020B0502040204020203" pitchFamily="34" charset="0"/>
              </a:rPr>
              <a:t>Business Value</a:t>
            </a:r>
          </a:p>
          <a:p>
            <a:pPr marL="0" marR="0" lvl="0" indent="0" algn="ctr" defTabSz="914400" rtl="0" eaLnBrk="1" fontAlgn="auto" latinLnBrk="0" hangingPunct="1">
              <a:lnSpc>
                <a:spcPct val="100000"/>
              </a:lnSpc>
              <a:spcBef>
                <a:spcPts val="30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Semibold" panose="020B0502040204020203" pitchFamily="34" charset="0"/>
              <a:ea typeface="+mn-ea"/>
              <a:cs typeface="Segoe UI Semibold" panose="020B0502040204020203" pitchFamily="34" charset="0"/>
            </a:endParaRPr>
          </a:p>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Accelerated revenue growth</a:t>
            </a:r>
          </a:p>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Cost optimization &amp; avoidance</a:t>
            </a:r>
          </a:p>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UI"/>
                <a:ea typeface="+mn-ea"/>
                <a:cs typeface="Segoe UI" panose="020B0502040204020203" pitchFamily="34" charset="0"/>
              </a:rPr>
              <a:t>Faster time-to-value</a:t>
            </a:r>
          </a:p>
        </p:txBody>
      </p:sp>
      <p:sp>
        <p:nvSpPr>
          <p:cNvPr id="54" name="Rectangle: Rounded Corners 34">
            <a:extLst>
              <a:ext uri="{FF2B5EF4-FFF2-40B4-BE49-F238E27FC236}">
                <a16:creationId xmlns:a16="http://schemas.microsoft.com/office/drawing/2014/main" id="{F5612E12-F663-0EAD-923F-3FAD790EC340}"/>
              </a:ext>
              <a:ext uri="{C183D7F6-B498-43B3-948B-1728B52AA6E4}">
                <adec:decorative xmlns:adec="http://schemas.microsoft.com/office/drawing/2017/decorative" val="1"/>
              </a:ext>
            </a:extLst>
          </p:cNvPr>
          <p:cNvSpPr/>
          <p:nvPr/>
        </p:nvSpPr>
        <p:spPr bwMode="auto">
          <a:xfrm>
            <a:off x="9494132" y="2008077"/>
            <a:ext cx="1954888" cy="2022456"/>
          </a:xfrm>
          <a:prstGeom prst="roundRect">
            <a:avLst>
              <a:gd name="adj" fmla="val 3590"/>
            </a:avLst>
          </a:prstGeom>
          <a:noFill/>
          <a:ln w="12700">
            <a:gradFill flip="none" rotWithShape="1">
              <a:gsLst>
                <a:gs pos="0">
                  <a:srgbClr val="0078D4"/>
                </a:gs>
                <a:gs pos="100000">
                  <a:schemeClr val="accent2"/>
                </a:gs>
              </a:gsLst>
              <a:lin ang="189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prstClr val="white"/>
              </a:solidFill>
              <a:effectLst/>
              <a:uLnTx/>
              <a:uFillTx/>
              <a:latin typeface="Segoe UI"/>
              <a:ea typeface="+mn-ea"/>
              <a:cs typeface="+mn-cs"/>
            </a:endParaRPr>
          </a:p>
        </p:txBody>
      </p:sp>
      <p:sp>
        <p:nvSpPr>
          <p:cNvPr id="55" name="Rectangle: Rounded Corners 34">
            <a:extLst>
              <a:ext uri="{FF2B5EF4-FFF2-40B4-BE49-F238E27FC236}">
                <a16:creationId xmlns:a16="http://schemas.microsoft.com/office/drawing/2014/main" id="{4D17CB7F-A5CB-D254-53E3-2DC113A33AC4}"/>
              </a:ext>
              <a:ext uri="{C183D7F6-B498-43B3-948B-1728B52AA6E4}">
                <adec:decorative xmlns:adec="http://schemas.microsoft.com/office/drawing/2017/decorative" val="1"/>
              </a:ext>
            </a:extLst>
          </p:cNvPr>
          <p:cNvSpPr/>
          <p:nvPr/>
        </p:nvSpPr>
        <p:spPr bwMode="auto">
          <a:xfrm>
            <a:off x="9494132" y="4458963"/>
            <a:ext cx="1954888" cy="2022456"/>
          </a:xfrm>
          <a:prstGeom prst="roundRect">
            <a:avLst>
              <a:gd name="adj" fmla="val 3590"/>
            </a:avLst>
          </a:prstGeom>
          <a:noFill/>
          <a:ln w="12700">
            <a:gradFill flip="none" rotWithShape="1">
              <a:gsLst>
                <a:gs pos="0">
                  <a:srgbClr val="0078D4"/>
                </a:gs>
                <a:gs pos="100000">
                  <a:schemeClr val="accent2"/>
                </a:gs>
              </a:gsLst>
              <a:lin ang="189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prstClr val="white"/>
              </a:solidFill>
              <a:effectLst/>
              <a:uLnTx/>
              <a:uFillTx/>
              <a:latin typeface="Segoe UI"/>
              <a:ea typeface="+mn-ea"/>
              <a:cs typeface="+mn-cs"/>
            </a:endParaRPr>
          </a:p>
        </p:txBody>
      </p:sp>
      <p:sp>
        <p:nvSpPr>
          <p:cNvPr id="56" name="Arrow: Curved Down 55">
            <a:extLst>
              <a:ext uri="{FF2B5EF4-FFF2-40B4-BE49-F238E27FC236}">
                <a16:creationId xmlns:a16="http://schemas.microsoft.com/office/drawing/2014/main" id="{48E32D87-455E-AB18-B1DF-653B9ADA4A31}"/>
              </a:ext>
              <a:ext uri="{C183D7F6-B498-43B3-948B-1728B52AA6E4}">
                <adec:decorative xmlns:adec="http://schemas.microsoft.com/office/drawing/2017/decorative" val="1"/>
              </a:ext>
            </a:extLst>
          </p:cNvPr>
          <p:cNvSpPr/>
          <p:nvPr/>
        </p:nvSpPr>
        <p:spPr>
          <a:xfrm rot="5400000">
            <a:off x="10997386" y="3880296"/>
            <a:ext cx="1154378" cy="584475"/>
          </a:xfrm>
          <a:prstGeom prst="curvedDownArrow">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Segoe UI"/>
              <a:ea typeface="+mn-ea"/>
              <a:cs typeface="+mn-cs"/>
            </a:endParaRPr>
          </a:p>
        </p:txBody>
      </p:sp>
      <p:sp>
        <p:nvSpPr>
          <p:cNvPr id="57" name="Title 1">
            <a:extLst>
              <a:ext uri="{FF2B5EF4-FFF2-40B4-BE49-F238E27FC236}">
                <a16:creationId xmlns:a16="http://schemas.microsoft.com/office/drawing/2014/main" id="{7FFDF405-78FF-D8CA-CCCB-D710351783E1}"/>
              </a:ext>
            </a:extLst>
          </p:cNvPr>
          <p:cNvSpPr txBox="1">
            <a:spLocks/>
          </p:cNvSpPr>
          <p:nvPr/>
        </p:nvSpPr>
        <p:spPr>
          <a:xfrm>
            <a:off x="8650998" y="1109034"/>
            <a:ext cx="339014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gradFill>
                  <a:gsLst>
                    <a:gs pos="50000">
                      <a:schemeClr val="accent5"/>
                    </a:gs>
                    <a:gs pos="0">
                      <a:schemeClr val="accent1"/>
                    </a:gs>
                    <a:gs pos="100000">
                      <a:srgbClr val="C73ECC"/>
                    </a:gs>
                  </a:gsLst>
                  <a:lin ang="2700000" scaled="1"/>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1200" b="0" i="0" u="none" strike="noStrike" kern="1200" cap="none" spc="-50" normalizeH="0" baseline="0" noProof="0">
                <a:ln w="3175">
                  <a:noFill/>
                </a:ln>
                <a:solidFill>
                  <a:prstClr val="black"/>
                </a:solidFill>
                <a:effectLst/>
                <a:uLnTx/>
                <a:uFillTx/>
                <a:latin typeface="Segoe UI" panose="020B0502040204020203" pitchFamily="34" charset="0"/>
                <a:ea typeface="+mn-ea"/>
                <a:cs typeface="Segoe UI" pitchFamily="34" charset="0"/>
              </a:rPr>
              <a:t>Building on the foundations of employee value, business value is realised when personal productivity is combined with business process transformation</a:t>
            </a:r>
          </a:p>
        </p:txBody>
      </p:sp>
      <p:sp>
        <p:nvSpPr>
          <p:cNvPr id="16" name="Rounded Rectangle 61">
            <a:extLst>
              <a:ext uri="{FF2B5EF4-FFF2-40B4-BE49-F238E27FC236}">
                <a16:creationId xmlns:a16="http://schemas.microsoft.com/office/drawing/2014/main" id="{5D1F8EE6-CC77-65FD-0F86-915C3A4407F7}"/>
              </a:ext>
            </a:extLst>
          </p:cNvPr>
          <p:cNvSpPr/>
          <p:nvPr/>
        </p:nvSpPr>
        <p:spPr bwMode="auto">
          <a:xfrm>
            <a:off x="3260408" y="1248239"/>
            <a:ext cx="2237150" cy="480062"/>
          </a:xfrm>
          <a:prstGeom prst="round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Segoe UI"/>
              </a:rPr>
              <a:t>Functional</a:t>
            </a: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10" name="Rectangle 9" descr="Upward trend">
            <a:extLst>
              <a:ext uri="{FF2B5EF4-FFF2-40B4-BE49-F238E27FC236}">
                <a16:creationId xmlns:a16="http://schemas.microsoft.com/office/drawing/2014/main" id="{8E7B9B2A-38FC-5657-E681-68A83F972060}"/>
              </a:ext>
            </a:extLst>
          </p:cNvPr>
          <p:cNvSpPr/>
          <p:nvPr/>
        </p:nvSpPr>
        <p:spPr>
          <a:xfrm>
            <a:off x="1658998" y="3146824"/>
            <a:ext cx="1033593" cy="103359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grpSp>
        <p:nvGrpSpPr>
          <p:cNvPr id="11" name="Group 10">
            <a:extLst>
              <a:ext uri="{FF2B5EF4-FFF2-40B4-BE49-F238E27FC236}">
                <a16:creationId xmlns:a16="http://schemas.microsoft.com/office/drawing/2014/main" id="{9F1D7B4D-D4F3-148E-CE0F-1A2D3C20DE71}"/>
              </a:ext>
            </a:extLst>
          </p:cNvPr>
          <p:cNvGrpSpPr/>
          <p:nvPr/>
        </p:nvGrpSpPr>
        <p:grpSpPr>
          <a:xfrm>
            <a:off x="1502887" y="4213615"/>
            <a:ext cx="1406594" cy="609082"/>
            <a:chOff x="4017" y="2385908"/>
            <a:chExt cx="2953125" cy="609082"/>
          </a:xfrm>
        </p:grpSpPr>
        <p:sp>
          <p:nvSpPr>
            <p:cNvPr id="13" name="Rectangle 12">
              <a:extLst>
                <a:ext uri="{FF2B5EF4-FFF2-40B4-BE49-F238E27FC236}">
                  <a16:creationId xmlns:a16="http://schemas.microsoft.com/office/drawing/2014/main" id="{462E95FA-05C1-FD9C-9EC6-913AF75C71E1}"/>
                </a:ext>
              </a:extLst>
            </p:cNvPr>
            <p:cNvSpPr/>
            <p:nvPr/>
          </p:nvSpPr>
          <p:spPr>
            <a:xfrm>
              <a:off x="4017" y="2385908"/>
              <a:ext cx="2953125" cy="6090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20" name="TextBox 19">
              <a:extLst>
                <a:ext uri="{FF2B5EF4-FFF2-40B4-BE49-F238E27FC236}">
                  <a16:creationId xmlns:a16="http://schemas.microsoft.com/office/drawing/2014/main" id="{0DAEDBB2-F7F2-2482-8125-777B55619102}"/>
                </a:ext>
              </a:extLst>
            </p:cNvPr>
            <p:cNvSpPr txBox="1"/>
            <p:nvPr/>
          </p:nvSpPr>
          <p:spPr>
            <a:xfrm>
              <a:off x="4017" y="2385908"/>
              <a:ext cx="2522472" cy="6090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400" kern="1200"/>
                <a:t>Increased </a:t>
              </a:r>
              <a:r>
                <a:rPr lang="en-US" sz="1400"/>
                <a:t>adoption</a:t>
              </a:r>
              <a:endParaRPr lang="en-US" sz="1400" kern="1200"/>
            </a:p>
          </p:txBody>
        </p:sp>
      </p:grpSp>
      <p:grpSp>
        <p:nvGrpSpPr>
          <p:cNvPr id="22" name="Group 21">
            <a:extLst>
              <a:ext uri="{FF2B5EF4-FFF2-40B4-BE49-F238E27FC236}">
                <a16:creationId xmlns:a16="http://schemas.microsoft.com/office/drawing/2014/main" id="{0E4D360D-D210-632E-4D80-3FD337B73D16}"/>
              </a:ext>
            </a:extLst>
          </p:cNvPr>
          <p:cNvGrpSpPr/>
          <p:nvPr/>
        </p:nvGrpSpPr>
        <p:grpSpPr>
          <a:xfrm>
            <a:off x="1111099" y="5115917"/>
            <a:ext cx="2095925" cy="693159"/>
            <a:chOff x="318744" y="3766488"/>
            <a:chExt cx="2095925" cy="693159"/>
          </a:xfrm>
        </p:grpSpPr>
        <p:sp>
          <p:nvSpPr>
            <p:cNvPr id="26" name="Rectangle 25">
              <a:extLst>
                <a:ext uri="{FF2B5EF4-FFF2-40B4-BE49-F238E27FC236}">
                  <a16:creationId xmlns:a16="http://schemas.microsoft.com/office/drawing/2014/main" id="{B37D1A08-4BFD-846F-9388-182047457A4C}"/>
                </a:ext>
              </a:extLst>
            </p:cNvPr>
            <p:cNvSpPr/>
            <p:nvPr/>
          </p:nvSpPr>
          <p:spPr>
            <a:xfrm>
              <a:off x="318744" y="3766488"/>
              <a:ext cx="2071439" cy="6777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sz="1200"/>
            </a:p>
          </p:txBody>
        </p:sp>
        <p:sp>
          <p:nvSpPr>
            <p:cNvPr id="30" name="TextBox 29">
              <a:extLst>
                <a:ext uri="{FF2B5EF4-FFF2-40B4-BE49-F238E27FC236}">
                  <a16:creationId xmlns:a16="http://schemas.microsoft.com/office/drawing/2014/main" id="{67C76949-8DE0-4A30-1728-D6C26EB6D2E4}"/>
                </a:ext>
              </a:extLst>
            </p:cNvPr>
            <p:cNvSpPr txBox="1"/>
            <p:nvPr/>
          </p:nvSpPr>
          <p:spPr>
            <a:xfrm>
              <a:off x="343230" y="3781874"/>
              <a:ext cx="2071439" cy="6777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buNone/>
              </a:pPr>
              <a:r>
                <a:rPr lang="en-US" sz="1200" kern="1200"/>
                <a:t>Super Usage report</a:t>
              </a:r>
            </a:p>
          </p:txBody>
        </p:sp>
      </p:grpSp>
      <p:sp>
        <p:nvSpPr>
          <p:cNvPr id="31" name="Rectangle 30" descr="Bar chart">
            <a:extLst>
              <a:ext uri="{FF2B5EF4-FFF2-40B4-BE49-F238E27FC236}">
                <a16:creationId xmlns:a16="http://schemas.microsoft.com/office/drawing/2014/main" id="{4CC64518-0808-CD18-FCFC-FE4E66100B9C}"/>
              </a:ext>
            </a:extLst>
          </p:cNvPr>
          <p:cNvSpPr/>
          <p:nvPr/>
        </p:nvSpPr>
        <p:spPr>
          <a:xfrm>
            <a:off x="3828228" y="3115331"/>
            <a:ext cx="1033593" cy="103359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sp>
        <p:nvSpPr>
          <p:cNvPr id="32" name="TextBox 31">
            <a:extLst>
              <a:ext uri="{FF2B5EF4-FFF2-40B4-BE49-F238E27FC236}">
                <a16:creationId xmlns:a16="http://schemas.microsoft.com/office/drawing/2014/main" id="{E5BF1CFD-4BAC-3C89-E7A5-E8D65C74EB6B}"/>
              </a:ext>
            </a:extLst>
          </p:cNvPr>
          <p:cNvSpPr txBox="1"/>
          <p:nvPr/>
        </p:nvSpPr>
        <p:spPr>
          <a:xfrm>
            <a:off x="3748831" y="4201606"/>
            <a:ext cx="1201471" cy="6090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400"/>
              <a:t>Change in behavior / process</a:t>
            </a:r>
            <a:endParaRPr lang="en-US" sz="1400" kern="1200"/>
          </a:p>
        </p:txBody>
      </p:sp>
      <p:grpSp>
        <p:nvGrpSpPr>
          <p:cNvPr id="33" name="Group 32">
            <a:extLst>
              <a:ext uri="{FF2B5EF4-FFF2-40B4-BE49-F238E27FC236}">
                <a16:creationId xmlns:a16="http://schemas.microsoft.com/office/drawing/2014/main" id="{652BED07-3A41-AA80-AEDD-23768963DCEF}"/>
              </a:ext>
            </a:extLst>
          </p:cNvPr>
          <p:cNvGrpSpPr/>
          <p:nvPr/>
        </p:nvGrpSpPr>
        <p:grpSpPr>
          <a:xfrm>
            <a:off x="3314122" y="5114643"/>
            <a:ext cx="2095925" cy="693159"/>
            <a:chOff x="318744" y="3766488"/>
            <a:chExt cx="2095925" cy="693159"/>
          </a:xfrm>
        </p:grpSpPr>
        <p:sp>
          <p:nvSpPr>
            <p:cNvPr id="34" name="Rectangle 33">
              <a:extLst>
                <a:ext uri="{FF2B5EF4-FFF2-40B4-BE49-F238E27FC236}">
                  <a16:creationId xmlns:a16="http://schemas.microsoft.com/office/drawing/2014/main" id="{1BF17126-9771-4637-E8C7-F32D10A3DA4F}"/>
                </a:ext>
              </a:extLst>
            </p:cNvPr>
            <p:cNvSpPr/>
            <p:nvPr/>
          </p:nvSpPr>
          <p:spPr>
            <a:xfrm>
              <a:off x="318744" y="3766488"/>
              <a:ext cx="2071439" cy="6777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sz="1200"/>
            </a:p>
          </p:txBody>
        </p:sp>
        <p:sp>
          <p:nvSpPr>
            <p:cNvPr id="37" name="TextBox 36">
              <a:extLst>
                <a:ext uri="{FF2B5EF4-FFF2-40B4-BE49-F238E27FC236}">
                  <a16:creationId xmlns:a16="http://schemas.microsoft.com/office/drawing/2014/main" id="{60A71E8B-BD2A-EAB7-C6AC-80FEA220B1BD}"/>
                </a:ext>
              </a:extLst>
            </p:cNvPr>
            <p:cNvSpPr txBox="1"/>
            <p:nvPr/>
          </p:nvSpPr>
          <p:spPr>
            <a:xfrm>
              <a:off x="343230" y="3781874"/>
              <a:ext cx="2071439" cy="6777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buNone/>
              </a:pPr>
              <a:r>
                <a:rPr lang="en-US" sz="1200" kern="1200"/>
                <a:t>Super Usage report</a:t>
              </a:r>
            </a:p>
            <a:p>
              <a:pPr marL="0" lvl="0" indent="0" algn="ctr" defTabSz="755650">
                <a:lnSpc>
                  <a:spcPct val="100000"/>
                </a:lnSpc>
                <a:buNone/>
              </a:pPr>
              <a:r>
                <a:rPr lang="en-US" sz="1200"/>
                <a:t>Copilot Studio Agent report</a:t>
              </a:r>
              <a:endParaRPr lang="en-US" sz="1200" kern="1200"/>
            </a:p>
          </p:txBody>
        </p:sp>
      </p:grpSp>
      <p:sp>
        <p:nvSpPr>
          <p:cNvPr id="38" name="Rectangle 37" descr="Document">
            <a:extLst>
              <a:ext uri="{FF2B5EF4-FFF2-40B4-BE49-F238E27FC236}">
                <a16:creationId xmlns:a16="http://schemas.microsoft.com/office/drawing/2014/main" id="{61CE5522-09B6-E389-FE23-356D85250495}"/>
              </a:ext>
            </a:extLst>
          </p:cNvPr>
          <p:cNvSpPr/>
          <p:nvPr/>
        </p:nvSpPr>
        <p:spPr>
          <a:xfrm>
            <a:off x="6175898" y="3103707"/>
            <a:ext cx="1033593" cy="103359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grpSp>
        <p:nvGrpSpPr>
          <p:cNvPr id="40" name="Group 39">
            <a:extLst>
              <a:ext uri="{FF2B5EF4-FFF2-40B4-BE49-F238E27FC236}">
                <a16:creationId xmlns:a16="http://schemas.microsoft.com/office/drawing/2014/main" id="{A3951E00-60A3-C869-FF5B-75380C35549E}"/>
              </a:ext>
            </a:extLst>
          </p:cNvPr>
          <p:cNvGrpSpPr/>
          <p:nvPr/>
        </p:nvGrpSpPr>
        <p:grpSpPr>
          <a:xfrm>
            <a:off x="5954548" y="4213052"/>
            <a:ext cx="1541371" cy="609082"/>
            <a:chOff x="6943860" y="2500337"/>
            <a:chExt cx="2346553" cy="609082"/>
          </a:xfrm>
        </p:grpSpPr>
        <p:sp>
          <p:nvSpPr>
            <p:cNvPr id="41" name="Rectangle 40">
              <a:extLst>
                <a:ext uri="{FF2B5EF4-FFF2-40B4-BE49-F238E27FC236}">
                  <a16:creationId xmlns:a16="http://schemas.microsoft.com/office/drawing/2014/main" id="{79E4BABD-AFC9-FCAE-8626-C1120DE5F6D5}"/>
                </a:ext>
              </a:extLst>
            </p:cNvPr>
            <p:cNvSpPr/>
            <p:nvPr/>
          </p:nvSpPr>
          <p:spPr>
            <a:xfrm>
              <a:off x="6943860" y="2500337"/>
              <a:ext cx="2346553" cy="6090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42" name="TextBox 41">
              <a:extLst>
                <a:ext uri="{FF2B5EF4-FFF2-40B4-BE49-F238E27FC236}">
                  <a16:creationId xmlns:a16="http://schemas.microsoft.com/office/drawing/2014/main" id="{4037A1BC-5A0C-8345-C48D-F10CEC6D255C}"/>
                </a:ext>
              </a:extLst>
            </p:cNvPr>
            <p:cNvSpPr txBox="1"/>
            <p:nvPr/>
          </p:nvSpPr>
          <p:spPr>
            <a:xfrm>
              <a:off x="6943860" y="2500337"/>
              <a:ext cx="2346553" cy="6090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n-US"/>
              </a:defPPr>
              <a:lvl1pPr lvl="0" indent="0" algn="ctr" defTabSz="800100">
                <a:lnSpc>
                  <a:spcPct val="100000"/>
                </a:lnSpc>
                <a:spcBef>
                  <a:spcPct val="0"/>
                </a:spcBef>
                <a:spcAft>
                  <a:spcPct val="35000"/>
                </a:spcAft>
                <a:buNone/>
                <a:defRPr sz="1400" b="1"/>
              </a:lvl1pPr>
            </a:lstStyle>
            <a:p>
              <a:r>
                <a:rPr lang="en-US"/>
                <a:t>Impact on a business outcome</a:t>
              </a:r>
            </a:p>
          </p:txBody>
        </p:sp>
      </p:grpSp>
      <p:grpSp>
        <p:nvGrpSpPr>
          <p:cNvPr id="44" name="Group 43">
            <a:extLst>
              <a:ext uri="{FF2B5EF4-FFF2-40B4-BE49-F238E27FC236}">
                <a16:creationId xmlns:a16="http://schemas.microsoft.com/office/drawing/2014/main" id="{72EAC073-1504-6F86-942E-3DF23DD28FE3}"/>
              </a:ext>
            </a:extLst>
          </p:cNvPr>
          <p:cNvGrpSpPr/>
          <p:nvPr/>
        </p:nvGrpSpPr>
        <p:grpSpPr>
          <a:xfrm>
            <a:off x="5694332" y="5123611"/>
            <a:ext cx="2095925" cy="693159"/>
            <a:chOff x="318744" y="3766488"/>
            <a:chExt cx="2095925" cy="693159"/>
          </a:xfrm>
        </p:grpSpPr>
        <p:sp>
          <p:nvSpPr>
            <p:cNvPr id="45" name="Rectangle 44">
              <a:extLst>
                <a:ext uri="{FF2B5EF4-FFF2-40B4-BE49-F238E27FC236}">
                  <a16:creationId xmlns:a16="http://schemas.microsoft.com/office/drawing/2014/main" id="{0658DAEE-82B1-5A3C-A5BB-5AF88D276558}"/>
                </a:ext>
              </a:extLst>
            </p:cNvPr>
            <p:cNvSpPr/>
            <p:nvPr/>
          </p:nvSpPr>
          <p:spPr>
            <a:xfrm>
              <a:off x="318744" y="3766488"/>
              <a:ext cx="2071439" cy="6777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sz="1200"/>
            </a:p>
          </p:txBody>
        </p:sp>
        <p:sp>
          <p:nvSpPr>
            <p:cNvPr id="46" name="TextBox 45">
              <a:extLst>
                <a:ext uri="{FF2B5EF4-FFF2-40B4-BE49-F238E27FC236}">
                  <a16:creationId xmlns:a16="http://schemas.microsoft.com/office/drawing/2014/main" id="{64FAD915-4A55-CE8D-8B7F-298B5AAEC70F}"/>
                </a:ext>
              </a:extLst>
            </p:cNvPr>
            <p:cNvSpPr txBox="1"/>
            <p:nvPr/>
          </p:nvSpPr>
          <p:spPr>
            <a:xfrm>
              <a:off x="343230" y="3781874"/>
              <a:ext cx="2071439" cy="6777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buNone/>
              </a:pPr>
              <a:r>
                <a:rPr lang="en-US" sz="1200" kern="1200"/>
                <a:t>Copilot Business Impact Report</a:t>
              </a:r>
            </a:p>
            <a:p>
              <a:pPr marL="0" lvl="0" indent="0" algn="ctr" defTabSz="755650">
                <a:lnSpc>
                  <a:spcPct val="100000"/>
                </a:lnSpc>
                <a:buNone/>
              </a:pPr>
              <a:endParaRPr lang="en-US" sz="1200" kern="1200"/>
            </a:p>
          </p:txBody>
        </p:sp>
      </p:grpSp>
      <p:sp>
        <p:nvSpPr>
          <p:cNvPr id="47" name="Title 1">
            <a:extLst>
              <a:ext uri="{FF2B5EF4-FFF2-40B4-BE49-F238E27FC236}">
                <a16:creationId xmlns:a16="http://schemas.microsoft.com/office/drawing/2014/main" id="{1A8322ED-DB73-CC5B-8B8B-01B9EBE2672A}"/>
              </a:ext>
            </a:extLst>
          </p:cNvPr>
          <p:cNvSpPr txBox="1">
            <a:spLocks/>
          </p:cNvSpPr>
          <p:nvPr/>
        </p:nvSpPr>
        <p:spPr>
          <a:xfrm>
            <a:off x="472273" y="292817"/>
            <a:ext cx="11719727" cy="430887"/>
          </a:xfrm>
          <a:prstGeom prst="rect">
            <a:avLst/>
          </a:prstGeom>
        </p:spPr>
        <p:txBody>
          <a:bodyPr vert="horz" wrap="square" lIns="0" tIns="0" rIns="0" bIns="0" rtlCol="0" anchor="t">
            <a:spAutoFit/>
          </a:bodyPr>
          <a:lstStyle>
            <a:defPPr>
              <a:defRPr lang="en-US"/>
            </a:defPPr>
            <a:lvl1pPr defTabSz="932742">
              <a:lnSpc>
                <a:spcPct val="100000"/>
              </a:lnSpc>
              <a:spcBef>
                <a:spcPct val="0"/>
              </a:spcBef>
              <a:buNone/>
              <a:defRPr sz="2800" b="0" cap="none" spc="0" baseline="0">
                <a:ln w="3175">
                  <a:noFill/>
                </a:ln>
                <a:gradFill flip="none">
                  <a:gsLst>
                    <a:gs pos="0">
                      <a:srgbClr val="3E76D4"/>
                    </a:gs>
                    <a:gs pos="58000">
                      <a:srgbClr val="8661C5"/>
                    </a:gs>
                    <a:gs pos="100000">
                      <a:srgbClr val="C73ECC"/>
                    </a:gs>
                  </a:gsLst>
                  <a:lin ang="0" scaled="0"/>
                  <a:tileRect/>
                </a:gradFill>
                <a:effectLst/>
                <a:latin typeface="Segoe Sans Text Semibold"/>
                <a:cs typeface="Segoe Sans Text Semibold"/>
              </a:defRPr>
            </a:lvl1pPr>
          </a:lstStyle>
          <a:p>
            <a:r>
              <a:rPr lang="en-CA"/>
              <a:t>Value &amp; ROI Measurement: Recap</a:t>
            </a:r>
          </a:p>
        </p:txBody>
      </p:sp>
    </p:spTree>
    <p:extLst>
      <p:ext uri="{BB962C8B-B14F-4D97-AF65-F5344CB8AC3E}">
        <p14:creationId xmlns:p14="http://schemas.microsoft.com/office/powerpoint/2010/main" val="409674289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7C8CC-B050-A92D-57D4-52E7A9D9B90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9B6501F-9817-EE8D-0B89-F20D804CB5E6}"/>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A2A40242-A1FA-1F6F-8FE6-7F93EAAA1682}"/>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9">
            <a:extLst>
              <a:ext uri="{FF2B5EF4-FFF2-40B4-BE49-F238E27FC236}">
                <a16:creationId xmlns:a16="http://schemas.microsoft.com/office/drawing/2014/main" id="{6CFEB53F-A6CE-30AF-EB03-D0317B572D89}"/>
              </a:ext>
            </a:extLst>
          </p:cNvPr>
          <p:cNvSpPr>
            <a:spLocks noGrp="1"/>
          </p:cNvSpPr>
          <p:nvPr>
            <p:ph idx="1"/>
          </p:nvPr>
        </p:nvSpPr>
        <p:spPr>
          <a:xfrm>
            <a:off x="6096000" y="1524000"/>
            <a:ext cx="6096000" cy="3677930"/>
          </a:xfrm>
        </p:spPr>
        <p:txBody>
          <a:bodyPr/>
          <a:lstStyle/>
          <a:p>
            <a:pPr marL="361950" indent="-361950">
              <a:spcBef>
                <a:spcPts val="600"/>
              </a:spcBef>
              <a:spcAft>
                <a:spcPts val="600"/>
              </a:spcAft>
              <a:buAutoNum type="arabicPlain"/>
            </a:pPr>
            <a:r>
              <a:rPr lang="en-US" sz="2000"/>
              <a:t>Value is conveyed through storytelling, not data</a:t>
            </a:r>
          </a:p>
          <a:p>
            <a:pPr marL="361950" indent="-361950">
              <a:spcBef>
                <a:spcPts val="600"/>
              </a:spcBef>
              <a:spcAft>
                <a:spcPts val="600"/>
              </a:spcAft>
              <a:buAutoNum type="arabicPlain"/>
            </a:pPr>
            <a:r>
              <a:rPr lang="en-GB" sz="2000"/>
              <a:t>Purpose of demonstrating the value of Copilot</a:t>
            </a:r>
          </a:p>
          <a:p>
            <a:pPr marL="361950" indent="-361950">
              <a:spcBef>
                <a:spcPts val="600"/>
              </a:spcBef>
              <a:spcAft>
                <a:spcPts val="600"/>
              </a:spcAft>
              <a:buAutoNum type="arabicPlain"/>
            </a:pPr>
            <a:r>
              <a:rPr lang="en-GB" sz="2000"/>
              <a:t>Types of value messaging &amp; metrics</a:t>
            </a:r>
          </a:p>
          <a:p>
            <a:pPr marL="361950" indent="-361950">
              <a:spcBef>
                <a:spcPts val="600"/>
              </a:spcBef>
              <a:spcAft>
                <a:spcPts val="600"/>
              </a:spcAft>
              <a:buAutoNum type="arabicPlain"/>
            </a:pPr>
            <a:r>
              <a:rPr lang="en-US" sz="2000"/>
              <a:t>Value &amp; ROI measurement: Illustration</a:t>
            </a:r>
          </a:p>
          <a:p>
            <a:pPr marL="627063" indent="-180975">
              <a:spcBef>
                <a:spcPts val="0"/>
              </a:spcBef>
              <a:spcAft>
                <a:spcPts val="600"/>
              </a:spcAft>
              <a:buFont typeface="Arial" panose="020B0604020202020204" pitchFamily="34" charset="0"/>
              <a:buChar char="•"/>
            </a:pPr>
            <a:r>
              <a:rPr lang="en-US" sz="1800" i="1"/>
              <a:t>Custom Super Usage report</a:t>
            </a:r>
          </a:p>
          <a:p>
            <a:pPr marL="627063" indent="-180975">
              <a:spcBef>
                <a:spcPts val="0"/>
              </a:spcBef>
              <a:spcAft>
                <a:spcPts val="600"/>
              </a:spcAft>
              <a:buFont typeface="Arial" panose="020B0604020202020204" pitchFamily="34" charset="0"/>
              <a:buChar char="•"/>
            </a:pPr>
            <a:r>
              <a:rPr lang="en-US" sz="1800" i="1"/>
              <a:t>Copilot Studio Agent report</a:t>
            </a:r>
          </a:p>
          <a:p>
            <a:pPr marL="627063" indent="-180975">
              <a:spcBef>
                <a:spcPts val="0"/>
              </a:spcBef>
              <a:spcAft>
                <a:spcPts val="600"/>
              </a:spcAft>
              <a:buFont typeface="Arial" panose="020B0604020202020204" pitchFamily="34" charset="0"/>
              <a:buChar char="•"/>
            </a:pPr>
            <a:r>
              <a:rPr lang="en-US" sz="1800" i="1"/>
              <a:t>Copilot Business Impact report</a:t>
            </a:r>
          </a:p>
          <a:p>
            <a:pPr marL="361950" indent="-361950">
              <a:spcBef>
                <a:spcPts val="600"/>
              </a:spcBef>
              <a:spcAft>
                <a:spcPts val="600"/>
              </a:spcAft>
              <a:buFont typeface="+mj-lt"/>
              <a:buAutoNum type="arabicPeriod" startAt="5"/>
            </a:pPr>
            <a:r>
              <a:rPr lang="en-GB" sz="2000">
                <a:solidFill>
                  <a:srgbClr val="00B0F0"/>
                </a:solidFill>
              </a:rPr>
              <a:t>Capturing value &amp; ROI: Wrap Up</a:t>
            </a:r>
          </a:p>
          <a:p>
            <a:pPr marL="361950" indent="-361950">
              <a:spcBef>
                <a:spcPts val="600"/>
              </a:spcBef>
              <a:spcAft>
                <a:spcPts val="600"/>
              </a:spcAft>
              <a:buFont typeface="+mj-lt"/>
              <a:buAutoNum type="arabicPeriod" startAt="5"/>
            </a:pPr>
            <a:r>
              <a:rPr lang="en-US" sz="2000"/>
              <a:t>Q&amp;A, Closing</a:t>
            </a:r>
          </a:p>
        </p:txBody>
      </p:sp>
    </p:spTree>
    <p:extLst>
      <p:ext uri="{BB962C8B-B14F-4D97-AF65-F5344CB8AC3E}">
        <p14:creationId xmlns:p14="http://schemas.microsoft.com/office/powerpoint/2010/main" val="108863257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B51-1DCB-FDB8-4441-C4C16FBD1690}"/>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F96C6CA7-7D41-B886-6116-685CE038691E}"/>
              </a:ext>
            </a:extLst>
          </p:cNvPr>
          <p:cNvSpPr txBox="1"/>
          <p:nvPr/>
        </p:nvSpPr>
        <p:spPr>
          <a:xfrm>
            <a:off x="539849" y="411410"/>
            <a:ext cx="11403107"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spc="-50">
                <a:ln w="3175">
                  <a:noFill/>
                </a:ln>
                <a:gradFill flip="none">
                  <a:gsLst>
                    <a:gs pos="0">
                      <a:srgbClr val="3E76D4"/>
                    </a:gs>
                    <a:gs pos="58000">
                      <a:srgbClr val="8661C5"/>
                    </a:gs>
                    <a:gs pos="100000">
                      <a:srgbClr val="C73ECC"/>
                    </a:gs>
                  </a:gsLst>
                  <a:lin ang="0" scaled="0"/>
                  <a:tileRect/>
                </a:gradFill>
                <a:latin typeface="Segoe Sans Text Semibold"/>
                <a:cs typeface="Segoe Sans Text Semibold"/>
              </a:rPr>
              <a:t>Capturing value &amp; ROI: Wrap Up</a:t>
            </a:r>
            <a:endParaRPr kumimoji="0" lang="en-US" sz="2800" b="0"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Segoe Sans Text Semibold"/>
              <a:ea typeface="+mn-ea"/>
              <a:cs typeface="Segoe Sans Text Semibold"/>
            </a:endParaRPr>
          </a:p>
        </p:txBody>
      </p:sp>
      <p:pic>
        <p:nvPicPr>
          <p:cNvPr id="17" name="Picture 16">
            <a:extLst>
              <a:ext uri="{FF2B5EF4-FFF2-40B4-BE49-F238E27FC236}">
                <a16:creationId xmlns:a16="http://schemas.microsoft.com/office/drawing/2014/main" id="{AB5AB48C-01A4-2C8D-51F3-0D46E6F850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98517" y="102845"/>
            <a:ext cx="446573" cy="380146"/>
          </a:xfrm>
          <a:prstGeom prst="rect">
            <a:avLst/>
          </a:prstGeom>
        </p:spPr>
      </p:pic>
      <p:sp>
        <p:nvSpPr>
          <p:cNvPr id="7" name="TextBox 6">
            <a:extLst>
              <a:ext uri="{FF2B5EF4-FFF2-40B4-BE49-F238E27FC236}">
                <a16:creationId xmlns:a16="http://schemas.microsoft.com/office/drawing/2014/main" id="{9DB37039-18DB-CF25-53AF-980A18777383}"/>
              </a:ext>
            </a:extLst>
          </p:cNvPr>
          <p:cNvSpPr txBox="1"/>
          <p:nvPr/>
        </p:nvSpPr>
        <p:spPr>
          <a:xfrm>
            <a:off x="1324991" y="2964138"/>
            <a:ext cx="2440298" cy="1437188"/>
          </a:xfrm>
          <a:prstGeom prst="rect">
            <a:avLst/>
          </a:prstGeom>
          <a:noFill/>
        </p:spPr>
        <p:txBody>
          <a:bodyPr wrap="square" lIns="91440" tIns="0" rIns="91440" bIns="0" rtlCol="0" anchor="t">
            <a:spAutoFit/>
          </a:bodyPr>
          <a:lstStyle/>
          <a:p>
            <a:pPr marR="0" lvl="0" algn="l" defTabSz="914400" rtl="0" eaLnBrk="1" fontAlgn="auto" latinLnBrk="0" hangingPunct="1">
              <a:spcBef>
                <a:spcPts val="0"/>
              </a:spcBef>
              <a:spcAft>
                <a:spcPts val="600"/>
              </a:spcAft>
              <a:buClrTx/>
              <a:buSzTx/>
              <a:tabLst/>
              <a:defRPr/>
            </a:pPr>
            <a:r>
              <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Use tools like </a:t>
            </a:r>
            <a:r>
              <a:rPr kumimoji="0" lang="en-US" sz="1400" b="1"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Copilot Analytics </a:t>
            </a:r>
            <a:r>
              <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to track:</a:t>
            </a:r>
          </a:p>
          <a:p>
            <a:pPr marL="177800" marR="0" lvl="1" indent="-1778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Active users</a:t>
            </a:r>
          </a:p>
          <a:p>
            <a:pPr marL="177800" marR="0" lvl="1" indent="-1778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Frequency</a:t>
            </a:r>
          </a:p>
          <a:p>
            <a:pPr marL="177800" marR="0" lvl="1" indent="-1778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Usage over time</a:t>
            </a:r>
          </a:p>
          <a:p>
            <a:pPr marL="177800" marR="0" lvl="1" indent="-1778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Feature adoption</a:t>
            </a:r>
          </a:p>
        </p:txBody>
      </p:sp>
      <p:sp>
        <p:nvSpPr>
          <p:cNvPr id="8" name="Rectangle: Rounded Corners 11">
            <a:extLst>
              <a:ext uri="{FF2B5EF4-FFF2-40B4-BE49-F238E27FC236}">
                <a16:creationId xmlns:a16="http://schemas.microsoft.com/office/drawing/2014/main" id="{4493094D-A42E-4871-B3A4-73D78E51070F}"/>
              </a:ext>
            </a:extLst>
          </p:cNvPr>
          <p:cNvSpPr/>
          <p:nvPr/>
        </p:nvSpPr>
        <p:spPr bwMode="auto">
          <a:xfrm>
            <a:off x="1247500" y="1978490"/>
            <a:ext cx="2072212" cy="52322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Track adoption of solution</a:t>
            </a:r>
          </a:p>
        </p:txBody>
      </p:sp>
      <p:sp>
        <p:nvSpPr>
          <p:cNvPr id="9" name="Rectangle: Rounded Corners 13">
            <a:extLst>
              <a:ext uri="{FF2B5EF4-FFF2-40B4-BE49-F238E27FC236}">
                <a16:creationId xmlns:a16="http://schemas.microsoft.com/office/drawing/2014/main" id="{3A2BE7BF-FA2F-8846-4FA0-1FE4A2AF57F3}"/>
              </a:ext>
            </a:extLst>
          </p:cNvPr>
          <p:cNvSpPr/>
          <p:nvPr/>
        </p:nvSpPr>
        <p:spPr bwMode="auto">
          <a:xfrm>
            <a:off x="7967581" y="1978490"/>
            <a:ext cx="2442608" cy="5220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Monitor success metric trends over time</a:t>
            </a:r>
          </a:p>
        </p:txBody>
      </p:sp>
      <p:sp>
        <p:nvSpPr>
          <p:cNvPr id="15" name="TextBox 14">
            <a:extLst>
              <a:ext uri="{FF2B5EF4-FFF2-40B4-BE49-F238E27FC236}">
                <a16:creationId xmlns:a16="http://schemas.microsoft.com/office/drawing/2014/main" id="{77F0C8AB-2864-2271-AD60-7364112A18F9}"/>
              </a:ext>
            </a:extLst>
          </p:cNvPr>
          <p:cNvSpPr txBox="1"/>
          <p:nvPr/>
        </p:nvSpPr>
        <p:spPr>
          <a:xfrm>
            <a:off x="8042843" y="2886647"/>
            <a:ext cx="3343341" cy="1640321"/>
          </a:xfrm>
          <a:prstGeom prst="rect">
            <a:avLst/>
          </a:prstGeom>
          <a:noFill/>
        </p:spPr>
        <p:txBody>
          <a:bodyPr wrap="square" lIns="91440" tIns="0" rIns="91440" bIns="0" rtlCol="0" anchor="t">
            <a:spAutoFit/>
          </a:bodyPr>
          <a:lstStyle/>
          <a:p>
            <a:pPr marR="0" lvl="0" algn="l" defTabSz="914400" rtl="0" eaLnBrk="1" fontAlgn="auto" latinLnBrk="0" hangingPunct="1">
              <a:lnSpc>
                <a:spcPct val="110000"/>
              </a:lnSpc>
              <a:spcBef>
                <a:spcPts val="0"/>
              </a:spcBef>
              <a:spcAft>
                <a:spcPts val="0"/>
              </a:spcAft>
              <a:buClrTx/>
              <a:buSzTx/>
              <a:tabLst/>
              <a:defRPr/>
            </a:pPr>
            <a:r>
              <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Measure </a:t>
            </a:r>
            <a:r>
              <a:rPr kumimoji="0" lang="en-US" sz="1400" b="1"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operational KPIs and business outcomes </a:t>
            </a:r>
            <a:r>
              <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at regular intervals</a:t>
            </a:r>
          </a:p>
          <a:p>
            <a:pPr marL="177800" marR="0" lvl="0" indent="-1778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endParaRPr>
          </a:p>
          <a:p>
            <a:pPr marL="177800" marR="0" lvl="0" indent="-1778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Compare against baseline or comparison groups to highlight improvement and causal impact of the AI solution.</a:t>
            </a:r>
          </a:p>
        </p:txBody>
      </p:sp>
      <p:sp>
        <p:nvSpPr>
          <p:cNvPr id="27" name="TextBox 26">
            <a:extLst>
              <a:ext uri="{FF2B5EF4-FFF2-40B4-BE49-F238E27FC236}">
                <a16:creationId xmlns:a16="http://schemas.microsoft.com/office/drawing/2014/main" id="{C00A1069-5CC1-DD59-12FB-989C2723FE9D}"/>
              </a:ext>
            </a:extLst>
          </p:cNvPr>
          <p:cNvSpPr txBox="1"/>
          <p:nvPr/>
        </p:nvSpPr>
        <p:spPr>
          <a:xfrm>
            <a:off x="4373951" y="2964138"/>
            <a:ext cx="3114474" cy="1458733"/>
          </a:xfrm>
          <a:prstGeom prst="rect">
            <a:avLst/>
          </a:prstGeom>
          <a:noFill/>
        </p:spPr>
        <p:txBody>
          <a:bodyPr wrap="square" lIns="91440" tIns="0" rIns="91440" bIns="0" rtlCol="0" anchor="t">
            <a:spAutoFit/>
          </a:bodyPr>
          <a:lstStyle/>
          <a:p>
            <a:pPr marR="0" lvl="0" algn="l" defTabSz="914400" rtl="0" eaLnBrk="1" fontAlgn="auto" latinLnBrk="0" hangingPunct="1">
              <a:spcBef>
                <a:spcPts val="0"/>
              </a:spcBef>
              <a:spcAft>
                <a:spcPts val="600"/>
              </a:spcAft>
              <a:buClrTx/>
              <a:buSzTx/>
              <a:tabLst/>
              <a:defRPr/>
            </a:pPr>
            <a:r>
              <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Gather </a:t>
            </a:r>
            <a:r>
              <a:rPr kumimoji="0" lang="en-US" sz="1400" b="1"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user feedback </a:t>
            </a:r>
            <a:r>
              <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through:</a:t>
            </a:r>
          </a:p>
          <a:p>
            <a:pPr marL="177800" marR="0" lvl="0" indent="-92075"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    Surveys (e.g., Viva Glint/Pulse)</a:t>
            </a:r>
          </a:p>
          <a:p>
            <a:pPr marL="177800" marR="0" lvl="0" indent="-92075"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    Interviews or focus groups</a:t>
            </a:r>
          </a:p>
          <a:p>
            <a:pPr marL="177800" marR="0" lvl="0" indent="-92075"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400" b="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    Product ratings</a:t>
            </a:r>
          </a:p>
          <a:p>
            <a:pPr marL="355600" marR="0" lvl="0" indent="-2682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400">
                <a:solidFill>
                  <a:srgbClr val="1A1A1A"/>
                </a:solidFill>
                <a:latin typeface="Segoe UI"/>
                <a:cs typeface="Segoe UI" pitchFamily="34" charset="0"/>
                <a:sym typeface="Wingdings" pitchFamily="2" charset="2"/>
              </a:rPr>
              <a:t>Telemetry</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endParaRPr>
          </a:p>
        </p:txBody>
      </p:sp>
      <p:sp>
        <p:nvSpPr>
          <p:cNvPr id="28" name="Rectangle: Rounded Corners 11">
            <a:extLst>
              <a:ext uri="{FF2B5EF4-FFF2-40B4-BE49-F238E27FC236}">
                <a16:creationId xmlns:a16="http://schemas.microsoft.com/office/drawing/2014/main" id="{18559B2E-0364-B987-B644-F2B03F1B42BF}"/>
              </a:ext>
            </a:extLst>
          </p:cNvPr>
          <p:cNvSpPr/>
          <p:nvPr/>
        </p:nvSpPr>
        <p:spPr bwMode="auto">
          <a:xfrm>
            <a:off x="4280619" y="1978490"/>
            <a:ext cx="2448047" cy="52322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Collect feedback to validate and refine solution</a:t>
            </a:r>
          </a:p>
        </p:txBody>
      </p:sp>
      <p:sp>
        <p:nvSpPr>
          <p:cNvPr id="30" name="TextBox 29">
            <a:extLst>
              <a:ext uri="{FF2B5EF4-FFF2-40B4-BE49-F238E27FC236}">
                <a16:creationId xmlns:a16="http://schemas.microsoft.com/office/drawing/2014/main" id="{E122AFEF-BFEA-0BDC-BC96-D5A05F988F49}"/>
              </a:ext>
            </a:extLst>
          </p:cNvPr>
          <p:cNvSpPr txBox="1"/>
          <p:nvPr/>
        </p:nvSpPr>
        <p:spPr>
          <a:xfrm>
            <a:off x="-4355961" y="9051667"/>
            <a:ext cx="4287306" cy="692369"/>
          </a:xfrm>
          <a:prstGeom prst="rect">
            <a:avLst/>
          </a:prstGeom>
          <a:noFill/>
        </p:spPr>
        <p:txBody>
          <a:bodyPr wrap="square" lIns="91440" tIns="0" rIns="91440" bIns="0" rtlCol="0" anchor="t">
            <a:spAutoFit/>
          </a:bodyPr>
          <a:lstStyle/>
          <a:p>
            <a:pPr marL="171450" marR="0" lvl="0" indent="-171450" algn="l" defTabSz="914400" rtl="0" eaLnBrk="1" fontAlgn="auto" latinLnBrk="0" hangingPunct="1">
              <a:lnSpc>
                <a:spcPct val="110000"/>
              </a:lnSpc>
              <a:spcBef>
                <a:spcPts val="0"/>
              </a:spcBef>
              <a:spcAft>
                <a:spcPts val="0"/>
              </a:spcAft>
              <a:buClrTx/>
              <a:buSzTx/>
              <a:buFont typeface="Wingdings" pitchFamily="2" charset="2"/>
              <a:buChar char="Ø"/>
              <a:tabLst/>
              <a:defRPr/>
            </a:pPr>
            <a:r>
              <a:rPr kumimoji="0" lang="en-US" sz="1400" b="0" i="0" u="none" strike="noStrike" kern="1200" cap="none" spc="0" normalizeH="0" baseline="0" noProof="0">
                <a:ln>
                  <a:noFill/>
                </a:ln>
                <a:solidFill>
                  <a:srgbClr val="1A1A1A"/>
                </a:solidFill>
                <a:effectLst/>
                <a:uLnTx/>
                <a:uFillTx/>
                <a:latin typeface="Segoe UI"/>
                <a:ea typeface="Segoe UI" pitchFamily="34" charset="0"/>
                <a:cs typeface="Segoe UI" pitchFamily="34" charset="0"/>
                <a:sym typeface="Wingdings" pitchFamily="2" charset="2"/>
              </a:rPr>
              <a:t>Compare benefits (changes in operational KPIs and business outcomes) to actual costs to compute ROI and payback time</a:t>
            </a:r>
          </a:p>
        </p:txBody>
      </p:sp>
      <p:sp>
        <p:nvSpPr>
          <p:cNvPr id="4" name="Rectangle: Rounded Corners 13">
            <a:extLst>
              <a:ext uri="{FF2B5EF4-FFF2-40B4-BE49-F238E27FC236}">
                <a16:creationId xmlns:a16="http://schemas.microsoft.com/office/drawing/2014/main" id="{18C50733-C39A-2D4D-45EB-85BCF996E395}"/>
              </a:ext>
            </a:extLst>
          </p:cNvPr>
          <p:cNvSpPr/>
          <p:nvPr/>
        </p:nvSpPr>
        <p:spPr bwMode="auto">
          <a:xfrm>
            <a:off x="-4379896" y="8362292"/>
            <a:ext cx="4311241" cy="52322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rPr>
              <a:t>4. Calculate realized ROI</a:t>
            </a:r>
          </a:p>
        </p:txBody>
      </p:sp>
      <p:cxnSp>
        <p:nvCxnSpPr>
          <p:cNvPr id="3" name="Straight Arrow Connector 2">
            <a:extLst>
              <a:ext uri="{FF2B5EF4-FFF2-40B4-BE49-F238E27FC236}">
                <a16:creationId xmlns:a16="http://schemas.microsoft.com/office/drawing/2014/main" id="{95FEEAAB-3E99-284B-1FEB-11E7791CBB00}"/>
              </a:ext>
              <a:ext uri="{C183D7F6-B498-43B3-948B-1728B52AA6E4}">
                <adec:decorative xmlns:adec="http://schemas.microsoft.com/office/drawing/2017/decorative" val="1"/>
              </a:ext>
            </a:extLst>
          </p:cNvPr>
          <p:cNvCxnSpPr/>
          <p:nvPr/>
        </p:nvCxnSpPr>
        <p:spPr>
          <a:xfrm>
            <a:off x="3561389" y="2235998"/>
            <a:ext cx="50369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10D5056-EC10-6886-31B3-F836F7315AE0}"/>
              </a:ext>
              <a:ext uri="{C183D7F6-B498-43B3-948B-1728B52AA6E4}">
                <adec:decorative xmlns:adec="http://schemas.microsoft.com/office/drawing/2017/decorative" val="1"/>
              </a:ext>
            </a:extLst>
          </p:cNvPr>
          <p:cNvCxnSpPr/>
          <p:nvPr/>
        </p:nvCxnSpPr>
        <p:spPr>
          <a:xfrm>
            <a:off x="7131672" y="2235998"/>
            <a:ext cx="50369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EC778E79-4569-5D88-E08A-CB1CBAA6F2A2}"/>
              </a:ext>
              <a:ext uri="{C183D7F6-B498-43B3-948B-1728B52AA6E4}">
                <adec:decorative xmlns:adec="http://schemas.microsoft.com/office/drawing/2017/decorative" val="1"/>
              </a:ext>
            </a:extLst>
          </p:cNvPr>
          <p:cNvCxnSpPr>
            <a:cxnSpLocks/>
            <a:stCxn id="8" idx="1"/>
            <a:endCxn id="9" idx="3"/>
          </p:cNvCxnSpPr>
          <p:nvPr/>
        </p:nvCxnSpPr>
        <p:spPr>
          <a:xfrm rot="10800000" flipH="1">
            <a:off x="1247499" y="2239490"/>
            <a:ext cx="9162689" cy="610"/>
          </a:xfrm>
          <a:prstGeom prst="curvedConnector5">
            <a:avLst>
              <a:gd name="adj1" fmla="val -2495"/>
              <a:gd name="adj2" fmla="val 80362295"/>
              <a:gd name="adj3" fmla="val 102495"/>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725BA-C04D-F7DD-1BDA-59076DB9D04F}"/>
              </a:ext>
            </a:extLst>
          </p:cNvPr>
          <p:cNvSpPr txBox="1"/>
          <p:nvPr/>
        </p:nvSpPr>
        <p:spPr>
          <a:xfrm>
            <a:off x="1324991" y="4911904"/>
            <a:ext cx="1721476" cy="215444"/>
          </a:xfrm>
          <a:prstGeom prst="rect">
            <a:avLst/>
          </a:prstGeom>
          <a:solidFill>
            <a:srgbClr val="FFFFFF">
              <a:lumMod val="95000"/>
            </a:srgbClr>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Adoption Value</a:t>
            </a:r>
            <a:endParaRPr kumimoji="0" lang="en-AU" sz="1400" b="0" i="0" u="none" strike="noStrike" kern="0" cap="none" spc="0" normalizeH="0" baseline="0" noProof="0">
              <a:ln>
                <a:noFill/>
              </a:ln>
              <a:solidFill>
                <a:srgbClr val="000000"/>
              </a:solidFill>
              <a:effectLst/>
              <a:uLnTx/>
              <a:uFillTx/>
            </a:endParaRPr>
          </a:p>
        </p:txBody>
      </p:sp>
      <p:sp>
        <p:nvSpPr>
          <p:cNvPr id="19" name="TextBox 18">
            <a:extLst>
              <a:ext uri="{FF2B5EF4-FFF2-40B4-BE49-F238E27FC236}">
                <a16:creationId xmlns:a16="http://schemas.microsoft.com/office/drawing/2014/main" id="{254D1E07-566E-820D-91C9-B358BAA525EE}"/>
              </a:ext>
            </a:extLst>
          </p:cNvPr>
          <p:cNvSpPr txBox="1"/>
          <p:nvPr/>
        </p:nvSpPr>
        <p:spPr>
          <a:xfrm>
            <a:off x="4643904" y="4880797"/>
            <a:ext cx="1721476" cy="430887"/>
          </a:xfrm>
          <a:prstGeom prst="rect">
            <a:avLst/>
          </a:prstGeom>
          <a:solidFill>
            <a:srgbClr val="FFFFFF">
              <a:lumMod val="95000"/>
            </a:srgbClr>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Experience Value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kern="0">
                <a:solidFill>
                  <a:srgbClr val="000000"/>
                </a:solidFill>
              </a:rPr>
              <a:t>Productivity Value</a:t>
            </a:r>
            <a:endParaRPr kumimoji="0" lang="en-AU" sz="1400" b="0" i="0" u="none" strike="noStrike" kern="0" cap="none" spc="0" normalizeH="0" baseline="0" noProof="0">
              <a:ln>
                <a:noFill/>
              </a:ln>
              <a:solidFill>
                <a:srgbClr val="000000"/>
              </a:solidFill>
              <a:effectLst/>
              <a:uLnTx/>
              <a:uFillTx/>
            </a:endParaRPr>
          </a:p>
        </p:txBody>
      </p:sp>
      <p:sp>
        <p:nvSpPr>
          <p:cNvPr id="20" name="TextBox 19">
            <a:extLst>
              <a:ext uri="{FF2B5EF4-FFF2-40B4-BE49-F238E27FC236}">
                <a16:creationId xmlns:a16="http://schemas.microsoft.com/office/drawing/2014/main" id="{BF3EAF96-16F7-7B21-9EFB-796B2CAD1E07}"/>
              </a:ext>
            </a:extLst>
          </p:cNvPr>
          <p:cNvSpPr txBox="1"/>
          <p:nvPr/>
        </p:nvSpPr>
        <p:spPr>
          <a:xfrm>
            <a:off x="8249471" y="4883508"/>
            <a:ext cx="2160717" cy="430887"/>
          </a:xfrm>
          <a:prstGeom prst="rect">
            <a:avLst/>
          </a:prstGeom>
          <a:solidFill>
            <a:srgbClr val="FFFFFF">
              <a:lumMod val="95000"/>
            </a:srgbClr>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rPr>
              <a:t>Process Value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kern="0">
                <a:solidFill>
                  <a:srgbClr val="000000"/>
                </a:solidFill>
              </a:rPr>
              <a:t>Business Outcome Value</a:t>
            </a:r>
            <a:endParaRPr kumimoji="0" lang="en-AU" sz="1400" b="0" i="0" u="none" strike="noStrike" kern="0" cap="none" spc="0" normalizeH="0" baseline="0" noProof="0">
              <a:ln>
                <a:noFill/>
              </a:ln>
              <a:solidFill>
                <a:srgbClr val="000000"/>
              </a:solidFill>
              <a:effectLst/>
              <a:uLnTx/>
              <a:uFillTx/>
            </a:endParaRPr>
          </a:p>
        </p:txBody>
      </p:sp>
      <p:sp>
        <p:nvSpPr>
          <p:cNvPr id="21" name="Right Arrow 50">
            <a:extLst>
              <a:ext uri="{FF2B5EF4-FFF2-40B4-BE49-F238E27FC236}">
                <a16:creationId xmlns:a16="http://schemas.microsoft.com/office/drawing/2014/main" id="{1F29AED3-4E92-9CB0-B74B-0287C2204B26}"/>
              </a:ext>
            </a:extLst>
          </p:cNvPr>
          <p:cNvSpPr/>
          <p:nvPr/>
        </p:nvSpPr>
        <p:spPr bwMode="auto">
          <a:xfrm>
            <a:off x="1049951" y="5739859"/>
            <a:ext cx="10684117" cy="376944"/>
          </a:xfrm>
          <a:prstGeom prst="rightArrow">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     Leading Indicators								Lagging Indicators</a:t>
            </a:r>
          </a:p>
        </p:txBody>
      </p:sp>
    </p:spTree>
    <p:extLst>
      <p:ext uri="{BB962C8B-B14F-4D97-AF65-F5344CB8AC3E}">
        <p14:creationId xmlns:p14="http://schemas.microsoft.com/office/powerpoint/2010/main" val="253504700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7C8CC-B050-A92D-57D4-52E7A9D9B90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9B6501F-9817-EE8D-0B89-F20D804CB5E6}"/>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A2A40242-A1FA-1F6F-8FE6-7F93EAAA1682}"/>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9">
            <a:extLst>
              <a:ext uri="{FF2B5EF4-FFF2-40B4-BE49-F238E27FC236}">
                <a16:creationId xmlns:a16="http://schemas.microsoft.com/office/drawing/2014/main" id="{6CFEB53F-A6CE-30AF-EB03-D0317B572D89}"/>
              </a:ext>
            </a:extLst>
          </p:cNvPr>
          <p:cNvSpPr>
            <a:spLocks noGrp="1"/>
          </p:cNvSpPr>
          <p:nvPr>
            <p:ph idx="1"/>
          </p:nvPr>
        </p:nvSpPr>
        <p:spPr>
          <a:xfrm>
            <a:off x="6096000" y="1524000"/>
            <a:ext cx="6096000" cy="3677930"/>
          </a:xfrm>
        </p:spPr>
        <p:txBody>
          <a:bodyPr/>
          <a:lstStyle/>
          <a:p>
            <a:pPr marL="361950" indent="-361950">
              <a:spcBef>
                <a:spcPts val="600"/>
              </a:spcBef>
              <a:spcAft>
                <a:spcPts val="600"/>
              </a:spcAft>
              <a:buAutoNum type="arabicPlain"/>
            </a:pPr>
            <a:r>
              <a:rPr lang="en-US" sz="2000"/>
              <a:t>Value is conveyed through storytelling, not data</a:t>
            </a:r>
          </a:p>
          <a:p>
            <a:pPr marL="361950" indent="-361950">
              <a:spcBef>
                <a:spcPts val="600"/>
              </a:spcBef>
              <a:spcAft>
                <a:spcPts val="600"/>
              </a:spcAft>
              <a:buAutoNum type="arabicPlain"/>
            </a:pPr>
            <a:r>
              <a:rPr lang="en-GB" sz="2000"/>
              <a:t>Purpose of demonstrating the value of Copilot</a:t>
            </a:r>
          </a:p>
          <a:p>
            <a:pPr marL="361950" indent="-361950">
              <a:spcBef>
                <a:spcPts val="600"/>
              </a:spcBef>
              <a:spcAft>
                <a:spcPts val="600"/>
              </a:spcAft>
              <a:buAutoNum type="arabicPlain"/>
            </a:pPr>
            <a:r>
              <a:rPr lang="en-GB" sz="2000"/>
              <a:t>Types of value messaging &amp; metrics</a:t>
            </a:r>
          </a:p>
          <a:p>
            <a:pPr marL="361950" indent="-361950">
              <a:spcBef>
                <a:spcPts val="600"/>
              </a:spcBef>
              <a:spcAft>
                <a:spcPts val="600"/>
              </a:spcAft>
              <a:buAutoNum type="arabicPlain"/>
            </a:pPr>
            <a:r>
              <a:rPr lang="en-US" sz="2000"/>
              <a:t>Value &amp; ROI measurement: Illustration</a:t>
            </a:r>
          </a:p>
          <a:p>
            <a:pPr marL="627063" indent="-180975">
              <a:spcBef>
                <a:spcPts val="0"/>
              </a:spcBef>
              <a:spcAft>
                <a:spcPts val="600"/>
              </a:spcAft>
              <a:buFont typeface="Arial" panose="020B0604020202020204" pitchFamily="34" charset="0"/>
              <a:buChar char="•"/>
            </a:pPr>
            <a:r>
              <a:rPr lang="en-US" sz="1800" i="1"/>
              <a:t>Custom Super Usage report</a:t>
            </a:r>
          </a:p>
          <a:p>
            <a:pPr marL="627063" indent="-180975">
              <a:spcBef>
                <a:spcPts val="0"/>
              </a:spcBef>
              <a:spcAft>
                <a:spcPts val="600"/>
              </a:spcAft>
              <a:buFont typeface="Arial" panose="020B0604020202020204" pitchFamily="34" charset="0"/>
              <a:buChar char="•"/>
            </a:pPr>
            <a:r>
              <a:rPr lang="en-US" sz="1800" i="1"/>
              <a:t>Copilot Studio Agent report</a:t>
            </a:r>
          </a:p>
          <a:p>
            <a:pPr marL="627063" indent="-180975">
              <a:spcBef>
                <a:spcPts val="0"/>
              </a:spcBef>
              <a:spcAft>
                <a:spcPts val="600"/>
              </a:spcAft>
              <a:buFont typeface="Arial" panose="020B0604020202020204" pitchFamily="34" charset="0"/>
              <a:buChar char="•"/>
            </a:pPr>
            <a:r>
              <a:rPr lang="en-US" sz="1800" i="1"/>
              <a:t>Copilot Business Impact report</a:t>
            </a:r>
          </a:p>
          <a:p>
            <a:pPr marL="361950" indent="-361950">
              <a:spcBef>
                <a:spcPts val="600"/>
              </a:spcBef>
              <a:spcAft>
                <a:spcPts val="600"/>
              </a:spcAft>
              <a:buFont typeface="+mj-lt"/>
              <a:buAutoNum type="arabicPeriod" startAt="5"/>
            </a:pPr>
            <a:r>
              <a:rPr lang="en-GB" sz="2000"/>
              <a:t>Capturing value &amp; ROI: Wrap Up</a:t>
            </a:r>
          </a:p>
          <a:p>
            <a:pPr marL="361950" indent="-361950">
              <a:spcBef>
                <a:spcPts val="600"/>
              </a:spcBef>
              <a:spcAft>
                <a:spcPts val="600"/>
              </a:spcAft>
              <a:buFont typeface="+mj-lt"/>
              <a:buAutoNum type="arabicPeriod" startAt="5"/>
            </a:pPr>
            <a:r>
              <a:rPr lang="en-US" sz="2000">
                <a:solidFill>
                  <a:srgbClr val="00B0F0"/>
                </a:solidFill>
              </a:rPr>
              <a:t>Q&amp;A, Closing</a:t>
            </a:r>
          </a:p>
        </p:txBody>
      </p:sp>
    </p:spTree>
    <p:extLst>
      <p:ext uri="{BB962C8B-B14F-4D97-AF65-F5344CB8AC3E}">
        <p14:creationId xmlns:p14="http://schemas.microsoft.com/office/powerpoint/2010/main" val="147670740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C859D-0382-F76F-B7D8-2CB0200656A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D19DFF-C48D-C8AD-744B-D329F9347496}"/>
              </a:ext>
            </a:extLst>
          </p:cNvPr>
          <p:cNvSpPr>
            <a:spLocks noGrp="1"/>
          </p:cNvSpPr>
          <p:nvPr>
            <p:ph type="title"/>
          </p:nvPr>
        </p:nvSpPr>
        <p:spPr>
          <a:xfrm>
            <a:off x="588262" y="234173"/>
            <a:ext cx="11603738" cy="498598"/>
          </a:xfrm>
          <a:prstGeom prst="rect">
            <a:avLst/>
          </a:prstGeom>
        </p:spPr>
        <p:txBody>
          <a:bodyPr/>
          <a:lstStyle/>
          <a:p>
            <a:r>
              <a:rPr lang="en-US" sz="3200"/>
              <a:t>Looking for more? Business Value Unified Offers</a:t>
            </a:r>
          </a:p>
        </p:txBody>
      </p:sp>
      <p:pic>
        <p:nvPicPr>
          <p:cNvPr id="3" name="Picture 2">
            <a:extLst>
              <a:ext uri="{FF2B5EF4-FFF2-40B4-BE49-F238E27FC236}">
                <a16:creationId xmlns:a16="http://schemas.microsoft.com/office/drawing/2014/main" id="{3C470110-A5E7-E300-B2C0-45E5972A82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3597"/>
          <a:stretch>
            <a:fillRect/>
          </a:stretch>
        </p:blipFill>
        <p:spPr bwMode="auto">
          <a:xfrm>
            <a:off x="1375678" y="1177290"/>
            <a:ext cx="4791442" cy="8959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4C3A13C-5F90-5BC6-A549-17FDA66F92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409"/>
          <a:stretch>
            <a:fillRect/>
          </a:stretch>
        </p:blipFill>
        <p:spPr bwMode="auto">
          <a:xfrm>
            <a:off x="6863160" y="1177290"/>
            <a:ext cx="4791442" cy="8640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318ACA2-4F78-401C-0F95-969408454B95}"/>
              </a:ext>
            </a:extLst>
          </p:cNvPr>
          <p:cNvSpPr/>
          <p:nvPr/>
        </p:nvSpPr>
        <p:spPr bwMode="auto">
          <a:xfrm>
            <a:off x="1260670" y="2276585"/>
            <a:ext cx="4987730" cy="1269255"/>
          </a:xfrm>
          <a:prstGeom prst="rect">
            <a:avLst/>
          </a:prstGeom>
          <a:solidFill>
            <a:schemeClr val="accent3">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800"/>
              </a:spcAft>
              <a:buClrTx/>
              <a:buSzTx/>
              <a:buFontTx/>
              <a:buNone/>
              <a:tabLst/>
              <a:defRPr/>
            </a:pPr>
            <a:r>
              <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Create alignment between your organization’s AI vision and strategic goals, and prioritize high value use cases that will drive measurable impact with your Copilot investment.</a:t>
            </a:r>
          </a:p>
        </p:txBody>
      </p:sp>
      <p:sp>
        <p:nvSpPr>
          <p:cNvPr id="7" name="Rectangle 6">
            <a:extLst>
              <a:ext uri="{FF2B5EF4-FFF2-40B4-BE49-F238E27FC236}">
                <a16:creationId xmlns:a16="http://schemas.microsoft.com/office/drawing/2014/main" id="{5F84E337-5D57-630C-C947-3985847EBE34}"/>
              </a:ext>
            </a:extLst>
          </p:cNvPr>
          <p:cNvSpPr/>
          <p:nvPr/>
        </p:nvSpPr>
        <p:spPr bwMode="auto">
          <a:xfrm>
            <a:off x="6863160" y="2276585"/>
            <a:ext cx="4810680" cy="1269255"/>
          </a:xfrm>
          <a:prstGeom prst="rect">
            <a:avLst/>
          </a:prstGeom>
          <a:solidFill>
            <a:schemeClr val="accent3">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800"/>
              </a:spcAft>
              <a:buClrTx/>
              <a:buSzTx/>
              <a:buFontTx/>
              <a:buNone/>
              <a:tabLst/>
              <a:defRPr/>
            </a:pPr>
            <a:r>
              <a:rPr kumimoji="0" lang="en-US" sz="1200" b="1" i="0" u="none" strike="noStrike" kern="1200" cap="none" spc="0" normalizeH="0" baseline="0" noProof="0">
                <a:ln>
                  <a:noFill/>
                </a:ln>
                <a:solidFill>
                  <a:srgbClr val="D59ED7">
                    <a:lumMod val="50000"/>
                  </a:srgbClr>
                </a:solidFill>
                <a:effectLst/>
                <a:uLnTx/>
                <a:uFillTx/>
                <a:latin typeface="Yu Gothic UI" panose="020B0500000000000000" pitchFamily="34" charset="-128"/>
                <a:ea typeface="Yu Gothic UI" panose="020B0500000000000000" pitchFamily="34" charset="-128"/>
                <a:cs typeface="+mn-cs"/>
              </a:rPr>
              <a:t>Guidance to measure Copilot’s value and impact, aligned with your business goals.</a:t>
            </a:r>
            <a:endParaRPr kumimoji="0" lang="en-US" sz="1200" b="1" i="0" u="none" strike="noStrike" kern="1200" cap="none" spc="0" normalizeH="0" baseline="0" noProof="0">
              <a:ln>
                <a:noFill/>
              </a:ln>
              <a:solidFill>
                <a:srgbClr val="D59ED7">
                  <a:lumMod val="50000"/>
                </a:srgbClr>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9" name="Rectangle 8">
            <a:extLst>
              <a:ext uri="{FF2B5EF4-FFF2-40B4-BE49-F238E27FC236}">
                <a16:creationId xmlns:a16="http://schemas.microsoft.com/office/drawing/2014/main" id="{9F75EA71-F42E-3A91-CD2B-18D5E89B7124}"/>
              </a:ext>
            </a:extLst>
          </p:cNvPr>
          <p:cNvSpPr/>
          <p:nvPr/>
        </p:nvSpPr>
        <p:spPr bwMode="auto">
          <a:xfrm>
            <a:off x="1260670" y="5210081"/>
            <a:ext cx="4987730" cy="1294532"/>
          </a:xfrm>
          <a:prstGeom prst="rect">
            <a:avLst/>
          </a:prstGeom>
          <a:solidFill>
            <a:schemeClr val="accent3">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171450" marR="0" lvl="0" indent="-171450" algn="l" defTabSz="932472"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Identify AI Business Value objectives unique to your business</a:t>
            </a:r>
          </a:p>
          <a:p>
            <a:pPr marL="171450" marR="0" lvl="0" indent="-171450" algn="l" defTabSz="932472"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Define success criteria, align KPIs with AI influenced Business impact</a:t>
            </a:r>
          </a:p>
          <a:p>
            <a:pPr marL="171450" marR="0" lvl="0" indent="-171450" algn="l" defTabSz="932472"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Develop plan to measure impact with Copilot Analytics</a:t>
            </a:r>
          </a:p>
          <a:p>
            <a:pPr marL="0" marR="0" lvl="0" indent="0" algn="l" defTabSz="932472" rtl="0" eaLnBrk="1" fontAlgn="base" latinLnBrk="0" hangingPunct="1">
              <a:lnSpc>
                <a:spcPct val="100000"/>
              </a:lnSpc>
              <a:spcBef>
                <a:spcPct val="0"/>
              </a:spcBef>
              <a:spcAft>
                <a:spcPts val="800"/>
              </a:spcAft>
              <a:buClrTx/>
              <a:buSzTx/>
              <a:buFontTx/>
              <a:buNone/>
              <a:tabLst/>
              <a:defRPr/>
            </a:pPr>
            <a:endPar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11" name="Rectangle 10">
            <a:extLst>
              <a:ext uri="{FF2B5EF4-FFF2-40B4-BE49-F238E27FC236}">
                <a16:creationId xmlns:a16="http://schemas.microsoft.com/office/drawing/2014/main" id="{2CAD61B3-BD4F-0334-5292-AB1B60981CAF}"/>
              </a:ext>
            </a:extLst>
          </p:cNvPr>
          <p:cNvSpPr/>
          <p:nvPr/>
        </p:nvSpPr>
        <p:spPr bwMode="auto">
          <a:xfrm>
            <a:off x="6863159" y="5221300"/>
            <a:ext cx="4810680" cy="1269255"/>
          </a:xfrm>
          <a:prstGeom prst="rect">
            <a:avLst/>
          </a:prstGeom>
          <a:solidFill>
            <a:schemeClr val="accent3">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171450" marR="0" lvl="0" indent="-171450" algn="l" defTabSz="932472"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D59ED7">
                    <a:lumMod val="50000"/>
                  </a:srgbClr>
                </a:solidFill>
                <a:effectLst/>
                <a:uLnTx/>
                <a:uFillTx/>
                <a:latin typeface="Yu Gothic UI" panose="020B0500000000000000" pitchFamily="34" charset="-128"/>
                <a:ea typeface="Yu Gothic UI" panose="020B0500000000000000" pitchFamily="34" charset="-128"/>
                <a:cs typeface="+mn-cs"/>
              </a:rPr>
              <a:t>Learn how to measure Copilot adoption and impact.</a:t>
            </a:r>
          </a:p>
          <a:p>
            <a:pPr marL="171450" marR="0" lvl="0" indent="-171450" algn="l" defTabSz="932472"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D59ED7">
                    <a:lumMod val="50000"/>
                  </a:srgbClr>
                </a:solidFill>
                <a:effectLst/>
                <a:uLnTx/>
                <a:uFillTx/>
                <a:latin typeface="Yu Gothic UI" panose="020B0500000000000000" pitchFamily="34" charset="-128"/>
                <a:ea typeface="Yu Gothic UI" panose="020B0500000000000000" pitchFamily="34" charset="-128"/>
                <a:cs typeface="+mn-cs"/>
              </a:rPr>
              <a:t>Get hands-on with advanced reporting.</a:t>
            </a:r>
          </a:p>
          <a:p>
            <a:pPr marL="171450" marR="0" lvl="0" indent="-171450" algn="l" defTabSz="932472"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D59ED7">
                    <a:lumMod val="50000"/>
                  </a:srgbClr>
                </a:solidFill>
                <a:effectLst/>
                <a:uLnTx/>
                <a:uFillTx/>
                <a:latin typeface="Yu Gothic UI" panose="020B0500000000000000" pitchFamily="34" charset="-128"/>
                <a:ea typeface="Yu Gothic UI" panose="020B0500000000000000" pitchFamily="34" charset="-128"/>
                <a:cs typeface="+mn-cs"/>
              </a:rPr>
              <a:t>Build executive views to show progress.</a:t>
            </a:r>
            <a:br>
              <a:rPr kumimoji="0" lang="en-US" sz="1200" b="1" i="0" u="none" strike="noStrike" kern="1200" cap="none" spc="0" normalizeH="0" baseline="0" noProof="0">
                <a:ln>
                  <a:noFill/>
                </a:ln>
                <a:solidFill>
                  <a:srgbClr val="D59ED7">
                    <a:lumMod val="50000"/>
                  </a:srgbClr>
                </a:solidFill>
                <a:effectLst/>
                <a:uLnTx/>
                <a:uFillTx/>
                <a:latin typeface="Yu Gothic UI" panose="020B0500000000000000" pitchFamily="34" charset="-128"/>
                <a:ea typeface="Yu Gothic UI" panose="020B0500000000000000" pitchFamily="34" charset="-128"/>
                <a:cs typeface="+mn-cs"/>
              </a:rPr>
            </a:br>
            <a:endParaRPr kumimoji="0" lang="en-US" sz="1200" b="1" i="0" u="none" strike="noStrike" kern="1200" cap="none" spc="0" normalizeH="0" baseline="0" noProof="0">
              <a:ln>
                <a:noFill/>
              </a:ln>
              <a:solidFill>
                <a:srgbClr val="D59ED7">
                  <a:lumMod val="50000"/>
                </a:srgbClr>
              </a:solidFill>
              <a:effectLst/>
              <a:uLnTx/>
              <a:uFillTx/>
              <a:latin typeface="Yu Gothic UI" panose="020B0500000000000000" pitchFamily="34" charset="-128"/>
              <a:ea typeface="Yu Gothic UI" panose="020B0500000000000000" pitchFamily="34" charset="-128"/>
              <a:cs typeface="Segoe UI" pitchFamily="34" charset="0"/>
            </a:endParaRPr>
          </a:p>
        </p:txBody>
      </p:sp>
      <p:sp>
        <p:nvSpPr>
          <p:cNvPr id="12" name="Rectangle 11">
            <a:extLst>
              <a:ext uri="{FF2B5EF4-FFF2-40B4-BE49-F238E27FC236}">
                <a16:creationId xmlns:a16="http://schemas.microsoft.com/office/drawing/2014/main" id="{9E3BCA7B-BAD7-ED82-928D-B4F1F7C3DAFC}"/>
              </a:ext>
            </a:extLst>
          </p:cNvPr>
          <p:cNvSpPr/>
          <p:nvPr/>
        </p:nvSpPr>
        <p:spPr bwMode="auto">
          <a:xfrm>
            <a:off x="588263" y="2276584"/>
            <a:ext cx="411480" cy="1359857"/>
          </a:xfrm>
          <a:prstGeom prst="rect">
            <a:avLst/>
          </a:prstGeom>
          <a:solidFill>
            <a:srgbClr val="FFFFFF"/>
          </a:solidFill>
          <a:ln>
            <a:prstDash val="dashDot"/>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vert270"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800"/>
              </a:spcAft>
              <a:buClrTx/>
              <a:buSzTx/>
              <a:buFontTx/>
              <a:buNone/>
              <a:tabLst/>
              <a:defRPr/>
            </a:pPr>
            <a:r>
              <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Description</a:t>
            </a:r>
          </a:p>
        </p:txBody>
      </p:sp>
      <p:sp>
        <p:nvSpPr>
          <p:cNvPr id="13" name="Rectangle 12">
            <a:extLst>
              <a:ext uri="{FF2B5EF4-FFF2-40B4-BE49-F238E27FC236}">
                <a16:creationId xmlns:a16="http://schemas.microsoft.com/office/drawing/2014/main" id="{49EF9869-9940-44D6-9F12-8FA5D099D928}"/>
              </a:ext>
            </a:extLst>
          </p:cNvPr>
          <p:cNvSpPr/>
          <p:nvPr/>
        </p:nvSpPr>
        <p:spPr bwMode="auto">
          <a:xfrm>
            <a:off x="588263" y="5248700"/>
            <a:ext cx="411480" cy="1217294"/>
          </a:xfrm>
          <a:prstGeom prst="rect">
            <a:avLst/>
          </a:prstGeom>
          <a:solidFill>
            <a:srgbClr val="FFFFFF"/>
          </a:solidFill>
          <a:ln>
            <a:prstDash val="dashDot"/>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vert270"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800"/>
              </a:spcAft>
              <a:buClrTx/>
              <a:buSzTx/>
              <a:buFontTx/>
              <a:buNone/>
              <a:tabLst/>
              <a:defRPr/>
            </a:pPr>
            <a:r>
              <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Outcomes</a:t>
            </a:r>
          </a:p>
        </p:txBody>
      </p:sp>
      <p:sp>
        <p:nvSpPr>
          <p:cNvPr id="14" name="Rectangle 13">
            <a:extLst>
              <a:ext uri="{FF2B5EF4-FFF2-40B4-BE49-F238E27FC236}">
                <a16:creationId xmlns:a16="http://schemas.microsoft.com/office/drawing/2014/main" id="{F4B7B1C0-DB9A-6CBD-FB92-2A13DDE41304}"/>
              </a:ext>
            </a:extLst>
          </p:cNvPr>
          <p:cNvSpPr/>
          <p:nvPr/>
        </p:nvSpPr>
        <p:spPr bwMode="auto">
          <a:xfrm>
            <a:off x="592260" y="3729609"/>
            <a:ext cx="411480" cy="1343658"/>
          </a:xfrm>
          <a:prstGeom prst="rect">
            <a:avLst/>
          </a:prstGeom>
          <a:solidFill>
            <a:srgbClr val="FFFFFF"/>
          </a:solidFill>
          <a:ln>
            <a:prstDash val="dashDot"/>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vert270"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800"/>
              </a:spcAft>
              <a:buClrTx/>
              <a:buSzTx/>
              <a:buFontTx/>
              <a:buNone/>
              <a:tabLst/>
              <a:defRPr/>
            </a:pPr>
            <a:r>
              <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Objectives</a:t>
            </a:r>
          </a:p>
        </p:txBody>
      </p:sp>
      <p:sp>
        <p:nvSpPr>
          <p:cNvPr id="15" name="Rectangle 14">
            <a:extLst>
              <a:ext uri="{FF2B5EF4-FFF2-40B4-BE49-F238E27FC236}">
                <a16:creationId xmlns:a16="http://schemas.microsoft.com/office/drawing/2014/main" id="{01D4F3DA-CCFE-D9A3-042C-CE9966CE0453}"/>
              </a:ext>
            </a:extLst>
          </p:cNvPr>
          <p:cNvSpPr/>
          <p:nvPr/>
        </p:nvSpPr>
        <p:spPr bwMode="auto">
          <a:xfrm>
            <a:off x="1260670" y="3749194"/>
            <a:ext cx="4987730" cy="1343658"/>
          </a:xfrm>
          <a:prstGeom prst="rect">
            <a:avLst/>
          </a:prstGeom>
          <a:solidFill>
            <a:schemeClr val="accent3">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171450" marR="0" lvl="0" indent="-171450" algn="l" defTabSz="932472"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Executive alignment on AI Strategy</a:t>
            </a:r>
          </a:p>
          <a:p>
            <a:pPr marL="171450" marR="0" lvl="0" indent="-171450" algn="l" defTabSz="932472"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Identify </a:t>
            </a:r>
            <a:r>
              <a:rPr kumimoji="0" lang="en-US" sz="1200" b="1" i="0" u="none" strike="noStrike" kern="1200" cap="none" spc="0" normalizeH="0" baseline="0" noProof="0">
                <a:ln>
                  <a:noFill/>
                </a:ln>
                <a:solidFill>
                  <a:srgbClr val="D59ED7">
                    <a:lumMod val="50000"/>
                  </a:srgbClr>
                </a:solidFill>
                <a:effectLst/>
                <a:uLnTx/>
                <a:uFillTx/>
                <a:latin typeface="Yu Gothic UI" panose="020B0500000000000000" pitchFamily="34" charset="-128"/>
                <a:ea typeface="Yu Gothic UI" panose="020B0500000000000000" pitchFamily="34" charset="-128"/>
                <a:cs typeface="Segoe UI" pitchFamily="34" charset="0"/>
              </a:rPr>
              <a:t>high value AI transformation </a:t>
            </a:r>
            <a:r>
              <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scenarios</a:t>
            </a:r>
          </a:p>
          <a:p>
            <a:pPr marL="171450" marR="0" lvl="0" indent="-171450" algn="l" defTabSz="932472"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Est</a:t>
            </a:r>
            <a:r>
              <a:rPr kumimoji="0" lang="en-US" sz="1200" b="1" i="0" u="none" strike="noStrike" kern="1200" cap="none" spc="0" normalizeH="0" baseline="0" noProof="0" err="1">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ablish</a:t>
            </a:r>
            <a:r>
              <a:rPr kumimoji="0" lang="en-US" sz="1200" b="1" i="0" u="none" strike="noStrike" kern="1200" cap="none" spc="0" normalizeH="0" baseline="0" noProof="0">
                <a:ln>
                  <a:noFill/>
                </a:ln>
                <a:solidFill>
                  <a:srgbClr val="C03BC4">
                    <a:lumMod val="50000"/>
                  </a:srgbClr>
                </a:solidFill>
                <a:effectLst/>
                <a:uLnTx/>
                <a:uFillTx/>
                <a:latin typeface="Yu Gothic UI" panose="020B0500000000000000" pitchFamily="34" charset="-128"/>
                <a:ea typeface="Yu Gothic UI" panose="020B0500000000000000" pitchFamily="34" charset="-128"/>
                <a:cs typeface="Segoe UI" pitchFamily="34" charset="0"/>
              </a:rPr>
              <a:t> success metrics for 3 prioritized scenarios</a:t>
            </a:r>
          </a:p>
        </p:txBody>
      </p:sp>
      <p:sp>
        <p:nvSpPr>
          <p:cNvPr id="17" name="Rectangle 16">
            <a:extLst>
              <a:ext uri="{FF2B5EF4-FFF2-40B4-BE49-F238E27FC236}">
                <a16:creationId xmlns:a16="http://schemas.microsoft.com/office/drawing/2014/main" id="{6355C53D-0FFF-A610-2493-393EE2BD9B90}"/>
              </a:ext>
            </a:extLst>
          </p:cNvPr>
          <p:cNvSpPr/>
          <p:nvPr/>
        </p:nvSpPr>
        <p:spPr bwMode="auto">
          <a:xfrm>
            <a:off x="6863161" y="3749195"/>
            <a:ext cx="4810680" cy="1343657"/>
          </a:xfrm>
          <a:prstGeom prst="rect">
            <a:avLst/>
          </a:prstGeom>
          <a:solidFill>
            <a:schemeClr val="accent3">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171450" marR="0" lvl="0" indent="-171450" algn="l" defTabSz="932472"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D59ED7">
                    <a:lumMod val="50000"/>
                  </a:srgbClr>
                </a:solidFill>
                <a:effectLst/>
                <a:uLnTx/>
                <a:uFillTx/>
                <a:latin typeface="Yu Gothic UI" panose="020B0500000000000000" pitchFamily="34" charset="-128"/>
                <a:ea typeface="Yu Gothic UI" panose="020B0500000000000000" pitchFamily="34" charset="-128"/>
                <a:cs typeface="+mn-cs"/>
              </a:rPr>
              <a:t>Set a clear measurement strategy.</a:t>
            </a:r>
          </a:p>
          <a:p>
            <a:pPr marL="171450" marR="0" lvl="0" indent="-171450" algn="l" defTabSz="932472"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D59ED7">
                    <a:lumMod val="50000"/>
                  </a:srgbClr>
                </a:solidFill>
                <a:effectLst/>
                <a:uLnTx/>
                <a:uFillTx/>
                <a:latin typeface="Yu Gothic UI" panose="020B0500000000000000" pitchFamily="34" charset="-128"/>
                <a:ea typeface="Yu Gothic UI" panose="020B0500000000000000" pitchFamily="34" charset="-128"/>
                <a:cs typeface="+mn-cs"/>
              </a:rPr>
              <a:t>Measure Copilot’s value with built in dashboards and custom views .</a:t>
            </a:r>
          </a:p>
          <a:p>
            <a:pPr marL="171450" marR="0" lvl="0" indent="-171450" algn="l" defTabSz="932472"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D59ED7">
                    <a:lumMod val="50000"/>
                  </a:srgbClr>
                </a:solidFill>
                <a:effectLst/>
                <a:uLnTx/>
                <a:uFillTx/>
                <a:latin typeface="Yu Gothic UI" panose="020B0500000000000000" pitchFamily="34" charset="-128"/>
                <a:ea typeface="Yu Gothic UI" panose="020B0500000000000000" pitchFamily="34" charset="-128"/>
                <a:cs typeface="+mn-cs"/>
              </a:rPr>
              <a:t>Advise decision makers on interpreting insights.</a:t>
            </a:r>
            <a:endParaRPr kumimoji="0" lang="en-US" sz="1200" b="1" i="0" u="none" strike="noStrike" kern="1200" cap="none" spc="0" normalizeH="0" baseline="0" noProof="0">
              <a:ln>
                <a:noFill/>
              </a:ln>
              <a:solidFill>
                <a:srgbClr val="D59ED7">
                  <a:lumMod val="50000"/>
                </a:srgbClr>
              </a:solidFill>
              <a:effectLst/>
              <a:uLnTx/>
              <a:uFillTx/>
              <a:latin typeface="Yu Gothic UI" panose="020B0500000000000000" pitchFamily="34" charset="-128"/>
              <a:ea typeface="Yu Gothic UI" panose="020B0500000000000000" pitchFamily="34" charset="-128"/>
              <a:cs typeface="Segoe UI" pitchFamily="34" charset="0"/>
            </a:endParaRPr>
          </a:p>
        </p:txBody>
      </p:sp>
    </p:spTree>
    <p:extLst>
      <p:ext uri="{BB962C8B-B14F-4D97-AF65-F5344CB8AC3E}">
        <p14:creationId xmlns:p14="http://schemas.microsoft.com/office/powerpoint/2010/main" val="259172887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A0B0A-BD72-1174-95C4-B0A51CB795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31E151-EEE0-011B-51B9-13A2E9AEE18A}"/>
              </a:ext>
              <a:ext uri="{C183D7F6-B498-43B3-948B-1728B52AA6E4}">
                <adec:decorative xmlns:adec="http://schemas.microsoft.com/office/drawing/2017/decorative" val="1"/>
              </a:ext>
            </a:extLst>
          </p:cNvPr>
          <p:cNvSpPr>
            <a:spLocks noGrp="1"/>
          </p:cNvSpPr>
          <p:nvPr>
            <p:ph type="title"/>
          </p:nvPr>
        </p:nvSpPr>
        <p:spPr>
          <a:xfrm>
            <a:off x="588262" y="485481"/>
            <a:ext cx="11837417" cy="498598"/>
          </a:xfrm>
          <a:prstGeom prst="rect">
            <a:avLst/>
          </a:prstGeom>
        </p:spPr>
        <p:txBody>
          <a:bodyPr/>
          <a:lstStyle/>
          <a:p>
            <a:r>
              <a:rPr lang="en-US" sz="3200"/>
              <a:t>Review the Copilot Customer Hub sessions</a:t>
            </a:r>
          </a:p>
        </p:txBody>
      </p:sp>
      <p:sp>
        <p:nvSpPr>
          <p:cNvPr id="25" name="Text Placeholder 7">
            <a:extLst>
              <a:ext uri="{FF2B5EF4-FFF2-40B4-BE49-F238E27FC236}">
                <a16:creationId xmlns:a16="http://schemas.microsoft.com/office/drawing/2014/main" id="{5F5562A5-61D9-BB8F-5F09-176F639F54EE}"/>
              </a:ext>
              <a:ext uri="{C183D7F6-B498-43B3-948B-1728B52AA6E4}">
                <adec:decorative xmlns:adec="http://schemas.microsoft.com/office/drawing/2017/decorative" val="1"/>
              </a:ext>
            </a:extLst>
          </p:cNvPr>
          <p:cNvSpPr txBox="1">
            <a:spLocks/>
          </p:cNvSpPr>
          <p:nvPr/>
        </p:nvSpPr>
        <p:spPr>
          <a:xfrm>
            <a:off x="446045" y="2578456"/>
            <a:ext cx="2811632" cy="2897371"/>
          </a:xfrm>
          <a:prstGeom prst="rect">
            <a:avLst/>
          </a:prstGeom>
          <a:ln w="38100">
            <a:noFill/>
          </a:ln>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rPr>
              <a:t>Defining business value for your organization</a:t>
            </a:r>
          </a:p>
        </p:txBody>
      </p:sp>
      <p:sp>
        <p:nvSpPr>
          <p:cNvPr id="26" name="Text Placeholder 5">
            <a:extLst>
              <a:ext uri="{FF2B5EF4-FFF2-40B4-BE49-F238E27FC236}">
                <a16:creationId xmlns:a16="http://schemas.microsoft.com/office/drawing/2014/main" id="{796D79A2-26F9-7F40-1CD2-FDC3D5F73561}"/>
              </a:ext>
              <a:ext uri="{C183D7F6-B498-43B3-948B-1728B52AA6E4}">
                <adec:decorative xmlns:adec="http://schemas.microsoft.com/office/drawing/2017/decorative" val="1"/>
              </a:ext>
            </a:extLst>
          </p:cNvPr>
          <p:cNvSpPr txBox="1">
            <a:spLocks/>
          </p:cNvSpPr>
          <p:nvPr/>
        </p:nvSpPr>
        <p:spPr>
          <a:xfrm>
            <a:off x="485326" y="3900783"/>
            <a:ext cx="3106378" cy="1378839"/>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Sans Display" pitchFamily="2" charset="0"/>
              </a:rPr>
              <a:t>📅 Thursday, September 25,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Sans Display" pitchFamily="2" charset="0"/>
              </a:rPr>
              <a:t>🔗</a:t>
            </a:r>
            <a:r>
              <a:rPr kumimoji="0" lang="en-US" sz="16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3"/>
              </a:rPr>
              <a:t>Register now</a:t>
            </a:r>
            <a:endParaRPr kumimoji="0" lang="en-US" sz="16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27" name="Text Placeholder 8">
            <a:extLst>
              <a:ext uri="{FF2B5EF4-FFF2-40B4-BE49-F238E27FC236}">
                <a16:creationId xmlns:a16="http://schemas.microsoft.com/office/drawing/2014/main" id="{D87CC4E9-7527-8FE4-9606-00DE7C6A47FB}"/>
              </a:ext>
              <a:ext uri="{C183D7F6-B498-43B3-948B-1728B52AA6E4}">
                <adec:decorative xmlns:adec="http://schemas.microsoft.com/office/drawing/2017/decorative" val="1"/>
              </a:ext>
            </a:extLst>
          </p:cNvPr>
          <p:cNvSpPr txBox="1">
            <a:spLocks/>
          </p:cNvSpPr>
          <p:nvPr/>
        </p:nvSpPr>
        <p:spPr>
          <a:xfrm>
            <a:off x="3329917" y="2530355"/>
            <a:ext cx="3108325" cy="2354066"/>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rPr>
              <a:t>Follow-Along: Measuring impact with Copilot Analytics</a:t>
            </a:r>
          </a:p>
        </p:txBody>
      </p:sp>
      <p:sp>
        <p:nvSpPr>
          <p:cNvPr id="28" name="Text Placeholder 6">
            <a:extLst>
              <a:ext uri="{FF2B5EF4-FFF2-40B4-BE49-F238E27FC236}">
                <a16:creationId xmlns:a16="http://schemas.microsoft.com/office/drawing/2014/main" id="{60516D1C-8CB2-71B2-DBF0-AACDF2E57434}"/>
              </a:ext>
              <a:ext uri="{C183D7F6-B498-43B3-948B-1728B52AA6E4}">
                <adec:decorative xmlns:adec="http://schemas.microsoft.com/office/drawing/2017/decorative" val="1"/>
              </a:ext>
            </a:extLst>
          </p:cNvPr>
          <p:cNvSpPr txBox="1">
            <a:spLocks/>
          </p:cNvSpPr>
          <p:nvPr/>
        </p:nvSpPr>
        <p:spPr>
          <a:xfrm>
            <a:off x="3359590" y="3799217"/>
            <a:ext cx="3106378" cy="1231106"/>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 Thursday, October 2,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a:t>
            </a: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4"/>
              </a:rPr>
              <a:t>Register now</a:t>
            </a:r>
            <a:endPar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29" name="Text Placeholder 9">
            <a:extLst>
              <a:ext uri="{FF2B5EF4-FFF2-40B4-BE49-F238E27FC236}">
                <a16:creationId xmlns:a16="http://schemas.microsoft.com/office/drawing/2014/main" id="{D9EA3CDE-19FD-D593-C8B7-9C710097455A}"/>
              </a:ext>
              <a:ext uri="{C183D7F6-B498-43B3-948B-1728B52AA6E4}">
                <adec:decorative xmlns:adec="http://schemas.microsoft.com/office/drawing/2017/decorative" val="1"/>
              </a:ext>
            </a:extLst>
          </p:cNvPr>
          <p:cNvSpPr txBox="1">
            <a:spLocks/>
          </p:cNvSpPr>
          <p:nvPr/>
        </p:nvSpPr>
        <p:spPr>
          <a:xfrm>
            <a:off x="6364890" y="2566781"/>
            <a:ext cx="3106378" cy="2354066"/>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rPr>
              <a:t>Maximizing business value &amp; ROI</a:t>
            </a:r>
          </a:p>
        </p:txBody>
      </p:sp>
      <p:sp>
        <p:nvSpPr>
          <p:cNvPr id="30" name="Text Placeholder 10">
            <a:extLst>
              <a:ext uri="{FF2B5EF4-FFF2-40B4-BE49-F238E27FC236}">
                <a16:creationId xmlns:a16="http://schemas.microsoft.com/office/drawing/2014/main" id="{14FF31AE-2FFA-9029-CD5A-66ABE5328019}"/>
              </a:ext>
              <a:ext uri="{C183D7F6-B498-43B3-948B-1728B52AA6E4}">
                <adec:decorative xmlns:adec="http://schemas.microsoft.com/office/drawing/2017/decorative" val="1"/>
              </a:ext>
            </a:extLst>
          </p:cNvPr>
          <p:cNvSpPr txBox="1">
            <a:spLocks/>
          </p:cNvSpPr>
          <p:nvPr/>
        </p:nvSpPr>
        <p:spPr>
          <a:xfrm>
            <a:off x="6315681" y="3694732"/>
            <a:ext cx="3106378" cy="1231106"/>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 Thursday, October 9,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a:t>
            </a: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5"/>
              </a:rPr>
              <a:t>Register now</a:t>
            </a:r>
            <a:endPar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cxnSp>
        <p:nvCxnSpPr>
          <p:cNvPr id="31" name="Straight Connector 30">
            <a:extLst>
              <a:ext uri="{FF2B5EF4-FFF2-40B4-BE49-F238E27FC236}">
                <a16:creationId xmlns:a16="http://schemas.microsoft.com/office/drawing/2014/main" id="{9EC7086A-816F-D4F5-CDF7-C5B1EB320A60}"/>
              </a:ext>
              <a:ext uri="{C183D7F6-B498-43B3-948B-1728B52AA6E4}">
                <adec:decorative xmlns:adec="http://schemas.microsoft.com/office/drawing/2017/decorative" val="1"/>
              </a:ext>
            </a:extLst>
          </p:cNvPr>
          <p:cNvCxnSpPr>
            <a:cxnSpLocks/>
          </p:cNvCxnSpPr>
          <p:nvPr/>
        </p:nvCxnSpPr>
        <p:spPr>
          <a:xfrm>
            <a:off x="566098" y="1997723"/>
            <a:ext cx="5586984"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ext Placeholder 7">
            <a:extLst>
              <a:ext uri="{FF2B5EF4-FFF2-40B4-BE49-F238E27FC236}">
                <a16:creationId xmlns:a16="http://schemas.microsoft.com/office/drawing/2014/main" id="{9423C900-A787-D919-74A2-2EE87254D21A}"/>
              </a:ext>
              <a:ext uri="{C183D7F6-B498-43B3-948B-1728B52AA6E4}">
                <adec:decorative xmlns:adec="http://schemas.microsoft.com/office/drawing/2017/decorative" val="1"/>
              </a:ext>
            </a:extLst>
          </p:cNvPr>
          <p:cNvSpPr txBox="1">
            <a:spLocks/>
          </p:cNvSpPr>
          <p:nvPr/>
        </p:nvSpPr>
        <p:spPr>
          <a:xfrm>
            <a:off x="513080" y="1382170"/>
            <a:ext cx="104800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Driving business value with Copilot</a:t>
            </a:r>
          </a:p>
        </p:txBody>
      </p:sp>
      <p:pic>
        <p:nvPicPr>
          <p:cNvPr id="35" name="Picture 34">
            <a:extLst>
              <a:ext uri="{FF2B5EF4-FFF2-40B4-BE49-F238E27FC236}">
                <a16:creationId xmlns:a16="http://schemas.microsoft.com/office/drawing/2014/main" id="{3DCEA929-2064-85AC-5B20-664279F3494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543508" y="3643461"/>
            <a:ext cx="1810512" cy="1810512"/>
          </a:xfrm>
          <a:prstGeom prst="roundRect">
            <a:avLst>
              <a:gd name="adj" fmla="val 2933"/>
            </a:avLst>
          </a:prstGeom>
          <a:noFill/>
        </p:spPr>
      </p:pic>
      <p:pic>
        <p:nvPicPr>
          <p:cNvPr id="36" name="Graphic 35">
            <a:extLst>
              <a:ext uri="{FF2B5EF4-FFF2-40B4-BE49-F238E27FC236}">
                <a16:creationId xmlns:a16="http://schemas.microsoft.com/office/drawing/2014/main" id="{18094407-4199-A302-1952-83FFBB27F3F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28821" y="364279"/>
            <a:ext cx="1337566" cy="705394"/>
          </a:xfrm>
          <a:prstGeom prst="rect">
            <a:avLst/>
          </a:prstGeom>
        </p:spPr>
      </p:pic>
      <p:sp>
        <p:nvSpPr>
          <p:cNvPr id="38" name="Rectangle: Rounded Corners 37">
            <a:extLst>
              <a:ext uri="{FF2B5EF4-FFF2-40B4-BE49-F238E27FC236}">
                <a16:creationId xmlns:a16="http://schemas.microsoft.com/office/drawing/2014/main" id="{BA427E17-DF77-D084-49F3-09C997FDC7D0}"/>
              </a:ext>
              <a:ext uri="{C183D7F6-B498-43B3-948B-1728B52AA6E4}">
                <adec:decorative xmlns:adec="http://schemas.microsoft.com/office/drawing/2017/decorative" val="1"/>
              </a:ext>
            </a:extLst>
          </p:cNvPr>
          <p:cNvSpPr/>
          <p:nvPr/>
        </p:nvSpPr>
        <p:spPr bwMode="auto">
          <a:xfrm rot="16200000" flipH="1">
            <a:off x="8452571" y="3627724"/>
            <a:ext cx="3832310"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grpSp>
        <p:nvGrpSpPr>
          <p:cNvPr id="39" name="Group 38">
            <a:extLst>
              <a:ext uri="{FF2B5EF4-FFF2-40B4-BE49-F238E27FC236}">
                <a16:creationId xmlns:a16="http://schemas.microsoft.com/office/drawing/2014/main" id="{B75A9C24-8336-B4FE-06A0-3F77B8B275DC}"/>
              </a:ext>
              <a:ext uri="{C183D7F6-B498-43B3-948B-1728B52AA6E4}">
                <adec:decorative xmlns:adec="http://schemas.microsoft.com/office/drawing/2017/decorative" val="1"/>
              </a:ext>
            </a:extLst>
          </p:cNvPr>
          <p:cNvGrpSpPr/>
          <p:nvPr/>
        </p:nvGrpSpPr>
        <p:grpSpPr>
          <a:xfrm>
            <a:off x="8837778" y="5730389"/>
            <a:ext cx="7503737" cy="844463"/>
            <a:chOff x="5607459" y="5376024"/>
            <a:chExt cx="5795892" cy="844463"/>
          </a:xfrm>
        </p:grpSpPr>
        <p:sp>
          <p:nvSpPr>
            <p:cNvPr id="40" name="Rectangle: Rounded Corners 11">
              <a:extLst>
                <a:ext uri="{FF2B5EF4-FFF2-40B4-BE49-F238E27FC236}">
                  <a16:creationId xmlns:a16="http://schemas.microsoft.com/office/drawing/2014/main" id="{9A5651D5-6A1E-4F01-29BC-1C637FD733D1}"/>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1" name="Rectangle: Rounded Corners 11">
              <a:extLst>
                <a:ext uri="{FF2B5EF4-FFF2-40B4-BE49-F238E27FC236}">
                  <a16:creationId xmlns:a16="http://schemas.microsoft.com/office/drawing/2014/main" id="{2E72C43B-2A7B-04EA-9843-863D9F28141F}"/>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42" name="TextBox 41">
            <a:extLst>
              <a:ext uri="{FF2B5EF4-FFF2-40B4-BE49-F238E27FC236}">
                <a16:creationId xmlns:a16="http://schemas.microsoft.com/office/drawing/2014/main" id="{696594A2-79E9-8AD2-D482-F6B7A7AB58C9}"/>
              </a:ext>
              <a:ext uri="{C183D7F6-B498-43B3-948B-1728B52AA6E4}">
                <adec:decorative xmlns:adec="http://schemas.microsoft.com/office/drawing/2017/decorative" val="1"/>
              </a:ext>
            </a:extLst>
          </p:cNvPr>
          <p:cNvSpPr txBox="1"/>
          <p:nvPr/>
        </p:nvSpPr>
        <p:spPr>
          <a:xfrm>
            <a:off x="9179091" y="6067981"/>
            <a:ext cx="2970237"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9">
                  <a:extLst>
                    <a:ext uri="{A12FA001-AC4F-418D-AE19-62706E023703}">
                      <ahyp:hlinkClr xmlns:ahyp="http://schemas.microsoft.com/office/drawing/2018/hyperlinkcolor" val="tx"/>
                    </a:ext>
                  </a:extLst>
                </a:hlinkClick>
              </a:rPr>
              <a:t>https://aka.ms/CustomerHubSessions</a:t>
            </a:r>
            <a:r>
              <a:rPr kumimoji="0" lang="en-US" sz="1400" b="0" i="0" u="none" strike="noStrike" kern="1200" cap="none" spc="0" normalizeH="0" baseline="0" noProof="0">
                <a:ln>
                  <a:noFill/>
                </a:ln>
                <a:solidFill>
                  <a:srgbClr val="091F2C"/>
                </a:solidFill>
                <a:effectLst/>
                <a:uLnTx/>
                <a:uFillTx/>
                <a:latin typeface="Segoe Sans Text"/>
                <a:ea typeface="+mn-ea"/>
                <a:cs typeface="+mn-cs"/>
              </a:rPr>
              <a:t>​</a:t>
            </a:r>
          </a:p>
        </p:txBody>
      </p:sp>
      <p:sp>
        <p:nvSpPr>
          <p:cNvPr id="2" name="Text Placeholder 7">
            <a:extLst>
              <a:ext uri="{FF2B5EF4-FFF2-40B4-BE49-F238E27FC236}">
                <a16:creationId xmlns:a16="http://schemas.microsoft.com/office/drawing/2014/main" id="{51B023F8-4A1D-40FD-62D9-F6C6CA3C99AB}"/>
              </a:ext>
              <a:ext uri="{C183D7F6-B498-43B3-948B-1728B52AA6E4}">
                <adec:decorative xmlns:adec="http://schemas.microsoft.com/office/drawing/2017/decorative" val="1"/>
              </a:ext>
            </a:extLst>
          </p:cNvPr>
          <p:cNvSpPr txBox="1">
            <a:spLocks/>
          </p:cNvSpPr>
          <p:nvPr/>
        </p:nvSpPr>
        <p:spPr>
          <a:xfrm>
            <a:off x="243841" y="2350531"/>
            <a:ext cx="9170862" cy="2897371"/>
          </a:xfrm>
          <a:prstGeom prst="rect">
            <a:avLst/>
          </a:prstGeom>
          <a:ln w="38100">
            <a:solidFill>
              <a:srgbClr val="FFFF00"/>
            </a:solidFill>
          </a:ln>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Tree>
    <p:extLst>
      <p:ext uri="{BB962C8B-B14F-4D97-AF65-F5344CB8AC3E}">
        <p14:creationId xmlns:p14="http://schemas.microsoft.com/office/powerpoint/2010/main" val="378489328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0868BF7-E911-771C-552D-49DC5CEC0270}"/>
              </a:ext>
              <a:ext uri="{C183D7F6-B498-43B3-948B-1728B52AA6E4}">
                <adec:decorative xmlns:adec="http://schemas.microsoft.com/office/drawing/2017/decorative" val="1"/>
              </a:ext>
            </a:extLst>
          </p:cNvPr>
          <p:cNvSpPr>
            <a:spLocks noGrp="1"/>
          </p:cNvSpPr>
          <p:nvPr>
            <p:ph type="body" sz="quarter" idx="16"/>
          </p:nvPr>
        </p:nvSpPr>
        <p:spPr>
          <a:xfrm>
            <a:off x="479779" y="1945029"/>
            <a:ext cx="2531492" cy="615553"/>
          </a:xfrm>
        </p:spPr>
        <p:txBody>
          <a:bodyPr/>
          <a:lstStyle/>
          <a:p>
            <a:r>
              <a:rPr lang="en-US" sz="1400"/>
              <a:t>Realize value with Microsoft 365 Copilot Chat for all</a:t>
            </a:r>
          </a:p>
        </p:txBody>
      </p:sp>
      <p:sp>
        <p:nvSpPr>
          <p:cNvPr id="6" name="Text Placeholder 5">
            <a:extLst>
              <a:ext uri="{FF2B5EF4-FFF2-40B4-BE49-F238E27FC236}">
                <a16:creationId xmlns:a16="http://schemas.microsoft.com/office/drawing/2014/main" id="{E5A22DD0-9C29-A352-92C7-1B3F4129589E}"/>
              </a:ext>
              <a:ext uri="{C183D7F6-B498-43B3-948B-1728B52AA6E4}">
                <adec:decorative xmlns:adec="http://schemas.microsoft.com/office/drawing/2017/decorative" val="1"/>
              </a:ext>
            </a:extLst>
          </p:cNvPr>
          <p:cNvSpPr>
            <a:spLocks noGrp="1"/>
          </p:cNvSpPr>
          <p:nvPr>
            <p:ph type="body" sz="quarter" idx="14"/>
          </p:nvPr>
        </p:nvSpPr>
        <p:spPr>
          <a:xfrm>
            <a:off x="479778" y="2485069"/>
            <a:ext cx="2532063" cy="889474"/>
          </a:xfrm>
        </p:spPr>
        <p:txBody>
          <a:bodyPr/>
          <a:lstStyle/>
          <a:p>
            <a:r>
              <a:rPr lang="en-US" sz="1100"/>
              <a:t>📅 Tuesday, October 14, 2025</a:t>
            </a:r>
          </a:p>
          <a:p>
            <a:r>
              <a:rPr lang="en-US" sz="1100"/>
              <a:t>🕑8 AM PST</a:t>
            </a:r>
          </a:p>
          <a:p>
            <a:r>
              <a:rPr lang="en-US" sz="1100"/>
              <a:t>🔗</a:t>
            </a:r>
            <a:r>
              <a:rPr lang="en-US" sz="1100">
                <a:hlinkClick r:id="rId3"/>
              </a:rPr>
              <a:t>Register now</a:t>
            </a:r>
            <a:endParaRPr lang="en-US" sz="1100"/>
          </a:p>
          <a:p>
            <a:endParaRPr lang="en-US" sz="1100"/>
          </a:p>
        </p:txBody>
      </p:sp>
      <p:sp>
        <p:nvSpPr>
          <p:cNvPr id="9" name="Text Placeholder 8">
            <a:extLst>
              <a:ext uri="{FF2B5EF4-FFF2-40B4-BE49-F238E27FC236}">
                <a16:creationId xmlns:a16="http://schemas.microsoft.com/office/drawing/2014/main" id="{7657A6CB-1B00-70A0-0464-717864A6E8DA}"/>
              </a:ext>
              <a:ext uri="{C183D7F6-B498-43B3-948B-1728B52AA6E4}">
                <adec:decorative xmlns:adec="http://schemas.microsoft.com/office/drawing/2017/decorative" val="1"/>
              </a:ext>
            </a:extLst>
          </p:cNvPr>
          <p:cNvSpPr>
            <a:spLocks noGrp="1"/>
          </p:cNvSpPr>
          <p:nvPr>
            <p:ph type="body" sz="quarter" idx="17"/>
          </p:nvPr>
        </p:nvSpPr>
        <p:spPr>
          <a:xfrm>
            <a:off x="3308703" y="1945029"/>
            <a:ext cx="2533650" cy="615553"/>
          </a:xfrm>
        </p:spPr>
        <p:txBody>
          <a:bodyPr/>
          <a:lstStyle/>
          <a:p>
            <a:r>
              <a:rPr lang="en-US" sz="1400"/>
              <a:t>Secure AI with Microsoft 365 Copilot Chat</a:t>
            </a:r>
          </a:p>
        </p:txBody>
      </p:sp>
      <p:sp>
        <p:nvSpPr>
          <p:cNvPr id="7" name="Text Placeholder 6">
            <a:extLst>
              <a:ext uri="{FF2B5EF4-FFF2-40B4-BE49-F238E27FC236}">
                <a16:creationId xmlns:a16="http://schemas.microsoft.com/office/drawing/2014/main" id="{2B8167B8-7370-B6BA-BA02-BEC6239E8FCE}"/>
              </a:ext>
              <a:ext uri="{C183D7F6-B498-43B3-948B-1728B52AA6E4}">
                <adec:decorative xmlns:adec="http://schemas.microsoft.com/office/drawing/2017/decorative" val="1"/>
              </a:ext>
            </a:extLst>
          </p:cNvPr>
          <p:cNvSpPr>
            <a:spLocks noGrp="1"/>
          </p:cNvSpPr>
          <p:nvPr>
            <p:ph type="body" sz="quarter" idx="15"/>
          </p:nvPr>
        </p:nvSpPr>
        <p:spPr>
          <a:xfrm>
            <a:off x="3308703" y="2478429"/>
            <a:ext cx="2532063" cy="871008"/>
          </a:xfrm>
        </p:spPr>
        <p:txBody>
          <a:bodyPr/>
          <a:lstStyle/>
          <a:p>
            <a:r>
              <a:rPr lang="en-US" sz="1100"/>
              <a:t>📅 Thursday, October 16, 2025</a:t>
            </a:r>
          </a:p>
          <a:p>
            <a:r>
              <a:rPr lang="en-US" sz="1100"/>
              <a:t>🕑8 AM PST</a:t>
            </a:r>
          </a:p>
          <a:p>
            <a:r>
              <a:rPr lang="en-US" sz="1100"/>
              <a:t>🔗</a:t>
            </a:r>
            <a:r>
              <a:rPr lang="en-US" sz="1100">
                <a:hlinkClick r:id="rId4"/>
              </a:rPr>
              <a:t>Register now</a:t>
            </a:r>
            <a:endParaRPr lang="en-US" sz="1100"/>
          </a:p>
          <a:p>
            <a:endParaRPr lang="en-US" sz="1100"/>
          </a:p>
        </p:txBody>
      </p:sp>
      <p:sp>
        <p:nvSpPr>
          <p:cNvPr id="10" name="Text Placeholder 9">
            <a:extLst>
              <a:ext uri="{FF2B5EF4-FFF2-40B4-BE49-F238E27FC236}">
                <a16:creationId xmlns:a16="http://schemas.microsoft.com/office/drawing/2014/main" id="{7CF25C1E-BEDF-E944-0E15-F013FEA9355C}"/>
              </a:ext>
              <a:ext uri="{C183D7F6-B498-43B3-948B-1728B52AA6E4}">
                <adec:decorative xmlns:adec="http://schemas.microsoft.com/office/drawing/2017/decorative" val="1"/>
              </a:ext>
            </a:extLst>
          </p:cNvPr>
          <p:cNvSpPr>
            <a:spLocks noGrp="1"/>
          </p:cNvSpPr>
          <p:nvPr>
            <p:ph type="body" sz="quarter" idx="18"/>
          </p:nvPr>
        </p:nvSpPr>
        <p:spPr>
          <a:xfrm>
            <a:off x="6139786" y="1945029"/>
            <a:ext cx="2532063" cy="615553"/>
          </a:xfrm>
        </p:spPr>
        <p:txBody>
          <a:bodyPr/>
          <a:lstStyle/>
          <a:p>
            <a:r>
              <a:rPr lang="en-US" sz="1400"/>
              <a:t>Unlock the power: Navigating Microsoft 365 Copilot Chat</a:t>
            </a:r>
          </a:p>
        </p:txBody>
      </p:sp>
      <p:sp>
        <p:nvSpPr>
          <p:cNvPr id="11" name="Text Placeholder 10">
            <a:extLst>
              <a:ext uri="{FF2B5EF4-FFF2-40B4-BE49-F238E27FC236}">
                <a16:creationId xmlns:a16="http://schemas.microsoft.com/office/drawing/2014/main" id="{0D46A939-028B-7D23-AD51-8F6D8D0B7C73}"/>
              </a:ext>
              <a:ext uri="{C183D7F6-B498-43B3-948B-1728B52AA6E4}">
                <adec:decorative xmlns:adec="http://schemas.microsoft.com/office/drawing/2017/decorative" val="1"/>
              </a:ext>
            </a:extLst>
          </p:cNvPr>
          <p:cNvSpPr>
            <a:spLocks noGrp="1"/>
          </p:cNvSpPr>
          <p:nvPr>
            <p:ph type="body" sz="quarter" idx="19"/>
          </p:nvPr>
        </p:nvSpPr>
        <p:spPr>
          <a:xfrm>
            <a:off x="6139786" y="2485069"/>
            <a:ext cx="2532063" cy="667875"/>
          </a:xfrm>
        </p:spPr>
        <p:txBody>
          <a:bodyPr/>
          <a:lstStyle/>
          <a:p>
            <a:r>
              <a:rPr lang="en-US" sz="1100"/>
              <a:t>📅 Tuesday, October 21, 2025</a:t>
            </a:r>
          </a:p>
          <a:p>
            <a:r>
              <a:rPr lang="en-US" sz="1100"/>
              <a:t>🕑8 AM PST</a:t>
            </a:r>
          </a:p>
          <a:p>
            <a:r>
              <a:rPr lang="en-US" sz="1100"/>
              <a:t>🔗</a:t>
            </a:r>
            <a:r>
              <a:rPr lang="en-US" sz="1100">
                <a:hlinkClick r:id="rId5"/>
              </a:rPr>
              <a:t>Register now</a:t>
            </a:r>
            <a:endParaRPr lang="en-US" sz="1100"/>
          </a:p>
        </p:txBody>
      </p:sp>
      <p:sp>
        <p:nvSpPr>
          <p:cNvPr id="12" name="Text Placeholder 11">
            <a:extLst>
              <a:ext uri="{FF2B5EF4-FFF2-40B4-BE49-F238E27FC236}">
                <a16:creationId xmlns:a16="http://schemas.microsoft.com/office/drawing/2014/main" id="{C185581F-5068-E7C4-106C-B5EC80AF9028}"/>
              </a:ext>
              <a:ext uri="{C183D7F6-B498-43B3-948B-1728B52AA6E4}">
                <adec:decorative xmlns:adec="http://schemas.microsoft.com/office/drawing/2017/decorative" val="1"/>
              </a:ext>
            </a:extLst>
          </p:cNvPr>
          <p:cNvSpPr>
            <a:spLocks noGrp="1"/>
          </p:cNvSpPr>
          <p:nvPr>
            <p:ph type="body" sz="quarter" idx="20"/>
          </p:nvPr>
        </p:nvSpPr>
        <p:spPr>
          <a:xfrm>
            <a:off x="8968711" y="1945029"/>
            <a:ext cx="2533650" cy="615553"/>
          </a:xfrm>
        </p:spPr>
        <p:txBody>
          <a:bodyPr/>
          <a:lstStyle/>
          <a:p>
            <a:r>
              <a:rPr lang="en-US" sz="1400"/>
              <a:t>Maximize your Microsoft 365 Copilot Chat experience</a:t>
            </a:r>
          </a:p>
        </p:txBody>
      </p:sp>
      <p:sp>
        <p:nvSpPr>
          <p:cNvPr id="13" name="Text Placeholder 12">
            <a:extLst>
              <a:ext uri="{FF2B5EF4-FFF2-40B4-BE49-F238E27FC236}">
                <a16:creationId xmlns:a16="http://schemas.microsoft.com/office/drawing/2014/main" id="{7EEB1D99-1235-6EEF-1052-61BCEC616E07}"/>
              </a:ext>
              <a:ext uri="{C183D7F6-B498-43B3-948B-1728B52AA6E4}">
                <adec:decorative xmlns:adec="http://schemas.microsoft.com/office/drawing/2017/decorative" val="1"/>
              </a:ext>
            </a:extLst>
          </p:cNvPr>
          <p:cNvSpPr>
            <a:spLocks noGrp="1"/>
          </p:cNvSpPr>
          <p:nvPr>
            <p:ph type="body" sz="quarter" idx="21"/>
          </p:nvPr>
        </p:nvSpPr>
        <p:spPr>
          <a:xfrm>
            <a:off x="8968711" y="2478429"/>
            <a:ext cx="2532063" cy="889474"/>
          </a:xfrm>
        </p:spPr>
        <p:txBody>
          <a:bodyPr/>
          <a:lstStyle/>
          <a:p>
            <a:r>
              <a:rPr lang="en-US" sz="1100"/>
              <a:t>📅 Thursday, October 23, 2025</a:t>
            </a:r>
          </a:p>
          <a:p>
            <a:r>
              <a:rPr lang="en-US" sz="1100"/>
              <a:t>🕑8 AM PST</a:t>
            </a:r>
          </a:p>
          <a:p>
            <a:r>
              <a:rPr lang="en-US" sz="1100"/>
              <a:t>🔗</a:t>
            </a:r>
            <a:r>
              <a:rPr lang="en-US" sz="1100">
                <a:hlinkClick r:id="rId6"/>
              </a:rPr>
              <a:t>Register now</a:t>
            </a:r>
            <a:endParaRPr lang="en-US" sz="1100"/>
          </a:p>
          <a:p>
            <a:endParaRPr lang="en-US" sz="1100"/>
          </a:p>
        </p:txBody>
      </p:sp>
      <p:sp>
        <p:nvSpPr>
          <p:cNvPr id="5" name="Title 4">
            <a:extLst>
              <a:ext uri="{FF2B5EF4-FFF2-40B4-BE49-F238E27FC236}">
                <a16:creationId xmlns:a16="http://schemas.microsoft.com/office/drawing/2014/main" id="{A2A906D0-F7DC-3954-28C5-AFFFCDE4F739}"/>
              </a:ext>
              <a:ext uri="{C183D7F6-B498-43B3-948B-1728B52AA6E4}">
                <adec:decorative xmlns:adec="http://schemas.microsoft.com/office/drawing/2017/decorative" val="1"/>
              </a:ext>
            </a:extLst>
          </p:cNvPr>
          <p:cNvSpPr>
            <a:spLocks noGrp="1"/>
          </p:cNvSpPr>
          <p:nvPr>
            <p:ph type="title"/>
          </p:nvPr>
        </p:nvSpPr>
        <p:spPr>
          <a:xfrm>
            <a:off x="588262" y="485481"/>
            <a:ext cx="11837417" cy="498598"/>
          </a:xfrm>
          <a:prstGeom prst="rect">
            <a:avLst/>
          </a:prstGeom>
        </p:spPr>
        <p:txBody>
          <a:bodyPr/>
          <a:lstStyle/>
          <a:p>
            <a:r>
              <a:rPr lang="en-US" sz="3200"/>
              <a:t>Join our upcoming Copilot Customer Hub sessions</a:t>
            </a:r>
          </a:p>
        </p:txBody>
      </p:sp>
      <p:sp>
        <p:nvSpPr>
          <p:cNvPr id="2" name="Text Placeholder 7">
            <a:extLst>
              <a:ext uri="{FF2B5EF4-FFF2-40B4-BE49-F238E27FC236}">
                <a16:creationId xmlns:a16="http://schemas.microsoft.com/office/drawing/2014/main" id="{CA766D7D-7D70-A670-23C2-A8C0DF989D94}"/>
              </a:ext>
              <a:ext uri="{C183D7F6-B498-43B3-948B-1728B52AA6E4}">
                <adec:decorative xmlns:adec="http://schemas.microsoft.com/office/drawing/2017/decorative" val="1"/>
              </a:ext>
            </a:extLst>
          </p:cNvPr>
          <p:cNvSpPr txBox="1">
            <a:spLocks/>
          </p:cNvSpPr>
          <p:nvPr/>
        </p:nvSpPr>
        <p:spPr>
          <a:xfrm>
            <a:off x="479777" y="1254308"/>
            <a:ext cx="104800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endPar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cxnSp>
        <p:nvCxnSpPr>
          <p:cNvPr id="3" name="Straight Connector 2">
            <a:extLst>
              <a:ext uri="{FF2B5EF4-FFF2-40B4-BE49-F238E27FC236}">
                <a16:creationId xmlns:a16="http://schemas.microsoft.com/office/drawing/2014/main" id="{98AD278B-8B8A-021E-8302-96DC14E9279F}"/>
              </a:ext>
              <a:ext uri="{C183D7F6-B498-43B3-948B-1728B52AA6E4}">
                <adec:decorative xmlns:adec="http://schemas.microsoft.com/office/drawing/2017/decorative" val="1"/>
              </a:ext>
            </a:extLst>
          </p:cNvPr>
          <p:cNvCxnSpPr>
            <a:cxnSpLocks/>
          </p:cNvCxnSpPr>
          <p:nvPr/>
        </p:nvCxnSpPr>
        <p:spPr>
          <a:xfrm>
            <a:off x="479778" y="1896134"/>
            <a:ext cx="5582918"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44B32552-E2D3-31E4-5CBA-CE8C6C3AAAE3}"/>
              </a:ext>
              <a:ext uri="{C183D7F6-B498-43B3-948B-1728B52AA6E4}">
                <adec:decorative xmlns:adec="http://schemas.microsoft.com/office/drawing/2017/decorative" val="1"/>
              </a:ext>
            </a:extLst>
          </p:cNvPr>
          <p:cNvSpPr txBox="1">
            <a:spLocks/>
          </p:cNvSpPr>
          <p:nvPr/>
        </p:nvSpPr>
        <p:spPr>
          <a:xfrm>
            <a:off x="479777" y="1392341"/>
            <a:ext cx="5582919"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Microsoft 365 Copilot Chat for All Users</a:t>
            </a:r>
          </a:p>
        </p:txBody>
      </p:sp>
      <p:sp>
        <p:nvSpPr>
          <p:cNvPr id="15" name="Text Placeholder 7">
            <a:extLst>
              <a:ext uri="{FF2B5EF4-FFF2-40B4-BE49-F238E27FC236}">
                <a16:creationId xmlns:a16="http://schemas.microsoft.com/office/drawing/2014/main" id="{563A4E05-F6CD-A4F0-4071-2ABFE74C265A}"/>
              </a:ext>
              <a:ext uri="{C183D7F6-B498-43B3-948B-1728B52AA6E4}">
                <adec:decorative xmlns:adec="http://schemas.microsoft.com/office/drawing/2017/decorative" val="1"/>
              </a:ext>
            </a:extLst>
          </p:cNvPr>
          <p:cNvSpPr txBox="1">
            <a:spLocks/>
          </p:cNvSpPr>
          <p:nvPr/>
        </p:nvSpPr>
        <p:spPr>
          <a:xfrm>
            <a:off x="479779" y="4232789"/>
            <a:ext cx="2531492"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Agents in an hour</a:t>
            </a:r>
          </a:p>
        </p:txBody>
      </p:sp>
      <p:sp>
        <p:nvSpPr>
          <p:cNvPr id="16" name="Text Placeholder 5">
            <a:extLst>
              <a:ext uri="{FF2B5EF4-FFF2-40B4-BE49-F238E27FC236}">
                <a16:creationId xmlns:a16="http://schemas.microsoft.com/office/drawing/2014/main" id="{6706DBF1-65E3-5CE3-B120-8738B68E9140}"/>
              </a:ext>
              <a:ext uri="{C183D7F6-B498-43B3-948B-1728B52AA6E4}">
                <adec:decorative xmlns:adec="http://schemas.microsoft.com/office/drawing/2017/decorative" val="1"/>
              </a:ext>
            </a:extLst>
          </p:cNvPr>
          <p:cNvSpPr txBox="1">
            <a:spLocks/>
          </p:cNvSpPr>
          <p:nvPr/>
        </p:nvSpPr>
        <p:spPr>
          <a:xfrm>
            <a:off x="479778" y="4691549"/>
            <a:ext cx="2532063" cy="464743"/>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Wednesday, October 22,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 - 🔗</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7"/>
              </a:rPr>
              <a:t>Register now</a:t>
            </a: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17" name="Text Placeholder 8">
            <a:extLst>
              <a:ext uri="{FF2B5EF4-FFF2-40B4-BE49-F238E27FC236}">
                <a16:creationId xmlns:a16="http://schemas.microsoft.com/office/drawing/2014/main" id="{3ADFA610-8404-7999-91CC-098ED4B64DED}"/>
              </a:ext>
              <a:ext uri="{C183D7F6-B498-43B3-948B-1728B52AA6E4}">
                <adec:decorative xmlns:adec="http://schemas.microsoft.com/office/drawing/2017/decorative" val="1"/>
              </a:ext>
            </a:extLst>
          </p:cNvPr>
          <p:cNvSpPr txBox="1">
            <a:spLocks/>
          </p:cNvSpPr>
          <p:nvPr/>
        </p:nvSpPr>
        <p:spPr>
          <a:xfrm>
            <a:off x="3308703" y="4232789"/>
            <a:ext cx="2533650"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Agents governance</a:t>
            </a:r>
          </a:p>
        </p:txBody>
      </p:sp>
      <p:sp>
        <p:nvSpPr>
          <p:cNvPr id="18" name="Text Placeholder 6">
            <a:extLst>
              <a:ext uri="{FF2B5EF4-FFF2-40B4-BE49-F238E27FC236}">
                <a16:creationId xmlns:a16="http://schemas.microsoft.com/office/drawing/2014/main" id="{DC3B43BE-A557-F975-DBFA-C80201CB1693}"/>
              </a:ext>
              <a:ext uri="{C183D7F6-B498-43B3-948B-1728B52AA6E4}">
                <adec:decorative xmlns:adec="http://schemas.microsoft.com/office/drawing/2017/decorative" val="1"/>
              </a:ext>
            </a:extLst>
          </p:cNvPr>
          <p:cNvSpPr txBox="1">
            <a:spLocks/>
          </p:cNvSpPr>
          <p:nvPr/>
        </p:nvSpPr>
        <p:spPr>
          <a:xfrm>
            <a:off x="3308703" y="4684909"/>
            <a:ext cx="2532063" cy="464743"/>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Wednesday, November 5,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 - 🔗</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8"/>
              </a:rPr>
              <a:t>Register now</a:t>
            </a: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19" name="Text Placeholder 9">
            <a:extLst>
              <a:ext uri="{FF2B5EF4-FFF2-40B4-BE49-F238E27FC236}">
                <a16:creationId xmlns:a16="http://schemas.microsoft.com/office/drawing/2014/main" id="{165AC768-2EA4-EB20-B78F-C1C8D9F1ECCA}"/>
              </a:ext>
              <a:ext uri="{C183D7F6-B498-43B3-948B-1728B52AA6E4}">
                <adec:decorative xmlns:adec="http://schemas.microsoft.com/office/drawing/2017/decorative" val="1"/>
              </a:ext>
            </a:extLst>
          </p:cNvPr>
          <p:cNvSpPr txBox="1">
            <a:spLocks/>
          </p:cNvSpPr>
          <p:nvPr/>
        </p:nvSpPr>
        <p:spPr>
          <a:xfrm>
            <a:off x="6139786" y="4232789"/>
            <a:ext cx="2532063"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Deep reasoning agents in action</a:t>
            </a:r>
          </a:p>
        </p:txBody>
      </p:sp>
      <p:sp>
        <p:nvSpPr>
          <p:cNvPr id="20" name="Text Placeholder 10">
            <a:extLst>
              <a:ext uri="{FF2B5EF4-FFF2-40B4-BE49-F238E27FC236}">
                <a16:creationId xmlns:a16="http://schemas.microsoft.com/office/drawing/2014/main" id="{3DF93DC3-28E8-F8A7-64E0-4D509A0B20AF}"/>
              </a:ext>
              <a:ext uri="{C183D7F6-B498-43B3-948B-1728B52AA6E4}">
                <adec:decorative xmlns:adec="http://schemas.microsoft.com/office/drawing/2017/decorative" val="1"/>
              </a:ext>
            </a:extLst>
          </p:cNvPr>
          <p:cNvSpPr txBox="1">
            <a:spLocks/>
          </p:cNvSpPr>
          <p:nvPr/>
        </p:nvSpPr>
        <p:spPr>
          <a:xfrm>
            <a:off x="6139786" y="4691549"/>
            <a:ext cx="2532063" cy="464743"/>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Wednesday, October 8,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 - 🔗</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9"/>
              </a:rPr>
              <a:t>Register now</a:t>
            </a: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cxnSp>
        <p:nvCxnSpPr>
          <p:cNvPr id="23" name="Straight Connector 22">
            <a:extLst>
              <a:ext uri="{FF2B5EF4-FFF2-40B4-BE49-F238E27FC236}">
                <a16:creationId xmlns:a16="http://schemas.microsoft.com/office/drawing/2014/main" id="{2132CF4A-9A15-2A47-E4E2-6E5FFA44218D}"/>
              </a:ext>
              <a:ext uri="{C183D7F6-B498-43B3-948B-1728B52AA6E4}">
                <adec:decorative xmlns:adec="http://schemas.microsoft.com/office/drawing/2017/decorative" val="1"/>
              </a:ext>
            </a:extLst>
          </p:cNvPr>
          <p:cNvCxnSpPr>
            <a:cxnSpLocks/>
          </p:cNvCxnSpPr>
          <p:nvPr/>
        </p:nvCxnSpPr>
        <p:spPr>
          <a:xfrm>
            <a:off x="479778" y="4183894"/>
            <a:ext cx="5586984"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7">
            <a:extLst>
              <a:ext uri="{FF2B5EF4-FFF2-40B4-BE49-F238E27FC236}">
                <a16:creationId xmlns:a16="http://schemas.microsoft.com/office/drawing/2014/main" id="{1C73C82B-8D94-C4B9-1E6C-CFA5BE9B51C5}"/>
              </a:ext>
              <a:ext uri="{C183D7F6-B498-43B3-948B-1728B52AA6E4}">
                <adec:decorative xmlns:adec="http://schemas.microsoft.com/office/drawing/2017/decorative" val="1"/>
              </a:ext>
            </a:extLst>
          </p:cNvPr>
          <p:cNvSpPr txBox="1">
            <a:spLocks/>
          </p:cNvSpPr>
          <p:nvPr/>
        </p:nvSpPr>
        <p:spPr>
          <a:xfrm>
            <a:off x="479777" y="3700421"/>
            <a:ext cx="104800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AI Agents</a:t>
            </a:r>
          </a:p>
        </p:txBody>
      </p:sp>
      <p:pic>
        <p:nvPicPr>
          <p:cNvPr id="35" name="Picture 34">
            <a:extLst>
              <a:ext uri="{FF2B5EF4-FFF2-40B4-BE49-F238E27FC236}">
                <a16:creationId xmlns:a16="http://schemas.microsoft.com/office/drawing/2014/main" id="{B7B776ED-B24E-134E-728D-9258B9EE5129}"/>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9543508" y="3643461"/>
            <a:ext cx="1810512" cy="1810512"/>
          </a:xfrm>
          <a:prstGeom prst="roundRect">
            <a:avLst>
              <a:gd name="adj" fmla="val 2933"/>
            </a:avLst>
          </a:prstGeom>
          <a:noFill/>
        </p:spPr>
      </p:pic>
      <p:pic>
        <p:nvPicPr>
          <p:cNvPr id="36" name="Graphic 35">
            <a:extLst>
              <a:ext uri="{FF2B5EF4-FFF2-40B4-BE49-F238E27FC236}">
                <a16:creationId xmlns:a16="http://schemas.microsoft.com/office/drawing/2014/main" id="{B557CD11-5518-8B7D-0FCA-66FD51AB4017}"/>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28821" y="364279"/>
            <a:ext cx="1337566" cy="705394"/>
          </a:xfrm>
          <a:prstGeom prst="rect">
            <a:avLst/>
          </a:prstGeom>
        </p:spPr>
      </p:pic>
      <p:sp>
        <p:nvSpPr>
          <p:cNvPr id="38" name="Rectangle: Rounded Corners 37">
            <a:extLst>
              <a:ext uri="{FF2B5EF4-FFF2-40B4-BE49-F238E27FC236}">
                <a16:creationId xmlns:a16="http://schemas.microsoft.com/office/drawing/2014/main" id="{82909EAE-F32D-9BEF-23B8-E48D3636DE45}"/>
              </a:ext>
              <a:ext uri="{C183D7F6-B498-43B3-948B-1728B52AA6E4}">
                <adec:decorative xmlns:adec="http://schemas.microsoft.com/office/drawing/2017/decorative" val="1"/>
              </a:ext>
            </a:extLst>
          </p:cNvPr>
          <p:cNvSpPr/>
          <p:nvPr/>
        </p:nvSpPr>
        <p:spPr bwMode="auto">
          <a:xfrm rot="16200000" flipH="1">
            <a:off x="8502469" y="3873476"/>
            <a:ext cx="3832310"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grpSp>
        <p:nvGrpSpPr>
          <p:cNvPr id="39" name="Group 38">
            <a:extLst>
              <a:ext uri="{FF2B5EF4-FFF2-40B4-BE49-F238E27FC236}">
                <a16:creationId xmlns:a16="http://schemas.microsoft.com/office/drawing/2014/main" id="{5BF5DCB4-C36B-AAA3-B7C0-27CC5BB176E4}"/>
              </a:ext>
              <a:ext uri="{C183D7F6-B498-43B3-948B-1728B52AA6E4}">
                <adec:decorative xmlns:adec="http://schemas.microsoft.com/office/drawing/2017/decorative" val="1"/>
              </a:ext>
            </a:extLst>
          </p:cNvPr>
          <p:cNvGrpSpPr/>
          <p:nvPr/>
        </p:nvGrpSpPr>
        <p:grpSpPr>
          <a:xfrm>
            <a:off x="8837778" y="5730389"/>
            <a:ext cx="7503737" cy="844463"/>
            <a:chOff x="5607459" y="5376024"/>
            <a:chExt cx="5795892" cy="844463"/>
          </a:xfrm>
        </p:grpSpPr>
        <p:sp>
          <p:nvSpPr>
            <p:cNvPr id="40" name="Rectangle: Rounded Corners 11">
              <a:extLst>
                <a:ext uri="{FF2B5EF4-FFF2-40B4-BE49-F238E27FC236}">
                  <a16:creationId xmlns:a16="http://schemas.microsoft.com/office/drawing/2014/main" id="{DE804EDB-A183-814A-128B-24CD1EE4189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1" name="Rectangle: Rounded Corners 11">
              <a:extLst>
                <a:ext uri="{FF2B5EF4-FFF2-40B4-BE49-F238E27FC236}">
                  <a16:creationId xmlns:a16="http://schemas.microsoft.com/office/drawing/2014/main" id="{CF5DF075-3B44-8E42-B84F-355372D5B2C5}"/>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42" name="TextBox 41">
            <a:extLst>
              <a:ext uri="{FF2B5EF4-FFF2-40B4-BE49-F238E27FC236}">
                <a16:creationId xmlns:a16="http://schemas.microsoft.com/office/drawing/2014/main" id="{E652479A-5C08-D45D-D1EA-2F55B0BEE956}"/>
              </a:ext>
              <a:ext uri="{C183D7F6-B498-43B3-948B-1728B52AA6E4}">
                <adec:decorative xmlns:adec="http://schemas.microsoft.com/office/drawing/2017/decorative" val="1"/>
              </a:ext>
            </a:extLst>
          </p:cNvPr>
          <p:cNvSpPr txBox="1"/>
          <p:nvPr/>
        </p:nvSpPr>
        <p:spPr>
          <a:xfrm>
            <a:off x="9179091" y="6067981"/>
            <a:ext cx="2970237"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13">
                  <a:extLst>
                    <a:ext uri="{A12FA001-AC4F-418D-AE19-62706E023703}">
                      <ahyp:hlinkClr xmlns:ahyp="http://schemas.microsoft.com/office/drawing/2018/hyperlinkcolor" val="tx"/>
                    </a:ext>
                  </a:extLst>
                </a:hlinkClick>
              </a:rPr>
              <a:t>https://aka.ms/CustomerHubSessions</a:t>
            </a:r>
            <a:r>
              <a:rPr kumimoji="0" lang="en-US" sz="14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92891295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6CADF-77BF-A670-0A20-CCA3DB0700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0769253-6F69-6C5E-4DA3-056D0BC60D8C}"/>
              </a:ext>
              <a:ext uri="{C183D7F6-B498-43B3-948B-1728B52AA6E4}">
                <adec:decorative xmlns:adec="http://schemas.microsoft.com/office/drawing/2017/decorative" val="1"/>
              </a:ext>
            </a:extLst>
          </p:cNvPr>
          <p:cNvSpPr>
            <a:spLocks noGrp="1"/>
          </p:cNvSpPr>
          <p:nvPr>
            <p:ph type="title"/>
          </p:nvPr>
        </p:nvSpPr>
        <p:spPr>
          <a:xfrm>
            <a:off x="588263" y="485481"/>
            <a:ext cx="11603738" cy="498598"/>
          </a:xfrm>
          <a:prstGeom prst="rect">
            <a:avLst/>
          </a:prstGeom>
        </p:spPr>
        <p:txBody>
          <a:bodyPr/>
          <a:lstStyle/>
          <a:p>
            <a:r>
              <a:rPr lang="en-US" sz="3200"/>
              <a:t>Unlock the full potential of Copilot with exclusive programs  and expert support</a:t>
            </a:r>
          </a:p>
        </p:txBody>
      </p:sp>
      <p:pic>
        <p:nvPicPr>
          <p:cNvPr id="46" name="Picture 45">
            <a:extLst>
              <a:ext uri="{FF2B5EF4-FFF2-40B4-BE49-F238E27FC236}">
                <a16:creationId xmlns:a16="http://schemas.microsoft.com/office/drawing/2014/main" id="{50C013C7-CAC9-2EB6-F207-44B27B0BF2C4}"/>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8896" y="1723518"/>
            <a:ext cx="11017254" cy="4039173"/>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47" name="Rectangle: Top Corners Rounded 46">
            <a:extLst>
              <a:ext uri="{FF2B5EF4-FFF2-40B4-BE49-F238E27FC236}">
                <a16:creationId xmlns:a16="http://schemas.microsoft.com/office/drawing/2014/main" id="{8ADE1B6E-6697-C096-4121-69E03BF79842}"/>
              </a:ext>
              <a:ext uri="{C183D7F6-B498-43B3-948B-1728B52AA6E4}">
                <adec:decorative xmlns:adec="http://schemas.microsoft.com/office/drawing/2017/decorative" val="1"/>
              </a:ext>
            </a:extLst>
          </p:cNvPr>
          <p:cNvSpPr>
            <a:spLocks/>
          </p:cNvSpPr>
          <p:nvPr/>
        </p:nvSpPr>
        <p:spPr bwMode="auto">
          <a:xfrm>
            <a:off x="588262" y="5206401"/>
            <a:ext cx="11017254" cy="564952"/>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48" name="TextBox 47">
            <a:extLst>
              <a:ext uri="{FF2B5EF4-FFF2-40B4-BE49-F238E27FC236}">
                <a16:creationId xmlns:a16="http://schemas.microsoft.com/office/drawing/2014/main" id="{1B131AB2-9744-CCDB-E060-E9231C3A1AE9}"/>
              </a:ext>
              <a:ext uri="{C183D7F6-B498-43B3-948B-1728B52AA6E4}">
                <adec:decorative xmlns:adec="http://schemas.microsoft.com/office/drawing/2017/decorative" val="1"/>
              </a:ext>
            </a:extLst>
          </p:cNvPr>
          <p:cNvSpPr txBox="1">
            <a:spLocks/>
          </p:cNvSpPr>
          <p:nvPr/>
        </p:nvSpPr>
        <p:spPr>
          <a:xfrm>
            <a:off x="7953492" y="1978739"/>
            <a:ext cx="3478743" cy="3541693"/>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49" name="TextBox 48">
            <a:extLst>
              <a:ext uri="{FF2B5EF4-FFF2-40B4-BE49-F238E27FC236}">
                <a16:creationId xmlns:a16="http://schemas.microsoft.com/office/drawing/2014/main" id="{37351D16-B1C2-427F-20C8-8A5F0E831E02}"/>
              </a:ext>
              <a:ext uri="{C183D7F6-B498-43B3-948B-1728B52AA6E4}">
                <adec:decorative xmlns:adec="http://schemas.microsoft.com/office/drawing/2017/decorative" val="1"/>
              </a:ext>
            </a:extLst>
          </p:cNvPr>
          <p:cNvSpPr txBox="1">
            <a:spLocks/>
          </p:cNvSpPr>
          <p:nvPr/>
        </p:nvSpPr>
        <p:spPr>
          <a:xfrm>
            <a:off x="741584" y="1978739"/>
            <a:ext cx="3478743" cy="3541693"/>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0" name="Rectangle: Top Corners Rounded 49">
            <a:extLst>
              <a:ext uri="{FF2B5EF4-FFF2-40B4-BE49-F238E27FC236}">
                <a16:creationId xmlns:a16="http://schemas.microsoft.com/office/drawing/2014/main" id="{92521DAE-B3D1-1032-1E57-70D86D9EF960}"/>
              </a:ext>
              <a:ext uri="{C183D7F6-B498-43B3-948B-1728B52AA6E4}">
                <adec:decorative xmlns:adec="http://schemas.microsoft.com/office/drawing/2017/decorative" val="1"/>
              </a:ext>
            </a:extLst>
          </p:cNvPr>
          <p:cNvSpPr/>
          <p:nvPr/>
        </p:nvSpPr>
        <p:spPr bwMode="auto">
          <a:xfrm>
            <a:off x="9323650" y="2930386"/>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Rectangle: Top Corners Rounded 50">
            <a:extLst>
              <a:ext uri="{FF2B5EF4-FFF2-40B4-BE49-F238E27FC236}">
                <a16:creationId xmlns:a16="http://schemas.microsoft.com/office/drawing/2014/main" id="{A2CC0F40-FE67-18EE-CC61-42CFCD3F00CE}"/>
              </a:ext>
              <a:ext uri="{C183D7F6-B498-43B3-948B-1728B52AA6E4}">
                <adec:decorative xmlns:adec="http://schemas.microsoft.com/office/drawing/2017/decorative" val="1"/>
              </a:ext>
            </a:extLst>
          </p:cNvPr>
          <p:cNvSpPr>
            <a:spLocks/>
          </p:cNvSpPr>
          <p:nvPr/>
        </p:nvSpPr>
        <p:spPr bwMode="auto">
          <a:xfrm>
            <a:off x="2111742" y="2930386"/>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TextBox 51">
            <a:extLst>
              <a:ext uri="{FF2B5EF4-FFF2-40B4-BE49-F238E27FC236}">
                <a16:creationId xmlns:a16="http://schemas.microsoft.com/office/drawing/2014/main" id="{46AA2FC9-FDC6-A061-CA45-EF489849C6A6}"/>
              </a:ext>
              <a:ext uri="{C183D7F6-B498-43B3-948B-1728B52AA6E4}">
                <adec:decorative xmlns:adec="http://schemas.microsoft.com/office/drawing/2017/decorative" val="1"/>
              </a:ext>
            </a:extLst>
          </p:cNvPr>
          <p:cNvSpPr txBox="1"/>
          <p:nvPr/>
        </p:nvSpPr>
        <p:spPr>
          <a:xfrm>
            <a:off x="8095326" y="3215147"/>
            <a:ext cx="3195076" cy="123110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Find trusted Partners to help with Microsoft 365 Copilot solution, integration &amp; innovation at the </a:t>
            </a:r>
          </a:p>
        </p:txBody>
      </p:sp>
      <p:sp>
        <p:nvSpPr>
          <p:cNvPr id="53" name="TextBox 52">
            <a:extLst>
              <a:ext uri="{FF2B5EF4-FFF2-40B4-BE49-F238E27FC236}">
                <a16:creationId xmlns:a16="http://schemas.microsoft.com/office/drawing/2014/main" id="{199A5C2B-0657-81AA-5FC5-89C531DACC75}"/>
              </a:ext>
              <a:ext uri="{C183D7F6-B498-43B3-948B-1728B52AA6E4}">
                <adec:decorative xmlns:adec="http://schemas.microsoft.com/office/drawing/2017/decorative" val="1"/>
              </a:ext>
            </a:extLst>
          </p:cNvPr>
          <p:cNvSpPr txBox="1">
            <a:spLocks/>
          </p:cNvSpPr>
          <p:nvPr/>
        </p:nvSpPr>
        <p:spPr>
          <a:xfrm>
            <a:off x="4347539" y="1978739"/>
            <a:ext cx="3478743" cy="3541693"/>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4" name="Rectangle: Top Corners Rounded 53">
            <a:extLst>
              <a:ext uri="{FF2B5EF4-FFF2-40B4-BE49-F238E27FC236}">
                <a16:creationId xmlns:a16="http://schemas.microsoft.com/office/drawing/2014/main" id="{B895563A-8471-F0F8-7954-851D4236962C}"/>
              </a:ext>
              <a:ext uri="{C183D7F6-B498-43B3-948B-1728B52AA6E4}">
                <adec:decorative xmlns:adec="http://schemas.microsoft.com/office/drawing/2017/decorative" val="1"/>
              </a:ext>
            </a:extLst>
          </p:cNvPr>
          <p:cNvSpPr/>
          <p:nvPr/>
        </p:nvSpPr>
        <p:spPr bwMode="auto">
          <a:xfrm>
            <a:off x="5717697" y="2930386"/>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TextBox 54">
            <a:extLst>
              <a:ext uri="{FF2B5EF4-FFF2-40B4-BE49-F238E27FC236}">
                <a16:creationId xmlns:a16="http://schemas.microsoft.com/office/drawing/2014/main" id="{0CF77784-6DFA-2513-32D3-0732316593E6}"/>
              </a:ext>
              <a:ext uri="{C183D7F6-B498-43B3-948B-1728B52AA6E4}">
                <adec:decorative xmlns:adec="http://schemas.microsoft.com/office/drawing/2017/decorative" val="1"/>
              </a:ext>
            </a:extLst>
          </p:cNvPr>
          <p:cNvSpPr txBox="1"/>
          <p:nvPr/>
        </p:nvSpPr>
        <p:spPr>
          <a:xfrm>
            <a:off x="4489372" y="3215147"/>
            <a:ext cx="3195076" cy="123110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Expert guidance for technical and deployment</a:t>
            </a:r>
            <a:br>
              <a:rPr kumimoji="0" lang="en-US" sz="2000" b="0" i="0" u="none" strike="noStrike" kern="1200" cap="none" spc="0" normalizeH="0" baseline="0" noProof="0">
                <a:ln>
                  <a:noFill/>
                </a:ln>
                <a:solidFill>
                  <a:srgbClr val="000000"/>
                </a:solidFill>
                <a:effectLst/>
                <a:uLnTx/>
                <a:uFillTx/>
                <a:latin typeface="Segoe UI"/>
                <a:ea typeface="+mn-ea"/>
                <a:cs typeface="+mn-cs"/>
              </a:rPr>
            </a:br>
            <a:r>
              <a:rPr kumimoji="0" lang="en-US" sz="2000" b="0" i="0" u="none" strike="noStrike" kern="1200" cap="none" spc="0" normalizeH="0" baseline="0" noProof="0">
                <a:ln>
                  <a:noFill/>
                </a:ln>
                <a:solidFill>
                  <a:srgbClr val="000000"/>
                </a:solidFill>
                <a:effectLst/>
                <a:uLnTx/>
                <a:uFillTx/>
                <a:latin typeface="Segoe UI"/>
                <a:ea typeface="+mn-ea"/>
                <a:cs typeface="+mn-cs"/>
              </a:rPr>
              <a:t>assistance to ensure a smooth rollout from</a:t>
            </a:r>
          </a:p>
        </p:txBody>
      </p:sp>
      <p:sp>
        <p:nvSpPr>
          <p:cNvPr id="56" name="TextBox 55">
            <a:extLst>
              <a:ext uri="{FF2B5EF4-FFF2-40B4-BE49-F238E27FC236}">
                <a16:creationId xmlns:a16="http://schemas.microsoft.com/office/drawing/2014/main" id="{677003AD-8532-0815-0AD2-C7F4213A4EE9}"/>
              </a:ext>
              <a:ext uri="{C183D7F6-B498-43B3-948B-1728B52AA6E4}">
                <adec:decorative xmlns:adec="http://schemas.microsoft.com/office/drawing/2017/decorative" val="1"/>
              </a:ext>
            </a:extLst>
          </p:cNvPr>
          <p:cNvSpPr txBox="1"/>
          <p:nvPr/>
        </p:nvSpPr>
        <p:spPr>
          <a:xfrm>
            <a:off x="883417" y="3215147"/>
            <a:ext cx="3195076" cy="123110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Customized support and expert-led services to transform the way you work with AI through</a:t>
            </a:r>
          </a:p>
        </p:txBody>
      </p:sp>
      <p:sp>
        <p:nvSpPr>
          <p:cNvPr id="57" name="Rectangle: Rounded Corners 56">
            <a:extLst>
              <a:ext uri="{FF2B5EF4-FFF2-40B4-BE49-F238E27FC236}">
                <a16:creationId xmlns:a16="http://schemas.microsoft.com/office/drawing/2014/main" id="{DA023CA1-7255-AE5C-839B-EA9476D1800E}"/>
              </a:ext>
              <a:ext uri="{C183D7F6-B498-43B3-948B-1728B52AA6E4}">
                <adec:decorative xmlns:adec="http://schemas.microsoft.com/office/drawing/2017/decorative" val="1"/>
              </a:ext>
            </a:extLst>
          </p:cNvPr>
          <p:cNvSpPr>
            <a:spLocks/>
          </p:cNvSpPr>
          <p:nvPr/>
        </p:nvSpPr>
        <p:spPr bwMode="auto">
          <a:xfrm>
            <a:off x="8095326" y="4659455"/>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5029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Microsoft 365 Copilot </a:t>
            </a:r>
            <a:br>
              <a:rPr kumimoji="0" lang="en-US" sz="2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br>
            <a:r>
              <a:rPr kumimoji="0" lang="en-US" sz="2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Partner Directory</a:t>
            </a:r>
            <a:endParaRPr kumimoji="0" lang="en-US" sz="20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58" name="Rectangle: Rounded Corners 57">
            <a:extLst>
              <a:ext uri="{FF2B5EF4-FFF2-40B4-BE49-F238E27FC236}">
                <a16:creationId xmlns:a16="http://schemas.microsoft.com/office/drawing/2014/main" id="{809716B0-29CB-0C31-4B5E-63C81A98F9F4}"/>
              </a:ext>
              <a:ext uri="{C183D7F6-B498-43B3-948B-1728B52AA6E4}">
                <adec:decorative xmlns:adec="http://schemas.microsoft.com/office/drawing/2017/decorative" val="1"/>
              </a:ext>
            </a:extLst>
          </p:cNvPr>
          <p:cNvSpPr>
            <a:spLocks/>
          </p:cNvSpPr>
          <p:nvPr/>
        </p:nvSpPr>
        <p:spPr bwMode="auto">
          <a:xfrm>
            <a:off x="4489373" y="4659455"/>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54864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FastTrack</a:t>
            </a:r>
            <a:endParaRPr kumimoji="0" lang="en-US" sz="20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59" name="Rectangle: Rounded Corners 58">
            <a:extLst>
              <a:ext uri="{FF2B5EF4-FFF2-40B4-BE49-F238E27FC236}">
                <a16:creationId xmlns:a16="http://schemas.microsoft.com/office/drawing/2014/main" id="{0D504257-B260-446F-C5C4-EC39D77F409A}"/>
              </a:ext>
              <a:ext uri="{C183D7F6-B498-43B3-948B-1728B52AA6E4}">
                <adec:decorative xmlns:adec="http://schemas.microsoft.com/office/drawing/2017/decorative" val="1"/>
              </a:ext>
            </a:extLst>
          </p:cNvPr>
          <p:cNvSpPr>
            <a:spLocks/>
          </p:cNvSpPr>
          <p:nvPr/>
        </p:nvSpPr>
        <p:spPr bwMode="auto">
          <a:xfrm>
            <a:off x="883419" y="4659455"/>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64008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6">
                  <a:extLst>
                    <a:ext uri="{A12FA001-AC4F-418D-AE19-62706E023703}">
                      <ahyp:hlinkClr xmlns:ahyp="http://schemas.microsoft.com/office/drawing/2018/hyperlinkcolor" val="tx"/>
                    </a:ext>
                  </a:extLst>
                </a:hlinkClick>
              </a:rPr>
              <a:t>Microsoft Unified</a:t>
            </a:r>
            <a:endParaRPr kumimoji="0" lang="en-US" sz="20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60" name="Graphic 2">
            <a:extLst>
              <a:ext uri="{FF2B5EF4-FFF2-40B4-BE49-F238E27FC236}">
                <a16:creationId xmlns:a16="http://schemas.microsoft.com/office/drawing/2014/main" id="{7053C764-BEB7-3FE2-C8F4-FE6B05F248C2}"/>
              </a:ext>
              <a:ext uri="{C183D7F6-B498-43B3-948B-1728B52AA6E4}">
                <adec:decorative xmlns:adec="http://schemas.microsoft.com/office/drawing/2017/decorative" val="1"/>
              </a:ext>
            </a:extLst>
          </p:cNvPr>
          <p:cNvSpPr/>
          <p:nvPr/>
        </p:nvSpPr>
        <p:spPr>
          <a:xfrm>
            <a:off x="9488571" y="2261087"/>
            <a:ext cx="408584" cy="510642"/>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1" name="Graphic 5">
            <a:extLst>
              <a:ext uri="{FF2B5EF4-FFF2-40B4-BE49-F238E27FC236}">
                <a16:creationId xmlns:a16="http://schemas.microsoft.com/office/drawing/2014/main" id="{8DC09A91-AE2D-82BB-0AFB-5B0BE0A4789D}"/>
              </a:ext>
              <a:ext uri="{C183D7F6-B498-43B3-948B-1728B52AA6E4}">
                <adec:decorative xmlns:adec="http://schemas.microsoft.com/office/drawing/2017/decorative" val="1"/>
              </a:ext>
            </a:extLst>
          </p:cNvPr>
          <p:cNvSpPr/>
          <p:nvPr/>
        </p:nvSpPr>
        <p:spPr>
          <a:xfrm>
            <a:off x="5844908" y="2276635"/>
            <a:ext cx="484004" cy="479546"/>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2" name="Graphic 6">
            <a:extLst>
              <a:ext uri="{FF2B5EF4-FFF2-40B4-BE49-F238E27FC236}">
                <a16:creationId xmlns:a16="http://schemas.microsoft.com/office/drawing/2014/main" id="{4948FB4A-AD4B-DBA3-B82F-EC659765C546}"/>
              </a:ext>
              <a:ext uri="{C183D7F6-B498-43B3-948B-1728B52AA6E4}">
                <adec:decorative xmlns:adec="http://schemas.microsoft.com/office/drawing/2017/decorative" val="1"/>
              </a:ext>
            </a:extLst>
          </p:cNvPr>
          <p:cNvSpPr/>
          <p:nvPr/>
        </p:nvSpPr>
        <p:spPr>
          <a:xfrm>
            <a:off x="2241182" y="2276635"/>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63" name="Group 62">
            <a:extLst>
              <a:ext uri="{FF2B5EF4-FFF2-40B4-BE49-F238E27FC236}">
                <a16:creationId xmlns:a16="http://schemas.microsoft.com/office/drawing/2014/main" id="{2241C3CF-ABC0-68FE-5348-85B3E4C38227}"/>
              </a:ext>
              <a:ext uri="{C183D7F6-B498-43B3-948B-1728B52AA6E4}">
                <adec:decorative xmlns:adec="http://schemas.microsoft.com/office/drawing/2017/decorative" val="1"/>
              </a:ext>
            </a:extLst>
          </p:cNvPr>
          <p:cNvGrpSpPr/>
          <p:nvPr/>
        </p:nvGrpSpPr>
        <p:grpSpPr>
          <a:xfrm>
            <a:off x="8138184" y="4696553"/>
            <a:ext cx="518930" cy="518930"/>
            <a:chOff x="632462" y="5834381"/>
            <a:chExt cx="396238" cy="396238"/>
          </a:xfrm>
        </p:grpSpPr>
        <p:sp>
          <p:nvSpPr>
            <p:cNvPr id="64" name="Freeform: Shape 115">
              <a:extLst>
                <a:ext uri="{FF2B5EF4-FFF2-40B4-BE49-F238E27FC236}">
                  <a16:creationId xmlns:a16="http://schemas.microsoft.com/office/drawing/2014/main" id="{FEFEB768-FB73-F9C3-4FF8-C63215BE21BB}"/>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5" name="Graphic 255" descr="Icon of a finger tapping on a screen">
              <a:extLst>
                <a:ext uri="{FF2B5EF4-FFF2-40B4-BE49-F238E27FC236}">
                  <a16:creationId xmlns:a16="http://schemas.microsoft.com/office/drawing/2014/main" id="{242DB3CD-5274-09DC-EDE1-5AB8C5F1D1AE}"/>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66" name="Group 65">
            <a:extLst>
              <a:ext uri="{FF2B5EF4-FFF2-40B4-BE49-F238E27FC236}">
                <a16:creationId xmlns:a16="http://schemas.microsoft.com/office/drawing/2014/main" id="{83CF74DC-D4D8-B91F-F0A7-033441D91909}"/>
              </a:ext>
              <a:ext uri="{C183D7F6-B498-43B3-948B-1728B52AA6E4}">
                <adec:decorative xmlns:adec="http://schemas.microsoft.com/office/drawing/2017/decorative" val="1"/>
              </a:ext>
            </a:extLst>
          </p:cNvPr>
          <p:cNvGrpSpPr/>
          <p:nvPr/>
        </p:nvGrpSpPr>
        <p:grpSpPr>
          <a:xfrm>
            <a:off x="4532231" y="4696553"/>
            <a:ext cx="518930" cy="518930"/>
            <a:chOff x="632462" y="5834381"/>
            <a:chExt cx="396238" cy="396238"/>
          </a:xfrm>
        </p:grpSpPr>
        <p:sp>
          <p:nvSpPr>
            <p:cNvPr id="67" name="Freeform: Shape 115">
              <a:extLst>
                <a:ext uri="{FF2B5EF4-FFF2-40B4-BE49-F238E27FC236}">
                  <a16:creationId xmlns:a16="http://schemas.microsoft.com/office/drawing/2014/main" id="{A934AA70-D7DD-DEE4-DA3F-48C5D973E34C}"/>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8" name="Graphic 255" descr="Icon of a finger tapping on a screen">
              <a:extLst>
                <a:ext uri="{FF2B5EF4-FFF2-40B4-BE49-F238E27FC236}">
                  <a16:creationId xmlns:a16="http://schemas.microsoft.com/office/drawing/2014/main" id="{85EF1C52-44C6-3A23-BDE9-6A492D90D276}"/>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69" name="Group 68">
            <a:extLst>
              <a:ext uri="{FF2B5EF4-FFF2-40B4-BE49-F238E27FC236}">
                <a16:creationId xmlns:a16="http://schemas.microsoft.com/office/drawing/2014/main" id="{65B11204-5052-F052-425A-4D8076E93B0E}"/>
              </a:ext>
              <a:ext uri="{C183D7F6-B498-43B3-948B-1728B52AA6E4}">
                <adec:decorative xmlns:adec="http://schemas.microsoft.com/office/drawing/2017/decorative" val="1"/>
              </a:ext>
            </a:extLst>
          </p:cNvPr>
          <p:cNvGrpSpPr/>
          <p:nvPr/>
        </p:nvGrpSpPr>
        <p:grpSpPr>
          <a:xfrm>
            <a:off x="926277" y="4696553"/>
            <a:ext cx="518930" cy="518930"/>
            <a:chOff x="632462" y="5834381"/>
            <a:chExt cx="396238" cy="396238"/>
          </a:xfrm>
        </p:grpSpPr>
        <p:sp>
          <p:nvSpPr>
            <p:cNvPr id="70" name="Freeform: Shape 115">
              <a:extLst>
                <a:ext uri="{FF2B5EF4-FFF2-40B4-BE49-F238E27FC236}">
                  <a16:creationId xmlns:a16="http://schemas.microsoft.com/office/drawing/2014/main" id="{D23301EE-73B6-CC86-52D5-156BF08A0E43}"/>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1" name="Graphic 255" descr="Icon of a finger tapping on a screen">
              <a:extLst>
                <a:ext uri="{FF2B5EF4-FFF2-40B4-BE49-F238E27FC236}">
                  <a16:creationId xmlns:a16="http://schemas.microsoft.com/office/drawing/2014/main" id="{855839F2-9492-4EAB-6197-5E6641224538}"/>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72" name="TextBox 71">
            <a:extLst>
              <a:ext uri="{FF2B5EF4-FFF2-40B4-BE49-F238E27FC236}">
                <a16:creationId xmlns:a16="http://schemas.microsoft.com/office/drawing/2014/main" id="{2796B527-B78A-C343-C61D-35E7979D0AD7}"/>
              </a:ext>
              <a:ext uri="{C183D7F6-B498-43B3-948B-1728B52AA6E4}">
                <adec:decorative xmlns:adec="http://schemas.microsoft.com/office/drawing/2017/decorative" val="1"/>
              </a:ext>
            </a:extLst>
          </p:cNvPr>
          <p:cNvSpPr txBox="1"/>
          <p:nvPr/>
        </p:nvSpPr>
        <p:spPr>
          <a:xfrm>
            <a:off x="958996" y="5825765"/>
            <a:ext cx="992469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rPr>
              <a:t>Connect with your Microsoft representative for more information and to discuss the best options for your organization.</a:t>
            </a:r>
          </a:p>
        </p:txBody>
      </p:sp>
    </p:spTree>
    <p:extLst>
      <p:ext uri="{BB962C8B-B14F-4D97-AF65-F5344CB8AC3E}">
        <p14:creationId xmlns:p14="http://schemas.microsoft.com/office/powerpoint/2010/main" val="3964356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50"/>
                                        <p:tgtEl>
                                          <p:spTgt spid="46"/>
                                        </p:tgtEl>
                                      </p:cBhvr>
                                    </p:animEffect>
                                  </p:childTnLst>
                                </p:cTn>
                              </p:par>
                              <p:par>
                                <p:cTn id="8" presetID="42" presetClass="path" presetSubtype="0" decel="100000" fill="hold" nodeType="withEffect">
                                  <p:stCondLst>
                                    <p:cond delay="0"/>
                                  </p:stCondLst>
                                  <p:childTnLst>
                                    <p:animMotion origin="layout" path="M -2.08333E-7 0.03889 L -2.08333E-7 -3.33333E-6 " pathEditMode="relative" rAng="0" ptsTypes="AA">
                                      <p:cBhvr>
                                        <p:cTn id="9" dur="500" fill="hold"/>
                                        <p:tgtEl>
                                          <p:spTgt spid="46"/>
                                        </p:tgtEl>
                                        <p:attrNameLst>
                                          <p:attrName>ppt_x</p:attrName>
                                          <p:attrName>ppt_y</p:attrName>
                                        </p:attrNameLst>
                                      </p:cBhvr>
                                      <p:rCtr x="0" y="-1944"/>
                                    </p:animMotion>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up)">
                                      <p:cBhvr>
                                        <p:cTn id="13" dur="250"/>
                                        <p:tgtEl>
                                          <p:spTgt spid="47"/>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250"/>
                                        <p:tgtEl>
                                          <p:spTgt spid="48"/>
                                        </p:tgtEl>
                                      </p:cBhvr>
                                    </p:animEffect>
                                  </p:childTnLst>
                                </p:cTn>
                              </p:par>
                              <p:par>
                                <p:cTn id="18" presetID="42" presetClass="path" presetSubtype="0" decel="100000" fill="hold" grpId="1" nodeType="withEffect">
                                  <p:stCondLst>
                                    <p:cond delay="0"/>
                                  </p:stCondLst>
                                  <p:childTnLst>
                                    <p:animMotion origin="layout" path="M -1.875E-6 0.03889 L -1.875E-6 2.22222E-6 " pathEditMode="relative" rAng="0" ptsTypes="AA">
                                      <p:cBhvr>
                                        <p:cTn id="19" dur="500" fill="hold"/>
                                        <p:tgtEl>
                                          <p:spTgt spid="48"/>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250"/>
                                        <p:tgtEl>
                                          <p:spTgt spid="49"/>
                                        </p:tgtEl>
                                      </p:cBhvr>
                                    </p:animEffect>
                                  </p:childTnLst>
                                </p:cTn>
                              </p:par>
                              <p:par>
                                <p:cTn id="23" presetID="42" presetClass="path" presetSubtype="0" decel="100000" fill="hold" grpId="1" nodeType="withEffect">
                                  <p:stCondLst>
                                    <p:cond delay="0"/>
                                  </p:stCondLst>
                                  <p:childTnLst>
                                    <p:animMotion origin="layout" path="M 4.58333E-6 0.03889 L 4.58333E-6 2.22222E-6 " pathEditMode="relative" rAng="0" ptsTypes="AA">
                                      <p:cBhvr>
                                        <p:cTn id="24" dur="500" fill="hold"/>
                                        <p:tgtEl>
                                          <p:spTgt spid="49"/>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250"/>
                                        <p:tgtEl>
                                          <p:spTgt spid="50"/>
                                        </p:tgtEl>
                                      </p:cBhvr>
                                    </p:animEffect>
                                  </p:childTnLst>
                                </p:cTn>
                              </p:par>
                              <p:par>
                                <p:cTn id="28" presetID="42" presetClass="path" presetSubtype="0" decel="100000" fill="hold" grpId="1" nodeType="withEffect">
                                  <p:stCondLst>
                                    <p:cond delay="0"/>
                                  </p:stCondLst>
                                  <p:childTnLst>
                                    <p:animMotion origin="layout" path="M -1.875E-6 0.03888 L -1.875E-6 4.07407E-6 " pathEditMode="relative" rAng="0" ptsTypes="AA">
                                      <p:cBhvr>
                                        <p:cTn id="29" dur="500" fill="hold"/>
                                        <p:tgtEl>
                                          <p:spTgt spid="50"/>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250"/>
                                        <p:tgtEl>
                                          <p:spTgt spid="51"/>
                                        </p:tgtEl>
                                      </p:cBhvr>
                                    </p:animEffect>
                                  </p:childTnLst>
                                </p:cTn>
                              </p:par>
                              <p:par>
                                <p:cTn id="33" presetID="42" presetClass="path" presetSubtype="0" decel="100000" fill="hold" grpId="1" nodeType="withEffect">
                                  <p:stCondLst>
                                    <p:cond delay="0"/>
                                  </p:stCondLst>
                                  <p:childTnLst>
                                    <p:animMotion origin="layout" path="M 4.58333E-6 0.03888 L 4.58333E-6 4.07407E-6 " pathEditMode="relative" rAng="0" ptsTypes="AA">
                                      <p:cBhvr>
                                        <p:cTn id="34" dur="500" fill="hold"/>
                                        <p:tgtEl>
                                          <p:spTgt spid="51"/>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250"/>
                                        <p:tgtEl>
                                          <p:spTgt spid="52"/>
                                        </p:tgtEl>
                                      </p:cBhvr>
                                    </p:animEffect>
                                  </p:childTnLst>
                                </p:cTn>
                              </p:par>
                              <p:par>
                                <p:cTn id="38" presetID="42" presetClass="path" presetSubtype="0" decel="100000" fill="hold" grpId="1" nodeType="withEffect">
                                  <p:stCondLst>
                                    <p:cond delay="0"/>
                                  </p:stCondLst>
                                  <p:childTnLst>
                                    <p:animMotion origin="layout" path="M -1.875E-6 0.03889 L -1.875E-6 -4.81481E-6 " pathEditMode="relative" rAng="0" ptsTypes="AA">
                                      <p:cBhvr>
                                        <p:cTn id="39" dur="500" fill="hold"/>
                                        <p:tgtEl>
                                          <p:spTgt spid="52"/>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250"/>
                                        <p:tgtEl>
                                          <p:spTgt spid="53"/>
                                        </p:tgtEl>
                                      </p:cBhvr>
                                    </p:animEffect>
                                  </p:childTnLst>
                                </p:cTn>
                              </p:par>
                              <p:par>
                                <p:cTn id="43" presetID="42" presetClass="path" presetSubtype="0" decel="100000" fill="hold" grpId="1" nodeType="withEffect">
                                  <p:stCondLst>
                                    <p:cond delay="0"/>
                                  </p:stCondLst>
                                  <p:childTnLst>
                                    <p:animMotion origin="layout" path="M 1.25E-6 0.03889 L 1.25E-6 2.22222E-6 " pathEditMode="relative" rAng="0" ptsTypes="AA">
                                      <p:cBhvr>
                                        <p:cTn id="44" dur="500" fill="hold"/>
                                        <p:tgtEl>
                                          <p:spTgt spid="53"/>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250"/>
                                        <p:tgtEl>
                                          <p:spTgt spid="54"/>
                                        </p:tgtEl>
                                      </p:cBhvr>
                                    </p:animEffect>
                                  </p:childTnLst>
                                </p:cTn>
                              </p:par>
                              <p:par>
                                <p:cTn id="48" presetID="42" presetClass="path" presetSubtype="0" decel="100000" fill="hold" grpId="1" nodeType="withEffect">
                                  <p:stCondLst>
                                    <p:cond delay="0"/>
                                  </p:stCondLst>
                                  <p:childTnLst>
                                    <p:animMotion origin="layout" path="M 1.25E-6 0.03888 L 1.25E-6 4.07407E-6 " pathEditMode="relative" rAng="0" ptsTypes="AA">
                                      <p:cBhvr>
                                        <p:cTn id="49" dur="500" fill="hold"/>
                                        <p:tgtEl>
                                          <p:spTgt spid="54"/>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250"/>
                                        <p:tgtEl>
                                          <p:spTgt spid="55"/>
                                        </p:tgtEl>
                                      </p:cBhvr>
                                    </p:animEffect>
                                  </p:childTnLst>
                                </p:cTn>
                              </p:par>
                              <p:par>
                                <p:cTn id="53" presetID="42" presetClass="path" presetSubtype="0" decel="100000" fill="hold" grpId="1" nodeType="withEffect">
                                  <p:stCondLst>
                                    <p:cond delay="0"/>
                                  </p:stCondLst>
                                  <p:childTnLst>
                                    <p:animMotion origin="layout" path="M 1.25E-6 0.03889 L 1.25E-6 -4.81481E-6 " pathEditMode="relative" rAng="0" ptsTypes="AA">
                                      <p:cBhvr>
                                        <p:cTn id="54" dur="500" fill="hold"/>
                                        <p:tgtEl>
                                          <p:spTgt spid="55"/>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250"/>
                                        <p:tgtEl>
                                          <p:spTgt spid="56"/>
                                        </p:tgtEl>
                                      </p:cBhvr>
                                    </p:animEffect>
                                  </p:childTnLst>
                                </p:cTn>
                              </p:par>
                              <p:par>
                                <p:cTn id="58" presetID="42" presetClass="path" presetSubtype="0" decel="100000" fill="hold" grpId="1" nodeType="withEffect">
                                  <p:stCondLst>
                                    <p:cond delay="0"/>
                                  </p:stCondLst>
                                  <p:childTnLst>
                                    <p:animMotion origin="layout" path="M 4.58333E-6 0.03889 L 4.58333E-6 -4.81481E-6 " pathEditMode="relative" rAng="0" ptsTypes="AA">
                                      <p:cBhvr>
                                        <p:cTn id="59" dur="500" fill="hold"/>
                                        <p:tgtEl>
                                          <p:spTgt spid="56"/>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250"/>
                                        <p:tgtEl>
                                          <p:spTgt spid="63"/>
                                        </p:tgtEl>
                                      </p:cBhvr>
                                    </p:animEffect>
                                  </p:childTnLst>
                                </p:cTn>
                              </p:par>
                              <p:par>
                                <p:cTn id="63" presetID="42" presetClass="path" presetSubtype="0" decel="100000" fill="hold" nodeType="withEffect">
                                  <p:stCondLst>
                                    <p:cond delay="0"/>
                                  </p:stCondLst>
                                  <p:childTnLst>
                                    <p:animMotion origin="layout" path="M -1.875E-6 0.03889 L -1.875E-6 -3.7037E-6 " pathEditMode="relative" rAng="0" ptsTypes="AA">
                                      <p:cBhvr>
                                        <p:cTn id="64" dur="500" fill="hold"/>
                                        <p:tgtEl>
                                          <p:spTgt spid="63"/>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250"/>
                                        <p:tgtEl>
                                          <p:spTgt spid="57"/>
                                        </p:tgtEl>
                                      </p:cBhvr>
                                    </p:animEffect>
                                  </p:childTnLst>
                                </p:cTn>
                              </p:par>
                              <p:par>
                                <p:cTn id="68" presetID="42" presetClass="path" presetSubtype="0" decel="100000" fill="hold" grpId="1" nodeType="withEffect">
                                  <p:stCondLst>
                                    <p:cond delay="0"/>
                                  </p:stCondLst>
                                  <p:childTnLst>
                                    <p:animMotion origin="layout" path="M -1.875E-6 0.03888 L -1.875E-6 4.81481E-6 " pathEditMode="relative" rAng="0" ptsTypes="AA">
                                      <p:cBhvr>
                                        <p:cTn id="69" dur="500" fill="hold"/>
                                        <p:tgtEl>
                                          <p:spTgt spid="57"/>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250"/>
                                        <p:tgtEl>
                                          <p:spTgt spid="66"/>
                                        </p:tgtEl>
                                      </p:cBhvr>
                                    </p:animEffect>
                                  </p:childTnLst>
                                </p:cTn>
                              </p:par>
                              <p:par>
                                <p:cTn id="73" presetID="42" presetClass="path" presetSubtype="0" decel="100000" fill="hold" nodeType="withEffect">
                                  <p:stCondLst>
                                    <p:cond delay="0"/>
                                  </p:stCondLst>
                                  <p:childTnLst>
                                    <p:animMotion origin="layout" path="M 1.25E-6 0.03889 L 1.25E-6 -3.7037E-6 " pathEditMode="relative" rAng="0" ptsTypes="AA">
                                      <p:cBhvr>
                                        <p:cTn id="74" dur="500" fill="hold"/>
                                        <p:tgtEl>
                                          <p:spTgt spid="66"/>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250"/>
                                        <p:tgtEl>
                                          <p:spTgt spid="58"/>
                                        </p:tgtEl>
                                      </p:cBhvr>
                                    </p:animEffect>
                                  </p:childTnLst>
                                </p:cTn>
                              </p:par>
                              <p:par>
                                <p:cTn id="78" presetID="42" presetClass="path" presetSubtype="0" decel="100000" fill="hold" grpId="1" nodeType="withEffect">
                                  <p:stCondLst>
                                    <p:cond delay="0"/>
                                  </p:stCondLst>
                                  <p:childTnLst>
                                    <p:animMotion origin="layout" path="M 1.25E-6 0.03888 L 1.25E-6 4.81481E-6 " pathEditMode="relative" rAng="0" ptsTypes="AA">
                                      <p:cBhvr>
                                        <p:cTn id="79" dur="500" fill="hold"/>
                                        <p:tgtEl>
                                          <p:spTgt spid="58"/>
                                        </p:tgtEl>
                                        <p:attrNameLst>
                                          <p:attrName>ppt_x</p:attrName>
                                          <p:attrName>ppt_y</p:attrName>
                                        </p:attrNameLst>
                                      </p:cBhvr>
                                      <p:rCtr x="0" y="-1944"/>
                                    </p:animMotion>
                                  </p:childTnLst>
                                </p:cTn>
                              </p:par>
                              <p:par>
                                <p:cTn id="80" presetID="10" presetClass="entr" presetSubtype="0" fill="hold" nodeType="with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fade">
                                      <p:cBhvr>
                                        <p:cTn id="82" dur="250"/>
                                        <p:tgtEl>
                                          <p:spTgt spid="69"/>
                                        </p:tgtEl>
                                      </p:cBhvr>
                                    </p:animEffect>
                                  </p:childTnLst>
                                </p:cTn>
                              </p:par>
                              <p:par>
                                <p:cTn id="83" presetID="42" presetClass="path" presetSubtype="0" decel="100000" fill="hold" nodeType="withEffect">
                                  <p:stCondLst>
                                    <p:cond delay="0"/>
                                  </p:stCondLst>
                                  <p:childTnLst>
                                    <p:animMotion origin="layout" path="M 4.58333E-6 0.03889 L 4.58333E-6 -3.7037E-6 " pathEditMode="relative" rAng="0" ptsTypes="AA">
                                      <p:cBhvr>
                                        <p:cTn id="84" dur="500" fill="hold"/>
                                        <p:tgtEl>
                                          <p:spTgt spid="69"/>
                                        </p:tgtEl>
                                        <p:attrNameLst>
                                          <p:attrName>ppt_x</p:attrName>
                                          <p:attrName>ppt_y</p:attrName>
                                        </p:attrNameLst>
                                      </p:cBhvr>
                                      <p:rCtr x="0" y="-1944"/>
                                    </p:animMotion>
                                  </p:childTnLst>
                                </p:cTn>
                              </p:par>
                              <p:par>
                                <p:cTn id="85" presetID="10" presetClass="entr" presetSubtype="0"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250"/>
                                        <p:tgtEl>
                                          <p:spTgt spid="59"/>
                                        </p:tgtEl>
                                      </p:cBhvr>
                                    </p:animEffect>
                                  </p:childTnLst>
                                </p:cTn>
                              </p:par>
                              <p:par>
                                <p:cTn id="88" presetID="42" presetClass="path" presetSubtype="0" decel="100000" fill="hold" grpId="1" nodeType="withEffect">
                                  <p:stCondLst>
                                    <p:cond delay="0"/>
                                  </p:stCondLst>
                                  <p:childTnLst>
                                    <p:animMotion origin="layout" path="M 4.58333E-6 0.03888 L 4.58333E-6 4.81481E-6 " pathEditMode="relative" rAng="0" ptsTypes="AA">
                                      <p:cBhvr>
                                        <p:cTn id="89" dur="500" fill="hold"/>
                                        <p:tgtEl>
                                          <p:spTgt spid="59"/>
                                        </p:tgtEl>
                                        <p:attrNameLst>
                                          <p:attrName>ppt_x</p:attrName>
                                          <p:attrName>ppt_y</p:attrName>
                                        </p:attrNameLst>
                                      </p:cBhvr>
                                      <p:rCtr x="0" y="-1944"/>
                                    </p:animMotion>
                                  </p:childTnLst>
                                </p:cTn>
                              </p:par>
                              <p:par>
                                <p:cTn id="90" presetID="10" presetClass="entr" presetSubtype="0" fill="hold" grpId="0" nodeType="with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fade">
                                      <p:cBhvr>
                                        <p:cTn id="92" dur="250"/>
                                        <p:tgtEl>
                                          <p:spTgt spid="60"/>
                                        </p:tgtEl>
                                      </p:cBhvr>
                                    </p:animEffect>
                                  </p:childTnLst>
                                </p:cTn>
                              </p:par>
                              <p:par>
                                <p:cTn id="93" presetID="42" presetClass="path" presetSubtype="0" decel="100000" fill="hold" grpId="1" nodeType="withEffect">
                                  <p:stCondLst>
                                    <p:cond delay="0"/>
                                  </p:stCondLst>
                                  <p:childTnLst>
                                    <p:animMotion origin="layout" path="M -1.875E-6 0.03889 L -1.875E-6 1.85185E-6 " pathEditMode="relative" rAng="0" ptsTypes="AA">
                                      <p:cBhvr>
                                        <p:cTn id="94" dur="500" fill="hold"/>
                                        <p:tgtEl>
                                          <p:spTgt spid="60"/>
                                        </p:tgtEl>
                                        <p:attrNameLst>
                                          <p:attrName>ppt_x</p:attrName>
                                          <p:attrName>ppt_y</p:attrName>
                                        </p:attrNameLst>
                                      </p:cBhvr>
                                      <p:rCtr x="0" y="-1944"/>
                                    </p:animMotion>
                                  </p:childTnLst>
                                </p:cTn>
                              </p:par>
                              <p:par>
                                <p:cTn id="95" presetID="10"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250"/>
                                        <p:tgtEl>
                                          <p:spTgt spid="61"/>
                                        </p:tgtEl>
                                      </p:cBhvr>
                                    </p:animEffect>
                                  </p:childTnLst>
                                </p:cTn>
                              </p:par>
                              <p:par>
                                <p:cTn id="98" presetID="42" presetClass="path" presetSubtype="0" decel="100000" fill="hold" grpId="1" nodeType="withEffect">
                                  <p:stCondLst>
                                    <p:cond delay="0"/>
                                  </p:stCondLst>
                                  <p:childTnLst>
                                    <p:animMotion origin="layout" path="M 1.25E-6 0.03889 L 1.25E-6 1.85185E-6 " pathEditMode="relative" rAng="0" ptsTypes="AA">
                                      <p:cBhvr>
                                        <p:cTn id="99" dur="500" fill="hold"/>
                                        <p:tgtEl>
                                          <p:spTgt spid="61"/>
                                        </p:tgtEl>
                                        <p:attrNameLst>
                                          <p:attrName>ppt_x</p:attrName>
                                          <p:attrName>ppt_y</p:attrName>
                                        </p:attrNameLst>
                                      </p:cBhvr>
                                      <p:rCtr x="0" y="-1944"/>
                                    </p:animMotion>
                                  </p:childTnLst>
                                </p:cTn>
                              </p:par>
                              <p:par>
                                <p:cTn id="100" presetID="10" presetClass="entr" presetSubtype="0" fill="hold" grpId="0"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fade">
                                      <p:cBhvr>
                                        <p:cTn id="102" dur="250"/>
                                        <p:tgtEl>
                                          <p:spTgt spid="62"/>
                                        </p:tgtEl>
                                      </p:cBhvr>
                                    </p:animEffect>
                                  </p:childTnLst>
                                </p:cTn>
                              </p:par>
                              <p:par>
                                <p:cTn id="103" presetID="42" presetClass="path" presetSubtype="0" decel="100000" fill="hold" grpId="1" nodeType="withEffect">
                                  <p:stCondLst>
                                    <p:cond delay="0"/>
                                  </p:stCondLst>
                                  <p:childTnLst>
                                    <p:animMotion origin="layout" path="M 4.375E-6 0.03889 L 4.375E-6 1.85185E-6 " pathEditMode="relative" rAng="0" ptsTypes="AA">
                                      <p:cBhvr>
                                        <p:cTn id="104" dur="500" fill="hold"/>
                                        <p:tgtEl>
                                          <p:spTgt spid="6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8" grpId="1" animBg="1"/>
      <p:bldP spid="49" grpId="0" animBg="1"/>
      <p:bldP spid="49" grpId="1" animBg="1"/>
      <p:bldP spid="50" grpId="0" animBg="1"/>
      <p:bldP spid="50" grpId="1" animBg="1"/>
      <p:bldP spid="51" grpId="0" animBg="1"/>
      <p:bldP spid="51" grpId="1" animBg="1"/>
      <p:bldP spid="52" grpId="0"/>
      <p:bldP spid="52" grpId="1"/>
      <p:bldP spid="53" grpId="0" animBg="1"/>
      <p:bldP spid="53" grpId="1" animBg="1"/>
      <p:bldP spid="54" grpId="0" animBg="1"/>
      <p:bldP spid="54" grpId="1" animBg="1"/>
      <p:bldP spid="55" grpId="0"/>
      <p:bldP spid="55" grpId="1"/>
      <p:bldP spid="56" grpId="0"/>
      <p:bldP spid="56" grpId="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9E197-79F5-4BD4-2789-7FD63D5D0E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A312CA3-D747-31F1-D25A-04EB0866A058}"/>
              </a:ext>
            </a:extLst>
          </p:cNvPr>
          <p:cNvSpPr>
            <a:spLocks noGrp="1"/>
          </p:cNvSpPr>
          <p:nvPr>
            <p:ph type="title"/>
          </p:nvPr>
        </p:nvSpPr>
        <p:spPr>
          <a:xfrm>
            <a:off x="588263" y="485481"/>
            <a:ext cx="11603738" cy="498598"/>
          </a:xfrm>
          <a:prstGeom prst="rect">
            <a:avLst/>
          </a:prstGeom>
        </p:spPr>
        <p:txBody>
          <a:bodyPr/>
          <a:lstStyle/>
          <a:p>
            <a:r>
              <a:rPr lang="en-US" sz="3200"/>
              <a:t>Explore key resources to accelerate your Copilot journey</a:t>
            </a:r>
          </a:p>
        </p:txBody>
      </p:sp>
      <p:grpSp>
        <p:nvGrpSpPr>
          <p:cNvPr id="28" name="Group 27">
            <a:extLst>
              <a:ext uri="{FF2B5EF4-FFF2-40B4-BE49-F238E27FC236}">
                <a16:creationId xmlns:a16="http://schemas.microsoft.com/office/drawing/2014/main" id="{BDD9AE4C-AFFF-D058-A812-7A95E09116CD}"/>
              </a:ext>
              <a:ext uri="{C183D7F6-B498-43B3-948B-1728B52AA6E4}">
                <adec:decorative xmlns:adec="http://schemas.microsoft.com/office/drawing/2017/decorative" val="1"/>
              </a:ext>
            </a:extLst>
          </p:cNvPr>
          <p:cNvGrpSpPr/>
          <p:nvPr/>
        </p:nvGrpSpPr>
        <p:grpSpPr>
          <a:xfrm>
            <a:off x="684331" y="1677460"/>
            <a:ext cx="479546" cy="479546"/>
            <a:chOff x="684331" y="1677460"/>
            <a:chExt cx="479546" cy="479546"/>
          </a:xfrm>
        </p:grpSpPr>
        <p:sp>
          <p:nvSpPr>
            <p:cNvPr id="2" name="Graphic 6">
              <a:extLst>
                <a:ext uri="{FF2B5EF4-FFF2-40B4-BE49-F238E27FC236}">
                  <a16:creationId xmlns:a16="http://schemas.microsoft.com/office/drawing/2014/main" id="{357FDC5F-6740-C7C4-7834-629D7DE03583}"/>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8" name="Straight Connector 7">
              <a:extLst>
                <a:ext uri="{FF2B5EF4-FFF2-40B4-BE49-F238E27FC236}">
                  <a16:creationId xmlns:a16="http://schemas.microsoft.com/office/drawing/2014/main" id="{F982F5A0-1E96-D19C-656A-91816E65D21F}"/>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DBB69A-98A0-7FD5-699C-091B07468B42}"/>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F16664-38D4-7AC6-0CA6-69C254EE77CA}"/>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53F3BC9-CB6D-99FD-6D53-F028F8BEC5F8}"/>
              </a:ext>
              <a:ext uri="{C183D7F6-B498-43B3-948B-1728B52AA6E4}">
                <adec:decorative xmlns:adec="http://schemas.microsoft.com/office/drawing/2017/decorative" val="1"/>
              </a:ext>
            </a:extLst>
          </p:cNvPr>
          <p:cNvGrpSpPr/>
          <p:nvPr/>
        </p:nvGrpSpPr>
        <p:grpSpPr>
          <a:xfrm>
            <a:off x="690288" y="2821146"/>
            <a:ext cx="479546" cy="479546"/>
            <a:chOff x="684331" y="1677460"/>
            <a:chExt cx="479546" cy="479546"/>
          </a:xfrm>
        </p:grpSpPr>
        <p:sp>
          <p:nvSpPr>
            <p:cNvPr id="30" name="Graphic 6">
              <a:extLst>
                <a:ext uri="{FF2B5EF4-FFF2-40B4-BE49-F238E27FC236}">
                  <a16:creationId xmlns:a16="http://schemas.microsoft.com/office/drawing/2014/main" id="{2624EBD7-AFA5-D9C7-CA2B-AA1B6362A971}"/>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31" name="Straight Connector 30">
              <a:extLst>
                <a:ext uri="{FF2B5EF4-FFF2-40B4-BE49-F238E27FC236}">
                  <a16:creationId xmlns:a16="http://schemas.microsoft.com/office/drawing/2014/main" id="{BEA17FE8-E270-4B25-BEB1-67E6D0757762}"/>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58C742-F356-B108-12DB-9A8633716E7C}"/>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756B0-B796-68C0-6AE6-19A256FCB67B}"/>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19694C9F-CAE2-38F7-6550-4211C006F037}"/>
              </a:ext>
            </a:extLst>
          </p:cNvPr>
          <p:cNvSpPr txBox="1"/>
          <p:nvPr/>
        </p:nvSpPr>
        <p:spPr>
          <a:xfrm>
            <a:off x="1302065" y="1593511"/>
            <a:ext cx="10493695" cy="73866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hlinkClick r:id="rId3"/>
              </a:rPr>
              <a:t>Customer Hub</a:t>
            </a:r>
            <a:endParaRPr kumimoji="0" lang="en-US" sz="2400" b="0" i="0" u="none" strike="noStrike" kern="1200" cap="none" spc="0" normalizeH="0" baseline="0" noProof="0">
              <a:ln>
                <a:noFill/>
              </a:ln>
              <a:solidFill>
                <a:prstClr val="white"/>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rPr>
              <a:t>Discover upcoming sessions, updates and on-demand content</a:t>
            </a:r>
          </a:p>
        </p:txBody>
      </p:sp>
      <p:sp>
        <p:nvSpPr>
          <p:cNvPr id="35" name="TextBox 34">
            <a:extLst>
              <a:ext uri="{FF2B5EF4-FFF2-40B4-BE49-F238E27FC236}">
                <a16:creationId xmlns:a16="http://schemas.microsoft.com/office/drawing/2014/main" id="{167A5620-C89B-58A0-16F6-FC8E62FBDEDE}"/>
              </a:ext>
            </a:extLst>
          </p:cNvPr>
          <p:cNvSpPr txBox="1"/>
          <p:nvPr/>
        </p:nvSpPr>
        <p:spPr>
          <a:xfrm>
            <a:off x="1302064" y="2690336"/>
            <a:ext cx="10493695" cy="73866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hlinkClick r:id="rId4"/>
              </a:rPr>
              <a:t>Customer Adoption</a:t>
            </a:r>
            <a:endParaRPr kumimoji="0" lang="en-US" sz="2400" b="0" i="0" u="none" strike="noStrike" kern="1200" cap="none" spc="0" normalizeH="0" baseline="0" noProof="0">
              <a:ln>
                <a:noFill/>
              </a:ln>
              <a:solidFill>
                <a:prstClr val="white"/>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rPr>
              <a:t>Access guides, success kits, and best practices</a:t>
            </a:r>
          </a:p>
        </p:txBody>
      </p:sp>
      <p:grpSp>
        <p:nvGrpSpPr>
          <p:cNvPr id="36" name="Group 35">
            <a:extLst>
              <a:ext uri="{FF2B5EF4-FFF2-40B4-BE49-F238E27FC236}">
                <a16:creationId xmlns:a16="http://schemas.microsoft.com/office/drawing/2014/main" id="{9D8A571A-2514-02ED-3763-E93787D4DDEB}"/>
              </a:ext>
              <a:ext uri="{C183D7F6-B498-43B3-948B-1728B52AA6E4}">
                <adec:decorative xmlns:adec="http://schemas.microsoft.com/office/drawing/2017/decorative" val="1"/>
              </a:ext>
            </a:extLst>
          </p:cNvPr>
          <p:cNvGrpSpPr/>
          <p:nvPr/>
        </p:nvGrpSpPr>
        <p:grpSpPr>
          <a:xfrm>
            <a:off x="684331" y="3994747"/>
            <a:ext cx="479546" cy="479546"/>
            <a:chOff x="684331" y="1677460"/>
            <a:chExt cx="479546" cy="479546"/>
          </a:xfrm>
        </p:grpSpPr>
        <p:sp>
          <p:nvSpPr>
            <p:cNvPr id="37" name="Graphic 6">
              <a:extLst>
                <a:ext uri="{FF2B5EF4-FFF2-40B4-BE49-F238E27FC236}">
                  <a16:creationId xmlns:a16="http://schemas.microsoft.com/office/drawing/2014/main" id="{2707547F-458F-DEAA-4119-260AA809D6EE}"/>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38" name="Straight Connector 37">
              <a:extLst>
                <a:ext uri="{FF2B5EF4-FFF2-40B4-BE49-F238E27FC236}">
                  <a16:creationId xmlns:a16="http://schemas.microsoft.com/office/drawing/2014/main" id="{14CA3077-28EA-C63E-62B3-F6ECB83671D0}"/>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105BE7A-8154-F69B-134E-6C5E2FE1AEF0}"/>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951B262-6311-6D5E-7D57-54C9F9F0E969}"/>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730DF9F5-DBE4-7D7C-3583-2EF314D211D2}"/>
              </a:ext>
            </a:extLst>
          </p:cNvPr>
          <p:cNvSpPr txBox="1"/>
          <p:nvPr/>
        </p:nvSpPr>
        <p:spPr>
          <a:xfrm>
            <a:off x="1266669" y="3863263"/>
            <a:ext cx="10493695" cy="73866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hlinkClick r:id="rId5"/>
              </a:rPr>
              <a:t>Microsoft Learn</a:t>
            </a:r>
            <a:endParaRPr kumimoji="0" lang="en-US" sz="2400" b="0" i="0" u="none" strike="noStrike" kern="1200" cap="none" spc="0" normalizeH="0" baseline="0" noProof="0">
              <a:ln>
                <a:noFill/>
              </a:ln>
              <a:solidFill>
                <a:prstClr val="white"/>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rPr>
              <a:t>Take training, get certified, deep-dive into Copilot and AI productivity topics</a:t>
            </a:r>
          </a:p>
        </p:txBody>
      </p:sp>
      <p:grpSp>
        <p:nvGrpSpPr>
          <p:cNvPr id="42" name="Group 41">
            <a:extLst>
              <a:ext uri="{FF2B5EF4-FFF2-40B4-BE49-F238E27FC236}">
                <a16:creationId xmlns:a16="http://schemas.microsoft.com/office/drawing/2014/main" id="{09F882B8-1D7D-0228-F98E-ECD55B643B43}"/>
              </a:ext>
              <a:ext uri="{C183D7F6-B498-43B3-948B-1728B52AA6E4}">
                <adec:decorative xmlns:adec="http://schemas.microsoft.com/office/drawing/2017/decorative" val="1"/>
              </a:ext>
            </a:extLst>
          </p:cNvPr>
          <p:cNvGrpSpPr/>
          <p:nvPr/>
        </p:nvGrpSpPr>
        <p:grpSpPr>
          <a:xfrm>
            <a:off x="684331" y="5091572"/>
            <a:ext cx="479546" cy="479546"/>
            <a:chOff x="684331" y="1677460"/>
            <a:chExt cx="479546" cy="479546"/>
          </a:xfrm>
        </p:grpSpPr>
        <p:sp>
          <p:nvSpPr>
            <p:cNvPr id="43" name="Graphic 6">
              <a:extLst>
                <a:ext uri="{FF2B5EF4-FFF2-40B4-BE49-F238E27FC236}">
                  <a16:creationId xmlns:a16="http://schemas.microsoft.com/office/drawing/2014/main" id="{A1F2DCCF-542C-3135-B99C-8D5DCEC98453}"/>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44" name="Straight Connector 43">
              <a:extLst>
                <a:ext uri="{FF2B5EF4-FFF2-40B4-BE49-F238E27FC236}">
                  <a16:creationId xmlns:a16="http://schemas.microsoft.com/office/drawing/2014/main" id="{FA973435-F1EA-7B57-B6D6-7474741794D1}"/>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925A43-8A3B-B83C-64A0-1F6155D74DCC}"/>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7F1E29D-E5A2-A0A0-4190-490C09C81C83}"/>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6EEF5744-E6C8-74EB-6252-D4CC8FBE6BC3}"/>
              </a:ext>
            </a:extLst>
          </p:cNvPr>
          <p:cNvSpPr txBox="1"/>
          <p:nvPr/>
        </p:nvSpPr>
        <p:spPr>
          <a:xfrm>
            <a:off x="1266669" y="4960088"/>
            <a:ext cx="10493695" cy="73866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hlinkClick r:id="rId6"/>
              </a:rPr>
              <a:t>Copilot Scenario Library</a:t>
            </a:r>
            <a:endParaRPr kumimoji="0" lang="en-US" sz="2400" b="0" i="0" u="none" strike="noStrike" kern="1200" cap="none" spc="0" normalizeH="0" baseline="0" noProof="0">
              <a:ln>
                <a:noFill/>
              </a:ln>
              <a:solidFill>
                <a:prstClr val="white"/>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rPr>
              <a:t>Explore real-world use cases and inspiration</a:t>
            </a:r>
          </a:p>
        </p:txBody>
      </p:sp>
    </p:spTree>
    <p:extLst>
      <p:ext uri="{BB962C8B-B14F-4D97-AF65-F5344CB8AC3E}">
        <p14:creationId xmlns:p14="http://schemas.microsoft.com/office/powerpoint/2010/main" val="2872890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50"/>
                                        <p:tgtEl>
                                          <p:spTgt spid="34"/>
                                        </p:tgtEl>
                                      </p:cBhvr>
                                    </p:animEffect>
                                  </p:childTnLst>
                                </p:cTn>
                              </p:par>
                              <p:par>
                                <p:cTn id="8" presetID="42" presetClass="path" presetSubtype="0" decel="100000" fill="hold" grpId="1" nodeType="withEffect">
                                  <p:stCondLst>
                                    <p:cond delay="0"/>
                                  </p:stCondLst>
                                  <p:childTnLst>
                                    <p:animMotion origin="layout" path="M 6.25E-7 0.03889 L 6.25E-7 -1.11111E-6 " pathEditMode="relative" rAng="0" ptsTypes="AA">
                                      <p:cBhvr>
                                        <p:cTn id="9" dur="500" fill="hold"/>
                                        <p:tgtEl>
                                          <p:spTgt spid="34"/>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50"/>
                                        <p:tgtEl>
                                          <p:spTgt spid="35"/>
                                        </p:tgtEl>
                                      </p:cBhvr>
                                    </p:animEffect>
                                  </p:childTnLst>
                                </p:cTn>
                              </p:par>
                              <p:par>
                                <p:cTn id="13" presetID="42" presetClass="path" presetSubtype="0" decel="100000" fill="hold" grpId="1" nodeType="withEffect">
                                  <p:stCondLst>
                                    <p:cond delay="0"/>
                                  </p:stCondLst>
                                  <p:childTnLst>
                                    <p:animMotion origin="layout" path="M 6.25E-7 0.03889 L 6.25E-7 -4.81481E-6 " pathEditMode="relative" rAng="0" ptsTypes="AA">
                                      <p:cBhvr>
                                        <p:cTn id="14" dur="500" fill="hold"/>
                                        <p:tgtEl>
                                          <p:spTgt spid="35"/>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250"/>
                                        <p:tgtEl>
                                          <p:spTgt spid="41"/>
                                        </p:tgtEl>
                                      </p:cBhvr>
                                    </p:animEffect>
                                  </p:childTnLst>
                                </p:cTn>
                              </p:par>
                              <p:par>
                                <p:cTn id="18" presetID="42" presetClass="path" presetSubtype="0" decel="100000" fill="hold" grpId="1" nodeType="withEffect">
                                  <p:stCondLst>
                                    <p:cond delay="0"/>
                                  </p:stCondLst>
                                  <p:childTnLst>
                                    <p:animMotion origin="layout" path="M -4.79167E-6 0.03889 L -4.79167E-6 3.7037E-7 " pathEditMode="relative" rAng="0" ptsTypes="AA">
                                      <p:cBhvr>
                                        <p:cTn id="19" dur="500" fill="hold"/>
                                        <p:tgtEl>
                                          <p:spTgt spid="41"/>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250"/>
                                        <p:tgtEl>
                                          <p:spTgt spid="74"/>
                                        </p:tgtEl>
                                      </p:cBhvr>
                                    </p:animEffect>
                                  </p:childTnLst>
                                </p:cTn>
                              </p:par>
                              <p:par>
                                <p:cTn id="23" presetID="42" presetClass="path" presetSubtype="0" decel="100000" fill="hold" grpId="1" nodeType="withEffect">
                                  <p:stCondLst>
                                    <p:cond delay="0"/>
                                  </p:stCondLst>
                                  <p:childTnLst>
                                    <p:animMotion origin="layout" path="M -4.79167E-6 0.03889 L -4.79167E-6 -3.33333E-6 " pathEditMode="relative" rAng="0" ptsTypes="AA">
                                      <p:cBhvr>
                                        <p:cTn id="24" dur="500" fill="hold"/>
                                        <p:tgtEl>
                                          <p:spTgt spid="7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P spid="41" grpId="0"/>
      <p:bldP spid="41" grpId="1"/>
      <p:bldP spid="74" grpId="0"/>
      <p:bldP spid="7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a:ln w="3175">
                  <a:noFill/>
                </a:ln>
                <a:solidFill>
                  <a:prstClr val="white"/>
                </a:solidFill>
                <a:effectLst/>
                <a:uLnTx/>
                <a:uFillTx/>
                <a:latin typeface="Segoe Sans Display Semibold" pitchFamily="2" charset="0"/>
                <a:ea typeface="+mn-ea"/>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a:ln w="3175">
                  <a:noFill/>
                </a:ln>
                <a:gradFill flip="none" rotWithShape="1">
                  <a:gsLst>
                    <a:gs pos="1400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Open mic</a:t>
            </a: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sym typeface="Symbol" panose="05050102010706020507" pitchFamily="18" charset="2"/>
              </a:rPr>
              <a:t> – c</a:t>
            </a: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Raise your hand and we will</a:t>
            </a:r>
            <a:b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b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call on you</a:t>
            </a:r>
          </a:p>
        </p:txBody>
      </p:sp>
    </p:spTree>
    <p:extLst>
      <p:ext uri="{BB962C8B-B14F-4D97-AF65-F5344CB8AC3E}">
        <p14:creationId xmlns:p14="http://schemas.microsoft.com/office/powerpoint/2010/main" val="11171311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53785-7DCD-212A-A12B-62EF604F673E}"/>
              </a:ext>
            </a:extLst>
          </p:cNvPr>
          <p:cNvSpPr txBox="1">
            <a:spLocks noGrp="1"/>
          </p:cNvSpPr>
          <p:nvPr>
            <p:ph type="title" idx="4294967295"/>
          </p:nvPr>
        </p:nvSpPr>
        <p:spPr>
          <a:xfrm>
            <a:off x="583952" y="1624415"/>
            <a:ext cx="3797548" cy="1754326"/>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 uri="{C183D7F6-B498-43B3-948B-1728B52AA6E4}">
                <adec:decorative xmlns:adec="http://schemas.microsoft.com/office/drawing/2017/decorative" val="1"/>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descr="The Teams interface to raise your hand, so that you can ask questions during the Q&amp;A segment">
            <a:extLst>
              <a:ext uri="{FF2B5EF4-FFF2-40B4-BE49-F238E27FC236}">
                <a16:creationId xmlns:a16="http://schemas.microsoft.com/office/drawing/2014/main" id="{E8755E77-6AF4-FE9D-57AB-73980E358AB4}"/>
              </a:ext>
            </a:extLst>
          </p:cNvPr>
          <p:cNvPicPr>
            <a:picLocks noChangeAspect="1"/>
          </p:cNvPicPr>
          <p:nvPr/>
        </p:nvPicPr>
        <p:blipFill>
          <a:blip r:embed="rId2"/>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 uri="{C183D7F6-B498-43B3-948B-1728B52AA6E4}">
                <adec:decorative xmlns:adec="http://schemas.microsoft.com/office/drawing/2017/decorative" val="1"/>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 uri="{C183D7F6-B498-43B3-948B-1728B52AA6E4}">
                <adec:decorative xmlns:adec="http://schemas.microsoft.com/office/drawing/2017/decorative" val="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359556223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17812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30652-DF50-A04B-8AFD-8B25ED587C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5D4D09-079A-5D4E-C8E1-74629C812476}"/>
              </a:ext>
              <a:ext uri="{C183D7F6-B498-43B3-948B-1728B52AA6E4}">
                <adec:decorative xmlns:adec="http://schemas.microsoft.com/office/drawing/2017/decorative" val="0"/>
              </a:ext>
            </a:extLst>
          </p:cNvPr>
          <p:cNvSpPr>
            <a:spLocks noGrp="1"/>
          </p:cNvSpPr>
          <p:nvPr>
            <p:ph type="title"/>
          </p:nvPr>
        </p:nvSpPr>
        <p:spPr/>
        <p:txBody>
          <a:bodyPr wrap="square">
            <a:spAutoFit/>
          </a:bodyPr>
          <a:lstStyle/>
          <a:p>
            <a:r>
              <a:rPr lang="en-GB"/>
              <a:t>Running the Super Usage report</a:t>
            </a:r>
          </a:p>
        </p:txBody>
      </p:sp>
      <p:grpSp>
        <p:nvGrpSpPr>
          <p:cNvPr id="6" name="Group 5">
            <a:extLst>
              <a:ext uri="{FF2B5EF4-FFF2-40B4-BE49-F238E27FC236}">
                <a16:creationId xmlns:a16="http://schemas.microsoft.com/office/drawing/2014/main" id="{8F5FEA53-EE98-4D4E-6608-C125813F45ED}"/>
              </a:ext>
            </a:extLst>
          </p:cNvPr>
          <p:cNvGrpSpPr/>
          <p:nvPr/>
        </p:nvGrpSpPr>
        <p:grpSpPr>
          <a:xfrm>
            <a:off x="1243788" y="1623962"/>
            <a:ext cx="9591260" cy="5139869"/>
            <a:chOff x="1236531" y="1305341"/>
            <a:chExt cx="9591260" cy="5139869"/>
          </a:xfrm>
        </p:grpSpPr>
        <p:sp>
          <p:nvSpPr>
            <p:cNvPr id="2" name="TextBox 1">
              <a:extLst>
                <a:ext uri="{FF2B5EF4-FFF2-40B4-BE49-F238E27FC236}">
                  <a16:creationId xmlns:a16="http://schemas.microsoft.com/office/drawing/2014/main" id="{746743E0-F761-64E6-8483-B58F532094A1}"/>
                </a:ext>
              </a:extLst>
            </p:cNvPr>
            <p:cNvSpPr txBox="1"/>
            <p:nvPr/>
          </p:nvSpPr>
          <p:spPr>
            <a:xfrm>
              <a:off x="1236531" y="1305341"/>
              <a:ext cx="9591260" cy="5139869"/>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Segoe UI"/>
                  <a:ea typeface="+mn-ea"/>
                  <a:cs typeface="Segoe Sans Text Semibold"/>
                </a:rPr>
                <a:t>You can entirely self-serve the Super Usage report in 2 steps:</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2000" b="1"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Segoe UI"/>
                <a:ea typeface="+mn-ea"/>
                <a:cs typeface="Segoe Sans Text Semibold"/>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Download user data from Viva Insights </a:t>
              </a:r>
            </a:p>
            <a:p>
              <a:pPr marL="1200150" marR="0" lvl="2"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Run Custom Person Query in Analyst Workbench​</a:t>
              </a: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1200150" marR="0" lvl="2"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Import results into Power BI​</a:t>
              </a: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Download the report template (.</a:t>
              </a:r>
              <a:r>
                <a:rPr kumimoji="0" lang="en-US" sz="1800" b="0" i="0" u="none" strike="noStrike" kern="1200" cap="none" spc="0" normalizeH="0" baseline="0" noProof="0" err="1">
                  <a:ln>
                    <a:noFill/>
                  </a:ln>
                  <a:solidFill>
                    <a:srgbClr val="000000"/>
                  </a:solidFill>
                  <a:effectLst/>
                  <a:uLnTx/>
                  <a:uFillTx/>
                  <a:latin typeface="Segoe UI" panose="020B0502040204020203" pitchFamily="34" charset="0"/>
                  <a:ea typeface="+mn-ea"/>
                  <a:cs typeface="+mn-cs"/>
                </a:rPr>
                <a:t>pbit</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and instructions from </a:t>
              </a:r>
              <a:r>
                <a:rPr kumimoji="0" lang="en-US" sz="1800" b="0" i="0" u="none" strike="noStrike" kern="1200" cap="none" spc="0" normalizeH="0" baseline="0" noProof="0" err="1">
                  <a:ln>
                    <a:noFill/>
                  </a:ln>
                  <a:solidFill>
                    <a:srgbClr val="000000"/>
                  </a:solidFill>
                  <a:effectLst/>
                  <a:uLnTx/>
                  <a:uFillTx/>
                  <a:latin typeface="Segoe UI" panose="020B0502040204020203" pitchFamily="34" charset="0"/>
                  <a:ea typeface="+mn-ea"/>
                  <a:cs typeface="+mn-cs"/>
                </a:rPr>
                <a:t>Github</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a:t>
              </a:r>
              <a:r>
                <a:rPr kumimoji="0" lang="en-US" sz="1800" b="1" i="0" u="none" strike="noStrike" kern="1200" cap="none" spc="0" normalizeH="0" baseline="0" noProof="0" err="1">
                  <a:ln>
                    <a:noFill/>
                  </a:ln>
                  <a:solidFill>
                    <a:srgbClr val="000000"/>
                  </a:solidFill>
                  <a:effectLst/>
                  <a:uLnTx/>
                  <a:uFillTx/>
                  <a:latin typeface="Segoe UI" panose="020B0502040204020203" pitchFamily="34" charset="0"/>
                  <a:ea typeface="+mn-ea"/>
                  <a:cs typeface="+mn-cs"/>
                </a:rPr>
                <a:t>aka.ms</a:t>
              </a: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mn-ea"/>
                  <a:cs typeface="+mn-cs"/>
                </a:rPr>
                <a:t>/</a:t>
              </a:r>
              <a:r>
                <a:rPr kumimoji="0" lang="en-US" sz="1800" b="1" i="0" u="none" strike="noStrike" kern="1200" cap="none" spc="0" normalizeH="0" baseline="0" noProof="0" err="1">
                  <a:ln>
                    <a:noFill/>
                  </a:ln>
                  <a:solidFill>
                    <a:srgbClr val="000000"/>
                  </a:solidFill>
                  <a:effectLst/>
                  <a:uLnTx/>
                  <a:uFillTx/>
                  <a:latin typeface="Segoe UI" panose="020B0502040204020203" pitchFamily="34" charset="0"/>
                  <a:ea typeface="+mn-ea"/>
                  <a:cs typeface="+mn-cs"/>
                </a:rPr>
                <a:t>decodingsuperusage</a:t>
              </a:r>
              <a:endPar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highlight>
                  <a:srgbClr val="FFFF00"/>
                </a:highligh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Note: Currently, only English is supported in this report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Oval 3">
              <a:extLst>
                <a:ext uri="{FF2B5EF4-FFF2-40B4-BE49-F238E27FC236}">
                  <a16:creationId xmlns:a16="http://schemas.microsoft.com/office/drawing/2014/main" id="{2CA70BA5-AA4F-5463-68D0-5F1D96A244D6}"/>
                </a:ext>
              </a:extLst>
            </p:cNvPr>
            <p:cNvSpPr/>
            <p:nvPr/>
          </p:nvSpPr>
          <p:spPr bwMode="auto">
            <a:xfrm>
              <a:off x="1671959" y="2201796"/>
              <a:ext cx="428172" cy="406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1</a:t>
              </a:r>
            </a:p>
          </p:txBody>
        </p:sp>
        <p:sp>
          <p:nvSpPr>
            <p:cNvPr id="5" name="Oval 4">
              <a:extLst>
                <a:ext uri="{FF2B5EF4-FFF2-40B4-BE49-F238E27FC236}">
                  <a16:creationId xmlns:a16="http://schemas.microsoft.com/office/drawing/2014/main" id="{3A6892A7-FAC3-B26B-E5EC-25F9BBDE7607}"/>
                </a:ext>
              </a:extLst>
            </p:cNvPr>
            <p:cNvSpPr/>
            <p:nvPr/>
          </p:nvSpPr>
          <p:spPr bwMode="auto">
            <a:xfrm>
              <a:off x="1671959" y="3815762"/>
              <a:ext cx="428172" cy="406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2</a:t>
              </a:r>
            </a:p>
          </p:txBody>
        </p:sp>
      </p:grpSp>
    </p:spTree>
    <p:extLst>
      <p:ext uri="{BB962C8B-B14F-4D97-AF65-F5344CB8AC3E}">
        <p14:creationId xmlns:p14="http://schemas.microsoft.com/office/powerpoint/2010/main" val="161703320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89B4-76DD-D649-4E68-20C9D8490C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5A8A44-E202-A714-426D-8F220B0575FC}"/>
              </a:ext>
              <a:ext uri="{C183D7F6-B498-43B3-948B-1728B52AA6E4}">
                <adec:decorative xmlns:adec="http://schemas.microsoft.com/office/drawing/2017/decorative" val="0"/>
              </a:ext>
            </a:extLst>
          </p:cNvPr>
          <p:cNvSpPr>
            <a:spLocks noGrp="1"/>
          </p:cNvSpPr>
          <p:nvPr>
            <p:ph type="title"/>
          </p:nvPr>
        </p:nvSpPr>
        <p:spPr/>
        <p:txBody>
          <a:bodyPr wrap="square">
            <a:spAutoFit/>
          </a:bodyPr>
          <a:lstStyle/>
          <a:p>
            <a:r>
              <a:rPr lang="en-GB"/>
              <a:t>Additional resources</a:t>
            </a:r>
          </a:p>
        </p:txBody>
      </p:sp>
      <p:grpSp>
        <p:nvGrpSpPr>
          <p:cNvPr id="4" name="Group 3">
            <a:extLst>
              <a:ext uri="{FF2B5EF4-FFF2-40B4-BE49-F238E27FC236}">
                <a16:creationId xmlns:a16="http://schemas.microsoft.com/office/drawing/2014/main" id="{7508F4A4-5B4E-AE1C-5C96-AA83CA924402}"/>
              </a:ext>
            </a:extLst>
          </p:cNvPr>
          <p:cNvGrpSpPr/>
          <p:nvPr/>
        </p:nvGrpSpPr>
        <p:grpSpPr>
          <a:xfrm>
            <a:off x="1593183" y="1453352"/>
            <a:ext cx="4053015" cy="2802592"/>
            <a:chOff x="2472137" y="1550330"/>
            <a:chExt cx="2077436" cy="2176855"/>
          </a:xfrm>
          <a:effectLst/>
        </p:grpSpPr>
        <p:pic>
          <p:nvPicPr>
            <p:cNvPr id="5" name="Picture 4">
              <a:extLst>
                <a:ext uri="{FF2B5EF4-FFF2-40B4-BE49-F238E27FC236}">
                  <a16:creationId xmlns:a16="http://schemas.microsoft.com/office/drawing/2014/main" id="{152C7BB9-D4A1-1DE1-3FD4-8BA69FBA9C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72137" y="1550330"/>
              <a:ext cx="2077436" cy="2176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29CF2AD2-45EB-B32A-35BB-F0C04D6EDB89}"/>
                </a:ext>
              </a:extLst>
            </p:cNvPr>
            <p:cNvGrpSpPr/>
            <p:nvPr/>
          </p:nvGrpSpPr>
          <p:grpSpPr>
            <a:xfrm>
              <a:off x="2515743" y="1573008"/>
              <a:ext cx="1978715" cy="1972308"/>
              <a:chOff x="4828647" y="1562188"/>
              <a:chExt cx="1978715" cy="1972308"/>
            </a:xfrm>
          </p:grpSpPr>
          <p:sp>
            <p:nvSpPr>
              <p:cNvPr id="7" name="Rectangle 6">
                <a:extLst>
                  <a:ext uri="{FF2B5EF4-FFF2-40B4-BE49-F238E27FC236}">
                    <a16:creationId xmlns:a16="http://schemas.microsoft.com/office/drawing/2014/main" id="{F6F96E10-346F-CB68-CB7B-8A4AC4079B40}"/>
                  </a:ext>
                </a:extLst>
              </p:cNvPr>
              <p:cNvSpPr/>
              <p:nvPr/>
            </p:nvSpPr>
            <p:spPr bwMode="auto">
              <a:xfrm>
                <a:off x="4828647" y="1562188"/>
                <a:ext cx="1978715" cy="4379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en-US" sz="1400" b="1" i="0" u="none" strike="noStrike" kern="1200" cap="none" spc="0" normalizeH="0" baseline="0" noProof="0">
                    <a:ln>
                      <a:noFill/>
                    </a:ln>
                    <a:gradFill>
                      <a:gsLst>
                        <a:gs pos="0">
                          <a:srgbClr val="C03BC4"/>
                        </a:gs>
                        <a:gs pos="35000">
                          <a:srgbClr val="0078D4"/>
                        </a:gs>
                      </a:gsLst>
                      <a:path path="circle">
                        <a:fillToRect l="100000" t="100000"/>
                      </a:path>
                    </a:gradFill>
                    <a:effectLst/>
                    <a:uLnTx/>
                    <a:uFillTx/>
                    <a:latin typeface="Segoe UI" panose="020B0502040204020203" pitchFamily="34" charset="0"/>
                    <a:ea typeface="+mn-ea"/>
                    <a:cs typeface="Segoe UI" panose="020B0502040204020203" pitchFamily="34" charset="0"/>
                  </a:rPr>
                  <a:t>Super Usage Interpretation Guide</a:t>
                </a:r>
                <a:endParaRPr kumimoji="0" lang="en-US"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8" name="TextBox 39">
                <a:extLst>
                  <a:ext uri="{FF2B5EF4-FFF2-40B4-BE49-F238E27FC236}">
                    <a16:creationId xmlns:a16="http://schemas.microsoft.com/office/drawing/2014/main" id="{EDB6ACDE-1D9F-63D8-B669-B056472DB84A}"/>
                  </a:ext>
                </a:extLst>
              </p:cNvPr>
              <p:cNvSpPr txBox="1"/>
              <p:nvPr/>
            </p:nvSpPr>
            <p:spPr>
              <a:xfrm>
                <a:off x="4874825" y="2058456"/>
                <a:ext cx="1932537" cy="1476040"/>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auto" latinLnBrk="0" hangingPunct="1">
                  <a:lnSpc>
                    <a:spcPct val="110000"/>
                  </a:lnSpc>
                  <a:spcBef>
                    <a:spcPct val="0"/>
                  </a:spcBef>
                  <a:spcAft>
                    <a:spcPts val="12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This document walks users slide-by-slide through the Super Usage report and gives them detailed background to help interpret the data.</a:t>
                </a:r>
              </a:p>
              <a:p>
                <a:pPr marL="0" marR="0" lvl="0" indent="0" algn="ctr" defTabSz="932472" rtl="0" eaLnBrk="1" fontAlgn="auto" latinLnBrk="0" hangingPunct="1">
                  <a:lnSpc>
                    <a:spcPct val="110000"/>
                  </a:lnSpc>
                  <a:spcBef>
                    <a:spcPct val="0"/>
                  </a:spcBef>
                  <a:spcAft>
                    <a:spcPts val="12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An additional section details common findings and trends, and provides recommended actions.</a:t>
                </a:r>
              </a:p>
              <a:p>
                <a:pPr marL="288925" marR="0" lvl="1" indent="-114300" algn="l" defTabSz="932472" rtl="0" eaLnBrk="1" fontAlgn="auto" latinLnBrk="0" hangingPunct="1">
                  <a:lnSpc>
                    <a:spcPct val="110000"/>
                  </a:lnSpc>
                  <a:spcBef>
                    <a:spcPct val="0"/>
                  </a:spcBef>
                  <a:spcAft>
                    <a:spcPts val="0"/>
                  </a:spcAft>
                  <a:buClrTx/>
                  <a:buSzTx/>
                  <a:buFont typeface="Arial"/>
                  <a:buChar char="•"/>
                  <a:tabLst/>
                  <a:defRPr/>
                </a:pPr>
                <a:endParaRPr kumimoji="0" lang="en-US" sz="1050" b="1" i="0" u="none" strike="noStrike" kern="1200" cap="none" spc="0" normalizeH="0" baseline="0" noProof="0">
                  <a:ln>
                    <a:noFill/>
                  </a:ln>
                  <a:solidFill>
                    <a:srgbClr val="905CC6"/>
                  </a:solidFill>
                  <a:effectLst/>
                  <a:uLnTx/>
                  <a:uFillTx/>
                  <a:latin typeface="Aptos" panose="02110004020202020204"/>
                  <a:ea typeface="+mn-ea"/>
                  <a:cs typeface="Segoe UI Semibold"/>
                </a:endParaRPr>
              </a:p>
            </p:txBody>
          </p:sp>
        </p:grpSp>
      </p:grpSp>
      <p:grpSp>
        <p:nvGrpSpPr>
          <p:cNvPr id="13" name="Group 12">
            <a:extLst>
              <a:ext uri="{FF2B5EF4-FFF2-40B4-BE49-F238E27FC236}">
                <a16:creationId xmlns:a16="http://schemas.microsoft.com/office/drawing/2014/main" id="{966FF2E6-F521-AD72-1A51-7CBE5CD253FD}"/>
              </a:ext>
            </a:extLst>
          </p:cNvPr>
          <p:cNvGrpSpPr/>
          <p:nvPr/>
        </p:nvGrpSpPr>
        <p:grpSpPr>
          <a:xfrm>
            <a:off x="6099873" y="1453353"/>
            <a:ext cx="4053015" cy="2802592"/>
            <a:chOff x="4855455" y="2323366"/>
            <a:chExt cx="3175670" cy="2802592"/>
          </a:xfrm>
        </p:grpSpPr>
        <p:grpSp>
          <p:nvGrpSpPr>
            <p:cNvPr id="9" name="Group 8">
              <a:extLst>
                <a:ext uri="{FF2B5EF4-FFF2-40B4-BE49-F238E27FC236}">
                  <a16:creationId xmlns:a16="http://schemas.microsoft.com/office/drawing/2014/main" id="{5ACE0393-FF66-665C-9A39-C9E7146F2F1E}"/>
                </a:ext>
              </a:extLst>
            </p:cNvPr>
            <p:cNvGrpSpPr/>
            <p:nvPr/>
          </p:nvGrpSpPr>
          <p:grpSpPr>
            <a:xfrm>
              <a:off x="4871991" y="2323366"/>
              <a:ext cx="3159134" cy="2802592"/>
              <a:chOff x="150533" y="1959127"/>
              <a:chExt cx="2041829" cy="1812074"/>
            </a:xfrm>
            <a:effectLst/>
          </p:grpSpPr>
          <p:pic>
            <p:nvPicPr>
              <p:cNvPr id="10" name="Picture 9">
                <a:extLst>
                  <a:ext uri="{FF2B5EF4-FFF2-40B4-BE49-F238E27FC236}">
                    <a16:creationId xmlns:a16="http://schemas.microsoft.com/office/drawing/2014/main" id="{B8B9E6C3-A15B-915E-38F3-77288730AE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0533" y="1959127"/>
                <a:ext cx="2041829" cy="1812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39">
                <a:extLst>
                  <a:ext uri="{FF2B5EF4-FFF2-40B4-BE49-F238E27FC236}">
                    <a16:creationId xmlns:a16="http://schemas.microsoft.com/office/drawing/2014/main" id="{B50EE13E-8E27-0461-CB6E-8D4B2416B927}"/>
                  </a:ext>
                </a:extLst>
              </p:cNvPr>
              <p:cNvSpPr txBox="1"/>
              <p:nvPr/>
            </p:nvSpPr>
            <p:spPr>
              <a:xfrm>
                <a:off x="184695" y="2386611"/>
                <a:ext cx="1944462" cy="957104"/>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auto" latinLnBrk="0" hangingPunct="1">
                  <a:lnSpc>
                    <a:spcPct val="11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This document offers a starting point to craft a compelling narrative using insights from the Super Usage report.  </a:t>
                </a:r>
              </a:p>
              <a:p>
                <a:pPr marL="0" marR="0" lvl="0" indent="0" algn="ctr" defTabSz="932472" rtl="0" eaLnBrk="1" fontAlgn="auto" latinLnBrk="0" hangingPunct="1">
                  <a:lnSpc>
                    <a:spcPct val="11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Customers can update the template with visuals from their own report and tailor the text to reflect their own findings.</a:t>
                </a:r>
              </a:p>
            </p:txBody>
          </p:sp>
        </p:grpSp>
        <p:sp>
          <p:nvSpPr>
            <p:cNvPr id="12" name="Rectangle 11">
              <a:extLst>
                <a:ext uri="{FF2B5EF4-FFF2-40B4-BE49-F238E27FC236}">
                  <a16:creationId xmlns:a16="http://schemas.microsoft.com/office/drawing/2014/main" id="{B2E624E2-A035-3D21-1EB7-82D377F4463A}"/>
                </a:ext>
              </a:extLst>
            </p:cNvPr>
            <p:cNvSpPr/>
            <p:nvPr/>
          </p:nvSpPr>
          <p:spPr bwMode="auto">
            <a:xfrm>
              <a:off x="4855455" y="2342247"/>
              <a:ext cx="3077880" cy="5637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Tx/>
                <a:buNone/>
                <a:tabLst/>
                <a:defRPr/>
              </a:pPr>
              <a:r>
                <a:rPr kumimoji="0" lang="en-US" sz="1400" b="1" i="0" u="none" strike="noStrike" kern="1200" cap="none" spc="0" normalizeH="0" baseline="0" noProof="0">
                  <a:ln>
                    <a:noFill/>
                  </a:ln>
                  <a:gradFill>
                    <a:gsLst>
                      <a:gs pos="0">
                        <a:srgbClr val="C03BC4"/>
                      </a:gs>
                      <a:gs pos="35000">
                        <a:srgbClr val="0078D4"/>
                      </a:gs>
                    </a:gsLst>
                    <a:path path="circle">
                      <a:fillToRect l="100000" t="100000"/>
                    </a:path>
                  </a:gradFill>
                  <a:effectLst/>
                  <a:uLnTx/>
                  <a:uFillTx/>
                  <a:latin typeface="Segoe UI" panose="020B0502040204020203" pitchFamily="34" charset="0"/>
                  <a:ea typeface="+mn-ea"/>
                  <a:cs typeface="Segoe UI" panose="020B0502040204020203" pitchFamily="34" charset="0"/>
                </a:rPr>
                <a:t>Super Usage Storyboard</a:t>
              </a:r>
              <a:endParaRPr kumimoji="0" lang="en-US"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grpSp>
      <p:sp>
        <p:nvSpPr>
          <p:cNvPr id="14" name="TextBox 13">
            <a:extLst>
              <a:ext uri="{FF2B5EF4-FFF2-40B4-BE49-F238E27FC236}">
                <a16:creationId xmlns:a16="http://schemas.microsoft.com/office/drawing/2014/main" id="{FC5AEE0D-D22B-9EE0-2E9E-8DD140C0C121}"/>
              </a:ext>
            </a:extLst>
          </p:cNvPr>
          <p:cNvSpPr txBox="1"/>
          <p:nvPr/>
        </p:nvSpPr>
        <p:spPr>
          <a:xfrm>
            <a:off x="1325347" y="6077505"/>
            <a:ext cx="95912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mn-ea"/>
                <a:cs typeface="+mn-cs"/>
              </a:rPr>
              <a:t>Both of these documents are available as part of the download package on </a:t>
            </a:r>
            <a:r>
              <a:rPr kumimoji="0" lang="en-US" sz="1800" b="1" i="0" u="none" strike="noStrike" kern="1200" cap="none" spc="0" normalizeH="0" baseline="0" noProof="0" err="1">
                <a:ln>
                  <a:noFill/>
                </a:ln>
                <a:solidFill>
                  <a:srgbClr val="000000"/>
                </a:solidFill>
                <a:effectLst/>
                <a:uLnTx/>
                <a:uFillTx/>
                <a:latin typeface="Segoe UI" panose="020B0502040204020203" pitchFamily="34" charset="0"/>
                <a:ea typeface="+mn-ea"/>
                <a:cs typeface="+mn-cs"/>
              </a:rPr>
              <a:t>Github</a:t>
            </a:r>
            <a:endParaRPr kumimoji="0" lang="en-US" sz="1800" b="0" i="0" u="none" strike="noStrike" kern="1200" cap="none" spc="0" normalizeH="0" baseline="0" noProof="0">
              <a:ln>
                <a:noFill/>
              </a:ln>
              <a:solidFill>
                <a:srgbClr val="000000"/>
              </a:solidFill>
              <a:effectLst/>
              <a:highlight>
                <a:srgbClr val="FFFF00"/>
              </a:highlight>
              <a:uLnTx/>
              <a:uFillTx/>
              <a:latin typeface="Segoe UI"/>
              <a:ea typeface="+mn-ea"/>
              <a:cs typeface="+mn-cs"/>
            </a:endParaRPr>
          </a:p>
        </p:txBody>
      </p:sp>
      <p:pic>
        <p:nvPicPr>
          <p:cNvPr id="15" name="Picture 14">
            <a:extLst>
              <a:ext uri="{FF2B5EF4-FFF2-40B4-BE49-F238E27FC236}">
                <a16:creationId xmlns:a16="http://schemas.microsoft.com/office/drawing/2014/main" id="{C77FC035-D3F8-FAC4-207A-D42C56E5D24E}"/>
              </a:ext>
            </a:extLst>
          </p:cNvPr>
          <p:cNvPicPr>
            <a:picLocks noChangeAspect="1"/>
          </p:cNvPicPr>
          <p:nvPr/>
        </p:nvPicPr>
        <p:blipFill>
          <a:blip r:embed="rId4"/>
          <a:stretch>
            <a:fillRect/>
          </a:stretch>
        </p:blipFill>
        <p:spPr>
          <a:xfrm>
            <a:off x="1847727" y="3814162"/>
            <a:ext cx="3611564" cy="2029195"/>
          </a:xfrm>
          <a:prstGeom prst="rect">
            <a:avLst/>
          </a:prstGeom>
          <a:ln/>
        </p:spPr>
        <p:style>
          <a:lnRef idx="0">
            <a:schemeClr val="accent6"/>
          </a:lnRef>
          <a:fillRef idx="3">
            <a:schemeClr val="accent6"/>
          </a:fillRef>
          <a:effectRef idx="3">
            <a:schemeClr val="accent6"/>
          </a:effectRef>
          <a:fontRef idx="minor">
            <a:schemeClr val="lt1"/>
          </a:fontRef>
        </p:style>
      </p:pic>
      <p:pic>
        <p:nvPicPr>
          <p:cNvPr id="16" name="Picture 15">
            <a:extLst>
              <a:ext uri="{FF2B5EF4-FFF2-40B4-BE49-F238E27FC236}">
                <a16:creationId xmlns:a16="http://schemas.microsoft.com/office/drawing/2014/main" id="{D365E820-4CA4-41AA-1F6E-6559E4FD7BA1}"/>
              </a:ext>
            </a:extLst>
          </p:cNvPr>
          <p:cNvPicPr>
            <a:picLocks noChangeAspect="1"/>
          </p:cNvPicPr>
          <p:nvPr/>
        </p:nvPicPr>
        <p:blipFill>
          <a:blip r:embed="rId5"/>
          <a:stretch>
            <a:fillRect/>
          </a:stretch>
        </p:blipFill>
        <p:spPr>
          <a:xfrm>
            <a:off x="6214945" y="3814162"/>
            <a:ext cx="3813135" cy="2050001"/>
          </a:xfrm>
          <a:prstGeom prst="rect">
            <a:avLst/>
          </a:prstGeom>
          <a:ln/>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48341544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35EB-A140-C502-FB5E-014C6849EC42}"/>
              </a:ext>
            </a:extLst>
          </p:cNvPr>
          <p:cNvSpPr>
            <a:spLocks noGrp="1"/>
          </p:cNvSpPr>
          <p:nvPr>
            <p:ph type="title"/>
          </p:nvPr>
        </p:nvSpPr>
        <p:spPr>
          <a:xfrm>
            <a:off x="452230" y="1997839"/>
            <a:ext cx="7401450" cy="646331"/>
          </a:xfrm>
          <a:prstGeom prst="rect">
            <a:avLst/>
          </a:prstGeom>
        </p:spPr>
        <p:txBody>
          <a:bodyPr/>
          <a:lstStyle/>
          <a:p>
            <a:r>
              <a:rPr lang="en-US" spc="0"/>
              <a:t>Maximizing Business Value &amp; ROI with Copilot</a:t>
            </a:r>
          </a:p>
        </p:txBody>
      </p:sp>
      <p:sp>
        <p:nvSpPr>
          <p:cNvPr id="3" name="Title 3">
            <a:extLst>
              <a:ext uri="{FF2B5EF4-FFF2-40B4-BE49-F238E27FC236}">
                <a16:creationId xmlns:a16="http://schemas.microsoft.com/office/drawing/2014/main" id="{CB0C8729-D9BD-2FE2-3DF1-8827413B99C9}"/>
              </a:ext>
              <a:ext uri="{C183D7F6-B498-43B3-948B-1728B52AA6E4}">
                <adec:decorative xmlns:adec="http://schemas.microsoft.com/office/drawing/2017/decorative" val="1"/>
              </a:ext>
            </a:extLst>
          </p:cNvPr>
          <p:cNvSpPr txBox="1">
            <a:spLocks/>
          </p:cNvSpPr>
          <p:nvPr/>
        </p:nvSpPr>
        <p:spPr>
          <a:xfrm>
            <a:off x="912802" y="4599507"/>
            <a:ext cx="4017441" cy="1621957"/>
          </a:xfrm>
          <a:prstGeom prst="roundRect">
            <a:avLst>
              <a:gd name="adj" fmla="val 9200"/>
            </a:avLst>
          </a:prstGeom>
          <a:solidFill>
            <a:srgbClr val="FFFFFF">
              <a:alpha val="60000"/>
            </a:srgbClr>
          </a:solidFill>
        </p:spPr>
        <p:txBody>
          <a:bodyPr vert="horz" wrap="square" lIns="91440" tIns="45720" rIns="91440" bIns="4572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cxnSp>
        <p:nvCxnSpPr>
          <p:cNvPr id="4" name="Straight Connector 3">
            <a:extLst>
              <a:ext uri="{FF2B5EF4-FFF2-40B4-BE49-F238E27FC236}">
                <a16:creationId xmlns:a16="http://schemas.microsoft.com/office/drawing/2014/main" id="{8E377EB1-AF12-274B-AECA-B0564AC4D35A}"/>
              </a:ext>
              <a:ext uri="{C183D7F6-B498-43B3-948B-1728B52AA6E4}">
                <adec:decorative xmlns:adec="http://schemas.microsoft.com/office/drawing/2017/decorative" val="1"/>
              </a:ext>
            </a:extLst>
          </p:cNvPr>
          <p:cNvCxnSpPr>
            <a:cxnSpLocks/>
          </p:cNvCxnSpPr>
          <p:nvPr/>
        </p:nvCxnSpPr>
        <p:spPr>
          <a:xfrm>
            <a:off x="2726683" y="4610525"/>
            <a:ext cx="0" cy="1348778"/>
          </a:xfrm>
          <a:prstGeom prst="line">
            <a:avLst/>
          </a:prstGeom>
          <a:noFill/>
          <a:ln w="25400" cap="rnd" cmpd="sng" algn="ctr">
            <a:solidFill>
              <a:srgbClr val="FFFFFF">
                <a:lumMod val="85000"/>
              </a:srgbClr>
            </a:solidFill>
            <a:prstDash val="solid"/>
            <a:headEnd type="none" w="lg" len="med"/>
            <a:tailEnd type="none" w="lg" len="med"/>
          </a:ln>
          <a:effectLst/>
        </p:spPr>
      </p:cxnSp>
      <p:sp>
        <p:nvSpPr>
          <p:cNvPr id="5" name="TextBox 4">
            <a:extLst>
              <a:ext uri="{FF2B5EF4-FFF2-40B4-BE49-F238E27FC236}">
                <a16:creationId xmlns:a16="http://schemas.microsoft.com/office/drawing/2014/main" id="{A9B48649-3EA5-3338-2664-42B04136191C}"/>
              </a:ext>
            </a:extLst>
          </p:cNvPr>
          <p:cNvSpPr txBox="1"/>
          <p:nvPr/>
        </p:nvSpPr>
        <p:spPr>
          <a:xfrm>
            <a:off x="2726683" y="5494550"/>
            <a:ext cx="2194560" cy="492443"/>
          </a:xfrm>
          <a:prstGeom prst="rect">
            <a:avLst/>
          </a:prstGeom>
          <a:noFill/>
        </p:spPr>
        <p:txBody>
          <a:bodyPr wrap="square" lIns="0" tIns="0" rIns="0" bIns="0" anchor="t">
            <a:spAutoFit/>
          </a:bodyPr>
          <a:lstStyle/>
          <a:p>
            <a:pPr algn="ctr">
              <a:defRPr/>
            </a:pPr>
            <a:r>
              <a:rPr lang="en-US" sz="1800">
                <a:solidFill>
                  <a:srgbClr val="0078D4"/>
                </a:solidFill>
                <a:latin typeface="Segoe UI Semibold"/>
              </a:rPr>
              <a:t>Benjamin Ho</a:t>
            </a:r>
            <a:endParaRPr lang="en-US" sz="1400">
              <a:solidFill>
                <a:srgbClr val="000000"/>
              </a:solidFill>
              <a:latin typeface="Segoe UI"/>
              <a:cs typeface="Segoe UI"/>
            </a:endParaRPr>
          </a:p>
          <a:p>
            <a:pPr algn="ctr">
              <a:defRPr/>
            </a:pPr>
            <a:r>
              <a:rPr lang="en-US" sz="1400">
                <a:solidFill>
                  <a:srgbClr val="000000"/>
                </a:solidFill>
                <a:latin typeface="Segoe UI"/>
              </a:rPr>
              <a:t>Business Value Advisor</a:t>
            </a:r>
          </a:p>
        </p:txBody>
      </p:sp>
      <p:sp>
        <p:nvSpPr>
          <p:cNvPr id="6" name="TextBox 5">
            <a:extLst>
              <a:ext uri="{FF2B5EF4-FFF2-40B4-BE49-F238E27FC236}">
                <a16:creationId xmlns:a16="http://schemas.microsoft.com/office/drawing/2014/main" id="{5E967B47-81B8-CDB6-8B8E-5FFAD6F388DA}"/>
              </a:ext>
            </a:extLst>
          </p:cNvPr>
          <p:cNvSpPr txBox="1"/>
          <p:nvPr/>
        </p:nvSpPr>
        <p:spPr>
          <a:xfrm>
            <a:off x="722463" y="5491757"/>
            <a:ext cx="2194560" cy="492443"/>
          </a:xfrm>
          <a:prstGeom prst="rect">
            <a:avLst/>
          </a:prstGeom>
          <a:noFill/>
        </p:spPr>
        <p:txBody>
          <a:bodyPr wrap="square" lIns="0" tIns="0" rIns="0" bIns="0" anchor="t">
            <a:spAutoFit/>
          </a:bodyPr>
          <a:lstStyle/>
          <a:p>
            <a:pPr algn="ctr">
              <a:spcAft>
                <a:spcPts val="400"/>
              </a:spcAft>
              <a:defRPr/>
            </a:pPr>
            <a:r>
              <a:rPr lang="en-US" sz="1800">
                <a:solidFill>
                  <a:srgbClr val="0078D4"/>
                </a:solidFill>
                <a:latin typeface="Segoe UI Semibold"/>
              </a:rPr>
              <a:t>Jennifer Stoll</a:t>
            </a:r>
            <a:br>
              <a:rPr kumimoji="0" lang="en-US" sz="1800" b="0" i="0" u="none" strike="noStrike" kern="1200" cap="none" spc="0" normalizeH="0" baseline="0" noProof="0">
                <a:ln>
                  <a:noFill/>
                </a:ln>
                <a:solidFill>
                  <a:srgbClr val="0078D4"/>
                </a:solidFill>
                <a:effectLst/>
                <a:uLnTx/>
                <a:uFillTx/>
                <a:latin typeface="Segoe UI Semibold"/>
                <a:ea typeface="+mn-ea"/>
                <a:cs typeface="+mn-cs"/>
              </a:rPr>
            </a:br>
            <a:r>
              <a:rPr lang="en-US" sz="1400">
                <a:solidFill>
                  <a:srgbClr val="000000"/>
                </a:solidFill>
                <a:latin typeface="Segoe UI"/>
              </a:rPr>
              <a:t>Copilot ROI Advisor</a:t>
            </a:r>
          </a:p>
        </p:txBody>
      </p:sp>
      <p:pic>
        <p:nvPicPr>
          <p:cNvPr id="11" name="Picture 10">
            <a:extLst>
              <a:ext uri="{FF2B5EF4-FFF2-40B4-BE49-F238E27FC236}">
                <a16:creationId xmlns:a16="http://schemas.microsoft.com/office/drawing/2014/main" id="{C61E1960-6584-491A-D438-E08E658B49F2}"/>
              </a:ext>
            </a:extLst>
          </p:cNvPr>
          <p:cNvPicPr>
            <a:picLocks noChangeAspect="1"/>
          </p:cNvPicPr>
          <p:nvPr/>
        </p:nvPicPr>
        <p:blipFill>
          <a:blip r:embed="rId2"/>
          <a:srcRect t="114" b="114"/>
          <a:stretch/>
        </p:blipFill>
        <p:spPr>
          <a:xfrm>
            <a:off x="3192881" y="4097329"/>
            <a:ext cx="1335371" cy="1332326"/>
          </a:xfrm>
          <a:prstGeom prst="ellipse">
            <a:avLst/>
          </a:prstGeom>
          <a:ln w="19050" cap="rnd">
            <a:solidFill>
              <a:srgbClr val="8DC8E8"/>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56C398AE-B127-5B13-55CF-C0CCBDC1C8F9}"/>
              </a:ext>
            </a:extLst>
          </p:cNvPr>
          <p:cNvPicPr>
            <a:picLocks noChangeAspect="1" noChangeArrowheads="1"/>
          </p:cNvPicPr>
          <p:nvPr/>
        </p:nvPicPr>
        <p:blipFill>
          <a:blip r:embed="rId3"/>
          <a:srcRect l="5041" r="5041"/>
          <a:stretch/>
        </p:blipFill>
        <p:spPr bwMode="auto">
          <a:xfrm>
            <a:off x="1190274" y="4000435"/>
            <a:ext cx="1243674" cy="138311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16420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9">
            <a:extLst>
              <a:ext uri="{FF2B5EF4-FFF2-40B4-BE49-F238E27FC236}">
                <a16:creationId xmlns:a16="http://schemas.microsoft.com/office/drawing/2014/main" id="{D406F585-709D-DB91-96F7-51071758928C}"/>
              </a:ext>
            </a:extLst>
          </p:cNvPr>
          <p:cNvSpPr>
            <a:spLocks noGrp="1"/>
          </p:cNvSpPr>
          <p:nvPr>
            <p:ph idx="1"/>
          </p:nvPr>
        </p:nvSpPr>
        <p:spPr>
          <a:xfrm>
            <a:off x="6096000" y="1524000"/>
            <a:ext cx="6096000" cy="3677930"/>
          </a:xfrm>
        </p:spPr>
        <p:txBody>
          <a:bodyPr/>
          <a:lstStyle/>
          <a:p>
            <a:pPr marL="361950" indent="-361950">
              <a:spcBef>
                <a:spcPts val="600"/>
              </a:spcBef>
              <a:spcAft>
                <a:spcPts val="600"/>
              </a:spcAft>
              <a:buAutoNum type="arabicPlain"/>
            </a:pPr>
            <a:r>
              <a:rPr lang="en-US" sz="2000"/>
              <a:t>Value is conveyed through storytelling, not data</a:t>
            </a:r>
          </a:p>
          <a:p>
            <a:pPr marL="361950" indent="-361950">
              <a:spcBef>
                <a:spcPts val="600"/>
              </a:spcBef>
              <a:spcAft>
                <a:spcPts val="600"/>
              </a:spcAft>
              <a:buAutoNum type="arabicPlain"/>
            </a:pPr>
            <a:r>
              <a:rPr lang="en-GB" sz="2000"/>
              <a:t>Purpose of demonstrating the value of Copilot</a:t>
            </a:r>
          </a:p>
          <a:p>
            <a:pPr marL="361950" indent="-361950">
              <a:spcBef>
                <a:spcPts val="600"/>
              </a:spcBef>
              <a:spcAft>
                <a:spcPts val="600"/>
              </a:spcAft>
              <a:buAutoNum type="arabicPlain"/>
            </a:pPr>
            <a:r>
              <a:rPr lang="en-GB" sz="2000"/>
              <a:t>Types of value messaging &amp; metrics</a:t>
            </a:r>
          </a:p>
          <a:p>
            <a:pPr marL="361950" indent="-361950">
              <a:spcBef>
                <a:spcPts val="600"/>
              </a:spcBef>
              <a:spcAft>
                <a:spcPts val="600"/>
              </a:spcAft>
              <a:buAutoNum type="arabicPlain"/>
            </a:pPr>
            <a:r>
              <a:rPr lang="en-US" sz="2000"/>
              <a:t>Value &amp; ROI measurement: Illustration</a:t>
            </a:r>
          </a:p>
          <a:p>
            <a:pPr marL="627063" indent="-180975">
              <a:spcBef>
                <a:spcPts val="0"/>
              </a:spcBef>
              <a:spcAft>
                <a:spcPts val="600"/>
              </a:spcAft>
              <a:buFont typeface="Arial" panose="020B0604020202020204" pitchFamily="34" charset="0"/>
              <a:buChar char="•"/>
            </a:pPr>
            <a:r>
              <a:rPr lang="en-US" sz="1800" i="1"/>
              <a:t>Custom Super Usage report</a:t>
            </a:r>
          </a:p>
          <a:p>
            <a:pPr marL="627063" indent="-180975">
              <a:spcBef>
                <a:spcPts val="0"/>
              </a:spcBef>
              <a:spcAft>
                <a:spcPts val="600"/>
              </a:spcAft>
              <a:buFont typeface="Arial" panose="020B0604020202020204" pitchFamily="34" charset="0"/>
              <a:buChar char="•"/>
            </a:pPr>
            <a:r>
              <a:rPr lang="en-US" sz="1800" i="1"/>
              <a:t>Copilot Studio Agent report</a:t>
            </a:r>
          </a:p>
          <a:p>
            <a:pPr marL="627063" indent="-180975">
              <a:spcBef>
                <a:spcPts val="0"/>
              </a:spcBef>
              <a:spcAft>
                <a:spcPts val="600"/>
              </a:spcAft>
              <a:buFont typeface="Arial" panose="020B0604020202020204" pitchFamily="34" charset="0"/>
              <a:buChar char="•"/>
            </a:pPr>
            <a:r>
              <a:rPr lang="en-US" sz="1800" i="1"/>
              <a:t>Copilot Business Impact report</a:t>
            </a:r>
          </a:p>
          <a:p>
            <a:pPr marL="361950" indent="-361950">
              <a:spcBef>
                <a:spcPts val="600"/>
              </a:spcBef>
              <a:spcAft>
                <a:spcPts val="600"/>
              </a:spcAft>
              <a:buFont typeface="+mj-lt"/>
              <a:buAutoNum type="arabicPeriod" startAt="5"/>
            </a:pPr>
            <a:r>
              <a:rPr lang="en-GB" sz="2000"/>
              <a:t>Capturing value &amp; ROI: Wrap Up</a:t>
            </a:r>
          </a:p>
          <a:p>
            <a:pPr marL="361950" indent="-361950">
              <a:spcBef>
                <a:spcPts val="600"/>
              </a:spcBef>
              <a:spcAft>
                <a:spcPts val="600"/>
              </a:spcAft>
              <a:buFont typeface="+mj-lt"/>
              <a:buAutoNum type="arabicPeriod" startAt="5"/>
            </a:pPr>
            <a:r>
              <a:rPr lang="en-US" sz="2000"/>
              <a:t>Q&amp;A, Closing</a:t>
            </a:r>
          </a:p>
        </p:txBody>
      </p:sp>
    </p:spTree>
    <p:extLst>
      <p:ext uri="{BB962C8B-B14F-4D97-AF65-F5344CB8AC3E}">
        <p14:creationId xmlns:p14="http://schemas.microsoft.com/office/powerpoint/2010/main" val="317928216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8E76D72-1A66-DAA1-DC79-5A12CB508E4E}"/>
              </a:ext>
            </a:extLst>
          </p:cNvPr>
          <p:cNvSpPr txBox="1">
            <a:spLocks/>
          </p:cNvSpPr>
          <p:nvPr/>
        </p:nvSpPr>
        <p:spPr>
          <a:xfrm>
            <a:off x="421878" y="1718410"/>
            <a:ext cx="8554697" cy="3877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50" normalizeH="0" baseline="0" noProof="0">
                <a:ln w="3175">
                  <a:noFill/>
                </a:ln>
                <a:solidFill>
                  <a:srgbClr val="000000"/>
                </a:solidFill>
                <a:effectLst/>
                <a:uLnTx/>
                <a:uFillTx/>
                <a:latin typeface="Segoe Sans Text Semibold"/>
                <a:ea typeface="+mn-ea"/>
                <a:cs typeface="Segoe Sans Text Semibold"/>
              </a:rPr>
              <a:t>First steps to maximising value &amp; ROI… “PAMI”</a:t>
            </a:r>
          </a:p>
        </p:txBody>
      </p:sp>
      <p:sp>
        <p:nvSpPr>
          <p:cNvPr id="14" name="TextBox 13">
            <a:extLst>
              <a:ext uri="{FF2B5EF4-FFF2-40B4-BE49-F238E27FC236}">
                <a16:creationId xmlns:a16="http://schemas.microsoft.com/office/drawing/2014/main" id="{ABDC8ADA-F5E4-C099-1C16-D85C2FE5B64E}"/>
              </a:ext>
            </a:extLst>
          </p:cNvPr>
          <p:cNvSpPr txBox="1"/>
          <p:nvPr/>
        </p:nvSpPr>
        <p:spPr>
          <a:xfrm>
            <a:off x="861649" y="2568001"/>
            <a:ext cx="8916772" cy="14619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a:ea typeface="+mn-ea"/>
                <a:cs typeface="+mn-cs"/>
              </a:rPr>
              <a:t>P</a:t>
            </a:r>
            <a:r>
              <a:rPr kumimoji="0" lang="en-US" sz="2400" b="1" i="0" u="none" strike="noStrike" kern="1200" cap="none" spc="0" normalizeH="0" baseline="0" noProof="0">
                <a:ln>
                  <a:noFill/>
                </a:ln>
                <a:solidFill>
                  <a:prstClr val="black"/>
                </a:solidFill>
                <a:effectLst/>
                <a:uLnTx/>
                <a:uFillTx/>
                <a:latin typeface="Segoe UI"/>
                <a:ea typeface="+mn-ea"/>
                <a:cs typeface="+mn-cs"/>
              </a:rPr>
              <a:t>urpose:</a:t>
            </a:r>
            <a:endParaRPr kumimoji="0" lang="en-US" sz="24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70C0"/>
                </a:solidFill>
                <a:effectLst/>
                <a:uLnTx/>
                <a:uFillTx/>
                <a:latin typeface="Segoe UI"/>
                <a:ea typeface="+mn-ea"/>
                <a:cs typeface="+mn-cs"/>
              </a:rPr>
              <a:t>Clarify if the value narrative is for a renewal, expansion, or a current state assessment.</a:t>
            </a:r>
            <a:r>
              <a:rPr kumimoji="0" lang="en-US" sz="1800" b="0" i="0" u="none" strike="noStrike" kern="1200" cap="none" spc="0" normalizeH="0" baseline="0" noProof="0">
                <a:ln>
                  <a:noFill/>
                </a:ln>
                <a:solidFill>
                  <a:srgbClr val="0070C0"/>
                </a:solidFill>
                <a:effectLst/>
                <a:uLnTx/>
                <a:uFillTx/>
                <a:latin typeface="Segoe UI"/>
                <a:ea typeface="+mn-ea"/>
                <a:cs typeface="+mn-cs"/>
              </a:rPr>
              <a:t> </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sng" strike="noStrike" kern="1200" cap="none" spc="0" normalizeH="0" baseline="0" noProof="0">
                <a:ln>
                  <a:noFill/>
                </a:ln>
                <a:solidFill>
                  <a:srgbClr val="000000"/>
                </a:solidFill>
                <a:effectLst/>
                <a:uLnTx/>
                <a:uFillTx/>
                <a:latin typeface="Segoe UI"/>
                <a:ea typeface="+mn-ea"/>
                <a:cs typeface="+mn-cs"/>
              </a:rPr>
              <a:t>Renewal</a:t>
            </a:r>
            <a:r>
              <a:rPr kumimoji="0" lang="en-US" sz="1400" b="0" i="0" u="none" strike="noStrike" kern="1200" cap="none" spc="0" normalizeH="0" baseline="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err="1">
                <a:ln>
                  <a:noFill/>
                </a:ln>
                <a:solidFill>
                  <a:srgbClr val="000000"/>
                </a:solidFill>
                <a:effectLst/>
                <a:uLnTx/>
                <a:uFillTx/>
                <a:latin typeface="Segoe UI"/>
                <a:ea typeface="+mn-ea"/>
                <a:cs typeface="+mn-cs"/>
              </a:rPr>
              <a:t>Emphasise</a:t>
            </a:r>
            <a:r>
              <a:rPr kumimoji="0" lang="en-US" sz="1400" b="0" i="0" u="none" strike="noStrike" kern="1200" cap="none" spc="0" normalizeH="0" baseline="0" noProof="0">
                <a:ln>
                  <a:noFill/>
                </a:ln>
                <a:solidFill>
                  <a:srgbClr val="000000"/>
                </a:solidFill>
                <a:effectLst/>
                <a:uLnTx/>
                <a:uFillTx/>
                <a:latin typeface="Segoe UI"/>
                <a:ea typeface="+mn-ea"/>
                <a:cs typeface="+mn-cs"/>
              </a:rPr>
              <a:t> realized benefits and ROI since initial Copilot rollout.</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sng" strike="noStrike" kern="1200" cap="none" spc="0" normalizeH="0" baseline="0" noProof="0">
                <a:ln>
                  <a:noFill/>
                </a:ln>
                <a:solidFill>
                  <a:srgbClr val="000000"/>
                </a:solidFill>
                <a:effectLst/>
                <a:uLnTx/>
                <a:uFillTx/>
                <a:latin typeface="Segoe UI"/>
                <a:ea typeface="+mn-ea"/>
                <a:cs typeface="+mn-cs"/>
              </a:rPr>
              <a:t>Expansion</a:t>
            </a:r>
            <a:r>
              <a:rPr kumimoji="0" lang="en-US" sz="1400" b="0" i="0" u="none" strike="noStrike" kern="1200" cap="none" spc="0" normalizeH="0" baseline="0" noProof="0">
                <a:ln>
                  <a:noFill/>
                </a:ln>
                <a:solidFill>
                  <a:srgbClr val="000000"/>
                </a:solidFill>
                <a:effectLst/>
                <a:uLnTx/>
                <a:uFillTx/>
                <a:latin typeface="Segoe UI"/>
                <a:ea typeface="+mn-ea"/>
                <a:cs typeface="+mn-cs"/>
              </a:rPr>
              <a:t>: Highlight new use cases and additional value Copilot can unlock.</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sng" strike="noStrike" kern="1200" cap="none" spc="0" normalizeH="0" baseline="0" noProof="0">
                <a:ln>
                  <a:noFill/>
                </a:ln>
                <a:solidFill>
                  <a:srgbClr val="000000"/>
                </a:solidFill>
                <a:effectLst/>
                <a:uLnTx/>
                <a:uFillTx/>
                <a:latin typeface="Segoe UI"/>
                <a:ea typeface="+mn-ea"/>
                <a:cs typeface="+mn-cs"/>
              </a:rPr>
              <a:t>Current State</a:t>
            </a:r>
            <a:r>
              <a:rPr kumimoji="0" lang="en-US" sz="1400" b="0" i="0" u="none" strike="noStrike" kern="1200" cap="none" spc="0" normalizeH="0" baseline="0" noProof="0">
                <a:ln>
                  <a:noFill/>
                </a:ln>
                <a:solidFill>
                  <a:srgbClr val="000000"/>
                </a:solidFill>
                <a:effectLst/>
                <a:uLnTx/>
                <a:uFillTx/>
                <a:latin typeface="Segoe UI"/>
                <a:ea typeface="+mn-ea"/>
                <a:cs typeface="+mn-cs"/>
              </a:rPr>
              <a:t>: Focus on baseline adoption, usage, and early outcomes.</a:t>
            </a:r>
          </a:p>
        </p:txBody>
      </p:sp>
      <p:sp>
        <p:nvSpPr>
          <p:cNvPr id="15" name="TextBox 14">
            <a:extLst>
              <a:ext uri="{FF2B5EF4-FFF2-40B4-BE49-F238E27FC236}">
                <a16:creationId xmlns:a16="http://schemas.microsoft.com/office/drawing/2014/main" id="{E7690D81-7281-5321-BE18-B6E3B04A37D2}"/>
              </a:ext>
            </a:extLst>
          </p:cNvPr>
          <p:cNvSpPr txBox="1"/>
          <p:nvPr/>
        </p:nvSpPr>
        <p:spPr>
          <a:xfrm>
            <a:off x="861649" y="4415717"/>
            <a:ext cx="8916772" cy="15004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a:ea typeface="+mn-ea"/>
                <a:cs typeface="+mn-cs"/>
              </a:rPr>
              <a:t>A</a:t>
            </a:r>
            <a:r>
              <a:rPr kumimoji="0" lang="en-US" sz="2400" b="1" i="0" u="none" strike="noStrike" kern="1200" cap="none" spc="0" normalizeH="0" baseline="0" noProof="0">
                <a:ln>
                  <a:noFill/>
                </a:ln>
                <a:solidFill>
                  <a:prstClr val="black"/>
                </a:solidFill>
                <a:effectLst/>
                <a:uLnTx/>
                <a:uFillTx/>
                <a:latin typeface="Segoe UI"/>
                <a:ea typeface="+mn-ea"/>
                <a:cs typeface="+mn-cs"/>
              </a:rPr>
              <a:t>udience:</a:t>
            </a:r>
            <a:endParaRPr kumimoji="0" lang="en-US" sz="24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800" b="0" i="1" u="none" strike="noStrike" kern="1200" cap="none" spc="0" normalizeH="0" baseline="0" noProof="0">
                <a:ln>
                  <a:noFill/>
                </a:ln>
                <a:solidFill>
                  <a:srgbClr val="0078D4"/>
                </a:solidFill>
                <a:effectLst/>
                <a:uLnTx/>
                <a:uFillTx/>
                <a:latin typeface="Segoe UI"/>
                <a:ea typeface="+mn-ea"/>
                <a:cs typeface="+mn-cs"/>
              </a:rPr>
              <a:t>Tailor the narrative to the audience’s needs and level of detail. </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sng" strike="noStrike" kern="1200" cap="none" spc="0" normalizeH="0" baseline="0" noProof="0">
                <a:ln>
                  <a:noFill/>
                </a:ln>
                <a:solidFill>
                  <a:srgbClr val="000000"/>
                </a:solidFill>
                <a:effectLst/>
                <a:uLnTx/>
                <a:uFillTx/>
                <a:latin typeface="Segoe UI"/>
                <a:ea typeface="+mn-ea"/>
                <a:cs typeface="+mn-cs"/>
              </a:rPr>
              <a:t>Executives</a:t>
            </a:r>
            <a:r>
              <a:rPr kumimoji="0" lang="en-GB" sz="1400" b="0" i="0" u="none" strike="noStrike" kern="1200" cap="none" spc="0" normalizeH="0" baseline="0" noProof="0">
                <a:ln>
                  <a:noFill/>
                </a:ln>
                <a:solidFill>
                  <a:srgbClr val="000000"/>
                </a:solidFill>
                <a:effectLst/>
                <a:uLnTx/>
                <a:uFillTx/>
                <a:latin typeface="Segoe UI"/>
                <a:ea typeface="+mn-ea"/>
                <a:cs typeface="+mn-cs"/>
              </a:rPr>
              <a:t>: Use concise, high-level summaries with clear business outcomes and ROI.</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sng" strike="noStrike" kern="1200" cap="none" spc="0" normalizeH="0" baseline="0" noProof="0">
                <a:ln>
                  <a:noFill/>
                </a:ln>
                <a:solidFill>
                  <a:srgbClr val="000000"/>
                </a:solidFill>
                <a:effectLst/>
                <a:uLnTx/>
                <a:uFillTx/>
                <a:latin typeface="Segoe UI"/>
                <a:ea typeface="+mn-ea"/>
                <a:cs typeface="+mn-cs"/>
              </a:rPr>
              <a:t>Analysts</a:t>
            </a:r>
            <a:r>
              <a:rPr kumimoji="0" lang="en-GB" sz="1400" b="0" i="0" u="none" strike="noStrike" kern="1200" cap="none" spc="0" normalizeH="0" baseline="0" noProof="0">
                <a:ln>
                  <a:noFill/>
                </a:ln>
                <a:solidFill>
                  <a:srgbClr val="000000"/>
                </a:solidFill>
                <a:effectLst/>
                <a:uLnTx/>
                <a:uFillTx/>
                <a:latin typeface="Segoe UI"/>
                <a:ea typeface="+mn-ea"/>
                <a:cs typeface="+mn-cs"/>
              </a:rPr>
              <a:t>: Provide detailed analytics, usage data, and technical insights.</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sng" strike="noStrike" kern="1200" cap="none" spc="0" normalizeH="0" baseline="0" noProof="0">
                <a:ln>
                  <a:noFill/>
                </a:ln>
                <a:solidFill>
                  <a:srgbClr val="000000"/>
                </a:solidFill>
                <a:effectLst/>
                <a:uLnTx/>
                <a:uFillTx/>
                <a:latin typeface="Segoe UI"/>
                <a:ea typeface="+mn-ea"/>
                <a:cs typeface="+mn-cs"/>
              </a:rPr>
              <a:t>End Users</a:t>
            </a:r>
            <a:r>
              <a:rPr kumimoji="0" lang="en-GB" sz="1400" b="0" i="0" u="none" strike="noStrike" kern="1200" cap="none" spc="0" normalizeH="0" baseline="0" noProof="0">
                <a:ln>
                  <a:noFill/>
                </a:ln>
                <a:solidFill>
                  <a:srgbClr val="000000"/>
                </a:solidFill>
                <a:effectLst/>
                <a:uLnTx/>
                <a:uFillTx/>
                <a:latin typeface="Segoe UI"/>
                <a:ea typeface="+mn-ea"/>
                <a:cs typeface="+mn-cs"/>
              </a:rPr>
              <a:t>: Share relatable success stories and practical benefits.</a:t>
            </a:r>
          </a:p>
        </p:txBody>
      </p:sp>
      <p:sp>
        <p:nvSpPr>
          <p:cNvPr id="2" name="Title 1">
            <a:extLst>
              <a:ext uri="{FF2B5EF4-FFF2-40B4-BE49-F238E27FC236}">
                <a16:creationId xmlns:a16="http://schemas.microsoft.com/office/drawing/2014/main" id="{59033B32-A3A1-7F2A-7DB8-0E878E370A75}"/>
              </a:ext>
            </a:extLst>
          </p:cNvPr>
          <p:cNvSpPr txBox="1">
            <a:spLocks/>
          </p:cNvSpPr>
          <p:nvPr/>
        </p:nvSpPr>
        <p:spPr>
          <a:xfrm>
            <a:off x="421878" y="362896"/>
            <a:ext cx="9745790" cy="3877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Segoe Sans Text Semibold"/>
                <a:ea typeface="+mn-ea"/>
                <a:cs typeface="Segoe Sans Text Semibold"/>
              </a:rPr>
              <a:t>Value is conveyed through storytelling, not data</a:t>
            </a:r>
          </a:p>
        </p:txBody>
      </p:sp>
      <p:pic>
        <p:nvPicPr>
          <p:cNvPr id="3" name="Picture Placeholder 8" descr="People doing teamwork illustration">
            <a:extLst>
              <a:ext uri="{FF2B5EF4-FFF2-40B4-BE49-F238E27FC236}">
                <a16:creationId xmlns:a16="http://schemas.microsoft.com/office/drawing/2014/main" id="{806AC2CC-A985-B75C-198E-9D77C36B9CA4}"/>
              </a:ext>
            </a:extLst>
          </p:cNvPr>
          <p:cNvPicPr>
            <a:picLocks noChangeAspect="1"/>
          </p:cNvPicPr>
          <p:nvPr/>
        </p:nvPicPr>
        <p:blipFill>
          <a:blip r:embed="rId3">
            <a:extLst>
              <a:ext uri="{28A0092B-C50C-407E-A947-70E740481C1C}">
                <a14:useLocalDpi xmlns:a14="http://schemas.microsoft.com/office/drawing/2010/main" val="0"/>
              </a:ext>
            </a:extLst>
          </a:blip>
          <a:srcRect l="23301" r="23301"/>
          <a:stretch>
            <a:fillRect/>
          </a:stretch>
        </p:blipFill>
        <p:spPr>
          <a:xfrm>
            <a:off x="10457647" y="146767"/>
            <a:ext cx="1449250" cy="1714715"/>
          </a:xfrm>
          <a:prstGeom prst="roundRect">
            <a:avLst/>
          </a:prstGeom>
          <a:blipFill>
            <a:blip r:embed="rId4"/>
            <a:stretch>
              <a:fillRect/>
            </a:stretch>
          </a:blipFill>
        </p:spPr>
      </p:pic>
      <p:pic>
        <p:nvPicPr>
          <p:cNvPr id="9" name="Graphic 8" descr="Presentation with checklist outline">
            <a:extLst>
              <a:ext uri="{FF2B5EF4-FFF2-40B4-BE49-F238E27FC236}">
                <a16:creationId xmlns:a16="http://schemas.microsoft.com/office/drawing/2014/main" id="{58938BEB-29DA-AC34-3474-08EE16240D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878" y="2267357"/>
            <a:ext cx="601287" cy="601287"/>
          </a:xfrm>
          <a:prstGeom prst="rect">
            <a:avLst/>
          </a:prstGeom>
        </p:spPr>
      </p:pic>
      <p:pic>
        <p:nvPicPr>
          <p:cNvPr id="12" name="Graphic 11" descr="Target Audience outline">
            <a:extLst>
              <a:ext uri="{FF2B5EF4-FFF2-40B4-BE49-F238E27FC236}">
                <a16:creationId xmlns:a16="http://schemas.microsoft.com/office/drawing/2014/main" id="{A71CA389-8613-D368-7F71-31BDD09DED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8608" y="4112756"/>
            <a:ext cx="601287" cy="601287"/>
          </a:xfrm>
          <a:prstGeom prst="rect">
            <a:avLst/>
          </a:prstGeom>
        </p:spPr>
      </p:pic>
    </p:spTree>
    <p:extLst>
      <p:ext uri="{BB962C8B-B14F-4D97-AF65-F5344CB8AC3E}">
        <p14:creationId xmlns:p14="http://schemas.microsoft.com/office/powerpoint/2010/main" val="138288769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134F5-83AA-01FD-D2A9-E8DED8713D7C}"/>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4D9570FB-9AB3-60E7-A774-DD3A60689A83}"/>
              </a:ext>
            </a:extLst>
          </p:cNvPr>
          <p:cNvSpPr txBox="1"/>
          <p:nvPr/>
        </p:nvSpPr>
        <p:spPr>
          <a:xfrm>
            <a:off x="802725" y="2562368"/>
            <a:ext cx="10586550" cy="14619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a:ea typeface="+mn-ea"/>
                <a:cs typeface="+mn-cs"/>
              </a:rPr>
              <a:t>M</a:t>
            </a:r>
            <a:r>
              <a:rPr kumimoji="0" lang="en-US" sz="2400" b="1" i="0" u="none" strike="noStrike" kern="1200" cap="none" spc="0" normalizeH="0" baseline="0" noProof="0">
                <a:ln>
                  <a:noFill/>
                </a:ln>
                <a:solidFill>
                  <a:prstClr val="black"/>
                </a:solidFill>
                <a:effectLst/>
                <a:uLnTx/>
                <a:uFillTx/>
                <a:latin typeface="Segoe UI"/>
                <a:ea typeface="+mn-ea"/>
                <a:cs typeface="+mn-cs"/>
              </a:rPr>
              <a:t>essage:</a:t>
            </a:r>
            <a:endParaRPr kumimoji="0" lang="en-US" sz="24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70C0"/>
                </a:solidFill>
                <a:effectLst/>
                <a:uLnTx/>
                <a:uFillTx/>
                <a:latin typeface="Segoe UI"/>
                <a:ea typeface="+mn-ea"/>
                <a:cs typeface="+mn-cs"/>
              </a:rPr>
              <a:t>Define the key takeaways you want to communicate.</a:t>
            </a:r>
            <a:r>
              <a:rPr kumimoji="0" lang="en-US" sz="1800" b="0" i="0" u="none" strike="noStrike" kern="1200" cap="none" spc="0" normalizeH="0" baseline="0" noProof="0">
                <a:ln>
                  <a:noFill/>
                </a:ln>
                <a:solidFill>
                  <a:srgbClr val="0070C0"/>
                </a:solidFill>
                <a:effectLst/>
                <a:uLnTx/>
                <a:uFillTx/>
                <a:latin typeface="Segoe UI"/>
                <a:ea typeface="+mn-ea"/>
                <a:cs typeface="+mn-cs"/>
              </a:rPr>
              <a:t> </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“Copilot has driven a 25% reduction in time spent on routine tasks resulting in greater efficiency.”</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“User satisfaction with digital tools has increased by 30% since Copilot adoption, deepening confidence in the technology.”</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“Copilot enables faster proposal turnaround, improving sales conversion by 45%, positively impacting a strategic KPI.”</a:t>
            </a:r>
          </a:p>
        </p:txBody>
      </p:sp>
      <p:sp>
        <p:nvSpPr>
          <p:cNvPr id="17" name="TextBox 16">
            <a:extLst>
              <a:ext uri="{FF2B5EF4-FFF2-40B4-BE49-F238E27FC236}">
                <a16:creationId xmlns:a16="http://schemas.microsoft.com/office/drawing/2014/main" id="{0B6F257E-BB94-AB13-D499-1EB5CA32E293}"/>
              </a:ext>
            </a:extLst>
          </p:cNvPr>
          <p:cNvSpPr txBox="1"/>
          <p:nvPr/>
        </p:nvSpPr>
        <p:spPr>
          <a:xfrm>
            <a:off x="802725" y="4375987"/>
            <a:ext cx="10271891" cy="14619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a:ea typeface="+mn-ea"/>
                <a:cs typeface="+mn-cs"/>
              </a:rPr>
              <a:t>I</a:t>
            </a:r>
            <a:r>
              <a:rPr kumimoji="0" lang="en-US" sz="2400" b="1" i="0" u="none" strike="noStrike" kern="1200" cap="none" spc="0" normalizeH="0" baseline="0" noProof="0">
                <a:ln>
                  <a:noFill/>
                </a:ln>
                <a:solidFill>
                  <a:prstClr val="black"/>
                </a:solidFill>
                <a:effectLst/>
                <a:uLnTx/>
                <a:uFillTx/>
                <a:latin typeface="Segoe UI"/>
                <a:ea typeface="+mn-ea"/>
                <a:cs typeface="+mn-cs"/>
              </a:rPr>
              <a:t>mplication:</a:t>
            </a:r>
            <a:endParaRPr kumimoji="0" lang="en-US" sz="24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70C0"/>
                </a:solidFill>
                <a:effectLst/>
                <a:uLnTx/>
                <a:uFillTx/>
                <a:latin typeface="Segoe UI"/>
                <a:ea typeface="+mn-ea"/>
                <a:cs typeface="+mn-cs"/>
              </a:rPr>
              <a:t>Explain the “so what?”— what should the audience do with this information? </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“Based on these results, we recommend scaling Copilot to Engineering &amp; Operations.”</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“The data supports investing in further Copilot training for existing users.”</a:t>
            </a:r>
          </a:p>
          <a:p>
            <a:pPr marL="742950" marR="0" lvl="1"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“Senior leadership should champion Copilot adoption to accelerate the pace of digital transformation.”</a:t>
            </a:r>
          </a:p>
        </p:txBody>
      </p:sp>
      <p:sp>
        <p:nvSpPr>
          <p:cNvPr id="4" name="Title 1">
            <a:extLst>
              <a:ext uri="{FF2B5EF4-FFF2-40B4-BE49-F238E27FC236}">
                <a16:creationId xmlns:a16="http://schemas.microsoft.com/office/drawing/2014/main" id="{C38B41C8-F599-8BC3-BD44-710A3953AE71}"/>
              </a:ext>
            </a:extLst>
          </p:cNvPr>
          <p:cNvSpPr txBox="1">
            <a:spLocks/>
          </p:cNvSpPr>
          <p:nvPr/>
        </p:nvSpPr>
        <p:spPr>
          <a:xfrm>
            <a:off x="421878" y="1718410"/>
            <a:ext cx="8194088" cy="3877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50" normalizeH="0" baseline="0" noProof="0">
                <a:ln w="3175">
                  <a:noFill/>
                </a:ln>
                <a:solidFill>
                  <a:srgbClr val="000000"/>
                </a:solidFill>
                <a:effectLst/>
                <a:uLnTx/>
                <a:uFillTx/>
                <a:latin typeface="Segoe Sans Text Semibold"/>
                <a:ea typeface="+mn-ea"/>
                <a:cs typeface="Segoe Sans Text Semibold"/>
              </a:rPr>
              <a:t>First steps to maximising value &amp; ROI… “PAMI”</a:t>
            </a:r>
          </a:p>
        </p:txBody>
      </p:sp>
      <p:pic>
        <p:nvPicPr>
          <p:cNvPr id="5" name="Picture Placeholder 8" descr="People doing teamwork illustration">
            <a:extLst>
              <a:ext uri="{FF2B5EF4-FFF2-40B4-BE49-F238E27FC236}">
                <a16:creationId xmlns:a16="http://schemas.microsoft.com/office/drawing/2014/main" id="{526B6193-20C8-DC38-2E17-69538A97D810}"/>
              </a:ext>
            </a:extLst>
          </p:cNvPr>
          <p:cNvPicPr>
            <a:picLocks noChangeAspect="1"/>
          </p:cNvPicPr>
          <p:nvPr/>
        </p:nvPicPr>
        <p:blipFill>
          <a:blip r:embed="rId3">
            <a:extLst>
              <a:ext uri="{28A0092B-C50C-407E-A947-70E740481C1C}">
                <a14:useLocalDpi xmlns:a14="http://schemas.microsoft.com/office/drawing/2010/main" val="0"/>
              </a:ext>
            </a:extLst>
          </a:blip>
          <a:srcRect l="23301" r="23301"/>
          <a:stretch>
            <a:fillRect/>
          </a:stretch>
        </p:blipFill>
        <p:spPr>
          <a:xfrm>
            <a:off x="10457647" y="146767"/>
            <a:ext cx="1449250" cy="1714715"/>
          </a:xfrm>
          <a:prstGeom prst="roundRect">
            <a:avLst/>
          </a:prstGeom>
          <a:blipFill>
            <a:blip r:embed="rId4"/>
            <a:stretch>
              <a:fillRect/>
            </a:stretch>
          </a:blipFill>
        </p:spPr>
      </p:pic>
      <p:sp>
        <p:nvSpPr>
          <p:cNvPr id="6" name="Title 1">
            <a:extLst>
              <a:ext uri="{FF2B5EF4-FFF2-40B4-BE49-F238E27FC236}">
                <a16:creationId xmlns:a16="http://schemas.microsoft.com/office/drawing/2014/main" id="{CE282F6E-BD3D-5404-38FD-7DF5B3F5D75F}"/>
              </a:ext>
            </a:extLst>
          </p:cNvPr>
          <p:cNvSpPr txBox="1">
            <a:spLocks/>
          </p:cNvSpPr>
          <p:nvPr/>
        </p:nvSpPr>
        <p:spPr>
          <a:xfrm>
            <a:off x="421878" y="362896"/>
            <a:ext cx="9745790" cy="3877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50" normalizeH="0" baseline="0" noProof="0">
                <a:ln w="3175">
                  <a:noFill/>
                </a:ln>
                <a:gradFill flip="none">
                  <a:gsLst>
                    <a:gs pos="0">
                      <a:srgbClr val="3E76D4"/>
                    </a:gs>
                    <a:gs pos="58000">
                      <a:srgbClr val="8661C5"/>
                    </a:gs>
                    <a:gs pos="100000">
                      <a:srgbClr val="C73ECC"/>
                    </a:gs>
                  </a:gsLst>
                  <a:lin ang="0" scaled="0"/>
                  <a:tileRect/>
                </a:gradFill>
                <a:effectLst/>
                <a:uLnTx/>
                <a:uFillTx/>
                <a:latin typeface="Segoe Sans Text Semibold"/>
                <a:ea typeface="+mn-ea"/>
                <a:cs typeface="Segoe Sans Text Semibold"/>
              </a:rPr>
              <a:t>Value is conveyed through storytelling, not data</a:t>
            </a:r>
          </a:p>
        </p:txBody>
      </p:sp>
      <p:pic>
        <p:nvPicPr>
          <p:cNvPr id="2" name="Graphic 1" descr="End outline">
            <a:extLst>
              <a:ext uri="{FF2B5EF4-FFF2-40B4-BE49-F238E27FC236}">
                <a16:creationId xmlns:a16="http://schemas.microsoft.com/office/drawing/2014/main" id="{11140C19-A4E0-ADA3-BAD9-6ABA54809A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878" y="4021961"/>
            <a:ext cx="485071" cy="485071"/>
          </a:xfrm>
          <a:prstGeom prst="rect">
            <a:avLst/>
          </a:prstGeom>
        </p:spPr>
      </p:pic>
      <p:pic>
        <p:nvPicPr>
          <p:cNvPr id="3" name="Graphic 2" descr="Chat bubble outline">
            <a:extLst>
              <a:ext uri="{FF2B5EF4-FFF2-40B4-BE49-F238E27FC236}">
                <a16:creationId xmlns:a16="http://schemas.microsoft.com/office/drawing/2014/main" id="{BAFF1993-0EBC-4E15-C6A0-B5FF7A14BC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3587" y="2288695"/>
            <a:ext cx="547345" cy="547345"/>
          </a:xfrm>
          <a:prstGeom prst="rect">
            <a:avLst/>
          </a:prstGeom>
        </p:spPr>
      </p:pic>
    </p:spTree>
    <p:extLst>
      <p:ext uri="{BB962C8B-B14F-4D97-AF65-F5344CB8AC3E}">
        <p14:creationId xmlns:p14="http://schemas.microsoft.com/office/powerpoint/2010/main" val="2719163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_KB0UT_ebKzVpu0nMrSW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J_KB0UT_ebKzVpu0nMrSW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J_KB0UT_ebKzVpu0nMrSW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J_KB0UT_ebKzVpu0nMrSWQ"/>
</p:tagLst>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1_Microsoft 365 Copilot Template Diamond Edition">
  <a:themeElements>
    <a:clrScheme name="Custom 51">
      <a:dk1>
        <a:srgbClr val="000000"/>
      </a:dk1>
      <a:lt1>
        <a:srgbClr val="FFFFFF"/>
      </a:lt1>
      <a:dk2>
        <a:srgbClr val="000000"/>
      </a:dk2>
      <a:lt2>
        <a:srgbClr val="FFF8F5"/>
      </a:lt2>
      <a:accent1>
        <a:srgbClr val="0078D4"/>
      </a:accent1>
      <a:accent2>
        <a:srgbClr val="C03BC4"/>
      </a:accent2>
      <a:accent3>
        <a:srgbClr val="FFA38B"/>
      </a:accent3>
      <a:accent4>
        <a:srgbClr val="603BA1"/>
      </a:accent4>
      <a:accent5>
        <a:srgbClr val="8DC8E8"/>
      </a:accent5>
      <a:accent6>
        <a:srgbClr val="FF5C39"/>
      </a:accent6>
      <a:hlink>
        <a:srgbClr val="603BA1"/>
      </a:hlink>
      <a:folHlink>
        <a:srgbClr val="C03BC4"/>
      </a:folHlink>
    </a:clrScheme>
    <a:fontScheme name="Custom 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4.xml><?xml version="1.0" encoding="utf-8"?>
<a:theme xmlns:a="http://schemas.openxmlformats.org/drawingml/2006/main" name="2_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27C8C421-03CD-44B7-A7BB-31B9B31BCF20}"/>
    </a:ext>
  </a:extLst>
</a:theme>
</file>

<file path=ppt/theme/theme5.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365 Copilot Wave 2 Final Slides.pptx" id="{DFF51DF1-4937-4E46-BE71-6CD72CB4D9D2}" vid="{7A82CAB5-A24B-4570-AC69-B3270432E5C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ae64d26538374f4a5a003362a82bf5d8">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a212417a7aa0f719797f2a2815345eef"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www.w3.org/XML/1998/namespace"/>
    <ds:schemaRef ds:uri="6adfd4c8-54de-4fa2-b73e-b86369895801"/>
    <ds:schemaRef ds:uri="http://schemas.openxmlformats.org/package/2006/metadata/core-properties"/>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microsoft.com/sharepoint/v3"/>
    <ds:schemaRef ds:uri="http://purl.org/dc/elements/1.1/"/>
  </ds:schemaRefs>
</ds:datastoreItem>
</file>

<file path=customXml/itemProps3.xml><?xml version="1.0" encoding="utf-8"?>
<ds:datastoreItem xmlns:ds="http://schemas.openxmlformats.org/officeDocument/2006/customXml" ds:itemID="{14018903-0313-4D66-8E2F-B4316A68BE90}">
  <ds:schemaRefs>
    <ds:schemaRef ds:uri="6adfd4c8-54de-4fa2-b73e-b863698958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TotalTime>
  <Words>9777</Words>
  <Application>Microsoft Office PowerPoint</Application>
  <PresentationFormat>Widescreen</PresentationFormat>
  <Paragraphs>970</Paragraphs>
  <Slides>53</Slides>
  <Notes>48</Notes>
  <HiddenSlides>0</HiddenSlides>
  <MMClips>0</MMClips>
  <ScaleCrop>false</ScaleCrop>
  <HeadingPairs>
    <vt:vector size="4" baseType="variant">
      <vt:variant>
        <vt:lpstr>Theme</vt:lpstr>
      </vt:variant>
      <vt:variant>
        <vt:i4>5</vt:i4>
      </vt:variant>
      <vt:variant>
        <vt:lpstr>Slide Titles</vt:lpstr>
      </vt:variant>
      <vt:variant>
        <vt:i4>53</vt:i4>
      </vt:variant>
    </vt:vector>
  </HeadingPairs>
  <TitlesOfParts>
    <vt:vector size="58" baseType="lpstr">
      <vt:lpstr>Customer Hub Template</vt:lpstr>
      <vt:lpstr>1_Microsoft 365 Copilot Template Diamond Edition</vt:lpstr>
      <vt:lpstr>Microsoft Viva Template</vt:lpstr>
      <vt:lpstr>2_MS Ignite 16:9 Template Light</vt:lpstr>
      <vt:lpstr>Microsoft 365 Copilot Template</vt:lpstr>
      <vt:lpstr>Business Value Series</vt:lpstr>
      <vt:lpstr>PowerPoint Presentation</vt:lpstr>
      <vt:lpstr>Join our upcoming Copilot Customer Hub sessions</vt:lpstr>
      <vt:lpstr>PowerPoint Presentation</vt:lpstr>
      <vt:lpstr>PowerPoint Presentation</vt:lpstr>
      <vt:lpstr>Maximizing Business Value &amp; ROI with Copilot</vt:lpstr>
      <vt:lpstr>Agenda</vt:lpstr>
      <vt:lpstr>PowerPoint Presentation</vt:lpstr>
      <vt:lpstr>PowerPoint Presentation</vt:lpstr>
      <vt:lpstr>Agenda</vt:lpstr>
      <vt:lpstr>PowerPoint Presentation</vt:lpstr>
      <vt:lpstr>PowerPoint Presentation</vt:lpstr>
      <vt:lpstr>Agenda</vt:lpstr>
      <vt:lpstr>Types of value messaging &amp; metrics: Overview</vt:lpstr>
      <vt:lpstr>Types of value messaging &amp; metrics: Adoption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Agenda</vt:lpstr>
      <vt:lpstr>Looking for more? Business Value Unified Offers</vt:lpstr>
      <vt:lpstr>Review the Copilot Customer Hub sessions</vt:lpstr>
      <vt:lpstr>Join our upcoming Copilot Customer Hub sessions</vt:lpstr>
      <vt:lpstr>Unlock the full potential of Copilot with exclusive programs  and expert support</vt:lpstr>
      <vt:lpstr>Explore key resources to accelerate your Copilot journey</vt:lpstr>
      <vt:lpstr>Q&amp;A</vt:lpstr>
      <vt:lpstr>PowerPoint Presentation</vt:lpstr>
      <vt:lpstr>Running the Super Usage report</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lastModifiedBy>Harumi Togo</cp:lastModifiedBy>
  <cp:revision>3</cp:revision>
  <cp:lastPrinted>2023-02-15T20:48:24Z</cp:lastPrinted>
  <dcterms:created xsi:type="dcterms:W3CDTF">2025-03-03T10:30:40Z</dcterms:created>
  <dcterms:modified xsi:type="dcterms:W3CDTF">2025-10-15T01:00:51Z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