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6038" r:id="rId4"/>
    <p:sldMasterId id="2147485848" r:id="rId5"/>
  </p:sldMasterIdLst>
  <p:notesMasterIdLst>
    <p:notesMasterId r:id="rId39"/>
  </p:notesMasterIdLst>
  <p:handoutMasterIdLst>
    <p:handoutMasterId r:id="rId40"/>
  </p:handoutMasterIdLst>
  <p:sldIdLst>
    <p:sldId id="2147482453" r:id="rId6"/>
    <p:sldId id="256" r:id="rId7"/>
    <p:sldId id="2147482463" r:id="rId8"/>
    <p:sldId id="2147483646" r:id="rId9"/>
    <p:sldId id="258" r:id="rId10"/>
    <p:sldId id="295" r:id="rId11"/>
    <p:sldId id="284" r:id="rId12"/>
    <p:sldId id="260" r:id="rId13"/>
    <p:sldId id="271" r:id="rId14"/>
    <p:sldId id="2147482484" r:id="rId15"/>
    <p:sldId id="2147483647" r:id="rId16"/>
    <p:sldId id="264" r:id="rId17"/>
    <p:sldId id="288" r:id="rId18"/>
    <p:sldId id="268" r:id="rId19"/>
    <p:sldId id="270" r:id="rId20"/>
    <p:sldId id="274" r:id="rId21"/>
    <p:sldId id="306" r:id="rId22"/>
    <p:sldId id="298" r:id="rId23"/>
    <p:sldId id="257" r:id="rId24"/>
    <p:sldId id="266" r:id="rId25"/>
    <p:sldId id="272" r:id="rId26"/>
    <p:sldId id="292" r:id="rId27"/>
    <p:sldId id="259" r:id="rId28"/>
    <p:sldId id="261" r:id="rId29"/>
    <p:sldId id="2147482218" r:id="rId30"/>
    <p:sldId id="2147479576" r:id="rId31"/>
    <p:sldId id="290" r:id="rId32"/>
    <p:sldId id="273" r:id="rId33"/>
    <p:sldId id="2147482459" r:id="rId34"/>
    <p:sldId id="2147482462" r:id="rId35"/>
    <p:sldId id="263" r:id="rId36"/>
    <p:sldId id="262" r:id="rId37"/>
    <p:sldId id="2147482470" r:id="rId3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0 - Welcome and Intro" id="{F3DE5E19-61F7-4AA7-8C6C-85160753BBF7}">
          <p14:sldIdLst>
            <p14:sldId id="2147482453"/>
            <p14:sldId id="256"/>
            <p14:sldId id="2147482463"/>
            <p14:sldId id="2147483646"/>
          </p14:sldIdLst>
        </p14:section>
        <p14:section name="01 - M365 Copilot Chat Review" id="{336C7EB8-EFE9-4D51-8825-E0BC9DCE258C}">
          <p14:sldIdLst>
            <p14:sldId id="258"/>
            <p14:sldId id="295"/>
            <p14:sldId id="284"/>
            <p14:sldId id="260"/>
            <p14:sldId id="271"/>
            <p14:sldId id="2147482484"/>
          </p14:sldIdLst>
        </p14:section>
        <p14:section name="02 - Maximize the Chat Experience" id="{13AFD58C-1682-43E0-97E5-67803A41DBF5}">
          <p14:sldIdLst>
            <p14:sldId id="2147483647"/>
            <p14:sldId id="264"/>
          </p14:sldIdLst>
        </p14:section>
        <p14:section name="02A - Copilot Pages" id="{D0786B51-1570-4683-950D-F72302E23A87}">
          <p14:sldIdLst>
            <p14:sldId id="288"/>
            <p14:sldId id="268"/>
            <p14:sldId id="270"/>
          </p14:sldIdLst>
        </p14:section>
        <p14:section name="02B - Copilot Create" id="{C64231B6-C31A-4A19-9F78-694B920AB4DD}">
          <p14:sldIdLst>
            <p14:sldId id="274"/>
            <p14:sldId id="306"/>
            <p14:sldId id="298"/>
            <p14:sldId id="257"/>
            <p14:sldId id="266"/>
          </p14:sldIdLst>
        </p14:section>
        <p14:section name="03 - Agents in Copilot Chat" id="{D1E1A9E1-5E7E-4618-814A-23C128814FEA}">
          <p14:sldIdLst>
            <p14:sldId id="272"/>
            <p14:sldId id="292"/>
            <p14:sldId id="259"/>
            <p14:sldId id="261"/>
            <p14:sldId id="2147482218"/>
            <p14:sldId id="2147479576"/>
            <p14:sldId id="290"/>
          </p14:sldIdLst>
        </p14:section>
        <p14:section name="04 - Next Steps and Calls to Action" id="{7D061BC2-BFED-4DF6-840E-35254D0571C0}">
          <p14:sldIdLst>
            <p14:sldId id="273"/>
            <p14:sldId id="2147482459"/>
            <p14:sldId id="2147482462"/>
            <p14:sldId id="263"/>
            <p14:sldId id="262"/>
            <p14:sldId id="2147482470"/>
          </p14:sldIdLst>
        </p14:section>
      </p14:sectionLst>
    </p:ext>
    <p:ext uri="{EFAFB233-063F-42B5-8137-9DF3F51BA10A}">
      <p15:sldGuideLst xmlns:p15="http://schemas.microsoft.com/office/powerpoint/2012/main">
        <p15:guide id="3" pos="552" userDrawn="1">
          <p15:clr>
            <a:srgbClr val="A4A3A4"/>
          </p15:clr>
        </p15:guide>
        <p15:guide id="4"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E47"/>
    <a:srgbClr val="091F2C"/>
    <a:srgbClr val="162065"/>
    <a:srgbClr val="131F53"/>
    <a:srgbClr val="F5F5F5"/>
    <a:srgbClr val="E4BBEB"/>
    <a:srgbClr val="AFDDFF"/>
    <a:srgbClr val="3F3C3E"/>
    <a:srgbClr val="FEFEFF"/>
    <a:srgbClr val="E9F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176" autoAdjust="0"/>
  </p:normalViewPr>
  <p:slideViewPr>
    <p:cSldViewPr snapToGrid="0">
      <p:cViewPr varScale="1">
        <p:scale>
          <a:sx n="55" d="100"/>
          <a:sy n="55" d="100"/>
        </p:scale>
        <p:origin x="453" y="34"/>
      </p:cViewPr>
      <p:guideLst>
        <p:guide pos="552"/>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8:53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8:53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a:solidFill>
                  <a:schemeClr val="tx1"/>
                </a:solidFill>
                <a:effectLst/>
                <a:latin typeface="Segoe Sans Display" pitchFamily="2" charset="0"/>
                <a:ea typeface="+mn-ea"/>
                <a:cs typeface="+mn-cs"/>
              </a:rPr>
              <a:t>In </a:t>
            </a:r>
            <a:r>
              <a:rPr lang="en-US" sz="882" kern="1200" dirty="0" err="1">
                <a:solidFill>
                  <a:schemeClr val="tx1"/>
                </a:solidFill>
                <a:effectLst/>
                <a:latin typeface="Segoe Sans Display" pitchFamily="2" charset="0"/>
                <a:ea typeface="+mn-ea"/>
                <a:cs typeface="+mn-cs"/>
              </a:rPr>
              <a:t>questa</a:t>
            </a:r>
            <a:r>
              <a:rPr lang="en-US" sz="882" kern="1200" dirty="0">
                <a:solidFill>
                  <a:schemeClr val="tx1"/>
                </a:solidFill>
                <a:effectLst/>
                <a:latin typeface="Segoe Sans Display" pitchFamily="2" charset="0"/>
                <a:ea typeface="+mn-ea"/>
                <a:cs typeface="+mn-cs"/>
              </a:rPr>
              <a:t> </a:t>
            </a:r>
            <a:r>
              <a:rPr lang="en-US" sz="882" kern="1200" dirty="0" err="1">
                <a:solidFill>
                  <a:schemeClr val="tx1"/>
                </a:solidFill>
                <a:effectLst/>
                <a:latin typeface="Segoe Sans Display" pitchFamily="2" charset="0"/>
                <a:ea typeface="+mn-ea"/>
                <a:cs typeface="+mn-cs"/>
              </a:rPr>
              <a:t>sessione</a:t>
            </a:r>
            <a:r>
              <a:rPr lang="en-US" sz="882" kern="1200" dirty="0">
                <a:solidFill>
                  <a:schemeClr val="tx1"/>
                </a:solidFill>
                <a:effectLst/>
                <a:latin typeface="Segoe Sans Display" pitchFamily="2" charset="0"/>
                <a:ea typeface="+mn-ea"/>
                <a:cs typeface="+mn-cs"/>
              </a:rPr>
              <a:t> </a:t>
            </a:r>
            <a:r>
              <a:rPr lang="en-US" sz="882" kern="1200" dirty="0" err="1">
                <a:solidFill>
                  <a:schemeClr val="tx1"/>
                </a:solidFill>
                <a:effectLst/>
                <a:latin typeface="Segoe Sans Display" pitchFamily="2" charset="0"/>
                <a:ea typeface="+mn-ea"/>
                <a:cs typeface="+mn-cs"/>
              </a:rPr>
              <a:t>vedremo</a:t>
            </a:r>
            <a:r>
              <a:rPr lang="en-US" sz="882" kern="1200" dirty="0">
                <a:solidFill>
                  <a:schemeClr val="tx1"/>
                </a:solidFill>
                <a:effectLst/>
                <a:latin typeface="Segoe Sans Display" pitchFamily="2" charset="0"/>
                <a:ea typeface="+mn-ea"/>
                <a:cs typeface="+mn-cs"/>
              </a:rPr>
              <a:t> come </a:t>
            </a:r>
            <a:r>
              <a:rPr lang="en-US" sz="882" kern="1200" dirty="0" err="1">
                <a:solidFill>
                  <a:schemeClr val="tx1"/>
                </a:solidFill>
                <a:effectLst/>
                <a:latin typeface="Segoe Sans Display" pitchFamily="2" charset="0"/>
                <a:ea typeface="+mn-ea"/>
                <a:cs typeface="+mn-cs"/>
              </a:rPr>
              <a:t>massimizzare</a:t>
            </a:r>
            <a:r>
              <a:rPr lang="en-US" sz="882" kern="1200" dirty="0">
                <a:solidFill>
                  <a:schemeClr val="tx1"/>
                </a:solidFill>
                <a:effectLst/>
                <a:latin typeface="Segoe Sans Display" pitchFamily="2" charset="0"/>
                <a:ea typeface="+mn-ea"/>
                <a:cs typeface="+mn-cs"/>
              </a:rPr>
              <a:t> la </a:t>
            </a:r>
            <a:r>
              <a:rPr lang="en-US" sz="882" kern="1200" dirty="0" err="1">
                <a:solidFill>
                  <a:schemeClr val="tx1"/>
                </a:solidFill>
                <a:effectLst/>
                <a:latin typeface="Segoe Sans Display" pitchFamily="2" charset="0"/>
                <a:ea typeface="+mn-ea"/>
                <a:cs typeface="+mn-cs"/>
              </a:rPr>
              <a:t>vostra</a:t>
            </a:r>
            <a:r>
              <a:rPr lang="en-US" sz="882" kern="1200" dirty="0">
                <a:solidFill>
                  <a:schemeClr val="tx1"/>
                </a:solidFill>
                <a:effectLst/>
                <a:latin typeface="Segoe Sans Display" pitchFamily="2" charset="0"/>
                <a:ea typeface="+mn-ea"/>
                <a:cs typeface="+mn-cs"/>
              </a:rPr>
              <a:t> </a:t>
            </a:r>
            <a:r>
              <a:rPr lang="en-US" sz="882" kern="1200" dirty="0" err="1">
                <a:solidFill>
                  <a:schemeClr val="tx1"/>
                </a:solidFill>
                <a:effectLst/>
                <a:latin typeface="Segoe Sans Display" pitchFamily="2" charset="0"/>
                <a:ea typeface="+mn-ea"/>
                <a:cs typeface="+mn-cs"/>
              </a:rPr>
              <a:t>esperienza</a:t>
            </a:r>
            <a:r>
              <a:rPr lang="en-US" sz="882" kern="1200" dirty="0">
                <a:solidFill>
                  <a:schemeClr val="tx1"/>
                </a:solidFill>
                <a:effectLst/>
                <a:latin typeface="Segoe Sans Display" pitchFamily="2" charset="0"/>
                <a:ea typeface="+mn-ea"/>
                <a:cs typeface="+mn-cs"/>
              </a:rPr>
              <a:t> con Microsoft 365 Copilot Chat </a:t>
            </a:r>
            <a:r>
              <a:rPr lang="en-US" sz="882" kern="1200" dirty="0" err="1">
                <a:solidFill>
                  <a:schemeClr val="tx1"/>
                </a:solidFill>
                <a:effectLst/>
                <a:latin typeface="Segoe Sans Display" pitchFamily="2" charset="0"/>
                <a:ea typeface="+mn-ea"/>
                <a:cs typeface="+mn-cs"/>
              </a:rPr>
              <a:t>sfruttando</a:t>
            </a:r>
            <a:r>
              <a:rPr lang="en-US" sz="882" kern="1200" dirty="0">
                <a:solidFill>
                  <a:schemeClr val="tx1"/>
                </a:solidFill>
                <a:effectLst/>
                <a:latin typeface="Segoe Sans Display" pitchFamily="2" charset="0"/>
                <a:ea typeface="+mn-ea"/>
                <a:cs typeface="+mn-cs"/>
              </a:rPr>
              <a:t> </a:t>
            </a:r>
            <a:r>
              <a:rPr lang="en-US" sz="882" kern="1200" dirty="0" err="1">
                <a:solidFill>
                  <a:schemeClr val="tx1"/>
                </a:solidFill>
                <a:effectLst/>
                <a:latin typeface="Segoe Sans Display" pitchFamily="2" charset="0"/>
                <a:ea typeface="+mn-ea"/>
                <a:cs typeface="+mn-cs"/>
              </a:rPr>
              <a:t>alcune</a:t>
            </a:r>
            <a:r>
              <a:rPr lang="en-US" sz="882" kern="1200" dirty="0">
                <a:solidFill>
                  <a:schemeClr val="tx1"/>
                </a:solidFill>
                <a:effectLst/>
                <a:latin typeface="Segoe Sans Display" pitchFamily="2" charset="0"/>
                <a:ea typeface="+mn-ea"/>
                <a:cs typeface="+mn-cs"/>
              </a:rPr>
              <a:t> delle </a:t>
            </a:r>
            <a:r>
              <a:rPr lang="en-US" sz="882" kern="1200" dirty="0" err="1">
                <a:solidFill>
                  <a:schemeClr val="tx1"/>
                </a:solidFill>
                <a:effectLst/>
                <a:latin typeface="Segoe Sans Display" pitchFamily="2" charset="0"/>
                <a:ea typeface="+mn-ea"/>
                <a:cs typeface="+mn-cs"/>
              </a:rPr>
              <a:t>funzionalità</a:t>
            </a:r>
            <a:r>
              <a:rPr lang="en-US" sz="882" kern="1200" dirty="0">
                <a:solidFill>
                  <a:schemeClr val="tx1"/>
                </a:solidFill>
                <a:effectLst/>
                <a:latin typeface="Segoe Sans Display" pitchFamily="2" charset="0"/>
                <a:ea typeface="+mn-ea"/>
                <a:cs typeface="+mn-cs"/>
              </a:rPr>
              <a:t> </a:t>
            </a:r>
            <a:r>
              <a:rPr lang="en-US" sz="882" kern="1200" dirty="0" err="1">
                <a:solidFill>
                  <a:schemeClr val="tx1"/>
                </a:solidFill>
                <a:effectLst/>
                <a:latin typeface="Segoe Sans Display" pitchFamily="2" charset="0"/>
                <a:ea typeface="+mn-ea"/>
                <a:cs typeface="+mn-cs"/>
              </a:rPr>
              <a:t>avanzate</a:t>
            </a:r>
            <a:r>
              <a:rPr lang="en-US" sz="882" kern="1200" dirty="0">
                <a:solidFill>
                  <a:schemeClr val="tx1"/>
                </a:solidFill>
                <a:effectLst/>
                <a:latin typeface="Segoe Sans Display" pitchFamily="2" charset="0"/>
                <a:ea typeface="+mn-ea"/>
                <a:cs typeface="+mn-cs"/>
              </a:rPr>
              <a:t> di </a:t>
            </a:r>
            <a:r>
              <a:rPr lang="en-US" sz="882" kern="1200" dirty="0" err="1">
                <a:solidFill>
                  <a:schemeClr val="tx1"/>
                </a:solidFill>
                <a:effectLst/>
                <a:latin typeface="Segoe Sans Display" pitchFamily="2" charset="0"/>
                <a:ea typeface="+mn-ea"/>
                <a:cs typeface="+mn-cs"/>
              </a:rPr>
              <a:t>intelligenza</a:t>
            </a:r>
            <a:r>
              <a:rPr lang="en-US" sz="882" kern="1200" dirty="0">
                <a:solidFill>
                  <a:schemeClr val="tx1"/>
                </a:solidFill>
                <a:effectLst/>
                <a:latin typeface="Segoe Sans Display" pitchFamily="2" charset="0"/>
                <a:ea typeface="+mn-ea"/>
                <a:cs typeface="+mn-cs"/>
              </a:rPr>
              <a:t> </a:t>
            </a:r>
            <a:r>
              <a:rPr lang="en-US" sz="882" kern="1200" dirty="0" err="1">
                <a:solidFill>
                  <a:schemeClr val="tx1"/>
                </a:solidFill>
                <a:effectLst/>
                <a:latin typeface="Segoe Sans Display" pitchFamily="2" charset="0"/>
                <a:ea typeface="+mn-ea"/>
                <a:cs typeface="+mn-cs"/>
              </a:rPr>
              <a:t>artificiale</a:t>
            </a:r>
            <a:r>
              <a:rPr lang="en-US" sz="882" kern="1200" dirty="0">
                <a:solidFill>
                  <a:schemeClr val="tx1"/>
                </a:solidFill>
                <a:effectLst/>
                <a:latin typeface="Segoe Sans Display" pitchFamily="2" charset="0"/>
                <a:ea typeface="+mn-ea"/>
                <a:cs typeface="+mn-cs"/>
              </a:rPr>
              <a:t> </a:t>
            </a:r>
            <a:r>
              <a:rPr lang="en-US" sz="882" kern="1200" dirty="0" err="1">
                <a:solidFill>
                  <a:schemeClr val="tx1"/>
                </a:solidFill>
                <a:effectLst/>
                <a:latin typeface="Segoe Sans Display" pitchFamily="2" charset="0"/>
                <a:ea typeface="+mn-ea"/>
                <a:cs typeface="+mn-cs"/>
              </a:rPr>
              <a:t>incluse</a:t>
            </a:r>
            <a:r>
              <a:rPr lang="en-US" sz="882" kern="1200" dirty="0">
                <a:solidFill>
                  <a:schemeClr val="tx1"/>
                </a:solidFill>
                <a:effectLst/>
                <a:latin typeface="Segoe Sans Display" pitchFamily="2" charset="0"/>
                <a:ea typeface="+mn-ea"/>
                <a:cs typeface="+mn-cs"/>
              </a:rPr>
              <a:t> in ogni </a:t>
            </a:r>
            <a:r>
              <a:rPr lang="en-US" sz="882" kern="1200" dirty="0" err="1">
                <a:solidFill>
                  <a:schemeClr val="tx1"/>
                </a:solidFill>
                <a:effectLst/>
                <a:latin typeface="Segoe Sans Display" pitchFamily="2" charset="0"/>
                <a:ea typeface="+mn-ea"/>
                <a:cs typeface="+mn-cs"/>
              </a:rPr>
              <a:t>licenza</a:t>
            </a:r>
            <a:r>
              <a:rPr lang="en-US" sz="882" kern="1200" dirty="0">
                <a:solidFill>
                  <a:schemeClr val="tx1"/>
                </a:solidFill>
                <a:effectLst/>
                <a:latin typeface="Segoe Sans Display" pitchFamily="2" charset="0"/>
                <a:ea typeface="+mn-ea"/>
                <a:cs typeface="+mn-cs"/>
              </a:rPr>
              <a:t> Microsoft 365.</a:t>
            </a:r>
            <a:br>
              <a:rPr lang="en-US" sz="882" kern="1200" dirty="0">
                <a:solidFill>
                  <a:schemeClr val="tx1"/>
                </a:solidFill>
                <a:effectLst/>
                <a:latin typeface="Segoe Sans Display" pitchFamily="2" charset="0"/>
                <a:ea typeface="+mn-ea"/>
                <a:cs typeface="+mn-cs"/>
              </a:rPr>
            </a:br>
            <a:br>
              <a:rPr lang="en-US" sz="882" kern="1200" dirty="0">
                <a:solidFill>
                  <a:schemeClr val="tx1"/>
                </a:solidFill>
                <a:effectLst/>
                <a:latin typeface="Segoe Sans Display" pitchFamily="2" charset="0"/>
                <a:ea typeface="+mn-ea"/>
                <a:cs typeface="+mn-cs"/>
              </a:rPr>
            </a:br>
            <a:endParaRPr lang="en-US" sz="882" kern="1200" dirty="0">
              <a:solidFill>
                <a:schemeClr val="tx1"/>
              </a:solidFill>
              <a:effectLst/>
              <a:latin typeface="Segoe Sans Display" pitchFamily="2" charset="0"/>
              <a:ea typeface="+mn-ea"/>
              <a:cs typeface="+mn-cs"/>
            </a:endParaRPr>
          </a:p>
          <a:p>
            <a:pPr algn="l"/>
            <a:endParaRPr lang="it-IT" dirty="0"/>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dirty="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dirty="0">
                <a:solidFill>
                  <a:schemeClr val="tx1"/>
                </a:solidFill>
                <a:effectLst/>
                <a:latin typeface="Segoe Sans Display" pitchFamily="2" charset="0"/>
                <a:ea typeface="+mn-ea"/>
                <a:cs typeface="+mn-cs"/>
              </a:rPr>
              <a:t>Benvenuti a tutti! Oggi vediamo insieme come ottenere il massimo da Microsoft 365 </a:t>
            </a:r>
            <a:r>
              <a:rPr lang="it-IT" sz="882" b="0" i="0" kern="1200" dirty="0" err="1">
                <a:solidFill>
                  <a:schemeClr val="tx1"/>
                </a:solidFill>
                <a:effectLst/>
                <a:latin typeface="Segoe Sans Display" pitchFamily="2" charset="0"/>
                <a:ea typeface="+mn-ea"/>
                <a:cs typeface="+mn-cs"/>
              </a:rPr>
              <a:t>Copilot</a:t>
            </a:r>
            <a:r>
              <a:rPr lang="it-IT" sz="882" b="0" i="0" kern="1200" dirty="0">
                <a:solidFill>
                  <a:schemeClr val="tx1"/>
                </a:solidFill>
                <a:effectLst/>
                <a:latin typeface="Segoe Sans Display" pitchFamily="2" charset="0"/>
                <a:ea typeface="+mn-ea"/>
                <a:cs typeface="+mn-cs"/>
              </a:rPr>
              <a:t> Chat, l’intelligenza artificiale di Microsoft inclusa nella vostra licenza. L’idea </a:t>
            </a:r>
            <a:r>
              <a:rPr lang="it-IT" sz="882" b="0" i="0" kern="1200" dirty="0" err="1">
                <a:solidFill>
                  <a:schemeClr val="tx1"/>
                </a:solidFill>
                <a:effectLst/>
                <a:latin typeface="Segoe Sans Display" pitchFamily="2" charset="0"/>
                <a:ea typeface="+mn-ea"/>
                <a:cs typeface="+mn-cs"/>
              </a:rPr>
              <a:t>e’</a:t>
            </a:r>
            <a:r>
              <a:rPr lang="it-IT" sz="882" b="0" i="0" kern="1200" dirty="0">
                <a:solidFill>
                  <a:schemeClr val="tx1"/>
                </a:solidFill>
                <a:effectLst/>
                <a:latin typeface="Segoe Sans Display" pitchFamily="2" charset="0"/>
                <a:ea typeface="+mn-ea"/>
                <a:cs typeface="+mn-cs"/>
              </a:rPr>
              <a:t> capire come sfruttare al meglio la versione gratuita e tutte le </a:t>
            </a:r>
            <a:r>
              <a:rPr lang="it-IT" sz="882" b="0" i="0" kern="1200" dirty="0" err="1">
                <a:solidFill>
                  <a:schemeClr val="tx1"/>
                </a:solidFill>
                <a:effectLst/>
                <a:latin typeface="Segoe Sans Display" pitchFamily="2" charset="0"/>
                <a:ea typeface="+mn-ea"/>
                <a:cs typeface="+mn-cs"/>
              </a:rPr>
              <a:t>funzionalita’</a:t>
            </a:r>
            <a:r>
              <a:rPr lang="it-IT" sz="882" b="0" i="0" kern="1200" dirty="0">
                <a:solidFill>
                  <a:schemeClr val="tx1"/>
                </a:solidFill>
                <a:effectLst/>
                <a:latin typeface="Segoe Sans Display" pitchFamily="2" charset="0"/>
                <a:ea typeface="+mn-ea"/>
                <a:cs typeface="+mn-cs"/>
              </a:rPr>
              <a:t> che spesso non si sa nemmeno di avere.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23785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Uno dei grandi vantaggi di Copilot Chat è che mi dà accesso creativo ai contenuti del mio lavoro senza dover spostare i file in un altro strumento. Ad esempio, posso chiedergli di riassumere un documento, suggerire miglioramenti o proporre idee direttamente insieme alle app di Microsoft 365 che già utilizzo. I team IT e di conformità apprezzano molto questo modello perché mantiene tutta l’attività di IA all’interno del substrato Microsoft 365—nulla esce dal perimetro dei dati dell’organizzazione. Questo previene i comportamenti di tipo “shadow IT” che vedevamo anni fa, come dipendenti che caricavano documenti riservati su servizi esterni solo per aggirare le limitazioni. Il nostro obiettivo con Copilot Chat è evitare tutto ciò dando a ogni utente un modo sicuro per ottenere assistenza IA con i propri file di lavoro.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E poiché è incluso in Microsoft 365, le organizzazioni possono utilizzarlo per introdurre l’IA su larga scala, capire dove offre valore, avviare piccoli progetti pilota e poi decidere quali utenti necessitano della licenza completa di Copilot. Da lì, i team possono collaborare in modo più efficace, condividere le analisi generate dall’IA e iniziare a costruire una strategia di trasformazione IA matura e sicura.</a:t>
            </a:r>
          </a:p>
          <a:p>
            <a:pPr fontAlgn="t"/>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Copilot migliora anche la produttività perché aiuta le persone a completare il lavoro un po’ più velocemente e mantiene i team allineati. Tra poco vi mostrerò alcuni esempi in Copilot Pages che dimostrano come i team possano collaborare attorno a contenuti generati dall’IA in uno spazio condiviso.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E come ho menzionato prima, portare un’IA sicura nell’azienda è una parte fondamentale della nostra strategia. La versione inclusa di Copilot Chat offre alle organizzazioni un modo sicuro e strutturato per iniziare a introdurre l’IA su larga scala, aiutando gli utenti ad acquisire familiarità mantenendo tutta l’attività all’interno dei confini di conformità e sicurezza di Microsoft 365.</a:t>
            </a:r>
          </a:p>
          <a:p>
            <a:pPr fontAlgn="t"/>
            <a:endParaRPr lang="en-US" sz="882" b="0" i="0" kern="1200">
              <a:solidFill>
                <a:schemeClr val="tx1"/>
              </a:solidFill>
              <a:effectLst/>
              <a:latin typeface="Segoe Sans Display" pitchFamily="2" charset="0"/>
              <a:ea typeface="+mn-ea"/>
              <a:cs typeface="+mn-cs"/>
            </a:endParaRP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Il valore vero e’ questo: Copilot Chat stimola la creativita’, fa aumentare la produttivita’ e soprattutto e’ un’IA sicura per l’azienda. Tutto resta dentro il perimetro di Microsoft 365, con gli stessi controlli amministrativi e la stessa protezione dei dati: niente esce dai confini dell’organizzazione.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PREVISTA DALLA LEGGE, RIGUARDO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21925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CBB43-5E49-4C15-6AAE-77F5880BB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4222C-D6A8-B800-EDB4-C7A9CD8BD0B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710DF7-E3E0-9C05-D3C9-A670B5037B5A}"/>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La maggior parte delle persone utilizza Copilot attraverso l’interfaccia chat principale—è la schermata che si apre per impostazione predefinita, dove si digitano i prompt in alto e si vedono i prompt suggeriti in basso.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Abbiamo già parlato della Galleria dei prompt, ed è il luogo a cui si accede quando si fa clic sulla piccola icona a forma di scintilla per altri esempi e ispirazione.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Sul lato sinistro dell’app Copilot Chat, c’è anche un pannello di navigazione con funzionalità aggiuntive. In alto, troverete Ricerca—che si comporta come la normale Ricerca di Microsoft 365 per gli utenti che non hanno la licenza completa di Copilot, ma diventa più potenziata dall’IA se la si possiede.</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Sotto, troverete la vostra Chat con gli agenti e la cronologia delle conversazioni.</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Poi vedrete Libreria e Crea, che sono i due elementi che esploreremo oggi: Libreria contiene tutte le Pagine e le immagini che avete creato. Vediamo queste funzionalità più in dettaglio.</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Diamo un’occhiata all’interfaccia. In alto scriviamo i prompt, in basso troviamo quelli suggeriti. A sinistra c’e’ il pannello di navigazione con la Ricerca, la Chat con gli agenti e la cronologia, e poi la Libreria - quella che nel demo chiamo Raccolta - e Crea. Sono proprio gli strumenti che andremo a vedere oggi.</a:t>
            </a:r>
          </a:p>
        </p:txBody>
      </p:sp>
      <p:sp>
        <p:nvSpPr>
          <p:cNvPr id="4" name="Header Placeholder 3">
            <a:extLst>
              <a:ext uri="{FF2B5EF4-FFF2-40B4-BE49-F238E27FC236}">
                <a16:creationId xmlns:a16="http://schemas.microsoft.com/office/drawing/2014/main" id="{89C46746-184D-811A-ED30-DFE816683FDF}"/>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5AC86DA4-4E4D-E2CF-B490-A75A25DBF9A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80D617-A5AF-D8CB-A211-6677D24A0D6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D4727EF-C6FD-48DC-F2D9-85E39DD2889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369658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2713D-03F9-5468-E722-39562F011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F91F5-2A66-6F0F-EF7C-E2BE7EC6605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A3D572-9C21-BF06-9AE1-B3AB588CF3FF}"/>
              </a:ext>
            </a:extLst>
          </p:cNvPr>
          <p:cNvSpPr>
            <a:spLocks noGrp="1"/>
          </p:cNvSpPr>
          <p:nvPr>
            <p:ph type="body" idx="1"/>
          </p:nvPr>
        </p:nvSpPr>
        <p:spPr/>
        <p:txBody>
          <a:bodyPr/>
          <a:lstStyle/>
          <a:p>
            <a:pPr algn="l"/>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Passiamo alla pratica. Iniziamo dalla funzione di aggiunta dei file: prendo un documento, per esempio un comunicato stampa per il lancio di un drone, lo trascino direttamente nella chat e chiedo a Copilot di dirmi cosa contiene. Senza aprirlo, mi prepara subito un riassunto su cui possiamo ragionare insieme.</a:t>
            </a:r>
          </a:p>
        </p:txBody>
      </p:sp>
      <p:sp>
        <p:nvSpPr>
          <p:cNvPr id="4" name="Header Placeholder 3">
            <a:extLst>
              <a:ext uri="{FF2B5EF4-FFF2-40B4-BE49-F238E27FC236}">
                <a16:creationId xmlns:a16="http://schemas.microsoft.com/office/drawing/2014/main" id="{EF7219A1-418D-F62C-7A55-3F9C38F65FE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39C86F5-7C7C-18FA-8651-358B2DCAAE2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ESPRESSA, IMPLICITA O PREVISTA DALLA LEGGE, IN MERITO ALLE INFORMAZIONI CONTENUTE IN QUESTA PRESENTAZIONE.</a:t>
            </a:r>
          </a:p>
        </p:txBody>
      </p:sp>
      <p:sp>
        <p:nvSpPr>
          <p:cNvPr id="6" name="Date Placeholder 5">
            <a:extLst>
              <a:ext uri="{FF2B5EF4-FFF2-40B4-BE49-F238E27FC236}">
                <a16:creationId xmlns:a16="http://schemas.microsoft.com/office/drawing/2014/main" id="{3907EFB0-AE83-7C42-46DE-C6CC4FD774F4}"/>
              </a:ext>
            </a:extLst>
          </p:cNvPr>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a:extLst>
              <a:ext uri="{FF2B5EF4-FFF2-40B4-BE49-F238E27FC236}">
                <a16:creationId xmlns:a16="http://schemas.microsoft.com/office/drawing/2014/main" id="{3D0E9A68-03D3-154D-8600-A120F5D33E48}"/>
              </a:ext>
            </a:extLst>
          </p:cNvPr>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2962015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BC66-862F-960C-EFCE-04C02BC16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7B3A0-F1FD-16A8-1CDC-8BDB7A736E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1EA941-0194-4A67-4D96-8ECEDF5B0CF1}"/>
              </a:ext>
            </a:extLst>
          </p:cNvPr>
          <p:cNvSpPr>
            <a:spLocks noGrp="1"/>
          </p:cNvSpPr>
          <p:nvPr>
            <p:ph type="body" idx="1"/>
          </p:nvPr>
        </p:nvSpPr>
        <p:spPr/>
        <p:txBody>
          <a:bodyPr/>
          <a:lstStyle/>
          <a:p>
            <a:pPr algn="l"/>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Vediamo ora le Copilot Pages: il modo per prendere una conversazione con Copilot e trasformarla in un vero documento di lavoro su cui collaborare con i colleghi.</a:t>
            </a:r>
          </a:p>
        </p:txBody>
      </p:sp>
      <p:sp>
        <p:nvSpPr>
          <p:cNvPr id="4" name="Header Placeholder 3">
            <a:extLst>
              <a:ext uri="{FF2B5EF4-FFF2-40B4-BE49-F238E27FC236}">
                <a16:creationId xmlns:a16="http://schemas.microsoft.com/office/drawing/2014/main" id="{C2013A8D-EB07-F363-CE94-D93DF41F10E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2356CCE-CB03-839B-168A-0EC7A5D1445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ESPRESSA, IMPLICITA O PREVISTA DALLA LEGGE, IN MERITO ALLE INFORMAZIONI CONTENUTE IN QUESTA PRESENTAZIONE.</a:t>
            </a:r>
          </a:p>
        </p:txBody>
      </p:sp>
      <p:sp>
        <p:nvSpPr>
          <p:cNvPr id="6" name="Date Placeholder 5">
            <a:extLst>
              <a:ext uri="{FF2B5EF4-FFF2-40B4-BE49-F238E27FC236}">
                <a16:creationId xmlns:a16="http://schemas.microsoft.com/office/drawing/2014/main" id="{6EF79662-EF7A-1424-D128-F6A2F9D880E9}"/>
              </a:ext>
            </a:extLst>
          </p:cNvPr>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a:extLst>
              <a:ext uri="{FF2B5EF4-FFF2-40B4-BE49-F238E27FC236}">
                <a16:creationId xmlns:a16="http://schemas.microsoft.com/office/drawing/2014/main" id="{F5B8CAAC-3998-146B-6FFC-345A16D15845}"/>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53585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C6F9-55C0-AA42-B3E7-144A659C4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A610F-484D-92A3-62D7-53786C852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60577-8761-DD9B-35F6-7B930A6623D8}"/>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Pages è essenzialmente un modo per catturare una conversazione che stai avendo con Copilot e trasformarla in un documento di lavoro. Quando selezioni </a:t>
            </a:r>
            <a:r>
              <a:rPr lang="en-US" sz="882" b="1" i="0" kern="1200">
                <a:solidFill>
                  <a:schemeClr val="tx1"/>
                </a:solidFill>
                <a:effectLst/>
                <a:latin typeface="Segoe Sans Display" pitchFamily="2" charset="0"/>
                <a:ea typeface="+mn-ea"/>
                <a:cs typeface="+mn-cs"/>
              </a:rPr>
              <a:t>Modifica in Pages</a:t>
            </a:r>
            <a:r>
              <a:rPr lang="en-US" sz="882" b="0" i="0" kern="1200">
                <a:solidFill>
                  <a:schemeClr val="tx1"/>
                </a:solidFill>
                <a:effectLst/>
                <a:latin typeface="Segoe Sans Display" pitchFamily="2" charset="0"/>
                <a:ea typeface="+mn-ea"/>
                <a:cs typeface="+mn-cs"/>
              </a:rPr>
              <a:t>, Copilot apre automaticamente una pagina Microsoft Loop e copia il contenuto della tua conversazione in quella pagina. Loop è il nostro spazio di lavoro collaborativo basato sul web—introdotto circa 18 mesi fa—che offre un luogo flessibile per co‑creare senza la struttura richiesta da Word o OneNote.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Molti team desideravano uno spazio condiviso che si comportasse come una pagina SharePoint altamente collaborativa, e Loop colma questa lacuna.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Copilot Pages utilizza questa architettura Loop internamente per archiviare e gestire i contenuti generati dall’IA. Per i professionisti IT, quelle pagine Loop sono archiviate in una cartella nascosta e con ambito utente all’interno di SharePoint Embedded, completamente coperta da eDiscovery, conformità Purview e dal resto degli strumenti di governance di Microsoft 365. Gli utenti finali non vedono mai quel livello di archiviazione, ma garantisce che tutto sia sicuro e conforme.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Dopo aver creato una pagina, puoi aprirla, continuare a lavorarci, collaborare con i colleghi o condividerla—proprio come qualsiasi altro file di Microsoft 365.</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Le Pages sono aree di lavoro dinamiche e condivisibili. Quando scelgo Modifica in Pages, la pagina si apre accanto alla chat e posso continuare a lavorarci mentre proseguo la conversazione. Possiamo poi condividerla con un collega, interno o esterno, tramite link, scegliendo se puo’ modificare o solo leggere e impostando anche una scadenza.</a:t>
            </a:r>
          </a:p>
        </p:txBody>
      </p:sp>
      <p:sp>
        <p:nvSpPr>
          <p:cNvPr id="4" name="Slide Number Placeholder 3">
            <a:extLst>
              <a:ext uri="{FF2B5EF4-FFF2-40B4-BE49-F238E27FC236}">
                <a16:creationId xmlns:a16="http://schemas.microsoft.com/office/drawing/2014/main" id="{AF39979D-318C-60A8-2070-9547C64BFEC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08715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0:00 – 0:20</a:t>
            </a:r>
          </a:p>
          <a:p>
            <a:pPr fontAlgn="t"/>
            <a:r>
              <a:rPr lang="en-US" sz="882" b="0" i="0" kern="1200">
                <a:solidFill>
                  <a:schemeClr val="tx1"/>
                </a:solidFill>
                <a:effectLst/>
                <a:latin typeface="Segoe Sans Display" pitchFamily="2" charset="0"/>
                <a:ea typeface="+mn-ea"/>
                <a:cs typeface="+mn-cs"/>
              </a:rPr>
              <a:t>Come </a:t>
            </a:r>
            <a:r>
              <a:rPr lang="en-US" sz="882" b="0" i="0" kern="1200" err="1">
                <a:solidFill>
                  <a:schemeClr val="tx1"/>
                </a:solidFill>
                <a:effectLst/>
                <a:latin typeface="Segoe Sans Display" pitchFamily="2" charset="0"/>
                <a:ea typeface="+mn-ea"/>
                <a:cs typeface="+mn-cs"/>
              </a:rPr>
              <a:t>potete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vedere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lavorando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all’interno</a:t>
            </a:r>
            <a:r>
              <a:rPr lang="en-US" sz="882" b="0" i="0" kern="1200">
                <a:solidFill>
                  <a:schemeClr val="tx1"/>
                </a:solidFill>
                <a:effectLst/>
                <a:latin typeface="Segoe Sans Display" pitchFamily="2" charset="0"/>
                <a:ea typeface="+mn-ea"/>
                <a:cs typeface="+mn-cs"/>
              </a:rPr>
              <a:t> di Microsoft Copilot Chat. </a:t>
            </a:r>
            <a:r>
              <a:rPr lang="en-US" sz="882" b="0" i="0" kern="1200" err="1">
                <a:solidFill>
                  <a:schemeClr val="tx1"/>
                </a:solidFill>
                <a:effectLst/>
                <a:latin typeface="Segoe Sans Display" pitchFamily="2" charset="0"/>
                <a:ea typeface="+mn-ea"/>
                <a:cs typeface="+mn-cs"/>
              </a:rPr>
              <a:t>Inizierò</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ponendo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domanda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nello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stesso</a:t>
            </a:r>
            <a:r>
              <a:rPr lang="en-US" sz="882" b="0" i="0" kern="1200">
                <a:solidFill>
                  <a:schemeClr val="tx1"/>
                </a:solidFill>
                <a:effectLst/>
                <a:latin typeface="Segoe Sans Display" pitchFamily="2" charset="0"/>
                <a:ea typeface="+mn-ea"/>
                <a:cs typeface="+mn-cs"/>
              </a:rPr>
              <a:t> modo in cui lo </a:t>
            </a:r>
            <a:r>
              <a:rPr lang="en-US" sz="882" b="0" i="0" kern="1200" err="1">
                <a:solidFill>
                  <a:schemeClr val="tx1"/>
                </a:solidFill>
                <a:effectLst/>
                <a:latin typeface="Segoe Sans Display" pitchFamily="2" charset="0"/>
                <a:ea typeface="+mn-ea"/>
                <a:cs typeface="+mn-cs"/>
              </a:rPr>
              <a:t>farei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normalmente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usando</a:t>
            </a:r>
            <a:r>
              <a:rPr lang="en-US" sz="882" b="0" i="0" kern="1200">
                <a:solidFill>
                  <a:schemeClr val="tx1"/>
                </a:solidFill>
                <a:effectLst/>
                <a:latin typeface="Segoe Sans Display" pitchFamily="2" charset="0"/>
                <a:ea typeface="+mn-ea"/>
                <a:cs typeface="+mn-cs"/>
              </a:rPr>
              <a:t> Copilot. In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caso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gli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chiedo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redigere</a:t>
            </a:r>
            <a:r>
              <a:rPr lang="en-US" sz="882" b="0" i="0" kern="1200">
                <a:solidFill>
                  <a:schemeClr val="tx1"/>
                </a:solidFill>
                <a:effectLst/>
                <a:latin typeface="Segoe Sans Display" pitchFamily="2" charset="0"/>
                <a:ea typeface="+mn-ea"/>
                <a:cs typeface="+mn-cs"/>
              </a:rPr>
              <a:t> un </a:t>
            </a:r>
            <a:r>
              <a:rPr lang="en-US" sz="882" b="0" i="0" kern="1200" err="1">
                <a:solidFill>
                  <a:schemeClr val="tx1"/>
                </a:solidFill>
                <a:effectLst/>
                <a:latin typeface="Segoe Sans Display" pitchFamily="2" charset="0"/>
                <a:ea typeface="+mn-ea"/>
                <a:cs typeface="+mn-cs"/>
              </a:rPr>
              <a:t>processo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assunzione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basato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a:t>
            </a:r>
            <a:r>
              <a:rPr lang="en-US" sz="882" b="0" i="0" kern="1200">
                <a:solidFill>
                  <a:schemeClr val="tx1"/>
                </a:solidFill>
                <a:effectLst/>
                <a:latin typeface="Segoe Sans Display" pitchFamily="2" charset="0"/>
                <a:ea typeface="+mn-ea"/>
                <a:cs typeface="+mn-cs"/>
              </a:rPr>
              <a:t> un </a:t>
            </a:r>
            <a:r>
              <a:rPr lang="en-US" sz="882" b="0" i="0" kern="1200" err="1">
                <a:solidFill>
                  <a:schemeClr val="tx1"/>
                </a:solidFill>
                <a:effectLst/>
                <a:latin typeface="Segoe Sans Display" pitchFamily="2" charset="0"/>
                <a:ea typeface="+mn-ea"/>
                <a:cs typeface="+mn-cs"/>
              </a:rPr>
              <a:t>documento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specifico</a:t>
            </a:r>
            <a:r>
              <a:rPr lang="en-US" sz="882" b="0" i="0" kern="1200">
                <a:solidFill>
                  <a:schemeClr val="tx1"/>
                </a:solidFill>
                <a:effectLst/>
                <a:latin typeface="Segoe Sans Display" pitchFamily="2" charset="0"/>
                <a:ea typeface="+mn-ea"/>
                <a:cs typeface="+mn-cs"/>
              </a:rPr>
              <a:t>. In Copilot Chat </a:t>
            </a:r>
            <a:r>
              <a:rPr lang="en-US" sz="882" b="0" i="0" kern="1200" err="1">
                <a:solidFill>
                  <a:schemeClr val="tx1"/>
                </a:solidFill>
                <a:effectLst/>
                <a:latin typeface="Segoe Sans Display" pitchFamily="2" charset="0"/>
                <a:ea typeface="+mn-ea"/>
                <a:cs typeface="+mn-cs"/>
              </a:rPr>
              <a:t>posso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aggiungere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manualmente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file in modo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possa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ragionarci</a:t>
            </a:r>
            <a:r>
              <a:rPr lang="en-US" sz="882" b="0" i="0" kern="1200">
                <a:solidFill>
                  <a:schemeClr val="tx1"/>
                </a:solidFill>
                <a:effectLst/>
                <a:latin typeface="Segoe Sans Display" pitchFamily="2" charset="0"/>
                <a:ea typeface="+mn-ea"/>
                <a:cs typeface="+mn-cs"/>
              </a:rPr>
              <a:t> sopra. Con la </a:t>
            </a:r>
            <a:r>
              <a:rPr lang="en-US" sz="882" b="0" i="0" kern="1200" err="1">
                <a:solidFill>
                  <a:schemeClr val="tx1"/>
                </a:solidFill>
                <a:effectLst/>
                <a:latin typeface="Segoe Sans Display" pitchFamily="2" charset="0"/>
                <a:ea typeface="+mn-ea"/>
                <a:cs typeface="+mn-cs"/>
              </a:rPr>
              <a:t>licenza</a:t>
            </a:r>
            <a:r>
              <a:rPr lang="en-US" sz="882" b="0" i="0" kern="1200">
                <a:solidFill>
                  <a:schemeClr val="tx1"/>
                </a:solidFill>
                <a:effectLst/>
                <a:latin typeface="Segoe Sans Display" pitchFamily="2" charset="0"/>
                <a:ea typeface="+mn-ea"/>
                <a:cs typeface="+mn-cs"/>
              </a:rPr>
              <a:t> Copilot completa, </a:t>
            </a:r>
            <a:r>
              <a:rPr lang="en-US" sz="882" b="0" i="0" kern="1200" err="1">
                <a:solidFill>
                  <a:schemeClr val="tx1"/>
                </a:solidFill>
                <a:effectLst/>
                <a:latin typeface="Segoe Sans Display" pitchFamily="2" charset="0"/>
                <a:ea typeface="+mn-ea"/>
                <a:cs typeface="+mn-cs"/>
              </a:rPr>
              <a:t>può</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anche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individuare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comprendere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automaticamente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file senza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io </a:t>
            </a:r>
            <a:r>
              <a:rPr lang="en-US" sz="882" b="0" i="0" kern="1200" err="1">
                <a:solidFill>
                  <a:schemeClr val="tx1"/>
                </a:solidFill>
                <a:effectLst/>
                <a:latin typeface="Segoe Sans Display" pitchFamily="2" charset="0"/>
                <a:ea typeface="+mn-ea"/>
                <a:cs typeface="+mn-cs"/>
              </a:rPr>
              <a:t>debba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allegarli</a:t>
            </a:r>
            <a:r>
              <a:rPr lang="en-US" sz="882" b="0" i="0" kern="1200">
                <a:solidFill>
                  <a:schemeClr val="tx1"/>
                </a:solidFill>
                <a:effectLst/>
                <a:latin typeface="Segoe Sans Display" pitchFamily="2" charset="0"/>
                <a:ea typeface="+mn-ea"/>
                <a:cs typeface="+mn-cs"/>
              </a:rPr>
              <a:t>. Copilot </a:t>
            </a:r>
            <a:r>
              <a:rPr lang="en-US" sz="882" b="0" i="0" kern="1200" err="1">
                <a:solidFill>
                  <a:schemeClr val="tx1"/>
                </a:solidFill>
                <a:effectLst/>
                <a:latin typeface="Segoe Sans Display" pitchFamily="2" charset="0"/>
                <a:ea typeface="+mn-ea"/>
                <a:cs typeface="+mn-cs"/>
              </a:rPr>
              <a:t>risponde</a:t>
            </a:r>
            <a:r>
              <a:rPr lang="en-US" sz="882" b="0" i="0" kern="1200">
                <a:solidFill>
                  <a:schemeClr val="tx1"/>
                </a:solidFill>
                <a:effectLst/>
                <a:latin typeface="Segoe Sans Display" pitchFamily="2" charset="0"/>
                <a:ea typeface="+mn-ea"/>
                <a:cs typeface="+mn-cs"/>
              </a:rPr>
              <a:t> con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bozza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mostra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passaggi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suggeriti</a:t>
            </a:r>
            <a:r>
              <a:rPr lang="en-US" sz="882" b="0" i="0" kern="1200">
                <a:solidFill>
                  <a:schemeClr val="tx1"/>
                </a:solidFill>
                <a:effectLst/>
                <a:latin typeface="Segoe Sans Display" pitchFamily="2" charset="0"/>
                <a:ea typeface="+mn-ea"/>
                <a:cs typeface="+mn-cs"/>
              </a:rPr>
              <a:t> e le </a:t>
            </a:r>
            <a:r>
              <a:rPr lang="en-US" sz="882" b="0" i="0" kern="1200" err="1">
                <a:solidFill>
                  <a:schemeClr val="tx1"/>
                </a:solidFill>
                <a:effectLst/>
                <a:latin typeface="Segoe Sans Display" pitchFamily="2" charset="0"/>
                <a:ea typeface="+mn-ea"/>
                <a:cs typeface="+mn-cs"/>
              </a:rPr>
              <a:t>indicazioni</a:t>
            </a:r>
            <a:r>
              <a:rPr lang="en-US" sz="882" b="0" i="0" kern="1200">
                <a:solidFill>
                  <a:schemeClr val="tx1"/>
                </a:solidFill>
                <a:effectLst/>
                <a:latin typeface="Segoe Sans Display" pitchFamily="2" charset="0"/>
                <a:ea typeface="+mn-ea"/>
                <a:cs typeface="+mn-cs"/>
              </a:rPr>
              <a:t> per </a:t>
            </a:r>
            <a:r>
              <a:rPr lang="en-US" sz="882" b="0" i="0" kern="1200" err="1">
                <a:solidFill>
                  <a:schemeClr val="tx1"/>
                </a:solidFill>
                <a:effectLst/>
                <a:latin typeface="Segoe Sans Display" pitchFamily="2" charset="0"/>
                <a:ea typeface="+mn-ea"/>
                <a:cs typeface="+mn-cs"/>
              </a:rPr>
              <a:t>costruire</a:t>
            </a:r>
            <a:r>
              <a:rPr lang="en-US" sz="882" b="0" i="0" kern="1200">
                <a:solidFill>
                  <a:schemeClr val="tx1"/>
                </a:solidFill>
                <a:effectLst/>
                <a:latin typeface="Segoe Sans Display" pitchFamily="2" charset="0"/>
                <a:ea typeface="+mn-ea"/>
                <a:cs typeface="+mn-cs"/>
              </a:rPr>
              <a:t> un </a:t>
            </a:r>
            <a:r>
              <a:rPr lang="en-US" sz="882" b="0" i="0" kern="1200" err="1">
                <a:solidFill>
                  <a:schemeClr val="tx1"/>
                </a:solidFill>
                <a:effectLst/>
                <a:latin typeface="Segoe Sans Display" pitchFamily="2" charset="0"/>
                <a:ea typeface="+mn-ea"/>
                <a:cs typeface="+mn-cs"/>
              </a:rPr>
              <a:t>processo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assunzione</a:t>
            </a:r>
            <a:r>
              <a:rPr lang="en-US" sz="882" b="0" i="0" kern="1200">
                <a:solidFill>
                  <a:schemeClr val="tx1"/>
                </a:solidFill>
                <a:effectLst/>
                <a:latin typeface="Segoe Sans Display" pitchFamily="2" charset="0"/>
                <a:ea typeface="+mn-ea"/>
                <a:cs typeface="+mn-cs"/>
              </a:rPr>
              <a:t>.</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0:20 – 0:40</a:t>
            </a:r>
          </a:p>
          <a:p>
            <a:pPr fontAlgn="t"/>
            <a:r>
              <a:rPr lang="en-US" sz="882" b="0" i="0" kern="1200">
                <a:solidFill>
                  <a:schemeClr val="tx1"/>
                </a:solidFill>
                <a:effectLst/>
                <a:latin typeface="Segoe Sans Display" pitchFamily="2" charset="0"/>
                <a:ea typeface="+mn-ea"/>
                <a:cs typeface="+mn-cs"/>
              </a:rPr>
              <a:t>In </a:t>
            </a:r>
            <a:r>
              <a:rPr lang="en-US" sz="882" b="0" i="0" kern="1200" err="1">
                <a:solidFill>
                  <a:schemeClr val="tx1"/>
                </a:solidFill>
                <a:effectLst/>
                <a:latin typeface="Segoe Sans Display" pitchFamily="2" charset="0"/>
                <a:ea typeface="+mn-ea"/>
                <a:cs typeface="+mn-cs"/>
              </a:rPr>
              <a:t>fondo</a:t>
            </a:r>
            <a:r>
              <a:rPr lang="en-US" sz="882" b="0" i="0" kern="1200">
                <a:solidFill>
                  <a:schemeClr val="tx1"/>
                </a:solidFill>
                <a:effectLst/>
                <a:latin typeface="Segoe Sans Display" pitchFamily="2" charset="0"/>
                <a:ea typeface="+mn-ea"/>
                <a:cs typeface="+mn-cs"/>
              </a:rPr>
              <a:t> alla </a:t>
            </a:r>
            <a:r>
              <a:rPr lang="en-US" sz="882" b="0" i="0" kern="1200" err="1">
                <a:solidFill>
                  <a:schemeClr val="tx1"/>
                </a:solidFill>
                <a:effectLst/>
                <a:latin typeface="Segoe Sans Display" pitchFamily="2" charset="0"/>
                <a:ea typeface="+mn-ea"/>
                <a:cs typeface="+mn-cs"/>
              </a:rPr>
              <a:t>risposta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c’è</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un’opzione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dice </a:t>
            </a:r>
            <a:r>
              <a:rPr lang="en-US" sz="882" b="1" i="0" kern="1200" err="1">
                <a:solidFill>
                  <a:schemeClr val="tx1"/>
                </a:solidFill>
                <a:effectLst/>
                <a:latin typeface="Segoe Sans Display" pitchFamily="2" charset="0"/>
                <a:ea typeface="+mn-ea"/>
                <a:cs typeface="+mn-cs"/>
              </a:rPr>
              <a:t>Modifica</a:t>
            </a:r>
            <a:r>
              <a:rPr lang="en-US" sz="882" b="1" i="0" kern="1200">
                <a:solidFill>
                  <a:schemeClr val="tx1"/>
                </a:solidFill>
                <a:effectLst/>
                <a:latin typeface="Segoe Sans Display" pitchFamily="2" charset="0"/>
                <a:ea typeface="+mn-ea"/>
                <a:cs typeface="+mn-cs"/>
              </a:rPr>
              <a:t> in Pages</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questo</a:t>
            </a:r>
            <a:r>
              <a:rPr lang="en-US" sz="882" b="0" i="0" kern="1200">
                <a:solidFill>
                  <a:schemeClr val="tx1"/>
                </a:solidFill>
                <a:effectLst/>
                <a:latin typeface="Segoe Sans Display" pitchFamily="2" charset="0"/>
                <a:ea typeface="+mn-ea"/>
                <a:cs typeface="+mn-cs"/>
              </a:rPr>
              <a:t> è </a:t>
            </a:r>
            <a:r>
              <a:rPr lang="en-US" sz="882" b="0" i="0" kern="1200" err="1">
                <a:solidFill>
                  <a:schemeClr val="tx1"/>
                </a:solidFill>
                <a:effectLst/>
                <a:latin typeface="Segoe Sans Display" pitchFamily="2" charset="0"/>
                <a:ea typeface="+mn-ea"/>
                <a:cs typeface="+mn-cs"/>
              </a:rPr>
              <a:t>davvero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importante</a:t>
            </a:r>
            <a:r>
              <a:rPr lang="en-US" sz="882" b="0" i="0" kern="1200">
                <a:solidFill>
                  <a:schemeClr val="tx1"/>
                </a:solidFill>
                <a:effectLst/>
                <a:latin typeface="Segoe Sans Display" pitchFamily="2" charset="0"/>
                <a:ea typeface="+mn-ea"/>
                <a:cs typeface="+mn-cs"/>
              </a:rPr>
              <a:t>. Quando </a:t>
            </a:r>
            <a:r>
              <a:rPr lang="en-US" sz="882" b="0" i="0" kern="1200" err="1">
                <a:solidFill>
                  <a:schemeClr val="tx1"/>
                </a:solidFill>
                <a:effectLst/>
                <a:latin typeface="Segoe Sans Display" pitchFamily="2" charset="0"/>
                <a:ea typeface="+mn-ea"/>
                <a:cs typeface="+mn-cs"/>
              </a:rPr>
              <a:t>scelgo</a:t>
            </a:r>
            <a:r>
              <a:rPr lang="en-US" sz="882" b="0" i="0" kern="1200">
                <a:solidFill>
                  <a:schemeClr val="tx1"/>
                </a:solidFill>
                <a:effectLst/>
                <a:latin typeface="Segoe Sans Display" pitchFamily="2" charset="0"/>
                <a:ea typeface="+mn-ea"/>
                <a:cs typeface="+mn-cs"/>
              </a:rPr>
              <a:t> </a:t>
            </a:r>
            <a:r>
              <a:rPr lang="en-US" sz="882" b="1" i="0" kern="1200" err="1">
                <a:solidFill>
                  <a:schemeClr val="tx1"/>
                </a:solidFill>
                <a:effectLst/>
                <a:latin typeface="Segoe Sans Display" pitchFamily="2" charset="0"/>
                <a:ea typeface="+mn-ea"/>
                <a:cs typeface="+mn-cs"/>
              </a:rPr>
              <a:t>Modifica</a:t>
            </a:r>
            <a:r>
              <a:rPr lang="en-US" sz="882" b="1" i="0" kern="1200">
                <a:solidFill>
                  <a:schemeClr val="tx1"/>
                </a:solidFill>
                <a:effectLst/>
                <a:latin typeface="Segoe Sans Display" pitchFamily="2" charset="0"/>
                <a:ea typeface="+mn-ea"/>
                <a:cs typeface="+mn-cs"/>
              </a:rPr>
              <a:t> in Pages</a:t>
            </a:r>
            <a:r>
              <a:rPr lang="en-US" sz="882" b="0" i="0" kern="1200">
                <a:solidFill>
                  <a:schemeClr val="tx1"/>
                </a:solidFill>
                <a:effectLst/>
                <a:latin typeface="Segoe Sans Display" pitchFamily="2" charset="0"/>
                <a:ea typeface="+mn-ea"/>
                <a:cs typeface="+mn-cs"/>
              </a:rPr>
              <a:t> o </a:t>
            </a:r>
            <a:r>
              <a:rPr lang="en-US" sz="882" b="1" i="0" kern="1200" err="1">
                <a:solidFill>
                  <a:schemeClr val="tx1"/>
                </a:solidFill>
                <a:effectLst/>
                <a:latin typeface="Segoe Sans Display" pitchFamily="2" charset="0"/>
                <a:ea typeface="+mn-ea"/>
                <a:cs typeface="+mn-cs"/>
              </a:rPr>
              <a:t>Aggiungi</a:t>
            </a:r>
            <a:r>
              <a:rPr lang="en-US" sz="882" b="1" i="0" kern="1200">
                <a:solidFill>
                  <a:schemeClr val="tx1"/>
                </a:solidFill>
                <a:effectLst/>
                <a:latin typeface="Segoe Sans Display" pitchFamily="2" charset="0"/>
                <a:ea typeface="+mn-ea"/>
                <a:cs typeface="+mn-cs"/>
              </a:rPr>
              <a:t> a </a:t>
            </a:r>
            <a:r>
              <a:rPr lang="en-US" sz="882" b="1" i="0" kern="1200" err="1">
                <a:solidFill>
                  <a:schemeClr val="tx1"/>
                </a:solidFill>
                <a:effectLst/>
                <a:latin typeface="Segoe Sans Display" pitchFamily="2" charset="0"/>
                <a:ea typeface="+mn-ea"/>
                <a:cs typeface="+mn-cs"/>
              </a:rPr>
              <a:t>una</a:t>
            </a:r>
            <a:r>
              <a:rPr lang="en-US" sz="882" b="1" i="0" kern="1200">
                <a:solidFill>
                  <a:schemeClr val="tx1"/>
                </a:solidFill>
                <a:effectLst/>
                <a:latin typeface="Segoe Sans Display" pitchFamily="2" charset="0"/>
                <a:ea typeface="+mn-ea"/>
                <a:cs typeface="+mn-cs"/>
              </a:rPr>
              <a:t> </a:t>
            </a:r>
            <a:r>
              <a:rPr lang="en-US" sz="882" b="1"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Copilot </a:t>
            </a:r>
            <a:r>
              <a:rPr lang="en-US" sz="882" b="0" i="0" kern="1200" err="1">
                <a:solidFill>
                  <a:schemeClr val="tx1"/>
                </a:solidFill>
                <a:effectLst/>
                <a:latin typeface="Segoe Sans Display" pitchFamily="2" charset="0"/>
                <a:ea typeface="+mn-ea"/>
                <a:cs typeface="+mn-cs"/>
              </a:rPr>
              <a:t>prende</a:t>
            </a:r>
            <a:r>
              <a:rPr lang="en-US" sz="882" b="0" i="0" kern="1200">
                <a:solidFill>
                  <a:schemeClr val="tx1"/>
                </a:solidFill>
                <a:effectLst/>
                <a:latin typeface="Segoe Sans Display" pitchFamily="2" charset="0"/>
                <a:ea typeface="+mn-ea"/>
                <a:cs typeface="+mn-cs"/>
              </a:rPr>
              <a:t> il </a:t>
            </a:r>
            <a:r>
              <a:rPr lang="en-US" sz="882" b="0" i="0" kern="1200" err="1">
                <a:solidFill>
                  <a:schemeClr val="tx1"/>
                </a:solidFill>
                <a:effectLst/>
                <a:latin typeface="Segoe Sans Display" pitchFamily="2" charset="0"/>
                <a:ea typeface="+mn-ea"/>
                <a:cs typeface="+mn-cs"/>
              </a:rPr>
              <a:t>contenuto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generato</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crea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dedicata</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apre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accanto</a:t>
            </a:r>
            <a:r>
              <a:rPr lang="en-US" sz="882" b="0" i="0" kern="1200">
                <a:solidFill>
                  <a:schemeClr val="tx1"/>
                </a:solidFill>
                <a:effectLst/>
                <a:latin typeface="Segoe Sans Display" pitchFamily="2" charset="0"/>
                <a:ea typeface="+mn-ea"/>
                <a:cs typeface="+mn-cs"/>
              </a:rPr>
              <a:t> alla chat, </a:t>
            </a:r>
            <a:r>
              <a:rPr lang="en-US" sz="882" b="0" i="0" kern="1200" err="1">
                <a:solidFill>
                  <a:schemeClr val="tx1"/>
                </a:solidFill>
                <a:effectLst/>
                <a:latin typeface="Segoe Sans Display" pitchFamily="2" charset="0"/>
                <a:ea typeface="+mn-ea"/>
                <a:cs typeface="+mn-cs"/>
              </a:rPr>
              <a:t>così</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continuare</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lavorare</a:t>
            </a:r>
            <a:r>
              <a:rPr lang="en-US" sz="882" b="0" i="0" kern="1200">
                <a:solidFill>
                  <a:schemeClr val="tx1"/>
                </a:solidFill>
                <a:effectLst/>
                <a:latin typeface="Segoe Sans Display" pitchFamily="2" charset="0"/>
                <a:ea typeface="+mn-ea"/>
                <a:cs typeface="+mn-cs"/>
              </a:rPr>
              <a:t>—</a:t>
            </a:r>
            <a:r>
              <a:rPr lang="en-US" sz="882" b="0" i="0" kern="1200" err="1">
                <a:solidFill>
                  <a:schemeClr val="tx1"/>
                </a:solidFill>
                <a:effectLst/>
                <a:latin typeface="Segoe Sans Display" pitchFamily="2" charset="0"/>
                <a:ea typeface="+mn-ea"/>
                <a:cs typeface="+mn-cs"/>
              </a:rPr>
              <a:t>modificando</a:t>
            </a:r>
            <a:r>
              <a:rPr lang="en-US" sz="882" b="0" i="0" kern="1200">
                <a:solidFill>
                  <a:schemeClr val="tx1"/>
                </a:solidFill>
                <a:effectLst/>
                <a:latin typeface="Segoe Sans Display" pitchFamily="2" charset="0"/>
                <a:ea typeface="+mn-ea"/>
                <a:cs typeface="+mn-cs"/>
              </a:rPr>
              <a:t> il </a:t>
            </a:r>
            <a:r>
              <a:rPr lang="en-US" sz="882" b="0" i="0" kern="1200" err="1">
                <a:solidFill>
                  <a:schemeClr val="tx1"/>
                </a:solidFill>
                <a:effectLst/>
                <a:latin typeface="Segoe Sans Display" pitchFamily="2" charset="0"/>
                <a:ea typeface="+mn-ea"/>
                <a:cs typeface="+mn-cs"/>
              </a:rPr>
              <a:t>contenuto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destra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mentre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mantengo</a:t>
            </a:r>
            <a:r>
              <a:rPr lang="en-US" sz="882" b="0" i="0" kern="1200">
                <a:solidFill>
                  <a:schemeClr val="tx1"/>
                </a:solidFill>
                <a:effectLst/>
                <a:latin typeface="Segoe Sans Display" pitchFamily="2" charset="0"/>
                <a:ea typeface="+mn-ea"/>
                <a:cs typeface="+mn-cs"/>
              </a:rPr>
              <a:t> la conversazione in </a:t>
            </a:r>
            <a:r>
              <a:rPr lang="en-US" sz="882" b="0" i="0" kern="1200" err="1">
                <a:solidFill>
                  <a:schemeClr val="tx1"/>
                </a:solidFill>
                <a:effectLst/>
                <a:latin typeface="Segoe Sans Display" pitchFamily="2" charset="0"/>
                <a:ea typeface="+mn-ea"/>
                <a:cs typeface="+mn-cs"/>
              </a:rPr>
              <a:t>corso</a:t>
            </a:r>
            <a:r>
              <a:rPr lang="en-US" sz="882" b="0" i="0" kern="1200">
                <a:solidFill>
                  <a:schemeClr val="tx1"/>
                </a:solidFill>
                <a:effectLst/>
                <a:latin typeface="Segoe Sans Display" pitchFamily="2" charset="0"/>
                <a:ea typeface="+mn-ea"/>
                <a:cs typeface="+mn-cs"/>
              </a:rPr>
              <a:t> con Copilot </a:t>
            </a:r>
            <a:r>
              <a:rPr lang="en-US" sz="882" b="0" i="0" kern="1200" err="1">
                <a:solidFill>
                  <a:schemeClr val="tx1"/>
                </a:solidFill>
                <a:effectLst/>
                <a:latin typeface="Segoe Sans Display" pitchFamily="2" charset="0"/>
                <a:ea typeface="+mn-ea"/>
                <a:cs typeface="+mn-cs"/>
              </a:rPr>
              <a:t>sulla</a:t>
            </a:r>
            <a:r>
              <a:rPr lang="en-US" sz="882" b="0" i="0" kern="1200">
                <a:solidFill>
                  <a:schemeClr val="tx1"/>
                </a:solidFill>
                <a:effectLst/>
                <a:latin typeface="Segoe Sans Display" pitchFamily="2" charset="0"/>
                <a:ea typeface="+mn-ea"/>
                <a:cs typeface="+mn-cs"/>
              </a:rPr>
              <a:t> sinistra.</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0:40 – 1:00</a:t>
            </a:r>
          </a:p>
          <a:p>
            <a:pPr fontAlgn="t"/>
            <a:r>
              <a:rPr lang="en-US" sz="882" b="0" i="0" kern="1200">
                <a:solidFill>
                  <a:schemeClr val="tx1"/>
                </a:solidFill>
                <a:effectLst/>
                <a:latin typeface="Segoe Sans Display" pitchFamily="2" charset="0"/>
                <a:ea typeface="+mn-ea"/>
                <a:cs typeface="+mn-cs"/>
              </a:rPr>
              <a:t>Ad </a:t>
            </a:r>
            <a:r>
              <a:rPr lang="en-US" sz="882" b="0" i="0" kern="1200" err="1">
                <a:solidFill>
                  <a:schemeClr val="tx1"/>
                </a:solidFill>
                <a:effectLst/>
                <a:latin typeface="Segoe Sans Display" pitchFamily="2" charset="0"/>
                <a:ea typeface="+mn-ea"/>
                <a:cs typeface="+mn-cs"/>
              </a:rPr>
              <a:t>esempio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continuare</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interagire</a:t>
            </a:r>
            <a:r>
              <a:rPr lang="en-US" sz="882" b="0" i="0" kern="1200">
                <a:solidFill>
                  <a:schemeClr val="tx1"/>
                </a:solidFill>
                <a:effectLst/>
                <a:latin typeface="Segoe Sans Display" pitchFamily="2" charset="0"/>
                <a:ea typeface="+mn-ea"/>
                <a:cs typeface="+mn-cs"/>
              </a:rPr>
              <a:t> con Copilot e </a:t>
            </a:r>
            <a:r>
              <a:rPr lang="en-US" sz="882" b="0" i="0" kern="1200" err="1">
                <a:solidFill>
                  <a:schemeClr val="tx1"/>
                </a:solidFill>
                <a:effectLst/>
                <a:latin typeface="Segoe Sans Display" pitchFamily="2" charset="0"/>
                <a:ea typeface="+mn-ea"/>
                <a:cs typeface="+mn-cs"/>
              </a:rPr>
              <a:t>chiedergli</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creare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tabella</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attività</a:t>
            </a:r>
            <a:r>
              <a:rPr lang="en-US" sz="882" b="0" i="0" kern="1200">
                <a:solidFill>
                  <a:schemeClr val="tx1"/>
                </a:solidFill>
                <a:effectLst/>
                <a:latin typeface="Segoe Sans Display" pitchFamily="2" charset="0"/>
                <a:ea typeface="+mn-ea"/>
                <a:cs typeface="+mn-cs"/>
              </a:rPr>
              <a:t> per il </a:t>
            </a:r>
            <a:r>
              <a:rPr lang="en-US" sz="882" b="0" i="0" kern="1200" err="1">
                <a:solidFill>
                  <a:schemeClr val="tx1"/>
                </a:solidFill>
                <a:effectLst/>
                <a:latin typeface="Segoe Sans Display" pitchFamily="2" charset="0"/>
                <a:ea typeface="+mn-ea"/>
                <a:cs typeface="+mn-cs"/>
              </a:rPr>
              <a:t>progetto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assunzione</a:t>
            </a:r>
            <a:r>
              <a:rPr lang="en-US" sz="882" b="0" i="0" kern="1200">
                <a:solidFill>
                  <a:schemeClr val="tx1"/>
                </a:solidFill>
                <a:effectLst/>
                <a:latin typeface="Segoe Sans Display" pitchFamily="2" charset="0"/>
                <a:ea typeface="+mn-ea"/>
                <a:cs typeface="+mn-cs"/>
              </a:rPr>
              <a:t>. Genera la </a:t>
            </a:r>
            <a:r>
              <a:rPr lang="en-US" sz="882" b="0" i="0" kern="1200" err="1">
                <a:solidFill>
                  <a:schemeClr val="tx1"/>
                </a:solidFill>
                <a:effectLst/>
                <a:latin typeface="Segoe Sans Display" pitchFamily="2" charset="0"/>
                <a:ea typeface="+mn-ea"/>
                <a:cs typeface="+mn-cs"/>
              </a:rPr>
              <a:t>tabella</a:t>
            </a:r>
            <a:r>
              <a:rPr lang="en-US" sz="882" b="0" i="0" kern="1200">
                <a:solidFill>
                  <a:schemeClr val="tx1"/>
                </a:solidFill>
                <a:effectLst/>
                <a:latin typeface="Segoe Sans Display" pitchFamily="2" charset="0"/>
                <a:ea typeface="+mn-ea"/>
                <a:cs typeface="+mn-cs"/>
              </a:rPr>
              <a:t> e ora ho un </a:t>
            </a:r>
            <a:r>
              <a:rPr lang="en-US" sz="882" b="0" i="0" kern="1200" err="1">
                <a:solidFill>
                  <a:schemeClr val="tx1"/>
                </a:solidFill>
                <a:effectLst/>
                <a:latin typeface="Segoe Sans Display" pitchFamily="2" charset="0"/>
                <a:ea typeface="+mn-ea"/>
                <a:cs typeface="+mn-cs"/>
              </a:rPr>
              <a:t>pulsante</a:t>
            </a:r>
            <a:r>
              <a:rPr lang="en-US" sz="882" b="0" i="0" kern="1200">
                <a:solidFill>
                  <a:schemeClr val="tx1"/>
                </a:solidFill>
                <a:effectLst/>
                <a:latin typeface="Segoe Sans Display" pitchFamily="2" charset="0"/>
                <a:ea typeface="+mn-ea"/>
                <a:cs typeface="+mn-cs"/>
              </a:rPr>
              <a:t> </a:t>
            </a:r>
            <a:r>
              <a:rPr lang="en-US" sz="882" b="1" i="0" kern="1200" err="1">
                <a:solidFill>
                  <a:schemeClr val="tx1"/>
                </a:solidFill>
                <a:effectLst/>
                <a:latin typeface="Segoe Sans Display" pitchFamily="2" charset="0"/>
                <a:ea typeface="+mn-ea"/>
                <a:cs typeface="+mn-cs"/>
              </a:rPr>
              <a:t>Aggiungi</a:t>
            </a:r>
            <a:r>
              <a:rPr lang="en-US" sz="882" b="1" i="0" kern="1200">
                <a:solidFill>
                  <a:schemeClr val="tx1"/>
                </a:solidFill>
                <a:effectLst/>
                <a:latin typeface="Segoe Sans Display" pitchFamily="2" charset="0"/>
                <a:ea typeface="+mn-ea"/>
                <a:cs typeface="+mn-cs"/>
              </a:rPr>
              <a:t> alla </a:t>
            </a:r>
            <a:r>
              <a:rPr lang="en-US" sz="882" b="1"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mi </a:t>
            </a:r>
            <a:r>
              <a:rPr lang="en-US" sz="882" b="0" i="0" kern="1200" err="1">
                <a:solidFill>
                  <a:schemeClr val="tx1"/>
                </a:solidFill>
                <a:effectLst/>
                <a:latin typeface="Segoe Sans Display" pitchFamily="2" charset="0"/>
                <a:ea typeface="+mn-ea"/>
                <a:cs typeface="+mn-cs"/>
              </a:rPr>
              <a:t>consente</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copiare</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tabella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direttamente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nella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già</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aperta</a:t>
            </a:r>
            <a:r>
              <a:rPr lang="en-US" sz="882" b="0" i="0" kern="1200">
                <a:solidFill>
                  <a:schemeClr val="tx1"/>
                </a:solidFill>
                <a:effectLst/>
                <a:latin typeface="Segoe Sans Display" pitchFamily="2" charset="0"/>
                <a:ea typeface="+mn-ea"/>
                <a:cs typeface="+mn-cs"/>
              </a:rPr>
              <a:t>. Prima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esistesse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questa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funzionalità</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dovevo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copiare</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incollare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manualmente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risultati</a:t>
            </a:r>
            <a:r>
              <a:rPr lang="en-US" sz="882" b="0" i="0" kern="1200">
                <a:solidFill>
                  <a:schemeClr val="tx1"/>
                </a:solidFill>
                <a:effectLst/>
                <a:latin typeface="Segoe Sans Display" pitchFamily="2" charset="0"/>
                <a:ea typeface="+mn-ea"/>
                <a:cs typeface="+mn-cs"/>
              </a:rPr>
              <a:t> da Copilot Chat in Word o in </a:t>
            </a:r>
            <a:r>
              <a:rPr lang="en-US" sz="882" b="0" i="0" kern="1200" err="1">
                <a:solidFill>
                  <a:schemeClr val="tx1"/>
                </a:solidFill>
                <a:effectLst/>
                <a:latin typeface="Segoe Sans Display" pitchFamily="2" charset="0"/>
                <a:ea typeface="+mn-ea"/>
                <a:cs typeface="+mn-cs"/>
              </a:rPr>
              <a:t>un’altra</a:t>
            </a:r>
            <a:r>
              <a:rPr lang="en-US" sz="882" b="0" i="0" kern="1200">
                <a:solidFill>
                  <a:schemeClr val="tx1"/>
                </a:solidFill>
                <a:effectLst/>
                <a:latin typeface="Segoe Sans Display" pitchFamily="2" charset="0"/>
                <a:ea typeface="+mn-ea"/>
                <a:cs typeface="+mn-cs"/>
              </a:rPr>
              <a:t> app, il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non era sempre comodo—</a:t>
            </a:r>
            <a:r>
              <a:rPr lang="en-US" sz="882" b="0" i="0" kern="1200" err="1">
                <a:solidFill>
                  <a:schemeClr val="tx1"/>
                </a:solidFill>
                <a:effectLst/>
                <a:latin typeface="Segoe Sans Display" pitchFamily="2" charset="0"/>
                <a:ea typeface="+mn-ea"/>
                <a:cs typeface="+mn-cs"/>
              </a:rPr>
              <a:t>soprattutto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quando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cercavo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tenere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insieme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contenuti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correlati</a:t>
            </a:r>
            <a:r>
              <a:rPr lang="en-US" sz="882" b="0" i="0" kern="1200">
                <a:solidFill>
                  <a:schemeClr val="tx1"/>
                </a:solidFill>
                <a:effectLst/>
                <a:latin typeface="Segoe Sans Display" pitchFamily="2" charset="0"/>
                <a:ea typeface="+mn-ea"/>
                <a:cs typeface="+mn-cs"/>
              </a:rPr>
              <a:t>. Ora </a:t>
            </a:r>
            <a:r>
              <a:rPr lang="en-US" sz="882" b="0" i="0" kern="1200" err="1">
                <a:solidFill>
                  <a:schemeClr val="tx1"/>
                </a:solidFill>
                <a:effectLst/>
                <a:latin typeface="Segoe Sans Display" pitchFamily="2" charset="0"/>
                <a:ea typeface="+mn-ea"/>
                <a:cs typeface="+mn-cs"/>
              </a:rPr>
              <a:t>posso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semplicemente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inserire</a:t>
            </a:r>
            <a:r>
              <a:rPr lang="en-US" sz="882" b="0" i="0" kern="1200">
                <a:solidFill>
                  <a:schemeClr val="tx1"/>
                </a:solidFill>
                <a:effectLst/>
                <a:latin typeface="Segoe Sans Display" pitchFamily="2" charset="0"/>
                <a:ea typeface="+mn-ea"/>
                <a:cs typeface="+mn-cs"/>
              </a:rPr>
              <a:t> il </a:t>
            </a:r>
            <a:r>
              <a:rPr lang="en-US" sz="882" b="0" i="0" kern="1200" err="1">
                <a:solidFill>
                  <a:schemeClr val="tx1"/>
                </a:solidFill>
                <a:effectLst/>
                <a:latin typeface="Segoe Sans Display" pitchFamily="2" charset="0"/>
                <a:ea typeface="+mn-ea"/>
                <a:cs typeface="+mn-cs"/>
              </a:rPr>
              <a:t>contenuto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direttamente</a:t>
            </a:r>
            <a:r>
              <a:rPr lang="en-US" sz="882" b="0" i="0" kern="1200">
                <a:solidFill>
                  <a:schemeClr val="tx1"/>
                </a:solidFill>
                <a:effectLst/>
                <a:latin typeface="Segoe Sans Display" pitchFamily="2" charset="0"/>
                <a:ea typeface="+mn-ea"/>
                <a:cs typeface="+mn-cs"/>
              </a:rPr>
              <a:t> in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con un solo </a:t>
            </a:r>
            <a:r>
              <a:rPr lang="en-US" sz="882" b="0" i="0" kern="1200" err="1">
                <a:solidFill>
                  <a:schemeClr val="tx1"/>
                </a:solidFill>
                <a:effectLst/>
                <a:latin typeface="Segoe Sans Display" pitchFamily="2" charset="0"/>
                <a:ea typeface="+mn-ea"/>
                <a:cs typeface="+mn-cs"/>
              </a:rPr>
              <a:t>clic</a:t>
            </a:r>
            <a:r>
              <a:rPr lang="en-US" sz="882" b="0" i="0" kern="1200">
                <a:solidFill>
                  <a:schemeClr val="tx1"/>
                </a:solidFill>
                <a:effectLst/>
                <a:latin typeface="Segoe Sans Display" pitchFamily="2" charset="0"/>
                <a:ea typeface="+mn-ea"/>
                <a:cs typeface="+mn-cs"/>
              </a:rPr>
              <a:t>.</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1:00 – 1:30</a:t>
            </a:r>
          </a:p>
          <a:p>
            <a:pPr fontAlgn="t"/>
            <a:r>
              <a:rPr lang="en-US" sz="882" b="0" i="0" kern="1200">
                <a:solidFill>
                  <a:schemeClr val="tx1"/>
                </a:solidFill>
                <a:effectLst/>
                <a:latin typeface="Segoe Sans Display" pitchFamily="2" charset="0"/>
                <a:ea typeface="+mn-ea"/>
                <a:cs typeface="+mn-cs"/>
              </a:rPr>
              <a:t>Una volta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il </a:t>
            </a:r>
            <a:r>
              <a:rPr lang="en-US" sz="882" b="0" i="0" kern="1200" err="1">
                <a:solidFill>
                  <a:schemeClr val="tx1"/>
                </a:solidFill>
                <a:effectLst/>
                <a:latin typeface="Segoe Sans Display" pitchFamily="2" charset="0"/>
                <a:ea typeface="+mn-ea"/>
                <a:cs typeface="+mn-cs"/>
              </a:rPr>
              <a:t>contenuto</a:t>
            </a:r>
            <a:r>
              <a:rPr lang="en-US" sz="882" b="0" i="0" kern="1200">
                <a:solidFill>
                  <a:schemeClr val="tx1"/>
                </a:solidFill>
                <a:effectLst/>
                <a:latin typeface="Segoe Sans Display" pitchFamily="2" charset="0"/>
                <a:ea typeface="+mn-ea"/>
                <a:cs typeface="+mn-cs"/>
              </a:rPr>
              <a:t> è </a:t>
            </a:r>
            <a:r>
              <a:rPr lang="en-US" sz="882" b="0" i="0" kern="1200" err="1">
                <a:solidFill>
                  <a:schemeClr val="tx1"/>
                </a:solidFill>
                <a:effectLst/>
                <a:latin typeface="Segoe Sans Display" pitchFamily="2" charset="0"/>
                <a:ea typeface="+mn-ea"/>
                <a:cs typeface="+mn-cs"/>
              </a:rPr>
              <a:t>nella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posso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modificarlo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regolare</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tabella</a:t>
            </a:r>
            <a:r>
              <a:rPr lang="en-US" sz="882" b="0" i="0" kern="1200">
                <a:solidFill>
                  <a:schemeClr val="tx1"/>
                </a:solidFill>
                <a:effectLst/>
                <a:latin typeface="Segoe Sans Display" pitchFamily="2" charset="0"/>
                <a:ea typeface="+mn-ea"/>
                <a:cs typeface="+mn-cs"/>
              </a:rPr>
              <a:t> o </a:t>
            </a:r>
            <a:r>
              <a:rPr lang="en-US" sz="882" b="0" i="0" kern="1200" err="1">
                <a:solidFill>
                  <a:schemeClr val="tx1"/>
                </a:solidFill>
                <a:effectLst/>
                <a:latin typeface="Segoe Sans Display" pitchFamily="2" charset="0"/>
                <a:ea typeface="+mn-ea"/>
                <a:cs typeface="+mn-cs"/>
              </a:rPr>
              <a:t>personalizzare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qualsiasi</a:t>
            </a:r>
            <a:r>
              <a:rPr lang="en-US" sz="882" b="0" i="0" kern="1200">
                <a:solidFill>
                  <a:schemeClr val="tx1"/>
                </a:solidFill>
                <a:effectLst/>
                <a:latin typeface="Segoe Sans Display" pitchFamily="2" charset="0"/>
                <a:ea typeface="+mn-ea"/>
                <a:cs typeface="+mn-cs"/>
              </a:rPr>
              <a:t> voce. Posso </a:t>
            </a:r>
            <a:r>
              <a:rPr lang="en-US" sz="882" b="0" i="0" kern="1200" err="1">
                <a:solidFill>
                  <a:schemeClr val="tx1"/>
                </a:solidFill>
                <a:effectLst/>
                <a:latin typeface="Segoe Sans Display" pitchFamily="2" charset="0"/>
                <a:ea typeface="+mn-ea"/>
                <a:cs typeface="+mn-cs"/>
              </a:rPr>
              <a:t>anche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aprire</a:t>
            </a:r>
            <a:r>
              <a:rPr lang="en-US" sz="882" b="0" i="0" kern="1200">
                <a:solidFill>
                  <a:schemeClr val="tx1"/>
                </a:solidFill>
                <a:effectLst/>
                <a:latin typeface="Segoe Sans Display" pitchFamily="2" charset="0"/>
                <a:ea typeface="+mn-ea"/>
                <a:cs typeface="+mn-cs"/>
              </a:rPr>
              <a:t> la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in Word se </a:t>
            </a:r>
            <a:r>
              <a:rPr lang="en-US" sz="882" b="0" i="0" kern="1200" err="1">
                <a:solidFill>
                  <a:schemeClr val="tx1"/>
                </a:solidFill>
                <a:effectLst/>
                <a:latin typeface="Segoe Sans Display" pitchFamily="2" charset="0"/>
                <a:ea typeface="+mn-ea"/>
                <a:cs typeface="+mn-cs"/>
              </a:rPr>
              <a:t>voglio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esportarla</a:t>
            </a:r>
            <a:r>
              <a:rPr lang="en-US" sz="882" b="0" i="0" kern="1200">
                <a:solidFill>
                  <a:schemeClr val="tx1"/>
                </a:solidFill>
                <a:effectLst/>
                <a:latin typeface="Segoe Sans Display" pitchFamily="2" charset="0"/>
                <a:ea typeface="+mn-ea"/>
                <a:cs typeface="+mn-cs"/>
              </a:rPr>
              <a:t> come file, ma </a:t>
            </a:r>
            <a:r>
              <a:rPr lang="en-US" sz="882" b="0" i="0" kern="1200" err="1">
                <a:solidFill>
                  <a:schemeClr val="tx1"/>
                </a:solidFill>
                <a:effectLst/>
                <a:latin typeface="Segoe Sans Display" pitchFamily="2" charset="0"/>
                <a:ea typeface="+mn-ea"/>
                <a:cs typeface="+mn-cs"/>
              </a:rPr>
              <a:t>più</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spesso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faccio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semplicemente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clic</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a:t>
            </a:r>
            <a:r>
              <a:rPr lang="en-US" sz="882" b="0" i="0" kern="1200">
                <a:solidFill>
                  <a:schemeClr val="tx1"/>
                </a:solidFill>
                <a:effectLst/>
                <a:latin typeface="Segoe Sans Display" pitchFamily="2" charset="0"/>
                <a:ea typeface="+mn-ea"/>
                <a:cs typeface="+mn-cs"/>
              </a:rPr>
              <a:t> </a:t>
            </a:r>
            <a:r>
              <a:rPr lang="en-US" sz="882" b="1" i="0" kern="1200" err="1">
                <a:solidFill>
                  <a:schemeClr val="tx1"/>
                </a:solidFill>
                <a:effectLst/>
                <a:latin typeface="Segoe Sans Display" pitchFamily="2" charset="0"/>
                <a:ea typeface="+mn-ea"/>
                <a:cs typeface="+mn-cs"/>
              </a:rPr>
              <a:t>Condividi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Condividere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consente</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qualcun</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altro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collaborare</a:t>
            </a:r>
            <a:r>
              <a:rPr lang="en-US" sz="882" b="0" i="0" kern="1200">
                <a:solidFill>
                  <a:schemeClr val="tx1"/>
                </a:solidFill>
                <a:effectLst/>
                <a:latin typeface="Segoe Sans Display" pitchFamily="2" charset="0"/>
                <a:ea typeface="+mn-ea"/>
                <a:cs typeface="+mn-cs"/>
              </a:rPr>
              <a:t> con me—</a:t>
            </a:r>
            <a:r>
              <a:rPr lang="en-US" sz="882" b="0" i="0" kern="1200" err="1">
                <a:solidFill>
                  <a:schemeClr val="tx1"/>
                </a:solidFill>
                <a:effectLst/>
                <a:latin typeface="Segoe Sans Display" pitchFamily="2" charset="0"/>
                <a:ea typeface="+mn-ea"/>
                <a:cs typeface="+mn-cs"/>
              </a:rPr>
              <a:t>sia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sulla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stessa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sulla</a:t>
            </a:r>
            <a:r>
              <a:rPr lang="en-US" sz="882" b="0" i="0" kern="1200">
                <a:solidFill>
                  <a:schemeClr val="tx1"/>
                </a:solidFill>
                <a:effectLst/>
                <a:latin typeface="Segoe Sans Display" pitchFamily="2" charset="0"/>
                <a:ea typeface="+mn-ea"/>
                <a:cs typeface="+mn-cs"/>
              </a:rPr>
              <a:t> chat </a:t>
            </a:r>
            <a:r>
              <a:rPr lang="en-US" sz="882" b="0" i="0" kern="1200" err="1">
                <a:solidFill>
                  <a:schemeClr val="tx1"/>
                </a:solidFill>
                <a:effectLst/>
                <a:latin typeface="Segoe Sans Display" pitchFamily="2" charset="0"/>
                <a:ea typeface="+mn-ea"/>
                <a:cs typeface="+mn-cs"/>
              </a:rPr>
              <a:t>collegata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ha </a:t>
            </a:r>
            <a:r>
              <a:rPr lang="en-US" sz="882" b="0" i="0" kern="1200" err="1">
                <a:solidFill>
                  <a:schemeClr val="tx1"/>
                </a:solidFill>
                <a:effectLst/>
                <a:latin typeface="Segoe Sans Display" pitchFamily="2" charset="0"/>
                <a:ea typeface="+mn-ea"/>
                <a:cs typeface="+mn-cs"/>
              </a:rPr>
              <a:t>originariamente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generato</a:t>
            </a:r>
            <a:r>
              <a:rPr lang="en-US" sz="882" b="0" i="0" kern="1200">
                <a:solidFill>
                  <a:schemeClr val="tx1"/>
                </a:solidFill>
                <a:effectLst/>
                <a:latin typeface="Segoe Sans Display" pitchFamily="2" charset="0"/>
                <a:ea typeface="+mn-ea"/>
                <a:cs typeface="+mn-cs"/>
              </a:rPr>
              <a:t> il </a:t>
            </a:r>
            <a:r>
              <a:rPr lang="en-US" sz="882" b="0" i="0" kern="1200" err="1">
                <a:solidFill>
                  <a:schemeClr val="tx1"/>
                </a:solidFill>
                <a:effectLst/>
                <a:latin typeface="Segoe Sans Display" pitchFamily="2" charset="0"/>
                <a:ea typeface="+mn-ea"/>
                <a:cs typeface="+mn-cs"/>
              </a:rPr>
              <a:t>contenuto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Diventa</a:t>
            </a:r>
            <a:r>
              <a:rPr lang="en-US" sz="882" b="0" i="0" kern="1200">
                <a:solidFill>
                  <a:schemeClr val="tx1"/>
                </a:solidFill>
                <a:effectLst/>
                <a:latin typeface="Segoe Sans Display" pitchFamily="2" charset="0"/>
                <a:ea typeface="+mn-ea"/>
                <a:cs typeface="+mn-cs"/>
              </a:rPr>
              <a:t> uno </a:t>
            </a:r>
            <a:r>
              <a:rPr lang="en-US" sz="882" b="0" i="0" kern="1200" err="1">
                <a:solidFill>
                  <a:schemeClr val="tx1"/>
                </a:solidFill>
                <a:effectLst/>
                <a:latin typeface="Segoe Sans Display" pitchFamily="2" charset="0"/>
                <a:ea typeface="+mn-ea"/>
                <a:cs typeface="+mn-cs"/>
              </a:rPr>
              <a:t>spazio</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lavoro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condiviso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che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unisce</a:t>
            </a:r>
            <a:r>
              <a:rPr lang="en-US" sz="882" b="0" i="0" kern="1200">
                <a:solidFill>
                  <a:schemeClr val="tx1"/>
                </a:solidFill>
                <a:effectLst/>
                <a:latin typeface="Segoe Sans Display" pitchFamily="2" charset="0"/>
                <a:ea typeface="+mn-ea"/>
                <a:cs typeface="+mn-cs"/>
              </a:rPr>
              <a:t> il </a:t>
            </a:r>
            <a:r>
              <a:rPr lang="en-US" sz="882" b="0" i="0" kern="1200" err="1">
                <a:solidFill>
                  <a:schemeClr val="tx1"/>
                </a:solidFill>
                <a:effectLst/>
                <a:latin typeface="Segoe Sans Display" pitchFamily="2" charset="0"/>
                <a:ea typeface="+mn-ea"/>
                <a:cs typeface="+mn-cs"/>
              </a:rPr>
              <a:t>ragionamento</a:t>
            </a:r>
            <a:r>
              <a:rPr lang="en-US" sz="882" b="0" i="0" kern="1200">
                <a:solidFill>
                  <a:schemeClr val="tx1"/>
                </a:solidFill>
                <a:effectLst/>
                <a:latin typeface="Segoe Sans Display" pitchFamily="2" charset="0"/>
                <a:ea typeface="+mn-ea"/>
                <a:cs typeface="+mn-cs"/>
              </a:rPr>
              <a:t> di Copilot alla co-</a:t>
            </a:r>
            <a:r>
              <a:rPr lang="en-US" sz="882" b="0" i="0" kern="1200" err="1">
                <a:solidFill>
                  <a:schemeClr val="tx1"/>
                </a:solidFill>
                <a:effectLst/>
                <a:latin typeface="Segoe Sans Display" pitchFamily="2" charset="0"/>
                <a:ea typeface="+mn-ea"/>
                <a:cs typeface="+mn-cs"/>
              </a:rPr>
              <a:t>creazione</a:t>
            </a:r>
            <a:r>
              <a:rPr lang="en-US" sz="882" b="0" i="0" kern="1200">
                <a:solidFill>
                  <a:schemeClr val="tx1"/>
                </a:solidFill>
                <a:effectLst/>
                <a:latin typeface="Segoe Sans Display" pitchFamily="2" charset="0"/>
                <a:ea typeface="+mn-ea"/>
                <a:cs typeface="+mn-cs"/>
              </a:rPr>
              <a:t> in tempo </a:t>
            </a:r>
            <a:r>
              <a:rPr lang="en-US" sz="882" b="0" i="0" kern="1200" err="1">
                <a:solidFill>
                  <a:schemeClr val="tx1"/>
                </a:solidFill>
                <a:effectLst/>
                <a:latin typeface="Segoe Sans Display" pitchFamily="2" charset="0"/>
                <a:ea typeface="+mn-ea"/>
                <a:cs typeface="+mn-cs"/>
              </a:rPr>
              <a:t>reale</a:t>
            </a:r>
            <a:r>
              <a:rPr lang="en-US" sz="882" b="0" i="0" kern="1200">
                <a:solidFill>
                  <a:schemeClr val="tx1"/>
                </a:solidFill>
                <a:effectLst/>
                <a:latin typeface="Segoe Sans Display" pitchFamily="2" charset="0"/>
                <a:ea typeface="+mn-ea"/>
                <a:cs typeface="+mn-cs"/>
              </a:rPr>
              <a:t>.</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err="1">
                <a:solidFill>
                  <a:schemeClr val="tx1"/>
                </a:solidFill>
                <a:effectLst/>
                <a:latin typeface="Segoe Sans Display" pitchFamily="2" charset="0"/>
                <a:ea typeface="+mn-ea"/>
                <a:cs typeface="+mn-cs"/>
              </a:rPr>
              <a:t>Queste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vengono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archiviate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automaticamente</a:t>
            </a:r>
            <a:r>
              <a:rPr lang="en-US" sz="882" b="0" i="0" kern="1200">
                <a:solidFill>
                  <a:schemeClr val="tx1"/>
                </a:solidFill>
                <a:effectLst/>
                <a:latin typeface="Segoe Sans Display" pitchFamily="2" charset="0"/>
                <a:ea typeface="+mn-ea"/>
                <a:cs typeface="+mn-cs"/>
              </a:rPr>
              <a:t> in Microsoft 365 </a:t>
            </a:r>
            <a:r>
              <a:rPr lang="en-US" sz="882" b="0" i="0" kern="1200" err="1">
                <a:solidFill>
                  <a:schemeClr val="tx1"/>
                </a:solidFill>
                <a:effectLst/>
                <a:latin typeface="Segoe Sans Display" pitchFamily="2" charset="0"/>
                <a:ea typeface="+mn-ea"/>
                <a:cs typeface="+mn-cs"/>
              </a:rPr>
              <a:t>tramite</a:t>
            </a:r>
            <a:r>
              <a:rPr lang="en-US" sz="882" b="0" i="0" kern="1200">
                <a:solidFill>
                  <a:schemeClr val="tx1"/>
                </a:solidFill>
                <a:effectLst/>
                <a:latin typeface="Segoe Sans Display" pitchFamily="2" charset="0"/>
                <a:ea typeface="+mn-ea"/>
                <a:cs typeface="+mn-cs"/>
              </a:rPr>
              <a:t> SharePoint Embedded, </a:t>
            </a:r>
            <a:r>
              <a:rPr lang="en-US" sz="882" b="0" i="0" kern="1200" err="1">
                <a:solidFill>
                  <a:schemeClr val="tx1"/>
                </a:solidFill>
                <a:effectLst/>
                <a:latin typeface="Segoe Sans Display" pitchFamily="2" charset="0"/>
                <a:ea typeface="+mn-ea"/>
                <a:cs typeface="+mn-cs"/>
              </a:rPr>
              <a:t>quindi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comportano</a:t>
            </a:r>
            <a:r>
              <a:rPr lang="en-US" sz="882" b="0" i="0" kern="1200">
                <a:solidFill>
                  <a:schemeClr val="tx1"/>
                </a:solidFill>
                <a:effectLst/>
                <a:latin typeface="Segoe Sans Display" pitchFamily="2" charset="0"/>
                <a:ea typeface="+mn-ea"/>
                <a:cs typeface="+mn-cs"/>
              </a:rPr>
              <a:t> come </a:t>
            </a:r>
            <a:r>
              <a:rPr lang="en-US" sz="882" b="0" i="0" kern="1200" err="1">
                <a:solidFill>
                  <a:schemeClr val="tx1"/>
                </a:solidFill>
                <a:effectLst/>
                <a:latin typeface="Segoe Sans Display" pitchFamily="2" charset="0"/>
                <a:ea typeface="+mn-ea"/>
                <a:cs typeface="+mn-cs"/>
              </a:rPr>
              <a:t>qualsiasi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altro</a:t>
            </a:r>
            <a:r>
              <a:rPr lang="en-US" sz="882" b="0" i="0" kern="1200">
                <a:solidFill>
                  <a:schemeClr val="tx1"/>
                </a:solidFill>
                <a:effectLst/>
                <a:latin typeface="Segoe Sans Display" pitchFamily="2" charset="0"/>
                <a:ea typeface="+mn-ea"/>
                <a:cs typeface="+mn-cs"/>
              </a:rPr>
              <a:t> file per </a:t>
            </a:r>
            <a:r>
              <a:rPr lang="en-US" sz="882" b="0" i="0" kern="1200" err="1">
                <a:solidFill>
                  <a:schemeClr val="tx1"/>
                </a:solidFill>
                <a:effectLst/>
                <a:latin typeface="Segoe Sans Display" pitchFamily="2" charset="0"/>
                <a:ea typeface="+mn-ea"/>
                <a:cs typeface="+mn-cs"/>
              </a:rPr>
              <a:t>quanto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riguarda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conformità</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autorizzazioni</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condivisione</a:t>
            </a:r>
            <a:r>
              <a:rPr lang="en-US" sz="882" b="0" i="0" kern="1200">
                <a:solidFill>
                  <a:schemeClr val="tx1"/>
                </a:solidFill>
                <a:effectLst/>
                <a:latin typeface="Segoe Sans Display" pitchFamily="2" charset="0"/>
                <a:ea typeface="+mn-ea"/>
                <a:cs typeface="+mn-cs"/>
              </a:rPr>
              <a:t>. Da qui </a:t>
            </a:r>
            <a:r>
              <a:rPr lang="en-US" sz="882" b="0" i="0" kern="1200" err="1">
                <a:solidFill>
                  <a:schemeClr val="tx1"/>
                </a:solidFill>
                <a:effectLst/>
                <a:latin typeface="Segoe Sans Display" pitchFamily="2" charset="0"/>
                <a:ea typeface="+mn-ea"/>
                <a:cs typeface="+mn-cs"/>
              </a:rPr>
              <a:t>posso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continuare</a:t>
            </a:r>
            <a:r>
              <a:rPr lang="en-US" sz="882" b="0" i="0" kern="1200">
                <a:solidFill>
                  <a:schemeClr val="tx1"/>
                </a:solidFill>
                <a:effectLst/>
                <a:latin typeface="Segoe Sans Display" pitchFamily="2" charset="0"/>
                <a:ea typeface="+mn-ea"/>
                <a:cs typeface="+mn-cs"/>
              </a:rPr>
              <a:t> a </a:t>
            </a:r>
            <a:r>
              <a:rPr lang="en-US" sz="882" b="0" i="0" kern="1200" err="1">
                <a:solidFill>
                  <a:schemeClr val="tx1"/>
                </a:solidFill>
                <a:effectLst/>
                <a:latin typeface="Segoe Sans Display" pitchFamily="2" charset="0"/>
                <a:ea typeface="+mn-ea"/>
                <a:cs typeface="+mn-cs"/>
              </a:rPr>
              <a:t>lavorare</a:t>
            </a:r>
            <a:r>
              <a:rPr lang="en-US" sz="882" b="0" i="0" kern="1200">
                <a:solidFill>
                  <a:schemeClr val="tx1"/>
                </a:solidFill>
                <a:effectLst/>
                <a:latin typeface="Segoe Sans Display" pitchFamily="2" charset="0"/>
                <a:ea typeface="+mn-ea"/>
                <a:cs typeface="+mn-cs"/>
              </a:rPr>
              <a:t> con il </a:t>
            </a:r>
            <a:r>
              <a:rPr lang="en-US" sz="882" b="0" i="0" kern="1200" err="1">
                <a:solidFill>
                  <a:schemeClr val="tx1"/>
                </a:solidFill>
                <a:effectLst/>
                <a:latin typeface="Segoe Sans Display" pitchFamily="2" charset="0"/>
                <a:ea typeface="+mn-ea"/>
                <a:cs typeface="+mn-cs"/>
              </a:rPr>
              <a:t>contenuto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perfezionarlo</a:t>
            </a:r>
            <a:r>
              <a:rPr lang="en-US" sz="882" b="0" i="0" kern="1200">
                <a:solidFill>
                  <a:schemeClr val="tx1"/>
                </a:solidFill>
                <a:effectLst/>
                <a:latin typeface="Segoe Sans Display" pitchFamily="2" charset="0"/>
                <a:ea typeface="+mn-ea"/>
                <a:cs typeface="+mn-cs"/>
              </a:rPr>
              <a:t> o </a:t>
            </a:r>
            <a:r>
              <a:rPr lang="en-US" sz="882" b="0" i="0" kern="1200" err="1">
                <a:solidFill>
                  <a:schemeClr val="tx1"/>
                </a:solidFill>
                <a:effectLst/>
                <a:latin typeface="Segoe Sans Display" pitchFamily="2" charset="0"/>
                <a:ea typeface="+mn-ea"/>
                <a:cs typeface="+mn-cs"/>
              </a:rPr>
              <a:t>rivedere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pagine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precedenti</a:t>
            </a:r>
            <a:r>
              <a:rPr lang="en-US" sz="882" b="0" i="0" kern="1200">
                <a:solidFill>
                  <a:schemeClr val="tx1"/>
                </a:solidFill>
                <a:effectLst/>
                <a:latin typeface="Segoe Sans Display" pitchFamily="2" charset="0"/>
                <a:ea typeface="+mn-ea"/>
                <a:cs typeface="+mn-cs"/>
              </a:rPr>
              <a:t>. Copilot Pages </a:t>
            </a:r>
            <a:r>
              <a:rPr lang="en-US" sz="882" b="0" i="0" kern="1200" err="1">
                <a:solidFill>
                  <a:schemeClr val="tx1"/>
                </a:solidFill>
                <a:effectLst/>
                <a:latin typeface="Segoe Sans Display" pitchFamily="2" charset="0"/>
                <a:ea typeface="+mn-ea"/>
                <a:cs typeface="+mn-cs"/>
              </a:rPr>
              <a:t>semplifica</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davvero</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l’esperienza</a:t>
            </a:r>
            <a:r>
              <a:rPr lang="en-US" sz="882" b="0" i="0" kern="1200">
                <a:solidFill>
                  <a:schemeClr val="tx1"/>
                </a:solidFill>
                <a:effectLst/>
                <a:latin typeface="Segoe Sans Display" pitchFamily="2" charset="0"/>
                <a:ea typeface="+mn-ea"/>
                <a:cs typeface="+mn-cs"/>
              </a:rPr>
              <a:t> di </a:t>
            </a:r>
            <a:r>
              <a:rPr lang="en-US" sz="882" b="0" i="0" kern="1200" err="1">
                <a:solidFill>
                  <a:schemeClr val="tx1"/>
                </a:solidFill>
                <a:effectLst/>
                <a:latin typeface="Segoe Sans Display" pitchFamily="2" charset="0"/>
                <a:ea typeface="+mn-ea"/>
                <a:cs typeface="+mn-cs"/>
              </a:rPr>
              <a:t>prendere</a:t>
            </a:r>
            <a:r>
              <a:rPr lang="en-US" sz="882" b="0" i="0" kern="1200">
                <a:solidFill>
                  <a:schemeClr val="tx1"/>
                </a:solidFill>
                <a:effectLst/>
                <a:latin typeface="Segoe Sans Display" pitchFamily="2" charset="0"/>
                <a:ea typeface="+mn-ea"/>
                <a:cs typeface="+mn-cs"/>
              </a:rPr>
              <a:t> output </a:t>
            </a:r>
            <a:r>
              <a:rPr lang="en-US" sz="882" b="0" i="0" kern="1200" err="1">
                <a:solidFill>
                  <a:schemeClr val="tx1"/>
                </a:solidFill>
                <a:effectLst/>
                <a:latin typeface="Segoe Sans Display" pitchFamily="2" charset="0"/>
                <a:ea typeface="+mn-ea"/>
                <a:cs typeface="+mn-cs"/>
              </a:rPr>
              <a:t>utili</a:t>
            </a:r>
            <a:r>
              <a:rPr lang="en-US" sz="882" b="0" i="0" kern="1200">
                <a:solidFill>
                  <a:schemeClr val="tx1"/>
                </a:solidFill>
                <a:effectLst/>
                <a:latin typeface="Segoe Sans Display" pitchFamily="2" charset="0"/>
                <a:ea typeface="+mn-ea"/>
                <a:cs typeface="+mn-cs"/>
              </a:rPr>
              <a:t> di Copilot e </a:t>
            </a:r>
            <a:r>
              <a:rPr lang="en-US" sz="882" b="0" i="0" kern="1200" err="1">
                <a:solidFill>
                  <a:schemeClr val="tx1"/>
                </a:solidFill>
                <a:effectLst/>
                <a:latin typeface="Segoe Sans Display" pitchFamily="2" charset="0"/>
                <a:ea typeface="+mn-ea"/>
                <a:cs typeface="+mn-cs"/>
              </a:rPr>
              <a:t>trasformarli</a:t>
            </a:r>
            <a:r>
              <a:rPr lang="en-US" sz="882" b="0" i="0" kern="1200">
                <a:solidFill>
                  <a:schemeClr val="tx1"/>
                </a:solidFill>
                <a:effectLst/>
                <a:latin typeface="Segoe Sans Display" pitchFamily="2" charset="0"/>
                <a:ea typeface="+mn-ea"/>
                <a:cs typeface="+mn-cs"/>
              </a:rPr>
              <a:t> in </a:t>
            </a:r>
            <a:r>
              <a:rPr lang="en-US" sz="882" b="0" i="0" kern="1200" err="1">
                <a:solidFill>
                  <a:schemeClr val="tx1"/>
                </a:solidFill>
                <a:effectLst/>
                <a:latin typeface="Segoe Sans Display" pitchFamily="2" charset="0"/>
                <a:ea typeface="+mn-ea"/>
                <a:cs typeface="+mn-cs"/>
              </a:rPr>
              <a:t>materiale</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strutturato</a:t>
            </a:r>
            <a:r>
              <a:rPr lang="en-US" sz="882" b="0" i="0" kern="1200">
                <a:solidFill>
                  <a:schemeClr val="tx1"/>
                </a:solidFill>
                <a:effectLst/>
                <a:latin typeface="Segoe Sans Display" pitchFamily="2" charset="0"/>
                <a:ea typeface="+mn-ea"/>
                <a:cs typeface="+mn-cs"/>
              </a:rPr>
              <a:t> e </a:t>
            </a:r>
            <a:r>
              <a:rPr lang="en-US" sz="882" b="0" i="0" kern="1200" err="1">
                <a:solidFill>
                  <a:schemeClr val="tx1"/>
                </a:solidFill>
                <a:effectLst/>
                <a:latin typeface="Segoe Sans Display" pitchFamily="2" charset="0"/>
                <a:ea typeface="+mn-ea"/>
                <a:cs typeface="+mn-cs"/>
              </a:rPr>
              <a:t>collaborativo</a:t>
            </a:r>
            <a:r>
              <a:rPr lang="en-US" sz="882" b="0" i="0" kern="1200">
                <a:solidFill>
                  <a:schemeClr val="tx1"/>
                </a:solidFill>
                <a:effectLst/>
                <a:latin typeface="Segoe Sans Display" pitchFamily="2" charset="0"/>
                <a:ea typeface="+mn-ea"/>
                <a:cs typeface="+mn-cs"/>
              </a:rPr>
              <a:t>, senza tutti </a:t>
            </a:r>
            <a:r>
              <a:rPr lang="en-US" sz="882" b="0" i="0" kern="1200" err="1">
                <a:solidFill>
                  <a:schemeClr val="tx1"/>
                </a:solidFill>
                <a:effectLst/>
                <a:latin typeface="Segoe Sans Display" pitchFamily="2" charset="0"/>
                <a:ea typeface="+mn-ea"/>
                <a:cs typeface="+mn-cs"/>
              </a:rPr>
              <a:t>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passaggi</a:t>
            </a:r>
            <a:r>
              <a:rPr lang="en-US" sz="882" b="0" i="0" kern="1200">
                <a:solidFill>
                  <a:schemeClr val="tx1"/>
                </a:solidFill>
                <a:effectLst/>
                <a:latin typeface="Segoe Sans Display" pitchFamily="2" charset="0"/>
                <a:ea typeface="+mn-ea"/>
                <a:cs typeface="+mn-cs"/>
              </a:rPr>
              <a:t> </a:t>
            </a:r>
            <a:r>
              <a:rPr lang="en-US" sz="882" b="0" i="0" kern="1200" err="1">
                <a:solidFill>
                  <a:schemeClr val="tx1"/>
                </a:solidFill>
                <a:effectLst/>
                <a:latin typeface="Segoe Sans Display" pitchFamily="2" charset="0"/>
                <a:ea typeface="+mn-ea"/>
                <a:cs typeface="+mn-cs"/>
              </a:rPr>
              <a:t>aggiuntivi</a:t>
            </a:r>
            <a:r>
              <a:rPr lang="en-US" sz="882" b="0" i="0" kern="1200">
                <a:solidFill>
                  <a:schemeClr val="tx1"/>
                </a:solidFill>
                <a:effectLst/>
                <a:latin typeface="Segoe Sans Display" pitchFamily="2" charset="0"/>
                <a:ea typeface="+mn-ea"/>
                <a:cs typeface="+mn-cs"/>
              </a:rPr>
              <a:t>.</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Nella demo vi mostro come funziona dietro le quinte: la pagina viene creata in Loop, lo strumento di Microsoft. Posso chiedere a Copilot una tabella e postarla direttamente nella pagina, lavorare sul documento e collaborare in tempo reale. E’ uno spazio sempre in movimento, fluido e facile da aggiornare.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PREVISTA DALLA LEGGE, RELATIVAMENTE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658328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Copilot Create consente agli utenti di generare immagini, poster, banner e video basati sull’IA in linea con l’identità del marchio della propria organizzazione.</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Cambiamo argomento e parliamo di Copilot Create: lo strumento per generare immagini, poster, banner e, a breve, anche video, tutti allineati all’identita’ del marchio della vostra organizzazione.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06179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DC6F9-55C0-AA42-B3E7-144A659C4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A610F-484D-92A3-62D7-53786C852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60577-8761-DD9B-35F6-7B930A6623D8}"/>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Quello che abbiamo fatto è prendere lo strumento di design che prima si trovava all’interno di Copilot e integrarlo completamente nell’esperienza Create. La maggior parte delle persone che accede a Create vuole progettare qualcosa—un’immagine, un’infografica, un poster—e alla fine avremo anche la creazione di video integrata direttamente in questo stesso spazio.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Questo è essenzialmente ciò che questo strumento è pensato per fare. Noterete che mostra già un’opzione “video”, ma non sono ancora riuscito a farlo produrne uno, quindi quella funzionalità è ancora in arrivo. </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Quello che abbiamo fatto e’ prendere lo strumento di design che prima stava dentro Copilot e integrarlo completamente in Create. La maggior parte di noi entra qui per progettare qualcosa: un’immagine, un’infografica, un poster. Vedrete gia’ comparire anche l’opzione video, una funzionalita’ ancora in arrivo.</a:t>
            </a:r>
          </a:p>
        </p:txBody>
      </p:sp>
      <p:sp>
        <p:nvSpPr>
          <p:cNvPr id="4" name="Slide Number Placeholder 3">
            <a:extLst>
              <a:ext uri="{FF2B5EF4-FFF2-40B4-BE49-F238E27FC236}">
                <a16:creationId xmlns:a16="http://schemas.microsoft.com/office/drawing/2014/main" id="{AF39979D-318C-60A8-2070-9547C64BFEC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486150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FAC8-3281-8DC0-7264-835EC8DA0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EFB8A-AFF7-15CF-6D51-6A966DAC4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381AB-8AB8-73D6-55A4-213E6D7B2037}"/>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Una volta dentro Create, lo strumento utilizza l’IA per aiutarti a generare immagini, e abbiamo anche aggiunto il supporto per un kit del marchio aziendale. Se hai familiarità con le funzionalità di branding di PowerPoint, il concetto è lo stesso. Si collega alla libreria di risorse organizzative—qualcosa che la tua azienda può abilitare in SharePoint—in modo che i colori del marchio, i modelli e le risorse approvate possano essere utilizzati durante la creazione di immagini.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Ciò che rende Create davvero potente è che offre un’esperienza di editing completa, non solo generazione. Questa è la differenza chiave tra creare un’immagine in Copilot Chat e crearla tramite lo strumento Create: Copilot Chat può generare l’immagine, ma non fornisce l’insieme completo di strumenti di editing. In Create, hai quello spazio di lavoro completo, e ti guiderò attraverso di esso così potrai vedere la differenza con i tuoi occhi.</a:t>
            </a:r>
          </a:p>
          <a:p>
            <a:pPr marL="0" indent="0">
              <a:spcBef>
                <a:spcPts val="600"/>
              </a:spcBef>
              <a:spcAft>
                <a:spcPts val="1200"/>
              </a:spcAft>
              <a:buNone/>
              <a:defRPr/>
            </a:pPr>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La differenza chiave e’ questa: Copilot Chat genera l’immagine, ma Create vi da’ l’esperienza di editing completa. Possiamo aggiungere testo e immagini, fare davvero di tutto e scaricare le immagini senza limiti. E si collega al kit del marchio aziendale, per mantenere colori, font e loghi sempre coerenti.</a:t>
            </a:r>
          </a:p>
        </p:txBody>
      </p:sp>
      <p:sp>
        <p:nvSpPr>
          <p:cNvPr id="4" name="Slide Number Placeholder 3">
            <a:extLst>
              <a:ext uri="{FF2B5EF4-FFF2-40B4-BE49-F238E27FC236}">
                <a16:creationId xmlns:a16="http://schemas.microsoft.com/office/drawing/2014/main" id="{412ADBE2-3A1B-00FE-C3A4-7F19627E32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76D78-3375-4E05-A780-65CD166E538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112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1" i="0" kern="1200">
                <a:solidFill>
                  <a:schemeClr val="tx1"/>
                </a:solidFill>
                <a:effectLst/>
                <a:latin typeface="Segoe Sans Display" pitchFamily="2" charset="0"/>
                <a:ea typeface="+mn-ea"/>
                <a:cs typeface="+mn-cs"/>
              </a:rPr>
              <a:t>Note per il relatore della demo di Create</a:t>
            </a:r>
          </a:p>
          <a:p>
            <a:r>
              <a:rPr lang="en-US" sz="882" b="0" i="0" kern="1200">
                <a:solidFill>
                  <a:schemeClr val="tx1"/>
                </a:solidFill>
                <a:effectLst/>
                <a:latin typeface="Segoe Sans Display" pitchFamily="2" charset="0"/>
                <a:ea typeface="+mn-ea"/>
                <a:cs typeface="+mn-cs"/>
              </a:rPr>
              <a:t>Una delle cose migliori dello strumento Create è quanto sia facile iniziare. Basta digitare che tipo di immagine vuoi, e sei pronto a partire!</a:t>
            </a:r>
          </a:p>
          <a:p>
            <a:r>
              <a:rPr lang="en-US" sz="882" b="0" i="0" kern="1200">
                <a:solidFill>
                  <a:schemeClr val="tx1"/>
                </a:solidFill>
                <a:effectLst/>
                <a:latin typeface="Segoe Sans Display" pitchFamily="2" charset="0"/>
                <a:ea typeface="+mn-ea"/>
                <a:cs typeface="+mn-cs"/>
              </a:rPr>
              <a:t>Ci sono tantissime opzioni con cui giocare—puoi scegliere uno stile, selezionare una combinazione di colori e persino decidere se vuoi che la tua immagine sia quadrata o in formato verticale largo. Si tratta di trovare ciò che funziona meglio per te.</a:t>
            </a:r>
          </a:p>
          <a:p>
            <a:r>
              <a:rPr lang="en-US" sz="882" b="0" i="0" kern="1200">
                <a:solidFill>
                  <a:schemeClr val="tx1"/>
                </a:solidFill>
                <a:effectLst/>
                <a:latin typeface="Segoe Sans Display" pitchFamily="2" charset="0"/>
                <a:ea typeface="+mn-ea"/>
                <a:cs typeface="+mn-cs"/>
              </a:rPr>
              <a:t>Se non sai da dove cominciare, niente paura! Lo strumento ti mostra immagini di esempio e i prompt che le hanno create, così puoi usarli come ispirazione.</a:t>
            </a:r>
          </a:p>
          <a:p>
            <a:r>
              <a:rPr lang="en-US" sz="882" b="0" i="0" kern="1200">
                <a:solidFill>
                  <a:schemeClr val="tx1"/>
                </a:solidFill>
                <a:effectLst/>
                <a:latin typeface="Segoe Sans Display" pitchFamily="2" charset="0"/>
                <a:ea typeface="+mn-ea"/>
                <a:cs typeface="+mn-cs"/>
              </a:rPr>
              <a:t>È anche bello che Create tenga traccia di tutte le immagini che hai creato. Quindi se vuoi rivedere qualcosa su cui hai lavorato prima, è lì che ti aspetta.</a:t>
            </a:r>
          </a:p>
          <a:p>
            <a:r>
              <a:rPr lang="en-US" sz="882" b="0" i="0" kern="1200">
                <a:solidFill>
                  <a:schemeClr val="tx1"/>
                </a:solidFill>
                <a:effectLst/>
                <a:latin typeface="Segoe Sans Display" pitchFamily="2" charset="0"/>
                <a:ea typeface="+mn-ea"/>
                <a:cs typeface="+mn-cs"/>
              </a:rPr>
              <a:t>Un avviso: generare le immagini può richiedere qualche minuto—a volte tre, quattro o anche cinque—quindi non stupirti se ci vuole un po’ di tempo.</a:t>
            </a:r>
          </a:p>
          <a:p>
            <a:r>
              <a:rPr lang="en-US" sz="882" b="0" i="0" kern="1200">
                <a:solidFill>
                  <a:schemeClr val="tx1"/>
                </a:solidFill>
                <a:effectLst/>
                <a:latin typeface="Segoe Sans Display" pitchFamily="2" charset="0"/>
                <a:ea typeface="+mn-ea"/>
                <a:cs typeface="+mn-cs"/>
              </a:rPr>
              <a:t>Puoi persino caricare le tue foto e usarle come punto di partenza. Ad esempio, ho provato a creare un’immagine di giocatori di basket della Michigan State in azione, e lo strumento ha fatto un ottimo lavoro nel dar vita alla mia idea.</a:t>
            </a:r>
          </a:p>
          <a:p>
            <a:r>
              <a:rPr lang="en-US" sz="882" b="0" i="0" kern="1200">
                <a:solidFill>
                  <a:schemeClr val="tx1"/>
                </a:solidFill>
                <a:effectLst/>
                <a:latin typeface="Segoe Sans Display" pitchFamily="2" charset="0"/>
                <a:ea typeface="+mn-ea"/>
                <a:cs typeface="+mn-cs"/>
              </a:rPr>
              <a:t>Se vuoi modificare qualcosa, come cambiare un numero di maglia, puoi farlo tranquillamente. Tieni solo presente che modificare una parte dell’immagine potrebbe cambiare altri dettagli, come i volti o le espressioni.</a:t>
            </a:r>
          </a:p>
          <a:p>
            <a:r>
              <a:rPr lang="en-US" sz="882" b="0" i="0" kern="1200">
                <a:solidFill>
                  <a:schemeClr val="tx1"/>
                </a:solidFill>
                <a:effectLst/>
                <a:latin typeface="Segoe Sans Display" pitchFamily="2" charset="0"/>
                <a:ea typeface="+mn-ea"/>
                <a:cs typeface="+mn-cs"/>
              </a:rPr>
              <a:t>Gli strumenti di modifica sono piuttosto completi—puoi aggiungere altri contenuti multimediali, persone o testo, e ci sono tanti modi per personalizzare la tua immagine.</a:t>
            </a:r>
          </a:p>
          <a:p>
            <a:r>
              <a:rPr lang="en-US" sz="882" b="0" i="0" kern="1200">
                <a:solidFill>
                  <a:schemeClr val="tx1"/>
                </a:solidFill>
                <a:effectLst/>
                <a:latin typeface="Segoe Sans Display" pitchFamily="2" charset="0"/>
                <a:ea typeface="+mn-ea"/>
                <a:cs typeface="+mn-cs"/>
              </a:rPr>
              <a:t>A volte lo strumento ti suggerisce persino nuove grafiche, il che è fantastico se stai cercando di creare infografiche o grafiche aziendali.</a:t>
            </a:r>
          </a:p>
          <a:p>
            <a:r>
              <a:rPr lang="en-US" sz="882" b="0" i="0" kern="1200">
                <a:solidFill>
                  <a:schemeClr val="tx1"/>
                </a:solidFill>
                <a:effectLst/>
                <a:latin typeface="Segoe Sans Display" pitchFamily="2" charset="0"/>
                <a:ea typeface="+mn-ea"/>
                <a:cs typeface="+mn-cs"/>
              </a:rPr>
              <a:t>Nel complesso, Create è semplice da usare, ma potrebbe servire un po’ di pratica per prenderci la mano. Pian piano capirai quali parole chiave ti aiutano a ottenere i risultati che desideri.</a:t>
            </a:r>
          </a:p>
          <a:p>
            <a:r>
              <a:rPr lang="en-US" sz="882" b="0" i="0" kern="1200">
                <a:solidFill>
                  <a:schemeClr val="tx1"/>
                </a:solidFill>
                <a:effectLst/>
                <a:latin typeface="Segoe Sans Display" pitchFamily="2" charset="0"/>
                <a:ea typeface="+mn-ea"/>
                <a:cs typeface="+mn-cs"/>
              </a:rPr>
              <a:t>Ho creato parecchie infografiche con Create, e fa davvero un bel lavoro. Se hai una presentazione PowerPoint, puoi caricarla e chiedere un’infografica, poi regolare dimensioni e colori in base alle tue esigenze.</a:t>
            </a:r>
          </a:p>
          <a:p>
            <a:r>
              <a:rPr lang="en-US" sz="882" b="0" i="0" kern="1200">
                <a:solidFill>
                  <a:schemeClr val="tx1"/>
                </a:solidFill>
                <a:effectLst/>
                <a:latin typeface="Segoe Sans Display" pitchFamily="2" charset="0"/>
                <a:ea typeface="+mn-ea"/>
                <a:cs typeface="+mn-cs"/>
              </a:rPr>
              <a:t>Oltre alle infografiche, puoi usare Create per poster, banner e persino per aiutarti con documenti Word, presentazioni e cartelle di lavoro Excel.</a:t>
            </a:r>
          </a:p>
          <a:p>
            <a:r>
              <a:rPr lang="en-US" sz="882" b="0" i="0" kern="1200">
                <a:solidFill>
                  <a:schemeClr val="tx1"/>
                </a:solidFill>
                <a:effectLst/>
                <a:latin typeface="Segoe Sans Display" pitchFamily="2" charset="0"/>
                <a:ea typeface="+mn-ea"/>
                <a:cs typeface="+mn-cs"/>
              </a:rPr>
              <a:t>Ci sono anche funzionalità per i modelli del brand, e in futuro si collegherà alla libreria di risorse della tua organizzazione.</a:t>
            </a:r>
          </a:p>
          <a:p>
            <a:r>
              <a:rPr lang="en-US" sz="882" b="0" i="0" kern="1200">
                <a:solidFill>
                  <a:schemeClr val="tx1"/>
                </a:solidFill>
                <a:effectLst/>
                <a:latin typeface="Segoe Sans Display" pitchFamily="2" charset="0"/>
                <a:ea typeface="+mn-ea"/>
                <a:cs typeface="+mn-cs"/>
              </a:rPr>
              <a:t>Il mio consiglio? Buttati e sperimenta. Potresti perdere la cognizione del tempo creando immagini, ma ti divertirai e scoprirai delle funzionalità fantastiche lungo il percorso!</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Nel demo creo una storia per il lancio del prodotto e la modifico al volo, sia tramite Copilot sia con le opzioni di modifica. Una cosa comoda: tutto cio’ su cui lavoriamo, pagine e immagini, lo ritroviamo sempre nello strumento Raccolta, anche se avviamo una nuova chat.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829124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Prima di entrare nel vivo, un riferimento utile: il Customer Hub e’ il punto in cui trovate le sessioni in programma, gli aggiornamenti e i contenuti on demand. Vi consiglio di salvarlo: lo ritroviamo anche alla fine, con il link e il codice QR.</a:t>
            </a:r>
          </a:p>
        </p:txBody>
      </p:sp>
      <p:sp>
        <p:nvSpPr>
          <p:cNvPr id="4" name="Slide Number Placeholder 3"/>
          <p:cNvSpPr>
            <a:spLocks noGrp="1"/>
          </p:cNvSpPr>
          <p:nvPr>
            <p:ph type="sldNum" sz="quarter" idx="5"/>
          </p:nvPr>
        </p:nvSpPr>
        <p:spPr/>
        <p:txBody>
          <a:bodyPr/>
          <a:lstStyle/>
          <a:p>
            <a:fld id="{B4008EB6-D09E-4580-8CD6-DDB14511944F}"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25DE-04DD-AFFC-F325-18B032955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E9781-35CB-18DB-C03E-88B2651B8F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16B7F0-B5A0-AB5B-EFAE-B1B3C61E5A0B}"/>
              </a:ext>
            </a:extLst>
          </p:cNvPr>
          <p:cNvSpPr>
            <a:spLocks noGrp="1"/>
          </p:cNvSpPr>
          <p:nvPr>
            <p:ph type="body" idx="1"/>
          </p:nvPr>
        </p:nvSpPr>
        <p:spPr/>
        <p:txBody>
          <a:bodyPr/>
          <a:lstStyle/>
          <a:p>
            <a:pPr algn="l"/>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In questa demo vediamo la personalizzazione. In Impostazioni, in alto a destra, c’e’ Personalizzazione: abbiamo le memorie salvate, per far si’ che Copilot ricordi le nostre interazioni, e le istruzioni personalizzate, che possiamo accendere e spegnere. Ne preparo due: nella prima Copilot agisce come marketing lead di un’azienda che consegna pacchi con un drone autonomo; nella seconda come responsabile marketing per la consegna con e-bike, con un tono autentico ed evocativo. Salvando, Copilot si adegua subito. Chiudo con la scelta del modello GPT, ora c’e’ la 5.5, tra risposta rapida e think deeper per ragionare piu’ a lungo.</a:t>
            </a:r>
          </a:p>
        </p:txBody>
      </p:sp>
      <p:sp>
        <p:nvSpPr>
          <p:cNvPr id="4" name="Header Placeholder 3">
            <a:extLst>
              <a:ext uri="{FF2B5EF4-FFF2-40B4-BE49-F238E27FC236}">
                <a16:creationId xmlns:a16="http://schemas.microsoft.com/office/drawing/2014/main" id="{AA83FEF2-78C8-F621-E16B-4C9171C5E66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E67CD1C-FEC5-8396-E8C4-D143C4CF3F5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ESPRESSA, IMPLICITA O PREVISTA DALLA LEGGE, IN MERITO ALLE INFORMAZIONI CONTENUTE IN QUESTA PRESENTAZIONE.</a:t>
            </a:r>
          </a:p>
        </p:txBody>
      </p:sp>
      <p:sp>
        <p:nvSpPr>
          <p:cNvPr id="6" name="Date Placeholder 5">
            <a:extLst>
              <a:ext uri="{FF2B5EF4-FFF2-40B4-BE49-F238E27FC236}">
                <a16:creationId xmlns:a16="http://schemas.microsoft.com/office/drawing/2014/main" id="{98E968E5-54BF-2F6B-9A73-1B25F616E992}"/>
              </a:ext>
            </a:extLst>
          </p:cNvPr>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a:extLst>
              <a:ext uri="{FF2B5EF4-FFF2-40B4-BE49-F238E27FC236}">
                <a16:creationId xmlns:a16="http://schemas.microsoft.com/office/drawing/2014/main" id="{34431611-B578-86DD-DA55-8132F00C027D}"/>
              </a:ext>
            </a:extLst>
          </p:cNvPr>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3523871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Gli agenti in Copilot Chat sono strumenti basati sull’IA che automatizzano attività e processi, rendendo il lavoro quotidiano più personalizzato ed efficiente.</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Arriviamo agli agenti, uno strumento molto utile incluso nella licenza Copilot Chat. Mi piace descriverli come piccole app per Copilot, ciascuna con un cervello di IA, che automatizzano attivita’ e processi ripetitivi.</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933361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Quando pensiamo agli agenti, mi piace descriverli come piccole applicazioni focalizzate, ciascuna con un “cervello” di IA integrato.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Ci sono già molti agenti diversi disponibili e quel catalogo continuerà a crescere.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Puoi anche creare i tuoi agenti. Per gli utenti senza licenza Copilot, gli agenti sono limitati all’uso di internet o siti web specifici come fonte dati—quello che chiamiamo agente basato sul web. Se hai la licenza completa di Copilot Chat, ottieni funzionalità aggiuntive, tra cui la possibilità di usare siti SharePoint, caricare file e integrare più tipi di dati come fonti. Puoi anche creare agenti più avanzati e altamente personalizzati tramite Copilot Studio.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Quindi tieni presente che quello che stiamo facendo qui ti offre un modo potente per ottenere valore da Copilot Chat oggi, ma c’è un mondo ancora più grande di estensibilità disponibile quando utilizzi la piattaforma completa.</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Nella sezione Agenti possiamo creare nuovi agenti o usare quelli gia’ disponibili. Attenzione: alcuni possono essere bloccati dall’amministratore dell’azienda. Ci sono gli agenti creati da Microsoft e altri a consumo; con la licenza completa potete anche usare SharePoint, caricare file e creare agenti piu’ avanzati con Copilot Studio.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PREVISTA DALLA LEGGE, IN MERITO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3149405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7B275-A748-8D91-7509-9935E0C0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0B5D2-8F7E-D955-A979-4ADC2D6E3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DE39F-3973-4527-9213-A768C719EBFD}"/>
              </a:ext>
            </a:extLst>
          </p:cNvPr>
          <p:cNvSpPr>
            <a:spLocks noGrp="1"/>
          </p:cNvSpPr>
          <p:nvPr>
            <p:ph type="body" idx="1"/>
          </p:nvPr>
        </p:nvSpPr>
        <p:spPr/>
        <p:txBody>
          <a:bodyPr/>
          <a:lstStyle/>
          <a:p>
            <a:endParaRPr lang="en-US" b="1"/>
          </a:p>
          <a:p>
            <a:r>
              <a:rPr lang="it-IT"/>
              <a:t>Quando si crea un agente</a:t>
            </a:r>
            <a:r>
              <a:t>, </a:t>
            </a:r>
            <a:r>
              <a:rPr lang="it-IT"/>
              <a:t>si definiscono la descrizione</a:t>
            </a:r>
            <a:r>
              <a:t>, </a:t>
            </a:r>
            <a:r>
              <a:rPr lang="it-IT"/>
              <a:t>le istruzioni</a:t>
            </a:r>
            <a:r>
              <a:t>, </a:t>
            </a:r>
            <a:r>
              <a:rPr lang="it-IT"/>
              <a:t>le fonti di conoscenza e le funzionalità</a:t>
            </a:r>
            <a:r>
              <a:t>; </a:t>
            </a:r>
            <a:r>
              <a:rPr lang="it-IT"/>
              <a:t>è possibile abilitare l’interpretazione del codice e la generazione di immagini</a:t>
            </a:r>
            <a:r>
              <a:t>, </a:t>
            </a:r>
            <a:r>
              <a:rPr lang="it-IT"/>
              <a:t>e fornire prompt iniziali che guidano gli utenti nell’interazione con l’agente</a:t>
            </a:r>
            <a:r>
              <a:t>.</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Quando creiamo un agente definiamo la descrizione, le istruzioni, le fonti di conoscenza e le funzionalita’: possiamo abilitare il code interpreter e la generazione di immagini, e impostare dei prompt iniziali per guidare chi lo usa. E’ qui che diamo all’agente le sue regole.</a:t>
            </a:r>
          </a:p>
        </p:txBody>
      </p:sp>
      <p:sp>
        <p:nvSpPr>
          <p:cNvPr id="4" name="Slide Number Placeholder 3">
            <a:extLst>
              <a:ext uri="{FF2B5EF4-FFF2-40B4-BE49-F238E27FC236}">
                <a16:creationId xmlns:a16="http://schemas.microsoft.com/office/drawing/2014/main" id="{A9BF7F92-25E5-2BE6-DB62-4854C5C531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6CF901-0983-4D47-BE4C-9E07E1C79155}" type="slidenum">
              <a:rPr kumimoji="0" lang="en-IN"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N"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1920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B7CA-1CD3-4EA2-D901-0748B2AEE9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1163A-1DD3-CB07-B871-8C928E985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E9F03-2BDB-FA84-A32A-C9AA50956D13}"/>
              </a:ext>
            </a:extLst>
          </p:cNvPr>
          <p:cNvSpPr>
            <a:spLocks noGrp="1"/>
          </p:cNvSpPr>
          <p:nvPr>
            <p:ph type="body" idx="1"/>
          </p:nvPr>
        </p:nvSpPr>
        <p:spPr/>
        <p:txBody>
          <a:bodyPr/>
          <a:lstStyle/>
          <a:p>
            <a:endParaRPr lang="en-US"/>
          </a:p>
          <a:p>
            <a:r>
              <a:rPr lang="it-IT"/>
              <a:t>Le istruzioni sono il </a:t>
            </a:r>
            <a:r>
              <a:t>DNA </a:t>
            </a:r>
            <a:r>
              <a:rPr lang="it-IT"/>
              <a:t>del tuo agente</a:t>
            </a:r>
            <a:r>
              <a:t>—</a:t>
            </a:r>
            <a:r>
              <a:rPr lang="it-IT"/>
              <a:t>definire chiaramente lo scopo</a:t>
            </a:r>
            <a:r>
              <a:t>, </a:t>
            </a:r>
            <a:r>
              <a:rPr lang="it-IT"/>
              <a:t>le linee guida e le competenze garantisce prestazioni e coerenza migliori</a:t>
            </a:r>
            <a:r>
              <a:t>; </a:t>
            </a:r>
            <a:r>
              <a:rPr lang="it-IT"/>
              <a:t>pensale come una descrizione del lavoro che stabilisce ruoli</a:t>
            </a:r>
            <a:r>
              <a:t>, </a:t>
            </a:r>
            <a:r>
              <a:rPr lang="it-IT"/>
              <a:t>regole e compiti per l’agente</a:t>
            </a:r>
            <a:r>
              <a:t>.</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Le istruzioni sono il cuore dell’agente: ne definiscono lo scopo, le linee guida e le competenze. Oggi voglio mostrarvi un agente in particolare, il Prompt Coach, cioe’ come costruire prompt davvero efficaci.</a:t>
            </a:r>
          </a:p>
        </p:txBody>
      </p:sp>
      <p:sp>
        <p:nvSpPr>
          <p:cNvPr id="7" name="Slide Number Placeholder 6">
            <a:extLst>
              <a:ext uri="{FF2B5EF4-FFF2-40B4-BE49-F238E27FC236}">
                <a16:creationId xmlns:a16="http://schemas.microsoft.com/office/drawing/2014/main" id="{9974A85E-BBE1-7018-D3AF-CF0D0ABC53E4}"/>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1DB52775-2F4A-609C-209F-CB2710E541F1}"/>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82D2BB1A-AD99-9854-B9E8-955BD351B9FB}"/>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7E2305A9-48EA-472B-E453-815B46469DC8}"/>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7657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0343-2245-AC13-CAC4-A20FAE89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8A67D2-A1F6-92CB-F0AC-EE1AC082F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AA1B2-DE26-33F3-0E2A-F2C109654404}"/>
              </a:ext>
            </a:extLst>
          </p:cNvPr>
          <p:cNvSpPr>
            <a:spLocks noGrp="1"/>
          </p:cNvSpPr>
          <p:nvPr>
            <p:ph type="body" idx="1"/>
          </p:nvPr>
        </p:nvSpPr>
        <p:spPr/>
        <p:txBody>
          <a:bodyPr/>
          <a:lstStyle/>
          <a:p>
            <a:endParaRPr/>
          </a:p>
          <a:p>
            <a:r>
              <a:rPr lang="it-IT"/>
              <a:t>Per offrire un’ottima esperienza utente</a:t>
            </a:r>
            <a:r>
              <a:t>, </a:t>
            </a:r>
            <a:r>
              <a:rPr lang="it-IT"/>
              <a:t>concentrati su tre elementi nella stesura delle istruzioni</a:t>
            </a:r>
            <a:r>
              <a:t>: </a:t>
            </a:r>
            <a:r>
              <a:rPr lang="it-IT"/>
              <a:t>definisci lo scopo</a:t>
            </a:r>
            <a:r>
              <a:t>, </a:t>
            </a:r>
            <a:r>
              <a:rPr lang="it-IT"/>
              <a:t>specifica le linee guida includendo tono e restrizioni</a:t>
            </a:r>
            <a:r>
              <a:t>, </a:t>
            </a:r>
            <a:r>
              <a:rPr lang="it-IT"/>
              <a:t>e dettaglia le competenze con attività passo dopo passo</a:t>
            </a:r>
            <a:r>
              <a:t>, </a:t>
            </a:r>
            <a:r>
              <a:rPr lang="it-IT"/>
              <a:t>fornendo dettagli sufficienti per ridurre al minimo lo sforzo dell’utente</a:t>
            </a:r>
            <a:r>
              <a:t>.</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Perche’ il Prompt Coach e’ cosi’ importante? Perche’ piu’ vogliamo una risposta precisa, piu’ dobbiamo dargli le quattro basi di un buon prompt: il contesto, l’obiettivo, i limiti e le aspettative. L’agente ci accompagna proprio in questo.</a:t>
            </a:r>
          </a:p>
        </p:txBody>
      </p:sp>
      <p:sp>
        <p:nvSpPr>
          <p:cNvPr id="7" name="Slide Number Placeholder 6">
            <a:extLst>
              <a:ext uri="{FF2B5EF4-FFF2-40B4-BE49-F238E27FC236}">
                <a16:creationId xmlns:a16="http://schemas.microsoft.com/office/drawing/2014/main" id="{621914A6-A7C2-9B6B-0512-3018E87B337A}"/>
              </a:ext>
            </a:extLst>
          </p:cNvPr>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Date Placeholder 10">
            <a:extLst>
              <a:ext uri="{FF2B5EF4-FFF2-40B4-BE49-F238E27FC236}">
                <a16:creationId xmlns:a16="http://schemas.microsoft.com/office/drawing/2014/main" id="{A7D325B6-A61D-5128-7A88-07DE53056639}"/>
              </a:ext>
            </a:extLst>
          </p:cNvPr>
          <p:cNvSpPr>
            <a:spLocks noGrp="1"/>
          </p:cNvSpPr>
          <p:nvPr>
            <p:ph type="dt"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BCFFA-9B06-4A63-A22F-3E29B68646D7}"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A3E7B3BF-26F6-5014-75B6-0880393FD09A}"/>
              </a:ext>
            </a:extLst>
          </p:cNvPr>
          <p:cNvSpPr>
            <a:spLocks noGrp="1"/>
          </p:cNvSpPr>
          <p:nvPr>
            <p:ph type="ftr" sz="quarter" idx="15"/>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73C9D12-5A12-EF3B-395A-7CF15A65F6A5}"/>
              </a:ext>
            </a:extLst>
          </p:cNvPr>
          <p:cNvSpPr>
            <a:spLocks noGrp="1"/>
          </p:cNvSpPr>
          <p:nvPr>
            <p:ph type="hdr"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8095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a:p>
          <a:p>
            <a:r>
              <a:rPr lang="it-IT"/>
              <a:t>Invece di partire da una pagina vuota</a:t>
            </a:r>
            <a:r>
              <a:t>, </a:t>
            </a:r>
            <a:r>
              <a:rPr lang="it-IT"/>
              <a:t>puoi sfogliare una libreria di modelli e lanciare un agente </a:t>
            </a:r>
            <a:r>
              <a:t>in </a:t>
            </a:r>
            <a:r>
              <a:rPr lang="it-IT"/>
              <a:t>pochi minuti: tra gli esempi ci sono </a:t>
            </a:r>
            <a:r>
              <a:t>Prompt Coach, Idea Coach, Writing Coach</a:t>
            </a:r>
            <a:r>
              <a:rPr lang="it-IT"/>
              <a:t> e </a:t>
            </a:r>
            <a:r>
              <a:t>Customer Insights</a:t>
            </a:r>
            <a:r>
              <a:rPr lang="it-IT"/>
              <a:t>, tutti pronti all’uso e completamente personalizzabili per aggiungere valore fin dal primo giorno</a:t>
            </a:r>
            <a:r>
              <a:t>.</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Invece di partire da una pagina vuota, possiamo sfogliare una libreria di modelli e lanciare un agente in pochi minuti: Prompt Coach, Idea Coach, Writing Coach, Customer Insights e tanti altri, tutti pronti all’uso e completamente personalizzabili per portare valore fin dal primo giorno.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939781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Nel demo chiedo al Prompt Coach di crearmi un prompt, per esempio per trovare aziende di consegna e logistica che offrono spedizioni rapide, magari in Italia, per aziende e che usano droni. Invece di darmi subito la risposta, mi aiuta a costruire un buon prompt e mi suggerisce cosa aggiungere per renderlo piu’ efficace.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PREVISTA DALLA LEGGE, IN MERITO ALLE INFORMAZIONI CONTENUTE IN QUESTA PRESENTAZIONE.</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714430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24242"/>
                </a:solidFill>
                <a:effectLst/>
                <a:latin typeface="Segoe Sans"/>
              </a:rPr>
              <a:t>Per massimizzare la tua esperienza con Copilot Chat, esplora il Success Kit, unisciti al programma Champions e approfitta del supporto FastTrack per la distribuzione e l’adozione.</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Per chiudere, qualche passo successivo: esplorate il Success Kit, unitevi al programma Champions e sfruttate il supporto FastTrack per distribuzione e adozione. Microsoft mette a disposizione anche risorse utili come i 10 prompt da provare, la libreria di scenari di Copilot e i percorsi di formazione.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513849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Puoi visitare il sito Customer Hub all’indirizzo </a:t>
            </a:r>
            <a:r>
              <a:rPr lang="en-US" sz="882" b="0" i="0" u="none" strike="noStrike" kern="1200">
                <a:solidFill>
                  <a:schemeClr val="tx1"/>
                </a:solidFill>
                <a:effectLst/>
                <a:latin typeface="Segoe Sans Display" pitchFamily="2" charset="0"/>
                <a:ea typeface="+mn-ea"/>
                <a:cs typeface="+mn-cs"/>
                <a:hlinkClick r:id="rId3"/>
              </a:rPr>
              <a:t>aka.ms/</a:t>
            </a:r>
            <a:r>
              <a:rPr lang="en-US" sz="882" b="0" i="0" u="none" strike="noStrike" kern="1200" err="1">
                <a:solidFill>
                  <a:schemeClr val="tx1"/>
                </a:solidFill>
                <a:effectLst/>
                <a:latin typeface="Segoe Sans Display" pitchFamily="2" charset="0"/>
                <a:ea typeface="+mn-ea"/>
                <a:cs typeface="+mn-cs"/>
                <a:hlinkClick r:id="rId3"/>
              </a:rPr>
              <a:t>CustomerHubSessions</a:t>
            </a:r>
            <a:r>
              <a:rPr lang="en-US" sz="882" b="0" i="0" kern="1200">
                <a:solidFill>
                  <a:schemeClr val="tx1"/>
                </a:solidFill>
                <a:effectLst/>
                <a:latin typeface="Segoe Sans Display" pitchFamily="2" charset="0"/>
                <a:ea typeface="+mn-ea"/>
                <a:cs typeface="+mn-cs"/>
              </a:rPr>
              <a:t> per le prossime sessioni, aggiornamenti e contenuti on demand.</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Ritorniamo sul Customer Hub: e’ il posto dove trovate le prossime sessioni, gli aggiornamenti e i contenuti on demand. Trovate il link qui, su aka.ms/CustomerHubSessions, insieme al codice QR.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PREVISTA DALLA LEGGE, IN RELAZIONE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377397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Due parole sull’organizzazione di oggi. Durante la prima parte terremo i microfoni disattivati, ma potete farci tutte le domande in chat: risponderemo a tutte, in diretta o subito dopo, e le piu’ comuni le affronteremo ad alta voce. Alla fine apriremo i microfoni, cosi’ potrete alzare la mano e parlare liberamente.</a:t>
            </a:r>
          </a:p>
        </p:txBody>
      </p:sp>
      <p:sp>
        <p:nvSpPr>
          <p:cNvPr id="4" name="Slide Number Placeholder 3"/>
          <p:cNvSpPr>
            <a:spLocks noGrp="1"/>
          </p:cNvSpPr>
          <p:nvPr>
            <p:ph type="sldNum" sz="quarter" idx="5"/>
          </p:nvPr>
        </p:nvSpPr>
        <p:spPr/>
        <p:txBody>
          <a:bodyPr/>
          <a:lstStyle/>
          <a:p>
            <a:fld id="{B4008EB6-D09E-4580-8CD6-DDB14511944F}" type="slidenum">
              <a:rPr lang="it-IT" smtClean="0"/>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Come parte di questa sessione, voglio anche evidenziare il Champions Program. Una volta al mese, Microsoft organizza una chiamata Champions in diversi orari della giornata, così che le persone in diversi fusi orari possano partecipare. Questa chiamata è pensata per chiunque sia coinvolto nell’adozione, nell’utilizzo o nelle best practice—non necessariamente per l’IT tecnico avanzato, ma per persone come formatori, supporto tra pari o coloro che aiutano a gestire le comunità Microsoft 365 in Teams, Viva Engage o SharePoint dove gli utenti condividono suggerimenti e risorse.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Se ti riconosci in questa descrizione, questa chiamata è assolutamente per te. Ci piacerebbe che ti unissi alla comunità Champions; è un ottimo modo per ampliare le tue conoscenze e restare in contatto con altri che promuovono l’adozione di Microsoft 365.</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Unendoti al programma gratuito M365 Champions su </a:t>
            </a:r>
            <a:r>
              <a:rPr lang="en-US" sz="882" b="0" i="0" u="none" strike="noStrike" kern="1200">
                <a:solidFill>
                  <a:schemeClr val="tx1"/>
                </a:solidFill>
                <a:effectLst/>
                <a:latin typeface="Segoe Sans Display" pitchFamily="2" charset="0"/>
                <a:ea typeface="+mn-ea"/>
                <a:cs typeface="+mn-cs"/>
                <a:hlinkClick r:id="rId3"/>
              </a:rPr>
              <a:t>aka.ms/M365Champions</a:t>
            </a:r>
            <a:r>
              <a:rPr lang="en-US" sz="882" b="0" i="0" kern="1200">
                <a:solidFill>
                  <a:schemeClr val="tx1"/>
                </a:solidFill>
                <a:effectLst/>
                <a:latin typeface="Segoe Sans Display" pitchFamily="2" charset="0"/>
                <a:ea typeface="+mn-ea"/>
                <a:cs typeface="+mn-cs"/>
              </a:rPr>
              <a:t>, puoi ampliare le tue conoscenze, aiutare gli altri e fare la differenza nella tua organizzazione.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0" i="0" kern="1200">
              <a:solidFill>
                <a:schemeClr val="tx1"/>
              </a:solidFill>
              <a:effectLst/>
              <a:latin typeface="Segoe Sans Display" pitchFamily="2" charset="0"/>
              <a:ea typeface="+mn-ea"/>
              <a:cs typeface="+mn-cs"/>
            </a:endParaRP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Se vi occupate di adozione, formazione o supporto tra pari, il programma Champions fa proprio per voi: vi aiuta a ottenere di piu’ da Copilot e Microsoft 365 e ad aiutare gli altri a fare lo stesso, ampliando le vostre conoscenze. E’ gratuito, su aka.ms/M365Champions.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586825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Abbiamo anche una fantastica risorsa per chiunque supporti l’adozione di Copilot e Copilot Chat—il Copilot Chat Success Kit sul sito Microsoft Adoption. Include una presentazione simile a quella che stiamo utilizzando oggi, quindi se doveste organizzare un lunch-and-learn o una sessione di formazione, potrete utilizzare direttamente quei materiali.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Il kit fornisce anche modelli di e-mail scaricabili che potete utilizzare per informare gli utenti che hanno accesso a Copilot Chat, insieme a una guida tecnica per l’abilitazione. </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Il Copilot Chat Success Kit e’ una risorsa preziosa per chi supporta l’adozione: include una presentazione come questa, che potete usare per un lunch-and-learn, modelli di e-mail per l’onboarding e una guida tecnica per l’abilitazione.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Tutti i diritti riservati. MICROSOFT NON FORNISCE ALCUNA GARANZIA, ESPLICITA, IMPLICITA O PREVISTA DALLA LEGGE, IN MERITO ALLE INFORMAZIONI CONTENUTE IN QUESTA PRESENTAZIONE.</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525111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Apriamo i microfoni: alzate la mano e riattivate l’audio quando vi viene richiesto. Rispondiamo molto volentieri alle vostre domande.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312120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Grazie a tutti per la partecipazione! Spero che questa sessione vi abbia mostrato qualcosa in piu’ che magari non sapevate di avere gia’ nella vostra licenza Copilot Chat. A presto!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PREVISTA DALLA LEGGE, IN RELAZIONE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588945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a:solidFill>
                  <a:schemeClr val="tx1"/>
                </a:solidFill>
                <a:effectLst/>
                <a:latin typeface="Segoe Sans Display" pitchFamily="2" charset="0"/>
                <a:ea typeface="+mn-ea"/>
                <a:cs typeface="+mn-cs"/>
              </a:rPr>
              <a:t>L’agenda di oggi include massimizzare l’esperienza di chat, esplorare Copilot Pages, utilizzare Copilot nelle app di Microsoft 365, Copilot Create, agenti in Copilot Chat e prossimi passi.</a:t>
            </a:r>
          </a:p>
          <a:p>
            <a:pPr algn="l"/>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Ecco cosa vedremo oggi: come massimizzare l’esperienza di chat, le Copilot Pages, l’uso di Copilot dentro le app di Microsoft 365, Copilot Create, gli agenti in Copilot Chat e infine i prossimi passi. Sara’ una sessione molto pratica, con diverse demo dal vivo.</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894943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Permettetemi</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darvi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rapida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panoramica</a:t>
            </a:r>
            <a:r>
              <a:rPr lang="en-US" sz="882" b="0" i="0" kern="1200" dirty="0">
                <a:solidFill>
                  <a:schemeClr val="tx1"/>
                </a:solidFill>
                <a:effectLst/>
                <a:latin typeface="Segoe Sans Display" pitchFamily="2" charset="0"/>
                <a:ea typeface="+mn-ea"/>
                <a:cs typeface="+mn-cs"/>
              </a:rPr>
              <a:t> di Copilot, giusto come </a:t>
            </a:r>
            <a:r>
              <a:rPr lang="en-US" sz="882" b="0" i="0" kern="1200" dirty="0" err="1">
                <a:solidFill>
                  <a:schemeClr val="tx1"/>
                </a:solidFill>
                <a:effectLst/>
                <a:latin typeface="Segoe Sans Display" pitchFamily="2" charset="0"/>
                <a:ea typeface="+mn-ea"/>
                <a:cs typeface="+mn-cs"/>
              </a:rPr>
              <a:t>promemoria</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cosa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tratta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applicazione</a:t>
            </a:r>
            <a:r>
              <a:rPr lang="en-US" sz="882" b="0" i="0" kern="1200" dirty="0">
                <a:solidFill>
                  <a:schemeClr val="tx1"/>
                </a:solidFill>
                <a:effectLst/>
                <a:latin typeface="Segoe Sans Display" pitchFamily="2" charset="0"/>
                <a:ea typeface="+mn-ea"/>
                <a:cs typeface="+mn-cs"/>
              </a:rPr>
              <a:t>. Copilot è </a:t>
            </a:r>
            <a:r>
              <a:rPr lang="en-US" sz="882" b="0" i="0" kern="1200" dirty="0" err="1">
                <a:solidFill>
                  <a:schemeClr val="tx1"/>
                </a:solidFill>
                <a:effectLst/>
                <a:latin typeface="Segoe Sans Display" pitchFamily="2" charset="0"/>
                <a:ea typeface="+mn-ea"/>
                <a:cs typeface="+mn-cs"/>
              </a:rPr>
              <a:t>progettato</a:t>
            </a:r>
            <a:r>
              <a:rPr lang="en-US" sz="882" b="0" i="0" kern="1200" dirty="0">
                <a:solidFill>
                  <a:schemeClr val="tx1"/>
                </a:solidFill>
                <a:effectLst/>
                <a:latin typeface="Segoe Sans Display" pitchFamily="2" charset="0"/>
                <a:ea typeface="+mn-ea"/>
                <a:cs typeface="+mn-cs"/>
              </a:rPr>
              <a:t> per </a:t>
            </a:r>
            <a:r>
              <a:rPr lang="en-US" sz="882" b="0" i="0" kern="1200" dirty="0" err="1">
                <a:solidFill>
                  <a:schemeClr val="tx1"/>
                </a:solidFill>
                <a:effectLst/>
                <a:latin typeface="Segoe Sans Display" pitchFamily="2" charset="0"/>
                <a:ea typeface="+mn-ea"/>
                <a:cs typeface="+mn-cs"/>
              </a:rPr>
              <a:t>essere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l’interfaccia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utente</a:t>
            </a:r>
            <a:r>
              <a:rPr lang="en-US" sz="882" b="0" i="0" kern="1200" dirty="0">
                <a:solidFill>
                  <a:schemeClr val="tx1"/>
                </a:solidFill>
                <a:effectLst/>
                <a:latin typeface="Segoe Sans Display" pitchFamily="2" charset="0"/>
                <a:ea typeface="+mn-ea"/>
                <a:cs typeface="+mn-cs"/>
              </a:rPr>
              <a:t> per </a:t>
            </a:r>
            <a:r>
              <a:rPr lang="en-US" sz="882" b="0" i="0" kern="1200" dirty="0" err="1">
                <a:solidFill>
                  <a:schemeClr val="tx1"/>
                </a:solidFill>
                <a:effectLst/>
                <a:latin typeface="Segoe Sans Display" pitchFamily="2" charset="0"/>
                <a:ea typeface="+mn-ea"/>
                <a:cs typeface="+mn-cs"/>
              </a:rPr>
              <a:t>l’intelligenza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artificiale</a:t>
            </a:r>
            <a:r>
              <a:rPr lang="en-US" sz="882" b="0" i="0" kern="1200" dirty="0">
                <a:solidFill>
                  <a:schemeClr val="tx1"/>
                </a:solidFill>
                <a:effectLst/>
                <a:latin typeface="Segoe Sans Display" pitchFamily="2" charset="0"/>
                <a:ea typeface="+mn-ea"/>
                <a:cs typeface="+mn-cs"/>
              </a:rPr>
              <a:t>—</a:t>
            </a:r>
            <a:r>
              <a:rPr lang="en-US" sz="882" b="0" i="0" kern="1200" dirty="0" err="1">
                <a:solidFill>
                  <a:schemeClr val="tx1"/>
                </a:solidFill>
                <a:effectLst/>
                <a:latin typeface="Segoe Sans Display" pitchFamily="2" charset="0"/>
                <a:ea typeface="+mn-ea"/>
                <a:cs typeface="+mn-cs"/>
              </a:rPr>
              <a:t>pensatelo</a:t>
            </a:r>
            <a:r>
              <a:rPr lang="en-US" sz="882" b="0" i="0" kern="1200" dirty="0">
                <a:solidFill>
                  <a:schemeClr val="tx1"/>
                </a:solidFill>
                <a:effectLst/>
                <a:latin typeface="Segoe Sans Display" pitchFamily="2" charset="0"/>
                <a:ea typeface="+mn-ea"/>
                <a:cs typeface="+mn-cs"/>
              </a:rPr>
              <a:t> come </a:t>
            </a:r>
            <a:r>
              <a:rPr lang="en-US" sz="882" b="0" i="0" kern="1200" dirty="0" err="1">
                <a:solidFill>
                  <a:schemeClr val="tx1"/>
                </a:solidFill>
                <a:effectLst/>
                <a:latin typeface="Segoe Sans Display" pitchFamily="2" charset="0"/>
                <a:ea typeface="+mn-ea"/>
                <a:cs typeface="+mn-cs"/>
              </a:rPr>
              <a:t>l’interfaccia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utente</a:t>
            </a:r>
            <a:r>
              <a:rPr lang="en-US" sz="882" b="0" i="0" kern="1200" dirty="0">
                <a:solidFill>
                  <a:schemeClr val="tx1"/>
                </a:solidFill>
                <a:effectLst/>
                <a:latin typeface="Segoe Sans Display" pitchFamily="2" charset="0"/>
                <a:ea typeface="+mn-ea"/>
                <a:cs typeface="+mn-cs"/>
              </a:rPr>
              <a:t> per </a:t>
            </a:r>
            <a:r>
              <a:rPr lang="en-US" sz="882" b="0" i="0" kern="1200" dirty="0" err="1">
                <a:solidFill>
                  <a:schemeClr val="tx1"/>
                </a:solidFill>
                <a:effectLst/>
                <a:latin typeface="Segoe Sans Display" pitchFamily="2" charset="0"/>
                <a:ea typeface="+mn-ea"/>
                <a:cs typeface="+mn-cs"/>
              </a:rPr>
              <a:t>l’IA</a:t>
            </a:r>
            <a:r>
              <a:rPr lang="en-US" sz="882" b="0" i="0" kern="1200" dirty="0">
                <a:solidFill>
                  <a:schemeClr val="tx1"/>
                </a:solidFill>
                <a:effectLst/>
                <a:latin typeface="Segoe Sans Display" pitchFamily="2" charset="0"/>
                <a:ea typeface="+mn-ea"/>
                <a:cs typeface="+mn-cs"/>
              </a:rPr>
              <a:t>. Si </a:t>
            </a:r>
            <a:r>
              <a:rPr lang="en-US" sz="882" b="0" i="0" kern="1200" dirty="0" err="1">
                <a:solidFill>
                  <a:schemeClr val="tx1"/>
                </a:solidFill>
                <a:effectLst/>
                <a:latin typeface="Segoe Sans Display" pitchFamily="2" charset="0"/>
                <a:ea typeface="+mn-ea"/>
                <a:cs typeface="+mn-cs"/>
              </a:rPr>
              <a:t>affianca</a:t>
            </a:r>
            <a:r>
              <a:rPr lang="en-US" sz="882" b="0" i="0" kern="1200" dirty="0">
                <a:solidFill>
                  <a:schemeClr val="tx1"/>
                </a:solidFill>
                <a:effectLst/>
                <a:latin typeface="Segoe Sans Display" pitchFamily="2" charset="0"/>
                <a:ea typeface="+mn-ea"/>
                <a:cs typeface="+mn-cs"/>
              </a:rPr>
              <a:t> a tutti </a:t>
            </a:r>
            <a:r>
              <a:rPr lang="en-US" sz="882" b="0" i="0" kern="1200" dirty="0" err="1">
                <a:solidFill>
                  <a:schemeClr val="tx1"/>
                </a:solidFill>
                <a:effectLst/>
                <a:latin typeface="Segoe Sans Display" pitchFamily="2" charset="0"/>
                <a:ea typeface="+mn-ea"/>
                <a:cs typeface="+mn-cs"/>
              </a:rPr>
              <a: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familiari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strumenti</a:t>
            </a:r>
            <a:r>
              <a:rPr lang="en-US" sz="882" b="0" i="0" kern="1200" dirty="0">
                <a:solidFill>
                  <a:schemeClr val="tx1"/>
                </a:solidFill>
                <a:effectLst/>
                <a:latin typeface="Segoe Sans Display" pitchFamily="2" charset="0"/>
                <a:ea typeface="+mn-ea"/>
                <a:cs typeface="+mn-cs"/>
              </a:rPr>
              <a:t> Microsoft, come Outlook e Word, e </a:t>
            </a:r>
            <a:r>
              <a:rPr lang="en-US" sz="882" b="0" i="0" kern="1200" dirty="0" err="1">
                <a:solidFill>
                  <a:schemeClr val="tx1"/>
                </a:solidFill>
                <a:effectLst/>
                <a:latin typeface="Segoe Sans Display" pitchFamily="2" charset="0"/>
                <a:ea typeface="+mn-ea"/>
                <a:cs typeface="+mn-cs"/>
              </a:rPr>
              <a:t>anche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quelli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più</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recenti</a:t>
            </a:r>
            <a:r>
              <a:rPr lang="en-US" sz="882" b="0" i="0" kern="1200" dirty="0">
                <a:solidFill>
                  <a:schemeClr val="tx1"/>
                </a:solidFill>
                <a:effectLst/>
                <a:latin typeface="Segoe Sans Display" pitchFamily="2" charset="0"/>
                <a:ea typeface="+mn-ea"/>
                <a:cs typeface="+mn-cs"/>
              </a:rPr>
              <a:t> come Microsoft Loop e Teams. </a:t>
            </a:r>
            <a:r>
              <a:rPr lang="en-US" sz="882" b="0" i="0" kern="1200" dirty="0" err="1">
                <a:solidFill>
                  <a:schemeClr val="tx1"/>
                </a:solidFill>
                <a:effectLst/>
                <a:latin typeface="Segoe Sans Display" pitchFamily="2" charset="0"/>
                <a:ea typeface="+mn-ea"/>
                <a:cs typeface="+mn-cs"/>
              </a:rPr>
              <a:t>L’idea</a:t>
            </a:r>
            <a:r>
              <a:rPr lang="en-US" sz="882" b="0" i="0" kern="1200" dirty="0">
                <a:solidFill>
                  <a:schemeClr val="tx1"/>
                </a:solidFill>
                <a:effectLst/>
                <a:latin typeface="Segoe Sans Display" pitchFamily="2" charset="0"/>
                <a:ea typeface="+mn-ea"/>
                <a:cs typeface="+mn-cs"/>
              </a:rPr>
              <a:t> è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lavori</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questi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strumenti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aiutandovi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mentre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svolgete</a:t>
            </a:r>
            <a:r>
              <a:rPr lang="en-US" sz="882" b="0" i="0" kern="1200" dirty="0">
                <a:solidFill>
                  <a:schemeClr val="tx1"/>
                </a:solidFill>
                <a:effectLst/>
                <a:latin typeface="Segoe Sans Display" pitchFamily="2" charset="0"/>
                <a:ea typeface="+mn-ea"/>
                <a:cs typeface="+mn-cs"/>
              </a:rPr>
              <a:t> il vostro </a:t>
            </a:r>
            <a:r>
              <a:rPr lang="en-US" sz="882" b="0" i="0" kern="1200" dirty="0" err="1">
                <a:solidFill>
                  <a:schemeClr val="tx1"/>
                </a:solidFill>
                <a:effectLst/>
                <a:latin typeface="Segoe Sans Display" pitchFamily="2" charset="0"/>
                <a:ea typeface="+mn-ea"/>
                <a:cs typeface="+mn-cs"/>
              </a:rPr>
              <a:t>lavoro</a:t>
            </a:r>
            <a:r>
              <a:rPr lang="en-US" sz="882" b="0" i="0" kern="1200" dirty="0">
                <a:solidFill>
                  <a:schemeClr val="tx1"/>
                </a:solidFill>
                <a:effectLst/>
                <a:latin typeface="Segoe Sans Display" pitchFamily="2" charset="0"/>
                <a:ea typeface="+mn-ea"/>
                <a:cs typeface="+mn-cs"/>
              </a:rPr>
              <a:t>.</a:t>
            </a:r>
          </a:p>
          <a:p>
            <a:pPr fontAlgn="t"/>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1" i="0" kern="1200" dirty="0" err="1">
                <a:solidFill>
                  <a:schemeClr val="tx1"/>
                </a:solidFill>
                <a:effectLst/>
                <a:latin typeface="Segoe Sans Display" pitchFamily="2" charset="0"/>
                <a:ea typeface="+mn-ea"/>
                <a:cs typeface="+mn-cs"/>
              </a:rPr>
              <a:t>Sentitevi</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liberi</a:t>
            </a:r>
            <a:r>
              <a:rPr lang="en-US" sz="882" b="1" i="0" kern="1200" dirty="0">
                <a:solidFill>
                  <a:schemeClr val="tx1"/>
                </a:solidFill>
                <a:effectLst/>
                <a:latin typeface="Segoe Sans Display" pitchFamily="2" charset="0"/>
                <a:ea typeface="+mn-ea"/>
                <a:cs typeface="+mn-cs"/>
              </a:rPr>
              <a:t> di </a:t>
            </a:r>
            <a:r>
              <a:rPr lang="en-US" sz="882" b="1" i="0" kern="1200" dirty="0" err="1">
                <a:solidFill>
                  <a:schemeClr val="tx1"/>
                </a:solidFill>
                <a:effectLst/>
                <a:latin typeface="Segoe Sans Display" pitchFamily="2" charset="0"/>
                <a:ea typeface="+mn-ea"/>
                <a:cs typeface="+mn-cs"/>
              </a:rPr>
              <a:t>usare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questo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aneddoto</a:t>
            </a:r>
            <a:r>
              <a:rPr lang="en-US" sz="882" b="1" i="0" kern="1200" dirty="0">
                <a:solidFill>
                  <a:schemeClr val="tx1"/>
                </a:solidFill>
                <a:effectLst/>
                <a:latin typeface="Segoe Sans Display" pitchFamily="2" charset="0"/>
                <a:ea typeface="+mn-ea"/>
                <a:cs typeface="+mn-cs"/>
              </a:rPr>
              <a:t> o di </a:t>
            </a:r>
            <a:r>
              <a:rPr lang="en-US" sz="882" b="1" i="0" kern="1200" dirty="0" err="1">
                <a:solidFill>
                  <a:schemeClr val="tx1"/>
                </a:solidFill>
                <a:effectLst/>
                <a:latin typeface="Segoe Sans Display" pitchFamily="2" charset="0"/>
                <a:ea typeface="+mn-ea"/>
                <a:cs typeface="+mn-cs"/>
              </a:rPr>
              <a:t>sceglierne</a:t>
            </a:r>
            <a:r>
              <a:rPr lang="en-US" sz="882" b="1" i="0" kern="1200" dirty="0">
                <a:solidFill>
                  <a:schemeClr val="tx1"/>
                </a:solidFill>
                <a:effectLst/>
                <a:latin typeface="Segoe Sans Display" pitchFamily="2" charset="0"/>
                <a:ea typeface="+mn-ea"/>
                <a:cs typeface="+mn-cs"/>
              </a:rPr>
              <a:t> uno vostro</a:t>
            </a:r>
          </a:p>
          <a:p>
            <a:pPr fontAlgn="t"/>
            <a:r>
              <a:rPr lang="en-US" sz="882" b="0" i="0" kern="1200" dirty="0" err="1">
                <a:solidFill>
                  <a:schemeClr val="tx1"/>
                </a:solidFill>
                <a:effectLst/>
                <a:latin typeface="Segoe Sans Display" pitchFamily="2" charset="0"/>
                <a:ea typeface="+mn-ea"/>
                <a:cs typeface="+mn-cs"/>
              </a:rPr>
              <a:t>Paragono</a:t>
            </a:r>
            <a:r>
              <a:rPr lang="en-US" sz="882" b="0" i="0" kern="1200" dirty="0">
                <a:solidFill>
                  <a:schemeClr val="tx1"/>
                </a:solidFill>
                <a:effectLst/>
                <a:latin typeface="Segoe Sans Display" pitchFamily="2" charset="0"/>
                <a:ea typeface="+mn-ea"/>
                <a:cs typeface="+mn-cs"/>
              </a:rPr>
              <a:t> sempre Copilot al </a:t>
            </a:r>
            <a:r>
              <a:rPr lang="en-US" sz="882" b="0" i="0" kern="1200" dirty="0" err="1">
                <a:solidFill>
                  <a:schemeClr val="tx1"/>
                </a:solidFill>
                <a:effectLst/>
                <a:latin typeface="Segoe Sans Display" pitchFamily="2" charset="0"/>
                <a:ea typeface="+mn-ea"/>
                <a:cs typeface="+mn-cs"/>
              </a:rPr>
              <a:t>correttore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ortografico</a:t>
            </a:r>
            <a:r>
              <a:rPr lang="en-US" sz="882" b="0" i="0" kern="1200" dirty="0">
                <a:solidFill>
                  <a:schemeClr val="tx1"/>
                </a:solidFill>
                <a:effectLst/>
                <a:latin typeface="Segoe Sans Display" pitchFamily="2" charset="0"/>
                <a:ea typeface="+mn-ea"/>
                <a:cs typeface="+mn-cs"/>
              </a:rPr>
              <a:t>. Un tempo </a:t>
            </a:r>
            <a:r>
              <a:rPr lang="en-US" sz="882" b="0" i="0" kern="1200" dirty="0" err="1">
                <a:solidFill>
                  <a:schemeClr val="tx1"/>
                </a:solidFill>
                <a:effectLst/>
                <a:latin typeface="Segoe Sans Display" pitchFamily="2" charset="0"/>
                <a:ea typeface="+mn-ea"/>
                <a:cs typeface="+mn-cs"/>
              </a:rPr>
              <a:t>avevo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dizionario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sulla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scrivania</a:t>
            </a:r>
            <a:r>
              <a:rPr lang="en-US" sz="882" b="0" i="0" kern="1200" dirty="0">
                <a:solidFill>
                  <a:schemeClr val="tx1"/>
                </a:solidFill>
                <a:effectLst/>
                <a:latin typeface="Segoe Sans Display" pitchFamily="2" charset="0"/>
                <a:ea typeface="+mn-ea"/>
                <a:cs typeface="+mn-cs"/>
              </a:rPr>
              <a:t> per </a:t>
            </a:r>
            <a:r>
              <a:rPr lang="en-US" sz="882" b="0" i="0" kern="1200" dirty="0" err="1">
                <a:solidFill>
                  <a:schemeClr val="tx1"/>
                </a:solidFill>
                <a:effectLst/>
                <a:latin typeface="Segoe Sans Display" pitchFamily="2" charset="0"/>
                <a:ea typeface="+mn-ea"/>
                <a:cs typeface="+mn-cs"/>
              </a:rPr>
              <a:t>cercare</a:t>
            </a:r>
            <a:r>
              <a:rPr lang="en-US" sz="882" b="0" i="0" kern="1200" dirty="0">
                <a:solidFill>
                  <a:schemeClr val="tx1"/>
                </a:solidFill>
                <a:effectLst/>
                <a:latin typeface="Segoe Sans Display" pitchFamily="2" charset="0"/>
                <a:ea typeface="+mn-ea"/>
                <a:cs typeface="+mn-cs"/>
              </a:rPr>
              <a:t> le parole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non </a:t>
            </a:r>
            <a:r>
              <a:rPr lang="en-US" sz="882" b="0" i="0" kern="1200" dirty="0" err="1">
                <a:solidFill>
                  <a:schemeClr val="tx1"/>
                </a:solidFill>
                <a:effectLst/>
                <a:latin typeface="Segoe Sans Display" pitchFamily="2" charset="0"/>
                <a:ea typeface="+mn-ea"/>
                <a:cs typeface="+mn-cs"/>
              </a:rPr>
              <a:t>sapevo</a:t>
            </a:r>
            <a:r>
              <a:rPr lang="en-US" sz="882" b="0" i="0" kern="1200" dirty="0">
                <a:solidFill>
                  <a:schemeClr val="tx1"/>
                </a:solidFill>
                <a:effectLst/>
                <a:latin typeface="Segoe Sans Display" pitchFamily="2" charset="0"/>
                <a:ea typeface="+mn-ea"/>
                <a:cs typeface="+mn-cs"/>
              </a:rPr>
              <a:t> come </a:t>
            </a:r>
            <a:r>
              <a:rPr lang="en-US" sz="882" b="0" i="0" kern="1200" dirty="0" err="1">
                <a:solidFill>
                  <a:schemeClr val="tx1"/>
                </a:solidFill>
                <a:effectLst/>
                <a:latin typeface="Segoe Sans Display" pitchFamily="2" charset="0"/>
                <a:ea typeface="+mn-ea"/>
                <a:cs typeface="+mn-cs"/>
              </a:rPr>
              <a:t>scrivere</a:t>
            </a:r>
            <a:r>
              <a:rPr lang="en-US" sz="882" b="0" i="0" kern="1200" dirty="0">
                <a:solidFill>
                  <a:schemeClr val="tx1"/>
                </a:solidFill>
                <a:effectLst/>
                <a:latin typeface="Segoe Sans Display" pitchFamily="2" charset="0"/>
                <a:ea typeface="+mn-ea"/>
                <a:cs typeface="+mn-cs"/>
              </a:rPr>
              <a:t>. Poi è </a:t>
            </a:r>
            <a:r>
              <a:rPr lang="en-US" sz="882" b="0" i="0" kern="1200" dirty="0" err="1">
                <a:solidFill>
                  <a:schemeClr val="tx1"/>
                </a:solidFill>
                <a:effectLst/>
                <a:latin typeface="Segoe Sans Display" pitchFamily="2" charset="0"/>
                <a:ea typeface="+mn-ea"/>
                <a:cs typeface="+mn-cs"/>
              </a:rPr>
              <a:t>arrivato</a:t>
            </a:r>
            <a:r>
              <a:rPr lang="en-US" sz="882" b="0" i="0" kern="1200" dirty="0">
                <a:solidFill>
                  <a:schemeClr val="tx1"/>
                </a:solidFill>
                <a:effectLst/>
                <a:latin typeface="Segoe Sans Display" pitchFamily="2" charset="0"/>
                <a:ea typeface="+mn-ea"/>
                <a:cs typeface="+mn-cs"/>
              </a:rPr>
              <a:t> il </a:t>
            </a:r>
            <a:r>
              <a:rPr lang="en-US" sz="882" b="0" i="0" kern="1200" dirty="0" err="1">
                <a:solidFill>
                  <a:schemeClr val="tx1"/>
                </a:solidFill>
                <a:effectLst/>
                <a:latin typeface="Segoe Sans Display" pitchFamily="2" charset="0"/>
                <a:ea typeface="+mn-ea"/>
                <a:cs typeface="+mn-cs"/>
              </a:rPr>
              <a:t>correttore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ortografico</a:t>
            </a:r>
            <a:r>
              <a:rPr lang="en-US" sz="882" b="0" i="0" kern="1200" dirty="0">
                <a:solidFill>
                  <a:schemeClr val="tx1"/>
                </a:solidFill>
                <a:effectLst/>
                <a:latin typeface="Segoe Sans Display" pitchFamily="2" charset="0"/>
                <a:ea typeface="+mn-ea"/>
                <a:cs typeface="+mn-cs"/>
              </a:rPr>
              <a:t>—prima in Word, poi in Outlook, e alla fine </a:t>
            </a:r>
            <a:r>
              <a:rPr lang="en-US" sz="882" b="0" i="0" kern="1200" dirty="0" err="1">
                <a:solidFill>
                  <a:schemeClr val="tx1"/>
                </a:solidFill>
                <a:effectLst/>
                <a:latin typeface="Segoe Sans Display" pitchFamily="2" charset="0"/>
                <a:ea typeface="+mn-ea"/>
                <a:cs typeface="+mn-cs"/>
              </a:rPr>
              <a:t>ovunque</a:t>
            </a:r>
            <a:r>
              <a:rPr lang="en-US" sz="882" b="0" i="0" kern="1200" dirty="0">
                <a:solidFill>
                  <a:schemeClr val="tx1"/>
                </a:solidFill>
                <a:effectLst/>
                <a:latin typeface="Segoe Sans Display" pitchFamily="2" charset="0"/>
                <a:ea typeface="+mn-ea"/>
                <a:cs typeface="+mn-cs"/>
              </a:rPr>
              <a:t>. Ora fa </a:t>
            </a:r>
            <a:r>
              <a:rPr lang="en-US" sz="882" b="0" i="0" kern="1200" dirty="0" err="1">
                <a:solidFill>
                  <a:schemeClr val="tx1"/>
                </a:solidFill>
                <a:effectLst/>
                <a:latin typeface="Segoe Sans Display" pitchFamily="2" charset="0"/>
                <a:ea typeface="+mn-ea"/>
                <a:cs typeface="+mn-cs"/>
              </a:rPr>
              <a:t>semplicemente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mio</a:t>
            </a:r>
            <a:r>
              <a:rPr lang="en-US" sz="882" b="0" i="0" kern="1200" dirty="0">
                <a:solidFill>
                  <a:schemeClr val="tx1"/>
                </a:solidFill>
                <a:effectLst/>
                <a:latin typeface="Segoe Sans Display" pitchFamily="2" charset="0"/>
                <a:ea typeface="+mn-ea"/>
                <a:cs typeface="+mn-cs"/>
              </a:rPr>
              <a:t> modo di </a:t>
            </a:r>
            <a:r>
              <a:rPr lang="en-US" sz="882" b="0" i="0" kern="1200" dirty="0" err="1">
                <a:solidFill>
                  <a:schemeClr val="tx1"/>
                </a:solidFill>
                <a:effectLst/>
                <a:latin typeface="Segoe Sans Display" pitchFamily="2" charset="0"/>
                <a:ea typeface="+mn-ea"/>
                <a:cs typeface="+mn-cs"/>
              </a:rPr>
              <a:t>lavorare</a:t>
            </a:r>
            <a:r>
              <a:rPr lang="en-US" sz="882" b="0" i="0" kern="1200" dirty="0">
                <a:solidFill>
                  <a:schemeClr val="tx1"/>
                </a:solidFill>
                <a:effectLst/>
                <a:latin typeface="Segoe Sans Display" pitchFamily="2" charset="0"/>
                <a:ea typeface="+mn-ea"/>
                <a:cs typeface="+mn-cs"/>
              </a:rPr>
              <a:t>, e non ci </a:t>
            </a:r>
            <a:r>
              <a:rPr lang="en-US" sz="882" b="0" i="0" kern="1200" dirty="0" err="1">
                <a:solidFill>
                  <a:schemeClr val="tx1"/>
                </a:solidFill>
                <a:effectLst/>
                <a:latin typeface="Segoe Sans Display" pitchFamily="2" charset="0"/>
                <a:ea typeface="+mn-ea"/>
                <a:cs typeface="+mn-cs"/>
              </a:rPr>
              <a:t>penso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nemmeno</a:t>
            </a:r>
            <a:r>
              <a:rPr lang="en-US" sz="882" b="0" i="0" kern="1200" dirty="0">
                <a:solidFill>
                  <a:schemeClr val="tx1"/>
                </a:solidFill>
                <a:effectLst/>
                <a:latin typeface="Segoe Sans Display" pitchFamily="2" charset="0"/>
                <a:ea typeface="+mn-ea"/>
                <a:cs typeface="+mn-cs"/>
              </a:rPr>
              <a:t>. L’IA </a:t>
            </a:r>
            <a:r>
              <a:rPr lang="en-US" sz="882" b="0" i="0" kern="1200" dirty="0" err="1">
                <a:solidFill>
                  <a:schemeClr val="tx1"/>
                </a:solidFill>
                <a:effectLst/>
                <a:latin typeface="Segoe Sans Display" pitchFamily="2" charset="0"/>
                <a:ea typeface="+mn-ea"/>
                <a:cs typeface="+mn-cs"/>
              </a:rPr>
              <a:t>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diventando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stessa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trova proprio </a:t>
            </a:r>
            <a:r>
              <a:rPr lang="en-US" sz="882" b="0" i="0" kern="1200" dirty="0" err="1">
                <a:solidFill>
                  <a:schemeClr val="tx1"/>
                </a:solidFill>
                <a:effectLst/>
                <a:latin typeface="Segoe Sans Display" pitchFamily="2" charset="0"/>
                <a:ea typeface="+mn-ea"/>
                <a:cs typeface="+mn-cs"/>
              </a:rPr>
              <a:t>accanto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pronto ad </a:t>
            </a:r>
            <a:r>
              <a:rPr lang="en-US" sz="882" b="0" i="0" kern="1200" dirty="0" err="1">
                <a:solidFill>
                  <a:schemeClr val="tx1"/>
                </a:solidFill>
                <a:effectLst/>
                <a:latin typeface="Segoe Sans Display" pitchFamily="2" charset="0"/>
                <a:ea typeface="+mn-ea"/>
                <a:cs typeface="+mn-cs"/>
              </a:rPr>
              <a:t>aiutarti</a:t>
            </a:r>
            <a:r>
              <a:rPr lang="en-US" sz="882" b="0" i="0" kern="1200" dirty="0">
                <a:solidFill>
                  <a:schemeClr val="tx1"/>
                </a:solidFill>
                <a:effectLst/>
                <a:latin typeface="Segoe Sans Display" pitchFamily="2" charset="0"/>
                <a:ea typeface="+mn-ea"/>
                <a:cs typeface="+mn-cs"/>
              </a:rPr>
              <a:t> ogni volta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ne </a:t>
            </a:r>
            <a:r>
              <a:rPr lang="en-US" sz="882" b="0" i="0" kern="1200" dirty="0" err="1">
                <a:solidFill>
                  <a:schemeClr val="tx1"/>
                </a:solidFill>
                <a:effectLst/>
                <a:latin typeface="Segoe Sans Display" pitchFamily="2" charset="0"/>
                <a:ea typeface="+mn-ea"/>
                <a:cs typeface="+mn-cs"/>
              </a:rPr>
              <a:t>hai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bisogno</a:t>
            </a:r>
            <a:r>
              <a:rPr lang="en-US" sz="882" b="0" i="0" kern="1200" dirty="0">
                <a:solidFill>
                  <a:schemeClr val="tx1"/>
                </a:solidFill>
                <a:effectLst/>
                <a:latin typeface="Segoe Sans Display" pitchFamily="2" charset="0"/>
                <a:ea typeface="+mn-ea"/>
                <a:cs typeface="+mn-cs"/>
              </a:rPr>
              <a:t>.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Sotto il </a:t>
            </a:r>
            <a:r>
              <a:rPr lang="en-US" sz="882" b="0" i="0" kern="1200" dirty="0" err="1">
                <a:solidFill>
                  <a:schemeClr val="tx1"/>
                </a:solidFill>
                <a:effectLst/>
                <a:latin typeface="Segoe Sans Display" pitchFamily="2" charset="0"/>
                <a:ea typeface="+mn-ea"/>
                <a:cs typeface="+mn-cs"/>
              </a:rPr>
              <a:t>cofano</a:t>
            </a:r>
            <a:r>
              <a:rPr lang="en-US" sz="882" b="0" i="0" kern="1200" dirty="0">
                <a:solidFill>
                  <a:schemeClr val="tx1"/>
                </a:solidFill>
                <a:effectLst/>
                <a:latin typeface="Segoe Sans Display" pitchFamily="2" charset="0"/>
                <a:ea typeface="+mn-ea"/>
                <a:cs typeface="+mn-cs"/>
              </a:rPr>
              <a:t>, è </a:t>
            </a:r>
            <a:r>
              <a:rPr lang="en-US" sz="882" b="0" i="0" kern="1200" dirty="0" err="1">
                <a:solidFill>
                  <a:schemeClr val="tx1"/>
                </a:solidFill>
                <a:effectLst/>
                <a:latin typeface="Segoe Sans Display" pitchFamily="2" charset="0"/>
                <a:ea typeface="+mn-ea"/>
                <a:cs typeface="+mn-cs"/>
              </a:rPr>
              <a:t>alimentato</a:t>
            </a:r>
            <a:r>
              <a:rPr lang="en-US" sz="882" b="0" i="0" kern="1200" dirty="0">
                <a:solidFill>
                  <a:schemeClr val="tx1"/>
                </a:solidFill>
                <a:effectLst/>
                <a:latin typeface="Segoe Sans Display" pitchFamily="2" charset="0"/>
                <a:ea typeface="+mn-ea"/>
                <a:cs typeface="+mn-cs"/>
              </a:rPr>
              <a:t> da un </a:t>
            </a:r>
            <a:r>
              <a:rPr lang="en-US" sz="882" b="0" i="0" kern="1200" dirty="0" err="1">
                <a:solidFill>
                  <a:schemeClr val="tx1"/>
                </a:solidFill>
                <a:effectLst/>
                <a:latin typeface="Segoe Sans Display" pitchFamily="2" charset="0"/>
                <a:ea typeface="+mn-ea"/>
                <a:cs typeface="+mn-cs"/>
              </a:rPr>
              <a:t>modello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linguistico</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grandi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dimensioni</a:t>
            </a:r>
            <a:r>
              <a:rPr lang="en-US" sz="882" b="0" i="0" kern="1200" dirty="0">
                <a:solidFill>
                  <a:schemeClr val="tx1"/>
                </a:solidFill>
                <a:effectLst/>
                <a:latin typeface="Segoe Sans Display" pitchFamily="2" charset="0"/>
                <a:ea typeface="+mn-ea"/>
                <a:cs typeface="+mn-cs"/>
              </a:rPr>
              <a:t> (LLM)—</a:t>
            </a:r>
            <a:r>
              <a:rPr lang="en-US" sz="882" b="0" i="0" kern="1200" dirty="0" err="1">
                <a:solidFill>
                  <a:schemeClr val="tx1"/>
                </a:solidFill>
                <a:effectLst/>
                <a:latin typeface="Segoe Sans Display" pitchFamily="2" charset="0"/>
                <a:ea typeface="+mn-ea"/>
                <a:cs typeface="+mn-cs"/>
              </a:rPr>
              <a:t>oggi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tratta</a:t>
            </a:r>
            <a:r>
              <a:rPr lang="en-US" sz="882" b="0" i="0" kern="1200" dirty="0">
                <a:solidFill>
                  <a:schemeClr val="tx1"/>
                </a:solidFill>
                <a:effectLst/>
                <a:latin typeface="Segoe Sans Display" pitchFamily="2" charset="0"/>
                <a:ea typeface="+mn-ea"/>
                <a:cs typeface="+mn-cs"/>
              </a:rPr>
              <a:t> di GPT‑5 </a:t>
            </a:r>
            <a:r>
              <a:rPr lang="en-US" sz="882" b="0" i="0" kern="1200" dirty="0" err="1">
                <a:solidFill>
                  <a:schemeClr val="tx1"/>
                </a:solidFill>
                <a:effectLst/>
                <a:latin typeface="Segoe Sans Display" pitchFamily="2" charset="0"/>
                <a:ea typeface="+mn-ea"/>
                <a:cs typeface="+mn-cs"/>
              </a:rPr>
              <a:t>grazie</a:t>
            </a:r>
            <a:r>
              <a:rPr lang="en-US" sz="882" b="0" i="0" kern="1200" dirty="0">
                <a:solidFill>
                  <a:schemeClr val="tx1"/>
                </a:solidFill>
                <a:effectLst/>
                <a:latin typeface="Segoe Sans Display" pitchFamily="2" charset="0"/>
                <a:ea typeface="+mn-ea"/>
                <a:cs typeface="+mn-cs"/>
              </a:rPr>
              <a:t> alla nostra partnership con OpenAI. Quando </a:t>
            </a:r>
            <a:r>
              <a:rPr lang="en-US" sz="882" b="0" i="0" kern="1200" dirty="0" err="1">
                <a:solidFill>
                  <a:schemeClr val="tx1"/>
                </a:solidFill>
                <a:effectLst/>
                <a:latin typeface="Segoe Sans Display" pitchFamily="2" charset="0"/>
                <a:ea typeface="+mn-ea"/>
                <a:cs typeface="+mn-cs"/>
              </a:rPr>
              <a:t>fai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domanda</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dai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un’istruzione</a:t>
            </a:r>
            <a:r>
              <a:rPr lang="en-US" sz="882" b="0" i="0" kern="1200" dirty="0">
                <a:solidFill>
                  <a:schemeClr val="tx1"/>
                </a:solidFill>
                <a:effectLst/>
                <a:latin typeface="Segoe Sans Display" pitchFamily="2" charset="0"/>
                <a:ea typeface="+mn-ea"/>
                <a:cs typeface="+mn-cs"/>
              </a:rPr>
              <a:t> a Copilot, </a:t>
            </a:r>
            <a:r>
              <a:rPr lang="en-US" sz="882" b="0" i="0" kern="1200" dirty="0" err="1">
                <a:solidFill>
                  <a:schemeClr val="tx1"/>
                </a:solidFill>
                <a:effectLst/>
                <a:latin typeface="Segoe Sans Display" pitchFamily="2" charset="0"/>
                <a:ea typeface="+mn-ea"/>
                <a:cs typeface="+mn-cs"/>
              </a:rPr>
              <a:t>l’IA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elabora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quella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richiesta</a:t>
            </a:r>
            <a:r>
              <a:rPr lang="en-US" sz="882" b="0" i="0" kern="1200" dirty="0">
                <a:solidFill>
                  <a:schemeClr val="tx1"/>
                </a:solidFill>
                <a:effectLst/>
                <a:latin typeface="Segoe Sans Display" pitchFamily="2" charset="0"/>
                <a:ea typeface="+mn-ea"/>
                <a:cs typeface="+mn-cs"/>
              </a:rPr>
              <a:t> e </a:t>
            </a:r>
            <a:r>
              <a:rPr lang="en-US" sz="882" b="0" i="0" kern="1200" dirty="0" err="1">
                <a:solidFill>
                  <a:schemeClr val="tx1"/>
                </a:solidFill>
                <a:effectLst/>
                <a:latin typeface="Segoe Sans Display" pitchFamily="2" charset="0"/>
                <a:ea typeface="+mn-ea"/>
                <a:cs typeface="+mn-cs"/>
              </a:rPr>
              <a:t>restituisce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risposta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Ciò</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rende</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unico</a:t>
            </a:r>
            <a:r>
              <a:rPr lang="en-US" sz="882" b="0" i="0" kern="1200" dirty="0">
                <a:solidFill>
                  <a:schemeClr val="tx1"/>
                </a:solidFill>
                <a:effectLst/>
                <a:latin typeface="Segoe Sans Display" pitchFamily="2" charset="0"/>
                <a:ea typeface="+mn-ea"/>
                <a:cs typeface="+mn-cs"/>
              </a:rPr>
              <a:t> è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abbiamo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progettato</a:t>
            </a:r>
            <a:r>
              <a:rPr lang="en-US" sz="882" b="0" i="0" kern="1200" dirty="0">
                <a:solidFill>
                  <a:schemeClr val="tx1"/>
                </a:solidFill>
                <a:effectLst/>
                <a:latin typeface="Segoe Sans Display" pitchFamily="2" charset="0"/>
                <a:ea typeface="+mn-ea"/>
                <a:cs typeface="+mn-cs"/>
              </a:rPr>
              <a:t> in modo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possa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anche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effettuare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chiamate</a:t>
            </a:r>
            <a:r>
              <a:rPr lang="en-US" sz="882" b="0" i="0" kern="1200" dirty="0">
                <a:solidFill>
                  <a:schemeClr val="tx1"/>
                </a:solidFill>
                <a:effectLst/>
                <a:latin typeface="Segoe Sans Display" pitchFamily="2" charset="0"/>
                <a:ea typeface="+mn-ea"/>
                <a:cs typeface="+mn-cs"/>
              </a:rPr>
              <a:t> API e </a:t>
            </a:r>
            <a:r>
              <a:rPr lang="en-US" sz="882" b="0" i="0" kern="1200" dirty="0" err="1">
                <a:solidFill>
                  <a:schemeClr val="tx1"/>
                </a:solidFill>
                <a:effectLst/>
                <a:latin typeface="Segoe Sans Display" pitchFamily="2" charset="0"/>
                <a:ea typeface="+mn-ea"/>
                <a:cs typeface="+mn-cs"/>
              </a:rPr>
              <a:t>interagire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direttamente</a:t>
            </a:r>
            <a:r>
              <a:rPr lang="en-US" sz="882" b="0" i="0" kern="1200" dirty="0">
                <a:solidFill>
                  <a:schemeClr val="tx1"/>
                </a:solidFill>
                <a:effectLst/>
                <a:latin typeface="Segoe Sans Display" pitchFamily="2" charset="0"/>
                <a:ea typeface="+mn-ea"/>
                <a:cs typeface="+mn-cs"/>
              </a:rPr>
              <a:t> con le app di Microsoft 365. Nella </a:t>
            </a:r>
            <a:r>
              <a:rPr lang="en-US" sz="882" b="0" i="0" kern="1200" dirty="0" err="1">
                <a:solidFill>
                  <a:schemeClr val="tx1"/>
                </a:solidFill>
                <a:effectLst/>
                <a:latin typeface="Segoe Sans Display" pitchFamily="2" charset="0"/>
                <a:ea typeface="+mn-ea"/>
                <a:cs typeface="+mn-cs"/>
              </a:rPr>
              <a:t>versione</a:t>
            </a:r>
            <a:r>
              <a:rPr lang="en-US" sz="882" b="0" i="0" kern="1200" dirty="0">
                <a:solidFill>
                  <a:schemeClr val="tx1"/>
                </a:solidFill>
                <a:effectLst/>
                <a:latin typeface="Segoe Sans Display" pitchFamily="2" charset="0"/>
                <a:ea typeface="+mn-ea"/>
                <a:cs typeface="+mn-cs"/>
              </a:rPr>
              <a:t> completa e a </a:t>
            </a:r>
            <a:r>
              <a:rPr lang="en-US" sz="882" b="0" i="0" kern="1200" dirty="0" err="1">
                <a:solidFill>
                  <a:schemeClr val="tx1"/>
                </a:solidFill>
                <a:effectLst/>
                <a:latin typeface="Segoe Sans Display" pitchFamily="2" charset="0"/>
                <a:ea typeface="+mn-ea"/>
                <a:cs typeface="+mn-cs"/>
              </a:rPr>
              <a:t>pagamento</a:t>
            </a:r>
            <a:r>
              <a:rPr lang="en-US" sz="882" b="0" i="0" kern="1200" dirty="0">
                <a:solidFill>
                  <a:schemeClr val="tx1"/>
                </a:solidFill>
                <a:effectLst/>
                <a:latin typeface="Segoe Sans Display" pitchFamily="2" charset="0"/>
                <a:ea typeface="+mn-ea"/>
                <a:cs typeface="+mn-cs"/>
              </a:rPr>
              <a:t> di Copilot, </a:t>
            </a:r>
            <a:r>
              <a:rPr lang="en-US" sz="882" b="0" i="0" kern="1200" dirty="0" err="1">
                <a:solidFill>
                  <a:schemeClr val="tx1"/>
                </a:solidFill>
                <a:effectLst/>
                <a:latin typeface="Segoe Sans Display" pitchFamily="2" charset="0"/>
                <a:ea typeface="+mn-ea"/>
                <a:cs typeface="+mn-cs"/>
              </a:rPr>
              <a:t>questo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significa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può</a:t>
            </a:r>
            <a:r>
              <a:rPr lang="en-US" sz="882" b="0" i="0" kern="1200" dirty="0">
                <a:solidFill>
                  <a:schemeClr val="tx1"/>
                </a:solidFill>
                <a:effectLst/>
                <a:latin typeface="Segoe Sans Display" pitchFamily="2" charset="0"/>
                <a:ea typeface="+mn-ea"/>
                <a:cs typeface="+mn-cs"/>
              </a:rPr>
              <a:t> fare </a:t>
            </a:r>
            <a:r>
              <a:rPr lang="en-US" sz="882" b="0" i="0" kern="1200" dirty="0" err="1">
                <a:solidFill>
                  <a:schemeClr val="tx1"/>
                </a:solidFill>
                <a:effectLst/>
                <a:latin typeface="Segoe Sans Display" pitchFamily="2" charset="0"/>
                <a:ea typeface="+mn-ea"/>
                <a:cs typeface="+mn-cs"/>
              </a:rPr>
              <a:t>cose</a:t>
            </a:r>
            <a:r>
              <a:rPr lang="en-US" sz="882" b="0" i="0" kern="1200" dirty="0">
                <a:solidFill>
                  <a:schemeClr val="tx1"/>
                </a:solidFill>
                <a:effectLst/>
                <a:latin typeface="Segoe Sans Display" pitchFamily="2" charset="0"/>
                <a:ea typeface="+mn-ea"/>
                <a:cs typeface="+mn-cs"/>
              </a:rPr>
              <a:t> come </a:t>
            </a:r>
            <a:r>
              <a:rPr lang="en-US" sz="882" b="0" i="0" kern="1200" dirty="0" err="1">
                <a:solidFill>
                  <a:schemeClr val="tx1"/>
                </a:solidFill>
                <a:effectLst/>
                <a:latin typeface="Segoe Sans Display" pitchFamily="2" charset="0"/>
                <a:ea typeface="+mn-ea"/>
                <a:cs typeface="+mn-cs"/>
              </a:rPr>
              <a:t>modificare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documenti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inserire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righe</a:t>
            </a:r>
            <a:r>
              <a:rPr lang="en-US" sz="882" b="0" i="0" kern="1200" dirty="0">
                <a:solidFill>
                  <a:schemeClr val="tx1"/>
                </a:solidFill>
                <a:effectLst/>
                <a:latin typeface="Segoe Sans Display" pitchFamily="2" charset="0"/>
                <a:ea typeface="+mn-ea"/>
                <a:cs typeface="+mn-cs"/>
              </a:rPr>
              <a:t> in Excel o </a:t>
            </a:r>
            <a:r>
              <a:rPr lang="en-US" sz="882" b="0" i="0" kern="1200" dirty="0" err="1">
                <a:solidFill>
                  <a:schemeClr val="tx1"/>
                </a:solidFill>
                <a:effectLst/>
                <a:latin typeface="Segoe Sans Display" pitchFamily="2" charset="0"/>
                <a:ea typeface="+mn-ea"/>
                <a:cs typeface="+mn-cs"/>
              </a:rPr>
              <a:t>ragionare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a:t>
            </a:r>
            <a:r>
              <a:rPr lang="en-US" sz="882" b="0" i="0" kern="1200" dirty="0">
                <a:solidFill>
                  <a:schemeClr val="tx1"/>
                </a:solidFill>
                <a:effectLst/>
                <a:latin typeface="Segoe Sans Display" pitchFamily="2" charset="0"/>
                <a:ea typeface="+mn-ea"/>
                <a:cs typeface="+mn-cs"/>
              </a:rPr>
              <a:t> tutti </a:t>
            </a:r>
            <a:r>
              <a:rPr lang="en-US" sz="882" b="0" i="0" kern="1200" dirty="0" err="1">
                <a:solidFill>
                  <a:schemeClr val="tx1"/>
                </a:solidFill>
                <a:effectLst/>
                <a:latin typeface="Segoe Sans Display" pitchFamily="2" charset="0"/>
                <a:ea typeface="+mn-ea"/>
                <a:cs typeface="+mn-cs"/>
              </a:rPr>
              <a: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tuoi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dati</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lavoro</a:t>
            </a:r>
            <a:r>
              <a:rPr lang="en-US" sz="882" b="0" i="0" kern="1200" dirty="0">
                <a:solidFill>
                  <a:schemeClr val="tx1"/>
                </a:solidFill>
                <a:effectLst/>
                <a:latin typeface="Segoe Sans Display" pitchFamily="2" charset="0"/>
                <a:ea typeface="+mn-ea"/>
                <a:cs typeface="+mn-cs"/>
              </a:rPr>
              <a:t>. Ad </a:t>
            </a:r>
            <a:r>
              <a:rPr lang="en-US" sz="882" b="0" i="0" kern="1200" dirty="0" err="1">
                <a:solidFill>
                  <a:schemeClr val="tx1"/>
                </a:solidFill>
                <a:effectLst/>
                <a:latin typeface="Segoe Sans Display" pitchFamily="2" charset="0"/>
                <a:ea typeface="+mn-ea"/>
                <a:cs typeface="+mn-cs"/>
              </a:rPr>
              <a:t>esempio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puoi</a:t>
            </a:r>
            <a:r>
              <a:rPr lang="en-US" sz="882" b="0" i="0" kern="1200" dirty="0">
                <a:solidFill>
                  <a:schemeClr val="tx1"/>
                </a:solidFill>
                <a:effectLst/>
                <a:latin typeface="Segoe Sans Display" pitchFamily="2" charset="0"/>
                <a:ea typeface="+mn-ea"/>
                <a:cs typeface="+mn-cs"/>
              </a:rPr>
              <a:t> fare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domanda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aperta</a:t>
            </a:r>
            <a:r>
              <a:rPr lang="en-US" sz="882" b="0" i="0" kern="1200" dirty="0">
                <a:solidFill>
                  <a:schemeClr val="tx1"/>
                </a:solidFill>
                <a:effectLst/>
                <a:latin typeface="Segoe Sans Display" pitchFamily="2" charset="0"/>
                <a:ea typeface="+mn-ea"/>
                <a:cs typeface="+mn-cs"/>
              </a:rPr>
              <a:t> come “Qual è la mia </a:t>
            </a:r>
            <a:r>
              <a:rPr lang="en-US" sz="882" b="0" i="0" kern="1200" dirty="0" err="1">
                <a:solidFill>
                  <a:schemeClr val="tx1"/>
                </a:solidFill>
                <a:effectLst/>
                <a:latin typeface="Segoe Sans Display" pitchFamily="2" charset="0"/>
                <a:ea typeface="+mn-ea"/>
                <a:cs typeface="+mn-cs"/>
              </a:rPr>
              <a:t>riunione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più</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questa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settimana</a:t>
            </a:r>
            <a:r>
              <a:rPr lang="en-US" sz="882" b="0" i="0" kern="1200" dirty="0">
                <a:solidFill>
                  <a:schemeClr val="tx1"/>
                </a:solidFill>
                <a:effectLst/>
                <a:latin typeface="Segoe Sans Display" pitchFamily="2" charset="0"/>
                <a:ea typeface="+mn-ea"/>
                <a:cs typeface="+mn-cs"/>
              </a:rPr>
              <a:t>?” e Copilot </a:t>
            </a:r>
            <a:r>
              <a:rPr lang="en-US" sz="882" b="0" i="0" kern="1200" dirty="0" err="1">
                <a:solidFill>
                  <a:schemeClr val="tx1"/>
                </a:solidFill>
                <a:effectLst/>
                <a:latin typeface="Segoe Sans Display" pitchFamily="2" charset="0"/>
                <a:ea typeface="+mn-ea"/>
                <a:cs typeface="+mn-cs"/>
              </a:rPr>
              <a:t>può</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cercare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calendario</a:t>
            </a:r>
            <a:r>
              <a:rPr lang="en-US" sz="882" b="0" i="0" kern="1200" dirty="0">
                <a:solidFill>
                  <a:schemeClr val="tx1"/>
                </a:solidFill>
                <a:effectLst/>
                <a:latin typeface="Segoe Sans Display" pitchFamily="2" charset="0"/>
                <a:ea typeface="+mn-ea"/>
                <a:cs typeface="+mn-cs"/>
              </a:rPr>
              <a:t>, file, chat di Teams, </a:t>
            </a:r>
            <a:r>
              <a:rPr lang="en-US" sz="882" b="0" i="0" kern="1200" dirty="0" err="1">
                <a:solidFill>
                  <a:schemeClr val="tx1"/>
                </a:solidFill>
                <a:effectLst/>
                <a:latin typeface="Segoe Sans Display" pitchFamily="2" charset="0"/>
                <a:ea typeface="+mn-ea"/>
                <a:cs typeface="+mn-cs"/>
              </a:rPr>
              <a:t>siti</a:t>
            </a:r>
            <a:r>
              <a:rPr lang="en-US" sz="882" b="0" i="0" kern="1200" dirty="0">
                <a:solidFill>
                  <a:schemeClr val="tx1"/>
                </a:solidFill>
                <a:effectLst/>
                <a:latin typeface="Segoe Sans Display" pitchFamily="2" charset="0"/>
                <a:ea typeface="+mn-ea"/>
                <a:cs typeface="+mn-cs"/>
              </a:rPr>
              <a:t> SharePoint, email e </a:t>
            </a:r>
            <a:r>
              <a:rPr lang="en-US" sz="882" b="0" i="0" kern="1200" dirty="0" err="1">
                <a:solidFill>
                  <a:schemeClr val="tx1"/>
                </a:solidFill>
                <a:effectLst/>
                <a:latin typeface="Segoe Sans Display" pitchFamily="2" charset="0"/>
                <a:ea typeface="+mn-ea"/>
                <a:cs typeface="+mn-cs"/>
              </a:rPr>
              <a:t>altro</a:t>
            </a:r>
            <a:r>
              <a:rPr lang="en-US" sz="882" b="0" i="0" kern="1200" dirty="0">
                <a:solidFill>
                  <a:schemeClr val="tx1"/>
                </a:solidFill>
                <a:effectLst/>
                <a:latin typeface="Segoe Sans Display" pitchFamily="2" charset="0"/>
                <a:ea typeface="+mn-ea"/>
                <a:cs typeface="+mn-cs"/>
              </a:rPr>
              <a:t> per </a:t>
            </a:r>
            <a:r>
              <a:rPr lang="en-US" sz="882" b="0" i="0" kern="1200" dirty="0" err="1">
                <a:solidFill>
                  <a:schemeClr val="tx1"/>
                </a:solidFill>
                <a:effectLst/>
                <a:latin typeface="Segoe Sans Display" pitchFamily="2" charset="0"/>
                <a:ea typeface="+mn-ea"/>
                <a:cs typeface="+mn-cs"/>
              </a:rPr>
              <a:t>determinare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risposta</a:t>
            </a:r>
            <a:r>
              <a:rPr lang="en-US" sz="882" b="0" i="0" kern="1200" dirty="0">
                <a:solidFill>
                  <a:schemeClr val="tx1"/>
                </a:solidFill>
                <a:effectLst/>
                <a:latin typeface="Segoe Sans Display" pitchFamily="2" charset="0"/>
                <a:ea typeface="+mn-ea"/>
                <a:cs typeface="+mn-cs"/>
              </a:rPr>
              <a:t>. </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versione</a:t>
            </a:r>
            <a:r>
              <a:rPr lang="en-US" sz="882" b="0" i="0" kern="1200" dirty="0">
                <a:solidFill>
                  <a:schemeClr val="tx1"/>
                </a:solidFill>
                <a:effectLst/>
                <a:latin typeface="Segoe Sans Display" pitchFamily="2" charset="0"/>
                <a:ea typeface="+mn-ea"/>
                <a:cs typeface="+mn-cs"/>
              </a:rPr>
              <a:t> di Copilot </a:t>
            </a:r>
            <a:r>
              <a:rPr lang="en-US" sz="882" b="0" i="0" kern="1200" dirty="0" err="1">
                <a:solidFill>
                  <a:schemeClr val="tx1"/>
                </a:solidFill>
                <a:effectLst/>
                <a:latin typeface="Segoe Sans Display" pitchFamily="2" charset="0"/>
                <a:ea typeface="+mn-ea"/>
                <a:cs typeface="+mn-cs"/>
              </a:rPr>
              <a:t>inclusa</a:t>
            </a:r>
            <a:r>
              <a:rPr lang="en-US" sz="882" b="0" i="0" kern="1200" dirty="0">
                <a:solidFill>
                  <a:schemeClr val="tx1"/>
                </a:solidFill>
                <a:effectLst/>
                <a:latin typeface="Segoe Sans Display" pitchFamily="2" charset="0"/>
                <a:ea typeface="+mn-ea"/>
                <a:cs typeface="+mn-cs"/>
              </a:rPr>
              <a:t> con la </a:t>
            </a:r>
            <a:r>
              <a:rPr lang="en-US" sz="882" b="0" i="0" kern="1200" dirty="0" err="1">
                <a:solidFill>
                  <a:schemeClr val="tx1"/>
                </a:solidFill>
                <a:effectLst/>
                <a:latin typeface="Segoe Sans Display" pitchFamily="2" charset="0"/>
                <a:ea typeface="+mn-ea"/>
                <a:cs typeface="+mn-cs"/>
              </a:rPr>
              <a:t>tua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licenza</a:t>
            </a:r>
            <a:r>
              <a:rPr lang="en-US" sz="882" b="0" i="0" kern="1200" dirty="0">
                <a:solidFill>
                  <a:schemeClr val="tx1"/>
                </a:solidFill>
                <a:effectLst/>
                <a:latin typeface="Segoe Sans Display" pitchFamily="2" charset="0"/>
                <a:ea typeface="+mn-ea"/>
                <a:cs typeface="+mn-cs"/>
              </a:rPr>
              <a:t> Microsoft 365 non ha </a:t>
            </a:r>
            <a:r>
              <a:rPr lang="en-US" sz="882" b="0" i="0" kern="1200" dirty="0" err="1">
                <a:solidFill>
                  <a:schemeClr val="tx1"/>
                </a:solidFill>
                <a:effectLst/>
                <a:latin typeface="Segoe Sans Display" pitchFamily="2" charset="0"/>
                <a:ea typeface="+mn-ea"/>
                <a:cs typeface="+mn-cs"/>
              </a:rPr>
              <a:t>tutta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quella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profonda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integrazione</a:t>
            </a:r>
            <a:r>
              <a:rPr lang="en-US" sz="882" b="0" i="0" kern="1200" dirty="0">
                <a:solidFill>
                  <a:schemeClr val="tx1"/>
                </a:solidFill>
                <a:effectLst/>
                <a:latin typeface="Segoe Sans Display" pitchFamily="2" charset="0"/>
                <a:ea typeface="+mn-ea"/>
                <a:cs typeface="+mn-cs"/>
              </a:rPr>
              <a:t>, ma </a:t>
            </a:r>
            <a:r>
              <a:rPr lang="en-US" sz="882" b="0" i="0" kern="1200" dirty="0" err="1">
                <a:solidFill>
                  <a:schemeClr val="tx1"/>
                </a:solidFill>
                <a:effectLst/>
                <a:latin typeface="Segoe Sans Display" pitchFamily="2" charset="0"/>
                <a:ea typeface="+mn-ea"/>
                <a:cs typeface="+mn-cs"/>
              </a:rPr>
              <a:t>appare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nello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stesso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posto</a:t>
            </a:r>
            <a:r>
              <a:rPr lang="en-US" sz="882" b="0" i="0" kern="1200" dirty="0">
                <a:solidFill>
                  <a:schemeClr val="tx1"/>
                </a:solidFill>
                <a:effectLst/>
                <a:latin typeface="Segoe Sans Display" pitchFamily="2" charset="0"/>
                <a:ea typeface="+mn-ea"/>
                <a:cs typeface="+mn-cs"/>
              </a:rPr>
              <a:t> e ha lo </a:t>
            </a:r>
            <a:r>
              <a:rPr lang="en-US" sz="882" b="0" i="0" kern="1200" dirty="0" err="1">
                <a:solidFill>
                  <a:schemeClr val="tx1"/>
                </a:solidFill>
                <a:effectLst/>
                <a:latin typeface="Segoe Sans Display" pitchFamily="2" charset="0"/>
                <a:ea typeface="+mn-ea"/>
                <a:cs typeface="+mn-cs"/>
              </a:rPr>
              <a:t>stesso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aspetto</a:t>
            </a:r>
            <a:r>
              <a:rPr lang="en-US" sz="882" b="0" i="0" kern="1200" dirty="0">
                <a:solidFill>
                  <a:schemeClr val="tx1"/>
                </a:solidFill>
                <a:effectLst/>
                <a:latin typeface="Segoe Sans Display" pitchFamily="2" charset="0"/>
                <a:ea typeface="+mn-ea"/>
                <a:cs typeface="+mn-cs"/>
              </a:rPr>
              <a:t>—il nostro </a:t>
            </a:r>
            <a:r>
              <a:rPr lang="en-US" sz="882" b="0" i="0" kern="1200" dirty="0" err="1">
                <a:solidFill>
                  <a:schemeClr val="tx1"/>
                </a:solidFill>
                <a:effectLst/>
                <a:latin typeface="Segoe Sans Display" pitchFamily="2" charset="0"/>
                <a:ea typeface="+mn-ea"/>
                <a:cs typeface="+mn-cs"/>
              </a:rPr>
              <a:t>obiettivo</a:t>
            </a:r>
            <a:r>
              <a:rPr lang="en-US" sz="882" b="0" i="0" kern="1200" dirty="0">
                <a:solidFill>
                  <a:schemeClr val="tx1"/>
                </a:solidFill>
                <a:effectLst/>
                <a:latin typeface="Segoe Sans Display" pitchFamily="2" charset="0"/>
                <a:ea typeface="+mn-ea"/>
                <a:cs typeface="+mn-cs"/>
              </a:rPr>
              <a:t> è </a:t>
            </a:r>
            <a:r>
              <a:rPr lang="en-US" sz="882" b="0" i="0" kern="1200" dirty="0" err="1">
                <a:solidFill>
                  <a:schemeClr val="tx1"/>
                </a:solidFill>
                <a:effectLst/>
                <a:latin typeface="Segoe Sans Display" pitchFamily="2" charset="0"/>
                <a:ea typeface="+mn-ea"/>
                <a:cs typeface="+mn-cs"/>
              </a:rPr>
              <a:t>fornire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un’interfaccia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leggera</a:t>
            </a:r>
            <a:r>
              <a:rPr lang="en-US" sz="882" b="0" i="0" kern="1200" dirty="0">
                <a:solidFill>
                  <a:schemeClr val="tx1"/>
                </a:solidFill>
                <a:effectLst/>
                <a:latin typeface="Segoe Sans Display" pitchFamily="2" charset="0"/>
                <a:ea typeface="+mn-ea"/>
                <a:cs typeface="+mn-cs"/>
              </a:rPr>
              <a:t> e </a:t>
            </a:r>
            <a:r>
              <a:rPr lang="en-US" sz="882" b="0" i="0" kern="1200" dirty="0" err="1">
                <a:solidFill>
                  <a:schemeClr val="tx1"/>
                </a:solidFill>
                <a:effectLst/>
                <a:latin typeface="Segoe Sans Display" pitchFamily="2" charset="0"/>
                <a:ea typeface="+mn-ea"/>
                <a:cs typeface="+mn-cs"/>
              </a:rPr>
              <a:t>sicura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affianchi</a:t>
            </a:r>
            <a:r>
              <a:rPr lang="en-US" sz="882" b="0" i="0" kern="1200" dirty="0">
                <a:solidFill>
                  <a:schemeClr val="tx1"/>
                </a:solidFill>
                <a:effectLst/>
                <a:latin typeface="Segoe Sans Display" pitchFamily="2" charset="0"/>
                <a:ea typeface="+mn-ea"/>
                <a:cs typeface="+mn-cs"/>
              </a:rPr>
              <a:t> ai </a:t>
            </a:r>
            <a:r>
              <a:rPr lang="en-US" sz="882" b="0" i="0" kern="1200" dirty="0" err="1">
                <a:solidFill>
                  <a:schemeClr val="tx1"/>
                </a:solidFill>
                <a:effectLst/>
                <a:latin typeface="Segoe Sans Display" pitchFamily="2" charset="0"/>
                <a:ea typeface="+mn-ea"/>
                <a:cs typeface="+mn-cs"/>
              </a:rPr>
              <a:t>tuoi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strumenti</a:t>
            </a:r>
            <a:r>
              <a:rPr lang="en-US" sz="882" b="0" i="0" kern="1200" dirty="0">
                <a:solidFill>
                  <a:schemeClr val="tx1"/>
                </a:solidFill>
                <a:effectLst/>
                <a:latin typeface="Segoe Sans Display" pitchFamily="2" charset="0"/>
                <a:ea typeface="+mn-ea"/>
                <a:cs typeface="+mn-cs"/>
              </a:rPr>
              <a:t> Microsoft 365, in modo </a:t>
            </a:r>
            <a:r>
              <a:rPr lang="en-US" sz="882" b="0" i="0" kern="1200" dirty="0" err="1">
                <a:solidFill>
                  <a:schemeClr val="tx1"/>
                </a:solidFill>
                <a:effectLst/>
                <a:latin typeface="Segoe Sans Display" pitchFamily="2" charset="0"/>
                <a:ea typeface="+mn-ea"/>
                <a:cs typeface="+mn-cs"/>
              </a:rPr>
              <a:t>che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possa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diventare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tuo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flusso</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lavoro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quotidiano</a:t>
            </a:r>
            <a:r>
              <a:rPr lang="en-US" sz="882" b="0" i="0" kern="1200" dirty="0">
                <a:solidFill>
                  <a:schemeClr val="tx1"/>
                </a:solidFill>
                <a:effectLst/>
                <a:latin typeface="Segoe Sans Display" pitchFamily="2" charset="0"/>
                <a:ea typeface="+mn-ea"/>
                <a:cs typeface="+mn-cs"/>
              </a:rPr>
              <a: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Se </a:t>
            </a:r>
            <a:r>
              <a:rPr lang="en-US" sz="882" b="0" i="0" kern="1200" dirty="0" err="1">
                <a:solidFill>
                  <a:schemeClr val="tx1"/>
                </a:solidFill>
                <a:effectLst/>
                <a:latin typeface="Segoe Sans Display" pitchFamily="2" charset="0"/>
                <a:ea typeface="+mn-ea"/>
                <a:cs typeface="+mn-cs"/>
              </a:rPr>
              <a:t>hai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bisogno</a:t>
            </a:r>
            <a:r>
              <a:rPr lang="en-US" sz="882" b="0" i="0" kern="1200" dirty="0">
                <a:solidFill>
                  <a:schemeClr val="tx1"/>
                </a:solidFill>
                <a:effectLst/>
                <a:latin typeface="Segoe Sans Display" pitchFamily="2" charset="0"/>
                <a:ea typeface="+mn-ea"/>
                <a:cs typeface="+mn-cs"/>
              </a:rPr>
              <a:t> di fare </a:t>
            </a:r>
            <a:r>
              <a:rPr lang="en-US" sz="882" b="0" i="0" kern="1200" dirty="0" err="1">
                <a:solidFill>
                  <a:schemeClr val="tx1"/>
                </a:solidFill>
                <a:effectLst/>
                <a:latin typeface="Segoe Sans Display" pitchFamily="2" charset="0"/>
                <a:ea typeface="+mn-ea"/>
                <a:cs typeface="+mn-cs"/>
              </a:rPr>
              <a:t>qualcosa</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più</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complesso</a:t>
            </a:r>
            <a:r>
              <a:rPr lang="en-US" sz="882" b="0" i="0" kern="1200" dirty="0">
                <a:solidFill>
                  <a:schemeClr val="tx1"/>
                </a:solidFill>
                <a:effectLst/>
                <a:latin typeface="Segoe Sans Display" pitchFamily="2" charset="0"/>
                <a:ea typeface="+mn-ea"/>
                <a:cs typeface="+mn-cs"/>
              </a:rPr>
              <a:t>, come un </a:t>
            </a:r>
            <a:r>
              <a:rPr lang="en-US" sz="882" b="0" i="0" kern="1200" dirty="0" err="1">
                <a:solidFill>
                  <a:schemeClr val="tx1"/>
                </a:solidFill>
                <a:effectLst/>
                <a:latin typeface="Segoe Sans Display" pitchFamily="2" charset="0"/>
                <a:ea typeface="+mn-ea"/>
                <a:cs typeface="+mn-cs"/>
              </a:rPr>
              <a:t>processo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aziendale</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molti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passaggi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puoi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gli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agenti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Gli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agenti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permettono</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strutturare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attività</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più</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fasi</a:t>
            </a:r>
            <a:r>
              <a:rPr lang="en-US" sz="882" b="0" i="0" kern="1200" dirty="0">
                <a:solidFill>
                  <a:schemeClr val="tx1"/>
                </a:solidFill>
                <a:effectLst/>
                <a:latin typeface="Segoe Sans Display" pitchFamily="2" charset="0"/>
                <a:ea typeface="+mn-ea"/>
                <a:cs typeface="+mn-cs"/>
              </a:rPr>
              <a:t> e di </a:t>
            </a:r>
            <a:r>
              <a:rPr lang="en-US" sz="882" b="0" i="0" kern="1200" dirty="0" err="1">
                <a:solidFill>
                  <a:schemeClr val="tx1"/>
                </a:solidFill>
                <a:effectLst/>
                <a:latin typeface="Segoe Sans Display" pitchFamily="2" charset="0"/>
                <a:ea typeface="+mn-ea"/>
                <a:cs typeface="+mn-cs"/>
              </a:rPr>
              <a:t>lavorare</a:t>
            </a:r>
            <a:r>
              <a:rPr lang="en-US" sz="882" b="0" i="0" kern="1200" dirty="0">
                <a:solidFill>
                  <a:schemeClr val="tx1"/>
                </a:solidFill>
                <a:effectLst/>
                <a:latin typeface="Segoe Sans Display" pitchFamily="2" charset="0"/>
                <a:ea typeface="+mn-ea"/>
                <a:cs typeface="+mn-cs"/>
              </a:rPr>
              <a:t> in modo </a:t>
            </a:r>
            <a:r>
              <a:rPr lang="en-US" sz="882" b="0" i="0" kern="1200" dirty="0" err="1">
                <a:solidFill>
                  <a:schemeClr val="tx1"/>
                </a:solidFill>
                <a:effectLst/>
                <a:latin typeface="Segoe Sans Display" pitchFamily="2" charset="0"/>
                <a:ea typeface="+mn-ea"/>
                <a:cs typeface="+mn-cs"/>
              </a:rPr>
              <a:t>autonomo</a:t>
            </a:r>
            <a:r>
              <a:rPr lang="en-US" sz="882" b="0" i="0" kern="1200" dirty="0">
                <a:solidFill>
                  <a:schemeClr val="tx1"/>
                </a:solidFill>
                <a:effectLst/>
                <a:latin typeface="Segoe Sans Display" pitchFamily="2" charset="0"/>
                <a:ea typeface="+mn-ea"/>
                <a:cs typeface="+mn-cs"/>
              </a:rPr>
              <a:t>, il </a:t>
            </a:r>
            <a:r>
              <a:rPr lang="en-US" sz="882" b="0" i="0" kern="1200" dirty="0" err="1">
                <a:solidFill>
                  <a:schemeClr val="tx1"/>
                </a:solidFill>
                <a:effectLst/>
                <a:latin typeface="Segoe Sans Display" pitchFamily="2" charset="0"/>
                <a:ea typeface="+mn-ea"/>
                <a:cs typeface="+mn-cs"/>
              </a:rPr>
              <a:t>tutto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all’interno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tuo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flusso</a:t>
            </a:r>
            <a:r>
              <a:rPr lang="en-US" sz="882" b="0" i="0" kern="1200" dirty="0">
                <a:solidFill>
                  <a:schemeClr val="tx1"/>
                </a:solidFill>
                <a:effectLst/>
                <a:latin typeface="Segoe Sans Display" pitchFamily="2" charset="0"/>
                <a:ea typeface="+mn-ea"/>
                <a:cs typeface="+mn-cs"/>
              </a:rPr>
              <a:t> di </a:t>
            </a:r>
            <a:r>
              <a:rPr lang="en-US" sz="882" b="0" i="0" kern="1200" dirty="0" err="1">
                <a:solidFill>
                  <a:schemeClr val="tx1"/>
                </a:solidFill>
                <a:effectLst/>
                <a:latin typeface="Segoe Sans Display" pitchFamily="2" charset="0"/>
                <a:ea typeface="+mn-ea"/>
                <a:cs typeface="+mn-cs"/>
              </a:rPr>
              <a:t>lavoro</a:t>
            </a:r>
            <a:r>
              <a:rPr lang="en-US" sz="882" b="0" i="0" kern="1200" dirty="0">
                <a:solidFill>
                  <a:schemeClr val="tx1"/>
                </a:solidFill>
                <a:effectLst/>
                <a:latin typeface="Segoe Sans Display" pitchFamily="2" charset="0"/>
                <a:ea typeface="+mn-ea"/>
                <a:cs typeface="+mn-cs"/>
              </a:rPr>
              <a:t>. </a:t>
            </a:r>
          </a:p>
          <a:p>
            <a:pPr fontAlgn="t"/>
            <a:endParaRPr lang="en-US" sz="882" b="0" i="0" kern="1200" dirty="0">
              <a:solidFill>
                <a:schemeClr val="tx1"/>
              </a:solidFill>
              <a:effectLst/>
              <a:latin typeface="Segoe Sans Display" pitchFamily="2" charset="0"/>
              <a:ea typeface="+mn-ea"/>
              <a:cs typeface="+mn-cs"/>
            </a:endParaRPr>
          </a:p>
          <a:p>
            <a:pPr fontAlgn="t"/>
            <a:endParaRPr lang="en-US" sz="882" b="0" i="0" kern="1200" dirty="0">
              <a:solidFill>
                <a:schemeClr val="tx1"/>
              </a:solidFill>
              <a:effectLst/>
              <a:latin typeface="Segoe Sans Display" pitchFamily="2" charset="0"/>
              <a:ea typeface="+mn-ea"/>
              <a:cs typeface="+mn-cs"/>
            </a:endParaRPr>
          </a:p>
          <a:p>
            <a:pPr fontAlgn="t"/>
            <a:endParaRPr lang="en-US" sz="882" b="0" i="0" kern="1200" dirty="0">
              <a:solidFill>
                <a:schemeClr val="tx1"/>
              </a:solidFill>
              <a:effectLst/>
              <a:latin typeface="Segoe Sans Display" pitchFamily="2" charset="0"/>
              <a:ea typeface="+mn-ea"/>
              <a:cs typeface="+mn-cs"/>
            </a:endParaRPr>
          </a:p>
          <a:p>
            <a:endParaRPr lang="en-US" dirty="0"/>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Partiamo da un concetto chiave: Copilot e’ l’interfaccia con cui parliamo all’intelligenza artificiale di Microsoft. E’ importante chiarire la differenza tra il Copilot completo e Copilot Chat, la versione inclusa nella licenza: appaiono nello stesso posto e si assomigliano molto, ma oggi ci concentriamo proprio su come rendere al massimo la versione gratuita.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ESPLICITA, IMPLICITA O DI LEGGE, RIGUARDO ALLE INFORMAZIONI CONTENUTE IN QUESTA PRESENTAZIONE.</a:t>
            </a:r>
          </a:p>
        </p:txBody>
      </p:sp>
      <p:sp>
        <p:nvSpPr>
          <p:cNvPr id="6" name="Date Placeholder 5"/>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Copilot è disponibile come applicazione dedicata sia per Windows che per Mac. Puoi aggiungerlo al Dock o alla barra delle applicazioni, per avviarlo facilmente ogni volta che ne hai bisogno.</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Su Mac, premendo il tasto Option e la barra spaziatrice si apre istantaneamente Copilot e si attiva la modalità vocale, così puoi iniziare subito a porre le tue domande. </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Su Windows, puoi fare lo stesso premendo il tasto Windows e la lettera C. Se tieni premuti insieme il tasto Windows e C, Copilot passa immediatamente all’interazione vocale—proprio come usare un pulsante premi e parla su un walkie-talkie.</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Trovo questa funzione particolarmente utile. Quando sono al computer, premo semplicemente Windows key + C, tengo premuto e inizio a fare domande a Copilot. È un po’ come avere una conversazione con il computer. A seconda della tua licenza, Copilot risponde in base ai tuoi dati di lavoro e/o alle informazioni dal web, rendendolo uno strumento potente per risposte rapide e fondate.</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Copilot e’ un’app dedicata sia su Windows che su Mac. Io la tengo sempre a portata di mano: su Windows premo il tasto Windows piu’ C, su Mac Option piu’ barra spaziatrice, e tenendo premuto attivo subito la modalita’ vocale. E’ un po’ come avere sempre lo strumento aperto, pronto a rispondere mentre lavoro.</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02511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a:solidFill>
                  <a:schemeClr val="tx1"/>
                </a:solidFill>
                <a:effectLst/>
                <a:latin typeface="Segoe Sans Display" pitchFamily="2" charset="0"/>
                <a:ea typeface="+mn-ea"/>
                <a:cs typeface="+mn-cs"/>
              </a:rPr>
              <a:t>Copilot è disponibile nel browser—vai su m365.cloud.microsoft/chat per l’app Copilot. È disponibile su diverse piattaforme, con un’interfaccia utente leggermente diversa a seconda della piattaforma—ottimizzata per tastiera o tocco.</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Lo trovate anche nel browser, ed e’ proprio da qui che parte la nostra esperienza di oggi. E’ una chat IA sicura, basata sui modelli piu’ recenti, che capisce il contesto su cui state lavorando e adatta le risposte di conseguenza.</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9162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L’app Copilot è integrata anche in Microsoft Teams e Outlook. Se vai nella barra laterale sinistra, vedrai Copilot nell’elenco delle app disponibili come Chat, Calendario, Chiamate, ecc. per Teams e Posta, Calendario, Persone, Attività, ecc. per Outlook. Questa selezione apre Copilot Chat all’interno di Teams o Outlook e ti permette di interagire con Copilot Chat come faresti nell’app Web o nell’app desktop. Tieni presente che sono disponibili solo le funzionalità di Chat, quindi solo Chat e agenti. Per Cercare o Creare dovrai aprire l’app Copilot completa sul web o sul desktop.</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Potresti notare che Teams e Outlook hanno anche un’icona Copilot nella barra multifunzione. Cliccando qui si aprirà un riquadro attività sul lato destro dell’app. Queste esperienze di Copilot Chat integrate nell’app sono tutte personalizzate per quella specifica app e ti permettono di usare Copilot per lavorare con i tuoi contenuti in quell’app. All’inizio, ho trovato le due interfacce un po’ confuse. La differenza fondamentale è che aprire l’app dalla barra laterale sinistra ti permette di usare Copilot Chat senza un contesto predefinito, mentre usare l’app dal riquadro a comparsa sulla destra ti permette di lavorare nel contesto del documento aperto.</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Ne parlerò più in dettaglio nella prossima diapositiva.</a:t>
            </a:r>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Una delle funzioni dove sfruttiamo di piu’ Copilot e’ dentro le app di Microsoft, come Teams e Outlook. Nella chat di Outlook possiamo riassumere lunghi thread di email e preparare bozze. Vi faccio un esempio dal vivo: ci sono diverse mail non lette su una go-to-market strategy per il lancio di una e-bike. Senza leggerle, chiedo a Copilot di riassumere il thread e se c’e’ una data di lancio; poi propongo io il primo giugno e gli faccio scrivere una mail ad Amber Rodriguez. E possiamo sempre cambiare tono e struttura in base a chi ci rivolgiamo.</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8:53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1569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43A3-F66B-5C7A-B50C-34FF1B495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01578-1B16-7FAA-12B0-D2E79B2DE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8C624-33F7-DA7D-BFFD-DBC473281FB3}"/>
              </a:ext>
            </a:extLst>
          </p:cNvPr>
          <p:cNvSpPr>
            <a:spLocks noGrp="1"/>
          </p:cNvSpPr>
          <p:nvPr>
            <p:ph type="body" idx="1"/>
          </p:nvPr>
        </p:nvSpPr>
        <p:spPr/>
        <p:txBody>
          <a:bodyPr/>
          <a:lstStyle/>
          <a:p>
            <a:pPr fontAlgn="t"/>
            <a:r>
              <a:rPr lang="en-US" sz="882" b="0" i="0" kern="1200">
                <a:solidFill>
                  <a:schemeClr val="tx1"/>
                </a:solidFill>
                <a:effectLst/>
                <a:latin typeface="Segoe Sans Display" pitchFamily="2" charset="0"/>
                <a:ea typeface="+mn-ea"/>
                <a:cs typeface="+mn-cs"/>
              </a:rPr>
              <a:t>Copilot è disponibile anche su dispositivi mobili. Puoi scaricare l’app visitando aka.ms/</a:t>
            </a:r>
            <a:r>
              <a:rPr lang="en-US" sz="882" b="0" i="0" kern="1200" err="1">
                <a:solidFill>
                  <a:schemeClr val="tx1"/>
                </a:solidFill>
                <a:effectLst/>
                <a:latin typeface="Segoe Sans Display" pitchFamily="2" charset="0"/>
                <a:ea typeface="+mn-ea"/>
                <a:cs typeface="+mn-cs"/>
              </a:rPr>
              <a:t>copilotmobile</a:t>
            </a:r>
            <a:r>
              <a:rPr lang="en-US" sz="882" b="0" i="0" kern="1200">
                <a:solidFill>
                  <a:schemeClr val="tx1"/>
                </a:solidFill>
                <a:effectLst/>
                <a:latin typeface="Segoe Sans Display" pitchFamily="2" charset="0"/>
                <a:ea typeface="+mn-ea"/>
                <a:cs typeface="+mn-cs"/>
              </a:rPr>
              <a:t>, oppure cercando Copilot nel Google Play Store o nell’Apple App Store. Una volta installata, accedi semplicemente con le tue credenziali aziendali o scolastiche.</a:t>
            </a:r>
          </a:p>
          <a:p>
            <a:pPr fontAlgn="t"/>
            <a:endParaRPr lang="en-US" sz="882" b="0" i="0" kern="1200">
              <a:solidFill>
                <a:schemeClr val="tx1"/>
              </a:solidFill>
              <a:effectLst/>
              <a:latin typeface="Segoe Sans Display" pitchFamily="2" charset="0"/>
              <a:ea typeface="+mn-ea"/>
              <a:cs typeface="+mn-cs"/>
            </a:endParaRPr>
          </a:p>
          <a:p>
            <a:pPr fontAlgn="t"/>
            <a:r>
              <a:rPr lang="en-US" sz="882" b="0" i="0" kern="1200">
                <a:solidFill>
                  <a:schemeClr val="tx1"/>
                </a:solidFill>
                <a:effectLst/>
                <a:latin typeface="Segoe Sans Display" pitchFamily="2" charset="0"/>
                <a:ea typeface="+mn-ea"/>
                <a:cs typeface="+mn-cs"/>
              </a:rPr>
              <a:t>Avere Copilot sul telefono è particolarmente utile quando non sei in ufficio. Puoi accedere alle funzionalità di Copilot ovunque ti trovi. Ad esempio, puoi fare domande rapidamente, ottenere riepiloghi o gestire attività direttamente dal tuo dispositivo mobile.</a:t>
            </a:r>
          </a:p>
          <a:p>
            <a:endParaRPr lang="en-US"/>
          </a:p>
          <a:p>
            <a:pPr algn="l"/>
            <a:endParaRPr lang="it-IT"/>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1" i="0" kern="1200">
                <a:solidFill>
                  <a:schemeClr val="tx1"/>
                </a:solidFill>
                <a:effectLst/>
                <a:latin typeface="Segoe Sans Display" pitchFamily="2" charset="0"/>
                <a:ea typeface="+mn-ea"/>
                <a:cs typeface="+mn-cs"/>
              </a:rPr>
              <a:t>Note conversazionali (dalla registrazione):</a:t>
            </a:r>
          </a:p>
          <a:p>
            <a:pPr marL="0" marR="0" lvl="0" indent="0" algn="l" defTabSz="914367" rtl="0" eaLnBrk="1" fontAlgn="auto" latinLnBrk="0" hangingPunct="1">
              <a:lnSpc>
                <a:spcPct val="90000"/>
              </a:lnSpc>
              <a:spcBef>
                <a:spcPts val="0"/>
              </a:spcBef>
              <a:spcAft>
                <a:spcPts val="333"/>
              </a:spcAft>
              <a:buClrTx/>
              <a:buSzTx/>
              <a:buFontTx/>
              <a:buNone/>
              <a:tabLst/>
              <a:defRPr/>
            </a:pPr>
            <a:r>
              <a:rPr lang="it-IT" sz="882" b="0" i="0" kern="1200">
                <a:solidFill>
                  <a:schemeClr val="tx1"/>
                </a:solidFill>
                <a:effectLst/>
                <a:latin typeface="Segoe Sans Display" pitchFamily="2" charset="0"/>
                <a:ea typeface="+mn-ea"/>
                <a:cs typeface="+mn-cs"/>
              </a:rPr>
              <a:t>Copilot e’ disponibile anche da mobile, cosi’ potete portarlo sempre con voi. Basta accedere con l’account aziendale o scolastico e avete le funzionalita’ di Copilot Chat ovunque vi troviate, per fare domande rapide o ottenere riepiloghi al volo.</a:t>
            </a:r>
          </a:p>
        </p:txBody>
      </p:sp>
      <p:sp>
        <p:nvSpPr>
          <p:cNvPr id="4" name="Header Placeholder 3">
            <a:extLst>
              <a:ext uri="{FF2B5EF4-FFF2-40B4-BE49-F238E27FC236}">
                <a16:creationId xmlns:a16="http://schemas.microsoft.com/office/drawing/2014/main" id="{E72327AB-1334-5F1E-39E9-E7BCBE0D8EE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4C397D9-C1D8-FF2C-8B5B-AEF8B1E49B8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Tutti i diritti riservati. MICROSOFT NON FORNISCE ALCUNA GARANZIA, ESPRESSA, IMPLICITA O LEGALE, IN MERITO ALLE INFORMAZIONI CONTENUTE IN QUESTA PRESENTAZIONE.</a:t>
            </a:r>
          </a:p>
        </p:txBody>
      </p:sp>
      <p:sp>
        <p:nvSpPr>
          <p:cNvPr id="6" name="Date Placeholder 5">
            <a:extLst>
              <a:ext uri="{FF2B5EF4-FFF2-40B4-BE49-F238E27FC236}">
                <a16:creationId xmlns:a16="http://schemas.microsoft.com/office/drawing/2014/main" id="{98504CC1-DA2A-1612-713C-5A5C851C8852}"/>
              </a:ext>
            </a:extLst>
          </p:cNvPr>
          <p:cNvSpPr>
            <a:spLocks noGrp="1"/>
          </p:cNvSpPr>
          <p:nvPr>
            <p:ph type="dt" idx="1"/>
          </p:nvPr>
        </p:nvSpPr>
        <p:spPr/>
        <p:txBody>
          <a:bodyPr/>
          <a:lstStyle/>
          <a:p>
            <a:fld id="{386CE63F-9E7F-4C04-9D0D-FCA25A8E9E86}" type="datetime8">
              <a:rPr lang="en-US" smtClean="0"/>
              <a:pPr/>
              <a:t>7/7/2026 8:53 AM</a:t>
            </a:fld>
            <a:endParaRPr lang="en-US"/>
          </a:p>
        </p:txBody>
      </p:sp>
      <p:sp>
        <p:nvSpPr>
          <p:cNvPr id="7" name="Slide Number Placeholder 6">
            <a:extLst>
              <a:ext uri="{FF2B5EF4-FFF2-40B4-BE49-F238E27FC236}">
                <a16:creationId xmlns:a16="http://schemas.microsoft.com/office/drawing/2014/main" id="{3D077BD7-ECF1-4963-7788-2A95EA0D5741}"/>
              </a:ext>
            </a:extLst>
          </p:cNvPr>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863761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21.svg"/></Relationships>
</file>

<file path=ppt/slideLayouts/_rels/slideLayout2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cstate="screen">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206803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7659897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80490104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313230131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subtitle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66B8B079-3F2E-E0AC-E4F6-FB821708D6B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40351334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7846002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mj-lt"/>
                <a:cs typeface="Segoe Sans Display Semibold" pitchFamily="2" charset="0"/>
              </a:rPr>
              <a:t>Grazie!</a:t>
            </a:r>
          </a:p>
        </p:txBody>
      </p:sp>
    </p:spTree>
    <p:extLst>
      <p:ext uri="{BB962C8B-B14F-4D97-AF65-F5344CB8AC3E}">
        <p14:creationId xmlns:p14="http://schemas.microsoft.com/office/powerpoint/2010/main" val="7743309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5984016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2215991"/>
          </a:xfrm>
          <a:prstGeom prst="rect">
            <a:avLst/>
          </a:prstGeom>
        </p:spPr>
        <p:txBody>
          <a:bodyPr lIns="0" tIns="0" rIns="0" bIns="0">
            <a:spAutoFit/>
          </a:bodyPr>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92206248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0374138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t="-247"/>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36874290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52281306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397341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7365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83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95845084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1059887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6749775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626871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0735781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338484048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30799889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screen">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61743746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127172124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_Title Only">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3537232252"/>
      </p:ext>
    </p:extLst>
  </p:cSld>
  <p:clrMapOvr>
    <a:masterClrMapping/>
  </p:clrMapOvr>
  <p:transition>
    <p:fade/>
  </p:transition>
  <p:hf hdr="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1442114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22167298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9197574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392899383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691196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8623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Tree>
    <p:extLst>
      <p:ext uri="{BB962C8B-B14F-4D97-AF65-F5344CB8AC3E}">
        <p14:creationId xmlns:p14="http://schemas.microsoft.com/office/powerpoint/2010/main" val="290068834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6B2F928-973E-006A-E08C-44F4E6EF9C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BD4ED6CA-60E3-7CDD-FAA8-F134DB005C9D}"/>
              </a:ext>
            </a:extLst>
          </p:cNvPr>
          <p:cNvSpPr>
            <a:spLocks noGrp="1"/>
          </p:cNvSpPr>
          <p:nvPr>
            <p:ph type="body" sz="quarter" idx="10" hasCustomPrompt="1"/>
          </p:nvPr>
        </p:nvSpPr>
        <p:spPr>
          <a:xfrm>
            <a:off x="588263" y="1140460"/>
            <a:ext cx="11018520" cy="246221"/>
          </a:xfrm>
          <a:prstGeom prst="rect">
            <a:avLst/>
          </a:prstGeom>
        </p:spPr>
        <p:txBody>
          <a:bodyPr lIns="0" tIns="0" rIns="0" bIns="0">
            <a:spAutoFit/>
          </a:bodyPr>
          <a:lstStyle>
            <a:lvl1pPr marL="0" indent="0">
              <a:defRPr sz="1600">
                <a:solidFill>
                  <a:schemeClr val="bg1"/>
                </a:solidFill>
              </a:defRPr>
            </a:lvl1pPr>
            <a:lvl5pPr>
              <a:defRPr/>
            </a:lvl5pPr>
          </a:lstStyle>
          <a:p>
            <a:pPr lvl="0"/>
            <a:r>
              <a:rPr lang="en-US"/>
              <a:t>Click to add subtitle</a:t>
            </a:r>
          </a:p>
        </p:txBody>
      </p:sp>
    </p:spTree>
    <p:extLst>
      <p:ext uri="{BB962C8B-B14F-4D97-AF65-F5344CB8AC3E}">
        <p14:creationId xmlns:p14="http://schemas.microsoft.com/office/powerpoint/2010/main" val="40770278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tIns="0" rIns="0" bIns="0"/>
          <a:lstStyle>
            <a:lvl1pPr>
              <a:defRPr spc="0" baseline="0">
                <a:latin typeface="+mj-lt"/>
              </a:defRPr>
            </a:lvl1pPr>
          </a:lstStyle>
          <a:p>
            <a:r>
              <a:rPr lang="en-US"/>
              <a:t>Click to edit Master title style</a:t>
            </a:r>
          </a:p>
        </p:txBody>
      </p:sp>
    </p:spTree>
    <p:extLst>
      <p:ext uri="{BB962C8B-B14F-4D97-AF65-F5344CB8AC3E}">
        <p14:creationId xmlns:p14="http://schemas.microsoft.com/office/powerpoint/2010/main" val="181798815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2.sv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22"/>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25287660"/>
      </p:ext>
    </p:extLst>
  </p:cSld>
  <p:clrMap bg1="lt1" tx1="dk1" bg2="lt2" tx2="dk2" accent1="accent1" accent2="accent2" accent3="accent3" accent4="accent4" accent5="accent5" accent6="accent6" hlink="hlink" folHlink="folHlink"/>
  <p:sldLayoutIdLst>
    <p:sldLayoutId id="2147486039" r:id="rId1"/>
    <p:sldLayoutId id="2147486040" r:id="rId2"/>
    <p:sldLayoutId id="2147486041" r:id="rId3"/>
    <p:sldLayoutId id="2147486042" r:id="rId4"/>
    <p:sldLayoutId id="2147486043" r:id="rId5"/>
    <p:sldLayoutId id="2147486044" r:id="rId6"/>
    <p:sldLayoutId id="2147486045" r:id="rId7"/>
    <p:sldLayoutId id="2147486046" r:id="rId8"/>
    <p:sldLayoutId id="2147486047" r:id="rId9"/>
    <p:sldLayoutId id="2147486048" r:id="rId10"/>
    <p:sldLayoutId id="2147486049" r:id="rId11"/>
    <p:sldLayoutId id="2147486050" r:id="rId12"/>
    <p:sldLayoutId id="2147486051" r:id="rId13"/>
    <p:sldLayoutId id="2147486052" r:id="rId14"/>
    <p:sldLayoutId id="2147486053" r:id="rId15"/>
    <p:sldLayoutId id="2147486054" r:id="rId16"/>
    <p:sldLayoutId id="2147486055" r:id="rId17"/>
    <p:sldLayoutId id="2147486056" r:id="rId18"/>
    <p:sldLayoutId id="2147486057" r:id="rId19"/>
    <p:sldLayoutId id="2147486058" r:id="rId2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1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222599863"/>
      </p:ext>
    </p:extLst>
  </p:cSld>
  <p:clrMap bg1="lt1" tx1="dk1" bg2="lt2" tx2="dk2" accent1="accent1" accent2="accent2" accent3="accent3" accent4="accent4" accent5="accent5" accent6="accent6" hlink="hlink" folHlink="folHlink"/>
  <p:sldLayoutIdLst>
    <p:sldLayoutId id="2147485854" r:id="rId1"/>
    <p:sldLayoutId id="2147485904" r:id="rId2"/>
    <p:sldLayoutId id="2147485920" r:id="rId3"/>
    <p:sldLayoutId id="2147485924" r:id="rId4"/>
    <p:sldLayoutId id="2147485925" r:id="rId5"/>
    <p:sldLayoutId id="2147486020" r:id="rId6"/>
    <p:sldLayoutId id="2147486030" r:id="rId7"/>
    <p:sldLayoutId id="2147486031" r:id="rId8"/>
    <p:sldLayoutId id="2147486032" r:id="rId9"/>
    <p:sldLayoutId id="2147486033" r:id="rId10"/>
    <p:sldLayoutId id="2147486034" r:id="rId11"/>
    <p:sldLayoutId id="2147486035" r:id="rId12"/>
    <p:sldLayoutId id="2147486036" r:id="rId13"/>
    <p:sldLayoutId id="2147486037" r:id="rId1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0.png"/><Relationship Id="rId5" Type="http://schemas.microsoft.com/office/2017/04/relationships/track" Target="../media/track1.vtt"/><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5.png"/><Relationship Id="rId5" Type="http://schemas.microsoft.com/office/2017/04/relationships/track" Target="../media/track2.vtt"/><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hyperlink" Target="https://aka.ms/CustomerHubSessions"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2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svg"/></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learn.microsoft.com/en-us/microsoft-365-copilot/extensibility/declarative-agent-instructions" TargetMode="External"/><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learn.microsoft.com/en-us/microsoft-365-copilot/extensibility/declarative-agent-instruction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adoption.microsoft.com/en-gb/ai-agents/templates-and-examples/" TargetMode="Externa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png"/><Relationship Id="rId5" Type="http://schemas.microsoft.com/office/2017/04/relationships/track" Target="../media/track3.vtt"/><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s://aka.ms/CustomerHubSessions"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0.svg"/><Relationship Id="rId4" Type="http://schemas.openxmlformats.org/officeDocument/2006/relationships/image" Target="../media/image29.svg"/></Relationships>
</file>

<file path=ppt/slides/_rels/slide30.xml.rels><?xml version="1.0" encoding="UTF-8" standalone="yes"?>
<Relationships xmlns="http://schemas.openxmlformats.org/package/2006/relationships"><Relationship Id="rId3" Type="http://schemas.openxmlformats.org/officeDocument/2006/relationships/hyperlink" Target="https://aka.ms/M365Champions"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hyperlink" Target="https://adoption.microsoft.com/copilot-chat/success-ki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aka.ms/copilotmobi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73D0ED-BC5B-EB8B-516D-07B4D543415D}"/>
              </a:ext>
              <a:ext uri="{C183D7F6-B498-43B3-948B-1728B52AA6E4}">
                <adec:decorative xmlns:adec="http://schemas.microsoft.com/office/drawing/2017/decorative" val="1"/>
              </a:ext>
            </a:extLst>
          </p:cNvPr>
          <p:cNvGrpSpPr/>
          <p:nvPr/>
        </p:nvGrpSpPr>
        <p:grpSpPr>
          <a:xfrm>
            <a:off x="6564923" y="873579"/>
            <a:ext cx="5110842" cy="5110842"/>
            <a:chOff x="7086600" y="600530"/>
            <a:chExt cx="4902200" cy="4902200"/>
          </a:xfrm>
        </p:grpSpPr>
        <p:sp>
          <p:nvSpPr>
            <p:cNvPr id="3" name="Oval 2">
              <a:extLst>
                <a:ext uri="{FF2B5EF4-FFF2-40B4-BE49-F238E27FC236}">
                  <a16:creationId xmlns:a16="http://schemas.microsoft.com/office/drawing/2014/main" id="{B3F3C269-56D6-8BD6-618A-75CD0856217C}"/>
                </a:ext>
                <a:ext uri="{C183D7F6-B498-43B3-948B-1728B52AA6E4}">
                  <adec:decorative xmlns:adec="http://schemas.microsoft.com/office/drawing/2017/decorative" val="1"/>
                </a:ext>
              </a:extLst>
            </p:cNvPr>
            <p:cNvSpPr/>
            <p:nvPr/>
          </p:nvSpPr>
          <p:spPr bwMode="auto">
            <a:xfrm>
              <a:off x="7086600" y="600530"/>
              <a:ext cx="4902200" cy="4902200"/>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 name="Picture 3">
              <a:extLst>
                <a:ext uri="{FF2B5EF4-FFF2-40B4-BE49-F238E27FC236}">
                  <a16:creationId xmlns:a16="http://schemas.microsoft.com/office/drawing/2014/main" id="{77DA6AF1-2355-56A4-8F4F-BA21F36D81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45019" y="658949"/>
              <a:ext cx="4785362" cy="4785362"/>
            </a:xfrm>
            <a:custGeom>
              <a:avLst/>
              <a:gdLst>
                <a:gd name="connsiteX0" fmla="*/ 2171700 w 4343400"/>
                <a:gd name="connsiteY0" fmla="*/ 0 h 4343400"/>
                <a:gd name="connsiteX1" fmla="*/ 4343400 w 4343400"/>
                <a:gd name="connsiteY1" fmla="*/ 2171700 h 4343400"/>
                <a:gd name="connsiteX2" fmla="*/ 2171700 w 4343400"/>
                <a:gd name="connsiteY2" fmla="*/ 4343400 h 4343400"/>
                <a:gd name="connsiteX3" fmla="*/ 0 w 4343400"/>
                <a:gd name="connsiteY3" fmla="*/ 2171700 h 4343400"/>
                <a:gd name="connsiteX4" fmla="*/ 217170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2171700" y="0"/>
                  </a:moveTo>
                  <a:cubicBezTo>
                    <a:pt x="3371096" y="0"/>
                    <a:pt x="4343400" y="972304"/>
                    <a:pt x="4343400" y="2171700"/>
                  </a:cubicBezTo>
                  <a:cubicBezTo>
                    <a:pt x="4343400" y="3371098"/>
                    <a:pt x="3371096" y="4343400"/>
                    <a:pt x="2171700" y="4343400"/>
                  </a:cubicBezTo>
                  <a:cubicBezTo>
                    <a:pt x="972303" y="4343400"/>
                    <a:pt x="0" y="3371098"/>
                    <a:pt x="0" y="2171700"/>
                  </a:cubicBezTo>
                  <a:cubicBezTo>
                    <a:pt x="0" y="972304"/>
                    <a:pt x="972303" y="0"/>
                    <a:pt x="2171700" y="0"/>
                  </a:cubicBezTo>
                  <a:close/>
                </a:path>
              </a:pathLst>
            </a:custGeom>
          </p:spPr>
        </p:pic>
      </p:grpSp>
      <p:sp>
        <p:nvSpPr>
          <p:cNvPr id="6" name="Title 3">
            <a:extLst>
              <a:ext uri="{FF2B5EF4-FFF2-40B4-BE49-F238E27FC236}">
                <a16:creationId xmlns:a16="http://schemas.microsoft.com/office/drawing/2014/main" id="{C1F78C0C-C764-B989-C29E-97E56818BA26}"/>
              </a:ext>
            </a:extLst>
          </p:cNvPr>
          <p:cNvSpPr>
            <a:spLocks noGrp="1"/>
          </p:cNvSpPr>
          <p:nvPr>
            <p:ph type="title"/>
          </p:nvPr>
        </p:nvSpPr>
        <p:spPr>
          <a:xfrm>
            <a:off x="591450" y="2511166"/>
            <a:ext cx="5973473" cy="1938992"/>
          </a:xfrm>
        </p:spPr>
        <p:txBody>
          <a:bodyPr/>
          <a:lstStyle/>
          <a:p>
            <a:r>
              <a:rPr lang="it-IT" sz="4000" b="1" dirty="0"/>
              <a:t>Massimizza la tua esperienza con Microsoft 365 Copilot Chat</a:t>
            </a:r>
          </a:p>
        </p:txBody>
      </p:sp>
      <p:sp>
        <p:nvSpPr>
          <p:cNvPr id="5" name="Text Placeholder 1">
            <a:extLst>
              <a:ext uri="{FF2B5EF4-FFF2-40B4-BE49-F238E27FC236}">
                <a16:creationId xmlns:a16="http://schemas.microsoft.com/office/drawing/2014/main" id="{EC398E47-6F12-E3F0-79BB-D7B87C00FF7D}"/>
              </a:ext>
            </a:extLst>
          </p:cNvPr>
          <p:cNvSpPr>
            <a:spLocks noGrp="1"/>
          </p:cNvSpPr>
          <p:nvPr>
            <p:ph type="body" sz="quarter" idx="10"/>
          </p:nvPr>
        </p:nvSpPr>
        <p:spPr>
          <a:xfrm>
            <a:off x="592138" y="4606925"/>
            <a:ext cx="5358719" cy="587375"/>
          </a:xfrm>
        </p:spPr>
        <p:txBody>
          <a:bodyPr/>
          <a:lstStyle/>
          <a:p>
            <a:pPr lvl="0"/>
            <a:r>
              <a:rPr lang="en-US"/>
              <a:t>Funzionalità avanzate di Microsoft 365 Copilot Chat per tutti</a:t>
            </a:r>
          </a:p>
        </p:txBody>
      </p:sp>
    </p:spTree>
    <p:extLst>
      <p:ext uri="{BB962C8B-B14F-4D97-AF65-F5344CB8AC3E}">
        <p14:creationId xmlns:p14="http://schemas.microsoft.com/office/powerpoint/2010/main" val="194261330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9196916-BA18-FB3C-BB92-BE7A910AEA36}"/>
              </a:ext>
              <a:ext uri="{C183D7F6-B498-43B3-948B-1728B52AA6E4}">
                <adec:decorative xmlns:adec="http://schemas.microsoft.com/office/drawing/2017/decorative" val="1"/>
              </a:ext>
            </a:extLst>
          </p:cNvPr>
          <p:cNvSpPr/>
          <p:nvPr/>
        </p:nvSpPr>
        <p:spPr bwMode="auto">
          <a:xfrm>
            <a:off x="588263" y="1237276"/>
            <a:ext cx="11018520" cy="5135243"/>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latin typeface="+mj-lt"/>
              <a:cs typeface="Segoe Sans Display" pitchFamily="2" charset="0"/>
            </a:endParaRPr>
          </a:p>
        </p:txBody>
      </p:sp>
      <p:grpSp>
        <p:nvGrpSpPr>
          <p:cNvPr id="14" name="Group 13">
            <a:extLst>
              <a:ext uri="{FF2B5EF4-FFF2-40B4-BE49-F238E27FC236}">
                <a16:creationId xmlns:a16="http://schemas.microsoft.com/office/drawing/2014/main" id="{09CC0E7D-975B-C5E6-043C-98B51DCB24E0}"/>
              </a:ext>
              <a:ext uri="{C183D7F6-B498-43B3-948B-1728B52AA6E4}">
                <adec:decorative xmlns:adec="http://schemas.microsoft.com/office/drawing/2017/decorative" val="1"/>
              </a:ext>
            </a:extLst>
          </p:cNvPr>
          <p:cNvGrpSpPr>
            <a:grpSpLocks/>
          </p:cNvGrpSpPr>
          <p:nvPr/>
        </p:nvGrpSpPr>
        <p:grpSpPr>
          <a:xfrm>
            <a:off x="863049" y="1567150"/>
            <a:ext cx="562508" cy="562508"/>
            <a:chOff x="697949" y="1410912"/>
            <a:chExt cx="562508" cy="562508"/>
          </a:xfrm>
        </p:grpSpPr>
        <p:grpSp>
          <p:nvGrpSpPr>
            <p:cNvPr id="15" name="Group 14">
              <a:extLst>
                <a:ext uri="{FF2B5EF4-FFF2-40B4-BE49-F238E27FC236}">
                  <a16:creationId xmlns:a16="http://schemas.microsoft.com/office/drawing/2014/main" id="{E55E00CF-18E8-9DEC-730D-4FBB60245D25}"/>
                </a:ext>
                <a:ext uri="{C183D7F6-B498-43B3-948B-1728B52AA6E4}">
                  <adec:decorative xmlns:adec="http://schemas.microsoft.com/office/drawing/2017/decorative" val="1"/>
                </a:ext>
              </a:extLst>
            </p:cNvPr>
            <p:cNvGrpSpPr/>
            <p:nvPr/>
          </p:nvGrpSpPr>
          <p:grpSpPr>
            <a:xfrm>
              <a:off x="697949" y="1410912"/>
              <a:ext cx="562508" cy="562508"/>
              <a:chOff x="1955959" y="4187622"/>
              <a:chExt cx="766762" cy="765422"/>
            </a:xfrm>
          </p:grpSpPr>
          <p:sp>
            <p:nvSpPr>
              <p:cNvPr id="17" name="Oval 16">
                <a:extLst>
                  <a:ext uri="{FF2B5EF4-FFF2-40B4-BE49-F238E27FC236}">
                    <a16:creationId xmlns:a16="http://schemas.microsoft.com/office/drawing/2014/main" id="{C3777E09-3BB2-E85C-F182-A2163EFA056F}"/>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8" name="Oval 17">
                <a:extLst>
                  <a:ext uri="{FF2B5EF4-FFF2-40B4-BE49-F238E27FC236}">
                    <a16:creationId xmlns:a16="http://schemas.microsoft.com/office/drawing/2014/main" id="{17CB51D9-9A06-2BE5-08DC-53E59ED8A965}"/>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6" name="Graphic 16">
              <a:extLst>
                <a:ext uri="{FF2B5EF4-FFF2-40B4-BE49-F238E27FC236}">
                  <a16:creationId xmlns:a16="http://schemas.microsoft.com/office/drawing/2014/main" id="{DDC82C5D-ECF7-0F25-6F8B-E130F06921D6}"/>
                </a:ext>
                <a:ext uri="{C183D7F6-B498-43B3-948B-1728B52AA6E4}">
                  <adec:decorative xmlns:adec="http://schemas.microsoft.com/office/drawing/2017/decorative" val="1"/>
                </a:ext>
              </a:extLst>
            </p:cNvPr>
            <p:cNvSpPr/>
            <p:nvPr/>
          </p:nvSpPr>
          <p:spPr>
            <a:xfrm>
              <a:off x="845875" y="1558838"/>
              <a:ext cx="266656" cy="266656"/>
            </a:xfrm>
            <a:custGeom>
              <a:avLst/>
              <a:gdLst>
                <a:gd name="connsiteX0" fmla="*/ 146972 w 293944"/>
                <a:gd name="connsiteY0" fmla="*/ 0 h 293944"/>
                <a:gd name="connsiteX1" fmla="*/ 293944 w 293944"/>
                <a:gd name="connsiteY1" fmla="*/ 146972 h 293944"/>
                <a:gd name="connsiteX2" fmla="*/ 146972 w 293944"/>
                <a:gd name="connsiteY2" fmla="*/ 293944 h 293944"/>
                <a:gd name="connsiteX3" fmla="*/ 0 w 293944"/>
                <a:gd name="connsiteY3" fmla="*/ 146972 h 293944"/>
                <a:gd name="connsiteX4" fmla="*/ 146972 w 293944"/>
                <a:gd name="connsiteY4" fmla="*/ 0 h 293944"/>
                <a:gd name="connsiteX5" fmla="*/ 158451 w 293944"/>
                <a:gd name="connsiteY5" fmla="*/ 80379 h 293944"/>
                <a:gd name="connsiteX6" fmla="*/ 157216 w 293944"/>
                <a:gd name="connsiteY6" fmla="*/ 79306 h 293944"/>
                <a:gd name="connsiteX7" fmla="*/ 144238 w 293944"/>
                <a:gd name="connsiteY7" fmla="*/ 79203 h 293944"/>
                <a:gd name="connsiteX8" fmla="*/ 142857 w 293944"/>
                <a:gd name="connsiteY8" fmla="*/ 80379 h 293944"/>
                <a:gd name="connsiteX9" fmla="*/ 141799 w 293944"/>
                <a:gd name="connsiteY9" fmla="*/ 81614 h 293944"/>
                <a:gd name="connsiteX10" fmla="*/ 141696 w 293944"/>
                <a:gd name="connsiteY10" fmla="*/ 94591 h 293944"/>
                <a:gd name="connsiteX11" fmla="*/ 142872 w 293944"/>
                <a:gd name="connsiteY11" fmla="*/ 95973 h 293944"/>
                <a:gd name="connsiteX12" fmla="*/ 182833 w 293944"/>
                <a:gd name="connsiteY12" fmla="*/ 135949 h 293944"/>
                <a:gd name="connsiteX13" fmla="*/ 84509 w 293944"/>
                <a:gd name="connsiteY13" fmla="*/ 135949 h 293944"/>
                <a:gd name="connsiteX14" fmla="*/ 83010 w 293944"/>
                <a:gd name="connsiteY14" fmla="*/ 136037 h 293944"/>
                <a:gd name="connsiteX15" fmla="*/ 73589 w 293944"/>
                <a:gd name="connsiteY15" fmla="*/ 145473 h 293944"/>
                <a:gd name="connsiteX16" fmla="*/ 73486 w 293944"/>
                <a:gd name="connsiteY16" fmla="*/ 146957 h 293944"/>
                <a:gd name="connsiteX17" fmla="*/ 73589 w 293944"/>
                <a:gd name="connsiteY17" fmla="*/ 148457 h 293944"/>
                <a:gd name="connsiteX18" fmla="*/ 83010 w 293944"/>
                <a:gd name="connsiteY18" fmla="*/ 157877 h 293944"/>
                <a:gd name="connsiteX19" fmla="*/ 84509 w 293944"/>
                <a:gd name="connsiteY19" fmla="*/ 157980 h 293944"/>
                <a:gd name="connsiteX20" fmla="*/ 182833 w 293944"/>
                <a:gd name="connsiteY20" fmla="*/ 157980 h 293944"/>
                <a:gd name="connsiteX21" fmla="*/ 142857 w 293944"/>
                <a:gd name="connsiteY21" fmla="*/ 197957 h 293944"/>
                <a:gd name="connsiteX22" fmla="*/ 141784 w 293944"/>
                <a:gd name="connsiteY22" fmla="*/ 199206 h 293944"/>
                <a:gd name="connsiteX23" fmla="*/ 143989 w 293944"/>
                <a:gd name="connsiteY23" fmla="*/ 214638 h 293944"/>
                <a:gd name="connsiteX24" fmla="*/ 157216 w 293944"/>
                <a:gd name="connsiteY24" fmla="*/ 214638 h 293944"/>
                <a:gd name="connsiteX25" fmla="*/ 158436 w 293944"/>
                <a:gd name="connsiteY25" fmla="*/ 213565 h 293944"/>
                <a:gd name="connsiteX26" fmla="*/ 217254 w 293944"/>
                <a:gd name="connsiteY26" fmla="*/ 154776 h 293944"/>
                <a:gd name="connsiteX27" fmla="*/ 218312 w 293944"/>
                <a:gd name="connsiteY27" fmla="*/ 153527 h 293944"/>
                <a:gd name="connsiteX28" fmla="*/ 218430 w 293944"/>
                <a:gd name="connsiteY28" fmla="*/ 140564 h 293944"/>
                <a:gd name="connsiteX29" fmla="*/ 217254 w 293944"/>
                <a:gd name="connsiteY29" fmla="*/ 139183 h 293944"/>
                <a:gd name="connsiteX30" fmla="*/ 158465 w 293944"/>
                <a:gd name="connsiteY30" fmla="*/ 80379 h 293944"/>
                <a:gd name="connsiteX31" fmla="*/ 157216 w 293944"/>
                <a:gd name="connsiteY31" fmla="*/ 79306 h 293944"/>
                <a:gd name="connsiteX32" fmla="*/ 158451 w 293944"/>
                <a:gd name="connsiteY32" fmla="*/ 80379 h 29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3944" h="293944">
                  <a:moveTo>
                    <a:pt x="146972" y="0"/>
                  </a:moveTo>
                  <a:cubicBezTo>
                    <a:pt x="228159" y="0"/>
                    <a:pt x="293944" y="65799"/>
                    <a:pt x="293944" y="146972"/>
                  </a:cubicBezTo>
                  <a:cubicBezTo>
                    <a:pt x="293944" y="228145"/>
                    <a:pt x="228159" y="293944"/>
                    <a:pt x="146972" y="293944"/>
                  </a:cubicBezTo>
                  <a:cubicBezTo>
                    <a:pt x="65814" y="293944"/>
                    <a:pt x="0" y="228145"/>
                    <a:pt x="0" y="146972"/>
                  </a:cubicBezTo>
                  <a:cubicBezTo>
                    <a:pt x="0" y="65799"/>
                    <a:pt x="65814" y="0"/>
                    <a:pt x="146972" y="0"/>
                  </a:cubicBezTo>
                  <a:close/>
                  <a:moveTo>
                    <a:pt x="158451" y="80379"/>
                  </a:moveTo>
                  <a:lnTo>
                    <a:pt x="157216" y="79306"/>
                  </a:lnTo>
                  <a:cubicBezTo>
                    <a:pt x="153371" y="76459"/>
                    <a:pt x="148129" y="76417"/>
                    <a:pt x="144238" y="79203"/>
                  </a:cubicBezTo>
                  <a:lnTo>
                    <a:pt x="142857" y="80379"/>
                  </a:lnTo>
                  <a:lnTo>
                    <a:pt x="141799" y="81614"/>
                  </a:lnTo>
                  <a:cubicBezTo>
                    <a:pt x="138952" y="85459"/>
                    <a:pt x="138911" y="90701"/>
                    <a:pt x="141696" y="94591"/>
                  </a:cubicBezTo>
                  <a:lnTo>
                    <a:pt x="142872" y="95973"/>
                  </a:lnTo>
                  <a:lnTo>
                    <a:pt x="182833" y="135949"/>
                  </a:lnTo>
                  <a:lnTo>
                    <a:pt x="84509" y="135949"/>
                  </a:lnTo>
                  <a:lnTo>
                    <a:pt x="83010" y="136037"/>
                  </a:lnTo>
                  <a:cubicBezTo>
                    <a:pt x="78108" y="136712"/>
                    <a:pt x="74255" y="140570"/>
                    <a:pt x="73589" y="145473"/>
                  </a:cubicBezTo>
                  <a:lnTo>
                    <a:pt x="73486" y="146957"/>
                  </a:lnTo>
                  <a:lnTo>
                    <a:pt x="73589" y="148457"/>
                  </a:lnTo>
                  <a:cubicBezTo>
                    <a:pt x="74261" y="153354"/>
                    <a:pt x="78112" y="157204"/>
                    <a:pt x="83010" y="157877"/>
                  </a:cubicBezTo>
                  <a:lnTo>
                    <a:pt x="84509" y="157980"/>
                  </a:lnTo>
                  <a:lnTo>
                    <a:pt x="182833" y="157980"/>
                  </a:lnTo>
                  <a:lnTo>
                    <a:pt x="142857" y="197957"/>
                  </a:lnTo>
                  <a:lnTo>
                    <a:pt x="141784" y="199206"/>
                  </a:lnTo>
                  <a:cubicBezTo>
                    <a:pt x="138132" y="204077"/>
                    <a:pt x="139118" y="210986"/>
                    <a:pt x="143989" y="214638"/>
                  </a:cubicBezTo>
                  <a:cubicBezTo>
                    <a:pt x="147908" y="217577"/>
                    <a:pt x="153296" y="217577"/>
                    <a:pt x="157216" y="214638"/>
                  </a:cubicBezTo>
                  <a:lnTo>
                    <a:pt x="158436" y="213565"/>
                  </a:lnTo>
                  <a:lnTo>
                    <a:pt x="217254" y="154776"/>
                  </a:lnTo>
                  <a:lnTo>
                    <a:pt x="218312" y="153527"/>
                  </a:lnTo>
                  <a:cubicBezTo>
                    <a:pt x="221156" y="149688"/>
                    <a:pt x="221205" y="144454"/>
                    <a:pt x="218430" y="140564"/>
                  </a:cubicBezTo>
                  <a:lnTo>
                    <a:pt x="217254" y="139183"/>
                  </a:lnTo>
                  <a:lnTo>
                    <a:pt x="158465" y="80379"/>
                  </a:lnTo>
                  <a:lnTo>
                    <a:pt x="157216" y="79306"/>
                  </a:lnTo>
                  <a:lnTo>
                    <a:pt x="158451" y="80379"/>
                  </a:lnTo>
                  <a:close/>
                </a:path>
              </a:pathLst>
            </a:custGeom>
            <a:solidFill>
              <a:schemeClr val="bg1"/>
            </a:solidFill>
            <a:ln w="52503" cap="flat">
              <a:noFill/>
              <a:prstDash val="solid"/>
              <a:miter/>
            </a:ln>
            <a:effectLst>
              <a:outerShdw blurRad="889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20" name="Group 19">
            <a:extLst>
              <a:ext uri="{FF2B5EF4-FFF2-40B4-BE49-F238E27FC236}">
                <a16:creationId xmlns:a16="http://schemas.microsoft.com/office/drawing/2014/main" id="{3E42BE2D-38DA-0ABD-9410-A382977DFE06}"/>
              </a:ext>
              <a:ext uri="{C183D7F6-B498-43B3-948B-1728B52AA6E4}">
                <adec:decorative xmlns:adec="http://schemas.microsoft.com/office/drawing/2017/decorative" val="1"/>
              </a:ext>
            </a:extLst>
          </p:cNvPr>
          <p:cNvGrpSpPr/>
          <p:nvPr/>
        </p:nvGrpSpPr>
        <p:grpSpPr>
          <a:xfrm>
            <a:off x="863049" y="2789814"/>
            <a:ext cx="562508" cy="562508"/>
            <a:chOff x="697949" y="2850791"/>
            <a:chExt cx="562508" cy="562508"/>
          </a:xfrm>
        </p:grpSpPr>
        <p:grpSp>
          <p:nvGrpSpPr>
            <p:cNvPr id="21" name="Group 20">
              <a:extLst>
                <a:ext uri="{FF2B5EF4-FFF2-40B4-BE49-F238E27FC236}">
                  <a16:creationId xmlns:a16="http://schemas.microsoft.com/office/drawing/2014/main" id="{268E5BE5-2B7D-5926-AF95-22AD9B1BCC64}"/>
                </a:ext>
                <a:ext uri="{C183D7F6-B498-43B3-948B-1728B52AA6E4}">
                  <adec:decorative xmlns:adec="http://schemas.microsoft.com/office/drawing/2017/decorative" val="1"/>
                </a:ext>
              </a:extLst>
            </p:cNvPr>
            <p:cNvGrpSpPr/>
            <p:nvPr/>
          </p:nvGrpSpPr>
          <p:grpSpPr>
            <a:xfrm>
              <a:off x="697949" y="2850791"/>
              <a:ext cx="562508" cy="562508"/>
              <a:chOff x="1955959" y="4187622"/>
              <a:chExt cx="766762" cy="765422"/>
            </a:xfrm>
          </p:grpSpPr>
          <p:sp>
            <p:nvSpPr>
              <p:cNvPr id="23" name="Oval 22">
                <a:extLst>
                  <a:ext uri="{FF2B5EF4-FFF2-40B4-BE49-F238E27FC236}">
                    <a16:creationId xmlns:a16="http://schemas.microsoft.com/office/drawing/2014/main" id="{33D4AFE7-9437-B79F-1179-197A5EF2DA21}"/>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4" name="Oval 23">
                <a:extLst>
                  <a:ext uri="{FF2B5EF4-FFF2-40B4-BE49-F238E27FC236}">
                    <a16:creationId xmlns:a16="http://schemas.microsoft.com/office/drawing/2014/main" id="{43385F3A-05EB-0B51-9127-E7F2874DEE57}"/>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22" name="Graphic 80">
              <a:extLst>
                <a:ext uri="{FF2B5EF4-FFF2-40B4-BE49-F238E27FC236}">
                  <a16:creationId xmlns:a16="http://schemas.microsoft.com/office/drawing/2014/main" id="{38817E17-8C34-16C8-9B9E-17F7A5E8442D}"/>
                </a:ext>
                <a:ext uri="{C183D7F6-B498-43B3-948B-1728B52AA6E4}">
                  <adec:decorative xmlns:adec="http://schemas.microsoft.com/office/drawing/2017/decorative" val="1"/>
                </a:ext>
              </a:extLst>
            </p:cNvPr>
            <p:cNvSpPr>
              <a:spLocks/>
            </p:cNvSpPr>
            <p:nvPr/>
          </p:nvSpPr>
          <p:spPr>
            <a:xfrm>
              <a:off x="874296" y="2987356"/>
              <a:ext cx="209814" cy="28937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solidFill>
              <a:schemeClr val="bg1"/>
            </a:solidFill>
            <a:ln w="52503" cap="flat">
              <a:noFill/>
              <a:prstDash val="solid"/>
              <a:miter/>
            </a:ln>
            <a:effectLst>
              <a:outerShdw blurRad="889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b="1">
                <a:solidFill>
                  <a:schemeClr val="bg1"/>
                </a:solidFill>
                <a:latin typeface="+mj-lt"/>
                <a:cs typeface="Segoe Sans Display Semibold" pitchFamily="2" charset="0"/>
              </a:endParaRPr>
            </a:p>
          </p:txBody>
        </p:sp>
      </p:grpSp>
      <p:grpSp>
        <p:nvGrpSpPr>
          <p:cNvPr id="27" name="Group 26">
            <a:extLst>
              <a:ext uri="{FF2B5EF4-FFF2-40B4-BE49-F238E27FC236}">
                <a16:creationId xmlns:a16="http://schemas.microsoft.com/office/drawing/2014/main" id="{C090F24E-EBA1-5173-8381-7E72890038B1}"/>
              </a:ext>
              <a:ext uri="{C183D7F6-B498-43B3-948B-1728B52AA6E4}">
                <adec:decorative xmlns:adec="http://schemas.microsoft.com/office/drawing/2017/decorative" val="1"/>
              </a:ext>
            </a:extLst>
          </p:cNvPr>
          <p:cNvGrpSpPr/>
          <p:nvPr/>
        </p:nvGrpSpPr>
        <p:grpSpPr>
          <a:xfrm>
            <a:off x="863049" y="4012070"/>
            <a:ext cx="562508" cy="562508"/>
            <a:chOff x="1955959" y="4187622"/>
            <a:chExt cx="766762" cy="765422"/>
          </a:xfrm>
        </p:grpSpPr>
        <p:sp>
          <p:nvSpPr>
            <p:cNvPr id="29" name="Oval 28">
              <a:extLst>
                <a:ext uri="{FF2B5EF4-FFF2-40B4-BE49-F238E27FC236}">
                  <a16:creationId xmlns:a16="http://schemas.microsoft.com/office/drawing/2014/main" id="{61005E40-0464-2C23-9437-40417217FF8C}"/>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0" name="Oval 29">
              <a:extLst>
                <a:ext uri="{FF2B5EF4-FFF2-40B4-BE49-F238E27FC236}">
                  <a16:creationId xmlns:a16="http://schemas.microsoft.com/office/drawing/2014/main" id="{FA7D3E89-024D-1D45-3FBD-E1416653042B}"/>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28" name="Graphic 59">
            <a:extLst>
              <a:ext uri="{FF2B5EF4-FFF2-40B4-BE49-F238E27FC236}">
                <a16:creationId xmlns:a16="http://schemas.microsoft.com/office/drawing/2014/main" id="{4F75FD00-8635-9773-E071-21A2314F8577}"/>
              </a:ext>
              <a:ext uri="{C183D7F6-B498-43B3-948B-1728B52AA6E4}">
                <adec:decorative xmlns:adec="http://schemas.microsoft.com/office/drawing/2017/decorative" val="1"/>
              </a:ext>
            </a:extLst>
          </p:cNvPr>
          <p:cNvSpPr>
            <a:spLocks/>
          </p:cNvSpPr>
          <p:nvPr/>
        </p:nvSpPr>
        <p:spPr>
          <a:xfrm>
            <a:off x="1003903" y="4152924"/>
            <a:ext cx="280800" cy="280800"/>
          </a:xfrm>
          <a:custGeom>
            <a:avLst/>
            <a:gdLst>
              <a:gd name="connsiteX0" fmla="*/ 126206 w 190500"/>
              <a:gd name="connsiteY0" fmla="*/ 109538 h 190500"/>
              <a:gd name="connsiteX1" fmla="*/ 88106 w 190500"/>
              <a:gd name="connsiteY1" fmla="*/ 109538 h 190500"/>
              <a:gd name="connsiteX2" fmla="*/ 80963 w 190500"/>
              <a:gd name="connsiteY2" fmla="*/ 102394 h 190500"/>
              <a:gd name="connsiteX3" fmla="*/ 80963 w 190500"/>
              <a:gd name="connsiteY3" fmla="*/ 45244 h 190500"/>
              <a:gd name="connsiteX4" fmla="*/ 88106 w 190500"/>
              <a:gd name="connsiteY4" fmla="*/ 38100 h 190500"/>
              <a:gd name="connsiteX5" fmla="*/ 95250 w 190500"/>
              <a:gd name="connsiteY5" fmla="*/ 45244 h 190500"/>
              <a:gd name="connsiteX6" fmla="*/ 95250 w 190500"/>
              <a:gd name="connsiteY6" fmla="*/ 95250 h 190500"/>
              <a:gd name="connsiteX7" fmla="*/ 126206 w 190500"/>
              <a:gd name="connsiteY7" fmla="*/ 95250 h 190500"/>
              <a:gd name="connsiteX8" fmla="*/ 133350 w 190500"/>
              <a:gd name="connsiteY8" fmla="*/ 102394 h 190500"/>
              <a:gd name="connsiteX9" fmla="*/ 126206 w 190500"/>
              <a:gd name="connsiteY9" fmla="*/ 109538 h 190500"/>
              <a:gd name="connsiteX10" fmla="*/ 95250 w 190500"/>
              <a:gd name="connsiteY10" fmla="*/ 0 h 190500"/>
              <a:gd name="connsiteX11" fmla="*/ 0 w 190500"/>
              <a:gd name="connsiteY11" fmla="*/ 95250 h 190500"/>
              <a:gd name="connsiteX12" fmla="*/ 95250 w 190500"/>
              <a:gd name="connsiteY12" fmla="*/ 190500 h 190500"/>
              <a:gd name="connsiteX13" fmla="*/ 190500 w 190500"/>
              <a:gd name="connsiteY13" fmla="*/ 95250 h 190500"/>
              <a:gd name="connsiteX14" fmla="*/ 95250 w 190500"/>
              <a:gd name="connsiteY14"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90500">
                <a:moveTo>
                  <a:pt x="126206" y="109538"/>
                </a:moveTo>
                <a:lnTo>
                  <a:pt x="88106" y="109538"/>
                </a:lnTo>
                <a:cubicBezTo>
                  <a:pt x="84161" y="109538"/>
                  <a:pt x="80963" y="106339"/>
                  <a:pt x="80963" y="102394"/>
                </a:cubicBezTo>
                <a:lnTo>
                  <a:pt x="80963" y="45244"/>
                </a:lnTo>
                <a:cubicBezTo>
                  <a:pt x="80963" y="41298"/>
                  <a:pt x="84161" y="38100"/>
                  <a:pt x="88106" y="38100"/>
                </a:cubicBezTo>
                <a:cubicBezTo>
                  <a:pt x="92052" y="38100"/>
                  <a:pt x="95250" y="41298"/>
                  <a:pt x="95250" y="45244"/>
                </a:cubicBezTo>
                <a:lnTo>
                  <a:pt x="95250" y="95250"/>
                </a:lnTo>
                <a:lnTo>
                  <a:pt x="126206" y="95250"/>
                </a:lnTo>
                <a:cubicBezTo>
                  <a:pt x="130152" y="95250"/>
                  <a:pt x="133350" y="98449"/>
                  <a:pt x="133350" y="102394"/>
                </a:cubicBezTo>
                <a:cubicBezTo>
                  <a:pt x="133350" y="106339"/>
                  <a:pt x="130152" y="109538"/>
                  <a:pt x="126206" y="109538"/>
                </a:cubicBezTo>
                <a:close/>
                <a:moveTo>
                  <a:pt x="95250" y="0"/>
                </a:moveTo>
                <a:cubicBezTo>
                  <a:pt x="42653" y="0"/>
                  <a:pt x="0" y="42653"/>
                  <a:pt x="0" y="95250"/>
                </a:cubicBezTo>
                <a:cubicBezTo>
                  <a:pt x="0" y="147847"/>
                  <a:pt x="42653" y="190500"/>
                  <a:pt x="95250" y="190500"/>
                </a:cubicBezTo>
                <a:cubicBezTo>
                  <a:pt x="147847" y="190500"/>
                  <a:pt x="190500" y="147847"/>
                  <a:pt x="190500" y="95250"/>
                </a:cubicBezTo>
                <a:cubicBezTo>
                  <a:pt x="190500" y="42653"/>
                  <a:pt x="147847" y="0"/>
                  <a:pt x="95250" y="0"/>
                </a:cubicBezTo>
                <a:close/>
              </a:path>
            </a:pathLst>
          </a:custGeom>
          <a:solidFill>
            <a:schemeClr val="bg1"/>
          </a:solidFill>
          <a:ln w="52503" cap="flat">
            <a:noFill/>
            <a:prstDash val="solid"/>
            <a:miter/>
          </a:ln>
          <a:effectLst>
            <a:outerShdw blurRad="889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b="1">
              <a:solidFill>
                <a:schemeClr val="bg1"/>
              </a:solidFill>
              <a:latin typeface="+mj-lt"/>
              <a:cs typeface="Segoe Sans Display Semibold" pitchFamily="2" charset="0"/>
            </a:endParaRPr>
          </a:p>
        </p:txBody>
      </p:sp>
      <p:cxnSp>
        <p:nvCxnSpPr>
          <p:cNvPr id="11" name="Straight Connector 10">
            <a:extLst>
              <a:ext uri="{FF2B5EF4-FFF2-40B4-BE49-F238E27FC236}">
                <a16:creationId xmlns:a16="http://schemas.microsoft.com/office/drawing/2014/main" id="{F30A71D1-1B9B-CC7A-2889-F0F15C4D0412}"/>
              </a:ext>
              <a:ext uri="{C183D7F6-B498-43B3-948B-1728B52AA6E4}">
                <adec:decorative xmlns:adec="http://schemas.microsoft.com/office/drawing/2017/decorative" val="1"/>
              </a:ext>
            </a:extLst>
          </p:cNvPr>
          <p:cNvCxnSpPr>
            <a:cxnSpLocks/>
          </p:cNvCxnSpPr>
          <p:nvPr/>
        </p:nvCxnSpPr>
        <p:spPr>
          <a:xfrm>
            <a:off x="1689101" y="2459532"/>
            <a:ext cx="957721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9635BA5-813A-7667-4D61-499EDCBEFD0A}"/>
              </a:ext>
              <a:ext uri="{C183D7F6-B498-43B3-948B-1728B52AA6E4}">
                <adec:decorative xmlns:adec="http://schemas.microsoft.com/office/drawing/2017/decorative" val="1"/>
              </a:ext>
            </a:extLst>
          </p:cNvPr>
          <p:cNvCxnSpPr>
            <a:cxnSpLocks/>
          </p:cNvCxnSpPr>
          <p:nvPr/>
        </p:nvCxnSpPr>
        <p:spPr>
          <a:xfrm>
            <a:off x="1689101" y="3681788"/>
            <a:ext cx="957721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532BBEA-869F-6CE4-D0E8-90581B2F38C8}"/>
              </a:ext>
              <a:ext uri="{C183D7F6-B498-43B3-948B-1728B52AA6E4}">
                <adec:decorative xmlns:adec="http://schemas.microsoft.com/office/drawing/2017/decorative" val="1"/>
              </a:ext>
            </a:extLst>
          </p:cNvPr>
          <p:cNvCxnSpPr>
            <a:cxnSpLocks/>
          </p:cNvCxnSpPr>
          <p:nvPr/>
        </p:nvCxnSpPr>
        <p:spPr>
          <a:xfrm>
            <a:off x="1689101" y="4904044"/>
            <a:ext cx="957721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5403434-A26E-3A0D-514D-2A9B40FFB960}"/>
              </a:ext>
              <a:ext uri="{C183D7F6-B498-43B3-948B-1728B52AA6E4}">
                <adec:decorative xmlns:adec="http://schemas.microsoft.com/office/drawing/2017/decorative" val="1"/>
              </a:ext>
            </a:extLst>
          </p:cNvPr>
          <p:cNvGrpSpPr/>
          <p:nvPr/>
        </p:nvGrpSpPr>
        <p:grpSpPr>
          <a:xfrm>
            <a:off x="863049" y="5357028"/>
            <a:ext cx="562508" cy="562508"/>
            <a:chOff x="863049" y="5357028"/>
            <a:chExt cx="562508" cy="562508"/>
          </a:xfrm>
        </p:grpSpPr>
        <p:grpSp>
          <p:nvGrpSpPr>
            <p:cNvPr id="45" name="Group 44">
              <a:extLst>
                <a:ext uri="{FF2B5EF4-FFF2-40B4-BE49-F238E27FC236}">
                  <a16:creationId xmlns:a16="http://schemas.microsoft.com/office/drawing/2014/main" id="{558B5482-A6BA-F75B-D791-62C1ACF155F4}"/>
                </a:ext>
                <a:ext uri="{C183D7F6-B498-43B3-948B-1728B52AA6E4}">
                  <adec:decorative xmlns:adec="http://schemas.microsoft.com/office/drawing/2017/decorative" val="1"/>
                </a:ext>
              </a:extLst>
            </p:cNvPr>
            <p:cNvGrpSpPr/>
            <p:nvPr/>
          </p:nvGrpSpPr>
          <p:grpSpPr>
            <a:xfrm>
              <a:off x="863049" y="5357028"/>
              <a:ext cx="562508" cy="562508"/>
              <a:chOff x="1955959" y="4187622"/>
              <a:chExt cx="766762" cy="765422"/>
            </a:xfrm>
          </p:grpSpPr>
          <p:sp>
            <p:nvSpPr>
              <p:cNvPr id="47" name="Oval 46">
                <a:extLst>
                  <a:ext uri="{FF2B5EF4-FFF2-40B4-BE49-F238E27FC236}">
                    <a16:creationId xmlns:a16="http://schemas.microsoft.com/office/drawing/2014/main" id="{65CC7B37-8D82-CB93-7325-53A3AB6A9D65}"/>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8" name="Oval 47">
                <a:extLst>
                  <a:ext uri="{FF2B5EF4-FFF2-40B4-BE49-F238E27FC236}">
                    <a16:creationId xmlns:a16="http://schemas.microsoft.com/office/drawing/2014/main" id="{B31E6EEE-AE8A-407F-A03D-08464648C902}"/>
                  </a:ext>
                  <a:ext uri="{C183D7F6-B498-43B3-948B-1728B52AA6E4}">
                    <adec:decorative xmlns:adec="http://schemas.microsoft.com/office/drawing/2017/decorative" val="1"/>
                  </a:ext>
                </a:extLst>
              </p:cNvPr>
              <p:cNvSpPr/>
              <p:nvPr/>
            </p:nvSpPr>
            <p:spPr>
              <a:xfrm>
                <a:off x="2037153" y="4268675"/>
                <a:ext cx="604373" cy="603315"/>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4" name="Graphic 33" descr="Icon of a shield with a keyhole">
              <a:extLst>
                <a:ext uri="{FF2B5EF4-FFF2-40B4-BE49-F238E27FC236}">
                  <a16:creationId xmlns:a16="http://schemas.microsoft.com/office/drawing/2014/main" id="{88D418BE-FC07-D81E-E77D-B67AB5146DDB}"/>
                </a:ext>
              </a:extLst>
            </p:cNvPr>
            <p:cNvSpPr>
              <a:spLocks noChangeAspect="1"/>
            </p:cNvSpPr>
            <p:nvPr/>
          </p:nvSpPr>
          <p:spPr>
            <a:xfrm>
              <a:off x="1028926" y="5510084"/>
              <a:ext cx="230756" cy="256396"/>
            </a:xfrm>
            <a:custGeom>
              <a:avLst/>
              <a:gdLst>
                <a:gd name="connsiteX0" fmla="*/ 0 w 171450"/>
                <a:gd name="connsiteY0" fmla="*/ 35719 h 190501"/>
                <a:gd name="connsiteX1" fmla="*/ 0 w 171450"/>
                <a:gd name="connsiteY1" fmla="*/ 85725 h 190501"/>
                <a:gd name="connsiteX2" fmla="*/ 83106 w 171450"/>
                <a:gd name="connsiteY2" fmla="*/ 190005 h 190501"/>
                <a:gd name="connsiteX3" fmla="*/ 88344 w 171450"/>
                <a:gd name="connsiteY3" fmla="*/ 190005 h 190501"/>
                <a:gd name="connsiteX4" fmla="*/ 171450 w 171450"/>
                <a:gd name="connsiteY4" fmla="*/ 85725 h 190501"/>
                <a:gd name="connsiteX5" fmla="*/ 171450 w 171450"/>
                <a:gd name="connsiteY5" fmla="*/ 35719 h 190501"/>
                <a:gd name="connsiteX6" fmla="*/ 164306 w 171450"/>
                <a:gd name="connsiteY6" fmla="*/ 28575 h 190501"/>
                <a:gd name="connsiteX7" fmla="*/ 90011 w 171450"/>
                <a:gd name="connsiteY7" fmla="*/ 1429 h 190501"/>
                <a:gd name="connsiteX8" fmla="*/ 81439 w 171450"/>
                <a:gd name="connsiteY8" fmla="*/ 1429 h 190501"/>
                <a:gd name="connsiteX9" fmla="*/ 7144 w 171450"/>
                <a:gd name="connsiteY9" fmla="*/ 28575 h 190501"/>
                <a:gd name="connsiteX10" fmla="*/ 0 w 171450"/>
                <a:gd name="connsiteY10" fmla="*/ 35719 h 190501"/>
                <a:gd name="connsiteX11" fmla="*/ 104727 w 171450"/>
                <a:gd name="connsiteY11" fmla="*/ 85725 h 190501"/>
                <a:gd name="connsiteX12" fmla="*/ 92869 w 171450"/>
                <a:gd name="connsiteY12" fmla="*/ 103365 h 190501"/>
                <a:gd name="connsiteX13" fmla="*/ 92869 w 171450"/>
                <a:gd name="connsiteY13" fmla="*/ 126206 h 190501"/>
                <a:gd name="connsiteX14" fmla="*/ 85725 w 171450"/>
                <a:gd name="connsiteY14" fmla="*/ 133350 h 190501"/>
                <a:gd name="connsiteX15" fmla="*/ 78581 w 171450"/>
                <a:gd name="connsiteY15" fmla="*/ 126206 h 190501"/>
                <a:gd name="connsiteX16" fmla="*/ 78581 w 171450"/>
                <a:gd name="connsiteY16" fmla="*/ 103403 h 190501"/>
                <a:gd name="connsiteX17" fmla="*/ 67998 w 171450"/>
                <a:gd name="connsiteY17" fmla="*/ 78628 h 190501"/>
                <a:gd name="connsiteX18" fmla="*/ 92774 w 171450"/>
                <a:gd name="connsiteY18" fmla="*/ 68045 h 190501"/>
                <a:gd name="connsiteX19" fmla="*/ 104727 w 171450"/>
                <a:gd name="connsiteY19" fmla="*/ 85725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1450" h="190501">
                  <a:moveTo>
                    <a:pt x="0" y="35719"/>
                  </a:moveTo>
                  <a:lnTo>
                    <a:pt x="0" y="85725"/>
                  </a:lnTo>
                  <a:cubicBezTo>
                    <a:pt x="0" y="133360"/>
                    <a:pt x="28175" y="168364"/>
                    <a:pt x="83106" y="190005"/>
                  </a:cubicBezTo>
                  <a:cubicBezTo>
                    <a:pt x="84789" y="190668"/>
                    <a:pt x="86661" y="190668"/>
                    <a:pt x="88344" y="190005"/>
                  </a:cubicBezTo>
                  <a:cubicBezTo>
                    <a:pt x="143275" y="168364"/>
                    <a:pt x="171450" y="133350"/>
                    <a:pt x="171450" y="85725"/>
                  </a:cubicBezTo>
                  <a:lnTo>
                    <a:pt x="171450" y="35719"/>
                  </a:lnTo>
                  <a:cubicBezTo>
                    <a:pt x="171450" y="31773"/>
                    <a:pt x="168252" y="28575"/>
                    <a:pt x="164306" y="28575"/>
                  </a:cubicBezTo>
                  <a:cubicBezTo>
                    <a:pt x="138941" y="28575"/>
                    <a:pt x="114224" y="19593"/>
                    <a:pt x="90011" y="1429"/>
                  </a:cubicBezTo>
                  <a:cubicBezTo>
                    <a:pt x="87471" y="-476"/>
                    <a:pt x="83979" y="-476"/>
                    <a:pt x="81439" y="1429"/>
                  </a:cubicBezTo>
                  <a:cubicBezTo>
                    <a:pt x="57226" y="19593"/>
                    <a:pt x="32509" y="28575"/>
                    <a:pt x="7144" y="28575"/>
                  </a:cubicBezTo>
                  <a:cubicBezTo>
                    <a:pt x="3198" y="28575"/>
                    <a:pt x="0" y="31773"/>
                    <a:pt x="0" y="35719"/>
                  </a:cubicBezTo>
                  <a:close/>
                  <a:moveTo>
                    <a:pt x="104727" y="85725"/>
                  </a:moveTo>
                  <a:cubicBezTo>
                    <a:pt x="104727" y="93469"/>
                    <a:pt x="100039" y="100442"/>
                    <a:pt x="92869" y="103365"/>
                  </a:cubicBezTo>
                  <a:lnTo>
                    <a:pt x="92869" y="126206"/>
                  </a:lnTo>
                  <a:cubicBezTo>
                    <a:pt x="92869" y="130152"/>
                    <a:pt x="89670" y="133350"/>
                    <a:pt x="85725" y="133350"/>
                  </a:cubicBezTo>
                  <a:cubicBezTo>
                    <a:pt x="81780" y="133350"/>
                    <a:pt x="78581" y="130152"/>
                    <a:pt x="78581" y="126206"/>
                  </a:cubicBezTo>
                  <a:lnTo>
                    <a:pt x="78581" y="103403"/>
                  </a:lnTo>
                  <a:cubicBezTo>
                    <a:pt x="68817" y="99484"/>
                    <a:pt x="64079" y="88392"/>
                    <a:pt x="67998" y="78628"/>
                  </a:cubicBezTo>
                  <a:cubicBezTo>
                    <a:pt x="71918" y="68864"/>
                    <a:pt x="83009" y="64126"/>
                    <a:pt x="92774" y="68045"/>
                  </a:cubicBezTo>
                  <a:cubicBezTo>
                    <a:pt x="99995" y="70944"/>
                    <a:pt x="104727" y="77943"/>
                    <a:pt x="104727" y="8572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a:p>
          </p:txBody>
        </p:sp>
      </p:grpSp>
      <p:sp>
        <p:nvSpPr>
          <p:cNvPr id="6" name="Title 5">
            <a:extLst>
              <a:ext uri="{FF2B5EF4-FFF2-40B4-BE49-F238E27FC236}">
                <a16:creationId xmlns:a16="http://schemas.microsoft.com/office/drawing/2014/main" id="{B79AE16F-94A7-700B-9DB8-6B31E1D441A0}"/>
              </a:ext>
            </a:extLst>
          </p:cNvPr>
          <p:cNvSpPr>
            <a:spLocks noGrp="1"/>
          </p:cNvSpPr>
          <p:nvPr>
            <p:ph type="title"/>
          </p:nvPr>
        </p:nvSpPr>
        <p:spPr>
          <a:xfrm>
            <a:off x="588263" y="485481"/>
            <a:ext cx="11018520" cy="498598"/>
          </a:xfrm>
        </p:spPr>
        <p:txBody>
          <a:bodyPr/>
          <a:lstStyle/>
          <a:p>
            <a:pPr lvl="0"/>
            <a:r>
              <a:rPr lang="en-US"/>
              <a:t>Vantaggi di Copilot Chat</a:t>
            </a:r>
          </a:p>
        </p:txBody>
      </p:sp>
      <p:sp>
        <p:nvSpPr>
          <p:cNvPr id="19" name="TextBox 18">
            <a:extLst>
              <a:ext uri="{FF2B5EF4-FFF2-40B4-BE49-F238E27FC236}">
                <a16:creationId xmlns:a16="http://schemas.microsoft.com/office/drawing/2014/main" id="{52C9AD85-684B-6AF4-34A0-EE12C3951050}"/>
              </a:ext>
            </a:extLst>
          </p:cNvPr>
          <p:cNvSpPr txBox="1">
            <a:spLocks/>
          </p:cNvSpPr>
          <p:nvPr/>
        </p:nvSpPr>
        <p:spPr>
          <a:xfrm>
            <a:off x="1689100" y="1567558"/>
            <a:ext cx="9577211" cy="561692"/>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Stimolare la creatività: </a:t>
            </a:r>
          </a:p>
          <a:p>
            <a:pPr marL="0" marR="0" lvl="0" indent="0" algn="l" defTabSz="914400" rtl="0" eaLnBrk="1" fontAlgn="auto" latinLnBrk="0" hangingPunct="1">
              <a:lnSpc>
                <a:spcPct val="100000"/>
              </a:lnSpc>
              <a:spcAft>
                <a:spcPts val="300"/>
              </a:spcAft>
              <a:buClrTx/>
              <a:buSzTx/>
              <a:buFontTx/>
              <a:buNone/>
              <a:tabLst/>
              <a:defRPr/>
            </a:pPr>
            <a:r>
              <a:rPr kumimoji="0" lang="en-US" sz="1600" b="0" i="0" u="none" strike="noStrike" kern="1200" cap="none" normalizeH="0" baseline="0" noProof="0">
                <a:ln>
                  <a:noFill/>
                </a:ln>
                <a:solidFill>
                  <a:schemeClr val="bg1"/>
                </a:solidFill>
                <a:effectLst/>
                <a:uLnTx/>
                <a:uFillTx/>
                <a:ea typeface="+mn-ea"/>
                <a:cs typeface="+mn-cs"/>
              </a:rPr>
              <a:t>Stimola la creatività fornendo spunti e suggerimenti che aiutano gli utenti a pensare fuori dagli schemi</a:t>
            </a:r>
          </a:p>
        </p:txBody>
      </p:sp>
      <p:sp>
        <p:nvSpPr>
          <p:cNvPr id="25" name="TextBox 24">
            <a:extLst>
              <a:ext uri="{FF2B5EF4-FFF2-40B4-BE49-F238E27FC236}">
                <a16:creationId xmlns:a16="http://schemas.microsoft.com/office/drawing/2014/main" id="{3CC75F03-5D46-2226-25F8-C1E873B7B6DE}"/>
              </a:ext>
            </a:extLst>
          </p:cNvPr>
          <p:cNvSpPr txBox="1"/>
          <p:nvPr/>
        </p:nvSpPr>
        <p:spPr>
          <a:xfrm>
            <a:off x="1689100" y="2667112"/>
            <a:ext cx="9577211" cy="807913"/>
          </a:xfrm>
          <a:prstGeom prst="rect">
            <a:avLst/>
          </a:prstGeom>
          <a:noFill/>
        </p:spPr>
        <p:txBody>
          <a:bodyPr wrap="square" lIns="0" tIns="0" rIns="0" bIns="0" anchor="ctr">
            <a:spAutoFit/>
          </a:bodyPr>
          <a:lstStyle/>
          <a:p>
            <a:pPr defTabSz="914400">
              <a:spcAft>
                <a:spcPts val="300"/>
              </a:spcAft>
              <a:defRPr/>
            </a:pPr>
            <a:r>
              <a:rPr lang="en-US" sz="1800">
                <a:solidFill>
                  <a:schemeClr val="accent1"/>
                </a:solidFill>
                <a:latin typeface="+mj-lt"/>
                <a:ea typeface="Open Sans" panose="020B0606030504020204" pitchFamily="34" charset="0"/>
                <a:cs typeface="Open Sans" panose="020B0606030504020204" pitchFamily="34" charset="0"/>
              </a:rPr>
              <a:t>Aumentare la produttività: </a:t>
            </a:r>
          </a:p>
          <a:p>
            <a:pPr defTabSz="914400">
              <a:spcAft>
                <a:spcPts val="300"/>
              </a:spcAft>
              <a:defRPr/>
            </a:pPr>
            <a:r>
              <a:rPr lang="en-US" sz="1600">
                <a:solidFill>
                  <a:schemeClr val="bg1"/>
                </a:solidFill>
              </a:rPr>
              <a:t>Copilot Chat aumenta la produttività permettendo agli utenti di fare di più in meno tempo, ragionando </a:t>
            </a:r>
            <a:br>
              <a:rPr lang="en-US" sz="1600">
                <a:solidFill>
                  <a:schemeClr val="bg1"/>
                </a:solidFill>
              </a:rPr>
            </a:br>
            <a:r>
              <a:rPr lang="en-US" sz="1600">
                <a:solidFill>
                  <a:schemeClr val="bg1"/>
                </a:solidFill>
              </a:rPr>
              <a:t>insieme a loro</a:t>
            </a:r>
          </a:p>
        </p:txBody>
      </p:sp>
      <p:sp>
        <p:nvSpPr>
          <p:cNvPr id="31" name="TextBox 30">
            <a:extLst>
              <a:ext uri="{FF2B5EF4-FFF2-40B4-BE49-F238E27FC236}">
                <a16:creationId xmlns:a16="http://schemas.microsoft.com/office/drawing/2014/main" id="{076A6F24-44F1-ABF3-A36E-BA5ED8BA1AFD}"/>
              </a:ext>
            </a:extLst>
          </p:cNvPr>
          <p:cNvSpPr txBox="1"/>
          <p:nvPr/>
        </p:nvSpPr>
        <p:spPr>
          <a:xfrm>
            <a:off x="1689100" y="4012478"/>
            <a:ext cx="9577211" cy="561692"/>
          </a:xfrm>
          <a:prstGeom prst="rect">
            <a:avLst/>
          </a:prstGeom>
          <a:noFill/>
        </p:spPr>
        <p:txBody>
          <a:bodyPr wrap="square" lIns="0" tIns="0" rIns="0" bIns="0" anchor="ctr">
            <a:spAutoFit/>
          </a:bodyPr>
          <a:lstStyle/>
          <a:p>
            <a:pPr defTabSz="914400">
              <a:spcAft>
                <a:spcPts val="300"/>
              </a:spcAft>
              <a:defRPr/>
            </a:pPr>
            <a:r>
              <a:rPr lang="en-US" sz="1800">
                <a:solidFill>
                  <a:schemeClr val="accent1"/>
                </a:solidFill>
                <a:latin typeface="+mj-lt"/>
                <a:ea typeface="Open Sans" panose="020B0606030504020204" pitchFamily="34" charset="0"/>
                <a:cs typeface="Open Sans" panose="020B0606030504020204" pitchFamily="34" charset="0"/>
              </a:rPr>
              <a:t>Favorire la concentrazione: </a:t>
            </a:r>
          </a:p>
          <a:p>
            <a:pPr defTabSz="914400">
              <a:spcAft>
                <a:spcPts val="300"/>
              </a:spcAft>
              <a:defRPr/>
            </a:pPr>
            <a:r>
              <a:rPr lang="en-US" sz="1600">
                <a:solidFill>
                  <a:schemeClr val="bg1"/>
                </a:solidFill>
              </a:rPr>
              <a:t>Permette ai team impegnati di concentrarsi su ciò che conta davvero gestendo le attività di routine</a:t>
            </a:r>
          </a:p>
        </p:txBody>
      </p:sp>
      <p:sp>
        <p:nvSpPr>
          <p:cNvPr id="40" name="TextBox 39">
            <a:extLst>
              <a:ext uri="{FF2B5EF4-FFF2-40B4-BE49-F238E27FC236}">
                <a16:creationId xmlns:a16="http://schemas.microsoft.com/office/drawing/2014/main" id="{968EFCD3-EA0F-17AB-61BD-7123F529A990}"/>
              </a:ext>
            </a:extLst>
          </p:cNvPr>
          <p:cNvSpPr txBox="1"/>
          <p:nvPr/>
        </p:nvSpPr>
        <p:spPr>
          <a:xfrm>
            <a:off x="1689100" y="5111215"/>
            <a:ext cx="9577211" cy="1054135"/>
          </a:xfrm>
          <a:prstGeom prst="rect">
            <a:avLst/>
          </a:prstGeom>
          <a:noFill/>
        </p:spPr>
        <p:txBody>
          <a:bodyPr wrap="square" lIns="0" tIns="0" rIns="0" bIns="0" anchor="ctr">
            <a:spAutoFit/>
          </a:bodyPr>
          <a:lstStyle/>
          <a:p>
            <a:pPr defTabSz="914400">
              <a:spcAft>
                <a:spcPts val="300"/>
              </a:spcAft>
              <a:defRPr/>
            </a:pPr>
            <a:r>
              <a:rPr lang="en-US" sz="1800">
                <a:solidFill>
                  <a:schemeClr val="accent1"/>
                </a:solidFill>
                <a:latin typeface="+mj-lt"/>
                <a:ea typeface="Open Sans" panose="020B0606030504020204" pitchFamily="34" charset="0"/>
                <a:cs typeface="Open Sans" panose="020B0606030504020204" pitchFamily="34" charset="0"/>
              </a:rPr>
              <a:t>IA sicura per le aziende: </a:t>
            </a:r>
          </a:p>
          <a:p>
            <a:pPr defTabSz="914400">
              <a:spcAft>
                <a:spcPts val="300"/>
              </a:spcAft>
              <a:defRPr/>
            </a:pPr>
            <a:r>
              <a:rPr lang="en-US" sz="1600">
                <a:solidFill>
                  <a:schemeClr val="bg1"/>
                </a:solidFill>
              </a:rPr>
              <a:t>Stessi controlli amministrativi di Microsoft 365 Copilot, protezione dei dati aziendali, accesso limitato ai dati di lavoro, </a:t>
            </a:r>
            <a:br>
              <a:rPr lang="en-US" sz="1600">
                <a:solidFill>
                  <a:schemeClr val="bg1"/>
                </a:solidFill>
              </a:rPr>
            </a:br>
            <a:r>
              <a:rPr lang="en-US" sz="1600">
                <a:solidFill>
                  <a:schemeClr val="bg1"/>
                </a:solidFill>
              </a:rPr>
              <a:t>trasformazione IA</a:t>
            </a:r>
          </a:p>
        </p:txBody>
      </p:sp>
    </p:spTree>
    <p:extLst>
      <p:ext uri="{BB962C8B-B14F-4D97-AF65-F5344CB8AC3E}">
        <p14:creationId xmlns:p14="http://schemas.microsoft.com/office/powerpoint/2010/main" val="2797274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F229B-9B59-B709-F601-E66415C7CBF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BF2289-B5BE-59B3-75B2-63066079AB16}"/>
              </a:ext>
              <a:ext uri="{C183D7F6-B498-43B3-948B-1728B52AA6E4}">
                <adec:decorative xmlns:adec="http://schemas.microsoft.com/office/drawing/2017/decorative" val="1"/>
              </a:ext>
            </a:extLst>
          </p:cNvPr>
          <p:cNvSpPr/>
          <p:nvPr/>
        </p:nvSpPr>
        <p:spPr bwMode="auto">
          <a:xfrm>
            <a:off x="1503363" y="130786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16" name="Title 15">
            <a:extLst>
              <a:ext uri="{FF2B5EF4-FFF2-40B4-BE49-F238E27FC236}">
                <a16:creationId xmlns:a16="http://schemas.microsoft.com/office/drawing/2014/main" id="{94662BB8-22DD-A46F-3318-24534C4B3431}"/>
              </a:ext>
            </a:extLst>
          </p:cNvPr>
          <p:cNvSpPr>
            <a:spLocks noGrp="1"/>
          </p:cNvSpPr>
          <p:nvPr>
            <p:ph type="title"/>
          </p:nvPr>
        </p:nvSpPr>
        <p:spPr/>
        <p:txBody>
          <a:bodyPr/>
          <a:lstStyle/>
          <a:p>
            <a:r>
              <a:rPr lang="en-US"/>
              <a:t>Spiegazione dell’interfaccia Chat</a:t>
            </a:r>
          </a:p>
        </p:txBody>
      </p:sp>
      <p:pic>
        <p:nvPicPr>
          <p:cNvPr id="6" name="Picture 5" descr="Screenshot che mostra l’interfaccia Chat di Microsoft 365 Copilot in un browser web. Interfaccia di Copilot Chat di Microsoft 365 in un browser con la barra laterale sinistra evidenziata che mostra le opzioni di navigazione come Chat, Agenti e App, e il pannello principale con la casella di immissione e le schede attività suggerite.">
            <a:extLst>
              <a:ext uri="{FF2B5EF4-FFF2-40B4-BE49-F238E27FC236}">
                <a16:creationId xmlns:a16="http://schemas.microsoft.com/office/drawing/2014/main" id="{832CB833-2E93-851B-FAA7-6A824C2427DF}"/>
              </a:ext>
              <a:ext uri="{C183D7F6-B498-43B3-948B-1728B52AA6E4}">
                <adec:decorative xmlns:adec="http://schemas.microsoft.com/office/drawing/2017/decorative" val="0"/>
              </a:ext>
            </a:extLst>
          </p:cNvPr>
          <p:cNvPicPr>
            <a:picLocks noChangeAspect="1"/>
          </p:cNvPicPr>
          <p:nvPr/>
        </p:nvPicPr>
        <p:blipFill rotWithShape="1">
          <a:blip r:embed="rId3"/>
          <a:srcRect t="5450" b="21801"/>
          <a:stretch>
            <a:fillRect/>
          </a:stretch>
        </p:blipFill>
        <p:spPr>
          <a:xfrm>
            <a:off x="1604169" y="1408674"/>
            <a:ext cx="8983662" cy="5054832"/>
          </a:xfrm>
          <a:prstGeom prst="roundRect">
            <a:avLst>
              <a:gd name="adj" fmla="val 2598"/>
            </a:avLst>
          </a:prstGeom>
          <a:solidFill>
            <a:srgbClr val="F5F5F5"/>
          </a:solidFill>
        </p:spPr>
      </p:pic>
      <p:sp>
        <p:nvSpPr>
          <p:cNvPr id="8" name="Rectangle: Rounded Corners 7" descr="Evidenziazione della colonna di Copilot M365 a sinistra">
            <a:extLst>
              <a:ext uri="{FF2B5EF4-FFF2-40B4-BE49-F238E27FC236}">
                <a16:creationId xmlns:a16="http://schemas.microsoft.com/office/drawing/2014/main" id="{6F7AF420-75E1-B24E-ACFD-621FA9DA9069}"/>
              </a:ext>
              <a:ext uri="{C183D7F6-B498-43B3-948B-1728B52AA6E4}">
                <adec:decorative xmlns:adec="http://schemas.microsoft.com/office/drawing/2017/decorative" val="0"/>
              </a:ext>
            </a:extLst>
          </p:cNvPr>
          <p:cNvSpPr/>
          <p:nvPr/>
        </p:nvSpPr>
        <p:spPr bwMode="auto">
          <a:xfrm>
            <a:off x="2849188" y="1690688"/>
            <a:ext cx="968432" cy="1704975"/>
          </a:xfrm>
          <a:prstGeom prst="roundRect">
            <a:avLst>
              <a:gd name="adj" fmla="val 6340"/>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7" name="Rectangle: Rounded Corners 6" descr="Evidenziazione dell’opzione Galleria dei prompt">
            <a:extLst>
              <a:ext uri="{FF2B5EF4-FFF2-40B4-BE49-F238E27FC236}">
                <a16:creationId xmlns:a16="http://schemas.microsoft.com/office/drawing/2014/main" id="{40A114D9-3103-83C2-3F6A-17DE3055708B}"/>
              </a:ext>
              <a:ext uri="{C183D7F6-B498-43B3-948B-1728B52AA6E4}">
                <adec:decorative xmlns:adec="http://schemas.microsoft.com/office/drawing/2017/decorative" val="0"/>
              </a:ext>
            </a:extLst>
          </p:cNvPr>
          <p:cNvSpPr/>
          <p:nvPr/>
        </p:nvSpPr>
        <p:spPr bwMode="auto">
          <a:xfrm>
            <a:off x="7805738" y="6119680"/>
            <a:ext cx="1042857" cy="252839"/>
          </a:xfrm>
          <a:prstGeom prst="roundRect">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Tree>
    <p:extLst>
      <p:ext uri="{BB962C8B-B14F-4D97-AF65-F5344CB8AC3E}">
        <p14:creationId xmlns:p14="http://schemas.microsoft.com/office/powerpoint/2010/main" val="375218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2.29167E-6 -2.59259E-6 L -2.29167E-6 0.03542 " pathEditMode="relative" rAng="0" ptsTypes="AA">
                                      <p:cBhvr>
                                        <p:cTn id="9" dur="700" spd="-100000" fill="hold"/>
                                        <p:tgtEl>
                                          <p:spTgt spid="16"/>
                                        </p:tgtEl>
                                        <p:attrNameLst>
                                          <p:attrName>ppt_x</p:attrName>
                                          <p:attrName>ppt_y</p:attrName>
                                        </p:attrNameLst>
                                      </p:cBhvr>
                                      <p:rCtr x="0"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1A47B-F695-48FD-E653-51E165A83573}"/>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B60D9B1-1062-A953-6D8E-67F34E5F521E}"/>
              </a:ext>
            </a:extLst>
          </p:cNvPr>
          <p:cNvSpPr>
            <a:spLocks noGrp="1"/>
          </p:cNvSpPr>
          <p:nvPr>
            <p:ph type="title"/>
          </p:nvPr>
        </p:nvSpPr>
        <p:spPr>
          <a:xfrm>
            <a:off x="571500" y="3014394"/>
            <a:ext cx="4179404" cy="646331"/>
          </a:xfrm>
        </p:spPr>
        <p:txBody>
          <a:bodyPr/>
          <a:lstStyle/>
          <a:p>
            <a:r>
              <a:rPr lang="en-US" dirty="0"/>
              <a:t>DEMO</a:t>
            </a:r>
          </a:p>
        </p:txBody>
      </p:sp>
    </p:spTree>
    <p:extLst>
      <p:ext uri="{BB962C8B-B14F-4D97-AF65-F5344CB8AC3E}">
        <p14:creationId xmlns:p14="http://schemas.microsoft.com/office/powerpoint/2010/main" val="291984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05DE-09E8-E389-AC66-FEC2FA0E820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7AE1B55-2699-1FED-E467-5993CF534253}"/>
              </a:ext>
            </a:extLst>
          </p:cNvPr>
          <p:cNvSpPr>
            <a:spLocks noGrp="1"/>
          </p:cNvSpPr>
          <p:nvPr>
            <p:ph type="title"/>
          </p:nvPr>
        </p:nvSpPr>
        <p:spPr>
          <a:xfrm>
            <a:off x="571500" y="2792795"/>
            <a:ext cx="4179404" cy="1089529"/>
          </a:xfrm>
        </p:spPr>
        <p:txBody>
          <a:bodyPr/>
          <a:lstStyle/>
          <a:p>
            <a:r>
              <a:rPr lang="en-US"/>
              <a:t>Copilot Pages</a:t>
            </a:r>
          </a:p>
        </p:txBody>
      </p:sp>
    </p:spTree>
    <p:extLst>
      <p:ext uri="{BB962C8B-B14F-4D97-AF65-F5344CB8AC3E}">
        <p14:creationId xmlns:p14="http://schemas.microsoft.com/office/powerpoint/2010/main" val="2769864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0DF3-989E-792B-2C4D-DB2AC53219B9}"/>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04691B28-69EC-5152-B551-5D83F9241DE6}"/>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27EACCD5-1B73-CC0F-2209-C5101774C182}"/>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14" name="Group 13">
            <a:extLst>
              <a:ext uri="{FF2B5EF4-FFF2-40B4-BE49-F238E27FC236}">
                <a16:creationId xmlns:a16="http://schemas.microsoft.com/office/drawing/2014/main" id="{21CDC984-91A8-4D84-41D3-B241BD8311C9}"/>
              </a:ext>
              <a:ext uri="{C183D7F6-B498-43B3-948B-1728B52AA6E4}">
                <adec:decorative xmlns:adec="http://schemas.microsoft.com/office/drawing/2017/decorative" val="1"/>
              </a:ext>
            </a:extLst>
          </p:cNvPr>
          <p:cNvGrpSpPr/>
          <p:nvPr/>
        </p:nvGrpSpPr>
        <p:grpSpPr>
          <a:xfrm>
            <a:off x="589281" y="2505076"/>
            <a:ext cx="3063970" cy="3505199"/>
            <a:chOff x="589281" y="2733504"/>
            <a:chExt cx="3063970" cy="3089655"/>
          </a:xfrm>
        </p:grpSpPr>
        <p:sp>
          <p:nvSpPr>
            <p:cNvPr id="15" name="Rectangle: Rounded Corners 14">
              <a:extLst>
                <a:ext uri="{FF2B5EF4-FFF2-40B4-BE49-F238E27FC236}">
                  <a16:creationId xmlns:a16="http://schemas.microsoft.com/office/drawing/2014/main" id="{947A9C9D-E9D1-B44F-470B-6950E870465E}"/>
                </a:ext>
                <a:ext uri="{C183D7F6-B498-43B3-948B-1728B52AA6E4}">
                  <adec:decorative xmlns:adec="http://schemas.microsoft.com/office/drawing/2017/decorative" val="1"/>
                </a:ext>
              </a:extLst>
            </p:cNvPr>
            <p:cNvSpPr>
              <a:spLocks/>
            </p:cNvSpPr>
            <p:nvPr/>
          </p:nvSpPr>
          <p:spPr bwMode="auto">
            <a:xfrm>
              <a:off x="589281" y="2733504"/>
              <a:ext cx="3063970" cy="3089655"/>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6" name="Rectangle: Rounded Corners 15">
              <a:extLst>
                <a:ext uri="{FF2B5EF4-FFF2-40B4-BE49-F238E27FC236}">
                  <a16:creationId xmlns:a16="http://schemas.microsoft.com/office/drawing/2014/main" id="{12D941F0-9656-5898-8565-25C5E020C12E}"/>
                </a:ext>
                <a:ext uri="{C183D7F6-B498-43B3-948B-1728B52AA6E4}">
                  <adec:decorative xmlns:adec="http://schemas.microsoft.com/office/drawing/2017/decorative" val="0"/>
                </a:ext>
              </a:extLst>
            </p:cNvPr>
            <p:cNvSpPr>
              <a:spLocks/>
            </p:cNvSpPr>
            <p:nvPr/>
          </p:nvSpPr>
          <p:spPr bwMode="auto">
            <a:xfrm>
              <a:off x="689707" y="2815013"/>
              <a:ext cx="2863118" cy="2926636"/>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grpSp>
      <p:pic>
        <p:nvPicPr>
          <p:cNvPr id="4" name="Graphic 3">
            <a:extLst>
              <a:ext uri="{FF2B5EF4-FFF2-40B4-BE49-F238E27FC236}">
                <a16:creationId xmlns:a16="http://schemas.microsoft.com/office/drawing/2014/main" id="{4932FB5C-7E45-745C-6EA0-1F9174B5D45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7016" y="695537"/>
            <a:ext cx="1121067" cy="591218"/>
          </a:xfrm>
          <a:prstGeom prst="rect">
            <a:avLst/>
          </a:prstGeom>
        </p:spPr>
      </p:pic>
      <p:sp>
        <p:nvSpPr>
          <p:cNvPr id="2" name="Title 25">
            <a:extLst>
              <a:ext uri="{FF2B5EF4-FFF2-40B4-BE49-F238E27FC236}">
                <a16:creationId xmlns:a16="http://schemas.microsoft.com/office/drawing/2014/main" id="{C9A195C9-AA1C-D70A-69B6-DF196E83A7ED}"/>
              </a:ext>
            </a:extLst>
          </p:cNvPr>
          <p:cNvSpPr txBox="1">
            <a:spLocks noGrp="1"/>
          </p:cNvSpPr>
          <p:nvPr>
            <p:ph type="title"/>
          </p:nvPr>
        </p:nvSpPr>
        <p:spPr>
          <a:xfrm>
            <a:off x="588963" y="1736793"/>
            <a:ext cx="11017250" cy="498475"/>
          </a:xfr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stStyle>
          <a:p>
            <a:pPr lvl="0" defTabSz="932742">
              <a:lnSpc>
                <a:spcPct val="100000"/>
              </a:lnSpc>
            </a:pPr>
            <a:r>
              <a:rPr lang="en-US" sz="3600" b="0" spc="0">
                <a:ln>
                  <a:noFill/>
                </a:ln>
                <a:gradFill flip="none" rotWithShape="1">
                  <a:gsLst>
                    <a:gs pos="0">
                      <a:srgbClr val="94D8FE"/>
                    </a:gs>
                    <a:gs pos="100000">
                      <a:prstClr val="white"/>
                    </a:gs>
                  </a:gsLst>
                  <a:lin ang="16200000" scaled="1"/>
                  <a:tileRect/>
                </a:gradFill>
                <a:latin typeface="+mj-lt"/>
                <a:ea typeface="+mn-ea"/>
              </a:rPr>
              <a:t>Copilot Pages </a:t>
            </a:r>
          </a:p>
        </p:txBody>
      </p:sp>
      <p:sp>
        <p:nvSpPr>
          <p:cNvPr id="17" name="TextBox 16">
            <a:extLst>
              <a:ext uri="{FF2B5EF4-FFF2-40B4-BE49-F238E27FC236}">
                <a16:creationId xmlns:a16="http://schemas.microsoft.com/office/drawing/2014/main" id="{B90BE8FD-F713-3865-9B6F-B47BDF8AD1BC}"/>
              </a:ext>
            </a:extLst>
          </p:cNvPr>
          <p:cNvSpPr txBox="1"/>
          <p:nvPr/>
        </p:nvSpPr>
        <p:spPr>
          <a:xfrm>
            <a:off x="815978" y="2630439"/>
            <a:ext cx="2492671" cy="3379836"/>
          </a:xfrm>
          <a:prstGeom prst="rect">
            <a:avLst/>
          </a:prstGeom>
          <a:noFill/>
        </p:spPr>
        <p:txBody>
          <a:bodyPr wrap="square" lIns="0" tIns="0" rIns="0" bIns="0">
            <a:spAutoFit/>
          </a:bodyPr>
          <a:lstStyle/>
          <a:p>
            <a:pPr lvl="0" defTabSz="914400">
              <a:lnSpc>
                <a:spcPct val="110000"/>
              </a:lnSpc>
              <a:spcAft>
                <a:spcPts val="1200"/>
              </a:spcAft>
              <a:defRPr/>
            </a:pPr>
            <a:r>
              <a:rPr lang="en-US" sz="1600" dirty="0">
                <a:solidFill>
                  <a:schemeClr val="bg1"/>
                </a:solidFill>
                <a:cs typeface="Segoe Sans Display"/>
              </a:rPr>
              <a:t>Le Microsoft 365 Copilot Pages </a:t>
            </a:r>
            <a:r>
              <a:rPr lang="en-US" sz="1600" dirty="0" err="1">
                <a:solidFill>
                  <a:schemeClr val="bg1"/>
                </a:solidFill>
                <a:cs typeface="Segoe Sans Display"/>
              </a:rPr>
              <a:t>sono</a:t>
            </a:r>
            <a:r>
              <a:rPr lang="en-US" sz="1600" dirty="0">
                <a:solidFill>
                  <a:schemeClr val="bg1"/>
                </a:solidFill>
                <a:cs typeface="Segoe Sans Display"/>
              </a:rPr>
              <a:t> </a:t>
            </a:r>
            <a:r>
              <a:rPr lang="en-US" sz="1600" dirty="0" err="1">
                <a:solidFill>
                  <a:schemeClr val="bg1"/>
                </a:solidFill>
                <a:cs typeface="Segoe Sans Display"/>
              </a:rPr>
              <a:t>aree</a:t>
            </a:r>
            <a:r>
              <a:rPr lang="en-US" sz="1600" dirty="0">
                <a:solidFill>
                  <a:schemeClr val="bg1"/>
                </a:solidFill>
                <a:cs typeface="Segoe Sans Display"/>
              </a:rPr>
              <a:t> di </a:t>
            </a:r>
            <a:r>
              <a:rPr lang="en-US" sz="1600" dirty="0" err="1">
                <a:solidFill>
                  <a:schemeClr val="bg1"/>
                </a:solidFill>
                <a:cs typeface="Segoe Sans Display"/>
              </a:rPr>
              <a:t>lavoro</a:t>
            </a:r>
            <a:r>
              <a:rPr lang="en-US" sz="1600" dirty="0">
                <a:solidFill>
                  <a:schemeClr val="bg1"/>
                </a:solidFill>
                <a:cs typeface="Segoe Sans Display"/>
              </a:rPr>
              <a:t> </a:t>
            </a:r>
            <a:r>
              <a:rPr lang="en-US" sz="1600" dirty="0" err="1">
                <a:solidFill>
                  <a:schemeClr val="bg1"/>
                </a:solidFill>
                <a:cs typeface="Segoe Sans Display"/>
              </a:rPr>
              <a:t>dinamiche</a:t>
            </a:r>
            <a:r>
              <a:rPr lang="en-US" sz="1600" dirty="0">
                <a:solidFill>
                  <a:schemeClr val="bg1"/>
                </a:solidFill>
                <a:cs typeface="Segoe Sans Display"/>
              </a:rPr>
              <a:t> e </a:t>
            </a:r>
            <a:r>
              <a:rPr lang="en-US" sz="1600" dirty="0" err="1">
                <a:solidFill>
                  <a:schemeClr val="bg1"/>
                </a:solidFill>
                <a:cs typeface="Segoe Sans Display"/>
              </a:rPr>
              <a:t>persistenti</a:t>
            </a:r>
            <a:r>
              <a:rPr lang="en-US" sz="1600" dirty="0">
                <a:solidFill>
                  <a:schemeClr val="bg1"/>
                </a:solidFill>
                <a:cs typeface="Segoe Sans Display"/>
              </a:rPr>
              <a:t> </a:t>
            </a:r>
            <a:r>
              <a:rPr lang="en-US" sz="1600" dirty="0" err="1">
                <a:solidFill>
                  <a:schemeClr val="bg1"/>
                </a:solidFill>
                <a:cs typeface="Segoe Sans Display"/>
              </a:rPr>
              <a:t>progettate</a:t>
            </a:r>
            <a:r>
              <a:rPr lang="en-US" sz="1600" dirty="0">
                <a:solidFill>
                  <a:schemeClr val="bg1"/>
                </a:solidFill>
                <a:cs typeface="Segoe Sans Display"/>
              </a:rPr>
              <a:t> per la </a:t>
            </a:r>
            <a:r>
              <a:rPr lang="en-US" sz="1600" dirty="0" err="1">
                <a:solidFill>
                  <a:schemeClr val="bg1"/>
                </a:solidFill>
                <a:cs typeface="Segoe Sans Display"/>
              </a:rPr>
              <a:t>collaborazione</a:t>
            </a:r>
            <a:r>
              <a:rPr lang="en-US" sz="1600" dirty="0">
                <a:solidFill>
                  <a:schemeClr val="bg1"/>
                </a:solidFill>
                <a:cs typeface="Segoe Sans Display"/>
              </a:rPr>
              <a:t> di </a:t>
            </a:r>
            <a:r>
              <a:rPr lang="en-US" sz="1600" dirty="0" err="1">
                <a:solidFill>
                  <a:schemeClr val="bg1"/>
                </a:solidFill>
                <a:cs typeface="Segoe Sans Display"/>
              </a:rPr>
              <a:t>gruppo</a:t>
            </a:r>
            <a:r>
              <a:rPr lang="en-US" sz="1600" dirty="0">
                <a:solidFill>
                  <a:schemeClr val="bg1"/>
                </a:solidFill>
                <a:cs typeface="Segoe Sans Display"/>
              </a:rPr>
              <a:t> </a:t>
            </a:r>
            <a:r>
              <a:rPr lang="en-US" sz="1600" dirty="0" err="1">
                <a:solidFill>
                  <a:schemeClr val="bg1"/>
                </a:solidFill>
                <a:cs typeface="Segoe Sans Display"/>
              </a:rPr>
              <a:t>basata</a:t>
            </a:r>
            <a:r>
              <a:rPr lang="en-US" sz="1600" dirty="0">
                <a:solidFill>
                  <a:schemeClr val="bg1"/>
                </a:solidFill>
                <a:cs typeface="Segoe Sans Display"/>
              </a:rPr>
              <a:t> </a:t>
            </a:r>
            <a:r>
              <a:rPr lang="en-US" sz="1600" dirty="0" err="1">
                <a:solidFill>
                  <a:schemeClr val="bg1"/>
                </a:solidFill>
                <a:cs typeface="Segoe Sans Display"/>
              </a:rPr>
              <a:t>sull’IA</a:t>
            </a:r>
            <a:r>
              <a:rPr lang="en-US" sz="1600" dirty="0">
                <a:solidFill>
                  <a:schemeClr val="bg1"/>
                </a:solidFill>
                <a:cs typeface="Segoe Sans Display"/>
              </a:rPr>
              <a:t>. </a:t>
            </a:r>
          </a:p>
          <a:p>
            <a:pPr lvl="0" defTabSz="914400">
              <a:lnSpc>
                <a:spcPct val="110000"/>
              </a:lnSpc>
              <a:spcAft>
                <a:spcPts val="1200"/>
              </a:spcAft>
              <a:defRPr/>
            </a:pPr>
            <a:r>
              <a:rPr lang="en-US" sz="1600" dirty="0" err="1">
                <a:solidFill>
                  <a:schemeClr val="bg1"/>
                </a:solidFill>
                <a:cs typeface="Segoe Sans Display"/>
              </a:rPr>
              <a:t>Trasforma</a:t>
            </a:r>
            <a:r>
              <a:rPr lang="en-US" sz="1600" dirty="0">
                <a:solidFill>
                  <a:schemeClr val="bg1"/>
                </a:solidFill>
                <a:cs typeface="Segoe Sans Display"/>
              </a:rPr>
              <a:t> le </a:t>
            </a:r>
            <a:r>
              <a:rPr lang="en-US" sz="1600" dirty="0" err="1">
                <a:solidFill>
                  <a:schemeClr val="bg1"/>
                </a:solidFill>
                <a:cs typeface="Segoe Sans Display"/>
              </a:rPr>
              <a:t>risposte</a:t>
            </a:r>
            <a:r>
              <a:rPr lang="en-US" sz="1600" dirty="0">
                <a:solidFill>
                  <a:schemeClr val="bg1"/>
                </a:solidFill>
                <a:cs typeface="Segoe Sans Display"/>
              </a:rPr>
              <a:t> </a:t>
            </a:r>
            <a:r>
              <a:rPr lang="en-US" sz="1600" dirty="0" err="1">
                <a:solidFill>
                  <a:schemeClr val="bg1"/>
                </a:solidFill>
                <a:cs typeface="Segoe Sans Display"/>
              </a:rPr>
              <a:t>utili</a:t>
            </a:r>
            <a:r>
              <a:rPr lang="en-US" sz="1600" dirty="0">
                <a:solidFill>
                  <a:schemeClr val="bg1"/>
                </a:solidFill>
                <a:cs typeface="Segoe Sans Display"/>
              </a:rPr>
              <a:t> di Copilot in </a:t>
            </a:r>
            <a:r>
              <a:rPr lang="en-US" sz="1600" dirty="0" err="1">
                <a:solidFill>
                  <a:schemeClr val="bg1"/>
                </a:solidFill>
                <a:cs typeface="Segoe Sans Display"/>
              </a:rPr>
              <a:t>pagine</a:t>
            </a:r>
            <a:r>
              <a:rPr lang="en-US" sz="1600" dirty="0">
                <a:solidFill>
                  <a:schemeClr val="bg1"/>
                </a:solidFill>
                <a:cs typeface="Segoe Sans Display"/>
              </a:rPr>
              <a:t> </a:t>
            </a:r>
            <a:r>
              <a:rPr lang="en-US" sz="1600" dirty="0" err="1">
                <a:solidFill>
                  <a:schemeClr val="bg1"/>
                </a:solidFill>
                <a:cs typeface="Segoe Sans Display"/>
              </a:rPr>
              <a:t>modificabili</a:t>
            </a:r>
            <a:r>
              <a:rPr lang="en-US" sz="1600" dirty="0">
                <a:solidFill>
                  <a:schemeClr val="bg1"/>
                </a:solidFill>
                <a:cs typeface="Segoe Sans Display"/>
              </a:rPr>
              <a:t> e </a:t>
            </a:r>
            <a:r>
              <a:rPr lang="en-US" sz="1600" dirty="0" err="1">
                <a:solidFill>
                  <a:schemeClr val="bg1"/>
                </a:solidFill>
                <a:cs typeface="Segoe Sans Display"/>
              </a:rPr>
              <a:t>condivisibili</a:t>
            </a:r>
            <a:r>
              <a:rPr lang="en-US" sz="1600" dirty="0">
                <a:solidFill>
                  <a:schemeClr val="bg1"/>
                </a:solidFill>
                <a:cs typeface="Segoe Sans Display"/>
              </a:rPr>
              <a:t>, </a:t>
            </a:r>
            <a:r>
              <a:rPr lang="en-US" sz="1600" dirty="0" err="1">
                <a:solidFill>
                  <a:schemeClr val="bg1"/>
                </a:solidFill>
                <a:cs typeface="Segoe Sans Display"/>
              </a:rPr>
              <a:t>facilitando</a:t>
            </a:r>
            <a:r>
              <a:rPr lang="en-US" sz="1600" dirty="0">
                <a:solidFill>
                  <a:schemeClr val="bg1"/>
                </a:solidFill>
                <a:cs typeface="Segoe Sans Display"/>
              </a:rPr>
              <a:t> la </a:t>
            </a:r>
            <a:r>
              <a:rPr lang="en-US" sz="1600" dirty="0" err="1">
                <a:solidFill>
                  <a:schemeClr val="bg1"/>
                </a:solidFill>
                <a:cs typeface="Segoe Sans Display"/>
              </a:rPr>
              <a:t>scrittura</a:t>
            </a:r>
            <a:r>
              <a:rPr lang="en-US" sz="1600" dirty="0">
                <a:solidFill>
                  <a:schemeClr val="bg1"/>
                </a:solidFill>
                <a:cs typeface="Segoe Sans Display"/>
              </a:rPr>
              <a:t> </a:t>
            </a:r>
            <a:r>
              <a:rPr lang="en-US" sz="1600" dirty="0" err="1">
                <a:solidFill>
                  <a:schemeClr val="bg1"/>
                </a:solidFill>
                <a:cs typeface="Segoe Sans Display"/>
              </a:rPr>
              <a:t>estesa</a:t>
            </a:r>
            <a:r>
              <a:rPr lang="en-US" sz="1600" dirty="0">
                <a:solidFill>
                  <a:schemeClr val="bg1"/>
                </a:solidFill>
                <a:cs typeface="Segoe Sans Display"/>
              </a:rPr>
              <a:t>, la </a:t>
            </a:r>
            <a:r>
              <a:rPr lang="en-US" sz="1600" dirty="0" err="1">
                <a:solidFill>
                  <a:schemeClr val="bg1"/>
                </a:solidFill>
                <a:cs typeface="Segoe Sans Display"/>
              </a:rPr>
              <a:t>strutturazione</a:t>
            </a:r>
            <a:r>
              <a:rPr lang="en-US" sz="1600" dirty="0">
                <a:solidFill>
                  <a:schemeClr val="bg1"/>
                </a:solidFill>
                <a:cs typeface="Segoe Sans Display"/>
              </a:rPr>
              <a:t> e la </a:t>
            </a:r>
            <a:r>
              <a:rPr lang="en-US" sz="1600" dirty="0" err="1">
                <a:solidFill>
                  <a:schemeClr val="bg1"/>
                </a:solidFill>
                <a:cs typeface="Segoe Sans Display"/>
              </a:rPr>
              <a:t>ricerca</a:t>
            </a:r>
            <a:endParaRPr lang="en-US" sz="1600" dirty="0">
              <a:solidFill>
                <a:schemeClr val="bg1"/>
              </a:solidFill>
              <a:cs typeface="Segoe Sans Display"/>
            </a:endParaRPr>
          </a:p>
        </p:txBody>
      </p:sp>
      <p:pic>
        <p:nvPicPr>
          <p:cNvPr id="5" name="Picture 4" descr="Screenshot demonstrating the Microsoft 365 Copilot Pages interface and its functionality. It shows how Copilot can transform insights into editable, shareable pages for collaborative work">
            <a:extLst>
              <a:ext uri="{FF2B5EF4-FFF2-40B4-BE49-F238E27FC236}">
                <a16:creationId xmlns:a16="http://schemas.microsoft.com/office/drawing/2014/main" id="{1A3CF7EE-69E1-B890-7A50-4E31952DCFAE}"/>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389"/>
          <a:stretch>
            <a:fillRect/>
          </a:stretch>
        </p:blipFill>
        <p:spPr>
          <a:xfrm>
            <a:off x="4720332" y="1390145"/>
            <a:ext cx="7056636" cy="4077709"/>
          </a:xfrm>
          <a:prstGeom prst="roundRect">
            <a:avLst>
              <a:gd name="adj" fmla="val 1786"/>
            </a:avLst>
          </a:prstGeom>
          <a:solidFill>
            <a:schemeClr val="bg1"/>
          </a:solidFill>
          <a:ln w="12700">
            <a:solidFill>
              <a:schemeClr val="tx2">
                <a:lumMod val="75000"/>
                <a:lumOff val="25000"/>
              </a:schemeClr>
            </a:solid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2977389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4 L 4.16667E-6 -7.40741E-7 " pathEditMode="relative" rAng="0" ptsTypes="AA">
                                      <p:cBhvr>
                                        <p:cTn id="8" dur="500" fill="hold"/>
                                        <p:tgtEl>
                                          <p:spTgt spid="2"/>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66667E-6 0.05348 L 1.66667E-6 -4.07407E-6 " pathEditMode="relative" rAng="0" ptsTypes="AA">
                                      <p:cBhvr>
                                        <p:cTn id="12" dur="500" fill="hold"/>
                                        <p:tgtEl>
                                          <p:spTgt spid="17"/>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4.16667E-6 0.05347 L 4.16667E-6 2.96296E-6 " pathEditMode="relative" rAng="0" ptsTypes="AA">
                                      <p:cBhvr>
                                        <p:cTn id="16" dur="500" fill="hold"/>
                                        <p:tgtEl>
                                          <p:spTgt spid="14"/>
                                        </p:tgtEl>
                                        <p:attrNameLst>
                                          <p:attrName>ppt_x</p:attrName>
                                          <p:attrName>ppt_y</p:attrName>
                                        </p:attrNameLst>
                                      </p:cBhvr>
                                      <p:rCtr x="0" y="-2685"/>
                                    </p:animMotion>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42" presetClass="path" presetSubtype="0" decel="100000" fill="hold" nodeType="withEffect">
                                  <p:stCondLst>
                                    <p:cond delay="0"/>
                                  </p:stCondLst>
                                  <p:childTnLst>
                                    <p:animMotion origin="layout" path="M 3.95833E-6 1.48148E-6 L 3.95833E-6 0.03542 " pathEditMode="relative" rAng="0" ptsTypes="AA">
                                      <p:cBhvr>
                                        <p:cTn id="21"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A3D8A5-291B-D37C-98D9-56C73A8B84C3}"/>
              </a:ext>
            </a:extLst>
          </p:cNvPr>
          <p:cNvSpPr>
            <a:spLocks noGrp="1"/>
          </p:cNvSpPr>
          <p:nvPr>
            <p:ph type="title"/>
          </p:nvPr>
        </p:nvSpPr>
        <p:spPr/>
        <p:txBody>
          <a:bodyPr/>
          <a:lstStyle/>
          <a:p>
            <a:r>
              <a:rPr lang="en-US"/>
              <a:t>Demo</a:t>
            </a:r>
          </a:p>
        </p:txBody>
      </p:sp>
      <p:sp>
        <p:nvSpPr>
          <p:cNvPr id="5" name="Rectangle: Rounded Corners 4">
            <a:extLst>
              <a:ext uri="{FF2B5EF4-FFF2-40B4-BE49-F238E27FC236}">
                <a16:creationId xmlns:a16="http://schemas.microsoft.com/office/drawing/2014/main" id="{488BC3AD-F7DC-1E45-F8F4-F65B1743231C}"/>
              </a:ext>
              <a:ext uri="{C183D7F6-B498-43B3-948B-1728B52AA6E4}">
                <adec:decorative xmlns:adec="http://schemas.microsoft.com/office/drawing/2017/decorative" val="1"/>
              </a:ext>
            </a:extLst>
          </p:cNvPr>
          <p:cNvSpPr/>
          <p:nvPr/>
        </p:nvSpPr>
        <p:spPr bwMode="auto">
          <a:xfrm>
            <a:off x="1503363" y="80077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pic>
        <p:nvPicPr>
          <p:cNvPr id="2" name="Copilot Pages" descr="Un breve video mostra un flusso di lavoro produttivo e fluido all’interno di M365 Copilot, che inizia con un utente che redige un piano di assunzione completo facendo riferimento a un documento specifico, &quot;Hiring Notes&quot;, direttamente nell’interfaccia della chat. Dopo che Copilot genera una struttura organizzata che copre strategie di reclutamento e buone pratiche, l’utente esporta il contenuto in un’area di lavoro Pages affiancata per perfezionare il documento, rinominandolo &quot;Hiring Guidelines&quot;. Il processo si conclude con l’utente che utilizza Copilot per inserire una tabella interattiva di attività, aggiornando lo stato delle attività in tempo reale e generando un collegamento SharePoint condivisibile per collaborare con il proprio team.">
            <a:hlinkClick r:id="" action="ppaction://media"/>
            <a:extLst>
              <a:ext uri="{FF2B5EF4-FFF2-40B4-BE49-F238E27FC236}">
                <a16:creationId xmlns:a16="http://schemas.microsoft.com/office/drawing/2014/main" id="{48CA3E59-4AF6-E016-33FB-7414646B562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38D51C2-0D86-4A36-B007-911E887779EA}" label="Dummy video CC 2" lang="" r:embed="rId5"/>
                        </p173:trackLst>
                      </p173:tracksInfo>
                    </p:ext>
                  </p14:extLst>
                </p14:media>
              </p:ext>
            </p:extLst>
          </p:nvPr>
        </p:nvPicPr>
        <p:blipFill rotWithShape="1">
          <a:blip r:embed="rId6"/>
          <a:srcRect l="15" r="15"/>
          <a:stretch>
            <a:fillRect/>
          </a:stretch>
        </p:blipFill>
        <p:spPr>
          <a:xfrm>
            <a:off x="0" y="-1033"/>
            <a:ext cx="12192000" cy="6860066"/>
          </a:xfrm>
          <a:prstGeom prst="roundRect">
            <a:avLst>
              <a:gd name="adj" fmla="val 2195"/>
            </a:avLst>
          </a:prstGeom>
        </p:spPr>
      </p:pic>
    </p:spTree>
    <p:extLst>
      <p:ext uri="{BB962C8B-B14F-4D97-AF65-F5344CB8AC3E}">
        <p14:creationId xmlns:p14="http://schemas.microsoft.com/office/powerpoint/2010/main" val="3065784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E6ED4-4D53-CB00-4855-0BA8C84AB54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4A715B6-6BE0-8D23-4AA0-925D3DCB3858}"/>
              </a:ext>
            </a:extLst>
          </p:cNvPr>
          <p:cNvSpPr>
            <a:spLocks noGrp="1"/>
          </p:cNvSpPr>
          <p:nvPr>
            <p:ph type="title"/>
          </p:nvPr>
        </p:nvSpPr>
        <p:spPr>
          <a:xfrm>
            <a:off x="571500" y="3060720"/>
            <a:ext cx="4179888" cy="553998"/>
          </a:xfrm>
        </p:spPr>
        <p:txBody>
          <a:bodyPr anchor="ctr"/>
          <a:lstStyle/>
          <a:p>
            <a:r>
              <a:rPr lang="en-US"/>
              <a:t>Copilot Create</a:t>
            </a:r>
          </a:p>
        </p:txBody>
      </p:sp>
    </p:spTree>
    <p:extLst>
      <p:ext uri="{BB962C8B-B14F-4D97-AF65-F5344CB8AC3E}">
        <p14:creationId xmlns:p14="http://schemas.microsoft.com/office/powerpoint/2010/main" val="13375898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0DF3-989E-792B-2C4D-DB2AC53219B9}"/>
            </a:ext>
          </a:extLst>
        </p:cNvPr>
        <p:cNvGrpSpPr/>
        <p:nvPr/>
      </p:nvGrpSpPr>
      <p:grpSpPr>
        <a:xfrm>
          <a:off x="0" y="0"/>
          <a:ext cx="0" cy="0"/>
          <a:chOff x="0" y="0"/>
          <a:chExt cx="0" cy="0"/>
        </a:xfrm>
      </p:grpSpPr>
      <p:sp>
        <p:nvSpPr>
          <p:cNvPr id="4" name="Freeform: Shape 3">
            <a:extLst>
              <a:ext uri="{FF2B5EF4-FFF2-40B4-BE49-F238E27FC236}">
                <a16:creationId xmlns:a16="http://schemas.microsoft.com/office/drawing/2014/main" id="{6959523F-5B38-0976-841F-AD2D4C88AD79}"/>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 name="Rectangle: Rounded Corners 4">
            <a:extLst>
              <a:ext uri="{FF2B5EF4-FFF2-40B4-BE49-F238E27FC236}">
                <a16:creationId xmlns:a16="http://schemas.microsoft.com/office/drawing/2014/main" id="{954E47F9-324B-3DC7-B2D7-68C86FB60424}"/>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11" name="Group 10">
            <a:extLst>
              <a:ext uri="{FF2B5EF4-FFF2-40B4-BE49-F238E27FC236}">
                <a16:creationId xmlns:a16="http://schemas.microsoft.com/office/drawing/2014/main" id="{0C9814C9-D0A7-FA9D-FDE0-E52421DA2D4D}"/>
              </a:ext>
              <a:ext uri="{C183D7F6-B498-43B3-948B-1728B52AA6E4}">
                <adec:decorative xmlns:adec="http://schemas.microsoft.com/office/drawing/2017/decorative" val="1"/>
              </a:ext>
            </a:extLst>
          </p:cNvPr>
          <p:cNvGrpSpPr/>
          <p:nvPr/>
        </p:nvGrpSpPr>
        <p:grpSpPr>
          <a:xfrm>
            <a:off x="589281" y="2505076"/>
            <a:ext cx="3063970" cy="3505199"/>
            <a:chOff x="589281" y="2733504"/>
            <a:chExt cx="3063970" cy="3089655"/>
          </a:xfrm>
        </p:grpSpPr>
        <p:sp>
          <p:nvSpPr>
            <p:cNvPr id="12" name="Rectangle: Rounded Corners 11">
              <a:extLst>
                <a:ext uri="{FF2B5EF4-FFF2-40B4-BE49-F238E27FC236}">
                  <a16:creationId xmlns:a16="http://schemas.microsoft.com/office/drawing/2014/main" id="{186FC431-D6B3-36EF-8A33-0F43DD7F6BD4}"/>
                </a:ext>
                <a:ext uri="{C183D7F6-B498-43B3-948B-1728B52AA6E4}">
                  <adec:decorative xmlns:adec="http://schemas.microsoft.com/office/drawing/2017/decorative" val="1"/>
                </a:ext>
              </a:extLst>
            </p:cNvPr>
            <p:cNvSpPr>
              <a:spLocks/>
            </p:cNvSpPr>
            <p:nvPr/>
          </p:nvSpPr>
          <p:spPr bwMode="auto">
            <a:xfrm>
              <a:off x="589281" y="2733504"/>
              <a:ext cx="3063970" cy="3089655"/>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3" name="Rectangle: Rounded Corners 12">
              <a:extLst>
                <a:ext uri="{FF2B5EF4-FFF2-40B4-BE49-F238E27FC236}">
                  <a16:creationId xmlns:a16="http://schemas.microsoft.com/office/drawing/2014/main" id="{A1BD7E60-1A98-98B5-90D0-6F54F48790AA}"/>
                </a:ext>
                <a:ext uri="{C183D7F6-B498-43B3-948B-1728B52AA6E4}">
                  <adec:decorative xmlns:adec="http://schemas.microsoft.com/office/drawing/2017/decorative" val="0"/>
                </a:ext>
              </a:extLst>
            </p:cNvPr>
            <p:cNvSpPr>
              <a:spLocks/>
            </p:cNvSpPr>
            <p:nvPr/>
          </p:nvSpPr>
          <p:spPr bwMode="auto">
            <a:xfrm>
              <a:off x="689707" y="2815013"/>
              <a:ext cx="2863118" cy="2926636"/>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grpSp>
      <p:sp>
        <p:nvSpPr>
          <p:cNvPr id="16" name="Title 15">
            <a:extLst>
              <a:ext uri="{FF2B5EF4-FFF2-40B4-BE49-F238E27FC236}">
                <a16:creationId xmlns:a16="http://schemas.microsoft.com/office/drawing/2014/main" id="{3414D160-D346-3A44-1739-C12B6725FE65}"/>
              </a:ext>
            </a:extLst>
          </p:cNvPr>
          <p:cNvSpPr>
            <a:spLocks noGrp="1"/>
          </p:cNvSpPr>
          <p:nvPr>
            <p:ph type="title"/>
          </p:nvPr>
        </p:nvSpPr>
        <p:spPr>
          <a:xfrm>
            <a:off x="588963" y="1736793"/>
            <a:ext cx="1472066" cy="498475"/>
          </a:xfrm>
        </p:spPr>
        <p:txBody>
          <a:bodyPr/>
          <a:lstStyle/>
          <a:p>
            <a:r>
              <a:rPr lang="en-US"/>
              <a:t>Crea</a:t>
            </a:r>
          </a:p>
        </p:txBody>
      </p:sp>
      <p:sp>
        <p:nvSpPr>
          <p:cNvPr id="14" name="TextBox 13">
            <a:extLst>
              <a:ext uri="{FF2B5EF4-FFF2-40B4-BE49-F238E27FC236}">
                <a16:creationId xmlns:a16="http://schemas.microsoft.com/office/drawing/2014/main" id="{44BE04DF-EC26-08AD-AEA5-03355289D7EB}"/>
              </a:ext>
            </a:extLst>
          </p:cNvPr>
          <p:cNvSpPr txBox="1"/>
          <p:nvPr/>
        </p:nvSpPr>
        <p:spPr>
          <a:xfrm>
            <a:off x="874931" y="2761506"/>
            <a:ext cx="2492671" cy="2585323"/>
          </a:xfrm>
          <a:prstGeom prst="rect">
            <a:avLst/>
          </a:prstGeom>
          <a:noFill/>
        </p:spPr>
        <p:txBody>
          <a:bodyPr wrap="square" lIns="0" tIns="0" rIns="0" bIns="0">
            <a:spAutoFit/>
          </a:bodyPr>
          <a:lstStyle/>
          <a:p>
            <a:pPr defTabSz="914400">
              <a:spcAft>
                <a:spcPts val="1200"/>
              </a:spcAft>
              <a:defRPr/>
            </a:pPr>
            <a:r>
              <a:rPr lang="en-US" sz="2400">
                <a:solidFill>
                  <a:schemeClr val="bg1"/>
                </a:solidFill>
                <a:cs typeface="Segoe Sans Display"/>
              </a:rPr>
              <a:t>Immagini, poster, banner, video e altro generati dall’IA e allineati all’identità del marchio della tua organizzazione.</a:t>
            </a:r>
          </a:p>
        </p:txBody>
      </p:sp>
      <p:pic>
        <p:nvPicPr>
          <p:cNvPr id="18" name="Picture 17" descr="Una GIF che mostra 3 screenshot del prodotto M365 Copilot Create.">
            <a:extLst>
              <a:ext uri="{FF2B5EF4-FFF2-40B4-BE49-F238E27FC236}">
                <a16:creationId xmlns:a16="http://schemas.microsoft.com/office/drawing/2014/main" id="{FA366101-5252-62C8-E8E5-419BF393125C}"/>
              </a:ext>
            </a:extLst>
          </p:cNvPr>
          <p:cNvPicPr>
            <a:picLocks noChangeAspect="1"/>
          </p:cNvPicPr>
          <p:nvPr/>
        </p:nvPicPr>
        <p:blipFill>
          <a:blip r:embed="rId3" cstate="email">
            <a:extLst>
              <a:ext uri="{28A0092B-C50C-407E-A947-70E740481C1C}">
                <a14:useLocalDpi xmlns:a14="http://schemas.microsoft.com/office/drawing/2010/main"/>
              </a:ext>
            </a:extLst>
          </a:blip>
          <a:srcRect l="869" r="869"/>
          <a:stretch/>
        </p:blipFill>
        <p:spPr>
          <a:xfrm>
            <a:off x="4720332" y="1433202"/>
            <a:ext cx="7059168" cy="4034653"/>
          </a:xfrm>
          <a:prstGeom prst="roundRect">
            <a:avLst>
              <a:gd name="adj" fmla="val 1786"/>
            </a:avLst>
          </a:prstGeom>
          <a:ln w="12700">
            <a:noFill/>
          </a:ln>
          <a:effectLst>
            <a:outerShdw blurRad="254000" dist="38100" dir="2700000" algn="tl" rotWithShape="0">
              <a:prstClr val="black">
                <a:alpha val="20000"/>
              </a:prstClr>
            </a:outerShdw>
          </a:effectLst>
        </p:spPr>
      </p:pic>
    </p:spTree>
    <p:extLst>
      <p:ext uri="{BB962C8B-B14F-4D97-AF65-F5344CB8AC3E}">
        <p14:creationId xmlns:p14="http://schemas.microsoft.com/office/powerpoint/2010/main" val="3161298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64" presetClass="path" presetSubtype="0" accel="50000" decel="50000" fill="hold" grpId="1" nodeType="withEffect">
                                  <p:stCondLst>
                                    <p:cond delay="0"/>
                                  </p:stCondLst>
                                  <p:childTnLst>
                                    <p:animMotion origin="layout" path="M 4.16667E-6 0.03703 L 4.16667E-6 4.07407E-6 " pathEditMode="relative" rAng="0" ptsTypes="AA">
                                      <p:cBhvr>
                                        <p:cTn id="8" dur="500" fill="hold"/>
                                        <p:tgtEl>
                                          <p:spTgt spid="16"/>
                                        </p:tgtEl>
                                        <p:attrNameLst>
                                          <p:attrName>ppt_x</p:attrName>
                                          <p:attrName>ppt_y</p:attrName>
                                        </p:attrNameLst>
                                      </p:cBhvr>
                                      <p:rCtr x="0" y="-1852"/>
                                    </p:animMotion>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64" presetClass="path" presetSubtype="0" accel="50000" decel="50000" fill="hold" grpId="1" nodeType="withEffect">
                                  <p:stCondLst>
                                    <p:cond delay="0"/>
                                  </p:stCondLst>
                                  <p:childTnLst>
                                    <p:animMotion origin="layout" path="M 1.66667E-6 0.05348 L 1.66667E-6 -3.7037E-6 " pathEditMode="relative" rAng="0" ptsTypes="AA">
                                      <p:cBhvr>
                                        <p:cTn id="12" dur="500" fill="hold"/>
                                        <p:tgtEl>
                                          <p:spTgt spid="14"/>
                                        </p:tgtEl>
                                        <p:attrNameLst>
                                          <p:attrName>ppt_x</p:attrName>
                                          <p:attrName>ppt_y</p:attrName>
                                        </p:attrNameLst>
                                      </p:cBhvr>
                                      <p:rCtr x="0" y="-2685"/>
                                    </p:animMotion>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64" presetClass="path" presetSubtype="0" accel="50000" decel="50000" fill="hold" nodeType="withEffect">
                                  <p:stCondLst>
                                    <p:cond delay="0"/>
                                  </p:stCondLst>
                                  <p:childTnLst>
                                    <p:animMotion origin="layout" path="M 4.16667E-6 0.05347 L 4.16667E-6 1.11111E-6 " pathEditMode="relative" rAng="0" ptsTypes="AA">
                                      <p:cBhvr>
                                        <p:cTn id="16" dur="500" fill="hold"/>
                                        <p:tgtEl>
                                          <p:spTgt spid="11"/>
                                        </p:tgtEl>
                                        <p:attrNameLst>
                                          <p:attrName>ppt_x</p:attrName>
                                          <p:attrName>ppt_y</p:attrName>
                                        </p:attrNameLst>
                                      </p:cBhvr>
                                      <p:rCtr x="0" y="-2685"/>
                                    </p:animMotion>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64" presetClass="path" presetSubtype="0" accel="50000" decel="50000" fill="hold" nodeType="withEffect">
                                  <p:stCondLst>
                                    <p:cond delay="0"/>
                                  </p:stCondLst>
                                  <p:childTnLst>
                                    <p:animMotion origin="layout" path="M 3.54167E-6 0.13287 L 3.54167E-6 0 " pathEditMode="relative" rAng="0" ptsTypes="AA">
                                      <p:cBhvr>
                                        <p:cTn id="20" dur="500" fill="hold"/>
                                        <p:tgtEl>
                                          <p:spTgt spid="18"/>
                                        </p:tgtEl>
                                        <p:attrNameLst>
                                          <p:attrName>ppt_x</p:attrName>
                                          <p:attrName>ppt_y</p:attrName>
                                        </p:attrNameLst>
                                      </p:cBhvr>
                                      <p:rCtr x="0" y="-6644"/>
                                    </p:animMotion>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64" presetClass="path" presetSubtype="0" accel="50000" decel="50000" fill="hold" grpId="1" nodeType="withEffect">
                                  <p:stCondLst>
                                    <p:cond delay="0"/>
                                  </p:stCondLst>
                                  <p:childTnLst>
                                    <p:animMotion origin="layout" path="M 3.54167E-6 0.13287 L 3.54167E-6 0 " pathEditMode="relative" rAng="0" ptsTypes="AA">
                                      <p:cBhvr>
                                        <p:cTn id="24" dur="500" fill="hold"/>
                                        <p:tgtEl>
                                          <p:spTgt spid="5"/>
                                        </p:tgtEl>
                                        <p:attrNameLst>
                                          <p:attrName>ppt_x</p:attrName>
                                          <p:attrName>ppt_y</p:attrName>
                                        </p:attrNameLst>
                                      </p:cBhvr>
                                      <p:rCtr x="0" y="-6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6" grpId="0"/>
      <p:bldP spid="16" grpId="1"/>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343E5-A765-C881-6836-65994A2F45C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5C8C51C-9210-5DBB-A8F7-9E979ED32176}"/>
              </a:ext>
              <a:ext uri="{C183D7F6-B498-43B3-948B-1728B52AA6E4}">
                <adec:decorative xmlns:adec="http://schemas.microsoft.com/office/drawing/2017/decorative" val="1"/>
              </a:ext>
            </a:extLst>
          </p:cNvPr>
          <p:cNvSpPr txBox="1">
            <a:spLocks noGrp="1"/>
          </p:cNvSpPr>
          <p:nvPr>
            <p:ph type="title"/>
          </p:nvPr>
        </p:nvSpPr>
        <p:spPr>
          <a:xfrm>
            <a:off x="588963" y="-660744"/>
            <a:ext cx="1101725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r>
              <a:rPr lang="en-US" noProof="0"/>
              <a:t>Crea, diapositiva 2</a:t>
            </a:r>
          </a:p>
        </p:txBody>
      </p:sp>
      <p:sp>
        <p:nvSpPr>
          <p:cNvPr id="19" name="Rectangle: Rounded Corners 18">
            <a:extLst>
              <a:ext uri="{FF2B5EF4-FFF2-40B4-BE49-F238E27FC236}">
                <a16:creationId xmlns:a16="http://schemas.microsoft.com/office/drawing/2014/main" id="{212C63DA-8660-059F-8296-2D6430B7EF24}"/>
              </a:ext>
              <a:ext uri="{C183D7F6-B498-43B3-948B-1728B52AA6E4}">
                <adec:decorative xmlns:adec="http://schemas.microsoft.com/office/drawing/2017/decorative" val="1"/>
              </a:ext>
            </a:extLst>
          </p:cNvPr>
          <p:cNvSpPr/>
          <p:nvPr/>
        </p:nvSpPr>
        <p:spPr bwMode="auto">
          <a:xfrm>
            <a:off x="588263" y="1264643"/>
            <a:ext cx="11018520" cy="5107876"/>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spc="-38" err="1">
              <a:ln w="3175">
                <a:noFill/>
              </a:ln>
              <a:solidFill>
                <a:schemeClr val="accent1"/>
              </a:solidFill>
              <a:latin typeface="+mj-lt"/>
              <a:cs typeface="Segoe Sans Display" pitchFamily="2" charset="0"/>
            </a:endParaRPr>
          </a:p>
        </p:txBody>
      </p:sp>
      <p:sp>
        <p:nvSpPr>
          <p:cNvPr id="26" name="Rectangle: Rounded Corners 5">
            <a:extLst>
              <a:ext uri="{FF2B5EF4-FFF2-40B4-BE49-F238E27FC236}">
                <a16:creationId xmlns:a16="http://schemas.microsoft.com/office/drawing/2014/main" id="{275808BD-2C98-3D47-0690-D9EFBC5BDB80}"/>
              </a:ext>
              <a:ext uri="{C183D7F6-B498-43B3-948B-1728B52AA6E4}">
                <adec:decorative xmlns:adec="http://schemas.microsoft.com/office/drawing/2017/decorative" val="1"/>
              </a:ext>
            </a:extLst>
          </p:cNvPr>
          <p:cNvSpPr>
            <a:spLocks/>
          </p:cNvSpPr>
          <p:nvPr/>
        </p:nvSpPr>
        <p:spPr bwMode="auto">
          <a:xfrm flipV="1">
            <a:off x="701458" y="3812081"/>
            <a:ext cx="1078992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27" name="Oval 26">
            <a:extLst>
              <a:ext uri="{FF2B5EF4-FFF2-40B4-BE49-F238E27FC236}">
                <a16:creationId xmlns:a16="http://schemas.microsoft.com/office/drawing/2014/main" id="{D2E146AE-8483-5DB7-6B34-6082B0241095}"/>
              </a:ext>
              <a:ext uri="{C183D7F6-B498-43B3-948B-1728B52AA6E4}">
                <adec:decorative xmlns:adec="http://schemas.microsoft.com/office/drawing/2017/decorative" val="1"/>
              </a:ext>
            </a:extLst>
          </p:cNvPr>
          <p:cNvSpPr/>
          <p:nvPr/>
        </p:nvSpPr>
        <p:spPr bwMode="auto">
          <a:xfrm>
            <a:off x="2390990" y="3759332"/>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8" name="Oval 27">
            <a:extLst>
              <a:ext uri="{FF2B5EF4-FFF2-40B4-BE49-F238E27FC236}">
                <a16:creationId xmlns:a16="http://schemas.microsoft.com/office/drawing/2014/main" id="{27623E32-E1C2-7261-5432-17BE17B1EB97}"/>
              </a:ext>
              <a:ext uri="{C183D7F6-B498-43B3-948B-1728B52AA6E4}">
                <adec:decorative xmlns:adec="http://schemas.microsoft.com/office/drawing/2017/decorative" val="1"/>
              </a:ext>
            </a:extLst>
          </p:cNvPr>
          <p:cNvSpPr/>
          <p:nvPr/>
        </p:nvSpPr>
        <p:spPr bwMode="auto">
          <a:xfrm>
            <a:off x="6026467" y="3768958"/>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29" name="Oval 28">
            <a:extLst>
              <a:ext uri="{FF2B5EF4-FFF2-40B4-BE49-F238E27FC236}">
                <a16:creationId xmlns:a16="http://schemas.microsoft.com/office/drawing/2014/main" id="{2823912E-510E-845D-5510-1F4672272033}"/>
              </a:ext>
              <a:ext uri="{C183D7F6-B498-43B3-948B-1728B52AA6E4}">
                <adec:decorative xmlns:adec="http://schemas.microsoft.com/office/drawing/2017/decorative" val="1"/>
              </a:ext>
            </a:extLst>
          </p:cNvPr>
          <p:cNvSpPr/>
          <p:nvPr/>
        </p:nvSpPr>
        <p:spPr bwMode="auto">
          <a:xfrm>
            <a:off x="9661944" y="3765891"/>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mn-ea"/>
              <a:cs typeface="Segoe UI" pitchFamily="34" charset="0"/>
            </a:endParaRPr>
          </a:p>
        </p:txBody>
      </p:sp>
      <p:sp>
        <p:nvSpPr>
          <p:cNvPr id="15" name="Title 1">
            <a:extLst>
              <a:ext uri="{FF2B5EF4-FFF2-40B4-BE49-F238E27FC236}">
                <a16:creationId xmlns:a16="http://schemas.microsoft.com/office/drawing/2014/main" id="{59417EA4-71B5-9869-272C-4D7EC6FA77DC}"/>
              </a:ext>
              <a:ext uri="{C183D7F6-B498-43B3-948B-1728B52AA6E4}">
                <adec:decorative xmlns:adec="http://schemas.microsoft.com/office/drawing/2017/decorative" val="1"/>
              </a:ext>
            </a:extLst>
          </p:cNvPr>
          <p:cNvSpPr txBox="1">
            <a:spLocks/>
          </p:cNvSpPr>
          <p:nvPr/>
        </p:nvSpPr>
        <p:spPr>
          <a:xfrm>
            <a:off x="588963" y="613583"/>
            <a:ext cx="1101725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IN" spc="0">
                <a:ln>
                  <a:noFill/>
                </a:ln>
                <a:gradFill flip="none" rotWithShape="1">
                  <a:gsLst>
                    <a:gs pos="0">
                      <a:srgbClr val="94D8FE"/>
                    </a:gs>
                    <a:gs pos="100000">
                      <a:prstClr val="white"/>
                    </a:gs>
                  </a:gsLst>
                  <a:lin ang="16200000" scaled="1"/>
                  <a:tileRect/>
                </a:gradFill>
                <a:cs typeface="Segoe Sans Display"/>
              </a:rPr>
              <a:t>Create </a:t>
            </a:r>
          </a:p>
        </p:txBody>
      </p:sp>
      <p:pic>
        <p:nvPicPr>
          <p:cNvPr id="31" name="Picture 30" descr="Microsoft 365 Copilot Create interface showing a header with the text ‘What do you want to create?’ and options for different content types such as documents, presentations, and brainstorming">
            <a:extLst>
              <a:ext uri="{FF2B5EF4-FFF2-40B4-BE49-F238E27FC236}">
                <a16:creationId xmlns:a16="http://schemas.microsoft.com/office/drawing/2014/main" id="{0A194927-74CD-44FA-489B-33F581755119}"/>
              </a:ext>
            </a:extLst>
          </p:cNvPr>
          <p:cNvPicPr>
            <a:picLocks noChangeAspect="1"/>
          </p:cNvPicPr>
          <p:nvPr/>
        </p:nvPicPr>
        <p:blipFill rotWithShape="1">
          <a:blip r:embed="rId3"/>
          <a:srcRect l="3287" r="9856"/>
          <a:stretch>
            <a:fillRect/>
          </a:stretch>
        </p:blipFill>
        <p:spPr>
          <a:xfrm>
            <a:off x="701458" y="1374371"/>
            <a:ext cx="3519820" cy="2271570"/>
          </a:xfrm>
          <a:prstGeom prst="roundRect">
            <a:avLst>
              <a:gd name="adj" fmla="val 4927"/>
            </a:avLst>
          </a:prstGeom>
          <a:solidFill>
            <a:schemeClr val="bg1"/>
          </a:solidFill>
        </p:spPr>
      </p:pic>
      <p:sp>
        <p:nvSpPr>
          <p:cNvPr id="21" name="Rectangle: Rounded Corners 20">
            <a:extLst>
              <a:ext uri="{FF2B5EF4-FFF2-40B4-BE49-F238E27FC236}">
                <a16:creationId xmlns:a16="http://schemas.microsoft.com/office/drawing/2014/main" id="{2EB505DA-5F71-5A15-834B-9BF17863B3BE}"/>
              </a:ext>
            </a:extLst>
          </p:cNvPr>
          <p:cNvSpPr>
            <a:spLocks/>
          </p:cNvSpPr>
          <p:nvPr/>
        </p:nvSpPr>
        <p:spPr bwMode="auto">
          <a:xfrm>
            <a:off x="701458" y="4024460"/>
            <a:ext cx="3521177" cy="2237910"/>
          </a:xfrm>
          <a:prstGeom prst="roundRect">
            <a:avLst>
              <a:gd name="adj" fmla="val 52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600"/>
              </a:spcAft>
              <a:buSzPct val="90000"/>
              <a:defRPr/>
            </a:pPr>
            <a:r>
              <a:rPr lang="en-US" sz="2000">
                <a:solidFill>
                  <a:schemeClr val="accent1"/>
                </a:solidFill>
                <a:latin typeface="+mj-lt"/>
                <a:cs typeface="Segoe UI Semilight" panose="020B0402040204020203" pitchFamily="34" charset="0"/>
              </a:rPr>
              <a:t>Creazione basata sull’IA</a:t>
            </a:r>
          </a:p>
          <a:p>
            <a:pPr defTabSz="932742">
              <a:spcAft>
                <a:spcPts val="600"/>
              </a:spcAft>
              <a:buClr>
                <a:srgbClr val="000000"/>
              </a:buClr>
              <a:buSzPct val="90000"/>
              <a:defRPr/>
            </a:pPr>
            <a:r>
              <a:rPr lang="en-US" sz="1600">
                <a:solidFill>
                  <a:schemeClr val="bg1"/>
                </a:solidFill>
                <a:cs typeface="Segoe UI Semilight" panose="020B0402040204020203" pitchFamily="34" charset="0"/>
              </a:rPr>
              <a:t>Progetta e modifica un’ampia gamma di elementi visivi in un processo creativo basato su Microsoft Graph e sui file caricati da te.</a:t>
            </a:r>
          </a:p>
        </p:txBody>
      </p:sp>
      <p:pic>
        <p:nvPicPr>
          <p:cNvPr id="34" name="Picture 33" descr="Screenshot demonstrating the Company Brand Kit feature in Microsoft 365 Copilot.">
            <a:extLst>
              <a:ext uri="{FF2B5EF4-FFF2-40B4-BE49-F238E27FC236}">
                <a16:creationId xmlns:a16="http://schemas.microsoft.com/office/drawing/2014/main" id="{D0799C14-74A1-96E0-982B-8D3552285C80}"/>
              </a:ext>
            </a:extLst>
          </p:cNvPr>
          <p:cNvPicPr>
            <a:picLocks noChangeAspect="1"/>
          </p:cNvPicPr>
          <p:nvPr/>
        </p:nvPicPr>
        <p:blipFill rotWithShape="1">
          <a:blip r:embed="rId4"/>
          <a:srcRect l="3451" r="10000"/>
          <a:stretch>
            <a:fillRect/>
          </a:stretch>
        </p:blipFill>
        <p:spPr>
          <a:xfrm>
            <a:off x="4336936" y="1374371"/>
            <a:ext cx="3519585" cy="2271570"/>
          </a:xfrm>
          <a:prstGeom prst="roundRect">
            <a:avLst>
              <a:gd name="adj" fmla="val 4927"/>
            </a:avLst>
          </a:prstGeom>
          <a:solidFill>
            <a:schemeClr val="bg1"/>
          </a:solidFill>
        </p:spPr>
      </p:pic>
      <p:sp>
        <p:nvSpPr>
          <p:cNvPr id="24" name="Rectangle: Rounded Corners 23">
            <a:extLst>
              <a:ext uri="{FF2B5EF4-FFF2-40B4-BE49-F238E27FC236}">
                <a16:creationId xmlns:a16="http://schemas.microsoft.com/office/drawing/2014/main" id="{AB08F5AD-C7CC-01CD-4033-56C0ECB43C63}"/>
              </a:ext>
            </a:extLst>
          </p:cNvPr>
          <p:cNvSpPr>
            <a:spLocks/>
          </p:cNvSpPr>
          <p:nvPr/>
        </p:nvSpPr>
        <p:spPr bwMode="auto">
          <a:xfrm>
            <a:off x="4336935" y="4024460"/>
            <a:ext cx="3521177" cy="2237910"/>
          </a:xfrm>
          <a:prstGeom prst="roundRect">
            <a:avLst>
              <a:gd name="adj" fmla="val 52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600"/>
              </a:spcAft>
              <a:buSzPct val="90000"/>
              <a:defRPr/>
            </a:pPr>
            <a:r>
              <a:rPr lang="en-US" sz="2000">
                <a:solidFill>
                  <a:schemeClr val="accent2"/>
                </a:solidFill>
                <a:latin typeface="+mj-lt"/>
                <a:cs typeface="Segoe UI Semilight" panose="020B0402040204020203" pitchFamily="34" charset="0"/>
              </a:rPr>
              <a:t>Kit del marchio aziendale</a:t>
            </a:r>
          </a:p>
          <a:p>
            <a:pPr defTabSz="932742">
              <a:spcAft>
                <a:spcPts val="600"/>
              </a:spcAft>
              <a:buClr>
                <a:srgbClr val="000000"/>
              </a:buClr>
              <a:buSzPct val="90000"/>
              <a:defRPr/>
            </a:pPr>
            <a:r>
              <a:rPr lang="en-US" sz="1600">
                <a:solidFill>
                  <a:schemeClr val="bg1"/>
                </a:solidFill>
                <a:cs typeface="Segoe UI Semilight" panose="020B0402040204020203" pitchFamily="34" charset="0"/>
              </a:rPr>
              <a:t>Scegli tra migliaia di modelli o crea kit del marchio che includono i loghi, le palette di colori, i font e altro della tua azienda, garantendo coerenza del marchio in tutti i contenuti creativi.</a:t>
            </a:r>
          </a:p>
        </p:txBody>
      </p:sp>
      <p:pic>
        <p:nvPicPr>
          <p:cNvPr id="35" name="Picture 34" descr="Microsoft 365 Copilot interface displaying design options with color palettes and branding elements, paired with text describing the Full Editing Experience feature for fine-tuning work using built-in tools to edit text, add effects, and make advanced adjustments.">
            <a:extLst>
              <a:ext uri="{FF2B5EF4-FFF2-40B4-BE49-F238E27FC236}">
                <a16:creationId xmlns:a16="http://schemas.microsoft.com/office/drawing/2014/main" id="{2FF4674B-D5F6-3318-F1F6-D212740DA3C7}"/>
              </a:ext>
            </a:extLst>
          </p:cNvPr>
          <p:cNvPicPr>
            <a:picLocks noChangeAspect="1"/>
          </p:cNvPicPr>
          <p:nvPr/>
        </p:nvPicPr>
        <p:blipFill rotWithShape="1">
          <a:blip r:embed="rId5"/>
          <a:srcRect l="6723" r="6722"/>
          <a:stretch>
            <a:fillRect/>
          </a:stretch>
        </p:blipFill>
        <p:spPr>
          <a:xfrm>
            <a:off x="7972413" y="1374371"/>
            <a:ext cx="3519820" cy="2271570"/>
          </a:xfrm>
          <a:prstGeom prst="roundRect">
            <a:avLst>
              <a:gd name="adj" fmla="val 4927"/>
            </a:avLst>
          </a:prstGeom>
          <a:solidFill>
            <a:schemeClr val="bg1"/>
          </a:solidFill>
        </p:spPr>
      </p:pic>
      <p:sp>
        <p:nvSpPr>
          <p:cNvPr id="25" name="Rectangle: Rounded Corners 24">
            <a:extLst>
              <a:ext uri="{FF2B5EF4-FFF2-40B4-BE49-F238E27FC236}">
                <a16:creationId xmlns:a16="http://schemas.microsoft.com/office/drawing/2014/main" id="{0AE002A0-82B3-618C-8930-5F8E99E12D32}"/>
              </a:ext>
            </a:extLst>
          </p:cNvPr>
          <p:cNvSpPr>
            <a:spLocks/>
          </p:cNvSpPr>
          <p:nvPr/>
        </p:nvSpPr>
        <p:spPr bwMode="auto">
          <a:xfrm>
            <a:off x="7972412" y="4024460"/>
            <a:ext cx="3521177" cy="2237910"/>
          </a:xfrm>
          <a:prstGeom prst="roundRect">
            <a:avLst>
              <a:gd name="adj" fmla="val 521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600"/>
              </a:spcAft>
              <a:buSzPct val="90000"/>
              <a:defRPr/>
            </a:pPr>
            <a:r>
              <a:rPr lang="en-US" sz="2000">
                <a:solidFill>
                  <a:schemeClr val="accent4"/>
                </a:solidFill>
                <a:latin typeface="+mj-lt"/>
                <a:cs typeface="Segoe UI Semilight" panose="020B0402040204020203" pitchFamily="34" charset="0"/>
              </a:rPr>
              <a:t>Esperienza di editing completa</a:t>
            </a:r>
          </a:p>
          <a:p>
            <a:pPr defTabSz="932742">
              <a:spcAft>
                <a:spcPts val="600"/>
              </a:spcAft>
              <a:buClr>
                <a:srgbClr val="000000"/>
              </a:buClr>
              <a:buSzPct val="90000"/>
              <a:defRPr/>
            </a:pPr>
            <a:r>
              <a:rPr lang="en-US" sz="1600">
                <a:solidFill>
                  <a:schemeClr val="bg1"/>
                </a:solidFill>
                <a:cs typeface="Segoe UI Semilight"/>
              </a:rPr>
              <a:t>Perfeziona il tuo lavoro con strumenti di editing visivo integrati che rendono semplice modificare il testo, aggiungere effetti e apportare regolazioni sofisticate per ottenere l’asset di cui hai bisogno.</a:t>
            </a:r>
          </a:p>
        </p:txBody>
      </p:sp>
    </p:spTree>
    <p:extLst>
      <p:ext uri="{BB962C8B-B14F-4D97-AF65-F5344CB8AC3E}">
        <p14:creationId xmlns:p14="http://schemas.microsoft.com/office/powerpoint/2010/main" val="198317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CB00874-5D9E-486D-B973-97C9E4819E3E}"/>
              </a:ext>
              <a:ext uri="{C183D7F6-B498-43B3-948B-1728B52AA6E4}">
                <adec:decorative xmlns:adec="http://schemas.microsoft.com/office/drawing/2017/decorative" val="1"/>
              </a:ext>
            </a:extLst>
          </p:cNvPr>
          <p:cNvSpPr/>
          <p:nvPr/>
        </p:nvSpPr>
        <p:spPr bwMode="auto">
          <a:xfrm>
            <a:off x="1503363" y="80077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sp>
        <p:nvSpPr>
          <p:cNvPr id="8" name="Title 7">
            <a:extLst>
              <a:ext uri="{FF2B5EF4-FFF2-40B4-BE49-F238E27FC236}">
                <a16:creationId xmlns:a16="http://schemas.microsoft.com/office/drawing/2014/main" id="{AB823A4E-57E4-4BA7-0492-C8ED4B68AD16}"/>
              </a:ext>
            </a:extLst>
          </p:cNvPr>
          <p:cNvSpPr>
            <a:spLocks noGrp="1"/>
          </p:cNvSpPr>
          <p:nvPr>
            <p:ph type="title"/>
          </p:nvPr>
        </p:nvSpPr>
        <p:spPr>
          <a:xfrm>
            <a:off x="571500" y="-498598"/>
            <a:ext cx="11018520" cy="498598"/>
          </a:xfrm>
        </p:spPr>
        <p:txBody>
          <a:bodyPr/>
          <a:lstStyle/>
          <a:p>
            <a:r>
              <a:rPr lang="en-US"/>
              <a:t>Demo</a:t>
            </a:r>
          </a:p>
        </p:txBody>
      </p:sp>
      <p:pic>
        <p:nvPicPr>
          <p:cNvPr id="4" name="Create demo" descr="Un video che mostra l’interfaccia di Microsoft 365 Copilot &quot;Create&quot;, con strumenti di design basati sull’intelligenza artificiale. L’interfaccia consente agli utenti di scegliere tra vari progetti come creare un’immagine, progettare un’infografica o realizzare un poster. Il video mostra come un utente possa descrivere un’immagine per generarla, selezionare stili e palette di colori, e persino perfezionare il risultato fornendo feedback, ad esempio cambiando il numero di maglia in un’immagine a tema basket. Inoltre evidenzia la possibilità di trasformare una presentazione aziendale di 12 slide in un’unica infografica professionale con un layout orizzontale pulito.">
            <a:hlinkClick r:id="" action="ppaction://media"/>
            <a:extLst>
              <a:ext uri="{FF2B5EF4-FFF2-40B4-BE49-F238E27FC236}">
                <a16:creationId xmlns:a16="http://schemas.microsoft.com/office/drawing/2014/main" id="{537306BE-3A11-085C-CF9F-E062CCFDBA0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F26BF0B-E3F9-463A-B0FB-BEEE822289D6}" label="Create demo speaker notes" lang="" r:embed="rId5"/>
                        </p173:trackLst>
                      </p173:tracksInfo>
                    </p:ext>
                  </p14:extLst>
                </p14:media>
              </p:ext>
            </p:extLst>
          </p:nvPr>
        </p:nvPicPr>
        <p:blipFill>
          <a:blip r:embed="rId6"/>
          <a:stretch>
            <a:fillRect/>
          </a:stretch>
        </p:blipFill>
        <p:spPr>
          <a:xfrm>
            <a:off x="0" y="-761"/>
            <a:ext cx="12192000" cy="6858000"/>
          </a:xfrm>
          <a:prstGeom prst="roundRect">
            <a:avLst>
              <a:gd name="adj" fmla="val 2967"/>
            </a:avLst>
          </a:prstGeom>
        </p:spPr>
      </p:pic>
    </p:spTree>
    <p:extLst>
      <p:ext uri="{BB962C8B-B14F-4D97-AF65-F5344CB8AC3E}">
        <p14:creationId xmlns:p14="http://schemas.microsoft.com/office/powerpoint/2010/main" val="340656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A qr code on a white background">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pic>
        <p:nvPicPr>
          <p:cNvPr id="8" name="Graphic 7">
            <a:extLst>
              <a:ext uri="{FF2B5EF4-FFF2-40B4-BE49-F238E27FC236}">
                <a16:creationId xmlns:a16="http://schemas.microsoft.com/office/drawing/2014/main" id="{75B56898-3899-BCD6-7447-3BC0B11179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588" y="835066"/>
            <a:ext cx="1337566" cy="705394"/>
          </a:xfrm>
          <a:prstGeom prst="rect">
            <a:avLst/>
          </a:prstGeom>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A blurry image of a blue and orange sky AI-generated content may be incorrect.">
            <a:extLst>
              <a:ext uri="{FF2B5EF4-FFF2-40B4-BE49-F238E27FC236}">
                <a16:creationId xmlns:a16="http://schemas.microsoft.com/office/drawing/2014/main" id="{8B53E518-C6A8-9ECF-F889-F03B4CEBA56D}"/>
              </a:ext>
            </a:extLst>
          </p:cNvPr>
          <p:cNvPicPr>
            <a:picLocks noChangeAspect="1"/>
          </p:cNvPicPr>
          <p:nvPr/>
        </p:nvPicPr>
        <p:blipFill>
          <a:blip r:embed="rId5" cstate="email">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748860"/>
            <a:ext cx="7532185" cy="1255728"/>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it-IT"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Visita il sito </a:t>
            </a:r>
            <a:r>
              <a:rPr kumimoji="0" lang="it-IT"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7">
                  <a:extLst>
                    <a:ext uri="{A12FA001-AC4F-418D-AE19-62706E023703}">
                      <ahyp:hlinkClr xmlns:ahyp="http://schemas.microsoft.com/office/drawing/2018/hyperlinkcolor" val="tx"/>
                    </a:ext>
                  </a:extLst>
                </a:hlinkClick>
              </a:rPr>
              <a:t>Customer Hub </a:t>
            </a:r>
            <a:r>
              <a:rPr kumimoji="0" lang="it-IT" sz="2800" b="0" i="0" u="none" strike="noStrike" kern="1200" cap="none" spc="0" normalizeH="0" baseline="0" noProof="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per sessioni in programma, aggiornamenti e contenuti on demand!</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it-IT"/>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a:ln>
                  <a:noFill/>
                </a:ln>
                <a:solidFill>
                  <a:srgbClr val="091F2C"/>
                </a:solidFill>
                <a:effectLst/>
                <a:uLnTx/>
                <a:uFillTx/>
                <a:latin typeface="Segoe Sans Text"/>
                <a:ea typeface="+mn-ea"/>
                <a:cs typeface="+mn-cs"/>
                <a:hlinkClick r:id="rId7">
                  <a:extLst>
                    <a:ext uri="{A12FA001-AC4F-418D-AE19-62706E023703}">
                      <ahyp:hlinkClr xmlns:ahyp="http://schemas.microsoft.com/office/drawing/2018/hyperlinkcolor" val="tx"/>
                    </a:ext>
                  </a:extLst>
                </a:hlinkClick>
              </a:rPr>
              <a:t>https://aka.ms/CustomerHubSessions</a:t>
            </a:r>
            <a:r>
              <a:rPr kumimoji="0" lang="it-IT" sz="1100" b="0" i="0" u="none" strike="noStrike" kern="1200" cap="none" spc="0" normalizeH="0" baseline="0" noProof="0">
                <a:ln>
                  <a:noFill/>
                </a:ln>
                <a:solidFill>
                  <a:srgbClr val="091F2C"/>
                </a:solidFill>
                <a:effectLst/>
                <a:uLnTx/>
                <a:uFillTx/>
                <a:latin typeface="Segoe Sans Text"/>
                <a:ea typeface="+mn-ea"/>
                <a:cs typeface="+mn-cs"/>
              </a:rPr>
              <a:t>​</a:t>
            </a:r>
          </a:p>
        </p:txBody>
      </p:sp>
    </p:spTree>
    <p:extLst>
      <p:ext uri="{BB962C8B-B14F-4D97-AF65-F5344CB8AC3E}">
        <p14:creationId xmlns:p14="http://schemas.microsoft.com/office/powerpoint/2010/main" val="129546871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0068B-090F-9438-2645-87CC60AB489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6E75476-FDE4-CEA3-E6EC-BB4D86ABE2FD}"/>
              </a:ext>
            </a:extLst>
          </p:cNvPr>
          <p:cNvSpPr>
            <a:spLocks noGrp="1"/>
          </p:cNvSpPr>
          <p:nvPr>
            <p:ph type="title"/>
          </p:nvPr>
        </p:nvSpPr>
        <p:spPr>
          <a:xfrm>
            <a:off x="571500" y="3014394"/>
            <a:ext cx="4179404" cy="646331"/>
          </a:xfrm>
        </p:spPr>
        <p:txBody>
          <a:bodyPr/>
          <a:lstStyle/>
          <a:p>
            <a:r>
              <a:rPr lang="en-US" dirty="0"/>
              <a:t>DEMO</a:t>
            </a:r>
          </a:p>
        </p:txBody>
      </p:sp>
    </p:spTree>
    <p:extLst>
      <p:ext uri="{BB962C8B-B14F-4D97-AF65-F5344CB8AC3E}">
        <p14:creationId xmlns:p14="http://schemas.microsoft.com/office/powerpoint/2010/main" val="77732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39C6-0F90-B240-07BA-86EC79AF715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974EF6-C827-45DD-A656-3FB06A5521F6}"/>
              </a:ext>
            </a:extLst>
          </p:cNvPr>
          <p:cNvSpPr>
            <a:spLocks noGrp="1"/>
          </p:cNvSpPr>
          <p:nvPr>
            <p:ph type="title"/>
          </p:nvPr>
        </p:nvSpPr>
        <p:spPr>
          <a:xfrm>
            <a:off x="571499" y="2792413"/>
            <a:ext cx="5252357" cy="1090612"/>
          </a:xfrm>
        </p:spPr>
        <p:txBody>
          <a:bodyPr anchor="ctr"/>
          <a:lstStyle/>
          <a:p>
            <a:r>
              <a:rPr lang="en-US"/>
              <a:t>Panoramica degli agenti in Microsoft 365 Copilot Chat</a:t>
            </a:r>
          </a:p>
        </p:txBody>
      </p:sp>
    </p:spTree>
    <p:extLst>
      <p:ext uri="{BB962C8B-B14F-4D97-AF65-F5344CB8AC3E}">
        <p14:creationId xmlns:p14="http://schemas.microsoft.com/office/powerpoint/2010/main" val="29039991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531A59-0676-5D8B-9C8F-D1F1A8041E97}"/>
              </a:ext>
              <a:ext uri="{C183D7F6-B498-43B3-948B-1728B52AA6E4}">
                <adec:decorative xmlns:adec="http://schemas.microsoft.com/office/drawing/2017/decorative" val="1"/>
              </a:ext>
            </a:extLst>
          </p:cNvPr>
          <p:cNvSpPr/>
          <p:nvPr/>
        </p:nvSpPr>
        <p:spPr bwMode="auto">
          <a:xfrm>
            <a:off x="571500" y="1638299"/>
            <a:ext cx="11049000" cy="4630739"/>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cxnSp>
        <p:nvCxnSpPr>
          <p:cNvPr id="30" name="Straight Connector 29">
            <a:extLst>
              <a:ext uri="{FF2B5EF4-FFF2-40B4-BE49-F238E27FC236}">
                <a16:creationId xmlns:a16="http://schemas.microsoft.com/office/drawing/2014/main" id="{375D6CDB-E338-6355-17DC-0CA0D7BA3C84}"/>
              </a:ext>
              <a:ext uri="{C183D7F6-B498-43B3-948B-1728B52AA6E4}">
                <adec:decorative xmlns:adec="http://schemas.microsoft.com/office/drawing/2017/decorative" val="1"/>
              </a:ext>
            </a:extLst>
          </p:cNvPr>
          <p:cNvCxnSpPr/>
          <p:nvPr/>
        </p:nvCxnSpPr>
        <p:spPr>
          <a:xfrm>
            <a:off x="1375125" y="3208019"/>
            <a:ext cx="697058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644C62-3A12-BD18-4D75-B6FEA5FA81EA}"/>
              </a:ext>
              <a:ext uri="{C183D7F6-B498-43B3-948B-1728B52AA6E4}">
                <adec:decorative xmlns:adec="http://schemas.microsoft.com/office/drawing/2017/decorative" val="1"/>
              </a:ext>
            </a:extLst>
          </p:cNvPr>
          <p:cNvCxnSpPr/>
          <p:nvPr/>
        </p:nvCxnSpPr>
        <p:spPr>
          <a:xfrm>
            <a:off x="1375125" y="4754041"/>
            <a:ext cx="697058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436A993-B71A-C8C3-F9D4-FC87E883C3C4}"/>
              </a:ext>
              <a:ext uri="{C183D7F6-B498-43B3-948B-1728B52AA6E4}">
                <adec:decorative xmlns:adec="http://schemas.microsoft.com/office/drawing/2017/decorative" val="1"/>
              </a:ext>
            </a:extLst>
          </p:cNvPr>
          <p:cNvGrpSpPr/>
          <p:nvPr/>
        </p:nvGrpSpPr>
        <p:grpSpPr>
          <a:xfrm>
            <a:off x="699516" y="2447922"/>
            <a:ext cx="524358" cy="528170"/>
            <a:chOff x="699516" y="2427294"/>
            <a:chExt cx="524358" cy="528170"/>
          </a:xfrm>
        </p:grpSpPr>
        <p:sp>
          <p:nvSpPr>
            <p:cNvPr id="13" name="Oval 12">
              <a:extLst>
                <a:ext uri="{FF2B5EF4-FFF2-40B4-BE49-F238E27FC236}">
                  <a16:creationId xmlns:a16="http://schemas.microsoft.com/office/drawing/2014/main" id="{365CD79A-6F70-4641-6EF3-A10C3719529C}"/>
                </a:ext>
                <a:ext uri="{C183D7F6-B498-43B3-948B-1728B52AA6E4}">
                  <adec:decorative xmlns:adec="http://schemas.microsoft.com/office/drawing/2017/decorative" val="1"/>
                </a:ext>
              </a:extLst>
            </p:cNvPr>
            <p:cNvSpPr/>
            <p:nvPr/>
          </p:nvSpPr>
          <p:spPr>
            <a:xfrm>
              <a:off x="699516" y="2427294"/>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4" name="Oval 13">
              <a:extLst>
                <a:ext uri="{FF2B5EF4-FFF2-40B4-BE49-F238E27FC236}">
                  <a16:creationId xmlns:a16="http://schemas.microsoft.com/office/drawing/2014/main" id="{0D1D4D9E-E02B-AF63-27DE-B75CB2F39A55}"/>
                </a:ext>
                <a:ext uri="{C183D7F6-B498-43B3-948B-1728B52AA6E4}">
                  <adec:decorative xmlns:adec="http://schemas.microsoft.com/office/drawing/2017/decorative" val="1"/>
                </a:ext>
              </a:extLst>
            </p:cNvPr>
            <p:cNvSpPr/>
            <p:nvPr/>
          </p:nvSpPr>
          <p:spPr>
            <a:xfrm>
              <a:off x="744175" y="2476977"/>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sp>
          <p:nvSpPr>
            <p:cNvPr id="126" name="Graphic 9" descr="Icon of a circuit brain">
              <a:extLst>
                <a:ext uri="{FF2B5EF4-FFF2-40B4-BE49-F238E27FC236}">
                  <a16:creationId xmlns:a16="http://schemas.microsoft.com/office/drawing/2014/main" id="{168729FA-FB70-7030-7463-101BA70A7B22}"/>
                </a:ext>
              </a:extLst>
            </p:cNvPr>
            <p:cNvSpPr>
              <a:spLocks/>
            </p:cNvSpPr>
            <p:nvPr/>
          </p:nvSpPr>
          <p:spPr>
            <a:xfrm>
              <a:off x="844466" y="2574131"/>
              <a:ext cx="234458" cy="234498"/>
            </a:xfrm>
            <a:custGeom>
              <a:avLst/>
              <a:gdLst>
                <a:gd name="connsiteX0" fmla="*/ 77534 w 190500"/>
                <a:gd name="connsiteY0" fmla="*/ 0 h 190404"/>
                <a:gd name="connsiteX1" fmla="*/ 88106 w 190500"/>
                <a:gd name="connsiteY1" fmla="*/ 13440 h 190404"/>
                <a:gd name="connsiteX2" fmla="*/ 88106 w 190500"/>
                <a:gd name="connsiteY2" fmla="*/ 54712 h 190404"/>
                <a:gd name="connsiteX3" fmla="*/ 79581 w 190500"/>
                <a:gd name="connsiteY3" fmla="*/ 54712 h 190404"/>
                <a:gd name="connsiteX4" fmla="*/ 54778 w 190500"/>
                <a:gd name="connsiteY4" fmla="*/ 44196 h 190404"/>
                <a:gd name="connsiteX5" fmla="*/ 44262 w 190500"/>
                <a:gd name="connsiteY5" fmla="*/ 68999 h 190404"/>
                <a:gd name="connsiteX6" fmla="*/ 69065 w 190500"/>
                <a:gd name="connsiteY6" fmla="*/ 79515 h 190404"/>
                <a:gd name="connsiteX7" fmla="*/ 79581 w 190500"/>
                <a:gd name="connsiteY7" fmla="*/ 68999 h 190404"/>
                <a:gd name="connsiteX8" fmla="*/ 88106 w 190500"/>
                <a:gd name="connsiteY8" fmla="*/ 68999 h 190404"/>
                <a:gd name="connsiteX9" fmla="*/ 88106 w 190500"/>
                <a:gd name="connsiteY9" fmla="*/ 172803 h 190404"/>
                <a:gd name="connsiteX10" fmla="*/ 80648 w 190500"/>
                <a:gd name="connsiteY10" fmla="*/ 186709 h 190404"/>
                <a:gd name="connsiteX11" fmla="*/ 65789 w 190500"/>
                <a:gd name="connsiteY11" fmla="*/ 190405 h 190404"/>
                <a:gd name="connsiteX12" fmla="*/ 33823 w 190500"/>
                <a:gd name="connsiteY12" fmla="*/ 174517 h 190404"/>
                <a:gd name="connsiteX13" fmla="*/ 24108 w 190500"/>
                <a:gd name="connsiteY13" fmla="*/ 154162 h 190404"/>
                <a:gd name="connsiteX14" fmla="*/ 12021 w 190500"/>
                <a:gd name="connsiteY14" fmla="*/ 147590 h 190404"/>
                <a:gd name="connsiteX15" fmla="*/ 0 w 190500"/>
                <a:gd name="connsiteY15" fmla="*/ 118681 h 190404"/>
                <a:gd name="connsiteX16" fmla="*/ 1810 w 190500"/>
                <a:gd name="connsiteY16" fmla="*/ 99955 h 190404"/>
                <a:gd name="connsiteX17" fmla="*/ 41910 w 190500"/>
                <a:gd name="connsiteY17" fmla="*/ 99955 h 190404"/>
                <a:gd name="connsiteX18" fmla="*/ 54626 w 190500"/>
                <a:gd name="connsiteY18" fmla="*/ 110919 h 190404"/>
                <a:gd name="connsiteX19" fmla="*/ 44305 w 190500"/>
                <a:gd name="connsiteY19" fmla="*/ 135805 h 190404"/>
                <a:gd name="connsiteX20" fmla="*/ 69191 w 190500"/>
                <a:gd name="connsiteY20" fmla="*/ 146125 h 190404"/>
                <a:gd name="connsiteX21" fmla="*/ 79512 w 190500"/>
                <a:gd name="connsiteY21" fmla="*/ 121239 h 190404"/>
                <a:gd name="connsiteX22" fmla="*/ 68980 w 190500"/>
                <a:gd name="connsiteY22" fmla="*/ 110833 h 190404"/>
                <a:gd name="connsiteX23" fmla="*/ 41910 w 190500"/>
                <a:gd name="connsiteY23" fmla="*/ 85668 h 190404"/>
                <a:gd name="connsiteX24" fmla="*/ 9906 w 190500"/>
                <a:gd name="connsiteY24" fmla="*/ 85668 h 190404"/>
                <a:gd name="connsiteX25" fmla="*/ 14621 w 190500"/>
                <a:gd name="connsiteY25" fmla="*/ 82791 h 190404"/>
                <a:gd name="connsiteX26" fmla="*/ 12925 w 190500"/>
                <a:gd name="connsiteY26" fmla="*/ 72057 h 190404"/>
                <a:gd name="connsiteX27" fmla="*/ 15735 w 190500"/>
                <a:gd name="connsiteY27" fmla="*/ 51283 h 190404"/>
                <a:gd name="connsiteX28" fmla="*/ 25622 w 190500"/>
                <a:gd name="connsiteY28" fmla="*/ 34385 h 190404"/>
                <a:gd name="connsiteX29" fmla="*/ 36062 w 190500"/>
                <a:gd name="connsiteY29" fmla="*/ 28985 h 190404"/>
                <a:gd name="connsiteX30" fmla="*/ 48949 w 190500"/>
                <a:gd name="connsiteY30" fmla="*/ 9582 h 190404"/>
                <a:gd name="connsiteX31" fmla="*/ 77524 w 190500"/>
                <a:gd name="connsiteY31" fmla="*/ 0 h 190404"/>
                <a:gd name="connsiteX32" fmla="*/ 102394 w 190500"/>
                <a:gd name="connsiteY32" fmla="*/ 142818 h 190404"/>
                <a:gd name="connsiteX33" fmla="*/ 118110 w 190500"/>
                <a:gd name="connsiteY33" fmla="*/ 142818 h 190404"/>
                <a:gd name="connsiteX34" fmla="*/ 145256 w 190500"/>
                <a:gd name="connsiteY34" fmla="*/ 115672 h 190404"/>
                <a:gd name="connsiteX35" fmla="*/ 145256 w 190500"/>
                <a:gd name="connsiteY35" fmla="*/ 98574 h 190404"/>
                <a:gd name="connsiteX36" fmla="*/ 155772 w 190500"/>
                <a:gd name="connsiteY36" fmla="*/ 73771 h 190404"/>
                <a:gd name="connsiteX37" fmla="*/ 130969 w 190500"/>
                <a:gd name="connsiteY37" fmla="*/ 63255 h 190404"/>
                <a:gd name="connsiteX38" fmla="*/ 120453 w 190500"/>
                <a:gd name="connsiteY38" fmla="*/ 88058 h 190404"/>
                <a:gd name="connsiteX39" fmla="*/ 130969 w 190500"/>
                <a:gd name="connsiteY39" fmla="*/ 98574 h 190404"/>
                <a:gd name="connsiteX40" fmla="*/ 130969 w 190500"/>
                <a:gd name="connsiteY40" fmla="*/ 115672 h 190404"/>
                <a:gd name="connsiteX41" fmla="*/ 118110 w 190500"/>
                <a:gd name="connsiteY41" fmla="*/ 128530 h 190404"/>
                <a:gd name="connsiteX42" fmla="*/ 102394 w 190500"/>
                <a:gd name="connsiteY42" fmla="*/ 128530 h 190404"/>
                <a:gd name="connsiteX43" fmla="*/ 102394 w 190500"/>
                <a:gd name="connsiteY43" fmla="*/ 13440 h 190404"/>
                <a:gd name="connsiteX44" fmla="*/ 112967 w 190500"/>
                <a:gd name="connsiteY44" fmla="*/ 0 h 190404"/>
                <a:gd name="connsiteX45" fmla="*/ 141551 w 190500"/>
                <a:gd name="connsiteY45" fmla="*/ 9582 h 190404"/>
                <a:gd name="connsiteX46" fmla="*/ 154438 w 190500"/>
                <a:gd name="connsiteY46" fmla="*/ 28985 h 190404"/>
                <a:gd name="connsiteX47" fmla="*/ 164878 w 190500"/>
                <a:gd name="connsiteY47" fmla="*/ 34385 h 190404"/>
                <a:gd name="connsiteX48" fmla="*/ 174765 w 190500"/>
                <a:gd name="connsiteY48" fmla="*/ 51283 h 190404"/>
                <a:gd name="connsiteX49" fmla="*/ 177575 w 190500"/>
                <a:gd name="connsiteY49" fmla="*/ 72057 h 190404"/>
                <a:gd name="connsiteX50" fmla="*/ 175879 w 190500"/>
                <a:gd name="connsiteY50" fmla="*/ 82791 h 190404"/>
                <a:gd name="connsiteX51" fmla="*/ 176508 w 190500"/>
                <a:gd name="connsiteY51" fmla="*/ 83077 h 190404"/>
                <a:gd name="connsiteX52" fmla="*/ 185023 w 190500"/>
                <a:gd name="connsiteY52" fmla="*/ 90792 h 190404"/>
                <a:gd name="connsiteX53" fmla="*/ 190500 w 190500"/>
                <a:gd name="connsiteY53" fmla="*/ 118681 h 190404"/>
                <a:gd name="connsiteX54" fmla="*/ 178479 w 190500"/>
                <a:gd name="connsiteY54" fmla="*/ 147590 h 190404"/>
                <a:gd name="connsiteX55" fmla="*/ 166383 w 190500"/>
                <a:gd name="connsiteY55" fmla="*/ 154162 h 190404"/>
                <a:gd name="connsiteX56" fmla="*/ 156677 w 190500"/>
                <a:gd name="connsiteY56" fmla="*/ 174517 h 190404"/>
                <a:gd name="connsiteX57" fmla="*/ 124701 w 190500"/>
                <a:gd name="connsiteY57" fmla="*/ 190405 h 190404"/>
                <a:gd name="connsiteX58" fmla="*/ 109842 w 190500"/>
                <a:gd name="connsiteY58" fmla="*/ 186719 h 190404"/>
                <a:gd name="connsiteX59" fmla="*/ 102394 w 190500"/>
                <a:gd name="connsiteY59" fmla="*/ 172803 h 190404"/>
                <a:gd name="connsiteX60" fmla="*/ 102394 w 190500"/>
                <a:gd name="connsiteY60" fmla="*/ 142818 h 190404"/>
                <a:gd name="connsiteX61" fmla="*/ 57150 w 190500"/>
                <a:gd name="connsiteY61" fmla="*/ 61855 h 190404"/>
                <a:gd name="connsiteX62" fmla="*/ 61913 w 190500"/>
                <a:gd name="connsiteY62" fmla="*/ 57093 h 190404"/>
                <a:gd name="connsiteX63" fmla="*/ 66675 w 190500"/>
                <a:gd name="connsiteY63" fmla="*/ 61855 h 190404"/>
                <a:gd name="connsiteX64" fmla="*/ 61913 w 190500"/>
                <a:gd name="connsiteY64" fmla="*/ 66618 h 190404"/>
                <a:gd name="connsiteX65" fmla="*/ 57150 w 190500"/>
                <a:gd name="connsiteY65" fmla="*/ 61855 h 190404"/>
                <a:gd name="connsiteX66" fmla="*/ 61913 w 190500"/>
                <a:gd name="connsiteY66" fmla="*/ 123768 h 190404"/>
                <a:gd name="connsiteX67" fmla="*/ 57150 w 190500"/>
                <a:gd name="connsiteY67" fmla="*/ 128530 h 190404"/>
                <a:gd name="connsiteX68" fmla="*/ 61913 w 190500"/>
                <a:gd name="connsiteY68" fmla="*/ 133293 h 190404"/>
                <a:gd name="connsiteX69" fmla="*/ 66675 w 190500"/>
                <a:gd name="connsiteY69" fmla="*/ 128530 h 190404"/>
                <a:gd name="connsiteX70" fmla="*/ 61913 w 190500"/>
                <a:gd name="connsiteY70" fmla="*/ 123768 h 190404"/>
                <a:gd name="connsiteX71" fmla="*/ 133350 w 190500"/>
                <a:gd name="connsiteY71" fmla="*/ 80905 h 190404"/>
                <a:gd name="connsiteX72" fmla="*/ 138113 w 190500"/>
                <a:gd name="connsiteY72" fmla="*/ 85668 h 190404"/>
                <a:gd name="connsiteX73" fmla="*/ 142875 w 190500"/>
                <a:gd name="connsiteY73" fmla="*/ 80905 h 190404"/>
                <a:gd name="connsiteX74" fmla="*/ 138113 w 190500"/>
                <a:gd name="connsiteY74" fmla="*/ 76143 h 190404"/>
                <a:gd name="connsiteX75" fmla="*/ 133350 w 190500"/>
                <a:gd name="connsiteY75" fmla="*/ 80905 h 19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90500" h="190404">
                  <a:moveTo>
                    <a:pt x="77534" y="0"/>
                  </a:moveTo>
                  <a:cubicBezTo>
                    <a:pt x="84268" y="0"/>
                    <a:pt x="88106" y="6706"/>
                    <a:pt x="88106" y="13440"/>
                  </a:cubicBezTo>
                  <a:lnTo>
                    <a:pt x="88106" y="54712"/>
                  </a:lnTo>
                  <a:lnTo>
                    <a:pt x="79581" y="54712"/>
                  </a:lnTo>
                  <a:cubicBezTo>
                    <a:pt x="75636" y="44958"/>
                    <a:pt x="64531" y="40250"/>
                    <a:pt x="54778" y="44196"/>
                  </a:cubicBezTo>
                  <a:cubicBezTo>
                    <a:pt x="45025" y="48141"/>
                    <a:pt x="40316" y="59246"/>
                    <a:pt x="44262" y="68999"/>
                  </a:cubicBezTo>
                  <a:cubicBezTo>
                    <a:pt x="48207" y="78753"/>
                    <a:pt x="59312" y="83461"/>
                    <a:pt x="69065" y="79515"/>
                  </a:cubicBezTo>
                  <a:cubicBezTo>
                    <a:pt x="73851" y="77579"/>
                    <a:pt x="77646" y="73784"/>
                    <a:pt x="79581" y="68999"/>
                  </a:cubicBezTo>
                  <a:lnTo>
                    <a:pt x="88106" y="68999"/>
                  </a:lnTo>
                  <a:lnTo>
                    <a:pt x="88106" y="172803"/>
                  </a:lnTo>
                  <a:cubicBezTo>
                    <a:pt x="88106" y="178479"/>
                    <a:pt x="85706" y="184128"/>
                    <a:pt x="80648" y="186709"/>
                  </a:cubicBezTo>
                  <a:cubicBezTo>
                    <a:pt x="76062" y="189111"/>
                    <a:pt x="70966" y="190379"/>
                    <a:pt x="65789" y="190405"/>
                  </a:cubicBezTo>
                  <a:cubicBezTo>
                    <a:pt x="51406" y="190405"/>
                    <a:pt x="40710" y="183128"/>
                    <a:pt x="33823" y="174517"/>
                  </a:cubicBezTo>
                  <a:cubicBezTo>
                    <a:pt x="29054" y="168575"/>
                    <a:pt x="25728" y="161607"/>
                    <a:pt x="24108" y="154162"/>
                  </a:cubicBezTo>
                  <a:cubicBezTo>
                    <a:pt x="19660" y="152850"/>
                    <a:pt x="15540" y="150609"/>
                    <a:pt x="12021" y="147590"/>
                  </a:cubicBezTo>
                  <a:cubicBezTo>
                    <a:pt x="5258" y="141770"/>
                    <a:pt x="0" y="132436"/>
                    <a:pt x="0" y="118681"/>
                  </a:cubicBezTo>
                  <a:cubicBezTo>
                    <a:pt x="0" y="111490"/>
                    <a:pt x="514" y="105223"/>
                    <a:pt x="1810" y="99955"/>
                  </a:cubicBezTo>
                  <a:lnTo>
                    <a:pt x="41910" y="99955"/>
                  </a:lnTo>
                  <a:cubicBezTo>
                    <a:pt x="48368" y="99955"/>
                    <a:pt x="53721" y="104718"/>
                    <a:pt x="54626" y="110919"/>
                  </a:cubicBezTo>
                  <a:cubicBezTo>
                    <a:pt x="44904" y="114941"/>
                    <a:pt x="40283" y="126082"/>
                    <a:pt x="44305" y="135805"/>
                  </a:cubicBezTo>
                  <a:cubicBezTo>
                    <a:pt x="48327" y="145526"/>
                    <a:pt x="59469" y="150146"/>
                    <a:pt x="69191" y="146125"/>
                  </a:cubicBezTo>
                  <a:cubicBezTo>
                    <a:pt x="78913" y="142103"/>
                    <a:pt x="83533" y="130961"/>
                    <a:pt x="79512" y="121239"/>
                  </a:cubicBezTo>
                  <a:cubicBezTo>
                    <a:pt x="77548" y="116493"/>
                    <a:pt x="73750" y="112740"/>
                    <a:pt x="68980" y="110833"/>
                  </a:cubicBezTo>
                  <a:cubicBezTo>
                    <a:pt x="67942" y="96648"/>
                    <a:pt x="56132" y="85670"/>
                    <a:pt x="41910" y="85668"/>
                  </a:cubicBezTo>
                  <a:lnTo>
                    <a:pt x="9906" y="85668"/>
                  </a:lnTo>
                  <a:cubicBezTo>
                    <a:pt x="11332" y="84489"/>
                    <a:pt x="12920" y="83520"/>
                    <a:pt x="14621" y="82791"/>
                  </a:cubicBezTo>
                  <a:cubicBezTo>
                    <a:pt x="13639" y="79292"/>
                    <a:pt x="13070" y="75689"/>
                    <a:pt x="12925" y="72057"/>
                  </a:cubicBezTo>
                  <a:cubicBezTo>
                    <a:pt x="12611" y="65056"/>
                    <a:pt x="13659" y="57769"/>
                    <a:pt x="15735" y="51283"/>
                  </a:cubicBezTo>
                  <a:cubicBezTo>
                    <a:pt x="17793" y="44901"/>
                    <a:pt x="21050" y="38681"/>
                    <a:pt x="25622" y="34385"/>
                  </a:cubicBezTo>
                  <a:cubicBezTo>
                    <a:pt x="28490" y="31591"/>
                    <a:pt x="32124" y="29711"/>
                    <a:pt x="36062" y="28985"/>
                  </a:cubicBezTo>
                  <a:cubicBezTo>
                    <a:pt x="37957" y="20984"/>
                    <a:pt x="42786" y="14373"/>
                    <a:pt x="48949" y="9582"/>
                  </a:cubicBezTo>
                  <a:cubicBezTo>
                    <a:pt x="56864" y="3410"/>
                    <a:pt x="67237" y="0"/>
                    <a:pt x="77524" y="0"/>
                  </a:cubicBezTo>
                  <a:close/>
                  <a:moveTo>
                    <a:pt x="102394" y="142818"/>
                  </a:moveTo>
                  <a:lnTo>
                    <a:pt x="118110" y="142818"/>
                  </a:lnTo>
                  <a:cubicBezTo>
                    <a:pt x="133102" y="142818"/>
                    <a:pt x="145256" y="130664"/>
                    <a:pt x="145256" y="115672"/>
                  </a:cubicBezTo>
                  <a:lnTo>
                    <a:pt x="145256" y="98574"/>
                  </a:lnTo>
                  <a:cubicBezTo>
                    <a:pt x="155010" y="94629"/>
                    <a:pt x="159718" y="83524"/>
                    <a:pt x="155772" y="73771"/>
                  </a:cubicBezTo>
                  <a:cubicBezTo>
                    <a:pt x="151827" y="64017"/>
                    <a:pt x="140722" y="59309"/>
                    <a:pt x="130969" y="63255"/>
                  </a:cubicBezTo>
                  <a:cubicBezTo>
                    <a:pt x="121215" y="67200"/>
                    <a:pt x="116507" y="78305"/>
                    <a:pt x="120453" y="88058"/>
                  </a:cubicBezTo>
                  <a:cubicBezTo>
                    <a:pt x="122389" y="92844"/>
                    <a:pt x="126183" y="96639"/>
                    <a:pt x="130969" y="98574"/>
                  </a:cubicBezTo>
                  <a:lnTo>
                    <a:pt x="130969" y="115672"/>
                  </a:lnTo>
                  <a:cubicBezTo>
                    <a:pt x="130969" y="122773"/>
                    <a:pt x="125212" y="128530"/>
                    <a:pt x="118110" y="128530"/>
                  </a:cubicBezTo>
                  <a:lnTo>
                    <a:pt x="102394" y="128530"/>
                  </a:lnTo>
                  <a:lnTo>
                    <a:pt x="102394" y="13440"/>
                  </a:lnTo>
                  <a:cubicBezTo>
                    <a:pt x="102394" y="6706"/>
                    <a:pt x="106232" y="0"/>
                    <a:pt x="112967" y="0"/>
                  </a:cubicBezTo>
                  <a:cubicBezTo>
                    <a:pt x="123273" y="0"/>
                    <a:pt x="133636" y="3410"/>
                    <a:pt x="141551" y="9582"/>
                  </a:cubicBezTo>
                  <a:cubicBezTo>
                    <a:pt x="147714" y="14373"/>
                    <a:pt x="152543" y="20993"/>
                    <a:pt x="154438" y="28985"/>
                  </a:cubicBezTo>
                  <a:cubicBezTo>
                    <a:pt x="158439" y="29651"/>
                    <a:pt x="162001" y="31690"/>
                    <a:pt x="164878" y="34385"/>
                  </a:cubicBezTo>
                  <a:cubicBezTo>
                    <a:pt x="169450" y="38681"/>
                    <a:pt x="172707" y="44891"/>
                    <a:pt x="174765" y="51283"/>
                  </a:cubicBezTo>
                  <a:cubicBezTo>
                    <a:pt x="176841" y="57769"/>
                    <a:pt x="177889" y="65056"/>
                    <a:pt x="177575" y="72057"/>
                  </a:cubicBezTo>
                  <a:cubicBezTo>
                    <a:pt x="177413" y="75638"/>
                    <a:pt x="176889" y="79296"/>
                    <a:pt x="175879" y="82791"/>
                  </a:cubicBezTo>
                  <a:lnTo>
                    <a:pt x="176508" y="83077"/>
                  </a:lnTo>
                  <a:cubicBezTo>
                    <a:pt x="180032" y="84734"/>
                    <a:pt x="182890" y="87335"/>
                    <a:pt x="185023" y="90792"/>
                  </a:cubicBezTo>
                  <a:cubicBezTo>
                    <a:pt x="189071" y="97317"/>
                    <a:pt x="190500" y="106709"/>
                    <a:pt x="190500" y="118681"/>
                  </a:cubicBezTo>
                  <a:cubicBezTo>
                    <a:pt x="190500" y="132445"/>
                    <a:pt x="185242" y="141789"/>
                    <a:pt x="178479" y="147590"/>
                  </a:cubicBezTo>
                  <a:cubicBezTo>
                    <a:pt x="174957" y="150611"/>
                    <a:pt x="170834" y="152851"/>
                    <a:pt x="166383" y="154162"/>
                  </a:cubicBezTo>
                  <a:cubicBezTo>
                    <a:pt x="164764" y="161606"/>
                    <a:pt x="161442" y="168573"/>
                    <a:pt x="156677" y="174517"/>
                  </a:cubicBezTo>
                  <a:cubicBezTo>
                    <a:pt x="149790" y="183128"/>
                    <a:pt x="139094" y="190405"/>
                    <a:pt x="124701" y="190405"/>
                  </a:cubicBezTo>
                  <a:cubicBezTo>
                    <a:pt x="119524" y="190382"/>
                    <a:pt x="114430" y="189118"/>
                    <a:pt x="109842" y="186719"/>
                  </a:cubicBezTo>
                  <a:cubicBezTo>
                    <a:pt x="104794" y="184128"/>
                    <a:pt x="102394" y="178479"/>
                    <a:pt x="102394" y="172803"/>
                  </a:cubicBezTo>
                  <a:lnTo>
                    <a:pt x="102394" y="142818"/>
                  </a:lnTo>
                  <a:close/>
                  <a:moveTo>
                    <a:pt x="57150" y="61855"/>
                  </a:moveTo>
                  <a:cubicBezTo>
                    <a:pt x="57150" y="59225"/>
                    <a:pt x="59282" y="57093"/>
                    <a:pt x="61913" y="57093"/>
                  </a:cubicBezTo>
                  <a:cubicBezTo>
                    <a:pt x="64543" y="57093"/>
                    <a:pt x="66675" y="59225"/>
                    <a:pt x="66675" y="61855"/>
                  </a:cubicBezTo>
                  <a:cubicBezTo>
                    <a:pt x="66675" y="64486"/>
                    <a:pt x="64543" y="66618"/>
                    <a:pt x="61913" y="66618"/>
                  </a:cubicBezTo>
                  <a:cubicBezTo>
                    <a:pt x="59282" y="66618"/>
                    <a:pt x="57150" y="64486"/>
                    <a:pt x="57150" y="61855"/>
                  </a:cubicBezTo>
                  <a:close/>
                  <a:moveTo>
                    <a:pt x="61913" y="123768"/>
                  </a:moveTo>
                  <a:cubicBezTo>
                    <a:pt x="59282" y="123768"/>
                    <a:pt x="57150" y="125900"/>
                    <a:pt x="57150" y="128530"/>
                  </a:cubicBezTo>
                  <a:cubicBezTo>
                    <a:pt x="57150" y="131160"/>
                    <a:pt x="59282" y="133293"/>
                    <a:pt x="61913" y="133293"/>
                  </a:cubicBezTo>
                  <a:cubicBezTo>
                    <a:pt x="64543" y="133293"/>
                    <a:pt x="66675" y="131160"/>
                    <a:pt x="66675" y="128530"/>
                  </a:cubicBezTo>
                  <a:cubicBezTo>
                    <a:pt x="66675" y="125900"/>
                    <a:pt x="64543" y="123768"/>
                    <a:pt x="61913" y="123768"/>
                  </a:cubicBezTo>
                  <a:close/>
                  <a:moveTo>
                    <a:pt x="133350" y="80905"/>
                  </a:moveTo>
                  <a:cubicBezTo>
                    <a:pt x="133350" y="83535"/>
                    <a:pt x="135483" y="85668"/>
                    <a:pt x="138113" y="85668"/>
                  </a:cubicBezTo>
                  <a:cubicBezTo>
                    <a:pt x="140742" y="85668"/>
                    <a:pt x="142875" y="83535"/>
                    <a:pt x="142875" y="80905"/>
                  </a:cubicBezTo>
                  <a:cubicBezTo>
                    <a:pt x="142875" y="78275"/>
                    <a:pt x="140742" y="76143"/>
                    <a:pt x="138113" y="76143"/>
                  </a:cubicBezTo>
                  <a:cubicBezTo>
                    <a:pt x="135483" y="76143"/>
                    <a:pt x="133350" y="78275"/>
                    <a:pt x="133350" y="80905"/>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grpSp>
      <p:grpSp>
        <p:nvGrpSpPr>
          <p:cNvPr id="10" name="Group 9">
            <a:extLst>
              <a:ext uri="{FF2B5EF4-FFF2-40B4-BE49-F238E27FC236}">
                <a16:creationId xmlns:a16="http://schemas.microsoft.com/office/drawing/2014/main" id="{19B07B6D-F038-4F98-B972-594A444D9EBB}"/>
              </a:ext>
              <a:ext uri="{C183D7F6-B498-43B3-948B-1728B52AA6E4}">
                <adec:decorative xmlns:adec="http://schemas.microsoft.com/office/drawing/2017/decorative" val="1"/>
              </a:ext>
            </a:extLst>
          </p:cNvPr>
          <p:cNvGrpSpPr/>
          <p:nvPr/>
        </p:nvGrpSpPr>
        <p:grpSpPr>
          <a:xfrm>
            <a:off x="699516" y="3427032"/>
            <a:ext cx="524358" cy="528170"/>
            <a:chOff x="699516" y="3444392"/>
            <a:chExt cx="524358" cy="528170"/>
          </a:xfrm>
        </p:grpSpPr>
        <p:grpSp>
          <p:nvGrpSpPr>
            <p:cNvPr id="43" name="Group 42">
              <a:extLst>
                <a:ext uri="{FF2B5EF4-FFF2-40B4-BE49-F238E27FC236}">
                  <a16:creationId xmlns:a16="http://schemas.microsoft.com/office/drawing/2014/main" id="{8D11F638-CFBB-32B5-5A93-D786E1F56B0A}"/>
                </a:ext>
              </a:extLst>
            </p:cNvPr>
            <p:cNvGrpSpPr/>
            <p:nvPr/>
          </p:nvGrpSpPr>
          <p:grpSpPr>
            <a:xfrm>
              <a:off x="699516" y="3444392"/>
              <a:ext cx="524358" cy="528170"/>
              <a:chOff x="798625" y="3359150"/>
              <a:chExt cx="524358" cy="528170"/>
            </a:xfrm>
          </p:grpSpPr>
          <p:sp>
            <p:nvSpPr>
              <p:cNvPr id="18" name="Oval 17">
                <a:extLst>
                  <a:ext uri="{FF2B5EF4-FFF2-40B4-BE49-F238E27FC236}">
                    <a16:creationId xmlns:a16="http://schemas.microsoft.com/office/drawing/2014/main" id="{F4ACA110-5B35-A49F-5646-4EAF439A780D}"/>
                  </a:ext>
                  <a:ext uri="{C183D7F6-B498-43B3-948B-1728B52AA6E4}">
                    <adec:decorative xmlns:adec="http://schemas.microsoft.com/office/drawing/2017/decorative" val="1"/>
                  </a:ext>
                </a:extLst>
              </p:cNvPr>
              <p:cNvSpPr/>
              <p:nvPr/>
            </p:nvSpPr>
            <p:spPr>
              <a:xfrm>
                <a:off x="798625" y="3359150"/>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9" name="Oval 18">
                <a:extLst>
                  <a:ext uri="{FF2B5EF4-FFF2-40B4-BE49-F238E27FC236}">
                    <a16:creationId xmlns:a16="http://schemas.microsoft.com/office/drawing/2014/main" id="{B50C67DD-7350-2C7F-BEC3-6B17F1ADC8D2}"/>
                  </a:ext>
                  <a:ext uri="{C183D7F6-B498-43B3-948B-1728B52AA6E4}">
                    <adec:decorative xmlns:adec="http://schemas.microsoft.com/office/drawing/2017/decorative" val="1"/>
                  </a:ext>
                </a:extLst>
              </p:cNvPr>
              <p:cNvSpPr/>
              <p:nvPr/>
            </p:nvSpPr>
            <p:spPr>
              <a:xfrm>
                <a:off x="843284" y="3408833"/>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27" name="Graphic 147" descr="Icon of an AI robot">
              <a:extLst>
                <a:ext uri="{FF2B5EF4-FFF2-40B4-BE49-F238E27FC236}">
                  <a16:creationId xmlns:a16="http://schemas.microsoft.com/office/drawing/2014/main" id="{884E608A-293C-468E-92D2-6CD8387CB02B}"/>
                </a:ext>
              </a:extLst>
            </p:cNvPr>
            <p:cNvSpPr>
              <a:spLocks/>
            </p:cNvSpPr>
            <p:nvPr/>
          </p:nvSpPr>
          <p:spPr>
            <a:xfrm>
              <a:off x="869976" y="3593821"/>
              <a:ext cx="183440" cy="229312"/>
            </a:xfrm>
            <a:custGeom>
              <a:avLst/>
              <a:gdLst>
                <a:gd name="connsiteX0" fmla="*/ 130969 w 152400"/>
                <a:gd name="connsiteY0" fmla="*/ 114300 h 190500"/>
                <a:gd name="connsiteX1" fmla="*/ 152400 w 152400"/>
                <a:gd name="connsiteY1" fmla="*/ 135731 h 190500"/>
                <a:gd name="connsiteX2" fmla="*/ 152400 w 152400"/>
                <a:gd name="connsiteY2" fmla="*/ 144351 h 190500"/>
                <a:gd name="connsiteX3" fmla="*/ 139951 w 152400"/>
                <a:gd name="connsiteY3" fmla="*/ 171460 h 190500"/>
                <a:gd name="connsiteX4" fmla="*/ 76171 w 152400"/>
                <a:gd name="connsiteY4" fmla="*/ 190500 h 190500"/>
                <a:gd name="connsiteX5" fmla="*/ 12440 w 152400"/>
                <a:gd name="connsiteY5" fmla="*/ 171450 h 190500"/>
                <a:gd name="connsiteX6" fmla="*/ 0 w 152400"/>
                <a:gd name="connsiteY6" fmla="*/ 144370 h 190500"/>
                <a:gd name="connsiteX7" fmla="*/ 0 w 152400"/>
                <a:gd name="connsiteY7" fmla="*/ 135722 h 190500"/>
                <a:gd name="connsiteX8" fmla="*/ 21431 w 152400"/>
                <a:gd name="connsiteY8" fmla="*/ 114300 h 190500"/>
                <a:gd name="connsiteX9" fmla="*/ 130969 w 152400"/>
                <a:gd name="connsiteY9" fmla="*/ 114300 h 190500"/>
                <a:gd name="connsiteX10" fmla="*/ 75200 w 152400"/>
                <a:gd name="connsiteY10" fmla="*/ 76 h 190500"/>
                <a:gd name="connsiteX11" fmla="*/ 76171 w 152400"/>
                <a:gd name="connsiteY11" fmla="*/ 0 h 190500"/>
                <a:gd name="connsiteX12" fmla="*/ 83249 w 152400"/>
                <a:gd name="connsiteY12" fmla="*/ 6172 h 190500"/>
                <a:gd name="connsiteX13" fmla="*/ 83315 w 152400"/>
                <a:gd name="connsiteY13" fmla="*/ 7144 h 190500"/>
                <a:gd name="connsiteX14" fmla="*/ 83315 w 152400"/>
                <a:gd name="connsiteY14" fmla="*/ 14288 h 190500"/>
                <a:gd name="connsiteX15" fmla="*/ 116653 w 152400"/>
                <a:gd name="connsiteY15" fmla="*/ 14288 h 190500"/>
                <a:gd name="connsiteX16" fmla="*/ 138084 w 152400"/>
                <a:gd name="connsiteY16" fmla="*/ 35719 h 190500"/>
                <a:gd name="connsiteX17" fmla="*/ 138084 w 152400"/>
                <a:gd name="connsiteY17" fmla="*/ 78629 h 190500"/>
                <a:gd name="connsiteX18" fmla="*/ 116653 w 152400"/>
                <a:gd name="connsiteY18" fmla="*/ 100060 h 190500"/>
                <a:gd name="connsiteX19" fmla="*/ 35690 w 152400"/>
                <a:gd name="connsiteY19" fmla="*/ 100060 h 190500"/>
                <a:gd name="connsiteX20" fmla="*/ 14259 w 152400"/>
                <a:gd name="connsiteY20" fmla="*/ 78629 h 190500"/>
                <a:gd name="connsiteX21" fmla="*/ 14259 w 152400"/>
                <a:gd name="connsiteY21" fmla="*/ 35719 h 190500"/>
                <a:gd name="connsiteX22" fmla="*/ 35690 w 152400"/>
                <a:gd name="connsiteY22" fmla="*/ 14288 h 190500"/>
                <a:gd name="connsiteX23" fmla="*/ 69028 w 152400"/>
                <a:gd name="connsiteY23" fmla="*/ 14288 h 190500"/>
                <a:gd name="connsiteX24" fmla="*/ 69028 w 152400"/>
                <a:gd name="connsiteY24" fmla="*/ 7153 h 190500"/>
                <a:gd name="connsiteX25" fmla="*/ 75200 w 152400"/>
                <a:gd name="connsiteY25" fmla="*/ 76 h 190500"/>
                <a:gd name="connsiteX26" fmla="*/ 76171 w 152400"/>
                <a:gd name="connsiteY26" fmla="*/ 0 h 190500"/>
                <a:gd name="connsiteX27" fmla="*/ 75200 w 152400"/>
                <a:gd name="connsiteY27" fmla="*/ 67 h 190500"/>
                <a:gd name="connsiteX28" fmla="*/ 54740 w 152400"/>
                <a:gd name="connsiteY28" fmla="*/ 42863 h 190500"/>
                <a:gd name="connsiteX29" fmla="*/ 42834 w 152400"/>
                <a:gd name="connsiteY29" fmla="*/ 54769 h 190500"/>
                <a:gd name="connsiteX30" fmla="*/ 54740 w 152400"/>
                <a:gd name="connsiteY30" fmla="*/ 66675 h 190500"/>
                <a:gd name="connsiteX31" fmla="*/ 66646 w 152400"/>
                <a:gd name="connsiteY31" fmla="*/ 54769 h 190500"/>
                <a:gd name="connsiteX32" fmla="*/ 54740 w 152400"/>
                <a:gd name="connsiteY32" fmla="*/ 42863 h 190500"/>
                <a:gd name="connsiteX33" fmla="*/ 97536 w 152400"/>
                <a:gd name="connsiteY33" fmla="*/ 42863 h 190500"/>
                <a:gd name="connsiteX34" fmla="*/ 85297 w 152400"/>
                <a:gd name="connsiteY34" fmla="*/ 54427 h 190500"/>
                <a:gd name="connsiteX35" fmla="*/ 96863 w 152400"/>
                <a:gd name="connsiteY35" fmla="*/ 66665 h 190500"/>
                <a:gd name="connsiteX36" fmla="*/ 97536 w 152400"/>
                <a:gd name="connsiteY36" fmla="*/ 66665 h 190500"/>
                <a:gd name="connsiteX37" fmla="*/ 109100 w 152400"/>
                <a:gd name="connsiteY37" fmla="*/ 54427 h 190500"/>
                <a:gd name="connsiteX38" fmla="*/ 97536 w 152400"/>
                <a:gd name="connsiteY38" fmla="*/ 428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400" h="190500">
                  <a:moveTo>
                    <a:pt x="130969" y="114300"/>
                  </a:moveTo>
                  <a:cubicBezTo>
                    <a:pt x="142805" y="114300"/>
                    <a:pt x="152400" y="123895"/>
                    <a:pt x="152400" y="135731"/>
                  </a:cubicBezTo>
                  <a:lnTo>
                    <a:pt x="152400" y="144351"/>
                  </a:lnTo>
                  <a:cubicBezTo>
                    <a:pt x="152403" y="154771"/>
                    <a:pt x="147856" y="164672"/>
                    <a:pt x="139951" y="171460"/>
                  </a:cubicBezTo>
                  <a:cubicBezTo>
                    <a:pt x="125035" y="184261"/>
                    <a:pt x="103699" y="190500"/>
                    <a:pt x="76171" y="190500"/>
                  </a:cubicBezTo>
                  <a:cubicBezTo>
                    <a:pt x="48644" y="190500"/>
                    <a:pt x="27327" y="184252"/>
                    <a:pt x="12440" y="171450"/>
                  </a:cubicBezTo>
                  <a:cubicBezTo>
                    <a:pt x="4546" y="164667"/>
                    <a:pt x="3" y="154778"/>
                    <a:pt x="0" y="144370"/>
                  </a:cubicBezTo>
                  <a:lnTo>
                    <a:pt x="0" y="135722"/>
                  </a:lnTo>
                  <a:cubicBezTo>
                    <a:pt x="5" y="123890"/>
                    <a:pt x="9599" y="114300"/>
                    <a:pt x="21431" y="114300"/>
                  </a:cubicBezTo>
                  <a:lnTo>
                    <a:pt x="130969" y="114300"/>
                  </a:lnTo>
                  <a:close/>
                  <a:moveTo>
                    <a:pt x="75200" y="76"/>
                  </a:moveTo>
                  <a:lnTo>
                    <a:pt x="76171" y="0"/>
                  </a:lnTo>
                  <a:cubicBezTo>
                    <a:pt x="79741" y="0"/>
                    <a:pt x="82763" y="2636"/>
                    <a:pt x="83249" y="6172"/>
                  </a:cubicBezTo>
                  <a:lnTo>
                    <a:pt x="83315" y="7144"/>
                  </a:lnTo>
                  <a:lnTo>
                    <a:pt x="83315" y="14288"/>
                  </a:lnTo>
                  <a:lnTo>
                    <a:pt x="116653" y="14288"/>
                  </a:lnTo>
                  <a:cubicBezTo>
                    <a:pt x="128488" y="14288"/>
                    <a:pt x="138084" y="23883"/>
                    <a:pt x="138084" y="35719"/>
                  </a:cubicBezTo>
                  <a:lnTo>
                    <a:pt x="138084" y="78629"/>
                  </a:lnTo>
                  <a:cubicBezTo>
                    <a:pt x="138084" y="90465"/>
                    <a:pt x="128488" y="100060"/>
                    <a:pt x="116653" y="100060"/>
                  </a:cubicBezTo>
                  <a:lnTo>
                    <a:pt x="35690" y="100060"/>
                  </a:lnTo>
                  <a:cubicBezTo>
                    <a:pt x="23854" y="100060"/>
                    <a:pt x="14259" y="90465"/>
                    <a:pt x="14259" y="78629"/>
                  </a:cubicBezTo>
                  <a:lnTo>
                    <a:pt x="14259" y="35719"/>
                  </a:lnTo>
                  <a:cubicBezTo>
                    <a:pt x="14259" y="23883"/>
                    <a:pt x="23854" y="14288"/>
                    <a:pt x="35690" y="14288"/>
                  </a:cubicBezTo>
                  <a:lnTo>
                    <a:pt x="69028" y="14288"/>
                  </a:lnTo>
                  <a:lnTo>
                    <a:pt x="69028" y="7153"/>
                  </a:lnTo>
                  <a:cubicBezTo>
                    <a:pt x="69028" y="3583"/>
                    <a:pt x="71663" y="562"/>
                    <a:pt x="75200" y="76"/>
                  </a:cubicBezTo>
                  <a:lnTo>
                    <a:pt x="76171" y="0"/>
                  </a:lnTo>
                  <a:lnTo>
                    <a:pt x="75200" y="67"/>
                  </a:lnTo>
                  <a:close/>
                  <a:moveTo>
                    <a:pt x="54740" y="42863"/>
                  </a:moveTo>
                  <a:cubicBezTo>
                    <a:pt x="48164" y="42863"/>
                    <a:pt x="42834" y="48193"/>
                    <a:pt x="42834" y="54769"/>
                  </a:cubicBezTo>
                  <a:cubicBezTo>
                    <a:pt x="42834" y="61344"/>
                    <a:pt x="48164" y="66675"/>
                    <a:pt x="54740" y="66675"/>
                  </a:cubicBezTo>
                  <a:cubicBezTo>
                    <a:pt x="61316" y="66675"/>
                    <a:pt x="66646" y="61344"/>
                    <a:pt x="66646" y="54769"/>
                  </a:cubicBezTo>
                  <a:cubicBezTo>
                    <a:pt x="66646" y="48193"/>
                    <a:pt x="61316" y="42863"/>
                    <a:pt x="54740" y="42863"/>
                  </a:cubicBezTo>
                  <a:close/>
                  <a:moveTo>
                    <a:pt x="97536" y="42863"/>
                  </a:moveTo>
                  <a:cubicBezTo>
                    <a:pt x="90963" y="42677"/>
                    <a:pt x="85484" y="47854"/>
                    <a:pt x="85297" y="54427"/>
                  </a:cubicBezTo>
                  <a:cubicBezTo>
                    <a:pt x="85112" y="61000"/>
                    <a:pt x="90289" y="66480"/>
                    <a:pt x="96863" y="66665"/>
                  </a:cubicBezTo>
                  <a:cubicBezTo>
                    <a:pt x="97087" y="66672"/>
                    <a:pt x="97311" y="66672"/>
                    <a:pt x="97536" y="66665"/>
                  </a:cubicBezTo>
                  <a:cubicBezTo>
                    <a:pt x="104109" y="66480"/>
                    <a:pt x="109287" y="61000"/>
                    <a:pt x="109100" y="54427"/>
                  </a:cubicBezTo>
                  <a:cubicBezTo>
                    <a:pt x="108922" y="48116"/>
                    <a:pt x="103847" y="43041"/>
                    <a:pt x="97536" y="42863"/>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noProof="0"/>
            </a:p>
          </p:txBody>
        </p:sp>
      </p:grpSp>
      <p:grpSp>
        <p:nvGrpSpPr>
          <p:cNvPr id="42" name="Group 41">
            <a:extLst>
              <a:ext uri="{FF2B5EF4-FFF2-40B4-BE49-F238E27FC236}">
                <a16:creationId xmlns:a16="http://schemas.microsoft.com/office/drawing/2014/main" id="{4E0E051B-7C5E-442E-7884-536CA172A9A1}"/>
              </a:ext>
              <a:ext uri="{C183D7F6-B498-43B3-948B-1728B52AA6E4}">
                <adec:decorative xmlns:adec="http://schemas.microsoft.com/office/drawing/2017/decorative" val="1"/>
              </a:ext>
            </a:extLst>
          </p:cNvPr>
          <p:cNvGrpSpPr/>
          <p:nvPr/>
        </p:nvGrpSpPr>
        <p:grpSpPr>
          <a:xfrm>
            <a:off x="699516" y="4985968"/>
            <a:ext cx="524358" cy="528170"/>
            <a:chOff x="798625" y="4825513"/>
            <a:chExt cx="524358" cy="528170"/>
          </a:xfrm>
        </p:grpSpPr>
        <p:sp>
          <p:nvSpPr>
            <p:cNvPr id="22" name="Oval 21">
              <a:extLst>
                <a:ext uri="{FF2B5EF4-FFF2-40B4-BE49-F238E27FC236}">
                  <a16:creationId xmlns:a16="http://schemas.microsoft.com/office/drawing/2014/main" id="{082194C3-23A7-78C9-2FC4-B54BE47D763B}"/>
                </a:ext>
                <a:ext uri="{C183D7F6-B498-43B3-948B-1728B52AA6E4}">
                  <adec:decorative xmlns:adec="http://schemas.microsoft.com/office/drawing/2017/decorative" val="1"/>
                </a:ext>
              </a:extLst>
            </p:cNvPr>
            <p:cNvSpPr/>
            <p:nvPr/>
          </p:nvSpPr>
          <p:spPr>
            <a:xfrm>
              <a:off x="798625" y="4825513"/>
              <a:ext cx="524358" cy="528170"/>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3" name="Oval 22">
              <a:extLst>
                <a:ext uri="{FF2B5EF4-FFF2-40B4-BE49-F238E27FC236}">
                  <a16:creationId xmlns:a16="http://schemas.microsoft.com/office/drawing/2014/main" id="{906ADF13-8E2E-9A61-E22E-E94BBBC74BC9}"/>
                </a:ext>
                <a:ext uri="{C183D7F6-B498-43B3-948B-1728B52AA6E4}">
                  <adec:decorative xmlns:adec="http://schemas.microsoft.com/office/drawing/2017/decorative" val="1"/>
                </a:ext>
              </a:extLst>
            </p:cNvPr>
            <p:cNvSpPr/>
            <p:nvPr/>
          </p:nvSpPr>
          <p:spPr>
            <a:xfrm>
              <a:off x="843284" y="4875196"/>
              <a:ext cx="435040" cy="42880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sp>
        <p:nvSpPr>
          <p:cNvPr id="128" name="Graphic 18">
            <a:extLst>
              <a:ext uri="{FF2B5EF4-FFF2-40B4-BE49-F238E27FC236}">
                <a16:creationId xmlns:a16="http://schemas.microsoft.com/office/drawing/2014/main" id="{C33DA5BE-69EF-319C-D6AA-6AF094598E0F}"/>
              </a:ext>
              <a:ext uri="{C183D7F6-B498-43B3-948B-1728B52AA6E4}">
                <adec:decorative xmlns:adec="http://schemas.microsoft.com/office/drawing/2017/decorative" val="1"/>
              </a:ext>
            </a:extLst>
          </p:cNvPr>
          <p:cNvSpPr>
            <a:spLocks/>
          </p:cNvSpPr>
          <p:nvPr/>
        </p:nvSpPr>
        <p:spPr>
          <a:xfrm>
            <a:off x="853147" y="5152646"/>
            <a:ext cx="217096" cy="194814"/>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solidFill>
            <a:schemeClr val="bg1"/>
          </a:solidFill>
          <a:ln w="15081" cap="flat">
            <a:noFill/>
            <a:prstDash val="solid"/>
            <a:miter/>
          </a:ln>
        </p:spPr>
        <p:txBody>
          <a:bodyPr rtlCol="0" anchor="ctr"/>
          <a:lstStyle/>
          <a:p>
            <a:endParaRPr lang="en-US" noProof="0"/>
          </a:p>
        </p:txBody>
      </p:sp>
      <p:sp>
        <p:nvSpPr>
          <p:cNvPr id="8" name="TextBox 7">
            <a:extLst>
              <a:ext uri="{FF2B5EF4-FFF2-40B4-BE49-F238E27FC236}">
                <a16:creationId xmlns:a16="http://schemas.microsoft.com/office/drawing/2014/main" id="{0309960B-B921-AFD0-9FC3-A8A8F7CAA1F9}"/>
              </a:ext>
              <a:ext uri="{C183D7F6-B498-43B3-948B-1728B52AA6E4}">
                <adec:decorative xmlns:adec="http://schemas.microsoft.com/office/drawing/2017/decorative" val="1"/>
              </a:ext>
            </a:extLst>
          </p:cNvPr>
          <p:cNvSpPr txBox="1"/>
          <p:nvPr/>
        </p:nvSpPr>
        <p:spPr>
          <a:xfrm>
            <a:off x="8604250" y="1766315"/>
            <a:ext cx="2886293" cy="4374708"/>
          </a:xfrm>
          <a:prstGeom prst="roundRect">
            <a:avLst>
              <a:gd name="adj" fmla="val 5856"/>
            </a:avLst>
          </a:prstGeom>
          <a:solidFill>
            <a:schemeClr val="bg1">
              <a:alpha val="10000"/>
            </a:schemeClr>
          </a:solidFill>
        </p:spPr>
        <p:txBody>
          <a:bodyPr wrap="square" anchor="ctr">
            <a:noAutofit/>
          </a:bodyPr>
          <a:lstStyle>
            <a:defPPr>
              <a:defRPr lang="en-US"/>
            </a:defPPr>
            <a:lvl1pPr>
              <a:spcAft>
                <a:spcPts val="1200"/>
              </a:spcAft>
              <a:defRPr sz="1400" i="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4" name="Title 3">
            <a:extLst>
              <a:ext uri="{FF2B5EF4-FFF2-40B4-BE49-F238E27FC236}">
                <a16:creationId xmlns:a16="http://schemas.microsoft.com/office/drawing/2014/main" id="{FA52F647-3DEA-A303-F49C-5A1A0611F17B}"/>
              </a:ext>
            </a:extLst>
          </p:cNvPr>
          <p:cNvSpPr>
            <a:spLocks noGrp="1"/>
          </p:cNvSpPr>
          <p:nvPr>
            <p:ph type="title"/>
          </p:nvPr>
        </p:nvSpPr>
        <p:spPr>
          <a:xfrm>
            <a:off x="588263" y="485481"/>
            <a:ext cx="11018520" cy="498598"/>
          </a:xfrm>
        </p:spPr>
        <p:txBody>
          <a:bodyPr/>
          <a:lstStyle/>
          <a:p>
            <a:r>
              <a:rPr lang="en-US"/>
              <a:t>Agenti in Copilot Chat</a:t>
            </a:r>
            <a:br>
              <a:rPr lang="en-US"/>
            </a:br>
            <a:endParaRPr lang="en-US"/>
          </a:p>
        </p:txBody>
      </p:sp>
      <p:sp>
        <p:nvSpPr>
          <p:cNvPr id="35" name="Subtitle">
            <a:extLst>
              <a:ext uri="{FF2B5EF4-FFF2-40B4-BE49-F238E27FC236}">
                <a16:creationId xmlns:a16="http://schemas.microsoft.com/office/drawing/2014/main" id="{A52A4885-FA9B-B179-EF44-6C78F2205BB4}"/>
              </a:ext>
            </a:extLst>
          </p:cNvPr>
          <p:cNvSpPr txBox="1">
            <a:spLocks/>
          </p:cNvSpPr>
          <p:nvPr/>
        </p:nvSpPr>
        <p:spPr>
          <a:xfrm>
            <a:off x="723702" y="1760720"/>
            <a:ext cx="7750591" cy="486301"/>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sz="2000">
                <a:solidFill>
                  <a:schemeClr val="tx1"/>
                </a:solidFill>
              </a:rPr>
              <a:t>Usa gli agenti predefiniti o creane di tuoi</a:t>
            </a:r>
          </a:p>
        </p:txBody>
      </p:sp>
      <p:sp>
        <p:nvSpPr>
          <p:cNvPr id="25" name="TextBox 24">
            <a:extLst>
              <a:ext uri="{FF2B5EF4-FFF2-40B4-BE49-F238E27FC236}">
                <a16:creationId xmlns:a16="http://schemas.microsoft.com/office/drawing/2014/main" id="{6B76B6CC-BDFB-70E9-FF47-C0093392B836}"/>
              </a:ext>
            </a:extLst>
          </p:cNvPr>
          <p:cNvSpPr txBox="1"/>
          <p:nvPr/>
        </p:nvSpPr>
        <p:spPr>
          <a:xfrm>
            <a:off x="1375124" y="2435008"/>
            <a:ext cx="6970589" cy="553998"/>
          </a:xfrm>
          <a:prstGeom prst="rect">
            <a:avLst/>
          </a:prstGeom>
          <a:noFill/>
        </p:spPr>
        <p:txBody>
          <a:bodyPr wrap="square" lIns="0" tIns="0" rIns="0" bIns="0" rtlCol="0">
            <a:spAutoFit/>
          </a:bodyPr>
          <a:lstStyle/>
          <a:p>
            <a:r>
              <a:rPr lang="en-US" sz="1800">
                <a:solidFill>
                  <a:schemeClr val="bg1"/>
                </a:solidFill>
              </a:rPr>
              <a:t>Gli agenti utilizzano l’IA per rendere Copilot Chat ancora più personalizzato e intelligente per il tuo lavoro quotidiano.</a:t>
            </a:r>
          </a:p>
        </p:txBody>
      </p:sp>
      <p:sp>
        <p:nvSpPr>
          <p:cNvPr id="26" name="TextBox 25">
            <a:extLst>
              <a:ext uri="{FF2B5EF4-FFF2-40B4-BE49-F238E27FC236}">
                <a16:creationId xmlns:a16="http://schemas.microsoft.com/office/drawing/2014/main" id="{58FEF72B-A6A6-EBC3-5531-5DA5FF6490FF}"/>
              </a:ext>
            </a:extLst>
          </p:cNvPr>
          <p:cNvSpPr txBox="1"/>
          <p:nvPr/>
        </p:nvSpPr>
        <p:spPr>
          <a:xfrm>
            <a:off x="1375125" y="3427032"/>
            <a:ext cx="6970589" cy="830997"/>
          </a:xfrm>
          <a:prstGeom prst="rect">
            <a:avLst/>
          </a:prstGeom>
          <a:noFill/>
        </p:spPr>
        <p:txBody>
          <a:bodyPr wrap="square" lIns="0" tIns="0" rIns="0" bIns="0" rtlCol="0">
            <a:spAutoFit/>
          </a:bodyPr>
          <a:lstStyle/>
          <a:p>
            <a:pPr lvl="0">
              <a:defRPr/>
            </a:pPr>
            <a:r>
              <a:rPr lang="en-US" sz="1800">
                <a:solidFill>
                  <a:schemeClr val="bg1"/>
                </a:solidFill>
              </a:rPr>
              <a:t>Gli agenti automatizzano attività e processi ripetitivi – Pensali come app per Copilot dove puoi creare un set di istruzioni per un prompt che viene salvato come agente, così non devi inserirle ogni volta.</a:t>
            </a:r>
          </a:p>
        </p:txBody>
      </p:sp>
      <p:sp>
        <p:nvSpPr>
          <p:cNvPr id="27" name="TextBox 26">
            <a:extLst>
              <a:ext uri="{FF2B5EF4-FFF2-40B4-BE49-F238E27FC236}">
                <a16:creationId xmlns:a16="http://schemas.microsoft.com/office/drawing/2014/main" id="{0F10057D-4299-B5A4-1EC4-86E843174D04}"/>
              </a:ext>
            </a:extLst>
          </p:cNvPr>
          <p:cNvSpPr txBox="1"/>
          <p:nvPr/>
        </p:nvSpPr>
        <p:spPr>
          <a:xfrm>
            <a:off x="1375124" y="4973054"/>
            <a:ext cx="6970589" cy="553998"/>
          </a:xfrm>
          <a:prstGeom prst="rect">
            <a:avLst/>
          </a:prstGeom>
          <a:noFill/>
        </p:spPr>
        <p:txBody>
          <a:bodyPr wrap="square" lIns="0" tIns="0" rIns="0" bIns="0" rtlCol="0">
            <a:spAutoFit/>
          </a:bodyPr>
          <a:lstStyle/>
          <a:p>
            <a:pPr>
              <a:defRPr/>
            </a:pPr>
            <a:r>
              <a:rPr lang="en-US" sz="1800">
                <a:solidFill>
                  <a:schemeClr val="bg1"/>
                </a:solidFill>
              </a:rPr>
              <a:t>Copilot Chat include un set di agenti creati da Microsoft utilizzando i modelli di agente disponibili.</a:t>
            </a:r>
            <a:endParaRPr lang="en-DE" sz="1800">
              <a:solidFill>
                <a:schemeClr val="bg1"/>
              </a:solidFill>
            </a:endParaRPr>
          </a:p>
        </p:txBody>
      </p:sp>
      <p:pic>
        <p:nvPicPr>
          <p:cNvPr id="2" name="Picture 1" descr="Elenco di cinque opzioni di coaching con icone e descrizioni: Prompt Coach per scrivere e migliorare i prompt, Idea Coach per pianificare e guidare il brainstorming, Writing Coach per migliorare le capacità di scrittura, Learning Coach per sbloccare il potenziale e Career Coach per lo sviluppo professionale.">
            <a:extLst>
              <a:ext uri="{FF2B5EF4-FFF2-40B4-BE49-F238E27FC236}">
                <a16:creationId xmlns:a16="http://schemas.microsoft.com/office/drawing/2014/main" id="{EF898631-5F3D-1A87-D450-DBEC88FDDA73}"/>
              </a:ext>
              <a:ext uri="{C183D7F6-B498-43B3-948B-1728B52AA6E4}">
                <adec:decorative xmlns:adec="http://schemas.microsoft.com/office/drawing/2017/decorative" val="0"/>
              </a:ext>
            </a:extLst>
          </p:cNvPr>
          <p:cNvPicPr>
            <a:picLocks noChangeAspect="1"/>
          </p:cNvPicPr>
          <p:nvPr/>
        </p:nvPicPr>
        <p:blipFill>
          <a:blip r:embed="rId3"/>
          <a:srcRect l="1400" r="1400"/>
          <a:stretch>
            <a:fillRect/>
          </a:stretch>
        </p:blipFill>
        <p:spPr>
          <a:xfrm>
            <a:off x="8727742" y="1878672"/>
            <a:ext cx="2639308" cy="4149994"/>
          </a:xfrm>
          <a:prstGeom prst="roundRect">
            <a:avLst>
              <a:gd name="adj" fmla="val 3659"/>
            </a:avLst>
          </a:prstGeom>
          <a:solidFill>
            <a:schemeClr val="bg1"/>
          </a:solidFill>
        </p:spPr>
      </p:pic>
    </p:spTree>
    <p:extLst>
      <p:ext uri="{BB962C8B-B14F-4D97-AF65-F5344CB8AC3E}">
        <p14:creationId xmlns:p14="http://schemas.microsoft.com/office/powerpoint/2010/main" val="3500428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
                                  </p:stCondLst>
                                  <p:childTnLst>
                                    <p:set>
                                      <p:cBhvr>
                                        <p:cTn id="6" dur="1" fill="hold">
                                          <p:stCondLst>
                                            <p:cond delay="0"/>
                                          </p:stCondLst>
                                        </p:cTn>
                                        <p:tgtEl>
                                          <p:spTgt spid="35"/>
                                        </p:tgtEl>
                                        <p:attrNameLst>
                                          <p:attrName>style.visibility</p:attrName>
                                        </p:attrNameLst>
                                      </p:cBhvr>
                                      <p:to>
                                        <p:strVal val="visible"/>
                                      </p:to>
                                    </p:set>
                                  </p:childTnLst>
                                </p:cTn>
                              </p:par>
                              <p:par>
                                <p:cTn id="7" presetID="64" presetClass="path" presetSubtype="0" accel="50000" decel="50000" fill="hold" grpId="1" nodeType="withEffect">
                                  <p:stCondLst>
                                    <p:cond delay="200"/>
                                  </p:stCondLst>
                                  <p:childTnLst>
                                    <p:animMotion origin="layout" path="M -3.54167E-6 0.08472 L -3.54167E-6 3.7037E-7 " pathEditMode="relative" rAng="0" ptsTypes="AA">
                                      <p:cBhvr>
                                        <p:cTn id="8" dur="500" fill="hold"/>
                                        <p:tgtEl>
                                          <p:spTgt spid="35"/>
                                        </p:tgtEl>
                                        <p:attrNameLst>
                                          <p:attrName>ppt_x</p:attrName>
                                          <p:attrName>ppt_y</p:attrName>
                                        </p:attrNameLst>
                                      </p:cBhvr>
                                      <p:rCtr x="0" y="-4236"/>
                                    </p:animMotion>
                                  </p:childTnLst>
                                </p:cTn>
                              </p:par>
                              <p:par>
                                <p:cTn id="9" presetID="1" presetClass="entr" presetSubtype="0"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childTnLst>
                                </p:cTn>
                              </p:par>
                              <p:par>
                                <p:cTn id="11" presetID="64" presetClass="path" presetSubtype="0" accel="50000" decel="50000" fill="hold" nodeType="withEffect">
                                  <p:stCondLst>
                                    <p:cond delay="200"/>
                                  </p:stCondLst>
                                  <p:childTnLst>
                                    <p:animMotion origin="layout" path="M -4.375E-6 0.08472 L -4.375E-6 -4.81481E-6 " pathEditMode="relative" rAng="0" ptsTypes="AA">
                                      <p:cBhvr>
                                        <p:cTn id="12" dur="500" fill="hold"/>
                                        <p:tgtEl>
                                          <p:spTgt spid="9"/>
                                        </p:tgtEl>
                                        <p:attrNameLst>
                                          <p:attrName>ppt_x</p:attrName>
                                          <p:attrName>ppt_y</p:attrName>
                                        </p:attrNameLst>
                                      </p:cBhvr>
                                      <p:rCtr x="0" y="-4190"/>
                                    </p:animMotion>
                                  </p:childTnLst>
                                </p:cTn>
                              </p:par>
                              <p:par>
                                <p:cTn id="13" presetID="1" presetClass="entr" presetSubtype="0" fill="hold" grpId="0" nodeType="withEffect">
                                  <p:stCondLst>
                                    <p:cond delay="200"/>
                                  </p:stCondLst>
                                  <p:childTnLst>
                                    <p:set>
                                      <p:cBhvr>
                                        <p:cTn id="14" dur="1" fill="hold">
                                          <p:stCondLst>
                                            <p:cond delay="0"/>
                                          </p:stCondLst>
                                        </p:cTn>
                                        <p:tgtEl>
                                          <p:spTgt spid="25"/>
                                        </p:tgtEl>
                                        <p:attrNameLst>
                                          <p:attrName>style.visibility</p:attrName>
                                        </p:attrNameLst>
                                      </p:cBhvr>
                                      <p:to>
                                        <p:strVal val="visible"/>
                                      </p:to>
                                    </p:set>
                                  </p:childTnLst>
                                </p:cTn>
                              </p:par>
                              <p:par>
                                <p:cTn id="15" presetID="64" presetClass="path" presetSubtype="0" accel="50000" decel="50000" fill="hold" grpId="1" nodeType="withEffect">
                                  <p:stCondLst>
                                    <p:cond delay="200"/>
                                  </p:stCondLst>
                                  <p:childTnLst>
                                    <p:animMotion origin="layout" path="M -4.375E-6 0.08472 L -4.375E-6 -4.81481E-6 " pathEditMode="relative" rAng="0" ptsTypes="AA">
                                      <p:cBhvr>
                                        <p:cTn id="16" dur="500" fill="hold"/>
                                        <p:tgtEl>
                                          <p:spTgt spid="25"/>
                                        </p:tgtEl>
                                        <p:attrNameLst>
                                          <p:attrName>ppt_x</p:attrName>
                                          <p:attrName>ppt_y</p:attrName>
                                        </p:attrNameLst>
                                      </p:cBhvr>
                                      <p:rCtr x="0" y="-4190"/>
                                    </p:animMotion>
                                  </p:childTnLst>
                                </p:cTn>
                              </p:par>
                              <p:par>
                                <p:cTn id="17" presetID="1" presetClass="entr" presetSubtype="0" fill="hold" nodeType="withEffect">
                                  <p:stCondLst>
                                    <p:cond delay="200"/>
                                  </p:stCondLst>
                                  <p:childTnLst>
                                    <p:set>
                                      <p:cBhvr>
                                        <p:cTn id="18" dur="1" fill="hold">
                                          <p:stCondLst>
                                            <p:cond delay="0"/>
                                          </p:stCondLst>
                                        </p:cTn>
                                        <p:tgtEl>
                                          <p:spTgt spid="30"/>
                                        </p:tgtEl>
                                        <p:attrNameLst>
                                          <p:attrName>style.visibility</p:attrName>
                                        </p:attrNameLst>
                                      </p:cBhvr>
                                      <p:to>
                                        <p:strVal val="visible"/>
                                      </p:to>
                                    </p:set>
                                  </p:childTnLst>
                                </p:cTn>
                              </p:par>
                              <p:par>
                                <p:cTn id="19" presetID="64" presetClass="path" presetSubtype="0" accel="50000" decel="50000" fill="hold" nodeType="withEffect">
                                  <p:stCondLst>
                                    <p:cond delay="200"/>
                                  </p:stCondLst>
                                  <p:childTnLst>
                                    <p:animMotion origin="layout" path="M -4.375E-6 0.08472 L -4.375E-6 -4.81481E-6 " pathEditMode="relative" rAng="0" ptsTypes="AA">
                                      <p:cBhvr>
                                        <p:cTn id="20" dur="500" fill="hold"/>
                                        <p:tgtEl>
                                          <p:spTgt spid="30"/>
                                        </p:tgtEl>
                                        <p:attrNameLst>
                                          <p:attrName>ppt_x</p:attrName>
                                          <p:attrName>ppt_y</p:attrName>
                                        </p:attrNameLst>
                                      </p:cBhvr>
                                      <p:rCtr x="0" y="-4190"/>
                                    </p:animMotion>
                                  </p:childTnLst>
                                </p:cTn>
                              </p:par>
                              <p:par>
                                <p:cTn id="21" presetID="1" presetClass="entr" presetSubtype="0" fill="hold" nodeType="withEffect">
                                  <p:stCondLst>
                                    <p:cond delay="200"/>
                                  </p:stCondLst>
                                  <p:childTnLst>
                                    <p:set>
                                      <p:cBhvr>
                                        <p:cTn id="22" dur="1" fill="hold">
                                          <p:stCondLst>
                                            <p:cond delay="0"/>
                                          </p:stCondLst>
                                        </p:cTn>
                                        <p:tgtEl>
                                          <p:spTgt spid="10"/>
                                        </p:tgtEl>
                                        <p:attrNameLst>
                                          <p:attrName>style.visibility</p:attrName>
                                        </p:attrNameLst>
                                      </p:cBhvr>
                                      <p:to>
                                        <p:strVal val="visible"/>
                                      </p:to>
                                    </p:set>
                                  </p:childTnLst>
                                </p:cTn>
                              </p:par>
                              <p:par>
                                <p:cTn id="23" presetID="64" presetClass="path" presetSubtype="0" accel="50000" decel="50000" fill="hold" nodeType="withEffect">
                                  <p:stCondLst>
                                    <p:cond delay="200"/>
                                  </p:stCondLst>
                                  <p:childTnLst>
                                    <p:animMotion origin="layout" path="M -4.375E-6 0.08472 L -4.375E-6 -4.81481E-6 " pathEditMode="relative" rAng="0" ptsTypes="AA">
                                      <p:cBhvr>
                                        <p:cTn id="24" dur="500" fill="hold"/>
                                        <p:tgtEl>
                                          <p:spTgt spid="10"/>
                                        </p:tgtEl>
                                        <p:attrNameLst>
                                          <p:attrName>ppt_x</p:attrName>
                                          <p:attrName>ppt_y</p:attrName>
                                        </p:attrNameLst>
                                      </p:cBhvr>
                                      <p:rCtr x="0" y="-4190"/>
                                    </p:animMotion>
                                  </p:childTnLst>
                                </p:cTn>
                              </p:par>
                              <p:par>
                                <p:cTn id="25" presetID="1" presetClass="entr" presetSubtype="0" fill="hold" grpId="0" nodeType="withEffect">
                                  <p:stCondLst>
                                    <p:cond delay="200"/>
                                  </p:stCondLst>
                                  <p:childTnLst>
                                    <p:set>
                                      <p:cBhvr>
                                        <p:cTn id="26" dur="1" fill="hold">
                                          <p:stCondLst>
                                            <p:cond delay="0"/>
                                          </p:stCondLst>
                                        </p:cTn>
                                        <p:tgtEl>
                                          <p:spTgt spid="26"/>
                                        </p:tgtEl>
                                        <p:attrNameLst>
                                          <p:attrName>style.visibility</p:attrName>
                                        </p:attrNameLst>
                                      </p:cBhvr>
                                      <p:to>
                                        <p:strVal val="visible"/>
                                      </p:to>
                                    </p:set>
                                  </p:childTnLst>
                                </p:cTn>
                              </p:par>
                              <p:par>
                                <p:cTn id="27" presetID="64" presetClass="path" presetSubtype="0" accel="50000" decel="50000" fill="hold" grpId="1" nodeType="withEffect">
                                  <p:stCondLst>
                                    <p:cond delay="200"/>
                                  </p:stCondLst>
                                  <p:childTnLst>
                                    <p:animMotion origin="layout" path="M -4.375E-6 0.08472 L -4.375E-6 -4.81481E-6 " pathEditMode="relative" rAng="0" ptsTypes="AA">
                                      <p:cBhvr>
                                        <p:cTn id="28" dur="500" fill="hold"/>
                                        <p:tgtEl>
                                          <p:spTgt spid="26"/>
                                        </p:tgtEl>
                                        <p:attrNameLst>
                                          <p:attrName>ppt_x</p:attrName>
                                          <p:attrName>ppt_y</p:attrName>
                                        </p:attrNameLst>
                                      </p:cBhvr>
                                      <p:rCtr x="0" y="-4190"/>
                                    </p:animMotion>
                                  </p:childTnLst>
                                </p:cTn>
                              </p:par>
                              <p:par>
                                <p:cTn id="29" presetID="1" presetClass="entr" presetSubtype="0" fill="hold" nodeType="withEffect">
                                  <p:stCondLst>
                                    <p:cond delay="200"/>
                                  </p:stCondLst>
                                  <p:childTnLst>
                                    <p:set>
                                      <p:cBhvr>
                                        <p:cTn id="30" dur="1" fill="hold">
                                          <p:stCondLst>
                                            <p:cond delay="0"/>
                                          </p:stCondLst>
                                        </p:cTn>
                                        <p:tgtEl>
                                          <p:spTgt spid="31"/>
                                        </p:tgtEl>
                                        <p:attrNameLst>
                                          <p:attrName>style.visibility</p:attrName>
                                        </p:attrNameLst>
                                      </p:cBhvr>
                                      <p:to>
                                        <p:strVal val="visible"/>
                                      </p:to>
                                    </p:set>
                                  </p:childTnLst>
                                </p:cTn>
                              </p:par>
                              <p:par>
                                <p:cTn id="31" presetID="64" presetClass="path" presetSubtype="0" accel="50000" decel="50000" fill="hold" nodeType="withEffect">
                                  <p:stCondLst>
                                    <p:cond delay="200"/>
                                  </p:stCondLst>
                                  <p:childTnLst>
                                    <p:animMotion origin="layout" path="M -4.375E-6 0.08472 L -4.375E-6 -4.81481E-6 " pathEditMode="relative" rAng="0" ptsTypes="AA">
                                      <p:cBhvr>
                                        <p:cTn id="32" dur="500" fill="hold"/>
                                        <p:tgtEl>
                                          <p:spTgt spid="31"/>
                                        </p:tgtEl>
                                        <p:attrNameLst>
                                          <p:attrName>ppt_x</p:attrName>
                                          <p:attrName>ppt_y</p:attrName>
                                        </p:attrNameLst>
                                      </p:cBhvr>
                                      <p:rCtr x="0" y="-4190"/>
                                    </p:animMotion>
                                  </p:childTnLst>
                                </p:cTn>
                              </p:par>
                              <p:par>
                                <p:cTn id="33" presetID="1" presetClass="entr" presetSubtype="0" fill="hold" nodeType="withEffect">
                                  <p:stCondLst>
                                    <p:cond delay="200"/>
                                  </p:stCondLst>
                                  <p:childTnLst>
                                    <p:set>
                                      <p:cBhvr>
                                        <p:cTn id="34" dur="1" fill="hold">
                                          <p:stCondLst>
                                            <p:cond delay="0"/>
                                          </p:stCondLst>
                                        </p:cTn>
                                        <p:tgtEl>
                                          <p:spTgt spid="42"/>
                                        </p:tgtEl>
                                        <p:attrNameLst>
                                          <p:attrName>style.visibility</p:attrName>
                                        </p:attrNameLst>
                                      </p:cBhvr>
                                      <p:to>
                                        <p:strVal val="visible"/>
                                      </p:to>
                                    </p:set>
                                  </p:childTnLst>
                                </p:cTn>
                              </p:par>
                              <p:par>
                                <p:cTn id="35" presetID="64" presetClass="path" presetSubtype="0" accel="50000" decel="50000" fill="hold" nodeType="withEffect">
                                  <p:stCondLst>
                                    <p:cond delay="200"/>
                                  </p:stCondLst>
                                  <p:childTnLst>
                                    <p:animMotion origin="layout" path="M -4.375E-6 0.08472 L -4.375E-6 -4.81481E-6 " pathEditMode="relative" rAng="0" ptsTypes="AA">
                                      <p:cBhvr>
                                        <p:cTn id="36" dur="500" fill="hold"/>
                                        <p:tgtEl>
                                          <p:spTgt spid="42"/>
                                        </p:tgtEl>
                                        <p:attrNameLst>
                                          <p:attrName>ppt_x</p:attrName>
                                          <p:attrName>ppt_y</p:attrName>
                                        </p:attrNameLst>
                                      </p:cBhvr>
                                      <p:rCtr x="0" y="-4190"/>
                                    </p:animMotion>
                                  </p:childTnLst>
                                </p:cTn>
                              </p:par>
                              <p:par>
                                <p:cTn id="37" presetID="1" presetClass="entr" presetSubtype="0" fill="hold" grpId="0" nodeType="withEffect">
                                  <p:stCondLst>
                                    <p:cond delay="200"/>
                                  </p:stCondLst>
                                  <p:childTnLst>
                                    <p:set>
                                      <p:cBhvr>
                                        <p:cTn id="38" dur="1" fill="hold">
                                          <p:stCondLst>
                                            <p:cond delay="0"/>
                                          </p:stCondLst>
                                        </p:cTn>
                                        <p:tgtEl>
                                          <p:spTgt spid="128"/>
                                        </p:tgtEl>
                                        <p:attrNameLst>
                                          <p:attrName>style.visibility</p:attrName>
                                        </p:attrNameLst>
                                      </p:cBhvr>
                                      <p:to>
                                        <p:strVal val="visible"/>
                                      </p:to>
                                    </p:set>
                                  </p:childTnLst>
                                </p:cTn>
                              </p:par>
                              <p:par>
                                <p:cTn id="39" presetID="64" presetClass="path" presetSubtype="0" accel="50000" decel="50000" fill="hold" grpId="1" nodeType="withEffect">
                                  <p:stCondLst>
                                    <p:cond delay="200"/>
                                  </p:stCondLst>
                                  <p:childTnLst>
                                    <p:animMotion origin="layout" path="M -4.375E-6 0.08472 L -4.375E-6 -4.81481E-6 " pathEditMode="relative" rAng="0" ptsTypes="AA">
                                      <p:cBhvr>
                                        <p:cTn id="40" dur="500" fill="hold"/>
                                        <p:tgtEl>
                                          <p:spTgt spid="128"/>
                                        </p:tgtEl>
                                        <p:attrNameLst>
                                          <p:attrName>ppt_x</p:attrName>
                                          <p:attrName>ppt_y</p:attrName>
                                        </p:attrNameLst>
                                      </p:cBhvr>
                                      <p:rCtr x="0" y="-4190"/>
                                    </p:animMotion>
                                  </p:childTnLst>
                                </p:cTn>
                              </p:par>
                              <p:par>
                                <p:cTn id="41" presetID="1" presetClass="entr" presetSubtype="0" fill="hold" grpId="0" nodeType="withEffect">
                                  <p:stCondLst>
                                    <p:cond delay="200"/>
                                  </p:stCondLst>
                                  <p:childTnLst>
                                    <p:set>
                                      <p:cBhvr>
                                        <p:cTn id="42" dur="1" fill="hold">
                                          <p:stCondLst>
                                            <p:cond delay="0"/>
                                          </p:stCondLst>
                                        </p:cTn>
                                        <p:tgtEl>
                                          <p:spTgt spid="27"/>
                                        </p:tgtEl>
                                        <p:attrNameLst>
                                          <p:attrName>style.visibility</p:attrName>
                                        </p:attrNameLst>
                                      </p:cBhvr>
                                      <p:to>
                                        <p:strVal val="visible"/>
                                      </p:to>
                                    </p:set>
                                  </p:childTnLst>
                                </p:cTn>
                              </p:par>
                              <p:par>
                                <p:cTn id="43" presetID="64" presetClass="path" presetSubtype="0" accel="50000" decel="50000" fill="hold" grpId="1" nodeType="withEffect">
                                  <p:stCondLst>
                                    <p:cond delay="200"/>
                                  </p:stCondLst>
                                  <p:childTnLst>
                                    <p:animMotion origin="layout" path="M -4.375E-6 0.08472 L -4.375E-6 -4.81481E-6 " pathEditMode="relative" rAng="0" ptsTypes="AA">
                                      <p:cBhvr>
                                        <p:cTn id="44" dur="500" fill="hold"/>
                                        <p:tgtEl>
                                          <p:spTgt spid="27"/>
                                        </p:tgtEl>
                                        <p:attrNameLst>
                                          <p:attrName>ppt_x</p:attrName>
                                          <p:attrName>ppt_y</p:attrName>
                                        </p:attrNameLst>
                                      </p:cBhvr>
                                      <p:rCtr x="0" y="-4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35" grpId="0" animBg="1"/>
      <p:bldP spid="35" grpId="1" animBg="1"/>
      <p:bldP spid="25" grpId="0"/>
      <p:bldP spid="25" grpId="1"/>
      <p:bldP spid="26" grpId="0"/>
      <p:bldP spid="26" grpId="1"/>
      <p:bldP spid="27" grpId="0"/>
      <p:bldP spid="2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CEDB8-754C-8F21-F880-154B600C042E}"/>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C2D05C0-6E98-5089-9D00-DF62EA0FF123}"/>
              </a:ext>
              <a:ext uri="{C183D7F6-B498-43B3-948B-1728B52AA6E4}">
                <adec:decorative xmlns:adec="http://schemas.microsoft.com/office/drawing/2017/decorative" val="1"/>
              </a:ext>
            </a:extLst>
          </p:cNvPr>
          <p:cNvSpPr/>
          <p:nvPr/>
        </p:nvSpPr>
        <p:spPr bwMode="auto">
          <a:xfrm>
            <a:off x="571500" y="1237276"/>
            <a:ext cx="11035283" cy="5135243"/>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cxnSp>
        <p:nvCxnSpPr>
          <p:cNvPr id="33" name="Straight Connector 32">
            <a:extLst>
              <a:ext uri="{FF2B5EF4-FFF2-40B4-BE49-F238E27FC236}">
                <a16:creationId xmlns:a16="http://schemas.microsoft.com/office/drawing/2014/main" id="{D30F2966-F4AF-E992-62B2-571118A32CF9}"/>
              </a:ext>
              <a:ext uri="{C183D7F6-B498-43B3-948B-1728B52AA6E4}">
                <adec:decorative xmlns:adec="http://schemas.microsoft.com/office/drawing/2017/decorative" val="1"/>
              </a:ext>
            </a:extLst>
          </p:cNvPr>
          <p:cNvCxnSpPr>
            <a:cxnSpLocks/>
          </p:cNvCxnSpPr>
          <p:nvPr/>
        </p:nvCxnSpPr>
        <p:spPr>
          <a:xfrm>
            <a:off x="1428750" y="5422163"/>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A3452B-9B0B-C8FD-8BA1-A513DBF3A16A}"/>
              </a:ext>
              <a:ext uri="{C183D7F6-B498-43B3-948B-1728B52AA6E4}">
                <adec:decorative xmlns:adec="http://schemas.microsoft.com/office/drawing/2017/decorative" val="1"/>
              </a:ext>
            </a:extLst>
          </p:cNvPr>
          <p:cNvCxnSpPr>
            <a:cxnSpLocks/>
          </p:cNvCxnSpPr>
          <p:nvPr/>
        </p:nvCxnSpPr>
        <p:spPr>
          <a:xfrm>
            <a:off x="1428750" y="3734679"/>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00558B-58E8-FF0B-2D53-469380283511}"/>
              </a:ext>
              <a:ext uri="{C183D7F6-B498-43B3-948B-1728B52AA6E4}">
                <adec:decorative xmlns:adec="http://schemas.microsoft.com/office/drawing/2017/decorative" val="1"/>
              </a:ext>
            </a:extLst>
          </p:cNvPr>
          <p:cNvCxnSpPr>
            <a:cxnSpLocks/>
          </p:cNvCxnSpPr>
          <p:nvPr/>
        </p:nvCxnSpPr>
        <p:spPr>
          <a:xfrm>
            <a:off x="1428750" y="1939631"/>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EB12BE-9F72-829E-9B23-51FB38831FD8}"/>
              </a:ext>
              <a:ext uri="{C183D7F6-B498-43B3-948B-1728B52AA6E4}">
                <adec:decorative xmlns:adec="http://schemas.microsoft.com/office/drawing/2017/decorative" val="1"/>
              </a:ext>
            </a:extLst>
          </p:cNvPr>
          <p:cNvCxnSpPr>
            <a:cxnSpLocks/>
          </p:cNvCxnSpPr>
          <p:nvPr/>
        </p:nvCxnSpPr>
        <p:spPr>
          <a:xfrm>
            <a:off x="1428750" y="2837155"/>
            <a:ext cx="621029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891429B-DD79-953A-2628-002E5614561E}"/>
              </a:ext>
              <a:ext uri="{C183D7F6-B498-43B3-948B-1728B52AA6E4}">
                <adec:decorative xmlns:adec="http://schemas.microsoft.com/office/drawing/2017/decorative" val="1"/>
              </a:ext>
            </a:extLst>
          </p:cNvPr>
          <p:cNvGrpSpPr/>
          <p:nvPr/>
        </p:nvGrpSpPr>
        <p:grpSpPr>
          <a:xfrm>
            <a:off x="769323" y="1363776"/>
            <a:ext cx="500406" cy="500406"/>
            <a:chOff x="769323" y="1363776"/>
            <a:chExt cx="500406" cy="500406"/>
          </a:xfrm>
        </p:grpSpPr>
        <p:sp>
          <p:nvSpPr>
            <p:cNvPr id="68" name="Oval 67">
              <a:extLst>
                <a:ext uri="{FF2B5EF4-FFF2-40B4-BE49-F238E27FC236}">
                  <a16:creationId xmlns:a16="http://schemas.microsoft.com/office/drawing/2014/main" id="{BA082B0E-B252-06ED-5A0D-A3E7202B456C}"/>
                </a:ext>
                <a:ext uri="{C183D7F6-B498-43B3-948B-1728B52AA6E4}">
                  <adec:decorative xmlns:adec="http://schemas.microsoft.com/office/drawing/2017/decorative" val="1"/>
                </a:ext>
              </a:extLst>
            </p:cNvPr>
            <p:cNvSpPr/>
            <p:nvPr/>
          </p:nvSpPr>
          <p:spPr>
            <a:xfrm>
              <a:off x="769323" y="136377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8" name="Oval 17">
              <a:extLst>
                <a:ext uri="{FF2B5EF4-FFF2-40B4-BE49-F238E27FC236}">
                  <a16:creationId xmlns:a16="http://schemas.microsoft.com/office/drawing/2014/main" id="{2CE19361-D360-9A6F-E705-7D92FFACFA77}"/>
                </a:ext>
                <a:ext uri="{C183D7F6-B498-43B3-948B-1728B52AA6E4}">
                  <adec:decorative xmlns:adec="http://schemas.microsoft.com/office/drawing/2017/decorative" val="1"/>
                </a:ext>
              </a:extLst>
            </p:cNvPr>
            <p:cNvSpPr/>
            <p:nvPr/>
          </p:nvSpPr>
          <p:spPr>
            <a:xfrm>
              <a:off x="811942" y="141084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5" name="Group 14">
            <a:extLst>
              <a:ext uri="{FF2B5EF4-FFF2-40B4-BE49-F238E27FC236}">
                <a16:creationId xmlns:a16="http://schemas.microsoft.com/office/drawing/2014/main" id="{B54130DC-3629-BE68-17E1-8BF7958FDF0F}"/>
              </a:ext>
              <a:ext uri="{C183D7F6-B498-43B3-948B-1728B52AA6E4}">
                <adec:decorative xmlns:adec="http://schemas.microsoft.com/office/drawing/2017/decorative" val="1"/>
              </a:ext>
            </a:extLst>
          </p:cNvPr>
          <p:cNvGrpSpPr/>
          <p:nvPr/>
        </p:nvGrpSpPr>
        <p:grpSpPr>
          <a:xfrm>
            <a:off x="769323" y="2138190"/>
            <a:ext cx="500406" cy="500406"/>
            <a:chOff x="769323" y="2158686"/>
            <a:chExt cx="500406" cy="500406"/>
          </a:xfrm>
        </p:grpSpPr>
        <p:sp>
          <p:nvSpPr>
            <p:cNvPr id="86" name="Oval 85">
              <a:extLst>
                <a:ext uri="{FF2B5EF4-FFF2-40B4-BE49-F238E27FC236}">
                  <a16:creationId xmlns:a16="http://schemas.microsoft.com/office/drawing/2014/main" id="{DF6042F9-2387-3AB5-E6FF-A97E40B6025C}"/>
                </a:ext>
                <a:ext uri="{C183D7F6-B498-43B3-948B-1728B52AA6E4}">
                  <adec:decorative xmlns:adec="http://schemas.microsoft.com/office/drawing/2017/decorative" val="1"/>
                </a:ext>
              </a:extLst>
            </p:cNvPr>
            <p:cNvSpPr/>
            <p:nvPr/>
          </p:nvSpPr>
          <p:spPr>
            <a:xfrm>
              <a:off x="769323" y="2158686"/>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87" name="Oval 86">
              <a:extLst>
                <a:ext uri="{FF2B5EF4-FFF2-40B4-BE49-F238E27FC236}">
                  <a16:creationId xmlns:a16="http://schemas.microsoft.com/office/drawing/2014/main" id="{EF039A8B-C52F-3445-825C-6DD99455F365}"/>
                </a:ext>
                <a:ext uri="{C183D7F6-B498-43B3-948B-1728B52AA6E4}">
                  <adec:decorative xmlns:adec="http://schemas.microsoft.com/office/drawing/2017/decorative" val="1"/>
                </a:ext>
              </a:extLst>
            </p:cNvPr>
            <p:cNvSpPr/>
            <p:nvPr/>
          </p:nvSpPr>
          <p:spPr>
            <a:xfrm>
              <a:off x="811942" y="2205756"/>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6" name="Group 15">
            <a:extLst>
              <a:ext uri="{FF2B5EF4-FFF2-40B4-BE49-F238E27FC236}">
                <a16:creationId xmlns:a16="http://schemas.microsoft.com/office/drawing/2014/main" id="{D50A7304-9193-0E6F-CE17-325E75E82CA9}"/>
              </a:ext>
              <a:ext uri="{C183D7F6-B498-43B3-948B-1728B52AA6E4}">
                <adec:decorative xmlns:adec="http://schemas.microsoft.com/office/drawing/2017/decorative" val="1"/>
              </a:ext>
            </a:extLst>
          </p:cNvPr>
          <p:cNvGrpSpPr/>
          <p:nvPr/>
        </p:nvGrpSpPr>
        <p:grpSpPr>
          <a:xfrm>
            <a:off x="769323" y="3035714"/>
            <a:ext cx="500406" cy="500406"/>
            <a:chOff x="769323" y="2995100"/>
            <a:chExt cx="500406" cy="500406"/>
          </a:xfrm>
        </p:grpSpPr>
        <p:sp>
          <p:nvSpPr>
            <p:cNvPr id="90" name="Oval 89">
              <a:extLst>
                <a:ext uri="{FF2B5EF4-FFF2-40B4-BE49-F238E27FC236}">
                  <a16:creationId xmlns:a16="http://schemas.microsoft.com/office/drawing/2014/main" id="{CBB4AF71-D19D-D26B-A5B3-2ADC5EB2FF62}"/>
                </a:ext>
                <a:ext uri="{C183D7F6-B498-43B3-948B-1728B52AA6E4}">
                  <adec:decorative xmlns:adec="http://schemas.microsoft.com/office/drawing/2017/decorative" val="1"/>
                </a:ext>
              </a:extLst>
            </p:cNvPr>
            <p:cNvSpPr/>
            <p:nvPr/>
          </p:nvSpPr>
          <p:spPr>
            <a:xfrm>
              <a:off x="769323" y="2995100"/>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1" name="Oval 90">
              <a:extLst>
                <a:ext uri="{FF2B5EF4-FFF2-40B4-BE49-F238E27FC236}">
                  <a16:creationId xmlns:a16="http://schemas.microsoft.com/office/drawing/2014/main" id="{8A7D3481-2438-D300-E3CE-F25DBDA33F64}"/>
                </a:ext>
                <a:ext uri="{C183D7F6-B498-43B3-948B-1728B52AA6E4}">
                  <adec:decorative xmlns:adec="http://schemas.microsoft.com/office/drawing/2017/decorative" val="1"/>
                </a:ext>
              </a:extLst>
            </p:cNvPr>
            <p:cNvSpPr/>
            <p:nvPr/>
          </p:nvSpPr>
          <p:spPr>
            <a:xfrm>
              <a:off x="811942" y="3042170"/>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3" name="Group 12">
            <a:extLst>
              <a:ext uri="{FF2B5EF4-FFF2-40B4-BE49-F238E27FC236}">
                <a16:creationId xmlns:a16="http://schemas.microsoft.com/office/drawing/2014/main" id="{7CAFFBC3-2697-2497-8107-F81CE7BB0177}"/>
              </a:ext>
              <a:ext uri="{C183D7F6-B498-43B3-948B-1728B52AA6E4}">
                <adec:decorative xmlns:adec="http://schemas.microsoft.com/office/drawing/2017/decorative" val="1"/>
              </a:ext>
            </a:extLst>
          </p:cNvPr>
          <p:cNvGrpSpPr/>
          <p:nvPr/>
        </p:nvGrpSpPr>
        <p:grpSpPr>
          <a:xfrm>
            <a:off x="769323" y="3921831"/>
            <a:ext cx="500406" cy="500406"/>
            <a:chOff x="769323" y="3820107"/>
            <a:chExt cx="500406" cy="500406"/>
          </a:xfrm>
        </p:grpSpPr>
        <p:sp>
          <p:nvSpPr>
            <p:cNvPr id="94" name="Oval 93">
              <a:extLst>
                <a:ext uri="{FF2B5EF4-FFF2-40B4-BE49-F238E27FC236}">
                  <a16:creationId xmlns:a16="http://schemas.microsoft.com/office/drawing/2014/main" id="{93338D02-E0BD-500E-73D3-221A66114DF9}"/>
                </a:ext>
                <a:ext uri="{C183D7F6-B498-43B3-948B-1728B52AA6E4}">
                  <adec:decorative xmlns:adec="http://schemas.microsoft.com/office/drawing/2017/decorative" val="1"/>
                </a:ext>
              </a:extLst>
            </p:cNvPr>
            <p:cNvSpPr/>
            <p:nvPr/>
          </p:nvSpPr>
          <p:spPr>
            <a:xfrm>
              <a:off x="769323" y="3820107"/>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5" name="Oval 94">
              <a:extLst>
                <a:ext uri="{FF2B5EF4-FFF2-40B4-BE49-F238E27FC236}">
                  <a16:creationId xmlns:a16="http://schemas.microsoft.com/office/drawing/2014/main" id="{A4B6E08A-AD9C-F04B-6C47-89880B1B9726}"/>
                </a:ext>
                <a:ext uri="{C183D7F6-B498-43B3-948B-1728B52AA6E4}">
                  <adec:decorative xmlns:adec="http://schemas.microsoft.com/office/drawing/2017/decorative" val="1"/>
                </a:ext>
              </a:extLst>
            </p:cNvPr>
            <p:cNvSpPr/>
            <p:nvPr/>
          </p:nvSpPr>
          <p:spPr>
            <a:xfrm>
              <a:off x="811942" y="3867177"/>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grpSp>
        <p:nvGrpSpPr>
          <p:cNvPr id="17" name="Group 16">
            <a:extLst>
              <a:ext uri="{FF2B5EF4-FFF2-40B4-BE49-F238E27FC236}">
                <a16:creationId xmlns:a16="http://schemas.microsoft.com/office/drawing/2014/main" id="{3944E352-9E4A-6860-4BED-8A45DFE2623C}"/>
              </a:ext>
              <a:ext uri="{C183D7F6-B498-43B3-948B-1728B52AA6E4}">
                <adec:decorative xmlns:adec="http://schemas.microsoft.com/office/drawing/2017/decorative" val="1"/>
              </a:ext>
            </a:extLst>
          </p:cNvPr>
          <p:cNvGrpSpPr/>
          <p:nvPr/>
        </p:nvGrpSpPr>
        <p:grpSpPr>
          <a:xfrm>
            <a:off x="769323" y="5620724"/>
            <a:ext cx="500406" cy="500406"/>
            <a:chOff x="769323" y="5704109"/>
            <a:chExt cx="500406" cy="500406"/>
          </a:xfrm>
        </p:grpSpPr>
        <p:sp>
          <p:nvSpPr>
            <p:cNvPr id="98" name="Oval 97">
              <a:extLst>
                <a:ext uri="{FF2B5EF4-FFF2-40B4-BE49-F238E27FC236}">
                  <a16:creationId xmlns:a16="http://schemas.microsoft.com/office/drawing/2014/main" id="{BC3B6082-5625-56DE-4BB6-2AA87606B341}"/>
                </a:ext>
                <a:ext uri="{C183D7F6-B498-43B3-948B-1728B52AA6E4}">
                  <adec:decorative xmlns:adec="http://schemas.microsoft.com/office/drawing/2017/decorative" val="1"/>
                </a:ext>
              </a:extLst>
            </p:cNvPr>
            <p:cNvSpPr/>
            <p:nvPr/>
          </p:nvSpPr>
          <p:spPr>
            <a:xfrm>
              <a:off x="769323" y="5704109"/>
              <a:ext cx="500406" cy="50040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9" name="Oval 98">
              <a:extLst>
                <a:ext uri="{FF2B5EF4-FFF2-40B4-BE49-F238E27FC236}">
                  <a16:creationId xmlns:a16="http://schemas.microsoft.com/office/drawing/2014/main" id="{7351F56B-1699-2A95-3583-A2C09539843C}"/>
                </a:ext>
                <a:ext uri="{C183D7F6-B498-43B3-948B-1728B52AA6E4}">
                  <adec:decorative xmlns:adec="http://schemas.microsoft.com/office/drawing/2017/decorative" val="1"/>
                </a:ext>
              </a:extLst>
            </p:cNvPr>
            <p:cNvSpPr/>
            <p:nvPr/>
          </p:nvSpPr>
          <p:spPr>
            <a:xfrm>
              <a:off x="811942" y="5751179"/>
              <a:ext cx="415168" cy="406266"/>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61" name="Graphic 60">
            <a:extLst>
              <a:ext uri="{FF2B5EF4-FFF2-40B4-BE49-F238E27FC236}">
                <a16:creationId xmlns:a16="http://schemas.microsoft.com/office/drawing/2014/main" id="{E924193C-6F7B-3E19-4EFC-127E6191E12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4832" y="1501191"/>
            <a:ext cx="209388" cy="209386"/>
          </a:xfrm>
          <a:prstGeom prst="rect">
            <a:avLst/>
          </a:prstGeom>
          <a:effectLst>
            <a:outerShdw blurRad="88900" dist="38100" dir="2700000" algn="tl" rotWithShape="0">
              <a:prstClr val="black">
                <a:alpha val="40000"/>
              </a:prstClr>
            </a:outerShdw>
          </a:effectLst>
        </p:spPr>
      </p:pic>
      <p:sp>
        <p:nvSpPr>
          <p:cNvPr id="65" name="Graphic 255">
            <a:extLst>
              <a:ext uri="{FF2B5EF4-FFF2-40B4-BE49-F238E27FC236}">
                <a16:creationId xmlns:a16="http://schemas.microsoft.com/office/drawing/2014/main" id="{3DBCB894-C690-4C01-AEFE-0F8A407224D0}"/>
              </a:ext>
              <a:ext uri="{C183D7F6-B498-43B3-948B-1728B52AA6E4}">
                <adec:decorative xmlns:adec="http://schemas.microsoft.com/office/drawing/2017/decorative" val="1"/>
              </a:ext>
            </a:extLst>
          </p:cNvPr>
          <p:cNvSpPr>
            <a:spLocks noChangeAspect="1"/>
          </p:cNvSpPr>
          <p:nvPr/>
        </p:nvSpPr>
        <p:spPr>
          <a:xfrm>
            <a:off x="939279" y="5764513"/>
            <a:ext cx="160494" cy="212828"/>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solidFill>
            <a:schemeClr val="bg1"/>
          </a:solidFill>
          <a:ln w="15081" cap="flat">
            <a:noFill/>
            <a:prstDash val="solid"/>
            <a:miter/>
          </a:ln>
        </p:spPr>
        <p:txBody>
          <a:bodyPr rtlCol="0" anchor="ctr"/>
          <a:lstStyle/>
          <a:p>
            <a:endParaRPr lang="en-US"/>
          </a:p>
        </p:txBody>
      </p:sp>
      <p:pic>
        <p:nvPicPr>
          <p:cNvPr id="62" name="Graphic 61">
            <a:extLst>
              <a:ext uri="{FF2B5EF4-FFF2-40B4-BE49-F238E27FC236}">
                <a16:creationId xmlns:a16="http://schemas.microsoft.com/office/drawing/2014/main" id="{39487797-FD27-69F8-EB03-E7AE750273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2307" y="2261175"/>
            <a:ext cx="254438" cy="254436"/>
          </a:xfrm>
          <a:prstGeom prst="rect">
            <a:avLst/>
          </a:prstGeom>
          <a:effectLst>
            <a:outerShdw blurRad="88900" dist="38100" dir="2700000" algn="tl" rotWithShape="0">
              <a:prstClr val="black">
                <a:alpha val="40000"/>
              </a:prstClr>
            </a:outerShdw>
          </a:effectLst>
        </p:spPr>
      </p:pic>
      <p:sp>
        <p:nvSpPr>
          <p:cNvPr id="92" name="Graphic 33">
            <a:extLst>
              <a:ext uri="{FF2B5EF4-FFF2-40B4-BE49-F238E27FC236}">
                <a16:creationId xmlns:a16="http://schemas.microsoft.com/office/drawing/2014/main" id="{DEC52AC2-26BE-1EC9-075E-447CD84E1E52}"/>
              </a:ext>
              <a:ext uri="{C183D7F6-B498-43B3-948B-1728B52AA6E4}">
                <adec:decorative xmlns:adec="http://schemas.microsoft.com/office/drawing/2017/decorative" val="1"/>
              </a:ext>
            </a:extLst>
          </p:cNvPr>
          <p:cNvSpPr>
            <a:spLocks/>
          </p:cNvSpPr>
          <p:nvPr/>
        </p:nvSpPr>
        <p:spPr>
          <a:xfrm>
            <a:off x="931734" y="3179503"/>
            <a:ext cx="175584" cy="212828"/>
          </a:xfrm>
          <a:custGeom>
            <a:avLst/>
            <a:gdLst>
              <a:gd name="connsiteX0" fmla="*/ 0 w 157162"/>
              <a:gd name="connsiteY0" fmla="*/ 23813 h 190500"/>
              <a:gd name="connsiteX1" fmla="*/ 0 w 157162"/>
              <a:gd name="connsiteY1" fmla="*/ 166688 h 190500"/>
              <a:gd name="connsiteX2" fmla="*/ 23813 w 157162"/>
              <a:gd name="connsiteY2" fmla="*/ 190500 h 190500"/>
              <a:gd name="connsiteX3" fmla="*/ 150019 w 157162"/>
              <a:gd name="connsiteY3" fmla="*/ 190500 h 190500"/>
              <a:gd name="connsiteX4" fmla="*/ 157163 w 157162"/>
              <a:gd name="connsiteY4" fmla="*/ 183356 h 190500"/>
              <a:gd name="connsiteX5" fmla="*/ 150019 w 157162"/>
              <a:gd name="connsiteY5" fmla="*/ 176213 h 190500"/>
              <a:gd name="connsiteX6" fmla="*/ 23813 w 157162"/>
              <a:gd name="connsiteY6" fmla="*/ 176213 h 190500"/>
              <a:gd name="connsiteX7" fmla="*/ 14288 w 157162"/>
              <a:gd name="connsiteY7" fmla="*/ 166688 h 190500"/>
              <a:gd name="connsiteX8" fmla="*/ 150019 w 157162"/>
              <a:gd name="connsiteY8" fmla="*/ 166688 h 190500"/>
              <a:gd name="connsiteX9" fmla="*/ 157163 w 157162"/>
              <a:gd name="connsiteY9" fmla="*/ 159544 h 190500"/>
              <a:gd name="connsiteX10" fmla="*/ 157163 w 157162"/>
              <a:gd name="connsiteY10" fmla="*/ 23813 h 190500"/>
              <a:gd name="connsiteX11" fmla="*/ 133350 w 157162"/>
              <a:gd name="connsiteY11" fmla="*/ 0 h 190500"/>
              <a:gd name="connsiteX12" fmla="*/ 23813 w 157162"/>
              <a:gd name="connsiteY12" fmla="*/ 0 h 190500"/>
              <a:gd name="connsiteX13" fmla="*/ 0 w 157162"/>
              <a:gd name="connsiteY13" fmla="*/ 23813 h 190500"/>
              <a:gd name="connsiteX14" fmla="*/ 66675 w 157162"/>
              <a:gd name="connsiteY14" fmla="*/ 57321 h 190500"/>
              <a:gd name="connsiteX15" fmla="*/ 59531 w 157162"/>
              <a:gd name="connsiteY15" fmla="*/ 64294 h 190500"/>
              <a:gd name="connsiteX16" fmla="*/ 52388 w 157162"/>
              <a:gd name="connsiteY16" fmla="*/ 57140 h 190500"/>
              <a:gd name="connsiteX17" fmla="*/ 52388 w 157162"/>
              <a:gd name="connsiteY17" fmla="*/ 57055 h 190500"/>
              <a:gd name="connsiteX18" fmla="*/ 52464 w 157162"/>
              <a:gd name="connsiteY18" fmla="*/ 55778 h 190500"/>
              <a:gd name="connsiteX19" fmla="*/ 56464 w 157162"/>
              <a:gd name="connsiteY19" fmla="*/ 45615 h 190500"/>
              <a:gd name="connsiteX20" fmla="*/ 81086 w 157162"/>
              <a:gd name="connsiteY20" fmla="*/ 35719 h 190500"/>
              <a:gd name="connsiteX21" fmla="*/ 103194 w 157162"/>
              <a:gd name="connsiteY21" fmla="*/ 45911 h 190500"/>
              <a:gd name="connsiteX22" fmla="*/ 106642 w 157162"/>
              <a:gd name="connsiteY22" fmla="*/ 69332 h 190500"/>
              <a:gd name="connsiteX23" fmla="*/ 90907 w 157162"/>
              <a:gd name="connsiteY23" fmla="*/ 83344 h 190500"/>
              <a:gd name="connsiteX24" fmla="*/ 90430 w 157162"/>
              <a:gd name="connsiteY24" fmla="*/ 83563 h 190500"/>
              <a:gd name="connsiteX25" fmla="*/ 85735 w 157162"/>
              <a:gd name="connsiteY25" fmla="*/ 85954 h 190500"/>
              <a:gd name="connsiteX26" fmla="*/ 85725 w 157162"/>
              <a:gd name="connsiteY26" fmla="*/ 85963 h 190500"/>
              <a:gd name="connsiteX27" fmla="*/ 85725 w 157162"/>
              <a:gd name="connsiteY27" fmla="*/ 92859 h 190500"/>
              <a:gd name="connsiteX28" fmla="*/ 78586 w 157162"/>
              <a:gd name="connsiteY28" fmla="*/ 100008 h 190500"/>
              <a:gd name="connsiteX29" fmla="*/ 71438 w 157162"/>
              <a:gd name="connsiteY29" fmla="*/ 92869 h 190500"/>
              <a:gd name="connsiteX30" fmla="*/ 71438 w 157162"/>
              <a:gd name="connsiteY30" fmla="*/ 85725 h 190500"/>
              <a:gd name="connsiteX31" fmla="*/ 76800 w 157162"/>
              <a:gd name="connsiteY31" fmla="*/ 74800 h 190500"/>
              <a:gd name="connsiteX32" fmla="*/ 84287 w 157162"/>
              <a:gd name="connsiteY32" fmla="*/ 70647 h 190500"/>
              <a:gd name="connsiteX33" fmla="*/ 84649 w 157162"/>
              <a:gd name="connsiteY33" fmla="*/ 70485 h 190500"/>
              <a:gd name="connsiteX34" fmla="*/ 93383 w 157162"/>
              <a:gd name="connsiteY34" fmla="*/ 64018 h 190500"/>
              <a:gd name="connsiteX35" fmla="*/ 92069 w 157162"/>
              <a:gd name="connsiteY35" fmla="*/ 54874 h 190500"/>
              <a:gd name="connsiteX36" fmla="*/ 80839 w 157162"/>
              <a:gd name="connsiteY36" fmla="*/ 50006 h 190500"/>
              <a:gd name="connsiteX37" fmla="*/ 67951 w 157162"/>
              <a:gd name="connsiteY37" fmla="*/ 54121 h 190500"/>
              <a:gd name="connsiteX38" fmla="*/ 66675 w 157162"/>
              <a:gd name="connsiteY38" fmla="*/ 57264 h 190500"/>
              <a:gd name="connsiteX39" fmla="*/ 66675 w 157162"/>
              <a:gd name="connsiteY39" fmla="*/ 57321 h 190500"/>
              <a:gd name="connsiteX40" fmla="*/ 88106 w 157162"/>
              <a:gd name="connsiteY40" fmla="*/ 119063 h 190500"/>
              <a:gd name="connsiteX41" fmla="*/ 78581 w 157162"/>
              <a:gd name="connsiteY41" fmla="*/ 128588 h 190500"/>
              <a:gd name="connsiteX42" fmla="*/ 69056 w 157162"/>
              <a:gd name="connsiteY42" fmla="*/ 119063 h 190500"/>
              <a:gd name="connsiteX43" fmla="*/ 78581 w 157162"/>
              <a:gd name="connsiteY43" fmla="*/ 109538 h 190500"/>
              <a:gd name="connsiteX44" fmla="*/ 88106 w 157162"/>
              <a:gd name="connsiteY44" fmla="*/ 11906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7162" h="190500">
                <a:moveTo>
                  <a:pt x="0" y="23813"/>
                </a:moveTo>
                <a:lnTo>
                  <a:pt x="0" y="166688"/>
                </a:lnTo>
                <a:cubicBezTo>
                  <a:pt x="0" y="179839"/>
                  <a:pt x="10661" y="190500"/>
                  <a:pt x="23813" y="190500"/>
                </a:cubicBezTo>
                <a:lnTo>
                  <a:pt x="150019" y="190500"/>
                </a:lnTo>
                <a:cubicBezTo>
                  <a:pt x="153964" y="190500"/>
                  <a:pt x="157163" y="187302"/>
                  <a:pt x="157163" y="183356"/>
                </a:cubicBezTo>
                <a:cubicBezTo>
                  <a:pt x="157163" y="179411"/>
                  <a:pt x="153964" y="176213"/>
                  <a:pt x="150019" y="176213"/>
                </a:cubicBezTo>
                <a:lnTo>
                  <a:pt x="23813" y="176213"/>
                </a:lnTo>
                <a:cubicBezTo>
                  <a:pt x="18552" y="176213"/>
                  <a:pt x="14288" y="171948"/>
                  <a:pt x="14288" y="166688"/>
                </a:cubicBezTo>
                <a:lnTo>
                  <a:pt x="150019" y="166688"/>
                </a:lnTo>
                <a:cubicBezTo>
                  <a:pt x="153964" y="166688"/>
                  <a:pt x="157163" y="163489"/>
                  <a:pt x="157163" y="159544"/>
                </a:cubicBezTo>
                <a:lnTo>
                  <a:pt x="157163" y="23813"/>
                </a:lnTo>
                <a:cubicBezTo>
                  <a:pt x="157163" y="10661"/>
                  <a:pt x="146501" y="0"/>
                  <a:pt x="133350" y="0"/>
                </a:cubicBezTo>
                <a:lnTo>
                  <a:pt x="23813" y="0"/>
                </a:lnTo>
                <a:cubicBezTo>
                  <a:pt x="10661" y="0"/>
                  <a:pt x="0" y="10661"/>
                  <a:pt x="0" y="23813"/>
                </a:cubicBezTo>
                <a:close/>
                <a:moveTo>
                  <a:pt x="66675" y="57321"/>
                </a:moveTo>
                <a:cubicBezTo>
                  <a:pt x="66582" y="61200"/>
                  <a:pt x="63411" y="64295"/>
                  <a:pt x="59531" y="64294"/>
                </a:cubicBezTo>
                <a:cubicBezTo>
                  <a:pt x="52388" y="64294"/>
                  <a:pt x="52388" y="57140"/>
                  <a:pt x="52388" y="57140"/>
                </a:cubicBezTo>
                <a:lnTo>
                  <a:pt x="52388" y="57055"/>
                </a:lnTo>
                <a:cubicBezTo>
                  <a:pt x="52393" y="56628"/>
                  <a:pt x="52418" y="56202"/>
                  <a:pt x="52464" y="55778"/>
                </a:cubicBezTo>
                <a:cubicBezTo>
                  <a:pt x="52885" y="52099"/>
                  <a:pt x="54264" y="48595"/>
                  <a:pt x="56464" y="45615"/>
                </a:cubicBezTo>
                <a:cubicBezTo>
                  <a:pt x="60789" y="39776"/>
                  <a:pt x="68561" y="35500"/>
                  <a:pt x="81086" y="35719"/>
                </a:cubicBezTo>
                <a:cubicBezTo>
                  <a:pt x="90135" y="35881"/>
                  <a:pt x="98165" y="39672"/>
                  <a:pt x="103194" y="45911"/>
                </a:cubicBezTo>
                <a:cubicBezTo>
                  <a:pt x="108309" y="52264"/>
                  <a:pt x="110033" y="60865"/>
                  <a:pt x="106642" y="69332"/>
                </a:cubicBezTo>
                <a:cubicBezTo>
                  <a:pt x="103194" y="77953"/>
                  <a:pt x="95393" y="81382"/>
                  <a:pt x="90907" y="83344"/>
                </a:cubicBezTo>
                <a:lnTo>
                  <a:pt x="90430" y="83563"/>
                </a:lnTo>
                <a:cubicBezTo>
                  <a:pt x="87763" y="84734"/>
                  <a:pt x="86497" y="85344"/>
                  <a:pt x="85735" y="85954"/>
                </a:cubicBezTo>
                <a:lnTo>
                  <a:pt x="85725" y="85963"/>
                </a:lnTo>
                <a:lnTo>
                  <a:pt x="85725" y="92859"/>
                </a:lnTo>
                <a:cubicBezTo>
                  <a:pt x="85728" y="96804"/>
                  <a:pt x="82531" y="100005"/>
                  <a:pt x="78586" y="100008"/>
                </a:cubicBezTo>
                <a:cubicBezTo>
                  <a:pt x="74641" y="100011"/>
                  <a:pt x="71440" y="96814"/>
                  <a:pt x="71438" y="92869"/>
                </a:cubicBezTo>
                <a:lnTo>
                  <a:pt x="71438" y="85725"/>
                </a:lnTo>
                <a:cubicBezTo>
                  <a:pt x="71438" y="80743"/>
                  <a:pt x="73838" y="77181"/>
                  <a:pt x="76800" y="74800"/>
                </a:cubicBezTo>
                <a:cubicBezTo>
                  <a:pt x="79181" y="72895"/>
                  <a:pt x="82182" y="71580"/>
                  <a:pt x="84287" y="70647"/>
                </a:cubicBezTo>
                <a:lnTo>
                  <a:pt x="84649" y="70485"/>
                </a:lnTo>
                <a:cubicBezTo>
                  <a:pt x="89811" y="68209"/>
                  <a:pt x="92269" y="66799"/>
                  <a:pt x="93383" y="64018"/>
                </a:cubicBezTo>
                <a:cubicBezTo>
                  <a:pt x="94718" y="60967"/>
                  <a:pt x="94208" y="57424"/>
                  <a:pt x="92069" y="54874"/>
                </a:cubicBezTo>
                <a:cubicBezTo>
                  <a:pt x="89954" y="52254"/>
                  <a:pt x="86077" y="50092"/>
                  <a:pt x="80839" y="50006"/>
                </a:cubicBezTo>
                <a:cubicBezTo>
                  <a:pt x="71933" y="49854"/>
                  <a:pt x="68980" y="52721"/>
                  <a:pt x="67951" y="54121"/>
                </a:cubicBezTo>
                <a:cubicBezTo>
                  <a:pt x="67270" y="55046"/>
                  <a:pt x="66831" y="56126"/>
                  <a:pt x="66675" y="57264"/>
                </a:cubicBezTo>
                <a:lnTo>
                  <a:pt x="66675" y="57321"/>
                </a:lnTo>
                <a:close/>
                <a:moveTo>
                  <a:pt x="88106" y="119063"/>
                </a:moveTo>
                <a:cubicBezTo>
                  <a:pt x="88106" y="124323"/>
                  <a:pt x="83842" y="128588"/>
                  <a:pt x="78581" y="128588"/>
                </a:cubicBezTo>
                <a:cubicBezTo>
                  <a:pt x="73321" y="128588"/>
                  <a:pt x="69056" y="124323"/>
                  <a:pt x="69056" y="119063"/>
                </a:cubicBezTo>
                <a:cubicBezTo>
                  <a:pt x="69056" y="113802"/>
                  <a:pt x="73321" y="109538"/>
                  <a:pt x="78581" y="109538"/>
                </a:cubicBezTo>
                <a:cubicBezTo>
                  <a:pt x="83842" y="109538"/>
                  <a:pt x="88106" y="113802"/>
                  <a:pt x="88106" y="119063"/>
                </a:cubicBezTo>
                <a:close/>
              </a:path>
            </a:pathLst>
          </a:custGeom>
          <a:solidFill>
            <a:schemeClr val="bg1"/>
          </a:solidFill>
          <a:ln w="25716" cap="flat">
            <a:noFill/>
            <a:prstDash val="solid"/>
            <a:miter/>
          </a:ln>
          <a:effectLst>
            <a:outerShdw blurRad="88900" dist="38100" dir="2700000" algn="tl" rotWithShape="0">
              <a:prstClr val="black">
                <a:alpha val="40000"/>
              </a:prstClr>
            </a:outerShdw>
          </a:effectLst>
        </p:spPr>
        <p:txBody>
          <a:bodyPr rtlCol="0" anchor="ctr"/>
          <a:lstStyle/>
          <a:p>
            <a:endParaRPr lang="en-US" noProof="0"/>
          </a:p>
        </p:txBody>
      </p:sp>
      <p:pic>
        <p:nvPicPr>
          <p:cNvPr id="63" name="Graphic 62">
            <a:extLst>
              <a:ext uri="{FF2B5EF4-FFF2-40B4-BE49-F238E27FC236}">
                <a16:creationId xmlns:a16="http://schemas.microsoft.com/office/drawing/2014/main" id="{60F00F83-E635-6627-843B-6CE95F43B86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0814" y="4053323"/>
            <a:ext cx="237424" cy="237422"/>
          </a:xfrm>
          <a:prstGeom prst="rect">
            <a:avLst/>
          </a:prstGeom>
          <a:effectLst>
            <a:outerShdw blurRad="88900" dist="38100" dir="2700000" algn="tl" rotWithShape="0">
              <a:prstClr val="black">
                <a:alpha val="40000"/>
              </a:prstClr>
            </a:outerShdw>
          </a:effectLst>
        </p:spPr>
      </p:pic>
      <p:sp>
        <p:nvSpPr>
          <p:cNvPr id="10" name="TextBox 9">
            <a:extLst>
              <a:ext uri="{FF2B5EF4-FFF2-40B4-BE49-F238E27FC236}">
                <a16:creationId xmlns:a16="http://schemas.microsoft.com/office/drawing/2014/main" id="{A74312E9-53FC-701A-689D-6E8160937783}"/>
              </a:ext>
              <a:ext uri="{C183D7F6-B498-43B3-948B-1728B52AA6E4}">
                <adec:decorative xmlns:adec="http://schemas.microsoft.com/office/drawing/2017/decorative" val="1"/>
              </a:ext>
            </a:extLst>
          </p:cNvPr>
          <p:cNvSpPr txBox="1"/>
          <p:nvPr/>
        </p:nvSpPr>
        <p:spPr>
          <a:xfrm>
            <a:off x="7835901" y="1349737"/>
            <a:ext cx="3658150" cy="4910321"/>
          </a:xfrm>
          <a:prstGeom prst="roundRect">
            <a:avLst>
              <a:gd name="adj" fmla="val 3966"/>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defRPr sz="1800">
                <a:solidFill>
                  <a:srgbClr val="000000"/>
                </a:solidFill>
                <a:latin typeface="Segoe Sans Display"/>
                <a:cs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a:p>
        </p:txBody>
      </p:sp>
      <p:sp>
        <p:nvSpPr>
          <p:cNvPr id="7" name="Title 6">
            <a:extLst>
              <a:ext uri="{FF2B5EF4-FFF2-40B4-BE49-F238E27FC236}">
                <a16:creationId xmlns:a16="http://schemas.microsoft.com/office/drawing/2014/main" id="{65ED357B-F052-3E82-5655-0C2C7899BAF6}"/>
              </a:ext>
            </a:extLst>
          </p:cNvPr>
          <p:cNvSpPr>
            <a:spLocks noGrp="1"/>
          </p:cNvSpPr>
          <p:nvPr>
            <p:ph type="title"/>
          </p:nvPr>
        </p:nvSpPr>
        <p:spPr>
          <a:xfrm>
            <a:off x="475531" y="194535"/>
            <a:ext cx="11018520" cy="498598"/>
          </a:xfrm>
        </p:spPr>
        <p:txBody>
          <a:bodyPr/>
          <a:lstStyle/>
          <a:p>
            <a:r>
              <a:rPr lang="en-GB" dirty="0" err="1"/>
              <a:t>Impostazioni</a:t>
            </a:r>
            <a:r>
              <a:rPr lang="en-GB" dirty="0"/>
              <a:t>/</a:t>
            </a:r>
            <a:r>
              <a:rPr lang="en-GB" dirty="0" err="1"/>
              <a:t>Opzioni</a:t>
            </a:r>
            <a:r>
              <a:rPr lang="en-GB" dirty="0"/>
              <a:t> di </a:t>
            </a:r>
            <a:r>
              <a:rPr lang="en-GB" dirty="0" err="1"/>
              <a:t>configurazione</a:t>
            </a:r>
            <a:r>
              <a:rPr lang="en-GB" dirty="0"/>
              <a:t> in Agent Builder</a:t>
            </a:r>
            <a:endParaRPr lang="en-US" dirty="0"/>
          </a:p>
        </p:txBody>
      </p:sp>
      <p:sp>
        <p:nvSpPr>
          <p:cNvPr id="26" name="TextBox 25">
            <a:extLst>
              <a:ext uri="{FF2B5EF4-FFF2-40B4-BE49-F238E27FC236}">
                <a16:creationId xmlns:a16="http://schemas.microsoft.com/office/drawing/2014/main" id="{E54796C2-7792-F37F-1415-019959A59D7B}"/>
              </a:ext>
            </a:extLst>
          </p:cNvPr>
          <p:cNvSpPr txBox="1"/>
          <p:nvPr/>
        </p:nvSpPr>
        <p:spPr>
          <a:xfrm>
            <a:off x="1428750" y="1475480"/>
            <a:ext cx="6210299" cy="276999"/>
          </a:xfrm>
          <a:prstGeom prst="rect">
            <a:avLst/>
          </a:prstGeom>
          <a:noFill/>
        </p:spPr>
        <p:txBody>
          <a:bodyPr wrap="square" lIns="0" tIns="0" rIns="0" bIns="0" rtlCol="0">
            <a:spAutoFit/>
          </a:bodyPr>
          <a:lstStyle/>
          <a:p>
            <a:pPr lvl="0"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Descrizione: </a:t>
            </a:r>
            <a:r>
              <a:rPr lang="en-US" sz="1600">
                <a:solidFill>
                  <a:schemeClr val="bg1"/>
                </a:solidFill>
                <a:cs typeface="Segoe Sans Display" pitchFamily="2" charset="0"/>
              </a:rPr>
              <a:t>Descrive lo scopo del tuo agente</a:t>
            </a:r>
          </a:p>
        </p:txBody>
      </p:sp>
      <p:sp>
        <p:nvSpPr>
          <p:cNvPr id="27" name="TextBox 26">
            <a:extLst>
              <a:ext uri="{FF2B5EF4-FFF2-40B4-BE49-F238E27FC236}">
                <a16:creationId xmlns:a16="http://schemas.microsoft.com/office/drawing/2014/main" id="{088834BD-6CAB-71A1-BFCB-20AD66DC6F0C}"/>
              </a:ext>
            </a:extLst>
          </p:cNvPr>
          <p:cNvSpPr txBox="1"/>
          <p:nvPr/>
        </p:nvSpPr>
        <p:spPr>
          <a:xfrm>
            <a:off x="1428750" y="2126783"/>
            <a:ext cx="6210299" cy="523220"/>
          </a:xfrm>
          <a:prstGeom prst="rect">
            <a:avLst/>
          </a:prstGeom>
          <a:noFill/>
        </p:spPr>
        <p:txBody>
          <a:bodyPr wrap="square" lIns="0" tIns="0" rIns="0" bIns="0" rtlCol="0">
            <a:spAutoFit/>
          </a:bodyPr>
          <a:lstStyle/>
          <a:p>
            <a:pPr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Istruzioni: </a:t>
            </a:r>
            <a:r>
              <a:rPr lang="en-US" sz="1600">
                <a:solidFill>
                  <a:schemeClr val="bg1"/>
                </a:solidFill>
                <a:cs typeface="Segoe Sans Display" pitchFamily="2" charset="0"/>
              </a:rPr>
              <a:t>Definisce come l’agente deve operare per raggiungere i suoi obiettivi specifici</a:t>
            </a:r>
          </a:p>
        </p:txBody>
      </p:sp>
      <p:sp>
        <p:nvSpPr>
          <p:cNvPr id="28" name="TextBox 27">
            <a:extLst>
              <a:ext uri="{FF2B5EF4-FFF2-40B4-BE49-F238E27FC236}">
                <a16:creationId xmlns:a16="http://schemas.microsoft.com/office/drawing/2014/main" id="{9EF8F34B-3CE2-D955-7AED-46CC664DB985}"/>
              </a:ext>
            </a:extLst>
          </p:cNvPr>
          <p:cNvSpPr txBox="1"/>
          <p:nvPr/>
        </p:nvSpPr>
        <p:spPr>
          <a:xfrm>
            <a:off x="1428750" y="3024307"/>
            <a:ext cx="6210299" cy="523220"/>
          </a:xfrm>
          <a:prstGeom prst="rect">
            <a:avLst/>
          </a:prstGeom>
          <a:noFill/>
        </p:spPr>
        <p:txBody>
          <a:bodyPr wrap="square" lIns="0" tIns="0" rIns="0" bIns="0" rtlCol="0">
            <a:spAutoFit/>
          </a:bodyPr>
          <a:lstStyle/>
          <a:p>
            <a:pPr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Conoscenza:</a:t>
            </a:r>
            <a:r>
              <a:rPr lang="en-US" sz="1600">
                <a:solidFill>
                  <a:schemeClr val="bg1"/>
                </a:solidFill>
                <a:latin typeface="+mj-lt"/>
                <a:cs typeface="Segoe Sans Display" pitchFamily="2" charset="0"/>
              </a:rPr>
              <a:t> </a:t>
            </a:r>
            <a:r>
              <a:rPr lang="en-US" sz="1600">
                <a:solidFill>
                  <a:schemeClr val="bg1"/>
                </a:solidFill>
                <a:cs typeface="Segoe Sans Display" pitchFamily="2" charset="0"/>
              </a:rPr>
              <a:t>Dati/Contenuti che l’agente utilizza per fornire risposte basate sul contesto della richiesta dell’utente</a:t>
            </a:r>
          </a:p>
        </p:txBody>
      </p:sp>
      <p:sp>
        <p:nvSpPr>
          <p:cNvPr id="29" name="TextBox 28">
            <a:extLst>
              <a:ext uri="{FF2B5EF4-FFF2-40B4-BE49-F238E27FC236}">
                <a16:creationId xmlns:a16="http://schemas.microsoft.com/office/drawing/2014/main" id="{084D85E2-1FFE-5DBA-B33F-4998AC4B0D4B}"/>
              </a:ext>
            </a:extLst>
          </p:cNvPr>
          <p:cNvSpPr txBox="1"/>
          <p:nvPr/>
        </p:nvSpPr>
        <p:spPr>
          <a:xfrm>
            <a:off x="1428750" y="3921831"/>
            <a:ext cx="6210299" cy="1559401"/>
          </a:xfrm>
          <a:prstGeom prst="rect">
            <a:avLst/>
          </a:prstGeom>
          <a:noFill/>
        </p:spPr>
        <p:txBody>
          <a:bodyPr wrap="square" lIns="0" tIns="0" rIns="0" bIns="0" rtlCol="0">
            <a:spAutoFit/>
          </a:bodyPr>
          <a:lstStyle/>
          <a:p>
            <a:pPr defTabSz="932472">
              <a:spcBef>
                <a:spcPct val="0"/>
              </a:spcBef>
              <a:spcAft>
                <a:spcPts val="200"/>
              </a:spcAft>
              <a:defRPr/>
            </a:pPr>
            <a:r>
              <a:rPr lang="en-US" sz="1800">
                <a:solidFill>
                  <a:schemeClr val="accent1"/>
                </a:solidFill>
                <a:latin typeface="+mj-lt"/>
                <a:ea typeface="Open Sans" panose="020B0606030504020204" pitchFamily="34" charset="0"/>
                <a:cs typeface="Open Sans" panose="020B0606030504020204" pitchFamily="34" charset="0"/>
              </a:rPr>
              <a:t>Funzionalità:</a:t>
            </a:r>
          </a:p>
          <a:p>
            <a:pPr marL="288925" indent="-174625" defTabSz="932472">
              <a:spcBef>
                <a:spcPct val="0"/>
              </a:spcBef>
              <a:spcAft>
                <a:spcPts val="200"/>
              </a:spcAft>
              <a:buClr>
                <a:schemeClr val="bg1"/>
              </a:buClr>
              <a:buFont typeface="Arial" panose="020B0604020202020204" pitchFamily="34" charset="0"/>
              <a:buChar char="•"/>
              <a:defRPr/>
            </a:pPr>
            <a:r>
              <a:rPr lang="en-US" sz="1600">
                <a:solidFill>
                  <a:schemeClr val="bg1"/>
                </a:solidFill>
                <a:latin typeface="+mj-lt"/>
                <a:cs typeface="Segoe Sans Display" pitchFamily="2" charset="0"/>
              </a:rPr>
              <a:t>Code Interpreter: </a:t>
            </a:r>
            <a:r>
              <a:rPr lang="en-US" sz="1600">
                <a:solidFill>
                  <a:schemeClr val="bg1"/>
                </a:solidFill>
                <a:cs typeface="Segoe Sans Display" pitchFamily="2" charset="0"/>
              </a:rPr>
              <a:t>Converte il linguaggio naturale in codice per creare visualizzazioni, risolvere problemi matematici e analizzare dati</a:t>
            </a:r>
          </a:p>
          <a:p>
            <a:pPr marL="288925" indent="-174625" defTabSz="932472">
              <a:spcBef>
                <a:spcPct val="0"/>
              </a:spcBef>
              <a:spcAft>
                <a:spcPts val="600"/>
              </a:spcAft>
              <a:buClr>
                <a:schemeClr val="bg1"/>
              </a:buClr>
              <a:buFont typeface="Arial" panose="020B0604020202020204" pitchFamily="34" charset="0"/>
              <a:buChar char="•"/>
              <a:defRPr/>
            </a:pPr>
            <a:r>
              <a:rPr lang="en-US" sz="1600">
                <a:solidFill>
                  <a:schemeClr val="bg1"/>
                </a:solidFill>
                <a:latin typeface="+mj-lt"/>
                <a:cs typeface="Segoe Sans Display" pitchFamily="2" charset="0"/>
              </a:rPr>
              <a:t>Image Generator</a:t>
            </a:r>
            <a:r>
              <a:rPr lang="en-US" sz="1600">
                <a:solidFill>
                  <a:schemeClr val="bg1"/>
                </a:solidFill>
                <a:cs typeface="Segoe Sans Display" pitchFamily="2" charset="0"/>
              </a:rPr>
              <a:t>: Crea supporti visivi (come immagini e opere d’arte) in risposta ai prompt dell’utente</a:t>
            </a:r>
            <a:endParaRPr lang="en-US" sz="1800">
              <a:solidFill>
                <a:schemeClr val="bg1"/>
              </a:solidFill>
              <a:cs typeface="Segoe Sans Display" pitchFamily="2" charset="0"/>
            </a:endParaRPr>
          </a:p>
        </p:txBody>
      </p:sp>
      <p:sp>
        <p:nvSpPr>
          <p:cNvPr id="30" name="TextBox 29">
            <a:extLst>
              <a:ext uri="{FF2B5EF4-FFF2-40B4-BE49-F238E27FC236}">
                <a16:creationId xmlns:a16="http://schemas.microsoft.com/office/drawing/2014/main" id="{1124B59A-ABFF-6A6E-9955-16E7B1FB98C5}"/>
              </a:ext>
            </a:extLst>
          </p:cNvPr>
          <p:cNvSpPr txBox="1"/>
          <p:nvPr/>
        </p:nvSpPr>
        <p:spPr>
          <a:xfrm>
            <a:off x="1428750" y="5609317"/>
            <a:ext cx="6210299" cy="523220"/>
          </a:xfrm>
          <a:prstGeom prst="rect">
            <a:avLst/>
          </a:prstGeom>
          <a:noFill/>
        </p:spPr>
        <p:txBody>
          <a:bodyPr wrap="square" lIns="0" tIns="0" rIns="0" bIns="0" rtlCol="0">
            <a:spAutoFit/>
          </a:bodyPr>
          <a:lstStyle/>
          <a:p>
            <a:pPr lvl="0" defTabSz="932472">
              <a:spcBef>
                <a:spcPct val="0"/>
              </a:spcBef>
              <a:spcAft>
                <a:spcPct val="0"/>
              </a:spcAft>
              <a:defRPr/>
            </a:pPr>
            <a:r>
              <a:rPr lang="en-US" sz="1800">
                <a:solidFill>
                  <a:schemeClr val="accent1"/>
                </a:solidFill>
                <a:latin typeface="+mj-lt"/>
                <a:ea typeface="Open Sans" panose="020B0606030504020204" pitchFamily="34" charset="0"/>
                <a:cs typeface="Open Sans" panose="020B0606030504020204" pitchFamily="34" charset="0"/>
              </a:rPr>
              <a:t>Prompt iniziali:</a:t>
            </a:r>
            <a:r>
              <a:rPr lang="en-US" sz="1600">
                <a:solidFill>
                  <a:schemeClr val="bg1"/>
                </a:solidFill>
                <a:latin typeface="+mj-lt"/>
                <a:cs typeface="Segoe Sans Display" pitchFamily="2" charset="0"/>
              </a:rPr>
              <a:t> </a:t>
            </a:r>
            <a:r>
              <a:rPr lang="en-US" sz="1600">
                <a:solidFill>
                  <a:schemeClr val="bg1"/>
                </a:solidFill>
                <a:cs typeface="Segoe Sans Display" pitchFamily="2" charset="0"/>
              </a:rPr>
              <a:t>Suggerisce modi per iniziare conversazioni con l’agente</a:t>
            </a:r>
          </a:p>
        </p:txBody>
      </p:sp>
      <p:pic>
        <p:nvPicPr>
          <p:cNvPr id="56" name="Picture 55" descr="Screenshot che mostra l’interfaccia di configurazione di Agent Builder in Microsoft 365 Copilot, che illustra come gli utenti possono configurare e personalizzare un agente IA.">
            <a:extLst>
              <a:ext uri="{FF2B5EF4-FFF2-40B4-BE49-F238E27FC236}">
                <a16:creationId xmlns:a16="http://schemas.microsoft.com/office/drawing/2014/main" id="{62DF577F-06FA-A38D-4F4E-BC5101BEDE5F}"/>
              </a:ext>
            </a:extLst>
          </p:cNvPr>
          <p:cNvPicPr>
            <a:picLocks noChangeAspect="1"/>
          </p:cNvPicPr>
          <p:nvPr/>
        </p:nvPicPr>
        <p:blipFill rotWithShape="1">
          <a:blip r:embed="rId6"/>
          <a:srcRect l="507" r="507"/>
          <a:stretch>
            <a:fillRect/>
          </a:stretch>
        </p:blipFill>
        <p:spPr>
          <a:xfrm>
            <a:off x="7931214" y="1444927"/>
            <a:ext cx="3467523" cy="4719940"/>
          </a:xfrm>
          <a:prstGeom prst="roundRect">
            <a:avLst>
              <a:gd name="adj" fmla="val 2027"/>
            </a:avLst>
          </a:prstGeom>
          <a:solidFill>
            <a:schemeClr val="bg1"/>
          </a:solidFill>
        </p:spPr>
      </p:pic>
    </p:spTree>
    <p:extLst>
      <p:ext uri="{BB962C8B-B14F-4D97-AF65-F5344CB8AC3E}">
        <p14:creationId xmlns:p14="http://schemas.microsoft.com/office/powerpoint/2010/main" val="4966677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19E8B-9529-DCDC-9CA9-A7F5788B6A24}"/>
            </a:ext>
          </a:extLst>
        </p:cNvPr>
        <p:cNvGrpSpPr/>
        <p:nvPr/>
      </p:nvGrpSpPr>
      <p:grpSpPr>
        <a:xfrm>
          <a:off x="0" y="0"/>
          <a:ext cx="0" cy="0"/>
          <a:chOff x="0" y="0"/>
          <a:chExt cx="0" cy="0"/>
        </a:xfrm>
      </p:grpSpPr>
      <p:sp>
        <p:nvSpPr>
          <p:cNvPr id="82" name="Rectangle: Rounded Corners 81">
            <a:extLst>
              <a:ext uri="{FF2B5EF4-FFF2-40B4-BE49-F238E27FC236}">
                <a16:creationId xmlns:a16="http://schemas.microsoft.com/office/drawing/2014/main" id="{FA51F05C-F72F-0D40-C7AD-F52606DF2972}"/>
              </a:ext>
              <a:ext uri="{C183D7F6-B498-43B3-948B-1728B52AA6E4}">
                <adec:decorative xmlns:adec="http://schemas.microsoft.com/office/drawing/2017/decorative" val="1"/>
              </a:ext>
            </a:extLst>
          </p:cNvPr>
          <p:cNvSpPr/>
          <p:nvPr/>
        </p:nvSpPr>
        <p:spPr bwMode="auto">
          <a:xfrm>
            <a:off x="571500" y="585788"/>
            <a:ext cx="11049000" cy="5683250"/>
          </a:xfrm>
          <a:prstGeom prst="roundRect">
            <a:avLst>
              <a:gd name="adj" fmla="val 2682"/>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bg1"/>
              </a:solidFill>
              <a:latin typeface="+mj-lt"/>
              <a:cs typeface="Segoe Sans Display" pitchFamily="2" charset="0"/>
            </a:endParaRPr>
          </a:p>
        </p:txBody>
      </p:sp>
      <p:sp>
        <p:nvSpPr>
          <p:cNvPr id="83" name="Rectangle: Rounded Corners 82">
            <a:extLst>
              <a:ext uri="{FF2B5EF4-FFF2-40B4-BE49-F238E27FC236}">
                <a16:creationId xmlns:a16="http://schemas.microsoft.com/office/drawing/2014/main" id="{8022E254-8B89-4791-AC41-6D42F40BD19F}"/>
              </a:ext>
              <a:ext uri="{C183D7F6-B498-43B3-948B-1728B52AA6E4}">
                <adec:decorative xmlns:adec="http://schemas.microsoft.com/office/drawing/2017/decorative" val="1"/>
              </a:ext>
            </a:extLst>
          </p:cNvPr>
          <p:cNvSpPr/>
          <p:nvPr/>
        </p:nvSpPr>
        <p:spPr bwMode="auto">
          <a:xfrm rot="16200000" flipH="1">
            <a:off x="123132" y="1377995"/>
            <a:ext cx="4744350" cy="3507410"/>
          </a:xfrm>
          <a:prstGeom prst="roundRect">
            <a:avLst>
              <a:gd name="adj" fmla="val 2957"/>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grpSp>
        <p:nvGrpSpPr>
          <p:cNvPr id="121" name="Group 120">
            <a:extLst>
              <a:ext uri="{FF2B5EF4-FFF2-40B4-BE49-F238E27FC236}">
                <a16:creationId xmlns:a16="http://schemas.microsoft.com/office/drawing/2014/main" id="{FC747C66-A767-D490-B0F6-C1936F9F8461}"/>
              </a:ext>
              <a:ext uri="{C183D7F6-B498-43B3-948B-1728B52AA6E4}">
                <adec:decorative xmlns:adec="http://schemas.microsoft.com/office/drawing/2017/decorative" val="1"/>
              </a:ext>
            </a:extLst>
          </p:cNvPr>
          <p:cNvGrpSpPr/>
          <p:nvPr/>
        </p:nvGrpSpPr>
        <p:grpSpPr>
          <a:xfrm>
            <a:off x="874555" y="935025"/>
            <a:ext cx="559946" cy="559946"/>
            <a:chOff x="-152451" y="3107531"/>
            <a:chExt cx="559946" cy="559946"/>
          </a:xfrm>
        </p:grpSpPr>
        <p:sp>
          <p:nvSpPr>
            <p:cNvPr id="119" name="Oval 118">
              <a:extLst>
                <a:ext uri="{FF2B5EF4-FFF2-40B4-BE49-F238E27FC236}">
                  <a16:creationId xmlns:a16="http://schemas.microsoft.com/office/drawing/2014/main" id="{A0F6B021-5AA9-9336-1EF3-AFE47E79F7B2}"/>
                </a:ext>
                <a:ext uri="{C183D7F6-B498-43B3-948B-1728B52AA6E4}">
                  <adec:decorative xmlns:adec="http://schemas.microsoft.com/office/drawing/2017/decorative" val="1"/>
                </a:ext>
              </a:extLst>
            </p:cNvPr>
            <p:cNvSpPr/>
            <p:nvPr/>
          </p:nvSpPr>
          <p:spPr>
            <a:xfrm>
              <a:off x="-152451" y="3107531"/>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20" name="Oval 119">
              <a:extLst>
                <a:ext uri="{FF2B5EF4-FFF2-40B4-BE49-F238E27FC236}">
                  <a16:creationId xmlns:a16="http://schemas.microsoft.com/office/drawing/2014/main" id="{64A43E42-8829-F3F1-0A2F-DCFF66FDDC27}"/>
                </a:ext>
                <a:ext uri="{C183D7F6-B498-43B3-948B-1728B52AA6E4}">
                  <adec:decorative xmlns:adec="http://schemas.microsoft.com/office/drawing/2017/decorative" val="1"/>
                </a:ext>
              </a:extLst>
            </p:cNvPr>
            <p:cNvSpPr/>
            <p:nvPr/>
          </p:nvSpPr>
          <p:spPr>
            <a:xfrm>
              <a:off x="-89639" y="3174999"/>
              <a:ext cx="434322" cy="425010"/>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5" name="Graphic 14">
            <a:extLst>
              <a:ext uri="{FF2B5EF4-FFF2-40B4-BE49-F238E27FC236}">
                <a16:creationId xmlns:a16="http://schemas.microsoft.com/office/drawing/2014/main" id="{9C102646-160E-DF3A-81A9-416A2D01B3D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0475" y="1080292"/>
            <a:ext cx="268106" cy="269411"/>
          </a:xfrm>
          <a:prstGeom prst="rect">
            <a:avLst/>
          </a:prstGeom>
          <a:effectLst>
            <a:outerShdw blurRad="889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2860C811-6E14-CEC1-CE1E-8CC610E6C6CC}"/>
              </a:ext>
              <a:ext uri="{C183D7F6-B498-43B3-948B-1728B52AA6E4}">
                <adec:decorative xmlns:adec="http://schemas.microsoft.com/office/drawing/2017/decorative" val="1"/>
              </a:ext>
            </a:extLst>
          </p:cNvPr>
          <p:cNvGrpSpPr/>
          <p:nvPr/>
        </p:nvGrpSpPr>
        <p:grpSpPr>
          <a:xfrm>
            <a:off x="909599" y="3107531"/>
            <a:ext cx="559946" cy="559946"/>
            <a:chOff x="909599" y="3107531"/>
            <a:chExt cx="559946" cy="559946"/>
          </a:xfrm>
        </p:grpSpPr>
        <p:sp>
          <p:nvSpPr>
            <p:cNvPr id="117" name="Oval 116">
              <a:extLst>
                <a:ext uri="{FF2B5EF4-FFF2-40B4-BE49-F238E27FC236}">
                  <a16:creationId xmlns:a16="http://schemas.microsoft.com/office/drawing/2014/main" id="{01E632B7-CF8B-04A1-2C94-B9E66AF2753B}"/>
                </a:ext>
                <a:ext uri="{C183D7F6-B498-43B3-948B-1728B52AA6E4}">
                  <adec:decorative xmlns:adec="http://schemas.microsoft.com/office/drawing/2017/decorative" val="1"/>
                </a:ext>
              </a:extLst>
            </p:cNvPr>
            <p:cNvSpPr/>
            <p:nvPr/>
          </p:nvSpPr>
          <p:spPr>
            <a:xfrm>
              <a:off x="909599" y="3107531"/>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7" name="Oval 16">
              <a:extLst>
                <a:ext uri="{FF2B5EF4-FFF2-40B4-BE49-F238E27FC236}">
                  <a16:creationId xmlns:a16="http://schemas.microsoft.com/office/drawing/2014/main" id="{1FFC5305-790C-169A-BBCE-FE70FC067246}"/>
                </a:ext>
                <a:ext uri="{C183D7F6-B498-43B3-948B-1728B52AA6E4}">
                  <adec:decorative xmlns:adec="http://schemas.microsoft.com/office/drawing/2017/decorative" val="1"/>
                </a:ext>
              </a:extLst>
            </p:cNvPr>
            <p:cNvSpPr/>
            <p:nvPr/>
          </p:nvSpPr>
          <p:spPr>
            <a:xfrm>
              <a:off x="972411" y="3174999"/>
              <a:ext cx="434322" cy="425010"/>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grpSp>
      <p:pic>
        <p:nvPicPr>
          <p:cNvPr id="19" name="Graphic 18">
            <a:extLst>
              <a:ext uri="{FF2B5EF4-FFF2-40B4-BE49-F238E27FC236}">
                <a16:creationId xmlns:a16="http://schemas.microsoft.com/office/drawing/2014/main" id="{50D2E434-DCF4-C92C-BC1A-B19DC7B5F85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7040" y="3264973"/>
            <a:ext cx="245063" cy="245061"/>
          </a:xfrm>
          <a:prstGeom prst="rect">
            <a:avLst/>
          </a:prstGeom>
          <a:effectLst>
            <a:outerShdw blurRad="88900" dist="38100" dir="2700000" algn="tl" rotWithShape="0">
              <a:prstClr val="black">
                <a:alpha val="40000"/>
              </a:prstClr>
            </a:outerShdw>
          </a:effectLst>
        </p:spPr>
      </p:pic>
      <p:cxnSp>
        <p:nvCxnSpPr>
          <p:cNvPr id="50" name="Straight Connector 49">
            <a:extLst>
              <a:ext uri="{FF2B5EF4-FFF2-40B4-BE49-F238E27FC236}">
                <a16:creationId xmlns:a16="http://schemas.microsoft.com/office/drawing/2014/main" id="{9A70B787-D6D3-1269-BC2A-61D4E34BE9D0}"/>
              </a:ext>
              <a:ext uri="{C183D7F6-B498-43B3-948B-1728B52AA6E4}">
                <adec:decorative xmlns:adec="http://schemas.microsoft.com/office/drawing/2017/decorative" val="1"/>
              </a:ext>
            </a:extLst>
          </p:cNvPr>
          <p:cNvCxnSpPr>
            <a:cxnSpLocks/>
          </p:cNvCxnSpPr>
          <p:nvPr/>
        </p:nvCxnSpPr>
        <p:spPr>
          <a:xfrm>
            <a:off x="915152" y="2940315"/>
            <a:ext cx="3195249"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1E7D76C-C7D9-5782-5FAD-59741A205205}"/>
              </a:ext>
              <a:ext uri="{C183D7F6-B498-43B3-948B-1728B52AA6E4}">
                <adec:decorative xmlns:adec="http://schemas.microsoft.com/office/drawing/2017/decorative" val="1"/>
              </a:ext>
            </a:extLst>
          </p:cNvPr>
          <p:cNvSpPr/>
          <p:nvPr/>
        </p:nvSpPr>
        <p:spPr bwMode="auto">
          <a:xfrm rot="16200000" flipH="1">
            <a:off x="5562581" y="-383944"/>
            <a:ext cx="4744350" cy="7031287"/>
          </a:xfrm>
          <a:prstGeom prst="roundRect">
            <a:avLst>
              <a:gd name="adj" fmla="val 246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4" name="!!humancircle">
            <a:extLst>
              <a:ext uri="{FF2B5EF4-FFF2-40B4-BE49-F238E27FC236}">
                <a16:creationId xmlns:a16="http://schemas.microsoft.com/office/drawing/2014/main" id="{E7EE5E97-364E-38F6-0921-698941DC21E1}"/>
              </a:ext>
              <a:ext uri="{C183D7F6-B498-43B3-948B-1728B52AA6E4}">
                <adec:decorative xmlns:adec="http://schemas.microsoft.com/office/drawing/2017/decorative" val="1"/>
              </a:ext>
            </a:extLst>
          </p:cNvPr>
          <p:cNvSpPr>
            <a:spLocks noChangeAspect="1"/>
          </p:cNvSpPr>
          <p:nvPr/>
        </p:nvSpPr>
        <p:spPr bwMode="auto">
          <a:xfrm>
            <a:off x="5294331"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sp>
        <p:nvSpPr>
          <p:cNvPr id="105" name="!!humancircle">
            <a:extLst>
              <a:ext uri="{FF2B5EF4-FFF2-40B4-BE49-F238E27FC236}">
                <a16:creationId xmlns:a16="http://schemas.microsoft.com/office/drawing/2014/main" id="{B6F9C7E3-2EF7-6D94-28A8-6481FE930E16}"/>
              </a:ext>
              <a:ext uri="{C183D7F6-B498-43B3-948B-1728B52AA6E4}">
                <adec:decorative xmlns:adec="http://schemas.microsoft.com/office/drawing/2017/decorative" val="1"/>
              </a:ext>
            </a:extLst>
          </p:cNvPr>
          <p:cNvSpPr>
            <a:spLocks noChangeAspect="1"/>
          </p:cNvSpPr>
          <p:nvPr/>
        </p:nvSpPr>
        <p:spPr bwMode="auto">
          <a:xfrm>
            <a:off x="7582924"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sp>
        <p:nvSpPr>
          <p:cNvPr id="106" name="!!humancircle">
            <a:extLst>
              <a:ext uri="{FF2B5EF4-FFF2-40B4-BE49-F238E27FC236}">
                <a16:creationId xmlns:a16="http://schemas.microsoft.com/office/drawing/2014/main" id="{F4C7B438-D240-6E21-FE21-854614D2F0D2}"/>
              </a:ext>
              <a:ext uri="{C183D7F6-B498-43B3-948B-1728B52AA6E4}">
                <adec:decorative xmlns:adec="http://schemas.microsoft.com/office/drawing/2017/decorative" val="1"/>
              </a:ext>
            </a:extLst>
          </p:cNvPr>
          <p:cNvSpPr>
            <a:spLocks noChangeAspect="1"/>
          </p:cNvSpPr>
          <p:nvPr/>
        </p:nvSpPr>
        <p:spPr bwMode="auto">
          <a:xfrm>
            <a:off x="9871517" y="1763124"/>
            <a:ext cx="703661" cy="707720"/>
          </a:xfrm>
          <a:prstGeom prst="ellipse">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CA" sz="1800" b="1">
              <a:ln w="3175">
                <a:noFill/>
              </a:ln>
              <a:solidFill>
                <a:schemeClr val="accent1"/>
              </a:solidFill>
              <a:latin typeface="+mj-lt"/>
              <a:cs typeface="Segoe Sans Display" pitchFamily="2" charset="0"/>
            </a:endParaRPr>
          </a:p>
        </p:txBody>
      </p:sp>
      <p:cxnSp>
        <p:nvCxnSpPr>
          <p:cNvPr id="101" name="Straight Connector 100">
            <a:extLst>
              <a:ext uri="{FF2B5EF4-FFF2-40B4-BE49-F238E27FC236}">
                <a16:creationId xmlns:a16="http://schemas.microsoft.com/office/drawing/2014/main" id="{C737DC79-F849-AAE1-8705-3DB660E99DBF}"/>
              </a:ext>
              <a:ext uri="{C183D7F6-B498-43B3-948B-1728B52AA6E4}">
                <adec:decorative xmlns:adec="http://schemas.microsoft.com/office/drawing/2017/decorative" val="1"/>
              </a:ext>
            </a:extLst>
          </p:cNvPr>
          <p:cNvCxnSpPr/>
          <p:nvPr/>
        </p:nvCxnSpPr>
        <p:spPr>
          <a:xfrm>
            <a:off x="6790458" y="3924976"/>
            <a:ext cx="0" cy="138725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8D76063-E1FD-EF41-8E48-8D0A0D057D4A}"/>
              </a:ext>
              <a:ext uri="{C183D7F6-B498-43B3-948B-1728B52AA6E4}">
                <adec:decorative xmlns:adec="http://schemas.microsoft.com/office/drawing/2017/decorative" val="1"/>
              </a:ext>
            </a:extLst>
          </p:cNvPr>
          <p:cNvCxnSpPr/>
          <p:nvPr/>
        </p:nvCxnSpPr>
        <p:spPr>
          <a:xfrm>
            <a:off x="9079052" y="3924976"/>
            <a:ext cx="0" cy="1387254"/>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4" name="Freeform: Shape 113">
            <a:extLst>
              <a:ext uri="{FF2B5EF4-FFF2-40B4-BE49-F238E27FC236}">
                <a16:creationId xmlns:a16="http://schemas.microsoft.com/office/drawing/2014/main" id="{125006F7-5A8C-7079-2658-E5A4C762ACB8}"/>
              </a:ext>
              <a:ext uri="{C183D7F6-B498-43B3-948B-1728B52AA6E4}">
                <adec:decorative xmlns:adec="http://schemas.microsoft.com/office/drawing/2017/decorative" val="1"/>
              </a:ext>
            </a:extLst>
          </p:cNvPr>
          <p:cNvSpPr>
            <a:spLocks/>
          </p:cNvSpPr>
          <p:nvPr/>
        </p:nvSpPr>
        <p:spPr>
          <a:xfrm>
            <a:off x="5460643" y="1931466"/>
            <a:ext cx="371038" cy="371036"/>
          </a:xfrm>
          <a:custGeom>
            <a:avLst/>
            <a:gdLst>
              <a:gd name="connsiteX0" fmla="*/ 508342 w 1016684"/>
              <a:gd name="connsiteY0" fmla="*/ 406674 h 1016684"/>
              <a:gd name="connsiteX1" fmla="*/ 610011 w 1016684"/>
              <a:gd name="connsiteY1" fmla="*/ 508342 h 1016684"/>
              <a:gd name="connsiteX2" fmla="*/ 508342 w 1016684"/>
              <a:gd name="connsiteY2" fmla="*/ 610011 h 1016684"/>
              <a:gd name="connsiteX3" fmla="*/ 406674 w 1016684"/>
              <a:gd name="connsiteY3" fmla="*/ 508342 h 1016684"/>
              <a:gd name="connsiteX4" fmla="*/ 508342 w 1016684"/>
              <a:gd name="connsiteY4" fmla="*/ 406674 h 1016684"/>
              <a:gd name="connsiteX5" fmla="*/ 508342 w 1016684"/>
              <a:gd name="connsiteY5" fmla="*/ 305005 h 1016684"/>
              <a:gd name="connsiteX6" fmla="*/ 305005 w 1016684"/>
              <a:gd name="connsiteY6" fmla="*/ 508342 h 1016684"/>
              <a:gd name="connsiteX7" fmla="*/ 508342 w 1016684"/>
              <a:gd name="connsiteY7" fmla="*/ 711679 h 1016684"/>
              <a:gd name="connsiteX8" fmla="*/ 711679 w 1016684"/>
              <a:gd name="connsiteY8" fmla="*/ 508342 h 1016684"/>
              <a:gd name="connsiteX9" fmla="*/ 508342 w 1016684"/>
              <a:gd name="connsiteY9" fmla="*/ 305005 h 1016684"/>
              <a:gd name="connsiteX10" fmla="*/ 508342 w 1016684"/>
              <a:gd name="connsiteY10" fmla="*/ 203337 h 1016684"/>
              <a:gd name="connsiteX11" fmla="*/ 813348 w 1016684"/>
              <a:gd name="connsiteY11" fmla="*/ 508342 h 1016684"/>
              <a:gd name="connsiteX12" fmla="*/ 508342 w 1016684"/>
              <a:gd name="connsiteY12" fmla="*/ 813348 h 1016684"/>
              <a:gd name="connsiteX13" fmla="*/ 203337 w 1016684"/>
              <a:gd name="connsiteY13" fmla="*/ 508342 h 1016684"/>
              <a:gd name="connsiteX14" fmla="*/ 508342 w 1016684"/>
              <a:gd name="connsiteY14" fmla="*/ 203337 h 1016684"/>
              <a:gd name="connsiteX15" fmla="*/ 508342 w 1016684"/>
              <a:gd name="connsiteY15" fmla="*/ 101668 h 1016684"/>
              <a:gd name="connsiteX16" fmla="*/ 101668 w 1016684"/>
              <a:gd name="connsiteY16" fmla="*/ 508342 h 1016684"/>
              <a:gd name="connsiteX17" fmla="*/ 508342 w 1016684"/>
              <a:gd name="connsiteY17" fmla="*/ 915016 h 1016684"/>
              <a:gd name="connsiteX18" fmla="*/ 915016 w 1016684"/>
              <a:gd name="connsiteY18" fmla="*/ 508342 h 1016684"/>
              <a:gd name="connsiteX19" fmla="*/ 508342 w 1016684"/>
              <a:gd name="connsiteY19" fmla="*/ 101668 h 1016684"/>
              <a:gd name="connsiteX20" fmla="*/ 508342 w 1016684"/>
              <a:gd name="connsiteY20" fmla="*/ 0 h 1016684"/>
              <a:gd name="connsiteX21" fmla="*/ 1016684 w 1016684"/>
              <a:gd name="connsiteY21" fmla="*/ 508342 h 1016684"/>
              <a:gd name="connsiteX22" fmla="*/ 508342 w 1016684"/>
              <a:gd name="connsiteY22" fmla="*/ 1016684 h 1016684"/>
              <a:gd name="connsiteX23" fmla="*/ 0 w 1016684"/>
              <a:gd name="connsiteY23" fmla="*/ 508342 h 1016684"/>
              <a:gd name="connsiteX24" fmla="*/ 508342 w 1016684"/>
              <a:gd name="connsiteY24" fmla="*/ 0 h 101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6684" h="1016684">
                <a:moveTo>
                  <a:pt x="508342" y="406674"/>
                </a:moveTo>
                <a:cubicBezTo>
                  <a:pt x="564494" y="406674"/>
                  <a:pt x="610011" y="452191"/>
                  <a:pt x="610011" y="508342"/>
                </a:cubicBezTo>
                <a:cubicBezTo>
                  <a:pt x="610011" y="564494"/>
                  <a:pt x="564494" y="610011"/>
                  <a:pt x="508342" y="610011"/>
                </a:cubicBezTo>
                <a:cubicBezTo>
                  <a:pt x="452191" y="610011"/>
                  <a:pt x="406674" y="564494"/>
                  <a:pt x="406674" y="508342"/>
                </a:cubicBezTo>
                <a:cubicBezTo>
                  <a:pt x="406674" y="452191"/>
                  <a:pt x="452191" y="406674"/>
                  <a:pt x="508342" y="406674"/>
                </a:cubicBezTo>
                <a:close/>
                <a:moveTo>
                  <a:pt x="508342" y="305005"/>
                </a:moveTo>
                <a:cubicBezTo>
                  <a:pt x="396042" y="305005"/>
                  <a:pt x="305005" y="396042"/>
                  <a:pt x="305005" y="508342"/>
                </a:cubicBezTo>
                <a:cubicBezTo>
                  <a:pt x="305005" y="620640"/>
                  <a:pt x="396042" y="711679"/>
                  <a:pt x="508342" y="711679"/>
                </a:cubicBezTo>
                <a:cubicBezTo>
                  <a:pt x="620640" y="711679"/>
                  <a:pt x="711679" y="620640"/>
                  <a:pt x="711679" y="508342"/>
                </a:cubicBezTo>
                <a:cubicBezTo>
                  <a:pt x="711679" y="396042"/>
                  <a:pt x="620640" y="305005"/>
                  <a:pt x="508342" y="305005"/>
                </a:cubicBezTo>
                <a:close/>
                <a:moveTo>
                  <a:pt x="508342" y="203337"/>
                </a:moveTo>
                <a:cubicBezTo>
                  <a:pt x="676792" y="203337"/>
                  <a:pt x="813348" y="339892"/>
                  <a:pt x="813348" y="508342"/>
                </a:cubicBezTo>
                <a:cubicBezTo>
                  <a:pt x="813348" y="676792"/>
                  <a:pt x="676792" y="813348"/>
                  <a:pt x="508342" y="813348"/>
                </a:cubicBezTo>
                <a:cubicBezTo>
                  <a:pt x="339892" y="813348"/>
                  <a:pt x="203337" y="676792"/>
                  <a:pt x="203337" y="508342"/>
                </a:cubicBezTo>
                <a:cubicBezTo>
                  <a:pt x="203337" y="339892"/>
                  <a:pt x="339892" y="203337"/>
                  <a:pt x="508342" y="203337"/>
                </a:cubicBezTo>
                <a:close/>
                <a:moveTo>
                  <a:pt x="508342" y="101668"/>
                </a:moveTo>
                <a:cubicBezTo>
                  <a:pt x="283742" y="101668"/>
                  <a:pt x="101668" y="283742"/>
                  <a:pt x="101668" y="508342"/>
                </a:cubicBezTo>
                <a:cubicBezTo>
                  <a:pt x="101668" y="732943"/>
                  <a:pt x="283742" y="915016"/>
                  <a:pt x="508342" y="915016"/>
                </a:cubicBezTo>
                <a:cubicBezTo>
                  <a:pt x="732943" y="915016"/>
                  <a:pt x="915016" y="732943"/>
                  <a:pt x="915016" y="508342"/>
                </a:cubicBezTo>
                <a:cubicBezTo>
                  <a:pt x="915016" y="283742"/>
                  <a:pt x="732943" y="101668"/>
                  <a:pt x="508342" y="101668"/>
                </a:cubicBezTo>
                <a:close/>
                <a:moveTo>
                  <a:pt x="508342" y="0"/>
                </a:moveTo>
                <a:cubicBezTo>
                  <a:pt x="789099" y="0"/>
                  <a:pt x="1016684" y="227585"/>
                  <a:pt x="1016684" y="508342"/>
                </a:cubicBezTo>
                <a:cubicBezTo>
                  <a:pt x="1016684" y="789099"/>
                  <a:pt x="789099" y="1016684"/>
                  <a:pt x="508342" y="1016684"/>
                </a:cubicBezTo>
                <a:cubicBezTo>
                  <a:pt x="227585" y="1016684"/>
                  <a:pt x="0" y="789099"/>
                  <a:pt x="0" y="508342"/>
                </a:cubicBezTo>
                <a:cubicBezTo>
                  <a:pt x="0" y="227585"/>
                  <a:pt x="227585" y="0"/>
                  <a:pt x="508342" y="0"/>
                </a:cubicBezTo>
                <a:close/>
              </a:path>
            </a:pathLst>
          </a:custGeom>
          <a:solidFill>
            <a:schemeClr val="bg1"/>
          </a:solidFill>
          <a:ln w="15081" cap="flat">
            <a:noFill/>
            <a:prstDash val="solid"/>
            <a:miter/>
          </a:ln>
        </p:spPr>
        <p:txBody>
          <a:bodyPr rtlCol="0" anchor="ctr"/>
          <a:lstStyle/>
          <a:p>
            <a:endParaRPr lang="en-US" noProof="0"/>
          </a:p>
        </p:txBody>
      </p:sp>
      <p:sp>
        <p:nvSpPr>
          <p:cNvPr id="115" name="Graphic 42">
            <a:extLst>
              <a:ext uri="{FF2B5EF4-FFF2-40B4-BE49-F238E27FC236}">
                <a16:creationId xmlns:a16="http://schemas.microsoft.com/office/drawing/2014/main" id="{C07DE989-8832-4D13-0BD5-7999D0428AF2}"/>
              </a:ext>
              <a:ext uri="{C183D7F6-B498-43B3-948B-1728B52AA6E4}">
                <adec:decorative xmlns:adec="http://schemas.microsoft.com/office/drawing/2017/decorative" val="1"/>
              </a:ext>
            </a:extLst>
          </p:cNvPr>
          <p:cNvSpPr>
            <a:spLocks/>
          </p:cNvSpPr>
          <p:nvPr/>
        </p:nvSpPr>
        <p:spPr>
          <a:xfrm>
            <a:off x="7794169" y="1946275"/>
            <a:ext cx="281172" cy="341418"/>
          </a:xfrm>
          <a:custGeom>
            <a:avLst/>
            <a:gdLst>
              <a:gd name="connsiteX0" fmla="*/ 42863 w 133366"/>
              <a:gd name="connsiteY0" fmla="*/ 0 h 161941"/>
              <a:gd name="connsiteX1" fmla="*/ 29388 w 133366"/>
              <a:gd name="connsiteY1" fmla="*/ 9525 h 161941"/>
              <a:gd name="connsiteX2" fmla="*/ 14288 w 133366"/>
              <a:gd name="connsiteY2" fmla="*/ 9525 h 161941"/>
              <a:gd name="connsiteX3" fmla="*/ 0 w 133366"/>
              <a:gd name="connsiteY3" fmla="*/ 23813 h 161941"/>
              <a:gd name="connsiteX4" fmla="*/ 0 w 133366"/>
              <a:gd name="connsiteY4" fmla="*/ 138113 h 161941"/>
              <a:gd name="connsiteX5" fmla="*/ 14288 w 133366"/>
              <a:gd name="connsiteY5" fmla="*/ 152400 h 161941"/>
              <a:gd name="connsiteX6" fmla="*/ 38136 w 133366"/>
              <a:gd name="connsiteY6" fmla="*/ 152400 h 161941"/>
              <a:gd name="connsiteX7" fmla="*/ 38654 w 133366"/>
              <a:gd name="connsiteY7" fmla="*/ 149097 h 161941"/>
              <a:gd name="connsiteX8" fmla="*/ 42221 w 133366"/>
              <a:gd name="connsiteY8" fmla="*/ 134830 h 161941"/>
              <a:gd name="connsiteX9" fmla="*/ 50231 w 133366"/>
              <a:gd name="connsiteY9" fmla="*/ 120683 h 161941"/>
              <a:gd name="connsiteX10" fmla="*/ 96231 w 133366"/>
              <a:gd name="connsiteY10" fmla="*/ 74682 h 161941"/>
              <a:gd name="connsiteX11" fmla="*/ 114300 w 133366"/>
              <a:gd name="connsiteY11" fmla="*/ 66704 h 161941"/>
              <a:gd name="connsiteX12" fmla="*/ 114300 w 133366"/>
              <a:gd name="connsiteY12" fmla="*/ 23813 h 161941"/>
              <a:gd name="connsiteX13" fmla="*/ 100013 w 133366"/>
              <a:gd name="connsiteY13" fmla="*/ 9525 h 161941"/>
              <a:gd name="connsiteX14" fmla="*/ 84912 w 133366"/>
              <a:gd name="connsiteY14" fmla="*/ 9525 h 161941"/>
              <a:gd name="connsiteX15" fmla="*/ 71438 w 133366"/>
              <a:gd name="connsiteY15" fmla="*/ 0 h 161941"/>
              <a:gd name="connsiteX16" fmla="*/ 42863 w 133366"/>
              <a:gd name="connsiteY16" fmla="*/ 0 h 161941"/>
              <a:gd name="connsiteX17" fmla="*/ 38100 w 133366"/>
              <a:gd name="connsiteY17" fmla="*/ 14288 h 161941"/>
              <a:gd name="connsiteX18" fmla="*/ 42863 w 133366"/>
              <a:gd name="connsiteY18" fmla="*/ 9525 h 161941"/>
              <a:gd name="connsiteX19" fmla="*/ 71438 w 133366"/>
              <a:gd name="connsiteY19" fmla="*/ 9525 h 161941"/>
              <a:gd name="connsiteX20" fmla="*/ 76200 w 133366"/>
              <a:gd name="connsiteY20" fmla="*/ 14288 h 161941"/>
              <a:gd name="connsiteX21" fmla="*/ 71438 w 133366"/>
              <a:gd name="connsiteY21" fmla="*/ 19050 h 161941"/>
              <a:gd name="connsiteX22" fmla="*/ 42863 w 133366"/>
              <a:gd name="connsiteY22" fmla="*/ 19050 h 161941"/>
              <a:gd name="connsiteX23" fmla="*/ 38100 w 133366"/>
              <a:gd name="connsiteY23" fmla="*/ 14288 h 161941"/>
              <a:gd name="connsiteX24" fmla="*/ 56957 w 133366"/>
              <a:gd name="connsiteY24" fmla="*/ 127418 h 161941"/>
              <a:gd name="connsiteX25" fmla="*/ 102958 w 133366"/>
              <a:gd name="connsiteY25" fmla="*/ 81418 h 161941"/>
              <a:gd name="connsiteX26" fmla="*/ 128149 w 133366"/>
              <a:gd name="connsiteY26" fmla="*/ 81418 h 161941"/>
              <a:gd name="connsiteX27" fmla="*/ 128149 w 133366"/>
              <a:gd name="connsiteY27" fmla="*/ 106610 h 161941"/>
              <a:gd name="connsiteX28" fmla="*/ 82149 w 133366"/>
              <a:gd name="connsiteY28" fmla="*/ 152610 h 161941"/>
              <a:gd name="connsiteX29" fmla="*/ 72427 w 133366"/>
              <a:gd name="connsiteY29" fmla="*/ 158114 h 161941"/>
              <a:gd name="connsiteX30" fmla="*/ 58160 w 133366"/>
              <a:gd name="connsiteY30" fmla="*/ 161681 h 161941"/>
              <a:gd name="connsiteX31" fmla="*/ 47886 w 133366"/>
              <a:gd name="connsiteY31" fmla="*/ 151407 h 161941"/>
              <a:gd name="connsiteX32" fmla="*/ 51453 w 133366"/>
              <a:gd name="connsiteY32" fmla="*/ 137140 h 161941"/>
              <a:gd name="connsiteX33" fmla="*/ 56957 w 133366"/>
              <a:gd name="connsiteY33" fmla="*/ 127418 h 1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366" h="161941">
                <a:moveTo>
                  <a:pt x="42863" y="0"/>
                </a:moveTo>
                <a:cubicBezTo>
                  <a:pt x="36642" y="0"/>
                  <a:pt x="31349" y="3976"/>
                  <a:pt x="29388" y="9525"/>
                </a:cubicBezTo>
                <a:lnTo>
                  <a:pt x="14288" y="9525"/>
                </a:lnTo>
                <a:cubicBezTo>
                  <a:pt x="6397" y="9525"/>
                  <a:pt x="0" y="15922"/>
                  <a:pt x="0" y="23813"/>
                </a:cubicBezTo>
                <a:lnTo>
                  <a:pt x="0" y="138113"/>
                </a:lnTo>
                <a:cubicBezTo>
                  <a:pt x="0" y="146003"/>
                  <a:pt x="6397" y="152400"/>
                  <a:pt x="14288" y="152400"/>
                </a:cubicBezTo>
                <a:lnTo>
                  <a:pt x="38136" y="152400"/>
                </a:lnTo>
                <a:cubicBezTo>
                  <a:pt x="38206" y="151313"/>
                  <a:pt x="38376" y="150210"/>
                  <a:pt x="38654" y="149097"/>
                </a:cubicBezTo>
                <a:lnTo>
                  <a:pt x="42221" y="134830"/>
                </a:lnTo>
                <a:cubicBezTo>
                  <a:pt x="43559" y="129475"/>
                  <a:pt x="46328" y="124585"/>
                  <a:pt x="50231" y="120683"/>
                </a:cubicBezTo>
                <a:lnTo>
                  <a:pt x="96231" y="74682"/>
                </a:lnTo>
                <a:cubicBezTo>
                  <a:pt x="101248" y="69665"/>
                  <a:pt x="107730" y="67006"/>
                  <a:pt x="114300" y="66704"/>
                </a:cubicBezTo>
                <a:lnTo>
                  <a:pt x="114300" y="23813"/>
                </a:lnTo>
                <a:cubicBezTo>
                  <a:pt x="114300" y="15922"/>
                  <a:pt x="107903" y="9525"/>
                  <a:pt x="100013" y="9525"/>
                </a:cubicBezTo>
                <a:lnTo>
                  <a:pt x="84912" y="9525"/>
                </a:lnTo>
                <a:cubicBezTo>
                  <a:pt x="82950" y="3976"/>
                  <a:pt x="77658" y="0"/>
                  <a:pt x="71438" y="0"/>
                </a:cubicBezTo>
                <a:lnTo>
                  <a:pt x="42863" y="0"/>
                </a:lnTo>
                <a:close/>
                <a:moveTo>
                  <a:pt x="38100" y="14288"/>
                </a:moveTo>
                <a:cubicBezTo>
                  <a:pt x="38100" y="11657"/>
                  <a:pt x="40232" y="9525"/>
                  <a:pt x="42863" y="9525"/>
                </a:cubicBezTo>
                <a:lnTo>
                  <a:pt x="71438" y="9525"/>
                </a:lnTo>
                <a:cubicBezTo>
                  <a:pt x="74067" y="9525"/>
                  <a:pt x="76200" y="11657"/>
                  <a:pt x="76200" y="14288"/>
                </a:cubicBezTo>
                <a:cubicBezTo>
                  <a:pt x="76200" y="16918"/>
                  <a:pt x="74067" y="19050"/>
                  <a:pt x="71438" y="19050"/>
                </a:cubicBezTo>
                <a:lnTo>
                  <a:pt x="42863" y="19050"/>
                </a:lnTo>
                <a:cubicBezTo>
                  <a:pt x="40232" y="19050"/>
                  <a:pt x="38100" y="16918"/>
                  <a:pt x="38100" y="14288"/>
                </a:cubicBezTo>
                <a:close/>
                <a:moveTo>
                  <a:pt x="56957" y="127418"/>
                </a:moveTo>
                <a:lnTo>
                  <a:pt x="102958" y="81418"/>
                </a:lnTo>
                <a:cubicBezTo>
                  <a:pt x="109914" y="74461"/>
                  <a:pt x="121193" y="74461"/>
                  <a:pt x="128149" y="81418"/>
                </a:cubicBezTo>
                <a:cubicBezTo>
                  <a:pt x="135105" y="88374"/>
                  <a:pt x="135105" y="99652"/>
                  <a:pt x="128149" y="106610"/>
                </a:cubicBezTo>
                <a:lnTo>
                  <a:pt x="82149" y="152610"/>
                </a:lnTo>
                <a:cubicBezTo>
                  <a:pt x="79467" y="155292"/>
                  <a:pt x="76107" y="157194"/>
                  <a:pt x="72427" y="158114"/>
                </a:cubicBezTo>
                <a:lnTo>
                  <a:pt x="58160" y="161681"/>
                </a:lnTo>
                <a:cubicBezTo>
                  <a:pt x="51955" y="163232"/>
                  <a:pt x="46334" y="157612"/>
                  <a:pt x="47886" y="151407"/>
                </a:cubicBezTo>
                <a:lnTo>
                  <a:pt x="51453" y="137140"/>
                </a:lnTo>
                <a:cubicBezTo>
                  <a:pt x="52372" y="133461"/>
                  <a:pt x="54275" y="130100"/>
                  <a:pt x="56957" y="127418"/>
                </a:cubicBezTo>
                <a:close/>
              </a:path>
            </a:pathLst>
          </a:custGeom>
          <a:solidFill>
            <a:schemeClr val="bg1"/>
          </a:solidFill>
          <a:ln w="15081" cap="flat">
            <a:noFill/>
            <a:prstDash val="solid"/>
            <a:miter/>
          </a:ln>
        </p:spPr>
        <p:txBody>
          <a:bodyPr rtlCol="0" anchor="ctr"/>
          <a:lstStyle/>
          <a:p>
            <a:endParaRPr lang="en-US" noProof="0"/>
          </a:p>
        </p:txBody>
      </p:sp>
      <p:sp>
        <p:nvSpPr>
          <p:cNvPr id="116" name="Graphic 17">
            <a:extLst>
              <a:ext uri="{FF2B5EF4-FFF2-40B4-BE49-F238E27FC236}">
                <a16:creationId xmlns:a16="http://schemas.microsoft.com/office/drawing/2014/main" id="{41BC6345-289D-EC84-AED8-9634011E6EBA}"/>
              </a:ext>
              <a:ext uri="{C183D7F6-B498-43B3-948B-1728B52AA6E4}">
                <adec:decorative xmlns:adec="http://schemas.microsoft.com/office/drawing/2017/decorative" val="1"/>
              </a:ext>
            </a:extLst>
          </p:cNvPr>
          <p:cNvSpPr/>
          <p:nvPr/>
        </p:nvSpPr>
        <p:spPr>
          <a:xfrm>
            <a:off x="10036763" y="1930400"/>
            <a:ext cx="373168" cy="373168"/>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solidFill>
            <a:schemeClr val="bg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5" name="Title 4">
            <a:extLst>
              <a:ext uri="{FF2B5EF4-FFF2-40B4-BE49-F238E27FC236}">
                <a16:creationId xmlns:a16="http://schemas.microsoft.com/office/drawing/2014/main" id="{F80D10C9-844C-5A30-3801-A429089E55C3}"/>
              </a:ext>
              <a:ext uri="{C183D7F6-B498-43B3-948B-1728B52AA6E4}">
                <adec:decorative xmlns:adec="http://schemas.microsoft.com/office/drawing/2017/decorative" val="0"/>
              </a:ext>
            </a:extLst>
          </p:cNvPr>
          <p:cNvSpPr>
            <a:spLocks noGrp="1"/>
          </p:cNvSpPr>
          <p:nvPr>
            <p:ph type="title"/>
          </p:nvPr>
        </p:nvSpPr>
        <p:spPr>
          <a:xfrm>
            <a:off x="586740" y="-795500"/>
            <a:ext cx="11018520" cy="498598"/>
          </a:xfrm>
        </p:spPr>
        <p:txBody>
          <a:bodyPr/>
          <a:lstStyle/>
          <a:p>
            <a:r>
              <a:rPr lang="en-US"/>
              <a:t>Demo      </a:t>
            </a:r>
          </a:p>
        </p:txBody>
      </p:sp>
      <p:sp>
        <p:nvSpPr>
          <p:cNvPr id="21" name="TextBox 20">
            <a:extLst>
              <a:ext uri="{FF2B5EF4-FFF2-40B4-BE49-F238E27FC236}">
                <a16:creationId xmlns:a16="http://schemas.microsoft.com/office/drawing/2014/main" id="{365D4FFE-60C1-4752-899F-90554281A88A}"/>
              </a:ext>
            </a:extLst>
          </p:cNvPr>
          <p:cNvSpPr txBox="1"/>
          <p:nvPr/>
        </p:nvSpPr>
        <p:spPr>
          <a:xfrm>
            <a:off x="915154" y="1572770"/>
            <a:ext cx="3195250" cy="1200329"/>
          </a:xfrm>
          <a:prstGeom prst="rect">
            <a:avLst/>
          </a:prstGeom>
          <a:noFill/>
        </p:spPr>
        <p:txBody>
          <a:bodyPr wrap="square" lIns="0" tIns="0" rIns="0" bIns="0">
            <a:spAutoFit/>
          </a:bodyPr>
          <a:lstStyle/>
          <a:p>
            <a:pPr lvl="0" defTabSz="932742">
              <a:spcBef>
                <a:spcPct val="0"/>
              </a:spcBef>
              <a:spcAft>
                <a:spcPct val="0"/>
              </a:spcAft>
              <a:buSzPct val="90000"/>
              <a:defRPr/>
            </a:pPr>
            <a:r>
              <a:rPr lang="en-CA" sz="2400">
                <a:solidFill>
                  <a:schemeClr val="accent1"/>
                </a:solidFill>
                <a:latin typeface="+mj-lt"/>
                <a:cs typeface="Segoe UI Semilight" panose="020B0402040204020203" pitchFamily="34" charset="0"/>
              </a:rPr>
              <a:t>Le istruzioni </a:t>
            </a:r>
            <a:r>
              <a:rPr lang="en-CA" sz="1800">
                <a:solidFill>
                  <a:schemeClr val="bg1"/>
                </a:solidFill>
                <a:cs typeface="Segoe UI Semilight" panose="020B0402040204020203" pitchFamily="34" charset="0"/>
              </a:rPr>
              <a:t>definiscono l’agente e adattano la sua esperienza ai requisiti aziendali e ai risultati attesi.</a:t>
            </a:r>
          </a:p>
        </p:txBody>
      </p:sp>
      <p:sp>
        <p:nvSpPr>
          <p:cNvPr id="22" name="TextBox 21">
            <a:extLst>
              <a:ext uri="{FF2B5EF4-FFF2-40B4-BE49-F238E27FC236}">
                <a16:creationId xmlns:a16="http://schemas.microsoft.com/office/drawing/2014/main" id="{95CA1488-0558-D177-7DC2-28F538C1A5A9}"/>
              </a:ext>
            </a:extLst>
          </p:cNvPr>
          <p:cNvSpPr txBox="1"/>
          <p:nvPr/>
        </p:nvSpPr>
        <p:spPr>
          <a:xfrm>
            <a:off x="915152" y="3745276"/>
            <a:ext cx="3195250" cy="1754326"/>
          </a:xfrm>
          <a:prstGeom prst="rect">
            <a:avLst/>
          </a:prstGeom>
          <a:noFill/>
        </p:spPr>
        <p:txBody>
          <a:bodyPr wrap="square" lIns="0" tIns="0" rIns="0" bIns="0">
            <a:spAutoFit/>
          </a:bodyPr>
          <a:lstStyle/>
          <a:p>
            <a:pPr defTabSz="932742">
              <a:spcBef>
                <a:spcPct val="0"/>
              </a:spcBef>
              <a:spcAft>
                <a:spcPct val="0"/>
              </a:spcAft>
              <a:buSzPct val="90000"/>
              <a:defRPr/>
            </a:pPr>
            <a:r>
              <a:rPr lang="en-CA" sz="1800">
                <a:solidFill>
                  <a:schemeClr val="bg1"/>
                </a:solidFill>
                <a:cs typeface="Segoe UI Semilight" panose="020B0402040204020203" pitchFamily="34" charset="0"/>
              </a:rPr>
              <a:t>Non tutte le competenze possono essere descritte completamente nelle istruzioni; alcune richiederanno di configurare altre opzioni come le fonti di </a:t>
            </a:r>
            <a:r>
              <a:rPr lang="en-CA" sz="2400">
                <a:solidFill>
                  <a:schemeClr val="accent1"/>
                </a:solidFill>
                <a:latin typeface="+mj-lt"/>
                <a:cs typeface="Segoe UI Semilight" panose="020B0402040204020203" pitchFamily="34" charset="0"/>
              </a:rPr>
              <a:t>conoscenza</a:t>
            </a:r>
            <a:r>
              <a:rPr lang="en-CA" sz="1800">
                <a:solidFill>
                  <a:schemeClr val="bg1"/>
                </a:solidFill>
                <a:cs typeface="Segoe UI Semilight" panose="020B0402040204020203" pitchFamily="34" charset="0"/>
              </a:rPr>
              <a:t>.</a:t>
            </a:r>
          </a:p>
        </p:txBody>
      </p:sp>
      <p:sp>
        <p:nvSpPr>
          <p:cNvPr id="36" name="Subtitle">
            <a:extLst>
              <a:ext uri="{FF2B5EF4-FFF2-40B4-BE49-F238E27FC236}">
                <a16:creationId xmlns:a16="http://schemas.microsoft.com/office/drawing/2014/main" id="{EDB92501-5AD7-6E23-ADC4-EDFC7F3A585D}"/>
              </a:ext>
            </a:extLst>
          </p:cNvPr>
          <p:cNvSpPr txBox="1">
            <a:spLocks/>
          </p:cNvSpPr>
          <p:nvPr/>
        </p:nvSpPr>
        <p:spPr>
          <a:xfrm>
            <a:off x="4588235" y="933259"/>
            <a:ext cx="6693038" cy="503347"/>
          </a:xfrm>
          <a:prstGeom prst="roundRect">
            <a:avLst>
              <a:gd name="adj" fmla="val 50000"/>
            </a:avLst>
          </a:prstGeom>
          <a:gradFill>
            <a:gsLst>
              <a:gs pos="49400">
                <a:srgbClr val="D589FF"/>
              </a:gs>
              <a:gs pos="0">
                <a:srgbClr val="3EB1FF"/>
              </a:gs>
              <a:gs pos="100000">
                <a:srgbClr val="F69F97"/>
              </a:gs>
            </a:gsLst>
            <a:lin ang="2700000" scaled="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defPPr>
              <a:defRPr lang="en-US"/>
            </a:defPPr>
            <a:lvl1pPr marR="0" lvl="0" indent="0" algn="ctr" defTabSz="699354" fontAlgn="base">
              <a:lnSpc>
                <a:spcPct val="100000"/>
              </a:lnSpc>
              <a:spcBef>
                <a:spcPct val="0"/>
              </a:spcBef>
              <a:spcAft>
                <a:spcPct val="0"/>
              </a:spcAft>
              <a:buClrTx/>
              <a:buSzTx/>
              <a:buFontTx/>
              <a:buNone/>
              <a:tabLst/>
              <a:defRPr kumimoji="0" sz="1800" b="1" i="0" u="none" strike="noStrike" cap="none" spc="0" normalizeH="0" baseline="0">
                <a:ln>
                  <a:noFill/>
                </a:ln>
                <a:effectLst/>
                <a:uLnTx/>
                <a:uFillTx/>
                <a:latin typeface="Segoe Sans Display Semibold"/>
                <a:cs typeface="Segoe Sans Display Semibold"/>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2000" b="0">
                <a:solidFill>
                  <a:schemeClr val="tx1"/>
                </a:solidFill>
                <a:latin typeface="+mj-lt"/>
              </a:rPr>
              <a:t>Componenti chiave delle istruzioni</a:t>
            </a:r>
            <a:endParaRPr lang="en-US" sz="2000" b="0">
              <a:solidFill>
                <a:schemeClr val="tx1"/>
              </a:solidFill>
              <a:latin typeface="+mj-lt"/>
            </a:endParaRPr>
          </a:p>
        </p:txBody>
      </p:sp>
      <p:sp>
        <p:nvSpPr>
          <p:cNvPr id="97" name="!!Phase1">
            <a:extLst>
              <a:ext uri="{FF2B5EF4-FFF2-40B4-BE49-F238E27FC236}">
                <a16:creationId xmlns:a16="http://schemas.microsoft.com/office/drawing/2014/main" id="{213ECA62-DC8B-93AB-73F1-2B6D36694D7F}"/>
              </a:ext>
            </a:extLst>
          </p:cNvPr>
          <p:cNvSpPr txBox="1">
            <a:spLocks/>
          </p:cNvSpPr>
          <p:nvPr/>
        </p:nvSpPr>
        <p:spPr>
          <a:xfrm>
            <a:off x="4588235" y="2797363"/>
            <a:ext cx="2115853" cy="953878"/>
          </a:xfrm>
          <a:prstGeom prst="roundRect">
            <a:avLst>
              <a:gd name="adj" fmla="val 10688"/>
            </a:avLst>
          </a:prstGeom>
          <a:solidFill>
            <a:schemeClr val="accent2">
              <a:lumMod val="20000"/>
              <a:lumOff val="80000"/>
            </a:schemeClr>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32472" fontAlgn="base">
              <a:spcBef>
                <a:spcPct val="0"/>
              </a:spcBef>
              <a:spcAft>
                <a:spcPct val="0"/>
              </a:spcAft>
              <a:defRPr/>
            </a:pPr>
            <a:r>
              <a:rPr lang="en-CA" sz="1800" kern="1200">
                <a:solidFill>
                  <a:schemeClr val="tx1"/>
                </a:solidFill>
                <a:cs typeface="Segoe Sans Small Hairline" pitchFamily="2" charset="0"/>
              </a:rPr>
              <a:t>Scopo</a:t>
            </a:r>
          </a:p>
        </p:txBody>
      </p:sp>
      <p:sp>
        <p:nvSpPr>
          <p:cNvPr id="107" name="TextBox 106">
            <a:extLst>
              <a:ext uri="{FF2B5EF4-FFF2-40B4-BE49-F238E27FC236}">
                <a16:creationId xmlns:a16="http://schemas.microsoft.com/office/drawing/2014/main" id="{B6975D51-14E5-ACDD-2A62-0632DCF98C65}"/>
              </a:ext>
            </a:extLst>
          </p:cNvPr>
          <p:cNvSpPr txBox="1"/>
          <p:nvPr/>
        </p:nvSpPr>
        <p:spPr>
          <a:xfrm>
            <a:off x="4629615" y="4005303"/>
            <a:ext cx="2033095" cy="830997"/>
          </a:xfrm>
          <a:prstGeom prst="rect">
            <a:avLst/>
          </a:prstGeom>
          <a:noFill/>
        </p:spPr>
        <p:txBody>
          <a:bodyPr wrap="square" lIns="0" tIns="0" rIns="0" bIns="0" rtlCol="0">
            <a:spAutoFit/>
          </a:bodyPr>
          <a:lstStyle/>
          <a:p>
            <a:pPr algn="ctr"/>
            <a:r>
              <a:rPr lang="en-US" sz="1800">
                <a:solidFill>
                  <a:schemeClr val="bg1"/>
                </a:solidFill>
                <a:cs typeface="Segoe Sans Display" pitchFamily="2" charset="0"/>
              </a:rPr>
              <a:t>Cos’è questo agente e quali sono i suoi obiettivi</a:t>
            </a:r>
          </a:p>
        </p:txBody>
      </p:sp>
      <p:sp>
        <p:nvSpPr>
          <p:cNvPr id="98" name="!!Phase1">
            <a:extLst>
              <a:ext uri="{FF2B5EF4-FFF2-40B4-BE49-F238E27FC236}">
                <a16:creationId xmlns:a16="http://schemas.microsoft.com/office/drawing/2014/main" id="{FCDB98EB-EC43-4DF6-D378-FEBC7A5C3385}"/>
              </a:ext>
            </a:extLst>
          </p:cNvPr>
          <p:cNvSpPr txBox="1">
            <a:spLocks/>
          </p:cNvSpPr>
          <p:nvPr/>
        </p:nvSpPr>
        <p:spPr>
          <a:xfrm>
            <a:off x="6876828" y="2797363"/>
            <a:ext cx="2115853" cy="953878"/>
          </a:xfrm>
          <a:prstGeom prst="roundRect">
            <a:avLst>
              <a:gd name="adj" fmla="val 10688"/>
            </a:avLst>
          </a:prstGeom>
          <a:solidFill>
            <a:schemeClr val="accent5"/>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defTabSz="914400">
              <a:defRPr/>
            </a:pPr>
            <a:r>
              <a:rPr lang="en-CA" sz="1800" kern="1200">
                <a:solidFill>
                  <a:schemeClr val="tx1"/>
                </a:solidFill>
                <a:cs typeface="Segoe Sans Small Hairline" pitchFamily="2" charset="0"/>
              </a:rPr>
              <a:t>Linee guida</a:t>
            </a:r>
          </a:p>
        </p:txBody>
      </p:sp>
      <p:sp>
        <p:nvSpPr>
          <p:cNvPr id="108" name="TextBox 107">
            <a:extLst>
              <a:ext uri="{FF2B5EF4-FFF2-40B4-BE49-F238E27FC236}">
                <a16:creationId xmlns:a16="http://schemas.microsoft.com/office/drawing/2014/main" id="{489FBAA8-2A04-E128-F67C-2F6F340053C1}"/>
              </a:ext>
            </a:extLst>
          </p:cNvPr>
          <p:cNvSpPr txBox="1"/>
          <p:nvPr/>
        </p:nvSpPr>
        <p:spPr>
          <a:xfrm>
            <a:off x="6876835" y="4005303"/>
            <a:ext cx="2115842" cy="830997"/>
          </a:xfrm>
          <a:prstGeom prst="rect">
            <a:avLst/>
          </a:prstGeom>
          <a:noFill/>
        </p:spPr>
        <p:txBody>
          <a:bodyPr wrap="square" lIns="0" tIns="0" rIns="0" bIns="0" rtlCol="0">
            <a:spAutoFit/>
          </a:bodyPr>
          <a:lstStyle/>
          <a:p>
            <a:pPr lvl="0" algn="ctr">
              <a:defRPr/>
            </a:pPr>
            <a:r>
              <a:rPr lang="en-US" sz="1800">
                <a:solidFill>
                  <a:schemeClr val="bg1"/>
                </a:solidFill>
                <a:cs typeface="Segoe Sans Display" pitchFamily="2" charset="0"/>
              </a:rPr>
              <a:t>Indicazioni generali, tono, regole e restrizioni</a:t>
            </a:r>
          </a:p>
        </p:txBody>
      </p:sp>
      <p:sp>
        <p:nvSpPr>
          <p:cNvPr id="99" name="!!Phase1">
            <a:extLst>
              <a:ext uri="{FF2B5EF4-FFF2-40B4-BE49-F238E27FC236}">
                <a16:creationId xmlns:a16="http://schemas.microsoft.com/office/drawing/2014/main" id="{8F6CD863-4D3A-92CA-5B71-31DA75A299A5}"/>
              </a:ext>
            </a:extLst>
          </p:cNvPr>
          <p:cNvSpPr txBox="1">
            <a:spLocks/>
          </p:cNvSpPr>
          <p:nvPr/>
        </p:nvSpPr>
        <p:spPr>
          <a:xfrm>
            <a:off x="9165422" y="2797363"/>
            <a:ext cx="2115853" cy="953878"/>
          </a:xfrm>
          <a:prstGeom prst="roundRect">
            <a:avLst>
              <a:gd name="adj" fmla="val 10688"/>
            </a:avLst>
          </a:prstGeom>
          <a:solidFill>
            <a:schemeClr val="accent4"/>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91440" rIns="91440" bIns="9144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defTabSz="914400">
              <a:defRPr/>
            </a:pPr>
            <a:r>
              <a:rPr lang="en-CA" sz="1800" kern="1200">
                <a:solidFill>
                  <a:schemeClr val="bg1"/>
                </a:solidFill>
                <a:cs typeface="Segoe Sans Small Hairline" pitchFamily="2" charset="0"/>
              </a:rPr>
              <a:t>Competenze</a:t>
            </a:r>
          </a:p>
        </p:txBody>
      </p:sp>
      <p:sp>
        <p:nvSpPr>
          <p:cNvPr id="109" name="TextBox 108">
            <a:extLst>
              <a:ext uri="{FF2B5EF4-FFF2-40B4-BE49-F238E27FC236}">
                <a16:creationId xmlns:a16="http://schemas.microsoft.com/office/drawing/2014/main" id="{809DDF8A-DA79-41F8-AFA8-1D0FBF4C772C}"/>
              </a:ext>
            </a:extLst>
          </p:cNvPr>
          <p:cNvSpPr txBox="1"/>
          <p:nvPr/>
        </p:nvSpPr>
        <p:spPr>
          <a:xfrm>
            <a:off x="9165422" y="4005303"/>
            <a:ext cx="2115842" cy="1107996"/>
          </a:xfrm>
          <a:prstGeom prst="rect">
            <a:avLst/>
          </a:prstGeom>
          <a:noFill/>
        </p:spPr>
        <p:txBody>
          <a:bodyPr wrap="square" lIns="0" tIns="0" rIns="0" bIns="0" rtlCol="0">
            <a:spAutoFit/>
          </a:bodyPr>
          <a:lstStyle/>
          <a:p>
            <a:pPr algn="ctr">
              <a:defRPr/>
            </a:pPr>
            <a:r>
              <a:rPr lang="en-GB" sz="1800">
                <a:solidFill>
                  <a:schemeClr val="bg1"/>
                </a:solidFill>
                <a:cs typeface="Segoe Sans Display" pitchFamily="2" charset="0"/>
              </a:rPr>
              <a:t>Attività granulari con flusso di lavoro passo-passo, gestibili dal LLM</a:t>
            </a:r>
            <a:endParaRPr lang="en-US" sz="1800">
              <a:solidFill>
                <a:schemeClr val="bg1"/>
              </a:solidFill>
              <a:cs typeface="Segoe Sans Display" pitchFamily="2" charset="0"/>
            </a:endParaRPr>
          </a:p>
        </p:txBody>
      </p:sp>
      <p:sp>
        <p:nvSpPr>
          <p:cNvPr id="110" name="TextBox 109">
            <a:extLst>
              <a:ext uri="{FF2B5EF4-FFF2-40B4-BE49-F238E27FC236}">
                <a16:creationId xmlns:a16="http://schemas.microsoft.com/office/drawing/2014/main" id="{C0E06AC7-DDD0-8D15-984C-740BD647A1CE}"/>
              </a:ext>
            </a:extLst>
          </p:cNvPr>
          <p:cNvSpPr txBox="1"/>
          <p:nvPr/>
        </p:nvSpPr>
        <p:spPr>
          <a:xfrm>
            <a:off x="1766829" y="5747957"/>
            <a:ext cx="8643102" cy="276999"/>
          </a:xfrm>
          <a:prstGeom prst="rect">
            <a:avLst/>
          </a:prstGeom>
          <a:noFill/>
        </p:spPr>
        <p:txBody>
          <a:bodyPr wrap="square" lIns="0" tIns="0" rIns="0" bIns="0">
            <a:spAutoFit/>
          </a:bodyPr>
          <a:lstStyle/>
          <a:p>
            <a:pPr algn="ctr"/>
            <a:r>
              <a:rPr lang="en-US" sz="1800">
                <a:solidFill>
                  <a:schemeClr val="accent1"/>
                </a:solidFill>
                <a:latin typeface="+mj-lt"/>
                <a:hlinkClick r:id="rId5">
                  <a:extLst>
                    <a:ext uri="{A12FA001-AC4F-418D-AE19-62706E023703}">
                      <ahyp:hlinkClr xmlns:ahyp="http://schemas.microsoft.com/office/drawing/2018/hyperlinkcolor" val="tx"/>
                    </a:ext>
                  </a:extLst>
                </a:hlinkClick>
              </a:rPr>
              <a:t>Scrivi istruzioni efficaci per agenti dichiarativi | Microsoft Learn</a:t>
            </a:r>
            <a:endParaRPr lang="en-US" sz="1800">
              <a:solidFill>
                <a:schemeClr val="accent1"/>
              </a:solidFill>
              <a:latin typeface="+mj-lt"/>
            </a:endParaRPr>
          </a:p>
        </p:txBody>
      </p:sp>
    </p:spTree>
    <p:extLst>
      <p:ext uri="{BB962C8B-B14F-4D97-AF65-F5344CB8AC3E}">
        <p14:creationId xmlns:p14="http://schemas.microsoft.com/office/powerpoint/2010/main" val="2069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FB010-E8DB-E5A0-984C-88FED6E6A0A7}"/>
            </a:ext>
          </a:extLst>
        </p:cNvPr>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675CC817-DB0A-124A-656D-5037CD534FBE}"/>
              </a:ext>
              <a:ext uri="{C183D7F6-B498-43B3-948B-1728B52AA6E4}">
                <adec:decorative xmlns:adec="http://schemas.microsoft.com/office/drawing/2017/decorative" val="1"/>
              </a:ext>
            </a:extLst>
          </p:cNvPr>
          <p:cNvSpPr/>
          <p:nvPr/>
        </p:nvSpPr>
        <p:spPr bwMode="auto">
          <a:xfrm>
            <a:off x="571500" y="1278339"/>
            <a:ext cx="11049000" cy="4990699"/>
          </a:xfrm>
          <a:prstGeom prst="roundRect">
            <a:avLst>
              <a:gd name="adj" fmla="val 2682"/>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latin typeface="+mj-lt"/>
              <a:cs typeface="Segoe Sans Display" pitchFamily="2" charset="0"/>
            </a:endParaRPr>
          </a:p>
        </p:txBody>
      </p:sp>
      <p:sp>
        <p:nvSpPr>
          <p:cNvPr id="34" name="Rectangle: Rounded Corners 33">
            <a:extLst>
              <a:ext uri="{FF2B5EF4-FFF2-40B4-BE49-F238E27FC236}">
                <a16:creationId xmlns:a16="http://schemas.microsoft.com/office/drawing/2014/main" id="{4495E039-5821-69D2-60C3-7977F1E4C9E5}"/>
              </a:ext>
              <a:ext uri="{C183D7F6-B498-43B3-948B-1728B52AA6E4}">
                <adec:decorative xmlns:adec="http://schemas.microsoft.com/office/drawing/2017/decorative" val="1"/>
              </a:ext>
            </a:extLst>
          </p:cNvPr>
          <p:cNvSpPr/>
          <p:nvPr/>
        </p:nvSpPr>
        <p:spPr bwMode="auto">
          <a:xfrm rot="16200000" flipH="1">
            <a:off x="81349" y="2103187"/>
            <a:ext cx="4338109" cy="3017597"/>
          </a:xfrm>
          <a:prstGeom prst="roundRect">
            <a:avLst>
              <a:gd name="adj" fmla="val 2957"/>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30" name="Oval 129">
            <a:extLst>
              <a:ext uri="{FF2B5EF4-FFF2-40B4-BE49-F238E27FC236}">
                <a16:creationId xmlns:a16="http://schemas.microsoft.com/office/drawing/2014/main" id="{25D33112-DC82-366D-6022-425504A2ACE3}"/>
              </a:ext>
              <a:ext uri="{C183D7F6-B498-43B3-948B-1728B52AA6E4}">
                <adec:decorative xmlns:adec="http://schemas.microsoft.com/office/drawing/2017/decorative" val="1"/>
              </a:ext>
            </a:extLst>
          </p:cNvPr>
          <p:cNvSpPr/>
          <p:nvPr/>
        </p:nvSpPr>
        <p:spPr>
          <a:xfrm>
            <a:off x="874555" y="1600265"/>
            <a:ext cx="559946" cy="559946"/>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5" name="Rectangle: Rounded Corners 44">
            <a:extLst>
              <a:ext uri="{FF2B5EF4-FFF2-40B4-BE49-F238E27FC236}">
                <a16:creationId xmlns:a16="http://schemas.microsoft.com/office/drawing/2014/main" id="{5579B654-88A6-FCD0-54E0-9BF5F76714D4}"/>
              </a:ext>
              <a:ext uri="{C183D7F6-B498-43B3-948B-1728B52AA6E4}">
                <adec:decorative xmlns:adec="http://schemas.microsoft.com/office/drawing/2017/decorative" val="1"/>
              </a:ext>
            </a:extLst>
          </p:cNvPr>
          <p:cNvSpPr/>
          <p:nvPr/>
        </p:nvSpPr>
        <p:spPr bwMode="auto">
          <a:xfrm rot="16200000" flipH="1">
            <a:off x="5520799" y="-148563"/>
            <a:ext cx="4338109" cy="7521096"/>
          </a:xfrm>
          <a:prstGeom prst="roundRect">
            <a:avLst>
              <a:gd name="adj" fmla="val 2462"/>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defTabSz="932742">
              <a:spcAft>
                <a:spcPts val="400"/>
              </a:spcAft>
              <a:buSzPct val="90000"/>
            </a:pPr>
            <a:endParaRPr lang="en-US" sz="1400">
              <a:solidFill>
                <a:schemeClr val="bg1"/>
              </a:solidFill>
              <a:ea typeface="Segoe UI Black" panose="020B0A02040204020203" pitchFamily="34" charset="0"/>
              <a:cs typeface="Segoe UI Semilight" panose="020B0402040204020203" pitchFamily="34" charset="0"/>
            </a:endParaRPr>
          </a:p>
        </p:txBody>
      </p:sp>
      <p:grpSp>
        <p:nvGrpSpPr>
          <p:cNvPr id="87" name="Group 86">
            <a:extLst>
              <a:ext uri="{FF2B5EF4-FFF2-40B4-BE49-F238E27FC236}">
                <a16:creationId xmlns:a16="http://schemas.microsoft.com/office/drawing/2014/main" id="{E4ED1593-E000-A7EB-3A0E-C713522E1C87}"/>
              </a:ext>
              <a:ext uri="{C183D7F6-B498-43B3-948B-1728B52AA6E4}">
                <adec:decorative xmlns:adec="http://schemas.microsoft.com/office/drawing/2017/decorative" val="1"/>
              </a:ext>
            </a:extLst>
          </p:cNvPr>
          <p:cNvGrpSpPr/>
          <p:nvPr/>
        </p:nvGrpSpPr>
        <p:grpSpPr>
          <a:xfrm>
            <a:off x="925441" y="1654969"/>
            <a:ext cx="458174" cy="450538"/>
            <a:chOff x="848430" y="1360692"/>
            <a:chExt cx="420776" cy="411754"/>
          </a:xfrm>
        </p:grpSpPr>
        <p:sp>
          <p:nvSpPr>
            <p:cNvPr id="88" name="Oval 87">
              <a:extLst>
                <a:ext uri="{FF2B5EF4-FFF2-40B4-BE49-F238E27FC236}">
                  <a16:creationId xmlns:a16="http://schemas.microsoft.com/office/drawing/2014/main" id="{D780E901-C2FE-75D0-2FCE-0679E32980CC}"/>
                </a:ext>
                <a:ext uri="{C183D7F6-B498-43B3-948B-1728B52AA6E4}">
                  <adec:decorative xmlns:adec="http://schemas.microsoft.com/office/drawing/2017/decorative" val="1"/>
                </a:ext>
              </a:extLst>
            </p:cNvPr>
            <p:cNvSpPr/>
            <p:nvPr/>
          </p:nvSpPr>
          <p:spPr>
            <a:xfrm>
              <a:off x="848430" y="1360692"/>
              <a:ext cx="420776" cy="411754"/>
            </a:xfrm>
            <a:prstGeom prst="ellipse">
              <a:avLst/>
            </a:prstGeom>
            <a:gradFill>
              <a:gsLst>
                <a:gs pos="49400">
                  <a:srgbClr val="D589FF"/>
                </a:gs>
                <a:gs pos="0">
                  <a:srgbClr val="3EB1FF"/>
                </a:gs>
                <a:gs pos="100000">
                  <a:srgbClr val="F69F97"/>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b="1">
                <a:solidFill>
                  <a:schemeClr val="bg1"/>
                </a:solidFill>
                <a:latin typeface="+mj-lt"/>
                <a:cs typeface="Segoe Sans Display Semibold" pitchFamily="2" charset="0"/>
              </a:endParaRPr>
            </a:p>
          </p:txBody>
        </p:sp>
        <p:pic>
          <p:nvPicPr>
            <p:cNvPr id="89" name="Graphic 88">
              <a:extLst>
                <a:ext uri="{FF2B5EF4-FFF2-40B4-BE49-F238E27FC236}">
                  <a16:creationId xmlns:a16="http://schemas.microsoft.com/office/drawing/2014/main" id="{F253E2AA-4332-619D-4E33-876ED0BDF6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56007" y="1463759"/>
              <a:ext cx="205622" cy="205620"/>
            </a:xfrm>
            <a:prstGeom prst="rect">
              <a:avLst/>
            </a:prstGeom>
            <a:effectLst>
              <a:outerShdw blurRad="88900" dist="38100" dir="2700000" algn="tl" rotWithShape="0">
                <a:prstClr val="black">
                  <a:alpha val="40000"/>
                </a:prstClr>
              </a:outerShdw>
            </a:effectLst>
          </p:spPr>
        </p:pic>
      </p:grpSp>
      <p:sp>
        <p:nvSpPr>
          <p:cNvPr id="2" name="Rounded Rectangle 15">
            <a:extLst>
              <a:ext uri="{FF2B5EF4-FFF2-40B4-BE49-F238E27FC236}">
                <a16:creationId xmlns:a16="http://schemas.microsoft.com/office/drawing/2014/main" id="{DC088C4D-0198-AEA7-3913-17260B5C3E4B}"/>
              </a:ext>
              <a:ext uri="{C183D7F6-B498-43B3-948B-1728B52AA6E4}">
                <adec:decorative xmlns:adec="http://schemas.microsoft.com/office/drawing/2017/decorative" val="1"/>
              </a:ext>
            </a:extLst>
          </p:cNvPr>
          <p:cNvSpPr/>
          <p:nvPr/>
        </p:nvSpPr>
        <p:spPr>
          <a:xfrm>
            <a:off x="4064290" y="2573493"/>
            <a:ext cx="7251126" cy="2304608"/>
          </a:xfrm>
          <a:prstGeom prst="roundRect">
            <a:avLst>
              <a:gd name="adj" fmla="val 7542"/>
            </a:avLst>
          </a:prstGeom>
          <a:no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i="0" u="none" strike="noStrike" kern="1200" cap="none" spc="0" normalizeH="0" baseline="0" noProof="0">
              <a:ln>
                <a:noFill/>
              </a:ln>
              <a:solidFill>
                <a:srgbClr val="FFFFFF"/>
              </a:solidFill>
              <a:effectLst/>
              <a:uLnTx/>
              <a:uFillTx/>
              <a:ea typeface="+mn-ea"/>
              <a:cs typeface="Segoe UI" pitchFamily="34" charset="0"/>
            </a:endParaRPr>
          </a:p>
        </p:txBody>
      </p:sp>
      <p:sp>
        <p:nvSpPr>
          <p:cNvPr id="29" name="TextBox 1">
            <a:extLst>
              <a:ext uri="{FF2B5EF4-FFF2-40B4-BE49-F238E27FC236}">
                <a16:creationId xmlns:a16="http://schemas.microsoft.com/office/drawing/2014/main" id="{78FBC3C0-43F7-CB10-BD4A-D569101B1568}"/>
              </a:ext>
              <a:ext uri="{C183D7F6-B498-43B3-948B-1728B52AA6E4}">
                <adec:decorative xmlns:adec="http://schemas.microsoft.com/office/drawing/2017/decorative" val="1"/>
              </a:ext>
            </a:extLst>
          </p:cNvPr>
          <p:cNvSpPr txBox="1"/>
          <p:nvPr/>
        </p:nvSpPr>
        <p:spPr>
          <a:xfrm>
            <a:off x="4118356" y="2657723"/>
            <a:ext cx="7142995" cy="2462213"/>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2">
                    <a:lumMod val="20000"/>
                    <a:lumOff val="80000"/>
                  </a:schemeClr>
                </a:solidFill>
                <a:effectLst/>
                <a:uLnTx/>
                <a:uFillTx/>
                <a:latin typeface="Consolas" panose="020B0609020204030204" pitchFamily="49" charset="0"/>
                <a:cs typeface="Segoe UI Semibold" panose="020B0502040204020203" pitchFamily="34" charset="0"/>
              </a:rPr>
              <a:t>Sei un agente Q&amp;A aziendale che aiuta a condividere le conoscenze aziendali. </a:t>
            </a:r>
            <a:br>
              <a:rPr kumimoji="0" lang="en-GB" sz="1400" i="0" u="none" strike="noStrike" kern="1200" cap="none" spc="0" normalizeH="0" baseline="0" noProof="0">
                <a:ln>
                  <a:noFill/>
                </a:ln>
                <a:solidFill>
                  <a:schemeClr val="accent2">
                    <a:lumMod val="20000"/>
                    <a:lumOff val="80000"/>
                  </a:schemeClr>
                </a:solidFill>
                <a:effectLst/>
                <a:uLnTx/>
                <a:uFillTx/>
                <a:latin typeface="Consolas" panose="020B0609020204030204" pitchFamily="49"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Rispondi alle domande degli utenti utilizzando solo la knowledge base di Contoso e la documentazione pubblica. Rispondi “Non lo so” se non ci sono risultati pertinenti.</a:t>
            </a:r>
            <a:b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Sii gentile e cortese.</a:t>
            </a:r>
            <a:br>
              <a:rPr kumimoji="0" lang="en-GB" sz="1400" i="0" u="none" strike="noStrike" kern="1200" cap="none" spc="0" normalizeH="0" baseline="0" noProof="0">
                <a:ln>
                  <a:noFill/>
                </a:ln>
                <a:solidFill>
                  <a:schemeClr val="accent5"/>
                </a:solidFill>
                <a:effectLst/>
                <a:uLnTx/>
                <a:uFillTx/>
                <a:latin typeface="Consolas" panose="020B0609020204030204" pitchFamily="49" charset="0"/>
              </a:rPr>
            </a:br>
            <a:r>
              <a:rPr kumimoji="0" lang="en-GB" sz="1400" i="0" u="none" strike="noStrike" kern="1200" cap="none" spc="0" normalizeH="0" baseline="0" noProof="0">
                <a:ln>
                  <a:noFill/>
                </a:ln>
                <a:solidFill>
                  <a:schemeClr val="accent5"/>
                </a:solidFill>
                <a:effectLst/>
                <a:uLnTx/>
                <a:uFillTx/>
                <a:latin typeface="Consolas" panose="020B0609020204030204" pitchFamily="49" charset="0"/>
                <a:cs typeface="Segoe UI Semibold" panose="020B0502040204020203" pitchFamily="34" charset="0"/>
              </a:rPr>
              <a:t>L’acronimo CE significa Contoso Electronics.</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Dovresti rispondere alle domande nel seguente formato:</a:t>
            </a:r>
            <a:b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b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Domanda: **domanda dell’utente dedotta in grassetto**</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noProof="0">
                <a:ln>
                  <a:noFill/>
                </a:ln>
                <a:solidFill>
                  <a:schemeClr val="accent4"/>
                </a:solidFill>
                <a:effectLst/>
                <a:uLnTx/>
                <a:uFillTx/>
                <a:latin typeface="Consolas" panose="020B0609020204030204" pitchFamily="49" charset="0"/>
                <a:cs typeface="Segoe UI Semibold" panose="020B0502040204020203" pitchFamily="34" charset="0"/>
              </a:rPr>
              <a:t>Risposta: risultati riformulati per essere più pertinenti alla richiesta dell’utente</a:t>
            </a:r>
          </a:p>
        </p:txBody>
      </p:sp>
      <p:sp>
        <p:nvSpPr>
          <p:cNvPr id="5" name="Title 4">
            <a:extLst>
              <a:ext uri="{FF2B5EF4-FFF2-40B4-BE49-F238E27FC236}">
                <a16:creationId xmlns:a16="http://schemas.microsoft.com/office/drawing/2014/main" id="{153EDED6-A1B6-DE9C-2DA8-51B22BC9E238}"/>
              </a:ext>
            </a:extLst>
          </p:cNvPr>
          <p:cNvSpPr>
            <a:spLocks noGrp="1"/>
          </p:cNvSpPr>
          <p:nvPr>
            <p:ph type="title"/>
          </p:nvPr>
        </p:nvSpPr>
        <p:spPr>
          <a:xfrm>
            <a:off x="588263" y="485481"/>
            <a:ext cx="11018520" cy="498598"/>
          </a:xfrm>
        </p:spPr>
        <p:txBody>
          <a:bodyPr/>
          <a:lstStyle/>
          <a:p>
            <a:r>
              <a:rPr lang="en-US"/>
              <a:t>Scrivere istruzioni efficaci per gli agenti</a:t>
            </a:r>
          </a:p>
        </p:txBody>
      </p:sp>
      <p:sp>
        <p:nvSpPr>
          <p:cNvPr id="38" name="TextBox 37">
            <a:extLst>
              <a:ext uri="{FF2B5EF4-FFF2-40B4-BE49-F238E27FC236}">
                <a16:creationId xmlns:a16="http://schemas.microsoft.com/office/drawing/2014/main" id="{4BA4EFA3-F1E3-01BE-694A-47FAD1FB8B17}"/>
              </a:ext>
            </a:extLst>
          </p:cNvPr>
          <p:cNvSpPr txBox="1"/>
          <p:nvPr/>
        </p:nvSpPr>
        <p:spPr>
          <a:xfrm>
            <a:off x="915154" y="2309032"/>
            <a:ext cx="2681486" cy="2769989"/>
          </a:xfrm>
          <a:prstGeom prst="rect">
            <a:avLst/>
          </a:prstGeom>
          <a:noFill/>
        </p:spPr>
        <p:txBody>
          <a:bodyPr wrap="square" lIns="0" tIns="0" rIns="0" bIns="0">
            <a:spAutoFit/>
          </a:bodyPr>
          <a:lstStyle/>
          <a:p>
            <a:pPr defTabSz="932742">
              <a:spcBef>
                <a:spcPct val="0"/>
              </a:spcBef>
              <a:spcAft>
                <a:spcPct val="0"/>
              </a:spcAft>
              <a:buSzPct val="90000"/>
              <a:defRPr/>
            </a:pPr>
            <a:r>
              <a:rPr lang="en-CA" sz="1600">
                <a:solidFill>
                  <a:schemeClr val="bg1"/>
                </a:solidFill>
                <a:cs typeface="Segoe UI Semilight" panose="020B0402040204020203" pitchFamily="34" charset="0"/>
              </a:rPr>
              <a:t>Per ottenere la migliore esperienza utente, è importante concentrarsi su alcuni </a:t>
            </a:r>
            <a:br>
              <a:rPr lang="en-CA" sz="1600">
                <a:solidFill>
                  <a:schemeClr val="bg1"/>
                </a:solidFill>
                <a:cs typeface="Segoe UI Semilight" panose="020B0402040204020203" pitchFamily="34" charset="0"/>
              </a:rPr>
            </a:br>
            <a:r>
              <a:rPr lang="en-CA" sz="2000">
                <a:solidFill>
                  <a:schemeClr val="accent1"/>
                </a:solidFill>
                <a:latin typeface="+mj-lt"/>
                <a:cs typeface="Segoe UI Semilight" panose="020B0402040204020203" pitchFamily="34" charset="0"/>
              </a:rPr>
              <a:t>elementi chiave </a:t>
            </a:r>
            <a:r>
              <a:rPr lang="en-CA" sz="1600">
                <a:solidFill>
                  <a:schemeClr val="bg1"/>
                </a:solidFill>
                <a:cs typeface="Segoe UI Semilight" panose="020B0402040204020203" pitchFamily="34" charset="0"/>
              </a:rPr>
              <a:t>nella formulazione delle istruzioni.</a:t>
            </a:r>
          </a:p>
          <a:p>
            <a:pPr defTabSz="932742">
              <a:spcBef>
                <a:spcPct val="0"/>
              </a:spcBef>
              <a:spcAft>
                <a:spcPct val="0"/>
              </a:spcAft>
              <a:buSzPct val="90000"/>
              <a:defRPr/>
            </a:pPr>
            <a:r>
              <a:rPr lang="en-CA" sz="1600">
                <a:solidFill>
                  <a:schemeClr val="bg1"/>
                </a:solidFill>
                <a:cs typeface="Segoe UI Semilight" panose="020B0402040204020203" pitchFamily="34" charset="0"/>
              </a:rPr>
              <a:t>Puoi fornire tutti i dettagli necessari per ridurre al minimo lo sforzo dell’utente nell’interazione con il tuo agente.</a:t>
            </a:r>
          </a:p>
        </p:txBody>
      </p:sp>
      <p:sp>
        <p:nvSpPr>
          <p:cNvPr id="3" name="Rounded Rectangle 25">
            <a:extLst>
              <a:ext uri="{FF2B5EF4-FFF2-40B4-BE49-F238E27FC236}">
                <a16:creationId xmlns:a16="http://schemas.microsoft.com/office/drawing/2014/main" id="{4F7E7EC0-8EDB-059D-6281-6A4BF031C805}"/>
              </a:ext>
            </a:extLst>
          </p:cNvPr>
          <p:cNvSpPr/>
          <p:nvPr/>
        </p:nvSpPr>
        <p:spPr bwMode="auto">
          <a:xfrm>
            <a:off x="4701924" y="1705024"/>
            <a:ext cx="1562556" cy="275489"/>
          </a:xfrm>
          <a:prstGeom prst="roundRect">
            <a:avLst>
              <a:gd name="adj" fmla="val 50000"/>
            </a:avLst>
          </a:prstGeom>
          <a:solidFill>
            <a:schemeClr val="accent2">
              <a:lumMod val="20000"/>
              <a:lumOff val="8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tx1"/>
                </a:solidFill>
                <a:latin typeface="+mj-lt"/>
                <a:cs typeface="Segoe UI" pitchFamily="34" charset="0"/>
              </a:rPr>
              <a:t>Scopo</a:t>
            </a:r>
          </a:p>
        </p:txBody>
      </p:sp>
      <p:sp>
        <p:nvSpPr>
          <p:cNvPr id="4" name="TextBox 8">
            <a:extLst>
              <a:ext uri="{FF2B5EF4-FFF2-40B4-BE49-F238E27FC236}">
                <a16:creationId xmlns:a16="http://schemas.microsoft.com/office/drawing/2014/main" id="{AF44F50D-F7FB-1096-79FB-73EC25C46DF0}"/>
              </a:ext>
            </a:extLst>
          </p:cNvPr>
          <p:cNvSpPr txBox="1"/>
          <p:nvPr/>
        </p:nvSpPr>
        <p:spPr>
          <a:xfrm>
            <a:off x="4855087" y="2055631"/>
            <a:ext cx="1163780" cy="153888"/>
          </a:xfrm>
          <a:prstGeom prst="rect">
            <a:avLst/>
          </a:prstGeom>
          <a:noFill/>
        </p:spPr>
        <p:txBody>
          <a:bodyPr wrap="non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Semibold" panose="020B0502040204020203" pitchFamily="34" charset="0"/>
              </a:rPr>
              <a:t>Cos’è</a:t>
            </a:r>
            <a:r>
              <a:rPr kumimoji="0" lang="en-US" sz="1000" i="0" u="none" strike="noStrike" kern="1200" cap="none" spc="0" normalizeH="0" baseline="0" noProof="0">
                <a:ln>
                  <a:noFill/>
                </a:ln>
                <a:solidFill>
                  <a:schemeClr val="bg1"/>
                </a:solidFill>
                <a:effectLst/>
                <a:uLnTx/>
                <a:uFillTx/>
                <a:ea typeface="+mn-ea"/>
                <a:cs typeface="Segoe UI" panose="020B0502040204020203" pitchFamily="34" charset="0"/>
              </a:rPr>
              <a:t> questo agente</a:t>
            </a:r>
          </a:p>
        </p:txBody>
      </p:sp>
      <p:grpSp>
        <p:nvGrpSpPr>
          <p:cNvPr id="15" name="Group 14" descr="Freccia che indica il testo: Sei un agente Q&amp;A aziendale che aiuta a condividere le conoscenze aziendali. ">
            <a:extLst>
              <a:ext uri="{FF2B5EF4-FFF2-40B4-BE49-F238E27FC236}">
                <a16:creationId xmlns:a16="http://schemas.microsoft.com/office/drawing/2014/main" id="{65E5956D-DE99-E4B4-2497-681AFBF8AC30}"/>
              </a:ext>
            </a:extLst>
          </p:cNvPr>
          <p:cNvGrpSpPr/>
          <p:nvPr/>
        </p:nvGrpSpPr>
        <p:grpSpPr>
          <a:xfrm>
            <a:off x="4769668" y="1952625"/>
            <a:ext cx="1326332" cy="705098"/>
            <a:chOff x="4769668" y="2048981"/>
            <a:chExt cx="833598" cy="649686"/>
          </a:xfrm>
        </p:grpSpPr>
        <p:sp>
          <p:nvSpPr>
            <p:cNvPr id="7" name="Arrow: Bent 6">
              <a:extLst>
                <a:ext uri="{FF2B5EF4-FFF2-40B4-BE49-F238E27FC236}">
                  <a16:creationId xmlns:a16="http://schemas.microsoft.com/office/drawing/2014/main" id="{0EC59965-CE1B-EA75-E920-CC99EB6CA62C}"/>
                </a:ext>
              </a:extLst>
            </p:cNvPr>
            <p:cNvSpPr/>
            <p:nvPr/>
          </p:nvSpPr>
          <p:spPr bwMode="auto">
            <a:xfrm flipV="1">
              <a:off x="4769668" y="2048981"/>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8" name="Arrow: Bent 7">
              <a:extLst>
                <a:ext uri="{FF2B5EF4-FFF2-40B4-BE49-F238E27FC236}">
                  <a16:creationId xmlns:a16="http://schemas.microsoft.com/office/drawing/2014/main" id="{0DBBB67F-8F20-FBD3-42E6-B11ADECD12F9}"/>
                </a:ext>
              </a:extLst>
            </p:cNvPr>
            <p:cNvSpPr/>
            <p:nvPr/>
          </p:nvSpPr>
          <p:spPr bwMode="auto">
            <a:xfrm rot="10800000" flipV="1">
              <a:off x="5186467" y="2353352"/>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11" name="Straight Arrow Connector 10">
              <a:extLst>
                <a:ext uri="{FF2B5EF4-FFF2-40B4-BE49-F238E27FC236}">
                  <a16:creationId xmlns:a16="http://schemas.microsoft.com/office/drawing/2014/main" id="{AF089676-63D2-9A7F-DCC1-7BE6CEE3F530}"/>
                </a:ext>
              </a:extLst>
            </p:cNvPr>
            <p:cNvCxnSpPr>
              <a:cxnSpLocks/>
            </p:cNvCxnSpPr>
            <p:nvPr/>
          </p:nvCxnSpPr>
          <p:spPr>
            <a:xfrm>
              <a:off x="5603266" y="2505538"/>
              <a:ext cx="0" cy="193129"/>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12" name="Rounded Rectangle 26">
            <a:extLst>
              <a:ext uri="{FF2B5EF4-FFF2-40B4-BE49-F238E27FC236}">
                <a16:creationId xmlns:a16="http://schemas.microsoft.com/office/drawing/2014/main" id="{13604BB6-CFB7-79C4-CC87-3027C66CA75E}"/>
              </a:ext>
            </a:extLst>
          </p:cNvPr>
          <p:cNvSpPr/>
          <p:nvPr/>
        </p:nvSpPr>
        <p:spPr bwMode="auto">
          <a:xfrm>
            <a:off x="8631288" y="1712317"/>
            <a:ext cx="1562413" cy="275489"/>
          </a:xfrm>
          <a:prstGeom prst="roundRect">
            <a:avLst>
              <a:gd name="adj" fmla="val 50000"/>
            </a:avLst>
          </a:prstGeom>
          <a:solidFill>
            <a:schemeClr val="accent5"/>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tx1"/>
                </a:solidFill>
                <a:latin typeface="+mj-lt"/>
                <a:cs typeface="Segoe UI" pitchFamily="34" charset="0"/>
              </a:rPr>
              <a:t>Linee guida</a:t>
            </a:r>
          </a:p>
        </p:txBody>
      </p:sp>
      <p:sp>
        <p:nvSpPr>
          <p:cNvPr id="13" name="TextBox 9">
            <a:extLst>
              <a:ext uri="{FF2B5EF4-FFF2-40B4-BE49-F238E27FC236}">
                <a16:creationId xmlns:a16="http://schemas.microsoft.com/office/drawing/2014/main" id="{E91CEF72-868C-3E9E-52D8-EBE82729247D}"/>
              </a:ext>
            </a:extLst>
          </p:cNvPr>
          <p:cNvSpPr txBox="1"/>
          <p:nvPr/>
        </p:nvSpPr>
        <p:spPr>
          <a:xfrm>
            <a:off x="8813800" y="2074013"/>
            <a:ext cx="2151840" cy="461665"/>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Semibold"/>
              </a:rPr>
              <a:t>Nota come le linee guida possono essere usate per definire restrizioni, tono e glossario. </a:t>
            </a:r>
            <a:endParaRPr kumimoji="0" lang="en-US" sz="1000" i="0" u="none" strike="noStrike" kern="1200" cap="none" spc="0" normalizeH="0" baseline="0" noProof="0">
              <a:ln>
                <a:noFill/>
              </a:ln>
              <a:solidFill>
                <a:schemeClr val="bg1"/>
              </a:solidFill>
              <a:effectLst/>
              <a:uLnTx/>
              <a:uFillTx/>
              <a:ea typeface="+mn-ea"/>
              <a:cs typeface="Segoe UI"/>
            </a:endParaRPr>
          </a:p>
        </p:txBody>
      </p:sp>
      <p:grpSp>
        <p:nvGrpSpPr>
          <p:cNvPr id="23" name="Group 22" descr="Freccia che indica il testo: Rispondi alle domande degli utenti utilizzando solo la knowledge base di Contoso e la documentazione pubblica. Rispondi “Non lo so” se non ci sono risultati pertinenti. Sii gentile e cortese. L’acronimo CE significa Contoso Electronics. ">
            <a:extLst>
              <a:ext uri="{FF2B5EF4-FFF2-40B4-BE49-F238E27FC236}">
                <a16:creationId xmlns:a16="http://schemas.microsoft.com/office/drawing/2014/main" id="{BB7F4644-EA1C-CC68-3188-C85D9BEE90CB}"/>
              </a:ext>
            </a:extLst>
          </p:cNvPr>
          <p:cNvGrpSpPr/>
          <p:nvPr/>
        </p:nvGrpSpPr>
        <p:grpSpPr>
          <a:xfrm>
            <a:off x="8708620" y="1974058"/>
            <a:ext cx="2340380" cy="1152447"/>
            <a:chOff x="8708620" y="2048981"/>
            <a:chExt cx="2340380" cy="1077521"/>
          </a:xfrm>
        </p:grpSpPr>
        <p:sp>
          <p:nvSpPr>
            <p:cNvPr id="18" name="Arrow: Bent 17">
              <a:extLst>
                <a:ext uri="{FF2B5EF4-FFF2-40B4-BE49-F238E27FC236}">
                  <a16:creationId xmlns:a16="http://schemas.microsoft.com/office/drawing/2014/main" id="{DF4D5315-16CC-51FB-86A4-6D4A5E6E01F6}"/>
                </a:ext>
              </a:extLst>
            </p:cNvPr>
            <p:cNvSpPr/>
            <p:nvPr/>
          </p:nvSpPr>
          <p:spPr bwMode="auto">
            <a:xfrm flipV="1">
              <a:off x="8708620" y="2048981"/>
              <a:ext cx="117019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Arrow: Bent 18">
              <a:extLst>
                <a:ext uri="{FF2B5EF4-FFF2-40B4-BE49-F238E27FC236}">
                  <a16:creationId xmlns:a16="http://schemas.microsoft.com/office/drawing/2014/main" id="{70BFE962-BA8D-66C6-674D-5AE9BFE7920A}"/>
                </a:ext>
              </a:extLst>
            </p:cNvPr>
            <p:cNvSpPr/>
            <p:nvPr/>
          </p:nvSpPr>
          <p:spPr bwMode="auto">
            <a:xfrm rot="10800000" flipV="1">
              <a:off x="9878810" y="2536933"/>
              <a:ext cx="117019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1" name="Arrow: Bent 20">
              <a:extLst>
                <a:ext uri="{FF2B5EF4-FFF2-40B4-BE49-F238E27FC236}">
                  <a16:creationId xmlns:a16="http://schemas.microsoft.com/office/drawing/2014/main" id="{8B280E55-6B9E-D085-8C23-BA84C414C479}"/>
                </a:ext>
              </a:extLst>
            </p:cNvPr>
            <p:cNvSpPr/>
            <p:nvPr/>
          </p:nvSpPr>
          <p:spPr bwMode="auto">
            <a:xfrm rot="10800000">
              <a:off x="10722770" y="2638550"/>
              <a:ext cx="326230" cy="487952"/>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20" name="Straight Arrow Connector 19">
              <a:extLst>
                <a:ext uri="{FF2B5EF4-FFF2-40B4-BE49-F238E27FC236}">
                  <a16:creationId xmlns:a16="http://schemas.microsoft.com/office/drawing/2014/main" id="{B177FD62-C913-CB3B-35B4-085B39715D5F}"/>
                </a:ext>
              </a:extLst>
            </p:cNvPr>
            <p:cNvCxnSpPr>
              <a:cxnSpLocks/>
            </p:cNvCxnSpPr>
            <p:nvPr/>
          </p:nvCxnSpPr>
          <p:spPr>
            <a:xfrm flipH="1">
              <a:off x="10670381" y="3126502"/>
              <a:ext cx="266416" cy="0"/>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28" name="Rounded Rectangle 34">
            <a:extLst>
              <a:ext uri="{FF2B5EF4-FFF2-40B4-BE49-F238E27FC236}">
                <a16:creationId xmlns:a16="http://schemas.microsoft.com/office/drawing/2014/main" id="{FCABFD22-5AB0-6DFD-5154-72D50352C241}"/>
              </a:ext>
            </a:extLst>
          </p:cNvPr>
          <p:cNvSpPr/>
          <p:nvPr/>
        </p:nvSpPr>
        <p:spPr bwMode="auto">
          <a:xfrm>
            <a:off x="4701924" y="5259602"/>
            <a:ext cx="1562413" cy="275489"/>
          </a:xfrm>
          <a:prstGeom prst="roundRect">
            <a:avLst>
              <a:gd name="adj" fmla="val 50000"/>
            </a:avLst>
          </a:prstGeom>
          <a:solidFill>
            <a:schemeClr val="accent4"/>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algn="ctr" defTabSz="932472" fontAlgn="base">
              <a:spcBef>
                <a:spcPct val="0"/>
              </a:spcBef>
              <a:spcAft>
                <a:spcPct val="0"/>
              </a:spcAft>
            </a:pPr>
            <a:r>
              <a:rPr lang="en-CA" sz="1400">
                <a:solidFill>
                  <a:schemeClr val="bg1"/>
                </a:solidFill>
                <a:latin typeface="+mj-lt"/>
                <a:cs typeface="Segoe UI" pitchFamily="34" charset="0"/>
              </a:rPr>
              <a:t>Competenze</a:t>
            </a:r>
          </a:p>
        </p:txBody>
      </p:sp>
      <p:sp>
        <p:nvSpPr>
          <p:cNvPr id="27" name="TextBox 6">
            <a:extLst>
              <a:ext uri="{FF2B5EF4-FFF2-40B4-BE49-F238E27FC236}">
                <a16:creationId xmlns:a16="http://schemas.microsoft.com/office/drawing/2014/main" id="{D96C5352-363D-BA6D-77AE-48D4D1FA0218}"/>
              </a:ext>
            </a:extLst>
          </p:cNvPr>
          <p:cNvSpPr txBox="1"/>
          <p:nvPr/>
        </p:nvSpPr>
        <p:spPr>
          <a:xfrm>
            <a:off x="6368240" y="5243458"/>
            <a:ext cx="4680760" cy="4616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chemeClr val="bg1"/>
                </a:solidFill>
                <a:effectLst/>
                <a:uLnTx/>
                <a:uFillTx/>
                <a:ea typeface="+mn-ea"/>
                <a:cs typeface="Segoe UI" panose="020B0502040204020203" pitchFamily="34" charset="0"/>
              </a:rPr>
              <a:t>In questo esempio, il formato della risposta è formalizzato per aderire all’esperienza Q&amp;A prevista; ** indica qualcosa di importante che l’agente dovrebbe fare ogni singola volta</a:t>
            </a:r>
          </a:p>
        </p:txBody>
      </p:sp>
      <p:grpSp>
        <p:nvGrpSpPr>
          <p:cNvPr id="24" name="Group 23" descr="Freccia che indica il testo: Dovresti rispondere alle domande nel seguente formato: Domanda: **domanda dell’utente dedotta in grassetto** Risposta: risultati riformulati per essere più pertinenti alla richiesta dell’utente ">
            <a:extLst>
              <a:ext uri="{FF2B5EF4-FFF2-40B4-BE49-F238E27FC236}">
                <a16:creationId xmlns:a16="http://schemas.microsoft.com/office/drawing/2014/main" id="{018566AE-4E39-B56D-E107-07070F0B4915}"/>
              </a:ext>
            </a:extLst>
          </p:cNvPr>
          <p:cNvGrpSpPr/>
          <p:nvPr/>
        </p:nvGrpSpPr>
        <p:grpSpPr>
          <a:xfrm flipV="1">
            <a:off x="5483135" y="4689041"/>
            <a:ext cx="2200046" cy="568756"/>
            <a:chOff x="4769668" y="2048981"/>
            <a:chExt cx="833598" cy="649686"/>
          </a:xfrm>
        </p:grpSpPr>
        <p:sp>
          <p:nvSpPr>
            <p:cNvPr id="25" name="Arrow: Bent 24">
              <a:extLst>
                <a:ext uri="{FF2B5EF4-FFF2-40B4-BE49-F238E27FC236}">
                  <a16:creationId xmlns:a16="http://schemas.microsoft.com/office/drawing/2014/main" id="{957930F0-CF4F-37BF-7155-075F86C894B1}"/>
                </a:ext>
              </a:extLst>
            </p:cNvPr>
            <p:cNvSpPr/>
            <p:nvPr/>
          </p:nvSpPr>
          <p:spPr bwMode="auto">
            <a:xfrm flipV="1">
              <a:off x="4769668" y="2048981"/>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6" name="Arrow: Bent 25">
              <a:extLst>
                <a:ext uri="{FF2B5EF4-FFF2-40B4-BE49-F238E27FC236}">
                  <a16:creationId xmlns:a16="http://schemas.microsoft.com/office/drawing/2014/main" id="{57612788-B8E5-A508-6716-57083764425C}"/>
                </a:ext>
              </a:extLst>
            </p:cNvPr>
            <p:cNvSpPr/>
            <p:nvPr/>
          </p:nvSpPr>
          <p:spPr bwMode="auto">
            <a:xfrm rot="10800000" flipV="1">
              <a:off x="5186467" y="2353352"/>
              <a:ext cx="416799" cy="304371"/>
            </a:xfrm>
            <a:prstGeom prst="bentArrow">
              <a:avLst>
                <a:gd name="adj1" fmla="val 25000"/>
                <a:gd name="adj2" fmla="val 0"/>
                <a:gd name="adj3" fmla="val 25000"/>
                <a:gd name="adj4" fmla="val 2089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cxnSp>
          <p:nvCxnSpPr>
            <p:cNvPr id="30" name="Straight Arrow Connector 29">
              <a:extLst>
                <a:ext uri="{FF2B5EF4-FFF2-40B4-BE49-F238E27FC236}">
                  <a16:creationId xmlns:a16="http://schemas.microsoft.com/office/drawing/2014/main" id="{86DB99FA-8B04-7BC6-EF47-1D8CA305F69B}"/>
                </a:ext>
              </a:extLst>
            </p:cNvPr>
            <p:cNvCxnSpPr>
              <a:cxnSpLocks/>
            </p:cNvCxnSpPr>
            <p:nvPr/>
          </p:nvCxnSpPr>
          <p:spPr>
            <a:xfrm>
              <a:off x="5603266" y="2505538"/>
              <a:ext cx="0" cy="193129"/>
            </a:xfrm>
            <a:prstGeom prst="straightConnector1">
              <a:avLst/>
            </a:prstGeom>
            <a:solidFill>
              <a:schemeClr val="accent1"/>
            </a:solidFill>
            <a:ln w="6350">
              <a:solidFill>
                <a:schemeClr val="bg1">
                  <a:lumMod val="85000"/>
                </a:schemeClr>
              </a:solidFill>
              <a:headEnd type="none" w="med" len="med"/>
              <a:tailEnd type="arrow" w="med" len="sm"/>
            </a:ln>
            <a:effectLst/>
          </p:spPr>
          <p:style>
            <a:lnRef idx="1">
              <a:schemeClr val="accent2"/>
            </a:lnRef>
            <a:fillRef idx="3">
              <a:schemeClr val="accent2"/>
            </a:fillRef>
            <a:effectRef idx="2">
              <a:schemeClr val="accent2"/>
            </a:effectRef>
            <a:fontRef idx="minor">
              <a:schemeClr val="lt1"/>
            </a:fontRef>
          </p:style>
        </p:cxnSp>
      </p:grpSp>
      <p:sp>
        <p:nvSpPr>
          <p:cNvPr id="44" name="TextBox 43">
            <a:extLst>
              <a:ext uri="{FF2B5EF4-FFF2-40B4-BE49-F238E27FC236}">
                <a16:creationId xmlns:a16="http://schemas.microsoft.com/office/drawing/2014/main" id="{1C71CC8D-4A43-5A42-2116-3BA7331B41C3}"/>
              </a:ext>
            </a:extLst>
          </p:cNvPr>
          <p:cNvSpPr txBox="1"/>
          <p:nvPr/>
        </p:nvSpPr>
        <p:spPr>
          <a:xfrm>
            <a:off x="2681152" y="5899764"/>
            <a:ext cx="6814456" cy="246221"/>
          </a:xfrm>
          <a:prstGeom prst="rect">
            <a:avLst/>
          </a:prstGeom>
          <a:noFill/>
        </p:spPr>
        <p:txBody>
          <a:bodyPr wrap="square" lIns="0" tIns="0" rIns="0" bIns="0">
            <a:spAutoFit/>
          </a:bodyPr>
          <a:lstStyle/>
          <a:p>
            <a:pPr algn="ctr"/>
            <a:r>
              <a:rPr lang="en-US" sz="1600">
                <a:solidFill>
                  <a:schemeClr val="accent1"/>
                </a:solidFill>
                <a:latin typeface="+mj-lt"/>
                <a:hlinkClick r:id="rId4">
                  <a:extLst>
                    <a:ext uri="{A12FA001-AC4F-418D-AE19-62706E023703}">
                      <ahyp:hlinkClr xmlns:ahyp="http://schemas.microsoft.com/office/drawing/2018/hyperlinkcolor" val="tx"/>
                    </a:ext>
                  </a:extLst>
                </a:hlinkClick>
              </a:rPr>
              <a:t>Scrivi istruzioni efficaci per agenti dichiarativi | Microsoft Learn</a:t>
            </a:r>
            <a:endParaRPr lang="en-US" sz="1600">
              <a:solidFill>
                <a:schemeClr val="accent1"/>
              </a:solidFill>
              <a:latin typeface="+mj-lt"/>
            </a:endParaRPr>
          </a:p>
        </p:txBody>
      </p:sp>
    </p:spTree>
    <p:extLst>
      <p:ext uri="{BB962C8B-B14F-4D97-AF65-F5344CB8AC3E}">
        <p14:creationId xmlns:p14="http://schemas.microsoft.com/office/powerpoint/2010/main" val="390066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37233-5482-5D42-86E9-03F77EE50C78}"/>
            </a:ext>
          </a:extLst>
        </p:cNvPr>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C069F9F8-0234-CC98-92BC-D07F72341E6B}"/>
              </a:ext>
              <a:ext uri="{C183D7F6-B498-43B3-948B-1728B52AA6E4}">
                <adec:decorative xmlns:adec="http://schemas.microsoft.com/office/drawing/2017/decorative" val="1"/>
              </a:ext>
            </a:extLst>
          </p:cNvPr>
          <p:cNvSpPr/>
          <p:nvPr/>
        </p:nvSpPr>
        <p:spPr bwMode="auto">
          <a:xfrm>
            <a:off x="571500" y="2148115"/>
            <a:ext cx="11035283" cy="4120924"/>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a:ln w="3175">
                <a:noFill/>
              </a:ln>
              <a:solidFill>
                <a:schemeClr val="accent1"/>
              </a:solidFill>
              <a:latin typeface="+mj-lt"/>
              <a:cs typeface="Segoe Sans Display" pitchFamily="2" charset="0"/>
            </a:endParaRPr>
          </a:p>
        </p:txBody>
      </p:sp>
      <p:sp>
        <p:nvSpPr>
          <p:cNvPr id="103" name="Rectangle: Rounded Corners 102">
            <a:extLst>
              <a:ext uri="{FF2B5EF4-FFF2-40B4-BE49-F238E27FC236}">
                <a16:creationId xmlns:a16="http://schemas.microsoft.com/office/drawing/2014/main" id="{57EBC423-5E23-20D9-01ED-AF8986F525FA}"/>
              </a:ext>
              <a:ext uri="{C183D7F6-B498-43B3-948B-1728B52AA6E4}">
                <adec:decorative xmlns:adec="http://schemas.microsoft.com/office/drawing/2017/decorative" val="1"/>
              </a:ext>
            </a:extLst>
          </p:cNvPr>
          <p:cNvSpPr>
            <a:spLocks/>
          </p:cNvSpPr>
          <p:nvPr/>
        </p:nvSpPr>
        <p:spPr bwMode="auto">
          <a:xfrm>
            <a:off x="701458"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4" name="Rectangle: Rounded Corners 103">
            <a:extLst>
              <a:ext uri="{FF2B5EF4-FFF2-40B4-BE49-F238E27FC236}">
                <a16:creationId xmlns:a16="http://schemas.microsoft.com/office/drawing/2014/main" id="{7F108A50-0B6A-C145-7D6A-4FC82A12C8D9}"/>
              </a:ext>
              <a:ext uri="{C183D7F6-B498-43B3-948B-1728B52AA6E4}">
                <adec:decorative xmlns:adec="http://schemas.microsoft.com/office/drawing/2017/decorative" val="1"/>
              </a:ext>
            </a:extLst>
          </p:cNvPr>
          <p:cNvSpPr>
            <a:spLocks/>
          </p:cNvSpPr>
          <p:nvPr/>
        </p:nvSpPr>
        <p:spPr bwMode="auto">
          <a:xfrm>
            <a:off x="2885487"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5" name="Rectangle: Rounded Corners 104">
            <a:extLst>
              <a:ext uri="{FF2B5EF4-FFF2-40B4-BE49-F238E27FC236}">
                <a16:creationId xmlns:a16="http://schemas.microsoft.com/office/drawing/2014/main" id="{85E7FEC3-F367-FB71-E370-3E56DD45ADF9}"/>
              </a:ext>
              <a:ext uri="{C183D7F6-B498-43B3-948B-1728B52AA6E4}">
                <adec:decorative xmlns:adec="http://schemas.microsoft.com/office/drawing/2017/decorative" val="1"/>
              </a:ext>
            </a:extLst>
          </p:cNvPr>
          <p:cNvSpPr>
            <a:spLocks/>
          </p:cNvSpPr>
          <p:nvPr/>
        </p:nvSpPr>
        <p:spPr bwMode="auto">
          <a:xfrm>
            <a:off x="5069516"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6" name="Rectangle: Rounded Corners 105">
            <a:extLst>
              <a:ext uri="{FF2B5EF4-FFF2-40B4-BE49-F238E27FC236}">
                <a16:creationId xmlns:a16="http://schemas.microsoft.com/office/drawing/2014/main" id="{CA88AAB3-D4EA-13CD-AA3F-5983CFBF2B26}"/>
              </a:ext>
              <a:ext uri="{C183D7F6-B498-43B3-948B-1728B52AA6E4}">
                <adec:decorative xmlns:adec="http://schemas.microsoft.com/office/drawing/2017/decorative" val="1"/>
              </a:ext>
            </a:extLst>
          </p:cNvPr>
          <p:cNvSpPr>
            <a:spLocks/>
          </p:cNvSpPr>
          <p:nvPr/>
        </p:nvSpPr>
        <p:spPr bwMode="auto">
          <a:xfrm>
            <a:off x="7253545"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7" name="Rectangle: Rounded Corners 106">
            <a:extLst>
              <a:ext uri="{FF2B5EF4-FFF2-40B4-BE49-F238E27FC236}">
                <a16:creationId xmlns:a16="http://schemas.microsoft.com/office/drawing/2014/main" id="{2D7B8777-6BAD-C860-2DBC-BD95D490297F}"/>
              </a:ext>
              <a:ext uri="{C183D7F6-B498-43B3-948B-1728B52AA6E4}">
                <adec:decorative xmlns:adec="http://schemas.microsoft.com/office/drawing/2017/decorative" val="1"/>
              </a:ext>
            </a:extLst>
          </p:cNvPr>
          <p:cNvSpPr>
            <a:spLocks/>
          </p:cNvSpPr>
          <p:nvPr/>
        </p:nvSpPr>
        <p:spPr bwMode="auto">
          <a:xfrm>
            <a:off x="9437574" y="2794695"/>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8" name="Rectangle: Rounded Corners 107">
            <a:extLst>
              <a:ext uri="{FF2B5EF4-FFF2-40B4-BE49-F238E27FC236}">
                <a16:creationId xmlns:a16="http://schemas.microsoft.com/office/drawing/2014/main" id="{8360623D-196D-7B8E-5E83-04923A53FC7D}"/>
              </a:ext>
              <a:ext uri="{C183D7F6-B498-43B3-948B-1728B52AA6E4}">
                <adec:decorative xmlns:adec="http://schemas.microsoft.com/office/drawing/2017/decorative" val="1"/>
              </a:ext>
            </a:extLst>
          </p:cNvPr>
          <p:cNvSpPr>
            <a:spLocks/>
          </p:cNvSpPr>
          <p:nvPr/>
        </p:nvSpPr>
        <p:spPr bwMode="auto">
          <a:xfrm>
            <a:off x="701458"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09" name="Rectangle: Rounded Corners 108">
            <a:extLst>
              <a:ext uri="{FF2B5EF4-FFF2-40B4-BE49-F238E27FC236}">
                <a16:creationId xmlns:a16="http://schemas.microsoft.com/office/drawing/2014/main" id="{AFC6A305-F3F4-5DE4-4A15-4EA7EDFA9C84}"/>
              </a:ext>
              <a:ext uri="{C183D7F6-B498-43B3-948B-1728B52AA6E4}">
                <adec:decorative xmlns:adec="http://schemas.microsoft.com/office/drawing/2017/decorative" val="1"/>
              </a:ext>
            </a:extLst>
          </p:cNvPr>
          <p:cNvSpPr>
            <a:spLocks/>
          </p:cNvSpPr>
          <p:nvPr/>
        </p:nvSpPr>
        <p:spPr bwMode="auto">
          <a:xfrm>
            <a:off x="2885487"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0" name="Rectangle: Rounded Corners 109">
            <a:extLst>
              <a:ext uri="{FF2B5EF4-FFF2-40B4-BE49-F238E27FC236}">
                <a16:creationId xmlns:a16="http://schemas.microsoft.com/office/drawing/2014/main" id="{7B8790DB-1392-A922-4FDE-3BF3C390576F}"/>
              </a:ext>
              <a:ext uri="{C183D7F6-B498-43B3-948B-1728B52AA6E4}">
                <adec:decorative xmlns:adec="http://schemas.microsoft.com/office/drawing/2017/decorative" val="1"/>
              </a:ext>
            </a:extLst>
          </p:cNvPr>
          <p:cNvSpPr>
            <a:spLocks/>
          </p:cNvSpPr>
          <p:nvPr/>
        </p:nvSpPr>
        <p:spPr bwMode="auto">
          <a:xfrm>
            <a:off x="5069516"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1" name="Rectangle: Rounded Corners 110">
            <a:extLst>
              <a:ext uri="{FF2B5EF4-FFF2-40B4-BE49-F238E27FC236}">
                <a16:creationId xmlns:a16="http://schemas.microsoft.com/office/drawing/2014/main" id="{26CC86FA-53AB-0D33-F988-22E1D72D275A}"/>
              </a:ext>
              <a:ext uri="{C183D7F6-B498-43B3-948B-1728B52AA6E4}">
                <adec:decorative xmlns:adec="http://schemas.microsoft.com/office/drawing/2017/decorative" val="1"/>
              </a:ext>
            </a:extLst>
          </p:cNvPr>
          <p:cNvSpPr>
            <a:spLocks/>
          </p:cNvSpPr>
          <p:nvPr/>
        </p:nvSpPr>
        <p:spPr bwMode="auto">
          <a:xfrm>
            <a:off x="7253545"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sp>
        <p:nvSpPr>
          <p:cNvPr id="112" name="Rectangle: Rounded Corners 111">
            <a:extLst>
              <a:ext uri="{FF2B5EF4-FFF2-40B4-BE49-F238E27FC236}">
                <a16:creationId xmlns:a16="http://schemas.microsoft.com/office/drawing/2014/main" id="{0A2A2BEF-8C59-D193-073A-BAC746685CDF}"/>
              </a:ext>
              <a:ext uri="{C183D7F6-B498-43B3-948B-1728B52AA6E4}">
                <adec:decorative xmlns:adec="http://schemas.microsoft.com/office/drawing/2017/decorative" val="1"/>
              </a:ext>
            </a:extLst>
          </p:cNvPr>
          <p:cNvSpPr>
            <a:spLocks/>
          </p:cNvSpPr>
          <p:nvPr/>
        </p:nvSpPr>
        <p:spPr bwMode="auto">
          <a:xfrm>
            <a:off x="9437574" y="4222138"/>
            <a:ext cx="2056013" cy="1299427"/>
          </a:xfrm>
          <a:prstGeom prst="roundRect">
            <a:avLst>
              <a:gd name="adj" fmla="val 6614"/>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defTabSz="932742">
              <a:spcAft>
                <a:spcPts val="400"/>
              </a:spcAft>
              <a:buSzPct val="90000"/>
              <a:defRPr/>
            </a:pPr>
            <a:endParaRPr lang="en-US" sz="1400">
              <a:solidFill>
                <a:schemeClr val="bg1"/>
              </a:solidFill>
              <a:latin typeface="+mj-lt"/>
              <a:ea typeface="Segoe UI Black" panose="020B0A02040204020203" pitchFamily="34" charset="0"/>
              <a:cs typeface="Segoe UI Semilight" panose="020B0402040204020203" pitchFamily="34" charset="0"/>
            </a:endParaRPr>
          </a:p>
        </p:txBody>
      </p:sp>
      <p:pic>
        <p:nvPicPr>
          <p:cNvPr id="113" name="Picture 112">
            <a:extLst>
              <a:ext uri="{FF2B5EF4-FFF2-40B4-BE49-F238E27FC236}">
                <a16:creationId xmlns:a16="http://schemas.microsoft.com/office/drawing/2014/main" id="{C97AB455-E594-F405-AC3E-A0C33881DB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484526" y="2886491"/>
            <a:ext cx="489877" cy="489875"/>
          </a:xfrm>
          <a:prstGeom prst="rect">
            <a:avLst/>
          </a:prstGeom>
        </p:spPr>
      </p:pic>
      <p:pic>
        <p:nvPicPr>
          <p:cNvPr id="116" name="Picture 115">
            <a:extLst>
              <a:ext uri="{FF2B5EF4-FFF2-40B4-BE49-F238E27FC236}">
                <a16:creationId xmlns:a16="http://schemas.microsoft.com/office/drawing/2014/main" id="{85862297-B732-D376-B6D6-E886553C7CB7}"/>
              </a:ext>
              <a:ext uri="{C183D7F6-B498-43B3-948B-1728B52AA6E4}">
                <adec:decorative xmlns:adec="http://schemas.microsoft.com/office/drawing/2017/decorative" val="1"/>
              </a:ext>
            </a:extLst>
          </p:cNvPr>
          <p:cNvPicPr>
            <a:picLocks noChangeAspect="1"/>
          </p:cNvPicPr>
          <p:nvPr/>
        </p:nvPicPr>
        <p:blipFill>
          <a:blip r:embed="rId4"/>
          <a:srcRect l="130" r="130"/>
          <a:stretch/>
        </p:blipFill>
        <p:spPr>
          <a:xfrm>
            <a:off x="3668555" y="2886491"/>
            <a:ext cx="489622" cy="489875"/>
          </a:xfrm>
          <a:prstGeom prst="rect">
            <a:avLst/>
          </a:prstGeom>
        </p:spPr>
      </p:pic>
      <p:pic>
        <p:nvPicPr>
          <p:cNvPr id="118" name="Picture 117">
            <a:extLst>
              <a:ext uri="{FF2B5EF4-FFF2-40B4-BE49-F238E27FC236}">
                <a16:creationId xmlns:a16="http://schemas.microsoft.com/office/drawing/2014/main" id="{6508D4BF-6747-E723-9E07-CAEC3BCB2A43}"/>
              </a:ext>
              <a:ext uri="{C183D7F6-B498-43B3-948B-1728B52AA6E4}">
                <adec:decorative xmlns:adec="http://schemas.microsoft.com/office/drawing/2017/decorative" val="1"/>
              </a:ext>
            </a:extLst>
          </p:cNvPr>
          <p:cNvPicPr>
            <a:picLocks noChangeAspect="1"/>
          </p:cNvPicPr>
          <p:nvPr/>
        </p:nvPicPr>
        <p:blipFill>
          <a:blip r:embed="rId5"/>
          <a:srcRect l="26" r="26"/>
          <a:stretch/>
        </p:blipFill>
        <p:spPr>
          <a:xfrm>
            <a:off x="5852584" y="2886491"/>
            <a:ext cx="489622" cy="489875"/>
          </a:xfrm>
          <a:prstGeom prst="rect">
            <a:avLst/>
          </a:prstGeom>
        </p:spPr>
      </p:pic>
      <p:pic>
        <p:nvPicPr>
          <p:cNvPr id="120" name="Picture 119">
            <a:extLst>
              <a:ext uri="{FF2B5EF4-FFF2-40B4-BE49-F238E27FC236}">
                <a16:creationId xmlns:a16="http://schemas.microsoft.com/office/drawing/2014/main" id="{1F084F1F-DCCE-3918-3224-7708A9ADBFC3}"/>
              </a:ext>
              <a:ext uri="{C183D7F6-B498-43B3-948B-1728B52AA6E4}">
                <adec:decorative xmlns:adec="http://schemas.microsoft.com/office/drawing/2017/decorative" val="1"/>
              </a:ext>
            </a:extLst>
          </p:cNvPr>
          <p:cNvPicPr>
            <a:picLocks noChangeAspect="1"/>
          </p:cNvPicPr>
          <p:nvPr/>
        </p:nvPicPr>
        <p:blipFill>
          <a:blip r:embed="rId6"/>
          <a:srcRect l="135" r="135"/>
          <a:stretch/>
        </p:blipFill>
        <p:spPr>
          <a:xfrm>
            <a:off x="8033568" y="2886491"/>
            <a:ext cx="489622" cy="489875"/>
          </a:xfrm>
          <a:prstGeom prst="rect">
            <a:avLst/>
          </a:prstGeom>
        </p:spPr>
      </p:pic>
      <p:pic>
        <p:nvPicPr>
          <p:cNvPr id="125" name="Picture 124">
            <a:extLst>
              <a:ext uri="{FF2B5EF4-FFF2-40B4-BE49-F238E27FC236}">
                <a16:creationId xmlns:a16="http://schemas.microsoft.com/office/drawing/2014/main" id="{A33B3EC9-EFA5-31A1-B1E3-B0C8242C6209}"/>
              </a:ext>
              <a:ext uri="{C183D7F6-B498-43B3-948B-1728B52AA6E4}">
                <adec:decorative xmlns:adec="http://schemas.microsoft.com/office/drawing/2017/decorative" val="1"/>
              </a:ext>
            </a:extLst>
          </p:cNvPr>
          <p:cNvPicPr>
            <a:picLocks noChangeAspect="1"/>
          </p:cNvPicPr>
          <p:nvPr/>
        </p:nvPicPr>
        <p:blipFill>
          <a:blip r:embed="rId7"/>
          <a:srcRect t="83" b="83"/>
          <a:stretch/>
        </p:blipFill>
        <p:spPr>
          <a:xfrm>
            <a:off x="10217596" y="2886491"/>
            <a:ext cx="489622" cy="489875"/>
          </a:xfrm>
          <a:prstGeom prst="rect">
            <a:avLst/>
          </a:prstGeom>
        </p:spPr>
      </p:pic>
      <p:sp>
        <p:nvSpPr>
          <p:cNvPr id="156" name="Graphic 168">
            <a:extLst>
              <a:ext uri="{FF2B5EF4-FFF2-40B4-BE49-F238E27FC236}">
                <a16:creationId xmlns:a16="http://schemas.microsoft.com/office/drawing/2014/main" id="{C6F541D2-78A6-A9A0-2699-32C3A11007F6}"/>
              </a:ext>
              <a:ext uri="{C183D7F6-B498-43B3-948B-1728B52AA6E4}">
                <adec:decorative xmlns:adec="http://schemas.microsoft.com/office/drawing/2017/decorative" val="1"/>
              </a:ext>
            </a:extLst>
          </p:cNvPr>
          <p:cNvSpPr>
            <a:spLocks noChangeAspect="1"/>
          </p:cNvSpPr>
          <p:nvPr/>
        </p:nvSpPr>
        <p:spPr>
          <a:xfrm>
            <a:off x="1556818" y="4386200"/>
            <a:ext cx="345038" cy="344910"/>
          </a:xfrm>
          <a:custGeom>
            <a:avLst/>
            <a:gdLst>
              <a:gd name="connsiteX0" fmla="*/ 125862 w 254043"/>
              <a:gd name="connsiteY0" fmla="*/ 152349 h 253949"/>
              <a:gd name="connsiteX1" fmla="*/ 225469 w 254043"/>
              <a:gd name="connsiteY1" fmla="*/ 152349 h 253949"/>
              <a:gd name="connsiteX2" fmla="*/ 254044 w 254043"/>
              <a:gd name="connsiteY2" fmla="*/ 180924 h 253949"/>
              <a:gd name="connsiteX3" fmla="*/ 254044 w 254043"/>
              <a:gd name="connsiteY3" fmla="*/ 192418 h 253949"/>
              <a:gd name="connsiteX4" fmla="*/ 237445 w 254043"/>
              <a:gd name="connsiteY4" fmla="*/ 228549 h 253949"/>
              <a:gd name="connsiteX5" fmla="*/ 152405 w 254043"/>
              <a:gd name="connsiteY5" fmla="*/ 253949 h 253949"/>
              <a:gd name="connsiteX6" fmla="*/ 150132 w 254043"/>
              <a:gd name="connsiteY6" fmla="*/ 253949 h 253949"/>
              <a:gd name="connsiteX7" fmla="*/ 147325 w 254043"/>
              <a:gd name="connsiteY7" fmla="*/ 229857 h 253949"/>
              <a:gd name="connsiteX8" fmla="*/ 145916 w 254043"/>
              <a:gd name="connsiteY8" fmla="*/ 228333 h 253949"/>
              <a:gd name="connsiteX9" fmla="*/ 117595 w 254043"/>
              <a:gd name="connsiteY9" fmla="*/ 200089 h 253949"/>
              <a:gd name="connsiteX10" fmla="*/ 125850 w 254043"/>
              <a:gd name="connsiteY10" fmla="*/ 152337 h 253949"/>
              <a:gd name="connsiteX11" fmla="*/ 57155 w 254043"/>
              <a:gd name="connsiteY11" fmla="*/ 107899 h 253949"/>
              <a:gd name="connsiteX12" fmla="*/ 114293 w 254043"/>
              <a:gd name="connsiteY12" fmla="*/ 165062 h 253949"/>
              <a:gd name="connsiteX13" fmla="*/ 101097 w 254043"/>
              <a:gd name="connsiteY13" fmla="*/ 201574 h 253949"/>
              <a:gd name="connsiteX14" fmla="*/ 136950 w 254043"/>
              <a:gd name="connsiteY14" fmla="*/ 237312 h 253949"/>
              <a:gd name="connsiteX15" fmla="*/ 137020 w 254043"/>
              <a:gd name="connsiteY15" fmla="*/ 250782 h 253949"/>
              <a:gd name="connsiteX16" fmla="*/ 124567 w 254043"/>
              <a:gd name="connsiteY16" fmla="*/ 251727 h 253949"/>
              <a:gd name="connsiteX17" fmla="*/ 123488 w 254043"/>
              <a:gd name="connsiteY17" fmla="*/ 250800 h 253949"/>
              <a:gd name="connsiteX18" fmla="*/ 86619 w 254043"/>
              <a:gd name="connsiteY18" fmla="*/ 214020 h 253949"/>
              <a:gd name="connsiteX19" fmla="*/ 8187 w 254043"/>
              <a:gd name="connsiteY19" fmla="*/ 194510 h 253949"/>
              <a:gd name="connsiteX20" fmla="*/ 27698 w 254043"/>
              <a:gd name="connsiteY20" fmla="*/ 116078 h 253949"/>
              <a:gd name="connsiteX21" fmla="*/ 57155 w 254043"/>
              <a:gd name="connsiteY21" fmla="*/ 107899 h 253949"/>
              <a:gd name="connsiteX22" fmla="*/ 57155 w 254043"/>
              <a:gd name="connsiteY22" fmla="*/ 126949 h 253949"/>
              <a:gd name="connsiteX23" fmla="*/ 19055 w 254043"/>
              <a:gd name="connsiteY23" fmla="*/ 165049 h 253949"/>
              <a:gd name="connsiteX24" fmla="*/ 57155 w 254043"/>
              <a:gd name="connsiteY24" fmla="*/ 203149 h 253949"/>
              <a:gd name="connsiteX25" fmla="*/ 95255 w 254043"/>
              <a:gd name="connsiteY25" fmla="*/ 165049 h 253949"/>
              <a:gd name="connsiteX26" fmla="*/ 57155 w 254043"/>
              <a:gd name="connsiteY26" fmla="*/ 126949 h 253949"/>
              <a:gd name="connsiteX27" fmla="*/ 152405 w 254043"/>
              <a:gd name="connsiteY27" fmla="*/ 0 h 253949"/>
              <a:gd name="connsiteX28" fmla="*/ 215905 w 254043"/>
              <a:gd name="connsiteY28" fmla="*/ 63500 h 253949"/>
              <a:gd name="connsiteX29" fmla="*/ 152405 w 254043"/>
              <a:gd name="connsiteY29" fmla="*/ 127000 h 253949"/>
              <a:gd name="connsiteX30" fmla="*/ 88905 w 254043"/>
              <a:gd name="connsiteY30" fmla="*/ 63500 h 253949"/>
              <a:gd name="connsiteX31" fmla="*/ 152405 w 254043"/>
              <a:gd name="connsiteY31" fmla="*/ 0 h 2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4043" h="253949">
                <a:moveTo>
                  <a:pt x="125862" y="152349"/>
                </a:moveTo>
                <a:lnTo>
                  <a:pt x="225469" y="152349"/>
                </a:lnTo>
                <a:cubicBezTo>
                  <a:pt x="241250" y="152349"/>
                  <a:pt x="254044" y="165143"/>
                  <a:pt x="254044" y="180924"/>
                </a:cubicBezTo>
                <a:lnTo>
                  <a:pt x="254044" y="192418"/>
                </a:lnTo>
                <a:cubicBezTo>
                  <a:pt x="254043" y="206306"/>
                  <a:pt x="247981" y="219502"/>
                  <a:pt x="237445" y="228549"/>
                </a:cubicBezTo>
                <a:cubicBezTo>
                  <a:pt x="217556" y="245618"/>
                  <a:pt x="189108" y="253949"/>
                  <a:pt x="152405" y="253949"/>
                </a:cubicBezTo>
                <a:lnTo>
                  <a:pt x="150132" y="253949"/>
                </a:lnTo>
                <a:cubicBezTo>
                  <a:pt x="154041" y="246070"/>
                  <a:pt x="152941" y="236627"/>
                  <a:pt x="147325" y="229857"/>
                </a:cubicBezTo>
                <a:lnTo>
                  <a:pt x="145916" y="228333"/>
                </a:lnTo>
                <a:lnTo>
                  <a:pt x="117595" y="200089"/>
                </a:lnTo>
                <a:cubicBezTo>
                  <a:pt x="125976" y="185673"/>
                  <a:pt x="128905" y="168729"/>
                  <a:pt x="125850" y="152337"/>
                </a:cubicBezTo>
                <a:close/>
                <a:moveTo>
                  <a:pt x="57155" y="107899"/>
                </a:moveTo>
                <a:cubicBezTo>
                  <a:pt x="88719" y="107906"/>
                  <a:pt x="114300" y="133499"/>
                  <a:pt x="114293" y="165062"/>
                </a:cubicBezTo>
                <a:cubicBezTo>
                  <a:pt x="114290" y="178400"/>
                  <a:pt x="109622" y="191316"/>
                  <a:pt x="101097" y="201574"/>
                </a:cubicBezTo>
                <a:lnTo>
                  <a:pt x="136950" y="237312"/>
                </a:lnTo>
                <a:cubicBezTo>
                  <a:pt x="140689" y="241012"/>
                  <a:pt x="140720" y="247043"/>
                  <a:pt x="137020" y="250782"/>
                </a:cubicBezTo>
                <a:cubicBezTo>
                  <a:pt x="133683" y="254154"/>
                  <a:pt x="128374" y="254557"/>
                  <a:pt x="124567" y="251727"/>
                </a:cubicBezTo>
                <a:lnTo>
                  <a:pt x="123488" y="250800"/>
                </a:lnTo>
                <a:lnTo>
                  <a:pt x="86619" y="214020"/>
                </a:lnTo>
                <a:cubicBezTo>
                  <a:pt x="59573" y="230291"/>
                  <a:pt x="24458" y="221556"/>
                  <a:pt x="8187" y="194510"/>
                </a:cubicBezTo>
                <a:cubicBezTo>
                  <a:pt x="-8083" y="167464"/>
                  <a:pt x="652" y="132349"/>
                  <a:pt x="27698" y="116078"/>
                </a:cubicBezTo>
                <a:cubicBezTo>
                  <a:pt x="36592" y="110727"/>
                  <a:pt x="46776" y="107900"/>
                  <a:pt x="57155" y="107899"/>
                </a:cubicBezTo>
                <a:close/>
                <a:moveTo>
                  <a:pt x="57155" y="126949"/>
                </a:moveTo>
                <a:cubicBezTo>
                  <a:pt x="36113" y="126949"/>
                  <a:pt x="19055" y="144007"/>
                  <a:pt x="19055" y="165049"/>
                </a:cubicBezTo>
                <a:cubicBezTo>
                  <a:pt x="19055" y="186091"/>
                  <a:pt x="36113" y="203149"/>
                  <a:pt x="57155" y="203149"/>
                </a:cubicBezTo>
                <a:cubicBezTo>
                  <a:pt x="78198" y="203149"/>
                  <a:pt x="95255" y="186091"/>
                  <a:pt x="95255" y="165049"/>
                </a:cubicBezTo>
                <a:cubicBezTo>
                  <a:pt x="95255" y="144007"/>
                  <a:pt x="78198" y="126949"/>
                  <a:pt x="57155" y="126949"/>
                </a:cubicBezTo>
                <a:close/>
                <a:moveTo>
                  <a:pt x="152405" y="0"/>
                </a:moveTo>
                <a:cubicBezTo>
                  <a:pt x="187476" y="0"/>
                  <a:pt x="215905" y="28430"/>
                  <a:pt x="215905" y="63500"/>
                </a:cubicBezTo>
                <a:cubicBezTo>
                  <a:pt x="215905" y="98570"/>
                  <a:pt x="187476" y="127000"/>
                  <a:pt x="152405" y="127000"/>
                </a:cubicBezTo>
                <a:cubicBezTo>
                  <a:pt x="117335" y="127000"/>
                  <a:pt x="88905" y="98570"/>
                  <a:pt x="88905" y="63500"/>
                </a:cubicBezTo>
                <a:cubicBezTo>
                  <a:pt x="88905" y="28430"/>
                  <a:pt x="117335" y="0"/>
                  <a:pt x="152405" y="0"/>
                </a:cubicBezTo>
                <a:close/>
              </a:path>
            </a:pathLst>
          </a:custGeom>
          <a:solidFill>
            <a:schemeClr val="bg1"/>
          </a:solidFill>
          <a:ln w="15081" cap="flat">
            <a:noFill/>
            <a:prstDash val="solid"/>
            <a:miter/>
          </a:ln>
        </p:spPr>
        <p:txBody>
          <a:bodyPr rtlCol="0" anchor="ctr"/>
          <a:lstStyle/>
          <a:p>
            <a:endParaRPr lang="en-US" noProof="0">
              <a:solidFill>
                <a:schemeClr val="bg1"/>
              </a:solidFill>
            </a:endParaRPr>
          </a:p>
        </p:txBody>
      </p:sp>
      <p:sp>
        <p:nvSpPr>
          <p:cNvPr id="157" name="Graphic 98">
            <a:extLst>
              <a:ext uri="{FF2B5EF4-FFF2-40B4-BE49-F238E27FC236}">
                <a16:creationId xmlns:a16="http://schemas.microsoft.com/office/drawing/2014/main" id="{62D526E1-68B3-C12A-6694-4C7BC7A409B0}"/>
              </a:ext>
              <a:ext uri="{C183D7F6-B498-43B3-948B-1728B52AA6E4}">
                <adec:decorative xmlns:adec="http://schemas.microsoft.com/office/drawing/2017/decorative" val="1"/>
              </a:ext>
            </a:extLst>
          </p:cNvPr>
          <p:cNvSpPr>
            <a:spLocks noChangeAspect="1"/>
          </p:cNvSpPr>
          <p:nvPr/>
        </p:nvSpPr>
        <p:spPr>
          <a:xfrm>
            <a:off x="3733990" y="4386264"/>
            <a:ext cx="312314" cy="345216"/>
          </a:xfrm>
          <a:custGeom>
            <a:avLst/>
            <a:gdLst>
              <a:gd name="connsiteX0" fmla="*/ 88862 w 241300"/>
              <a:gd name="connsiteY0" fmla="*/ 196837 h 266722"/>
              <a:gd name="connsiteX1" fmla="*/ 101841 w 241300"/>
              <a:gd name="connsiteY1" fmla="*/ 152375 h 266722"/>
              <a:gd name="connsiteX2" fmla="*/ 28575 w 241300"/>
              <a:gd name="connsiteY2" fmla="*/ 152375 h 266722"/>
              <a:gd name="connsiteX3" fmla="*/ 0 w 241300"/>
              <a:gd name="connsiteY3" fmla="*/ 180950 h 266722"/>
              <a:gd name="connsiteX4" fmla="*/ 0 w 241300"/>
              <a:gd name="connsiteY4" fmla="*/ 192634 h 266722"/>
              <a:gd name="connsiteX5" fmla="*/ 6477 w 241300"/>
              <a:gd name="connsiteY5" fmla="*/ 212903 h 266722"/>
              <a:gd name="connsiteX6" fmla="*/ 90043 w 241300"/>
              <a:gd name="connsiteY6" fmla="*/ 253670 h 266722"/>
              <a:gd name="connsiteX7" fmla="*/ 96672 w 241300"/>
              <a:gd name="connsiteY7" fmla="*/ 231915 h 266722"/>
              <a:gd name="connsiteX8" fmla="*/ 88862 w 241300"/>
              <a:gd name="connsiteY8" fmla="*/ 196837 h 266722"/>
              <a:gd name="connsiteX9" fmla="*/ 101575 w 241300"/>
              <a:gd name="connsiteY9" fmla="*/ 0 h 266722"/>
              <a:gd name="connsiteX10" fmla="*/ 165087 w 241300"/>
              <a:gd name="connsiteY10" fmla="*/ 63513 h 266722"/>
              <a:gd name="connsiteX11" fmla="*/ 101575 w 241300"/>
              <a:gd name="connsiteY11" fmla="*/ 127025 h 266722"/>
              <a:gd name="connsiteX12" fmla="*/ 38062 w 241300"/>
              <a:gd name="connsiteY12" fmla="*/ 63513 h 266722"/>
              <a:gd name="connsiteX13" fmla="*/ 101575 w 241300"/>
              <a:gd name="connsiteY13" fmla="*/ 0 h 266722"/>
              <a:gd name="connsiteX14" fmla="*/ 241300 w 241300"/>
              <a:gd name="connsiteY14" fmla="*/ 196837 h 266722"/>
              <a:gd name="connsiteX15" fmla="*/ 171460 w 241300"/>
              <a:gd name="connsiteY15" fmla="*/ 266723 h 266722"/>
              <a:gd name="connsiteX16" fmla="*/ 137566 w 241300"/>
              <a:gd name="connsiteY16" fmla="*/ 257962 h 266722"/>
              <a:gd name="connsiteX17" fmla="*/ 109792 w 241300"/>
              <a:gd name="connsiteY17" fmla="*/ 266408 h 266722"/>
              <a:gd name="connsiteX18" fmla="*/ 101867 w 241300"/>
              <a:gd name="connsiteY18" fmla="*/ 262184 h 266722"/>
              <a:gd name="connsiteX19" fmla="*/ 101867 w 241300"/>
              <a:gd name="connsiteY19" fmla="*/ 258483 h 266722"/>
              <a:gd name="connsiteX20" fmla="*/ 110325 w 241300"/>
              <a:gd name="connsiteY20" fmla="*/ 230708 h 266722"/>
              <a:gd name="connsiteX21" fmla="*/ 137584 w 241300"/>
              <a:gd name="connsiteY21" fmla="*/ 135743 h 266722"/>
              <a:gd name="connsiteX22" fmla="*/ 232550 w 241300"/>
              <a:gd name="connsiteY22" fmla="*/ 163001 h 266722"/>
              <a:gd name="connsiteX23" fmla="*/ 241300 w 241300"/>
              <a:gd name="connsiteY23" fmla="*/ 196825 h 266722"/>
              <a:gd name="connsiteX24" fmla="*/ 146025 w 241300"/>
              <a:gd name="connsiteY24" fmla="*/ 177787 h 266722"/>
              <a:gd name="connsiteX25" fmla="*/ 139675 w 241300"/>
              <a:gd name="connsiteY25" fmla="*/ 184137 h 266722"/>
              <a:gd name="connsiteX26" fmla="*/ 146025 w 241300"/>
              <a:gd name="connsiteY26" fmla="*/ 190487 h 266722"/>
              <a:gd name="connsiteX27" fmla="*/ 196850 w 241300"/>
              <a:gd name="connsiteY27" fmla="*/ 190487 h 266722"/>
              <a:gd name="connsiteX28" fmla="*/ 203200 w 241300"/>
              <a:gd name="connsiteY28" fmla="*/ 184137 h 266722"/>
              <a:gd name="connsiteX29" fmla="*/ 196850 w 241300"/>
              <a:gd name="connsiteY29" fmla="*/ 177787 h 266722"/>
              <a:gd name="connsiteX30" fmla="*/ 146050 w 241300"/>
              <a:gd name="connsiteY30" fmla="*/ 177787 h 266722"/>
              <a:gd name="connsiteX31" fmla="*/ 139675 w 241300"/>
              <a:gd name="connsiteY31" fmla="*/ 209537 h 266722"/>
              <a:gd name="connsiteX32" fmla="*/ 146025 w 241300"/>
              <a:gd name="connsiteY32" fmla="*/ 215887 h 266722"/>
              <a:gd name="connsiteX33" fmla="*/ 171425 w 241300"/>
              <a:gd name="connsiteY33" fmla="*/ 215887 h 266722"/>
              <a:gd name="connsiteX34" fmla="*/ 177775 w 241300"/>
              <a:gd name="connsiteY34" fmla="*/ 209537 h 266722"/>
              <a:gd name="connsiteX35" fmla="*/ 171425 w 241300"/>
              <a:gd name="connsiteY35" fmla="*/ 203187 h 266722"/>
              <a:gd name="connsiteX36" fmla="*/ 146025 w 241300"/>
              <a:gd name="connsiteY36" fmla="*/ 203187 h 266722"/>
              <a:gd name="connsiteX37" fmla="*/ 139675 w 241300"/>
              <a:gd name="connsiteY37" fmla="*/ 209537 h 26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1300" h="266722">
                <a:moveTo>
                  <a:pt x="88862" y="196837"/>
                </a:moveTo>
                <a:cubicBezTo>
                  <a:pt x="88862" y="180454"/>
                  <a:pt x="93624" y="165214"/>
                  <a:pt x="101841" y="152375"/>
                </a:cubicBezTo>
                <a:lnTo>
                  <a:pt x="28575" y="152375"/>
                </a:lnTo>
                <a:cubicBezTo>
                  <a:pt x="12793" y="152375"/>
                  <a:pt x="0" y="165169"/>
                  <a:pt x="0" y="180950"/>
                </a:cubicBezTo>
                <a:lnTo>
                  <a:pt x="0" y="192634"/>
                </a:lnTo>
                <a:cubicBezTo>
                  <a:pt x="0" y="199898"/>
                  <a:pt x="2261" y="206985"/>
                  <a:pt x="6477" y="212903"/>
                </a:cubicBezTo>
                <a:cubicBezTo>
                  <a:pt x="24295" y="237896"/>
                  <a:pt x="52413" y="251435"/>
                  <a:pt x="90043" y="253670"/>
                </a:cubicBezTo>
                <a:lnTo>
                  <a:pt x="96672" y="231915"/>
                </a:lnTo>
                <a:cubicBezTo>
                  <a:pt x="91516" y="220941"/>
                  <a:pt x="88849" y="208962"/>
                  <a:pt x="88862" y="196837"/>
                </a:cubicBezTo>
                <a:close/>
                <a:moveTo>
                  <a:pt x="101575" y="0"/>
                </a:moveTo>
                <a:cubicBezTo>
                  <a:pt x="136652" y="0"/>
                  <a:pt x="165087" y="28436"/>
                  <a:pt x="165087" y="63513"/>
                </a:cubicBezTo>
                <a:cubicBezTo>
                  <a:pt x="165087" y="98590"/>
                  <a:pt x="136652" y="127025"/>
                  <a:pt x="101575" y="127025"/>
                </a:cubicBezTo>
                <a:cubicBezTo>
                  <a:pt x="66497" y="127025"/>
                  <a:pt x="38062" y="98590"/>
                  <a:pt x="38062" y="63513"/>
                </a:cubicBezTo>
                <a:cubicBezTo>
                  <a:pt x="38062" y="28436"/>
                  <a:pt x="66497" y="0"/>
                  <a:pt x="101575" y="0"/>
                </a:cubicBezTo>
                <a:close/>
                <a:moveTo>
                  <a:pt x="241300" y="196837"/>
                </a:moveTo>
                <a:cubicBezTo>
                  <a:pt x="241313" y="235421"/>
                  <a:pt x="210044" y="266710"/>
                  <a:pt x="171460" y="266723"/>
                </a:cubicBezTo>
                <a:cubicBezTo>
                  <a:pt x="159601" y="266727"/>
                  <a:pt x="147937" y="263712"/>
                  <a:pt x="137566" y="257962"/>
                </a:cubicBezTo>
                <a:lnTo>
                  <a:pt x="109792" y="266408"/>
                </a:lnTo>
                <a:cubicBezTo>
                  <a:pt x="106436" y="267430"/>
                  <a:pt x="102889" y="265539"/>
                  <a:pt x="101867" y="262184"/>
                </a:cubicBezTo>
                <a:cubicBezTo>
                  <a:pt x="101500" y="260977"/>
                  <a:pt x="101500" y="259690"/>
                  <a:pt x="101867" y="258483"/>
                </a:cubicBezTo>
                <a:lnTo>
                  <a:pt x="110325" y="230708"/>
                </a:lnTo>
                <a:cubicBezTo>
                  <a:pt x="91628" y="196957"/>
                  <a:pt x="103833" y="154440"/>
                  <a:pt x="137584" y="135743"/>
                </a:cubicBezTo>
                <a:cubicBezTo>
                  <a:pt x="171336" y="117046"/>
                  <a:pt x="213853" y="129249"/>
                  <a:pt x="232550" y="163001"/>
                </a:cubicBezTo>
                <a:cubicBezTo>
                  <a:pt x="238284" y="173352"/>
                  <a:pt x="241295" y="184991"/>
                  <a:pt x="241300" y="196825"/>
                </a:cubicBezTo>
                <a:close/>
                <a:moveTo>
                  <a:pt x="146025" y="177787"/>
                </a:moveTo>
                <a:cubicBezTo>
                  <a:pt x="142518" y="177787"/>
                  <a:pt x="139675" y="180631"/>
                  <a:pt x="139675" y="184137"/>
                </a:cubicBezTo>
                <a:cubicBezTo>
                  <a:pt x="139675" y="187644"/>
                  <a:pt x="142518" y="190487"/>
                  <a:pt x="146025" y="190487"/>
                </a:cubicBezTo>
                <a:lnTo>
                  <a:pt x="196850" y="190487"/>
                </a:lnTo>
                <a:cubicBezTo>
                  <a:pt x="200356" y="190487"/>
                  <a:pt x="203200" y="187644"/>
                  <a:pt x="203200" y="184137"/>
                </a:cubicBezTo>
                <a:cubicBezTo>
                  <a:pt x="203200" y="180631"/>
                  <a:pt x="200356" y="177787"/>
                  <a:pt x="196850" y="177787"/>
                </a:cubicBezTo>
                <a:lnTo>
                  <a:pt x="146050" y="177787"/>
                </a:lnTo>
                <a:close/>
                <a:moveTo>
                  <a:pt x="139675" y="209537"/>
                </a:moveTo>
                <a:cubicBezTo>
                  <a:pt x="139675" y="213044"/>
                  <a:pt x="142518" y="215887"/>
                  <a:pt x="146025" y="215887"/>
                </a:cubicBezTo>
                <a:lnTo>
                  <a:pt x="171425" y="215887"/>
                </a:lnTo>
                <a:cubicBezTo>
                  <a:pt x="174931" y="215887"/>
                  <a:pt x="177775" y="213044"/>
                  <a:pt x="177775" y="209537"/>
                </a:cubicBezTo>
                <a:cubicBezTo>
                  <a:pt x="177775" y="206031"/>
                  <a:pt x="174931" y="203187"/>
                  <a:pt x="171425" y="203187"/>
                </a:cubicBezTo>
                <a:lnTo>
                  <a:pt x="146025" y="203187"/>
                </a:lnTo>
                <a:cubicBezTo>
                  <a:pt x="142518" y="203187"/>
                  <a:pt x="139675" y="206031"/>
                  <a:pt x="139675" y="209537"/>
                </a:cubicBezTo>
                <a:close/>
              </a:path>
            </a:pathLst>
          </a:custGeom>
          <a:solidFill>
            <a:schemeClr val="bg1"/>
          </a:solidFill>
          <a:ln w="15081" cap="flat">
            <a:noFill/>
            <a:prstDash val="solid"/>
            <a:miter/>
          </a:ln>
        </p:spPr>
        <p:txBody>
          <a:bodyPr rtlCol="0" anchor="ctr"/>
          <a:lstStyle/>
          <a:p>
            <a:endParaRPr lang="en-US" noProof="0"/>
          </a:p>
        </p:txBody>
      </p:sp>
      <p:sp>
        <p:nvSpPr>
          <p:cNvPr id="158" name="Graphic 79">
            <a:extLst>
              <a:ext uri="{FF2B5EF4-FFF2-40B4-BE49-F238E27FC236}">
                <a16:creationId xmlns:a16="http://schemas.microsoft.com/office/drawing/2014/main" id="{2B646754-7F94-0AA3-5E79-413262A05A2D}"/>
              </a:ext>
              <a:ext uri="{C183D7F6-B498-43B3-948B-1728B52AA6E4}">
                <adec:decorative xmlns:adec="http://schemas.microsoft.com/office/drawing/2017/decorative" val="1"/>
              </a:ext>
            </a:extLst>
          </p:cNvPr>
          <p:cNvSpPr>
            <a:spLocks noChangeAspect="1"/>
          </p:cNvSpPr>
          <p:nvPr/>
        </p:nvSpPr>
        <p:spPr>
          <a:xfrm>
            <a:off x="5910456" y="4386264"/>
            <a:ext cx="276216" cy="345216"/>
          </a:xfrm>
          <a:custGeom>
            <a:avLst/>
            <a:gdLst>
              <a:gd name="connsiteX0" fmla="*/ 152400 w 152400"/>
              <a:gd name="connsiteY0" fmla="*/ 135680 h 190467"/>
              <a:gd name="connsiteX1" fmla="*/ 130978 w 152400"/>
              <a:gd name="connsiteY1" fmla="*/ 114258 h 190467"/>
              <a:gd name="connsiteX2" fmla="*/ 130969 w 152400"/>
              <a:gd name="connsiteY2" fmla="*/ 114258 h 190467"/>
              <a:gd name="connsiteX3" fmla="*/ 21431 w 152400"/>
              <a:gd name="connsiteY3" fmla="*/ 114258 h 190467"/>
              <a:gd name="connsiteX4" fmla="*/ 0 w 152400"/>
              <a:gd name="connsiteY4" fmla="*/ 135671 h 190467"/>
              <a:gd name="connsiteX5" fmla="*/ 0 w 152400"/>
              <a:gd name="connsiteY5" fmla="*/ 135690 h 190467"/>
              <a:gd name="connsiteX6" fmla="*/ 0 w 152400"/>
              <a:gd name="connsiteY6" fmla="*/ 144453 h 190467"/>
              <a:gd name="connsiteX7" fmla="*/ 4858 w 152400"/>
              <a:gd name="connsiteY7" fmla="*/ 159645 h 190467"/>
              <a:gd name="connsiteX8" fmla="*/ 76162 w 152400"/>
              <a:gd name="connsiteY8" fmla="*/ 190468 h 190467"/>
              <a:gd name="connsiteX9" fmla="*/ 147504 w 152400"/>
              <a:gd name="connsiteY9" fmla="*/ 159655 h 190467"/>
              <a:gd name="connsiteX10" fmla="*/ 152400 w 152400"/>
              <a:gd name="connsiteY10" fmla="*/ 144443 h 190467"/>
              <a:gd name="connsiteX11" fmla="*/ 152400 w 152400"/>
              <a:gd name="connsiteY11" fmla="*/ 135690 h 190467"/>
              <a:gd name="connsiteX12" fmla="*/ 123796 w 152400"/>
              <a:gd name="connsiteY12" fmla="*/ 47631 h 190467"/>
              <a:gd name="connsiteX13" fmla="*/ 76177 w 152400"/>
              <a:gd name="connsiteY13" fmla="*/ 0 h 190467"/>
              <a:gd name="connsiteX14" fmla="*/ 37833 w 152400"/>
              <a:gd name="connsiteY14" fmla="*/ 19370 h 190467"/>
              <a:gd name="connsiteX15" fmla="*/ 35700 w 152400"/>
              <a:gd name="connsiteY15" fmla="*/ 19037 h 190467"/>
              <a:gd name="connsiteX16" fmla="*/ 11906 w 152400"/>
              <a:gd name="connsiteY16" fmla="*/ 19037 h 190467"/>
              <a:gd name="connsiteX17" fmla="*/ 4763 w 152400"/>
              <a:gd name="connsiteY17" fmla="*/ 26181 h 190467"/>
              <a:gd name="connsiteX18" fmla="*/ 4763 w 152400"/>
              <a:gd name="connsiteY18" fmla="*/ 78549 h 190467"/>
              <a:gd name="connsiteX19" fmla="*/ 30937 w 152400"/>
              <a:gd name="connsiteY19" fmla="*/ 104762 h 190467"/>
              <a:gd name="connsiteX20" fmla="*/ 30956 w 152400"/>
              <a:gd name="connsiteY20" fmla="*/ 104762 h 190467"/>
              <a:gd name="connsiteX21" fmla="*/ 33338 w 152400"/>
              <a:gd name="connsiteY21" fmla="*/ 104762 h 190467"/>
              <a:gd name="connsiteX22" fmla="*/ 33338 w 152400"/>
              <a:gd name="connsiteY22" fmla="*/ 104724 h 190467"/>
              <a:gd name="connsiteX23" fmla="*/ 33433 w 152400"/>
              <a:gd name="connsiteY23" fmla="*/ 104724 h 190467"/>
              <a:gd name="connsiteX24" fmla="*/ 42953 w 152400"/>
              <a:gd name="connsiteY24" fmla="*/ 95233 h 190467"/>
              <a:gd name="connsiteX25" fmla="*/ 33462 w 152400"/>
              <a:gd name="connsiteY25" fmla="*/ 85712 h 190467"/>
              <a:gd name="connsiteX26" fmla="*/ 25946 w 152400"/>
              <a:gd name="connsiteY26" fmla="*/ 89379 h 190467"/>
              <a:gd name="connsiteX27" fmla="*/ 19050 w 152400"/>
              <a:gd name="connsiteY27" fmla="*/ 78559 h 190467"/>
              <a:gd name="connsiteX28" fmla="*/ 19050 w 152400"/>
              <a:gd name="connsiteY28" fmla="*/ 76187 h 190467"/>
              <a:gd name="connsiteX29" fmla="*/ 26175 w 152400"/>
              <a:gd name="connsiteY29" fmla="*/ 76187 h 190467"/>
              <a:gd name="connsiteX30" fmla="*/ 35890 w 152400"/>
              <a:gd name="connsiteY30" fmla="*/ 73063 h 190467"/>
              <a:gd name="connsiteX31" fmla="*/ 101579 w 152400"/>
              <a:gd name="connsiteY31" fmla="*/ 87936 h 190467"/>
              <a:gd name="connsiteX32" fmla="*/ 123796 w 152400"/>
              <a:gd name="connsiteY32" fmla="*/ 47631 h 190467"/>
              <a:gd name="connsiteX33" fmla="*/ 28546 w 152400"/>
              <a:gd name="connsiteY33" fmla="*/ 46621 h 190467"/>
              <a:gd name="connsiteX34" fmla="*/ 28546 w 152400"/>
              <a:gd name="connsiteY34" fmla="*/ 48641 h 190467"/>
              <a:gd name="connsiteX35" fmla="*/ 28546 w 152400"/>
              <a:gd name="connsiteY35" fmla="*/ 59509 h 190467"/>
              <a:gd name="connsiteX36" fmla="*/ 26165 w 152400"/>
              <a:gd name="connsiteY36" fmla="*/ 61890 h 190467"/>
              <a:gd name="connsiteX37" fmla="*/ 19050 w 152400"/>
              <a:gd name="connsiteY37" fmla="*/ 61890 h 190467"/>
              <a:gd name="connsiteX38" fmla="*/ 19050 w 152400"/>
              <a:gd name="connsiteY38" fmla="*/ 33334 h 190467"/>
              <a:gd name="connsiteX39" fmla="*/ 28556 w 152400"/>
              <a:gd name="connsiteY39" fmla="*/ 33334 h 190467"/>
              <a:gd name="connsiteX40" fmla="*/ 28556 w 152400"/>
              <a:gd name="connsiteY40" fmla="*/ 46621 h 19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2400" h="190467">
                <a:moveTo>
                  <a:pt x="152400" y="135680"/>
                </a:moveTo>
                <a:cubicBezTo>
                  <a:pt x="152400" y="123849"/>
                  <a:pt x="142809" y="114258"/>
                  <a:pt x="130978" y="114258"/>
                </a:cubicBezTo>
                <a:cubicBezTo>
                  <a:pt x="130975" y="114258"/>
                  <a:pt x="130972" y="114258"/>
                  <a:pt x="130969" y="114258"/>
                </a:cubicBezTo>
                <a:lnTo>
                  <a:pt x="21431" y="114258"/>
                </a:lnTo>
                <a:cubicBezTo>
                  <a:pt x="9600" y="114253"/>
                  <a:pt x="5" y="123840"/>
                  <a:pt x="0" y="135671"/>
                </a:cubicBezTo>
                <a:cubicBezTo>
                  <a:pt x="0" y="135677"/>
                  <a:pt x="0" y="135683"/>
                  <a:pt x="0" y="135690"/>
                </a:cubicBezTo>
                <a:lnTo>
                  <a:pt x="0" y="144453"/>
                </a:lnTo>
                <a:cubicBezTo>
                  <a:pt x="0" y="149891"/>
                  <a:pt x="1695" y="155206"/>
                  <a:pt x="4858" y="159645"/>
                </a:cubicBezTo>
                <a:cubicBezTo>
                  <a:pt x="19555" y="180257"/>
                  <a:pt x="43577" y="190468"/>
                  <a:pt x="76162" y="190468"/>
                </a:cubicBezTo>
                <a:cubicBezTo>
                  <a:pt x="108737" y="190468"/>
                  <a:pt x="132788" y="180267"/>
                  <a:pt x="147504" y="159655"/>
                </a:cubicBezTo>
                <a:cubicBezTo>
                  <a:pt x="150681" y="155218"/>
                  <a:pt x="152392" y="149900"/>
                  <a:pt x="152400" y="144443"/>
                </a:cubicBezTo>
                <a:lnTo>
                  <a:pt x="152400" y="135690"/>
                </a:lnTo>
                <a:close/>
                <a:moveTo>
                  <a:pt x="123796" y="47631"/>
                </a:moveTo>
                <a:cubicBezTo>
                  <a:pt x="123799" y="21328"/>
                  <a:pt x="102479" y="3"/>
                  <a:pt x="76177" y="0"/>
                </a:cubicBezTo>
                <a:cubicBezTo>
                  <a:pt x="61045" y="-2"/>
                  <a:pt x="46811" y="7188"/>
                  <a:pt x="37833" y="19370"/>
                </a:cubicBezTo>
                <a:cubicBezTo>
                  <a:pt x="37143" y="19152"/>
                  <a:pt x="36424" y="19039"/>
                  <a:pt x="35700" y="19037"/>
                </a:cubicBezTo>
                <a:lnTo>
                  <a:pt x="11906" y="19037"/>
                </a:lnTo>
                <a:cubicBezTo>
                  <a:pt x="7961" y="19037"/>
                  <a:pt x="4763" y="22235"/>
                  <a:pt x="4763" y="26181"/>
                </a:cubicBezTo>
                <a:lnTo>
                  <a:pt x="4763" y="78549"/>
                </a:lnTo>
                <a:cubicBezTo>
                  <a:pt x="4752" y="93016"/>
                  <a:pt x="16471" y="104751"/>
                  <a:pt x="30937" y="104762"/>
                </a:cubicBezTo>
                <a:cubicBezTo>
                  <a:pt x="30944" y="104762"/>
                  <a:pt x="30950" y="104762"/>
                  <a:pt x="30956" y="104762"/>
                </a:cubicBezTo>
                <a:lnTo>
                  <a:pt x="33338" y="104762"/>
                </a:lnTo>
                <a:lnTo>
                  <a:pt x="33338" y="104724"/>
                </a:lnTo>
                <a:lnTo>
                  <a:pt x="33433" y="104724"/>
                </a:lnTo>
                <a:cubicBezTo>
                  <a:pt x="38683" y="104732"/>
                  <a:pt x="42945" y="100482"/>
                  <a:pt x="42953" y="95233"/>
                </a:cubicBezTo>
                <a:cubicBezTo>
                  <a:pt x="42962" y="89983"/>
                  <a:pt x="38712" y="85721"/>
                  <a:pt x="33462" y="85712"/>
                </a:cubicBezTo>
                <a:cubicBezTo>
                  <a:pt x="30525" y="85707"/>
                  <a:pt x="27750" y="87061"/>
                  <a:pt x="25946" y="89379"/>
                </a:cubicBezTo>
                <a:cubicBezTo>
                  <a:pt x="21734" y="87426"/>
                  <a:pt x="19042" y="83201"/>
                  <a:pt x="19050" y="78559"/>
                </a:cubicBezTo>
                <a:lnTo>
                  <a:pt x="19050" y="76187"/>
                </a:lnTo>
                <a:lnTo>
                  <a:pt x="26175" y="76187"/>
                </a:lnTo>
                <a:cubicBezTo>
                  <a:pt x="29794" y="76187"/>
                  <a:pt x="33157" y="75025"/>
                  <a:pt x="35890" y="73063"/>
                </a:cubicBezTo>
                <a:cubicBezTo>
                  <a:pt x="49923" y="95309"/>
                  <a:pt x="79333" y="101968"/>
                  <a:pt x="101579" y="87936"/>
                </a:cubicBezTo>
                <a:cubicBezTo>
                  <a:pt x="115416" y="79208"/>
                  <a:pt x="123805" y="63990"/>
                  <a:pt x="123796" y="47631"/>
                </a:cubicBezTo>
                <a:close/>
                <a:moveTo>
                  <a:pt x="28546" y="46621"/>
                </a:moveTo>
                <a:cubicBezTo>
                  <a:pt x="28533" y="47294"/>
                  <a:pt x="28533" y="47968"/>
                  <a:pt x="28546" y="48641"/>
                </a:cubicBezTo>
                <a:lnTo>
                  <a:pt x="28546" y="59509"/>
                </a:lnTo>
                <a:cubicBezTo>
                  <a:pt x="28546" y="60824"/>
                  <a:pt x="27480" y="61890"/>
                  <a:pt x="26165" y="61890"/>
                </a:cubicBezTo>
                <a:lnTo>
                  <a:pt x="19050" y="61890"/>
                </a:lnTo>
                <a:lnTo>
                  <a:pt x="19050" y="33334"/>
                </a:lnTo>
                <a:lnTo>
                  <a:pt x="28556" y="33334"/>
                </a:lnTo>
                <a:lnTo>
                  <a:pt x="28556" y="46621"/>
                </a:lnTo>
                <a:close/>
              </a:path>
            </a:pathLst>
          </a:custGeom>
          <a:solidFill>
            <a:schemeClr val="bg1"/>
          </a:solidFill>
          <a:ln w="15081" cap="flat">
            <a:noFill/>
            <a:prstDash val="solid"/>
            <a:miter/>
          </a:ln>
        </p:spPr>
        <p:txBody>
          <a:bodyPr rtlCol="0" anchor="ctr"/>
          <a:lstStyle/>
          <a:p>
            <a:endParaRPr lang="en-US" noProof="0"/>
          </a:p>
        </p:txBody>
      </p:sp>
      <p:sp>
        <p:nvSpPr>
          <p:cNvPr id="159" name="Graphic 42">
            <a:extLst>
              <a:ext uri="{FF2B5EF4-FFF2-40B4-BE49-F238E27FC236}">
                <a16:creationId xmlns:a16="http://schemas.microsoft.com/office/drawing/2014/main" id="{63FBB15D-0D07-5D2D-AD06-BF7967895001}"/>
              </a:ext>
              <a:ext uri="{C183D7F6-B498-43B3-948B-1728B52AA6E4}">
                <adec:decorative xmlns:adec="http://schemas.microsoft.com/office/drawing/2017/decorative" val="1"/>
              </a:ext>
            </a:extLst>
          </p:cNvPr>
          <p:cNvSpPr>
            <a:spLocks noChangeAspect="1"/>
          </p:cNvSpPr>
          <p:nvPr/>
        </p:nvSpPr>
        <p:spPr>
          <a:xfrm>
            <a:off x="8093134" y="4386264"/>
            <a:ext cx="284300" cy="345216"/>
          </a:xfrm>
          <a:custGeom>
            <a:avLst/>
            <a:gdLst>
              <a:gd name="connsiteX0" fmla="*/ 42863 w 133366"/>
              <a:gd name="connsiteY0" fmla="*/ 0 h 161941"/>
              <a:gd name="connsiteX1" fmla="*/ 29388 w 133366"/>
              <a:gd name="connsiteY1" fmla="*/ 9525 h 161941"/>
              <a:gd name="connsiteX2" fmla="*/ 14288 w 133366"/>
              <a:gd name="connsiteY2" fmla="*/ 9525 h 161941"/>
              <a:gd name="connsiteX3" fmla="*/ 0 w 133366"/>
              <a:gd name="connsiteY3" fmla="*/ 23813 h 161941"/>
              <a:gd name="connsiteX4" fmla="*/ 0 w 133366"/>
              <a:gd name="connsiteY4" fmla="*/ 138113 h 161941"/>
              <a:gd name="connsiteX5" fmla="*/ 14288 w 133366"/>
              <a:gd name="connsiteY5" fmla="*/ 152400 h 161941"/>
              <a:gd name="connsiteX6" fmla="*/ 38136 w 133366"/>
              <a:gd name="connsiteY6" fmla="*/ 152400 h 161941"/>
              <a:gd name="connsiteX7" fmla="*/ 38654 w 133366"/>
              <a:gd name="connsiteY7" fmla="*/ 149097 h 161941"/>
              <a:gd name="connsiteX8" fmla="*/ 42221 w 133366"/>
              <a:gd name="connsiteY8" fmla="*/ 134830 h 161941"/>
              <a:gd name="connsiteX9" fmla="*/ 50231 w 133366"/>
              <a:gd name="connsiteY9" fmla="*/ 120683 h 161941"/>
              <a:gd name="connsiteX10" fmla="*/ 96231 w 133366"/>
              <a:gd name="connsiteY10" fmla="*/ 74682 h 161941"/>
              <a:gd name="connsiteX11" fmla="*/ 114300 w 133366"/>
              <a:gd name="connsiteY11" fmla="*/ 66704 h 161941"/>
              <a:gd name="connsiteX12" fmla="*/ 114300 w 133366"/>
              <a:gd name="connsiteY12" fmla="*/ 23813 h 161941"/>
              <a:gd name="connsiteX13" fmla="*/ 100013 w 133366"/>
              <a:gd name="connsiteY13" fmla="*/ 9525 h 161941"/>
              <a:gd name="connsiteX14" fmla="*/ 84912 w 133366"/>
              <a:gd name="connsiteY14" fmla="*/ 9525 h 161941"/>
              <a:gd name="connsiteX15" fmla="*/ 71438 w 133366"/>
              <a:gd name="connsiteY15" fmla="*/ 0 h 161941"/>
              <a:gd name="connsiteX16" fmla="*/ 42863 w 133366"/>
              <a:gd name="connsiteY16" fmla="*/ 0 h 161941"/>
              <a:gd name="connsiteX17" fmla="*/ 38100 w 133366"/>
              <a:gd name="connsiteY17" fmla="*/ 14288 h 161941"/>
              <a:gd name="connsiteX18" fmla="*/ 42863 w 133366"/>
              <a:gd name="connsiteY18" fmla="*/ 9525 h 161941"/>
              <a:gd name="connsiteX19" fmla="*/ 71438 w 133366"/>
              <a:gd name="connsiteY19" fmla="*/ 9525 h 161941"/>
              <a:gd name="connsiteX20" fmla="*/ 76200 w 133366"/>
              <a:gd name="connsiteY20" fmla="*/ 14288 h 161941"/>
              <a:gd name="connsiteX21" fmla="*/ 71438 w 133366"/>
              <a:gd name="connsiteY21" fmla="*/ 19050 h 161941"/>
              <a:gd name="connsiteX22" fmla="*/ 42863 w 133366"/>
              <a:gd name="connsiteY22" fmla="*/ 19050 h 161941"/>
              <a:gd name="connsiteX23" fmla="*/ 38100 w 133366"/>
              <a:gd name="connsiteY23" fmla="*/ 14288 h 161941"/>
              <a:gd name="connsiteX24" fmla="*/ 56957 w 133366"/>
              <a:gd name="connsiteY24" fmla="*/ 127418 h 161941"/>
              <a:gd name="connsiteX25" fmla="*/ 102958 w 133366"/>
              <a:gd name="connsiteY25" fmla="*/ 81418 h 161941"/>
              <a:gd name="connsiteX26" fmla="*/ 128149 w 133366"/>
              <a:gd name="connsiteY26" fmla="*/ 81418 h 161941"/>
              <a:gd name="connsiteX27" fmla="*/ 128149 w 133366"/>
              <a:gd name="connsiteY27" fmla="*/ 106610 h 161941"/>
              <a:gd name="connsiteX28" fmla="*/ 82149 w 133366"/>
              <a:gd name="connsiteY28" fmla="*/ 152610 h 161941"/>
              <a:gd name="connsiteX29" fmla="*/ 72427 w 133366"/>
              <a:gd name="connsiteY29" fmla="*/ 158114 h 161941"/>
              <a:gd name="connsiteX30" fmla="*/ 58160 w 133366"/>
              <a:gd name="connsiteY30" fmla="*/ 161681 h 161941"/>
              <a:gd name="connsiteX31" fmla="*/ 47886 w 133366"/>
              <a:gd name="connsiteY31" fmla="*/ 151407 h 161941"/>
              <a:gd name="connsiteX32" fmla="*/ 51453 w 133366"/>
              <a:gd name="connsiteY32" fmla="*/ 137140 h 161941"/>
              <a:gd name="connsiteX33" fmla="*/ 56957 w 133366"/>
              <a:gd name="connsiteY33" fmla="*/ 127418 h 16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366" h="161941">
                <a:moveTo>
                  <a:pt x="42863" y="0"/>
                </a:moveTo>
                <a:cubicBezTo>
                  <a:pt x="36642" y="0"/>
                  <a:pt x="31349" y="3976"/>
                  <a:pt x="29388" y="9525"/>
                </a:cubicBezTo>
                <a:lnTo>
                  <a:pt x="14288" y="9525"/>
                </a:lnTo>
                <a:cubicBezTo>
                  <a:pt x="6397" y="9525"/>
                  <a:pt x="0" y="15922"/>
                  <a:pt x="0" y="23813"/>
                </a:cubicBezTo>
                <a:lnTo>
                  <a:pt x="0" y="138113"/>
                </a:lnTo>
                <a:cubicBezTo>
                  <a:pt x="0" y="146003"/>
                  <a:pt x="6397" y="152400"/>
                  <a:pt x="14288" y="152400"/>
                </a:cubicBezTo>
                <a:lnTo>
                  <a:pt x="38136" y="152400"/>
                </a:lnTo>
                <a:cubicBezTo>
                  <a:pt x="38206" y="151313"/>
                  <a:pt x="38376" y="150210"/>
                  <a:pt x="38654" y="149097"/>
                </a:cubicBezTo>
                <a:lnTo>
                  <a:pt x="42221" y="134830"/>
                </a:lnTo>
                <a:cubicBezTo>
                  <a:pt x="43559" y="129475"/>
                  <a:pt x="46328" y="124585"/>
                  <a:pt x="50231" y="120683"/>
                </a:cubicBezTo>
                <a:lnTo>
                  <a:pt x="96231" y="74682"/>
                </a:lnTo>
                <a:cubicBezTo>
                  <a:pt x="101248" y="69665"/>
                  <a:pt x="107730" y="67006"/>
                  <a:pt x="114300" y="66704"/>
                </a:cubicBezTo>
                <a:lnTo>
                  <a:pt x="114300" y="23813"/>
                </a:lnTo>
                <a:cubicBezTo>
                  <a:pt x="114300" y="15922"/>
                  <a:pt x="107903" y="9525"/>
                  <a:pt x="100013" y="9525"/>
                </a:cubicBezTo>
                <a:lnTo>
                  <a:pt x="84912" y="9525"/>
                </a:lnTo>
                <a:cubicBezTo>
                  <a:pt x="82950" y="3976"/>
                  <a:pt x="77658" y="0"/>
                  <a:pt x="71438" y="0"/>
                </a:cubicBezTo>
                <a:lnTo>
                  <a:pt x="42863" y="0"/>
                </a:lnTo>
                <a:close/>
                <a:moveTo>
                  <a:pt x="38100" y="14288"/>
                </a:moveTo>
                <a:cubicBezTo>
                  <a:pt x="38100" y="11657"/>
                  <a:pt x="40232" y="9525"/>
                  <a:pt x="42863" y="9525"/>
                </a:cubicBezTo>
                <a:lnTo>
                  <a:pt x="71438" y="9525"/>
                </a:lnTo>
                <a:cubicBezTo>
                  <a:pt x="74067" y="9525"/>
                  <a:pt x="76200" y="11657"/>
                  <a:pt x="76200" y="14288"/>
                </a:cubicBezTo>
                <a:cubicBezTo>
                  <a:pt x="76200" y="16918"/>
                  <a:pt x="74067" y="19050"/>
                  <a:pt x="71438" y="19050"/>
                </a:cubicBezTo>
                <a:lnTo>
                  <a:pt x="42863" y="19050"/>
                </a:lnTo>
                <a:cubicBezTo>
                  <a:pt x="40232" y="19050"/>
                  <a:pt x="38100" y="16918"/>
                  <a:pt x="38100" y="14288"/>
                </a:cubicBezTo>
                <a:close/>
                <a:moveTo>
                  <a:pt x="56957" y="127418"/>
                </a:moveTo>
                <a:lnTo>
                  <a:pt x="102958" y="81418"/>
                </a:lnTo>
                <a:cubicBezTo>
                  <a:pt x="109914" y="74461"/>
                  <a:pt x="121193" y="74461"/>
                  <a:pt x="128149" y="81418"/>
                </a:cubicBezTo>
                <a:cubicBezTo>
                  <a:pt x="135105" y="88374"/>
                  <a:pt x="135105" y="99652"/>
                  <a:pt x="128149" y="106610"/>
                </a:cubicBezTo>
                <a:lnTo>
                  <a:pt x="82149" y="152610"/>
                </a:lnTo>
                <a:cubicBezTo>
                  <a:pt x="79467" y="155292"/>
                  <a:pt x="76107" y="157194"/>
                  <a:pt x="72427" y="158114"/>
                </a:cubicBezTo>
                <a:lnTo>
                  <a:pt x="58160" y="161681"/>
                </a:lnTo>
                <a:cubicBezTo>
                  <a:pt x="51955" y="163232"/>
                  <a:pt x="46334" y="157612"/>
                  <a:pt x="47886" y="151407"/>
                </a:cubicBezTo>
                <a:lnTo>
                  <a:pt x="51453" y="137140"/>
                </a:lnTo>
                <a:cubicBezTo>
                  <a:pt x="52372" y="133461"/>
                  <a:pt x="54275" y="130100"/>
                  <a:pt x="56957" y="127418"/>
                </a:cubicBezTo>
                <a:close/>
              </a:path>
            </a:pathLst>
          </a:custGeom>
          <a:solidFill>
            <a:schemeClr val="bg1"/>
          </a:solidFill>
          <a:ln w="15081" cap="flat">
            <a:noFill/>
            <a:prstDash val="solid"/>
            <a:miter/>
          </a:ln>
        </p:spPr>
        <p:txBody>
          <a:bodyPr rtlCol="0" anchor="ctr"/>
          <a:lstStyle/>
          <a:p>
            <a:endParaRPr lang="en-US" noProof="0"/>
          </a:p>
        </p:txBody>
      </p:sp>
      <p:sp>
        <p:nvSpPr>
          <p:cNvPr id="160" name="Graphic 174">
            <a:extLst>
              <a:ext uri="{FF2B5EF4-FFF2-40B4-BE49-F238E27FC236}">
                <a16:creationId xmlns:a16="http://schemas.microsoft.com/office/drawing/2014/main" id="{BBDFEA06-C21E-65A9-5757-711A464BABCD}"/>
              </a:ext>
              <a:ext uri="{C183D7F6-B498-43B3-948B-1728B52AA6E4}">
                <adec:decorative xmlns:adec="http://schemas.microsoft.com/office/drawing/2017/decorative" val="1"/>
              </a:ext>
            </a:extLst>
          </p:cNvPr>
          <p:cNvSpPr>
            <a:spLocks noChangeAspect="1"/>
          </p:cNvSpPr>
          <p:nvPr/>
        </p:nvSpPr>
        <p:spPr>
          <a:xfrm>
            <a:off x="10289888" y="4386226"/>
            <a:ext cx="345038" cy="345038"/>
          </a:xfrm>
          <a:custGeom>
            <a:avLst/>
            <a:gdLst>
              <a:gd name="connsiteX0" fmla="*/ 196850 w 266700"/>
              <a:gd name="connsiteY0" fmla="*/ 127000 h 266700"/>
              <a:gd name="connsiteX1" fmla="*/ 266700 w 266700"/>
              <a:gd name="connsiteY1" fmla="*/ 196850 h 266700"/>
              <a:gd name="connsiteX2" fmla="*/ 196850 w 266700"/>
              <a:gd name="connsiteY2" fmla="*/ 266700 h 266700"/>
              <a:gd name="connsiteX3" fmla="*/ 127000 w 266700"/>
              <a:gd name="connsiteY3" fmla="*/ 196850 h 266700"/>
              <a:gd name="connsiteX4" fmla="*/ 196850 w 266700"/>
              <a:gd name="connsiteY4" fmla="*/ 127000 h 266700"/>
              <a:gd name="connsiteX5" fmla="*/ 25400 w 266700"/>
              <a:gd name="connsiteY5" fmla="*/ 139687 h 266700"/>
              <a:gd name="connsiteX6" fmla="*/ 137287 w 266700"/>
              <a:gd name="connsiteY6" fmla="*/ 139700 h 266700"/>
              <a:gd name="connsiteX7" fmla="*/ 114300 w 266700"/>
              <a:gd name="connsiteY7" fmla="*/ 196850 h 266700"/>
              <a:gd name="connsiteX8" fmla="*/ 123685 w 266700"/>
              <a:gd name="connsiteY8" fmla="*/ 235115 h 266700"/>
              <a:gd name="connsiteX9" fmla="*/ 82550 w 266700"/>
              <a:gd name="connsiteY9" fmla="*/ 241300 h 266700"/>
              <a:gd name="connsiteX10" fmla="*/ 64 w 266700"/>
              <a:gd name="connsiteY10" fmla="*/ 187071 h 266700"/>
              <a:gd name="connsiteX11" fmla="*/ 0 w 266700"/>
              <a:gd name="connsiteY11" fmla="*/ 184150 h 266700"/>
              <a:gd name="connsiteX12" fmla="*/ 0 w 266700"/>
              <a:gd name="connsiteY12" fmla="*/ 165087 h 266700"/>
              <a:gd name="connsiteX13" fmla="*/ 25400 w 266700"/>
              <a:gd name="connsiteY13" fmla="*/ 139687 h 266700"/>
              <a:gd name="connsiteX14" fmla="*/ 196850 w 266700"/>
              <a:gd name="connsiteY14" fmla="*/ 152425 h 266700"/>
              <a:gd name="connsiteX15" fmla="*/ 195707 w 266700"/>
              <a:gd name="connsiteY15" fmla="*/ 152527 h 266700"/>
              <a:gd name="connsiteX16" fmla="*/ 190602 w 266700"/>
              <a:gd name="connsiteY16" fmla="*/ 157632 h 266700"/>
              <a:gd name="connsiteX17" fmla="*/ 190500 w 266700"/>
              <a:gd name="connsiteY17" fmla="*/ 158775 h 266700"/>
              <a:gd name="connsiteX18" fmla="*/ 190500 w 266700"/>
              <a:gd name="connsiteY18" fmla="*/ 190500 h 266700"/>
              <a:gd name="connsiteX19" fmla="*/ 158750 w 266700"/>
              <a:gd name="connsiteY19" fmla="*/ 190500 h 266700"/>
              <a:gd name="connsiteX20" fmla="*/ 157607 w 266700"/>
              <a:gd name="connsiteY20" fmla="*/ 190602 h 266700"/>
              <a:gd name="connsiteX21" fmla="*/ 152502 w 266700"/>
              <a:gd name="connsiteY21" fmla="*/ 195707 h 266700"/>
              <a:gd name="connsiteX22" fmla="*/ 152400 w 266700"/>
              <a:gd name="connsiteY22" fmla="*/ 196850 h 266700"/>
              <a:gd name="connsiteX23" fmla="*/ 152502 w 266700"/>
              <a:gd name="connsiteY23" fmla="*/ 197993 h 266700"/>
              <a:gd name="connsiteX24" fmla="*/ 157607 w 266700"/>
              <a:gd name="connsiteY24" fmla="*/ 203098 h 266700"/>
              <a:gd name="connsiteX25" fmla="*/ 158750 w 266700"/>
              <a:gd name="connsiteY25" fmla="*/ 203200 h 266700"/>
              <a:gd name="connsiteX26" fmla="*/ 190500 w 266700"/>
              <a:gd name="connsiteY26" fmla="*/ 203200 h 266700"/>
              <a:gd name="connsiteX27" fmla="*/ 190500 w 266700"/>
              <a:gd name="connsiteY27" fmla="*/ 234950 h 266700"/>
              <a:gd name="connsiteX28" fmla="*/ 190602 w 266700"/>
              <a:gd name="connsiteY28" fmla="*/ 236093 h 266700"/>
              <a:gd name="connsiteX29" fmla="*/ 195707 w 266700"/>
              <a:gd name="connsiteY29" fmla="*/ 241198 h 266700"/>
              <a:gd name="connsiteX30" fmla="*/ 196850 w 266700"/>
              <a:gd name="connsiteY30" fmla="*/ 241300 h 266700"/>
              <a:gd name="connsiteX31" fmla="*/ 197993 w 266700"/>
              <a:gd name="connsiteY31" fmla="*/ 241198 h 266700"/>
              <a:gd name="connsiteX32" fmla="*/ 203098 w 266700"/>
              <a:gd name="connsiteY32" fmla="*/ 236093 h 266700"/>
              <a:gd name="connsiteX33" fmla="*/ 203200 w 266700"/>
              <a:gd name="connsiteY33" fmla="*/ 234950 h 266700"/>
              <a:gd name="connsiteX34" fmla="*/ 203200 w 266700"/>
              <a:gd name="connsiteY34" fmla="*/ 203200 h 266700"/>
              <a:gd name="connsiteX35" fmla="*/ 234950 w 266700"/>
              <a:gd name="connsiteY35" fmla="*/ 203200 h 266700"/>
              <a:gd name="connsiteX36" fmla="*/ 236093 w 266700"/>
              <a:gd name="connsiteY36" fmla="*/ 203098 h 266700"/>
              <a:gd name="connsiteX37" fmla="*/ 241198 w 266700"/>
              <a:gd name="connsiteY37" fmla="*/ 197993 h 266700"/>
              <a:gd name="connsiteX38" fmla="*/ 241300 w 266700"/>
              <a:gd name="connsiteY38" fmla="*/ 196850 h 266700"/>
              <a:gd name="connsiteX39" fmla="*/ 241198 w 266700"/>
              <a:gd name="connsiteY39" fmla="*/ 195707 h 266700"/>
              <a:gd name="connsiteX40" fmla="*/ 236093 w 266700"/>
              <a:gd name="connsiteY40" fmla="*/ 190602 h 266700"/>
              <a:gd name="connsiteX41" fmla="*/ 234950 w 266700"/>
              <a:gd name="connsiteY41" fmla="*/ 190500 h 266700"/>
              <a:gd name="connsiteX42" fmla="*/ 203200 w 266700"/>
              <a:gd name="connsiteY42" fmla="*/ 190500 h 266700"/>
              <a:gd name="connsiteX43" fmla="*/ 203200 w 266700"/>
              <a:gd name="connsiteY43" fmla="*/ 158775 h 266700"/>
              <a:gd name="connsiteX44" fmla="*/ 203098 w 266700"/>
              <a:gd name="connsiteY44" fmla="*/ 157632 h 266700"/>
              <a:gd name="connsiteX45" fmla="*/ 197993 w 266700"/>
              <a:gd name="connsiteY45" fmla="*/ 152527 h 266700"/>
              <a:gd name="connsiteX46" fmla="*/ 196850 w 266700"/>
              <a:gd name="connsiteY46" fmla="*/ 152425 h 266700"/>
              <a:gd name="connsiteX47" fmla="*/ 82550 w 266700"/>
              <a:gd name="connsiteY47" fmla="*/ 0 h 266700"/>
              <a:gd name="connsiteX48" fmla="*/ 139700 w 266700"/>
              <a:gd name="connsiteY48" fmla="*/ 57150 h 266700"/>
              <a:gd name="connsiteX49" fmla="*/ 82550 w 266700"/>
              <a:gd name="connsiteY49" fmla="*/ 114300 h 266700"/>
              <a:gd name="connsiteX50" fmla="*/ 25400 w 266700"/>
              <a:gd name="connsiteY50" fmla="*/ 57150 h 266700"/>
              <a:gd name="connsiteX51" fmla="*/ 82550 w 266700"/>
              <a:gd name="connsiteY51" fmla="*/ 0 h 266700"/>
              <a:gd name="connsiteX52" fmla="*/ 196850 w 266700"/>
              <a:gd name="connsiteY52" fmla="*/ 25400 h 266700"/>
              <a:gd name="connsiteX53" fmla="*/ 241300 w 266700"/>
              <a:gd name="connsiteY53" fmla="*/ 69850 h 266700"/>
              <a:gd name="connsiteX54" fmla="*/ 196850 w 266700"/>
              <a:gd name="connsiteY54" fmla="*/ 114300 h 266700"/>
              <a:gd name="connsiteX55" fmla="*/ 152400 w 266700"/>
              <a:gd name="connsiteY55" fmla="*/ 69850 h 266700"/>
              <a:gd name="connsiteX56" fmla="*/ 196850 w 266700"/>
              <a:gd name="connsiteY56" fmla="*/ 254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6700" h="266700">
                <a:moveTo>
                  <a:pt x="196850" y="127000"/>
                </a:moveTo>
                <a:cubicBezTo>
                  <a:pt x="235427" y="127000"/>
                  <a:pt x="266700" y="158273"/>
                  <a:pt x="266700" y="196850"/>
                </a:cubicBezTo>
                <a:cubicBezTo>
                  <a:pt x="266700" y="235427"/>
                  <a:pt x="235427" y="266700"/>
                  <a:pt x="196850" y="266700"/>
                </a:cubicBezTo>
                <a:cubicBezTo>
                  <a:pt x="158273" y="266700"/>
                  <a:pt x="127000" y="235427"/>
                  <a:pt x="127000" y="196850"/>
                </a:cubicBezTo>
                <a:cubicBezTo>
                  <a:pt x="127000" y="158273"/>
                  <a:pt x="158273" y="127000"/>
                  <a:pt x="196850" y="127000"/>
                </a:cubicBezTo>
                <a:close/>
                <a:moveTo>
                  <a:pt x="25400" y="139687"/>
                </a:moveTo>
                <a:lnTo>
                  <a:pt x="137287" y="139700"/>
                </a:lnTo>
                <a:cubicBezTo>
                  <a:pt x="122513" y="155054"/>
                  <a:pt x="114272" y="175542"/>
                  <a:pt x="114300" y="196850"/>
                </a:cubicBezTo>
                <a:cubicBezTo>
                  <a:pt x="114300" y="210655"/>
                  <a:pt x="117691" y="223672"/>
                  <a:pt x="123685" y="235115"/>
                </a:cubicBezTo>
                <a:cubicBezTo>
                  <a:pt x="110350" y="239560"/>
                  <a:pt x="95644" y="241300"/>
                  <a:pt x="82550" y="241300"/>
                </a:cubicBezTo>
                <a:cubicBezTo>
                  <a:pt x="47981" y="241300"/>
                  <a:pt x="2095" y="229159"/>
                  <a:pt x="64" y="187071"/>
                </a:cubicBezTo>
                <a:lnTo>
                  <a:pt x="0" y="184150"/>
                </a:lnTo>
                <a:lnTo>
                  <a:pt x="0" y="165087"/>
                </a:lnTo>
                <a:cubicBezTo>
                  <a:pt x="0" y="151059"/>
                  <a:pt x="11372" y="139687"/>
                  <a:pt x="25400" y="139687"/>
                </a:cubicBezTo>
                <a:close/>
                <a:moveTo>
                  <a:pt x="196850" y="152425"/>
                </a:moveTo>
                <a:lnTo>
                  <a:pt x="195707" y="152527"/>
                </a:lnTo>
                <a:cubicBezTo>
                  <a:pt x="193109" y="153002"/>
                  <a:pt x="191076" y="155035"/>
                  <a:pt x="190602" y="157632"/>
                </a:cubicBezTo>
                <a:lnTo>
                  <a:pt x="190500" y="158775"/>
                </a:lnTo>
                <a:lnTo>
                  <a:pt x="190500" y="190500"/>
                </a:lnTo>
                <a:lnTo>
                  <a:pt x="158750" y="190500"/>
                </a:lnTo>
                <a:lnTo>
                  <a:pt x="157607" y="190602"/>
                </a:lnTo>
                <a:cubicBezTo>
                  <a:pt x="155009" y="191076"/>
                  <a:pt x="152976" y="193109"/>
                  <a:pt x="152502" y="195707"/>
                </a:cubicBezTo>
                <a:lnTo>
                  <a:pt x="152400" y="196850"/>
                </a:lnTo>
                <a:lnTo>
                  <a:pt x="152502" y="197993"/>
                </a:lnTo>
                <a:cubicBezTo>
                  <a:pt x="152976" y="200591"/>
                  <a:pt x="155009" y="202624"/>
                  <a:pt x="157607" y="203098"/>
                </a:cubicBezTo>
                <a:lnTo>
                  <a:pt x="158750" y="203200"/>
                </a:lnTo>
                <a:lnTo>
                  <a:pt x="190500" y="203200"/>
                </a:lnTo>
                <a:lnTo>
                  <a:pt x="190500" y="234950"/>
                </a:lnTo>
                <a:lnTo>
                  <a:pt x="190602" y="236093"/>
                </a:lnTo>
                <a:cubicBezTo>
                  <a:pt x="191076" y="238691"/>
                  <a:pt x="193109" y="240724"/>
                  <a:pt x="195707" y="241198"/>
                </a:cubicBezTo>
                <a:lnTo>
                  <a:pt x="196850" y="241300"/>
                </a:lnTo>
                <a:lnTo>
                  <a:pt x="197993" y="241198"/>
                </a:lnTo>
                <a:cubicBezTo>
                  <a:pt x="200591" y="240724"/>
                  <a:pt x="202624" y="238691"/>
                  <a:pt x="203098" y="236093"/>
                </a:cubicBezTo>
                <a:lnTo>
                  <a:pt x="203200" y="234950"/>
                </a:lnTo>
                <a:lnTo>
                  <a:pt x="203200" y="203200"/>
                </a:lnTo>
                <a:lnTo>
                  <a:pt x="234950" y="203200"/>
                </a:lnTo>
                <a:lnTo>
                  <a:pt x="236093" y="203098"/>
                </a:lnTo>
                <a:cubicBezTo>
                  <a:pt x="238691" y="202624"/>
                  <a:pt x="240724" y="200591"/>
                  <a:pt x="241198" y="197993"/>
                </a:cubicBezTo>
                <a:lnTo>
                  <a:pt x="241300" y="196850"/>
                </a:lnTo>
                <a:lnTo>
                  <a:pt x="241198" y="195707"/>
                </a:lnTo>
                <a:cubicBezTo>
                  <a:pt x="240724" y="193109"/>
                  <a:pt x="238691" y="191076"/>
                  <a:pt x="236093" y="190602"/>
                </a:cubicBezTo>
                <a:lnTo>
                  <a:pt x="234950" y="190500"/>
                </a:lnTo>
                <a:lnTo>
                  <a:pt x="203200" y="190500"/>
                </a:lnTo>
                <a:lnTo>
                  <a:pt x="203200" y="158775"/>
                </a:lnTo>
                <a:lnTo>
                  <a:pt x="203098" y="157632"/>
                </a:lnTo>
                <a:cubicBezTo>
                  <a:pt x="202624" y="155035"/>
                  <a:pt x="200591" y="153002"/>
                  <a:pt x="197993" y="152527"/>
                </a:cubicBezTo>
                <a:lnTo>
                  <a:pt x="196850" y="152425"/>
                </a:lnTo>
                <a:close/>
                <a:moveTo>
                  <a:pt x="82550" y="0"/>
                </a:moveTo>
                <a:cubicBezTo>
                  <a:pt x="114113" y="0"/>
                  <a:pt x="139700" y="25587"/>
                  <a:pt x="139700" y="57150"/>
                </a:cubicBezTo>
                <a:cubicBezTo>
                  <a:pt x="139700" y="88713"/>
                  <a:pt x="114113" y="114300"/>
                  <a:pt x="82550" y="114300"/>
                </a:cubicBezTo>
                <a:cubicBezTo>
                  <a:pt x="50987" y="114300"/>
                  <a:pt x="25400" y="88713"/>
                  <a:pt x="25400" y="57150"/>
                </a:cubicBezTo>
                <a:cubicBezTo>
                  <a:pt x="25400" y="25587"/>
                  <a:pt x="50987" y="0"/>
                  <a:pt x="82550" y="0"/>
                </a:cubicBezTo>
                <a:close/>
                <a:moveTo>
                  <a:pt x="196850" y="25400"/>
                </a:moveTo>
                <a:cubicBezTo>
                  <a:pt x="221399" y="25400"/>
                  <a:pt x="241300" y="45301"/>
                  <a:pt x="241300" y="69850"/>
                </a:cubicBezTo>
                <a:cubicBezTo>
                  <a:pt x="241300" y="94399"/>
                  <a:pt x="221399" y="114300"/>
                  <a:pt x="196850" y="114300"/>
                </a:cubicBezTo>
                <a:cubicBezTo>
                  <a:pt x="172301" y="114300"/>
                  <a:pt x="152400" y="94399"/>
                  <a:pt x="152400" y="69850"/>
                </a:cubicBezTo>
                <a:cubicBezTo>
                  <a:pt x="152400" y="45301"/>
                  <a:pt x="172301" y="25400"/>
                  <a:pt x="196850" y="25400"/>
                </a:cubicBezTo>
                <a:close/>
              </a:path>
            </a:pathLst>
          </a:custGeom>
          <a:solidFill>
            <a:schemeClr val="bg1"/>
          </a:solidFill>
          <a:ln w="15081" cap="flat">
            <a:noFill/>
            <a:prstDash val="solid"/>
            <a:miter/>
          </a:ln>
        </p:spPr>
        <p:txBody>
          <a:bodyPr rtlCol="0" anchor="ctr"/>
          <a:lstStyle/>
          <a:p>
            <a:endParaRPr lang="en-US" noProof="0"/>
          </a:p>
        </p:txBody>
      </p:sp>
      <p:sp>
        <p:nvSpPr>
          <p:cNvPr id="42" name="Title 41">
            <a:extLst>
              <a:ext uri="{FF2B5EF4-FFF2-40B4-BE49-F238E27FC236}">
                <a16:creationId xmlns:a16="http://schemas.microsoft.com/office/drawing/2014/main" id="{2F4A59F8-FD34-A707-B90E-CB2A44010275}"/>
              </a:ext>
            </a:extLst>
          </p:cNvPr>
          <p:cNvSpPr>
            <a:spLocks noGrp="1"/>
          </p:cNvSpPr>
          <p:nvPr>
            <p:ph type="title"/>
          </p:nvPr>
        </p:nvSpPr>
        <p:spPr>
          <a:xfrm>
            <a:off x="588263" y="485481"/>
            <a:ext cx="11018520" cy="498598"/>
          </a:xfrm>
        </p:spPr>
        <p:txBody>
          <a:bodyPr/>
          <a:lstStyle/>
          <a:p>
            <a:r>
              <a:rPr lang="en-US"/>
              <a:t>Inizia a creare agenti usando i modelli di agente </a:t>
            </a:r>
          </a:p>
        </p:txBody>
      </p:sp>
      <p:sp>
        <p:nvSpPr>
          <p:cNvPr id="155" name="Text Placeholder 40">
            <a:extLst>
              <a:ext uri="{FF2B5EF4-FFF2-40B4-BE49-F238E27FC236}">
                <a16:creationId xmlns:a16="http://schemas.microsoft.com/office/drawing/2014/main" id="{E270C381-0E3C-0762-DAB1-14CAE6967F13}"/>
              </a:ext>
            </a:extLst>
          </p:cNvPr>
          <p:cNvSpPr txBox="1">
            <a:spLocks/>
          </p:cNvSpPr>
          <p:nvPr/>
        </p:nvSpPr>
        <p:spPr>
          <a:xfrm>
            <a:off x="588963" y="1199694"/>
            <a:ext cx="11017250" cy="787908"/>
          </a:xfrm>
          <a:prstGeom prst="rect">
            <a:avLst/>
          </a:prstGeom>
          <a:ln>
            <a:noFill/>
          </a:ln>
        </p:spPr>
        <p:txBody>
          <a:bodyPr lIns="0" tIns="0" rIns="0" bIns="0">
            <a:sp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defRPr/>
            </a:pPr>
            <a:r>
              <a:rPr lang="en-US" sz="1600">
                <a:solidFill>
                  <a:schemeClr val="accent1"/>
                </a:solidFill>
                <a:latin typeface="+mj-lt"/>
                <a:hlinkClick r:id="rId8">
                  <a:extLst>
                    <a:ext uri="{A12FA001-AC4F-418D-AE19-62706E023703}">
                      <ahyp:hlinkClr xmlns:ahyp="http://schemas.microsoft.com/office/drawing/2018/hyperlinkcolor" val="tx"/>
                    </a:ext>
                  </a:extLst>
                </a:hlinkClick>
              </a:rPr>
              <a:t>I modelli di agente</a:t>
            </a:r>
            <a:r>
              <a:rPr lang="en-US" sz="1600">
                <a:noFill/>
                <a:latin typeface="+mj-lt"/>
                <a:hlinkClick r:id="rId8">
                  <a:extLst>
                    <a:ext uri="{A12FA001-AC4F-418D-AE19-62706E023703}">
                      <ahyp:hlinkClr xmlns:ahyp="http://schemas.microsoft.com/office/drawing/2018/hyperlinkcolor" val="tx"/>
                    </a:ext>
                  </a:extLst>
                </a:hlinkClick>
              </a:rPr>
              <a:t> </a:t>
            </a:r>
            <a:r>
              <a:rPr lang="en-US" sz="1600">
                <a:solidFill>
                  <a:schemeClr val="bg1"/>
                </a:solidFill>
              </a:rPr>
              <a:t>fanno parte di Agent Builder </a:t>
            </a:r>
          </a:p>
          <a:p>
            <a:pPr lvl="0">
              <a:defRPr/>
            </a:pPr>
            <a:r>
              <a:rPr lang="en-US" sz="1600">
                <a:solidFill>
                  <a:schemeClr val="bg1"/>
                </a:solidFill>
                <a:latin typeface="+mj-lt"/>
              </a:rPr>
              <a:t>Inizia con i modelli di agente </a:t>
            </a:r>
            <a:r>
              <a:rPr lang="en-US" sz="1600">
                <a:solidFill>
                  <a:schemeClr val="bg1"/>
                </a:solidFill>
              </a:rPr>
              <a:t>selezionando “Crea agenti” nel pannello sinistro di Copilot Chat. Cerca un modello specifico o sfoglia la libreria.</a:t>
            </a:r>
          </a:p>
        </p:txBody>
      </p:sp>
      <p:sp>
        <p:nvSpPr>
          <p:cNvPr id="153" name="TextBox 152">
            <a:extLst>
              <a:ext uri="{FF2B5EF4-FFF2-40B4-BE49-F238E27FC236}">
                <a16:creationId xmlns:a16="http://schemas.microsoft.com/office/drawing/2014/main" id="{D2AB103F-FBA1-3E28-7D18-A59ADC10A649}"/>
              </a:ext>
            </a:extLst>
          </p:cNvPr>
          <p:cNvSpPr txBox="1"/>
          <p:nvPr/>
        </p:nvSpPr>
        <p:spPr>
          <a:xfrm>
            <a:off x="2678284" y="2366260"/>
            <a:ext cx="6821714" cy="246221"/>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normalizeH="0" baseline="0" noProof="0">
                <a:ln>
                  <a:noFill/>
                </a:ln>
                <a:solidFill>
                  <a:schemeClr val="accent1"/>
                </a:solidFill>
                <a:effectLst/>
                <a:uLnTx/>
                <a:uFillTx/>
                <a:latin typeface="+mj-lt"/>
                <a:ea typeface="+mn-ea"/>
                <a:cs typeface="+mn-cs"/>
              </a:rPr>
              <a:t>Modelli di agente di Microsoft da provare oggi</a:t>
            </a:r>
          </a:p>
        </p:txBody>
      </p:sp>
      <p:sp>
        <p:nvSpPr>
          <p:cNvPr id="114" name="TextBox 113">
            <a:extLst>
              <a:ext uri="{FF2B5EF4-FFF2-40B4-BE49-F238E27FC236}">
                <a16:creationId xmlns:a16="http://schemas.microsoft.com/office/drawing/2014/main" id="{26006593-D612-F89A-6D40-49E99D938199}"/>
              </a:ext>
            </a:extLst>
          </p:cNvPr>
          <p:cNvSpPr txBox="1"/>
          <p:nvPr/>
        </p:nvSpPr>
        <p:spPr>
          <a:xfrm>
            <a:off x="834792"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Prompt coach</a:t>
            </a:r>
          </a:p>
          <a:p>
            <a:pPr algn="ctr"/>
            <a:r>
              <a:rPr lang="en-US" sz="1200">
                <a:solidFill>
                  <a:schemeClr val="bg1"/>
                </a:solidFill>
                <a:cs typeface="Segoe UI" pitchFamily="34" charset="0"/>
              </a:rPr>
              <a:t>Crea prompt efficaci per Copilot</a:t>
            </a:r>
          </a:p>
        </p:txBody>
      </p:sp>
      <p:sp>
        <p:nvSpPr>
          <p:cNvPr id="117" name="TextBox 116">
            <a:extLst>
              <a:ext uri="{FF2B5EF4-FFF2-40B4-BE49-F238E27FC236}">
                <a16:creationId xmlns:a16="http://schemas.microsoft.com/office/drawing/2014/main" id="{FC0894E7-874B-8432-4E9D-33DD8C5982B9}"/>
              </a:ext>
            </a:extLst>
          </p:cNvPr>
          <p:cNvSpPr txBox="1"/>
          <p:nvPr/>
        </p:nvSpPr>
        <p:spPr>
          <a:xfrm>
            <a:off x="3018820"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Idea coach</a:t>
            </a:r>
          </a:p>
          <a:p>
            <a:pPr lvl="0" algn="ctr">
              <a:spcAft>
                <a:spcPts val="600"/>
              </a:spcAft>
              <a:defRPr/>
            </a:pPr>
            <a:r>
              <a:rPr lang="en-US" sz="1200">
                <a:solidFill>
                  <a:schemeClr val="bg1"/>
                </a:solidFill>
                <a:cs typeface="Segoe UI" pitchFamily="34" charset="0"/>
              </a:rPr>
              <a:t>Ottieni assistenza per il brainstorming</a:t>
            </a:r>
          </a:p>
        </p:txBody>
      </p:sp>
      <p:sp>
        <p:nvSpPr>
          <p:cNvPr id="119" name="TextBox 118">
            <a:extLst>
              <a:ext uri="{FF2B5EF4-FFF2-40B4-BE49-F238E27FC236}">
                <a16:creationId xmlns:a16="http://schemas.microsoft.com/office/drawing/2014/main" id="{8154586F-8DBF-B366-01DA-D7FDF8CC1850}"/>
              </a:ext>
            </a:extLst>
          </p:cNvPr>
          <p:cNvSpPr txBox="1"/>
          <p:nvPr/>
        </p:nvSpPr>
        <p:spPr>
          <a:xfrm>
            <a:off x="5202850" y="3404726"/>
            <a:ext cx="1789346" cy="597599"/>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Writing coach</a:t>
            </a:r>
          </a:p>
          <a:p>
            <a:pPr lvl="0" algn="ctr">
              <a:defRPr/>
            </a:pPr>
            <a:r>
              <a:rPr lang="en-US" sz="1200">
                <a:solidFill>
                  <a:schemeClr val="bg1"/>
                </a:solidFill>
                <a:cs typeface="Segoe UI" pitchFamily="34" charset="0"/>
              </a:rPr>
              <a:t>Perfeziona la tua scrittura</a:t>
            </a:r>
            <a:br>
              <a:rPr lang="en-US" sz="1200">
                <a:solidFill>
                  <a:schemeClr val="bg1"/>
                </a:solidFill>
                <a:cs typeface="Segoe UI" pitchFamily="34" charset="0"/>
              </a:rPr>
            </a:br>
            <a:r>
              <a:rPr lang="en-US" sz="1200">
                <a:solidFill>
                  <a:schemeClr val="bg1"/>
                </a:solidFill>
                <a:cs typeface="Segoe UI" pitchFamily="34" charset="0"/>
              </a:rPr>
              <a:t> </a:t>
            </a:r>
          </a:p>
        </p:txBody>
      </p:sp>
      <p:sp>
        <p:nvSpPr>
          <p:cNvPr id="121" name="TextBox 120">
            <a:extLst>
              <a:ext uri="{FF2B5EF4-FFF2-40B4-BE49-F238E27FC236}">
                <a16:creationId xmlns:a16="http://schemas.microsoft.com/office/drawing/2014/main" id="{883F2BD1-B5EB-312A-727D-1E76D6EDE378}"/>
              </a:ext>
            </a:extLst>
          </p:cNvPr>
          <p:cNvSpPr txBox="1"/>
          <p:nvPr/>
        </p:nvSpPr>
        <p:spPr>
          <a:xfrm>
            <a:off x="7383834" y="3404726"/>
            <a:ext cx="1789346" cy="782265"/>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Career coach</a:t>
            </a:r>
          </a:p>
          <a:p>
            <a:pPr lvl="0" algn="ctr">
              <a:spcAft>
                <a:spcPts val="600"/>
              </a:spcAft>
              <a:defRPr/>
            </a:pPr>
            <a:r>
              <a:rPr lang="en-US" sz="1200">
                <a:solidFill>
                  <a:schemeClr val="bg1"/>
                </a:solidFill>
                <a:cs typeface="Segoe UI" pitchFamily="34" charset="0"/>
              </a:rPr>
              <a:t>Ottieni consigli di carriera personalizzati e piani d’azione</a:t>
            </a:r>
          </a:p>
        </p:txBody>
      </p:sp>
      <p:sp>
        <p:nvSpPr>
          <p:cNvPr id="126" name="TextBox 125">
            <a:extLst>
              <a:ext uri="{FF2B5EF4-FFF2-40B4-BE49-F238E27FC236}">
                <a16:creationId xmlns:a16="http://schemas.microsoft.com/office/drawing/2014/main" id="{161DFD6C-AE34-45FA-14C2-A8FCFD243207}"/>
              </a:ext>
            </a:extLst>
          </p:cNvPr>
          <p:cNvSpPr txBox="1"/>
          <p:nvPr/>
        </p:nvSpPr>
        <p:spPr>
          <a:xfrm>
            <a:off x="9567862" y="3404726"/>
            <a:ext cx="1789346" cy="782265"/>
          </a:xfrm>
          <a:prstGeom prst="rect">
            <a:avLst/>
          </a:prstGeom>
          <a:noFill/>
        </p:spPr>
        <p:txBody>
          <a:bodyPr wrap="square" lIns="0" tIns="0" rIns="0" bIns="0" rtlCol="0">
            <a:spAutoFit/>
          </a:bodyPr>
          <a:lstStyle/>
          <a:p>
            <a:pPr algn="ctr">
              <a:spcAft>
                <a:spcPts val="100"/>
              </a:spcAft>
            </a:pPr>
            <a:r>
              <a:rPr lang="en-US" sz="1400">
                <a:solidFill>
                  <a:schemeClr val="accent1"/>
                </a:solidFill>
                <a:latin typeface="+mj-lt"/>
                <a:cs typeface="Segoe UI" pitchFamily="34" charset="0"/>
              </a:rPr>
              <a:t>Learning coach</a:t>
            </a:r>
          </a:p>
          <a:p>
            <a:pPr lvl="0" algn="ctr">
              <a:defRPr/>
            </a:pPr>
            <a:r>
              <a:rPr lang="en-US" sz="1200">
                <a:solidFill>
                  <a:schemeClr val="bg1"/>
                </a:solidFill>
                <a:cs typeface="Segoe UI" pitchFamily="34" charset="0"/>
              </a:rPr>
              <a:t>Scopri argomenti e perfeziona le tue competenze</a:t>
            </a:r>
          </a:p>
        </p:txBody>
      </p:sp>
      <p:sp>
        <p:nvSpPr>
          <p:cNvPr id="130" name="TextBox 129">
            <a:extLst>
              <a:ext uri="{FF2B5EF4-FFF2-40B4-BE49-F238E27FC236}">
                <a16:creationId xmlns:a16="http://schemas.microsoft.com/office/drawing/2014/main" id="{5BBD7456-15FD-C025-7C01-3B7847B8F1C4}"/>
              </a:ext>
            </a:extLst>
          </p:cNvPr>
          <p:cNvSpPr txBox="1"/>
          <p:nvPr/>
        </p:nvSpPr>
        <p:spPr>
          <a:xfrm>
            <a:off x="834792" y="4832169"/>
            <a:ext cx="1789346" cy="412934"/>
          </a:xfrm>
          <a:prstGeom prst="rect">
            <a:avLst/>
          </a:prstGeom>
          <a:noFill/>
        </p:spPr>
        <p:txBody>
          <a:bodyPr wrap="square" lIns="0" tIns="0" rIns="0" bIns="0" rtlCol="0">
            <a:spAutoFit/>
          </a:bodyPr>
          <a:lstStyle/>
          <a:p>
            <a:pPr lvl="0" algn="ctr">
              <a:spcBef>
                <a:spcPct val="0"/>
              </a:spcBef>
              <a:spcAft>
                <a:spcPts val="100"/>
              </a:spcAft>
              <a:defRPr/>
            </a:pPr>
            <a:r>
              <a:rPr lang="en-US" sz="1400">
                <a:solidFill>
                  <a:schemeClr val="accent1"/>
                </a:solidFill>
                <a:latin typeface="+mj-lt"/>
                <a:cs typeface="Segoe UI" pitchFamily="34" charset="0"/>
              </a:rPr>
              <a:t>Customer Insights</a:t>
            </a:r>
          </a:p>
          <a:p>
            <a:pPr lvl="0" algn="ctr">
              <a:defRPr/>
            </a:pPr>
            <a:r>
              <a:rPr lang="en-US" sz="1200">
                <a:solidFill>
                  <a:schemeClr val="bg1"/>
                </a:solidFill>
                <a:cs typeface="Segoe UI" pitchFamily="34" charset="0"/>
              </a:rPr>
              <a:t>Conosci i tuoi clienti </a:t>
            </a:r>
          </a:p>
        </p:txBody>
      </p:sp>
      <p:sp>
        <p:nvSpPr>
          <p:cNvPr id="132" name="TextBox 131">
            <a:extLst>
              <a:ext uri="{FF2B5EF4-FFF2-40B4-BE49-F238E27FC236}">
                <a16:creationId xmlns:a16="http://schemas.microsoft.com/office/drawing/2014/main" id="{3458EF20-5148-DE5D-030C-446CAD25E7D7}"/>
              </a:ext>
            </a:extLst>
          </p:cNvPr>
          <p:cNvSpPr txBox="1"/>
          <p:nvPr/>
        </p:nvSpPr>
        <p:spPr>
          <a:xfrm>
            <a:off x="3018820"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Interview Questions</a:t>
            </a:r>
          </a:p>
          <a:p>
            <a:pPr lvl="0" algn="ctr">
              <a:spcAft>
                <a:spcPts val="600"/>
              </a:spcAft>
              <a:defRPr/>
            </a:pPr>
            <a:r>
              <a:rPr lang="en-US" sz="1200">
                <a:solidFill>
                  <a:schemeClr val="bg1"/>
                </a:solidFill>
                <a:cs typeface="Segoe UI" pitchFamily="34" charset="0"/>
              </a:rPr>
              <a:t>Genera domande professionali per colloqui </a:t>
            </a:r>
          </a:p>
        </p:txBody>
      </p:sp>
      <p:sp>
        <p:nvSpPr>
          <p:cNvPr id="134" name="TextBox 133">
            <a:extLst>
              <a:ext uri="{FF2B5EF4-FFF2-40B4-BE49-F238E27FC236}">
                <a16:creationId xmlns:a16="http://schemas.microsoft.com/office/drawing/2014/main" id="{440DE4DA-79B5-4837-4D9E-B32F7315F096}"/>
              </a:ext>
            </a:extLst>
          </p:cNvPr>
          <p:cNvSpPr txBox="1"/>
          <p:nvPr/>
        </p:nvSpPr>
        <p:spPr>
          <a:xfrm>
            <a:off x="5202850"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Meeting coach</a:t>
            </a:r>
          </a:p>
          <a:p>
            <a:pPr lvl="0" algn="ctr">
              <a:defRPr/>
            </a:pPr>
            <a:r>
              <a:rPr lang="en-US" sz="1200">
                <a:solidFill>
                  <a:schemeClr val="bg1"/>
                </a:solidFill>
                <a:cs typeface="Segoe UI" pitchFamily="34" charset="0"/>
              </a:rPr>
              <a:t>Crea e gestisci riunioni efficaci </a:t>
            </a:r>
          </a:p>
        </p:txBody>
      </p:sp>
      <p:sp>
        <p:nvSpPr>
          <p:cNvPr id="136" name="TextBox 135">
            <a:extLst>
              <a:ext uri="{FF2B5EF4-FFF2-40B4-BE49-F238E27FC236}">
                <a16:creationId xmlns:a16="http://schemas.microsoft.com/office/drawing/2014/main" id="{25774009-F45F-9B08-BEC6-E276FF944D04}"/>
              </a:ext>
            </a:extLst>
          </p:cNvPr>
          <p:cNvSpPr txBox="1"/>
          <p:nvPr/>
        </p:nvSpPr>
        <p:spPr>
          <a:xfrm>
            <a:off x="7383834"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Quiz Tutor</a:t>
            </a:r>
          </a:p>
          <a:p>
            <a:pPr lvl="0" algn="ctr">
              <a:spcAft>
                <a:spcPts val="600"/>
              </a:spcAft>
              <a:defRPr/>
            </a:pPr>
            <a:r>
              <a:rPr lang="en-US" sz="1200">
                <a:solidFill>
                  <a:schemeClr val="bg1"/>
                </a:solidFill>
                <a:cs typeface="Segoe UI" pitchFamily="34" charset="0"/>
              </a:rPr>
              <a:t>Crea domande quiz divertenti e coinvolgenti </a:t>
            </a:r>
          </a:p>
        </p:txBody>
      </p:sp>
      <p:sp>
        <p:nvSpPr>
          <p:cNvPr id="138" name="TextBox 137">
            <a:extLst>
              <a:ext uri="{FF2B5EF4-FFF2-40B4-BE49-F238E27FC236}">
                <a16:creationId xmlns:a16="http://schemas.microsoft.com/office/drawing/2014/main" id="{0859F351-788C-3E75-A5B6-8E60577FB8B8}"/>
              </a:ext>
            </a:extLst>
          </p:cNvPr>
          <p:cNvSpPr txBox="1"/>
          <p:nvPr/>
        </p:nvSpPr>
        <p:spPr>
          <a:xfrm>
            <a:off x="9567862" y="4832169"/>
            <a:ext cx="1789346" cy="597599"/>
          </a:xfrm>
          <a:prstGeom prst="rect">
            <a:avLst/>
          </a:prstGeom>
          <a:noFill/>
        </p:spPr>
        <p:txBody>
          <a:bodyPr wrap="square" lIns="0" tIns="0" rIns="0" bIns="0" rtlCol="0">
            <a:spAutoFit/>
          </a:bodyPr>
          <a:lstStyle/>
          <a:p>
            <a:pPr lvl="0" algn="ctr" fontAlgn="base">
              <a:spcBef>
                <a:spcPct val="0"/>
              </a:spcBef>
              <a:spcAft>
                <a:spcPts val="100"/>
              </a:spcAft>
              <a:defRPr/>
            </a:pPr>
            <a:r>
              <a:rPr lang="en-US" sz="1400">
                <a:solidFill>
                  <a:schemeClr val="accent1"/>
                </a:solidFill>
                <a:latin typeface="+mj-lt"/>
                <a:cs typeface="Segoe UI" pitchFamily="34" charset="0"/>
              </a:rPr>
              <a:t>Scrum Assistant </a:t>
            </a:r>
          </a:p>
          <a:p>
            <a:pPr lvl="0" algn="ctr">
              <a:defRPr/>
            </a:pPr>
            <a:r>
              <a:rPr lang="en-US" sz="1200">
                <a:solidFill>
                  <a:schemeClr val="bg1"/>
                </a:solidFill>
                <a:cs typeface="Segoe UI" pitchFamily="34" charset="0"/>
              </a:rPr>
              <a:t>Supporto al team scrum</a:t>
            </a:r>
            <a:br>
              <a:rPr lang="en-US" sz="1200">
                <a:solidFill>
                  <a:schemeClr val="bg1"/>
                </a:solidFill>
                <a:cs typeface="Segoe UI" pitchFamily="34" charset="0"/>
              </a:rPr>
            </a:br>
            <a:r>
              <a:rPr lang="en-US" sz="1200">
                <a:solidFill>
                  <a:schemeClr val="bg1"/>
                </a:solidFill>
                <a:cs typeface="Segoe UI" pitchFamily="34" charset="0"/>
              </a:rPr>
              <a:t> </a:t>
            </a:r>
          </a:p>
        </p:txBody>
      </p:sp>
      <p:sp>
        <p:nvSpPr>
          <p:cNvPr id="151" name="TextBox 150">
            <a:extLst>
              <a:ext uri="{FF2B5EF4-FFF2-40B4-BE49-F238E27FC236}">
                <a16:creationId xmlns:a16="http://schemas.microsoft.com/office/drawing/2014/main" id="{734081CA-43B2-983E-6496-7559769BC92B}"/>
              </a:ext>
            </a:extLst>
          </p:cNvPr>
          <p:cNvSpPr txBox="1"/>
          <p:nvPr/>
        </p:nvSpPr>
        <p:spPr>
          <a:xfrm>
            <a:off x="693077" y="5697863"/>
            <a:ext cx="10792129" cy="369332"/>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i="0" u="none" strike="noStrike" kern="1200" cap="none" normalizeH="0" baseline="0" noProof="0">
                <a:ln>
                  <a:noFill/>
                </a:ln>
                <a:solidFill>
                  <a:schemeClr val="bg1"/>
                </a:solidFill>
                <a:effectLst/>
                <a:uLnTx/>
                <a:uFillTx/>
                <a:ea typeface="+mn-ea"/>
                <a:cs typeface="+mn-cs"/>
              </a:rPr>
              <a:t>Oltre agli agenti di Microsoft, la tua organizzazione potrebbe aver creato agenti da utilizzare. Puoi visualizzarli nella sezione “Creati per la tua organizzazione” nell’Agent Store</a:t>
            </a:r>
            <a:r>
              <a:rPr lang="en-US" sz="1200">
                <a:solidFill>
                  <a:schemeClr val="bg1"/>
                </a:solidFill>
              </a:rPr>
              <a:t> </a:t>
            </a:r>
            <a:r>
              <a:rPr kumimoji="0" lang="en-US" sz="1200" i="0" u="none" strike="noStrike" kern="1200" cap="none" normalizeH="0" baseline="0" noProof="0">
                <a:ln>
                  <a:noFill/>
                </a:ln>
                <a:solidFill>
                  <a:schemeClr val="bg1"/>
                </a:solidFill>
                <a:effectLst/>
                <a:uLnTx/>
                <a:uFillTx/>
                <a:ea typeface="+mn-ea"/>
                <a:cs typeface="+mn-cs"/>
              </a:rPr>
              <a:t>.</a:t>
            </a:r>
          </a:p>
        </p:txBody>
      </p:sp>
      <p:sp>
        <p:nvSpPr>
          <p:cNvPr id="154" name="TextBox 153">
            <a:extLst>
              <a:ext uri="{FF2B5EF4-FFF2-40B4-BE49-F238E27FC236}">
                <a16:creationId xmlns:a16="http://schemas.microsoft.com/office/drawing/2014/main" id="{680665D0-553C-7D10-5E62-853DE4B11BB8}"/>
              </a:ext>
            </a:extLst>
          </p:cNvPr>
          <p:cNvSpPr txBox="1"/>
          <p:nvPr/>
        </p:nvSpPr>
        <p:spPr>
          <a:xfrm>
            <a:off x="571500" y="6400192"/>
            <a:ext cx="11242661"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normalizeH="0" baseline="30000" noProof="0">
                <a:ln>
                  <a:noFill/>
                </a:ln>
                <a:solidFill>
                  <a:schemeClr val="bg1"/>
                </a:solidFill>
                <a:effectLst/>
                <a:uLnTx/>
                <a:uFillTx/>
                <a:ea typeface="+mn-ea"/>
                <a:cs typeface="+mn-cs"/>
              </a:rPr>
              <a:t>1</a:t>
            </a:r>
            <a:r>
              <a:rPr kumimoji="0" lang="en-US" sz="800" b="0" i="0" u="none" strike="noStrike" kern="1200" cap="none" normalizeH="0" baseline="0" noProof="0">
                <a:ln>
                  <a:noFill/>
                </a:ln>
                <a:solidFill>
                  <a:schemeClr val="bg1"/>
                </a:solidFill>
                <a:effectLst/>
                <a:uLnTx/>
                <a:uFillTx/>
                <a:ea typeface="+mn-ea"/>
                <a:cs typeface="+mn-cs"/>
              </a:rPr>
              <a:t>La creazione di agenti è disponibile solo se l’amministratore della tua organizzazione ha abilitato questa funzionalità.</a:t>
            </a:r>
          </a:p>
        </p:txBody>
      </p:sp>
    </p:spTree>
    <p:extLst>
      <p:ext uri="{BB962C8B-B14F-4D97-AF65-F5344CB8AC3E}">
        <p14:creationId xmlns:p14="http://schemas.microsoft.com/office/powerpoint/2010/main" val="202661410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1C6A-83D8-F2C0-AA76-2B7736461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9C5E7-A7A1-1B11-719B-90815A586E94}"/>
              </a:ext>
            </a:extLst>
          </p:cNvPr>
          <p:cNvSpPr>
            <a:spLocks noGrp="1"/>
          </p:cNvSpPr>
          <p:nvPr>
            <p:ph type="title"/>
          </p:nvPr>
        </p:nvSpPr>
        <p:spPr>
          <a:xfrm>
            <a:off x="588963" y="-1038225"/>
            <a:ext cx="11017250" cy="498475"/>
          </a:xfrm>
        </p:spPr>
        <p:txBody>
          <a:bodyPr/>
          <a:lstStyle/>
          <a:p>
            <a:r>
              <a:rPr lang="en-US"/>
              <a:t>Demo degli agenti</a:t>
            </a:r>
          </a:p>
        </p:txBody>
      </p:sp>
      <p:sp>
        <p:nvSpPr>
          <p:cNvPr id="6" name="Rectangle: Rounded Corners 5">
            <a:extLst>
              <a:ext uri="{FF2B5EF4-FFF2-40B4-BE49-F238E27FC236}">
                <a16:creationId xmlns:a16="http://schemas.microsoft.com/office/drawing/2014/main" id="{308EFD11-DF8A-3DB8-FCAC-B9995DC1D6AB}"/>
              </a:ext>
              <a:ext uri="{C183D7F6-B498-43B3-948B-1728B52AA6E4}">
                <adec:decorative xmlns:adec="http://schemas.microsoft.com/office/drawing/2017/decorative" val="1"/>
              </a:ext>
            </a:extLst>
          </p:cNvPr>
          <p:cNvSpPr/>
          <p:nvPr/>
        </p:nvSpPr>
        <p:spPr bwMode="auto">
          <a:xfrm>
            <a:off x="1503363" y="800777"/>
            <a:ext cx="9185275" cy="5256445"/>
          </a:xfrm>
          <a:prstGeom prst="roundRect">
            <a:avLst>
              <a:gd name="adj" fmla="val 4093"/>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lvl="0" defTabSz="932742">
              <a:spcAft>
                <a:spcPts val="1200"/>
              </a:spcAft>
              <a:buSzPct val="90000"/>
              <a:defRPr/>
            </a:pPr>
            <a:endParaRPr lang="en-US" sz="1800">
              <a:solidFill>
                <a:srgbClr val="091F2C"/>
              </a:solidFill>
              <a:cs typeface="Segoe Sans Display" pitchFamily="2" charset="0"/>
            </a:endParaRPr>
          </a:p>
        </p:txBody>
      </p:sp>
      <p:pic>
        <p:nvPicPr>
          <p:cNvPr id="4" name="agent demo" descr="Video showing a colorful infographic titled &quot;Spectrum of Agents.&quot; It displays a gradient timeline from &quot;Simple&quot; (red) to &quot;Advanced&quot; (green). Three categories are highlighted: Retrieval (red, for grounding data), Task (orange, for automating repetitive actions), and Autonomous (teal, for independent orchestration). Above the timeline, three use cases are shown: IT Helpdesk Agent, Device Refresh Agent, and Lead Gen Agent. A footer note reads, &quot;Agents vary complexity and capabilities depending on your need.">
            <a:hlinkClick r:id="" action="ppaction://media"/>
            <a:extLst>
              <a:ext uri="{FF2B5EF4-FFF2-40B4-BE49-F238E27FC236}">
                <a16:creationId xmlns:a16="http://schemas.microsoft.com/office/drawing/2014/main" id="{B011F4D4-C3D8-9878-98F5-D406AC595E03}"/>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3B79FD4E-2331-4D72-809C-BF9C9537C928}" label="Video Project 15" lang="" r:embed="rId5"/>
                        </p173:trackLst>
                      </p173:tracksInfo>
                    </p:ext>
                  </p14:extLst>
                </p14:media>
              </p:ext>
            </p:extLst>
          </p:nvPr>
        </p:nvPicPr>
        <p:blipFill>
          <a:blip r:embed="rId6"/>
          <a:stretch>
            <a:fillRect/>
          </a:stretch>
        </p:blipFill>
        <p:spPr>
          <a:xfrm>
            <a:off x="0" y="-1662"/>
            <a:ext cx="12194955" cy="6859662"/>
          </a:xfrm>
          <a:prstGeom prst="roundRect">
            <a:avLst>
              <a:gd name="adj" fmla="val 2967"/>
            </a:avLst>
          </a:prstGeom>
        </p:spPr>
      </p:pic>
    </p:spTree>
    <p:extLst>
      <p:ext uri="{BB962C8B-B14F-4D97-AF65-F5344CB8AC3E}">
        <p14:creationId xmlns:p14="http://schemas.microsoft.com/office/powerpoint/2010/main" val="344605890"/>
      </p:ext>
    </p:extLst>
  </p:cSld>
  <p:clrMapOvr>
    <a:masterClrMapping/>
  </p:clrMapOvr>
  <p:transition>
    <p:fade/>
  </p:transition>
  <p:timing>
    <p:tnLst>
      <p:par>
        <p:cTn id="1" dur="indefinite" restart="never" nodeType="tmRoot">
          <p:childTnLst>
            <p:video>
              <p:cMediaNode vol="80000" mute="1">
                <p:cTn id="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BD67C-2655-907F-33E0-6960D46F117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A9FDAA0-8202-7E80-8BE6-6873A448E6F1}"/>
              </a:ext>
            </a:extLst>
          </p:cNvPr>
          <p:cNvSpPr>
            <a:spLocks noGrp="1"/>
          </p:cNvSpPr>
          <p:nvPr>
            <p:ph type="title"/>
          </p:nvPr>
        </p:nvSpPr>
        <p:spPr>
          <a:xfrm>
            <a:off x="571499" y="2783721"/>
            <a:ext cx="5851071" cy="1107996"/>
          </a:xfrm>
        </p:spPr>
        <p:txBody>
          <a:bodyPr anchor="ctr"/>
          <a:lstStyle/>
          <a:p>
            <a:r>
              <a:rPr lang="en-US" dirty="0" err="1"/>
              <a:t>Prossimi</a:t>
            </a:r>
            <a:r>
              <a:rPr lang="en-US" dirty="0"/>
              <a:t> </a:t>
            </a:r>
            <a:r>
              <a:rPr lang="en-US" dirty="0" err="1"/>
              <a:t>passi</a:t>
            </a:r>
            <a:r>
              <a:rPr lang="en-US" dirty="0"/>
              <a:t> e </a:t>
            </a:r>
            <a:r>
              <a:rPr lang="en-US" dirty="0" err="1"/>
              <a:t>invito</a:t>
            </a:r>
            <a:r>
              <a:rPr lang="en-US" dirty="0"/>
              <a:t> </a:t>
            </a:r>
            <a:r>
              <a:rPr lang="en-US" dirty="0" err="1"/>
              <a:t>all’azione</a:t>
            </a:r>
            <a:endParaRPr lang="en-US" dirty="0"/>
          </a:p>
        </p:txBody>
      </p:sp>
    </p:spTree>
    <p:extLst>
      <p:ext uri="{BB962C8B-B14F-4D97-AF65-F5344CB8AC3E}">
        <p14:creationId xmlns:p14="http://schemas.microsoft.com/office/powerpoint/2010/main" val="42516375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9096A26E-EF58-4CA4-1EDB-E6B22B572D8F}"/>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36" name="Rectangle: Top Corners Rounded 35">
            <a:extLst>
              <a:ext uri="{FF2B5EF4-FFF2-40B4-BE49-F238E27FC236}">
                <a16:creationId xmlns:a16="http://schemas.microsoft.com/office/drawing/2014/main" id="{BC161914-F9C8-253E-B98F-9B439E8E7D35}"/>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37" name="Rectangle: Top Corners Rounded 36">
            <a:extLst>
              <a:ext uri="{FF2B5EF4-FFF2-40B4-BE49-F238E27FC236}">
                <a16:creationId xmlns:a16="http://schemas.microsoft.com/office/drawing/2014/main" id="{CF29635A-973F-34EA-EFA7-C279B861A3A2}"/>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sp>
        <p:nvSpPr>
          <p:cNvPr id="38" name="Rectangle: Rounded Corners 37">
            <a:extLst>
              <a:ext uri="{FF2B5EF4-FFF2-40B4-BE49-F238E27FC236}">
                <a16:creationId xmlns:a16="http://schemas.microsoft.com/office/drawing/2014/main" id="{E698D828-0B1E-D7DD-4CCD-886137237E7F}"/>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pic>
        <p:nvPicPr>
          <p:cNvPr id="39" name="Graphic 38">
            <a:extLst>
              <a:ext uri="{FF2B5EF4-FFF2-40B4-BE49-F238E27FC236}">
                <a16:creationId xmlns:a16="http://schemas.microsoft.com/office/drawing/2014/main" id="{C00BDC8B-3711-6585-AD2E-B13DE902E0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44930" y="689601"/>
            <a:ext cx="1889226" cy="996324"/>
          </a:xfrm>
          <a:prstGeom prst="rect">
            <a:avLst/>
          </a:prstGeom>
        </p:spPr>
      </p:pic>
      <p:sp>
        <p:nvSpPr>
          <p:cNvPr id="49" name="Title 44">
            <a:extLst>
              <a:ext uri="{FF2B5EF4-FFF2-40B4-BE49-F238E27FC236}">
                <a16:creationId xmlns:a16="http://schemas.microsoft.com/office/drawing/2014/main" id="{E7D77211-351C-908F-6F70-1AB168D63FC5}"/>
              </a:ext>
            </a:extLst>
          </p:cNvPr>
          <p:cNvSpPr>
            <a:spLocks noGrp="1"/>
          </p:cNvSpPr>
          <p:nvPr>
            <p:ph type="title"/>
          </p:nvPr>
        </p:nvSpPr>
        <p:spPr>
          <a:xfrm>
            <a:off x="588963" y="-740942"/>
            <a:ext cx="11017250" cy="498475"/>
          </a:xfrm>
        </p:spPr>
        <p:txBody>
          <a:bodyPr/>
          <a:lstStyle/>
          <a:p>
            <a:r>
              <a:rPr lang="en-US"/>
              <a:t>Customer Hub</a:t>
            </a:r>
          </a:p>
        </p:txBody>
      </p:sp>
      <p:pic>
        <p:nvPicPr>
          <p:cNvPr id="40" name="Picture 39" descr="A QR code ">
            <a:extLst>
              <a:ext uri="{FF2B5EF4-FFF2-40B4-BE49-F238E27FC236}">
                <a16:creationId xmlns:a16="http://schemas.microsoft.com/office/drawing/2014/main" id="{82DEC738-88AD-C0DC-1478-CDFB9C97A5D8}"/>
              </a:ext>
            </a:extLst>
          </p:cNvPr>
          <p:cNvPicPr>
            <a:picLocks noChangeAspect="1"/>
          </p:cNvPicPr>
          <p:nvPr/>
        </p:nvPicPr>
        <p:blipFill>
          <a:blip r:embed="rId4"/>
          <a:stretch>
            <a:fillRect/>
          </a:stretch>
        </p:blipFill>
        <p:spPr>
          <a:xfrm>
            <a:off x="1042171" y="2379221"/>
            <a:ext cx="2094745" cy="2094745"/>
          </a:xfrm>
          <a:prstGeom prst="roundRect">
            <a:avLst>
              <a:gd name="adj" fmla="val 5642"/>
            </a:avLst>
          </a:prstGeom>
          <a:noFill/>
        </p:spPr>
      </p:pic>
      <p:sp>
        <p:nvSpPr>
          <p:cNvPr id="41" name="TextBox 40">
            <a:extLst>
              <a:ext uri="{FF2B5EF4-FFF2-40B4-BE49-F238E27FC236}">
                <a16:creationId xmlns:a16="http://schemas.microsoft.com/office/drawing/2014/main" id="{E1C3CDD9-7F5F-EF01-9642-158ABB0E0B97}"/>
              </a:ext>
            </a:extLst>
          </p:cNvPr>
          <p:cNvSpPr txBox="1"/>
          <p:nvPr/>
        </p:nvSpPr>
        <p:spPr>
          <a:xfrm>
            <a:off x="850900" y="5166329"/>
            <a:ext cx="2701931" cy="184666"/>
          </a:xfrm>
          <a:prstGeom prst="rect">
            <a:avLst/>
          </a:prstGeom>
          <a:noFill/>
        </p:spPr>
        <p:txBody>
          <a:bodyPr wrap="squar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lvl="0" algn="l" defTabSz="914400">
              <a:defRPr/>
            </a:pPr>
            <a:r>
              <a:rPr lang="en-US" sz="1200">
                <a:solidFill>
                  <a:schemeClr val="accent1"/>
                </a:solidFill>
                <a:latin typeface="+mj-lt"/>
                <a:hlinkClick r:id="rId5">
                  <a:extLst>
                    <a:ext uri="{A12FA001-AC4F-418D-AE19-62706E023703}">
                      <ahyp:hlinkClr xmlns:ahyp="http://schemas.microsoft.com/office/drawing/2018/hyperlinkcolor" val="tx"/>
                    </a:ext>
                  </a:extLst>
                </a:hlinkClick>
              </a:rPr>
              <a:t>https://aka.ms/CustomerHubSessions</a:t>
            </a:r>
            <a:r>
              <a:rPr lang="en-US" sz="1200">
                <a:solidFill>
                  <a:schemeClr val="accent1"/>
                </a:solidFill>
                <a:latin typeface="+mj-lt"/>
              </a:rPr>
              <a:t>​</a:t>
            </a:r>
          </a:p>
        </p:txBody>
      </p:sp>
      <p:sp>
        <p:nvSpPr>
          <p:cNvPr id="42" name="TextBox 41">
            <a:extLst>
              <a:ext uri="{FF2B5EF4-FFF2-40B4-BE49-F238E27FC236}">
                <a16:creationId xmlns:a16="http://schemas.microsoft.com/office/drawing/2014/main" id="{C7AD2D3B-F0E6-9D28-873C-7B4F16CB38A3}"/>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pPr>
            <a:r>
              <a:rPr lang="en-US" sz="2400">
                <a:ln w="3175">
                  <a:noFill/>
                </a:ln>
                <a:solidFill>
                  <a:schemeClr val="bg1"/>
                </a:solidFill>
                <a:latin typeface="Segoe Sans Display Semibold" pitchFamily="2" charset="0"/>
                <a:cs typeface="Segoe Sans Display Semibold" pitchFamily="2" charset="0"/>
              </a:rPr>
              <a:t>Visita il sito </a:t>
            </a:r>
            <a:r>
              <a:rPr lang="en-US" sz="2400">
                <a:ln w="3175">
                  <a:noFill/>
                </a:ln>
                <a:solidFill>
                  <a:schemeClr val="accent1"/>
                </a:solidFill>
                <a:latin typeface="Segoe Sans Display Semibold" pitchFamily="2" charset="0"/>
                <a:cs typeface="Segoe Sans Display Semibold" pitchFamily="2" charset="0"/>
                <a:hlinkClick r:id="rId5">
                  <a:extLst>
                    <a:ext uri="{A12FA001-AC4F-418D-AE19-62706E023703}">
                      <ahyp:hlinkClr xmlns:ahyp="http://schemas.microsoft.com/office/drawing/2018/hyperlinkcolor" val="tx"/>
                    </a:ext>
                  </a:extLst>
                </a:hlinkClick>
              </a:rPr>
              <a:t>Customer Hub</a:t>
            </a:r>
            <a:r>
              <a:rPr lang="en-US" sz="2400">
                <a:ln w="3175">
                  <a:noFill/>
                </a:ln>
                <a:solidFill>
                  <a:schemeClr val="accent1"/>
                </a:solidFill>
                <a:latin typeface="Segoe Sans Display Semibold" pitchFamily="2" charset="0"/>
                <a:cs typeface="Segoe Sans Display Semibold" pitchFamily="2" charset="0"/>
              </a:rPr>
              <a:t> </a:t>
            </a:r>
            <a:r>
              <a:rPr lang="en-US" sz="2400">
                <a:ln w="3175">
                  <a:noFill/>
                </a:ln>
                <a:solidFill>
                  <a:schemeClr val="bg1"/>
                </a:solidFill>
                <a:latin typeface="Segoe Sans Display Semibold" pitchFamily="2" charset="0"/>
                <a:cs typeface="Segoe Sans Display Semibold" pitchFamily="2" charset="0"/>
              </a:rPr>
              <a:t>per le prossime sessioni, aggiornamenti e contenuti on demand!</a:t>
            </a:r>
          </a:p>
        </p:txBody>
      </p:sp>
      <p:pic>
        <p:nvPicPr>
          <p:cNvPr id="43" name="Picture 42" descr="Screenshot della pagina web Microsoft Adoption intitolata “Customer Hub.”">
            <a:extLst>
              <a:ext uri="{FF2B5EF4-FFF2-40B4-BE49-F238E27FC236}">
                <a16:creationId xmlns:a16="http://schemas.microsoft.com/office/drawing/2014/main" id="{3D36239E-1CC6-BCA8-A7A7-54844399FB53}"/>
              </a:ext>
              <a:ext uri="{C183D7F6-B498-43B3-948B-1728B52AA6E4}">
                <adec:decorative xmlns:adec="http://schemas.microsoft.com/office/drawing/2017/decorative" val="0"/>
              </a:ext>
            </a:extLst>
          </p:cNvPr>
          <p:cNvPicPr>
            <a:picLocks noChangeAspect="1"/>
          </p:cNvPicPr>
          <p:nvPr/>
        </p:nvPicPr>
        <p:blipFill rotWithShape="1">
          <a:blip r:embed="rId6"/>
          <a:srcRect t="92" b="5644"/>
          <a:stretch>
            <a:fillRect/>
          </a:stretch>
        </p:blipFill>
        <p:spPr>
          <a:xfrm>
            <a:off x="3807627" y="2449924"/>
            <a:ext cx="7612846" cy="3622138"/>
          </a:xfrm>
          <a:prstGeom prst="roundRect">
            <a:avLst>
              <a:gd name="adj" fmla="val 2532"/>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solidFill>
                  <a:schemeClr val="bg1"/>
                </a:solidFill>
                <a:latin typeface="Segoe Sans Display Semibold" pitchFamily="2" charset="0"/>
                <a:cs typeface="Segoe Sans Display Semibold" pitchFamily="2" charset="0"/>
              </a:rPr>
              <a:t>Durante la presentazione</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617169"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a:ln>
                  <a:noFill/>
                </a:ln>
                <a:solidFill>
                  <a:schemeClr val="bg1"/>
                </a:solidFill>
                <a:effectLst/>
                <a:uLnTx/>
                <a:uFillTx/>
                <a:ea typeface="+mn-ea"/>
                <a:cs typeface="Segoe UI Light" panose="020B0502040204020203" pitchFamily="34" charset="0"/>
              </a:rPr>
              <a:t>Disattiveremo il microfono per la prima parte della chiamata di oggi</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393232"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1800" b="0" i="0" u="none" strike="noStrike" kern="1200" cap="none" spc="0" normalizeH="0" noProof="0">
                <a:ln>
                  <a:noFill/>
                </a:ln>
                <a:solidFill>
                  <a:schemeClr val="bg1"/>
                </a:solidFill>
                <a:effectLst/>
                <a:uLnTx/>
                <a:uFillTx/>
                <a:ea typeface="+mn-ea"/>
                <a:cs typeface="Segoe UI Light" panose="020B0502040204020203" pitchFamily="34" charset="0"/>
              </a:rPr>
              <a:t>Fai le tue domande tramite chat: risponderemo a tutte, in diretta o dopo. Le domande più comuni verranno affrontate ad alta voce</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it-IT"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Dopo la presentazione</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262606" cy="646908"/>
          </a:xfrm>
          <a:prstGeom prst="rect">
            <a:avLst/>
          </a:prstGeom>
          <a:noFill/>
        </p:spPr>
        <p:txBody>
          <a:bodyPr wrap="square" lIns="0" tIns="0" rIns="0" bIns="0" rtlCol="0" anchor="t">
            <a:spAutoFit/>
          </a:bodyPr>
          <a:lstStyle/>
          <a:p>
            <a:pPr lvl="0" defTabSz="914400">
              <a:lnSpc>
                <a:spcPct val="110000"/>
              </a:lnSpc>
              <a:defRPr/>
            </a:pPr>
            <a:r>
              <a:rPr lang="it-IT" sz="2000">
                <a:solidFill>
                  <a:schemeClr val="bg1"/>
                </a:solidFill>
                <a:cs typeface="Segoe UI Light" panose="020B0502040204020203" pitchFamily="34" charset="0"/>
              </a:rPr>
              <a:t>Microfono aperto</a:t>
            </a:r>
            <a:r>
              <a:rPr lang="it-IT" sz="2000">
                <a:solidFill>
                  <a:schemeClr val="bg1"/>
                </a:solidFill>
                <a:cs typeface="Segoe UI Light" panose="020B0502040204020203" pitchFamily="34" charset="0"/>
                <a:sym typeface="Symbol" panose="05050102010706020507" pitchFamily="18" charset="2"/>
              </a:rPr>
              <a:t> – t</a:t>
            </a:r>
            <a:r>
              <a:rPr lang="it-IT" sz="2000">
                <a:solidFill>
                  <a:schemeClr val="bg1"/>
                </a:solidFill>
                <a:cs typeface="Segoe UI Light" panose="020B0502040204020203" pitchFamily="34" charset="0"/>
              </a:rPr>
              <a:t>ogli il muto e parla liberamente!</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4114800"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it-IT" sz="2000" b="0" i="0" u="none" strike="noStrike" kern="1200" cap="none" spc="0" normalizeH="0" noProof="0">
                <a:ln>
                  <a:noFill/>
                </a:ln>
                <a:solidFill>
                  <a:schemeClr val="bg1"/>
                </a:solidFill>
                <a:effectLst/>
                <a:uLnTx/>
                <a:uFillTx/>
                <a:ea typeface="+mn-ea"/>
                <a:cs typeface="Segoe UI Light" panose="020B0502040204020203" pitchFamily="34" charset="0"/>
              </a:rPr>
              <a:t>Alza la mano e ti daremo</a:t>
            </a:r>
            <a:br>
              <a:rPr kumimoji="0" lang="it-IT" sz="2000" b="0" i="0" u="none" strike="noStrike" kern="1200" cap="none" spc="0" normalizeH="0" noProof="0">
                <a:ln>
                  <a:noFill/>
                </a:ln>
                <a:solidFill>
                  <a:schemeClr val="bg1"/>
                </a:solidFill>
                <a:effectLst/>
                <a:uLnTx/>
                <a:uFillTx/>
                <a:ea typeface="+mn-ea"/>
                <a:cs typeface="Segoe UI Light" panose="020B0502040204020203" pitchFamily="34" charset="0"/>
              </a:rPr>
            </a:br>
            <a:r>
              <a:rPr kumimoji="0" lang="it-IT" sz="2000" b="0" i="0" u="none" strike="noStrike" kern="1200" cap="none" spc="0" normalizeH="0" noProof="0">
                <a:ln>
                  <a:noFill/>
                </a:ln>
                <a:solidFill>
                  <a:schemeClr val="bg1"/>
                </a:solidFill>
                <a:effectLst/>
                <a:uLnTx/>
                <a:uFillTx/>
                <a:ea typeface="+mn-ea"/>
                <a:cs typeface="Segoe UI Light" panose="020B0502040204020203" pitchFamily="34" charset="0"/>
              </a:rPr>
              <a:t>la parola</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32" name="Freeform: Shape 31">
            <a:extLst>
              <a:ext uri="{FF2B5EF4-FFF2-40B4-BE49-F238E27FC236}">
                <a16:creationId xmlns:a16="http://schemas.microsoft.com/office/drawing/2014/main" id="{43DECA12-C378-F599-0D76-BCE21DE27D55}"/>
              </a:ext>
              <a:ext uri="{C183D7F6-B498-43B3-948B-1728B52AA6E4}">
                <adec:decorative xmlns:adec="http://schemas.microsoft.com/office/drawing/2017/decorative" val="1"/>
              </a:ext>
            </a:extLst>
          </p:cNvPr>
          <p:cNvSpPr/>
          <p:nvPr/>
        </p:nvSpPr>
        <p:spPr bwMode="auto">
          <a:xfrm>
            <a:off x="5442859" y="0"/>
            <a:ext cx="6749141"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3C178F7F-B6F4-0FAC-0246-5C5E26175739}"/>
              </a:ext>
              <a:ext uri="{C183D7F6-B498-43B3-948B-1728B52AA6E4}">
                <adec:decorative xmlns:adec="http://schemas.microsoft.com/office/drawing/2017/decorative" val="1"/>
              </a:ext>
            </a:extLst>
          </p:cNvPr>
          <p:cNvSpPr/>
          <p:nvPr/>
        </p:nvSpPr>
        <p:spPr bwMode="auto">
          <a:xfrm>
            <a:off x="5675086" y="5533326"/>
            <a:ext cx="5671651" cy="677541"/>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err="1">
              <a:solidFill>
                <a:schemeClr val="tx1"/>
              </a:solidFill>
              <a:latin typeface="+mj-lt"/>
              <a:cs typeface="Segoe UI" pitchFamily="34" charset="0"/>
            </a:endParaRPr>
          </a:p>
        </p:txBody>
      </p:sp>
      <p:grpSp>
        <p:nvGrpSpPr>
          <p:cNvPr id="38" name="Group 37">
            <a:extLst>
              <a:ext uri="{FF2B5EF4-FFF2-40B4-BE49-F238E27FC236}">
                <a16:creationId xmlns:a16="http://schemas.microsoft.com/office/drawing/2014/main" id="{5FA36B45-67F4-B386-750E-EF7153508E85}"/>
              </a:ext>
              <a:ext uri="{C183D7F6-B498-43B3-948B-1728B52AA6E4}">
                <adec:decorative xmlns:adec="http://schemas.microsoft.com/office/drawing/2017/decorative" val="1"/>
              </a:ext>
            </a:extLst>
          </p:cNvPr>
          <p:cNvGrpSpPr/>
          <p:nvPr/>
        </p:nvGrpSpPr>
        <p:grpSpPr>
          <a:xfrm>
            <a:off x="10780820" y="5452257"/>
            <a:ext cx="839680" cy="839680"/>
            <a:chOff x="10664946" y="5702526"/>
            <a:chExt cx="423210" cy="423210"/>
          </a:xfrm>
        </p:grpSpPr>
        <p:grpSp>
          <p:nvGrpSpPr>
            <p:cNvPr id="39" name="Group 38">
              <a:extLst>
                <a:ext uri="{FF2B5EF4-FFF2-40B4-BE49-F238E27FC236}">
                  <a16:creationId xmlns:a16="http://schemas.microsoft.com/office/drawing/2014/main" id="{4AB4DCEC-70C5-0172-90DB-51FC2BA125FB}"/>
                </a:ext>
                <a:ext uri="{C183D7F6-B498-43B3-948B-1728B52AA6E4}">
                  <adec:decorative xmlns:adec="http://schemas.microsoft.com/office/drawing/2017/decorative" val="1"/>
                </a:ext>
              </a:extLst>
            </p:cNvPr>
            <p:cNvGrpSpPr/>
            <p:nvPr/>
          </p:nvGrpSpPr>
          <p:grpSpPr>
            <a:xfrm>
              <a:off x="10664946" y="5702526"/>
              <a:ext cx="423210" cy="423210"/>
              <a:chOff x="1955959" y="4187622"/>
              <a:chExt cx="766762" cy="765422"/>
            </a:xfrm>
          </p:grpSpPr>
          <p:sp>
            <p:nvSpPr>
              <p:cNvPr id="41" name="Oval 40">
                <a:extLst>
                  <a:ext uri="{FF2B5EF4-FFF2-40B4-BE49-F238E27FC236}">
                    <a16:creationId xmlns:a16="http://schemas.microsoft.com/office/drawing/2014/main" id="{15E41702-851C-F614-EF8C-B77D3D098D7A}"/>
                  </a:ext>
                  <a:ext uri="{C183D7F6-B498-43B3-948B-1728B52AA6E4}">
                    <adec:decorative xmlns:adec="http://schemas.microsoft.com/office/drawing/2017/decorative" val="1"/>
                  </a:ext>
                </a:extLst>
              </p:cNvPr>
              <p:cNvSpPr/>
              <p:nvPr/>
            </p:nvSpPr>
            <p:spPr>
              <a:xfrm>
                <a:off x="1955959" y="4187622"/>
                <a:ext cx="766762" cy="765422"/>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2" name="Oval 41">
                <a:extLst>
                  <a:ext uri="{FF2B5EF4-FFF2-40B4-BE49-F238E27FC236}">
                    <a16:creationId xmlns:a16="http://schemas.microsoft.com/office/drawing/2014/main" id="{B1E94D5D-27DD-E75F-2471-7311285A3CBF}"/>
                  </a:ext>
                  <a:ext uri="{C183D7F6-B498-43B3-948B-1728B52AA6E4}">
                    <adec:decorative xmlns:adec="http://schemas.microsoft.com/office/drawing/2017/decorative" val="1"/>
                  </a:ext>
                </a:extLst>
              </p:cNvPr>
              <p:cNvSpPr/>
              <p:nvPr/>
            </p:nvSpPr>
            <p:spPr>
              <a:xfrm>
                <a:off x="2037153" y="4268675"/>
                <a:ext cx="604373" cy="60331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solidFill>
                    <a:schemeClr val="tx1"/>
                  </a:solidFill>
                  <a:latin typeface="+mj-lt"/>
                  <a:cs typeface="Segoe UI" pitchFamily="34" charset="0"/>
                </a:endParaRPr>
              </a:p>
            </p:txBody>
          </p:sp>
        </p:grpSp>
        <p:sp>
          <p:nvSpPr>
            <p:cNvPr id="40" name="Graphic 50">
              <a:extLst>
                <a:ext uri="{FF2B5EF4-FFF2-40B4-BE49-F238E27FC236}">
                  <a16:creationId xmlns:a16="http://schemas.microsoft.com/office/drawing/2014/main" id="{051FFA6C-AB12-C0F0-3387-D712878CB33B}"/>
                </a:ext>
                <a:ext uri="{C183D7F6-B498-43B3-948B-1728B52AA6E4}">
                  <adec:decorative xmlns:adec="http://schemas.microsoft.com/office/drawing/2017/decorative" val="1"/>
                </a:ext>
              </a:extLst>
            </p:cNvPr>
            <p:cNvSpPr/>
            <p:nvPr/>
          </p:nvSpPr>
          <p:spPr>
            <a:xfrm>
              <a:off x="10783766" y="5805171"/>
              <a:ext cx="185570" cy="217920"/>
            </a:xfrm>
            <a:custGeom>
              <a:avLst/>
              <a:gdLst>
                <a:gd name="connsiteX0" fmla="*/ 64294 w 162888"/>
                <a:gd name="connsiteY0" fmla="*/ 0 h 191285"/>
                <a:gd name="connsiteX1" fmla="*/ 71438 w 162888"/>
                <a:gd name="connsiteY1" fmla="*/ 7144 h 191285"/>
                <a:gd name="connsiteX2" fmla="*/ 71438 w 162888"/>
                <a:gd name="connsiteY2" fmla="*/ 30956 h 191285"/>
                <a:gd name="connsiteX3" fmla="*/ 64294 w 162888"/>
                <a:gd name="connsiteY3" fmla="*/ 38100 h 191285"/>
                <a:gd name="connsiteX4" fmla="*/ 57150 w 162888"/>
                <a:gd name="connsiteY4" fmla="*/ 30956 h 191285"/>
                <a:gd name="connsiteX5" fmla="*/ 57150 w 162888"/>
                <a:gd name="connsiteY5" fmla="*/ 7144 h 191285"/>
                <a:gd name="connsiteX6" fmla="*/ 64294 w 162888"/>
                <a:gd name="connsiteY6" fmla="*/ 0 h 191285"/>
                <a:gd name="connsiteX7" fmla="*/ 18761 w 162888"/>
                <a:gd name="connsiteY7" fmla="*/ 18762 h 191285"/>
                <a:gd name="connsiteX8" fmla="*/ 28864 w 162888"/>
                <a:gd name="connsiteY8" fmla="*/ 18762 h 191285"/>
                <a:gd name="connsiteX9" fmla="*/ 45532 w 162888"/>
                <a:gd name="connsiteY9" fmla="*/ 35430 h 191285"/>
                <a:gd name="connsiteX10" fmla="*/ 45533 w 162888"/>
                <a:gd name="connsiteY10" fmla="*/ 45532 h 191285"/>
                <a:gd name="connsiteX11" fmla="*/ 35430 w 162888"/>
                <a:gd name="connsiteY11" fmla="*/ 45533 h 191285"/>
                <a:gd name="connsiteX12" fmla="*/ 18761 w 162888"/>
                <a:gd name="connsiteY12" fmla="*/ 28865 h 191285"/>
                <a:gd name="connsiteX13" fmla="*/ 18761 w 162888"/>
                <a:gd name="connsiteY13" fmla="*/ 18762 h 191285"/>
                <a:gd name="connsiteX14" fmla="*/ 109826 w 162888"/>
                <a:gd name="connsiteY14" fmla="*/ 18762 h 191285"/>
                <a:gd name="connsiteX15" fmla="*/ 109826 w 162888"/>
                <a:gd name="connsiteY15" fmla="*/ 28865 h 191285"/>
                <a:gd name="connsiteX16" fmla="*/ 93157 w 162888"/>
                <a:gd name="connsiteY16" fmla="*/ 45534 h 191285"/>
                <a:gd name="connsiteX17" fmla="*/ 83055 w 162888"/>
                <a:gd name="connsiteY17" fmla="*/ 45534 h 191285"/>
                <a:gd name="connsiteX18" fmla="*/ 83055 w 162888"/>
                <a:gd name="connsiteY18" fmla="*/ 35431 h 191285"/>
                <a:gd name="connsiteX19" fmla="*/ 99724 w 162888"/>
                <a:gd name="connsiteY19" fmla="*/ 18762 h 191285"/>
                <a:gd name="connsiteX20" fmla="*/ 109826 w 162888"/>
                <a:gd name="connsiteY20" fmla="*/ 18762 h 191285"/>
                <a:gd name="connsiteX21" fmla="*/ 0 w 162888"/>
                <a:gd name="connsiteY21" fmla="*/ 64294 h 191285"/>
                <a:gd name="connsiteX22" fmla="*/ 7144 w 162888"/>
                <a:gd name="connsiteY22" fmla="*/ 57150 h 191285"/>
                <a:gd name="connsiteX23" fmla="*/ 30956 w 162888"/>
                <a:gd name="connsiteY23" fmla="*/ 57150 h 191285"/>
                <a:gd name="connsiteX24" fmla="*/ 38100 w 162888"/>
                <a:gd name="connsiteY24" fmla="*/ 64294 h 191285"/>
                <a:gd name="connsiteX25" fmla="*/ 30956 w 162888"/>
                <a:gd name="connsiteY25" fmla="*/ 71438 h 191285"/>
                <a:gd name="connsiteX26" fmla="*/ 7144 w 162888"/>
                <a:gd name="connsiteY26" fmla="*/ 71438 h 191285"/>
                <a:gd name="connsiteX27" fmla="*/ 0 w 162888"/>
                <a:gd name="connsiteY27" fmla="*/ 64294 h 191285"/>
                <a:gd name="connsiteX28" fmla="*/ 57150 w 162888"/>
                <a:gd name="connsiteY28" fmla="*/ 71314 h 191285"/>
                <a:gd name="connsiteX29" fmla="*/ 77889 w 162888"/>
                <a:gd name="connsiteY29" fmla="*/ 61776 h 191285"/>
                <a:gd name="connsiteX30" fmla="*/ 158481 w 162888"/>
                <a:gd name="connsiteY30" fmla="*/ 130853 h 191285"/>
                <a:gd name="connsiteX31" fmla="*/ 150806 w 162888"/>
                <a:gd name="connsiteY31" fmla="*/ 152946 h 191285"/>
                <a:gd name="connsiteX32" fmla="*/ 114230 w 162888"/>
                <a:gd name="connsiteY32" fmla="*/ 154409 h 191285"/>
                <a:gd name="connsiteX33" fmla="*/ 103980 w 162888"/>
                <a:gd name="connsiteY33" fmla="*/ 159240 h 191285"/>
                <a:gd name="connsiteX34" fmla="*/ 79076 w 162888"/>
                <a:gd name="connsiteY34" fmla="*/ 187074 h 191285"/>
                <a:gd name="connsiteX35" fmla="*/ 57150 w 162888"/>
                <a:gd name="connsiteY35" fmla="*/ 178697 h 191285"/>
                <a:gd name="connsiteX36" fmla="*/ 57150 w 162888"/>
                <a:gd name="connsiteY36" fmla="*/ 71314 h 19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2888" h="191285">
                  <a:moveTo>
                    <a:pt x="64294" y="0"/>
                  </a:moveTo>
                  <a:cubicBezTo>
                    <a:pt x="68239" y="0"/>
                    <a:pt x="71438" y="3198"/>
                    <a:pt x="71438" y="7144"/>
                  </a:cubicBezTo>
                  <a:lnTo>
                    <a:pt x="71438" y="30956"/>
                  </a:lnTo>
                  <a:cubicBezTo>
                    <a:pt x="71438" y="34902"/>
                    <a:pt x="68239" y="38100"/>
                    <a:pt x="64294" y="38100"/>
                  </a:cubicBezTo>
                  <a:cubicBezTo>
                    <a:pt x="60348" y="38100"/>
                    <a:pt x="57150" y="34902"/>
                    <a:pt x="57150" y="30956"/>
                  </a:cubicBezTo>
                  <a:lnTo>
                    <a:pt x="57150" y="7144"/>
                  </a:lnTo>
                  <a:cubicBezTo>
                    <a:pt x="57150" y="3198"/>
                    <a:pt x="60348" y="0"/>
                    <a:pt x="64294" y="0"/>
                  </a:cubicBezTo>
                  <a:close/>
                  <a:moveTo>
                    <a:pt x="18761" y="18762"/>
                  </a:moveTo>
                  <a:cubicBezTo>
                    <a:pt x="21551" y="15973"/>
                    <a:pt x="26074" y="15972"/>
                    <a:pt x="28864" y="18762"/>
                  </a:cubicBezTo>
                  <a:lnTo>
                    <a:pt x="45532" y="35430"/>
                  </a:lnTo>
                  <a:cubicBezTo>
                    <a:pt x="48322" y="38219"/>
                    <a:pt x="48323" y="42743"/>
                    <a:pt x="45533" y="45532"/>
                  </a:cubicBezTo>
                  <a:cubicBezTo>
                    <a:pt x="42743" y="48322"/>
                    <a:pt x="38220" y="48323"/>
                    <a:pt x="35430" y="45533"/>
                  </a:cubicBezTo>
                  <a:lnTo>
                    <a:pt x="18761" y="28865"/>
                  </a:lnTo>
                  <a:cubicBezTo>
                    <a:pt x="15971" y="26076"/>
                    <a:pt x="15971" y="21552"/>
                    <a:pt x="18761" y="18762"/>
                  </a:cubicBezTo>
                  <a:close/>
                  <a:moveTo>
                    <a:pt x="109826" y="18762"/>
                  </a:moveTo>
                  <a:cubicBezTo>
                    <a:pt x="112616" y="21552"/>
                    <a:pt x="112616" y="26075"/>
                    <a:pt x="109826" y="28865"/>
                  </a:cubicBezTo>
                  <a:lnTo>
                    <a:pt x="93157" y="45534"/>
                  </a:lnTo>
                  <a:cubicBezTo>
                    <a:pt x="90367" y="48324"/>
                    <a:pt x="85845" y="48324"/>
                    <a:pt x="83055" y="45534"/>
                  </a:cubicBezTo>
                  <a:cubicBezTo>
                    <a:pt x="80265" y="42744"/>
                    <a:pt x="80265" y="38221"/>
                    <a:pt x="83055" y="35431"/>
                  </a:cubicBezTo>
                  <a:lnTo>
                    <a:pt x="99724" y="18762"/>
                  </a:lnTo>
                  <a:cubicBezTo>
                    <a:pt x="102514" y="15972"/>
                    <a:pt x="107036" y="15972"/>
                    <a:pt x="109826" y="18762"/>
                  </a:cubicBezTo>
                  <a:close/>
                  <a:moveTo>
                    <a:pt x="0" y="64294"/>
                  </a:moveTo>
                  <a:cubicBezTo>
                    <a:pt x="0" y="60348"/>
                    <a:pt x="3198" y="57150"/>
                    <a:pt x="7144" y="57150"/>
                  </a:cubicBezTo>
                  <a:lnTo>
                    <a:pt x="30956" y="57150"/>
                  </a:lnTo>
                  <a:cubicBezTo>
                    <a:pt x="34902" y="57150"/>
                    <a:pt x="38100" y="60348"/>
                    <a:pt x="38100" y="64294"/>
                  </a:cubicBezTo>
                  <a:cubicBezTo>
                    <a:pt x="38100" y="68239"/>
                    <a:pt x="34902" y="71438"/>
                    <a:pt x="30956" y="71438"/>
                  </a:cubicBezTo>
                  <a:lnTo>
                    <a:pt x="7144" y="71438"/>
                  </a:lnTo>
                  <a:cubicBezTo>
                    <a:pt x="3198" y="71438"/>
                    <a:pt x="0" y="68239"/>
                    <a:pt x="0" y="64294"/>
                  </a:cubicBezTo>
                  <a:close/>
                  <a:moveTo>
                    <a:pt x="57150" y="71314"/>
                  </a:moveTo>
                  <a:cubicBezTo>
                    <a:pt x="57150" y="60581"/>
                    <a:pt x="69740" y="54790"/>
                    <a:pt x="77889" y="61776"/>
                  </a:cubicBezTo>
                  <a:lnTo>
                    <a:pt x="158481" y="130853"/>
                  </a:lnTo>
                  <a:cubicBezTo>
                    <a:pt x="167149" y="138284"/>
                    <a:pt x="162215" y="152490"/>
                    <a:pt x="150806" y="152946"/>
                  </a:cubicBezTo>
                  <a:lnTo>
                    <a:pt x="114230" y="154409"/>
                  </a:lnTo>
                  <a:cubicBezTo>
                    <a:pt x="110300" y="154566"/>
                    <a:pt x="106602" y="156309"/>
                    <a:pt x="103980" y="159240"/>
                  </a:cubicBezTo>
                  <a:lnTo>
                    <a:pt x="79076" y="187074"/>
                  </a:lnTo>
                  <a:cubicBezTo>
                    <a:pt x="71386" y="195668"/>
                    <a:pt x="57150" y="190229"/>
                    <a:pt x="57150" y="178697"/>
                  </a:cubicBezTo>
                  <a:lnTo>
                    <a:pt x="57150" y="71314"/>
                  </a:lnTo>
                  <a:close/>
                </a:path>
              </a:pathLst>
            </a:custGeom>
            <a:solidFill>
              <a:schemeClr val="bg1"/>
            </a:solidFill>
            <a:ln w="25716"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base" latinLnBrk="0" hangingPunct="1">
                <a:spcBef>
                  <a:spcPct val="0"/>
                </a:spcBef>
                <a:spcAft>
                  <a:spcPct val="0"/>
                </a:spcAft>
                <a:buClrTx/>
                <a:buSzTx/>
                <a:buFontTx/>
                <a:buNone/>
                <a:tabLst/>
                <a:defRPr/>
              </a:pPr>
              <a:endParaRPr kumimoji="0" lang="en-US" sz="1600" b="1" i="0" u="none" strike="noStrike" kern="1200" cap="none" spc="0" normalizeH="0" baseline="0" noProof="0">
                <a:ln w="3175">
                  <a:noFill/>
                </a:ln>
                <a:gradFill>
                  <a:gsLst>
                    <a:gs pos="77528">
                      <a:srgbClr val="000000"/>
                    </a:gs>
                    <a:gs pos="53933">
                      <a:srgbClr val="000000"/>
                    </a:gs>
                  </a:gsLst>
                  <a:path path="circle">
                    <a:fillToRect l="100000" b="100000"/>
                  </a:path>
                </a:gradFill>
                <a:effectLst/>
                <a:uLnTx/>
                <a:uFillTx/>
                <a:latin typeface="Segoe UI Semibold"/>
                <a:ea typeface="+mn-ea"/>
                <a:cs typeface="Segoe UI" pitchFamily="34" charset="0"/>
              </a:endParaRPr>
            </a:p>
          </p:txBody>
        </p:sp>
      </p:grpSp>
      <p:sp>
        <p:nvSpPr>
          <p:cNvPr id="91" name="Rectangle: Rounded Corners 90">
            <a:extLst>
              <a:ext uri="{FF2B5EF4-FFF2-40B4-BE49-F238E27FC236}">
                <a16:creationId xmlns:a16="http://schemas.microsoft.com/office/drawing/2014/main" id="{E93196D1-077E-8D13-E7F6-3A277B479788}"/>
              </a:ext>
              <a:ext uri="{C183D7F6-B498-43B3-948B-1728B52AA6E4}">
                <adec:decorative xmlns:adec="http://schemas.microsoft.com/office/drawing/2017/decorative" val="1"/>
              </a:ext>
            </a:extLst>
          </p:cNvPr>
          <p:cNvSpPr>
            <a:spLocks/>
          </p:cNvSpPr>
          <p:nvPr/>
        </p:nvSpPr>
        <p:spPr bwMode="auto">
          <a:xfrm>
            <a:off x="5675086" y="878178"/>
            <a:ext cx="5945413" cy="1243369"/>
          </a:xfrm>
          <a:prstGeom prst="roundRect">
            <a:avLst>
              <a:gd name="adj" fmla="val 1189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92" name="Rectangle: Rounded Corners 91">
            <a:extLst>
              <a:ext uri="{FF2B5EF4-FFF2-40B4-BE49-F238E27FC236}">
                <a16:creationId xmlns:a16="http://schemas.microsoft.com/office/drawing/2014/main" id="{E7F5178C-E731-2376-91DB-C7ACA596CF43}"/>
              </a:ext>
              <a:ext uri="{C183D7F6-B498-43B3-948B-1728B52AA6E4}">
                <adec:decorative xmlns:adec="http://schemas.microsoft.com/office/drawing/2017/decorative" val="1"/>
              </a:ext>
            </a:extLst>
          </p:cNvPr>
          <p:cNvSpPr>
            <a:spLocks/>
          </p:cNvSpPr>
          <p:nvPr/>
        </p:nvSpPr>
        <p:spPr bwMode="auto">
          <a:xfrm>
            <a:off x="5675086" y="2350147"/>
            <a:ext cx="5945413" cy="1243369"/>
          </a:xfrm>
          <a:prstGeom prst="roundRect">
            <a:avLst>
              <a:gd name="adj" fmla="val 1189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93" name="Rectangle: Rounded Corners 92">
            <a:extLst>
              <a:ext uri="{FF2B5EF4-FFF2-40B4-BE49-F238E27FC236}">
                <a16:creationId xmlns:a16="http://schemas.microsoft.com/office/drawing/2014/main" id="{DA4F5C94-D7D0-627F-739E-49E27203E448}"/>
              </a:ext>
              <a:ext uri="{C183D7F6-B498-43B3-948B-1728B52AA6E4}">
                <adec:decorative xmlns:adec="http://schemas.microsoft.com/office/drawing/2017/decorative" val="1"/>
              </a:ext>
            </a:extLst>
          </p:cNvPr>
          <p:cNvSpPr>
            <a:spLocks/>
          </p:cNvSpPr>
          <p:nvPr/>
        </p:nvSpPr>
        <p:spPr bwMode="auto">
          <a:xfrm>
            <a:off x="5675086" y="3822116"/>
            <a:ext cx="5945413" cy="1243369"/>
          </a:xfrm>
          <a:prstGeom prst="roundRect">
            <a:avLst>
              <a:gd name="adj" fmla="val 1189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94" name="Oval 93">
            <a:extLst>
              <a:ext uri="{FF2B5EF4-FFF2-40B4-BE49-F238E27FC236}">
                <a16:creationId xmlns:a16="http://schemas.microsoft.com/office/drawing/2014/main" id="{E1EB7455-8CE6-DC13-8F41-3658A753876E}"/>
              </a:ext>
              <a:ext uri="{C183D7F6-B498-43B3-948B-1728B52AA6E4}">
                <adec:decorative xmlns:adec="http://schemas.microsoft.com/office/drawing/2017/decorative" val="1"/>
              </a:ext>
            </a:extLst>
          </p:cNvPr>
          <p:cNvSpPr/>
          <p:nvPr/>
        </p:nvSpPr>
        <p:spPr>
          <a:xfrm>
            <a:off x="5927281" y="1109553"/>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5" name="Oval 94">
            <a:extLst>
              <a:ext uri="{FF2B5EF4-FFF2-40B4-BE49-F238E27FC236}">
                <a16:creationId xmlns:a16="http://schemas.microsoft.com/office/drawing/2014/main" id="{15DD3620-532A-8B86-430B-95A2EA98B211}"/>
              </a:ext>
              <a:ext uri="{C183D7F6-B498-43B3-948B-1728B52AA6E4}">
                <adec:decorative xmlns:adec="http://schemas.microsoft.com/office/drawing/2017/decorative" val="1"/>
              </a:ext>
            </a:extLst>
          </p:cNvPr>
          <p:cNvSpPr/>
          <p:nvPr/>
        </p:nvSpPr>
        <p:spPr>
          <a:xfrm>
            <a:off x="5927281" y="2581522"/>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96" name="Oval 95">
            <a:extLst>
              <a:ext uri="{FF2B5EF4-FFF2-40B4-BE49-F238E27FC236}">
                <a16:creationId xmlns:a16="http://schemas.microsoft.com/office/drawing/2014/main" id="{8FBADF34-5594-4A0C-36B3-C045ACFCA2A7}"/>
              </a:ext>
              <a:ext uri="{C183D7F6-B498-43B3-948B-1728B52AA6E4}">
                <adec:decorative xmlns:adec="http://schemas.microsoft.com/office/drawing/2017/decorative" val="1"/>
              </a:ext>
            </a:extLst>
          </p:cNvPr>
          <p:cNvSpPr/>
          <p:nvPr/>
        </p:nvSpPr>
        <p:spPr>
          <a:xfrm>
            <a:off x="5927281" y="4053491"/>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09" name="Rectangle: Rounded Corners 108">
            <a:extLst>
              <a:ext uri="{FF2B5EF4-FFF2-40B4-BE49-F238E27FC236}">
                <a16:creationId xmlns:a16="http://schemas.microsoft.com/office/drawing/2014/main" id="{95413823-F0E5-0B1B-FBF6-1E45B736F2BC}"/>
              </a:ext>
              <a:ext uri="{C183D7F6-B498-43B3-948B-1728B52AA6E4}">
                <adec:decorative xmlns:adec="http://schemas.microsoft.com/office/drawing/2017/decorative" val="1"/>
              </a:ext>
            </a:extLst>
          </p:cNvPr>
          <p:cNvSpPr/>
          <p:nvPr/>
        </p:nvSpPr>
        <p:spPr bwMode="auto">
          <a:xfrm>
            <a:off x="571499" y="3296982"/>
            <a:ext cx="3855358" cy="2500567"/>
          </a:xfrm>
          <a:prstGeom prst="roundRect">
            <a:avLst>
              <a:gd name="adj" fmla="val 589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err="1">
              <a:ln w="3175">
                <a:noFill/>
              </a:ln>
              <a:solidFill>
                <a:schemeClr val="accent1"/>
              </a:solidFill>
              <a:latin typeface="+mj-lt"/>
              <a:cs typeface="Segoe Sans Display" pitchFamily="2" charset="0"/>
            </a:endParaRPr>
          </a:p>
        </p:txBody>
      </p:sp>
      <p:sp>
        <p:nvSpPr>
          <p:cNvPr id="110" name="Rectangle: Rounded Corners 109">
            <a:extLst>
              <a:ext uri="{FF2B5EF4-FFF2-40B4-BE49-F238E27FC236}">
                <a16:creationId xmlns:a16="http://schemas.microsoft.com/office/drawing/2014/main" id="{1D19E6F3-1668-5855-1771-C4C28FC1F16C}"/>
              </a:ext>
              <a:ext uri="{C183D7F6-B498-43B3-948B-1728B52AA6E4}">
                <adec:decorative xmlns:adec="http://schemas.microsoft.com/office/drawing/2017/decorative" val="1"/>
              </a:ext>
            </a:extLst>
          </p:cNvPr>
          <p:cNvSpPr>
            <a:spLocks/>
          </p:cNvSpPr>
          <p:nvPr/>
        </p:nvSpPr>
        <p:spPr bwMode="auto">
          <a:xfrm>
            <a:off x="695917" y="3415140"/>
            <a:ext cx="3606522" cy="2264250"/>
          </a:xfrm>
          <a:prstGeom prst="roundRect">
            <a:avLst>
              <a:gd name="adj" fmla="val 4586"/>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sp>
        <p:nvSpPr>
          <p:cNvPr id="107" name="Title 11">
            <a:extLst>
              <a:ext uri="{FF2B5EF4-FFF2-40B4-BE49-F238E27FC236}">
                <a16:creationId xmlns:a16="http://schemas.microsoft.com/office/drawing/2014/main" id="{4B382AAB-A2FE-9AAE-945A-4F8851FFE822}"/>
              </a:ext>
            </a:extLst>
          </p:cNvPr>
          <p:cNvSpPr>
            <a:spLocks noGrp="1"/>
          </p:cNvSpPr>
          <p:nvPr>
            <p:ph type="title"/>
          </p:nvPr>
        </p:nvSpPr>
        <p:spPr>
          <a:xfrm>
            <a:off x="588963" y="595656"/>
            <a:ext cx="4026580" cy="2400657"/>
          </a:xfrm>
        </p:spPr>
        <p:txBody>
          <a:bodyPr wrap="square">
            <a:spAutoFit/>
          </a:bodyPr>
          <a:lstStyle/>
          <a:p>
            <a:r>
              <a:rPr lang="en-US" sz="3200">
                <a:solidFill>
                  <a:schemeClr val="bg1"/>
                </a:solidFill>
                <a:latin typeface="+mn-lt"/>
              </a:rPr>
              <a:t>Fai la differenza</a:t>
            </a:r>
            <a:br>
              <a:rPr lang="en-US"/>
            </a:br>
            <a:r>
              <a:rPr lang="en-US" sz="6000"/>
              <a:t>Diventa un</a:t>
            </a:r>
            <a:br>
              <a:rPr lang="en-US" sz="6000"/>
            </a:br>
            <a:r>
              <a:rPr lang="en-US" sz="6000"/>
              <a:t>Champion</a:t>
            </a:r>
            <a:endParaRPr lang="en-US"/>
          </a:p>
        </p:txBody>
      </p:sp>
      <p:sp>
        <p:nvSpPr>
          <p:cNvPr id="113" name="TextBox 112">
            <a:extLst>
              <a:ext uri="{FF2B5EF4-FFF2-40B4-BE49-F238E27FC236}">
                <a16:creationId xmlns:a16="http://schemas.microsoft.com/office/drawing/2014/main" id="{DC4A0AED-E528-7626-7862-3E3C705556A0}"/>
              </a:ext>
            </a:extLst>
          </p:cNvPr>
          <p:cNvSpPr txBox="1"/>
          <p:nvPr/>
        </p:nvSpPr>
        <p:spPr>
          <a:xfrm>
            <a:off x="858156" y="3530444"/>
            <a:ext cx="3282043" cy="2154436"/>
          </a:xfrm>
          <a:prstGeom prst="rect">
            <a:avLst/>
          </a:prstGeom>
          <a:noFill/>
        </p:spPr>
        <p:txBody>
          <a:bodyPr wrap="square" lIns="0" tIns="0" rIns="0" bIns="0" rtlCol="0">
            <a:spAutoFit/>
          </a:bodyPr>
          <a:lstStyle/>
          <a:p>
            <a:pPr marL="228600" indent="-228600">
              <a:spcAft>
                <a:spcPts val="1200"/>
              </a:spcAft>
              <a:buClr>
                <a:schemeClr val="bg1"/>
              </a:buClr>
              <a:buSzPct val="100000"/>
              <a:buFont typeface="Arial" panose="020B0604020202020204" pitchFamily="34" charset="0"/>
              <a:buChar char="•"/>
            </a:pPr>
            <a:r>
              <a:rPr lang="en-US" sz="2000" dirty="0" err="1">
                <a:solidFill>
                  <a:schemeClr val="bg1"/>
                </a:solidFill>
                <a:cs typeface="Segoe UI Light" panose="020B0502040204020203" pitchFamily="34" charset="0"/>
              </a:rPr>
              <a:t>Ottieni</a:t>
            </a:r>
            <a:r>
              <a:rPr lang="en-US" sz="2000" dirty="0">
                <a:solidFill>
                  <a:schemeClr val="bg1"/>
                </a:solidFill>
                <a:cs typeface="Segoe UI Light" panose="020B0502040204020203" pitchFamily="34" charset="0"/>
              </a:rPr>
              <a:t> di </a:t>
            </a:r>
            <a:r>
              <a:rPr lang="en-US" sz="2000" dirty="0" err="1">
                <a:solidFill>
                  <a:schemeClr val="bg1"/>
                </a:solidFill>
                <a:cs typeface="Segoe UI Light" panose="020B0502040204020203" pitchFamily="34" charset="0"/>
              </a:rPr>
              <a:t>più</a:t>
            </a:r>
            <a:r>
              <a:rPr lang="en-US" sz="2000" dirty="0">
                <a:solidFill>
                  <a:schemeClr val="bg1"/>
                </a:solidFill>
                <a:cs typeface="Segoe UI Light" panose="020B0502040204020203" pitchFamily="34" charset="0"/>
              </a:rPr>
              <a:t> da Copilot e Microsoft 365</a:t>
            </a:r>
          </a:p>
          <a:p>
            <a:pPr marL="228600" indent="-228600">
              <a:spcAft>
                <a:spcPts val="1200"/>
              </a:spcAft>
              <a:buClr>
                <a:schemeClr val="bg1"/>
              </a:buClr>
              <a:buSzPct val="100000"/>
              <a:buFont typeface="Arial" panose="020B0604020202020204" pitchFamily="34" charset="0"/>
              <a:buChar char="•"/>
            </a:pPr>
            <a:r>
              <a:rPr lang="en-US" sz="2000" dirty="0" err="1">
                <a:solidFill>
                  <a:schemeClr val="bg1"/>
                </a:solidFill>
                <a:cs typeface="Segoe UI Light" panose="020B0502040204020203" pitchFamily="34" charset="0"/>
              </a:rPr>
              <a:t>Aiuta</a:t>
            </a:r>
            <a:r>
              <a:rPr lang="en-US" sz="2000" dirty="0">
                <a:solidFill>
                  <a:schemeClr val="bg1"/>
                </a:solidFill>
                <a:cs typeface="Segoe UI Light" panose="020B0502040204020203" pitchFamily="34" charset="0"/>
              </a:rPr>
              <a:t> </a:t>
            </a:r>
            <a:r>
              <a:rPr lang="en-US" sz="2000" dirty="0" err="1">
                <a:solidFill>
                  <a:schemeClr val="bg1"/>
                </a:solidFill>
                <a:cs typeface="Segoe UI Light" panose="020B0502040204020203" pitchFamily="34" charset="0"/>
              </a:rPr>
              <a:t>gli</a:t>
            </a:r>
            <a:r>
              <a:rPr lang="en-US" sz="2000" dirty="0">
                <a:solidFill>
                  <a:schemeClr val="bg1"/>
                </a:solidFill>
                <a:cs typeface="Segoe UI Light" panose="020B0502040204020203" pitchFamily="34" charset="0"/>
              </a:rPr>
              <a:t> </a:t>
            </a:r>
            <a:r>
              <a:rPr lang="en-US" sz="2000" dirty="0" err="1">
                <a:solidFill>
                  <a:schemeClr val="bg1"/>
                </a:solidFill>
                <a:cs typeface="Segoe UI Light" panose="020B0502040204020203" pitchFamily="34" charset="0"/>
              </a:rPr>
              <a:t>altri</a:t>
            </a:r>
            <a:r>
              <a:rPr lang="en-US" sz="2000" dirty="0">
                <a:solidFill>
                  <a:schemeClr val="bg1"/>
                </a:solidFill>
                <a:cs typeface="Segoe UI Light" panose="020B0502040204020203" pitchFamily="34" charset="0"/>
              </a:rPr>
              <a:t> a fare lo </a:t>
            </a:r>
            <a:r>
              <a:rPr lang="en-US" sz="2000" dirty="0" err="1">
                <a:solidFill>
                  <a:schemeClr val="bg1"/>
                </a:solidFill>
                <a:cs typeface="Segoe UI Light" panose="020B0502040204020203" pitchFamily="34" charset="0"/>
              </a:rPr>
              <a:t>stesso</a:t>
            </a:r>
            <a:endParaRPr lang="en-US" sz="2000" dirty="0">
              <a:solidFill>
                <a:schemeClr val="bg1"/>
              </a:solidFill>
              <a:cs typeface="Segoe UI Light" panose="020B0502040204020203" pitchFamily="34" charset="0"/>
            </a:endParaRPr>
          </a:p>
          <a:p>
            <a:pPr marL="228600" indent="-228600">
              <a:spcAft>
                <a:spcPts val="1200"/>
              </a:spcAft>
              <a:buClr>
                <a:schemeClr val="bg1"/>
              </a:buClr>
              <a:buSzPct val="100000"/>
              <a:buFont typeface="Arial" panose="020B0604020202020204" pitchFamily="34" charset="0"/>
              <a:buChar char="•"/>
            </a:pPr>
            <a:r>
              <a:rPr lang="en-US" sz="2000" dirty="0" err="1">
                <a:solidFill>
                  <a:schemeClr val="bg1"/>
                </a:solidFill>
                <a:cs typeface="Segoe UI Light" panose="020B0502040204020203" pitchFamily="34" charset="0"/>
              </a:rPr>
              <a:t>Amplia</a:t>
            </a:r>
            <a:r>
              <a:rPr lang="en-US" sz="2000" dirty="0">
                <a:solidFill>
                  <a:schemeClr val="bg1"/>
                </a:solidFill>
                <a:cs typeface="Segoe UI Light" panose="020B0502040204020203" pitchFamily="34" charset="0"/>
              </a:rPr>
              <a:t> le </a:t>
            </a:r>
            <a:r>
              <a:rPr lang="en-US" sz="2000" dirty="0" err="1">
                <a:solidFill>
                  <a:schemeClr val="bg1"/>
                </a:solidFill>
                <a:cs typeface="Segoe UI Light" panose="020B0502040204020203" pitchFamily="34" charset="0"/>
              </a:rPr>
              <a:t>tue</a:t>
            </a:r>
            <a:r>
              <a:rPr lang="en-US" sz="2000" dirty="0">
                <a:solidFill>
                  <a:schemeClr val="bg1"/>
                </a:solidFill>
                <a:cs typeface="Segoe UI Light" panose="020B0502040204020203" pitchFamily="34" charset="0"/>
              </a:rPr>
              <a:t> </a:t>
            </a:r>
            <a:r>
              <a:rPr lang="en-US" sz="2000" dirty="0" err="1">
                <a:solidFill>
                  <a:schemeClr val="bg1"/>
                </a:solidFill>
                <a:cs typeface="Segoe UI Light" panose="020B0502040204020203" pitchFamily="34" charset="0"/>
              </a:rPr>
              <a:t>conoscenze</a:t>
            </a:r>
            <a:r>
              <a:rPr lang="en-US" sz="2000" dirty="0">
                <a:solidFill>
                  <a:schemeClr val="bg1"/>
                </a:solidFill>
                <a:cs typeface="Segoe UI Light" panose="020B0502040204020203" pitchFamily="34" charset="0"/>
              </a:rPr>
              <a:t> e </a:t>
            </a:r>
            <a:r>
              <a:rPr lang="en-US" sz="2000" dirty="0" err="1">
                <a:solidFill>
                  <a:schemeClr val="bg1"/>
                </a:solidFill>
                <a:cs typeface="Segoe UI Light" panose="020B0502040204020203" pitchFamily="34" charset="0"/>
              </a:rPr>
              <a:t>migliora</a:t>
            </a:r>
            <a:r>
              <a:rPr lang="en-US" sz="2000" dirty="0">
                <a:solidFill>
                  <a:schemeClr val="bg1"/>
                </a:solidFill>
                <a:cs typeface="Segoe UI Light" panose="020B0502040204020203" pitchFamily="34" charset="0"/>
              </a:rPr>
              <a:t> la </a:t>
            </a:r>
            <a:r>
              <a:rPr lang="en-US" sz="2000" dirty="0" err="1">
                <a:solidFill>
                  <a:schemeClr val="bg1"/>
                </a:solidFill>
                <a:cs typeface="Segoe UI Light" panose="020B0502040204020203" pitchFamily="34" charset="0"/>
              </a:rPr>
              <a:t>tua</a:t>
            </a:r>
            <a:r>
              <a:rPr lang="en-US" sz="2000" dirty="0">
                <a:solidFill>
                  <a:schemeClr val="bg1"/>
                </a:solidFill>
                <a:cs typeface="Segoe UI Light" panose="020B0502040204020203" pitchFamily="34" charset="0"/>
              </a:rPr>
              <a:t> </a:t>
            </a:r>
            <a:r>
              <a:rPr lang="en-US" sz="2000" dirty="0" err="1">
                <a:solidFill>
                  <a:schemeClr val="bg1"/>
                </a:solidFill>
                <a:cs typeface="Segoe UI Light" panose="020B0502040204020203" pitchFamily="34" charset="0"/>
              </a:rPr>
              <a:t>carriera</a:t>
            </a:r>
            <a:endParaRPr lang="en-US" sz="2000" dirty="0">
              <a:solidFill>
                <a:schemeClr val="bg1"/>
              </a:solidFill>
              <a:cs typeface="Segoe UI Light" panose="020B0502040204020203" pitchFamily="34" charset="0"/>
            </a:endParaRPr>
          </a:p>
        </p:txBody>
      </p:sp>
      <p:sp>
        <p:nvSpPr>
          <p:cNvPr id="97" name="Oval 96">
            <a:extLst>
              <a:ext uri="{FF2B5EF4-FFF2-40B4-BE49-F238E27FC236}">
                <a16:creationId xmlns:a16="http://schemas.microsoft.com/office/drawing/2014/main" id="{FC842FBD-2A1E-2730-FABF-2B8EE737D32D}"/>
              </a:ext>
              <a:ext uri="{C183D7F6-B498-43B3-948B-1728B52AA6E4}">
                <adec:decorative xmlns:adec="http://schemas.microsoft.com/office/drawing/2017/decorative" val="0"/>
              </a:ext>
            </a:extLst>
          </p:cNvPr>
          <p:cNvSpPr/>
          <p:nvPr/>
        </p:nvSpPr>
        <p:spPr>
          <a:xfrm>
            <a:off x="5992551" y="1174709"/>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1</a:t>
            </a:r>
          </a:p>
        </p:txBody>
      </p:sp>
      <p:sp>
        <p:nvSpPr>
          <p:cNvPr id="104" name="TextBox 103">
            <a:extLst>
              <a:ext uri="{FF2B5EF4-FFF2-40B4-BE49-F238E27FC236}">
                <a16:creationId xmlns:a16="http://schemas.microsoft.com/office/drawing/2014/main" id="{2FC4C014-0B8C-87A3-CBDF-EA105E30A1E0}"/>
              </a:ext>
            </a:extLst>
          </p:cNvPr>
          <p:cNvSpPr txBox="1"/>
          <p:nvPr/>
        </p:nvSpPr>
        <p:spPr>
          <a:xfrm>
            <a:off x="6961464" y="1161308"/>
            <a:ext cx="4385273" cy="677108"/>
          </a:xfrm>
          <a:prstGeom prst="rect">
            <a:avLst/>
          </a:prstGeom>
          <a:noFill/>
        </p:spPr>
        <p:txBody>
          <a:bodyPr wrap="square" lIns="0" tIns="0" rIns="0" bIns="0" rtlCol="0">
            <a:spAutoFit/>
          </a:bodyPr>
          <a:lstStyle/>
          <a:p>
            <a:r>
              <a:rPr lang="en-US" sz="2200">
                <a:solidFill>
                  <a:schemeClr val="bg1"/>
                </a:solidFill>
                <a:cs typeface="Segoe UI Light" panose="020B0502040204020203" pitchFamily="34" charset="0"/>
              </a:rPr>
              <a:t>Ottieni di più da Copilot e Microsoft 365</a:t>
            </a:r>
          </a:p>
        </p:txBody>
      </p:sp>
      <p:sp>
        <p:nvSpPr>
          <p:cNvPr id="98" name="Oval 97">
            <a:extLst>
              <a:ext uri="{FF2B5EF4-FFF2-40B4-BE49-F238E27FC236}">
                <a16:creationId xmlns:a16="http://schemas.microsoft.com/office/drawing/2014/main" id="{31675A69-E591-E1D1-C54A-7029845BBA98}"/>
              </a:ext>
              <a:ext uri="{C183D7F6-B498-43B3-948B-1728B52AA6E4}">
                <adec:decorative xmlns:adec="http://schemas.microsoft.com/office/drawing/2017/decorative" val="0"/>
              </a:ext>
            </a:extLst>
          </p:cNvPr>
          <p:cNvSpPr/>
          <p:nvPr/>
        </p:nvSpPr>
        <p:spPr>
          <a:xfrm>
            <a:off x="5992551" y="2646678"/>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2</a:t>
            </a:r>
          </a:p>
        </p:txBody>
      </p:sp>
      <p:sp>
        <p:nvSpPr>
          <p:cNvPr id="105" name="TextBox 104">
            <a:extLst>
              <a:ext uri="{FF2B5EF4-FFF2-40B4-BE49-F238E27FC236}">
                <a16:creationId xmlns:a16="http://schemas.microsoft.com/office/drawing/2014/main" id="{82C980DB-E529-8695-E3ED-841D7D2D4D6B}"/>
              </a:ext>
            </a:extLst>
          </p:cNvPr>
          <p:cNvSpPr txBox="1"/>
          <p:nvPr/>
        </p:nvSpPr>
        <p:spPr>
          <a:xfrm>
            <a:off x="6961464" y="2802554"/>
            <a:ext cx="4385273" cy="338554"/>
          </a:xfrm>
          <a:prstGeom prst="rect">
            <a:avLst/>
          </a:prstGeom>
          <a:noFill/>
        </p:spPr>
        <p:txBody>
          <a:bodyPr wrap="square" lIns="0" tIns="0" rIns="0" bIns="0" rtlCol="0">
            <a:spAutoFit/>
          </a:bodyPr>
          <a:lstStyle/>
          <a:p>
            <a:pPr>
              <a:spcAft>
                <a:spcPts val="600"/>
              </a:spcAft>
              <a:buSzPct val="100000"/>
            </a:pPr>
            <a:r>
              <a:rPr lang="en-US" sz="2200">
                <a:solidFill>
                  <a:schemeClr val="bg1"/>
                </a:solidFill>
                <a:cs typeface="Segoe UI Light" panose="020B0502040204020203" pitchFamily="34" charset="0"/>
              </a:rPr>
              <a:t>Aiuta gli altri a fare lo stesso</a:t>
            </a:r>
          </a:p>
        </p:txBody>
      </p:sp>
      <p:sp>
        <p:nvSpPr>
          <p:cNvPr id="99" name="Oval 98">
            <a:extLst>
              <a:ext uri="{FF2B5EF4-FFF2-40B4-BE49-F238E27FC236}">
                <a16:creationId xmlns:a16="http://schemas.microsoft.com/office/drawing/2014/main" id="{E55035A6-3EE0-9FE3-9A25-F50B759F0E40}"/>
              </a:ext>
              <a:ext uri="{C183D7F6-B498-43B3-948B-1728B52AA6E4}">
                <adec:decorative xmlns:adec="http://schemas.microsoft.com/office/drawing/2017/decorative" val="0"/>
              </a:ext>
            </a:extLst>
          </p:cNvPr>
          <p:cNvSpPr/>
          <p:nvPr/>
        </p:nvSpPr>
        <p:spPr>
          <a:xfrm>
            <a:off x="5992551" y="4118647"/>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3</a:t>
            </a:r>
          </a:p>
        </p:txBody>
      </p:sp>
      <p:sp>
        <p:nvSpPr>
          <p:cNvPr id="106" name="TextBox 105">
            <a:extLst>
              <a:ext uri="{FF2B5EF4-FFF2-40B4-BE49-F238E27FC236}">
                <a16:creationId xmlns:a16="http://schemas.microsoft.com/office/drawing/2014/main" id="{C35831C6-227C-82BB-FF7A-72F1107C5920}"/>
              </a:ext>
            </a:extLst>
          </p:cNvPr>
          <p:cNvSpPr txBox="1"/>
          <p:nvPr/>
        </p:nvSpPr>
        <p:spPr>
          <a:xfrm>
            <a:off x="6961464" y="4105246"/>
            <a:ext cx="4385273" cy="677108"/>
          </a:xfrm>
          <a:prstGeom prst="rect">
            <a:avLst/>
          </a:prstGeom>
          <a:noFill/>
        </p:spPr>
        <p:txBody>
          <a:bodyPr wrap="square" lIns="0" tIns="0" rIns="0" bIns="0" rtlCol="0">
            <a:spAutoFit/>
          </a:bodyPr>
          <a:lstStyle/>
          <a:p>
            <a:pPr>
              <a:spcAft>
                <a:spcPts val="600"/>
              </a:spcAft>
              <a:buSzPct val="100000"/>
            </a:pPr>
            <a:r>
              <a:rPr lang="en-US" sz="2200">
                <a:solidFill>
                  <a:schemeClr val="bg1"/>
                </a:solidFill>
                <a:cs typeface="Segoe UI Light" panose="020B0502040204020203" pitchFamily="34" charset="0"/>
              </a:rPr>
              <a:t>Amplia le tue conoscenze e migliora la tua carriera</a:t>
            </a:r>
          </a:p>
        </p:txBody>
      </p:sp>
      <p:sp>
        <p:nvSpPr>
          <p:cNvPr id="37" name="TextBox 36">
            <a:extLst>
              <a:ext uri="{FF2B5EF4-FFF2-40B4-BE49-F238E27FC236}">
                <a16:creationId xmlns:a16="http://schemas.microsoft.com/office/drawing/2014/main" id="{B1A47F73-66BC-B466-89CA-1CFF2A5E8786}"/>
              </a:ext>
            </a:extLst>
          </p:cNvPr>
          <p:cNvSpPr txBox="1"/>
          <p:nvPr/>
        </p:nvSpPr>
        <p:spPr>
          <a:xfrm>
            <a:off x="5927281" y="5625875"/>
            <a:ext cx="4668691" cy="492443"/>
          </a:xfrm>
          <a:prstGeom prst="rect">
            <a:avLst/>
          </a:prstGeom>
          <a:noFill/>
        </p:spPr>
        <p:txBody>
          <a:bodyPr wrap="square" lIns="0" tIns="0" rIns="0" bIns="0" anchor="ctr">
            <a:spAutoFit/>
          </a:bodyPr>
          <a:lstStyle/>
          <a:p>
            <a:pPr algn="ctr" defTabSz="914400">
              <a:defRPr/>
            </a:pPr>
            <a:r>
              <a:rPr lang="en-US" sz="1600"/>
              <a:t>Unisciti al programma gratuito su </a:t>
            </a:r>
            <a:r>
              <a:rPr lang="en-US" sz="1600">
                <a:latin typeface="+mj-lt"/>
                <a:hlinkClick r:id="rId3">
                  <a:extLst>
                    <a:ext uri="{A12FA001-AC4F-418D-AE19-62706E023703}">
                      <ahyp:hlinkClr xmlns:ahyp="http://schemas.microsoft.com/office/drawing/2018/hyperlinkcolor" val="tx"/>
                    </a:ext>
                  </a:extLst>
                </a:hlinkClick>
              </a:rPr>
              <a:t>aka.ms/M365Champions</a:t>
            </a:r>
            <a:endParaRPr lang="en-US" sz="1600">
              <a:latin typeface="+mj-lt"/>
            </a:endParaRPr>
          </a:p>
        </p:txBody>
      </p:sp>
    </p:spTree>
    <p:extLst>
      <p:ext uri="{BB962C8B-B14F-4D97-AF65-F5344CB8AC3E}">
        <p14:creationId xmlns:p14="http://schemas.microsoft.com/office/powerpoint/2010/main" val="418700525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BBA8D047-F384-C849-0840-F0C37CC26BD4}"/>
              </a:ext>
              <a:ext uri="{C183D7F6-B498-43B3-948B-1728B52AA6E4}">
                <adec:decorative xmlns:adec="http://schemas.microsoft.com/office/drawing/2017/decorative" val="1"/>
              </a:ext>
            </a:extLst>
          </p:cNvPr>
          <p:cNvSpPr/>
          <p:nvPr/>
        </p:nvSpPr>
        <p:spPr bwMode="auto">
          <a:xfrm>
            <a:off x="4419599" y="-1"/>
            <a:ext cx="7772399"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1" name="Rectangle: Rounded Corners 30">
            <a:extLst>
              <a:ext uri="{FF2B5EF4-FFF2-40B4-BE49-F238E27FC236}">
                <a16:creationId xmlns:a16="http://schemas.microsoft.com/office/drawing/2014/main" id="{791684DA-539F-925F-805E-884BD99DA518}"/>
              </a:ext>
              <a:ext uri="{C183D7F6-B498-43B3-948B-1728B52AA6E4}">
                <adec:decorative xmlns:adec="http://schemas.microsoft.com/office/drawing/2017/decorative" val="1"/>
              </a:ext>
            </a:extLst>
          </p:cNvPr>
          <p:cNvSpPr/>
          <p:nvPr/>
        </p:nvSpPr>
        <p:spPr bwMode="auto">
          <a:xfrm>
            <a:off x="571499" y="2351314"/>
            <a:ext cx="3681187" cy="4021205"/>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a:ln w="3175">
                <a:noFill/>
              </a:ln>
              <a:solidFill>
                <a:schemeClr val="accent1"/>
              </a:solidFill>
              <a:latin typeface="+mj-lt"/>
              <a:cs typeface="Segoe Sans Display" pitchFamily="2" charset="0"/>
            </a:endParaRPr>
          </a:p>
        </p:txBody>
      </p:sp>
      <p:cxnSp>
        <p:nvCxnSpPr>
          <p:cNvPr id="37" name="Straight Connector 36">
            <a:extLst>
              <a:ext uri="{FF2B5EF4-FFF2-40B4-BE49-F238E27FC236}">
                <a16:creationId xmlns:a16="http://schemas.microsoft.com/office/drawing/2014/main" id="{71A53EA8-757B-E16C-2264-93192A1F928A}"/>
              </a:ext>
              <a:ext uri="{C183D7F6-B498-43B3-948B-1728B52AA6E4}">
                <adec:decorative xmlns:adec="http://schemas.microsoft.com/office/drawing/2017/decorative" val="1"/>
              </a:ext>
            </a:extLst>
          </p:cNvPr>
          <p:cNvCxnSpPr>
            <a:cxnSpLocks/>
          </p:cNvCxnSpPr>
          <p:nvPr/>
        </p:nvCxnSpPr>
        <p:spPr>
          <a:xfrm>
            <a:off x="738411" y="4203700"/>
            <a:ext cx="3347361"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Graphic 4">
            <a:extLst>
              <a:ext uri="{FF2B5EF4-FFF2-40B4-BE49-F238E27FC236}">
                <a16:creationId xmlns:a16="http://schemas.microsoft.com/office/drawing/2014/main" id="{915FE46B-EB3C-0EF8-C8E6-74E78B56EDB2}"/>
              </a:ext>
              <a:ext uri="{C183D7F6-B498-43B3-948B-1728B52AA6E4}">
                <adec:decorative xmlns:adec="http://schemas.microsoft.com/office/drawing/2017/decorative" val="1"/>
              </a:ext>
            </a:extLst>
          </p:cNvPr>
          <p:cNvSpPr/>
          <p:nvPr/>
        </p:nvSpPr>
        <p:spPr>
          <a:xfrm>
            <a:off x="1230684" y="512990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44" name="Rectangle: Rounded Corners 43">
            <a:extLst>
              <a:ext uri="{FF2B5EF4-FFF2-40B4-BE49-F238E27FC236}">
                <a16:creationId xmlns:a16="http://schemas.microsoft.com/office/drawing/2014/main" id="{2FA1D665-6B44-9771-BE38-C42D2FEACD59}"/>
              </a:ext>
              <a:ext uri="{C183D7F6-B498-43B3-948B-1728B52AA6E4}">
                <adec:decorative xmlns:adec="http://schemas.microsoft.com/office/drawing/2017/decorative" val="1"/>
              </a:ext>
            </a:extLst>
          </p:cNvPr>
          <p:cNvSpPr/>
          <p:nvPr/>
        </p:nvSpPr>
        <p:spPr bwMode="auto">
          <a:xfrm>
            <a:off x="4752975" y="1209675"/>
            <a:ext cx="6867526" cy="5162844"/>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sp>
        <p:nvSpPr>
          <p:cNvPr id="28" name="Title 27">
            <a:extLst>
              <a:ext uri="{FF2B5EF4-FFF2-40B4-BE49-F238E27FC236}">
                <a16:creationId xmlns:a16="http://schemas.microsoft.com/office/drawing/2014/main" id="{B38EA958-478E-8C98-6FEC-483DD173502E}"/>
              </a:ext>
            </a:extLst>
          </p:cNvPr>
          <p:cNvSpPr>
            <a:spLocks noGrp="1"/>
          </p:cNvSpPr>
          <p:nvPr>
            <p:ph type="title"/>
          </p:nvPr>
        </p:nvSpPr>
        <p:spPr>
          <a:xfrm>
            <a:off x="588263" y="485481"/>
            <a:ext cx="3664423" cy="498598"/>
          </a:xfrm>
        </p:spPr>
        <p:txBody>
          <a:bodyPr/>
          <a:lstStyle/>
          <a:p>
            <a:r>
              <a:rPr lang="en-US"/>
              <a:t>Microsoft 365 Copilot Chat Success Kit</a:t>
            </a:r>
          </a:p>
        </p:txBody>
      </p:sp>
      <p:sp>
        <p:nvSpPr>
          <p:cNvPr id="33" name="TextBox 32">
            <a:extLst>
              <a:ext uri="{FF2B5EF4-FFF2-40B4-BE49-F238E27FC236}">
                <a16:creationId xmlns:a16="http://schemas.microsoft.com/office/drawing/2014/main" id="{EFE515DB-03ED-13F1-C273-505CDFC00BE6}"/>
              </a:ext>
            </a:extLst>
          </p:cNvPr>
          <p:cNvSpPr txBox="1"/>
          <p:nvPr/>
        </p:nvSpPr>
        <p:spPr>
          <a:xfrm>
            <a:off x="738411" y="2515906"/>
            <a:ext cx="3347361" cy="1723549"/>
          </a:xfrm>
          <a:prstGeom prst="rect">
            <a:avLst/>
          </a:prstGeom>
          <a:noFill/>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ea typeface="+mn-ea"/>
                <a:cs typeface="+mn-cs"/>
              </a:rPr>
              <a:t>Usa il success kit per preparare la tua organizzazione a Copilot Chat con informazioni su controlli amministrativi, licenze e metodi di pagamento, materiali formativi, modelli di e-mail per l’onboarding e altro ancora.</a:t>
            </a:r>
          </a:p>
        </p:txBody>
      </p:sp>
      <p:sp>
        <p:nvSpPr>
          <p:cNvPr id="39" name="Graphic 4" descr="freccia che indica">
            <a:extLst>
              <a:ext uri="{FF2B5EF4-FFF2-40B4-BE49-F238E27FC236}">
                <a16:creationId xmlns:a16="http://schemas.microsoft.com/office/drawing/2014/main" id="{A350B3C9-A7EB-F2B4-276B-CCD4F2E3BF02}"/>
              </a:ext>
            </a:extLst>
          </p:cNvPr>
          <p:cNvSpPr/>
          <p:nvPr/>
        </p:nvSpPr>
        <p:spPr>
          <a:xfrm>
            <a:off x="1090667" y="512990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pic>
        <p:nvPicPr>
          <p:cNvPr id="34" name="Picture 33" descr="Codice QR">
            <a:extLst>
              <a:ext uri="{FF2B5EF4-FFF2-40B4-BE49-F238E27FC236}">
                <a16:creationId xmlns:a16="http://schemas.microsoft.com/office/drawing/2014/main" id="{FBBEDC71-4431-66D5-759E-B0273623A9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793" t="-7469" r="-7793" b="-7469"/>
          <a:stretch>
            <a:fillRect/>
          </a:stretch>
        </p:blipFill>
        <p:spPr>
          <a:xfrm>
            <a:off x="1651277" y="4368292"/>
            <a:ext cx="1850014" cy="1839635"/>
          </a:xfrm>
          <a:prstGeom prst="roundRect">
            <a:avLst>
              <a:gd name="adj" fmla="val 4931"/>
            </a:avLst>
          </a:prstGeom>
          <a:solidFill>
            <a:schemeClr val="bg1"/>
          </a:solidFill>
        </p:spPr>
      </p:pic>
      <p:grpSp>
        <p:nvGrpSpPr>
          <p:cNvPr id="8" name="Group 7">
            <a:extLst>
              <a:ext uri="{FF2B5EF4-FFF2-40B4-BE49-F238E27FC236}">
                <a16:creationId xmlns:a16="http://schemas.microsoft.com/office/drawing/2014/main" id="{2E6CD7B6-813D-53CF-346A-C9C2AB44BAEA}"/>
              </a:ext>
              <a:ext uri="{C183D7F6-B498-43B3-948B-1728B52AA6E4}">
                <adec:decorative xmlns:adec="http://schemas.microsoft.com/office/drawing/2017/decorative" val="1"/>
              </a:ext>
            </a:extLst>
          </p:cNvPr>
          <p:cNvGrpSpPr/>
          <p:nvPr/>
        </p:nvGrpSpPr>
        <p:grpSpPr>
          <a:xfrm>
            <a:off x="6531771" y="421231"/>
            <a:ext cx="5721701" cy="621466"/>
            <a:chOff x="6531771" y="187298"/>
            <a:chExt cx="2971802" cy="621466"/>
          </a:xfrm>
        </p:grpSpPr>
        <p:sp>
          <p:nvSpPr>
            <p:cNvPr id="6" name="Rectangle: Top Corners Rounded 5">
              <a:extLst>
                <a:ext uri="{FF2B5EF4-FFF2-40B4-BE49-F238E27FC236}">
                  <a16:creationId xmlns:a16="http://schemas.microsoft.com/office/drawing/2014/main" id="{A6167656-5A43-CCD8-8F92-7228CCD06CA1}"/>
                </a:ext>
                <a:ext uri="{C183D7F6-B498-43B3-948B-1728B52AA6E4}">
                  <adec:decorative xmlns:adec="http://schemas.microsoft.com/office/drawing/2017/decorative" val="1"/>
                </a:ext>
              </a:extLst>
            </p:cNvPr>
            <p:cNvSpPr/>
            <p:nvPr/>
          </p:nvSpPr>
          <p:spPr bwMode="auto">
            <a:xfrm rot="16200000">
              <a:off x="7706939" y="-987870"/>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7" name="Rectangle: Top Corners Rounded 6">
              <a:extLst>
                <a:ext uri="{FF2B5EF4-FFF2-40B4-BE49-F238E27FC236}">
                  <a16:creationId xmlns:a16="http://schemas.microsoft.com/office/drawing/2014/main" id="{7F7E6E92-2893-4E96-7318-61A39DABA81E}"/>
                </a:ext>
                <a:ext uri="{C183D7F6-B498-43B3-948B-1728B52AA6E4}">
                  <adec:decorative xmlns:adec="http://schemas.microsoft.com/office/drawing/2017/decorative" val="1"/>
                </a:ext>
              </a:extLst>
            </p:cNvPr>
            <p:cNvSpPr/>
            <p:nvPr/>
          </p:nvSpPr>
          <p:spPr bwMode="auto">
            <a:xfrm rot="16200000">
              <a:off x="7792363" y="-967911"/>
              <a:ext cx="490538" cy="2931882"/>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grpSp>
      <p:sp>
        <p:nvSpPr>
          <p:cNvPr id="47" name="TextBox 46">
            <a:extLst>
              <a:ext uri="{FF2B5EF4-FFF2-40B4-BE49-F238E27FC236}">
                <a16:creationId xmlns:a16="http://schemas.microsoft.com/office/drawing/2014/main" id="{B85D1C3B-4EDB-110C-15B5-6518CA748A40}"/>
              </a:ext>
            </a:extLst>
          </p:cNvPr>
          <p:cNvSpPr txBox="1"/>
          <p:nvPr/>
        </p:nvSpPr>
        <p:spPr>
          <a:xfrm>
            <a:off x="6736079" y="608853"/>
            <a:ext cx="4884421" cy="246221"/>
          </a:xfrm>
          <a:prstGeom prst="rect">
            <a:avLst/>
          </a:prstGeom>
          <a:noFill/>
        </p:spPr>
        <p:txBody>
          <a:bodyPr wrap="square" lIns="0" tIns="0" rIns="0" bIns="0">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mj-lt"/>
                <a:ea typeface="+mn-ea"/>
                <a:cs typeface="+mn-cs"/>
                <a:hlinkClick r:id="rId4">
                  <a:extLst>
                    <a:ext uri="{A12FA001-AC4F-418D-AE19-62706E023703}">
                      <ahyp:hlinkClr xmlns:ahyp="http://schemas.microsoft.com/office/drawing/2018/hyperlinkcolor" val="tx"/>
                    </a:ext>
                  </a:extLst>
                </a:hlinkClick>
              </a:rPr>
              <a:t>adoption.microsoft.com/copilot-chat/success-kit</a:t>
            </a:r>
            <a:endParaRPr kumimoji="0" lang="en-US" sz="1765" b="0" i="0" u="none" strike="noStrike" kern="1200" cap="none" spc="0" normalizeH="0" baseline="0" noProof="0">
              <a:ln>
                <a:noFill/>
              </a:ln>
              <a:solidFill>
                <a:schemeClr val="accent1"/>
              </a:solidFill>
              <a:effectLst/>
              <a:uLnTx/>
              <a:uFillTx/>
              <a:latin typeface="+mj-lt"/>
              <a:ea typeface="+mn-ea"/>
              <a:cs typeface="+mn-cs"/>
            </a:endParaRPr>
          </a:p>
        </p:txBody>
      </p:sp>
      <p:pic>
        <p:nvPicPr>
          <p:cNvPr id="43" name="Picture 42" descr="Screenshot della pagina web Microsoft Adoption intitolata “Copilot Chat Success Kit.” La pagina include un’intestazione con il logo Microsoft e il menu di navigazione. Sotto il titolo, c’è una descrizione che spiega lo scopo del kit e due pulsanti: “Download the full kit in English (U.S.)” e “Return to the Copilot Chat hub.">
            <a:extLst>
              <a:ext uri="{FF2B5EF4-FFF2-40B4-BE49-F238E27FC236}">
                <a16:creationId xmlns:a16="http://schemas.microsoft.com/office/drawing/2014/main" id="{D98E13F9-8C5E-E401-7D5F-0A4C6CA4DBE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642" b="1642"/>
          <a:stretch>
            <a:fillRect/>
          </a:stretch>
        </p:blipFill>
        <p:spPr>
          <a:xfrm>
            <a:off x="4909369" y="1376653"/>
            <a:ext cx="6554738" cy="4828888"/>
          </a:xfrm>
          <a:prstGeom prst="roundRect">
            <a:avLst>
              <a:gd name="adj" fmla="val 1451"/>
            </a:avLst>
          </a:prstGeom>
          <a:solidFill>
            <a:srgbClr val="FFFFFF">
              <a:shade val="85000"/>
            </a:srgbClr>
          </a:solidFill>
          <a:ln>
            <a:noFill/>
          </a:ln>
          <a:effectLst/>
        </p:spPr>
      </p:pic>
    </p:spTree>
    <p:extLst>
      <p:ext uri="{BB962C8B-B14F-4D97-AF65-F5344CB8AC3E}">
        <p14:creationId xmlns:p14="http://schemas.microsoft.com/office/powerpoint/2010/main" val="16350965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it-IT"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Q</a:t>
            </a:r>
            <a:r>
              <a:rPr kumimoji="0" lang="it-IT" sz="72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&amp;</a:t>
            </a:r>
            <a:r>
              <a:rPr kumimoji="0" lang="it-IT" sz="121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1876335" y="3336405"/>
            <a:ext cx="4003766" cy="1107996"/>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it-IT" sz="2400" b="0" i="0" u="none" strike="noStrike" kern="1200" cap="none" normalizeH="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Alza la mano e riattiva l'audio quando ti viene richiesto</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it-IT"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IN"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87568759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50B1-6A88-1C13-1DD0-198569425B5A}"/>
              </a:ext>
            </a:extLst>
          </p:cNvPr>
          <p:cNvSpPr>
            <a:spLocks noGrp="1"/>
          </p:cNvSpPr>
          <p:nvPr>
            <p:ph type="title" idx="4294967295"/>
          </p:nvPr>
        </p:nvSpPr>
        <p:spPr>
          <a:xfrm>
            <a:off x="438150" y="-795066"/>
            <a:ext cx="10515600" cy="646331"/>
          </a:xfrm>
          <a:prstGeom prst="rect">
            <a:avLst/>
          </a:prstGeom>
        </p:spPr>
        <p:txBody>
          <a:bodyPr>
            <a:spAutoFit/>
          </a:bodyPr>
          <a:lstStyle/>
          <a:p>
            <a:r>
              <a:rPr lang="en-US"/>
              <a:t>Grazie</a:t>
            </a:r>
          </a:p>
        </p:txBody>
      </p:sp>
    </p:spTree>
    <p:extLst>
      <p:ext uri="{BB962C8B-B14F-4D97-AF65-F5344CB8AC3E}">
        <p14:creationId xmlns:p14="http://schemas.microsoft.com/office/powerpoint/2010/main" val="15828887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1A934C8F-3470-90A7-BA43-8794DC132A10}"/>
              </a:ext>
              <a:ext uri="{C183D7F6-B498-43B3-948B-1728B52AA6E4}">
                <adec:decorative xmlns:adec="http://schemas.microsoft.com/office/drawing/2017/decorative" val="1"/>
              </a:ext>
            </a:extLst>
          </p:cNvPr>
          <p:cNvSpPr/>
          <p:nvPr/>
        </p:nvSpPr>
        <p:spPr bwMode="auto">
          <a:xfrm>
            <a:off x="4851400" y="815625"/>
            <a:ext cx="6769100" cy="5226748"/>
          </a:xfrm>
          <a:prstGeom prst="roundRect">
            <a:avLst>
              <a:gd name="adj" fmla="val 3330"/>
            </a:avLst>
          </a:prstGeom>
          <a:solidFill>
            <a:schemeClr val="bg1">
              <a:alpha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868680" rIns="91440" bIns="45720" numCol="1" spcCol="0" rtlCol="0" fromWordArt="0" anchor="t" anchorCtr="0" forceAA="0" compatLnSpc="1">
            <a:prstTxWarp prst="textNoShape">
              <a:avLst/>
            </a:prstTxWarp>
            <a:noAutofit/>
          </a:bodyPr>
          <a:lstStyle/>
          <a:p>
            <a:pPr algn="ctr"/>
            <a:endParaRPr lang="en-US" sz="1800">
              <a:solidFill>
                <a:schemeClr val="lt1"/>
              </a:solidFill>
            </a:endParaRPr>
          </a:p>
        </p:txBody>
      </p:sp>
      <p:sp>
        <p:nvSpPr>
          <p:cNvPr id="3" name="Oval 2">
            <a:extLst>
              <a:ext uri="{FF2B5EF4-FFF2-40B4-BE49-F238E27FC236}">
                <a16:creationId xmlns:a16="http://schemas.microsoft.com/office/drawing/2014/main" id="{1C5812B6-ABBF-99FD-3405-C07ABA82CC96}"/>
              </a:ext>
              <a:ext uri="{C183D7F6-B498-43B3-948B-1728B52AA6E4}">
                <adec:decorative xmlns:adec="http://schemas.microsoft.com/office/drawing/2017/decorative" val="1"/>
              </a:ext>
            </a:extLst>
          </p:cNvPr>
          <p:cNvSpPr/>
          <p:nvPr/>
        </p:nvSpPr>
        <p:spPr>
          <a:xfrm>
            <a:off x="5099700" y="1023310"/>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7" name="Oval 6">
            <a:extLst>
              <a:ext uri="{FF2B5EF4-FFF2-40B4-BE49-F238E27FC236}">
                <a16:creationId xmlns:a16="http://schemas.microsoft.com/office/drawing/2014/main" id="{83BC08DF-9651-076A-A3EE-7C6F9006116A}"/>
              </a:ext>
              <a:ext uri="{C183D7F6-B498-43B3-948B-1728B52AA6E4}">
                <adec:decorative xmlns:adec="http://schemas.microsoft.com/office/drawing/2017/decorative" val="1"/>
              </a:ext>
            </a:extLst>
          </p:cNvPr>
          <p:cNvSpPr/>
          <p:nvPr/>
        </p:nvSpPr>
        <p:spPr>
          <a:xfrm>
            <a:off x="5109225" y="2440695"/>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3" name="Oval 12">
            <a:extLst>
              <a:ext uri="{FF2B5EF4-FFF2-40B4-BE49-F238E27FC236}">
                <a16:creationId xmlns:a16="http://schemas.microsoft.com/office/drawing/2014/main" id="{A5B61445-15DD-A178-4B34-9EA900B4A608}"/>
              </a:ext>
              <a:ext uri="{C183D7F6-B498-43B3-948B-1728B52AA6E4}">
                <adec:decorative xmlns:adec="http://schemas.microsoft.com/office/drawing/2017/decorative" val="1"/>
              </a:ext>
            </a:extLst>
          </p:cNvPr>
          <p:cNvSpPr/>
          <p:nvPr/>
        </p:nvSpPr>
        <p:spPr>
          <a:xfrm>
            <a:off x="5109225" y="3858080"/>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16" name="Oval 15">
            <a:extLst>
              <a:ext uri="{FF2B5EF4-FFF2-40B4-BE49-F238E27FC236}">
                <a16:creationId xmlns:a16="http://schemas.microsoft.com/office/drawing/2014/main" id="{171D63FE-0B62-C708-CB31-9F6BAF84ED6B}"/>
              </a:ext>
              <a:ext uri="{C183D7F6-B498-43B3-948B-1728B52AA6E4}">
                <adec:decorative xmlns:adec="http://schemas.microsoft.com/office/drawing/2017/decorative" val="1"/>
              </a:ext>
            </a:extLst>
          </p:cNvPr>
          <p:cNvSpPr/>
          <p:nvPr/>
        </p:nvSpPr>
        <p:spPr>
          <a:xfrm>
            <a:off x="5109225" y="5054068"/>
            <a:ext cx="781988" cy="78061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cxnSp>
        <p:nvCxnSpPr>
          <p:cNvPr id="18" name="Straight Connector 17">
            <a:extLst>
              <a:ext uri="{FF2B5EF4-FFF2-40B4-BE49-F238E27FC236}">
                <a16:creationId xmlns:a16="http://schemas.microsoft.com/office/drawing/2014/main" id="{8EC98970-13E9-A5D3-514A-E53C5751EB95}"/>
              </a:ext>
              <a:ext uri="{C183D7F6-B498-43B3-948B-1728B52AA6E4}">
                <adec:decorative xmlns:adec="http://schemas.microsoft.com/office/drawing/2017/decorative" val="1"/>
              </a:ext>
            </a:extLst>
          </p:cNvPr>
          <p:cNvCxnSpPr>
            <a:cxnSpLocks/>
          </p:cNvCxnSpPr>
          <p:nvPr/>
        </p:nvCxnSpPr>
        <p:spPr>
          <a:xfrm>
            <a:off x="6284914" y="2011613"/>
            <a:ext cx="494030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F4AA16-681F-6BB0-7F7D-42D5F245D7EE}"/>
              </a:ext>
              <a:ext uri="{C183D7F6-B498-43B3-948B-1728B52AA6E4}">
                <adec:decorative xmlns:adec="http://schemas.microsoft.com/office/drawing/2017/decorative" val="1"/>
              </a:ext>
            </a:extLst>
          </p:cNvPr>
          <p:cNvCxnSpPr>
            <a:cxnSpLocks/>
          </p:cNvCxnSpPr>
          <p:nvPr/>
        </p:nvCxnSpPr>
        <p:spPr>
          <a:xfrm>
            <a:off x="6284914" y="3650395"/>
            <a:ext cx="494030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DB2435-B65C-78F7-D6A0-5EFF57783ADA}"/>
              </a:ext>
              <a:ext uri="{C183D7F6-B498-43B3-948B-1728B52AA6E4}">
                <adec:decorative xmlns:adec="http://schemas.microsoft.com/office/drawing/2017/decorative" val="1"/>
              </a:ext>
            </a:extLst>
          </p:cNvPr>
          <p:cNvCxnSpPr>
            <a:cxnSpLocks/>
          </p:cNvCxnSpPr>
          <p:nvPr/>
        </p:nvCxnSpPr>
        <p:spPr>
          <a:xfrm>
            <a:off x="6284914" y="4846383"/>
            <a:ext cx="4940300"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80" y="605657"/>
            <a:ext cx="2482166" cy="669463"/>
          </a:xfrm>
        </p:spPr>
        <p:txBody>
          <a:bodyPr/>
          <a:lstStyle/>
          <a:p>
            <a:r>
              <a:rPr lang="en-US"/>
              <a:t>Agenda</a:t>
            </a:r>
          </a:p>
        </p:txBody>
      </p:sp>
      <p:sp>
        <p:nvSpPr>
          <p:cNvPr id="4" name="Oval 3">
            <a:extLst>
              <a:ext uri="{FF2B5EF4-FFF2-40B4-BE49-F238E27FC236}">
                <a16:creationId xmlns:a16="http://schemas.microsoft.com/office/drawing/2014/main" id="{C17B1D1E-B254-7E63-9300-737269F807F1}"/>
              </a:ext>
              <a:ext uri="{C183D7F6-B498-43B3-948B-1728B52AA6E4}">
                <adec:decorative xmlns:adec="http://schemas.microsoft.com/office/drawing/2017/decorative" val="0"/>
              </a:ext>
            </a:extLst>
          </p:cNvPr>
          <p:cNvSpPr/>
          <p:nvPr/>
        </p:nvSpPr>
        <p:spPr>
          <a:xfrm>
            <a:off x="5164970" y="1088466"/>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1</a:t>
            </a:r>
          </a:p>
        </p:txBody>
      </p:sp>
      <p:sp>
        <p:nvSpPr>
          <p:cNvPr id="23" name="TextBox 31">
            <a:extLst>
              <a:ext uri="{FF2B5EF4-FFF2-40B4-BE49-F238E27FC236}">
                <a16:creationId xmlns:a16="http://schemas.microsoft.com/office/drawing/2014/main" id="{842E1245-8FD1-F1B6-0D2B-A3537FCBFBF6}"/>
              </a:ext>
            </a:extLst>
          </p:cNvPr>
          <p:cNvSpPr txBox="1"/>
          <p:nvPr/>
        </p:nvSpPr>
        <p:spPr>
          <a:xfrm>
            <a:off x="6284914" y="1275120"/>
            <a:ext cx="2861489" cy="276999"/>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Microsoft 365 Copilot Chat</a:t>
            </a:r>
          </a:p>
        </p:txBody>
      </p:sp>
      <p:sp>
        <p:nvSpPr>
          <p:cNvPr id="8" name="Oval 7">
            <a:extLst>
              <a:ext uri="{FF2B5EF4-FFF2-40B4-BE49-F238E27FC236}">
                <a16:creationId xmlns:a16="http://schemas.microsoft.com/office/drawing/2014/main" id="{9F097FA5-9F31-AEA9-C9E5-857A1E5D3D96}"/>
              </a:ext>
              <a:ext uri="{C183D7F6-B498-43B3-948B-1728B52AA6E4}">
                <adec:decorative xmlns:adec="http://schemas.microsoft.com/office/drawing/2017/decorative" val="0"/>
              </a:ext>
            </a:extLst>
          </p:cNvPr>
          <p:cNvSpPr/>
          <p:nvPr/>
        </p:nvSpPr>
        <p:spPr>
          <a:xfrm>
            <a:off x="5174495" y="2505851"/>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2</a:t>
            </a:r>
          </a:p>
        </p:txBody>
      </p:sp>
      <p:sp>
        <p:nvSpPr>
          <p:cNvPr id="24" name="TextBox 31">
            <a:extLst>
              <a:ext uri="{FF2B5EF4-FFF2-40B4-BE49-F238E27FC236}">
                <a16:creationId xmlns:a16="http://schemas.microsoft.com/office/drawing/2014/main" id="{4664ECEA-79BF-0B06-A452-1EA8141BD507}"/>
              </a:ext>
            </a:extLst>
          </p:cNvPr>
          <p:cNvSpPr txBox="1"/>
          <p:nvPr/>
        </p:nvSpPr>
        <p:spPr>
          <a:xfrm>
            <a:off x="6284914" y="2219298"/>
            <a:ext cx="3571106" cy="1223412"/>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Massimizzare l’esperienza di Chat</a:t>
            </a:r>
          </a:p>
          <a:p>
            <a:pPr marL="4000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Copilot Pages</a:t>
            </a:r>
          </a:p>
          <a:p>
            <a:pPr marL="4000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Chat nelle app di Microsoft 365</a:t>
            </a:r>
          </a:p>
          <a:p>
            <a:pPr marL="4000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800" b="0"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Copilot Create</a:t>
            </a:r>
          </a:p>
        </p:txBody>
      </p:sp>
      <p:sp>
        <p:nvSpPr>
          <p:cNvPr id="14" name="Oval 13">
            <a:extLst>
              <a:ext uri="{FF2B5EF4-FFF2-40B4-BE49-F238E27FC236}">
                <a16:creationId xmlns:a16="http://schemas.microsoft.com/office/drawing/2014/main" id="{C9DACEAD-412D-C7D5-A29A-BAED4D57FD5C}"/>
              </a:ext>
              <a:ext uri="{C183D7F6-B498-43B3-948B-1728B52AA6E4}">
                <adec:decorative xmlns:adec="http://schemas.microsoft.com/office/drawing/2017/decorative" val="0"/>
              </a:ext>
            </a:extLst>
          </p:cNvPr>
          <p:cNvSpPr/>
          <p:nvPr/>
        </p:nvSpPr>
        <p:spPr>
          <a:xfrm>
            <a:off x="5174495" y="3923236"/>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3</a:t>
            </a:r>
          </a:p>
        </p:txBody>
      </p:sp>
      <p:sp>
        <p:nvSpPr>
          <p:cNvPr id="25" name="TextBox 31">
            <a:extLst>
              <a:ext uri="{FF2B5EF4-FFF2-40B4-BE49-F238E27FC236}">
                <a16:creationId xmlns:a16="http://schemas.microsoft.com/office/drawing/2014/main" id="{36128780-14D2-609E-5262-321C6461791C}"/>
              </a:ext>
            </a:extLst>
          </p:cNvPr>
          <p:cNvSpPr txBox="1"/>
          <p:nvPr/>
        </p:nvSpPr>
        <p:spPr>
          <a:xfrm>
            <a:off x="6284914" y="4109890"/>
            <a:ext cx="2382062" cy="276999"/>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Agenti in Copilot Chat</a:t>
            </a:r>
          </a:p>
        </p:txBody>
      </p:sp>
      <p:sp>
        <p:nvSpPr>
          <p:cNvPr id="17" name="Oval 16">
            <a:extLst>
              <a:ext uri="{FF2B5EF4-FFF2-40B4-BE49-F238E27FC236}">
                <a16:creationId xmlns:a16="http://schemas.microsoft.com/office/drawing/2014/main" id="{E7C04BCD-DF93-B832-9319-B6988E32E867}"/>
              </a:ext>
              <a:ext uri="{C183D7F6-B498-43B3-948B-1728B52AA6E4}">
                <adec:decorative xmlns:adec="http://schemas.microsoft.com/office/drawing/2017/decorative" val="0"/>
              </a:ext>
            </a:extLst>
          </p:cNvPr>
          <p:cNvSpPr/>
          <p:nvPr/>
        </p:nvSpPr>
        <p:spPr>
          <a:xfrm>
            <a:off x="5174495" y="5119224"/>
            <a:ext cx="651447" cy="650304"/>
          </a:xfrm>
          <a:prstGeom prst="ellipse">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a:gradFill>
                  <a:gsLst>
                    <a:gs pos="50000">
                      <a:srgbClr val="D589FF"/>
                    </a:gs>
                    <a:gs pos="0">
                      <a:srgbClr val="3EB1FF"/>
                    </a:gs>
                    <a:gs pos="100000">
                      <a:srgbClr val="F69F97"/>
                    </a:gs>
                  </a:gsLst>
                  <a:lin ang="2700000" scaled="0"/>
                </a:gradFill>
                <a:latin typeface="+mj-lt"/>
                <a:cs typeface="Segoe UI" pitchFamily="34" charset="0"/>
              </a:rPr>
              <a:t>4</a:t>
            </a:r>
          </a:p>
        </p:txBody>
      </p:sp>
      <p:sp>
        <p:nvSpPr>
          <p:cNvPr id="26" name="TextBox 31">
            <a:extLst>
              <a:ext uri="{FF2B5EF4-FFF2-40B4-BE49-F238E27FC236}">
                <a16:creationId xmlns:a16="http://schemas.microsoft.com/office/drawing/2014/main" id="{B9417DE7-2A52-1C2A-29D8-EE49A3E2BCBD}"/>
              </a:ext>
            </a:extLst>
          </p:cNvPr>
          <p:cNvSpPr txBox="1"/>
          <p:nvPr/>
        </p:nvSpPr>
        <p:spPr>
          <a:xfrm>
            <a:off x="6284914" y="5305878"/>
            <a:ext cx="3231847" cy="276999"/>
          </a:xfrm>
          <a:prstGeom prst="rect">
            <a:avLst/>
          </a:prstGeom>
          <a:noFill/>
        </p:spPr>
        <p:txBody>
          <a:bodyPr wrap="none" lIns="0" tIns="0" rIns="0" bIns="0" anchor="ctr">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400" rtl="0" eaLnBrk="1" fontAlgn="auto" latinLnBrk="0" hangingPunct="1">
              <a:lnSpc>
                <a:spcPct val="100000"/>
              </a:lnSpc>
              <a:spcAft>
                <a:spcPts val="300"/>
              </a:spcAft>
              <a:buClrTx/>
              <a:buSzTx/>
              <a:buFontTx/>
              <a:buNone/>
              <a:tabLst/>
              <a:defRPr/>
            </a:pPr>
            <a:r>
              <a:rPr kumimoji="0" lang="en-US" sz="1800" b="0" i="0" u="none" strike="noStrike" kern="1200" cap="none" spc="0" normalizeH="0" baseline="0" noProof="0">
                <a:ln>
                  <a:noFill/>
                </a:ln>
                <a:solidFill>
                  <a:schemeClr val="accent1"/>
                </a:solidFill>
                <a:effectLst/>
                <a:uLnTx/>
                <a:uFillTx/>
                <a:latin typeface="+mj-lt"/>
                <a:ea typeface="Open Sans" panose="020B0606030504020204" pitchFamily="34" charset="0"/>
                <a:cs typeface="Open Sans" panose="020B0606030504020204" pitchFamily="34" charset="0"/>
              </a:rPr>
              <a:t>Prossimi passi e inviti all’azione</a:t>
            </a:r>
          </a:p>
        </p:txBody>
      </p:sp>
    </p:spTree>
    <p:extLst>
      <p:ext uri="{BB962C8B-B14F-4D97-AF65-F5344CB8AC3E}">
        <p14:creationId xmlns:p14="http://schemas.microsoft.com/office/powerpoint/2010/main" val="2737565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C211652E-C199-9E5A-BE71-F6025B3B3D30}"/>
              </a:ext>
              <a:ext uri="{C183D7F6-B498-43B3-948B-1728B52AA6E4}">
                <adec:decorative xmlns:adec="http://schemas.microsoft.com/office/drawing/2017/decorative" val="1"/>
              </a:ext>
            </a:extLst>
          </p:cNvPr>
          <p:cNvSpPr/>
          <p:nvPr/>
        </p:nvSpPr>
        <p:spPr bwMode="auto">
          <a:xfrm>
            <a:off x="588263" y="1562100"/>
            <a:ext cx="11018520" cy="4810419"/>
          </a:xfrm>
          <a:prstGeom prst="roundRect">
            <a:avLst>
              <a:gd name="adj" fmla="val 356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t" anchorCtr="0" forceAA="0" compatLnSpc="1">
            <a:prstTxWarp prst="textNoShape">
              <a:avLst/>
            </a:prstTxWarp>
            <a:noAutofit/>
          </a:bodyPr>
          <a:lstStyle/>
          <a:p>
            <a:pPr defTabSz="932742">
              <a:spcAft>
                <a:spcPts val="1200"/>
              </a:spcAft>
              <a:buSzPct val="90000"/>
            </a:pPr>
            <a:endParaRPr lang="en-BE" sz="1800" b="1" spc="-38" err="1">
              <a:ln w="3175">
                <a:noFill/>
              </a:ln>
              <a:solidFill>
                <a:schemeClr val="accent1"/>
              </a:solidFill>
              <a:latin typeface="+mj-lt"/>
              <a:cs typeface="Segoe Sans Display" pitchFamily="2" charset="0"/>
            </a:endParaRPr>
          </a:p>
        </p:txBody>
      </p:sp>
      <p:grpSp>
        <p:nvGrpSpPr>
          <p:cNvPr id="4" name="!!NetworkLines">
            <a:extLst>
              <a:ext uri="{FF2B5EF4-FFF2-40B4-BE49-F238E27FC236}">
                <a16:creationId xmlns:a16="http://schemas.microsoft.com/office/drawing/2014/main" id="{2C9246F3-1B26-F9A9-E760-19DF768D5FE9}"/>
              </a:ext>
              <a:ext uri="{C183D7F6-B498-43B3-948B-1728B52AA6E4}">
                <adec:decorative xmlns:adec="http://schemas.microsoft.com/office/drawing/2017/decorative" val="1"/>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 uri="{C183D7F6-B498-43B3-948B-1728B52AA6E4}">
                <adec:decorative xmlns:adec="http://schemas.microsoft.com/office/drawing/2017/decorative" val="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 uri="{C183D7F6-B498-43B3-948B-1728B52AA6E4}">
                <adec:decorative xmlns:adec="http://schemas.microsoft.com/office/drawing/2017/decorative" val="1"/>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chemeClr val="bg1"/>
            </a:solidFill>
            <a:ln w="14288" cap="flat">
              <a:noFill/>
              <a:prstDash val="solid"/>
              <a:miter/>
            </a:ln>
            <a:effectLst>
              <a:outerShdw blurRad="88900" dist="38100" dir="2700000" algn="tl" rotWithShape="0">
                <a:prstClr val="black">
                  <a:alpha val="40000"/>
                </a:prstClr>
              </a:outerShdw>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 uri="{C183D7F6-B498-43B3-948B-1728B52AA6E4}">
                <adec:decorative xmlns:adec="http://schemas.microsoft.com/office/drawing/2017/decorative" val="1"/>
              </a:ext>
            </a:extLst>
          </p:cNvPr>
          <p:cNvGrpSpPr/>
          <p:nvPr/>
        </p:nvGrpSpPr>
        <p:grpSpPr>
          <a:xfrm>
            <a:off x="1129294" y="3444676"/>
            <a:ext cx="1372158" cy="1374430"/>
            <a:chOff x="773528" y="2842718"/>
            <a:chExt cx="1594048" cy="159668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773528" y="2842718"/>
              <a:ext cx="1594048" cy="1596688"/>
            </a:xfrm>
            <a:prstGeom prst="ellipse">
              <a:avLst/>
            </a:prstGeom>
            <a:gradFill>
              <a:gsLst>
                <a:gs pos="49400">
                  <a:srgbClr val="D589FF"/>
                </a:gs>
                <a:gs pos="0">
                  <a:srgbClr val="3EB1FF"/>
                </a:gs>
                <a:gs pos="100000">
                  <a:srgbClr val="F69F97"/>
                </a:gs>
              </a:gsLst>
              <a:lin ang="2700000" scaled="0"/>
            </a:gra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3238" y="2903747"/>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grpSp>
        <p:nvGrpSpPr>
          <p:cNvPr id="47" name="Group 46">
            <a:extLst>
              <a:ext uri="{FF2B5EF4-FFF2-40B4-BE49-F238E27FC236}">
                <a16:creationId xmlns:a16="http://schemas.microsoft.com/office/drawing/2014/main" id="{CE524853-AB81-3C40-726E-331BDCC9206F}"/>
              </a:ext>
              <a:ext uri="{C183D7F6-B498-43B3-948B-1728B52AA6E4}">
                <adec:decorative xmlns:adec="http://schemas.microsoft.com/office/drawing/2017/decorative" val="1"/>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 uri="{C183D7F6-B498-43B3-948B-1728B52AA6E4}">
                <adec:decorative xmlns:adec="http://schemas.microsoft.com/office/drawing/2017/decorative" val="1"/>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 uri="{C183D7F6-B498-43B3-948B-1728B52AA6E4}">
                <adec:decorative xmlns:adec="http://schemas.microsoft.com/office/drawing/2017/decorative" val="1"/>
              </a:ext>
            </a:extLst>
          </p:cNvPr>
          <p:cNvSpPr>
            <a:spLocks noChangeAspect="1"/>
          </p:cNvSpPr>
          <p:nvPr/>
        </p:nvSpPr>
        <p:spPr bwMode="auto">
          <a:xfrm>
            <a:off x="3859993" y="2912741"/>
            <a:ext cx="2438296" cy="2438296"/>
          </a:xfrm>
          <a:prstGeom prst="roundRect">
            <a:avLst>
              <a:gd name="adj" fmla="val 6703"/>
            </a:avLst>
          </a:prstGeom>
          <a:gradFill>
            <a:gsLst>
              <a:gs pos="49400">
                <a:srgbClr val="D589FF"/>
              </a:gs>
              <a:gs pos="0">
                <a:srgbClr val="3EB1FF"/>
              </a:gs>
              <a:gs pos="100000">
                <a:srgbClr val="F69F97"/>
              </a:gs>
            </a:gsLst>
            <a:lin ang="2700000" scaled="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 uri="{C183D7F6-B498-43B3-948B-1728B52AA6E4}">
                <adec:decorative xmlns:adec="http://schemas.microsoft.com/office/drawing/2017/decorative" val="1"/>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65" name="!!Phase1">
            <a:extLst>
              <a:ext uri="{FF2B5EF4-FFF2-40B4-BE49-F238E27FC236}">
                <a16:creationId xmlns:a16="http://schemas.microsoft.com/office/drawing/2014/main" id="{83347A93-5DF1-1240-F21A-5472A895CA0C}"/>
              </a:ext>
              <a:ext uri="{C183D7F6-B498-43B3-948B-1728B52AA6E4}">
                <adec:decorative xmlns:adec="http://schemas.microsoft.com/office/drawing/2017/decorative" val="1"/>
              </a:ext>
            </a:extLst>
          </p:cNvPr>
          <p:cNvSpPr txBox="1">
            <a:spLocks/>
          </p:cNvSpPr>
          <p:nvPr/>
        </p:nvSpPr>
        <p:spPr>
          <a:xfrm>
            <a:off x="4378325" y="2017339"/>
            <a:ext cx="1354240" cy="404318"/>
          </a:xfrm>
          <a:prstGeom prst="roundRect">
            <a:avLst>
              <a:gd name="adj" fmla="val 14166"/>
            </a:avLst>
          </a:prstGeom>
          <a:solidFill>
            <a:schemeClr val="accent1"/>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14400">
              <a:defRPr/>
            </a:pPr>
            <a:r>
              <a:rPr lang="en-CA" sz="2000">
                <a:solidFill>
                  <a:schemeClr val="tx1"/>
                </a:solidFill>
              </a:rPr>
              <a:t>Copilot</a:t>
            </a:r>
          </a:p>
        </p:txBody>
      </p:sp>
      <p:sp>
        <p:nvSpPr>
          <p:cNvPr id="66" name="!!Phase1">
            <a:extLst>
              <a:ext uri="{FF2B5EF4-FFF2-40B4-BE49-F238E27FC236}">
                <a16:creationId xmlns:a16="http://schemas.microsoft.com/office/drawing/2014/main" id="{62F82234-1594-A804-F0DC-57F98D7B2A4C}"/>
              </a:ext>
              <a:ext uri="{C183D7F6-B498-43B3-948B-1728B52AA6E4}">
                <adec:decorative xmlns:adec="http://schemas.microsoft.com/office/drawing/2017/decorative" val="1"/>
              </a:ext>
            </a:extLst>
          </p:cNvPr>
          <p:cNvSpPr txBox="1">
            <a:spLocks/>
          </p:cNvSpPr>
          <p:nvPr/>
        </p:nvSpPr>
        <p:spPr>
          <a:xfrm>
            <a:off x="7852222" y="2017339"/>
            <a:ext cx="1354240" cy="404318"/>
          </a:xfrm>
          <a:prstGeom prst="roundRect">
            <a:avLst>
              <a:gd name="adj" fmla="val 14166"/>
            </a:avLst>
          </a:prstGeom>
          <a:solidFill>
            <a:schemeClr val="accent1"/>
          </a:solidFill>
          <a:ln w="19050" cap="flat" cmpd="sng" algn="ctr">
            <a:noFill/>
            <a:prstDash val="solid"/>
            <a:headEnd type="none" w="med" len="med"/>
            <a:tailEnd type="none" w="med" len="med"/>
          </a:ln>
          <a:effectLst>
            <a:outerShdw blurRad="50800" dist="25400" dir="5400000" algn="ctr" rotWithShape="0">
              <a:srgbClr val="000000">
                <a:alpha val="15000"/>
              </a:srgb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0A6BBA"/>
                </a:solidFill>
                <a:effectLst/>
                <a:uLnTx/>
                <a:uFillTx/>
                <a:latin typeface="+mj-lt"/>
              </a:defRPr>
            </a:lvl1pPr>
            <a:lvl2pPr marL="1638544" defTabSz="3277091">
              <a:defRPr sz="6326">
                <a:solidFill>
                  <a:schemeClr val="tx1"/>
                </a:solidFill>
              </a:defRPr>
            </a:lvl2pPr>
            <a:lvl3pPr marL="3277091" defTabSz="3277091">
              <a:defRPr sz="6326">
                <a:solidFill>
                  <a:schemeClr val="tx1"/>
                </a:solidFill>
              </a:defRPr>
            </a:lvl3pPr>
            <a:lvl4pPr marL="4915635" defTabSz="3277091">
              <a:defRPr sz="6326">
                <a:solidFill>
                  <a:schemeClr val="tx1"/>
                </a:solidFill>
              </a:defRPr>
            </a:lvl4pPr>
            <a:lvl5pPr marL="6554183" defTabSz="3277091">
              <a:defRPr sz="6326">
                <a:solidFill>
                  <a:schemeClr val="tx1"/>
                </a:solidFill>
              </a:defRPr>
            </a:lvl5pPr>
            <a:lvl6pPr marL="8192730" defTabSz="3277091">
              <a:defRPr sz="6326">
                <a:solidFill>
                  <a:schemeClr val="tx1"/>
                </a:solidFill>
              </a:defRPr>
            </a:lvl6pPr>
            <a:lvl7pPr marL="9831274" defTabSz="3277091">
              <a:defRPr sz="6326">
                <a:solidFill>
                  <a:schemeClr val="tx1"/>
                </a:solidFill>
              </a:defRPr>
            </a:lvl7pPr>
            <a:lvl8pPr marL="11469818" defTabSz="3277091">
              <a:defRPr sz="6326">
                <a:solidFill>
                  <a:schemeClr val="tx1"/>
                </a:solidFill>
              </a:defRPr>
            </a:lvl8pPr>
            <a:lvl9pPr marL="13108369" defTabSz="3277091">
              <a:defRPr sz="6326">
                <a:solidFill>
                  <a:schemeClr val="tx1"/>
                </a:solidFill>
              </a:defRPr>
            </a:lvl9pPr>
          </a:lstStyle>
          <a:p>
            <a:pPr lvl="0" defTabSz="914400">
              <a:defRPr/>
            </a:pPr>
            <a:r>
              <a:rPr lang="en-CA" sz="2000">
                <a:solidFill>
                  <a:schemeClr val="tx1"/>
                </a:solidFill>
              </a:rPr>
              <a:t>Agenti</a:t>
            </a:r>
          </a:p>
        </p:txBody>
      </p:sp>
      <p:sp>
        <p:nvSpPr>
          <p:cNvPr id="61" name="Title 60">
            <a:extLst>
              <a:ext uri="{FF2B5EF4-FFF2-40B4-BE49-F238E27FC236}">
                <a16:creationId xmlns:a16="http://schemas.microsoft.com/office/drawing/2014/main" id="{50336009-E9D6-E329-94AE-533DA2D4D8CD}"/>
              </a:ext>
            </a:extLst>
          </p:cNvPr>
          <p:cNvSpPr>
            <a:spLocks noGrp="1"/>
          </p:cNvSpPr>
          <p:nvPr>
            <p:ph type="title"/>
          </p:nvPr>
        </p:nvSpPr>
        <p:spPr>
          <a:xfrm>
            <a:off x="588263" y="485481"/>
            <a:ext cx="11018520" cy="498598"/>
          </a:xfrm>
        </p:spPr>
        <p:txBody>
          <a:bodyPr/>
          <a:lstStyle/>
          <a:p>
            <a:r>
              <a:rPr lang="en-US"/>
              <a:t>Copilot è l’interfaccia </a:t>
            </a:r>
            <a:r>
              <a:rPr lang="en-US">
                <a:solidFill>
                  <a:schemeClr val="bg1"/>
                </a:solidFill>
              </a:rPr>
              <a:t>utente per l’IA</a:t>
            </a:r>
          </a:p>
        </p:txBody>
      </p:sp>
      <p:sp>
        <p:nvSpPr>
          <p:cNvPr id="59" name="Rectangle 58" descr="Diagramma che mostra il flusso di dati da un utente a Copilot e ai suoi agenti. A sinistra, c’è l’immagine di un utente, collegata tramite frecce a un’icona centrale di Copilot. A destra, una rete denominata ‘Agenti’ mostra nodi interconnessi, illustrando la collaborazione tra Copilot e più agenti.">
            <a:extLst>
              <a:ext uri="{FF2B5EF4-FFF2-40B4-BE49-F238E27FC236}">
                <a16:creationId xmlns:a16="http://schemas.microsoft.com/office/drawing/2014/main" id="{3C59DE86-D02A-D1F0-32A6-57DEBBD20A5E}"/>
              </a:ext>
            </a:extLst>
          </p:cNvPr>
          <p:cNvSpPr/>
          <p:nvPr/>
        </p:nvSpPr>
        <p:spPr bwMode="auto">
          <a:xfrm>
            <a:off x="2082800" y="1211409"/>
            <a:ext cx="151803" cy="151803"/>
          </a:xfrm>
          <a:prstGeom prst="rect">
            <a:avLst/>
          </a:prstGeom>
          <a:solidFill>
            <a:srgbClr val="131F5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271164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42" presetClass="path" presetSubtype="0" decel="100000" fill="hold" nodeType="withEffect">
                                  <p:stCondLst>
                                    <p:cond delay="0"/>
                                  </p:stCondLst>
                                  <p:childTnLst>
                                    <p:animMotion origin="layout" path="M 0 3.7037E-6 L 0 0.03541 " pathEditMode="relative" rAng="0" ptsTypes="AA">
                                      <p:cBhvr>
                                        <p:cTn id="9" dur="700" spd="-100000" fill="hold"/>
                                        <p:tgtEl>
                                          <p:spTgt spid="42"/>
                                        </p:tgtEl>
                                        <p:attrNameLst>
                                          <p:attrName>ppt_x</p:attrName>
                                          <p:attrName>ppt_y</p:attrName>
                                        </p:attrNameLst>
                                      </p:cBhvr>
                                      <p:rCtr x="0" y="1759"/>
                                    </p:animMotion>
                                  </p:childTnLst>
                                </p:cTn>
                              </p:par>
                              <p:par>
                                <p:cTn id="10" presetID="10" presetClass="entr" presetSubtype="0" fill="hold" nodeType="withEffect">
                                  <p:stCondLst>
                                    <p:cond delay="50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42" presetClass="path" presetSubtype="0" decel="100000" fill="hold" nodeType="withEffect">
                                  <p:stCondLst>
                                    <p:cond delay="500"/>
                                  </p:stCondLst>
                                  <p:childTnLst>
                                    <p:animMotion origin="layout" path="M 2.08333E-7 1.48148E-6 L 0.02344 -0.00023 " pathEditMode="relative" rAng="0" ptsTypes="AA">
                                      <p:cBhvr>
                                        <p:cTn id="14" dur="700" spd="-100000" fill="hold"/>
                                        <p:tgtEl>
                                          <p:spTgt spid="47"/>
                                        </p:tgtEl>
                                        <p:attrNameLst>
                                          <p:attrName>ppt_x</p:attrName>
                                          <p:attrName>ppt_y</p:attrName>
                                        </p:attrNameLst>
                                      </p:cBhvr>
                                      <p:rCtr x="1172" y="-23"/>
                                    </p:animMotion>
                                  </p:childTnLst>
                                </p:cTn>
                              </p:par>
                              <p:par>
                                <p:cTn id="15" presetID="10" presetClass="entr" presetSubtype="0" fill="hold" nodeType="withEffect">
                                  <p:stCondLst>
                                    <p:cond delay="50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42" presetClass="path" presetSubtype="0" decel="100000" fill="hold" nodeType="withEffect">
                                  <p:stCondLst>
                                    <p:cond delay="500"/>
                                  </p:stCondLst>
                                  <p:childTnLst>
                                    <p:animMotion origin="layout" path="M 2.08333E-7 1.11022E-16 L 0.02344 -0.00023 " pathEditMode="relative" rAng="0" ptsTypes="AA">
                                      <p:cBhvr>
                                        <p:cTn id="19" dur="700" fill="hold"/>
                                        <p:tgtEl>
                                          <p:spTgt spid="52"/>
                                        </p:tgtEl>
                                        <p:attrNameLst>
                                          <p:attrName>ppt_x</p:attrName>
                                          <p:attrName>ppt_y</p:attrName>
                                        </p:attrNameLst>
                                      </p:cBhvr>
                                      <p:rCtr x="1172" y="-23"/>
                                    </p:animMotion>
                                  </p:childTnLst>
                                </p:cTn>
                              </p:par>
                              <p:par>
                                <p:cTn id="20" presetID="10" presetClass="entr" presetSubtype="0" fill="hold" grpId="0" nodeType="withEffect">
                                  <p:stCondLst>
                                    <p:cond delay="7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42" presetClass="path" presetSubtype="0" decel="100000" fill="hold" grpId="1" nodeType="withEffect">
                                  <p:stCondLst>
                                    <p:cond delay="750"/>
                                  </p:stCondLst>
                                  <p:childTnLst>
                                    <p:animMotion origin="layout" path="M -4.79167E-6 3.7037E-6 L -4.79167E-6 0.03541 " pathEditMode="relative" rAng="0" ptsTypes="AA">
                                      <p:cBhvr>
                                        <p:cTn id="24" dur="700" spd="-100000" fill="hold"/>
                                        <p:tgtEl>
                                          <p:spTgt spid="31"/>
                                        </p:tgtEl>
                                        <p:attrNameLst>
                                          <p:attrName>ppt_x</p:attrName>
                                          <p:attrName>ppt_y</p:attrName>
                                        </p:attrNameLst>
                                      </p:cBhvr>
                                      <p:rCtr x="0" y="1759"/>
                                    </p:animMotion>
                                  </p:childTnLst>
                                </p:cTn>
                              </p:par>
                              <p:par>
                                <p:cTn id="25" presetID="10" presetClass="entr" presetSubtype="0" fill="hold" nodeType="withEffect">
                                  <p:stCondLst>
                                    <p:cond delay="75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42" presetClass="path" presetSubtype="0" decel="100000" fill="hold" nodeType="withEffect">
                                  <p:stCondLst>
                                    <p:cond delay="750"/>
                                  </p:stCondLst>
                                  <p:childTnLst>
                                    <p:animMotion origin="layout" path="M 2.70833E-6 -2.22222E-6 L 2.70833E-6 0.03542 " pathEditMode="relative" rAng="0" ptsTypes="AA">
                                      <p:cBhvr>
                                        <p:cTn id="29" dur="700" spd="-100000" fill="hold"/>
                                        <p:tgtEl>
                                          <p:spTgt spid="4"/>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42" presetClass="path" presetSubtype="0" decel="100000" fill="hold" grpId="1" nodeType="withEffect">
                                  <p:stCondLst>
                                    <p:cond delay="750"/>
                                  </p:stCondLst>
                                  <p:childTnLst>
                                    <p:animMotion origin="layout" path="M 3.54167E-6 3.7037E-6 L 3.54167E-6 0.03541 " pathEditMode="relative" rAng="0" ptsTypes="AA">
                                      <p:cBhvr>
                                        <p:cTn id="34" dur="700" spd="-100000" fill="hold"/>
                                        <p:tgtEl>
                                          <p:spTgt spid="57"/>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42" presetClass="path" presetSubtype="0" decel="100000" fill="hold" grpId="1" nodeType="withEffect">
                                  <p:stCondLst>
                                    <p:cond delay="750"/>
                                  </p:stCondLst>
                                  <p:childTnLst>
                                    <p:animMotion origin="layout" path="M 3.54167E-6 -2.96296E-6 L 3.54167E-6 0.03542 " pathEditMode="relative" rAng="0" ptsTypes="AA">
                                      <p:cBhvr>
                                        <p:cTn id="39" dur="700" spd="-100000" fill="hold"/>
                                        <p:tgtEl>
                                          <p:spTgt spid="58"/>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42" presetClass="path" presetSubtype="0" decel="100000" fill="hold" nodeType="withEffect">
                                  <p:stCondLst>
                                    <p:cond delay="750"/>
                                  </p:stCondLst>
                                  <p:childTnLst>
                                    <p:animMotion origin="layout" path="M 3.54167E-6 -2.96296E-6 L 3.54167E-6 0.03542 " pathEditMode="relative" rAng="0" ptsTypes="AA">
                                      <p:cBhvr>
                                        <p:cTn id="44" dur="700" spd="-100000" fill="hold"/>
                                        <p:tgtEl>
                                          <p:spTgt spid="32"/>
                                        </p:tgtEl>
                                        <p:attrNameLst>
                                          <p:attrName>ppt_x</p:attrName>
                                          <p:attrName>ppt_y</p:attrName>
                                        </p:attrNameLst>
                                      </p:cBhvr>
                                      <p:rCtr x="0" y="1759"/>
                                    </p:animMotion>
                                  </p:childTnLst>
                                </p:cTn>
                              </p:par>
                              <p:par>
                                <p:cTn id="45" presetID="10"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250"/>
                                        <p:tgtEl>
                                          <p:spTgt spid="65"/>
                                        </p:tgtEl>
                                      </p:cBhvr>
                                    </p:animEffect>
                                  </p:childTnLst>
                                </p:cTn>
                              </p:par>
                              <p:par>
                                <p:cTn id="48" presetID="42" presetClass="path" presetSubtype="0" decel="100000" fill="hold" grpId="1" nodeType="withEffect">
                                  <p:stCondLst>
                                    <p:cond delay="0"/>
                                  </p:stCondLst>
                                  <p:childTnLst>
                                    <p:animMotion origin="layout" path="M 1.25E-6 0.03889 L 1.25E-6 1.85185E-6 " pathEditMode="relative" rAng="0" ptsTypes="AA">
                                      <p:cBhvr>
                                        <p:cTn id="49" dur="500" fill="hold"/>
                                        <p:tgtEl>
                                          <p:spTgt spid="65"/>
                                        </p:tgtEl>
                                        <p:attrNameLst>
                                          <p:attrName>ppt_x</p:attrName>
                                          <p:attrName>ppt_y</p:attrName>
                                        </p:attrNameLst>
                                      </p:cBhvr>
                                      <p:rCtr x="0" y="-1944"/>
                                    </p:animMotion>
                                  </p:childTnLst>
                                </p:cTn>
                              </p:par>
                              <p:par>
                                <p:cTn id="50" presetID="10" presetClass="entr" presetSubtype="0"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250"/>
                                        <p:tgtEl>
                                          <p:spTgt spid="66"/>
                                        </p:tgtEl>
                                      </p:cBhvr>
                                    </p:animEffect>
                                  </p:childTnLst>
                                </p:cTn>
                              </p:par>
                              <p:par>
                                <p:cTn id="53" presetID="42" presetClass="path" presetSubtype="0" decel="100000" fill="hold" grpId="1" nodeType="withEffect">
                                  <p:stCondLst>
                                    <p:cond delay="0"/>
                                  </p:stCondLst>
                                  <p:childTnLst>
                                    <p:animMotion origin="layout" path="M 1.25E-6 0.03889 L 1.25E-6 1.85185E-6 " pathEditMode="relative" rAng="0" ptsTypes="AA">
                                      <p:cBhvr>
                                        <p:cTn id="54" dur="500" fill="hold"/>
                                        <p:tgtEl>
                                          <p:spTgt spid="6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57" grpId="0" animBg="1"/>
      <p:bldP spid="57" grpId="1" animBg="1"/>
      <p:bldP spid="58" grpId="0" animBg="1"/>
      <p:bldP spid="58" grpId="1" animBg="1"/>
      <p:bldP spid="65" grpId="0" animBg="1"/>
      <p:bldP spid="65" grpId="1" animBg="1"/>
      <p:bldP spid="66" grpId="0" animBg="1"/>
      <p:bldP spid="6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18" name="Freeform: Shape 17">
            <a:extLst>
              <a:ext uri="{FF2B5EF4-FFF2-40B4-BE49-F238E27FC236}">
                <a16:creationId xmlns:a16="http://schemas.microsoft.com/office/drawing/2014/main" id="{8C976CB0-59EB-45DE-2D0D-E0F10B7E89B8}"/>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21" name="Group 20">
            <a:extLst>
              <a:ext uri="{FF2B5EF4-FFF2-40B4-BE49-F238E27FC236}">
                <a16:creationId xmlns:a16="http://schemas.microsoft.com/office/drawing/2014/main" id="{80EDDF3C-5BFB-3D7D-4C71-F624AFE654BB}"/>
              </a:ext>
              <a:ext uri="{C183D7F6-B498-43B3-948B-1728B52AA6E4}">
                <adec:decorative xmlns:adec="http://schemas.microsoft.com/office/drawing/2017/decorative" val="1"/>
              </a:ext>
            </a:extLst>
          </p:cNvPr>
          <p:cNvGrpSpPr/>
          <p:nvPr/>
        </p:nvGrpSpPr>
        <p:grpSpPr>
          <a:xfrm>
            <a:off x="589281" y="3338624"/>
            <a:ext cx="3063970" cy="3140512"/>
            <a:chOff x="589281" y="3338624"/>
            <a:chExt cx="3063970" cy="3140512"/>
          </a:xfrm>
        </p:grpSpPr>
        <p:sp>
          <p:nvSpPr>
            <p:cNvPr id="10" name="Rectangle: Rounded Corners 9">
              <a:extLst>
                <a:ext uri="{FF2B5EF4-FFF2-40B4-BE49-F238E27FC236}">
                  <a16:creationId xmlns:a16="http://schemas.microsoft.com/office/drawing/2014/main" id="{F4803834-EB1F-4F9B-4B6D-E5F99E91954B}"/>
                </a:ext>
                <a:ext uri="{C183D7F6-B498-43B3-948B-1728B52AA6E4}">
                  <adec:decorative xmlns:adec="http://schemas.microsoft.com/office/drawing/2017/decorative" val="1"/>
                </a:ext>
              </a:extLst>
            </p:cNvPr>
            <p:cNvSpPr>
              <a:spLocks/>
            </p:cNvSpPr>
            <p:nvPr/>
          </p:nvSpPr>
          <p:spPr bwMode="auto">
            <a:xfrm>
              <a:off x="589281" y="3338624"/>
              <a:ext cx="3063970" cy="3140512"/>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14" name="Rectangle: Rounded Corners 13">
              <a:extLst>
                <a:ext uri="{FF2B5EF4-FFF2-40B4-BE49-F238E27FC236}">
                  <a16:creationId xmlns:a16="http://schemas.microsoft.com/office/drawing/2014/main" id="{E5824992-018D-CD06-B4DB-64E7A6C6402E}"/>
                </a:ext>
                <a:ext uri="{C183D7F6-B498-43B3-948B-1728B52AA6E4}">
                  <adec:decorative xmlns:adec="http://schemas.microsoft.com/office/drawing/2017/decorative" val="1"/>
                </a:ext>
              </a:extLst>
            </p:cNvPr>
            <p:cNvSpPr>
              <a:spLocks/>
            </p:cNvSpPr>
            <p:nvPr/>
          </p:nvSpPr>
          <p:spPr bwMode="auto">
            <a:xfrm>
              <a:off x="697140" y="3445563"/>
              <a:ext cx="2848252" cy="2926635"/>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grpSp>
      <p:sp>
        <p:nvSpPr>
          <p:cNvPr id="16" name="Rectangle: Rounded Corners 15">
            <a:extLst>
              <a:ext uri="{FF2B5EF4-FFF2-40B4-BE49-F238E27FC236}">
                <a16:creationId xmlns:a16="http://schemas.microsoft.com/office/drawing/2014/main" id="{B6BBCD8F-9499-F9FE-DD3E-96266BD555AC}"/>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cxnSp>
        <p:nvCxnSpPr>
          <p:cNvPr id="23" name="Straight Connector 22">
            <a:extLst>
              <a:ext uri="{FF2B5EF4-FFF2-40B4-BE49-F238E27FC236}">
                <a16:creationId xmlns:a16="http://schemas.microsoft.com/office/drawing/2014/main" id="{5E5E81CC-6620-F159-C8A5-4D7A6D33C314}"/>
              </a:ext>
              <a:ext uri="{C183D7F6-B498-43B3-948B-1728B52AA6E4}">
                <adec:decorative xmlns:adec="http://schemas.microsoft.com/office/drawing/2017/decorative" val="1"/>
              </a:ext>
            </a:extLst>
          </p:cNvPr>
          <p:cNvCxnSpPr>
            <a:cxnSpLocks/>
          </p:cNvCxnSpPr>
          <p:nvPr/>
        </p:nvCxnSpPr>
        <p:spPr>
          <a:xfrm>
            <a:off x="874931" y="4592450"/>
            <a:ext cx="2492671" cy="0"/>
          </a:xfrm>
          <a:prstGeom prst="line">
            <a:avLst/>
          </a:prstGeom>
          <a:ln w="6350">
            <a:solidFill>
              <a:schemeClr val="bg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5">
            <a:extLst>
              <a:ext uri="{FF2B5EF4-FFF2-40B4-BE49-F238E27FC236}">
                <a16:creationId xmlns:a16="http://schemas.microsoft.com/office/drawing/2014/main" id="{F2844792-5DF7-E0C3-FCCB-AC0ABBDB551F}"/>
              </a:ext>
            </a:extLst>
          </p:cNvPr>
          <p:cNvSpPr txBox="1">
            <a:spLocks noGrp="1"/>
          </p:cNvSpPr>
          <p:nvPr>
            <p:ph type="title"/>
          </p:nvPr>
        </p:nvSpPr>
        <p:spPr>
          <a:xfrm>
            <a:off x="588263" y="1343956"/>
            <a:ext cx="3096270" cy="1785104"/>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000">
                <a:ln>
                  <a:noFill/>
                </a:ln>
                <a:solidFill>
                  <a:schemeClr val="bg1"/>
                </a:solidFill>
                <a:latin typeface="+mj-lt"/>
              </a:rPr>
              <a:t>Dove trovare Copilot</a:t>
            </a:r>
            <a:br>
              <a:rPr lang="en-US" sz="2000">
                <a:ln>
                  <a:noFill/>
                </a:ln>
                <a:solidFill>
                  <a:schemeClr val="bg1"/>
                </a:solidFill>
                <a:latin typeface="+mj-lt"/>
              </a:rPr>
            </a:br>
            <a:r>
              <a:rPr lang="en-US" sz="3200" b="0" spc="0">
                <a:gradFill flip="none" rotWithShape="1">
                  <a:gsLst>
                    <a:gs pos="0">
                      <a:srgbClr val="94D8FE"/>
                    </a:gs>
                    <a:gs pos="100000">
                      <a:schemeClr val="bg1"/>
                    </a:gs>
                  </a:gsLst>
                  <a:lin ang="13500000" scaled="1"/>
                  <a:tileRect/>
                </a:gradFill>
                <a:latin typeface="+mj-lt"/>
                <a:ea typeface="+mn-ea"/>
              </a:rPr>
              <a:t>App per Windows</a:t>
            </a:r>
            <a:br>
              <a:rPr lang="en-US" sz="3200" b="0" spc="0">
                <a:gradFill flip="none" rotWithShape="1">
                  <a:gsLst>
                    <a:gs pos="0">
                      <a:srgbClr val="94D8FE"/>
                    </a:gs>
                    <a:gs pos="100000">
                      <a:schemeClr val="bg1"/>
                    </a:gs>
                  </a:gsLst>
                  <a:lin ang="13500000" scaled="1"/>
                  <a:tileRect/>
                </a:gradFill>
                <a:latin typeface="+mj-lt"/>
                <a:ea typeface="+mn-ea"/>
              </a:rPr>
            </a:br>
            <a:r>
              <a:rPr lang="en-US" sz="3200" b="0" spc="0">
                <a:gradFill flip="none" rotWithShape="1">
                  <a:gsLst>
                    <a:gs pos="0">
                      <a:srgbClr val="94D8FE"/>
                    </a:gs>
                    <a:gs pos="100000">
                      <a:schemeClr val="bg1"/>
                    </a:gs>
                  </a:gsLst>
                  <a:lin ang="13500000" scaled="1"/>
                  <a:tileRect/>
                </a:gradFill>
                <a:latin typeface="+mj-lt"/>
                <a:ea typeface="+mn-ea"/>
              </a:rPr>
              <a:t>e Mac</a:t>
            </a:r>
          </a:p>
        </p:txBody>
      </p:sp>
      <p:sp>
        <p:nvSpPr>
          <p:cNvPr id="22" name="TextBox 21">
            <a:extLst>
              <a:ext uri="{FF2B5EF4-FFF2-40B4-BE49-F238E27FC236}">
                <a16:creationId xmlns:a16="http://schemas.microsoft.com/office/drawing/2014/main" id="{36FF848A-D876-7E17-87FF-1910F6BF117D}"/>
              </a:ext>
            </a:extLst>
          </p:cNvPr>
          <p:cNvSpPr txBox="1"/>
          <p:nvPr/>
        </p:nvSpPr>
        <p:spPr>
          <a:xfrm>
            <a:off x="874931" y="3626881"/>
            <a:ext cx="2492671" cy="492443"/>
          </a:xfrm>
          <a:prstGeom prst="rect">
            <a:avLst/>
          </a:prstGeom>
          <a:noFill/>
        </p:spPr>
        <p:txBody>
          <a:bodyPr wrap="square" lIns="0" tIns="0" rIns="0" bIns="0">
            <a:spAutoFit/>
          </a:bodyPr>
          <a:lstStyle/>
          <a:p>
            <a:pPr lvl="0" defTabSz="914400">
              <a:defRPr/>
            </a:pPr>
            <a:r>
              <a:rPr lang="en-US" sz="1600">
                <a:solidFill>
                  <a:schemeClr val="accent1"/>
                </a:solidFill>
                <a:latin typeface="+mj-lt"/>
                <a:cs typeface="Segoe Sans Display"/>
              </a:rPr>
              <a:t>macOS: </a:t>
            </a:r>
            <a:r>
              <a:rPr lang="en-US" sz="1600">
                <a:solidFill>
                  <a:schemeClr val="bg1"/>
                </a:solidFill>
                <a:cs typeface="Segoe Sans Display"/>
              </a:rPr>
              <a:t>Avvia dal Dock o premi Option + Spacebar</a:t>
            </a:r>
          </a:p>
        </p:txBody>
      </p:sp>
      <p:sp>
        <p:nvSpPr>
          <p:cNvPr id="20" name="TextBox 19">
            <a:extLst>
              <a:ext uri="{FF2B5EF4-FFF2-40B4-BE49-F238E27FC236}">
                <a16:creationId xmlns:a16="http://schemas.microsoft.com/office/drawing/2014/main" id="{F35321E7-0700-D274-0B5D-4DBA5805F830}"/>
              </a:ext>
            </a:extLst>
          </p:cNvPr>
          <p:cNvSpPr txBox="1"/>
          <p:nvPr/>
        </p:nvSpPr>
        <p:spPr>
          <a:xfrm>
            <a:off x="874931" y="4819355"/>
            <a:ext cx="2492671" cy="1477328"/>
          </a:xfrm>
          <a:prstGeom prst="rect">
            <a:avLst/>
          </a:prstGeom>
          <a:noFill/>
        </p:spPr>
        <p:txBody>
          <a:bodyPr wrap="square" lIns="0" tIns="0" rIns="0" bIns="0">
            <a:spAutoFit/>
          </a:bodyPr>
          <a:lstStyle/>
          <a:p>
            <a:pPr lvl="0" defTabSz="914400">
              <a:defRPr/>
            </a:pPr>
            <a:r>
              <a:rPr lang="en-US" sz="1600">
                <a:solidFill>
                  <a:schemeClr val="accent1"/>
                </a:solidFill>
                <a:latin typeface="+mj-lt"/>
                <a:cs typeface="Segoe Sans Display"/>
              </a:rPr>
              <a:t>Windows: </a:t>
            </a:r>
            <a:r>
              <a:rPr lang="en-US" sz="1600">
                <a:solidFill>
                  <a:schemeClr val="bg1"/>
                </a:solidFill>
                <a:cs typeface="Segoe Sans Display"/>
              </a:rPr>
              <a:t>Avvia dalla barra delle applicazioni o premi Windows Key + C o Copilot Key. Tieni premuto per la modalità Premi e parla di Copilot</a:t>
            </a:r>
          </a:p>
        </p:txBody>
      </p:sp>
      <p:grpSp>
        <p:nvGrpSpPr>
          <p:cNvPr id="2" name="Group 1" descr="Screenshot of Microsoft Copilot app on Windows desktop. The interface displays a welcome message, a text input field labeled ‘Message Copilot,’ and three suggestion cards: writing a paragraph on Project Greenland, creating an energy consumption bar chart, and summarizing recent product news.">
            <a:extLst>
              <a:ext uri="{FF2B5EF4-FFF2-40B4-BE49-F238E27FC236}">
                <a16:creationId xmlns:a16="http://schemas.microsoft.com/office/drawing/2014/main" id="{EA3E38F6-75EA-B1BB-0F95-9E4C12429B58}"/>
              </a:ext>
            </a:extLst>
          </p:cNvPr>
          <p:cNvGrpSpPr/>
          <p:nvPr/>
        </p:nvGrpSpPr>
        <p:grpSpPr>
          <a:xfrm>
            <a:off x="4720332" y="1390146"/>
            <a:ext cx="7056636" cy="4077709"/>
            <a:chOff x="4652201" y="1359462"/>
            <a:chExt cx="7228233" cy="4064233"/>
          </a:xfrm>
        </p:grpSpPr>
        <p:pic>
          <p:nvPicPr>
            <p:cNvPr id="5" name="Picture 4">
              <a:extLst>
                <a:ext uri="{FF2B5EF4-FFF2-40B4-BE49-F238E27FC236}">
                  <a16:creationId xmlns:a16="http://schemas.microsoft.com/office/drawing/2014/main" id="{9BC6E4EE-479E-77D5-CCF2-0D35094BEB32}"/>
                </a:ext>
              </a:extLst>
            </p:cNvPr>
            <p:cNvPicPr>
              <a:picLocks noChangeAspect="1"/>
            </p:cNvPicPr>
            <p:nvPr/>
          </p:nvPicPr>
          <p:blipFill>
            <a:blip r:embed="rId3" cstate="email">
              <a:extLst>
                <a:ext uri="{28A0092B-C50C-407E-A947-70E740481C1C}">
                  <a14:useLocalDpi xmlns:a14="http://schemas.microsoft.com/office/drawing/2010/main"/>
                </a:ext>
              </a:extLst>
            </a:blip>
            <a:srcRect b="2742"/>
            <a:stretch>
              <a:fillRect/>
            </a:stretch>
          </p:blipFill>
          <p:spPr>
            <a:xfrm>
              <a:off x="4652201" y="1359462"/>
              <a:ext cx="7228233" cy="4064233"/>
            </a:xfrm>
            <a:prstGeom prst="roundRect">
              <a:avLst>
                <a:gd name="adj" fmla="val 1484"/>
              </a:avLst>
            </a:prstGeom>
          </p:spPr>
        </p:pic>
        <p:pic>
          <p:nvPicPr>
            <p:cNvPr id="6" name="Picture 5">
              <a:extLst>
                <a:ext uri="{FF2B5EF4-FFF2-40B4-BE49-F238E27FC236}">
                  <a16:creationId xmlns:a16="http://schemas.microsoft.com/office/drawing/2014/main" id="{344D50BB-66CD-7164-2D9A-E88D90CECBAC}"/>
                </a:ext>
              </a:extLst>
            </p:cNvPr>
            <p:cNvPicPr>
              <a:picLocks noChangeAspect="1"/>
            </p:cNvPicPr>
            <p:nvPr/>
          </p:nvPicPr>
          <p:blipFill>
            <a:blip r:embed="rId4" cstate="email">
              <a:extLst>
                <a:ext uri="{28A0092B-C50C-407E-A947-70E740481C1C}">
                  <a14:useLocalDpi xmlns:a14="http://schemas.microsoft.com/office/drawing/2010/main"/>
                </a:ext>
              </a:extLst>
            </a:blip>
            <a:srcRect t="714" b="1669"/>
            <a:stretch>
              <a:fillRect/>
            </a:stretch>
          </p:blipFill>
          <p:spPr>
            <a:xfrm>
              <a:off x="5600275" y="1756229"/>
              <a:ext cx="5332085" cy="3046416"/>
            </a:xfrm>
            <a:prstGeom prst="roundRect">
              <a:avLst>
                <a:gd name="adj" fmla="val 1241"/>
              </a:avLst>
            </a:prstGeom>
          </p:spPr>
        </p:pic>
      </p:grpSp>
    </p:spTree>
    <p:extLst>
      <p:ext uri="{BB962C8B-B14F-4D97-AF65-F5344CB8AC3E}">
        <p14:creationId xmlns:p14="http://schemas.microsoft.com/office/powerpoint/2010/main" val="287680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4.16667E-7 2.59259E-6 L -4.16667E-7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100"/>
                                  </p:stCondLst>
                                  <p:childTnLst>
                                    <p:animMotion origin="layout" path="M 1.66667E-6 1.11111E-6 L 1.66667E-6 0.03542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42" presetClass="path" presetSubtype="0" decel="100000" fill="hold" grpId="1" nodeType="withEffect">
                                  <p:stCondLst>
                                    <p:cond delay="100"/>
                                  </p:stCondLst>
                                  <p:childTnLst>
                                    <p:animMotion origin="layout" path="M 1.66667E-6 -1.11111E-6 L 1.66667E-6 0.03542 " pathEditMode="relative" rAng="0" ptsTypes="AA">
                                      <p:cBhvr>
                                        <p:cTn id="19" dur="700" spd="-100000" fill="hold"/>
                                        <p:tgtEl>
                                          <p:spTgt spid="20"/>
                                        </p:tgtEl>
                                        <p:attrNameLst>
                                          <p:attrName>ppt_x</p:attrName>
                                          <p:attrName>ppt_y</p:attrName>
                                        </p:attrNameLst>
                                      </p:cBhvr>
                                      <p:rCtr x="0" y="1759"/>
                                    </p:animMotion>
                                  </p:childTnLst>
                                </p:cTn>
                              </p:par>
                              <p:par>
                                <p:cTn id="20" presetID="10" presetClass="entr" presetSubtype="0" fill="hold" nodeType="withEffect">
                                  <p:stCondLst>
                                    <p:cond delay="1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42" presetClass="path" presetSubtype="0" decel="100000" fill="hold" nodeType="withEffect">
                                  <p:stCondLst>
                                    <p:cond delay="100"/>
                                  </p:stCondLst>
                                  <p:childTnLst>
                                    <p:animMotion origin="layout" path="M 1.66667E-6 4.07407E-6 L 1.66667E-6 0.03541 " pathEditMode="relative" rAng="0" ptsTypes="AA">
                                      <p:cBhvr>
                                        <p:cTn id="24" dur="700" spd="-100000" fill="hold"/>
                                        <p:tgtEl>
                                          <p:spTgt spid="23"/>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42" presetClass="path" presetSubtype="0" decel="100000" fill="hold" nodeType="withEffect">
                                  <p:stCondLst>
                                    <p:cond delay="100"/>
                                  </p:stCondLst>
                                  <p:childTnLst>
                                    <p:animMotion origin="layout" path="M 1.66667E-6 1.11111E-6 L 1.66667E-6 0.03542 " pathEditMode="relative" rAng="0" ptsTypes="AA">
                                      <p:cBhvr>
                                        <p:cTn id="29" dur="700" spd="-100000" fill="hold"/>
                                        <p:tgtEl>
                                          <p:spTgt spid="2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2" grpId="0"/>
      <p:bldP spid="22" grpId="1"/>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96CA00CC-6764-FA46-525C-7159BDE95730}"/>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16" name="Group 15">
            <a:extLst>
              <a:ext uri="{FF2B5EF4-FFF2-40B4-BE49-F238E27FC236}">
                <a16:creationId xmlns:a16="http://schemas.microsoft.com/office/drawing/2014/main" id="{BA2EE42E-B4D8-E961-091E-B3C93E7EFEBB}"/>
              </a:ext>
              <a:ext uri="{C183D7F6-B498-43B3-948B-1728B52AA6E4}">
                <adec:decorative xmlns:adec="http://schemas.microsoft.com/office/drawing/2017/decorative" val="1"/>
              </a:ext>
            </a:extLst>
          </p:cNvPr>
          <p:cNvGrpSpPr/>
          <p:nvPr/>
        </p:nvGrpSpPr>
        <p:grpSpPr>
          <a:xfrm>
            <a:off x="589281" y="2733504"/>
            <a:ext cx="3063970" cy="2734351"/>
            <a:chOff x="589281" y="2733504"/>
            <a:chExt cx="3063970" cy="2734351"/>
          </a:xfrm>
        </p:grpSpPr>
        <p:sp>
          <p:nvSpPr>
            <p:cNvPr id="8" name="Rectangle: Rounded Corners 7">
              <a:extLst>
                <a:ext uri="{FF2B5EF4-FFF2-40B4-BE49-F238E27FC236}">
                  <a16:creationId xmlns:a16="http://schemas.microsoft.com/office/drawing/2014/main" id="{7E874154-EEB8-25DE-454E-51D9CC1B088C}"/>
                </a:ext>
                <a:ext uri="{C183D7F6-B498-43B3-948B-1728B52AA6E4}">
                  <adec:decorative xmlns:adec="http://schemas.microsoft.com/office/drawing/2017/decorative" val="1"/>
                </a:ext>
              </a:extLst>
            </p:cNvPr>
            <p:cNvSpPr>
              <a:spLocks/>
            </p:cNvSpPr>
            <p:nvPr/>
          </p:nvSpPr>
          <p:spPr bwMode="auto">
            <a:xfrm>
              <a:off x="589281" y="2733504"/>
              <a:ext cx="3063970" cy="2734351"/>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9" name="Rectangle: Rounded Corners 8">
              <a:extLst>
                <a:ext uri="{FF2B5EF4-FFF2-40B4-BE49-F238E27FC236}">
                  <a16:creationId xmlns:a16="http://schemas.microsoft.com/office/drawing/2014/main" id="{79A0835D-06F0-FA6E-78B4-56F422092B65}"/>
                </a:ext>
                <a:ext uri="{C183D7F6-B498-43B3-948B-1728B52AA6E4}">
                  <adec:decorative xmlns:adec="http://schemas.microsoft.com/office/drawing/2017/decorative" val="1"/>
                </a:ext>
              </a:extLst>
            </p:cNvPr>
            <p:cNvSpPr>
              <a:spLocks/>
            </p:cNvSpPr>
            <p:nvPr/>
          </p:nvSpPr>
          <p:spPr bwMode="auto">
            <a:xfrm>
              <a:off x="697140" y="2840442"/>
              <a:ext cx="2848252" cy="2520475"/>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lnSpc>
                  <a:spcPct val="110000"/>
                </a:lnSpc>
                <a:defRPr/>
              </a:pPr>
              <a:endParaRPr lang="en-US" sz="1600">
                <a:solidFill>
                  <a:schemeClr val="bg1"/>
                </a:solidFill>
                <a:cs typeface="Segoe Sans Display"/>
              </a:endParaRPr>
            </a:p>
          </p:txBody>
        </p:sp>
      </p:grpSp>
      <p:sp>
        <p:nvSpPr>
          <p:cNvPr id="10" name="Rectangle: Rounded Corners 9">
            <a:extLst>
              <a:ext uri="{FF2B5EF4-FFF2-40B4-BE49-F238E27FC236}">
                <a16:creationId xmlns:a16="http://schemas.microsoft.com/office/drawing/2014/main" id="{FCEB96DC-F0F7-9034-5F76-6ADAA22565E5}"/>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grpSp>
        <p:nvGrpSpPr>
          <p:cNvPr id="21" name="Group 20">
            <a:extLst>
              <a:ext uri="{FF2B5EF4-FFF2-40B4-BE49-F238E27FC236}">
                <a16:creationId xmlns:a16="http://schemas.microsoft.com/office/drawing/2014/main" id="{7071336F-CC55-CB2E-CFAE-084EAE42B53C}"/>
              </a:ext>
              <a:ext uri="{C183D7F6-B498-43B3-948B-1728B52AA6E4}">
                <adec:decorative xmlns:adec="http://schemas.microsoft.com/office/drawing/2017/decorative" val="1"/>
              </a:ext>
            </a:extLst>
          </p:cNvPr>
          <p:cNvGrpSpPr/>
          <p:nvPr/>
        </p:nvGrpSpPr>
        <p:grpSpPr>
          <a:xfrm>
            <a:off x="588963" y="5803105"/>
            <a:ext cx="3089655" cy="486988"/>
            <a:chOff x="588963" y="5803105"/>
            <a:chExt cx="3089655" cy="486988"/>
          </a:xfrm>
        </p:grpSpPr>
        <p:sp>
          <p:nvSpPr>
            <p:cNvPr id="22" name="Rectangle: Rounded Corners 21">
              <a:extLst>
                <a:ext uri="{FF2B5EF4-FFF2-40B4-BE49-F238E27FC236}">
                  <a16:creationId xmlns:a16="http://schemas.microsoft.com/office/drawing/2014/main" id="{AECD77F9-6356-6029-BD99-56A744B4F9D9}"/>
                </a:ext>
                <a:ext uri="{C183D7F6-B498-43B3-948B-1728B52AA6E4}">
                  <adec:decorative xmlns:adec="http://schemas.microsoft.com/office/drawing/2017/decorative" val="1"/>
                </a:ext>
              </a:extLst>
            </p:cNvPr>
            <p:cNvSpPr/>
            <p:nvPr/>
          </p:nvSpPr>
          <p:spPr bwMode="auto">
            <a:xfrm rot="16200000">
              <a:off x="1890297" y="4501771"/>
              <a:ext cx="486988" cy="3089655"/>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mj-lt"/>
                <a:cs typeface="Segoe Sans Display"/>
              </a:endParaRPr>
            </a:p>
          </p:txBody>
        </p:sp>
        <p:sp>
          <p:nvSpPr>
            <p:cNvPr id="23" name="Rectangle: Rounded Corners 22">
              <a:extLst>
                <a:ext uri="{FF2B5EF4-FFF2-40B4-BE49-F238E27FC236}">
                  <a16:creationId xmlns:a16="http://schemas.microsoft.com/office/drawing/2014/main" id="{31143254-A36C-02A6-CDD4-3C074D0C6B2B}"/>
                </a:ext>
                <a:ext uri="{C183D7F6-B498-43B3-948B-1728B52AA6E4}">
                  <adec:decorative xmlns:adec="http://schemas.microsoft.com/office/drawing/2017/decorative" val="1"/>
                </a:ext>
              </a:extLst>
            </p:cNvPr>
            <p:cNvSpPr/>
            <p:nvPr/>
          </p:nvSpPr>
          <p:spPr bwMode="auto">
            <a:xfrm rot="16200000">
              <a:off x="1957975" y="4571416"/>
              <a:ext cx="351630" cy="2950367"/>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grpSp>
      <p:sp>
        <p:nvSpPr>
          <p:cNvPr id="12" name="Title 25">
            <a:extLst>
              <a:ext uri="{FF2B5EF4-FFF2-40B4-BE49-F238E27FC236}">
                <a16:creationId xmlns:a16="http://schemas.microsoft.com/office/drawing/2014/main" id="{576A3F68-70CD-EF84-8F1B-4EED9A04BD87}"/>
              </a:ext>
            </a:extLst>
          </p:cNvPr>
          <p:cNvSpPr txBox="1">
            <a:spLocks noGrp="1"/>
          </p:cNvSpPr>
          <p:nvPr>
            <p:ph type="title"/>
          </p:nvPr>
        </p:nvSpPr>
        <p:spPr>
          <a:xfrm>
            <a:off x="588263" y="1596891"/>
            <a:ext cx="3089656" cy="8002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lnSpc>
                <a:spcPct val="100000"/>
              </a:lnSpc>
              <a:defRPr/>
            </a:pPr>
            <a:r>
              <a:rPr lang="en-US" sz="2000">
                <a:ln>
                  <a:noFill/>
                </a:ln>
                <a:solidFill>
                  <a:schemeClr val="bg1"/>
                </a:solidFill>
                <a:latin typeface="+mj-lt"/>
              </a:rPr>
              <a:t>Dove trovare Copilot</a:t>
            </a:r>
            <a:br>
              <a:rPr lang="en-US" sz="2000">
                <a:ln>
                  <a:noFill/>
                </a:ln>
                <a:solidFill>
                  <a:schemeClr val="bg1"/>
                </a:solidFill>
                <a:latin typeface="+mj-lt"/>
              </a:rPr>
            </a:br>
            <a:r>
              <a:rPr lang="en-US" sz="3200" b="0" spc="0">
                <a:gradFill flip="none" rotWithShape="1">
                  <a:gsLst>
                    <a:gs pos="0">
                      <a:srgbClr val="94D8FE"/>
                    </a:gs>
                    <a:gs pos="100000">
                      <a:schemeClr val="bg1"/>
                    </a:gs>
                  </a:gsLst>
                  <a:lin ang="13500000" scaled="1"/>
                  <a:tileRect/>
                </a:gradFill>
                <a:latin typeface="+mj-lt"/>
                <a:ea typeface="+mn-ea"/>
              </a:rPr>
              <a:t>Sul Web</a:t>
            </a:r>
          </a:p>
        </p:txBody>
      </p:sp>
      <p:sp>
        <p:nvSpPr>
          <p:cNvPr id="15" name="TextBox 14">
            <a:extLst>
              <a:ext uri="{FF2B5EF4-FFF2-40B4-BE49-F238E27FC236}">
                <a16:creationId xmlns:a16="http://schemas.microsoft.com/office/drawing/2014/main" id="{A4E1E8F9-BE4D-F732-AD2C-E9C59B8A9388}"/>
              </a:ext>
            </a:extLst>
          </p:cNvPr>
          <p:cNvSpPr txBox="1"/>
          <p:nvPr/>
        </p:nvSpPr>
        <p:spPr>
          <a:xfrm>
            <a:off x="874931" y="3002655"/>
            <a:ext cx="2492671" cy="1969770"/>
          </a:xfrm>
          <a:prstGeom prst="rect">
            <a:avLst/>
          </a:prstGeom>
          <a:noFill/>
        </p:spPr>
        <p:txBody>
          <a:bodyPr wrap="square" lIns="0" tIns="0" rIns="0" bIns="0">
            <a:spAutoFit/>
          </a:bodyPr>
          <a:lstStyle/>
          <a:p>
            <a:pPr lvl="0" defTabSz="914400">
              <a:defRPr/>
            </a:pPr>
            <a:r>
              <a:rPr lang="en-US" sz="1600">
                <a:solidFill>
                  <a:schemeClr val="bg1"/>
                </a:solidFill>
                <a:cs typeface="Segoe Sans Display"/>
              </a:rPr>
              <a:t>Chat IA sicura basata sui modelli più recenti, fondata sui dati web e sensibile al contesto, in grado di comprendere i contenuti su cui stai lavorando e adattare le risposte di conseguenza.</a:t>
            </a:r>
          </a:p>
        </p:txBody>
      </p:sp>
      <p:sp>
        <p:nvSpPr>
          <p:cNvPr id="24" name="TextBox 23">
            <a:extLst>
              <a:ext uri="{FF2B5EF4-FFF2-40B4-BE49-F238E27FC236}">
                <a16:creationId xmlns:a16="http://schemas.microsoft.com/office/drawing/2014/main" id="{B44F7E43-6AE2-3FB6-2580-DD53B78BBC86}"/>
              </a:ext>
              <a:ext uri="{C183D7F6-B498-43B3-948B-1728B52AA6E4}">
                <adec:decorative xmlns:adec="http://schemas.microsoft.com/office/drawing/2017/decorative" val="0"/>
              </a:ext>
            </a:extLst>
          </p:cNvPr>
          <p:cNvSpPr txBox="1"/>
          <p:nvPr/>
        </p:nvSpPr>
        <p:spPr>
          <a:xfrm>
            <a:off x="845741" y="5954267"/>
            <a:ext cx="2576098" cy="184666"/>
          </a:xfrm>
          <a:prstGeom prst="rect">
            <a:avLst/>
          </a:prstGeom>
          <a:noFill/>
        </p:spPr>
        <p:txBody>
          <a:bodyPr wrap="square" lIns="0" tIns="0" rIns="0" bIns="0">
            <a:noAutofit/>
          </a:bodyPr>
          <a:lstStyle>
            <a:defPPr>
              <a:defRPr lang="en-US"/>
            </a:defPPr>
            <a:lvl1pPr marR="0" lvl="0" algn="r" fontAlgn="auto">
              <a:lnSpc>
                <a:spcPct val="100000"/>
              </a:lnSpc>
              <a:spcBef>
                <a:spcPts val="0"/>
              </a:spcBef>
              <a:spcAft>
                <a:spcPts val="0"/>
              </a:spcAft>
              <a:buClrTx/>
              <a:buSzTx/>
              <a:buFontTx/>
              <a:buNone/>
              <a:tabLst/>
              <a:defRPr/>
            </a:lvl1pPr>
          </a:lstStyle>
          <a:p>
            <a:pPr algn="ctr" defTabSz="914400">
              <a:defRPr/>
            </a:pPr>
            <a:r>
              <a:rPr lang="en-US" sz="1200">
                <a:solidFill>
                  <a:schemeClr val="accent1"/>
                </a:solidFill>
                <a:latin typeface="+mj-lt"/>
                <a:hlinkClick r:id="rId3">
                  <a:extLst>
                    <a:ext uri="{A12FA001-AC4F-418D-AE19-62706E023703}">
                      <ahyp:hlinkClr xmlns:ahyp="http://schemas.microsoft.com/office/drawing/2018/hyperlinkcolor" val="tx"/>
                    </a:ext>
                  </a:extLst>
                </a:hlinkClick>
              </a:rPr>
              <a:t>m365.cloud.microsoft/chat</a:t>
            </a:r>
            <a:endParaRPr lang="en-US" sz="1200">
              <a:solidFill>
                <a:schemeClr val="accent1"/>
              </a:solidFill>
              <a:latin typeface="+mj-lt"/>
            </a:endParaRPr>
          </a:p>
        </p:txBody>
      </p:sp>
      <p:pic>
        <p:nvPicPr>
          <p:cNvPr id="2" name="Picture 1" descr="Screenshot of Copilot Chat in a web browser. The interface shows a welcome message, a text input field labeled ‘Message Copilot,’ and three suggestion cards: comparing files by formatting, explaining blockchain technology in simple terms, and writing humorous out-of-office email responses. The left sidebar includes options like Chat, Agents, Conversations, Pages, Create, and Apps.">
            <a:extLst>
              <a:ext uri="{FF2B5EF4-FFF2-40B4-BE49-F238E27FC236}">
                <a16:creationId xmlns:a16="http://schemas.microsoft.com/office/drawing/2014/main" id="{A99C1A2C-F7DD-6188-816C-4C37F5A6B6DE}"/>
              </a:ext>
            </a:extLst>
          </p:cNvPr>
          <p:cNvPicPr>
            <a:picLocks noChangeAspect="1"/>
          </p:cNvPicPr>
          <p:nvPr/>
        </p:nvPicPr>
        <p:blipFill>
          <a:blip r:embed="rId4" cstate="email">
            <a:extLst>
              <a:ext uri="{28A0092B-C50C-407E-A947-70E740481C1C}">
                <a14:useLocalDpi xmlns:a14="http://schemas.microsoft.com/office/drawing/2010/main"/>
              </a:ext>
            </a:extLst>
          </a:blip>
          <a:srcRect r="2657"/>
          <a:stretch>
            <a:fillRect/>
          </a:stretch>
        </p:blipFill>
        <p:spPr>
          <a:xfrm>
            <a:off x="4720332" y="1390146"/>
            <a:ext cx="7056636" cy="4077709"/>
          </a:xfrm>
          <a:prstGeom prst="roundRect">
            <a:avLst>
              <a:gd name="adj" fmla="val 1484"/>
            </a:avLst>
          </a:prstGeom>
          <a:solidFill>
            <a:srgbClr val="FFFFFF">
              <a:shade val="85000"/>
            </a:srgbClr>
          </a:solidFill>
          <a:ln>
            <a:noFill/>
          </a:ln>
          <a:effectLst/>
        </p:spPr>
      </p:pic>
    </p:spTree>
    <p:extLst>
      <p:ext uri="{BB962C8B-B14F-4D97-AF65-F5344CB8AC3E}">
        <p14:creationId xmlns:p14="http://schemas.microsoft.com/office/powerpoint/2010/main" val="114125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100"/>
                                  </p:stCondLst>
                                  <p:childTnLst>
                                    <p:animMotion origin="layout" path="M 1.66667E-6 4.07407E-6 L 1.66667E-6 0.03541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grpId="1" nodeType="withEffect">
                                  <p:stCondLst>
                                    <p:cond delay="100"/>
                                  </p:stCondLst>
                                  <p:childTnLst>
                                    <p:animMotion origin="layout" path="M -3.75E-6 4.81481E-6 L -3.75E-6 0.03541 " pathEditMode="relative" rAng="0" ptsTypes="AA">
                                      <p:cBhvr>
                                        <p:cTn id="19" dur="700" spd="-100000" fill="hold"/>
                                        <p:tgtEl>
                                          <p:spTgt spid="24"/>
                                        </p:tgtEl>
                                        <p:attrNameLst>
                                          <p:attrName>ppt_x</p:attrName>
                                          <p:attrName>ppt_y</p:attrName>
                                        </p:attrNameLst>
                                      </p:cBhvr>
                                      <p:rCtr x="0" y="1759"/>
                                    </p:animMotion>
                                  </p:childTnLst>
                                </p:cTn>
                              </p:par>
                              <p:par>
                                <p:cTn id="20" presetID="10" presetClass="entr" presetSubtype="0" fill="hold" nodeType="withEffect">
                                  <p:stCondLst>
                                    <p:cond delay="1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2" presetClass="path" presetSubtype="0" decel="100000" fill="hold" nodeType="withEffect">
                                  <p:stCondLst>
                                    <p:cond delay="100"/>
                                  </p:stCondLst>
                                  <p:childTnLst>
                                    <p:animMotion origin="layout" path="M -3.75E-6 4.81481E-6 L -3.75E-6 0.03541 " pathEditMode="relative" rAng="0" ptsTypes="AA">
                                      <p:cBhvr>
                                        <p:cTn id="24" dur="700" spd="-100000" fill="hold"/>
                                        <p:tgtEl>
                                          <p:spTgt spid="21"/>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42" presetClass="path" presetSubtype="0" decel="100000" fill="hold" nodeType="withEffect">
                                  <p:stCondLst>
                                    <p:cond delay="100"/>
                                  </p:stCondLst>
                                  <p:childTnLst>
                                    <p:animMotion origin="layout" path="M -4.375E-6 4.07407E-6 L -4.375E-6 0.03541 " pathEditMode="relative" rAng="0" ptsTypes="AA">
                                      <p:cBhvr>
                                        <p:cTn id="29"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5" grpId="0"/>
      <p:bldP spid="15" grpId="1"/>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21" name="Freeform: Shape 20">
            <a:extLst>
              <a:ext uri="{FF2B5EF4-FFF2-40B4-BE49-F238E27FC236}">
                <a16:creationId xmlns:a16="http://schemas.microsoft.com/office/drawing/2014/main" id="{012F40CA-73BF-00B0-257D-C4FAA8F00488}"/>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EA11F9D2-E3F4-FCFF-1CCE-2FB230E49F62}"/>
              </a:ext>
              <a:ext uri="{C183D7F6-B498-43B3-948B-1728B52AA6E4}">
                <adec:decorative xmlns:adec="http://schemas.microsoft.com/office/drawing/2017/decorative" val="1"/>
              </a:ext>
            </a:extLst>
          </p:cNvPr>
          <p:cNvGrpSpPr/>
          <p:nvPr/>
        </p:nvGrpSpPr>
        <p:grpSpPr>
          <a:xfrm>
            <a:off x="589281" y="3073934"/>
            <a:ext cx="3063970" cy="2734351"/>
            <a:chOff x="589281" y="3073934"/>
            <a:chExt cx="3063970" cy="2734351"/>
          </a:xfrm>
        </p:grpSpPr>
        <p:sp>
          <p:nvSpPr>
            <p:cNvPr id="24" name="Rectangle: Rounded Corners 23">
              <a:extLst>
                <a:ext uri="{FF2B5EF4-FFF2-40B4-BE49-F238E27FC236}">
                  <a16:creationId xmlns:a16="http://schemas.microsoft.com/office/drawing/2014/main" id="{36C872F5-63E3-D7FE-7D97-59E9D455A5D6}"/>
                </a:ext>
                <a:ext uri="{C183D7F6-B498-43B3-948B-1728B52AA6E4}">
                  <adec:decorative xmlns:adec="http://schemas.microsoft.com/office/drawing/2017/decorative" val="1"/>
                </a:ext>
              </a:extLst>
            </p:cNvPr>
            <p:cNvSpPr>
              <a:spLocks/>
            </p:cNvSpPr>
            <p:nvPr/>
          </p:nvSpPr>
          <p:spPr bwMode="auto">
            <a:xfrm>
              <a:off x="589281" y="3073934"/>
              <a:ext cx="3063970" cy="2734351"/>
            </a:xfrm>
            <a:prstGeom prst="roundRect">
              <a:avLst>
                <a:gd name="adj" fmla="val 535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25" name="Rectangle: Rounded Corners 24">
              <a:extLst>
                <a:ext uri="{FF2B5EF4-FFF2-40B4-BE49-F238E27FC236}">
                  <a16:creationId xmlns:a16="http://schemas.microsoft.com/office/drawing/2014/main" id="{09390B36-494E-B906-E676-C995365E6873}"/>
                </a:ext>
                <a:ext uri="{C183D7F6-B498-43B3-948B-1728B52AA6E4}">
                  <adec:decorative xmlns:adec="http://schemas.microsoft.com/office/drawing/2017/decorative" val="1"/>
                </a:ext>
              </a:extLst>
            </p:cNvPr>
            <p:cNvSpPr>
              <a:spLocks/>
            </p:cNvSpPr>
            <p:nvPr/>
          </p:nvSpPr>
          <p:spPr bwMode="auto">
            <a:xfrm>
              <a:off x="697140" y="3180872"/>
              <a:ext cx="2848252" cy="2520475"/>
            </a:xfrm>
            <a:prstGeom prst="roundRect">
              <a:avLst>
                <a:gd name="adj" fmla="val 3955"/>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lvl="0" defTabSz="914400">
                <a:defRPr/>
              </a:pPr>
              <a:endParaRPr lang="en-US" sz="1600">
                <a:solidFill>
                  <a:schemeClr val="bg1"/>
                </a:solidFill>
                <a:cs typeface="Segoe Sans Display"/>
              </a:endParaRPr>
            </a:p>
          </p:txBody>
        </p:sp>
      </p:grpSp>
      <p:sp>
        <p:nvSpPr>
          <p:cNvPr id="26" name="Rectangle: Rounded Corners 25">
            <a:extLst>
              <a:ext uri="{FF2B5EF4-FFF2-40B4-BE49-F238E27FC236}">
                <a16:creationId xmlns:a16="http://schemas.microsoft.com/office/drawing/2014/main" id="{3BCDB584-8F91-7D53-EBE7-F194484CEE2F}"/>
              </a:ext>
              <a:ext uri="{C183D7F6-B498-43B3-948B-1728B52AA6E4}">
                <adec:decorative xmlns:adec="http://schemas.microsoft.com/office/drawing/2017/decorative" val="1"/>
              </a:ext>
            </a:extLst>
          </p:cNvPr>
          <p:cNvSpPr/>
          <p:nvPr/>
        </p:nvSpPr>
        <p:spPr bwMode="auto">
          <a:xfrm>
            <a:off x="4610100" y="1286755"/>
            <a:ext cx="7277101" cy="4284490"/>
          </a:xfrm>
          <a:prstGeom prst="roundRect">
            <a:avLst>
              <a:gd name="adj" fmla="val 3531"/>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err="1"/>
          </a:p>
        </p:txBody>
      </p:sp>
      <p:sp>
        <p:nvSpPr>
          <p:cNvPr id="5" name="Title 25">
            <a:extLst>
              <a:ext uri="{FF2B5EF4-FFF2-40B4-BE49-F238E27FC236}">
                <a16:creationId xmlns:a16="http://schemas.microsoft.com/office/drawing/2014/main" id="{AB97B1E6-D813-33B9-2AA9-773B34686227}"/>
              </a:ext>
            </a:extLst>
          </p:cNvPr>
          <p:cNvSpPr txBox="1">
            <a:spLocks noGrp="1"/>
          </p:cNvSpPr>
          <p:nvPr>
            <p:ph type="title"/>
          </p:nvPr>
        </p:nvSpPr>
        <p:spPr>
          <a:xfrm>
            <a:off x="588263" y="1596891"/>
            <a:ext cx="3646606" cy="12926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lvl="0">
              <a:lnSpc>
                <a:spcPct val="100000"/>
              </a:lnSpc>
              <a:defRPr/>
            </a:pPr>
            <a:r>
              <a:rPr lang="en-US" sz="2000">
                <a:ln>
                  <a:noFill/>
                </a:ln>
                <a:solidFill>
                  <a:schemeClr val="bg1"/>
                </a:solidFill>
                <a:latin typeface="+mj-lt"/>
              </a:rPr>
              <a:t>Dove trovare Copilot</a:t>
            </a:r>
            <a:br>
              <a:rPr lang="en-US" sz="2000">
                <a:ln>
                  <a:noFill/>
                </a:ln>
                <a:solidFill>
                  <a:schemeClr val="bg1"/>
                </a:solidFill>
                <a:latin typeface="+mj-lt"/>
              </a:rPr>
            </a:br>
            <a:r>
              <a:rPr lang="en-US" sz="3200" b="0" spc="0">
                <a:gradFill flip="none" rotWithShape="1">
                  <a:gsLst>
                    <a:gs pos="0">
                      <a:srgbClr val="94D8FE"/>
                    </a:gs>
                    <a:gs pos="100000">
                      <a:schemeClr val="bg1"/>
                    </a:gs>
                  </a:gsLst>
                  <a:lin ang="13500000" scaled="1"/>
                  <a:tileRect/>
                </a:gradFill>
                <a:latin typeface="+mj-lt"/>
                <a:ea typeface="+mn-ea"/>
              </a:rPr>
              <a:t>Microsoft</a:t>
            </a:r>
            <a:br>
              <a:rPr lang="en-US" sz="3200" b="0" spc="0">
                <a:gradFill flip="none" rotWithShape="1">
                  <a:gsLst>
                    <a:gs pos="0">
                      <a:srgbClr val="94D8FE"/>
                    </a:gs>
                    <a:gs pos="100000">
                      <a:schemeClr val="bg1"/>
                    </a:gs>
                  </a:gsLst>
                  <a:lin ang="13500000" scaled="1"/>
                  <a:tileRect/>
                </a:gradFill>
                <a:latin typeface="+mj-lt"/>
                <a:ea typeface="+mn-ea"/>
              </a:rPr>
            </a:br>
            <a:r>
              <a:rPr lang="en-US" sz="3200" b="0" spc="0">
                <a:gradFill flip="none" rotWithShape="1">
                  <a:gsLst>
                    <a:gs pos="0">
                      <a:srgbClr val="94D8FE"/>
                    </a:gs>
                    <a:gs pos="100000">
                      <a:schemeClr val="bg1"/>
                    </a:gs>
                  </a:gsLst>
                  <a:lin ang="13500000" scaled="1"/>
                  <a:tileRect/>
                </a:gradFill>
                <a:latin typeface="+mj-lt"/>
                <a:ea typeface="+mn-ea"/>
              </a:rPr>
              <a:t>Teams e Outlook</a:t>
            </a:r>
          </a:p>
        </p:txBody>
      </p:sp>
      <p:sp>
        <p:nvSpPr>
          <p:cNvPr id="27" name="TextBox 26">
            <a:extLst>
              <a:ext uri="{FF2B5EF4-FFF2-40B4-BE49-F238E27FC236}">
                <a16:creationId xmlns:a16="http://schemas.microsoft.com/office/drawing/2014/main" id="{A75149F0-D874-0EC6-4F9B-6758CB4745BC}"/>
              </a:ext>
            </a:extLst>
          </p:cNvPr>
          <p:cNvSpPr txBox="1"/>
          <p:nvPr/>
        </p:nvSpPr>
        <p:spPr>
          <a:xfrm>
            <a:off x="874931" y="3311023"/>
            <a:ext cx="2492671" cy="2123658"/>
          </a:xfrm>
          <a:prstGeom prst="rect">
            <a:avLst/>
          </a:prstGeom>
          <a:noFill/>
        </p:spPr>
        <p:txBody>
          <a:bodyPr wrap="square" lIns="0" tIns="0" rIns="0" bIns="0">
            <a:spAutoFit/>
          </a:bodyPr>
          <a:lstStyle/>
          <a:p>
            <a:pPr lvl="0" defTabSz="914400">
              <a:spcAft>
                <a:spcPts val="1200"/>
              </a:spcAft>
              <a:defRPr/>
            </a:pPr>
            <a:r>
              <a:rPr lang="en-US" sz="1600">
                <a:solidFill>
                  <a:schemeClr val="bg1"/>
                </a:solidFill>
                <a:cs typeface="Segoe Sans Display"/>
              </a:rPr>
              <a:t>Sei già in Teams o Outlook e vuoi accedere all’app Copilot?</a:t>
            </a:r>
          </a:p>
          <a:p>
            <a:pPr lvl="0" defTabSz="914400">
              <a:spcAft>
                <a:spcPts val="1200"/>
              </a:spcAft>
              <a:defRPr/>
            </a:pPr>
            <a:r>
              <a:rPr lang="en-US" sz="1600">
                <a:solidFill>
                  <a:schemeClr val="bg1"/>
                </a:solidFill>
                <a:cs typeface="Segoe Sans Display"/>
              </a:rPr>
              <a:t>Apri Microsoft Teams o Outlook. Vai alla barra di selezione app sul lato sinistro. Seleziona Copilot dall’elenco delle app.</a:t>
            </a:r>
          </a:p>
        </p:txBody>
      </p:sp>
      <p:grpSp>
        <p:nvGrpSpPr>
          <p:cNvPr id="8" name="Group 7" descr="Screenshot che mostra i passaggi per accedere a Copilot in Microsoft Teams. Evidenzia la barra laterale sinistra in Teams, dove l’icona dell’app Copilot si trova tra le altre opzioni come Attività, Chat, Teams e App.">
            <a:extLst>
              <a:ext uri="{FF2B5EF4-FFF2-40B4-BE49-F238E27FC236}">
                <a16:creationId xmlns:a16="http://schemas.microsoft.com/office/drawing/2014/main" id="{97639721-9567-EDB3-0F80-8FEAECC817D2}"/>
              </a:ext>
            </a:extLst>
          </p:cNvPr>
          <p:cNvGrpSpPr/>
          <p:nvPr/>
        </p:nvGrpSpPr>
        <p:grpSpPr>
          <a:xfrm>
            <a:off x="4610100" y="871641"/>
            <a:ext cx="7166868" cy="4596214"/>
            <a:chOff x="4610100" y="871641"/>
            <a:chExt cx="7166868" cy="4596214"/>
          </a:xfrm>
        </p:grpSpPr>
        <p:cxnSp>
          <p:nvCxnSpPr>
            <p:cNvPr id="20" name="Straight Connector 19">
              <a:extLst>
                <a:ext uri="{FF2B5EF4-FFF2-40B4-BE49-F238E27FC236}">
                  <a16:creationId xmlns:a16="http://schemas.microsoft.com/office/drawing/2014/main" id="{5484A8F5-DB5D-0D58-2FD9-DD5F26BDB08C}"/>
                </a:ext>
                <a:ext uri="{C183D7F6-B498-43B3-948B-1728B52AA6E4}">
                  <adec:decorative xmlns:adec="http://schemas.microsoft.com/office/drawing/2017/decorative" val="1"/>
                </a:ext>
              </a:extLst>
            </p:cNvPr>
            <p:cNvCxnSpPr>
              <a:cxnSpLocks/>
            </p:cNvCxnSpPr>
            <p:nvPr/>
          </p:nvCxnSpPr>
          <p:spPr>
            <a:xfrm flipV="1">
              <a:off x="5448881" y="1931107"/>
              <a:ext cx="1010156" cy="301653"/>
            </a:xfrm>
            <a:prstGeom prst="line">
              <a:avLst/>
            </a:prstGeom>
            <a:ln>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9B3399C-8E08-34D7-7E3B-7D07163E14A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r="2995"/>
            <a:stretch>
              <a:fillRect/>
            </a:stretch>
          </p:blipFill>
          <p:spPr>
            <a:xfrm>
              <a:off x="4720332" y="1390146"/>
              <a:ext cx="7056636" cy="4077709"/>
            </a:xfrm>
            <a:prstGeom prst="roundRect">
              <a:avLst>
                <a:gd name="adj" fmla="val 1484"/>
              </a:avLst>
            </a:prstGeom>
            <a:solidFill>
              <a:srgbClr val="FFFFFF">
                <a:shade val="85000"/>
              </a:srgbClr>
            </a:solidFill>
            <a:ln>
              <a:noFill/>
            </a:ln>
            <a:effectLst/>
          </p:spPr>
        </p:pic>
        <p:sp>
          <p:nvSpPr>
            <p:cNvPr id="15" name="Rectangle: Rounded Corners 14">
              <a:extLst>
                <a:ext uri="{FF2B5EF4-FFF2-40B4-BE49-F238E27FC236}">
                  <a16:creationId xmlns:a16="http://schemas.microsoft.com/office/drawing/2014/main" id="{84FFDE69-DEEF-940C-C9A7-8071E5E59059}"/>
                </a:ext>
                <a:ext uri="{C183D7F6-B498-43B3-948B-1728B52AA6E4}">
                  <adec:decorative xmlns:adec="http://schemas.microsoft.com/office/drawing/2017/decorative" val="1"/>
                </a:ext>
              </a:extLst>
            </p:cNvPr>
            <p:cNvSpPr/>
            <p:nvPr/>
          </p:nvSpPr>
          <p:spPr bwMode="auto">
            <a:xfrm>
              <a:off x="4720332" y="1390145"/>
              <a:ext cx="353318" cy="3804155"/>
            </a:xfrm>
            <a:prstGeom prst="roundRect">
              <a:avLst>
                <a:gd name="adj" fmla="val 9478"/>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sp>
          <p:nvSpPr>
            <p:cNvPr id="17" name="Oval 16">
              <a:extLst>
                <a:ext uri="{FF2B5EF4-FFF2-40B4-BE49-F238E27FC236}">
                  <a16:creationId xmlns:a16="http://schemas.microsoft.com/office/drawing/2014/main" id="{7FEB7E38-8BEC-FB0B-B376-DD292BAD196F}"/>
                </a:ext>
                <a:ext uri="{C183D7F6-B498-43B3-948B-1728B52AA6E4}">
                  <adec:decorative xmlns:adec="http://schemas.microsoft.com/office/drawing/2017/decorative" val="1"/>
                </a:ext>
              </a:extLst>
            </p:cNvPr>
            <p:cNvSpPr/>
            <p:nvPr/>
          </p:nvSpPr>
          <p:spPr bwMode="auto">
            <a:xfrm>
              <a:off x="4738005" y="3250951"/>
              <a:ext cx="317972" cy="317972"/>
            </a:xfrm>
            <a:prstGeom prst="ellipse">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cxnSp>
          <p:nvCxnSpPr>
            <p:cNvPr id="19" name="Straight Connector 18">
              <a:extLst>
                <a:ext uri="{FF2B5EF4-FFF2-40B4-BE49-F238E27FC236}">
                  <a16:creationId xmlns:a16="http://schemas.microsoft.com/office/drawing/2014/main" id="{37D71614-ED0C-ABFB-966E-B5F046471610}"/>
                </a:ext>
                <a:ext uri="{C183D7F6-B498-43B3-948B-1728B52AA6E4}">
                  <adec:decorative xmlns:adec="http://schemas.microsoft.com/office/drawing/2017/decorative" val="1"/>
                </a:ext>
              </a:extLst>
            </p:cNvPr>
            <p:cNvCxnSpPr>
              <a:cxnSpLocks/>
              <a:stCxn id="15" idx="3"/>
              <a:endCxn id="18" idx="1"/>
            </p:cNvCxnSpPr>
            <p:nvPr/>
          </p:nvCxnSpPr>
          <p:spPr>
            <a:xfrm>
              <a:off x="5073650" y="3292223"/>
              <a:ext cx="108271" cy="1342313"/>
            </a:xfrm>
            <a:prstGeom prst="bentConnector3">
              <a:avLst>
                <a:gd name="adj1" fmla="val 50000"/>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TextBox 17">
              <a:extLst>
                <a:ext uri="{FF2B5EF4-FFF2-40B4-BE49-F238E27FC236}">
                  <a16:creationId xmlns:a16="http://schemas.microsoft.com/office/drawing/2014/main" id="{F06E1EEE-091B-D1B0-AD6C-69C0843AE184}"/>
                </a:ext>
                <a:ext uri="{C183D7F6-B498-43B3-948B-1728B52AA6E4}">
                  <adec:decorative xmlns:adec="http://schemas.microsoft.com/office/drawing/2017/decorative" val="1"/>
                </a:ext>
              </a:extLst>
            </p:cNvPr>
            <p:cNvSpPr txBox="1"/>
            <p:nvPr/>
          </p:nvSpPr>
          <p:spPr>
            <a:xfrm>
              <a:off x="5181921" y="4489902"/>
              <a:ext cx="1545109" cy="289268"/>
            </a:xfrm>
            <a:prstGeom prst="roundRect">
              <a:avLst>
                <a:gd name="adj" fmla="val 12745"/>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defRPr lang="en-US"/>
              </a:defPPr>
              <a:lvl1pPr defTabSz="932742">
                <a:spcAft>
                  <a:spcPts val="1200"/>
                </a:spcAft>
                <a:buSzPct val="90000"/>
                <a:defRPr sz="1800" b="1" spc="-38">
                  <a:ln w="3175">
                    <a:noFill/>
                  </a:ln>
                  <a:solidFill>
                    <a:schemeClr val="accent1"/>
                  </a:solidFill>
                  <a:latin typeface="+mj-lt"/>
                  <a:cs typeface="Segoe Sans Display"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50">
                  <a:solidFill>
                    <a:schemeClr val="bg1"/>
                  </a:solidFill>
                </a:rPr>
                <a:t>Selezione app Copilot</a:t>
              </a:r>
            </a:p>
          </p:txBody>
        </p:sp>
        <p:sp>
          <p:nvSpPr>
            <p:cNvPr id="45" name="TextBox 44">
              <a:extLst>
                <a:ext uri="{FF2B5EF4-FFF2-40B4-BE49-F238E27FC236}">
                  <a16:creationId xmlns:a16="http://schemas.microsoft.com/office/drawing/2014/main" id="{98641654-75C7-B8F9-332A-FDA0E1C011B6}"/>
                </a:ext>
                <a:ext uri="{C183D7F6-B498-43B3-948B-1728B52AA6E4}">
                  <adec:decorative xmlns:adec="http://schemas.microsoft.com/office/drawing/2017/decorative" val="1"/>
                </a:ext>
              </a:extLst>
            </p:cNvPr>
            <p:cNvSpPr txBox="1"/>
            <p:nvPr/>
          </p:nvSpPr>
          <p:spPr>
            <a:xfrm>
              <a:off x="4610100" y="871641"/>
              <a:ext cx="1485899" cy="289268"/>
            </a:xfrm>
            <a:prstGeom prst="roundRect">
              <a:avLst>
                <a:gd name="adj" fmla="val 12745"/>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defPPr>
                <a:defRPr lang="en-US"/>
              </a:defPPr>
              <a:lvl1pPr defTabSz="932742">
                <a:spcAft>
                  <a:spcPts val="1200"/>
                </a:spcAft>
                <a:buSzPct val="90000"/>
                <a:defRPr sz="1800" b="1" spc="-38">
                  <a:ln w="3175">
                    <a:noFill/>
                  </a:ln>
                  <a:solidFill>
                    <a:schemeClr val="accent1"/>
                  </a:solidFill>
                  <a:latin typeface="+mj-lt"/>
                  <a:cs typeface="Segoe Sans Display"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sz="1050" b="0">
                  <a:solidFill>
                    <a:schemeClr val="accent4">
                      <a:lumMod val="40000"/>
                      <a:lumOff val="60000"/>
                    </a:schemeClr>
                  </a:solidFill>
                  <a:latin typeface="+mn-lt"/>
                </a:rPr>
                <a:t>Barra laterale sinistra in Teams</a:t>
              </a:r>
            </a:p>
          </p:txBody>
        </p:sp>
        <p:cxnSp>
          <p:nvCxnSpPr>
            <p:cNvPr id="46" name="Straight Connector 18">
              <a:extLst>
                <a:ext uri="{FF2B5EF4-FFF2-40B4-BE49-F238E27FC236}">
                  <a16:creationId xmlns:a16="http://schemas.microsoft.com/office/drawing/2014/main" id="{9B1F0019-3ECB-3B84-45EA-D926DF9E4540}"/>
                </a:ext>
                <a:ext uri="{C183D7F6-B498-43B3-948B-1728B52AA6E4}">
                  <adec:decorative xmlns:adec="http://schemas.microsoft.com/office/drawing/2017/decorative" val="1"/>
                </a:ext>
              </a:extLst>
            </p:cNvPr>
            <p:cNvCxnSpPr>
              <a:cxnSpLocks/>
              <a:stCxn id="45" idx="2"/>
              <a:endCxn id="15" idx="0"/>
            </p:cNvCxnSpPr>
            <p:nvPr/>
          </p:nvCxnSpPr>
          <p:spPr>
            <a:xfrm rot="5400000">
              <a:off x="5010403" y="1047498"/>
              <a:ext cx="229236" cy="456059"/>
            </a:xfrm>
            <a:prstGeom prst="bentConnector3">
              <a:avLst>
                <a:gd name="adj1" fmla="val 50000"/>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 name="Straight Connector 2">
              <a:extLst>
                <a:ext uri="{FF2B5EF4-FFF2-40B4-BE49-F238E27FC236}">
                  <a16:creationId xmlns:a16="http://schemas.microsoft.com/office/drawing/2014/main" id="{7EF51D01-221E-2969-16B1-4440493D4723}"/>
                </a:ext>
                <a:ext uri="{C183D7F6-B498-43B3-948B-1728B52AA6E4}">
                  <adec:decorative xmlns:adec="http://schemas.microsoft.com/office/drawing/2017/decorative" val="1"/>
                </a:ext>
              </a:extLst>
            </p:cNvPr>
            <p:cNvCxnSpPr>
              <a:cxnSpLocks/>
              <a:stCxn id="17" idx="6"/>
            </p:cNvCxnSpPr>
            <p:nvPr/>
          </p:nvCxnSpPr>
          <p:spPr>
            <a:xfrm flipV="1">
              <a:off x="5055977" y="2766139"/>
              <a:ext cx="2099566" cy="643798"/>
            </a:xfrm>
            <a:prstGeom prst="line">
              <a:avLst/>
            </a:prstGeom>
            <a:no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Box 5">
              <a:extLst>
                <a:ext uri="{FF2B5EF4-FFF2-40B4-BE49-F238E27FC236}">
                  <a16:creationId xmlns:a16="http://schemas.microsoft.com/office/drawing/2014/main" id="{6DB3D6C5-32FA-1374-5083-5CE614DD2D1D}"/>
                </a:ext>
                <a:ext uri="{C183D7F6-B498-43B3-948B-1728B52AA6E4}">
                  <adec:decorative xmlns:adec="http://schemas.microsoft.com/office/drawing/2017/decorative" val="1"/>
                </a:ext>
              </a:extLst>
            </p:cNvPr>
            <p:cNvSpPr txBox="1"/>
            <p:nvPr/>
          </p:nvSpPr>
          <p:spPr>
            <a:xfrm>
              <a:off x="7155543" y="2581776"/>
              <a:ext cx="2487732" cy="307777"/>
            </a:xfrm>
            <a:prstGeom prst="rect">
              <a:avLst/>
            </a:prstGeom>
            <a:noFill/>
          </p:spPr>
          <p:txBody>
            <a:bodyPr wrap="square" lIns="0" tIns="0" rIns="0" bIns="0" rtlCol="0">
              <a:spAutoFit/>
            </a:bodyPr>
            <a:lstStyle/>
            <a:p>
              <a:r>
                <a:rPr lang="en-US" sz="2000">
                  <a:solidFill>
                    <a:srgbClr val="EE0000"/>
                  </a:solidFill>
                  <a:latin typeface="+mj-lt"/>
                </a:rPr>
                <a:t>Selezione app Copilot</a:t>
              </a:r>
            </a:p>
          </p:txBody>
        </p:sp>
      </p:grpSp>
    </p:spTree>
    <p:extLst>
      <p:ext uri="{BB962C8B-B14F-4D97-AF65-F5344CB8AC3E}">
        <p14:creationId xmlns:p14="http://schemas.microsoft.com/office/powerpoint/2010/main" val="421337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grpId="1" nodeType="withEffect">
                                  <p:stCondLst>
                                    <p:cond delay="100"/>
                                  </p:stCondLst>
                                  <p:childTnLst>
                                    <p:animMotion origin="layout" path="M 1.66667E-6 0 L 1.66667E-6 0.03542 " pathEditMode="relative" rAng="0" ptsTypes="AA">
                                      <p:cBhvr>
                                        <p:cTn id="14" dur="700" spd="-100000" fill="hold"/>
                                        <p:tgtEl>
                                          <p:spTgt spid="27"/>
                                        </p:tgtEl>
                                        <p:attrNameLst>
                                          <p:attrName>ppt_x</p:attrName>
                                          <p:attrName>ppt_y</p:attrName>
                                        </p:attrNameLst>
                                      </p:cBhvr>
                                      <p:rCtr x="0" y="1759"/>
                                    </p:animMotion>
                                  </p:childTnLst>
                                </p:cTn>
                              </p:par>
                              <p:par>
                                <p:cTn id="15" presetID="10" presetClass="entr" presetSubtype="0" fill="hold" nodeType="withEffect">
                                  <p:stCondLst>
                                    <p:cond delay="1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100"/>
                                  </p:stCondLst>
                                  <p:childTnLst>
                                    <p:animMotion origin="layout" path="M 1.66667E-6 0 L 1.66667E-6 0.03542 " pathEditMode="relative" rAng="0" ptsTypes="AA">
                                      <p:cBhvr>
                                        <p:cTn id="1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7" grpId="0"/>
      <p:bldP spid="2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0537-14A2-4EDB-7F4F-9AF3F3639607}"/>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FBC7B9B6-81B7-698E-094C-BD383BCA9120}"/>
              </a:ext>
              <a:ext uri="{C183D7F6-B498-43B3-948B-1728B52AA6E4}">
                <adec:decorative xmlns:adec="http://schemas.microsoft.com/office/drawing/2017/decorative" val="1"/>
              </a:ext>
            </a:extLst>
          </p:cNvPr>
          <p:cNvSpPr/>
          <p:nvPr/>
        </p:nvSpPr>
        <p:spPr bwMode="auto">
          <a:xfrm>
            <a:off x="4282442" y="0"/>
            <a:ext cx="7909558" cy="6858000"/>
          </a:xfrm>
          <a:custGeom>
            <a:avLst/>
            <a:gdLst>
              <a:gd name="connsiteX0" fmla="*/ 0 w 8403770"/>
              <a:gd name="connsiteY0" fmla="*/ 0 h 6858000"/>
              <a:gd name="connsiteX1" fmla="*/ 8403770 w 8403770"/>
              <a:gd name="connsiteY1" fmla="*/ 0 h 6858000"/>
              <a:gd name="connsiteX2" fmla="*/ 8403770 w 8403770"/>
              <a:gd name="connsiteY2" fmla="*/ 6858000 h 6858000"/>
              <a:gd name="connsiteX3" fmla="*/ 8403769 w 8403770"/>
              <a:gd name="connsiteY3" fmla="*/ 6858000 h 6858000"/>
              <a:gd name="connsiteX4" fmla="*/ 8403769 w 8403770"/>
              <a:gd name="connsiteY4" fmla="*/ 6675121 h 6858000"/>
              <a:gd name="connsiteX5" fmla="*/ 0 w 8403770"/>
              <a:gd name="connsiteY5" fmla="*/ 6675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3770" h="6858000">
                <a:moveTo>
                  <a:pt x="0" y="0"/>
                </a:moveTo>
                <a:lnTo>
                  <a:pt x="8403770" y="0"/>
                </a:lnTo>
                <a:lnTo>
                  <a:pt x="8403770" y="6858000"/>
                </a:lnTo>
                <a:lnTo>
                  <a:pt x="8403769" y="6858000"/>
                </a:lnTo>
                <a:lnTo>
                  <a:pt x="8403769" y="6675121"/>
                </a:lnTo>
                <a:lnTo>
                  <a:pt x="0" y="6675121"/>
                </a:lnTo>
                <a:close/>
              </a:path>
            </a:pathLst>
          </a:cu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7" name="Rectangle: Rounded Corners 16">
            <a:extLst>
              <a:ext uri="{FF2B5EF4-FFF2-40B4-BE49-F238E27FC236}">
                <a16:creationId xmlns:a16="http://schemas.microsoft.com/office/drawing/2014/main" id="{558C5880-8E5B-E251-5DC4-FC3281F5576D}"/>
              </a:ext>
              <a:ext uri="{C183D7F6-B498-43B3-948B-1728B52AA6E4}">
                <adec:decorative xmlns:adec="http://schemas.microsoft.com/office/drawing/2017/decorative" val="1"/>
              </a:ext>
            </a:extLst>
          </p:cNvPr>
          <p:cNvSpPr/>
          <p:nvPr/>
        </p:nvSpPr>
        <p:spPr bwMode="auto">
          <a:xfrm>
            <a:off x="5406484" y="3170061"/>
            <a:ext cx="2587752" cy="2588536"/>
          </a:xfrm>
          <a:prstGeom prst="roundRect">
            <a:avLst>
              <a:gd name="adj" fmla="val 5810"/>
            </a:avLst>
          </a:prstGeom>
          <a:solidFill>
            <a:schemeClr val="tx1">
              <a:alpha val="70000"/>
            </a:schemeClr>
          </a:solidFill>
          <a:ln w="127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lvl="0" algn="ctr" defTabSz="889000">
              <a:spcBef>
                <a:spcPct val="0"/>
              </a:spcBef>
              <a:spcAft>
                <a:spcPct val="35000"/>
              </a:spcAft>
            </a:pPr>
            <a:endParaRPr lang="en-US" sz="2000"/>
          </a:p>
        </p:txBody>
      </p:sp>
      <p:sp>
        <p:nvSpPr>
          <p:cNvPr id="9" name="Rectangle: Rounded Corners 8">
            <a:extLst>
              <a:ext uri="{FF2B5EF4-FFF2-40B4-BE49-F238E27FC236}">
                <a16:creationId xmlns:a16="http://schemas.microsoft.com/office/drawing/2014/main" id="{6595C37B-9AE7-3394-1D6C-5D806DB0DF80}"/>
              </a:ext>
              <a:ext uri="{C183D7F6-B498-43B3-948B-1728B52AA6E4}">
                <adec:decorative xmlns:adec="http://schemas.microsoft.com/office/drawing/2017/decorative" val="1"/>
              </a:ext>
            </a:extLst>
          </p:cNvPr>
          <p:cNvSpPr/>
          <p:nvPr/>
        </p:nvSpPr>
        <p:spPr bwMode="auto">
          <a:xfrm>
            <a:off x="8890001" y="599544"/>
            <a:ext cx="2730500" cy="5691446"/>
          </a:xfrm>
          <a:prstGeom prst="roundRect">
            <a:avLst>
              <a:gd name="adj" fmla="val 12095"/>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82880" numCol="1" spcCol="0" rtlCol="0" fromWordArt="0" anchor="t" anchorCtr="0" forceAA="0" compatLnSpc="1">
            <a:prstTxWarp prst="textNoShape">
              <a:avLst/>
            </a:prstTxWarp>
            <a:noAutofit/>
          </a:bodyPr>
          <a:lstStyle/>
          <a:p>
            <a:pPr algn="ctr" defTabSz="889000">
              <a:spcBef>
                <a:spcPct val="0"/>
              </a:spcBef>
              <a:spcAft>
                <a:spcPct val="35000"/>
              </a:spcAft>
            </a:pPr>
            <a:endParaRPr lang="en-US" sz="2000"/>
          </a:p>
        </p:txBody>
      </p:sp>
      <p:grpSp>
        <p:nvGrpSpPr>
          <p:cNvPr id="11" name="Group 10">
            <a:extLst>
              <a:ext uri="{FF2B5EF4-FFF2-40B4-BE49-F238E27FC236}">
                <a16:creationId xmlns:a16="http://schemas.microsoft.com/office/drawing/2014/main" id="{4E8FF00F-AFD9-81CC-0666-D36A4F4E6026}"/>
              </a:ext>
              <a:ext uri="{C183D7F6-B498-43B3-948B-1728B52AA6E4}">
                <adec:decorative xmlns:adec="http://schemas.microsoft.com/office/drawing/2017/decorative" val="1"/>
              </a:ext>
            </a:extLst>
          </p:cNvPr>
          <p:cNvGrpSpPr/>
          <p:nvPr/>
        </p:nvGrpSpPr>
        <p:grpSpPr>
          <a:xfrm>
            <a:off x="5149860" y="5898355"/>
            <a:ext cx="3089655" cy="486988"/>
            <a:chOff x="588963" y="5803105"/>
            <a:chExt cx="3089655" cy="486988"/>
          </a:xfrm>
        </p:grpSpPr>
        <p:sp>
          <p:nvSpPr>
            <p:cNvPr id="13" name="Rectangle: Rounded Corners 12">
              <a:extLst>
                <a:ext uri="{FF2B5EF4-FFF2-40B4-BE49-F238E27FC236}">
                  <a16:creationId xmlns:a16="http://schemas.microsoft.com/office/drawing/2014/main" id="{C46466E4-D55E-DA4C-2B04-68A0949D9CF7}"/>
                </a:ext>
                <a:ext uri="{C183D7F6-B498-43B3-948B-1728B52AA6E4}">
                  <adec:decorative xmlns:adec="http://schemas.microsoft.com/office/drawing/2017/decorative" val="1"/>
                </a:ext>
              </a:extLst>
            </p:cNvPr>
            <p:cNvSpPr/>
            <p:nvPr/>
          </p:nvSpPr>
          <p:spPr bwMode="auto">
            <a:xfrm rot="16200000">
              <a:off x="1890297" y="4501771"/>
              <a:ext cx="486988" cy="3089655"/>
            </a:xfrm>
            <a:prstGeom prst="roundRect">
              <a:avLst>
                <a:gd name="adj" fmla="val 5000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mj-lt"/>
                <a:cs typeface="Segoe Sans Display"/>
              </a:endParaRPr>
            </a:p>
          </p:txBody>
        </p:sp>
        <p:sp>
          <p:nvSpPr>
            <p:cNvPr id="14" name="Rectangle: Rounded Corners 13">
              <a:extLst>
                <a:ext uri="{FF2B5EF4-FFF2-40B4-BE49-F238E27FC236}">
                  <a16:creationId xmlns:a16="http://schemas.microsoft.com/office/drawing/2014/main" id="{91C414F5-7EBB-38CF-F657-25D5FCF5BDC3}"/>
                </a:ext>
                <a:ext uri="{C183D7F6-B498-43B3-948B-1728B52AA6E4}">
                  <adec:decorative xmlns:adec="http://schemas.microsoft.com/office/drawing/2017/decorative" val="1"/>
                </a:ext>
              </a:extLst>
            </p:cNvPr>
            <p:cNvSpPr/>
            <p:nvPr/>
          </p:nvSpPr>
          <p:spPr bwMode="auto">
            <a:xfrm rot="16200000">
              <a:off x="1957975" y="4571416"/>
              <a:ext cx="351630" cy="2950367"/>
            </a:xfrm>
            <a:prstGeom prst="roundRect">
              <a:avLst>
                <a:gd name="adj" fmla="val 5000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mj-lt"/>
                <a:cs typeface="Segoe UI" pitchFamily="34" charset="0"/>
              </a:endParaRPr>
            </a:p>
          </p:txBody>
        </p:sp>
      </p:grpSp>
      <p:sp>
        <p:nvSpPr>
          <p:cNvPr id="2" name="Title 1">
            <a:extLst>
              <a:ext uri="{FF2B5EF4-FFF2-40B4-BE49-F238E27FC236}">
                <a16:creationId xmlns:a16="http://schemas.microsoft.com/office/drawing/2014/main" id="{3C9E6B9F-1615-A58E-55C5-4B20E79DBD94}"/>
              </a:ext>
            </a:extLst>
          </p:cNvPr>
          <p:cNvSpPr>
            <a:spLocks noGrp="1"/>
          </p:cNvSpPr>
          <p:nvPr>
            <p:ph type="title"/>
          </p:nvPr>
        </p:nvSpPr>
        <p:spPr>
          <a:xfrm>
            <a:off x="588263" y="1596891"/>
            <a:ext cx="3353382" cy="1661993"/>
          </a:xfrm>
        </p:spPr>
        <p:txBody>
          <a:bodyPr anchor="ctr">
            <a:spAutoFit/>
          </a:bodyPr>
          <a:lstStyle/>
          <a:p>
            <a:r>
              <a:rPr lang="en-US"/>
              <a:t>Usa Copilot ovunque con </a:t>
            </a:r>
            <a:r>
              <a:rPr lang="en-US" b="1"/>
              <a:t>Copilot Mobile</a:t>
            </a:r>
          </a:p>
        </p:txBody>
      </p:sp>
      <p:sp>
        <p:nvSpPr>
          <p:cNvPr id="22" name="Rectangle: Rounded Corners 21">
            <a:extLst>
              <a:ext uri="{FF2B5EF4-FFF2-40B4-BE49-F238E27FC236}">
                <a16:creationId xmlns:a16="http://schemas.microsoft.com/office/drawing/2014/main" id="{2923D3A0-9F8C-8B0F-B807-E291E841A21C}"/>
              </a:ext>
              <a:ext uri="{C183D7F6-B498-43B3-948B-1728B52AA6E4}">
                <adec:decorative xmlns:adec="http://schemas.microsoft.com/office/drawing/2017/decorative" val="0"/>
              </a:ext>
            </a:extLst>
          </p:cNvPr>
          <p:cNvSpPr/>
          <p:nvPr/>
        </p:nvSpPr>
        <p:spPr bwMode="auto">
          <a:xfrm>
            <a:off x="4761543" y="573399"/>
            <a:ext cx="3877632" cy="1950725"/>
          </a:xfrm>
          <a:prstGeom prst="roundRect">
            <a:avLst>
              <a:gd name="adj" fmla="val 7763"/>
            </a:avLst>
          </a:prstGeom>
          <a:solidFill>
            <a:srgbClr val="2B394D"/>
          </a:solidFill>
          <a:ln>
            <a:noFill/>
          </a:ln>
        </p:spPr>
        <p:txBody>
          <a:bodyPr vert="horz" wrap="square" lIns="73152" tIns="36576" rIns="73152" bIns="36576" numCol="1" anchor="ctr" anchorCtr="0" compatLnSpc="1">
            <a:prstTxWarp prst="textNoShape">
              <a:avLst/>
            </a:prstTxWarp>
            <a:noAutofit/>
          </a:bodyPr>
          <a:lstStyle/>
          <a:p>
            <a:pPr algn="ctr">
              <a:defRPr/>
            </a:pPr>
            <a:r>
              <a:rPr lang="en-US" sz="2000">
                <a:solidFill>
                  <a:schemeClr val="bg1"/>
                </a:solidFill>
                <a:cs typeface="Segoe UI" panose="020B0502040204020203" pitchFamily="34" charset="0"/>
              </a:rPr>
              <a:t>Scarica l’app mobile</a:t>
            </a:r>
            <a:br>
              <a:rPr lang="en-US" sz="2000">
                <a:solidFill>
                  <a:schemeClr val="bg1"/>
                </a:solidFill>
                <a:cs typeface="Segoe UI" panose="020B0502040204020203" pitchFamily="34" charset="0"/>
              </a:rPr>
            </a:br>
            <a:r>
              <a:rPr lang="en-US" sz="2000">
                <a:solidFill>
                  <a:schemeClr val="bg1"/>
                </a:solidFill>
                <a:cs typeface="Segoe UI" panose="020B0502040204020203" pitchFamily="34" charset="0"/>
              </a:rPr>
              <a:t>Microsoft 365 Copilot e accedi con il tuo account aziendale o scolastico per utilizzare Copilot Chat</a:t>
            </a:r>
          </a:p>
        </p:txBody>
      </p:sp>
      <p:grpSp>
        <p:nvGrpSpPr>
          <p:cNvPr id="23" name="Group 22">
            <a:extLst>
              <a:ext uri="{FF2B5EF4-FFF2-40B4-BE49-F238E27FC236}">
                <a16:creationId xmlns:a16="http://schemas.microsoft.com/office/drawing/2014/main" id="{0904AE56-6997-865E-3103-B7CCB03F0835}"/>
              </a:ext>
              <a:ext uri="{C183D7F6-B498-43B3-948B-1728B52AA6E4}">
                <adec:decorative xmlns:adec="http://schemas.microsoft.com/office/drawing/2017/decorative" val="1"/>
              </a:ext>
            </a:extLst>
          </p:cNvPr>
          <p:cNvGrpSpPr/>
          <p:nvPr/>
        </p:nvGrpSpPr>
        <p:grpSpPr>
          <a:xfrm>
            <a:off x="6542154" y="2709562"/>
            <a:ext cx="316410" cy="318103"/>
            <a:chOff x="6542154" y="2709562"/>
            <a:chExt cx="316410" cy="318103"/>
          </a:xfrm>
        </p:grpSpPr>
        <p:sp>
          <p:nvSpPr>
            <p:cNvPr id="20" name="Graphic 4">
              <a:extLst>
                <a:ext uri="{FF2B5EF4-FFF2-40B4-BE49-F238E27FC236}">
                  <a16:creationId xmlns:a16="http://schemas.microsoft.com/office/drawing/2014/main" id="{C31D8390-0091-3F01-DAE5-AB1DE2FF804F}"/>
                </a:ext>
                <a:ext uri="{C183D7F6-B498-43B3-948B-1728B52AA6E4}">
                  <adec:decorative xmlns:adec="http://schemas.microsoft.com/office/drawing/2017/decorative" val="1"/>
                </a:ext>
              </a:extLst>
            </p:cNvPr>
            <p:cNvSpPr/>
            <p:nvPr/>
          </p:nvSpPr>
          <p:spPr>
            <a:xfrm rot="5400000">
              <a:off x="6611316" y="2780417"/>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sp>
          <p:nvSpPr>
            <p:cNvPr id="6" name="Graphic 4">
              <a:extLst>
                <a:ext uri="{FF2B5EF4-FFF2-40B4-BE49-F238E27FC236}">
                  <a16:creationId xmlns:a16="http://schemas.microsoft.com/office/drawing/2014/main" id="{ED3EEC46-F3E7-5D93-ACEB-CA3E0207FF06}"/>
                </a:ext>
                <a:ext uri="{C183D7F6-B498-43B3-948B-1728B52AA6E4}">
                  <adec:decorative xmlns:adec="http://schemas.microsoft.com/office/drawing/2017/decorative" val="1"/>
                </a:ext>
              </a:extLst>
            </p:cNvPr>
            <p:cNvSpPr/>
            <p:nvPr/>
          </p:nvSpPr>
          <p:spPr>
            <a:xfrm rot="5400000">
              <a:off x="6611316" y="2640400"/>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4"/>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grpSp>
      <p:pic>
        <p:nvPicPr>
          <p:cNvPr id="7" name="Picture 2" descr="Codice QR per scaricare l’app mobile Microsoft 365">
            <a:extLst>
              <a:ext uri="{FF2B5EF4-FFF2-40B4-BE49-F238E27FC236}">
                <a16:creationId xmlns:a16="http://schemas.microsoft.com/office/drawing/2014/main" id="{4916B234-E960-C782-0432-86C3C0EE293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5" r="15"/>
          <a:stretch>
            <a:fillRect/>
          </a:stretch>
        </p:blipFill>
        <p:spPr bwMode="auto">
          <a:xfrm>
            <a:off x="5543550" y="3307169"/>
            <a:ext cx="2313620" cy="2314320"/>
          </a:xfrm>
          <a:prstGeom prst="roundRect">
            <a:avLst>
              <a:gd name="adj" fmla="val 4082"/>
            </a:avLst>
          </a:prstGeom>
          <a:solidFill>
            <a:schemeClr val="tx1"/>
          </a:solidFill>
        </p:spPr>
      </p:pic>
      <p:sp>
        <p:nvSpPr>
          <p:cNvPr id="15" name="TextBox 14">
            <a:extLst>
              <a:ext uri="{FF2B5EF4-FFF2-40B4-BE49-F238E27FC236}">
                <a16:creationId xmlns:a16="http://schemas.microsoft.com/office/drawing/2014/main" id="{ECE88374-765C-1E88-ECC6-48CB6176A86B}"/>
              </a:ext>
              <a:ext uri="{C183D7F6-B498-43B3-948B-1728B52AA6E4}">
                <adec:decorative xmlns:adec="http://schemas.microsoft.com/office/drawing/2017/decorative" val="0"/>
              </a:ext>
            </a:extLst>
          </p:cNvPr>
          <p:cNvSpPr txBox="1"/>
          <p:nvPr/>
        </p:nvSpPr>
        <p:spPr>
          <a:xfrm>
            <a:off x="5406638" y="6049517"/>
            <a:ext cx="2576098" cy="184666"/>
          </a:xfrm>
          <a:prstGeom prst="rect">
            <a:avLst/>
          </a:prstGeom>
          <a:noFill/>
        </p:spPr>
        <p:txBody>
          <a:bodyPr wrap="square" lIns="0" tIns="0" rIns="0" bIns="0">
            <a:noAutofit/>
          </a:bodyPr>
          <a:lstStyle>
            <a:defPPr>
              <a:defRPr lang="en-US"/>
            </a:defPPr>
            <a:lvl1pPr marR="0" lvl="0" algn="r" fontAlgn="auto">
              <a:lnSpc>
                <a:spcPct val="100000"/>
              </a:lnSpc>
              <a:spcBef>
                <a:spcPts val="0"/>
              </a:spcBef>
              <a:spcAft>
                <a:spcPts val="0"/>
              </a:spcAft>
              <a:buClrTx/>
              <a:buSzTx/>
              <a:buFontTx/>
              <a:buNone/>
              <a:tabLst/>
              <a:defRPr/>
            </a:lvl1pPr>
          </a:lstStyle>
          <a:p>
            <a:pPr algn="ctr" defTabSz="914400">
              <a:defRPr/>
            </a:pPr>
            <a:r>
              <a:rPr lang="en-US" sz="1200">
                <a:solidFill>
                  <a:schemeClr val="accent1"/>
                </a:solidFill>
                <a:latin typeface="+mj-lt"/>
                <a:cs typeface="Segoe UI Semibold" panose="020B0702040204020203" pitchFamily="34" charset="0"/>
                <a:hlinkClick r:id="rId4">
                  <a:extLst>
                    <a:ext uri="{A12FA001-AC4F-418D-AE19-62706E023703}">
                      <ahyp:hlinkClr xmlns:ahyp="http://schemas.microsoft.com/office/drawing/2018/hyperlinkcolor" val="tx"/>
                    </a:ext>
                  </a:extLst>
                </a:hlinkClick>
              </a:rPr>
              <a:t>aka.ms/copilotmobile</a:t>
            </a:r>
            <a:endParaRPr lang="en-US" sz="1200">
              <a:solidFill>
                <a:schemeClr val="accent1"/>
              </a:solidFill>
              <a:latin typeface="+mj-lt"/>
            </a:endParaRPr>
          </a:p>
        </p:txBody>
      </p:sp>
      <p:pic>
        <p:nvPicPr>
          <p:cNvPr id="10" name="Picture 2" descr="Screenshot dell’app mobile Microsoft 365 Copilot">
            <a:extLst>
              <a:ext uri="{FF2B5EF4-FFF2-40B4-BE49-F238E27FC236}">
                <a16:creationId xmlns:a16="http://schemas.microsoft.com/office/drawing/2014/main" id="{B5B5F252-57CC-1CF3-9386-A6AF7F8A96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83861" y="695537"/>
            <a:ext cx="2539681" cy="5499459"/>
          </a:xfrm>
          <a:prstGeom prst="roundRect">
            <a:avLst>
              <a:gd name="adj" fmla="val 9604"/>
            </a:avLst>
          </a:prstGeom>
          <a:solidFill>
            <a:srgbClr val="FFFFFF"/>
          </a:solidFill>
        </p:spPr>
      </p:pic>
    </p:spTree>
    <p:extLst>
      <p:ext uri="{BB962C8B-B14F-4D97-AF65-F5344CB8AC3E}">
        <p14:creationId xmlns:p14="http://schemas.microsoft.com/office/powerpoint/2010/main" val="3082200488"/>
      </p:ext>
    </p:extLst>
  </p:cSld>
  <p:clrMapOvr>
    <a:masterClrMapping/>
  </p:clrMapOvr>
  <p:transition>
    <p:fade/>
  </p:transition>
</p:sld>
</file>

<file path=ppt/theme/theme1.xml><?xml version="1.0" encoding="utf-8"?>
<a:theme xmlns:a="http://schemas.openxmlformats.org/drawingml/2006/main" name="Use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 7">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chemeClr val="bg1">
              <a:alpha val="30000"/>
            </a:schemeClr>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To del">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21BE85-250F-47C2-8EC8-4226CE5102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179633-499C-4513-8FA1-7E750677C0C5}">
  <ds:schemaRefs>
    <ds:schemaRef ds:uri="http://schemas.microsoft.com/sharepoint/v3/contenttype/forms"/>
  </ds:schemaRefs>
</ds:datastoreItem>
</file>

<file path=customXml/itemProps3.xml><?xml version="1.0" encoding="utf-8"?>
<ds:datastoreItem xmlns:ds="http://schemas.openxmlformats.org/officeDocument/2006/customXml" ds:itemID="{8660DDE0-6FF7-4912-BA3A-3B56B435C668}">
  <ds:schemaRef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6adfd4c8-54de-4fa2-b73e-b86369895801"/>
    <ds:schemaRef ds:uri="http://www.w3.org/XML/1998/namespace"/>
    <ds:schemaRef ds:uri="http://schemas.openxmlformats.org/package/2006/metadata/core-properties"/>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7859</Words>
  <Application>Microsoft Office PowerPoint</Application>
  <PresentationFormat>Widescreen</PresentationFormat>
  <Paragraphs>483</Paragraphs>
  <Slides>33</Slides>
  <Notes>33</Notes>
  <HiddenSlides>0</HiddenSlides>
  <MMClips>3</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Use_Customer Hub Template</vt:lpstr>
      <vt:lpstr>To del</vt:lpstr>
      <vt:lpstr>Massimizza la tua esperienza con Microsoft 365 Copilot Chat</vt:lpstr>
      <vt:lpstr>PowerPoint Presentation</vt:lpstr>
      <vt:lpstr>PowerPoint Presentation</vt:lpstr>
      <vt:lpstr>Agenda</vt:lpstr>
      <vt:lpstr>Copilot è l’interfaccia utente per l’IA</vt:lpstr>
      <vt:lpstr>Dove trovare Copilot App per Windows e Mac</vt:lpstr>
      <vt:lpstr>Dove trovare Copilot Sul Web</vt:lpstr>
      <vt:lpstr>Dove trovare Copilot Microsoft Teams e Outlook</vt:lpstr>
      <vt:lpstr>Usa Copilot ovunque con Copilot Mobile</vt:lpstr>
      <vt:lpstr>Vantaggi di Copilot Chat</vt:lpstr>
      <vt:lpstr>Spiegazione dell’interfaccia Chat</vt:lpstr>
      <vt:lpstr>DEMO</vt:lpstr>
      <vt:lpstr>Copilot Pages</vt:lpstr>
      <vt:lpstr>Copilot Pages </vt:lpstr>
      <vt:lpstr>Demo</vt:lpstr>
      <vt:lpstr>Copilot Create</vt:lpstr>
      <vt:lpstr>Crea</vt:lpstr>
      <vt:lpstr>Crea, diapositiva 2</vt:lpstr>
      <vt:lpstr>Demo</vt:lpstr>
      <vt:lpstr>DEMO</vt:lpstr>
      <vt:lpstr>Panoramica degli agenti in Microsoft 365 Copilot Chat</vt:lpstr>
      <vt:lpstr>Agenti in Copilot Chat </vt:lpstr>
      <vt:lpstr>Impostazioni/Opzioni di configurazione in Agent Builder</vt:lpstr>
      <vt:lpstr>Demo      </vt:lpstr>
      <vt:lpstr>Scrivere istruzioni efficaci per gli agenti</vt:lpstr>
      <vt:lpstr>Inizia a creare agenti usando i modelli di agente </vt:lpstr>
      <vt:lpstr>Demo degli agenti</vt:lpstr>
      <vt:lpstr>Prossimi passi e invito all’azione</vt:lpstr>
      <vt:lpstr>Customer Hub</vt:lpstr>
      <vt:lpstr>Fai la differenza Diventa un Champion</vt:lpstr>
      <vt:lpstr>Microsoft 365 Copilot Chat Success Kit</vt:lpstr>
      <vt:lpstr>PowerPoint Presentation</vt:lpstr>
      <vt:lpstr>Grazie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Maximize your M365 Copilot Chat experience with Create, Pages, and agents</dc:title>
  <dc:subject/>
  <dc:creator>Daryl Schaal (SYNAXIS CORPORATION)</dc:creator>
  <cp:keywords/>
  <dc:description/>
  <cp:lastModifiedBy>Victoria Blasich (FREEMIND SEATTLE LLC)</cp:lastModifiedBy>
  <cp:revision>7</cp:revision>
  <dcterms:created xsi:type="dcterms:W3CDTF">2025-10-25T02:42:38Z</dcterms:created>
  <dcterms:modified xsi:type="dcterms:W3CDTF">2026-07-07T15:53:53Z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xtended_MSFT_Method">
    <vt:lpwstr>Automatic</vt:lpwstr>
  </property>
  <property fmtid="{D5CDD505-2E9C-101B-9397-08002B2CF9AE}" pid="3" name="Event Venue">
    <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bc8cca776fa8455c8c00307ee3c527ad">
    <vt:lpwstr/>
  </property>
  <property fmtid="{D5CDD505-2E9C-101B-9397-08002B2CF9AE}" pid="23" name="Audience">
    <vt:lpwstr/>
  </property>
  <property fmtid="{D5CDD505-2E9C-101B-9397-08002B2CF9AE}" pid="24" name="Track">
    <vt:lpwstr/>
  </property>
  <property fmtid="{D5CDD505-2E9C-101B-9397-08002B2CF9AE}" pid="25" name="ContentTypeId">
    <vt:lpwstr>0x0101000D2BB8FCA7FEB347BAC36A8D039FB81C</vt:lpwstr>
  </property>
</Properties>
</file>