
<file path=[Content_Types].xml><?xml version="1.0" encoding="utf-8"?>
<Types xmlns="http://schemas.openxmlformats.org/package/2006/content-types">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2.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447" r:id="rId4"/>
    <p:sldMasterId id="2147485848" r:id="rId5"/>
    <p:sldMasterId id="2147485972" r:id="rId6"/>
  </p:sldMasterIdLst>
  <p:notesMasterIdLst>
    <p:notesMasterId r:id="rId45"/>
  </p:notesMasterIdLst>
  <p:handoutMasterIdLst>
    <p:handoutMasterId r:id="rId46"/>
  </p:handoutMasterIdLst>
  <p:sldIdLst>
    <p:sldId id="273" r:id="rId7"/>
    <p:sldId id="2147482452" r:id="rId8"/>
    <p:sldId id="2147482459" r:id="rId9"/>
    <p:sldId id="276" r:id="rId10"/>
    <p:sldId id="2147482463" r:id="rId11"/>
    <p:sldId id="264" r:id="rId12"/>
    <p:sldId id="256" r:id="rId13"/>
    <p:sldId id="269" r:id="rId14"/>
    <p:sldId id="259" r:id="rId15"/>
    <p:sldId id="268" r:id="rId16"/>
    <p:sldId id="270" r:id="rId17"/>
    <p:sldId id="2147483518" r:id="rId18"/>
    <p:sldId id="260" r:id="rId19"/>
    <p:sldId id="306" r:id="rId20"/>
    <p:sldId id="298" r:id="rId21"/>
    <p:sldId id="265" r:id="rId22"/>
    <p:sldId id="266" r:id="rId23"/>
    <p:sldId id="275" r:id="rId24"/>
    <p:sldId id="258" r:id="rId25"/>
    <p:sldId id="314" r:id="rId26"/>
    <p:sldId id="267" r:id="rId27"/>
    <p:sldId id="277" r:id="rId28"/>
    <p:sldId id="278" r:id="rId29"/>
    <p:sldId id="261" r:id="rId30"/>
    <p:sldId id="282" r:id="rId31"/>
    <p:sldId id="287" r:id="rId32"/>
    <p:sldId id="290" r:id="rId33"/>
    <p:sldId id="257" r:id="rId34"/>
    <p:sldId id="2147483646" r:id="rId35"/>
    <p:sldId id="2147483647" r:id="rId36"/>
    <p:sldId id="289" r:id="rId37"/>
    <p:sldId id="274" r:id="rId38"/>
    <p:sldId id="263" r:id="rId39"/>
    <p:sldId id="2147482472" r:id="rId40"/>
    <p:sldId id="2147482471" r:id="rId41"/>
    <p:sldId id="2147482470" r:id="rId42"/>
    <p:sldId id="262" r:id="rId43"/>
    <p:sldId id="301" r:id="rId44"/>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01 - Présentation et introduction" id="{F3DE5E19-61F7-4AA7-8C6C-85160753BBF7}">
          <p14:sldIdLst>
            <p14:sldId id="273"/>
            <p14:sldId id="2147482452"/>
            <p14:sldId id="2147482459"/>
            <p14:sldId id="276"/>
            <p14:sldId id="2147482463"/>
          </p14:sldIdLst>
        </p14:section>
        <p14:section name="01 - Revue de M365 Copilot Chat" id="{336C7EB8-EFE9-4D51-8825-E0BC9DCE258C}">
          <p14:sldIdLst>
            <p14:sldId id="264"/>
            <p14:sldId id="256"/>
            <p14:sldId id="269"/>
          </p14:sldIdLst>
        </p14:section>
        <p14:section name="02A - Pages Copilot" id="{D0786B51-1570-4683-950D-F72302E23A87}">
          <p14:sldIdLst>
            <p14:sldId id="259"/>
            <p14:sldId id="268"/>
            <p14:sldId id="270"/>
            <p14:sldId id="2147483518"/>
          </p14:sldIdLst>
        </p14:section>
        <p14:section name="02B - Copilot Créer" id="{C64231B6-C31A-4A19-9F78-694B920AB4DD}">
          <p14:sldIdLst>
            <p14:sldId id="260"/>
            <p14:sldId id="306"/>
            <p14:sldId id="298"/>
            <p14:sldId id="265"/>
            <p14:sldId id="266"/>
          </p14:sldIdLst>
        </p14:section>
        <p14:section name="02C - Chat pour Outlook" id="{5A9AD946-94C2-447D-ACEC-5EBF026CD02B}">
          <p14:sldIdLst>
            <p14:sldId id="275"/>
            <p14:sldId id="258"/>
            <p14:sldId id="314"/>
          </p14:sldIdLst>
        </p14:section>
        <p14:section name="02D - Personnalisation" id="{07D8F105-0767-407C-BA28-3A6458614491}">
          <p14:sldIdLst>
            <p14:sldId id="267"/>
            <p14:sldId id="277"/>
            <p14:sldId id="278"/>
          </p14:sldIdLst>
        </p14:section>
        <p14:section name="03 - Agents dans Copilot Chat" id="{D1E1A9E1-5E7E-4618-814A-23C128814FEA}">
          <p14:sldIdLst>
            <p14:sldId id="261"/>
            <p14:sldId id="282"/>
            <p14:sldId id="287"/>
            <p14:sldId id="290"/>
            <p14:sldId id="257"/>
          </p14:sldIdLst>
        </p14:section>
        <p14:section name="04 - Étapes suivantes et appels à l’action" id="{7D061BC2-BFED-4DF6-840E-35254D0571C0}">
          <p14:sldIdLst>
            <p14:sldId id="2147483646"/>
            <p14:sldId id="2147483647"/>
            <p14:sldId id="289"/>
            <p14:sldId id="274"/>
            <p14:sldId id="263"/>
            <p14:sldId id="2147482472"/>
            <p14:sldId id="2147482471"/>
            <p14:sldId id="2147482470"/>
          </p14:sldIdLst>
        </p14:section>
        <p14:section name="Annexe" id="{BAF1F95D-6D48-4254-A22E-E4E765D69411}">
          <p14:sldIdLst>
            <p14:sldId id="262"/>
            <p14:sldId id="301"/>
          </p14:sldIdLst>
        </p14:section>
      </p14:sectionLst>
    </p:ext>
    <p:ext uri="{EFAFB233-063F-42B5-8137-9DF3F51BA10A}">
      <p15:sldGuideLst xmlns:p15="http://schemas.microsoft.com/office/powerpoint/2012/main">
        <p15:guide id="1" orient="horz" pos="528" userDrawn="1">
          <p15:clr>
            <a:srgbClr val="A4A3A4"/>
          </p15:clr>
        </p15:guide>
        <p15:guide id="2" orient="horz" pos="960" userDrawn="1">
          <p15:clr>
            <a:srgbClr val="A4A3A4"/>
          </p15:clr>
        </p15:guide>
        <p15:guide id="3" pos="55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3C9203-E7AA-6A1A-6AB9-9D4395238D91}" name="Tobias Heim" initials="TH" userId="S::toheim@microsoft.com::e706bc59-35ab-44e1-8133-88b83e8aa14d" providerId="AD"/>
  <p188:author id="{E45D227C-DD9A-9FCD-CD34-CD50625CD106}" name="Tavo Adame (SIMPLICITY CONSULTING INC)" initials="TA" userId="S::v-tadame@microsoft.com::bfcf9539-9748-450c-a5e5-cd9a8efcfa1a" providerId="AD"/>
  <p188:author id="{F2709498-A04C-E0B7-6180-202D121EF24A}" name="Mike Bennett" initials="MB" userId="S::mibennet@microsoft.com::5407ebdc-0b12-45bd-bd0c-572d036e4581" providerId="AD"/>
  <p188:author id="{55AF939D-306C-F0E7-56D3-E15986F88A63}" name="Elisabeth Laschon" initials="EL" userId="S::elilas@microsoft.com::0b6c7030-3f53-41a5-849b-86871f2417fe" providerId="AD"/>
  <p188:author id="{EBA9DF9D-87EA-6B39-A87B-CB1B65BF9312}" name="Lori Mahoney (SIMPLICITY CONSULTING INC)" initials="LI" userId="S::v-lmahoney@microsoft.com::90d51f6a-163f-4992-b484-af052976e220" providerId="AD"/>
  <p188:author id="{4ACC95A1-35E7-199E-C8D8-A60F70482912}" name="Tierney Cunningham" initials="TC" userId="S::ticunnin@microsoft.com::62f4f650-5c68-4535-8517-3a3a0205aaef" providerId="AD"/>
  <p188:author id="{4A7A3BD1-DD43-8DBB-6DEC-2ECC8760C411}" name="David Griffith" initials="DG" userId="S::davidg@silverfoxprod.com::d098c8ac-700f-46f0-bf84-2134bdb9d901" providerId="AD"/>
  <p188:author id="{6AFA61D8-796F-555E-A395-B33F90AAF99E}" name="Monica Lueder" initials="ML" userId="S::monical@microsoft.com::75969e72-ba9c-4e32-a4ac-c8f3aeff9ba2"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Saku Uchikawa" initials="SU" lastIdx="11" clrIdx="0"/>
  <p:cmAuthor id="1" name="Mary Feil-Jacobs" initials="MFJ" lastIdx="43" clrIdx="1"/>
  <p:cmAuthor id="2" name="Monica Lueder" initials="ML" lastIdx="22" clrIdx="2">
    <p:extLst>
      <p:ext uri="{19B8F6BF-5375-455C-9EA6-DF929625EA0E}">
        <p15:presenceInfo xmlns:p15="http://schemas.microsoft.com/office/powerpoint/2012/main" userId="S-1-5-21-2127521184-1604012920-1887927527-2598260" providerId="AD"/>
      </p:ext>
    </p:extLst>
  </p:cmAuthor>
  <p:cmAuthor id="3" name="Mary Feil-Jacobs" initials="MF" lastIdx="28" clrIdx="3">
    <p:extLst>
      <p:ext uri="{19B8F6BF-5375-455C-9EA6-DF929625EA0E}">
        <p15:presenceInfo xmlns:p15="http://schemas.microsoft.com/office/powerpoint/2012/main" userId="S-1-5-21-2127521184-1604012920-1887927527-65006" providerId="AD"/>
      </p:ext>
    </p:extLst>
  </p:cmAuthor>
  <p:cmAuthor id="4" name="Tracy Tran" initials="TT" lastIdx="9" clrIdx="4">
    <p:extLst>
      <p:ext uri="{19B8F6BF-5375-455C-9EA6-DF929625EA0E}">
        <p15:presenceInfo xmlns:p15="http://schemas.microsoft.com/office/powerpoint/2012/main" userId="S::tracyt@microsoft.com::7b485f56-8fe8-4efc-a1b3-85e720327ac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4BBEB"/>
    <a:srgbClr val="AFDDFF"/>
    <a:srgbClr val="151E47"/>
    <a:srgbClr val="091F2C"/>
    <a:srgbClr val="3F3C3E"/>
    <a:srgbClr val="FEFEFF"/>
    <a:srgbClr val="E9F2F8"/>
    <a:srgbClr val="2A446F"/>
    <a:srgbClr val="94D8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6" d="100"/>
          <a:sy n="66" d="100"/>
        </p:scale>
        <p:origin x="75" y="518"/>
      </p:cViewPr>
      <p:guideLst>
        <p:guide orient="horz" pos="528"/>
        <p:guide orient="horz" pos="960"/>
        <p:guide pos="552"/>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handoutMaster" Target="handoutMasters/handoutMaster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Sans Display" pitchFamily="2"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Sans Display" pitchFamily="2" charset="0"/>
              </a:rPr>
              <a:t>6/29/2026 8:53 AM</a:t>
            </a:fld>
            <a:endParaRPr lang="en-US">
              <a:latin typeface="Segoe Sans Display" pitchFamily="2"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Sans Display" pitchFamily="2" charset="0"/>
              </a:rPr>
              <a:t>‹#›</a:t>
            </a:fld>
            <a:endParaRPr lang="en-US">
              <a:latin typeface="Segoe Sans Display" pitchFamily="2"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Sans Display" pitchFamily="2"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marR="0" indent="0" algn="l" defTabSz="914099" rtl="0" eaLnBrk="0" fontAlgn="auto" latinLnBrk="0" hangingPunct="0">
              <a:lnSpc>
                <a:spcPct val="100000"/>
              </a:lnSpc>
              <a:spcBef>
                <a:spcPts val="0"/>
              </a:spcBef>
              <a:spcAft>
                <a:spcPts val="0"/>
              </a:spcAft>
              <a:buClrTx/>
              <a:buSzTx/>
              <a:buFontTx/>
              <a:buNone/>
              <a:tabLst/>
              <a:defRPr sz="1200">
                <a:latin typeface="Segoe Sans Display" pitchFamily="2" charset="0"/>
                <a:cs typeface="Segoe Sans Display" pitchFamily="2" charset="0"/>
              </a:defRPr>
            </a:lvl1pPr>
          </a:lstStyle>
          <a:p>
            <a:pPr>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Sans Display" pitchFamily="2" charset="0"/>
              </a:defRPr>
            </a:lvl1pPr>
          </a:lstStyle>
          <a:p>
            <a:fld id="{386CE63F-9E7F-4C04-9D0D-FCA25A8E9E86}" type="datetime8">
              <a:rPr lang="en-US" smtClean="0"/>
              <a:pPr/>
              <a:t>6/29/2026 8:53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Sans Display" pitchFamily="2"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Sans Display" pitchFamily="2"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reate.microsoft.com/"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microsoft.sharepoint.com/sites/ExecutiveImmersionNEXTLEVEL/SitePages/Copilot-Immersion-Experience-Resources.aspx?web=1" TargetMode="External"/><Relationship Id="rId4" Type="http://schemas.openxmlformats.org/officeDocument/2006/relationships/hyperlink" Target="https://microsoft-my.sharepoint-df.com/personal/chkansal_microsoft_com/_layouts/15/Doc.aspx?sourcedoc=%7b6996FC08-547D-4879-99FB-E26EC211AC49%7d&amp;file=Enterprise%20brand%20manager%20policy%20setup.docx&amp;action=default&amp;mobileredirect=true"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29B07-2B75-3774-89F7-9B59073EB1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5A70E5-7822-28ED-CB57-7C9D6C42C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FCF260-3637-CEFC-3DCC-68E983CE4517}"/>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Bonjour et bienvenue à tous sur cette session du Hub client ! Nous sommes ravis de vous accueillir pour ce webinaire dédié à l’optimisation de votre expérience avec Microsoft 365 Copilot Chat. Prenez un moment pour vous installer confortablement, nous allons démarrer sous peu.</a:t>
            </a:r>
          </a:p>
          <a:p>
            <a:pPr algn="l"/>
            <a:endParaRPr lang="en-US"/>
          </a:p>
        </p:txBody>
      </p:sp>
      <p:sp>
        <p:nvSpPr>
          <p:cNvPr id="4" name="Header Placeholder 3">
            <a:extLst>
              <a:ext uri="{FF2B5EF4-FFF2-40B4-BE49-F238E27FC236}">
                <a16:creationId xmlns:a16="http://schemas.microsoft.com/office/drawing/2014/main" id="{136C6101-EFD6-C8A5-BBAD-A60BAC435C8B}"/>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379629D1-6749-2128-B018-F87F0A26F520}"/>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39053D7-1317-D78C-4CFE-3EA4FC68DE89}"/>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8:53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26689921-446C-C483-593C-A64BBCF28E1E}"/>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631803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Aujourd’hui, nous allons explorer ensemble comment tirer le meilleur parti de Copilot Chat. Trois intervenants vous accompagnent : Mathilde Plas, Justine Masseron et Théodore Golan, tous Cloud Solution Architects chez Microsoft, spécialisés dans l’accompagnement des clients pour l’adoption de l’IA et de Copilot.</a:t>
            </a:r>
          </a:p>
          <a:p>
            <a:pPr algn="l"/>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3488376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Avant de commencer, n’hésitez pas à visiter le site du Hub client. Vous y trouverez toutes les sessions en cours, des replays de sessions précédentes, et beaucoup de contenu à la demande. Les sessions sont disponibles en français et dans d’autres langues, et le site est régulièrement mis à jour avec de nouvelles ressources.</a:t>
            </a:r>
          </a:p>
          <a:p>
            <a:pPr algn="l"/>
            <a:endParaRPr lang="en-US"/>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a:t>
            </a:fld>
            <a:endParaRPr lang="en-US"/>
          </a:p>
        </p:txBody>
      </p:sp>
      <p:sp>
        <p:nvSpPr>
          <p:cNvPr id="8" name="Footer Placeholder 4">
            <a:extLst>
              <a:ext uri="{FF2B5EF4-FFF2-40B4-BE49-F238E27FC236}">
                <a16:creationId xmlns:a16="http://schemas.microsoft.com/office/drawing/2014/main" id="{D8F0F25B-C973-F834-FF91-E545BDCFD084}"/>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3721025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Faisons un rapide rappel sur la différence entre les deux offres. Copilot Chat est un chat sécurisé, gratuit et inclus avec votre licence Microsoft 365. Il est ancré dans le web et utilise les données d’Internet pour répondre, avec la possibilité de référencer vos propres fichiers. Microsoft 365 Copilot, lui, est la version premium avec une licence supplémentaire : il s’ancre dans vos applications M365, accède à votre graphe de données via Work IQ, et offre un accès prioritaire aux agents et outils analytiques.</a:t>
            </a:r>
          </a:p>
          <a:p>
            <a:pPr algn="l"/>
            <a:endParaRPr lang="en-US"/>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
        <p:nvSpPr>
          <p:cNvPr id="8" name="Footer Placeholder 4">
            <a:extLst>
              <a:ext uri="{FF2B5EF4-FFF2-40B4-BE49-F238E27FC236}">
                <a16:creationId xmlns:a16="http://schemas.microsoft.com/office/drawing/2014/main" id="{F98B1121-76E5-2BCD-E515-D2E2839F6BCF}"/>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2812060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Quelques informations pratiques pour cette session. Pendant la première partie, vos micros seront coupés pour assurer un bon déroulement. N’hésitez pas à poser vos questions dans le chat au fur et à mesure, nous les traiterons en direct ou après la présentation. À la fin, vous pourrez lever la main et prendre la parole pour échanger directement avec nous. Vos retours d’expérience sont très appréciés !</a:t>
            </a:r>
          </a:p>
          <a:p>
            <a:pPr algn="l"/>
            <a:endParaRPr lang="en-US"/>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
        <p:nvSpPr>
          <p:cNvPr id="8" name="Footer Placeholder 4">
            <a:extLst>
              <a:ext uri="{FF2B5EF4-FFF2-40B4-BE49-F238E27FC236}">
                <a16:creationId xmlns:a16="http://schemas.microsoft.com/office/drawing/2014/main" id="{F3C9AC27-ACAD-956A-F4B2-9B469EE65004}"/>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3317544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AECE0-2962-3B66-7C27-3678F3EF88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D86D47-49F2-BC49-CB21-4E06D7BAB5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A4BEB4-89D4-4A47-A0A2-9A87B5E47739}"/>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Nous allons maintenant passer au contenu principal de la session, en commençant par un rappel sur Microsoft 365 Copilot Chat avant d’approfondir les capacités avancées.</a:t>
            </a:r>
          </a:p>
          <a:p>
            <a:pPr algn="l"/>
            <a:endParaRPr lang="en-US"/>
          </a:p>
        </p:txBody>
      </p:sp>
      <p:sp>
        <p:nvSpPr>
          <p:cNvPr id="4" name="Header Placeholder 3">
            <a:extLst>
              <a:ext uri="{FF2B5EF4-FFF2-40B4-BE49-F238E27FC236}">
                <a16:creationId xmlns:a16="http://schemas.microsoft.com/office/drawing/2014/main" id="{D3709D3A-B1CA-0A7B-CAFC-4EE9C248FD79}"/>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7D449440-1035-D8A3-AEC7-663D91DDC614}"/>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AE7034BA-9FE4-E5DC-B71D-8E71A57C2D0D}"/>
              </a:ext>
            </a:extLst>
          </p:cNvPr>
          <p:cNvSpPr>
            <a:spLocks noGrp="1"/>
          </p:cNvSpPr>
          <p:nvPr>
            <p:ph type="sldNum" sz="quarter" idx="5"/>
          </p:nvPr>
        </p:nvSpPr>
        <p:spPr/>
        <p:txBody>
          <a:bodyPr/>
          <a:lstStyle/>
          <a:p>
            <a:fld id="{B4008EB6-D09E-4580-8CD6-DDB14511944F}" type="slidenum">
              <a:rPr lang="en-US" smtClean="0"/>
              <a:pPr/>
              <a:t>6</a:t>
            </a:fld>
            <a:endParaRPr lang="en-US"/>
          </a:p>
        </p:txBody>
      </p:sp>
      <p:sp>
        <p:nvSpPr>
          <p:cNvPr id="8" name="Footer Placeholder 4">
            <a:extLst>
              <a:ext uri="{FF2B5EF4-FFF2-40B4-BE49-F238E27FC236}">
                <a16:creationId xmlns:a16="http://schemas.microsoft.com/office/drawing/2014/main" id="{AF5C7953-D981-4708-9C6D-C2D8E1BEA320}"/>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4018218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34CD3-2E0D-90D7-3964-2EE3DA976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97DCDF-A188-86EE-B179-C53C6F61A2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407241-B817-574B-7F8D-BEA32B83BFC0}"/>
              </a:ext>
            </a:extLst>
          </p:cNvPr>
          <p:cNvSpPr>
            <a:spLocks noGrp="1"/>
          </p:cNvSpPr>
          <p:nvPr>
            <p:ph type="body" idx="1"/>
          </p:nvPr>
        </p:nvSpPr>
        <p:spPr>
          <a:xfrm>
            <a:off x="685800" y="4343400"/>
            <a:ext cx="5486400" cy="3581400"/>
          </a:xfrm>
        </p:spPr>
        <p:txBody>
          <a:bodyPr/>
          <a:lstStyle/>
          <a:p>
            <a:r>
              <a:rPr lang="fr-fr" sz="1600" b="0" i="0">
                <a:effectLst/>
              </a:rPr>
              <a:t>En travaillant étroitement avec nos clients, nous observons un thème émergent sur la courbe d’adoption de l’IA. Les dirigeants souhaitent permettre un accès plus large à l’IA tout en gérant les contraintes budgétaires. Ils visent également à refaçonner les processus métier avec un retour sur investissement mesurable et à mettre en œuvre des outils d’IA avec des contrôles de gouvernance adaptés ainsi que des options flexibles d’achat et de déploiement. </a:t>
            </a:r>
          </a:p>
          <a:p>
            <a:endParaRPr lang="en-US" sz="1600" b="0" i="0">
              <a:effectLst/>
            </a:endParaRPr>
          </a:p>
          <a:p>
            <a:r>
              <a:rPr lang="fr-fr" sz="1600" b="0" i="0">
                <a:effectLst/>
              </a:rPr>
              <a:t>Pour répondre à ces besoins, nous proposons désormais M365 </a:t>
            </a:r>
            <a:r>
              <a:rPr lang="fr-fr" sz="1600" b="0" i="0" err="1">
                <a:effectLst/>
              </a:rPr>
              <a:t>Copilot</a:t>
            </a:r>
            <a:r>
              <a:rPr lang="fr-fr" sz="1600" b="0" i="0">
                <a:effectLst/>
              </a:rPr>
              <a:t> Chat : un moyen plus rapide et sécurisé de faire évoluer l’IA au sein d’une organisation, en s’assurant qu’aucun collaborateur n’est mis à l’écart. </a:t>
            </a:r>
            <a:r>
              <a:rPr lang="fr-fr" sz="1600" b="0" i="0" err="1">
                <a:effectLst/>
              </a:rPr>
              <a:t>Copilot</a:t>
            </a:r>
            <a:r>
              <a:rPr lang="fr-fr" sz="1600" b="0" i="0">
                <a:effectLst/>
              </a:rPr>
              <a:t> Chat combine trois fonctionnalités majeures en un produit intégré pour générer de la valeur pour l’entreprise.</a:t>
            </a:r>
          </a:p>
          <a:p>
            <a:endParaRPr lang="en-US" sz="1600" b="0" i="0">
              <a:effectLst/>
            </a:endParaRPr>
          </a:p>
          <a:p>
            <a:r>
              <a:rPr lang="fr-fr" sz="1600" b="0" i="0">
                <a:effectLst/>
              </a:rPr>
              <a:t>C’est un outil de chat gratuit et sécurisé</a:t>
            </a:r>
            <a:r>
              <a:rPr lang="fr-fr" sz="1600"/>
              <a:t>,</a:t>
            </a:r>
            <a:r>
              <a:rPr lang="fr-fr" sz="1600" b="1" i="0">
                <a:effectLst/>
              </a:rPr>
              <a:t> alimenté par </a:t>
            </a:r>
            <a:br>
              <a:rPr lang="fr-fr" sz="1600" b="1" i="0">
                <a:effectLst/>
              </a:rPr>
            </a:br>
            <a:r>
              <a:rPr kumimoji="0" lang="fr-fr" sz="1600" b="0" i="0" u="none" strike="noStrike" kern="1200" cap="none" spc="0" normalizeH="0" baseline="0" noProof="0">
                <a:ln>
                  <a:noFill/>
                </a:ln>
                <a:solidFill>
                  <a:srgbClr val="091F2C"/>
                </a:solidFill>
                <a:effectLst/>
                <a:uLnTx/>
                <a:uFillTx/>
                <a:latin typeface="Segoe Sans Display"/>
                <a:ea typeface="+mn-ea"/>
                <a:cs typeface="+mn-cs"/>
              </a:rPr>
              <a:t>le dernier modèle GPT </a:t>
            </a:r>
            <a:r>
              <a:rPr lang="fr-fr" sz="1600" b="0" i="0">
                <a:effectLst/>
              </a:rPr>
              <a:t>et ancré dans le Web, ce qui vous permet de travailler plus intelligemment, plus rapidement et de manière collaborative. </a:t>
            </a:r>
            <a:r>
              <a:rPr lang="fr-fr" sz="1600" b="1" i="0">
                <a:effectLst/>
              </a:rPr>
              <a:t>Vous aurez également accès à des agents </a:t>
            </a:r>
            <a:r>
              <a:rPr lang="fr-fr" sz="1600" b="0" i="0">
                <a:effectLst/>
              </a:rPr>
              <a:t>pour réinventer les processus métier, permettant des économies de coûts et la génération de revenus. Ces agents sont intégrés à l’expérience de chat </a:t>
            </a:r>
            <a:br>
              <a:rPr lang="fr-fr" sz="1600" b="0" i="0">
                <a:effectLst/>
              </a:rPr>
            </a:br>
            <a:r>
              <a:rPr lang="fr-fr" sz="1600" b="0" i="0">
                <a:effectLst/>
              </a:rPr>
              <a:t>et facturés en fonction de votre utilisation. </a:t>
            </a:r>
          </a:p>
          <a:p>
            <a:r>
              <a:rPr lang="fr-fr" sz="1600" b="1" i="0">
                <a:effectLst/>
              </a:rPr>
              <a:t>Enfin, </a:t>
            </a:r>
            <a:r>
              <a:rPr lang="fr-fr" sz="1600" b="1" i="0" err="1">
                <a:effectLst/>
              </a:rPr>
              <a:t>Copilot</a:t>
            </a:r>
            <a:r>
              <a:rPr lang="fr-fr" sz="1600" b="1" i="0">
                <a:effectLst/>
              </a:rPr>
              <a:t> Chat offre des contrôles informatiques robustes, </a:t>
            </a:r>
            <a:r>
              <a:rPr lang="fr-fr" sz="1600" b="0" i="0">
                <a:effectLst/>
              </a:rPr>
              <a:t>contribuant à garantir une sécurité, une confidentialité et une conformité de niveau entreprise, ainsi que des politiques de gestion des agents.</a:t>
            </a:r>
            <a:endParaRPr lang="en-US" sz="1600"/>
          </a:p>
          <a:p>
            <a:endParaRPr lang="en-US" sz="850">
              <a:cs typeface="Segoe UI" panose="020B0502040204020203" pitchFamily="34" charset="0"/>
            </a:endParaRPr>
          </a:p>
        </p:txBody>
      </p:sp>
      <p:sp>
        <p:nvSpPr>
          <p:cNvPr id="4" name="Header Placeholder 3">
            <a:extLst>
              <a:ext uri="{FF2B5EF4-FFF2-40B4-BE49-F238E27FC236}">
                <a16:creationId xmlns:a16="http://schemas.microsoft.com/office/drawing/2014/main" id="{665D5F44-02DB-5B01-4AB7-65C2AD566E53}"/>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6" name="Date Placeholder 5">
            <a:extLst>
              <a:ext uri="{FF2B5EF4-FFF2-40B4-BE49-F238E27FC236}">
                <a16:creationId xmlns:a16="http://schemas.microsoft.com/office/drawing/2014/main" id="{06224927-DE6D-859C-ABC0-D7AA575DB8A1}"/>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7DB6565-EEE0-442A-8DC8-09FA435478BA}"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8:53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30A3AC9E-BB8C-1A88-64B3-879B8AF1DA53}"/>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8" name="Footer Placeholder 4">
            <a:extLst>
              <a:ext uri="{FF2B5EF4-FFF2-40B4-BE49-F238E27FC236}">
                <a16:creationId xmlns:a16="http://schemas.microsoft.com/office/drawing/2014/main" id="{29D056BC-5401-8E8F-E037-A2EFE23041D2}"/>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1594136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Copilot Chat, c’est un chat d’entreprise sécurisé basé sur le dernier modèle d’OpenAI. Il est accessible sur le web à l’adresse m365.cloud.microsoft/chat, mais aussi via l’application desktop Windows et macOS, dans Microsoft Teams, et sur mobile iOS et Android. Vérifiez bien que le bouclier vert avec un check apparaît en haut à droite : cela confirme que vous êtes connecté avec votre compte d’entreprise et que vos données restent sécurisées. Copilot Chat se base essentiellement sur les données du web, mais vous pouvez aussi charger vos propres fichiers d’entreprise via le bouton plus.</a:t>
            </a:r>
          </a:p>
          <a:p>
            <a:pPr algn="l"/>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8:53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8" name="Footer Placeholder 4">
            <a:extLst>
              <a:ext uri="{FF2B5EF4-FFF2-40B4-BE49-F238E27FC236}">
                <a16:creationId xmlns:a16="http://schemas.microsoft.com/office/drawing/2014/main" id="{142ADB8B-EE35-F804-E022-01D1F4E208E1}"/>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327422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20658-0837-93CA-CA1F-E7CE9AF909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CD4925-E71A-BFBD-7689-3D075F4863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778620-2195-DD28-9FFD-7588DBCDC5B6}"/>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Passons maintenant à la partie Pages Copilot. Mathilde va vous montrer comment transformer les réponses de Copilot en pages collaboratives, modifiables et partageables.</a:t>
            </a:r>
          </a:p>
          <a:p>
            <a:pPr algn="l"/>
            <a:endParaRPr lang="en-US"/>
          </a:p>
        </p:txBody>
      </p:sp>
      <p:sp>
        <p:nvSpPr>
          <p:cNvPr id="4" name="Header Placeholder 3">
            <a:extLst>
              <a:ext uri="{FF2B5EF4-FFF2-40B4-BE49-F238E27FC236}">
                <a16:creationId xmlns:a16="http://schemas.microsoft.com/office/drawing/2014/main" id="{CF0A1428-5801-4687-815D-254FFE83CEBB}"/>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6F168B0C-328D-A4A0-9F92-DD05FE03EC2A}"/>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692CE02E-8854-E4BB-837C-795741C73066}"/>
              </a:ext>
            </a:extLst>
          </p:cNvPr>
          <p:cNvSpPr>
            <a:spLocks noGrp="1"/>
          </p:cNvSpPr>
          <p:nvPr>
            <p:ph type="sldNum" sz="quarter" idx="5"/>
          </p:nvPr>
        </p:nvSpPr>
        <p:spPr/>
        <p:txBody>
          <a:bodyPr/>
          <a:lstStyle/>
          <a:p>
            <a:fld id="{B4008EB6-D09E-4580-8CD6-DDB14511944F}" type="slidenum">
              <a:rPr lang="en-US" smtClean="0"/>
              <a:pPr/>
              <a:t>9</a:t>
            </a:fld>
            <a:endParaRPr lang="en-US"/>
          </a:p>
        </p:txBody>
      </p:sp>
      <p:sp>
        <p:nvSpPr>
          <p:cNvPr id="8" name="Footer Placeholder 4">
            <a:extLst>
              <a:ext uri="{FF2B5EF4-FFF2-40B4-BE49-F238E27FC236}">
                <a16:creationId xmlns:a16="http://schemas.microsoft.com/office/drawing/2014/main" id="{EE4EB3FB-451E-3170-5AB6-A4385501F3E9}"/>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1158955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DC6F9-55C0-AA42-B3E7-144A659C4E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DA610F-484D-92A3-62D7-53786C8525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460577-8761-DD9B-35F6-7B930A6623D8}"/>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La fonctionnalité Pages Copilot transforme les réponses de l’IA en pages concrètes et modifiables. Plutôt que de manquer des informations précieuses dans un fil de discussion, vous pouvez les capturer, les retravailler et collaborer dessus au fil du temps, rendant ainsi les résultats de l’IA durables et partageables.</a:t>
            </a:r>
          </a:p>
          <a:p>
            <a:endParaRPr lang="en-US"/>
          </a:p>
        </p:txBody>
      </p:sp>
      <p:sp>
        <p:nvSpPr>
          <p:cNvPr id="4" name="Slide Number Placeholder 3">
            <a:extLst>
              <a:ext uri="{FF2B5EF4-FFF2-40B4-BE49-F238E27FC236}">
                <a16:creationId xmlns:a16="http://schemas.microsoft.com/office/drawing/2014/main" id="{AF39979D-318C-60A8-2070-9547C64BFEC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1781624-BC54-4363-BF42-C5F2781AA858}"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4008715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Ceci est un exemple de la façon dont les Pages Copilot fonctionnent en pratique. Vous pouvez passer de façon fluide de la discussion avec Copilot à la modification d’une page partagée, en gardant vos réflexions et votre collaboration au même endroit.</a:t>
            </a:r>
          </a:p>
          <a:p>
            <a:endParaRPr lang="en-US"/>
          </a:p>
          <a:p>
            <a:endParaRPr lang="en-US"/>
          </a:p>
          <a:p>
            <a:r>
              <a:rPr lang="en-US"/>
              <a:t>Draf</a:t>
            </a:r>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
        <p:nvSpPr>
          <p:cNvPr id="8" name="Footer Placeholder 4">
            <a:extLst>
              <a:ext uri="{FF2B5EF4-FFF2-40B4-BE49-F238E27FC236}">
                <a16:creationId xmlns:a16="http://schemas.microsoft.com/office/drawing/2014/main" id="{844B53D8-0846-56D6-0235-24FFEC1D2D5A}"/>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26583280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502E0F-B993-9F41-3D90-8BBD514D4E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012137-AC19-B343-BD62-13CD30DE8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FEF7B5-D061-3692-F636-6C39E1C49BA7}"/>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En réalité, les Pages Copilot ont été élaborées sur la base de Microsoft Loop. Cela signifie qu’elles sont conçues pour une collaboration flexible en temps réel et fonctionnent correctement dans Teams, Outlook, Word et d’autres applications Microsoft 365.</a:t>
            </a:r>
          </a:p>
          <a:p>
            <a:endParaRPr lang="en-US" b="0">
              <a:cs typeface="Calibri"/>
            </a:endParaRPr>
          </a:p>
        </p:txBody>
      </p:sp>
      <p:sp>
        <p:nvSpPr>
          <p:cNvPr id="4" name="Slide Number Placeholder 3">
            <a:extLst>
              <a:ext uri="{FF2B5EF4-FFF2-40B4-BE49-F238E27FC236}">
                <a16:creationId xmlns:a16="http://schemas.microsoft.com/office/drawing/2014/main" id="{20481EF7-E232-B4B6-9E7C-EE072814D1CF}"/>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BA1C36C-5891-DA46-9527-8814FD0739F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74945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85E20-F63F-8167-08B1-56BFF77D7B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8115EF-13B3-3346-D357-B48DBF124C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0B7772-C22F-FDE6-716A-A18AE7D1C8A0}"/>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Nous passons maintenant à la fonctionnalité Créer. Justine va vous présenter comment générer des images, des vidéos, des affiches et bien d’autres contenus visuels directement dans Copilot Chat, le tout en respectant l’identité de marque de votre organisation.</a:t>
            </a:r>
          </a:p>
          <a:p>
            <a:pPr algn="l"/>
            <a:endParaRPr lang="en-US"/>
          </a:p>
        </p:txBody>
      </p:sp>
      <p:sp>
        <p:nvSpPr>
          <p:cNvPr id="4" name="Header Placeholder 3">
            <a:extLst>
              <a:ext uri="{FF2B5EF4-FFF2-40B4-BE49-F238E27FC236}">
                <a16:creationId xmlns:a16="http://schemas.microsoft.com/office/drawing/2014/main" id="{0684B681-5D63-6CEE-1B59-70AD95839C6B}"/>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00717133-A10C-C618-B097-E3CD47293111}"/>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F29EF0CA-3709-2681-C679-4510C1C87E83}"/>
              </a:ext>
            </a:extLst>
          </p:cNvPr>
          <p:cNvSpPr>
            <a:spLocks noGrp="1"/>
          </p:cNvSpPr>
          <p:nvPr>
            <p:ph type="sldNum" sz="quarter" idx="5"/>
          </p:nvPr>
        </p:nvSpPr>
        <p:spPr/>
        <p:txBody>
          <a:bodyPr/>
          <a:lstStyle/>
          <a:p>
            <a:fld id="{B4008EB6-D09E-4580-8CD6-DDB14511944F}" type="slidenum">
              <a:rPr lang="en-US" smtClean="0"/>
              <a:pPr/>
              <a:t>13</a:t>
            </a:fld>
            <a:endParaRPr lang="en-US"/>
          </a:p>
        </p:txBody>
      </p:sp>
      <p:sp>
        <p:nvSpPr>
          <p:cNvPr id="8" name="Footer Placeholder 4">
            <a:extLst>
              <a:ext uri="{FF2B5EF4-FFF2-40B4-BE49-F238E27FC236}">
                <a16:creationId xmlns:a16="http://schemas.microsoft.com/office/drawing/2014/main" id="{E29E98A5-84A8-1068-A3B1-1F90EA0B2564}"/>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10795367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DC6F9-55C0-AA42-B3E7-144A659C4E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DA610F-484D-92A3-62D7-53786C8525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460577-8761-DD9B-35F6-7B930A6623D8}"/>
              </a:ext>
            </a:extLst>
          </p:cNvPr>
          <p:cNvSpPr>
            <a:spLocks noGrp="1"/>
          </p:cNvSpPr>
          <p:nvPr>
            <p:ph type="body" idx="1"/>
          </p:nvPr>
        </p:nvSpPr>
        <p:spPr/>
        <p:txBody>
          <a:bodyPr/>
          <a:lstStyle/>
          <a:p>
            <a:r>
              <a:rPr lang="fr-fr" sz="1200">
                <a:solidFill>
                  <a:srgbClr val="353535"/>
                </a:solidFill>
                <a:effectLst/>
                <a:latin typeface="Segoe UI Variable Text"/>
                <a:ea typeface="Calibri"/>
                <a:cs typeface="Segoe UI Variable Text"/>
              </a:rPr>
              <a:t>Avec la fonctionnalité Créer, vous pouvez rapidement transformer votre </a:t>
            </a:r>
            <a:r>
              <a:rPr lang="fr-fr" sz="1200" b="1">
                <a:solidFill>
                  <a:srgbClr val="353535"/>
                </a:solidFill>
                <a:effectLst/>
                <a:latin typeface="Segoe UI Variable Text"/>
                <a:ea typeface="Calibri"/>
                <a:cs typeface="Segoe UI Variable Text"/>
              </a:rPr>
              <a:t>idée en image, design, brouillon de texte, vidéo, podcast ou sondage</a:t>
            </a:r>
            <a:r>
              <a:rPr lang="fr-fr" sz="1200">
                <a:solidFill>
                  <a:srgbClr val="353535"/>
                </a:solidFill>
                <a:effectLst/>
                <a:latin typeface="Segoe UI Variable Text"/>
                <a:ea typeface="Calibri"/>
                <a:cs typeface="Segoe UI Variable Text"/>
              </a:rPr>
              <a:t> grâce à l’IA générative. </a:t>
            </a:r>
            <a:endParaRPr lang="en-US"/>
          </a:p>
        </p:txBody>
      </p:sp>
      <p:sp>
        <p:nvSpPr>
          <p:cNvPr id="4" name="Slide Number Placeholder 3">
            <a:extLst>
              <a:ext uri="{FF2B5EF4-FFF2-40B4-BE49-F238E27FC236}">
                <a16:creationId xmlns:a16="http://schemas.microsoft.com/office/drawing/2014/main" id="{AF39979D-318C-60A8-2070-9547C64BFEC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1781624-BC54-4363-BF42-C5F2781AA858}"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3486150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CFAC8-3281-8DC0-7264-835EC8DA0A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EEFB8A-AFF7-15CF-6D51-6A966DAC44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381AB-8AB8-73D6-55A4-213E6D7B2037}"/>
              </a:ext>
            </a:extLst>
          </p:cNvPr>
          <p:cNvSpPr>
            <a:spLocks noGrp="1"/>
          </p:cNvSpPr>
          <p:nvPr>
            <p:ph type="body" idx="1"/>
          </p:nvPr>
        </p:nvSpPr>
        <p:spPr>
          <a:xfrm>
            <a:off x="685800" y="4343399"/>
            <a:ext cx="5791200" cy="4799013"/>
          </a:xfrm>
        </p:spPr>
        <p:txBody>
          <a:bodyPr/>
          <a:lstStyle/>
          <a:p>
            <a:pPr marL="285750" indent="-285750">
              <a:lnSpc>
                <a:spcPct val="107000"/>
              </a:lnSpc>
              <a:spcAft>
                <a:spcPts val="800"/>
              </a:spcAft>
              <a:buFont typeface="Arial" panose="020B0604020202020204" pitchFamily="34" charset="0"/>
              <a:buChar char="•"/>
              <a:defRPr/>
            </a:pP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Créer vous aide à générer et à éditer une grande variété de contenus, notamment </a:t>
            </a:r>
            <a:r>
              <a:rPr kumimoji="0" lang="fr-fr" sz="1800" b="1" i="0" u="none" strike="noStrike" kern="1200" cap="none" spc="0" normalizeH="0" baseline="0" noProof="0">
                <a:ln>
                  <a:noFill/>
                </a:ln>
                <a:solidFill>
                  <a:srgbClr val="000000"/>
                </a:solidFill>
                <a:effectLst/>
                <a:uLnTx/>
                <a:uFillTx/>
                <a:latin typeface="Segoe Sans Display"/>
                <a:ea typeface="+mn-ea"/>
                <a:cs typeface="Segoe Sans Display"/>
              </a:rPr>
              <a:t>des artefacts visuels </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(images, infographies et bannières), </a:t>
            </a:r>
            <a:r>
              <a:rPr kumimoji="0" lang="fr-fr" sz="1800" b="1" i="0" u="none" strike="noStrike" kern="1200" cap="none" spc="0" normalizeH="0" baseline="0" noProof="0">
                <a:ln>
                  <a:noFill/>
                </a:ln>
                <a:solidFill>
                  <a:srgbClr val="000000"/>
                </a:solidFill>
                <a:effectLst/>
                <a:uLnTx/>
                <a:uFillTx/>
                <a:latin typeface="Segoe Sans Display"/>
                <a:ea typeface="+mn-ea"/>
                <a:cs typeface="Segoe Sans Display"/>
              </a:rPr>
              <a:t>des vidéos</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 (scénarisation, visuels de Stock ou PPT, audio et voix off), </a:t>
            </a:r>
            <a:r>
              <a:rPr kumimoji="0" lang="fr-fr" sz="1800" b="1" i="0" u="none" strike="noStrike" kern="1200" cap="none" spc="0" normalizeH="0" baseline="0" noProof="0">
                <a:ln>
                  <a:noFill/>
                </a:ln>
                <a:solidFill>
                  <a:srgbClr val="000000"/>
                </a:solidFill>
                <a:effectLst/>
                <a:uLnTx/>
                <a:uFillTx/>
                <a:latin typeface="Segoe Sans Display"/>
                <a:ea typeface="+mn-ea"/>
                <a:cs typeface="Segoe Sans Display"/>
              </a:rPr>
              <a:t>des artefacts textuels </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(documents, FAQ et bulletins d’information), ainsi que </a:t>
            </a:r>
            <a:r>
              <a:rPr kumimoji="0" lang="fr-fr" sz="1800" b="1" i="0" u="none" strike="noStrike" kern="1200" cap="none" spc="0" normalizeH="0" baseline="0" noProof="0">
                <a:ln>
                  <a:noFill/>
                </a:ln>
                <a:solidFill>
                  <a:srgbClr val="000000"/>
                </a:solidFill>
                <a:effectLst/>
                <a:uLnTx/>
                <a:uFillTx/>
                <a:latin typeface="Segoe Sans Display"/>
                <a:ea typeface="+mn-ea"/>
                <a:cs typeface="Segoe Sans Display"/>
              </a:rPr>
              <a:t>des sondages</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 </a:t>
            </a:r>
            <a:b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b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(y compris enquêtes et quiz). </a:t>
            </a:r>
          </a:p>
          <a:p>
            <a:pPr marL="228600" marR="0" lvl="0" indent="-228600" algn="l" defTabSz="914400" rtl="0" eaLnBrk="1" fontAlgn="auto" latinLnBrk="0" hangingPunct="1">
              <a:lnSpc>
                <a:spcPct val="105000"/>
              </a:lnSpc>
              <a:spcBef>
                <a:spcPts val="400"/>
              </a:spcBef>
              <a:spcAft>
                <a:spcPts val="400"/>
              </a:spcAft>
              <a:buClrTx/>
              <a:buSzTx/>
              <a:buFont typeface="Arial" panose="020B0604020202020204" pitchFamily="34" charset="0"/>
              <a:buChar char="•"/>
              <a:tabLst/>
              <a:defRPr/>
            </a:pPr>
            <a:r>
              <a:rPr lang="fr-fr" sz="1800">
                <a:solidFill>
                  <a:srgbClr val="353535"/>
                </a:solidFill>
                <a:effectLst/>
                <a:latin typeface="Segoe UI Variable Text"/>
                <a:ea typeface="Calibri"/>
                <a:cs typeface="Segoe UI Variable Text"/>
              </a:rPr>
              <a:t>Vous pouvez choisir parmi des milliers de modèles modernes pour vous inspirer ou </a:t>
            </a:r>
            <a:r>
              <a:rPr lang="fr-fr" sz="1800" b="1">
                <a:solidFill>
                  <a:srgbClr val="353535"/>
                </a:solidFill>
                <a:effectLst/>
                <a:latin typeface="Segoe UI Variable Text"/>
                <a:ea typeface="Calibri"/>
                <a:cs typeface="Segoe UI Variable Text"/>
              </a:rPr>
              <a:t>utiliser les modèles de votre entreprise </a:t>
            </a:r>
            <a:r>
              <a:rPr lang="fr-fr" sz="1800">
                <a:solidFill>
                  <a:srgbClr val="353535"/>
                </a:solidFill>
                <a:effectLst/>
                <a:latin typeface="Segoe UI Variable Text"/>
                <a:ea typeface="Calibri"/>
                <a:cs typeface="Segoe UI Variable Text"/>
              </a:rPr>
              <a:t>comme point de départ pour vos créations.</a:t>
            </a:r>
            <a:r>
              <a:t> </a:t>
            </a:r>
            <a:r>
              <a:rPr lang="en-GB"/>
              <a:t> </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Des LLM puissants, tels que </a:t>
            </a:r>
            <a:r>
              <a:rPr kumimoji="0" lang="fr-fr" sz="1800" b="1" i="0" u="none" strike="noStrike" kern="1200" cap="none" spc="0" normalizeH="0" baseline="0" noProof="0">
                <a:ln>
                  <a:noFill/>
                </a:ln>
                <a:solidFill>
                  <a:srgbClr val="000000"/>
                </a:solidFill>
                <a:effectLst/>
                <a:uLnTx/>
                <a:uFillTx/>
                <a:latin typeface="Segoe Sans Display"/>
                <a:ea typeface="+mn-ea"/>
                <a:cs typeface="Segoe Sans Display"/>
              </a:rPr>
              <a:t>GPT 4o pour les images</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 combinés aux </a:t>
            </a:r>
            <a:r>
              <a:rPr kumimoji="0" lang="fr-fr" sz="1800" b="1" i="0" u="none" strike="noStrike" kern="1200" cap="none" spc="0" normalizeH="0" baseline="0" noProof="0">
                <a:ln>
                  <a:noFill/>
                </a:ln>
                <a:solidFill>
                  <a:srgbClr val="000000"/>
                </a:solidFill>
                <a:effectLst/>
                <a:uLnTx/>
                <a:uFillTx/>
                <a:latin typeface="Segoe Sans Display"/>
                <a:ea typeface="+mn-ea"/>
                <a:cs typeface="Segoe Sans Display"/>
              </a:rPr>
              <a:t>suggestions d’artefacts</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 et aux </a:t>
            </a:r>
            <a:r>
              <a:rPr kumimoji="0" lang="fr-fr" sz="1800" b="1" i="0" u="none" strike="noStrike" kern="1200" cap="none" spc="0" normalizeH="0" baseline="0" noProof="0">
                <a:ln>
                  <a:noFill/>
                </a:ln>
                <a:solidFill>
                  <a:srgbClr val="000000"/>
                </a:solidFill>
                <a:effectLst/>
                <a:uLnTx/>
                <a:uFillTx/>
                <a:latin typeface="Segoe Sans Display"/>
                <a:ea typeface="+mn-ea"/>
                <a:cs typeface="Segoe Sans Display"/>
              </a:rPr>
              <a:t>modèles de requête</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 permettent à chacun de produire efficacement des contenus exceptionnels. </a:t>
            </a:r>
          </a:p>
          <a:p>
            <a:pPr marL="228600" marR="0" lvl="0" indent="-228600" algn="l" defTabSz="914400" rtl="0" eaLnBrk="1" fontAlgn="auto" latinLnBrk="0" hangingPunct="1">
              <a:lnSpc>
                <a:spcPct val="105000"/>
              </a:lnSpc>
              <a:spcBef>
                <a:spcPts val="400"/>
              </a:spcBef>
              <a:spcAft>
                <a:spcPts val="400"/>
              </a:spcAft>
              <a:buClrTx/>
              <a:buSzTx/>
              <a:buFont typeface="Arial" panose="020B0604020202020204" pitchFamily="34" charset="0"/>
              <a:buChar char="•"/>
              <a:tabLst/>
              <a:defRPr/>
            </a:pP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Créer s’ancre à </a:t>
            </a:r>
            <a:r>
              <a:rPr kumimoji="0" lang="fr-fr" sz="1800" b="1" i="0" u="none" strike="noStrike" kern="1200" cap="none" spc="0" normalizeH="0" baseline="0" noProof="0">
                <a:ln>
                  <a:noFill/>
                </a:ln>
                <a:solidFill>
                  <a:srgbClr val="000000"/>
                </a:solidFill>
                <a:effectLst/>
                <a:uLnTx/>
                <a:uFillTx/>
                <a:latin typeface="Segoe Sans Display"/>
                <a:ea typeface="+mn-ea"/>
                <a:cs typeface="Segoe Sans Display"/>
              </a:rPr>
              <a:t>Microsoft Graph </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et aux fichiers que vous avez chargés. </a:t>
            </a:r>
          </a:p>
          <a:p>
            <a:pPr>
              <a:lnSpc>
                <a:spcPct val="107000"/>
              </a:lnSpc>
              <a:spcAft>
                <a:spcPts val="800"/>
              </a:spcAft>
              <a:defRPr/>
            </a:pPr>
            <a:endParaRPr lang="en-IN" sz="1800">
              <a:solidFill>
                <a:srgbClr val="353535"/>
              </a:solidFill>
              <a:effectLst/>
              <a:latin typeface="Segoe UI Variable Text"/>
              <a:ea typeface="Calibri"/>
              <a:cs typeface="Segoe UI Variable Text"/>
            </a:endParaRPr>
          </a:p>
          <a:p>
            <a:pPr>
              <a:lnSpc>
                <a:spcPct val="107000"/>
              </a:lnSpc>
              <a:spcAft>
                <a:spcPts val="800"/>
              </a:spcAft>
              <a:defRPr/>
            </a:pPr>
            <a:endParaRPr lang="en-IN" sz="1800">
              <a:solidFill>
                <a:srgbClr val="353535"/>
              </a:solidFill>
              <a:latin typeface="Segoe UI Variable Text"/>
              <a:ea typeface="Calibri" panose="020F0502020204030204" pitchFamily="34" charset="0"/>
              <a:cs typeface="Segoe UI Variable Text"/>
            </a:endParaRPr>
          </a:p>
          <a:p>
            <a:pPr>
              <a:lnSpc>
                <a:spcPct val="107000"/>
              </a:lnSpc>
            </a:pPr>
            <a:r>
              <a:rPr lang="fr-fr" sz="1800" b="0" i="0" u="none" strike="noStrike" kern="1200" cap="none" spc="0" normalizeH="0" baseline="0" noProof="0">
                <a:ln>
                  <a:noFill/>
                </a:ln>
                <a:effectLst/>
                <a:uLnTx/>
                <a:uFillTx/>
                <a:latin typeface="Segoe UI Variable Text"/>
                <a:cs typeface="Segoe UI Variable Text"/>
              </a:rPr>
              <a:t>Copilot permet aux utilisateurs de réaliser des créations qu’ils auraient du mal à faire autrement — comme concevoir une affiche ou une vidéo attrayante.</a:t>
            </a:r>
          </a:p>
          <a:p>
            <a:pPr>
              <a:lnSpc>
                <a:spcPct val="107000"/>
              </a:lnSpc>
            </a:pPr>
            <a:r>
              <a:rPr lang="fr-fr" sz="1800" b="0" i="0" u="none" strike="noStrike" kern="1200" cap="none" spc="0" normalizeH="0" baseline="0" noProof="0">
                <a:ln>
                  <a:noFill/>
                </a:ln>
                <a:effectLst/>
                <a:uLnTx/>
                <a:uFillTx/>
                <a:latin typeface="Segoe UI Variable Text"/>
                <a:cs typeface="Segoe UI Variable Text"/>
              </a:rPr>
              <a:t>Imaginez ce que votre équipe marketing pourra faire avec tout cela !</a:t>
            </a:r>
          </a:p>
          <a:p>
            <a:pPr marL="0" indent="0">
              <a:spcBef>
                <a:spcPts val="600"/>
              </a:spcBef>
              <a:spcAft>
                <a:spcPts val="1200"/>
              </a:spcAft>
              <a:buNone/>
              <a:defRPr/>
            </a:pPr>
            <a:r>
              <a:rPr lang="fr-fr" sz="1800">
                <a:latin typeface="Segoe Sans Display"/>
                <a:cs typeface="Segoe Sans Display"/>
              </a:rPr>
              <a:t>PILIER ORIGINAL :</a:t>
            </a:r>
          </a:p>
          <a:p>
            <a:pPr marL="0" marR="0" lvl="0" indent="0" algn="l" defTabSz="914400" rtl="0" eaLnBrk="1" fontAlgn="auto" latinLnBrk="0" hangingPunct="1">
              <a:lnSpc>
                <a:spcPct val="100000"/>
              </a:lnSpc>
              <a:spcBef>
                <a:spcPts val="600"/>
              </a:spcBef>
              <a:spcAft>
                <a:spcPts val="1200"/>
              </a:spcAft>
              <a:buClrTx/>
              <a:buSzTx/>
              <a:buFontTx/>
              <a:buNone/>
              <a:tabLst/>
              <a:defRPr/>
            </a:pPr>
            <a:r>
              <a:rPr lang="fr-fr" sz="1800">
                <a:latin typeface="Segoe Sans Display"/>
                <a:cs typeface="Segoe Sans Display"/>
              </a:rPr>
              <a:t>Conception assistée par l’IA : simplifiez le processus créatif et permettez à chacun de produire du contenu soigné, basé sur Microsoft Graph et sur les fichiers que vous avez chargés.</a:t>
            </a:r>
            <a:br>
              <a:rPr/>
            </a:br>
            <a:r>
              <a:rPr lang="fr-fr" sz="1800">
                <a:latin typeface="Segoe Sans Display"/>
                <a:cs typeface="Segoe Sans Display"/>
              </a:rPr>
              <a:t>Grande variété de contenus : </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créez et éditez une large gamme d’artefacts visuels, de vidéos, de contenus audio, </a:t>
            </a:r>
            <a:r>
              <a:rPr lang="fr-fr" sz="1800">
                <a:latin typeface="Segoe Sans Display"/>
                <a:cs typeface="Segoe Sans Display"/>
              </a:rPr>
              <a:t>d’artefacts textuels et d’enquêtes pour </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répondre à des besoins de communication variés.  </a:t>
            </a:r>
          </a:p>
          <a:p>
            <a:r>
              <a:rPr lang="fr-fr" sz="1800">
                <a:latin typeface="Segoe Sans Display"/>
                <a:cs typeface="Segoe Sans Display"/>
              </a:rPr>
              <a:t>Modèles et kit de marque : </a:t>
            </a:r>
            <a:r>
              <a:rPr kumimoji="0" lang="fr-fr" sz="1800" b="0" i="0" u="none" strike="noStrike" kern="1200" cap="none" spc="0" normalizeH="0" baseline="0" noProof="0">
                <a:ln>
                  <a:noFill/>
                </a:ln>
                <a:solidFill>
                  <a:srgbClr val="000000"/>
                </a:solidFill>
                <a:effectLst/>
                <a:uLnTx/>
                <a:uFillTx/>
                <a:latin typeface="Segoe Sans Display"/>
                <a:ea typeface="+mn-ea"/>
                <a:cs typeface="Segoe Sans Display"/>
              </a:rPr>
              <a:t>choisissez parmi des milliers de modèles, en vous appuyant sur les suggestions d’artefacts et les modèles de requête, ou utilisez les modèles personnalisés de votre entreprise.</a:t>
            </a:r>
            <a:br>
              <a:rPr/>
            </a:br>
            <a:br>
              <a:rPr/>
            </a:br>
            <a:r>
              <a:rPr lang="fr-fr" sz="1200" b="0" i="0" kern="1200">
                <a:solidFill>
                  <a:schemeClr val="tx1"/>
                </a:solidFill>
                <a:effectLst/>
                <a:latin typeface="+mn-lt"/>
                <a:ea typeface="+mn-ea"/>
                <a:cs typeface="+mn-cs"/>
              </a:rPr>
              <a:t>Copilot Créer offre des capacités puissantes pour gérer et appliquer des kits de marque dans toute votre organisation, </a:t>
            </a:r>
            <a:r>
              <a:rPr lang="fr-FR" sz="1200" b="0" i="0" kern="1200">
                <a:solidFill>
                  <a:schemeClr val="tx1"/>
                </a:solidFill>
                <a:effectLst/>
                <a:latin typeface="+mn-lt"/>
                <a:ea typeface="+mn-ea"/>
                <a:cs typeface="+mn-cs"/>
              </a:rPr>
              <a:t>la fonctionnalité est notamment utilisée</a:t>
            </a:r>
            <a:r>
              <a:rPr lang="fr-fr" sz="1200" b="0" i="0" kern="1200">
                <a:solidFill>
                  <a:schemeClr val="tx1"/>
                </a:solidFill>
                <a:effectLst/>
                <a:latin typeface="+mn-lt"/>
                <a:ea typeface="+mn-ea"/>
                <a:cs typeface="+mn-cs"/>
              </a:rPr>
              <a:t> avec la </a:t>
            </a:r>
            <a:r>
              <a:rPr lang="fr-fr" sz="1200" b="1" i="0" kern="1200">
                <a:solidFill>
                  <a:schemeClr val="tx1"/>
                </a:solidFill>
                <a:effectLst/>
                <a:latin typeface="+mn-lt"/>
                <a:ea typeface="+mn-ea"/>
                <a:cs typeface="+mn-cs"/>
              </a:rPr>
              <a:t>politique de gestion de la marque d’entreprise</a:t>
            </a:r>
            <a:r>
              <a:rPr lang="fr-fr" sz="1200" b="0" i="0" kern="1200">
                <a:solidFill>
                  <a:schemeClr val="tx1"/>
                </a:solidFill>
                <a:effectLst/>
                <a:latin typeface="+mn-lt"/>
                <a:ea typeface="+mn-ea"/>
                <a:cs typeface="+mn-cs"/>
              </a:rPr>
              <a:t> et les </a:t>
            </a:r>
            <a:r>
              <a:rPr lang="fr-fr" sz="1200" b="1" i="0" kern="1200">
                <a:solidFill>
                  <a:schemeClr val="tx1"/>
                </a:solidFill>
                <a:effectLst/>
                <a:latin typeface="+mn-lt"/>
                <a:ea typeface="+mn-ea"/>
                <a:cs typeface="+mn-cs"/>
              </a:rPr>
              <a:t>bibliothèques d’actifs organisationnels (OAL)</a:t>
            </a:r>
            <a:r>
              <a:rPr lang="fr-fr" sz="1200" b="0" i="0" kern="1200">
                <a:solidFill>
                  <a:schemeClr val="tx1"/>
                </a:solidFill>
                <a:effectLst/>
                <a:latin typeface="+mn-lt"/>
                <a:ea typeface="+mn-ea"/>
                <a:cs typeface="+mn-cs"/>
              </a:rPr>
              <a:t>. Voici comment les choses fonctionnent et ce que vous pouvez en tirer :</a:t>
            </a:r>
          </a:p>
          <a:p>
            <a:r>
              <a:rPr lang="fr-fr" sz="1200" b="1" i="0" kern="1200">
                <a:solidFill>
                  <a:schemeClr val="tx1"/>
                </a:solidFill>
                <a:effectLst/>
                <a:latin typeface="+mn-lt"/>
                <a:ea typeface="+mn-ea"/>
                <a:cs typeface="+mn-cs"/>
              </a:rPr>
              <a:t>🎨 Ce que Copilot Create peut faire pour les kits de marque</a:t>
            </a:r>
          </a:p>
          <a:p>
            <a:r>
              <a:rPr lang="fr-fr" sz="1200" b="1" i="0" kern="1200">
                <a:solidFill>
                  <a:schemeClr val="tx1"/>
                </a:solidFill>
                <a:effectLst/>
                <a:latin typeface="+mn-lt"/>
                <a:ea typeface="+mn-ea"/>
                <a:cs typeface="+mn-cs"/>
              </a:rPr>
              <a:t>Gestion centralisée des kits de marque</a:t>
            </a:r>
            <a:br>
              <a:rPr/>
            </a:br>
            <a:r>
              <a:rPr lang="fr-fr" sz="1200" b="0" i="0" kern="1200">
                <a:solidFill>
                  <a:schemeClr val="tx1"/>
                </a:solidFill>
                <a:effectLst/>
                <a:latin typeface="+mn-lt"/>
                <a:ea typeface="+mn-ea"/>
                <a:cs typeface="+mn-cs"/>
              </a:rPr>
              <a:t>Les gestionnaires de marque peuvent créer et publier des kits de marque officiels via </a:t>
            </a:r>
            <a:r>
              <a:rPr lang="fr-fr" sz="1200" b="0" i="0" u="none" strike="noStrike" kern="1200">
                <a:solidFill>
                  <a:schemeClr val="tx1"/>
                </a:solidFill>
                <a:effectLst/>
                <a:latin typeface="+mn-lt"/>
                <a:ea typeface="+mn-ea"/>
                <a:cs typeface="+mn-cs"/>
                <a:hlinkClick r:id="rId3"/>
              </a:rPr>
              <a:t>create.microsoft.com</a:t>
            </a:r>
            <a:r>
              <a:rPr lang="fr-fr" sz="1200" b="0" i="0" kern="1200">
                <a:solidFill>
                  <a:schemeClr val="tx1"/>
                </a:solidFill>
                <a:effectLst/>
                <a:latin typeface="+mn-lt"/>
                <a:ea typeface="+mn-ea"/>
                <a:cs typeface="+mn-cs"/>
              </a:rPr>
              <a:t>. Ces kits peuvent inclure :</a:t>
            </a:r>
          </a:p>
          <a:p>
            <a:pPr lvl="1"/>
            <a:r>
              <a:rPr lang="fr-fr" sz="1200" b="0" i="0" kern="1200">
                <a:solidFill>
                  <a:schemeClr val="tx1"/>
                </a:solidFill>
                <a:effectLst/>
                <a:latin typeface="+mn-lt"/>
                <a:ea typeface="+mn-ea"/>
                <a:cs typeface="+mn-cs"/>
              </a:rPr>
              <a:t>Logos</a:t>
            </a:r>
          </a:p>
          <a:p>
            <a:pPr lvl="1"/>
            <a:r>
              <a:rPr lang="fr-fr" sz="1200" b="0" i="0" kern="1200">
                <a:solidFill>
                  <a:schemeClr val="tx1"/>
                </a:solidFill>
                <a:effectLst/>
                <a:latin typeface="+mn-lt"/>
                <a:ea typeface="+mn-ea"/>
                <a:cs typeface="+mn-cs"/>
              </a:rPr>
              <a:t>Palettes de couleurs</a:t>
            </a:r>
          </a:p>
          <a:p>
            <a:pPr lvl="1"/>
            <a:r>
              <a:rPr lang="fr-fr" sz="1200" b="0" i="0" kern="1200">
                <a:solidFill>
                  <a:schemeClr val="tx1"/>
                </a:solidFill>
                <a:effectLst/>
                <a:latin typeface="+mn-lt"/>
                <a:ea typeface="+mn-ea"/>
                <a:cs typeface="+mn-cs"/>
              </a:rPr>
              <a:t>Polices</a:t>
            </a:r>
          </a:p>
          <a:p>
            <a:pPr lvl="1"/>
            <a:r>
              <a:rPr lang="fr-fr" sz="1200" b="0" i="0" kern="1200">
                <a:solidFill>
                  <a:schemeClr val="tx1"/>
                </a:solidFill>
                <a:effectLst/>
                <a:latin typeface="+mn-lt"/>
                <a:ea typeface="+mn-ea"/>
                <a:cs typeface="+mn-cs"/>
              </a:rPr>
              <a:t>Images</a:t>
            </a:r>
          </a:p>
          <a:p>
            <a:pPr lvl="1"/>
            <a:r>
              <a:rPr lang="fr-fr" sz="1200" b="0" i="0" kern="1200">
                <a:solidFill>
                  <a:schemeClr val="tx1"/>
                </a:solidFill>
                <a:effectLst/>
                <a:latin typeface="+mn-lt"/>
                <a:ea typeface="+mn-ea"/>
                <a:cs typeface="+mn-cs"/>
              </a:rPr>
              <a:t>Modèles</a:t>
            </a:r>
          </a:p>
          <a:p>
            <a:r>
              <a:rPr lang="fr-fr" sz="1200" b="0" i="0" kern="1200">
                <a:solidFill>
                  <a:schemeClr val="tx1"/>
                </a:solidFill>
                <a:effectLst/>
                <a:latin typeface="+mn-lt"/>
                <a:ea typeface="+mn-ea"/>
                <a:cs typeface="+mn-cs"/>
              </a:rPr>
              <a:t>Une fois publiés, ces kits deviennent accessibles à tous les utilisateurs du compte, garantissant la cohérence de la marque dans toutes les créations </a:t>
            </a:r>
            <a:r>
              <a:rPr lang="fr-fr" sz="1200" b="0" i="0" u="none" strike="noStrike" kern="1200">
                <a:solidFill>
                  <a:schemeClr val="tx1"/>
                </a:solidFill>
                <a:effectLst/>
                <a:latin typeface="+mn-lt"/>
                <a:ea typeface="+mn-ea"/>
                <a:cs typeface="+mn-cs"/>
                <a:hlinkClick r:id="rId4"/>
              </a:rPr>
              <a:t>[1]</a:t>
            </a:r>
            <a:r>
              <a:rPr lang="fr-fr" sz="1200" b="0" i="0" kern="1200">
                <a:solidFill>
                  <a:schemeClr val="tx1"/>
                </a:solidFill>
                <a:effectLst/>
                <a:latin typeface="+mn-lt"/>
                <a:ea typeface="+mn-ea"/>
                <a:cs typeface="+mn-cs"/>
              </a:rPr>
              <a:t>.</a:t>
            </a:r>
          </a:p>
          <a:p>
            <a:r>
              <a:rPr lang="fr-fr" sz="1200" b="1" i="0" kern="1200">
                <a:solidFill>
                  <a:schemeClr val="tx1"/>
                </a:solidFill>
                <a:effectLst/>
                <a:latin typeface="+mn-lt"/>
                <a:ea typeface="+mn-ea"/>
                <a:cs typeface="+mn-cs"/>
              </a:rPr>
              <a:t>Génération de contenu de marque</a:t>
            </a:r>
            <a:br>
              <a:rPr/>
            </a:br>
            <a:r>
              <a:rPr lang="fr-fr" sz="1200" b="0" i="0" kern="1200">
                <a:solidFill>
                  <a:schemeClr val="tx1"/>
                </a:solidFill>
                <a:effectLst/>
                <a:latin typeface="+mn-lt"/>
                <a:ea typeface="+mn-ea"/>
                <a:cs typeface="+mn-cs"/>
              </a:rPr>
              <a:t>Les utilisateurs peuvent :</a:t>
            </a:r>
          </a:p>
          <a:p>
            <a:pPr lvl="1"/>
            <a:r>
              <a:rPr lang="fr-fr" sz="1200" b="0" i="0" kern="1200">
                <a:solidFill>
                  <a:schemeClr val="tx1"/>
                </a:solidFill>
                <a:effectLst/>
                <a:latin typeface="+mn-lt"/>
                <a:ea typeface="+mn-ea"/>
                <a:cs typeface="+mn-cs"/>
              </a:rPr>
              <a:t>Générer des artefacts de marque avec l’IA (par exemple : bannières, infographies, présentations)</a:t>
            </a:r>
          </a:p>
          <a:p>
            <a:pPr lvl="1"/>
            <a:r>
              <a:rPr lang="fr-fr" sz="1200" b="0" i="0" kern="1200">
                <a:solidFill>
                  <a:schemeClr val="tx1"/>
                </a:solidFill>
                <a:effectLst/>
                <a:latin typeface="+mn-lt"/>
                <a:ea typeface="+mn-ea"/>
                <a:cs typeface="+mn-cs"/>
              </a:rPr>
              <a:t>Appliquer manuellement des éléments de marque à des créations existantes</a:t>
            </a:r>
          </a:p>
          <a:p>
            <a:pPr lvl="1"/>
            <a:r>
              <a:rPr lang="fr-fr" sz="1200" b="0" i="0" kern="1200">
                <a:solidFill>
                  <a:schemeClr val="tx1"/>
                </a:solidFill>
                <a:effectLst/>
                <a:latin typeface="+mn-lt"/>
                <a:ea typeface="+mn-ea"/>
                <a:cs typeface="+mn-cs"/>
              </a:rPr>
              <a:t>Accéder directement aux kits de marque dans le </a:t>
            </a:r>
            <a:r>
              <a:rPr lang="fr-fr" sz="1200" b="1" i="0" kern="1200">
                <a:solidFill>
                  <a:schemeClr val="tx1"/>
                </a:solidFill>
                <a:effectLst/>
                <a:latin typeface="+mn-lt"/>
                <a:ea typeface="+mn-ea"/>
                <a:cs typeface="+mn-cs"/>
              </a:rPr>
              <a:t>module de création</a:t>
            </a:r>
            <a:r>
              <a:rPr lang="fr-fr" sz="1200" b="0" i="0" kern="1200">
                <a:solidFill>
                  <a:schemeClr val="tx1"/>
                </a:solidFill>
                <a:effectLst/>
                <a:latin typeface="+mn-lt"/>
                <a:ea typeface="+mn-ea"/>
                <a:cs typeface="+mn-cs"/>
              </a:rPr>
              <a:t> de l’application Microsoft 365 Copilot </a:t>
            </a:r>
            <a:r>
              <a:rPr lang="fr-fr" sz="1200" b="0" i="0" u="none" strike="noStrike" kern="1200">
                <a:solidFill>
                  <a:schemeClr val="tx1"/>
                </a:solidFill>
                <a:effectLst/>
                <a:latin typeface="+mn-lt"/>
                <a:ea typeface="+mn-ea"/>
                <a:cs typeface="+mn-cs"/>
                <a:hlinkClick r:id="rId4"/>
              </a:rPr>
              <a:t>[1]</a:t>
            </a:r>
            <a:endParaRPr lang="en-US" sz="1200" b="0" i="0" kern="1200">
              <a:solidFill>
                <a:schemeClr val="tx1"/>
              </a:solidFill>
              <a:effectLst/>
              <a:latin typeface="+mn-lt"/>
              <a:ea typeface="+mn-ea"/>
              <a:cs typeface="+mn-cs"/>
            </a:endParaRPr>
          </a:p>
          <a:p>
            <a:r>
              <a:rPr lang="fr-fr" sz="1200" b="1" i="0" kern="1200">
                <a:solidFill>
                  <a:schemeClr val="tx1"/>
                </a:solidFill>
                <a:effectLst/>
                <a:latin typeface="+mn-lt"/>
                <a:ea typeface="+mn-ea"/>
                <a:cs typeface="+mn-cs"/>
              </a:rPr>
              <a:t>Intégration des bibliothèques d’actifs organisationnels (OAL)</a:t>
            </a:r>
            <a:br>
              <a:rPr/>
            </a:br>
            <a:r>
              <a:rPr lang="fr-fr" sz="1200" b="0" i="0" kern="1200">
                <a:solidFill>
                  <a:schemeClr val="tx1"/>
                </a:solidFill>
                <a:effectLst/>
                <a:latin typeface="+mn-lt"/>
                <a:ea typeface="+mn-ea"/>
                <a:cs typeface="+mn-cs"/>
              </a:rPr>
              <a:t>Lorsqu’une OAL est connectée :</a:t>
            </a:r>
          </a:p>
          <a:p>
            <a:pPr lvl="1"/>
            <a:r>
              <a:rPr lang="fr-fr" sz="1200" b="0" i="0" kern="1200">
                <a:solidFill>
                  <a:schemeClr val="tx1"/>
                </a:solidFill>
                <a:effectLst/>
                <a:latin typeface="+mn-lt"/>
                <a:ea typeface="+mn-ea"/>
                <a:cs typeface="+mn-cs"/>
              </a:rPr>
              <a:t>Le contenu de la marque (logos, illustrations, etc.) devient consultable et utilisable dans Copilot Créer</a:t>
            </a:r>
          </a:p>
          <a:p>
            <a:pPr lvl="1"/>
            <a:r>
              <a:rPr lang="fr-fr" sz="1200" b="0" i="0" kern="1200">
                <a:solidFill>
                  <a:schemeClr val="tx1"/>
                </a:solidFill>
                <a:effectLst/>
                <a:latin typeface="+mn-lt"/>
                <a:ea typeface="+mn-ea"/>
                <a:cs typeface="+mn-cs"/>
              </a:rPr>
              <a:t>Copilot Chat dans PowerPoint et Word peut également accéder à ces actifs pour la génération de contenu conforme aux codes de la marque </a:t>
            </a:r>
            <a:r>
              <a:rPr lang="fr-fr" sz="1200" b="0" i="0" u="none" strike="noStrike" kern="1200">
                <a:solidFill>
                  <a:schemeClr val="tx1"/>
                </a:solidFill>
                <a:effectLst/>
                <a:latin typeface="+mn-lt"/>
                <a:ea typeface="+mn-ea"/>
                <a:cs typeface="+mn-cs"/>
                <a:hlinkClick r:id="rId4"/>
              </a:rPr>
              <a:t>[1]</a:t>
            </a:r>
            <a:endParaRPr lang="en-US" sz="1200" b="0" i="0" kern="1200">
              <a:solidFill>
                <a:schemeClr val="tx1"/>
              </a:solidFill>
              <a:effectLst/>
              <a:latin typeface="+mn-lt"/>
              <a:ea typeface="+mn-ea"/>
              <a:cs typeface="+mn-cs"/>
            </a:endParaRPr>
          </a:p>
          <a:p>
            <a:r>
              <a:rPr lang="fr-fr" sz="1200" b="0" i="0" kern="1200">
                <a:solidFill>
                  <a:schemeClr val="tx1"/>
                </a:solidFill>
                <a:effectLst/>
                <a:latin typeface="+mn-lt"/>
                <a:ea typeface="+mn-ea"/>
                <a:cs typeface="+mn-cs"/>
              </a:rPr>
              <a:t>L’</a:t>
            </a:r>
            <a:r>
              <a:rPr lang="fr-fr" sz="1200" b="1" i="0" kern="1200">
                <a:solidFill>
                  <a:schemeClr val="tx1"/>
                </a:solidFill>
                <a:effectLst/>
                <a:latin typeface="+mn-lt"/>
                <a:ea typeface="+mn-ea"/>
                <a:cs typeface="+mn-cs"/>
              </a:rPr>
              <a:t>expérience complète d’édition dans Copilot Créer</a:t>
            </a:r>
            <a:r>
              <a:rPr lang="fr-fr" sz="1200" b="0" i="0" kern="1200">
                <a:solidFill>
                  <a:schemeClr val="tx1"/>
                </a:solidFill>
                <a:effectLst/>
                <a:latin typeface="+mn-lt"/>
                <a:ea typeface="+mn-ea"/>
                <a:cs typeface="+mn-cs"/>
              </a:rPr>
              <a:t> est conçue pour permettre aux utilisateurs de générer, personnaliser et affiner du contenu de marque assisté par l’IA — directement au sein de l’écosystème Microsoft 365. Voici ce que cela permet, en particulier dans le contexte des kits de marque :</a:t>
            </a:r>
          </a:p>
          <a:p>
            <a:r>
              <a:rPr lang="fr-fr" sz="1200" b="1" i="0" kern="1200">
                <a:solidFill>
                  <a:schemeClr val="tx1"/>
                </a:solidFill>
                <a:effectLst/>
                <a:latin typeface="+mn-lt"/>
                <a:ea typeface="+mn-ea"/>
                <a:cs typeface="+mn-cs"/>
              </a:rPr>
              <a:t>✨ Ce que propose l’expérience complète d’édition</a:t>
            </a:r>
          </a:p>
          <a:p>
            <a:r>
              <a:rPr lang="fr-fr" sz="1200" b="1" i="0" kern="1200">
                <a:solidFill>
                  <a:schemeClr val="tx1"/>
                </a:solidFill>
                <a:effectLst/>
                <a:latin typeface="+mn-lt"/>
                <a:ea typeface="+mn-ea"/>
                <a:cs typeface="+mn-cs"/>
              </a:rPr>
              <a:t>Création de contenu assistée par l’IA</a:t>
            </a:r>
            <a:br>
              <a:rPr/>
            </a:br>
            <a:r>
              <a:rPr lang="fr-fr" sz="1200" b="0" i="0" kern="1200">
                <a:solidFill>
                  <a:schemeClr val="tx1"/>
                </a:solidFill>
                <a:effectLst/>
                <a:latin typeface="+mn-lt"/>
                <a:ea typeface="+mn-ea"/>
                <a:cs typeface="+mn-cs"/>
              </a:rPr>
              <a:t>Les utilisateurs peuvent partir d’une requête et générer ce qui suit :</a:t>
            </a:r>
          </a:p>
          <a:p>
            <a:pPr lvl="1"/>
            <a:r>
              <a:rPr lang="fr-fr" sz="1200" b="0" i="0" kern="1200">
                <a:solidFill>
                  <a:schemeClr val="tx1"/>
                </a:solidFill>
                <a:effectLst/>
                <a:latin typeface="+mn-lt"/>
                <a:ea typeface="+mn-ea"/>
                <a:cs typeface="+mn-cs"/>
              </a:rPr>
              <a:t>Publications sur les réseaux sociaux</a:t>
            </a:r>
          </a:p>
          <a:p>
            <a:pPr lvl="1"/>
            <a:r>
              <a:rPr lang="fr-fr" sz="1200" b="0" i="0" kern="1200">
                <a:solidFill>
                  <a:schemeClr val="tx1"/>
                </a:solidFill>
                <a:effectLst/>
                <a:latin typeface="+mn-lt"/>
                <a:ea typeface="+mn-ea"/>
                <a:cs typeface="+mn-cs"/>
              </a:rPr>
              <a:t>Brochures</a:t>
            </a:r>
          </a:p>
          <a:p>
            <a:pPr lvl="1"/>
            <a:r>
              <a:rPr lang="fr-fr" sz="1200" b="0" i="0" kern="1200">
                <a:solidFill>
                  <a:schemeClr val="tx1"/>
                </a:solidFill>
                <a:effectLst/>
                <a:latin typeface="+mn-lt"/>
                <a:ea typeface="+mn-ea"/>
                <a:cs typeface="+mn-cs"/>
              </a:rPr>
              <a:t>Présentations</a:t>
            </a:r>
          </a:p>
          <a:p>
            <a:pPr lvl="1"/>
            <a:r>
              <a:rPr lang="fr-fr" sz="1200" b="0" i="0" kern="1200">
                <a:solidFill>
                  <a:schemeClr val="tx1"/>
                </a:solidFill>
                <a:effectLst/>
                <a:latin typeface="+mn-lt"/>
                <a:ea typeface="+mn-ea"/>
                <a:cs typeface="+mn-cs"/>
              </a:rPr>
              <a:t>Infographies</a:t>
            </a:r>
          </a:p>
          <a:p>
            <a:pPr lvl="1"/>
            <a:r>
              <a:rPr lang="fr-fr" sz="1200" b="0" i="0" kern="1200">
                <a:solidFill>
                  <a:schemeClr val="tx1"/>
                </a:solidFill>
                <a:effectLst/>
                <a:latin typeface="+mn-lt"/>
                <a:ea typeface="+mn-ea"/>
                <a:cs typeface="+mn-cs"/>
              </a:rPr>
              <a:t>Autres supports marketing et de communication</a:t>
            </a:r>
          </a:p>
          <a:p>
            <a:r>
              <a:rPr lang="fr-fr" sz="1200" b="0" i="0" kern="1200">
                <a:solidFill>
                  <a:schemeClr val="tx1"/>
                </a:solidFill>
                <a:effectLst/>
                <a:latin typeface="+mn-lt"/>
                <a:ea typeface="+mn-ea"/>
                <a:cs typeface="+mn-cs"/>
              </a:rPr>
              <a:t>L’IA suggère des mises en page, des images et des textes en fonction de l’intention de l’utilisateur et du kit de marque sélectionné.</a:t>
            </a:r>
          </a:p>
          <a:p>
            <a:r>
              <a:rPr lang="fr-fr" sz="1200" b="1" i="0" kern="1200">
                <a:solidFill>
                  <a:schemeClr val="tx1"/>
                </a:solidFill>
                <a:effectLst/>
                <a:latin typeface="+mn-lt"/>
                <a:ea typeface="+mn-ea"/>
                <a:cs typeface="+mn-cs"/>
              </a:rPr>
              <a:t>Intégration des kits de marque</a:t>
            </a:r>
            <a:br>
              <a:rPr/>
            </a:br>
            <a:r>
              <a:rPr lang="fr-fr" sz="1200" b="0" i="0" kern="1200">
                <a:solidFill>
                  <a:schemeClr val="tx1"/>
                </a:solidFill>
                <a:effectLst/>
                <a:latin typeface="+mn-lt"/>
                <a:ea typeface="+mn-ea"/>
                <a:cs typeface="+mn-cs"/>
              </a:rPr>
              <a:t>Lorsqu’un kit de marque est publié par un gestionnaire de marque </a:t>
            </a:r>
            <a:br>
              <a:rPr lang="fr-fr" sz="1200" b="0" i="0" kern="1200">
                <a:solidFill>
                  <a:schemeClr val="tx1"/>
                </a:solidFill>
                <a:effectLst/>
                <a:latin typeface="+mn-lt"/>
                <a:ea typeface="+mn-ea"/>
                <a:cs typeface="+mn-cs"/>
              </a:rPr>
            </a:br>
            <a:r>
              <a:rPr lang="fr-fr" sz="1200" b="0" i="0" kern="1200">
                <a:solidFill>
                  <a:schemeClr val="tx1"/>
                </a:solidFill>
                <a:effectLst/>
                <a:latin typeface="+mn-lt"/>
                <a:ea typeface="+mn-ea"/>
                <a:cs typeface="+mn-cs"/>
              </a:rPr>
              <a:t>(via https://create.microsoft.com), il devient accessible à tous les utilisateurs du compte. Ceci garantit :</a:t>
            </a:r>
          </a:p>
          <a:p>
            <a:pPr lvl="1"/>
            <a:r>
              <a:rPr lang="fr-fr" sz="1200" b="0" i="0" kern="1200">
                <a:solidFill>
                  <a:schemeClr val="tx1"/>
                </a:solidFill>
                <a:effectLst/>
                <a:latin typeface="+mn-lt"/>
                <a:ea typeface="+mn-ea"/>
                <a:cs typeface="+mn-cs"/>
              </a:rPr>
              <a:t>Une utilisation cohérente des logos, polices et palettes de couleurs</a:t>
            </a:r>
          </a:p>
          <a:p>
            <a:pPr lvl="1"/>
            <a:r>
              <a:rPr lang="fr-fr" sz="1200" b="0" i="0" kern="1200">
                <a:solidFill>
                  <a:schemeClr val="tx1"/>
                </a:solidFill>
                <a:effectLst/>
                <a:latin typeface="+mn-lt"/>
                <a:ea typeface="+mn-ea"/>
                <a:cs typeface="+mn-cs"/>
              </a:rPr>
              <a:t>Un accès facilité aux modèles et actifs approuvés</a:t>
            </a:r>
          </a:p>
          <a:p>
            <a:pPr lvl="1"/>
            <a:r>
              <a:rPr lang="fr-fr" sz="1200" b="0" i="0" kern="1200">
                <a:solidFill>
                  <a:schemeClr val="tx1"/>
                </a:solidFill>
                <a:effectLst/>
                <a:latin typeface="+mn-lt"/>
                <a:ea typeface="+mn-ea"/>
                <a:cs typeface="+mn-cs"/>
              </a:rPr>
              <a:t>Des créations conformes par défaut aux codes de la marque</a:t>
            </a:r>
          </a:p>
          <a:p>
            <a:r>
              <a:rPr lang="fr-fr" sz="1200" b="1" i="0" kern="1200">
                <a:solidFill>
                  <a:schemeClr val="tx1"/>
                </a:solidFill>
                <a:effectLst/>
                <a:latin typeface="+mn-lt"/>
                <a:ea typeface="+mn-ea"/>
                <a:cs typeface="+mn-cs"/>
              </a:rPr>
              <a:t>Outils d’édition visuelle</a:t>
            </a:r>
            <a:br>
              <a:rPr/>
            </a:br>
            <a:r>
              <a:rPr lang="fr-fr" sz="1200" b="0" i="0" kern="1200">
                <a:solidFill>
                  <a:schemeClr val="tx1"/>
                </a:solidFill>
                <a:effectLst/>
                <a:latin typeface="+mn-lt"/>
                <a:ea typeface="+mn-ea"/>
                <a:cs typeface="+mn-cs"/>
              </a:rPr>
              <a:t>Les utilisateurs peuvent :</a:t>
            </a:r>
          </a:p>
          <a:p>
            <a:pPr lvl="1"/>
            <a:r>
              <a:rPr lang="fr-fr" sz="1200" b="0" i="0" kern="1200">
                <a:solidFill>
                  <a:schemeClr val="tx1"/>
                </a:solidFill>
                <a:effectLst/>
                <a:latin typeface="+mn-lt"/>
                <a:ea typeface="+mn-ea"/>
                <a:cs typeface="+mn-cs"/>
              </a:rPr>
              <a:t>Glisser-déposer des éléments</a:t>
            </a:r>
          </a:p>
          <a:p>
            <a:pPr lvl="1"/>
            <a:r>
              <a:rPr lang="fr-fr" sz="1200" b="0" i="0" kern="1200">
                <a:solidFill>
                  <a:schemeClr val="tx1"/>
                </a:solidFill>
                <a:effectLst/>
                <a:latin typeface="+mn-lt"/>
                <a:ea typeface="+mn-ea"/>
                <a:cs typeface="+mn-cs"/>
              </a:rPr>
              <a:t>Remplacer des images par des actifs de marque</a:t>
            </a:r>
          </a:p>
          <a:p>
            <a:pPr lvl="1"/>
            <a:r>
              <a:rPr lang="fr-fr" sz="1200" b="0" i="0" kern="1200">
                <a:solidFill>
                  <a:schemeClr val="tx1"/>
                </a:solidFill>
                <a:effectLst/>
                <a:latin typeface="+mn-lt"/>
                <a:ea typeface="+mn-ea"/>
                <a:cs typeface="+mn-cs"/>
              </a:rPr>
              <a:t>Ajuster le texte, la mise en page et les couleurs</a:t>
            </a:r>
          </a:p>
          <a:p>
            <a:pPr lvl="1"/>
            <a:r>
              <a:rPr lang="fr-fr" sz="1200" b="0" i="0" kern="1200">
                <a:solidFill>
                  <a:schemeClr val="tx1"/>
                </a:solidFill>
                <a:effectLst/>
                <a:latin typeface="+mn-lt"/>
                <a:ea typeface="+mn-ea"/>
                <a:cs typeface="+mn-cs"/>
              </a:rPr>
              <a:t>Appliquer des animations ou des transitions (pour les présentations)</a:t>
            </a:r>
          </a:p>
          <a:p>
            <a:r>
              <a:rPr lang="fr-fr" sz="1200" b="0" i="0" kern="1200">
                <a:solidFill>
                  <a:schemeClr val="tx1"/>
                </a:solidFill>
                <a:effectLst/>
                <a:latin typeface="+mn-lt"/>
                <a:ea typeface="+mn-ea"/>
                <a:cs typeface="+mn-cs"/>
              </a:rPr>
              <a:t>Cette expérience d’édition est similaire à celles offertes par Canva ou Adobe Express, mais profondément intégrée à Microsoft 365.</a:t>
            </a:r>
          </a:p>
          <a:p>
            <a:r>
              <a:rPr lang="fr-fr" sz="1200" b="1" i="0" kern="1200">
                <a:solidFill>
                  <a:schemeClr val="tx1"/>
                </a:solidFill>
                <a:effectLst/>
                <a:latin typeface="+mn-lt"/>
                <a:ea typeface="+mn-ea"/>
                <a:cs typeface="+mn-cs"/>
              </a:rPr>
              <a:t>Prise en charge des bibliothèques d’actifs organisationnelle (OAL)</a:t>
            </a:r>
            <a:br>
              <a:rPr/>
            </a:br>
            <a:r>
              <a:rPr lang="fr-fr" sz="1200" b="0" i="0" kern="1200">
                <a:solidFill>
                  <a:schemeClr val="tx1"/>
                </a:solidFill>
                <a:effectLst/>
                <a:latin typeface="+mn-lt"/>
                <a:ea typeface="+mn-ea"/>
                <a:cs typeface="+mn-cs"/>
              </a:rPr>
              <a:t>Si une OAL est configurée, les utilisateurs peuvent rechercher et insérer des visuels de marque approuvés directement dans leurs créations. Ces actifs sont également accessibles via Copilot dans PowerPoint et Word </a:t>
            </a:r>
            <a:r>
              <a:rPr lang="fr-fr" sz="1200" b="0" i="0" u="none" strike="noStrike" kern="1200">
                <a:solidFill>
                  <a:schemeClr val="tx1"/>
                </a:solidFill>
                <a:effectLst/>
                <a:latin typeface="+mn-lt"/>
                <a:ea typeface="+mn-ea"/>
                <a:cs typeface="+mn-cs"/>
                <a:hlinkClick r:id="rId5"/>
              </a:rPr>
              <a:t>[1]</a:t>
            </a:r>
            <a:r>
              <a:rPr lang="fr-fr" sz="1200" b="0" i="0" kern="1200">
                <a:solidFill>
                  <a:schemeClr val="tx1"/>
                </a:solidFill>
                <a:effectLst/>
                <a:latin typeface="+mn-lt"/>
                <a:ea typeface="+mn-ea"/>
                <a:cs typeface="+mn-cs"/>
              </a:rPr>
              <a:t>.</a:t>
            </a:r>
          </a:p>
          <a:p>
            <a:r>
              <a:rPr lang="fr-fr" sz="1200" b="1" i="0" kern="1200">
                <a:solidFill>
                  <a:schemeClr val="tx1"/>
                </a:solidFill>
                <a:effectLst/>
                <a:latin typeface="+mn-lt"/>
                <a:ea typeface="+mn-ea"/>
                <a:cs typeface="+mn-cs"/>
              </a:rPr>
              <a:t>Suggestions de Copilot</a:t>
            </a:r>
            <a:br>
              <a:rPr/>
            </a:br>
            <a:r>
              <a:rPr lang="fr-fr" sz="1200" b="0" i="0" kern="1200">
                <a:solidFill>
                  <a:schemeClr val="tx1"/>
                </a:solidFill>
                <a:effectLst/>
                <a:latin typeface="+mn-lt"/>
                <a:ea typeface="+mn-ea"/>
                <a:cs typeface="+mn-cs"/>
              </a:rPr>
              <a:t>Copilot peut :</a:t>
            </a:r>
          </a:p>
          <a:p>
            <a:pPr lvl="1"/>
            <a:r>
              <a:rPr lang="fr-fr" sz="1200" b="0" i="0" kern="1200">
                <a:solidFill>
                  <a:schemeClr val="tx1"/>
                </a:solidFill>
                <a:effectLst/>
                <a:latin typeface="+mn-lt"/>
                <a:ea typeface="+mn-ea"/>
                <a:cs typeface="+mn-cs"/>
              </a:rPr>
              <a:t>Recommander des visuels issus du kit de marque</a:t>
            </a:r>
          </a:p>
          <a:p>
            <a:pPr lvl="1"/>
            <a:r>
              <a:rPr lang="fr-fr" sz="1200" b="0" i="0" kern="1200">
                <a:solidFill>
                  <a:schemeClr val="tx1"/>
                </a:solidFill>
                <a:effectLst/>
                <a:latin typeface="+mn-lt"/>
                <a:ea typeface="+mn-ea"/>
                <a:cs typeface="+mn-cs"/>
              </a:rPr>
              <a:t>Réécrire ou résumer des textes</a:t>
            </a:r>
          </a:p>
          <a:p>
            <a:pPr lvl="1"/>
            <a:r>
              <a:rPr lang="fr-fr" sz="1200" b="0" i="0" kern="1200">
                <a:solidFill>
                  <a:schemeClr val="tx1"/>
                </a:solidFill>
                <a:effectLst/>
                <a:latin typeface="+mn-lt"/>
                <a:ea typeface="+mn-ea"/>
                <a:cs typeface="+mn-cs"/>
              </a:rPr>
              <a:t>Suggérer des améliorations de  mise en page</a:t>
            </a:r>
          </a:p>
          <a:p>
            <a:pPr lvl="1"/>
            <a:r>
              <a:rPr lang="fr-fr" sz="1200" b="0" i="0" kern="1200">
                <a:solidFill>
                  <a:schemeClr val="tx1"/>
                </a:solidFill>
                <a:effectLst/>
                <a:latin typeface="+mn-lt"/>
                <a:ea typeface="+mn-ea"/>
                <a:cs typeface="+mn-cs"/>
              </a:rPr>
              <a:t>Veiller à ce que le ton et le style soient alignés sur la voix de la marque</a:t>
            </a:r>
          </a:p>
          <a:p>
            <a:r>
              <a:rPr lang="fr-fr" sz="1200" b="1" i="0" kern="1200">
                <a:solidFill>
                  <a:schemeClr val="tx1"/>
                </a:solidFill>
                <a:effectLst/>
                <a:latin typeface="+mn-lt"/>
                <a:ea typeface="+mn-ea"/>
                <a:cs typeface="+mn-cs"/>
              </a:rPr>
              <a:t>🧠 Valeur stratégique pour la marque et les équipes marketing</a:t>
            </a:r>
          </a:p>
          <a:p>
            <a:r>
              <a:rPr lang="fr-fr" b="1"/>
              <a:t>Éditeurs d’IA générative : </a:t>
            </a:r>
            <a:r>
              <a:rPr lang="fr-fr"/>
              <a:t>bénéficiez d’une assistance IA pour apporter rapidement des modifications fondamentales sur le style, le ton ou la palette de couleurs, ou utilisez l’IA pour effectuer des ajustements plus sophistiqués, comme changer l’arrière-plan ou supprimer un objet d’une image. </a:t>
            </a:r>
          </a:p>
          <a:p>
            <a:r>
              <a:rPr lang="fr-fr" b="1"/>
              <a:t>Outils d’édition standard :</a:t>
            </a:r>
            <a:r>
              <a:rPr lang="fr-fr"/>
              <a:t> affinez votre travail sans passer par de nouvelles générations IA grâce aux outils intégrés, qui facilitent l’édition du texte, l’ajout d’effets et le déplacement des contenus. </a:t>
            </a:r>
          </a:p>
          <a:p>
            <a:endParaRPr lang="en-US"/>
          </a:p>
          <a:p>
            <a:r>
              <a:rPr lang="fr-fr" sz="1200" b="1" i="0" kern="1200">
                <a:solidFill>
                  <a:schemeClr val="tx1"/>
                </a:solidFill>
                <a:effectLst/>
                <a:latin typeface="+mn-lt"/>
                <a:ea typeface="+mn-ea"/>
                <a:cs typeface="+mn-cs"/>
              </a:rPr>
              <a:t>Outils d’édition visuelle</a:t>
            </a:r>
            <a:br>
              <a:rPr/>
            </a:br>
            <a:r>
              <a:rPr lang="fr-fr" sz="1200" b="0" i="0" kern="1200">
                <a:solidFill>
                  <a:schemeClr val="tx1"/>
                </a:solidFill>
                <a:effectLst/>
                <a:latin typeface="+mn-lt"/>
                <a:ea typeface="+mn-ea"/>
                <a:cs typeface="+mn-cs"/>
              </a:rPr>
              <a:t>Les utilisateurs peuvent :</a:t>
            </a:r>
          </a:p>
          <a:p>
            <a:r>
              <a:rPr lang="fr-fr" sz="1200" b="0" i="0" kern="1200">
                <a:solidFill>
                  <a:schemeClr val="tx1"/>
                </a:solidFill>
                <a:effectLst/>
                <a:latin typeface="+mn-lt"/>
                <a:ea typeface="+mn-ea"/>
                <a:cs typeface="+mn-cs"/>
              </a:rPr>
              <a:t>Glisser-déposer des éléments</a:t>
            </a:r>
          </a:p>
          <a:p>
            <a:r>
              <a:rPr lang="fr-fr" sz="1200" b="0" i="0" kern="1200">
                <a:solidFill>
                  <a:schemeClr val="tx1"/>
                </a:solidFill>
                <a:effectLst/>
                <a:latin typeface="+mn-lt"/>
                <a:ea typeface="+mn-ea"/>
                <a:cs typeface="+mn-cs"/>
              </a:rPr>
              <a:t>Remplacer des images par des actifs de marque</a:t>
            </a:r>
          </a:p>
          <a:p>
            <a:r>
              <a:rPr lang="fr-fr" sz="1200" b="0" i="0" kern="1200">
                <a:solidFill>
                  <a:schemeClr val="tx1"/>
                </a:solidFill>
                <a:effectLst/>
                <a:latin typeface="+mn-lt"/>
                <a:ea typeface="+mn-ea"/>
                <a:cs typeface="+mn-cs"/>
              </a:rPr>
              <a:t>Ajuster le texte, la mise en page et les couleurs</a:t>
            </a:r>
          </a:p>
          <a:p>
            <a:r>
              <a:rPr lang="fr-fr" sz="1200" b="0" i="0" kern="1200">
                <a:solidFill>
                  <a:schemeClr val="tx1"/>
                </a:solidFill>
                <a:effectLst/>
                <a:latin typeface="+mn-lt"/>
                <a:ea typeface="+mn-ea"/>
                <a:cs typeface="+mn-cs"/>
              </a:rPr>
              <a:t>Appliquer des animations ou des transitions (pour les présentations)</a:t>
            </a:r>
          </a:p>
          <a:p>
            <a:r>
              <a:rPr lang="fr-fr" sz="1200" b="0" i="0" kern="1200">
                <a:solidFill>
                  <a:schemeClr val="tx1"/>
                </a:solidFill>
                <a:effectLst/>
                <a:latin typeface="+mn-lt"/>
                <a:ea typeface="+mn-ea"/>
                <a:cs typeface="+mn-cs"/>
              </a:rPr>
              <a:t>Cette expérience d’édition est similaire à celles offertes par Canva ou Adobe Express</a:t>
            </a:r>
          </a:p>
          <a:p>
            <a:endParaRPr lang="en-US"/>
          </a:p>
          <a:p>
            <a:r>
              <a:rPr lang="fr-fr"/>
              <a:t> </a:t>
            </a:r>
          </a:p>
          <a:p>
            <a:pPr marL="0" marR="0" lvl="0" indent="0" algn="l" defTabSz="914400" rtl="0" eaLnBrk="1" fontAlgn="auto" latinLnBrk="0" hangingPunct="1">
              <a:lnSpc>
                <a:spcPct val="100000"/>
              </a:lnSpc>
              <a:spcBef>
                <a:spcPts val="600"/>
              </a:spcBef>
              <a:spcAft>
                <a:spcPts val="1200"/>
              </a:spcAft>
              <a:buClrTx/>
              <a:buSzTx/>
              <a:buFontTx/>
              <a:buNone/>
              <a:tabLst/>
              <a:defRPr/>
            </a:pPr>
            <a:endParaRPr lang="en-US" sz="1800">
              <a:latin typeface="Segoe Sans Display"/>
              <a:cs typeface="Segoe Sans Display"/>
            </a:endParaRPr>
          </a:p>
          <a:p>
            <a:pPr marL="0" marR="0" lvl="0" indent="0" algn="l" defTabSz="914400" rtl="0" eaLnBrk="1" fontAlgn="auto" latinLnBrk="0" hangingPunct="1">
              <a:lnSpc>
                <a:spcPct val="100000"/>
              </a:lnSpc>
              <a:spcBef>
                <a:spcPts val="600"/>
              </a:spcBef>
              <a:spcAft>
                <a:spcPts val="1200"/>
              </a:spcAft>
              <a:buClrTx/>
              <a:buSzTx/>
              <a:buFontTx/>
              <a:buNone/>
              <a:tabLst/>
              <a:defRPr/>
            </a:pPr>
            <a:endParaRPr lang="en-US" sz="1800">
              <a:latin typeface="Segoe Sans Display"/>
              <a:cs typeface="Segoe Sans Display"/>
            </a:endParaRPr>
          </a:p>
          <a:p>
            <a:pPr marL="0" indent="0">
              <a:spcBef>
                <a:spcPts val="600"/>
              </a:spcBef>
              <a:spcAft>
                <a:spcPts val="1200"/>
              </a:spcAft>
              <a:buNone/>
              <a:defRPr/>
            </a:pPr>
            <a:endParaRPr lang="en-US" sz="1800">
              <a:latin typeface="Segoe Sans Display"/>
              <a:cs typeface="Segoe Sans Display"/>
            </a:endParaRPr>
          </a:p>
          <a:p>
            <a:pPr marL="0" indent="0">
              <a:spcBef>
                <a:spcPts val="600"/>
              </a:spcBef>
              <a:spcAft>
                <a:spcPts val="1200"/>
              </a:spcAft>
              <a:buNone/>
              <a:defRPr/>
            </a:pPr>
            <a:endParaRPr lang="en-US" sz="1800">
              <a:latin typeface="Segoe Sans Display"/>
              <a:cs typeface="Segoe Sans Display"/>
            </a:endParaRPr>
          </a:p>
        </p:txBody>
      </p:sp>
      <p:sp>
        <p:nvSpPr>
          <p:cNvPr id="4" name="Slide Number Placeholder 3">
            <a:extLst>
              <a:ext uri="{FF2B5EF4-FFF2-40B4-BE49-F238E27FC236}">
                <a16:creationId xmlns:a16="http://schemas.microsoft.com/office/drawing/2014/main" id="{412ADBE2-3A1B-00FE-C3A4-7F19627E326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8576D78-3375-4E05-A780-65CD166E538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21127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8FFF2-8865-300A-FC82-060F580082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2AFD24-A694-4B51-FA57-DA6008C70A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C762F6-1E20-0067-BB14-08895DCF345E}"/>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Ici, nous voyons la démonstration en direct de la création d’images avec Copilot Chat. On a demandé la création d’un moodboard autour du thème de la mer en style photoréaliste. Notez la possibilité de choisir le style (rétro, réaliste, etc.), les couleurs et la forme. Une fois l’image générée, on peut continuer à itérer dessus : transformer le style en aquarelle, modifier l’arrière-plan, ajouter des autocollants, flouter certaines zones ou encore ajouter du texte avec les polices de votre entreprise.</a:t>
            </a:r>
          </a:p>
          <a:p>
            <a:pPr algn="l"/>
            <a:endParaRPr lang="en-US"/>
          </a:p>
        </p:txBody>
      </p:sp>
      <p:sp>
        <p:nvSpPr>
          <p:cNvPr id="4" name="Header Placeholder 3">
            <a:extLst>
              <a:ext uri="{FF2B5EF4-FFF2-40B4-BE49-F238E27FC236}">
                <a16:creationId xmlns:a16="http://schemas.microsoft.com/office/drawing/2014/main" id="{618C8D06-2469-3ABA-9902-53BAC7F7A27A}"/>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7C694C21-C8A3-2E48-1174-754B1D9D7E62}"/>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81FC164C-2F6E-DC42-C7B9-E351E48DB185}"/>
              </a:ext>
            </a:extLst>
          </p:cNvPr>
          <p:cNvSpPr>
            <a:spLocks noGrp="1"/>
          </p:cNvSpPr>
          <p:nvPr>
            <p:ph type="sldNum" sz="quarter" idx="5"/>
          </p:nvPr>
        </p:nvSpPr>
        <p:spPr/>
        <p:txBody>
          <a:bodyPr/>
          <a:lstStyle/>
          <a:p>
            <a:fld id="{B4008EB6-D09E-4580-8CD6-DDB14511944F}" type="slidenum">
              <a:rPr lang="en-US" smtClean="0"/>
              <a:pPr/>
              <a:t>16</a:t>
            </a:fld>
            <a:endParaRPr lang="en-US"/>
          </a:p>
        </p:txBody>
      </p:sp>
      <p:sp>
        <p:nvSpPr>
          <p:cNvPr id="8" name="Footer Placeholder 4">
            <a:extLst>
              <a:ext uri="{FF2B5EF4-FFF2-40B4-BE49-F238E27FC236}">
                <a16:creationId xmlns:a16="http://schemas.microsoft.com/office/drawing/2014/main" id="{A790FF3E-863E-E36E-2FFD-B26FBEBBE0A0}"/>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36238734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333AF-C850-50A3-699F-E3B00DA448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BC37F7-9A5B-9C80-9CF7-76A65843B0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11B08A-E466-CE44-7B5F-F6155333FCC5}"/>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Voici la démonstration de la création de vidéos à partir d’une présentation PowerPoint existante. C’est particulièrement utile pour les équipes de communication interne ou de formation qui souhaitent transformer leurs présentations en vidéos dynamiques avec voix off générée automatiquement. On peut ensuite modifier la musique, changer la voix, ajuster la transcription en temps réel. Tout cela est inclus gratuitement dans Copilot Chat.</a:t>
            </a:r>
          </a:p>
          <a:p>
            <a:pPr algn="l"/>
            <a:endParaRPr lang="en-US"/>
          </a:p>
        </p:txBody>
      </p:sp>
      <p:sp>
        <p:nvSpPr>
          <p:cNvPr id="4" name="Header Placeholder 3">
            <a:extLst>
              <a:ext uri="{FF2B5EF4-FFF2-40B4-BE49-F238E27FC236}">
                <a16:creationId xmlns:a16="http://schemas.microsoft.com/office/drawing/2014/main" id="{58B2DFFA-C05B-5372-C771-16793D45EA23}"/>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BDC14E9E-596E-DD1E-0B51-B675D546FC83}"/>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0AD57F2E-564A-3EBF-B6AA-FC99B08D8B87}"/>
              </a:ext>
            </a:extLst>
          </p:cNvPr>
          <p:cNvSpPr>
            <a:spLocks noGrp="1"/>
          </p:cNvSpPr>
          <p:nvPr>
            <p:ph type="sldNum" sz="quarter" idx="5"/>
          </p:nvPr>
        </p:nvSpPr>
        <p:spPr/>
        <p:txBody>
          <a:bodyPr/>
          <a:lstStyle/>
          <a:p>
            <a:fld id="{B4008EB6-D09E-4580-8CD6-DDB14511944F}" type="slidenum">
              <a:rPr lang="en-US" smtClean="0"/>
              <a:pPr/>
              <a:t>17</a:t>
            </a:fld>
            <a:endParaRPr lang="en-US"/>
          </a:p>
        </p:txBody>
      </p:sp>
      <p:sp>
        <p:nvSpPr>
          <p:cNvPr id="8" name="Footer Placeholder 4">
            <a:extLst>
              <a:ext uri="{FF2B5EF4-FFF2-40B4-BE49-F238E27FC236}">
                <a16:creationId xmlns:a16="http://schemas.microsoft.com/office/drawing/2014/main" id="{02E1048C-58CC-F308-EE2A-D212B39A8DAA}"/>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3063328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4EC6B-02AD-0392-3C81-D68F93DB65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4055F4-2912-D319-4268-30399BD891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E756D3-682D-CFBC-95FF-03DC6F1072D4}"/>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Place maintenant à Théodore qui va nous parler de Copilot Chat dans Outlook. La gestion des e-mails est un enjeu quotidien pour tous, et Copilot Chat apporte une aide précieuse pour résumer les fils de discussion et rédiger des réponses contextualisées.</a:t>
            </a:r>
          </a:p>
          <a:p>
            <a:pPr algn="l"/>
            <a:endParaRPr lang="en-US"/>
          </a:p>
        </p:txBody>
      </p:sp>
      <p:sp>
        <p:nvSpPr>
          <p:cNvPr id="4" name="Header Placeholder 3">
            <a:extLst>
              <a:ext uri="{FF2B5EF4-FFF2-40B4-BE49-F238E27FC236}">
                <a16:creationId xmlns:a16="http://schemas.microsoft.com/office/drawing/2014/main" id="{3FBCDD75-5A57-1331-6ACD-D40EF962B256}"/>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5BBF8D5D-7FE2-7DA3-E08C-ADA65A8ED441}"/>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9CD528C9-69F6-B6A4-67CB-00C3CD78B0D1}"/>
              </a:ext>
            </a:extLst>
          </p:cNvPr>
          <p:cNvSpPr>
            <a:spLocks noGrp="1"/>
          </p:cNvSpPr>
          <p:nvPr>
            <p:ph type="sldNum" sz="quarter" idx="5"/>
          </p:nvPr>
        </p:nvSpPr>
        <p:spPr/>
        <p:txBody>
          <a:bodyPr/>
          <a:lstStyle/>
          <a:p>
            <a:fld id="{B4008EB6-D09E-4580-8CD6-DDB14511944F}" type="slidenum">
              <a:rPr lang="en-US" smtClean="0"/>
              <a:pPr/>
              <a:t>18</a:t>
            </a:fld>
            <a:endParaRPr lang="en-US"/>
          </a:p>
        </p:txBody>
      </p:sp>
      <p:sp>
        <p:nvSpPr>
          <p:cNvPr id="8" name="Footer Placeholder 4">
            <a:extLst>
              <a:ext uri="{FF2B5EF4-FFF2-40B4-BE49-F238E27FC236}">
                <a16:creationId xmlns:a16="http://schemas.microsoft.com/office/drawing/2014/main" id="{6E6E65CB-CBE4-767D-55F6-89753BD62994}"/>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33963755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1185A-C7AF-5B66-EB80-64F9996A4C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AE8BB1-7818-2568-38DC-016DA2E0AD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09F362-6D3E-F4E8-EB12-71C05F731149}"/>
              </a:ext>
            </a:extLst>
          </p:cNvPr>
          <p:cNvSpPr>
            <a:spLocks noGrp="1"/>
          </p:cNvSpPr>
          <p:nvPr>
            <p:ph type="body" idx="1"/>
          </p:nvPr>
        </p:nvSpPr>
        <p:spPr/>
        <p:txBody>
          <a:bodyPr/>
          <a:lstStyle/>
          <a:p>
            <a:r>
              <a:rPr lang="fr-fr" sz="1200">
                <a:solidFill>
                  <a:srgbClr val="353535"/>
                </a:solidFill>
                <a:effectLst/>
                <a:latin typeface="Segoe UI Variable Text"/>
                <a:ea typeface="Calibri"/>
                <a:cs typeface="Segoe UI Variable Text"/>
              </a:rPr>
              <a:t>Avec la fonctionnalité Créer, vous pouvez rapidement transformer votre </a:t>
            </a:r>
            <a:r>
              <a:rPr lang="fr-fr" sz="1200" b="1">
                <a:solidFill>
                  <a:srgbClr val="353535"/>
                </a:solidFill>
                <a:effectLst/>
                <a:latin typeface="Segoe UI Variable Text"/>
                <a:ea typeface="Calibri"/>
                <a:cs typeface="Segoe UI Variable Text"/>
              </a:rPr>
              <a:t>idée en image, design, brouillon de texte, vidéo, podcast ou sondage</a:t>
            </a:r>
            <a:r>
              <a:rPr lang="fr-fr" sz="1200">
                <a:solidFill>
                  <a:srgbClr val="353535"/>
                </a:solidFill>
                <a:effectLst/>
                <a:latin typeface="Segoe UI Variable Text"/>
                <a:ea typeface="Calibri"/>
                <a:cs typeface="Segoe UI Variable Text"/>
              </a:rPr>
              <a:t> grâce à l’IA générative. </a:t>
            </a:r>
            <a:endParaRPr lang="en-US"/>
          </a:p>
        </p:txBody>
      </p:sp>
      <p:sp>
        <p:nvSpPr>
          <p:cNvPr id="4" name="Slide Number Placeholder 3">
            <a:extLst>
              <a:ext uri="{FF2B5EF4-FFF2-40B4-BE49-F238E27FC236}">
                <a16:creationId xmlns:a16="http://schemas.microsoft.com/office/drawing/2014/main" id="{B89A0B1A-E202-DAB4-5B6B-16321B69F92F}"/>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1781624-BC54-4363-BF42-C5F2781AA858}"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2827804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b="1"/>
              <a:t>OUTLOOK - RÉSUMER UN FIL DE DISCUSSION</a:t>
            </a:r>
          </a:p>
          <a:p>
            <a:endParaRPr lang="en-US" b="1"/>
          </a:p>
          <a:p>
            <a:r>
              <a:rPr lang="fr-fr" b="1"/>
              <a:t>CONFIGURATION</a:t>
            </a:r>
            <a:br>
              <a:rPr/>
            </a:br>
            <a:r>
              <a:rPr lang="fr-fr"/>
              <a:t>Imaginez que vous ouvrez un long fil d’e-mails et que vous devez rapidement faire en sorte que tout le monde ait le même niveau </a:t>
            </a:r>
            <a:r>
              <a:rPr lang="fr-FR"/>
              <a:t>d'information</a:t>
            </a:r>
            <a:r>
              <a:rPr lang="fr-fr" b="0"/>
              <a:t>. Copilot Chat est disponible dans le volet Outlook pour vous aider </a:t>
            </a:r>
            <a:br>
              <a:rPr lang="fr-fr" b="0"/>
            </a:br>
            <a:r>
              <a:rPr lang="fr-fr" b="0"/>
              <a:t>à résumer les messages et à y répondre efficacement. Même sans licence, vous pouvez y avoir recours sur </a:t>
            </a:r>
            <a:br>
              <a:rPr lang="fr-fr" b="0"/>
            </a:br>
            <a:r>
              <a:rPr lang="fr-fr" b="0"/>
              <a:t>le</a:t>
            </a:r>
            <a:r>
              <a:rPr lang="fr-fr"/>
              <a:t> fil de discussion ouvert.</a:t>
            </a:r>
          </a:p>
          <a:p>
            <a:endParaRPr lang="en-US" b="1"/>
          </a:p>
          <a:p>
            <a:pPr marL="0" indent="0">
              <a:buFont typeface="Arial" panose="020B0604020202020204" pitchFamily="34" charset="0"/>
              <a:buNone/>
            </a:pPr>
            <a:r>
              <a:rPr lang="fr-fr" b="1"/>
              <a:t>NARRATION VIDÉO</a:t>
            </a:r>
          </a:p>
          <a:p>
            <a:pPr marL="171450" indent="-171450">
              <a:buFont typeface="Arial" panose="020B0604020202020204" pitchFamily="34" charset="0"/>
              <a:buChar char="•"/>
            </a:pPr>
            <a:r>
              <a:rPr lang="fr-fr"/>
              <a:t>Je vais écrire : </a:t>
            </a:r>
            <a:r>
              <a:rPr lang="fr-fr" i="1"/>
              <a:t>« Rédige un e-mail récapitulatif pour mon équipe à partir de ce fil de discussion. »</a:t>
            </a:r>
          </a:p>
          <a:p>
            <a:pPr marL="171450" indent="-171450">
              <a:buFont typeface="Arial" panose="020B0604020202020204" pitchFamily="34" charset="0"/>
              <a:buChar char="•"/>
            </a:pPr>
            <a:r>
              <a:rPr lang="fr-fr"/>
              <a:t>Copilot génère instantanément un e-mail récapitulatif, comprenant un objet clair et un résumé concis </a:t>
            </a:r>
            <a:br>
              <a:rPr lang="fr-fr"/>
            </a:br>
            <a:r>
              <a:rPr lang="fr-fr"/>
              <a:t>de la conversation.</a:t>
            </a:r>
          </a:p>
          <a:p>
            <a:pPr marL="171450" indent="-171450">
              <a:buFont typeface="Arial" panose="020B0604020202020204" pitchFamily="34" charset="0"/>
              <a:buChar char="•"/>
            </a:pPr>
            <a:r>
              <a:rPr lang="fr-fr"/>
              <a:t>Je peux apporter de légères modifications pour adapter le ton avant d’envoyer mon message.</a:t>
            </a:r>
          </a:p>
          <a:p>
            <a:pPr marL="171450" indent="-171450">
              <a:buFont typeface="Arial" panose="020B0604020202020204" pitchFamily="34" charset="0"/>
              <a:buChar char="•"/>
            </a:pPr>
            <a:r>
              <a:rPr lang="fr-fr"/>
              <a:t>En quelques secondes seulement, toute l’équipe dispose du même niveau </a:t>
            </a:r>
            <a:r>
              <a:rPr lang="fr-FR"/>
              <a:t>d'information</a:t>
            </a:r>
            <a:r>
              <a:rPr lang="fr-fr"/>
              <a:t> sans que j’aie </a:t>
            </a:r>
            <a:br>
              <a:rPr lang="fr-fr"/>
            </a:br>
            <a:r>
              <a:rPr lang="fr-fr"/>
              <a:t>à réécrire ou à transférer de longs fils de discussions.</a:t>
            </a:r>
          </a:p>
          <a:p>
            <a:pPr marL="171450" indent="-171450">
              <a:buFont typeface="Arial" panose="020B0604020202020204" pitchFamily="34" charset="0"/>
              <a:buChar char="•"/>
            </a:pPr>
            <a:endParaRPr lang="en-US"/>
          </a:p>
          <a:p>
            <a:r>
              <a:rPr lang="fr-fr" b="1"/>
              <a:t>RÉCAPITULATIF</a:t>
            </a:r>
            <a:br>
              <a:rPr/>
            </a:br>
            <a:r>
              <a:rPr lang="fr-fr"/>
              <a:t>Copilot Chat résume les discussions, rédige des relances claires et assure une communication fluide : vous passez moins de temps à gérer vos e-mails pour consacrer plus de temps à votre travail.</a:t>
            </a:r>
          </a:p>
          <a:p>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D2CAA9-BE3F-45D6-BB8A-1AD10BFBE04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82458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3193B-5AD0-E3C2-237B-E7A2D50CB5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560A50-0C87-D2EC-93E8-A4579397A1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18F7CE-85D2-E924-32AA-BFAE2FC64F87}"/>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Nous allons maintenant passer au contenu principal de la session, en commençant par un rappel sur Microsoft 365 Copilot Chat avant d’approfondir les capacités avancées.</a:t>
            </a:r>
          </a:p>
          <a:p>
            <a:pPr algn="l"/>
            <a:endParaRPr lang="en-US"/>
          </a:p>
        </p:txBody>
      </p:sp>
      <p:sp>
        <p:nvSpPr>
          <p:cNvPr id="4" name="Header Placeholder 3">
            <a:extLst>
              <a:ext uri="{FF2B5EF4-FFF2-40B4-BE49-F238E27FC236}">
                <a16:creationId xmlns:a16="http://schemas.microsoft.com/office/drawing/2014/main" id="{5A7164D3-5B01-87CE-1E03-A7E0FD723C5C}"/>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0EB34C83-97A4-3208-8FA8-47A33A2643D2}"/>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FCFB1C0E-E670-6114-D21A-0C3B6FC60CEF}"/>
              </a:ext>
            </a:extLst>
          </p:cNvPr>
          <p:cNvSpPr>
            <a:spLocks noGrp="1"/>
          </p:cNvSpPr>
          <p:nvPr>
            <p:ph type="sldNum" sz="quarter" idx="5"/>
          </p:nvPr>
        </p:nvSpPr>
        <p:spPr/>
        <p:txBody>
          <a:bodyPr/>
          <a:lstStyle/>
          <a:p>
            <a:fld id="{B4008EB6-D09E-4580-8CD6-DDB14511944F}" type="slidenum">
              <a:rPr lang="en-US" smtClean="0"/>
              <a:pPr/>
              <a:t>21</a:t>
            </a:fld>
            <a:endParaRPr lang="en-US"/>
          </a:p>
        </p:txBody>
      </p:sp>
      <p:sp>
        <p:nvSpPr>
          <p:cNvPr id="8" name="Footer Placeholder 4">
            <a:extLst>
              <a:ext uri="{FF2B5EF4-FFF2-40B4-BE49-F238E27FC236}">
                <a16:creationId xmlns:a16="http://schemas.microsoft.com/office/drawing/2014/main" id="{EB55D714-AD90-BAA7-66F1-42030518CC00}"/>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32050583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1185A-C7AF-5B66-EB80-64F9996A4C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AE8BB1-7818-2568-38DC-016DA2E0AD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09F362-6D3E-F4E8-EB12-71C05F731149}"/>
              </a:ext>
            </a:extLst>
          </p:cNvPr>
          <p:cNvSpPr>
            <a:spLocks noGrp="1"/>
          </p:cNvSpPr>
          <p:nvPr>
            <p:ph type="body" idx="1"/>
          </p:nvPr>
        </p:nvSpPr>
        <p:spPr/>
        <p:txBody>
          <a:bodyPr/>
          <a:lstStyle/>
          <a:p>
            <a:r>
              <a:rPr lang="fr-fr" b="1"/>
              <a:t>Personnalisation de Copilot Chat (Mémoire + instructions personnalisées)</a:t>
            </a:r>
          </a:p>
          <a:p>
            <a:endParaRPr lang="en-US" b="0"/>
          </a:p>
          <a:p>
            <a:r>
              <a:rPr lang="fr-fr" b="0"/>
              <a:t>Il existe deux composants : </a:t>
            </a:r>
          </a:p>
          <a:p>
            <a:pPr marL="107153" lvl="1" indent="0">
              <a:buNone/>
            </a:pPr>
            <a:endParaRPr lang="en-US" b="0"/>
          </a:p>
          <a:p>
            <a:pPr marL="107153" lvl="1" indent="0">
              <a:buNone/>
            </a:pPr>
            <a:r>
              <a:rPr lang="fr-fr" b="1"/>
              <a:t>Mémoire</a:t>
            </a:r>
            <a:r>
              <a:rPr lang="fr-fr" b="0"/>
              <a:t> – Copilot peut conserver un contexte pertinent vous concernant au fil du temps </a:t>
            </a:r>
          </a:p>
          <a:p>
            <a:pPr lvl="1"/>
            <a:r>
              <a:rPr lang="fr-fr" b="0"/>
              <a:t>Plutôt que de réexpliquer votre rôle, vos priorités ou la façon dont vous souhaitez organiser les choses, Copilot retient ces informations au fil du temps </a:t>
            </a:r>
          </a:p>
          <a:p>
            <a:pPr lvl="1"/>
            <a:r>
              <a:rPr lang="fr-fr" b="0"/>
              <a:t>Considérez cette approche comme travailler avec quelqu’un qui se souvient vraiment de votre façon de procéder. </a:t>
            </a:r>
          </a:p>
          <a:p>
            <a:pPr lvl="1"/>
            <a:endParaRPr lang="en-US" b="0"/>
          </a:p>
          <a:p>
            <a:pPr marL="107153" lvl="1" indent="0">
              <a:buNone/>
            </a:pPr>
            <a:r>
              <a:rPr lang="fr-fr" b="1"/>
              <a:t>Instructions personnalisées</a:t>
            </a:r>
            <a:r>
              <a:rPr lang="fr-fr" b="0"/>
              <a:t> – vous expliquez clairement à Copilot comment il doit se comporter </a:t>
            </a:r>
          </a:p>
          <a:p>
            <a:pPr lvl="1"/>
            <a:r>
              <a:rPr lang="fr-fr" b="0"/>
              <a:t>Vous pouvez définir le ton, le format, le niveau de détail, même votre façon préférée de travailler </a:t>
            </a:r>
          </a:p>
          <a:p>
            <a:pPr lvl="1"/>
            <a:r>
              <a:rPr lang="fr-fr" b="0"/>
              <a:t>Par exemple : « Élabore des réponses concises, prêtes à être présentées à la direction et axées sur les résultats » </a:t>
            </a:r>
          </a:p>
          <a:p>
            <a:pPr marL="107153" lvl="1" indent="0">
              <a:buNone/>
            </a:pPr>
            <a:endParaRPr lang="en-US" b="0"/>
          </a:p>
          <a:p>
            <a:pPr marL="107153" lvl="1" indent="0">
              <a:buNone/>
            </a:pPr>
            <a:r>
              <a:rPr lang="fr-fr" b="0"/>
              <a:t>Chaque interaction ressemblera de plus en plus à ce dont vous avez réellement besoin</a:t>
            </a:r>
          </a:p>
          <a:p>
            <a:endParaRPr lang="en-US" b="0"/>
          </a:p>
        </p:txBody>
      </p:sp>
      <p:sp>
        <p:nvSpPr>
          <p:cNvPr id="4" name="Slide Number Placeholder 3">
            <a:extLst>
              <a:ext uri="{FF2B5EF4-FFF2-40B4-BE49-F238E27FC236}">
                <a16:creationId xmlns:a16="http://schemas.microsoft.com/office/drawing/2014/main" id="{B89A0B1A-E202-DAB4-5B6B-16321B69F92F}"/>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1781624-BC54-4363-BF42-C5F2781AA858}"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7145729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Voici la démonstration de la personnalisation en action. On accède aux paramètres via les trois petits points en haut à droite, puis « Personnalisation ». On peut définir des instructions personnalisées (par exemple, préférer des réponses concises en bullet points) et gérer les mémoires. Un tip important : utilisez l’expression « Souviens-toi de... » dans vos conversations pour que Copilot enregistre les informations clés. Pensez notamment à lui faire mémoriser vos acronymes métier pour que les futurs échanges soient plus pertinents.</a:t>
            </a:r>
          </a:p>
          <a:p>
            <a:pPr algn="l"/>
            <a:endParaRPr lang="en-US"/>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a:p>
        </p:txBody>
      </p:sp>
      <p:sp>
        <p:nvSpPr>
          <p:cNvPr id="8" name="Footer Placeholder 4">
            <a:extLst>
              <a:ext uri="{FF2B5EF4-FFF2-40B4-BE49-F238E27FC236}">
                <a16:creationId xmlns:a16="http://schemas.microsoft.com/office/drawing/2014/main" id="{242F2A6C-7CD8-6957-EEEE-7B3D4725F6F6}"/>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968012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77B52-FFB5-ECF1-F558-98D8AF119A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49A03F-D59C-6A45-394D-63C47DA419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EFB630-46D6-A0B9-21C7-94E166D047A2}"/>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Abordons maintenant la fonctionnalité Agents, l’une des extensions les plus puissantes de Copilot Chat.</a:t>
            </a:r>
          </a:p>
          <a:p>
            <a:pPr algn="l"/>
            <a:endParaRPr lang="en-US"/>
          </a:p>
        </p:txBody>
      </p:sp>
      <p:sp>
        <p:nvSpPr>
          <p:cNvPr id="4" name="Header Placeholder 3">
            <a:extLst>
              <a:ext uri="{FF2B5EF4-FFF2-40B4-BE49-F238E27FC236}">
                <a16:creationId xmlns:a16="http://schemas.microsoft.com/office/drawing/2014/main" id="{C95871B9-428F-747A-3DDB-0EB0BA171015}"/>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D077CE69-B210-F7AB-7A75-5F0530ABE506}"/>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3E123543-42FB-2010-4A57-D8118819D445}"/>
              </a:ext>
            </a:extLst>
          </p:cNvPr>
          <p:cNvSpPr>
            <a:spLocks noGrp="1"/>
          </p:cNvSpPr>
          <p:nvPr>
            <p:ph type="sldNum" sz="quarter" idx="5"/>
          </p:nvPr>
        </p:nvSpPr>
        <p:spPr/>
        <p:txBody>
          <a:bodyPr/>
          <a:lstStyle/>
          <a:p>
            <a:fld id="{B4008EB6-D09E-4580-8CD6-DDB14511944F}" type="slidenum">
              <a:rPr lang="en-US" smtClean="0"/>
              <a:pPr/>
              <a:t>24</a:t>
            </a:fld>
            <a:endParaRPr lang="en-US"/>
          </a:p>
        </p:txBody>
      </p:sp>
      <p:sp>
        <p:nvSpPr>
          <p:cNvPr id="8" name="Footer Placeholder 4">
            <a:extLst>
              <a:ext uri="{FF2B5EF4-FFF2-40B4-BE49-F238E27FC236}">
                <a16:creationId xmlns:a16="http://schemas.microsoft.com/office/drawing/2014/main" id="{17EDC36C-5838-10D7-B9F5-D608B2F1C720}"/>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9265721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399"/>
            <a:ext cx="5486400" cy="4210291"/>
          </a:xfrm>
        </p:spPr>
        <p:txBody>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lang="fr-fr" sz="1200">
                <a:solidFill>
                  <a:srgbClr val="000000"/>
                </a:solidFill>
                <a:latin typeface="Segoe UI "/>
              </a:rPr>
              <a:t>Les utilisateurs peuvent : </a:t>
            </a:r>
          </a:p>
          <a:p>
            <a:pPr marL="285750" marR="0" lvl="0" indent="-28575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lang="fr-fr" sz="1200">
                <a:solidFill>
                  <a:srgbClr val="000000"/>
                </a:solidFill>
                <a:latin typeface="Segoe UI "/>
              </a:rPr>
              <a:t>Créer des agents dans Copilot Studio, Agent Builder et Teams Toolkit</a:t>
            </a:r>
          </a:p>
          <a:p>
            <a:pPr marL="285750" marR="0" lvl="0" indent="-28575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lang="fr-fr" sz="1200">
                <a:solidFill>
                  <a:srgbClr val="000000"/>
                </a:solidFill>
                <a:latin typeface="Segoe UI "/>
              </a:rPr>
              <a:t>Se connecter aux données Web et professionnelles, telles que des sites ou documents SharePoint ou des données métier (LOB), via le contenu du connecteur Graph </a:t>
            </a:r>
          </a:p>
          <a:p>
            <a:pPr marL="285750" marR="0" lvl="0" indent="-28575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r>
              <a:rPr lang="fr-fr" sz="1200">
                <a:solidFill>
                  <a:srgbClr val="000000"/>
                </a:solidFill>
                <a:latin typeface="Segoe UI "/>
              </a:rPr>
              <a:t>Copilot Chat propose à la fois des agents gratuits et des agents facturés selon l’utilisation.</a:t>
            </a:r>
          </a:p>
          <a:p>
            <a:pPr marL="742950" lvl="1" indent="-285750">
              <a:spcAft>
                <a:spcPts val="400"/>
              </a:spcAft>
              <a:buFont typeface="Arial" panose="020B0604020202020204" pitchFamily="34" charset="0"/>
              <a:buChar char="•"/>
              <a:defRPr/>
            </a:pPr>
            <a:r>
              <a:rPr lang="fr-fr" sz="1200">
                <a:solidFill>
                  <a:srgbClr val="000000"/>
                </a:solidFill>
                <a:latin typeface="Segoe UI "/>
              </a:rPr>
              <a:t>Agents sans facturation à l’utilisation : les agents ancrés sur des instructions et les sites Web publics peuvent être utilisés sans frais supplémentaires. </a:t>
            </a:r>
          </a:p>
          <a:p>
            <a:pPr marL="742950" lvl="1" indent="-285750">
              <a:spcAft>
                <a:spcPts val="400"/>
              </a:spcAft>
              <a:buFont typeface="Arial" panose="020B0604020202020204" pitchFamily="34" charset="0"/>
              <a:buChar char="•"/>
              <a:defRPr/>
            </a:pPr>
            <a:r>
              <a:rPr lang="fr-fr" sz="1200">
                <a:solidFill>
                  <a:srgbClr val="000000"/>
                </a:solidFill>
                <a:latin typeface="Segoe UI "/>
              </a:rPr>
              <a:t>Agents facturés selon l’utilisation : les agents qui ont accès à des données locataires partagées, comme du contenu SharePoint ou </a:t>
            </a:r>
            <a:br>
              <a:rPr lang="fr-fr" sz="1200">
                <a:solidFill>
                  <a:srgbClr val="000000"/>
                </a:solidFill>
                <a:latin typeface="Segoe UI "/>
              </a:rPr>
            </a:br>
            <a:r>
              <a:rPr lang="fr-fr" sz="1200">
                <a:solidFill>
                  <a:srgbClr val="000000"/>
                </a:solidFill>
                <a:latin typeface="Segoe UI "/>
              </a:rPr>
              <a:t>du connecteur Graph, sont soumis à une facturation qui varie selon l’utilisation mesurée. </a:t>
            </a:r>
          </a:p>
          <a:p>
            <a:pPr marL="742950" lvl="1" indent="-285750">
              <a:spcAft>
                <a:spcPts val="400"/>
              </a:spcAft>
              <a:buFont typeface="Arial" panose="020B0604020202020204" pitchFamily="34" charset="0"/>
              <a:buChar char="•"/>
              <a:defRPr/>
            </a:pPr>
            <a:endParaRPr lang="en-US" sz="1200">
              <a:solidFill>
                <a:srgbClr val="000000"/>
              </a:solidFill>
              <a:latin typeface="Segoe UI "/>
            </a:endParaRPr>
          </a:p>
          <a:p>
            <a:r>
              <a:rPr lang="fr-fr" sz="850">
                <a:latin typeface="Calibri"/>
                <a:ea typeface="Calibri"/>
                <a:cs typeface="Calibri"/>
              </a:rPr>
              <a:t>Alors, qu’est-ce qu’un agent ?</a:t>
            </a:r>
            <a:br>
              <a:rPr/>
            </a:br>
            <a:r>
              <a:rPr lang="fr-fr" sz="850">
                <a:latin typeface="Calibri"/>
                <a:ea typeface="Calibri"/>
                <a:cs typeface="Calibri"/>
              </a:rPr>
              <a:t>Les agents sont de petits outils pratiques pour automatiser les tâches et les processus.  Considérez-les comme</a:t>
            </a:r>
            <a:br>
              <a:rPr lang="fr-fr" sz="850">
                <a:latin typeface="Calibri"/>
                <a:ea typeface="Calibri"/>
                <a:cs typeface="Calibri"/>
              </a:rPr>
            </a:br>
            <a:r>
              <a:rPr lang="fr-fr" sz="850">
                <a:latin typeface="Calibri"/>
                <a:ea typeface="Calibri"/>
                <a:cs typeface="Calibri"/>
              </a:rPr>
              <a:t>de petites applications d’IA.   Microsoft envisage la création d’agents spécifiques pour chaque processus métier.  </a:t>
            </a:r>
            <a:br>
              <a:rPr lang="fr-fr" sz="850">
                <a:latin typeface="Calibri"/>
                <a:ea typeface="Calibri"/>
                <a:cs typeface="Calibri"/>
              </a:rPr>
            </a:br>
            <a:r>
              <a:rPr lang="fr-fr" sz="850">
                <a:latin typeface="Calibri"/>
                <a:ea typeface="Calibri"/>
                <a:cs typeface="Calibri"/>
              </a:rPr>
              <a:t>Les agents peuvent être prêts à l’emploi ou personnalisés.</a:t>
            </a:r>
            <a:endParaRPr lang="en-US">
              <a:latin typeface="Calibri"/>
              <a:ea typeface="Calibri"/>
              <a:cs typeface="Calibri"/>
            </a:endParaRPr>
          </a:p>
          <a:p>
            <a:endParaRPr lang="en-US" sz="850">
              <a:latin typeface="Calibri"/>
              <a:ea typeface="Calibri"/>
              <a:cs typeface="Calibri"/>
            </a:endParaRPr>
          </a:p>
          <a:p>
            <a:pPr fontAlgn="t"/>
            <a:r>
              <a:rPr lang="fr-fr" sz="850">
                <a:latin typeface="Calibri"/>
                <a:ea typeface="Calibri"/>
                <a:cs typeface="Calibri"/>
              </a:rPr>
              <a:t>Les agents sont disponibles pour les utilisateurs de Copilot et Copilot Chat.   Les utilisateurs de Copilot Chat ont accès </a:t>
            </a:r>
            <a:br>
              <a:rPr lang="fr-fr" sz="850">
                <a:latin typeface="Calibri"/>
                <a:ea typeface="Calibri"/>
                <a:cs typeface="Calibri"/>
              </a:rPr>
            </a:br>
            <a:r>
              <a:rPr lang="fr-fr" sz="850">
                <a:latin typeface="Calibri"/>
                <a:ea typeface="Calibri"/>
                <a:cs typeface="Calibri"/>
              </a:rPr>
              <a:t>à un ensemble d’agents créés par Microsoft ainsi qu’à des modèles d’agents pour commencer à créer leurs propres agents.   Les utilisateurs de Copilot Chat ont accès à un sous-ensemble plus restreint d’agents créés par Microsoft.</a:t>
            </a:r>
            <a:br>
              <a:rPr lang="fr-fr" sz="850">
                <a:latin typeface="Calibri"/>
                <a:ea typeface="Calibri"/>
                <a:cs typeface="Calibri"/>
              </a:rPr>
            </a:br>
            <a:r>
              <a:rPr lang="fr-fr" sz="850">
                <a:latin typeface="Calibri"/>
                <a:ea typeface="Calibri"/>
                <a:cs typeface="Calibri"/>
              </a:rPr>
              <a:t>Ils ont également la possibilité de créer des agents simples dans Agent Builder.</a:t>
            </a:r>
            <a:br>
              <a:rPr/>
            </a:br>
            <a:br>
              <a:rPr/>
            </a:br>
            <a:r>
              <a:rPr lang="fr-fr" sz="882" b="1" i="0" kern="1200">
                <a:solidFill>
                  <a:schemeClr val="tx1"/>
                </a:solidFill>
                <a:effectLst/>
                <a:latin typeface="Segoe Sans Display" pitchFamily="2" charset="0"/>
                <a:ea typeface="+mn-ea"/>
                <a:cs typeface="+mn-cs"/>
              </a:rPr>
              <a:t>⭐ Résumé simple</a:t>
            </a:r>
          </a:p>
          <a:p>
            <a:pPr fontAlgn="t"/>
            <a:r>
              <a:rPr lang="fr-fr" sz="882" b="0" i="0" kern="1200">
                <a:solidFill>
                  <a:schemeClr val="tx1"/>
                </a:solidFill>
                <a:effectLst/>
                <a:latin typeface="Segoe Sans Display" pitchFamily="2" charset="0"/>
                <a:ea typeface="+mn-ea"/>
                <a:cs typeface="+mn-cs"/>
              </a:rPr>
              <a:t>Utiliser les agents gratuitement avec Copilot Chat✅ Oui, limité par rapport à M365 </a:t>
            </a:r>
            <a:r>
              <a:rPr lang="fr-fr" sz="882" b="0" i="0" kern="1200" err="1">
                <a:solidFill>
                  <a:schemeClr val="tx1"/>
                </a:solidFill>
                <a:effectLst/>
                <a:latin typeface="Segoe Sans Display" pitchFamily="2" charset="0"/>
                <a:ea typeface="+mn-ea"/>
                <a:cs typeface="+mn-cs"/>
              </a:rPr>
              <a:t>Copilot</a:t>
            </a:r>
            <a:r>
              <a:rPr lang="fr-fr" sz="882" b="0" i="0" kern="1200">
                <a:solidFill>
                  <a:schemeClr val="tx1"/>
                </a:solidFill>
                <a:effectLst/>
                <a:latin typeface="Segoe Sans Display" pitchFamily="2" charset="0"/>
                <a:ea typeface="+mn-ea"/>
                <a:cs typeface="+mn-cs"/>
              </a:rPr>
              <a:t> complet</a:t>
            </a:r>
          </a:p>
          <a:p>
            <a:pPr fontAlgn="t"/>
            <a:r>
              <a:rPr lang="fr-fr" sz="882" b="0" i="0" kern="1200">
                <a:solidFill>
                  <a:schemeClr val="tx1"/>
                </a:solidFill>
                <a:effectLst/>
                <a:latin typeface="Segoe Sans Display" pitchFamily="2" charset="0"/>
                <a:ea typeface="+mn-ea"/>
                <a:cs typeface="+mn-cs"/>
              </a:rPr>
              <a:t>Accéder aux agents dans Copilot Chat✅ Oui, si publié à l’échelle de l’organisation</a:t>
            </a:r>
          </a:p>
          <a:p>
            <a:pPr fontAlgn="t"/>
            <a:r>
              <a:rPr lang="fr-fr" sz="882" b="0" i="0" kern="1200">
                <a:solidFill>
                  <a:schemeClr val="tx1"/>
                </a:solidFill>
                <a:effectLst/>
                <a:latin typeface="Segoe Sans Display" pitchFamily="2" charset="0"/>
                <a:ea typeface="+mn-ea"/>
                <a:cs typeface="+mn-cs"/>
              </a:rPr>
              <a:t>Créer des agents simples, ancrés dans le Web public✅ Oui, pas de données locataire</a:t>
            </a:r>
          </a:p>
          <a:p>
            <a:pPr fontAlgn="t"/>
            <a:r>
              <a:rPr lang="fr-fr" sz="882" b="0" i="0" kern="1200">
                <a:solidFill>
                  <a:schemeClr val="tx1"/>
                </a:solidFill>
                <a:effectLst/>
                <a:latin typeface="Segoe Sans Display" pitchFamily="2" charset="0"/>
                <a:ea typeface="+mn-ea"/>
                <a:cs typeface="+mn-cs"/>
              </a:rPr>
              <a:t>Utiliser des agents avancés créés par d’autres✅ Oui. L’organisation doit configurer le paiement </a:t>
            </a:r>
            <a:br>
              <a:rPr lang="fr-fr" sz="882" b="0" i="0" kern="1200">
                <a:solidFill>
                  <a:schemeClr val="tx1"/>
                </a:solidFill>
                <a:effectLst/>
                <a:latin typeface="Segoe Sans Display" pitchFamily="2" charset="0"/>
                <a:ea typeface="+mn-ea"/>
                <a:cs typeface="+mn-cs"/>
              </a:rPr>
            </a:br>
            <a:r>
              <a:rPr lang="fr-fr" sz="882" b="0" i="0" kern="1200">
                <a:solidFill>
                  <a:schemeClr val="tx1"/>
                </a:solidFill>
                <a:effectLst/>
                <a:latin typeface="Segoe Sans Display" pitchFamily="2" charset="0"/>
                <a:ea typeface="+mn-ea"/>
                <a:cs typeface="+mn-cs"/>
              </a:rPr>
              <a:t>à l’utilisation/Pack de messages</a:t>
            </a:r>
          </a:p>
          <a:p>
            <a:pPr fontAlgn="t"/>
            <a:r>
              <a:rPr lang="fr-fr" sz="882" b="0" i="0" kern="1200">
                <a:solidFill>
                  <a:schemeClr val="tx1"/>
                </a:solidFill>
                <a:effectLst/>
                <a:latin typeface="Segoe Sans Display" pitchFamily="2" charset="0"/>
                <a:ea typeface="+mn-ea"/>
                <a:cs typeface="+mn-cs"/>
              </a:rPr>
              <a:t>Créer des agents compatibles avec plusieurs locataires ou avancés❌ Non, une licence est requise</a:t>
            </a:r>
          </a:p>
          <a:p>
            <a:pPr fontAlgn="t"/>
            <a:r>
              <a:rPr lang="fr-fr" sz="882" b="0" i="0" kern="1200">
                <a:solidFill>
                  <a:schemeClr val="tx1"/>
                </a:solidFill>
                <a:effectLst/>
                <a:latin typeface="Segoe Sans Display" pitchFamily="2" charset="0"/>
                <a:ea typeface="+mn-ea"/>
                <a:cs typeface="+mn-cs"/>
              </a:rPr>
              <a:t>Utiliser directement des agents fondés sur Microsoft Graph❌ Non, uniquement via un fournisseur sous licence</a:t>
            </a:r>
          </a:p>
          <a:p>
            <a:endParaRPr lang="en-US" sz="850">
              <a:latin typeface="Calibri"/>
              <a:ea typeface="Calibri"/>
              <a:cs typeface="Calibri"/>
            </a:endParaRPr>
          </a:p>
          <a:p>
            <a:endParaRPr lang="en-US" sz="850">
              <a:latin typeface="Calibri"/>
              <a:ea typeface="Calibri"/>
              <a:cs typeface="Calibri"/>
            </a:endParaRPr>
          </a:p>
          <a:p>
            <a:pPr marL="742950" lvl="1" indent="-285750">
              <a:spcAft>
                <a:spcPts val="400"/>
              </a:spcAft>
              <a:buFont typeface="Arial" panose="020B0604020202020204" pitchFamily="34" charset="0"/>
              <a:buChar char="•"/>
              <a:defRPr/>
            </a:pPr>
            <a:endParaRPr lang="en-US" sz="1200">
              <a:solidFill>
                <a:srgbClr val="000000"/>
              </a:solidFill>
              <a:latin typeface="Segoe UI "/>
            </a:endParaRPr>
          </a:p>
        </p:txBody>
      </p:sp>
      <p:sp>
        <p:nvSpPr>
          <p:cNvPr id="4" name="Slide Number Placeholder 3"/>
          <p:cNvSpPr>
            <a:spLocks noGrp="1"/>
          </p:cNvSpPr>
          <p:nvPr>
            <p:ph type="sldNum" sz="quarter" idx="5"/>
          </p:nvPr>
        </p:nvSpPr>
        <p:spPr/>
        <p:txBody>
          <a:bodyPr/>
          <a:lstStyle/>
          <a:p>
            <a:fld id="{F31BD4B5-4679-43FF-8EBE-09D12C93027F}" type="slidenum">
              <a:rPr lang="en-AU" smtClean="0"/>
              <a:t>25</a:t>
            </a:fld>
            <a:endParaRPr lang="en-AU"/>
          </a:p>
        </p:txBody>
      </p:sp>
    </p:spTree>
    <p:extLst>
      <p:ext uri="{BB962C8B-B14F-4D97-AF65-F5344CB8AC3E}">
        <p14:creationId xmlns:p14="http://schemas.microsoft.com/office/powerpoint/2010/main" val="38527886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850">
                <a:latin typeface="Calibri"/>
                <a:ea typeface="Calibri"/>
                <a:cs typeface="Calibri"/>
              </a:rPr>
              <a:t>Les agents peuvent être simples comme avancés.    Lorsque l’on parle d’agents simples, on évoque par exemple des agents du support informatique qui vous permettent de gérer en autonomie vos questions et problèmes informatiques, ou des agents de suivi de projet qui aident à tenir tout le monde informé de l’état d’avancement des projets.   Des agents plus avancés peuvent être conçus pour, par exemple, générer des prospects pour des campagnes marketing. </a:t>
            </a:r>
            <a:br>
              <a:rPr lang="fr-fr" sz="850">
                <a:latin typeface="Calibri"/>
                <a:ea typeface="Calibri"/>
                <a:cs typeface="Calibri"/>
              </a:rPr>
            </a:br>
            <a:r>
              <a:rPr lang="fr-fr" sz="850">
                <a:latin typeface="Calibri"/>
                <a:ea typeface="Calibri"/>
                <a:cs typeface="Calibri"/>
              </a:rPr>
              <a:t>Il est également possible de créer un agent de support client plus robuste, intégrable à des outils tiers ou même </a:t>
            </a:r>
            <a:br>
              <a:rPr lang="fr-fr" sz="850">
                <a:latin typeface="Calibri"/>
                <a:ea typeface="Calibri"/>
                <a:cs typeface="Calibri"/>
              </a:rPr>
            </a:br>
            <a:r>
              <a:rPr lang="fr-fr" sz="850">
                <a:latin typeface="Calibri"/>
                <a:ea typeface="Calibri"/>
                <a:cs typeface="Calibri"/>
              </a:rPr>
              <a:t>à d’autres agents.</a:t>
            </a:r>
            <a:endParaRPr lang="en-US">
              <a:latin typeface="Calibri"/>
              <a:ea typeface="Calibri"/>
              <a:cs typeface="Calibri"/>
            </a:endParaRPr>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26</a:t>
            </a:fld>
            <a:endParaRPr lang="en-US"/>
          </a:p>
        </p:txBody>
      </p:sp>
      <p:sp>
        <p:nvSpPr>
          <p:cNvPr id="8" name="Footer Placeholder 4">
            <a:extLst>
              <a:ext uri="{FF2B5EF4-FFF2-40B4-BE49-F238E27FC236}">
                <a16:creationId xmlns:a16="http://schemas.microsoft.com/office/drawing/2014/main" id="{7B94985F-2A33-2039-1637-CC6BB433E24F}"/>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16840218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850">
                <a:latin typeface="Calibri"/>
                <a:ea typeface="Calibri"/>
                <a:cs typeface="Calibri"/>
              </a:rPr>
              <a:t>Créer un TrendTracker (Édition Tech)</a:t>
            </a:r>
          </a:p>
          <a:p>
            <a:endParaRPr lang="en-US" sz="850">
              <a:solidFill>
                <a:srgbClr val="424242"/>
              </a:solidFill>
              <a:latin typeface="Calibri"/>
              <a:ea typeface="Calibri"/>
              <a:cs typeface="Calibri"/>
            </a:endParaRPr>
          </a:p>
          <a:p>
            <a:r>
              <a:rPr lang="fr-fr" sz="850">
                <a:latin typeface="Calibri"/>
                <a:ea typeface="Calibri"/>
                <a:cs typeface="Calibri"/>
              </a:rPr>
              <a:t>Description de l’agent :  </a:t>
            </a:r>
            <a:r>
              <a:rPr lang="fr-fr" sz="882" b="0" i="0">
                <a:solidFill>
                  <a:srgbClr val="424242"/>
                </a:solidFill>
                <a:latin typeface="Segoe Sans Display"/>
                <a:ea typeface="+mn-ea"/>
                <a:cs typeface="+mn-cs"/>
              </a:rPr>
              <a:t>Cet agent découvre les sujets les plus en vogue dans l’industrie technologique ; </a:t>
            </a:r>
            <a:br>
              <a:rPr lang="fr-fr" sz="882" b="0" i="0">
                <a:solidFill>
                  <a:srgbClr val="424242"/>
                </a:solidFill>
                <a:latin typeface="Segoe Sans Display"/>
                <a:ea typeface="+mn-ea"/>
                <a:cs typeface="+mn-cs"/>
              </a:rPr>
            </a:br>
            <a:r>
              <a:rPr lang="fr-fr" sz="882" b="0" i="0">
                <a:solidFill>
                  <a:srgbClr val="424242"/>
                </a:solidFill>
                <a:latin typeface="Segoe Sans Display"/>
                <a:ea typeface="+mn-ea"/>
                <a:cs typeface="+mn-cs"/>
              </a:rPr>
              <a:t>il surveille les avancées en IA, les lancements majeurs de produits et les tendances technologiques émergentes.</a:t>
            </a:r>
          </a:p>
          <a:p>
            <a:r>
              <a:rPr lang="fr-fr" sz="882" b="0" i="0" kern="1200">
                <a:solidFill>
                  <a:schemeClr val="tx1"/>
                </a:solidFill>
                <a:effectLst/>
                <a:latin typeface="Segoe Sans Display" pitchFamily="2" charset="0"/>
                <a:ea typeface="+mn-ea"/>
                <a:cs typeface="+mn-cs"/>
              </a:rPr>
              <a:t>Nom : TrendTracker (Édition Tech)</a:t>
            </a:r>
          </a:p>
          <a:p>
            <a:r>
              <a:rPr lang="fr-fr" sz="882" b="0" i="0" kern="1200" err="1">
                <a:solidFill>
                  <a:schemeClr val="tx1"/>
                </a:solidFill>
                <a:effectLst/>
                <a:latin typeface="Segoe Sans Display" pitchFamily="2" charset="0"/>
                <a:ea typeface="+mn-ea"/>
                <a:cs typeface="+mn-cs"/>
              </a:rPr>
              <a:t>Instructions :  </a:t>
            </a:r>
          </a:p>
          <a:p>
            <a:r>
              <a:rPr lang="fr-fr" sz="882" b="0" i="0" kern="1200">
                <a:solidFill>
                  <a:schemeClr val="tx1"/>
                </a:solidFill>
                <a:effectLst/>
                <a:latin typeface="Segoe Sans Display" pitchFamily="2" charset="0"/>
                <a:ea typeface="+mn-ea"/>
                <a:cs typeface="+mn-cs"/>
              </a:rPr>
              <a:t>1. Cherche sur le Web les sujets tendance dans l’industrie technologique.</a:t>
            </a:r>
          </a:p>
          <a:p>
            <a:r>
              <a:rPr lang="fr-fr" sz="882" b="0" i="0" kern="1200">
                <a:solidFill>
                  <a:schemeClr val="tx1"/>
                </a:solidFill>
                <a:effectLst/>
                <a:latin typeface="Segoe Sans Display" pitchFamily="2" charset="0"/>
                <a:ea typeface="+mn-ea"/>
                <a:cs typeface="+mn-cs"/>
              </a:rPr>
              <a:t>2. Présente les 5 principales tendances avec des descriptions courtes (1 à 2 phrases chacune).</a:t>
            </a:r>
          </a:p>
          <a:p>
            <a:r>
              <a:rPr lang="fr-fr" sz="882" b="0" i="0" kern="1200">
                <a:solidFill>
                  <a:schemeClr val="tx1"/>
                </a:solidFill>
                <a:effectLst/>
                <a:latin typeface="Segoe Sans Display" pitchFamily="2" charset="0"/>
                <a:ea typeface="+mn-ea"/>
                <a:cs typeface="+mn-cs"/>
              </a:rPr>
              <a:t>3. Inclus des liens vers les sources pour chaque tendance.</a:t>
            </a:r>
          </a:p>
          <a:p>
            <a:pPr marL="82550" indent="-82550"/>
            <a:r>
              <a:rPr lang="en-US"/>
              <a:t>- </a:t>
            </a:r>
            <a:r>
              <a:rPr lang="fr-fr" sz="882" b="0" i="0" kern="1200">
                <a:solidFill>
                  <a:schemeClr val="tx1"/>
                </a:solidFill>
                <a:effectLst/>
                <a:latin typeface="Segoe Sans Display" pitchFamily="2" charset="0"/>
                <a:ea typeface="+mn-ea"/>
                <a:cs typeface="+mn-cs"/>
              </a:rPr>
              <a:t>Concentre-toi sur les avancées de l’IA, les lancements majeurs de produits et les tendances technologiques émergentes.</a:t>
            </a:r>
          </a:p>
          <a:p>
            <a:r>
              <a:rPr lang="en-US"/>
              <a:t>- </a:t>
            </a:r>
            <a:r>
              <a:rPr lang="fr-fr" sz="882" b="0" i="0" kern="1200">
                <a:solidFill>
                  <a:schemeClr val="tx1"/>
                </a:solidFill>
                <a:effectLst/>
                <a:latin typeface="Segoe Sans Display" pitchFamily="2" charset="0"/>
                <a:ea typeface="+mn-ea"/>
                <a:cs typeface="+mn-cs"/>
              </a:rPr>
              <a:t>Fournis des mises à jour concises et claires sur chaque sujet.</a:t>
            </a:r>
          </a:p>
          <a:p>
            <a:r>
              <a:rPr lang="en-US"/>
              <a:t>- </a:t>
            </a:r>
            <a:r>
              <a:rPr lang="fr-fr" sz="882" b="0" i="0" kern="1200">
                <a:solidFill>
                  <a:schemeClr val="tx1"/>
                </a:solidFill>
                <a:effectLst/>
                <a:latin typeface="Segoe Sans Display" pitchFamily="2" charset="0"/>
                <a:ea typeface="+mn-ea"/>
                <a:cs typeface="+mn-cs"/>
              </a:rPr>
              <a:t>Assure-toi que les informations sont exactes et à jour.</a:t>
            </a:r>
          </a:p>
          <a:p>
            <a:r>
              <a:rPr lang="en-US"/>
              <a:t>- </a:t>
            </a:r>
            <a:r>
              <a:rPr lang="fr-fr" sz="882" b="0" i="0" kern="1200">
                <a:solidFill>
                  <a:schemeClr val="tx1"/>
                </a:solidFill>
                <a:effectLst/>
                <a:latin typeface="Segoe Sans Display" pitchFamily="2" charset="0"/>
                <a:ea typeface="+mn-ea"/>
                <a:cs typeface="+mn-cs"/>
              </a:rPr>
              <a:t>Évite les spéculations et ne rapporte que les tendances et actualités vérifiées.</a:t>
            </a:r>
          </a:p>
          <a:p>
            <a:r>
              <a:rPr lang="en-US"/>
              <a:t>- </a:t>
            </a:r>
            <a:r>
              <a:rPr lang="fr-fr" sz="882" b="0" i="0" kern="1200">
                <a:solidFill>
                  <a:schemeClr val="tx1"/>
                </a:solidFill>
                <a:effectLst/>
                <a:latin typeface="Segoe Sans Display" pitchFamily="2" charset="0"/>
                <a:ea typeface="+mn-ea"/>
                <a:cs typeface="+mn-cs"/>
              </a:rPr>
              <a:t>Réponds de manière professionnelle et informative.</a:t>
            </a:r>
            <a:endParaRPr lang="en-US" sz="850">
              <a:solidFill>
                <a:srgbClr val="424242"/>
              </a:solidFill>
              <a:latin typeface="Segoe Sans Display"/>
              <a:ea typeface="Calibri"/>
              <a:cs typeface="Segoe Sans Display"/>
            </a:endParaRP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8:53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8" name="Footer Placeholder 4">
            <a:extLst>
              <a:ext uri="{FF2B5EF4-FFF2-40B4-BE49-F238E27FC236}">
                <a16:creationId xmlns:a16="http://schemas.microsoft.com/office/drawing/2014/main" id="{9B6EDFD4-7A8B-EB71-FCE0-E1B8A38D19F6}"/>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27144309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2C3D4-E5F6-7890-ABCD-EF12345678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3D4E5-F6A7-8901-BCDE-F123456789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D4E5F6-A7B8-9012-CDEF-123456789012}"/>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Voici la démonstration de la création d’un agent directement dans Copilot Chat. On voit l’interface de configuration où l’on peut définir un titre, une description, des instructions précises et des sources de données (ici des URLs publiques). On peut aussi activer ou désactiver des capacités comme la création de documents ou d’images. Une fois l’agent créé, il apparaît dans la barre latérale gauche et peut être partagé avec son équipe ou l’ensemble de l’entreprise, selon les autorisations définies par votre IT.</a:t>
            </a:r>
          </a:p>
          <a:p>
            <a:pPr algn="l"/>
            <a:endParaRPr lang="en-US"/>
          </a:p>
        </p:txBody>
      </p:sp>
      <p:sp>
        <p:nvSpPr>
          <p:cNvPr id="4" name="Header Placeholder 3">
            <a:extLst>
              <a:ext uri="{FF2B5EF4-FFF2-40B4-BE49-F238E27FC236}">
                <a16:creationId xmlns:a16="http://schemas.microsoft.com/office/drawing/2014/main" id="{D4E5F6A7-B8C9-0123-DEF1-234567890123}"/>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E5F6A7B8-C9D0-1234-EF12-345678901234}"/>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F6A7B8C9-D0E1-2345-F123-456789012345}"/>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8:53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A7B8C9D0-E1F2-3456-0123-567890123456}"/>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9876543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95E74-8F14-0351-FEB6-64CEEDA887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2AB927-4399-019A-ADCC-31B343693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7E28D7-10B2-3E40-3CE5-A6DF6D2B1AB5}"/>
              </a:ext>
            </a:extLst>
          </p:cNvPr>
          <p:cNvSpPr>
            <a:spLocks noGrp="1"/>
          </p:cNvSpPr>
          <p:nvPr>
            <p:ph type="body" idx="1"/>
          </p:nvPr>
        </p:nvSpPr>
        <p:spPr>
          <a:xfrm>
            <a:off x="685799" y="4343400"/>
            <a:ext cx="5668701" cy="4114800"/>
          </a:xfrm>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Nous approchons de la fin de la session. Passons en revue les prochaines étapes et les ressources disponibles.</a:t>
            </a:r>
          </a:p>
          <a:p>
            <a:pPr algn="l"/>
            <a:endParaRPr lang="en-US"/>
          </a:p>
        </p:txBody>
      </p:sp>
      <p:sp>
        <p:nvSpPr>
          <p:cNvPr id="4" name="Header Placeholder 3">
            <a:extLst>
              <a:ext uri="{FF2B5EF4-FFF2-40B4-BE49-F238E27FC236}">
                <a16:creationId xmlns:a16="http://schemas.microsoft.com/office/drawing/2014/main" id="{2B224529-431D-CEAE-DD0E-4934D6260D9B}"/>
              </a:ext>
            </a:extLst>
          </p:cNvPr>
          <p:cNvSpPr>
            <a:spLocks noGrp="1"/>
          </p:cNvSpPr>
          <p:nvPr>
            <p:ph type="hdr" sz="quarter"/>
          </p:nvPr>
        </p:nvSpPr>
        <p:spPr/>
        <p:txBody>
          <a:bodyPr/>
          <a:lstStyle/>
          <a:p>
            <a:endParaRPr lang="en-US"/>
          </a:p>
        </p:txBody>
      </p:sp>
      <p:sp>
        <p:nvSpPr>
          <p:cNvPr id="6" name="Date Placeholder 5">
            <a:extLst>
              <a:ext uri="{FF2B5EF4-FFF2-40B4-BE49-F238E27FC236}">
                <a16:creationId xmlns:a16="http://schemas.microsoft.com/office/drawing/2014/main" id="{C2E1A956-C243-2E5D-D5AA-5B0CA645DC06}"/>
              </a:ext>
            </a:extLst>
          </p:cNvPr>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a:extLst>
              <a:ext uri="{FF2B5EF4-FFF2-40B4-BE49-F238E27FC236}">
                <a16:creationId xmlns:a16="http://schemas.microsoft.com/office/drawing/2014/main" id="{AFE735E9-D76D-3DDE-CE5B-CF7278522716}"/>
              </a:ext>
            </a:extLst>
          </p:cNvPr>
          <p:cNvSpPr>
            <a:spLocks noGrp="1"/>
          </p:cNvSpPr>
          <p:nvPr>
            <p:ph type="sldNum" sz="quarter" idx="5"/>
          </p:nvPr>
        </p:nvSpPr>
        <p:spPr/>
        <p:txBody>
          <a:bodyPr/>
          <a:lstStyle/>
          <a:p>
            <a:fld id="{B4008EB6-D09E-4580-8CD6-DDB14511944F}" type="slidenum">
              <a:rPr lang="en-US" smtClean="0"/>
              <a:pPr/>
              <a:t>29</a:t>
            </a:fld>
            <a:endParaRPr lang="en-US"/>
          </a:p>
        </p:txBody>
      </p:sp>
      <p:sp>
        <p:nvSpPr>
          <p:cNvPr id="8" name="Footer Placeholder 4">
            <a:extLst>
              <a:ext uri="{FF2B5EF4-FFF2-40B4-BE49-F238E27FC236}">
                <a16:creationId xmlns:a16="http://schemas.microsoft.com/office/drawing/2014/main" id="{12F745BB-8DE3-A8B8-70D4-E0948FBC5D9E}"/>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17319811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343400"/>
            <a:ext cx="5657127" cy="4114800"/>
          </a:xfrm>
        </p:spPr>
        <p:txBody>
          <a:bodyPr/>
          <a:lstStyle/>
          <a:p>
            <a:r>
              <a:rPr lang="fr-fr" sz="850">
                <a:latin typeface="Calibri"/>
                <a:ea typeface="Calibri"/>
                <a:cs typeface="Calibri"/>
              </a:rPr>
              <a:t>Voici une liste de ressources que vous pourrez consulter après la séance d’aujourd’hui.   Je pense que Nick va les mettre dans le chat.</a:t>
            </a:r>
          </a:p>
          <a:p>
            <a:r>
              <a:rPr lang="fr-fr" sz="850">
                <a:latin typeface="Calibri"/>
                <a:ea typeface="Calibri"/>
                <a:cs typeface="Calibri"/>
              </a:rPr>
              <a:t>Vous verrez des liens vers une grande partie des sujets que nous avons abordés aujourd’hui.   Top 10 des choses à essayer, l’art de la requête, la galerie de requêtes.   </a:t>
            </a:r>
          </a:p>
          <a:p>
            <a:r>
              <a:rPr lang="fr-fr" sz="850">
                <a:latin typeface="Calibri"/>
                <a:ea typeface="Calibri"/>
                <a:cs typeface="Calibri"/>
              </a:rPr>
              <a:t>Mais il y a aussi des liens vers d’autres excellentes ressources comme la bibliothèque de scénarios et notre site d’adoption.</a:t>
            </a:r>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30</a:t>
            </a:fld>
            <a:endParaRPr lang="en-US"/>
          </a:p>
        </p:txBody>
      </p:sp>
      <p:sp>
        <p:nvSpPr>
          <p:cNvPr id="8" name="Footer Placeholder 4">
            <a:extLst>
              <a:ext uri="{FF2B5EF4-FFF2-40B4-BE49-F238E27FC236}">
                <a16:creationId xmlns:a16="http://schemas.microsoft.com/office/drawing/2014/main" id="{1BEB1F7E-F19B-5C31-82FB-E6160D6C110F}"/>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42504803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Microsoft propose de multiples options de support — des partenaires à FastTrack en passant par Unified — pour aider à planifier, déployer et étendre efficacement Copilot Chat à travers votre organisation.</a:t>
            </a:r>
          </a:p>
          <a:p>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84FA68-8F4B-422B-AD27-9639E86175E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556293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645552" cy="4114800"/>
          </a:xfrm>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Si vous êtes passionné par Copilot ou contribuez à son adoption au sein de votre organisation, le programme Microsoft 365 Champions est une excellente façon de vous engager. Il est conçu pour vous aider à approfondir vos connaissances, aider vos collègues et produire davantage d’impact au sein de votre organisation.</a:t>
            </a:r>
          </a:p>
          <a:p>
            <a:endParaRPr lang="en-US"/>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32</a:t>
            </a:fld>
            <a:endParaRPr lang="en-US"/>
          </a:p>
        </p:txBody>
      </p:sp>
      <p:sp>
        <p:nvSpPr>
          <p:cNvPr id="8" name="Footer Placeholder 4">
            <a:extLst>
              <a:ext uri="{FF2B5EF4-FFF2-40B4-BE49-F238E27FC236}">
                <a16:creationId xmlns:a16="http://schemas.microsoft.com/office/drawing/2014/main" id="{EA2E77FC-C254-C04C-0C44-7F39F3F2105E}"/>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37845337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D’autres sessions </a:t>
            </a:r>
            <a:r>
              <a:rPr lang="fr-FR" sz="882" b="0" i="0" kern="1200">
                <a:solidFill>
                  <a:schemeClr val="tx1"/>
                </a:solidFill>
                <a:effectLst/>
                <a:latin typeface="Segoe Sans Display" pitchFamily="2" charset="0"/>
                <a:ea typeface="+mn-ea"/>
                <a:cs typeface="+mn-cs"/>
              </a:rPr>
              <a:t>Hub client</a:t>
            </a:r>
            <a:r>
              <a:rPr lang="fr-fr" sz="882" b="0" i="0" kern="1200">
                <a:solidFill>
                  <a:schemeClr val="tx1"/>
                </a:solidFill>
                <a:effectLst/>
                <a:latin typeface="Segoe Sans Display" pitchFamily="2" charset="0"/>
                <a:ea typeface="+mn-ea"/>
                <a:cs typeface="+mn-cs"/>
              </a:rPr>
              <a:t> sont prévues pour aborder </a:t>
            </a:r>
            <a:r>
              <a:rPr lang="fr-fr" sz="882" b="0" i="0" kern="1200" err="1">
                <a:solidFill>
                  <a:schemeClr val="tx1"/>
                </a:solidFill>
                <a:effectLst/>
                <a:latin typeface="Segoe Sans Display" pitchFamily="2" charset="0"/>
                <a:ea typeface="+mn-ea"/>
                <a:cs typeface="+mn-cs"/>
              </a:rPr>
              <a:t>Copilot</a:t>
            </a:r>
            <a:r>
              <a:rPr lang="fr-fr" sz="882" b="0" i="0" kern="1200">
                <a:solidFill>
                  <a:schemeClr val="tx1"/>
                </a:solidFill>
                <a:effectLst/>
                <a:latin typeface="Segoe Sans Display" pitchFamily="2" charset="0"/>
                <a:ea typeface="+mn-ea"/>
                <a:cs typeface="+mn-cs"/>
              </a:rPr>
              <a:t> Chat et des sujets plus larges liés à l’IA. </a:t>
            </a:r>
            <a:br>
              <a:rPr lang="fr-fr" sz="882" b="0" i="0" kern="1200">
                <a:solidFill>
                  <a:schemeClr val="tx1"/>
                </a:solidFill>
                <a:effectLst/>
                <a:latin typeface="Segoe Sans Display" pitchFamily="2" charset="0"/>
                <a:ea typeface="+mn-ea"/>
                <a:cs typeface="+mn-cs"/>
              </a:rPr>
            </a:br>
            <a:r>
              <a:rPr lang="fr-fr" sz="882" b="0" i="0" kern="1200">
                <a:solidFill>
                  <a:schemeClr val="tx1"/>
                </a:solidFill>
                <a:effectLst/>
                <a:latin typeface="Segoe Sans Display" pitchFamily="2" charset="0"/>
                <a:ea typeface="+mn-ea"/>
                <a:cs typeface="+mn-cs"/>
              </a:rPr>
              <a:t>Ces sessions sont conçues pour vous tenir informé à mesure que les capacités évoluent.</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03D3D-351A-4968-B376-2415CEA4667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32285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Nous aimerions connaître votre avis. Vos retours nous aident à améliorer les futures sessions et à faire en sorte que le contenu reste adapté à vos besoins.</a:t>
            </a:r>
          </a:p>
          <a:p>
            <a:endParaRPr lang="en-US"/>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34</a:t>
            </a:fld>
            <a:endParaRPr lang="en-US"/>
          </a:p>
        </p:txBody>
      </p:sp>
      <p:sp>
        <p:nvSpPr>
          <p:cNvPr id="8" name="Footer Placeholder 4">
            <a:extLst>
              <a:ext uri="{FF2B5EF4-FFF2-40B4-BE49-F238E27FC236}">
                <a16:creationId xmlns:a16="http://schemas.microsoft.com/office/drawing/2014/main" id="{98711062-1844-A2D7-4249-20C2138F1A9D}"/>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40536381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Nous allons maintenant commencer la partie réservée aux questions. N’hésitez pas à lever la main ou à partager vos questions dans le chat.</a:t>
            </a:r>
          </a:p>
          <a:p>
            <a:endParaRPr lang="en-US"/>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35</a:t>
            </a:fld>
            <a:endParaRPr lang="en-US"/>
          </a:p>
        </p:txBody>
      </p:sp>
      <p:sp>
        <p:nvSpPr>
          <p:cNvPr id="8" name="Footer Placeholder 4">
            <a:extLst>
              <a:ext uri="{FF2B5EF4-FFF2-40B4-BE49-F238E27FC236}">
                <a16:creationId xmlns:a16="http://schemas.microsoft.com/office/drawing/2014/main" id="{EB032897-99BE-55AE-449C-6BC8A8423782}"/>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13660538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Merci de nous avoir consacré un peu de votre temps. Nous vous remercions de votre participation et espérons que cette session vous a permis de découvrir de nouvelles façons d’optimiser votre expérience avec Microsoft 365 Copilot Chat.</a:t>
            </a:r>
          </a:p>
          <a:p>
            <a:endParaRPr lang="en-US"/>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6/29/2026 8:53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36</a:t>
            </a:fld>
            <a:endParaRPr lang="en-US"/>
          </a:p>
        </p:txBody>
      </p:sp>
      <p:sp>
        <p:nvSpPr>
          <p:cNvPr id="8" name="Footer Placeholder 4">
            <a:extLst>
              <a:ext uri="{FF2B5EF4-FFF2-40B4-BE49-F238E27FC236}">
                <a16:creationId xmlns:a16="http://schemas.microsoft.com/office/drawing/2014/main" id="{99B3B48E-4324-8EA5-B843-729D3D4802F3}"/>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40951887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23BC3-B535-9A48-B827-802F01893D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B3837-8774-1241-449F-56DD0182AF6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FEFDE76-8EB3-AA53-324F-B2B4392B1E07}"/>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Ce tableau récapitulatif compare les fonctionnalités disponibles avec Copilot Chat (inclus gratuitement) et Microsoft 365 Copilot (licence à 30 dollars par utilisateur et par mois). Points clés à retenir : Copilot Chat offre un accès standard au chat, à la fonctionnalité Créer et aux agents basés sur le web public. La version premium ajoute l’accès prioritaire, les compétences avancées dans les applications M365 (Word, Excel, PowerPoint), l’intégration avec Work IQ et les agents avancés connectés aux données d’entreprise.</a:t>
            </a:r>
          </a:p>
          <a:p>
            <a:pPr algn="l"/>
            <a:endParaRPr lang="en-US"/>
          </a:p>
        </p:txBody>
      </p:sp>
      <p:sp>
        <p:nvSpPr>
          <p:cNvPr id="4" name="Header Placeholder 3">
            <a:extLst>
              <a:ext uri="{FF2B5EF4-FFF2-40B4-BE49-F238E27FC236}">
                <a16:creationId xmlns:a16="http://schemas.microsoft.com/office/drawing/2014/main" id="{09B014CB-4836-6FDA-D386-B3BCF6E46FEE}"/>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6" name="Date Placeholder 5">
            <a:extLst>
              <a:ext uri="{FF2B5EF4-FFF2-40B4-BE49-F238E27FC236}">
                <a16:creationId xmlns:a16="http://schemas.microsoft.com/office/drawing/2014/main" id="{2B209D8D-B562-41D2-6A8B-116CCB243C72}"/>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8:53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6E51FAA5-89FC-8C87-2306-A79D53DDF73C}"/>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8" name="Footer Placeholder 4">
            <a:extLst>
              <a:ext uri="{FF2B5EF4-FFF2-40B4-BE49-F238E27FC236}">
                <a16:creationId xmlns:a16="http://schemas.microsoft.com/office/drawing/2014/main" id="{E9674692-D757-C924-9CE6-44FB34B0E8C9}"/>
              </a:ext>
            </a:extLst>
          </p:cNvPr>
          <p:cNvSpPr>
            <a:spLocks noGrp="1"/>
          </p:cNvSpPr>
          <p:nvPr>
            <p:ph type="ftr" sz="quarter" idx="4"/>
          </p:nvPr>
        </p:nvSpPr>
        <p:spPr>
          <a:xfrm>
            <a:off x="0" y="8686800"/>
            <a:ext cx="5920740" cy="355964"/>
          </a:xfrm>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243271275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946494" cy="4114800"/>
          </a:xfrm>
        </p:spPr>
        <p:txBody>
          <a:bodyPr/>
          <a:lstStyle/>
          <a:p>
            <a:pPr marL="0" indent="0">
              <a:buFont typeface="Arial,Sans-Serif"/>
              <a:buNone/>
            </a:pPr>
            <a:r>
              <a:rPr lang="fr-fr"/>
              <a:t>Les utilisateurs de </a:t>
            </a:r>
            <a:r>
              <a:rPr lang="fr-fr" err="1"/>
              <a:t>Copilot</a:t>
            </a:r>
            <a:r>
              <a:rPr lang="fr-fr"/>
              <a:t> Chat ne disposant pas d’une licence Microsoft 365 </a:t>
            </a:r>
            <a:r>
              <a:rPr lang="fr-fr" err="1"/>
              <a:t>Copilot</a:t>
            </a:r>
            <a:r>
              <a:rPr lang="fr-fr"/>
              <a:t> bénéficient d’un </a:t>
            </a:r>
            <a:r>
              <a:rPr lang="fr-fr" b="1"/>
              <a:t>accès standard</a:t>
            </a:r>
            <a:r>
              <a:rPr lang="fr-fr"/>
              <a:t> à certaines fonctionnalités, telles que la génération d’images et le chargement de fichiers, en fonction </a:t>
            </a:r>
            <a:br>
              <a:rPr lang="fr-fr"/>
            </a:br>
            <a:r>
              <a:rPr lang="fr-fr"/>
              <a:t>de la capacité disponible du service. </a:t>
            </a:r>
            <a:endParaRPr lang="en-US">
              <a:solidFill>
                <a:srgbClr val="091F2C"/>
              </a:solidFill>
            </a:endParaRPr>
          </a:p>
          <a:p>
            <a:pPr marL="285750" indent="-285750">
              <a:buFont typeface="Arial,Sans-Serif"/>
              <a:buChar char="•"/>
            </a:pPr>
            <a:r>
              <a:rPr lang="fr-fr"/>
              <a:t>Cet accès peut varier au cours de la journée selon les ressources disponibles. </a:t>
            </a:r>
            <a:endParaRPr lang="en-US">
              <a:solidFill>
                <a:srgbClr val="091F2C"/>
              </a:solidFill>
            </a:endParaRPr>
          </a:p>
          <a:p>
            <a:pPr marL="285750" indent="-285750">
              <a:buFont typeface="Arial,Sans-Serif"/>
              <a:buChar char="•"/>
            </a:pPr>
            <a:r>
              <a:rPr lang="fr-fr"/>
              <a:t>Les utilisateurs sont informés directement dans l’application lorsque la capacité du service n’est pas disponible, sans interruption de la tâche en cours. </a:t>
            </a:r>
            <a:endParaRPr lang="en-US">
              <a:solidFill>
                <a:srgbClr val="091F2C"/>
              </a:solidFill>
            </a:endParaRPr>
          </a:p>
          <a:p>
            <a:pPr marL="285750" indent="-285750">
              <a:buFont typeface="Arial,Sans-Serif"/>
              <a:buChar char="•"/>
            </a:pPr>
            <a:endParaRPr lang="en-US"/>
          </a:p>
          <a:p>
            <a:pPr marL="0" indent="0">
              <a:buFont typeface="Arial,Sans-Serif"/>
              <a:buNone/>
            </a:pPr>
            <a:r>
              <a:rPr lang="fr-fr"/>
              <a:t>Les utilisateurs disposant d’une licence Microsoft 365 </a:t>
            </a:r>
            <a:r>
              <a:rPr lang="fr-fr" err="1"/>
              <a:t>Copilot</a:t>
            </a:r>
            <a:r>
              <a:rPr lang="fr-fr"/>
              <a:t> bénéficient d’un </a:t>
            </a:r>
            <a:r>
              <a:rPr lang="fr-fr" b="1"/>
              <a:t>accès prioritaire</a:t>
            </a:r>
            <a:r>
              <a:rPr lang="fr-fr"/>
              <a:t> à ces fonctionnalités.</a:t>
            </a:r>
          </a:p>
          <a:p>
            <a:endParaRPr lang="en-US"/>
          </a:p>
        </p:txBody>
      </p:sp>
      <p:sp>
        <p:nvSpPr>
          <p:cNvPr id="4" name="Slide Number Placeholder 3"/>
          <p:cNvSpPr>
            <a:spLocks noGrp="1"/>
          </p:cNvSpPr>
          <p:nvPr>
            <p:ph type="sldNum" sz="quarter" idx="5"/>
          </p:nvPr>
        </p:nvSpPr>
        <p:spPr/>
        <p:txBody>
          <a:bodyPr/>
          <a:lstStyle/>
          <a:p>
            <a:fld id="{1C1BC6C3-F89E-461D-A7DB-3511FBE3060E}" type="slidenum">
              <a:rPr lang="en-US" smtClean="0"/>
              <a:t>38</a:t>
            </a:fld>
            <a:endParaRPr lang="en-US"/>
          </a:p>
        </p:txBody>
      </p:sp>
    </p:spTree>
    <p:extLst>
      <p:ext uri="{BB962C8B-B14F-4D97-AF65-F5344CB8AC3E}">
        <p14:creationId xmlns:p14="http://schemas.microsoft.com/office/powerpoint/2010/main" val="154791531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5.svg"/><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9.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12.sv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image" Target="../media/image14.png"/><Relationship Id="rId7" Type="http://schemas.openxmlformats.org/officeDocument/2006/relationships/image" Target="../media/image12.svg"/><Relationship Id="rId2" Type="http://schemas.openxmlformats.org/officeDocument/2006/relationships/image" Target="../media/image13.jpe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Layouts/_rels/slideLayout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8.png"/><Relationship Id="rId4" Type="http://schemas.openxmlformats.org/officeDocument/2006/relationships/image" Target="../media/image7.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emf"/><Relationship Id="rId2" Type="http://schemas.openxmlformats.org/officeDocument/2006/relationships/image" Target="../media/image13.jpe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Layouts/_rels/slideLayout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9.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20.png"/></Relationships>
</file>

<file path=ppt/slideLayouts/_rels/slideLayout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9.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5.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6.jpeg"/><Relationship Id="rId1" Type="http://schemas.openxmlformats.org/officeDocument/2006/relationships/slideMaster" Target="../slideMasters/slideMaster1.xml"/><Relationship Id="rId4" Type="http://schemas.openxmlformats.org/officeDocument/2006/relationships/image" Target="../media/image27.emf"/></Relationships>
</file>

<file path=ppt/slideLayouts/_rels/slideLayout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8.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9.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6.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31.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6.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34.png"/><Relationship Id="rId4" Type="http://schemas.openxmlformats.org/officeDocument/2006/relationships/image" Target="../media/image33.jpeg"/></Relationships>
</file>

<file path=ppt/slideLayouts/_rels/slideLayout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Master" Target="../slideMasters/slideMaster1.xml"/><Relationship Id="rId4" Type="http://schemas.openxmlformats.org/officeDocument/2006/relationships/image" Target="../media/image34.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6.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5.svg"/><Relationship Id="rId4" Type="http://schemas.microsoft.com/office/2007/relationships/hdphoto" Target="../media/hdphoto1.wdp"/></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5.svg"/><Relationship Id="rId4" Type="http://schemas.openxmlformats.org/officeDocument/2006/relationships/image" Target="../media/image38.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41.svg"/></Relationships>
</file>

<file path=ppt/slideLayouts/_rels/slideLayout46.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image" Target="../media/image42.png"/><Relationship Id="rId7" Type="http://schemas.openxmlformats.org/officeDocument/2006/relationships/image" Target="../media/image41.svg"/><Relationship Id="rId2" Type="http://schemas.openxmlformats.org/officeDocument/2006/relationships/image" Target="../media/image13.jpeg"/><Relationship Id="rId1" Type="http://schemas.openxmlformats.org/officeDocument/2006/relationships/slideMaster" Target="../slideMasters/slideMaster1.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Layouts/_rels/slideLayout4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48.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49.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6.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38.png"/><Relationship Id="rId4" Type="http://schemas.openxmlformats.org/officeDocument/2006/relationships/image" Target="../media/image37.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1.emf"/><Relationship Id="rId2" Type="http://schemas.openxmlformats.org/officeDocument/2006/relationships/image" Target="../media/image13.jpeg"/><Relationship Id="rId1" Type="http://schemas.openxmlformats.org/officeDocument/2006/relationships/slideMaster" Target="../slideMasters/slideMaster1.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Layouts/_rels/slideLayout53.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54.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38.png"/></Relationships>
</file>

<file path=ppt/slideLayouts/_rels/slideLayout5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7.jpe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8.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9.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50.jpe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3.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51.jpeg"/><Relationship Id="rId1" Type="http://schemas.openxmlformats.org/officeDocument/2006/relationships/slideMaster" Target="../slideMasters/slideMaster1.xml"/><Relationship Id="rId4" Type="http://schemas.openxmlformats.org/officeDocument/2006/relationships/image" Target="../media/image27.emf"/></Relationships>
</file>

<file path=ppt/slideLayouts/_rels/slideLayout6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8.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51.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31.jpe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51.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34.png"/><Relationship Id="rId4" Type="http://schemas.openxmlformats.org/officeDocument/2006/relationships/image" Target="../media/image33.jpeg"/></Relationships>
</file>

<file path=ppt/slideLayouts/_rels/slideLayout73.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74.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6.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75.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5.pn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6.jpe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Master" Target="../slideMasters/slideMaster2.xml"/><Relationship Id="rId4" Type="http://schemas.openxmlformats.org/officeDocument/2006/relationships/image" Target="../media/image57.jpeg"/></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Master" Target="../slideMasters/slideMaster2.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5.png"/><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6.jpeg"/><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Master" Target="../slideMasters/slideMaster3.xml"/><Relationship Id="rId4" Type="http://schemas.openxmlformats.org/officeDocument/2006/relationships/image" Target="../media/image57.jpeg"/></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4.jpeg"/><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3.jpeg"/><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B53FBF24-EE52-9152-2D40-87550FF4CBF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0"/>
            <a:ext cx="12209893" cy="6858000"/>
          </a:xfrm>
          <a:prstGeom prst="rect">
            <a:avLst/>
          </a:prstGeom>
        </p:spPr>
      </p:pic>
      <p:pic>
        <p:nvPicPr>
          <p:cNvPr id="6" name="Picture 5" descr="A close up of a corner of a paper&#10;&#10;AI-generated content may be incorrect.">
            <a:extLst>
              <a:ext uri="{FF2B5EF4-FFF2-40B4-BE49-F238E27FC236}">
                <a16:creationId xmlns:a16="http://schemas.microsoft.com/office/drawing/2014/main" id="{58082223-228D-0D73-1BE9-2EF2BFACD893}"/>
              </a:ext>
            </a:extLst>
          </p:cNvPr>
          <p:cNvPicPr>
            <a:picLocks noChangeAspect="1"/>
          </p:cNvPicPr>
          <p:nvPr userDrawn="1"/>
        </p:nvPicPr>
        <p:blipFill>
          <a:blip r:embed="rId3" cstate="email">
            <a:alphaModFix amt="85000"/>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 uri="{28A0092B-C50C-407E-A947-70E740481C1C}">
                <a14:useLocalDpi xmlns:a14="http://schemas.microsoft.com/office/drawing/2010/main"/>
              </a:ext>
            </a:extLst>
          </a:blip>
          <a:srcRect l="59835" t="-3489" r="308" b="3489"/>
          <a:stretch>
            <a:fillRect/>
          </a:stretch>
        </p:blipFill>
        <p:spPr>
          <a:xfrm rot="5400000" flipV="1">
            <a:off x="5793471" y="281511"/>
            <a:ext cx="6730538" cy="6125480"/>
          </a:xfrm>
          <a:prstGeom prst="rect">
            <a:avLst/>
          </a:prstGeom>
        </p:spPr>
      </p:pic>
      <p:pic>
        <p:nvPicPr>
          <p:cNvPr id="9" name="Graphic 8">
            <a:extLst>
              <a:ext uri="{FF2B5EF4-FFF2-40B4-BE49-F238E27FC236}">
                <a16:creationId xmlns:a16="http://schemas.microsoft.com/office/drawing/2014/main" id="{2D81F35F-51EF-1A05-D21F-30E9EB908F3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13" name="Picture 12">
            <a:extLst>
              <a:ext uri="{FF2B5EF4-FFF2-40B4-BE49-F238E27FC236}">
                <a16:creationId xmlns:a16="http://schemas.microsoft.com/office/drawing/2014/main" id="{5349DB46-2E1F-33DC-CBA7-D279F98549A8}"/>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B0CEF29F-AD69-0E43-342A-9B87F2F60C02}"/>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B3CE10E-3DEF-3797-28AD-A45FD0739AA4}"/>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499750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7894" y="0"/>
            <a:ext cx="12209894" cy="6868066"/>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3" cstate="email">
            <a:extLst>
              <a:ext uri="{28A0092B-C50C-407E-A947-70E740481C1C}">
                <a14:useLocalDpi xmlns:a14="http://schemas.microsoft.com/office/drawing/2010/main"/>
              </a:ext>
            </a:extLst>
          </a:blip>
          <a:srcRect/>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6" name="Graphic 25">
            <a:extLst>
              <a:ext uri="{FF2B5EF4-FFF2-40B4-BE49-F238E27FC236}">
                <a16:creationId xmlns:a16="http://schemas.microsoft.com/office/drawing/2014/main" id="{D68EE504-0061-C86F-7C4A-E4787ED6DEB3}"/>
              </a:ext>
            </a:extLst>
          </p:cNvPr>
          <p:cNvPicPr>
            <a:picLocks noChangeAspect="1"/>
          </p:cNvPicPr>
          <p:nvPr userDrawn="1"/>
        </p:nvPicPr>
        <p:blipFill>
          <a:blip r:embed="rId5"/>
          <a:srcRect/>
          <a:stretch/>
        </p:blipFill>
        <p:spPr>
          <a:xfrm>
            <a:off x="482218" y="713232"/>
            <a:ext cx="1335210" cy="705394"/>
          </a:xfrm>
          <a:prstGeom prst="rect">
            <a:avLst/>
          </a:pr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F8EC1A4-C990-1806-D162-5E0CA8201959}"/>
              </a:ext>
            </a:extLst>
          </p:cNvPr>
          <p:cNvSpPr>
            <a:spLocks noGrp="1"/>
          </p:cNvSpPr>
          <p:nvPr>
            <p:ph type="title"/>
          </p:nvPr>
        </p:nvSpPr>
        <p:spPr>
          <a:xfrm>
            <a:off x="591451" y="2511166"/>
            <a:ext cx="5504550"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65ED941-89EA-A7B1-0F7E-AB2C3A360992}"/>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59854558"/>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lide title 3">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email">
            <a:extLst>
              <a:ext uri="{28A0092B-C50C-407E-A947-70E740481C1C}">
                <a14:useLocalDpi xmlns:a14="http://schemas.microsoft.com/office/drawing/2010/main"/>
              </a:ext>
            </a:extLst>
          </a:blip>
          <a:srcRect l="-537"/>
          <a:stretch>
            <a:fillRect/>
          </a:stretch>
        </p:blipFill>
        <p:spPr>
          <a:xfrm>
            <a:off x="5488599" y="-1"/>
            <a:ext cx="6721295" cy="6704117"/>
          </a:xfrm>
          <a:prstGeom prst="rect">
            <a:avLst/>
          </a:prstGeom>
        </p:spPr>
      </p:pic>
      <p:pic>
        <p:nvPicPr>
          <p:cNvPr id="9" name="Graphic 8">
            <a:extLst>
              <a:ext uri="{FF2B5EF4-FFF2-40B4-BE49-F238E27FC236}">
                <a16:creationId xmlns:a16="http://schemas.microsoft.com/office/drawing/2014/main" id="{E56B8725-F274-0386-69F7-43D4973C88FB}"/>
              </a:ext>
            </a:extLst>
          </p:cNvPr>
          <p:cNvPicPr>
            <a:picLocks noChangeAspect="1"/>
          </p:cNvPicPr>
          <p:nvPr userDrawn="1"/>
        </p:nvPicPr>
        <p:blipFill>
          <a:blip>
            <a:extLst>
              <a:ext uri="{96DAC541-7B7A-43D3-8B79-37D633B846F1}">
                <asvg:svgBlip xmlns:asvg="http://schemas.microsoft.com/office/drawing/2016/SVG/main" r:embed="rId4"/>
              </a:ext>
            </a:extLst>
          </a:blip>
          <a:srcRect l="42711"/>
          <a:stretch>
            <a:fillRect/>
          </a:stretch>
        </p:blipFill>
        <p:spPr>
          <a:xfrm>
            <a:off x="553107" y="645732"/>
            <a:ext cx="1187697" cy="787800"/>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90DDCB4A-090E-DB77-E702-EFFDB3D32280}"/>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8599F99-D574-5D55-8723-03233D2B17BF}"/>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9314936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email">
            <a:extLst>
              <a:ext uri="{28A0092B-C50C-407E-A947-70E740481C1C}">
                <a14:useLocalDpi xmlns:a14="http://schemas.microsoft.com/office/drawing/2010/main"/>
              </a:ext>
            </a:extLst>
          </a:blip>
          <a:srcRect/>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email">
            <a:extLst>
              <a:ext uri="{28A0092B-C50C-407E-A947-70E740481C1C}">
                <a14:useLocalDpi xmlns:a14="http://schemas.microsoft.com/office/drawing/2010/main"/>
              </a:ext>
            </a:extLst>
          </a:blip>
          <a:srcRect/>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a:src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18" name="Graphic 17">
            <a:extLst>
              <a:ext uri="{FF2B5EF4-FFF2-40B4-BE49-F238E27FC236}">
                <a16:creationId xmlns:a16="http://schemas.microsoft.com/office/drawing/2014/main" id="{A34BDEDB-DBBC-A920-0DAA-C092A8054208}"/>
              </a:ext>
            </a:extLst>
          </p:cNvPr>
          <p:cNvPicPr>
            <a:picLocks noChangeAspect="1"/>
          </p:cNvPicPr>
          <p:nvPr userDrawn="1"/>
        </p:nvPicPr>
        <p:blipFill>
          <a:blip>
            <a:extLst>
              <a:ext uri="{96DAC541-7B7A-43D3-8B79-37D633B846F1}">
                <asvg:svgBlip xmlns:asvg="http://schemas.microsoft.com/office/drawing/2016/SVG/main" r:embed="rId7"/>
              </a:ext>
            </a:extLst>
          </a:blip>
          <a:srcRect l="42711"/>
          <a:stretch>
            <a:fillRect/>
          </a:stretch>
        </p:blipFill>
        <p:spPr>
          <a:xfrm>
            <a:off x="553107" y="645732"/>
            <a:ext cx="1187697" cy="787800"/>
          </a:xfrm>
          <a:prstGeom prst="rect">
            <a:avLst/>
          </a:pr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8"/>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3C2A488F-B855-8BA1-7EAB-FAFD6264E835}"/>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DC3852C-4431-C777-7E3A-08951A007D72}"/>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7778110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1">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a:effectLst/>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841804CA-5B33-245C-AE53-73C33CB23EE3}"/>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79010860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2">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cstate="email">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7FE96B6A-22DF-4905-8725-EB791B1D476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24116942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cstate="email">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802955987"/>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email">
            <a:extLst>
              <a:ext uri="{28A0092B-C50C-407E-A947-70E740481C1C}">
                <a14:useLocalDpi xmlns:a14="http://schemas.microsoft.com/office/drawing/2010/main"/>
              </a:ext>
            </a:extLst>
          </a:blip>
          <a:srcRect/>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614717686"/>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5">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email">
            <a:extLst>
              <a:ext uri="{28A0092B-C50C-407E-A947-70E740481C1C}">
                <a14:useLocalDpi xmlns:a14="http://schemas.microsoft.com/office/drawing/2010/main"/>
              </a:ext>
            </a:extLst>
          </a:blip>
          <a:srcRect l="-537"/>
          <a:stretch>
            <a:fillRect/>
          </a:stretch>
        </p:blipFill>
        <p:spPr>
          <a:xfrm>
            <a:off x="5488599" y="-1"/>
            <a:ext cx="6721295" cy="6704117"/>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8291BFD-F619-0250-71BD-ED5F5475E9F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06013483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6">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email">
            <a:extLst>
              <a:ext uri="{28A0092B-C50C-407E-A947-70E740481C1C}">
                <a14:useLocalDpi xmlns:a14="http://schemas.microsoft.com/office/drawing/2010/main"/>
              </a:ext>
            </a:extLst>
          </a:blip>
          <a:srcRect/>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email">
            <a:extLst>
              <a:ext uri="{28A0092B-C50C-407E-A947-70E740481C1C}">
                <a14:useLocalDpi xmlns:a14="http://schemas.microsoft.com/office/drawing/2010/main"/>
              </a:ext>
            </a:extLst>
          </a:blip>
          <a:srcRect/>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a:src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7"/>
          <a:srcRect l="370" t="1" r="531" b="29523"/>
          <a:stretch>
            <a:fillRect/>
          </a:stretch>
        </p:blipFill>
        <p:spPr>
          <a:xfrm rot="10800000" flipV="1">
            <a:off x="-9333" y="6675119"/>
            <a:ext cx="12201331" cy="182880"/>
          </a:xfrm>
          <a:prstGeom prst="rect">
            <a:avLst/>
          </a:prstGeom>
          <a:ln>
            <a:noFill/>
          </a:ln>
          <a:effectLst/>
        </p:spPr>
      </p:pic>
      <p:sp>
        <p:nvSpPr>
          <p:cNvPr id="5" name="Title Placeholder 1">
            <a:extLst>
              <a:ext uri="{FF2B5EF4-FFF2-40B4-BE49-F238E27FC236}">
                <a16:creationId xmlns:a16="http://schemas.microsoft.com/office/drawing/2014/main" id="{ABB3877C-3695-9A63-E3CF-23A2DD86137C}"/>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193548173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t="-247"/>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4" name="Picture 3" descr="A close up of a corner of a paper&#10;&#10;AI-generated content may be incorrect.">
            <a:extLst>
              <a:ext uri="{FF2B5EF4-FFF2-40B4-BE49-F238E27FC236}">
                <a16:creationId xmlns:a16="http://schemas.microsoft.com/office/drawing/2014/main" id="{738AF8BF-88B4-941B-796C-002169F5D814}"/>
              </a:ext>
            </a:extLst>
          </p:cNvPr>
          <p:cNvPicPr>
            <a:picLocks noChangeAspect="1"/>
          </p:cNvPicPr>
          <p:nvPr userDrawn="1"/>
        </p:nvPicPr>
        <p:blipFill>
          <a:blip r:embed="rId4" cstate="email">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a:ext>
            </a:extLst>
          </a:blip>
          <a:srcRect l="40746" t="4251" r="284" b="4637"/>
          <a:stretch>
            <a:fillRect/>
          </a:stretch>
        </p:blipFill>
        <p:spPr>
          <a:xfrm rot="10800000" flipH="1" flipV="1">
            <a:off x="-4" y="4289179"/>
            <a:ext cx="4267201" cy="2391535"/>
          </a:xfrm>
          <a:prstGeom prst="rect">
            <a:avLst/>
          </a:pr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hasCustomPrompt="1"/>
          </p:nvPr>
        </p:nvSpPr>
        <p:spPr>
          <a:xfrm>
            <a:off x="5178287"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
        <p:nvSpPr>
          <p:cNvPr id="5" name="Text Placeholder 3">
            <a:extLst>
              <a:ext uri="{FF2B5EF4-FFF2-40B4-BE49-F238E27FC236}">
                <a16:creationId xmlns:a16="http://schemas.microsoft.com/office/drawing/2014/main" id="{481F9AB0-2AFF-1686-C6D2-FA4E95E9CF7A}"/>
              </a:ext>
            </a:extLst>
          </p:cNvPr>
          <p:cNvSpPr>
            <a:spLocks noGrp="1"/>
          </p:cNvSpPr>
          <p:nvPr>
            <p:ph idx="10" hasCustomPrompt="1"/>
          </p:nvPr>
        </p:nvSpPr>
        <p:spPr>
          <a:xfrm>
            <a:off x="8873985"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0" name="Text Placeholder 3">
            <a:extLst>
              <a:ext uri="{FF2B5EF4-FFF2-40B4-BE49-F238E27FC236}">
                <a16:creationId xmlns:a16="http://schemas.microsoft.com/office/drawing/2014/main" id="{E521278D-83E6-60F0-DE85-9BBB167AD000}"/>
              </a:ext>
            </a:extLst>
          </p:cNvPr>
          <p:cNvSpPr>
            <a:spLocks noGrp="1"/>
          </p:cNvSpPr>
          <p:nvPr>
            <p:ph idx="11" hasCustomPrompt="1"/>
          </p:nvPr>
        </p:nvSpPr>
        <p:spPr>
          <a:xfrm>
            <a:off x="5178287"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1" name="Text Placeholder 3">
            <a:extLst>
              <a:ext uri="{FF2B5EF4-FFF2-40B4-BE49-F238E27FC236}">
                <a16:creationId xmlns:a16="http://schemas.microsoft.com/office/drawing/2014/main" id="{A21CEE09-B3B0-47A7-6B86-65FF85C6967C}"/>
              </a:ext>
            </a:extLst>
          </p:cNvPr>
          <p:cNvSpPr>
            <a:spLocks noGrp="1"/>
          </p:cNvSpPr>
          <p:nvPr>
            <p:ph idx="12" hasCustomPrompt="1"/>
          </p:nvPr>
        </p:nvSpPr>
        <p:spPr>
          <a:xfrm>
            <a:off x="8873985"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4" name="Text Placeholder 3">
            <a:extLst>
              <a:ext uri="{FF2B5EF4-FFF2-40B4-BE49-F238E27FC236}">
                <a16:creationId xmlns:a16="http://schemas.microsoft.com/office/drawing/2014/main" id="{45337E61-848B-2D2F-C9C0-746F07AA0467}"/>
              </a:ext>
            </a:extLst>
          </p:cNvPr>
          <p:cNvSpPr>
            <a:spLocks noGrp="1"/>
          </p:cNvSpPr>
          <p:nvPr>
            <p:ph idx="13" hasCustomPrompt="1"/>
          </p:nvPr>
        </p:nvSpPr>
        <p:spPr>
          <a:xfrm>
            <a:off x="5178287"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5" name="Text Placeholder 3">
            <a:extLst>
              <a:ext uri="{FF2B5EF4-FFF2-40B4-BE49-F238E27FC236}">
                <a16:creationId xmlns:a16="http://schemas.microsoft.com/office/drawing/2014/main" id="{C23AA298-3C87-59E0-54D9-D70EB4EF262F}"/>
              </a:ext>
            </a:extLst>
          </p:cNvPr>
          <p:cNvSpPr>
            <a:spLocks noGrp="1"/>
          </p:cNvSpPr>
          <p:nvPr>
            <p:ph idx="14" hasCustomPrompt="1"/>
          </p:nvPr>
        </p:nvSpPr>
        <p:spPr>
          <a:xfrm>
            <a:off x="8873985"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Tree>
    <p:extLst>
      <p:ext uri="{BB962C8B-B14F-4D97-AF65-F5344CB8AC3E}">
        <p14:creationId xmlns:p14="http://schemas.microsoft.com/office/powerpoint/2010/main" val="1382752761"/>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t="-247"/>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email">
            <a:extLst>
              <a:ext uri="{28A0092B-C50C-407E-A947-70E740481C1C}">
                <a14:useLocalDpi xmlns:a14="http://schemas.microsoft.com/office/drawing/2010/main"/>
              </a:ext>
            </a:extLst>
          </a:blip>
          <a:srcRect r="-43958"/>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228772451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t="-247"/>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178287" y="605657"/>
            <a:ext cx="6442213" cy="1465016"/>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605657"/>
            <a:ext cx="2482166"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69842472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ackground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0098791"/>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00088318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377231938"/>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001960294"/>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ackground 5">
    <p:spTree>
      <p:nvGrpSpPr>
        <p:cNvPr id="1" name=""/>
        <p:cNvGrpSpPr/>
        <p:nvPr/>
      </p:nvGrpSpPr>
      <p:grpSpPr>
        <a:xfrm>
          <a:off x="0" y="0"/>
          <a:ext cx="0" cy="0"/>
          <a:chOff x="0" y="0"/>
          <a:chExt cx="0" cy="0"/>
        </a:xfrm>
      </p:grpSpPr>
      <p:pic>
        <p:nvPicPr>
          <p:cNvPr id="2" name="Picture 1" descr="A blue and black background&#10;&#10;AI-generated content may be incorrect.">
            <a:extLst>
              <a:ext uri="{FF2B5EF4-FFF2-40B4-BE49-F238E27FC236}">
                <a16:creationId xmlns:a16="http://schemas.microsoft.com/office/drawing/2014/main" id="{01333BD5-0115-B424-BB58-BBB0B87C1CE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0"/>
            <a:ext cx="12201331"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itle 1">
            <a:extLst>
              <a:ext uri="{FF2B5EF4-FFF2-40B4-BE49-F238E27FC236}">
                <a16:creationId xmlns:a16="http://schemas.microsoft.com/office/drawing/2014/main" id="{847134EB-8BAD-722F-C9AD-CF4EF682FF56}"/>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94207957"/>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346054911"/>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ackground 7">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15B616D5-ACB3-F40B-E303-B79FE7D1C934}"/>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6370C7-A3D5-E477-12B1-A448861CBE35}"/>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64475573"/>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ackground 7 Blank">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383054059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Navy Background">
    <p:bg>
      <p:bgPr>
        <a:solidFill>
          <a:srgbClr val="151E47"/>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498412154"/>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pic>
        <p:nvPicPr>
          <p:cNvPr id="11" name="Picture 10" descr="A blue background with a light&#10;&#10;AI-generated content may be incorrect.">
            <a:extLst>
              <a:ext uri="{FF2B5EF4-FFF2-40B4-BE49-F238E27FC236}">
                <a16:creationId xmlns:a16="http://schemas.microsoft.com/office/drawing/2014/main" id="{3FC72557-3C59-DB05-F117-34400904D0D3}"/>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9334" y="0"/>
            <a:ext cx="12201333" cy="6857999"/>
          </a:xfrm>
          <a:prstGeom prst="rect">
            <a:avLst/>
          </a:prstGeom>
        </p:spPr>
      </p:pic>
      <p:pic>
        <p:nvPicPr>
          <p:cNvPr id="6" name="Picture 5">
            <a:extLst>
              <a:ext uri="{FF2B5EF4-FFF2-40B4-BE49-F238E27FC236}">
                <a16:creationId xmlns:a16="http://schemas.microsoft.com/office/drawing/2014/main" id="{B9EE9B54-C910-AF4F-330A-965CE1B959D5}"/>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n-lt"/>
                <a:cs typeface="Segoe UI Semibold" panose="020B0502040204020203" pitchFamily="34" charset="0"/>
              </a:defRPr>
            </a:lvl1pPr>
          </a:lstStyle>
          <a:p>
            <a:pPr lvl="0"/>
            <a:r>
              <a:rPr lang="en-US"/>
              <a:t>Name</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userDrawn="1"/>
        </p:nvPicPr>
        <p:blipFill>
          <a:blip r:embed="rId4"/>
          <a:stretch>
            <a:fillRect/>
          </a:stretch>
        </p:blipFill>
        <p:spPr>
          <a:xfrm>
            <a:off x="584200" y="1490472"/>
            <a:ext cx="2226687" cy="1938528"/>
          </a:xfrm>
          <a:prstGeom prst="rect">
            <a:avLst/>
          </a:prstGeom>
          <a:noFill/>
        </p:spPr>
      </p:pic>
      <p:sp>
        <p:nvSpPr>
          <p:cNvPr id="3" name="Title 1">
            <a:extLst>
              <a:ext uri="{FF2B5EF4-FFF2-40B4-BE49-F238E27FC236}">
                <a16:creationId xmlns:a16="http://schemas.microsoft.com/office/drawing/2014/main" id="{C62AA90A-06F1-29E3-2ABB-61028BFA1A77}"/>
              </a:ext>
            </a:extLst>
          </p:cNvPr>
          <p:cNvSpPr>
            <a:spLocks noGrp="1"/>
          </p:cNvSpPr>
          <p:nvPr>
            <p:ph type="title"/>
          </p:nvPr>
        </p:nvSpPr>
        <p:spPr>
          <a:xfrm>
            <a:off x="3582416" y="3088260"/>
            <a:ext cx="8025384" cy="498598"/>
          </a:xfrm>
          <a:prstGeom prst="rect">
            <a:avLst/>
          </a:prstGeom>
        </p:spPr>
        <p:txBody>
          <a:bodyPr lIns="0" rIns="0"/>
          <a:lstStyle>
            <a:lvl1pPr marL="0" algn="l" defTabSz="457200" rtl="0" eaLnBrk="1" latinLnBrk="0" hangingPunct="1">
              <a:lnSpc>
                <a:spcPct val="90000"/>
              </a:lnSpc>
              <a:spcBef>
                <a:spcPts val="0"/>
              </a:spcBef>
              <a:buNone/>
              <a:defRPr lang="en-US" sz="3600" b="0" kern="1200" cap="none" spc="0" baseline="0" dirty="0">
                <a:ln>
                  <a:noFill/>
                </a:ln>
                <a:gradFill flip="none" rotWithShape="1">
                  <a:gsLst>
                    <a:gs pos="0">
                      <a:srgbClr val="94D8FE"/>
                    </a:gs>
                    <a:gs pos="100000">
                      <a:prstClr val="white"/>
                    </a:gs>
                  </a:gsLst>
                  <a:lin ang="162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8478413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ayout 1">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170BB12D-8CE0-A385-EFC8-00809E995063}"/>
              </a:ext>
            </a:extLst>
          </p:cNvPr>
          <p:cNvPicPr>
            <a:picLocks noChangeAspect="1"/>
          </p:cNvPicPr>
          <p:nvPr userDrawn="1"/>
        </p:nvPicPr>
        <p:blipFill>
          <a:blip r:embed="rId2" cstate="email">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5841A6FB-2885-3BFF-70D4-A220E7814E50}"/>
              </a:ext>
            </a:extLst>
          </p:cNvPr>
          <p:cNvSpPr>
            <a:spLocks noGrp="1"/>
          </p:cNvSpPr>
          <p:nvPr>
            <p:ph type="title"/>
          </p:nvPr>
        </p:nvSpPr>
        <p:spPr>
          <a:xfrm>
            <a:off x="588263" y="2090220"/>
            <a:ext cx="5624968" cy="1588127"/>
          </a:xfrm>
          <a:prstGeom prst="rect">
            <a:avLst/>
          </a:prstGeom>
        </p:spPr>
        <p:txBody>
          <a:bodyPr wrap="square" lIns="0" tIns="45720" rIns="0" bIns="45720">
            <a:spAutoFit/>
          </a:bodyPr>
          <a:lstStyle>
            <a:lvl1pPr>
              <a:defRPr lang="en-US" sz="5400" spc="0" baseline="0">
                <a:ln>
                  <a:noFill/>
                </a:ln>
                <a:gradFill flip="none" rotWithShape="1">
                  <a:gsLst>
                    <a:gs pos="0">
                      <a:srgbClr val="94D8FE"/>
                    </a:gs>
                    <a:gs pos="100000">
                      <a:prstClr val="white"/>
                    </a:gs>
                  </a:gsLst>
                  <a:lin ang="16200000" scaled="1"/>
                  <a:tileRect/>
                </a:gradFill>
              </a:defRPr>
            </a:lvl1pPr>
          </a:lstStyle>
          <a:p>
            <a:pPr marL="0" lvl="0" defTabSz="457200">
              <a:lnSpc>
                <a:spcPct val="90000"/>
              </a:lnSpc>
              <a:spcBef>
                <a:spcPts val="0"/>
              </a:spcBef>
            </a:pPr>
            <a:r>
              <a:rPr lang="en-US"/>
              <a:t>Click to edit Master title style</a:t>
            </a:r>
          </a:p>
        </p:txBody>
      </p:sp>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4200" y="4253049"/>
            <a:ext cx="11018520" cy="1138773"/>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1668988"/>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ayout 2">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D0E162CF-D51E-042E-52CB-B4C7AD85FF93}"/>
              </a:ext>
            </a:extLst>
          </p:cNvPr>
          <p:cNvSpPr/>
          <p:nvPr userDrawn="1"/>
        </p:nvSpPr>
        <p:spPr bwMode="auto">
          <a:xfrm rot="16200000" flipH="1">
            <a:off x="3202634" y="-2045346"/>
            <a:ext cx="5786733" cy="11049002"/>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1182813" y="940284"/>
            <a:ext cx="10098100" cy="498598"/>
          </a:xfrm>
          <a:prstGeom prst="rect">
            <a:avLst/>
          </a:prstGeom>
        </p:spPr>
        <p:txBody>
          <a:bodyPr lIns="0" rIns="0"/>
          <a:lstStyle>
            <a:lvl1pPr>
              <a:defRPr spc="0" baseline="0">
                <a:solidFill>
                  <a:schemeClr val="bg1"/>
                </a:solidFill>
              </a:defRPr>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1182813" y="1741480"/>
            <a:ext cx="10098100" cy="1612749"/>
          </a:xfrm>
          <a:prstGeom prst="rect">
            <a:avLst/>
          </a:prstGeom>
        </p:spPr>
        <p:txBody>
          <a:bodyPr vert="horz" wrap="square" lIns="0" tIns="0" rIns="0" bIns="0" rtlCol="0">
            <a:sp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3253690"/>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ayou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40B3E2-2543-6A21-CBC3-324EA6159EDA}"/>
              </a:ext>
            </a:extLst>
          </p:cNvPr>
          <p:cNvSpPr/>
          <p:nvPr userDrawn="1"/>
        </p:nvSpPr>
        <p:spPr bwMode="auto">
          <a:xfrm>
            <a:off x="3048" y="0"/>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5" name="Picture 4" descr="A blurry image of a blue and orange sky&#10;&#10;AI-generated content may be incorrect.">
            <a:extLst>
              <a:ext uri="{FF2B5EF4-FFF2-40B4-BE49-F238E27FC236}">
                <a16:creationId xmlns:a16="http://schemas.microsoft.com/office/drawing/2014/main" id="{7ECCAC18-2F4F-C147-45FB-166E499C5522}"/>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a:xfrm rot="10800000" flipV="1">
            <a:off x="3621432" y="1"/>
            <a:ext cx="8567520" cy="6857999"/>
          </a:xfrm>
          <a:prstGeom prst="rect">
            <a:avLst/>
          </a:prstGeom>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4253948" y="2117026"/>
            <a:ext cx="7348772" cy="1465016"/>
          </a:xfrm>
          <a:prstGeom prst="rect">
            <a:avLst/>
          </a:prstGeom>
        </p:spPr>
        <p:txBody>
          <a:bodyPr vert="horz" wrap="square" lIns="0" tIns="0" rIns="0" bIns="0" rtlCol="0">
            <a:spAutoFit/>
          </a:bodyPr>
          <a:lstStyle>
            <a:lvl1pPr marL="0" indent="0">
              <a:buFontTx/>
              <a:buNone/>
              <a:defRPr baseline="0">
                <a:solidFill>
                  <a:schemeClr val="bg1"/>
                </a:solidFill>
              </a:defRPr>
            </a:lvl1pPr>
            <a:lvl2pPr>
              <a:defRPr sz="1400" baseline="0">
                <a:solidFill>
                  <a:schemeClr val="bg1"/>
                </a:solidFill>
              </a:defRPr>
            </a:lvl2pPr>
            <a:lvl3pPr>
              <a:defRPr sz="1400" baseline="0">
                <a:solidFill>
                  <a:schemeClr val="bg1"/>
                </a:solidFill>
              </a:defRPr>
            </a:lvl3pPr>
            <a:lvl4pPr>
              <a:defRPr sz="1400" baseline="0">
                <a:solidFill>
                  <a:schemeClr val="bg1"/>
                </a:solidFill>
              </a:defRPr>
            </a:lvl4pPr>
            <a:lvl5pPr>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2117026"/>
            <a:ext cx="2373598"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837082189"/>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ayout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9DEF3-0942-1417-41F0-756470802144}"/>
              </a:ext>
            </a:extLst>
          </p:cNvPr>
          <p:cNvSpPr/>
          <p:nvPr userDrawn="1"/>
        </p:nvSpPr>
        <p:spPr bwMode="auto">
          <a:xfrm>
            <a:off x="3048" y="0"/>
            <a:ext cx="12188952" cy="6858000"/>
          </a:xfrm>
          <a:prstGeom prst="rect">
            <a:avLst/>
          </a:prstGeom>
          <a:solidFill>
            <a:srgbClr val="151E47"/>
          </a:solidFill>
          <a:ln>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9DDE651D-7217-BBE7-49BC-45969F3319F3}"/>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t="-247"/>
          <a:stretch>
            <a:fillRect/>
          </a:stretch>
        </p:blipFill>
        <p:spPr>
          <a:xfrm flipH="1" flipV="1">
            <a:off x="6096000" y="4492"/>
            <a:ext cx="6095994"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9279"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79" y="1140036"/>
            <a:ext cx="4589008" cy="1297925"/>
          </a:xfrm>
          <a:prstGeom prst="rect">
            <a:avLst/>
          </a:prstGeom>
        </p:spPr>
        <p:txBody>
          <a:bodyPr lIns="0" rIns="0"/>
          <a:lstStyle>
            <a:lvl1pPr>
              <a:defRPr spc="0" baseline="0"/>
            </a:lvl1pPr>
          </a:lstStyle>
          <a:p>
            <a:r>
              <a:rPr lang="en-US"/>
              <a:t>Click to edit Master title style</a:t>
            </a:r>
          </a:p>
        </p:txBody>
      </p:sp>
      <p:sp>
        <p:nvSpPr>
          <p:cNvPr id="7" name="Text Placeholder 3">
            <a:extLst>
              <a:ext uri="{FF2B5EF4-FFF2-40B4-BE49-F238E27FC236}">
                <a16:creationId xmlns:a16="http://schemas.microsoft.com/office/drawing/2014/main" id="{8C2EA7BC-13E3-34AE-5CA1-6EACB20A3A70}"/>
              </a:ext>
            </a:extLst>
          </p:cNvPr>
          <p:cNvSpPr>
            <a:spLocks noGrp="1"/>
          </p:cNvSpPr>
          <p:nvPr>
            <p:ph idx="10"/>
          </p:nvPr>
        </p:nvSpPr>
        <p:spPr>
          <a:xfrm>
            <a:off x="7031492"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19FC8DB7-4630-1E38-B757-DD8B179A530D}"/>
              </a:ext>
            </a:extLst>
          </p:cNvPr>
          <p:cNvSpPr>
            <a:spLocks noGrp="1"/>
          </p:cNvSpPr>
          <p:nvPr>
            <p:ph idx="11" hasCustomPrompt="1"/>
          </p:nvPr>
        </p:nvSpPr>
        <p:spPr>
          <a:xfrm>
            <a:off x="7031492" y="1140036"/>
            <a:ext cx="4589008" cy="1107996"/>
          </a:xfrm>
          <a:prstGeom prst="rect">
            <a:avLst/>
          </a:prstGeom>
        </p:spPr>
        <p:txBody>
          <a:bodyPr vert="horz" wrap="square" lIns="0" tIns="0" rIns="0" bIns="0" rtlCol="0">
            <a:spAutoFit/>
          </a:bodyPr>
          <a:lstStyle>
            <a:lvl1pPr marL="0" indent="0" algn="l" defTabSz="932742" rtl="0" eaLnBrk="1" latinLnBrk="0" hangingPunct="1">
              <a:lnSpc>
                <a:spcPct val="100000"/>
              </a:lnSpc>
              <a:spcBef>
                <a:spcPct val="0"/>
              </a:spcBef>
              <a:buFontTx/>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title style</a:t>
            </a:r>
          </a:p>
        </p:txBody>
      </p:sp>
    </p:spTree>
    <p:extLst>
      <p:ext uri="{BB962C8B-B14F-4D97-AF65-F5344CB8AC3E}">
        <p14:creationId xmlns:p14="http://schemas.microsoft.com/office/powerpoint/2010/main" val="264570937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4458403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our column bullet">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EC0129C9-611E-40C7-935F-FE79CCB43F1F}"/>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9334" y="0"/>
            <a:ext cx="12201333" cy="6857999"/>
          </a:xfrm>
          <a:prstGeom prst="rect">
            <a:avLst/>
          </a:prstGeom>
        </p:spPr>
      </p:pic>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0AF402B5-027B-5EC2-96FF-0F2D2940C8EC}"/>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itle 1">
            <a:extLst>
              <a:ext uri="{FF2B5EF4-FFF2-40B4-BE49-F238E27FC236}">
                <a16:creationId xmlns:a16="http://schemas.microsoft.com/office/drawing/2014/main" id="{E069B642-F814-0105-94A5-568EB275A72B}"/>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12703015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84830D14-0F50-91A0-8E6A-E336C41030D6}"/>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6"/>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1618146"/>
            <a:ext cx="5367528"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6" name="Picture 5">
            <a:extLst>
              <a:ext uri="{FF2B5EF4-FFF2-40B4-BE49-F238E27FC236}">
                <a16:creationId xmlns:a16="http://schemas.microsoft.com/office/drawing/2014/main" id="{EA9B12E0-2F4A-3379-ADB3-EBE82CFC317D}"/>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3" name="Title 1">
            <a:extLst>
              <a:ext uri="{FF2B5EF4-FFF2-40B4-BE49-F238E27FC236}">
                <a16:creationId xmlns:a16="http://schemas.microsoft.com/office/drawing/2014/main" id="{74A51CF8-7460-331F-A702-675E514AAA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85682386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CB772E2F-77B4-7D2D-FBA0-B04CAA0DD524}"/>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5"/>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1618145"/>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1618145"/>
            <a:ext cx="3474720" cy="3474720"/>
          </a:xfrm>
          <a:prstGeom prst="rect">
            <a:avLst/>
          </a:prstGeom>
          <a:blipFill>
            <a:blip r:embed="rId5"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itle 1">
            <a:extLst>
              <a:ext uri="{FF2B5EF4-FFF2-40B4-BE49-F238E27FC236}">
                <a16:creationId xmlns:a16="http://schemas.microsoft.com/office/drawing/2014/main" id="{C6B2DF11-B020-17DD-ECE5-E997AF073F0A}"/>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pic>
        <p:nvPicPr>
          <p:cNvPr id="6" name="Picture 5">
            <a:extLst>
              <a:ext uri="{FF2B5EF4-FFF2-40B4-BE49-F238E27FC236}">
                <a16:creationId xmlns:a16="http://schemas.microsoft.com/office/drawing/2014/main" id="{D91CBE31-E5B4-E569-7834-1EB2C63206A3}"/>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23135711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A30EF81F-2C86-F935-8EF6-F64F7E255C36}"/>
              </a:ext>
            </a:extLst>
          </p:cNvPr>
          <p:cNvPicPr>
            <a:picLocks noChangeAspect="1"/>
          </p:cNvPicPr>
          <p:nvPr userDrawn="1"/>
        </p:nvPicPr>
        <p:blipFill>
          <a:blip r:embed="rId2" cstate="email">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bg1"/>
                </a:solidFill>
                <a:latin typeface="+mn-lt"/>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solidFill>
                  <a:schemeClr val="bg1"/>
                </a:solidFill>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Picture 8">
            <a:extLst>
              <a:ext uri="{FF2B5EF4-FFF2-40B4-BE49-F238E27FC236}">
                <a16:creationId xmlns:a16="http://schemas.microsoft.com/office/drawing/2014/main" id="{52D052A6-D7A7-1A83-F3DB-CB85339C32AA}"/>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cxnSp>
        <p:nvCxnSpPr>
          <p:cNvPr id="12" name="Straight Connector 11">
            <a:extLst>
              <a:ext uri="{FF2B5EF4-FFF2-40B4-BE49-F238E27FC236}">
                <a16:creationId xmlns:a16="http://schemas.microsoft.com/office/drawing/2014/main" id="{A07110ED-B1D6-28CC-E2DD-7818577AFE6B}"/>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96CD54E-4D0E-5619-759C-8BCEADCCBCF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5904329"/>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cstate="email">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3" name="TextBox 2">
            <a:extLst>
              <a:ext uri="{FF2B5EF4-FFF2-40B4-BE49-F238E27FC236}">
                <a16:creationId xmlns:a16="http://schemas.microsoft.com/office/drawing/2014/main" id="{0F2B7703-B80B-4610-1A72-01F0C5AC4D49}"/>
              </a:ext>
            </a:extLst>
          </p:cNvPr>
          <p:cNvSpPr txBox="1"/>
          <p:nvPr userDrawn="1"/>
        </p:nvSpPr>
        <p:spPr>
          <a:xfrm>
            <a:off x="583953" y="2520416"/>
            <a:ext cx="7331228" cy="1335750"/>
          </a:xfrm>
          <a:prstGeom prst="rect">
            <a:avLst/>
          </a:prstGeom>
          <a:noFill/>
          <a:ln>
            <a:noFill/>
            <a:prstDash/>
          </a:ln>
          <a:effectLst/>
        </p:spPr>
        <p:txBody>
          <a:bodyPr wrap="square" lIns="0" rIns="0">
            <a:spAutoFit/>
          </a:bodyPr>
          <a:lstStyle/>
          <a:p>
            <a:pPr>
              <a:lnSpc>
                <a:spcPct val="80000"/>
              </a:lnSpc>
              <a:spcAft>
                <a:spcPts val="600"/>
              </a:spcAft>
            </a:pP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Merci!</a:t>
            </a:r>
          </a:p>
        </p:txBody>
      </p:sp>
    </p:spTree>
    <p:extLst>
      <p:ext uri="{BB962C8B-B14F-4D97-AF65-F5344CB8AC3E}">
        <p14:creationId xmlns:p14="http://schemas.microsoft.com/office/powerpoint/2010/main" val="27345473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slide 1 - ligh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8E53CB7-242F-DE31-5043-E20246F1EB33}"/>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
        <p:nvSpPr>
          <p:cNvPr id="19" name="Title 1">
            <a:extLst>
              <a:ext uri="{FF2B5EF4-FFF2-40B4-BE49-F238E27FC236}">
                <a16:creationId xmlns:a16="http://schemas.microsoft.com/office/drawing/2014/main" id="{72535865-A229-5507-A2C7-11ECB16F392F}"/>
              </a:ext>
            </a:extLst>
          </p:cNvPr>
          <p:cNvSpPr>
            <a:spLocks noGrp="1"/>
          </p:cNvSpPr>
          <p:nvPr>
            <p:ph type="title"/>
          </p:nvPr>
        </p:nvSpPr>
        <p:spPr>
          <a:xfrm>
            <a:off x="588263" y="485481"/>
            <a:ext cx="11018520" cy="498598"/>
          </a:xfrm>
          <a:prstGeom prst="rect">
            <a:avLst/>
          </a:prstGeom>
        </p:spPr>
        <p:txBody>
          <a:bodyPr lIns="0" rIns="0"/>
          <a:lstStyle>
            <a:lvl1pPr>
              <a:defRPr spc="0" baseline="0">
                <a:solidFill>
                  <a:srgbClr val="151E47"/>
                </a:solidFill>
                <a:latin typeface="Segoe Sans Display Semibold" pitchFamily="2" charset="0"/>
                <a:cs typeface="Segoe Sans Display Semibold" pitchFamily="2" charset="0"/>
              </a:defRPr>
            </a:lvl1pPr>
          </a:lstStyle>
          <a:p>
            <a:r>
              <a:rPr lang="en-US"/>
              <a:t>Click to edit Master title style</a:t>
            </a:r>
          </a:p>
        </p:txBody>
      </p:sp>
      <p:sp>
        <p:nvSpPr>
          <p:cNvPr id="21" name="Text Placeholder 3">
            <a:extLst>
              <a:ext uri="{FF2B5EF4-FFF2-40B4-BE49-F238E27FC236}">
                <a16:creationId xmlns:a16="http://schemas.microsoft.com/office/drawing/2014/main" id="{C221563D-9D7D-59D4-15F5-691342AAF2A4}"/>
              </a:ext>
            </a:extLst>
          </p:cNvPr>
          <p:cNvSpPr>
            <a:spLocks noGrp="1"/>
          </p:cNvSpPr>
          <p:nvPr>
            <p:ph idx="1"/>
          </p:nvPr>
        </p:nvSpPr>
        <p:spPr>
          <a:xfrm>
            <a:off x="584200" y="1435503"/>
            <a:ext cx="11018520" cy="1428083"/>
          </a:xfrm>
          <a:prstGeom prst="rect">
            <a:avLst/>
          </a:prstGeom>
        </p:spPr>
        <p:txBody>
          <a:bodyPr vert="horz" wrap="square" lIns="0" tIns="0" rIns="0" bIns="0" rtlCol="0">
            <a:spAutoFit/>
          </a:bodyPr>
          <a:lstStyle>
            <a:lvl1pPr>
              <a:defRPr sz="1600">
                <a:solidFill>
                  <a:srgbClr val="151E47"/>
                </a:solidFill>
              </a:defRPr>
            </a:lvl1pPr>
            <a:lvl2pPr>
              <a:defRPr sz="1600">
                <a:solidFill>
                  <a:srgbClr val="151E47"/>
                </a:solidFill>
              </a:defRPr>
            </a:lvl2pPr>
            <a:lvl3pPr>
              <a:defRPr sz="1600">
                <a:solidFill>
                  <a:srgbClr val="151E47"/>
                </a:solidFill>
              </a:defRPr>
            </a:lvl3pPr>
            <a:lvl4pPr>
              <a:defRPr sz="1600">
                <a:solidFill>
                  <a:srgbClr val="151E47"/>
                </a:solidFill>
              </a:defRPr>
            </a:lvl4pPr>
            <a:lvl5pPr>
              <a:defRPr sz="1600">
                <a:solidFill>
                  <a:srgbClr val="151E47"/>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10102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slide 2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C099-894E-0D88-9D9C-CE47048BD8A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28162674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lumn - light">
    <p:spTree>
      <p:nvGrpSpPr>
        <p:cNvPr id="1" name=""/>
        <p:cNvGrpSpPr/>
        <p:nvPr/>
      </p:nvGrpSpPr>
      <p:grpSpPr>
        <a:xfrm>
          <a:off x="0" y="0"/>
          <a:ext cx="0" cy="0"/>
          <a:chOff x="0" y="0"/>
          <a:chExt cx="0" cy="0"/>
        </a:xfrm>
      </p:grpSpPr>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6C100DC9-F079-8524-5830-3A36378B22B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762421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Four column bullet - light">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D947218-CB56-374F-5584-04BA67C1703D}"/>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0452656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86B7CA03-C864-862E-0B28-6FF509BF2D0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63194851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hree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0ECD512D-523B-6987-EBE4-CD6774F2456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97676906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text side by side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tx1"/>
                </a:solidFill>
                <a:latin typeface="Segoe Sans Display "/>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10" name="Straight Connector 9">
            <a:extLst>
              <a:ext uri="{FF2B5EF4-FFF2-40B4-BE49-F238E27FC236}">
                <a16:creationId xmlns:a16="http://schemas.microsoft.com/office/drawing/2014/main" id="{4B7175DD-9188-BAB1-B7F0-9EEC45E7818C}"/>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21736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595223805"/>
      </p:ext>
    </p:extLst>
  </p:cSld>
  <p:clrMapOvr>
    <a:masterClrMapping/>
  </p:clrMapOvr>
  <p:transition>
    <p:fade/>
  </p:transition>
  <p:extLst>
    <p:ext uri="{DCECCB84-F9BA-43D5-87BE-67443E8EF086}">
      <p15:sldGuideLst xmlns:p15="http://schemas.microsoft.com/office/powerpoint/2012/main">
        <p15:guide id="17" pos="3840">
          <p15:clr>
            <a:srgbClr val="A4A3A4"/>
          </p15:clr>
        </p15:guide>
        <p15:guide id="28" orient="horz" pos="905">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1D37B89-BBEE-1D6D-0CB4-2887DAE55BF8}"/>
              </a:ext>
            </a:extLst>
          </p:cNvPr>
          <p:cNvGrpSpPr/>
          <p:nvPr userDrawn="1"/>
        </p:nvGrpSpPr>
        <p:grpSpPr>
          <a:xfrm>
            <a:off x="0" y="0"/>
            <a:ext cx="12192000" cy="6858000"/>
            <a:chOff x="0" y="0"/>
            <a:chExt cx="12192000" cy="6858000"/>
          </a:xfrm>
        </p:grpSpPr>
        <p:pic>
          <p:nvPicPr>
            <p:cNvPr id="5" name="Picture 4" descr="A blurry image of a person's hand&#10;&#10;Description automatically generated">
              <a:extLst>
                <a:ext uri="{FF2B5EF4-FFF2-40B4-BE49-F238E27FC236}">
                  <a16:creationId xmlns:a16="http://schemas.microsoft.com/office/drawing/2014/main" id="{022A6913-32FA-3175-2B8B-B7DFEEB209C0}"/>
                </a:ext>
              </a:extLst>
            </p:cNvPr>
            <p:cNvPicPr>
              <a:picLocks noChangeAspect="1"/>
            </p:cNvPicPr>
            <p:nvPr userDrawn="1"/>
          </p:nvPicPr>
          <p:blipFill rotWithShape="1">
            <a:blip r:embed="rId2" cstate="email">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a:ext>
              </a:extLst>
            </a:blip>
            <a:srcRect/>
            <a:stretch/>
          </p:blipFill>
          <p:spPr>
            <a:xfrm>
              <a:off x="0" y="0"/>
              <a:ext cx="12192000" cy="6692900"/>
            </a:xfrm>
            <a:prstGeom prst="rect">
              <a:avLst/>
            </a:prstGeom>
          </p:spPr>
        </p:pic>
        <p:sp>
          <p:nvSpPr>
            <p:cNvPr id="6" name="Rectangle 5">
              <a:extLst>
                <a:ext uri="{FF2B5EF4-FFF2-40B4-BE49-F238E27FC236}">
                  <a16:creationId xmlns:a16="http://schemas.microsoft.com/office/drawing/2014/main" id="{FA35B21F-3F76-3A2A-3F90-8BF863B82BCA}"/>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343967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_Title slide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B53FBF24-EE52-9152-2D40-87550FF4CB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209893" cy="6858000"/>
          </a:xfrm>
          <a:prstGeom prst="rect">
            <a:avLst/>
          </a:prstGeom>
        </p:spPr>
      </p:pic>
      <p:pic>
        <p:nvPicPr>
          <p:cNvPr id="6" name="Picture 5" descr="A close up of a corner of a paper&#10;&#10;AI-generated content may be incorrect.">
            <a:extLst>
              <a:ext uri="{FF2B5EF4-FFF2-40B4-BE49-F238E27FC236}">
                <a16:creationId xmlns:a16="http://schemas.microsoft.com/office/drawing/2014/main" id="{58082223-228D-0D73-1BE9-2EF2BFACD893}"/>
              </a:ext>
            </a:extLst>
          </p:cNvPr>
          <p:cNvPicPr>
            <a:picLocks noChangeAspect="1"/>
          </p:cNvPicPr>
          <p:nvPr userDrawn="1"/>
        </p:nvPicPr>
        <p:blipFill>
          <a:blip r:embed="rId3">
            <a:alphaModFix amt="85000"/>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835" t="-3489" r="308" b="3489"/>
          <a:stretch>
            <a:fillRect/>
          </a:stretch>
        </p:blipFill>
        <p:spPr>
          <a:xfrm rot="5400000" flipV="1">
            <a:off x="5793471" y="281511"/>
            <a:ext cx="6730538" cy="6125480"/>
          </a:xfrm>
          <a:prstGeom prst="rect">
            <a:avLst/>
          </a:prstGeom>
        </p:spPr>
      </p:pic>
      <p:pic>
        <p:nvPicPr>
          <p:cNvPr id="9" name="Graphic 8">
            <a:extLst>
              <a:ext uri="{FF2B5EF4-FFF2-40B4-BE49-F238E27FC236}">
                <a16:creationId xmlns:a16="http://schemas.microsoft.com/office/drawing/2014/main" id="{2D81F35F-51EF-1A05-D21F-30E9EB908F3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13" name="Picture 12">
            <a:extLst>
              <a:ext uri="{FF2B5EF4-FFF2-40B4-BE49-F238E27FC236}">
                <a16:creationId xmlns:a16="http://schemas.microsoft.com/office/drawing/2014/main" id="{5349DB46-2E1F-33DC-CBA7-D279F98549A8}"/>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B0CEF29F-AD69-0E43-342A-9B87F2F60C02}"/>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B3CE10E-3DEF-3797-28AD-A45FD0739AA4}"/>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0188472"/>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itle slide 2">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3">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6" name="Graphic 25">
            <a:extLst>
              <a:ext uri="{FF2B5EF4-FFF2-40B4-BE49-F238E27FC236}">
                <a16:creationId xmlns:a16="http://schemas.microsoft.com/office/drawing/2014/main" id="{D68EE504-0061-C86F-7C4A-E4787ED6DEB3}"/>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F8EC1A4-C990-1806-D162-5E0CA8201959}"/>
              </a:ext>
            </a:extLst>
          </p:cNvPr>
          <p:cNvSpPr>
            <a:spLocks noGrp="1"/>
          </p:cNvSpPr>
          <p:nvPr>
            <p:ph type="title"/>
          </p:nvPr>
        </p:nvSpPr>
        <p:spPr>
          <a:xfrm>
            <a:off x="591451" y="2511166"/>
            <a:ext cx="5504550"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65ED941-89EA-A7B1-0F7E-AB2C3A360992}"/>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617190112"/>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Slide title 3">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9" name="Graphic 8">
            <a:extLst>
              <a:ext uri="{FF2B5EF4-FFF2-40B4-BE49-F238E27FC236}">
                <a16:creationId xmlns:a16="http://schemas.microsoft.com/office/drawing/2014/main" id="{E56B8725-F274-0386-69F7-43D4973C88FB}"/>
              </a:ext>
            </a:extLst>
          </p:cNvPr>
          <p:cNvPicPr>
            <a:picLocks noChangeAspect="1"/>
          </p:cNvPicPr>
          <p:nvPr userDrawn="1"/>
        </p:nvPicPr>
        <p:blipFill>
          <a:blip>
            <a:extLst>
              <a:ext uri="{96DAC541-7B7A-43D3-8B79-37D633B846F1}">
                <asvg:svgBlip xmlns:asvg="http://schemas.microsoft.com/office/drawing/2016/SVG/main" r:embed="rId4"/>
              </a:ext>
            </a:extLst>
          </a:blip>
          <a:srcRect l="42711"/>
          <a:stretch>
            <a:fillRect/>
          </a:stretch>
        </p:blipFill>
        <p:spPr>
          <a:xfrm>
            <a:off x="553107" y="645732"/>
            <a:ext cx="1187697" cy="787800"/>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90DDCB4A-090E-DB77-E702-EFFDB3D32280}"/>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8599F99-D574-5D55-8723-03233D2B17BF}"/>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72013887"/>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Title slide 4">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18" name="Graphic 17">
            <a:extLst>
              <a:ext uri="{FF2B5EF4-FFF2-40B4-BE49-F238E27FC236}">
                <a16:creationId xmlns:a16="http://schemas.microsoft.com/office/drawing/2014/main" id="{A34BDEDB-DBBC-A920-0DAA-C092A8054208}"/>
              </a:ext>
            </a:extLst>
          </p:cNvPr>
          <p:cNvPicPr>
            <a:picLocks noChangeAspect="1"/>
          </p:cNvPicPr>
          <p:nvPr userDrawn="1"/>
        </p:nvPicPr>
        <p:blipFill>
          <a:blip>
            <a:extLst>
              <a:ext uri="{96DAC541-7B7A-43D3-8B79-37D633B846F1}">
                <asvg:svgBlip xmlns:asvg="http://schemas.microsoft.com/office/drawing/2016/SVG/main" r:embed="rId7"/>
              </a:ext>
            </a:extLst>
          </a:blip>
          <a:srcRect l="42711"/>
          <a:stretch>
            <a:fillRect/>
          </a:stretch>
        </p:blipFill>
        <p:spPr>
          <a:xfrm>
            <a:off x="553107" y="645732"/>
            <a:ext cx="1187697" cy="787800"/>
          </a:xfrm>
          <a:prstGeom prst="rect">
            <a:avLst/>
          </a:pr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8"/>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3C2A488F-B855-8BA1-7EAB-FAFD6264E835}"/>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DC3852C-4431-C777-7E3A-08951A007D72}"/>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91762995"/>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_Section 1">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841804CA-5B33-245C-AE53-73C33CB23EE3}"/>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8722682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Section 2">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7FE96B6A-22DF-4905-8725-EB791B1D476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40042366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922619847"/>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_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553171052"/>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2_Section 5">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8291BFD-F619-0250-71BD-ED5F5475E9F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485374601"/>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_Section 6">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7"/>
          <a:srcRect l="370" t="1" r="531" b="29523"/>
          <a:stretch>
            <a:fillRect/>
          </a:stretch>
        </p:blipFill>
        <p:spPr>
          <a:xfrm rot="10800000" flipV="1">
            <a:off x="-9333" y="6675119"/>
            <a:ext cx="12201331" cy="182880"/>
          </a:xfrm>
          <a:prstGeom prst="rect">
            <a:avLst/>
          </a:prstGeom>
          <a:ln>
            <a:noFill/>
          </a:ln>
          <a:effectLst/>
        </p:spPr>
      </p:pic>
      <p:sp>
        <p:nvSpPr>
          <p:cNvPr id="5" name="Title Placeholder 1">
            <a:extLst>
              <a:ext uri="{FF2B5EF4-FFF2-40B4-BE49-F238E27FC236}">
                <a16:creationId xmlns:a16="http://schemas.microsoft.com/office/drawing/2014/main" id="{ABB3877C-3695-9A63-E3CF-23A2DD86137C}"/>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268372161"/>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_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4" name="Picture 3" descr="A close up of a corner of a paper&#10;&#10;AI-generated content may be incorrect.">
            <a:extLst>
              <a:ext uri="{FF2B5EF4-FFF2-40B4-BE49-F238E27FC236}">
                <a16:creationId xmlns:a16="http://schemas.microsoft.com/office/drawing/2014/main" id="{738AF8BF-88B4-941B-796C-002169F5D81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40746" t="4251" r="284" b="4637"/>
          <a:stretch>
            <a:fillRect/>
          </a:stretch>
        </p:blipFill>
        <p:spPr>
          <a:xfrm rot="10800000" flipH="1" flipV="1">
            <a:off x="-4" y="4289179"/>
            <a:ext cx="4267201" cy="2391535"/>
          </a:xfrm>
          <a:prstGeom prst="rect">
            <a:avLst/>
          </a:pr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hasCustomPrompt="1"/>
          </p:nvPr>
        </p:nvSpPr>
        <p:spPr>
          <a:xfrm>
            <a:off x="5178287"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
        <p:nvSpPr>
          <p:cNvPr id="5" name="Text Placeholder 3">
            <a:extLst>
              <a:ext uri="{FF2B5EF4-FFF2-40B4-BE49-F238E27FC236}">
                <a16:creationId xmlns:a16="http://schemas.microsoft.com/office/drawing/2014/main" id="{481F9AB0-2AFF-1686-C6D2-FA4E95E9CF7A}"/>
              </a:ext>
            </a:extLst>
          </p:cNvPr>
          <p:cNvSpPr>
            <a:spLocks noGrp="1"/>
          </p:cNvSpPr>
          <p:nvPr>
            <p:ph idx="10" hasCustomPrompt="1"/>
          </p:nvPr>
        </p:nvSpPr>
        <p:spPr>
          <a:xfrm>
            <a:off x="8873985"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0" name="Text Placeholder 3">
            <a:extLst>
              <a:ext uri="{FF2B5EF4-FFF2-40B4-BE49-F238E27FC236}">
                <a16:creationId xmlns:a16="http://schemas.microsoft.com/office/drawing/2014/main" id="{E521278D-83E6-60F0-DE85-9BBB167AD000}"/>
              </a:ext>
            </a:extLst>
          </p:cNvPr>
          <p:cNvSpPr>
            <a:spLocks noGrp="1"/>
          </p:cNvSpPr>
          <p:nvPr>
            <p:ph idx="11" hasCustomPrompt="1"/>
          </p:nvPr>
        </p:nvSpPr>
        <p:spPr>
          <a:xfrm>
            <a:off x="5178287"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1" name="Text Placeholder 3">
            <a:extLst>
              <a:ext uri="{FF2B5EF4-FFF2-40B4-BE49-F238E27FC236}">
                <a16:creationId xmlns:a16="http://schemas.microsoft.com/office/drawing/2014/main" id="{A21CEE09-B3B0-47A7-6B86-65FF85C6967C}"/>
              </a:ext>
            </a:extLst>
          </p:cNvPr>
          <p:cNvSpPr>
            <a:spLocks noGrp="1"/>
          </p:cNvSpPr>
          <p:nvPr>
            <p:ph idx="12" hasCustomPrompt="1"/>
          </p:nvPr>
        </p:nvSpPr>
        <p:spPr>
          <a:xfrm>
            <a:off x="8873985"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4" name="Text Placeholder 3">
            <a:extLst>
              <a:ext uri="{FF2B5EF4-FFF2-40B4-BE49-F238E27FC236}">
                <a16:creationId xmlns:a16="http://schemas.microsoft.com/office/drawing/2014/main" id="{45337E61-848B-2D2F-C9C0-746F07AA0467}"/>
              </a:ext>
            </a:extLst>
          </p:cNvPr>
          <p:cNvSpPr>
            <a:spLocks noGrp="1"/>
          </p:cNvSpPr>
          <p:nvPr>
            <p:ph idx="13" hasCustomPrompt="1"/>
          </p:nvPr>
        </p:nvSpPr>
        <p:spPr>
          <a:xfrm>
            <a:off x="5178287"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5" name="Text Placeholder 3">
            <a:extLst>
              <a:ext uri="{FF2B5EF4-FFF2-40B4-BE49-F238E27FC236}">
                <a16:creationId xmlns:a16="http://schemas.microsoft.com/office/drawing/2014/main" id="{C23AA298-3C87-59E0-54D9-D70EB4EF262F}"/>
              </a:ext>
            </a:extLst>
          </p:cNvPr>
          <p:cNvSpPr>
            <a:spLocks noGrp="1"/>
          </p:cNvSpPr>
          <p:nvPr>
            <p:ph idx="14" hasCustomPrompt="1"/>
          </p:nvPr>
        </p:nvSpPr>
        <p:spPr>
          <a:xfrm>
            <a:off x="8873985"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Tree>
    <p:extLst>
      <p:ext uri="{BB962C8B-B14F-4D97-AF65-F5344CB8AC3E}">
        <p14:creationId xmlns:p14="http://schemas.microsoft.com/office/powerpoint/2010/main" val="144760040"/>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2_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38580" t="9128" r="-26999" b="13405"/>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470877032"/>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2_Agenda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178287" y="605657"/>
            <a:ext cx="6442213" cy="1465016"/>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605657"/>
            <a:ext cx="2482166"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26219548"/>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2_Background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4577277"/>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2_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168566693"/>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2_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345" b="4744"/>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642661431"/>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576" b="4818"/>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909893040"/>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2_Background 5">
    <p:spTree>
      <p:nvGrpSpPr>
        <p:cNvPr id="1" name=""/>
        <p:cNvGrpSpPr/>
        <p:nvPr/>
      </p:nvGrpSpPr>
      <p:grpSpPr>
        <a:xfrm>
          <a:off x="0" y="0"/>
          <a:ext cx="0" cy="0"/>
          <a:chOff x="0" y="0"/>
          <a:chExt cx="0" cy="0"/>
        </a:xfrm>
      </p:grpSpPr>
      <p:pic>
        <p:nvPicPr>
          <p:cNvPr id="2" name="Picture 1" descr="A blue and black background&#10;&#10;AI-generated content may be incorrect.">
            <a:extLst>
              <a:ext uri="{FF2B5EF4-FFF2-40B4-BE49-F238E27FC236}">
                <a16:creationId xmlns:a16="http://schemas.microsoft.com/office/drawing/2014/main" id="{01333BD5-0115-B424-BB58-BBB0B87C1CED}"/>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042" b="4818"/>
          <a:stretch>
            <a:fillRect/>
          </a:stretch>
        </p:blipFill>
        <p:spPr>
          <a:xfrm>
            <a:off x="-1" y="0"/>
            <a:ext cx="12201331"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itle 1">
            <a:extLst>
              <a:ext uri="{FF2B5EF4-FFF2-40B4-BE49-F238E27FC236}">
                <a16:creationId xmlns:a16="http://schemas.microsoft.com/office/drawing/2014/main" id="{847134EB-8BAD-722F-C9AD-CF4EF682FF56}"/>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096303187"/>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2_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626028686"/>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2_Background 7">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15B616D5-ACB3-F40B-E303-B79FE7D1C934}"/>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6370C7-A3D5-E477-12B1-A448861CBE35}"/>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96328853"/>
      </p:ext>
    </p:extLst>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2_Background 7 Blank">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678200669"/>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Quote">
    <p:bg>
      <p:bgPr>
        <a:solidFill>
          <a:schemeClr val="tx1"/>
        </a:solidFill>
        <a:effectLst/>
      </p:bgPr>
    </p:bg>
    <p:spTree>
      <p:nvGrpSpPr>
        <p:cNvPr id="1" name=""/>
        <p:cNvGrpSpPr/>
        <p:nvPr/>
      </p:nvGrpSpPr>
      <p:grpSpPr>
        <a:xfrm>
          <a:off x="0" y="0"/>
          <a:ext cx="0" cy="0"/>
          <a:chOff x="0" y="0"/>
          <a:chExt cx="0" cy="0"/>
        </a:xfrm>
      </p:grpSpPr>
      <p:pic>
        <p:nvPicPr>
          <p:cNvPr id="11" name="Picture 10" descr="A blue background with a light&#10;&#10;AI-generated content may be incorrect.">
            <a:extLst>
              <a:ext uri="{FF2B5EF4-FFF2-40B4-BE49-F238E27FC236}">
                <a16:creationId xmlns:a16="http://schemas.microsoft.com/office/drawing/2014/main" id="{3FC72557-3C59-DB05-F117-34400904D0D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pic>
        <p:nvPicPr>
          <p:cNvPr id="6" name="Picture 5">
            <a:extLst>
              <a:ext uri="{FF2B5EF4-FFF2-40B4-BE49-F238E27FC236}">
                <a16:creationId xmlns:a16="http://schemas.microsoft.com/office/drawing/2014/main" id="{B9EE9B54-C910-AF4F-330A-965CE1B959D5}"/>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n-lt"/>
                <a:cs typeface="Segoe UI Semibold" panose="020B0502040204020203" pitchFamily="34" charset="0"/>
              </a:defRPr>
            </a:lvl1pPr>
          </a:lstStyle>
          <a:p>
            <a:pPr lvl="0"/>
            <a:r>
              <a:rPr lang="en-US"/>
              <a:t>Name</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userDrawn="1"/>
        </p:nvPicPr>
        <p:blipFill>
          <a:blip r:embed="rId4"/>
          <a:stretch>
            <a:fillRect/>
          </a:stretch>
        </p:blipFill>
        <p:spPr>
          <a:xfrm>
            <a:off x="584200" y="1490472"/>
            <a:ext cx="2226687" cy="1938528"/>
          </a:xfrm>
          <a:prstGeom prst="rect">
            <a:avLst/>
          </a:prstGeom>
          <a:noFill/>
        </p:spPr>
      </p:pic>
      <p:sp>
        <p:nvSpPr>
          <p:cNvPr id="3" name="Title 1">
            <a:extLst>
              <a:ext uri="{FF2B5EF4-FFF2-40B4-BE49-F238E27FC236}">
                <a16:creationId xmlns:a16="http://schemas.microsoft.com/office/drawing/2014/main" id="{C62AA90A-06F1-29E3-2ABB-61028BFA1A77}"/>
              </a:ext>
            </a:extLst>
          </p:cNvPr>
          <p:cNvSpPr>
            <a:spLocks noGrp="1"/>
          </p:cNvSpPr>
          <p:nvPr>
            <p:ph type="title"/>
          </p:nvPr>
        </p:nvSpPr>
        <p:spPr>
          <a:xfrm>
            <a:off x="3582416" y="3088260"/>
            <a:ext cx="8025384" cy="498598"/>
          </a:xfrm>
          <a:prstGeom prst="rect">
            <a:avLst/>
          </a:prstGeom>
        </p:spPr>
        <p:txBody>
          <a:bodyPr lIns="0" rIns="0"/>
          <a:lstStyle>
            <a:lvl1pPr marL="0" algn="l" defTabSz="457200" rtl="0" eaLnBrk="1" latinLnBrk="0" hangingPunct="1">
              <a:lnSpc>
                <a:spcPct val="90000"/>
              </a:lnSpc>
              <a:spcBef>
                <a:spcPts val="0"/>
              </a:spcBef>
              <a:buNone/>
              <a:defRPr lang="en-US" sz="3600" b="0" kern="1200" cap="none" spc="0" baseline="0" dirty="0">
                <a:ln>
                  <a:noFill/>
                </a:ln>
                <a:gradFill flip="none" rotWithShape="1">
                  <a:gsLst>
                    <a:gs pos="0">
                      <a:srgbClr val="94D8FE"/>
                    </a:gs>
                    <a:gs pos="100000">
                      <a:prstClr val="white"/>
                    </a:gs>
                  </a:gsLst>
                  <a:lin ang="162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00006621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2_Layout 1">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170BB12D-8CE0-A385-EFC8-00809E995063}"/>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5841A6FB-2885-3BFF-70D4-A220E7814E50}"/>
              </a:ext>
            </a:extLst>
          </p:cNvPr>
          <p:cNvSpPr>
            <a:spLocks noGrp="1"/>
          </p:cNvSpPr>
          <p:nvPr>
            <p:ph type="title"/>
          </p:nvPr>
        </p:nvSpPr>
        <p:spPr>
          <a:xfrm>
            <a:off x="588263" y="2090220"/>
            <a:ext cx="5624968" cy="1588127"/>
          </a:xfrm>
          <a:prstGeom prst="rect">
            <a:avLst/>
          </a:prstGeom>
        </p:spPr>
        <p:txBody>
          <a:bodyPr wrap="square" lIns="0" tIns="45720" rIns="0" bIns="45720">
            <a:spAutoFit/>
          </a:bodyPr>
          <a:lstStyle>
            <a:lvl1pPr>
              <a:defRPr lang="en-US" sz="5400" spc="0" baseline="0">
                <a:ln>
                  <a:noFill/>
                </a:ln>
                <a:gradFill flip="none" rotWithShape="1">
                  <a:gsLst>
                    <a:gs pos="0">
                      <a:srgbClr val="94D8FE"/>
                    </a:gs>
                    <a:gs pos="100000">
                      <a:prstClr val="white"/>
                    </a:gs>
                  </a:gsLst>
                  <a:lin ang="16200000" scaled="1"/>
                  <a:tileRect/>
                </a:gradFill>
              </a:defRPr>
            </a:lvl1pPr>
          </a:lstStyle>
          <a:p>
            <a:pPr marL="0" lvl="0" defTabSz="457200">
              <a:lnSpc>
                <a:spcPct val="90000"/>
              </a:lnSpc>
              <a:spcBef>
                <a:spcPts val="0"/>
              </a:spcBef>
            </a:pPr>
            <a:r>
              <a:rPr lang="en-US"/>
              <a:t>Click to edit Master title style</a:t>
            </a:r>
          </a:p>
        </p:txBody>
      </p:sp>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4200" y="4253049"/>
            <a:ext cx="11018520" cy="1138773"/>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9484799"/>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2_Layout 2">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D0E162CF-D51E-042E-52CB-B4C7AD85FF93}"/>
              </a:ext>
            </a:extLst>
          </p:cNvPr>
          <p:cNvSpPr/>
          <p:nvPr userDrawn="1"/>
        </p:nvSpPr>
        <p:spPr bwMode="auto">
          <a:xfrm rot="16200000" flipH="1">
            <a:off x="3202634" y="-2045346"/>
            <a:ext cx="5786733" cy="11049002"/>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1182813" y="940284"/>
            <a:ext cx="10098100" cy="498598"/>
          </a:xfrm>
          <a:prstGeom prst="rect">
            <a:avLst/>
          </a:prstGeom>
        </p:spPr>
        <p:txBody>
          <a:bodyPr lIns="0" rIns="0"/>
          <a:lstStyle>
            <a:lvl1pPr>
              <a:defRPr spc="0" baseline="0">
                <a:solidFill>
                  <a:schemeClr val="bg1"/>
                </a:solidFill>
              </a:defRPr>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1182813" y="1741480"/>
            <a:ext cx="10098100" cy="1612749"/>
          </a:xfrm>
          <a:prstGeom prst="rect">
            <a:avLst/>
          </a:prstGeom>
        </p:spPr>
        <p:txBody>
          <a:bodyPr vert="horz" wrap="square" lIns="0" tIns="0" rIns="0" bIns="0" rtlCol="0">
            <a:sp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37827819"/>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2_Layou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40B3E2-2543-6A21-CBC3-324EA6159EDA}"/>
              </a:ext>
            </a:extLst>
          </p:cNvPr>
          <p:cNvSpPr/>
          <p:nvPr userDrawn="1"/>
        </p:nvSpPr>
        <p:spPr bwMode="auto">
          <a:xfrm>
            <a:off x="3048" y="0"/>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5" name="Picture 4" descr="A blurry image of a blue and orange sky&#10;&#10;AI-generated content may be incorrect.">
            <a:extLst>
              <a:ext uri="{FF2B5EF4-FFF2-40B4-BE49-F238E27FC236}">
                <a16:creationId xmlns:a16="http://schemas.microsoft.com/office/drawing/2014/main" id="{7ECCAC18-2F4F-C147-45FB-166E499C5522}"/>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1432" y="1"/>
            <a:ext cx="8567520" cy="6857999"/>
          </a:xfrm>
          <a:prstGeom prst="rect">
            <a:avLst/>
          </a:prstGeom>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4253948" y="2117026"/>
            <a:ext cx="7348772" cy="1465016"/>
          </a:xfrm>
          <a:prstGeom prst="rect">
            <a:avLst/>
          </a:prstGeom>
        </p:spPr>
        <p:txBody>
          <a:bodyPr vert="horz" wrap="square" lIns="0" tIns="0" rIns="0" bIns="0" rtlCol="0">
            <a:spAutoFit/>
          </a:bodyPr>
          <a:lstStyle>
            <a:lvl1pPr marL="0" indent="0">
              <a:buFontTx/>
              <a:buNone/>
              <a:defRPr baseline="0">
                <a:solidFill>
                  <a:schemeClr val="bg1"/>
                </a:solidFill>
              </a:defRPr>
            </a:lvl1pPr>
            <a:lvl2pPr>
              <a:defRPr sz="1400" baseline="0">
                <a:solidFill>
                  <a:schemeClr val="bg1"/>
                </a:solidFill>
              </a:defRPr>
            </a:lvl2pPr>
            <a:lvl3pPr>
              <a:defRPr sz="1400" baseline="0">
                <a:solidFill>
                  <a:schemeClr val="bg1"/>
                </a:solidFill>
              </a:defRPr>
            </a:lvl3pPr>
            <a:lvl4pPr>
              <a:defRPr sz="1400" baseline="0">
                <a:solidFill>
                  <a:schemeClr val="bg1"/>
                </a:solidFill>
              </a:defRPr>
            </a:lvl4pPr>
            <a:lvl5pPr>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2117026"/>
            <a:ext cx="2373598"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746395454"/>
      </p:ext>
    </p:extLst>
  </p:cSld>
  <p:clrMapOvr>
    <a:masterClrMapping/>
  </p:clrMapOvr>
  <p:transition>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2_Layout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9DEF3-0942-1417-41F0-756470802144}"/>
              </a:ext>
            </a:extLst>
          </p:cNvPr>
          <p:cNvSpPr/>
          <p:nvPr userDrawn="1"/>
        </p:nvSpPr>
        <p:spPr bwMode="auto">
          <a:xfrm>
            <a:off x="3048" y="0"/>
            <a:ext cx="12188952" cy="6858000"/>
          </a:xfrm>
          <a:prstGeom prst="rect">
            <a:avLst/>
          </a:prstGeom>
          <a:solidFill>
            <a:srgbClr val="151E47"/>
          </a:solidFill>
          <a:ln>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9DDE651D-7217-BBE7-49BC-45969F3319F3}"/>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983" t="-246" r="24" b="356"/>
          <a:stretch>
            <a:fillRect/>
          </a:stretch>
        </p:blipFill>
        <p:spPr>
          <a:xfrm flipH="1" flipV="1">
            <a:off x="6096000" y="4492"/>
            <a:ext cx="6095994"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9279"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79" y="1140036"/>
            <a:ext cx="4589008" cy="1297925"/>
          </a:xfrm>
          <a:prstGeom prst="rect">
            <a:avLst/>
          </a:prstGeom>
        </p:spPr>
        <p:txBody>
          <a:bodyPr lIns="0" rIns="0"/>
          <a:lstStyle>
            <a:lvl1pPr>
              <a:defRPr spc="0" baseline="0"/>
            </a:lvl1pPr>
          </a:lstStyle>
          <a:p>
            <a:r>
              <a:rPr lang="en-US"/>
              <a:t>Click to edit Master title style</a:t>
            </a:r>
          </a:p>
        </p:txBody>
      </p:sp>
      <p:sp>
        <p:nvSpPr>
          <p:cNvPr id="7" name="Text Placeholder 3">
            <a:extLst>
              <a:ext uri="{FF2B5EF4-FFF2-40B4-BE49-F238E27FC236}">
                <a16:creationId xmlns:a16="http://schemas.microsoft.com/office/drawing/2014/main" id="{8C2EA7BC-13E3-34AE-5CA1-6EACB20A3A70}"/>
              </a:ext>
            </a:extLst>
          </p:cNvPr>
          <p:cNvSpPr>
            <a:spLocks noGrp="1"/>
          </p:cNvSpPr>
          <p:nvPr>
            <p:ph idx="10"/>
          </p:nvPr>
        </p:nvSpPr>
        <p:spPr>
          <a:xfrm>
            <a:off x="7031492"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19FC8DB7-4630-1E38-B757-DD8B179A530D}"/>
              </a:ext>
            </a:extLst>
          </p:cNvPr>
          <p:cNvSpPr>
            <a:spLocks noGrp="1"/>
          </p:cNvSpPr>
          <p:nvPr>
            <p:ph idx="11" hasCustomPrompt="1"/>
          </p:nvPr>
        </p:nvSpPr>
        <p:spPr>
          <a:xfrm>
            <a:off x="7031492" y="1140036"/>
            <a:ext cx="4589008" cy="1107996"/>
          </a:xfrm>
          <a:prstGeom prst="rect">
            <a:avLst/>
          </a:prstGeom>
        </p:spPr>
        <p:txBody>
          <a:bodyPr vert="horz" wrap="square" lIns="0" tIns="0" rIns="0" bIns="0" rtlCol="0">
            <a:spAutoFit/>
          </a:bodyPr>
          <a:lstStyle>
            <a:lvl1pPr marL="0" indent="0" algn="l" defTabSz="932742" rtl="0" eaLnBrk="1" latinLnBrk="0" hangingPunct="1">
              <a:lnSpc>
                <a:spcPct val="100000"/>
              </a:lnSpc>
              <a:spcBef>
                <a:spcPct val="0"/>
              </a:spcBef>
              <a:buFontTx/>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title style</a:t>
            </a:r>
          </a:p>
        </p:txBody>
      </p:sp>
    </p:spTree>
    <p:extLst>
      <p:ext uri="{BB962C8B-B14F-4D97-AF65-F5344CB8AC3E}">
        <p14:creationId xmlns:p14="http://schemas.microsoft.com/office/powerpoint/2010/main" val="1660853334"/>
      </p:ext>
    </p:extLst>
  </p:cSld>
  <p:clrMapOvr>
    <a:masterClrMapping/>
  </p:clrMapOvr>
  <p:transition>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2_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81691122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2_Four column bullet">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EC0129C9-611E-40C7-935F-FE79CCB43F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0AF402B5-027B-5EC2-96FF-0F2D2940C8EC}"/>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itle 1">
            <a:extLst>
              <a:ext uri="{FF2B5EF4-FFF2-40B4-BE49-F238E27FC236}">
                <a16:creationId xmlns:a16="http://schemas.microsoft.com/office/drawing/2014/main" id="{E069B642-F814-0105-94A5-568EB275A72B}"/>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98817003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2_Two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84830D14-0F50-91A0-8E6A-E336C41030D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6"/>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1618146"/>
            <a:ext cx="5367528"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6" name="Picture 5">
            <a:extLst>
              <a:ext uri="{FF2B5EF4-FFF2-40B4-BE49-F238E27FC236}">
                <a16:creationId xmlns:a16="http://schemas.microsoft.com/office/drawing/2014/main" id="{EA9B12E0-2F4A-3379-ADB3-EBE82CFC317D}"/>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3" name="Title 1">
            <a:extLst>
              <a:ext uri="{FF2B5EF4-FFF2-40B4-BE49-F238E27FC236}">
                <a16:creationId xmlns:a16="http://schemas.microsoft.com/office/drawing/2014/main" id="{74A51CF8-7460-331F-A702-675E514AAA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70835424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2_Three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CB772E2F-77B4-7D2D-FBA0-B04CAA0DD52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5"/>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1618145"/>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1618145"/>
            <a:ext cx="3474720" cy="3474720"/>
          </a:xfrm>
          <a:prstGeom prst="rect">
            <a:avLst/>
          </a:prstGeom>
          <a:blipFill>
            <a:blip r:embed="rId5"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itle 1">
            <a:extLst>
              <a:ext uri="{FF2B5EF4-FFF2-40B4-BE49-F238E27FC236}">
                <a16:creationId xmlns:a16="http://schemas.microsoft.com/office/drawing/2014/main" id="{C6B2DF11-B020-17DD-ECE5-E997AF073F0A}"/>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pic>
        <p:nvPicPr>
          <p:cNvPr id="6" name="Picture 5">
            <a:extLst>
              <a:ext uri="{FF2B5EF4-FFF2-40B4-BE49-F238E27FC236}">
                <a16:creationId xmlns:a16="http://schemas.microsoft.com/office/drawing/2014/main" id="{D91CBE31-E5B4-E569-7834-1EB2C63206A3}"/>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561597506"/>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2_Title and text side by side">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A30EF81F-2C86-F935-8EF6-F64F7E255C36}"/>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bg1"/>
                </a:solidFill>
                <a:latin typeface="+mn-lt"/>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solidFill>
                  <a:schemeClr val="bg1"/>
                </a:solidFill>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Picture 8">
            <a:extLst>
              <a:ext uri="{FF2B5EF4-FFF2-40B4-BE49-F238E27FC236}">
                <a16:creationId xmlns:a16="http://schemas.microsoft.com/office/drawing/2014/main" id="{52D052A6-D7A7-1A83-F3DB-CB85339C32AA}"/>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cxnSp>
        <p:nvCxnSpPr>
          <p:cNvPr id="12" name="Straight Connector 11">
            <a:extLst>
              <a:ext uri="{FF2B5EF4-FFF2-40B4-BE49-F238E27FC236}">
                <a16:creationId xmlns:a16="http://schemas.microsoft.com/office/drawing/2014/main" id="{A07110ED-B1D6-28CC-E2DD-7818577AFE6B}"/>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96CD54E-4D0E-5619-759C-8BCEADCCBCF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597052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2_Thank you">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3" name="TextBox 2">
            <a:extLst>
              <a:ext uri="{FF2B5EF4-FFF2-40B4-BE49-F238E27FC236}">
                <a16:creationId xmlns:a16="http://schemas.microsoft.com/office/drawing/2014/main" id="{0F2B7703-B80B-4610-1A72-01F0C5AC4D49}"/>
              </a:ext>
            </a:extLst>
          </p:cNvPr>
          <p:cNvSpPr txBox="1"/>
          <p:nvPr userDrawn="1"/>
        </p:nvSpPr>
        <p:spPr>
          <a:xfrm>
            <a:off x="583953" y="2139416"/>
            <a:ext cx="7331228" cy="2579168"/>
          </a:xfrm>
          <a:prstGeom prst="rect">
            <a:avLst/>
          </a:prstGeom>
          <a:noFill/>
          <a:ln>
            <a:noFill/>
            <a:prstDash/>
          </a:ln>
          <a:effectLst/>
        </p:spPr>
        <p:txBody>
          <a:bodyPr wrap="square" lIns="0" rIns="0">
            <a:spAutoFit/>
          </a:bodyPr>
          <a:lstStyle/>
          <a:p>
            <a:pPr>
              <a:lnSpc>
                <a:spcPct val="80000"/>
              </a:lnSpc>
              <a:spcAft>
                <a:spcPts val="600"/>
              </a:spcAft>
            </a:pP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Thank</a:t>
            </a:r>
            <a:b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b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      you!</a:t>
            </a:r>
          </a:p>
        </p:txBody>
      </p:sp>
    </p:spTree>
    <p:extLst>
      <p:ext uri="{BB962C8B-B14F-4D97-AF65-F5344CB8AC3E}">
        <p14:creationId xmlns:p14="http://schemas.microsoft.com/office/powerpoint/2010/main" val="271751405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cSld name="2_Blank">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1D37B89-BBEE-1D6D-0CB4-2887DAE55BF8}"/>
              </a:ext>
            </a:extLst>
          </p:cNvPr>
          <p:cNvGrpSpPr/>
          <p:nvPr userDrawn="1"/>
        </p:nvGrpSpPr>
        <p:grpSpPr>
          <a:xfrm>
            <a:off x="0" y="0"/>
            <a:ext cx="12192000" cy="6858000"/>
            <a:chOff x="0" y="0"/>
            <a:chExt cx="12192000" cy="6858000"/>
          </a:xfrm>
        </p:grpSpPr>
        <p:pic>
          <p:nvPicPr>
            <p:cNvPr id="5" name="Picture 4" descr="A blurry image of a person's hand&#10;&#10;Description automatically generated">
              <a:extLst>
                <a:ext uri="{FF2B5EF4-FFF2-40B4-BE49-F238E27FC236}">
                  <a16:creationId xmlns:a16="http://schemas.microsoft.com/office/drawing/2014/main" id="{022A6913-32FA-3175-2B8B-B7DFEEB209C0}"/>
                </a:ext>
              </a:extLst>
            </p:cNvPr>
            <p:cNvPicPr>
              <a:picLocks noChangeAspect="1"/>
            </p:cNvPicPr>
            <p:nvPr userDrawn="1"/>
          </p:nvPicPr>
          <p:blipFill rotWithShape="1">
            <a:blip r:embed="rId2" cstate="screen">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a:ext>
              </a:extLst>
            </a:blip>
            <a:srcRect t="2407"/>
            <a:stretch/>
          </p:blipFill>
          <p:spPr>
            <a:xfrm>
              <a:off x="0" y="0"/>
              <a:ext cx="12192000" cy="6692900"/>
            </a:xfrm>
            <a:prstGeom prst="rect">
              <a:avLst/>
            </a:prstGeom>
          </p:spPr>
        </p:pic>
        <p:sp>
          <p:nvSpPr>
            <p:cNvPr id="6" name="Rectangle 5">
              <a:extLst>
                <a:ext uri="{FF2B5EF4-FFF2-40B4-BE49-F238E27FC236}">
                  <a16:creationId xmlns:a16="http://schemas.microsoft.com/office/drawing/2014/main" id="{FA35B21F-3F76-3A2A-3F90-8BF863B82BCA}"/>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6181138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88263" y="497541"/>
            <a:ext cx="11018520" cy="430887"/>
          </a:xfrm>
        </p:spPr>
        <p:txBody>
          <a:bodyPr/>
          <a:lstStyle>
            <a:lvl1pPr>
              <a:defRPr sz="2800">
                <a:solidFill>
                  <a:srgbClr val="000000"/>
                </a:solidFill>
              </a:defRPr>
            </a:lvl1pPr>
          </a:lstStyle>
          <a:p>
            <a:r>
              <a:rPr lang="en-US"/>
              <a:t>Click to edit Master title style</a:t>
            </a:r>
          </a:p>
        </p:txBody>
      </p:sp>
      <p:sp>
        <p:nvSpPr>
          <p:cNvPr id="3" name="Footer Placeholder 10">
            <a:extLst>
              <a:ext uri="{FF2B5EF4-FFF2-40B4-BE49-F238E27FC236}">
                <a16:creationId xmlns:a16="http://schemas.microsoft.com/office/drawing/2014/main" id="{9438946C-117E-D444-B499-2F521D38BF54}"/>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2755381395"/>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571500" y="581978"/>
            <a:ext cx="1454782" cy="343851"/>
          </a:xfrm>
          <a:prstGeom prst="rect">
            <a:avLst/>
          </a:prstGeom>
        </p:spPr>
      </p:pic>
    </p:spTree>
    <p:extLst>
      <p:ext uri="{BB962C8B-B14F-4D97-AF65-F5344CB8AC3E}">
        <p14:creationId xmlns:p14="http://schemas.microsoft.com/office/powerpoint/2010/main" val="22914850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571500" y="581978"/>
            <a:ext cx="1454782" cy="343851"/>
          </a:xfrm>
          <a:prstGeom prst="rect">
            <a:avLst/>
          </a:prstGeom>
        </p:spPr>
      </p:pic>
    </p:spTree>
    <p:extLst>
      <p:ext uri="{BB962C8B-B14F-4D97-AF65-F5344CB8AC3E}">
        <p14:creationId xmlns:p14="http://schemas.microsoft.com/office/powerpoint/2010/main" val="5879547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571500" y="581978"/>
            <a:ext cx="1454782" cy="343851"/>
          </a:xfrm>
          <a:prstGeom prst="rect">
            <a:avLst/>
          </a:prstGeom>
        </p:spPr>
      </p:pic>
    </p:spTree>
    <p:extLst>
      <p:ext uri="{BB962C8B-B14F-4D97-AF65-F5344CB8AC3E}">
        <p14:creationId xmlns:p14="http://schemas.microsoft.com/office/powerpoint/2010/main" val="13517423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571500" y="581978"/>
            <a:ext cx="1454782" cy="343851"/>
          </a:xfrm>
          <a:prstGeom prst="rect">
            <a:avLst/>
          </a:prstGeom>
        </p:spPr>
      </p:pic>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4"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9594073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09892522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5736538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07165644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72560066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73048889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24616585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879585398"/>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05878932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14643561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65911283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54137425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948361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cstate="email">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l="-13"/>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cstate="email">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167497751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571500" y="581978"/>
            <a:ext cx="1454782" cy="343851"/>
          </a:xfrm>
          <a:prstGeom prst="rect">
            <a:avLst/>
          </a:prstGeom>
        </p:spPr>
      </p:pic>
    </p:spTree>
    <p:extLst>
      <p:ext uri="{BB962C8B-B14F-4D97-AF65-F5344CB8AC3E}">
        <p14:creationId xmlns:p14="http://schemas.microsoft.com/office/powerpoint/2010/main" val="336283389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571500" y="581978"/>
            <a:ext cx="1454782" cy="343851"/>
          </a:xfrm>
          <a:prstGeom prst="rect">
            <a:avLst/>
          </a:prstGeom>
        </p:spPr>
      </p:pic>
    </p:spTree>
    <p:extLst>
      <p:ext uri="{BB962C8B-B14F-4D97-AF65-F5344CB8AC3E}">
        <p14:creationId xmlns:p14="http://schemas.microsoft.com/office/powerpoint/2010/main" val="7779661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571500" y="581978"/>
            <a:ext cx="1454782" cy="343851"/>
          </a:xfrm>
          <a:prstGeom prst="rect">
            <a:avLst/>
          </a:prstGeom>
        </p:spPr>
      </p:pic>
    </p:spTree>
    <p:extLst>
      <p:ext uri="{BB962C8B-B14F-4D97-AF65-F5344CB8AC3E}">
        <p14:creationId xmlns:p14="http://schemas.microsoft.com/office/powerpoint/2010/main" val="18318402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571500" y="581978"/>
            <a:ext cx="1454782" cy="343851"/>
          </a:xfrm>
          <a:prstGeom prst="rect">
            <a:avLst/>
          </a:prstGeom>
        </p:spPr>
      </p:pic>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4"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6085440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63205628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Custom Layout">
    <p:bg>
      <p:bgPr>
        <a:gradFill flip="none" rotWithShape="1">
          <a:gsLst>
            <a:gs pos="0">
              <a:schemeClr val="accent2">
                <a:lumMod val="20000"/>
                <a:lumOff val="80000"/>
                <a:alpha val="50000"/>
              </a:schemeClr>
            </a:gs>
            <a:gs pos="92000">
              <a:schemeClr val="accent1">
                <a:lumMod val="20000"/>
                <a:lumOff val="80000"/>
              </a:schemeClr>
            </a:gs>
          </a:gsLst>
          <a:lin ang="18900000" scaled="1"/>
          <a:tileRect/>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D90CDFB-16E7-DFC1-4CCD-89791F65D460}"/>
              </a:ext>
              <a:ext uri="{C183D7F6-B498-43B3-948B-1728B52AA6E4}">
                <adec:decorative xmlns:adec="http://schemas.microsoft.com/office/drawing/2017/decorative" val="1"/>
              </a:ext>
            </a:extLst>
          </p:cNvPr>
          <p:cNvGrpSpPr/>
          <p:nvPr userDrawn="1"/>
        </p:nvGrpSpPr>
        <p:grpSpPr>
          <a:xfrm>
            <a:off x="-1" y="-1"/>
            <a:ext cx="12192001" cy="6980663"/>
            <a:chOff x="-1" y="-1"/>
            <a:chExt cx="12192001" cy="6980663"/>
          </a:xfrm>
        </p:grpSpPr>
        <p:pic>
          <p:nvPicPr>
            <p:cNvPr id="4" name="Picture 3" descr="A picture containing white, design, black and white, art&#10;&#10;Description automatically generated">
              <a:extLst>
                <a:ext uri="{FF2B5EF4-FFF2-40B4-BE49-F238E27FC236}">
                  <a16:creationId xmlns:a16="http://schemas.microsoft.com/office/drawing/2014/main" id="{A6403808-3EE8-C7C4-EA8C-609573961EDE}"/>
                </a:ext>
              </a:extLst>
            </p:cNvPr>
            <p:cNvPicPr>
              <a:picLocks noChangeAspect="1"/>
            </p:cNvPicPr>
            <p:nvPr userDrawn="1"/>
          </p:nvPicPr>
          <p:blipFill>
            <a:blip r:embed="rId2" cstate="email">
              <a:alphaModFix amt="40000"/>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5C7B8481-6211-E6D7-E8FA-07BB65764CAB}"/>
                </a:ext>
              </a:extLst>
            </p:cNvPr>
            <p:cNvPicPr>
              <a:picLocks noChangeAspect="1"/>
            </p:cNvPicPr>
            <p:nvPr userDrawn="1"/>
          </p:nvPicPr>
          <p:blipFill rotWithShape="1">
            <a:blip r:embed="rId3" cstate="email">
              <a:alphaModFix amt="60000"/>
              <a:extLst>
                <a:ext uri="{28A0092B-C50C-407E-A947-70E740481C1C}">
                  <a14:useLocalDpi xmlns:a14="http://schemas.microsoft.com/office/drawing/2010/main"/>
                </a:ext>
              </a:extLst>
            </a:blip>
            <a:srcRect/>
            <a:stretch/>
          </p:blipFill>
          <p:spPr>
            <a:xfrm>
              <a:off x="-1" y="-1"/>
              <a:ext cx="12192001" cy="6980663"/>
            </a:xfrm>
            <a:prstGeom prst="rect">
              <a:avLst/>
            </a:prstGeom>
          </p:spPr>
        </p:pic>
      </p:grpSp>
      <p:sp>
        <p:nvSpPr>
          <p:cNvPr id="2" name="Title 1">
            <a:extLst>
              <a:ext uri="{FF2B5EF4-FFF2-40B4-BE49-F238E27FC236}">
                <a16:creationId xmlns:a16="http://schemas.microsoft.com/office/drawing/2014/main" id="{EDCB96C2-457B-3EBD-8FED-8BB354035EA2}"/>
              </a:ext>
            </a:extLst>
          </p:cNvPr>
          <p:cNvSpPr>
            <a:spLocks noGrp="1"/>
          </p:cNvSpPr>
          <p:nvPr>
            <p:ph type="title"/>
          </p:nvPr>
        </p:nvSpPr>
        <p:spPr>
          <a:xfrm>
            <a:off x="588263" y="458788"/>
            <a:ext cx="11018520" cy="553998"/>
          </a:xfrm>
        </p:spPr>
        <p:txBody>
          <a:bodyPr/>
          <a:lstStyle/>
          <a:p>
            <a:r>
              <a:rPr lang="en-US"/>
              <a:t>Click to edit Master title style</a:t>
            </a:r>
            <a:endParaRPr lang="en-IN"/>
          </a:p>
        </p:txBody>
      </p:sp>
    </p:spTree>
    <p:extLst>
      <p:ext uri="{BB962C8B-B14F-4D97-AF65-F5344CB8AC3E}">
        <p14:creationId xmlns:p14="http://schemas.microsoft.com/office/powerpoint/2010/main" val="3022506277"/>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427399362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404267209"/>
      </p:ext>
    </p:extLst>
  </p:cSld>
  <p:clrMapOvr>
    <a:masterClrMapping/>
  </p:clrMapOvr>
  <p:transition>
    <p:fade/>
  </p:transition>
  <p:extLst>
    <p:ext uri="{DCECCB84-F9BA-43D5-87BE-67443E8EF086}">
      <p15:sldGuideLst xmlns:p15="http://schemas.microsoft.com/office/powerpoint/2012/main">
        <p15:guide id="17" pos="3840">
          <p15:clr>
            <a:srgbClr val="A4A3A4"/>
          </p15:clr>
        </p15:guide>
        <p15:guide id="28" orient="horz" pos="905">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pic>
        <p:nvPicPr>
          <p:cNvPr id="8" name="Picture 7" descr="A blue sky with clouds&#10;&#10;Description automatically generated">
            <a:extLst>
              <a:ext uri="{FF2B5EF4-FFF2-40B4-BE49-F238E27FC236}">
                <a16:creationId xmlns:a16="http://schemas.microsoft.com/office/drawing/2014/main" id="{C3E3C648-875E-914B-09E7-8C643506C4D8}"/>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6089014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812160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cSld name="1_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1500" y="457200"/>
            <a:ext cx="11052046" cy="492443"/>
          </a:xfrm>
        </p:spPr>
        <p:txBody>
          <a:bodyPr/>
          <a:lstStyle>
            <a:lvl1pPr algn="l" defTabSz="932742" rtl="0" eaLnBrk="1" latinLnBrk="0" hangingPunct="1">
              <a:lnSpc>
                <a:spcPct val="100000"/>
              </a:lnSpc>
              <a:spcBef>
                <a:spcPct val="0"/>
              </a:spcBef>
              <a:buNone/>
              <a:defRPr lang="en-US" sz="3200" b="0" kern="1200" cap="none" spc="-50" baseline="0" dirty="0">
                <a:ln w="3175">
                  <a:noFill/>
                </a:ln>
                <a:gradFill>
                  <a:gsLst>
                    <a:gs pos="2874">
                      <a:schemeClr val="accent1"/>
                    </a:gs>
                    <a:gs pos="71000">
                      <a:schemeClr val="accent4"/>
                    </a:gs>
                    <a:gs pos="100000">
                      <a:schemeClr val="accent2"/>
                    </a:gs>
                  </a:gsLst>
                  <a:lin ang="0" scaled="1"/>
                </a:gradFill>
                <a:effectLst/>
                <a:latin typeface="+mj-lt"/>
                <a:ea typeface="+mj-ea"/>
                <a:cs typeface="+mj-cs"/>
              </a:defRPr>
            </a:lvl1p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71500" y="292100"/>
            <a:ext cx="11052046"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531794543"/>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42887389"/>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Blank 12 Colum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6D036D35-5EFE-4F9A-9DEA-C56B81F64EC4}"/>
              </a:ext>
            </a:extLst>
          </p:cNvPr>
          <p:cNvSpPr>
            <a:spLocks noGrp="1"/>
          </p:cNvSpPr>
          <p:nvPr>
            <p:ph type="body" sz="quarter" idx="10" hasCustomPrompt="1"/>
          </p:nvPr>
        </p:nvSpPr>
        <p:spPr>
          <a:xfrm>
            <a:off x="10490200" y="-423204"/>
            <a:ext cx="1701800" cy="307777"/>
          </a:xfrm>
        </p:spPr>
        <p:txBody>
          <a:bodyPr anchor="b" anchorCtr="0"/>
          <a:lstStyle>
            <a:lvl1pPr algn="r">
              <a:buNone/>
              <a:defRPr sz="2000">
                <a:gradFill>
                  <a:gsLst>
                    <a:gs pos="85263">
                      <a:srgbClr val="D83B01"/>
                    </a:gs>
                    <a:gs pos="58000">
                      <a:srgbClr val="D83B01"/>
                    </a:gs>
                  </a:gsLst>
                  <a:lin ang="18600000" scaled="0"/>
                </a:gradFill>
                <a:latin typeface="+mj-lt"/>
              </a:defRPr>
            </a:lvl1pPr>
          </a:lstStyle>
          <a:p>
            <a:pPr lvl="0"/>
            <a:r>
              <a:rPr lang="en-US"/>
              <a:t>XX-XXX</a:t>
            </a:r>
          </a:p>
        </p:txBody>
      </p:sp>
    </p:spTree>
    <p:extLst>
      <p:ext uri="{BB962C8B-B14F-4D97-AF65-F5344CB8AC3E}">
        <p14:creationId xmlns:p14="http://schemas.microsoft.com/office/powerpoint/2010/main" val="40237348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264900141"/>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93407790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74032780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69511656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89772846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72035072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159098187"/>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14867454"/>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130407961"/>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6B1B0-E206-1A1A-8877-EC73EE950DFA}"/>
              </a:ext>
            </a:extLst>
          </p:cNvPr>
          <p:cNvSpPr>
            <a:spLocks noGrp="1"/>
          </p:cNvSpPr>
          <p:nvPr>
            <p:ph type="title"/>
          </p:nvPr>
        </p:nvSpPr>
        <p:spPr>
          <a:xfrm>
            <a:off x="571499" y="457200"/>
            <a:ext cx="11034713" cy="446084"/>
          </a:xfrm>
        </p:spPr>
        <p:txBody>
          <a:bodyPr wrap="square" lIns="0" tIns="0" rIns="0" bIns="0" anchor="t">
            <a:spAutoFit/>
          </a:bodyPr>
          <a:lstStyle>
            <a:lvl1pPr algn="l" defTabSz="914400" rtl="0" eaLnBrk="1" latinLnBrk="0" hangingPunct="1">
              <a:lnSpc>
                <a:spcPct val="90000"/>
              </a:lnSpc>
              <a:spcBef>
                <a:spcPct val="0"/>
              </a:spcBef>
              <a:buNone/>
              <a:defRPr lang="en-US" sz="3200" kern="1200" dirty="0">
                <a:gradFill>
                  <a:gsLst>
                    <a:gs pos="50000">
                      <a:schemeClr val="accent5"/>
                    </a:gs>
                    <a:gs pos="0">
                      <a:schemeClr val="accent1"/>
                    </a:gs>
                    <a:gs pos="100000">
                      <a:srgbClr val="C73ECC"/>
                    </a:gs>
                  </a:gsLst>
                  <a:lin ang="2700000" scaled="1"/>
                </a:gradFill>
                <a:latin typeface="+mj-lt"/>
                <a:ea typeface="+mj-ea"/>
                <a:cs typeface="+mj-cs"/>
              </a:defRPr>
            </a:lvl1pPr>
          </a:lstStyle>
          <a:p>
            <a:r>
              <a:rPr lang="en-US"/>
              <a:t>Click to edit Master title style</a:t>
            </a:r>
          </a:p>
        </p:txBody>
      </p:sp>
    </p:spTree>
    <p:extLst>
      <p:ext uri="{BB962C8B-B14F-4D97-AF65-F5344CB8AC3E}">
        <p14:creationId xmlns:p14="http://schemas.microsoft.com/office/powerpoint/2010/main" val="232772665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0617-9D3F-3665-610F-0B0AE5011D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5324627-19ED-0650-5700-5CBAC5EF9C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9958C59-9B25-C47E-4CD3-D4E57C12D479}"/>
              </a:ext>
            </a:extLst>
          </p:cNvPr>
          <p:cNvSpPr>
            <a:spLocks noGrp="1"/>
          </p:cNvSpPr>
          <p:nvPr>
            <p:ph type="dt" sz="half" idx="10"/>
          </p:nvPr>
        </p:nvSpPr>
        <p:spPr/>
        <p:txBody>
          <a:bodyPr/>
          <a:lstStyle/>
          <a:p>
            <a:fld id="{1CD98CCF-8A45-9D46-8D6D-97CA86B0A65B}" type="datetimeFigureOut">
              <a:rPr lang="en-US" smtClean="0"/>
              <a:t>6/29/2026</a:t>
            </a:fld>
            <a:endParaRPr lang="en-US"/>
          </a:p>
        </p:txBody>
      </p:sp>
      <p:sp>
        <p:nvSpPr>
          <p:cNvPr id="5" name="Footer Placeholder 4">
            <a:extLst>
              <a:ext uri="{FF2B5EF4-FFF2-40B4-BE49-F238E27FC236}">
                <a16:creationId xmlns:a16="http://schemas.microsoft.com/office/drawing/2014/main" id="{1E950847-DEE4-C507-2316-32C038F90B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A26668-A347-1BBF-AD70-03409CE54BA5}"/>
              </a:ext>
            </a:extLst>
          </p:cNvPr>
          <p:cNvSpPr>
            <a:spLocks noGrp="1"/>
          </p:cNvSpPr>
          <p:nvPr>
            <p:ph type="sldNum" sz="quarter" idx="12"/>
          </p:nvPr>
        </p:nvSpPr>
        <p:spPr/>
        <p:txBody>
          <a:bodyPr/>
          <a:lstStyle/>
          <a:p>
            <a:fld id="{A2D99918-CD9C-5F4F-9934-7FE718E6AE37}" type="slidenum">
              <a:rPr lang="en-US" smtClean="0"/>
              <a:t>‹#›</a:t>
            </a:fld>
            <a:endParaRPr lang="en-US"/>
          </a:p>
        </p:txBody>
      </p:sp>
    </p:spTree>
    <p:extLst>
      <p:ext uri="{BB962C8B-B14F-4D97-AF65-F5344CB8AC3E}">
        <p14:creationId xmlns:p14="http://schemas.microsoft.com/office/powerpoint/2010/main" val="316999025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0379-4CD5-3072-32C6-586C359C2E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284043-8389-F608-A9A0-2D96283C5501}"/>
              </a:ext>
            </a:extLst>
          </p:cNvPr>
          <p:cNvSpPr>
            <a:spLocks noGrp="1"/>
          </p:cNvSpPr>
          <p:nvPr>
            <p:ph type="dt" sz="half" idx="10"/>
          </p:nvPr>
        </p:nvSpPr>
        <p:spPr/>
        <p:txBody>
          <a:bodyPr/>
          <a:lstStyle/>
          <a:p>
            <a:fld id="{F0987DEE-9F7B-44A8-B7A8-23114E2380AB}" type="datetimeFigureOut">
              <a:rPr lang="en-US" smtClean="0"/>
              <a:t>6/29/2026</a:t>
            </a:fld>
            <a:endParaRPr lang="en-US"/>
          </a:p>
        </p:txBody>
      </p:sp>
      <p:sp>
        <p:nvSpPr>
          <p:cNvPr id="4" name="Footer Placeholder 3">
            <a:extLst>
              <a:ext uri="{FF2B5EF4-FFF2-40B4-BE49-F238E27FC236}">
                <a16:creationId xmlns:a16="http://schemas.microsoft.com/office/drawing/2014/main" id="{531F4C51-2458-A882-A6FC-AEBD5B1440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BE67AD-C534-ACD1-203F-F3C03AE9AFF0}"/>
              </a:ext>
            </a:extLst>
          </p:cNvPr>
          <p:cNvSpPr>
            <a:spLocks noGrp="1"/>
          </p:cNvSpPr>
          <p:nvPr>
            <p:ph type="sldNum" sz="quarter" idx="12"/>
          </p:nvPr>
        </p:nvSpPr>
        <p:spPr/>
        <p:txBody>
          <a:bodyPr/>
          <a:lstStyle/>
          <a:p>
            <a:fld id="{F938C591-148B-4D96-BC00-BA376A7511DF}" type="slidenum">
              <a:rPr lang="en-US" smtClean="0"/>
              <a:t>‹#›</a:t>
            </a:fld>
            <a:endParaRPr lang="en-US"/>
          </a:p>
        </p:txBody>
      </p:sp>
    </p:spTree>
    <p:extLst>
      <p:ext uri="{BB962C8B-B14F-4D97-AF65-F5344CB8AC3E}">
        <p14:creationId xmlns:p14="http://schemas.microsoft.com/office/powerpoint/2010/main" val="1408682304"/>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55689A0-0A4A-7E10-6586-1810365801B0}"/>
              </a:ext>
            </a:extLst>
          </p:cNvPr>
          <p:cNvCxnSpPr>
            <a:cxnSpLocks/>
          </p:cNvCxnSpPr>
          <p:nvPr userDrawn="1"/>
        </p:nvCxnSpPr>
        <p:spPr>
          <a:xfrm>
            <a:off x="581317" y="697576"/>
            <a:ext cx="1076541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 Placeholder 10">
            <a:extLst>
              <a:ext uri="{FF2B5EF4-FFF2-40B4-BE49-F238E27FC236}">
                <a16:creationId xmlns:a16="http://schemas.microsoft.com/office/drawing/2014/main" id="{9736E7FE-0045-35E0-D0FC-C3884A95293C}"/>
              </a:ext>
            </a:extLst>
          </p:cNvPr>
          <p:cNvSpPr>
            <a:spLocks noGrp="1"/>
          </p:cNvSpPr>
          <p:nvPr>
            <p:ph type="body" sz="quarter" idx="10"/>
          </p:nvPr>
        </p:nvSpPr>
        <p:spPr>
          <a:xfrm>
            <a:off x="609379" y="197354"/>
            <a:ext cx="10973242" cy="415388"/>
          </a:xfrm>
        </p:spPr>
        <p:txBody>
          <a:bodyPr anchor="ctr"/>
          <a:lstStyle>
            <a:lvl1pPr marL="0" indent="0">
              <a:buNone/>
              <a:defRPr>
                <a:solidFill>
                  <a:srgbClr val="0070C0"/>
                </a:solidFill>
                <a:latin typeface="Segoe UI Semibold" panose="020B0702040204020203" pitchFamily="34" charset="0"/>
                <a:cs typeface="Segoe UI Semibold" panose="020B0702040204020203" pitchFamily="34" charset="0"/>
              </a:defRPr>
            </a:lvl1pPr>
          </a:lstStyle>
          <a:p>
            <a:pPr lvl="0"/>
            <a:r>
              <a:rPr lang="en-US"/>
              <a:t>Click to edit Master text styles</a:t>
            </a:r>
          </a:p>
        </p:txBody>
      </p:sp>
      <p:sp>
        <p:nvSpPr>
          <p:cNvPr id="4" name="Text Placeholder 3">
            <a:extLst>
              <a:ext uri="{FF2B5EF4-FFF2-40B4-BE49-F238E27FC236}">
                <a16:creationId xmlns:a16="http://schemas.microsoft.com/office/drawing/2014/main" id="{94F5C2E2-5C7E-5127-D75A-EDB13B449C53}"/>
              </a:ext>
            </a:extLst>
          </p:cNvPr>
          <p:cNvSpPr>
            <a:spLocks noGrp="1"/>
          </p:cNvSpPr>
          <p:nvPr>
            <p:ph type="body" sz="quarter" idx="11"/>
          </p:nvPr>
        </p:nvSpPr>
        <p:spPr>
          <a:xfrm>
            <a:off x="609600" y="825500"/>
            <a:ext cx="10972800" cy="904875"/>
          </a:xfrm>
        </p:spPr>
        <p:txBody>
          <a:bodyPr>
            <a:noAutofit/>
          </a:bodyPr>
          <a:lstStyle>
            <a:lvl1pPr>
              <a:defRPr sz="2400">
                <a:latin typeface="Segoe UI" panose="020B0502040204020203" pitchFamily="34" charset="0"/>
                <a:cs typeface="Segoe UI" panose="020B0502040204020203" pitchFamily="34" charset="0"/>
              </a:defRPr>
            </a:lvl1pPr>
            <a:lvl2pPr>
              <a:defRPr sz="2000">
                <a:latin typeface="Segoe UI" panose="020B0502040204020203" pitchFamily="34" charset="0"/>
                <a:cs typeface="Segoe UI" panose="020B0502040204020203" pitchFamily="34" charset="0"/>
              </a:defRPr>
            </a:lvl2pPr>
            <a:lvl3pPr>
              <a:defRPr sz="1800">
                <a:latin typeface="Segoe UI" panose="020B0502040204020203" pitchFamily="34" charset="0"/>
                <a:cs typeface="Segoe UI" panose="020B0502040204020203" pitchFamily="34" charset="0"/>
              </a:defRPr>
            </a:lvl3pPr>
            <a:lvl4pPr>
              <a:defRPr sz="1600">
                <a:latin typeface="Segoe UI" panose="020B0502040204020203" pitchFamily="34" charset="0"/>
                <a:cs typeface="Segoe UI" panose="020B0502040204020203" pitchFamily="34" charset="0"/>
              </a:defRPr>
            </a:lvl4pPr>
            <a:lvl5pPr>
              <a:defRPr sz="1600">
                <a:latin typeface="Segoe UI" panose="020B0502040204020203" pitchFamily="34" charset="0"/>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Tree>
    <p:extLst>
      <p:ext uri="{BB962C8B-B14F-4D97-AF65-F5344CB8AC3E}">
        <p14:creationId xmlns:p14="http://schemas.microsoft.com/office/powerpoint/2010/main" val="329042487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userDrawn="1">
  <p:cSld name="1_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75831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Blank_with 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855949099"/>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userDrawn="1">
  <p:cSld name="Blank - Blac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63041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userDrawn="1">
  <p:cSld name="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577123098"/>
      </p:ext>
    </p:extLst>
  </p:cSld>
  <p:clrMapOvr>
    <a:masterClrMapping/>
  </p:clrMapOvr>
  <p:transition>
    <p:fade/>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userDrawn="1">
  <p:cSld name="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GB"/>
              <a:t>Click to edit Master title style</a:t>
            </a:r>
            <a:endParaRPr lang="en-US"/>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48501904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userDrawn="1">
  <p:cSld name="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2514572"/>
      </p:ext>
    </p:extLst>
  </p:cSld>
  <p:clrMapOvr>
    <a:masterClrMapping/>
  </p:clrMapOvr>
  <p:transition>
    <p:fade/>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p:cSld name="1_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25">
            <a:extLst>
              <a:ext uri="{FF2B5EF4-FFF2-40B4-BE49-F238E27FC236}">
                <a16:creationId xmlns:a16="http://schemas.microsoft.com/office/drawing/2014/main" id="{4BBBD2BD-94BF-36B8-BAD1-1E2C392F220B}"/>
              </a:ext>
            </a:extLst>
          </p:cNvPr>
          <p:cNvSpPr>
            <a:spLocks noGrp="1"/>
          </p:cNvSpPr>
          <p:nvPr>
            <p:ph type="ftr" sz="quarter" idx="4294967295"/>
          </p:nvPr>
        </p:nvSpPr>
        <p:spPr>
          <a:xfrm>
            <a:off x="584200" y="6421438"/>
            <a:ext cx="4151313" cy="196850"/>
          </a:xfrm>
          <a:prstGeom prst="rect">
            <a:avLst/>
          </a:prstGeom>
        </p:spPr>
        <p:txBody>
          <a:bodyPr lIns="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mn-cs"/>
              </a:rPr>
              <a:t>© Copyright Microsoft Corporation. All rights reserved.</a:t>
            </a:r>
          </a:p>
        </p:txBody>
      </p:sp>
    </p:spTree>
    <p:extLst>
      <p:ext uri="{BB962C8B-B14F-4D97-AF65-F5344CB8AC3E}">
        <p14:creationId xmlns:p14="http://schemas.microsoft.com/office/powerpoint/2010/main" val="26061385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slideLayout" Target="../slideLayouts/slideLayout74.xml"/><Relationship Id="rId79" Type="http://schemas.openxmlformats.org/officeDocument/2006/relationships/image" Target="../media/image2.svg"/><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18" Type="http://schemas.openxmlformats.org/officeDocument/2006/relationships/theme" Target="../theme/theme2.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17" Type="http://schemas.openxmlformats.org/officeDocument/2006/relationships/slideLayout" Target="../slideLayouts/slideLayout93.xml"/><Relationship Id="rId2" Type="http://schemas.openxmlformats.org/officeDocument/2006/relationships/slideLayout" Target="../slideLayouts/slideLayout78.xml"/><Relationship Id="rId16" Type="http://schemas.openxmlformats.org/officeDocument/2006/relationships/slideLayout" Target="../slideLayouts/slideLayout92.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slideLayout" Target="../slideLayouts/slideLayout91.xml"/><Relationship Id="rId10" Type="http://schemas.openxmlformats.org/officeDocument/2006/relationships/slideLayout" Target="../slideLayouts/slideLayout86.xml"/><Relationship Id="rId19" Type="http://schemas.openxmlformats.org/officeDocument/2006/relationships/image" Target="../media/image2.svg"/><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slideLayout" Target="../slideLayouts/slideLayout90.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106.xml"/><Relationship Id="rId18" Type="http://schemas.openxmlformats.org/officeDocument/2006/relationships/slideLayout" Target="../slideLayouts/slideLayout111.xml"/><Relationship Id="rId26" Type="http://schemas.openxmlformats.org/officeDocument/2006/relationships/slideLayout" Target="../slideLayouts/slideLayout119.xml"/><Relationship Id="rId3" Type="http://schemas.openxmlformats.org/officeDocument/2006/relationships/slideLayout" Target="../slideLayouts/slideLayout96.xml"/><Relationship Id="rId21" Type="http://schemas.openxmlformats.org/officeDocument/2006/relationships/slideLayout" Target="../slideLayouts/slideLayout114.xml"/><Relationship Id="rId34" Type="http://schemas.openxmlformats.org/officeDocument/2006/relationships/theme" Target="../theme/theme3.xml"/><Relationship Id="rId7" Type="http://schemas.openxmlformats.org/officeDocument/2006/relationships/slideLayout" Target="../slideLayouts/slideLayout100.xml"/><Relationship Id="rId12" Type="http://schemas.openxmlformats.org/officeDocument/2006/relationships/slideLayout" Target="../slideLayouts/slideLayout105.xml"/><Relationship Id="rId17" Type="http://schemas.openxmlformats.org/officeDocument/2006/relationships/slideLayout" Target="../slideLayouts/slideLayout110.xml"/><Relationship Id="rId25" Type="http://schemas.openxmlformats.org/officeDocument/2006/relationships/slideLayout" Target="../slideLayouts/slideLayout118.xml"/><Relationship Id="rId33" Type="http://schemas.openxmlformats.org/officeDocument/2006/relationships/slideLayout" Target="../slideLayouts/slideLayout126.xml"/><Relationship Id="rId2" Type="http://schemas.openxmlformats.org/officeDocument/2006/relationships/slideLayout" Target="../slideLayouts/slideLayout95.xml"/><Relationship Id="rId16" Type="http://schemas.openxmlformats.org/officeDocument/2006/relationships/slideLayout" Target="../slideLayouts/slideLayout109.xml"/><Relationship Id="rId20" Type="http://schemas.openxmlformats.org/officeDocument/2006/relationships/slideLayout" Target="../slideLayouts/slideLayout113.xml"/><Relationship Id="rId29" Type="http://schemas.openxmlformats.org/officeDocument/2006/relationships/slideLayout" Target="../slideLayouts/slideLayout122.xml"/><Relationship Id="rId1" Type="http://schemas.openxmlformats.org/officeDocument/2006/relationships/slideLayout" Target="../slideLayouts/slideLayout94.xml"/><Relationship Id="rId6" Type="http://schemas.openxmlformats.org/officeDocument/2006/relationships/slideLayout" Target="../slideLayouts/slideLayout99.xml"/><Relationship Id="rId11" Type="http://schemas.openxmlformats.org/officeDocument/2006/relationships/slideLayout" Target="../slideLayouts/slideLayout104.xml"/><Relationship Id="rId24" Type="http://schemas.openxmlformats.org/officeDocument/2006/relationships/slideLayout" Target="../slideLayouts/slideLayout117.xml"/><Relationship Id="rId32" Type="http://schemas.openxmlformats.org/officeDocument/2006/relationships/slideLayout" Target="../slideLayouts/slideLayout125.xml"/><Relationship Id="rId5" Type="http://schemas.openxmlformats.org/officeDocument/2006/relationships/slideLayout" Target="../slideLayouts/slideLayout98.xml"/><Relationship Id="rId15" Type="http://schemas.openxmlformats.org/officeDocument/2006/relationships/slideLayout" Target="../slideLayouts/slideLayout108.xml"/><Relationship Id="rId23" Type="http://schemas.openxmlformats.org/officeDocument/2006/relationships/slideLayout" Target="../slideLayouts/slideLayout116.xml"/><Relationship Id="rId28" Type="http://schemas.openxmlformats.org/officeDocument/2006/relationships/slideLayout" Target="../slideLayouts/slideLayout121.xml"/><Relationship Id="rId10" Type="http://schemas.openxmlformats.org/officeDocument/2006/relationships/slideLayout" Target="../slideLayouts/slideLayout103.xml"/><Relationship Id="rId19" Type="http://schemas.openxmlformats.org/officeDocument/2006/relationships/slideLayout" Target="../slideLayouts/slideLayout112.xml"/><Relationship Id="rId31" Type="http://schemas.openxmlformats.org/officeDocument/2006/relationships/slideLayout" Target="../slideLayouts/slideLayout124.xml"/><Relationship Id="rId4" Type="http://schemas.openxmlformats.org/officeDocument/2006/relationships/slideLayout" Target="../slideLayouts/slideLayout97.xml"/><Relationship Id="rId9" Type="http://schemas.openxmlformats.org/officeDocument/2006/relationships/slideLayout" Target="../slideLayouts/slideLayout102.xml"/><Relationship Id="rId14" Type="http://schemas.openxmlformats.org/officeDocument/2006/relationships/slideLayout" Target="../slideLayouts/slideLayout107.xml"/><Relationship Id="rId22" Type="http://schemas.openxmlformats.org/officeDocument/2006/relationships/slideLayout" Target="../slideLayouts/slideLayout115.xml"/><Relationship Id="rId27" Type="http://schemas.openxmlformats.org/officeDocument/2006/relationships/slideLayout" Target="../slideLayouts/slideLayout120.xml"/><Relationship Id="rId30" Type="http://schemas.openxmlformats.org/officeDocument/2006/relationships/slideLayout" Target="../slideLayouts/slideLayout123.xml"/><Relationship Id="rId35" Type="http://schemas.openxmlformats.org/officeDocument/2006/relationships/image" Target="../media/image2.svg"/><Relationship Id="rId8" Type="http://schemas.openxmlformats.org/officeDocument/2006/relationships/slideLayout" Target="../slideLayouts/slideLayout10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B07C2E4-0DFA-F8B9-B096-ECFDEA07D54A}"/>
              </a:ext>
              <a:ext uri="{C183D7F6-B498-43B3-948B-1728B52AA6E4}">
                <adec:decorative xmlns:adec="http://schemas.microsoft.com/office/drawing/2017/decorative" val="1"/>
              </a:ext>
            </a:extLst>
          </p:cNvPr>
          <p:cNvPicPr>
            <a:picLocks noChangeAspect="1"/>
          </p:cNvPicPr>
          <p:nvPr userDrawn="1"/>
        </p:nvPicPr>
        <p:blipFill rotWithShape="1">
          <a:blip r:embed="rId78"/>
          <a:srcRect l="370" t="1" r="531" b="29523"/>
          <a:stretch>
            <a:fillRect/>
          </a:stretch>
        </p:blipFill>
        <p:spPr>
          <a:xfrm rot="10800000" flipV="1">
            <a:off x="-9333" y="6675119"/>
            <a:ext cx="12201331" cy="182880"/>
          </a:xfrm>
          <a:prstGeom prst="rect">
            <a:avLst/>
          </a:prstGeom>
          <a:ln>
            <a:noFill/>
          </a:ln>
          <a:effectLst/>
        </p:spPr>
      </p:pic>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79"/>
              </a:ext>
            </a:extLst>
          </a:blip>
          <a:srcRect/>
          <a:stretch/>
        </p:blipFill>
        <p:spPr>
          <a:xfrm rot="5400000">
            <a:off x="9509919" y="2743200"/>
            <a:ext cx="6858000" cy="1371600"/>
          </a:xfrm>
          <a:prstGeom prst="rect">
            <a:avLst/>
          </a:prstGeom>
        </p:spPr>
      </p:pic>
      <p:sp>
        <p:nvSpPr>
          <p:cNvPr id="4" name="TextBox 3">
            <a:extLst>
              <a:ext uri="{FF2B5EF4-FFF2-40B4-BE49-F238E27FC236}">
                <a16:creationId xmlns:a16="http://schemas.microsoft.com/office/drawing/2014/main" id="{507BE6EC-275F-64CA-DE60-1B447A8FCABE}"/>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418689686"/>
      </p:ext>
    </p:extLst>
  </p:cSld>
  <p:clrMap bg1="lt1" tx1="dk1" bg2="lt2" tx2="dk2" accent1="accent1" accent2="accent2" accent3="accent3" accent4="accent4" accent5="accent5" accent6="accent6" hlink="hlink" folHlink="folHlink"/>
  <p:sldLayoutIdLst>
    <p:sldLayoutId id="2147485808" r:id="rId1"/>
    <p:sldLayoutId id="2147485809" r:id="rId2"/>
    <p:sldLayoutId id="2147485810" r:id="rId3"/>
    <p:sldLayoutId id="2147485811" r:id="rId4"/>
    <p:sldLayoutId id="2147485824" r:id="rId5"/>
    <p:sldLayoutId id="2147485524" r:id="rId6"/>
    <p:sldLayoutId id="2147485827" r:id="rId7"/>
    <p:sldLayoutId id="2147485821" r:id="rId8"/>
    <p:sldLayoutId id="2147485822" r:id="rId9"/>
    <p:sldLayoutId id="2147485823" r:id="rId10"/>
    <p:sldLayoutId id="2147485829" r:id="rId11"/>
    <p:sldLayoutId id="2147485830" r:id="rId12"/>
    <p:sldLayoutId id="2147485828" r:id="rId13"/>
    <p:sldLayoutId id="2147485814" r:id="rId14"/>
    <p:sldLayoutId id="2147485815" r:id="rId15"/>
    <p:sldLayoutId id="2147485816" r:id="rId16"/>
    <p:sldLayoutId id="2147485817" r:id="rId17"/>
    <p:sldLayoutId id="2147485818" r:id="rId18"/>
    <p:sldLayoutId id="2147485819" r:id="rId19"/>
    <p:sldLayoutId id="2147485838" r:id="rId20"/>
    <p:sldLayoutId id="2147485839" r:id="rId21"/>
    <p:sldLayoutId id="2147485840" r:id="rId22"/>
    <p:sldLayoutId id="2147485732" r:id="rId23"/>
    <p:sldLayoutId id="2147485813" r:id="rId24"/>
    <p:sldLayoutId id="2147485820" r:id="rId25"/>
    <p:sldLayoutId id="2147485837" r:id="rId26"/>
    <p:sldLayoutId id="2147485826" r:id="rId27"/>
    <p:sldLayoutId id="2147485832" r:id="rId28"/>
    <p:sldLayoutId id="2147485833" r:id="rId29"/>
    <p:sldLayoutId id="2147485472" r:id="rId30"/>
    <p:sldLayoutId id="2147485473" r:id="rId31"/>
    <p:sldLayoutId id="2147485836" r:id="rId32"/>
    <p:sldLayoutId id="2147485831" r:id="rId33"/>
    <p:sldLayoutId id="2147485812" r:id="rId34"/>
    <p:sldLayoutId id="2147485462" r:id="rId35"/>
    <p:sldLayoutId id="2147485455" r:id="rId36"/>
    <p:sldLayoutId id="2147485459" r:id="rId37"/>
    <p:sldLayoutId id="2147485834" r:id="rId38"/>
    <p:sldLayoutId id="2147485835" r:id="rId39"/>
    <p:sldLayoutId id="2147485482" r:id="rId40"/>
    <p:sldLayoutId id="2147485844" r:id="rId41"/>
    <p:sldLayoutId id="2147485846" r:id="rId42"/>
    <p:sldLayoutId id="2147486021" r:id="rId43"/>
    <p:sldLayoutId id="2147486022" r:id="rId44"/>
    <p:sldLayoutId id="2147486023" r:id="rId45"/>
    <p:sldLayoutId id="2147486024" r:id="rId46"/>
    <p:sldLayoutId id="2147486025" r:id="rId47"/>
    <p:sldLayoutId id="2147486026" r:id="rId48"/>
    <p:sldLayoutId id="2147486027" r:id="rId49"/>
    <p:sldLayoutId id="2147486028" r:id="rId50"/>
    <p:sldLayoutId id="2147486029" r:id="rId51"/>
    <p:sldLayoutId id="2147486030" r:id="rId52"/>
    <p:sldLayoutId id="2147486031" r:id="rId53"/>
    <p:sldLayoutId id="2147486032" r:id="rId54"/>
    <p:sldLayoutId id="2147486033" r:id="rId55"/>
    <p:sldLayoutId id="2147486034" r:id="rId56"/>
    <p:sldLayoutId id="2147486035" r:id="rId57"/>
    <p:sldLayoutId id="2147486036" r:id="rId58"/>
    <p:sldLayoutId id="2147486037" r:id="rId59"/>
    <p:sldLayoutId id="2147486038" r:id="rId60"/>
    <p:sldLayoutId id="2147486039" r:id="rId61"/>
    <p:sldLayoutId id="2147486040" r:id="rId62"/>
    <p:sldLayoutId id="2147486041" r:id="rId63"/>
    <p:sldLayoutId id="2147486043" r:id="rId64"/>
    <p:sldLayoutId id="2147486044" r:id="rId65"/>
    <p:sldLayoutId id="2147486045" r:id="rId66"/>
    <p:sldLayoutId id="2147486046" r:id="rId67"/>
    <p:sldLayoutId id="2147486047" r:id="rId68"/>
    <p:sldLayoutId id="2147486048" r:id="rId69"/>
    <p:sldLayoutId id="2147486049" r:id="rId70"/>
    <p:sldLayoutId id="2147486050" r:id="rId71"/>
    <p:sldLayoutId id="2147486051" r:id="rId72"/>
    <p:sldLayoutId id="2147486052" r:id="rId73"/>
    <p:sldLayoutId id="2147486053" r:id="rId74"/>
    <p:sldLayoutId id="2147486063" r:id="rId75"/>
    <p:sldLayoutId id="2147486064" r:id="rId7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userDrawn="1">
          <p15:clr>
            <a:srgbClr val="C35EA4"/>
          </p15:clr>
        </p15:guide>
        <p15:guide id="17" pos="7320" userDrawn="1">
          <p15:clr>
            <a:srgbClr val="C35EA4"/>
          </p15:clr>
        </p15:guide>
        <p15:guide id="25" orient="horz" pos="369">
          <p15:clr>
            <a:srgbClr val="C35EA4"/>
          </p15:clr>
        </p15:guide>
        <p15:guide id="26" orient="horz" pos="3949">
          <p15:clr>
            <a:srgbClr val="C35EA4"/>
          </p15:clr>
        </p15:guide>
        <p15:guide id="28" pos="192" userDrawn="1">
          <p15:clr>
            <a:srgbClr val="A4A3A4"/>
          </p15:clr>
        </p15:guide>
        <p15:guide id="29" orient="horz" pos="4135">
          <p15:clr>
            <a:srgbClr val="A4A3A4"/>
          </p15:clr>
        </p15:guide>
        <p15:guide id="30" pos="7488" userDrawn="1">
          <p15:clr>
            <a:srgbClr val="A4A3A4"/>
          </p15:clr>
        </p15:guide>
        <p15:guide id="31" orient="horz" pos="400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19"/>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474EEA07-5553-07C7-B731-6AB231C7969C}"/>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4222599863"/>
      </p:ext>
    </p:extLst>
  </p:cSld>
  <p:clrMap bg1="lt1" tx1="dk1" bg2="lt2" tx2="dk2" accent1="accent1" accent2="accent2" accent3="accent3" accent4="accent4" accent5="accent5" accent6="accent6" hlink="hlink" folHlink="folHlink"/>
  <p:sldLayoutIdLst>
    <p:sldLayoutId id="2147485849" r:id="rId1"/>
    <p:sldLayoutId id="2147485850" r:id="rId2"/>
    <p:sldLayoutId id="2147485851" r:id="rId3"/>
    <p:sldLayoutId id="2147485852" r:id="rId4"/>
    <p:sldLayoutId id="2147485853" r:id="rId5"/>
    <p:sldLayoutId id="2147485854" r:id="rId6"/>
    <p:sldLayoutId id="2147485855" r:id="rId7"/>
    <p:sldLayoutId id="2147485856" r:id="rId8"/>
    <p:sldLayoutId id="2147485857" r:id="rId9"/>
    <p:sldLayoutId id="2147485858" r:id="rId10"/>
    <p:sldLayoutId id="2147485859" r:id="rId11"/>
    <p:sldLayoutId id="2147485860" r:id="rId12"/>
    <p:sldLayoutId id="2147485861" r:id="rId13"/>
    <p:sldLayoutId id="2147485862" r:id="rId14"/>
    <p:sldLayoutId id="2147485863" r:id="rId15"/>
    <p:sldLayoutId id="2147485904" r:id="rId16"/>
    <p:sldLayoutId id="2147485925" r:id="rId17"/>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35"/>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262DA217-C8D9-49E2-D9E5-EE6732287D18}"/>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4062257070"/>
      </p:ext>
    </p:extLst>
  </p:cSld>
  <p:clrMap bg1="lt1" tx1="dk1" bg2="lt2" tx2="dk2" accent1="accent1" accent2="accent2" accent3="accent3" accent4="accent4" accent5="accent5" accent6="accent6" hlink="hlink" folHlink="folHlink"/>
  <p:sldLayoutIdLst>
    <p:sldLayoutId id="2147485973" r:id="rId1"/>
    <p:sldLayoutId id="2147485974" r:id="rId2"/>
    <p:sldLayoutId id="2147485975" r:id="rId3"/>
    <p:sldLayoutId id="2147485976" r:id="rId4"/>
    <p:sldLayoutId id="2147485977" r:id="rId5"/>
    <p:sldLayoutId id="2147485978" r:id="rId6"/>
    <p:sldLayoutId id="2147485979" r:id="rId7"/>
    <p:sldLayoutId id="2147485980" r:id="rId8"/>
    <p:sldLayoutId id="2147485981" r:id="rId9"/>
    <p:sldLayoutId id="2147485982" r:id="rId10"/>
    <p:sldLayoutId id="2147485983" r:id="rId11"/>
    <p:sldLayoutId id="2147485984" r:id="rId12"/>
    <p:sldLayoutId id="2147485985" r:id="rId13"/>
    <p:sldLayoutId id="2147485986" r:id="rId14"/>
    <p:sldLayoutId id="2147485987" r:id="rId15"/>
    <p:sldLayoutId id="2147485988" r:id="rId16"/>
    <p:sldLayoutId id="2147485989" r:id="rId17"/>
    <p:sldLayoutId id="2147485990" r:id="rId18"/>
    <p:sldLayoutId id="2147485991" r:id="rId19"/>
    <p:sldLayoutId id="2147485992" r:id="rId20"/>
    <p:sldLayoutId id="2147485993" r:id="rId21"/>
    <p:sldLayoutId id="2147485994" r:id="rId22"/>
    <p:sldLayoutId id="2147485995" r:id="rId23"/>
    <p:sldLayoutId id="2147485996" r:id="rId24"/>
    <p:sldLayoutId id="2147485997" r:id="rId25"/>
    <p:sldLayoutId id="2147485998" r:id="rId26"/>
    <p:sldLayoutId id="2147485999" r:id="rId27"/>
    <p:sldLayoutId id="2147486000" r:id="rId28"/>
    <p:sldLayoutId id="2147486002" r:id="rId29"/>
    <p:sldLayoutId id="2147486003" r:id="rId30"/>
    <p:sldLayoutId id="2147486004" r:id="rId31"/>
    <p:sldLayoutId id="2147486005" r:id="rId32"/>
    <p:sldLayoutId id="2147486006" r:id="rId33"/>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2.png"/><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63.png"/><Relationship Id="rId7" Type="http://schemas.openxmlformats.org/officeDocument/2006/relationships/hyperlink" Target="https://aka.ms/CustomerHubSessions" TargetMode="External"/><Relationship Id="rId2" Type="http://schemas.openxmlformats.org/officeDocument/2006/relationships/notesSlide" Target="../notesSlides/notesSlide3.xml"/><Relationship Id="rId1" Type="http://schemas.openxmlformats.org/officeDocument/2006/relationships/slideLayout" Target="../slideLayouts/slideLayout26.xml"/><Relationship Id="rId6" Type="http://schemas.microsoft.com/office/2007/relationships/hdphoto" Target="../media/hdphoto7.wdp"/><Relationship Id="rId5" Type="http://schemas.openxmlformats.org/officeDocument/2006/relationships/image" Target="../media/image46.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notesSlide" Target="../notesSlides/notesSlide5.xml"/><Relationship Id="rId1" Type="http://schemas.openxmlformats.org/officeDocument/2006/relationships/slideLayout" Target="../slideLayouts/slideLayout27.xml"/><Relationship Id="rId5" Type="http://schemas.openxmlformats.org/officeDocument/2006/relationships/image" Target="../media/image68.svg"/><Relationship Id="rId4" Type="http://schemas.openxmlformats.org/officeDocument/2006/relationships/image" Target="../media/image67.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m365.cloud.microsoft/chat" TargetMode="External"/><Relationship Id="rId2" Type="http://schemas.openxmlformats.org/officeDocument/2006/relationships/notesSlide" Target="../notesSlides/notesSlide8.xml"/><Relationship Id="rId1" Type="http://schemas.openxmlformats.org/officeDocument/2006/relationships/slideLayout" Target="../slideLayouts/slideLayout21.xml"/><Relationship Id="rId4" Type="http://schemas.openxmlformats.org/officeDocument/2006/relationships/image" Target="../media/image7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4.xml"/></Relationships>
</file>

<file path=ppt/slides/_rels/slide1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0.xml"/><Relationship Id="rId1" Type="http://schemas.openxmlformats.org/officeDocument/2006/relationships/slideLayout" Target="../slideLayouts/slideLayout10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7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78.svg"/><Relationship Id="rId13" Type="http://schemas.openxmlformats.org/officeDocument/2006/relationships/image" Target="../media/image83.png"/><Relationship Id="rId18" Type="http://schemas.openxmlformats.org/officeDocument/2006/relationships/image" Target="../media/image88.png"/><Relationship Id="rId3" Type="http://schemas.openxmlformats.org/officeDocument/2006/relationships/image" Target="../media/image73.svg"/><Relationship Id="rId7" Type="http://schemas.openxmlformats.org/officeDocument/2006/relationships/image" Target="../media/image77.png"/><Relationship Id="rId12" Type="http://schemas.openxmlformats.org/officeDocument/2006/relationships/image" Target="../media/image82.svg"/><Relationship Id="rId17" Type="http://schemas.openxmlformats.org/officeDocument/2006/relationships/image" Target="../media/image87.svg"/><Relationship Id="rId2" Type="http://schemas.openxmlformats.org/officeDocument/2006/relationships/notesSlide" Target="../notesSlides/notesSlide12.xml"/><Relationship Id="rId16" Type="http://schemas.openxmlformats.org/officeDocument/2006/relationships/image" Target="../media/image86.png"/><Relationship Id="rId20" Type="http://schemas.openxmlformats.org/officeDocument/2006/relationships/image" Target="../media/image90.png"/><Relationship Id="rId1" Type="http://schemas.openxmlformats.org/officeDocument/2006/relationships/slideLayout" Target="../slideLayouts/slideLayout22.xml"/><Relationship Id="rId6" Type="http://schemas.openxmlformats.org/officeDocument/2006/relationships/image" Target="../media/image76.svg"/><Relationship Id="rId11" Type="http://schemas.openxmlformats.org/officeDocument/2006/relationships/image" Target="../media/image81.svg"/><Relationship Id="rId5" Type="http://schemas.openxmlformats.org/officeDocument/2006/relationships/image" Target="../media/image75.png"/><Relationship Id="rId15" Type="http://schemas.openxmlformats.org/officeDocument/2006/relationships/image" Target="../media/image85.svg"/><Relationship Id="rId10" Type="http://schemas.openxmlformats.org/officeDocument/2006/relationships/image" Target="../media/image80.svg"/><Relationship Id="rId19" Type="http://schemas.openxmlformats.org/officeDocument/2006/relationships/image" Target="../media/image89.svg"/><Relationship Id="rId4" Type="http://schemas.openxmlformats.org/officeDocument/2006/relationships/image" Target="../media/image74.png"/><Relationship Id="rId9" Type="http://schemas.openxmlformats.org/officeDocument/2006/relationships/image" Target="../media/image79.svg"/><Relationship Id="rId14" Type="http://schemas.openxmlformats.org/officeDocument/2006/relationships/image" Target="../media/image8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4.xml"/></Relationships>
</file>

<file path=ppt/slides/_rels/slide14.xml.rels><?xml version="1.0" encoding="UTF-8" standalone="yes"?>
<Relationships xmlns="http://schemas.openxmlformats.org/package/2006/relationships"><Relationship Id="rId3" Type="http://schemas.openxmlformats.org/officeDocument/2006/relationships/image" Target="../media/image91.gif"/><Relationship Id="rId2" Type="http://schemas.openxmlformats.org/officeDocument/2006/relationships/notesSlide" Target="../notesSlides/notesSlide14.xml"/><Relationship Id="rId1" Type="http://schemas.openxmlformats.org/officeDocument/2006/relationships/slideLayout" Target="../slideLayouts/slideLayout103.xml"/></Relationships>
</file>

<file path=ppt/slides/_rels/slide15.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5.xml"/><Relationship Id="rId1" Type="http://schemas.openxmlformats.org/officeDocument/2006/relationships/slideLayout" Target="../slideLayouts/slideLayout103.xml"/><Relationship Id="rId5" Type="http://schemas.openxmlformats.org/officeDocument/2006/relationships/image" Target="../media/image94.png"/><Relationship Id="rId4" Type="http://schemas.openxmlformats.org/officeDocument/2006/relationships/image" Target="../media/image9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0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95.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96.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4.xml"/></Relationships>
</file>

<file path=ppt/slides/_rels/slide1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19.xml"/><Relationship Id="rId1" Type="http://schemas.openxmlformats.org/officeDocument/2006/relationships/slideLayout" Target="../slideLayouts/slideLayout10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8.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4.xml"/></Relationships>
</file>

<file path=ppt/slides/_rels/slide22.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22.xml"/><Relationship Id="rId1" Type="http://schemas.openxmlformats.org/officeDocument/2006/relationships/slideLayout" Target="../slideLayouts/slideLayout103.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03.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00.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01.png"/><Relationship Id="rId7" Type="http://schemas.openxmlformats.org/officeDocument/2006/relationships/image" Target="../media/image105.svg"/><Relationship Id="rId2" Type="http://schemas.openxmlformats.org/officeDocument/2006/relationships/notesSlide" Target="../notesSlides/notesSlide25.xml"/><Relationship Id="rId1" Type="http://schemas.openxmlformats.org/officeDocument/2006/relationships/slideLayout" Target="../slideLayouts/slideLayout19.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26.xml.rels><?xml version="1.0" encoding="UTF-8" standalone="yes"?>
<Relationships xmlns="http://schemas.openxmlformats.org/package/2006/relationships"><Relationship Id="rId8" Type="http://schemas.openxmlformats.org/officeDocument/2006/relationships/image" Target="../media/image111.svg"/><Relationship Id="rId3" Type="http://schemas.openxmlformats.org/officeDocument/2006/relationships/image" Target="../media/image106.svg"/><Relationship Id="rId7" Type="http://schemas.openxmlformats.org/officeDocument/2006/relationships/image" Target="../media/image110.svg"/><Relationship Id="rId2" Type="http://schemas.openxmlformats.org/officeDocument/2006/relationships/notesSlide" Target="../notesSlides/notesSlide26.xml"/><Relationship Id="rId1" Type="http://schemas.openxmlformats.org/officeDocument/2006/relationships/slideLayout" Target="../slideLayouts/slideLayout15.xml"/><Relationship Id="rId6" Type="http://schemas.openxmlformats.org/officeDocument/2006/relationships/image" Target="../media/image109.svg"/><Relationship Id="rId5" Type="http://schemas.openxmlformats.org/officeDocument/2006/relationships/image" Target="../media/image108.svg"/><Relationship Id="rId4" Type="http://schemas.openxmlformats.org/officeDocument/2006/relationships/image" Target="../media/image107.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3.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93.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1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8" Type="http://schemas.openxmlformats.org/officeDocument/2006/relationships/hyperlink" Target="https://adoption.microsoft.com/en-us/copilot-chat/" TargetMode="External"/><Relationship Id="rId3" Type="http://schemas.openxmlformats.org/officeDocument/2006/relationships/hyperlink" Target="https://support.microsoft.com/copilot-microsoft365-chat" TargetMode="External"/><Relationship Id="rId7" Type="http://schemas.openxmlformats.org/officeDocument/2006/relationships/hyperlink" Target="https://aka.ms/CustomerHubSessions" TargetMode="External"/><Relationship Id="rId2" Type="http://schemas.openxmlformats.org/officeDocument/2006/relationships/notesSlide" Target="../notesSlides/notesSlide30.xml"/><Relationship Id="rId1" Type="http://schemas.openxmlformats.org/officeDocument/2006/relationships/slideLayout" Target="../slideLayouts/slideLayout28.xml"/><Relationship Id="rId6" Type="http://schemas.openxmlformats.org/officeDocument/2006/relationships/hyperlink" Target="https://aka.ms/prompts" TargetMode="External"/><Relationship Id="rId5" Type="http://schemas.openxmlformats.org/officeDocument/2006/relationships/hyperlink" Target="https://aka.ms/CopilotPromptIngredients" TargetMode="External"/><Relationship Id="rId10" Type="http://schemas.openxmlformats.org/officeDocument/2006/relationships/hyperlink" Target="https://aka.ms/copilot/scenariolibrary" TargetMode="External"/><Relationship Id="rId4" Type="http://schemas.openxmlformats.org/officeDocument/2006/relationships/hyperlink" Target="https://aka.ms/Copilot/Top10ChatHandout" TargetMode="External"/><Relationship Id="rId9" Type="http://schemas.openxmlformats.org/officeDocument/2006/relationships/hyperlink" Target="https://aka.ms/Copilot/ChatUserTrainingGuide"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esi.microsoft.com/" TargetMode="External"/><Relationship Id="rId3" Type="http://schemas.openxmlformats.org/officeDocument/2006/relationships/image" Target="../media/image113.png"/><Relationship Id="rId7" Type="http://schemas.openxmlformats.org/officeDocument/2006/relationships/hyperlink" Target="https://aka.ms/copilotsupport" TargetMode="External"/><Relationship Id="rId2" Type="http://schemas.openxmlformats.org/officeDocument/2006/relationships/notesSlide" Target="../notesSlides/notesSlide31.xml"/><Relationship Id="rId1" Type="http://schemas.openxmlformats.org/officeDocument/2006/relationships/slideLayout" Target="../slideLayouts/slideLayout21.xml"/><Relationship Id="rId6" Type="http://schemas.openxmlformats.org/officeDocument/2006/relationships/hyperlink" Target="https://cloudpartners.transform.microsoft.com/copilot-directory" TargetMode="External"/><Relationship Id="rId5" Type="http://schemas.openxmlformats.org/officeDocument/2006/relationships/hyperlink" Target="https://adoption.microsoft.com/" TargetMode="External"/><Relationship Id="rId10" Type="http://schemas.openxmlformats.org/officeDocument/2006/relationships/hyperlink" Target="https://aka.ms/unified" TargetMode="External"/><Relationship Id="rId4" Type="http://schemas.openxmlformats.org/officeDocument/2006/relationships/hyperlink" Target="https://adoption.microsoft.com/ai-agents/" TargetMode="External"/><Relationship Id="rId9" Type="http://schemas.openxmlformats.org/officeDocument/2006/relationships/hyperlink" Target="https://aka.ms/AMC/FASTTRACK"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2.xml"/><Relationship Id="rId1" Type="http://schemas.openxmlformats.org/officeDocument/2006/relationships/slideLayout" Target="../slideLayouts/slideLayout21.xml"/><Relationship Id="rId5" Type="http://schemas.openxmlformats.org/officeDocument/2006/relationships/image" Target="../media/image114.svg"/><Relationship Id="rId4" Type="http://schemas.openxmlformats.org/officeDocument/2006/relationships/hyperlink" Target="https://aka.ms/M365Champion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adoption.microsoft.com/customer-hub/microsoft-365-copilot-chat-for-all-users/" TargetMode="External"/><Relationship Id="rId2" Type="http://schemas.openxmlformats.org/officeDocument/2006/relationships/notesSlide" Target="../notesSlides/notesSlide33.xml"/><Relationship Id="rId1" Type="http://schemas.openxmlformats.org/officeDocument/2006/relationships/slideLayout" Target="../slideLayouts/slideLayout29.xml"/><Relationship Id="rId6" Type="http://schemas.openxmlformats.org/officeDocument/2006/relationships/hyperlink" Target="https://aka.ms/CustomerHubSessions" TargetMode="External"/><Relationship Id="rId5" Type="http://schemas.openxmlformats.org/officeDocument/2006/relationships/image" Target="../media/image9.png"/><Relationship Id="rId4" Type="http://schemas.openxmlformats.org/officeDocument/2006/relationships/image" Target="../media/image63.png"/></Relationships>
</file>

<file path=ppt/slides/_rels/slide34.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34.xml"/><Relationship Id="rId1" Type="http://schemas.openxmlformats.org/officeDocument/2006/relationships/slideLayout" Target="../slideLayouts/slideLayout22.xml"/><Relationship Id="rId6" Type="http://schemas.microsoft.com/office/2007/relationships/hdphoto" Target="../media/hdphoto9.wdp"/><Relationship Id="rId5" Type="http://schemas.openxmlformats.org/officeDocument/2006/relationships/image" Target="../media/image116.png"/><Relationship Id="rId4" Type="http://schemas.openxmlformats.org/officeDocument/2006/relationships/hyperlink" Target="https://aka.ms/CustomerHubSurvey"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35.xml"/><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3.xml"/></Relationships>
</file>

<file path=ppt/slides/_rels/slide37.xml.rels><?xml version="1.0" encoding="UTF-8" standalone="yes"?>
<Relationships xmlns="http://schemas.openxmlformats.org/package/2006/relationships"><Relationship Id="rId3" Type="http://schemas.openxmlformats.org/officeDocument/2006/relationships/hyperlink" Target="https://support.microsoft.com/en-us/topic/standard-versus-priority-access-to-features-in-microsoft-365-copilot-chat-12c8d9f8-db32-4f99-8ebe-d8d85879137f" TargetMode="External"/><Relationship Id="rId2" Type="http://schemas.openxmlformats.org/officeDocument/2006/relationships/notesSlide" Target="../notesSlides/notesSlide37.xml"/><Relationship Id="rId1" Type="http://schemas.openxmlformats.org/officeDocument/2006/relationships/slideLayout" Target="../slideLayouts/slideLayout41.xml"/><Relationship Id="rId4" Type="http://schemas.openxmlformats.org/officeDocument/2006/relationships/hyperlink" Target="https://adoption.microsoft.com/en-us/copilot/frontier-program/"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18.svg"/><Relationship Id="rId2" Type="http://schemas.openxmlformats.org/officeDocument/2006/relationships/notesSlide" Target="../notesSlides/notesSlide38.xml"/><Relationship Id="rId1" Type="http://schemas.openxmlformats.org/officeDocument/2006/relationships/slideLayout" Target="../slideLayouts/slideLayout42.xml"/><Relationship Id="rId5" Type="http://schemas.openxmlformats.org/officeDocument/2006/relationships/hyperlink" Target="https://aka.ms/StandardVsPriorityAccess" TargetMode="External"/><Relationship Id="rId4" Type="http://schemas.openxmlformats.org/officeDocument/2006/relationships/image" Target="../media/image1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27E258-B3A3-2BCC-E931-314E8F6CE507}"/>
            </a:ext>
          </a:extLst>
        </p:cNvPr>
        <p:cNvGrpSpPr/>
        <p:nvPr/>
      </p:nvGrpSpPr>
      <p:grpSpPr>
        <a:xfrm>
          <a:off x="0" y="0"/>
          <a:ext cx="0" cy="0"/>
          <a:chOff x="0" y="0"/>
          <a:chExt cx="0" cy="0"/>
        </a:xfrm>
      </p:grpSpPr>
      <p:sp>
        <p:nvSpPr>
          <p:cNvPr id="13" name="Title 15">
            <a:extLst>
              <a:ext uri="{FF2B5EF4-FFF2-40B4-BE49-F238E27FC236}">
                <a16:creationId xmlns:a16="http://schemas.microsoft.com/office/drawing/2014/main" id="{E6B4C57D-E008-1653-BD94-E347722291D0}"/>
              </a:ext>
            </a:extLst>
          </p:cNvPr>
          <p:cNvSpPr>
            <a:spLocks noGrp="1"/>
          </p:cNvSpPr>
          <p:nvPr>
            <p:ph type="title"/>
          </p:nvPr>
        </p:nvSpPr>
        <p:spPr>
          <a:xfrm>
            <a:off x="584198" y="2162063"/>
            <a:ext cx="6452327" cy="480131"/>
          </a:xfrm>
          <a:prstGeom prst="rect">
            <a:avLst/>
          </a:prstGeom>
        </p:spPr>
        <p:txBody>
          <a:bodyPr wrap="square">
            <a:spAutoFit/>
          </a:bodyPr>
          <a:lstStyle/>
          <a:p>
            <a:pPr defTabSz="457200">
              <a:lnSpc>
                <a:spcPct val="90000"/>
              </a:lnSpc>
              <a:spcBef>
                <a:spcPts val="0"/>
              </a:spcBef>
              <a:defRPr/>
            </a:pPr>
            <a:r>
              <a:rPr lang="fr-fr" sz="2800">
                <a:ln>
                  <a:noFill/>
                </a:ln>
                <a:gradFill flip="none" rotWithShape="1">
                  <a:gsLst>
                    <a:gs pos="0">
                      <a:srgbClr val="94D8FE"/>
                    </a:gs>
                    <a:gs pos="100000">
                      <a:prstClr val="white"/>
                    </a:gs>
                  </a:gsLst>
                  <a:lin ang="16200000" scaled="1"/>
                  <a:tileRect/>
                </a:gradFill>
                <a:latin typeface="Segoe Sans Display Semibold" pitchFamily="2" charset="0"/>
                <a:cs typeface="Segoe Sans Display Semibold" pitchFamily="2" charset="0"/>
              </a:rPr>
              <a:t>Bonjour et bienvenue sur le Hub client</a:t>
            </a:r>
          </a:p>
        </p:txBody>
      </p:sp>
      <p:pic>
        <p:nvPicPr>
          <p:cNvPr id="10" name="Graphic 9">
            <a:extLst>
              <a:ext uri="{FF2B5EF4-FFF2-40B4-BE49-F238E27FC236}">
                <a16:creationId xmlns:a16="http://schemas.microsoft.com/office/drawing/2014/main" id="{E0D1C3A5-8345-678D-5752-72BF8A838757}"/>
              </a:ext>
            </a:extLst>
          </p:cNvPr>
          <p:cNvPicPr>
            <a:picLocks noChangeAspect="1"/>
          </p:cNvPicPr>
          <p:nvPr/>
        </p:nvPicPr>
        <p:blipFill>
          <a:blip r:embed="rId5"/>
          <a:srcRect/>
          <a:stretch/>
        </p:blipFill>
        <p:spPr>
          <a:xfrm>
            <a:off x="482218" y="713232"/>
            <a:ext cx="1335210" cy="705394"/>
          </a:xfrm>
          <a:prstGeom prst="rect">
            <a:avLst/>
          </a:prstGeom>
        </p:spPr>
      </p:pic>
      <p:sp>
        <p:nvSpPr>
          <p:cNvPr id="7" name="Text Placeholder 16">
            <a:extLst>
              <a:ext uri="{FF2B5EF4-FFF2-40B4-BE49-F238E27FC236}">
                <a16:creationId xmlns:a16="http://schemas.microsoft.com/office/drawing/2014/main" id="{A5BA77AF-28E6-709F-9D16-A7AD28A4E51F}"/>
              </a:ext>
            </a:extLst>
          </p:cNvPr>
          <p:cNvSpPr txBox="1">
            <a:spLocks/>
          </p:cNvSpPr>
          <p:nvPr/>
        </p:nvSpPr>
        <p:spPr>
          <a:xfrm>
            <a:off x="584199" y="2926923"/>
            <a:ext cx="7710136" cy="546826"/>
          </a:xfrm>
          <a:prstGeom prst="rect">
            <a:avLst/>
          </a:prstGeom>
        </p:spPr>
        <p:txBody>
          <a:bodyPr lIns="0" rIns="0"/>
          <a:lst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457200" rtl="0" eaLnBrk="1" fontAlgn="auto" latinLnBrk="0" hangingPunct="1">
              <a:lnSpc>
                <a:spcPct val="90000"/>
              </a:lnSpc>
              <a:spcBef>
                <a:spcPct val="20000"/>
              </a:spcBef>
              <a:spcAft>
                <a:spcPts val="0"/>
              </a:spcAft>
              <a:buClrTx/>
              <a:buSzTx/>
              <a:buFontTx/>
              <a:buNone/>
              <a:tabLst/>
              <a:defRPr/>
            </a:pPr>
            <a:r>
              <a:rPr kumimoji="0" lang="fr-fr" sz="4400" b="0"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Optimisez votre </a:t>
            </a:r>
            <a:br>
              <a:rPr/>
            </a:br>
            <a:r>
              <a:rPr kumimoji="0" lang="fr-fr" sz="4400" b="0"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expérience </a:t>
            </a:r>
            <a:br>
              <a:rPr kumimoji="0" lang="fr-fr" sz="4400" b="0"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br>
            <a:r>
              <a:rPr kumimoji="0" lang="fr-fr" sz="4400" b="0"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Microsoft 365</a:t>
            </a:r>
            <a:br>
              <a:rPr/>
            </a:br>
            <a:r>
              <a:rPr kumimoji="0" lang="fr-fr" sz="4400" b="0"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Copilot Chat</a:t>
            </a:r>
            <a:br>
              <a:rPr/>
            </a:br>
            <a:endParaRPr kumimoji="0" lang="en-US" sz="2400" b="0" i="0" u="none" strike="noStrike" kern="1200" cap="none" spc="0" normalizeH="0" baseline="0" noProof="0">
              <a:ln>
                <a:noFill/>
              </a:ln>
              <a:solidFill>
                <a:prstClr val="white"/>
              </a:solidFill>
              <a:effectLst/>
              <a:uLnTx/>
              <a:uFillTx/>
              <a:latin typeface="Segoe Sans Display" pitchFamily="2" charset="0"/>
              <a:ea typeface="+mn-ea"/>
              <a:cs typeface="Segoe Sans Display" pitchFamily="2" charset="0"/>
            </a:endParaRPr>
          </a:p>
          <a:p>
            <a:pPr marL="0" marR="0" lvl="0" indent="0" algn="l" defTabSz="457200" rtl="0" eaLnBrk="1" fontAlgn="auto" latinLnBrk="0" hangingPunct="1">
              <a:lnSpc>
                <a:spcPct val="90000"/>
              </a:lnSpc>
              <a:spcBef>
                <a:spcPct val="20000"/>
              </a:spcBef>
              <a:spcAft>
                <a:spcPts val="0"/>
              </a:spcAft>
              <a:buClrTx/>
              <a:buSzTx/>
              <a:buFontTx/>
              <a:buNone/>
              <a:tabLst/>
              <a:defRPr/>
            </a:pPr>
            <a:r>
              <a:rPr kumimoji="0" lang="fr-fr" sz="2000" b="0" i="0" u="none" strike="noStrike" kern="1200" cap="none" spc="0" normalizeH="0" baseline="0" noProof="0">
                <a:ln>
                  <a:noFill/>
                </a:ln>
                <a:solidFill>
                  <a:prstClr val="white"/>
                </a:solidFill>
                <a:effectLst/>
                <a:uLnTx/>
                <a:uFillTx/>
                <a:latin typeface="Segoe Sans Display" pitchFamily="2" charset="0"/>
                <a:ea typeface="+mn-ea"/>
                <a:cs typeface="Segoe Sans Display" pitchFamily="2" charset="0"/>
              </a:rPr>
              <a:t>Nous allons commencer sous peu.</a:t>
            </a:r>
          </a:p>
        </p:txBody>
      </p:sp>
      <p:sp>
        <p:nvSpPr>
          <p:cNvPr id="5" name="Rectangle: Rounded Corners 4">
            <a:extLst>
              <a:ext uri="{FF2B5EF4-FFF2-40B4-BE49-F238E27FC236}">
                <a16:creationId xmlns:a16="http://schemas.microsoft.com/office/drawing/2014/main" id="{38860FB2-F401-0224-13DA-AEF8D2F8E3CC}"/>
              </a:ext>
            </a:extLst>
          </p:cNvPr>
          <p:cNvSpPr/>
          <p:nvPr/>
        </p:nvSpPr>
        <p:spPr bwMode="auto">
          <a:xfrm>
            <a:off x="7956330" y="283780"/>
            <a:ext cx="3651469" cy="6190592"/>
          </a:xfrm>
          <a:prstGeom prst="roundRect">
            <a:avLst>
              <a:gd name="adj" fmla="val 6020"/>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Sans Display"/>
              <a:ea typeface="Segoe UI" pitchFamily="34" charset="0"/>
              <a:cs typeface="Segoe UI" pitchFamily="34" charset="0"/>
            </a:endParaRPr>
          </a:p>
        </p:txBody>
      </p:sp>
      <p:pic>
        <p:nvPicPr>
          <p:cNvPr id="2" name="CustomerHub_Video_720_Compressed">
            <a:hlinkClick r:id="" action="ppaction://media"/>
            <a:extLst>
              <a:ext uri="{FF2B5EF4-FFF2-40B4-BE49-F238E27FC236}">
                <a16:creationId xmlns:a16="http://schemas.microsoft.com/office/drawing/2014/main" id="{B0736111-6F0F-0372-9D09-13473FB6E83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171136" y="522291"/>
            <a:ext cx="3221857" cy="5727746"/>
          </a:xfrm>
          <a:prstGeom prst="rect">
            <a:avLst/>
          </a:prstGeom>
        </p:spPr>
      </p:pic>
      <p:sp>
        <p:nvSpPr>
          <p:cNvPr id="3" name="Rectangle 2">
            <a:extLst>
              <a:ext uri="{FF2B5EF4-FFF2-40B4-BE49-F238E27FC236}">
                <a16:creationId xmlns:a16="http://schemas.microsoft.com/office/drawing/2014/main" id="{AB04317B-96F6-D166-6551-AD76D99E8816}"/>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10141660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4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repeatCount="indefinite"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70397-1D86-399A-4824-BC9AAA0F9132}"/>
              </a:ext>
            </a:extLst>
          </p:cNvPr>
          <p:cNvSpPr>
            <a:spLocks noGrp="1"/>
          </p:cNvSpPr>
          <p:nvPr>
            <p:ph type="title"/>
          </p:nvPr>
        </p:nvSpPr>
        <p:spPr>
          <a:xfrm>
            <a:off x="591451" y="2057808"/>
            <a:ext cx="5994700" cy="3046988"/>
          </a:xfrm>
          <a:prstGeom prst="rect">
            <a:avLst/>
          </a:prstGeom>
        </p:spPr>
        <p:txBody>
          <a:bodyPr wrap="square" lIns="0" tIns="45720" rIns="0" bIns="45720" anchor="t">
            <a:spAutoFit/>
          </a:bodyPr>
          <a:lstStyle/>
          <a:p>
            <a:r>
              <a:rPr lang="fr-fr" sz="4800"/>
              <a:t>Optimisez votre expérience Microsoft 365 Copilot Chat</a:t>
            </a:r>
            <a:endParaRPr lang="en-US" sz="4800">
              <a:gradFill flip="none">
                <a:gsLst>
                  <a:gs pos="0">
                    <a:srgbClr val="94D8FE"/>
                  </a:gs>
                  <a:gs pos="100000">
                    <a:srgbClr val="FFFFFF"/>
                  </a:gs>
                </a:gsLst>
                <a:lin ang="16200000" scaled="1"/>
                <a:tileRect/>
              </a:gradFill>
              <a:latin typeface="Segoe Sans Display Semibold"/>
              <a:cs typeface="Segoe Sans Display Semibold"/>
            </a:endParaRPr>
          </a:p>
        </p:txBody>
      </p:sp>
      <p:sp>
        <p:nvSpPr>
          <p:cNvPr id="3" name="Rectangle 2">
            <a:extLst>
              <a:ext uri="{FF2B5EF4-FFF2-40B4-BE49-F238E27FC236}">
                <a16:creationId xmlns:a16="http://schemas.microsoft.com/office/drawing/2014/main" id="{63934B2A-B5CF-6822-35AB-2E0665E1803D}"/>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2711481255"/>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769FFE3-B4A9-DABD-6587-4FE32909B048}"/>
              </a:ext>
            </a:extLst>
          </p:cNvPr>
          <p:cNvSpPr/>
          <p:nvPr/>
        </p:nvSpPr>
        <p:spPr bwMode="auto">
          <a:xfrm rot="16200000" flipH="1">
            <a:off x="-136453" y="2742488"/>
            <a:ext cx="4025649"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7" name="Picture 6" descr="Code QR sur fond blanc">
            <a:extLst>
              <a:ext uri="{FF2B5EF4-FFF2-40B4-BE49-F238E27FC236}">
                <a16:creationId xmlns:a16="http://schemas.microsoft.com/office/drawing/2014/main" id="{73434B69-5AE9-898D-CD74-79C32E94922A}"/>
              </a:ext>
            </a:extLst>
          </p:cNvPr>
          <p:cNvPicPr>
            <a:picLocks noChangeAspect="1"/>
          </p:cNvPicPr>
          <p:nvPr/>
        </p:nvPicPr>
        <p:blipFill>
          <a:blip r:embed="rId3"/>
          <a:stretch>
            <a:fillRect/>
          </a:stretch>
        </p:blipFill>
        <p:spPr>
          <a:xfrm>
            <a:off x="971115" y="2441954"/>
            <a:ext cx="1810512" cy="1810512"/>
          </a:xfrm>
          <a:prstGeom prst="roundRect">
            <a:avLst>
              <a:gd name="adj" fmla="val 2933"/>
            </a:avLst>
          </a:prstGeom>
          <a:noFill/>
        </p:spPr>
      </p:pic>
      <p:pic>
        <p:nvPicPr>
          <p:cNvPr id="8" name="Graphic 7">
            <a:extLst>
              <a:ext uri="{FF2B5EF4-FFF2-40B4-BE49-F238E27FC236}">
                <a16:creationId xmlns:a16="http://schemas.microsoft.com/office/drawing/2014/main" id="{75B56898-3899-BCD6-7447-3BC0B11179BF}"/>
              </a:ext>
            </a:extLst>
          </p:cNvPr>
          <p:cNvPicPr>
            <a:picLocks noChangeAspect="1"/>
          </p:cNvPicPr>
          <p:nvPr/>
        </p:nvPicPr>
        <p:blipFill>
          <a:blip r:embed="rId4"/>
          <a:srcRect/>
          <a:stretch/>
        </p:blipFill>
        <p:spPr>
          <a:xfrm>
            <a:off x="1208766" y="835066"/>
            <a:ext cx="1335210" cy="705394"/>
          </a:xfrm>
          <a:prstGeom prst="rect">
            <a:avLst/>
          </a:prstGeom>
        </p:spPr>
      </p:pic>
      <p:grpSp>
        <p:nvGrpSpPr>
          <p:cNvPr id="9" name="Group 8">
            <a:extLst>
              <a:ext uri="{FF2B5EF4-FFF2-40B4-BE49-F238E27FC236}">
                <a16:creationId xmlns:a16="http://schemas.microsoft.com/office/drawing/2014/main" id="{820D5F12-A3A3-A4CD-77D1-C117AD33C91C}"/>
              </a:ext>
            </a:extLst>
          </p:cNvPr>
          <p:cNvGrpSpPr/>
          <p:nvPr/>
        </p:nvGrpSpPr>
        <p:grpSpPr>
          <a:xfrm>
            <a:off x="370476" y="4696070"/>
            <a:ext cx="7503737" cy="844463"/>
            <a:chOff x="5607459" y="5376024"/>
            <a:chExt cx="5795892" cy="844463"/>
          </a:xfrm>
        </p:grpSpPr>
        <p:sp>
          <p:nvSpPr>
            <p:cNvPr id="10" name="Rectangle: Rounded Corners 11">
              <a:extLst>
                <a:ext uri="{FF2B5EF4-FFF2-40B4-BE49-F238E27FC236}">
                  <a16:creationId xmlns:a16="http://schemas.microsoft.com/office/drawing/2014/main" id="{A5462F07-51EC-FE13-93F4-2314FCEFECD5}"/>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1">
              <a:extLst>
                <a:ext uri="{FF2B5EF4-FFF2-40B4-BE49-F238E27FC236}">
                  <a16:creationId xmlns:a16="http://schemas.microsoft.com/office/drawing/2014/main" id="{E7411E11-9611-5596-57F4-8F8E3C1C7A50}"/>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descr="Image floue d’un ciel bleu et orange  Le contenu généré par IA peut être incorrect.">
            <a:extLst>
              <a:ext uri="{FF2B5EF4-FFF2-40B4-BE49-F238E27FC236}">
                <a16:creationId xmlns:a16="http://schemas.microsoft.com/office/drawing/2014/main" id="{8B53E518-C6A8-9ECF-F889-F03B4CEBA56D}"/>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4479" y="2"/>
            <a:ext cx="8567520" cy="6646984"/>
          </a:xfrm>
          <a:prstGeom prst="rect">
            <a:avLst/>
          </a:prstGeom>
          <a:effectLst/>
        </p:spPr>
      </p:pic>
      <p:sp>
        <p:nvSpPr>
          <p:cNvPr id="13" name="TextBox 12">
            <a:extLst>
              <a:ext uri="{FF2B5EF4-FFF2-40B4-BE49-F238E27FC236}">
                <a16:creationId xmlns:a16="http://schemas.microsoft.com/office/drawing/2014/main" id="{C4CABB8F-80F5-8CBA-B0D9-1B0D8B936F4A}"/>
              </a:ext>
            </a:extLst>
          </p:cNvPr>
          <p:cNvSpPr txBox="1"/>
          <p:nvPr/>
        </p:nvSpPr>
        <p:spPr>
          <a:xfrm>
            <a:off x="4088315" y="635647"/>
            <a:ext cx="7532185" cy="1255728"/>
          </a:xfrm>
          <a:prstGeom prst="rect">
            <a:avLst/>
          </a:prstGeom>
          <a:noFill/>
          <a:ln>
            <a:noFill/>
            <a:prstDash/>
          </a:ln>
          <a:effectLst/>
        </p:spPr>
        <p:txBody>
          <a:bodyPr wrap="square">
            <a:spAutoFit/>
          </a:bodyPr>
          <a:lstStyle/>
          <a:p>
            <a:pPr algn="ctr">
              <a:lnSpc>
                <a:spcPct val="90000"/>
              </a:lnSpc>
              <a:spcAft>
                <a:spcPts val="1800"/>
              </a:spcAft>
            </a:pP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Visitez </a:t>
            </a: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hlinkClick r:id="rId7">
                  <a:extLst>
                    <a:ext uri="{A12FA001-AC4F-418D-AE19-62706E023703}">
                      <ahyp:hlinkClr xmlns:ahyp="http://schemas.microsoft.com/office/drawing/2018/hyperlinkcolor" val="tx"/>
                    </a:ext>
                  </a:extLst>
                </a:hlinkClick>
              </a:rPr>
              <a:t>le site du Hub client</a:t>
            </a: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 pour connaître </a:t>
            </a:r>
            <a:b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b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les prochaines sessions, mises à jour </a:t>
            </a:r>
            <a:b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b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et contenus à la demande !</a:t>
            </a:r>
          </a:p>
        </p:txBody>
      </p:sp>
      <p:sp>
        <p:nvSpPr>
          <p:cNvPr id="14" name="Rectangle: Rounded Corners 13">
            <a:extLst>
              <a:ext uri="{FF2B5EF4-FFF2-40B4-BE49-F238E27FC236}">
                <a16:creationId xmlns:a16="http://schemas.microsoft.com/office/drawing/2014/main" id="{DE7ED2F4-D21B-084A-2A38-BC93B81F409C}"/>
              </a:ext>
            </a:extLst>
          </p:cNvPr>
          <p:cNvSpPr/>
          <p:nvPr/>
        </p:nvSpPr>
        <p:spPr bwMode="auto">
          <a:xfrm rot="16200000" flipH="1">
            <a:off x="5821723" y="257308"/>
            <a:ext cx="4052645" cy="7519459"/>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pic>
        <p:nvPicPr>
          <p:cNvPr id="16" name="Picture 15">
            <a:extLst>
              <a:ext uri="{FF2B5EF4-FFF2-40B4-BE49-F238E27FC236}">
                <a16:creationId xmlns:a16="http://schemas.microsoft.com/office/drawing/2014/main" id="{09B68A1B-6C97-5CBE-8BA3-9965A9A3366F}"/>
              </a:ext>
            </a:extLst>
          </p:cNvPr>
          <p:cNvPicPr>
            <a:picLocks noChangeAspect="1"/>
          </p:cNvPicPr>
          <p:nvPr/>
        </p:nvPicPr>
        <p:blipFill>
          <a:blip r:embed="rId8"/>
          <a:stretch>
            <a:fillRect/>
          </a:stretch>
        </p:blipFill>
        <p:spPr>
          <a:xfrm>
            <a:off x="4354189" y="2266134"/>
            <a:ext cx="6987712" cy="3527026"/>
          </a:xfrm>
          <a:prstGeom prst="rect">
            <a:avLst/>
          </a:prstGeom>
        </p:spPr>
      </p:pic>
      <p:sp>
        <p:nvSpPr>
          <p:cNvPr id="18" name="TextBox 17">
            <a:extLst>
              <a:ext uri="{FF2B5EF4-FFF2-40B4-BE49-F238E27FC236}">
                <a16:creationId xmlns:a16="http://schemas.microsoft.com/office/drawing/2014/main" id="{DDBD7BC9-C94D-BA17-C3A3-5295E41DE562}"/>
              </a:ext>
            </a:extLst>
          </p:cNvPr>
          <p:cNvSpPr txBox="1"/>
          <p:nvPr/>
        </p:nvSpPr>
        <p:spPr>
          <a:xfrm>
            <a:off x="711789" y="5033662"/>
            <a:ext cx="2329164" cy="169277"/>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algn="l" defTabSz="914400">
              <a:defRPr/>
            </a:pPr>
            <a:r>
              <a:rPr lang="fr-fr" sz="1100">
                <a:solidFill>
                  <a:schemeClr val="tx2"/>
                </a:solidFill>
                <a:latin typeface="Segoe Sans Text"/>
                <a:hlinkClick r:id="rId7">
                  <a:extLst>
                    <a:ext uri="{A12FA001-AC4F-418D-AE19-62706E023703}">
                      <ahyp:hlinkClr xmlns:ahyp="http://schemas.microsoft.com/office/drawing/2018/hyperlinkcolor" val="tx"/>
                    </a:ext>
                  </a:extLst>
                </a:hlinkClick>
              </a:rPr>
              <a:t>https://aka.ms/CustomerHubSessions</a:t>
            </a:r>
            <a:r>
              <a:rPr lang="fr-fr" sz="1100">
                <a:solidFill>
                  <a:schemeClr val="tx2"/>
                </a:solidFill>
                <a:latin typeface="Segoe Sans Text"/>
              </a:rPr>
              <a:t>​</a:t>
            </a:r>
          </a:p>
        </p:txBody>
      </p:sp>
      <p:sp>
        <p:nvSpPr>
          <p:cNvPr id="3" name="Rectangle 2">
            <a:extLst>
              <a:ext uri="{FF2B5EF4-FFF2-40B4-BE49-F238E27FC236}">
                <a16:creationId xmlns:a16="http://schemas.microsoft.com/office/drawing/2014/main" id="{3C3F5A7E-C895-526C-2EF8-5961D930FF1B}"/>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224691423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17">
            <a:extLst>
              <a:ext uri="{FF2B5EF4-FFF2-40B4-BE49-F238E27FC236}">
                <a16:creationId xmlns:a16="http://schemas.microsoft.com/office/drawing/2014/main" id="{85117A2D-2D6F-C59F-02D2-A7D793A76446}"/>
              </a:ext>
            </a:extLst>
          </p:cNvPr>
          <p:cNvSpPr/>
          <p:nvPr/>
        </p:nvSpPr>
        <p:spPr bwMode="auto">
          <a:xfrm>
            <a:off x="956623" y="1756022"/>
            <a:ext cx="4831808" cy="3979760"/>
          </a:xfrm>
          <a:prstGeom prst="roundRect">
            <a:avLst>
              <a:gd name="adj" fmla="val 9102"/>
            </a:avLst>
          </a:prstGeom>
          <a:solidFill>
            <a:srgbClr val="FFFFFF">
              <a:alpha val="75000"/>
            </a:srgbClr>
          </a:solidFill>
          <a:ln w="76200" cap="flat" cmpd="sng" algn="ctr">
            <a:solidFill>
              <a:schemeClr val="accent4"/>
            </a:solidFill>
            <a:prstDash val="solid"/>
          </a:ln>
          <a:effectLst>
            <a:outerShdw blurRad="190500" dist="25400" dir="2700000" algn="tl" rotWithShape="0">
              <a:srgbClr val="463668">
                <a:alpha val="15000"/>
              </a:srgbClr>
            </a:outerShdw>
          </a:effectLst>
        </p:spPr>
        <p:txBody>
          <a:bodyPr rot="0" spcFirstLastPara="0" vertOverflow="overflow" horzOverflow="overflow" vert="horz" wrap="square" lIns="108000" tIns="180000" rIns="10800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300" b="1">
              <a:solidFill>
                <a:prstClr val="black"/>
              </a:solidFill>
              <a:latin typeface="Segoe Sans Display" pitchFamily="2" charset="0"/>
              <a:cs typeface="Segoe Sans Display" pitchFamily="2" charset="0"/>
            </a:endParaRP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b="1">
                <a:solidFill>
                  <a:prstClr val="black"/>
                </a:solidFill>
                <a:latin typeface="Segoe Sans Display" pitchFamily="2" charset="0"/>
                <a:cs typeface="Segoe Sans Display" pitchFamily="2" charset="0"/>
              </a:rPr>
              <a:t>Chat sécurisé piloté par l’IA</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Ancré dans le Web</a:t>
            </a:r>
            <a:br>
              <a:rPr/>
            </a:br>
            <a:r>
              <a:rPr lang="fr-fr" sz="2000">
                <a:solidFill>
                  <a:prstClr val="black"/>
                </a:solidFill>
                <a:latin typeface="Segoe Sans Display" pitchFamily="2" charset="0"/>
                <a:cs typeface="Segoe Sans Display" pitchFamily="2" charset="0"/>
              </a:rPr>
              <a:t>et dans des fichiers référencés</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Accès standard</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Agents facturés selon l’utilisation</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Protection des données d’entreprise</a:t>
            </a:r>
          </a:p>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2000">
              <a:solidFill>
                <a:prstClr val="black"/>
              </a:solidFill>
              <a:latin typeface="Segoe Sans Display" pitchFamily="2" charset="0"/>
              <a:cs typeface="Segoe Sans Display" pitchFamily="2" charset="0"/>
            </a:endParaRPr>
          </a:p>
          <a:p>
            <a:pPr marR="0" indent="0" algn="ctr" defTabSz="932472" fontAlgn="base">
              <a:lnSpc>
                <a:spcPct val="100000"/>
              </a:lnSpc>
              <a:spcBef>
                <a:spcPct val="0"/>
              </a:spcBef>
              <a:spcAft>
                <a:spcPts val="1200"/>
              </a:spcAft>
              <a:buClrTx/>
              <a:buSzTx/>
              <a:buFontTx/>
              <a:buNone/>
              <a:tabLst/>
              <a:defRPr/>
            </a:pPr>
            <a:r>
              <a:rPr lang="fr-fr" sz="1600" b="1">
                <a:solidFill>
                  <a:schemeClr val="accent6">
                    <a:lumMod val="60000"/>
                    <a:lumOff val="40000"/>
                  </a:schemeClr>
                </a:solidFill>
                <a:latin typeface="Segoe Sans Display" pitchFamily="2" charset="0"/>
                <a:cs typeface="Segoe Sans Display" pitchFamily="2" charset="0"/>
              </a:rPr>
              <a:t>Inclus avec Microsoft 365</a:t>
            </a:r>
          </a:p>
        </p:txBody>
      </p:sp>
      <p:sp>
        <p:nvSpPr>
          <p:cNvPr id="6" name="Rectangle: Rounded Corners 7">
            <a:extLst>
              <a:ext uri="{FF2B5EF4-FFF2-40B4-BE49-F238E27FC236}">
                <a16:creationId xmlns:a16="http://schemas.microsoft.com/office/drawing/2014/main" id="{3CEB58ED-069C-A8C3-C404-B0848CF7B122}"/>
              </a:ext>
              <a:ext uri="{C183D7F6-B498-43B3-948B-1728B52AA6E4}">
                <adec:decorative xmlns:adec="http://schemas.microsoft.com/office/drawing/2017/decorative" val="0"/>
              </a:ext>
            </a:extLst>
          </p:cNvPr>
          <p:cNvSpPr>
            <a:spLocks noChangeAspect="1"/>
          </p:cNvSpPr>
          <p:nvPr/>
        </p:nvSpPr>
        <p:spPr bwMode="auto">
          <a:xfrm>
            <a:off x="1471656" y="1493267"/>
            <a:ext cx="3801742" cy="486403"/>
          </a:xfrm>
          <a:prstGeom prst="roundRect">
            <a:avLst>
              <a:gd name="adj" fmla="val 50000"/>
            </a:avLst>
          </a:prstGeom>
          <a:gradFill flip="none" rotWithShape="1">
            <a:gsLst>
              <a:gs pos="6000">
                <a:srgbClr val="C03BC4"/>
              </a:gs>
              <a:gs pos="95000">
                <a:srgbClr val="0078D4"/>
              </a:gs>
            </a:gsLst>
            <a:path path="circle">
              <a:fillToRect l="100000" t="100000"/>
            </a:path>
            <a:tileRect r="-100000" b="-100000"/>
          </a:gradFill>
          <a:ln w="50800" cap="flat" cmpd="sng" algn="ctr">
            <a:solidFill>
              <a:srgbClr val="FFFFFF"/>
            </a:solidFill>
            <a:prstDash val="solid"/>
            <a:round/>
            <a:headEnd type="none" w="lg" len="sm"/>
            <a:tailEnd type="none" w="lg" len="sm"/>
          </a:ln>
          <a:effectLst>
            <a:outerShdw blurRad="101600" dist="114300" dir="5400000" algn="t" rotWithShape="0">
              <a:prstClr val="black">
                <a:alpha val="5000"/>
              </a:prstClr>
            </a:outerShdw>
          </a:effectLst>
        </p:spPr>
        <p:txBody>
          <a:bodyPr rtlCol="0" anchor="ct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a:ln>
                  <a:noFill/>
                </a:ln>
                <a:solidFill>
                  <a:srgbClr val="FFFFFF"/>
                </a:solidFill>
                <a:effectLst/>
                <a:uLnTx/>
                <a:uFillTx/>
                <a:latin typeface="Segoe Sans Display Semibold"/>
                <a:ea typeface="+mn-ea"/>
                <a:cs typeface="+mn-cs"/>
              </a:rPr>
              <a:t>Copilot Chat</a:t>
            </a:r>
          </a:p>
        </p:txBody>
      </p:sp>
      <p:pic>
        <p:nvPicPr>
          <p:cNvPr id="9" name="Graphic 8">
            <a:extLst>
              <a:ext uri="{FF2B5EF4-FFF2-40B4-BE49-F238E27FC236}">
                <a16:creationId xmlns:a16="http://schemas.microsoft.com/office/drawing/2014/main" id="{B73CF76A-4FDB-A2B3-F6FB-6DA89FE362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10415" y="504809"/>
            <a:ext cx="924225" cy="902733"/>
          </a:xfrm>
          <a:prstGeom prst="rect">
            <a:avLst/>
          </a:prstGeom>
          <a:effectLst/>
        </p:spPr>
      </p:pic>
      <p:sp>
        <p:nvSpPr>
          <p:cNvPr id="11" name="Rounded Rectangle 17">
            <a:extLst>
              <a:ext uri="{FF2B5EF4-FFF2-40B4-BE49-F238E27FC236}">
                <a16:creationId xmlns:a16="http://schemas.microsoft.com/office/drawing/2014/main" id="{56B3B52E-B75C-C15F-F614-633EDE0EE87E}"/>
              </a:ext>
            </a:extLst>
          </p:cNvPr>
          <p:cNvSpPr/>
          <p:nvPr/>
        </p:nvSpPr>
        <p:spPr bwMode="auto">
          <a:xfrm>
            <a:off x="6483684" y="1756022"/>
            <a:ext cx="4831808" cy="3979760"/>
          </a:xfrm>
          <a:prstGeom prst="roundRect">
            <a:avLst>
              <a:gd name="adj" fmla="val 9102"/>
            </a:avLst>
          </a:prstGeom>
          <a:solidFill>
            <a:srgbClr val="FFFFFF">
              <a:alpha val="75000"/>
            </a:srgbClr>
          </a:solidFill>
          <a:ln w="12700" cap="flat" cmpd="sng" algn="ctr">
            <a:solidFill>
              <a:srgbClr val="FFFFFF"/>
            </a:solidFill>
            <a:prstDash val="solid"/>
          </a:ln>
          <a:effectLst>
            <a:outerShdw blurRad="190500" dist="25400" dir="2700000" algn="tl" rotWithShape="0">
              <a:srgbClr val="463668">
                <a:alpha val="15000"/>
              </a:srgbClr>
            </a:outerShdw>
          </a:effectLst>
        </p:spPr>
        <p:txBody>
          <a:bodyPr rot="0" spcFirstLastPara="0" vertOverflow="overflow" horzOverflow="overflow" vert="horz" wrap="square" lIns="108000" tIns="180000" rIns="10800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100" b="1">
              <a:solidFill>
                <a:prstClr val="black"/>
              </a:solidFill>
              <a:latin typeface="Segoe Sans Display" pitchFamily="2" charset="0"/>
              <a:cs typeface="Segoe Sans Display" pitchFamily="2" charset="0"/>
            </a:endParaRP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b="1">
                <a:solidFill>
                  <a:prstClr val="black"/>
                </a:solidFill>
                <a:latin typeface="Segoe Sans Display" pitchFamily="2" charset="0"/>
                <a:cs typeface="Segoe Sans Display" pitchFamily="2" charset="0"/>
              </a:rPr>
              <a:t>Copilot Chat plus </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Microsoft 365 Work IQ</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Accès prioritaire</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Compétences avancées dans les</a:t>
            </a:r>
            <a:br>
              <a:rPr/>
            </a:br>
            <a:r>
              <a:rPr lang="fr-fr" sz="2000">
                <a:solidFill>
                  <a:prstClr val="black"/>
                </a:solidFill>
                <a:latin typeface="Segoe Sans Display" pitchFamily="2" charset="0"/>
                <a:cs typeface="Segoe Sans Display" pitchFamily="2" charset="0"/>
              </a:rPr>
              <a:t> applications Microsoft 365</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Accès aux agents et aux outils</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Analyses Copilot</a:t>
            </a:r>
          </a:p>
          <a:p>
            <a:pPr lvl="0" algn="ctr" defTabSz="932472" fontAlgn="base">
              <a:spcBef>
                <a:spcPct val="0"/>
              </a:spcBef>
              <a:spcAft>
                <a:spcPts val="1200"/>
              </a:spcAft>
              <a:defRPr/>
            </a:pPr>
            <a:r>
              <a:rPr lang="fr-fr" sz="1600" b="1">
                <a:solidFill>
                  <a:schemeClr val="accent6">
                    <a:lumMod val="60000"/>
                    <a:lumOff val="40000"/>
                  </a:schemeClr>
                </a:solidFill>
                <a:latin typeface="Segoe Sans Display" pitchFamily="2" charset="0"/>
                <a:cs typeface="Segoe Sans Display" pitchFamily="2" charset="0"/>
              </a:rPr>
              <a:t>Licence additionnelle par utilisateur/mois</a:t>
            </a:r>
            <a:endParaRPr lang="en-US" sz="1600" b="1">
              <a:solidFill>
                <a:schemeClr val="accent6">
                  <a:lumMod val="60000"/>
                  <a:lumOff val="40000"/>
                </a:schemeClr>
              </a:solidFill>
              <a:latin typeface="Segoe Sans Display" pitchFamily="2" charset="0"/>
              <a:cs typeface="Segoe Sans Display" pitchFamily="2" charset="0"/>
            </a:endParaRPr>
          </a:p>
        </p:txBody>
      </p:sp>
      <p:sp>
        <p:nvSpPr>
          <p:cNvPr id="12" name="Rectangle: Rounded Corners 7">
            <a:extLst>
              <a:ext uri="{FF2B5EF4-FFF2-40B4-BE49-F238E27FC236}">
                <a16:creationId xmlns:a16="http://schemas.microsoft.com/office/drawing/2014/main" id="{D499EF36-9B5F-9DD5-6B8E-6D8CBA04193C}"/>
              </a:ext>
              <a:ext uri="{C183D7F6-B498-43B3-948B-1728B52AA6E4}">
                <adec:decorative xmlns:adec="http://schemas.microsoft.com/office/drawing/2017/decorative" val="0"/>
              </a:ext>
            </a:extLst>
          </p:cNvPr>
          <p:cNvSpPr>
            <a:spLocks noChangeAspect="1"/>
          </p:cNvSpPr>
          <p:nvPr/>
        </p:nvSpPr>
        <p:spPr bwMode="auto">
          <a:xfrm>
            <a:off x="6998717" y="1493267"/>
            <a:ext cx="3801742" cy="486403"/>
          </a:xfrm>
          <a:prstGeom prst="roundRect">
            <a:avLst>
              <a:gd name="adj" fmla="val 50000"/>
            </a:avLst>
          </a:prstGeom>
          <a:gradFill flip="none" rotWithShape="1">
            <a:gsLst>
              <a:gs pos="6000">
                <a:srgbClr val="C03BC4"/>
              </a:gs>
              <a:gs pos="95000">
                <a:srgbClr val="0078D4"/>
              </a:gs>
            </a:gsLst>
            <a:path path="circle">
              <a:fillToRect l="100000" t="100000"/>
            </a:path>
            <a:tileRect r="-100000" b="-100000"/>
          </a:gradFill>
          <a:ln w="50800" cap="flat" cmpd="sng" algn="ctr">
            <a:solidFill>
              <a:srgbClr val="FFFFFF"/>
            </a:solidFill>
            <a:prstDash val="solid"/>
            <a:round/>
            <a:headEnd type="none" w="lg" len="sm"/>
            <a:tailEnd type="none" w="lg" len="sm"/>
          </a:ln>
          <a:effectLst>
            <a:outerShdw blurRad="101600" dist="114300" dir="5400000" algn="t" rotWithShape="0">
              <a:prstClr val="black">
                <a:alpha val="5000"/>
              </a:prstClr>
            </a:outerShdw>
          </a:effectLst>
        </p:spPr>
        <p:txBody>
          <a:bodyPr rtlCol="0" anchor="ct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a:ln>
                  <a:noFill/>
                </a:ln>
                <a:solidFill>
                  <a:srgbClr val="FFFFFF"/>
                </a:solidFill>
                <a:effectLst/>
                <a:uLnTx/>
                <a:uFillTx/>
                <a:latin typeface="Segoe Sans Display Semibold"/>
                <a:ea typeface="+mn-ea"/>
                <a:cs typeface="+mn-cs"/>
              </a:rPr>
              <a:t>Microsoft 365 Copilot</a:t>
            </a:r>
          </a:p>
        </p:txBody>
      </p:sp>
      <p:pic>
        <p:nvPicPr>
          <p:cNvPr id="14" name="Graphic 13">
            <a:extLst>
              <a:ext uri="{FF2B5EF4-FFF2-40B4-BE49-F238E27FC236}">
                <a16:creationId xmlns:a16="http://schemas.microsoft.com/office/drawing/2014/main" id="{7309C250-D84C-B491-5085-CE7FAA3F9EE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37476" y="504809"/>
            <a:ext cx="924225" cy="902733"/>
          </a:xfrm>
          <a:prstGeom prst="rect">
            <a:avLst/>
          </a:prstGeom>
          <a:effectLst/>
        </p:spPr>
      </p:pic>
      <p:sp>
        <p:nvSpPr>
          <p:cNvPr id="21" name="TextBox 20">
            <a:extLst>
              <a:ext uri="{FF2B5EF4-FFF2-40B4-BE49-F238E27FC236}">
                <a16:creationId xmlns:a16="http://schemas.microsoft.com/office/drawing/2014/main" id="{0F532237-9E36-3C8C-6880-F032A7AA27FC}"/>
              </a:ext>
            </a:extLst>
          </p:cNvPr>
          <p:cNvSpPr txBox="1"/>
          <p:nvPr/>
        </p:nvSpPr>
        <p:spPr>
          <a:xfrm>
            <a:off x="269486" y="5844648"/>
            <a:ext cx="4089862" cy="307777"/>
          </a:xfrm>
          <a:prstGeom prst="rect">
            <a:avLst/>
          </a:prstGeom>
          <a:noFill/>
        </p:spPr>
        <p:txBody>
          <a:bodyPr wrap="square" lIns="0" tIns="0" rIns="0" bIns="0" rtlCol="0">
            <a:spAutoFit/>
          </a:bodyPr>
          <a:lstStyle/>
          <a:p>
            <a:pPr algn="ctr"/>
            <a:r>
              <a:rPr lang="fr-fr" sz="2400" baseline="30000">
                <a:solidFill>
                  <a:schemeClr val="accent4"/>
                </a:solidFill>
                <a:highlight>
                  <a:srgbClr val="FFFFFF"/>
                </a:highlight>
                <a:sym typeface="Wingdings" panose="05000000000000000000" pitchFamily="2" charset="2"/>
              </a:rPr>
              <a:t></a:t>
            </a:r>
            <a:r>
              <a:rPr lang="fr-fr" sz="2000">
                <a:solidFill>
                  <a:schemeClr val="accent4"/>
                </a:solidFill>
                <a:highlight>
                  <a:srgbClr val="FFFFFF"/>
                </a:highlight>
                <a:sym typeface="Wingdings" panose="05000000000000000000" pitchFamily="2" charset="2"/>
              </a:rPr>
              <a:t> </a:t>
            </a:r>
            <a:r>
              <a:rPr lang="fr-fr" sz="2000">
                <a:solidFill>
                  <a:schemeClr val="accent4"/>
                </a:solidFill>
                <a:highlight>
                  <a:srgbClr val="FFFFFF"/>
                </a:highlight>
              </a:rPr>
              <a:t>Session du jour</a:t>
            </a:r>
          </a:p>
        </p:txBody>
      </p:sp>
      <p:sp>
        <p:nvSpPr>
          <p:cNvPr id="4" name="Rectangle 3">
            <a:extLst>
              <a:ext uri="{FF2B5EF4-FFF2-40B4-BE49-F238E27FC236}">
                <a16:creationId xmlns:a16="http://schemas.microsoft.com/office/drawing/2014/main" id="{218B2412-EF1B-D47A-5619-59D711DC20DA}"/>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42462879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42" presetClass="path" presetSubtype="0" decel="100000" fill="hold" grpId="1" nodeType="withEffect">
                                  <p:stCondLst>
                                    <p:cond delay="100"/>
                                  </p:stCondLst>
                                  <p:childTnLst>
                                    <p:animMotion origin="layout" path="M 2.5E-6 -3.7037E-7 L 2.5E-6 0.03542 " pathEditMode="relative" rAng="0" ptsTypes="AA">
                                      <p:cBhvr>
                                        <p:cTn id="9" dur="700" spd="-100000" fill="hold"/>
                                        <p:tgtEl>
                                          <p:spTgt spid="6"/>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42" presetClass="path" presetSubtype="0" decel="100000" fill="hold" grpId="1" nodeType="withEffect">
                                  <p:stCondLst>
                                    <p:cond delay="100"/>
                                  </p:stCondLst>
                                  <p:childTnLst>
                                    <p:animMotion origin="layout" path="M 2.5E-6 2.22222E-6 L 2.5E-6 0.03541 " pathEditMode="relative" rAng="0" ptsTypes="AA">
                                      <p:cBhvr>
                                        <p:cTn id="14" dur="700" spd="-100000" fill="hold"/>
                                        <p:tgtEl>
                                          <p:spTgt spid="3"/>
                                        </p:tgtEl>
                                        <p:attrNameLst>
                                          <p:attrName>ppt_x</p:attrName>
                                          <p:attrName>ppt_y</p:attrName>
                                        </p:attrNameLst>
                                      </p:cBhvr>
                                      <p:rCtr x="0" y="1759"/>
                                    </p:animMotion>
                                  </p:childTnLst>
                                </p:cTn>
                              </p:par>
                              <p:par>
                                <p:cTn id="15" presetID="10"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200"/>
                                        <p:tgtEl>
                                          <p:spTgt spid="9"/>
                                        </p:tgtEl>
                                      </p:cBhvr>
                                    </p:animEffect>
                                  </p:childTnLst>
                                </p:cTn>
                              </p:par>
                              <p:par>
                                <p:cTn id="18" presetID="42" presetClass="path" presetSubtype="0" decel="100000" fill="hold" nodeType="withEffect">
                                  <p:stCondLst>
                                    <p:cond delay="0"/>
                                  </p:stCondLst>
                                  <p:childTnLst>
                                    <p:animMotion origin="layout" path="M 3.125E-6 0.03889 L 3.125E-6 -1.48148E-6 " pathEditMode="relative" rAng="0" ptsTypes="AA">
                                      <p:cBhvr>
                                        <p:cTn id="19" dur="500" fill="hold"/>
                                        <p:tgtEl>
                                          <p:spTgt spid="9"/>
                                        </p:tgtEl>
                                        <p:attrNameLst>
                                          <p:attrName>ppt_x</p:attrName>
                                          <p:attrName>ppt_y</p:attrName>
                                        </p:attrNameLst>
                                      </p:cBhvr>
                                      <p:rCtr x="0" y="-1944"/>
                                    </p:animMotion>
                                  </p:childTnLst>
                                </p:cTn>
                              </p:par>
                              <p:par>
                                <p:cTn id="20" presetID="10" presetClass="entr" presetSubtype="0" fill="hold" grpId="0" nodeType="withEffect">
                                  <p:stCondLst>
                                    <p:cond delay="10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42" presetClass="path" presetSubtype="0" decel="100000" fill="hold" grpId="1" nodeType="withEffect">
                                  <p:stCondLst>
                                    <p:cond delay="100"/>
                                  </p:stCondLst>
                                  <p:childTnLst>
                                    <p:animMotion origin="layout" path="M 2.5E-6 -3.7037E-7 L 2.5E-6 0.03542 " pathEditMode="relative" rAng="0" ptsTypes="AA">
                                      <p:cBhvr>
                                        <p:cTn id="24" dur="700" spd="-100000" fill="hold"/>
                                        <p:tgtEl>
                                          <p:spTgt spid="12"/>
                                        </p:tgtEl>
                                        <p:attrNameLst>
                                          <p:attrName>ppt_x</p:attrName>
                                          <p:attrName>ppt_y</p:attrName>
                                        </p:attrNameLst>
                                      </p:cBhvr>
                                      <p:rCtr x="0" y="1759"/>
                                    </p:animMotion>
                                  </p:childTnLst>
                                </p:cTn>
                              </p:par>
                              <p:par>
                                <p:cTn id="25" presetID="10" presetClass="entr" presetSubtype="0" fill="hold" grpId="0" nodeType="withEffect">
                                  <p:stCondLst>
                                    <p:cond delay="10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42" presetClass="path" presetSubtype="0" decel="100000" fill="hold" grpId="1" nodeType="withEffect">
                                  <p:stCondLst>
                                    <p:cond delay="100"/>
                                  </p:stCondLst>
                                  <p:childTnLst>
                                    <p:animMotion origin="layout" path="M 2.5E-6 2.22222E-6 L 2.5E-6 0.03541 " pathEditMode="relative" rAng="0" ptsTypes="AA">
                                      <p:cBhvr>
                                        <p:cTn id="29" dur="700" spd="-100000" fill="hold"/>
                                        <p:tgtEl>
                                          <p:spTgt spid="11"/>
                                        </p:tgtEl>
                                        <p:attrNameLst>
                                          <p:attrName>ppt_x</p:attrName>
                                          <p:attrName>ppt_y</p:attrName>
                                        </p:attrNameLst>
                                      </p:cBhvr>
                                      <p:rCtr x="0" y="1759"/>
                                    </p:animMotion>
                                  </p:childTnLst>
                                </p:cTn>
                              </p:par>
                              <p:par>
                                <p:cTn id="30" presetID="10" presetClass="entr" presetSubtype="0" fill="hold"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200"/>
                                        <p:tgtEl>
                                          <p:spTgt spid="14"/>
                                        </p:tgtEl>
                                      </p:cBhvr>
                                    </p:animEffect>
                                  </p:childTnLst>
                                </p:cTn>
                              </p:par>
                              <p:par>
                                <p:cTn id="33" presetID="42" presetClass="path" presetSubtype="0" decel="100000" fill="hold" nodeType="withEffect">
                                  <p:stCondLst>
                                    <p:cond delay="0"/>
                                  </p:stCondLst>
                                  <p:childTnLst>
                                    <p:animMotion origin="layout" path="M 3.125E-6 0.03889 L 3.125E-6 -1.48148E-6 " pathEditMode="relative" rAng="0" ptsTypes="AA">
                                      <p:cBhvr>
                                        <p:cTn id="34" dur="500" fill="hold"/>
                                        <p:tgtEl>
                                          <p:spTgt spid="14"/>
                                        </p:tgtEl>
                                        <p:attrNameLst>
                                          <p:attrName>ppt_x</p:attrName>
                                          <p:attrName>ppt_y</p:attrName>
                                        </p:attrNameLst>
                                      </p:cBhvr>
                                      <p:rCtr x="0" y="-194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6" grpId="0" animBg="1"/>
      <p:bldP spid="6" grpId="1" animBg="1"/>
      <p:bldP spid="11" grpId="0" animBg="1"/>
      <p:bldP spid="11" grpId="1" animBg="1"/>
      <p:bldP spid="12" grpId="0" animBg="1"/>
      <p:bldP spid="12"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6BE364DA-A19B-30EA-9B1B-320F7978267C}"/>
              </a:ext>
            </a:extLst>
          </p:cNvPr>
          <p:cNvSpPr txBox="1">
            <a:spLocks/>
          </p:cNvSpPr>
          <p:nvPr/>
        </p:nvSpPr>
        <p:spPr>
          <a:xfrm>
            <a:off x="861977"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fr-fr" sz="3600" b="0">
                <a:ln w="3175">
                  <a:noFill/>
                </a:ln>
                <a:solidFill>
                  <a:schemeClr val="bg1"/>
                </a:solidFill>
                <a:latin typeface="Segoe Sans Display Semibold" pitchFamily="2" charset="0"/>
                <a:cs typeface="Segoe Sans Display Semibold" pitchFamily="2" charset="0"/>
              </a:rPr>
              <a:t>Pendant la présentation</a:t>
            </a:r>
          </a:p>
        </p:txBody>
      </p:sp>
      <p:sp>
        <p:nvSpPr>
          <p:cNvPr id="7" name="TextBox 6">
            <a:extLst>
              <a:ext uri="{FF2B5EF4-FFF2-40B4-BE49-F238E27FC236}">
                <a16:creationId xmlns:a16="http://schemas.microsoft.com/office/drawing/2014/main" id="{04F19507-F8D1-A92F-0092-3D1FC7B67534}"/>
              </a:ext>
            </a:extLst>
          </p:cNvPr>
          <p:cNvSpPr txBox="1"/>
          <p:nvPr/>
        </p:nvSpPr>
        <p:spPr>
          <a:xfrm>
            <a:off x="1613676" y="2649378"/>
            <a:ext cx="3617169" cy="88690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Nous couperons le son de votre microphone pour la première </a:t>
            </a:r>
            <a:b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b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partie de l’appel d’aujourd’hui</a:t>
            </a:r>
          </a:p>
        </p:txBody>
      </p:sp>
      <p:sp>
        <p:nvSpPr>
          <p:cNvPr id="8" name="TextBox 7">
            <a:extLst>
              <a:ext uri="{FF2B5EF4-FFF2-40B4-BE49-F238E27FC236}">
                <a16:creationId xmlns:a16="http://schemas.microsoft.com/office/drawing/2014/main" id="{34C57B09-A016-CF69-732F-36AE6C88041B}"/>
              </a:ext>
            </a:extLst>
          </p:cNvPr>
          <p:cNvSpPr txBox="1"/>
          <p:nvPr/>
        </p:nvSpPr>
        <p:spPr>
          <a:xfrm>
            <a:off x="1613679" y="3838334"/>
            <a:ext cx="3393232" cy="1191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Vous pourrez poser vos questions via le chat. Nous les traiterons toutes, en direct ou par la suite. Les questions courantes seront abordées à haute voix</a:t>
            </a:r>
          </a:p>
        </p:txBody>
      </p:sp>
      <p:pic>
        <p:nvPicPr>
          <p:cNvPr id="9" name="Graphic 8">
            <a:extLst>
              <a:ext uri="{FF2B5EF4-FFF2-40B4-BE49-F238E27FC236}">
                <a16:creationId xmlns:a16="http://schemas.microsoft.com/office/drawing/2014/main" id="{6C3F7F46-1559-08E6-598A-15137726ABD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177" y="2644616"/>
            <a:ext cx="576422" cy="576422"/>
          </a:xfrm>
          <a:prstGeom prst="rect">
            <a:avLst/>
          </a:prstGeom>
        </p:spPr>
      </p:pic>
      <p:sp>
        <p:nvSpPr>
          <p:cNvPr id="10" name="Graphic 15">
            <a:extLst>
              <a:ext uri="{FF2B5EF4-FFF2-40B4-BE49-F238E27FC236}">
                <a16:creationId xmlns:a16="http://schemas.microsoft.com/office/drawing/2014/main" id="{835636AA-5253-4436-44BF-0C11631D929B}"/>
              </a:ext>
              <a:ext uri="{C183D7F6-B498-43B3-948B-1728B52AA6E4}">
                <adec:decorative xmlns:adec="http://schemas.microsoft.com/office/drawing/2017/decorative" val="1"/>
              </a:ext>
            </a:extLst>
          </p:cNvPr>
          <p:cNvSpPr>
            <a:spLocks noChangeAspect="1"/>
          </p:cNvSpPr>
          <p:nvPr/>
        </p:nvSpPr>
        <p:spPr>
          <a:xfrm>
            <a:off x="811176" y="3838333"/>
            <a:ext cx="487787" cy="437720"/>
          </a:xfrm>
          <a:custGeom>
            <a:avLst/>
            <a:gdLst>
              <a:gd name="connsiteX0" fmla="*/ 111552 w 295982"/>
              <a:gd name="connsiteY0" fmla="*/ 0 h 265602"/>
              <a:gd name="connsiteX1" fmla="*/ 908 w 295982"/>
              <a:gd name="connsiteY1" fmla="*/ 110643 h 265602"/>
              <a:gd name="connsiteX2" fmla="*/ 11274 w 295982"/>
              <a:gd name="connsiteY2" fmla="*/ 157458 h 265602"/>
              <a:gd name="connsiteX3" fmla="*/ 590 w 295982"/>
              <a:gd name="connsiteY3" fmla="*/ 199374 h 265602"/>
              <a:gd name="connsiteX4" fmla="*/ 22774 w 295982"/>
              <a:gd name="connsiteY4" fmla="*/ 221862 h 265602"/>
              <a:gd name="connsiteX5" fmla="*/ 66009 w 295982"/>
              <a:gd name="connsiteY5" fmla="*/ 211505 h 265602"/>
              <a:gd name="connsiteX6" fmla="*/ 111552 w 295982"/>
              <a:gd name="connsiteY6" fmla="*/ 221286 h 265602"/>
              <a:gd name="connsiteX7" fmla="*/ 222195 w 295982"/>
              <a:gd name="connsiteY7" fmla="*/ 110643 h 265602"/>
              <a:gd name="connsiteX8" fmla="*/ 111552 w 295982"/>
              <a:gd name="connsiteY8" fmla="*/ 0 h 265602"/>
              <a:gd name="connsiteX9" fmla="*/ 23037 w 295982"/>
              <a:gd name="connsiteY9" fmla="*/ 110643 h 265602"/>
              <a:gd name="connsiteX10" fmla="*/ 111552 w 295982"/>
              <a:gd name="connsiteY10" fmla="*/ 22129 h 265602"/>
              <a:gd name="connsiteX11" fmla="*/ 200066 w 295982"/>
              <a:gd name="connsiteY11" fmla="*/ 110643 h 265602"/>
              <a:gd name="connsiteX12" fmla="*/ 111552 w 295982"/>
              <a:gd name="connsiteY12" fmla="*/ 199158 h 265602"/>
              <a:gd name="connsiteX13" fmla="*/ 72163 w 295982"/>
              <a:gd name="connsiteY13" fmla="*/ 189936 h 265602"/>
              <a:gd name="connsiteX14" fmla="*/ 68572 w 295982"/>
              <a:gd name="connsiteY14" fmla="*/ 188148 h 265602"/>
              <a:gd name="connsiteX15" fmla="*/ 64670 w 295982"/>
              <a:gd name="connsiteY15" fmla="*/ 189077 h 265602"/>
              <a:gd name="connsiteX16" fmla="*/ 23544 w 295982"/>
              <a:gd name="connsiteY16" fmla="*/ 198919 h 265602"/>
              <a:gd name="connsiteX17" fmla="*/ 33724 w 295982"/>
              <a:gd name="connsiteY17" fmla="*/ 158968 h 265602"/>
              <a:gd name="connsiteX18" fmla="*/ 34759 w 295982"/>
              <a:gd name="connsiteY18" fmla="*/ 154897 h 265602"/>
              <a:gd name="connsiteX19" fmla="*/ 32834 w 295982"/>
              <a:gd name="connsiteY19" fmla="*/ 151165 h 265602"/>
              <a:gd name="connsiteX20" fmla="*/ 23037 w 295982"/>
              <a:gd name="connsiteY20" fmla="*/ 110643 h 265602"/>
              <a:gd name="connsiteX21" fmla="*/ 185314 w 295982"/>
              <a:gd name="connsiteY21" fmla="*/ 265545 h 265602"/>
              <a:gd name="connsiteX22" fmla="*/ 110081 w 295982"/>
              <a:gd name="connsiteY22" fmla="*/ 236031 h 265602"/>
              <a:gd name="connsiteX23" fmla="*/ 111552 w 295982"/>
              <a:gd name="connsiteY23" fmla="*/ 236040 h 265602"/>
              <a:gd name="connsiteX24" fmla="*/ 142253 w 295982"/>
              <a:gd name="connsiteY24" fmla="*/ 232253 h 265602"/>
              <a:gd name="connsiteX25" fmla="*/ 185314 w 295982"/>
              <a:gd name="connsiteY25" fmla="*/ 243416 h 265602"/>
              <a:gd name="connsiteX26" fmla="*/ 224703 w 295982"/>
              <a:gd name="connsiteY26" fmla="*/ 234193 h 265602"/>
              <a:gd name="connsiteX27" fmla="*/ 228294 w 295982"/>
              <a:gd name="connsiteY27" fmla="*/ 232405 h 265602"/>
              <a:gd name="connsiteX28" fmla="*/ 232196 w 295982"/>
              <a:gd name="connsiteY28" fmla="*/ 233335 h 265602"/>
              <a:gd name="connsiteX29" fmla="*/ 272606 w 295982"/>
              <a:gd name="connsiteY29" fmla="*/ 242326 h 265602"/>
              <a:gd name="connsiteX30" fmla="*/ 263142 w 295982"/>
              <a:gd name="connsiteY30" fmla="*/ 203225 h 265602"/>
              <a:gd name="connsiteX31" fmla="*/ 262106 w 295982"/>
              <a:gd name="connsiteY31" fmla="*/ 199156 h 265602"/>
              <a:gd name="connsiteX32" fmla="*/ 264031 w 295982"/>
              <a:gd name="connsiteY32" fmla="*/ 195424 h 265602"/>
              <a:gd name="connsiteX33" fmla="*/ 273828 w 295982"/>
              <a:gd name="connsiteY33" fmla="*/ 154902 h 265602"/>
              <a:gd name="connsiteX34" fmla="*/ 233304 w 295982"/>
              <a:gd name="connsiteY34" fmla="*/ 80513 h 265602"/>
              <a:gd name="connsiteX35" fmla="*/ 221508 w 295982"/>
              <a:gd name="connsiteY35" fmla="*/ 50313 h 265602"/>
              <a:gd name="connsiteX36" fmla="*/ 295957 w 295982"/>
              <a:gd name="connsiteY36" fmla="*/ 154902 h 265602"/>
              <a:gd name="connsiteX37" fmla="*/ 285586 w 295982"/>
              <a:gd name="connsiteY37" fmla="*/ 201726 h 265602"/>
              <a:gd name="connsiteX38" fmla="*/ 295497 w 295982"/>
              <a:gd name="connsiteY38" fmla="*/ 243080 h 265602"/>
              <a:gd name="connsiteX39" fmla="*/ 273849 w 295982"/>
              <a:gd name="connsiteY39" fmla="*/ 265201 h 265602"/>
              <a:gd name="connsiteX40" fmla="*/ 230868 w 295982"/>
              <a:gd name="connsiteY40" fmla="*/ 255758 h 265602"/>
              <a:gd name="connsiteX41" fmla="*/ 185314 w 295982"/>
              <a:gd name="connsiteY41" fmla="*/ 265545 h 265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95982" h="265602">
                <a:moveTo>
                  <a:pt x="111552" y="0"/>
                </a:moveTo>
                <a:cubicBezTo>
                  <a:pt x="50445" y="0"/>
                  <a:pt x="908" y="49537"/>
                  <a:pt x="908" y="110643"/>
                </a:cubicBezTo>
                <a:cubicBezTo>
                  <a:pt x="908" y="127356"/>
                  <a:pt x="4621" y="143228"/>
                  <a:pt x="11274" y="157458"/>
                </a:cubicBezTo>
                <a:cubicBezTo>
                  <a:pt x="7527" y="172181"/>
                  <a:pt x="3340" y="188598"/>
                  <a:pt x="590" y="199374"/>
                </a:cubicBezTo>
                <a:cubicBezTo>
                  <a:pt x="-2848" y="212848"/>
                  <a:pt x="9285" y="225104"/>
                  <a:pt x="22774" y="221862"/>
                </a:cubicBezTo>
                <a:cubicBezTo>
                  <a:pt x="33841" y="219202"/>
                  <a:pt x="50851" y="215118"/>
                  <a:pt x="66009" y="211505"/>
                </a:cubicBezTo>
                <a:cubicBezTo>
                  <a:pt x="79911" y="217791"/>
                  <a:pt x="95336" y="221286"/>
                  <a:pt x="111552" y="221286"/>
                </a:cubicBezTo>
                <a:cubicBezTo>
                  <a:pt x="172658" y="221286"/>
                  <a:pt x="222195" y="171749"/>
                  <a:pt x="222195" y="110643"/>
                </a:cubicBezTo>
                <a:cubicBezTo>
                  <a:pt x="222195" y="49537"/>
                  <a:pt x="172658" y="0"/>
                  <a:pt x="111552" y="0"/>
                </a:cubicBezTo>
                <a:close/>
                <a:moveTo>
                  <a:pt x="23037" y="110643"/>
                </a:moveTo>
                <a:cubicBezTo>
                  <a:pt x="23037" y="61758"/>
                  <a:pt x="62666" y="22129"/>
                  <a:pt x="111552" y="22129"/>
                </a:cubicBezTo>
                <a:cubicBezTo>
                  <a:pt x="160437" y="22129"/>
                  <a:pt x="200066" y="61758"/>
                  <a:pt x="200066" y="110643"/>
                </a:cubicBezTo>
                <a:cubicBezTo>
                  <a:pt x="200066" y="159528"/>
                  <a:pt x="160437" y="199158"/>
                  <a:pt x="111552" y="199158"/>
                </a:cubicBezTo>
                <a:cubicBezTo>
                  <a:pt x="97378" y="199158"/>
                  <a:pt x="84013" y="195835"/>
                  <a:pt x="72163" y="189936"/>
                </a:cubicBezTo>
                <a:lnTo>
                  <a:pt x="68572" y="188148"/>
                </a:lnTo>
                <a:lnTo>
                  <a:pt x="64670" y="189077"/>
                </a:lnTo>
                <a:cubicBezTo>
                  <a:pt x="51057" y="192317"/>
                  <a:pt x="35330" y="196088"/>
                  <a:pt x="23544" y="198919"/>
                </a:cubicBezTo>
                <a:cubicBezTo>
                  <a:pt x="26476" y="187425"/>
                  <a:pt x="30358" y="172196"/>
                  <a:pt x="33724" y="158968"/>
                </a:cubicBezTo>
                <a:lnTo>
                  <a:pt x="34759" y="154897"/>
                </a:lnTo>
                <a:lnTo>
                  <a:pt x="32834" y="151165"/>
                </a:lnTo>
                <a:cubicBezTo>
                  <a:pt x="26576" y="139036"/>
                  <a:pt x="23037" y="125269"/>
                  <a:pt x="23037" y="110643"/>
                </a:cubicBezTo>
                <a:close/>
                <a:moveTo>
                  <a:pt x="185314" y="265545"/>
                </a:moveTo>
                <a:cubicBezTo>
                  <a:pt x="156261" y="265545"/>
                  <a:pt x="129823" y="254346"/>
                  <a:pt x="110081" y="236031"/>
                </a:cubicBezTo>
                <a:cubicBezTo>
                  <a:pt x="110571" y="236037"/>
                  <a:pt x="111061" y="236040"/>
                  <a:pt x="111552" y="236040"/>
                </a:cubicBezTo>
                <a:cubicBezTo>
                  <a:pt x="122144" y="236040"/>
                  <a:pt x="132429" y="234726"/>
                  <a:pt x="142253" y="232253"/>
                </a:cubicBezTo>
                <a:cubicBezTo>
                  <a:pt x="154999" y="239364"/>
                  <a:pt x="169684" y="243416"/>
                  <a:pt x="185314" y="243416"/>
                </a:cubicBezTo>
                <a:cubicBezTo>
                  <a:pt x="199487" y="243416"/>
                  <a:pt x="212852" y="240093"/>
                  <a:pt x="224703" y="234193"/>
                </a:cubicBezTo>
                <a:lnTo>
                  <a:pt x="228294" y="232405"/>
                </a:lnTo>
                <a:lnTo>
                  <a:pt x="232196" y="233335"/>
                </a:lnTo>
                <a:cubicBezTo>
                  <a:pt x="245791" y="236571"/>
                  <a:pt x="261186" y="239911"/>
                  <a:pt x="272606" y="242326"/>
                </a:cubicBezTo>
                <a:cubicBezTo>
                  <a:pt x="270024" y="231254"/>
                  <a:pt x="266502" y="216434"/>
                  <a:pt x="263142" y="203225"/>
                </a:cubicBezTo>
                <a:lnTo>
                  <a:pt x="262106" y="199156"/>
                </a:lnTo>
                <a:lnTo>
                  <a:pt x="264031" y="195424"/>
                </a:lnTo>
                <a:cubicBezTo>
                  <a:pt x="270289" y="183294"/>
                  <a:pt x="273828" y="169527"/>
                  <a:pt x="273828" y="154902"/>
                </a:cubicBezTo>
                <a:cubicBezTo>
                  <a:pt x="273828" y="123703"/>
                  <a:pt x="257689" y="96277"/>
                  <a:pt x="233304" y="80513"/>
                </a:cubicBezTo>
                <a:cubicBezTo>
                  <a:pt x="230673" y="69843"/>
                  <a:pt x="226675" y="59711"/>
                  <a:pt x="221508" y="50313"/>
                </a:cubicBezTo>
                <a:cubicBezTo>
                  <a:pt x="264840" y="65307"/>
                  <a:pt x="295957" y="106470"/>
                  <a:pt x="295957" y="154902"/>
                </a:cubicBezTo>
                <a:cubicBezTo>
                  <a:pt x="295957" y="171618"/>
                  <a:pt x="292242" y="187494"/>
                  <a:pt x="285586" y="201726"/>
                </a:cubicBezTo>
                <a:cubicBezTo>
                  <a:pt x="289320" y="216596"/>
                  <a:pt x="293100" y="232705"/>
                  <a:pt x="295497" y="243080"/>
                </a:cubicBezTo>
                <a:cubicBezTo>
                  <a:pt x="298512" y="256136"/>
                  <a:pt x="287014" y="267953"/>
                  <a:pt x="273849" y="265201"/>
                </a:cubicBezTo>
                <a:cubicBezTo>
                  <a:pt x="263121" y="262959"/>
                  <a:pt x="246267" y="259362"/>
                  <a:pt x="230868" y="255758"/>
                </a:cubicBezTo>
                <a:cubicBezTo>
                  <a:pt x="216964" y="262047"/>
                  <a:pt x="201534" y="265545"/>
                  <a:pt x="185314" y="265545"/>
                </a:cubicBezTo>
                <a:close/>
              </a:path>
            </a:pathLst>
          </a:custGeom>
          <a:solidFill>
            <a:schemeClr val="bg1"/>
          </a:solidFill>
          <a:ln w="1508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1" name="Text Placeholder 2">
            <a:extLst>
              <a:ext uri="{FF2B5EF4-FFF2-40B4-BE49-F238E27FC236}">
                <a16:creationId xmlns:a16="http://schemas.microsoft.com/office/drawing/2014/main" id="{CBCAA3C6-D822-CC3B-5140-DE3F7E0071FE}"/>
              </a:ext>
            </a:extLst>
          </p:cNvPr>
          <p:cNvSpPr txBox="1">
            <a:spLocks/>
          </p:cNvSpPr>
          <p:nvPr/>
        </p:nvSpPr>
        <p:spPr>
          <a:xfrm>
            <a:off x="6954929"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fr-fr" sz="3600" b="0">
                <a:ln w="3175">
                  <a:noFill/>
                </a:ln>
                <a:gradFill flip="none" rotWithShape="1">
                  <a:gsLst>
                    <a:gs pos="14000">
                      <a:srgbClr val="94D8FE"/>
                    </a:gs>
                    <a:gs pos="100000">
                      <a:schemeClr val="bg1"/>
                    </a:gs>
                  </a:gsLst>
                  <a:lin ang="13500000" scaled="1"/>
                  <a:tileRect/>
                </a:gradFill>
                <a:latin typeface="Segoe Sans Display Semibold" pitchFamily="2" charset="0"/>
                <a:cs typeface="Segoe Sans Display Semibold" pitchFamily="2" charset="0"/>
              </a:rPr>
              <a:t>Après la présentation</a:t>
            </a:r>
          </a:p>
        </p:txBody>
      </p:sp>
      <p:sp>
        <p:nvSpPr>
          <p:cNvPr id="12" name="TextBox 11">
            <a:extLst>
              <a:ext uri="{FF2B5EF4-FFF2-40B4-BE49-F238E27FC236}">
                <a16:creationId xmlns:a16="http://schemas.microsoft.com/office/drawing/2014/main" id="{26684F27-9249-AD6C-E0CA-E961E296E004}"/>
              </a:ext>
            </a:extLst>
          </p:cNvPr>
          <p:cNvSpPr txBox="1"/>
          <p:nvPr/>
        </p:nvSpPr>
        <p:spPr>
          <a:xfrm>
            <a:off x="7579630" y="3838334"/>
            <a:ext cx="3262606" cy="985463"/>
          </a:xfrm>
          <a:prstGeom prst="rect">
            <a:avLst/>
          </a:prstGeom>
          <a:noFill/>
        </p:spPr>
        <p:txBody>
          <a:bodyPr wrap="square" lIns="0" tIns="0" rIns="0" bIns="0" rtlCol="0" anchor="t">
            <a:spAutoFit/>
          </a:bodyPr>
          <a:lstStyle/>
          <a:p>
            <a:pPr lvl="0" defTabSz="914400">
              <a:lnSpc>
                <a:spcPct val="110000"/>
              </a:lnSpc>
              <a:defRPr/>
            </a:pPr>
            <a:r>
              <a:rPr lang="fr-fr" sz="2000">
                <a:solidFill>
                  <a:schemeClr val="bg1"/>
                </a:solidFill>
                <a:cs typeface="Segoe UI Light" panose="020B0502040204020203" pitchFamily="34" charset="0"/>
              </a:rPr>
              <a:t>Micro ouvert</a:t>
            </a:r>
            <a:r>
              <a:rPr lang="fr-fr" sz="2000">
                <a:solidFill>
                  <a:schemeClr val="bg1"/>
                </a:solidFill>
                <a:cs typeface="Segoe UI Light" panose="020B0502040204020203" pitchFamily="34" charset="0"/>
                <a:sym typeface="Symbol" panose="05050102010706020507" pitchFamily="18" charset="2"/>
              </a:rPr>
              <a:t> - </a:t>
            </a:r>
            <a:r>
              <a:rPr lang="fr-fr" sz="2000">
                <a:solidFill>
                  <a:schemeClr val="bg1"/>
                </a:solidFill>
                <a:cs typeface="Segoe UI Light" panose="020B0502040204020203" pitchFamily="34" charset="0"/>
              </a:rPr>
              <a:t>Vous pourrez désactiver la sourdine et poser vos questions !</a:t>
            </a:r>
          </a:p>
        </p:txBody>
      </p:sp>
      <p:pic>
        <p:nvPicPr>
          <p:cNvPr id="13" name="Graphic 12">
            <a:extLst>
              <a:ext uri="{FF2B5EF4-FFF2-40B4-BE49-F238E27FC236}">
                <a16:creationId xmlns:a16="http://schemas.microsoft.com/office/drawing/2014/main" id="{65AB42F6-64BE-3215-F365-58F2561290E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59597" y="3838333"/>
            <a:ext cx="576072" cy="576072"/>
          </a:xfrm>
          <a:prstGeom prst="rect">
            <a:avLst/>
          </a:prstGeom>
        </p:spPr>
      </p:pic>
      <p:pic>
        <p:nvPicPr>
          <p:cNvPr id="14" name="Graphic 13">
            <a:extLst>
              <a:ext uri="{FF2B5EF4-FFF2-40B4-BE49-F238E27FC236}">
                <a16:creationId xmlns:a16="http://schemas.microsoft.com/office/drawing/2014/main" id="{2297191D-BE1F-6D52-1EC6-D0DE1E9A15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54311" y="2644616"/>
            <a:ext cx="581184" cy="581184"/>
          </a:xfrm>
          <a:prstGeom prst="rect">
            <a:avLst/>
          </a:prstGeom>
        </p:spPr>
      </p:pic>
      <p:sp>
        <p:nvSpPr>
          <p:cNvPr id="15" name="TextBox 14">
            <a:extLst>
              <a:ext uri="{FF2B5EF4-FFF2-40B4-BE49-F238E27FC236}">
                <a16:creationId xmlns:a16="http://schemas.microsoft.com/office/drawing/2014/main" id="{4A284CF6-D14F-DF56-1331-5EA56741FEEB}"/>
              </a:ext>
            </a:extLst>
          </p:cNvPr>
          <p:cNvSpPr txBox="1"/>
          <p:nvPr/>
        </p:nvSpPr>
        <p:spPr>
          <a:xfrm>
            <a:off x="7579628" y="2649378"/>
            <a:ext cx="4114800" cy="6469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2000" b="0" i="0" u="none" strike="noStrike" kern="1200" cap="none" spc="0" normalizeH="0" noProof="0">
                <a:ln>
                  <a:noFill/>
                </a:ln>
                <a:solidFill>
                  <a:schemeClr val="bg1"/>
                </a:solidFill>
                <a:effectLst/>
                <a:uLnTx/>
                <a:uFillTx/>
                <a:ea typeface="+mn-ea"/>
                <a:cs typeface="Segoe UI Light" panose="020B0502040204020203" pitchFamily="34" charset="0"/>
              </a:rPr>
              <a:t>Vous pourrez lever la main, nous vous donnerons la parole</a:t>
            </a:r>
          </a:p>
        </p:txBody>
      </p:sp>
      <p:sp>
        <p:nvSpPr>
          <p:cNvPr id="3" name="Rectangle 2">
            <a:extLst>
              <a:ext uri="{FF2B5EF4-FFF2-40B4-BE49-F238E27FC236}">
                <a16:creationId xmlns:a16="http://schemas.microsoft.com/office/drawing/2014/main" id="{618B7A17-9B97-7412-1C03-77F5949EBB2B}"/>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96936748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470D6-554E-3996-E4C2-E9237F2582A5}"/>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50224A8D-A0F0-F9FA-5919-A807C2F3AC81}"/>
              </a:ext>
            </a:extLst>
          </p:cNvPr>
          <p:cNvSpPr>
            <a:spLocks noGrp="1"/>
          </p:cNvSpPr>
          <p:nvPr>
            <p:ph idx="1"/>
          </p:nvPr>
        </p:nvSpPr>
        <p:spPr>
          <a:xfrm>
            <a:off x="6095999" y="1678190"/>
            <a:ext cx="6409759" cy="3825150"/>
          </a:xfrm>
        </p:spPr>
        <p:txBody>
          <a:bodyPr/>
          <a:lstStyle/>
          <a:p>
            <a:pPr marL="514350" indent="-514350">
              <a:lnSpc>
                <a:spcPct val="93000"/>
              </a:lnSpc>
              <a:spcBef>
                <a:spcPts val="600"/>
              </a:spcBef>
              <a:spcAft>
                <a:spcPts val="600"/>
              </a:spcAft>
              <a:buAutoNum type="arabicPlain"/>
            </a:pPr>
            <a:r>
              <a:rPr lang="fr-fr" sz="2400">
                <a:solidFill>
                  <a:srgbClr val="FFFF00"/>
                </a:solidFill>
              </a:rPr>
              <a:t>Microsoft 365 Copilot Chat</a:t>
            </a:r>
          </a:p>
          <a:p>
            <a:pPr marL="514350" indent="-514350">
              <a:lnSpc>
                <a:spcPct val="93000"/>
              </a:lnSpc>
              <a:spcBef>
                <a:spcPts val="600"/>
              </a:spcBef>
              <a:spcAft>
                <a:spcPts val="600"/>
              </a:spcAft>
              <a:buAutoNum type="arabicPlain"/>
            </a:pPr>
            <a:r>
              <a:rPr lang="fr-fr" sz="2400"/>
              <a:t>Optimisez votre expérience avec Chat</a:t>
            </a:r>
          </a:p>
          <a:p>
            <a:pPr marL="971550" lvl="1" indent="-285750">
              <a:lnSpc>
                <a:spcPct val="93000"/>
              </a:lnSpc>
              <a:spcBef>
                <a:spcPts val="600"/>
              </a:spcBef>
              <a:spcAft>
                <a:spcPts val="600"/>
              </a:spcAft>
            </a:pPr>
            <a:r>
              <a:rPr lang="fr-fr" sz="2400">
                <a:cs typeface="Segoe Sans Display" pitchFamily="2" charset="0"/>
              </a:rPr>
              <a:t>Pages Copilot Chat</a:t>
            </a:r>
          </a:p>
          <a:p>
            <a:pPr marL="971550" lvl="1" indent="-285750">
              <a:lnSpc>
                <a:spcPct val="93000"/>
              </a:lnSpc>
              <a:spcBef>
                <a:spcPts val="600"/>
              </a:spcBef>
              <a:spcAft>
                <a:spcPts val="600"/>
              </a:spcAft>
            </a:pPr>
            <a:r>
              <a:rPr lang="fr-fr" sz="2400"/>
              <a:t>Copilot Chat Créer</a:t>
            </a:r>
          </a:p>
          <a:p>
            <a:pPr marL="971550" lvl="1" indent="-285750">
              <a:lnSpc>
                <a:spcPct val="93000"/>
              </a:lnSpc>
              <a:spcBef>
                <a:spcPts val="600"/>
              </a:spcBef>
              <a:spcAft>
                <a:spcPts val="600"/>
              </a:spcAft>
            </a:pPr>
            <a:r>
              <a:rPr lang="fr-fr" sz="2400"/>
              <a:t>Copilot Chat pour Outlook</a:t>
            </a:r>
          </a:p>
          <a:p>
            <a:pPr marL="971550" lvl="1" indent="-285750">
              <a:lnSpc>
                <a:spcPct val="93000"/>
              </a:lnSpc>
              <a:spcBef>
                <a:spcPts val="600"/>
              </a:spcBef>
              <a:spcAft>
                <a:spcPts val="600"/>
              </a:spcAft>
            </a:pPr>
            <a:r>
              <a:rPr lang="fr-fr" sz="2400"/>
              <a:t>Personnalisation de Copilot Chat</a:t>
            </a:r>
            <a:endParaRPr lang="fr-fr" sz="2600"/>
          </a:p>
          <a:p>
            <a:pPr marL="514350" indent="-514350">
              <a:lnSpc>
                <a:spcPct val="93000"/>
              </a:lnSpc>
              <a:spcBef>
                <a:spcPts val="600"/>
              </a:spcBef>
              <a:spcAft>
                <a:spcPts val="600"/>
              </a:spcAft>
              <a:buAutoNum type="arabicPlain"/>
            </a:pPr>
            <a:r>
              <a:rPr lang="fr-fr" sz="2400"/>
              <a:t>Agents dans Copilot Chat</a:t>
            </a:r>
          </a:p>
          <a:p>
            <a:pPr marL="514350" indent="-514350">
              <a:lnSpc>
                <a:spcPct val="95000"/>
              </a:lnSpc>
              <a:spcBef>
                <a:spcPts val="600"/>
              </a:spcBef>
              <a:spcAft>
                <a:spcPts val="600"/>
              </a:spcAft>
              <a:buAutoNum type="arabicPlain"/>
            </a:pPr>
            <a:r>
              <a:rPr lang="en-US" sz="2400"/>
              <a:t>Pour </a:t>
            </a:r>
            <a:r>
              <a:rPr lang="en-US" sz="2400" err="1"/>
              <a:t>en</a:t>
            </a:r>
            <a:r>
              <a:rPr lang="en-US" sz="2400"/>
              <a:t> savoir plus</a:t>
            </a:r>
            <a:endParaRPr lang="fr-fr" sz="2400"/>
          </a:p>
        </p:txBody>
      </p:sp>
      <p:sp>
        <p:nvSpPr>
          <p:cNvPr id="9" name="Title 8">
            <a:extLst>
              <a:ext uri="{FF2B5EF4-FFF2-40B4-BE49-F238E27FC236}">
                <a16:creationId xmlns:a16="http://schemas.microsoft.com/office/drawing/2014/main" id="{7FE9AA30-448C-0962-9CEB-5B24768ABD9A}"/>
              </a:ext>
            </a:extLst>
          </p:cNvPr>
          <p:cNvSpPr>
            <a:spLocks noGrp="1"/>
          </p:cNvSpPr>
          <p:nvPr>
            <p:ph type="title"/>
          </p:nvPr>
        </p:nvSpPr>
        <p:spPr>
          <a:xfrm>
            <a:off x="589280" y="605657"/>
            <a:ext cx="3480696" cy="918343"/>
          </a:xfrm>
        </p:spPr>
        <p:txBody>
          <a:bodyPr/>
          <a:lstStyle/>
          <a:p>
            <a:r>
              <a:rPr lang="fr-fr"/>
              <a:t>Programme</a:t>
            </a:r>
          </a:p>
        </p:txBody>
      </p:sp>
      <p:cxnSp>
        <p:nvCxnSpPr>
          <p:cNvPr id="11" name="Straight Connector 10">
            <a:extLst>
              <a:ext uri="{FF2B5EF4-FFF2-40B4-BE49-F238E27FC236}">
                <a16:creationId xmlns:a16="http://schemas.microsoft.com/office/drawing/2014/main" id="{62DD35F4-3D8A-D42F-DBEC-28D2A755764A}"/>
              </a:ext>
              <a:ext uri="{C183D7F6-B498-43B3-948B-1728B52AA6E4}">
                <adec:decorative xmlns:adec="http://schemas.microsoft.com/office/drawing/2017/decorative" val="1"/>
              </a:ext>
            </a:extLst>
          </p:cNvPr>
          <p:cNvCxnSpPr>
            <a:cxnSpLocks/>
          </p:cNvCxnSpPr>
          <p:nvPr/>
        </p:nvCxnSpPr>
        <p:spPr>
          <a:xfrm>
            <a:off x="5777396"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CC6B6147-41CB-E16B-CEB0-57767D37D087}"/>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16048651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32E4E-0C24-A8FA-F2C4-D4A7A244C320}"/>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1862340-5600-E3D9-6760-48B7D79F6E35}"/>
              </a:ext>
              <a:ext uri="{C183D7F6-B498-43B3-948B-1728B52AA6E4}">
                <adec:decorative xmlns:adec="http://schemas.microsoft.com/office/drawing/2017/decorative" val="1"/>
              </a:ext>
            </a:extLst>
          </p:cNvPr>
          <p:cNvSpPr>
            <a:spLocks/>
          </p:cNvSpPr>
          <p:nvPr/>
        </p:nvSpPr>
        <p:spPr bwMode="auto">
          <a:xfrm>
            <a:off x="4014134" y="1198619"/>
            <a:ext cx="7632000" cy="4248000"/>
          </a:xfrm>
          <a:prstGeom prst="roundRect">
            <a:avLst>
              <a:gd name="adj" fmla="val 4735"/>
            </a:avLst>
          </a:prstGeom>
          <a:solidFill>
            <a:srgbClr val="F4F3F5">
              <a:alpha val="90000"/>
            </a:srgbClr>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sp>
        <p:nvSpPr>
          <p:cNvPr id="59" name="TextBox 58">
            <a:extLst>
              <a:ext uri="{FF2B5EF4-FFF2-40B4-BE49-F238E27FC236}">
                <a16:creationId xmlns:a16="http://schemas.microsoft.com/office/drawing/2014/main" id="{2B74BD0D-EAA6-8EED-4149-A48ABD0DABF6}"/>
              </a:ext>
            </a:extLst>
          </p:cNvPr>
          <p:cNvSpPr txBox="1"/>
          <p:nvPr/>
        </p:nvSpPr>
        <p:spPr>
          <a:xfrm>
            <a:off x="8862183" y="2564678"/>
            <a:ext cx="953787" cy="477054"/>
          </a:xfrm>
          <a:prstGeom prst="rect">
            <a:avLst/>
          </a:prstGeom>
          <a:noFill/>
        </p:spPr>
        <p:txBody>
          <a:bodyPr wrap="none" lIns="0" tIns="0" rIns="0" bIns="0" rtlCol="0">
            <a:sp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t>Chat</a:t>
            </a:r>
            <a:br/>
            <a:r>
              <a:rPr kumimoji="0" lang="fr-fr" sz="1100" b="0" i="0" u="none" strike="noStrike" kern="1200" cap="none" spc="0" normalizeH="0" baseline="0" noProof="0">
                <a:ln w="3175">
                  <a:noFill/>
                </a:ln>
                <a:solidFill>
                  <a:sysClr val="windowText" lastClr="000000"/>
                </a:solidFill>
                <a:effectLst/>
                <a:uLnTx/>
                <a:uFillTx/>
                <a:latin typeface="Segoe UI" panose="020B0502040204020203" pitchFamily="34" charset="0"/>
                <a:ea typeface="+mn-ea"/>
                <a:cs typeface="Segoe UI" panose="020B0502040204020203" pitchFamily="34" charset="0"/>
              </a:rPr>
              <a:t>ancré dans le Web</a:t>
            </a:r>
          </a:p>
        </p:txBody>
      </p:sp>
      <p:sp>
        <p:nvSpPr>
          <p:cNvPr id="61" name="TextBox 60">
            <a:extLst>
              <a:ext uri="{FF2B5EF4-FFF2-40B4-BE49-F238E27FC236}">
                <a16:creationId xmlns:a16="http://schemas.microsoft.com/office/drawing/2014/main" id="{D69A8E72-A58E-F5F6-1FA2-546CF9509241}"/>
              </a:ext>
            </a:extLst>
          </p:cNvPr>
          <p:cNvSpPr txBox="1"/>
          <p:nvPr/>
        </p:nvSpPr>
        <p:spPr>
          <a:xfrm>
            <a:off x="8851764" y="3288103"/>
            <a:ext cx="846386" cy="307777"/>
          </a:xfrm>
          <a:prstGeom prst="rect">
            <a:avLst/>
          </a:prstGeom>
          <a:noFill/>
        </p:spPr>
        <p:txBody>
          <a:bodyPr wrap="none" lIns="0" tIns="0" rIns="0" bIns="0" rtlCol="0">
            <a:spAutoFit/>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t>Agents</a:t>
            </a:r>
          </a:p>
        </p:txBody>
      </p:sp>
      <p:sp>
        <p:nvSpPr>
          <p:cNvPr id="62" name="TextBox 61">
            <a:extLst>
              <a:ext uri="{FF2B5EF4-FFF2-40B4-BE49-F238E27FC236}">
                <a16:creationId xmlns:a16="http://schemas.microsoft.com/office/drawing/2014/main" id="{1FB20AC8-C98B-E1D6-11AD-C9980882C9E5}"/>
              </a:ext>
            </a:extLst>
          </p:cNvPr>
          <p:cNvSpPr txBox="1"/>
          <p:nvPr/>
        </p:nvSpPr>
        <p:spPr>
          <a:xfrm>
            <a:off x="8879055" y="3842251"/>
            <a:ext cx="2280012" cy="923330"/>
          </a:xfrm>
          <a:prstGeom prst="rect">
            <a:avLst/>
          </a:prstGeom>
          <a:noFill/>
        </p:spPr>
        <p:txBody>
          <a:bodyPr wrap="square" lIns="0" tIns="0" rIns="0" bIns="0" rtlCol="0">
            <a:spAutoFit/>
          </a:bodyPr>
          <a:lstStyle/>
          <a:p>
            <a:pPr lvl="0" defTabSz="932742">
              <a:defRPr/>
            </a:pPr>
            <a:r>
              <a:rPr lang="fr-fr" sz="2000" b="1">
                <a:ln w="3175">
                  <a:noFill/>
                </a:ln>
                <a:solidFill>
                  <a:prstClr val="black"/>
                </a:solidFill>
                <a:latin typeface="Segoe UI Semibold"/>
                <a:cs typeface="Segoe UI Semibold"/>
              </a:rPr>
              <a:t>Sécurisé et gouverné par votre</a:t>
            </a:r>
            <a:br>
              <a:rPr lang="fr-fr" sz="2000" b="1">
                <a:ln w="3175">
                  <a:noFill/>
                </a:ln>
                <a:solidFill>
                  <a:prstClr val="black"/>
                </a:solidFill>
                <a:latin typeface="Segoe UI Semibold"/>
                <a:cs typeface="Segoe UI Semibold"/>
              </a:rPr>
            </a:br>
            <a:r>
              <a:rPr lang="fr-fr" sz="2000" b="1">
                <a:ln w="3175">
                  <a:noFill/>
                </a:ln>
                <a:solidFill>
                  <a:prstClr val="black"/>
                </a:solidFill>
                <a:latin typeface="Segoe UI Semibold"/>
                <a:cs typeface="Segoe UI Semibold"/>
              </a:rPr>
              <a:t>entreprise</a:t>
            </a:r>
          </a:p>
        </p:txBody>
      </p:sp>
      <p:sp>
        <p:nvSpPr>
          <p:cNvPr id="16" name="TextBox 15">
            <a:extLst>
              <a:ext uri="{FF2B5EF4-FFF2-40B4-BE49-F238E27FC236}">
                <a16:creationId xmlns:a16="http://schemas.microsoft.com/office/drawing/2014/main" id="{27317F81-C859-9998-9746-FE11928FA23C}"/>
              </a:ext>
            </a:extLst>
          </p:cNvPr>
          <p:cNvSpPr txBox="1"/>
          <p:nvPr/>
        </p:nvSpPr>
        <p:spPr>
          <a:xfrm>
            <a:off x="5067246" y="3322619"/>
            <a:ext cx="2084673" cy="430887"/>
          </a:xfrm>
          <a:prstGeom prst="rect">
            <a:avLst/>
          </a:prstGeom>
          <a:noFill/>
        </p:spPr>
        <p:txBody>
          <a:bodyPr wrap="none" lIns="0" tIns="0" rIns="0" bIns="0" rtlCol="0">
            <a:spAutoFit/>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a:ln>
                  <a:noFill/>
                </a:ln>
                <a:solidFill>
                  <a:prstClr val="black"/>
                </a:solidFill>
                <a:effectLst/>
                <a:uLnTx/>
                <a:uFillTx/>
                <a:latin typeface="Segoe UI Semibold"/>
                <a:ea typeface="+mn-ea"/>
                <a:cs typeface="Segoe UI Semibold"/>
              </a:rPr>
              <a:t>Copilot Chat</a:t>
            </a:r>
          </a:p>
        </p:txBody>
      </p:sp>
      <p:sp>
        <p:nvSpPr>
          <p:cNvPr id="2" name="TextBox 1">
            <a:extLst>
              <a:ext uri="{FF2B5EF4-FFF2-40B4-BE49-F238E27FC236}">
                <a16:creationId xmlns:a16="http://schemas.microsoft.com/office/drawing/2014/main" id="{BA142687-4481-146E-10F1-E17D9264A140}"/>
              </a:ext>
            </a:extLst>
          </p:cNvPr>
          <p:cNvSpPr txBox="1"/>
          <p:nvPr/>
        </p:nvSpPr>
        <p:spPr>
          <a:xfrm>
            <a:off x="5366590" y="3850179"/>
            <a:ext cx="1485984" cy="147733"/>
          </a:xfrm>
          <a:prstGeom prst="rect">
            <a:avLst/>
          </a:prstGeom>
          <a:noFill/>
        </p:spPr>
        <p:txBody>
          <a:bodyPr wrap="square" lIns="0" tIns="0" rIns="0" bIns="0" rtlCol="0" anchor="t">
            <a:spAutoFit/>
          </a:bodyPr>
          <a:lstStyle>
            <a:defPPr>
              <a:defRPr lang="en-US"/>
            </a:defPPr>
            <a:lvl1pPr marR="0" lvl="0" indent="0" algn="ctr" defTabSz="932742" fontAlgn="auto">
              <a:lnSpc>
                <a:spcPct val="80000"/>
              </a:lnSpc>
              <a:spcBef>
                <a:spcPts val="0"/>
              </a:spcBef>
              <a:spcAft>
                <a:spcPts val="0"/>
              </a:spcAft>
              <a:buClrTx/>
              <a:buSzTx/>
              <a:buFontTx/>
              <a:buNone/>
              <a:tabLst/>
              <a:defRPr kumimoji="0" sz="1600" b="0" i="0" u="none" strike="noStrike" cap="none" spc="0" normalizeH="0" baseline="0">
                <a:ln>
                  <a:noFill/>
                </a:ln>
                <a:solidFill>
                  <a:srgbClr val="454142"/>
                </a:solidFill>
                <a:effectLst/>
                <a:uLnTx/>
                <a:uFillTx/>
                <a:latin typeface="Segoe UI Variable Display" pitchFamily="2" charset="0"/>
                <a:cs typeface="Segoe UI Semibold"/>
              </a:defRPr>
            </a:lvl1pPr>
          </a:lstStyle>
          <a:p>
            <a:pPr marL="0" marR="0" lvl="0" indent="0" algn="ctr" defTabSz="932742" rtl="0" eaLnBrk="1" fontAlgn="auto" latinLnBrk="0" hangingPunct="1">
              <a:lnSpc>
                <a:spcPct val="80000"/>
              </a:lnSpc>
              <a:spcBef>
                <a:spcPts val="0"/>
              </a:spcBef>
              <a:spcAft>
                <a:spcPts val="0"/>
              </a:spcAft>
              <a:buClrTx/>
              <a:buSzTx/>
              <a:buFontTx/>
              <a:buNone/>
              <a:tabLst/>
              <a:defRPr/>
            </a:pPr>
            <a:r>
              <a:rPr kumimoji="0" lang="fr-fr" sz="1200" b="0" i="0" u="none" strike="noStrike" kern="1200" cap="none" spc="0" normalizeH="0" baseline="0" noProof="0">
                <a:ln>
                  <a:noFill/>
                </a:ln>
                <a:solidFill>
                  <a:srgbClr val="454142"/>
                </a:solidFill>
                <a:effectLst/>
                <a:uLnTx/>
                <a:uFillTx/>
                <a:latin typeface="Segoe UI" panose="020B0502040204020203" pitchFamily="34" charset="0"/>
                <a:ea typeface="+mn-ea"/>
                <a:cs typeface="Segoe UI Semibold"/>
              </a:rPr>
              <a:t>Chat piloté par l’IA, gratuit et sécurisé</a:t>
            </a:r>
          </a:p>
        </p:txBody>
      </p:sp>
      <p:sp>
        <p:nvSpPr>
          <p:cNvPr id="7" name="Title 6">
            <a:extLst>
              <a:ext uri="{FF2B5EF4-FFF2-40B4-BE49-F238E27FC236}">
                <a16:creationId xmlns:a16="http://schemas.microsoft.com/office/drawing/2014/main" id="{FDDCA095-A17B-EDC2-60B6-0E6D16E38679}"/>
              </a:ext>
            </a:extLst>
          </p:cNvPr>
          <p:cNvSpPr>
            <a:spLocks noGrp="1"/>
          </p:cNvSpPr>
          <p:nvPr>
            <p:ph type="title"/>
          </p:nvPr>
        </p:nvSpPr>
        <p:spPr>
          <a:xfrm>
            <a:off x="0" y="2872604"/>
            <a:ext cx="3841834" cy="1661993"/>
          </a:xfrm>
          <a:noFill/>
          <a:effectLst/>
        </p:spPr>
        <p:txBody>
          <a:bodyPr wrap="square" lIns="0" tIns="0" rIns="0" bIns="0" rtlCol="0" anchor="t" anchorCtr="0">
            <a:spAutoFit/>
          </a:bodyPr>
          <a:lstStyle/>
          <a:p>
            <a:pPr algn="ctr" defTabSz="914437" fontAlgn="base">
              <a:spcAft>
                <a:spcPts val="1200"/>
              </a:spcAft>
              <a:tabLst>
                <a:tab pos="1371655" algn="l"/>
              </a:tabLst>
            </a:pPr>
            <a:r>
              <a:rPr lang="fr-fr" sz="5400">
                <a:cs typeface="Segoe Sans Display"/>
              </a:rPr>
              <a:t>IA pour </a:t>
            </a:r>
            <a:br>
              <a:rPr lang="fr-fr" sz="5400">
                <a:cs typeface="Segoe Sans Display"/>
              </a:rPr>
            </a:br>
            <a:r>
              <a:rPr lang="fr-fr" sz="5400">
                <a:cs typeface="Segoe Sans Display"/>
              </a:rPr>
              <a:t>tous</a:t>
            </a:r>
            <a:endParaRPr lang="ru-UA" sz="5400">
              <a:cs typeface="Segoe Sans Display"/>
            </a:endParaRPr>
          </a:p>
        </p:txBody>
      </p:sp>
      <p:pic>
        <p:nvPicPr>
          <p:cNvPr id="18" name="Picture 17" descr="Logo de Microsoft 365.">
            <a:extLst>
              <a:ext uri="{FF2B5EF4-FFF2-40B4-BE49-F238E27FC236}">
                <a16:creationId xmlns:a16="http://schemas.microsoft.com/office/drawing/2014/main" id="{61FDCADC-436B-6D81-FE93-3A2D6C46C15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789818" y="2573693"/>
            <a:ext cx="639528" cy="644532"/>
          </a:xfrm>
          <a:prstGeom prst="rect">
            <a:avLst/>
          </a:prstGeom>
        </p:spPr>
      </p:pic>
      <p:cxnSp>
        <p:nvCxnSpPr>
          <p:cNvPr id="4" name="Straight Connector 3">
            <a:extLst>
              <a:ext uri="{FF2B5EF4-FFF2-40B4-BE49-F238E27FC236}">
                <a16:creationId xmlns:a16="http://schemas.microsoft.com/office/drawing/2014/main" id="{24250C71-E63C-3013-27C2-F10C0DF0B3AE}"/>
              </a:ext>
              <a:ext uri="{C183D7F6-B498-43B3-948B-1728B52AA6E4}">
                <adec:decorative xmlns:adec="http://schemas.microsoft.com/office/drawing/2017/decorative" val="1"/>
              </a:ext>
            </a:extLst>
          </p:cNvPr>
          <p:cNvCxnSpPr>
            <a:cxnSpLocks/>
          </p:cNvCxnSpPr>
          <p:nvPr/>
        </p:nvCxnSpPr>
        <p:spPr>
          <a:xfrm>
            <a:off x="7830134" y="2426146"/>
            <a:ext cx="0" cy="1882140"/>
          </a:xfrm>
          <a:prstGeom prst="line">
            <a:avLst/>
          </a:prstGeom>
          <a:ln w="12700">
            <a:solidFill>
              <a:srgbClr val="D9D9D6"/>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D93EA1F-DB17-C5C0-DE00-12376249DF7B}"/>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1632216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D5D51-92BE-9F8C-5CD4-992F5B2A8E25}"/>
            </a:ext>
          </a:extLst>
        </p:cNvPr>
        <p:cNvGrpSpPr/>
        <p:nvPr/>
      </p:nvGrpSpPr>
      <p:grpSpPr>
        <a:xfrm>
          <a:off x="0" y="0"/>
          <a:ext cx="0" cy="0"/>
          <a:chOff x="0" y="0"/>
          <a:chExt cx="0" cy="0"/>
        </a:xfrm>
      </p:grpSpPr>
      <p:sp>
        <p:nvSpPr>
          <p:cNvPr id="3" name="Title 25">
            <a:extLst>
              <a:ext uri="{FF2B5EF4-FFF2-40B4-BE49-F238E27FC236}">
                <a16:creationId xmlns:a16="http://schemas.microsoft.com/office/drawing/2014/main" id="{F2844792-5DF7-E0C3-FCCB-AC0ABBDB551F}"/>
              </a:ext>
            </a:extLst>
          </p:cNvPr>
          <p:cNvSpPr txBox="1">
            <a:spLocks/>
          </p:cNvSpPr>
          <p:nvPr/>
        </p:nvSpPr>
        <p:spPr>
          <a:xfrm>
            <a:off x="573723" y="747443"/>
            <a:ext cx="4127692" cy="1200329"/>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spAutoFit/>
          </a:bodyPr>
          <a:lstStyle>
            <a:lvl1pPr algn="l" defTabSz="914400" rtl="0" eaLnBrk="1" latinLnBrk="0" hangingPunct="1">
              <a:lnSpc>
                <a:spcPct val="90000"/>
              </a:lnSpc>
              <a:spcBef>
                <a:spcPct val="0"/>
              </a:spcBef>
              <a:buNone/>
              <a:defRPr lang="en-US" sz="3000" b="1" i="0" kern="1200" cap="none" spc="-20" baseline="0">
                <a:ln w="3175">
                  <a:noFill/>
                </a:ln>
                <a:solidFill>
                  <a:srgbClr val="000000"/>
                </a:solidFill>
                <a:effectLst/>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fr-fr" sz="3600" b="0" spc="0">
                <a:ln>
                  <a:noFill/>
                </a:ln>
                <a:gradFill flip="none" rotWithShape="1">
                  <a:gsLst>
                    <a:gs pos="0">
                      <a:srgbClr val="94D8FE"/>
                    </a:gs>
                    <a:gs pos="100000">
                      <a:prstClr val="white"/>
                    </a:gs>
                  </a:gsLst>
                  <a:lin ang="16200000" scaled="1"/>
                  <a:tileRect/>
                </a:gradFill>
                <a:ea typeface="+mn-ea"/>
                <a:cs typeface="Segoe Sans Display"/>
              </a:rPr>
              <a:t>Microsoft 365</a:t>
            </a:r>
            <a:br/>
            <a:r>
              <a:rPr lang="fr-fr" sz="3600" b="0" spc="0">
                <a:ln>
                  <a:noFill/>
                </a:ln>
                <a:gradFill flip="none" rotWithShape="1">
                  <a:gsLst>
                    <a:gs pos="0">
                      <a:srgbClr val="94D8FE"/>
                    </a:gs>
                    <a:gs pos="100000">
                      <a:prstClr val="white"/>
                    </a:gs>
                  </a:gsLst>
                  <a:lin ang="16200000" scaled="1"/>
                  <a:tileRect/>
                </a:gradFill>
                <a:ea typeface="+mn-ea"/>
                <a:cs typeface="Segoe Sans Display"/>
              </a:rPr>
              <a:t>Copilot Chat</a:t>
            </a:r>
          </a:p>
        </p:txBody>
      </p:sp>
      <p:sp>
        <p:nvSpPr>
          <p:cNvPr id="4" name="TextBox 3">
            <a:extLst>
              <a:ext uri="{FF2B5EF4-FFF2-40B4-BE49-F238E27FC236}">
                <a16:creationId xmlns:a16="http://schemas.microsoft.com/office/drawing/2014/main" id="{F1D289D7-90A5-E97B-0021-84B40A087A79}"/>
              </a:ext>
            </a:extLst>
          </p:cNvPr>
          <p:cNvSpPr txBox="1"/>
          <p:nvPr/>
        </p:nvSpPr>
        <p:spPr>
          <a:xfrm>
            <a:off x="573723" y="1984455"/>
            <a:ext cx="3345134" cy="4360168"/>
          </a:xfrm>
          <a:prstGeom prst="rect">
            <a:avLst/>
          </a:prstGeom>
          <a:noFill/>
        </p:spPr>
        <p:txBody>
          <a:bodyPr wrap="square" lIns="0" tIns="0" rIns="0" bIns="0" rtlCol="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Un chat IA sécurisé, propulsé </a:t>
            </a:r>
            <a:b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b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par les modèles les plus récents, ancré dans les données Web </a:t>
            </a:r>
            <a:b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b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et conscient du contexte, qui comprend le contenu sur lequel vous travaillez et qui adapte </a:t>
            </a:r>
            <a:b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b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les réponses en conséquence.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700" b="0" i="0" u="none" strike="noStrike" kern="1200" cap="none" spc="0" normalizeH="0" baseline="0" noProof="0">
              <a:ln>
                <a:noFill/>
              </a:ln>
              <a:solidFill>
                <a:srgbClr val="FFFFFF"/>
              </a:solidFill>
              <a:effectLst/>
              <a:uLnTx/>
              <a:uFillTx/>
              <a:latin typeface="Segoe Sans Display"/>
              <a:ea typeface="+mn-ea"/>
              <a:cs typeface="Segoe Sans Display"/>
            </a:endParaRPr>
          </a:p>
          <a:p>
            <a:pPr marL="285750" marR="0" lvl="0" indent="-28575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lang="fr-fr" sz="1800" b="1">
                <a:solidFill>
                  <a:srgbClr val="FFFFFF"/>
                </a:solidFill>
                <a:latin typeface="Segoe Sans Display"/>
                <a:cs typeface="Segoe Sans Display"/>
              </a:rPr>
              <a:t>Sur le Web</a:t>
            </a:r>
            <a:br>
              <a:rPr/>
            </a:br>
            <a:r>
              <a:rPr kumimoji="0" lang="fr-fr"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m365.cloud.microsoft/chat</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fr-fr" sz="1800" b="1" i="0" u="none" strike="noStrike" kern="1200" cap="none" spc="0" normalizeH="0" baseline="0" noProof="0">
                <a:ln>
                  <a:noFill/>
                </a:ln>
                <a:solidFill>
                  <a:prstClr val="white"/>
                </a:solidFill>
                <a:effectLst/>
                <a:uLnTx/>
                <a:uFillTx/>
                <a:latin typeface="Segoe Sans Display"/>
                <a:ea typeface="+mn-ea"/>
                <a:cs typeface="+mn-cs"/>
              </a:rPr>
              <a:t>Windows et MacOS</a:t>
            </a:r>
          </a:p>
          <a:p>
            <a:pPr marL="285750" marR="0" lvl="0" indent="-28575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lang="fr-fr" sz="1800" b="1">
                <a:solidFill>
                  <a:prstClr val="white"/>
                </a:solidFill>
                <a:latin typeface="Segoe Sans Display"/>
              </a:rPr>
              <a:t>Microsoft Teams</a:t>
            </a:r>
          </a:p>
          <a:p>
            <a:pPr marL="285750" marR="0" lvl="0" indent="-28575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lang="fr-fr" sz="1800" b="1">
                <a:solidFill>
                  <a:prstClr val="white"/>
                </a:solidFill>
                <a:latin typeface="Segoe Sans Display"/>
              </a:rPr>
              <a:t>iOS et Android</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p:txBody>
      </p:sp>
      <p:pic>
        <p:nvPicPr>
          <p:cNvPr id="5" name="Picture 4">
            <a:extLst>
              <a:ext uri="{FF2B5EF4-FFF2-40B4-BE49-F238E27FC236}">
                <a16:creationId xmlns:a16="http://schemas.microsoft.com/office/drawing/2014/main" id="{2C3652D7-5CDB-1C3D-732B-B8F5973AC033}"/>
              </a:ext>
            </a:extLst>
          </p:cNvPr>
          <p:cNvPicPr>
            <a:picLocks noChangeAspect="1"/>
          </p:cNvPicPr>
          <p:nvPr/>
        </p:nvPicPr>
        <p:blipFill>
          <a:blip r:embed="rId4"/>
          <a:stretch>
            <a:fillRect/>
          </a:stretch>
        </p:blipFill>
        <p:spPr>
          <a:xfrm>
            <a:off x="4127108" y="1266067"/>
            <a:ext cx="7705825" cy="4325866"/>
          </a:xfrm>
          <a:prstGeom prst="roundRect">
            <a:avLst>
              <a:gd name="adj" fmla="val 2742"/>
            </a:avLst>
          </a:prstGeom>
          <a:solidFill>
            <a:srgbClr val="FFFFFF">
              <a:shade val="85000"/>
            </a:srgbClr>
          </a:solidFill>
          <a:ln>
            <a:noFill/>
          </a:ln>
          <a:effectLst/>
        </p:spPr>
      </p:pic>
      <p:sp>
        <p:nvSpPr>
          <p:cNvPr id="6" name="Rectangle 5">
            <a:extLst>
              <a:ext uri="{FF2B5EF4-FFF2-40B4-BE49-F238E27FC236}">
                <a16:creationId xmlns:a16="http://schemas.microsoft.com/office/drawing/2014/main" id="{67D344A6-855E-1265-3477-EF1AC18EE8EB}"/>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2603245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42" presetClass="path" presetSubtype="0" decel="100000" fill="hold" grpId="1" nodeType="withEffect">
                                  <p:stCondLst>
                                    <p:cond delay="0"/>
                                  </p:stCondLst>
                                  <p:childTnLst>
                                    <p:animMotion origin="layout" path="M 3.95833E-6 -4.81481E-6 L 3.95833E-6 0.03542 " pathEditMode="relative" rAng="0" ptsTypes="AA">
                                      <p:cBhvr>
                                        <p:cTn id="9" dur="700" spd="-100000" fill="hold"/>
                                        <p:tgtEl>
                                          <p:spTgt spid="3"/>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42" presetClass="path" presetSubtype="0" decel="100000" fill="hold" grpId="1" nodeType="withEffect">
                                  <p:stCondLst>
                                    <p:cond delay="100"/>
                                  </p:stCondLst>
                                  <p:childTnLst>
                                    <p:animMotion origin="layout" path="M -3.75E-6 1.11111E-6 L -3.75E-6 0.03542 " pathEditMode="relative" rAng="0" ptsTypes="AA">
                                      <p:cBhvr>
                                        <p:cTn id="14" dur="700" spd="-100000" fill="hold"/>
                                        <p:tgtEl>
                                          <p:spTgt spid="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4"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2107D-23AC-5D94-D271-2AD50DB9503D}"/>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1B0982EE-0845-C2C3-04D6-B1B42495C683}"/>
              </a:ext>
            </a:extLst>
          </p:cNvPr>
          <p:cNvSpPr>
            <a:spLocks noGrp="1"/>
          </p:cNvSpPr>
          <p:nvPr>
            <p:ph idx="1"/>
          </p:nvPr>
        </p:nvSpPr>
        <p:spPr>
          <a:xfrm>
            <a:off x="6095999" y="1660618"/>
            <a:ext cx="5800163" cy="3762568"/>
          </a:xfrm>
        </p:spPr>
        <p:txBody>
          <a:bodyPr/>
          <a:lstStyle/>
          <a:p>
            <a:pPr marL="514350" indent="-514350">
              <a:spcBef>
                <a:spcPts val="600"/>
              </a:spcBef>
              <a:spcAft>
                <a:spcPts val="300"/>
              </a:spcAft>
              <a:buAutoNum type="arabicPlain"/>
            </a:pPr>
            <a:r>
              <a:rPr lang="fr-fr" sz="2400">
                <a:solidFill>
                  <a:srgbClr val="FFFFFF"/>
                </a:solidFill>
              </a:rPr>
              <a:t>Microsoft 365 Copilot Chat</a:t>
            </a:r>
          </a:p>
          <a:p>
            <a:pPr marL="514350" indent="-514350">
              <a:spcBef>
                <a:spcPts val="600"/>
              </a:spcBef>
              <a:spcAft>
                <a:spcPts val="300"/>
              </a:spcAft>
              <a:buAutoNum type="arabicPlain"/>
            </a:pPr>
            <a:r>
              <a:rPr lang="fr-fr" sz="2400"/>
              <a:t>Optimisez votre expérience avec Chat</a:t>
            </a:r>
          </a:p>
          <a:p>
            <a:pPr marL="971550" lvl="1" indent="-285750">
              <a:spcBef>
                <a:spcPts val="600"/>
              </a:spcBef>
              <a:spcAft>
                <a:spcPts val="300"/>
              </a:spcAft>
            </a:pPr>
            <a:r>
              <a:rPr lang="fr-fr" sz="2400">
                <a:solidFill>
                  <a:srgbClr val="FFFF00"/>
                </a:solidFill>
                <a:cs typeface="Segoe Sans Display" pitchFamily="2" charset="0"/>
              </a:rPr>
              <a:t>Pages Copilot Chat</a:t>
            </a:r>
          </a:p>
          <a:p>
            <a:pPr marL="971550" lvl="1" indent="-285750">
              <a:spcBef>
                <a:spcPts val="600"/>
              </a:spcBef>
              <a:spcAft>
                <a:spcPts val="300"/>
              </a:spcAft>
            </a:pPr>
            <a:r>
              <a:rPr lang="fr-fr" sz="2400"/>
              <a:t>Copilot Chat Créer</a:t>
            </a:r>
          </a:p>
          <a:p>
            <a:pPr marL="971550" lvl="1" indent="-285750">
              <a:spcBef>
                <a:spcPts val="600"/>
              </a:spcBef>
              <a:spcAft>
                <a:spcPts val="300"/>
              </a:spcAft>
            </a:pPr>
            <a:r>
              <a:rPr lang="fr-fr" sz="2400"/>
              <a:t>Copilot Chat pour Outlook</a:t>
            </a:r>
          </a:p>
          <a:p>
            <a:pPr marL="971550" lvl="1" indent="-285750">
              <a:spcBef>
                <a:spcPts val="600"/>
              </a:spcBef>
              <a:spcAft>
                <a:spcPts val="300"/>
              </a:spcAft>
            </a:pPr>
            <a:r>
              <a:rPr lang="fr-fr" sz="2400"/>
              <a:t>Personnalisation de Copilot Chat</a:t>
            </a:r>
          </a:p>
          <a:p>
            <a:pPr marL="514350" indent="-514350">
              <a:spcBef>
                <a:spcPts val="600"/>
              </a:spcBef>
              <a:spcAft>
                <a:spcPts val="300"/>
              </a:spcAft>
              <a:buAutoNum type="arabicPlain"/>
            </a:pPr>
            <a:r>
              <a:rPr lang="fr-fr" sz="2400"/>
              <a:t>Agents dans Copilot Chat</a:t>
            </a:r>
          </a:p>
          <a:p>
            <a:pPr marL="514350" indent="-514350">
              <a:lnSpc>
                <a:spcPct val="95000"/>
              </a:lnSpc>
              <a:spcBef>
                <a:spcPts val="600"/>
              </a:spcBef>
              <a:spcAft>
                <a:spcPts val="600"/>
              </a:spcAft>
              <a:buAutoNum type="arabicPlain"/>
            </a:pPr>
            <a:r>
              <a:rPr lang="en-US" sz="2400"/>
              <a:t>Pour </a:t>
            </a:r>
            <a:r>
              <a:rPr lang="en-US" sz="2400" err="1"/>
              <a:t>en</a:t>
            </a:r>
            <a:r>
              <a:rPr lang="en-US" sz="2400"/>
              <a:t> savoir plus</a:t>
            </a:r>
            <a:endParaRPr lang="fr-fr" sz="2400"/>
          </a:p>
        </p:txBody>
      </p:sp>
      <p:sp>
        <p:nvSpPr>
          <p:cNvPr id="9" name="Title 8">
            <a:extLst>
              <a:ext uri="{FF2B5EF4-FFF2-40B4-BE49-F238E27FC236}">
                <a16:creationId xmlns:a16="http://schemas.microsoft.com/office/drawing/2014/main" id="{D01FBDE5-3795-BF5D-3EE1-A1F56E2ABABA}"/>
              </a:ext>
            </a:extLst>
          </p:cNvPr>
          <p:cNvSpPr>
            <a:spLocks noGrp="1"/>
          </p:cNvSpPr>
          <p:nvPr>
            <p:ph type="title"/>
          </p:nvPr>
        </p:nvSpPr>
        <p:spPr>
          <a:xfrm>
            <a:off x="589279" y="605657"/>
            <a:ext cx="3489661" cy="918343"/>
          </a:xfrm>
        </p:spPr>
        <p:txBody>
          <a:bodyPr/>
          <a:lstStyle/>
          <a:p>
            <a:r>
              <a:rPr lang="fr-fr"/>
              <a:t>Programme</a:t>
            </a:r>
          </a:p>
        </p:txBody>
      </p:sp>
      <p:cxnSp>
        <p:nvCxnSpPr>
          <p:cNvPr id="11" name="Straight Connector 10">
            <a:extLst>
              <a:ext uri="{FF2B5EF4-FFF2-40B4-BE49-F238E27FC236}">
                <a16:creationId xmlns:a16="http://schemas.microsoft.com/office/drawing/2014/main" id="{24B9073C-1BB2-199D-1333-AA82164517F8}"/>
              </a:ext>
              <a:ext uri="{C183D7F6-B498-43B3-948B-1728B52AA6E4}">
                <adec:decorative xmlns:adec="http://schemas.microsoft.com/office/drawing/2017/decorative" val="1"/>
              </a:ext>
            </a:extLst>
          </p:cNvPr>
          <p:cNvCxnSpPr>
            <a:cxnSpLocks/>
          </p:cNvCxnSpPr>
          <p:nvPr/>
        </p:nvCxnSpPr>
        <p:spPr>
          <a:xfrm>
            <a:off x="5777396"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6CFB7222-AE79-FD77-9A1A-573F698C47D0}"/>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20935505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E0DF3-989E-792B-2C4D-DB2AC53219B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5BABC371-574D-5C2B-7FC2-E81C6B980DF4}"/>
              </a:ext>
              <a:ext uri="{C183D7F6-B498-43B3-948B-1728B52AA6E4}">
                <adec:decorative xmlns:adec="http://schemas.microsoft.com/office/drawing/2017/decorative" val="1"/>
              </a:ext>
            </a:extLst>
          </p:cNvPr>
          <p:cNvSpPr/>
          <p:nvPr/>
        </p:nvSpPr>
        <p:spPr bwMode="auto">
          <a:xfrm>
            <a:off x="4062984" y="0"/>
            <a:ext cx="8129016" cy="6858000"/>
          </a:xfrm>
          <a:prstGeom prst="rect">
            <a:avLst/>
          </a:prstGeom>
          <a:solidFill>
            <a:srgbClr val="F2F9F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8DC8E8">
                  <a:lumMod val="50000"/>
                </a:srgbClr>
              </a:solidFill>
              <a:effectLst/>
              <a:uLnTx/>
              <a:uFillTx/>
              <a:latin typeface="Segoe Sans Display"/>
              <a:ea typeface="Segoe UI" pitchFamily="34" charset="0"/>
              <a:cs typeface="Segoe UI" pitchFamily="34" charset="0"/>
            </a:endParaRPr>
          </a:p>
        </p:txBody>
      </p:sp>
      <p:sp>
        <p:nvSpPr>
          <p:cNvPr id="2" name="Title 25">
            <a:extLst>
              <a:ext uri="{FF2B5EF4-FFF2-40B4-BE49-F238E27FC236}">
                <a16:creationId xmlns:a16="http://schemas.microsoft.com/office/drawing/2014/main" id="{C9A195C9-AA1C-D70A-69B6-DF196E83A7ED}"/>
              </a:ext>
            </a:extLst>
          </p:cNvPr>
          <p:cNvSpPr txBox="1">
            <a:spLocks noGrp="1"/>
          </p:cNvSpPr>
          <p:nvPr>
            <p:ph type="title" idx="4294967295"/>
          </p:nvPr>
        </p:nvSpPr>
        <p:spPr>
          <a:xfrm>
            <a:off x="585216" y="1398550"/>
            <a:ext cx="3032125" cy="506413"/>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3000" b="1" i="0" kern="1200" spc="-20" baseline="0">
                <a:solidFill>
                  <a:srgbClr val="000000"/>
                </a:solidFill>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3600" b="1" i="0" u="none" strike="noStrike" kern="1200" cap="none" spc="-20" normalizeH="0" baseline="0" noProof="0">
                <a:ln>
                  <a:noFill/>
                </a:ln>
                <a:gradFill>
                  <a:gsLst>
                    <a:gs pos="0">
                      <a:srgbClr val="0078D4"/>
                    </a:gs>
                    <a:gs pos="94000">
                      <a:srgbClr val="C73ECC"/>
                    </a:gs>
                  </a:gsLst>
                  <a:lin ang="0" scaled="1"/>
                </a:gradFill>
                <a:effectLst/>
                <a:uLnTx/>
                <a:uFillTx/>
                <a:latin typeface="Segoe Sans Display Semibold" pitchFamily="2" charset="0"/>
                <a:ea typeface="+mj-ea"/>
                <a:cs typeface="Segoe Sans Display Semibold" pitchFamily="2" charset="0"/>
              </a:rPr>
              <a:t>Pages Copilot</a:t>
            </a:r>
          </a:p>
        </p:txBody>
      </p:sp>
      <p:sp>
        <p:nvSpPr>
          <p:cNvPr id="3" name="TextBox 2">
            <a:extLst>
              <a:ext uri="{FF2B5EF4-FFF2-40B4-BE49-F238E27FC236}">
                <a16:creationId xmlns:a16="http://schemas.microsoft.com/office/drawing/2014/main" id="{8728CE3E-E5FD-6C0C-13EA-0E3908AC287F}"/>
              </a:ext>
            </a:extLst>
          </p:cNvPr>
          <p:cNvSpPr txBox="1"/>
          <p:nvPr/>
        </p:nvSpPr>
        <p:spPr>
          <a:xfrm>
            <a:off x="585216" y="2129816"/>
            <a:ext cx="3412018" cy="3629199"/>
          </a:xfrm>
          <a:prstGeom prst="rect">
            <a:avLst/>
          </a:prstGeom>
          <a:noFill/>
        </p:spPr>
        <p:txBody>
          <a:bodyPr wrap="square" lIns="0" tIns="0" rIns="0" bIns="0" rtlCol="0">
            <a:spAutoFit/>
          </a:bodyPr>
          <a:lstStyle>
            <a:defPPr>
              <a:defRPr lang="en-US"/>
            </a:defPPr>
            <a:lvl1pPr>
              <a:lnSpc>
                <a:spcPct val="110000"/>
              </a:lnSpc>
              <a:defRPr>
                <a:solidFill>
                  <a:srgbClr val="243A5E"/>
                </a:solidFill>
                <a:cs typeface="Segoe Sans Display"/>
              </a:defRPr>
            </a:lvl1pPr>
          </a:lstStyle>
          <a:p>
            <a:pPr lvl="0" defTabSz="914400"/>
            <a:r>
              <a:rPr lang="fr-fr" sz="1800"/>
              <a:t>Les Pages Microsoft 365 </a:t>
            </a:r>
            <a:r>
              <a:rPr lang="fr-fr" sz="1800" err="1"/>
              <a:t>Copilot</a:t>
            </a:r>
            <a:r>
              <a:rPr lang="fr-fr" sz="1800"/>
              <a:t> sont des espaces dynamiques </a:t>
            </a:r>
            <a:br>
              <a:rPr lang="fr-fr" sz="1800"/>
            </a:br>
            <a:r>
              <a:rPr lang="fr-fr" sz="1800"/>
              <a:t>et concrets conçus pour la collaboration de groupe et </a:t>
            </a:r>
            <a:br>
              <a:rPr lang="fr-fr" sz="1800"/>
            </a:br>
            <a:r>
              <a:rPr lang="fr-fr" sz="1800"/>
              <a:t>basés sur l’intelligence artificielle. </a:t>
            </a:r>
          </a:p>
          <a:p>
            <a:pPr lvl="0" defTabSz="914400"/>
            <a:endParaRPr lang="en-US" sz="1800"/>
          </a:p>
          <a:p>
            <a:pPr lvl="0" defTabSz="914400"/>
            <a:r>
              <a:rPr lang="fr-fr" sz="1800"/>
              <a:t>Transformez les réponses pertinentes de </a:t>
            </a:r>
            <a:r>
              <a:rPr lang="fr-fr" sz="1800" err="1"/>
              <a:t>Copilot</a:t>
            </a:r>
            <a:r>
              <a:rPr lang="fr-fr" sz="1800"/>
              <a:t> en pages modifiables et partageables, </a:t>
            </a:r>
            <a:br>
              <a:rPr lang="fr-fr" sz="1800"/>
            </a:br>
            <a:r>
              <a:rPr lang="fr-fr" sz="1800"/>
              <a:t>ce qui facilite la rédaction </a:t>
            </a:r>
            <a:br>
              <a:rPr lang="fr-fr" sz="1800"/>
            </a:br>
            <a:r>
              <a:rPr lang="fr-fr" sz="1800"/>
              <a:t>de textes longs, la création </a:t>
            </a:r>
            <a:br>
              <a:rPr lang="fr-fr" sz="1800"/>
            </a:br>
            <a:r>
              <a:rPr lang="fr-fr" sz="1800"/>
              <a:t>de plans et la recherche.</a:t>
            </a:r>
            <a:endParaRPr kumimoji="0" lang="en-US" sz="1800" b="0" i="0" u="none" strike="noStrike" kern="1200" cap="none" spc="0" normalizeH="0" baseline="0" noProof="0">
              <a:ln>
                <a:noFill/>
              </a:ln>
              <a:solidFill>
                <a:srgbClr val="243A5E"/>
              </a:solidFill>
              <a:effectLst/>
              <a:uLnTx/>
              <a:uFillTx/>
              <a:latin typeface="Segoe Sans Display"/>
              <a:ea typeface="+mn-ea"/>
              <a:cs typeface="Segoe Sans Display"/>
            </a:endParaRPr>
          </a:p>
        </p:txBody>
      </p:sp>
      <p:pic>
        <p:nvPicPr>
          <p:cNvPr id="5" name="Picture 4">
            <a:extLst>
              <a:ext uri="{FF2B5EF4-FFF2-40B4-BE49-F238E27FC236}">
                <a16:creationId xmlns:a16="http://schemas.microsoft.com/office/drawing/2014/main" id="{1A3CF7EE-69E1-B890-7A50-4E31952DCF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351787" y="1398550"/>
            <a:ext cx="7582411" cy="4060899"/>
          </a:xfrm>
          <a:prstGeom prst="roundRect">
            <a:avLst>
              <a:gd name="adj" fmla="val 1786"/>
            </a:avLst>
          </a:prstGeom>
          <a:ln w="12700">
            <a:solidFill>
              <a:schemeClr val="tx2">
                <a:lumMod val="75000"/>
                <a:lumOff val="25000"/>
              </a:schemeClr>
            </a:solidFill>
          </a:ln>
          <a:effectLst>
            <a:outerShdw blurRad="254000" dist="38100" dir="2700000" algn="tl" rotWithShape="0">
              <a:prstClr val="black">
                <a:alpha val="20000"/>
              </a:prstClr>
            </a:outerShdw>
          </a:effectLst>
        </p:spPr>
      </p:pic>
      <p:sp>
        <p:nvSpPr>
          <p:cNvPr id="6" name="Rectangle 5">
            <a:extLst>
              <a:ext uri="{FF2B5EF4-FFF2-40B4-BE49-F238E27FC236}">
                <a16:creationId xmlns:a16="http://schemas.microsoft.com/office/drawing/2014/main" id="{8F1CF9FD-067D-0874-B798-8D5FB468CCE3}"/>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29773891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64" presetClass="path" presetSubtype="0" accel="50000" decel="50000" fill="hold" grpId="1" nodeType="withEffect">
                                  <p:stCondLst>
                                    <p:cond delay="0"/>
                                  </p:stCondLst>
                                  <p:childTnLst>
                                    <p:animMotion origin="layout" path="M 4.16667E-6 0.03704 L 4.16667E-6 -7.40741E-7 " pathEditMode="relative" rAng="0" ptsTypes="AA">
                                      <p:cBhvr>
                                        <p:cTn id="8" dur="500" fill="hold"/>
                                        <p:tgtEl>
                                          <p:spTgt spid="2"/>
                                        </p:tgtEl>
                                        <p:attrNameLst>
                                          <p:attrName>ppt_x</p:attrName>
                                          <p:attrName>ppt_y</p:attrName>
                                        </p:attrNameLst>
                                      </p:cBhvr>
                                      <p:rCtr x="0" y="-1852"/>
                                    </p:animMotion>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64" presetClass="path" presetSubtype="0" accel="50000" decel="50000" fill="hold" grpId="1" nodeType="withEffect">
                                  <p:stCondLst>
                                    <p:cond delay="0"/>
                                  </p:stCondLst>
                                  <p:childTnLst>
                                    <p:animMotion origin="layout" path="M 4.16667E-6 0.05347 L 4.16667E-6 2.96296E-6 " pathEditMode="relative" rAng="0" ptsTypes="AA">
                                      <p:cBhvr>
                                        <p:cTn id="12" dur="500" fill="hold"/>
                                        <p:tgtEl>
                                          <p:spTgt spid="3"/>
                                        </p:tgtEl>
                                        <p:attrNameLst>
                                          <p:attrName>ppt_x</p:attrName>
                                          <p:attrName>ppt_y</p:attrName>
                                        </p:attrNameLst>
                                      </p:cBhvr>
                                      <p:rCtr x="0" y="-268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P spid="3"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pilot Pages">
            <a:hlinkClick r:id="" action="ppaction://media"/>
            <a:extLst>
              <a:ext uri="{FF2B5EF4-FFF2-40B4-BE49-F238E27FC236}">
                <a16:creationId xmlns:a16="http://schemas.microsoft.com/office/drawing/2014/main" id="{48CA3E59-4AF6-E016-33FB-7414646B56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28352"/>
            <a:ext cx="12192000" cy="6858000"/>
          </a:xfrm>
          <a:prstGeom prst="rect">
            <a:avLst/>
          </a:prstGeom>
        </p:spPr>
      </p:pic>
      <p:sp>
        <p:nvSpPr>
          <p:cNvPr id="4" name="Rectangle 3">
            <a:extLst>
              <a:ext uri="{FF2B5EF4-FFF2-40B4-BE49-F238E27FC236}">
                <a16:creationId xmlns:a16="http://schemas.microsoft.com/office/drawing/2014/main" id="{07161876-8838-8A22-06DE-FF343651C648}"/>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30657849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6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3ACC6-DC44-34A8-B8AA-657D25B5C81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ACFE27A-0350-C19E-680D-B33AA57C3783}"/>
              </a:ext>
            </a:extLst>
          </p:cNvPr>
          <p:cNvSpPr txBox="1"/>
          <p:nvPr/>
        </p:nvSpPr>
        <p:spPr>
          <a:xfrm>
            <a:off x="587911" y="564943"/>
            <a:ext cx="8001614" cy="577081"/>
          </a:xfrm>
          <a:prstGeom prst="rect">
            <a:avLst/>
          </a:prstGeom>
          <a:noFill/>
        </p:spPr>
        <p:txBody>
          <a:bodyPr wrap="none" rtlCol="0">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fr-fr" sz="3500" i="0" u="none" strike="noStrike" kern="1200" cap="none" spc="0" normalizeH="0" baseline="0" noProof="0">
                <a:ln>
                  <a:noFill/>
                </a:ln>
                <a:solidFill>
                  <a:schemeClr val="bg1">
                    <a:lumMod val="95000"/>
                  </a:schemeClr>
                </a:solidFill>
                <a:effectLst/>
                <a:uLnTx/>
                <a:uFillTx/>
                <a:latin typeface="Segoe Sans Display Semibold" pitchFamily="2" charset="0"/>
                <a:cs typeface="Segoe Sans Display Semibold" pitchFamily="2" charset="0"/>
              </a:rPr>
              <a:t>Les Pages Copilot sont des fichiers Microsoft Loop</a:t>
            </a:r>
          </a:p>
        </p:txBody>
      </p:sp>
      <p:pic>
        <p:nvPicPr>
          <p:cNvPr id="5" name="Image 0">
            <a:extLst>
              <a:ext uri="{FF2B5EF4-FFF2-40B4-BE49-F238E27FC236}">
                <a16:creationId xmlns:a16="http://schemas.microsoft.com/office/drawing/2014/main" id="{87912EF2-BB49-95C0-7B27-9690F654EEB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6502400" y="2565400"/>
            <a:ext cx="1377950" cy="3194050"/>
          </a:xfrm>
          <a:prstGeom prst="rect">
            <a:avLst/>
          </a:prstGeom>
        </p:spPr>
      </p:pic>
      <p:pic>
        <p:nvPicPr>
          <p:cNvPr id="6" name="Image 1">
            <a:extLst>
              <a:ext uri="{FF2B5EF4-FFF2-40B4-BE49-F238E27FC236}">
                <a16:creationId xmlns:a16="http://schemas.microsoft.com/office/drawing/2014/main" id="{A00E4DFD-075C-38A5-042C-4C2401D99411}"/>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6943793" y="2400300"/>
            <a:ext cx="381000" cy="374650"/>
          </a:xfrm>
          <a:prstGeom prst="rect">
            <a:avLst/>
          </a:prstGeom>
        </p:spPr>
      </p:pic>
      <p:pic>
        <p:nvPicPr>
          <p:cNvPr id="8" name="Image 2">
            <a:extLst>
              <a:ext uri="{FF2B5EF4-FFF2-40B4-BE49-F238E27FC236}">
                <a16:creationId xmlns:a16="http://schemas.microsoft.com/office/drawing/2014/main" id="{9A127683-300C-7E72-FFBC-7EAAD6010B88}"/>
              </a:ext>
              <a:ext uri="{C183D7F6-B498-43B3-948B-1728B52AA6E4}">
                <adec:decorative xmlns:adec="http://schemas.microsoft.com/office/drawing/2017/decorative" val="1"/>
              </a:ext>
            </a:extLst>
          </p:cNvPr>
          <p:cNvPicPr>
            <a:picLocks noChangeAspect="1"/>
          </p:cNvPicPr>
          <p:nvPr/>
        </p:nvPicPr>
        <p:blipFill>
          <a:blip r:embed="rId5" cstate="email">
            <a:alphaModFix amt="35000"/>
            <a:extLst>
              <a:ext uri="{28A0092B-C50C-407E-A947-70E740481C1C}">
                <a14:useLocalDpi xmlns:a14="http://schemas.microsoft.com/office/drawing/2010/main"/>
              </a:ext>
            </a:extLst>
          </a:blip>
          <a:srcRect/>
          <a:stretch/>
        </p:blipFill>
        <p:spPr>
          <a:xfrm>
            <a:off x="3500800" y="1778000"/>
            <a:ext cx="1841111" cy="4032250"/>
          </a:xfrm>
          <a:prstGeom prst="rect">
            <a:avLst/>
          </a:prstGeom>
        </p:spPr>
      </p:pic>
      <p:pic>
        <p:nvPicPr>
          <p:cNvPr id="9" name="Image 3">
            <a:extLst>
              <a:ext uri="{FF2B5EF4-FFF2-40B4-BE49-F238E27FC236}">
                <a16:creationId xmlns:a16="http://schemas.microsoft.com/office/drawing/2014/main" id="{2D7CB1CF-7658-F67A-DFE8-FBE548C9252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5111750" y="2565400"/>
            <a:ext cx="1371600" cy="3194050"/>
          </a:xfrm>
          <a:prstGeom prst="rect">
            <a:avLst/>
          </a:prstGeom>
        </p:spPr>
      </p:pic>
      <p:pic>
        <p:nvPicPr>
          <p:cNvPr id="10" name="Image 4">
            <a:extLst>
              <a:ext uri="{FF2B5EF4-FFF2-40B4-BE49-F238E27FC236}">
                <a16:creationId xmlns:a16="http://schemas.microsoft.com/office/drawing/2014/main" id="{40853974-6D87-0E5F-FD75-BBAE098CD403}"/>
              </a:ext>
              <a:ext uri="{C183D7F6-B498-43B3-948B-1728B52AA6E4}">
                <adec:decorative xmlns:adec="http://schemas.microsoft.com/office/drawing/2017/decorative" val="1"/>
              </a:ext>
            </a:extLst>
          </p:cNvPr>
          <p:cNvPicPr>
            <a:picLocks noChangeAspect="1"/>
          </p:cNvPicPr>
          <p:nvPr/>
        </p:nvPicPr>
        <p:blipFill>
          <a:blip r:embed="rId7" cstate="email">
            <a:extLst>
              <a:ext uri="{28A0092B-C50C-407E-A947-70E740481C1C}">
                <a14:useLocalDpi xmlns:a14="http://schemas.microsoft.com/office/drawing/2010/main"/>
              </a:ext>
            </a:extLst>
          </a:blip>
          <a:srcRect/>
          <a:stretch/>
        </p:blipFill>
        <p:spPr>
          <a:xfrm>
            <a:off x="5607050" y="2400300"/>
            <a:ext cx="381000" cy="374650"/>
          </a:xfrm>
          <a:prstGeom prst="rect">
            <a:avLst/>
          </a:prstGeom>
        </p:spPr>
      </p:pic>
      <p:pic>
        <p:nvPicPr>
          <p:cNvPr id="11" name="Image 5">
            <a:extLst>
              <a:ext uri="{FF2B5EF4-FFF2-40B4-BE49-F238E27FC236}">
                <a16:creationId xmlns:a16="http://schemas.microsoft.com/office/drawing/2014/main" id="{347FC7C8-83B9-9273-E953-26586FF574A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2362200" y="2565400"/>
            <a:ext cx="1371600" cy="3194050"/>
          </a:xfrm>
          <a:prstGeom prst="rect">
            <a:avLst/>
          </a:prstGeom>
        </p:spPr>
      </p:pic>
      <p:pic>
        <p:nvPicPr>
          <p:cNvPr id="12" name="Image 6">
            <a:extLst>
              <a:ext uri="{FF2B5EF4-FFF2-40B4-BE49-F238E27FC236}">
                <a16:creationId xmlns:a16="http://schemas.microsoft.com/office/drawing/2014/main" id="{F32E217A-0E7B-068B-4A9C-F0049457826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1022350" y="1435100"/>
            <a:ext cx="2667000" cy="558800"/>
          </a:xfrm>
          <a:prstGeom prst="rect">
            <a:avLst/>
          </a:prstGeom>
        </p:spPr>
      </p:pic>
      <p:pic>
        <p:nvPicPr>
          <p:cNvPr id="13" name="Image 7">
            <a:extLst>
              <a:ext uri="{FF2B5EF4-FFF2-40B4-BE49-F238E27FC236}">
                <a16:creationId xmlns:a16="http://schemas.microsoft.com/office/drawing/2014/main" id="{F0EA52CB-8AD2-B2C8-279B-1E98A3B7116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3765550" y="1435100"/>
            <a:ext cx="3403600" cy="558800"/>
          </a:xfrm>
          <a:prstGeom prst="rect">
            <a:avLst/>
          </a:prstGeom>
        </p:spPr>
      </p:pic>
      <p:pic>
        <p:nvPicPr>
          <p:cNvPr id="14" name="Image 8">
            <a:extLst>
              <a:ext uri="{FF2B5EF4-FFF2-40B4-BE49-F238E27FC236}">
                <a16:creationId xmlns:a16="http://schemas.microsoft.com/office/drawing/2014/main" id="{6BC858F5-0CFC-1D52-D300-C4F99450E5C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7245350" y="1435100"/>
            <a:ext cx="4699000" cy="558800"/>
          </a:xfrm>
          <a:prstGeom prst="rect">
            <a:avLst/>
          </a:prstGeom>
        </p:spPr>
      </p:pic>
      <p:pic>
        <p:nvPicPr>
          <p:cNvPr id="15" name="Image 9">
            <a:extLst>
              <a:ext uri="{FF2B5EF4-FFF2-40B4-BE49-F238E27FC236}">
                <a16:creationId xmlns:a16="http://schemas.microsoft.com/office/drawing/2014/main" id="{EA0AE267-CCAE-000D-112C-FA471CFE1FE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4229100" y="2393950"/>
            <a:ext cx="381000" cy="387350"/>
          </a:xfrm>
          <a:prstGeom prst="rect">
            <a:avLst/>
          </a:prstGeom>
        </p:spPr>
      </p:pic>
      <p:pic>
        <p:nvPicPr>
          <p:cNvPr id="16" name="Image 10">
            <a:extLst>
              <a:ext uri="{FF2B5EF4-FFF2-40B4-BE49-F238E27FC236}">
                <a16:creationId xmlns:a16="http://schemas.microsoft.com/office/drawing/2014/main" id="{4EC8DF9D-B7E5-E50B-7E0D-C0E979FA04E5}"/>
              </a:ext>
              <a:ext uri="{C183D7F6-B498-43B3-948B-1728B52AA6E4}">
                <adec:decorative xmlns:adec="http://schemas.microsoft.com/office/drawing/2017/decorative" val="1"/>
              </a:ext>
            </a:extLst>
          </p:cNvPr>
          <p:cNvPicPr>
            <a:picLocks noChangeAspect="1"/>
          </p:cNvPicPr>
          <p:nvPr/>
        </p:nvPicPr>
        <p:blipFill>
          <a:blip r:embed="rId13" cstate="email">
            <a:extLst>
              <a:ext uri="{28A0092B-C50C-407E-A947-70E740481C1C}">
                <a14:useLocalDpi xmlns:a14="http://schemas.microsoft.com/office/drawing/2010/main"/>
              </a:ext>
            </a:extLst>
          </a:blip>
          <a:srcRect/>
          <a:stretch/>
        </p:blipFill>
        <p:spPr>
          <a:xfrm>
            <a:off x="1416050" y="2381250"/>
            <a:ext cx="412750" cy="408449"/>
          </a:xfrm>
          <a:prstGeom prst="rect">
            <a:avLst/>
          </a:prstGeom>
        </p:spPr>
      </p:pic>
      <p:pic>
        <p:nvPicPr>
          <p:cNvPr id="17" name="Image 11">
            <a:extLst>
              <a:ext uri="{FF2B5EF4-FFF2-40B4-BE49-F238E27FC236}">
                <a16:creationId xmlns:a16="http://schemas.microsoft.com/office/drawing/2014/main" id="{6A4A0109-C148-96DF-6D77-7B6C0BCF2E61}"/>
              </a:ext>
              <a:ext uri="{C183D7F6-B498-43B3-948B-1728B52AA6E4}">
                <adec:decorative xmlns:adec="http://schemas.microsoft.com/office/drawing/2017/decorative" val="1"/>
              </a:ext>
            </a:extLst>
          </p:cNvPr>
          <p:cNvPicPr>
            <a:picLocks noChangeAspect="1"/>
          </p:cNvPicPr>
          <p:nvPr/>
        </p:nvPicPr>
        <p:blipFill>
          <a:blip r:embed="rId14" cstate="email">
            <a:extLst>
              <a:ext uri="{28A0092B-C50C-407E-A947-70E740481C1C}">
                <a14:useLocalDpi xmlns:a14="http://schemas.microsoft.com/office/drawing/2010/main"/>
              </a:ext>
            </a:extLst>
          </a:blip>
          <a:srcRect/>
          <a:stretch/>
        </p:blipFill>
        <p:spPr>
          <a:xfrm>
            <a:off x="2800350" y="2381251"/>
            <a:ext cx="415998" cy="415999"/>
          </a:xfrm>
          <a:prstGeom prst="rect">
            <a:avLst/>
          </a:prstGeom>
        </p:spPr>
      </p:pic>
      <p:pic>
        <p:nvPicPr>
          <p:cNvPr id="18" name="Image 12">
            <a:extLst>
              <a:ext uri="{FF2B5EF4-FFF2-40B4-BE49-F238E27FC236}">
                <a16:creationId xmlns:a16="http://schemas.microsoft.com/office/drawing/2014/main" id="{610CAE27-B18C-12C4-D991-5BE18140F42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5"/>
              </a:ext>
            </a:extLst>
          </a:blip>
          <a:srcRect/>
          <a:stretch/>
        </p:blipFill>
        <p:spPr>
          <a:xfrm>
            <a:off x="10566400" y="2590800"/>
            <a:ext cx="1377950" cy="3168650"/>
          </a:xfrm>
          <a:prstGeom prst="rect">
            <a:avLst/>
          </a:prstGeom>
        </p:spPr>
      </p:pic>
      <p:pic>
        <p:nvPicPr>
          <p:cNvPr id="19" name="Image 13">
            <a:extLst>
              <a:ext uri="{FF2B5EF4-FFF2-40B4-BE49-F238E27FC236}">
                <a16:creationId xmlns:a16="http://schemas.microsoft.com/office/drawing/2014/main" id="{3ECB4E72-6324-85D3-BB35-77C6796920AF}"/>
              </a:ext>
              <a:ext uri="{C183D7F6-B498-43B3-948B-1728B52AA6E4}">
                <adec:decorative xmlns:adec="http://schemas.microsoft.com/office/drawing/2017/decorative" val="1"/>
              </a:ext>
            </a:extLst>
          </p:cNvPr>
          <p:cNvPicPr>
            <a:picLocks noChangeAspect="1"/>
          </p:cNvPicPr>
          <p:nvPr/>
        </p:nvPicPr>
        <p:blipFill>
          <a:blip r:embed="rId16" cstate="email">
            <a:extLst>
              <a:ext uri="{28A0092B-C50C-407E-A947-70E740481C1C}">
                <a14:useLocalDpi xmlns:a14="http://schemas.microsoft.com/office/drawing/2010/main"/>
              </a:ext>
            </a:extLst>
          </a:blip>
          <a:srcRect/>
          <a:stretch/>
        </p:blipFill>
        <p:spPr>
          <a:xfrm>
            <a:off x="11017606" y="2400300"/>
            <a:ext cx="476250" cy="374650"/>
          </a:xfrm>
          <a:prstGeom prst="rect">
            <a:avLst/>
          </a:prstGeom>
        </p:spPr>
      </p:pic>
      <p:pic>
        <p:nvPicPr>
          <p:cNvPr id="20" name="Image 14">
            <a:extLst>
              <a:ext uri="{FF2B5EF4-FFF2-40B4-BE49-F238E27FC236}">
                <a16:creationId xmlns:a16="http://schemas.microsoft.com/office/drawing/2014/main" id="{F6D74D6B-50C9-3215-806D-13326881B03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7"/>
              </a:ext>
            </a:extLst>
          </a:blip>
          <a:srcRect/>
          <a:stretch/>
        </p:blipFill>
        <p:spPr>
          <a:xfrm>
            <a:off x="9188450" y="2590800"/>
            <a:ext cx="1377950" cy="3168650"/>
          </a:xfrm>
          <a:prstGeom prst="rect">
            <a:avLst/>
          </a:prstGeom>
        </p:spPr>
      </p:pic>
      <p:pic>
        <p:nvPicPr>
          <p:cNvPr id="21" name="Image 15">
            <a:extLst>
              <a:ext uri="{FF2B5EF4-FFF2-40B4-BE49-F238E27FC236}">
                <a16:creationId xmlns:a16="http://schemas.microsoft.com/office/drawing/2014/main" id="{8AB85ADE-CE0B-AFA8-1D95-292A357E7BB0}"/>
              </a:ext>
              <a:ext uri="{C183D7F6-B498-43B3-948B-1728B52AA6E4}">
                <adec:decorative xmlns:adec="http://schemas.microsoft.com/office/drawing/2017/decorative" val="1"/>
              </a:ext>
            </a:extLst>
          </p:cNvPr>
          <p:cNvPicPr>
            <a:picLocks noChangeAspect="1"/>
          </p:cNvPicPr>
          <p:nvPr/>
        </p:nvPicPr>
        <p:blipFill>
          <a:blip r:embed="rId18" cstate="email">
            <a:extLst>
              <a:ext uri="{28A0092B-C50C-407E-A947-70E740481C1C}">
                <a14:useLocalDpi xmlns:a14="http://schemas.microsoft.com/office/drawing/2010/main"/>
              </a:ext>
            </a:extLst>
          </a:blip>
          <a:srcRect/>
          <a:stretch/>
        </p:blipFill>
        <p:spPr>
          <a:xfrm>
            <a:off x="9677754" y="2400300"/>
            <a:ext cx="400050" cy="374650"/>
          </a:xfrm>
          <a:prstGeom prst="rect">
            <a:avLst/>
          </a:prstGeom>
        </p:spPr>
      </p:pic>
      <p:pic>
        <p:nvPicPr>
          <p:cNvPr id="22" name="Image 16">
            <a:extLst>
              <a:ext uri="{FF2B5EF4-FFF2-40B4-BE49-F238E27FC236}">
                <a16:creationId xmlns:a16="http://schemas.microsoft.com/office/drawing/2014/main" id="{A354E37A-1796-0937-4ACA-44A6025C706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9"/>
              </a:ext>
            </a:extLst>
          </a:blip>
          <a:srcRect/>
          <a:stretch/>
        </p:blipFill>
        <p:spPr>
          <a:xfrm>
            <a:off x="7816850" y="2590800"/>
            <a:ext cx="1371600" cy="3168650"/>
          </a:xfrm>
          <a:prstGeom prst="rect">
            <a:avLst/>
          </a:prstGeom>
        </p:spPr>
      </p:pic>
      <p:pic>
        <p:nvPicPr>
          <p:cNvPr id="23" name="Image 17">
            <a:extLst>
              <a:ext uri="{FF2B5EF4-FFF2-40B4-BE49-F238E27FC236}">
                <a16:creationId xmlns:a16="http://schemas.microsoft.com/office/drawing/2014/main" id="{25FC7F37-722C-6EFA-0774-C1187DBEDD3E}"/>
              </a:ext>
              <a:ext uri="{C183D7F6-B498-43B3-948B-1728B52AA6E4}">
                <adec:decorative xmlns:adec="http://schemas.microsoft.com/office/drawing/2017/decorative" val="1"/>
              </a:ext>
            </a:extLst>
          </p:cNvPr>
          <p:cNvPicPr>
            <a:picLocks noChangeAspect="1"/>
          </p:cNvPicPr>
          <p:nvPr/>
        </p:nvPicPr>
        <p:blipFill>
          <a:blip r:embed="rId20" cstate="email">
            <a:extLst>
              <a:ext uri="{28A0092B-C50C-407E-A947-70E740481C1C}">
                <a14:useLocalDpi xmlns:a14="http://schemas.microsoft.com/office/drawing/2010/main"/>
              </a:ext>
            </a:extLst>
          </a:blip>
          <a:srcRect/>
          <a:stretch/>
        </p:blipFill>
        <p:spPr>
          <a:xfrm>
            <a:off x="8287103" y="2400300"/>
            <a:ext cx="431800" cy="374650"/>
          </a:xfrm>
          <a:prstGeom prst="rect">
            <a:avLst/>
          </a:prstGeom>
        </p:spPr>
      </p:pic>
      <p:sp>
        <p:nvSpPr>
          <p:cNvPr id="24" name="Text 0">
            <a:extLst>
              <a:ext uri="{FF2B5EF4-FFF2-40B4-BE49-F238E27FC236}">
                <a16:creationId xmlns:a16="http://schemas.microsoft.com/office/drawing/2014/main" id="{2763E696-8AF2-4B48-3C2A-3E77067F7FE6}"/>
              </a:ext>
            </a:extLst>
          </p:cNvPr>
          <p:cNvSpPr/>
          <p:nvPr/>
        </p:nvSpPr>
        <p:spPr>
          <a:xfrm>
            <a:off x="6800850" y="2876550"/>
            <a:ext cx="641350" cy="203200"/>
          </a:xfrm>
          <a:prstGeom prst="rect">
            <a:avLst/>
          </a:prstGeom>
          <a:noFill/>
          <a:ln/>
        </p:spPr>
        <p:txBody>
          <a:bodyPr wrap="square" lIns="0" tIns="0" rIns="0" bIns="0" rtlCol="0" anchor="ctr"/>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12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OneNote</a:t>
            </a:r>
            <a:endParaRPr kumimoji="0" lang="en-US" sz="12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25" name="Text 1">
            <a:extLst>
              <a:ext uri="{FF2B5EF4-FFF2-40B4-BE49-F238E27FC236}">
                <a16:creationId xmlns:a16="http://schemas.microsoft.com/office/drawing/2014/main" id="{81A1A91E-4970-C314-1E25-35A81E39FFAC}"/>
              </a:ext>
            </a:extLst>
          </p:cNvPr>
          <p:cNvSpPr/>
          <p:nvPr/>
        </p:nvSpPr>
        <p:spPr>
          <a:xfrm>
            <a:off x="6527800" y="3092450"/>
            <a:ext cx="1211924" cy="152400"/>
          </a:xfrm>
          <a:prstGeom prst="rect">
            <a:avLst/>
          </a:prstGeom>
          <a:noFill/>
          <a:ln/>
        </p:spPr>
        <p:txBody>
          <a:bodyPr wrap="square" lIns="0" tIns="0" rIns="0" bIns="0" rtlCol="0" anchor="t"/>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9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Mémoire numérique</a:t>
            </a:r>
            <a:endParaRPr kumimoji="0" lang="en-US" sz="9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26" name="Text 2">
            <a:extLst>
              <a:ext uri="{FF2B5EF4-FFF2-40B4-BE49-F238E27FC236}">
                <a16:creationId xmlns:a16="http://schemas.microsoft.com/office/drawing/2014/main" id="{26255F7A-019C-6BB8-91BB-68EEC0315ED8}"/>
              </a:ext>
            </a:extLst>
          </p:cNvPr>
          <p:cNvSpPr/>
          <p:nvPr/>
        </p:nvSpPr>
        <p:spPr>
          <a:xfrm>
            <a:off x="6616700" y="3638550"/>
            <a:ext cx="1071429" cy="412750"/>
          </a:xfrm>
          <a:prstGeom prst="rect">
            <a:avLst/>
          </a:prstGeom>
          <a:noFill/>
          <a:ln/>
        </p:spPr>
        <p:txBody>
          <a:bodyPr wrap="square" lIns="0" tIns="0" rIns="0" bIns="0" rtlCol="0" anchor="ctr"/>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Notes</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27" name="Text 3">
            <a:extLst>
              <a:ext uri="{FF2B5EF4-FFF2-40B4-BE49-F238E27FC236}">
                <a16:creationId xmlns:a16="http://schemas.microsoft.com/office/drawing/2014/main" id="{0368AA3C-7478-3713-8B82-1EDB05EC156B}"/>
              </a:ext>
            </a:extLst>
          </p:cNvPr>
          <p:cNvSpPr/>
          <p:nvPr/>
        </p:nvSpPr>
        <p:spPr>
          <a:xfrm>
            <a:off x="6616700" y="4438650"/>
            <a:ext cx="1071429" cy="1536700"/>
          </a:xfrm>
          <a:prstGeom prst="rect">
            <a:avLst/>
          </a:prstGeom>
          <a:noFill/>
          <a:ln/>
        </p:spPr>
        <p:txBody>
          <a:bodyPr wrap="square" lIns="0" tIns="0" rIns="0" bIns="0" rtlCol="0" anchor="t"/>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Capturez vos idées et organisez vos pensées</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28" name="Text 5">
            <a:extLst>
              <a:ext uri="{FF2B5EF4-FFF2-40B4-BE49-F238E27FC236}">
                <a16:creationId xmlns:a16="http://schemas.microsoft.com/office/drawing/2014/main" id="{2EB9568B-66D5-67F3-D40A-E1F46DA83385}"/>
              </a:ext>
            </a:extLst>
          </p:cNvPr>
          <p:cNvSpPr/>
          <p:nvPr/>
        </p:nvSpPr>
        <p:spPr>
          <a:xfrm>
            <a:off x="4229100" y="2876550"/>
            <a:ext cx="361950" cy="203200"/>
          </a:xfrm>
          <a:prstGeom prst="rect">
            <a:avLst/>
          </a:prstGeom>
          <a:noFill/>
          <a:ln/>
        </p:spPr>
        <p:txBody>
          <a:bodyPr wrap="square" lIns="0" tIns="0" rIns="0" bIns="0" rtlCol="0" anchor="ctr"/>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12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Loop</a:t>
            </a:r>
            <a:endParaRPr kumimoji="0" lang="en-US" sz="12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29" name="Text 6">
            <a:extLst>
              <a:ext uri="{FF2B5EF4-FFF2-40B4-BE49-F238E27FC236}">
                <a16:creationId xmlns:a16="http://schemas.microsoft.com/office/drawing/2014/main" id="{C091BCC8-A18C-C8C1-EBBD-28C3E7B29C6F}"/>
              </a:ext>
            </a:extLst>
          </p:cNvPr>
          <p:cNvSpPr/>
          <p:nvPr/>
        </p:nvSpPr>
        <p:spPr>
          <a:xfrm>
            <a:off x="3816350" y="3092450"/>
            <a:ext cx="1211924" cy="152400"/>
          </a:xfrm>
          <a:prstGeom prst="rect">
            <a:avLst/>
          </a:prstGeom>
          <a:noFill/>
          <a:ln/>
        </p:spPr>
        <p:txBody>
          <a:bodyPr wrap="square" lIns="0" tIns="0" rIns="0" bIns="0" rtlCol="0" anchor="t"/>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9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Co-création</a:t>
            </a:r>
            <a:endParaRPr kumimoji="0" lang="en-US" sz="9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0" name="Text 7">
            <a:extLst>
              <a:ext uri="{FF2B5EF4-FFF2-40B4-BE49-F238E27FC236}">
                <a16:creationId xmlns:a16="http://schemas.microsoft.com/office/drawing/2014/main" id="{46A995BB-17CB-6292-687E-1D824CB6CB46}"/>
              </a:ext>
            </a:extLst>
          </p:cNvPr>
          <p:cNvSpPr/>
          <p:nvPr/>
        </p:nvSpPr>
        <p:spPr>
          <a:xfrm>
            <a:off x="3867150" y="4438650"/>
            <a:ext cx="1071429" cy="1536700"/>
          </a:xfrm>
          <a:prstGeom prst="rect">
            <a:avLst/>
          </a:prstGeom>
          <a:noFill/>
          <a:ln/>
        </p:spPr>
        <p:txBody>
          <a:bodyPr wrap="square" lIns="0" tIns="0" rIns="0" bIns="0" rtlCol="0" anchor="t"/>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Réfléchissez, planifiez et créez ensemble, tout en réunissant votre équipe et vos idées en un seul endroit</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1" name="Text 8">
            <a:extLst>
              <a:ext uri="{FF2B5EF4-FFF2-40B4-BE49-F238E27FC236}">
                <a16:creationId xmlns:a16="http://schemas.microsoft.com/office/drawing/2014/main" id="{D4C16388-889C-C6D4-F060-1ECD9E05A279}"/>
              </a:ext>
            </a:extLst>
          </p:cNvPr>
          <p:cNvSpPr/>
          <p:nvPr/>
        </p:nvSpPr>
        <p:spPr>
          <a:xfrm>
            <a:off x="3886200" y="3638550"/>
            <a:ext cx="1071429" cy="412750"/>
          </a:xfrm>
          <a:prstGeom prst="rect">
            <a:avLst/>
          </a:prstGeom>
          <a:noFill/>
          <a:ln/>
        </p:spPr>
        <p:txBody>
          <a:bodyPr wrap="square" lIns="0" tIns="0" rIns="0" bIns="0" rtlCol="0" anchor="ctr"/>
          <a:lstStyle/>
          <a:p>
            <a:pPr marL="0" marR="0" lvl="0" indent="0" algn="ctr" defTabSz="914400" rtl="0" eaLnBrk="1" fontAlgn="auto" latinLnBrk="0" hangingPunct="1">
              <a:lnSpc>
                <a:spcPct val="103199"/>
              </a:lnSpc>
              <a:spcBef>
                <a:spcPts val="0"/>
              </a:spcBef>
              <a:spcAft>
                <a:spcPts val="0"/>
              </a:spcAft>
              <a:buClrTx/>
              <a:buSzTx/>
              <a:buFontTx/>
              <a:buNone/>
              <a:tabLst/>
              <a:defRPr/>
            </a:pPr>
            <a:r>
              <a:rPr kumimoji="0" lang="fr-fr" sz="8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Espace de travail et composants</a:t>
            </a:r>
            <a:endParaRPr kumimoji="0" lang="en-US" sz="8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2" name="Text 9">
            <a:extLst>
              <a:ext uri="{FF2B5EF4-FFF2-40B4-BE49-F238E27FC236}">
                <a16:creationId xmlns:a16="http://schemas.microsoft.com/office/drawing/2014/main" id="{053CD1DA-5B06-41A3-9DA9-98E3304A5DB1}"/>
              </a:ext>
            </a:extLst>
          </p:cNvPr>
          <p:cNvSpPr/>
          <p:nvPr/>
        </p:nvSpPr>
        <p:spPr>
          <a:xfrm>
            <a:off x="5372100" y="2876550"/>
            <a:ext cx="831850" cy="203200"/>
          </a:xfrm>
          <a:prstGeom prst="rect">
            <a:avLst/>
          </a:prstGeom>
          <a:noFill/>
          <a:ln/>
        </p:spPr>
        <p:txBody>
          <a:bodyPr wrap="square" lIns="0" tIns="0" rIns="0" bIns="0" rtlCol="0" anchor="ctr"/>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12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Whiteboard</a:t>
            </a:r>
            <a:endParaRPr kumimoji="0" lang="en-US" sz="12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3" name="Text 10">
            <a:extLst>
              <a:ext uri="{FF2B5EF4-FFF2-40B4-BE49-F238E27FC236}">
                <a16:creationId xmlns:a16="http://schemas.microsoft.com/office/drawing/2014/main" id="{1440465C-9EF3-1973-C54F-B25236BF0BCC}"/>
              </a:ext>
            </a:extLst>
          </p:cNvPr>
          <p:cNvSpPr/>
          <p:nvPr/>
        </p:nvSpPr>
        <p:spPr>
          <a:xfrm>
            <a:off x="5194300" y="3092450"/>
            <a:ext cx="1211924" cy="152400"/>
          </a:xfrm>
          <a:prstGeom prst="rect">
            <a:avLst/>
          </a:prstGeom>
          <a:noFill/>
          <a:ln/>
        </p:spPr>
        <p:txBody>
          <a:bodyPr wrap="square" lIns="0" tIns="0" rIns="0" bIns="0" rtlCol="0" anchor="t"/>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9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Brainstorming visuel</a:t>
            </a:r>
            <a:endParaRPr kumimoji="0" lang="en-US" sz="9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4" name="Text 11">
            <a:extLst>
              <a:ext uri="{FF2B5EF4-FFF2-40B4-BE49-F238E27FC236}">
                <a16:creationId xmlns:a16="http://schemas.microsoft.com/office/drawing/2014/main" id="{B4E62DF1-23D6-589F-F440-68D9559D2AEA}"/>
              </a:ext>
            </a:extLst>
          </p:cNvPr>
          <p:cNvSpPr/>
          <p:nvPr/>
        </p:nvSpPr>
        <p:spPr>
          <a:xfrm>
            <a:off x="5264150" y="4438650"/>
            <a:ext cx="1071429" cy="1536700"/>
          </a:xfrm>
          <a:prstGeom prst="rect">
            <a:avLst/>
          </a:prstGeom>
          <a:noFill/>
          <a:ln/>
        </p:spPr>
        <p:txBody>
          <a:bodyPr wrap="square" lIns="0" tIns="0" rIns="0" bIns="0" rtlCol="0" anchor="t"/>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Visualisez vos idées et débattez ensemble</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5" name="Text 12">
            <a:extLst>
              <a:ext uri="{FF2B5EF4-FFF2-40B4-BE49-F238E27FC236}">
                <a16:creationId xmlns:a16="http://schemas.microsoft.com/office/drawing/2014/main" id="{31C6AB50-2B7A-76B7-BC4C-5E1535D9F08B}"/>
              </a:ext>
            </a:extLst>
          </p:cNvPr>
          <p:cNvSpPr/>
          <p:nvPr/>
        </p:nvSpPr>
        <p:spPr>
          <a:xfrm>
            <a:off x="5264150" y="3638550"/>
            <a:ext cx="1071429" cy="412750"/>
          </a:xfrm>
          <a:prstGeom prst="rect">
            <a:avLst/>
          </a:prstGeom>
          <a:noFill/>
          <a:ln/>
        </p:spPr>
        <p:txBody>
          <a:bodyPr wrap="square" lIns="0" tIns="0" rIns="0" bIns="0" rtlCol="0" anchor="ctr"/>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Canvas</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6" name="Text 13">
            <a:extLst>
              <a:ext uri="{FF2B5EF4-FFF2-40B4-BE49-F238E27FC236}">
                <a16:creationId xmlns:a16="http://schemas.microsoft.com/office/drawing/2014/main" id="{9AD0B074-4435-9DAD-0AC5-F3CFD6237A79}"/>
              </a:ext>
            </a:extLst>
          </p:cNvPr>
          <p:cNvSpPr/>
          <p:nvPr/>
        </p:nvSpPr>
        <p:spPr>
          <a:xfrm>
            <a:off x="2813050" y="2876550"/>
            <a:ext cx="444500" cy="203200"/>
          </a:xfrm>
          <a:prstGeom prst="rect">
            <a:avLst/>
          </a:prstGeom>
          <a:noFill/>
          <a:ln/>
        </p:spPr>
        <p:txBody>
          <a:bodyPr wrap="square" lIns="0" tIns="0" rIns="0" bIns="0" rtlCol="0" anchor="ctr"/>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12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Teams</a:t>
            </a:r>
            <a:endParaRPr kumimoji="0" lang="en-US" sz="12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7" name="Text 14">
            <a:extLst>
              <a:ext uri="{FF2B5EF4-FFF2-40B4-BE49-F238E27FC236}">
                <a16:creationId xmlns:a16="http://schemas.microsoft.com/office/drawing/2014/main" id="{B5DC71A3-87BD-45F1-8258-FB80F01D2E56}"/>
              </a:ext>
            </a:extLst>
          </p:cNvPr>
          <p:cNvSpPr/>
          <p:nvPr/>
        </p:nvSpPr>
        <p:spPr>
          <a:xfrm>
            <a:off x="2444750" y="3092450"/>
            <a:ext cx="1211924" cy="152400"/>
          </a:xfrm>
          <a:prstGeom prst="rect">
            <a:avLst/>
          </a:prstGeom>
          <a:noFill/>
          <a:ln/>
        </p:spPr>
        <p:txBody>
          <a:bodyPr wrap="square" lIns="0" tIns="0" rIns="0" bIns="0" rtlCol="0" anchor="t"/>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9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Collaboration</a:t>
            </a:r>
            <a:endParaRPr kumimoji="0" lang="en-US" sz="9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8" name="Text 15">
            <a:extLst>
              <a:ext uri="{FF2B5EF4-FFF2-40B4-BE49-F238E27FC236}">
                <a16:creationId xmlns:a16="http://schemas.microsoft.com/office/drawing/2014/main" id="{6869D202-FD9C-1DF7-6045-2EC8D7A71998}"/>
              </a:ext>
            </a:extLst>
          </p:cNvPr>
          <p:cNvSpPr/>
          <p:nvPr/>
        </p:nvSpPr>
        <p:spPr>
          <a:xfrm>
            <a:off x="2514600" y="4438650"/>
            <a:ext cx="1071429" cy="1536700"/>
          </a:xfrm>
          <a:prstGeom prst="rect">
            <a:avLst/>
          </a:prstGeom>
          <a:noFill/>
          <a:ln/>
        </p:spPr>
        <p:txBody>
          <a:bodyPr wrap="square" lIns="0" tIns="0" rIns="0" bIns="0" rtlCol="0" anchor="t"/>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Rassemblez tous les collaborateurs en un seul endroit pour vous réunir, discuter, vous appeler et travailler ensemble</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39" name="Text 16">
            <a:extLst>
              <a:ext uri="{FF2B5EF4-FFF2-40B4-BE49-F238E27FC236}">
                <a16:creationId xmlns:a16="http://schemas.microsoft.com/office/drawing/2014/main" id="{8161C9C8-DDEB-F611-1D72-220CCEC7E90B}"/>
              </a:ext>
            </a:extLst>
          </p:cNvPr>
          <p:cNvSpPr/>
          <p:nvPr/>
        </p:nvSpPr>
        <p:spPr>
          <a:xfrm>
            <a:off x="2514600" y="3638550"/>
            <a:ext cx="1071429" cy="412750"/>
          </a:xfrm>
          <a:prstGeom prst="rect">
            <a:avLst/>
          </a:prstGeom>
          <a:noFill/>
          <a:ln/>
        </p:spPr>
        <p:txBody>
          <a:bodyPr wrap="square" lIns="0" tIns="0" rIns="0" bIns="0" rtlCol="0" anchor="ctr"/>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Réunions, chat et canaux</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40" name="Text 17">
            <a:extLst>
              <a:ext uri="{FF2B5EF4-FFF2-40B4-BE49-F238E27FC236}">
                <a16:creationId xmlns:a16="http://schemas.microsoft.com/office/drawing/2014/main" id="{10AAB74E-1137-177F-9A7F-8F079DEDCAB0}"/>
              </a:ext>
            </a:extLst>
          </p:cNvPr>
          <p:cNvSpPr/>
          <p:nvPr/>
        </p:nvSpPr>
        <p:spPr>
          <a:xfrm>
            <a:off x="1371600" y="2876550"/>
            <a:ext cx="577850" cy="203200"/>
          </a:xfrm>
          <a:prstGeom prst="rect">
            <a:avLst/>
          </a:prstGeom>
          <a:noFill/>
          <a:ln/>
        </p:spPr>
        <p:txBody>
          <a:bodyPr wrap="square" lIns="0" tIns="0" rIns="0" bIns="0" rtlCol="0" anchor="ctr"/>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12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Outlook</a:t>
            </a:r>
            <a:endParaRPr kumimoji="0" lang="en-US" sz="12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41" name="Text 18">
            <a:extLst>
              <a:ext uri="{FF2B5EF4-FFF2-40B4-BE49-F238E27FC236}">
                <a16:creationId xmlns:a16="http://schemas.microsoft.com/office/drawing/2014/main" id="{ED9F845F-3F0D-418D-CA47-B69831ED4832}"/>
              </a:ext>
            </a:extLst>
          </p:cNvPr>
          <p:cNvSpPr/>
          <p:nvPr/>
        </p:nvSpPr>
        <p:spPr>
          <a:xfrm>
            <a:off x="1066800" y="3092450"/>
            <a:ext cx="1211924" cy="304800"/>
          </a:xfrm>
          <a:prstGeom prst="rect">
            <a:avLst/>
          </a:prstGeom>
          <a:noFill/>
          <a:ln/>
        </p:spPr>
        <p:txBody>
          <a:bodyPr wrap="square" lIns="0" tIns="0" rIns="0" bIns="0" rtlCol="0" anchor="t"/>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9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Organisation et connexion</a:t>
            </a:r>
            <a:endParaRPr kumimoji="0" lang="en-US" sz="9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42" name="Text 19">
            <a:extLst>
              <a:ext uri="{FF2B5EF4-FFF2-40B4-BE49-F238E27FC236}">
                <a16:creationId xmlns:a16="http://schemas.microsoft.com/office/drawing/2014/main" id="{FCF001E1-274C-EA48-A586-604F2863E225}"/>
              </a:ext>
            </a:extLst>
          </p:cNvPr>
          <p:cNvSpPr/>
          <p:nvPr/>
        </p:nvSpPr>
        <p:spPr>
          <a:xfrm>
            <a:off x="1136650" y="4438650"/>
            <a:ext cx="1071429" cy="1536700"/>
          </a:xfrm>
          <a:prstGeom prst="rect">
            <a:avLst/>
          </a:prstGeom>
          <a:noFill/>
          <a:ln/>
        </p:spPr>
        <p:txBody>
          <a:bodyPr wrap="square" lIns="0" tIns="0" rIns="0" bIns="0" rtlCol="0" anchor="t"/>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Gérez à la fois vos e-mails, votre calendrier, vos tâches et vos contacts</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43" name="Text 20">
            <a:extLst>
              <a:ext uri="{FF2B5EF4-FFF2-40B4-BE49-F238E27FC236}">
                <a16:creationId xmlns:a16="http://schemas.microsoft.com/office/drawing/2014/main" id="{772FE1F0-DC1B-9AE2-E1D1-8AC9A2B5AB99}"/>
              </a:ext>
            </a:extLst>
          </p:cNvPr>
          <p:cNvSpPr/>
          <p:nvPr/>
        </p:nvSpPr>
        <p:spPr>
          <a:xfrm>
            <a:off x="1136650" y="3638550"/>
            <a:ext cx="1071429" cy="412750"/>
          </a:xfrm>
          <a:prstGeom prst="rect">
            <a:avLst/>
          </a:prstGeom>
          <a:noFill/>
          <a:ln/>
        </p:spPr>
        <p:txBody>
          <a:bodyPr wrap="square" lIns="0" tIns="0" rIns="0" bIns="0" rtlCol="0" anchor="ctr"/>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Messagerie et calendrier</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44" name="Text 21">
            <a:extLst>
              <a:ext uri="{FF2B5EF4-FFF2-40B4-BE49-F238E27FC236}">
                <a16:creationId xmlns:a16="http://schemas.microsoft.com/office/drawing/2014/main" id="{BEAA6127-E5E5-A9AB-F2EE-E302E5F259D2}"/>
              </a:ext>
            </a:extLst>
          </p:cNvPr>
          <p:cNvSpPr/>
          <p:nvPr/>
        </p:nvSpPr>
        <p:spPr>
          <a:xfrm>
            <a:off x="1778000" y="1378308"/>
            <a:ext cx="1162050" cy="476250"/>
          </a:xfrm>
          <a:prstGeom prst="rect">
            <a:avLst/>
          </a:prstGeom>
          <a:noFill/>
          <a:ln/>
        </p:spPr>
        <p:txBody>
          <a:bodyPr wrap="square" lIns="0" tIns="0" rIns="0" bIns="0" rtlCol="0" anchor="ctr"/>
          <a:lstStyle/>
          <a:p>
            <a:pPr marL="0" marR="0" lvl="0" indent="0" algn="ctr" defTabSz="914400" rtl="0" eaLnBrk="1" fontAlgn="auto" latinLnBrk="0" hangingPunct="1">
              <a:lnSpc>
                <a:spcPct val="245333"/>
              </a:lnSpc>
              <a:spcBef>
                <a:spcPts val="0"/>
              </a:spcBef>
              <a:spcAft>
                <a:spcPts val="0"/>
              </a:spcAft>
              <a:buClrTx/>
              <a:buSzTx/>
              <a:buFontTx/>
              <a:buNone/>
              <a:tabLst/>
              <a:defRPr/>
            </a:pPr>
            <a:r>
              <a:rPr kumimoji="0" lang="fr-fr" sz="1250" b="0" i="0" u="none" strike="noStrike" kern="1200" cap="none" spc="0" normalizeH="0" baseline="0" noProof="0">
                <a:ln>
                  <a:noFill/>
                </a:ln>
                <a:solidFill>
                  <a:srgbClr val="000000"/>
                </a:solidFill>
                <a:effectLst/>
                <a:uLnTx/>
                <a:uFillTx/>
                <a:latin typeface="Segoe UI Semibold" pitchFamily="34" charset="0"/>
                <a:ea typeface="Segoe UI Semibold" pitchFamily="34" charset="-122"/>
                <a:cs typeface="Segoe UI Semibold" pitchFamily="34" charset="-120"/>
              </a:rPr>
              <a:t>Communication</a:t>
            </a:r>
            <a:endParaRPr kumimoji="0" lang="en-US" sz="125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p:txBody>
      </p:sp>
      <p:sp>
        <p:nvSpPr>
          <p:cNvPr id="45" name="Text 22">
            <a:extLst>
              <a:ext uri="{FF2B5EF4-FFF2-40B4-BE49-F238E27FC236}">
                <a16:creationId xmlns:a16="http://schemas.microsoft.com/office/drawing/2014/main" id="{8C1A6E2A-5BB7-BF91-6AF9-AB5540708A09}"/>
              </a:ext>
            </a:extLst>
          </p:cNvPr>
          <p:cNvSpPr/>
          <p:nvPr/>
        </p:nvSpPr>
        <p:spPr>
          <a:xfrm>
            <a:off x="4565650" y="1378308"/>
            <a:ext cx="1809750" cy="476250"/>
          </a:xfrm>
          <a:prstGeom prst="rect">
            <a:avLst/>
          </a:prstGeom>
          <a:noFill/>
          <a:ln/>
        </p:spPr>
        <p:txBody>
          <a:bodyPr wrap="square" lIns="0" tIns="0" rIns="0" bIns="0" rtlCol="0" anchor="ctr"/>
          <a:lstStyle/>
          <a:p>
            <a:pPr marL="0" marR="0" lvl="0" indent="0" algn="ctr" defTabSz="914400" rtl="0" eaLnBrk="1" fontAlgn="auto" latinLnBrk="0" hangingPunct="1">
              <a:lnSpc>
                <a:spcPct val="245333"/>
              </a:lnSpc>
              <a:spcBef>
                <a:spcPts val="0"/>
              </a:spcBef>
              <a:spcAft>
                <a:spcPts val="0"/>
              </a:spcAft>
              <a:buClrTx/>
              <a:buSzTx/>
              <a:buFontTx/>
              <a:buNone/>
              <a:tabLst/>
              <a:defRPr/>
            </a:pPr>
            <a:r>
              <a:rPr kumimoji="0" lang="fr-fr" sz="1250" b="0" i="0" u="none" strike="noStrike" kern="1200" cap="none" spc="0" normalizeH="0" baseline="0" noProof="0">
                <a:ln>
                  <a:noFill/>
                </a:ln>
                <a:solidFill>
                  <a:srgbClr val="000000"/>
                </a:solidFill>
                <a:effectLst/>
                <a:uLnTx/>
                <a:uFillTx/>
                <a:latin typeface="Segoe UI Semibold" pitchFamily="34" charset="0"/>
                <a:ea typeface="Segoe UI Semibold" pitchFamily="34" charset="-122"/>
                <a:cs typeface="Segoe UI Semibold" pitchFamily="34" charset="-120"/>
              </a:rPr>
              <a:t>Co-création et idéation</a:t>
            </a:r>
            <a:endParaRPr kumimoji="0" lang="en-US" sz="125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p:txBody>
      </p:sp>
      <p:sp>
        <p:nvSpPr>
          <p:cNvPr id="46" name="Text 23">
            <a:extLst>
              <a:ext uri="{FF2B5EF4-FFF2-40B4-BE49-F238E27FC236}">
                <a16:creationId xmlns:a16="http://schemas.microsoft.com/office/drawing/2014/main" id="{7B9C0B09-2384-D8DF-C343-3BBE161D4C9A}"/>
              </a:ext>
            </a:extLst>
          </p:cNvPr>
          <p:cNvSpPr/>
          <p:nvPr/>
        </p:nvSpPr>
        <p:spPr>
          <a:xfrm>
            <a:off x="8896350" y="1378308"/>
            <a:ext cx="1403350" cy="476250"/>
          </a:xfrm>
          <a:prstGeom prst="rect">
            <a:avLst/>
          </a:prstGeom>
          <a:noFill/>
          <a:ln/>
        </p:spPr>
        <p:txBody>
          <a:bodyPr wrap="square" lIns="0" tIns="0" rIns="0" bIns="0" rtlCol="0" anchor="ctr"/>
          <a:lstStyle/>
          <a:p>
            <a:pPr marL="0" marR="0" lvl="0" indent="0" algn="ctr" defTabSz="914400" rtl="0" eaLnBrk="1" fontAlgn="auto" latinLnBrk="0" hangingPunct="1">
              <a:lnSpc>
                <a:spcPct val="245333"/>
              </a:lnSpc>
              <a:spcBef>
                <a:spcPts val="0"/>
              </a:spcBef>
              <a:spcAft>
                <a:spcPts val="0"/>
              </a:spcAft>
              <a:buClrTx/>
              <a:buSzTx/>
              <a:buFontTx/>
              <a:buNone/>
              <a:tabLst/>
              <a:defRPr/>
            </a:pPr>
            <a:r>
              <a:rPr kumimoji="0" lang="fr-fr" sz="1250" b="0" i="0" u="none" strike="noStrike" kern="1200" cap="none" spc="0" normalizeH="0" baseline="0" noProof="0">
                <a:ln>
                  <a:noFill/>
                </a:ln>
                <a:solidFill>
                  <a:srgbClr val="000000"/>
                </a:solidFill>
                <a:effectLst/>
                <a:uLnTx/>
                <a:uFillTx/>
                <a:latin typeface="Segoe UI Semibold" pitchFamily="34" charset="0"/>
                <a:ea typeface="Segoe UI Semibold" pitchFamily="34" charset="-122"/>
                <a:cs typeface="Segoe UI Semibold" pitchFamily="34" charset="-120"/>
              </a:rPr>
              <a:t>Contenu finalisé</a:t>
            </a:r>
            <a:endParaRPr kumimoji="0" lang="en-US" sz="125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p:txBody>
      </p:sp>
      <p:sp>
        <p:nvSpPr>
          <p:cNvPr id="47" name="Text 24">
            <a:extLst>
              <a:ext uri="{FF2B5EF4-FFF2-40B4-BE49-F238E27FC236}">
                <a16:creationId xmlns:a16="http://schemas.microsoft.com/office/drawing/2014/main" id="{F9BF2BB2-52A0-3991-0AE1-5F272F4DC433}"/>
              </a:ext>
            </a:extLst>
          </p:cNvPr>
          <p:cNvSpPr/>
          <p:nvPr/>
        </p:nvSpPr>
        <p:spPr>
          <a:xfrm>
            <a:off x="298449" y="3676650"/>
            <a:ext cx="1030261" cy="215900"/>
          </a:xfrm>
          <a:prstGeom prst="rect">
            <a:avLst/>
          </a:prstGeom>
          <a:noFill/>
          <a:ln/>
        </p:spPr>
        <p:txBody>
          <a:bodyPr wrap="square" lIns="0" tIns="0" rIns="0" bIns="0" rtlCol="0" anchor="ctr"/>
          <a:lstStyle/>
          <a:p>
            <a:pPr marL="0" marR="0" lvl="0" indent="0" algn="l" defTabSz="914400" rtl="0" eaLnBrk="1" fontAlgn="auto" latinLnBrk="0" hangingPunct="1">
              <a:lnSpc>
                <a:spcPct val="112781"/>
              </a:lnSpc>
              <a:spcBef>
                <a:spcPts val="0"/>
              </a:spcBef>
              <a:spcAft>
                <a:spcPts val="0"/>
              </a:spcAft>
              <a:buClrTx/>
              <a:buSzTx/>
              <a:buFontTx/>
              <a:buNone/>
              <a:tabLst/>
              <a:defRPr/>
            </a:pPr>
            <a:r>
              <a:rPr kumimoji="0" lang="fr-fr" sz="105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Essence de l’application</a:t>
            </a:r>
            <a:endParaRPr kumimoji="0" lang="en-US" sz="10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48" name="Text 25">
            <a:extLst>
              <a:ext uri="{FF2B5EF4-FFF2-40B4-BE49-F238E27FC236}">
                <a16:creationId xmlns:a16="http://schemas.microsoft.com/office/drawing/2014/main" id="{A96D38E0-30ED-C65E-0230-9283664ABD89}"/>
              </a:ext>
            </a:extLst>
          </p:cNvPr>
          <p:cNvSpPr/>
          <p:nvPr/>
        </p:nvSpPr>
        <p:spPr>
          <a:xfrm>
            <a:off x="298450" y="4298950"/>
            <a:ext cx="819150" cy="631449"/>
          </a:xfrm>
          <a:prstGeom prst="rect">
            <a:avLst/>
          </a:prstGeom>
          <a:noFill/>
          <a:ln/>
        </p:spPr>
        <p:txBody>
          <a:bodyPr wrap="square" lIns="0" tIns="0" rIns="0" bIns="0" rtlCol="0" anchor="ctr"/>
          <a:lstStyle/>
          <a:p>
            <a:pPr marL="0" marR="0" lvl="0" indent="0" algn="l" defTabSz="914400" rtl="0" eaLnBrk="1" fontAlgn="auto" latinLnBrk="0" hangingPunct="1">
              <a:lnSpc>
                <a:spcPct val="112781"/>
              </a:lnSpc>
              <a:spcBef>
                <a:spcPts val="0"/>
              </a:spcBef>
              <a:spcAft>
                <a:spcPts val="0"/>
              </a:spcAft>
              <a:buClrTx/>
              <a:buSzTx/>
              <a:buFontTx/>
              <a:buNone/>
              <a:tabLst/>
              <a:defRPr/>
            </a:pPr>
            <a:r>
              <a:rPr kumimoji="0" lang="fr-fr" sz="105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Objectif de l’application</a:t>
            </a:r>
            <a:endParaRPr kumimoji="0" lang="en-US" sz="10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49" name="Text 26">
            <a:extLst>
              <a:ext uri="{FF2B5EF4-FFF2-40B4-BE49-F238E27FC236}">
                <a16:creationId xmlns:a16="http://schemas.microsoft.com/office/drawing/2014/main" id="{F53B4081-005E-EE1A-00CE-7E3DDD5DF997}"/>
              </a:ext>
            </a:extLst>
          </p:cNvPr>
          <p:cNvSpPr/>
          <p:nvPr/>
        </p:nvSpPr>
        <p:spPr>
          <a:xfrm>
            <a:off x="10877550" y="2876550"/>
            <a:ext cx="812800" cy="203200"/>
          </a:xfrm>
          <a:prstGeom prst="rect">
            <a:avLst/>
          </a:prstGeom>
          <a:noFill/>
          <a:ln/>
        </p:spPr>
        <p:txBody>
          <a:bodyPr wrap="square" lIns="0" tIns="0" rIns="0" bIns="0" rtlCol="0" anchor="ctr"/>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1200" b="0" i="0" u="none" strike="noStrike" kern="1200" cap="none" spc="0" normalizeH="0" baseline="0" noProof="0">
                <a:ln>
                  <a:noFill/>
                </a:ln>
                <a:solidFill>
                  <a:schemeClr val="bg1"/>
                </a:solidFill>
                <a:effectLst/>
                <a:uLnTx/>
                <a:uFillTx/>
                <a:latin typeface="Segoe UI Semibold"/>
                <a:ea typeface="+mn-ea"/>
                <a:cs typeface="Segoe UI Semibold"/>
              </a:rPr>
              <a:t>PowerPoint</a:t>
            </a:r>
            <a:endParaRPr kumimoji="0" lang="en-US" sz="12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0" name="Text 27">
            <a:extLst>
              <a:ext uri="{FF2B5EF4-FFF2-40B4-BE49-F238E27FC236}">
                <a16:creationId xmlns:a16="http://schemas.microsoft.com/office/drawing/2014/main" id="{52C7F4B0-BF84-1E4F-6584-314607C5C776}"/>
              </a:ext>
            </a:extLst>
          </p:cNvPr>
          <p:cNvSpPr/>
          <p:nvPr/>
        </p:nvSpPr>
        <p:spPr>
          <a:xfrm>
            <a:off x="10693400" y="3092450"/>
            <a:ext cx="1211924" cy="152400"/>
          </a:xfrm>
          <a:prstGeom prst="rect">
            <a:avLst/>
          </a:prstGeom>
          <a:noFill/>
          <a:ln/>
        </p:spPr>
        <p:txBody>
          <a:bodyPr wrap="square" lIns="0" tIns="0" rIns="0" bIns="0" rtlCol="0" anchor="t"/>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9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Présentation</a:t>
            </a:r>
            <a:endParaRPr kumimoji="0" lang="en-US" sz="9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1" name="Text 28">
            <a:extLst>
              <a:ext uri="{FF2B5EF4-FFF2-40B4-BE49-F238E27FC236}">
                <a16:creationId xmlns:a16="http://schemas.microsoft.com/office/drawing/2014/main" id="{FFA501D4-7E1C-23B4-1EF5-06054096ECE4}"/>
              </a:ext>
            </a:extLst>
          </p:cNvPr>
          <p:cNvSpPr/>
          <p:nvPr/>
        </p:nvSpPr>
        <p:spPr>
          <a:xfrm>
            <a:off x="10718800" y="4438650"/>
            <a:ext cx="1071429" cy="1536700"/>
          </a:xfrm>
          <a:prstGeom prst="rect">
            <a:avLst/>
          </a:prstGeom>
          <a:noFill/>
          <a:ln/>
        </p:spPr>
        <p:txBody>
          <a:bodyPr wrap="square" lIns="0" tIns="0" rIns="0" bIns="0" rtlCol="0" anchor="t"/>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Créez des présentations soignées qui se démarquent</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2" name="Text 29">
            <a:extLst>
              <a:ext uri="{FF2B5EF4-FFF2-40B4-BE49-F238E27FC236}">
                <a16:creationId xmlns:a16="http://schemas.microsoft.com/office/drawing/2014/main" id="{C3C79057-1DE4-CFD8-B122-C87752DE2562}"/>
              </a:ext>
            </a:extLst>
          </p:cNvPr>
          <p:cNvSpPr/>
          <p:nvPr/>
        </p:nvSpPr>
        <p:spPr>
          <a:xfrm>
            <a:off x="9683750" y="2876550"/>
            <a:ext cx="361950" cy="203200"/>
          </a:xfrm>
          <a:prstGeom prst="rect">
            <a:avLst/>
          </a:prstGeom>
          <a:noFill/>
          <a:ln/>
        </p:spPr>
        <p:txBody>
          <a:bodyPr wrap="square" lIns="0" tIns="0" rIns="0" bIns="0" rtlCol="0" anchor="ctr"/>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12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Excel</a:t>
            </a:r>
            <a:endParaRPr kumimoji="0" lang="en-US" sz="12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3" name="Text 30">
            <a:extLst>
              <a:ext uri="{FF2B5EF4-FFF2-40B4-BE49-F238E27FC236}">
                <a16:creationId xmlns:a16="http://schemas.microsoft.com/office/drawing/2014/main" id="{AC49238C-F256-A33B-96C7-07C602F6B47C}"/>
              </a:ext>
            </a:extLst>
          </p:cNvPr>
          <p:cNvSpPr/>
          <p:nvPr/>
        </p:nvSpPr>
        <p:spPr>
          <a:xfrm>
            <a:off x="9271000" y="3092450"/>
            <a:ext cx="1211924" cy="152400"/>
          </a:xfrm>
          <a:prstGeom prst="rect">
            <a:avLst/>
          </a:prstGeom>
          <a:noFill/>
          <a:ln/>
        </p:spPr>
        <p:txBody>
          <a:bodyPr wrap="square" lIns="0" tIns="0" rIns="0" bIns="0" rtlCol="0" anchor="t"/>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9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Analyse des données</a:t>
            </a:r>
            <a:endParaRPr kumimoji="0" lang="en-US" sz="9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4" name="Text 31">
            <a:extLst>
              <a:ext uri="{FF2B5EF4-FFF2-40B4-BE49-F238E27FC236}">
                <a16:creationId xmlns:a16="http://schemas.microsoft.com/office/drawing/2014/main" id="{C6E95CD2-AC4B-F6CB-CFE9-758C9D1ACDC9}"/>
              </a:ext>
            </a:extLst>
          </p:cNvPr>
          <p:cNvSpPr/>
          <p:nvPr/>
        </p:nvSpPr>
        <p:spPr>
          <a:xfrm>
            <a:off x="9340850" y="4438650"/>
            <a:ext cx="1071429" cy="1536700"/>
          </a:xfrm>
          <a:prstGeom prst="rect">
            <a:avLst/>
          </a:prstGeom>
          <a:noFill/>
          <a:ln/>
        </p:spPr>
        <p:txBody>
          <a:bodyPr wrap="square" lIns="0" tIns="0" rIns="0" bIns="0" rtlCol="0" anchor="t"/>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Simplifiez les données complexes et créez des feuilles de calcul faciles </a:t>
            </a:r>
            <a:b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b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à lire</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5" name="Text 32">
            <a:extLst>
              <a:ext uri="{FF2B5EF4-FFF2-40B4-BE49-F238E27FC236}">
                <a16:creationId xmlns:a16="http://schemas.microsoft.com/office/drawing/2014/main" id="{F6E47DA1-B8EF-8E3E-E037-87B028162140}"/>
              </a:ext>
            </a:extLst>
          </p:cNvPr>
          <p:cNvSpPr/>
          <p:nvPr/>
        </p:nvSpPr>
        <p:spPr>
          <a:xfrm>
            <a:off x="9340850" y="3638550"/>
            <a:ext cx="1071429" cy="412750"/>
          </a:xfrm>
          <a:prstGeom prst="rect">
            <a:avLst/>
          </a:prstGeom>
          <a:noFill/>
          <a:ln/>
        </p:spPr>
        <p:txBody>
          <a:bodyPr wrap="square" lIns="0" tIns="0" rIns="0" bIns="0" rtlCol="0" anchor="ctr"/>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Feuilles de calcul</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6" name="Text 33">
            <a:extLst>
              <a:ext uri="{FF2B5EF4-FFF2-40B4-BE49-F238E27FC236}">
                <a16:creationId xmlns:a16="http://schemas.microsoft.com/office/drawing/2014/main" id="{A70E6A27-495B-55C7-4689-D61E9A8DFF68}"/>
              </a:ext>
            </a:extLst>
          </p:cNvPr>
          <p:cNvSpPr/>
          <p:nvPr/>
        </p:nvSpPr>
        <p:spPr>
          <a:xfrm>
            <a:off x="8293100" y="2876550"/>
            <a:ext cx="400050" cy="203200"/>
          </a:xfrm>
          <a:prstGeom prst="rect">
            <a:avLst/>
          </a:prstGeom>
          <a:noFill/>
          <a:ln/>
        </p:spPr>
        <p:txBody>
          <a:bodyPr wrap="square" lIns="0" tIns="0" rIns="0" bIns="0" rtlCol="0" anchor="ctr"/>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12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Word</a:t>
            </a:r>
            <a:endParaRPr kumimoji="0" lang="en-US" sz="12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7" name="Text 34">
            <a:extLst>
              <a:ext uri="{FF2B5EF4-FFF2-40B4-BE49-F238E27FC236}">
                <a16:creationId xmlns:a16="http://schemas.microsoft.com/office/drawing/2014/main" id="{EAFB04A0-5B2C-C960-14C1-B46C51C8729D}"/>
              </a:ext>
            </a:extLst>
          </p:cNvPr>
          <p:cNvSpPr/>
          <p:nvPr/>
        </p:nvSpPr>
        <p:spPr>
          <a:xfrm>
            <a:off x="7899400" y="3092450"/>
            <a:ext cx="1211924" cy="152400"/>
          </a:xfrm>
          <a:prstGeom prst="rect">
            <a:avLst/>
          </a:prstGeom>
          <a:noFill/>
          <a:ln/>
        </p:spPr>
        <p:txBody>
          <a:bodyPr wrap="square" lIns="0" tIns="0" rIns="0" bIns="0" rtlCol="0" anchor="t"/>
          <a:lstStyle/>
          <a:p>
            <a:pPr marL="0" marR="0" lvl="0" indent="0" algn="ctr" defTabSz="914400" rtl="0" eaLnBrk="1" fontAlgn="auto" latinLnBrk="0" hangingPunct="1">
              <a:lnSpc>
                <a:spcPct val="102339"/>
              </a:lnSpc>
              <a:spcBef>
                <a:spcPts val="0"/>
              </a:spcBef>
              <a:spcAft>
                <a:spcPts val="0"/>
              </a:spcAft>
              <a:buClrTx/>
              <a:buSzTx/>
              <a:buFontTx/>
              <a:buNone/>
              <a:tabLst/>
              <a:defRPr/>
            </a:pPr>
            <a:r>
              <a:rPr kumimoji="0" lang="fr-fr" sz="900" b="0" i="0" u="none" strike="noStrike" kern="1200" cap="none" spc="0" normalizeH="0" baseline="0" noProof="0">
                <a:ln>
                  <a:noFill/>
                </a:ln>
                <a:solidFill>
                  <a:schemeClr val="bg1"/>
                </a:solidFill>
                <a:effectLst/>
                <a:uLnTx/>
                <a:uFillTx/>
                <a:latin typeface="Segoe UI Semibold" pitchFamily="34" charset="0"/>
                <a:ea typeface="Segoe UI Semibold" pitchFamily="34" charset="-122"/>
                <a:cs typeface="Segoe UI Semibold" pitchFamily="34" charset="-120"/>
              </a:rPr>
              <a:t>Rédaction et publication</a:t>
            </a:r>
            <a:endParaRPr kumimoji="0" lang="en-US" sz="90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8" name="Text 35">
            <a:extLst>
              <a:ext uri="{FF2B5EF4-FFF2-40B4-BE49-F238E27FC236}">
                <a16:creationId xmlns:a16="http://schemas.microsoft.com/office/drawing/2014/main" id="{C8BA69B0-76A0-FD94-893D-3C3B01251B04}"/>
              </a:ext>
            </a:extLst>
          </p:cNvPr>
          <p:cNvSpPr/>
          <p:nvPr/>
        </p:nvSpPr>
        <p:spPr>
          <a:xfrm>
            <a:off x="7915678" y="4438650"/>
            <a:ext cx="1178572" cy="1536700"/>
          </a:xfrm>
          <a:prstGeom prst="rect">
            <a:avLst/>
          </a:prstGeom>
          <a:noFill/>
          <a:ln/>
        </p:spPr>
        <p:txBody>
          <a:bodyPr wrap="square" lIns="0" tIns="0" rIns="0" bIns="0" rtlCol="0" anchor="t"/>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120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Créez des documents impressionnants et améliorez votre écriture grâce à </a:t>
            </a:r>
            <a:br>
              <a:rPr kumimoji="0" lang="fr-fr" sz="950" b="0" i="0" u="none" strike="noStrike" kern="120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br>
            <a:r>
              <a:rPr kumimoji="0" lang="fr-fr" sz="950" b="0" i="0" u="none" strike="noStrike" kern="120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des fonctionnalités intelligentes </a:t>
            </a:r>
            <a:br>
              <a:rPr kumimoji="0" lang="fr-fr" sz="950" b="0" i="0" u="none" strike="noStrike" kern="120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br>
            <a:r>
              <a:rPr kumimoji="0" lang="fr-fr" sz="950" b="0" i="0" u="none" strike="noStrike" kern="120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intégrées</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59" name="Text 36">
            <a:extLst>
              <a:ext uri="{FF2B5EF4-FFF2-40B4-BE49-F238E27FC236}">
                <a16:creationId xmlns:a16="http://schemas.microsoft.com/office/drawing/2014/main" id="{0DCCBAE4-C4AA-4E58-E1BA-CA85815FAD30}"/>
              </a:ext>
            </a:extLst>
          </p:cNvPr>
          <p:cNvSpPr/>
          <p:nvPr/>
        </p:nvSpPr>
        <p:spPr>
          <a:xfrm>
            <a:off x="7969250" y="3638550"/>
            <a:ext cx="1071429" cy="412750"/>
          </a:xfrm>
          <a:prstGeom prst="rect">
            <a:avLst/>
          </a:prstGeom>
          <a:noFill/>
          <a:ln/>
        </p:spPr>
        <p:txBody>
          <a:bodyPr wrap="square" lIns="0" tIns="0" rIns="0" bIns="0" rtlCol="0" anchor="ctr"/>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Documents</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60" name="Text 37">
            <a:extLst>
              <a:ext uri="{FF2B5EF4-FFF2-40B4-BE49-F238E27FC236}">
                <a16:creationId xmlns:a16="http://schemas.microsoft.com/office/drawing/2014/main" id="{558E36D5-76F4-BFFA-CCAD-364384EA90C9}"/>
              </a:ext>
            </a:extLst>
          </p:cNvPr>
          <p:cNvSpPr/>
          <p:nvPr/>
        </p:nvSpPr>
        <p:spPr>
          <a:xfrm>
            <a:off x="10731793" y="3635375"/>
            <a:ext cx="1071429" cy="412750"/>
          </a:xfrm>
          <a:prstGeom prst="rect">
            <a:avLst/>
          </a:prstGeom>
          <a:noFill/>
          <a:ln/>
        </p:spPr>
        <p:txBody>
          <a:bodyPr wrap="square" lIns="0" tIns="0" rIns="0" bIns="0" rtlCol="0" anchor="ctr"/>
          <a:lstStyle/>
          <a:p>
            <a:pPr marL="0" marR="0" lvl="0" indent="0" algn="ctr" defTabSz="914400" rtl="0" eaLnBrk="1" fontAlgn="auto" latinLnBrk="0" hangingPunct="1">
              <a:lnSpc>
                <a:spcPct val="101569"/>
              </a:lnSpc>
              <a:spcBef>
                <a:spcPts val="0"/>
              </a:spcBef>
              <a:spcAft>
                <a:spcPts val="0"/>
              </a:spcAft>
              <a:buClrTx/>
              <a:buSzTx/>
              <a:buFontTx/>
              <a:buNone/>
              <a:tabLst/>
              <a:defRPr/>
            </a:pPr>
            <a:r>
              <a:rPr kumimoji="0" lang="fr-fr" sz="950" b="0" i="0" u="none" strike="noStrike" kern="0" cap="none" spc="0" normalizeH="0" baseline="0" noProof="0">
                <a:ln>
                  <a:noFill/>
                </a:ln>
                <a:solidFill>
                  <a:schemeClr val="bg1"/>
                </a:solidFill>
                <a:effectLst/>
                <a:uLnTx/>
                <a:uFillTx/>
                <a:latin typeface="Segoe UI Regular" pitchFamily="34" charset="0"/>
                <a:ea typeface="Segoe UI Regular" pitchFamily="34" charset="-122"/>
                <a:cs typeface="Segoe UI Regular" pitchFamily="34" charset="-120"/>
              </a:rPr>
              <a:t>Diapositives</a:t>
            </a:r>
            <a:endParaRPr kumimoji="0" lang="en-US" sz="950" b="0" i="0" u="none" strike="noStrike" kern="1200" cap="none" spc="0" normalizeH="0" baseline="0" noProof="0">
              <a:ln>
                <a:noFill/>
              </a:ln>
              <a:solidFill>
                <a:schemeClr val="bg1"/>
              </a:solidFill>
              <a:effectLst/>
              <a:uLnTx/>
              <a:uFillTx/>
              <a:latin typeface="Calibri" panose="020F0502020204030204"/>
              <a:ea typeface="Calibri" panose="020F0502020204030204"/>
              <a:cs typeface="Calibri" panose="020F0502020204030204"/>
            </a:endParaRPr>
          </a:p>
        </p:txBody>
      </p:sp>
      <p:sp>
        <p:nvSpPr>
          <p:cNvPr id="4" name="Rectangle 3">
            <a:extLst>
              <a:ext uri="{FF2B5EF4-FFF2-40B4-BE49-F238E27FC236}">
                <a16:creationId xmlns:a16="http://schemas.microsoft.com/office/drawing/2014/main" id="{5268ABA7-305E-5562-640B-80BE04E1EDBD}"/>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296778840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708BD-3684-EE72-998A-8A128BEFB7EF}"/>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D5D01BF8-CFDA-A2EB-DF7F-B94245D28BEF}"/>
              </a:ext>
            </a:extLst>
          </p:cNvPr>
          <p:cNvSpPr>
            <a:spLocks noGrp="1"/>
          </p:cNvSpPr>
          <p:nvPr>
            <p:ph idx="1"/>
          </p:nvPr>
        </p:nvSpPr>
        <p:spPr>
          <a:xfrm>
            <a:off x="6095999" y="1486524"/>
            <a:ext cx="5889810" cy="4118050"/>
          </a:xfrm>
        </p:spPr>
        <p:txBody>
          <a:bodyPr/>
          <a:lstStyle/>
          <a:p>
            <a:pPr marL="514350" indent="-514350">
              <a:lnSpc>
                <a:spcPct val="95000"/>
              </a:lnSpc>
              <a:spcBef>
                <a:spcPts val="600"/>
              </a:spcBef>
              <a:spcAft>
                <a:spcPts val="600"/>
              </a:spcAft>
              <a:buAutoNum type="arabicPlain"/>
            </a:pPr>
            <a:r>
              <a:rPr lang="fr-fr" sz="2600">
                <a:solidFill>
                  <a:srgbClr val="FFFFFF"/>
                </a:solidFill>
              </a:rPr>
              <a:t>Microsoft 365 Copilot Chat</a:t>
            </a:r>
          </a:p>
          <a:p>
            <a:pPr marL="514350" indent="-514350">
              <a:lnSpc>
                <a:spcPct val="95000"/>
              </a:lnSpc>
              <a:spcBef>
                <a:spcPts val="600"/>
              </a:spcBef>
              <a:spcAft>
                <a:spcPts val="600"/>
              </a:spcAft>
              <a:buAutoNum type="arabicPlain"/>
            </a:pPr>
            <a:r>
              <a:rPr lang="fr-fr" sz="2600" spc="-20"/>
              <a:t>Optimisez votre expérience avec Chat</a:t>
            </a:r>
          </a:p>
          <a:p>
            <a:pPr marL="971550" lvl="1" indent="-285750">
              <a:lnSpc>
                <a:spcPct val="95000"/>
              </a:lnSpc>
              <a:spcBef>
                <a:spcPts val="600"/>
              </a:spcBef>
              <a:spcAft>
                <a:spcPts val="600"/>
              </a:spcAft>
            </a:pPr>
            <a:r>
              <a:rPr lang="fr-fr" sz="2600">
                <a:cs typeface="Segoe Sans Display" pitchFamily="2" charset="0"/>
              </a:rPr>
              <a:t>Pages Copilot Chat</a:t>
            </a:r>
          </a:p>
          <a:p>
            <a:pPr marL="971550" lvl="1" indent="-285750">
              <a:lnSpc>
                <a:spcPct val="95000"/>
              </a:lnSpc>
              <a:spcBef>
                <a:spcPts val="600"/>
              </a:spcBef>
              <a:spcAft>
                <a:spcPts val="600"/>
              </a:spcAft>
            </a:pPr>
            <a:r>
              <a:rPr lang="fr-fr" sz="2600">
                <a:solidFill>
                  <a:srgbClr val="FFFF00"/>
                </a:solidFill>
              </a:rPr>
              <a:t>Copilot Chat Créer</a:t>
            </a:r>
          </a:p>
          <a:p>
            <a:pPr marL="971550" lvl="1" indent="-285750">
              <a:lnSpc>
                <a:spcPct val="95000"/>
              </a:lnSpc>
              <a:spcBef>
                <a:spcPts val="600"/>
              </a:spcBef>
              <a:spcAft>
                <a:spcPts val="600"/>
              </a:spcAft>
            </a:pPr>
            <a:r>
              <a:rPr lang="fr-fr" sz="2600"/>
              <a:t>Copilot Chat pour Outlook</a:t>
            </a:r>
          </a:p>
          <a:p>
            <a:pPr marL="971550" lvl="1" indent="-285750">
              <a:lnSpc>
                <a:spcPct val="95000"/>
              </a:lnSpc>
              <a:spcBef>
                <a:spcPts val="600"/>
              </a:spcBef>
              <a:spcAft>
                <a:spcPts val="600"/>
              </a:spcAft>
            </a:pPr>
            <a:r>
              <a:rPr lang="fr-fr" sz="2600"/>
              <a:t>Personnalisation de Copilot Chat</a:t>
            </a:r>
          </a:p>
          <a:p>
            <a:pPr marL="514350" indent="-514350">
              <a:lnSpc>
                <a:spcPct val="95000"/>
              </a:lnSpc>
              <a:spcBef>
                <a:spcPts val="600"/>
              </a:spcBef>
              <a:spcAft>
                <a:spcPts val="600"/>
              </a:spcAft>
              <a:buAutoNum type="arabicPlain"/>
            </a:pPr>
            <a:r>
              <a:rPr lang="fr-fr" sz="2600"/>
              <a:t>Agents dans Copilot Chat</a:t>
            </a:r>
          </a:p>
          <a:p>
            <a:pPr marL="514350" indent="-514350">
              <a:lnSpc>
                <a:spcPct val="95000"/>
              </a:lnSpc>
              <a:spcBef>
                <a:spcPts val="600"/>
              </a:spcBef>
              <a:spcAft>
                <a:spcPts val="600"/>
              </a:spcAft>
              <a:buAutoNum type="arabicPlain"/>
            </a:pPr>
            <a:r>
              <a:rPr lang="en-US"/>
              <a:t>Pour </a:t>
            </a:r>
            <a:r>
              <a:rPr lang="en-US" err="1"/>
              <a:t>en</a:t>
            </a:r>
            <a:r>
              <a:rPr lang="en-US"/>
              <a:t> savoir plus</a:t>
            </a:r>
            <a:endParaRPr lang="fr-fr"/>
          </a:p>
        </p:txBody>
      </p:sp>
      <p:sp>
        <p:nvSpPr>
          <p:cNvPr id="9" name="Title 8">
            <a:extLst>
              <a:ext uri="{FF2B5EF4-FFF2-40B4-BE49-F238E27FC236}">
                <a16:creationId xmlns:a16="http://schemas.microsoft.com/office/drawing/2014/main" id="{5FA3F393-5BB1-0D3C-9ED1-0425077055CF}"/>
              </a:ext>
            </a:extLst>
          </p:cNvPr>
          <p:cNvSpPr>
            <a:spLocks noGrp="1"/>
          </p:cNvSpPr>
          <p:nvPr>
            <p:ph type="title"/>
          </p:nvPr>
        </p:nvSpPr>
        <p:spPr>
          <a:xfrm>
            <a:off x="589279" y="605657"/>
            <a:ext cx="3462767" cy="918343"/>
          </a:xfrm>
        </p:spPr>
        <p:txBody>
          <a:bodyPr/>
          <a:lstStyle/>
          <a:p>
            <a:r>
              <a:rPr lang="fr-fr"/>
              <a:t>Programme</a:t>
            </a:r>
          </a:p>
        </p:txBody>
      </p:sp>
      <p:cxnSp>
        <p:nvCxnSpPr>
          <p:cNvPr id="11" name="Straight Connector 10">
            <a:extLst>
              <a:ext uri="{FF2B5EF4-FFF2-40B4-BE49-F238E27FC236}">
                <a16:creationId xmlns:a16="http://schemas.microsoft.com/office/drawing/2014/main" id="{D372B1AC-793A-F574-8950-4D155448F3E2}"/>
              </a:ext>
              <a:ext uri="{C183D7F6-B498-43B3-948B-1728B52AA6E4}">
                <adec:decorative xmlns:adec="http://schemas.microsoft.com/office/drawing/2017/decorative" val="1"/>
              </a:ext>
            </a:extLst>
          </p:cNvPr>
          <p:cNvCxnSpPr>
            <a:cxnSpLocks/>
          </p:cNvCxnSpPr>
          <p:nvPr/>
        </p:nvCxnSpPr>
        <p:spPr>
          <a:xfrm>
            <a:off x="5777396"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F7497D05-EA7E-6BA6-BB60-22CDFCA19240}"/>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31580666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E0DF3-989E-792B-2C4D-DB2AC53219B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5BABC371-574D-5C2B-7FC2-E81C6B980DF4}"/>
              </a:ext>
              <a:ext uri="{C183D7F6-B498-43B3-948B-1728B52AA6E4}">
                <adec:decorative xmlns:adec="http://schemas.microsoft.com/office/drawing/2017/decorative" val="1"/>
              </a:ext>
            </a:extLst>
          </p:cNvPr>
          <p:cNvSpPr/>
          <p:nvPr/>
        </p:nvSpPr>
        <p:spPr bwMode="auto">
          <a:xfrm>
            <a:off x="4062984" y="0"/>
            <a:ext cx="8129016" cy="6858000"/>
          </a:xfrm>
          <a:prstGeom prst="rect">
            <a:avLst/>
          </a:prstGeom>
          <a:solidFill>
            <a:srgbClr val="F2F9F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8DC8E8">
                  <a:lumMod val="50000"/>
                </a:srgbClr>
              </a:solidFill>
              <a:effectLst/>
              <a:uLnTx/>
              <a:uFillTx/>
              <a:latin typeface="Segoe Sans Display"/>
              <a:ea typeface="Segoe UI" pitchFamily="34" charset="0"/>
              <a:cs typeface="Segoe UI" pitchFamily="34" charset="0"/>
            </a:endParaRPr>
          </a:p>
        </p:txBody>
      </p:sp>
      <p:sp>
        <p:nvSpPr>
          <p:cNvPr id="2" name="Title 25">
            <a:extLst>
              <a:ext uri="{FF2B5EF4-FFF2-40B4-BE49-F238E27FC236}">
                <a16:creationId xmlns:a16="http://schemas.microsoft.com/office/drawing/2014/main" id="{C9A195C9-AA1C-D70A-69B6-DF196E83A7ED}"/>
              </a:ext>
            </a:extLst>
          </p:cNvPr>
          <p:cNvSpPr txBox="1">
            <a:spLocks noGrp="1"/>
          </p:cNvSpPr>
          <p:nvPr>
            <p:ph type="title" idx="4294967295"/>
          </p:nvPr>
        </p:nvSpPr>
        <p:spPr>
          <a:xfrm>
            <a:off x="585216" y="2368550"/>
            <a:ext cx="3032125" cy="506413"/>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3000" b="1" i="0" kern="1200" spc="-20" baseline="0">
                <a:solidFill>
                  <a:srgbClr val="000000"/>
                </a:solidFill>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3600" b="1" i="0" u="none" strike="noStrike" kern="1200" cap="none" spc="-20" normalizeH="0" baseline="0" noProof="0">
                <a:ln>
                  <a:noFill/>
                </a:ln>
                <a:gradFill>
                  <a:gsLst>
                    <a:gs pos="0">
                      <a:srgbClr val="0078D4"/>
                    </a:gs>
                    <a:gs pos="94000">
                      <a:srgbClr val="C73ECC"/>
                    </a:gs>
                  </a:gsLst>
                  <a:lin ang="0" scaled="1"/>
                </a:gradFill>
                <a:effectLst/>
                <a:uLnTx/>
                <a:uFillTx/>
                <a:latin typeface="Segoe Sans Display Semibold" pitchFamily="2" charset="0"/>
                <a:ea typeface="+mj-ea"/>
                <a:cs typeface="Segoe Sans Display Semibold" pitchFamily="2" charset="0"/>
              </a:rPr>
              <a:t>Créer</a:t>
            </a:r>
          </a:p>
        </p:txBody>
      </p:sp>
      <p:sp>
        <p:nvSpPr>
          <p:cNvPr id="3" name="TextBox 2">
            <a:extLst>
              <a:ext uri="{FF2B5EF4-FFF2-40B4-BE49-F238E27FC236}">
                <a16:creationId xmlns:a16="http://schemas.microsoft.com/office/drawing/2014/main" id="{8728CE3E-E5FD-6C0C-13EA-0E3908AC287F}"/>
              </a:ext>
            </a:extLst>
          </p:cNvPr>
          <p:cNvSpPr txBox="1"/>
          <p:nvPr/>
        </p:nvSpPr>
        <p:spPr>
          <a:xfrm>
            <a:off x="585216" y="3099816"/>
            <a:ext cx="3307515" cy="1191608"/>
          </a:xfrm>
          <a:prstGeom prst="rect">
            <a:avLst/>
          </a:prstGeom>
          <a:noFill/>
        </p:spPr>
        <p:txBody>
          <a:bodyPr wrap="square" lIns="0" tIns="0" rIns="0" bIns="0" rtlCol="0">
            <a:spAutoFit/>
          </a:bodyPr>
          <a:lstStyle>
            <a:defPPr>
              <a:defRPr lang="en-US"/>
            </a:defPPr>
            <a:lvl1pPr>
              <a:lnSpc>
                <a:spcPct val="110000"/>
              </a:lnSpc>
              <a:defRPr>
                <a:solidFill>
                  <a:srgbClr val="243A5E"/>
                </a:solidFill>
                <a:cs typeface="Segoe Sans Display"/>
              </a:defRPr>
            </a:lvl1pPr>
          </a:lstStyle>
          <a:p>
            <a:pPr lvl="0" defTabSz="914400">
              <a:defRPr/>
            </a:pPr>
            <a:r>
              <a:rPr kumimoji="0" lang="fr-fr" sz="1800" b="0" i="0" u="none" strike="noStrike" kern="1200" cap="none" spc="0" normalizeH="0" baseline="0" noProof="0">
                <a:ln>
                  <a:noFill/>
                </a:ln>
                <a:solidFill>
                  <a:srgbClr val="243A5E"/>
                </a:solidFill>
                <a:effectLst/>
                <a:uLnTx/>
                <a:uFillTx/>
                <a:latin typeface="Segoe Sans Display"/>
                <a:ea typeface="+mn-ea"/>
                <a:cs typeface="Segoe Sans Display"/>
              </a:rPr>
              <a:t>Images, affiches, bannières, vidéos et plus encore </a:t>
            </a:r>
            <a:r>
              <a:rPr lang="fr-FR" sz="1800"/>
              <a:t>générées</a:t>
            </a:r>
            <a:r>
              <a:rPr kumimoji="0" lang="fr-fr" sz="1800" b="0" i="0" u="none" strike="noStrike" kern="1200" cap="none" spc="0" normalizeH="0" baseline="0" noProof="0">
                <a:ln>
                  <a:noFill/>
                </a:ln>
                <a:solidFill>
                  <a:srgbClr val="243A5E"/>
                </a:solidFill>
                <a:effectLst/>
                <a:uLnTx/>
                <a:uFillTx/>
                <a:latin typeface="Segoe Sans Display"/>
                <a:ea typeface="+mn-ea"/>
                <a:cs typeface="Segoe Sans Display"/>
              </a:rPr>
              <a:t> par l’IA, conformes à l’identité de marque de votre organisation.</a:t>
            </a:r>
          </a:p>
        </p:txBody>
      </p:sp>
      <p:pic>
        <p:nvPicPr>
          <p:cNvPr id="7" name="Picture 6" descr="GIF montrant trois captures d’écran du produit M365 Copilot Create.">
            <a:extLst>
              <a:ext uri="{FF2B5EF4-FFF2-40B4-BE49-F238E27FC236}">
                <a16:creationId xmlns:a16="http://schemas.microsoft.com/office/drawing/2014/main" id="{5879D65A-3241-FB3B-76CC-6C668AFCBFD7}"/>
              </a:ext>
            </a:extLst>
          </p:cNvPr>
          <p:cNvPicPr>
            <a:picLocks noChangeAspect="1"/>
          </p:cNvPicPr>
          <p:nvPr/>
        </p:nvPicPr>
        <p:blipFill>
          <a:blip r:embed="rId3" cstate="email">
            <a:extLst>
              <a:ext uri="{28A0092B-C50C-407E-A947-70E740481C1C}">
                <a14:useLocalDpi xmlns:a14="http://schemas.microsoft.com/office/drawing/2010/main"/>
              </a:ext>
            </a:extLst>
          </a:blip>
          <a:srcRect l="869" r="869"/>
          <a:stretch/>
        </p:blipFill>
        <p:spPr>
          <a:xfrm>
            <a:off x="4515612" y="1364638"/>
            <a:ext cx="7223760" cy="4128725"/>
          </a:xfrm>
          <a:prstGeom prst="roundRect">
            <a:avLst>
              <a:gd name="adj" fmla="val 1786"/>
            </a:avLst>
          </a:prstGeom>
          <a:ln w="12700">
            <a:noFill/>
          </a:ln>
          <a:effectLst>
            <a:outerShdw blurRad="254000" dist="38100" dir="2700000" algn="tl" rotWithShape="0">
              <a:prstClr val="black">
                <a:alpha val="20000"/>
              </a:prstClr>
            </a:outerShdw>
          </a:effectLst>
        </p:spPr>
      </p:pic>
      <p:sp>
        <p:nvSpPr>
          <p:cNvPr id="5" name="Rectangle 4">
            <a:extLst>
              <a:ext uri="{FF2B5EF4-FFF2-40B4-BE49-F238E27FC236}">
                <a16:creationId xmlns:a16="http://schemas.microsoft.com/office/drawing/2014/main" id="{1F3A41C1-B997-7EF6-F2E2-F1B918EDDE75}"/>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31612984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64" presetClass="path" presetSubtype="0" accel="50000" decel="50000" fill="hold" grpId="1" nodeType="withEffect">
                                  <p:stCondLst>
                                    <p:cond delay="0"/>
                                  </p:stCondLst>
                                  <p:childTnLst>
                                    <p:animMotion origin="layout" path="M 4.16667E-6 0.03703 L 4.16667E-6 4.07407E-6 " pathEditMode="relative" rAng="0" ptsTypes="AA">
                                      <p:cBhvr>
                                        <p:cTn id="8" dur="500" fill="hold"/>
                                        <p:tgtEl>
                                          <p:spTgt spid="2"/>
                                        </p:tgtEl>
                                        <p:attrNameLst>
                                          <p:attrName>ppt_x</p:attrName>
                                          <p:attrName>ppt_y</p:attrName>
                                        </p:attrNameLst>
                                      </p:cBhvr>
                                      <p:rCtr x="0" y="-1852"/>
                                    </p:animMotion>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64" presetClass="path" presetSubtype="0" accel="50000" decel="50000" fill="hold" grpId="1" nodeType="withEffect">
                                  <p:stCondLst>
                                    <p:cond delay="0"/>
                                  </p:stCondLst>
                                  <p:childTnLst>
                                    <p:animMotion origin="layout" path="M 4.16667E-6 0.05347 L 4.16667E-6 1.11111E-6 " pathEditMode="relative" rAng="0" ptsTypes="AA">
                                      <p:cBhvr>
                                        <p:cTn id="12" dur="500" fill="hold"/>
                                        <p:tgtEl>
                                          <p:spTgt spid="3"/>
                                        </p:tgtEl>
                                        <p:attrNameLst>
                                          <p:attrName>ppt_x</p:attrName>
                                          <p:attrName>ppt_y</p:attrName>
                                        </p:attrNameLst>
                                      </p:cBhvr>
                                      <p:rCtr x="0" y="-2685"/>
                                    </p:animMotion>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64" presetClass="path" presetSubtype="0" accel="50000" decel="50000" fill="hold" nodeType="withEffect">
                                  <p:stCondLst>
                                    <p:cond delay="0"/>
                                  </p:stCondLst>
                                  <p:childTnLst>
                                    <p:animMotion origin="layout" path="M 3.54167E-6 0.13287 L 3.54167E-6 0 " pathEditMode="relative" rAng="0" ptsTypes="AA">
                                      <p:cBhvr>
                                        <p:cTn id="16" dur="500" fill="hold"/>
                                        <p:tgtEl>
                                          <p:spTgt spid="7"/>
                                        </p:tgtEl>
                                        <p:attrNameLst>
                                          <p:attrName>ppt_x</p:attrName>
                                          <p:attrName>ppt_y</p:attrName>
                                        </p:attrNameLst>
                                      </p:cBhvr>
                                      <p:rCtr x="0" y="-664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P spid="3"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343E5-A765-C881-6836-65994A2F45C6}"/>
            </a:ext>
          </a:extLst>
        </p:cNvPr>
        <p:cNvGrpSpPr/>
        <p:nvPr/>
      </p:nvGrpSpPr>
      <p:grpSpPr>
        <a:xfrm>
          <a:off x="0" y="0"/>
          <a:ext cx="0" cy="0"/>
          <a:chOff x="0" y="0"/>
          <a:chExt cx="0" cy="0"/>
        </a:xfrm>
      </p:grpSpPr>
      <p:sp>
        <p:nvSpPr>
          <p:cNvPr id="4" name="Rectangle: Top Corners Rounded 22">
            <a:extLst>
              <a:ext uri="{FF2B5EF4-FFF2-40B4-BE49-F238E27FC236}">
                <a16:creationId xmlns:a16="http://schemas.microsoft.com/office/drawing/2014/main" id="{B4AA664D-D670-7E3E-6BE7-01F9A278D186}"/>
              </a:ext>
              <a:ext uri="{C183D7F6-B498-43B3-948B-1728B52AA6E4}">
                <adec:decorative xmlns:adec="http://schemas.microsoft.com/office/drawing/2017/decorative" val="1"/>
              </a:ext>
            </a:extLst>
          </p:cNvPr>
          <p:cNvSpPr>
            <a:spLocks/>
          </p:cNvSpPr>
          <p:nvPr/>
        </p:nvSpPr>
        <p:spPr bwMode="auto">
          <a:xfrm rot="10800000">
            <a:off x="586899" y="4035966"/>
            <a:ext cx="11008836" cy="2364833"/>
          </a:xfrm>
          <a:prstGeom prst="round2SameRect">
            <a:avLst>
              <a:gd name="adj1" fmla="val 4552"/>
              <a:gd name="adj2" fmla="val 0"/>
            </a:avLst>
          </a:prstGeom>
          <a:solidFill>
            <a:schemeClr val="bg1">
              <a:lumMod val="95000"/>
              <a:alpha val="9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8" name="Rounded Rectangle 64">
            <a:extLst>
              <a:ext uri="{FF2B5EF4-FFF2-40B4-BE49-F238E27FC236}">
                <a16:creationId xmlns:a16="http://schemas.microsoft.com/office/drawing/2014/main" id="{F1166B7B-A67F-FA45-85A1-1C24A26486EF}"/>
              </a:ext>
              <a:ext uri="{C183D7F6-B498-43B3-948B-1728B52AA6E4}">
                <adec:decorative xmlns:adec="http://schemas.microsoft.com/office/drawing/2017/decorative" val="1"/>
              </a:ext>
            </a:extLst>
          </p:cNvPr>
          <p:cNvSpPr>
            <a:spLocks/>
          </p:cNvSpPr>
          <p:nvPr/>
        </p:nvSpPr>
        <p:spPr bwMode="auto">
          <a:xfrm>
            <a:off x="587851" y="1318499"/>
            <a:ext cx="11017250" cy="5082301"/>
          </a:xfrm>
          <a:prstGeom prst="roundRect">
            <a:avLst>
              <a:gd name="adj" fmla="val 2401"/>
            </a:avLst>
          </a:prstGeom>
          <a:noFill/>
          <a:ln w="12700" cap="rnd">
            <a:solidFill>
              <a:schemeClr val="bg1">
                <a:lumMod val="75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noFill/>
              <a:effectLst/>
              <a:uLnTx/>
              <a:uFillTx/>
              <a:latin typeface="Segoe UI Variable Small Semibol" pitchFamily="2" charset="0"/>
              <a:ea typeface="+mn-ea"/>
              <a:cs typeface="+mn-cs"/>
            </a:endParaRPr>
          </a:p>
        </p:txBody>
      </p:sp>
      <p:cxnSp>
        <p:nvCxnSpPr>
          <p:cNvPr id="9" name="Straight Connector 8">
            <a:extLst>
              <a:ext uri="{FF2B5EF4-FFF2-40B4-BE49-F238E27FC236}">
                <a16:creationId xmlns:a16="http://schemas.microsoft.com/office/drawing/2014/main" id="{2E8C24DA-9D01-77EC-0367-5478AA46FFFB}"/>
              </a:ext>
              <a:ext uri="{C183D7F6-B498-43B3-948B-1728B52AA6E4}">
                <adec:decorative xmlns:adec="http://schemas.microsoft.com/office/drawing/2017/decorative" val="1"/>
              </a:ext>
            </a:extLst>
          </p:cNvPr>
          <p:cNvCxnSpPr>
            <a:cxnSpLocks/>
          </p:cNvCxnSpPr>
          <p:nvPr/>
        </p:nvCxnSpPr>
        <p:spPr>
          <a:xfrm>
            <a:off x="4288088" y="4246359"/>
            <a:ext cx="0" cy="192024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A41FE93-6B2D-6CE2-E436-920A08AC4DE5}"/>
              </a:ext>
              <a:ext uri="{C183D7F6-B498-43B3-948B-1728B52AA6E4}">
                <adec:decorative xmlns:adec="http://schemas.microsoft.com/office/drawing/2017/decorative" val="1"/>
              </a:ext>
            </a:extLst>
          </p:cNvPr>
          <p:cNvCxnSpPr>
            <a:cxnSpLocks/>
          </p:cNvCxnSpPr>
          <p:nvPr/>
        </p:nvCxnSpPr>
        <p:spPr>
          <a:xfrm>
            <a:off x="7903911" y="4246359"/>
            <a:ext cx="0" cy="192024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8" name="Rectangle: Rounded Corners 5">
            <a:extLst>
              <a:ext uri="{FF2B5EF4-FFF2-40B4-BE49-F238E27FC236}">
                <a16:creationId xmlns:a16="http://schemas.microsoft.com/office/drawing/2014/main" id="{C2E73230-153D-1212-19E1-7355689B76BD}"/>
              </a:ext>
              <a:ext uri="{C183D7F6-B498-43B3-948B-1728B52AA6E4}">
                <adec:decorative xmlns:adec="http://schemas.microsoft.com/office/drawing/2017/decorative" val="1"/>
              </a:ext>
            </a:extLst>
          </p:cNvPr>
          <p:cNvSpPr>
            <a:spLocks/>
          </p:cNvSpPr>
          <p:nvPr/>
        </p:nvSpPr>
        <p:spPr bwMode="auto">
          <a:xfrm flipV="1">
            <a:off x="838200" y="4009519"/>
            <a:ext cx="10515600" cy="45720"/>
          </a:xfrm>
          <a:prstGeom prst="roundRect">
            <a:avLst>
              <a:gd name="adj" fmla="val 50000"/>
            </a:avLst>
          </a:prstGeom>
          <a:gradFill flip="none" rotWithShape="1">
            <a:gsLst>
              <a:gs pos="8000">
                <a:srgbClr val="3E76D4"/>
              </a:gs>
              <a:gs pos="59000">
                <a:srgbClr val="8661C5"/>
              </a:gs>
              <a:gs pos="94000">
                <a:srgbClr val="C73ECC"/>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highlight>
                <a:srgbClr val="FF0000"/>
              </a:highlight>
              <a:uLnTx/>
              <a:uFillTx/>
              <a:latin typeface="Segoe UI"/>
              <a:ea typeface="Segoe UI" pitchFamily="34" charset="0"/>
              <a:cs typeface="Segoe UI" pitchFamily="34" charset="0"/>
            </a:endParaRPr>
          </a:p>
        </p:txBody>
      </p:sp>
      <p:sp>
        <p:nvSpPr>
          <p:cNvPr id="20" name="Oval 19">
            <a:extLst>
              <a:ext uri="{FF2B5EF4-FFF2-40B4-BE49-F238E27FC236}">
                <a16:creationId xmlns:a16="http://schemas.microsoft.com/office/drawing/2014/main" id="{CD97D431-BDB6-2AA1-8242-1036BC191ADC}"/>
              </a:ext>
              <a:ext uri="{C183D7F6-B498-43B3-948B-1728B52AA6E4}">
                <adec:decorative xmlns:adec="http://schemas.microsoft.com/office/drawing/2017/decorative" val="1"/>
              </a:ext>
            </a:extLst>
          </p:cNvPr>
          <p:cNvSpPr/>
          <p:nvPr/>
        </p:nvSpPr>
        <p:spPr bwMode="auto">
          <a:xfrm>
            <a:off x="2409121" y="3956770"/>
            <a:ext cx="142112" cy="142112"/>
          </a:xfrm>
          <a:prstGeom prst="ellipse">
            <a:avLst/>
          </a:prstGeom>
          <a:solidFill>
            <a:srgbClr val="516FCE"/>
          </a:solidFill>
          <a:ln w="31750">
            <a:solidFill>
              <a:schemeClr val="bg1"/>
            </a:solidFill>
            <a:headEnd type="none" w="med" len="med"/>
            <a:tailEnd type="none" w="med" len="med"/>
          </a:ln>
          <a:effectLst>
            <a:outerShdw blurRad="317500" sx="102000" sy="102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22" name="Oval 21">
            <a:extLst>
              <a:ext uri="{FF2B5EF4-FFF2-40B4-BE49-F238E27FC236}">
                <a16:creationId xmlns:a16="http://schemas.microsoft.com/office/drawing/2014/main" id="{A6FF1DE3-724C-2BA8-34DD-00D7BD8ECFFF}"/>
              </a:ext>
              <a:ext uri="{C183D7F6-B498-43B3-948B-1728B52AA6E4}">
                <adec:decorative xmlns:adec="http://schemas.microsoft.com/office/drawing/2017/decorative" val="1"/>
              </a:ext>
            </a:extLst>
          </p:cNvPr>
          <p:cNvSpPr/>
          <p:nvPr/>
        </p:nvSpPr>
        <p:spPr bwMode="auto">
          <a:xfrm>
            <a:off x="6024944" y="3966396"/>
            <a:ext cx="142112" cy="142112"/>
          </a:xfrm>
          <a:prstGeom prst="ellipse">
            <a:avLst/>
          </a:prstGeom>
          <a:solidFill>
            <a:srgbClr val="865FC4"/>
          </a:solidFill>
          <a:ln w="31750">
            <a:solidFill>
              <a:schemeClr val="bg1"/>
            </a:solidFill>
            <a:headEnd type="none" w="med" len="med"/>
            <a:tailEnd type="none" w="med" len="med"/>
          </a:ln>
          <a:effectLst>
            <a:outerShdw blurRad="317500" sx="102000" sy="102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23" name="Oval 22">
            <a:extLst>
              <a:ext uri="{FF2B5EF4-FFF2-40B4-BE49-F238E27FC236}">
                <a16:creationId xmlns:a16="http://schemas.microsoft.com/office/drawing/2014/main" id="{34B2A741-24B1-A196-54C2-BCD04ED50C23}"/>
              </a:ext>
              <a:ext uri="{C183D7F6-B498-43B3-948B-1728B52AA6E4}">
                <adec:decorative xmlns:adec="http://schemas.microsoft.com/office/drawing/2017/decorative" val="1"/>
              </a:ext>
            </a:extLst>
          </p:cNvPr>
          <p:cNvSpPr/>
          <p:nvPr/>
        </p:nvSpPr>
        <p:spPr bwMode="auto">
          <a:xfrm>
            <a:off x="9640767" y="3963329"/>
            <a:ext cx="142112" cy="142112"/>
          </a:xfrm>
          <a:prstGeom prst="ellipse">
            <a:avLst/>
          </a:prstGeom>
          <a:solidFill>
            <a:srgbClr val="B447C8"/>
          </a:solidFill>
          <a:ln w="31750">
            <a:solidFill>
              <a:schemeClr val="bg1"/>
            </a:solidFill>
            <a:headEnd type="none" w="med" len="med"/>
            <a:tailEnd type="none" w="med" len="med"/>
          </a:ln>
          <a:effectLst>
            <a:outerShdw blurRad="317500" sx="102000" sy="102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3" name="Title 1">
            <a:extLst>
              <a:ext uri="{FF2B5EF4-FFF2-40B4-BE49-F238E27FC236}">
                <a16:creationId xmlns:a16="http://schemas.microsoft.com/office/drawing/2014/main" id="{15C8C51C-9210-5DBB-A8F7-9E979ED32176}"/>
              </a:ext>
              <a:ext uri="{C183D7F6-B498-43B3-948B-1728B52AA6E4}">
                <adec:decorative xmlns:adec="http://schemas.microsoft.com/office/drawing/2017/decorative" val="1"/>
              </a:ext>
            </a:extLst>
          </p:cNvPr>
          <p:cNvSpPr txBox="1">
            <a:spLocks noGrp="1"/>
          </p:cNvSpPr>
          <p:nvPr>
            <p:ph type="title" idx="4294967295"/>
          </p:nvPr>
        </p:nvSpPr>
        <p:spPr>
          <a:xfrm>
            <a:off x="0" y="-567815"/>
            <a:ext cx="10579100" cy="430887"/>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800" b="1" i="0" u="none" strike="noStrike" kern="1200" cap="none" spc="-20" normalizeH="0" baseline="0" noProof="0">
                <a:ln>
                  <a:noFill/>
                </a:ln>
                <a:solidFill>
                  <a:srgbClr val="000000"/>
                </a:solidFill>
                <a:effectLst/>
                <a:uLnTx/>
                <a:uFillTx/>
                <a:latin typeface="Segoe Sans Display Semibold" pitchFamily="2" charset="0"/>
                <a:ea typeface="+mn-ea"/>
                <a:cs typeface="Segoe Sans Display Semibold" pitchFamily="2" charset="0"/>
              </a:rPr>
              <a:t>Créer (diapositive 2)</a:t>
            </a:r>
          </a:p>
        </p:txBody>
      </p:sp>
      <p:sp>
        <p:nvSpPr>
          <p:cNvPr id="10" name="Title 9">
            <a:extLst>
              <a:ext uri="{FF2B5EF4-FFF2-40B4-BE49-F238E27FC236}">
                <a16:creationId xmlns:a16="http://schemas.microsoft.com/office/drawing/2014/main" id="{E8F89EAD-06CB-583B-F142-F172F71A1C1D}"/>
              </a:ext>
            </a:extLst>
          </p:cNvPr>
          <p:cNvSpPr>
            <a:spLocks/>
          </p:cNvSpPr>
          <p:nvPr/>
        </p:nvSpPr>
        <p:spPr>
          <a:xfrm>
            <a:off x="1803400" y="457200"/>
            <a:ext cx="8585200" cy="55403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fr-fr" sz="3600" b="1" i="0" u="none" strike="noStrike" kern="1200" cap="none" spc="-50" normalizeH="0" baseline="0" noProof="0">
                <a:ln w="3175">
                  <a:noFill/>
                </a:ln>
                <a:solidFill>
                  <a:srgbClr val="091F2C"/>
                </a:solidFill>
                <a:effectLst/>
                <a:uLnTx/>
                <a:uFillTx/>
                <a:latin typeface="Segoe Sans Display Semibold"/>
                <a:ea typeface="+mn-ea"/>
                <a:cs typeface="Segoe Sans Display Semibold"/>
              </a:rPr>
              <a:t>Créer</a:t>
            </a:r>
            <a:endParaRPr kumimoji="0" lang="en-IN" sz="3600" b="1" i="0" u="none" strike="noStrike" kern="1200" cap="none" spc="-50" normalizeH="0" baseline="0" noProof="0">
              <a:ln w="3175">
                <a:noFill/>
              </a:ln>
              <a:solidFill>
                <a:srgbClr val="091F2C"/>
              </a:solidFill>
              <a:effectLst/>
              <a:uLnTx/>
              <a:uFillTx/>
              <a:latin typeface="Segoe Sans Display Semibold" pitchFamily="2" charset="0"/>
              <a:ea typeface="+mn-ea"/>
              <a:cs typeface="Segoe Sans Display Semibold" pitchFamily="2" charset="0"/>
            </a:endParaRPr>
          </a:p>
        </p:txBody>
      </p:sp>
      <p:pic>
        <p:nvPicPr>
          <p:cNvPr id="43" name="Picture 42" descr="Écran d’accueil de Create">
            <a:extLst>
              <a:ext uri="{FF2B5EF4-FFF2-40B4-BE49-F238E27FC236}">
                <a16:creationId xmlns:a16="http://schemas.microsoft.com/office/drawing/2014/main" id="{EC08E8DF-C22E-0458-C8CE-D64819502844}"/>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849404" y="1729185"/>
            <a:ext cx="3291840" cy="1844725"/>
          </a:xfrm>
          <a:prstGeom prst="roundRect">
            <a:avLst>
              <a:gd name="adj" fmla="val 2528"/>
            </a:avLst>
          </a:prstGeom>
          <a:effectLst>
            <a:outerShdw blurRad="254000" algn="ctr" rotWithShape="0">
              <a:prstClr val="black">
                <a:alpha val="20000"/>
              </a:prstClr>
            </a:outerShdw>
          </a:effectLst>
        </p:spPr>
      </p:pic>
      <p:sp>
        <p:nvSpPr>
          <p:cNvPr id="12" name="TextBox 11">
            <a:extLst>
              <a:ext uri="{FF2B5EF4-FFF2-40B4-BE49-F238E27FC236}">
                <a16:creationId xmlns:a16="http://schemas.microsoft.com/office/drawing/2014/main" id="{EB079606-871C-6527-80E8-CBEE06DAD43F}"/>
              </a:ext>
            </a:extLst>
          </p:cNvPr>
          <p:cNvSpPr txBox="1"/>
          <p:nvPr/>
        </p:nvSpPr>
        <p:spPr>
          <a:xfrm>
            <a:off x="868680" y="4279392"/>
            <a:ext cx="3218688" cy="276999"/>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ct val="0"/>
              </a:spcBef>
              <a:spcAft>
                <a:spcPct val="0"/>
              </a:spcAft>
              <a:buClrTx/>
              <a:buSzTx/>
              <a:buFontTx/>
              <a:buNone/>
              <a:tabLst/>
              <a:defRPr/>
            </a:pPr>
            <a:r>
              <a:rPr kumimoji="0" lang="fr-fr" sz="1800" b="1" i="0" u="none" strike="noStrike" kern="1200" cap="none" spc="0" normalizeH="0" baseline="0" noProof="0">
                <a:ln w="3175">
                  <a:noFill/>
                </a:ln>
                <a:solidFill>
                  <a:srgbClr val="0078D4"/>
                </a:solidFill>
                <a:effectLst/>
                <a:uLnTx/>
                <a:uFillTx/>
                <a:latin typeface="Segoe Sans Display Semibold" pitchFamily="2" charset="0"/>
                <a:ea typeface="+mn-ea"/>
                <a:cs typeface="Segoe Sans Display Semibold" pitchFamily="2" charset="0"/>
              </a:rPr>
              <a:t>Création optimisée par l’IA</a:t>
            </a:r>
          </a:p>
        </p:txBody>
      </p:sp>
      <p:sp>
        <p:nvSpPr>
          <p:cNvPr id="7" name="Content Placeholder 26">
            <a:extLst>
              <a:ext uri="{FF2B5EF4-FFF2-40B4-BE49-F238E27FC236}">
                <a16:creationId xmlns:a16="http://schemas.microsoft.com/office/drawing/2014/main" id="{67D28E66-1471-3957-E02C-19434A2CF5C8}"/>
              </a:ext>
            </a:extLst>
          </p:cNvPr>
          <p:cNvSpPr txBox="1">
            <a:spLocks/>
          </p:cNvSpPr>
          <p:nvPr/>
        </p:nvSpPr>
        <p:spPr>
          <a:xfrm>
            <a:off x="913833" y="4736592"/>
            <a:ext cx="3114897" cy="1194558"/>
          </a:xfrm>
          <a:prstGeom prst="rect">
            <a:avLst/>
          </a:prstGeom>
        </p:spPr>
        <p:txBody>
          <a:bodyPr vert="horz" wrap="square" lIns="0" tIns="0" rIns="0" bIns="0" rtlCol="0" anchor="t">
            <a:spAutoFit/>
          </a:bodyPr>
          <a:lstStyle>
            <a:lvl1pPr marL="104400" indent="-105750" algn="l" defTabSz="914400" rtl="0" eaLnBrk="1" latinLnBrk="0" hangingPunct="1">
              <a:lnSpc>
                <a:spcPct val="113000"/>
              </a:lnSpc>
              <a:spcBef>
                <a:spcPts val="360"/>
              </a:spcBef>
              <a:spcAft>
                <a:spcPts val="600"/>
              </a:spcAft>
              <a:buClr>
                <a:srgbClr val="000000"/>
              </a:buClr>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1pPr>
            <a:lvl2pPr marL="3564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2pPr>
            <a:lvl3pPr marL="7416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3pPr>
            <a:lvl4pPr marL="11988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4pPr>
            <a:lvl5pPr marL="16560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3000"/>
              </a:lnSpc>
              <a:spcBef>
                <a:spcPts val="600"/>
              </a:spcBef>
              <a:spcAft>
                <a:spcPts val="1200"/>
              </a:spcAft>
              <a:buClr>
                <a:srgbClr val="000000"/>
              </a:buClr>
              <a:buSzTx/>
              <a:buFont typeface="Arial" panose="020B0604020202020204" pitchFamily="34" charset="0"/>
              <a:buNone/>
              <a:tabLst/>
              <a:defRPr/>
            </a:pPr>
            <a: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t>Concevez et modifiez un large éventail de contenus visuels dans un processus créatif s’appuyant sur Microsoft </a:t>
            </a:r>
            <a:b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br>
            <a: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t>Graph et sur les fichiers que </a:t>
            </a:r>
            <a:b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br>
            <a: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t>vous avez chargés.</a:t>
            </a:r>
          </a:p>
        </p:txBody>
      </p:sp>
      <p:pic>
        <p:nvPicPr>
          <p:cNvPr id="48" name="Picture 47" descr="Capture d’écran de Create utilisant le kit de marque de la société.">
            <a:extLst>
              <a:ext uri="{FF2B5EF4-FFF2-40B4-BE49-F238E27FC236}">
                <a16:creationId xmlns:a16="http://schemas.microsoft.com/office/drawing/2014/main" id="{5DE6E8DC-4EE1-B739-A4D3-D77432590574}"/>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4450080" y="1731381"/>
            <a:ext cx="3291840" cy="1840332"/>
          </a:xfrm>
          <a:prstGeom prst="roundRect">
            <a:avLst>
              <a:gd name="adj" fmla="val 2528"/>
            </a:avLst>
          </a:prstGeom>
          <a:effectLst>
            <a:outerShdw blurRad="254000" algn="ctr" rotWithShape="0">
              <a:prstClr val="black">
                <a:alpha val="20000"/>
              </a:prstClr>
            </a:outerShdw>
          </a:effectLst>
        </p:spPr>
      </p:pic>
      <p:sp>
        <p:nvSpPr>
          <p:cNvPr id="13" name="TextBox 12">
            <a:extLst>
              <a:ext uri="{FF2B5EF4-FFF2-40B4-BE49-F238E27FC236}">
                <a16:creationId xmlns:a16="http://schemas.microsoft.com/office/drawing/2014/main" id="{1D47C935-D99A-6BD5-01E7-3111C1636E03}"/>
              </a:ext>
            </a:extLst>
          </p:cNvPr>
          <p:cNvSpPr txBox="1"/>
          <p:nvPr/>
        </p:nvSpPr>
        <p:spPr>
          <a:xfrm>
            <a:off x="4486656" y="4294781"/>
            <a:ext cx="3218688" cy="276999"/>
          </a:xfrm>
          <a:prstGeom prst="rect">
            <a:avLst/>
          </a:prstGeom>
          <a:noFill/>
        </p:spPr>
        <p:txBody>
          <a:bodyPr wrap="square" lIns="0" tIns="0" rIns="0" bIns="0" rtlCol="0" anchor="ctr">
            <a:spAutoFit/>
          </a:bodyPr>
          <a:lstStyle>
            <a:defPPr>
              <a:defRPr lang="en-US"/>
            </a:defPPr>
            <a:lvl1pPr marR="0" lvl="0" indent="0" algn="ctr" fontAlgn="auto">
              <a:spcBef>
                <a:spcPts val="0"/>
              </a:spcBef>
              <a:spcAft>
                <a:spcPts val="0"/>
              </a:spcAft>
              <a:buClrTx/>
              <a:buSzTx/>
              <a:buFontTx/>
              <a:buNone/>
              <a:tabLst/>
              <a:defRPr kumimoji="0" sz="2000" b="1" u="none" strike="noStrike" cap="none" spc="0" normalizeH="0" baseline="0">
                <a:ln w="3175">
                  <a:noFill/>
                </a:ln>
                <a:solidFill>
                  <a:srgbClr val="865FC4"/>
                </a:solidFill>
                <a:effectLst/>
                <a:uLnTx/>
                <a:uFillTx/>
                <a:latin typeface="Segoe Sans Display Semibold" pitchFamily="2" charset="0"/>
                <a:cs typeface="Segoe Sans Display Semibold" pitchFamily="2"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a:ln w="3175">
                  <a:noFill/>
                </a:ln>
                <a:solidFill>
                  <a:srgbClr val="865FC4"/>
                </a:solidFill>
                <a:effectLst/>
                <a:uLnTx/>
                <a:uFillTx/>
                <a:latin typeface="Segoe Sans Display Semibold" pitchFamily="2" charset="0"/>
                <a:ea typeface="+mn-ea"/>
                <a:cs typeface="Segoe Sans Display Semibold" pitchFamily="2" charset="0"/>
              </a:rPr>
              <a:t>Kit de marque d’entreprise</a:t>
            </a:r>
          </a:p>
        </p:txBody>
      </p:sp>
      <p:sp>
        <p:nvSpPr>
          <p:cNvPr id="2" name="Content Placeholder 26">
            <a:extLst>
              <a:ext uri="{FF2B5EF4-FFF2-40B4-BE49-F238E27FC236}">
                <a16:creationId xmlns:a16="http://schemas.microsoft.com/office/drawing/2014/main" id="{DA6433A1-BDC9-D10C-BBD1-35CD6138436D}"/>
              </a:ext>
            </a:extLst>
          </p:cNvPr>
          <p:cNvSpPr txBox="1">
            <a:spLocks/>
          </p:cNvSpPr>
          <p:nvPr/>
        </p:nvSpPr>
        <p:spPr>
          <a:xfrm>
            <a:off x="4404360" y="4736592"/>
            <a:ext cx="3383280" cy="1438022"/>
          </a:xfrm>
          <a:prstGeom prst="rect">
            <a:avLst/>
          </a:prstGeom>
        </p:spPr>
        <p:txBody>
          <a:bodyPr vert="horz" wrap="square" lIns="0" tIns="0" rIns="0" bIns="0" rtlCol="0" anchor="t">
            <a:spAutoFit/>
          </a:bodyPr>
          <a:lstStyle>
            <a:lvl1pPr marL="104400" indent="-105750" algn="l" defTabSz="914400" rtl="0" eaLnBrk="1" latinLnBrk="0" hangingPunct="1">
              <a:lnSpc>
                <a:spcPct val="113000"/>
              </a:lnSpc>
              <a:spcBef>
                <a:spcPts val="360"/>
              </a:spcBef>
              <a:spcAft>
                <a:spcPts val="600"/>
              </a:spcAft>
              <a:buClr>
                <a:srgbClr val="000000"/>
              </a:buClr>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1pPr>
            <a:lvl2pPr marL="3564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2pPr>
            <a:lvl3pPr marL="7416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3pPr>
            <a:lvl4pPr marL="11988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4pPr>
            <a:lvl5pPr marL="16560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3000"/>
              </a:lnSpc>
              <a:spcBef>
                <a:spcPts val="600"/>
              </a:spcBef>
              <a:spcAft>
                <a:spcPts val="1200"/>
              </a:spcAft>
              <a:buClr>
                <a:srgbClr val="000000"/>
              </a:buClr>
              <a:buSzTx/>
              <a:buFont typeface="Arial" panose="020B0604020202020204" pitchFamily="34" charset="0"/>
              <a:buNone/>
              <a:tabLst/>
              <a:defRPr/>
            </a:pPr>
            <a:r>
              <a:rPr kumimoji="0" lang="fr-fr" sz="1400" b="0" i="0" u="none" strike="noStrike" kern="1200" cap="none" spc="-20" normalizeH="0" baseline="0" noProof="0">
                <a:ln>
                  <a:noFill/>
                </a:ln>
                <a:solidFill>
                  <a:srgbClr val="000000"/>
                </a:solidFill>
                <a:effectLst/>
                <a:uLnTx/>
                <a:uFillTx/>
                <a:latin typeface="Segoe Sans Display"/>
                <a:ea typeface="+mn-ea"/>
                <a:cs typeface="Segoe Sans Display"/>
              </a:rPr>
              <a:t>Choisissez parmi des milliers de modèles </a:t>
            </a:r>
            <a:br>
              <a:rPr kumimoji="0" lang="fr-fr" sz="1400" b="0" i="0" u="none" strike="noStrike" kern="1200" cap="none" spc="-20" normalizeH="0" baseline="0" noProof="0">
                <a:ln>
                  <a:noFill/>
                </a:ln>
                <a:solidFill>
                  <a:srgbClr val="000000"/>
                </a:solidFill>
                <a:effectLst/>
                <a:uLnTx/>
                <a:uFillTx/>
                <a:latin typeface="Segoe Sans Display"/>
                <a:ea typeface="+mn-ea"/>
                <a:cs typeface="Segoe Sans Display"/>
              </a:rPr>
            </a:br>
            <a:r>
              <a:rPr kumimoji="0" lang="fr-fr" sz="1400" b="0" i="0" u="none" strike="noStrike" kern="1200" cap="none" spc="-20" normalizeH="0" baseline="0" noProof="0">
                <a:ln>
                  <a:noFill/>
                </a:ln>
                <a:solidFill>
                  <a:srgbClr val="000000"/>
                </a:solidFill>
                <a:effectLst/>
                <a:uLnTx/>
                <a:uFillTx/>
                <a:latin typeface="Segoe Sans Display"/>
                <a:ea typeface="+mn-ea"/>
                <a:cs typeface="Segoe Sans Display"/>
              </a:rPr>
              <a:t>ou créez des kits de marque incluant les logos, palettes de couleurs, polices de caractères et bien plus encore de votre entreprise, afin de garantir la cohérence </a:t>
            </a:r>
            <a:br>
              <a:rPr kumimoji="0" lang="fr-fr" sz="1400" b="0" i="0" u="none" strike="noStrike" kern="1200" cap="none" spc="-20" normalizeH="0" baseline="0" noProof="0">
                <a:ln>
                  <a:noFill/>
                </a:ln>
                <a:solidFill>
                  <a:srgbClr val="000000"/>
                </a:solidFill>
                <a:effectLst/>
                <a:uLnTx/>
                <a:uFillTx/>
                <a:latin typeface="Segoe Sans Display"/>
                <a:ea typeface="+mn-ea"/>
                <a:cs typeface="Segoe Sans Display"/>
              </a:rPr>
            </a:br>
            <a:r>
              <a:rPr kumimoji="0" lang="fr-fr" sz="1400" b="0" i="0" u="none" strike="noStrike" kern="1200" cap="none" spc="-20" normalizeH="0" baseline="0" noProof="0">
                <a:ln>
                  <a:noFill/>
                </a:ln>
                <a:solidFill>
                  <a:srgbClr val="000000"/>
                </a:solidFill>
                <a:effectLst/>
                <a:uLnTx/>
                <a:uFillTx/>
                <a:latin typeface="Segoe Sans Display"/>
                <a:ea typeface="+mn-ea"/>
                <a:cs typeface="Segoe Sans Display"/>
              </a:rPr>
              <a:t>de la marque sur l’ensemble des créations.  </a:t>
            </a:r>
          </a:p>
        </p:txBody>
      </p:sp>
      <p:pic>
        <p:nvPicPr>
          <p:cNvPr id="40" name="Picture 39" descr="Capture d’écran de Create où les utilisateurs peuvent utiliser un langage naturel pour créer leur ressource.">
            <a:extLst>
              <a:ext uri="{FF2B5EF4-FFF2-40B4-BE49-F238E27FC236}">
                <a16:creationId xmlns:a16="http://schemas.microsoft.com/office/drawing/2014/main" id="{ACDD020B-F31F-79D7-A26B-2C0FFB10D466}"/>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8048835" y="1731381"/>
            <a:ext cx="3291840" cy="1840332"/>
          </a:xfrm>
          <a:prstGeom prst="roundRect">
            <a:avLst>
              <a:gd name="adj" fmla="val 2528"/>
            </a:avLst>
          </a:prstGeom>
          <a:effectLst>
            <a:outerShdw blurRad="254000" algn="ctr" rotWithShape="0">
              <a:prstClr val="black">
                <a:alpha val="20000"/>
              </a:prstClr>
            </a:outerShdw>
          </a:effectLst>
        </p:spPr>
      </p:pic>
      <p:sp>
        <p:nvSpPr>
          <p:cNvPr id="17" name="TextBox 16">
            <a:extLst>
              <a:ext uri="{FF2B5EF4-FFF2-40B4-BE49-F238E27FC236}">
                <a16:creationId xmlns:a16="http://schemas.microsoft.com/office/drawing/2014/main" id="{7DE49DF5-62C4-1E47-EF23-950DF227D765}"/>
              </a:ext>
            </a:extLst>
          </p:cNvPr>
          <p:cNvSpPr txBox="1"/>
          <p:nvPr/>
        </p:nvSpPr>
        <p:spPr>
          <a:xfrm>
            <a:off x="7940650" y="4294781"/>
            <a:ext cx="3540557" cy="276999"/>
          </a:xfrm>
          <a:prstGeom prst="rect">
            <a:avLst/>
          </a:prstGeom>
          <a:noFill/>
        </p:spPr>
        <p:txBody>
          <a:bodyPr wrap="square" lIns="0" tIns="0" rIns="0" bIns="0" rtlCol="0" anchor="ctr">
            <a:spAutoFit/>
          </a:bodyPr>
          <a:lstStyle>
            <a:defPPr>
              <a:defRPr lang="en-US"/>
            </a:defPPr>
            <a:lvl1pPr marR="0" lvl="0" indent="0" algn="ctr" fontAlgn="auto">
              <a:spcBef>
                <a:spcPts val="0"/>
              </a:spcBef>
              <a:spcAft>
                <a:spcPts val="0"/>
              </a:spcAft>
              <a:buClrTx/>
              <a:buSzTx/>
              <a:buFontTx/>
              <a:buNone/>
              <a:tabLst/>
              <a:defRPr kumimoji="0" sz="2000" b="1" u="none" strike="noStrike" cap="none" spc="0" normalizeH="0" baseline="0">
                <a:ln w="3175">
                  <a:noFill/>
                </a:ln>
                <a:solidFill>
                  <a:srgbClr val="B447C8"/>
                </a:solidFill>
                <a:effectLst/>
                <a:uLnTx/>
                <a:uFillTx/>
                <a:latin typeface="Segoe Sans Display Semibold" pitchFamily="2" charset="0"/>
                <a:cs typeface="Segoe Sans Display Semibold" pitchFamily="2"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a:ln w="3175">
                  <a:noFill/>
                </a:ln>
                <a:solidFill>
                  <a:srgbClr val="B447C8"/>
                </a:solidFill>
                <a:effectLst/>
                <a:uLnTx/>
                <a:uFillTx/>
                <a:latin typeface="Segoe Sans Display Semibold" pitchFamily="2" charset="0"/>
                <a:ea typeface="+mn-ea"/>
                <a:cs typeface="Segoe Sans Display Semibold" pitchFamily="2" charset="0"/>
              </a:rPr>
              <a:t>Expérience complète d’édition</a:t>
            </a:r>
          </a:p>
        </p:txBody>
      </p:sp>
      <p:sp>
        <p:nvSpPr>
          <p:cNvPr id="5" name="Content Placeholder 26">
            <a:extLst>
              <a:ext uri="{FF2B5EF4-FFF2-40B4-BE49-F238E27FC236}">
                <a16:creationId xmlns:a16="http://schemas.microsoft.com/office/drawing/2014/main" id="{0B774562-543C-7219-9ADA-4F05055BAEB5}"/>
              </a:ext>
            </a:extLst>
          </p:cNvPr>
          <p:cNvSpPr txBox="1">
            <a:spLocks/>
          </p:cNvSpPr>
          <p:nvPr/>
        </p:nvSpPr>
        <p:spPr>
          <a:xfrm>
            <a:off x="8101584" y="4736592"/>
            <a:ext cx="3227832" cy="1194558"/>
          </a:xfrm>
          <a:prstGeom prst="rect">
            <a:avLst/>
          </a:prstGeom>
        </p:spPr>
        <p:txBody>
          <a:bodyPr vert="horz" wrap="square" lIns="0" tIns="0" rIns="0" bIns="0" rtlCol="0" anchor="t">
            <a:spAutoFit/>
          </a:bodyPr>
          <a:lstStyle>
            <a:lvl1pPr marL="104400" indent="-105750" algn="l" defTabSz="914400" rtl="0" eaLnBrk="1" latinLnBrk="0" hangingPunct="1">
              <a:lnSpc>
                <a:spcPct val="113000"/>
              </a:lnSpc>
              <a:spcBef>
                <a:spcPts val="360"/>
              </a:spcBef>
              <a:spcAft>
                <a:spcPts val="600"/>
              </a:spcAft>
              <a:buClr>
                <a:srgbClr val="000000"/>
              </a:buClr>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1pPr>
            <a:lvl2pPr marL="3564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2pPr>
            <a:lvl3pPr marL="7416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3pPr>
            <a:lvl4pPr marL="11988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4pPr>
            <a:lvl5pPr marL="1656000" indent="-105750" algn="l" defTabSz="914400" rtl="0" eaLnBrk="1" latinLnBrk="0" hangingPunct="1">
              <a:lnSpc>
                <a:spcPct val="113000"/>
              </a:lnSpc>
              <a:spcBef>
                <a:spcPts val="360"/>
              </a:spcBef>
              <a:spcAft>
                <a:spcPts val="600"/>
              </a:spcAft>
              <a:buFont typeface="Arial" panose="020B0604020202020204" pitchFamily="34" charset="0"/>
              <a:buChar char="•"/>
              <a:defRPr sz="1500" b="0" i="0" kern="1200">
                <a:solidFill>
                  <a:srgbClr val="000000"/>
                </a:solidFill>
                <a:latin typeface="Segoe Sans Display" pitchFamily="2" charset="0"/>
                <a:ea typeface="+mn-ea"/>
                <a:cs typeface="Segoe Sans Display"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3000"/>
              </a:lnSpc>
              <a:spcBef>
                <a:spcPts val="600"/>
              </a:spcBef>
              <a:spcAft>
                <a:spcPts val="1200"/>
              </a:spcAft>
              <a:buClr>
                <a:srgbClr val="000000"/>
              </a:buClr>
              <a:buSzTx/>
              <a:buFont typeface="Arial" panose="020B0604020202020204" pitchFamily="34" charset="0"/>
              <a:buNone/>
              <a:tabLst/>
              <a:defRPr/>
            </a:pPr>
            <a: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t>Affinez votre travail grâce à des outils d’édition visuelle intégrés qui facilitent </a:t>
            </a:r>
            <a:b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br>
            <a: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t>la modification du texte, l’ajout d’effets </a:t>
            </a:r>
            <a:b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br>
            <a:r>
              <a:rPr kumimoji="0" lang="fr-fr" sz="1400" b="0" i="0" u="none" strike="noStrike" kern="1200" cap="none" spc="0" normalizeH="0" baseline="0" noProof="0">
                <a:ln>
                  <a:noFill/>
                </a:ln>
                <a:solidFill>
                  <a:srgbClr val="000000"/>
                </a:solidFill>
                <a:effectLst/>
                <a:uLnTx/>
                <a:uFillTx/>
                <a:latin typeface="Segoe Sans Display"/>
                <a:ea typeface="+mn-ea"/>
                <a:cs typeface="Segoe Sans Display"/>
              </a:rPr>
              <a:t>et la réalisation d’ajustements avancés pour obtenir le contenu souhaité. </a:t>
            </a:r>
          </a:p>
        </p:txBody>
      </p:sp>
      <p:sp>
        <p:nvSpPr>
          <p:cNvPr id="14" name="Rectangle 13">
            <a:extLst>
              <a:ext uri="{FF2B5EF4-FFF2-40B4-BE49-F238E27FC236}">
                <a16:creationId xmlns:a16="http://schemas.microsoft.com/office/drawing/2014/main" id="{C96FE98B-A1F7-3FC7-739A-5D5839BE0ED6}"/>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1983171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152E7-B963-8116-9C0D-17C6990DB554}"/>
            </a:ext>
          </a:extLst>
        </p:cNvPr>
        <p:cNvGrpSpPr/>
        <p:nvPr/>
      </p:nvGrpSpPr>
      <p:grpSpPr>
        <a:xfrm>
          <a:off x="0" y="0"/>
          <a:ext cx="0" cy="0"/>
          <a:chOff x="0" y="0"/>
          <a:chExt cx="0" cy="0"/>
        </a:xfrm>
      </p:grpSpPr>
      <p:pic>
        <p:nvPicPr>
          <p:cNvPr id="3" name="20260507-1445-33.1104774">
            <a:hlinkClick r:id="" action="ppaction://media"/>
            <a:extLst>
              <a:ext uri="{FF2B5EF4-FFF2-40B4-BE49-F238E27FC236}">
                <a16:creationId xmlns:a16="http://schemas.microsoft.com/office/drawing/2014/main" id="{D1303B5A-A5B9-DB90-29EA-67D679CEF1A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76702"/>
            <a:ext cx="12192000" cy="6829425"/>
          </a:xfrm>
          <a:prstGeom prst="rect">
            <a:avLst/>
          </a:prstGeom>
        </p:spPr>
      </p:pic>
    </p:spTree>
    <p:extLst>
      <p:ext uri="{BB962C8B-B14F-4D97-AF65-F5344CB8AC3E}">
        <p14:creationId xmlns:p14="http://schemas.microsoft.com/office/powerpoint/2010/main" val="25216577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4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52854-5CD3-FD77-D9C3-D73F3C409F94}"/>
            </a:ext>
          </a:extLst>
        </p:cNvPr>
        <p:cNvGrpSpPr/>
        <p:nvPr/>
      </p:nvGrpSpPr>
      <p:grpSpPr>
        <a:xfrm>
          <a:off x="0" y="0"/>
          <a:ext cx="0" cy="0"/>
          <a:chOff x="0" y="0"/>
          <a:chExt cx="0" cy="0"/>
        </a:xfrm>
      </p:grpSpPr>
      <p:pic>
        <p:nvPicPr>
          <p:cNvPr id="2" name="Projet vidéo 22">
            <a:hlinkClick r:id="" action="ppaction://media"/>
            <a:extLst>
              <a:ext uri="{FF2B5EF4-FFF2-40B4-BE49-F238E27FC236}">
                <a16:creationId xmlns:a16="http://schemas.microsoft.com/office/drawing/2014/main" id="{12B1878B-E0E6-5ED8-C81B-68C798D6F45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8059852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8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DECBA-8C56-9AC2-4990-5CC523652D9D}"/>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529270E4-0D14-4D8C-7CD9-E4A39FDE9951}"/>
              </a:ext>
            </a:extLst>
          </p:cNvPr>
          <p:cNvSpPr>
            <a:spLocks noGrp="1"/>
          </p:cNvSpPr>
          <p:nvPr>
            <p:ph idx="1"/>
          </p:nvPr>
        </p:nvSpPr>
        <p:spPr>
          <a:xfrm>
            <a:off x="6095999" y="1477201"/>
            <a:ext cx="5952557" cy="4147289"/>
          </a:xfrm>
        </p:spPr>
        <p:txBody>
          <a:bodyPr/>
          <a:lstStyle/>
          <a:p>
            <a:pPr marL="514350" indent="-514350">
              <a:lnSpc>
                <a:spcPct val="95000"/>
              </a:lnSpc>
              <a:spcBef>
                <a:spcPts val="600"/>
              </a:spcBef>
              <a:spcAft>
                <a:spcPts val="600"/>
              </a:spcAft>
              <a:buAutoNum type="arabicPlain"/>
            </a:pPr>
            <a:r>
              <a:rPr lang="fr-fr" sz="2600">
                <a:solidFill>
                  <a:srgbClr val="FFFFFF"/>
                </a:solidFill>
              </a:rPr>
              <a:t>Microsoft 365 Copilot Chat</a:t>
            </a:r>
          </a:p>
          <a:p>
            <a:pPr marL="514350" indent="-514350">
              <a:lnSpc>
                <a:spcPct val="95000"/>
              </a:lnSpc>
              <a:spcBef>
                <a:spcPts val="600"/>
              </a:spcBef>
              <a:spcAft>
                <a:spcPts val="600"/>
              </a:spcAft>
              <a:buAutoNum type="arabicPlain"/>
            </a:pPr>
            <a:r>
              <a:rPr lang="fr-fr" sz="2600" spc="-20"/>
              <a:t>Optimisez votre expérience avec Chat</a:t>
            </a:r>
          </a:p>
          <a:p>
            <a:pPr marL="971550" lvl="1" indent="-285750">
              <a:lnSpc>
                <a:spcPct val="95000"/>
              </a:lnSpc>
              <a:spcBef>
                <a:spcPts val="600"/>
              </a:spcBef>
              <a:spcAft>
                <a:spcPts val="600"/>
              </a:spcAft>
            </a:pPr>
            <a:r>
              <a:rPr lang="fr-fr" sz="2600">
                <a:cs typeface="Segoe Sans Display" pitchFamily="2" charset="0"/>
              </a:rPr>
              <a:t>Pages Copilot Chat</a:t>
            </a:r>
          </a:p>
          <a:p>
            <a:pPr marL="971550" lvl="1" indent="-285750">
              <a:lnSpc>
                <a:spcPct val="95000"/>
              </a:lnSpc>
              <a:spcBef>
                <a:spcPts val="600"/>
              </a:spcBef>
              <a:spcAft>
                <a:spcPts val="600"/>
              </a:spcAft>
            </a:pPr>
            <a:r>
              <a:rPr lang="fr-fr" sz="2600"/>
              <a:t>Copilot Chat Créer</a:t>
            </a:r>
          </a:p>
          <a:p>
            <a:pPr marL="971550" lvl="1" indent="-285750">
              <a:lnSpc>
                <a:spcPct val="95000"/>
              </a:lnSpc>
              <a:spcBef>
                <a:spcPts val="600"/>
              </a:spcBef>
              <a:spcAft>
                <a:spcPts val="600"/>
              </a:spcAft>
            </a:pPr>
            <a:r>
              <a:rPr lang="fr-fr" sz="2600">
                <a:solidFill>
                  <a:srgbClr val="FFFF00"/>
                </a:solidFill>
              </a:rPr>
              <a:t>Copilot Chat pour Outlook</a:t>
            </a:r>
          </a:p>
          <a:p>
            <a:pPr marL="971550" lvl="1" indent="-285750">
              <a:lnSpc>
                <a:spcPct val="95000"/>
              </a:lnSpc>
              <a:spcBef>
                <a:spcPts val="600"/>
              </a:spcBef>
              <a:spcAft>
                <a:spcPts val="600"/>
              </a:spcAft>
            </a:pPr>
            <a:r>
              <a:rPr lang="fr-fr" sz="2600"/>
              <a:t>Personnalisation de Copilot Chat</a:t>
            </a:r>
          </a:p>
          <a:p>
            <a:pPr marL="514350" indent="-514350">
              <a:lnSpc>
                <a:spcPct val="95000"/>
              </a:lnSpc>
              <a:spcBef>
                <a:spcPts val="600"/>
              </a:spcBef>
              <a:spcAft>
                <a:spcPts val="600"/>
              </a:spcAft>
              <a:buAutoNum type="arabicPlain"/>
            </a:pPr>
            <a:r>
              <a:rPr lang="fr-fr" sz="2600"/>
              <a:t>Agents dans Copilot Chat</a:t>
            </a:r>
          </a:p>
          <a:p>
            <a:pPr marL="514350" indent="-514350">
              <a:lnSpc>
                <a:spcPct val="95000"/>
              </a:lnSpc>
              <a:spcBef>
                <a:spcPts val="600"/>
              </a:spcBef>
              <a:spcAft>
                <a:spcPts val="600"/>
              </a:spcAft>
              <a:buAutoNum type="arabicPlain"/>
            </a:pPr>
            <a:r>
              <a:rPr lang="en-US"/>
              <a:t>Pour </a:t>
            </a:r>
            <a:r>
              <a:rPr lang="en-US" err="1"/>
              <a:t>en</a:t>
            </a:r>
            <a:r>
              <a:rPr lang="en-US"/>
              <a:t> savoir plus</a:t>
            </a:r>
            <a:endParaRPr lang="fr-fr"/>
          </a:p>
        </p:txBody>
      </p:sp>
      <p:sp>
        <p:nvSpPr>
          <p:cNvPr id="9" name="Title 8">
            <a:extLst>
              <a:ext uri="{FF2B5EF4-FFF2-40B4-BE49-F238E27FC236}">
                <a16:creationId xmlns:a16="http://schemas.microsoft.com/office/drawing/2014/main" id="{04FFC1E3-2BA7-8E41-350F-C31C8C3A26EE}"/>
              </a:ext>
            </a:extLst>
          </p:cNvPr>
          <p:cNvSpPr>
            <a:spLocks noGrp="1"/>
          </p:cNvSpPr>
          <p:nvPr>
            <p:ph type="title"/>
          </p:nvPr>
        </p:nvSpPr>
        <p:spPr>
          <a:xfrm>
            <a:off x="589280" y="605657"/>
            <a:ext cx="3606202" cy="918343"/>
          </a:xfrm>
        </p:spPr>
        <p:txBody>
          <a:bodyPr/>
          <a:lstStyle/>
          <a:p>
            <a:r>
              <a:rPr lang="fr-fr"/>
              <a:t>Programme</a:t>
            </a:r>
          </a:p>
        </p:txBody>
      </p:sp>
      <p:cxnSp>
        <p:nvCxnSpPr>
          <p:cNvPr id="11" name="Straight Connector 10">
            <a:extLst>
              <a:ext uri="{FF2B5EF4-FFF2-40B4-BE49-F238E27FC236}">
                <a16:creationId xmlns:a16="http://schemas.microsoft.com/office/drawing/2014/main" id="{0EE536E5-DB3D-21C8-1D78-B4A9FF64219A}"/>
              </a:ext>
              <a:ext uri="{C183D7F6-B498-43B3-948B-1728B52AA6E4}">
                <adec:decorative xmlns:adec="http://schemas.microsoft.com/office/drawing/2017/decorative" val="1"/>
              </a:ext>
            </a:extLst>
          </p:cNvPr>
          <p:cNvCxnSpPr>
            <a:cxnSpLocks/>
          </p:cNvCxnSpPr>
          <p:nvPr/>
        </p:nvCxnSpPr>
        <p:spPr>
          <a:xfrm>
            <a:off x="5777396"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ACCDCC0B-E6DE-8BC8-93D8-07E055D5151D}"/>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T</a:t>
            </a:r>
          </a:p>
        </p:txBody>
      </p:sp>
    </p:spTree>
    <p:extLst>
      <p:ext uri="{BB962C8B-B14F-4D97-AF65-F5344CB8AC3E}">
        <p14:creationId xmlns:p14="http://schemas.microsoft.com/office/powerpoint/2010/main" val="19546129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FBBA2-03D9-7BED-DCA5-B415F0B3C8A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C7E34B8-D101-991C-E9F7-B14F4DAED1A3}"/>
              </a:ext>
              <a:ext uri="{C183D7F6-B498-43B3-948B-1728B52AA6E4}">
                <adec:decorative xmlns:adec="http://schemas.microsoft.com/office/drawing/2017/decorative" val="1"/>
              </a:ext>
            </a:extLst>
          </p:cNvPr>
          <p:cNvSpPr/>
          <p:nvPr/>
        </p:nvSpPr>
        <p:spPr bwMode="auto">
          <a:xfrm>
            <a:off x="4062984" y="0"/>
            <a:ext cx="8129016" cy="6858000"/>
          </a:xfrm>
          <a:prstGeom prst="rect">
            <a:avLst/>
          </a:prstGeom>
          <a:solidFill>
            <a:srgbClr val="F2F9F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8DC8E8">
                  <a:lumMod val="50000"/>
                </a:srgbClr>
              </a:solidFill>
              <a:effectLst/>
              <a:uLnTx/>
              <a:uFillTx/>
              <a:latin typeface="Segoe Sans Display"/>
              <a:ea typeface="Segoe UI" pitchFamily="34" charset="0"/>
              <a:cs typeface="Segoe UI" pitchFamily="34" charset="0"/>
            </a:endParaRPr>
          </a:p>
        </p:txBody>
      </p:sp>
      <p:sp>
        <p:nvSpPr>
          <p:cNvPr id="2" name="Title 25">
            <a:extLst>
              <a:ext uri="{FF2B5EF4-FFF2-40B4-BE49-F238E27FC236}">
                <a16:creationId xmlns:a16="http://schemas.microsoft.com/office/drawing/2014/main" id="{A7DFC7CB-878E-51CF-4C04-673A5955DE22}"/>
              </a:ext>
            </a:extLst>
          </p:cNvPr>
          <p:cNvSpPr txBox="1">
            <a:spLocks noGrp="1"/>
          </p:cNvSpPr>
          <p:nvPr>
            <p:ph type="title" idx="4294967295"/>
          </p:nvPr>
        </p:nvSpPr>
        <p:spPr>
          <a:xfrm>
            <a:off x="578231" y="1364638"/>
            <a:ext cx="3032125" cy="506413"/>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3000" b="1" i="0" kern="1200" spc="-20" baseline="0">
                <a:solidFill>
                  <a:srgbClr val="000000"/>
                </a:solidFill>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3600" b="1" i="0" u="none" strike="noStrike" kern="1200" cap="none" spc="-20" normalizeH="0" baseline="0" noProof="0">
                <a:ln>
                  <a:noFill/>
                </a:ln>
                <a:gradFill>
                  <a:gsLst>
                    <a:gs pos="0">
                      <a:srgbClr val="0078D4"/>
                    </a:gs>
                    <a:gs pos="94000">
                      <a:srgbClr val="C73ECC"/>
                    </a:gs>
                  </a:gsLst>
                  <a:lin ang="0" scaled="1"/>
                </a:gradFill>
                <a:effectLst/>
                <a:uLnTx/>
                <a:uFillTx/>
                <a:latin typeface="Segoe Sans Display Semibold" pitchFamily="2" charset="0"/>
                <a:ea typeface="+mj-ea"/>
                <a:cs typeface="Segoe Sans Display Semibold" pitchFamily="2" charset="0"/>
              </a:rPr>
              <a:t>Copilot Chat pour Outlook</a:t>
            </a:r>
          </a:p>
        </p:txBody>
      </p:sp>
      <p:sp>
        <p:nvSpPr>
          <p:cNvPr id="3" name="TextBox 2">
            <a:extLst>
              <a:ext uri="{FF2B5EF4-FFF2-40B4-BE49-F238E27FC236}">
                <a16:creationId xmlns:a16="http://schemas.microsoft.com/office/drawing/2014/main" id="{6663A389-E3F9-D73E-6942-ED88D48117A2}"/>
              </a:ext>
            </a:extLst>
          </p:cNvPr>
          <p:cNvSpPr txBox="1"/>
          <p:nvPr/>
        </p:nvSpPr>
        <p:spPr>
          <a:xfrm>
            <a:off x="570177" y="2425088"/>
            <a:ext cx="3492808" cy="3200876"/>
          </a:xfrm>
          <a:prstGeom prst="rect">
            <a:avLst/>
          </a:prstGeom>
          <a:noFill/>
        </p:spPr>
        <p:txBody>
          <a:bodyPr wrap="square" lIns="0" tIns="0" rIns="0" bIns="0" rtlCol="0">
            <a:spAutoFit/>
          </a:bodyPr>
          <a:lstStyle>
            <a:defPPr>
              <a:defRPr lang="en-US"/>
            </a:defPPr>
            <a:lvl1pPr>
              <a:lnSpc>
                <a:spcPct val="110000"/>
              </a:lnSpc>
              <a:defRPr>
                <a:solidFill>
                  <a:srgbClr val="243A5E"/>
                </a:solidFill>
                <a:cs typeface="Segoe Sans Display"/>
              </a:defRPr>
            </a:lvl1pPr>
          </a:lstStyle>
          <a:p>
            <a:pPr fontAlgn="t">
              <a:spcAft>
                <a:spcPts val="1200"/>
              </a:spcAft>
            </a:pPr>
            <a:r>
              <a:rPr lang="fr-fr" sz="1800"/>
              <a:t>Résumez les longs fils de discussions et rédigez des </a:t>
            </a:r>
            <a:br>
              <a:rPr lang="fr-fr" sz="1800"/>
            </a:br>
            <a:r>
              <a:rPr lang="fr-fr" sz="1800"/>
              <a:t>e-mails depuis des conversations en plusieurs étapes à l’aide du volet Copilot Chat ouvert </a:t>
            </a:r>
            <a:br>
              <a:rPr lang="fr-fr" sz="1800"/>
            </a:br>
            <a:r>
              <a:rPr lang="fr-fr" sz="1800"/>
              <a:t>dans Outlook.</a:t>
            </a:r>
          </a:p>
          <a:p>
            <a:pPr fontAlgn="t">
              <a:spcAft>
                <a:spcPts val="1200"/>
              </a:spcAft>
            </a:pPr>
            <a:r>
              <a:rPr lang="fr-fr" sz="1800"/>
              <a:t>Rédigez de nouveaux messages </a:t>
            </a:r>
            <a:br>
              <a:rPr lang="fr-fr" sz="1800"/>
            </a:br>
            <a:r>
              <a:rPr lang="fr-fr" sz="1800"/>
              <a:t>et des réponses, puis copiez </a:t>
            </a:r>
            <a:br>
              <a:rPr lang="fr-fr" sz="1800"/>
            </a:br>
            <a:r>
              <a:rPr lang="fr-fr" sz="1800"/>
              <a:t>et collez-les dans la zone de rédaction d’Outlook.</a:t>
            </a:r>
          </a:p>
        </p:txBody>
      </p:sp>
      <p:pic>
        <p:nvPicPr>
          <p:cNvPr id="5" name="Picture 4">
            <a:extLst>
              <a:ext uri="{FF2B5EF4-FFF2-40B4-BE49-F238E27FC236}">
                <a16:creationId xmlns:a16="http://schemas.microsoft.com/office/drawing/2014/main" id="{0A460886-A625-0B21-1E76-7CB7A3336D86}"/>
              </a:ext>
            </a:extLst>
          </p:cNvPr>
          <p:cNvPicPr>
            <a:picLocks noChangeAspect="1"/>
          </p:cNvPicPr>
          <p:nvPr/>
        </p:nvPicPr>
        <p:blipFill>
          <a:blip r:embed="rId3"/>
          <a:stretch>
            <a:fillRect/>
          </a:stretch>
        </p:blipFill>
        <p:spPr>
          <a:xfrm>
            <a:off x="4786249" y="1470365"/>
            <a:ext cx="6966857" cy="3917269"/>
          </a:xfrm>
          <a:prstGeom prst="roundRect">
            <a:avLst>
              <a:gd name="adj" fmla="val 1786"/>
            </a:avLst>
          </a:prstGeom>
          <a:ln w="12700">
            <a:noFill/>
          </a:ln>
          <a:effectLst>
            <a:outerShdw blurRad="254000" dist="38100" dir="2700000" algn="tl" rotWithShape="0">
              <a:prstClr val="black">
                <a:alpha val="20000"/>
              </a:prstClr>
            </a:outerShdw>
          </a:effectLst>
        </p:spPr>
      </p:pic>
      <p:sp>
        <p:nvSpPr>
          <p:cNvPr id="6" name="Rectangle 5">
            <a:extLst>
              <a:ext uri="{FF2B5EF4-FFF2-40B4-BE49-F238E27FC236}">
                <a16:creationId xmlns:a16="http://schemas.microsoft.com/office/drawing/2014/main" id="{31E5081F-7055-2338-4D75-B97D8A18FA38}"/>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T</a:t>
            </a:r>
          </a:p>
        </p:txBody>
      </p:sp>
    </p:spTree>
    <p:extLst>
      <p:ext uri="{BB962C8B-B14F-4D97-AF65-F5344CB8AC3E}">
        <p14:creationId xmlns:p14="http://schemas.microsoft.com/office/powerpoint/2010/main" val="7543419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64" presetClass="path" presetSubtype="0" accel="50000" decel="50000" fill="hold" grpId="1" nodeType="withEffect">
                                  <p:stCondLst>
                                    <p:cond delay="0"/>
                                  </p:stCondLst>
                                  <p:childTnLst>
                                    <p:animMotion origin="layout" path="M 4.16667E-6 0.03703 L 4.16667E-6 4.07407E-6 " pathEditMode="relative" rAng="0" ptsTypes="AA">
                                      <p:cBhvr>
                                        <p:cTn id="8" dur="500" fill="hold"/>
                                        <p:tgtEl>
                                          <p:spTgt spid="2"/>
                                        </p:tgtEl>
                                        <p:attrNameLst>
                                          <p:attrName>ppt_x</p:attrName>
                                          <p:attrName>ppt_y</p:attrName>
                                        </p:attrNameLst>
                                      </p:cBhvr>
                                      <p:rCtr x="0" y="-1852"/>
                                    </p:animMotion>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64" presetClass="path" presetSubtype="0" accel="50000" decel="50000" fill="hold" grpId="1" nodeType="withEffect">
                                  <p:stCondLst>
                                    <p:cond delay="0"/>
                                  </p:stCondLst>
                                  <p:childTnLst>
                                    <p:animMotion origin="layout" path="M 4.16667E-6 0.05347 L 4.16667E-6 1.11111E-6 " pathEditMode="relative" rAng="0" ptsTypes="AA">
                                      <p:cBhvr>
                                        <p:cTn id="12" dur="500" fill="hold"/>
                                        <p:tgtEl>
                                          <p:spTgt spid="3"/>
                                        </p:tgtEl>
                                        <p:attrNameLst>
                                          <p:attrName>ppt_x</p:attrName>
                                          <p:attrName>ppt_y</p:attrName>
                                        </p:attrNameLst>
                                      </p:cBhvr>
                                      <p:rCtr x="0" y="-268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P spid="3" grpId="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C6472-5A53-06BE-1731-CC610F1D35C2}"/>
            </a:ext>
          </a:extLst>
        </p:cNvPr>
        <p:cNvGrpSpPr/>
        <p:nvPr/>
      </p:nvGrpSpPr>
      <p:grpSpPr>
        <a:xfrm>
          <a:off x="0" y="0"/>
          <a:ext cx="0" cy="0"/>
          <a:chOff x="0" y="0"/>
          <a:chExt cx="0" cy="0"/>
        </a:xfrm>
      </p:grpSpPr>
      <p:pic>
        <p:nvPicPr>
          <p:cNvPr id="4" name="B47C38E8">
            <a:hlinkClick r:id="" action="ppaction://media"/>
            <a:extLst>
              <a:ext uri="{FF2B5EF4-FFF2-40B4-BE49-F238E27FC236}">
                <a16:creationId xmlns:a16="http://schemas.microsoft.com/office/drawing/2014/main" id="{F92A45B7-40C1-33F5-E5F9-3EB41267CFE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3730"/>
            <a:ext cx="12192000" cy="6858000"/>
          </a:xfrm>
          <a:prstGeom prst="rect">
            <a:avLst/>
          </a:prstGeom>
        </p:spPr>
      </p:pic>
      <p:sp>
        <p:nvSpPr>
          <p:cNvPr id="3" name="Rectangle 2">
            <a:extLst>
              <a:ext uri="{FF2B5EF4-FFF2-40B4-BE49-F238E27FC236}">
                <a16:creationId xmlns:a16="http://schemas.microsoft.com/office/drawing/2014/main" id="{5E69E183-6B12-75FB-6FAC-E49A7C8D1917}"/>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T</a:t>
            </a:r>
          </a:p>
        </p:txBody>
      </p:sp>
    </p:spTree>
    <p:extLst>
      <p:ext uri="{BB962C8B-B14F-4D97-AF65-F5344CB8AC3E}">
        <p14:creationId xmlns:p14="http://schemas.microsoft.com/office/powerpoint/2010/main" val="186401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12C91-73AA-31B4-318B-C16E4240A7C0}"/>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A8F40C71-9881-9DFC-50F9-C68FD8D04387}"/>
              </a:ext>
            </a:extLst>
          </p:cNvPr>
          <p:cNvSpPr>
            <a:spLocks noGrp="1"/>
          </p:cNvSpPr>
          <p:nvPr>
            <p:ph idx="1"/>
          </p:nvPr>
        </p:nvSpPr>
        <p:spPr>
          <a:xfrm>
            <a:off x="6095999" y="1568641"/>
            <a:ext cx="5925669" cy="3884140"/>
          </a:xfrm>
        </p:spPr>
        <p:txBody>
          <a:bodyPr/>
          <a:lstStyle/>
          <a:p>
            <a:pPr marL="514350" indent="-514350">
              <a:lnSpc>
                <a:spcPct val="95000"/>
              </a:lnSpc>
              <a:spcBef>
                <a:spcPts val="600"/>
              </a:spcBef>
              <a:spcAft>
                <a:spcPts val="600"/>
              </a:spcAft>
              <a:buAutoNum type="arabicPlain"/>
            </a:pPr>
            <a:r>
              <a:rPr lang="fr-fr" sz="2400">
                <a:solidFill>
                  <a:srgbClr val="FFFFFF"/>
                </a:solidFill>
              </a:rPr>
              <a:t>Microsoft 365 Copilot Chat</a:t>
            </a:r>
          </a:p>
          <a:p>
            <a:pPr marL="514350" indent="-514350">
              <a:lnSpc>
                <a:spcPct val="95000"/>
              </a:lnSpc>
              <a:spcBef>
                <a:spcPts val="600"/>
              </a:spcBef>
              <a:spcAft>
                <a:spcPts val="600"/>
              </a:spcAft>
              <a:buAutoNum type="arabicPlain"/>
            </a:pPr>
            <a:r>
              <a:rPr lang="fr-fr" sz="2400"/>
              <a:t>Optimisez votre expérience avec Chat</a:t>
            </a:r>
          </a:p>
          <a:p>
            <a:pPr marL="971550" lvl="1" indent="-285750">
              <a:lnSpc>
                <a:spcPct val="95000"/>
              </a:lnSpc>
              <a:spcBef>
                <a:spcPts val="600"/>
              </a:spcBef>
              <a:spcAft>
                <a:spcPts val="600"/>
              </a:spcAft>
            </a:pPr>
            <a:r>
              <a:rPr lang="fr-fr" sz="2400">
                <a:cs typeface="Segoe Sans Display" pitchFamily="2" charset="0"/>
              </a:rPr>
              <a:t>Pages Copilot Chat</a:t>
            </a:r>
          </a:p>
          <a:p>
            <a:pPr marL="971550" lvl="1" indent="-285750">
              <a:lnSpc>
                <a:spcPct val="95000"/>
              </a:lnSpc>
              <a:spcBef>
                <a:spcPts val="600"/>
              </a:spcBef>
              <a:spcAft>
                <a:spcPts val="600"/>
              </a:spcAft>
            </a:pPr>
            <a:r>
              <a:rPr lang="fr-fr" sz="2400"/>
              <a:t>Copilot Chat Créer</a:t>
            </a:r>
          </a:p>
          <a:p>
            <a:pPr marL="971550" lvl="1" indent="-285750">
              <a:lnSpc>
                <a:spcPct val="95000"/>
              </a:lnSpc>
              <a:spcBef>
                <a:spcPts val="600"/>
              </a:spcBef>
              <a:spcAft>
                <a:spcPts val="600"/>
              </a:spcAft>
            </a:pPr>
            <a:r>
              <a:rPr lang="fr-fr" sz="2400"/>
              <a:t>Copilot Chat pour Outlook</a:t>
            </a:r>
          </a:p>
          <a:p>
            <a:pPr marL="971550" lvl="1" indent="-285750">
              <a:lnSpc>
                <a:spcPct val="95000"/>
              </a:lnSpc>
              <a:spcBef>
                <a:spcPts val="600"/>
              </a:spcBef>
              <a:spcAft>
                <a:spcPts val="600"/>
              </a:spcAft>
            </a:pPr>
            <a:r>
              <a:rPr lang="fr-fr" sz="2400">
                <a:solidFill>
                  <a:srgbClr val="FFFF00"/>
                </a:solidFill>
              </a:rPr>
              <a:t>Personnalisation de Copilot Chat</a:t>
            </a:r>
          </a:p>
          <a:p>
            <a:pPr marL="514350" indent="-514350">
              <a:lnSpc>
                <a:spcPct val="95000"/>
              </a:lnSpc>
              <a:spcBef>
                <a:spcPts val="600"/>
              </a:spcBef>
              <a:spcAft>
                <a:spcPts val="600"/>
              </a:spcAft>
              <a:buAutoNum type="arabicPlain"/>
            </a:pPr>
            <a:r>
              <a:rPr lang="fr-fr" sz="2400"/>
              <a:t>Agents dans Copilot Chat</a:t>
            </a:r>
          </a:p>
          <a:p>
            <a:pPr marL="514350" indent="-514350">
              <a:lnSpc>
                <a:spcPct val="95000"/>
              </a:lnSpc>
              <a:spcBef>
                <a:spcPts val="600"/>
              </a:spcBef>
              <a:spcAft>
                <a:spcPts val="600"/>
              </a:spcAft>
              <a:buAutoNum type="arabicPlain"/>
            </a:pPr>
            <a:r>
              <a:rPr lang="en-US" sz="2400"/>
              <a:t>Pour </a:t>
            </a:r>
            <a:r>
              <a:rPr lang="en-US" sz="2400" err="1"/>
              <a:t>en</a:t>
            </a:r>
            <a:r>
              <a:rPr lang="en-US" sz="2400"/>
              <a:t> savoir plus</a:t>
            </a:r>
            <a:endParaRPr lang="fr-fr" sz="2400"/>
          </a:p>
        </p:txBody>
      </p:sp>
      <p:sp>
        <p:nvSpPr>
          <p:cNvPr id="9" name="Title 8">
            <a:extLst>
              <a:ext uri="{FF2B5EF4-FFF2-40B4-BE49-F238E27FC236}">
                <a16:creationId xmlns:a16="http://schemas.microsoft.com/office/drawing/2014/main" id="{5742263E-D59B-BE7D-8C66-101D1229394F}"/>
              </a:ext>
            </a:extLst>
          </p:cNvPr>
          <p:cNvSpPr>
            <a:spLocks noGrp="1"/>
          </p:cNvSpPr>
          <p:nvPr>
            <p:ph type="title"/>
          </p:nvPr>
        </p:nvSpPr>
        <p:spPr>
          <a:xfrm>
            <a:off x="589279" y="605657"/>
            <a:ext cx="3283473" cy="918343"/>
          </a:xfrm>
        </p:spPr>
        <p:txBody>
          <a:bodyPr/>
          <a:lstStyle/>
          <a:p>
            <a:r>
              <a:rPr lang="fr-fr"/>
              <a:t>Programme</a:t>
            </a:r>
          </a:p>
        </p:txBody>
      </p:sp>
      <p:cxnSp>
        <p:nvCxnSpPr>
          <p:cNvPr id="11" name="Straight Connector 10">
            <a:extLst>
              <a:ext uri="{FF2B5EF4-FFF2-40B4-BE49-F238E27FC236}">
                <a16:creationId xmlns:a16="http://schemas.microsoft.com/office/drawing/2014/main" id="{C300932E-590D-B35B-BDB1-B20A8A361167}"/>
              </a:ext>
              <a:ext uri="{C183D7F6-B498-43B3-948B-1728B52AA6E4}">
                <adec:decorative xmlns:adec="http://schemas.microsoft.com/office/drawing/2017/decorative" val="1"/>
              </a:ext>
            </a:extLst>
          </p:cNvPr>
          <p:cNvCxnSpPr>
            <a:cxnSpLocks/>
          </p:cNvCxnSpPr>
          <p:nvPr/>
        </p:nvCxnSpPr>
        <p:spPr>
          <a:xfrm>
            <a:off x="5777396"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0C8754D6-FB11-857C-7943-F7E93E84FD47}"/>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38914193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FBBA2-03D9-7BED-DCA5-B415F0B3C8A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C7E34B8-D101-991C-E9F7-B14F4DAED1A3}"/>
              </a:ext>
              <a:ext uri="{C183D7F6-B498-43B3-948B-1728B52AA6E4}">
                <adec:decorative xmlns:adec="http://schemas.microsoft.com/office/drawing/2017/decorative" val="1"/>
              </a:ext>
            </a:extLst>
          </p:cNvPr>
          <p:cNvSpPr/>
          <p:nvPr/>
        </p:nvSpPr>
        <p:spPr bwMode="auto">
          <a:xfrm>
            <a:off x="4062984" y="0"/>
            <a:ext cx="8129016" cy="6858000"/>
          </a:xfrm>
          <a:prstGeom prst="rect">
            <a:avLst/>
          </a:prstGeom>
          <a:solidFill>
            <a:srgbClr val="F2F9F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8DC8E8">
                  <a:lumMod val="50000"/>
                </a:srgbClr>
              </a:solidFill>
              <a:effectLst/>
              <a:uLnTx/>
              <a:uFillTx/>
              <a:latin typeface="Segoe Sans Display"/>
              <a:ea typeface="Segoe UI" pitchFamily="34" charset="0"/>
              <a:cs typeface="Segoe UI" pitchFamily="34" charset="0"/>
            </a:endParaRPr>
          </a:p>
        </p:txBody>
      </p:sp>
      <p:sp>
        <p:nvSpPr>
          <p:cNvPr id="2" name="Title 25">
            <a:extLst>
              <a:ext uri="{FF2B5EF4-FFF2-40B4-BE49-F238E27FC236}">
                <a16:creationId xmlns:a16="http://schemas.microsoft.com/office/drawing/2014/main" id="{A7DFC7CB-878E-51CF-4C04-673A5955DE22}"/>
              </a:ext>
            </a:extLst>
          </p:cNvPr>
          <p:cNvSpPr txBox="1">
            <a:spLocks noGrp="1"/>
          </p:cNvSpPr>
          <p:nvPr>
            <p:ph type="title" idx="4294967295"/>
          </p:nvPr>
        </p:nvSpPr>
        <p:spPr>
          <a:xfrm>
            <a:off x="578231" y="1364638"/>
            <a:ext cx="3032125" cy="506413"/>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3000" b="1" i="0" kern="1200" spc="-20" baseline="0">
                <a:solidFill>
                  <a:srgbClr val="000000"/>
                </a:solidFill>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3600" b="1" i="0" u="none" strike="noStrike" kern="1200" cap="none" spc="-20" normalizeH="0" baseline="0" noProof="0">
                <a:ln>
                  <a:noFill/>
                </a:ln>
                <a:gradFill>
                  <a:gsLst>
                    <a:gs pos="0">
                      <a:srgbClr val="0078D4"/>
                    </a:gs>
                    <a:gs pos="94000">
                      <a:srgbClr val="C73ECC"/>
                    </a:gs>
                  </a:gsLst>
                  <a:lin ang="0" scaled="1"/>
                </a:gradFill>
                <a:effectLst/>
                <a:uLnTx/>
                <a:uFillTx/>
                <a:latin typeface="Segoe Sans Display Semibold" pitchFamily="2" charset="0"/>
                <a:ea typeface="+mj-ea"/>
                <a:cs typeface="Segoe Sans Display Semibold" pitchFamily="2" charset="0"/>
              </a:rPr>
              <a:t>Personnaliser Copilot Chat</a:t>
            </a:r>
          </a:p>
        </p:txBody>
      </p:sp>
      <p:sp>
        <p:nvSpPr>
          <p:cNvPr id="3" name="TextBox 2">
            <a:extLst>
              <a:ext uri="{FF2B5EF4-FFF2-40B4-BE49-F238E27FC236}">
                <a16:creationId xmlns:a16="http://schemas.microsoft.com/office/drawing/2014/main" id="{6663A389-E3F9-D73E-6942-ED88D48117A2}"/>
              </a:ext>
            </a:extLst>
          </p:cNvPr>
          <p:cNvSpPr txBox="1"/>
          <p:nvPr/>
        </p:nvSpPr>
        <p:spPr>
          <a:xfrm>
            <a:off x="570176" y="2425088"/>
            <a:ext cx="3879904" cy="3200876"/>
          </a:xfrm>
          <a:prstGeom prst="rect">
            <a:avLst/>
          </a:prstGeom>
          <a:noFill/>
        </p:spPr>
        <p:txBody>
          <a:bodyPr wrap="square" lIns="0" tIns="0" rIns="0" bIns="0" rtlCol="0">
            <a:spAutoFit/>
          </a:bodyPr>
          <a:lstStyle>
            <a:defPPr>
              <a:defRPr lang="en-US"/>
            </a:defPPr>
            <a:lvl1pPr>
              <a:lnSpc>
                <a:spcPct val="110000"/>
              </a:lnSpc>
              <a:defRPr>
                <a:solidFill>
                  <a:srgbClr val="243A5E"/>
                </a:solidFill>
                <a:cs typeface="Segoe Sans Display"/>
              </a:defRPr>
            </a:lvl1pPr>
          </a:lstStyle>
          <a:p>
            <a:pPr fontAlgn="t">
              <a:spcAft>
                <a:spcPts val="1200"/>
              </a:spcAft>
            </a:pPr>
            <a:r>
              <a:rPr lang="fr-fr" sz="1800"/>
              <a:t>Lorsque la mémoire </a:t>
            </a:r>
            <a:r>
              <a:rPr lang="fr-fr" sz="1800" err="1"/>
              <a:t>Copilot</a:t>
            </a:r>
            <a:r>
              <a:rPr lang="fr-fr" sz="1800"/>
              <a:t> </a:t>
            </a:r>
            <a:br>
              <a:rPr lang="fr-fr" sz="1800"/>
            </a:br>
            <a:r>
              <a:rPr lang="fr-fr" sz="1800"/>
              <a:t>est activée, Copilot sauvegarde automatiquement les informations clés issues de vos conversations Copilot Chat.</a:t>
            </a:r>
          </a:p>
          <a:p>
            <a:pPr fontAlgn="t">
              <a:spcAft>
                <a:spcPts val="1200"/>
              </a:spcAft>
            </a:pPr>
            <a:r>
              <a:rPr lang="fr-fr" sz="1800"/>
              <a:t>Vous pouvez aussi créer des instructions personnalisées qui indiquent à Copilot Chat comment répondre, en fonction de votre </a:t>
            </a:r>
            <a:br>
              <a:rPr lang="fr-fr" sz="1800"/>
            </a:br>
            <a:r>
              <a:rPr lang="fr-fr" sz="1800"/>
              <a:t>style et de vos préférences.</a:t>
            </a:r>
          </a:p>
        </p:txBody>
      </p:sp>
      <p:pic>
        <p:nvPicPr>
          <p:cNvPr id="7" name="Picture 6">
            <a:extLst>
              <a:ext uri="{FF2B5EF4-FFF2-40B4-BE49-F238E27FC236}">
                <a16:creationId xmlns:a16="http://schemas.microsoft.com/office/drawing/2014/main" id="{9FBB07E6-531D-9D16-ECD6-BF8FA66BD525}"/>
              </a:ext>
            </a:extLst>
          </p:cNvPr>
          <p:cNvPicPr>
            <a:picLocks noChangeAspect="1"/>
          </p:cNvPicPr>
          <p:nvPr/>
        </p:nvPicPr>
        <p:blipFill>
          <a:blip r:embed="rId3"/>
          <a:stretch>
            <a:fillRect/>
          </a:stretch>
        </p:blipFill>
        <p:spPr>
          <a:xfrm>
            <a:off x="4786249" y="1470365"/>
            <a:ext cx="6980830" cy="3924892"/>
          </a:xfrm>
          <a:prstGeom prst="roundRect">
            <a:avLst>
              <a:gd name="adj" fmla="val 1786"/>
            </a:avLst>
          </a:prstGeom>
          <a:ln w="12700">
            <a:noFill/>
          </a:ln>
          <a:effectLst>
            <a:outerShdw blurRad="254000" dist="38100" dir="2700000" algn="tl" rotWithShape="0">
              <a:prstClr val="black">
                <a:alpha val="20000"/>
              </a:prstClr>
            </a:outerShdw>
          </a:effectLst>
        </p:spPr>
      </p:pic>
      <p:sp>
        <p:nvSpPr>
          <p:cNvPr id="5" name="Rectangle 4">
            <a:extLst>
              <a:ext uri="{FF2B5EF4-FFF2-40B4-BE49-F238E27FC236}">
                <a16:creationId xmlns:a16="http://schemas.microsoft.com/office/drawing/2014/main" id="{66A5E7DF-A319-BF17-1EBC-A8765E3D9A50}"/>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517403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64" presetClass="path" presetSubtype="0" accel="50000" decel="50000" fill="hold" grpId="1" nodeType="withEffect">
                                  <p:stCondLst>
                                    <p:cond delay="0"/>
                                  </p:stCondLst>
                                  <p:childTnLst>
                                    <p:animMotion origin="layout" path="M 4.16667E-6 0.03703 L 4.16667E-6 4.07407E-6 " pathEditMode="relative" rAng="0" ptsTypes="AA">
                                      <p:cBhvr>
                                        <p:cTn id="8" dur="500" fill="hold"/>
                                        <p:tgtEl>
                                          <p:spTgt spid="2"/>
                                        </p:tgtEl>
                                        <p:attrNameLst>
                                          <p:attrName>ppt_x</p:attrName>
                                          <p:attrName>ppt_y</p:attrName>
                                        </p:attrNameLst>
                                      </p:cBhvr>
                                      <p:rCtr x="0" y="-1852"/>
                                    </p:animMotion>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64" presetClass="path" presetSubtype="0" accel="50000" decel="50000" fill="hold" grpId="1" nodeType="withEffect">
                                  <p:stCondLst>
                                    <p:cond delay="0"/>
                                  </p:stCondLst>
                                  <p:childTnLst>
                                    <p:animMotion origin="layout" path="M 4.16667E-6 0.05347 L 4.16667E-6 1.11111E-6 " pathEditMode="relative" rAng="0" ptsTypes="AA">
                                      <p:cBhvr>
                                        <p:cTn id="12" dur="500" fill="hold"/>
                                        <p:tgtEl>
                                          <p:spTgt spid="3"/>
                                        </p:tgtEl>
                                        <p:attrNameLst>
                                          <p:attrName>ppt_x</p:attrName>
                                          <p:attrName>ppt_y</p:attrName>
                                        </p:attrNameLst>
                                      </p:cBhvr>
                                      <p:rCtr x="0" y="-268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P spid="3" grpId="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pilot Memories">
            <a:hlinkClick r:id="" action="ppaction://media"/>
            <a:extLst>
              <a:ext uri="{FF2B5EF4-FFF2-40B4-BE49-F238E27FC236}">
                <a16:creationId xmlns:a16="http://schemas.microsoft.com/office/drawing/2014/main" id="{BE4DD2E6-E52A-8F15-724D-DB763EA44EE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DFE3B1A6-8DBF-EAE9-37A4-E6E80D001FCB}"/>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J</a:t>
            </a:r>
          </a:p>
        </p:txBody>
      </p:sp>
    </p:spTree>
    <p:extLst>
      <p:ext uri="{BB962C8B-B14F-4D97-AF65-F5344CB8AC3E}">
        <p14:creationId xmlns:p14="http://schemas.microsoft.com/office/powerpoint/2010/main" val="20121944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7D944-8641-CF0C-4246-6AE5175A8EFD}"/>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F044C6DA-361D-3C07-4C25-A060C743DB36}"/>
              </a:ext>
            </a:extLst>
          </p:cNvPr>
          <p:cNvSpPr>
            <a:spLocks noGrp="1"/>
          </p:cNvSpPr>
          <p:nvPr>
            <p:ph idx="1"/>
          </p:nvPr>
        </p:nvSpPr>
        <p:spPr>
          <a:xfrm>
            <a:off x="6095999" y="1468778"/>
            <a:ext cx="5773263" cy="4662815"/>
          </a:xfrm>
        </p:spPr>
        <p:txBody>
          <a:bodyPr/>
          <a:lstStyle/>
          <a:p>
            <a:pPr marL="514350" indent="-514350">
              <a:spcBef>
                <a:spcPts val="600"/>
              </a:spcBef>
              <a:spcAft>
                <a:spcPts val="600"/>
              </a:spcAft>
              <a:buAutoNum type="arabicPlain"/>
            </a:pPr>
            <a:r>
              <a:rPr lang="fr-fr" sz="2500"/>
              <a:t>Microsoft 365 </a:t>
            </a:r>
            <a:r>
              <a:rPr lang="fr-fr" sz="2500" err="1"/>
              <a:t>Copilot</a:t>
            </a:r>
            <a:r>
              <a:rPr lang="fr-fr" sz="2500"/>
              <a:t> Chat</a:t>
            </a:r>
          </a:p>
          <a:p>
            <a:pPr marL="514350" indent="-514350">
              <a:spcBef>
                <a:spcPts val="600"/>
              </a:spcBef>
              <a:spcAft>
                <a:spcPts val="600"/>
              </a:spcAft>
              <a:buAutoNum type="arabicPlain"/>
            </a:pPr>
            <a:r>
              <a:rPr lang="fr-fr" sz="2500"/>
              <a:t>Optimisez votre expérience avec Chat</a:t>
            </a:r>
          </a:p>
          <a:p>
            <a:pPr marL="971550" lvl="1" indent="-285750">
              <a:lnSpc>
                <a:spcPct val="95000"/>
              </a:lnSpc>
              <a:spcBef>
                <a:spcPts val="600"/>
              </a:spcBef>
              <a:spcAft>
                <a:spcPts val="600"/>
              </a:spcAft>
            </a:pPr>
            <a:r>
              <a:rPr lang="fr-fr">
                <a:cs typeface="Segoe Sans Display" pitchFamily="2" charset="0"/>
              </a:rPr>
              <a:t>Pages </a:t>
            </a:r>
            <a:r>
              <a:rPr lang="fr-fr" err="1">
                <a:cs typeface="Segoe Sans Display" pitchFamily="2" charset="0"/>
              </a:rPr>
              <a:t>Copilot</a:t>
            </a:r>
            <a:r>
              <a:rPr lang="fr-fr">
                <a:cs typeface="Segoe Sans Display" pitchFamily="2" charset="0"/>
              </a:rPr>
              <a:t> Chat</a:t>
            </a:r>
          </a:p>
          <a:p>
            <a:pPr marL="971550" lvl="1" indent="-285750">
              <a:lnSpc>
                <a:spcPct val="95000"/>
              </a:lnSpc>
              <a:spcBef>
                <a:spcPts val="600"/>
              </a:spcBef>
              <a:spcAft>
                <a:spcPts val="600"/>
              </a:spcAft>
            </a:pPr>
            <a:r>
              <a:rPr lang="fr-fr" err="1"/>
              <a:t>Copilot</a:t>
            </a:r>
            <a:r>
              <a:rPr lang="fr-fr"/>
              <a:t> Chat Créer</a:t>
            </a:r>
          </a:p>
          <a:p>
            <a:pPr marL="971550" lvl="1" indent="-285750">
              <a:lnSpc>
                <a:spcPct val="95000"/>
              </a:lnSpc>
              <a:spcBef>
                <a:spcPts val="600"/>
              </a:spcBef>
              <a:spcAft>
                <a:spcPts val="600"/>
              </a:spcAft>
            </a:pPr>
            <a:r>
              <a:rPr lang="fr-fr" err="1"/>
              <a:t>Copilot</a:t>
            </a:r>
            <a:r>
              <a:rPr lang="fr-fr"/>
              <a:t> Chat pour Outlook</a:t>
            </a:r>
          </a:p>
          <a:p>
            <a:pPr marL="971550" lvl="1" indent="-285750">
              <a:lnSpc>
                <a:spcPct val="95000"/>
              </a:lnSpc>
              <a:spcBef>
                <a:spcPts val="600"/>
              </a:spcBef>
              <a:spcAft>
                <a:spcPts val="600"/>
              </a:spcAft>
            </a:pPr>
            <a:r>
              <a:rPr lang="fr-fr"/>
              <a:t>Personnalisation de </a:t>
            </a:r>
            <a:r>
              <a:rPr lang="fr-fr" err="1"/>
              <a:t>Copilot</a:t>
            </a:r>
            <a:r>
              <a:rPr lang="fr-fr"/>
              <a:t> Chat</a:t>
            </a:r>
            <a:endParaRPr lang="fr-fr" sz="2500"/>
          </a:p>
          <a:p>
            <a:pPr marL="514350" indent="-514350">
              <a:spcBef>
                <a:spcPts val="600"/>
              </a:spcBef>
              <a:spcAft>
                <a:spcPts val="600"/>
              </a:spcAft>
              <a:buAutoNum type="arabicPlain"/>
            </a:pPr>
            <a:r>
              <a:rPr lang="fr-fr" sz="2500">
                <a:solidFill>
                  <a:srgbClr val="FFFF00"/>
                </a:solidFill>
              </a:rPr>
              <a:t>Agents dans </a:t>
            </a:r>
            <a:r>
              <a:rPr lang="fr-fr" sz="2500" err="1">
                <a:solidFill>
                  <a:srgbClr val="FFFF00"/>
                </a:solidFill>
              </a:rPr>
              <a:t>Copilot</a:t>
            </a:r>
            <a:r>
              <a:rPr lang="fr-fr" sz="2500">
                <a:solidFill>
                  <a:srgbClr val="FFFF00"/>
                </a:solidFill>
              </a:rPr>
              <a:t> Chat</a:t>
            </a:r>
          </a:p>
          <a:p>
            <a:pPr marL="514350" indent="-514350">
              <a:spcBef>
                <a:spcPts val="600"/>
              </a:spcBef>
              <a:spcAft>
                <a:spcPts val="600"/>
              </a:spcAft>
              <a:buAutoNum type="arabicPlain"/>
            </a:pPr>
            <a:r>
              <a:rPr lang="fr-fr" sz="2500"/>
              <a:t>Étapes suivantes et appels à l’action</a:t>
            </a:r>
          </a:p>
        </p:txBody>
      </p:sp>
      <p:sp>
        <p:nvSpPr>
          <p:cNvPr id="9" name="Title 8">
            <a:extLst>
              <a:ext uri="{FF2B5EF4-FFF2-40B4-BE49-F238E27FC236}">
                <a16:creationId xmlns:a16="http://schemas.microsoft.com/office/drawing/2014/main" id="{0A2ABEDC-E154-7449-0714-1E95874E242F}"/>
              </a:ext>
            </a:extLst>
          </p:cNvPr>
          <p:cNvSpPr>
            <a:spLocks noGrp="1"/>
          </p:cNvSpPr>
          <p:nvPr>
            <p:ph type="title"/>
          </p:nvPr>
        </p:nvSpPr>
        <p:spPr>
          <a:xfrm>
            <a:off x="589279" y="605657"/>
            <a:ext cx="3400013" cy="1939850"/>
          </a:xfrm>
        </p:spPr>
        <p:txBody>
          <a:bodyPr/>
          <a:lstStyle/>
          <a:p>
            <a:r>
              <a:rPr lang="fr-fr"/>
              <a:t>Programme</a:t>
            </a:r>
          </a:p>
        </p:txBody>
      </p:sp>
      <p:cxnSp>
        <p:nvCxnSpPr>
          <p:cNvPr id="11" name="Straight Connector 10">
            <a:extLst>
              <a:ext uri="{FF2B5EF4-FFF2-40B4-BE49-F238E27FC236}">
                <a16:creationId xmlns:a16="http://schemas.microsoft.com/office/drawing/2014/main" id="{B9233789-0F3B-E09E-7223-F1C1A92A3EAE}"/>
              </a:ext>
              <a:ext uri="{C183D7F6-B498-43B3-948B-1728B52AA6E4}">
                <adec:decorative xmlns:adec="http://schemas.microsoft.com/office/drawing/2017/decorative" val="1"/>
              </a:ext>
            </a:extLst>
          </p:cNvPr>
          <p:cNvCxnSpPr>
            <a:cxnSpLocks/>
          </p:cNvCxnSpPr>
          <p:nvPr/>
        </p:nvCxnSpPr>
        <p:spPr>
          <a:xfrm>
            <a:off x="5777396"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0E9BDE5-E12F-F021-820A-EC4EE6317951}"/>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T</a:t>
            </a:r>
          </a:p>
        </p:txBody>
      </p:sp>
    </p:spTree>
    <p:extLst>
      <p:ext uri="{BB962C8B-B14F-4D97-AF65-F5344CB8AC3E}">
        <p14:creationId xmlns:p14="http://schemas.microsoft.com/office/powerpoint/2010/main" val="22206774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EFAE88-BDAB-5153-5B43-1C16213CE232}"/>
              </a:ext>
            </a:extLst>
          </p:cNvPr>
          <p:cNvSpPr>
            <a:spLocks noGrp="1"/>
          </p:cNvSpPr>
          <p:nvPr>
            <p:ph type="title"/>
          </p:nvPr>
        </p:nvSpPr>
        <p:spPr>
          <a:xfrm>
            <a:off x="588263" y="211161"/>
            <a:ext cx="11018520" cy="498598"/>
          </a:xfrm>
        </p:spPr>
        <p:txBody>
          <a:bodyPr>
            <a:noAutofit/>
          </a:bodyPr>
          <a:lstStyle/>
          <a:p>
            <a:pPr algn="ctr"/>
            <a:r>
              <a:rPr lang="fr-fr"/>
              <a:t>Agents dans Copilot Chat</a:t>
            </a:r>
            <a:endParaRPr lang="en-AU"/>
          </a:p>
        </p:txBody>
      </p:sp>
      <p:sp>
        <p:nvSpPr>
          <p:cNvPr id="3" name="TextBox 2">
            <a:extLst>
              <a:ext uri="{FF2B5EF4-FFF2-40B4-BE49-F238E27FC236}">
                <a16:creationId xmlns:a16="http://schemas.microsoft.com/office/drawing/2014/main" id="{4DE1C462-DA02-7402-BB2B-05C508246B32}"/>
              </a:ext>
            </a:extLst>
          </p:cNvPr>
          <p:cNvSpPr txBox="1"/>
          <p:nvPr/>
        </p:nvSpPr>
        <p:spPr>
          <a:xfrm>
            <a:off x="5457257" y="947569"/>
            <a:ext cx="6298217" cy="2651760"/>
          </a:xfrm>
          <a:prstGeom prst="roundRect">
            <a:avLst>
              <a:gd name="adj" fmla="val 5592"/>
            </a:avLst>
          </a:prstGeom>
          <a:solidFill>
            <a:srgbClr val="FFFFFF">
              <a:alpha val="89804"/>
            </a:srgbClr>
          </a:solidFill>
          <a:ln w="19050" cap="flat" cmpd="sng" algn="ctr">
            <a:gradFill>
              <a:gsLst>
                <a:gs pos="0">
                  <a:srgbClr val="E2E2E0"/>
                </a:gs>
                <a:gs pos="100000">
                  <a:srgbClr val="BEBFBE"/>
                </a:gs>
              </a:gsLst>
              <a:lin ang="5400000" scaled="0"/>
            </a:gradFill>
            <a:prstDash val="solid"/>
            <a:miter lim="800000"/>
            <a:headEnd type="none" w="med" len="med"/>
            <a:tailEnd type="none" w="med" len="med"/>
          </a:ln>
          <a:effectLst>
            <a:outerShdw blurRad="76200" dist="12700" dir="5400000" algn="t" rotWithShape="0">
              <a:prstClr val="black">
                <a:alpha val="22000"/>
              </a:prstClr>
            </a:outerShdw>
          </a:effectLst>
        </p:spPr>
        <p:txBody>
          <a:bodyPr rot="0" spcFirstLastPara="0" vertOverflow="overflow" horzOverflow="overflow" vert="horz" wrap="square" lIns="152400" tIns="121920" rIns="152400" bIns="121920" numCol="1" spcCol="0" rtlCol="0" fromWordArt="0" anchor="b" anchorCtr="0" forceAA="0" compatLnSpc="1">
            <a:prstTxWarp prst="textNoShape">
              <a:avLst/>
            </a:prstTxWarp>
            <a:noAutofit/>
          </a:bodyPr>
          <a:lstStyle>
            <a:defPPr>
              <a:defRPr lang="en-US"/>
            </a:defPPr>
            <a:lvl1pPr algn="ctr" defTabSz="777029" fontAlgn="base">
              <a:spcBef>
                <a:spcPct val="0"/>
              </a:spcBef>
              <a:spcAft>
                <a:spcPct val="0"/>
              </a:spcAft>
              <a:defRPr sz="1600" b="1" kern="0">
                <a:solidFill>
                  <a:schemeClr val="tx1"/>
                </a:solidFill>
                <a:latin typeface="Segoe UI Variable Display" pitchFamily="2"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777029" rtl="0" eaLnBrk="1" fontAlgn="base" latinLnBrk="0" hangingPunct="1">
              <a:lnSpc>
                <a:spcPct val="100000"/>
              </a:lnSpc>
              <a:spcBef>
                <a:spcPct val="0"/>
              </a:spcBef>
              <a:spcAft>
                <a:spcPct val="0"/>
              </a:spcAft>
              <a:buClrTx/>
              <a:buSzTx/>
              <a:buFontTx/>
              <a:buNone/>
              <a:tabLst/>
              <a:defRPr/>
            </a:pPr>
            <a:endParaRPr kumimoji="0" lang="en-US" sz="1600" b="1" i="0" u="none" strike="noStrike" kern="0" cap="none" spc="0" normalizeH="0" baseline="0" noProof="0">
              <a:ln>
                <a:noFill/>
              </a:ln>
              <a:solidFill>
                <a:srgbClr val="000000"/>
              </a:solidFill>
              <a:effectLst/>
              <a:uLnTx/>
              <a:uFillTx/>
              <a:latin typeface="Segoe UI Variable Display" pitchFamily="2" charset="0"/>
              <a:ea typeface="+mn-ea"/>
              <a:cs typeface="+mn-cs"/>
            </a:endParaRPr>
          </a:p>
        </p:txBody>
      </p:sp>
      <p:sp>
        <p:nvSpPr>
          <p:cNvPr id="8" name="TextBox 7">
            <a:extLst>
              <a:ext uri="{FF2B5EF4-FFF2-40B4-BE49-F238E27FC236}">
                <a16:creationId xmlns:a16="http://schemas.microsoft.com/office/drawing/2014/main" id="{46FAA152-F000-FE24-70F3-44C351E0F3B6}"/>
              </a:ext>
            </a:extLst>
          </p:cNvPr>
          <p:cNvSpPr txBox="1"/>
          <p:nvPr/>
        </p:nvSpPr>
        <p:spPr>
          <a:xfrm>
            <a:off x="5456537" y="3857264"/>
            <a:ext cx="6298217" cy="2651760"/>
          </a:xfrm>
          <a:prstGeom prst="roundRect">
            <a:avLst>
              <a:gd name="adj" fmla="val 5592"/>
            </a:avLst>
          </a:prstGeom>
          <a:solidFill>
            <a:srgbClr val="FFFFFF">
              <a:alpha val="89804"/>
            </a:srgbClr>
          </a:solidFill>
          <a:ln w="19050" cap="flat" cmpd="sng" algn="ctr">
            <a:gradFill>
              <a:gsLst>
                <a:gs pos="0">
                  <a:srgbClr val="E2E2E0"/>
                </a:gs>
                <a:gs pos="100000">
                  <a:srgbClr val="BEBFBE"/>
                </a:gs>
              </a:gsLst>
              <a:lin ang="5400000" scaled="0"/>
            </a:gradFill>
            <a:prstDash val="solid"/>
            <a:miter lim="800000"/>
            <a:headEnd type="none" w="med" len="med"/>
            <a:tailEnd type="none" w="med" len="med"/>
          </a:ln>
          <a:effectLst>
            <a:outerShdw blurRad="76200" dist="12700" dir="5400000" algn="t" rotWithShape="0">
              <a:prstClr val="black">
                <a:alpha val="22000"/>
              </a:prstClr>
            </a:outerShdw>
          </a:effectLst>
        </p:spPr>
        <p:txBody>
          <a:bodyPr rot="0" spcFirstLastPara="0" vertOverflow="overflow" horzOverflow="overflow" vert="horz" wrap="square" lIns="152400" tIns="121920" rIns="152400" bIns="121920" numCol="1" spcCol="0" rtlCol="0" fromWordArt="0" anchor="b" anchorCtr="0" forceAA="0" compatLnSpc="1">
            <a:prstTxWarp prst="textNoShape">
              <a:avLst/>
            </a:prstTxWarp>
            <a:noAutofit/>
          </a:bodyPr>
          <a:lstStyle>
            <a:defPPr>
              <a:defRPr lang="en-US"/>
            </a:defPPr>
            <a:lvl1pPr algn="ctr" defTabSz="777029" fontAlgn="base">
              <a:spcBef>
                <a:spcPct val="0"/>
              </a:spcBef>
              <a:spcAft>
                <a:spcPct val="0"/>
              </a:spcAft>
              <a:defRPr sz="1600" b="1" kern="0">
                <a:solidFill>
                  <a:schemeClr val="tx1"/>
                </a:solidFill>
                <a:latin typeface="Segoe UI Variable Display" pitchFamily="2"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777029" rtl="0" eaLnBrk="1" fontAlgn="base" latinLnBrk="0" hangingPunct="1">
              <a:lnSpc>
                <a:spcPct val="100000"/>
              </a:lnSpc>
              <a:spcBef>
                <a:spcPct val="0"/>
              </a:spcBef>
              <a:spcAft>
                <a:spcPct val="0"/>
              </a:spcAft>
              <a:buClrTx/>
              <a:buSzTx/>
              <a:buFontTx/>
              <a:buNone/>
              <a:tabLst/>
              <a:defRPr/>
            </a:pPr>
            <a:endParaRPr kumimoji="0" lang="en-US" sz="1600" b="1" i="0" u="none" strike="noStrike" kern="0" cap="none" spc="0" normalizeH="0" baseline="0" noProof="0">
              <a:ln>
                <a:noFill/>
              </a:ln>
              <a:solidFill>
                <a:srgbClr val="000000"/>
              </a:solidFill>
              <a:effectLst/>
              <a:uLnTx/>
              <a:uFillTx/>
              <a:latin typeface="Segoe UI Variable Display" pitchFamily="2" charset="0"/>
              <a:ea typeface="+mn-ea"/>
              <a:cs typeface="+mn-cs"/>
            </a:endParaRPr>
          </a:p>
        </p:txBody>
      </p:sp>
      <p:pic>
        <p:nvPicPr>
          <p:cNvPr id="9" name="Picture 8">
            <a:extLst>
              <a:ext uri="{FF2B5EF4-FFF2-40B4-BE49-F238E27FC236}">
                <a16:creationId xmlns:a16="http://schemas.microsoft.com/office/drawing/2014/main" id="{CCBABD47-11D4-4813-F513-EE933DEEF321}"/>
              </a:ext>
            </a:extLst>
          </p:cNvPr>
          <p:cNvPicPr>
            <a:picLocks noChangeAspect="1"/>
          </p:cNvPicPr>
          <p:nvPr/>
        </p:nvPicPr>
        <p:blipFill>
          <a:blip r:embed="rId3" cstate="print">
            <a:clrChange>
              <a:clrFrom>
                <a:srgbClr val="FAFAFA"/>
              </a:clrFrom>
              <a:clrTo>
                <a:srgbClr val="FAFAFA">
                  <a:alpha val="0"/>
                </a:srgbClr>
              </a:clrTo>
            </a:clrChange>
            <a:extLst>
              <a:ext uri="{28A0092B-C50C-407E-A947-70E740481C1C}">
                <a14:useLocalDpi xmlns:a14="http://schemas.microsoft.com/office/drawing/2010/main"/>
              </a:ext>
            </a:extLst>
          </a:blip>
          <a:stretch>
            <a:fillRect/>
          </a:stretch>
        </p:blipFill>
        <p:spPr>
          <a:xfrm>
            <a:off x="5546537" y="4770477"/>
            <a:ext cx="6131062" cy="1351112"/>
          </a:xfrm>
          <a:prstGeom prst="rect">
            <a:avLst/>
          </a:prstGeom>
        </p:spPr>
      </p:pic>
      <p:pic>
        <p:nvPicPr>
          <p:cNvPr id="11" name="Picture 10">
            <a:extLst>
              <a:ext uri="{FF2B5EF4-FFF2-40B4-BE49-F238E27FC236}">
                <a16:creationId xmlns:a16="http://schemas.microsoft.com/office/drawing/2014/main" id="{D0A4B24D-2C20-894B-396A-134FA56905BF}"/>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540834" y="1901608"/>
            <a:ext cx="6131062" cy="1343958"/>
          </a:xfrm>
          <a:prstGeom prst="rect">
            <a:avLst/>
          </a:prstGeom>
        </p:spPr>
      </p:pic>
      <p:sp>
        <p:nvSpPr>
          <p:cNvPr id="12" name="TextBox 11">
            <a:extLst>
              <a:ext uri="{FF2B5EF4-FFF2-40B4-BE49-F238E27FC236}">
                <a16:creationId xmlns:a16="http://schemas.microsoft.com/office/drawing/2014/main" id="{E7A6019B-9150-0E36-4A1C-351A8EE93344}"/>
              </a:ext>
            </a:extLst>
          </p:cNvPr>
          <p:cNvSpPr txBox="1"/>
          <p:nvPr/>
        </p:nvSpPr>
        <p:spPr>
          <a:xfrm>
            <a:off x="5540834" y="1021566"/>
            <a:ext cx="6058208" cy="846386"/>
          </a:xfrm>
          <a:prstGeom prst="rect">
            <a:avLst/>
          </a:prstGeom>
          <a:noFill/>
        </p:spPr>
        <p:txBody>
          <a:bodyPr wrap="square" rtlCol="0">
            <a:spAutoFit/>
          </a:bodyPr>
          <a:lstStyle/>
          <a:p>
            <a:pPr algn="ctr"/>
            <a:r>
              <a:rPr lang="fr-fr" sz="1600" b="1">
                <a:solidFill>
                  <a:srgbClr val="000000"/>
                </a:solidFill>
                <a:latin typeface="Segoe UI Semibold" panose="020B0702040204020203" pitchFamily="34" charset="0"/>
                <a:cs typeface="Segoe UI Semibold" panose="020B0702040204020203" pitchFamily="34" charset="0"/>
              </a:rPr>
              <a:t>Agents intégrés dans </a:t>
            </a:r>
            <a:r>
              <a:rPr lang="fr-fr" sz="1600" b="1" err="1">
                <a:solidFill>
                  <a:srgbClr val="000000"/>
                </a:solidFill>
                <a:latin typeface="Segoe UI Semibold" panose="020B0702040204020203" pitchFamily="34" charset="0"/>
                <a:cs typeface="Segoe UI Semibold" panose="020B0702040204020203" pitchFamily="34" charset="0"/>
              </a:rPr>
              <a:t>Copilot</a:t>
            </a:r>
            <a:r>
              <a:rPr lang="fr-fr" sz="1600" b="1">
                <a:solidFill>
                  <a:srgbClr val="000000"/>
                </a:solidFill>
                <a:latin typeface="Segoe UI Semibold" panose="020B0702040204020203" pitchFamily="34" charset="0"/>
                <a:cs typeface="Segoe UI Semibold" panose="020B0702040204020203" pitchFamily="34" charset="0"/>
              </a:rPr>
              <a:t> Chat</a:t>
            </a:r>
            <a:br>
              <a:rPr/>
            </a:br>
            <a:r>
              <a:rPr lang="fr-fr" sz="1100">
                <a:solidFill>
                  <a:srgbClr val="000000"/>
                </a:solidFill>
                <a:latin typeface="Segoe UI "/>
              </a:rPr>
              <a:t>Les agents Microsoft 365 </a:t>
            </a:r>
            <a:r>
              <a:rPr lang="fr-fr" sz="1100" err="1">
                <a:solidFill>
                  <a:srgbClr val="000000"/>
                </a:solidFill>
                <a:latin typeface="Segoe UI "/>
              </a:rPr>
              <a:t>Copilot</a:t>
            </a:r>
            <a:r>
              <a:rPr lang="fr-fr" sz="1100">
                <a:solidFill>
                  <a:srgbClr val="000000"/>
                </a:solidFill>
                <a:latin typeface="Segoe UI "/>
              </a:rPr>
              <a:t> fondés sur des instructions et des sites Web publics, </a:t>
            </a:r>
            <a:br>
              <a:rPr lang="fr-fr" sz="1100">
                <a:solidFill>
                  <a:srgbClr val="000000"/>
                </a:solidFill>
                <a:latin typeface="Segoe UI "/>
              </a:rPr>
            </a:br>
            <a:r>
              <a:rPr lang="fr-fr" sz="1100">
                <a:solidFill>
                  <a:srgbClr val="000000"/>
                </a:solidFill>
                <a:latin typeface="Segoe UI "/>
              </a:rPr>
              <a:t>y compris les agents personnalisés, peuvent être utilisés par des utilisateurs </a:t>
            </a:r>
            <a:br>
              <a:rPr lang="fr-fr" sz="1100">
                <a:solidFill>
                  <a:srgbClr val="000000"/>
                </a:solidFill>
                <a:latin typeface="Segoe UI "/>
              </a:rPr>
            </a:br>
            <a:r>
              <a:rPr lang="fr-fr" sz="1100">
                <a:solidFill>
                  <a:srgbClr val="000000"/>
                </a:solidFill>
                <a:latin typeface="Segoe UI "/>
              </a:rPr>
              <a:t>de </a:t>
            </a:r>
            <a:r>
              <a:rPr lang="fr-fr" sz="1100" err="1">
                <a:solidFill>
                  <a:srgbClr val="000000"/>
                </a:solidFill>
                <a:latin typeface="Segoe UI "/>
              </a:rPr>
              <a:t>Copilot</a:t>
            </a:r>
            <a:r>
              <a:rPr lang="fr-fr" sz="1100">
                <a:solidFill>
                  <a:srgbClr val="000000"/>
                </a:solidFill>
                <a:latin typeface="Segoe UI "/>
              </a:rPr>
              <a:t> Chat sans licence, sans frais supplémentaires.</a:t>
            </a:r>
            <a:endParaRPr lang="fr-fr" sz="1200">
              <a:solidFill>
                <a:srgbClr val="000000"/>
              </a:solidFill>
              <a:latin typeface="Segoe UI "/>
            </a:endParaRPr>
          </a:p>
        </p:txBody>
      </p:sp>
      <p:sp>
        <p:nvSpPr>
          <p:cNvPr id="13" name="TextBox 12">
            <a:extLst>
              <a:ext uri="{FF2B5EF4-FFF2-40B4-BE49-F238E27FC236}">
                <a16:creationId xmlns:a16="http://schemas.microsoft.com/office/drawing/2014/main" id="{532E2392-69C6-8537-F757-7BC4DBA1BCF7}"/>
              </a:ext>
            </a:extLst>
          </p:cNvPr>
          <p:cNvSpPr txBox="1"/>
          <p:nvPr/>
        </p:nvSpPr>
        <p:spPr>
          <a:xfrm>
            <a:off x="5546537" y="3955170"/>
            <a:ext cx="6058208" cy="677108"/>
          </a:xfrm>
          <a:prstGeom prst="rect">
            <a:avLst/>
          </a:prstGeom>
          <a:noFill/>
        </p:spPr>
        <p:txBody>
          <a:bodyPr wrap="square" rtlCol="0">
            <a:spAutoFit/>
          </a:bodyPr>
          <a:lstStyle/>
          <a:p>
            <a:pPr algn="ctr"/>
            <a:r>
              <a:rPr lang="fr-fr" sz="1600" b="1">
                <a:solidFill>
                  <a:srgbClr val="000000"/>
                </a:solidFill>
                <a:latin typeface="Segoe UI Semibold" panose="020B0702040204020203" pitchFamily="34" charset="0"/>
                <a:cs typeface="Segoe UI Semibold" panose="020B0702040204020203" pitchFamily="34" charset="0"/>
              </a:rPr>
              <a:t>Agents facturés selon l’utilisation dans Copilot Chat</a:t>
            </a:r>
            <a:br>
              <a:rPr/>
            </a:br>
            <a:r>
              <a:rPr lang="fr-fr" sz="1100">
                <a:solidFill>
                  <a:srgbClr val="000000"/>
                </a:solidFill>
                <a:latin typeface="Segoe UI Body"/>
              </a:rPr>
              <a:t>Il s’agit d’agents qui accèdent aux données d’entreprise, telles que SharePoint, </a:t>
            </a:r>
            <a:br>
              <a:rPr lang="fr-fr" sz="1100">
                <a:solidFill>
                  <a:srgbClr val="000000"/>
                </a:solidFill>
                <a:latin typeface="Segoe UI Body"/>
              </a:rPr>
            </a:br>
            <a:r>
              <a:rPr lang="fr-fr" sz="1100">
                <a:solidFill>
                  <a:srgbClr val="000000"/>
                </a:solidFill>
                <a:latin typeface="Segoe UI Body"/>
              </a:rPr>
              <a:t>les systèmes métier et Work IQ, facturés selon l’utilisation.</a:t>
            </a:r>
            <a:endParaRPr lang="fr-fr" sz="1100">
              <a:solidFill>
                <a:srgbClr val="000000"/>
              </a:solidFill>
              <a:latin typeface="Segoe UI "/>
            </a:endParaRPr>
          </a:p>
        </p:txBody>
      </p:sp>
      <p:pic>
        <p:nvPicPr>
          <p:cNvPr id="15" name="Picture 14">
            <a:extLst>
              <a:ext uri="{FF2B5EF4-FFF2-40B4-BE49-F238E27FC236}">
                <a16:creationId xmlns:a16="http://schemas.microsoft.com/office/drawing/2014/main" id="{0FE03775-980E-8D4B-BD18-E681E28FF435}"/>
              </a:ext>
            </a:extLst>
          </p:cNvPr>
          <p:cNvPicPr>
            <a:picLocks noChangeAspect="1"/>
          </p:cNvPicPr>
          <p:nvPr/>
        </p:nvPicPr>
        <p:blipFill>
          <a:blip r:embed="rId5">
            <a:clrChange>
              <a:clrFrom>
                <a:srgbClr val="FAFAFA"/>
              </a:clrFrom>
              <a:clrTo>
                <a:srgbClr val="FAFAFA">
                  <a:alpha val="0"/>
                </a:srgbClr>
              </a:clrTo>
            </a:clrChange>
          </a:blip>
          <a:stretch>
            <a:fillRect/>
          </a:stretch>
        </p:blipFill>
        <p:spPr>
          <a:xfrm>
            <a:off x="10817054" y="3274429"/>
            <a:ext cx="781988" cy="187237"/>
          </a:xfrm>
          <a:prstGeom prst="rect">
            <a:avLst/>
          </a:prstGeom>
        </p:spPr>
      </p:pic>
      <p:pic>
        <p:nvPicPr>
          <p:cNvPr id="16" name="Picture 15">
            <a:extLst>
              <a:ext uri="{FF2B5EF4-FFF2-40B4-BE49-F238E27FC236}">
                <a16:creationId xmlns:a16="http://schemas.microsoft.com/office/drawing/2014/main" id="{228F79B5-D54D-FFAC-41C6-4CD32D4BC6E6}"/>
              </a:ext>
            </a:extLst>
          </p:cNvPr>
          <p:cNvPicPr>
            <a:picLocks noChangeAspect="1"/>
          </p:cNvPicPr>
          <p:nvPr/>
        </p:nvPicPr>
        <p:blipFill>
          <a:blip r:embed="rId5">
            <a:clrChange>
              <a:clrFrom>
                <a:srgbClr val="FAFAFA"/>
              </a:clrFrom>
              <a:clrTo>
                <a:srgbClr val="FAFAFA">
                  <a:alpha val="0"/>
                </a:srgbClr>
              </a:clrTo>
            </a:clrChange>
          </a:blip>
          <a:stretch>
            <a:fillRect/>
          </a:stretch>
        </p:blipFill>
        <p:spPr>
          <a:xfrm>
            <a:off x="10817054" y="6197016"/>
            <a:ext cx="781988" cy="187237"/>
          </a:xfrm>
          <a:prstGeom prst="rect">
            <a:avLst/>
          </a:prstGeom>
        </p:spPr>
      </p:pic>
      <p:sp>
        <p:nvSpPr>
          <p:cNvPr id="18" name="!! copilot" descr="Encadré d’alerte (!!)">
            <a:extLst>
              <a:ext uri="{FF2B5EF4-FFF2-40B4-BE49-F238E27FC236}">
                <a16:creationId xmlns:a16="http://schemas.microsoft.com/office/drawing/2014/main" id="{C49419B9-0871-D9E8-9D9B-FDE8D7F5B689}"/>
              </a:ext>
              <a:ext uri="{C183D7F6-B498-43B3-948B-1728B52AA6E4}">
                <adec:decorative xmlns:adec="http://schemas.microsoft.com/office/drawing/2017/decorative" val="1"/>
              </a:ext>
            </a:extLst>
          </p:cNvPr>
          <p:cNvSpPr>
            <a:spLocks noChangeAspect="1"/>
          </p:cNvSpPr>
          <p:nvPr/>
        </p:nvSpPr>
        <p:spPr bwMode="auto">
          <a:xfrm>
            <a:off x="597792" y="947568"/>
            <a:ext cx="4333437" cy="5561455"/>
          </a:xfrm>
          <a:prstGeom prst="roundRect">
            <a:avLst>
              <a:gd name="adj" fmla="val 3590"/>
            </a:avLst>
          </a:prstGeom>
          <a:no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defTabSz="932472" fontAlgn="base">
              <a:spcBef>
                <a:spcPct val="0"/>
              </a:spcBef>
              <a:spcAft>
                <a:spcPct val="0"/>
              </a:spcAft>
            </a:pPr>
            <a:endParaRPr lang="en-US" sz="2000">
              <a:solidFill>
                <a:srgbClr val="000000"/>
              </a:solidFill>
              <a:latin typeface="Segoe UI"/>
              <a:cs typeface="Segoe UI" pitchFamily="34" charset="0"/>
            </a:endParaRPr>
          </a:p>
        </p:txBody>
      </p:sp>
      <p:grpSp>
        <p:nvGrpSpPr>
          <p:cNvPr id="19" name="Group 18">
            <a:extLst>
              <a:ext uri="{FF2B5EF4-FFF2-40B4-BE49-F238E27FC236}">
                <a16:creationId xmlns:a16="http://schemas.microsoft.com/office/drawing/2014/main" id="{BA3D89AE-9FEA-ACF8-159D-9A64107A7A95}"/>
              </a:ext>
            </a:extLst>
          </p:cNvPr>
          <p:cNvGrpSpPr>
            <a:grpSpLocks noChangeAspect="1"/>
          </p:cNvGrpSpPr>
          <p:nvPr/>
        </p:nvGrpSpPr>
        <p:grpSpPr>
          <a:xfrm>
            <a:off x="1237006" y="1227203"/>
            <a:ext cx="2996666" cy="2144404"/>
            <a:chOff x="410294" y="1805120"/>
            <a:chExt cx="5194739" cy="3717337"/>
          </a:xfrm>
        </p:grpSpPr>
        <p:sp>
          <p:nvSpPr>
            <p:cNvPr id="20" name="TextBox 19">
              <a:extLst>
                <a:ext uri="{FF2B5EF4-FFF2-40B4-BE49-F238E27FC236}">
                  <a16:creationId xmlns:a16="http://schemas.microsoft.com/office/drawing/2014/main" id="{95C7C214-CB44-FDDF-A929-394986611BD9}"/>
                </a:ext>
              </a:extLst>
            </p:cNvPr>
            <p:cNvSpPr txBox="1"/>
            <p:nvPr/>
          </p:nvSpPr>
          <p:spPr>
            <a:xfrm>
              <a:off x="938961" y="3921859"/>
              <a:ext cx="4238540" cy="16005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t>Chaque collaborateur</a:t>
              </a:r>
              <a:br>
                <a:rPr/>
              </a:br>
              <a: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t>a accès à une IA sûre et sécurisée</a:t>
              </a:r>
            </a:p>
          </p:txBody>
        </p:sp>
        <p:pic>
          <p:nvPicPr>
            <p:cNvPr id="21" name="Picture 2" descr="Logo, symbole, signification, historique, PNG et marque de Copilot">
              <a:extLst>
                <a:ext uri="{FF2B5EF4-FFF2-40B4-BE49-F238E27FC236}">
                  <a16:creationId xmlns:a16="http://schemas.microsoft.com/office/drawing/2014/main" id="{310D617F-0ED6-E831-480D-F97E446F6161}"/>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2500971" y="1805120"/>
              <a:ext cx="1114523" cy="1012776"/>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5C2A3EFA-8289-A023-C513-C3EECE8D276D}"/>
                </a:ext>
              </a:extLst>
            </p:cNvPr>
            <p:cNvSpPr txBox="1"/>
            <p:nvPr/>
          </p:nvSpPr>
          <p:spPr>
            <a:xfrm>
              <a:off x="410294" y="3060995"/>
              <a:ext cx="5194739" cy="85365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3200" b="0" i="0" u="none" strike="noStrike" kern="1200" cap="none" spc="0" normalizeH="0" baseline="0" noProof="0">
                  <a:ln>
                    <a:noFill/>
                  </a:ln>
                  <a:solidFill>
                    <a:schemeClr val="bg1"/>
                  </a:solidFill>
                  <a:effectLst/>
                  <a:uLnTx/>
                  <a:uFillTx/>
                  <a:latin typeface="+mj-lt"/>
                  <a:ea typeface="+mn-ea"/>
                  <a:cs typeface="Segoe UI Light" panose="020B0502040204020203" pitchFamily="34" charset="0"/>
                </a:rPr>
                <a:t>Copilot Chat</a:t>
              </a:r>
            </a:p>
          </p:txBody>
        </p:sp>
      </p:grpSp>
      <p:grpSp>
        <p:nvGrpSpPr>
          <p:cNvPr id="23" name="Group 22">
            <a:extLst>
              <a:ext uri="{FF2B5EF4-FFF2-40B4-BE49-F238E27FC236}">
                <a16:creationId xmlns:a16="http://schemas.microsoft.com/office/drawing/2014/main" id="{E7182E54-072F-0C7C-4D6D-34346C0E5F8C}"/>
              </a:ext>
            </a:extLst>
          </p:cNvPr>
          <p:cNvGrpSpPr>
            <a:grpSpLocks noChangeAspect="1"/>
          </p:cNvGrpSpPr>
          <p:nvPr/>
        </p:nvGrpSpPr>
        <p:grpSpPr>
          <a:xfrm>
            <a:off x="1313115" y="4202593"/>
            <a:ext cx="2902790" cy="2024558"/>
            <a:chOff x="6449674" y="1862488"/>
            <a:chExt cx="5457147" cy="3806102"/>
          </a:xfrm>
        </p:grpSpPr>
        <p:sp>
          <p:nvSpPr>
            <p:cNvPr id="24" name="TextBox 23">
              <a:extLst>
                <a:ext uri="{FF2B5EF4-FFF2-40B4-BE49-F238E27FC236}">
                  <a16:creationId xmlns:a16="http://schemas.microsoft.com/office/drawing/2014/main" id="{1F014709-8435-5944-6BA9-48EC43F083C1}"/>
                </a:ext>
              </a:extLst>
            </p:cNvPr>
            <p:cNvSpPr txBox="1"/>
            <p:nvPr/>
          </p:nvSpPr>
          <p:spPr>
            <a:xfrm>
              <a:off x="6449674" y="3932760"/>
              <a:ext cx="5457147" cy="1735830"/>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t>Chaque processus métier peut être transformé </a:t>
              </a:r>
              <a:b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br>
              <a: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t>par des agents</a:t>
              </a:r>
            </a:p>
          </p:txBody>
        </p:sp>
        <p:sp>
          <p:nvSpPr>
            <p:cNvPr id="25" name="TextBox 24">
              <a:extLst>
                <a:ext uri="{FF2B5EF4-FFF2-40B4-BE49-F238E27FC236}">
                  <a16:creationId xmlns:a16="http://schemas.microsoft.com/office/drawing/2014/main" id="{7A5F97CF-77CE-A1DA-CCAC-4C63963446AC}"/>
                </a:ext>
              </a:extLst>
            </p:cNvPr>
            <p:cNvSpPr txBox="1"/>
            <p:nvPr/>
          </p:nvSpPr>
          <p:spPr>
            <a:xfrm>
              <a:off x="7207158" y="3060994"/>
              <a:ext cx="3853218" cy="92577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3200" b="0" i="0" u="none" strike="noStrike" kern="1200" cap="none" spc="0" normalizeH="0" baseline="0" noProof="0">
                  <a:ln>
                    <a:noFill/>
                  </a:ln>
                  <a:solidFill>
                    <a:schemeClr val="bg1"/>
                  </a:solidFill>
                  <a:effectLst/>
                  <a:uLnTx/>
                  <a:uFillTx/>
                  <a:latin typeface="+mj-lt"/>
                  <a:ea typeface="+mn-ea"/>
                  <a:cs typeface="Segoe UI Light" panose="020B0502040204020203" pitchFamily="34" charset="0"/>
                </a:rPr>
                <a:t>Agents</a:t>
              </a:r>
            </a:p>
          </p:txBody>
        </p:sp>
        <p:sp>
          <p:nvSpPr>
            <p:cNvPr id="26" name="Graphic 18">
              <a:extLst>
                <a:ext uri="{FF2B5EF4-FFF2-40B4-BE49-F238E27FC236}">
                  <a16:creationId xmlns:a16="http://schemas.microsoft.com/office/drawing/2014/main" id="{935FD721-A50E-2E3E-C42E-8C496AB2356F}"/>
                </a:ext>
              </a:extLst>
            </p:cNvPr>
            <p:cNvSpPr/>
            <p:nvPr/>
          </p:nvSpPr>
          <p:spPr>
            <a:xfrm>
              <a:off x="8634856" y="1862488"/>
              <a:ext cx="997823" cy="898041"/>
            </a:xfrm>
            <a:custGeom>
              <a:avLst/>
              <a:gdLst>
                <a:gd name="connsiteX0" fmla="*/ 114083 w 380990"/>
                <a:gd name="connsiteY0" fmla="*/ 23813 h 342900"/>
                <a:gd name="connsiteX1" fmla="*/ 103772 w 380990"/>
                <a:gd name="connsiteY1" fmla="*/ 29766 h 342900"/>
                <a:gd name="connsiteX2" fmla="*/ 25408 w 380990"/>
                <a:gd name="connsiteY2" fmla="*/ 165497 h 342900"/>
                <a:gd name="connsiteX3" fmla="*/ 25408 w 380990"/>
                <a:gd name="connsiteY3" fmla="*/ 177403 h 342900"/>
                <a:gd name="connsiteX4" fmla="*/ 100891 w 380990"/>
                <a:gd name="connsiteY4" fmla="*/ 308143 h 342900"/>
                <a:gd name="connsiteX5" fmla="*/ 119846 w 380990"/>
                <a:gd name="connsiteY5" fmla="*/ 319088 h 342900"/>
                <a:gd name="connsiteX6" fmla="*/ 140910 w 380990"/>
                <a:gd name="connsiteY6" fmla="*/ 303151 h 342900"/>
                <a:gd name="connsiteX7" fmla="*/ 217165 w 380990"/>
                <a:gd name="connsiteY7" fmla="*/ 33274 h 342900"/>
                <a:gd name="connsiteX8" fmla="*/ 261144 w 380990"/>
                <a:gd name="connsiteY8" fmla="*/ 0 h 342900"/>
                <a:gd name="connsiteX9" fmla="*/ 300721 w 380990"/>
                <a:gd name="connsiteY9" fmla="*/ 22850 h 342900"/>
                <a:gd name="connsiteX10" fmla="*/ 376205 w 380990"/>
                <a:gd name="connsiteY10" fmla="*/ 153591 h 342900"/>
                <a:gd name="connsiteX11" fmla="*/ 376205 w 380990"/>
                <a:gd name="connsiteY11" fmla="*/ 189309 h 342900"/>
                <a:gd name="connsiteX12" fmla="*/ 297840 w 380990"/>
                <a:gd name="connsiteY12" fmla="*/ 325041 h 342900"/>
                <a:gd name="connsiteX13" fmla="*/ 266907 w 380990"/>
                <a:gd name="connsiteY13" fmla="*/ 342900 h 342900"/>
                <a:gd name="connsiteX14" fmla="*/ 202406 w 380990"/>
                <a:gd name="connsiteY14" fmla="*/ 342900 h 342900"/>
                <a:gd name="connsiteX15" fmla="*/ 190500 w 380990"/>
                <a:gd name="connsiteY15" fmla="*/ 330994 h 342900"/>
                <a:gd name="connsiteX16" fmla="*/ 202406 w 380990"/>
                <a:gd name="connsiteY16" fmla="*/ 319088 h 342900"/>
                <a:gd name="connsiteX17" fmla="*/ 266907 w 380990"/>
                <a:gd name="connsiteY17" fmla="*/ 319088 h 342900"/>
                <a:gd name="connsiteX18" fmla="*/ 277219 w 380990"/>
                <a:gd name="connsiteY18" fmla="*/ 313134 h 342900"/>
                <a:gd name="connsiteX19" fmla="*/ 355583 w 380990"/>
                <a:gd name="connsiteY19" fmla="*/ 177403 h 342900"/>
                <a:gd name="connsiteX20" fmla="*/ 355583 w 380990"/>
                <a:gd name="connsiteY20" fmla="*/ 165497 h 342900"/>
                <a:gd name="connsiteX21" fmla="*/ 280100 w 380990"/>
                <a:gd name="connsiteY21" fmla="*/ 34757 h 342900"/>
                <a:gd name="connsiteX22" fmla="*/ 261144 w 380990"/>
                <a:gd name="connsiteY22" fmla="*/ 23813 h 342900"/>
                <a:gd name="connsiteX23" fmla="*/ 240081 w 380990"/>
                <a:gd name="connsiteY23" fmla="*/ 39749 h 342900"/>
                <a:gd name="connsiteX24" fmla="*/ 163825 w 380990"/>
                <a:gd name="connsiteY24" fmla="*/ 309625 h 342900"/>
                <a:gd name="connsiteX25" fmla="*/ 119846 w 380990"/>
                <a:gd name="connsiteY25" fmla="*/ 342900 h 342900"/>
                <a:gd name="connsiteX26" fmla="*/ 80268 w 380990"/>
                <a:gd name="connsiteY26" fmla="*/ 320050 h 342900"/>
                <a:gd name="connsiteX27" fmla="*/ 4785 w 380990"/>
                <a:gd name="connsiteY27" fmla="*/ 189309 h 342900"/>
                <a:gd name="connsiteX28" fmla="*/ 4785 w 380990"/>
                <a:gd name="connsiteY28" fmla="*/ 153591 h 342900"/>
                <a:gd name="connsiteX29" fmla="*/ 83149 w 380990"/>
                <a:gd name="connsiteY29" fmla="*/ 17859 h 342900"/>
                <a:gd name="connsiteX30" fmla="*/ 114083 w 380990"/>
                <a:gd name="connsiteY30" fmla="*/ 0 h 342900"/>
                <a:gd name="connsiteX31" fmla="*/ 178594 w 380990"/>
                <a:gd name="connsiteY31" fmla="*/ 0 h 342900"/>
                <a:gd name="connsiteX32" fmla="*/ 190500 w 380990"/>
                <a:gd name="connsiteY32" fmla="*/ 11906 h 342900"/>
                <a:gd name="connsiteX33" fmla="*/ 178594 w 380990"/>
                <a:gd name="connsiteY33" fmla="*/ 23813 h 342900"/>
                <a:gd name="connsiteX34" fmla="*/ 114083 w 380990"/>
                <a:gd name="connsiteY34" fmla="*/ 23813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80990" h="342900">
                  <a:moveTo>
                    <a:pt x="114083" y="23813"/>
                  </a:moveTo>
                  <a:cubicBezTo>
                    <a:pt x="109830" y="23813"/>
                    <a:pt x="105899" y="26082"/>
                    <a:pt x="103772" y="29766"/>
                  </a:cubicBezTo>
                  <a:lnTo>
                    <a:pt x="25408" y="165497"/>
                  </a:lnTo>
                  <a:cubicBezTo>
                    <a:pt x="23281" y="169181"/>
                    <a:pt x="23281" y="173719"/>
                    <a:pt x="25408" y="177403"/>
                  </a:cubicBezTo>
                  <a:lnTo>
                    <a:pt x="100891" y="308143"/>
                  </a:lnTo>
                  <a:cubicBezTo>
                    <a:pt x="104801" y="314916"/>
                    <a:pt x="112026" y="319088"/>
                    <a:pt x="119846" y="319088"/>
                  </a:cubicBezTo>
                  <a:cubicBezTo>
                    <a:pt x="129643" y="319088"/>
                    <a:pt x="138246" y="312578"/>
                    <a:pt x="140910" y="303151"/>
                  </a:cubicBezTo>
                  <a:lnTo>
                    <a:pt x="217165" y="33274"/>
                  </a:lnTo>
                  <a:cubicBezTo>
                    <a:pt x="222727" y="13591"/>
                    <a:pt x="240690" y="0"/>
                    <a:pt x="261144" y="0"/>
                  </a:cubicBezTo>
                  <a:cubicBezTo>
                    <a:pt x="277471" y="0"/>
                    <a:pt x="292559" y="8711"/>
                    <a:pt x="300721" y="22850"/>
                  </a:cubicBezTo>
                  <a:lnTo>
                    <a:pt x="376205" y="153591"/>
                  </a:lnTo>
                  <a:cubicBezTo>
                    <a:pt x="382585" y="164642"/>
                    <a:pt x="382585" y="178258"/>
                    <a:pt x="376205" y="189309"/>
                  </a:cubicBezTo>
                  <a:lnTo>
                    <a:pt x="297840" y="325041"/>
                  </a:lnTo>
                  <a:cubicBezTo>
                    <a:pt x="291459" y="336093"/>
                    <a:pt x="279668" y="342900"/>
                    <a:pt x="266907" y="342900"/>
                  </a:cubicBezTo>
                  <a:lnTo>
                    <a:pt x="202406" y="342900"/>
                  </a:lnTo>
                  <a:cubicBezTo>
                    <a:pt x="195830" y="342900"/>
                    <a:pt x="190500" y="337570"/>
                    <a:pt x="190500" y="330994"/>
                  </a:cubicBezTo>
                  <a:cubicBezTo>
                    <a:pt x="190500" y="324418"/>
                    <a:pt x="195830" y="319088"/>
                    <a:pt x="202406" y="319088"/>
                  </a:cubicBezTo>
                  <a:lnTo>
                    <a:pt x="266907" y="319088"/>
                  </a:lnTo>
                  <a:cubicBezTo>
                    <a:pt x="271161" y="319088"/>
                    <a:pt x="275092" y="316819"/>
                    <a:pt x="277219" y="313134"/>
                  </a:cubicBezTo>
                  <a:lnTo>
                    <a:pt x="355583" y="177403"/>
                  </a:lnTo>
                  <a:cubicBezTo>
                    <a:pt x="357709" y="173719"/>
                    <a:pt x="357709" y="169181"/>
                    <a:pt x="355583" y="165497"/>
                  </a:cubicBezTo>
                  <a:lnTo>
                    <a:pt x="280100" y="34757"/>
                  </a:lnTo>
                  <a:cubicBezTo>
                    <a:pt x="276190" y="27984"/>
                    <a:pt x="268964" y="23813"/>
                    <a:pt x="261144" y="23813"/>
                  </a:cubicBezTo>
                  <a:cubicBezTo>
                    <a:pt x="251348" y="23813"/>
                    <a:pt x="242744" y="30322"/>
                    <a:pt x="240081" y="39749"/>
                  </a:cubicBezTo>
                  <a:lnTo>
                    <a:pt x="163825" y="309625"/>
                  </a:lnTo>
                  <a:cubicBezTo>
                    <a:pt x="158264" y="329309"/>
                    <a:pt x="140300" y="342900"/>
                    <a:pt x="119846" y="342900"/>
                  </a:cubicBezTo>
                  <a:cubicBezTo>
                    <a:pt x="103519" y="342900"/>
                    <a:pt x="88432" y="334189"/>
                    <a:pt x="80268" y="320050"/>
                  </a:cubicBezTo>
                  <a:lnTo>
                    <a:pt x="4785" y="189309"/>
                  </a:lnTo>
                  <a:cubicBezTo>
                    <a:pt x="-1595" y="178258"/>
                    <a:pt x="-1595" y="164642"/>
                    <a:pt x="4785" y="153591"/>
                  </a:cubicBezTo>
                  <a:lnTo>
                    <a:pt x="83149" y="17859"/>
                  </a:lnTo>
                  <a:cubicBezTo>
                    <a:pt x="89530" y="6808"/>
                    <a:pt x="101322" y="0"/>
                    <a:pt x="114083" y="0"/>
                  </a:cubicBezTo>
                  <a:lnTo>
                    <a:pt x="178594" y="0"/>
                  </a:lnTo>
                  <a:cubicBezTo>
                    <a:pt x="185169" y="0"/>
                    <a:pt x="190500" y="5331"/>
                    <a:pt x="190500" y="11906"/>
                  </a:cubicBezTo>
                  <a:cubicBezTo>
                    <a:pt x="190500" y="18482"/>
                    <a:pt x="185169" y="23813"/>
                    <a:pt x="178594" y="23813"/>
                  </a:cubicBezTo>
                  <a:lnTo>
                    <a:pt x="114083" y="23813"/>
                  </a:lnTo>
                  <a:close/>
                </a:path>
              </a:pathLst>
            </a:custGeom>
            <a:solidFill>
              <a:srgbClr val="FFFFFF"/>
            </a:solidFill>
            <a:ln w="11579" cap="flat">
              <a:solidFill>
                <a:srgbClr val="3686BF"/>
              </a:solidFill>
              <a:prstDash val="solid"/>
              <a:miter/>
            </a:ln>
            <a:effectLst/>
          </p:spPr>
          <p:txBody>
            <a:bodyPr rot="0" spcFirstLastPara="0" vertOverflow="overflow" horzOverflow="overflow" vert="horz" wrap="square" lIns="130595" tIns="65302" rIns="130595" bIns="65302" numCol="1" spcCol="0" rtlCol="0" fromWordArt="0" anchor="ctr" anchorCtr="0" forceAA="0" compatLnSpc="1">
              <a:prstTxWarp prst="textNoShape">
                <a:avLst/>
              </a:prstTxWarp>
              <a:noAutofit/>
            </a:bodyPr>
            <a:lstStyle/>
            <a:p>
              <a:pPr defTabSz="1024543"/>
              <a:endParaRPr lang="en-US" sz="100" b="1" kern="0">
                <a:solidFill>
                  <a:schemeClr val="bg1"/>
                </a:solidFill>
                <a:latin typeface="Segoe UI Variable Display Semib" pitchFamily="2" charset="0"/>
                <a:cs typeface="Segoe Sans Display Semibold" pitchFamily="2" charset="0"/>
              </a:endParaRPr>
            </a:p>
          </p:txBody>
        </p:sp>
      </p:grpSp>
      <p:pic>
        <p:nvPicPr>
          <p:cNvPr id="27" name="Graphic 26" descr="Ajouter avec remplissage uni">
            <a:extLst>
              <a:ext uri="{FF2B5EF4-FFF2-40B4-BE49-F238E27FC236}">
                <a16:creationId xmlns:a16="http://schemas.microsoft.com/office/drawing/2014/main" id="{0688A46A-8A5F-839B-0A5C-17EB9D55E3C0}"/>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572486" y="3554926"/>
            <a:ext cx="384048" cy="384048"/>
          </a:xfrm>
          <a:prstGeom prst="rect">
            <a:avLst/>
          </a:prstGeom>
        </p:spPr>
      </p:pic>
      <p:sp>
        <p:nvSpPr>
          <p:cNvPr id="5" name="Rectangle 4">
            <a:extLst>
              <a:ext uri="{FF2B5EF4-FFF2-40B4-BE49-F238E27FC236}">
                <a16:creationId xmlns:a16="http://schemas.microsoft.com/office/drawing/2014/main" id="{989670C5-0653-AC5C-DD17-F5A7CD5F8D1A}"/>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T</a:t>
            </a:r>
          </a:p>
        </p:txBody>
      </p:sp>
    </p:spTree>
    <p:extLst>
      <p:ext uri="{BB962C8B-B14F-4D97-AF65-F5344CB8AC3E}">
        <p14:creationId xmlns:p14="http://schemas.microsoft.com/office/powerpoint/2010/main" val="3679398998"/>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2F647-3DEA-A303-F49C-5A1A0611F17B}"/>
              </a:ext>
            </a:extLst>
          </p:cNvPr>
          <p:cNvSpPr>
            <a:spLocks noGrp="1"/>
          </p:cNvSpPr>
          <p:nvPr>
            <p:ph type="title"/>
          </p:nvPr>
        </p:nvSpPr>
        <p:spPr/>
        <p:txBody>
          <a:bodyPr/>
          <a:lstStyle/>
          <a:p>
            <a:pPr algn="ctr"/>
            <a:r>
              <a:rPr lang="fr-fr">
                <a:latin typeface="Aptos" panose="020B0004020202020204" pitchFamily="34" charset="0"/>
              </a:rPr>
              <a:t>Explorer un ensemble de solutions d’agents</a:t>
            </a:r>
            <a:br/>
            <a:endParaRPr lang="en-US"/>
          </a:p>
        </p:txBody>
      </p:sp>
      <p:sp>
        <p:nvSpPr>
          <p:cNvPr id="2" name="Rectangle: Rounded Corners 1">
            <a:extLst>
              <a:ext uri="{FF2B5EF4-FFF2-40B4-BE49-F238E27FC236}">
                <a16:creationId xmlns:a16="http://schemas.microsoft.com/office/drawing/2014/main" id="{A149C375-4FD8-DE02-C7F6-ECB52300C993}"/>
              </a:ext>
              <a:ext uri="{C183D7F6-B498-43B3-948B-1728B52AA6E4}">
                <adec:decorative xmlns:adec="http://schemas.microsoft.com/office/drawing/2017/decorative" val="1"/>
              </a:ext>
            </a:extLst>
          </p:cNvPr>
          <p:cNvSpPr/>
          <p:nvPr/>
        </p:nvSpPr>
        <p:spPr bwMode="auto">
          <a:xfrm>
            <a:off x="353060" y="1501076"/>
            <a:ext cx="11485880" cy="4837494"/>
          </a:xfrm>
          <a:prstGeom prst="roundRect">
            <a:avLst>
              <a:gd name="adj" fmla="val 5361"/>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panose="020B0004020202020204" pitchFamily="34" charset="0"/>
              <a:cs typeface="Segoe UI"/>
            </a:endParaRPr>
          </a:p>
        </p:txBody>
      </p:sp>
      <p:grpSp>
        <p:nvGrpSpPr>
          <p:cNvPr id="3" name="Group 2">
            <a:extLst>
              <a:ext uri="{FF2B5EF4-FFF2-40B4-BE49-F238E27FC236}">
                <a16:creationId xmlns:a16="http://schemas.microsoft.com/office/drawing/2014/main" id="{FF5B4051-30B3-002F-1937-D5215B19678C}"/>
              </a:ext>
              <a:ext uri="{C183D7F6-B498-43B3-948B-1728B52AA6E4}">
                <adec:decorative xmlns:adec="http://schemas.microsoft.com/office/drawing/2017/decorative" val="1"/>
              </a:ext>
            </a:extLst>
          </p:cNvPr>
          <p:cNvGrpSpPr/>
          <p:nvPr/>
        </p:nvGrpSpPr>
        <p:grpSpPr>
          <a:xfrm>
            <a:off x="591621" y="3228275"/>
            <a:ext cx="11045952" cy="1565289"/>
            <a:chOff x="591621" y="3228275"/>
            <a:chExt cx="11045952" cy="1565289"/>
          </a:xfrm>
        </p:grpSpPr>
        <p:sp>
          <p:nvSpPr>
            <p:cNvPr id="6" name="Rectangle: Rounded Corners 5">
              <a:extLst>
                <a:ext uri="{FF2B5EF4-FFF2-40B4-BE49-F238E27FC236}">
                  <a16:creationId xmlns:a16="http://schemas.microsoft.com/office/drawing/2014/main" id="{ADB9F47E-08DC-5C65-8406-899439A06FB6}"/>
                </a:ext>
              </a:extLst>
            </p:cNvPr>
            <p:cNvSpPr/>
            <p:nvPr/>
          </p:nvSpPr>
          <p:spPr bwMode="auto">
            <a:xfrm>
              <a:off x="591621" y="3711512"/>
              <a:ext cx="11045952" cy="521207"/>
            </a:xfrm>
            <a:prstGeom prst="roundRect">
              <a:avLst>
                <a:gd name="adj" fmla="val 50000"/>
              </a:avLst>
            </a:prstGeom>
            <a:gradFill>
              <a:gsLst>
                <a:gs pos="100000">
                  <a:srgbClr val="14938C"/>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0" cap="none" spc="0" normalizeH="0" baseline="0" noProof="0">
                <a:ln>
                  <a:noFill/>
                </a:ln>
                <a:solidFill>
                  <a:srgbClr val="FFFFFF"/>
                </a:solidFill>
                <a:effectLst/>
                <a:uLnTx/>
                <a:uFillTx/>
                <a:latin typeface="Aptos" panose="020B0004020202020204" pitchFamily="34" charset="0"/>
              </a:endParaRPr>
            </a:p>
          </p:txBody>
        </p:sp>
        <p:grpSp>
          <p:nvGrpSpPr>
            <p:cNvPr id="7" name="Group 6">
              <a:extLst>
                <a:ext uri="{FF2B5EF4-FFF2-40B4-BE49-F238E27FC236}">
                  <a16:creationId xmlns:a16="http://schemas.microsoft.com/office/drawing/2014/main" id="{5E28A6D1-98DB-D86F-BEF3-5DBD40E333D9}"/>
                </a:ext>
              </a:extLst>
            </p:cNvPr>
            <p:cNvGrpSpPr/>
            <p:nvPr/>
          </p:nvGrpSpPr>
          <p:grpSpPr>
            <a:xfrm>
              <a:off x="2787259" y="3477450"/>
              <a:ext cx="991344" cy="991341"/>
              <a:chOff x="2926231" y="2534689"/>
              <a:chExt cx="991344" cy="991341"/>
            </a:xfrm>
          </p:grpSpPr>
          <p:grpSp>
            <p:nvGrpSpPr>
              <p:cNvPr id="26" name="Group 25">
                <a:extLst>
                  <a:ext uri="{FF2B5EF4-FFF2-40B4-BE49-F238E27FC236}">
                    <a16:creationId xmlns:a16="http://schemas.microsoft.com/office/drawing/2014/main" id="{BF107C5D-971F-E0BB-642A-5CF22D582048}"/>
                  </a:ext>
                </a:extLst>
              </p:cNvPr>
              <p:cNvGrpSpPr/>
              <p:nvPr/>
            </p:nvGrpSpPr>
            <p:grpSpPr>
              <a:xfrm>
                <a:off x="2926231" y="2534689"/>
                <a:ext cx="991344" cy="991341"/>
                <a:chOff x="3031090" y="2734209"/>
                <a:chExt cx="752625" cy="752623"/>
              </a:xfrm>
            </p:grpSpPr>
            <p:sp>
              <p:nvSpPr>
                <p:cNvPr id="28" name="Oval 27">
                  <a:extLst>
                    <a:ext uri="{FF2B5EF4-FFF2-40B4-BE49-F238E27FC236}">
                      <a16:creationId xmlns:a16="http://schemas.microsoft.com/office/drawing/2014/main" id="{58E9CECE-23AD-E651-A4C9-7CB26EE3713E}"/>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ea typeface="Segoe UI" pitchFamily="34" charset="0"/>
                    <a:cs typeface="Segoe UI" pitchFamily="34" charset="0"/>
                  </a:endParaRPr>
                </a:p>
              </p:txBody>
            </p:sp>
            <p:sp>
              <p:nvSpPr>
                <p:cNvPr id="29" name="Oval 28">
                  <a:extLst>
                    <a:ext uri="{FF2B5EF4-FFF2-40B4-BE49-F238E27FC236}">
                      <a16:creationId xmlns:a16="http://schemas.microsoft.com/office/drawing/2014/main" id="{535BCEDF-BC19-2877-351E-2351A719FA32}"/>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cs typeface="Segoe UI" pitchFamily="34" charset="0"/>
                  </a:endParaRPr>
                </a:p>
              </p:txBody>
            </p:sp>
          </p:grpSp>
          <p:pic>
            <p:nvPicPr>
              <p:cNvPr id="27" name="Graphic 26" descr="Contour d’une bulle de discussion">
                <a:extLst>
                  <a:ext uri="{FF2B5EF4-FFF2-40B4-BE49-F238E27FC236}">
                    <a16:creationId xmlns:a16="http://schemas.microsoft.com/office/drawing/2014/main" id="{125D70CE-ACDF-107C-5B14-EFF7E7F4E5B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123588" y="2741063"/>
                <a:ext cx="591887" cy="591887"/>
              </a:xfrm>
              <a:prstGeom prst="rect">
                <a:avLst/>
              </a:prstGeom>
            </p:spPr>
          </p:pic>
        </p:grpSp>
        <p:grpSp>
          <p:nvGrpSpPr>
            <p:cNvPr id="8" name="Group 7">
              <a:extLst>
                <a:ext uri="{FF2B5EF4-FFF2-40B4-BE49-F238E27FC236}">
                  <a16:creationId xmlns:a16="http://schemas.microsoft.com/office/drawing/2014/main" id="{56B74A23-F637-DD6F-68FC-3FAEDE9ED7D3}"/>
                </a:ext>
              </a:extLst>
            </p:cNvPr>
            <p:cNvGrpSpPr/>
            <p:nvPr/>
          </p:nvGrpSpPr>
          <p:grpSpPr>
            <a:xfrm>
              <a:off x="5616729" y="3462726"/>
              <a:ext cx="991344" cy="991341"/>
              <a:chOff x="5693247" y="2519965"/>
              <a:chExt cx="991344" cy="991341"/>
            </a:xfrm>
          </p:grpSpPr>
          <p:grpSp>
            <p:nvGrpSpPr>
              <p:cNvPr id="22" name="Group 21">
                <a:extLst>
                  <a:ext uri="{FF2B5EF4-FFF2-40B4-BE49-F238E27FC236}">
                    <a16:creationId xmlns:a16="http://schemas.microsoft.com/office/drawing/2014/main" id="{7B7DA097-8B89-5AA1-FEB6-564E6549AF82}"/>
                  </a:ext>
                </a:extLst>
              </p:cNvPr>
              <p:cNvGrpSpPr/>
              <p:nvPr/>
            </p:nvGrpSpPr>
            <p:grpSpPr>
              <a:xfrm>
                <a:off x="5693247" y="2519965"/>
                <a:ext cx="991344" cy="991341"/>
                <a:chOff x="3031090" y="2734209"/>
                <a:chExt cx="752625" cy="752623"/>
              </a:xfrm>
            </p:grpSpPr>
            <p:sp>
              <p:nvSpPr>
                <p:cNvPr id="24" name="Oval 23">
                  <a:extLst>
                    <a:ext uri="{FF2B5EF4-FFF2-40B4-BE49-F238E27FC236}">
                      <a16:creationId xmlns:a16="http://schemas.microsoft.com/office/drawing/2014/main" id="{2ECCAA24-139A-D699-E787-1BC0F2E87AD2}"/>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ea typeface="Segoe UI" pitchFamily="34" charset="0"/>
                    <a:cs typeface="Segoe UI" pitchFamily="34" charset="0"/>
                  </a:endParaRPr>
                </a:p>
              </p:txBody>
            </p:sp>
            <p:sp>
              <p:nvSpPr>
                <p:cNvPr id="25" name="Oval 24">
                  <a:extLst>
                    <a:ext uri="{FF2B5EF4-FFF2-40B4-BE49-F238E27FC236}">
                      <a16:creationId xmlns:a16="http://schemas.microsoft.com/office/drawing/2014/main" id="{3DD44A0F-D2F2-D4E2-6587-218AA6FD89C2}"/>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cs typeface="Segoe UI" pitchFamily="34" charset="0"/>
                  </a:endParaRPr>
                </a:p>
              </p:txBody>
            </p:sp>
          </p:grpSp>
          <p:pic>
            <p:nvPicPr>
              <p:cNvPr id="23" name="Graphic 22" descr="Contour d’un organigramme">
                <a:extLst>
                  <a:ext uri="{FF2B5EF4-FFF2-40B4-BE49-F238E27FC236}">
                    <a16:creationId xmlns:a16="http://schemas.microsoft.com/office/drawing/2014/main" id="{9CCEC8A4-EF12-66D9-4FE6-BB1297AA76D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14768" y="2731859"/>
                <a:ext cx="552075" cy="552075"/>
              </a:xfrm>
              <a:prstGeom prst="rect">
                <a:avLst/>
              </a:prstGeom>
            </p:spPr>
          </p:pic>
        </p:grpSp>
        <p:grpSp>
          <p:nvGrpSpPr>
            <p:cNvPr id="9" name="Group 8">
              <a:extLst>
                <a:ext uri="{FF2B5EF4-FFF2-40B4-BE49-F238E27FC236}">
                  <a16:creationId xmlns:a16="http://schemas.microsoft.com/office/drawing/2014/main" id="{A09C2B5A-4772-9520-6578-3DDF5533CCBC}"/>
                </a:ext>
              </a:extLst>
            </p:cNvPr>
            <p:cNvGrpSpPr/>
            <p:nvPr/>
          </p:nvGrpSpPr>
          <p:grpSpPr>
            <a:xfrm>
              <a:off x="8444770" y="3461914"/>
              <a:ext cx="991344" cy="991341"/>
              <a:chOff x="8326586" y="2528545"/>
              <a:chExt cx="991344" cy="991341"/>
            </a:xfrm>
          </p:grpSpPr>
          <p:grpSp>
            <p:nvGrpSpPr>
              <p:cNvPr id="18" name="Group 17">
                <a:extLst>
                  <a:ext uri="{FF2B5EF4-FFF2-40B4-BE49-F238E27FC236}">
                    <a16:creationId xmlns:a16="http://schemas.microsoft.com/office/drawing/2014/main" id="{39CD74C7-75AA-A900-1581-C4B3427EC357}"/>
                  </a:ext>
                </a:extLst>
              </p:cNvPr>
              <p:cNvGrpSpPr/>
              <p:nvPr/>
            </p:nvGrpSpPr>
            <p:grpSpPr>
              <a:xfrm>
                <a:off x="8326586" y="2528545"/>
                <a:ext cx="991344" cy="991341"/>
                <a:chOff x="3031090" y="2734209"/>
                <a:chExt cx="752625" cy="752623"/>
              </a:xfrm>
            </p:grpSpPr>
            <p:sp>
              <p:nvSpPr>
                <p:cNvPr id="20" name="Oval 19">
                  <a:extLst>
                    <a:ext uri="{FF2B5EF4-FFF2-40B4-BE49-F238E27FC236}">
                      <a16:creationId xmlns:a16="http://schemas.microsoft.com/office/drawing/2014/main" id="{32409939-7DEB-78E7-13D3-1ABECD0E6950}"/>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ea typeface="Segoe UI" pitchFamily="34" charset="0"/>
                    <a:cs typeface="Segoe UI" pitchFamily="34" charset="0"/>
                  </a:endParaRPr>
                </a:p>
              </p:txBody>
            </p:sp>
            <p:sp>
              <p:nvSpPr>
                <p:cNvPr id="21" name="Oval 20">
                  <a:extLst>
                    <a:ext uri="{FF2B5EF4-FFF2-40B4-BE49-F238E27FC236}">
                      <a16:creationId xmlns:a16="http://schemas.microsoft.com/office/drawing/2014/main" id="{7655BFF7-61B9-FFF0-7B06-A5C84E48D39D}"/>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cs typeface="Segoe UI" pitchFamily="34" charset="0"/>
                  </a:endParaRPr>
                </a:p>
              </p:txBody>
            </p:sp>
          </p:grpSp>
          <p:pic>
            <p:nvPicPr>
              <p:cNvPr id="19" name="Graphic 18" descr="Contour d’une main de robot">
                <a:extLst>
                  <a:ext uri="{FF2B5EF4-FFF2-40B4-BE49-F238E27FC236}">
                    <a16:creationId xmlns:a16="http://schemas.microsoft.com/office/drawing/2014/main" id="{AEB32B68-5203-883D-C8B6-FEAAEABFD01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585864" y="2737513"/>
                <a:ext cx="549697" cy="549697"/>
              </a:xfrm>
              <a:prstGeom prst="rect">
                <a:avLst/>
              </a:prstGeom>
            </p:spPr>
          </p:pic>
        </p:grpSp>
        <p:sp>
          <p:nvSpPr>
            <p:cNvPr id="10" name="TextBox 9">
              <a:extLst>
                <a:ext uri="{FF2B5EF4-FFF2-40B4-BE49-F238E27FC236}">
                  <a16:creationId xmlns:a16="http://schemas.microsoft.com/office/drawing/2014/main" id="{192B2BD8-F09D-B4CF-4332-A3C59CF30678}"/>
                </a:ext>
              </a:extLst>
            </p:cNvPr>
            <p:cNvSpPr txBox="1"/>
            <p:nvPr/>
          </p:nvSpPr>
          <p:spPr>
            <a:xfrm>
              <a:off x="768096" y="3865399"/>
              <a:ext cx="1536655" cy="215444"/>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FFFFFF"/>
                  </a:solidFill>
                  <a:effectLst/>
                  <a:uLnTx/>
                  <a:uFillTx/>
                  <a:latin typeface="Aptos" panose="020B0004020202020204" pitchFamily="34" charset="0"/>
                </a:rPr>
                <a:t>Simple</a:t>
              </a:r>
            </a:p>
          </p:txBody>
        </p:sp>
        <p:sp>
          <p:nvSpPr>
            <p:cNvPr id="11" name="TextBox 10">
              <a:extLst>
                <a:ext uri="{FF2B5EF4-FFF2-40B4-BE49-F238E27FC236}">
                  <a16:creationId xmlns:a16="http://schemas.microsoft.com/office/drawing/2014/main" id="{637D6B00-DC47-06E0-665E-4C7CD81324A8}"/>
                </a:ext>
              </a:extLst>
            </p:cNvPr>
            <p:cNvSpPr txBox="1"/>
            <p:nvPr/>
          </p:nvSpPr>
          <p:spPr>
            <a:xfrm>
              <a:off x="10222992" y="3865399"/>
              <a:ext cx="1229181" cy="215444"/>
            </a:xfrm>
            <a:prstGeom prst="rect">
              <a:avLst/>
            </a:prstGeom>
            <a:noFill/>
          </p:spPr>
          <p:txBody>
            <a:bodyPr wrap="squar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FFFFFF"/>
                  </a:solidFill>
                  <a:effectLst/>
                  <a:uLnTx/>
                  <a:uFillTx/>
                  <a:latin typeface="Aptos" panose="020B0004020202020204" pitchFamily="34" charset="0"/>
                </a:rPr>
                <a:t>Avancé</a:t>
              </a:r>
            </a:p>
          </p:txBody>
        </p:sp>
        <p:cxnSp>
          <p:nvCxnSpPr>
            <p:cNvPr id="12" name="Straight Connector 11">
              <a:extLst>
                <a:ext uri="{FF2B5EF4-FFF2-40B4-BE49-F238E27FC236}">
                  <a16:creationId xmlns:a16="http://schemas.microsoft.com/office/drawing/2014/main" id="{482EBD4E-87C8-1F29-44DF-C7AA62AF2255}"/>
                </a:ext>
              </a:extLst>
            </p:cNvPr>
            <p:cNvCxnSpPr>
              <a:cxnSpLocks/>
            </p:cNvCxnSpPr>
            <p:nvPr/>
          </p:nvCxnSpPr>
          <p:spPr>
            <a:xfrm>
              <a:off x="2082569" y="3228275"/>
              <a:ext cx="0" cy="483236"/>
            </a:xfrm>
            <a:prstGeom prst="line">
              <a:avLst/>
            </a:prstGeom>
            <a:ln w="19050">
              <a:solidFill>
                <a:srgbClr val="D043A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71796ED-DC20-9103-0208-537A6FC4D8D9}"/>
                </a:ext>
              </a:extLst>
            </p:cNvPr>
            <p:cNvCxnSpPr>
              <a:cxnSpLocks/>
            </p:cNvCxnSpPr>
            <p:nvPr/>
          </p:nvCxnSpPr>
          <p:spPr>
            <a:xfrm>
              <a:off x="3778603" y="4234731"/>
              <a:ext cx="0" cy="558833"/>
            </a:xfrm>
            <a:prstGeom prst="line">
              <a:avLst/>
            </a:prstGeom>
            <a:ln w="19050">
              <a:solidFill>
                <a:srgbClr val="D043A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AE32B72-7ECA-7FDE-B769-8535D9DE5247}"/>
                </a:ext>
              </a:extLst>
            </p:cNvPr>
            <p:cNvCxnSpPr>
              <a:cxnSpLocks/>
            </p:cNvCxnSpPr>
            <p:nvPr/>
          </p:nvCxnSpPr>
          <p:spPr>
            <a:xfrm>
              <a:off x="5311515" y="3238697"/>
              <a:ext cx="0" cy="475160"/>
            </a:xfrm>
            <a:prstGeom prst="line">
              <a:avLst/>
            </a:prstGeom>
            <a:ln w="19050">
              <a:solidFill>
                <a:srgbClr val="595CCD"/>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CA75CB9-AA1E-3FBF-7776-2C820659BCA8}"/>
                </a:ext>
              </a:extLst>
            </p:cNvPr>
            <p:cNvCxnSpPr>
              <a:cxnSpLocks/>
            </p:cNvCxnSpPr>
            <p:nvPr/>
          </p:nvCxnSpPr>
          <p:spPr>
            <a:xfrm>
              <a:off x="7110643" y="4234731"/>
              <a:ext cx="0" cy="558833"/>
            </a:xfrm>
            <a:prstGeom prst="line">
              <a:avLst/>
            </a:prstGeom>
            <a:ln w="19050">
              <a:solidFill>
                <a:srgbClr val="595CCD"/>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0A4704E-5658-8353-9337-754A6A16EFC2}"/>
                </a:ext>
              </a:extLst>
            </p:cNvPr>
            <p:cNvCxnSpPr>
              <a:cxnSpLocks/>
            </p:cNvCxnSpPr>
            <p:nvPr/>
          </p:nvCxnSpPr>
          <p:spPr>
            <a:xfrm>
              <a:off x="8377338" y="3238697"/>
              <a:ext cx="0" cy="472814"/>
            </a:xfrm>
            <a:prstGeom prst="line">
              <a:avLst/>
            </a:prstGeom>
            <a:ln w="19050">
              <a:solidFill>
                <a:srgbClr val="0D8ECF"/>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C9CDECA-6D03-AAF0-F808-8408E82B80A8}"/>
                </a:ext>
              </a:extLst>
            </p:cNvPr>
            <p:cNvCxnSpPr>
              <a:cxnSpLocks/>
            </p:cNvCxnSpPr>
            <p:nvPr/>
          </p:nvCxnSpPr>
          <p:spPr>
            <a:xfrm>
              <a:off x="10418886" y="4234731"/>
              <a:ext cx="0" cy="558833"/>
            </a:xfrm>
            <a:prstGeom prst="line">
              <a:avLst/>
            </a:prstGeom>
            <a:ln w="19050">
              <a:solidFill>
                <a:srgbClr val="0D8ECF"/>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9DFBCAC5-43E0-C8E3-8BEF-D5401CA8C808}"/>
              </a:ext>
              <a:ext uri="{C183D7F6-B498-43B3-948B-1728B52AA6E4}">
                <adec:decorative xmlns:adec="http://schemas.microsoft.com/office/drawing/2017/decorative" val="1"/>
              </a:ext>
            </a:extLst>
          </p:cNvPr>
          <p:cNvGrpSpPr/>
          <p:nvPr/>
        </p:nvGrpSpPr>
        <p:grpSpPr>
          <a:xfrm>
            <a:off x="593007" y="2347747"/>
            <a:ext cx="10353948" cy="3342510"/>
            <a:chOff x="593007" y="2347747"/>
            <a:chExt cx="10353948" cy="3342510"/>
          </a:xfrm>
        </p:grpSpPr>
        <p:sp>
          <p:nvSpPr>
            <p:cNvPr id="31" name="Rectangle: Rounded Corners 6">
              <a:extLst>
                <a:ext uri="{FF2B5EF4-FFF2-40B4-BE49-F238E27FC236}">
                  <a16:creationId xmlns:a16="http://schemas.microsoft.com/office/drawing/2014/main" id="{50A65AA2-C802-73E8-18CC-BB7C7EAAF6C3}"/>
                </a:ext>
                <a:ext uri="{C183D7F6-B498-43B3-948B-1728B52AA6E4}">
                  <adec:decorative xmlns:adec="http://schemas.microsoft.com/office/drawing/2017/decorative" val="1"/>
                </a:ext>
              </a:extLst>
            </p:cNvPr>
            <p:cNvSpPr/>
            <p:nvPr/>
          </p:nvSpPr>
          <p:spPr bwMode="auto">
            <a:xfrm>
              <a:off x="7610622" y="2353071"/>
              <a:ext cx="2580170" cy="890950"/>
            </a:xfrm>
            <a:prstGeom prst="roundRect">
              <a:avLst>
                <a:gd name="adj" fmla="val 8425"/>
              </a:avLst>
            </a:prstGeom>
            <a:solidFill>
              <a:schemeClr val="bg1"/>
            </a:solidFill>
            <a:ln w="19050">
              <a:solidFill>
                <a:srgbClr val="0D8ECF"/>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32" name="Graphic 31">
              <a:extLst>
                <a:ext uri="{FF2B5EF4-FFF2-40B4-BE49-F238E27FC236}">
                  <a16:creationId xmlns:a16="http://schemas.microsoft.com/office/drawing/2014/main" id="{FAB3B632-CDC5-4A69-D750-C9F5FE01C54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175910" y="3000148"/>
              <a:ext cx="117643" cy="141171"/>
            </a:xfrm>
            <a:prstGeom prst="rect">
              <a:avLst/>
            </a:prstGeom>
          </p:spPr>
        </p:pic>
        <p:pic>
          <p:nvPicPr>
            <p:cNvPr id="33" name="Graphic 32">
              <a:extLst>
                <a:ext uri="{FF2B5EF4-FFF2-40B4-BE49-F238E27FC236}">
                  <a16:creationId xmlns:a16="http://schemas.microsoft.com/office/drawing/2014/main" id="{933A0524-D942-6B26-77C8-93DF6050B00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956826" y="3000148"/>
              <a:ext cx="141171" cy="141171"/>
            </a:xfrm>
            <a:prstGeom prst="rect">
              <a:avLst/>
            </a:prstGeom>
          </p:spPr>
        </p:pic>
        <p:pic>
          <p:nvPicPr>
            <p:cNvPr id="34" name="Graphic 33">
              <a:extLst>
                <a:ext uri="{FF2B5EF4-FFF2-40B4-BE49-F238E27FC236}">
                  <a16:creationId xmlns:a16="http://schemas.microsoft.com/office/drawing/2014/main" id="{540E3DA4-6A19-3041-6982-C6057F280D92}"/>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866604" y="3009461"/>
              <a:ext cx="117643" cy="117643"/>
            </a:xfrm>
            <a:prstGeom prst="rect">
              <a:avLst/>
            </a:prstGeom>
          </p:spPr>
        </p:pic>
        <p:sp>
          <p:nvSpPr>
            <p:cNvPr id="35" name="Rectangle: Rounded Corners 6">
              <a:extLst>
                <a:ext uri="{FF2B5EF4-FFF2-40B4-BE49-F238E27FC236}">
                  <a16:creationId xmlns:a16="http://schemas.microsoft.com/office/drawing/2014/main" id="{AF5A6552-5331-567A-1FE7-9695AE78FCD7}"/>
                </a:ext>
                <a:ext uri="{C183D7F6-B498-43B3-948B-1728B52AA6E4}">
                  <adec:decorative xmlns:adec="http://schemas.microsoft.com/office/drawing/2017/decorative" val="1"/>
                </a:ext>
              </a:extLst>
            </p:cNvPr>
            <p:cNvSpPr/>
            <p:nvPr/>
          </p:nvSpPr>
          <p:spPr bwMode="auto">
            <a:xfrm>
              <a:off x="593007" y="2347747"/>
              <a:ext cx="2580170" cy="890950"/>
            </a:xfrm>
            <a:prstGeom prst="roundRect">
              <a:avLst>
                <a:gd name="adj" fmla="val 8425"/>
              </a:avLst>
            </a:prstGeom>
            <a:solidFill>
              <a:schemeClr val="bg1"/>
            </a:solidFill>
            <a:ln w="19050">
              <a:solidFill>
                <a:srgbClr val="D043A0"/>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36" name="Graphic 35">
              <a:extLst>
                <a:ext uri="{FF2B5EF4-FFF2-40B4-BE49-F238E27FC236}">
                  <a16:creationId xmlns:a16="http://schemas.microsoft.com/office/drawing/2014/main" id="{72B6043C-3522-23AE-DE26-299E23AA5A8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58295" y="2994824"/>
              <a:ext cx="117643" cy="141171"/>
            </a:xfrm>
            <a:prstGeom prst="rect">
              <a:avLst/>
            </a:prstGeom>
          </p:spPr>
        </p:pic>
        <p:pic>
          <p:nvPicPr>
            <p:cNvPr id="37" name="Graphic 36">
              <a:extLst>
                <a:ext uri="{FF2B5EF4-FFF2-40B4-BE49-F238E27FC236}">
                  <a16:creationId xmlns:a16="http://schemas.microsoft.com/office/drawing/2014/main" id="{F2407876-5A8F-46A7-F213-F4E80E21033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939211" y="2994824"/>
              <a:ext cx="141171" cy="141171"/>
            </a:xfrm>
            <a:prstGeom prst="rect">
              <a:avLst/>
            </a:prstGeom>
          </p:spPr>
        </p:pic>
        <p:pic>
          <p:nvPicPr>
            <p:cNvPr id="38" name="Graphic 37">
              <a:extLst>
                <a:ext uri="{FF2B5EF4-FFF2-40B4-BE49-F238E27FC236}">
                  <a16:creationId xmlns:a16="http://schemas.microsoft.com/office/drawing/2014/main" id="{DDA700D5-2FE2-546C-C3B9-0561F246B573}"/>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48989" y="3004137"/>
              <a:ext cx="117643" cy="117643"/>
            </a:xfrm>
            <a:prstGeom prst="rect">
              <a:avLst/>
            </a:prstGeom>
          </p:spPr>
        </p:pic>
        <p:sp>
          <p:nvSpPr>
            <p:cNvPr id="39" name="Rectangle: Rounded Corners 6">
              <a:extLst>
                <a:ext uri="{FF2B5EF4-FFF2-40B4-BE49-F238E27FC236}">
                  <a16:creationId xmlns:a16="http://schemas.microsoft.com/office/drawing/2014/main" id="{AB6FBE46-94DC-2919-8559-998AD36A3A4A}"/>
                </a:ext>
                <a:ext uri="{C183D7F6-B498-43B3-948B-1728B52AA6E4}">
                  <adec:decorative xmlns:adec="http://schemas.microsoft.com/office/drawing/2017/decorative" val="1"/>
                </a:ext>
              </a:extLst>
            </p:cNvPr>
            <p:cNvSpPr/>
            <p:nvPr/>
          </p:nvSpPr>
          <p:spPr bwMode="auto">
            <a:xfrm>
              <a:off x="1676859" y="4799307"/>
              <a:ext cx="2580170" cy="890950"/>
            </a:xfrm>
            <a:prstGeom prst="roundRect">
              <a:avLst>
                <a:gd name="adj" fmla="val 8425"/>
              </a:avLst>
            </a:prstGeom>
            <a:solidFill>
              <a:schemeClr val="bg1"/>
            </a:solidFill>
            <a:ln w="19050">
              <a:solidFill>
                <a:srgbClr val="D043A0"/>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40" name="Graphic 39">
              <a:extLst>
                <a:ext uri="{FF2B5EF4-FFF2-40B4-BE49-F238E27FC236}">
                  <a16:creationId xmlns:a16="http://schemas.microsoft.com/office/drawing/2014/main" id="{86230D38-7E78-BABD-9075-7C412DF25E9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242147" y="5446384"/>
              <a:ext cx="117643" cy="141171"/>
            </a:xfrm>
            <a:prstGeom prst="rect">
              <a:avLst/>
            </a:prstGeom>
          </p:spPr>
        </p:pic>
        <p:pic>
          <p:nvPicPr>
            <p:cNvPr id="41" name="Graphic 40">
              <a:extLst>
                <a:ext uri="{FF2B5EF4-FFF2-40B4-BE49-F238E27FC236}">
                  <a16:creationId xmlns:a16="http://schemas.microsoft.com/office/drawing/2014/main" id="{AD8B89E4-A9E1-3757-A57F-0E878069F25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023063" y="5446384"/>
              <a:ext cx="141171" cy="141171"/>
            </a:xfrm>
            <a:prstGeom prst="rect">
              <a:avLst/>
            </a:prstGeom>
          </p:spPr>
        </p:pic>
        <p:pic>
          <p:nvPicPr>
            <p:cNvPr id="42" name="Graphic 41">
              <a:extLst>
                <a:ext uri="{FF2B5EF4-FFF2-40B4-BE49-F238E27FC236}">
                  <a16:creationId xmlns:a16="http://schemas.microsoft.com/office/drawing/2014/main" id="{FD2BFBEA-5F6D-950C-9E6D-9269D8B3662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932841" y="5455697"/>
              <a:ext cx="117643" cy="117643"/>
            </a:xfrm>
            <a:prstGeom prst="rect">
              <a:avLst/>
            </a:prstGeom>
          </p:spPr>
        </p:pic>
        <p:sp>
          <p:nvSpPr>
            <p:cNvPr id="43" name="Rectangle: Rounded Corners 6">
              <a:extLst>
                <a:ext uri="{FF2B5EF4-FFF2-40B4-BE49-F238E27FC236}">
                  <a16:creationId xmlns:a16="http://schemas.microsoft.com/office/drawing/2014/main" id="{39980D10-8390-BBC1-A640-9A02A2EF9EE2}"/>
                </a:ext>
                <a:ext uri="{C183D7F6-B498-43B3-948B-1728B52AA6E4}">
                  <adec:decorative xmlns:adec="http://schemas.microsoft.com/office/drawing/2017/decorative" val="1"/>
                </a:ext>
              </a:extLst>
            </p:cNvPr>
            <p:cNvSpPr/>
            <p:nvPr/>
          </p:nvSpPr>
          <p:spPr bwMode="auto">
            <a:xfrm>
              <a:off x="4971286" y="4795667"/>
              <a:ext cx="2580170" cy="890950"/>
            </a:xfrm>
            <a:prstGeom prst="roundRect">
              <a:avLst>
                <a:gd name="adj" fmla="val 8425"/>
              </a:avLst>
            </a:prstGeom>
            <a:solidFill>
              <a:schemeClr val="bg1"/>
            </a:solidFill>
            <a:ln w="19050">
              <a:solidFill>
                <a:srgbClr val="595CCD"/>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44" name="Graphic 43">
              <a:extLst>
                <a:ext uri="{FF2B5EF4-FFF2-40B4-BE49-F238E27FC236}">
                  <a16:creationId xmlns:a16="http://schemas.microsoft.com/office/drawing/2014/main" id="{E380E755-EE05-84A5-F7BF-BBA81D9738D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536574" y="5442744"/>
              <a:ext cx="117643" cy="141171"/>
            </a:xfrm>
            <a:prstGeom prst="rect">
              <a:avLst/>
            </a:prstGeom>
          </p:spPr>
        </p:pic>
        <p:pic>
          <p:nvPicPr>
            <p:cNvPr id="45" name="Graphic 44">
              <a:extLst>
                <a:ext uri="{FF2B5EF4-FFF2-40B4-BE49-F238E27FC236}">
                  <a16:creationId xmlns:a16="http://schemas.microsoft.com/office/drawing/2014/main" id="{D8AC4781-48AB-6DC7-02FC-768B5238B25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317490" y="5442744"/>
              <a:ext cx="141171" cy="141171"/>
            </a:xfrm>
            <a:prstGeom prst="rect">
              <a:avLst/>
            </a:prstGeom>
          </p:spPr>
        </p:pic>
        <p:pic>
          <p:nvPicPr>
            <p:cNvPr id="46" name="Graphic 45">
              <a:extLst>
                <a:ext uri="{FF2B5EF4-FFF2-40B4-BE49-F238E27FC236}">
                  <a16:creationId xmlns:a16="http://schemas.microsoft.com/office/drawing/2014/main" id="{E326EBA9-C7E0-B4E5-4A82-AD3B2C83FB60}"/>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5227268" y="5452057"/>
              <a:ext cx="117643" cy="117643"/>
            </a:xfrm>
            <a:prstGeom prst="rect">
              <a:avLst/>
            </a:prstGeom>
          </p:spPr>
        </p:pic>
        <p:sp>
          <p:nvSpPr>
            <p:cNvPr id="47" name="Rectangle: Rounded Corners 6">
              <a:extLst>
                <a:ext uri="{FF2B5EF4-FFF2-40B4-BE49-F238E27FC236}">
                  <a16:creationId xmlns:a16="http://schemas.microsoft.com/office/drawing/2014/main" id="{806F289F-F047-F257-DD32-B384E3D0D1C3}"/>
                </a:ext>
                <a:ext uri="{C183D7F6-B498-43B3-948B-1728B52AA6E4}">
                  <adec:decorative xmlns:adec="http://schemas.microsoft.com/office/drawing/2017/decorative" val="1"/>
                </a:ext>
              </a:extLst>
            </p:cNvPr>
            <p:cNvSpPr/>
            <p:nvPr/>
          </p:nvSpPr>
          <p:spPr bwMode="auto">
            <a:xfrm>
              <a:off x="4149477" y="2350209"/>
              <a:ext cx="2580170" cy="890950"/>
            </a:xfrm>
            <a:prstGeom prst="roundRect">
              <a:avLst>
                <a:gd name="adj" fmla="val 8425"/>
              </a:avLst>
            </a:prstGeom>
            <a:solidFill>
              <a:schemeClr val="bg1"/>
            </a:solidFill>
            <a:ln w="19050">
              <a:solidFill>
                <a:srgbClr val="595CCD"/>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48" name="Graphic 47">
              <a:extLst>
                <a:ext uri="{FF2B5EF4-FFF2-40B4-BE49-F238E27FC236}">
                  <a16:creationId xmlns:a16="http://schemas.microsoft.com/office/drawing/2014/main" id="{A8AC9E70-3EB8-3638-FFC8-640E1788C89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714765" y="2997286"/>
              <a:ext cx="117643" cy="141171"/>
            </a:xfrm>
            <a:prstGeom prst="rect">
              <a:avLst/>
            </a:prstGeom>
          </p:spPr>
        </p:pic>
        <p:pic>
          <p:nvPicPr>
            <p:cNvPr id="49" name="Graphic 48">
              <a:extLst>
                <a:ext uri="{FF2B5EF4-FFF2-40B4-BE49-F238E27FC236}">
                  <a16:creationId xmlns:a16="http://schemas.microsoft.com/office/drawing/2014/main" id="{02245AF8-26C0-93FA-7516-A493FFCA87B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495681" y="2997286"/>
              <a:ext cx="141171" cy="141171"/>
            </a:xfrm>
            <a:prstGeom prst="rect">
              <a:avLst/>
            </a:prstGeom>
          </p:spPr>
        </p:pic>
        <p:pic>
          <p:nvPicPr>
            <p:cNvPr id="50" name="Graphic 49">
              <a:extLst>
                <a:ext uri="{FF2B5EF4-FFF2-40B4-BE49-F238E27FC236}">
                  <a16:creationId xmlns:a16="http://schemas.microsoft.com/office/drawing/2014/main" id="{A22FE26F-CD00-DA94-395A-933ECDC5E13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405459" y="3006599"/>
              <a:ext cx="117643" cy="117643"/>
            </a:xfrm>
            <a:prstGeom prst="rect">
              <a:avLst/>
            </a:prstGeom>
          </p:spPr>
        </p:pic>
        <p:sp>
          <p:nvSpPr>
            <p:cNvPr id="51" name="Rectangle: Rounded Corners 6">
              <a:extLst>
                <a:ext uri="{FF2B5EF4-FFF2-40B4-BE49-F238E27FC236}">
                  <a16:creationId xmlns:a16="http://schemas.microsoft.com/office/drawing/2014/main" id="{1069CA50-4391-3B44-1E15-5BBCFC1073DB}"/>
                </a:ext>
                <a:ext uri="{C183D7F6-B498-43B3-948B-1728B52AA6E4}">
                  <adec:decorative xmlns:adec="http://schemas.microsoft.com/office/drawing/2017/decorative" val="1"/>
                </a:ext>
              </a:extLst>
            </p:cNvPr>
            <p:cNvSpPr/>
            <p:nvPr/>
          </p:nvSpPr>
          <p:spPr bwMode="auto">
            <a:xfrm>
              <a:off x="8366785" y="4793564"/>
              <a:ext cx="2580170" cy="890950"/>
            </a:xfrm>
            <a:prstGeom prst="roundRect">
              <a:avLst>
                <a:gd name="adj" fmla="val 8425"/>
              </a:avLst>
            </a:prstGeom>
            <a:solidFill>
              <a:schemeClr val="bg1"/>
            </a:solidFill>
            <a:ln w="19050">
              <a:solidFill>
                <a:srgbClr val="0D8ECF"/>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52" name="Graphic 51">
              <a:extLst>
                <a:ext uri="{FF2B5EF4-FFF2-40B4-BE49-F238E27FC236}">
                  <a16:creationId xmlns:a16="http://schemas.microsoft.com/office/drawing/2014/main" id="{15F28503-94A4-7433-7FE9-AE805B359A6F}"/>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932073" y="5440641"/>
              <a:ext cx="117643" cy="141171"/>
            </a:xfrm>
            <a:prstGeom prst="rect">
              <a:avLst/>
            </a:prstGeom>
          </p:spPr>
        </p:pic>
        <p:pic>
          <p:nvPicPr>
            <p:cNvPr id="53" name="Graphic 52">
              <a:extLst>
                <a:ext uri="{FF2B5EF4-FFF2-40B4-BE49-F238E27FC236}">
                  <a16:creationId xmlns:a16="http://schemas.microsoft.com/office/drawing/2014/main" id="{F7095CD3-23D5-82F1-B895-7637D82EBDE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712989" y="5440641"/>
              <a:ext cx="141171" cy="141171"/>
            </a:xfrm>
            <a:prstGeom prst="rect">
              <a:avLst/>
            </a:prstGeom>
          </p:spPr>
        </p:pic>
        <p:pic>
          <p:nvPicPr>
            <p:cNvPr id="54" name="Graphic 53">
              <a:extLst>
                <a:ext uri="{FF2B5EF4-FFF2-40B4-BE49-F238E27FC236}">
                  <a16:creationId xmlns:a16="http://schemas.microsoft.com/office/drawing/2014/main" id="{FFD72A2E-4786-3886-7CB2-BC4F59D1275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622767" y="5449954"/>
              <a:ext cx="117643" cy="117643"/>
            </a:xfrm>
            <a:prstGeom prst="rect">
              <a:avLst/>
            </a:prstGeom>
          </p:spPr>
        </p:pic>
      </p:grpSp>
      <p:sp>
        <p:nvSpPr>
          <p:cNvPr id="55" name="TextBox 54">
            <a:extLst>
              <a:ext uri="{FF2B5EF4-FFF2-40B4-BE49-F238E27FC236}">
                <a16:creationId xmlns:a16="http://schemas.microsoft.com/office/drawing/2014/main" id="{C2DBB478-EB12-1EBA-C5AF-1C17E67CDED0}"/>
              </a:ext>
            </a:extLst>
          </p:cNvPr>
          <p:cNvSpPr txBox="1"/>
          <p:nvPr/>
        </p:nvSpPr>
        <p:spPr>
          <a:xfrm>
            <a:off x="604582" y="2111875"/>
            <a:ext cx="24758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d’assistance informatique</a:t>
            </a:r>
          </a:p>
        </p:txBody>
      </p:sp>
      <p:sp>
        <p:nvSpPr>
          <p:cNvPr id="56" name="Title 1">
            <a:extLst>
              <a:ext uri="{FF2B5EF4-FFF2-40B4-BE49-F238E27FC236}">
                <a16:creationId xmlns:a16="http://schemas.microsoft.com/office/drawing/2014/main" id="{9248263C-1D08-D3AF-BF0B-F5FCB56DF05E}"/>
              </a:ext>
            </a:extLst>
          </p:cNvPr>
          <p:cNvSpPr txBox="1">
            <a:spLocks/>
          </p:cNvSpPr>
          <p:nvPr/>
        </p:nvSpPr>
        <p:spPr>
          <a:xfrm>
            <a:off x="734689" y="2462803"/>
            <a:ext cx="2319033" cy="307777"/>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200"/>
              </a:lnSpc>
              <a:spcBef>
                <a:spcPct val="0"/>
              </a:spcBef>
              <a:spcAft>
                <a:spcPct val="0"/>
              </a:spcAft>
              <a:buClrTx/>
              <a:buSzTx/>
              <a:buFontTx/>
              <a:buNone/>
              <a:tabLst/>
              <a:defRPr/>
            </a:pP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Comment puis-je </a:t>
            </a:r>
            <a:r>
              <a:rPr kumimoji="0" lang="fr-fr" sz="1050" b="0" i="0" u="none" strike="noStrike" kern="1200" cap="none" spc="0" normalizeH="0" baseline="0" noProof="0">
                <a:ln>
                  <a:noFill/>
                </a:ln>
                <a:solidFill>
                  <a:srgbClr val="000000"/>
                </a:solidFill>
                <a:effectLst/>
                <a:uLnTx/>
                <a:uFillTx/>
                <a:latin typeface="Aptos" panose="020B0004020202020204" pitchFamily="34" charset="0"/>
              </a:rPr>
              <a:t>me connecter </a:t>
            </a:r>
            <a:br>
              <a:rPr kumimoji="0" lang="fr-fr" sz="1050" b="0" i="0" u="none" strike="noStrike" kern="1200" cap="none" spc="0" normalizeH="0" baseline="0" noProof="0">
                <a:ln>
                  <a:noFill/>
                </a:ln>
                <a:solidFill>
                  <a:srgbClr val="000000"/>
                </a:solidFill>
                <a:effectLst/>
                <a:uLnTx/>
                <a:uFillTx/>
                <a:latin typeface="Aptos" panose="020B0004020202020204" pitchFamily="34" charset="0"/>
              </a:rPr>
            </a:br>
            <a:r>
              <a:rPr kumimoji="0" lang="fr-fr" sz="1050" b="0" i="0" u="none" strike="noStrike" kern="1200" cap="none" spc="0" normalizeH="0" baseline="0" noProof="0">
                <a:ln>
                  <a:noFill/>
                </a:ln>
                <a:solidFill>
                  <a:srgbClr val="000000"/>
                </a:solidFill>
                <a:effectLst/>
                <a:uLnTx/>
                <a:uFillTx/>
                <a:latin typeface="Aptos" panose="020B0004020202020204" pitchFamily="34" charset="0"/>
              </a:rPr>
              <a:t>au réseau de l’entreprise</a:t>
            </a: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 ?</a:t>
            </a:r>
          </a:p>
        </p:txBody>
      </p:sp>
      <p:sp>
        <p:nvSpPr>
          <p:cNvPr id="57" name="TextBox 56">
            <a:extLst>
              <a:ext uri="{FF2B5EF4-FFF2-40B4-BE49-F238E27FC236}">
                <a16:creationId xmlns:a16="http://schemas.microsoft.com/office/drawing/2014/main" id="{2AE77FE4-DBC5-6154-D8D1-42BFEE4B1308}"/>
              </a:ext>
            </a:extLst>
          </p:cNvPr>
          <p:cNvSpPr txBox="1"/>
          <p:nvPr/>
        </p:nvSpPr>
        <p:spPr>
          <a:xfrm>
            <a:off x="4161052" y="2111875"/>
            <a:ext cx="258017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d’actualisation des appareils</a:t>
            </a:r>
          </a:p>
        </p:txBody>
      </p:sp>
      <p:sp>
        <p:nvSpPr>
          <p:cNvPr id="58" name="Title 1">
            <a:extLst>
              <a:ext uri="{FF2B5EF4-FFF2-40B4-BE49-F238E27FC236}">
                <a16:creationId xmlns:a16="http://schemas.microsoft.com/office/drawing/2014/main" id="{4EAE0776-DA07-754B-98C0-C246E51076F3}"/>
              </a:ext>
            </a:extLst>
          </p:cNvPr>
          <p:cNvSpPr txBox="1">
            <a:spLocks/>
          </p:cNvSpPr>
          <p:nvPr/>
        </p:nvSpPr>
        <p:spPr>
          <a:xfrm>
            <a:off x="4291159" y="2465265"/>
            <a:ext cx="2345693" cy="461665"/>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200"/>
              </a:lnSpc>
              <a:spcBef>
                <a:spcPct val="0"/>
              </a:spcBef>
              <a:spcAft>
                <a:spcPct val="0"/>
              </a:spcAft>
              <a:buClrTx/>
              <a:buSzTx/>
              <a:buFontTx/>
              <a:buNone/>
              <a:tabLst/>
              <a:defRPr/>
            </a:pP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Demander un nouvel ordinateur portable et transmettre des accords à l’aide de l’outil du service informatique.</a:t>
            </a:r>
          </a:p>
        </p:txBody>
      </p:sp>
      <p:sp>
        <p:nvSpPr>
          <p:cNvPr id="59" name="TextBox 58">
            <a:extLst>
              <a:ext uri="{FF2B5EF4-FFF2-40B4-BE49-F238E27FC236}">
                <a16:creationId xmlns:a16="http://schemas.microsoft.com/office/drawing/2014/main" id="{4E6151F9-BC8D-8AF4-2B9F-490677B6AE24}"/>
              </a:ext>
            </a:extLst>
          </p:cNvPr>
          <p:cNvSpPr txBox="1"/>
          <p:nvPr/>
        </p:nvSpPr>
        <p:spPr>
          <a:xfrm>
            <a:off x="7622197" y="2111875"/>
            <a:ext cx="2229273"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de génération de prospects</a:t>
            </a:r>
          </a:p>
        </p:txBody>
      </p:sp>
      <p:sp>
        <p:nvSpPr>
          <p:cNvPr id="60" name="Title 1">
            <a:extLst>
              <a:ext uri="{FF2B5EF4-FFF2-40B4-BE49-F238E27FC236}">
                <a16:creationId xmlns:a16="http://schemas.microsoft.com/office/drawing/2014/main" id="{95987ED1-F8EC-31EC-003D-C834AE986CE5}"/>
              </a:ext>
            </a:extLst>
          </p:cNvPr>
          <p:cNvSpPr txBox="1">
            <a:spLocks/>
          </p:cNvSpPr>
          <p:nvPr/>
        </p:nvSpPr>
        <p:spPr>
          <a:xfrm>
            <a:off x="7752304" y="2468127"/>
            <a:ext cx="2438488" cy="307777"/>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200"/>
              </a:lnSpc>
              <a:spcBef>
                <a:spcPct val="0"/>
              </a:spcBef>
              <a:spcAft>
                <a:spcPct val="0"/>
              </a:spcAft>
              <a:buClrTx/>
              <a:buSzTx/>
              <a:buFontTx/>
              <a:buNone/>
              <a:tabLst/>
              <a:defRPr/>
            </a:pP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L’agent a identifié et trouvé 15 nouveaux prospects que vous pouvez examiner.</a:t>
            </a:r>
          </a:p>
        </p:txBody>
      </p:sp>
      <p:sp>
        <p:nvSpPr>
          <p:cNvPr id="61" name="TextBox 60">
            <a:extLst>
              <a:ext uri="{FF2B5EF4-FFF2-40B4-BE49-F238E27FC236}">
                <a16:creationId xmlns:a16="http://schemas.microsoft.com/office/drawing/2014/main" id="{D83E787E-2960-FB95-A47D-DFDE5B796C88}"/>
              </a:ext>
            </a:extLst>
          </p:cNvPr>
          <p:cNvSpPr txBox="1"/>
          <p:nvPr/>
        </p:nvSpPr>
        <p:spPr>
          <a:xfrm>
            <a:off x="1688434" y="4557870"/>
            <a:ext cx="1983253"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de suivi de projet</a:t>
            </a:r>
          </a:p>
        </p:txBody>
      </p:sp>
      <p:sp>
        <p:nvSpPr>
          <p:cNvPr id="62" name="Title 1">
            <a:extLst>
              <a:ext uri="{FF2B5EF4-FFF2-40B4-BE49-F238E27FC236}">
                <a16:creationId xmlns:a16="http://schemas.microsoft.com/office/drawing/2014/main" id="{4A6A41B5-2979-C8A1-AA00-B83464AE893A}"/>
              </a:ext>
            </a:extLst>
          </p:cNvPr>
          <p:cNvSpPr txBox="1">
            <a:spLocks/>
          </p:cNvSpPr>
          <p:nvPr/>
        </p:nvSpPr>
        <p:spPr>
          <a:xfrm>
            <a:off x="1818541" y="4914363"/>
            <a:ext cx="2319033" cy="307777"/>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200"/>
              </a:lnSpc>
              <a:spcBef>
                <a:spcPct val="0"/>
              </a:spcBef>
              <a:spcAft>
                <a:spcPct val="0"/>
              </a:spcAft>
              <a:buClrTx/>
              <a:buSzTx/>
              <a:buFontTx/>
              <a:buNone/>
              <a:tabLst/>
              <a:defRPr/>
            </a:pP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Quel est l’état de la phase 2 du projet X et le budget restant ?</a:t>
            </a:r>
          </a:p>
        </p:txBody>
      </p:sp>
      <p:sp>
        <p:nvSpPr>
          <p:cNvPr id="63" name="TextBox 62">
            <a:extLst>
              <a:ext uri="{FF2B5EF4-FFF2-40B4-BE49-F238E27FC236}">
                <a16:creationId xmlns:a16="http://schemas.microsoft.com/office/drawing/2014/main" id="{4A1E54FF-E2D4-498B-8F63-30C0749DA627}"/>
              </a:ext>
            </a:extLst>
          </p:cNvPr>
          <p:cNvSpPr txBox="1"/>
          <p:nvPr/>
        </p:nvSpPr>
        <p:spPr>
          <a:xfrm>
            <a:off x="4981937" y="4557870"/>
            <a:ext cx="1983253"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de gestion budgétaire</a:t>
            </a:r>
          </a:p>
        </p:txBody>
      </p:sp>
      <p:sp>
        <p:nvSpPr>
          <p:cNvPr id="64" name="Title 1">
            <a:extLst>
              <a:ext uri="{FF2B5EF4-FFF2-40B4-BE49-F238E27FC236}">
                <a16:creationId xmlns:a16="http://schemas.microsoft.com/office/drawing/2014/main" id="{E0D68C1E-358C-1AF1-3D92-EC5BCC6CA9C2}"/>
              </a:ext>
            </a:extLst>
          </p:cNvPr>
          <p:cNvSpPr txBox="1">
            <a:spLocks/>
          </p:cNvSpPr>
          <p:nvPr/>
        </p:nvSpPr>
        <p:spPr>
          <a:xfrm>
            <a:off x="5112968" y="4910723"/>
            <a:ext cx="2319033" cy="461665"/>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200"/>
              </a:lnSpc>
              <a:spcBef>
                <a:spcPct val="0"/>
              </a:spcBef>
              <a:spcAft>
                <a:spcPct val="0"/>
              </a:spcAft>
              <a:buClrTx/>
              <a:buSzTx/>
              <a:buFontTx/>
              <a:buNone/>
              <a:tabLst/>
              <a:defRPr/>
            </a:pP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Examiner les bons de commande </a:t>
            </a:r>
            <a:b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b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en cours et entamer la planification financière.</a:t>
            </a:r>
          </a:p>
        </p:txBody>
      </p:sp>
      <p:sp>
        <p:nvSpPr>
          <p:cNvPr id="65" name="TextBox 64">
            <a:extLst>
              <a:ext uri="{FF2B5EF4-FFF2-40B4-BE49-F238E27FC236}">
                <a16:creationId xmlns:a16="http://schemas.microsoft.com/office/drawing/2014/main" id="{90168525-755D-4B36-0F45-05D3162D0AA7}"/>
              </a:ext>
            </a:extLst>
          </p:cNvPr>
          <p:cNvSpPr txBox="1"/>
          <p:nvPr/>
        </p:nvSpPr>
        <p:spPr>
          <a:xfrm>
            <a:off x="8378360" y="4557870"/>
            <a:ext cx="2019459"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de support client</a:t>
            </a:r>
          </a:p>
        </p:txBody>
      </p:sp>
      <p:sp>
        <p:nvSpPr>
          <p:cNvPr id="66" name="Title 1">
            <a:extLst>
              <a:ext uri="{FF2B5EF4-FFF2-40B4-BE49-F238E27FC236}">
                <a16:creationId xmlns:a16="http://schemas.microsoft.com/office/drawing/2014/main" id="{499EE46B-6D77-A589-2538-6069284F49EF}"/>
              </a:ext>
            </a:extLst>
          </p:cNvPr>
          <p:cNvSpPr txBox="1">
            <a:spLocks/>
          </p:cNvSpPr>
          <p:nvPr/>
        </p:nvSpPr>
        <p:spPr>
          <a:xfrm>
            <a:off x="8508467" y="4908620"/>
            <a:ext cx="2319033" cy="461665"/>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200"/>
              </a:lnSpc>
              <a:spcBef>
                <a:spcPct val="0"/>
              </a:spcBef>
              <a:spcAft>
                <a:spcPct val="0"/>
              </a:spcAft>
              <a:buClrTx/>
              <a:buSzTx/>
              <a:buFontTx/>
              <a:buNone/>
              <a:tabLst/>
              <a:defRPr/>
            </a:pP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L’agent a identifié de nouveaux problèmes de support et les </a:t>
            </a:r>
            <a:b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br>
            <a:r>
              <a:rPr kumimoji="0" lang="fr-fr" sz="1050" b="0" i="0" u="none" strike="noStrike" kern="1200" cap="none" spc="0" normalizeH="0" baseline="0" noProof="0">
                <a:ln w="3175">
                  <a:noFill/>
                </a:ln>
                <a:solidFill>
                  <a:srgbClr val="000000"/>
                </a:solidFill>
                <a:effectLst/>
                <a:uLnTx/>
                <a:uFillTx/>
                <a:latin typeface="Aptos" panose="020B0004020202020204" pitchFamily="34" charset="0"/>
              </a:rPr>
              <a:t>a transmis à d’autres agents.</a:t>
            </a:r>
          </a:p>
        </p:txBody>
      </p:sp>
      <p:sp>
        <p:nvSpPr>
          <p:cNvPr id="67" name="Rectangle 66">
            <a:extLst>
              <a:ext uri="{FF2B5EF4-FFF2-40B4-BE49-F238E27FC236}">
                <a16:creationId xmlns:a16="http://schemas.microsoft.com/office/drawing/2014/main" id="{C15FAAC1-90A8-792C-07FB-63970D9E30C8}"/>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T</a:t>
            </a:r>
          </a:p>
        </p:txBody>
      </p:sp>
    </p:spTree>
    <p:extLst>
      <p:ext uri="{BB962C8B-B14F-4D97-AF65-F5344CB8AC3E}">
        <p14:creationId xmlns:p14="http://schemas.microsoft.com/office/powerpoint/2010/main" val="2810249816"/>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91C6A-83D8-F2C0-AA76-2B7736461F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C9C5E7-A7A1-1B11-719B-90815A586E94}"/>
              </a:ext>
            </a:extLst>
          </p:cNvPr>
          <p:cNvSpPr>
            <a:spLocks noGrp="1"/>
          </p:cNvSpPr>
          <p:nvPr>
            <p:ph type="title"/>
          </p:nvPr>
        </p:nvSpPr>
        <p:spPr>
          <a:xfrm>
            <a:off x="571500" y="2792795"/>
            <a:ext cx="4179404" cy="646331"/>
          </a:xfrm>
        </p:spPr>
        <p:txBody>
          <a:bodyPr/>
          <a:lstStyle/>
          <a:p>
            <a:r>
              <a:rPr lang="fr-fr"/>
              <a:t>Démonstrations</a:t>
            </a:r>
          </a:p>
        </p:txBody>
      </p:sp>
      <p:sp>
        <p:nvSpPr>
          <p:cNvPr id="4" name="Rectangle 3">
            <a:extLst>
              <a:ext uri="{FF2B5EF4-FFF2-40B4-BE49-F238E27FC236}">
                <a16:creationId xmlns:a16="http://schemas.microsoft.com/office/drawing/2014/main" id="{85FA44E3-DE06-7EB6-1478-0E1F9B7E55FA}"/>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T</a:t>
            </a:r>
          </a:p>
        </p:txBody>
      </p:sp>
    </p:spTree>
    <p:extLst>
      <p:ext uri="{BB962C8B-B14F-4D97-AF65-F5344CB8AC3E}">
        <p14:creationId xmlns:p14="http://schemas.microsoft.com/office/powerpoint/2010/main" val="344605890"/>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gent Builder Demo Video">
            <a:hlinkClick r:id="" action="ppaction://media"/>
            <a:extLst>
              <a:ext uri="{FF2B5EF4-FFF2-40B4-BE49-F238E27FC236}">
                <a16:creationId xmlns:a16="http://schemas.microsoft.com/office/drawing/2014/main" id="{0537181A-9916-AF73-FCDA-B5452DDA2CC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494" y="-1494"/>
            <a:ext cx="12181541" cy="6853517"/>
          </a:xfrm>
          <a:prstGeom prst="rect">
            <a:avLst/>
          </a:prstGeom>
        </p:spPr>
      </p:pic>
    </p:spTree>
    <p:extLst>
      <p:ext uri="{BB962C8B-B14F-4D97-AF65-F5344CB8AC3E}">
        <p14:creationId xmlns:p14="http://schemas.microsoft.com/office/powerpoint/2010/main" val="19675314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2CC07-4FBD-440C-ED47-06F2A6D1C228}"/>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894852A2-6909-96B8-96EE-A2720A201CB1}"/>
              </a:ext>
            </a:extLst>
          </p:cNvPr>
          <p:cNvSpPr>
            <a:spLocks noGrp="1"/>
          </p:cNvSpPr>
          <p:nvPr>
            <p:ph idx="1"/>
          </p:nvPr>
        </p:nvSpPr>
        <p:spPr>
          <a:xfrm>
            <a:off x="6095999" y="1624047"/>
            <a:ext cx="6096000" cy="4176528"/>
          </a:xfrm>
        </p:spPr>
        <p:txBody>
          <a:bodyPr/>
          <a:lstStyle/>
          <a:p>
            <a:pPr marL="514350" indent="-514350">
              <a:lnSpc>
                <a:spcPct val="95000"/>
              </a:lnSpc>
              <a:spcBef>
                <a:spcPts val="600"/>
              </a:spcBef>
              <a:spcAft>
                <a:spcPts val="600"/>
              </a:spcAft>
              <a:buAutoNum type="arabicPlain"/>
            </a:pPr>
            <a:r>
              <a:rPr lang="fr-fr" sz="2500"/>
              <a:t>Microsoft 365 </a:t>
            </a:r>
            <a:r>
              <a:rPr lang="fr-fr" sz="2500" err="1"/>
              <a:t>Copilot</a:t>
            </a:r>
            <a:r>
              <a:rPr lang="fr-fr" sz="2500"/>
              <a:t> Chat</a:t>
            </a:r>
          </a:p>
          <a:p>
            <a:pPr marL="514350" indent="-514350">
              <a:lnSpc>
                <a:spcPct val="95000"/>
              </a:lnSpc>
              <a:spcBef>
                <a:spcPts val="600"/>
              </a:spcBef>
              <a:spcAft>
                <a:spcPts val="600"/>
              </a:spcAft>
              <a:buAutoNum type="arabicPlain"/>
            </a:pPr>
            <a:r>
              <a:rPr lang="fr-fr" sz="2500"/>
              <a:t>Optimisez votre expérience avec Chat</a:t>
            </a:r>
          </a:p>
          <a:p>
            <a:pPr marL="971550" lvl="1" indent="-285750">
              <a:lnSpc>
                <a:spcPct val="95000"/>
              </a:lnSpc>
              <a:spcBef>
                <a:spcPts val="600"/>
              </a:spcBef>
              <a:spcAft>
                <a:spcPts val="600"/>
              </a:spcAft>
            </a:pPr>
            <a:r>
              <a:rPr lang="fr-fr">
                <a:cs typeface="Segoe Sans Display" pitchFamily="2" charset="0"/>
              </a:rPr>
              <a:t>Pages </a:t>
            </a:r>
            <a:r>
              <a:rPr lang="fr-fr" err="1">
                <a:cs typeface="Segoe Sans Display" pitchFamily="2" charset="0"/>
              </a:rPr>
              <a:t>Copilot</a:t>
            </a:r>
            <a:r>
              <a:rPr lang="fr-fr">
                <a:cs typeface="Segoe Sans Display" pitchFamily="2" charset="0"/>
              </a:rPr>
              <a:t> Chat</a:t>
            </a:r>
          </a:p>
          <a:p>
            <a:pPr marL="971550" lvl="1" indent="-285750">
              <a:lnSpc>
                <a:spcPct val="95000"/>
              </a:lnSpc>
              <a:spcBef>
                <a:spcPts val="600"/>
              </a:spcBef>
              <a:spcAft>
                <a:spcPts val="600"/>
              </a:spcAft>
            </a:pPr>
            <a:r>
              <a:rPr lang="fr-fr" err="1"/>
              <a:t>Copilot</a:t>
            </a:r>
            <a:r>
              <a:rPr lang="fr-fr"/>
              <a:t> Chat Créer</a:t>
            </a:r>
          </a:p>
          <a:p>
            <a:pPr marL="971550" lvl="1" indent="-285750">
              <a:lnSpc>
                <a:spcPct val="95000"/>
              </a:lnSpc>
              <a:spcBef>
                <a:spcPts val="600"/>
              </a:spcBef>
              <a:spcAft>
                <a:spcPts val="600"/>
              </a:spcAft>
            </a:pPr>
            <a:r>
              <a:rPr lang="fr-fr" err="1"/>
              <a:t>Copilot</a:t>
            </a:r>
            <a:r>
              <a:rPr lang="fr-fr"/>
              <a:t> Chat pour Outlook</a:t>
            </a:r>
          </a:p>
          <a:p>
            <a:pPr marL="971550" lvl="1" indent="-285750">
              <a:lnSpc>
                <a:spcPct val="95000"/>
              </a:lnSpc>
              <a:spcBef>
                <a:spcPts val="600"/>
              </a:spcBef>
              <a:spcAft>
                <a:spcPts val="600"/>
              </a:spcAft>
            </a:pPr>
            <a:r>
              <a:rPr lang="fr-fr"/>
              <a:t>Personnalisation de </a:t>
            </a:r>
            <a:r>
              <a:rPr lang="fr-fr" err="1"/>
              <a:t>Copilot</a:t>
            </a:r>
            <a:r>
              <a:rPr lang="fr-fr"/>
              <a:t> Chat</a:t>
            </a:r>
          </a:p>
          <a:p>
            <a:pPr marL="514350" indent="-514350">
              <a:lnSpc>
                <a:spcPct val="95000"/>
              </a:lnSpc>
              <a:spcBef>
                <a:spcPts val="600"/>
              </a:spcBef>
              <a:spcAft>
                <a:spcPts val="600"/>
              </a:spcAft>
              <a:buAutoNum type="arabicPlain"/>
            </a:pPr>
            <a:r>
              <a:rPr lang="fr-fr" sz="2500">
                <a:cs typeface="+mn-cs"/>
              </a:rPr>
              <a:t>Agents dans </a:t>
            </a:r>
            <a:r>
              <a:rPr lang="fr-fr" sz="2500" err="1">
                <a:cs typeface="+mn-cs"/>
              </a:rPr>
              <a:t>Copilot</a:t>
            </a:r>
            <a:r>
              <a:rPr lang="fr-fr" sz="2500">
                <a:cs typeface="+mn-cs"/>
              </a:rPr>
              <a:t> Chat</a:t>
            </a:r>
          </a:p>
          <a:p>
            <a:pPr marL="514350" indent="-514350">
              <a:lnSpc>
                <a:spcPct val="95000"/>
              </a:lnSpc>
              <a:spcBef>
                <a:spcPts val="600"/>
              </a:spcBef>
              <a:spcAft>
                <a:spcPts val="600"/>
              </a:spcAft>
              <a:buAutoNum type="arabicPlain"/>
            </a:pPr>
            <a:r>
              <a:rPr lang="fr-fr" sz="2500">
                <a:solidFill>
                  <a:srgbClr val="FFFF00"/>
                </a:solidFill>
              </a:rPr>
              <a:t>Pour en savoir plus</a:t>
            </a:r>
          </a:p>
        </p:txBody>
      </p:sp>
      <p:sp>
        <p:nvSpPr>
          <p:cNvPr id="9" name="Title 8">
            <a:extLst>
              <a:ext uri="{FF2B5EF4-FFF2-40B4-BE49-F238E27FC236}">
                <a16:creationId xmlns:a16="http://schemas.microsoft.com/office/drawing/2014/main" id="{F82CBAD5-D38F-41E1-DBAD-15F4408FC563}"/>
              </a:ext>
            </a:extLst>
          </p:cNvPr>
          <p:cNvSpPr>
            <a:spLocks noGrp="1"/>
          </p:cNvSpPr>
          <p:nvPr>
            <p:ph type="title"/>
          </p:nvPr>
        </p:nvSpPr>
        <p:spPr>
          <a:xfrm>
            <a:off x="589280" y="605657"/>
            <a:ext cx="3364153" cy="918343"/>
          </a:xfrm>
        </p:spPr>
        <p:txBody>
          <a:bodyPr/>
          <a:lstStyle/>
          <a:p>
            <a:r>
              <a:rPr lang="fr-fr"/>
              <a:t>Programme</a:t>
            </a:r>
          </a:p>
        </p:txBody>
      </p:sp>
      <p:cxnSp>
        <p:nvCxnSpPr>
          <p:cNvPr id="11" name="Straight Connector 10">
            <a:extLst>
              <a:ext uri="{FF2B5EF4-FFF2-40B4-BE49-F238E27FC236}">
                <a16:creationId xmlns:a16="http://schemas.microsoft.com/office/drawing/2014/main" id="{B0D10570-D7BB-E3FC-4907-66BEB1357B2A}"/>
              </a:ext>
              <a:ext uri="{C183D7F6-B498-43B3-948B-1728B52AA6E4}">
                <adec:decorative xmlns:adec="http://schemas.microsoft.com/office/drawing/2017/decorative" val="1"/>
              </a:ext>
            </a:extLst>
          </p:cNvPr>
          <p:cNvCxnSpPr>
            <a:cxnSpLocks/>
          </p:cNvCxnSpPr>
          <p:nvPr/>
        </p:nvCxnSpPr>
        <p:spPr>
          <a:xfrm>
            <a:off x="5777396"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F681ACCA-7FC9-953C-E79E-10D4730082EC}"/>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2661422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36DCC-0B01-82D6-05FD-371F71B9E24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3F8FF0-80A3-3090-BAF6-F66F83BCC56D}"/>
              </a:ext>
            </a:extLst>
          </p:cNvPr>
          <p:cNvSpPr>
            <a:spLocks noGrp="1"/>
          </p:cNvSpPr>
          <p:nvPr>
            <p:ph sz="quarter" idx="12"/>
          </p:nvPr>
        </p:nvSpPr>
        <p:spPr>
          <a:xfrm>
            <a:off x="654329" y="1184087"/>
            <a:ext cx="5880941" cy="4833938"/>
          </a:xfrm>
        </p:spPr>
        <p:txBody>
          <a:bodyPr/>
          <a:lstStyle/>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r>
              <a:rPr kumimoji="0" lang="fr-fr" sz="165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Assistance et apprentissage Microsoft 365 Copilot</a:t>
            </a:r>
            <a:r>
              <a:rPr lang="fr-fr" sz="1650" b="1">
                <a:solidFill>
                  <a:prstClr val="white"/>
                </a:solidFill>
                <a:latin typeface="Segoe UI Semibold" panose="020B0702040204020203" pitchFamily="34" charset="0"/>
                <a:cs typeface="Segoe UI Semibold" panose="020B0702040204020203" pitchFamily="34" charset="0"/>
              </a:rPr>
              <a:t> Chat</a:t>
            </a:r>
            <a:r>
              <a:rPr kumimoji="0" lang="fr-fr" sz="165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 </a:t>
            </a:r>
            <a:br>
              <a:rPr sz="1650"/>
            </a:br>
            <a:r>
              <a:rPr kumimoji="0" lang="fr-fr" sz="1650" b="0" i="0" u="none" strike="noStrike" kern="1200" cap="none" spc="0" normalizeH="0" baseline="0" noProof="0">
                <a:ln>
                  <a:noFill/>
                </a:ln>
                <a:solidFill>
                  <a:srgbClr val="A0D0EC"/>
                </a:solidFill>
                <a:effectLst/>
                <a:uLnTx/>
                <a:uFillTx/>
                <a:latin typeface="Segoe Sans Display"/>
                <a:ea typeface="+mn-ea"/>
                <a:hlinkClick r:id="rId3">
                  <a:extLst>
                    <a:ext uri="{A12FA001-AC4F-418D-AE19-62706E023703}">
                      <ahyp:hlinkClr xmlns:ahyp="http://schemas.microsoft.com/office/drawing/2018/hyperlinkcolor" val="tx"/>
                    </a:ext>
                  </a:extLst>
                </a:hlinkClick>
              </a:rPr>
              <a:t>support.microsoft.com/copilot-microsoft365-chat</a:t>
            </a:r>
            <a:r>
              <a:rPr kumimoji="0" lang="fr-fr" sz="1650" b="0" i="0" u="none" strike="noStrike" kern="1200" cap="none" spc="0" normalizeH="0" baseline="0" noProof="0">
                <a:ln>
                  <a:noFill/>
                </a:ln>
                <a:solidFill>
                  <a:srgbClr val="A0D0EC"/>
                </a:solidFill>
                <a:effectLst/>
                <a:uLnTx/>
                <a:uFillTx/>
                <a:latin typeface="Segoe Sans Display"/>
                <a:ea typeface="+mn-ea"/>
              </a:rPr>
              <a:t> </a:t>
            </a:r>
            <a:br>
              <a:rPr kumimoji="0" lang="fr-fr" sz="1650" b="0" i="0" u="none" strike="noStrike" kern="1200" cap="none" spc="0" normalizeH="0" baseline="0" noProof="0">
                <a:ln>
                  <a:noFill/>
                </a:ln>
                <a:solidFill>
                  <a:srgbClr val="A0D0EC"/>
                </a:solidFill>
                <a:effectLst/>
                <a:uLnTx/>
                <a:uFillTx/>
                <a:latin typeface="Segoe Sans Display"/>
                <a:ea typeface="+mn-ea"/>
              </a:rPr>
            </a:br>
            <a:r>
              <a:rPr kumimoji="0" lang="fr-fr" sz="1650" b="0" i="0" u="none" strike="noStrike" kern="1200" cap="none" spc="0" normalizeH="0" baseline="0" noProof="0">
                <a:ln>
                  <a:noFill/>
                </a:ln>
                <a:solidFill>
                  <a:prstClr val="white"/>
                </a:solidFill>
                <a:effectLst/>
                <a:uLnTx/>
                <a:uFillTx/>
                <a:latin typeface="Segoe Sans Display"/>
                <a:ea typeface="+mn-ea"/>
                <a:cs typeface="Segoe Sans Display" pitchFamily="2" charset="0"/>
              </a:rPr>
              <a:t>Courtes vidéos pratiques, articles d’aide</a:t>
            </a:r>
          </a:p>
          <a:p>
            <a:pPr marL="225425" indent="-225425">
              <a:spcBef>
                <a:spcPts val="0"/>
              </a:spcBef>
              <a:spcAft>
                <a:spcPts val="1800"/>
              </a:spcAft>
              <a:buFont typeface="Arial" panose="020B0604020202020204" pitchFamily="34" charset="0"/>
              <a:buChar char="•"/>
              <a:defRPr/>
            </a:pPr>
            <a:r>
              <a:rPr kumimoji="0" lang="fr-fr" sz="165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Les 10 choses à essayer en premier</a:t>
            </a:r>
            <a:br>
              <a:rPr sz="1650"/>
            </a:br>
            <a:r>
              <a:rPr lang="fr-fr" sz="1650" u="sng">
                <a:solidFill>
                  <a:srgbClr val="A0D0EC"/>
                </a:solidFill>
                <a:hlinkClick r:id="rId4">
                  <a:extLst>
                    <a:ext uri="{A12FA001-AC4F-418D-AE19-62706E023703}">
                      <ahyp:hlinkClr xmlns:ahyp="http://schemas.microsoft.com/office/drawing/2018/hyperlinkcolor" val="tx"/>
                    </a:ext>
                  </a:extLst>
                </a:hlinkClick>
              </a:rPr>
              <a:t>aka.ms/Copilot/Top10ChatHandout</a:t>
            </a:r>
            <a:br>
              <a:rPr lang="fr-fr" sz="1650" u="sng">
                <a:solidFill>
                  <a:srgbClr val="A0D0EC"/>
                </a:solidFill>
              </a:rPr>
            </a:br>
            <a:r>
              <a:rPr kumimoji="0" lang="fr-fr" sz="1650" b="0" i="0" u="none" strike="noStrike" kern="1200" cap="none" spc="0" normalizeH="0" baseline="0" noProof="0">
                <a:ln>
                  <a:noFill/>
                </a:ln>
                <a:effectLst/>
                <a:uLnTx/>
                <a:uFillTx/>
                <a:latin typeface="Segoe Sans Display"/>
                <a:ea typeface="+mn-ea"/>
                <a:cs typeface="Segoe Sans Display" pitchFamily="2" charset="0"/>
              </a:rPr>
              <a:t>PDF d’exemples de requêtes</a:t>
            </a:r>
          </a:p>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r>
              <a:rPr kumimoji="0" lang="fr-fr" sz="165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L’art de la requête</a:t>
            </a:r>
            <a:br>
              <a:rPr sz="1650"/>
            </a:br>
            <a:r>
              <a:rPr kumimoji="0" lang="fr-fr" sz="165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rPr>
              <a:t>aka.ms/</a:t>
            </a:r>
            <a:r>
              <a:rPr kumimoji="0" lang="fr-fr" sz="1650" b="0" i="0" u="none" strike="noStrike" kern="1200" cap="none" spc="0" normalizeH="0" baseline="0" noProof="0" err="1">
                <a:ln>
                  <a:noFill/>
                </a:ln>
                <a:solidFill>
                  <a:srgbClr val="091F2C">
                    <a:lumMod val="25000"/>
                    <a:lumOff val="75000"/>
                  </a:srgbClr>
                </a:solidFill>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rPr>
              <a:t>CopilotPromptIngredients</a:t>
            </a:r>
            <a:br>
              <a:rPr kumimoji="0" lang="fr-fr" sz="165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rPr>
            </a:br>
            <a:r>
              <a:rPr lang="fr-fr" sz="1650">
                <a:latin typeface="Segoe Sans Display"/>
              </a:rPr>
              <a:t>Comment écrire une bonne requête</a:t>
            </a:r>
            <a:endParaRPr lang="fr-fr" sz="1650">
              <a:latin typeface="Segoe Sans Display"/>
              <a:hlinkClick r:id="rId5">
                <a:extLst>
                  <a:ext uri="{A12FA001-AC4F-418D-AE19-62706E023703}">
                    <ahyp:hlinkClr xmlns:ahyp="http://schemas.microsoft.com/office/drawing/2018/hyperlinkcolor" val="tx"/>
                  </a:ext>
                </a:extLst>
              </a:hlinkClick>
            </a:endParaRPr>
          </a:p>
          <a:p>
            <a:pPr marL="225425" lvl="0" indent="-225425">
              <a:spcBef>
                <a:spcPts val="0"/>
              </a:spcBef>
              <a:spcAft>
                <a:spcPts val="1800"/>
              </a:spcAft>
              <a:buFont typeface="Arial" panose="020B0604020202020204" pitchFamily="34" charset="0"/>
              <a:buChar char="•"/>
              <a:defRPr/>
            </a:pPr>
            <a:r>
              <a:rPr kumimoji="0" lang="fr-fr" sz="1650" b="1" i="0" u="none" strike="noStrike" kern="1200" cap="none" spc="0" normalizeH="0" baseline="0" noProof="0">
                <a:ln>
                  <a:noFill/>
                </a:ln>
                <a:solidFill>
                  <a:prstClr val="white"/>
                </a:solidFill>
                <a:effectLst/>
                <a:uLnTx/>
                <a:uFillTx/>
                <a:latin typeface="Segoe UI Semibold"/>
                <a:ea typeface="+mn-ea"/>
                <a:cs typeface="Segoe UI Semibold" pitchFamily="2" charset="0"/>
              </a:rPr>
              <a:t>Galerie de requêtes Copilot</a:t>
            </a:r>
            <a:br>
              <a:rPr sz="1650"/>
            </a:br>
            <a:r>
              <a:rPr lang="en-US" sz="1650">
                <a:solidFill>
                  <a:srgbClr val="091F2C">
                    <a:lumMod val="25000"/>
                    <a:lumOff val="75000"/>
                  </a:srgbClr>
                </a:solidFill>
                <a:hlinkClick r:id="rId6">
                  <a:extLst>
                    <a:ext uri="{A12FA001-AC4F-418D-AE19-62706E023703}">
                      <ahyp:hlinkClr xmlns:ahyp="http://schemas.microsoft.com/office/drawing/2018/hyperlinkcolor" val="tx"/>
                    </a:ext>
                  </a:extLst>
                </a:hlinkClick>
              </a:rPr>
              <a:t>aka.ms/prompts</a:t>
            </a:r>
            <a:br>
              <a:rPr kumimoji="0" lang="fr-fr" sz="165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br>
            <a:r>
              <a:rPr lang="fr-fr" sz="1650">
                <a:latin typeface="Segoe Sans Display"/>
              </a:rPr>
              <a:t>Exemples et requêtes que vous avez sauvegardés</a:t>
            </a:r>
            <a:endParaRPr lang="fr-fr" sz="1650">
              <a:latin typeface="Segoe Sans Display"/>
              <a:hlinkClick r:id="rId6">
                <a:extLst>
                  <a:ext uri="{A12FA001-AC4F-418D-AE19-62706E023703}">
                    <ahyp:hlinkClr xmlns:ahyp="http://schemas.microsoft.com/office/drawing/2018/hyperlinkcolor" val="tx"/>
                  </a:ext>
                </a:extLst>
              </a:hlinkClick>
            </a:endParaRPr>
          </a:p>
          <a:p>
            <a:pPr marL="225425" indent="-225425">
              <a:spcBef>
                <a:spcPts val="0"/>
              </a:spcBef>
              <a:spcAft>
                <a:spcPts val="1800"/>
              </a:spcAft>
              <a:buFont typeface="Arial" panose="020B0604020202020204" pitchFamily="34" charset="0"/>
              <a:buChar char="•"/>
              <a:defRPr/>
            </a:pPr>
            <a:r>
              <a:rPr kumimoji="0" lang="fr-fr" sz="1650" b="1" i="0" u="none" strike="noStrike" kern="1200" cap="none" spc="0" normalizeH="0" baseline="0" noProof="0">
                <a:ln>
                  <a:noFill/>
                </a:ln>
                <a:solidFill>
                  <a:prstClr val="white"/>
                </a:solidFill>
                <a:effectLst/>
                <a:uLnTx/>
                <a:uFillTx/>
                <a:latin typeface="Segoe UI Semibold"/>
                <a:ea typeface="+mn-ea"/>
                <a:cs typeface="Segoe UI Semibold" pitchFamily="2" charset="0"/>
              </a:rPr>
              <a:t>Sessions du Hub client</a:t>
            </a:r>
            <a:br>
              <a:rPr sz="1650"/>
            </a:br>
            <a:r>
              <a:rPr lang="en-US" sz="1650">
                <a:solidFill>
                  <a:srgbClr val="A0D0EC"/>
                </a:solidFill>
                <a:latin typeface="Segoe Sans Text"/>
                <a:hlinkClick r:id="rId7">
                  <a:extLst>
                    <a:ext uri="{A12FA001-AC4F-418D-AE19-62706E023703}">
                      <ahyp:hlinkClr xmlns:ahyp="http://schemas.microsoft.com/office/drawing/2018/hyperlinkcolor" val="tx"/>
                    </a:ext>
                  </a:extLst>
                </a:hlinkClick>
              </a:rPr>
              <a:t>aka.ms/</a:t>
            </a:r>
            <a:r>
              <a:rPr lang="en-US" sz="1650" err="1">
                <a:solidFill>
                  <a:srgbClr val="A0D0EC"/>
                </a:solidFill>
                <a:latin typeface="Segoe Sans Text"/>
                <a:hlinkClick r:id="rId7">
                  <a:extLst>
                    <a:ext uri="{A12FA001-AC4F-418D-AE19-62706E023703}">
                      <ahyp:hlinkClr xmlns:ahyp="http://schemas.microsoft.com/office/drawing/2018/hyperlinkcolor" val="tx"/>
                    </a:ext>
                  </a:extLst>
                </a:hlinkClick>
              </a:rPr>
              <a:t>CustomerHubSessions</a:t>
            </a:r>
            <a:r>
              <a:rPr lang="en-US" sz="1650">
                <a:solidFill>
                  <a:srgbClr val="A0D0EC"/>
                </a:solidFill>
                <a:latin typeface="Segoe Sans Text"/>
                <a:hlinkClick r:id="rId7">
                  <a:extLst>
                    <a:ext uri="{A12FA001-AC4F-418D-AE19-62706E023703}">
                      <ahyp:hlinkClr xmlns:ahyp="http://schemas.microsoft.com/office/drawing/2018/hyperlinkcolor" val="tx"/>
                    </a:ext>
                  </a:extLst>
                </a:hlinkClick>
              </a:rPr>
              <a:t> </a:t>
            </a:r>
            <a:r>
              <a:rPr lang="fr-fr" sz="1650">
                <a:solidFill>
                  <a:srgbClr val="091F2C"/>
                </a:solidFill>
                <a:latin typeface="Segoe Sans Text"/>
                <a:hlinkClick r:id="rId7">
                  <a:extLst>
                    <a:ext uri="{A12FA001-AC4F-418D-AE19-62706E023703}">
                      <ahyp:hlinkClr xmlns:ahyp="http://schemas.microsoft.com/office/drawing/2018/hyperlinkcolor" val="tx"/>
                    </a:ext>
                  </a:extLst>
                </a:hlinkClick>
              </a:rPr>
              <a:t>​</a:t>
            </a:r>
          </a:p>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a:p>
            <a:endParaRPr lang="en-US"/>
          </a:p>
        </p:txBody>
      </p:sp>
      <p:sp>
        <p:nvSpPr>
          <p:cNvPr id="3" name="Content Placeholder 2">
            <a:extLst>
              <a:ext uri="{FF2B5EF4-FFF2-40B4-BE49-F238E27FC236}">
                <a16:creationId xmlns:a16="http://schemas.microsoft.com/office/drawing/2014/main" id="{F183D42D-2DC5-AFDE-05DD-AA0412B0F699}"/>
              </a:ext>
            </a:extLst>
          </p:cNvPr>
          <p:cNvSpPr>
            <a:spLocks noGrp="1"/>
          </p:cNvSpPr>
          <p:nvPr>
            <p:ph sz="quarter" idx="13"/>
          </p:nvPr>
        </p:nvSpPr>
        <p:spPr>
          <a:xfrm>
            <a:off x="6535268" y="1184087"/>
            <a:ext cx="5549155" cy="4833938"/>
          </a:xfrm>
        </p:spPr>
        <p:txBody>
          <a:bodyPr/>
          <a:lstStyle/>
          <a:p>
            <a:pPr marL="225425" lvl="0" indent="-225425" defTabSz="914367">
              <a:spcBef>
                <a:spcPts val="0"/>
              </a:spcBef>
              <a:spcAft>
                <a:spcPts val="1800"/>
              </a:spcAft>
              <a:buSzTx/>
              <a:buFont typeface="Arial" panose="020B0604020202020204" pitchFamily="34" charset="0"/>
              <a:buChar char="•"/>
              <a:defRPr/>
            </a:pPr>
            <a:r>
              <a:rPr kumimoji="0" lang="fr-fr" sz="165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Adoption de Microsoft 365 </a:t>
            </a:r>
            <a:r>
              <a:rPr kumimoji="0" lang="fr-fr" sz="1650" b="1" i="0" u="none" strike="noStrike" kern="1200" cap="none" spc="0" normalizeH="0" baseline="0" noProof="0" err="1">
                <a:ln>
                  <a:noFill/>
                </a:ln>
                <a:solidFill>
                  <a:prstClr val="white"/>
                </a:solidFill>
                <a:effectLst/>
                <a:uLnTx/>
                <a:uFillTx/>
                <a:latin typeface="Segoe UI Semibold" panose="020B0702040204020203" pitchFamily="34" charset="0"/>
                <a:ea typeface="+mn-ea"/>
                <a:cs typeface="Segoe UI Semibold" panose="020B0702040204020203" pitchFamily="34" charset="0"/>
              </a:rPr>
              <a:t>Copilot</a:t>
            </a:r>
            <a:br>
              <a:rPr sz="1650"/>
            </a:br>
            <a:r>
              <a:rPr lang="fr-fr" sz="1650">
                <a:solidFill>
                  <a:srgbClr val="A0D0EC"/>
                </a:solidFill>
                <a:cs typeface="+mn-cs"/>
                <a:hlinkClick r:id="rId8">
                  <a:extLst>
                    <a:ext uri="{A12FA001-AC4F-418D-AE19-62706E023703}">
                      <ahyp:hlinkClr xmlns:ahyp="http://schemas.microsoft.com/office/drawing/2018/hyperlinkcolor" val="tx"/>
                    </a:ext>
                  </a:extLst>
                </a:hlinkClick>
              </a:rPr>
              <a:t>adoption.microsoft.com/en-us/</a:t>
            </a:r>
            <a:r>
              <a:rPr lang="fr-fr" sz="1650" err="1">
                <a:solidFill>
                  <a:srgbClr val="A0D0EC"/>
                </a:solidFill>
                <a:cs typeface="+mn-cs"/>
                <a:hlinkClick r:id="rId8">
                  <a:extLst>
                    <a:ext uri="{A12FA001-AC4F-418D-AE19-62706E023703}">
                      <ahyp:hlinkClr xmlns:ahyp="http://schemas.microsoft.com/office/drawing/2018/hyperlinkcolor" val="tx"/>
                    </a:ext>
                  </a:extLst>
                </a:hlinkClick>
              </a:rPr>
              <a:t>copilot</a:t>
            </a:r>
            <a:r>
              <a:rPr lang="fr-fr" sz="1650">
                <a:solidFill>
                  <a:srgbClr val="A0D0EC"/>
                </a:solidFill>
                <a:cs typeface="+mn-cs"/>
                <a:hlinkClick r:id="rId8">
                  <a:extLst>
                    <a:ext uri="{A12FA001-AC4F-418D-AE19-62706E023703}">
                      <ahyp:hlinkClr xmlns:ahyp="http://schemas.microsoft.com/office/drawing/2018/hyperlinkcolor" val="tx"/>
                    </a:ext>
                  </a:extLst>
                </a:hlinkClick>
              </a:rPr>
              <a:t>-chat/</a:t>
            </a:r>
            <a:r>
              <a:rPr lang="fr-fr" sz="1650">
                <a:solidFill>
                  <a:srgbClr val="A0D0EC"/>
                </a:solidFill>
                <a:cs typeface="+mn-cs"/>
              </a:rPr>
              <a:t> </a:t>
            </a:r>
            <a:br>
              <a:rPr lang="fr-fr" sz="1650">
                <a:solidFill>
                  <a:srgbClr val="A0D0EC"/>
                </a:solidFill>
                <a:cs typeface="+mn-cs"/>
              </a:rPr>
            </a:br>
            <a:r>
              <a:rPr kumimoji="0" lang="fr-fr" sz="1650" b="0" i="0" u="none" strike="noStrike" kern="1200" cap="none" spc="0" normalizeH="0" baseline="0" noProof="0">
                <a:ln>
                  <a:noFill/>
                </a:ln>
                <a:solidFill>
                  <a:prstClr val="white"/>
                </a:solidFill>
                <a:effectLst/>
                <a:uLnTx/>
                <a:uFillTx/>
                <a:latin typeface="Segoe Sans Display"/>
                <a:ea typeface="+mn-ea"/>
                <a:cs typeface="+mn-cs"/>
              </a:rPr>
              <a:t>Ressources pour les spécialistes </a:t>
            </a:r>
            <a:r>
              <a:rPr kumimoji="0" lang="fr-fr" sz="1650" b="0" i="0" u="none" strike="noStrike" kern="1200" cap="none" spc="0" normalizeH="0" baseline="0" noProof="0">
                <a:ln>
                  <a:noFill/>
                </a:ln>
                <a:effectLst/>
                <a:uLnTx/>
                <a:uFillTx/>
                <a:latin typeface="Segoe Sans Display"/>
                <a:ea typeface="+mn-ea"/>
                <a:cs typeface="+mn-cs"/>
              </a:rPr>
              <a:t>de l’adoption</a:t>
            </a:r>
          </a:p>
          <a:p>
            <a:pPr marL="225425" indent="-225425" defTabSz="914367">
              <a:spcBef>
                <a:spcPts val="0"/>
              </a:spcBef>
              <a:spcAft>
                <a:spcPts val="1800"/>
              </a:spcAft>
              <a:buSzTx/>
              <a:buFont typeface="Arial" panose="020B0604020202020204" pitchFamily="34" charset="0"/>
              <a:buChar char="•"/>
              <a:defRPr/>
            </a:pPr>
            <a:r>
              <a:rPr kumimoji="0" lang="fr-fr" sz="165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Présentation de formation </a:t>
            </a:r>
            <a:r>
              <a:rPr lang="fr-fr" sz="1650" b="1" err="1">
                <a:solidFill>
                  <a:prstClr val="white"/>
                </a:solidFill>
                <a:latin typeface="Segoe UI Semibold" panose="020B0702040204020203" pitchFamily="34" charset="0"/>
                <a:cs typeface="Segoe UI Semibold" panose="020B0702040204020203" pitchFamily="34" charset="0"/>
              </a:rPr>
              <a:t>Copilot</a:t>
            </a:r>
            <a:r>
              <a:rPr lang="fr-fr" sz="1650" b="1">
                <a:solidFill>
                  <a:prstClr val="white"/>
                </a:solidFill>
                <a:latin typeface="Segoe UI Semibold" panose="020B0702040204020203" pitchFamily="34" charset="0"/>
                <a:cs typeface="Segoe UI Semibold" panose="020B0702040204020203" pitchFamily="34" charset="0"/>
              </a:rPr>
              <a:t> Chat</a:t>
            </a:r>
            <a:br>
              <a:rPr sz="1650"/>
            </a:br>
            <a:r>
              <a:rPr lang="fr-fr" sz="1650" u="sng">
                <a:solidFill>
                  <a:srgbClr val="A0D0EC"/>
                </a:solidFill>
                <a:hlinkClick r:id="rId9">
                  <a:extLst>
                    <a:ext uri="{A12FA001-AC4F-418D-AE19-62706E023703}">
                      <ahyp:hlinkClr xmlns:ahyp="http://schemas.microsoft.com/office/drawing/2018/hyperlinkcolor" val="tx"/>
                    </a:ext>
                  </a:extLst>
                </a:hlinkClick>
              </a:rPr>
              <a:t>aka.ms/</a:t>
            </a:r>
            <a:r>
              <a:rPr lang="fr-fr" sz="1650" u="sng" err="1">
                <a:solidFill>
                  <a:srgbClr val="A0D0EC"/>
                </a:solidFill>
                <a:hlinkClick r:id="rId9">
                  <a:extLst>
                    <a:ext uri="{A12FA001-AC4F-418D-AE19-62706E023703}">
                      <ahyp:hlinkClr xmlns:ahyp="http://schemas.microsoft.com/office/drawing/2018/hyperlinkcolor" val="tx"/>
                    </a:ext>
                  </a:extLst>
                </a:hlinkClick>
              </a:rPr>
              <a:t>Copilot</a:t>
            </a:r>
            <a:r>
              <a:rPr lang="fr-fr" sz="1650" u="sng">
                <a:solidFill>
                  <a:srgbClr val="A0D0EC"/>
                </a:solidFill>
                <a:hlinkClick r:id="rId9">
                  <a:extLst>
                    <a:ext uri="{A12FA001-AC4F-418D-AE19-62706E023703}">
                      <ahyp:hlinkClr xmlns:ahyp="http://schemas.microsoft.com/office/drawing/2018/hyperlinkcolor" val="tx"/>
                    </a:ext>
                  </a:extLst>
                </a:hlinkClick>
              </a:rPr>
              <a:t>/</a:t>
            </a:r>
            <a:r>
              <a:rPr lang="fr-fr" sz="1650" u="sng" err="1">
                <a:solidFill>
                  <a:srgbClr val="A0D0EC"/>
                </a:solidFill>
                <a:hlinkClick r:id="rId9">
                  <a:extLst>
                    <a:ext uri="{A12FA001-AC4F-418D-AE19-62706E023703}">
                      <ahyp:hlinkClr xmlns:ahyp="http://schemas.microsoft.com/office/drawing/2018/hyperlinkcolor" val="tx"/>
                    </a:ext>
                  </a:extLst>
                </a:hlinkClick>
              </a:rPr>
              <a:t>ChatUserTrainingGuide</a:t>
            </a:r>
            <a:br>
              <a:rPr lang="fr-fr" sz="1650" u="sng">
                <a:solidFill>
                  <a:srgbClr val="A0D0EC"/>
                </a:solidFill>
                <a:hlinkClick r:id="rId9">
                  <a:extLst>
                    <a:ext uri="{A12FA001-AC4F-418D-AE19-62706E023703}">
                      <ahyp:hlinkClr xmlns:ahyp="http://schemas.microsoft.com/office/drawing/2018/hyperlinkcolor" val="tx"/>
                    </a:ext>
                  </a:extLst>
                </a:hlinkClick>
              </a:rPr>
            </a:br>
            <a:r>
              <a:rPr lang="fr-fr" sz="1650">
                <a:latin typeface="Segoe Sans Display"/>
                <a:cs typeface="+mn-cs"/>
              </a:rPr>
              <a:t>Présentation PowerPoint</a:t>
            </a:r>
            <a:r>
              <a:rPr lang="fr-fr" sz="1650" b="0" i="0" u="none" strike="noStrike" cap="none">
                <a:solidFill>
                  <a:srgbClr val="A0D0EC"/>
                </a:solidFill>
              </a:rPr>
              <a:t> </a:t>
            </a:r>
            <a:r>
              <a:rPr kumimoji="0" lang="fr-fr" sz="1650" b="0" i="0" u="none" strike="noStrike" kern="1200" cap="none" spc="0" normalizeH="0" baseline="0" noProof="0">
                <a:ln>
                  <a:noFill/>
                </a:ln>
                <a:effectLst/>
                <a:uLnTx/>
                <a:uFillTx/>
                <a:latin typeface="Segoe Sans Display"/>
                <a:ea typeface="+mn-ea"/>
                <a:cs typeface="+mn-cs"/>
              </a:rPr>
              <a:t>pour la formation </a:t>
            </a:r>
            <a:br>
              <a:rPr kumimoji="0" lang="fr-fr" sz="1650" b="0" i="0" u="none" strike="noStrike" kern="1200" cap="none" spc="0" normalizeH="0" baseline="0" noProof="0">
                <a:ln>
                  <a:noFill/>
                </a:ln>
                <a:effectLst/>
                <a:uLnTx/>
                <a:uFillTx/>
                <a:latin typeface="Segoe Sans Display"/>
                <a:ea typeface="+mn-ea"/>
                <a:cs typeface="+mn-cs"/>
              </a:rPr>
            </a:br>
            <a:r>
              <a:rPr kumimoji="0" lang="fr-fr" sz="1650" b="0" i="0" u="none" strike="noStrike" kern="1200" cap="none" spc="0" normalizeH="0" baseline="0" noProof="0">
                <a:ln>
                  <a:noFill/>
                </a:ln>
                <a:effectLst/>
                <a:uLnTx/>
                <a:uFillTx/>
                <a:latin typeface="Segoe Sans Display"/>
                <a:ea typeface="+mn-ea"/>
                <a:cs typeface="+mn-cs"/>
              </a:rPr>
              <a:t>des utilisateurs finaux</a:t>
            </a:r>
            <a:endParaRPr kumimoji="0" lang="en-US" sz="1650" b="0" i="0" u="none" strike="noStrike" kern="1200" cap="none" spc="0" normalizeH="0" baseline="0" noProof="0">
              <a:ln>
                <a:noFill/>
              </a:ln>
              <a:effectLst/>
              <a:uLnTx/>
              <a:uFillTx/>
              <a:latin typeface="Segoe Sans Display"/>
              <a:ea typeface="+mn-ea"/>
              <a:cs typeface="+mn-cs"/>
            </a:endParaRPr>
          </a:p>
          <a:p>
            <a:pPr marL="225425" indent="-225425" defTabSz="914367">
              <a:spcBef>
                <a:spcPts val="0"/>
              </a:spcBef>
              <a:spcAft>
                <a:spcPts val="1800"/>
              </a:spcAft>
              <a:buSzTx/>
              <a:buFont typeface="Arial" panose="020B0604020202020204" pitchFamily="34" charset="0"/>
              <a:buChar char="•"/>
              <a:defRPr/>
            </a:pPr>
            <a:r>
              <a:rPr lang="fr-fr" sz="1650" b="1">
                <a:latin typeface="Segoe UI Semibold"/>
                <a:cs typeface="Segoe UI Semibold"/>
              </a:rPr>
              <a:t>Parcours remarquable pour </a:t>
            </a:r>
            <a:r>
              <a:rPr lang="fr-fr" sz="1650" b="1" err="1">
                <a:latin typeface="Segoe UI Semibold"/>
                <a:cs typeface="Segoe UI Semibold"/>
              </a:rPr>
              <a:t>Copilot</a:t>
            </a:r>
            <a:r>
              <a:rPr lang="fr-fr" sz="1650" b="1">
                <a:latin typeface="Segoe UI Semibold"/>
                <a:cs typeface="Segoe UI Semibold"/>
              </a:rPr>
              <a:t> Chat</a:t>
            </a:r>
            <a:br>
              <a:rPr sz="1650"/>
            </a:br>
            <a:r>
              <a:rPr lang="en-US" sz="1650">
                <a:solidFill>
                  <a:srgbClr val="A0D0EC"/>
                </a:solidFill>
              </a:rPr>
              <a:t>aka.ms/Copilot/</a:t>
            </a:r>
            <a:r>
              <a:rPr lang="en-US" sz="1650" err="1">
                <a:solidFill>
                  <a:srgbClr val="A0D0EC"/>
                </a:solidFill>
              </a:rPr>
              <a:t>ChatJourney</a:t>
            </a:r>
            <a:br>
              <a:rPr lang="en-US" sz="1650">
                <a:solidFill>
                  <a:srgbClr val="A0D0EC"/>
                </a:solidFill>
              </a:rPr>
            </a:br>
            <a:r>
              <a:rPr lang="fr-fr" sz="1650" spc="-20">
                <a:latin typeface="Segoe Sans Display"/>
                <a:cs typeface="+mn-cs"/>
              </a:rPr>
              <a:t>Compétences sur 30 jours, conseils quotidiens et modèles</a:t>
            </a:r>
            <a:endParaRPr lang="en-US" sz="1650" spc="-20">
              <a:latin typeface="Segoe Sans Display"/>
              <a:cs typeface="+mn-cs"/>
            </a:endParaRPr>
          </a:p>
          <a:p>
            <a:pPr marL="225425" lvl="0" indent="-225425" defTabSz="914367">
              <a:spcBef>
                <a:spcPts val="0"/>
              </a:spcBef>
              <a:spcAft>
                <a:spcPts val="1800"/>
              </a:spcAft>
              <a:buSzTx/>
              <a:buFont typeface="Arial" panose="020B0604020202020204" pitchFamily="34" charset="0"/>
              <a:buChar char="•"/>
              <a:defRPr/>
            </a:pPr>
            <a:r>
              <a:rPr lang="fr-fr" sz="1650" b="1">
                <a:solidFill>
                  <a:prstClr val="white"/>
                </a:solidFill>
                <a:latin typeface="Segoe UI Semibold" panose="020B0702040204020203" pitchFamily="34" charset="0"/>
                <a:cs typeface="Segoe UI Semibold" panose="020B0702040204020203" pitchFamily="34" charset="0"/>
              </a:rPr>
              <a:t>Bibliothèque de scénarios </a:t>
            </a:r>
            <a:r>
              <a:rPr lang="fr-fr" sz="1650" b="1" err="1">
                <a:solidFill>
                  <a:prstClr val="white"/>
                </a:solidFill>
                <a:latin typeface="Segoe UI Semibold" panose="020B0702040204020203" pitchFamily="34" charset="0"/>
                <a:cs typeface="Segoe UI Semibold" panose="020B0702040204020203" pitchFamily="34" charset="0"/>
              </a:rPr>
              <a:t>Copilot</a:t>
            </a:r>
            <a:br>
              <a:rPr sz="1650"/>
            </a:br>
            <a:r>
              <a:rPr lang="en-US" sz="1650">
                <a:solidFill>
                  <a:srgbClr val="091F2C">
                    <a:lumMod val="25000"/>
                    <a:lumOff val="75000"/>
                  </a:srgbClr>
                </a:solidFill>
                <a:hlinkClick r:id="rId10">
                  <a:extLst>
                    <a:ext uri="{A12FA001-AC4F-418D-AE19-62706E023703}">
                      <ahyp:hlinkClr xmlns:ahyp="http://schemas.microsoft.com/office/drawing/2018/hyperlinkcolor" val="tx"/>
                    </a:ext>
                  </a:extLst>
                </a:hlinkClick>
              </a:rPr>
              <a:t>aka.ms/copilot/</a:t>
            </a:r>
            <a:r>
              <a:rPr lang="en-US" sz="1650" err="1">
                <a:solidFill>
                  <a:srgbClr val="091F2C">
                    <a:lumMod val="25000"/>
                    <a:lumOff val="75000"/>
                  </a:srgbClr>
                </a:solidFill>
                <a:hlinkClick r:id="rId10">
                  <a:extLst>
                    <a:ext uri="{A12FA001-AC4F-418D-AE19-62706E023703}">
                      <ahyp:hlinkClr xmlns:ahyp="http://schemas.microsoft.com/office/drawing/2018/hyperlinkcolor" val="tx"/>
                    </a:ext>
                  </a:extLst>
                </a:hlinkClick>
              </a:rPr>
              <a:t>scenariolibrary</a:t>
            </a:r>
            <a:r>
              <a:rPr lang="en-US" sz="1650">
                <a:solidFill>
                  <a:srgbClr val="091F2C">
                    <a:lumMod val="25000"/>
                    <a:lumOff val="75000"/>
                  </a:srgbClr>
                </a:solidFill>
                <a:hlinkClick r:id="rId10">
                  <a:extLst>
                    <a:ext uri="{A12FA001-AC4F-418D-AE19-62706E023703}">
                      <ahyp:hlinkClr xmlns:ahyp="http://schemas.microsoft.com/office/drawing/2018/hyperlinkcolor" val="tx"/>
                    </a:ext>
                  </a:extLst>
                </a:hlinkClick>
              </a:rPr>
              <a:t> </a:t>
            </a:r>
            <a:br>
              <a:rPr lang="en-US" sz="1650">
                <a:solidFill>
                  <a:srgbClr val="091F2C">
                    <a:lumMod val="25000"/>
                    <a:lumOff val="75000"/>
                  </a:srgbClr>
                </a:solidFill>
              </a:rPr>
            </a:br>
            <a:r>
              <a:rPr kumimoji="0" lang="fr-fr" sz="1650" b="0" i="0" u="none" strike="noStrike" kern="1200" cap="none" spc="0" normalizeH="0" baseline="0" noProof="0">
                <a:ln>
                  <a:noFill/>
                </a:ln>
                <a:solidFill>
                  <a:prstClr val="white"/>
                </a:solidFill>
                <a:effectLst/>
                <a:uLnTx/>
                <a:uFillTx/>
                <a:latin typeface="Segoe Sans Display" panose="020B0702040204020203" pitchFamily="34" charset="0"/>
                <a:ea typeface="+mn-ea"/>
                <a:cs typeface="+mn-cs" panose="020B0702040204020203" pitchFamily="34" charset="0"/>
              </a:rPr>
              <a:t>Exemples de cas d’usage métier</a:t>
            </a:r>
          </a:p>
          <a:p>
            <a:pPr marL="225425" lvl="0" indent="-225425" defTabSz="914367">
              <a:spcBef>
                <a:spcPts val="0"/>
              </a:spcBef>
              <a:spcAft>
                <a:spcPts val="1800"/>
              </a:spcAft>
              <a:buSzTx/>
              <a:buFont typeface="Arial" panose="020B0604020202020204" pitchFamily="34" charset="0"/>
              <a:buChar char="•"/>
              <a:defRPr/>
            </a:pPr>
            <a:r>
              <a:rPr lang="fr-fr" sz="1650" b="1">
                <a:solidFill>
                  <a:prstClr val="white"/>
                </a:solidFill>
                <a:latin typeface="Segoe UI Semibold" panose="020B0702040204020203" pitchFamily="34" charset="0"/>
                <a:cs typeface="Segoe UI Semibold" panose="020B0702040204020203" pitchFamily="34" charset="0"/>
              </a:rPr>
              <a:t>Documentation technique pour les professionnels </a:t>
            </a:r>
            <a:br>
              <a:rPr lang="fr-fr" sz="1650" b="1">
                <a:solidFill>
                  <a:prstClr val="white"/>
                </a:solidFill>
                <a:latin typeface="Segoe UI Semibold" panose="020B0702040204020203" pitchFamily="34" charset="0"/>
                <a:cs typeface="Segoe UI Semibold" panose="020B0702040204020203" pitchFamily="34" charset="0"/>
              </a:rPr>
            </a:br>
            <a:r>
              <a:rPr lang="fr-fr" sz="1650" b="1">
                <a:solidFill>
                  <a:prstClr val="white"/>
                </a:solidFill>
                <a:latin typeface="Segoe UI Semibold" panose="020B0702040204020203" pitchFamily="34" charset="0"/>
                <a:cs typeface="Segoe UI Semibold" panose="020B0702040204020203" pitchFamily="34" charset="0"/>
              </a:rPr>
              <a:t>de l’informatique </a:t>
            </a:r>
            <a:br>
              <a:rPr lang="fr-fr" sz="1650" b="1">
                <a:solidFill>
                  <a:prstClr val="white"/>
                </a:solidFill>
                <a:latin typeface="Segoe UI Semibold" panose="020B0702040204020203" pitchFamily="34" charset="0"/>
                <a:cs typeface="Segoe UI Semibold" panose="020B0702040204020203" pitchFamily="34" charset="0"/>
                <a:hlinkClick r:id="rId10">
                  <a:extLst>
                    <a:ext uri="{A12FA001-AC4F-418D-AE19-62706E023703}">
                      <ahyp:hlinkClr xmlns:ahyp="http://schemas.microsoft.com/office/drawing/2018/hyperlinkcolor" val="tx"/>
                    </a:ext>
                  </a:extLst>
                </a:hlinkClick>
              </a:rPr>
            </a:br>
            <a:r>
              <a:rPr kumimoji="0" lang="fr-fr" sz="1650" b="0" i="0" u="none" strike="noStrike" kern="1200" cap="none" spc="0" normalizeH="0" baseline="0" noProof="0">
                <a:ln>
                  <a:noFill/>
                </a:ln>
                <a:solidFill>
                  <a:srgbClr val="091F2C">
                    <a:lumMod val="25000"/>
                    <a:lumOff val="75000"/>
                  </a:srgbClr>
                </a:solidFill>
                <a:effectLst/>
                <a:uLnTx/>
                <a:uFillTx/>
                <a:latin typeface="Segoe Sans Display"/>
                <a:ea typeface="+mn-ea"/>
                <a:cs typeface="+mn-cs"/>
                <a:hlinkClick r:id="rId10">
                  <a:extLst>
                    <a:ext uri="{A12FA001-AC4F-418D-AE19-62706E023703}">
                      <ahyp:hlinkClr xmlns:ahyp="http://schemas.microsoft.com/office/drawing/2018/hyperlinkcolor" val="tx"/>
                    </a:ext>
                  </a:extLst>
                </a:hlinkClick>
              </a:rPr>
              <a:t>learn.microsoft.com/</a:t>
            </a:r>
            <a:r>
              <a:rPr kumimoji="0" lang="fr-fr" sz="1650" b="0" i="0" u="none" strike="noStrike" kern="1200" cap="none" spc="0" normalizeH="0" baseline="0" noProof="0" err="1">
                <a:ln>
                  <a:noFill/>
                </a:ln>
                <a:solidFill>
                  <a:srgbClr val="091F2C">
                    <a:lumMod val="25000"/>
                    <a:lumOff val="75000"/>
                  </a:srgbClr>
                </a:solidFill>
                <a:effectLst/>
                <a:uLnTx/>
                <a:uFillTx/>
                <a:latin typeface="Segoe Sans Display"/>
                <a:ea typeface="+mn-ea"/>
                <a:cs typeface="+mn-cs"/>
                <a:hlinkClick r:id="rId10">
                  <a:extLst>
                    <a:ext uri="{A12FA001-AC4F-418D-AE19-62706E023703}">
                      <ahyp:hlinkClr xmlns:ahyp="http://schemas.microsoft.com/office/drawing/2018/hyperlinkcolor" val="tx"/>
                    </a:ext>
                  </a:extLst>
                </a:hlinkClick>
              </a:rPr>
              <a:t>copilot</a:t>
            </a:r>
            <a:r>
              <a:rPr kumimoji="0" lang="fr-fr" sz="1650" b="0" i="0" u="none" strike="noStrike" kern="1200" cap="none" spc="0" normalizeH="0" baseline="0" noProof="0">
                <a:ln>
                  <a:noFill/>
                </a:ln>
                <a:solidFill>
                  <a:srgbClr val="091F2C">
                    <a:lumMod val="25000"/>
                    <a:lumOff val="75000"/>
                  </a:srgbClr>
                </a:solidFill>
                <a:effectLst/>
                <a:uLnTx/>
                <a:uFillTx/>
                <a:latin typeface="Segoe Sans Display"/>
                <a:ea typeface="+mn-ea"/>
                <a:cs typeface="+mn-cs"/>
                <a:hlinkClick r:id="rId10">
                  <a:extLst>
                    <a:ext uri="{A12FA001-AC4F-418D-AE19-62706E023703}">
                      <ahyp:hlinkClr xmlns:ahyp="http://schemas.microsoft.com/office/drawing/2018/hyperlinkcolor" val="tx"/>
                    </a:ext>
                  </a:extLst>
                </a:hlinkClick>
              </a:rPr>
              <a:t>/</a:t>
            </a:r>
            <a:r>
              <a:rPr kumimoji="0" lang="fr-fr" sz="1650" b="0" i="0" u="none" strike="noStrike" kern="1200" cap="none" spc="0" normalizeH="0" baseline="0" noProof="0" err="1">
                <a:ln>
                  <a:noFill/>
                </a:ln>
                <a:solidFill>
                  <a:srgbClr val="091F2C">
                    <a:lumMod val="25000"/>
                    <a:lumOff val="75000"/>
                  </a:srgbClr>
                </a:solidFill>
                <a:effectLst/>
                <a:uLnTx/>
                <a:uFillTx/>
                <a:latin typeface="Segoe Sans Display"/>
                <a:ea typeface="+mn-ea"/>
                <a:cs typeface="+mn-cs"/>
                <a:hlinkClick r:id="rId10">
                  <a:extLst>
                    <a:ext uri="{A12FA001-AC4F-418D-AE19-62706E023703}">
                      <ahyp:hlinkClr xmlns:ahyp="http://schemas.microsoft.com/office/drawing/2018/hyperlinkcolor" val="tx"/>
                    </a:ext>
                  </a:extLst>
                </a:hlinkClick>
              </a:rPr>
              <a:t>overview</a:t>
            </a:r>
            <a:endParaRPr lang="en-US" sz="1650">
              <a:solidFill>
                <a:srgbClr val="A0D0EC"/>
              </a:solidFill>
            </a:endParaRPr>
          </a:p>
        </p:txBody>
      </p:sp>
      <p:sp>
        <p:nvSpPr>
          <p:cNvPr id="4" name="Title 3">
            <a:extLst>
              <a:ext uri="{FF2B5EF4-FFF2-40B4-BE49-F238E27FC236}">
                <a16:creationId xmlns:a16="http://schemas.microsoft.com/office/drawing/2014/main" id="{CDB39108-DAB4-8A1D-CE0A-8C77C69903A9}"/>
              </a:ext>
            </a:extLst>
          </p:cNvPr>
          <p:cNvSpPr>
            <a:spLocks noGrp="1"/>
          </p:cNvSpPr>
          <p:nvPr>
            <p:ph type="title"/>
          </p:nvPr>
        </p:nvSpPr>
        <p:spPr>
          <a:xfrm>
            <a:off x="590868" y="339663"/>
            <a:ext cx="11018520" cy="553998"/>
          </a:xfrm>
        </p:spPr>
        <p:txBody>
          <a:bodyPr/>
          <a:lstStyle/>
          <a:p>
            <a:r>
              <a:rPr lang="fr-fr">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Ressources disponibles après aujourd’hui</a:t>
            </a:r>
          </a:p>
        </p:txBody>
      </p:sp>
      <p:sp>
        <p:nvSpPr>
          <p:cNvPr id="6" name="Rectangle 5">
            <a:extLst>
              <a:ext uri="{FF2B5EF4-FFF2-40B4-BE49-F238E27FC236}">
                <a16:creationId xmlns:a16="http://schemas.microsoft.com/office/drawing/2014/main" id="{F3C6DE8B-2A28-C11B-275C-BED227A58CEA}"/>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1348561100"/>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75983757-FF62-EEE5-7AB0-982D0CA9AD4F}"/>
              </a:ext>
              <a:ext uri="{C183D7F6-B498-43B3-948B-1728B52AA6E4}">
                <adec:decorative xmlns:adec="http://schemas.microsoft.com/office/drawing/2017/decorative" val="1"/>
              </a:ext>
            </a:extLst>
          </p:cNvPr>
          <p:cNvPicPr>
            <a:picLocks/>
          </p:cNvPicPr>
          <p:nvPr/>
        </p:nvPicPr>
        <p:blipFill rotWithShape="1">
          <a:blip r:embed="rId3">
            <a:alphaModFix amt="45000"/>
          </a:blip>
          <a:srcRect l="7533" t="35613" r="65955" b="15124"/>
          <a:stretch/>
        </p:blipFill>
        <p:spPr>
          <a:xfrm>
            <a:off x="2326055" y="3887472"/>
            <a:ext cx="7864241" cy="2561144"/>
          </a:xfrm>
          <a:prstGeom prst="roundRect">
            <a:avLst>
              <a:gd name="adj" fmla="val 4731"/>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3" name="Rectangle: Top Corners Rounded 22">
            <a:extLst>
              <a:ext uri="{FF2B5EF4-FFF2-40B4-BE49-F238E27FC236}">
                <a16:creationId xmlns:a16="http://schemas.microsoft.com/office/drawing/2014/main" id="{148CACDB-8B99-582C-8F4F-E9D3123415C2}"/>
              </a:ext>
              <a:ext uri="{C183D7F6-B498-43B3-948B-1728B52AA6E4}">
                <adec:decorative xmlns:adec="http://schemas.microsoft.com/office/drawing/2017/decorative" val="1"/>
              </a:ext>
            </a:extLst>
          </p:cNvPr>
          <p:cNvSpPr>
            <a:spLocks/>
          </p:cNvSpPr>
          <p:nvPr/>
        </p:nvSpPr>
        <p:spPr bwMode="auto">
          <a:xfrm>
            <a:off x="2326055" y="6051364"/>
            <a:ext cx="7863840" cy="402729"/>
          </a:xfrm>
          <a:prstGeom prst="round2SameRect">
            <a:avLst>
              <a:gd name="adj1" fmla="val 0"/>
              <a:gd name="adj2" fmla="val 2939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82" name="TextBox 81">
            <a:extLst>
              <a:ext uri="{FF2B5EF4-FFF2-40B4-BE49-F238E27FC236}">
                <a16:creationId xmlns:a16="http://schemas.microsoft.com/office/drawing/2014/main" id="{B32EE09D-2B83-E8DE-183A-754C9D46C02A}"/>
              </a:ext>
              <a:ext uri="{C183D7F6-B498-43B3-948B-1728B52AA6E4}">
                <adec:decorative xmlns:adec="http://schemas.microsoft.com/office/drawing/2017/decorative" val="1"/>
              </a:ext>
            </a:extLst>
          </p:cNvPr>
          <p:cNvSpPr txBox="1">
            <a:spLocks/>
          </p:cNvSpPr>
          <p:nvPr/>
        </p:nvSpPr>
        <p:spPr>
          <a:xfrm>
            <a:off x="2394492" y="3996900"/>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5" name="Title 4">
            <a:extLst>
              <a:ext uri="{FF2B5EF4-FFF2-40B4-BE49-F238E27FC236}">
                <a16:creationId xmlns:a16="http://schemas.microsoft.com/office/drawing/2014/main" id="{5C9A7C4A-0536-1F37-DE83-47C0C8491735}"/>
              </a:ext>
            </a:extLst>
          </p:cNvPr>
          <p:cNvSpPr>
            <a:spLocks noGrp="1"/>
          </p:cNvSpPr>
          <p:nvPr>
            <p:ph type="title" idx="4294967295"/>
          </p:nvPr>
        </p:nvSpPr>
        <p:spPr>
          <a:xfrm>
            <a:off x="40375" y="166983"/>
            <a:ext cx="12085983" cy="6473952"/>
          </a:xfrm>
        </p:spPr>
        <p:txBody>
          <a:bodyPr wrap="square">
            <a:spAutoFit/>
          </a:bodyPr>
          <a:lstStyle/>
          <a:p>
            <a:pPr algn="ctr">
              <a:lnSpc>
                <a:spcPct val="90000"/>
              </a:lnSpc>
            </a:pPr>
            <a:r>
              <a:rPr lang="fr-fr">
                <a:solidFill>
                  <a:schemeClr val="bg1"/>
                </a:solidFill>
              </a:rPr>
              <a:t>Ressources Microsoft pour accélérer votre délai </a:t>
            </a:r>
            <a:br>
              <a:rPr lang="fr-fr">
                <a:solidFill>
                  <a:schemeClr val="bg1"/>
                </a:solidFill>
              </a:rPr>
            </a:br>
            <a:r>
              <a:rPr lang="fr-fr">
                <a:solidFill>
                  <a:schemeClr val="bg1"/>
                </a:solidFill>
              </a:rPr>
              <a:t>de rentabilisation</a:t>
            </a:r>
          </a:p>
        </p:txBody>
      </p:sp>
      <p:pic>
        <p:nvPicPr>
          <p:cNvPr id="2" name="Picture 1">
            <a:extLst>
              <a:ext uri="{FF2B5EF4-FFF2-40B4-BE49-F238E27FC236}">
                <a16:creationId xmlns:a16="http://schemas.microsoft.com/office/drawing/2014/main" id="{67915510-118A-6029-1C2F-62F893052CB6}"/>
              </a:ext>
              <a:ext uri="{C183D7F6-B498-43B3-948B-1728B52AA6E4}">
                <adec:decorative xmlns:adec="http://schemas.microsoft.com/office/drawing/2017/decorative" val="1"/>
              </a:ext>
            </a:extLst>
          </p:cNvPr>
          <p:cNvPicPr>
            <a:picLocks/>
          </p:cNvPicPr>
          <p:nvPr/>
        </p:nvPicPr>
        <p:blipFill rotWithShape="1">
          <a:blip r:embed="rId3">
            <a:alphaModFix amt="45000"/>
          </a:blip>
          <a:srcRect l="7533" t="35613" r="65955" b="15124"/>
          <a:stretch/>
        </p:blipFill>
        <p:spPr>
          <a:xfrm>
            <a:off x="974471" y="1202144"/>
            <a:ext cx="10455746" cy="2561144"/>
          </a:xfrm>
          <a:prstGeom prst="roundRect">
            <a:avLst>
              <a:gd name="adj" fmla="val 4731"/>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6" name="Rectangle: Top Corners Rounded 5">
            <a:extLst>
              <a:ext uri="{FF2B5EF4-FFF2-40B4-BE49-F238E27FC236}">
                <a16:creationId xmlns:a16="http://schemas.microsoft.com/office/drawing/2014/main" id="{C4CB7184-0299-51B1-BF69-B9A4ACF92838}"/>
              </a:ext>
              <a:ext uri="{C183D7F6-B498-43B3-948B-1728B52AA6E4}">
                <adec:decorative xmlns:adec="http://schemas.microsoft.com/office/drawing/2017/decorative" val="1"/>
              </a:ext>
            </a:extLst>
          </p:cNvPr>
          <p:cNvSpPr>
            <a:spLocks/>
          </p:cNvSpPr>
          <p:nvPr/>
        </p:nvSpPr>
        <p:spPr bwMode="auto">
          <a:xfrm>
            <a:off x="970052" y="3365394"/>
            <a:ext cx="10455746" cy="402729"/>
          </a:xfrm>
          <a:prstGeom prst="round2SameRect">
            <a:avLst>
              <a:gd name="adj1" fmla="val 0"/>
              <a:gd name="adj2" fmla="val 2939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7" name="TextBox 6">
            <a:extLst>
              <a:ext uri="{FF2B5EF4-FFF2-40B4-BE49-F238E27FC236}">
                <a16:creationId xmlns:a16="http://schemas.microsoft.com/office/drawing/2014/main" id="{8E01AF9E-FF17-FC65-E60D-CDD41B7320CC}"/>
              </a:ext>
              <a:ext uri="{C183D7F6-B498-43B3-948B-1728B52AA6E4}">
                <adec:decorative xmlns:adec="http://schemas.microsoft.com/office/drawing/2017/decorative" val="1"/>
              </a:ext>
            </a:extLst>
          </p:cNvPr>
          <p:cNvSpPr txBox="1">
            <a:spLocks/>
          </p:cNvSpPr>
          <p:nvPr/>
        </p:nvSpPr>
        <p:spPr>
          <a:xfrm>
            <a:off x="3658475"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3" name="TextBox 12">
            <a:extLst>
              <a:ext uri="{FF2B5EF4-FFF2-40B4-BE49-F238E27FC236}">
                <a16:creationId xmlns:a16="http://schemas.microsoft.com/office/drawing/2014/main" id="{73681691-20BB-3D4C-2F76-5868DD0BF3E0}"/>
              </a:ext>
              <a:ext uri="{C183D7F6-B498-43B3-948B-1728B52AA6E4}">
                <adec:decorative xmlns:adec="http://schemas.microsoft.com/office/drawing/2017/decorative" val="1"/>
              </a:ext>
            </a:extLst>
          </p:cNvPr>
          <p:cNvSpPr txBox="1">
            <a:spLocks/>
          </p:cNvSpPr>
          <p:nvPr/>
        </p:nvSpPr>
        <p:spPr>
          <a:xfrm>
            <a:off x="8849889"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7" name="Rectangle: Top Corners Rounded 16">
            <a:extLst>
              <a:ext uri="{FF2B5EF4-FFF2-40B4-BE49-F238E27FC236}">
                <a16:creationId xmlns:a16="http://schemas.microsoft.com/office/drawing/2014/main" id="{5D2A3FB4-7639-F59C-C966-FC8B96EED6F1}"/>
              </a:ext>
              <a:ext uri="{C183D7F6-B498-43B3-948B-1728B52AA6E4}">
                <adec:decorative xmlns:adec="http://schemas.microsoft.com/office/drawing/2017/decorative" val="1"/>
              </a:ext>
            </a:extLst>
          </p:cNvPr>
          <p:cNvSpPr/>
          <p:nvPr/>
        </p:nvSpPr>
        <p:spPr bwMode="auto">
          <a:xfrm>
            <a:off x="4651010" y="1987061"/>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8" name="Rectangle: Top Corners Rounded 17">
            <a:extLst>
              <a:ext uri="{FF2B5EF4-FFF2-40B4-BE49-F238E27FC236}">
                <a16:creationId xmlns:a16="http://schemas.microsoft.com/office/drawing/2014/main" id="{7D4C55B4-C4BE-34D2-C7AB-1B27FE243C07}"/>
              </a:ext>
              <a:ext uri="{C183D7F6-B498-43B3-948B-1728B52AA6E4}">
                <adec:decorative xmlns:adec="http://schemas.microsoft.com/office/drawing/2017/decorative" val="1"/>
              </a:ext>
            </a:extLst>
          </p:cNvPr>
          <p:cNvSpPr>
            <a:spLocks/>
          </p:cNvSpPr>
          <p:nvPr/>
        </p:nvSpPr>
        <p:spPr bwMode="auto">
          <a:xfrm>
            <a:off x="9826613" y="1987061"/>
            <a:ext cx="526391" cy="4833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TextBox 18">
            <a:extLst>
              <a:ext uri="{FF2B5EF4-FFF2-40B4-BE49-F238E27FC236}">
                <a16:creationId xmlns:a16="http://schemas.microsoft.com/office/drawing/2014/main" id="{1CA52D74-D3EF-4A3E-A379-85ADA397C946}"/>
              </a:ext>
            </a:extLst>
          </p:cNvPr>
          <p:cNvSpPr txBox="1"/>
          <p:nvPr/>
        </p:nvSpPr>
        <p:spPr>
          <a:xfrm>
            <a:off x="3775393" y="2190054"/>
            <a:ext cx="2277626" cy="553998"/>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Commencez à créer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des agents IA pour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Microsoft 365 Copilot</a:t>
            </a:r>
          </a:p>
        </p:txBody>
      </p:sp>
      <p:sp>
        <p:nvSpPr>
          <p:cNvPr id="35" name="TextBox 34">
            <a:extLst>
              <a:ext uri="{FF2B5EF4-FFF2-40B4-BE49-F238E27FC236}">
                <a16:creationId xmlns:a16="http://schemas.microsoft.com/office/drawing/2014/main" id="{E0C2927B-7403-59DF-EE1E-90C5A54567BE}"/>
              </a:ext>
              <a:ext uri="{C183D7F6-B498-43B3-948B-1728B52AA6E4}">
                <adec:decorative xmlns:adec="http://schemas.microsoft.com/office/drawing/2017/decorative" val="1"/>
              </a:ext>
            </a:extLst>
          </p:cNvPr>
          <p:cNvSpPr txBox="1">
            <a:spLocks/>
          </p:cNvSpPr>
          <p:nvPr/>
        </p:nvSpPr>
        <p:spPr>
          <a:xfrm>
            <a:off x="6255880"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38" name="Rectangle: Top Corners Rounded 37">
            <a:extLst>
              <a:ext uri="{FF2B5EF4-FFF2-40B4-BE49-F238E27FC236}">
                <a16:creationId xmlns:a16="http://schemas.microsoft.com/office/drawing/2014/main" id="{9E69B886-851A-4BFC-B42B-0DB3A1083649}"/>
              </a:ext>
              <a:ext uri="{C183D7F6-B498-43B3-948B-1728B52AA6E4}">
                <adec:decorative xmlns:adec="http://schemas.microsoft.com/office/drawing/2017/decorative" val="1"/>
              </a:ext>
            </a:extLst>
          </p:cNvPr>
          <p:cNvSpPr/>
          <p:nvPr/>
        </p:nvSpPr>
        <p:spPr bwMode="auto">
          <a:xfrm>
            <a:off x="7232604" y="1987061"/>
            <a:ext cx="526391" cy="4833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TextBox 39">
            <a:extLst>
              <a:ext uri="{FF2B5EF4-FFF2-40B4-BE49-F238E27FC236}">
                <a16:creationId xmlns:a16="http://schemas.microsoft.com/office/drawing/2014/main" id="{DBD0298A-FAE0-CE7C-83BD-AD035A9707E2}"/>
              </a:ext>
            </a:extLst>
          </p:cNvPr>
          <p:cNvSpPr txBox="1"/>
          <p:nvPr/>
        </p:nvSpPr>
        <p:spPr>
          <a:xfrm>
            <a:off x="6243105" y="2190054"/>
            <a:ext cx="2505389" cy="923330"/>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Déployez l’outil à grande échelle grâce à des ressources permettant l’adoption, l’utilisation, la gestion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des modifications et les résultats commerciaux</a:t>
            </a:r>
          </a:p>
        </p:txBody>
      </p:sp>
      <p:sp>
        <p:nvSpPr>
          <p:cNvPr id="41" name="TextBox 40">
            <a:extLst>
              <a:ext uri="{FF2B5EF4-FFF2-40B4-BE49-F238E27FC236}">
                <a16:creationId xmlns:a16="http://schemas.microsoft.com/office/drawing/2014/main" id="{9BF808FC-1B6F-4ED3-A609-8BD36DB8C8F2}"/>
              </a:ext>
            </a:extLst>
          </p:cNvPr>
          <p:cNvSpPr txBox="1"/>
          <p:nvPr/>
        </p:nvSpPr>
        <p:spPr>
          <a:xfrm>
            <a:off x="8950996" y="2190054"/>
            <a:ext cx="2277626" cy="738664"/>
          </a:xfrm>
          <a:prstGeom prst="rect">
            <a:avLst/>
          </a:prstGeom>
          <a:noFill/>
        </p:spPr>
        <p:txBody>
          <a:bodyPr wrap="square" lIns="0" tIns="0" rIns="0" bIns="0" rtlCol="0" anchor="t">
            <a:spAutoFit/>
          </a:bodyPr>
          <a:lstStyle/>
          <a:p>
            <a:pPr lvl="0" algn="ctr" defTabSz="914400">
              <a:defRPr/>
            </a:pPr>
            <a:r>
              <a:rPr lang="fr-fr" sz="1200">
                <a:solidFill>
                  <a:srgbClr val="000000"/>
                </a:solidFill>
                <a:latin typeface="Segoe UI"/>
              </a:rPr>
              <a:t>Trouvez des partenaires </a:t>
            </a:r>
            <a:br>
              <a:rPr lang="fr-fr" sz="1200">
                <a:solidFill>
                  <a:srgbClr val="000000"/>
                </a:solidFill>
                <a:latin typeface="Segoe UI"/>
              </a:rPr>
            </a:br>
            <a:r>
              <a:rPr lang="fr-fr" sz="1200">
                <a:solidFill>
                  <a:srgbClr val="000000"/>
                </a:solidFill>
                <a:latin typeface="Segoe UI"/>
              </a:rPr>
              <a:t>pour vous aider avec les scénarios Microsoft 365 </a:t>
            </a:r>
            <a:r>
              <a:rPr lang="fr-fr" sz="1200" err="1">
                <a:solidFill>
                  <a:srgbClr val="000000"/>
                </a:solidFill>
                <a:latin typeface="Segoe UI"/>
              </a:rPr>
              <a:t>Copilot</a:t>
            </a:r>
            <a:r>
              <a:rPr lang="fr-fr" sz="1200">
                <a:solidFill>
                  <a:srgbClr val="000000"/>
                </a:solidFill>
                <a:latin typeface="Segoe UI"/>
              </a:rPr>
              <a:t>, l’adoption et la transformation agentique</a:t>
            </a:r>
          </a:p>
        </p:txBody>
      </p:sp>
      <p:sp>
        <p:nvSpPr>
          <p:cNvPr id="42" name="Rectangle: Rounded Corners 41">
            <a:extLst>
              <a:ext uri="{FF2B5EF4-FFF2-40B4-BE49-F238E27FC236}">
                <a16:creationId xmlns:a16="http://schemas.microsoft.com/office/drawing/2014/main" id="{E254328C-50E5-EFF4-38D1-C35709195A27}"/>
              </a:ext>
            </a:extLst>
          </p:cNvPr>
          <p:cNvSpPr>
            <a:spLocks/>
          </p:cNvSpPr>
          <p:nvPr/>
        </p:nvSpPr>
        <p:spPr bwMode="auto">
          <a:xfrm>
            <a:off x="3775393"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4"/>
              </a:rPr>
              <a:t>Hub des agents IA</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43" name="Rectangle: Rounded Corners 42">
            <a:extLst>
              <a:ext uri="{FF2B5EF4-FFF2-40B4-BE49-F238E27FC236}">
                <a16:creationId xmlns:a16="http://schemas.microsoft.com/office/drawing/2014/main" id="{C1F0D71F-275E-62C3-C81C-9A0FDF1CCBED}"/>
              </a:ext>
            </a:extLst>
          </p:cNvPr>
          <p:cNvSpPr>
            <a:spLocks/>
          </p:cNvSpPr>
          <p:nvPr/>
        </p:nvSpPr>
        <p:spPr bwMode="auto">
          <a:xfrm>
            <a:off x="6356987"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5">
                  <a:extLst>
                    <a:ext uri="{A12FA001-AC4F-418D-AE19-62706E023703}">
                      <ahyp:hlinkClr xmlns:ahyp="http://schemas.microsoft.com/office/drawing/2018/hyperlinkcolor" val="tx"/>
                    </a:ext>
                  </a:extLst>
                </a:hlinkClick>
              </a:rPr>
              <a:t>adoption.microsoft.com</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44" name="Rectangle: Rounded Corners 43">
            <a:extLst>
              <a:ext uri="{FF2B5EF4-FFF2-40B4-BE49-F238E27FC236}">
                <a16:creationId xmlns:a16="http://schemas.microsoft.com/office/drawing/2014/main" id="{C9F09923-D651-73EA-1851-1C29A3706FE7}"/>
              </a:ext>
            </a:extLst>
          </p:cNvPr>
          <p:cNvSpPr>
            <a:spLocks/>
          </p:cNvSpPr>
          <p:nvPr/>
        </p:nvSpPr>
        <p:spPr bwMode="auto">
          <a:xfrm>
            <a:off x="8950997"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lvl="0" defTabSz="914400">
              <a:spcAft>
                <a:spcPts val="600"/>
              </a:spcAft>
              <a:defRPr/>
            </a:pPr>
            <a:r>
              <a:rPr lang="fr-fr" sz="1050">
                <a:solidFill>
                  <a:srgbClr val="0078D4"/>
                </a:solidFill>
                <a:latin typeface="Segoe UI Semibold" panose="020B0702040204020203" pitchFamily="34" charset="0"/>
                <a:cs typeface="Segoe UI Semibold" panose="020B0702040204020203" pitchFamily="34" charset="0"/>
                <a:hlinkClick r:id="rId6">
                  <a:extLst>
                    <a:ext uri="{A12FA001-AC4F-418D-AE19-62706E023703}">
                      <ahyp:hlinkClr xmlns:ahyp="http://schemas.microsoft.com/office/drawing/2018/hyperlinkcolor" val="tx"/>
                    </a:ext>
                  </a:extLst>
                </a:hlinkClick>
              </a:rPr>
              <a:t>Annuaire des partenaires </a:t>
            </a:r>
            <a:br>
              <a:rPr lang="fr-fr" sz="1050">
                <a:solidFill>
                  <a:srgbClr val="0078D4"/>
                </a:solidFill>
                <a:latin typeface="Segoe UI Semibold" panose="020B0702040204020203" pitchFamily="34" charset="0"/>
                <a:cs typeface="Segoe UI Semibold" panose="020B0702040204020203" pitchFamily="34" charset="0"/>
                <a:hlinkClick r:id="rId6">
                  <a:extLst>
                    <a:ext uri="{A12FA001-AC4F-418D-AE19-62706E023703}">
                      <ahyp:hlinkClr xmlns:ahyp="http://schemas.microsoft.com/office/drawing/2018/hyperlinkcolor" val="tx"/>
                    </a:ext>
                  </a:extLst>
                </a:hlinkClick>
              </a:rPr>
            </a:br>
            <a:r>
              <a:rPr lang="fr-fr" sz="1050">
                <a:solidFill>
                  <a:srgbClr val="0078D4"/>
                </a:solidFill>
                <a:latin typeface="Segoe UI Semibold" panose="020B0702040204020203" pitchFamily="34" charset="0"/>
                <a:cs typeface="Segoe UI Semibold" panose="020B0702040204020203" pitchFamily="34" charset="0"/>
                <a:hlinkClick r:id="rId6">
                  <a:extLst>
                    <a:ext uri="{A12FA001-AC4F-418D-AE19-62706E023703}">
                      <ahyp:hlinkClr xmlns:ahyp="http://schemas.microsoft.com/office/drawing/2018/hyperlinkcolor" val="tx"/>
                    </a:ext>
                  </a:extLst>
                </a:hlinkClick>
              </a:rPr>
              <a:t>Microsoft 365 Copilot</a:t>
            </a:r>
            <a:endParaRPr lang="en-US" sz="1050">
              <a:solidFill>
                <a:srgbClr val="0078D4"/>
              </a:solidFill>
              <a:latin typeface="Segoe UI Semibold"/>
              <a:ea typeface="Calibri" panose="020F0502020204030204" pitchFamily="34" charset="0"/>
            </a:endParaRPr>
          </a:p>
        </p:txBody>
      </p:sp>
      <p:sp>
        <p:nvSpPr>
          <p:cNvPr id="47" name="Freeform: Shape 115">
            <a:extLst>
              <a:ext uri="{FF2B5EF4-FFF2-40B4-BE49-F238E27FC236}">
                <a16:creationId xmlns:a16="http://schemas.microsoft.com/office/drawing/2014/main" id="{FF246A9C-9882-9E05-7657-569692785013}"/>
              </a:ext>
              <a:ext uri="{C183D7F6-B498-43B3-948B-1728B52AA6E4}">
                <adec:decorative xmlns:adec="http://schemas.microsoft.com/office/drawing/2017/decorative" val="1"/>
              </a:ext>
            </a:extLst>
          </p:cNvPr>
          <p:cNvSpPr/>
          <p:nvPr/>
        </p:nvSpPr>
        <p:spPr bwMode="auto">
          <a:xfrm>
            <a:off x="3805945"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8" name="Graphic 255" descr="Icône représentant un doigt tapant sur un écran">
            <a:extLst>
              <a:ext uri="{FF2B5EF4-FFF2-40B4-BE49-F238E27FC236}">
                <a16:creationId xmlns:a16="http://schemas.microsoft.com/office/drawing/2014/main" id="{28D9AF22-0DB2-C64A-31D2-1F55F81B7673}"/>
              </a:ext>
            </a:extLst>
          </p:cNvPr>
          <p:cNvSpPr/>
          <p:nvPr/>
        </p:nvSpPr>
        <p:spPr>
          <a:xfrm>
            <a:off x="3904290"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0" name="Freeform: Shape 115">
            <a:extLst>
              <a:ext uri="{FF2B5EF4-FFF2-40B4-BE49-F238E27FC236}">
                <a16:creationId xmlns:a16="http://schemas.microsoft.com/office/drawing/2014/main" id="{844C3B0A-085E-ED01-0723-E92574F558FC}"/>
              </a:ext>
              <a:ext uri="{C183D7F6-B498-43B3-948B-1728B52AA6E4}">
                <adec:decorative xmlns:adec="http://schemas.microsoft.com/office/drawing/2017/decorative" val="1"/>
              </a:ext>
            </a:extLst>
          </p:cNvPr>
          <p:cNvSpPr/>
          <p:nvPr/>
        </p:nvSpPr>
        <p:spPr bwMode="auto">
          <a:xfrm>
            <a:off x="6387538"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1" name="Graphic 255" descr="Icône représentant un doigt tapant sur un écran">
            <a:extLst>
              <a:ext uri="{FF2B5EF4-FFF2-40B4-BE49-F238E27FC236}">
                <a16:creationId xmlns:a16="http://schemas.microsoft.com/office/drawing/2014/main" id="{2A9BFABE-1A21-4EEF-2D5E-EBF2599AB15D}"/>
              </a:ext>
            </a:extLst>
          </p:cNvPr>
          <p:cNvSpPr/>
          <p:nvPr/>
        </p:nvSpPr>
        <p:spPr>
          <a:xfrm>
            <a:off x="6485883"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3" name="Freeform: Shape 115">
            <a:extLst>
              <a:ext uri="{FF2B5EF4-FFF2-40B4-BE49-F238E27FC236}">
                <a16:creationId xmlns:a16="http://schemas.microsoft.com/office/drawing/2014/main" id="{323855ED-6191-A38E-650D-8A32D451EBDF}"/>
              </a:ext>
              <a:ext uri="{C183D7F6-B498-43B3-948B-1728B52AA6E4}">
                <adec:decorative xmlns:adec="http://schemas.microsoft.com/office/drawing/2017/decorative" val="1"/>
              </a:ext>
            </a:extLst>
          </p:cNvPr>
          <p:cNvSpPr/>
          <p:nvPr/>
        </p:nvSpPr>
        <p:spPr bwMode="auto">
          <a:xfrm>
            <a:off x="8981549"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4" name="Graphic 255" descr="Icône représentant un doigt tapant sur un écran">
            <a:extLst>
              <a:ext uri="{FF2B5EF4-FFF2-40B4-BE49-F238E27FC236}">
                <a16:creationId xmlns:a16="http://schemas.microsoft.com/office/drawing/2014/main" id="{3A73A677-766E-3260-EC80-2A14347B3BBA}"/>
              </a:ext>
            </a:extLst>
          </p:cNvPr>
          <p:cNvSpPr/>
          <p:nvPr/>
        </p:nvSpPr>
        <p:spPr>
          <a:xfrm>
            <a:off x="9079894"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3" name="TextBox 2">
            <a:extLst>
              <a:ext uri="{FF2B5EF4-FFF2-40B4-BE49-F238E27FC236}">
                <a16:creationId xmlns:a16="http://schemas.microsoft.com/office/drawing/2014/main" id="{7061BC56-6766-FE3D-9AEB-2E20F9ABBD39}"/>
              </a:ext>
              <a:ext uri="{C183D7F6-B498-43B3-948B-1728B52AA6E4}">
                <adec:decorative xmlns:adec="http://schemas.microsoft.com/office/drawing/2017/decorative" val="1"/>
              </a:ext>
            </a:extLst>
          </p:cNvPr>
          <p:cNvSpPr txBox="1">
            <a:spLocks/>
          </p:cNvSpPr>
          <p:nvPr/>
        </p:nvSpPr>
        <p:spPr>
          <a:xfrm>
            <a:off x="1086137"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4" name="Rectangle: Top Corners Rounded 3">
            <a:extLst>
              <a:ext uri="{FF2B5EF4-FFF2-40B4-BE49-F238E27FC236}">
                <a16:creationId xmlns:a16="http://schemas.microsoft.com/office/drawing/2014/main" id="{20D02DD8-6105-A501-3334-C101A6547919}"/>
              </a:ext>
              <a:ext uri="{C183D7F6-B498-43B3-948B-1728B52AA6E4}">
                <adec:decorative xmlns:adec="http://schemas.microsoft.com/office/drawing/2017/decorative" val="1"/>
              </a:ext>
            </a:extLst>
          </p:cNvPr>
          <p:cNvSpPr/>
          <p:nvPr/>
        </p:nvSpPr>
        <p:spPr bwMode="auto">
          <a:xfrm>
            <a:off x="2062861" y="1987061"/>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 name="TextBox 7">
            <a:extLst>
              <a:ext uri="{FF2B5EF4-FFF2-40B4-BE49-F238E27FC236}">
                <a16:creationId xmlns:a16="http://schemas.microsoft.com/office/drawing/2014/main" id="{7DC6CA85-1325-8F12-FF52-3167B8847110}"/>
              </a:ext>
            </a:extLst>
          </p:cNvPr>
          <p:cNvSpPr txBox="1"/>
          <p:nvPr/>
        </p:nvSpPr>
        <p:spPr>
          <a:xfrm>
            <a:off x="1187244" y="2190054"/>
            <a:ext cx="2277626" cy="73866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Aide et formations pour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les utilisateurs finaux de Microsoft 365 Copilot, articles d’assistance, tutoriels vidéo</a:t>
            </a:r>
          </a:p>
        </p:txBody>
      </p:sp>
      <p:sp>
        <p:nvSpPr>
          <p:cNvPr id="11" name="Rectangle: Rounded Corners 10">
            <a:extLst>
              <a:ext uri="{FF2B5EF4-FFF2-40B4-BE49-F238E27FC236}">
                <a16:creationId xmlns:a16="http://schemas.microsoft.com/office/drawing/2014/main" id="{55DF7DD2-133C-09F3-B0F8-5A499426C061}"/>
              </a:ext>
            </a:extLst>
          </p:cNvPr>
          <p:cNvSpPr>
            <a:spLocks/>
          </p:cNvSpPr>
          <p:nvPr/>
        </p:nvSpPr>
        <p:spPr bwMode="auto">
          <a:xfrm>
            <a:off x="1187244"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7"/>
              </a:rPr>
              <a:t>Aide et formations </a:t>
            </a:r>
            <a:b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7"/>
              </a:rPr>
            </a:b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7"/>
              </a:rPr>
              <a:t>Microsoft 365 Copilot</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16" name="Freeform: Shape 115">
            <a:extLst>
              <a:ext uri="{FF2B5EF4-FFF2-40B4-BE49-F238E27FC236}">
                <a16:creationId xmlns:a16="http://schemas.microsoft.com/office/drawing/2014/main" id="{B2F92510-3A4B-1D59-9994-78CD0EA5A8CB}"/>
              </a:ext>
              <a:ext uri="{C183D7F6-B498-43B3-948B-1728B52AA6E4}">
                <adec:decorative xmlns:adec="http://schemas.microsoft.com/office/drawing/2017/decorative" val="1"/>
              </a:ext>
            </a:extLst>
          </p:cNvPr>
          <p:cNvSpPr/>
          <p:nvPr/>
        </p:nvSpPr>
        <p:spPr bwMode="auto">
          <a:xfrm>
            <a:off x="1217796"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Graphic 255" descr="Icône représentant un doigt tapant sur un écran">
            <a:extLst>
              <a:ext uri="{FF2B5EF4-FFF2-40B4-BE49-F238E27FC236}">
                <a16:creationId xmlns:a16="http://schemas.microsoft.com/office/drawing/2014/main" id="{C8C685A5-37DA-272F-36D2-C38F920D48C1}"/>
              </a:ext>
            </a:extLst>
          </p:cNvPr>
          <p:cNvSpPr/>
          <p:nvPr/>
        </p:nvSpPr>
        <p:spPr>
          <a:xfrm>
            <a:off x="1316141"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25" name="TextBox 24">
            <a:extLst>
              <a:ext uri="{FF2B5EF4-FFF2-40B4-BE49-F238E27FC236}">
                <a16:creationId xmlns:a16="http://schemas.microsoft.com/office/drawing/2014/main" id="{272A377D-2200-59C6-8158-10886D57DBBC}"/>
              </a:ext>
              <a:ext uri="{C183D7F6-B498-43B3-948B-1728B52AA6E4}">
                <adec:decorative xmlns:adec="http://schemas.microsoft.com/office/drawing/2017/decorative" val="1"/>
              </a:ext>
            </a:extLst>
          </p:cNvPr>
          <p:cNvSpPr txBox="1">
            <a:spLocks/>
          </p:cNvSpPr>
          <p:nvPr/>
        </p:nvSpPr>
        <p:spPr>
          <a:xfrm>
            <a:off x="7609969" y="3994002"/>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26" name="Rectangle: Top Corners Rounded 25">
            <a:extLst>
              <a:ext uri="{FF2B5EF4-FFF2-40B4-BE49-F238E27FC236}">
                <a16:creationId xmlns:a16="http://schemas.microsoft.com/office/drawing/2014/main" id="{4CB28AA1-3ED9-5B77-6BEE-1A8DCBA1AF55}"/>
              </a:ext>
              <a:ext uri="{C183D7F6-B498-43B3-948B-1728B52AA6E4}">
                <adec:decorative xmlns:adec="http://schemas.microsoft.com/office/drawing/2017/decorative" val="1"/>
              </a:ext>
            </a:extLst>
          </p:cNvPr>
          <p:cNvSpPr/>
          <p:nvPr/>
        </p:nvSpPr>
        <p:spPr bwMode="auto">
          <a:xfrm>
            <a:off x="3411090" y="4672389"/>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Rectangle: Top Corners Rounded 26">
            <a:extLst>
              <a:ext uri="{FF2B5EF4-FFF2-40B4-BE49-F238E27FC236}">
                <a16:creationId xmlns:a16="http://schemas.microsoft.com/office/drawing/2014/main" id="{1B5D548E-5075-2997-0CF1-8D5D054249B9}"/>
              </a:ext>
              <a:ext uri="{C183D7F6-B498-43B3-948B-1728B52AA6E4}">
                <adec:decorative xmlns:adec="http://schemas.microsoft.com/office/drawing/2017/decorative" val="1"/>
              </a:ext>
            </a:extLst>
          </p:cNvPr>
          <p:cNvSpPr>
            <a:spLocks/>
          </p:cNvSpPr>
          <p:nvPr/>
        </p:nvSpPr>
        <p:spPr bwMode="auto">
          <a:xfrm>
            <a:off x="8586693" y="4672389"/>
            <a:ext cx="526391" cy="4833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TextBox 27">
            <a:extLst>
              <a:ext uri="{FF2B5EF4-FFF2-40B4-BE49-F238E27FC236}">
                <a16:creationId xmlns:a16="http://schemas.microsoft.com/office/drawing/2014/main" id="{4F54C0F9-7D6A-6601-09AD-F61A60A83D35}"/>
              </a:ext>
            </a:extLst>
          </p:cNvPr>
          <p:cNvSpPr txBox="1"/>
          <p:nvPr/>
        </p:nvSpPr>
        <p:spPr>
          <a:xfrm>
            <a:off x="2535473" y="4875382"/>
            <a:ext cx="2277626" cy="923330"/>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Programme de formation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en entreprise, formation dirigée par un instructeur Microsoft, réductions </a:t>
            </a:r>
            <a:r>
              <a:rPr kumimoji="0" lang="fr-FR" sz="1200" b="0" i="0" u="none" strike="noStrike" kern="1200" cap="none" spc="0" normalizeH="0" baseline="0" noProof="0">
                <a:ln>
                  <a:noFill/>
                </a:ln>
                <a:solidFill>
                  <a:srgbClr val="000000"/>
                </a:solidFill>
                <a:effectLst/>
                <a:uLnTx/>
                <a:uFillTx/>
                <a:latin typeface="Segoe UI"/>
                <a:ea typeface="+mn-ea"/>
                <a:cs typeface="+mn-cs"/>
              </a:rPr>
              <a:t>sur le prix de la</a:t>
            </a:r>
            <a:r>
              <a:rPr kumimoji="0" lang="fr-fr" sz="1200" b="0" i="0" u="none" strike="noStrike" kern="1200" cap="none" spc="0" normalizeH="0" baseline="0" noProof="0">
                <a:ln>
                  <a:noFill/>
                </a:ln>
                <a:solidFill>
                  <a:srgbClr val="000000"/>
                </a:solidFill>
                <a:effectLst/>
                <a:uLnTx/>
                <a:uFillTx/>
                <a:latin typeface="Segoe UI"/>
                <a:ea typeface="+mn-ea"/>
                <a:cs typeface="+mn-cs"/>
              </a:rPr>
              <a:t> certification Microsoft</a:t>
            </a:r>
          </a:p>
        </p:txBody>
      </p:sp>
      <p:sp>
        <p:nvSpPr>
          <p:cNvPr id="29" name="TextBox 28">
            <a:extLst>
              <a:ext uri="{FF2B5EF4-FFF2-40B4-BE49-F238E27FC236}">
                <a16:creationId xmlns:a16="http://schemas.microsoft.com/office/drawing/2014/main" id="{41975101-A275-84B2-33C2-9B52EC16A015}"/>
              </a:ext>
              <a:ext uri="{C183D7F6-B498-43B3-948B-1728B52AA6E4}">
                <adec:decorative xmlns:adec="http://schemas.microsoft.com/office/drawing/2017/decorative" val="1"/>
              </a:ext>
            </a:extLst>
          </p:cNvPr>
          <p:cNvSpPr txBox="1">
            <a:spLocks/>
          </p:cNvSpPr>
          <p:nvPr/>
        </p:nvSpPr>
        <p:spPr>
          <a:xfrm>
            <a:off x="5015960" y="3994002"/>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30" name="Rectangle: Top Corners Rounded 29">
            <a:extLst>
              <a:ext uri="{FF2B5EF4-FFF2-40B4-BE49-F238E27FC236}">
                <a16:creationId xmlns:a16="http://schemas.microsoft.com/office/drawing/2014/main" id="{F214EDD1-94CF-1C3B-7F9E-896DEDF3C9F8}"/>
              </a:ext>
              <a:ext uri="{C183D7F6-B498-43B3-948B-1728B52AA6E4}">
                <adec:decorative xmlns:adec="http://schemas.microsoft.com/office/drawing/2017/decorative" val="1"/>
              </a:ext>
            </a:extLst>
          </p:cNvPr>
          <p:cNvSpPr/>
          <p:nvPr/>
        </p:nvSpPr>
        <p:spPr bwMode="auto">
          <a:xfrm>
            <a:off x="5992684" y="4672389"/>
            <a:ext cx="526391" cy="4833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TextBox 30">
            <a:extLst>
              <a:ext uri="{FF2B5EF4-FFF2-40B4-BE49-F238E27FC236}">
                <a16:creationId xmlns:a16="http://schemas.microsoft.com/office/drawing/2014/main" id="{FE95316A-CD27-2BC1-F81F-4437E060E877}"/>
              </a:ext>
            </a:extLst>
          </p:cNvPr>
          <p:cNvSpPr txBox="1"/>
          <p:nvPr/>
        </p:nvSpPr>
        <p:spPr>
          <a:xfrm>
            <a:off x="5117066" y="4875382"/>
            <a:ext cx="2277626" cy="923330"/>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Les clients éligibles</a:t>
            </a:r>
            <a:br>
              <a:rPr sz="1200"/>
            </a:br>
            <a:r>
              <a:rPr kumimoji="0" lang="fr-fr" sz="1200" b="0" i="0" u="none" strike="noStrike" kern="1200" cap="none" spc="0" normalizeH="0" baseline="0" noProof="0">
                <a:ln>
                  <a:noFill/>
                </a:ln>
                <a:solidFill>
                  <a:srgbClr val="000000"/>
                </a:solidFill>
                <a:effectLst/>
                <a:uLnTx/>
                <a:uFillTx/>
                <a:latin typeface="Segoe UI"/>
                <a:ea typeface="+mn-ea"/>
                <a:cs typeface="+mn-cs"/>
              </a:rPr>
              <a:t>peuvent demander une assistance technique et une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aide au déploiement auprès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de Microsoft</a:t>
            </a:r>
          </a:p>
        </p:txBody>
      </p:sp>
      <p:sp>
        <p:nvSpPr>
          <p:cNvPr id="32" name="TextBox 31">
            <a:extLst>
              <a:ext uri="{FF2B5EF4-FFF2-40B4-BE49-F238E27FC236}">
                <a16:creationId xmlns:a16="http://schemas.microsoft.com/office/drawing/2014/main" id="{C37CF60F-A830-C041-E3C3-D1AA4FE7B837}"/>
              </a:ext>
            </a:extLst>
          </p:cNvPr>
          <p:cNvSpPr txBox="1"/>
          <p:nvPr/>
        </p:nvSpPr>
        <p:spPr>
          <a:xfrm>
            <a:off x="7637428" y="4875382"/>
            <a:ext cx="2452380" cy="738664"/>
          </a:xfrm>
          <a:prstGeom prst="rect">
            <a:avLst/>
          </a:prstGeom>
          <a:noFill/>
        </p:spPr>
        <p:txBody>
          <a:bodyPr wrap="square" lIns="0" tIns="0" rIns="0" bIns="0" rtlCol="0" anchor="t">
            <a:spAutoFit/>
          </a:bodyPr>
          <a:lstStyle/>
          <a:p>
            <a:pPr algn="ctr" defTabSz="914400">
              <a:defRPr/>
            </a:pPr>
            <a:r>
              <a:rPr kumimoji="0" lang="fr-fr" sz="1200" b="0" i="0" u="none" strike="noStrike" kern="1200" cap="none" spc="0" normalizeH="0" baseline="0" noProof="0">
                <a:ln>
                  <a:noFill/>
                </a:ln>
                <a:solidFill>
                  <a:srgbClr val="000000"/>
                </a:solidFill>
                <a:effectLst/>
                <a:uLnTx/>
                <a:uFillTx/>
                <a:latin typeface="Segoe UI"/>
                <a:ea typeface="+mn-ea"/>
                <a:cs typeface="+mn-cs"/>
              </a:rPr>
              <a:t>Offres et ateliers du support Microsoft Unified, axés sur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la </a:t>
            </a:r>
            <a:r>
              <a:rPr lang="fr-fr" sz="1200">
                <a:latin typeface="Segoe Sans Display" pitchFamily="2" charset="0"/>
              </a:rPr>
              <a:t>valeur commerciale, la gouvernance et l’habilitation</a:t>
            </a:r>
            <a:endParaRPr kumimoji="0" lang="en-US" sz="1200" b="0" i="0" u="none" strike="noStrike" kern="1200" cap="none" spc="0" normalizeH="0" baseline="0" noProof="0">
              <a:ln>
                <a:noFill/>
              </a:ln>
              <a:solidFill>
                <a:srgbClr val="000000"/>
              </a:solidFill>
              <a:effectLst/>
              <a:uLnTx/>
              <a:uFillTx/>
              <a:latin typeface="Segoe UI"/>
              <a:ea typeface="+mn-ea"/>
              <a:cs typeface="+mn-cs"/>
            </a:endParaRPr>
          </a:p>
        </p:txBody>
      </p:sp>
      <p:sp>
        <p:nvSpPr>
          <p:cNvPr id="33" name="Rectangle: Rounded Corners 32">
            <a:extLst>
              <a:ext uri="{FF2B5EF4-FFF2-40B4-BE49-F238E27FC236}">
                <a16:creationId xmlns:a16="http://schemas.microsoft.com/office/drawing/2014/main" id="{4C7DAD1C-A6E2-57A2-A309-F20D773C2644}"/>
              </a:ext>
            </a:extLst>
          </p:cNvPr>
          <p:cNvSpPr>
            <a:spLocks/>
          </p:cNvSpPr>
          <p:nvPr/>
        </p:nvSpPr>
        <p:spPr bwMode="auto">
          <a:xfrm>
            <a:off x="2535473"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Initiative de formation </a:t>
            </a:r>
            <a:b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b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en entreprise</a:t>
            </a:r>
            <a:r>
              <a:rPr kumimoji="0" lang="fr-fr" sz="1050" b="0" i="0" u="none" strike="noStrike" kern="1200" cap="none" spc="0" normalizeH="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 </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4" name="Rectangle: Rounded Corners 33">
            <a:extLst>
              <a:ext uri="{FF2B5EF4-FFF2-40B4-BE49-F238E27FC236}">
                <a16:creationId xmlns:a16="http://schemas.microsoft.com/office/drawing/2014/main" id="{92654D4E-DE44-3BBB-7D00-0115F0FBB2DE}"/>
              </a:ext>
            </a:extLst>
          </p:cNvPr>
          <p:cNvSpPr>
            <a:spLocks/>
          </p:cNvSpPr>
          <p:nvPr/>
        </p:nvSpPr>
        <p:spPr bwMode="auto">
          <a:xfrm>
            <a:off x="5117067"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9">
                  <a:extLst>
                    <a:ext uri="{A12FA001-AC4F-418D-AE19-62706E023703}">
                      <ahyp:hlinkClr xmlns:ahyp="http://schemas.microsoft.com/office/drawing/2018/hyperlinkcolor" val="tx"/>
                    </a:ext>
                  </a:extLst>
                </a:hlinkClick>
              </a:rPr>
              <a:t>Microsoft FastTrack</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6" name="Rectangle: Rounded Corners 35">
            <a:extLst>
              <a:ext uri="{FF2B5EF4-FFF2-40B4-BE49-F238E27FC236}">
                <a16:creationId xmlns:a16="http://schemas.microsoft.com/office/drawing/2014/main" id="{6638F1C3-A45B-043B-4BA5-8F9A71063B3F}"/>
              </a:ext>
            </a:extLst>
          </p:cNvPr>
          <p:cNvSpPr>
            <a:spLocks/>
          </p:cNvSpPr>
          <p:nvPr/>
        </p:nvSpPr>
        <p:spPr bwMode="auto">
          <a:xfrm>
            <a:off x="7711077"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10">
                  <a:extLst>
                    <a:ext uri="{A12FA001-AC4F-418D-AE19-62706E023703}">
                      <ahyp:hlinkClr xmlns:ahyp="http://schemas.microsoft.com/office/drawing/2018/hyperlinkcolor" val="tx"/>
                    </a:ext>
                  </a:extLst>
                </a:hlinkClick>
              </a:rPr>
              <a:t>Microsoft Unified</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9" name="Graphic 5">
            <a:extLst>
              <a:ext uri="{FF2B5EF4-FFF2-40B4-BE49-F238E27FC236}">
                <a16:creationId xmlns:a16="http://schemas.microsoft.com/office/drawing/2014/main" id="{2A74193C-BC34-7671-1B62-1B30E347994C}"/>
              </a:ext>
              <a:ext uri="{C183D7F6-B498-43B3-948B-1728B52AA6E4}">
                <adec:decorative xmlns:adec="http://schemas.microsoft.com/office/drawing/2017/decorative" val="1"/>
              </a:ext>
            </a:extLst>
          </p:cNvPr>
          <p:cNvSpPr/>
          <p:nvPr/>
        </p:nvSpPr>
        <p:spPr>
          <a:xfrm>
            <a:off x="6083367" y="4206358"/>
            <a:ext cx="345025" cy="341847"/>
          </a:xfrm>
          <a:custGeom>
            <a:avLst/>
            <a:gdLst>
              <a:gd name="connsiteX0" fmla="*/ 22232 w 308503"/>
              <a:gd name="connsiteY0" fmla="*/ 163035 h 305660"/>
              <a:gd name="connsiteX1" fmla="*/ 160204 w 308503"/>
              <a:gd name="connsiteY1" fmla="*/ 163035 h 305660"/>
              <a:gd name="connsiteX2" fmla="*/ 133392 w 308503"/>
              <a:gd name="connsiteY2" fmla="*/ 229731 h 305660"/>
              <a:gd name="connsiteX3" fmla="*/ 144345 w 308503"/>
              <a:gd name="connsiteY3" fmla="*/ 274387 h 305660"/>
              <a:gd name="connsiteX4" fmla="*/ 96339 w 308503"/>
              <a:gd name="connsiteY4" fmla="*/ 281605 h 305660"/>
              <a:gd name="connsiteX5" fmla="*/ 74 w 308503"/>
              <a:gd name="connsiteY5" fmla="*/ 218318 h 305660"/>
              <a:gd name="connsiteX6" fmla="*/ 0 w 308503"/>
              <a:gd name="connsiteY6" fmla="*/ 214909 h 305660"/>
              <a:gd name="connsiteX7" fmla="*/ 0 w 308503"/>
              <a:gd name="connsiteY7" fmla="*/ 185267 h 305660"/>
              <a:gd name="connsiteX8" fmla="*/ 20098 w 308503"/>
              <a:gd name="connsiteY8" fmla="*/ 163138 h 305660"/>
              <a:gd name="connsiteX9" fmla="*/ 22232 w 308503"/>
              <a:gd name="connsiteY9" fmla="*/ 163035 h 305660"/>
              <a:gd name="connsiteX10" fmla="*/ 281605 w 308503"/>
              <a:gd name="connsiteY10" fmla="*/ 81517 h 305660"/>
              <a:gd name="connsiteX11" fmla="*/ 229731 w 308503"/>
              <a:gd name="connsiteY11" fmla="*/ 133392 h 305660"/>
              <a:gd name="connsiteX12" fmla="*/ 177856 w 308503"/>
              <a:gd name="connsiteY12" fmla="*/ 81517 h 305660"/>
              <a:gd name="connsiteX13" fmla="*/ 229731 w 308503"/>
              <a:gd name="connsiteY13" fmla="*/ 29643 h 305660"/>
              <a:gd name="connsiteX14" fmla="*/ 281605 w 308503"/>
              <a:gd name="connsiteY14" fmla="*/ 81517 h 305660"/>
              <a:gd name="connsiteX15" fmla="*/ 96339 w 308503"/>
              <a:gd name="connsiteY15" fmla="*/ 0 h 305660"/>
              <a:gd name="connsiteX16" fmla="*/ 163035 w 308503"/>
              <a:gd name="connsiteY16" fmla="*/ 66696 h 305660"/>
              <a:gd name="connsiteX17" fmla="*/ 96339 w 308503"/>
              <a:gd name="connsiteY17" fmla="*/ 133392 h 305660"/>
              <a:gd name="connsiteX18" fmla="*/ 29643 w 308503"/>
              <a:gd name="connsiteY18" fmla="*/ 66696 h 305660"/>
              <a:gd name="connsiteX19" fmla="*/ 96339 w 308503"/>
              <a:gd name="connsiteY19" fmla="*/ 0 h 305660"/>
              <a:gd name="connsiteX20" fmla="*/ 181962 w 308503"/>
              <a:gd name="connsiteY20" fmla="*/ 177485 h 305660"/>
              <a:gd name="connsiteX21" fmla="*/ 161719 w 308503"/>
              <a:gd name="connsiteY21" fmla="*/ 214195 h 305660"/>
              <a:gd name="connsiteX22" fmla="*/ 160604 w 308503"/>
              <a:gd name="connsiteY22" fmla="*/ 214494 h 305660"/>
              <a:gd name="connsiteX23" fmla="*/ 151948 w 308503"/>
              <a:gd name="connsiteY23" fmla="*/ 216629 h 305660"/>
              <a:gd name="connsiteX24" fmla="*/ 152037 w 308503"/>
              <a:gd name="connsiteY24" fmla="*/ 243411 h 305660"/>
              <a:gd name="connsiteX25" fmla="*/ 160041 w 308503"/>
              <a:gd name="connsiteY25" fmla="*/ 245338 h 305660"/>
              <a:gd name="connsiteX26" fmla="*/ 181917 w 308503"/>
              <a:gd name="connsiteY26" fmla="*/ 281097 h 305660"/>
              <a:gd name="connsiteX27" fmla="*/ 181532 w 308503"/>
              <a:gd name="connsiteY27" fmla="*/ 282539 h 305660"/>
              <a:gd name="connsiteX28" fmla="*/ 178760 w 308503"/>
              <a:gd name="connsiteY28" fmla="*/ 291906 h 305660"/>
              <a:gd name="connsiteX29" fmla="*/ 200770 w 308503"/>
              <a:gd name="connsiteY29" fmla="*/ 305557 h 305660"/>
              <a:gd name="connsiteX30" fmla="*/ 208077 w 308503"/>
              <a:gd name="connsiteY30" fmla="*/ 297879 h 305660"/>
              <a:gd name="connsiteX31" fmla="*/ 249984 w 308503"/>
              <a:gd name="connsiteY31" fmla="*/ 296819 h 305660"/>
              <a:gd name="connsiteX32" fmla="*/ 251044 w 308503"/>
              <a:gd name="connsiteY32" fmla="*/ 297879 h 305660"/>
              <a:gd name="connsiteX33" fmla="*/ 258440 w 308503"/>
              <a:gd name="connsiteY33" fmla="*/ 305660 h 305660"/>
              <a:gd name="connsiteX34" fmla="*/ 280405 w 308503"/>
              <a:gd name="connsiteY34" fmla="*/ 292128 h 305660"/>
              <a:gd name="connsiteX35" fmla="*/ 277470 w 308503"/>
              <a:gd name="connsiteY35" fmla="*/ 281961 h 305660"/>
              <a:gd name="connsiteX36" fmla="*/ 297735 w 308503"/>
              <a:gd name="connsiteY36" fmla="*/ 245263 h 305660"/>
              <a:gd name="connsiteX37" fmla="*/ 298843 w 308503"/>
              <a:gd name="connsiteY37" fmla="*/ 244967 h 305660"/>
              <a:gd name="connsiteX38" fmla="*/ 307483 w 308503"/>
              <a:gd name="connsiteY38" fmla="*/ 242833 h 305660"/>
              <a:gd name="connsiteX39" fmla="*/ 307394 w 308503"/>
              <a:gd name="connsiteY39" fmla="*/ 216036 h 305660"/>
              <a:gd name="connsiteX40" fmla="*/ 299391 w 308503"/>
              <a:gd name="connsiteY40" fmla="*/ 214109 h 305660"/>
              <a:gd name="connsiteX41" fmla="*/ 277531 w 308503"/>
              <a:gd name="connsiteY41" fmla="*/ 178338 h 305660"/>
              <a:gd name="connsiteX42" fmla="*/ 277915 w 308503"/>
              <a:gd name="connsiteY42" fmla="*/ 176907 h 305660"/>
              <a:gd name="connsiteX43" fmla="*/ 280672 w 308503"/>
              <a:gd name="connsiteY43" fmla="*/ 167570 h 305660"/>
              <a:gd name="connsiteX44" fmla="*/ 258677 w 308503"/>
              <a:gd name="connsiteY44" fmla="*/ 153890 h 305660"/>
              <a:gd name="connsiteX45" fmla="*/ 251370 w 308503"/>
              <a:gd name="connsiteY45" fmla="*/ 161582 h 305660"/>
              <a:gd name="connsiteX46" fmla="*/ 209462 w 308503"/>
              <a:gd name="connsiteY46" fmla="*/ 162657 h 305660"/>
              <a:gd name="connsiteX47" fmla="*/ 208388 w 308503"/>
              <a:gd name="connsiteY47" fmla="*/ 161582 h 305660"/>
              <a:gd name="connsiteX48" fmla="*/ 201007 w 308503"/>
              <a:gd name="connsiteY48" fmla="*/ 153801 h 305660"/>
              <a:gd name="connsiteX49" fmla="*/ 179027 w 308503"/>
              <a:gd name="connsiteY49" fmla="*/ 167318 h 305660"/>
              <a:gd name="connsiteX50" fmla="*/ 181962 w 308503"/>
              <a:gd name="connsiteY50" fmla="*/ 177485 h 305660"/>
              <a:gd name="connsiteX51" fmla="*/ 229731 w 308503"/>
              <a:gd name="connsiteY51" fmla="*/ 251963 h 305660"/>
              <a:gd name="connsiteX52" fmla="*/ 208240 w 308503"/>
              <a:gd name="connsiteY52" fmla="*/ 229731 h 305660"/>
              <a:gd name="connsiteX53" fmla="*/ 229731 w 308503"/>
              <a:gd name="connsiteY53" fmla="*/ 207499 h 305660"/>
              <a:gd name="connsiteX54" fmla="*/ 251222 w 308503"/>
              <a:gd name="connsiteY54" fmla="*/ 229731 h 305660"/>
              <a:gd name="connsiteX55" fmla="*/ 229731 w 308503"/>
              <a:gd name="connsiteY55" fmla="*/ 251963 h 305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308503" h="305660">
                <a:moveTo>
                  <a:pt x="22232" y="163035"/>
                </a:moveTo>
                <a:lnTo>
                  <a:pt x="160204" y="163035"/>
                </a:lnTo>
                <a:cubicBezTo>
                  <a:pt x="142967" y="180957"/>
                  <a:pt x="133356" y="204865"/>
                  <a:pt x="133392" y="229731"/>
                </a:cubicBezTo>
                <a:cubicBezTo>
                  <a:pt x="133392" y="245841"/>
                  <a:pt x="137349" y="261033"/>
                  <a:pt x="144345" y="274387"/>
                </a:cubicBezTo>
                <a:cubicBezTo>
                  <a:pt x="128783" y="279575"/>
                  <a:pt x="111619" y="281605"/>
                  <a:pt x="96339" y="281605"/>
                </a:cubicBezTo>
                <a:cubicBezTo>
                  <a:pt x="55995" y="281605"/>
                  <a:pt x="2446" y="267436"/>
                  <a:pt x="74" y="218318"/>
                </a:cubicBezTo>
                <a:lnTo>
                  <a:pt x="0" y="214909"/>
                </a:lnTo>
                <a:lnTo>
                  <a:pt x="0" y="185267"/>
                </a:lnTo>
                <a:cubicBezTo>
                  <a:pt x="1" y="173816"/>
                  <a:pt x="8699" y="164238"/>
                  <a:pt x="20098" y="163138"/>
                </a:cubicBezTo>
                <a:lnTo>
                  <a:pt x="22232" y="163035"/>
                </a:lnTo>
                <a:close/>
                <a:moveTo>
                  <a:pt x="281605" y="81517"/>
                </a:moveTo>
                <a:cubicBezTo>
                  <a:pt x="281605" y="110167"/>
                  <a:pt x="258380" y="133392"/>
                  <a:pt x="229731" y="133392"/>
                </a:cubicBezTo>
                <a:cubicBezTo>
                  <a:pt x="201081" y="133392"/>
                  <a:pt x="177856" y="110167"/>
                  <a:pt x="177856" y="81517"/>
                </a:cubicBezTo>
                <a:cubicBezTo>
                  <a:pt x="177856" y="52868"/>
                  <a:pt x="201081" y="29643"/>
                  <a:pt x="229731" y="29643"/>
                </a:cubicBezTo>
                <a:cubicBezTo>
                  <a:pt x="258380" y="29643"/>
                  <a:pt x="281605" y="52868"/>
                  <a:pt x="281605" y="81517"/>
                </a:cubicBezTo>
                <a:close/>
                <a:moveTo>
                  <a:pt x="96339" y="0"/>
                </a:moveTo>
                <a:cubicBezTo>
                  <a:pt x="133174" y="0"/>
                  <a:pt x="163035" y="29861"/>
                  <a:pt x="163035" y="66696"/>
                </a:cubicBezTo>
                <a:cubicBezTo>
                  <a:pt x="163035" y="103531"/>
                  <a:pt x="133174" y="133392"/>
                  <a:pt x="96339" y="133392"/>
                </a:cubicBezTo>
                <a:cubicBezTo>
                  <a:pt x="59504" y="133392"/>
                  <a:pt x="29643" y="103531"/>
                  <a:pt x="29643" y="66696"/>
                </a:cubicBezTo>
                <a:cubicBezTo>
                  <a:pt x="29643" y="29861"/>
                  <a:pt x="59504" y="0"/>
                  <a:pt x="96339" y="0"/>
                </a:cubicBezTo>
                <a:close/>
                <a:moveTo>
                  <a:pt x="181962" y="177485"/>
                </a:moveTo>
                <a:cubicBezTo>
                  <a:pt x="186509" y="193212"/>
                  <a:pt x="177445" y="209648"/>
                  <a:pt x="161719" y="214195"/>
                </a:cubicBezTo>
                <a:cubicBezTo>
                  <a:pt x="161349" y="214302"/>
                  <a:pt x="160977" y="214402"/>
                  <a:pt x="160604" y="214494"/>
                </a:cubicBezTo>
                <a:lnTo>
                  <a:pt x="151948" y="216629"/>
                </a:lnTo>
                <a:cubicBezTo>
                  <a:pt x="150561" y="225505"/>
                  <a:pt x="150591" y="234545"/>
                  <a:pt x="152037" y="243411"/>
                </a:cubicBezTo>
                <a:lnTo>
                  <a:pt x="160041" y="245338"/>
                </a:lnTo>
                <a:cubicBezTo>
                  <a:pt x="175957" y="249172"/>
                  <a:pt x="185751" y="265182"/>
                  <a:pt x="181917" y="281097"/>
                </a:cubicBezTo>
                <a:cubicBezTo>
                  <a:pt x="181801" y="281582"/>
                  <a:pt x="181672" y="282062"/>
                  <a:pt x="181532" y="282539"/>
                </a:cubicBezTo>
                <a:lnTo>
                  <a:pt x="178760" y="291906"/>
                </a:lnTo>
                <a:cubicBezTo>
                  <a:pt x="185282" y="297627"/>
                  <a:pt x="192692" y="302266"/>
                  <a:pt x="200770" y="305557"/>
                </a:cubicBezTo>
                <a:lnTo>
                  <a:pt x="208077" y="297879"/>
                </a:lnTo>
                <a:cubicBezTo>
                  <a:pt x="219357" y="286015"/>
                  <a:pt x="238120" y="285540"/>
                  <a:pt x="249984" y="296819"/>
                </a:cubicBezTo>
                <a:cubicBezTo>
                  <a:pt x="250346" y="297163"/>
                  <a:pt x="250700" y="297518"/>
                  <a:pt x="251044" y="297879"/>
                </a:cubicBezTo>
                <a:lnTo>
                  <a:pt x="258440" y="305660"/>
                </a:lnTo>
                <a:cubicBezTo>
                  <a:pt x="266459" y="302395"/>
                  <a:pt x="273882" y="297823"/>
                  <a:pt x="280405" y="292128"/>
                </a:cubicBezTo>
                <a:lnTo>
                  <a:pt x="277470" y="281961"/>
                </a:lnTo>
                <a:cubicBezTo>
                  <a:pt x="272932" y="266231"/>
                  <a:pt x="282006" y="249802"/>
                  <a:pt x="297735" y="245263"/>
                </a:cubicBezTo>
                <a:cubicBezTo>
                  <a:pt x="298103" y="245158"/>
                  <a:pt x="298472" y="245059"/>
                  <a:pt x="298843" y="244967"/>
                </a:cubicBezTo>
                <a:lnTo>
                  <a:pt x="307483" y="242833"/>
                </a:lnTo>
                <a:cubicBezTo>
                  <a:pt x="308872" y="233952"/>
                  <a:pt x="308843" y="224908"/>
                  <a:pt x="307394" y="216036"/>
                </a:cubicBezTo>
                <a:lnTo>
                  <a:pt x="299391" y="214109"/>
                </a:lnTo>
                <a:cubicBezTo>
                  <a:pt x="283477" y="210267"/>
                  <a:pt x="273689" y="194253"/>
                  <a:pt x="277531" y="178338"/>
                </a:cubicBezTo>
                <a:cubicBezTo>
                  <a:pt x="277647" y="177859"/>
                  <a:pt x="277776" y="177382"/>
                  <a:pt x="277915" y="176907"/>
                </a:cubicBezTo>
                <a:lnTo>
                  <a:pt x="280672" y="167570"/>
                </a:lnTo>
                <a:cubicBezTo>
                  <a:pt x="274152" y="161819"/>
                  <a:pt x="266717" y="157197"/>
                  <a:pt x="258677" y="153890"/>
                </a:cubicBezTo>
                <a:lnTo>
                  <a:pt x="251370" y="161582"/>
                </a:lnTo>
                <a:cubicBezTo>
                  <a:pt x="240094" y="173451"/>
                  <a:pt x="221331" y="173933"/>
                  <a:pt x="209462" y="162657"/>
                </a:cubicBezTo>
                <a:cubicBezTo>
                  <a:pt x="209095" y="162308"/>
                  <a:pt x="208736" y="161950"/>
                  <a:pt x="208388" y="161582"/>
                </a:cubicBezTo>
                <a:lnTo>
                  <a:pt x="201007" y="153801"/>
                </a:lnTo>
                <a:cubicBezTo>
                  <a:pt x="192944" y="157062"/>
                  <a:pt x="185533" y="161656"/>
                  <a:pt x="179027" y="167318"/>
                </a:cubicBezTo>
                <a:lnTo>
                  <a:pt x="181962" y="177485"/>
                </a:lnTo>
                <a:close/>
                <a:moveTo>
                  <a:pt x="229731" y="251963"/>
                </a:moveTo>
                <a:cubicBezTo>
                  <a:pt x="217874" y="251963"/>
                  <a:pt x="208240" y="242003"/>
                  <a:pt x="208240" y="229731"/>
                </a:cubicBezTo>
                <a:cubicBezTo>
                  <a:pt x="208240" y="217444"/>
                  <a:pt x="217874" y="207499"/>
                  <a:pt x="229731" y="207499"/>
                </a:cubicBezTo>
                <a:cubicBezTo>
                  <a:pt x="241588" y="207499"/>
                  <a:pt x="251222" y="217444"/>
                  <a:pt x="251222" y="229731"/>
                </a:cubicBezTo>
                <a:cubicBezTo>
                  <a:pt x="251222" y="242003"/>
                  <a:pt x="241588" y="251963"/>
                  <a:pt x="229731" y="251963"/>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45" name="Graphic 6">
            <a:extLst>
              <a:ext uri="{FF2B5EF4-FFF2-40B4-BE49-F238E27FC236}">
                <a16:creationId xmlns:a16="http://schemas.microsoft.com/office/drawing/2014/main" id="{6C073C25-0E4A-7950-DA1F-696A328EE463}"/>
              </a:ext>
              <a:ext uri="{C183D7F6-B498-43B3-948B-1728B52AA6E4}">
                <adec:decorative xmlns:adec="http://schemas.microsoft.com/office/drawing/2017/decorative" val="1"/>
              </a:ext>
            </a:extLst>
          </p:cNvPr>
          <p:cNvSpPr/>
          <p:nvPr/>
        </p:nvSpPr>
        <p:spPr>
          <a:xfrm>
            <a:off x="8678965" y="4206358"/>
            <a:ext cx="341847" cy="341847"/>
          </a:xfrm>
          <a:custGeom>
            <a:avLst/>
            <a:gdLst>
              <a:gd name="connsiteX0" fmla="*/ 148213 w 296426"/>
              <a:gd name="connsiteY0" fmla="*/ 0 h 296426"/>
              <a:gd name="connsiteX1" fmla="*/ 296427 w 296426"/>
              <a:gd name="connsiteY1" fmla="*/ 148213 h 296426"/>
              <a:gd name="connsiteX2" fmla="*/ 148213 w 296426"/>
              <a:gd name="connsiteY2" fmla="*/ 296427 h 296426"/>
              <a:gd name="connsiteX3" fmla="*/ 0 w 296426"/>
              <a:gd name="connsiteY3" fmla="*/ 148213 h 296426"/>
              <a:gd name="connsiteX4" fmla="*/ 148213 w 296426"/>
              <a:gd name="connsiteY4" fmla="*/ 0 h 296426"/>
              <a:gd name="connsiteX5" fmla="*/ 159789 w 296426"/>
              <a:gd name="connsiteY5" fmla="*/ 81058 h 296426"/>
              <a:gd name="connsiteX6" fmla="*/ 158544 w 296426"/>
              <a:gd name="connsiteY6" fmla="*/ 79976 h 296426"/>
              <a:gd name="connsiteX7" fmla="*/ 145457 w 296426"/>
              <a:gd name="connsiteY7" fmla="*/ 79872 h 296426"/>
              <a:gd name="connsiteX8" fmla="*/ 144063 w 296426"/>
              <a:gd name="connsiteY8" fmla="*/ 81058 h 296426"/>
              <a:gd name="connsiteX9" fmla="*/ 142996 w 296426"/>
              <a:gd name="connsiteY9" fmla="*/ 82303 h 296426"/>
              <a:gd name="connsiteX10" fmla="*/ 142892 w 296426"/>
              <a:gd name="connsiteY10" fmla="*/ 95390 h 296426"/>
              <a:gd name="connsiteX11" fmla="*/ 144078 w 296426"/>
              <a:gd name="connsiteY11" fmla="*/ 96783 h 296426"/>
              <a:gd name="connsiteX12" fmla="*/ 184377 w 296426"/>
              <a:gd name="connsiteY12" fmla="*/ 137097 h 296426"/>
              <a:gd name="connsiteX13" fmla="*/ 85223 w 296426"/>
              <a:gd name="connsiteY13" fmla="*/ 137097 h 296426"/>
              <a:gd name="connsiteX14" fmla="*/ 83711 w 296426"/>
              <a:gd name="connsiteY14" fmla="*/ 137186 h 296426"/>
              <a:gd name="connsiteX15" fmla="*/ 74210 w 296426"/>
              <a:gd name="connsiteY15" fmla="*/ 146702 h 296426"/>
              <a:gd name="connsiteX16" fmla="*/ 74107 w 296426"/>
              <a:gd name="connsiteY16" fmla="*/ 148199 h 296426"/>
              <a:gd name="connsiteX17" fmla="*/ 74210 w 296426"/>
              <a:gd name="connsiteY17" fmla="*/ 149710 h 296426"/>
              <a:gd name="connsiteX18" fmla="*/ 83711 w 296426"/>
              <a:gd name="connsiteY18" fmla="*/ 159211 h 296426"/>
              <a:gd name="connsiteX19" fmla="*/ 85223 w 296426"/>
              <a:gd name="connsiteY19" fmla="*/ 159315 h 296426"/>
              <a:gd name="connsiteX20" fmla="*/ 184377 w 296426"/>
              <a:gd name="connsiteY20" fmla="*/ 159315 h 296426"/>
              <a:gd name="connsiteX21" fmla="*/ 144063 w 296426"/>
              <a:gd name="connsiteY21" fmla="*/ 199629 h 296426"/>
              <a:gd name="connsiteX22" fmla="*/ 142981 w 296426"/>
              <a:gd name="connsiteY22" fmla="*/ 200888 h 296426"/>
              <a:gd name="connsiteX23" fmla="*/ 145205 w 296426"/>
              <a:gd name="connsiteY23" fmla="*/ 216451 h 296426"/>
              <a:gd name="connsiteX24" fmla="*/ 158544 w 296426"/>
              <a:gd name="connsiteY24" fmla="*/ 216451 h 296426"/>
              <a:gd name="connsiteX25" fmla="*/ 159774 w 296426"/>
              <a:gd name="connsiteY25" fmla="*/ 215369 h 296426"/>
              <a:gd name="connsiteX26" fmla="*/ 219089 w 296426"/>
              <a:gd name="connsiteY26" fmla="*/ 156083 h 296426"/>
              <a:gd name="connsiteX27" fmla="*/ 220156 w 296426"/>
              <a:gd name="connsiteY27" fmla="*/ 154824 h 296426"/>
              <a:gd name="connsiteX28" fmla="*/ 220275 w 296426"/>
              <a:gd name="connsiteY28" fmla="*/ 141751 h 296426"/>
              <a:gd name="connsiteX29" fmla="*/ 219089 w 296426"/>
              <a:gd name="connsiteY29" fmla="*/ 140358 h 296426"/>
              <a:gd name="connsiteX30" fmla="*/ 159804 w 296426"/>
              <a:gd name="connsiteY30" fmla="*/ 81058 h 296426"/>
              <a:gd name="connsiteX31" fmla="*/ 158544 w 296426"/>
              <a:gd name="connsiteY31" fmla="*/ 79976 h 296426"/>
              <a:gd name="connsiteX32" fmla="*/ 159789 w 296426"/>
              <a:gd name="connsiteY32" fmla="*/ 81058 h 296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96426" h="296426">
                <a:moveTo>
                  <a:pt x="148213" y="0"/>
                </a:moveTo>
                <a:cubicBezTo>
                  <a:pt x="230086" y="0"/>
                  <a:pt x="296427" y="66355"/>
                  <a:pt x="296427" y="148213"/>
                </a:cubicBezTo>
                <a:cubicBezTo>
                  <a:pt x="296427" y="230072"/>
                  <a:pt x="230086" y="296427"/>
                  <a:pt x="148213" y="296427"/>
                </a:cubicBezTo>
                <a:cubicBezTo>
                  <a:pt x="66370" y="296427"/>
                  <a:pt x="0" y="230072"/>
                  <a:pt x="0" y="148213"/>
                </a:cubicBezTo>
                <a:cubicBezTo>
                  <a:pt x="0" y="66355"/>
                  <a:pt x="66370" y="0"/>
                  <a:pt x="148213" y="0"/>
                </a:cubicBezTo>
                <a:close/>
                <a:moveTo>
                  <a:pt x="159789" y="81058"/>
                </a:moveTo>
                <a:lnTo>
                  <a:pt x="158544" y="79976"/>
                </a:lnTo>
                <a:cubicBezTo>
                  <a:pt x="154667" y="77105"/>
                  <a:pt x="149380" y="77063"/>
                  <a:pt x="145457" y="79872"/>
                </a:cubicBezTo>
                <a:lnTo>
                  <a:pt x="144063" y="81058"/>
                </a:lnTo>
                <a:lnTo>
                  <a:pt x="142996" y="82303"/>
                </a:lnTo>
                <a:cubicBezTo>
                  <a:pt x="140125" y="86180"/>
                  <a:pt x="140084" y="91467"/>
                  <a:pt x="142892" y="95390"/>
                </a:cubicBezTo>
                <a:lnTo>
                  <a:pt x="144078" y="96783"/>
                </a:lnTo>
                <a:lnTo>
                  <a:pt x="184377" y="137097"/>
                </a:lnTo>
                <a:lnTo>
                  <a:pt x="85223" y="137097"/>
                </a:lnTo>
                <a:lnTo>
                  <a:pt x="83711" y="137186"/>
                </a:lnTo>
                <a:cubicBezTo>
                  <a:pt x="78767" y="137867"/>
                  <a:pt x="74882" y="141757"/>
                  <a:pt x="74210" y="146702"/>
                </a:cubicBezTo>
                <a:lnTo>
                  <a:pt x="74107" y="148199"/>
                </a:lnTo>
                <a:lnTo>
                  <a:pt x="74210" y="149710"/>
                </a:lnTo>
                <a:cubicBezTo>
                  <a:pt x="74889" y="154649"/>
                  <a:pt x="78772" y="158532"/>
                  <a:pt x="83711" y="159211"/>
                </a:cubicBezTo>
                <a:lnTo>
                  <a:pt x="85223" y="159315"/>
                </a:lnTo>
                <a:lnTo>
                  <a:pt x="184377" y="159315"/>
                </a:lnTo>
                <a:lnTo>
                  <a:pt x="144063" y="199629"/>
                </a:lnTo>
                <a:lnTo>
                  <a:pt x="142981" y="200888"/>
                </a:lnTo>
                <a:cubicBezTo>
                  <a:pt x="139298" y="205800"/>
                  <a:pt x="140293" y="212768"/>
                  <a:pt x="145205" y="216451"/>
                </a:cubicBezTo>
                <a:cubicBezTo>
                  <a:pt x="149157" y="219415"/>
                  <a:pt x="154591" y="219415"/>
                  <a:pt x="158544" y="216451"/>
                </a:cubicBezTo>
                <a:lnTo>
                  <a:pt x="159774" y="215369"/>
                </a:lnTo>
                <a:lnTo>
                  <a:pt x="219089" y="156083"/>
                </a:lnTo>
                <a:lnTo>
                  <a:pt x="220156" y="154824"/>
                </a:lnTo>
                <a:cubicBezTo>
                  <a:pt x="223024" y="150952"/>
                  <a:pt x="223073" y="145674"/>
                  <a:pt x="220275" y="141751"/>
                </a:cubicBezTo>
                <a:lnTo>
                  <a:pt x="219089" y="140358"/>
                </a:lnTo>
                <a:lnTo>
                  <a:pt x="159804" y="81058"/>
                </a:lnTo>
                <a:lnTo>
                  <a:pt x="158544" y="79976"/>
                </a:lnTo>
                <a:lnTo>
                  <a:pt x="159789" y="81058"/>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55" name="Freeform: Shape 115">
            <a:extLst>
              <a:ext uri="{FF2B5EF4-FFF2-40B4-BE49-F238E27FC236}">
                <a16:creationId xmlns:a16="http://schemas.microsoft.com/office/drawing/2014/main" id="{259B4635-4902-CE99-AE34-B0F0B5774C21}"/>
              </a:ext>
              <a:ext uri="{C183D7F6-B498-43B3-948B-1728B52AA6E4}">
                <adec:decorative xmlns:adec="http://schemas.microsoft.com/office/drawing/2017/decorative" val="1"/>
              </a:ext>
            </a:extLst>
          </p:cNvPr>
          <p:cNvSpPr/>
          <p:nvPr/>
        </p:nvSpPr>
        <p:spPr bwMode="auto">
          <a:xfrm>
            <a:off x="2566025"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6" name="Graphic 255" descr="Icône représentant un doigt tapant sur un écran">
            <a:extLst>
              <a:ext uri="{FF2B5EF4-FFF2-40B4-BE49-F238E27FC236}">
                <a16:creationId xmlns:a16="http://schemas.microsoft.com/office/drawing/2014/main" id="{66253349-0FB6-FC62-446D-74BD04CF7A8C}"/>
              </a:ext>
            </a:extLst>
          </p:cNvPr>
          <p:cNvSpPr/>
          <p:nvPr/>
        </p:nvSpPr>
        <p:spPr>
          <a:xfrm>
            <a:off x="2664370"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7" name="Freeform: Shape 115">
            <a:extLst>
              <a:ext uri="{FF2B5EF4-FFF2-40B4-BE49-F238E27FC236}">
                <a16:creationId xmlns:a16="http://schemas.microsoft.com/office/drawing/2014/main" id="{AA662D5D-E8E3-807C-9FF3-A0E9F2D885BF}"/>
              </a:ext>
              <a:ext uri="{C183D7F6-B498-43B3-948B-1728B52AA6E4}">
                <adec:decorative xmlns:adec="http://schemas.microsoft.com/office/drawing/2017/decorative" val="1"/>
              </a:ext>
            </a:extLst>
          </p:cNvPr>
          <p:cNvSpPr/>
          <p:nvPr/>
        </p:nvSpPr>
        <p:spPr bwMode="auto">
          <a:xfrm>
            <a:off x="5147618"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8" name="Graphic 255" descr="Icône représentant un doigt tapant sur un écran">
            <a:extLst>
              <a:ext uri="{FF2B5EF4-FFF2-40B4-BE49-F238E27FC236}">
                <a16:creationId xmlns:a16="http://schemas.microsoft.com/office/drawing/2014/main" id="{6DF9DA4C-83AE-0D90-FFD5-ED8FADFAA76B}"/>
              </a:ext>
            </a:extLst>
          </p:cNvPr>
          <p:cNvSpPr/>
          <p:nvPr/>
        </p:nvSpPr>
        <p:spPr>
          <a:xfrm>
            <a:off x="5245963"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9" name="Freeform: Shape 115">
            <a:extLst>
              <a:ext uri="{FF2B5EF4-FFF2-40B4-BE49-F238E27FC236}">
                <a16:creationId xmlns:a16="http://schemas.microsoft.com/office/drawing/2014/main" id="{7DC7BDBC-6F7E-24F8-3654-45648E03FE69}"/>
              </a:ext>
              <a:ext uri="{C183D7F6-B498-43B3-948B-1728B52AA6E4}">
                <adec:decorative xmlns:adec="http://schemas.microsoft.com/office/drawing/2017/decorative" val="1"/>
              </a:ext>
            </a:extLst>
          </p:cNvPr>
          <p:cNvSpPr/>
          <p:nvPr/>
        </p:nvSpPr>
        <p:spPr bwMode="auto">
          <a:xfrm>
            <a:off x="7741629"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0" name="Graphic 255" descr="Icône représentant un doigt tapant sur un écran">
            <a:extLst>
              <a:ext uri="{FF2B5EF4-FFF2-40B4-BE49-F238E27FC236}">
                <a16:creationId xmlns:a16="http://schemas.microsoft.com/office/drawing/2014/main" id="{09D1A8DD-387D-6AFE-2EC0-CCE854E448B3}"/>
              </a:ext>
            </a:extLst>
          </p:cNvPr>
          <p:cNvSpPr/>
          <p:nvPr/>
        </p:nvSpPr>
        <p:spPr>
          <a:xfrm>
            <a:off x="7839974"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69" name="Graphic 2">
            <a:extLst>
              <a:ext uri="{FF2B5EF4-FFF2-40B4-BE49-F238E27FC236}">
                <a16:creationId xmlns:a16="http://schemas.microsoft.com/office/drawing/2014/main" id="{22D036D0-5536-8CB8-4807-5EB1E35240B4}"/>
              </a:ext>
              <a:ext uri="{C183D7F6-B498-43B3-948B-1728B52AA6E4}">
                <adec:decorative xmlns:adec="http://schemas.microsoft.com/office/drawing/2017/decorative" val="1"/>
              </a:ext>
            </a:extLst>
          </p:cNvPr>
          <p:cNvSpPr/>
          <p:nvPr/>
        </p:nvSpPr>
        <p:spPr>
          <a:xfrm>
            <a:off x="9944177" y="1509946"/>
            <a:ext cx="291261" cy="364014"/>
          </a:xfrm>
          <a:custGeom>
            <a:avLst/>
            <a:gdLst>
              <a:gd name="connsiteX0" fmla="*/ 237141 w 237141"/>
              <a:gd name="connsiteY0" fmla="*/ 211124 h 296376"/>
              <a:gd name="connsiteX1" fmla="*/ 203808 w 237141"/>
              <a:gd name="connsiteY1" fmla="*/ 177791 h 296376"/>
              <a:gd name="connsiteX2" fmla="*/ 203793 w 237141"/>
              <a:gd name="connsiteY2" fmla="*/ 177791 h 296376"/>
              <a:gd name="connsiteX3" fmla="*/ 33348 w 237141"/>
              <a:gd name="connsiteY3" fmla="*/ 177791 h 296376"/>
              <a:gd name="connsiteX4" fmla="*/ 0 w 237141"/>
              <a:gd name="connsiteY4" fmla="*/ 211110 h 296376"/>
              <a:gd name="connsiteX5" fmla="*/ 0 w 237141"/>
              <a:gd name="connsiteY5" fmla="*/ 211139 h 296376"/>
              <a:gd name="connsiteX6" fmla="*/ 0 w 237141"/>
              <a:gd name="connsiteY6" fmla="*/ 224775 h 296376"/>
              <a:gd name="connsiteX7" fmla="*/ 7559 w 237141"/>
              <a:gd name="connsiteY7" fmla="*/ 248415 h 296376"/>
              <a:gd name="connsiteX8" fmla="*/ 118511 w 237141"/>
              <a:gd name="connsiteY8" fmla="*/ 296377 h 296376"/>
              <a:gd name="connsiteX9" fmla="*/ 229523 w 237141"/>
              <a:gd name="connsiteY9" fmla="*/ 248430 h 296376"/>
              <a:gd name="connsiteX10" fmla="*/ 237141 w 237141"/>
              <a:gd name="connsiteY10" fmla="*/ 224760 h 296376"/>
              <a:gd name="connsiteX11" fmla="*/ 237141 w 237141"/>
              <a:gd name="connsiteY11" fmla="*/ 211139 h 296376"/>
              <a:gd name="connsiteX12" fmla="*/ 192633 w 237141"/>
              <a:gd name="connsiteY12" fmla="*/ 74116 h 296376"/>
              <a:gd name="connsiteX13" fmla="*/ 118535 w 237141"/>
              <a:gd name="connsiteY13" fmla="*/ 0 h 296376"/>
              <a:gd name="connsiteX14" fmla="*/ 58870 w 237141"/>
              <a:gd name="connsiteY14" fmla="*/ 30141 h 296376"/>
              <a:gd name="connsiteX15" fmla="*/ 55550 w 237141"/>
              <a:gd name="connsiteY15" fmla="*/ 29622 h 296376"/>
              <a:gd name="connsiteX16" fmla="*/ 18527 w 237141"/>
              <a:gd name="connsiteY16" fmla="*/ 29622 h 296376"/>
              <a:gd name="connsiteX17" fmla="*/ 7411 w 237141"/>
              <a:gd name="connsiteY17" fmla="*/ 40738 h 296376"/>
              <a:gd name="connsiteX18" fmla="*/ 7411 w 237141"/>
              <a:gd name="connsiteY18" fmla="*/ 122226 h 296376"/>
              <a:gd name="connsiteX19" fmla="*/ 48140 w 237141"/>
              <a:gd name="connsiteY19" fmla="*/ 163014 h 296376"/>
              <a:gd name="connsiteX20" fmla="*/ 48169 w 237141"/>
              <a:gd name="connsiteY20" fmla="*/ 163014 h 296376"/>
              <a:gd name="connsiteX21" fmla="*/ 51875 w 237141"/>
              <a:gd name="connsiteY21" fmla="*/ 163014 h 296376"/>
              <a:gd name="connsiteX22" fmla="*/ 51875 w 237141"/>
              <a:gd name="connsiteY22" fmla="*/ 162955 h 296376"/>
              <a:gd name="connsiteX23" fmla="*/ 52023 w 237141"/>
              <a:gd name="connsiteY23" fmla="*/ 162955 h 296376"/>
              <a:gd name="connsiteX24" fmla="*/ 66838 w 237141"/>
              <a:gd name="connsiteY24" fmla="*/ 148187 h 296376"/>
              <a:gd name="connsiteX25" fmla="*/ 52069 w 237141"/>
              <a:gd name="connsiteY25" fmla="*/ 133372 h 296376"/>
              <a:gd name="connsiteX26" fmla="*/ 40373 w 237141"/>
              <a:gd name="connsiteY26" fmla="*/ 139078 h 296376"/>
              <a:gd name="connsiteX27" fmla="*/ 29643 w 237141"/>
              <a:gd name="connsiteY27" fmla="*/ 122241 h 296376"/>
              <a:gd name="connsiteX28" fmla="*/ 29643 w 237141"/>
              <a:gd name="connsiteY28" fmla="*/ 118550 h 296376"/>
              <a:gd name="connsiteX29" fmla="*/ 40729 w 237141"/>
              <a:gd name="connsiteY29" fmla="*/ 118550 h 296376"/>
              <a:gd name="connsiteX30" fmla="*/ 55847 w 237141"/>
              <a:gd name="connsiteY30" fmla="*/ 113689 h 296376"/>
              <a:gd name="connsiteX31" fmla="*/ 158062 w 237141"/>
              <a:gd name="connsiteY31" fmla="*/ 136832 h 296376"/>
              <a:gd name="connsiteX32" fmla="*/ 192633 w 237141"/>
              <a:gd name="connsiteY32" fmla="*/ 74116 h 296376"/>
              <a:gd name="connsiteX33" fmla="*/ 44420 w 237141"/>
              <a:gd name="connsiteY33" fmla="*/ 72545 h 296376"/>
              <a:gd name="connsiteX34" fmla="*/ 44420 w 237141"/>
              <a:gd name="connsiteY34" fmla="*/ 75687 h 296376"/>
              <a:gd name="connsiteX35" fmla="*/ 44420 w 237141"/>
              <a:gd name="connsiteY35" fmla="*/ 92598 h 296376"/>
              <a:gd name="connsiteX36" fmla="*/ 40714 w 237141"/>
              <a:gd name="connsiteY36" fmla="*/ 96304 h 296376"/>
              <a:gd name="connsiteX37" fmla="*/ 29643 w 237141"/>
              <a:gd name="connsiteY37" fmla="*/ 96304 h 296376"/>
              <a:gd name="connsiteX38" fmla="*/ 29643 w 237141"/>
              <a:gd name="connsiteY38" fmla="*/ 51869 h 296376"/>
              <a:gd name="connsiteX39" fmla="*/ 44434 w 237141"/>
              <a:gd name="connsiteY39" fmla="*/ 51869 h 296376"/>
              <a:gd name="connsiteX40" fmla="*/ 44434 w 237141"/>
              <a:gd name="connsiteY40" fmla="*/ 72545 h 29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37141" h="296376">
                <a:moveTo>
                  <a:pt x="237141" y="211124"/>
                </a:moveTo>
                <a:cubicBezTo>
                  <a:pt x="237141" y="192715"/>
                  <a:pt x="222218" y="177791"/>
                  <a:pt x="203808" y="177791"/>
                </a:cubicBezTo>
                <a:cubicBezTo>
                  <a:pt x="203804" y="177791"/>
                  <a:pt x="203798" y="177791"/>
                  <a:pt x="203793" y="177791"/>
                </a:cubicBezTo>
                <a:lnTo>
                  <a:pt x="33348" y="177791"/>
                </a:lnTo>
                <a:cubicBezTo>
                  <a:pt x="14939" y="177782"/>
                  <a:pt x="8" y="192700"/>
                  <a:pt x="0" y="211110"/>
                </a:cubicBezTo>
                <a:cubicBezTo>
                  <a:pt x="0" y="211120"/>
                  <a:pt x="0" y="211129"/>
                  <a:pt x="0" y="211139"/>
                </a:cubicBezTo>
                <a:lnTo>
                  <a:pt x="0" y="224775"/>
                </a:lnTo>
                <a:cubicBezTo>
                  <a:pt x="0" y="233238"/>
                  <a:pt x="2638" y="241508"/>
                  <a:pt x="7559" y="248415"/>
                </a:cubicBezTo>
                <a:cubicBezTo>
                  <a:pt x="30428" y="280488"/>
                  <a:pt x="67808" y="296377"/>
                  <a:pt x="118511" y="296377"/>
                </a:cubicBezTo>
                <a:cubicBezTo>
                  <a:pt x="169200" y="296377"/>
                  <a:pt x="206624" y="280503"/>
                  <a:pt x="229523" y="248430"/>
                </a:cubicBezTo>
                <a:cubicBezTo>
                  <a:pt x="234466" y="241526"/>
                  <a:pt x="237129" y="233251"/>
                  <a:pt x="237141" y="224760"/>
                </a:cubicBezTo>
                <a:lnTo>
                  <a:pt x="237141" y="211139"/>
                </a:lnTo>
                <a:close/>
                <a:moveTo>
                  <a:pt x="192633" y="74116"/>
                </a:moveTo>
                <a:cubicBezTo>
                  <a:pt x="192637" y="33188"/>
                  <a:pt x="159463" y="5"/>
                  <a:pt x="118535" y="0"/>
                </a:cubicBezTo>
                <a:cubicBezTo>
                  <a:pt x="94988" y="-3"/>
                  <a:pt x="72840" y="11185"/>
                  <a:pt x="58870" y="30141"/>
                </a:cubicBezTo>
                <a:cubicBezTo>
                  <a:pt x="57796" y="29801"/>
                  <a:pt x="56677" y="29626"/>
                  <a:pt x="55550" y="29622"/>
                </a:cubicBezTo>
                <a:lnTo>
                  <a:pt x="18527" y="29622"/>
                </a:lnTo>
                <a:cubicBezTo>
                  <a:pt x="12388" y="29622"/>
                  <a:pt x="7411" y="34599"/>
                  <a:pt x="7411" y="40738"/>
                </a:cubicBezTo>
                <a:lnTo>
                  <a:pt x="7411" y="122226"/>
                </a:lnTo>
                <a:cubicBezTo>
                  <a:pt x="7394" y="144737"/>
                  <a:pt x="25629" y="162998"/>
                  <a:pt x="48140" y="163014"/>
                </a:cubicBezTo>
                <a:cubicBezTo>
                  <a:pt x="48150" y="163014"/>
                  <a:pt x="48159" y="163014"/>
                  <a:pt x="48169" y="163014"/>
                </a:cubicBezTo>
                <a:lnTo>
                  <a:pt x="51875" y="163014"/>
                </a:lnTo>
                <a:lnTo>
                  <a:pt x="51875" y="162955"/>
                </a:lnTo>
                <a:lnTo>
                  <a:pt x="52023" y="162955"/>
                </a:lnTo>
                <a:cubicBezTo>
                  <a:pt x="60192" y="162968"/>
                  <a:pt x="66825" y="156355"/>
                  <a:pt x="66838" y="148187"/>
                </a:cubicBezTo>
                <a:cubicBezTo>
                  <a:pt x="66850" y="140018"/>
                  <a:pt x="60238" y="133385"/>
                  <a:pt x="52069" y="133372"/>
                </a:cubicBezTo>
                <a:cubicBezTo>
                  <a:pt x="47498" y="133364"/>
                  <a:pt x="43181" y="135470"/>
                  <a:pt x="40373" y="139078"/>
                </a:cubicBezTo>
                <a:cubicBezTo>
                  <a:pt x="33820" y="136038"/>
                  <a:pt x="29631" y="129465"/>
                  <a:pt x="29643" y="122241"/>
                </a:cubicBezTo>
                <a:lnTo>
                  <a:pt x="29643" y="118550"/>
                </a:lnTo>
                <a:lnTo>
                  <a:pt x="40729" y="118550"/>
                </a:lnTo>
                <a:cubicBezTo>
                  <a:pt x="46361" y="118550"/>
                  <a:pt x="51593" y="116742"/>
                  <a:pt x="55847" y="113689"/>
                </a:cubicBezTo>
                <a:cubicBezTo>
                  <a:pt x="77682" y="148306"/>
                  <a:pt x="123445" y="158667"/>
                  <a:pt x="158062" y="136832"/>
                </a:cubicBezTo>
                <a:cubicBezTo>
                  <a:pt x="179593" y="123252"/>
                  <a:pt x="192646" y="99572"/>
                  <a:pt x="192633" y="74116"/>
                </a:cubicBezTo>
                <a:close/>
                <a:moveTo>
                  <a:pt x="44420" y="72545"/>
                </a:moveTo>
                <a:cubicBezTo>
                  <a:pt x="44398" y="73592"/>
                  <a:pt x="44398" y="74640"/>
                  <a:pt x="44420" y="75687"/>
                </a:cubicBezTo>
                <a:lnTo>
                  <a:pt x="44420" y="92598"/>
                </a:lnTo>
                <a:cubicBezTo>
                  <a:pt x="44420" y="94645"/>
                  <a:pt x="42761" y="96304"/>
                  <a:pt x="40714" y="96304"/>
                </a:cubicBezTo>
                <a:lnTo>
                  <a:pt x="29643" y="96304"/>
                </a:lnTo>
                <a:lnTo>
                  <a:pt x="29643" y="51869"/>
                </a:lnTo>
                <a:lnTo>
                  <a:pt x="44434" y="51869"/>
                </a:lnTo>
                <a:lnTo>
                  <a:pt x="44434" y="7254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grpSp>
        <p:nvGrpSpPr>
          <p:cNvPr id="74" name="Group 73">
            <a:extLst>
              <a:ext uri="{FF2B5EF4-FFF2-40B4-BE49-F238E27FC236}">
                <a16:creationId xmlns:a16="http://schemas.microsoft.com/office/drawing/2014/main" id="{58A6509C-97E9-7FF5-FD13-6E7AF3380231}"/>
              </a:ext>
            </a:extLst>
          </p:cNvPr>
          <p:cNvGrpSpPr>
            <a:grpSpLocks noChangeAspect="1"/>
          </p:cNvGrpSpPr>
          <p:nvPr/>
        </p:nvGrpSpPr>
        <p:grpSpPr bwMode="black">
          <a:xfrm>
            <a:off x="7413309" y="1461967"/>
            <a:ext cx="196660" cy="379414"/>
            <a:chOff x="3360738" y="989012"/>
            <a:chExt cx="746125" cy="1439864"/>
          </a:xfrm>
        </p:grpSpPr>
        <p:sp>
          <p:nvSpPr>
            <p:cNvPr id="75" name="Freeform 36">
              <a:extLst>
                <a:ext uri="{FF2B5EF4-FFF2-40B4-BE49-F238E27FC236}">
                  <a16:creationId xmlns:a16="http://schemas.microsoft.com/office/drawing/2014/main" id="{0F78D58B-F234-AC22-363D-A8BE9BE274E0}"/>
                </a:ext>
              </a:extLst>
            </p:cNvPr>
            <p:cNvSpPr>
              <a:spLocks/>
            </p:cNvSpPr>
            <p:nvPr/>
          </p:nvSpPr>
          <p:spPr bwMode="black">
            <a:xfrm>
              <a:off x="3360738" y="1255713"/>
              <a:ext cx="525463" cy="1173163"/>
            </a:xfrm>
            <a:custGeom>
              <a:avLst/>
              <a:gdLst>
                <a:gd name="T0" fmla="*/ 252 w 562"/>
                <a:gd name="T1" fmla="*/ 272 h 1256"/>
                <a:gd name="T2" fmla="*/ 234 w 562"/>
                <a:gd name="T3" fmla="*/ 192 h 1256"/>
                <a:gd name="T4" fmla="*/ 407 w 562"/>
                <a:gd name="T5" fmla="*/ 20 h 1256"/>
                <a:gd name="T6" fmla="*/ 534 w 562"/>
                <a:gd name="T7" fmla="*/ 76 h 1256"/>
                <a:gd name="T8" fmla="*/ 562 w 562"/>
                <a:gd name="T9" fmla="*/ 51 h 1256"/>
                <a:gd name="T10" fmla="*/ 443 w 562"/>
                <a:gd name="T11" fmla="*/ 0 h 1256"/>
                <a:gd name="T12" fmla="*/ 164 w 562"/>
                <a:gd name="T13" fmla="*/ 0 h 1256"/>
                <a:gd name="T14" fmla="*/ 0 w 562"/>
                <a:gd name="T15" fmla="*/ 163 h 1256"/>
                <a:gd name="T16" fmla="*/ 0 w 562"/>
                <a:gd name="T17" fmla="*/ 556 h 1256"/>
                <a:gd name="T18" fmla="*/ 55 w 562"/>
                <a:gd name="T19" fmla="*/ 612 h 1256"/>
                <a:gd name="T20" fmla="*/ 110 w 562"/>
                <a:gd name="T21" fmla="*/ 556 h 1256"/>
                <a:gd name="T22" fmla="*/ 110 w 562"/>
                <a:gd name="T23" fmla="*/ 201 h 1256"/>
                <a:gd name="T24" fmla="*/ 139 w 562"/>
                <a:gd name="T25" fmla="*/ 201 h 1256"/>
                <a:gd name="T26" fmla="*/ 139 w 562"/>
                <a:gd name="T27" fmla="*/ 1182 h 1256"/>
                <a:gd name="T28" fmla="*/ 214 w 562"/>
                <a:gd name="T29" fmla="*/ 1256 h 1256"/>
                <a:gd name="T30" fmla="*/ 288 w 562"/>
                <a:gd name="T31" fmla="*/ 1182 h 1256"/>
                <a:gd name="T32" fmla="*/ 288 w 562"/>
                <a:gd name="T33" fmla="*/ 615 h 1256"/>
                <a:gd name="T34" fmla="*/ 317 w 562"/>
                <a:gd name="T35" fmla="*/ 615 h 1256"/>
                <a:gd name="T36" fmla="*/ 317 w 562"/>
                <a:gd name="T37" fmla="*/ 1182 h 1256"/>
                <a:gd name="T38" fmla="*/ 392 w 562"/>
                <a:gd name="T39" fmla="*/ 1256 h 1256"/>
                <a:gd name="T40" fmla="*/ 467 w 562"/>
                <a:gd name="T41" fmla="*/ 1182 h 1256"/>
                <a:gd name="T42" fmla="*/ 467 w 562"/>
                <a:gd name="T43" fmla="*/ 516 h 1256"/>
                <a:gd name="T44" fmla="*/ 252 w 562"/>
                <a:gd name="T45" fmla="*/ 272 h 1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62" h="1256">
                  <a:moveTo>
                    <a:pt x="252" y="272"/>
                  </a:moveTo>
                  <a:cubicBezTo>
                    <a:pt x="248" y="262"/>
                    <a:pt x="234" y="225"/>
                    <a:pt x="234" y="192"/>
                  </a:cubicBezTo>
                  <a:cubicBezTo>
                    <a:pt x="234" y="97"/>
                    <a:pt x="312" y="20"/>
                    <a:pt x="407" y="20"/>
                  </a:cubicBezTo>
                  <a:cubicBezTo>
                    <a:pt x="456" y="20"/>
                    <a:pt x="501" y="41"/>
                    <a:pt x="534" y="76"/>
                  </a:cubicBezTo>
                  <a:cubicBezTo>
                    <a:pt x="542" y="66"/>
                    <a:pt x="551" y="58"/>
                    <a:pt x="562" y="51"/>
                  </a:cubicBezTo>
                  <a:cubicBezTo>
                    <a:pt x="532" y="20"/>
                    <a:pt x="490" y="0"/>
                    <a:pt x="443" y="0"/>
                  </a:cubicBezTo>
                  <a:cubicBezTo>
                    <a:pt x="164" y="0"/>
                    <a:pt x="164" y="0"/>
                    <a:pt x="164" y="0"/>
                  </a:cubicBezTo>
                  <a:cubicBezTo>
                    <a:pt x="73" y="0"/>
                    <a:pt x="0" y="73"/>
                    <a:pt x="0" y="163"/>
                  </a:cubicBezTo>
                  <a:cubicBezTo>
                    <a:pt x="0" y="556"/>
                    <a:pt x="0" y="556"/>
                    <a:pt x="0" y="556"/>
                  </a:cubicBezTo>
                  <a:cubicBezTo>
                    <a:pt x="0" y="587"/>
                    <a:pt x="25" y="612"/>
                    <a:pt x="55" y="612"/>
                  </a:cubicBezTo>
                  <a:cubicBezTo>
                    <a:pt x="86" y="612"/>
                    <a:pt x="110" y="587"/>
                    <a:pt x="110" y="556"/>
                  </a:cubicBezTo>
                  <a:cubicBezTo>
                    <a:pt x="110" y="201"/>
                    <a:pt x="110" y="201"/>
                    <a:pt x="110" y="201"/>
                  </a:cubicBezTo>
                  <a:cubicBezTo>
                    <a:pt x="139" y="201"/>
                    <a:pt x="139" y="201"/>
                    <a:pt x="139" y="201"/>
                  </a:cubicBezTo>
                  <a:cubicBezTo>
                    <a:pt x="139" y="1182"/>
                    <a:pt x="139" y="1182"/>
                    <a:pt x="139" y="1182"/>
                  </a:cubicBezTo>
                  <a:cubicBezTo>
                    <a:pt x="139" y="1223"/>
                    <a:pt x="173" y="1256"/>
                    <a:pt x="214" y="1256"/>
                  </a:cubicBezTo>
                  <a:cubicBezTo>
                    <a:pt x="255" y="1256"/>
                    <a:pt x="288" y="1223"/>
                    <a:pt x="288" y="1182"/>
                  </a:cubicBezTo>
                  <a:cubicBezTo>
                    <a:pt x="288" y="615"/>
                    <a:pt x="288" y="615"/>
                    <a:pt x="288" y="615"/>
                  </a:cubicBezTo>
                  <a:cubicBezTo>
                    <a:pt x="317" y="615"/>
                    <a:pt x="317" y="615"/>
                    <a:pt x="317" y="615"/>
                  </a:cubicBezTo>
                  <a:cubicBezTo>
                    <a:pt x="317" y="1182"/>
                    <a:pt x="317" y="1182"/>
                    <a:pt x="317" y="1182"/>
                  </a:cubicBezTo>
                  <a:cubicBezTo>
                    <a:pt x="317" y="1223"/>
                    <a:pt x="351" y="1256"/>
                    <a:pt x="392" y="1256"/>
                  </a:cubicBezTo>
                  <a:cubicBezTo>
                    <a:pt x="433" y="1256"/>
                    <a:pt x="467" y="1223"/>
                    <a:pt x="467" y="1182"/>
                  </a:cubicBezTo>
                  <a:cubicBezTo>
                    <a:pt x="467" y="516"/>
                    <a:pt x="467" y="516"/>
                    <a:pt x="467" y="516"/>
                  </a:cubicBezTo>
                  <a:cubicBezTo>
                    <a:pt x="398" y="459"/>
                    <a:pt x="284" y="354"/>
                    <a:pt x="252" y="272"/>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6" name="Freeform 37">
              <a:extLst>
                <a:ext uri="{FF2B5EF4-FFF2-40B4-BE49-F238E27FC236}">
                  <a16:creationId xmlns:a16="http://schemas.microsoft.com/office/drawing/2014/main" id="{E7857693-EA32-206F-9B22-08A6F0F7123F}"/>
                </a:ext>
              </a:extLst>
            </p:cNvPr>
            <p:cNvSpPr>
              <a:spLocks/>
            </p:cNvSpPr>
            <p:nvPr/>
          </p:nvSpPr>
          <p:spPr bwMode="black">
            <a:xfrm>
              <a:off x="3824288" y="1733550"/>
              <a:ext cx="103188" cy="93663"/>
            </a:xfrm>
            <a:custGeom>
              <a:avLst/>
              <a:gdLst>
                <a:gd name="T0" fmla="*/ 58 w 110"/>
                <a:gd name="T1" fmla="*/ 43 h 101"/>
                <a:gd name="T2" fmla="*/ 38 w 110"/>
                <a:gd name="T3" fmla="*/ 59 h 101"/>
                <a:gd name="T4" fmla="*/ 17 w 110"/>
                <a:gd name="T5" fmla="*/ 43 h 101"/>
                <a:gd name="T6" fmla="*/ 0 w 110"/>
                <a:gd name="T7" fmla="*/ 29 h 101"/>
                <a:gd name="T8" fmla="*/ 0 w 110"/>
                <a:gd name="T9" fmla="*/ 45 h 101"/>
                <a:gd name="T10" fmla="*/ 56 w 110"/>
                <a:gd name="T11" fmla="*/ 101 h 101"/>
                <a:gd name="T12" fmla="*/ 110 w 110"/>
                <a:gd name="T13" fmla="*/ 45 h 101"/>
                <a:gd name="T14" fmla="*/ 110 w 110"/>
                <a:gd name="T15" fmla="*/ 0 h 101"/>
                <a:gd name="T16" fmla="*/ 58 w 110"/>
                <a:gd name="T17" fmla="*/ 43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0" h="101">
                  <a:moveTo>
                    <a:pt x="58" y="43"/>
                  </a:moveTo>
                  <a:cubicBezTo>
                    <a:pt x="38" y="59"/>
                    <a:pt x="38" y="59"/>
                    <a:pt x="38" y="59"/>
                  </a:cubicBezTo>
                  <a:cubicBezTo>
                    <a:pt x="17" y="43"/>
                    <a:pt x="17" y="43"/>
                    <a:pt x="17" y="43"/>
                  </a:cubicBezTo>
                  <a:cubicBezTo>
                    <a:pt x="13" y="40"/>
                    <a:pt x="7" y="35"/>
                    <a:pt x="0" y="29"/>
                  </a:cubicBezTo>
                  <a:cubicBezTo>
                    <a:pt x="0" y="45"/>
                    <a:pt x="0" y="45"/>
                    <a:pt x="0" y="45"/>
                  </a:cubicBezTo>
                  <a:cubicBezTo>
                    <a:pt x="0" y="76"/>
                    <a:pt x="25" y="101"/>
                    <a:pt x="56" y="101"/>
                  </a:cubicBezTo>
                  <a:cubicBezTo>
                    <a:pt x="85" y="101"/>
                    <a:pt x="110" y="76"/>
                    <a:pt x="110" y="45"/>
                  </a:cubicBezTo>
                  <a:cubicBezTo>
                    <a:pt x="110" y="0"/>
                    <a:pt x="110" y="0"/>
                    <a:pt x="110" y="0"/>
                  </a:cubicBezTo>
                  <a:cubicBezTo>
                    <a:pt x="86" y="20"/>
                    <a:pt x="67" y="35"/>
                    <a:pt x="58" y="43"/>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7" name="Oval 38">
              <a:extLst>
                <a:ext uri="{FF2B5EF4-FFF2-40B4-BE49-F238E27FC236}">
                  <a16:creationId xmlns:a16="http://schemas.microsoft.com/office/drawing/2014/main" id="{1F4A6C60-3D41-C569-D6F8-5F8274F8F808}"/>
                </a:ext>
              </a:extLst>
            </p:cNvPr>
            <p:cNvSpPr>
              <a:spLocks noChangeArrowheads="1"/>
            </p:cNvSpPr>
            <p:nvPr/>
          </p:nvSpPr>
          <p:spPr bwMode="black">
            <a:xfrm>
              <a:off x="3525838" y="989012"/>
              <a:ext cx="234950" cy="238125"/>
            </a:xfrm>
            <a:prstGeom prst="ellipse">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8" name="Freeform 39">
              <a:extLst>
                <a:ext uri="{FF2B5EF4-FFF2-40B4-BE49-F238E27FC236}">
                  <a16:creationId xmlns:a16="http://schemas.microsoft.com/office/drawing/2014/main" id="{04F24171-BAD1-584A-D0F3-3287E5364E4E}"/>
                </a:ext>
              </a:extLst>
            </p:cNvPr>
            <p:cNvSpPr>
              <a:spLocks/>
            </p:cNvSpPr>
            <p:nvPr/>
          </p:nvSpPr>
          <p:spPr bwMode="black">
            <a:xfrm>
              <a:off x="3606800" y="1304925"/>
              <a:ext cx="500063" cy="444500"/>
            </a:xfrm>
            <a:custGeom>
              <a:avLst/>
              <a:gdLst>
                <a:gd name="T0" fmla="*/ 267 w 535"/>
                <a:gd name="T1" fmla="*/ 476 h 477"/>
                <a:gd name="T2" fmla="*/ 15 w 535"/>
                <a:gd name="T3" fmla="*/ 208 h 477"/>
                <a:gd name="T4" fmla="*/ 0 w 535"/>
                <a:gd name="T5" fmla="*/ 140 h 477"/>
                <a:gd name="T6" fmla="*/ 141 w 535"/>
                <a:gd name="T7" fmla="*/ 0 h 477"/>
                <a:gd name="T8" fmla="*/ 268 w 535"/>
                <a:gd name="T9" fmla="*/ 80 h 477"/>
                <a:gd name="T10" fmla="*/ 394 w 535"/>
                <a:gd name="T11" fmla="*/ 0 h 477"/>
                <a:gd name="T12" fmla="*/ 535 w 535"/>
                <a:gd name="T13" fmla="*/ 140 h 477"/>
                <a:gd name="T14" fmla="*/ 520 w 535"/>
                <a:gd name="T15" fmla="*/ 208 h 477"/>
                <a:gd name="T16" fmla="*/ 269 w 535"/>
                <a:gd name="T17" fmla="*/ 476 h 477"/>
                <a:gd name="T18" fmla="*/ 268 w 535"/>
                <a:gd name="T19" fmla="*/ 477 h 477"/>
                <a:gd name="T20" fmla="*/ 267 w 535"/>
                <a:gd name="T21" fmla="*/ 476 h 4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35" h="477">
                  <a:moveTo>
                    <a:pt x="267" y="476"/>
                  </a:moveTo>
                  <a:cubicBezTo>
                    <a:pt x="247" y="461"/>
                    <a:pt x="55" y="310"/>
                    <a:pt x="15" y="208"/>
                  </a:cubicBezTo>
                  <a:cubicBezTo>
                    <a:pt x="8" y="189"/>
                    <a:pt x="0" y="162"/>
                    <a:pt x="0" y="140"/>
                  </a:cubicBezTo>
                  <a:cubicBezTo>
                    <a:pt x="0" y="63"/>
                    <a:pt x="63" y="0"/>
                    <a:pt x="141" y="0"/>
                  </a:cubicBezTo>
                  <a:cubicBezTo>
                    <a:pt x="197" y="0"/>
                    <a:pt x="245" y="33"/>
                    <a:pt x="268" y="80"/>
                  </a:cubicBezTo>
                  <a:cubicBezTo>
                    <a:pt x="290" y="33"/>
                    <a:pt x="339" y="0"/>
                    <a:pt x="394" y="0"/>
                  </a:cubicBezTo>
                  <a:cubicBezTo>
                    <a:pt x="472" y="0"/>
                    <a:pt x="535" y="63"/>
                    <a:pt x="535" y="140"/>
                  </a:cubicBezTo>
                  <a:cubicBezTo>
                    <a:pt x="535" y="162"/>
                    <a:pt x="527" y="189"/>
                    <a:pt x="520" y="208"/>
                  </a:cubicBezTo>
                  <a:cubicBezTo>
                    <a:pt x="480" y="310"/>
                    <a:pt x="288" y="461"/>
                    <a:pt x="269" y="476"/>
                  </a:cubicBezTo>
                  <a:cubicBezTo>
                    <a:pt x="268" y="477"/>
                    <a:pt x="268" y="477"/>
                    <a:pt x="268" y="477"/>
                  </a:cubicBezTo>
                  <a:lnTo>
                    <a:pt x="267" y="476"/>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grpSp>
      <p:sp>
        <p:nvSpPr>
          <p:cNvPr id="79" name="Freeform 15">
            <a:extLst>
              <a:ext uri="{FF2B5EF4-FFF2-40B4-BE49-F238E27FC236}">
                <a16:creationId xmlns:a16="http://schemas.microsoft.com/office/drawing/2014/main" id="{B9A323FC-7D40-36BF-6CD1-6FD8C50E23AB}"/>
              </a:ext>
            </a:extLst>
          </p:cNvPr>
          <p:cNvSpPr>
            <a:spLocks noEditPoints="1"/>
          </p:cNvSpPr>
          <p:nvPr/>
        </p:nvSpPr>
        <p:spPr bwMode="black">
          <a:xfrm>
            <a:off x="3487591" y="4207326"/>
            <a:ext cx="373388" cy="352930"/>
          </a:xfrm>
          <a:custGeom>
            <a:avLst/>
            <a:gdLst>
              <a:gd name="T0" fmla="*/ 436 w 2416"/>
              <a:gd name="T1" fmla="*/ 708 h 2209"/>
              <a:gd name="T2" fmla="*/ 524 w 2416"/>
              <a:gd name="T3" fmla="*/ 768 h 2209"/>
              <a:gd name="T4" fmla="*/ 883 w 2416"/>
              <a:gd name="T5" fmla="*/ 698 h 2209"/>
              <a:gd name="T6" fmla="*/ 1293 w 2416"/>
              <a:gd name="T7" fmla="*/ 707 h 2209"/>
              <a:gd name="T8" fmla="*/ 1449 w 2416"/>
              <a:gd name="T9" fmla="*/ 702 h 2209"/>
              <a:gd name="T10" fmla="*/ 1429 w 2416"/>
              <a:gd name="T11" fmla="*/ 399 h 2209"/>
              <a:gd name="T12" fmla="*/ 1317 w 2416"/>
              <a:gd name="T13" fmla="*/ 124 h 2209"/>
              <a:gd name="T14" fmla="*/ 1101 w 2416"/>
              <a:gd name="T15" fmla="*/ 21 h 2209"/>
              <a:gd name="T16" fmla="*/ 536 w 2416"/>
              <a:gd name="T17" fmla="*/ 250 h 2209"/>
              <a:gd name="T18" fmla="*/ 353 w 2416"/>
              <a:gd name="T19" fmla="*/ 433 h 2209"/>
              <a:gd name="T20" fmla="*/ 387 w 2416"/>
              <a:gd name="T21" fmla="*/ 530 h 2209"/>
              <a:gd name="T22" fmla="*/ 450 w 2416"/>
              <a:gd name="T23" fmla="*/ 1207 h 2209"/>
              <a:gd name="T24" fmla="*/ 617 w 2416"/>
              <a:gd name="T25" fmla="*/ 1272 h 2209"/>
              <a:gd name="T26" fmla="*/ 689 w 2416"/>
              <a:gd name="T27" fmla="*/ 1270 h 2209"/>
              <a:gd name="T28" fmla="*/ 653 w 2416"/>
              <a:gd name="T29" fmla="*/ 1190 h 2209"/>
              <a:gd name="T30" fmla="*/ 626 w 2416"/>
              <a:gd name="T31" fmla="*/ 1126 h 2209"/>
              <a:gd name="T32" fmla="*/ 553 w 2416"/>
              <a:gd name="T33" fmla="*/ 1010 h 2209"/>
              <a:gd name="T34" fmla="*/ 386 w 2416"/>
              <a:gd name="T35" fmla="*/ 755 h 2209"/>
              <a:gd name="T36" fmla="*/ 209 w 2416"/>
              <a:gd name="T37" fmla="*/ 573 h 2209"/>
              <a:gd name="T38" fmla="*/ 48 w 2416"/>
              <a:gd name="T39" fmla="*/ 787 h 2209"/>
              <a:gd name="T40" fmla="*/ 121 w 2416"/>
              <a:gd name="T41" fmla="*/ 1190 h 2209"/>
              <a:gd name="T42" fmla="*/ 355 w 2416"/>
              <a:gd name="T43" fmla="*/ 1178 h 2209"/>
              <a:gd name="T44" fmla="*/ 2011 w 2416"/>
              <a:gd name="T45" fmla="*/ 189 h 2209"/>
              <a:gd name="T46" fmla="*/ 1470 w 2416"/>
              <a:gd name="T47" fmla="*/ 25 h 2209"/>
              <a:gd name="T48" fmla="*/ 1383 w 2416"/>
              <a:gd name="T49" fmla="*/ 196 h 2209"/>
              <a:gd name="T50" fmla="*/ 1533 w 2416"/>
              <a:gd name="T51" fmla="*/ 610 h 2209"/>
              <a:gd name="T52" fmla="*/ 1588 w 2416"/>
              <a:gd name="T53" fmla="*/ 803 h 2209"/>
              <a:gd name="T54" fmla="*/ 1722 w 2416"/>
              <a:gd name="T55" fmla="*/ 938 h 2209"/>
              <a:gd name="T56" fmla="*/ 1907 w 2416"/>
              <a:gd name="T57" fmla="*/ 1240 h 2209"/>
              <a:gd name="T58" fmla="*/ 2277 w 2416"/>
              <a:gd name="T59" fmla="*/ 1135 h 2209"/>
              <a:gd name="T60" fmla="*/ 2323 w 2416"/>
              <a:gd name="T61" fmla="*/ 506 h 2209"/>
              <a:gd name="T62" fmla="*/ 1781 w 2416"/>
              <a:gd name="T63" fmla="*/ 1200 h 2209"/>
              <a:gd name="T64" fmla="*/ 1773 w 2416"/>
              <a:gd name="T65" fmla="*/ 1172 h 2209"/>
              <a:gd name="T66" fmla="*/ 1585 w 2416"/>
              <a:gd name="T67" fmla="*/ 862 h 2209"/>
              <a:gd name="T68" fmla="*/ 1317 w 2416"/>
              <a:gd name="T69" fmla="*/ 747 h 2209"/>
              <a:gd name="T70" fmla="*/ 907 w 2416"/>
              <a:gd name="T71" fmla="*/ 739 h 2209"/>
              <a:gd name="T72" fmla="*/ 489 w 2416"/>
              <a:gd name="T73" fmla="*/ 831 h 2209"/>
              <a:gd name="T74" fmla="*/ 627 w 2416"/>
              <a:gd name="T75" fmla="*/ 1004 h 2209"/>
              <a:gd name="T76" fmla="*/ 704 w 2416"/>
              <a:gd name="T77" fmla="*/ 1182 h 2209"/>
              <a:gd name="T78" fmla="*/ 704 w 2416"/>
              <a:gd name="T79" fmla="*/ 1183 h 2209"/>
              <a:gd name="T80" fmla="*/ 871 w 2416"/>
              <a:gd name="T81" fmla="*/ 1334 h 2209"/>
              <a:gd name="T82" fmla="*/ 1184 w 2416"/>
              <a:gd name="T83" fmla="*/ 1421 h 2209"/>
              <a:gd name="T84" fmla="*/ 1422 w 2416"/>
              <a:gd name="T85" fmla="*/ 1539 h 2209"/>
              <a:gd name="T86" fmla="*/ 1716 w 2416"/>
              <a:gd name="T87" fmla="*/ 1526 h 2209"/>
              <a:gd name="T88" fmla="*/ 1811 w 2416"/>
              <a:gd name="T89" fmla="*/ 1387 h 2209"/>
              <a:gd name="T90" fmla="*/ 1809 w 2416"/>
              <a:gd name="T91" fmla="*/ 1295 h 2209"/>
              <a:gd name="T92" fmla="*/ 1173 w 2416"/>
              <a:gd name="T93" fmla="*/ 1486 h 2209"/>
              <a:gd name="T94" fmla="*/ 1044 w 2416"/>
              <a:gd name="T95" fmla="*/ 1466 h 2209"/>
              <a:gd name="T96" fmla="*/ 984 w 2416"/>
              <a:gd name="T97" fmla="*/ 1573 h 2209"/>
              <a:gd name="T98" fmla="*/ 809 w 2416"/>
              <a:gd name="T99" fmla="*/ 1794 h 2209"/>
              <a:gd name="T100" fmla="*/ 752 w 2416"/>
              <a:gd name="T101" fmla="*/ 2011 h 2209"/>
              <a:gd name="T102" fmla="*/ 778 w 2416"/>
              <a:gd name="T103" fmla="*/ 2150 h 2209"/>
              <a:gd name="T104" fmla="*/ 880 w 2416"/>
              <a:gd name="T105" fmla="*/ 2177 h 2209"/>
              <a:gd name="T106" fmla="*/ 1012 w 2416"/>
              <a:gd name="T107" fmla="*/ 2005 h 2209"/>
              <a:gd name="T108" fmla="*/ 1226 w 2416"/>
              <a:gd name="T109" fmla="*/ 1733 h 2209"/>
              <a:gd name="T110" fmla="*/ 1245 w 2416"/>
              <a:gd name="T111" fmla="*/ 1541 h 2209"/>
              <a:gd name="T112" fmla="*/ 797 w 2416"/>
              <a:gd name="T113" fmla="*/ 1718 h 2209"/>
              <a:gd name="T114" fmla="*/ 977 w 2416"/>
              <a:gd name="T115" fmla="*/ 1520 h 2209"/>
              <a:gd name="T116" fmla="*/ 831 w 2416"/>
              <a:gd name="T117" fmla="*/ 1386 h 2209"/>
              <a:gd name="T118" fmla="*/ 584 w 2416"/>
              <a:gd name="T119" fmla="*/ 1299 h 2209"/>
              <a:gd name="T120" fmla="*/ 222 w 2416"/>
              <a:gd name="T121" fmla="*/ 1510 h 2209"/>
              <a:gd name="T122" fmla="*/ 569 w 2416"/>
              <a:gd name="T123" fmla="*/ 1809 h 2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416" h="2209">
                <a:moveTo>
                  <a:pt x="387" y="530"/>
                </a:moveTo>
                <a:cubicBezTo>
                  <a:pt x="412" y="587"/>
                  <a:pt x="412" y="651"/>
                  <a:pt x="436" y="708"/>
                </a:cubicBezTo>
                <a:cubicBezTo>
                  <a:pt x="445" y="729"/>
                  <a:pt x="445" y="729"/>
                  <a:pt x="445" y="729"/>
                </a:cubicBezTo>
                <a:cubicBezTo>
                  <a:pt x="454" y="752"/>
                  <a:pt x="490" y="770"/>
                  <a:pt x="524" y="768"/>
                </a:cubicBezTo>
                <a:cubicBezTo>
                  <a:pt x="524" y="768"/>
                  <a:pt x="524" y="768"/>
                  <a:pt x="553" y="767"/>
                </a:cubicBezTo>
                <a:cubicBezTo>
                  <a:pt x="666" y="760"/>
                  <a:pt x="772" y="718"/>
                  <a:pt x="883" y="698"/>
                </a:cubicBezTo>
                <a:cubicBezTo>
                  <a:pt x="954" y="685"/>
                  <a:pt x="1003" y="722"/>
                  <a:pt x="1070" y="733"/>
                </a:cubicBezTo>
                <a:cubicBezTo>
                  <a:pt x="1146" y="746"/>
                  <a:pt x="1215" y="702"/>
                  <a:pt x="1293" y="707"/>
                </a:cubicBezTo>
                <a:cubicBezTo>
                  <a:pt x="1348" y="710"/>
                  <a:pt x="1362" y="715"/>
                  <a:pt x="1362" y="715"/>
                </a:cubicBezTo>
                <a:cubicBezTo>
                  <a:pt x="1391" y="726"/>
                  <a:pt x="1424" y="722"/>
                  <a:pt x="1449" y="702"/>
                </a:cubicBezTo>
                <a:cubicBezTo>
                  <a:pt x="1478" y="678"/>
                  <a:pt x="1478" y="646"/>
                  <a:pt x="1477" y="611"/>
                </a:cubicBezTo>
                <a:cubicBezTo>
                  <a:pt x="1474" y="540"/>
                  <a:pt x="1468" y="462"/>
                  <a:pt x="1429" y="399"/>
                </a:cubicBezTo>
                <a:cubicBezTo>
                  <a:pt x="1401" y="353"/>
                  <a:pt x="1374" y="306"/>
                  <a:pt x="1351" y="256"/>
                </a:cubicBezTo>
                <a:cubicBezTo>
                  <a:pt x="1332" y="215"/>
                  <a:pt x="1322" y="170"/>
                  <a:pt x="1317" y="124"/>
                </a:cubicBezTo>
                <a:cubicBezTo>
                  <a:pt x="1312" y="92"/>
                  <a:pt x="1317" y="40"/>
                  <a:pt x="1281" y="23"/>
                </a:cubicBezTo>
                <a:cubicBezTo>
                  <a:pt x="1229" y="0"/>
                  <a:pt x="1155" y="13"/>
                  <a:pt x="1101" y="21"/>
                </a:cubicBezTo>
                <a:cubicBezTo>
                  <a:pt x="972" y="38"/>
                  <a:pt x="844" y="76"/>
                  <a:pt x="727" y="134"/>
                </a:cubicBezTo>
                <a:cubicBezTo>
                  <a:pt x="660" y="167"/>
                  <a:pt x="596" y="206"/>
                  <a:pt x="536" y="250"/>
                </a:cubicBezTo>
                <a:cubicBezTo>
                  <a:pt x="488" y="285"/>
                  <a:pt x="440" y="319"/>
                  <a:pt x="399" y="362"/>
                </a:cubicBezTo>
                <a:cubicBezTo>
                  <a:pt x="380" y="382"/>
                  <a:pt x="359" y="405"/>
                  <a:pt x="353" y="433"/>
                </a:cubicBezTo>
                <a:cubicBezTo>
                  <a:pt x="346" y="467"/>
                  <a:pt x="367" y="492"/>
                  <a:pt x="381" y="520"/>
                </a:cubicBezTo>
                <a:cubicBezTo>
                  <a:pt x="383" y="523"/>
                  <a:pt x="385" y="527"/>
                  <a:pt x="387" y="530"/>
                </a:cubicBezTo>
                <a:close/>
                <a:moveTo>
                  <a:pt x="355" y="1178"/>
                </a:moveTo>
                <a:cubicBezTo>
                  <a:pt x="385" y="1181"/>
                  <a:pt x="417" y="1193"/>
                  <a:pt x="450" y="1207"/>
                </a:cubicBezTo>
                <a:cubicBezTo>
                  <a:pt x="487" y="1223"/>
                  <a:pt x="524" y="1242"/>
                  <a:pt x="558" y="1255"/>
                </a:cubicBezTo>
                <a:cubicBezTo>
                  <a:pt x="577" y="1263"/>
                  <a:pt x="598" y="1267"/>
                  <a:pt x="617" y="1272"/>
                </a:cubicBezTo>
                <a:cubicBezTo>
                  <a:pt x="635" y="1276"/>
                  <a:pt x="647" y="1281"/>
                  <a:pt x="665" y="1278"/>
                </a:cubicBezTo>
                <a:cubicBezTo>
                  <a:pt x="673" y="1276"/>
                  <a:pt x="684" y="1277"/>
                  <a:pt x="689" y="1270"/>
                </a:cubicBezTo>
                <a:cubicBezTo>
                  <a:pt x="701" y="1256"/>
                  <a:pt x="690" y="1228"/>
                  <a:pt x="680" y="1218"/>
                </a:cubicBezTo>
                <a:cubicBezTo>
                  <a:pt x="670" y="1209"/>
                  <a:pt x="661" y="1200"/>
                  <a:pt x="653" y="1190"/>
                </a:cubicBezTo>
                <a:cubicBezTo>
                  <a:pt x="648" y="1184"/>
                  <a:pt x="643" y="1177"/>
                  <a:pt x="640" y="1169"/>
                </a:cubicBezTo>
                <a:cubicBezTo>
                  <a:pt x="634" y="1156"/>
                  <a:pt x="627" y="1141"/>
                  <a:pt x="626" y="1126"/>
                </a:cubicBezTo>
                <a:cubicBezTo>
                  <a:pt x="625" y="1110"/>
                  <a:pt x="624" y="1097"/>
                  <a:pt x="619" y="1082"/>
                </a:cubicBezTo>
                <a:cubicBezTo>
                  <a:pt x="607" y="1051"/>
                  <a:pt x="583" y="1023"/>
                  <a:pt x="553" y="1010"/>
                </a:cubicBezTo>
                <a:cubicBezTo>
                  <a:pt x="553" y="1010"/>
                  <a:pt x="521" y="997"/>
                  <a:pt x="479" y="944"/>
                </a:cubicBezTo>
                <a:cubicBezTo>
                  <a:pt x="450" y="907"/>
                  <a:pt x="395" y="775"/>
                  <a:pt x="386" y="755"/>
                </a:cubicBezTo>
                <a:cubicBezTo>
                  <a:pt x="364" y="704"/>
                  <a:pt x="374" y="643"/>
                  <a:pt x="356" y="592"/>
                </a:cubicBezTo>
                <a:cubicBezTo>
                  <a:pt x="333" y="526"/>
                  <a:pt x="256" y="534"/>
                  <a:pt x="209" y="573"/>
                </a:cubicBezTo>
                <a:cubicBezTo>
                  <a:pt x="209" y="573"/>
                  <a:pt x="194" y="586"/>
                  <a:pt x="138" y="637"/>
                </a:cubicBezTo>
                <a:cubicBezTo>
                  <a:pt x="94" y="677"/>
                  <a:pt x="73" y="735"/>
                  <a:pt x="48" y="787"/>
                </a:cubicBezTo>
                <a:cubicBezTo>
                  <a:pt x="6" y="879"/>
                  <a:pt x="0" y="959"/>
                  <a:pt x="1" y="1058"/>
                </a:cubicBezTo>
                <a:cubicBezTo>
                  <a:pt x="2" y="1136"/>
                  <a:pt x="54" y="1160"/>
                  <a:pt x="121" y="1190"/>
                </a:cubicBezTo>
                <a:cubicBezTo>
                  <a:pt x="121" y="1190"/>
                  <a:pt x="132" y="1194"/>
                  <a:pt x="176" y="1197"/>
                </a:cubicBezTo>
                <a:cubicBezTo>
                  <a:pt x="235" y="1201"/>
                  <a:pt x="297" y="1172"/>
                  <a:pt x="355" y="1178"/>
                </a:cubicBezTo>
                <a:close/>
                <a:moveTo>
                  <a:pt x="2323" y="506"/>
                </a:moveTo>
                <a:cubicBezTo>
                  <a:pt x="2249" y="371"/>
                  <a:pt x="2134" y="255"/>
                  <a:pt x="2011" y="189"/>
                </a:cubicBezTo>
                <a:cubicBezTo>
                  <a:pt x="1900" y="130"/>
                  <a:pt x="1747" y="56"/>
                  <a:pt x="1622" y="40"/>
                </a:cubicBezTo>
                <a:cubicBezTo>
                  <a:pt x="1540" y="30"/>
                  <a:pt x="1470" y="25"/>
                  <a:pt x="1470" y="25"/>
                </a:cubicBezTo>
                <a:cubicBezTo>
                  <a:pt x="1417" y="21"/>
                  <a:pt x="1369" y="61"/>
                  <a:pt x="1364" y="114"/>
                </a:cubicBezTo>
                <a:cubicBezTo>
                  <a:pt x="1364" y="114"/>
                  <a:pt x="1362" y="137"/>
                  <a:pt x="1383" y="196"/>
                </a:cubicBezTo>
                <a:cubicBezTo>
                  <a:pt x="1409" y="267"/>
                  <a:pt x="1445" y="333"/>
                  <a:pt x="1485" y="398"/>
                </a:cubicBezTo>
                <a:cubicBezTo>
                  <a:pt x="1524" y="460"/>
                  <a:pt x="1530" y="538"/>
                  <a:pt x="1533" y="610"/>
                </a:cubicBezTo>
                <a:cubicBezTo>
                  <a:pt x="1535" y="657"/>
                  <a:pt x="1535" y="657"/>
                  <a:pt x="1535" y="657"/>
                </a:cubicBezTo>
                <a:cubicBezTo>
                  <a:pt x="1520" y="707"/>
                  <a:pt x="1544" y="773"/>
                  <a:pt x="1588" y="803"/>
                </a:cubicBezTo>
                <a:cubicBezTo>
                  <a:pt x="1588" y="803"/>
                  <a:pt x="1613" y="820"/>
                  <a:pt x="1644" y="848"/>
                </a:cubicBezTo>
                <a:cubicBezTo>
                  <a:pt x="1669" y="872"/>
                  <a:pt x="1698" y="902"/>
                  <a:pt x="1722" y="938"/>
                </a:cubicBezTo>
                <a:cubicBezTo>
                  <a:pt x="1755" y="989"/>
                  <a:pt x="1775" y="1050"/>
                  <a:pt x="1797" y="1107"/>
                </a:cubicBezTo>
                <a:cubicBezTo>
                  <a:pt x="1822" y="1173"/>
                  <a:pt x="1827" y="1230"/>
                  <a:pt x="1907" y="1240"/>
                </a:cubicBezTo>
                <a:cubicBezTo>
                  <a:pt x="1980" y="1250"/>
                  <a:pt x="2041" y="1287"/>
                  <a:pt x="2115" y="1256"/>
                </a:cubicBezTo>
                <a:cubicBezTo>
                  <a:pt x="2175" y="1230"/>
                  <a:pt x="2231" y="1180"/>
                  <a:pt x="2277" y="1135"/>
                </a:cubicBezTo>
                <a:cubicBezTo>
                  <a:pt x="2362" y="1050"/>
                  <a:pt x="2402" y="950"/>
                  <a:pt x="2409" y="847"/>
                </a:cubicBezTo>
                <a:cubicBezTo>
                  <a:pt x="2416" y="732"/>
                  <a:pt x="2383" y="613"/>
                  <a:pt x="2323" y="506"/>
                </a:cubicBezTo>
                <a:close/>
                <a:moveTo>
                  <a:pt x="1809" y="1295"/>
                </a:moveTo>
                <a:cubicBezTo>
                  <a:pt x="1803" y="1263"/>
                  <a:pt x="1789" y="1231"/>
                  <a:pt x="1781" y="1200"/>
                </a:cubicBezTo>
                <a:cubicBezTo>
                  <a:pt x="1781" y="1200"/>
                  <a:pt x="1781" y="1200"/>
                  <a:pt x="1774" y="1177"/>
                </a:cubicBezTo>
                <a:cubicBezTo>
                  <a:pt x="1774" y="1176"/>
                  <a:pt x="1773" y="1174"/>
                  <a:pt x="1773" y="1172"/>
                </a:cubicBezTo>
                <a:cubicBezTo>
                  <a:pt x="1752" y="1100"/>
                  <a:pt x="1731" y="1044"/>
                  <a:pt x="1689" y="980"/>
                </a:cubicBezTo>
                <a:cubicBezTo>
                  <a:pt x="1661" y="936"/>
                  <a:pt x="1625" y="896"/>
                  <a:pt x="1585" y="862"/>
                </a:cubicBezTo>
                <a:cubicBezTo>
                  <a:pt x="1552" y="833"/>
                  <a:pt x="1515" y="809"/>
                  <a:pt x="1476" y="790"/>
                </a:cubicBezTo>
                <a:cubicBezTo>
                  <a:pt x="1426" y="766"/>
                  <a:pt x="1372" y="751"/>
                  <a:pt x="1317" y="747"/>
                </a:cubicBezTo>
                <a:cubicBezTo>
                  <a:pt x="1239" y="743"/>
                  <a:pt x="1170" y="787"/>
                  <a:pt x="1094" y="774"/>
                </a:cubicBezTo>
                <a:cubicBezTo>
                  <a:pt x="1027" y="762"/>
                  <a:pt x="978" y="726"/>
                  <a:pt x="907" y="739"/>
                </a:cubicBezTo>
                <a:cubicBezTo>
                  <a:pt x="796" y="758"/>
                  <a:pt x="690" y="801"/>
                  <a:pt x="577" y="807"/>
                </a:cubicBezTo>
                <a:cubicBezTo>
                  <a:pt x="548" y="809"/>
                  <a:pt x="488" y="788"/>
                  <a:pt x="489" y="831"/>
                </a:cubicBezTo>
                <a:cubicBezTo>
                  <a:pt x="489" y="859"/>
                  <a:pt x="535" y="915"/>
                  <a:pt x="553" y="938"/>
                </a:cubicBezTo>
                <a:cubicBezTo>
                  <a:pt x="595" y="991"/>
                  <a:pt x="627" y="1004"/>
                  <a:pt x="627" y="1004"/>
                </a:cubicBezTo>
                <a:cubicBezTo>
                  <a:pt x="676" y="1025"/>
                  <a:pt x="709" y="1085"/>
                  <a:pt x="700" y="1137"/>
                </a:cubicBezTo>
                <a:cubicBezTo>
                  <a:pt x="700" y="1137"/>
                  <a:pt x="699" y="1143"/>
                  <a:pt x="704" y="1182"/>
                </a:cubicBezTo>
                <a:cubicBezTo>
                  <a:pt x="704" y="1182"/>
                  <a:pt x="704" y="1183"/>
                  <a:pt x="704" y="1183"/>
                </a:cubicBezTo>
                <a:cubicBezTo>
                  <a:pt x="704" y="1183"/>
                  <a:pt x="704" y="1183"/>
                  <a:pt x="704" y="1183"/>
                </a:cubicBezTo>
                <a:cubicBezTo>
                  <a:pt x="707" y="1209"/>
                  <a:pt x="734" y="1224"/>
                  <a:pt x="753" y="1238"/>
                </a:cubicBezTo>
                <a:cubicBezTo>
                  <a:pt x="796" y="1269"/>
                  <a:pt x="821" y="1312"/>
                  <a:pt x="871" y="1334"/>
                </a:cubicBezTo>
                <a:cubicBezTo>
                  <a:pt x="921" y="1356"/>
                  <a:pt x="975" y="1374"/>
                  <a:pt x="1030" y="1384"/>
                </a:cubicBezTo>
                <a:cubicBezTo>
                  <a:pt x="1079" y="1393"/>
                  <a:pt x="1143" y="1388"/>
                  <a:pt x="1184" y="1421"/>
                </a:cubicBezTo>
                <a:cubicBezTo>
                  <a:pt x="1223" y="1453"/>
                  <a:pt x="1247" y="1484"/>
                  <a:pt x="1295" y="1503"/>
                </a:cubicBezTo>
                <a:cubicBezTo>
                  <a:pt x="1335" y="1518"/>
                  <a:pt x="1380" y="1527"/>
                  <a:pt x="1422" y="1539"/>
                </a:cubicBezTo>
                <a:cubicBezTo>
                  <a:pt x="1463" y="1552"/>
                  <a:pt x="1502" y="1574"/>
                  <a:pt x="1545" y="1579"/>
                </a:cubicBezTo>
                <a:cubicBezTo>
                  <a:pt x="1608" y="1586"/>
                  <a:pt x="1668" y="1566"/>
                  <a:pt x="1716" y="1526"/>
                </a:cubicBezTo>
                <a:cubicBezTo>
                  <a:pt x="1739" y="1506"/>
                  <a:pt x="1759" y="1483"/>
                  <a:pt x="1775" y="1458"/>
                </a:cubicBezTo>
                <a:cubicBezTo>
                  <a:pt x="1790" y="1436"/>
                  <a:pt x="1806" y="1413"/>
                  <a:pt x="1811" y="1387"/>
                </a:cubicBezTo>
                <a:cubicBezTo>
                  <a:pt x="1816" y="1367"/>
                  <a:pt x="1814" y="1341"/>
                  <a:pt x="1812" y="1320"/>
                </a:cubicBezTo>
                <a:cubicBezTo>
                  <a:pt x="1812" y="1312"/>
                  <a:pt x="1810" y="1304"/>
                  <a:pt x="1809" y="1295"/>
                </a:cubicBezTo>
                <a:close/>
                <a:moveTo>
                  <a:pt x="1174" y="1487"/>
                </a:moveTo>
                <a:cubicBezTo>
                  <a:pt x="1173" y="1486"/>
                  <a:pt x="1173" y="1486"/>
                  <a:pt x="1173" y="1486"/>
                </a:cubicBezTo>
                <a:cubicBezTo>
                  <a:pt x="1149" y="1474"/>
                  <a:pt x="1132" y="1463"/>
                  <a:pt x="1105" y="1460"/>
                </a:cubicBezTo>
                <a:cubicBezTo>
                  <a:pt x="1086" y="1457"/>
                  <a:pt x="1058" y="1447"/>
                  <a:pt x="1044" y="1466"/>
                </a:cubicBezTo>
                <a:cubicBezTo>
                  <a:pt x="1035" y="1479"/>
                  <a:pt x="1028" y="1493"/>
                  <a:pt x="1021" y="1506"/>
                </a:cubicBezTo>
                <a:cubicBezTo>
                  <a:pt x="1009" y="1528"/>
                  <a:pt x="998" y="1552"/>
                  <a:pt x="984" y="1573"/>
                </a:cubicBezTo>
                <a:cubicBezTo>
                  <a:pt x="956" y="1616"/>
                  <a:pt x="925" y="1656"/>
                  <a:pt x="892" y="1695"/>
                </a:cubicBezTo>
                <a:cubicBezTo>
                  <a:pt x="866" y="1726"/>
                  <a:pt x="825" y="1756"/>
                  <a:pt x="809" y="1794"/>
                </a:cubicBezTo>
                <a:cubicBezTo>
                  <a:pt x="793" y="1830"/>
                  <a:pt x="802" y="1871"/>
                  <a:pt x="789" y="1907"/>
                </a:cubicBezTo>
                <a:cubicBezTo>
                  <a:pt x="776" y="1941"/>
                  <a:pt x="762" y="1975"/>
                  <a:pt x="752" y="2011"/>
                </a:cubicBezTo>
                <a:cubicBezTo>
                  <a:pt x="743" y="2043"/>
                  <a:pt x="720" y="2102"/>
                  <a:pt x="735" y="2135"/>
                </a:cubicBezTo>
                <a:cubicBezTo>
                  <a:pt x="746" y="2160"/>
                  <a:pt x="754" y="2153"/>
                  <a:pt x="778" y="2150"/>
                </a:cubicBezTo>
                <a:cubicBezTo>
                  <a:pt x="811" y="2145"/>
                  <a:pt x="847" y="2145"/>
                  <a:pt x="872" y="2170"/>
                </a:cubicBezTo>
                <a:cubicBezTo>
                  <a:pt x="880" y="2177"/>
                  <a:pt x="880" y="2177"/>
                  <a:pt x="880" y="2177"/>
                </a:cubicBezTo>
                <a:cubicBezTo>
                  <a:pt x="895" y="2209"/>
                  <a:pt x="926" y="2196"/>
                  <a:pt x="948" y="2148"/>
                </a:cubicBezTo>
                <a:cubicBezTo>
                  <a:pt x="948" y="2148"/>
                  <a:pt x="979" y="2082"/>
                  <a:pt x="1012" y="2005"/>
                </a:cubicBezTo>
                <a:cubicBezTo>
                  <a:pt x="1044" y="1930"/>
                  <a:pt x="1099" y="1861"/>
                  <a:pt x="1154" y="1801"/>
                </a:cubicBezTo>
                <a:cubicBezTo>
                  <a:pt x="1177" y="1776"/>
                  <a:pt x="1206" y="1761"/>
                  <a:pt x="1226" y="1733"/>
                </a:cubicBezTo>
                <a:cubicBezTo>
                  <a:pt x="1248" y="1702"/>
                  <a:pt x="1265" y="1664"/>
                  <a:pt x="1267" y="1625"/>
                </a:cubicBezTo>
                <a:cubicBezTo>
                  <a:pt x="1269" y="1596"/>
                  <a:pt x="1263" y="1564"/>
                  <a:pt x="1245" y="1541"/>
                </a:cubicBezTo>
                <a:cubicBezTo>
                  <a:pt x="1226" y="1515"/>
                  <a:pt x="1202" y="1501"/>
                  <a:pt x="1174" y="1487"/>
                </a:cubicBezTo>
                <a:close/>
                <a:moveTo>
                  <a:pt x="797" y="1718"/>
                </a:moveTo>
                <a:cubicBezTo>
                  <a:pt x="838" y="1673"/>
                  <a:pt x="878" y="1628"/>
                  <a:pt x="919" y="1583"/>
                </a:cubicBezTo>
                <a:cubicBezTo>
                  <a:pt x="935" y="1566"/>
                  <a:pt x="962" y="1543"/>
                  <a:pt x="977" y="1520"/>
                </a:cubicBezTo>
                <a:cubicBezTo>
                  <a:pt x="981" y="1515"/>
                  <a:pt x="984" y="1510"/>
                  <a:pt x="986" y="1504"/>
                </a:cubicBezTo>
                <a:cubicBezTo>
                  <a:pt x="1012" y="1431"/>
                  <a:pt x="881" y="1406"/>
                  <a:pt x="831" y="1386"/>
                </a:cubicBezTo>
                <a:cubicBezTo>
                  <a:pt x="782" y="1366"/>
                  <a:pt x="699" y="1338"/>
                  <a:pt x="649" y="1322"/>
                </a:cubicBezTo>
                <a:cubicBezTo>
                  <a:pt x="649" y="1322"/>
                  <a:pt x="623" y="1314"/>
                  <a:pt x="584" y="1299"/>
                </a:cubicBezTo>
                <a:cubicBezTo>
                  <a:pt x="473" y="1257"/>
                  <a:pt x="194" y="1132"/>
                  <a:pt x="183" y="1346"/>
                </a:cubicBezTo>
                <a:cubicBezTo>
                  <a:pt x="180" y="1402"/>
                  <a:pt x="206" y="1458"/>
                  <a:pt x="222" y="1510"/>
                </a:cubicBezTo>
                <a:cubicBezTo>
                  <a:pt x="253" y="1611"/>
                  <a:pt x="320" y="1720"/>
                  <a:pt x="409" y="1779"/>
                </a:cubicBezTo>
                <a:cubicBezTo>
                  <a:pt x="458" y="1811"/>
                  <a:pt x="512" y="1813"/>
                  <a:pt x="569" y="1809"/>
                </a:cubicBezTo>
                <a:cubicBezTo>
                  <a:pt x="666" y="1800"/>
                  <a:pt x="729" y="1795"/>
                  <a:pt x="797" y="1718"/>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80" name="Freeform 125">
            <a:extLst>
              <a:ext uri="{FF2B5EF4-FFF2-40B4-BE49-F238E27FC236}">
                <a16:creationId xmlns:a16="http://schemas.microsoft.com/office/drawing/2014/main" id="{5D20459E-D6E5-2D80-B2A2-B81F60AA0A99}"/>
              </a:ext>
            </a:extLst>
          </p:cNvPr>
          <p:cNvSpPr>
            <a:spLocks noChangeAspect="1" noEditPoints="1"/>
          </p:cNvSpPr>
          <p:nvPr/>
        </p:nvSpPr>
        <p:spPr bwMode="black">
          <a:xfrm>
            <a:off x="2212326" y="1581402"/>
            <a:ext cx="182166" cy="274320"/>
          </a:xfrm>
          <a:custGeom>
            <a:avLst/>
            <a:gdLst>
              <a:gd name="T0" fmla="*/ 2 w 51"/>
              <a:gd name="T1" fmla="*/ 16 h 77"/>
              <a:gd name="T2" fmla="*/ 7 w 51"/>
              <a:gd name="T3" fmla="*/ 8 h 77"/>
              <a:gd name="T4" fmla="*/ 15 w 51"/>
              <a:gd name="T5" fmla="*/ 2 h 77"/>
              <a:gd name="T6" fmla="*/ 25 w 51"/>
              <a:gd name="T7" fmla="*/ 0 h 77"/>
              <a:gd name="T8" fmla="*/ 37 w 51"/>
              <a:gd name="T9" fmla="*/ 2 h 77"/>
              <a:gd name="T10" fmla="*/ 45 w 51"/>
              <a:gd name="T11" fmla="*/ 7 h 77"/>
              <a:gd name="T12" fmla="*/ 50 w 51"/>
              <a:gd name="T13" fmla="*/ 14 h 77"/>
              <a:gd name="T14" fmla="*/ 51 w 51"/>
              <a:gd name="T15" fmla="*/ 20 h 77"/>
              <a:gd name="T16" fmla="*/ 50 w 51"/>
              <a:gd name="T17" fmla="*/ 29 h 77"/>
              <a:gd name="T18" fmla="*/ 46 w 51"/>
              <a:gd name="T19" fmla="*/ 34 h 77"/>
              <a:gd name="T20" fmla="*/ 42 w 51"/>
              <a:gd name="T21" fmla="*/ 38 h 77"/>
              <a:gd name="T22" fmla="*/ 38 w 51"/>
              <a:gd name="T23" fmla="*/ 41 h 77"/>
              <a:gd name="T24" fmla="*/ 34 w 51"/>
              <a:gd name="T25" fmla="*/ 45 h 77"/>
              <a:gd name="T26" fmla="*/ 32 w 51"/>
              <a:gd name="T27" fmla="*/ 50 h 77"/>
              <a:gd name="T28" fmla="*/ 32 w 51"/>
              <a:gd name="T29" fmla="*/ 54 h 77"/>
              <a:gd name="T30" fmla="*/ 18 w 51"/>
              <a:gd name="T31" fmla="*/ 54 h 77"/>
              <a:gd name="T32" fmla="*/ 18 w 51"/>
              <a:gd name="T33" fmla="*/ 49 h 77"/>
              <a:gd name="T34" fmla="*/ 20 w 51"/>
              <a:gd name="T35" fmla="*/ 42 h 77"/>
              <a:gd name="T36" fmla="*/ 23 w 51"/>
              <a:gd name="T37" fmla="*/ 37 h 77"/>
              <a:gd name="T38" fmla="*/ 27 w 51"/>
              <a:gd name="T39" fmla="*/ 33 h 77"/>
              <a:gd name="T40" fmla="*/ 31 w 51"/>
              <a:gd name="T41" fmla="*/ 30 h 77"/>
              <a:gd name="T42" fmla="*/ 34 w 51"/>
              <a:gd name="T43" fmla="*/ 27 h 77"/>
              <a:gd name="T44" fmla="*/ 35 w 51"/>
              <a:gd name="T45" fmla="*/ 22 h 77"/>
              <a:gd name="T46" fmla="*/ 32 w 51"/>
              <a:gd name="T47" fmla="*/ 15 h 77"/>
              <a:gd name="T48" fmla="*/ 26 w 51"/>
              <a:gd name="T49" fmla="*/ 13 h 77"/>
              <a:gd name="T50" fmla="*/ 21 w 51"/>
              <a:gd name="T51" fmla="*/ 14 h 77"/>
              <a:gd name="T52" fmla="*/ 18 w 51"/>
              <a:gd name="T53" fmla="*/ 17 h 77"/>
              <a:gd name="T54" fmla="*/ 16 w 51"/>
              <a:gd name="T55" fmla="*/ 21 h 77"/>
              <a:gd name="T56" fmla="*/ 15 w 51"/>
              <a:gd name="T57" fmla="*/ 26 h 77"/>
              <a:gd name="T58" fmla="*/ 0 w 51"/>
              <a:gd name="T59" fmla="*/ 26 h 77"/>
              <a:gd name="T60" fmla="*/ 2 w 51"/>
              <a:gd name="T61" fmla="*/ 16 h 77"/>
              <a:gd name="T62" fmla="*/ 33 w 51"/>
              <a:gd name="T63" fmla="*/ 68 h 77"/>
              <a:gd name="T64" fmla="*/ 25 w 51"/>
              <a:gd name="T65" fmla="*/ 60 h 77"/>
              <a:gd name="T66" fmla="*/ 17 w 51"/>
              <a:gd name="T67" fmla="*/ 68 h 77"/>
              <a:gd name="T68" fmla="*/ 25 w 51"/>
              <a:gd name="T69" fmla="*/ 77 h 77"/>
              <a:gd name="T70" fmla="*/ 33 w 51"/>
              <a:gd name="T71" fmla="*/ 68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1" h="77">
                <a:moveTo>
                  <a:pt x="2" y="16"/>
                </a:moveTo>
                <a:cubicBezTo>
                  <a:pt x="3" y="13"/>
                  <a:pt x="5" y="10"/>
                  <a:pt x="7" y="8"/>
                </a:cubicBezTo>
                <a:cubicBezTo>
                  <a:pt x="9" y="5"/>
                  <a:pt x="12" y="4"/>
                  <a:pt x="15" y="2"/>
                </a:cubicBezTo>
                <a:cubicBezTo>
                  <a:pt x="18" y="1"/>
                  <a:pt x="21" y="0"/>
                  <a:pt x="25" y="0"/>
                </a:cubicBezTo>
                <a:cubicBezTo>
                  <a:pt x="30" y="0"/>
                  <a:pt x="34" y="1"/>
                  <a:pt x="37" y="2"/>
                </a:cubicBezTo>
                <a:cubicBezTo>
                  <a:pt x="41" y="4"/>
                  <a:pt x="43" y="5"/>
                  <a:pt x="45" y="7"/>
                </a:cubicBezTo>
                <a:cubicBezTo>
                  <a:pt x="47" y="9"/>
                  <a:pt x="49" y="12"/>
                  <a:pt x="50" y="14"/>
                </a:cubicBezTo>
                <a:cubicBezTo>
                  <a:pt x="50" y="16"/>
                  <a:pt x="51" y="18"/>
                  <a:pt x="51" y="20"/>
                </a:cubicBezTo>
                <a:cubicBezTo>
                  <a:pt x="51" y="24"/>
                  <a:pt x="50" y="26"/>
                  <a:pt x="50" y="29"/>
                </a:cubicBezTo>
                <a:cubicBezTo>
                  <a:pt x="49" y="31"/>
                  <a:pt x="48" y="33"/>
                  <a:pt x="46" y="34"/>
                </a:cubicBezTo>
                <a:cubicBezTo>
                  <a:pt x="45" y="36"/>
                  <a:pt x="44" y="37"/>
                  <a:pt x="42" y="38"/>
                </a:cubicBezTo>
                <a:cubicBezTo>
                  <a:pt x="41" y="39"/>
                  <a:pt x="39" y="40"/>
                  <a:pt x="38" y="41"/>
                </a:cubicBezTo>
                <a:cubicBezTo>
                  <a:pt x="36" y="42"/>
                  <a:pt x="35" y="44"/>
                  <a:pt x="34" y="45"/>
                </a:cubicBezTo>
                <a:cubicBezTo>
                  <a:pt x="33" y="46"/>
                  <a:pt x="32" y="48"/>
                  <a:pt x="32" y="50"/>
                </a:cubicBezTo>
                <a:cubicBezTo>
                  <a:pt x="32" y="54"/>
                  <a:pt x="32" y="54"/>
                  <a:pt x="32" y="54"/>
                </a:cubicBezTo>
                <a:cubicBezTo>
                  <a:pt x="18" y="54"/>
                  <a:pt x="18" y="54"/>
                  <a:pt x="18" y="54"/>
                </a:cubicBezTo>
                <a:cubicBezTo>
                  <a:pt x="18" y="49"/>
                  <a:pt x="18" y="49"/>
                  <a:pt x="18" y="49"/>
                </a:cubicBezTo>
                <a:cubicBezTo>
                  <a:pt x="18" y="46"/>
                  <a:pt x="19" y="44"/>
                  <a:pt x="20" y="42"/>
                </a:cubicBezTo>
                <a:cubicBezTo>
                  <a:pt x="21" y="40"/>
                  <a:pt x="22" y="38"/>
                  <a:pt x="23" y="37"/>
                </a:cubicBezTo>
                <a:cubicBezTo>
                  <a:pt x="24" y="35"/>
                  <a:pt x="25" y="34"/>
                  <a:pt x="27" y="33"/>
                </a:cubicBezTo>
                <a:cubicBezTo>
                  <a:pt x="28" y="32"/>
                  <a:pt x="30" y="31"/>
                  <a:pt x="31" y="30"/>
                </a:cubicBezTo>
                <a:cubicBezTo>
                  <a:pt x="32" y="29"/>
                  <a:pt x="33" y="28"/>
                  <a:pt x="34" y="27"/>
                </a:cubicBezTo>
                <a:cubicBezTo>
                  <a:pt x="34" y="25"/>
                  <a:pt x="35" y="24"/>
                  <a:pt x="35" y="22"/>
                </a:cubicBezTo>
                <a:cubicBezTo>
                  <a:pt x="35" y="19"/>
                  <a:pt x="34" y="16"/>
                  <a:pt x="32" y="15"/>
                </a:cubicBezTo>
                <a:cubicBezTo>
                  <a:pt x="31" y="13"/>
                  <a:pt x="29" y="13"/>
                  <a:pt x="26" y="13"/>
                </a:cubicBezTo>
                <a:cubicBezTo>
                  <a:pt x="24" y="13"/>
                  <a:pt x="22" y="13"/>
                  <a:pt x="21" y="14"/>
                </a:cubicBezTo>
                <a:cubicBezTo>
                  <a:pt x="20" y="14"/>
                  <a:pt x="18" y="15"/>
                  <a:pt x="18" y="17"/>
                </a:cubicBezTo>
                <a:cubicBezTo>
                  <a:pt x="17" y="18"/>
                  <a:pt x="16" y="19"/>
                  <a:pt x="16" y="21"/>
                </a:cubicBezTo>
                <a:cubicBezTo>
                  <a:pt x="15" y="22"/>
                  <a:pt x="15" y="24"/>
                  <a:pt x="15" y="26"/>
                </a:cubicBezTo>
                <a:cubicBezTo>
                  <a:pt x="0" y="26"/>
                  <a:pt x="0" y="26"/>
                  <a:pt x="0" y="26"/>
                </a:cubicBezTo>
                <a:cubicBezTo>
                  <a:pt x="0" y="22"/>
                  <a:pt x="0" y="19"/>
                  <a:pt x="2" y="16"/>
                </a:cubicBezTo>
                <a:moveTo>
                  <a:pt x="33" y="68"/>
                </a:moveTo>
                <a:cubicBezTo>
                  <a:pt x="33" y="64"/>
                  <a:pt x="29" y="60"/>
                  <a:pt x="25" y="60"/>
                </a:cubicBezTo>
                <a:cubicBezTo>
                  <a:pt x="20" y="60"/>
                  <a:pt x="17" y="64"/>
                  <a:pt x="17" y="68"/>
                </a:cubicBezTo>
                <a:cubicBezTo>
                  <a:pt x="17" y="73"/>
                  <a:pt x="20" y="77"/>
                  <a:pt x="25" y="77"/>
                </a:cubicBezTo>
                <a:cubicBezTo>
                  <a:pt x="29" y="77"/>
                  <a:pt x="33" y="73"/>
                  <a:pt x="33" y="68"/>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81" name="Freeform 84">
            <a:extLst>
              <a:ext uri="{FF2B5EF4-FFF2-40B4-BE49-F238E27FC236}">
                <a16:creationId xmlns:a16="http://schemas.microsoft.com/office/drawing/2014/main" id="{FDE01BB7-7983-3E36-7156-19141E43F700}"/>
              </a:ext>
            </a:extLst>
          </p:cNvPr>
          <p:cNvSpPr>
            <a:spLocks noEditPoints="1"/>
          </p:cNvSpPr>
          <p:nvPr/>
        </p:nvSpPr>
        <p:spPr bwMode="black">
          <a:xfrm>
            <a:off x="4723405" y="1524714"/>
            <a:ext cx="370344" cy="404403"/>
          </a:xfrm>
          <a:custGeom>
            <a:avLst/>
            <a:gdLst>
              <a:gd name="T0" fmla="*/ 604 w 1838"/>
              <a:gd name="T1" fmla="*/ 253 h 2192"/>
              <a:gd name="T2" fmla="*/ 1159 w 1838"/>
              <a:gd name="T3" fmla="*/ 963 h 2192"/>
              <a:gd name="T4" fmla="*/ 1105 w 1838"/>
              <a:gd name="T5" fmla="*/ 573 h 2192"/>
              <a:gd name="T6" fmla="*/ 214 w 1838"/>
              <a:gd name="T7" fmla="*/ 0 h 2192"/>
              <a:gd name="T8" fmla="*/ 1159 w 1838"/>
              <a:gd name="T9" fmla="*/ 694 h 2192"/>
              <a:gd name="T10" fmla="*/ 1088 w 1838"/>
              <a:gd name="T11" fmla="*/ 764 h 2192"/>
              <a:gd name="T12" fmla="*/ 284 w 1838"/>
              <a:gd name="T13" fmla="*/ 198 h 2192"/>
              <a:gd name="T14" fmla="*/ 214 w 1838"/>
              <a:gd name="T15" fmla="*/ 128 h 2192"/>
              <a:gd name="T16" fmla="*/ 1443 w 1838"/>
              <a:gd name="T17" fmla="*/ 262 h 2192"/>
              <a:gd name="T18" fmla="*/ 1309 w 1838"/>
              <a:gd name="T19" fmla="*/ 1063 h 2192"/>
              <a:gd name="T20" fmla="*/ 903 w 1838"/>
              <a:gd name="T21" fmla="*/ 764 h 2192"/>
              <a:gd name="T22" fmla="*/ 639 w 1838"/>
              <a:gd name="T23" fmla="*/ 952 h 2192"/>
              <a:gd name="T24" fmla="*/ 704 w 1838"/>
              <a:gd name="T25" fmla="*/ 1683 h 2192"/>
              <a:gd name="T26" fmla="*/ 767 w 1838"/>
              <a:gd name="T27" fmla="*/ 1191 h 2192"/>
              <a:gd name="T28" fmla="*/ 1683 w 1838"/>
              <a:gd name="T29" fmla="*/ 390 h 2192"/>
              <a:gd name="T30" fmla="*/ 1443 w 1838"/>
              <a:gd name="T31" fmla="*/ 134 h 2192"/>
              <a:gd name="T32" fmla="*/ 960 w 1838"/>
              <a:gd name="T33" fmla="*/ 198 h 2192"/>
              <a:gd name="T34" fmla="*/ 704 w 1838"/>
              <a:gd name="T35" fmla="*/ 1555 h 2192"/>
              <a:gd name="T36" fmla="*/ 775 w 1838"/>
              <a:gd name="T37" fmla="*/ 1484 h 2192"/>
              <a:gd name="T38" fmla="*/ 704 w 1838"/>
              <a:gd name="T39" fmla="*/ 694 h 2192"/>
              <a:gd name="T40" fmla="*/ 1631 w 1838"/>
              <a:gd name="T41" fmla="*/ 128 h 2192"/>
              <a:gd name="T42" fmla="*/ 1560 w 1838"/>
              <a:gd name="T43" fmla="*/ 198 h 2192"/>
              <a:gd name="T44" fmla="*/ 1230 w 1838"/>
              <a:gd name="T45" fmla="*/ 198 h 2192"/>
              <a:gd name="T46" fmla="*/ 1159 w 1838"/>
              <a:gd name="T47" fmla="*/ 128 h 2192"/>
              <a:gd name="T48" fmla="*/ 1823 w 1838"/>
              <a:gd name="T49" fmla="*/ 1484 h 2192"/>
              <a:gd name="T50" fmla="*/ 1553 w 1838"/>
              <a:gd name="T51" fmla="*/ 1670 h 2192"/>
              <a:gd name="T52" fmla="*/ 1362 w 1838"/>
              <a:gd name="T53" fmla="*/ 1922 h 2192"/>
              <a:gd name="T54" fmla="*/ 1177 w 1838"/>
              <a:gd name="T55" fmla="*/ 2192 h 2192"/>
              <a:gd name="T56" fmla="*/ 1639 w 1838"/>
              <a:gd name="T57" fmla="*/ 2192 h 2192"/>
              <a:gd name="T58" fmla="*/ 1177 w 1838"/>
              <a:gd name="T59" fmla="*/ 2064 h 2192"/>
              <a:gd name="T60" fmla="*/ 1247 w 1838"/>
              <a:gd name="T61" fmla="*/ 1993 h 2192"/>
              <a:gd name="T62" fmla="*/ 1695 w 1838"/>
              <a:gd name="T63" fmla="*/ 1484 h 2192"/>
              <a:gd name="T64" fmla="*/ 1624 w 1838"/>
              <a:gd name="T65" fmla="*/ 1414 h 2192"/>
              <a:gd name="T66" fmla="*/ 1639 w 1838"/>
              <a:gd name="T67" fmla="*/ 1922 h 2192"/>
              <a:gd name="T68" fmla="*/ 1133 w 1838"/>
              <a:gd name="T69" fmla="*/ 1678 h 2192"/>
              <a:gd name="T70" fmla="*/ 1177 w 1838"/>
              <a:gd name="T71" fmla="*/ 1286 h 2192"/>
              <a:gd name="T72" fmla="*/ 807 w 1838"/>
              <a:gd name="T73" fmla="*/ 1823 h 2192"/>
              <a:gd name="T74" fmla="*/ 384 w 1838"/>
              <a:gd name="T75" fmla="*/ 1922 h 2192"/>
              <a:gd name="T76" fmla="*/ 412 w 1838"/>
              <a:gd name="T77" fmla="*/ 764 h 2192"/>
              <a:gd name="T78" fmla="*/ 157 w 1838"/>
              <a:gd name="T79" fmla="*/ 955 h 2192"/>
              <a:gd name="T80" fmla="*/ 199 w 1838"/>
              <a:gd name="T81" fmla="*/ 2192 h 2192"/>
              <a:gd name="T82" fmla="*/ 704 w 1838"/>
              <a:gd name="T83" fmla="*/ 2192 h 2192"/>
              <a:gd name="T84" fmla="*/ 1133 w 1838"/>
              <a:gd name="T85" fmla="*/ 1678 h 2192"/>
              <a:gd name="T86" fmla="*/ 1177 w 1838"/>
              <a:gd name="T87" fmla="*/ 1555 h 2192"/>
              <a:gd name="T88" fmla="*/ 199 w 1838"/>
              <a:gd name="T89" fmla="*/ 2064 h 2192"/>
              <a:gd name="T90" fmla="*/ 270 w 1838"/>
              <a:gd name="T91" fmla="*/ 1993 h 2192"/>
              <a:gd name="T92" fmla="*/ 143 w 1838"/>
              <a:gd name="T93" fmla="*/ 764 h 2192"/>
              <a:gd name="T94" fmla="*/ 214 w 1838"/>
              <a:gd name="T95" fmla="*/ 835 h 2192"/>
              <a:gd name="T96" fmla="*/ 704 w 1838"/>
              <a:gd name="T97" fmla="*/ 1922 h 2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38" h="2192">
                <a:moveTo>
                  <a:pt x="214" y="397"/>
                </a:moveTo>
                <a:cubicBezTo>
                  <a:pt x="304" y="397"/>
                  <a:pt x="381" y="336"/>
                  <a:pt x="405" y="253"/>
                </a:cubicBezTo>
                <a:cubicBezTo>
                  <a:pt x="604" y="253"/>
                  <a:pt x="604" y="253"/>
                  <a:pt x="604" y="253"/>
                </a:cubicBezTo>
                <a:cubicBezTo>
                  <a:pt x="998" y="647"/>
                  <a:pt x="998" y="647"/>
                  <a:pt x="998" y="647"/>
                </a:cubicBezTo>
                <a:cubicBezTo>
                  <a:pt x="974" y="680"/>
                  <a:pt x="960" y="720"/>
                  <a:pt x="960" y="764"/>
                </a:cubicBezTo>
                <a:cubicBezTo>
                  <a:pt x="960" y="874"/>
                  <a:pt x="1049" y="963"/>
                  <a:pt x="1159" y="963"/>
                </a:cubicBezTo>
                <a:cubicBezTo>
                  <a:pt x="1268" y="963"/>
                  <a:pt x="1358" y="874"/>
                  <a:pt x="1358" y="764"/>
                </a:cubicBezTo>
                <a:cubicBezTo>
                  <a:pt x="1358" y="655"/>
                  <a:pt x="1268" y="566"/>
                  <a:pt x="1159" y="566"/>
                </a:cubicBezTo>
                <a:cubicBezTo>
                  <a:pt x="1140" y="566"/>
                  <a:pt x="1122" y="568"/>
                  <a:pt x="1105" y="573"/>
                </a:cubicBezTo>
                <a:cubicBezTo>
                  <a:pt x="657" y="125"/>
                  <a:pt x="657" y="125"/>
                  <a:pt x="657" y="125"/>
                </a:cubicBezTo>
                <a:cubicBezTo>
                  <a:pt x="398" y="125"/>
                  <a:pt x="398" y="125"/>
                  <a:pt x="398" y="125"/>
                </a:cubicBezTo>
                <a:cubicBezTo>
                  <a:pt x="369" y="51"/>
                  <a:pt x="297" y="0"/>
                  <a:pt x="214" y="0"/>
                </a:cubicBezTo>
                <a:cubicBezTo>
                  <a:pt x="104" y="0"/>
                  <a:pt x="15" y="89"/>
                  <a:pt x="15" y="198"/>
                </a:cubicBezTo>
                <a:cubicBezTo>
                  <a:pt x="15" y="308"/>
                  <a:pt x="104" y="397"/>
                  <a:pt x="214" y="397"/>
                </a:cubicBezTo>
                <a:close/>
                <a:moveTo>
                  <a:pt x="1159" y="694"/>
                </a:moveTo>
                <a:cubicBezTo>
                  <a:pt x="1198" y="694"/>
                  <a:pt x="1230" y="725"/>
                  <a:pt x="1230" y="764"/>
                </a:cubicBezTo>
                <a:cubicBezTo>
                  <a:pt x="1230" y="803"/>
                  <a:pt x="1198" y="835"/>
                  <a:pt x="1159" y="835"/>
                </a:cubicBezTo>
                <a:cubicBezTo>
                  <a:pt x="1120" y="835"/>
                  <a:pt x="1088" y="803"/>
                  <a:pt x="1088" y="764"/>
                </a:cubicBezTo>
                <a:cubicBezTo>
                  <a:pt x="1088" y="725"/>
                  <a:pt x="1120" y="694"/>
                  <a:pt x="1159" y="694"/>
                </a:cubicBezTo>
                <a:close/>
                <a:moveTo>
                  <a:pt x="214" y="128"/>
                </a:moveTo>
                <a:cubicBezTo>
                  <a:pt x="253" y="128"/>
                  <a:pt x="284" y="159"/>
                  <a:pt x="284" y="198"/>
                </a:cubicBezTo>
                <a:cubicBezTo>
                  <a:pt x="284" y="237"/>
                  <a:pt x="253" y="269"/>
                  <a:pt x="214" y="269"/>
                </a:cubicBezTo>
                <a:cubicBezTo>
                  <a:pt x="175" y="269"/>
                  <a:pt x="143" y="237"/>
                  <a:pt x="143" y="198"/>
                </a:cubicBezTo>
                <a:cubicBezTo>
                  <a:pt x="143" y="159"/>
                  <a:pt x="175" y="128"/>
                  <a:pt x="214" y="128"/>
                </a:cubicBezTo>
                <a:close/>
                <a:moveTo>
                  <a:pt x="1159" y="397"/>
                </a:moveTo>
                <a:cubicBezTo>
                  <a:pt x="1246" y="397"/>
                  <a:pt x="1320" y="341"/>
                  <a:pt x="1347" y="262"/>
                </a:cubicBezTo>
                <a:cubicBezTo>
                  <a:pt x="1443" y="262"/>
                  <a:pt x="1443" y="262"/>
                  <a:pt x="1443" y="262"/>
                </a:cubicBezTo>
                <a:cubicBezTo>
                  <a:pt x="1461" y="317"/>
                  <a:pt x="1503" y="360"/>
                  <a:pt x="1555" y="382"/>
                </a:cubicBezTo>
                <a:cubicBezTo>
                  <a:pt x="1555" y="817"/>
                  <a:pt x="1555" y="817"/>
                  <a:pt x="1555" y="817"/>
                </a:cubicBezTo>
                <a:cubicBezTo>
                  <a:pt x="1309" y="1063"/>
                  <a:pt x="1309" y="1063"/>
                  <a:pt x="1309" y="1063"/>
                </a:cubicBezTo>
                <a:cubicBezTo>
                  <a:pt x="767" y="1063"/>
                  <a:pt x="767" y="1063"/>
                  <a:pt x="767" y="1063"/>
                </a:cubicBezTo>
                <a:cubicBezTo>
                  <a:pt x="767" y="953"/>
                  <a:pt x="767" y="953"/>
                  <a:pt x="767" y="953"/>
                </a:cubicBezTo>
                <a:cubicBezTo>
                  <a:pt x="846" y="927"/>
                  <a:pt x="903" y="852"/>
                  <a:pt x="903" y="764"/>
                </a:cubicBezTo>
                <a:cubicBezTo>
                  <a:pt x="903" y="655"/>
                  <a:pt x="814" y="566"/>
                  <a:pt x="704" y="566"/>
                </a:cubicBezTo>
                <a:cubicBezTo>
                  <a:pt x="595" y="566"/>
                  <a:pt x="506" y="655"/>
                  <a:pt x="506" y="764"/>
                </a:cubicBezTo>
                <a:cubicBezTo>
                  <a:pt x="506" y="851"/>
                  <a:pt x="561" y="925"/>
                  <a:pt x="639" y="952"/>
                </a:cubicBezTo>
                <a:cubicBezTo>
                  <a:pt x="639" y="1297"/>
                  <a:pt x="639" y="1297"/>
                  <a:pt x="639" y="1297"/>
                </a:cubicBezTo>
                <a:cubicBezTo>
                  <a:pt x="561" y="1324"/>
                  <a:pt x="506" y="1398"/>
                  <a:pt x="506" y="1484"/>
                </a:cubicBezTo>
                <a:cubicBezTo>
                  <a:pt x="506" y="1594"/>
                  <a:pt x="595" y="1683"/>
                  <a:pt x="704" y="1683"/>
                </a:cubicBezTo>
                <a:cubicBezTo>
                  <a:pt x="814" y="1683"/>
                  <a:pt x="903" y="1594"/>
                  <a:pt x="903" y="1484"/>
                </a:cubicBezTo>
                <a:cubicBezTo>
                  <a:pt x="903" y="1397"/>
                  <a:pt x="846" y="1322"/>
                  <a:pt x="767" y="1296"/>
                </a:cubicBezTo>
                <a:cubicBezTo>
                  <a:pt x="767" y="1191"/>
                  <a:pt x="767" y="1191"/>
                  <a:pt x="767" y="1191"/>
                </a:cubicBezTo>
                <a:cubicBezTo>
                  <a:pt x="1362" y="1191"/>
                  <a:pt x="1362" y="1191"/>
                  <a:pt x="1362" y="1191"/>
                </a:cubicBezTo>
                <a:cubicBezTo>
                  <a:pt x="1683" y="870"/>
                  <a:pt x="1683" y="870"/>
                  <a:pt x="1683" y="870"/>
                </a:cubicBezTo>
                <a:cubicBezTo>
                  <a:pt x="1683" y="390"/>
                  <a:pt x="1683" y="390"/>
                  <a:pt x="1683" y="390"/>
                </a:cubicBezTo>
                <a:cubicBezTo>
                  <a:pt x="1768" y="367"/>
                  <a:pt x="1830" y="290"/>
                  <a:pt x="1830" y="198"/>
                </a:cubicBezTo>
                <a:cubicBezTo>
                  <a:pt x="1830" y="89"/>
                  <a:pt x="1740" y="0"/>
                  <a:pt x="1631" y="0"/>
                </a:cubicBezTo>
                <a:cubicBezTo>
                  <a:pt x="1544" y="0"/>
                  <a:pt x="1469" y="56"/>
                  <a:pt x="1443" y="134"/>
                </a:cubicBezTo>
                <a:cubicBezTo>
                  <a:pt x="1347" y="134"/>
                  <a:pt x="1347" y="134"/>
                  <a:pt x="1347" y="134"/>
                </a:cubicBezTo>
                <a:cubicBezTo>
                  <a:pt x="1320" y="56"/>
                  <a:pt x="1246" y="0"/>
                  <a:pt x="1159" y="0"/>
                </a:cubicBezTo>
                <a:cubicBezTo>
                  <a:pt x="1049" y="0"/>
                  <a:pt x="960" y="89"/>
                  <a:pt x="960" y="198"/>
                </a:cubicBezTo>
                <a:cubicBezTo>
                  <a:pt x="960" y="308"/>
                  <a:pt x="1049" y="397"/>
                  <a:pt x="1159" y="397"/>
                </a:cubicBezTo>
                <a:close/>
                <a:moveTo>
                  <a:pt x="775" y="1484"/>
                </a:moveTo>
                <a:cubicBezTo>
                  <a:pt x="775" y="1523"/>
                  <a:pt x="743" y="1555"/>
                  <a:pt x="704" y="1555"/>
                </a:cubicBezTo>
                <a:cubicBezTo>
                  <a:pt x="665" y="1555"/>
                  <a:pt x="634" y="1523"/>
                  <a:pt x="634" y="1484"/>
                </a:cubicBezTo>
                <a:cubicBezTo>
                  <a:pt x="634" y="1445"/>
                  <a:pt x="665" y="1414"/>
                  <a:pt x="704" y="1414"/>
                </a:cubicBezTo>
                <a:cubicBezTo>
                  <a:pt x="743" y="1414"/>
                  <a:pt x="775" y="1445"/>
                  <a:pt x="775" y="1484"/>
                </a:cubicBezTo>
                <a:close/>
                <a:moveTo>
                  <a:pt x="704" y="835"/>
                </a:moveTo>
                <a:cubicBezTo>
                  <a:pt x="665" y="835"/>
                  <a:pt x="634" y="803"/>
                  <a:pt x="634" y="764"/>
                </a:cubicBezTo>
                <a:cubicBezTo>
                  <a:pt x="634" y="725"/>
                  <a:pt x="665" y="694"/>
                  <a:pt x="704" y="694"/>
                </a:cubicBezTo>
                <a:cubicBezTo>
                  <a:pt x="743" y="694"/>
                  <a:pt x="775" y="725"/>
                  <a:pt x="775" y="764"/>
                </a:cubicBezTo>
                <a:cubicBezTo>
                  <a:pt x="775" y="803"/>
                  <a:pt x="743" y="835"/>
                  <a:pt x="704" y="835"/>
                </a:cubicBezTo>
                <a:close/>
                <a:moveTo>
                  <a:pt x="1631" y="128"/>
                </a:moveTo>
                <a:cubicBezTo>
                  <a:pt x="1670" y="128"/>
                  <a:pt x="1702" y="159"/>
                  <a:pt x="1702" y="198"/>
                </a:cubicBezTo>
                <a:cubicBezTo>
                  <a:pt x="1702" y="237"/>
                  <a:pt x="1670" y="269"/>
                  <a:pt x="1631" y="269"/>
                </a:cubicBezTo>
                <a:cubicBezTo>
                  <a:pt x="1592" y="269"/>
                  <a:pt x="1560" y="237"/>
                  <a:pt x="1560" y="198"/>
                </a:cubicBezTo>
                <a:cubicBezTo>
                  <a:pt x="1560" y="159"/>
                  <a:pt x="1592" y="128"/>
                  <a:pt x="1631" y="128"/>
                </a:cubicBezTo>
                <a:close/>
                <a:moveTo>
                  <a:pt x="1159" y="128"/>
                </a:moveTo>
                <a:cubicBezTo>
                  <a:pt x="1198" y="128"/>
                  <a:pt x="1230" y="159"/>
                  <a:pt x="1230" y="198"/>
                </a:cubicBezTo>
                <a:cubicBezTo>
                  <a:pt x="1230" y="237"/>
                  <a:pt x="1198" y="269"/>
                  <a:pt x="1159" y="269"/>
                </a:cubicBezTo>
                <a:cubicBezTo>
                  <a:pt x="1120" y="269"/>
                  <a:pt x="1088" y="237"/>
                  <a:pt x="1088" y="198"/>
                </a:cubicBezTo>
                <a:cubicBezTo>
                  <a:pt x="1088" y="159"/>
                  <a:pt x="1120" y="128"/>
                  <a:pt x="1159" y="128"/>
                </a:cubicBezTo>
                <a:close/>
                <a:moveTo>
                  <a:pt x="1681" y="1799"/>
                </a:moveTo>
                <a:cubicBezTo>
                  <a:pt x="1681" y="1675"/>
                  <a:pt x="1681" y="1675"/>
                  <a:pt x="1681" y="1675"/>
                </a:cubicBezTo>
                <a:cubicBezTo>
                  <a:pt x="1763" y="1650"/>
                  <a:pt x="1823" y="1574"/>
                  <a:pt x="1823" y="1484"/>
                </a:cubicBezTo>
                <a:cubicBezTo>
                  <a:pt x="1823" y="1375"/>
                  <a:pt x="1734" y="1286"/>
                  <a:pt x="1624" y="1286"/>
                </a:cubicBezTo>
                <a:cubicBezTo>
                  <a:pt x="1514" y="1286"/>
                  <a:pt x="1425" y="1375"/>
                  <a:pt x="1425" y="1484"/>
                </a:cubicBezTo>
                <a:cubicBezTo>
                  <a:pt x="1425" y="1569"/>
                  <a:pt x="1478" y="1641"/>
                  <a:pt x="1553" y="1670"/>
                </a:cubicBezTo>
                <a:cubicBezTo>
                  <a:pt x="1553" y="1814"/>
                  <a:pt x="1553" y="1814"/>
                  <a:pt x="1553" y="1814"/>
                </a:cubicBezTo>
                <a:cubicBezTo>
                  <a:pt x="1507" y="1836"/>
                  <a:pt x="1472" y="1874"/>
                  <a:pt x="1453" y="1922"/>
                </a:cubicBezTo>
                <a:cubicBezTo>
                  <a:pt x="1362" y="1922"/>
                  <a:pt x="1362" y="1922"/>
                  <a:pt x="1362" y="1922"/>
                </a:cubicBezTo>
                <a:cubicBezTo>
                  <a:pt x="1333" y="1847"/>
                  <a:pt x="1261" y="1794"/>
                  <a:pt x="1177" y="1794"/>
                </a:cubicBezTo>
                <a:cubicBezTo>
                  <a:pt x="1067" y="1794"/>
                  <a:pt x="978" y="1883"/>
                  <a:pt x="978" y="1993"/>
                </a:cubicBezTo>
                <a:cubicBezTo>
                  <a:pt x="978" y="2103"/>
                  <a:pt x="1067" y="2192"/>
                  <a:pt x="1177" y="2192"/>
                </a:cubicBezTo>
                <a:cubicBezTo>
                  <a:pt x="1266" y="2192"/>
                  <a:pt x="1343" y="2132"/>
                  <a:pt x="1367" y="2050"/>
                </a:cubicBezTo>
                <a:cubicBezTo>
                  <a:pt x="1448" y="2050"/>
                  <a:pt x="1448" y="2050"/>
                  <a:pt x="1448" y="2050"/>
                </a:cubicBezTo>
                <a:cubicBezTo>
                  <a:pt x="1473" y="2132"/>
                  <a:pt x="1549" y="2192"/>
                  <a:pt x="1639" y="2192"/>
                </a:cubicBezTo>
                <a:cubicBezTo>
                  <a:pt x="1748" y="2192"/>
                  <a:pt x="1838" y="2103"/>
                  <a:pt x="1838" y="1993"/>
                </a:cubicBezTo>
                <a:cubicBezTo>
                  <a:pt x="1838" y="1898"/>
                  <a:pt x="1770" y="1818"/>
                  <a:pt x="1681" y="1799"/>
                </a:cubicBezTo>
                <a:close/>
                <a:moveTo>
                  <a:pt x="1177" y="2064"/>
                </a:moveTo>
                <a:cubicBezTo>
                  <a:pt x="1138" y="2064"/>
                  <a:pt x="1106" y="2032"/>
                  <a:pt x="1106" y="1993"/>
                </a:cubicBezTo>
                <a:cubicBezTo>
                  <a:pt x="1106" y="1954"/>
                  <a:pt x="1138" y="1922"/>
                  <a:pt x="1177" y="1922"/>
                </a:cubicBezTo>
                <a:cubicBezTo>
                  <a:pt x="1216" y="1922"/>
                  <a:pt x="1247" y="1954"/>
                  <a:pt x="1247" y="1993"/>
                </a:cubicBezTo>
                <a:cubicBezTo>
                  <a:pt x="1247" y="2032"/>
                  <a:pt x="1216" y="2064"/>
                  <a:pt x="1177" y="2064"/>
                </a:cubicBezTo>
                <a:close/>
                <a:moveTo>
                  <a:pt x="1624" y="1414"/>
                </a:moveTo>
                <a:cubicBezTo>
                  <a:pt x="1663" y="1414"/>
                  <a:pt x="1695" y="1445"/>
                  <a:pt x="1695" y="1484"/>
                </a:cubicBezTo>
                <a:cubicBezTo>
                  <a:pt x="1695" y="1523"/>
                  <a:pt x="1663" y="1555"/>
                  <a:pt x="1624" y="1555"/>
                </a:cubicBezTo>
                <a:cubicBezTo>
                  <a:pt x="1585" y="1555"/>
                  <a:pt x="1553" y="1523"/>
                  <a:pt x="1553" y="1484"/>
                </a:cubicBezTo>
                <a:cubicBezTo>
                  <a:pt x="1553" y="1445"/>
                  <a:pt x="1585" y="1414"/>
                  <a:pt x="1624" y="1414"/>
                </a:cubicBezTo>
                <a:close/>
                <a:moveTo>
                  <a:pt x="1639" y="2064"/>
                </a:moveTo>
                <a:cubicBezTo>
                  <a:pt x="1600" y="2064"/>
                  <a:pt x="1568" y="2032"/>
                  <a:pt x="1568" y="1993"/>
                </a:cubicBezTo>
                <a:cubicBezTo>
                  <a:pt x="1568" y="1954"/>
                  <a:pt x="1600" y="1922"/>
                  <a:pt x="1639" y="1922"/>
                </a:cubicBezTo>
                <a:cubicBezTo>
                  <a:pt x="1678" y="1922"/>
                  <a:pt x="1710" y="1954"/>
                  <a:pt x="1710" y="1993"/>
                </a:cubicBezTo>
                <a:cubicBezTo>
                  <a:pt x="1710" y="2032"/>
                  <a:pt x="1678" y="2064"/>
                  <a:pt x="1639" y="2064"/>
                </a:cubicBezTo>
                <a:close/>
                <a:moveTo>
                  <a:pt x="1133" y="1678"/>
                </a:moveTo>
                <a:cubicBezTo>
                  <a:pt x="1147" y="1681"/>
                  <a:pt x="1162" y="1683"/>
                  <a:pt x="1177" y="1683"/>
                </a:cubicBezTo>
                <a:cubicBezTo>
                  <a:pt x="1286" y="1683"/>
                  <a:pt x="1375" y="1594"/>
                  <a:pt x="1375" y="1484"/>
                </a:cubicBezTo>
                <a:cubicBezTo>
                  <a:pt x="1375" y="1375"/>
                  <a:pt x="1286" y="1286"/>
                  <a:pt x="1177" y="1286"/>
                </a:cubicBezTo>
                <a:cubicBezTo>
                  <a:pt x="1067" y="1286"/>
                  <a:pt x="978" y="1375"/>
                  <a:pt x="978" y="1484"/>
                </a:cubicBezTo>
                <a:cubicBezTo>
                  <a:pt x="978" y="1531"/>
                  <a:pt x="994" y="1575"/>
                  <a:pt x="1022" y="1609"/>
                </a:cubicBezTo>
                <a:cubicBezTo>
                  <a:pt x="807" y="1823"/>
                  <a:pt x="807" y="1823"/>
                  <a:pt x="807" y="1823"/>
                </a:cubicBezTo>
                <a:cubicBezTo>
                  <a:pt x="777" y="1805"/>
                  <a:pt x="742" y="1794"/>
                  <a:pt x="704" y="1794"/>
                </a:cubicBezTo>
                <a:cubicBezTo>
                  <a:pt x="620" y="1794"/>
                  <a:pt x="548" y="1847"/>
                  <a:pt x="519" y="1922"/>
                </a:cubicBezTo>
                <a:cubicBezTo>
                  <a:pt x="384" y="1922"/>
                  <a:pt x="384" y="1922"/>
                  <a:pt x="384" y="1922"/>
                </a:cubicBezTo>
                <a:cubicBezTo>
                  <a:pt x="366" y="1874"/>
                  <a:pt x="330" y="1836"/>
                  <a:pt x="285" y="1814"/>
                </a:cubicBezTo>
                <a:cubicBezTo>
                  <a:pt x="285" y="950"/>
                  <a:pt x="285" y="950"/>
                  <a:pt x="285" y="950"/>
                </a:cubicBezTo>
                <a:cubicBezTo>
                  <a:pt x="359" y="921"/>
                  <a:pt x="412" y="849"/>
                  <a:pt x="412" y="764"/>
                </a:cubicBezTo>
                <a:cubicBezTo>
                  <a:pt x="412" y="655"/>
                  <a:pt x="323" y="566"/>
                  <a:pt x="214" y="566"/>
                </a:cubicBezTo>
                <a:cubicBezTo>
                  <a:pt x="104" y="566"/>
                  <a:pt x="15" y="655"/>
                  <a:pt x="15" y="764"/>
                </a:cubicBezTo>
                <a:cubicBezTo>
                  <a:pt x="15" y="854"/>
                  <a:pt x="75" y="930"/>
                  <a:pt x="157" y="955"/>
                </a:cubicBezTo>
                <a:cubicBezTo>
                  <a:pt x="157" y="1799"/>
                  <a:pt x="157" y="1799"/>
                  <a:pt x="157" y="1799"/>
                </a:cubicBezTo>
                <a:cubicBezTo>
                  <a:pt x="67" y="1818"/>
                  <a:pt x="0" y="1898"/>
                  <a:pt x="0" y="1993"/>
                </a:cubicBezTo>
                <a:cubicBezTo>
                  <a:pt x="0" y="2103"/>
                  <a:pt x="89" y="2192"/>
                  <a:pt x="199" y="2192"/>
                </a:cubicBezTo>
                <a:cubicBezTo>
                  <a:pt x="289" y="2192"/>
                  <a:pt x="365" y="2132"/>
                  <a:pt x="389" y="2050"/>
                </a:cubicBezTo>
                <a:cubicBezTo>
                  <a:pt x="514" y="2050"/>
                  <a:pt x="514" y="2050"/>
                  <a:pt x="514" y="2050"/>
                </a:cubicBezTo>
                <a:cubicBezTo>
                  <a:pt x="538" y="2132"/>
                  <a:pt x="615" y="2192"/>
                  <a:pt x="704" y="2192"/>
                </a:cubicBezTo>
                <a:cubicBezTo>
                  <a:pt x="814" y="2192"/>
                  <a:pt x="903" y="2103"/>
                  <a:pt x="903" y="1993"/>
                </a:cubicBezTo>
                <a:cubicBezTo>
                  <a:pt x="903" y="1968"/>
                  <a:pt x="898" y="1944"/>
                  <a:pt x="890" y="1922"/>
                </a:cubicBezTo>
                <a:lnTo>
                  <a:pt x="1133" y="1678"/>
                </a:lnTo>
                <a:close/>
                <a:moveTo>
                  <a:pt x="1177" y="1414"/>
                </a:moveTo>
                <a:cubicBezTo>
                  <a:pt x="1216" y="1414"/>
                  <a:pt x="1247" y="1445"/>
                  <a:pt x="1247" y="1484"/>
                </a:cubicBezTo>
                <a:cubicBezTo>
                  <a:pt x="1247" y="1523"/>
                  <a:pt x="1216" y="1555"/>
                  <a:pt x="1177" y="1555"/>
                </a:cubicBezTo>
                <a:cubicBezTo>
                  <a:pt x="1138" y="1555"/>
                  <a:pt x="1106" y="1523"/>
                  <a:pt x="1106" y="1484"/>
                </a:cubicBezTo>
                <a:cubicBezTo>
                  <a:pt x="1106" y="1445"/>
                  <a:pt x="1138" y="1414"/>
                  <a:pt x="1177" y="1414"/>
                </a:cubicBezTo>
                <a:close/>
                <a:moveTo>
                  <a:pt x="199" y="2064"/>
                </a:moveTo>
                <a:cubicBezTo>
                  <a:pt x="160" y="2064"/>
                  <a:pt x="128" y="2032"/>
                  <a:pt x="128" y="1993"/>
                </a:cubicBezTo>
                <a:cubicBezTo>
                  <a:pt x="128" y="1954"/>
                  <a:pt x="160" y="1922"/>
                  <a:pt x="199" y="1922"/>
                </a:cubicBezTo>
                <a:cubicBezTo>
                  <a:pt x="238" y="1922"/>
                  <a:pt x="270" y="1954"/>
                  <a:pt x="270" y="1993"/>
                </a:cubicBezTo>
                <a:cubicBezTo>
                  <a:pt x="270" y="2032"/>
                  <a:pt x="238" y="2064"/>
                  <a:pt x="199" y="2064"/>
                </a:cubicBezTo>
                <a:close/>
                <a:moveTo>
                  <a:pt x="214" y="835"/>
                </a:moveTo>
                <a:cubicBezTo>
                  <a:pt x="175" y="835"/>
                  <a:pt x="143" y="803"/>
                  <a:pt x="143" y="764"/>
                </a:cubicBezTo>
                <a:cubicBezTo>
                  <a:pt x="143" y="725"/>
                  <a:pt x="175" y="694"/>
                  <a:pt x="214" y="694"/>
                </a:cubicBezTo>
                <a:cubicBezTo>
                  <a:pt x="253" y="694"/>
                  <a:pt x="284" y="725"/>
                  <a:pt x="284" y="764"/>
                </a:cubicBezTo>
                <a:cubicBezTo>
                  <a:pt x="284" y="803"/>
                  <a:pt x="253" y="835"/>
                  <a:pt x="214" y="835"/>
                </a:cubicBezTo>
                <a:close/>
                <a:moveTo>
                  <a:pt x="704" y="2064"/>
                </a:moveTo>
                <a:cubicBezTo>
                  <a:pt x="665" y="2064"/>
                  <a:pt x="634" y="2032"/>
                  <a:pt x="634" y="1993"/>
                </a:cubicBezTo>
                <a:cubicBezTo>
                  <a:pt x="634" y="1954"/>
                  <a:pt x="665" y="1922"/>
                  <a:pt x="704" y="1922"/>
                </a:cubicBezTo>
                <a:cubicBezTo>
                  <a:pt x="743" y="1922"/>
                  <a:pt x="775" y="1954"/>
                  <a:pt x="775" y="1993"/>
                </a:cubicBezTo>
                <a:cubicBezTo>
                  <a:pt x="775" y="2032"/>
                  <a:pt x="743" y="2064"/>
                  <a:pt x="704" y="2064"/>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a:lstStyle>
          <a:p>
            <a:pPr algn="ctr" defTabSz="932472" fontAlgn="base">
              <a:spcBef>
                <a:spcPct val="0"/>
              </a:spcBef>
              <a:spcAft>
                <a:spcPct val="0"/>
              </a:spcAft>
            </a:pPr>
            <a:endParaRPr lang="en-US" sz="1600">
              <a:solidFill>
                <a:srgbClr val="FFFFFF"/>
              </a:solidFill>
              <a:latin typeface="Segoe UI Semibold"/>
            </a:endParaRPr>
          </a:p>
        </p:txBody>
      </p:sp>
      <p:sp>
        <p:nvSpPr>
          <p:cNvPr id="10" name="Rectangle 9">
            <a:extLst>
              <a:ext uri="{FF2B5EF4-FFF2-40B4-BE49-F238E27FC236}">
                <a16:creationId xmlns:a16="http://schemas.microsoft.com/office/drawing/2014/main" id="{D4873C6F-1EA2-82D3-F4DF-4F6DE7EDE7D9}"/>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273080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51121-1D4C-791C-4F5A-371E412F531D}"/>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C69F6D4-D2D0-01A4-410B-B72D218C33B8}"/>
              </a:ext>
            </a:extLst>
          </p:cNvPr>
          <p:cNvSpPr/>
          <p:nvPr/>
        </p:nvSpPr>
        <p:spPr bwMode="auto">
          <a:xfrm rot="5400000">
            <a:off x="7802228" y="2452113"/>
            <a:ext cx="3909527" cy="3521317"/>
          </a:xfrm>
          <a:prstGeom prst="roundRect">
            <a:avLst>
              <a:gd name="adj" fmla="val 14295"/>
            </a:avLst>
          </a:prstGeom>
          <a:solidFill>
            <a:schemeClr val="tx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sp>
        <p:nvSpPr>
          <p:cNvPr id="12" name="Text Placeholder 11">
            <a:extLst>
              <a:ext uri="{FF2B5EF4-FFF2-40B4-BE49-F238E27FC236}">
                <a16:creationId xmlns:a16="http://schemas.microsoft.com/office/drawing/2014/main" id="{4CDE0B7A-8A5F-1F6D-45DB-066A7C44CEF4}"/>
              </a:ext>
            </a:extLst>
          </p:cNvPr>
          <p:cNvSpPr txBox="1">
            <a:spLocks/>
          </p:cNvSpPr>
          <p:nvPr/>
        </p:nvSpPr>
        <p:spPr>
          <a:xfrm>
            <a:off x="8447812" y="2740524"/>
            <a:ext cx="2414260"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Tirez le meilleur parti de Copilot et Microsoft 365</a:t>
            </a:r>
          </a:p>
        </p:txBody>
      </p:sp>
      <p:sp>
        <p:nvSpPr>
          <p:cNvPr id="13" name="Text Placeholder 11">
            <a:extLst>
              <a:ext uri="{FF2B5EF4-FFF2-40B4-BE49-F238E27FC236}">
                <a16:creationId xmlns:a16="http://schemas.microsoft.com/office/drawing/2014/main" id="{83645DB9-C3AA-828A-AF3A-C882454D4474}"/>
              </a:ext>
            </a:extLst>
          </p:cNvPr>
          <p:cNvSpPr txBox="1">
            <a:spLocks/>
          </p:cNvSpPr>
          <p:nvPr/>
        </p:nvSpPr>
        <p:spPr>
          <a:xfrm>
            <a:off x="8447812" y="3571527"/>
            <a:ext cx="3119934" cy="33855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Aidez les autres à faire de même</a:t>
            </a:r>
          </a:p>
        </p:txBody>
      </p:sp>
      <p:sp>
        <p:nvSpPr>
          <p:cNvPr id="14" name="Text Placeholder 11">
            <a:extLst>
              <a:ext uri="{FF2B5EF4-FFF2-40B4-BE49-F238E27FC236}">
                <a16:creationId xmlns:a16="http://schemas.microsoft.com/office/drawing/2014/main" id="{926B550B-0BE4-8BB9-2A6B-5C4652412844}"/>
              </a:ext>
            </a:extLst>
          </p:cNvPr>
          <p:cNvSpPr txBox="1">
            <a:spLocks/>
          </p:cNvSpPr>
          <p:nvPr/>
        </p:nvSpPr>
        <p:spPr>
          <a:xfrm>
            <a:off x="8447812" y="4156309"/>
            <a:ext cx="2832899"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Élargissez vos connaissances et boostez votre carrière</a:t>
            </a:r>
          </a:p>
        </p:txBody>
      </p:sp>
      <p:grpSp>
        <p:nvGrpSpPr>
          <p:cNvPr id="2" name="Group 1">
            <a:extLst>
              <a:ext uri="{FF2B5EF4-FFF2-40B4-BE49-F238E27FC236}">
                <a16:creationId xmlns:a16="http://schemas.microsoft.com/office/drawing/2014/main" id="{C3AB5E3B-FCBC-3AB6-0A88-83D37C3F2291}"/>
              </a:ext>
            </a:extLst>
          </p:cNvPr>
          <p:cNvGrpSpPr/>
          <p:nvPr/>
        </p:nvGrpSpPr>
        <p:grpSpPr>
          <a:xfrm>
            <a:off x="6973207" y="5397648"/>
            <a:ext cx="6080320" cy="844463"/>
            <a:chOff x="5607459" y="5376024"/>
            <a:chExt cx="5795892" cy="844463"/>
          </a:xfrm>
        </p:grpSpPr>
        <p:sp>
          <p:nvSpPr>
            <p:cNvPr id="3" name="Rectangle: Rounded Corners 11">
              <a:extLst>
                <a:ext uri="{FF2B5EF4-FFF2-40B4-BE49-F238E27FC236}">
                  <a16:creationId xmlns:a16="http://schemas.microsoft.com/office/drawing/2014/main" id="{E78C4E7F-9DD8-E6F1-FE84-5EFC623D3590}"/>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4" name="Rectangle: Rounded Corners 11">
              <a:extLst>
                <a:ext uri="{FF2B5EF4-FFF2-40B4-BE49-F238E27FC236}">
                  <a16:creationId xmlns:a16="http://schemas.microsoft.com/office/drawing/2014/main" id="{76CFF2BE-0A1F-7BED-5D3B-9C47887A08BB}"/>
                </a:ext>
              </a:extLst>
            </p:cNvPr>
            <p:cNvSpPr/>
            <p:nvPr/>
          </p:nvSpPr>
          <p:spPr>
            <a:xfrm>
              <a:off x="5711416" y="5460239"/>
              <a:ext cx="558797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pic>
        <p:nvPicPr>
          <p:cNvPr id="5" name="Picture 4">
            <a:extLst>
              <a:ext uri="{FF2B5EF4-FFF2-40B4-BE49-F238E27FC236}">
                <a16:creationId xmlns:a16="http://schemas.microsoft.com/office/drawing/2014/main" id="{E78E4B0B-6BFD-E406-725E-538C4E07F71E}"/>
              </a:ext>
              <a:ext uri="{C183D7F6-B498-43B3-948B-1728B52AA6E4}">
                <adec:decorative xmlns:adec="http://schemas.microsoft.com/office/drawing/2017/decorative" val="1"/>
              </a:ext>
            </a:extLst>
          </p:cNvPr>
          <p:cNvPicPr>
            <a:picLocks noChangeAspect="1"/>
          </p:cNvPicPr>
          <p:nvPr/>
        </p:nvPicPr>
        <p:blipFill rotWithShape="1">
          <a:blip r:embed="rId3"/>
          <a:srcRect l="370" t="1" r="531" b="29523"/>
          <a:stretch>
            <a:fillRect/>
          </a:stretch>
        </p:blipFill>
        <p:spPr>
          <a:xfrm rot="10800000" flipV="1">
            <a:off x="-9331" y="6675119"/>
            <a:ext cx="12201331" cy="182880"/>
          </a:xfrm>
          <a:prstGeom prst="rect">
            <a:avLst/>
          </a:prstGeom>
          <a:ln>
            <a:noFill/>
          </a:ln>
          <a:effectLst/>
        </p:spPr>
      </p:pic>
      <p:sp>
        <p:nvSpPr>
          <p:cNvPr id="6" name="TextBox 5">
            <a:extLst>
              <a:ext uri="{FF2B5EF4-FFF2-40B4-BE49-F238E27FC236}">
                <a16:creationId xmlns:a16="http://schemas.microsoft.com/office/drawing/2014/main" id="{735E65A0-22E6-878F-9F35-4ABDCF9F5FA4}"/>
              </a:ext>
            </a:extLst>
          </p:cNvPr>
          <p:cNvSpPr txBox="1"/>
          <p:nvPr/>
        </p:nvSpPr>
        <p:spPr>
          <a:xfrm>
            <a:off x="7359578" y="5656660"/>
            <a:ext cx="4103703" cy="307777"/>
          </a:xfrm>
          <a:prstGeom prst="rect">
            <a:avLst/>
          </a:prstGeom>
          <a:no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defPPr>
              <a:defRPr lang="en-US"/>
            </a:defPPr>
            <a:lvl1pPr algn="ctr" defTabSz="932472" fontAlgn="base">
              <a:spcBef>
                <a:spcPct val="0"/>
              </a:spcBef>
              <a:spcAft>
                <a:spcPct val="0"/>
              </a:spcAft>
              <a:defRPr sz="2000">
                <a:solidFill>
                  <a:srgbClr val="FFFFFF"/>
                </a:solidFill>
                <a:latin typeface="Segoe UI Semibold"/>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rPr>
              <a:t>Inscrivez-vous au programme gratuit à l’adresse </a:t>
            </a:r>
            <a:r>
              <a:rPr kumimoji="0" lang="fr-fr"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hlinkClick r:id="rId4">
                  <a:extLst>
                    <a:ext uri="{A12FA001-AC4F-418D-AE19-62706E023703}">
                      <ahyp:hlinkClr xmlns:ahyp="http://schemas.microsoft.com/office/drawing/2018/hyperlinkcolor" val="tx"/>
                    </a:ext>
                  </a:extLst>
                </a:hlinkClick>
              </a:rPr>
              <a:t>aka.ms/M365Champions</a:t>
            </a:r>
            <a:endParaRPr kumimoji="0" lang="en-US"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endParaRPr>
          </a:p>
        </p:txBody>
      </p:sp>
      <p:pic>
        <p:nvPicPr>
          <p:cNvPr id="7" name="Graphic 6">
            <a:extLst>
              <a:ext uri="{FF2B5EF4-FFF2-40B4-BE49-F238E27FC236}">
                <a16:creationId xmlns:a16="http://schemas.microsoft.com/office/drawing/2014/main" id="{787FC857-AD76-E5DB-7117-6E41F8168AC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567746" y="5669679"/>
            <a:ext cx="300404" cy="300400"/>
          </a:xfrm>
          <a:prstGeom prst="rect">
            <a:avLst/>
          </a:prstGeom>
        </p:spPr>
      </p:pic>
      <p:sp>
        <p:nvSpPr>
          <p:cNvPr id="11" name="Text Placeholder 11">
            <a:extLst>
              <a:ext uri="{FF2B5EF4-FFF2-40B4-BE49-F238E27FC236}">
                <a16:creationId xmlns:a16="http://schemas.microsoft.com/office/drawing/2014/main" id="{44C0E704-E7FD-3B7B-5543-6928E83C8734}"/>
              </a:ext>
            </a:extLst>
          </p:cNvPr>
          <p:cNvSpPr txBox="1">
            <a:spLocks/>
          </p:cNvSpPr>
          <p:nvPr/>
        </p:nvSpPr>
        <p:spPr>
          <a:xfrm>
            <a:off x="501162" y="4462312"/>
            <a:ext cx="4959112" cy="86690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Tirez le meilleur parti de </a:t>
            </a:r>
            <a:r>
              <a:rPr kumimoji="0" lang="fr-fr" sz="1400" b="0" i="0" u="none" strike="noStrike" kern="1200" cap="none" spc="0" normalizeH="0" baseline="0" noProof="0" err="1">
                <a:ln>
                  <a:noFill/>
                </a:ln>
                <a:solidFill>
                  <a:prstClr val="white"/>
                </a:solidFill>
                <a:effectLst/>
                <a:uLnTx/>
                <a:uFillTx/>
                <a:latin typeface="Segoe Sans Display"/>
                <a:ea typeface="+mn-ea"/>
                <a:cs typeface="Segoe UI Light" panose="020B0502040204020203" pitchFamily="34" charset="0"/>
              </a:rPr>
              <a:t>Copilot</a:t>
            </a: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 et Microsoft 365</a:t>
            </a:r>
          </a:p>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Aidez les autres à faire de même</a:t>
            </a:r>
          </a:p>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Élargissez vos connaissances et boostez votre carrière</a:t>
            </a:r>
          </a:p>
        </p:txBody>
      </p:sp>
      <p:sp>
        <p:nvSpPr>
          <p:cNvPr id="15" name="TextBox 14">
            <a:extLst>
              <a:ext uri="{FF2B5EF4-FFF2-40B4-BE49-F238E27FC236}">
                <a16:creationId xmlns:a16="http://schemas.microsoft.com/office/drawing/2014/main" id="{69FF5A09-9F9A-5F67-1766-596598E165CF}"/>
              </a:ext>
            </a:extLst>
          </p:cNvPr>
          <p:cNvSpPr txBox="1"/>
          <p:nvPr/>
        </p:nvSpPr>
        <p:spPr>
          <a:xfrm>
            <a:off x="455769" y="1153569"/>
            <a:ext cx="7233900" cy="3157788"/>
          </a:xfrm>
          <a:prstGeom prst="rect">
            <a:avLst/>
          </a:prstGeom>
          <a:noFill/>
          <a:ln>
            <a:noFill/>
            <a:prstDash/>
          </a:ln>
          <a:effectLst/>
        </p:spPr>
        <p:txBody>
          <a:bodyPr wrap="square">
            <a:spAutoFit/>
          </a:bodyPr>
          <a:lstStyle/>
          <a:p>
            <a:pPr marL="0" marR="0" lvl="0" indent="0" algn="l" defTabSz="914367" rtl="0" eaLnBrk="1" fontAlgn="auto" latinLnBrk="0" hangingPunct="1">
              <a:lnSpc>
                <a:spcPct val="80000"/>
              </a:lnSpc>
              <a:spcBef>
                <a:spcPts val="0"/>
              </a:spcBef>
              <a:spcAft>
                <a:spcPts val="1800"/>
              </a:spcAft>
              <a:buClrTx/>
              <a:buSzTx/>
              <a:buFontTx/>
              <a:buNone/>
              <a:tabLst/>
              <a:defRPr/>
            </a:pPr>
            <a:r>
              <a:rPr kumimoji="0" lang="fr-fr" sz="36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Faites la différence</a:t>
            </a:r>
          </a:p>
          <a:p>
            <a:pPr marL="800100" marR="0" lvl="0" indent="0" algn="l" defTabSz="914367" rtl="0" eaLnBrk="1" fontAlgn="auto" latinLnBrk="0" hangingPunct="1">
              <a:lnSpc>
                <a:spcPct val="80000"/>
              </a:lnSpc>
              <a:spcBef>
                <a:spcPts val="0"/>
              </a:spcBef>
              <a:spcAft>
                <a:spcPts val="600"/>
              </a:spcAft>
              <a:buClrTx/>
              <a:buSzTx/>
              <a:buFontTx/>
              <a:buNone/>
              <a:tabLst/>
              <a:defRPr/>
            </a:pPr>
            <a:r>
              <a:rPr kumimoji="0" lang="fr-fr" sz="94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Devenez un</a:t>
            </a:r>
          </a:p>
          <a:p>
            <a:pPr marL="800100" marR="0" lvl="0" indent="0" algn="l" defTabSz="914367" rtl="0" eaLnBrk="1" fontAlgn="auto" latinLnBrk="0" hangingPunct="1">
              <a:lnSpc>
                <a:spcPct val="80000"/>
              </a:lnSpc>
              <a:spcBef>
                <a:spcPts val="0"/>
              </a:spcBef>
              <a:spcAft>
                <a:spcPts val="600"/>
              </a:spcAft>
              <a:buClrTx/>
              <a:buSzTx/>
              <a:buFontTx/>
              <a:buNone/>
              <a:tabLst/>
              <a:defRPr/>
            </a:pPr>
            <a:r>
              <a:rPr kumimoji="0" lang="fr-fr" sz="94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champion</a:t>
            </a:r>
          </a:p>
        </p:txBody>
      </p:sp>
      <p:sp>
        <p:nvSpPr>
          <p:cNvPr id="9" name="Rectangle 8">
            <a:extLst>
              <a:ext uri="{FF2B5EF4-FFF2-40B4-BE49-F238E27FC236}">
                <a16:creationId xmlns:a16="http://schemas.microsoft.com/office/drawing/2014/main" id="{A022B02C-4C29-56B9-EDCC-A1CFA5870D13}"/>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4156407190"/>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7657A6CB-1B00-70A0-0464-717864A6E8DA}"/>
              </a:ext>
            </a:extLst>
          </p:cNvPr>
          <p:cNvSpPr>
            <a:spLocks noGrp="1"/>
          </p:cNvSpPr>
          <p:nvPr>
            <p:ph type="body" sz="quarter" idx="17"/>
          </p:nvPr>
        </p:nvSpPr>
        <p:spPr>
          <a:xfrm>
            <a:off x="598810" y="1546304"/>
            <a:ext cx="2829496" cy="615553"/>
          </a:xfrm>
        </p:spPr>
        <p:txBody>
          <a:bodyPr/>
          <a:lstStyle/>
          <a:p>
            <a:r>
              <a:rPr lang="fr-fr" sz="1100"/>
              <a:t>Présentation de la valeur de Copilot Chat pour tous les utilisateurs</a:t>
            </a:r>
          </a:p>
        </p:txBody>
      </p:sp>
      <p:sp>
        <p:nvSpPr>
          <p:cNvPr id="7" name="Text Placeholder 6">
            <a:extLst>
              <a:ext uri="{FF2B5EF4-FFF2-40B4-BE49-F238E27FC236}">
                <a16:creationId xmlns:a16="http://schemas.microsoft.com/office/drawing/2014/main" id="{2B8167B8-7370-B6BA-BA02-BEC6239E8FCE}"/>
              </a:ext>
            </a:extLst>
          </p:cNvPr>
          <p:cNvSpPr>
            <a:spLocks noGrp="1"/>
          </p:cNvSpPr>
          <p:nvPr>
            <p:ph type="body" sz="quarter" idx="15"/>
          </p:nvPr>
        </p:nvSpPr>
        <p:spPr>
          <a:xfrm>
            <a:off x="598810" y="2079704"/>
            <a:ext cx="2532063" cy="615553"/>
          </a:xfrm>
        </p:spPr>
        <p:txBody>
          <a:bodyPr/>
          <a:lstStyle/>
          <a:p>
            <a:r>
              <a:rPr lang="fr-fr" sz="1000"/>
              <a:t>📅 5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p:txBody>
      </p:sp>
      <p:sp>
        <p:nvSpPr>
          <p:cNvPr id="10" name="Text Placeholder 9">
            <a:extLst>
              <a:ext uri="{FF2B5EF4-FFF2-40B4-BE49-F238E27FC236}">
                <a16:creationId xmlns:a16="http://schemas.microsoft.com/office/drawing/2014/main" id="{7CF25C1E-BEDF-E944-0E15-F013FEA9355C}"/>
              </a:ext>
            </a:extLst>
          </p:cNvPr>
          <p:cNvSpPr>
            <a:spLocks noGrp="1"/>
          </p:cNvSpPr>
          <p:nvPr>
            <p:ph type="body" sz="quarter" idx="18"/>
          </p:nvPr>
        </p:nvSpPr>
        <p:spPr>
          <a:xfrm>
            <a:off x="3429893" y="1546304"/>
            <a:ext cx="2532063" cy="615553"/>
          </a:xfrm>
        </p:spPr>
        <p:txBody>
          <a:bodyPr/>
          <a:lstStyle/>
          <a:p>
            <a:r>
              <a:rPr lang="fr-fr" sz="1100"/>
              <a:t>Sécurisez et déployez l’IA avec </a:t>
            </a:r>
            <a:r>
              <a:rPr lang="fr-fr" sz="1100" err="1"/>
              <a:t>Copilot</a:t>
            </a:r>
            <a:r>
              <a:rPr lang="fr-fr" sz="1100"/>
              <a:t> Chat</a:t>
            </a:r>
          </a:p>
        </p:txBody>
      </p:sp>
      <p:sp>
        <p:nvSpPr>
          <p:cNvPr id="11" name="Text Placeholder 10">
            <a:extLst>
              <a:ext uri="{FF2B5EF4-FFF2-40B4-BE49-F238E27FC236}">
                <a16:creationId xmlns:a16="http://schemas.microsoft.com/office/drawing/2014/main" id="{0D46A939-028B-7D23-AD51-8F6D8D0B7C73}"/>
              </a:ext>
            </a:extLst>
          </p:cNvPr>
          <p:cNvSpPr>
            <a:spLocks noGrp="1"/>
          </p:cNvSpPr>
          <p:nvPr>
            <p:ph type="body" sz="quarter" idx="19"/>
          </p:nvPr>
        </p:nvSpPr>
        <p:spPr>
          <a:xfrm>
            <a:off x="3429893" y="2086344"/>
            <a:ext cx="2532063" cy="615553"/>
          </a:xfrm>
        </p:spPr>
        <p:txBody>
          <a:bodyPr/>
          <a:lstStyle/>
          <a:p>
            <a:r>
              <a:rPr lang="fr-fr" sz="1000"/>
              <a:t>📅 6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p:txBody>
      </p:sp>
      <p:sp>
        <p:nvSpPr>
          <p:cNvPr id="12" name="Text Placeholder 11">
            <a:extLst>
              <a:ext uri="{FF2B5EF4-FFF2-40B4-BE49-F238E27FC236}">
                <a16:creationId xmlns:a16="http://schemas.microsoft.com/office/drawing/2014/main" id="{C185581F-5068-E7C4-106C-B5EC80AF9028}"/>
              </a:ext>
            </a:extLst>
          </p:cNvPr>
          <p:cNvSpPr>
            <a:spLocks noGrp="1"/>
          </p:cNvSpPr>
          <p:nvPr>
            <p:ph type="body" sz="quarter" idx="20"/>
          </p:nvPr>
        </p:nvSpPr>
        <p:spPr>
          <a:xfrm>
            <a:off x="6258817" y="1546304"/>
            <a:ext cx="2677377" cy="615553"/>
          </a:xfrm>
        </p:spPr>
        <p:txBody>
          <a:bodyPr/>
          <a:lstStyle/>
          <a:p>
            <a:r>
              <a:rPr lang="fr-FR" sz="1100"/>
              <a:t>Démocratisez</a:t>
            </a:r>
            <a:r>
              <a:rPr lang="fr-fr" sz="1100"/>
              <a:t> l’IA : les bonnes pratiques pour adopter </a:t>
            </a:r>
            <a:r>
              <a:rPr lang="fr-fr" sz="1100" err="1"/>
              <a:t>Copilot</a:t>
            </a:r>
            <a:r>
              <a:rPr lang="fr-fr" sz="1100"/>
              <a:t> Chat</a:t>
            </a:r>
          </a:p>
        </p:txBody>
      </p:sp>
      <p:sp>
        <p:nvSpPr>
          <p:cNvPr id="13" name="Text Placeholder 12">
            <a:extLst>
              <a:ext uri="{FF2B5EF4-FFF2-40B4-BE49-F238E27FC236}">
                <a16:creationId xmlns:a16="http://schemas.microsoft.com/office/drawing/2014/main" id="{7EEB1D99-1235-6EEF-1052-61BCEC616E07}"/>
              </a:ext>
            </a:extLst>
          </p:cNvPr>
          <p:cNvSpPr>
            <a:spLocks noGrp="1"/>
          </p:cNvSpPr>
          <p:nvPr>
            <p:ph type="body" sz="quarter" idx="21"/>
          </p:nvPr>
        </p:nvSpPr>
        <p:spPr>
          <a:xfrm>
            <a:off x="6258818" y="2079704"/>
            <a:ext cx="2532063" cy="800219"/>
          </a:xfrm>
        </p:spPr>
        <p:txBody>
          <a:bodyPr/>
          <a:lstStyle/>
          <a:p>
            <a:r>
              <a:rPr lang="fr-fr" sz="1000"/>
              <a:t>📅 7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a:p>
            <a:endParaRPr lang="en-US" sz="1000"/>
          </a:p>
        </p:txBody>
      </p:sp>
      <p:sp>
        <p:nvSpPr>
          <p:cNvPr id="5" name="Title 4">
            <a:extLst>
              <a:ext uri="{FF2B5EF4-FFF2-40B4-BE49-F238E27FC236}">
                <a16:creationId xmlns:a16="http://schemas.microsoft.com/office/drawing/2014/main" id="{A2A906D0-F7DC-3954-28C5-AFFFCDE4F739}"/>
              </a:ext>
            </a:extLst>
          </p:cNvPr>
          <p:cNvSpPr>
            <a:spLocks noGrp="1"/>
          </p:cNvSpPr>
          <p:nvPr>
            <p:ph type="title"/>
          </p:nvPr>
        </p:nvSpPr>
        <p:spPr>
          <a:xfrm>
            <a:off x="588262" y="346934"/>
            <a:ext cx="10040559" cy="498598"/>
          </a:xfrm>
          <a:prstGeom prst="rect">
            <a:avLst/>
          </a:prstGeom>
        </p:spPr>
        <p:txBody>
          <a:bodyPr/>
          <a:lstStyle/>
          <a:p>
            <a:r>
              <a:rPr lang="fr-fr" sz="2800"/>
              <a:t>Rejoignez les prochaines sessions de notre Hub client </a:t>
            </a:r>
            <a:r>
              <a:rPr lang="fr-fr" sz="2800" err="1"/>
              <a:t>Copilot</a:t>
            </a:r>
            <a:endParaRPr lang="fr-fr" sz="2800"/>
          </a:p>
        </p:txBody>
      </p:sp>
      <p:sp>
        <p:nvSpPr>
          <p:cNvPr id="2" name="Text Placeholder 7">
            <a:extLst>
              <a:ext uri="{FF2B5EF4-FFF2-40B4-BE49-F238E27FC236}">
                <a16:creationId xmlns:a16="http://schemas.microsoft.com/office/drawing/2014/main" id="{CA766D7D-7D70-A670-23C2-A8C0DF989D94}"/>
              </a:ext>
            </a:extLst>
          </p:cNvPr>
          <p:cNvSpPr txBox="1">
            <a:spLocks/>
          </p:cNvSpPr>
          <p:nvPr/>
        </p:nvSpPr>
        <p:spPr>
          <a:xfrm>
            <a:off x="513080" y="973343"/>
            <a:ext cx="10480041"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endParaRPr kumimoji="0" lang="en-US" sz="24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cxnSp>
        <p:nvCxnSpPr>
          <p:cNvPr id="3" name="Straight Connector 2">
            <a:extLst>
              <a:ext uri="{FF2B5EF4-FFF2-40B4-BE49-F238E27FC236}">
                <a16:creationId xmlns:a16="http://schemas.microsoft.com/office/drawing/2014/main" id="{98AD278B-8B8A-021E-8302-96DC14E9279F}"/>
              </a:ext>
              <a:ext uri="{C183D7F6-B498-43B3-948B-1728B52AA6E4}">
                <adec:decorative xmlns:adec="http://schemas.microsoft.com/office/drawing/2017/decorative" val="1"/>
              </a:ext>
            </a:extLst>
          </p:cNvPr>
          <p:cNvCxnSpPr>
            <a:cxnSpLocks/>
          </p:cNvCxnSpPr>
          <p:nvPr/>
        </p:nvCxnSpPr>
        <p:spPr>
          <a:xfrm>
            <a:off x="513081" y="1497409"/>
            <a:ext cx="10972800"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 name="Text Placeholder 7">
            <a:extLst>
              <a:ext uri="{FF2B5EF4-FFF2-40B4-BE49-F238E27FC236}">
                <a16:creationId xmlns:a16="http://schemas.microsoft.com/office/drawing/2014/main" id="{44B32552-E2D3-31E4-5CBA-CE8C6C3AAAE3}"/>
              </a:ext>
            </a:extLst>
          </p:cNvPr>
          <p:cNvSpPr txBox="1">
            <a:spLocks/>
          </p:cNvSpPr>
          <p:nvPr/>
        </p:nvSpPr>
        <p:spPr>
          <a:xfrm>
            <a:off x="513080" y="1119692"/>
            <a:ext cx="8546462"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Microsoft 365 </a:t>
            </a:r>
            <a:r>
              <a:rPr kumimoji="0" lang="fr-fr" b="0" i="0" u="none" strike="noStrike" kern="1200" cap="none" spc="0" normalizeH="0" baseline="0" noProof="0" err="1">
                <a:ln>
                  <a:noFill/>
                </a:ln>
                <a:solidFill>
                  <a:prstClr val="white"/>
                </a:solidFill>
                <a:effectLst/>
                <a:uLnTx/>
                <a:uFillTx/>
                <a:latin typeface="Segoe Sans Display"/>
                <a:ea typeface="+mn-ea"/>
                <a:cs typeface="Segoe Sans Display" pitchFamily="2" charset="0"/>
              </a:rPr>
              <a:t>Copilot</a:t>
            </a: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 Chat pour tous les utilisateurs</a:t>
            </a:r>
          </a:p>
        </p:txBody>
      </p:sp>
      <p:sp>
        <p:nvSpPr>
          <p:cNvPr id="19" name="Text Placeholder 9">
            <a:extLst>
              <a:ext uri="{FF2B5EF4-FFF2-40B4-BE49-F238E27FC236}">
                <a16:creationId xmlns:a16="http://schemas.microsoft.com/office/drawing/2014/main" id="{165AC768-2EA4-EB20-B78F-C1C8D9F1ECCA}"/>
              </a:ext>
            </a:extLst>
          </p:cNvPr>
          <p:cNvSpPr txBox="1">
            <a:spLocks/>
          </p:cNvSpPr>
          <p:nvPr/>
        </p:nvSpPr>
        <p:spPr>
          <a:xfrm>
            <a:off x="3524676" y="3537396"/>
            <a:ext cx="2418149"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Exploiter toute la puissance des agents prêts à l'emploi</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0" name="Text Placeholder 10">
            <a:extLst>
              <a:ext uri="{FF2B5EF4-FFF2-40B4-BE49-F238E27FC236}">
                <a16:creationId xmlns:a16="http://schemas.microsoft.com/office/drawing/2014/main" id="{3DF93DC3-28E8-F8A7-64E0-4D509A0B20AF}"/>
              </a:ext>
            </a:extLst>
          </p:cNvPr>
          <p:cNvSpPr txBox="1">
            <a:spLocks/>
          </p:cNvSpPr>
          <p:nvPr/>
        </p:nvSpPr>
        <p:spPr>
          <a:xfrm>
            <a:off x="3524675" y="4003771"/>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13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pic>
        <p:nvPicPr>
          <p:cNvPr id="35" name="Picture 34" descr="Code QR sur fond blanc">
            <a:extLst>
              <a:ext uri="{FF2B5EF4-FFF2-40B4-BE49-F238E27FC236}">
                <a16:creationId xmlns:a16="http://schemas.microsoft.com/office/drawing/2014/main" id="{B7B776ED-B24E-134E-728D-9258B9EE5129}"/>
              </a:ext>
            </a:extLst>
          </p:cNvPr>
          <p:cNvPicPr>
            <a:picLocks noChangeAspect="1"/>
          </p:cNvPicPr>
          <p:nvPr/>
        </p:nvPicPr>
        <p:blipFill>
          <a:blip r:embed="rId4"/>
          <a:stretch>
            <a:fillRect/>
          </a:stretch>
        </p:blipFill>
        <p:spPr>
          <a:xfrm>
            <a:off x="9543508" y="3740949"/>
            <a:ext cx="1810512" cy="1810512"/>
          </a:xfrm>
          <a:prstGeom prst="roundRect">
            <a:avLst>
              <a:gd name="adj" fmla="val 2933"/>
            </a:avLst>
          </a:prstGeom>
          <a:noFill/>
        </p:spPr>
      </p:pic>
      <p:pic>
        <p:nvPicPr>
          <p:cNvPr id="36" name="Graphic 35">
            <a:extLst>
              <a:ext uri="{FF2B5EF4-FFF2-40B4-BE49-F238E27FC236}">
                <a16:creationId xmlns:a16="http://schemas.microsoft.com/office/drawing/2014/main" id="{B557CD11-5518-8B7D-0FCA-66FD51AB4017}"/>
              </a:ext>
            </a:extLst>
          </p:cNvPr>
          <p:cNvPicPr>
            <a:picLocks noChangeAspect="1"/>
          </p:cNvPicPr>
          <p:nvPr/>
        </p:nvPicPr>
        <p:blipFill>
          <a:blip r:embed="rId5"/>
          <a:srcRect/>
          <a:stretch/>
        </p:blipFill>
        <p:spPr>
          <a:xfrm>
            <a:off x="10629999" y="364279"/>
            <a:ext cx="1335210" cy="705394"/>
          </a:xfrm>
          <a:prstGeom prst="rect">
            <a:avLst/>
          </a:prstGeom>
        </p:spPr>
      </p:pic>
      <p:sp>
        <p:nvSpPr>
          <p:cNvPr id="38" name="Rectangle: Rounded Corners 37">
            <a:extLst>
              <a:ext uri="{FF2B5EF4-FFF2-40B4-BE49-F238E27FC236}">
                <a16:creationId xmlns:a16="http://schemas.microsoft.com/office/drawing/2014/main" id="{82909EAE-F32D-9BEF-23B8-E48D3636DE45}"/>
              </a:ext>
            </a:extLst>
          </p:cNvPr>
          <p:cNvSpPr/>
          <p:nvPr/>
        </p:nvSpPr>
        <p:spPr bwMode="auto">
          <a:xfrm rot="16200000" flipH="1">
            <a:off x="8344252" y="3812747"/>
            <a:ext cx="4148746"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grpSp>
        <p:nvGrpSpPr>
          <p:cNvPr id="39" name="Group 38">
            <a:extLst>
              <a:ext uri="{FF2B5EF4-FFF2-40B4-BE49-F238E27FC236}">
                <a16:creationId xmlns:a16="http://schemas.microsoft.com/office/drawing/2014/main" id="{5BF5DCB4-C36B-AAA3-B7C0-27CC5BB176E4}"/>
              </a:ext>
            </a:extLst>
          </p:cNvPr>
          <p:cNvGrpSpPr/>
          <p:nvPr/>
        </p:nvGrpSpPr>
        <p:grpSpPr>
          <a:xfrm>
            <a:off x="8837778" y="5827877"/>
            <a:ext cx="7503737" cy="844463"/>
            <a:chOff x="5607459" y="5376024"/>
            <a:chExt cx="5795892" cy="844463"/>
          </a:xfrm>
        </p:grpSpPr>
        <p:sp>
          <p:nvSpPr>
            <p:cNvPr id="40" name="Rectangle: Rounded Corners 11">
              <a:extLst>
                <a:ext uri="{FF2B5EF4-FFF2-40B4-BE49-F238E27FC236}">
                  <a16:creationId xmlns:a16="http://schemas.microsoft.com/office/drawing/2014/main" id="{DE804EDB-A183-814A-128B-24CD1EE4189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41" name="Rectangle: Rounded Corners 11">
              <a:extLst>
                <a:ext uri="{FF2B5EF4-FFF2-40B4-BE49-F238E27FC236}">
                  <a16:creationId xmlns:a16="http://schemas.microsoft.com/office/drawing/2014/main" id="{CF5DF075-3B44-8E42-B84F-355372D5B2C5}"/>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sp>
        <p:nvSpPr>
          <p:cNvPr id="42" name="TextBox 41">
            <a:extLst>
              <a:ext uri="{FF2B5EF4-FFF2-40B4-BE49-F238E27FC236}">
                <a16:creationId xmlns:a16="http://schemas.microsoft.com/office/drawing/2014/main" id="{E652479A-5C08-D45D-D1EA-2F55B0BEE956}"/>
              </a:ext>
            </a:extLst>
          </p:cNvPr>
          <p:cNvSpPr txBox="1"/>
          <p:nvPr/>
        </p:nvSpPr>
        <p:spPr>
          <a:xfrm>
            <a:off x="9179091" y="6165469"/>
            <a:ext cx="2970237"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91F2C"/>
                </a:solidFill>
                <a:effectLst/>
                <a:uLnTx/>
                <a:uFillTx/>
                <a:latin typeface="Segoe Sans Text"/>
                <a:ea typeface="+mn-ea"/>
                <a:cs typeface="+mn-cs"/>
                <a:hlinkClick r:id="rId6">
                  <a:extLst>
                    <a:ext uri="{A12FA001-AC4F-418D-AE19-62706E023703}">
                      <ahyp:hlinkClr xmlns:ahyp="http://schemas.microsoft.com/office/drawing/2018/hyperlinkcolor" val="tx"/>
                    </a:ext>
                  </a:extLst>
                </a:hlinkClick>
              </a:rPr>
              <a:t>https://aka.ms/CustomerHubSessions</a:t>
            </a:r>
            <a:r>
              <a:rPr kumimoji="0" lang="fr-fr" sz="1400" b="0" i="0" u="none" strike="noStrike" kern="1200" cap="none" spc="0" normalizeH="0" baseline="0" noProof="0">
                <a:ln>
                  <a:noFill/>
                </a:ln>
                <a:solidFill>
                  <a:srgbClr val="091F2C"/>
                </a:solidFill>
                <a:effectLst/>
                <a:uLnTx/>
                <a:uFillTx/>
                <a:latin typeface="Segoe Sans Text"/>
                <a:ea typeface="+mn-ea"/>
                <a:cs typeface="+mn-cs"/>
              </a:rPr>
              <a:t>​</a:t>
            </a:r>
          </a:p>
        </p:txBody>
      </p:sp>
      <p:cxnSp>
        <p:nvCxnSpPr>
          <p:cNvPr id="14" name="Straight Connector 13">
            <a:extLst>
              <a:ext uri="{FF2B5EF4-FFF2-40B4-BE49-F238E27FC236}">
                <a16:creationId xmlns:a16="http://schemas.microsoft.com/office/drawing/2014/main" id="{09703AA8-0283-3048-03D3-74C18364C74B}"/>
              </a:ext>
              <a:ext uri="{C183D7F6-B498-43B3-948B-1728B52AA6E4}">
                <adec:decorative xmlns:adec="http://schemas.microsoft.com/office/drawing/2017/decorative" val="1"/>
              </a:ext>
            </a:extLst>
          </p:cNvPr>
          <p:cNvCxnSpPr>
            <a:cxnSpLocks/>
          </p:cNvCxnSpPr>
          <p:nvPr/>
        </p:nvCxnSpPr>
        <p:spPr>
          <a:xfrm>
            <a:off x="564385" y="3474005"/>
            <a:ext cx="7854996"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1" name="Text Placeholder 7">
            <a:extLst>
              <a:ext uri="{FF2B5EF4-FFF2-40B4-BE49-F238E27FC236}">
                <a16:creationId xmlns:a16="http://schemas.microsoft.com/office/drawing/2014/main" id="{72ACC070-1398-E0D9-61C6-42CC1856AAE8}"/>
              </a:ext>
            </a:extLst>
          </p:cNvPr>
          <p:cNvSpPr txBox="1">
            <a:spLocks/>
          </p:cNvSpPr>
          <p:nvPr/>
        </p:nvSpPr>
        <p:spPr>
          <a:xfrm>
            <a:off x="488003" y="3089643"/>
            <a:ext cx="5307355"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Agents dans </a:t>
            </a:r>
            <a:r>
              <a:rPr kumimoji="0" lang="fr-fr" b="0" i="0" u="none" strike="noStrike" kern="1200" cap="none" spc="0" normalizeH="0" baseline="0" noProof="0" err="1">
                <a:ln>
                  <a:noFill/>
                </a:ln>
                <a:solidFill>
                  <a:prstClr val="white"/>
                </a:solidFill>
                <a:effectLst/>
                <a:uLnTx/>
                <a:uFillTx/>
                <a:latin typeface="Segoe Sans Display"/>
                <a:ea typeface="+mn-ea"/>
                <a:cs typeface="Segoe Sans Display" pitchFamily="2" charset="0"/>
              </a:rPr>
              <a:t>Copilot</a:t>
            </a: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 Chat</a:t>
            </a:r>
          </a:p>
        </p:txBody>
      </p:sp>
      <p:sp>
        <p:nvSpPr>
          <p:cNvPr id="43" name="TextBox 42">
            <a:extLst>
              <a:ext uri="{FF2B5EF4-FFF2-40B4-BE49-F238E27FC236}">
                <a16:creationId xmlns:a16="http://schemas.microsoft.com/office/drawing/2014/main" id="{9AA18C65-EB79-051A-6944-EA68D47DB4C5}"/>
              </a:ext>
            </a:extLst>
          </p:cNvPr>
          <p:cNvSpPr txBox="1"/>
          <p:nvPr/>
        </p:nvSpPr>
        <p:spPr>
          <a:xfrm>
            <a:off x="9243864" y="3108737"/>
            <a:ext cx="2403502" cy="553998"/>
          </a:xfrm>
          <a:prstGeom prst="rect">
            <a:avLst/>
          </a:prstGeom>
          <a:noFill/>
        </p:spPr>
        <p:txBody>
          <a:bodyPr wrap="square" lIns="0" tIns="0" rIns="0" bIns="0" rtlCol="0">
            <a:spAutoFit/>
          </a:bodyPr>
          <a:lstStyle/>
          <a:p>
            <a:pPr algn="ctr"/>
            <a:r>
              <a:rPr lang="fr-fr" sz="1200" i="1">
                <a:solidFill>
                  <a:schemeClr val="bg1"/>
                </a:solidFill>
                <a:cs typeface="Segoe Sans Display" pitchFamily="2" charset="0"/>
              </a:rPr>
              <a:t>Sessions sur Microsoft Teams, </a:t>
            </a:r>
            <a:r>
              <a:rPr lang="fr-fr" sz="1200" i="1" err="1">
                <a:solidFill>
                  <a:schemeClr val="bg1"/>
                </a:solidFill>
                <a:cs typeface="Segoe Sans Display" pitchFamily="2" charset="0"/>
              </a:rPr>
              <a:t>Copilot</a:t>
            </a:r>
            <a:r>
              <a:rPr lang="fr-fr" sz="1200" i="1">
                <a:solidFill>
                  <a:schemeClr val="bg1"/>
                </a:solidFill>
                <a:cs typeface="Segoe Sans Display" pitchFamily="2" charset="0"/>
              </a:rPr>
              <a:t>, Power Platform, </a:t>
            </a:r>
            <a:br>
              <a:rPr lang="fr-fr" sz="1200" i="1">
                <a:solidFill>
                  <a:schemeClr val="bg1"/>
                </a:solidFill>
                <a:cs typeface="Segoe Sans Display" pitchFamily="2" charset="0"/>
              </a:rPr>
            </a:br>
            <a:r>
              <a:rPr lang="fr-fr" sz="1200" i="1">
                <a:solidFill>
                  <a:schemeClr val="bg1"/>
                </a:solidFill>
                <a:cs typeface="Segoe Sans Display" pitchFamily="2" charset="0"/>
              </a:rPr>
              <a:t>et bien plus encore !</a:t>
            </a:r>
          </a:p>
        </p:txBody>
      </p:sp>
      <p:sp>
        <p:nvSpPr>
          <p:cNvPr id="46" name="Text Placeholder 8">
            <a:extLst>
              <a:ext uri="{FF2B5EF4-FFF2-40B4-BE49-F238E27FC236}">
                <a16:creationId xmlns:a16="http://schemas.microsoft.com/office/drawing/2014/main" id="{6BC545CF-E566-853E-8AD3-CF6C88EE66A2}"/>
              </a:ext>
            </a:extLst>
          </p:cNvPr>
          <p:cNvSpPr txBox="1">
            <a:spLocks/>
          </p:cNvSpPr>
          <p:nvPr/>
        </p:nvSpPr>
        <p:spPr>
          <a:xfrm>
            <a:off x="9082433" y="1541691"/>
            <a:ext cx="253365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100"/>
              <a:t>Optimisez votre expérience Copilot Chat</a:t>
            </a:r>
          </a:p>
        </p:txBody>
      </p:sp>
      <p:sp>
        <p:nvSpPr>
          <p:cNvPr id="47" name="Text Placeholder 6">
            <a:extLst>
              <a:ext uri="{FF2B5EF4-FFF2-40B4-BE49-F238E27FC236}">
                <a16:creationId xmlns:a16="http://schemas.microsoft.com/office/drawing/2014/main" id="{F8603202-16F1-A204-F4C2-C2E493D254B9}"/>
              </a:ext>
            </a:extLst>
          </p:cNvPr>
          <p:cNvSpPr txBox="1">
            <a:spLocks/>
          </p:cNvSpPr>
          <p:nvPr/>
        </p:nvSpPr>
        <p:spPr>
          <a:xfrm>
            <a:off x="9082433" y="2075091"/>
            <a:ext cx="2532063"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11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p:txBody>
      </p:sp>
      <p:sp>
        <p:nvSpPr>
          <p:cNvPr id="25" name="Text Placeholder 9">
            <a:extLst>
              <a:ext uri="{FF2B5EF4-FFF2-40B4-BE49-F238E27FC236}">
                <a16:creationId xmlns:a16="http://schemas.microsoft.com/office/drawing/2014/main" id="{47CEEC4A-160A-7475-863E-05D836C7710C}"/>
              </a:ext>
            </a:extLst>
          </p:cNvPr>
          <p:cNvSpPr txBox="1">
            <a:spLocks/>
          </p:cNvSpPr>
          <p:nvPr/>
        </p:nvSpPr>
        <p:spPr>
          <a:xfrm>
            <a:off x="6351262" y="3543148"/>
            <a:ext cx="2418149"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Bonnes pratiques d'adoption des Agents</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6" name="Text Placeholder 10">
            <a:extLst>
              <a:ext uri="{FF2B5EF4-FFF2-40B4-BE49-F238E27FC236}">
                <a16:creationId xmlns:a16="http://schemas.microsoft.com/office/drawing/2014/main" id="{660F1FFA-4D20-2D31-E970-9DAE004B4778}"/>
              </a:ext>
            </a:extLst>
          </p:cNvPr>
          <p:cNvSpPr txBox="1">
            <a:spLocks/>
          </p:cNvSpPr>
          <p:nvPr/>
        </p:nvSpPr>
        <p:spPr>
          <a:xfrm>
            <a:off x="6351261" y="4009523"/>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19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15" name="Text Placeholder 10">
            <a:extLst>
              <a:ext uri="{FF2B5EF4-FFF2-40B4-BE49-F238E27FC236}">
                <a16:creationId xmlns:a16="http://schemas.microsoft.com/office/drawing/2014/main" id="{F020E24D-CE5B-4E44-1D3D-F4C26CA73DCB}"/>
              </a:ext>
            </a:extLst>
          </p:cNvPr>
          <p:cNvSpPr txBox="1">
            <a:spLocks/>
          </p:cNvSpPr>
          <p:nvPr/>
        </p:nvSpPr>
        <p:spPr>
          <a:xfrm>
            <a:off x="538731" y="3993904"/>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12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27" name="Text Placeholder 9">
            <a:extLst>
              <a:ext uri="{FF2B5EF4-FFF2-40B4-BE49-F238E27FC236}">
                <a16:creationId xmlns:a16="http://schemas.microsoft.com/office/drawing/2014/main" id="{D14DEAAD-C814-7C77-6E4C-33D58B4B5D97}"/>
              </a:ext>
            </a:extLst>
          </p:cNvPr>
          <p:cNvSpPr txBox="1">
            <a:spLocks/>
          </p:cNvSpPr>
          <p:nvPr/>
        </p:nvSpPr>
        <p:spPr>
          <a:xfrm>
            <a:off x="538732" y="3533991"/>
            <a:ext cx="254329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Exploiter toute la puissance des modèles d'agents dans Agent Builder</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9" name="Text Placeholder 10">
            <a:extLst>
              <a:ext uri="{FF2B5EF4-FFF2-40B4-BE49-F238E27FC236}">
                <a16:creationId xmlns:a16="http://schemas.microsoft.com/office/drawing/2014/main" id="{29AE8E12-CC62-D480-F12C-4A84B5DD6F4B}"/>
              </a:ext>
            </a:extLst>
          </p:cNvPr>
          <p:cNvSpPr txBox="1">
            <a:spLocks/>
          </p:cNvSpPr>
          <p:nvPr/>
        </p:nvSpPr>
        <p:spPr>
          <a:xfrm>
            <a:off x="559329" y="5398317"/>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20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31" name="Text Placeholder 9">
            <a:extLst>
              <a:ext uri="{FF2B5EF4-FFF2-40B4-BE49-F238E27FC236}">
                <a16:creationId xmlns:a16="http://schemas.microsoft.com/office/drawing/2014/main" id="{E8C93E4C-4DB4-8166-64D7-84D076519955}"/>
              </a:ext>
            </a:extLst>
          </p:cNvPr>
          <p:cNvSpPr txBox="1">
            <a:spLocks/>
          </p:cNvSpPr>
          <p:nvPr/>
        </p:nvSpPr>
        <p:spPr>
          <a:xfrm>
            <a:off x="564385" y="4898166"/>
            <a:ext cx="254329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Gouvernance &amp; administration des Agents</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Tree>
    <p:extLst>
      <p:ext uri="{BB962C8B-B14F-4D97-AF65-F5344CB8AC3E}">
        <p14:creationId xmlns:p14="http://schemas.microsoft.com/office/powerpoint/2010/main" val="3152245639"/>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B574C26-438B-9E3E-82EC-D8F28756706E}"/>
              </a:ext>
            </a:extLst>
          </p:cNvPr>
          <p:cNvSpPr/>
          <p:nvPr/>
        </p:nvSpPr>
        <p:spPr bwMode="auto">
          <a:xfrm rot="16200000" flipH="1">
            <a:off x="7444947" y="2092709"/>
            <a:ext cx="4778309" cy="3072762"/>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pic>
        <p:nvPicPr>
          <p:cNvPr id="4" name="Picture 2" descr="Code QR">
            <a:extLst>
              <a:ext uri="{FF2B5EF4-FFF2-40B4-BE49-F238E27FC236}">
                <a16:creationId xmlns:a16="http://schemas.microsoft.com/office/drawing/2014/main" id="{E0CEA7AE-2C4E-9AEE-E196-A14037070F5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8732636" y="1616582"/>
            <a:ext cx="2202932" cy="2202930"/>
          </a:xfrm>
          <a:prstGeom prst="roundRect">
            <a:avLst>
              <a:gd name="adj" fmla="val 2933"/>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FE95CE7F-4B9E-E2B6-19AF-B22BAEFF52D9}"/>
              </a:ext>
            </a:extLst>
          </p:cNvPr>
          <p:cNvGrpSpPr/>
          <p:nvPr/>
        </p:nvGrpSpPr>
        <p:grpSpPr>
          <a:xfrm>
            <a:off x="4491348" y="4140925"/>
            <a:ext cx="7503737" cy="844463"/>
            <a:chOff x="5607459" y="5376024"/>
            <a:chExt cx="5795892" cy="844463"/>
          </a:xfrm>
        </p:grpSpPr>
        <p:sp>
          <p:nvSpPr>
            <p:cNvPr id="6" name="Rectangle: Rounded Corners 11">
              <a:extLst>
                <a:ext uri="{FF2B5EF4-FFF2-40B4-BE49-F238E27FC236}">
                  <a16:creationId xmlns:a16="http://schemas.microsoft.com/office/drawing/2014/main" id="{B31A9F0F-D339-2CF1-AE14-AAA60BFD437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7" name="Rectangle: Rounded Corners 11">
              <a:extLst>
                <a:ext uri="{FF2B5EF4-FFF2-40B4-BE49-F238E27FC236}">
                  <a16:creationId xmlns:a16="http://schemas.microsoft.com/office/drawing/2014/main" id="{C2895031-2100-907D-B0E1-B5CD30A4FB47}"/>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sp>
        <p:nvSpPr>
          <p:cNvPr id="8" name="TextBox 7">
            <a:extLst>
              <a:ext uri="{FF2B5EF4-FFF2-40B4-BE49-F238E27FC236}">
                <a16:creationId xmlns:a16="http://schemas.microsoft.com/office/drawing/2014/main" id="{D97A4B4F-8A86-8C8C-C020-6F19A5DEFEAC}"/>
              </a:ext>
            </a:extLst>
          </p:cNvPr>
          <p:cNvSpPr txBox="1"/>
          <p:nvPr/>
        </p:nvSpPr>
        <p:spPr>
          <a:xfrm>
            <a:off x="5614517" y="4276609"/>
            <a:ext cx="2620910" cy="553998"/>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091F2C"/>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l’enquête de satisfaction </a:t>
            </a:r>
            <a:br>
              <a:rPr kumimoji="0" lang="fr-fr" sz="1800" b="0" i="0" u="none" strike="noStrike" kern="1200" cap="none" spc="0" normalizeH="0" baseline="0" noProof="0">
                <a:ln>
                  <a:noFill/>
                </a:ln>
                <a:solidFill>
                  <a:srgbClr val="091F2C"/>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br>
            <a:r>
              <a:rPr kumimoji="0" lang="fr-fr" sz="1800" b="0" i="0" u="none" strike="noStrike" kern="1200" cap="none" spc="0" normalizeH="0" baseline="0" noProof="0">
                <a:ln>
                  <a:noFill/>
                </a:ln>
                <a:solidFill>
                  <a:srgbClr val="091F2C"/>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du Hub client</a:t>
            </a:r>
            <a:endParaRPr kumimoji="0" lang="en-US" sz="1800" b="0" i="0" u="none" strike="noStrike" kern="1200" cap="none" spc="0" normalizeH="0" baseline="0" noProof="0">
              <a:ln>
                <a:noFill/>
              </a:ln>
              <a:solidFill>
                <a:srgbClr val="091F2C"/>
              </a:solidFill>
              <a:effectLst/>
              <a:uLnTx/>
              <a:uFillTx/>
              <a:latin typeface="Segoe Sans Display Semibold"/>
              <a:ea typeface="+mn-ea"/>
              <a:cs typeface="+mn-cs"/>
            </a:endParaRPr>
          </a:p>
        </p:txBody>
      </p:sp>
      <p:sp>
        <p:nvSpPr>
          <p:cNvPr id="9" name="TextBox 8">
            <a:extLst>
              <a:ext uri="{FF2B5EF4-FFF2-40B4-BE49-F238E27FC236}">
                <a16:creationId xmlns:a16="http://schemas.microsoft.com/office/drawing/2014/main" id="{B423CCA0-76FD-A476-81B5-C277DC3A8A6B}"/>
              </a:ext>
            </a:extLst>
          </p:cNvPr>
          <p:cNvSpPr txBox="1"/>
          <p:nvPr/>
        </p:nvSpPr>
        <p:spPr>
          <a:xfrm>
            <a:off x="8688756" y="4455434"/>
            <a:ext cx="2290692"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91F2C"/>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aka.ms/CustomerHubSurvey </a:t>
            </a:r>
            <a:endParaRPr kumimoji="0" lang="en-US" sz="1400" b="0" i="0" u="none" strike="noStrike" kern="1200" cap="none" spc="0" normalizeH="0" baseline="0" noProof="0">
              <a:ln>
                <a:noFill/>
              </a:ln>
              <a:solidFill>
                <a:srgbClr val="091F2C"/>
              </a:solidFill>
              <a:effectLst/>
              <a:uLnTx/>
              <a:uFillTx/>
              <a:latin typeface="Segoe Sans Text"/>
              <a:ea typeface="+mn-ea"/>
              <a:cs typeface="+mn-cs"/>
            </a:endParaRPr>
          </a:p>
        </p:txBody>
      </p:sp>
      <p:cxnSp>
        <p:nvCxnSpPr>
          <p:cNvPr id="10" name="Straight Connector 9">
            <a:extLst>
              <a:ext uri="{FF2B5EF4-FFF2-40B4-BE49-F238E27FC236}">
                <a16:creationId xmlns:a16="http://schemas.microsoft.com/office/drawing/2014/main" id="{75AE50B5-E83E-D89F-14B2-82C4F27EC20A}"/>
              </a:ext>
              <a:ext uri="{C183D7F6-B498-43B3-948B-1728B52AA6E4}">
                <adec:decorative xmlns:adec="http://schemas.microsoft.com/office/drawing/2017/decorative" val="1"/>
              </a:ext>
            </a:extLst>
          </p:cNvPr>
          <p:cNvCxnSpPr>
            <a:cxnSpLocks/>
          </p:cNvCxnSpPr>
          <p:nvPr/>
        </p:nvCxnSpPr>
        <p:spPr>
          <a:xfrm>
            <a:off x="8297721" y="4393752"/>
            <a:ext cx="0" cy="338809"/>
          </a:xfrm>
          <a:prstGeom prst="line">
            <a:avLst/>
          </a:prstGeom>
          <a:ln w="12700">
            <a:solidFill>
              <a:srgbClr val="B1B3B3"/>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F0B7E56-D4D1-0BDD-6911-15765004285E}"/>
              </a:ext>
              <a:ext uri="{C183D7F6-B498-43B3-948B-1728B52AA6E4}">
                <adec:decorative xmlns:adec="http://schemas.microsoft.com/office/drawing/2017/decorative" val="1"/>
              </a:ext>
            </a:extLst>
          </p:cNvPr>
          <p:cNvSpPr txBox="1"/>
          <p:nvPr/>
        </p:nvSpPr>
        <p:spPr>
          <a:xfrm>
            <a:off x="8511480" y="5204621"/>
            <a:ext cx="2645244" cy="553998"/>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8DC8E8"/>
                </a:solidFill>
                <a:effectLst/>
                <a:uLnTx/>
                <a:uFillTx/>
                <a:latin typeface="Segoe Sans Display"/>
                <a:ea typeface="+mn-ea"/>
                <a:cs typeface="Segoe UI Light" panose="020B0502040204020203" pitchFamily="34" charset="0"/>
              </a:rPr>
              <a:t>Sélectionnez Copilot Chat pour tous les utilisateurs</a:t>
            </a:r>
          </a:p>
        </p:txBody>
      </p:sp>
      <p:sp>
        <p:nvSpPr>
          <p:cNvPr id="12" name="TextBox 11">
            <a:extLst>
              <a:ext uri="{FF2B5EF4-FFF2-40B4-BE49-F238E27FC236}">
                <a16:creationId xmlns:a16="http://schemas.microsoft.com/office/drawing/2014/main" id="{72A3C751-AA86-5CCC-1606-E07694130D4A}"/>
              </a:ext>
              <a:ext uri="{C183D7F6-B498-43B3-948B-1728B52AA6E4}">
                <adec:decorative xmlns:adec="http://schemas.microsoft.com/office/drawing/2017/decorative" val="1"/>
              </a:ext>
            </a:extLst>
          </p:cNvPr>
          <p:cNvSpPr txBox="1"/>
          <p:nvPr/>
        </p:nvSpPr>
        <p:spPr>
          <a:xfrm>
            <a:off x="5869578" y="1838848"/>
            <a:ext cx="2064870" cy="430887"/>
          </a:xfrm>
          <a:prstGeom prst="rect">
            <a:avLst/>
          </a:prstGeom>
          <a:noFill/>
        </p:spPr>
        <p:txBody>
          <a:bodyPr wrap="squar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mn-cs"/>
              </a:rPr>
              <a:t>Scannez avec la caméra de votre appareil mobile</a:t>
            </a:r>
          </a:p>
        </p:txBody>
      </p:sp>
      <p:sp>
        <p:nvSpPr>
          <p:cNvPr id="13" name="TextBox 12">
            <a:extLst>
              <a:ext uri="{FF2B5EF4-FFF2-40B4-BE49-F238E27FC236}">
                <a16:creationId xmlns:a16="http://schemas.microsoft.com/office/drawing/2014/main" id="{B9DB2F65-825D-538A-E6EA-44804CBDBD3D}"/>
              </a:ext>
            </a:extLst>
          </p:cNvPr>
          <p:cNvSpPr txBox="1"/>
          <p:nvPr/>
        </p:nvSpPr>
        <p:spPr>
          <a:xfrm>
            <a:off x="7160196" y="2610326"/>
            <a:ext cx="774251" cy="430887"/>
          </a:xfrm>
          <a:prstGeom prst="rect">
            <a:avLst/>
          </a:prstGeom>
          <a:noFill/>
        </p:spPr>
        <p:txBody>
          <a:bodyPr wrap="none" lIns="0" tIns="0" rIns="0" bIns="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a:ln>
                  <a:noFill/>
                </a:ln>
                <a:solidFill>
                  <a:prstClr val="white"/>
                </a:solidFill>
                <a:effectLst/>
                <a:uLnTx/>
                <a:uFillTx/>
                <a:latin typeface="Segoe Sans Display"/>
                <a:ea typeface="+mn-ea"/>
                <a:cs typeface="+mn-cs"/>
              </a:rPr>
              <a:t>- OU -</a:t>
            </a:r>
          </a:p>
        </p:txBody>
      </p:sp>
      <p:sp>
        <p:nvSpPr>
          <p:cNvPr id="14" name="TextBox 13">
            <a:extLst>
              <a:ext uri="{FF2B5EF4-FFF2-40B4-BE49-F238E27FC236}">
                <a16:creationId xmlns:a16="http://schemas.microsoft.com/office/drawing/2014/main" id="{6C92478C-9060-36A9-FFAF-A9F33635E5BF}"/>
              </a:ext>
            </a:extLst>
          </p:cNvPr>
          <p:cNvSpPr txBox="1"/>
          <p:nvPr/>
        </p:nvSpPr>
        <p:spPr>
          <a:xfrm>
            <a:off x="7387022" y="3381803"/>
            <a:ext cx="338233" cy="215444"/>
          </a:xfrm>
          <a:prstGeom prst="rect">
            <a:avLst/>
          </a:prstGeom>
          <a:noFill/>
        </p:spPr>
        <p:txBody>
          <a:bodyPr wrap="non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mn-cs"/>
              </a:rPr>
              <a:t>Accédez à</a:t>
            </a:r>
          </a:p>
        </p:txBody>
      </p:sp>
      <p:pic>
        <p:nvPicPr>
          <p:cNvPr id="15" name="Picture 14" descr="Image floue d’un ciel bleu et orange  Le contenu généré par IA peut être incorrect.">
            <a:extLst>
              <a:ext uri="{FF2B5EF4-FFF2-40B4-BE49-F238E27FC236}">
                <a16:creationId xmlns:a16="http://schemas.microsoft.com/office/drawing/2014/main" id="{0063B506-7055-28E0-DEF9-F8AAC471EEF3}"/>
              </a:ext>
            </a:extLst>
          </p:cNvPr>
          <p:cNvPicPr>
            <a:picLocks noChangeAspect="1"/>
          </p:cNvPicPr>
          <p:nvPr/>
        </p:nvPicPr>
        <p:blipFill>
          <a:blip r:embed="rId5" cstate="email">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a:xfrm rot="10800000" flipV="1">
            <a:off x="0" y="0"/>
            <a:ext cx="5143502" cy="6675118"/>
          </a:xfrm>
          <a:prstGeom prst="rect">
            <a:avLst/>
          </a:prstGeom>
          <a:effectLst/>
        </p:spPr>
      </p:pic>
      <p:sp>
        <p:nvSpPr>
          <p:cNvPr id="18" name="Title 19">
            <a:extLst>
              <a:ext uri="{FF2B5EF4-FFF2-40B4-BE49-F238E27FC236}">
                <a16:creationId xmlns:a16="http://schemas.microsoft.com/office/drawing/2014/main" id="{23B379DE-A416-BAF3-D079-7F2CA492E061}"/>
              </a:ext>
            </a:extLst>
          </p:cNvPr>
          <p:cNvSpPr txBox="1">
            <a:spLocks/>
          </p:cNvSpPr>
          <p:nvPr/>
        </p:nvSpPr>
        <p:spPr>
          <a:xfrm>
            <a:off x="588263" y="457200"/>
            <a:ext cx="4393312" cy="1588127"/>
          </a:xfrm>
          <a:prstGeom prst="rect">
            <a:avLst/>
          </a:prstGeom>
        </p:spPr>
        <p:txBody>
          <a:bodyPr vert="horz" wrap="square" lIns="0" tIns="45720" rIns="0" bIns="45720" rtlCol="0" anchor="t">
            <a:sp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fr-fr" sz="36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MERCI –</a:t>
            </a:r>
            <a:br/>
            <a:r>
              <a:rPr kumimoji="0" lang="fr-fr" sz="36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Vos commentaires sont essentiels</a:t>
            </a:r>
          </a:p>
        </p:txBody>
      </p:sp>
      <p:sp>
        <p:nvSpPr>
          <p:cNvPr id="19" name="TextBox 18">
            <a:extLst>
              <a:ext uri="{FF2B5EF4-FFF2-40B4-BE49-F238E27FC236}">
                <a16:creationId xmlns:a16="http://schemas.microsoft.com/office/drawing/2014/main" id="{5B58808B-612F-B5E0-ED1C-2E295298D00F}"/>
              </a:ext>
            </a:extLst>
          </p:cNvPr>
          <p:cNvSpPr txBox="1"/>
          <p:nvPr/>
        </p:nvSpPr>
        <p:spPr>
          <a:xfrm>
            <a:off x="588262" y="3183661"/>
            <a:ext cx="4001501" cy="1954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120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Segoe UI Light"/>
              </a:rPr>
              <a:t>Nous nous engageons à offrir la meilleure expérience possible dans le </a:t>
            </a:r>
            <a:r>
              <a:rPr kumimoji="0" lang="fr-fr" sz="1800" b="1" i="0" u="none" strike="noStrike" kern="1200" cap="none" spc="0" normalizeH="0" baseline="0" noProof="0">
                <a:ln>
                  <a:noFill/>
                </a:ln>
                <a:solidFill>
                  <a:prstClr val="white"/>
                </a:solidFill>
                <a:effectLst/>
                <a:uLnTx/>
                <a:uFillTx/>
                <a:latin typeface="Segoe Sans Display"/>
                <a:ea typeface="+mn-ea"/>
                <a:cs typeface="Segoe UI Light"/>
              </a:rPr>
              <a:t>Hub client </a:t>
            </a:r>
            <a:r>
              <a:rPr kumimoji="0" lang="fr-fr" sz="1800" b="0" i="0" u="none" strike="noStrike" kern="1200" cap="none" spc="0" normalizeH="0" baseline="0" noProof="0">
                <a:ln>
                  <a:noFill/>
                </a:ln>
                <a:solidFill>
                  <a:prstClr val="white"/>
                </a:solidFill>
                <a:effectLst/>
                <a:uLnTx/>
                <a:uFillTx/>
                <a:latin typeface="Segoe Sans Display"/>
                <a:ea typeface="+mn-ea"/>
                <a:cs typeface="Segoe UI Light"/>
              </a:rPr>
              <a:t>et vos retours sont essentiels pour y parvenir.</a:t>
            </a:r>
          </a:p>
          <a:p>
            <a:pPr marL="0" marR="0" lvl="0" indent="0" algn="l" defTabSz="914400" rtl="0" eaLnBrk="1" fontAlgn="auto" latinLnBrk="0" hangingPunct="1">
              <a:lnSpc>
                <a:spcPct val="110000"/>
              </a:lnSpc>
              <a:spcBef>
                <a:spcPts val="0"/>
              </a:spcBef>
              <a:spcAft>
                <a:spcPts val="120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Avant de partir, veuillez prendre un moment pour nous donner votre avis.</a:t>
            </a:r>
          </a:p>
        </p:txBody>
      </p:sp>
      <p:sp>
        <p:nvSpPr>
          <p:cNvPr id="20" name="Graphic 3">
            <a:extLst>
              <a:ext uri="{FF2B5EF4-FFF2-40B4-BE49-F238E27FC236}">
                <a16:creationId xmlns:a16="http://schemas.microsoft.com/office/drawing/2014/main" id="{A64DB5FA-1813-0E1E-B6B4-7AD949EB203C}"/>
              </a:ext>
              <a:ext uri="{C183D7F6-B498-43B3-948B-1728B52AA6E4}">
                <adec:decorative xmlns:adec="http://schemas.microsoft.com/office/drawing/2017/decorative" val="1"/>
              </a:ext>
            </a:extLst>
          </p:cNvPr>
          <p:cNvSpPr/>
          <p:nvPr/>
        </p:nvSpPr>
        <p:spPr>
          <a:xfrm>
            <a:off x="588262" y="2556747"/>
            <a:ext cx="447435" cy="404469"/>
          </a:xfrm>
          <a:custGeom>
            <a:avLst/>
            <a:gdLst>
              <a:gd name="connsiteX0" fmla="*/ 97511 w 190073"/>
              <a:gd name="connsiteY0" fmla="*/ 0 h 171822"/>
              <a:gd name="connsiteX1" fmla="*/ 91986 w 190073"/>
              <a:gd name="connsiteY1" fmla="*/ 2629 h 171822"/>
              <a:gd name="connsiteX2" fmla="*/ 91434 w 190073"/>
              <a:gd name="connsiteY2" fmla="*/ 3039 h 171822"/>
              <a:gd name="connsiteX3" fmla="*/ 31750 w 190073"/>
              <a:gd name="connsiteY3" fmla="*/ 17831 h 171822"/>
              <a:gd name="connsiteX4" fmla="*/ 15215 w 190073"/>
              <a:gd name="connsiteY4" fmla="*/ 70314 h 171822"/>
              <a:gd name="connsiteX5" fmla="*/ 15072 w 190073"/>
              <a:gd name="connsiteY5" fmla="*/ 70457 h 171822"/>
              <a:gd name="connsiteX6" fmla="*/ 5947 w 190073"/>
              <a:gd name="connsiteY6" fmla="*/ 79515 h 171822"/>
              <a:gd name="connsiteX7" fmla="*/ 5815 w 190073"/>
              <a:gd name="connsiteY7" fmla="*/ 107910 h 171822"/>
              <a:gd name="connsiteX8" fmla="*/ 5947 w 190073"/>
              <a:gd name="connsiteY8" fmla="*/ 108043 h 171822"/>
              <a:gd name="connsiteX9" fmla="*/ 23025 w 190073"/>
              <a:gd name="connsiteY9" fmla="*/ 113767 h 171822"/>
              <a:gd name="connsiteX10" fmla="*/ 40961 w 190073"/>
              <a:gd name="connsiteY10" fmla="*/ 128607 h 171822"/>
              <a:gd name="connsiteX11" fmla="*/ 60173 w 190073"/>
              <a:gd name="connsiteY11" fmla="*/ 147105 h 171822"/>
              <a:gd name="connsiteX12" fmla="*/ 66098 w 190073"/>
              <a:gd name="connsiteY12" fmla="*/ 160354 h 171822"/>
              <a:gd name="connsiteX13" fmla="*/ 92644 w 190073"/>
              <a:gd name="connsiteY13" fmla="*/ 162230 h 171822"/>
              <a:gd name="connsiteX14" fmla="*/ 96330 w 190073"/>
              <a:gd name="connsiteY14" fmla="*/ 165888 h 171822"/>
              <a:gd name="connsiteX15" fmla="*/ 125172 w 190073"/>
              <a:gd name="connsiteY15" fmla="*/ 165888 h 171822"/>
              <a:gd name="connsiteX16" fmla="*/ 131077 w 190073"/>
              <a:gd name="connsiteY16" fmla="*/ 153334 h 171822"/>
              <a:gd name="connsiteX17" fmla="*/ 149556 w 190073"/>
              <a:gd name="connsiteY17" fmla="*/ 134932 h 171822"/>
              <a:gd name="connsiteX18" fmla="*/ 167367 w 190073"/>
              <a:gd name="connsiteY18" fmla="*/ 119654 h 171822"/>
              <a:gd name="connsiteX19" fmla="*/ 184131 w 190073"/>
              <a:gd name="connsiteY19" fmla="*/ 113881 h 171822"/>
              <a:gd name="connsiteX20" fmla="*/ 184254 w 190073"/>
              <a:gd name="connsiteY20" fmla="*/ 85486 h 171822"/>
              <a:gd name="connsiteX21" fmla="*/ 184131 w 190073"/>
              <a:gd name="connsiteY21" fmla="*/ 85364 h 171822"/>
              <a:gd name="connsiteX22" fmla="*/ 176197 w 190073"/>
              <a:gd name="connsiteY22" fmla="*/ 77467 h 171822"/>
              <a:gd name="connsiteX23" fmla="*/ 177835 w 190073"/>
              <a:gd name="connsiteY23" fmla="*/ 71124 h 171822"/>
              <a:gd name="connsiteX24" fmla="*/ 172835 w 190073"/>
              <a:gd name="connsiteY24" fmla="*/ 30138 h 171822"/>
              <a:gd name="connsiteX25" fmla="*/ 122324 w 190073"/>
              <a:gd name="connsiteY25" fmla="*/ 39 h 171822"/>
              <a:gd name="connsiteX26" fmla="*/ 107017 w 190073"/>
              <a:gd name="connsiteY26" fmla="*/ 39 h 171822"/>
              <a:gd name="connsiteX27" fmla="*/ 105055 w 190073"/>
              <a:gd name="connsiteY27" fmla="*/ 0 h 171822"/>
              <a:gd name="connsiteX28" fmla="*/ 97521 w 190073"/>
              <a:gd name="connsiteY28" fmla="*/ 0 h 171822"/>
              <a:gd name="connsiteX29" fmla="*/ 125372 w 190073"/>
              <a:gd name="connsiteY29" fmla="*/ 47102 h 171822"/>
              <a:gd name="connsiteX30" fmla="*/ 158366 w 190073"/>
              <a:gd name="connsiteY30" fmla="*/ 79887 h 171822"/>
              <a:gd name="connsiteX31" fmla="*/ 158395 w 190073"/>
              <a:gd name="connsiteY31" fmla="*/ 79925 h 171822"/>
              <a:gd name="connsiteX32" fmla="*/ 158528 w 190073"/>
              <a:gd name="connsiteY32" fmla="*/ 80049 h 171822"/>
              <a:gd name="connsiteX33" fmla="*/ 174006 w 190073"/>
              <a:gd name="connsiteY33" fmla="*/ 95431 h 171822"/>
              <a:gd name="connsiteX34" fmla="*/ 174037 w 190073"/>
              <a:gd name="connsiteY34" fmla="*/ 103783 h 171822"/>
              <a:gd name="connsiteX35" fmla="*/ 174006 w 190073"/>
              <a:gd name="connsiteY35" fmla="*/ 103813 h 171822"/>
              <a:gd name="connsiteX36" fmla="*/ 165567 w 190073"/>
              <a:gd name="connsiteY36" fmla="*/ 103813 h 171822"/>
              <a:gd name="connsiteX37" fmla="*/ 150089 w 190073"/>
              <a:gd name="connsiteY37" fmla="*/ 88431 h 171822"/>
              <a:gd name="connsiteX38" fmla="*/ 139954 w 190073"/>
              <a:gd name="connsiteY38" fmla="*/ 88431 h 171822"/>
              <a:gd name="connsiteX39" fmla="*/ 139802 w 190073"/>
              <a:gd name="connsiteY39" fmla="*/ 88593 h 171822"/>
              <a:gd name="connsiteX40" fmla="*/ 139756 w 190073"/>
              <a:gd name="connsiteY40" fmla="*/ 98615 h 171822"/>
              <a:gd name="connsiteX41" fmla="*/ 139802 w 190073"/>
              <a:gd name="connsiteY41" fmla="*/ 98660 h 171822"/>
              <a:gd name="connsiteX42" fmla="*/ 151861 w 190073"/>
              <a:gd name="connsiteY42" fmla="*/ 110652 h 171822"/>
              <a:gd name="connsiteX43" fmla="*/ 151891 w 190073"/>
              <a:gd name="connsiteY43" fmla="*/ 119004 h 171822"/>
              <a:gd name="connsiteX44" fmla="*/ 151861 w 190073"/>
              <a:gd name="connsiteY44" fmla="*/ 119034 h 171822"/>
              <a:gd name="connsiteX45" fmla="*/ 144060 w 190073"/>
              <a:gd name="connsiteY45" fmla="*/ 119606 h 171822"/>
              <a:gd name="connsiteX46" fmla="*/ 134658 w 190073"/>
              <a:gd name="connsiteY46" fmla="*/ 120273 h 171822"/>
              <a:gd name="connsiteX47" fmla="*/ 134068 w 190073"/>
              <a:gd name="connsiteY47" fmla="*/ 129626 h 171822"/>
              <a:gd name="connsiteX48" fmla="*/ 133544 w 190073"/>
              <a:gd name="connsiteY48" fmla="*/ 137427 h 171822"/>
              <a:gd name="connsiteX49" fmla="*/ 125638 w 190073"/>
              <a:gd name="connsiteY49" fmla="*/ 137903 h 171822"/>
              <a:gd name="connsiteX50" fmla="*/ 116161 w 190073"/>
              <a:gd name="connsiteY50" fmla="*/ 138446 h 171822"/>
              <a:gd name="connsiteX51" fmla="*/ 115551 w 190073"/>
              <a:gd name="connsiteY51" fmla="*/ 147867 h 171822"/>
              <a:gd name="connsiteX52" fmla="*/ 115037 w 190073"/>
              <a:gd name="connsiteY52" fmla="*/ 155810 h 171822"/>
              <a:gd name="connsiteX53" fmla="*/ 106464 w 190073"/>
              <a:gd name="connsiteY53" fmla="*/ 155810 h 171822"/>
              <a:gd name="connsiteX54" fmla="*/ 102921 w 190073"/>
              <a:gd name="connsiteY54" fmla="*/ 152296 h 171822"/>
              <a:gd name="connsiteX55" fmla="*/ 103921 w 190073"/>
              <a:gd name="connsiteY55" fmla="*/ 151296 h 171822"/>
              <a:gd name="connsiteX56" fmla="*/ 104044 w 190073"/>
              <a:gd name="connsiteY56" fmla="*/ 122901 h 171822"/>
              <a:gd name="connsiteX57" fmla="*/ 103921 w 190073"/>
              <a:gd name="connsiteY57" fmla="*/ 122778 h 171822"/>
              <a:gd name="connsiteX58" fmla="*/ 90586 w 190073"/>
              <a:gd name="connsiteY58" fmla="*/ 116891 h 171822"/>
              <a:gd name="connsiteX59" fmla="*/ 71974 w 190073"/>
              <a:gd name="connsiteY59" fmla="*/ 97803 h 171822"/>
              <a:gd name="connsiteX60" fmla="*/ 66098 w 190073"/>
              <a:gd name="connsiteY60" fmla="*/ 85192 h 171822"/>
              <a:gd name="connsiteX61" fmla="*/ 49019 w 190073"/>
              <a:gd name="connsiteY61" fmla="*/ 79468 h 171822"/>
              <a:gd name="connsiteX62" fmla="*/ 28845 w 190073"/>
              <a:gd name="connsiteY62" fmla="*/ 64561 h 171822"/>
              <a:gd name="connsiteX63" fmla="*/ 41885 w 190073"/>
              <a:gd name="connsiteY63" fmla="*/ 27890 h 171822"/>
              <a:gd name="connsiteX64" fmla="*/ 75994 w 190073"/>
              <a:gd name="connsiteY64" fmla="*/ 14745 h 171822"/>
              <a:gd name="connsiteX65" fmla="*/ 61735 w 190073"/>
              <a:gd name="connsiteY65" fmla="*/ 25537 h 171822"/>
              <a:gd name="connsiteX66" fmla="*/ 57461 w 190073"/>
              <a:gd name="connsiteY66" fmla="*/ 56413 h 171822"/>
              <a:gd name="connsiteX67" fmla="*/ 57544 w 190073"/>
              <a:gd name="connsiteY67" fmla="*/ 56522 h 171822"/>
              <a:gd name="connsiteX68" fmla="*/ 88577 w 190073"/>
              <a:gd name="connsiteY68" fmla="*/ 60722 h 171822"/>
              <a:gd name="connsiteX69" fmla="*/ 106569 w 190073"/>
              <a:gd name="connsiteY69" fmla="*/ 47092 h 171822"/>
              <a:gd name="connsiteX70" fmla="*/ 125372 w 190073"/>
              <a:gd name="connsiteY70" fmla="*/ 47092 h 171822"/>
              <a:gd name="connsiteX71" fmla="*/ 70355 w 190073"/>
              <a:gd name="connsiteY71" fmla="*/ 36938 h 171822"/>
              <a:gd name="connsiteX72" fmla="*/ 100254 w 190073"/>
              <a:gd name="connsiteY72" fmla="*/ 14288 h 171822"/>
              <a:gd name="connsiteX73" fmla="*/ 105055 w 190073"/>
              <a:gd name="connsiteY73" fmla="*/ 14288 h 171822"/>
              <a:gd name="connsiteX74" fmla="*/ 106836 w 190073"/>
              <a:gd name="connsiteY74" fmla="*/ 14336 h 171822"/>
              <a:gd name="connsiteX75" fmla="*/ 122324 w 190073"/>
              <a:gd name="connsiteY75" fmla="*/ 14336 h 171822"/>
              <a:gd name="connsiteX76" fmla="*/ 160252 w 190073"/>
              <a:gd name="connsiteY76" fmla="*/ 36910 h 171822"/>
              <a:gd name="connsiteX77" fmla="*/ 164481 w 190073"/>
              <a:gd name="connsiteY77" fmla="*/ 65437 h 171822"/>
              <a:gd name="connsiteX78" fmla="*/ 133896 w 190073"/>
              <a:gd name="connsiteY78" fmla="*/ 34995 h 171822"/>
              <a:gd name="connsiteX79" fmla="*/ 128763 w 190073"/>
              <a:gd name="connsiteY79" fmla="*/ 32814 h 171822"/>
              <a:gd name="connsiteX80" fmla="*/ 104178 w 190073"/>
              <a:gd name="connsiteY80" fmla="*/ 32814 h 171822"/>
              <a:gd name="connsiteX81" fmla="*/ 99864 w 190073"/>
              <a:gd name="connsiteY81" fmla="*/ 34262 h 171822"/>
              <a:gd name="connsiteX82" fmla="*/ 79956 w 190073"/>
              <a:gd name="connsiteY82" fmla="*/ 49340 h 171822"/>
              <a:gd name="connsiteX83" fmla="*/ 68888 w 190073"/>
              <a:gd name="connsiteY83" fmla="*/ 47845 h 171822"/>
              <a:gd name="connsiteX84" fmla="*/ 70319 w 190073"/>
              <a:gd name="connsiteY84" fmla="*/ 36973 h 171822"/>
              <a:gd name="connsiteX85" fmla="*/ 70365 w 190073"/>
              <a:gd name="connsiteY85" fmla="*/ 36938 h 171822"/>
              <a:gd name="connsiteX86" fmla="*/ 38408 w 190073"/>
              <a:gd name="connsiteY86" fmla="*/ 112710 h 171822"/>
              <a:gd name="connsiteX87" fmla="*/ 38378 w 190073"/>
              <a:gd name="connsiteY87" fmla="*/ 104358 h 171822"/>
              <a:gd name="connsiteX88" fmla="*/ 38408 w 190073"/>
              <a:gd name="connsiteY88" fmla="*/ 104328 h 171822"/>
              <a:gd name="connsiteX89" fmla="*/ 47524 w 190073"/>
              <a:gd name="connsiteY89" fmla="*/ 95260 h 171822"/>
              <a:gd name="connsiteX90" fmla="*/ 55963 w 190073"/>
              <a:gd name="connsiteY90" fmla="*/ 95260 h 171822"/>
              <a:gd name="connsiteX91" fmla="*/ 56039 w 190073"/>
              <a:gd name="connsiteY91" fmla="*/ 103566 h 171822"/>
              <a:gd name="connsiteX92" fmla="*/ 55963 w 190073"/>
              <a:gd name="connsiteY92" fmla="*/ 103642 h 171822"/>
              <a:gd name="connsiteX93" fmla="*/ 46848 w 190073"/>
              <a:gd name="connsiteY93" fmla="*/ 112700 h 171822"/>
              <a:gd name="connsiteX94" fmla="*/ 46762 w 190073"/>
              <a:gd name="connsiteY94" fmla="*/ 112786 h 171822"/>
              <a:gd name="connsiteX95" fmla="*/ 38408 w 190073"/>
              <a:gd name="connsiteY95" fmla="*/ 112710 h 171822"/>
              <a:gd name="connsiteX96" fmla="*/ 33732 w 190073"/>
              <a:gd name="connsiteY96" fmla="*/ 80620 h 171822"/>
              <a:gd name="connsiteX97" fmla="*/ 33636 w 190073"/>
              <a:gd name="connsiteY97" fmla="*/ 88907 h 171822"/>
              <a:gd name="connsiteX98" fmla="*/ 24521 w 190073"/>
              <a:gd name="connsiteY98" fmla="*/ 97975 h 171822"/>
              <a:gd name="connsiteX99" fmla="*/ 16082 w 190073"/>
              <a:gd name="connsiteY99" fmla="*/ 97975 h 171822"/>
              <a:gd name="connsiteX100" fmla="*/ 16051 w 190073"/>
              <a:gd name="connsiteY100" fmla="*/ 89623 h 171822"/>
              <a:gd name="connsiteX101" fmla="*/ 16082 w 190073"/>
              <a:gd name="connsiteY101" fmla="*/ 89593 h 171822"/>
              <a:gd name="connsiteX102" fmla="*/ 25207 w 190073"/>
              <a:gd name="connsiteY102" fmla="*/ 80534 h 171822"/>
              <a:gd name="connsiteX103" fmla="*/ 33646 w 190073"/>
              <a:gd name="connsiteY103" fmla="*/ 80534 h 171822"/>
              <a:gd name="connsiteX104" fmla="*/ 33732 w 190073"/>
              <a:gd name="connsiteY104" fmla="*/ 80620 h 171822"/>
              <a:gd name="connsiteX105" fmla="*/ 84671 w 190073"/>
              <a:gd name="connsiteY105" fmla="*/ 150286 h 171822"/>
              <a:gd name="connsiteX106" fmla="*/ 76232 w 190073"/>
              <a:gd name="connsiteY106" fmla="*/ 150286 h 171822"/>
              <a:gd name="connsiteX107" fmla="*/ 76202 w 190073"/>
              <a:gd name="connsiteY107" fmla="*/ 141934 h 171822"/>
              <a:gd name="connsiteX108" fmla="*/ 76232 w 190073"/>
              <a:gd name="connsiteY108" fmla="*/ 141904 h 171822"/>
              <a:gd name="connsiteX109" fmla="*/ 85348 w 190073"/>
              <a:gd name="connsiteY109" fmla="*/ 132846 h 171822"/>
              <a:gd name="connsiteX110" fmla="*/ 93787 w 190073"/>
              <a:gd name="connsiteY110" fmla="*/ 132846 h 171822"/>
              <a:gd name="connsiteX111" fmla="*/ 93817 w 190073"/>
              <a:gd name="connsiteY111" fmla="*/ 141197 h 171822"/>
              <a:gd name="connsiteX112" fmla="*/ 93787 w 190073"/>
              <a:gd name="connsiteY112" fmla="*/ 141228 h 171822"/>
              <a:gd name="connsiteX113" fmla="*/ 84671 w 190073"/>
              <a:gd name="connsiteY113" fmla="*/ 150286 h 171822"/>
              <a:gd name="connsiteX114" fmla="*/ 65421 w 190073"/>
              <a:gd name="connsiteY114" fmla="*/ 131160 h 171822"/>
              <a:gd name="connsiteX115" fmla="*/ 56982 w 190073"/>
              <a:gd name="connsiteY115" fmla="*/ 131160 h 171822"/>
              <a:gd name="connsiteX116" fmla="*/ 56896 w 190073"/>
              <a:gd name="connsiteY116" fmla="*/ 122854 h 171822"/>
              <a:gd name="connsiteX117" fmla="*/ 56982 w 190073"/>
              <a:gd name="connsiteY117" fmla="*/ 122778 h 171822"/>
              <a:gd name="connsiteX118" fmla="*/ 66098 w 190073"/>
              <a:gd name="connsiteY118" fmla="*/ 113719 h 171822"/>
              <a:gd name="connsiteX119" fmla="*/ 66174 w 190073"/>
              <a:gd name="connsiteY119" fmla="*/ 113634 h 171822"/>
              <a:gd name="connsiteX120" fmla="*/ 74537 w 190073"/>
              <a:gd name="connsiteY120" fmla="*/ 113719 h 171822"/>
              <a:gd name="connsiteX121" fmla="*/ 74567 w 190073"/>
              <a:gd name="connsiteY121" fmla="*/ 122071 h 171822"/>
              <a:gd name="connsiteX122" fmla="*/ 74537 w 190073"/>
              <a:gd name="connsiteY122" fmla="*/ 122101 h 171822"/>
              <a:gd name="connsiteX123" fmla="*/ 65421 w 190073"/>
              <a:gd name="connsiteY123" fmla="*/ 131160 h 17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90073" h="171822">
                <a:moveTo>
                  <a:pt x="97511" y="0"/>
                </a:moveTo>
                <a:cubicBezTo>
                  <a:pt x="95368" y="1"/>
                  <a:pt x="93339" y="967"/>
                  <a:pt x="91986" y="2629"/>
                </a:cubicBezTo>
                <a:lnTo>
                  <a:pt x="91434" y="3039"/>
                </a:lnTo>
                <a:cubicBezTo>
                  <a:pt x="70333" y="-3383"/>
                  <a:pt x="47410" y="2298"/>
                  <a:pt x="31750" y="17831"/>
                </a:cubicBezTo>
                <a:cubicBezTo>
                  <a:pt x="17920" y="31527"/>
                  <a:pt x="11733" y="51163"/>
                  <a:pt x="15215" y="70314"/>
                </a:cubicBezTo>
                <a:lnTo>
                  <a:pt x="15072" y="70457"/>
                </a:lnTo>
                <a:lnTo>
                  <a:pt x="5947" y="79515"/>
                </a:lnTo>
                <a:cubicBezTo>
                  <a:pt x="-1930" y="87320"/>
                  <a:pt x="-1990" y="100033"/>
                  <a:pt x="5815" y="107910"/>
                </a:cubicBezTo>
                <a:cubicBezTo>
                  <a:pt x="5859" y="107955"/>
                  <a:pt x="5903" y="107999"/>
                  <a:pt x="5947" y="108043"/>
                </a:cubicBezTo>
                <a:cubicBezTo>
                  <a:pt x="10439" y="112504"/>
                  <a:pt x="16752" y="114621"/>
                  <a:pt x="23025" y="113767"/>
                </a:cubicBezTo>
                <a:cubicBezTo>
                  <a:pt x="25287" y="121995"/>
                  <a:pt x="32456" y="127926"/>
                  <a:pt x="40961" y="128607"/>
                </a:cubicBezTo>
                <a:cubicBezTo>
                  <a:pt x="41844" y="138707"/>
                  <a:pt x="50047" y="146605"/>
                  <a:pt x="60173" y="147105"/>
                </a:cubicBezTo>
                <a:cubicBezTo>
                  <a:pt x="60421" y="151934"/>
                  <a:pt x="62392" y="156677"/>
                  <a:pt x="66098" y="160354"/>
                </a:cubicBezTo>
                <a:cubicBezTo>
                  <a:pt x="73337" y="167555"/>
                  <a:pt x="84690" y="168174"/>
                  <a:pt x="92644" y="162230"/>
                </a:cubicBezTo>
                <a:lnTo>
                  <a:pt x="96330" y="165888"/>
                </a:lnTo>
                <a:cubicBezTo>
                  <a:pt x="104316" y="173800"/>
                  <a:pt x="117186" y="173800"/>
                  <a:pt x="125172" y="165888"/>
                </a:cubicBezTo>
                <a:cubicBezTo>
                  <a:pt x="128696" y="162383"/>
                  <a:pt x="130668" y="157906"/>
                  <a:pt x="131077" y="153334"/>
                </a:cubicBezTo>
                <a:cubicBezTo>
                  <a:pt x="140889" y="152502"/>
                  <a:pt x="148684" y="144740"/>
                  <a:pt x="149556" y="134932"/>
                </a:cubicBezTo>
                <a:cubicBezTo>
                  <a:pt x="158137" y="134143"/>
                  <a:pt x="165281" y="128015"/>
                  <a:pt x="167367" y="119654"/>
                </a:cubicBezTo>
                <a:cubicBezTo>
                  <a:pt x="173544" y="120394"/>
                  <a:pt x="179719" y="118267"/>
                  <a:pt x="184131" y="113881"/>
                </a:cubicBezTo>
                <a:cubicBezTo>
                  <a:pt x="192007" y="106074"/>
                  <a:pt x="192061" y="93361"/>
                  <a:pt x="184254" y="85486"/>
                </a:cubicBezTo>
                <a:cubicBezTo>
                  <a:pt x="184213" y="85445"/>
                  <a:pt x="184172" y="85404"/>
                  <a:pt x="184131" y="85364"/>
                </a:cubicBezTo>
                <a:lnTo>
                  <a:pt x="176197" y="77467"/>
                </a:lnTo>
                <a:lnTo>
                  <a:pt x="177835" y="71124"/>
                </a:lnTo>
                <a:cubicBezTo>
                  <a:pt x="181380" y="57319"/>
                  <a:pt x="179595" y="42685"/>
                  <a:pt x="172835" y="30138"/>
                </a:cubicBezTo>
                <a:cubicBezTo>
                  <a:pt x="162814" y="11578"/>
                  <a:pt x="143415" y="18"/>
                  <a:pt x="122324" y="39"/>
                </a:cubicBezTo>
                <a:lnTo>
                  <a:pt x="107017" y="39"/>
                </a:lnTo>
                <a:cubicBezTo>
                  <a:pt x="106364" y="10"/>
                  <a:pt x="105709" y="-3"/>
                  <a:pt x="105055" y="0"/>
                </a:cubicBezTo>
                <a:lnTo>
                  <a:pt x="97521" y="0"/>
                </a:lnTo>
                <a:close/>
                <a:moveTo>
                  <a:pt x="125372" y="47102"/>
                </a:moveTo>
                <a:lnTo>
                  <a:pt x="158366" y="79887"/>
                </a:lnTo>
                <a:lnTo>
                  <a:pt x="158395" y="79925"/>
                </a:lnTo>
                <a:lnTo>
                  <a:pt x="158528" y="80049"/>
                </a:lnTo>
                <a:lnTo>
                  <a:pt x="174006" y="95431"/>
                </a:lnTo>
                <a:cubicBezTo>
                  <a:pt x="176321" y="97729"/>
                  <a:pt x="176334" y="101468"/>
                  <a:pt x="174037" y="103783"/>
                </a:cubicBezTo>
                <a:cubicBezTo>
                  <a:pt x="174026" y="103793"/>
                  <a:pt x="174017" y="103803"/>
                  <a:pt x="174006" y="103813"/>
                </a:cubicBezTo>
                <a:cubicBezTo>
                  <a:pt x="171668" y="106125"/>
                  <a:pt x="167906" y="106125"/>
                  <a:pt x="165567" y="103813"/>
                </a:cubicBezTo>
                <a:lnTo>
                  <a:pt x="150089" y="88431"/>
                </a:lnTo>
                <a:cubicBezTo>
                  <a:pt x="147283" y="85651"/>
                  <a:pt x="142760" y="85651"/>
                  <a:pt x="139954" y="88431"/>
                </a:cubicBezTo>
                <a:lnTo>
                  <a:pt x="139802" y="88593"/>
                </a:lnTo>
                <a:cubicBezTo>
                  <a:pt x="137022" y="91347"/>
                  <a:pt x="137002" y="95834"/>
                  <a:pt x="139756" y="98615"/>
                </a:cubicBezTo>
                <a:cubicBezTo>
                  <a:pt x="139772" y="98630"/>
                  <a:pt x="139787" y="98645"/>
                  <a:pt x="139802" y="98660"/>
                </a:cubicBezTo>
                <a:lnTo>
                  <a:pt x="151861" y="110652"/>
                </a:lnTo>
                <a:cubicBezTo>
                  <a:pt x="154175" y="112950"/>
                  <a:pt x="154189" y="116689"/>
                  <a:pt x="151891" y="119004"/>
                </a:cubicBezTo>
                <a:cubicBezTo>
                  <a:pt x="151881" y="119014"/>
                  <a:pt x="151871" y="119024"/>
                  <a:pt x="151861" y="119034"/>
                </a:cubicBezTo>
                <a:cubicBezTo>
                  <a:pt x="149758" y="121126"/>
                  <a:pt x="146444" y="121369"/>
                  <a:pt x="144060" y="119606"/>
                </a:cubicBezTo>
                <a:cubicBezTo>
                  <a:pt x="141195" y="117462"/>
                  <a:pt x="137191" y="117746"/>
                  <a:pt x="134658" y="120273"/>
                </a:cubicBezTo>
                <a:cubicBezTo>
                  <a:pt x="132133" y="122797"/>
                  <a:pt x="131881" y="126805"/>
                  <a:pt x="134068" y="129626"/>
                </a:cubicBezTo>
                <a:cubicBezTo>
                  <a:pt x="135886" y="131987"/>
                  <a:pt x="135661" y="135332"/>
                  <a:pt x="133544" y="137427"/>
                </a:cubicBezTo>
                <a:cubicBezTo>
                  <a:pt x="131403" y="139549"/>
                  <a:pt x="128019" y="139753"/>
                  <a:pt x="125638" y="137903"/>
                </a:cubicBezTo>
                <a:cubicBezTo>
                  <a:pt x="122790" y="135681"/>
                  <a:pt x="118736" y="135914"/>
                  <a:pt x="116161" y="138446"/>
                </a:cubicBezTo>
                <a:cubicBezTo>
                  <a:pt x="113591" y="140974"/>
                  <a:pt x="113329" y="145028"/>
                  <a:pt x="115551" y="147867"/>
                </a:cubicBezTo>
                <a:cubicBezTo>
                  <a:pt x="117413" y="150263"/>
                  <a:pt x="117192" y="153674"/>
                  <a:pt x="115037" y="155810"/>
                </a:cubicBezTo>
                <a:cubicBezTo>
                  <a:pt x="112662" y="158159"/>
                  <a:pt x="108839" y="158159"/>
                  <a:pt x="106464" y="155810"/>
                </a:cubicBezTo>
                <a:lnTo>
                  <a:pt x="102921" y="152296"/>
                </a:lnTo>
                <a:lnTo>
                  <a:pt x="103921" y="151296"/>
                </a:lnTo>
                <a:cubicBezTo>
                  <a:pt x="111797" y="143488"/>
                  <a:pt x="111851" y="130775"/>
                  <a:pt x="104044" y="122901"/>
                </a:cubicBezTo>
                <a:cubicBezTo>
                  <a:pt x="104003" y="122860"/>
                  <a:pt x="103962" y="122819"/>
                  <a:pt x="103921" y="122778"/>
                </a:cubicBezTo>
                <a:cubicBezTo>
                  <a:pt x="100359" y="119232"/>
                  <a:pt x="95607" y="117134"/>
                  <a:pt x="90586" y="116891"/>
                </a:cubicBezTo>
                <a:cubicBezTo>
                  <a:pt x="90024" y="106772"/>
                  <a:pt x="82077" y="98620"/>
                  <a:pt x="71974" y="97803"/>
                </a:cubicBezTo>
                <a:cubicBezTo>
                  <a:pt x="71584" y="93032"/>
                  <a:pt x="69500" y="88559"/>
                  <a:pt x="66098" y="85192"/>
                </a:cubicBezTo>
                <a:cubicBezTo>
                  <a:pt x="61606" y="80731"/>
                  <a:pt x="55293" y="78614"/>
                  <a:pt x="49019" y="79468"/>
                </a:cubicBezTo>
                <a:cubicBezTo>
                  <a:pt x="46531" y="70445"/>
                  <a:pt x="38201" y="64290"/>
                  <a:pt x="28845" y="64561"/>
                </a:cubicBezTo>
                <a:cubicBezTo>
                  <a:pt x="27380" y="50989"/>
                  <a:pt x="32180" y="37490"/>
                  <a:pt x="41885" y="27890"/>
                </a:cubicBezTo>
                <a:cubicBezTo>
                  <a:pt x="50911" y="18923"/>
                  <a:pt x="63285" y="14154"/>
                  <a:pt x="75994" y="14745"/>
                </a:cubicBezTo>
                <a:lnTo>
                  <a:pt x="61735" y="25537"/>
                </a:lnTo>
                <a:cubicBezTo>
                  <a:pt x="52029" y="32883"/>
                  <a:pt x="50115" y="46707"/>
                  <a:pt x="57461" y="56413"/>
                </a:cubicBezTo>
                <a:cubicBezTo>
                  <a:pt x="57489" y="56449"/>
                  <a:pt x="57516" y="56486"/>
                  <a:pt x="57544" y="56522"/>
                </a:cubicBezTo>
                <a:cubicBezTo>
                  <a:pt x="64977" y="66211"/>
                  <a:pt x="78835" y="68087"/>
                  <a:pt x="88577" y="60722"/>
                </a:cubicBezTo>
                <a:lnTo>
                  <a:pt x="106569" y="47092"/>
                </a:lnTo>
                <a:lnTo>
                  <a:pt x="125372" y="47092"/>
                </a:lnTo>
                <a:close/>
                <a:moveTo>
                  <a:pt x="70355" y="36938"/>
                </a:moveTo>
                <a:lnTo>
                  <a:pt x="100254" y="14288"/>
                </a:lnTo>
                <a:lnTo>
                  <a:pt x="105055" y="14288"/>
                </a:lnTo>
                <a:cubicBezTo>
                  <a:pt x="105649" y="14284"/>
                  <a:pt x="106243" y="14299"/>
                  <a:pt x="106836" y="14336"/>
                </a:cubicBezTo>
                <a:lnTo>
                  <a:pt x="122324" y="14336"/>
                </a:lnTo>
                <a:cubicBezTo>
                  <a:pt x="138155" y="14314"/>
                  <a:pt x="152722" y="22984"/>
                  <a:pt x="160252" y="36910"/>
                </a:cubicBezTo>
                <a:cubicBezTo>
                  <a:pt x="164967" y="45673"/>
                  <a:pt x="166443" y="55750"/>
                  <a:pt x="164481" y="65437"/>
                </a:cubicBezTo>
                <a:lnTo>
                  <a:pt x="133896" y="34995"/>
                </a:lnTo>
                <a:cubicBezTo>
                  <a:pt x="132552" y="33603"/>
                  <a:pt x="130699" y="32815"/>
                  <a:pt x="128763" y="32814"/>
                </a:cubicBezTo>
                <a:lnTo>
                  <a:pt x="104178" y="32814"/>
                </a:lnTo>
                <a:cubicBezTo>
                  <a:pt x="102621" y="32813"/>
                  <a:pt x="101106" y="33322"/>
                  <a:pt x="99864" y="34262"/>
                </a:cubicBezTo>
                <a:lnTo>
                  <a:pt x="79956" y="49340"/>
                </a:lnTo>
                <a:cubicBezTo>
                  <a:pt x="76482" y="51962"/>
                  <a:pt x="71543" y="51295"/>
                  <a:pt x="68888" y="47845"/>
                </a:cubicBezTo>
                <a:cubicBezTo>
                  <a:pt x="66281" y="44448"/>
                  <a:pt x="66922" y="39580"/>
                  <a:pt x="70319" y="36973"/>
                </a:cubicBezTo>
                <a:cubicBezTo>
                  <a:pt x="70334" y="36962"/>
                  <a:pt x="70349" y="36950"/>
                  <a:pt x="70365" y="36938"/>
                </a:cubicBezTo>
                <a:close/>
                <a:moveTo>
                  <a:pt x="38408" y="112710"/>
                </a:moveTo>
                <a:cubicBezTo>
                  <a:pt x="36094" y="110412"/>
                  <a:pt x="36080" y="106673"/>
                  <a:pt x="38378" y="104358"/>
                </a:cubicBezTo>
                <a:cubicBezTo>
                  <a:pt x="38388" y="104348"/>
                  <a:pt x="38398" y="104338"/>
                  <a:pt x="38408" y="104328"/>
                </a:cubicBezTo>
                <a:lnTo>
                  <a:pt x="47524" y="95260"/>
                </a:lnTo>
                <a:cubicBezTo>
                  <a:pt x="49862" y="92948"/>
                  <a:pt x="53625" y="92948"/>
                  <a:pt x="55963" y="95260"/>
                </a:cubicBezTo>
                <a:cubicBezTo>
                  <a:pt x="58260" y="97540"/>
                  <a:pt x="58294" y="101244"/>
                  <a:pt x="56039" y="103566"/>
                </a:cubicBezTo>
                <a:lnTo>
                  <a:pt x="55963" y="103642"/>
                </a:lnTo>
                <a:lnTo>
                  <a:pt x="46848" y="112700"/>
                </a:lnTo>
                <a:lnTo>
                  <a:pt x="46762" y="112786"/>
                </a:lnTo>
                <a:cubicBezTo>
                  <a:pt x="44414" y="115022"/>
                  <a:pt x="40715" y="114987"/>
                  <a:pt x="38408" y="112710"/>
                </a:cubicBezTo>
                <a:close/>
                <a:moveTo>
                  <a:pt x="33732" y="80620"/>
                </a:moveTo>
                <a:cubicBezTo>
                  <a:pt x="35979" y="82940"/>
                  <a:pt x="35937" y="86639"/>
                  <a:pt x="33636" y="88907"/>
                </a:cubicBezTo>
                <a:lnTo>
                  <a:pt x="24521" y="97975"/>
                </a:lnTo>
                <a:cubicBezTo>
                  <a:pt x="22183" y="100286"/>
                  <a:pt x="18420" y="100286"/>
                  <a:pt x="16082" y="97975"/>
                </a:cubicBezTo>
                <a:cubicBezTo>
                  <a:pt x="13767" y="95677"/>
                  <a:pt x="13754" y="91938"/>
                  <a:pt x="16051" y="89623"/>
                </a:cubicBezTo>
                <a:cubicBezTo>
                  <a:pt x="16061" y="89613"/>
                  <a:pt x="16072" y="89603"/>
                  <a:pt x="16082" y="89593"/>
                </a:cubicBezTo>
                <a:lnTo>
                  <a:pt x="25207" y="80534"/>
                </a:lnTo>
                <a:cubicBezTo>
                  <a:pt x="27545" y="78223"/>
                  <a:pt x="31308" y="78223"/>
                  <a:pt x="33646" y="80534"/>
                </a:cubicBezTo>
                <a:lnTo>
                  <a:pt x="33732" y="80620"/>
                </a:lnTo>
                <a:close/>
                <a:moveTo>
                  <a:pt x="84671" y="150286"/>
                </a:moveTo>
                <a:cubicBezTo>
                  <a:pt x="82333" y="152598"/>
                  <a:pt x="78571" y="152598"/>
                  <a:pt x="76232" y="150286"/>
                </a:cubicBezTo>
                <a:cubicBezTo>
                  <a:pt x="73917" y="147988"/>
                  <a:pt x="73904" y="144249"/>
                  <a:pt x="76202" y="141934"/>
                </a:cubicBezTo>
                <a:cubicBezTo>
                  <a:pt x="76212" y="141924"/>
                  <a:pt x="76222" y="141914"/>
                  <a:pt x="76232" y="141904"/>
                </a:cubicBezTo>
                <a:lnTo>
                  <a:pt x="85348" y="132846"/>
                </a:lnTo>
                <a:cubicBezTo>
                  <a:pt x="87686" y="130534"/>
                  <a:pt x="91448" y="130534"/>
                  <a:pt x="93787" y="132846"/>
                </a:cubicBezTo>
                <a:cubicBezTo>
                  <a:pt x="96101" y="135143"/>
                  <a:pt x="96115" y="138883"/>
                  <a:pt x="93817" y="141197"/>
                </a:cubicBezTo>
                <a:cubicBezTo>
                  <a:pt x="93807" y="141208"/>
                  <a:pt x="93797" y="141217"/>
                  <a:pt x="93787" y="141228"/>
                </a:cubicBezTo>
                <a:lnTo>
                  <a:pt x="84671" y="150286"/>
                </a:lnTo>
                <a:close/>
                <a:moveTo>
                  <a:pt x="65421" y="131160"/>
                </a:moveTo>
                <a:cubicBezTo>
                  <a:pt x="63085" y="133477"/>
                  <a:pt x="59318" y="133477"/>
                  <a:pt x="56982" y="131160"/>
                </a:cubicBezTo>
                <a:cubicBezTo>
                  <a:pt x="54682" y="128882"/>
                  <a:pt x="54644" y="125178"/>
                  <a:pt x="56896" y="122854"/>
                </a:cubicBezTo>
                <a:lnTo>
                  <a:pt x="56982" y="122778"/>
                </a:lnTo>
                <a:lnTo>
                  <a:pt x="66098" y="113719"/>
                </a:lnTo>
                <a:lnTo>
                  <a:pt x="66174" y="113634"/>
                </a:lnTo>
                <a:cubicBezTo>
                  <a:pt x="68525" y="111395"/>
                  <a:pt x="72231" y="111433"/>
                  <a:pt x="74537" y="113719"/>
                </a:cubicBezTo>
                <a:cubicBezTo>
                  <a:pt x="76851" y="116017"/>
                  <a:pt x="76865" y="119756"/>
                  <a:pt x="74567" y="122071"/>
                </a:cubicBezTo>
                <a:cubicBezTo>
                  <a:pt x="74557" y="122081"/>
                  <a:pt x="74547" y="122091"/>
                  <a:pt x="74537" y="122101"/>
                </a:cubicBezTo>
                <a:lnTo>
                  <a:pt x="65421" y="131160"/>
                </a:lnTo>
                <a:close/>
              </a:path>
            </a:pathLst>
          </a:custGeom>
          <a:solidFill>
            <a:schemeClr val="bg1"/>
          </a:solidFill>
          <a:ln w="155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6" name="Rectangle 15">
            <a:extLst>
              <a:ext uri="{FF2B5EF4-FFF2-40B4-BE49-F238E27FC236}">
                <a16:creationId xmlns:a16="http://schemas.microsoft.com/office/drawing/2014/main" id="{159C2991-C4C0-C330-FCF5-19827C4CA0A3}"/>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4234866779"/>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253785-7DCD-212A-A12B-62EF604F673E}"/>
              </a:ext>
            </a:extLst>
          </p:cNvPr>
          <p:cNvSpPr txBox="1"/>
          <p:nvPr/>
        </p:nvSpPr>
        <p:spPr>
          <a:xfrm>
            <a:off x="583952" y="727433"/>
            <a:ext cx="5198540" cy="2308324"/>
          </a:xfrm>
          <a:prstGeom prst="rect">
            <a:avLst/>
          </a:prstGeom>
          <a:noFill/>
          <a:ln>
            <a:noFill/>
            <a:prstDash/>
          </a:ln>
          <a:effectLst/>
        </p:spPr>
        <p:txBody>
          <a:bodyPr wrap="square" lIns="0" rIns="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fr-fr" sz="80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Questions</a:t>
            </a:r>
            <a:r>
              <a:rPr kumimoji="0" lang="fr-fr" sz="48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 </a:t>
            </a:r>
            <a:br>
              <a:rPr kumimoji="0" lang="fr-fr" sz="48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br>
            <a:r>
              <a:rPr kumimoji="0" lang="fr-fr" sz="48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et </a:t>
            </a:r>
            <a:r>
              <a:rPr kumimoji="0" lang="fr-fr" sz="80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réponses</a:t>
            </a:r>
          </a:p>
        </p:txBody>
      </p:sp>
      <p:sp>
        <p:nvSpPr>
          <p:cNvPr id="4" name="Text Placeholder 4">
            <a:extLst>
              <a:ext uri="{FF2B5EF4-FFF2-40B4-BE49-F238E27FC236}">
                <a16:creationId xmlns:a16="http://schemas.microsoft.com/office/drawing/2014/main" id="{4C5BCC02-F254-165A-B419-7E09F13385A9}"/>
              </a:ext>
            </a:extLst>
          </p:cNvPr>
          <p:cNvSpPr txBox="1">
            <a:spLocks/>
          </p:cNvSpPr>
          <p:nvPr/>
        </p:nvSpPr>
        <p:spPr>
          <a:xfrm>
            <a:off x="1876335" y="3336405"/>
            <a:ext cx="3821677" cy="1107996"/>
          </a:xfrm>
          <a:prstGeom prst="rect">
            <a:avLst/>
          </a:prstGeom>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UI" panose="020B0502040204020203" pitchFamily="34" charset="0"/>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UI" panose="020B0502040204020203" pitchFamily="34" charset="0"/>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UI" panose="020B0502040204020203" pitchFamily="34" charset="0"/>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fr-fr" sz="24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Veuillez lever la main et activer votre micro lorsque vous êtes appelé(e)</a:t>
            </a:r>
          </a:p>
        </p:txBody>
      </p:sp>
      <p:sp>
        <p:nvSpPr>
          <p:cNvPr id="5" name="Rectangle: Rounded Corners 4">
            <a:extLst>
              <a:ext uri="{FF2B5EF4-FFF2-40B4-BE49-F238E27FC236}">
                <a16:creationId xmlns:a16="http://schemas.microsoft.com/office/drawing/2014/main" id="{790C1B4C-D324-4FDC-5CED-9EDCC9C2BD37}"/>
              </a:ext>
            </a:extLst>
          </p:cNvPr>
          <p:cNvSpPr/>
          <p:nvPr/>
        </p:nvSpPr>
        <p:spPr bwMode="auto">
          <a:xfrm rot="5400000">
            <a:off x="7699054" y="439533"/>
            <a:ext cx="3452506" cy="6565900"/>
          </a:xfrm>
          <a:prstGeom prst="roundRect">
            <a:avLst>
              <a:gd name="adj" fmla="val 14295"/>
            </a:avLst>
          </a:prstGeom>
          <a:solidFill>
            <a:schemeClr val="bg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pic>
        <p:nvPicPr>
          <p:cNvPr id="6" name="Picture 5">
            <a:extLst>
              <a:ext uri="{FF2B5EF4-FFF2-40B4-BE49-F238E27FC236}">
                <a16:creationId xmlns:a16="http://schemas.microsoft.com/office/drawing/2014/main" id="{E8755E77-6AF4-FE9D-57AB-73980E358AB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62842" y="3067289"/>
            <a:ext cx="5048158" cy="1286114"/>
          </a:xfrm>
          <a:prstGeom prst="roundRect">
            <a:avLst>
              <a:gd name="adj" fmla="val 12717"/>
            </a:avLst>
          </a:prstGeom>
          <a:effectLst/>
        </p:spPr>
      </p:pic>
      <p:sp>
        <p:nvSpPr>
          <p:cNvPr id="7" name="Freeform: Shape 6">
            <a:extLst>
              <a:ext uri="{FF2B5EF4-FFF2-40B4-BE49-F238E27FC236}">
                <a16:creationId xmlns:a16="http://schemas.microsoft.com/office/drawing/2014/main" id="{6760E164-D3B4-D288-E0C7-CBED5F9FEAD4}"/>
              </a:ext>
            </a:extLst>
          </p:cNvPr>
          <p:cNvSpPr/>
          <p:nvPr/>
        </p:nvSpPr>
        <p:spPr bwMode="auto">
          <a:xfrm>
            <a:off x="9020969" y="2542893"/>
            <a:ext cx="364331" cy="876300"/>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8" name="Oval 7">
            <a:extLst>
              <a:ext uri="{FF2B5EF4-FFF2-40B4-BE49-F238E27FC236}">
                <a16:creationId xmlns:a16="http://schemas.microsoft.com/office/drawing/2014/main" id="{535A04CC-0F12-6126-ABD6-D3414DC1D1EF}"/>
              </a:ext>
              <a:ext uri="{C183D7F6-B498-43B3-948B-1728B52AA6E4}">
                <adec:decorative xmlns:adec="http://schemas.microsoft.com/office/drawing/2017/decorative" val="1"/>
              </a:ext>
            </a:extLst>
          </p:cNvPr>
          <p:cNvSpPr/>
          <p:nvPr/>
        </p:nvSpPr>
        <p:spPr bwMode="auto">
          <a:xfrm>
            <a:off x="9385557" y="2327210"/>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a:ln>
                  <a:noFill/>
                </a:ln>
                <a:solidFill>
                  <a:srgbClr val="000000"/>
                </a:solidFill>
                <a:effectLst/>
                <a:uLnTx/>
                <a:uFillTx/>
                <a:latin typeface="Segoe Sans Display Semibold"/>
                <a:ea typeface="+mn-ea"/>
                <a:cs typeface="+mn-cs"/>
              </a:rPr>
              <a:t>1</a:t>
            </a:r>
          </a:p>
        </p:txBody>
      </p:sp>
      <p:sp>
        <p:nvSpPr>
          <p:cNvPr id="9" name="Freeform: Shape 8">
            <a:extLst>
              <a:ext uri="{FF2B5EF4-FFF2-40B4-BE49-F238E27FC236}">
                <a16:creationId xmlns:a16="http://schemas.microsoft.com/office/drawing/2014/main" id="{7D15C4CB-F9D7-B775-BD2B-36FA94563851}"/>
              </a:ext>
            </a:extLst>
          </p:cNvPr>
          <p:cNvSpPr/>
          <p:nvPr/>
        </p:nvSpPr>
        <p:spPr bwMode="auto">
          <a:xfrm rot="10800000">
            <a:off x="8398926" y="4166791"/>
            <a:ext cx="364331" cy="757352"/>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10" name="Oval 9">
            <a:extLst>
              <a:ext uri="{FF2B5EF4-FFF2-40B4-BE49-F238E27FC236}">
                <a16:creationId xmlns:a16="http://schemas.microsoft.com/office/drawing/2014/main" id="{2746385E-65F4-A2A7-2271-8D47D24FFE0A}"/>
              </a:ext>
              <a:ext uri="{C183D7F6-B498-43B3-948B-1728B52AA6E4}">
                <adec:decorative xmlns:adec="http://schemas.microsoft.com/office/drawing/2017/decorative" val="1"/>
              </a:ext>
            </a:extLst>
          </p:cNvPr>
          <p:cNvSpPr/>
          <p:nvPr/>
        </p:nvSpPr>
        <p:spPr bwMode="auto">
          <a:xfrm>
            <a:off x="7970750" y="4711269"/>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a:ln>
                  <a:noFill/>
                </a:ln>
                <a:solidFill>
                  <a:srgbClr val="000000"/>
                </a:solidFill>
                <a:effectLst/>
                <a:uLnTx/>
                <a:uFillTx/>
                <a:latin typeface="Segoe Sans Display Semibold"/>
                <a:ea typeface="+mn-ea"/>
                <a:cs typeface="+mn-cs"/>
              </a:rPr>
              <a:t>2</a:t>
            </a:r>
          </a:p>
        </p:txBody>
      </p:sp>
      <p:sp>
        <p:nvSpPr>
          <p:cNvPr id="11" name="Rectangle 10">
            <a:extLst>
              <a:ext uri="{FF2B5EF4-FFF2-40B4-BE49-F238E27FC236}">
                <a16:creationId xmlns:a16="http://schemas.microsoft.com/office/drawing/2014/main" id="{9553E390-70F0-3C9A-DBA5-2C1D3E427340}"/>
              </a:ext>
            </a:extLst>
          </p:cNvPr>
          <p:cNvSpPr/>
          <p:nvPr/>
        </p:nvSpPr>
        <p:spPr bwMode="auto">
          <a:xfrm>
            <a:off x="-1032933" y="-118533"/>
            <a:ext cx="965200" cy="550333"/>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fr-FR" sz="2000">
                <a:solidFill>
                  <a:schemeClr val="bg1"/>
                </a:solidFill>
                <a:ea typeface="Segoe UI" pitchFamily="34" charset="0"/>
                <a:cs typeface="Segoe UI" pitchFamily="34" charset="0"/>
              </a:rPr>
              <a:t>M</a:t>
            </a:r>
          </a:p>
        </p:txBody>
      </p:sp>
    </p:spTree>
    <p:extLst>
      <p:ext uri="{BB962C8B-B14F-4D97-AF65-F5344CB8AC3E}">
        <p14:creationId xmlns:p14="http://schemas.microsoft.com/office/powerpoint/2010/main" val="884017285"/>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2888740"/>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57EA2-011B-9E37-6C61-D49CC76126BE}"/>
            </a:ext>
          </a:extLst>
        </p:cNvPr>
        <p:cNvGrpSpPr/>
        <p:nvPr/>
      </p:nvGrpSpPr>
      <p:grpSpPr>
        <a:xfrm>
          <a:off x="0" y="0"/>
          <a:ext cx="0" cy="0"/>
          <a:chOff x="0" y="0"/>
          <a:chExt cx="0" cy="0"/>
        </a:xfrm>
      </p:grpSpPr>
      <p:sp>
        <p:nvSpPr>
          <p:cNvPr id="24" name="Title 23">
            <a:extLst>
              <a:ext uri="{FF2B5EF4-FFF2-40B4-BE49-F238E27FC236}">
                <a16:creationId xmlns:a16="http://schemas.microsoft.com/office/drawing/2014/main" id="{7E4AFFBC-9304-0373-E3AE-C7959C827D09}"/>
              </a:ext>
            </a:extLst>
          </p:cNvPr>
          <p:cNvSpPr>
            <a:spLocks/>
          </p:cNvSpPr>
          <p:nvPr/>
        </p:nvSpPr>
        <p:spPr>
          <a:xfrm>
            <a:off x="215331" y="267846"/>
            <a:ext cx="5962238"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fr-fr" sz="2400" b="0" i="0" u="none" strike="noStrike" kern="1200" cap="none" spc="-50" normalizeH="0" baseline="0" noProof="0">
                <a:ln w="3175">
                  <a:noFill/>
                </a:ln>
                <a:solidFill>
                  <a:srgbClr val="091F2C"/>
                </a:solidFill>
                <a:effectLst/>
                <a:uLnTx/>
                <a:uFillTx/>
                <a:latin typeface="Segoe Sans Display Semibold"/>
                <a:ea typeface="+mn-ea"/>
                <a:cs typeface="+mn-cs"/>
              </a:rPr>
              <a:t>Microsoft 365 Copilot</a:t>
            </a:r>
            <a:endParaRPr kumimoji="0" lang="en-US" sz="2400" b="0" i="0" u="none" strike="noStrike" kern="1200" cap="none" spc="-50" normalizeH="0" baseline="0" noProof="0">
              <a:ln w="3175">
                <a:noFill/>
              </a:ln>
              <a:solidFill>
                <a:srgbClr val="091F2C"/>
              </a:solidFill>
              <a:effectLst/>
              <a:highlight>
                <a:srgbClr val="FFFF00"/>
              </a:highlight>
              <a:uLnTx/>
              <a:uFillTx/>
              <a:latin typeface="Segoe Sans Display Semibold"/>
              <a:ea typeface="+mn-ea"/>
              <a:cs typeface="+mn-cs"/>
            </a:endParaRPr>
          </a:p>
        </p:txBody>
      </p:sp>
      <p:sp>
        <p:nvSpPr>
          <p:cNvPr id="21" name="TextBox 20">
            <a:extLst>
              <a:ext uri="{FF2B5EF4-FFF2-40B4-BE49-F238E27FC236}">
                <a16:creationId xmlns:a16="http://schemas.microsoft.com/office/drawing/2014/main" id="{88D7AA20-EE39-F8AA-B7D0-1CDDC128C2BE}"/>
              </a:ext>
            </a:extLst>
          </p:cNvPr>
          <p:cNvSpPr txBox="1"/>
          <p:nvPr/>
        </p:nvSpPr>
        <p:spPr>
          <a:xfrm>
            <a:off x="7409505" y="711953"/>
            <a:ext cx="2828194" cy="149237"/>
          </a:xfrm>
          <a:prstGeom prst="rect">
            <a:avLst/>
          </a:prstGeom>
          <a:noFill/>
        </p:spPr>
        <p:txBody>
          <a:bodyPr wrap="square" lIns="0" tIns="0" rIns="0" bIns="0" anchor="ctr">
            <a:no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Sans Display"/>
                <a:ea typeface="+mn-ea"/>
                <a:cs typeface="+mn-cs"/>
                <a:sym typeface="Wingdings" panose="05000000000000000000" pitchFamily="2" charset="2"/>
              </a:rPr>
              <a:t></a:t>
            </a:r>
            <a:r>
              <a:rPr kumimoji="0" lang="fr-fr"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Inclus </a:t>
            </a:r>
            <a:r>
              <a:rPr kumimoji="0" lang="fr-fr" sz="120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a:t>
            </a:r>
            <a:r>
              <a:rPr kumimoji="0" lang="fr-fr" sz="1200" b="0" i="0" u="none" strike="noStrike" kern="1200" cap="none" spc="0" normalizeH="0" baseline="0" noProof="0">
                <a:ln>
                  <a:noFill/>
                </a:ln>
                <a:solidFill>
                  <a:srgbClr val="8661C5"/>
                </a:solidFill>
                <a:effectLst/>
                <a:uLnTx/>
                <a:uFillTx/>
                <a:latin typeface="Segoe Sans Display"/>
                <a:ea typeface="+mn-ea"/>
                <a:cs typeface="+mn-cs"/>
              </a:rPr>
              <a:t>ο </a:t>
            </a:r>
            <a:r>
              <a:rPr kumimoji="0" lang="fr-fr" sz="1050" b="0" i="0" u="none" strike="noStrike" kern="1200" cap="none" spc="0" normalizeH="0" baseline="0" noProof="0">
                <a:ln>
                  <a:noFill/>
                </a:ln>
                <a:solidFill>
                  <a:srgbClr val="000000"/>
                </a:solidFill>
                <a:effectLst/>
                <a:uLnTx/>
                <a:uFillTx/>
                <a:latin typeface="Segoe Sans Display"/>
                <a:ea typeface="+mn-ea"/>
                <a:cs typeface="+mn-cs"/>
              </a:rPr>
              <a:t>Limité</a:t>
            </a:r>
            <a:r>
              <a:rPr kumimoji="0" lang="fr-fr"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a:t>
            </a:r>
            <a:r>
              <a:rPr kumimoji="0" lang="fr-fr" sz="1050" b="0" i="0" u="none" strike="noStrike" kern="1200" cap="none" spc="0" normalizeH="0" baseline="0" noProof="0">
                <a:ln>
                  <a:noFill/>
                </a:ln>
                <a:solidFill>
                  <a:srgbClr val="0078D4"/>
                </a:solidFill>
                <a:effectLst/>
                <a:uLnTx/>
                <a:uFillTx/>
                <a:latin typeface="Segoe Sans Display"/>
                <a:ea typeface="+mn-ea"/>
                <a:cs typeface="+mn-cs"/>
                <a:sym typeface="Wingdings" panose="05000000000000000000" pitchFamily="2" charset="2"/>
              </a:rPr>
              <a:t> </a:t>
            </a:r>
            <a:r>
              <a:rPr kumimoji="0" lang="fr-fr" sz="1100" b="0" i="0" u="none" strike="noStrike" kern="1200" cap="none" spc="0" normalizeH="0" baseline="0" noProof="0">
                <a:ln>
                  <a:noFill/>
                </a:ln>
                <a:solidFill>
                  <a:srgbClr val="C03BC4"/>
                </a:solidFill>
                <a:effectLst/>
                <a:uLnTx/>
                <a:uFillTx/>
                <a:latin typeface="Segoe Sans Display"/>
                <a:ea typeface="+mn-ea"/>
                <a:cs typeface="+mn-cs"/>
                <a:sym typeface="Wingdings" panose="05000000000000000000" pitchFamily="2" charset="2"/>
              </a:rPr>
              <a:t>▲</a:t>
            </a:r>
            <a:r>
              <a:rPr kumimoji="0" lang="fr-fr" sz="1100" b="0" i="0" u="none" strike="noStrike" kern="1200" cap="none" spc="0" normalizeH="0" baseline="58000" noProof="0">
                <a:ln>
                  <a:noFill/>
                </a:ln>
                <a:solidFill>
                  <a:srgbClr val="C03BC4">
                    <a:lumMod val="75000"/>
                  </a:srgbClr>
                </a:solidFill>
                <a:effectLst/>
                <a:uLnTx/>
                <a:uFillTx/>
                <a:latin typeface="Segoe Sans Display"/>
                <a:ea typeface="+mn-ea"/>
                <a:cs typeface="+mn-cs"/>
                <a:sym typeface="Wingdings" panose="05000000000000000000" pitchFamily="2" charset="2"/>
              </a:rPr>
              <a:t> </a:t>
            </a:r>
            <a:r>
              <a:rPr kumimoji="0" lang="fr-fr"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À l’utilisation</a:t>
            </a:r>
          </a:p>
        </p:txBody>
      </p:sp>
      <p:sp>
        <p:nvSpPr>
          <p:cNvPr id="18" name="TextBox 17">
            <a:extLst>
              <a:ext uri="{FF2B5EF4-FFF2-40B4-BE49-F238E27FC236}">
                <a16:creationId xmlns:a16="http://schemas.microsoft.com/office/drawing/2014/main" id="{E6B27FDE-48FE-5D12-02EE-0C63A27816A1}"/>
              </a:ext>
              <a:ext uri="{C183D7F6-B498-43B3-948B-1728B52AA6E4}">
                <adec:decorative xmlns:adec="http://schemas.microsoft.com/office/drawing/2017/decorative" val="1"/>
              </a:ext>
            </a:extLst>
          </p:cNvPr>
          <p:cNvSpPr txBox="1"/>
          <p:nvPr/>
        </p:nvSpPr>
        <p:spPr>
          <a:xfrm>
            <a:off x="10237699" y="692079"/>
            <a:ext cx="915662" cy="182560"/>
          </a:xfrm>
          <a:prstGeom prst="roundRect">
            <a:avLst>
              <a:gd name="adj" fmla="val 50000"/>
            </a:avLst>
          </a:prstGeom>
          <a:gradFill flip="none" rotWithShape="1">
            <a:gsLst>
              <a:gs pos="100000">
                <a:srgbClr val="C03BC4"/>
              </a:gs>
              <a:gs pos="0">
                <a:srgbClr val="0078D4"/>
              </a:gs>
            </a:gsLst>
            <a:lin ang="0" scaled="1"/>
            <a:tileRect/>
          </a:gradFill>
        </p:spPr>
        <p:txBody>
          <a:bodyPr wrap="square" lIns="0" tIns="0" rIns="0" bIns="0" rtlCol="0" anchor="ctr" anchorCtr="0">
            <a:noAutofit/>
          </a:bodyPr>
          <a:lstStyle>
            <a:defPPr>
              <a:defRPr lang="en-US"/>
            </a:defPPr>
            <a:lvl1pPr marR="0" lvl="0" indent="0" algn="ctr" defTabSz="914437" fontAlgn="auto">
              <a:lnSpc>
                <a:spcPct val="100000"/>
              </a:lnSpc>
              <a:spcBef>
                <a:spcPct val="0"/>
              </a:spcBef>
              <a:spcAft>
                <a:spcPct val="0"/>
              </a:spcAft>
              <a:buClrTx/>
              <a:buSzTx/>
              <a:buFontTx/>
              <a:buNone/>
              <a:tabLst>
                <a:tab pos="1487158" algn="l"/>
              </a:tabLst>
              <a:defRPr kumimoji="0" sz="1400" i="0" u="none" strike="noStrike" cap="none" spc="0" normalizeH="0" baseline="0">
                <a:ln w="3175">
                  <a:noFill/>
                </a:ln>
                <a:solidFill>
                  <a:schemeClr val="bg1"/>
                </a:solidFill>
                <a:effectLst/>
                <a:uLnTx/>
                <a:uFillTx/>
                <a:latin typeface="+mj-lt"/>
                <a:ea typeface="+mj-ea"/>
                <a:cs typeface="+mj-cs"/>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fr-fr" sz="550" b="0" i="0" u="none" strike="noStrike" kern="1200" cap="none" spc="0" normalizeH="0" baseline="0" noProof="0">
                <a:ln w="3175">
                  <a:noFill/>
                </a:ln>
                <a:solidFill>
                  <a:srgbClr val="FFFFFF"/>
                </a:solidFill>
                <a:effectLst/>
                <a:uLnTx/>
                <a:uFillTx/>
                <a:latin typeface="Segoe Sans Display Semibold"/>
                <a:ea typeface="+mj-ea"/>
                <a:cs typeface="+mj-cs"/>
              </a:rPr>
              <a:t>sans licence </a:t>
            </a:r>
            <a:r>
              <a:rPr kumimoji="0" lang="fr-fr" sz="550" b="0" i="0" u="none" strike="noStrike" kern="1200" cap="none" spc="0" normalizeH="0" baseline="0" noProof="0" err="1">
                <a:ln w="3175">
                  <a:noFill/>
                </a:ln>
                <a:solidFill>
                  <a:srgbClr val="FFFFFF"/>
                </a:solidFill>
                <a:effectLst/>
                <a:uLnTx/>
                <a:uFillTx/>
                <a:latin typeface="Segoe Sans Display Semibold"/>
                <a:ea typeface="+mj-ea"/>
                <a:cs typeface="+mj-cs"/>
              </a:rPr>
              <a:t>Copilot</a:t>
            </a:r>
            <a:endParaRPr kumimoji="0" lang="fr-fr" sz="550" b="0" i="0" u="none" strike="noStrike" kern="1200" cap="none" spc="0" normalizeH="0" baseline="0" noProof="0">
              <a:ln w="3175">
                <a:noFill/>
              </a:ln>
              <a:solidFill>
                <a:srgbClr val="FFFFFF"/>
              </a:solidFill>
              <a:effectLst/>
              <a:uLnTx/>
              <a:uFillTx/>
              <a:latin typeface="Segoe Sans Display Semibold"/>
              <a:ea typeface="+mj-ea"/>
              <a:cs typeface="+mj-cs"/>
            </a:endParaRPr>
          </a:p>
        </p:txBody>
      </p:sp>
      <p:sp>
        <p:nvSpPr>
          <p:cNvPr id="2" name="TextBox 1">
            <a:extLst>
              <a:ext uri="{FF2B5EF4-FFF2-40B4-BE49-F238E27FC236}">
                <a16:creationId xmlns:a16="http://schemas.microsoft.com/office/drawing/2014/main" id="{9F4FC033-1F66-0ADE-1174-027C1151AA09}"/>
              </a:ext>
            </a:extLst>
          </p:cNvPr>
          <p:cNvSpPr txBox="1"/>
          <p:nvPr/>
        </p:nvSpPr>
        <p:spPr>
          <a:xfrm>
            <a:off x="10346075" y="522027"/>
            <a:ext cx="698910" cy="276999"/>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i="0" u="none" strike="noStrike" kern="1200" cap="none" spc="0" normalizeH="0" baseline="0" noProof="0" err="1">
                <a:ln w="3175">
                  <a:noFill/>
                </a:ln>
                <a:solidFill>
                  <a:srgbClr val="091F2C"/>
                </a:solidFill>
                <a:effectLst/>
                <a:uLnTx/>
                <a:uFillTx/>
                <a:latin typeface="Segoe Sans Display Semibold"/>
                <a:ea typeface="+mn-ea"/>
                <a:cs typeface="+mn-cs"/>
              </a:rPr>
              <a:t>Copilot</a:t>
            </a:r>
            <a: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t> Chat</a:t>
            </a:r>
            <a:r>
              <a:rPr kumimoji="0" lang="fr-fr" sz="900" b="0" i="0" u="none" strike="noStrike" kern="1200" cap="none" spc="0" normalizeH="0" baseline="30000" noProof="0">
                <a:ln w="3175">
                  <a:noFill/>
                </a:ln>
                <a:solidFill>
                  <a:srgbClr val="091F2C"/>
                </a:solidFill>
                <a:effectLst/>
                <a:uLnTx/>
                <a:uFillTx/>
                <a:latin typeface="Segoe Sans Display"/>
                <a:ea typeface="+mn-ea"/>
                <a:cs typeface="+mn-cs"/>
              </a:rPr>
              <a:t>1</a:t>
            </a:r>
            <a:endParaRPr kumimoji="0" lang="en-US" sz="900" b="0" i="0" u="none" strike="noStrike" kern="1200" cap="none" spc="0" normalizeH="0" baseline="0" noProof="0">
              <a:ln w="3175">
                <a:noFill/>
              </a:ln>
              <a:solidFill>
                <a:srgbClr val="091F2C"/>
              </a:solidFill>
              <a:effectLst/>
              <a:uLnTx/>
              <a:uFillTx/>
              <a:latin typeface="Segoe Sans Display Semibold"/>
              <a:ea typeface="+mn-ea"/>
              <a:cs typeface="+mn-cs"/>
            </a:endParaRPr>
          </a:p>
        </p:txBody>
      </p:sp>
      <p:sp>
        <p:nvSpPr>
          <p:cNvPr id="19" name="TextBox 18">
            <a:extLst>
              <a:ext uri="{FF2B5EF4-FFF2-40B4-BE49-F238E27FC236}">
                <a16:creationId xmlns:a16="http://schemas.microsoft.com/office/drawing/2014/main" id="{920FA49A-9A24-D1DA-91EE-0FB18A644E7C}"/>
              </a:ext>
              <a:ext uri="{C183D7F6-B498-43B3-948B-1728B52AA6E4}">
                <adec:decorative xmlns:adec="http://schemas.microsoft.com/office/drawing/2017/decorative" val="1"/>
              </a:ext>
            </a:extLst>
          </p:cNvPr>
          <p:cNvSpPr txBox="1"/>
          <p:nvPr/>
        </p:nvSpPr>
        <p:spPr>
          <a:xfrm>
            <a:off x="11204493" y="692080"/>
            <a:ext cx="772176" cy="182560"/>
          </a:xfrm>
          <a:prstGeom prst="roundRect">
            <a:avLst>
              <a:gd name="adj" fmla="val 50000"/>
            </a:avLst>
          </a:prstGeom>
          <a:gradFill flip="none" rotWithShape="1">
            <a:gsLst>
              <a:gs pos="100000">
                <a:srgbClr val="C03BC4"/>
              </a:gs>
              <a:gs pos="0">
                <a:srgbClr val="0078D4"/>
              </a:gs>
            </a:gsLst>
            <a:lin ang="0" scaled="1"/>
            <a:tileRect/>
          </a:gradFill>
        </p:spPr>
        <p:txBody>
          <a:bodyPr wrap="square" lIns="0" tIns="0" rIns="0" bIns="0" rtlCol="0" anchor="ctr" anchorCtr="0">
            <a:noAutofit/>
          </a:bodyPr>
          <a:lstStyle>
            <a:defPPr>
              <a:defRPr lang="en-US"/>
            </a:defPPr>
            <a:lvl1pPr marR="0" lvl="0" indent="0" algn="ctr" defTabSz="914437" fontAlgn="auto">
              <a:lnSpc>
                <a:spcPct val="100000"/>
              </a:lnSpc>
              <a:spcBef>
                <a:spcPct val="0"/>
              </a:spcBef>
              <a:spcAft>
                <a:spcPct val="0"/>
              </a:spcAft>
              <a:buClrTx/>
              <a:buSzTx/>
              <a:buFontTx/>
              <a:buNone/>
              <a:tabLst>
                <a:tab pos="1487158" algn="l"/>
              </a:tabLst>
              <a:defRPr kumimoji="0" sz="1400" i="0" u="none" strike="noStrike" cap="none" spc="0" normalizeH="0" baseline="0">
                <a:ln w="3175">
                  <a:noFill/>
                </a:ln>
                <a:solidFill>
                  <a:schemeClr val="bg1"/>
                </a:solidFill>
                <a:effectLst/>
                <a:uLnTx/>
                <a:uFillTx/>
                <a:latin typeface="+mj-lt"/>
                <a:ea typeface="+mj-ea"/>
                <a:cs typeface="+mj-cs"/>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pPr marL="0" marR="0" lvl="0" indent="0" algn="ctr" defTabSz="914437" rtl="0" eaLnBrk="1" fontAlgn="auto" latinLnBrk="0" hangingPunct="1">
              <a:lnSpc>
                <a:spcPct val="95000"/>
              </a:lnSpc>
              <a:spcBef>
                <a:spcPct val="0"/>
              </a:spcBef>
              <a:spcAft>
                <a:spcPct val="0"/>
              </a:spcAft>
              <a:buClrTx/>
              <a:buSzTx/>
              <a:buFontTx/>
              <a:buNone/>
              <a:tabLst>
                <a:tab pos="1487158" algn="l"/>
              </a:tabLst>
              <a:defRPr/>
            </a:pPr>
            <a:r>
              <a:rPr kumimoji="0" lang="fr-fr" sz="550" b="0" i="0" u="none" strike="noStrike" kern="1200" cap="none" spc="-20" normalizeH="0" noProof="0">
                <a:ln w="3175">
                  <a:noFill/>
                </a:ln>
                <a:solidFill>
                  <a:srgbClr val="FFFFFF"/>
                </a:solidFill>
                <a:effectLst/>
                <a:uLnTx/>
                <a:uFillTx/>
                <a:latin typeface="Segoe Sans Display Semibold"/>
                <a:ea typeface="+mj-ea"/>
                <a:cs typeface="+mj-cs"/>
              </a:rPr>
              <a:t>30 $ par utilisateur/mois</a:t>
            </a:r>
          </a:p>
        </p:txBody>
      </p:sp>
      <p:sp>
        <p:nvSpPr>
          <p:cNvPr id="3" name="TextBox 2">
            <a:extLst>
              <a:ext uri="{FF2B5EF4-FFF2-40B4-BE49-F238E27FC236}">
                <a16:creationId xmlns:a16="http://schemas.microsoft.com/office/drawing/2014/main" id="{222CC5BC-3A75-40DB-2629-EBA6F59FFCE6}"/>
              </a:ext>
            </a:extLst>
          </p:cNvPr>
          <p:cNvSpPr txBox="1"/>
          <p:nvPr/>
        </p:nvSpPr>
        <p:spPr>
          <a:xfrm>
            <a:off x="11086686" y="395496"/>
            <a:ext cx="949386" cy="27699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t>M365 </a:t>
            </a:r>
            <a:b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br>
            <a:r>
              <a:rPr kumimoji="0" lang="fr-fr" sz="900" b="0" i="0" u="none" strike="noStrike" kern="1200" cap="none" spc="0" normalizeH="0" baseline="0" noProof="0" err="1">
                <a:ln w="3175">
                  <a:noFill/>
                </a:ln>
                <a:solidFill>
                  <a:srgbClr val="091F2C"/>
                </a:solidFill>
                <a:effectLst/>
                <a:uLnTx/>
                <a:uFillTx/>
                <a:latin typeface="Segoe Sans Display Semibold"/>
                <a:ea typeface="+mn-ea"/>
                <a:cs typeface="+mn-cs"/>
              </a:rPr>
              <a:t>Copilot</a:t>
            </a:r>
            <a:endParaRPr kumimoji="0" lang="fr-fr" sz="900" b="0" i="0" u="none" strike="noStrike" kern="1200" cap="none" spc="0" normalizeH="0" baseline="0" noProof="0">
              <a:ln w="3175">
                <a:noFill/>
              </a:ln>
              <a:solidFill>
                <a:srgbClr val="091F2C"/>
              </a:solidFill>
              <a:effectLst/>
              <a:uLnTx/>
              <a:uFillTx/>
              <a:latin typeface="Segoe Sans Display Semibold"/>
              <a:ea typeface="+mn-ea"/>
              <a:cs typeface="+mn-cs"/>
            </a:endParaRPr>
          </a:p>
        </p:txBody>
      </p:sp>
      <p:graphicFrame>
        <p:nvGraphicFramePr>
          <p:cNvPr id="4" name="Table 3">
            <a:extLst>
              <a:ext uri="{FF2B5EF4-FFF2-40B4-BE49-F238E27FC236}">
                <a16:creationId xmlns:a16="http://schemas.microsoft.com/office/drawing/2014/main" id="{DC6B4306-56CF-8102-14FE-435D77686CB6}"/>
              </a:ext>
            </a:extLst>
          </p:cNvPr>
          <p:cNvGraphicFramePr>
            <a:graphicFrameLocks noGrp="1"/>
          </p:cNvGraphicFramePr>
          <p:nvPr>
            <p:extLst>
              <p:ext uri="{D42A27DB-BD31-4B8C-83A1-F6EECF244321}">
                <p14:modId xmlns:p14="http://schemas.microsoft.com/office/powerpoint/2010/main" val="3830485075"/>
              </p:ext>
            </p:extLst>
          </p:nvPr>
        </p:nvGraphicFramePr>
        <p:xfrm>
          <a:off x="215331" y="1013747"/>
          <a:ext cx="11780388" cy="4763439"/>
        </p:xfrm>
        <a:graphic>
          <a:graphicData uri="http://schemas.openxmlformats.org/drawingml/2006/table">
            <a:tbl>
              <a:tblPr firstRow="1" bandRow="1">
                <a:effectLst>
                  <a:outerShdw blurRad="101600" algn="ctr" rotWithShape="0">
                    <a:prstClr val="black">
                      <a:alpha val="10000"/>
                    </a:prstClr>
                  </a:outerShdw>
                </a:effectLst>
                <a:tableStyleId>{5FD0F851-EC5A-4D38-B0AD-8093EC10F338}</a:tableStyleId>
              </a:tblPr>
              <a:tblGrid>
                <a:gridCol w="2179773">
                  <a:extLst>
                    <a:ext uri="{9D8B030D-6E8A-4147-A177-3AD203B41FA5}">
                      <a16:colId xmlns:a16="http://schemas.microsoft.com/office/drawing/2014/main" val="3734049049"/>
                    </a:ext>
                  </a:extLst>
                </a:gridCol>
                <a:gridCol w="7807985">
                  <a:extLst>
                    <a:ext uri="{9D8B030D-6E8A-4147-A177-3AD203B41FA5}">
                      <a16:colId xmlns:a16="http://schemas.microsoft.com/office/drawing/2014/main" val="988279223"/>
                    </a:ext>
                  </a:extLst>
                </a:gridCol>
                <a:gridCol w="999409">
                  <a:extLst>
                    <a:ext uri="{9D8B030D-6E8A-4147-A177-3AD203B41FA5}">
                      <a16:colId xmlns:a16="http://schemas.microsoft.com/office/drawing/2014/main" val="2355761270"/>
                    </a:ext>
                  </a:extLst>
                </a:gridCol>
                <a:gridCol w="793221">
                  <a:extLst>
                    <a:ext uri="{9D8B030D-6E8A-4147-A177-3AD203B41FA5}">
                      <a16:colId xmlns:a16="http://schemas.microsoft.com/office/drawing/2014/main" val="3522548404"/>
                    </a:ext>
                  </a:extLst>
                </a:gridCol>
              </a:tblGrid>
              <a:tr h="0">
                <a:tc rowSpan="3">
                  <a:txBody>
                    <a:bodyPr/>
                    <a:lstStyle/>
                    <a:p>
                      <a:r>
                        <a:rPr lang="fr-fr" sz="1200" b="0" kern="1200">
                          <a:solidFill>
                            <a:schemeClr val="tx2"/>
                          </a:solidFill>
                          <a:latin typeface="+mj-lt"/>
                          <a:ea typeface="+mj-ea"/>
                          <a:cs typeface="+mj-cs"/>
                        </a:rPr>
                        <a:t>Ancrage </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Données Web, fichiers référencés, fichiers chargés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9460812"/>
                  </a:ext>
                </a:extLst>
              </a:tr>
              <a:tr h="192617">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Work IQ</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99691354"/>
                  </a:ext>
                </a:extLst>
              </a:tr>
              <a:tr h="192617">
                <a:tc vMerge="1">
                  <a:txBody>
                    <a:bodyPr/>
                    <a:lstStyle/>
                    <a:p>
                      <a:endParaRPr lang="en-US" sz="1200" b="0" kern="1200">
                        <a:solidFill>
                          <a:schemeClr val="tx2"/>
                        </a:solidFill>
                        <a:latin typeface="+mj-lt"/>
                        <a:ea typeface="+mj-ea"/>
                        <a:cs typeface="+mj-cs"/>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Utiliser</a:t>
                      </a:r>
                      <a:r>
                        <a:rPr lang="fr-fr" sz="1050" b="0">
                          <a:solidFill>
                            <a:schemeClr val="tx2"/>
                          </a:solidFill>
                          <a:latin typeface="+mn-lt"/>
                          <a:ea typeface="+mn-ea"/>
                          <a:cs typeface="+mn-cs"/>
                        </a:rPr>
                        <a:t> les connecteurs </a:t>
                      </a:r>
                      <a:r>
                        <a:rPr lang="fr-fr" sz="1050" b="0" err="1">
                          <a:solidFill>
                            <a:schemeClr val="tx2"/>
                          </a:solidFill>
                          <a:latin typeface="+mn-lt"/>
                          <a:ea typeface="+mn-ea"/>
                          <a:cs typeface="+mn-cs"/>
                        </a:rPr>
                        <a:t>Copilot</a:t>
                      </a:r>
                      <a:r>
                        <a:rPr lang="fr-fr" sz="1050" b="0">
                          <a:solidFill>
                            <a:schemeClr val="tx2"/>
                          </a:solidFill>
                          <a:latin typeface="+mn-lt"/>
                          <a:ea typeface="+mn-ea"/>
                          <a:cs typeface="+mn-cs"/>
                        </a:rPr>
                        <a:t> pour accéder aux sources de données </a:t>
                      </a:r>
                      <a:r>
                        <a:rPr lang="fr-FR" sz="1050" b="0">
                          <a:solidFill>
                            <a:schemeClr val="tx2"/>
                          </a:solidFill>
                          <a:latin typeface="+mn-lt"/>
                          <a:ea typeface="+mn-ea"/>
                          <a:cs typeface="+mn-cs"/>
                        </a:rPr>
                        <a:t>externes</a:t>
                      </a:r>
                      <a:endParaRPr lang="fr-fr"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67996357"/>
                  </a:ext>
                </a:extLst>
              </a:tr>
              <a:tr h="192617">
                <a:tc rowSpan="2">
                  <a:txBody>
                    <a:bodyPr/>
                    <a:lstStyle/>
                    <a:p>
                      <a:r>
                        <a:rPr lang="fr-fr" sz="1200" b="0" kern="1200">
                          <a:solidFill>
                            <a:schemeClr val="tx2"/>
                          </a:solidFill>
                          <a:latin typeface="+mj-lt"/>
                          <a:ea typeface="+mj-ea"/>
                          <a:cs typeface="+mj-cs"/>
                        </a:rPr>
                        <a:t>Modèles</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fr-fr" sz="1050" b="0">
                          <a:solidFill>
                            <a:schemeClr val="tx2"/>
                          </a:solidFill>
                          <a:latin typeface="+mn-lt"/>
                          <a:ea typeface="+mn-ea"/>
                          <a:cs typeface="+mn-cs"/>
                        </a:rPr>
                        <a:t>Modèles OpenAI les plus récents : GPT-5.X</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Prioritaire</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94453037"/>
                  </a:ext>
                </a:extLst>
              </a:tr>
              <a:tr h="192617">
                <a:tc vMerge="1">
                  <a:txBody>
                    <a:bodyPr/>
                    <a:lstStyle/>
                    <a:p>
                      <a:endParaRPr lang="en-US" sz="1400" b="0" kern="1200">
                        <a:solidFill>
                          <a:schemeClr val="tx2"/>
                        </a:solidFill>
                        <a:latin typeface="+mj-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Choix du modèle</a:t>
                      </a:r>
                      <a:endParaRPr lang="en-US" sz="1050" b="0" kern="1200">
                        <a:solidFill>
                          <a:schemeClr val="tx2"/>
                        </a:solidFill>
                        <a:highlight>
                          <a:srgbClr val="FFFF00"/>
                        </a:highlight>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20582351"/>
                  </a:ext>
                </a:extLst>
              </a:tr>
              <a:tr h="192617">
                <a:tc rowSpan="8">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200" b="0" kern="1200">
                          <a:solidFill>
                            <a:schemeClr val="tx2"/>
                          </a:solidFill>
                          <a:latin typeface="+mj-lt"/>
                          <a:ea typeface="+mj-ea"/>
                          <a:cs typeface="+mj-cs"/>
                        </a:rPr>
                        <a:t>Application Microsoft 365 Copilot</a:t>
                      </a:r>
                      <a:endParaRPr lang="en-US" sz="1200" b="0">
                        <a:solidFill>
                          <a:schemeClr val="tx2"/>
                        </a:solidFill>
                        <a:latin typeface="+mj-lt"/>
                        <a:ea typeface="+mj-ea"/>
                        <a:cs typeface="+mj-cs"/>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fr-fr" sz="1050" b="0">
                          <a:solidFill>
                            <a:schemeClr val="tx2"/>
                          </a:solidFill>
                          <a:latin typeface="+mn-lt"/>
                          <a:ea typeface="+mn-ea"/>
                          <a:cs typeface="+mn-cs"/>
                        </a:rPr>
                        <a:t>Chat</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66851512"/>
                  </a:ext>
                </a:extLst>
              </a:tr>
              <a:tr h="192617">
                <a:tc vMerge="1">
                  <a:txBody>
                    <a:bodyPr/>
                    <a:lstStyle/>
                    <a:p>
                      <a:endParaRPr lang="en-US"/>
                    </a:p>
                  </a:txBody>
                  <a:tcPr/>
                </a:tc>
                <a:tc>
                  <a:txBody>
                    <a:bodyPr/>
                    <a:lstStyle/>
                    <a:p>
                      <a:r>
                        <a:rPr lang="fr-fr" sz="1050" b="0">
                          <a:solidFill>
                            <a:schemeClr val="tx2"/>
                          </a:solidFill>
                          <a:latin typeface="+mn-lt"/>
                          <a:ea typeface="+mn-ea"/>
                          <a:cs typeface="+mn-cs"/>
                        </a:rPr>
                        <a:t>Recherche</a:t>
                      </a:r>
                      <a:r>
                        <a:rPr lang="fr-fr" sz="1050" b="0" baseline="30000">
                          <a:solidFill>
                            <a:schemeClr val="tx2"/>
                          </a:solidFill>
                          <a:latin typeface="+mn-lt"/>
                          <a:ea typeface="+mn-ea"/>
                          <a:cs typeface="+mn-cs"/>
                        </a:rPr>
                        <a:t>2</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accent4"/>
                          </a:solidFill>
                          <a:effectLst/>
                          <a:uLnTx/>
                          <a:uFillTx/>
                          <a:latin typeface="+mn-lt"/>
                          <a:ea typeface="+mn-ea"/>
                          <a:cs typeface="+mn-cs"/>
                        </a:rPr>
                        <a:t>ο</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68552259"/>
                  </a:ext>
                </a:extLst>
              </a:tr>
              <a:tr h="192617">
                <a:tc vMerge="1">
                  <a:txBody>
                    <a:bodyPr/>
                    <a:lstStyle/>
                    <a:p>
                      <a:endParaRPr lang="en-US" sz="1000" b="0">
                        <a:solidFill>
                          <a:schemeClr val="tx2"/>
                        </a:solidFill>
                        <a:latin typeface="+mj-lt"/>
                      </a:endParaRPr>
                    </a:p>
                  </a:txBody>
                  <a:tcPr marT="9144" marB="9144"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9050" cap="flat" cmpd="sng" algn="ctr">
                      <a:solidFill>
                        <a:srgbClr val="2A446F"/>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fr-fr" sz="1050" b="0">
                          <a:solidFill>
                            <a:schemeClr val="tx2"/>
                          </a:solidFill>
                          <a:latin typeface="+mn-lt"/>
                          <a:ea typeface="+mn-ea"/>
                          <a:cs typeface="+mn-cs"/>
                        </a:rPr>
                        <a:t>Bloc-notes</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3793787"/>
                  </a:ext>
                </a:extLst>
              </a:tr>
              <a:tr h="192617">
                <a:tc vMerge="1">
                  <a:txBody>
                    <a:bodyPr/>
                    <a:lstStyle/>
                    <a:p>
                      <a:endParaRPr/>
                    </a:p>
                  </a:txBody>
                  <a:tcPr marT="9144" marB="9144"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Créer</a:t>
                      </a:r>
                      <a:r>
                        <a:rPr lang="fr-fr" sz="1050" b="0" baseline="30000">
                          <a:solidFill>
                            <a:schemeClr val="tx2"/>
                          </a:solidFill>
                          <a:latin typeface="+mn-lt"/>
                          <a:ea typeface="+mn-ea"/>
                          <a:cs typeface="+mn-cs"/>
                        </a:rPr>
                        <a:t>3</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Prioritaire</a:t>
                      </a:r>
                      <a:endParaRPr kumimoji="0" lang="en-US" sz="9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96840578"/>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Mémoire et personnalisation</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22817620"/>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Voix sur mobile, bureau et Web</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73992298"/>
                  </a:ext>
                </a:extLst>
              </a:tr>
              <a:tr h="192617">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Sora 2</a:t>
                      </a:r>
                      <a:r>
                        <a:rPr lang="fr-fr" sz="1050" b="0" baseline="30000">
                          <a:solidFill>
                            <a:schemeClr val="tx2"/>
                          </a:solidFill>
                          <a:latin typeface="+mn-lt"/>
                          <a:ea typeface="+mn-ea"/>
                          <a:cs typeface="+mn-cs"/>
                        </a:rPr>
                        <a:t>4</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9610234"/>
                  </a:ext>
                </a:extLst>
              </a:tr>
              <a:tr h="0">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Mode Copilot dans Edge</a:t>
                      </a:r>
                      <a:r>
                        <a:rPr lang="fr-fr" sz="1050" b="0" baseline="30000">
                          <a:solidFill>
                            <a:schemeClr val="tx2"/>
                          </a:solidFill>
                          <a:latin typeface="+mn-lt"/>
                          <a:ea typeface="+mn-ea"/>
                          <a:cs typeface="+mn-cs"/>
                        </a:rPr>
                        <a:t>5</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accent4"/>
                          </a:solidFill>
                          <a:effectLst/>
                          <a:uLnTx/>
                          <a:uFillTx/>
                          <a:latin typeface="+mn-lt"/>
                          <a:ea typeface="+mn-ea"/>
                          <a:cs typeface="+mn-cs"/>
                        </a:rPr>
                        <a:t>ο</a:t>
                      </a:r>
                      <a:r>
                        <a:rPr lang="fr-fr" sz="1000" b="0">
                          <a:solidFill>
                            <a:schemeClr val="accent4"/>
                          </a:solidFill>
                          <a:latin typeface="+mn-lt"/>
                          <a:ea typeface="+mn-ea"/>
                          <a:cs typeface="+mn-cs"/>
                        </a:rPr>
                        <a:t> </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9118921"/>
                  </a:ext>
                </a:extLst>
              </a:tr>
              <a:tr h="188231">
                <a:tc rowSpan="4">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200" b="0">
                          <a:solidFill>
                            <a:schemeClr val="tx2"/>
                          </a:solidFill>
                          <a:latin typeface="+mj-lt"/>
                          <a:ea typeface="+mj-ea"/>
                          <a:cs typeface="+mj-cs"/>
                        </a:rPr>
                        <a:t>Applications M365</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Copilot pour Outlook</a:t>
                      </a:r>
                      <a:r>
                        <a:rPr lang="fr-fr" sz="1050" b="0" baseline="30000">
                          <a:solidFill>
                            <a:schemeClr val="tx2"/>
                          </a:solidFill>
                          <a:latin typeface="+mn-lt"/>
                          <a:ea typeface="+mn-ea"/>
                          <a:cs typeface="+mn-cs"/>
                        </a:rPr>
                        <a:t>6</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Prioritaire</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052669128"/>
                  </a:ext>
                </a:extLst>
              </a:tr>
              <a:tr h="188231">
                <a:tc vMerge="1">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200" b="0">
                        <a:solidFill>
                          <a:schemeClr val="tx2"/>
                        </a:solidFill>
                        <a:latin typeface="+mj-lt"/>
                        <a:ea typeface="+mj-ea"/>
                        <a:cs typeface="+mj-cs"/>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Des agents Word, Excel et PowerPoint accessibles directement par le chat</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Prioritaire</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59618233"/>
                  </a:ext>
                </a:extLst>
              </a:tr>
              <a:tr h="188231">
                <a:tc vMerge="1">
                  <a:txBody>
                    <a:bodyPr/>
                    <a:lstStyle/>
                    <a:p>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baseline="0">
                          <a:solidFill>
                            <a:schemeClr val="tx2"/>
                          </a:solidFill>
                          <a:latin typeface="+mn-lt"/>
                          <a:ea typeface="+mn-ea"/>
                          <a:cs typeface="+mn-cs"/>
                        </a:rPr>
                        <a:t>Copilot pour Word, Excel, PowerPoint et OneNote</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1698418"/>
                  </a:ext>
                </a:extLst>
              </a:tr>
              <a:tr h="192617">
                <a:tc vMerge="1">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400" b="0">
                        <a:solidFill>
                          <a:schemeClr val="tx1"/>
                        </a:solidFill>
                        <a:latin typeface="+mj-lt"/>
                      </a:endParaRPr>
                    </a:p>
                  </a:txBody>
                  <a:tcPr marT="9144" marB="91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baseline="0">
                          <a:solidFill>
                            <a:schemeClr val="tx2"/>
                          </a:solidFill>
                          <a:latin typeface="+mn-lt"/>
                          <a:ea typeface="+mn-ea"/>
                          <a:cs typeface="+mn-cs"/>
                        </a:rPr>
                        <a:t>Copilot pour Teams</a:t>
                      </a:r>
                    </a:p>
                  </a:txBody>
                  <a:tcPr marT="9144" marB="9144" anchor="ctr">
                    <a:lnL w="1270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28570163"/>
                  </a:ext>
                </a:extLst>
              </a:tr>
              <a:tr h="190575">
                <a:tc rowSpan="5">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200" b="0" kern="1200">
                          <a:solidFill>
                            <a:schemeClr val="tx2"/>
                          </a:solidFill>
                          <a:latin typeface="+mj-lt"/>
                          <a:ea typeface="+mj-ea"/>
                          <a:cs typeface="+mj-cs"/>
                        </a:rPr>
                        <a:t>Agents et outils</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Agents Microsoft prédéfinis, dont Researcher, Analyst et Facilitator</a:t>
                      </a:r>
                      <a:r>
                        <a:rPr lang="fr-fr" sz="1050" b="0" kern="1200" baseline="30000" noProof="0">
                          <a:solidFill>
                            <a:schemeClr val="tx2"/>
                          </a:solidFill>
                          <a:latin typeface="+mn-lt"/>
                          <a:ea typeface="+mn-ea"/>
                          <a:cs typeface="+mn-cs"/>
                        </a:rPr>
                        <a:t>7</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2041546"/>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Agents de Ventes, de Service et de Finance</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81775893"/>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noProof="0">
                          <a:solidFill>
                            <a:schemeClr val="tx2"/>
                          </a:solidFill>
                          <a:latin typeface="+mn-lt"/>
                          <a:ea typeface="+mn-ea"/>
                          <a:cs typeface="+mn-cs"/>
                        </a:rPr>
                        <a:t>Création d’agents</a:t>
                      </a:r>
                      <a:r>
                        <a:rPr lang="fr-fr" sz="1050" b="0">
                          <a:solidFill>
                            <a:schemeClr val="tx2"/>
                          </a:solidFill>
                          <a:latin typeface="+mn-lt"/>
                          <a:ea typeface="+mn-ea"/>
                          <a:cs typeface="+mn-cs"/>
                        </a:rPr>
                        <a:t> </a:t>
                      </a:r>
                      <a:r>
                        <a:rPr lang="fr-fr" sz="1050" b="0" kern="1200" noProof="0">
                          <a:solidFill>
                            <a:schemeClr val="tx2"/>
                          </a:solidFill>
                          <a:latin typeface="+mn-lt"/>
                          <a:ea typeface="+mn-ea"/>
                          <a:cs typeface="+mn-cs"/>
                        </a:rPr>
                        <a:t>avec Agent Builder et Copilot Studio</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88005692"/>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Agents pour App Builder et les flux de travail</a:t>
                      </a:r>
                      <a:r>
                        <a:rPr lang="fr-fr" sz="1050" b="0" kern="1200" baseline="30000">
                          <a:solidFill>
                            <a:schemeClr val="tx2"/>
                          </a:solidFill>
                          <a:latin typeface="+mn-lt"/>
                          <a:ea typeface="+mn-ea"/>
                          <a:cs typeface="+mn-cs"/>
                        </a:rPr>
                        <a:t>4</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4435656"/>
                  </a:ext>
                </a:extLst>
              </a:tr>
              <a:tr h="190575">
                <a:tc vMerge="1">
                  <a:txBody>
                    <a:bodyPr/>
                    <a:lstStyle/>
                    <a:p>
                      <a:endParaRPr lang="en-US"/>
                    </a:p>
                  </a:txBody>
                  <a:tcPr>
                    <a:lnT w="6350" cap="flat" cmpd="sng" algn="ctr">
                      <a:solidFill>
                        <a:schemeClr val="bg1">
                          <a:lumMod val="75000"/>
                        </a:schemeClr>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noProof="0">
                          <a:solidFill>
                            <a:schemeClr val="tx2"/>
                          </a:solidFill>
                          <a:latin typeface="+mn-lt"/>
                          <a:ea typeface="+mn-ea"/>
                          <a:cs typeface="+mn-cs"/>
                        </a:rPr>
                        <a:t>Utilisation des agents </a:t>
                      </a:r>
                    </a:p>
                  </a:txBody>
                  <a:tcPr marT="9144" marB="9144" anchor="ctr">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06576857"/>
                  </a:ext>
                </a:extLst>
              </a:tr>
              <a:tr h="192617">
                <a:tc rowSpan="3">
                  <a:txBody>
                    <a:bodyPr/>
                    <a:lstStyle/>
                    <a:p>
                      <a:r>
                        <a:rPr lang="fr-fr" sz="1200" b="0">
                          <a:solidFill>
                            <a:schemeClr val="tx2"/>
                          </a:solidFill>
                          <a:latin typeface="+mj-lt"/>
                          <a:ea typeface="+mj-ea"/>
                          <a:cs typeface="+mj-cs"/>
                        </a:rPr>
                        <a:t>Sécurité et gestion</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Protection des données d’entreprise (EDP), gestion, conformité et contrôles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63460185"/>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r>
                        <a:rPr lang="fr-fr" sz="1050" b="0">
                          <a:solidFill>
                            <a:schemeClr val="tx2"/>
                          </a:solidFill>
                          <a:latin typeface="+mn-lt"/>
                          <a:ea typeface="+mn-ea"/>
                          <a:cs typeface="+mn-cs"/>
                        </a:rPr>
                        <a:t>Analyses pour mesurer l’adoption, l’utilisation et l’impact sur l’activité</a:t>
                      </a:r>
                      <a:r>
                        <a:rPr lang="fr-fr" sz="1050" b="0" baseline="30000">
                          <a:solidFill>
                            <a:schemeClr val="tx2"/>
                          </a:solidFill>
                          <a:latin typeface="+mn-lt"/>
                          <a:ea typeface="+mn-ea"/>
                          <a:cs typeface="+mn-cs"/>
                        </a:rPr>
                        <a:t>8</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accent4"/>
                          </a:solidFill>
                          <a:effectLst/>
                          <a:uLnTx/>
                          <a:uFillTx/>
                          <a:latin typeface="+mn-lt"/>
                          <a:ea typeface="+mn-ea"/>
                          <a:cs typeface="+mn-cs"/>
                        </a:rPr>
                        <a:t>ο</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33689452"/>
                  </a:ext>
                </a:extLst>
              </a:tr>
              <a:tr h="192617">
                <a:tc vMerge="1">
                  <a:txBody>
                    <a:bodyPr/>
                    <a:lstStyle/>
                    <a:p>
                      <a:endParaRPr lang="en-US" sz="900" b="0">
                        <a:solidFill>
                          <a:schemeClr val="tx2"/>
                        </a:solidFill>
                        <a:latin typeface="Segoe Sans Text"/>
                      </a:endParaRPr>
                    </a:p>
                  </a:txBody>
                  <a:tcPr marT="9144" marB="9144"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fr-fr" sz="1050" b="0">
                          <a:solidFill>
                            <a:schemeClr val="tx2"/>
                          </a:solidFill>
                          <a:latin typeface="+mn-lt"/>
                          <a:ea typeface="+mn-ea"/>
                          <a:cs typeface="+mn-cs"/>
                        </a:rPr>
                        <a:t>Gestion avancée de SharePoint </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00367047"/>
                  </a:ext>
                </a:extLst>
              </a:tr>
            </a:tbl>
          </a:graphicData>
        </a:graphic>
      </p:graphicFrame>
      <p:sp>
        <p:nvSpPr>
          <p:cNvPr id="10" name="TextBox 12">
            <a:extLst>
              <a:ext uri="{FF2B5EF4-FFF2-40B4-BE49-F238E27FC236}">
                <a16:creationId xmlns:a16="http://schemas.microsoft.com/office/drawing/2014/main" id="{236CA12A-D988-0FF2-791D-F65C1F53C095}"/>
              </a:ext>
            </a:extLst>
          </p:cNvPr>
          <p:cNvSpPr txBox="1"/>
          <p:nvPr/>
        </p:nvSpPr>
        <p:spPr>
          <a:xfrm>
            <a:off x="237878" y="6098855"/>
            <a:ext cx="11879382" cy="545842"/>
          </a:xfrm>
          <a:prstGeom prst="rect">
            <a:avLst/>
          </a:prstGeom>
          <a:noFill/>
        </p:spPr>
        <p:txBody>
          <a:bodyPr wrap="square" lIns="0" tIns="0" rIns="0" bIns="0" numCol="3" spcCol="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r>
              <a:rPr kumimoji="0" lang="fr-fr" sz="700" b="0" i="0" u="none" strike="noStrike" kern="1200" cap="none" spc="0" normalizeH="0" baseline="0" noProof="0">
                <a:ln>
                  <a:noFill/>
                </a:ln>
                <a:solidFill>
                  <a:srgbClr val="091F2C"/>
                </a:solidFill>
                <a:effectLst/>
                <a:uLnTx/>
                <a:uFillTx/>
                <a:latin typeface="Segoe Sans Display"/>
                <a:ea typeface="+mn-ea"/>
                <a:cs typeface="+mn-cs"/>
              </a:rPr>
              <a:t>S’applique aux clients disposant d’au moins 2 000 licences M365</a:t>
            </a:r>
          </a:p>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r>
              <a:rPr kumimoji="0" lang="fr-fr" sz="700" b="0" i="0" u="none" strike="noStrike" kern="1200" cap="none" spc="0" normalizeH="0" baseline="0" noProof="0">
                <a:ln>
                  <a:noFill/>
                </a:ln>
                <a:solidFill>
                  <a:srgbClr val="091F2C"/>
                </a:solidFill>
                <a:effectLst/>
                <a:uLnTx/>
                <a:uFillTx/>
                <a:latin typeface="Segoe Sans Display"/>
                <a:ea typeface="+mn-ea"/>
                <a:cs typeface="+mn-cs"/>
              </a:rPr>
              <a:t>Recherche lexicale incluse pour les utilisateurs de </a:t>
            </a:r>
            <a:r>
              <a:rPr kumimoji="0" lang="fr-fr" sz="7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700" b="0" i="0" u="none" strike="noStrike" kern="1200" cap="none" spc="0" normalizeH="0" baseline="0" noProof="0">
                <a:ln>
                  <a:noFill/>
                </a:ln>
                <a:solidFill>
                  <a:srgbClr val="091F2C"/>
                </a:solidFill>
                <a:effectLst/>
                <a:uLnTx/>
                <a:uFillTx/>
                <a:latin typeface="Segoe Sans Display"/>
                <a:ea typeface="+mn-ea"/>
                <a:cs typeface="+mn-cs"/>
              </a:rPr>
              <a:t> Chat</a:t>
            </a:r>
          </a:p>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r>
              <a:rPr kumimoji="0" lang="fr-fr" sz="700" b="0" i="0" u="none" strike="noStrike" kern="1200" cap="none" spc="0" normalizeH="0" baseline="0" noProof="0">
                <a:ln>
                  <a:noFill/>
                </a:ln>
                <a:solidFill>
                  <a:srgbClr val="091F2C"/>
                </a:solidFill>
                <a:effectLst/>
                <a:uLnTx/>
                <a:uFillTx/>
                <a:latin typeface="Segoe Sans Display"/>
                <a:ea typeface="+mn-ea"/>
                <a:cs typeface="+mn-cs"/>
              </a:rPr>
              <a:t>L’accès aux kits de marque et aux enquêtes nécessite la licence M365 </a:t>
            </a:r>
            <a:r>
              <a:rPr kumimoji="0" lang="fr-fr" sz="7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700" b="0" i="0" u="none" strike="noStrike" kern="1200" cap="none" spc="0" normalizeH="0" baseline="0" noProof="0">
                <a:ln>
                  <a:noFill/>
                </a:ln>
                <a:solidFill>
                  <a:srgbClr val="091F2C"/>
                </a:solidFill>
                <a:effectLst/>
                <a:uLnTx/>
                <a:uFillTx/>
                <a:latin typeface="Segoe Sans Display"/>
                <a:ea typeface="+mn-ea"/>
                <a:cs typeface="+mn-cs"/>
              </a:rPr>
              <a:t> </a:t>
            </a:r>
          </a:p>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r>
              <a:rPr kumimoji="0" lang="fr-fr" sz="700" b="0" i="0" u="none" strike="noStrike" kern="1200" cap="none" spc="0" normalizeH="0" baseline="0" noProof="0">
                <a:ln>
                  <a:noFill/>
                </a:ln>
                <a:solidFill>
                  <a:srgbClr val="091F2C"/>
                </a:solidFill>
                <a:effectLst/>
                <a:uLnTx/>
                <a:uFillTx/>
                <a:latin typeface="Segoe Sans Display"/>
                <a:ea typeface="+mn-ea"/>
                <a:cs typeface="+mn-cs"/>
              </a:rPr>
              <a:t>Disponible via </a:t>
            </a:r>
            <a:r>
              <a:rPr lang="fr-fr" sz="700">
                <a:solidFill>
                  <a:srgbClr val="091F2C"/>
                </a:solidFill>
                <a:latin typeface="Segoe Sans Display"/>
                <a:hlinkClick r:id="rId4"/>
              </a:rPr>
              <a:t>le programme Frontier</a:t>
            </a:r>
            <a:r>
              <a:rPr kumimoji="0" lang="fr-fr" sz="700" b="0" i="0" u="none" strike="noStrike" kern="1200" cap="none" spc="0" normalizeH="0" baseline="0" noProof="0">
                <a:ln>
                  <a:noFill/>
                </a:ln>
                <a:solidFill>
                  <a:srgbClr val="091F2C"/>
                </a:solidFill>
                <a:effectLst/>
                <a:uLnTx/>
                <a:uFillTx/>
                <a:latin typeface="Segoe Sans Display"/>
                <a:ea typeface="+mn-ea"/>
                <a:cs typeface="+mn-cs"/>
              </a:rPr>
              <a:t>, tarification définitive annoncée lors </a:t>
            </a:r>
            <a:br>
              <a:rPr kumimoji="0" lang="fr-fr" sz="700" b="0" i="0" u="none" strike="noStrike" kern="1200" cap="none" spc="0" normalizeH="0" baseline="0" noProof="0">
                <a:ln>
                  <a:noFill/>
                </a:ln>
                <a:solidFill>
                  <a:srgbClr val="091F2C"/>
                </a:solidFill>
                <a:effectLst/>
                <a:uLnTx/>
                <a:uFillTx/>
                <a:latin typeface="Segoe Sans Display"/>
                <a:ea typeface="+mn-ea"/>
                <a:cs typeface="+mn-cs"/>
              </a:rPr>
            </a:br>
            <a:r>
              <a:rPr kumimoji="0" lang="fr-fr" sz="700" b="0" i="0" u="none" strike="noStrike" kern="1200" cap="none" spc="0" normalizeH="0" baseline="0" noProof="0">
                <a:ln>
                  <a:noFill/>
                </a:ln>
                <a:solidFill>
                  <a:srgbClr val="091F2C"/>
                </a:solidFill>
                <a:effectLst/>
                <a:uLnTx/>
                <a:uFillTx/>
                <a:latin typeface="Segoe Sans Display"/>
                <a:ea typeface="+mn-ea"/>
                <a:cs typeface="+mn-cs"/>
              </a:rPr>
              <a:t>de la disponibilité générale</a:t>
            </a:r>
          </a:p>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r>
              <a:rPr kumimoji="0" lang="fr-fr" sz="700" b="0" i="0" u="none" strike="noStrike" kern="1200" cap="none" spc="0" normalizeH="0" baseline="0" noProof="0">
                <a:ln>
                  <a:noFill/>
                </a:ln>
                <a:solidFill>
                  <a:srgbClr val="091F2C"/>
                </a:solidFill>
                <a:effectLst/>
                <a:uLnTx/>
                <a:uFillTx/>
                <a:latin typeface="Segoe Sans Display"/>
                <a:ea typeface="+mn-ea"/>
                <a:cs typeface="+mn-cs"/>
              </a:rPr>
              <a:t>Les utilisateurs de </a:t>
            </a:r>
            <a:r>
              <a:rPr kumimoji="0" lang="fr-fr" sz="7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700" b="0" i="0" u="none" strike="noStrike" kern="1200" cap="none" spc="0" normalizeH="0" baseline="0" noProof="0">
                <a:ln>
                  <a:noFill/>
                </a:ln>
                <a:solidFill>
                  <a:srgbClr val="091F2C"/>
                </a:solidFill>
                <a:effectLst/>
                <a:uLnTx/>
                <a:uFillTx/>
                <a:latin typeface="Segoe Sans Display"/>
                <a:ea typeface="+mn-ea"/>
                <a:cs typeface="+mn-cs"/>
              </a:rPr>
              <a:t> Chat accèdent au mode </a:t>
            </a:r>
            <a:r>
              <a:rPr kumimoji="0" lang="fr-fr" sz="7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700" b="0" i="0" u="none" strike="noStrike" kern="1200" cap="none" spc="0" normalizeH="0" baseline="0" noProof="0">
                <a:ln>
                  <a:noFill/>
                </a:ln>
                <a:solidFill>
                  <a:srgbClr val="091F2C"/>
                </a:solidFill>
                <a:effectLst/>
                <a:uLnTx/>
                <a:uFillTx/>
                <a:latin typeface="Segoe Sans Display"/>
                <a:ea typeface="+mn-ea"/>
                <a:cs typeface="+mn-cs"/>
              </a:rPr>
              <a:t> avec les données Web </a:t>
            </a:r>
            <a:br>
              <a:rPr kumimoji="0" lang="fr-fr" sz="700" b="0" i="0" u="none" strike="noStrike" kern="1200" cap="none" spc="0" normalizeH="0" baseline="0" noProof="0">
                <a:ln>
                  <a:noFill/>
                </a:ln>
                <a:solidFill>
                  <a:srgbClr val="091F2C"/>
                </a:solidFill>
                <a:effectLst/>
                <a:uLnTx/>
                <a:uFillTx/>
                <a:latin typeface="Segoe Sans Display"/>
                <a:ea typeface="+mn-ea"/>
                <a:cs typeface="+mn-cs"/>
              </a:rPr>
            </a:br>
            <a:r>
              <a:rPr kumimoji="0" lang="fr-fr" sz="700" b="0" i="0" u="none" strike="noStrike" kern="1200" cap="none" spc="0" normalizeH="0" baseline="0" noProof="0">
                <a:ln>
                  <a:noFill/>
                </a:ln>
                <a:solidFill>
                  <a:srgbClr val="091F2C"/>
                </a:solidFill>
                <a:effectLst/>
                <a:uLnTx/>
                <a:uFillTx/>
                <a:latin typeface="Segoe Sans Display"/>
                <a:ea typeface="+mn-ea"/>
                <a:cs typeface="+mn-cs"/>
              </a:rPr>
              <a:t>et les documents ouverts uniquement</a:t>
            </a:r>
          </a:p>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r>
              <a:rPr kumimoji="0" lang="fr-fr" sz="700" b="0" i="0" u="none" strike="noStrike" kern="1200" cap="none" spc="0" normalizeH="0" baseline="0" noProof="0">
                <a:ln>
                  <a:noFill/>
                </a:ln>
                <a:solidFill>
                  <a:srgbClr val="091F2C"/>
                </a:solidFill>
                <a:effectLst/>
                <a:uLnTx/>
                <a:uFillTx/>
                <a:latin typeface="Segoe Sans Display"/>
                <a:ea typeface="+mn-ea"/>
                <a:cs typeface="+mn-cs"/>
              </a:rPr>
              <a:t>Pour les utilisateurs sans licence, </a:t>
            </a:r>
            <a:r>
              <a:rPr kumimoji="0" lang="fr-fr" sz="7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700" b="0" i="0" u="none" strike="noStrike" kern="1200" cap="none" spc="0" normalizeH="0" baseline="0" noProof="0">
                <a:ln>
                  <a:noFill/>
                </a:ln>
                <a:solidFill>
                  <a:srgbClr val="091F2C"/>
                </a:solidFill>
                <a:effectLst/>
                <a:uLnTx/>
                <a:uFillTx/>
                <a:latin typeface="Segoe Sans Display"/>
                <a:ea typeface="+mn-ea"/>
                <a:cs typeface="+mn-cs"/>
              </a:rPr>
              <a:t> Chat pour Outlook analyse les données organisationnelles provenant d’Outlook, Teams, OneDrive et SharePoint (accès limité)</a:t>
            </a:r>
          </a:p>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endParaRPr kumimoji="0" lang="en-US" sz="700" b="0" i="0" u="none" strike="noStrike" kern="1200" cap="none" spc="0" normalizeH="0" baseline="0" noProof="0">
              <a:ln>
                <a:noFill/>
              </a:ln>
              <a:solidFill>
                <a:srgbClr val="091F2C"/>
              </a:solidFill>
              <a:effectLst/>
              <a:uLnTx/>
              <a:uFillTx/>
              <a:latin typeface="Segoe Sans Display"/>
              <a:ea typeface="+mn-ea"/>
              <a:cs typeface="+mn-cs"/>
            </a:endParaRPr>
          </a:p>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r>
              <a:rPr kumimoji="0" lang="fr-fr" sz="700" b="0" i="0" u="none" strike="noStrike" kern="1200" cap="none" spc="0" normalizeH="0" baseline="0" noProof="0">
                <a:ln>
                  <a:noFill/>
                </a:ln>
                <a:solidFill>
                  <a:srgbClr val="091F2C"/>
                </a:solidFill>
                <a:effectLst/>
                <a:uLnTx/>
                <a:uFillTx/>
                <a:latin typeface="Segoe Sans Display"/>
                <a:ea typeface="+mn-ea"/>
                <a:cs typeface="+mn-cs"/>
              </a:rPr>
              <a:t>Les agents de recherche et d’analyse disposent d’une limite combinée </a:t>
            </a:r>
            <a:br>
              <a:rPr kumimoji="0" lang="fr-fr" sz="700" b="0" i="0" u="none" strike="noStrike" kern="1200" cap="none" spc="0" normalizeH="0" baseline="0" noProof="0">
                <a:ln>
                  <a:noFill/>
                </a:ln>
                <a:solidFill>
                  <a:srgbClr val="091F2C"/>
                </a:solidFill>
                <a:effectLst/>
                <a:uLnTx/>
                <a:uFillTx/>
                <a:latin typeface="Segoe Sans Display"/>
                <a:ea typeface="+mn-ea"/>
                <a:cs typeface="+mn-cs"/>
              </a:rPr>
            </a:br>
            <a:r>
              <a:rPr kumimoji="0" lang="fr-fr" sz="700" b="0" i="0" u="none" strike="noStrike" kern="1200" cap="none" spc="0" normalizeH="0" baseline="0" noProof="0">
                <a:ln>
                  <a:noFill/>
                </a:ln>
                <a:solidFill>
                  <a:srgbClr val="091F2C"/>
                </a:solidFill>
                <a:effectLst/>
                <a:uLnTx/>
                <a:uFillTx/>
                <a:latin typeface="Segoe Sans Display"/>
                <a:ea typeface="+mn-ea"/>
                <a:cs typeface="+mn-cs"/>
              </a:rPr>
              <a:t>de 25 interactions par utilisateur et par mois</a:t>
            </a:r>
          </a:p>
          <a:p>
            <a:pPr marL="114300" marR="0" lvl="0" indent="-114300" algn="l" defTabSz="896214" rtl="0" eaLnBrk="1" fontAlgn="base" latinLnBrk="0" hangingPunct="1">
              <a:lnSpc>
                <a:spcPct val="95000"/>
              </a:lnSpc>
              <a:spcBef>
                <a:spcPts val="0"/>
              </a:spcBef>
              <a:spcAft>
                <a:spcPts val="100"/>
              </a:spcAft>
              <a:buClrTx/>
              <a:buSzTx/>
              <a:buFontTx/>
              <a:buAutoNum type="arabicParenR"/>
              <a:tabLst/>
              <a:defRPr/>
            </a:pPr>
            <a:r>
              <a:rPr kumimoji="0" lang="fr-fr" sz="700" b="0" i="0" u="none" strike="noStrike" kern="1200" cap="none" spc="0" normalizeH="0" baseline="0" noProof="0">
                <a:ln>
                  <a:noFill/>
                </a:ln>
                <a:solidFill>
                  <a:srgbClr val="091F2C"/>
                </a:solidFill>
                <a:effectLst/>
                <a:uLnTx/>
                <a:uFillTx/>
                <a:latin typeface="Segoe Sans Display"/>
                <a:ea typeface="+mn-ea"/>
                <a:cs typeface="+mn-cs"/>
              </a:rPr>
              <a:t>Création de rapports de base disponible avec </a:t>
            </a:r>
            <a:r>
              <a:rPr kumimoji="0" lang="fr-fr" sz="7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700" b="0" i="0" u="none" strike="noStrike" kern="1200" cap="none" spc="0" normalizeH="0" baseline="0" noProof="0">
                <a:ln>
                  <a:noFill/>
                </a:ln>
                <a:solidFill>
                  <a:srgbClr val="091F2C"/>
                </a:solidFill>
                <a:effectLst/>
                <a:uLnTx/>
                <a:uFillTx/>
                <a:latin typeface="Segoe Sans Display"/>
                <a:ea typeface="+mn-ea"/>
                <a:cs typeface="+mn-cs"/>
              </a:rPr>
              <a:t> Chat</a:t>
            </a:r>
          </a:p>
        </p:txBody>
      </p:sp>
    </p:spTree>
    <p:extLst>
      <p:ext uri="{BB962C8B-B14F-4D97-AF65-F5344CB8AC3E}">
        <p14:creationId xmlns:p14="http://schemas.microsoft.com/office/powerpoint/2010/main" val="280614628"/>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A0E5F-421B-B3E7-672C-C5022F92D7C6}"/>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9345ED4F-0EFC-F4F2-7FCA-3EFC48CEB193}"/>
              </a:ext>
              <a:ext uri="{C183D7F6-B498-43B3-948B-1728B52AA6E4}">
                <adec:decorative xmlns:adec="http://schemas.microsoft.com/office/drawing/2017/decorative" val="1"/>
              </a:ext>
            </a:extLst>
          </p:cNvPr>
          <p:cNvSpPr/>
          <p:nvPr/>
        </p:nvSpPr>
        <p:spPr bwMode="auto">
          <a:xfrm>
            <a:off x="1" y="1608667"/>
            <a:ext cx="12192000" cy="5249334"/>
          </a:xfrm>
          <a:prstGeom prst="rect">
            <a:avLst/>
          </a:prstGeom>
          <a:solidFill>
            <a:srgbClr val="F2F9F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Aptos" panose="02110004020202020204"/>
              <a:ea typeface="Segoe UI" pitchFamily="34" charset="0"/>
              <a:cs typeface="Segoe UI" pitchFamily="34" charset="0"/>
            </a:endParaRPr>
          </a:p>
        </p:txBody>
      </p:sp>
      <p:sp>
        <p:nvSpPr>
          <p:cNvPr id="7" name="Rectangle: Rounded Corners 11">
            <a:extLst>
              <a:ext uri="{FF2B5EF4-FFF2-40B4-BE49-F238E27FC236}">
                <a16:creationId xmlns:a16="http://schemas.microsoft.com/office/drawing/2014/main" id="{84070E5A-C33D-FD59-041D-6C5D6BF26392}"/>
              </a:ext>
            </a:extLst>
          </p:cNvPr>
          <p:cNvSpPr/>
          <p:nvPr/>
        </p:nvSpPr>
        <p:spPr bwMode="auto">
          <a:xfrm>
            <a:off x="826566" y="2375438"/>
            <a:ext cx="5104980" cy="3699911"/>
          </a:xfrm>
          <a:prstGeom prst="roundRect">
            <a:avLst>
              <a:gd name="adj" fmla="val 5726"/>
            </a:avLst>
          </a:prstGeom>
          <a:solidFill>
            <a:schemeClr val="bg1"/>
          </a:solidFill>
          <a:ln w="15875">
            <a:gradFill>
              <a:gsLst>
                <a:gs pos="0">
                  <a:srgbClr val="0078D4"/>
                </a:gs>
                <a:gs pos="100000">
                  <a:srgbClr val="BE41CC"/>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Sans Display"/>
              <a:ea typeface="Segoe UI" pitchFamily="34" charset="0"/>
              <a:cs typeface="Segoe UI" pitchFamily="34" charset="0"/>
            </a:endParaRPr>
          </a:p>
        </p:txBody>
      </p:sp>
      <p:sp>
        <p:nvSpPr>
          <p:cNvPr id="3" name="TextBox 2">
            <a:extLst>
              <a:ext uri="{FF2B5EF4-FFF2-40B4-BE49-F238E27FC236}">
                <a16:creationId xmlns:a16="http://schemas.microsoft.com/office/drawing/2014/main" id="{11CF449B-2E66-FFDC-A637-2898D1271BD0}"/>
              </a:ext>
            </a:extLst>
          </p:cNvPr>
          <p:cNvSpPr txBox="1"/>
          <p:nvPr/>
        </p:nvSpPr>
        <p:spPr>
          <a:xfrm>
            <a:off x="2654967" y="861177"/>
            <a:ext cx="6882066" cy="49244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a:r>
              <a:rPr lang="fr-fr" sz="1600">
                <a:solidFill>
                  <a:schemeClr val="accent6">
                    <a:lumMod val="10000"/>
                  </a:schemeClr>
                </a:solidFill>
                <a:latin typeface="Segoe Sans Display"/>
                <a:cs typeface="Segoe UI"/>
              </a:rPr>
              <a:t>Microsoft a adopté un modèle basé sur la capacité afin d’offrir une expérience plus flexible et plus évolutive aux utilisateurs. </a:t>
            </a:r>
            <a:endParaRPr lang="en-US" sz="1600">
              <a:solidFill>
                <a:schemeClr val="accent6">
                  <a:lumMod val="10000"/>
                </a:schemeClr>
              </a:solidFill>
              <a:cs typeface="Segoe UI"/>
            </a:endParaRPr>
          </a:p>
        </p:txBody>
      </p:sp>
      <p:sp>
        <p:nvSpPr>
          <p:cNvPr id="6" name="Rectangle: Rounded Corners 9">
            <a:extLst>
              <a:ext uri="{FF2B5EF4-FFF2-40B4-BE49-F238E27FC236}">
                <a16:creationId xmlns:a16="http://schemas.microsoft.com/office/drawing/2014/main" id="{66F9F14B-888B-4A14-6890-457CDBB520CA}"/>
              </a:ext>
            </a:extLst>
          </p:cNvPr>
          <p:cNvSpPr/>
          <p:nvPr/>
        </p:nvSpPr>
        <p:spPr bwMode="auto">
          <a:xfrm>
            <a:off x="945377" y="2934887"/>
            <a:ext cx="5043685" cy="1360681"/>
          </a:xfrm>
          <a:prstGeom prst="roundRect">
            <a:avLst>
              <a:gd name="adj" fmla="val 8111"/>
            </a:avLst>
          </a:prstGeom>
          <a:noFill/>
          <a:ln>
            <a:noFill/>
            <a:headEnd type="none" w="med" len="med"/>
            <a:tailEnd type="none" w="med" len="med"/>
          </a:ln>
          <a:effectLst>
            <a:outerShdw blurRad="2286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146304" rIns="274320" bIns="146304" numCol="1" spcCol="0" rtlCol="0" fromWordArt="0" anchor="t" anchorCtr="0" forceAA="0" compatLnSpc="1">
            <a:prstTxWarp prst="textNoShape">
              <a:avLst/>
            </a:prstTxWarp>
            <a:noAutofit/>
          </a:bodyPr>
          <a:lstStyle/>
          <a:p>
            <a:pPr>
              <a:lnSpc>
                <a:spcPct val="90000"/>
              </a:lnSpc>
            </a:pPr>
            <a:r>
              <a:rPr lang="fr-fr" sz="2400" b="1">
                <a:ln w="3175">
                  <a:noFill/>
                </a:ln>
                <a:gradFill>
                  <a:gsLst>
                    <a:gs pos="21000">
                      <a:srgbClr val="0078D4"/>
                    </a:gs>
                    <a:gs pos="100000">
                      <a:srgbClr val="C73ECC"/>
                    </a:gs>
                  </a:gsLst>
                  <a:lin ang="2400000" scaled="0"/>
                </a:gradFill>
                <a:latin typeface="Segoe Sans Display"/>
                <a:cs typeface="Segoe Sans Display"/>
              </a:rPr>
              <a:t>Utilisateurs Microsoft 365 Copilot</a:t>
            </a:r>
            <a:r>
              <a:rPr kumimoji="0" lang="fr-fr" sz="2400" b="1"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 Chat </a:t>
            </a:r>
            <a:br>
              <a:rPr/>
            </a:br>
            <a:r>
              <a:rPr lang="fr-fr">
                <a:ln w="3175">
                  <a:noFill/>
                </a:ln>
                <a:gradFill>
                  <a:gsLst>
                    <a:gs pos="21000">
                      <a:srgbClr val="0078D4"/>
                    </a:gs>
                    <a:gs pos="100000">
                      <a:srgbClr val="C73ECC"/>
                    </a:gs>
                  </a:gsLst>
                  <a:lin ang="2400000" scaled="0"/>
                </a:gradFill>
                <a:latin typeface="Segoe Sans Display"/>
                <a:cs typeface="Segoe Sans Display"/>
              </a:rPr>
              <a:t>sans licence</a:t>
            </a:r>
            <a:r>
              <a:rPr kumimoji="0" lang="fr-fr"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 Microsoft 365 Copilot</a:t>
            </a:r>
            <a:br>
              <a:rPr/>
            </a:br>
            <a:br>
              <a:rPr sz="1400"/>
            </a:br>
            <a:r>
              <a:rPr lang="fr-fr" sz="1300" b="1">
                <a:solidFill>
                  <a:schemeClr val="accent6">
                    <a:lumMod val="10000"/>
                  </a:schemeClr>
                </a:solidFill>
              </a:rPr>
              <a:t>Accès standard :</a:t>
            </a:r>
            <a:r>
              <a:rPr lang="fr-fr" sz="1300">
                <a:solidFill>
                  <a:schemeClr val="accent6">
                    <a:lumMod val="10000"/>
                  </a:schemeClr>
                </a:solidFill>
              </a:rPr>
              <a:t> soumis à la capacité disponible du service, qui peut varier au cours de la journée. Si la capacité n’est pas disponible, les utilisateurs sont alertés dans le produit, mais toute tâche déjà en cours se poursuit sans interruption. Cette capacité standard s’applique aux fonctionnalités suivantes :</a:t>
            </a:r>
            <a:br>
              <a:rPr/>
            </a:br>
            <a:endParaRPr lang="en-US" sz="1400">
              <a:solidFill>
                <a:schemeClr val="accent6">
                  <a:lumMod val="10000"/>
                </a:schemeClr>
              </a:solidFill>
              <a:cs typeface="Segoe Sans Display"/>
            </a:endParaRPr>
          </a:p>
          <a:p>
            <a:pPr marL="285750" indent="-285750">
              <a:lnSpc>
                <a:spcPct val="90000"/>
              </a:lnSpc>
              <a:buFont typeface="Arial" panose="020B0604020202020204" pitchFamily="34" charset="0"/>
              <a:buChar char="•"/>
            </a:pPr>
            <a:r>
              <a:rPr lang="fr-fr" sz="1400">
                <a:solidFill>
                  <a:schemeClr val="accent6">
                    <a:lumMod val="10000"/>
                  </a:schemeClr>
                </a:solidFill>
                <a:cs typeface="Segoe Sans Display"/>
              </a:rPr>
              <a:t>Génération d’images</a:t>
            </a:r>
          </a:p>
          <a:p>
            <a:pPr marL="285750" indent="-285750">
              <a:lnSpc>
                <a:spcPct val="90000"/>
              </a:lnSpc>
              <a:buFont typeface="Arial" panose="020B0604020202020204" pitchFamily="34" charset="0"/>
              <a:buChar char="•"/>
            </a:pPr>
            <a:r>
              <a:rPr lang="fr-fr" sz="1400">
                <a:solidFill>
                  <a:schemeClr val="accent6">
                    <a:lumMod val="10000"/>
                  </a:schemeClr>
                </a:solidFill>
                <a:cs typeface="Segoe Sans Display"/>
              </a:rPr>
              <a:t>Chargement de fichiers</a:t>
            </a:r>
          </a:p>
          <a:p>
            <a:pPr marL="285750" indent="-285750">
              <a:lnSpc>
                <a:spcPct val="90000"/>
              </a:lnSpc>
              <a:buFont typeface="Arial" panose="020B0604020202020204" pitchFamily="34" charset="0"/>
              <a:buChar char="•"/>
            </a:pPr>
            <a:r>
              <a:rPr lang="fr-fr" sz="1400">
                <a:solidFill>
                  <a:schemeClr val="accent6">
                    <a:lumMod val="10000"/>
                  </a:schemeClr>
                </a:solidFill>
                <a:cs typeface="Segoe Sans Display"/>
              </a:rPr>
              <a:t>GPT-5.2</a:t>
            </a:r>
          </a:p>
          <a:p>
            <a:pPr>
              <a:lnSpc>
                <a:spcPct val="90000"/>
              </a:lnSpc>
              <a:defRPr/>
            </a:pPr>
            <a:endParaRPr lang="en-US" sz="1400">
              <a:solidFill>
                <a:schemeClr val="accent6">
                  <a:lumMod val="10000"/>
                </a:schemeClr>
              </a:solidFill>
              <a:cs typeface="Segoe Sans Display"/>
            </a:endParaRPr>
          </a:p>
        </p:txBody>
      </p:sp>
      <p:sp>
        <p:nvSpPr>
          <p:cNvPr id="11" name="Oval 10">
            <a:extLst>
              <a:ext uri="{FF2B5EF4-FFF2-40B4-BE49-F238E27FC236}">
                <a16:creationId xmlns:a16="http://schemas.microsoft.com/office/drawing/2014/main" id="{C7B06E2F-C215-4D7E-4624-F9E42BD3CB84}"/>
              </a:ext>
            </a:extLst>
          </p:cNvPr>
          <p:cNvSpPr/>
          <p:nvPr/>
        </p:nvSpPr>
        <p:spPr>
          <a:xfrm>
            <a:off x="2827052" y="1834088"/>
            <a:ext cx="1106424" cy="1104488"/>
          </a:xfrm>
          <a:prstGeom prst="ellipse">
            <a:avLst/>
          </a:prstGeom>
          <a:gradFill>
            <a:gsLst>
              <a:gs pos="49400">
                <a:srgbClr val="7360C6"/>
              </a:gs>
              <a:gs pos="0">
                <a:srgbClr val="356FD2"/>
              </a:gs>
              <a:gs pos="100000">
                <a:srgbClr val="C638CB"/>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1" i="0" u="none" strike="noStrike" kern="0" cap="none" spc="0" normalizeH="0" baseline="0" noProof="0">
              <a:ln>
                <a:noFill/>
              </a:ln>
              <a:solidFill>
                <a:srgbClr val="FFFFFF"/>
              </a:solidFill>
              <a:effectLst/>
              <a:uLnTx/>
              <a:uFillTx/>
              <a:latin typeface="Segoe UI"/>
              <a:ea typeface="+mn-ea"/>
              <a:cs typeface="Segoe UI" pitchFamily="34" charset="0"/>
            </a:endParaRPr>
          </a:p>
        </p:txBody>
      </p:sp>
      <p:pic>
        <p:nvPicPr>
          <p:cNvPr id="9" name="Graphic 8" descr="Contour d’une roue d’engrenage">
            <a:extLst>
              <a:ext uri="{FF2B5EF4-FFF2-40B4-BE49-F238E27FC236}">
                <a16:creationId xmlns:a16="http://schemas.microsoft.com/office/drawing/2014/main" id="{68E198C0-47F7-EBE4-C861-8333B1DA078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77344" y="1884212"/>
            <a:ext cx="1005840" cy="1005840"/>
          </a:xfrm>
          <a:prstGeom prst="rect">
            <a:avLst/>
          </a:prstGeom>
        </p:spPr>
      </p:pic>
      <p:sp>
        <p:nvSpPr>
          <p:cNvPr id="24" name="Title 25">
            <a:extLst>
              <a:ext uri="{FF2B5EF4-FFF2-40B4-BE49-F238E27FC236}">
                <a16:creationId xmlns:a16="http://schemas.microsoft.com/office/drawing/2014/main" id="{7DD8ED59-F289-8301-DA46-031378473E82}"/>
              </a:ext>
            </a:extLst>
          </p:cNvPr>
          <p:cNvSpPr txBox="1">
            <a:spLocks/>
          </p:cNvSpPr>
          <p:nvPr/>
        </p:nvSpPr>
        <p:spPr>
          <a:xfrm>
            <a:off x="2224714" y="306255"/>
            <a:ext cx="7742571" cy="590931"/>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spAutoFit/>
          </a:bodyPr>
          <a:lstStyle>
            <a:lvl1pPr algn="l" defTabSz="914400" rtl="0" eaLnBrk="1" latinLnBrk="0" hangingPunct="1">
              <a:lnSpc>
                <a:spcPct val="90000"/>
              </a:lnSpc>
              <a:spcBef>
                <a:spcPct val="0"/>
              </a:spcBef>
              <a:buNone/>
              <a:defRPr lang="en-US" sz="3000" b="1" i="0" kern="1200" cap="none" spc="-20" baseline="0">
                <a:ln w="3175">
                  <a:noFill/>
                </a:ln>
                <a:solidFill>
                  <a:srgbClr val="000000"/>
                </a:solidFill>
                <a:effectLst/>
                <a:latin typeface="Segoe Sans Display Semibold" pitchFamily="2" charset="0"/>
                <a:ea typeface="+mj-ea"/>
                <a:cs typeface="Segoe Sans Display Semibold" pitchFamily="2" charset="0"/>
              </a:defRPr>
            </a:lvl1pPr>
          </a:lstStyle>
          <a:p>
            <a:pPr algn="ctr">
              <a:defRPr/>
            </a:pPr>
            <a:r>
              <a:rPr lang="fr-fr" sz="3600">
                <a:ln>
                  <a:noFill/>
                </a:ln>
                <a:gradFill>
                  <a:gsLst>
                    <a:gs pos="0">
                      <a:srgbClr val="0078D4"/>
                    </a:gs>
                    <a:gs pos="94000">
                      <a:srgbClr val="C73ECC"/>
                    </a:gs>
                  </a:gsLst>
                  <a:lin ang="0" scaled="1"/>
                </a:gradFill>
                <a:latin typeface="Segoe Sans Display Semibold"/>
                <a:cs typeface="Segoe Sans Display Semibold"/>
              </a:rPr>
              <a:t>Accès standard et prioritaire</a:t>
            </a:r>
          </a:p>
        </p:txBody>
      </p:sp>
      <p:sp>
        <p:nvSpPr>
          <p:cNvPr id="27" name="Rectangle: Rounded Corners 11">
            <a:extLst>
              <a:ext uri="{FF2B5EF4-FFF2-40B4-BE49-F238E27FC236}">
                <a16:creationId xmlns:a16="http://schemas.microsoft.com/office/drawing/2014/main" id="{B02090BB-0ECE-901C-8900-8C7789851D26}"/>
              </a:ext>
            </a:extLst>
          </p:cNvPr>
          <p:cNvSpPr/>
          <p:nvPr/>
        </p:nvSpPr>
        <p:spPr bwMode="auto">
          <a:xfrm>
            <a:off x="6217925" y="2375438"/>
            <a:ext cx="5104980" cy="3699911"/>
          </a:xfrm>
          <a:prstGeom prst="roundRect">
            <a:avLst>
              <a:gd name="adj" fmla="val 5726"/>
            </a:avLst>
          </a:prstGeom>
          <a:solidFill>
            <a:schemeClr val="bg1"/>
          </a:solidFill>
          <a:ln w="15875">
            <a:gradFill>
              <a:gsLst>
                <a:gs pos="0">
                  <a:srgbClr val="0078D4"/>
                </a:gs>
                <a:gs pos="100000">
                  <a:srgbClr val="BE41CC"/>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Sans Display"/>
              <a:ea typeface="Segoe UI" pitchFamily="34" charset="0"/>
              <a:cs typeface="Segoe UI" pitchFamily="34" charset="0"/>
            </a:endParaRPr>
          </a:p>
        </p:txBody>
      </p:sp>
      <p:sp>
        <p:nvSpPr>
          <p:cNvPr id="28" name="Rectangle: Rounded Corners 9">
            <a:extLst>
              <a:ext uri="{FF2B5EF4-FFF2-40B4-BE49-F238E27FC236}">
                <a16:creationId xmlns:a16="http://schemas.microsoft.com/office/drawing/2014/main" id="{89C7F1FA-48A9-C7BB-98AE-FD6B57D0E0B2}"/>
              </a:ext>
            </a:extLst>
          </p:cNvPr>
          <p:cNvSpPr/>
          <p:nvPr/>
        </p:nvSpPr>
        <p:spPr bwMode="auto">
          <a:xfrm>
            <a:off x="6466834" y="2941082"/>
            <a:ext cx="4786414" cy="1354486"/>
          </a:xfrm>
          <a:prstGeom prst="roundRect">
            <a:avLst>
              <a:gd name="adj" fmla="val 8111"/>
            </a:avLst>
          </a:prstGeom>
          <a:noFill/>
          <a:ln>
            <a:noFill/>
            <a:headEnd type="none" w="med" len="med"/>
            <a:tailEnd type="none" w="med" len="med"/>
          </a:ln>
          <a:effectLst>
            <a:outerShdw blurRad="2286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146304" rIns="274320" bIns="146304" numCol="1" spcCol="0" rtlCol="0" fromWordArt="0" anchor="t" anchorCtr="0" forceAA="0" compatLnSpc="1">
            <a:prstTxWarp prst="textNoShape">
              <a:avLst/>
            </a:prstTxWarp>
            <a:noAutofit/>
          </a:bodyPr>
          <a:lstStyle/>
          <a:p>
            <a:pPr>
              <a:lnSpc>
                <a:spcPct val="90000"/>
              </a:lnSpc>
            </a:pPr>
            <a:r>
              <a:rPr lang="fr-fr" sz="2400" b="1">
                <a:ln w="3175">
                  <a:noFill/>
                </a:ln>
                <a:gradFill>
                  <a:gsLst>
                    <a:gs pos="21000">
                      <a:srgbClr val="0078D4"/>
                    </a:gs>
                    <a:gs pos="100000">
                      <a:srgbClr val="C73ECC"/>
                    </a:gs>
                  </a:gsLst>
                  <a:lin ang="2400000" scaled="0"/>
                </a:gradFill>
                <a:latin typeface="Segoe Sans Display"/>
                <a:cs typeface="Segoe Sans Display"/>
              </a:rPr>
              <a:t>Utilisateurs Microsoft 365</a:t>
            </a:r>
            <a:r>
              <a:rPr kumimoji="0" lang="fr-fr" sz="2400" b="1"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 Copilot </a:t>
            </a:r>
            <a:br>
              <a:rPr/>
            </a:br>
            <a:r>
              <a:rPr kumimoji="0" lang="fr-fr"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avec licence Microsoft 365 Copilot </a:t>
            </a:r>
            <a:br>
              <a:rPr/>
            </a:br>
            <a:br>
              <a:rPr sz="1400"/>
            </a:br>
            <a:r>
              <a:rPr lang="fr-fr" sz="1300" b="1">
                <a:solidFill>
                  <a:schemeClr val="accent6">
                    <a:lumMod val="10000"/>
                  </a:schemeClr>
                </a:solidFill>
              </a:rPr>
              <a:t>Accès prioritaire :</a:t>
            </a:r>
            <a:r>
              <a:rPr lang="fr-fr" sz="1300">
                <a:solidFill>
                  <a:schemeClr val="accent6">
                    <a:lumMod val="10000"/>
                  </a:schemeClr>
                </a:solidFill>
              </a:rPr>
              <a:t> temps de réponse plus rapides et disponibilité plus constante, y compris pendant les périodes de forte utilisation. Cette capacité prioritaire s’applique aux fonctionnalités suivantes :</a:t>
            </a:r>
          </a:p>
          <a:p>
            <a:pPr>
              <a:lnSpc>
                <a:spcPct val="90000"/>
              </a:lnSpc>
            </a:pPr>
            <a:endParaRPr lang="en-US" sz="1400">
              <a:solidFill>
                <a:schemeClr val="accent6">
                  <a:lumMod val="10000"/>
                </a:schemeClr>
              </a:solidFill>
              <a:cs typeface="Segoe Sans Display"/>
            </a:endParaRPr>
          </a:p>
          <a:p>
            <a:pPr>
              <a:lnSpc>
                <a:spcPct val="90000"/>
              </a:lnSpc>
            </a:pPr>
            <a:endParaRPr lang="en-US" sz="900">
              <a:solidFill>
                <a:schemeClr val="accent6">
                  <a:lumMod val="10000"/>
                </a:schemeClr>
              </a:solidFill>
              <a:cs typeface="Segoe Sans Display"/>
            </a:endParaRPr>
          </a:p>
          <a:p>
            <a:pPr>
              <a:lnSpc>
                <a:spcPct val="90000"/>
              </a:lnSpc>
            </a:pPr>
            <a:endParaRPr lang="en-US" sz="1400">
              <a:solidFill>
                <a:schemeClr val="accent6">
                  <a:lumMod val="10000"/>
                </a:schemeClr>
              </a:solidFill>
              <a:cs typeface="Segoe Sans Display"/>
            </a:endParaRPr>
          </a:p>
          <a:p>
            <a:pPr marL="285750" indent="-285750">
              <a:lnSpc>
                <a:spcPct val="90000"/>
              </a:lnSpc>
              <a:buFont typeface="Arial" panose="020B0604020202020204" pitchFamily="34" charset="0"/>
              <a:buChar char="•"/>
            </a:pPr>
            <a:r>
              <a:rPr lang="fr-fr" sz="1400">
                <a:solidFill>
                  <a:schemeClr val="accent6">
                    <a:lumMod val="10000"/>
                  </a:schemeClr>
                </a:solidFill>
                <a:cs typeface="Segoe Sans Display"/>
              </a:rPr>
              <a:t>Génération d’images</a:t>
            </a:r>
          </a:p>
          <a:p>
            <a:pPr marL="285750" indent="-285750">
              <a:lnSpc>
                <a:spcPct val="90000"/>
              </a:lnSpc>
              <a:buFont typeface="Arial" panose="020B0604020202020204" pitchFamily="34" charset="0"/>
              <a:buChar char="•"/>
            </a:pPr>
            <a:r>
              <a:rPr lang="fr-fr" sz="1400">
                <a:solidFill>
                  <a:schemeClr val="accent6">
                    <a:lumMod val="10000"/>
                  </a:schemeClr>
                </a:solidFill>
                <a:cs typeface="Segoe Sans Display"/>
              </a:rPr>
              <a:t>Chargement de fichiers</a:t>
            </a:r>
          </a:p>
          <a:p>
            <a:pPr marL="285750" indent="-285750">
              <a:lnSpc>
                <a:spcPct val="90000"/>
              </a:lnSpc>
              <a:buFont typeface="Arial" panose="020B0604020202020204" pitchFamily="34" charset="0"/>
              <a:buChar char="•"/>
            </a:pPr>
            <a:r>
              <a:rPr lang="fr-fr" sz="1400">
                <a:solidFill>
                  <a:schemeClr val="accent6">
                    <a:lumMod val="10000"/>
                  </a:schemeClr>
                </a:solidFill>
                <a:cs typeface="Segoe Sans Display"/>
              </a:rPr>
              <a:t>GPT-5.2</a:t>
            </a:r>
          </a:p>
          <a:p>
            <a:pPr marL="285750" indent="-285750">
              <a:lnSpc>
                <a:spcPct val="90000"/>
              </a:lnSpc>
              <a:buFont typeface="Arial" panose="020B0604020202020204" pitchFamily="34" charset="0"/>
              <a:buChar char="•"/>
            </a:pPr>
            <a:endParaRPr lang="en-US" sz="1400">
              <a:solidFill>
                <a:schemeClr val="accent6">
                  <a:lumMod val="10000"/>
                </a:schemeClr>
              </a:solidFill>
              <a:cs typeface="Segoe Sans Display"/>
            </a:endParaRPr>
          </a:p>
          <a:p>
            <a:pPr>
              <a:lnSpc>
                <a:spcPct val="90000"/>
              </a:lnSpc>
            </a:pPr>
            <a:endParaRPr lang="en-US" sz="2000">
              <a:solidFill>
                <a:srgbClr val="000000"/>
              </a:solidFill>
              <a:cs typeface="Segoe UI" pitchFamily="34" charset="0"/>
            </a:endParaRPr>
          </a:p>
        </p:txBody>
      </p:sp>
      <p:sp>
        <p:nvSpPr>
          <p:cNvPr id="29" name="Oval 28">
            <a:extLst>
              <a:ext uri="{FF2B5EF4-FFF2-40B4-BE49-F238E27FC236}">
                <a16:creationId xmlns:a16="http://schemas.microsoft.com/office/drawing/2014/main" id="{E4FBC7E7-17EC-B5CB-0B65-404DA1D869BD}"/>
              </a:ext>
            </a:extLst>
          </p:cNvPr>
          <p:cNvSpPr/>
          <p:nvPr/>
        </p:nvSpPr>
        <p:spPr>
          <a:xfrm>
            <a:off x="8218411" y="1834088"/>
            <a:ext cx="1106424" cy="1104488"/>
          </a:xfrm>
          <a:prstGeom prst="ellipse">
            <a:avLst/>
          </a:prstGeom>
          <a:gradFill>
            <a:gsLst>
              <a:gs pos="49400">
                <a:srgbClr val="7360C6"/>
              </a:gs>
              <a:gs pos="0">
                <a:srgbClr val="356FD2"/>
              </a:gs>
              <a:gs pos="100000">
                <a:srgbClr val="C638CB"/>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1" i="0" u="none" strike="noStrike" kern="0" cap="none" spc="0" normalizeH="0" baseline="0" noProof="0">
              <a:ln>
                <a:noFill/>
              </a:ln>
              <a:solidFill>
                <a:srgbClr val="FFFFFF"/>
              </a:solidFill>
              <a:effectLst/>
              <a:uLnTx/>
              <a:uFillTx/>
              <a:latin typeface="Segoe UI"/>
              <a:ea typeface="+mn-ea"/>
              <a:cs typeface="Segoe UI" pitchFamily="34" charset="0"/>
            </a:endParaRPr>
          </a:p>
        </p:txBody>
      </p:sp>
      <p:pic>
        <p:nvPicPr>
          <p:cNvPr id="30" name="Graphic 29">
            <a:extLst>
              <a:ext uri="{FF2B5EF4-FFF2-40B4-BE49-F238E27FC236}">
                <a16:creationId xmlns:a16="http://schemas.microsoft.com/office/drawing/2014/main" id="{98B269A9-F15E-F655-2C07-48C244F0D4E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8268703" y="1884212"/>
            <a:ext cx="1005840" cy="1005840"/>
          </a:xfrm>
          <a:prstGeom prst="rect">
            <a:avLst/>
          </a:prstGeom>
        </p:spPr>
      </p:pic>
      <p:sp>
        <p:nvSpPr>
          <p:cNvPr id="4" name="TextBox 3">
            <a:extLst>
              <a:ext uri="{FF2B5EF4-FFF2-40B4-BE49-F238E27FC236}">
                <a16:creationId xmlns:a16="http://schemas.microsoft.com/office/drawing/2014/main" id="{806E1628-190E-E8AD-A46B-711610E597B7}"/>
              </a:ext>
            </a:extLst>
          </p:cNvPr>
          <p:cNvSpPr txBox="1"/>
          <p:nvPr/>
        </p:nvSpPr>
        <p:spPr>
          <a:xfrm>
            <a:off x="0" y="6292129"/>
            <a:ext cx="12191999" cy="369332"/>
          </a:xfrm>
          <a:prstGeom prst="rect">
            <a:avLst/>
          </a:prstGeom>
          <a:noFill/>
        </p:spPr>
        <p:txBody>
          <a:bodyPr wrap="square" lIns="91440" tIns="45720" rIns="91440" bIns="45720" anchor="t">
            <a:spAutoFit/>
          </a:bodyPr>
          <a:lstStyle/>
          <a:p>
            <a:pPr algn="ctr"/>
            <a:r>
              <a:rPr lang="fr-fr" u="sng">
                <a:solidFill>
                  <a:srgbClr val="0563C1"/>
                </a:solidFill>
                <a:latin typeface="Segoe UI"/>
                <a:ea typeface="Times New Roman" panose="02020603050405020304" pitchFamily="18" charset="0"/>
                <a:cs typeface="Arial"/>
                <a:hlinkClick r:id="rId5"/>
              </a:rPr>
              <a:t>En savoir</a:t>
            </a:r>
            <a:r>
              <a:rPr lang="fr-fr" u="sng">
                <a:solidFill>
                  <a:srgbClr val="0563C1"/>
                </a:solidFill>
                <a:latin typeface="Segoe UI"/>
                <a:ea typeface="Times New Roman" panose="02020603050405020304" pitchFamily="18" charset="0"/>
                <a:cs typeface="Arial"/>
                <a:hlinkClick r:id="rId5">
                  <a:extLst>
                    <a:ext uri="{A12FA001-AC4F-418D-AE19-62706E023703}">
                      <ahyp:hlinkClr xmlns:ahyp="http://schemas.microsoft.com/office/drawing/2018/hyperlinkcolor" val="tx"/>
                    </a:ext>
                  </a:extLst>
                </a:hlinkClick>
              </a:rPr>
              <a:t> plus</a:t>
            </a:r>
            <a:r>
              <a:rPr lang="fr-fr" sz="1800" u="sng">
                <a:solidFill>
                  <a:srgbClr val="0563C1"/>
                </a:solidFill>
                <a:effectLst/>
                <a:latin typeface="Segoe UI"/>
                <a:ea typeface="Times New Roman" panose="02020603050405020304" pitchFamily="18" charset="0"/>
                <a:cs typeface="Arial"/>
                <a:hlinkClick r:id="rId5">
                  <a:extLst>
                    <a:ext uri="{A12FA001-AC4F-418D-AE19-62706E023703}">
                      <ahyp:hlinkClr xmlns:ahyp="http://schemas.microsoft.com/office/drawing/2018/hyperlinkcolor" val="tx"/>
                    </a:ext>
                  </a:extLst>
                </a:hlinkClick>
              </a:rPr>
              <a:t> sur le support Microsoft</a:t>
            </a:r>
            <a:endParaRPr lang="en-US">
              <a:latin typeface="Segoe UI"/>
              <a:cs typeface="Arial"/>
              <a:hlinkClick r:id="rId5">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7619354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childTnLst>
                                </p:cTn>
                              </p:par>
                              <p:par>
                                <p:cTn id="7" presetID="64" presetClass="path" presetSubtype="0" accel="50000" decel="50000" fill="hold" grpId="1" nodeType="withEffect">
                                  <p:stCondLst>
                                    <p:cond delay="0"/>
                                  </p:stCondLst>
                                  <p:childTnLst>
                                    <p:animMotion origin="layout" path="M 1.25E-6 0.03703 L 1.25E-6 4.07407E-6 " pathEditMode="relative" rAng="0" ptsTypes="AA">
                                      <p:cBhvr>
                                        <p:cTn id="8" dur="500" fill="hold"/>
                                        <p:tgtEl>
                                          <p:spTgt spid="24"/>
                                        </p:tgtEl>
                                        <p:attrNameLst>
                                          <p:attrName>ppt_x</p:attrName>
                                          <p:attrName>ppt_y</p:attrName>
                                        </p:attrNameLst>
                                      </p:cBhvr>
                                      <p:rCtr x="0" y="-185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4" grpId="1"/>
    </p:bldLst>
  </p:timing>
</p:sld>
</file>

<file path=ppt/theme/theme1.xml><?xml version="1.0" encoding="utf-8"?>
<a:theme xmlns:a="http://schemas.openxmlformats.org/drawingml/2006/main" name="Customer Hub Template">
  <a:themeElements>
    <a:clrScheme name="Customer Hub">
      <a:dk1>
        <a:srgbClr val="091F2C"/>
      </a:dk1>
      <a:lt1>
        <a:sysClr val="window" lastClr="FFFFFF"/>
      </a:lt1>
      <a:dk2>
        <a:srgbClr val="091F2C"/>
      </a:dk2>
      <a:lt2>
        <a:srgbClr val="EFF8FF"/>
      </a:lt2>
      <a:accent1>
        <a:srgbClr val="8DC8E8"/>
      </a:accent1>
      <a:accent2>
        <a:srgbClr val="0078D4"/>
      </a:accent2>
      <a:accent3>
        <a:srgbClr val="D59ED7"/>
      </a:accent3>
      <a:accent4>
        <a:srgbClr val="C03BC4"/>
      </a:accent4>
      <a:accent5>
        <a:srgbClr val="FFA38B"/>
      </a:accent5>
      <a:accent6>
        <a:srgbClr val="702573"/>
      </a:accent6>
      <a:hlink>
        <a:srgbClr val="006ECC"/>
      </a:hlink>
      <a:folHlink>
        <a:srgbClr val="3399F0"/>
      </a:folHlink>
    </a:clrScheme>
    <a:fontScheme name="Customer Hub">
      <a:majorFont>
        <a:latin typeface="Segoe Sans Display"/>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2.xml><?xml version="1.0" encoding="utf-8"?>
<a:theme xmlns:a="http://schemas.openxmlformats.org/drawingml/2006/main" name="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3.xml><?xml version="1.0" encoding="utf-8"?>
<a:theme xmlns:a="http://schemas.openxmlformats.org/drawingml/2006/main" name="1_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w="6350">
          <a:solidFill>
            <a:srgbClr val="D9D9D6"/>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0" id="{6B613F45-8EC8-42F9-932C-3D812BC0A41E}" vid="{731B3710-7283-4EED-B3B1-B5DA5FEB4743}"/>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adfd4c8-54de-4fa2-b73e-b86369895801">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90F116-B58F-4255-B05B-DA3808E0E5C6}">
  <ds:schemaRefs>
    <ds:schemaRef ds:uri="http://purl.org/dc/elements/1.1/"/>
    <ds:schemaRef ds:uri="http://schemas.microsoft.com/office/2006/documentManagement/types"/>
    <ds:schemaRef ds:uri="http://www.w3.org/XML/1998/namespace"/>
    <ds:schemaRef ds:uri="http://purl.org/dc/dcmitype/"/>
    <ds:schemaRef ds:uri="http://schemas.openxmlformats.org/package/2006/metadata/core-properties"/>
    <ds:schemaRef ds:uri="http://purl.org/dc/terms/"/>
    <ds:schemaRef ds:uri="6adfd4c8-54de-4fa2-b73e-b86369895801"/>
    <ds:schemaRef ds:uri="http://schemas.microsoft.com/office/infopath/2007/PartnerControls"/>
    <ds:schemaRef ds:uri="http://schemas.microsoft.com/sharepoint/v3"/>
    <ds:schemaRef ds:uri="http://schemas.microsoft.com/office/2006/metadata/properties"/>
  </ds:schemaRefs>
</ds:datastoreItem>
</file>

<file path=customXml/itemProps2.xml><?xml version="1.0" encoding="utf-8"?>
<ds:datastoreItem xmlns:ds="http://schemas.openxmlformats.org/officeDocument/2006/customXml" ds:itemID="{17ED0F0C-4113-40F9-BEF6-D2A11ECB70F0}">
  <ds:schemaRefs>
    <ds:schemaRef ds:uri="6adfd4c8-54de-4fa2-b73e-b863698958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58FDAC0-319D-4A54-8D8E-1D42CB1F8004}">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7122</Words>
  <Application>Microsoft Office PowerPoint</Application>
  <PresentationFormat>Widescreen</PresentationFormat>
  <Paragraphs>673</Paragraphs>
  <Slides>38</Slides>
  <Notes>38</Notes>
  <HiddenSlides>0</HiddenSlides>
  <MMClips>7</MMClips>
  <ScaleCrop>false</ScaleCrop>
  <HeadingPairs>
    <vt:vector size="4" baseType="variant">
      <vt:variant>
        <vt:lpstr>Theme</vt:lpstr>
      </vt:variant>
      <vt:variant>
        <vt:i4>3</vt:i4>
      </vt:variant>
      <vt:variant>
        <vt:lpstr>Slide Titles</vt:lpstr>
      </vt:variant>
      <vt:variant>
        <vt:i4>38</vt:i4>
      </vt:variant>
    </vt:vector>
  </HeadingPairs>
  <TitlesOfParts>
    <vt:vector size="41" baseType="lpstr">
      <vt:lpstr>Customer Hub Template</vt:lpstr>
      <vt:lpstr>Microsoft 365 Copilot Template</vt:lpstr>
      <vt:lpstr>1_Microsoft 365 Copilot Template</vt:lpstr>
      <vt:lpstr>Bonjour et bienvenue sur le Hub client</vt:lpstr>
      <vt:lpstr>Optimisez votre expérience Microsoft 365 Copilot Chat</vt:lpstr>
      <vt:lpstr>PowerPoint Presentation</vt:lpstr>
      <vt:lpstr>PowerPoint Presentation</vt:lpstr>
      <vt:lpstr>PowerPoint Presentation</vt:lpstr>
      <vt:lpstr>Programme</vt:lpstr>
      <vt:lpstr>IA pour  tous</vt:lpstr>
      <vt:lpstr>PowerPoint Presentation</vt:lpstr>
      <vt:lpstr>Programme</vt:lpstr>
      <vt:lpstr>Pages Copilot</vt:lpstr>
      <vt:lpstr>PowerPoint Presentation</vt:lpstr>
      <vt:lpstr>PowerPoint Presentation</vt:lpstr>
      <vt:lpstr>Programme</vt:lpstr>
      <vt:lpstr>Créer</vt:lpstr>
      <vt:lpstr>Créer (diapositive 2)</vt:lpstr>
      <vt:lpstr>PowerPoint Presentation</vt:lpstr>
      <vt:lpstr>PowerPoint Presentation</vt:lpstr>
      <vt:lpstr>Programme</vt:lpstr>
      <vt:lpstr>Copilot Chat pour Outlook</vt:lpstr>
      <vt:lpstr>PowerPoint Presentation</vt:lpstr>
      <vt:lpstr>Programme</vt:lpstr>
      <vt:lpstr>Personnaliser Copilot Chat</vt:lpstr>
      <vt:lpstr>PowerPoint Presentation</vt:lpstr>
      <vt:lpstr>Programme</vt:lpstr>
      <vt:lpstr>Agents dans Copilot Chat</vt:lpstr>
      <vt:lpstr>Explorer un ensemble de solutions d’agents </vt:lpstr>
      <vt:lpstr>Démonstrations</vt:lpstr>
      <vt:lpstr>PowerPoint Presentation</vt:lpstr>
      <vt:lpstr>Programme</vt:lpstr>
      <vt:lpstr>Ressources disponibles après aujourd’hui</vt:lpstr>
      <vt:lpstr>Ressources Microsoft pour accélérer votre délai  de rentabilisation</vt:lpstr>
      <vt:lpstr>PowerPoint Presentation</vt:lpstr>
      <vt:lpstr>Rejoignez les prochaines sessions de notre Hub client Copilot</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Jignesh.Thakkar@microsoft.com</dc:creator>
  <cp:keywords/>
  <dc:description/>
  <cp:lastModifiedBy>Victoria Blasich (FREEMIND SEATTLE LLC)</cp:lastModifiedBy>
  <cp:revision>5</cp:revision>
  <cp:lastPrinted>2023-02-15T20:48:24Z</cp:lastPrinted>
  <dcterms:created xsi:type="dcterms:W3CDTF">2025-03-03T10:30:40Z</dcterms:created>
  <dcterms:modified xsi:type="dcterms:W3CDTF">2026-06-29T15:53:21Z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Product">
    <vt:lpwstr/>
  </property>
  <property fmtid="{D5CDD505-2E9C-101B-9397-08002B2CF9AE}" pid="4" name="Event1">
    <vt:lpwstr>622;#Unassigned|2c8af875-f38a-40b8-a0a9-056aed3fc8c0</vt:lpwstr>
  </property>
  <property fmtid="{D5CDD505-2E9C-101B-9397-08002B2CF9AE}" pid="5" name="Audience">
    <vt:lpwstr/>
  </property>
  <property fmtid="{D5CDD505-2E9C-101B-9397-08002B2CF9AE}" pid="6" name="Event Venue">
    <vt:lpwstr/>
  </property>
  <property fmtid="{D5CDD505-2E9C-101B-9397-08002B2CF9AE}" pid="7" name="Track">
    <vt:lpwstr/>
  </property>
  <property fmtid="{D5CDD505-2E9C-101B-9397-08002B2CF9AE}" pid="8" name="Event Location">
    <vt:lpwstr/>
  </property>
  <property fmtid="{D5CDD505-2E9C-101B-9397-08002B2CF9AE}" pid="9" name="Campaign">
    <vt:lpwstr/>
  </property>
  <property fmtid="{D5CDD505-2E9C-101B-9397-08002B2CF9AE}" pid="10" name="IsMyDocuments">
    <vt:bool>true</vt:bool>
  </property>
  <property fmtid="{D5CDD505-2E9C-101B-9397-08002B2CF9AE}" pid="11" name="MSIP_Label_f42aa342-8706-4288-bd11-ebb85995028c_Enabled">
    <vt:lpwstr>True</vt:lpwstr>
  </property>
  <property fmtid="{D5CDD505-2E9C-101B-9397-08002B2CF9AE}" pid="12" name="MSIP_Label_f42aa342-8706-4288-bd11-ebb85995028c_SiteId">
    <vt:lpwstr>72f988bf-86f1-41af-91ab-2d7cd011db47</vt:lpwstr>
  </property>
  <property fmtid="{D5CDD505-2E9C-101B-9397-08002B2CF9AE}" pid="13" name="MSIP_Label_f42aa342-8706-4288-bd11-ebb85995028c_Ref">
    <vt:lpwstr>https://api.informationprotection.azure.com/api/72f988bf-86f1-41af-91ab-2d7cd011db47</vt:lpwstr>
  </property>
  <property fmtid="{D5CDD505-2E9C-101B-9397-08002B2CF9AE}" pid="14" name="MSIP_Label_f42aa342-8706-4288-bd11-ebb85995028c_SetDate">
    <vt:lpwstr>2017-08-29T14:27:20.8568347-07:00</vt:lpwstr>
  </property>
  <property fmtid="{D5CDD505-2E9C-101B-9397-08002B2CF9AE}" pid="15" name="MSIP_Label_f42aa342-8706-4288-bd11-ebb85995028c_Name">
    <vt:lpwstr>General</vt:lpwstr>
  </property>
  <property fmtid="{D5CDD505-2E9C-101B-9397-08002B2CF9AE}" pid="16" name="MSIP_Label_f42aa342-8706-4288-bd11-ebb85995028c_Extended_MSFT_Method">
    <vt:lpwstr>Automatic</vt:lpwstr>
  </property>
  <property fmtid="{D5CDD505-2E9C-101B-9397-08002B2CF9AE}" pid="17" name="Sensitivity">
    <vt:lpwstr>General</vt:lpwstr>
  </property>
  <property fmtid="{D5CDD505-2E9C-101B-9397-08002B2CF9AE}" pid="18" name="j7ed6b1749d644c580569ee38d7710d7">
    <vt:lpwstr/>
  </property>
  <property fmtid="{D5CDD505-2E9C-101B-9397-08002B2CF9AE}" pid="19" name="e93e2550f0ac4199ae3cf1406d72085e">
    <vt:lpwstr/>
  </property>
  <property fmtid="{D5CDD505-2E9C-101B-9397-08002B2CF9AE}" pid="20" name="o92d4232daec467abb08246282070aa9">
    <vt:lpwstr/>
  </property>
  <property fmtid="{D5CDD505-2E9C-101B-9397-08002B2CF9AE}" pid="21" name="bc8cca776fa8455c8c00307ee3c527ad">
    <vt:lpwstr/>
  </property>
  <property fmtid="{D5CDD505-2E9C-101B-9397-08002B2CF9AE}" pid="22" name="_dlc_DocIdItemGuid">
    <vt:lpwstr>4230617f-e31b-4f22-8a5a-7761a22ded76</vt:lpwstr>
  </property>
  <property fmtid="{D5CDD505-2E9C-101B-9397-08002B2CF9AE}" pid="23" name="o1dbacbd0e564fc293d11b6c4775302e">
    <vt:lpwstr/>
  </property>
  <property fmtid="{D5CDD505-2E9C-101B-9397-08002B2CF9AE}" pid="24" name="MediaServiceImageTags">
    <vt:lpwstr/>
  </property>
  <property fmtid="{D5CDD505-2E9C-101B-9397-08002B2CF9AE}" pid="25" name="epPlatforms">
    <vt:lpwstr/>
  </property>
  <property fmtid="{D5CDD505-2E9C-101B-9397-08002B2CF9AE}" pid="26" name="ClassificationContentMarkingFooterLocations">
    <vt:lpwstr>Customer Hub Template:4\Microsoft 365 Copilot Template:6\1_Microsoft 365 Copilot Template:6</vt:lpwstr>
  </property>
  <property fmtid="{D5CDD505-2E9C-101B-9397-08002B2CF9AE}" pid="27" name="ClassificationContentMarkingFooterText">
    <vt:lpwstr>Classified as Microsoft Confidential</vt:lpwstr>
  </property>
</Properties>
</file>