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8" r:id="rId5"/>
    <p:sldMasterId id="2147485972" r:id="rId6"/>
  </p:sldMasterIdLst>
  <p:notesMasterIdLst>
    <p:notesMasterId r:id="rId37"/>
  </p:notesMasterIdLst>
  <p:handoutMasterIdLst>
    <p:handoutMasterId r:id="rId38"/>
  </p:handoutMasterIdLst>
  <p:sldIdLst>
    <p:sldId id="273" r:id="rId7"/>
    <p:sldId id="2147482452" r:id="rId8"/>
    <p:sldId id="2147482459" r:id="rId9"/>
    <p:sldId id="276" r:id="rId10"/>
    <p:sldId id="2147482463" r:id="rId11"/>
    <p:sldId id="264" r:id="rId12"/>
    <p:sldId id="256" r:id="rId13"/>
    <p:sldId id="269" r:id="rId14"/>
    <p:sldId id="259" r:id="rId15"/>
    <p:sldId id="268" r:id="rId16"/>
    <p:sldId id="270" r:id="rId17"/>
    <p:sldId id="2147483518" r:id="rId18"/>
    <p:sldId id="260" r:id="rId19"/>
    <p:sldId id="306" r:id="rId20"/>
    <p:sldId id="298" r:id="rId21"/>
    <p:sldId id="275" r:id="rId22"/>
    <p:sldId id="258" r:id="rId23"/>
    <p:sldId id="267" r:id="rId24"/>
    <p:sldId id="277" r:id="rId25"/>
    <p:sldId id="278" r:id="rId26"/>
    <p:sldId id="261" r:id="rId27"/>
    <p:sldId id="282" r:id="rId28"/>
    <p:sldId id="287" r:id="rId29"/>
    <p:sldId id="2147483646" r:id="rId30"/>
    <p:sldId id="2147483647" r:id="rId31"/>
    <p:sldId id="289" r:id="rId32"/>
    <p:sldId id="274" r:id="rId33"/>
    <p:sldId id="2147482472" r:id="rId34"/>
    <p:sldId id="2147482471" r:id="rId35"/>
    <p:sldId id="2147482470" r:id="rId3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Bienvenida e introducción" id="{F3DE5E19-61F7-4AA7-8C6C-85160753BBF7}">
          <p14:sldIdLst>
            <p14:sldId id="273"/>
            <p14:sldId id="2147482452"/>
            <p14:sldId id="2147482459"/>
            <p14:sldId id="276"/>
            <p14:sldId id="2147482463"/>
          </p14:sldIdLst>
        </p14:section>
        <p14:section name="01 - Revisión de M365 Copilot Chat" id="{336C7EB8-EFE9-4D51-8825-E0BC9DCE258C}">
          <p14:sldIdLst>
            <p14:sldId id="264"/>
            <p14:sldId id="256"/>
            <p14:sldId id="269"/>
          </p14:sldIdLst>
        </p14:section>
        <p14:section name="02A - Páginas de Copilot" id="{D0786B51-1570-4683-950D-F72302E23A87}">
          <p14:sldIdLst>
            <p14:sldId id="259"/>
            <p14:sldId id="268"/>
            <p14:sldId id="270"/>
            <p14:sldId id="2147483518"/>
          </p14:sldIdLst>
        </p14:section>
        <p14:section name="02B - Copilot Create" id="{C64231B6-C31A-4A19-9F78-694B920AB4DD}">
          <p14:sldIdLst>
            <p14:sldId id="260"/>
            <p14:sldId id="306"/>
            <p14:sldId id="298"/>
          </p14:sldIdLst>
        </p14:section>
        <p14:section name="02C - Chat en Outlook" id="{5A9AD946-94C2-447D-ACEC-5EBF026CD02B}">
          <p14:sldIdLst>
            <p14:sldId id="275"/>
            <p14:sldId id="258"/>
          </p14:sldIdLst>
        </p14:section>
        <p14:section name="02D - Personalización" id="{07D8F105-0767-407C-BA28-3A6458614491}">
          <p14:sldIdLst>
            <p14:sldId id="267"/>
            <p14:sldId id="277"/>
            <p14:sldId id="278"/>
          </p14:sldIdLst>
        </p14:section>
        <p14:section name="03 - Agentes en Copilot Chat" id="{D1E1A9E1-5E7E-4618-814A-23C128814FEA}">
          <p14:sldIdLst>
            <p14:sldId id="261"/>
            <p14:sldId id="282"/>
            <p14:sldId id="287"/>
          </p14:sldIdLst>
        </p14:section>
        <p14:section name="04 - Próximos pasos y llamada a la acción" id="{7D061BC2-BFED-4DF6-840E-35254D0571C0}">
          <p14:sldIdLst>
            <p14:sldId id="2147483646"/>
            <p14:sldId id="2147483647"/>
            <p14:sldId id="289"/>
            <p14:sldId id="274"/>
            <p14:sldId id="2147482472"/>
            <p14:sldId id="2147482471"/>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0EC"/>
    <a:srgbClr val="AFDDFF"/>
    <a:srgbClr val="FFFFFF"/>
    <a:srgbClr val="E4BBEB"/>
    <a:srgbClr val="151E47"/>
    <a:srgbClr val="091F2C"/>
    <a:srgbClr val="3F3C3E"/>
    <a:srgbClr val="FEFEFF"/>
    <a:srgbClr val="E9F2F8"/>
    <a:srgbClr val="2A4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BC90FC-3818-4FEB-8F45-211AD48E16C8}" v="18" dt="2026-06-18T14:47:24.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31" y="518"/>
      </p:cViewPr>
      <p:guideLst>
        <p:guide orient="horz" pos="528"/>
        <p:guide orient="horz" pos="960"/>
        <p:guide pos="552"/>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6/29/2026 10:40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6/29/2026 10:40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r>
              <a:rPr lang="es-ES" dirty="0"/>
              <a:t>Bienvenidos a esta sesión del Centro de clientes de Microsoft en español. Vamos a dar un minuto para que el resto de la gente inscrita pueda unirse a la reunión. Mientras tanto, aprovechen para acomodarse. En breve empezamos con todo lo que tenemos preparado para hoy sobre cómo sacarle el máximo partido a Copilot Chat.</a:t>
            </a:r>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79629D1-6749-2128-B018-F87F0A26F5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10:40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318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6F9-55C0-AA42-B3E7-144A659C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A610F-484D-92A3-62D7-53786C85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60577-8761-DD9B-35F6-7B930A6623D8}"/>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Pages… 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el tonto, </a:t>
            </a:r>
            <a:r>
              <a:rPr lang="en-US" sz="882" b="0" i="0" kern="1200" dirty="0" err="1">
                <a:solidFill>
                  <a:schemeClr val="tx1"/>
                </a:solidFill>
                <a:effectLst/>
                <a:latin typeface="Segoe Sans Display" pitchFamily="2" charset="0"/>
                <a:ea typeface="+mn-ea"/>
                <a:cs typeface="+mn-cs"/>
              </a:rPr>
              <a:t>directamente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sin Pages,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miras</a:t>
            </a:r>
            <a:r>
              <a:rPr lang="en-US" sz="882" b="0" i="0" kern="1200" dirty="0">
                <a:solidFill>
                  <a:schemeClr val="tx1"/>
                </a:solidFill>
                <a:effectLst/>
                <a:latin typeface="Segoe Sans Display" pitchFamily="2" charset="0"/>
                <a:ea typeface="+mn-ea"/>
                <a:cs typeface="+mn-cs"/>
              </a:rPr>
              <a:t> con un poco de mala leche </a:t>
            </a:r>
            <a:r>
              <a:rPr lang="en-US" sz="882" b="0" i="0" kern="1200" dirty="0" err="1">
                <a:solidFill>
                  <a:schemeClr val="tx1"/>
                </a:solidFill>
                <a:effectLst/>
                <a:latin typeface="Segoe Sans Display" pitchFamily="2" charset="0"/>
                <a:ea typeface="+mn-ea"/>
                <a:cs typeface="+mn-cs"/>
              </a:rPr>
              <a:t>técnica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usando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avanzado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fuera un buffer temporal. </a:t>
            </a:r>
            <a:r>
              <a:rPr lang="en-US" sz="882" b="0" i="0" kern="1200" dirty="0" err="1">
                <a:solidFill>
                  <a:schemeClr val="tx1"/>
                </a:solidFill>
                <a:effectLst/>
                <a:latin typeface="Segoe Sans Display" pitchFamily="2" charset="0"/>
                <a:ea typeface="+mn-ea"/>
                <a:cs typeface="+mn-cs"/>
              </a:rPr>
              <a:t>Generamos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de alto valor… y lo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morir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memoria </a:t>
            </a:r>
            <a:r>
              <a:rPr lang="en-US" sz="882" b="0" i="0" kern="1200" dirty="0" err="1">
                <a:solidFill>
                  <a:schemeClr val="tx1"/>
                </a:solidFill>
                <a:effectLst/>
                <a:latin typeface="Segoe Sans Display" pitchFamily="2" charset="0"/>
                <a:ea typeface="+mn-ea"/>
                <a:cs typeface="+mn-cs"/>
              </a:rPr>
              <a:t>volátil</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persistencia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estructura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alineación</a:t>
            </a:r>
            <a:r>
              <a:rPr lang="en-US" sz="882" b="0" i="0" kern="1200" dirty="0">
                <a:solidFill>
                  <a:schemeClr val="tx1"/>
                </a:solidFill>
                <a:effectLst/>
                <a:latin typeface="Segoe Sans Display" pitchFamily="2" charset="0"/>
                <a:ea typeface="+mn-ea"/>
                <a:cs typeface="+mn-cs"/>
              </a:rPr>
              <a:t>. Cero.</a:t>
            </a:r>
          </a:p>
          <a:p>
            <a:pPr fontAlgn="t"/>
            <a:r>
              <a:rPr lang="en-US" sz="882" b="0" i="0" kern="1200" dirty="0">
                <a:solidFill>
                  <a:schemeClr val="tx1"/>
                </a:solidFill>
                <a:effectLst/>
                <a:latin typeface="Segoe Sans Display" pitchFamily="2" charset="0"/>
                <a:ea typeface="+mn-ea"/>
                <a:cs typeface="+mn-cs"/>
              </a:rPr>
              <a:t>Y claro, luego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clásico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“Esto era </a:t>
            </a:r>
            <a:r>
              <a:rPr lang="en-US" sz="882" b="0" i="0" kern="1200" dirty="0" err="1">
                <a:solidFill>
                  <a:schemeClr val="tx1"/>
                </a:solidFill>
                <a:effectLst/>
                <a:latin typeface="Segoe Sans Display" pitchFamily="2" charset="0"/>
                <a:ea typeface="+mn-ea"/>
                <a:cs typeface="+mn-cs"/>
              </a:rPr>
              <a:t>buenísimo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lo era. Pero no lo </a:t>
            </a:r>
            <a:r>
              <a:rPr lang="en-US" sz="882" b="0" i="0" kern="1200" dirty="0" err="1">
                <a:solidFill>
                  <a:schemeClr val="tx1"/>
                </a:solidFill>
                <a:effectLst/>
                <a:latin typeface="Segoe Sans Display" pitchFamily="2" charset="0"/>
                <a:ea typeface="+mn-ea"/>
                <a:cs typeface="+mn-cs"/>
              </a:rPr>
              <a:t>materializaste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ningún</a:t>
            </a:r>
            <a:r>
              <a:rPr lang="en-US" sz="882" b="0" i="0" kern="1200" dirty="0">
                <a:solidFill>
                  <a:schemeClr val="tx1"/>
                </a:solidFill>
                <a:effectLst/>
                <a:latin typeface="Segoe Sans Display" pitchFamily="2" charset="0"/>
                <a:ea typeface="+mn-ea"/>
                <a:cs typeface="+mn-cs"/>
              </a:rPr>
              <a:t> sitio. No </a:t>
            </a:r>
            <a:r>
              <a:rPr lang="en-US" sz="882" b="0" i="0" kern="1200" dirty="0" err="1">
                <a:solidFill>
                  <a:schemeClr val="tx1"/>
                </a:solidFill>
                <a:effectLst/>
                <a:latin typeface="Segoe Sans Display" pitchFamily="2" charset="0"/>
                <a:ea typeface="+mn-ea"/>
                <a:cs typeface="+mn-cs"/>
              </a:rPr>
              <a:t>existe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artefacto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versionado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indexado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disponible para reuse. Es </a:t>
            </a:r>
            <a:r>
              <a:rPr lang="en-US" sz="882" b="0" i="0" kern="1200" dirty="0" err="1">
                <a:solidFill>
                  <a:schemeClr val="tx1"/>
                </a:solidFill>
                <a:effectLst/>
                <a:latin typeface="Segoe Sans Display" pitchFamily="2" charset="0"/>
                <a:ea typeface="+mn-ea"/>
                <a:cs typeface="+mn-cs"/>
              </a:rPr>
              <a:t>humo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entonces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empiezas</a:t>
            </a:r>
            <a:r>
              <a:rPr lang="en-US" sz="882" b="0" i="0" kern="1200" dirty="0">
                <a:solidFill>
                  <a:schemeClr val="tx1"/>
                </a:solidFill>
                <a:effectLst/>
                <a:latin typeface="Segoe Sans Display" pitchFamily="2" charset="0"/>
                <a:ea typeface="+mn-ea"/>
                <a:cs typeface="+mn-cs"/>
              </a:rPr>
              <a:t> con el </a:t>
            </a:r>
            <a:r>
              <a:rPr lang="en-US" sz="882" b="0" i="0" kern="1200" dirty="0" err="1">
                <a:solidFill>
                  <a:schemeClr val="tx1"/>
                </a:solidFill>
                <a:effectLst/>
                <a:latin typeface="Segoe Sans Display" pitchFamily="2" charset="0"/>
                <a:ea typeface="+mn-ea"/>
                <a:cs typeface="+mn-cs"/>
              </a:rPr>
              <a:t>espectáculo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reconstruir</a:t>
            </a:r>
            <a:r>
              <a:rPr lang="en-US" sz="882" b="0" i="0" kern="1200" dirty="0">
                <a:solidFill>
                  <a:schemeClr val="tx1"/>
                </a:solidFill>
                <a:effectLst/>
                <a:latin typeface="Segoe Sans Display" pitchFamily="2" charset="0"/>
                <a:ea typeface="+mn-ea"/>
                <a:cs typeface="+mn-cs"/>
              </a:rPr>
              <a:t> el prompt, </a:t>
            </a:r>
            <a:r>
              <a:rPr lang="en-US" sz="882" b="0" i="0" kern="1200" dirty="0" err="1">
                <a:solidFill>
                  <a:schemeClr val="tx1"/>
                </a:solidFill>
                <a:effectLst/>
                <a:latin typeface="Segoe Sans Display" pitchFamily="2" charset="0"/>
                <a:ea typeface="+mn-ea"/>
                <a:cs typeface="+mn-cs"/>
              </a:rPr>
              <a:t>intentar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acordarte</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replicar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resultado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fuéramos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el motor de </a:t>
            </a:r>
            <a:r>
              <a:rPr lang="en-US" sz="882" b="0" i="0" kern="1200" dirty="0" err="1">
                <a:solidFill>
                  <a:schemeClr val="tx1"/>
                </a:solidFill>
                <a:effectLst/>
                <a:latin typeface="Segoe Sans Display" pitchFamily="2" charset="0"/>
                <a:ea typeface="+mn-ea"/>
                <a:cs typeface="+mn-cs"/>
              </a:rPr>
              <a:t>inferencia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claro no lo </a:t>
            </a:r>
            <a:r>
              <a:rPr lang="en-US" sz="882" b="0" i="0" kern="1200" dirty="0" err="1">
                <a:solidFill>
                  <a:schemeClr val="tx1"/>
                </a:solidFill>
                <a:effectLst/>
                <a:latin typeface="Segoe Sans Display" pitchFamily="2" charset="0"/>
                <a:ea typeface="+mn-ea"/>
                <a:cs typeface="+mn-cs"/>
              </a:rPr>
              <a:t>somos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Pages </a:t>
            </a:r>
            <a:r>
              <a:rPr lang="en-US" sz="882" b="0" i="0" kern="1200" dirty="0" err="1">
                <a:solidFill>
                  <a:schemeClr val="tx1"/>
                </a:solidFill>
                <a:effectLst/>
                <a:latin typeface="Segoe Sans Display" pitchFamily="2" charset="0"/>
                <a:ea typeface="+mn-ea"/>
                <a:cs typeface="+mn-cs"/>
              </a:rPr>
              <a:t>revienta</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guardar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suena</a:t>
            </a:r>
            <a:r>
              <a:rPr lang="en-US" sz="882" b="0" i="0" kern="1200" dirty="0">
                <a:solidFill>
                  <a:schemeClr val="tx1"/>
                </a:solidFill>
                <a:effectLst/>
                <a:latin typeface="Segoe Sans Display" pitchFamily="2" charset="0"/>
                <a:ea typeface="+mn-ea"/>
                <a:cs typeface="+mn-cs"/>
              </a:rPr>
              <a:t> a feature </a:t>
            </a:r>
            <a:r>
              <a:rPr lang="en-US" sz="882" b="0" i="0" kern="1200" dirty="0" err="1">
                <a:solidFill>
                  <a:schemeClr val="tx1"/>
                </a:solidFill>
                <a:effectLst/>
                <a:latin typeface="Segoe Sans Display" pitchFamily="2" charset="0"/>
                <a:ea typeface="+mn-ea"/>
                <a:cs typeface="+mn-cs"/>
              </a:rPr>
              <a:t>barata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introducir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persistencia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generación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Convierte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direccionable</a:t>
            </a:r>
            <a:r>
              <a:rPr lang="en-US" sz="882" b="0" i="0" kern="1200" dirty="0">
                <a:solidFill>
                  <a:schemeClr val="tx1"/>
                </a:solidFill>
                <a:effectLst/>
                <a:latin typeface="Segoe Sans Display" pitchFamily="2" charset="0"/>
                <a:ea typeface="+mn-ea"/>
                <a:cs typeface="+mn-cs"/>
              </a:rPr>
              <a:t>, editable y,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iterativo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dependencia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hilo</a:t>
            </a:r>
            <a:r>
              <a:rPr lang="en-US" sz="882" b="0" i="0" kern="1200" dirty="0">
                <a:solidFill>
                  <a:schemeClr val="tx1"/>
                </a:solidFill>
                <a:effectLst/>
                <a:latin typeface="Segoe Sans Display" pitchFamily="2" charset="0"/>
                <a:ea typeface="+mn-ea"/>
                <a:cs typeface="+mn-cs"/>
              </a:rPr>
              <a:t> original.</a:t>
            </a:r>
          </a:p>
          <a:p>
            <a:pPr fontAlgn="t"/>
            <a:r>
              <a:rPr lang="en-US" sz="882" b="0" i="0" kern="1200" dirty="0" err="1">
                <a:solidFill>
                  <a:schemeClr val="tx1"/>
                </a:solidFill>
                <a:effectLst/>
                <a:latin typeface="Segoe Sans Display" pitchFamily="2" charset="0"/>
                <a:ea typeface="+mn-ea"/>
                <a:cs typeface="+mn-cs"/>
              </a:rPr>
              <a:t>Pasamos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contra un log de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contra un </a:t>
            </a:r>
            <a:r>
              <a:rPr lang="en-US" sz="882" b="0" i="0" kern="1200" dirty="0" err="1">
                <a:solidFill>
                  <a:schemeClr val="tx1"/>
                </a:solidFill>
                <a:effectLst/>
                <a:latin typeface="Segoe Sans Display" pitchFamily="2" charset="0"/>
                <a:ea typeface="+mn-ea"/>
                <a:cs typeface="+mn-cs"/>
              </a:rPr>
              <a:t>objeto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cambia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dependes</a:t>
            </a:r>
            <a:r>
              <a:rPr lang="en-US" sz="882" b="0" i="0" kern="1200" dirty="0">
                <a:solidFill>
                  <a:schemeClr val="tx1"/>
                </a:solidFill>
                <a:effectLst/>
                <a:latin typeface="Segoe Sans Display" pitchFamily="2" charset="0"/>
                <a:ea typeface="+mn-ea"/>
                <a:cs typeface="+mn-cs"/>
              </a:rPr>
              <a:t> del histórico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de la memoria humana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mi </a:t>
            </a:r>
            <a:r>
              <a:rPr lang="en-US" sz="882" b="0" i="0" kern="1200" dirty="0" err="1">
                <a:solidFill>
                  <a:schemeClr val="tx1"/>
                </a:solidFill>
                <a:effectLst/>
                <a:latin typeface="Segoe Sans Display" pitchFamily="2" charset="0"/>
                <a:ea typeface="+mn-ea"/>
                <a:cs typeface="+mn-cs"/>
              </a:rPr>
              <a:t>caso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lamentable,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cierto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espacio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fuera del chat,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refactorizarlo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ampliarlo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reorganizarlo</a:t>
            </a:r>
            <a:r>
              <a:rPr lang="en-US" sz="882" b="0" i="0" kern="1200" dirty="0">
                <a:solidFill>
                  <a:schemeClr val="tx1"/>
                </a:solidFill>
                <a:effectLst/>
                <a:latin typeface="Segoe Sans Display" pitchFamily="2" charset="0"/>
                <a:ea typeface="+mn-ea"/>
                <a:cs typeface="+mn-cs"/>
              </a:rPr>
              <a:t>… sin re-</a:t>
            </a:r>
            <a:r>
              <a:rPr lang="en-US" sz="882" b="0" i="0" kern="1200" dirty="0" err="1">
                <a:solidFill>
                  <a:schemeClr val="tx1"/>
                </a:solidFill>
                <a:effectLst/>
                <a:latin typeface="Segoe Sans Display" pitchFamily="2" charset="0"/>
                <a:ea typeface="+mn-ea"/>
                <a:cs typeface="+mn-cs"/>
              </a:rPr>
              <a:t>ejecutar</a:t>
            </a:r>
            <a:r>
              <a:rPr lang="en-US" sz="882" b="0" i="0" kern="1200" dirty="0">
                <a:solidFill>
                  <a:schemeClr val="tx1"/>
                </a:solidFill>
                <a:effectLst/>
                <a:latin typeface="Segoe Sans Display" pitchFamily="2" charset="0"/>
                <a:ea typeface="+mn-ea"/>
                <a:cs typeface="+mn-cs"/>
              </a:rPr>
              <a:t> prompts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loro.</a:t>
            </a:r>
          </a:p>
          <a:p>
            <a:pPr fontAlgn="t"/>
            <a:r>
              <a:rPr lang="en-US" sz="882" b="0" i="0" kern="1200" dirty="0">
                <a:solidFill>
                  <a:schemeClr val="tx1"/>
                </a:solidFill>
                <a:effectLst/>
                <a:latin typeface="Segoe Sans Display" pitchFamily="2" charset="0"/>
                <a:ea typeface="+mn-ea"/>
                <a:cs typeface="+mn-cs"/>
              </a:rPr>
              <a:t>Esto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preguntar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mejor</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Esto es </a:t>
            </a:r>
            <a:r>
              <a:rPr lang="en-US" sz="882" b="0" i="0" kern="1200" dirty="0" err="1">
                <a:solidFill>
                  <a:schemeClr val="tx1"/>
                </a:solidFill>
                <a:effectLst/>
                <a:latin typeface="Segoe Sans Display" pitchFamily="2" charset="0"/>
                <a:ea typeface="+mn-ea"/>
                <a:cs typeface="+mn-cs"/>
              </a:rPr>
              <a:t>controlar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ciclo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vida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Antes: </a:t>
            </a:r>
            <a:r>
              <a:rPr lang="en-US" sz="882" b="0" i="0" kern="1200" dirty="0" err="1">
                <a:solidFill>
                  <a:schemeClr val="tx1"/>
                </a:solidFill>
                <a:effectLst/>
                <a:latin typeface="Segoe Sans Display" pitchFamily="2" charset="0"/>
                <a:ea typeface="+mn-ea"/>
                <a:cs typeface="+mn-cs"/>
              </a:rPr>
              <a:t>generación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efímera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trazabilidad</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reutilización</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continuidad</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artefactos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editables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evolutivos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integrar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real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separan</a:t>
            </a:r>
            <a:r>
              <a:rPr lang="en-US" sz="882" b="0" i="0" kern="1200" dirty="0">
                <a:solidFill>
                  <a:schemeClr val="tx1"/>
                </a:solidFill>
                <a:effectLst/>
                <a:latin typeface="Segoe Sans Display" pitchFamily="2" charset="0"/>
                <a:ea typeface="+mn-ea"/>
                <a:cs typeface="+mn-cs"/>
              </a:rPr>
              <a:t> dos </a:t>
            </a:r>
            <a:r>
              <a:rPr lang="en-US" sz="882" b="0" i="0" kern="1200" dirty="0" err="1">
                <a:solidFill>
                  <a:schemeClr val="tx1"/>
                </a:solidFill>
                <a:effectLst/>
                <a:latin typeface="Segoe Sans Display" pitchFamily="2" charset="0"/>
                <a:ea typeface="+mn-ea"/>
                <a:cs typeface="+mn-cs"/>
              </a:rPr>
              <a:t>perfiles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claros:</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juega</a:t>
            </a:r>
            <a:r>
              <a:rPr lang="en-US" sz="882" b="0" i="0" kern="1200" dirty="0">
                <a:solidFill>
                  <a:schemeClr val="tx1"/>
                </a:solidFill>
                <a:effectLst/>
                <a:latin typeface="Segoe Sans Display" pitchFamily="2" charset="0"/>
                <a:ea typeface="+mn-ea"/>
                <a:cs typeface="+mn-cs"/>
              </a:rPr>
              <a:t> con prompts… y 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 outputs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fueran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piezas</a:t>
            </a:r>
            <a:r>
              <a:rPr lang="en-US" sz="882" b="0" i="0" kern="1200" dirty="0">
                <a:solidFill>
                  <a:schemeClr val="tx1"/>
                </a:solidFill>
                <a:effectLst/>
                <a:latin typeface="Segoe Sans Display" pitchFamily="2" charset="0"/>
                <a:ea typeface="+mn-ea"/>
                <a:cs typeface="+mn-cs"/>
              </a:rPr>
              <a:t> de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a:t>
            </a:r>
          </a:p>
        </p:txBody>
      </p:sp>
      <p:sp>
        <p:nvSpPr>
          <p:cNvPr id="4" name="Slide Number Placeholder 3">
            <a:extLst>
              <a:ext uri="{FF2B5EF4-FFF2-40B4-BE49-F238E27FC236}">
                <a16:creationId xmlns:a16="http://schemas.microsoft.com/office/drawing/2014/main" id="{AF39979D-318C-60A8-2070-9547C64BFE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0871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576104" cy="4114800"/>
          </a:xfrm>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Este es un ejemplo de cómo funciona en la práctica Páginas de Copilot. Puede chatear con Copilot y a la vez editar una página compartida con facilidad, manteniendo la concentración y la colaboración en un solo lugar.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658328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2E0F-B993-9F41-3D90-8BBD514D4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12137-AC19-B343-BD62-13CD30DE8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EF7B5-D061-3692-F636-6C39E1C49BA7}"/>
              </a:ext>
            </a:extLst>
          </p:cNvPr>
          <p:cNvSpPr>
            <a:spLocks noGrp="1"/>
          </p:cNvSpPr>
          <p:nvPr>
            <p:ph type="body" idx="1"/>
          </p:nvPr>
        </p:nvSpPr>
        <p:spPr>
          <a:xfrm>
            <a:off x="685800" y="4343400"/>
            <a:ext cx="5610828" cy="4114800"/>
          </a:xfrm>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además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aislado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justamente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normalmente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el festival de la </a:t>
            </a:r>
            <a:r>
              <a:rPr lang="en-US" sz="882" b="0" i="0" kern="1200" dirty="0" err="1">
                <a:solidFill>
                  <a:schemeClr val="tx1"/>
                </a:solidFill>
                <a:effectLst/>
                <a:latin typeface="Segoe Sans Display" pitchFamily="2" charset="0"/>
                <a:ea typeface="+mn-ea"/>
                <a:cs typeface="+mn-cs"/>
              </a:rPr>
              <a:t>chapuza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momento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sacamos</a:t>
            </a:r>
            <a:r>
              <a:rPr lang="en-US" sz="882" b="0" i="0" kern="1200" dirty="0">
                <a:solidFill>
                  <a:schemeClr val="tx1"/>
                </a:solidFill>
                <a:effectLst/>
                <a:latin typeface="Segoe Sans Display" pitchFamily="2" charset="0"/>
                <a:ea typeface="+mn-ea"/>
                <a:cs typeface="+mn-cs"/>
              </a:rPr>
              <a:t> algo a Pages,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archivo</a:t>
            </a:r>
            <a:r>
              <a:rPr lang="en-US" sz="882" b="0" i="0" kern="1200" dirty="0">
                <a:solidFill>
                  <a:schemeClr val="tx1"/>
                </a:solidFill>
                <a:effectLst/>
                <a:latin typeface="Segoe Sans Display" pitchFamily="2" charset="0"/>
                <a:ea typeface="+mn-ea"/>
                <a:cs typeface="+mn-cs"/>
              </a:rPr>
              <a:t> zombi para </a:t>
            </a:r>
            <a:r>
              <a:rPr lang="en-US" sz="882" b="0" i="0" kern="1200" dirty="0" err="1">
                <a:solidFill>
                  <a:schemeClr val="tx1"/>
                </a:solidFill>
                <a:effectLst/>
                <a:latin typeface="Segoe Sans Display" pitchFamily="2" charset="0"/>
                <a:ea typeface="+mn-ea"/>
                <a:cs typeface="+mn-cs"/>
              </a:rPr>
              <a:t>mandarlo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adjuntarlo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veces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perder</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pista</a:t>
            </a:r>
            <a:r>
              <a:rPr lang="en-US" sz="882" b="0" i="0" kern="1200" dirty="0">
                <a:solidFill>
                  <a:schemeClr val="tx1"/>
                </a:solidFill>
                <a:effectLst/>
                <a:latin typeface="Segoe Sans Display" pitchFamily="2" charset="0"/>
                <a:ea typeface="+mn-ea"/>
                <a:cs typeface="+mn-cs"/>
              </a:rPr>
              <a:t> a la media hora.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sacar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salida del chat y </a:t>
            </a:r>
            <a:r>
              <a:rPr lang="en-US" sz="882" b="0" i="0" kern="1200" dirty="0" err="1">
                <a:solidFill>
                  <a:schemeClr val="tx1"/>
                </a:solidFill>
                <a:effectLst/>
                <a:latin typeface="Segoe Sans Display" pitchFamily="2" charset="0"/>
                <a:ea typeface="+mn-ea"/>
                <a:cs typeface="+mn-cs"/>
              </a:rPr>
              <a:t>convertirla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estado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continuidad</a:t>
            </a:r>
            <a:r>
              <a:rPr lang="en-US" sz="882" b="0" i="0" kern="1200" dirty="0">
                <a:solidFill>
                  <a:schemeClr val="tx1"/>
                </a:solidFill>
                <a:effectLst/>
                <a:latin typeface="Segoe Sans Display" pitchFamily="2" charset="0"/>
                <a:ea typeface="+mn-ea"/>
                <a:cs typeface="+mn-cs"/>
              </a:rPr>
              <a:t> y con un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colaboración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depende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andar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persiguiendo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pollos</a:t>
            </a:r>
            <a:r>
              <a:rPr lang="en-US" sz="882" b="0" i="0" kern="1200" dirty="0">
                <a:solidFill>
                  <a:schemeClr val="tx1"/>
                </a:solidFill>
                <a:effectLst/>
                <a:latin typeface="Segoe Sans Display" pitchFamily="2" charset="0"/>
                <a:ea typeface="+mn-ea"/>
                <a:cs typeface="+mn-cs"/>
              </a:rPr>
              <a:t> sin cabeza.</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Loop,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formato</a:t>
            </a:r>
            <a:r>
              <a:rPr lang="en-US" sz="882" b="0" i="0" kern="1200" dirty="0">
                <a:solidFill>
                  <a:schemeClr val="tx1"/>
                </a:solidFill>
                <a:effectLst/>
                <a:latin typeface="Segoe Sans Display" pitchFamily="2" charset="0"/>
                <a:ea typeface="+mn-ea"/>
                <a:cs typeface="+mn-cs"/>
              </a:rPr>
              <a:t> mono”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truco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interfaz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copias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desconectadas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 la </a:t>
            </a:r>
            <a:r>
              <a:rPr lang="en-US" sz="882" b="0" i="0" kern="1200" dirty="0" err="1">
                <a:solidFill>
                  <a:schemeClr val="tx1"/>
                </a:solidFill>
                <a:effectLst/>
                <a:latin typeface="Segoe Sans Display" pitchFamily="2" charset="0"/>
                <a:ea typeface="+mn-ea"/>
                <a:cs typeface="+mn-cs"/>
              </a:rPr>
              <a:t>misma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unidad</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renderizada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varios</a:t>
            </a:r>
            <a:r>
              <a:rPr lang="en-US" sz="882" b="0" i="0" kern="1200" dirty="0">
                <a:solidFill>
                  <a:schemeClr val="tx1"/>
                </a:solidFill>
                <a:effectLst/>
                <a:latin typeface="Segoe Sans Display" pitchFamily="2" charset="0"/>
                <a:ea typeface="+mn-ea"/>
                <a:cs typeface="+mn-cs"/>
              </a:rPr>
              <a:t> sitios. Teams, Outlook,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página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dé</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gana</a:t>
            </a:r>
            <a:r>
              <a:rPr lang="en-US" sz="882" b="0" i="0" kern="1200" dirty="0">
                <a:solidFill>
                  <a:schemeClr val="tx1"/>
                </a:solidFill>
                <a:effectLst/>
                <a:latin typeface="Segoe Sans Display" pitchFamily="2" charset="0"/>
                <a:ea typeface="+mn-ea"/>
                <a:cs typeface="+mn-cs"/>
              </a:rPr>
              <a:t>. No son clones. No son </a:t>
            </a:r>
            <a:r>
              <a:rPr lang="en-US" sz="882" b="0" i="0" kern="1200" dirty="0" err="1">
                <a:solidFill>
                  <a:schemeClr val="tx1"/>
                </a:solidFill>
                <a:effectLst/>
                <a:latin typeface="Segoe Sans Display" pitchFamily="2" charset="0"/>
                <a:ea typeface="+mn-ea"/>
                <a:cs typeface="+mn-cs"/>
              </a:rPr>
              <a:t>exportaciones</a:t>
            </a:r>
            <a:r>
              <a:rPr lang="en-US" sz="882" b="0" i="0" kern="1200" dirty="0">
                <a:solidFill>
                  <a:schemeClr val="tx1"/>
                </a:solidFill>
                <a:effectLst/>
                <a:latin typeface="Segoe Sans Display" pitchFamily="2" charset="0"/>
                <a:ea typeface="+mn-ea"/>
                <a:cs typeface="+mn-cs"/>
              </a:rPr>
              <a:t>. No son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Es la </a:t>
            </a:r>
            <a:r>
              <a:rPr lang="en-US" sz="882" b="0" i="0" kern="1200" dirty="0" err="1">
                <a:solidFill>
                  <a:schemeClr val="tx1"/>
                </a:solidFill>
                <a:effectLst/>
                <a:latin typeface="Segoe Sans Display" pitchFamily="2" charset="0"/>
                <a:ea typeface="+mn-ea"/>
                <a:cs typeface="+mn-cs"/>
              </a:rPr>
              <a:t>misma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pieza</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sincronización</a:t>
            </a:r>
            <a:r>
              <a:rPr lang="en-US" sz="882" b="0" i="0" kern="1200" dirty="0">
                <a:solidFill>
                  <a:schemeClr val="tx1"/>
                </a:solidFill>
                <a:effectLst/>
                <a:latin typeface="Segoe Sans Display" pitchFamily="2" charset="0"/>
                <a:ea typeface="+mn-ea"/>
                <a:cs typeface="+mn-cs"/>
              </a:rPr>
              <a:t> real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único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origen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Eso </a:t>
            </a:r>
            <a:r>
              <a:rPr lang="en-US" sz="882" b="0" i="0" kern="1200" dirty="0" err="1">
                <a:solidFill>
                  <a:schemeClr val="tx1"/>
                </a:solidFill>
                <a:effectLst/>
                <a:latin typeface="Segoe Sans Display" pitchFamily="2" charset="0"/>
                <a:ea typeface="+mn-ea"/>
                <a:cs typeface="+mn-cs"/>
              </a:rPr>
              <a:t>revienta</a:t>
            </a:r>
            <a:r>
              <a:rPr lang="en-US" sz="882" b="0" i="0" kern="1200" dirty="0">
                <a:solidFill>
                  <a:schemeClr val="tx1"/>
                </a:solidFill>
                <a:effectLst/>
                <a:latin typeface="Segoe Sans Display" pitchFamily="2" charset="0"/>
                <a:ea typeface="+mn-ea"/>
                <a:cs typeface="+mn-cs"/>
              </a:rPr>
              <a:t> de un golpe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de las </a:t>
            </a:r>
            <a:r>
              <a:rPr lang="en-US" sz="882" b="0" i="0" kern="1200" dirty="0" err="1">
                <a:solidFill>
                  <a:schemeClr val="tx1"/>
                </a:solidFill>
                <a:effectLst/>
                <a:latin typeface="Segoe Sans Display" pitchFamily="2" charset="0"/>
                <a:ea typeface="+mn-ea"/>
                <a:cs typeface="+mn-cs"/>
              </a:rPr>
              <a:t>mayores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pérdidas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moderno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pornografía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archivo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adjunto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v2, v3, v3_final, v3_final_buena, v3_final_ahora_si_esta_si_joder.</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Una </a:t>
            </a:r>
            <a:r>
              <a:rPr lang="en-US" sz="882" b="0" i="0" kern="1200" dirty="0" err="1">
                <a:solidFill>
                  <a:schemeClr val="tx1"/>
                </a:solidFill>
                <a:effectLst/>
                <a:latin typeface="Segoe Sans Display" pitchFamily="2" charset="0"/>
                <a:ea typeface="+mn-ea"/>
                <a:cs typeface="+mn-cs"/>
              </a:rPr>
              <a:t>disciplina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fascinante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queremos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nadie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sepa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cuál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demonios</a:t>
            </a:r>
            <a:r>
              <a:rPr lang="en-US" sz="882" b="0" i="0" kern="1200" dirty="0">
                <a:solidFill>
                  <a:schemeClr val="tx1"/>
                </a:solidFill>
                <a:effectLst/>
                <a:latin typeface="Segoe Sans Display" pitchFamily="2" charset="0"/>
                <a:ea typeface="+mn-ea"/>
                <a:cs typeface="+mn-cs"/>
              </a:rPr>
              <a:t> es la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válida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Con Loop, ese </a:t>
            </a:r>
            <a:r>
              <a:rPr lang="en-US" sz="882" b="0" i="0" kern="1200" dirty="0" err="1">
                <a:solidFill>
                  <a:schemeClr val="tx1"/>
                </a:solidFill>
                <a:effectLst/>
                <a:latin typeface="Segoe Sans Display" pitchFamily="2" charset="0"/>
                <a:ea typeface="+mn-ea"/>
                <a:cs typeface="+mn-cs"/>
              </a:rPr>
              <a:t>circo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cae</a:t>
            </a:r>
            <a:r>
              <a:rPr lang="en-US" sz="882" b="0" i="0" kern="1200" dirty="0">
                <a:solidFill>
                  <a:schemeClr val="tx1"/>
                </a:solidFill>
                <a:effectLst/>
                <a:latin typeface="Segoe Sans Display" pitchFamily="2" charset="0"/>
                <a:ea typeface="+mn-ea"/>
                <a:cs typeface="+mn-cs"/>
              </a:rPr>
              <a:t>. Ya no </a:t>
            </a:r>
            <a:r>
              <a:rPr lang="en-US" sz="882" b="0" i="0" kern="1200" dirty="0" err="1">
                <a:solidFill>
                  <a:schemeClr val="tx1"/>
                </a:solidFill>
                <a:effectLst/>
                <a:latin typeface="Segoe Sans Display" pitchFamily="2" charset="0"/>
                <a:ea typeface="+mn-ea"/>
                <a:cs typeface="+mn-cs"/>
              </a:rPr>
              <a:t>distribuimos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copias</a:t>
            </a:r>
            <a:r>
              <a:rPr lang="en-US" sz="882" b="0" i="0" kern="1200" dirty="0">
                <a:solidFill>
                  <a:schemeClr val="tx1"/>
                </a:solidFill>
                <a:effectLst/>
                <a:latin typeface="Segoe Sans Display" pitchFamily="2" charset="0"/>
                <a:ea typeface="+mn-ea"/>
                <a:cs typeface="+mn-cs"/>
              </a:rPr>
              <a:t> para luego </a:t>
            </a:r>
            <a:r>
              <a:rPr lang="en-US" sz="882" b="0" i="0" kern="1200" dirty="0" err="1">
                <a:solidFill>
                  <a:schemeClr val="tx1"/>
                </a:solidFill>
                <a:effectLst/>
                <a:latin typeface="Segoe Sans Display" pitchFamily="2" charset="0"/>
                <a:ea typeface="+mn-ea"/>
                <a:cs typeface="+mn-cs"/>
              </a:rPr>
              <a:t>reconciliar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daños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con el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distintos</a:t>
            </a:r>
            <a:r>
              <a:rPr lang="en-US" sz="882" b="0" i="0" kern="1200" dirty="0">
                <a:solidFill>
                  <a:schemeClr val="tx1"/>
                </a:solidFill>
                <a:effectLst/>
                <a:latin typeface="Segoe Sans Display" pitchFamily="2" charset="0"/>
                <a:ea typeface="+mn-ea"/>
                <a:cs typeface="+mn-cs"/>
              </a:rPr>
              <a:t> puntos del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Cambiamos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impacta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todas</a:t>
            </a:r>
            <a:r>
              <a:rPr lang="en-US" sz="882" b="0" i="0" kern="1200" dirty="0">
                <a:solidFill>
                  <a:schemeClr val="tx1"/>
                </a:solidFill>
                <a:effectLst/>
                <a:latin typeface="Segoe Sans Display" pitchFamily="2" charset="0"/>
                <a:ea typeface="+mn-ea"/>
                <a:cs typeface="+mn-cs"/>
              </a:rPr>
              <a:t> partes. Sin </a:t>
            </a:r>
            <a:r>
              <a:rPr lang="en-US" sz="882" b="0" i="0" kern="1200" dirty="0" err="1">
                <a:solidFill>
                  <a:schemeClr val="tx1"/>
                </a:solidFill>
                <a:effectLst/>
                <a:latin typeface="Segoe Sans Display" pitchFamily="2" charset="0"/>
                <a:ea typeface="+mn-ea"/>
                <a:cs typeface="+mn-cs"/>
              </a:rPr>
              <a:t>arqueología</a:t>
            </a:r>
            <a:r>
              <a:rPr lang="en-US" sz="882" b="0" i="0" kern="1200" dirty="0">
                <a:solidFill>
                  <a:schemeClr val="tx1"/>
                </a:solidFill>
                <a:effectLst/>
                <a:latin typeface="Segoe Sans Display" pitchFamily="2" charset="0"/>
                <a:ea typeface="+mn-ea"/>
                <a:cs typeface="+mn-cs"/>
              </a:rPr>
              <a:t> documental. Sin </a:t>
            </a:r>
            <a:r>
              <a:rPr lang="en-US" sz="882" b="0" i="0" kern="1200" dirty="0" err="1">
                <a:solidFill>
                  <a:schemeClr val="tx1"/>
                </a:solidFill>
                <a:effectLst/>
                <a:latin typeface="Segoe Sans Display" pitchFamily="2" charset="0"/>
                <a:ea typeface="+mn-ea"/>
                <a:cs typeface="+mn-cs"/>
              </a:rPr>
              <a:t>forenses</a:t>
            </a:r>
            <a:r>
              <a:rPr lang="en-US" sz="882" b="0" i="0" kern="1200" dirty="0">
                <a:solidFill>
                  <a:schemeClr val="tx1"/>
                </a:solidFill>
                <a:effectLst/>
                <a:latin typeface="Segoe Sans Display" pitchFamily="2" charset="0"/>
                <a:ea typeface="+mn-ea"/>
                <a:cs typeface="+mn-cs"/>
              </a:rPr>
              <a:t> del Word. Sin </a:t>
            </a:r>
            <a:r>
              <a:rPr lang="en-US" sz="882" b="0" i="0" kern="1200" dirty="0" err="1">
                <a:solidFill>
                  <a:schemeClr val="tx1"/>
                </a:solidFill>
                <a:effectLst/>
                <a:latin typeface="Segoe Sans Display" pitchFamily="2" charset="0"/>
                <a:ea typeface="+mn-ea"/>
                <a:cs typeface="+mn-cs"/>
              </a:rPr>
              <a:t>esa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miserable de “</a:t>
            </a:r>
            <a:r>
              <a:rPr lang="en-US" sz="882" b="0" i="0" kern="1200" dirty="0" err="1">
                <a:solidFill>
                  <a:schemeClr val="tx1"/>
                </a:solidFill>
                <a:effectLst/>
                <a:latin typeface="Segoe Sans Display" pitchFamily="2" charset="0"/>
                <a:ea typeface="+mn-ea"/>
                <a:cs typeface="+mn-cs"/>
              </a:rPr>
              <a:t>yo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montamos</a:t>
            </a:r>
            <a:r>
              <a:rPr lang="en-US" sz="882" b="0" i="0" kern="1200" dirty="0">
                <a:solidFill>
                  <a:schemeClr val="tx1"/>
                </a:solidFill>
                <a:effectLst/>
                <a:latin typeface="Segoe Sans Display" pitchFamily="2" charset="0"/>
                <a:ea typeface="+mn-ea"/>
                <a:cs typeface="+mn-cs"/>
              </a:rPr>
              <a:t> Pages </a:t>
            </a:r>
            <a:r>
              <a:rPr lang="en-US" sz="882" b="0" i="0" kern="1200" dirty="0" err="1">
                <a:solidFill>
                  <a:schemeClr val="tx1"/>
                </a:solidFill>
                <a:effectLst/>
                <a:latin typeface="Segoe Sans Display" pitchFamily="2" charset="0"/>
                <a:ea typeface="+mn-ea"/>
                <a:cs typeface="+mn-cs"/>
              </a:rPr>
              <a:t>encima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jugada</a:t>
            </a:r>
            <a:r>
              <a:rPr lang="en-US" sz="882" b="0" i="0" kern="1200" dirty="0">
                <a:solidFill>
                  <a:schemeClr val="tx1"/>
                </a:solidFill>
                <a:effectLst/>
                <a:latin typeface="Segoe Sans Display" pitchFamily="2" charset="0"/>
                <a:ea typeface="+mn-ea"/>
                <a:cs typeface="+mn-cs"/>
              </a:rPr>
              <a:t> se pone seria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cogemos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salida </a:t>
            </a:r>
            <a:r>
              <a:rPr lang="en-US" sz="882" b="0" i="0" kern="1200" dirty="0" err="1">
                <a:solidFill>
                  <a:schemeClr val="tx1"/>
                </a:solidFill>
                <a:effectLst/>
                <a:latin typeface="Segoe Sans Display" pitchFamily="2" charset="0"/>
                <a:ea typeface="+mn-ea"/>
                <a:cs typeface="+mn-cs"/>
              </a:rPr>
              <a:t>generada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chat y la </a:t>
            </a:r>
            <a:r>
              <a:rPr lang="en-US" sz="882" b="0" i="0" kern="1200" dirty="0" err="1">
                <a:solidFill>
                  <a:schemeClr val="tx1"/>
                </a:solidFill>
                <a:effectLst/>
                <a:latin typeface="Segoe Sans Display" pitchFamily="2" charset="0"/>
                <a:ea typeface="+mn-ea"/>
                <a:cs typeface="+mn-cs"/>
              </a:rPr>
              <a:t>metemos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plano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compartido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Ya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arrastrando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superficie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estuviéramos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contrabando</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aplicaciones</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y luego </a:t>
            </a:r>
            <a:r>
              <a:rPr lang="en-US" sz="882" b="0" i="0" kern="1200" dirty="0" err="1">
                <a:solidFill>
                  <a:schemeClr val="tx1"/>
                </a:solidFill>
                <a:effectLst/>
                <a:latin typeface="Segoe Sans Display" pitchFamily="2" charset="0"/>
                <a:ea typeface="+mn-ea"/>
                <a:cs typeface="+mn-cs"/>
              </a:rPr>
              <a:t>circula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degradarse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multiplicar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basura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gestionar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documentos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paquetes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muertos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vivo.</a:t>
            </a:r>
          </a:p>
        </p:txBody>
      </p:sp>
      <p:sp>
        <p:nvSpPr>
          <p:cNvPr id="4" name="Slide Number Placeholder 3">
            <a:extLst>
              <a:ext uri="{FF2B5EF4-FFF2-40B4-BE49-F238E27FC236}">
                <a16:creationId xmlns:a16="http://schemas.microsoft.com/office/drawing/2014/main" id="{20481EF7-E232-B4B6-9E7C-EE072814D1C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1C36C-5891-DA46-9527-8814FD0739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94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85E20-F63F-8167-08B1-56BFF77D7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115EF-13B3-3346-D357-B48DBF124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B7772-C22F-FDE6-716A-A18AE7D1C8A0}"/>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Vale,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perdemos</a:t>
            </a:r>
            <a:r>
              <a:rPr lang="en-US" sz="882" b="0" i="0" kern="1200" dirty="0">
                <a:solidFill>
                  <a:schemeClr val="tx1"/>
                </a:solidFill>
                <a:effectLst/>
                <a:latin typeface="Segoe Sans Display" pitchFamily="2" charset="0"/>
                <a:ea typeface="+mn-ea"/>
                <a:cs typeface="+mn-cs"/>
              </a:rPr>
              <a:t> lo bueno del chat.</a:t>
            </a:r>
          </a:p>
          <a:p>
            <a:pPr fontAlgn="t"/>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siguiente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deje</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muerto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pase</a:t>
            </a:r>
            <a:r>
              <a:rPr lang="en-US" sz="882" b="0" i="0" kern="1200" dirty="0">
                <a:solidFill>
                  <a:schemeClr val="tx1"/>
                </a:solidFill>
                <a:effectLst/>
                <a:latin typeface="Segoe Sans Display" pitchFamily="2" charset="0"/>
                <a:ea typeface="+mn-ea"/>
                <a:cs typeface="+mn-cs"/>
              </a:rPr>
              <a:t> a ser algo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usar sin </a:t>
            </a:r>
            <a:r>
              <a:rPr lang="en-US" sz="882" b="0" i="0" kern="1200" dirty="0" err="1">
                <a:solidFill>
                  <a:schemeClr val="tx1"/>
                </a:solidFill>
                <a:effectLst/>
                <a:latin typeface="Segoe Sans Display" pitchFamily="2" charset="0"/>
                <a:ea typeface="+mn-ea"/>
                <a:cs typeface="+mn-cs"/>
              </a:rPr>
              <a:t>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explicaciones</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crear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p:txBody>
      </p:sp>
      <p:sp>
        <p:nvSpPr>
          <p:cNvPr id="4" name="Header Placeholder 3">
            <a:extLst>
              <a:ext uri="{FF2B5EF4-FFF2-40B4-BE49-F238E27FC236}">
                <a16:creationId xmlns:a16="http://schemas.microsoft.com/office/drawing/2014/main" id="{0684B681-5D63-6CEE-1B59-70AD95839C6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6799940-40BF-A94E-52E6-A26415B5733C}"/>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00717133-A10C-C618-B097-E3CD47293111}"/>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F29EF0CA-3709-2681-C679-4510C1C87E83}"/>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07953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6F9-55C0-AA42-B3E7-144A659C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A610F-484D-92A3-62D7-53786C85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60577-8761-DD9B-35F6-7B930A6623D8}"/>
              </a:ext>
            </a:extLst>
          </p:cNvPr>
          <p:cNvSpPr>
            <a:spLocks noGrp="1"/>
          </p:cNvSpPr>
          <p:nvPr>
            <p:ph type="body" idx="1"/>
          </p:nvPr>
        </p:nvSpPr>
        <p:spPr>
          <a:xfrm>
            <a:off x="685800" y="4343400"/>
            <a:ext cx="5946494" cy="4114800"/>
          </a:xfrm>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parchear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salidas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entramos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artefactos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Hasta </a:t>
            </a:r>
            <a:r>
              <a:rPr lang="en-US" sz="882" b="0" i="0" kern="1200" dirty="0" err="1">
                <a:solidFill>
                  <a:schemeClr val="tx1"/>
                </a:solidFill>
                <a:effectLst/>
                <a:latin typeface="Segoe Sans Display" pitchFamily="2" charset="0"/>
                <a:ea typeface="+mn-ea"/>
                <a:cs typeface="+mn-cs"/>
              </a:rPr>
              <a:t>este</a:t>
            </a:r>
            <a:r>
              <a:rPr lang="en-US" sz="882" b="0" i="0" kern="1200" dirty="0">
                <a:solidFill>
                  <a:schemeClr val="tx1"/>
                </a:solidFill>
                <a:effectLst/>
                <a:latin typeface="Segoe Sans Display" pitchFamily="2" charset="0"/>
                <a:ea typeface="+mn-ea"/>
                <a:cs typeface="+mn-cs"/>
              </a:rPr>
              <a:t> punto </a:t>
            </a:r>
            <a:r>
              <a:rPr lang="en-US" sz="882" b="0" i="0" kern="1200" dirty="0" err="1">
                <a:solidFill>
                  <a:schemeClr val="tx1"/>
                </a:solidFill>
                <a:effectLst/>
                <a:latin typeface="Segoe Sans Display" pitchFamily="2" charset="0"/>
                <a:ea typeface="+mn-ea"/>
                <a:cs typeface="+mn-cs"/>
              </a:rPr>
              <a:t>hemos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producido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rescatamos</a:t>
            </a:r>
            <a:r>
              <a:rPr lang="en-US" sz="882" b="0" i="0" kern="1200" dirty="0">
                <a:solidFill>
                  <a:schemeClr val="tx1"/>
                </a:solidFill>
                <a:effectLst/>
                <a:latin typeface="Segoe Sans Display" pitchFamily="2" charset="0"/>
                <a:ea typeface="+mn-ea"/>
                <a:cs typeface="+mn-cs"/>
              </a:rPr>
              <a:t> del chat, lo </a:t>
            </a:r>
            <a:r>
              <a:rPr lang="en-US" sz="882" b="0" i="0" kern="1200" dirty="0" err="1">
                <a:solidFill>
                  <a:schemeClr val="tx1"/>
                </a:solidFill>
                <a:effectLst/>
                <a:latin typeface="Segoe Sans Display" pitchFamily="2" charset="0"/>
                <a:ea typeface="+mn-ea"/>
                <a:cs typeface="+mn-cs"/>
              </a:rPr>
              <a:t>estructuramos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movemos</a:t>
            </a:r>
            <a:r>
              <a:rPr lang="en-US" sz="882" b="0" i="0" kern="1200" dirty="0">
                <a:solidFill>
                  <a:schemeClr val="tx1"/>
                </a:solidFill>
                <a:effectLst/>
                <a:latin typeface="Segoe Sans Display" pitchFamily="2" charset="0"/>
                <a:ea typeface="+mn-ea"/>
                <a:cs typeface="+mn-cs"/>
              </a:rPr>
              <a:t> a un </a:t>
            </a:r>
            <a:r>
              <a:rPr lang="en-US" sz="882" b="0" i="0" kern="1200" dirty="0" err="1">
                <a:solidFill>
                  <a:schemeClr val="tx1"/>
                </a:solidFill>
                <a:effectLst/>
                <a:latin typeface="Segoe Sans Display" pitchFamily="2" charset="0"/>
                <a:ea typeface="+mn-ea"/>
                <a:cs typeface="+mn-cs"/>
              </a:rPr>
              <a:t>espacio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persistente</a:t>
            </a:r>
            <a:r>
              <a:rPr lang="en-US" sz="882" b="0" i="0" kern="1200" dirty="0">
                <a:solidFill>
                  <a:schemeClr val="tx1"/>
                </a:solidFill>
                <a:effectLst/>
                <a:latin typeface="Segoe Sans Display" pitchFamily="2" charset="0"/>
                <a:ea typeface="+mn-ea"/>
                <a:cs typeface="+mn-cs"/>
              </a:rPr>
              <a:t>. Perfecto. Pero </a:t>
            </a:r>
            <a:r>
              <a:rPr lang="en-US" sz="882" b="0" i="0" kern="1200" dirty="0" err="1">
                <a:solidFill>
                  <a:schemeClr val="tx1"/>
                </a:solidFill>
                <a:effectLst/>
                <a:latin typeface="Segoe Sans Display" pitchFamily="2" charset="0"/>
                <a:ea typeface="+mn-ea"/>
                <a:cs typeface="+mn-cs"/>
              </a:rPr>
              <a:t>seguíamos</a:t>
            </a:r>
            <a:r>
              <a:rPr lang="en-US" sz="882" b="0" i="0" kern="1200" dirty="0">
                <a:solidFill>
                  <a:schemeClr val="tx1"/>
                </a:solidFill>
                <a:effectLst/>
                <a:latin typeface="Segoe Sans Display" pitchFamily="2" charset="0"/>
                <a:ea typeface="+mn-ea"/>
                <a:cs typeface="+mn-cs"/>
              </a:rPr>
              <a:t> operando </a:t>
            </a:r>
            <a:r>
              <a:rPr lang="en-US" sz="882" b="0" i="0" kern="1200" dirty="0" err="1">
                <a:solidFill>
                  <a:schemeClr val="tx1"/>
                </a:solidFill>
                <a:effectLst/>
                <a:latin typeface="Segoe Sans Display" pitchFamily="2" charset="0"/>
                <a:ea typeface="+mn-ea"/>
                <a:cs typeface="+mn-cs"/>
              </a:rPr>
              <a:t>aguas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fase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edición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Create cambia el </a:t>
            </a:r>
            <a:r>
              <a:rPr lang="en-US" sz="882" b="0" i="0" kern="1200" dirty="0" err="1">
                <a:solidFill>
                  <a:schemeClr val="tx1"/>
                </a:solidFill>
                <a:effectLst/>
                <a:latin typeface="Segoe Sans Display" pitchFamily="2" charset="0"/>
                <a:ea typeface="+mn-ea"/>
                <a:cs typeface="+mn-cs"/>
              </a:rPr>
              <a:t>régimen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afinando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lanzando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especificación</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Le </a:t>
            </a:r>
            <a:r>
              <a:rPr lang="en-US" sz="882" b="0" i="0" kern="1200" dirty="0" err="1">
                <a:solidFill>
                  <a:schemeClr val="tx1"/>
                </a:solidFill>
                <a:effectLst/>
                <a:latin typeface="Segoe Sans Display" pitchFamily="2" charset="0"/>
                <a:ea typeface="+mn-ea"/>
                <a:cs typeface="+mn-cs"/>
              </a:rPr>
              <a:t>damos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restricciones</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formato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esperado</a:t>
            </a:r>
            <a:r>
              <a:rPr lang="en-US" sz="882" b="0" i="0" kern="1200" dirty="0">
                <a:solidFill>
                  <a:schemeClr val="tx1"/>
                </a:solidFill>
                <a:effectLst/>
                <a:latin typeface="Segoe Sans Display" pitchFamily="2" charset="0"/>
                <a:ea typeface="+mn-ea"/>
                <a:cs typeface="+mn-cs"/>
              </a:rPr>
              <a:t> y un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visual o textual… y 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devuelve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primera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composición</a:t>
            </a:r>
            <a:r>
              <a:rPr lang="en-US" sz="882" b="0" i="0" kern="1200" dirty="0">
                <a:solidFill>
                  <a:schemeClr val="tx1"/>
                </a:solidFill>
                <a:effectLst/>
                <a:latin typeface="Segoe Sans Display" pitchFamily="2" charset="0"/>
                <a:ea typeface="+mn-ea"/>
                <a:cs typeface="+mn-cs"/>
              </a:rPr>
              <a:t> utilizable.</a:t>
            </a:r>
          </a:p>
          <a:p>
            <a:pPr fontAlgn="t"/>
            <a:r>
              <a:rPr lang="en-US" sz="882" b="0" i="0" kern="1200" dirty="0">
                <a:solidFill>
                  <a:schemeClr val="tx1"/>
                </a:solidFill>
                <a:effectLst/>
                <a:latin typeface="Segoe Sans Display" pitchFamily="2" charset="0"/>
                <a:ea typeface="+mn-ea"/>
                <a:cs typeface="+mn-cs"/>
              </a:rPr>
              <a:t>Eso es lo </a:t>
            </a:r>
            <a:r>
              <a:rPr lang="en-US" sz="882" b="0" i="0" kern="1200" dirty="0" err="1">
                <a:solidFill>
                  <a:schemeClr val="tx1"/>
                </a:solidFill>
                <a:effectLst/>
                <a:latin typeface="Segoe Sans Display" pitchFamily="2" charset="0"/>
                <a:ea typeface="+mn-ea"/>
                <a:cs typeface="+mn-cs"/>
              </a:rPr>
              <a:t>relevante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de un </a:t>
            </a:r>
            <a:r>
              <a:rPr lang="en-US" sz="882" b="0" i="0" kern="1200" dirty="0" err="1">
                <a:solidFill>
                  <a:schemeClr val="tx1"/>
                </a:solidFill>
                <a:effectLst/>
                <a:latin typeface="Segoe Sans Display" pitchFamily="2" charset="0"/>
                <a:ea typeface="+mn-ea"/>
                <a:cs typeface="+mn-cs"/>
              </a:rPr>
              <a:t>lienzo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vacío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traducción</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intención</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artefacto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fino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intermediarios</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idea y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distintas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Ya no hay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abrir</a:t>
            </a:r>
            <a:r>
              <a:rPr lang="en-US" sz="882" b="0" i="0" kern="1200" dirty="0">
                <a:solidFill>
                  <a:schemeClr val="tx1"/>
                </a:solidFill>
                <a:effectLst/>
                <a:latin typeface="Segoe Sans Display" pitchFamily="2" charset="0"/>
                <a:ea typeface="+mn-ea"/>
                <a:cs typeface="+mn-cs"/>
              </a:rPr>
              <a:t> PowerPoint, </a:t>
            </a:r>
            <a:r>
              <a:rPr lang="en-US" sz="882" b="0" i="0" kern="1200" dirty="0" err="1">
                <a:solidFill>
                  <a:schemeClr val="tx1"/>
                </a:solidFill>
                <a:effectLst/>
                <a:latin typeface="Segoe Sans Display" pitchFamily="2" charset="0"/>
                <a:ea typeface="+mn-ea"/>
                <a:cs typeface="+mn-cs"/>
              </a:rPr>
              <a:t>buscar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plantilla</a:t>
            </a:r>
            <a:r>
              <a:rPr lang="en-US" sz="882" b="0" i="0" kern="1200" dirty="0">
                <a:solidFill>
                  <a:schemeClr val="tx1"/>
                </a:solidFill>
                <a:effectLst/>
                <a:latin typeface="Segoe Sans Display" pitchFamily="2" charset="0"/>
                <a:ea typeface="+mn-ea"/>
                <a:cs typeface="+mn-cs"/>
              </a:rPr>
              <a:t> medio </a:t>
            </a:r>
            <a:r>
              <a:rPr lang="en-US" sz="882" b="0" i="0" kern="1200" dirty="0" err="1">
                <a:solidFill>
                  <a:schemeClr val="tx1"/>
                </a:solidFill>
                <a:effectLst/>
                <a:latin typeface="Segoe Sans Display" pitchFamily="2" charset="0"/>
                <a:ea typeface="+mn-ea"/>
                <a:cs typeface="+mn-cs"/>
              </a:rPr>
              <a:t>decente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pelearse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cajas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recolocar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elementos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fingir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era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creativa</a:t>
            </a:r>
            <a:r>
              <a:rPr lang="en-US" sz="882" b="0" i="0" kern="1200" dirty="0">
                <a:solidFill>
                  <a:schemeClr val="tx1"/>
                </a:solidFill>
                <a:effectLst/>
                <a:latin typeface="Segoe Sans Display" pitchFamily="2" charset="0"/>
                <a:ea typeface="+mn-ea"/>
                <a:cs typeface="+mn-cs"/>
              </a:rPr>
              <a:t>”. No. Eso era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mecánico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vestido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dignidad</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Con Create </a:t>
            </a:r>
            <a:r>
              <a:rPr lang="en-US" sz="882" b="0" i="0" kern="1200" dirty="0" err="1">
                <a:solidFill>
                  <a:schemeClr val="tx1"/>
                </a:solidFill>
                <a:effectLst/>
                <a:latin typeface="Segoe Sans Display" pitchFamily="2" charset="0"/>
                <a:ea typeface="+mn-ea"/>
                <a:cs typeface="+mn-cs"/>
              </a:rPr>
              <a:t>metemos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generación</a:t>
            </a:r>
            <a:r>
              <a:rPr lang="en-US" sz="882" b="0" i="0" kern="1200" dirty="0">
                <a:solidFill>
                  <a:schemeClr val="tx1"/>
                </a:solidFill>
                <a:effectLst/>
                <a:latin typeface="Segoe Sans Display" pitchFamily="2" charset="0"/>
                <a:ea typeface="+mn-ea"/>
                <a:cs typeface="+mn-cs"/>
              </a:rPr>
              <a:t> multimodal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imagen, </a:t>
            </a:r>
            <a:r>
              <a:rPr lang="en-US" sz="882" b="0" i="0" kern="1200" dirty="0" err="1">
                <a:solidFill>
                  <a:schemeClr val="tx1"/>
                </a:solidFill>
                <a:effectLst/>
                <a:latin typeface="Segoe Sans Display" pitchFamily="2" charset="0"/>
                <a:ea typeface="+mn-ea"/>
                <a:cs typeface="+mn-cs"/>
              </a:rPr>
              <a:t>estructura</a:t>
            </a:r>
            <a:r>
              <a:rPr lang="en-US" sz="882" b="0" i="0" kern="1200" dirty="0">
                <a:solidFill>
                  <a:schemeClr val="tx1"/>
                </a:solidFill>
                <a:effectLst/>
                <a:latin typeface="Segoe Sans Display" pitchFamily="2" charset="0"/>
                <a:ea typeface="+mn-ea"/>
                <a:cs typeface="+mn-cs"/>
              </a:rPr>
              <a:t> visual, </a:t>
            </a:r>
            <a:r>
              <a:rPr lang="en-US" sz="882" b="0" i="0" kern="1200" dirty="0" err="1">
                <a:solidFill>
                  <a:schemeClr val="tx1"/>
                </a:solidFill>
                <a:effectLst/>
                <a:latin typeface="Segoe Sans Display" pitchFamily="2" charset="0"/>
                <a:ea typeface="+mn-ea"/>
                <a:cs typeface="+mn-cs"/>
              </a:rPr>
              <a:t>jerarquía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primeras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decisiones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composición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montadas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punto de entrada.</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miga</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parece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cuello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botella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suele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ideas”.</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Suele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transformar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idea </a:t>
            </a:r>
            <a:r>
              <a:rPr lang="en-US" sz="882" b="0" i="0" kern="1200" dirty="0" err="1">
                <a:solidFill>
                  <a:schemeClr val="tx1"/>
                </a:solidFill>
                <a:effectLst/>
                <a:latin typeface="Segoe Sans Display" pitchFamily="2" charset="0"/>
                <a:ea typeface="+mn-ea"/>
                <a:cs typeface="+mn-cs"/>
              </a:rPr>
              <a:t>difusa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primer </a:t>
            </a:r>
            <a:r>
              <a:rPr lang="en-US" sz="882" b="0" i="0" kern="1200" dirty="0" err="1">
                <a:solidFill>
                  <a:schemeClr val="tx1"/>
                </a:solidFill>
                <a:effectLst/>
                <a:latin typeface="Segoe Sans Display" pitchFamily="2" charset="0"/>
                <a:ea typeface="+mn-ea"/>
                <a:cs typeface="+mn-cs"/>
              </a:rPr>
              <a:t>artefacto</a:t>
            </a:r>
            <a:r>
              <a:rPr lang="en-US" sz="882" b="0" i="0" kern="1200" dirty="0">
                <a:solidFill>
                  <a:schemeClr val="tx1"/>
                </a:solidFill>
                <a:effectLst/>
                <a:latin typeface="Segoe Sans Display" pitchFamily="2" charset="0"/>
                <a:ea typeface="+mn-ea"/>
                <a:cs typeface="+mn-cs"/>
              </a:rPr>
              <a:t> presentable sin </a:t>
            </a:r>
            <a:r>
              <a:rPr lang="en-US" sz="882" b="0" i="0" kern="1200" dirty="0" err="1">
                <a:solidFill>
                  <a:schemeClr val="tx1"/>
                </a:solidFill>
                <a:effectLst/>
                <a:latin typeface="Segoe Sans Display" pitchFamily="2" charset="0"/>
                <a:ea typeface="+mn-ea"/>
                <a:cs typeface="+mn-cs"/>
              </a:rPr>
              <a:t>perder</a:t>
            </a:r>
            <a:r>
              <a:rPr lang="en-US" sz="882" b="0" i="0" kern="1200" dirty="0">
                <a:solidFill>
                  <a:schemeClr val="tx1"/>
                </a:solidFill>
                <a:effectLst/>
                <a:latin typeface="Segoe Sans Display" pitchFamily="2" charset="0"/>
                <a:ea typeface="+mn-ea"/>
                <a:cs typeface="+mn-cs"/>
              </a:rPr>
              <a:t> media </a:t>
            </a:r>
            <a:r>
              <a:rPr lang="en-US" sz="882" b="0" i="0" kern="1200" dirty="0" err="1">
                <a:solidFill>
                  <a:schemeClr val="tx1"/>
                </a:solidFill>
                <a:effectLst/>
                <a:latin typeface="Segoe Sans Display" pitchFamily="2" charset="0"/>
                <a:ea typeface="+mn-ea"/>
                <a:cs typeface="+mn-cs"/>
              </a:rPr>
              <a:t>vida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arranque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arranque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comprime</a:t>
            </a:r>
            <a:r>
              <a:rPr lang="en-US" sz="882" b="0" i="0" kern="1200" dirty="0">
                <a:solidFill>
                  <a:schemeClr val="tx1"/>
                </a:solidFill>
                <a:effectLst/>
                <a:latin typeface="Segoe Sans Display" pitchFamily="2" charset="0"/>
                <a:ea typeface="+mn-ea"/>
                <a:cs typeface="+mn-cs"/>
              </a:rPr>
              <a:t> de forma brutal: </a:t>
            </a:r>
            <a:r>
              <a:rPr lang="en-US" sz="882" b="0" i="0" kern="1200" dirty="0" err="1">
                <a:solidFill>
                  <a:schemeClr val="tx1"/>
                </a:solidFill>
                <a:effectLst/>
                <a:latin typeface="Segoe Sans Display" pitchFamily="2" charset="0"/>
                <a:ea typeface="+mn-ea"/>
                <a:cs typeface="+mn-cs"/>
              </a:rPr>
              <a:t>pasamos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concepto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abstracto</a:t>
            </a:r>
            <a:r>
              <a:rPr lang="en-US" sz="882" b="0" i="0" kern="1200" dirty="0">
                <a:solidFill>
                  <a:schemeClr val="tx1"/>
                </a:solidFill>
                <a:effectLst/>
                <a:latin typeface="Segoe Sans Display" pitchFamily="2" charset="0"/>
                <a:ea typeface="+mn-ea"/>
                <a:cs typeface="+mn-cs"/>
              </a:rPr>
              <a:t> a material editable sin </a:t>
            </a:r>
            <a:r>
              <a:rPr lang="en-US" sz="882" b="0" i="0" kern="1200" dirty="0" err="1">
                <a:solidFill>
                  <a:schemeClr val="tx1"/>
                </a:solidFill>
                <a:effectLst/>
                <a:latin typeface="Segoe Sans Display" pitchFamily="2" charset="0"/>
                <a:ea typeface="+mn-ea"/>
                <a:cs typeface="+mn-cs"/>
              </a:rPr>
              <a:t>atravesar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purgatorio</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página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blanco</a:t>
            </a:r>
            <a:r>
              <a:rPr lang="en-US" sz="882" b="0" i="0" kern="1200" dirty="0">
                <a:solidFill>
                  <a:schemeClr val="tx1"/>
                </a:solidFill>
                <a:effectLst/>
                <a:latin typeface="Segoe Sans Display" pitchFamily="2" charset="0"/>
                <a:ea typeface="+mn-ea"/>
                <a:cs typeface="+mn-cs"/>
              </a:rPr>
              <a:t> y sin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ensamblaje</a:t>
            </a:r>
            <a:r>
              <a:rPr lang="en-US" sz="882" b="0" i="0" kern="1200" dirty="0">
                <a:solidFill>
                  <a:schemeClr val="tx1"/>
                </a:solidFill>
                <a:effectLst/>
                <a:latin typeface="Segoe Sans Display" pitchFamily="2" charset="0"/>
                <a:ea typeface="+mn-ea"/>
                <a:cs typeface="+mn-cs"/>
              </a:rPr>
              <a:t> manual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siguiéramos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2013.</a:t>
            </a:r>
          </a:p>
          <a:p>
            <a:pPr fontAlgn="t"/>
            <a:r>
              <a:rPr lang="en-US" sz="882" b="0" i="0" kern="1200" dirty="0">
                <a:solidFill>
                  <a:schemeClr val="tx1"/>
                </a:solidFill>
                <a:effectLst/>
                <a:latin typeface="Segoe Sans Display" pitchFamily="2" charset="0"/>
                <a:ea typeface="+mn-ea"/>
                <a:cs typeface="+mn-cs"/>
              </a:rPr>
              <a:t>Y no,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convierte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nadie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diseñador</a:t>
            </a:r>
            <a:r>
              <a:rPr lang="en-US" sz="882" b="0" i="0" kern="1200" dirty="0">
                <a:solidFill>
                  <a:schemeClr val="tx1"/>
                </a:solidFill>
                <a:effectLst/>
                <a:latin typeface="Segoe Sans Display" pitchFamily="2" charset="0"/>
                <a:ea typeface="+mn-ea"/>
                <a:cs typeface="+mn-cs"/>
              </a:rPr>
              <a:t> senior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infusa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Pero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elimina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cantidad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obscena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de bajo valor: </a:t>
            </a:r>
            <a:r>
              <a:rPr lang="en-US" sz="882" b="0" i="0" kern="1200" dirty="0" err="1">
                <a:solidFill>
                  <a:schemeClr val="tx1"/>
                </a:solidFill>
                <a:effectLst/>
                <a:latin typeface="Segoe Sans Display" pitchFamily="2" charset="0"/>
                <a:ea typeface="+mn-ea"/>
                <a:cs typeface="+mn-cs"/>
              </a:rPr>
              <a:t>montaje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inicial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estructura</a:t>
            </a:r>
            <a:r>
              <a:rPr lang="en-US" sz="882" b="0" i="0" kern="1200" dirty="0">
                <a:solidFill>
                  <a:schemeClr val="tx1"/>
                </a:solidFill>
                <a:effectLst/>
                <a:latin typeface="Segoe Sans Display" pitchFamily="2" charset="0"/>
                <a:ea typeface="+mn-ea"/>
                <a:cs typeface="+mn-cs"/>
              </a:rPr>
              <a:t> base, </a:t>
            </a:r>
            <a:r>
              <a:rPr lang="en-US" sz="882" b="0" i="0" kern="1200" dirty="0" err="1">
                <a:solidFill>
                  <a:schemeClr val="tx1"/>
                </a:solidFill>
                <a:effectLst/>
                <a:latin typeface="Segoe Sans Display" pitchFamily="2" charset="0"/>
                <a:ea typeface="+mn-ea"/>
                <a:cs typeface="+mn-cs"/>
              </a:rPr>
              <a:t>primeras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visuales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borradores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antes </a:t>
            </a:r>
            <a:r>
              <a:rPr lang="en-US" sz="882" b="0" i="0" kern="1200" dirty="0" err="1">
                <a:solidFill>
                  <a:schemeClr val="tx1"/>
                </a:solidFill>
                <a:effectLst/>
                <a:latin typeface="Segoe Sans Display" pitchFamily="2" charset="0"/>
                <a:ea typeface="+mn-ea"/>
                <a:cs typeface="+mn-cs"/>
              </a:rPr>
              <a:t>salían</a:t>
            </a:r>
            <a:r>
              <a:rPr lang="en-US" sz="882" b="0" i="0" kern="1200" dirty="0">
                <a:solidFill>
                  <a:schemeClr val="tx1"/>
                </a:solidFill>
                <a:effectLst/>
                <a:latin typeface="Segoe Sans Display" pitchFamily="2" charset="0"/>
                <a:ea typeface="+mn-ea"/>
                <a:cs typeface="+mn-cs"/>
              </a:rPr>
              <a:t> a golpe de </a:t>
            </a:r>
            <a:r>
              <a:rPr lang="en-US" sz="882" b="0" i="0" kern="1200" dirty="0" err="1">
                <a:solidFill>
                  <a:schemeClr val="tx1"/>
                </a:solidFill>
                <a:effectLst/>
                <a:latin typeface="Segoe Sans Display" pitchFamily="2" charset="0"/>
                <a:ea typeface="+mn-ea"/>
                <a:cs typeface="+mn-cs"/>
              </a:rPr>
              <a:t>ratón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paciencia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cree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bonitas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convierte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intención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un primer </a:t>
            </a:r>
            <a:r>
              <a:rPr lang="en-US" sz="882" b="1" i="0" kern="1200" dirty="0" err="1">
                <a:solidFill>
                  <a:schemeClr val="tx1"/>
                </a:solidFill>
                <a:effectLst/>
                <a:latin typeface="Segoe Sans Display" pitchFamily="2" charset="0"/>
                <a:ea typeface="+mn-ea"/>
                <a:cs typeface="+mn-cs"/>
              </a:rPr>
              <a:t>entregable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iterar</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criterio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ahí cambia la </a:t>
            </a:r>
            <a:r>
              <a:rPr lang="en-US" sz="882" b="0" i="0" kern="1200" dirty="0" err="1">
                <a:solidFill>
                  <a:schemeClr val="tx1"/>
                </a:solidFill>
                <a:effectLst/>
                <a:latin typeface="Segoe Sans Display" pitchFamily="2" charset="0"/>
                <a:ea typeface="+mn-ea"/>
                <a:cs typeface="+mn-cs"/>
              </a:rPr>
              <a:t>película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antes </a:t>
            </a:r>
            <a:r>
              <a:rPr lang="en-US" sz="882" b="0" i="0" kern="1200" dirty="0" err="1">
                <a:solidFill>
                  <a:schemeClr val="tx1"/>
                </a:solidFill>
                <a:effectLst/>
                <a:latin typeface="Segoe Sans Display" pitchFamily="2" charset="0"/>
                <a:ea typeface="+mn-ea"/>
                <a:cs typeface="+mn-cs"/>
              </a:rPr>
              <a:t>imaginábamos</a:t>
            </a:r>
            <a:r>
              <a:rPr lang="en-US" sz="882" b="0" i="0" kern="1200" dirty="0">
                <a:solidFill>
                  <a:schemeClr val="tx1"/>
                </a:solidFill>
                <a:effectLst/>
                <a:latin typeface="Segoe Sans Display" pitchFamily="2" charset="0"/>
                <a:ea typeface="+mn-ea"/>
                <a:cs typeface="+mn-cs"/>
              </a:rPr>
              <a:t> algo… y luego </a:t>
            </a:r>
            <a:r>
              <a:rPr lang="en-US" sz="882" b="0" i="0" kern="1200" dirty="0" err="1">
                <a:solidFill>
                  <a:schemeClr val="tx1"/>
                </a:solidFill>
                <a:effectLst/>
                <a:latin typeface="Segoe Sans Display" pitchFamily="2" charset="0"/>
                <a:ea typeface="+mn-ea"/>
                <a:cs typeface="+mn-cs"/>
              </a:rPr>
              <a:t>tocaba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fabricarlo</a:t>
            </a:r>
            <a:r>
              <a:rPr lang="en-US" sz="882" b="0" i="0" kern="1200" dirty="0">
                <a:solidFill>
                  <a:schemeClr val="tx1"/>
                </a:solidFill>
                <a:effectLst/>
                <a:latin typeface="Segoe Sans Display" pitchFamily="2" charset="0"/>
                <a:ea typeface="+mn-ea"/>
                <a:cs typeface="+mn-cs"/>
              </a:rPr>
              <a:t> a mano.</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imaginamos</a:t>
            </a:r>
            <a:r>
              <a:rPr lang="en-US" sz="882" b="0" i="0" kern="1200" dirty="0">
                <a:solidFill>
                  <a:schemeClr val="tx1"/>
                </a:solidFill>
                <a:effectLst/>
                <a:latin typeface="Segoe Sans Display" pitchFamily="2" charset="0"/>
                <a:ea typeface="+mn-ea"/>
                <a:cs typeface="+mn-cs"/>
              </a:rPr>
              <a:t> algo… y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encima</a:t>
            </a:r>
            <a:r>
              <a:rPr lang="en-US" sz="882" b="0" i="0" kern="1200" dirty="0">
                <a:solidFill>
                  <a:schemeClr val="tx1"/>
                </a:solidFill>
                <a:effectLst/>
                <a:latin typeface="Segoe Sans Display" pitchFamily="2" charset="0"/>
                <a:ea typeface="+mn-ea"/>
                <a:cs typeface="+mn-cs"/>
              </a:rPr>
              <a:t> de la mesa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inicial</a:t>
            </a:r>
            <a:r>
              <a:rPr lang="en-US" sz="882" b="0" i="0" kern="1200" dirty="0">
                <a:solidFill>
                  <a:schemeClr val="tx1"/>
                </a:solidFill>
                <a:effectLst/>
                <a:latin typeface="Segoe Sans Display" pitchFamily="2" charset="0"/>
                <a:ea typeface="+mn-ea"/>
                <a:cs typeface="+mn-cs"/>
              </a:rPr>
              <a:t> con la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empezar</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serio.</a:t>
            </a:r>
          </a:p>
          <a:p>
            <a:pPr fontAlgn="t"/>
            <a:r>
              <a:rPr lang="en-US" sz="882" b="0" i="0" kern="1200" dirty="0">
                <a:solidFill>
                  <a:schemeClr val="tx1"/>
                </a:solidFill>
                <a:effectLst/>
                <a:latin typeface="Segoe Sans Display" pitchFamily="2" charset="0"/>
                <a:ea typeface="+mn-ea"/>
                <a:cs typeface="+mn-cs"/>
              </a:rPr>
              <a:t>Eso no es </a:t>
            </a:r>
            <a:r>
              <a:rPr lang="en-US" sz="882" b="0" i="0" kern="1200" dirty="0" err="1">
                <a:solidFill>
                  <a:schemeClr val="tx1"/>
                </a:solidFill>
                <a:effectLst/>
                <a:latin typeface="Segoe Sans Display" pitchFamily="2" charset="0"/>
                <a:ea typeface="+mn-ea"/>
                <a:cs typeface="+mn-cs"/>
              </a:rPr>
              <a:t>decoración</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Eso es </a:t>
            </a:r>
            <a:r>
              <a:rPr lang="en-US" sz="882" b="0" i="0" kern="1200" dirty="0" err="1">
                <a:solidFill>
                  <a:schemeClr val="tx1"/>
                </a:solidFill>
                <a:effectLst/>
                <a:latin typeface="Segoe Sans Display" pitchFamily="2" charset="0"/>
                <a:ea typeface="+mn-ea"/>
                <a:cs typeface="+mn-cs"/>
              </a:rPr>
              <a:t>compresión</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ciclo</a:t>
            </a:r>
            <a:r>
              <a:rPr lang="en-US" sz="882" b="0" i="0" kern="1200" dirty="0">
                <a:solidFill>
                  <a:schemeClr val="tx1"/>
                </a:solidFill>
                <a:effectLst/>
                <a:latin typeface="Segoe Sans Display" pitchFamily="2" charset="0"/>
                <a:ea typeface="+mn-ea"/>
                <a:cs typeface="+mn-cs"/>
              </a:rPr>
              <a:t> entre idea y </a:t>
            </a:r>
            <a:r>
              <a:rPr lang="en-US" sz="882" b="0"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a:t>
            </a:r>
          </a:p>
          <a:p>
            <a:pPr fontAlgn="t"/>
            <a:endParaRPr lang="en-US" sz="882" b="0" i="0" kern="1200" dirty="0">
              <a:solidFill>
                <a:schemeClr val="tx1"/>
              </a:solidFill>
              <a:effectLst/>
              <a:latin typeface="Segoe Sans Display" pitchFamily="2" charset="0"/>
              <a:ea typeface="+mn-ea"/>
              <a:cs typeface="+mn-cs"/>
            </a:endParaRPr>
          </a:p>
        </p:txBody>
      </p:sp>
      <p:sp>
        <p:nvSpPr>
          <p:cNvPr id="4" name="Slide Number Placeholder 3">
            <a:extLst>
              <a:ext uri="{FF2B5EF4-FFF2-40B4-BE49-F238E27FC236}">
                <a16:creationId xmlns:a16="http://schemas.microsoft.com/office/drawing/2014/main" id="{AF39979D-318C-60A8-2070-9547C64BFE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8615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FAC8-3281-8DC0-7264-835EC8DA0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EFB8A-AFF7-15CF-6D51-6A966DAC4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381AB-8AB8-73D6-55A4-213E6D7B2037}"/>
              </a:ext>
            </a:extLst>
          </p:cNvPr>
          <p:cNvSpPr>
            <a:spLocks noGrp="1"/>
          </p:cNvSpPr>
          <p:nvPr>
            <p:ph type="body" idx="1"/>
          </p:nvPr>
        </p:nvSpPr>
        <p:spPr>
          <a:xfrm>
            <a:off x="685800" y="4343400"/>
            <a:ext cx="5486400" cy="3747304"/>
          </a:xfrm>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aterrizamos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romanticismo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Create es </a:t>
            </a:r>
            <a:r>
              <a:rPr lang="en-US" sz="882" b="0" i="0" kern="1200" dirty="0" err="1">
                <a:solidFill>
                  <a:schemeClr val="tx1"/>
                </a:solidFill>
                <a:effectLst/>
                <a:latin typeface="Segoe Sans Display" pitchFamily="2" charset="0"/>
                <a:ea typeface="+mn-ea"/>
                <a:cs typeface="+mn-cs"/>
              </a:rPr>
              <a:t>básicamente</a:t>
            </a:r>
            <a:r>
              <a:rPr lang="en-US" sz="882" b="0" i="0" kern="1200" dirty="0">
                <a:solidFill>
                  <a:schemeClr val="tx1"/>
                </a:solidFill>
                <a:effectLst/>
                <a:latin typeface="Segoe Sans Display" pitchFamily="2" charset="0"/>
                <a:ea typeface="+mn-ea"/>
                <a:cs typeface="+mn-cs"/>
              </a:rPr>
              <a:t> un motor de </a:t>
            </a:r>
            <a:r>
              <a:rPr lang="en-US" sz="882" b="0" i="0" kern="1200" dirty="0" err="1">
                <a:solidFill>
                  <a:schemeClr val="tx1"/>
                </a:solidFill>
                <a:effectLst/>
                <a:latin typeface="Segoe Sans Display" pitchFamily="2" charset="0"/>
                <a:ea typeface="+mn-ea"/>
                <a:cs typeface="+mn-cs"/>
              </a:rPr>
              <a:t>generación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metido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bonita</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Le </a:t>
            </a:r>
            <a:r>
              <a:rPr lang="en-US" sz="882" b="0" i="0" kern="1200" dirty="0" err="1">
                <a:solidFill>
                  <a:schemeClr val="tx1"/>
                </a:solidFill>
                <a:effectLst/>
                <a:latin typeface="Segoe Sans Display" pitchFamily="2" charset="0"/>
                <a:ea typeface="+mn-ea"/>
                <a:cs typeface="+mn-cs"/>
              </a:rPr>
              <a:t>pasas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diseño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formato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devuelve</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artefacto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inicial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montado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Sin pipeline manual. Sin </a:t>
            </a:r>
            <a:r>
              <a:rPr lang="en-US" sz="882" b="0" i="0" kern="1200" dirty="0" err="1">
                <a:solidFill>
                  <a:schemeClr val="tx1"/>
                </a:solidFill>
                <a:effectLst/>
                <a:latin typeface="Segoe Sans Display" pitchFamily="2" charset="0"/>
                <a:ea typeface="+mn-ea"/>
                <a:cs typeface="+mn-cs"/>
              </a:rPr>
              <a:t>saltar</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aplicaciones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integrador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humano</a:t>
            </a:r>
            <a:r>
              <a:rPr lang="en-US" sz="882" b="0" i="0" kern="1200" dirty="0">
                <a:solidFill>
                  <a:schemeClr val="tx1"/>
                </a:solidFill>
                <a:effectLst/>
                <a:latin typeface="Segoe Sans Display" pitchFamily="2" charset="0"/>
                <a:ea typeface="+mn-ea"/>
                <a:cs typeface="+mn-cs"/>
              </a:rPr>
              <a:t> mal </a:t>
            </a:r>
            <a:r>
              <a:rPr lang="en-US" sz="882" b="0" i="0" kern="1200" dirty="0" err="1">
                <a:solidFill>
                  <a:schemeClr val="tx1"/>
                </a:solidFill>
                <a:effectLst/>
                <a:latin typeface="Segoe Sans Display" pitchFamily="2" charset="0"/>
                <a:ea typeface="+mn-ea"/>
                <a:cs typeface="+mn-cs"/>
              </a:rPr>
              <a:t>pagado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generar</a:t>
            </a:r>
            <a:r>
              <a:rPr lang="en-US" sz="882" b="0" i="0" kern="1200" dirty="0">
                <a:solidFill>
                  <a:schemeClr val="tx1"/>
                </a:solidFill>
                <a:effectLst/>
                <a:latin typeface="Segoe Sans Display" pitchFamily="2" charset="0"/>
                <a:ea typeface="+mn-ea"/>
                <a:cs typeface="+mn-cs"/>
              </a:rPr>
              <a:t>? Todo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normalmente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obliga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abrir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apps: </a:t>
            </a:r>
            <a:r>
              <a:rPr lang="en-US" sz="882" b="0" i="0" kern="1200" dirty="0" err="1">
                <a:solidFill>
                  <a:schemeClr val="tx1"/>
                </a:solidFill>
                <a:effectLst/>
                <a:latin typeface="Segoe Sans Display" pitchFamily="2" charset="0"/>
                <a:ea typeface="+mn-ea"/>
                <a:cs typeface="+mn-cs"/>
              </a:rPr>
              <a:t>visuales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presentaciones</a:t>
            </a:r>
            <a:r>
              <a:rPr lang="en-US" sz="882" b="0" i="0" kern="1200" dirty="0">
                <a:solidFill>
                  <a:schemeClr val="tx1"/>
                </a:solidFill>
                <a:effectLst/>
                <a:latin typeface="Segoe Sans Display" pitchFamily="2" charset="0"/>
                <a:ea typeface="+mn-ea"/>
                <a:cs typeface="+mn-cs"/>
              </a:rPr>
              <a:t>, drafts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serios… da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relevante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a:t>
            </a:r>
            <a:r>
              <a:rPr lang="en-US" sz="882" b="1" i="0" kern="1200" dirty="0" err="1">
                <a:solidFill>
                  <a:schemeClr val="tx1"/>
                </a:solidFill>
                <a:effectLst/>
                <a:latin typeface="Segoe Sans Display" pitchFamily="2" charset="0"/>
                <a:ea typeface="+mn-ea"/>
                <a:cs typeface="+mn-cs"/>
              </a:rPr>
              <a:t>cambias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entorno</a:t>
            </a:r>
            <a:r>
              <a:rPr lang="en-US" sz="882" b="1" i="0" kern="1200" dirty="0">
                <a:solidFill>
                  <a:schemeClr val="tx1"/>
                </a:solidFill>
                <a:effectLst/>
                <a:latin typeface="Segoe Sans Display" pitchFamily="2" charset="0"/>
                <a:ea typeface="+mn-ea"/>
                <a:cs typeface="+mn-cs"/>
              </a:rPr>
              <a:t> para </a:t>
            </a:r>
            <a:r>
              <a:rPr lang="en-US" sz="882" b="1" i="0" kern="1200" dirty="0" err="1">
                <a:solidFill>
                  <a:schemeClr val="tx1"/>
                </a:solidFill>
                <a:effectLst/>
                <a:latin typeface="Segoe Sans Display" pitchFamily="2" charset="0"/>
                <a:ea typeface="+mn-ea"/>
                <a:cs typeface="+mn-cs"/>
              </a:rPr>
              <a:t>hacerlo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el punto </a:t>
            </a:r>
            <a:r>
              <a:rPr lang="en-US" sz="882" b="0" i="0" kern="1200" dirty="0" err="1">
                <a:solidFill>
                  <a:schemeClr val="tx1"/>
                </a:solidFill>
                <a:effectLst/>
                <a:latin typeface="Segoe Sans Display" pitchFamily="2" charset="0"/>
                <a:ea typeface="+mn-ea"/>
                <a:cs typeface="+mn-cs"/>
              </a:rPr>
              <a:t>técnico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trabaja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vacío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tirando</a:t>
            </a:r>
            <a:r>
              <a:rPr lang="en-US" sz="882" b="0" i="0" kern="1200" dirty="0">
                <a:solidFill>
                  <a:schemeClr val="tx1"/>
                </a:solidFill>
                <a:effectLst/>
                <a:latin typeface="Segoe Sans Display" pitchFamily="2" charset="0"/>
                <a:ea typeface="+mn-ea"/>
                <a:cs typeface="+mn-cs"/>
              </a:rPr>
              <a:t> de Graph, de </a:t>
            </a:r>
            <a:r>
              <a:rPr lang="en-US" sz="882" b="0" i="0" kern="1200" dirty="0" err="1">
                <a:solidFill>
                  <a:schemeClr val="tx1"/>
                </a:solidFill>
                <a:effectLst/>
                <a:latin typeface="Segoe Sans Display" pitchFamily="2" charset="0"/>
                <a:ea typeface="+mn-ea"/>
                <a:cs typeface="+mn-cs"/>
              </a:rPr>
              <a:t>tus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archivos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real. No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cero,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generando</a:t>
            </a:r>
            <a:r>
              <a:rPr lang="en-US" sz="882" b="0" i="0" kern="1200" dirty="0">
                <a:solidFill>
                  <a:schemeClr val="tx1"/>
                </a:solidFill>
                <a:effectLst/>
                <a:latin typeface="Segoe Sans Display" pitchFamily="2" charset="0"/>
                <a:ea typeface="+mn-ea"/>
                <a:cs typeface="+mn-cs"/>
              </a:rPr>
              <a:t> </a:t>
            </a:r>
            <a:r>
              <a:rPr lang="en-US" sz="882" b="0" i="1" kern="1200" dirty="0" err="1">
                <a:solidFill>
                  <a:schemeClr val="tx1"/>
                </a:solidFill>
                <a:effectLst/>
                <a:latin typeface="Segoe Sans Display" pitchFamily="2" charset="0"/>
                <a:ea typeface="+mn-ea"/>
                <a:cs typeface="+mn-cs"/>
              </a:rPr>
              <a:t>sobre</a:t>
            </a:r>
            <a:r>
              <a:rPr lang="en-US" sz="882" b="0" i="1" kern="1200" dirty="0">
                <a:solidFill>
                  <a:schemeClr val="tx1"/>
                </a:solidFill>
                <a:effectLst/>
                <a:latin typeface="Segoe Sans Display" pitchFamily="2" charset="0"/>
                <a:ea typeface="+mn-ea"/>
                <a:cs typeface="+mn-cs"/>
              </a:rPr>
              <a:t> lo </a:t>
            </a:r>
            <a:r>
              <a:rPr lang="en-US" sz="882" b="0" i="1" kern="1200" dirty="0" err="1">
                <a:solidFill>
                  <a:schemeClr val="tx1"/>
                </a:solidFill>
                <a:effectLst/>
                <a:latin typeface="Segoe Sans Display" pitchFamily="2" charset="0"/>
                <a:ea typeface="+mn-ea"/>
                <a:cs typeface="+mn-cs"/>
              </a:rPr>
              <a:t>que</a:t>
            </a:r>
            <a:r>
              <a:rPr lang="en-US" sz="882" b="0" i="1" kern="1200" dirty="0">
                <a:solidFill>
                  <a:schemeClr val="tx1"/>
                </a:solidFill>
                <a:effectLst/>
                <a:latin typeface="Segoe Sans Display" pitchFamily="2" charset="0"/>
                <a:ea typeface="+mn-ea"/>
                <a:cs typeface="+mn-cs"/>
              </a:rPr>
              <a:t> </a:t>
            </a:r>
            <a:r>
              <a:rPr lang="en-US" sz="882" b="0" i="1" kern="1200" dirty="0" err="1">
                <a:solidFill>
                  <a:schemeClr val="tx1"/>
                </a:solidFill>
                <a:effectLst/>
                <a:latin typeface="Segoe Sans Display" pitchFamily="2" charset="0"/>
                <a:ea typeface="+mn-ea"/>
                <a:cs typeface="+mn-cs"/>
              </a:rPr>
              <a:t>ya</a:t>
            </a:r>
            <a:r>
              <a:rPr lang="en-US" sz="882" b="0" i="1" kern="1200" dirty="0">
                <a:solidFill>
                  <a:schemeClr val="tx1"/>
                </a:solidFill>
                <a:effectLst/>
                <a:latin typeface="Segoe Sans Display" pitchFamily="2" charset="0"/>
                <a:ea typeface="+mn-ea"/>
                <a:cs typeface="+mn-cs"/>
              </a:rPr>
              <a:t> </a:t>
            </a:r>
            <a:r>
              <a:rPr lang="en-US" sz="882" b="0" i="1" kern="1200" dirty="0" err="1">
                <a:solidFill>
                  <a:schemeClr val="tx1"/>
                </a:solidFill>
                <a:effectLst/>
                <a:latin typeface="Segoe Sans Display" pitchFamily="2" charset="0"/>
                <a:ea typeface="+mn-ea"/>
                <a:cs typeface="+mn-cs"/>
              </a:rPr>
              <a:t>existe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Traducción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buscando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mierda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carpetas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versiones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antiguas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sentido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minuto</a:t>
            </a:r>
            <a:r>
              <a:rPr lang="en-US" sz="882" b="0" i="0" kern="1200" dirty="0">
                <a:solidFill>
                  <a:schemeClr val="tx1"/>
                </a:solidFill>
                <a:effectLst/>
                <a:latin typeface="Segoe Sans Display" pitchFamily="2" charset="0"/>
                <a:ea typeface="+mn-ea"/>
                <a:cs typeface="+mn-cs"/>
              </a:rPr>
              <a:t> uno.</a:t>
            </a:r>
          </a:p>
          <a:p>
            <a:pPr fontAlgn="t"/>
            <a:r>
              <a:rPr lang="en-US" sz="882" b="0" i="0" kern="1200" dirty="0">
                <a:solidFill>
                  <a:schemeClr val="tx1"/>
                </a:solidFill>
                <a:effectLst/>
                <a:latin typeface="Segoe Sans Display" pitchFamily="2" charset="0"/>
                <a:ea typeface="+mn-ea"/>
                <a:cs typeface="+mn-cs"/>
              </a:rPr>
              <a:t>Y luego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tema</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marca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corporativos</a:t>
            </a:r>
            <a:r>
              <a:rPr lang="en-US" sz="882" b="0" i="0" kern="1200" dirty="0">
                <a:solidFill>
                  <a:schemeClr val="tx1"/>
                </a:solidFill>
                <a:effectLst/>
                <a:latin typeface="Segoe Sans Display" pitchFamily="2" charset="0"/>
                <a:ea typeface="+mn-ea"/>
                <a:cs typeface="+mn-cs"/>
              </a:rPr>
              <a:t>… hasta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abrimos</a:t>
            </a:r>
            <a:r>
              <a:rPr lang="en-US" sz="882" b="0" i="0" kern="1200" dirty="0">
                <a:solidFill>
                  <a:schemeClr val="tx1"/>
                </a:solidFill>
                <a:effectLst/>
                <a:latin typeface="Segoe Sans Display" pitchFamily="2" charset="0"/>
                <a:ea typeface="+mn-ea"/>
                <a:cs typeface="+mn-cs"/>
              </a:rPr>
              <a:t> PowerPoint y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un crimen visual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diapositivas</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precondicionado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estilos</a:t>
            </a:r>
            <a:r>
              <a:rPr lang="en-US" sz="882" b="0" i="0" kern="1200" dirty="0">
                <a:solidFill>
                  <a:schemeClr val="tx1"/>
                </a:solidFill>
                <a:effectLst/>
                <a:latin typeface="Segoe Sans Display" pitchFamily="2" charset="0"/>
                <a:ea typeface="+mn-ea"/>
                <a:cs typeface="+mn-cs"/>
              </a:rPr>
              <a:t>, paletas, </a:t>
            </a:r>
            <a:r>
              <a:rPr lang="en-US" sz="882" b="0" i="0" kern="1200" dirty="0" err="1">
                <a:solidFill>
                  <a:schemeClr val="tx1"/>
                </a:solidFill>
                <a:effectLst/>
                <a:latin typeface="Segoe Sans Display" pitchFamily="2" charset="0"/>
                <a:ea typeface="+mn-ea"/>
                <a:cs typeface="+mn-cs"/>
              </a:rPr>
              <a:t>referencias</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pensar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demasiado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aun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no la </a:t>
            </a:r>
            <a:r>
              <a:rPr lang="en-US" sz="882" b="0" i="0" kern="1200" dirty="0" err="1">
                <a:solidFill>
                  <a:schemeClr val="tx1"/>
                </a:solidFill>
                <a:effectLst/>
                <a:latin typeface="Segoe Sans Display" pitchFamily="2" charset="0"/>
                <a:ea typeface="+mn-ea"/>
                <a:cs typeface="+mn-cs"/>
              </a:rPr>
              <a:t>lías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generación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abandono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Generas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iteras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ajustas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sigues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teniendo</a:t>
            </a:r>
            <a:r>
              <a:rPr lang="en-US" sz="882" b="0" i="0" kern="1200" dirty="0">
                <a:solidFill>
                  <a:schemeClr val="tx1"/>
                </a:solidFill>
                <a:effectLst/>
                <a:latin typeface="Segoe Sans Display" pitchFamily="2" charset="0"/>
                <a:ea typeface="+mn-ea"/>
                <a:cs typeface="+mn-cs"/>
              </a:rPr>
              <a:t> control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resultado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resumen</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simple:</a:t>
            </a:r>
          </a:p>
          <a:p>
            <a:pPr fontAlgn="t"/>
            <a:r>
              <a:rPr lang="en-US" sz="882" b="0" i="0" kern="1200" dirty="0">
                <a:solidFill>
                  <a:schemeClr val="tx1"/>
                </a:solidFill>
                <a:effectLst/>
                <a:latin typeface="Segoe Sans Display" pitchFamily="2" charset="0"/>
                <a:ea typeface="+mn-ea"/>
                <a:cs typeface="+mn-cs"/>
              </a:rPr>
              <a:t>antes → idea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cabeza + media hora </a:t>
            </a:r>
            <a:r>
              <a:rPr lang="en-US" sz="882" b="0" i="0" kern="1200" dirty="0" err="1">
                <a:solidFill>
                  <a:schemeClr val="tx1"/>
                </a:solidFill>
                <a:effectLst/>
                <a:latin typeface="Segoe Sans Display" pitchFamily="2" charset="0"/>
                <a:ea typeface="+mn-ea"/>
                <a:cs typeface="+mn-cs"/>
              </a:rPr>
              <a:t>peleándote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herramientas</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 idea → primer </a:t>
            </a:r>
            <a:r>
              <a:rPr lang="en-US" sz="882" b="0" i="0" kern="1200" dirty="0" err="1">
                <a:solidFill>
                  <a:schemeClr val="tx1"/>
                </a:solidFill>
                <a:effectLst/>
                <a:latin typeface="Segoe Sans Display" pitchFamily="2" charset="0"/>
                <a:ea typeface="+mn-ea"/>
                <a:cs typeface="+mn-cs"/>
              </a:rPr>
              <a:t>entregable</a:t>
            </a:r>
            <a:r>
              <a:rPr lang="en-US" sz="882" b="0" i="0" kern="1200" dirty="0">
                <a:solidFill>
                  <a:schemeClr val="tx1"/>
                </a:solidFill>
                <a:effectLst/>
                <a:latin typeface="Segoe Sans Display" pitchFamily="2" charset="0"/>
                <a:ea typeface="+mn-ea"/>
                <a:cs typeface="+mn-cs"/>
              </a:rPr>
              <a:t> usable → </a:t>
            </a:r>
            <a:r>
              <a:rPr lang="en-US" sz="882" b="0" i="0" kern="1200" dirty="0" err="1">
                <a:solidFill>
                  <a:schemeClr val="tx1"/>
                </a:solidFill>
                <a:effectLst/>
                <a:latin typeface="Segoe Sans Display" pitchFamily="2" charset="0"/>
                <a:ea typeface="+mn-ea"/>
                <a:cs typeface="+mn-cs"/>
              </a:rPr>
              <a:t>iteración</a:t>
            </a:r>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Y ese </a:t>
            </a:r>
            <a:r>
              <a:rPr lang="en-US" sz="882" b="0" i="0" kern="1200" dirty="0" err="1">
                <a:solidFill>
                  <a:schemeClr val="tx1"/>
                </a:solidFill>
                <a:effectLst/>
                <a:latin typeface="Segoe Sans Display" pitchFamily="2" charset="0"/>
                <a:ea typeface="+mn-ea"/>
                <a:cs typeface="+mn-cs"/>
              </a:rPr>
              <a:t>salto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producir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serio sin </a:t>
            </a:r>
            <a:r>
              <a:rPr lang="en-US" sz="882" b="0" i="0" kern="1200" dirty="0" err="1">
                <a:solidFill>
                  <a:schemeClr val="tx1"/>
                </a:solidFill>
                <a:effectLst/>
                <a:latin typeface="Segoe Sans Display" pitchFamily="2" charset="0"/>
                <a:ea typeface="+mn-ea"/>
                <a:cs typeface="+mn-cs"/>
              </a:rPr>
              <a:t>perder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montaje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barato</a:t>
            </a:r>
            <a:r>
              <a:rPr lang="en-US" sz="882" b="0" i="0" kern="1200" dirty="0">
                <a:solidFill>
                  <a:schemeClr val="tx1"/>
                </a:solidFill>
                <a:effectLst/>
                <a:latin typeface="Segoe Sans Display" pitchFamily="2" charset="0"/>
                <a:ea typeface="+mn-ea"/>
                <a:cs typeface="+mn-cs"/>
              </a:rPr>
              <a:t>.</a:t>
            </a:r>
          </a:p>
        </p:txBody>
      </p:sp>
      <p:sp>
        <p:nvSpPr>
          <p:cNvPr id="4" name="Slide Number Placeholder 3">
            <a:extLst>
              <a:ext uri="{FF2B5EF4-FFF2-40B4-BE49-F238E27FC236}">
                <a16:creationId xmlns:a16="http://schemas.microsoft.com/office/drawing/2014/main" id="{412ADBE2-3A1B-00FE-C3A4-7F19627E32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112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EC6B-02AD-0392-3C81-D68F93DB6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055F4-2912-D319-4268-30399BD89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756D3-682D-CFBC-95FF-03DC6F1072D4}"/>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Ya </a:t>
            </a:r>
            <a:r>
              <a:rPr lang="en-US" sz="882" b="0" i="0" kern="1200" dirty="0" err="1">
                <a:solidFill>
                  <a:schemeClr val="tx1"/>
                </a:solidFill>
                <a:effectLst/>
                <a:latin typeface="Segoe Sans Display" pitchFamily="2" charset="0"/>
                <a:ea typeface="+mn-ea"/>
                <a:cs typeface="+mn-cs"/>
              </a:rPr>
              <a:t>sabemos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capturar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estructurar</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crear</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juega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conversaciones</a:t>
            </a:r>
            <a:r>
              <a:rPr lang="en-US" sz="882" b="0" i="0" kern="1200" dirty="0">
                <a:solidFill>
                  <a:schemeClr val="tx1"/>
                </a:solidFill>
                <a:effectLst/>
                <a:latin typeface="Segoe Sans Display" pitchFamily="2" charset="0"/>
                <a:ea typeface="+mn-ea"/>
                <a:cs typeface="+mn-cs"/>
              </a:rPr>
              <a:t> reales,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coordinación</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otros</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verlo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sitio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ocurre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a:t>
            </a:r>
          </a:p>
        </p:txBody>
      </p:sp>
      <p:sp>
        <p:nvSpPr>
          <p:cNvPr id="4" name="Header Placeholder 3">
            <a:extLst>
              <a:ext uri="{FF2B5EF4-FFF2-40B4-BE49-F238E27FC236}">
                <a16:creationId xmlns:a16="http://schemas.microsoft.com/office/drawing/2014/main" id="{3FBCDD75-5A57-1331-6ACD-D40EF962B25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AD76CCA-A061-CEDB-3DBC-E6EDC0D984F8}"/>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5BBF8D5D-7FE2-7DA3-E08C-ADA65A8ED441}"/>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9CD528C9-69F6-B6A4-67CB-00C3CD78B0D1}"/>
              </a:ext>
            </a:extLst>
          </p:cNvPr>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39637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185A-C7AF-5B66-EB80-64F9996A4C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E8BB1-7818-2568-38DC-016DA2E0A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9F362-6D3E-F4E8-EB12-71C05F731149}"/>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cómodo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ser real.</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correo</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Es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legacy sin </a:t>
            </a:r>
            <a:r>
              <a:rPr lang="en-US" sz="882" b="0" i="0" kern="1200" dirty="0" err="1">
                <a:solidFill>
                  <a:schemeClr val="tx1"/>
                </a:solidFill>
                <a:effectLst/>
                <a:latin typeface="Segoe Sans Display" pitchFamily="2" charset="0"/>
                <a:ea typeface="+mn-ea"/>
                <a:cs typeface="+mn-cs"/>
              </a:rPr>
              <a:t>esquema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Hilos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siguen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ninguna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estructura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respuestas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rompen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orden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lógico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esparcidas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distintos</a:t>
            </a:r>
            <a:r>
              <a:rPr lang="en-US" sz="882" b="0" i="0" kern="1200" dirty="0">
                <a:solidFill>
                  <a:schemeClr val="tx1"/>
                </a:solidFill>
                <a:effectLst/>
                <a:latin typeface="Segoe Sans Display" pitchFamily="2" charset="0"/>
                <a:ea typeface="+mn-ea"/>
                <a:cs typeface="+mn-cs"/>
              </a:rPr>
              <a:t> puntos,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implícito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nadie</a:t>
            </a:r>
            <a:r>
              <a:rPr lang="en-US" sz="882" b="0" i="0" kern="1200" dirty="0">
                <a:solidFill>
                  <a:schemeClr val="tx1"/>
                </a:solidFill>
                <a:effectLst/>
                <a:latin typeface="Segoe Sans Display" pitchFamily="2" charset="0"/>
                <a:ea typeface="+mn-ea"/>
                <a:cs typeface="+mn-cs"/>
              </a:rPr>
              <a:t> documenta… y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reconstruyendo</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estado</a:t>
            </a:r>
            <a:r>
              <a:rPr lang="en-US" sz="882" b="0" i="0" kern="1200" dirty="0">
                <a:solidFill>
                  <a:schemeClr val="tx1"/>
                </a:solidFill>
                <a:effectLst/>
                <a:latin typeface="Segoe Sans Display" pitchFamily="2" charset="0"/>
                <a:ea typeface="+mn-ea"/>
                <a:cs typeface="+mn-cs"/>
              </a:rPr>
              <a:t> final a base de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plano.</a:t>
            </a:r>
          </a:p>
          <a:p>
            <a:pPr fontAlgn="t"/>
            <a:r>
              <a:rPr lang="en-US" sz="882" b="0" i="0" kern="1200" dirty="0">
                <a:solidFill>
                  <a:schemeClr val="tx1"/>
                </a:solidFill>
                <a:effectLst/>
                <a:latin typeface="Segoe Sans Display" pitchFamily="2" charset="0"/>
                <a:ea typeface="+mn-ea"/>
                <a:cs typeface="+mn-cs"/>
              </a:rPr>
              <a:t>Eso,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basura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desnormalizada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claro, el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no es leer.</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El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recomponer</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señal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ruido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cambió</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respecto</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mensaje</a:t>
            </a:r>
            <a:r>
              <a:rPr lang="en-US" sz="882" b="0" i="0" kern="1200" dirty="0">
                <a:solidFill>
                  <a:schemeClr val="tx1"/>
                </a:solidFill>
                <a:effectLst/>
                <a:latin typeface="Segoe Sans Display" pitchFamily="2" charset="0"/>
                <a:ea typeface="+mn-ea"/>
                <a:cs typeface="+mn-cs"/>
              </a:rPr>
              <a:t> anterior,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pendiente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cerrado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Traducido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procesamiento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 mano…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además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caliente.</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Sin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 y sin </a:t>
            </a:r>
            <a:r>
              <a:rPr lang="en-US" sz="882" b="0" i="0" kern="1200" dirty="0" err="1">
                <a:solidFill>
                  <a:schemeClr val="tx1"/>
                </a:solidFill>
                <a:effectLst/>
                <a:latin typeface="Segoe Sans Display" pitchFamily="2" charset="0"/>
                <a:ea typeface="+mn-ea"/>
                <a:cs typeface="+mn-cs"/>
              </a:rPr>
              <a:t>margen</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equivocarte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Copilot no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ayudar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a meter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procesamiento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encima</a:t>
            </a:r>
            <a:r>
              <a:rPr lang="en-US" sz="882" b="0" i="0" kern="1200" dirty="0">
                <a:solidFill>
                  <a:schemeClr val="tx1"/>
                </a:solidFill>
                <a:effectLst/>
                <a:latin typeface="Segoe Sans Display" pitchFamily="2" charset="0"/>
                <a:ea typeface="+mn-ea"/>
                <a:cs typeface="+mn-cs"/>
              </a:rPr>
              <a:t> de ese </a:t>
            </a:r>
            <a:r>
              <a:rPr lang="en-US" sz="882" b="0" i="0" kern="1200" dirty="0" err="1">
                <a:solidFill>
                  <a:schemeClr val="tx1"/>
                </a:solidFill>
                <a:effectLst/>
                <a:latin typeface="Segoe Sans Display" pitchFamily="2" charset="0"/>
                <a:ea typeface="+mn-ea"/>
                <a:cs typeface="+mn-cs"/>
              </a:rPr>
              <a:t>caos</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analiza</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hilo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completo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extrae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entidades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relevantes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tareas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actores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colapsa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redundancia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devuelve</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estado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coherente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usar.</a:t>
            </a:r>
          </a:p>
          <a:p>
            <a:pPr fontAlgn="t"/>
            <a:r>
              <a:rPr lang="en-US" sz="882" b="0" i="0" kern="1200" dirty="0">
                <a:solidFill>
                  <a:schemeClr val="tx1"/>
                </a:solidFill>
                <a:effectLst/>
                <a:latin typeface="Segoe Sans Display" pitchFamily="2" charset="0"/>
                <a:ea typeface="+mn-ea"/>
                <a:cs typeface="+mn-cs"/>
              </a:rPr>
              <a:t>No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resumiendo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correos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reconstruyendo</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operativo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hilo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cambia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película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consumir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mensajes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secuencialmente</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pasas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representación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procesada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No es bonito.</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Pero al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excavando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vertedero</a:t>
            </a:r>
            <a:r>
              <a:rPr lang="en-US" sz="882" b="0" i="0" kern="1200" dirty="0">
                <a:solidFill>
                  <a:schemeClr val="tx1"/>
                </a:solidFill>
                <a:effectLst/>
                <a:latin typeface="Segoe Sans Display" pitchFamily="2" charset="0"/>
                <a:ea typeface="+mn-ea"/>
                <a:cs typeface="+mn-cs"/>
              </a:rPr>
              <a:t> textual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alguien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dice “</a:t>
            </a:r>
            <a:r>
              <a:rPr lang="en-US" sz="882" b="0" i="0" kern="1200" dirty="0" err="1">
                <a:solidFill>
                  <a:schemeClr val="tx1"/>
                </a:solidFill>
                <a:effectLst/>
                <a:latin typeface="Segoe Sans Display" pitchFamily="2" charset="0"/>
                <a:ea typeface="+mn-ea"/>
                <a:cs typeface="+mn-cs"/>
              </a:rPr>
              <a:t>oye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mírate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rápido</a:t>
            </a:r>
            <a:endParaRPr lang="en-US" sz="882" b="0" i="0" kern="1200" dirty="0">
              <a:solidFill>
                <a:schemeClr val="tx1"/>
              </a:solidFill>
              <a:effectLst/>
              <a:latin typeface="Segoe Sans Display" pitchFamily="2" charset="0"/>
              <a:ea typeface="+mn-ea"/>
              <a:cs typeface="+mn-cs"/>
            </a:endParaRPr>
          </a:p>
        </p:txBody>
      </p:sp>
      <p:sp>
        <p:nvSpPr>
          <p:cNvPr id="4" name="Slide Number Placeholder 3">
            <a:extLst>
              <a:ext uri="{FF2B5EF4-FFF2-40B4-BE49-F238E27FC236}">
                <a16:creationId xmlns:a16="http://schemas.microsoft.com/office/drawing/2014/main" id="{B89A0B1A-E202-DAB4-5B6B-16321B69F92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28278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3193B-5AD0-E3C2-237B-E7A2D50CB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60A50-0C87-D2EC-93E8-A4579397A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8F7CE-85D2-E924-32AA-BFAE2FC64F87}"/>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Todo lo anterior </a:t>
            </a:r>
            <a:r>
              <a:rPr lang="en-US" sz="882" b="0" i="0" kern="1200" dirty="0" err="1">
                <a:solidFill>
                  <a:schemeClr val="tx1"/>
                </a:solidFill>
                <a:effectLst/>
                <a:latin typeface="Segoe Sans Display" pitchFamily="2" charset="0"/>
                <a:ea typeface="+mn-ea"/>
                <a:cs typeface="+mn-cs"/>
              </a:rPr>
              <a:t>funciona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el día uno.</a:t>
            </a:r>
          </a:p>
          <a:p>
            <a:pPr fontAlgn="t"/>
            <a:r>
              <a:rPr lang="en-US" sz="882" b="0" i="0" kern="1200" dirty="0">
                <a:solidFill>
                  <a:schemeClr val="tx1"/>
                </a:solidFill>
                <a:effectLst/>
                <a:latin typeface="Segoe Sans Display" pitchFamily="2" charset="0"/>
                <a:ea typeface="+mn-ea"/>
                <a:cs typeface="+mn-cs"/>
              </a:rPr>
              <a:t>Pero hay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tarda</a:t>
            </a:r>
            <a:r>
              <a:rPr lang="en-US" sz="882" b="0" i="0" kern="1200" dirty="0">
                <a:solidFill>
                  <a:schemeClr val="tx1"/>
                </a:solidFill>
                <a:effectLst/>
                <a:latin typeface="Segoe Sans Display" pitchFamily="2" charset="0"/>
                <a:ea typeface="+mn-ea"/>
                <a:cs typeface="+mn-cs"/>
              </a:rPr>
              <a:t> un poco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volver</a:t>
            </a:r>
            <a:r>
              <a:rPr lang="en-US" sz="882" b="0" i="0" kern="1200" dirty="0">
                <a:solidFill>
                  <a:schemeClr val="tx1"/>
                </a:solidFill>
                <a:effectLst/>
                <a:latin typeface="Segoe Sans Display" pitchFamily="2" charset="0"/>
                <a:ea typeface="+mn-ea"/>
                <a:cs typeface="+mn-cs"/>
              </a:rPr>
              <a:t> atrás.</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repetir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prompt… 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empiece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cero </a:t>
            </a:r>
            <a:r>
              <a:rPr lang="en-US" sz="882" b="0" i="0" kern="1200" dirty="0" err="1">
                <a:solidFill>
                  <a:schemeClr val="tx1"/>
                </a:solidFill>
                <a:effectLst/>
                <a:latin typeface="Segoe Sans Display" pitchFamily="2" charset="0"/>
                <a:ea typeface="+mn-ea"/>
                <a:cs typeface="+mn-cs"/>
              </a:rPr>
              <a:t>contigo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ahí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tratarte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genérico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comportarse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entendiera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trabajas</a:t>
            </a:r>
            <a:r>
              <a:rPr lang="en-US" sz="882" b="0" i="0" kern="1200" dirty="0">
                <a:solidFill>
                  <a:schemeClr val="tx1"/>
                </a:solidFill>
                <a:effectLst/>
                <a:latin typeface="Segoe Sans Display" pitchFamily="2" charset="0"/>
                <a:ea typeface="+mn-ea"/>
                <a:cs typeface="+mn-cs"/>
              </a:rPr>
              <a:t>.</a:t>
            </a:r>
          </a:p>
        </p:txBody>
      </p:sp>
      <p:sp>
        <p:nvSpPr>
          <p:cNvPr id="4" name="Header Placeholder 3">
            <a:extLst>
              <a:ext uri="{FF2B5EF4-FFF2-40B4-BE49-F238E27FC236}">
                <a16:creationId xmlns:a16="http://schemas.microsoft.com/office/drawing/2014/main" id="{5A7164D3-5B01-87CE-1E03-A7E0FD723C5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08696CE-CE63-0435-57EF-2E5180EAAA16}"/>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0EB34C83-97A4-3208-8FA8-47A33A2643D2}"/>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FCFB1C0E-E670-6114-D21A-0C3B6FC60CEF}"/>
              </a:ext>
            </a:extLst>
          </p:cNvPr>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20505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185A-C7AF-5B66-EB80-64F9996A4C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E8BB1-7818-2568-38DC-016DA2E0A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9F362-6D3E-F4E8-EB12-71C05F731149}"/>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probablemente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divertida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todas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hablando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sabe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se </a:t>
            </a:r>
            <a:r>
              <a:rPr lang="en-US" sz="882" b="1" i="0" kern="1200" dirty="0" err="1">
                <a:solidFill>
                  <a:schemeClr val="tx1"/>
                </a:solidFill>
                <a:effectLst/>
                <a:latin typeface="Segoe Sans Display" pitchFamily="2" charset="0"/>
                <a:ea typeface="+mn-ea"/>
                <a:cs typeface="+mn-cs"/>
              </a:rPr>
              <a:t>parametriza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su</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comportamiento</a:t>
            </a:r>
            <a:r>
              <a:rPr lang="en-US" sz="882" b="1" i="0" kern="1200" dirty="0">
                <a:solidFill>
                  <a:schemeClr val="tx1"/>
                </a:solidFill>
                <a:effectLst/>
                <a:latin typeface="Segoe Sans Display" pitchFamily="2" charset="0"/>
                <a:ea typeface="+mn-ea"/>
                <a:cs typeface="+mn-cs"/>
              </a:rPr>
              <a:t> para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deje</a:t>
            </a:r>
            <a:r>
              <a:rPr lang="en-US" sz="882" b="1" i="0" kern="1200" dirty="0">
                <a:solidFill>
                  <a:schemeClr val="tx1"/>
                </a:solidFill>
                <a:effectLst/>
                <a:latin typeface="Segoe Sans Display" pitchFamily="2" charset="0"/>
                <a:ea typeface="+mn-ea"/>
                <a:cs typeface="+mn-cs"/>
              </a:rPr>
              <a:t> de responder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modo </a:t>
            </a:r>
            <a:r>
              <a:rPr lang="en-US" sz="882" b="1" i="0" kern="1200" dirty="0" err="1">
                <a:solidFill>
                  <a:schemeClr val="tx1"/>
                </a:solidFill>
                <a:effectLst/>
                <a:latin typeface="Segoe Sans Display" pitchFamily="2" charset="0"/>
                <a:ea typeface="+mn-ea"/>
                <a:cs typeface="+mn-cs"/>
              </a:rPr>
              <a:t>estándar</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empiece</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operar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tu</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registro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Hasta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interacción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arranca</a:t>
            </a:r>
            <a:r>
              <a:rPr lang="en-US" sz="882" b="0" i="0" kern="1200" dirty="0">
                <a:solidFill>
                  <a:schemeClr val="tx1"/>
                </a:solidFill>
                <a:effectLst/>
                <a:latin typeface="Segoe Sans Display" pitchFamily="2" charset="0"/>
                <a:ea typeface="+mn-ea"/>
                <a:cs typeface="+mn-cs"/>
              </a:rPr>
              <a:t> con el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cognitivo</a:t>
            </a:r>
            <a:r>
              <a:rPr lang="en-US" sz="882" b="0" i="0" kern="1200" dirty="0">
                <a:solidFill>
                  <a:schemeClr val="tx1"/>
                </a:solidFill>
                <a:effectLst/>
                <a:latin typeface="Segoe Sans Display" pitchFamily="2" charset="0"/>
                <a:ea typeface="+mn-ea"/>
                <a:cs typeface="+mn-cs"/>
              </a:rPr>
              <a:t>: meter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redefinir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objetivo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corregir</a:t>
            </a:r>
            <a:r>
              <a:rPr lang="en-US" sz="882" b="0" i="0" kern="1200" dirty="0">
                <a:solidFill>
                  <a:schemeClr val="tx1"/>
                </a:solidFill>
                <a:effectLst/>
                <a:latin typeface="Segoe Sans Display" pitchFamily="2" charset="0"/>
                <a:ea typeface="+mn-ea"/>
                <a:cs typeface="+mn-cs"/>
              </a:rPr>
              <a:t> el tono, </a:t>
            </a:r>
            <a:r>
              <a:rPr lang="en-US" sz="882" b="0" i="0" kern="1200" dirty="0" err="1">
                <a:solidFill>
                  <a:schemeClr val="tx1"/>
                </a:solidFill>
                <a:effectLst/>
                <a:latin typeface="Segoe Sans Display" pitchFamily="2" charset="0"/>
                <a:ea typeface="+mn-ea"/>
                <a:cs typeface="+mn-cs"/>
              </a:rPr>
              <a:t>volver</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explicar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marco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Como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fuera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reinstalación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limpia</a:t>
            </a:r>
            <a:r>
              <a:rPr lang="en-US" sz="882" b="0" i="0" kern="1200" dirty="0">
                <a:solidFill>
                  <a:schemeClr val="tx1"/>
                </a:solidFill>
                <a:effectLst/>
                <a:latin typeface="Segoe Sans Display" pitchFamily="2" charset="0"/>
                <a:ea typeface="+mn-ea"/>
                <a:cs typeface="+mn-cs"/>
              </a:rPr>
              <a:t>. Como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hubiera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memoria de </a:t>
            </a:r>
            <a:r>
              <a:rPr lang="en-US" sz="882" b="1" i="0" kern="1200" dirty="0" err="1">
                <a:solidFill>
                  <a:schemeClr val="tx1"/>
                </a:solidFill>
                <a:effectLst/>
                <a:latin typeface="Segoe Sans Display" pitchFamily="2" charset="0"/>
                <a:ea typeface="+mn-ea"/>
                <a:cs typeface="+mn-cs"/>
              </a:rPr>
              <a:t>pez</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 GPT y </a:t>
            </a:r>
            <a:r>
              <a:rPr lang="en-US" sz="882" b="0" i="0" kern="1200" dirty="0" err="1">
                <a:solidFill>
                  <a:schemeClr val="tx1"/>
                </a:solidFill>
                <a:effectLst/>
                <a:latin typeface="Segoe Sans Display" pitchFamily="2" charset="0"/>
                <a:ea typeface="+mn-ea"/>
                <a:cs typeface="+mn-cs"/>
              </a:rPr>
              <a:t>buenas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intenciones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claro, </a:t>
            </a:r>
            <a:r>
              <a:rPr lang="en-US" sz="882" b="0" i="0" kern="1200" dirty="0" err="1">
                <a:solidFill>
                  <a:schemeClr val="tx1"/>
                </a:solidFill>
                <a:effectLst/>
                <a:latin typeface="Segoe Sans Display" pitchFamily="2" charset="0"/>
                <a:ea typeface="+mn-ea"/>
                <a:cs typeface="+mn-cs"/>
              </a:rPr>
              <a:t>llega</a:t>
            </a:r>
            <a:r>
              <a:rPr lang="en-US" sz="882" b="0" i="0" kern="1200" dirty="0">
                <a:solidFill>
                  <a:schemeClr val="tx1"/>
                </a:solidFill>
                <a:effectLst/>
                <a:latin typeface="Segoe Sans Display" pitchFamily="2" charset="0"/>
                <a:ea typeface="+mn-ea"/>
                <a:cs typeface="+mn-cs"/>
              </a:rPr>
              <a:t> un punto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uno </a:t>
            </a:r>
            <a:r>
              <a:rPr lang="en-US" sz="882" b="0" i="0" kern="1200" dirty="0" err="1">
                <a:solidFill>
                  <a:schemeClr val="tx1"/>
                </a:solidFill>
                <a:effectLst/>
                <a:latin typeface="Segoe Sans Display" pitchFamily="2" charset="0"/>
                <a:ea typeface="+mn-ea"/>
                <a:cs typeface="+mn-cs"/>
              </a:rPr>
              <a:t>piensa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“Vamos a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alma de </a:t>
            </a:r>
            <a:r>
              <a:rPr lang="en-US" sz="882" b="0" i="0" kern="1200" dirty="0" err="1">
                <a:solidFill>
                  <a:schemeClr val="tx1"/>
                </a:solidFill>
                <a:effectLst/>
                <a:latin typeface="Segoe Sans Display" pitchFamily="2" charset="0"/>
                <a:ea typeface="+mn-ea"/>
                <a:cs typeface="+mn-cs"/>
              </a:rPr>
              <a:t>cántaro</a:t>
            </a:r>
            <a:r>
              <a:rPr lang="en-US" sz="882" b="0" i="0" kern="1200" dirty="0">
                <a:solidFill>
                  <a:schemeClr val="tx1"/>
                </a:solidFill>
                <a:effectLst/>
                <a:latin typeface="Segoe Sans Display" pitchFamily="2" charset="0"/>
                <a:ea typeface="+mn-ea"/>
                <a:cs typeface="+mn-cs"/>
              </a:rPr>
              <a:t> digital…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lo </a:t>
            </a:r>
            <a:r>
              <a:rPr lang="en-US" sz="882" b="0" i="0" kern="1200" dirty="0" err="1">
                <a:solidFill>
                  <a:schemeClr val="tx1"/>
                </a:solidFill>
                <a:effectLst/>
                <a:latin typeface="Segoe Sans Display" pitchFamily="2" charset="0"/>
                <a:ea typeface="+mn-ea"/>
                <a:cs typeface="+mn-cs"/>
              </a:rPr>
              <a:t>podemos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preconfigurado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dejar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repetir</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misma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liturgia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Pues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Y ahí es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se pone </a:t>
            </a:r>
            <a:r>
              <a:rPr lang="en-US" sz="882" b="0" i="0" kern="1200" dirty="0" err="1">
                <a:solidFill>
                  <a:schemeClr val="tx1"/>
                </a:solidFill>
                <a:effectLst/>
                <a:latin typeface="Segoe Sans Display" pitchFamily="2" charset="0"/>
                <a:ea typeface="+mn-ea"/>
                <a:cs typeface="+mn-cs"/>
              </a:rPr>
              <a:t>buena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darle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indicaciones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sueltas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inyectar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preferencias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persistentes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rol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juegas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estructuras</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nivel</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detalle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toleras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tono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clase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respuestas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sirven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cuáles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perder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maquillaje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promptar</a:t>
            </a:r>
            <a:r>
              <a:rPr lang="en-US" sz="882" b="0" i="0" kern="1200" dirty="0">
                <a:solidFill>
                  <a:schemeClr val="tx1"/>
                </a:solidFill>
                <a:effectLst/>
                <a:latin typeface="Segoe Sans Display" pitchFamily="2" charset="0"/>
                <a:ea typeface="+mn-ea"/>
                <a:cs typeface="+mn-cs"/>
              </a:rPr>
              <a:t> a mano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turno</a:t>
            </a:r>
            <a:r>
              <a:rPr lang="en-US" sz="882" b="0"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ajustar</a:t>
            </a:r>
            <a:r>
              <a:rPr lang="en-US" sz="882" b="1" i="0" kern="1200" dirty="0">
                <a:solidFill>
                  <a:schemeClr val="tx1"/>
                </a:solidFill>
                <a:effectLst/>
                <a:latin typeface="Segoe Sans Display" pitchFamily="2" charset="0"/>
                <a:ea typeface="+mn-ea"/>
                <a:cs typeface="+mn-cs"/>
              </a:rPr>
              <a:t> el </a:t>
            </a:r>
            <a:r>
              <a:rPr lang="en-US" sz="882" b="1" i="0" kern="1200" dirty="0" err="1">
                <a:solidFill>
                  <a:schemeClr val="tx1"/>
                </a:solidFill>
                <a:effectLst/>
                <a:latin typeface="Segoe Sans Display" pitchFamily="2" charset="0"/>
                <a:ea typeface="+mn-ea"/>
                <a:cs typeface="+mn-cs"/>
              </a:rPr>
              <a:t>perfil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operativo</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cambia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película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hablar</a:t>
            </a:r>
            <a:r>
              <a:rPr lang="en-US" sz="882" b="0" i="0" kern="1200" dirty="0">
                <a:solidFill>
                  <a:schemeClr val="tx1"/>
                </a:solidFill>
                <a:effectLst/>
                <a:latin typeface="Segoe Sans Display" pitchFamily="2" charset="0"/>
                <a:ea typeface="+mn-ea"/>
                <a:cs typeface="+mn-cs"/>
              </a:rPr>
              <a:t> con un </a:t>
            </a:r>
            <a:r>
              <a:rPr lang="en-US" sz="882" b="0" i="0" kern="1200" dirty="0" err="1">
                <a:solidFill>
                  <a:schemeClr val="tx1"/>
                </a:solidFill>
                <a:effectLst/>
                <a:latin typeface="Segoe Sans Display" pitchFamily="2" charset="0"/>
                <a:ea typeface="+mn-ea"/>
                <a:cs typeface="+mn-cs"/>
              </a:rPr>
              <a:t>asistente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genérico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estuviera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redactando</a:t>
            </a:r>
            <a:r>
              <a:rPr lang="en-US" sz="882" b="0" i="0" kern="1200" dirty="0">
                <a:solidFill>
                  <a:schemeClr val="tx1"/>
                </a:solidFill>
                <a:effectLst/>
                <a:latin typeface="Segoe Sans Display" pitchFamily="2" charset="0"/>
                <a:ea typeface="+mn-ea"/>
                <a:cs typeface="+mn-cs"/>
              </a:rPr>
              <a:t> el reverso de un </a:t>
            </a:r>
            <a:r>
              <a:rPr lang="en-US" sz="882" b="0" i="0" kern="1200" dirty="0" err="1">
                <a:solidFill>
                  <a:schemeClr val="tx1"/>
                </a:solidFill>
                <a:effectLst/>
                <a:latin typeface="Segoe Sans Display" pitchFamily="2" charset="0"/>
                <a:ea typeface="+mn-ea"/>
                <a:cs typeface="+mn-cs"/>
              </a:rPr>
              <a:t>folleto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aeropuerto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distinta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hablar</a:t>
            </a:r>
            <a:r>
              <a:rPr lang="en-US" sz="882" b="0" i="0" kern="1200" dirty="0">
                <a:solidFill>
                  <a:schemeClr val="tx1"/>
                </a:solidFill>
                <a:effectLst/>
                <a:latin typeface="Segoe Sans Display" pitchFamily="2" charset="0"/>
                <a:ea typeface="+mn-ea"/>
                <a:cs typeface="+mn-cs"/>
              </a:rPr>
              <a:t> con uno al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has </a:t>
            </a:r>
            <a:r>
              <a:rPr lang="en-US" sz="882" b="0" i="0" kern="1200" dirty="0" err="1">
                <a:solidFill>
                  <a:schemeClr val="tx1"/>
                </a:solidFill>
                <a:effectLst/>
                <a:latin typeface="Segoe Sans Display" pitchFamily="2" charset="0"/>
                <a:ea typeface="+mn-ea"/>
                <a:cs typeface="+mn-cs"/>
              </a:rPr>
              <a:t>educado</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entienda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homilía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meta </a:t>
            </a:r>
            <a:r>
              <a:rPr lang="en-US" sz="882" b="0" i="0" kern="1200" dirty="0" err="1">
                <a:solidFill>
                  <a:schemeClr val="tx1"/>
                </a:solidFill>
                <a:effectLst/>
                <a:latin typeface="Segoe Sans Display" pitchFamily="2" charset="0"/>
                <a:ea typeface="+mn-ea"/>
                <a:cs typeface="+mn-cs"/>
              </a:rPr>
              <a:t>algodón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ejecutiva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suelte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cinco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párrafos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prefacio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responda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1" i="0" kern="1200" dirty="0" err="1">
                <a:solidFill>
                  <a:schemeClr val="tx1"/>
                </a:solidFill>
                <a:effectLst/>
                <a:latin typeface="Segoe Sans Display" pitchFamily="2" charset="0"/>
                <a:ea typeface="+mn-ea"/>
                <a:cs typeface="+mn-cs"/>
              </a:rPr>
              <a:t>macarra</a:t>
            </a:r>
            <a:r>
              <a:rPr lang="en-US" sz="882" b="1" i="0" kern="1200" dirty="0">
                <a:solidFill>
                  <a:schemeClr val="tx1"/>
                </a:solidFill>
                <a:effectLst/>
                <a:latin typeface="Segoe Sans Display" pitchFamily="2" charset="0"/>
                <a:ea typeface="+mn-ea"/>
                <a:cs typeface="+mn-cs"/>
              </a:rPr>
              <a:t> de playa con Wi-Fi</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1" i="0" kern="1200" dirty="0" err="1">
                <a:solidFill>
                  <a:schemeClr val="tx1"/>
                </a:solidFill>
                <a:effectLst/>
                <a:latin typeface="Segoe Sans Display" pitchFamily="2" charset="0"/>
                <a:ea typeface="+mn-ea"/>
                <a:cs typeface="+mn-cs"/>
              </a:rPr>
              <a:t>catedrático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lingüística</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siglo</a:t>
            </a:r>
            <a:r>
              <a:rPr lang="en-US" sz="882" b="1" i="0" kern="1200" dirty="0">
                <a:solidFill>
                  <a:schemeClr val="tx1"/>
                </a:solidFill>
                <a:effectLst/>
                <a:latin typeface="Segoe Sans Display" pitchFamily="2" charset="0"/>
                <a:ea typeface="+mn-ea"/>
                <a:cs typeface="+mn-cs"/>
              </a:rPr>
              <a:t> XIX </a:t>
            </a:r>
            <a:r>
              <a:rPr lang="en-US" sz="882" b="1" i="0" kern="1200" dirty="0" err="1">
                <a:solidFill>
                  <a:schemeClr val="tx1"/>
                </a:solidFill>
                <a:effectLst/>
                <a:latin typeface="Segoe Sans Display" pitchFamily="2" charset="0"/>
                <a:ea typeface="+mn-ea"/>
                <a:cs typeface="+mn-cs"/>
              </a:rPr>
              <a:t>recién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bajado</a:t>
            </a:r>
            <a:r>
              <a:rPr lang="en-US" sz="882" b="1" i="0" kern="1200" dirty="0">
                <a:solidFill>
                  <a:schemeClr val="tx1"/>
                </a:solidFill>
                <a:effectLst/>
                <a:latin typeface="Segoe Sans Display" pitchFamily="2" charset="0"/>
                <a:ea typeface="+mn-ea"/>
                <a:cs typeface="+mn-cs"/>
              </a:rPr>
              <a:t> de la Universidad de Salamanca con </a:t>
            </a:r>
            <a:r>
              <a:rPr lang="en-US" sz="882" b="1" i="0" kern="1200" dirty="0" err="1">
                <a:solidFill>
                  <a:schemeClr val="tx1"/>
                </a:solidFill>
                <a:effectLst/>
                <a:latin typeface="Segoe Sans Display" pitchFamily="2" charset="0"/>
                <a:ea typeface="+mn-ea"/>
                <a:cs typeface="+mn-cs"/>
              </a:rPr>
              <a:t>ganas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corregirte</a:t>
            </a:r>
            <a:r>
              <a:rPr lang="en-US" sz="882" b="1" i="0" kern="1200" dirty="0">
                <a:solidFill>
                  <a:schemeClr val="tx1"/>
                </a:solidFill>
                <a:effectLst/>
                <a:latin typeface="Segoe Sans Display" pitchFamily="2" charset="0"/>
                <a:ea typeface="+mn-ea"/>
                <a:cs typeface="+mn-cs"/>
              </a:rPr>
              <a:t> la </a:t>
            </a:r>
            <a:r>
              <a:rPr lang="en-US" sz="882" b="1" i="0" kern="1200" dirty="0" err="1">
                <a:solidFill>
                  <a:schemeClr val="tx1"/>
                </a:solidFill>
                <a:effectLst/>
                <a:latin typeface="Segoe Sans Display" pitchFamily="2" charset="0"/>
                <a:ea typeface="+mn-ea"/>
                <a:cs typeface="+mn-cs"/>
              </a:rPr>
              <a:t>sintaxis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humillarte</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elegancia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lo </a:t>
            </a:r>
            <a:r>
              <a:rPr lang="en-US" sz="882" b="0" i="0" kern="1200" dirty="0" err="1">
                <a:solidFill>
                  <a:schemeClr val="tx1"/>
                </a:solidFill>
                <a:effectLst/>
                <a:latin typeface="Segoe Sans Display" pitchFamily="2" charset="0"/>
                <a:ea typeface="+mn-ea"/>
                <a:cs typeface="+mn-cs"/>
              </a:rPr>
              <a:t>mejor</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no se </a:t>
            </a:r>
            <a:r>
              <a:rPr lang="en-US" sz="882" b="0" i="0" kern="1200" dirty="0" err="1">
                <a:solidFill>
                  <a:schemeClr val="tx1"/>
                </a:solidFill>
                <a:effectLst/>
                <a:latin typeface="Segoe Sans Display" pitchFamily="2" charset="0"/>
                <a:ea typeface="+mn-ea"/>
                <a:cs typeface="+mn-cs"/>
              </a:rPr>
              <a:t>queda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caprichito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estético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reducir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variabilidad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la salida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imponiendo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restricciones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estilo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densidad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formato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empiece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media </a:t>
            </a:r>
            <a:r>
              <a:rPr lang="en-US" sz="882" b="0" i="0" kern="1200" dirty="0" err="1">
                <a:solidFill>
                  <a:schemeClr val="tx1"/>
                </a:solidFill>
                <a:effectLst/>
                <a:latin typeface="Segoe Sans Display" pitchFamily="2" charset="0"/>
                <a:ea typeface="+mn-ea"/>
                <a:cs typeface="+mn-cs"/>
              </a:rPr>
              <a:t>estadística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mundo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tu</a:t>
            </a:r>
            <a:r>
              <a:rPr lang="en-US" sz="882" b="1" i="0" kern="1200" dirty="0">
                <a:solidFill>
                  <a:schemeClr val="tx1"/>
                </a:solidFill>
                <a:effectLst/>
                <a:latin typeface="Segoe Sans Display" pitchFamily="2" charset="0"/>
                <a:ea typeface="+mn-ea"/>
                <a:cs typeface="+mn-cs"/>
              </a:rPr>
              <a:t> baseline de </a:t>
            </a:r>
            <a:r>
              <a:rPr lang="en-US" sz="882" b="1"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Eso </a:t>
            </a:r>
            <a:r>
              <a:rPr lang="en-US" sz="882" b="0" i="0" kern="1200" dirty="0" err="1">
                <a:solidFill>
                  <a:schemeClr val="tx1"/>
                </a:solidFill>
                <a:effectLst/>
                <a:latin typeface="Segoe Sans Display" pitchFamily="2" charset="0"/>
                <a:ea typeface="+mn-ea"/>
                <a:cs typeface="+mn-cs"/>
              </a:rPr>
              <a:t>significa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corrección</a:t>
            </a:r>
            <a:r>
              <a:rPr lang="en-US" sz="882" b="0" i="0" kern="1200" dirty="0">
                <a:solidFill>
                  <a:schemeClr val="tx1"/>
                </a:solidFill>
                <a:effectLst/>
                <a:latin typeface="Segoe Sans Display" pitchFamily="2" charset="0"/>
                <a:ea typeface="+mn-ea"/>
                <a:cs typeface="+mn-cs"/>
              </a:rPr>
              <a:t> posterior,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reexplicación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iteración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absurda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sensación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entrenando</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cero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maldito</a:t>
            </a:r>
            <a:r>
              <a:rPr lang="en-US" sz="882" b="0" i="0" kern="1200" dirty="0">
                <a:solidFill>
                  <a:schemeClr val="tx1"/>
                </a:solidFill>
                <a:effectLst/>
                <a:latin typeface="Segoe Sans Display" pitchFamily="2" charset="0"/>
                <a:ea typeface="+mn-ea"/>
                <a:cs typeface="+mn-cs"/>
              </a:rPr>
              <a:t> lunes.</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al final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hay dos formas de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primera</a:t>
            </a:r>
            <a:r>
              <a:rPr lang="en-US" sz="882" b="0" i="0" kern="1200" dirty="0">
                <a:solidFill>
                  <a:schemeClr val="tx1"/>
                </a:solidFill>
                <a:effectLst/>
                <a:latin typeface="Segoe Sans Display" pitchFamily="2" charset="0"/>
                <a:ea typeface="+mn-ea"/>
                <a:cs typeface="+mn-cs"/>
              </a:rPr>
              <a:t> es la </a:t>
            </a:r>
            <a:r>
              <a:rPr lang="en-US" sz="882" b="0" i="0" kern="1200" dirty="0" err="1">
                <a:solidFill>
                  <a:schemeClr val="tx1"/>
                </a:solidFill>
                <a:effectLst/>
                <a:latin typeface="Segoe Sans Display" pitchFamily="2" charset="0"/>
                <a:ea typeface="+mn-ea"/>
                <a:cs typeface="+mn-cs"/>
              </a:rPr>
              <a:t>artesanal-trágica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abres</a:t>
            </a:r>
            <a:r>
              <a:rPr lang="en-US" sz="882" b="0" i="0" kern="1200" dirty="0">
                <a:solidFill>
                  <a:schemeClr val="tx1"/>
                </a:solidFill>
                <a:effectLst/>
                <a:latin typeface="Segoe Sans Display" pitchFamily="2" charset="0"/>
                <a:ea typeface="+mn-ea"/>
                <a:cs typeface="+mn-cs"/>
              </a:rPr>
              <a:t> chat, </a:t>
            </a:r>
            <a:r>
              <a:rPr lang="en-US" sz="882" b="0" i="0" kern="1200" dirty="0" err="1">
                <a:solidFill>
                  <a:schemeClr val="tx1"/>
                </a:solidFill>
                <a:effectLst/>
                <a:latin typeface="Segoe Sans Display" pitchFamily="2" charset="0"/>
                <a:ea typeface="+mn-ea"/>
                <a:cs typeface="+mn-cs"/>
              </a:rPr>
              <a:t>vuelves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explicarte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estuvieras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entrevista</a:t>
            </a:r>
            <a:r>
              <a:rPr lang="en-US" sz="882" b="0" i="0" kern="1200" dirty="0">
                <a:solidFill>
                  <a:schemeClr val="tx1"/>
                </a:solidFill>
                <a:effectLst/>
                <a:latin typeface="Segoe Sans Display" pitchFamily="2" charset="0"/>
                <a:ea typeface="+mn-ea"/>
                <a:cs typeface="+mn-cs"/>
              </a:rPr>
              <a:t> con un </a:t>
            </a:r>
            <a:r>
              <a:rPr lang="en-US" sz="882" b="0" i="0" kern="1200" dirty="0" err="1">
                <a:solidFill>
                  <a:schemeClr val="tx1"/>
                </a:solidFill>
                <a:effectLst/>
                <a:latin typeface="Segoe Sans Display" pitchFamily="2" charset="0"/>
                <a:ea typeface="+mn-ea"/>
                <a:cs typeface="+mn-cs"/>
              </a:rPr>
              <a:t>becario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amnésico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segunda</a:t>
            </a:r>
            <a:r>
              <a:rPr lang="en-US" sz="882" b="0" i="0" kern="1200" dirty="0">
                <a:solidFill>
                  <a:schemeClr val="tx1"/>
                </a:solidFill>
                <a:effectLst/>
                <a:latin typeface="Segoe Sans Display" pitchFamily="2" charset="0"/>
                <a:ea typeface="+mn-ea"/>
                <a:cs typeface="+mn-cs"/>
              </a:rPr>
              <a:t> es la </a:t>
            </a:r>
            <a:r>
              <a:rPr lang="en-US" sz="882" b="0" i="0" kern="1200" dirty="0" err="1">
                <a:solidFill>
                  <a:schemeClr val="tx1"/>
                </a:solidFill>
                <a:effectLst/>
                <a:latin typeface="Segoe Sans Display" pitchFamily="2" charset="0"/>
                <a:ea typeface="+mn-ea"/>
                <a:cs typeface="+mn-cs"/>
              </a:rPr>
              <a:t>inteligente</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tomas</a:t>
            </a:r>
            <a:r>
              <a:rPr lang="en-US" sz="882" b="0" i="0" kern="1200" dirty="0">
                <a:solidFill>
                  <a:schemeClr val="tx1"/>
                </a:solidFill>
                <a:effectLst/>
                <a:latin typeface="Segoe Sans Display" pitchFamily="2" charset="0"/>
                <a:ea typeface="+mn-ea"/>
                <a:cs typeface="+mn-cs"/>
              </a:rPr>
              <a:t> dos </a:t>
            </a:r>
            <a:r>
              <a:rPr lang="en-US" sz="882" b="0" i="0" kern="1200" dirty="0" err="1">
                <a:solidFill>
                  <a:schemeClr val="tx1"/>
                </a:solidFill>
                <a:effectLst/>
                <a:latin typeface="Segoe Sans Display" pitchFamily="2" charset="0"/>
                <a:ea typeface="+mn-ea"/>
                <a:cs typeface="+mn-cs"/>
              </a:rPr>
              <a:t>minutos</a:t>
            </a:r>
            <a:r>
              <a:rPr lang="en-US" sz="882" b="0" i="0" kern="1200" dirty="0">
                <a:solidFill>
                  <a:schemeClr val="tx1"/>
                </a:solidFill>
                <a:effectLst/>
                <a:latin typeface="Segoe Sans Display" pitchFamily="2" charset="0"/>
                <a:ea typeface="+mn-ea"/>
                <a:cs typeface="+mn-cs"/>
              </a:rPr>
              <a:t> para </a:t>
            </a:r>
            <a:r>
              <a:rPr lang="en-US" sz="882" b="1" i="0" kern="1200" dirty="0" err="1">
                <a:solidFill>
                  <a:schemeClr val="tx1"/>
                </a:solidFill>
                <a:effectLst/>
                <a:latin typeface="Segoe Sans Display" pitchFamily="2" charset="0"/>
                <a:ea typeface="+mn-ea"/>
                <a:cs typeface="+mn-cs"/>
              </a:rPr>
              <a:t>educarlo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le </a:t>
            </a:r>
            <a:r>
              <a:rPr lang="en-US" sz="882" b="0" i="0" kern="1200" dirty="0" err="1">
                <a:solidFill>
                  <a:schemeClr val="tx1"/>
                </a:solidFill>
                <a:effectLst/>
                <a:latin typeface="Segoe Sans Display" pitchFamily="2" charset="0"/>
                <a:ea typeface="+mn-ea"/>
                <a:cs typeface="+mn-cs"/>
              </a:rPr>
              <a:t>dejas</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piensas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devuelva</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tono no </a:t>
            </a:r>
            <a:r>
              <a:rPr lang="en-US" sz="882" b="0" i="0" kern="1200" dirty="0" err="1">
                <a:solidFill>
                  <a:schemeClr val="tx1"/>
                </a:solidFill>
                <a:effectLst/>
                <a:latin typeface="Segoe Sans Display" pitchFamily="2" charset="0"/>
                <a:ea typeface="+mn-ea"/>
                <a:cs typeface="+mn-cs"/>
              </a:rPr>
              <a:t>soportas</a:t>
            </a:r>
            <a:r>
              <a:rPr lang="en-US" sz="882" b="0" i="0" kern="1200" dirty="0">
                <a:solidFill>
                  <a:schemeClr val="tx1"/>
                </a:solidFill>
                <a:effectLst/>
                <a:latin typeface="Segoe Sans Display" pitchFamily="2" charset="0"/>
                <a:ea typeface="+mn-ea"/>
                <a:cs typeface="+mn-cs"/>
              </a:rPr>
              <a:t>… y a </a:t>
            </a:r>
            <a:r>
              <a:rPr lang="en-US" sz="882" b="0" i="0" kern="1200" dirty="0" err="1">
                <a:solidFill>
                  <a:schemeClr val="tx1"/>
                </a:solidFill>
                <a:effectLst/>
                <a:latin typeface="Segoe Sans Display" pitchFamily="2" charset="0"/>
                <a:ea typeface="+mn-ea"/>
                <a:cs typeface="+mn-cs"/>
              </a:rPr>
              <a:t>partir</a:t>
            </a:r>
            <a:r>
              <a:rPr lang="en-US" sz="882" b="0" i="0" kern="1200" dirty="0">
                <a:solidFill>
                  <a:schemeClr val="tx1"/>
                </a:solidFill>
                <a:effectLst/>
                <a:latin typeface="Segoe Sans Display" pitchFamily="2" charset="0"/>
                <a:ea typeface="+mn-ea"/>
                <a:cs typeface="+mn-cs"/>
              </a:rPr>
              <a:t> de ahí 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improvisar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personalidad</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catálogo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responder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condiciones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ahí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parecer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genérica</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interfaz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amable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comportarse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conoce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forma de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manías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umbral de </a:t>
            </a:r>
            <a:r>
              <a:rPr lang="en-US" sz="882" b="0" i="0" kern="1200" dirty="0" err="1">
                <a:solidFill>
                  <a:schemeClr val="tx1"/>
                </a:solidFill>
                <a:effectLst/>
                <a:latin typeface="Segoe Sans Display" pitchFamily="2" charset="0"/>
                <a:ea typeface="+mn-ea"/>
                <a:cs typeface="+mn-cs"/>
              </a:rPr>
              <a:t>tolerancia</a:t>
            </a:r>
            <a:r>
              <a:rPr lang="en-US" sz="882" b="0" i="0" kern="1200" dirty="0">
                <a:solidFill>
                  <a:schemeClr val="tx1"/>
                </a:solidFill>
                <a:effectLst/>
                <a:latin typeface="Segoe Sans Display" pitchFamily="2" charset="0"/>
                <a:ea typeface="+mn-ea"/>
                <a:cs typeface="+mn-cs"/>
              </a:rPr>
              <a:t> a la </a:t>
            </a:r>
            <a:r>
              <a:rPr lang="en-US" sz="882" b="0" i="0" kern="1200" dirty="0" err="1">
                <a:solidFill>
                  <a:schemeClr val="tx1"/>
                </a:solidFill>
                <a:effectLst/>
                <a:latin typeface="Segoe Sans Display" pitchFamily="2" charset="0"/>
                <a:ea typeface="+mn-ea"/>
                <a:cs typeface="+mn-cs"/>
              </a:rPr>
              <a:t>bazofia</a:t>
            </a:r>
            <a:r>
              <a:rPr lang="en-US" sz="882" b="0" i="0" kern="1200" dirty="0">
                <a:solidFill>
                  <a:schemeClr val="tx1"/>
                </a:solidFill>
                <a:effectLst/>
                <a:latin typeface="Segoe Sans Display" pitchFamily="2" charset="0"/>
                <a:ea typeface="+mn-ea"/>
                <a:cs typeface="+mn-cs"/>
              </a:rPr>
              <a:t> verbal.</a:t>
            </a:r>
          </a:p>
          <a:p>
            <a:pPr fontAlgn="t"/>
            <a:r>
              <a:rPr lang="en-US" sz="882" b="0" i="0" kern="1200" dirty="0">
                <a:solidFill>
                  <a:schemeClr val="tx1"/>
                </a:solidFill>
                <a:effectLst/>
                <a:latin typeface="Segoe Sans Display" pitchFamily="2" charset="0"/>
                <a:ea typeface="+mn-ea"/>
                <a:cs typeface="+mn-cs"/>
              </a:rPr>
              <a:t>No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conozca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plan sentimental, </a:t>
            </a:r>
            <a:r>
              <a:rPr lang="en-US" sz="882" b="0" i="0" kern="1200" dirty="0" err="1">
                <a:solidFill>
                  <a:schemeClr val="tx1"/>
                </a:solidFill>
                <a:effectLst/>
                <a:latin typeface="Segoe Sans Display" pitchFamily="2" charset="0"/>
                <a:ea typeface="+mn-ea"/>
                <a:cs typeface="+mn-cs"/>
              </a:rPr>
              <a:t>tampoco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vengamos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arriba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operar</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plantilla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defecto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responder con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configuración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afinada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patrón</a:t>
            </a:r>
            <a:r>
              <a:rPr lang="en-US" sz="882" b="0" i="0" kern="1200" dirty="0">
                <a:solidFill>
                  <a:schemeClr val="tx1"/>
                </a:solidFill>
                <a:effectLst/>
                <a:latin typeface="Segoe Sans Display" pitchFamily="2" charset="0"/>
                <a:ea typeface="+mn-ea"/>
                <a:cs typeface="+mn-cs"/>
              </a:rPr>
              <a:t> real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claramente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barbaridad</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le </a:t>
            </a:r>
            <a:r>
              <a:rPr lang="en-US" sz="882" b="0" i="0" kern="1200" dirty="0" err="1">
                <a:solidFill>
                  <a:schemeClr val="tx1"/>
                </a:solidFill>
                <a:effectLst/>
                <a:latin typeface="Segoe Sans Display" pitchFamily="2" charset="0"/>
                <a:ea typeface="+mn-ea"/>
                <a:cs typeface="+mn-cs"/>
              </a:rPr>
              <a:t>quitas</a:t>
            </a:r>
            <a:r>
              <a:rPr lang="en-US" sz="882" b="0" i="0" kern="1200" dirty="0">
                <a:solidFill>
                  <a:schemeClr val="tx1"/>
                </a:solidFill>
                <a:effectLst/>
                <a:latin typeface="Segoe Sans Display" pitchFamily="2" charset="0"/>
                <a:ea typeface="+mn-ea"/>
                <a:cs typeface="+mn-cs"/>
              </a:rPr>
              <a:t> la memoria de </a:t>
            </a:r>
            <a:r>
              <a:rPr lang="en-US" sz="882" b="0" i="0" kern="1200" dirty="0" err="1">
                <a:solidFill>
                  <a:schemeClr val="tx1"/>
                </a:solidFill>
                <a:effectLst/>
                <a:latin typeface="Segoe Sans Display" pitchFamily="2" charset="0"/>
                <a:ea typeface="+mn-ea"/>
                <a:cs typeface="+mn-cs"/>
              </a:rPr>
              <a:t>pez</a:t>
            </a:r>
            <a:r>
              <a:rPr lang="en-US" sz="882" b="0" i="0" kern="1200" dirty="0">
                <a:solidFill>
                  <a:schemeClr val="tx1"/>
                </a:solidFill>
                <a:effectLst/>
                <a:latin typeface="Segoe Sans Display" pitchFamily="2" charset="0"/>
                <a:ea typeface="+mn-ea"/>
                <a:cs typeface="+mn-cs"/>
              </a:rPr>
              <a:t> y le metes </a:t>
            </a:r>
            <a:r>
              <a:rPr lang="en-US" sz="882" b="0" i="0" kern="1200" dirty="0" err="1">
                <a:solidFill>
                  <a:schemeClr val="tx1"/>
                </a:solidFill>
                <a:effectLst/>
                <a:latin typeface="Segoe Sans Display" pitchFamily="2" charset="0"/>
                <a:ea typeface="+mn-ea"/>
                <a:cs typeface="+mn-cs"/>
              </a:rPr>
              <a:t>criterio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solo </a:t>
            </a:r>
            <a:r>
              <a:rPr lang="en-US" sz="882" b="0" i="0" kern="1200" dirty="0" err="1">
                <a:solidFill>
                  <a:schemeClr val="tx1"/>
                </a:solidFill>
                <a:effectLst/>
                <a:latin typeface="Segoe Sans Display" pitchFamily="2" charset="0"/>
                <a:ea typeface="+mn-ea"/>
                <a:cs typeface="+mn-cs"/>
              </a:rPr>
              <a:t>responde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Empieza</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caer</a:t>
            </a:r>
            <a:r>
              <a:rPr lang="en-US" sz="882" b="1" i="0" kern="1200" dirty="0">
                <a:solidFill>
                  <a:schemeClr val="tx1"/>
                </a:solidFill>
                <a:effectLst/>
                <a:latin typeface="Segoe Sans Display" pitchFamily="2" charset="0"/>
                <a:ea typeface="+mn-ea"/>
                <a:cs typeface="+mn-cs"/>
              </a:rPr>
              <a:t> bien</a:t>
            </a:r>
            <a:r>
              <a:rPr lang="en-US" sz="882" b="0" i="0" kern="1200" dirty="0">
                <a:solidFill>
                  <a:schemeClr val="tx1"/>
                </a:solidFill>
                <a:effectLst/>
                <a:latin typeface="Segoe Sans Display" pitchFamily="2" charset="0"/>
                <a:ea typeface="+mn-ea"/>
                <a:cs typeface="+mn-cs"/>
              </a:rPr>
              <a:t>.</a:t>
            </a:r>
          </a:p>
        </p:txBody>
      </p:sp>
      <p:sp>
        <p:nvSpPr>
          <p:cNvPr id="4" name="Slide Number Placeholder 3">
            <a:extLst>
              <a:ext uri="{FF2B5EF4-FFF2-40B4-BE49-F238E27FC236}">
                <a16:creationId xmlns:a16="http://schemas.microsoft.com/office/drawing/2014/main" id="{B89A0B1A-E202-DAB4-5B6B-16321B69F92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71457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s-ES" dirty="0"/>
              <a:t>Bienvenidos a esta segunda sesión del Centro de clientes de Microsoft en español. Hoy vamos a hablar de las capacidades de Copilot Chat —la versión gratuita de Copilot— y de cómo convertirla en una herramienta real de trabajo. No vamos a quedarnos en la superficie: vamos a ver cómo capturar lo que genera, cómo convertirlo en contenido útil y cómo conectarlo con el correo, los documentos y las presentaciones. Empecemos.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a:t>
            </a:r>
            <a:r>
              <a:rPr lang="es-es" sz="400" err="1">
                <a:gradFill>
                  <a:gsLst>
                    <a:gs pos="0">
                      <a:prstClr val="black"/>
                    </a:gs>
                    <a:gs pos="100000">
                      <a:prstClr val="black"/>
                    </a:gs>
                  </a:gsLst>
                  <a:lin ang="5400000" scaled="0"/>
                </a:gradFill>
                <a:ea typeface="Segoe UI" pitchFamily="34" charset="0"/>
              </a:rPr>
              <a:t>Corporation</a:t>
            </a:r>
            <a:r>
              <a:rPr lang="es-es" sz="40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48837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DEMOSTRACIÓN — PERSONALIZACIÓN DE COPILOT CHAT</a:t>
            </a:r>
          </a:p>
          <a:p>
            <a:r>
              <a:rPr lang="es-ES" dirty="0"/>
              <a:t>Permitidme que os muestre cómo funciona esto en la práctica. Voy a enseñaros la forma oficial de personalizar Copilot: vais a las instrucciones personalizadas y ahí le decís quién sois, qué rol jugáis, cómo queréis que os responda —tono profesional, información estructurada, bullet points, que sea rápido y suficiente para tomar decisiones—. Con eso Copilot empieza a responder en vuestro registro, sin tener que repetir contexto cada vez. También podéis activar la memoria para que recuerde cosas clave de vuestras conversaciones anteriores. La idea es que dejéis de ajustar Copilot cada día y empecéis a trabajar directamente.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5424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77B52-FFB5-ECF1-F558-98D8AF119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9A03F-D59C-6A45-394D-63C47DA41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FB630-46D6-A0B9-21C7-94E166D047A2}"/>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Hasta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depende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preguntas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construyes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afinas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Pero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siguiente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salto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tira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tirar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momento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interactuar</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delegar</a:t>
            </a:r>
            <a:endParaRPr lang="en-US" sz="882" b="0" i="0" kern="1200" dirty="0">
              <a:solidFill>
                <a:schemeClr val="tx1"/>
              </a:solidFill>
              <a:effectLst/>
              <a:latin typeface="Segoe Sans Display" pitchFamily="2" charset="0"/>
              <a:ea typeface="+mn-ea"/>
              <a:cs typeface="+mn-cs"/>
            </a:endParaRPr>
          </a:p>
        </p:txBody>
      </p:sp>
      <p:sp>
        <p:nvSpPr>
          <p:cNvPr id="4" name="Header Placeholder 3">
            <a:extLst>
              <a:ext uri="{FF2B5EF4-FFF2-40B4-BE49-F238E27FC236}">
                <a16:creationId xmlns:a16="http://schemas.microsoft.com/office/drawing/2014/main" id="{C95871B9-428F-747A-3DDB-0EB0BA17101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B96FE15-98B0-9A01-32F0-229A51E8B5FD}"/>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D077CE69-B210-F7AB-7A75-5F0530ABE506}"/>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3E123543-42FB-2010-4A57-D8118819D445}"/>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92657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793603"/>
          </a:xfrm>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cambiamos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categoría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no es un </a:t>
            </a:r>
            <a:r>
              <a:rPr lang="en-US" sz="882" b="1" i="0" kern="1200" dirty="0">
                <a:solidFill>
                  <a:schemeClr val="tx1"/>
                </a:solidFill>
                <a:effectLst/>
                <a:latin typeface="Segoe Sans Display" pitchFamily="2" charset="0"/>
                <a:ea typeface="+mn-ea"/>
                <a:cs typeface="+mn-cs"/>
              </a:rPr>
              <a:t>chat hasta las </a:t>
            </a:r>
            <a:r>
              <a:rPr lang="en-US" sz="882" b="1" i="0" kern="1200" dirty="0" err="1">
                <a:solidFill>
                  <a:schemeClr val="tx1"/>
                </a:solidFill>
                <a:effectLst/>
                <a:latin typeface="Segoe Sans Display" pitchFamily="2" charset="0"/>
                <a:ea typeface="+mn-ea"/>
                <a:cs typeface="+mn-cs"/>
              </a:rPr>
              <a:t>cejas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anfetaminas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unidad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ejecución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especializada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instrucciones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alcance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controlado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fuentes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operación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salida </a:t>
            </a:r>
            <a:r>
              <a:rPr lang="en-US" sz="882" b="0" i="0" kern="1200" dirty="0" err="1">
                <a:solidFill>
                  <a:schemeClr val="tx1"/>
                </a:solidFill>
                <a:effectLst/>
                <a:latin typeface="Segoe Sans Display" pitchFamily="2" charset="0"/>
                <a:ea typeface="+mn-ea"/>
                <a:cs typeface="+mn-cs"/>
              </a:rPr>
              <a:t>esperada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mantener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graciosa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para </a:t>
            </a:r>
            <a:r>
              <a:rPr lang="en-US" sz="882" b="1" i="0" kern="1200" dirty="0">
                <a:solidFill>
                  <a:schemeClr val="tx1"/>
                </a:solidFill>
                <a:effectLst/>
                <a:latin typeface="Segoe Sans Display" pitchFamily="2" charset="0"/>
                <a:ea typeface="+mn-ea"/>
                <a:cs typeface="+mn-cs"/>
              </a:rPr>
              <a:t>resolver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clase</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tarea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conducir</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proceso</a:t>
            </a:r>
            <a:r>
              <a:rPr lang="en-US" sz="882" b="0" i="0" kern="1200" dirty="0">
                <a:solidFill>
                  <a:schemeClr val="tx1"/>
                </a:solidFill>
                <a:effectLst/>
                <a:latin typeface="Segoe Sans Display" pitchFamily="2" charset="0"/>
                <a:ea typeface="+mn-ea"/>
                <a:cs typeface="+mn-cs"/>
              </a:rPr>
              <a:t> paso a paso.</a:t>
            </a:r>
          </a:p>
          <a:p>
            <a:pPr fontAlgn="t"/>
            <a:r>
              <a:rPr lang="en-US" sz="882" b="0" i="0" kern="1200" dirty="0">
                <a:solidFill>
                  <a:schemeClr val="tx1"/>
                </a:solidFill>
                <a:effectLst/>
                <a:latin typeface="Segoe Sans Display" pitchFamily="2" charset="0"/>
                <a:ea typeface="+mn-ea"/>
                <a:cs typeface="+mn-cs"/>
              </a:rPr>
              <a:t>Ese es el </a:t>
            </a:r>
            <a:r>
              <a:rPr lang="en-US" sz="882" b="0" i="0" kern="1200" dirty="0" err="1">
                <a:solidFill>
                  <a:schemeClr val="tx1"/>
                </a:solidFill>
                <a:effectLst/>
                <a:latin typeface="Segoe Sans Display" pitchFamily="2" charset="0"/>
                <a:ea typeface="+mn-ea"/>
                <a:cs typeface="+mn-cs"/>
              </a:rPr>
              <a:t>salto</a:t>
            </a:r>
            <a:r>
              <a:rPr lang="en-US" sz="882" b="0" i="0" kern="1200" dirty="0">
                <a:solidFill>
                  <a:schemeClr val="tx1"/>
                </a:solidFill>
                <a:effectLst/>
                <a:latin typeface="Segoe Sans Display" pitchFamily="2" charset="0"/>
                <a:ea typeface="+mn-ea"/>
                <a:cs typeface="+mn-cs"/>
              </a:rPr>
              <a:t> serio: </a:t>
            </a:r>
            <a:r>
              <a:rPr lang="en-US" sz="882" b="0" i="0" kern="1200" dirty="0" err="1">
                <a:solidFill>
                  <a:schemeClr val="tx1"/>
                </a:solidFill>
                <a:effectLst/>
                <a:latin typeface="Segoe Sans Display" pitchFamily="2" charset="0"/>
                <a:ea typeface="+mn-ea"/>
                <a:cs typeface="+mn-cs"/>
              </a:rPr>
              <a:t>pasamos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interacción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conversacional</a:t>
            </a:r>
            <a:r>
              <a:rPr lang="en-US" sz="882" b="0"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orquestación</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Hasta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patrón</a:t>
            </a:r>
            <a:r>
              <a:rPr lang="en-US" sz="882" b="0" i="0" kern="1200" dirty="0">
                <a:solidFill>
                  <a:schemeClr val="tx1"/>
                </a:solidFill>
                <a:effectLst/>
                <a:latin typeface="Segoe Sans Display" pitchFamily="2" charset="0"/>
                <a:ea typeface="+mn-ea"/>
                <a:cs typeface="+mn-cs"/>
              </a:rPr>
              <a:t> era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simple: </a:t>
            </a:r>
            <a:r>
              <a:rPr lang="en-US" sz="882" b="0" i="0" kern="1200" dirty="0" err="1">
                <a:solidFill>
                  <a:schemeClr val="tx1"/>
                </a:solidFill>
                <a:effectLst/>
                <a:latin typeface="Segoe Sans Display" pitchFamily="2" charset="0"/>
                <a:ea typeface="+mn-ea"/>
                <a:cs typeface="+mn-cs"/>
              </a:rPr>
              <a:t>yo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pido</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responde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matizo</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rehace</a:t>
            </a:r>
            <a:r>
              <a:rPr lang="en-US" sz="882" b="0" i="0" kern="1200" dirty="0">
                <a:solidFill>
                  <a:schemeClr val="tx1"/>
                </a:solidFill>
                <a:effectLst/>
                <a:latin typeface="Segoe Sans Display" pitchFamily="2" charset="0"/>
                <a:ea typeface="+mn-ea"/>
                <a:cs typeface="+mn-cs"/>
              </a:rPr>
              <a:t>. Muy </a:t>
            </a:r>
            <a:r>
              <a:rPr lang="en-US" sz="882" b="0" i="0" kern="1200" dirty="0" err="1">
                <a:solidFill>
                  <a:schemeClr val="tx1"/>
                </a:solidFill>
                <a:effectLst/>
                <a:latin typeface="Segoe Sans Display" pitchFamily="2" charset="0"/>
                <a:ea typeface="+mn-ea"/>
                <a:cs typeface="+mn-cs"/>
              </a:rPr>
              <a:t>útil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sigo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yo</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lleva</a:t>
            </a:r>
            <a:r>
              <a:rPr lang="en-US" sz="882" b="0" i="0" kern="1200" dirty="0">
                <a:solidFill>
                  <a:schemeClr val="tx1"/>
                </a:solidFill>
                <a:effectLst/>
                <a:latin typeface="Segoe Sans Display" pitchFamily="2" charset="0"/>
                <a:ea typeface="+mn-ea"/>
                <a:cs typeface="+mn-cs"/>
              </a:rPr>
              <a:t> el volante. Con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coger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secuencia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repetitiva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consultar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cruzar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resumir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actualizar</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disparar</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proceso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convertirla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lógica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reutilizable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límites</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definidos</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usar la IA solo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interfaz</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usarla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capa</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mala leche </a:t>
            </a:r>
            <a:r>
              <a:rPr lang="en-US" sz="882" b="0" i="0" kern="1200" dirty="0" err="1">
                <a:solidFill>
                  <a:schemeClr val="tx1"/>
                </a:solidFill>
                <a:effectLst/>
                <a:latin typeface="Segoe Sans Display" pitchFamily="2" charset="0"/>
                <a:ea typeface="+mn-ea"/>
                <a:cs typeface="+mn-cs"/>
              </a:rPr>
              <a:t>técnica</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parece</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hablamos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instrucciones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conectores</a:t>
            </a:r>
            <a:r>
              <a:rPr lang="en-US" sz="882" b="0" i="0" kern="1200" dirty="0">
                <a:solidFill>
                  <a:schemeClr val="tx1"/>
                </a:solidFill>
                <a:effectLst/>
                <a:latin typeface="Segoe Sans Display" pitchFamily="2" charset="0"/>
                <a:ea typeface="+mn-ea"/>
                <a:cs typeface="+mn-cs"/>
              </a:rPr>
              <a:t>, grounding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reales, control de </a:t>
            </a:r>
            <a:r>
              <a:rPr lang="en-US" sz="882" b="0" i="0" kern="1200" dirty="0" err="1">
                <a:solidFill>
                  <a:schemeClr val="tx1"/>
                </a:solidFill>
                <a:effectLst/>
                <a:latin typeface="Segoe Sans Display" pitchFamily="2" charset="0"/>
                <a:ea typeface="+mn-ea"/>
                <a:cs typeface="+mn-cs"/>
              </a:rPr>
              <a:t>superficie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gobierno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trazabilidad</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consumo</a:t>
            </a:r>
            <a:r>
              <a:rPr lang="en-US" sz="882" b="0" i="0" kern="1200" dirty="0">
                <a:solidFill>
                  <a:schemeClr val="tx1"/>
                </a:solidFill>
                <a:effectLst/>
                <a:latin typeface="Segoe Sans Display" pitchFamily="2" charset="0"/>
                <a:ea typeface="+mn-ea"/>
                <a:cs typeface="+mn-cs"/>
              </a:rPr>
              <a:t>. Ya no es “a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me </a:t>
            </a:r>
            <a:r>
              <a:rPr lang="en-US" sz="882" b="0" i="0" kern="1200" dirty="0" err="1">
                <a:solidFill>
                  <a:schemeClr val="tx1"/>
                </a:solidFill>
                <a:effectLst/>
                <a:latin typeface="Segoe Sans Display" pitchFamily="2" charset="0"/>
                <a:ea typeface="+mn-ea"/>
                <a:cs typeface="+mn-cs"/>
              </a:rPr>
              <a:t>responde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opera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fuentes</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estas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devuelve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tipo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resultado</a:t>
            </a:r>
            <a:r>
              <a:rPr lang="en-US" sz="882" b="0" i="0" kern="1200" dirty="0">
                <a:solidFill>
                  <a:schemeClr val="tx1"/>
                </a:solidFill>
                <a:effectLst/>
                <a:latin typeface="Segoe Sans Display" pitchFamily="2" charset="0"/>
                <a:ea typeface="+mn-ea"/>
                <a:cs typeface="+mn-cs"/>
              </a:rPr>
              <a:t>”. Menos </a:t>
            </a:r>
            <a:r>
              <a:rPr lang="en-US" sz="882" b="0" i="0" kern="1200" dirty="0" err="1">
                <a:solidFill>
                  <a:schemeClr val="tx1"/>
                </a:solidFill>
                <a:effectLst/>
                <a:latin typeface="Segoe Sans Display" pitchFamily="2" charset="0"/>
                <a:ea typeface="+mn-ea"/>
                <a:cs typeface="+mn-cs"/>
              </a:rPr>
              <a:t>improvisación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predecible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ahí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gracia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revienta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suele</a:t>
            </a:r>
            <a:r>
              <a:rPr lang="en-US" sz="882" b="0" i="0" kern="1200" dirty="0">
                <a:solidFill>
                  <a:schemeClr val="tx1"/>
                </a:solidFill>
                <a:effectLst/>
                <a:latin typeface="Segoe Sans Display" pitchFamily="2" charset="0"/>
                <a:ea typeface="+mn-ea"/>
                <a:cs typeface="+mn-cs"/>
              </a:rPr>
              <a:t> ser el </a:t>
            </a:r>
            <a:r>
              <a:rPr lang="en-US" sz="882" b="0" i="0" kern="1200" dirty="0" err="1">
                <a:solidFill>
                  <a:schemeClr val="tx1"/>
                </a:solidFill>
                <a:effectLst/>
                <a:latin typeface="Segoe Sans Display" pitchFamily="2" charset="0"/>
                <a:ea typeface="+mn-ea"/>
                <a:cs typeface="+mn-cs"/>
              </a:rPr>
              <a:t>complejo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limando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paciencia</a:t>
            </a:r>
            <a:r>
              <a:rPr lang="en-US" sz="882" b="0" i="0" kern="1200" dirty="0">
                <a:solidFill>
                  <a:schemeClr val="tx1"/>
                </a:solidFill>
                <a:effectLst/>
                <a:latin typeface="Segoe Sans Display" pitchFamily="2" charset="0"/>
                <a:ea typeface="+mn-ea"/>
                <a:cs typeface="+mn-cs"/>
              </a:rPr>
              <a:t> es la </a:t>
            </a:r>
            <a:r>
              <a:rPr lang="en-US" sz="882" b="0" i="0" kern="1200" dirty="0" err="1">
                <a:solidFill>
                  <a:schemeClr val="tx1"/>
                </a:solidFill>
                <a:effectLst/>
                <a:latin typeface="Segoe Sans Display" pitchFamily="2" charset="0"/>
                <a:ea typeface="+mn-ea"/>
                <a:cs typeface="+mn-cs"/>
              </a:rPr>
              <a:t>repetición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cutre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abrir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buscar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recomponer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volver</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ejecutar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secuencia</a:t>
            </a:r>
            <a:r>
              <a:rPr lang="en-US" sz="882" b="0" i="0" kern="1200" dirty="0">
                <a:solidFill>
                  <a:schemeClr val="tx1"/>
                </a:solidFill>
                <a:effectLst/>
                <a:latin typeface="Segoe Sans Display" pitchFamily="2" charset="0"/>
                <a:ea typeface="+mn-ea"/>
                <a:cs typeface="+mn-cs"/>
              </a:rPr>
              <a:t> manual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debería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haberse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jubilado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años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Los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justo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enterrar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miseria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operativa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Tú defines la </a:t>
            </a:r>
            <a:r>
              <a:rPr lang="en-US" sz="882" b="0" i="0" kern="1200" dirty="0" err="1">
                <a:solidFill>
                  <a:schemeClr val="tx1"/>
                </a:solidFill>
                <a:effectLst/>
                <a:latin typeface="Segoe Sans Display" pitchFamily="2" charset="0"/>
                <a:ea typeface="+mn-ea"/>
                <a:cs typeface="+mn-cs"/>
              </a:rPr>
              <a:t>lógica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El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ejecuta</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veces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momento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dejas</a:t>
            </a:r>
            <a:r>
              <a:rPr lang="en-US" sz="882" b="0" i="0" kern="1200" dirty="0">
                <a:solidFill>
                  <a:schemeClr val="tx1"/>
                </a:solidFill>
                <a:effectLst/>
                <a:latin typeface="Segoe Sans Display" pitchFamily="2" charset="0"/>
                <a:ea typeface="+mn-ea"/>
                <a:cs typeface="+mn-cs"/>
              </a:rPr>
              <a:t> de ser la persona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clics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pasas</a:t>
            </a:r>
            <a:r>
              <a:rPr lang="en-US" sz="882" b="0" i="0" kern="1200" dirty="0">
                <a:solidFill>
                  <a:schemeClr val="tx1"/>
                </a:solidFill>
                <a:effectLst/>
                <a:latin typeface="Segoe Sans Display" pitchFamily="2" charset="0"/>
                <a:ea typeface="+mn-ea"/>
                <a:cs typeface="+mn-cs"/>
              </a:rPr>
              <a:t> a ser la persona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diseña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Ahí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parecer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demo </a:t>
            </a:r>
            <a:r>
              <a:rPr lang="en-US" sz="882" b="0" i="0" kern="1200" dirty="0" err="1">
                <a:solidFill>
                  <a:schemeClr val="tx1"/>
                </a:solidFill>
                <a:effectLst/>
                <a:latin typeface="Segoe Sans Display" pitchFamily="2" charset="0"/>
                <a:ea typeface="+mn-ea"/>
                <a:cs typeface="+mn-cs"/>
              </a:rPr>
              <a:t>simpática</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meterse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mala idea,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arquitectura</a:t>
            </a:r>
            <a:r>
              <a:rPr lang="en-US" sz="882" b="0" i="0" kern="1200" dirty="0">
                <a:solidFill>
                  <a:schemeClr val="tx1"/>
                </a:solidFill>
                <a:effectLst/>
                <a:latin typeface="Segoe Sans Display" pitchFamily="2" charset="0"/>
                <a:ea typeface="+mn-ea"/>
                <a:cs typeface="+mn-cs"/>
              </a:rPr>
              <a:t> real del </a:t>
            </a:r>
            <a:r>
              <a:rPr lang="en-US" sz="882" b="0" i="0" kern="1200" dirty="0" err="1">
                <a:solidFill>
                  <a:schemeClr val="tx1"/>
                </a:solidFill>
                <a:effectLst/>
                <a:latin typeface="Segoe Sans Display" pitchFamily="2" charset="0"/>
                <a:ea typeface="+mn-ea"/>
                <a:cs typeface="+mn-cs"/>
              </a:rPr>
              <a:t>trabajo</a:t>
            </a:r>
            <a:endParaRPr lang="en-US" sz="882" b="0" i="0" kern="1200" dirty="0">
              <a:solidFill>
                <a:schemeClr val="tx1"/>
              </a:solidFill>
              <a:effectLst/>
              <a:latin typeface="Segoe Sans Display" pitchFamily="2" charset="0"/>
              <a:ea typeface="+mn-ea"/>
              <a:cs typeface="+mn-cs"/>
            </a:endParaRPr>
          </a:p>
        </p:txBody>
      </p:sp>
      <p:sp>
        <p:nvSpPr>
          <p:cNvPr id="4" name="Slide Number Placeholder 3"/>
          <p:cNvSpPr>
            <a:spLocks noGrp="1"/>
          </p:cNvSpPr>
          <p:nvPr>
            <p:ph type="sldNum" sz="quarter" idx="5"/>
          </p:nvPr>
        </p:nvSpPr>
        <p:spPr/>
        <p:txBody>
          <a:bodyPr/>
          <a:lstStyle/>
          <a:p>
            <a:fld id="{F31BD4B5-4679-43FF-8EBE-09D12C93027F}" type="slidenum">
              <a:rPr lang="en-AU" smtClean="0"/>
              <a:t>22</a:t>
            </a:fld>
            <a:endParaRPr lang="en-AU"/>
          </a:p>
        </p:txBody>
      </p:sp>
    </p:spTree>
    <p:extLst>
      <p:ext uri="{BB962C8B-B14F-4D97-AF65-F5344CB8AC3E}">
        <p14:creationId xmlns:p14="http://schemas.microsoft.com/office/powerpoint/2010/main" val="3852788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610828" cy="4114800"/>
          </a:xfrm>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colección</a:t>
            </a:r>
            <a:r>
              <a:rPr lang="en-US" sz="882" b="0" i="0" kern="1200" dirty="0">
                <a:solidFill>
                  <a:schemeClr val="tx1"/>
                </a:solidFill>
                <a:effectLst/>
                <a:latin typeface="Segoe Sans Display" pitchFamily="2" charset="0"/>
                <a:ea typeface="+mn-ea"/>
                <a:cs typeface="+mn-cs"/>
              </a:rPr>
              <a:t> de prompts bien </a:t>
            </a:r>
            <a:r>
              <a:rPr lang="en-US" sz="882" b="0" i="0" kern="1200" dirty="0" err="1">
                <a:solidFill>
                  <a:schemeClr val="tx1"/>
                </a:solidFill>
                <a:effectLst/>
                <a:latin typeface="Segoe Sans Display" pitchFamily="2" charset="0"/>
                <a:ea typeface="+mn-ea"/>
                <a:cs typeface="+mn-cs"/>
              </a:rPr>
              <a:t>tirados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parecerse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ingeniería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operativa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diferencia</a:t>
            </a:r>
            <a:r>
              <a:rPr lang="en-US" sz="882" b="0" i="0" kern="1200" dirty="0">
                <a:solidFill>
                  <a:schemeClr val="tx1"/>
                </a:solidFill>
                <a:effectLst/>
                <a:latin typeface="Segoe Sans Display" pitchFamily="2" charset="0"/>
                <a:ea typeface="+mn-ea"/>
                <a:cs typeface="+mn-cs"/>
              </a:rPr>
              <a:t> entre 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simple y uno serio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nivel</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inteligencia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Va de </a:t>
            </a:r>
            <a:r>
              <a:rPr lang="en-US" sz="882" b="1" i="0" kern="1200" dirty="0" err="1">
                <a:solidFill>
                  <a:schemeClr val="tx1"/>
                </a:solidFill>
                <a:effectLst/>
                <a:latin typeface="Segoe Sans Display" pitchFamily="2" charset="0"/>
                <a:ea typeface="+mn-ea"/>
                <a:cs typeface="+mn-cs"/>
              </a:rPr>
              <a:t>grado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formalización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instrucciones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persisten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ejecutar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límites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trazabilidad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recorrer</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cosiéndolo</a:t>
            </a:r>
            <a:r>
              <a:rPr lang="en-US" sz="882" b="0" i="0" kern="1200" dirty="0">
                <a:solidFill>
                  <a:schemeClr val="tx1"/>
                </a:solidFill>
                <a:effectLst/>
                <a:latin typeface="Segoe Sans Display" pitchFamily="2" charset="0"/>
                <a:ea typeface="+mn-ea"/>
                <a:cs typeface="+mn-cs"/>
              </a:rPr>
              <a:t> a mano.</a:t>
            </a:r>
          </a:p>
          <a:p>
            <a:pPr fontAlgn="t"/>
            <a:r>
              <a:rPr lang="en-US" sz="882" b="0" i="0" kern="1200" dirty="0">
                <a:solidFill>
                  <a:schemeClr val="tx1"/>
                </a:solidFill>
                <a:effectLst/>
                <a:latin typeface="Segoe Sans Display" pitchFamily="2" charset="0"/>
                <a:ea typeface="+mn-ea"/>
                <a:cs typeface="+mn-cs"/>
              </a:rPr>
              <a:t>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básico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responde</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Uno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orquesta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No se </a:t>
            </a:r>
            <a:r>
              <a:rPr lang="en-US" sz="882" b="0" i="0" kern="1200" dirty="0" err="1">
                <a:solidFill>
                  <a:schemeClr val="tx1"/>
                </a:solidFill>
                <a:effectLst/>
                <a:latin typeface="Segoe Sans Display" pitchFamily="2" charset="0"/>
                <a:ea typeface="+mn-ea"/>
                <a:cs typeface="+mn-cs"/>
              </a:rPr>
              <a:t>limita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devolver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consulta </a:t>
            </a:r>
            <a:r>
              <a:rPr lang="en-US" sz="882" b="0" i="0" kern="1200" dirty="0" err="1">
                <a:solidFill>
                  <a:schemeClr val="tx1"/>
                </a:solidFill>
                <a:effectLst/>
                <a:latin typeface="Segoe Sans Display" pitchFamily="2" charset="0"/>
                <a:ea typeface="+mn-ea"/>
                <a:cs typeface="+mn-cs"/>
              </a:rPr>
              <a:t>sistemas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aplica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consolida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mueve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tarea</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fases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entrega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salida con </a:t>
            </a:r>
            <a:r>
              <a:rPr lang="en-US" sz="882" b="0" i="0" kern="1200" dirty="0" err="1">
                <a:solidFill>
                  <a:schemeClr val="tx1"/>
                </a:solidFill>
                <a:effectLst/>
                <a:latin typeface="Segoe Sans Display" pitchFamily="2" charset="0"/>
                <a:ea typeface="+mn-ea"/>
                <a:cs typeface="+mn-cs"/>
              </a:rPr>
              <a:t>estructura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suficiente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entrar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proceso</a:t>
            </a:r>
            <a:r>
              <a:rPr lang="en-US" sz="882" b="0" i="0" kern="1200" dirty="0">
                <a:solidFill>
                  <a:schemeClr val="tx1"/>
                </a:solidFill>
                <a:effectLst/>
                <a:latin typeface="Segoe Sans Display" pitchFamily="2" charset="0"/>
                <a:ea typeface="+mn-ea"/>
                <a:cs typeface="+mn-cs"/>
              </a:rPr>
              <a:t> real. Ahí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modo chat. Ahí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ejecución</a:t>
            </a:r>
            <a:r>
              <a:rPr lang="en-US" sz="882" b="1" i="0" kern="1200" dirty="0">
                <a:solidFill>
                  <a:schemeClr val="tx1"/>
                </a:solidFill>
                <a:effectLst/>
                <a:latin typeface="Segoe Sans Display" pitchFamily="2" charset="0"/>
                <a:ea typeface="+mn-ea"/>
                <a:cs typeface="+mn-cs"/>
              </a:rPr>
              <a:t> contextual con </a:t>
            </a:r>
            <a:r>
              <a:rPr lang="en-US" sz="882" b="1" i="0" kern="1200" dirty="0" err="1">
                <a:solidFill>
                  <a:schemeClr val="tx1"/>
                </a:solidFill>
                <a:effectLst/>
                <a:latin typeface="Segoe Sans Display" pitchFamily="2" charset="0"/>
                <a:ea typeface="+mn-ea"/>
                <a:cs typeface="+mn-cs"/>
              </a:rPr>
              <a:t>contrato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operativo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ese </a:t>
            </a:r>
            <a:r>
              <a:rPr lang="en-US" sz="882" b="0" i="0" kern="1200" dirty="0" err="1">
                <a:solidFill>
                  <a:schemeClr val="tx1"/>
                </a:solidFill>
                <a:effectLst/>
                <a:latin typeface="Segoe Sans Display" pitchFamily="2" charset="0"/>
                <a:ea typeface="+mn-ea"/>
                <a:cs typeface="+mn-cs"/>
              </a:rPr>
              <a:t>matiz</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salvaje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subimos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escala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desaparece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teatrillo</a:t>
            </a:r>
            <a:r>
              <a:rPr lang="en-US" sz="882" b="0" i="0" kern="1200" dirty="0">
                <a:solidFill>
                  <a:schemeClr val="tx1"/>
                </a:solidFill>
                <a:effectLst/>
                <a:latin typeface="Segoe Sans Display" pitchFamily="2" charset="0"/>
                <a:ea typeface="+mn-ea"/>
                <a:cs typeface="+mn-cs"/>
              </a:rPr>
              <a:t> habitual de </a:t>
            </a:r>
            <a:r>
              <a:rPr lang="en-US" sz="882" b="0" i="0" kern="1200" dirty="0" err="1">
                <a:solidFill>
                  <a:schemeClr val="tx1"/>
                </a:solidFill>
                <a:effectLst/>
                <a:latin typeface="Segoe Sans Display" pitchFamily="2" charset="0"/>
                <a:ea typeface="+mn-ea"/>
                <a:cs typeface="+mn-cs"/>
              </a:rPr>
              <a:t>hilos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pestañas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rebotes</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herramientas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coordinación</a:t>
            </a:r>
            <a:r>
              <a:rPr lang="en-US" sz="882" b="0" i="0" kern="1200" dirty="0">
                <a:solidFill>
                  <a:schemeClr val="tx1"/>
                </a:solidFill>
                <a:effectLst/>
                <a:latin typeface="Segoe Sans Display" pitchFamily="2" charset="0"/>
                <a:ea typeface="+mn-ea"/>
                <a:cs typeface="+mn-cs"/>
              </a:rPr>
              <a:t> a base de “luego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miro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sustituimos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cutre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comportamiento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definido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superficie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controlada</a:t>
            </a:r>
            <a:r>
              <a:rPr lang="en-US" sz="882" b="1" i="0" kern="1200" dirty="0">
                <a:solidFill>
                  <a:schemeClr val="tx1"/>
                </a:solidFill>
                <a:effectLst/>
                <a:latin typeface="Segoe Sans Display" pitchFamily="2" charset="0"/>
                <a:ea typeface="+mn-ea"/>
                <a:cs typeface="+mn-cs"/>
              </a:rPr>
              <a:t>, grounding </a:t>
            </a:r>
            <a:r>
              <a:rPr lang="en-US" sz="882" b="1" i="0" kern="1200" dirty="0" err="1">
                <a:solidFill>
                  <a:schemeClr val="tx1"/>
                </a:solidFill>
                <a:effectLst/>
                <a:latin typeface="Segoe Sans Display" pitchFamily="2" charset="0"/>
                <a:ea typeface="+mn-ea"/>
                <a:cs typeface="+mn-cs"/>
              </a:rPr>
              <a:t>sobre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concretos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permisos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explícitos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resultado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predecible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serio es el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parece</a:t>
            </a:r>
            <a:r>
              <a:rPr lang="en-US" sz="882" b="0" i="0" kern="1200" dirty="0">
                <a:solidFill>
                  <a:schemeClr val="tx1"/>
                </a:solidFill>
                <a:effectLst/>
                <a:latin typeface="Segoe Sans Display" pitchFamily="2" charset="0"/>
                <a:ea typeface="+mn-ea"/>
                <a:cs typeface="+mn-cs"/>
              </a:rPr>
              <a:t> a un </a:t>
            </a:r>
            <a:r>
              <a:rPr lang="en-US" sz="882" b="0" i="0" kern="1200" dirty="0" err="1">
                <a:solidFill>
                  <a:schemeClr val="tx1"/>
                </a:solidFill>
                <a:effectLst/>
                <a:latin typeface="Segoe Sans Display" pitchFamily="2" charset="0"/>
                <a:ea typeface="+mn-ea"/>
                <a:cs typeface="+mn-cs"/>
              </a:rPr>
              <a:t>asistente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simpático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parece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unidad</a:t>
            </a:r>
            <a:r>
              <a:rPr lang="en-US" sz="882" b="1" i="0" kern="1200" dirty="0">
                <a:solidFill>
                  <a:schemeClr val="tx1"/>
                </a:solidFill>
                <a:effectLst/>
                <a:latin typeface="Segoe Sans Display" pitchFamily="2" charset="0"/>
                <a:ea typeface="+mn-ea"/>
                <a:cs typeface="+mn-cs"/>
              </a:rPr>
              <a:t> de software invocable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lenguaje</a:t>
            </a:r>
            <a:r>
              <a:rPr lang="en-US" sz="882" b="1" i="0" kern="1200" dirty="0">
                <a:solidFill>
                  <a:schemeClr val="tx1"/>
                </a:solidFill>
                <a:effectLst/>
                <a:latin typeface="Segoe Sans Display" pitchFamily="2" charset="0"/>
                <a:ea typeface="+mn-ea"/>
                <a:cs typeface="+mn-cs"/>
              </a:rPr>
              <a:t> natural</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cambia </a:t>
            </a:r>
            <a:r>
              <a:rPr lang="en-US" sz="882" b="0" i="0" kern="1200" dirty="0" err="1">
                <a:solidFill>
                  <a:schemeClr val="tx1"/>
                </a:solidFill>
                <a:effectLst/>
                <a:latin typeface="Segoe Sans Display" pitchFamily="2" charset="0"/>
                <a:ea typeface="+mn-ea"/>
                <a:cs typeface="+mn-cs"/>
              </a:rPr>
              <a:t>completamente</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del juego.</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tarea</a:t>
            </a:r>
            <a:r>
              <a:rPr lang="en-US" sz="882" b="0" i="0" kern="1200" dirty="0">
                <a:solidFill>
                  <a:schemeClr val="tx1"/>
                </a:solidFill>
                <a:effectLst/>
                <a:latin typeface="Segoe Sans Display" pitchFamily="2" charset="0"/>
                <a:ea typeface="+mn-ea"/>
                <a:cs typeface="+mn-cs"/>
              </a:rPr>
              <a:t> con entradas </a:t>
            </a:r>
            <a:r>
              <a:rPr lang="en-US" sz="882" b="0" i="0" kern="1200" dirty="0" err="1">
                <a:solidFill>
                  <a:schemeClr val="tx1"/>
                </a:solidFill>
                <a:effectLst/>
                <a:latin typeface="Segoe Sans Display" pitchFamily="2" charset="0"/>
                <a:ea typeface="+mn-ea"/>
                <a:cs typeface="+mn-cs"/>
              </a:rPr>
              <a:t>conocidas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reconocibles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dependencias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claras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salida </a:t>
            </a:r>
            <a:r>
              <a:rPr lang="en-US" sz="882" b="0" i="0" kern="1200" dirty="0" err="1">
                <a:solidFill>
                  <a:schemeClr val="tx1"/>
                </a:solidFill>
                <a:effectLst/>
                <a:latin typeface="Segoe Sans Display" pitchFamily="2" charset="0"/>
                <a:ea typeface="+mn-ea"/>
                <a:cs typeface="+mn-cs"/>
              </a:rPr>
              <a:t>esperada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debería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seguir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viviendo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folklore </a:t>
            </a:r>
            <a:r>
              <a:rPr lang="en-US" sz="882" b="0"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copiar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pegar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perseguir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estados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recomponer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acabáramos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aterrizar</a:t>
            </a:r>
            <a:r>
              <a:rPr lang="en-US" sz="882" b="0" i="0" kern="1200" dirty="0">
                <a:solidFill>
                  <a:schemeClr val="tx1"/>
                </a:solidFill>
                <a:effectLst/>
                <a:latin typeface="Segoe Sans Display" pitchFamily="2" charset="0"/>
                <a:ea typeface="+mn-ea"/>
                <a:cs typeface="+mn-cs"/>
              </a:rPr>
              <a:t> de Marte.</a:t>
            </a:r>
          </a:p>
          <a:p>
            <a:pPr fontAlgn="t"/>
            <a:r>
              <a:rPr lang="en-US" sz="882" b="0" i="0" kern="1200" dirty="0">
                <a:solidFill>
                  <a:schemeClr val="tx1"/>
                </a:solidFill>
                <a:effectLst/>
                <a:latin typeface="Segoe Sans Display" pitchFamily="2" charset="0"/>
                <a:ea typeface="+mn-ea"/>
                <a:cs typeface="+mn-cs"/>
              </a:rPr>
              <a:t>Eso no es </a:t>
            </a:r>
            <a:r>
              <a:rPr lang="en-US" sz="882" b="0" i="0" kern="1200" dirty="0" err="1">
                <a:solidFill>
                  <a:schemeClr val="tx1"/>
                </a:solidFill>
                <a:effectLst/>
                <a:latin typeface="Segoe Sans Display" pitchFamily="2" charset="0"/>
                <a:ea typeface="+mn-ea"/>
                <a:cs typeface="+mn-cs"/>
              </a:rPr>
              <a:t>flexibilidad</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Eso es </a:t>
            </a:r>
            <a:r>
              <a:rPr lang="en-US" sz="882" b="0"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artesanal</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ínfulas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proceso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Los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justo</a:t>
            </a:r>
            <a:r>
              <a:rPr lang="en-US" sz="882" b="0" i="0" kern="1200" dirty="0">
                <a:solidFill>
                  <a:schemeClr val="tx1"/>
                </a:solidFill>
                <a:effectLst/>
                <a:latin typeface="Segoe Sans Display" pitchFamily="2" charset="0"/>
                <a:ea typeface="+mn-ea"/>
                <a:cs typeface="+mn-cs"/>
              </a:rPr>
              <a:t> ahí:</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secuencia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forma </a:t>
            </a:r>
            <a:r>
              <a:rPr lang="en-US" sz="882" b="0" i="0" kern="1200" dirty="0" err="1">
                <a:solidFill>
                  <a:schemeClr val="tx1"/>
                </a:solidFill>
                <a:effectLst/>
                <a:latin typeface="Segoe Sans Display" pitchFamily="2" charset="0"/>
                <a:ea typeface="+mn-ea"/>
                <a:cs typeface="+mn-cs"/>
              </a:rPr>
              <a:t>suficiente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dejar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improvisarse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empezar</a:t>
            </a:r>
            <a:r>
              <a:rPr lang="en-US" sz="882" b="0"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encapsularse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operativa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No para </a:t>
            </a:r>
            <a:r>
              <a:rPr lang="en-US" sz="882" b="0" i="0" kern="1200" dirty="0" err="1">
                <a:solidFill>
                  <a:schemeClr val="tx1"/>
                </a:solidFill>
                <a:effectLst/>
                <a:latin typeface="Segoe Sans Display" pitchFamily="2" charset="0"/>
                <a:ea typeface="+mn-ea"/>
                <a:cs typeface="+mn-cs"/>
              </a:rPr>
              <a:t>hacerla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mona”.</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No para </a:t>
            </a:r>
            <a:r>
              <a:rPr lang="en-US" sz="882" b="0" i="0" kern="1200" dirty="0" err="1">
                <a:solidFill>
                  <a:schemeClr val="tx1"/>
                </a:solidFill>
                <a:effectLst/>
                <a:latin typeface="Segoe Sans Display" pitchFamily="2" charset="0"/>
                <a:ea typeface="+mn-ea"/>
                <a:cs typeface="+mn-cs"/>
              </a:rPr>
              <a:t>decorar</a:t>
            </a:r>
            <a:r>
              <a:rPr lang="en-US" sz="882" b="0" i="0" kern="1200" dirty="0">
                <a:solidFill>
                  <a:schemeClr val="tx1"/>
                </a:solidFill>
                <a:effectLst/>
                <a:latin typeface="Segoe Sans Display" pitchFamily="2" charset="0"/>
                <a:ea typeface="+mn-ea"/>
                <a:cs typeface="+mn-cs"/>
              </a:rPr>
              <a:t> el chat.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Para </a:t>
            </a:r>
            <a:r>
              <a:rPr lang="en-US" sz="882" b="0" i="0" kern="1200" dirty="0" err="1">
                <a:solidFill>
                  <a:schemeClr val="tx1"/>
                </a:solidFill>
                <a:effectLst/>
                <a:latin typeface="Segoe Sans Display" pitchFamily="2" charset="0"/>
                <a:ea typeface="+mn-ea"/>
                <a:cs typeface="+mn-cs"/>
              </a:rPr>
              <a:t>volverla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estable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repetible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gobernable</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escalable</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iteración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dependa</a:t>
            </a:r>
            <a:r>
              <a:rPr lang="en-US" sz="882" b="0" i="0" kern="1200" dirty="0">
                <a:solidFill>
                  <a:schemeClr val="tx1"/>
                </a:solidFill>
                <a:effectLst/>
                <a:latin typeface="Segoe Sans Display" pitchFamily="2" charset="0"/>
                <a:ea typeface="+mn-ea"/>
                <a:cs typeface="+mn-cs"/>
              </a:rPr>
              <a:t> del humor del día, del café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lleve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alguien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encima</a:t>
            </a:r>
            <a:r>
              <a:rPr lang="en-US" sz="882" b="0" i="0" kern="1200" dirty="0">
                <a:solidFill>
                  <a:schemeClr val="tx1"/>
                </a:solidFill>
                <a:effectLst/>
                <a:latin typeface="Segoe Sans Display" pitchFamily="2" charset="0"/>
                <a:ea typeface="+mn-ea"/>
                <a:cs typeface="+mn-cs"/>
              </a:rPr>
              <a:t> o de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quedó</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enterrado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mensaje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número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diecisiete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ahí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salto</a:t>
            </a:r>
            <a:r>
              <a:rPr lang="en-US" sz="882" b="0" i="0" kern="1200" dirty="0">
                <a:solidFill>
                  <a:schemeClr val="tx1"/>
                </a:solidFill>
                <a:effectLst/>
                <a:latin typeface="Segoe Sans Display" pitchFamily="2" charset="0"/>
                <a:ea typeface="+mn-ea"/>
                <a:cs typeface="+mn-cs"/>
              </a:rPr>
              <a:t> serio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usar IA para </a:t>
            </a:r>
            <a:r>
              <a:rPr lang="en-US" sz="882" b="0" i="0" kern="1200" dirty="0" err="1">
                <a:solidFill>
                  <a:schemeClr val="tx1"/>
                </a:solidFill>
                <a:effectLst/>
                <a:latin typeface="Segoe Sans Display" pitchFamily="2" charset="0"/>
                <a:ea typeface="+mn-ea"/>
                <a:cs typeface="+mn-cs"/>
              </a:rPr>
              <a:t>preguntar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usarla</a:t>
            </a:r>
            <a:r>
              <a:rPr lang="en-US" sz="882" b="0" i="0" kern="1200" dirty="0">
                <a:solidFill>
                  <a:schemeClr val="tx1"/>
                </a:solidFill>
                <a:effectLst/>
                <a:latin typeface="Segoe Sans Display" pitchFamily="2" charset="0"/>
                <a:ea typeface="+mn-ea"/>
                <a:cs typeface="+mn-cs"/>
              </a:rPr>
              <a:t> para </a:t>
            </a:r>
            <a:r>
              <a:rPr lang="en-US" sz="882" b="1" i="0" kern="1200" dirty="0" err="1">
                <a:solidFill>
                  <a:schemeClr val="tx1"/>
                </a:solidFill>
                <a:effectLst/>
                <a:latin typeface="Segoe Sans Display" pitchFamily="2" charset="0"/>
                <a:ea typeface="+mn-ea"/>
                <a:cs typeface="+mn-cs"/>
              </a:rPr>
              <a:t>instrumentar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trabajo</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perímetro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reglas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estado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En ese </a:t>
            </a:r>
            <a:r>
              <a:rPr lang="en-US" sz="882" b="0" i="0" kern="1200" dirty="0" err="1">
                <a:solidFill>
                  <a:schemeClr val="tx1"/>
                </a:solidFill>
                <a:effectLst/>
                <a:latin typeface="Segoe Sans Display" pitchFamily="2" charset="0"/>
                <a:ea typeface="+mn-ea"/>
                <a:cs typeface="+mn-cs"/>
              </a:rPr>
              <a:t>momento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es el </a:t>
            </a:r>
            <a:r>
              <a:rPr lang="en-US" sz="882" b="0" i="0" kern="1200" dirty="0" err="1">
                <a:solidFill>
                  <a:schemeClr val="tx1"/>
                </a:solidFill>
                <a:effectLst/>
                <a:latin typeface="Segoe Sans Display" pitchFamily="2" charset="0"/>
                <a:ea typeface="+mn-ea"/>
                <a:cs typeface="+mn-cs"/>
              </a:rPr>
              <a:t>producto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es solo el </a:t>
            </a:r>
            <a:r>
              <a:rPr lang="en-US" sz="882" b="0" i="0" kern="1200" dirty="0" err="1">
                <a:solidFill>
                  <a:schemeClr val="tx1"/>
                </a:solidFill>
                <a:effectLst/>
                <a:latin typeface="Segoe Sans Display" pitchFamily="2" charset="0"/>
                <a:ea typeface="+mn-ea"/>
                <a:cs typeface="+mn-cs"/>
              </a:rPr>
              <a:t>disparador</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detrás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bonita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Hay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lógica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ejecutable</a:t>
            </a:r>
            <a:r>
              <a:rPr lang="en-US" sz="882" b="0" i="0" kern="1200" dirty="0">
                <a:solidFill>
                  <a:schemeClr val="tx1"/>
                </a:solidFill>
                <a:effectLst/>
                <a:latin typeface="Segoe Sans Display" pitchFamily="2" charset="0"/>
                <a:ea typeface="+mn-ea"/>
                <a:cs typeface="+mn-cs"/>
              </a:rPr>
              <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684021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95E74-8F14-0351-FEB6-64CEEDA88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AB927-4399-019A-ADCC-31B343693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E28D7-10B2-3E40-3CE5-A6DF6D2B1AB5}"/>
              </a:ext>
            </a:extLst>
          </p:cNvPr>
          <p:cNvSpPr>
            <a:spLocks noGrp="1"/>
          </p:cNvSpPr>
          <p:nvPr>
            <p:ph type="body" idx="1"/>
          </p:nvPr>
        </p:nvSpPr>
        <p:spPr/>
        <p:txBody>
          <a:bodyPr/>
          <a:lstStyle/>
          <a:p>
            <a:pPr fontAlgn="t"/>
            <a:r>
              <a:rPr lang="es-ES" sz="882" b="0" i="0" kern="1200" dirty="0">
                <a:solidFill>
                  <a:schemeClr val="tx1"/>
                </a:solidFill>
                <a:effectLst/>
                <a:latin typeface="Segoe Sans Display" pitchFamily="2" charset="0"/>
                <a:ea typeface="+mn-ea"/>
                <a:cs typeface="+mn-cs"/>
              </a:rPr>
              <a:t>Y con esto cerramos el bloque importante.</a:t>
            </a:r>
          </a:p>
          <a:p>
            <a:pPr fontAlgn="t"/>
            <a:r>
              <a:rPr lang="es-ES" sz="882" b="0" i="0" kern="1200" dirty="0">
                <a:solidFill>
                  <a:schemeClr val="tx1"/>
                </a:solidFill>
                <a:effectLst/>
                <a:latin typeface="Segoe Sans Display" pitchFamily="2" charset="0"/>
                <a:ea typeface="+mn-ea"/>
                <a:cs typeface="+mn-cs"/>
              </a:rPr>
              <a:t>Hemos pasado de preguntar… a construir. De construir… a crear. Y ahora a automatizar partes del trabajo.</a:t>
            </a:r>
          </a:p>
          <a:p>
            <a:pPr fontAlgn="t"/>
            <a:r>
              <a:rPr lang="es-ES" sz="882" b="0" i="0" kern="1200" dirty="0">
                <a:solidFill>
                  <a:schemeClr val="tx1"/>
                </a:solidFill>
                <a:effectLst/>
                <a:latin typeface="Segoe Sans Display" pitchFamily="2" charset="0"/>
                <a:ea typeface="+mn-ea"/>
                <a:cs typeface="+mn-cs"/>
              </a:rPr>
              <a:t>Entonces la pregunta no es ‘qué hace </a:t>
            </a:r>
            <a:r>
              <a:rPr lang="es-ES" sz="882" b="0" i="0" kern="1200" dirty="0" err="1">
                <a:solidFill>
                  <a:schemeClr val="tx1"/>
                </a:solidFill>
                <a:effectLst/>
                <a:latin typeface="Segoe Sans Display" pitchFamily="2" charset="0"/>
                <a:ea typeface="+mn-ea"/>
                <a:cs typeface="+mn-cs"/>
              </a:rPr>
              <a:t>Copilot</a:t>
            </a:r>
            <a:r>
              <a:rPr lang="es-ES" sz="882" b="0" i="0" kern="1200" dirty="0">
                <a:solidFill>
                  <a:schemeClr val="tx1"/>
                </a:solidFill>
                <a:effectLst/>
                <a:latin typeface="Segoe Sans Display" pitchFamily="2" charset="0"/>
                <a:ea typeface="+mn-ea"/>
                <a:cs typeface="+mn-cs"/>
              </a:rPr>
              <a:t>’…</a:t>
            </a:r>
          </a:p>
          <a:p>
            <a:pPr fontAlgn="t"/>
            <a:r>
              <a:rPr lang="es-ES" sz="882" b="0" i="0" kern="1200" dirty="0">
                <a:solidFill>
                  <a:schemeClr val="tx1"/>
                </a:solidFill>
                <a:effectLst/>
                <a:latin typeface="Segoe Sans Display" pitchFamily="2" charset="0"/>
                <a:ea typeface="+mn-ea"/>
                <a:cs typeface="+mn-cs"/>
              </a:rPr>
              <a:t>la pregunta es: ¿por dónde empiezo yo mañana?</a:t>
            </a:r>
          </a:p>
          <a:p>
            <a:pPr algn="l"/>
            <a:endParaRPr lang="en-US" dirty="0"/>
          </a:p>
        </p:txBody>
      </p:sp>
      <p:sp>
        <p:nvSpPr>
          <p:cNvPr id="4" name="Header Placeholder 3">
            <a:extLst>
              <a:ext uri="{FF2B5EF4-FFF2-40B4-BE49-F238E27FC236}">
                <a16:creationId xmlns:a16="http://schemas.microsoft.com/office/drawing/2014/main" id="{2B224529-431D-CEAE-DD0E-4934D6260D9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32533C4-FF0D-0A1E-F808-4A7321A738CB}"/>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C2E1A956-C243-2E5D-D5AA-5B0CA645DC06}"/>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AFE735E9-D76D-3DDE-CE5B-CF7278522716}"/>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731981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kern="1200" dirty="0">
                <a:solidFill>
                  <a:schemeClr val="tx1"/>
                </a:solidFill>
                <a:effectLst/>
                <a:latin typeface="Segoe Sans Display" pitchFamily="2" charset="0"/>
                <a:ea typeface="+mn-ea"/>
                <a:cs typeface="+mn-cs"/>
              </a:rPr>
              <a:t>Aquí tenéis recursos para después de hoy. Que traducido al mundo real es: cuando salgáis de aquí y dentro de dos días penséis “vale… ¿y ahora qué hacía yo con esto?”, que pasa siempre.</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Aquí está todo lo que hemos ido viendo, pero sin tener que rebobinar mentalmente la sesión ni buscar entre veinte pestañas abiertas que ya no sabes ni por qué abriste. Tenéis las típicas “primeras cosas que probar”, el cómo escribir mejor las indicaciones sin sufrir, la galería para cuando os quedéis en blanco… todo eso está aquí, ordenado y sin drama.</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Pero además hay más chicha. Cosas para cuando ya no estás jugando, sino intentando meter esto en el día a día sin que descarrile: escenarios reales, ideas por rol, materiales para no reinventar la rueda cada vez… y sí, también la parte más seria de adopción, por si alguien se anima a esto en formato “organización” y no solo “yo probando cosas a ver qué pasa”.</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No es para que lo miréis todo hoy, ni mañana. Es más bien un “cuando te atascas, vienes aquí y tiras de algo que ya está pensado”. Porque improvisar está bien… hasta que llevas tres días improvisando lo mismo</a:t>
            </a:r>
            <a:endParaRPr lang="es-es" sz="850" dirty="0">
              <a:latin typeface="Calibri"/>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4250480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Microsoft aquí no te deja solo con el “ahí lo tienes, apáñate”. Hay bastante más detrás. Tienes gente que se dedica a esto —socios, </a:t>
            </a:r>
            <a:r>
              <a:rPr lang="es-ES" sz="882" b="0" kern="1200" dirty="0" err="1">
                <a:solidFill>
                  <a:schemeClr val="tx1"/>
                </a:solidFill>
                <a:effectLst/>
                <a:latin typeface="Segoe Sans Display" pitchFamily="2" charset="0"/>
                <a:ea typeface="+mn-ea"/>
                <a:cs typeface="+mn-cs"/>
              </a:rPr>
              <a:t>FastTrack</a:t>
            </a:r>
            <a:r>
              <a:rPr lang="es-ES" sz="882" b="0" kern="1200" dirty="0">
                <a:solidFill>
                  <a:schemeClr val="tx1"/>
                </a:solidFill>
                <a:effectLst/>
                <a:latin typeface="Segoe Sans Display" pitchFamily="2" charset="0"/>
                <a:ea typeface="+mn-ea"/>
                <a:cs typeface="+mn-cs"/>
              </a:rPr>
              <a:t>, soporte—, que básicamente están para cuando lo de “vamos a probar a ver qué pasa” ya no escala y empiezas a darte cuenta de que igual conviene hacerlo con un poco más de cabeza. Porque poner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en marcha en tu equipo es fácil. Lo difícil empieza cuando quieres que no sea solo una curiosidad de dos semanas y que realmente se meta en cómo trabaja la gente sin generar el típico caos de “cada uno hace lo que puede”. Y ahí es donde entran estos modelos de soporte. No para darte teoría… sino para ayudarte a que esto no se quede en una iniciativa bonita que muere en silencio, sino en algo que se sostiene sin que haga falta estar empujándolo todos los días. Vamos, que cuando esto pasa de “yo jugando con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a “esto lo estamos haciendo todos”… ahí es cuando empiezas a querer un poco más de acompañamiento. Y menos épica. </a:t>
            </a:r>
            <a:endParaRPr lang="en-US" sz="882" b="1" kern="1200" dirty="0">
              <a:solidFill>
                <a:schemeClr val="tx1"/>
              </a:solidFill>
              <a:effectLst/>
              <a:latin typeface="Segoe Sans Display" pitchFamily="2"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Si os habéis metido en esto de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de forma un poco más activa —porque os interesa o porque os ha tocado—, hay un programa que se llama Microsoft 365 Champions.</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En la práctica, es para las personas que acaban siendo ese punto de referencia interno cuando alguien dice “oye, ¿tú sabes algo de esto?”. No tanto para convertirte en “el experto oficial”, sino para tener más criterio, más recursos y no ir siempre a base de ensayo y error.</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Porque en casi todas las organizaciones pasa lo mismo: hay gente que empieza a tirar del tema, muchas veces sin haberlo buscado, y termina acompañando a otros mientras lo va descubriendo sobre la marcha.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Este programa está bastante pensado para ese perfil. Te da un poco más de contexto, te conecta con lo que ya existe y evita que estés reinventando cosas que otros ya han resuelto antes.</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Sin títulos grandilocuentes. Más bien una forma de hacerlo con un poco más de base y menos improvisación constante</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3784533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Nos encantaría recibir sus comentarios. Su aportación ayuda a mejorar las futuras sesiones y garantiza que el contenido siga satisfaciendo sus necesidades.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4053638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Ahora, abriremos el turno de preguntas. No dude en levantar la mano o compartir preguntas en el chat.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366053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arrancar, recordad que tenéis el sitio web del Centro de clientes donde podéis encontrar las próximas sesiones, las novedades y todo el contenido a demanda. Ahí está el código QR para que lo escaneis cuando queráis. Es vuestro punto de referencia para manteneros al día con todo lo que vamos publicando.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
        <p:nvSpPr>
          <p:cNvPr id="8" name="Footer Placeholder 4">
            <a:extLst>
              <a:ext uri="{FF2B5EF4-FFF2-40B4-BE49-F238E27FC236}">
                <a16:creationId xmlns:a16="http://schemas.microsoft.com/office/drawing/2014/main" id="{B1C437BC-FEB6-7466-BB8F-355CC882BACE}"/>
              </a:ext>
            </a:extLst>
          </p:cNvPr>
          <p:cNvSpPr>
            <a:spLocks noGrp="1"/>
          </p:cNvSpPr>
          <p:nvPr>
            <p:ph type="ftr" sz="quarter" idx="4"/>
          </p:nvPr>
        </p:nvSpPr>
        <p:spPr>
          <a:xfrm>
            <a:off x="0" y="8686800"/>
            <a:ext cx="5920740" cy="355964"/>
          </a:xfrm>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a:t>
            </a:r>
            <a:r>
              <a:rPr lang="es-es" sz="400" err="1">
                <a:gradFill>
                  <a:gsLst>
                    <a:gs pos="0">
                      <a:prstClr val="black"/>
                    </a:gs>
                    <a:gs pos="100000">
                      <a:prstClr val="black"/>
                    </a:gs>
                  </a:gsLst>
                  <a:lin ang="5400000" scaled="0"/>
                </a:gradFill>
                <a:ea typeface="Segoe UI" pitchFamily="34" charset="0"/>
              </a:rPr>
              <a:t>Corporation</a:t>
            </a:r>
            <a:r>
              <a:rPr lang="es-es" sz="40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642177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400"/>
            <a:ext cx="5668701" cy="4114800"/>
          </a:xfrm>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Gracias por acompañarnos hoy. Agradecemos su participación y esperamos que esta sesión le haya ayudado </a:t>
            </a:r>
            <a:br>
              <a:rPr lang="es-es" sz="882" b="0" i="0" kern="1200">
                <a:solidFill>
                  <a:schemeClr val="tx1"/>
                </a:solidFill>
                <a:effectLst/>
                <a:latin typeface="Segoe Sans Display" pitchFamily="2" charset="0"/>
                <a:ea typeface="+mn-ea"/>
                <a:cs typeface="+mn-cs"/>
              </a:rPr>
            </a:br>
            <a:r>
              <a:rPr lang="es-es" sz="882" b="0" i="0" kern="1200">
                <a:solidFill>
                  <a:schemeClr val="tx1"/>
                </a:solidFill>
                <a:effectLst/>
                <a:latin typeface="Segoe Sans Display" pitchFamily="2" charset="0"/>
                <a:ea typeface="+mn-ea"/>
                <a:cs typeface="+mn-cs"/>
              </a:rPr>
              <a:t>a descubrir nuevas formas de aprovechar al máximo su experiencia con Microsoft 365 Copilot Chat.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409518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Vamos a aclarar la diferencia de entrada: Copilot Chat es la versión gratuita, incluida en Microsoft 365. Chat seguro con IA, basado en la web y archivos referenciados, con acceso estándar y agentes de uso medido. La sesión de hoy va sobre esto. Por otro lado, Microsoft 365 Copilot añade Work IQ, acceso prioritario, habilidades avanzadas en las aplicaciones de Microsoft 365, acceso completo a agentes y herramientas, y análisis de Copilot por 30 dólares al mes por usuario. Hoy nos centramos en lo que ya tenéis disponible sin coste adicional.</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
        <p:nvSpPr>
          <p:cNvPr id="8" name="Footer Placeholder 4">
            <a:extLst>
              <a:ext uri="{FF2B5EF4-FFF2-40B4-BE49-F238E27FC236}">
                <a16:creationId xmlns:a16="http://schemas.microsoft.com/office/drawing/2014/main" id="{865339D4-4DF8-7CAE-6964-DFBCC049D055}"/>
              </a:ext>
            </a:extLst>
          </p:cNvPr>
          <p:cNvSpPr>
            <a:spLocks noGrp="1"/>
          </p:cNvSpPr>
          <p:nvPr>
            <p:ph type="ftr" sz="quarter" idx="4"/>
          </p:nvPr>
        </p:nvSpPr>
        <p:spPr>
          <a:xfrm>
            <a:off x="0" y="8686800"/>
            <a:ext cx="5920740" cy="355964"/>
          </a:xfrm>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a:t>
            </a:r>
            <a:r>
              <a:rPr lang="es-es" sz="400" err="1">
                <a:gradFill>
                  <a:gsLst>
                    <a:gs pos="0">
                      <a:prstClr val="black"/>
                    </a:gs>
                    <a:gs pos="100000">
                      <a:prstClr val="black"/>
                    </a:gs>
                  </a:gsLst>
                  <a:lin ang="5400000" scaled="0"/>
                </a:gradFill>
                <a:ea typeface="Segoe UI" pitchFamily="34" charset="0"/>
              </a:rPr>
              <a:t>Corporation</a:t>
            </a:r>
            <a:r>
              <a:rPr lang="es-es" sz="40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31496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 par de cosas sobre cómo funciona la sesión: durante la primera parte vamos a silenciar los micrófonos. Las preguntas las podéis ir dejando por el chat y las iremos respondiendo todas, ya sea en directo o después. Os agradecería que uséis el chat de preguntas y respuestas de Teams para eso. Cuando lleguemos al turno de preguntas al final, abriré micrófono: solo tenéis que levantar la mano y mi compañera o yo os activaremos el micro para que podáis preguntar directamente.</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
        <p:nvSpPr>
          <p:cNvPr id="8" name="Footer Placeholder 4">
            <a:extLst>
              <a:ext uri="{FF2B5EF4-FFF2-40B4-BE49-F238E27FC236}">
                <a16:creationId xmlns:a16="http://schemas.microsoft.com/office/drawing/2014/main" id="{0F50F135-9ECA-12D3-E8FD-406A91161AD2}"/>
              </a:ext>
            </a:extLst>
          </p:cNvPr>
          <p:cNvSpPr>
            <a:spLocks noGrp="1"/>
          </p:cNvSpPr>
          <p:nvPr>
            <p:ph type="ftr" sz="quarter" idx="4"/>
          </p:nvPr>
        </p:nvSpPr>
        <p:spPr>
          <a:xfrm>
            <a:off x="0" y="8686800"/>
            <a:ext cx="5920740" cy="355964"/>
          </a:xfrm>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a:t>
            </a:r>
            <a:r>
              <a:rPr lang="es-es" sz="400" err="1">
                <a:gradFill>
                  <a:gsLst>
                    <a:gs pos="0">
                      <a:prstClr val="black"/>
                    </a:gs>
                    <a:gs pos="100000">
                      <a:prstClr val="black"/>
                    </a:gs>
                  </a:gsLst>
                  <a:lin ang="5400000" scaled="0"/>
                </a:gradFill>
                <a:ea typeface="Segoe UI" pitchFamily="34" charset="0"/>
              </a:rPr>
              <a:t>Corporation</a:t>
            </a:r>
            <a:r>
              <a:rPr lang="es-es" sz="40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74645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ECE0-2962-3B66-7C27-3678F3EF8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86D47-49F2-BC49-CB21-4E06D7BAB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4BEB4-89D4-4A47-A0A2-9A87B5E47739}"/>
              </a:ext>
            </a:extLst>
          </p:cNvPr>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digo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Copilot Chat no </a:t>
            </a:r>
            <a:r>
              <a:rPr lang="en-US" sz="882" b="0" i="0" kern="1200" dirty="0" err="1">
                <a:solidFill>
                  <a:schemeClr val="tx1"/>
                </a:solidFill>
                <a:effectLst/>
                <a:latin typeface="Segoe Sans Display" pitchFamily="2" charset="0"/>
                <a:ea typeface="+mn-ea"/>
                <a:cs typeface="+mn-cs"/>
              </a:rPr>
              <a:t>falla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tecnología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usamos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Lo </a:t>
            </a:r>
            <a:r>
              <a:rPr lang="en-US" sz="882" b="0" i="0" kern="1200" dirty="0" err="1">
                <a:solidFill>
                  <a:schemeClr val="tx1"/>
                </a:solidFill>
                <a:effectLst/>
                <a:latin typeface="Segoe Sans Display" pitchFamily="2" charset="0"/>
                <a:ea typeface="+mn-ea"/>
                <a:cs typeface="+mn-cs"/>
              </a:rPr>
              <a:t>tratamos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Google con </a:t>
            </a:r>
            <a:r>
              <a:rPr lang="en-US" sz="882" b="0" i="0" kern="1200" dirty="0" err="1">
                <a:solidFill>
                  <a:schemeClr val="tx1"/>
                </a:solidFill>
                <a:effectLst/>
                <a:latin typeface="Segoe Sans Display" pitchFamily="2" charset="0"/>
                <a:ea typeface="+mn-ea"/>
                <a:cs typeface="+mn-cs"/>
              </a:rPr>
              <a:t>esteroides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preguntas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y a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Hoy no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hablar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sacar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mejores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respuestas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tenéis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controlado</a:t>
            </a:r>
            <a:r>
              <a:rPr lang="en-US" sz="882" b="0" i="0" kern="1200" dirty="0">
                <a:solidFill>
                  <a:schemeClr val="tx1"/>
                </a:solidFill>
                <a:effectLst/>
                <a:latin typeface="Segoe Sans Display" pitchFamily="2" charset="0"/>
                <a:ea typeface="+mn-ea"/>
                <a:cs typeface="+mn-cs"/>
              </a:rPr>
              <a:t>—. Vamos a </a:t>
            </a:r>
            <a:r>
              <a:rPr lang="en-US" sz="882" b="0" i="0" kern="1200" dirty="0" err="1">
                <a:solidFill>
                  <a:schemeClr val="tx1"/>
                </a:solidFill>
                <a:effectLst/>
                <a:latin typeface="Segoe Sans Display" pitchFamily="2" charset="0"/>
                <a:ea typeface="+mn-ea"/>
                <a:cs typeface="+mn-cs"/>
              </a:rPr>
              <a:t>hablar</a:t>
            </a:r>
            <a:r>
              <a:rPr lang="en-US" sz="882" b="0" i="0" kern="1200" dirty="0">
                <a:solidFill>
                  <a:schemeClr val="tx1"/>
                </a:solidFill>
                <a:effectLst/>
                <a:latin typeface="Segoe Sans Display" pitchFamily="2" charset="0"/>
                <a:ea typeface="+mn-ea"/>
                <a:cs typeface="+mn-cs"/>
              </a:rPr>
              <a:t> de algo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interesante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ese chat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pasajero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quedarse</a:t>
            </a:r>
            <a:r>
              <a:rPr lang="en-US" sz="882" b="0" i="0" kern="1200" dirty="0">
                <a:solidFill>
                  <a:schemeClr val="tx1"/>
                </a:solidFill>
                <a:effectLst/>
                <a:latin typeface="Segoe Sans Display" pitchFamily="2" charset="0"/>
                <a:ea typeface="+mn-ea"/>
                <a:cs typeface="+mn-cs"/>
              </a:rPr>
              <a:t>. Cuando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generamos</a:t>
            </a:r>
            <a:r>
              <a:rPr lang="en-US" sz="882" b="0" i="0" kern="1200" dirty="0">
                <a:solidFill>
                  <a:schemeClr val="tx1"/>
                </a:solidFill>
                <a:effectLst/>
                <a:latin typeface="Segoe Sans Display" pitchFamily="2" charset="0"/>
                <a:ea typeface="+mn-ea"/>
                <a:cs typeface="+mn-cs"/>
              </a:rPr>
              <a:t> no se </a:t>
            </a:r>
            <a:r>
              <a:rPr lang="en-US" sz="882" b="0" i="0" kern="1200" dirty="0" err="1">
                <a:solidFill>
                  <a:schemeClr val="tx1"/>
                </a:solidFill>
                <a:effectLst/>
                <a:latin typeface="Segoe Sans Display" pitchFamily="2" charset="0"/>
                <a:ea typeface="+mn-ea"/>
                <a:cs typeface="+mn-cs"/>
              </a:rPr>
              <a:t>pierde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convierte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material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real.</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sinceros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pedimos</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gusta</a:t>
            </a:r>
            <a:r>
              <a:rPr lang="en-US" sz="882" b="0" i="0" kern="1200" dirty="0">
                <a:solidFill>
                  <a:schemeClr val="tx1"/>
                </a:solidFill>
                <a:effectLst/>
                <a:latin typeface="Segoe Sans Display" pitchFamily="2" charset="0"/>
                <a:ea typeface="+mn-ea"/>
                <a:cs typeface="+mn-cs"/>
              </a:rPr>
              <a:t>… y lo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morir</a:t>
            </a:r>
            <a:r>
              <a:rPr lang="en-US" sz="882" b="0" i="0" kern="1200" dirty="0">
                <a:solidFill>
                  <a:schemeClr val="tx1"/>
                </a:solidFill>
                <a:effectLst/>
                <a:latin typeface="Segoe Sans Display" pitchFamily="2" charset="0"/>
                <a:ea typeface="+mn-ea"/>
                <a:cs typeface="+mn-cs"/>
              </a:rPr>
              <a:t> ahí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No se </a:t>
            </a:r>
            <a:r>
              <a:rPr lang="en-US" sz="882" b="0" i="0" kern="1200" dirty="0" err="1">
                <a:solidFill>
                  <a:schemeClr val="tx1"/>
                </a:solidFill>
                <a:effectLst/>
                <a:latin typeface="Segoe Sans Display" pitchFamily="2" charset="0"/>
                <a:ea typeface="+mn-ea"/>
                <a:cs typeface="+mn-cs"/>
              </a:rPr>
              <a:t>reutiliza</a:t>
            </a:r>
            <a:r>
              <a:rPr lang="en-US" sz="882" b="0" i="0" kern="1200" dirty="0">
                <a:solidFill>
                  <a:schemeClr val="tx1"/>
                </a:solidFill>
                <a:effectLst/>
                <a:latin typeface="Segoe Sans Display" pitchFamily="2" charset="0"/>
                <a:ea typeface="+mn-ea"/>
                <a:cs typeface="+mn-cs"/>
              </a:rPr>
              <a:t>, no se </a:t>
            </a:r>
            <a:r>
              <a:rPr lang="en-US" sz="882" b="0" i="0" kern="1200" dirty="0" err="1">
                <a:solidFill>
                  <a:schemeClr val="tx1"/>
                </a:solidFill>
                <a:effectLst/>
                <a:latin typeface="Segoe Sans Display" pitchFamily="2" charset="0"/>
                <a:ea typeface="+mn-ea"/>
                <a:cs typeface="+mn-cs"/>
              </a:rPr>
              <a:t>conecta</a:t>
            </a:r>
            <a:r>
              <a:rPr lang="en-US" sz="882" b="0" i="0" kern="1200" dirty="0">
                <a:solidFill>
                  <a:schemeClr val="tx1"/>
                </a:solidFill>
                <a:effectLst/>
                <a:latin typeface="Segoe Sans Display" pitchFamily="2" charset="0"/>
                <a:ea typeface="+mn-ea"/>
                <a:cs typeface="+mn-cs"/>
              </a:rPr>
              <a:t>, no se </a:t>
            </a:r>
            <a:r>
              <a:rPr lang="en-US" sz="882" b="0" i="0" kern="1200" dirty="0" err="1">
                <a:solidFill>
                  <a:schemeClr val="tx1"/>
                </a:solidFill>
                <a:effectLst/>
                <a:latin typeface="Segoe Sans Display" pitchFamily="2" charset="0"/>
                <a:ea typeface="+mn-ea"/>
                <a:cs typeface="+mn-cs"/>
              </a:rPr>
              <a:t>mueve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claro,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único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cambia es la </a:t>
            </a:r>
            <a:r>
              <a:rPr lang="en-US" sz="882" b="0" i="0" kern="1200" dirty="0" err="1">
                <a:solidFill>
                  <a:schemeClr val="tx1"/>
                </a:solidFill>
                <a:effectLst/>
                <a:latin typeface="Segoe Sans Display" pitchFamily="2" charset="0"/>
                <a:ea typeface="+mn-ea"/>
                <a:cs typeface="+mn-cs"/>
              </a:rPr>
              <a:t>velocidad</a:t>
            </a:r>
            <a:r>
              <a:rPr lang="en-US" sz="882" b="0" i="0" kern="1200" dirty="0">
                <a:solidFill>
                  <a:schemeClr val="tx1"/>
                </a:solidFill>
                <a:effectLst/>
                <a:latin typeface="Segoe Sans Display" pitchFamily="2" charset="0"/>
                <a:ea typeface="+mn-ea"/>
                <a:cs typeface="+mn-cs"/>
              </a:rPr>
              <a:t>. No la forma de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hoy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girarlo</a:t>
            </a:r>
            <a:r>
              <a:rPr lang="en-US" sz="882" b="0" i="0" kern="1200" dirty="0">
                <a:solidFill>
                  <a:schemeClr val="tx1"/>
                </a:solidFill>
                <a:effectLst/>
                <a:latin typeface="Segoe Sans Display" pitchFamily="2" charset="0"/>
                <a:ea typeface="+mn-ea"/>
                <a:cs typeface="+mn-cs"/>
              </a:rPr>
              <a:t>: pasar de “</a:t>
            </a:r>
            <a:r>
              <a:rPr lang="en-US" sz="882" b="0" i="0" kern="1200" dirty="0" err="1">
                <a:solidFill>
                  <a:schemeClr val="tx1"/>
                </a:solidFill>
                <a:effectLst/>
                <a:latin typeface="Segoe Sans Display" pitchFamily="2" charset="0"/>
                <a:ea typeface="+mn-ea"/>
                <a:cs typeface="+mn-cs"/>
              </a:rPr>
              <a:t>preguntar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construir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movimientos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claros: </a:t>
            </a:r>
            <a:r>
              <a:rPr lang="en-US" sz="882" b="0" i="0" kern="1200" dirty="0" err="1">
                <a:solidFill>
                  <a:schemeClr val="tx1"/>
                </a:solidFill>
                <a:effectLst/>
                <a:latin typeface="Segoe Sans Display" pitchFamily="2" charset="0"/>
                <a:ea typeface="+mn-ea"/>
                <a:cs typeface="+mn-cs"/>
              </a:rPr>
              <a:t>capturar</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vale la </a:t>
            </a:r>
            <a:r>
              <a:rPr lang="en-US" sz="882" b="0" i="0" kern="1200" dirty="0" err="1">
                <a:solidFill>
                  <a:schemeClr val="tx1"/>
                </a:solidFill>
                <a:effectLst/>
                <a:latin typeface="Segoe Sans Display" pitchFamily="2" charset="0"/>
                <a:ea typeface="+mn-ea"/>
                <a:cs typeface="+mn-cs"/>
              </a:rPr>
              <a:t>pena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convertirlo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algo utilizable y </a:t>
            </a:r>
            <a:r>
              <a:rPr lang="en-US" sz="882" b="0" i="0" kern="1200" dirty="0" err="1">
                <a:solidFill>
                  <a:schemeClr val="tx1"/>
                </a:solidFill>
                <a:effectLst/>
                <a:latin typeface="Segoe Sans Display" pitchFamily="2" charset="0"/>
                <a:ea typeface="+mn-ea"/>
                <a:cs typeface="+mn-cs"/>
              </a:rPr>
              <a:t>llevarlo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directo</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terreno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documentos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presentaciones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daño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rápido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es Copilot Chat hoy… y de ahí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metemos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importa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Vamos al </a:t>
            </a:r>
            <a:r>
              <a:rPr lang="en-US" sz="882" b="0" i="0" kern="1200" dirty="0" err="1">
                <a:solidFill>
                  <a:schemeClr val="tx1"/>
                </a:solidFill>
                <a:effectLst/>
                <a:latin typeface="Segoe Sans Display" pitchFamily="2" charset="0"/>
                <a:ea typeface="+mn-ea"/>
                <a:cs typeface="+mn-cs"/>
              </a:rPr>
              <a:t>lío</a:t>
            </a:r>
            <a:r>
              <a:rPr lang="en-US" sz="882" b="0" i="0" kern="1200" dirty="0">
                <a:solidFill>
                  <a:schemeClr val="tx1"/>
                </a:solidFill>
                <a:effectLst/>
                <a:latin typeface="Segoe Sans Display" pitchFamily="2" charset="0"/>
                <a:ea typeface="+mn-ea"/>
                <a:cs typeface="+mn-cs"/>
              </a:rPr>
              <a:t>.</a:t>
            </a:r>
          </a:p>
        </p:txBody>
      </p:sp>
      <p:sp>
        <p:nvSpPr>
          <p:cNvPr id="4" name="Header Placeholder 3">
            <a:extLst>
              <a:ext uri="{FF2B5EF4-FFF2-40B4-BE49-F238E27FC236}">
                <a16:creationId xmlns:a16="http://schemas.microsoft.com/office/drawing/2014/main" id="{D3709D3A-B1CA-0A7B-CAFC-4EE9C248FD7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6AC1B99-E475-A4E7-BC2A-8C44BB93D556}"/>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7D449440-1035-D8A3-AEC7-663D91DDC614}"/>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AE7034BA-9FE4-E5DC-B71D-8E71A57C2D0D}"/>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401821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a:xfrm>
            <a:off x="685800" y="4343400"/>
            <a:ext cx="5486400" cy="3909349"/>
          </a:xfrm>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Aquí está la clave: esto no va solo de chat. Hay tres piezas que tienen que encajar a la vez: información de la web para responder, agentes para ejecutar tareas más compleja y controles de IT que permiten gobernar el uso de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y hacer escalable sin que se convierta en un circo desde el primer día. Este equilibrio – y no el chat en sí – es lo que hace que esto funcione de verdad en una organización</a:t>
            </a:r>
            <a:endParaRPr lang="en-US" sz="882" kern="1200" dirty="0">
              <a:solidFill>
                <a:schemeClr val="tx1"/>
              </a:solidFill>
              <a:effectLst/>
              <a:latin typeface="Segoe Sans Display" pitchFamily="2" charset="0"/>
              <a:ea typeface="+mn-ea"/>
              <a:cs typeface="+mn-cs"/>
            </a:endParaRPr>
          </a:p>
          <a:p>
            <a:endParaRPr lang="es-ES" sz="1600" b="0" i="0" dirty="0">
              <a:effectLst/>
            </a:endParaRPr>
          </a:p>
          <a:p>
            <a:r>
              <a:rPr lang="es-es" sz="1600" b="0" i="0" dirty="0">
                <a:effectLst/>
              </a:rPr>
              <a:t>Al trabajar estrechamente con los clientes, observamos un tema emergente en la curva de adopción de la IA. Los líderes buscan ofrecer un acceso más amplio a la IA, además de gestionar las limitaciones presupuestarias, redefinir los procesos empresariales con un ROI medible e implementar herramientas de IA con los controles de gobierno adecuados y opciones flexibles de compra e implementación. </a:t>
            </a:r>
          </a:p>
          <a:p>
            <a:endParaRPr lang="en-US" sz="1600" b="0" i="0" dirty="0">
              <a:effectLst/>
            </a:endParaRPr>
          </a:p>
          <a:p>
            <a:r>
              <a:rPr lang="es-es" sz="1600" b="0" i="0" spc="-20" dirty="0">
                <a:effectLst/>
              </a:rPr>
              <a:t>Para satisfacer estas necesidades, ahora ofrecemos </a:t>
            </a:r>
            <a:r>
              <a:rPr lang="es-es" sz="1600" b="0" i="0" spc="-20" dirty="0" err="1">
                <a:effectLst/>
              </a:rPr>
              <a:t>Copilot</a:t>
            </a:r>
            <a:r>
              <a:rPr lang="es-es" sz="1600" b="0" i="0" spc="-20" dirty="0">
                <a:effectLst/>
              </a:rPr>
              <a:t> Chat: una forma más rápida y segura de escalar la IA </a:t>
            </a:r>
            <a:br>
              <a:rPr lang="es-es" sz="1600" b="0" i="0" spc="-20" dirty="0">
                <a:effectLst/>
              </a:rPr>
            </a:br>
            <a:r>
              <a:rPr lang="es-es" sz="1600" b="0" i="0" spc="-20" dirty="0">
                <a:effectLst/>
              </a:rPr>
              <a:t>en una organización, lo que garantiza que ningún empleado se quede atrás. </a:t>
            </a:r>
            <a:r>
              <a:rPr lang="es-es" sz="1600" b="0" i="0" spc="-20" dirty="0" err="1">
                <a:effectLst/>
              </a:rPr>
              <a:t>Copilot</a:t>
            </a:r>
            <a:r>
              <a:rPr lang="es-es" sz="1600" b="0" i="0" spc="-20" dirty="0">
                <a:effectLst/>
              </a:rPr>
              <a:t> Chat combina tres capacidades eficaces </a:t>
            </a:r>
            <a:br>
              <a:rPr lang="es-es" sz="1600" b="0" i="0" spc="-20" dirty="0">
                <a:effectLst/>
              </a:rPr>
            </a:br>
            <a:r>
              <a:rPr lang="es-es" sz="1600" b="0" i="0" spc="-20" dirty="0">
                <a:effectLst/>
              </a:rPr>
              <a:t>en un solo producto integrado para obtener el valor empresarial: </a:t>
            </a:r>
          </a:p>
          <a:p>
            <a:endParaRPr lang="en-US" sz="1600" b="0" i="0" dirty="0">
              <a:effectLst/>
            </a:endParaRPr>
          </a:p>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la clave: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solo de chat.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El chat,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solo, no </a:t>
            </a:r>
            <a:r>
              <a:rPr lang="en-US" sz="882" b="0" i="0" kern="1200" dirty="0" err="1">
                <a:solidFill>
                  <a:schemeClr val="tx1"/>
                </a:solidFill>
                <a:effectLst/>
                <a:latin typeface="Segoe Sans Display" pitchFamily="2" charset="0"/>
                <a:ea typeface="+mn-ea"/>
                <a:cs typeface="+mn-cs"/>
              </a:rPr>
              <a:t>arregla</a:t>
            </a:r>
            <a:r>
              <a:rPr lang="en-US" sz="882" b="0" i="0" kern="1200" dirty="0">
                <a:solidFill>
                  <a:schemeClr val="tx1"/>
                </a:solidFill>
                <a:effectLst/>
                <a:latin typeface="Segoe Sans Display" pitchFamily="2" charset="0"/>
                <a:ea typeface="+mn-ea"/>
                <a:cs typeface="+mn-cs"/>
              </a:rPr>
              <a:t> nada.</a:t>
            </a:r>
          </a:p>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encajar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piezas</a:t>
            </a:r>
            <a:r>
              <a:rPr lang="en-US" sz="882" b="0" i="0" kern="1200" dirty="0">
                <a:solidFill>
                  <a:schemeClr val="tx1"/>
                </a:solidFill>
                <a:effectLst/>
                <a:latin typeface="Segoe Sans Display" pitchFamily="2" charset="0"/>
                <a:ea typeface="+mn-ea"/>
                <a:cs typeface="+mn-cs"/>
              </a:rPr>
              <a:t> a la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de la web para responder con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real,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ejecutar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—no solo </a:t>
            </a:r>
            <a:r>
              <a:rPr lang="en-US" sz="882" b="0" i="0" kern="1200" dirty="0" err="1">
                <a:solidFill>
                  <a:schemeClr val="tx1"/>
                </a:solidFill>
                <a:effectLst/>
                <a:latin typeface="Segoe Sans Display" pitchFamily="2" charset="0"/>
                <a:ea typeface="+mn-ea"/>
                <a:cs typeface="+mn-cs"/>
              </a:rPr>
              <a:t>sugerirlas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de IT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evitan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convierta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salvaje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oeste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dos </a:t>
            </a:r>
            <a:r>
              <a:rPr lang="en-US" sz="882" b="0" i="0" kern="1200" dirty="0" err="1">
                <a:solidFill>
                  <a:schemeClr val="tx1"/>
                </a:solidFill>
                <a:effectLst/>
                <a:latin typeface="Segoe Sans Display" pitchFamily="2" charset="0"/>
                <a:ea typeface="+mn-ea"/>
                <a:cs typeface="+mn-cs"/>
              </a:rPr>
              <a:t>semanas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Ese </a:t>
            </a:r>
            <a:r>
              <a:rPr lang="en-US" sz="882" b="0" i="0" kern="1200" dirty="0" err="1">
                <a:solidFill>
                  <a:schemeClr val="tx1"/>
                </a:solidFill>
                <a:effectLst/>
                <a:latin typeface="Segoe Sans Display" pitchFamily="2" charset="0"/>
                <a:ea typeface="+mn-ea"/>
                <a:cs typeface="+mn-cs"/>
              </a:rPr>
              <a:t>equilibrio</a:t>
            </a:r>
            <a:r>
              <a:rPr lang="en-US" sz="882" b="0" i="0" kern="1200" dirty="0">
                <a:solidFill>
                  <a:schemeClr val="tx1"/>
                </a:solidFill>
                <a:effectLst/>
                <a:latin typeface="Segoe Sans Display" pitchFamily="2" charset="0"/>
                <a:ea typeface="+mn-ea"/>
                <a:cs typeface="+mn-cs"/>
              </a:rPr>
              <a:t> —no el chat— es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funcione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organización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Cuando </a:t>
            </a:r>
            <a:r>
              <a:rPr lang="en-US" sz="882" b="0" i="0" kern="1200" dirty="0" err="1">
                <a:solidFill>
                  <a:schemeClr val="tx1"/>
                </a:solidFill>
                <a:effectLst/>
                <a:latin typeface="Segoe Sans Display" pitchFamily="2" charset="0"/>
                <a:ea typeface="+mn-ea"/>
                <a:cs typeface="+mn-cs"/>
              </a:rPr>
              <a:t>trabajamos</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clientes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punto de </a:t>
            </a:r>
            <a:r>
              <a:rPr lang="en-US" sz="882" b="0" i="0" kern="1200" dirty="0" err="1">
                <a:solidFill>
                  <a:schemeClr val="tx1"/>
                </a:solidFill>
                <a:effectLst/>
                <a:latin typeface="Segoe Sans Display" pitchFamily="2" charset="0"/>
                <a:ea typeface="+mn-ea"/>
                <a:cs typeface="+mn-cs"/>
              </a:rPr>
              <a:t>tensión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quieren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abrir</a:t>
            </a:r>
            <a:r>
              <a:rPr lang="en-US" sz="882" b="0" i="0" kern="1200" dirty="0">
                <a:solidFill>
                  <a:schemeClr val="tx1"/>
                </a:solidFill>
                <a:effectLst/>
                <a:latin typeface="Segoe Sans Display" pitchFamily="2" charset="0"/>
                <a:ea typeface="+mn-ea"/>
                <a:cs typeface="+mn-cs"/>
              </a:rPr>
              <a:t> la IA a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perder</a:t>
            </a:r>
            <a:r>
              <a:rPr lang="en-US" sz="882" b="0" i="0" kern="1200" dirty="0">
                <a:solidFill>
                  <a:schemeClr val="tx1"/>
                </a:solidFill>
                <a:effectLst/>
                <a:latin typeface="Segoe Sans Display" pitchFamily="2" charset="0"/>
                <a:ea typeface="+mn-ea"/>
                <a:cs typeface="+mn-cs"/>
              </a:rPr>
              <a:t> control, sin </a:t>
            </a:r>
            <a:r>
              <a:rPr lang="en-US" sz="882" b="0" i="0" kern="1200" dirty="0" err="1">
                <a:solidFill>
                  <a:schemeClr val="tx1"/>
                </a:solidFill>
                <a:effectLst/>
                <a:latin typeface="Segoe Sans Display" pitchFamily="2" charset="0"/>
                <a:ea typeface="+mn-ea"/>
                <a:cs typeface="+mn-cs"/>
              </a:rPr>
              <a:t>disparar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costes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con algo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retorno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no solo demos </a:t>
            </a:r>
            <a:r>
              <a:rPr lang="en-US" sz="882" b="0" i="0" kern="1200" dirty="0" err="1">
                <a:solidFill>
                  <a:schemeClr val="tx1"/>
                </a:solidFill>
                <a:effectLst/>
                <a:latin typeface="Segoe Sans Display" pitchFamily="2" charset="0"/>
                <a:ea typeface="+mn-ea"/>
                <a:cs typeface="+mn-cs"/>
              </a:rPr>
              <a:t>bonitas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ahí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Copilot Chat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sentido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forma de </a:t>
            </a:r>
            <a:r>
              <a:rPr lang="en-US" sz="882" b="0" i="0" kern="1200" dirty="0" err="1">
                <a:solidFill>
                  <a:schemeClr val="tx1"/>
                </a:solidFill>
                <a:effectLst/>
                <a:latin typeface="Segoe Sans Display" pitchFamily="2" charset="0"/>
                <a:ea typeface="+mn-ea"/>
                <a:cs typeface="+mn-cs"/>
              </a:rPr>
              <a:t>escalar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volverte</a:t>
            </a:r>
            <a:r>
              <a:rPr lang="en-US" sz="882" b="0" i="0" kern="1200" dirty="0">
                <a:solidFill>
                  <a:schemeClr val="tx1"/>
                </a:solidFill>
                <a:effectLst/>
                <a:latin typeface="Segoe Sans Display" pitchFamily="2" charset="0"/>
                <a:ea typeface="+mn-ea"/>
                <a:cs typeface="+mn-cs"/>
              </a:rPr>
              <a:t> loco.</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junta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normalmente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separadas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un chat </a:t>
            </a:r>
            <a:r>
              <a:rPr lang="en-US" sz="882" b="0" i="0" kern="1200" dirty="0" err="1">
                <a:solidFill>
                  <a:schemeClr val="tx1"/>
                </a:solidFill>
                <a:effectLst/>
                <a:latin typeface="Segoe Sans Display" pitchFamily="2" charset="0"/>
                <a:ea typeface="+mn-ea"/>
                <a:cs typeface="+mn-cs"/>
              </a:rPr>
              <a:t>conectado</a:t>
            </a:r>
            <a:r>
              <a:rPr lang="en-US" sz="882" b="0" i="0" kern="1200" dirty="0">
                <a:solidFill>
                  <a:schemeClr val="tx1"/>
                </a:solidFill>
                <a:effectLst/>
                <a:latin typeface="Segoe Sans Display" pitchFamily="2" charset="0"/>
                <a:ea typeface="+mn-ea"/>
                <a:cs typeface="+mn-cs"/>
              </a:rPr>
              <a:t> a la web con </a:t>
            </a:r>
            <a:r>
              <a:rPr lang="en-US" sz="882" b="0" i="0" kern="1200" dirty="0" err="1">
                <a:solidFill>
                  <a:schemeClr val="tx1"/>
                </a:solidFill>
                <a:effectLst/>
                <a:latin typeface="Segoe Sans Display" pitchFamily="2" charset="0"/>
                <a:ea typeface="+mn-ea"/>
                <a:cs typeface="+mn-cs"/>
              </a:rPr>
              <a:t>capacidad</a:t>
            </a:r>
            <a:r>
              <a:rPr lang="en-US" sz="882" b="0" i="0" kern="1200" dirty="0">
                <a:solidFill>
                  <a:schemeClr val="tx1"/>
                </a:solidFill>
                <a:effectLst/>
                <a:latin typeface="Segoe Sans Display" pitchFamily="2" charset="0"/>
                <a:ea typeface="+mn-ea"/>
                <a:cs typeface="+mn-cs"/>
              </a:rPr>
              <a:t> real de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empiezan</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ejecutar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procesos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hablamos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impacto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negocio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de control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crezca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IT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apagando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fuegos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el día.</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No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feature </a:t>
            </a:r>
            <a:r>
              <a:rPr lang="en-US" sz="882" b="0" i="0" kern="1200" dirty="0" err="1">
                <a:solidFill>
                  <a:schemeClr val="tx1"/>
                </a:solidFill>
                <a:effectLst/>
                <a:latin typeface="Segoe Sans Display" pitchFamily="2" charset="0"/>
                <a:ea typeface="+mn-ea"/>
                <a:cs typeface="+mn-cs"/>
              </a:rPr>
              <a:t>suelta</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encaja</a:t>
            </a:r>
            <a:r>
              <a:rPr lang="en-US" sz="882" b="0" i="0" kern="1200" dirty="0">
                <a:solidFill>
                  <a:schemeClr val="tx1"/>
                </a:solidFill>
                <a:effectLst/>
                <a:latin typeface="Segoe Sans Display" pitchFamily="2" charset="0"/>
                <a:ea typeface="+mn-ea"/>
                <a:cs typeface="+mn-cs"/>
              </a:rPr>
              <a:t>… o no </a:t>
            </a:r>
            <a:r>
              <a:rPr lang="en-US" sz="882" b="0" i="0" kern="1200" dirty="0" err="1">
                <a:solidFill>
                  <a:schemeClr val="tx1"/>
                </a:solidFill>
                <a:effectLst/>
                <a:latin typeface="Segoe Sans Display" pitchFamily="2" charset="0"/>
                <a:ea typeface="+mn-ea"/>
                <a:cs typeface="+mn-cs"/>
              </a:rPr>
              <a:t>sirve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encaja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meterse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trabajáis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Ahí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jugando</a:t>
            </a:r>
            <a:r>
              <a:rPr lang="en-US" sz="882" b="0" i="0" kern="1200" dirty="0">
                <a:solidFill>
                  <a:schemeClr val="tx1"/>
                </a:solidFill>
                <a:effectLst/>
                <a:latin typeface="Segoe Sans Display" pitchFamily="2" charset="0"/>
                <a:ea typeface="+mn-ea"/>
                <a:cs typeface="+mn-cs"/>
              </a:rPr>
              <a:t>.</a:t>
            </a:r>
          </a:p>
          <a:p>
            <a:pPr fontAlgn="t"/>
            <a:endParaRPr lang="en-US" sz="882" b="0" i="0" kern="1200" dirty="0">
              <a:solidFill>
                <a:schemeClr val="tx1"/>
              </a:solidFill>
              <a:effectLst/>
              <a:latin typeface="Segoe Sans Display" pitchFamily="2" charset="0"/>
              <a:ea typeface="+mn-ea"/>
              <a:cs typeface="+mn-cs"/>
            </a:endParaRPr>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746B5B-75C7-AB03-A951-9399AF5E8A4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anose="020B0502040204020203" pitchFamily="34" charset="0"/>
              </a:rPr>
              <a:t>© Microsoft </a:t>
            </a:r>
            <a:r>
              <a:rPr kumimoji="0" lang="es-es" sz="400" b="0" i="0" u="none" strike="noStrike" kern="1200" cap="none" spc="0" normalizeH="0" baseline="0" noProof="0" err="1">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anose="020B0502040204020203" pitchFamily="34" charset="0"/>
              </a:rPr>
              <a:t>Corporation</a:t>
            </a: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Segoe UI" pitchFamily="34" charset="0"/>
                <a:cs typeface="Segoe UI" panose="020B0502040204020203" pitchFamily="34" charset="0"/>
              </a:rPr>
              <a:t>.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413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Además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portal bonito al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acuerdas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emboscado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stack: Teams, Outlook, Edge, web, </a:t>
            </a:r>
            <a:r>
              <a:rPr lang="en-US" sz="882" b="0"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currando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No hay </a:t>
            </a:r>
            <a:r>
              <a:rPr lang="en-US" sz="882" b="0" i="0" kern="1200" dirty="0" err="1">
                <a:solidFill>
                  <a:schemeClr val="tx1"/>
                </a:solidFill>
                <a:effectLst/>
                <a:latin typeface="Segoe Sans Display" pitchFamily="2" charset="0"/>
                <a:ea typeface="+mn-ea"/>
                <a:cs typeface="+mn-cs"/>
              </a:rPr>
              <a:t>cambio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no hay “me </a:t>
            </a:r>
            <a:r>
              <a:rPr lang="en-US" sz="882" b="0" i="0" kern="1200" dirty="0" err="1">
                <a:solidFill>
                  <a:schemeClr val="tx1"/>
                </a:solidFill>
                <a:effectLst/>
                <a:latin typeface="Segoe Sans Display" pitchFamily="2" charset="0"/>
                <a:ea typeface="+mn-ea"/>
                <a:cs typeface="+mn-cs"/>
              </a:rPr>
              <a:t>voy</a:t>
            </a:r>
            <a:r>
              <a:rPr lang="en-US" sz="882" b="0" i="0" kern="1200" dirty="0">
                <a:solidFill>
                  <a:schemeClr val="tx1"/>
                </a:solidFill>
                <a:effectLst/>
                <a:latin typeface="Segoe Sans Display" pitchFamily="2" charset="0"/>
                <a:ea typeface="+mn-ea"/>
                <a:cs typeface="+mn-cs"/>
              </a:rPr>
              <a:t> a la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de IA”. Eso es </a:t>
            </a:r>
            <a:r>
              <a:rPr lang="en-US" sz="882" b="0" i="0" kern="1200" dirty="0" err="1">
                <a:solidFill>
                  <a:schemeClr val="tx1"/>
                </a:solidFill>
                <a:effectLst/>
                <a:latin typeface="Segoe Sans Display" pitchFamily="2" charset="0"/>
                <a:ea typeface="+mn-ea"/>
                <a:cs typeface="+mn-cs"/>
              </a:rPr>
              <a:t>viejo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incrustada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leyendo</a:t>
            </a:r>
            <a:r>
              <a:rPr lang="en-US" sz="882" b="0" i="0" kern="1200" dirty="0">
                <a:solidFill>
                  <a:schemeClr val="tx1"/>
                </a:solidFill>
                <a:effectLst/>
                <a:latin typeface="Segoe Sans Display" pitchFamily="2" charset="0"/>
                <a:ea typeface="+mn-ea"/>
                <a:cs typeface="+mn-cs"/>
              </a:rPr>
              <a:t> un mail, </a:t>
            </a:r>
            <a:r>
              <a:rPr lang="en-US" sz="882" b="0" i="0" kern="1200" dirty="0" err="1">
                <a:solidFill>
                  <a:schemeClr val="tx1"/>
                </a:solidFill>
                <a:effectLst/>
                <a:latin typeface="Segoe Sans Display" pitchFamily="2" charset="0"/>
                <a:ea typeface="+mn-ea"/>
                <a:cs typeface="+mn-cs"/>
              </a:rPr>
              <a:t>saltas</a:t>
            </a:r>
            <a:r>
              <a:rPr lang="en-US" sz="882" b="0" i="0" kern="1200" dirty="0">
                <a:solidFill>
                  <a:schemeClr val="tx1"/>
                </a:solidFill>
                <a:effectLst/>
                <a:latin typeface="Segoe Sans Display" pitchFamily="2" charset="0"/>
                <a:ea typeface="+mn-ea"/>
                <a:cs typeface="+mn-cs"/>
              </a:rPr>
              <a:t> al chat, </a:t>
            </a:r>
            <a:r>
              <a:rPr lang="en-US" sz="882" b="0" i="0" kern="1200" dirty="0" err="1">
                <a:solidFill>
                  <a:schemeClr val="tx1"/>
                </a:solidFill>
                <a:effectLst/>
                <a:latin typeface="Segoe Sans Display" pitchFamily="2" charset="0"/>
                <a:ea typeface="+mn-ea"/>
                <a:cs typeface="+mn-cs"/>
              </a:rPr>
              <a:t>ejecutas</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vuelves</a:t>
            </a:r>
            <a:r>
              <a:rPr lang="en-US" sz="882" b="0" i="0" kern="1200" dirty="0">
                <a:solidFill>
                  <a:schemeClr val="tx1"/>
                </a:solidFill>
                <a:effectLst/>
                <a:latin typeface="Segoe Sans Display" pitchFamily="2" charset="0"/>
                <a:ea typeface="+mn-ea"/>
                <a:cs typeface="+mn-cs"/>
              </a:rPr>
              <a:t>… sin romper la </a:t>
            </a:r>
            <a:r>
              <a:rPr lang="en-US" sz="882" b="0" i="0" kern="1200" dirty="0" err="1">
                <a:solidFill>
                  <a:schemeClr val="tx1"/>
                </a:solidFill>
                <a:effectLst/>
                <a:latin typeface="Segoe Sans Display" pitchFamily="2" charset="0"/>
                <a:ea typeface="+mn-ea"/>
                <a:cs typeface="+mn-cs"/>
              </a:rPr>
              <a:t>cadena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compite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atención</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cuela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ella</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No </a:t>
            </a:r>
            <a:r>
              <a:rPr lang="en-US" sz="882" b="0" i="0" kern="1200" dirty="0" err="1">
                <a:solidFill>
                  <a:schemeClr val="tx1"/>
                </a:solidFill>
                <a:effectLst/>
                <a:latin typeface="Segoe Sans Display" pitchFamily="2" charset="0"/>
                <a:ea typeface="+mn-ea"/>
                <a:cs typeface="+mn-cs"/>
              </a:rPr>
              <a:t>abre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ventana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nueva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ocupa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usando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el punto no es </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Copilot.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El punto es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voy</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usarlo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estoy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usando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pensarlo</a:t>
            </a:r>
            <a:r>
              <a:rPr lang="en-US" sz="882" b="0" i="0" kern="1200" dirty="0">
                <a:solidFill>
                  <a:schemeClr val="tx1"/>
                </a:solidFill>
                <a:effectLst/>
                <a:latin typeface="Segoe Sans Display" pitchFamily="2" charset="0"/>
                <a:ea typeface="+mn-ea"/>
                <a:cs typeface="+mn-cs"/>
              </a:rPr>
              <a: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10:40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0658-0837-93CA-CA1F-E7CE9AF90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D4925-E71A-BFBD-7689-3D075F486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78620-2195-DD28-9FFD-7588DBCDC5B6}"/>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Hasta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usamos</a:t>
            </a:r>
            <a:r>
              <a:rPr lang="en-US" sz="882" b="0" i="0" kern="1200" dirty="0">
                <a:solidFill>
                  <a:schemeClr val="tx1"/>
                </a:solidFill>
                <a:effectLst/>
                <a:latin typeface="Segoe Sans Display" pitchFamily="2" charset="0"/>
                <a:ea typeface="+mn-ea"/>
                <a:cs typeface="+mn-cs"/>
              </a:rPr>
              <a:t> el chat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fuera un ping: </a:t>
            </a:r>
            <a:r>
              <a:rPr lang="en-US" sz="882" b="0" i="0" kern="1200" dirty="0" err="1">
                <a:solidFill>
                  <a:schemeClr val="tx1"/>
                </a:solidFill>
                <a:effectLst/>
                <a:latin typeface="Segoe Sans Display" pitchFamily="2" charset="0"/>
                <a:ea typeface="+mn-ea"/>
                <a:cs typeface="+mn-cs"/>
              </a:rPr>
              <a:t>lanzo</a:t>
            </a:r>
            <a:r>
              <a:rPr lang="en-US" sz="882" b="0" i="0" kern="1200" dirty="0">
                <a:solidFill>
                  <a:schemeClr val="tx1"/>
                </a:solidFill>
                <a:effectLst/>
                <a:latin typeface="Segoe Sans Display" pitchFamily="2" charset="0"/>
                <a:ea typeface="+mn-ea"/>
                <a:cs typeface="+mn-cs"/>
              </a:rPr>
              <a:t> algo, me </a:t>
            </a:r>
            <a:r>
              <a:rPr lang="en-US" sz="882" b="0" i="0" kern="1200" dirty="0" err="1">
                <a:solidFill>
                  <a:schemeClr val="tx1"/>
                </a:solidFill>
                <a:effectLst/>
                <a:latin typeface="Segoe Sans Display" pitchFamily="2" charset="0"/>
                <a:ea typeface="+mn-ea"/>
                <a:cs typeface="+mn-cs"/>
              </a:rPr>
              <a:t>devuelve</a:t>
            </a:r>
            <a:r>
              <a:rPr lang="en-US" sz="882" b="0" i="0" kern="1200" dirty="0">
                <a:solidFill>
                  <a:schemeClr val="tx1"/>
                </a:solidFill>
                <a:effectLst/>
                <a:latin typeface="Segoe Sans Display" pitchFamily="2" charset="0"/>
                <a:ea typeface="+mn-ea"/>
                <a:cs typeface="+mn-cs"/>
              </a:rPr>
              <a:t> algo… y corto la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el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no es la </a:t>
            </a:r>
            <a:r>
              <a:rPr lang="en-US" sz="882" b="0" i="0" kern="1200" dirty="0" err="1">
                <a:solidFill>
                  <a:schemeClr val="tx1"/>
                </a:solidFill>
                <a:effectLst/>
                <a:latin typeface="Segoe Sans Display" pitchFamily="2" charset="0"/>
                <a:ea typeface="+mn-ea"/>
                <a:cs typeface="+mn-cs"/>
              </a:rPr>
              <a:t>calidad</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la </a:t>
            </a:r>
            <a:r>
              <a:rPr lang="en-US" sz="882" b="0" i="0" kern="1200" dirty="0" err="1">
                <a:solidFill>
                  <a:schemeClr val="tx1"/>
                </a:solidFill>
                <a:effectLst/>
                <a:latin typeface="Segoe Sans Display" pitchFamily="2" charset="0"/>
                <a:ea typeface="+mn-ea"/>
                <a:cs typeface="+mn-cs"/>
              </a:rPr>
              <a:t>operamos</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ningún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no genera nada </a:t>
            </a:r>
            <a:r>
              <a:rPr lang="en-US" sz="882" b="0" i="0" kern="1200" dirty="0" err="1">
                <a:solidFill>
                  <a:schemeClr val="tx1"/>
                </a:solidFill>
                <a:effectLst/>
                <a:latin typeface="Segoe Sans Display" pitchFamily="2" charset="0"/>
                <a:ea typeface="+mn-ea"/>
                <a:cs typeface="+mn-cs"/>
              </a:rPr>
              <a:t>aguas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abajo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queda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encapsulada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hilo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desaparece</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mapa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El </a:t>
            </a:r>
            <a:r>
              <a:rPr lang="en-US" sz="882" b="0" i="0" kern="1200" dirty="0" err="1">
                <a:solidFill>
                  <a:schemeClr val="tx1"/>
                </a:solidFill>
                <a:effectLst/>
                <a:latin typeface="Segoe Sans Display" pitchFamily="2" charset="0"/>
                <a:ea typeface="+mn-ea"/>
                <a:cs typeface="+mn-cs"/>
              </a:rPr>
              <a:t>cambio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optimizar</a:t>
            </a:r>
            <a:r>
              <a:rPr lang="en-US" sz="882" b="0" i="0" kern="1200" dirty="0">
                <a:solidFill>
                  <a:schemeClr val="tx1"/>
                </a:solidFill>
                <a:effectLst/>
                <a:latin typeface="Segoe Sans Display" pitchFamily="2" charset="0"/>
                <a:ea typeface="+mn-ea"/>
                <a:cs typeface="+mn-cs"/>
              </a:rPr>
              <a:t> prompts y </a:t>
            </a:r>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diseñar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continuidad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esa</a:t>
            </a:r>
            <a:r>
              <a:rPr lang="en-US" sz="882" b="0" i="0" kern="1200" dirty="0">
                <a:solidFill>
                  <a:schemeClr val="tx1"/>
                </a:solidFill>
                <a:effectLst/>
                <a:latin typeface="Segoe Sans Display" pitchFamily="2" charset="0"/>
                <a:ea typeface="+mn-ea"/>
                <a:cs typeface="+mn-cs"/>
              </a:rPr>
              <a:t> salida, </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evoluciona</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mecanismo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persistencia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reutilización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iterando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vacío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justo</a:t>
            </a:r>
            <a:r>
              <a:rPr lang="en-US" sz="882" b="0" i="0" kern="1200" dirty="0">
                <a:solidFill>
                  <a:schemeClr val="tx1"/>
                </a:solidFill>
                <a:effectLst/>
                <a:latin typeface="Segoe Sans Display" pitchFamily="2" charset="0"/>
                <a:ea typeface="+mn-ea"/>
                <a:cs typeface="+mn-cs"/>
              </a:rPr>
              <a:t> ahí.</a:t>
            </a:r>
          </a:p>
        </p:txBody>
      </p:sp>
      <p:sp>
        <p:nvSpPr>
          <p:cNvPr id="4" name="Header Placeholder 3">
            <a:extLst>
              <a:ext uri="{FF2B5EF4-FFF2-40B4-BE49-F238E27FC236}">
                <a16:creationId xmlns:a16="http://schemas.microsoft.com/office/drawing/2014/main" id="{CF0A1428-5801-4687-815D-254FFE83CEB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C80E0DB-2D31-A0BC-330E-3B8433548597}"/>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6F168B0C-328D-A4A0-9F92-DD05FE03EC2A}"/>
              </a:ext>
            </a:extLst>
          </p:cNvPr>
          <p:cNvSpPr>
            <a:spLocks noGrp="1"/>
          </p:cNvSpPr>
          <p:nvPr>
            <p:ph type="dt" idx="1"/>
          </p:nvPr>
        </p:nvSpPr>
        <p:spPr/>
        <p:txBody>
          <a:bodyPr/>
          <a:lstStyle/>
          <a:p>
            <a:fld id="{386CE63F-9E7F-4C04-9D0D-FCA25A8E9E86}" type="datetime8">
              <a:rPr lang="en-US" smtClean="0"/>
              <a:pPr/>
              <a:t>6/29/2026 10:40 AM</a:t>
            </a:fld>
            <a:endParaRPr lang="en-US"/>
          </a:p>
        </p:txBody>
      </p:sp>
      <p:sp>
        <p:nvSpPr>
          <p:cNvPr id="7" name="Slide Number Placeholder 6">
            <a:extLst>
              <a:ext uri="{FF2B5EF4-FFF2-40B4-BE49-F238E27FC236}">
                <a16:creationId xmlns:a16="http://schemas.microsoft.com/office/drawing/2014/main" id="{692CE02E-8854-E4BB-837C-795741C73066}"/>
              </a:ext>
            </a:extLst>
          </p:cNvPr>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158955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3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1.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2.png"/><Relationship Id="rId7" Type="http://schemas.openxmlformats.org/officeDocument/2006/relationships/image" Target="../media/image41.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8.png"/></Relationships>
</file>

<file path=ppt/slideLayouts/_rels/slideLayout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7.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57.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email">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4273993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04267209"/>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0890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216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3179454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88738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402373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490014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340779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403278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951165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977284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20350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909818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48674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3040796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B1B0-E206-1A1A-8877-EC73EE950DFA}"/>
              </a:ext>
            </a:extLst>
          </p:cNvPr>
          <p:cNvSpPr>
            <a:spLocks noGrp="1"/>
          </p:cNvSpPr>
          <p:nvPr>
            <p:ph type="title"/>
          </p:nvPr>
        </p:nvSpPr>
        <p:spPr>
          <a:xfrm>
            <a:off x="571499" y="457200"/>
            <a:ext cx="11034713" cy="446084"/>
          </a:xfrm>
        </p:spPr>
        <p:txBody>
          <a:bodyPr wrap="square" lIns="0" tIns="0" rIns="0" bIns="0" anchor="t">
            <a:spAutoFit/>
          </a:bodyPr>
          <a:lstStyle>
            <a:lvl1pPr algn="l" defTabSz="914400" rtl="0" eaLnBrk="1" latinLnBrk="0" hangingPunct="1">
              <a:lnSpc>
                <a:spcPct val="90000"/>
              </a:lnSpc>
              <a:spcBef>
                <a:spcPct val="0"/>
              </a:spcBef>
              <a:buNone/>
              <a:defRPr lang="en-US" sz="3200" kern="1200" dirty="0">
                <a:gradFill>
                  <a:gsLst>
                    <a:gs pos="50000">
                      <a:schemeClr val="accent5"/>
                    </a:gs>
                    <a:gs pos="0">
                      <a:schemeClr val="accent1"/>
                    </a:gs>
                    <a:gs pos="100000">
                      <a:srgbClr val="C73ECC"/>
                    </a:gs>
                  </a:gsLst>
                  <a:lin ang="2700000" scaled="1"/>
                </a:gra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3277266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617-9D3F-3665-610F-0B0AE5011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24627-19ED-0650-5700-5CBAC5EF9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58C59-9B25-C47E-4CD3-D4E57C12D479}"/>
              </a:ext>
            </a:extLst>
          </p:cNvPr>
          <p:cNvSpPr>
            <a:spLocks noGrp="1"/>
          </p:cNvSpPr>
          <p:nvPr>
            <p:ph type="dt" sz="half" idx="10"/>
          </p:nvPr>
        </p:nvSpPr>
        <p:spPr/>
        <p:txBody>
          <a:bodyPr/>
          <a:lstStyle/>
          <a:p>
            <a:fld id="{1CD98CCF-8A45-9D46-8D6D-97CA86B0A65B}" type="datetimeFigureOut">
              <a:rPr lang="en-US" smtClean="0"/>
              <a:t>6/29/2026</a:t>
            </a:fld>
            <a:endParaRPr lang="en-US"/>
          </a:p>
        </p:txBody>
      </p:sp>
      <p:sp>
        <p:nvSpPr>
          <p:cNvPr id="5" name="Footer Placeholder 4">
            <a:extLst>
              <a:ext uri="{FF2B5EF4-FFF2-40B4-BE49-F238E27FC236}">
                <a16:creationId xmlns:a16="http://schemas.microsoft.com/office/drawing/2014/main" id="{1E950847-DEE4-C507-2316-32C038F9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6668-A347-1BBF-AD70-03409CE54BA5}"/>
              </a:ext>
            </a:extLst>
          </p:cNvPr>
          <p:cNvSpPr>
            <a:spLocks noGrp="1"/>
          </p:cNvSpPr>
          <p:nvPr>
            <p:ph type="sldNum" sz="quarter" idx="12"/>
          </p:nvPr>
        </p:nvSpPr>
        <p:spPr/>
        <p:txBody>
          <a:bodyPr/>
          <a:lstStyle/>
          <a:p>
            <a:fld id="{A2D99918-CD9C-5F4F-9934-7FE718E6AE37}" type="slidenum">
              <a:rPr lang="en-US" smtClean="0"/>
              <a:t>‹#›</a:t>
            </a:fld>
            <a:endParaRPr lang="en-US"/>
          </a:p>
        </p:txBody>
      </p:sp>
    </p:spTree>
    <p:extLst>
      <p:ext uri="{BB962C8B-B14F-4D97-AF65-F5344CB8AC3E}">
        <p14:creationId xmlns:p14="http://schemas.microsoft.com/office/powerpoint/2010/main" val="31699902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6/29/2026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14086823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5689A0-0A4A-7E10-6586-1810365801B0}"/>
              </a:ext>
            </a:extLst>
          </p:cNvPr>
          <p:cNvCxnSpPr>
            <a:cxnSpLocks/>
          </p:cNvCxnSpPr>
          <p:nvPr userDrawn="1"/>
        </p:nvCxnSpPr>
        <p:spPr>
          <a:xfrm>
            <a:off x="581317" y="697576"/>
            <a:ext cx="1076541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736E7FE-0045-35E0-D0FC-C3884A95293C}"/>
              </a:ext>
            </a:extLst>
          </p:cNvPr>
          <p:cNvSpPr>
            <a:spLocks noGrp="1"/>
          </p:cNvSpPr>
          <p:nvPr>
            <p:ph type="body" sz="quarter" idx="10"/>
          </p:nvPr>
        </p:nvSpPr>
        <p:spPr>
          <a:xfrm>
            <a:off x="609379" y="197354"/>
            <a:ext cx="10973242" cy="415388"/>
          </a:xfrm>
        </p:spPr>
        <p:txBody>
          <a:bodyPr anchor="ctr"/>
          <a:lstStyle>
            <a:lvl1pPr marL="0" indent="0">
              <a:buNone/>
              <a:defRPr>
                <a:solidFill>
                  <a:srgbClr val="0070C0"/>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94F5C2E2-5C7E-5127-D75A-EDB13B449C53}"/>
              </a:ext>
            </a:extLst>
          </p:cNvPr>
          <p:cNvSpPr>
            <a:spLocks noGrp="1"/>
          </p:cNvSpPr>
          <p:nvPr>
            <p:ph type="body" sz="quarter" idx="11"/>
          </p:nvPr>
        </p:nvSpPr>
        <p:spPr>
          <a:xfrm>
            <a:off x="609600" y="825500"/>
            <a:ext cx="10972800" cy="904875"/>
          </a:xfrm>
        </p:spPr>
        <p:txBody>
          <a:bodyPr>
            <a:noAutofit/>
          </a:bodyPr>
          <a:lstStyle>
            <a:lvl1pPr>
              <a:defRPr sz="2400">
                <a:latin typeface="Segoe UI" panose="020B0502040204020203" pitchFamily="34" charset="0"/>
                <a:cs typeface="Segoe UI" panose="020B0502040204020203" pitchFamily="34" charset="0"/>
              </a:defRPr>
            </a:lvl1pPr>
            <a:lvl2pPr>
              <a:defRPr sz="2000">
                <a:latin typeface="Segoe UI" panose="020B0502040204020203" pitchFamily="34" charset="0"/>
                <a:cs typeface="Segoe UI" panose="020B0502040204020203" pitchFamily="34" charset="0"/>
              </a:defRPr>
            </a:lvl2pPr>
            <a:lvl3pPr>
              <a:defRPr sz="18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90424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583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5594909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304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57712309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GB"/>
              <a:t>Click to edit Master title style</a:t>
            </a:r>
            <a:endParaRPr lang="en-US"/>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4850190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51457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25">
            <a:extLst>
              <a:ext uri="{FF2B5EF4-FFF2-40B4-BE49-F238E27FC236}">
                <a16:creationId xmlns:a16="http://schemas.microsoft.com/office/drawing/2014/main" id="{4BBBD2BD-94BF-36B8-BAD1-1E2C392F220B}"/>
              </a:ext>
            </a:extLst>
          </p:cNvPr>
          <p:cNvSpPr>
            <a:spLocks noGrp="1"/>
          </p:cNvSpPr>
          <p:nvPr>
            <p:ph type="ftr" sz="quarter" idx="4294967295"/>
          </p:nvPr>
        </p:nvSpPr>
        <p:spPr>
          <a:xfrm>
            <a:off x="584200" y="6421438"/>
            <a:ext cx="4151313" cy="196850"/>
          </a:xfrm>
          <a:prstGeom prst="rect">
            <a:avLst/>
          </a:prstGeom>
        </p:spPr>
        <p:txBody>
          <a:bodyPr l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 Copyright Microsoft Corporation. All rights reserved.</a:t>
            </a:r>
          </a:p>
        </p:txBody>
      </p:sp>
    </p:spTree>
    <p:extLst>
      <p:ext uri="{BB962C8B-B14F-4D97-AF65-F5344CB8AC3E}">
        <p14:creationId xmlns:p14="http://schemas.microsoft.com/office/powerpoint/2010/main" val="2606138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pic>
        <p:nvPicPr>
          <p:cNvPr id="2" name="Graphic 4">
            <a:extLst>
              <a:ext uri="{FF2B5EF4-FFF2-40B4-BE49-F238E27FC236}">
                <a16:creationId xmlns:a16="http://schemas.microsoft.com/office/drawing/2014/main" id="{BD69E364-7D1A-5395-C78E-105DFFF4C7AE}"/>
              </a:ext>
            </a:extLst>
          </p:cNvPr>
          <p:cNvPicPr>
            <a:picLocks/>
          </p:cNvPicPr>
          <p:nvPr userDrawn="1"/>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592175"/>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¡Gracias!</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95223805"/>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D37B89-BBEE-1D6D-0CB4-2887DAE55BF8}"/>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022A6913-32FA-3175-2B8B-B7DFEEB209C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6" name="Rectangle 5">
              <a:extLst>
                <a:ext uri="{FF2B5EF4-FFF2-40B4-BE49-F238E27FC236}">
                  <a16:creationId xmlns:a16="http://schemas.microsoft.com/office/drawing/2014/main" id="{FA35B21F-3F76-3A2A-3F90-8BF863B82BCA}"/>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4396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701884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1719011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7201388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176299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72268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400423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922619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55317105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48537460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6837216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4476004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47087703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621954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7727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16856669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4266143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9098930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09630318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62602868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632885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67820066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0000662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48479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82781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74639545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166085333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816911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9881700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7083542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56159750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9705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175140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D37B89-BBEE-1D6D-0CB4-2887DAE55BF8}"/>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022A6913-32FA-3175-2B8B-B7DFEEB209C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FA35B21F-3F76-3A2A-3F90-8BF863B82BCA}"/>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1811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5538139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291485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587954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351742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59407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8925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365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716564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256006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304888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46165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958539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587893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464356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59112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41374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83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674977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362833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777966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831840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08544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20562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email">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email">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30225062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2.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image" Target="../media/image2.sv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theme" Target="../theme/theme3.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image" Target="../media/image2.svg"/><Relationship Id="rId8"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78"/>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
        <p:nvSpPr>
          <p:cNvPr id="4" name="TextBox 3">
            <a:extLst>
              <a:ext uri="{FF2B5EF4-FFF2-40B4-BE49-F238E27FC236}">
                <a16:creationId xmlns:a16="http://schemas.microsoft.com/office/drawing/2014/main" id="{23ECD4A5-E4E9-0DA5-F8FE-14C2A5EF3FCE}"/>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4" r:id="rId41"/>
    <p:sldLayoutId id="2147485846" r:id="rId42"/>
    <p:sldLayoutId id="2147486021" r:id="rId43"/>
    <p:sldLayoutId id="2147486022" r:id="rId44"/>
    <p:sldLayoutId id="2147486023" r:id="rId45"/>
    <p:sldLayoutId id="2147486024" r:id="rId46"/>
    <p:sldLayoutId id="2147486025" r:id="rId47"/>
    <p:sldLayoutId id="2147486026" r:id="rId48"/>
    <p:sldLayoutId id="2147486027" r:id="rId49"/>
    <p:sldLayoutId id="2147486028" r:id="rId50"/>
    <p:sldLayoutId id="2147486029" r:id="rId51"/>
    <p:sldLayoutId id="2147486030" r:id="rId52"/>
    <p:sldLayoutId id="2147486031" r:id="rId53"/>
    <p:sldLayoutId id="2147486032" r:id="rId54"/>
    <p:sldLayoutId id="2147486033" r:id="rId55"/>
    <p:sldLayoutId id="2147486034" r:id="rId56"/>
    <p:sldLayoutId id="2147486035" r:id="rId57"/>
    <p:sldLayoutId id="2147486036" r:id="rId58"/>
    <p:sldLayoutId id="2147486037" r:id="rId59"/>
    <p:sldLayoutId id="2147486038" r:id="rId60"/>
    <p:sldLayoutId id="2147486039" r:id="rId61"/>
    <p:sldLayoutId id="2147486040" r:id="rId62"/>
    <p:sldLayoutId id="2147486041" r:id="rId63"/>
    <p:sldLayoutId id="2147486043" r:id="rId64"/>
    <p:sldLayoutId id="2147486044" r:id="rId65"/>
    <p:sldLayoutId id="2147486045" r:id="rId66"/>
    <p:sldLayoutId id="2147486046" r:id="rId67"/>
    <p:sldLayoutId id="2147486047" r:id="rId68"/>
    <p:sldLayoutId id="2147486048" r:id="rId69"/>
    <p:sldLayoutId id="2147486049" r:id="rId70"/>
    <p:sldLayoutId id="2147486050" r:id="rId71"/>
    <p:sldLayoutId id="2147486051" r:id="rId72"/>
    <p:sldLayoutId id="2147486052" r:id="rId73"/>
    <p:sldLayoutId id="2147486053" r:id="rId74"/>
    <p:sldLayoutId id="2147486063" r:id="rId75"/>
    <p:sldLayoutId id="2147486064" r:id="rId7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D4E45827-95D3-A457-DAB3-7DCF1B92B17F}"/>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4222599863"/>
      </p:ext>
    </p:extLst>
  </p:cSld>
  <p:clrMap bg1="lt1" tx1="dk1" bg2="lt2" tx2="dk2" accent1="accent1" accent2="accent2" accent3="accent3" accent4="accent4" accent5="accent5" accent6="accent6" hlink="hlink" folHlink="folHlink"/>
  <p:sldLayoutIdLst>
    <p:sldLayoutId id="2147485849" r:id="rId1"/>
    <p:sldLayoutId id="2147485850" r:id="rId2"/>
    <p:sldLayoutId id="2147485851" r:id="rId3"/>
    <p:sldLayoutId id="2147485852" r:id="rId4"/>
    <p:sldLayoutId id="2147485853" r:id="rId5"/>
    <p:sldLayoutId id="2147485854" r:id="rId6"/>
    <p:sldLayoutId id="2147485855" r:id="rId7"/>
    <p:sldLayoutId id="2147485856" r:id="rId8"/>
    <p:sldLayoutId id="2147485857" r:id="rId9"/>
    <p:sldLayoutId id="2147485858" r:id="rId10"/>
    <p:sldLayoutId id="2147485859" r:id="rId11"/>
    <p:sldLayoutId id="2147485860" r:id="rId12"/>
    <p:sldLayoutId id="2147485861" r:id="rId13"/>
    <p:sldLayoutId id="2147485862" r:id="rId14"/>
    <p:sldLayoutId id="2147485863" r:id="rId15"/>
    <p:sldLayoutId id="2147485904" r:id="rId16"/>
    <p:sldLayoutId id="2147485925"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35"/>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114D4C55-0B03-5571-D4C7-B3D5417F23FA}"/>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4062257070"/>
      </p:ext>
    </p:extLst>
  </p:cSld>
  <p:clrMap bg1="lt1" tx1="dk1" bg2="lt2" tx2="dk2" accent1="accent1" accent2="accent2" accent3="accent3" accent4="accent4" accent5="accent5" accent6="accent6" hlink="hlink" folHlink="folHlink"/>
  <p:sldLayoutIdLst>
    <p:sldLayoutId id="2147485973" r:id="rId1"/>
    <p:sldLayoutId id="2147485974" r:id="rId2"/>
    <p:sldLayoutId id="2147485975" r:id="rId3"/>
    <p:sldLayoutId id="2147485976" r:id="rId4"/>
    <p:sldLayoutId id="2147485977" r:id="rId5"/>
    <p:sldLayoutId id="2147485978" r:id="rId6"/>
    <p:sldLayoutId id="2147485979" r:id="rId7"/>
    <p:sldLayoutId id="2147485980" r:id="rId8"/>
    <p:sldLayoutId id="2147485981" r:id="rId9"/>
    <p:sldLayoutId id="2147485982" r:id="rId10"/>
    <p:sldLayoutId id="2147485983" r:id="rId11"/>
    <p:sldLayoutId id="2147485984" r:id="rId12"/>
    <p:sldLayoutId id="2147485985" r:id="rId13"/>
    <p:sldLayoutId id="2147485986" r:id="rId14"/>
    <p:sldLayoutId id="2147485987" r:id="rId15"/>
    <p:sldLayoutId id="2147485988" r:id="rId16"/>
    <p:sldLayoutId id="2147485989" r:id="rId17"/>
    <p:sldLayoutId id="2147485990" r:id="rId18"/>
    <p:sldLayoutId id="2147485991" r:id="rId19"/>
    <p:sldLayoutId id="2147485992" r:id="rId20"/>
    <p:sldLayoutId id="2147485993" r:id="rId21"/>
    <p:sldLayoutId id="2147485994" r:id="rId22"/>
    <p:sldLayoutId id="2147485995" r:id="rId23"/>
    <p:sldLayoutId id="2147485996" r:id="rId24"/>
    <p:sldLayoutId id="2147485997" r:id="rId25"/>
    <p:sldLayoutId id="2147485998" r:id="rId26"/>
    <p:sldLayoutId id="2147485999" r:id="rId27"/>
    <p:sldLayoutId id="2147486000" r:id="rId28"/>
    <p:sldLayoutId id="2147486002" r:id="rId29"/>
    <p:sldLayoutId id="2147486003" r:id="rId30"/>
    <p:sldLayoutId id="2147486004" r:id="rId31"/>
    <p:sldLayoutId id="2147486005" r:id="rId32"/>
    <p:sldLayoutId id="2147486006"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sv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svg"/><Relationship Id="rId2" Type="http://schemas.openxmlformats.org/officeDocument/2006/relationships/notesSlide" Target="../notesSlides/notesSlide12.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22.xml"/><Relationship Id="rId6" Type="http://schemas.openxmlformats.org/officeDocument/2006/relationships/image" Target="../media/image76.svg"/><Relationship Id="rId11" Type="http://schemas.openxmlformats.org/officeDocument/2006/relationships/image" Target="../media/image81.svg"/><Relationship Id="rId5" Type="http://schemas.openxmlformats.org/officeDocument/2006/relationships/image" Target="../media/image75.png"/><Relationship Id="rId15" Type="http://schemas.openxmlformats.org/officeDocument/2006/relationships/image" Target="../media/image85.svg"/><Relationship Id="rId10" Type="http://schemas.openxmlformats.org/officeDocument/2006/relationships/image" Target="../media/image80.sv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03.xml"/><Relationship Id="rId5" Type="http://schemas.openxmlformats.org/officeDocument/2006/relationships/image" Target="../media/image94.pn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sv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06.svg"/><Relationship Id="rId5" Type="http://schemas.openxmlformats.org/officeDocument/2006/relationships/image" Target="../media/image105.svg"/><Relationship Id="rId4" Type="http://schemas.openxmlformats.org/officeDocument/2006/relationships/image" Target="../media/image10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hyperlink" Target="https://adoption.microsoft.com/en-us/copilot-chat/" TargetMode="External"/><Relationship Id="rId3" Type="http://schemas.openxmlformats.org/officeDocument/2006/relationships/hyperlink" Target="https://support.microsoft.com/copilot-microsoft365-chat" TargetMode="External"/><Relationship Id="rId7" Type="http://schemas.openxmlformats.org/officeDocument/2006/relationships/hyperlink" Target="https://aka.ms/CustomerHubSessions"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hyperlink" Target="https://aka.ms/prompts" TargetMode="External"/><Relationship Id="rId11" Type="http://schemas.openxmlformats.org/officeDocument/2006/relationships/hyperlink" Target="https://aka.ms/copilot/scenariolibrary" TargetMode="External"/><Relationship Id="rId5" Type="http://schemas.openxmlformats.org/officeDocument/2006/relationships/hyperlink" Target="https://aka.ms/CopilotPromptIngredients" TargetMode="External"/><Relationship Id="rId10" Type="http://schemas.openxmlformats.org/officeDocument/2006/relationships/hyperlink" Target="https://aka.ms/Copilot/ChatJourney" TargetMode="External"/><Relationship Id="rId4" Type="http://schemas.openxmlformats.org/officeDocument/2006/relationships/hyperlink" Target="https://aka.ms/Copilot/Top10ChatHandout" TargetMode="External"/><Relationship Id="rId9" Type="http://schemas.openxmlformats.org/officeDocument/2006/relationships/hyperlink" Target="https://aka.ms/Copilot/ChatUserTrainingGuid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09.png"/><Relationship Id="rId7" Type="http://schemas.openxmlformats.org/officeDocument/2006/relationships/hyperlink" Target="https://aka.ms/copilotsupport"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110.svg"/><Relationship Id="rId4" Type="http://schemas.openxmlformats.org/officeDocument/2006/relationships/hyperlink" Target="https://aka.ms/M365Champio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microsoft.com/office/2007/relationships/hdphoto" Target="../media/hdphoto9.wdp"/><Relationship Id="rId5" Type="http://schemas.openxmlformats.org/officeDocument/2006/relationships/image" Target="../media/image112.png"/><Relationship Id="rId4" Type="http://schemas.openxmlformats.org/officeDocument/2006/relationships/hyperlink" Target="https://aka.ms/CustomerHubSurve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hyperlink" Target="https://aka.ms/CustomerHubSessions" TargetMode="External"/><Relationship Id="rId5" Type="http://schemas.microsoft.com/office/2007/relationships/hdphoto" Target="../media/hdphoto7.wdp"/><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68.svg"/><Relationship Id="rId4" Type="http://schemas.openxmlformats.org/officeDocument/2006/relationships/image" Target="../media/image6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9" y="1813703"/>
            <a:ext cx="5957278" cy="840230"/>
          </a:xfrm>
          <a:prstGeom prst="rect">
            <a:avLst/>
          </a:prstGeom>
        </p:spPr>
        <p:txBody>
          <a:bodyPr wrap="square">
            <a:spAutoFit/>
          </a:bodyPr>
          <a:lstStyle/>
          <a:p>
            <a:pPr defTabSz="457200">
              <a:lnSpc>
                <a:spcPct val="90000"/>
              </a:lnSpc>
              <a:spcBef>
                <a:spcPts val="0"/>
              </a:spcBef>
              <a:defRPr/>
            </a:pPr>
            <a:r>
              <a:rPr lang="es-es" sz="27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Hola. Le damos la bienvenida al Centro de clientes</a:t>
            </a:r>
          </a:p>
        </p:txBody>
      </p:sp>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26923"/>
            <a:ext cx="7710136" cy="546826"/>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4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Maximice su </a:t>
            </a:r>
            <a:br>
              <a:rPr/>
            </a:br>
            <a:r>
              <a:rPr kumimoji="0" lang="es-es" sz="4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experiencia con</a:t>
            </a:r>
            <a:br>
              <a:rPr/>
            </a:br>
            <a:r>
              <a:rPr kumimoji="0" lang="es-es" sz="4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a:t>
            </a:r>
            <a:br>
              <a:rPr/>
            </a:br>
            <a:r>
              <a:rPr kumimoji="0" lang="es-es" sz="4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Copilot Chat</a:t>
            </a:r>
            <a:endParaRPr kumimoji="0" lang="en-U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Empezaremos en breve.</a:t>
            </a: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Hub_Video_720_Compressed">
            <a:hlinkClick r:id="" action="ppaction://media"/>
            <a:extLst>
              <a:ext uri="{FF2B5EF4-FFF2-40B4-BE49-F238E27FC236}">
                <a16:creationId xmlns:a16="http://schemas.microsoft.com/office/drawing/2014/main" id="{B0736111-6F0F-0372-9D09-13473FB6E8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71136" y="515203"/>
            <a:ext cx="3221857" cy="5727746"/>
          </a:xfrm>
          <a:prstGeom prst="rect">
            <a:avLst/>
          </a:prstGeom>
        </p:spPr>
      </p:pic>
      <p:pic>
        <p:nvPicPr>
          <p:cNvPr id="3" name="Graphic 4">
            <a:extLst>
              <a:ext uri="{FF2B5EF4-FFF2-40B4-BE49-F238E27FC236}">
                <a16:creationId xmlns:a16="http://schemas.microsoft.com/office/drawing/2014/main" id="{F7C6C7D1-AA2B-E5EF-B78A-720BE759E8F3}"/>
              </a:ext>
            </a:extLst>
          </p:cNvPr>
          <p:cNvPicPr>
            <a:picLocks/>
          </p:cNvPicPr>
          <p:nvPr/>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101416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DF3-989E-792B-2C4D-DB2AC53219B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BABC371-574D-5C2B-7FC2-E81C6B980DF4}"/>
              </a:ext>
              <a:ext uri="{C183D7F6-B498-43B3-948B-1728B52AA6E4}">
                <adec:decorative xmlns:adec="http://schemas.microsoft.com/office/drawing/2017/decorative" val="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DC8E8">
                  <a:lumMod val="50000"/>
                </a:srgbClr>
              </a:solidFill>
              <a:effectLst/>
              <a:uLnTx/>
              <a:uFillTx/>
              <a:latin typeface="Segoe Sans Display"/>
              <a:ea typeface="Segoe UI" pitchFamily="34" charset="0"/>
              <a:cs typeface="Segoe UI" pitchFamily="34" charset="0"/>
            </a:endParaRPr>
          </a:p>
        </p:txBody>
      </p:sp>
      <p:sp>
        <p:nvSpPr>
          <p:cNvPr id="2" name="Title 25">
            <a:extLst>
              <a:ext uri="{FF2B5EF4-FFF2-40B4-BE49-F238E27FC236}">
                <a16:creationId xmlns:a16="http://schemas.microsoft.com/office/drawing/2014/main" id="{C9A195C9-AA1C-D70A-69B6-DF196E83A7ED}"/>
              </a:ext>
            </a:extLst>
          </p:cNvPr>
          <p:cNvSpPr txBox="1">
            <a:spLocks noGrp="1"/>
          </p:cNvSpPr>
          <p:nvPr>
            <p:ph type="title" idx="4294967295"/>
          </p:nvPr>
        </p:nvSpPr>
        <p:spPr>
          <a:xfrm>
            <a:off x="585216" y="1119870"/>
            <a:ext cx="3032125" cy="506413"/>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Pages de </a:t>
            </a:r>
            <a:r>
              <a:rPr kumimoji="0" lang="es-es" sz="3600" b="1" i="0" u="none" strike="noStrike" kern="1200" cap="none" spc="-20" normalizeH="0" baseline="0" noProof="0" err="1">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Copilot</a:t>
            </a:r>
            <a:endParaRPr kumimoji="0" lang="es-e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endParaRPr>
          </a:p>
        </p:txBody>
      </p:sp>
      <p:sp>
        <p:nvSpPr>
          <p:cNvPr id="3" name="TextBox 2">
            <a:extLst>
              <a:ext uri="{FF2B5EF4-FFF2-40B4-BE49-F238E27FC236}">
                <a16:creationId xmlns:a16="http://schemas.microsoft.com/office/drawing/2014/main" id="{8728CE3E-E5FD-6C0C-13EA-0E3908AC287F}"/>
              </a:ext>
            </a:extLst>
          </p:cNvPr>
          <p:cNvSpPr txBox="1"/>
          <p:nvPr/>
        </p:nvSpPr>
        <p:spPr>
          <a:xfrm>
            <a:off x="585216" y="2129816"/>
            <a:ext cx="3032125" cy="3715376"/>
          </a:xfrm>
          <a:prstGeom prst="rect">
            <a:avLst/>
          </a:prstGeom>
          <a:noFill/>
        </p:spPr>
        <p:txBody>
          <a:bodyPr wrap="square" lIns="0" tIns="0" rIns="0" bIns="0" rtlCol="0">
            <a:spAutoFit/>
          </a:bodyPr>
          <a:lstStyle>
            <a:defPPr>
              <a:defRPr lang="en-US"/>
            </a:defPPr>
            <a:lvl1pPr>
              <a:lnSpc>
                <a:spcPct val="110000"/>
              </a:lnSpc>
              <a:defRPr>
                <a:solidFill>
                  <a:srgbClr val="243A5E"/>
                </a:solidFill>
                <a:cs typeface="Segoe Sans Display"/>
              </a:defRPr>
            </a:lvl1pPr>
          </a:lstStyle>
          <a:p>
            <a:pPr lvl="0" defTabSz="914400"/>
            <a:r>
              <a:rPr lang="es-es" sz="1700"/>
              <a:t>Pages de Microsoft 365 </a:t>
            </a:r>
            <a:r>
              <a:rPr lang="es-es" sz="1700" err="1"/>
              <a:t>Copilot</a:t>
            </a:r>
            <a:r>
              <a:rPr lang="es-es" sz="1700"/>
              <a:t> es un lienzo dinámico </a:t>
            </a:r>
            <a:br>
              <a:rPr lang="es-es" sz="1700"/>
            </a:br>
            <a:r>
              <a:rPr lang="es-es" sz="1700"/>
              <a:t>y persistente diseñado para </a:t>
            </a:r>
            <a:br>
              <a:rPr lang="es-es" sz="1700"/>
            </a:br>
            <a:r>
              <a:rPr lang="es-es" sz="1700"/>
              <a:t>la colaboración en grupo </a:t>
            </a:r>
            <a:br>
              <a:rPr lang="es-es" sz="1700"/>
            </a:br>
            <a:r>
              <a:rPr lang="es-es" sz="1700"/>
              <a:t>con tecnología de IA </a:t>
            </a:r>
          </a:p>
          <a:p>
            <a:pPr lvl="0" defTabSz="914400"/>
            <a:endParaRPr lang="en-US" sz="1700"/>
          </a:p>
          <a:p>
            <a:pPr lvl="0" defTabSz="914400"/>
            <a:r>
              <a:rPr lang="es-es" sz="1700"/>
              <a:t>Convierte respuestas esclarecedoras de </a:t>
            </a:r>
            <a:r>
              <a:rPr lang="es-es" sz="1700" err="1"/>
              <a:t>Copilot</a:t>
            </a:r>
            <a:r>
              <a:rPr lang="es-es" sz="1700"/>
              <a:t> </a:t>
            </a:r>
            <a:br>
              <a:rPr lang="es-es" sz="1700"/>
            </a:br>
            <a:r>
              <a:rPr lang="es-es" sz="1700"/>
              <a:t>en páginas editables y compartibles, facilitando </a:t>
            </a:r>
            <a:br>
              <a:rPr lang="es-es" sz="1700"/>
            </a:br>
            <a:r>
              <a:rPr lang="es-es" sz="1700"/>
              <a:t>la redacción de formato largo, la elaboración de esquemas y la investigación</a:t>
            </a:r>
            <a:endParaRPr kumimoji="0" lang="en-US" sz="1700" b="0" i="0" u="none" strike="noStrike" kern="1200" cap="none" spc="0" normalizeH="0" baseline="0" noProof="0">
              <a:ln>
                <a:noFill/>
              </a:ln>
              <a:solidFill>
                <a:srgbClr val="243A5E"/>
              </a:solidFill>
              <a:effectLst/>
              <a:uLnTx/>
              <a:uFillTx/>
              <a:latin typeface="Segoe Sans Display"/>
            </a:endParaRPr>
          </a:p>
        </p:txBody>
      </p:sp>
      <p:pic>
        <p:nvPicPr>
          <p:cNvPr id="5" name="Picture 4">
            <a:extLst>
              <a:ext uri="{FF2B5EF4-FFF2-40B4-BE49-F238E27FC236}">
                <a16:creationId xmlns:a16="http://schemas.microsoft.com/office/drawing/2014/main" id="{1A3CF7EE-69E1-B890-7A50-4E31952DC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1787" y="1398550"/>
            <a:ext cx="7582411" cy="4060899"/>
          </a:xfrm>
          <a:prstGeom prst="roundRect">
            <a:avLst>
              <a:gd name="adj" fmla="val 1786"/>
            </a:avLst>
          </a:prstGeom>
          <a:ln w="12700">
            <a:solidFill>
              <a:schemeClr val="tx2">
                <a:lumMod val="75000"/>
                <a:lumOff val="25000"/>
              </a:schemeClr>
            </a:solid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297738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4 L 4.16667E-6 -7.40741E-7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6 0.05347 L 4.16667E-6 2.96296E-6 " pathEditMode="relative" rAng="0" ptsTypes="AA">
                                      <p:cBhvr>
                                        <p:cTn id="12" dur="500" fill="hold"/>
                                        <p:tgtEl>
                                          <p:spTgt spid="3"/>
                                        </p:tgtEl>
                                        <p:attrNameLst>
                                          <p:attrName>ppt_x</p:attrName>
                                          <p:attrName>ppt_y</p:attrName>
                                        </p:attrNameLst>
                                      </p:cBhvr>
                                      <p:rCtr x="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pilot Pages">
            <a:hlinkClick r:id="" action="ppaction://media"/>
            <a:extLst>
              <a:ext uri="{FF2B5EF4-FFF2-40B4-BE49-F238E27FC236}">
                <a16:creationId xmlns:a16="http://schemas.microsoft.com/office/drawing/2014/main" id="{48CA3E59-4AF6-E016-33FB-7414646B56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6578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ACC6-DC44-34A8-B8AA-657D25B5C8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CFE27A-0350-C19E-680D-B33AA57C3783}"/>
              </a:ext>
            </a:extLst>
          </p:cNvPr>
          <p:cNvSpPr txBox="1"/>
          <p:nvPr/>
        </p:nvSpPr>
        <p:spPr>
          <a:xfrm>
            <a:off x="587911" y="181753"/>
            <a:ext cx="8001614" cy="577081"/>
          </a:xfrm>
          <a:prstGeom prst="rect">
            <a:avLst/>
          </a:prstGeom>
          <a:noFill/>
        </p:spPr>
        <p:txBody>
          <a:bodyPr wrap="none" rtlCol="0">
            <a:noAutofit/>
          </a:bodyPr>
          <a:lstStyle/>
          <a:p>
            <a:pPr marL="0" marR="0" lvl="0" indent="0" algn="l" defTabSz="914400" rtl="0" eaLnBrk="1" fontAlgn="auto" latinLnBrk="0" hangingPunct="1">
              <a:spcBef>
                <a:spcPts val="1000"/>
              </a:spcBef>
              <a:spcAft>
                <a:spcPts val="0"/>
              </a:spcAft>
              <a:buClrTx/>
              <a:buSzTx/>
              <a:buFontTx/>
              <a:buNone/>
              <a:tabLst/>
              <a:defRPr/>
            </a:pPr>
            <a:r>
              <a:rPr kumimoji="0" lang="es-es" sz="3500" i="0" u="none" strike="noStrike" kern="1200" cap="none" spc="0" normalizeH="0" baseline="0" noProof="0">
                <a:ln>
                  <a:noFill/>
                </a:ln>
                <a:solidFill>
                  <a:schemeClr val="bg1">
                    <a:lumMod val="95000"/>
                  </a:schemeClr>
                </a:solidFill>
                <a:effectLst/>
                <a:uLnTx/>
                <a:uFillTx/>
                <a:latin typeface="Segoe Sans Display Semibold" pitchFamily="2" charset="0"/>
                <a:cs typeface="Segoe Sans Display Semibold" pitchFamily="2" charset="0"/>
              </a:rPr>
              <a:t>Pages de </a:t>
            </a:r>
            <a:r>
              <a:rPr kumimoji="0" lang="es-es" sz="3500" i="0" u="none" strike="noStrike" kern="1200" cap="none" spc="0" normalizeH="0" baseline="0" noProof="0" err="1">
                <a:ln>
                  <a:noFill/>
                </a:ln>
                <a:solidFill>
                  <a:schemeClr val="bg1">
                    <a:lumMod val="95000"/>
                  </a:schemeClr>
                </a:solidFill>
                <a:effectLst/>
                <a:uLnTx/>
                <a:uFillTx/>
                <a:latin typeface="Segoe Sans Display Semibold" pitchFamily="2" charset="0"/>
                <a:cs typeface="Segoe Sans Display Semibold" pitchFamily="2" charset="0"/>
              </a:rPr>
              <a:t>Copilot</a:t>
            </a:r>
            <a:r>
              <a:rPr kumimoji="0" lang="es-es" sz="3500" i="0" u="none" strike="noStrike" kern="1200" cap="none" spc="0" normalizeH="0" baseline="0" noProof="0">
                <a:ln>
                  <a:noFill/>
                </a:ln>
                <a:solidFill>
                  <a:schemeClr val="bg1">
                    <a:lumMod val="95000"/>
                  </a:schemeClr>
                </a:solidFill>
                <a:effectLst/>
                <a:uLnTx/>
                <a:uFillTx/>
                <a:latin typeface="Segoe Sans Display Semibold" pitchFamily="2" charset="0"/>
                <a:cs typeface="Segoe Sans Display Semibold" pitchFamily="2" charset="0"/>
              </a:rPr>
              <a:t> se compone de archivos </a:t>
            </a:r>
            <a:br>
              <a:rPr kumimoji="0" lang="es-es" sz="3500" i="0" u="none" strike="noStrike" kern="1200" cap="none" spc="0" normalizeH="0" baseline="0" noProof="0">
                <a:ln>
                  <a:noFill/>
                </a:ln>
                <a:solidFill>
                  <a:schemeClr val="bg1">
                    <a:lumMod val="95000"/>
                  </a:schemeClr>
                </a:solidFill>
                <a:effectLst/>
                <a:uLnTx/>
                <a:uFillTx/>
                <a:latin typeface="Segoe Sans Display Semibold" pitchFamily="2" charset="0"/>
                <a:cs typeface="Segoe Sans Display Semibold" pitchFamily="2" charset="0"/>
              </a:rPr>
            </a:br>
            <a:r>
              <a:rPr kumimoji="0" lang="es-es" sz="3500" i="0" u="none" strike="noStrike" kern="1200" cap="none" spc="0" normalizeH="0" baseline="0" noProof="0">
                <a:ln>
                  <a:noFill/>
                </a:ln>
                <a:solidFill>
                  <a:schemeClr val="bg1">
                    <a:lumMod val="95000"/>
                  </a:schemeClr>
                </a:solidFill>
                <a:effectLst/>
                <a:uLnTx/>
                <a:uFillTx/>
                <a:latin typeface="Segoe Sans Display Semibold" pitchFamily="2" charset="0"/>
                <a:cs typeface="Segoe Sans Display Semibold" pitchFamily="2" charset="0"/>
              </a:rPr>
              <a:t>de Microsoft Loop</a:t>
            </a:r>
          </a:p>
        </p:txBody>
      </p:sp>
      <p:pic>
        <p:nvPicPr>
          <p:cNvPr id="5" name="Image 0">
            <a:extLst>
              <a:ext uri="{FF2B5EF4-FFF2-40B4-BE49-F238E27FC236}">
                <a16:creationId xmlns:a16="http://schemas.microsoft.com/office/drawing/2014/main" id="{87912EF2-BB49-95C0-7B27-9690F654EEB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502400" y="2565400"/>
            <a:ext cx="1377950" cy="3194050"/>
          </a:xfrm>
          <a:prstGeom prst="rect">
            <a:avLst/>
          </a:prstGeom>
        </p:spPr>
      </p:pic>
      <p:pic>
        <p:nvPicPr>
          <p:cNvPr id="6" name="Image 1">
            <a:extLst>
              <a:ext uri="{FF2B5EF4-FFF2-40B4-BE49-F238E27FC236}">
                <a16:creationId xmlns:a16="http://schemas.microsoft.com/office/drawing/2014/main" id="{A00E4DFD-075C-38A5-042C-4C2401D9941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943793" y="2400300"/>
            <a:ext cx="381000" cy="374650"/>
          </a:xfrm>
          <a:prstGeom prst="rect">
            <a:avLst/>
          </a:prstGeom>
        </p:spPr>
      </p:pic>
      <p:pic>
        <p:nvPicPr>
          <p:cNvPr id="8" name="Image 2">
            <a:extLst>
              <a:ext uri="{FF2B5EF4-FFF2-40B4-BE49-F238E27FC236}">
                <a16:creationId xmlns:a16="http://schemas.microsoft.com/office/drawing/2014/main" id="{9A127683-300C-7E72-FFBC-7EAAD6010B88}"/>
              </a:ext>
              <a:ext uri="{C183D7F6-B498-43B3-948B-1728B52AA6E4}">
                <adec:decorative xmlns:adec="http://schemas.microsoft.com/office/drawing/2017/decorative" val="1"/>
              </a:ext>
            </a:extLst>
          </p:cNvPr>
          <p:cNvPicPr>
            <a:picLocks noChangeAspect="1"/>
          </p:cNvPicPr>
          <p:nvPr/>
        </p:nvPicPr>
        <p:blipFill>
          <a:blip r:embed="rId5" cstate="email">
            <a:alphaModFix amt="35000"/>
            <a:extLst>
              <a:ext uri="{28A0092B-C50C-407E-A947-70E740481C1C}">
                <a14:useLocalDpi xmlns:a14="http://schemas.microsoft.com/office/drawing/2010/main"/>
              </a:ext>
            </a:extLst>
          </a:blip>
          <a:srcRect/>
          <a:stretch/>
        </p:blipFill>
        <p:spPr>
          <a:xfrm>
            <a:off x="3500800" y="1778000"/>
            <a:ext cx="1841111" cy="4032250"/>
          </a:xfrm>
          <a:prstGeom prst="rect">
            <a:avLst/>
          </a:prstGeom>
        </p:spPr>
      </p:pic>
      <p:pic>
        <p:nvPicPr>
          <p:cNvPr id="9" name="Image 3">
            <a:extLst>
              <a:ext uri="{FF2B5EF4-FFF2-40B4-BE49-F238E27FC236}">
                <a16:creationId xmlns:a16="http://schemas.microsoft.com/office/drawing/2014/main" id="{2D7CB1CF-7658-F67A-DFE8-FBE548C9252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111750" y="2565400"/>
            <a:ext cx="1371600" cy="3194050"/>
          </a:xfrm>
          <a:prstGeom prst="rect">
            <a:avLst/>
          </a:prstGeom>
        </p:spPr>
      </p:pic>
      <p:pic>
        <p:nvPicPr>
          <p:cNvPr id="10" name="Image 4">
            <a:extLst>
              <a:ext uri="{FF2B5EF4-FFF2-40B4-BE49-F238E27FC236}">
                <a16:creationId xmlns:a16="http://schemas.microsoft.com/office/drawing/2014/main" id="{40853974-6D87-0E5F-FD75-BBAE098CD403}"/>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607050" y="2400300"/>
            <a:ext cx="381000" cy="374650"/>
          </a:xfrm>
          <a:prstGeom prst="rect">
            <a:avLst/>
          </a:prstGeom>
        </p:spPr>
      </p:pic>
      <p:pic>
        <p:nvPicPr>
          <p:cNvPr id="11" name="Image 5">
            <a:extLst>
              <a:ext uri="{FF2B5EF4-FFF2-40B4-BE49-F238E27FC236}">
                <a16:creationId xmlns:a16="http://schemas.microsoft.com/office/drawing/2014/main" id="{347FC7C8-83B9-9273-E953-26586FF574A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2362200" y="2565400"/>
            <a:ext cx="1371600" cy="3194050"/>
          </a:xfrm>
          <a:prstGeom prst="rect">
            <a:avLst/>
          </a:prstGeom>
        </p:spPr>
      </p:pic>
      <p:pic>
        <p:nvPicPr>
          <p:cNvPr id="12" name="Image 6">
            <a:extLst>
              <a:ext uri="{FF2B5EF4-FFF2-40B4-BE49-F238E27FC236}">
                <a16:creationId xmlns:a16="http://schemas.microsoft.com/office/drawing/2014/main" id="{F32E217A-0E7B-068B-4A9C-F0049457826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1022350" y="1435100"/>
            <a:ext cx="2667000" cy="558800"/>
          </a:xfrm>
          <a:prstGeom prst="rect">
            <a:avLst/>
          </a:prstGeom>
        </p:spPr>
      </p:pic>
      <p:pic>
        <p:nvPicPr>
          <p:cNvPr id="13" name="Image 7">
            <a:extLst>
              <a:ext uri="{FF2B5EF4-FFF2-40B4-BE49-F238E27FC236}">
                <a16:creationId xmlns:a16="http://schemas.microsoft.com/office/drawing/2014/main" id="{F0EA52CB-8AD2-B2C8-279B-1E98A3B7116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3765550" y="1435100"/>
            <a:ext cx="3403600" cy="558800"/>
          </a:xfrm>
          <a:prstGeom prst="rect">
            <a:avLst/>
          </a:prstGeom>
        </p:spPr>
      </p:pic>
      <p:pic>
        <p:nvPicPr>
          <p:cNvPr id="14" name="Image 8">
            <a:extLst>
              <a:ext uri="{FF2B5EF4-FFF2-40B4-BE49-F238E27FC236}">
                <a16:creationId xmlns:a16="http://schemas.microsoft.com/office/drawing/2014/main" id="{6BC858F5-0CFC-1D52-D300-C4F99450E5C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7245350" y="1435100"/>
            <a:ext cx="4699000" cy="558800"/>
          </a:xfrm>
          <a:prstGeom prst="rect">
            <a:avLst/>
          </a:prstGeom>
        </p:spPr>
      </p:pic>
      <p:pic>
        <p:nvPicPr>
          <p:cNvPr id="15" name="Image 9">
            <a:extLst>
              <a:ext uri="{FF2B5EF4-FFF2-40B4-BE49-F238E27FC236}">
                <a16:creationId xmlns:a16="http://schemas.microsoft.com/office/drawing/2014/main" id="{EA0AE267-CCAE-000D-112C-FA471CFE1F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4229100" y="2393950"/>
            <a:ext cx="381000" cy="387350"/>
          </a:xfrm>
          <a:prstGeom prst="rect">
            <a:avLst/>
          </a:prstGeom>
        </p:spPr>
      </p:pic>
      <p:pic>
        <p:nvPicPr>
          <p:cNvPr id="16" name="Image 10">
            <a:extLst>
              <a:ext uri="{FF2B5EF4-FFF2-40B4-BE49-F238E27FC236}">
                <a16:creationId xmlns:a16="http://schemas.microsoft.com/office/drawing/2014/main" id="{4EC8DF9D-B7E5-E50B-7E0D-C0E979FA04E5}"/>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p:blipFill>
        <p:spPr>
          <a:xfrm>
            <a:off x="1418200" y="2381250"/>
            <a:ext cx="408449" cy="408449"/>
          </a:xfrm>
          <a:prstGeom prst="rect">
            <a:avLst/>
          </a:prstGeom>
        </p:spPr>
      </p:pic>
      <p:pic>
        <p:nvPicPr>
          <p:cNvPr id="17" name="Image 11">
            <a:extLst>
              <a:ext uri="{FF2B5EF4-FFF2-40B4-BE49-F238E27FC236}">
                <a16:creationId xmlns:a16="http://schemas.microsoft.com/office/drawing/2014/main" id="{6A4A0109-C148-96DF-6D77-7B6C0BCF2E61}"/>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800350" y="2381251"/>
            <a:ext cx="415998" cy="415999"/>
          </a:xfrm>
          <a:prstGeom prst="rect">
            <a:avLst/>
          </a:prstGeom>
        </p:spPr>
      </p:pic>
      <p:pic>
        <p:nvPicPr>
          <p:cNvPr id="18" name="Image 12">
            <a:extLst>
              <a:ext uri="{FF2B5EF4-FFF2-40B4-BE49-F238E27FC236}">
                <a16:creationId xmlns:a16="http://schemas.microsoft.com/office/drawing/2014/main" id="{610CAE27-B18C-12C4-D991-5BE18140F42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10566400" y="2590800"/>
            <a:ext cx="1377950" cy="3168650"/>
          </a:xfrm>
          <a:prstGeom prst="rect">
            <a:avLst/>
          </a:prstGeom>
        </p:spPr>
      </p:pic>
      <p:pic>
        <p:nvPicPr>
          <p:cNvPr id="19" name="Image 13">
            <a:extLst>
              <a:ext uri="{FF2B5EF4-FFF2-40B4-BE49-F238E27FC236}">
                <a16:creationId xmlns:a16="http://schemas.microsoft.com/office/drawing/2014/main" id="{3ECB4E72-6324-85D3-BB35-77C6796920AF}"/>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11017606" y="2400300"/>
            <a:ext cx="476250" cy="374650"/>
          </a:xfrm>
          <a:prstGeom prst="rect">
            <a:avLst/>
          </a:prstGeom>
        </p:spPr>
      </p:pic>
      <p:pic>
        <p:nvPicPr>
          <p:cNvPr id="20" name="Image 14">
            <a:extLst>
              <a:ext uri="{FF2B5EF4-FFF2-40B4-BE49-F238E27FC236}">
                <a16:creationId xmlns:a16="http://schemas.microsoft.com/office/drawing/2014/main" id="{F6D74D6B-50C9-3215-806D-13326881B03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7"/>
              </a:ext>
            </a:extLst>
          </a:blip>
          <a:srcRect/>
          <a:stretch/>
        </p:blipFill>
        <p:spPr>
          <a:xfrm>
            <a:off x="9188450" y="2590800"/>
            <a:ext cx="1377950" cy="3168650"/>
          </a:xfrm>
          <a:prstGeom prst="rect">
            <a:avLst/>
          </a:prstGeom>
        </p:spPr>
      </p:pic>
      <p:pic>
        <p:nvPicPr>
          <p:cNvPr id="21" name="Image 15">
            <a:extLst>
              <a:ext uri="{FF2B5EF4-FFF2-40B4-BE49-F238E27FC236}">
                <a16:creationId xmlns:a16="http://schemas.microsoft.com/office/drawing/2014/main" id="{8AB85ADE-CE0B-AFA8-1D95-292A357E7BB0}"/>
              </a:ext>
              <a:ext uri="{C183D7F6-B498-43B3-948B-1728B52AA6E4}">
                <adec:decorative xmlns:adec="http://schemas.microsoft.com/office/drawing/2017/decorative" val="1"/>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9677754" y="2400300"/>
            <a:ext cx="400050" cy="374650"/>
          </a:xfrm>
          <a:prstGeom prst="rect">
            <a:avLst/>
          </a:prstGeom>
        </p:spPr>
      </p:pic>
      <p:pic>
        <p:nvPicPr>
          <p:cNvPr id="22" name="Image 16">
            <a:extLst>
              <a:ext uri="{FF2B5EF4-FFF2-40B4-BE49-F238E27FC236}">
                <a16:creationId xmlns:a16="http://schemas.microsoft.com/office/drawing/2014/main" id="{A354E37A-1796-0937-4ACA-44A6025C706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9"/>
              </a:ext>
            </a:extLst>
          </a:blip>
          <a:srcRect/>
          <a:stretch/>
        </p:blipFill>
        <p:spPr>
          <a:xfrm>
            <a:off x="7816850" y="2590800"/>
            <a:ext cx="1371600" cy="3168650"/>
          </a:xfrm>
          <a:prstGeom prst="rect">
            <a:avLst/>
          </a:prstGeom>
        </p:spPr>
      </p:pic>
      <p:pic>
        <p:nvPicPr>
          <p:cNvPr id="23" name="Image 17">
            <a:extLst>
              <a:ext uri="{FF2B5EF4-FFF2-40B4-BE49-F238E27FC236}">
                <a16:creationId xmlns:a16="http://schemas.microsoft.com/office/drawing/2014/main" id="{25FC7F37-722C-6EFA-0774-C1187DBEDD3E}"/>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8287103" y="2400300"/>
            <a:ext cx="431800" cy="374650"/>
          </a:xfrm>
          <a:prstGeom prst="rect">
            <a:avLst/>
          </a:prstGeom>
        </p:spPr>
      </p:pic>
      <p:sp>
        <p:nvSpPr>
          <p:cNvPr id="24" name="Text 0">
            <a:extLst>
              <a:ext uri="{FF2B5EF4-FFF2-40B4-BE49-F238E27FC236}">
                <a16:creationId xmlns:a16="http://schemas.microsoft.com/office/drawing/2014/main" id="{2763E696-8AF2-4B48-3C2A-3E77067F7FE6}"/>
              </a:ext>
            </a:extLst>
          </p:cNvPr>
          <p:cNvSpPr/>
          <p:nvPr/>
        </p:nvSpPr>
        <p:spPr>
          <a:xfrm>
            <a:off x="6800850" y="2876550"/>
            <a:ext cx="64135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OneNote</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25" name="Text 1">
            <a:extLst>
              <a:ext uri="{FF2B5EF4-FFF2-40B4-BE49-F238E27FC236}">
                <a16:creationId xmlns:a16="http://schemas.microsoft.com/office/drawing/2014/main" id="{81A1A91E-4970-C314-1E25-35A81E39FFAC}"/>
              </a:ext>
            </a:extLst>
          </p:cNvPr>
          <p:cNvSpPr/>
          <p:nvPr/>
        </p:nvSpPr>
        <p:spPr>
          <a:xfrm>
            <a:off x="652780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Memoria digital</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26" name="Text 2">
            <a:extLst>
              <a:ext uri="{FF2B5EF4-FFF2-40B4-BE49-F238E27FC236}">
                <a16:creationId xmlns:a16="http://schemas.microsoft.com/office/drawing/2014/main" id="{26255F7A-019C-6BB8-91BB-68EEC0315ED8}"/>
              </a:ext>
            </a:extLst>
          </p:cNvPr>
          <p:cNvSpPr/>
          <p:nvPr/>
        </p:nvSpPr>
        <p:spPr>
          <a:xfrm>
            <a:off x="661670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Notas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27" name="Text 3">
            <a:extLst>
              <a:ext uri="{FF2B5EF4-FFF2-40B4-BE49-F238E27FC236}">
                <a16:creationId xmlns:a16="http://schemas.microsoft.com/office/drawing/2014/main" id="{0368AA3C-7478-3713-8B82-1EDB05EC156B}"/>
              </a:ext>
            </a:extLst>
          </p:cNvPr>
          <p:cNvSpPr/>
          <p:nvPr/>
        </p:nvSpPr>
        <p:spPr>
          <a:xfrm>
            <a:off x="661670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Capture ideas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y organice sus pensamientos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28" name="Text 5">
            <a:extLst>
              <a:ext uri="{FF2B5EF4-FFF2-40B4-BE49-F238E27FC236}">
                <a16:creationId xmlns:a16="http://schemas.microsoft.com/office/drawing/2014/main" id="{2EB9568B-66D5-67F3-D40A-E1F46DA83385}"/>
              </a:ext>
            </a:extLst>
          </p:cNvPr>
          <p:cNvSpPr/>
          <p:nvPr/>
        </p:nvSpPr>
        <p:spPr>
          <a:xfrm>
            <a:off x="4229100" y="2876550"/>
            <a:ext cx="36195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Loop</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29" name="Text 6">
            <a:extLst>
              <a:ext uri="{FF2B5EF4-FFF2-40B4-BE49-F238E27FC236}">
                <a16:creationId xmlns:a16="http://schemas.microsoft.com/office/drawing/2014/main" id="{C091BCC8-A18C-C8C1-EBBD-28C3E7B29C6F}"/>
              </a:ext>
            </a:extLst>
          </p:cNvPr>
          <p:cNvSpPr/>
          <p:nvPr/>
        </p:nvSpPr>
        <p:spPr>
          <a:xfrm>
            <a:off x="381635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Cocreación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0" name="Text 7">
            <a:extLst>
              <a:ext uri="{FF2B5EF4-FFF2-40B4-BE49-F238E27FC236}">
                <a16:creationId xmlns:a16="http://schemas.microsoft.com/office/drawing/2014/main" id="{46A995BB-17CB-6292-687E-1D824CB6CB46}"/>
              </a:ext>
            </a:extLst>
          </p:cNvPr>
          <p:cNvSpPr/>
          <p:nvPr/>
        </p:nvSpPr>
        <p:spPr>
          <a:xfrm>
            <a:off x="386715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Piense, planifique y cree junto con sus colaboradores y reúna a su equipo e ideas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en un solo lugar</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1" name="Text 8">
            <a:extLst>
              <a:ext uri="{FF2B5EF4-FFF2-40B4-BE49-F238E27FC236}">
                <a16:creationId xmlns:a16="http://schemas.microsoft.com/office/drawing/2014/main" id="{D4C16388-889C-C6D4-F060-1ECD9E05A279}"/>
              </a:ext>
            </a:extLst>
          </p:cNvPr>
          <p:cNvSpPr/>
          <p:nvPr/>
        </p:nvSpPr>
        <p:spPr>
          <a:xfrm>
            <a:off x="388620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Espacio de trabajo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y componentes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2" name="Text 9">
            <a:extLst>
              <a:ext uri="{FF2B5EF4-FFF2-40B4-BE49-F238E27FC236}">
                <a16:creationId xmlns:a16="http://schemas.microsoft.com/office/drawing/2014/main" id="{053CD1DA-5B06-41A3-9DA9-98E3304A5DB1}"/>
              </a:ext>
            </a:extLst>
          </p:cNvPr>
          <p:cNvSpPr/>
          <p:nvPr/>
        </p:nvSpPr>
        <p:spPr>
          <a:xfrm>
            <a:off x="5372100" y="2876550"/>
            <a:ext cx="83185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Whiteboard</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3" name="Text 10">
            <a:extLst>
              <a:ext uri="{FF2B5EF4-FFF2-40B4-BE49-F238E27FC236}">
                <a16:creationId xmlns:a16="http://schemas.microsoft.com/office/drawing/2014/main" id="{1440465C-9EF3-1973-C54F-B25236BF0BCC}"/>
              </a:ext>
            </a:extLst>
          </p:cNvPr>
          <p:cNvSpPr/>
          <p:nvPr/>
        </p:nvSpPr>
        <p:spPr>
          <a:xfrm>
            <a:off x="519430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Lluvia de ideas visual</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4" name="Text 11">
            <a:extLst>
              <a:ext uri="{FF2B5EF4-FFF2-40B4-BE49-F238E27FC236}">
                <a16:creationId xmlns:a16="http://schemas.microsoft.com/office/drawing/2014/main" id="{B4E62DF1-23D6-589F-F440-68D9559D2AEA}"/>
              </a:ext>
            </a:extLst>
          </p:cNvPr>
          <p:cNvSpPr/>
          <p:nvPr/>
        </p:nvSpPr>
        <p:spPr>
          <a:xfrm>
            <a:off x="526415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Visualice sus ideas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y haga una lluvia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de ideas en grupo</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5" name="Text 12">
            <a:extLst>
              <a:ext uri="{FF2B5EF4-FFF2-40B4-BE49-F238E27FC236}">
                <a16:creationId xmlns:a16="http://schemas.microsoft.com/office/drawing/2014/main" id="{31C6AB50-2B7A-76B7-BC4C-5E1535D9F08B}"/>
              </a:ext>
            </a:extLst>
          </p:cNvPr>
          <p:cNvSpPr/>
          <p:nvPr/>
        </p:nvSpPr>
        <p:spPr>
          <a:xfrm>
            <a:off x="526415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Lienzo</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6" name="Text 13">
            <a:extLst>
              <a:ext uri="{FF2B5EF4-FFF2-40B4-BE49-F238E27FC236}">
                <a16:creationId xmlns:a16="http://schemas.microsoft.com/office/drawing/2014/main" id="{9AD0B074-4435-9DAD-0AC5-F3CFD6237A79}"/>
              </a:ext>
            </a:extLst>
          </p:cNvPr>
          <p:cNvSpPr/>
          <p:nvPr/>
        </p:nvSpPr>
        <p:spPr>
          <a:xfrm>
            <a:off x="2813050" y="2876550"/>
            <a:ext cx="44450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Teams</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7" name="Text 14">
            <a:extLst>
              <a:ext uri="{FF2B5EF4-FFF2-40B4-BE49-F238E27FC236}">
                <a16:creationId xmlns:a16="http://schemas.microsoft.com/office/drawing/2014/main" id="{B5DC71A3-87BD-45F1-8258-FB80F01D2E56}"/>
              </a:ext>
            </a:extLst>
          </p:cNvPr>
          <p:cNvSpPr/>
          <p:nvPr/>
        </p:nvSpPr>
        <p:spPr>
          <a:xfrm>
            <a:off x="244475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Colaboración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8" name="Text 15">
            <a:extLst>
              <a:ext uri="{FF2B5EF4-FFF2-40B4-BE49-F238E27FC236}">
                <a16:creationId xmlns:a16="http://schemas.microsoft.com/office/drawing/2014/main" id="{6869D202-FD9C-1DF7-6045-2EC8D7A71998}"/>
              </a:ext>
            </a:extLst>
          </p:cNvPr>
          <p:cNvSpPr/>
          <p:nvPr/>
        </p:nvSpPr>
        <p:spPr>
          <a:xfrm>
            <a:off x="251460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Reúna a todo el mundo para chatear, hacer llamadas y colaborar</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39" name="Text 16">
            <a:extLst>
              <a:ext uri="{FF2B5EF4-FFF2-40B4-BE49-F238E27FC236}">
                <a16:creationId xmlns:a16="http://schemas.microsoft.com/office/drawing/2014/main" id="{8161C9C8-DDEB-F611-1D72-220CCEC7E90B}"/>
              </a:ext>
            </a:extLst>
          </p:cNvPr>
          <p:cNvSpPr/>
          <p:nvPr/>
        </p:nvSpPr>
        <p:spPr>
          <a:xfrm>
            <a:off x="251460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Reuniones,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chat y canales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0" name="Text 17">
            <a:extLst>
              <a:ext uri="{FF2B5EF4-FFF2-40B4-BE49-F238E27FC236}">
                <a16:creationId xmlns:a16="http://schemas.microsoft.com/office/drawing/2014/main" id="{10AAB74E-1137-177F-9A7F-8F079DEDCAB0}"/>
              </a:ext>
            </a:extLst>
          </p:cNvPr>
          <p:cNvSpPr/>
          <p:nvPr/>
        </p:nvSpPr>
        <p:spPr>
          <a:xfrm>
            <a:off x="1371600" y="2876550"/>
            <a:ext cx="57785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Outlook</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1" name="Text 18">
            <a:extLst>
              <a:ext uri="{FF2B5EF4-FFF2-40B4-BE49-F238E27FC236}">
                <a16:creationId xmlns:a16="http://schemas.microsoft.com/office/drawing/2014/main" id="{ED9F845F-3F0D-418D-CA47-B69831ED4832}"/>
              </a:ext>
            </a:extLst>
          </p:cNvPr>
          <p:cNvSpPr/>
          <p:nvPr/>
        </p:nvSpPr>
        <p:spPr>
          <a:xfrm>
            <a:off x="1066800" y="3092450"/>
            <a:ext cx="1211924" cy="3048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Organización y conexión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2" name="Text 19">
            <a:extLst>
              <a:ext uri="{FF2B5EF4-FFF2-40B4-BE49-F238E27FC236}">
                <a16:creationId xmlns:a16="http://schemas.microsoft.com/office/drawing/2014/main" id="{FCF001E1-274C-EA48-A586-604F2863E225}"/>
              </a:ext>
            </a:extLst>
          </p:cNvPr>
          <p:cNvSpPr/>
          <p:nvPr/>
        </p:nvSpPr>
        <p:spPr>
          <a:xfrm>
            <a:off x="113665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Gestione su correo electrónico, calendario, tareas y contactos en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el mismo lugar</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3" name="Text 20">
            <a:extLst>
              <a:ext uri="{FF2B5EF4-FFF2-40B4-BE49-F238E27FC236}">
                <a16:creationId xmlns:a16="http://schemas.microsoft.com/office/drawing/2014/main" id="{772FE1F0-DC1B-9AE2-E1D1-8AC9A2B5AB99}"/>
              </a:ext>
            </a:extLst>
          </p:cNvPr>
          <p:cNvSpPr/>
          <p:nvPr/>
        </p:nvSpPr>
        <p:spPr>
          <a:xfrm>
            <a:off x="113665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Correo electrónico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y calendario</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4" name="Text 21">
            <a:extLst>
              <a:ext uri="{FF2B5EF4-FFF2-40B4-BE49-F238E27FC236}">
                <a16:creationId xmlns:a16="http://schemas.microsoft.com/office/drawing/2014/main" id="{BEAA6127-E5E5-A9AB-F2EE-E302E5F259D2}"/>
              </a:ext>
            </a:extLst>
          </p:cNvPr>
          <p:cNvSpPr/>
          <p:nvPr/>
        </p:nvSpPr>
        <p:spPr>
          <a:xfrm>
            <a:off x="1778000" y="1476923"/>
            <a:ext cx="1162050" cy="4762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50" b="0" i="0" u="none" strike="noStrike" kern="1200" cap="none" spc="0" normalizeH="0" baseline="0" noProof="0">
                <a:ln>
                  <a:noFill/>
                </a:ln>
                <a:solidFill>
                  <a:srgbClr val="000000"/>
                </a:solidFill>
                <a:effectLst/>
                <a:uLnTx/>
                <a:uFillTx/>
                <a:latin typeface="Segoe UI Semibold" pitchFamily="34" charset="0"/>
                <a:ea typeface="Segoe UI Semibold" pitchFamily="34" charset="-122"/>
                <a:cs typeface="Segoe UI Semibold" pitchFamily="34" charset="-120"/>
              </a:rPr>
              <a:t>Comunicación</a:t>
            </a:r>
            <a:endParaRPr kumimoji="0" lang="en-US" sz="125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45" name="Text 22">
            <a:extLst>
              <a:ext uri="{FF2B5EF4-FFF2-40B4-BE49-F238E27FC236}">
                <a16:creationId xmlns:a16="http://schemas.microsoft.com/office/drawing/2014/main" id="{8C1A6E2A-5BB7-BF91-6AF9-AB5540708A09}"/>
              </a:ext>
            </a:extLst>
          </p:cNvPr>
          <p:cNvSpPr/>
          <p:nvPr/>
        </p:nvSpPr>
        <p:spPr>
          <a:xfrm>
            <a:off x="4565650" y="1476923"/>
            <a:ext cx="1809750" cy="4762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50" b="0" i="0" u="none" strike="noStrike" kern="1200" cap="none" spc="0" normalizeH="0" baseline="0" noProof="0">
                <a:ln>
                  <a:noFill/>
                </a:ln>
                <a:solidFill>
                  <a:srgbClr val="000000"/>
                </a:solidFill>
                <a:effectLst/>
                <a:uLnTx/>
                <a:uFillTx/>
                <a:latin typeface="Segoe UI Semibold" pitchFamily="34" charset="0"/>
                <a:ea typeface="Segoe UI Semibold" pitchFamily="34" charset="-122"/>
                <a:cs typeface="Segoe UI Semibold" pitchFamily="34" charset="-120"/>
              </a:rPr>
              <a:t>Cocreación e ideas</a:t>
            </a:r>
            <a:endParaRPr kumimoji="0" lang="en-US" sz="125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46" name="Text 23">
            <a:extLst>
              <a:ext uri="{FF2B5EF4-FFF2-40B4-BE49-F238E27FC236}">
                <a16:creationId xmlns:a16="http://schemas.microsoft.com/office/drawing/2014/main" id="{7B9C0B09-2384-D8DF-C343-3BBE161D4C9A}"/>
              </a:ext>
            </a:extLst>
          </p:cNvPr>
          <p:cNvSpPr/>
          <p:nvPr/>
        </p:nvSpPr>
        <p:spPr>
          <a:xfrm>
            <a:off x="8664096" y="1476923"/>
            <a:ext cx="1867859" cy="4762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50" b="0" i="0" u="none" strike="noStrike" kern="1200" cap="none" spc="0" normalizeH="0" baseline="0" noProof="0">
                <a:ln>
                  <a:noFill/>
                </a:ln>
                <a:solidFill>
                  <a:srgbClr val="000000"/>
                </a:solidFill>
                <a:effectLst/>
                <a:uLnTx/>
                <a:uFillTx/>
                <a:latin typeface="Segoe UI Semibold" pitchFamily="34" charset="0"/>
                <a:ea typeface="Segoe UI Semibold" pitchFamily="34" charset="-122"/>
                <a:cs typeface="Segoe UI Semibold" pitchFamily="34" charset="-120"/>
              </a:rPr>
              <a:t>Contenido finalizado</a:t>
            </a:r>
            <a:endParaRPr kumimoji="0" lang="en-US" sz="125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47" name="Text 24">
            <a:extLst>
              <a:ext uri="{FF2B5EF4-FFF2-40B4-BE49-F238E27FC236}">
                <a16:creationId xmlns:a16="http://schemas.microsoft.com/office/drawing/2014/main" id="{F9BF2BB2-52A0-3991-0AE1-5F272F4DC433}"/>
              </a:ext>
            </a:extLst>
          </p:cNvPr>
          <p:cNvSpPr/>
          <p:nvPr/>
        </p:nvSpPr>
        <p:spPr>
          <a:xfrm>
            <a:off x="298450" y="3676650"/>
            <a:ext cx="723900" cy="215900"/>
          </a:xfrm>
          <a:prstGeom prst="rect">
            <a:avLst/>
          </a:prstGeom>
          <a:noFill/>
          <a:ln/>
        </p:spPr>
        <p:txBody>
          <a:bodyPr wrap="square" lIns="0" tIns="0" rIns="0" bIns="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Esencia
de la aplicación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8" name="Text 25">
            <a:extLst>
              <a:ext uri="{FF2B5EF4-FFF2-40B4-BE49-F238E27FC236}">
                <a16:creationId xmlns:a16="http://schemas.microsoft.com/office/drawing/2014/main" id="{A96D38E0-30ED-C65E-0230-9283664ABD89}"/>
              </a:ext>
            </a:extLst>
          </p:cNvPr>
          <p:cNvSpPr/>
          <p:nvPr/>
        </p:nvSpPr>
        <p:spPr>
          <a:xfrm>
            <a:off x="298450" y="4298950"/>
            <a:ext cx="698500" cy="631449"/>
          </a:xfrm>
          <a:prstGeom prst="rect">
            <a:avLst/>
          </a:prstGeom>
          <a:noFill/>
          <a:ln/>
        </p:spPr>
        <p:txBody>
          <a:bodyPr wrap="square" lIns="0" tIns="0" rIns="0" bIns="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Propósito de la aplicación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49" name="Text 26">
            <a:extLst>
              <a:ext uri="{FF2B5EF4-FFF2-40B4-BE49-F238E27FC236}">
                <a16:creationId xmlns:a16="http://schemas.microsoft.com/office/drawing/2014/main" id="{F53B4081-005E-EE1A-00CE-7E3DDD5DF997}"/>
              </a:ext>
            </a:extLst>
          </p:cNvPr>
          <p:cNvSpPr/>
          <p:nvPr/>
        </p:nvSpPr>
        <p:spPr>
          <a:xfrm>
            <a:off x="10877550" y="2876550"/>
            <a:ext cx="81280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a:ea typeface="+mn-ea"/>
                <a:cs typeface="Segoe UI Semibold"/>
              </a:rPr>
              <a:t>PowerPoint</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0" name="Text 27">
            <a:extLst>
              <a:ext uri="{FF2B5EF4-FFF2-40B4-BE49-F238E27FC236}">
                <a16:creationId xmlns:a16="http://schemas.microsoft.com/office/drawing/2014/main" id="{52C7F4B0-BF84-1E4F-6584-314607C5C776}"/>
              </a:ext>
            </a:extLst>
          </p:cNvPr>
          <p:cNvSpPr/>
          <p:nvPr/>
        </p:nvSpPr>
        <p:spPr>
          <a:xfrm>
            <a:off x="1069340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Presentación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1" name="Text 28">
            <a:extLst>
              <a:ext uri="{FF2B5EF4-FFF2-40B4-BE49-F238E27FC236}">
                <a16:creationId xmlns:a16="http://schemas.microsoft.com/office/drawing/2014/main" id="{FFA501D4-7E1C-23B4-1EF5-06054096ECE4}"/>
              </a:ext>
            </a:extLst>
          </p:cNvPr>
          <p:cNvSpPr/>
          <p:nvPr/>
        </p:nvSpPr>
        <p:spPr>
          <a:xfrm>
            <a:off x="1071880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Cree presentaciones pulidas que destaquen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2" name="Text 29">
            <a:extLst>
              <a:ext uri="{FF2B5EF4-FFF2-40B4-BE49-F238E27FC236}">
                <a16:creationId xmlns:a16="http://schemas.microsoft.com/office/drawing/2014/main" id="{C3C79057-1DE4-CFD8-B122-C87752DE2562}"/>
              </a:ext>
            </a:extLst>
          </p:cNvPr>
          <p:cNvSpPr/>
          <p:nvPr/>
        </p:nvSpPr>
        <p:spPr>
          <a:xfrm>
            <a:off x="9683750" y="2876550"/>
            <a:ext cx="36195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Excel</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3" name="Text 30">
            <a:extLst>
              <a:ext uri="{FF2B5EF4-FFF2-40B4-BE49-F238E27FC236}">
                <a16:creationId xmlns:a16="http://schemas.microsoft.com/office/drawing/2014/main" id="{AC49238C-F256-A33B-96C7-07C602F6B47C}"/>
              </a:ext>
            </a:extLst>
          </p:cNvPr>
          <p:cNvSpPr/>
          <p:nvPr/>
        </p:nvSpPr>
        <p:spPr>
          <a:xfrm>
            <a:off x="927100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Análisis de datos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4" name="Text 31">
            <a:extLst>
              <a:ext uri="{FF2B5EF4-FFF2-40B4-BE49-F238E27FC236}">
                <a16:creationId xmlns:a16="http://schemas.microsoft.com/office/drawing/2014/main" id="{C6E95CD2-AC4B-F6CB-CFE9-758C9D1ACDC9}"/>
              </a:ext>
            </a:extLst>
          </p:cNvPr>
          <p:cNvSpPr/>
          <p:nvPr/>
        </p:nvSpPr>
        <p:spPr>
          <a:xfrm>
            <a:off x="934085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Simplifique datos complejos y cree hojas de cálculo fáciles </a:t>
            </a:r>
            <a:b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b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de leer</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5" name="Text 32">
            <a:extLst>
              <a:ext uri="{FF2B5EF4-FFF2-40B4-BE49-F238E27FC236}">
                <a16:creationId xmlns:a16="http://schemas.microsoft.com/office/drawing/2014/main" id="{F6E47DA1-B8EF-8E3E-E037-87B028162140}"/>
              </a:ext>
            </a:extLst>
          </p:cNvPr>
          <p:cNvSpPr/>
          <p:nvPr/>
        </p:nvSpPr>
        <p:spPr>
          <a:xfrm>
            <a:off x="934085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Hojas de cálculo</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6" name="Text 33">
            <a:extLst>
              <a:ext uri="{FF2B5EF4-FFF2-40B4-BE49-F238E27FC236}">
                <a16:creationId xmlns:a16="http://schemas.microsoft.com/office/drawing/2014/main" id="{A70E6A27-495B-55C7-4689-D61E9A8DFF68}"/>
              </a:ext>
            </a:extLst>
          </p:cNvPr>
          <p:cNvSpPr/>
          <p:nvPr/>
        </p:nvSpPr>
        <p:spPr>
          <a:xfrm>
            <a:off x="8293100" y="2876550"/>
            <a:ext cx="400050" cy="20320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Word</a:t>
            </a:r>
            <a:endParaRPr kumimoji="0" lang="en-US" sz="12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7" name="Text 34">
            <a:extLst>
              <a:ext uri="{FF2B5EF4-FFF2-40B4-BE49-F238E27FC236}">
                <a16:creationId xmlns:a16="http://schemas.microsoft.com/office/drawing/2014/main" id="{EAFB04A0-5B2C-C960-14C1-B46C51C8729D}"/>
              </a:ext>
            </a:extLst>
          </p:cNvPr>
          <p:cNvSpPr/>
          <p:nvPr/>
        </p:nvSpPr>
        <p:spPr>
          <a:xfrm>
            <a:off x="7899400" y="3092450"/>
            <a:ext cx="1211924" cy="1524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Semibold" pitchFamily="34" charset="0"/>
                <a:ea typeface="Segoe UI Semibold" pitchFamily="34" charset="-122"/>
                <a:cs typeface="Segoe UI Semibold" pitchFamily="34" charset="-120"/>
              </a:rPr>
              <a:t>Escritura y publicación</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8" name="Text 35">
            <a:extLst>
              <a:ext uri="{FF2B5EF4-FFF2-40B4-BE49-F238E27FC236}">
                <a16:creationId xmlns:a16="http://schemas.microsoft.com/office/drawing/2014/main" id="{C8BA69B0-76A0-FD94-893D-3C3B01251B04}"/>
              </a:ext>
            </a:extLst>
          </p:cNvPr>
          <p:cNvSpPr/>
          <p:nvPr/>
        </p:nvSpPr>
        <p:spPr>
          <a:xfrm>
            <a:off x="7969250" y="4438650"/>
            <a:ext cx="1071429" cy="1536700"/>
          </a:xfrm>
          <a:prstGeom prst="rect">
            <a:avLst/>
          </a:prstGeom>
          <a:noFill/>
          <a:ln/>
        </p:spPr>
        <p:txBody>
          <a:bodyPr wrap="squar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120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Cree documentos impresionantes y mejore su escritura con funciones inteligentes integradas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59" name="Text 36">
            <a:extLst>
              <a:ext uri="{FF2B5EF4-FFF2-40B4-BE49-F238E27FC236}">
                <a16:creationId xmlns:a16="http://schemas.microsoft.com/office/drawing/2014/main" id="{0DCCBAE4-C4AA-4E58-E1BA-CA85815FAD30}"/>
              </a:ext>
            </a:extLst>
          </p:cNvPr>
          <p:cNvSpPr/>
          <p:nvPr/>
        </p:nvSpPr>
        <p:spPr>
          <a:xfrm>
            <a:off x="7969250" y="3638550"/>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Documentos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
        <p:nvSpPr>
          <p:cNvPr id="60" name="Text 37">
            <a:extLst>
              <a:ext uri="{FF2B5EF4-FFF2-40B4-BE49-F238E27FC236}">
                <a16:creationId xmlns:a16="http://schemas.microsoft.com/office/drawing/2014/main" id="{558E36D5-76F4-BFFA-CCAD-364384EA90C9}"/>
              </a:ext>
            </a:extLst>
          </p:cNvPr>
          <p:cNvSpPr/>
          <p:nvPr/>
        </p:nvSpPr>
        <p:spPr>
          <a:xfrm>
            <a:off x="10731793" y="3635375"/>
            <a:ext cx="1071429" cy="412750"/>
          </a:xfrm>
          <a:prstGeom prst="rect">
            <a:avLst/>
          </a:prstGeom>
          <a:noFill/>
          <a:ln/>
        </p:spPr>
        <p:txBody>
          <a:bodyPr wrap="square" lIns="0" tIns="0" rIns="0" bIns="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s-es" sz="800" b="0" i="0" u="none" strike="noStrike" kern="0" cap="none" spc="0" normalizeH="0" baseline="0" noProof="0">
                <a:ln>
                  <a:noFill/>
                </a:ln>
                <a:solidFill>
                  <a:schemeClr val="bg1"/>
                </a:solidFill>
                <a:effectLst/>
                <a:uLnTx/>
                <a:uFillTx/>
                <a:latin typeface="Segoe UI Regular" pitchFamily="34" charset="0"/>
                <a:ea typeface="Segoe UI Regular" pitchFamily="34" charset="-122"/>
                <a:cs typeface="Segoe UI Regular" pitchFamily="34" charset="-120"/>
              </a:rPr>
              <a:t>Diapositivas</a:t>
            </a:r>
            <a:endParaRPr kumimoji="0" lang="en-US" sz="800" b="0" i="0"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9677884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708BD-3684-EE72-998A-8A128BEFB7E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5D01BF8-CFDA-A2EB-DF7F-B94245D28BEF}"/>
              </a:ext>
            </a:extLst>
          </p:cNvPr>
          <p:cNvSpPr>
            <a:spLocks noGrp="1"/>
          </p:cNvSpPr>
          <p:nvPr>
            <p:ph idx="1"/>
          </p:nvPr>
        </p:nvSpPr>
        <p:spPr>
          <a:xfrm>
            <a:off x="6095999" y="1166842"/>
            <a:ext cx="5800165" cy="4770537"/>
          </a:xfrm>
        </p:spPr>
        <p:txBody>
          <a:bodyPr/>
          <a:lstStyle/>
          <a:p>
            <a:pPr marL="514350" indent="-514350">
              <a:spcBef>
                <a:spcPts val="600"/>
              </a:spcBef>
              <a:spcAft>
                <a:spcPts val="600"/>
              </a:spcAft>
              <a:buAutoNum type="arabicPlain"/>
            </a:pPr>
            <a:r>
              <a:rPr lang="es-es" sz="2400">
                <a:solidFill>
                  <a:srgbClr val="FFFFFF"/>
                </a:solidFill>
              </a:rPr>
              <a:t>Microsoft 365 Copilot Chat</a:t>
            </a:r>
          </a:p>
          <a:p>
            <a:pPr marL="514350" indent="-514350">
              <a:spcBef>
                <a:spcPts val="600"/>
              </a:spcBef>
              <a:spcAft>
                <a:spcPts val="600"/>
              </a:spcAft>
              <a:buAutoNum type="arabicPlain"/>
            </a:pPr>
            <a:r>
              <a:rPr lang="es-es" sz="2400"/>
              <a:t>Maximización de la experiencia de chat</a:t>
            </a:r>
          </a:p>
          <a:p>
            <a:pPr marL="971550" lvl="1" indent="-285750">
              <a:spcBef>
                <a:spcPts val="600"/>
              </a:spcBef>
              <a:spcAft>
                <a:spcPts val="600"/>
              </a:spcAft>
            </a:pPr>
            <a:r>
              <a:rPr lang="es-es" sz="2400">
                <a:cs typeface="Segoe Sans Display" pitchFamily="2" charset="0"/>
              </a:rPr>
              <a:t>Páginas de Copilot Chat</a:t>
            </a:r>
          </a:p>
          <a:p>
            <a:pPr marL="971550" lvl="1" indent="-285750">
              <a:spcBef>
                <a:spcPts val="600"/>
              </a:spcBef>
              <a:spcAft>
                <a:spcPts val="600"/>
              </a:spcAft>
            </a:pPr>
            <a:r>
              <a:rPr lang="es-es" sz="2400">
                <a:solidFill>
                  <a:srgbClr val="FFFF00"/>
                </a:solidFill>
              </a:rPr>
              <a:t>Copilot Chat Create</a:t>
            </a:r>
          </a:p>
          <a:p>
            <a:pPr marL="971550" lvl="1" indent="-285750">
              <a:spcBef>
                <a:spcPts val="600"/>
              </a:spcBef>
              <a:spcAft>
                <a:spcPts val="600"/>
              </a:spcAft>
            </a:pPr>
            <a:r>
              <a:rPr lang="es-es" sz="2400"/>
              <a:t>Copilot Chat en Outlook</a:t>
            </a:r>
          </a:p>
          <a:p>
            <a:pPr marL="971550" lvl="1" indent="-285750">
              <a:spcBef>
                <a:spcPts val="600"/>
              </a:spcBef>
              <a:spcAft>
                <a:spcPts val="600"/>
              </a:spcAft>
            </a:pPr>
            <a:r>
              <a:rPr lang="es-es" sz="2400"/>
              <a:t>Personalización de Copilot Chat</a:t>
            </a:r>
          </a:p>
          <a:p>
            <a:pPr marL="514350" indent="-514350">
              <a:spcBef>
                <a:spcPts val="600"/>
              </a:spcBef>
              <a:spcAft>
                <a:spcPts val="600"/>
              </a:spcAft>
              <a:buAutoNum type="arabicPlain"/>
            </a:pPr>
            <a:r>
              <a:rPr lang="es-es" sz="2400"/>
              <a:t>Agentes en Copilot Chat</a:t>
            </a:r>
          </a:p>
          <a:p>
            <a:pPr marL="514350" indent="-514350">
              <a:spcBef>
                <a:spcPts val="600"/>
              </a:spcBef>
              <a:spcAft>
                <a:spcPts val="600"/>
              </a:spcAft>
              <a:buAutoNum type="arabicPlain"/>
            </a:pPr>
            <a:r>
              <a:rPr lang="es-es" sz="2400"/>
              <a:t>Próximos pasos y llamadas a la acción</a:t>
            </a:r>
          </a:p>
        </p:txBody>
      </p:sp>
      <p:sp>
        <p:nvSpPr>
          <p:cNvPr id="9" name="Title 8">
            <a:extLst>
              <a:ext uri="{FF2B5EF4-FFF2-40B4-BE49-F238E27FC236}">
                <a16:creationId xmlns:a16="http://schemas.microsoft.com/office/drawing/2014/main" id="{5FA3F393-5BB1-0D3C-9ED1-0425077055CF}"/>
              </a:ext>
            </a:extLst>
          </p:cNvPr>
          <p:cNvSpPr>
            <a:spLocks noGrp="1"/>
          </p:cNvSpPr>
          <p:nvPr>
            <p:ph type="title"/>
          </p:nvPr>
        </p:nvSpPr>
        <p:spPr>
          <a:xfrm>
            <a:off x="589280" y="605657"/>
            <a:ext cx="2351884" cy="1939850"/>
          </a:xfrm>
        </p:spPr>
        <p:txBody>
          <a:bodyPr/>
          <a:lstStyle/>
          <a:p>
            <a:r>
              <a:rPr lang="es-es" sz="4400" dirty="0"/>
              <a:t>Por qué estamos aquí</a:t>
            </a:r>
          </a:p>
        </p:txBody>
      </p:sp>
      <p:cxnSp>
        <p:nvCxnSpPr>
          <p:cNvPr id="11" name="Straight Connector 10">
            <a:extLst>
              <a:ext uri="{FF2B5EF4-FFF2-40B4-BE49-F238E27FC236}">
                <a16:creationId xmlns:a16="http://schemas.microsoft.com/office/drawing/2014/main" id="{D372B1AC-793A-F574-8950-4D155448F3E2}"/>
              </a:ext>
              <a:ext uri="{C183D7F6-B498-43B3-948B-1728B52AA6E4}">
                <adec:decorative xmlns:adec="http://schemas.microsoft.com/office/drawing/2017/decorative" val="1"/>
              </a:ext>
            </a:extLst>
          </p:cNvPr>
          <p:cNvCxnSpPr>
            <a:cxnSpLocks/>
          </p:cNvCxnSpPr>
          <p:nvPr/>
        </p:nvCxnSpPr>
        <p:spPr>
          <a:xfrm>
            <a:off x="5777396" y="1193496"/>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06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DF3-989E-792B-2C4D-DB2AC53219B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BABC371-574D-5C2B-7FC2-E81C6B980DF4}"/>
              </a:ext>
              <a:ext uri="{C183D7F6-B498-43B3-948B-1728B52AA6E4}">
                <adec:decorative xmlns:adec="http://schemas.microsoft.com/office/drawing/2017/decorative" val="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DC8E8">
                  <a:lumMod val="50000"/>
                </a:srgbClr>
              </a:solidFill>
              <a:effectLst/>
              <a:uLnTx/>
              <a:uFillTx/>
              <a:latin typeface="Segoe Sans Display"/>
              <a:ea typeface="Segoe UI" pitchFamily="34" charset="0"/>
              <a:cs typeface="Segoe UI" pitchFamily="34" charset="0"/>
            </a:endParaRPr>
          </a:p>
        </p:txBody>
      </p:sp>
      <p:sp>
        <p:nvSpPr>
          <p:cNvPr id="2" name="Title 25">
            <a:extLst>
              <a:ext uri="{FF2B5EF4-FFF2-40B4-BE49-F238E27FC236}">
                <a16:creationId xmlns:a16="http://schemas.microsoft.com/office/drawing/2014/main" id="{C9A195C9-AA1C-D70A-69B6-DF196E83A7ED}"/>
              </a:ext>
            </a:extLst>
          </p:cNvPr>
          <p:cNvSpPr txBox="1">
            <a:spLocks noGrp="1"/>
          </p:cNvSpPr>
          <p:nvPr>
            <p:ph type="title" idx="4294967295"/>
          </p:nvPr>
        </p:nvSpPr>
        <p:spPr>
          <a:xfrm>
            <a:off x="585216" y="2368550"/>
            <a:ext cx="3032125" cy="506413"/>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Create</a:t>
            </a:r>
          </a:p>
        </p:txBody>
      </p:sp>
      <p:sp>
        <p:nvSpPr>
          <p:cNvPr id="3" name="TextBox 2">
            <a:extLst>
              <a:ext uri="{FF2B5EF4-FFF2-40B4-BE49-F238E27FC236}">
                <a16:creationId xmlns:a16="http://schemas.microsoft.com/office/drawing/2014/main" id="{8728CE3E-E5FD-6C0C-13EA-0E3908AC287F}"/>
              </a:ext>
            </a:extLst>
          </p:cNvPr>
          <p:cNvSpPr txBox="1"/>
          <p:nvPr/>
        </p:nvSpPr>
        <p:spPr>
          <a:xfrm>
            <a:off x="585216" y="3099816"/>
            <a:ext cx="3033195" cy="1496307"/>
          </a:xfrm>
          <a:prstGeom prst="rect">
            <a:avLst/>
          </a:prstGeom>
          <a:noFill/>
        </p:spPr>
        <p:txBody>
          <a:bodyPr wrap="square" lIns="0" tIns="0" rIns="0" bIns="0" rtlCol="0">
            <a:spAutoFit/>
          </a:bodyPr>
          <a:lstStyle>
            <a:defPPr>
              <a:defRPr lang="en-US"/>
            </a:defPPr>
            <a:lvl1pPr>
              <a:lnSpc>
                <a:spcPct val="110000"/>
              </a:lnSpc>
              <a:defRPr>
                <a:solidFill>
                  <a:srgbClr val="243A5E"/>
                </a:solidFill>
                <a:cs typeface="Segoe Sans Display"/>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a:ln>
                  <a:noFill/>
                </a:ln>
                <a:solidFill>
                  <a:srgbClr val="243A5E"/>
                </a:solidFill>
                <a:effectLst/>
                <a:uLnTx/>
                <a:uFillTx/>
                <a:latin typeface="Segoe Sans Display"/>
                <a:ea typeface="+mn-ea"/>
                <a:cs typeface="Segoe Sans Display"/>
              </a:rPr>
              <a:t>Imágenes, carteles, banners, vídeos y más generados por IA que estén alineados con </a:t>
            </a:r>
            <a:br>
              <a:rPr kumimoji="0" lang="es-es" sz="1800" b="0" i="0" u="none" strike="noStrike" kern="1200" cap="none" spc="0" normalizeH="0" baseline="0" noProof="0">
                <a:ln>
                  <a:noFill/>
                </a:ln>
                <a:solidFill>
                  <a:srgbClr val="243A5E"/>
                </a:solidFill>
                <a:effectLst/>
                <a:uLnTx/>
                <a:uFillTx/>
                <a:latin typeface="Segoe Sans Display"/>
                <a:ea typeface="+mn-ea"/>
                <a:cs typeface="Segoe Sans Display"/>
              </a:rPr>
            </a:br>
            <a:r>
              <a:rPr kumimoji="0" lang="es-es" sz="1800" b="0" i="0" u="none" strike="noStrike" kern="1200" cap="none" spc="0" normalizeH="0" baseline="0" noProof="0">
                <a:ln>
                  <a:noFill/>
                </a:ln>
                <a:solidFill>
                  <a:srgbClr val="243A5E"/>
                </a:solidFill>
                <a:effectLst/>
                <a:uLnTx/>
                <a:uFillTx/>
                <a:latin typeface="Segoe Sans Display"/>
                <a:ea typeface="+mn-ea"/>
                <a:cs typeface="Segoe Sans Display"/>
              </a:rPr>
              <a:t>la identidad de marca de </a:t>
            </a:r>
            <a:br>
              <a:rPr kumimoji="0" lang="es-es" sz="1800" b="0" i="0" u="none" strike="noStrike" kern="1200" cap="none" spc="0" normalizeH="0" baseline="0" noProof="0">
                <a:ln>
                  <a:noFill/>
                </a:ln>
                <a:solidFill>
                  <a:srgbClr val="243A5E"/>
                </a:solidFill>
                <a:effectLst/>
                <a:uLnTx/>
                <a:uFillTx/>
                <a:latin typeface="Segoe Sans Display"/>
                <a:ea typeface="+mn-ea"/>
                <a:cs typeface="Segoe Sans Display"/>
              </a:rPr>
            </a:br>
            <a:r>
              <a:rPr kumimoji="0" lang="es-es" sz="1800" b="0" i="0" u="none" strike="noStrike" kern="1200" cap="none" spc="0" normalizeH="0" baseline="0" noProof="0">
                <a:ln>
                  <a:noFill/>
                </a:ln>
                <a:solidFill>
                  <a:srgbClr val="243A5E"/>
                </a:solidFill>
                <a:effectLst/>
                <a:uLnTx/>
                <a:uFillTx/>
                <a:latin typeface="Segoe Sans Display"/>
                <a:ea typeface="+mn-ea"/>
                <a:cs typeface="Segoe Sans Display"/>
              </a:rPr>
              <a:t>su organización.</a:t>
            </a:r>
          </a:p>
        </p:txBody>
      </p:sp>
      <p:pic>
        <p:nvPicPr>
          <p:cNvPr id="7" name="Picture 6" descr="Un GIF que muestra tres capturas de pantalla del producto M365 Copilot Create.">
            <a:extLst>
              <a:ext uri="{FF2B5EF4-FFF2-40B4-BE49-F238E27FC236}">
                <a16:creationId xmlns:a16="http://schemas.microsoft.com/office/drawing/2014/main" id="{5879D65A-3241-FB3B-76CC-6C668AFCBFD7}"/>
              </a:ext>
            </a:extLst>
          </p:cNvPr>
          <p:cNvPicPr>
            <a:picLocks noChangeAspect="1"/>
          </p:cNvPicPr>
          <p:nvPr/>
        </p:nvPicPr>
        <p:blipFill>
          <a:blip r:embed="rId3" cstate="email">
            <a:extLst>
              <a:ext uri="{28A0092B-C50C-407E-A947-70E740481C1C}">
                <a14:useLocalDpi xmlns:a14="http://schemas.microsoft.com/office/drawing/2010/main"/>
              </a:ext>
            </a:extLst>
          </a:blip>
          <a:srcRect l="869" r="869"/>
          <a:stretch/>
        </p:blipFill>
        <p:spPr>
          <a:xfrm>
            <a:off x="4515612" y="1364638"/>
            <a:ext cx="7223760" cy="4128725"/>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316129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6 0.05347 L 4.16667E-6 1.11111E-6 " pathEditMode="relative" rAng="0" ptsTypes="AA">
                                      <p:cBhvr>
                                        <p:cTn id="12" dur="500" fill="hold"/>
                                        <p:tgtEl>
                                          <p:spTgt spid="3"/>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3.54167E-6 0.13287 L 3.54167E-6 0 " pathEditMode="relative" rAng="0" ptsTypes="AA">
                                      <p:cBhvr>
                                        <p:cTn id="16" dur="500" fill="hold"/>
                                        <p:tgtEl>
                                          <p:spTgt spid="7"/>
                                        </p:tgtEl>
                                        <p:attrNameLst>
                                          <p:attrName>ppt_x</p:attrName>
                                          <p:attrName>ppt_y</p:attrName>
                                        </p:attrNameLst>
                                      </p:cBhvr>
                                      <p:rCtr x="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43E5-A765-C881-6836-65994A2F45C6}"/>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B4AA664D-D670-7E3E-6BE7-01F9A278D186}"/>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ounded Rectangle 64">
            <a:extLst>
              <a:ext uri="{FF2B5EF4-FFF2-40B4-BE49-F238E27FC236}">
                <a16:creationId xmlns:a16="http://schemas.microsoft.com/office/drawing/2014/main" id="{F1166B7B-A67F-FA45-85A1-1C24A26486EF}"/>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9" name="Straight Connector 8">
            <a:extLst>
              <a:ext uri="{FF2B5EF4-FFF2-40B4-BE49-F238E27FC236}">
                <a16:creationId xmlns:a16="http://schemas.microsoft.com/office/drawing/2014/main" id="{2E8C24DA-9D01-77EC-0367-5478AA46FFFB}"/>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41FE93-6B2D-6CE2-E436-920A08AC4DE5}"/>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Rounded Corners 5">
            <a:extLst>
              <a:ext uri="{FF2B5EF4-FFF2-40B4-BE49-F238E27FC236}">
                <a16:creationId xmlns:a16="http://schemas.microsoft.com/office/drawing/2014/main" id="{C2E73230-153D-1212-19E1-7355689B76BD}"/>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CD97D431-BDB6-2AA1-8242-1036BC191ADC}"/>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2" name="Oval 21">
            <a:extLst>
              <a:ext uri="{FF2B5EF4-FFF2-40B4-BE49-F238E27FC236}">
                <a16:creationId xmlns:a16="http://schemas.microsoft.com/office/drawing/2014/main" id="{A6FF1DE3-724C-2BA8-34DD-00D7BD8ECFF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3" name="Oval 22">
            <a:extLst>
              <a:ext uri="{FF2B5EF4-FFF2-40B4-BE49-F238E27FC236}">
                <a16:creationId xmlns:a16="http://schemas.microsoft.com/office/drawing/2014/main" id="{34B2A741-24B1-A196-54C2-BCD04ED50C23}"/>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15C8C51C-9210-5DBB-A8F7-9E979ED32176}"/>
              </a:ext>
              <a:ext uri="{C183D7F6-B498-43B3-948B-1728B52AA6E4}">
                <adec:decorative xmlns:adec="http://schemas.microsoft.com/office/drawing/2017/decorative" val="1"/>
              </a:ext>
            </a:extLst>
          </p:cNvPr>
          <p:cNvSpPr txBox="1">
            <a:spLocks noGrp="1"/>
          </p:cNvSpPr>
          <p:nvPr>
            <p:ph type="title" idx="4294967295"/>
          </p:nvPr>
        </p:nvSpPr>
        <p:spPr>
          <a:xfrm>
            <a:off x="0" y="-567815"/>
            <a:ext cx="105791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20" normalizeH="0" baseline="0" noProof="0">
                <a:ln>
                  <a:noFill/>
                </a:ln>
                <a:solidFill>
                  <a:srgbClr val="000000"/>
                </a:solidFill>
                <a:effectLst/>
                <a:uLnTx/>
                <a:uFillTx/>
                <a:latin typeface="Segoe Sans Display Semibold" pitchFamily="2" charset="0"/>
                <a:ea typeface="+mn-ea"/>
                <a:cs typeface="Segoe Sans Display Semibold" pitchFamily="2" charset="0"/>
              </a:rPr>
              <a:t>Create, diapositiva 2</a:t>
            </a:r>
          </a:p>
        </p:txBody>
      </p:sp>
      <p:sp>
        <p:nvSpPr>
          <p:cNvPr id="10" name="Title 9">
            <a:extLst>
              <a:ext uri="{FF2B5EF4-FFF2-40B4-BE49-F238E27FC236}">
                <a16:creationId xmlns:a16="http://schemas.microsoft.com/office/drawing/2014/main" id="{E8F89EAD-06CB-583B-F142-F172F71A1C1D}"/>
              </a:ext>
            </a:extLst>
          </p:cNvPr>
          <p:cNvSpPr>
            <a:spLocks/>
          </p:cNvSpPr>
          <p:nvPr/>
        </p:nvSpPr>
        <p:spPr>
          <a:xfrm>
            <a:off x="1803400" y="457200"/>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50" normalizeH="0" baseline="0" noProof="0">
                <a:ln w="3175">
                  <a:noFill/>
                </a:ln>
                <a:solidFill>
                  <a:srgbClr val="091F2C"/>
                </a:solidFill>
                <a:effectLst/>
                <a:uLnTx/>
                <a:uFillTx/>
                <a:latin typeface="Segoe Sans Display Semibold"/>
                <a:ea typeface="+mn-ea"/>
                <a:cs typeface="Segoe Sans Display Semibold"/>
              </a:rPr>
              <a:t>Create</a:t>
            </a:r>
            <a:endParaRPr kumimoji="0" lang="en-IN" sz="3600" b="1" i="0" u="none" strike="noStrike" kern="1200" cap="none" spc="-50" normalizeH="0" baseline="0" noProof="0">
              <a:ln w="3175">
                <a:noFill/>
              </a:ln>
              <a:solidFill>
                <a:srgbClr val="091F2C"/>
              </a:solidFill>
              <a:effectLst/>
              <a:uLnTx/>
              <a:uFillTx/>
              <a:latin typeface="Segoe Sans Display Semibold" pitchFamily="2" charset="0"/>
              <a:ea typeface="+mn-ea"/>
              <a:cs typeface="Segoe Sans Display Semibold" pitchFamily="2" charset="0"/>
            </a:endParaRPr>
          </a:p>
        </p:txBody>
      </p:sp>
      <p:pic>
        <p:nvPicPr>
          <p:cNvPr id="43" name="Picture 42" descr="Pantalla de inicio de Create">
            <a:extLst>
              <a:ext uri="{FF2B5EF4-FFF2-40B4-BE49-F238E27FC236}">
                <a16:creationId xmlns:a16="http://schemas.microsoft.com/office/drawing/2014/main" id="{EC08E8DF-C22E-0458-C8CE-D6481950284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49404" y="1729185"/>
            <a:ext cx="3291840" cy="1844725"/>
          </a:xfrm>
          <a:prstGeom prst="roundRect">
            <a:avLst>
              <a:gd name="adj" fmla="val 2528"/>
            </a:avLst>
          </a:prstGeom>
          <a:effectLst>
            <a:outerShdw blurRad="254000" algn="ctr" rotWithShape="0">
              <a:prstClr val="black">
                <a:alpha val="20000"/>
              </a:prstClr>
            </a:outerShdw>
          </a:effectLst>
        </p:spPr>
      </p:pic>
      <p:sp>
        <p:nvSpPr>
          <p:cNvPr id="12" name="TextBox 11">
            <a:extLst>
              <a:ext uri="{FF2B5EF4-FFF2-40B4-BE49-F238E27FC236}">
                <a16:creationId xmlns:a16="http://schemas.microsoft.com/office/drawing/2014/main" id="{EB079606-871C-6527-80E8-CBEE06DAD43F}"/>
              </a:ext>
            </a:extLst>
          </p:cNvPr>
          <p:cNvSpPr txBox="1"/>
          <p:nvPr/>
        </p:nvSpPr>
        <p:spPr>
          <a:xfrm>
            <a:off x="868680" y="4279392"/>
            <a:ext cx="3218688" cy="2769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Creación con tecnología de IA</a:t>
            </a:r>
          </a:p>
        </p:txBody>
      </p:sp>
      <p:sp>
        <p:nvSpPr>
          <p:cNvPr id="7" name="Content Placeholder 26">
            <a:extLst>
              <a:ext uri="{FF2B5EF4-FFF2-40B4-BE49-F238E27FC236}">
                <a16:creationId xmlns:a16="http://schemas.microsoft.com/office/drawing/2014/main" id="{67D28E66-1471-3957-E02C-19434A2CF5C8}"/>
              </a:ext>
            </a:extLst>
          </p:cNvPr>
          <p:cNvSpPr txBox="1">
            <a:spLocks/>
          </p:cNvSpPr>
          <p:nvPr/>
        </p:nvSpPr>
        <p:spPr>
          <a:xfrm>
            <a:off x="913833" y="4736592"/>
            <a:ext cx="3114897" cy="95109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t>Diseñe y edite una amplia variedad </a:t>
            </a:r>
            <a:b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br>
            <a: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t>de elementos visuales en un proceso creativo basado en Microsoft </a:t>
            </a:r>
            <a:r>
              <a:rPr kumimoji="0" lang="es-es" sz="1400" b="0" i="0" u="none" strike="noStrike" kern="1200" cap="none" spc="0" normalizeH="0" baseline="0" noProof="0" err="1">
                <a:ln>
                  <a:noFill/>
                </a:ln>
                <a:solidFill>
                  <a:srgbClr val="000000"/>
                </a:solidFill>
                <a:effectLst/>
                <a:uLnTx/>
                <a:uFillTx/>
                <a:latin typeface="Segoe Sans Display"/>
                <a:ea typeface="+mn-ea"/>
                <a:cs typeface="Segoe Sans Display"/>
              </a:rPr>
              <a:t>Graph</a:t>
            </a:r>
            <a: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t> </a:t>
            </a:r>
            <a:b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br>
            <a: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t>y en los archivos que haya cargado.</a:t>
            </a:r>
          </a:p>
        </p:txBody>
      </p:sp>
      <p:pic>
        <p:nvPicPr>
          <p:cNvPr id="48" name="Picture 47" descr="Captura de pantalla de Create usando el kit de marca de la empresa.">
            <a:extLst>
              <a:ext uri="{FF2B5EF4-FFF2-40B4-BE49-F238E27FC236}">
                <a16:creationId xmlns:a16="http://schemas.microsoft.com/office/drawing/2014/main" id="{5DE6E8DC-4EE1-B739-A4D3-D7743259057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450080" y="1731381"/>
            <a:ext cx="3291840" cy="1840332"/>
          </a:xfrm>
          <a:prstGeom prst="roundRect">
            <a:avLst>
              <a:gd name="adj" fmla="val 2528"/>
            </a:avLst>
          </a:prstGeom>
          <a:effectLst>
            <a:outerShdw blurRad="254000" algn="ctr" rotWithShape="0">
              <a:prstClr val="black">
                <a:alpha val="20000"/>
              </a:prstClr>
            </a:outerShdw>
          </a:effectLst>
        </p:spPr>
      </p:pic>
      <p:sp>
        <p:nvSpPr>
          <p:cNvPr id="13" name="TextBox 12">
            <a:extLst>
              <a:ext uri="{FF2B5EF4-FFF2-40B4-BE49-F238E27FC236}">
                <a16:creationId xmlns:a16="http://schemas.microsoft.com/office/drawing/2014/main" id="{1D47C935-D99A-6BD5-01E7-3111C1636E03}"/>
              </a:ext>
            </a:extLst>
          </p:cNvPr>
          <p:cNvSpPr txBox="1"/>
          <p:nvPr/>
        </p:nvSpPr>
        <p:spPr>
          <a:xfrm>
            <a:off x="4486656" y="4294781"/>
            <a:ext cx="3218688" cy="276999"/>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w="3175">
                  <a:noFill/>
                </a:ln>
                <a:solidFill>
                  <a:srgbClr val="865FC4"/>
                </a:solidFill>
                <a:effectLst/>
                <a:uLnTx/>
                <a:uFillTx/>
                <a:latin typeface="Segoe Sans Display Semibold" pitchFamily="2" charset="0"/>
                <a:ea typeface="+mn-ea"/>
                <a:cs typeface="Segoe Sans Display Semibold" pitchFamily="2" charset="0"/>
              </a:rPr>
              <a:t>Kit de marca de la empresa</a:t>
            </a:r>
          </a:p>
        </p:txBody>
      </p:sp>
      <p:sp>
        <p:nvSpPr>
          <p:cNvPr id="2" name="Content Placeholder 26">
            <a:extLst>
              <a:ext uri="{FF2B5EF4-FFF2-40B4-BE49-F238E27FC236}">
                <a16:creationId xmlns:a16="http://schemas.microsoft.com/office/drawing/2014/main" id="{DA6433A1-BDC9-D10C-BBD1-35CD6138436D}"/>
              </a:ext>
            </a:extLst>
          </p:cNvPr>
          <p:cNvSpPr txBox="1">
            <a:spLocks/>
          </p:cNvSpPr>
          <p:nvPr/>
        </p:nvSpPr>
        <p:spPr>
          <a:xfrm>
            <a:off x="4404360" y="4736592"/>
            <a:ext cx="3383280" cy="1194558"/>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t>Elija entre miles de plantillas o cree kits </a:t>
            </a:r>
            <a:b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br>
            <a: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t>de marca que incluyan los logotipos, paletas de colores, tipografías y mucho más de </a:t>
            </a:r>
            <a:b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br>
            <a: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t>su empresa, asegurando la consistencia de </a:t>
            </a:r>
            <a:b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br>
            <a:r>
              <a:rPr kumimoji="0" lang="es-es" sz="1400" b="0" i="0" u="none" strike="noStrike" kern="1200" cap="none" spc="-20" normalizeH="0" baseline="0" noProof="0">
                <a:ln>
                  <a:noFill/>
                </a:ln>
                <a:solidFill>
                  <a:srgbClr val="000000"/>
                </a:solidFill>
                <a:effectLst/>
                <a:uLnTx/>
                <a:uFillTx/>
                <a:latin typeface="Segoe Sans Display"/>
                <a:ea typeface="+mn-ea"/>
                <a:cs typeface="Segoe Sans Display"/>
              </a:rPr>
              <a:t>la marca en todos los contenidos creativos.  </a:t>
            </a:r>
          </a:p>
        </p:txBody>
      </p:sp>
      <p:pic>
        <p:nvPicPr>
          <p:cNvPr id="40" name="Picture 39" descr="Captura de pantalla de Create donde los usuarios pueden usar lenguaje natural para crear su recurso.">
            <a:extLst>
              <a:ext uri="{FF2B5EF4-FFF2-40B4-BE49-F238E27FC236}">
                <a16:creationId xmlns:a16="http://schemas.microsoft.com/office/drawing/2014/main" id="{ACDD020B-F31F-79D7-A26B-2C0FFB10D46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048835" y="1731381"/>
            <a:ext cx="3291840" cy="1840332"/>
          </a:xfrm>
          <a:prstGeom prst="roundRect">
            <a:avLst>
              <a:gd name="adj" fmla="val 2528"/>
            </a:avLst>
          </a:prstGeom>
          <a:effectLst>
            <a:outerShdw blurRad="254000" algn="ctr" rotWithShape="0">
              <a:prstClr val="black">
                <a:alpha val="20000"/>
              </a:prstClr>
            </a:outerShdw>
          </a:effectLst>
        </p:spPr>
      </p:pic>
      <p:sp>
        <p:nvSpPr>
          <p:cNvPr id="17" name="TextBox 16">
            <a:extLst>
              <a:ext uri="{FF2B5EF4-FFF2-40B4-BE49-F238E27FC236}">
                <a16:creationId xmlns:a16="http://schemas.microsoft.com/office/drawing/2014/main" id="{7DE49DF5-62C4-1E47-EF23-950DF227D765}"/>
              </a:ext>
            </a:extLst>
          </p:cNvPr>
          <p:cNvSpPr txBox="1"/>
          <p:nvPr/>
        </p:nvSpPr>
        <p:spPr>
          <a:xfrm>
            <a:off x="7940650" y="4156282"/>
            <a:ext cx="3540557" cy="553998"/>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w="3175">
                  <a:noFill/>
                </a:ln>
                <a:solidFill>
                  <a:srgbClr val="B447C8"/>
                </a:solidFill>
                <a:effectLst/>
                <a:uLnTx/>
                <a:uFillTx/>
                <a:latin typeface="Segoe Sans Display Semibold" pitchFamily="2" charset="0"/>
                <a:ea typeface="+mn-ea"/>
                <a:cs typeface="Segoe Sans Display Semibold" pitchFamily="2" charset="0"/>
              </a:rPr>
              <a:t>Experiencia de edición completa</a:t>
            </a:r>
          </a:p>
        </p:txBody>
      </p:sp>
      <p:sp>
        <p:nvSpPr>
          <p:cNvPr id="5" name="Content Placeholder 26">
            <a:extLst>
              <a:ext uri="{FF2B5EF4-FFF2-40B4-BE49-F238E27FC236}">
                <a16:creationId xmlns:a16="http://schemas.microsoft.com/office/drawing/2014/main" id="{0B774562-543C-7219-9ADA-4F05055BAEB5}"/>
              </a:ext>
            </a:extLst>
          </p:cNvPr>
          <p:cNvSpPr txBox="1">
            <a:spLocks/>
          </p:cNvSpPr>
          <p:nvPr/>
        </p:nvSpPr>
        <p:spPr>
          <a:xfrm>
            <a:off x="8101584" y="4736592"/>
            <a:ext cx="3227832" cy="1194558"/>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t>Perfeccione su trabajo con herramientas de edición visual integradas que facilitan editar texto, agregar efectos y realizar ajustes sofisticados para obtener </a:t>
            </a:r>
            <a:b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br>
            <a:r>
              <a:rPr kumimoji="0" lang="es-es" sz="1400" b="0" i="0" u="none" strike="noStrike" kern="1200" cap="none" spc="0" normalizeH="0" baseline="0" noProof="0">
                <a:ln>
                  <a:noFill/>
                </a:ln>
                <a:solidFill>
                  <a:srgbClr val="000000"/>
                </a:solidFill>
                <a:effectLst/>
                <a:uLnTx/>
                <a:uFillTx/>
                <a:latin typeface="Segoe Sans Display"/>
                <a:ea typeface="+mn-ea"/>
                <a:cs typeface="Segoe Sans Display"/>
              </a:rPr>
              <a:t>el recurso que necesite. </a:t>
            </a:r>
          </a:p>
        </p:txBody>
      </p:sp>
    </p:spTree>
    <p:extLst>
      <p:ext uri="{BB962C8B-B14F-4D97-AF65-F5344CB8AC3E}">
        <p14:creationId xmlns:p14="http://schemas.microsoft.com/office/powerpoint/2010/main" val="19831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ECBA-8C56-9AC2-4990-5CC523652D9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29270E4-0D14-4D8C-7CD9-E4A39FDE9951}"/>
              </a:ext>
            </a:extLst>
          </p:cNvPr>
          <p:cNvSpPr>
            <a:spLocks noGrp="1"/>
          </p:cNvSpPr>
          <p:nvPr>
            <p:ph idx="1"/>
          </p:nvPr>
        </p:nvSpPr>
        <p:spPr>
          <a:xfrm>
            <a:off x="6096000" y="1166842"/>
            <a:ext cx="5836024" cy="4770537"/>
          </a:xfrm>
        </p:spPr>
        <p:txBody>
          <a:bodyPr/>
          <a:lstStyle/>
          <a:p>
            <a:pPr marL="514350" indent="-514350">
              <a:spcBef>
                <a:spcPts val="600"/>
              </a:spcBef>
              <a:spcAft>
                <a:spcPts val="600"/>
              </a:spcAft>
              <a:buAutoNum type="arabicPlain"/>
            </a:pPr>
            <a:r>
              <a:rPr lang="es-es" sz="2400">
                <a:solidFill>
                  <a:srgbClr val="FFFFFF"/>
                </a:solidFill>
              </a:rPr>
              <a:t>Microsoft 365 Copilot Chat</a:t>
            </a:r>
          </a:p>
          <a:p>
            <a:pPr marL="514350" indent="-514350">
              <a:spcBef>
                <a:spcPts val="600"/>
              </a:spcBef>
              <a:spcAft>
                <a:spcPts val="600"/>
              </a:spcAft>
              <a:buAutoNum type="arabicPlain"/>
            </a:pPr>
            <a:r>
              <a:rPr lang="es-es" sz="2400"/>
              <a:t>Maximización de la experiencia de chat</a:t>
            </a:r>
          </a:p>
          <a:p>
            <a:pPr marL="971550" lvl="1" indent="-285750">
              <a:spcBef>
                <a:spcPts val="600"/>
              </a:spcBef>
              <a:spcAft>
                <a:spcPts val="600"/>
              </a:spcAft>
            </a:pPr>
            <a:r>
              <a:rPr lang="es-es" sz="2400">
                <a:cs typeface="Segoe Sans Display" pitchFamily="2" charset="0"/>
              </a:rPr>
              <a:t>Páginas de Copilot Chat</a:t>
            </a:r>
          </a:p>
          <a:p>
            <a:pPr marL="971550" lvl="1" indent="-285750">
              <a:spcBef>
                <a:spcPts val="600"/>
              </a:spcBef>
              <a:spcAft>
                <a:spcPts val="600"/>
              </a:spcAft>
            </a:pPr>
            <a:r>
              <a:rPr lang="es-es" sz="2400"/>
              <a:t>Copilot Chat Create</a:t>
            </a:r>
          </a:p>
          <a:p>
            <a:pPr marL="971550" lvl="1" indent="-285750">
              <a:spcBef>
                <a:spcPts val="600"/>
              </a:spcBef>
              <a:spcAft>
                <a:spcPts val="600"/>
              </a:spcAft>
            </a:pPr>
            <a:r>
              <a:rPr lang="es-es" sz="2400">
                <a:solidFill>
                  <a:srgbClr val="FFFF00"/>
                </a:solidFill>
              </a:rPr>
              <a:t>Copilot Chat en Outlook</a:t>
            </a:r>
          </a:p>
          <a:p>
            <a:pPr marL="971550" lvl="1" indent="-285750">
              <a:spcBef>
                <a:spcPts val="600"/>
              </a:spcBef>
              <a:spcAft>
                <a:spcPts val="600"/>
              </a:spcAft>
            </a:pPr>
            <a:r>
              <a:rPr lang="es-es" sz="2400"/>
              <a:t>Personalización de Copilot Chat</a:t>
            </a:r>
          </a:p>
          <a:p>
            <a:pPr marL="514350" indent="-514350">
              <a:spcBef>
                <a:spcPts val="600"/>
              </a:spcBef>
              <a:spcAft>
                <a:spcPts val="600"/>
              </a:spcAft>
              <a:buAutoNum type="arabicPlain"/>
            </a:pPr>
            <a:r>
              <a:rPr lang="es-es" sz="2400"/>
              <a:t>Agentes en Copilot Chat</a:t>
            </a:r>
          </a:p>
          <a:p>
            <a:pPr marL="514350" indent="-514350">
              <a:spcBef>
                <a:spcPts val="600"/>
              </a:spcBef>
              <a:spcAft>
                <a:spcPts val="600"/>
              </a:spcAft>
              <a:buAutoNum type="arabicPlain"/>
            </a:pPr>
            <a:r>
              <a:rPr lang="es-es" sz="2400"/>
              <a:t>Próximos pasos y llamadas a la acción</a:t>
            </a:r>
          </a:p>
        </p:txBody>
      </p:sp>
      <p:sp>
        <p:nvSpPr>
          <p:cNvPr id="9" name="Title 8">
            <a:extLst>
              <a:ext uri="{FF2B5EF4-FFF2-40B4-BE49-F238E27FC236}">
                <a16:creationId xmlns:a16="http://schemas.microsoft.com/office/drawing/2014/main" id="{04FFC1E3-2BA7-8E41-350F-C31C8C3A26EE}"/>
              </a:ext>
            </a:extLst>
          </p:cNvPr>
          <p:cNvSpPr>
            <a:spLocks noGrp="1"/>
          </p:cNvSpPr>
          <p:nvPr>
            <p:ph type="title"/>
          </p:nvPr>
        </p:nvSpPr>
        <p:spPr>
          <a:xfrm>
            <a:off x="589279" y="605657"/>
            <a:ext cx="2436725" cy="1939850"/>
          </a:xfrm>
        </p:spPr>
        <p:txBody>
          <a:bodyPr/>
          <a:lstStyle/>
          <a:p>
            <a:r>
              <a:rPr lang="es-es" sz="4400" dirty="0"/>
              <a:t>Por qué estamos aquí</a:t>
            </a:r>
          </a:p>
        </p:txBody>
      </p:sp>
      <p:cxnSp>
        <p:nvCxnSpPr>
          <p:cNvPr id="11" name="Straight Connector 10">
            <a:extLst>
              <a:ext uri="{FF2B5EF4-FFF2-40B4-BE49-F238E27FC236}">
                <a16:creationId xmlns:a16="http://schemas.microsoft.com/office/drawing/2014/main" id="{0EE536E5-DB3D-21C8-1D78-B4A9FF64219A}"/>
              </a:ext>
              <a:ext uri="{C183D7F6-B498-43B3-948B-1728B52AA6E4}">
                <adec:decorative xmlns:adec="http://schemas.microsoft.com/office/drawing/2017/decorative" val="1"/>
              </a:ext>
            </a:extLst>
          </p:cNvPr>
          <p:cNvCxnSpPr>
            <a:cxnSpLocks/>
          </p:cNvCxnSpPr>
          <p:nvPr/>
        </p:nvCxnSpPr>
        <p:spPr>
          <a:xfrm>
            <a:off x="5777396" y="1226541"/>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12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BBA2-03D9-7BED-DCA5-B415F0B3C8A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C7E34B8-D101-991C-E9F7-B14F4DAED1A3}"/>
              </a:ext>
              <a:ext uri="{C183D7F6-B498-43B3-948B-1728B52AA6E4}">
                <adec:decorative xmlns:adec="http://schemas.microsoft.com/office/drawing/2017/decorative" val="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DC8E8">
                  <a:lumMod val="50000"/>
                </a:srgbClr>
              </a:solidFill>
              <a:effectLst/>
              <a:uLnTx/>
              <a:uFillTx/>
              <a:latin typeface="Segoe Sans Display"/>
              <a:ea typeface="Segoe UI" pitchFamily="34" charset="0"/>
              <a:cs typeface="Segoe UI" pitchFamily="34" charset="0"/>
            </a:endParaRPr>
          </a:p>
        </p:txBody>
      </p:sp>
      <p:sp>
        <p:nvSpPr>
          <p:cNvPr id="2" name="Title 25">
            <a:extLst>
              <a:ext uri="{FF2B5EF4-FFF2-40B4-BE49-F238E27FC236}">
                <a16:creationId xmlns:a16="http://schemas.microsoft.com/office/drawing/2014/main" id="{A7DFC7CB-878E-51CF-4C04-673A5955DE22}"/>
              </a:ext>
            </a:extLst>
          </p:cNvPr>
          <p:cNvSpPr txBox="1">
            <a:spLocks noGrp="1"/>
          </p:cNvSpPr>
          <p:nvPr>
            <p:ph type="title" idx="4294967295"/>
          </p:nvPr>
        </p:nvSpPr>
        <p:spPr>
          <a:xfrm>
            <a:off x="578231" y="1364638"/>
            <a:ext cx="3032125" cy="506413"/>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Copilot Chat en Outlook</a:t>
            </a:r>
          </a:p>
        </p:txBody>
      </p:sp>
      <p:sp>
        <p:nvSpPr>
          <p:cNvPr id="3" name="TextBox 2">
            <a:extLst>
              <a:ext uri="{FF2B5EF4-FFF2-40B4-BE49-F238E27FC236}">
                <a16:creationId xmlns:a16="http://schemas.microsoft.com/office/drawing/2014/main" id="{6663A389-E3F9-D73E-6942-ED88D48117A2}"/>
              </a:ext>
            </a:extLst>
          </p:cNvPr>
          <p:cNvSpPr txBox="1"/>
          <p:nvPr/>
        </p:nvSpPr>
        <p:spPr>
          <a:xfrm>
            <a:off x="570176" y="2425088"/>
            <a:ext cx="3033195" cy="3031599"/>
          </a:xfrm>
          <a:prstGeom prst="rect">
            <a:avLst/>
          </a:prstGeom>
          <a:noFill/>
        </p:spPr>
        <p:txBody>
          <a:bodyPr wrap="square" lIns="0" tIns="0" rIns="0" bIns="0" rtlCol="0">
            <a:spAutoFit/>
          </a:bodyPr>
          <a:lstStyle>
            <a:defPPr>
              <a:defRPr lang="en-US"/>
            </a:defPPr>
            <a:lvl1pPr>
              <a:lnSpc>
                <a:spcPct val="110000"/>
              </a:lnSpc>
              <a:defRPr>
                <a:solidFill>
                  <a:srgbClr val="243A5E"/>
                </a:solidFill>
                <a:cs typeface="Segoe Sans Display"/>
              </a:defRPr>
            </a:lvl1pPr>
          </a:lstStyle>
          <a:p>
            <a:pPr fontAlgn="t">
              <a:spcAft>
                <a:spcPts val="1200"/>
              </a:spcAft>
            </a:pPr>
            <a:r>
              <a:rPr lang="es-es" sz="1700"/>
              <a:t>Resuma hilos largos de correos electrónicos y cree borradores de mensajes mediante conversaciones de varios turnos con el panel de Copilot Chat abierto en Outlook.</a:t>
            </a:r>
          </a:p>
          <a:p>
            <a:pPr fontAlgn="t">
              <a:spcAft>
                <a:spcPts val="1200"/>
              </a:spcAft>
            </a:pPr>
            <a:r>
              <a:rPr lang="es-es" sz="1700"/>
              <a:t>Redacte nuevos mensajes </a:t>
            </a:r>
            <a:br>
              <a:rPr lang="es-es" sz="1700"/>
            </a:br>
            <a:r>
              <a:rPr lang="es-es" sz="1700"/>
              <a:t>y respuestas, y copie y pegue </a:t>
            </a:r>
            <a:br>
              <a:rPr lang="es-es" sz="1700"/>
            </a:br>
            <a:r>
              <a:rPr lang="es-es" sz="1700"/>
              <a:t>el contenido en el lienzo de composición de Outlook.</a:t>
            </a:r>
          </a:p>
        </p:txBody>
      </p:sp>
      <p:pic>
        <p:nvPicPr>
          <p:cNvPr id="5" name="Picture 4">
            <a:extLst>
              <a:ext uri="{FF2B5EF4-FFF2-40B4-BE49-F238E27FC236}">
                <a16:creationId xmlns:a16="http://schemas.microsoft.com/office/drawing/2014/main" id="{0A460886-A625-0B21-1E76-7CB7A3336D86}"/>
              </a:ext>
            </a:extLst>
          </p:cNvPr>
          <p:cNvPicPr>
            <a:picLocks noChangeAspect="1"/>
          </p:cNvPicPr>
          <p:nvPr/>
        </p:nvPicPr>
        <p:blipFill>
          <a:blip r:embed="rId3"/>
          <a:stretch>
            <a:fillRect/>
          </a:stretch>
        </p:blipFill>
        <p:spPr>
          <a:xfrm>
            <a:off x="4786249" y="1470365"/>
            <a:ext cx="6966857" cy="3917269"/>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754341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6 0.05347 L 4.16667E-6 1.11111E-6 " pathEditMode="relative" rAng="0" ptsTypes="AA">
                                      <p:cBhvr>
                                        <p:cTn id="12" dur="500" fill="hold"/>
                                        <p:tgtEl>
                                          <p:spTgt spid="3"/>
                                        </p:tgtEl>
                                        <p:attrNameLst>
                                          <p:attrName>ppt_x</p:attrName>
                                          <p:attrName>ppt_y</p:attrName>
                                        </p:attrNameLst>
                                      </p:cBhvr>
                                      <p:rCtr x="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12C91-73AA-31B4-318B-C16E4240A7C0}"/>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8F40C71-9881-9DFC-50F9-C68FD8D04387}"/>
              </a:ext>
            </a:extLst>
          </p:cNvPr>
          <p:cNvSpPr>
            <a:spLocks noGrp="1"/>
          </p:cNvSpPr>
          <p:nvPr>
            <p:ph idx="1"/>
          </p:nvPr>
        </p:nvSpPr>
        <p:spPr>
          <a:xfrm>
            <a:off x="6096000" y="1166842"/>
            <a:ext cx="5970494" cy="4770537"/>
          </a:xfrm>
        </p:spPr>
        <p:txBody>
          <a:bodyPr/>
          <a:lstStyle/>
          <a:p>
            <a:pPr marL="514350" indent="-514350">
              <a:spcBef>
                <a:spcPts val="600"/>
              </a:spcBef>
              <a:spcAft>
                <a:spcPts val="600"/>
              </a:spcAft>
              <a:buAutoNum type="arabicPlain"/>
            </a:pPr>
            <a:r>
              <a:rPr lang="es-es" sz="2400">
                <a:solidFill>
                  <a:srgbClr val="FFFFFF"/>
                </a:solidFill>
              </a:rPr>
              <a:t>Microsoft 365 Copilot Chat</a:t>
            </a:r>
          </a:p>
          <a:p>
            <a:pPr marL="514350" indent="-514350">
              <a:spcBef>
                <a:spcPts val="600"/>
              </a:spcBef>
              <a:spcAft>
                <a:spcPts val="600"/>
              </a:spcAft>
              <a:buAutoNum type="arabicPlain"/>
            </a:pPr>
            <a:r>
              <a:rPr lang="es-es" sz="2400"/>
              <a:t>Maximización de la experiencia de chat</a:t>
            </a:r>
          </a:p>
          <a:p>
            <a:pPr marL="971550" lvl="1" indent="-285750">
              <a:spcBef>
                <a:spcPts val="600"/>
              </a:spcBef>
              <a:spcAft>
                <a:spcPts val="600"/>
              </a:spcAft>
            </a:pPr>
            <a:r>
              <a:rPr lang="es-es" sz="2400">
                <a:cs typeface="Segoe Sans Display" pitchFamily="2" charset="0"/>
              </a:rPr>
              <a:t>Páginas de Copilot Chat</a:t>
            </a:r>
          </a:p>
          <a:p>
            <a:pPr marL="971550" lvl="1" indent="-285750">
              <a:spcBef>
                <a:spcPts val="600"/>
              </a:spcBef>
              <a:spcAft>
                <a:spcPts val="600"/>
              </a:spcAft>
            </a:pPr>
            <a:r>
              <a:rPr lang="es-es" sz="2400"/>
              <a:t>Copilot Chat Create</a:t>
            </a:r>
          </a:p>
          <a:p>
            <a:pPr marL="971550" lvl="1" indent="-285750">
              <a:spcBef>
                <a:spcPts val="600"/>
              </a:spcBef>
              <a:spcAft>
                <a:spcPts val="600"/>
              </a:spcAft>
            </a:pPr>
            <a:r>
              <a:rPr lang="es-es" sz="2400"/>
              <a:t>Copilot Chat en Outlook</a:t>
            </a:r>
          </a:p>
          <a:p>
            <a:pPr marL="971550" lvl="1" indent="-285750">
              <a:spcBef>
                <a:spcPts val="600"/>
              </a:spcBef>
              <a:spcAft>
                <a:spcPts val="600"/>
              </a:spcAft>
            </a:pPr>
            <a:r>
              <a:rPr lang="es-es" sz="2400">
                <a:solidFill>
                  <a:srgbClr val="FFFF00"/>
                </a:solidFill>
              </a:rPr>
              <a:t>Personalización de Copilot Chat</a:t>
            </a:r>
          </a:p>
          <a:p>
            <a:pPr marL="514350" indent="-514350">
              <a:spcBef>
                <a:spcPts val="600"/>
              </a:spcBef>
              <a:spcAft>
                <a:spcPts val="600"/>
              </a:spcAft>
              <a:buAutoNum type="arabicPlain"/>
            </a:pPr>
            <a:r>
              <a:rPr lang="es-es" sz="2400"/>
              <a:t>Agentes en Copilot Chat</a:t>
            </a:r>
          </a:p>
          <a:p>
            <a:pPr marL="514350" indent="-514350">
              <a:spcBef>
                <a:spcPts val="600"/>
              </a:spcBef>
              <a:spcAft>
                <a:spcPts val="600"/>
              </a:spcAft>
              <a:buAutoNum type="arabicPlain"/>
            </a:pPr>
            <a:r>
              <a:rPr lang="es-es" sz="2400"/>
              <a:t>Próximos pasos y llamadas a la acción</a:t>
            </a:r>
          </a:p>
        </p:txBody>
      </p:sp>
      <p:sp>
        <p:nvSpPr>
          <p:cNvPr id="9" name="Title 8">
            <a:extLst>
              <a:ext uri="{FF2B5EF4-FFF2-40B4-BE49-F238E27FC236}">
                <a16:creationId xmlns:a16="http://schemas.microsoft.com/office/drawing/2014/main" id="{5742263E-D59B-BE7D-8C66-101D1229394F}"/>
              </a:ext>
            </a:extLst>
          </p:cNvPr>
          <p:cNvSpPr>
            <a:spLocks noGrp="1"/>
          </p:cNvSpPr>
          <p:nvPr>
            <p:ph type="title"/>
          </p:nvPr>
        </p:nvSpPr>
        <p:spPr>
          <a:xfrm>
            <a:off x="589279" y="605657"/>
            <a:ext cx="2408445" cy="1939850"/>
          </a:xfrm>
        </p:spPr>
        <p:txBody>
          <a:bodyPr/>
          <a:lstStyle/>
          <a:p>
            <a:r>
              <a:rPr lang="es-es" sz="4400" dirty="0"/>
              <a:t>Por qué estamos aquí</a:t>
            </a:r>
          </a:p>
        </p:txBody>
      </p:sp>
      <p:cxnSp>
        <p:nvCxnSpPr>
          <p:cNvPr id="11" name="Straight Connector 10">
            <a:extLst>
              <a:ext uri="{FF2B5EF4-FFF2-40B4-BE49-F238E27FC236}">
                <a16:creationId xmlns:a16="http://schemas.microsoft.com/office/drawing/2014/main" id="{C300932E-590D-B35B-BDB1-B20A8A361167}"/>
              </a:ext>
              <a:ext uri="{C183D7F6-B498-43B3-948B-1728B52AA6E4}">
                <adec:decorative xmlns:adec="http://schemas.microsoft.com/office/drawing/2017/decorative" val="1"/>
              </a:ext>
            </a:extLst>
          </p:cNvPr>
          <p:cNvCxnSpPr>
            <a:cxnSpLocks/>
          </p:cNvCxnSpPr>
          <p:nvPr/>
        </p:nvCxnSpPr>
        <p:spPr>
          <a:xfrm>
            <a:off x="5777396" y="1226541"/>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41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BBA2-03D9-7BED-DCA5-B415F0B3C8A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C7E34B8-D101-991C-E9F7-B14F4DAED1A3}"/>
              </a:ext>
              <a:ext uri="{C183D7F6-B498-43B3-948B-1728B52AA6E4}">
                <adec:decorative xmlns:adec="http://schemas.microsoft.com/office/drawing/2017/decorative" val="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DC8E8">
                  <a:lumMod val="50000"/>
                </a:srgbClr>
              </a:solidFill>
              <a:effectLst/>
              <a:uLnTx/>
              <a:uFillTx/>
              <a:latin typeface="Segoe Sans Display"/>
              <a:ea typeface="Segoe UI" pitchFamily="34" charset="0"/>
              <a:cs typeface="Segoe UI" pitchFamily="34" charset="0"/>
            </a:endParaRPr>
          </a:p>
        </p:txBody>
      </p:sp>
      <p:sp>
        <p:nvSpPr>
          <p:cNvPr id="2" name="Title 25">
            <a:extLst>
              <a:ext uri="{FF2B5EF4-FFF2-40B4-BE49-F238E27FC236}">
                <a16:creationId xmlns:a16="http://schemas.microsoft.com/office/drawing/2014/main" id="{A7DFC7CB-878E-51CF-4C04-673A5955DE22}"/>
              </a:ext>
            </a:extLst>
          </p:cNvPr>
          <p:cNvSpPr txBox="1">
            <a:spLocks noGrp="1"/>
          </p:cNvSpPr>
          <p:nvPr>
            <p:ph type="title" idx="4294967295"/>
          </p:nvPr>
        </p:nvSpPr>
        <p:spPr>
          <a:xfrm>
            <a:off x="578231" y="1020797"/>
            <a:ext cx="3349335" cy="119409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Personalización de Copilot Chat</a:t>
            </a:r>
          </a:p>
        </p:txBody>
      </p:sp>
      <p:sp>
        <p:nvSpPr>
          <p:cNvPr id="3" name="TextBox 2">
            <a:extLst>
              <a:ext uri="{FF2B5EF4-FFF2-40B4-BE49-F238E27FC236}">
                <a16:creationId xmlns:a16="http://schemas.microsoft.com/office/drawing/2014/main" id="{6663A389-E3F9-D73E-6942-ED88D48117A2}"/>
              </a:ext>
            </a:extLst>
          </p:cNvPr>
          <p:cNvSpPr txBox="1"/>
          <p:nvPr/>
        </p:nvSpPr>
        <p:spPr>
          <a:xfrm>
            <a:off x="570176" y="2425088"/>
            <a:ext cx="3226761" cy="4064190"/>
          </a:xfrm>
          <a:prstGeom prst="rect">
            <a:avLst/>
          </a:prstGeom>
          <a:noFill/>
        </p:spPr>
        <p:txBody>
          <a:bodyPr wrap="square" lIns="0" tIns="0" rIns="0" bIns="0" rtlCol="0">
            <a:spAutoFit/>
          </a:bodyPr>
          <a:lstStyle>
            <a:defPPr>
              <a:defRPr lang="en-US"/>
            </a:defPPr>
            <a:lvl1pPr>
              <a:lnSpc>
                <a:spcPct val="110000"/>
              </a:lnSpc>
              <a:defRPr>
                <a:solidFill>
                  <a:srgbClr val="243A5E"/>
                </a:solidFill>
                <a:cs typeface="Segoe Sans Display"/>
              </a:defRPr>
            </a:lvl1pPr>
          </a:lstStyle>
          <a:p>
            <a:pPr fontAlgn="t">
              <a:spcAft>
                <a:spcPts val="1200"/>
              </a:spcAft>
            </a:pPr>
            <a:r>
              <a:rPr lang="es-es" sz="1650"/>
              <a:t>Cuando la memoria de Copilot está activada, Copilot guarda automáticamente información clave en su memoria a partir de sus conversaciones en Copilot Chat.</a:t>
            </a:r>
          </a:p>
          <a:p>
            <a:pPr fontAlgn="t">
              <a:spcAft>
                <a:spcPts val="1200"/>
              </a:spcAft>
            </a:pPr>
            <a:r>
              <a:rPr lang="es-es" sz="1650"/>
              <a:t>También puede crear instrucciones personalizadas que le indiquen </a:t>
            </a:r>
            <a:br>
              <a:rPr lang="es-es" sz="1650"/>
            </a:br>
            <a:r>
              <a:rPr lang="es-es" sz="1650"/>
              <a:t>a Copilot Chat cómo responder, adaptándose a su estilo y preferencias.</a:t>
            </a:r>
            <a:br>
              <a:rPr lang="es-es" sz="1650"/>
            </a:br>
            <a:br>
              <a:rPr lang="es-es" sz="1650"/>
            </a:br>
            <a:r>
              <a:rPr lang="es-es" sz="1650"/>
              <a:t>Cómo educar a tu </a:t>
            </a:r>
            <a:r>
              <a:rPr lang="es-es" sz="1650" err="1"/>
              <a:t>Copilot</a:t>
            </a:r>
            <a:r>
              <a:rPr lang="es-es" sz="1650"/>
              <a:t> fijando en su memoria directamente desde la caja de chat.</a:t>
            </a:r>
          </a:p>
        </p:txBody>
      </p:sp>
      <p:pic>
        <p:nvPicPr>
          <p:cNvPr id="7" name="Picture 6">
            <a:extLst>
              <a:ext uri="{FF2B5EF4-FFF2-40B4-BE49-F238E27FC236}">
                <a16:creationId xmlns:a16="http://schemas.microsoft.com/office/drawing/2014/main" id="{9FBB07E6-531D-9D16-ECD6-BF8FA66BD525}"/>
              </a:ext>
            </a:extLst>
          </p:cNvPr>
          <p:cNvPicPr>
            <a:picLocks noChangeAspect="1"/>
          </p:cNvPicPr>
          <p:nvPr/>
        </p:nvPicPr>
        <p:blipFill>
          <a:blip r:embed="rId3"/>
          <a:stretch>
            <a:fillRect/>
          </a:stretch>
        </p:blipFill>
        <p:spPr>
          <a:xfrm>
            <a:off x="4786249" y="1470365"/>
            <a:ext cx="6980830" cy="3924892"/>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51740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6 0.05347 L 4.16667E-6 1.11111E-6 " pathEditMode="relative" rAng="0" ptsTypes="AA">
                                      <p:cBhvr>
                                        <p:cTn id="12" dur="500" fill="hold"/>
                                        <p:tgtEl>
                                          <p:spTgt spid="3"/>
                                        </p:tgtEl>
                                        <p:attrNameLst>
                                          <p:attrName>ppt_x</p:attrName>
                                          <p:attrName>ppt_y</p:attrName>
                                        </p:attrNameLst>
                                      </p:cBhvr>
                                      <p:rCtr x="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1" y="2057808"/>
            <a:ext cx="5994700" cy="3046988"/>
          </a:xfrm>
          <a:prstGeom prst="rect">
            <a:avLst/>
          </a:prstGeom>
        </p:spPr>
        <p:txBody>
          <a:bodyPr wrap="square" lIns="0" tIns="45720" rIns="0" bIns="45720" anchor="t">
            <a:spAutoFit/>
          </a:bodyPr>
          <a:lstStyle/>
          <a:p>
            <a:r>
              <a:rPr lang="es-es" sz="4800"/>
              <a:t>Maximice su experiencia con Microsoft 365 Copilot Chat</a:t>
            </a:r>
            <a:endParaRPr lang="en-US" sz="4800">
              <a:gradFill flip="none">
                <a:gsLst>
                  <a:gs pos="0">
                    <a:srgbClr val="94D8FE"/>
                  </a:gs>
                  <a:gs pos="100000">
                    <a:srgbClr val="FFFFFF"/>
                  </a:gs>
                </a:gsLst>
                <a:lin ang="16200000" scaled="1"/>
                <a:tileRect/>
              </a:gradFill>
              <a:latin typeface="Segoe Sans Display Semibold"/>
              <a:cs typeface="Segoe Sans Display Semibold"/>
            </a:endParaRPr>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pilot Memories">
            <a:hlinkClick r:id="" action="ppaction://media"/>
            <a:extLst>
              <a:ext uri="{FF2B5EF4-FFF2-40B4-BE49-F238E27FC236}">
                <a16:creationId xmlns:a16="http://schemas.microsoft.com/office/drawing/2014/main" id="{BE4DD2E6-E52A-8F15-724D-DB763EA44E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12194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D944-8641-CF0C-4246-6AE5175A8EF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044C6DA-361D-3C07-4C25-A060C743DB36}"/>
              </a:ext>
            </a:extLst>
          </p:cNvPr>
          <p:cNvSpPr>
            <a:spLocks noGrp="1"/>
          </p:cNvSpPr>
          <p:nvPr>
            <p:ph idx="1"/>
          </p:nvPr>
        </p:nvSpPr>
        <p:spPr>
          <a:xfrm>
            <a:off x="6095999" y="1450848"/>
            <a:ext cx="5871877" cy="4031873"/>
          </a:xfrm>
        </p:spPr>
        <p:txBody>
          <a:bodyPr/>
          <a:lstStyle/>
          <a:p>
            <a:pPr marL="514350" indent="-514350">
              <a:spcBef>
                <a:spcPts val="600"/>
              </a:spcBef>
              <a:spcAft>
                <a:spcPts val="600"/>
              </a:spcAft>
              <a:buAutoNum type="arabicPlain"/>
            </a:pPr>
            <a:r>
              <a:rPr lang="es-es" sz="2400" dirty="0"/>
              <a:t>Microsoft 365 </a:t>
            </a:r>
            <a:r>
              <a:rPr lang="es-es" sz="2400" dirty="0" err="1"/>
              <a:t>Copilot</a:t>
            </a:r>
            <a:r>
              <a:rPr lang="es-es" sz="2400" dirty="0"/>
              <a:t> Chat</a:t>
            </a:r>
          </a:p>
          <a:p>
            <a:pPr marL="514350" indent="-514350">
              <a:spcBef>
                <a:spcPts val="600"/>
              </a:spcBef>
              <a:spcAft>
                <a:spcPts val="600"/>
              </a:spcAft>
              <a:buAutoNum type="arabicPlain"/>
            </a:pPr>
            <a:r>
              <a:rPr lang="es-es" sz="2400" dirty="0"/>
              <a:t>Maximización de la experiencia de chat</a:t>
            </a:r>
          </a:p>
          <a:p>
            <a:pPr marL="971550" lvl="1" indent="-285750">
              <a:spcBef>
                <a:spcPts val="600"/>
              </a:spcBef>
              <a:spcAft>
                <a:spcPts val="600"/>
              </a:spcAft>
            </a:pPr>
            <a:r>
              <a:rPr lang="es-es" sz="2400" dirty="0">
                <a:cs typeface="Segoe Sans Display" pitchFamily="2" charset="0"/>
              </a:rPr>
              <a:t>Páginas de </a:t>
            </a:r>
            <a:r>
              <a:rPr lang="es-es" sz="2400" dirty="0" err="1">
                <a:cs typeface="Segoe Sans Display" pitchFamily="2" charset="0"/>
              </a:rPr>
              <a:t>Copilot</a:t>
            </a:r>
            <a:r>
              <a:rPr lang="es-es" sz="2400" dirty="0">
                <a:cs typeface="Segoe Sans Display" pitchFamily="2" charset="0"/>
              </a:rPr>
              <a:t> Chat</a:t>
            </a:r>
          </a:p>
          <a:p>
            <a:pPr marL="971550" lvl="1" indent="-285750">
              <a:spcBef>
                <a:spcPts val="600"/>
              </a:spcBef>
              <a:spcAft>
                <a:spcPts val="600"/>
              </a:spcAft>
            </a:pPr>
            <a:r>
              <a:rPr lang="es-es" sz="2400" dirty="0" err="1"/>
              <a:t>Copilot</a:t>
            </a:r>
            <a:r>
              <a:rPr lang="es-es" sz="2400" dirty="0"/>
              <a:t> Chat </a:t>
            </a:r>
            <a:r>
              <a:rPr lang="es-es" sz="2400" dirty="0" err="1"/>
              <a:t>Create</a:t>
            </a:r>
            <a:endParaRPr lang="es-es" sz="2400" dirty="0"/>
          </a:p>
          <a:p>
            <a:pPr marL="971550" lvl="1" indent="-285750">
              <a:spcBef>
                <a:spcPts val="600"/>
              </a:spcBef>
              <a:spcAft>
                <a:spcPts val="600"/>
              </a:spcAft>
            </a:pPr>
            <a:r>
              <a:rPr lang="es-es" sz="2400" dirty="0" err="1"/>
              <a:t>Copilot</a:t>
            </a:r>
            <a:r>
              <a:rPr lang="es-es" sz="2400" dirty="0"/>
              <a:t> Chat en Outlook</a:t>
            </a:r>
          </a:p>
          <a:p>
            <a:pPr marL="971550" lvl="1" indent="-285750">
              <a:spcBef>
                <a:spcPts val="600"/>
              </a:spcBef>
              <a:spcAft>
                <a:spcPts val="600"/>
              </a:spcAft>
            </a:pPr>
            <a:r>
              <a:rPr lang="es-es" sz="2400" dirty="0"/>
              <a:t>Personalización de </a:t>
            </a:r>
            <a:r>
              <a:rPr lang="es-es" sz="2400" dirty="0" err="1"/>
              <a:t>Copilot</a:t>
            </a:r>
            <a:r>
              <a:rPr lang="es-es" sz="2400" dirty="0"/>
              <a:t> Chat</a:t>
            </a:r>
          </a:p>
          <a:p>
            <a:pPr marL="514350" indent="-514350">
              <a:spcBef>
                <a:spcPts val="600"/>
              </a:spcBef>
              <a:spcAft>
                <a:spcPts val="600"/>
              </a:spcAft>
              <a:buAutoNum type="arabicPlain"/>
            </a:pPr>
            <a:r>
              <a:rPr lang="es-es" sz="2400" dirty="0">
                <a:solidFill>
                  <a:srgbClr val="FFFF00"/>
                </a:solidFill>
              </a:rPr>
              <a:t>Agentes en </a:t>
            </a:r>
            <a:r>
              <a:rPr lang="es-es" sz="2400" dirty="0" err="1">
                <a:solidFill>
                  <a:srgbClr val="FFFF00"/>
                </a:solidFill>
              </a:rPr>
              <a:t>Copilot</a:t>
            </a:r>
            <a:r>
              <a:rPr lang="es-es" sz="2400" dirty="0">
                <a:solidFill>
                  <a:srgbClr val="FFFF00"/>
                </a:solidFill>
              </a:rPr>
              <a:t> Chat</a:t>
            </a:r>
          </a:p>
          <a:p>
            <a:pPr marL="514350" indent="-514350">
              <a:spcBef>
                <a:spcPts val="600"/>
              </a:spcBef>
              <a:spcAft>
                <a:spcPts val="600"/>
              </a:spcAft>
              <a:buAutoNum type="arabicPlain"/>
            </a:pPr>
            <a:r>
              <a:rPr lang="es-es" sz="2400" dirty="0"/>
              <a:t>Próximos pasos y llamadas a la acción</a:t>
            </a:r>
          </a:p>
        </p:txBody>
      </p:sp>
      <p:sp>
        <p:nvSpPr>
          <p:cNvPr id="9" name="Title 8">
            <a:extLst>
              <a:ext uri="{FF2B5EF4-FFF2-40B4-BE49-F238E27FC236}">
                <a16:creationId xmlns:a16="http://schemas.microsoft.com/office/drawing/2014/main" id="{0A2ABEDC-E154-7449-0714-1E95874E242F}"/>
              </a:ext>
            </a:extLst>
          </p:cNvPr>
          <p:cNvSpPr>
            <a:spLocks noGrp="1"/>
          </p:cNvSpPr>
          <p:nvPr>
            <p:ph type="title"/>
          </p:nvPr>
        </p:nvSpPr>
        <p:spPr>
          <a:xfrm>
            <a:off x="589280" y="605657"/>
            <a:ext cx="3285136" cy="1939850"/>
          </a:xfrm>
        </p:spPr>
        <p:txBody>
          <a:bodyPr/>
          <a:lstStyle/>
          <a:p>
            <a:r>
              <a:rPr lang="es-es" sz="4400" dirty="0"/>
              <a:t>Por qué estamos aquí</a:t>
            </a:r>
          </a:p>
        </p:txBody>
      </p:sp>
      <p:cxnSp>
        <p:nvCxnSpPr>
          <p:cNvPr id="11" name="Straight Connector 10">
            <a:extLst>
              <a:ext uri="{FF2B5EF4-FFF2-40B4-BE49-F238E27FC236}">
                <a16:creationId xmlns:a16="http://schemas.microsoft.com/office/drawing/2014/main" id="{B9233789-0F3B-E09E-7223-F1C1A92A3EAE}"/>
              </a:ext>
              <a:ext uri="{C183D7F6-B498-43B3-948B-1728B52AA6E4}">
                <adec:decorative xmlns:adec="http://schemas.microsoft.com/office/drawing/2017/decorative" val="1"/>
              </a:ext>
            </a:extLst>
          </p:cNvPr>
          <p:cNvCxnSpPr>
            <a:cxnSpLocks/>
          </p:cNvCxnSpPr>
          <p:nvPr/>
        </p:nvCxnSpPr>
        <p:spPr>
          <a:xfrm>
            <a:off x="5777396" y="1424847"/>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677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FAE88-BDAB-5153-5B43-1C16213CE232}"/>
              </a:ext>
            </a:extLst>
          </p:cNvPr>
          <p:cNvSpPr>
            <a:spLocks noGrp="1"/>
          </p:cNvSpPr>
          <p:nvPr>
            <p:ph type="title"/>
          </p:nvPr>
        </p:nvSpPr>
        <p:spPr>
          <a:xfrm>
            <a:off x="588263" y="211161"/>
            <a:ext cx="11018520" cy="498598"/>
          </a:xfrm>
        </p:spPr>
        <p:txBody>
          <a:bodyPr>
            <a:noAutofit/>
          </a:bodyPr>
          <a:lstStyle/>
          <a:p>
            <a:pPr algn="ctr"/>
            <a:r>
              <a:rPr lang="es-es"/>
              <a:t>Agentes en Copilot Chat</a:t>
            </a:r>
            <a:endParaRPr lang="en-AU"/>
          </a:p>
        </p:txBody>
      </p:sp>
      <p:sp>
        <p:nvSpPr>
          <p:cNvPr id="3" name="TextBox 2">
            <a:extLst>
              <a:ext uri="{FF2B5EF4-FFF2-40B4-BE49-F238E27FC236}">
                <a16:creationId xmlns:a16="http://schemas.microsoft.com/office/drawing/2014/main" id="{4DE1C462-DA02-7402-BB2B-05C508246B32}"/>
              </a:ext>
            </a:extLst>
          </p:cNvPr>
          <p:cNvSpPr txBox="1"/>
          <p:nvPr/>
        </p:nvSpPr>
        <p:spPr>
          <a:xfrm>
            <a:off x="5457257" y="947569"/>
            <a:ext cx="6298217" cy="2651760"/>
          </a:xfrm>
          <a:prstGeom prst="roundRect">
            <a:avLst>
              <a:gd name="adj" fmla="val 5592"/>
            </a:avLst>
          </a:prstGeom>
          <a:solidFill>
            <a:srgbClr val="FFFFFF">
              <a:alpha val="89804"/>
            </a:srgbClr>
          </a:solidFill>
          <a:ln w="19050" cap="flat" cmpd="sng" algn="ctr">
            <a:gradFill>
              <a:gsLst>
                <a:gs pos="0">
                  <a:srgbClr val="E2E2E0"/>
                </a:gs>
                <a:gs pos="100000">
                  <a:srgbClr val="BEBFBE"/>
                </a:gs>
              </a:gsLst>
              <a:lin ang="5400000" scaled="0"/>
            </a:gradFill>
            <a:prstDash val="solid"/>
            <a:miter lim="800000"/>
            <a:headEnd type="none" w="med" len="med"/>
            <a:tailEnd type="none" w="med" len="med"/>
          </a:ln>
          <a:effectLst>
            <a:outerShdw blurRad="76200" dist="12700" dir="5400000" algn="t" rotWithShape="0">
              <a:prstClr val="black">
                <a:alpha val="22000"/>
              </a:prstClr>
            </a:outerShdw>
          </a:effectLst>
        </p:spPr>
        <p:txBody>
          <a:bodyPr rot="0" spcFirstLastPara="0" vertOverflow="overflow" horzOverflow="overflow" vert="horz" wrap="square" lIns="152400" tIns="121920" rIns="152400" bIns="121920" numCol="1" spcCol="0" rtlCol="0" fromWordArt="0" anchor="b" anchorCtr="0" forceAA="0" compatLnSpc="1">
            <a:prstTxWarp prst="textNoShape">
              <a:avLst/>
            </a:prstTxWarp>
            <a:noAutofit/>
          </a:bodyPr>
          <a:lstStyle>
            <a:defPPr>
              <a:defRPr lang="en-US"/>
            </a:defPPr>
            <a:lvl1pPr algn="ctr" defTabSz="777029" fontAlgn="base">
              <a:spcBef>
                <a:spcPct val="0"/>
              </a:spcBef>
              <a:spcAft>
                <a:spcPct val="0"/>
              </a:spcAft>
              <a:defRPr sz="1600" b="1" kern="0">
                <a:solidFill>
                  <a:schemeClr val="tx1"/>
                </a:solidFill>
                <a:latin typeface="Segoe UI Variable Display"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Variable Display" pitchFamily="2" charset="0"/>
              <a:ea typeface="+mn-ea"/>
              <a:cs typeface="+mn-cs"/>
            </a:endParaRPr>
          </a:p>
        </p:txBody>
      </p:sp>
      <p:sp>
        <p:nvSpPr>
          <p:cNvPr id="8" name="TextBox 7">
            <a:extLst>
              <a:ext uri="{FF2B5EF4-FFF2-40B4-BE49-F238E27FC236}">
                <a16:creationId xmlns:a16="http://schemas.microsoft.com/office/drawing/2014/main" id="{46FAA152-F000-FE24-70F3-44C351E0F3B6}"/>
              </a:ext>
            </a:extLst>
          </p:cNvPr>
          <p:cNvSpPr txBox="1"/>
          <p:nvPr/>
        </p:nvSpPr>
        <p:spPr>
          <a:xfrm>
            <a:off x="5456537" y="3857264"/>
            <a:ext cx="6298217" cy="2651760"/>
          </a:xfrm>
          <a:prstGeom prst="roundRect">
            <a:avLst>
              <a:gd name="adj" fmla="val 5592"/>
            </a:avLst>
          </a:prstGeom>
          <a:solidFill>
            <a:srgbClr val="FFFFFF">
              <a:alpha val="89804"/>
            </a:srgbClr>
          </a:solidFill>
          <a:ln w="19050" cap="flat" cmpd="sng" algn="ctr">
            <a:gradFill>
              <a:gsLst>
                <a:gs pos="0">
                  <a:srgbClr val="E2E2E0"/>
                </a:gs>
                <a:gs pos="100000">
                  <a:srgbClr val="BEBFBE"/>
                </a:gs>
              </a:gsLst>
              <a:lin ang="5400000" scaled="0"/>
            </a:gradFill>
            <a:prstDash val="solid"/>
            <a:miter lim="800000"/>
            <a:headEnd type="none" w="med" len="med"/>
            <a:tailEnd type="none" w="med" len="med"/>
          </a:ln>
          <a:effectLst>
            <a:outerShdw blurRad="76200" dist="12700" dir="5400000" algn="t" rotWithShape="0">
              <a:prstClr val="black">
                <a:alpha val="22000"/>
              </a:prstClr>
            </a:outerShdw>
          </a:effectLst>
        </p:spPr>
        <p:txBody>
          <a:bodyPr rot="0" spcFirstLastPara="0" vertOverflow="overflow" horzOverflow="overflow" vert="horz" wrap="square" lIns="152400" tIns="121920" rIns="152400" bIns="121920" numCol="1" spcCol="0" rtlCol="0" fromWordArt="0" anchor="b" anchorCtr="0" forceAA="0" compatLnSpc="1">
            <a:prstTxWarp prst="textNoShape">
              <a:avLst/>
            </a:prstTxWarp>
            <a:noAutofit/>
          </a:bodyPr>
          <a:lstStyle>
            <a:defPPr>
              <a:defRPr lang="en-US"/>
            </a:defPPr>
            <a:lvl1pPr algn="ctr" defTabSz="777029" fontAlgn="base">
              <a:spcBef>
                <a:spcPct val="0"/>
              </a:spcBef>
              <a:spcAft>
                <a:spcPct val="0"/>
              </a:spcAft>
              <a:defRPr sz="1600" b="1" kern="0">
                <a:solidFill>
                  <a:schemeClr val="tx1"/>
                </a:solidFill>
                <a:latin typeface="Segoe UI Variable Display"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Variable Display" pitchFamily="2" charset="0"/>
              <a:ea typeface="+mn-ea"/>
              <a:cs typeface="+mn-cs"/>
            </a:endParaRPr>
          </a:p>
        </p:txBody>
      </p:sp>
      <p:pic>
        <p:nvPicPr>
          <p:cNvPr id="9" name="Picture 8">
            <a:extLst>
              <a:ext uri="{FF2B5EF4-FFF2-40B4-BE49-F238E27FC236}">
                <a16:creationId xmlns:a16="http://schemas.microsoft.com/office/drawing/2014/main" id="{CCBABD47-11D4-4813-F513-EE933DEEF321}"/>
              </a:ext>
            </a:extLst>
          </p:cNvPr>
          <p:cNvPicPr>
            <a:picLocks noChangeAspect="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a:ext>
            </a:extLst>
          </a:blip>
          <a:stretch>
            <a:fillRect/>
          </a:stretch>
        </p:blipFill>
        <p:spPr>
          <a:xfrm>
            <a:off x="5546537" y="4770477"/>
            <a:ext cx="6131062" cy="1351112"/>
          </a:xfrm>
          <a:prstGeom prst="rect">
            <a:avLst/>
          </a:prstGeom>
        </p:spPr>
      </p:pic>
      <p:pic>
        <p:nvPicPr>
          <p:cNvPr id="11" name="Picture 10">
            <a:extLst>
              <a:ext uri="{FF2B5EF4-FFF2-40B4-BE49-F238E27FC236}">
                <a16:creationId xmlns:a16="http://schemas.microsoft.com/office/drawing/2014/main" id="{D0A4B24D-2C20-894B-396A-134FA56905B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40834" y="1901608"/>
            <a:ext cx="6131062" cy="1343958"/>
          </a:xfrm>
          <a:prstGeom prst="rect">
            <a:avLst/>
          </a:prstGeom>
        </p:spPr>
      </p:pic>
      <p:sp>
        <p:nvSpPr>
          <p:cNvPr id="12" name="TextBox 11">
            <a:extLst>
              <a:ext uri="{FF2B5EF4-FFF2-40B4-BE49-F238E27FC236}">
                <a16:creationId xmlns:a16="http://schemas.microsoft.com/office/drawing/2014/main" id="{E7A6019B-9150-0E36-4A1C-351A8EE93344}"/>
              </a:ext>
            </a:extLst>
          </p:cNvPr>
          <p:cNvSpPr txBox="1"/>
          <p:nvPr/>
        </p:nvSpPr>
        <p:spPr>
          <a:xfrm>
            <a:off x="5540834" y="986730"/>
            <a:ext cx="6058208" cy="846386"/>
          </a:xfrm>
          <a:prstGeom prst="rect">
            <a:avLst/>
          </a:prstGeom>
          <a:noFill/>
        </p:spPr>
        <p:txBody>
          <a:bodyPr wrap="square" rtlCol="0">
            <a:spAutoFit/>
          </a:bodyPr>
          <a:lstStyle/>
          <a:p>
            <a:pPr algn="ctr"/>
            <a:r>
              <a:rPr lang="es-es" sz="1600" b="1">
                <a:solidFill>
                  <a:srgbClr val="000000"/>
                </a:solidFill>
                <a:latin typeface="Segoe UI Semibold" panose="020B0702040204020203" pitchFamily="34" charset="0"/>
                <a:cs typeface="Segoe UI Semibold" panose="020B0702040204020203" pitchFamily="34" charset="0"/>
              </a:rPr>
              <a:t>Agentes incluidos en </a:t>
            </a:r>
            <a:r>
              <a:rPr lang="es-es" sz="1600" b="1" err="1">
                <a:solidFill>
                  <a:srgbClr val="000000"/>
                </a:solidFill>
                <a:latin typeface="Segoe UI Semibold" panose="020B0702040204020203" pitchFamily="34" charset="0"/>
                <a:cs typeface="Segoe UI Semibold" panose="020B0702040204020203" pitchFamily="34" charset="0"/>
              </a:rPr>
              <a:t>Copilot</a:t>
            </a:r>
            <a:r>
              <a:rPr lang="es-es" sz="1600" b="1">
                <a:solidFill>
                  <a:srgbClr val="000000"/>
                </a:solidFill>
                <a:latin typeface="Segoe UI Semibold" panose="020B0702040204020203" pitchFamily="34" charset="0"/>
                <a:cs typeface="Segoe UI Semibold" panose="020B0702040204020203" pitchFamily="34" charset="0"/>
              </a:rPr>
              <a:t> Chat</a:t>
            </a:r>
            <a:br>
              <a:rPr/>
            </a:br>
            <a:r>
              <a:rPr lang="es-es" sz="1100">
                <a:solidFill>
                  <a:srgbClr val="000000"/>
                </a:solidFill>
                <a:latin typeface="Segoe UI "/>
              </a:rPr>
              <a:t>Los usuarios sin licencia de </a:t>
            </a:r>
            <a:r>
              <a:rPr lang="es-es" sz="1100" err="1">
                <a:solidFill>
                  <a:srgbClr val="000000"/>
                </a:solidFill>
                <a:latin typeface="Segoe UI "/>
              </a:rPr>
              <a:t>Copilot</a:t>
            </a:r>
            <a:r>
              <a:rPr lang="es-es" sz="1100">
                <a:solidFill>
                  <a:srgbClr val="000000"/>
                </a:solidFill>
                <a:latin typeface="Segoe UI "/>
              </a:rPr>
              <a:t> Chat pueden usar sin coste adicional los agentes </a:t>
            </a:r>
            <a:br>
              <a:rPr lang="es-es" sz="1100">
                <a:solidFill>
                  <a:srgbClr val="000000"/>
                </a:solidFill>
                <a:latin typeface="Segoe UI "/>
              </a:rPr>
            </a:br>
            <a:r>
              <a:rPr lang="es-es" sz="1100">
                <a:solidFill>
                  <a:srgbClr val="000000"/>
                </a:solidFill>
                <a:latin typeface="Segoe UI "/>
              </a:rPr>
              <a:t>de Microsoft 365 </a:t>
            </a:r>
            <a:r>
              <a:rPr lang="es-es" sz="1100" err="1">
                <a:solidFill>
                  <a:srgbClr val="000000"/>
                </a:solidFill>
                <a:latin typeface="Segoe UI "/>
              </a:rPr>
              <a:t>Copilot</a:t>
            </a:r>
            <a:r>
              <a:rPr lang="es-es" sz="1100">
                <a:solidFill>
                  <a:srgbClr val="000000"/>
                </a:solidFill>
                <a:latin typeface="Segoe UI "/>
              </a:rPr>
              <a:t> incluidos en </a:t>
            </a:r>
            <a:r>
              <a:rPr lang="es-es" sz="1100" err="1">
                <a:solidFill>
                  <a:srgbClr val="000000"/>
                </a:solidFill>
                <a:latin typeface="Segoe UI "/>
              </a:rPr>
              <a:t>Copilot</a:t>
            </a:r>
            <a:r>
              <a:rPr lang="es-es" sz="1100">
                <a:solidFill>
                  <a:srgbClr val="000000"/>
                </a:solidFill>
                <a:latin typeface="Segoe UI "/>
              </a:rPr>
              <a:t> Chat, basados en instrucciones y sitios web públicos (agentes personalizados incluidos).</a:t>
            </a:r>
          </a:p>
        </p:txBody>
      </p:sp>
      <p:sp>
        <p:nvSpPr>
          <p:cNvPr id="13" name="TextBox 12">
            <a:extLst>
              <a:ext uri="{FF2B5EF4-FFF2-40B4-BE49-F238E27FC236}">
                <a16:creationId xmlns:a16="http://schemas.microsoft.com/office/drawing/2014/main" id="{532E2392-69C6-8537-F757-7BC4DBA1BCF7}"/>
              </a:ext>
            </a:extLst>
          </p:cNvPr>
          <p:cNvSpPr txBox="1"/>
          <p:nvPr/>
        </p:nvSpPr>
        <p:spPr>
          <a:xfrm>
            <a:off x="5546537" y="3955170"/>
            <a:ext cx="6058208" cy="677108"/>
          </a:xfrm>
          <a:prstGeom prst="rect">
            <a:avLst/>
          </a:prstGeom>
          <a:noFill/>
        </p:spPr>
        <p:txBody>
          <a:bodyPr wrap="square" rtlCol="0">
            <a:spAutoFit/>
          </a:bodyPr>
          <a:lstStyle/>
          <a:p>
            <a:pPr algn="ctr"/>
            <a:r>
              <a:rPr lang="es-es" sz="1600" b="1">
                <a:solidFill>
                  <a:srgbClr val="000000"/>
                </a:solidFill>
                <a:latin typeface="Segoe UI Semibold" panose="020B0702040204020203" pitchFamily="34" charset="0"/>
                <a:cs typeface="Segoe UI Semibold" panose="020B0702040204020203" pitchFamily="34" charset="0"/>
              </a:rPr>
              <a:t>Agentes de uso medido en Copilot Chat</a:t>
            </a:r>
            <a:br>
              <a:rPr/>
            </a:br>
            <a:r>
              <a:rPr lang="es-es" sz="1100">
                <a:solidFill>
                  <a:srgbClr val="000000"/>
                </a:solidFill>
                <a:latin typeface="Segoe UI Body"/>
              </a:rPr>
              <a:t>Agentes que acceden a datos empresariales, como SharePoint, sistemas de línea </a:t>
            </a:r>
            <a:br>
              <a:rPr lang="es-es" sz="1100">
                <a:solidFill>
                  <a:srgbClr val="000000"/>
                </a:solidFill>
                <a:latin typeface="Segoe UI Body"/>
              </a:rPr>
            </a:br>
            <a:r>
              <a:rPr lang="es-es" sz="1100">
                <a:solidFill>
                  <a:srgbClr val="000000"/>
                </a:solidFill>
                <a:latin typeface="Segoe UI Body"/>
              </a:rPr>
              <a:t>de negocio y Work IQ, que se facturan según el consumo medido del usuario.</a:t>
            </a:r>
            <a:r>
              <a:rPr lang="es-es" sz="1100">
                <a:solidFill>
                  <a:srgbClr val="000000"/>
                </a:solidFill>
                <a:latin typeface="Segoe UI "/>
              </a:rPr>
              <a:t>.</a:t>
            </a:r>
          </a:p>
        </p:txBody>
      </p:sp>
      <p:pic>
        <p:nvPicPr>
          <p:cNvPr id="15" name="Picture 14">
            <a:extLst>
              <a:ext uri="{FF2B5EF4-FFF2-40B4-BE49-F238E27FC236}">
                <a16:creationId xmlns:a16="http://schemas.microsoft.com/office/drawing/2014/main" id="{0FE03775-980E-8D4B-BD18-E681E28FF435}"/>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10817054" y="3274429"/>
            <a:ext cx="781988" cy="187237"/>
          </a:xfrm>
          <a:prstGeom prst="rect">
            <a:avLst/>
          </a:prstGeom>
        </p:spPr>
      </p:pic>
      <p:pic>
        <p:nvPicPr>
          <p:cNvPr id="16" name="Picture 15">
            <a:extLst>
              <a:ext uri="{FF2B5EF4-FFF2-40B4-BE49-F238E27FC236}">
                <a16:creationId xmlns:a16="http://schemas.microsoft.com/office/drawing/2014/main" id="{228F79B5-D54D-FFAC-41C6-4CD32D4BC6E6}"/>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10817054" y="6197016"/>
            <a:ext cx="781988" cy="187237"/>
          </a:xfrm>
          <a:prstGeom prst="rect">
            <a:avLst/>
          </a:prstGeom>
        </p:spPr>
      </p:pic>
      <p:sp>
        <p:nvSpPr>
          <p:cNvPr id="18" name="!! copilot" descr="!! box">
            <a:extLst>
              <a:ext uri="{FF2B5EF4-FFF2-40B4-BE49-F238E27FC236}">
                <a16:creationId xmlns:a16="http://schemas.microsoft.com/office/drawing/2014/main" id="{C49419B9-0871-D9E8-9D9B-FDE8D7F5B689}"/>
              </a:ext>
              <a:ext uri="{C183D7F6-B498-43B3-948B-1728B52AA6E4}">
                <adec:decorative xmlns:adec="http://schemas.microsoft.com/office/drawing/2017/decorative" val="1"/>
              </a:ext>
            </a:extLst>
          </p:cNvPr>
          <p:cNvSpPr>
            <a:spLocks noChangeAspect="1"/>
          </p:cNvSpPr>
          <p:nvPr/>
        </p:nvSpPr>
        <p:spPr bwMode="auto">
          <a:xfrm>
            <a:off x="597792" y="947568"/>
            <a:ext cx="4333437" cy="5561455"/>
          </a:xfrm>
          <a:prstGeom prst="roundRect">
            <a:avLst>
              <a:gd name="adj" fmla="val 359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nvGrpSpPr>
          <p:cNvPr id="19" name="Group 18">
            <a:extLst>
              <a:ext uri="{FF2B5EF4-FFF2-40B4-BE49-F238E27FC236}">
                <a16:creationId xmlns:a16="http://schemas.microsoft.com/office/drawing/2014/main" id="{BA3D89AE-9FEA-ACF8-159D-9A64107A7A95}"/>
              </a:ext>
            </a:extLst>
          </p:cNvPr>
          <p:cNvGrpSpPr>
            <a:grpSpLocks noChangeAspect="1"/>
          </p:cNvGrpSpPr>
          <p:nvPr/>
        </p:nvGrpSpPr>
        <p:grpSpPr>
          <a:xfrm>
            <a:off x="974598" y="1227203"/>
            <a:ext cx="3579825" cy="2144404"/>
            <a:chOff x="-44591" y="1805120"/>
            <a:chExt cx="6205648" cy="3717337"/>
          </a:xfrm>
        </p:grpSpPr>
        <p:sp>
          <p:nvSpPr>
            <p:cNvPr id="20" name="TextBox 19">
              <a:extLst>
                <a:ext uri="{FF2B5EF4-FFF2-40B4-BE49-F238E27FC236}">
                  <a16:creationId xmlns:a16="http://schemas.microsoft.com/office/drawing/2014/main" id="{95C7C214-CB44-FDDF-A929-394986611BD9}"/>
                </a:ext>
              </a:extLst>
            </p:cNvPr>
            <p:cNvSpPr txBox="1"/>
            <p:nvPr/>
          </p:nvSpPr>
          <p:spPr>
            <a:xfrm>
              <a:off x="-44591" y="3921859"/>
              <a:ext cx="6205648" cy="16005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Cada empleado tiene </a:t>
              </a:r>
              <a:br>
                <a:rPr kumimoji="0" lang="es-e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br>
              <a:r>
                <a:rPr kumimoji="0" lang="es-e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acceso a una IA </a:t>
              </a:r>
              <a:br>
                <a:rPr kumimoji="0" lang="es-e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br>
              <a:r>
                <a:rPr kumimoji="0" lang="es-e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segura y protegida</a:t>
              </a:r>
            </a:p>
          </p:txBody>
        </p:sp>
        <p:pic>
          <p:nvPicPr>
            <p:cNvPr id="21" name="Picture 2" descr="Logotipo y símbolo de Copilot, significado, historia, PNG, marca">
              <a:extLst>
                <a:ext uri="{FF2B5EF4-FFF2-40B4-BE49-F238E27FC236}">
                  <a16:creationId xmlns:a16="http://schemas.microsoft.com/office/drawing/2014/main" id="{310D617F-0ED6-E831-480D-F97E446F616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00971" y="1805120"/>
              <a:ext cx="1114523" cy="10127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C2A3EFA-8289-A023-C513-C3EECE8D276D}"/>
                </a:ext>
              </a:extLst>
            </p:cNvPr>
            <p:cNvSpPr txBox="1"/>
            <p:nvPr/>
          </p:nvSpPr>
          <p:spPr>
            <a:xfrm>
              <a:off x="410294" y="3060995"/>
              <a:ext cx="5194739" cy="8536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chemeClr val="bg1"/>
                  </a:solidFill>
                  <a:effectLst/>
                  <a:uLnTx/>
                  <a:uFillTx/>
                  <a:latin typeface="+mj-lt"/>
                  <a:ea typeface="+mn-ea"/>
                  <a:cs typeface="Segoe UI Light" panose="020B0502040204020203" pitchFamily="34" charset="0"/>
                </a:rPr>
                <a:t>Copilot Chat</a:t>
              </a:r>
            </a:p>
          </p:txBody>
        </p:sp>
      </p:grpSp>
      <p:grpSp>
        <p:nvGrpSpPr>
          <p:cNvPr id="23" name="Group 22">
            <a:extLst>
              <a:ext uri="{FF2B5EF4-FFF2-40B4-BE49-F238E27FC236}">
                <a16:creationId xmlns:a16="http://schemas.microsoft.com/office/drawing/2014/main" id="{E7182E54-072F-0C7C-4D6D-34346C0E5F8C}"/>
              </a:ext>
            </a:extLst>
          </p:cNvPr>
          <p:cNvGrpSpPr>
            <a:grpSpLocks noChangeAspect="1"/>
          </p:cNvGrpSpPr>
          <p:nvPr/>
        </p:nvGrpSpPr>
        <p:grpSpPr>
          <a:xfrm>
            <a:off x="1167976" y="4202593"/>
            <a:ext cx="3193069" cy="1716781"/>
            <a:chOff x="6176818" y="1862488"/>
            <a:chExt cx="6002862" cy="3227491"/>
          </a:xfrm>
        </p:grpSpPr>
        <p:sp>
          <p:nvSpPr>
            <p:cNvPr id="24" name="TextBox 23">
              <a:extLst>
                <a:ext uri="{FF2B5EF4-FFF2-40B4-BE49-F238E27FC236}">
                  <a16:creationId xmlns:a16="http://schemas.microsoft.com/office/drawing/2014/main" id="{1F014709-8435-5944-6BA9-48EC43F083C1}"/>
                </a:ext>
              </a:extLst>
            </p:cNvPr>
            <p:cNvSpPr txBox="1"/>
            <p:nvPr/>
          </p:nvSpPr>
          <p:spPr>
            <a:xfrm>
              <a:off x="6176818" y="3932760"/>
              <a:ext cx="6002862" cy="1157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t>Cada proceso empresarial transformado por agentes</a:t>
              </a:r>
            </a:p>
          </p:txBody>
        </p:sp>
        <p:sp>
          <p:nvSpPr>
            <p:cNvPr id="25" name="TextBox 24">
              <a:extLst>
                <a:ext uri="{FF2B5EF4-FFF2-40B4-BE49-F238E27FC236}">
                  <a16:creationId xmlns:a16="http://schemas.microsoft.com/office/drawing/2014/main" id="{7A5F97CF-77CE-A1DA-CCAC-4C63963446AC}"/>
                </a:ext>
              </a:extLst>
            </p:cNvPr>
            <p:cNvSpPr txBox="1"/>
            <p:nvPr/>
          </p:nvSpPr>
          <p:spPr>
            <a:xfrm>
              <a:off x="7207158" y="3060994"/>
              <a:ext cx="3853218" cy="92577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chemeClr val="bg1"/>
                  </a:solidFill>
                  <a:effectLst/>
                  <a:uLnTx/>
                  <a:uFillTx/>
                  <a:latin typeface="+mj-lt"/>
                  <a:ea typeface="+mn-ea"/>
                  <a:cs typeface="Segoe UI Light" panose="020B0502040204020203" pitchFamily="34" charset="0"/>
                </a:rPr>
                <a:t>Agentes</a:t>
              </a:r>
            </a:p>
          </p:txBody>
        </p:sp>
        <p:sp>
          <p:nvSpPr>
            <p:cNvPr id="26" name="Graphic 18">
              <a:extLst>
                <a:ext uri="{FF2B5EF4-FFF2-40B4-BE49-F238E27FC236}">
                  <a16:creationId xmlns:a16="http://schemas.microsoft.com/office/drawing/2014/main" id="{935FD721-A50E-2E3E-C42E-8C496AB2356F}"/>
                </a:ext>
              </a:extLst>
            </p:cNvPr>
            <p:cNvSpPr/>
            <p:nvPr/>
          </p:nvSpPr>
          <p:spPr>
            <a:xfrm>
              <a:off x="8634856" y="1862488"/>
              <a:ext cx="997823" cy="898041"/>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rgbClr val="FFFFFF"/>
            </a:solidFill>
            <a:ln w="11579" cap="flat">
              <a:solidFill>
                <a:srgbClr val="3686BF"/>
              </a:solid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defTabSz="1024543"/>
              <a:endParaRPr lang="en-US" sz="100" b="1" kern="0">
                <a:solidFill>
                  <a:schemeClr val="bg1"/>
                </a:solidFill>
                <a:latin typeface="Segoe UI Variable Display Semib" pitchFamily="2" charset="0"/>
                <a:cs typeface="Segoe Sans Display Semibold" pitchFamily="2" charset="0"/>
              </a:endParaRPr>
            </a:p>
          </p:txBody>
        </p:sp>
      </p:grpSp>
      <p:pic>
        <p:nvPicPr>
          <p:cNvPr id="27" name="Graphic 26" descr="Añadir con relleno sólido">
            <a:extLst>
              <a:ext uri="{FF2B5EF4-FFF2-40B4-BE49-F238E27FC236}">
                <a16:creationId xmlns:a16="http://schemas.microsoft.com/office/drawing/2014/main" id="{0688A46A-8A5F-839B-0A5C-17EB9D55E3C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72486" y="3554926"/>
            <a:ext cx="384048" cy="384048"/>
          </a:xfrm>
          <a:prstGeom prst="rect">
            <a:avLst/>
          </a:prstGeom>
        </p:spPr>
      </p:pic>
    </p:spTree>
    <p:extLst>
      <p:ext uri="{BB962C8B-B14F-4D97-AF65-F5344CB8AC3E}">
        <p14:creationId xmlns:p14="http://schemas.microsoft.com/office/powerpoint/2010/main" val="36793989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s-es">
                <a:latin typeface="Aptos" panose="020B0004020202020204" pitchFamily="34" charset="0"/>
              </a:rPr>
              <a:t>Explore una gama de soluciones de agentes</a:t>
            </a:r>
            <a:br/>
            <a:endParaRPr lang="en-US"/>
          </a:p>
        </p:txBody>
      </p:sp>
      <p:sp>
        <p:nvSpPr>
          <p:cNvPr id="2" name="Rectangle: Rounded Corners 1">
            <a:extLst>
              <a:ext uri="{FF2B5EF4-FFF2-40B4-BE49-F238E27FC236}">
                <a16:creationId xmlns:a16="http://schemas.microsoft.com/office/drawing/2014/main" id="{A149C375-4FD8-DE02-C7F6-ECB52300C993}"/>
              </a:ext>
              <a:ext uri="{C183D7F6-B498-43B3-948B-1728B52AA6E4}">
                <adec:decorative xmlns:adec="http://schemas.microsoft.com/office/drawing/2017/decorative" val="1"/>
              </a:ext>
            </a:extLst>
          </p:cNvPr>
          <p:cNvSpPr/>
          <p:nvPr/>
        </p:nvSpPr>
        <p:spPr bwMode="auto">
          <a:xfrm>
            <a:off x="353060" y="1501076"/>
            <a:ext cx="11485880" cy="4837494"/>
          </a:xfrm>
          <a:prstGeom prst="roundRect">
            <a:avLst>
              <a:gd name="adj" fmla="val 5361"/>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cs typeface="Segoe UI"/>
            </a:endParaRPr>
          </a:p>
        </p:txBody>
      </p:sp>
      <p:grpSp>
        <p:nvGrpSpPr>
          <p:cNvPr id="3" name="Group 2">
            <a:extLst>
              <a:ext uri="{FF2B5EF4-FFF2-40B4-BE49-F238E27FC236}">
                <a16:creationId xmlns:a16="http://schemas.microsoft.com/office/drawing/2014/main" id="{FF5B4051-30B3-002F-1937-D5215B19678C}"/>
              </a:ext>
              <a:ext uri="{C183D7F6-B498-43B3-948B-1728B52AA6E4}">
                <adec:decorative xmlns:adec="http://schemas.microsoft.com/office/drawing/2017/decorative" val="1"/>
              </a:ext>
            </a:extLst>
          </p:cNvPr>
          <p:cNvGrpSpPr/>
          <p:nvPr/>
        </p:nvGrpSpPr>
        <p:grpSpPr>
          <a:xfrm>
            <a:off x="591621" y="3228275"/>
            <a:ext cx="11045952" cy="1565289"/>
            <a:chOff x="591621" y="3228275"/>
            <a:chExt cx="11045952" cy="1565289"/>
          </a:xfrm>
        </p:grpSpPr>
        <p:sp>
          <p:nvSpPr>
            <p:cNvPr id="6" name="Rectangle: Rounded Corners 5">
              <a:extLst>
                <a:ext uri="{FF2B5EF4-FFF2-40B4-BE49-F238E27FC236}">
                  <a16:creationId xmlns:a16="http://schemas.microsoft.com/office/drawing/2014/main" id="{ADB9F47E-08DC-5C65-8406-899439A06FB6}"/>
                </a:ext>
              </a:extLst>
            </p:cNvPr>
            <p:cNvSpPr/>
            <p:nvPr/>
          </p:nvSpPr>
          <p:spPr bwMode="auto">
            <a:xfrm>
              <a:off x="591621" y="3711512"/>
              <a:ext cx="11045952" cy="521207"/>
            </a:xfrm>
            <a:prstGeom prst="roundRect">
              <a:avLst>
                <a:gd name="adj" fmla="val 50000"/>
              </a:avLst>
            </a:prstGeom>
            <a:gradFill>
              <a:gsLst>
                <a:gs pos="100000">
                  <a:srgbClr val="14938C"/>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ndParaRPr>
            </a:p>
          </p:txBody>
        </p:sp>
        <p:grpSp>
          <p:nvGrpSpPr>
            <p:cNvPr id="7" name="Group 6">
              <a:extLst>
                <a:ext uri="{FF2B5EF4-FFF2-40B4-BE49-F238E27FC236}">
                  <a16:creationId xmlns:a16="http://schemas.microsoft.com/office/drawing/2014/main" id="{5E28A6D1-98DB-D86F-BEF3-5DBD40E333D9}"/>
                </a:ext>
              </a:extLst>
            </p:cNvPr>
            <p:cNvGrpSpPr/>
            <p:nvPr/>
          </p:nvGrpSpPr>
          <p:grpSpPr>
            <a:xfrm>
              <a:off x="2787259" y="3477450"/>
              <a:ext cx="991344" cy="991341"/>
              <a:chOff x="2926231" y="2534689"/>
              <a:chExt cx="991344" cy="991341"/>
            </a:xfrm>
          </p:grpSpPr>
          <p:grpSp>
            <p:nvGrpSpPr>
              <p:cNvPr id="26" name="Group 25">
                <a:extLst>
                  <a:ext uri="{FF2B5EF4-FFF2-40B4-BE49-F238E27FC236}">
                    <a16:creationId xmlns:a16="http://schemas.microsoft.com/office/drawing/2014/main" id="{BF107C5D-971F-E0BB-642A-5CF22D582048}"/>
                  </a:ext>
                </a:extLst>
              </p:cNvPr>
              <p:cNvGrpSpPr/>
              <p:nvPr/>
            </p:nvGrpSpPr>
            <p:grpSpPr>
              <a:xfrm>
                <a:off x="2926231" y="2534689"/>
                <a:ext cx="991344" cy="991341"/>
                <a:chOff x="3031090" y="2734209"/>
                <a:chExt cx="752625" cy="752623"/>
              </a:xfrm>
            </p:grpSpPr>
            <p:sp>
              <p:nvSpPr>
                <p:cNvPr id="28" name="Oval 27">
                  <a:extLst>
                    <a:ext uri="{FF2B5EF4-FFF2-40B4-BE49-F238E27FC236}">
                      <a16:creationId xmlns:a16="http://schemas.microsoft.com/office/drawing/2014/main" id="{58E9CECE-23AD-E651-A4C9-7CB26EE3713E}"/>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9" name="Oval 28">
                  <a:extLst>
                    <a:ext uri="{FF2B5EF4-FFF2-40B4-BE49-F238E27FC236}">
                      <a16:creationId xmlns:a16="http://schemas.microsoft.com/office/drawing/2014/main" id="{535BCEDF-BC19-2877-351E-2351A719FA3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27" name="Graphic 26" descr="Esquema del chat">
                <a:extLst>
                  <a:ext uri="{FF2B5EF4-FFF2-40B4-BE49-F238E27FC236}">
                    <a16:creationId xmlns:a16="http://schemas.microsoft.com/office/drawing/2014/main" id="{125D70CE-ACDF-107C-5B14-EFF7E7F4E5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3588" y="2741063"/>
                <a:ext cx="591887" cy="591887"/>
              </a:xfrm>
              <a:prstGeom prst="rect">
                <a:avLst/>
              </a:prstGeom>
            </p:spPr>
          </p:pic>
        </p:grpSp>
        <p:grpSp>
          <p:nvGrpSpPr>
            <p:cNvPr id="8" name="Group 7">
              <a:extLst>
                <a:ext uri="{FF2B5EF4-FFF2-40B4-BE49-F238E27FC236}">
                  <a16:creationId xmlns:a16="http://schemas.microsoft.com/office/drawing/2014/main" id="{56B74A23-F637-DD6F-68FC-3FAEDE9ED7D3}"/>
                </a:ext>
              </a:extLst>
            </p:cNvPr>
            <p:cNvGrpSpPr/>
            <p:nvPr/>
          </p:nvGrpSpPr>
          <p:grpSpPr>
            <a:xfrm>
              <a:off x="5616729" y="3462726"/>
              <a:ext cx="991344" cy="991341"/>
              <a:chOff x="5693247" y="2519965"/>
              <a:chExt cx="991344" cy="991341"/>
            </a:xfrm>
          </p:grpSpPr>
          <p:grpSp>
            <p:nvGrpSpPr>
              <p:cNvPr id="22" name="Group 21">
                <a:extLst>
                  <a:ext uri="{FF2B5EF4-FFF2-40B4-BE49-F238E27FC236}">
                    <a16:creationId xmlns:a16="http://schemas.microsoft.com/office/drawing/2014/main" id="{7B7DA097-8B89-5AA1-FEB6-564E6549AF82}"/>
                  </a:ext>
                </a:extLst>
              </p:cNvPr>
              <p:cNvGrpSpPr/>
              <p:nvPr/>
            </p:nvGrpSpPr>
            <p:grpSpPr>
              <a:xfrm>
                <a:off x="5693247" y="2519965"/>
                <a:ext cx="991344" cy="991341"/>
                <a:chOff x="3031090" y="2734209"/>
                <a:chExt cx="752625" cy="752623"/>
              </a:xfrm>
            </p:grpSpPr>
            <p:sp>
              <p:nvSpPr>
                <p:cNvPr id="24" name="Oval 23">
                  <a:extLst>
                    <a:ext uri="{FF2B5EF4-FFF2-40B4-BE49-F238E27FC236}">
                      <a16:creationId xmlns:a16="http://schemas.microsoft.com/office/drawing/2014/main" id="{2ECCAA24-139A-D699-E787-1BC0F2E87AD2}"/>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5" name="Oval 24">
                  <a:extLst>
                    <a:ext uri="{FF2B5EF4-FFF2-40B4-BE49-F238E27FC236}">
                      <a16:creationId xmlns:a16="http://schemas.microsoft.com/office/drawing/2014/main" id="{3DD44A0F-D2F2-D4E2-6587-218AA6FD89C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23" name="Graphic 22" descr="Esquema del diagrama de flujo">
                <a:extLst>
                  <a:ext uri="{FF2B5EF4-FFF2-40B4-BE49-F238E27FC236}">
                    <a16:creationId xmlns:a16="http://schemas.microsoft.com/office/drawing/2014/main" id="{9CCEC8A4-EF12-66D9-4FE6-BB1297AA76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14768" y="2731859"/>
                <a:ext cx="552075" cy="552075"/>
              </a:xfrm>
              <a:prstGeom prst="rect">
                <a:avLst/>
              </a:prstGeom>
            </p:spPr>
          </p:pic>
        </p:grpSp>
        <p:grpSp>
          <p:nvGrpSpPr>
            <p:cNvPr id="9" name="Group 8">
              <a:extLst>
                <a:ext uri="{FF2B5EF4-FFF2-40B4-BE49-F238E27FC236}">
                  <a16:creationId xmlns:a16="http://schemas.microsoft.com/office/drawing/2014/main" id="{A09C2B5A-4772-9520-6578-3DDF5533CCBC}"/>
                </a:ext>
              </a:extLst>
            </p:cNvPr>
            <p:cNvGrpSpPr/>
            <p:nvPr/>
          </p:nvGrpSpPr>
          <p:grpSpPr>
            <a:xfrm>
              <a:off x="8444770" y="3461914"/>
              <a:ext cx="991344" cy="991341"/>
              <a:chOff x="8326586" y="2528545"/>
              <a:chExt cx="991344" cy="991341"/>
            </a:xfrm>
          </p:grpSpPr>
          <p:grpSp>
            <p:nvGrpSpPr>
              <p:cNvPr id="18" name="Group 17">
                <a:extLst>
                  <a:ext uri="{FF2B5EF4-FFF2-40B4-BE49-F238E27FC236}">
                    <a16:creationId xmlns:a16="http://schemas.microsoft.com/office/drawing/2014/main" id="{39CD74C7-75AA-A900-1581-C4B3427EC357}"/>
                  </a:ext>
                </a:extLst>
              </p:cNvPr>
              <p:cNvGrpSpPr/>
              <p:nvPr/>
            </p:nvGrpSpPr>
            <p:grpSpPr>
              <a:xfrm>
                <a:off x="8326586" y="2528545"/>
                <a:ext cx="991344" cy="991341"/>
                <a:chOff x="3031090" y="2734209"/>
                <a:chExt cx="752625" cy="752623"/>
              </a:xfrm>
            </p:grpSpPr>
            <p:sp>
              <p:nvSpPr>
                <p:cNvPr id="20" name="Oval 19">
                  <a:extLst>
                    <a:ext uri="{FF2B5EF4-FFF2-40B4-BE49-F238E27FC236}">
                      <a16:creationId xmlns:a16="http://schemas.microsoft.com/office/drawing/2014/main" id="{32409939-7DEB-78E7-13D3-1ABECD0E6950}"/>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1" name="Oval 20">
                  <a:extLst>
                    <a:ext uri="{FF2B5EF4-FFF2-40B4-BE49-F238E27FC236}">
                      <a16:creationId xmlns:a16="http://schemas.microsoft.com/office/drawing/2014/main" id="{7655BFF7-61B9-FFF0-7B06-A5C84E48D39D}"/>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19" name="Graphic 18" descr="Esquema de mano robótica">
                <a:extLst>
                  <a:ext uri="{FF2B5EF4-FFF2-40B4-BE49-F238E27FC236}">
                    <a16:creationId xmlns:a16="http://schemas.microsoft.com/office/drawing/2014/main" id="{AEB32B68-5203-883D-C8B6-FEAAEABFD0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85864" y="2737513"/>
                <a:ext cx="549697" cy="549697"/>
              </a:xfrm>
              <a:prstGeom prst="rect">
                <a:avLst/>
              </a:prstGeom>
            </p:spPr>
          </p:pic>
        </p:grpSp>
        <p:sp>
          <p:nvSpPr>
            <p:cNvPr id="10" name="TextBox 9">
              <a:extLst>
                <a:ext uri="{FF2B5EF4-FFF2-40B4-BE49-F238E27FC236}">
                  <a16:creationId xmlns:a16="http://schemas.microsoft.com/office/drawing/2014/main" id="{192B2BD8-F09D-B4CF-4332-A3C59CF30678}"/>
                </a:ext>
              </a:extLst>
            </p:cNvPr>
            <p:cNvSpPr txBox="1"/>
            <p:nvPr/>
          </p:nvSpPr>
          <p:spPr>
            <a:xfrm>
              <a:off x="768096" y="3865399"/>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FFFFFF"/>
                  </a:solidFill>
                  <a:effectLst/>
                  <a:uLnTx/>
                  <a:uFillTx/>
                  <a:latin typeface="Aptos" panose="020B0004020202020204" pitchFamily="34" charset="0"/>
                </a:rPr>
                <a:t>Sencillo</a:t>
              </a:r>
            </a:p>
          </p:txBody>
        </p:sp>
        <p:sp>
          <p:nvSpPr>
            <p:cNvPr id="11" name="TextBox 10">
              <a:extLst>
                <a:ext uri="{FF2B5EF4-FFF2-40B4-BE49-F238E27FC236}">
                  <a16:creationId xmlns:a16="http://schemas.microsoft.com/office/drawing/2014/main" id="{637D6B00-DC47-06E0-665E-4C7CD81324A8}"/>
                </a:ext>
              </a:extLst>
            </p:cNvPr>
            <p:cNvSpPr txBox="1"/>
            <p:nvPr/>
          </p:nvSpPr>
          <p:spPr>
            <a:xfrm>
              <a:off x="10222992" y="3865399"/>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FFFFFF"/>
                  </a:solidFill>
                  <a:effectLst/>
                  <a:uLnTx/>
                  <a:uFillTx/>
                  <a:latin typeface="Aptos" panose="020B0004020202020204" pitchFamily="34" charset="0"/>
                </a:rPr>
                <a:t>Avanzado</a:t>
              </a:r>
            </a:p>
          </p:txBody>
        </p:sp>
        <p:cxnSp>
          <p:nvCxnSpPr>
            <p:cNvPr id="12" name="Straight Connector 11">
              <a:extLst>
                <a:ext uri="{FF2B5EF4-FFF2-40B4-BE49-F238E27FC236}">
                  <a16:creationId xmlns:a16="http://schemas.microsoft.com/office/drawing/2014/main" id="{482EBD4E-87C8-1F29-44DF-C7AA62AF2255}"/>
                </a:ext>
              </a:extLst>
            </p:cNvPr>
            <p:cNvCxnSpPr>
              <a:cxnSpLocks/>
            </p:cNvCxnSpPr>
            <p:nvPr/>
          </p:nvCxnSpPr>
          <p:spPr>
            <a:xfrm>
              <a:off x="2082569" y="3228275"/>
              <a:ext cx="0" cy="483236"/>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1796ED-DC20-9103-0208-537A6FC4D8D9}"/>
                </a:ext>
              </a:extLst>
            </p:cNvPr>
            <p:cNvCxnSpPr>
              <a:cxnSpLocks/>
            </p:cNvCxnSpPr>
            <p:nvPr/>
          </p:nvCxnSpPr>
          <p:spPr>
            <a:xfrm>
              <a:off x="3778603" y="4234731"/>
              <a:ext cx="0" cy="558833"/>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E32B72-7ECA-7FDE-B769-8535D9DE5247}"/>
                </a:ext>
              </a:extLst>
            </p:cNvPr>
            <p:cNvCxnSpPr>
              <a:cxnSpLocks/>
            </p:cNvCxnSpPr>
            <p:nvPr/>
          </p:nvCxnSpPr>
          <p:spPr>
            <a:xfrm>
              <a:off x="5311515" y="3238697"/>
              <a:ext cx="0" cy="475160"/>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A75CB9-AA1E-3FBF-7776-2C820659BCA8}"/>
                </a:ext>
              </a:extLst>
            </p:cNvPr>
            <p:cNvCxnSpPr>
              <a:cxnSpLocks/>
            </p:cNvCxnSpPr>
            <p:nvPr/>
          </p:nvCxnSpPr>
          <p:spPr>
            <a:xfrm>
              <a:off x="7110643" y="4234731"/>
              <a:ext cx="0" cy="558833"/>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A4704E-5658-8353-9337-754A6A16EFC2}"/>
                </a:ext>
              </a:extLst>
            </p:cNvPr>
            <p:cNvCxnSpPr>
              <a:cxnSpLocks/>
            </p:cNvCxnSpPr>
            <p:nvPr/>
          </p:nvCxnSpPr>
          <p:spPr>
            <a:xfrm>
              <a:off x="8377338" y="3238697"/>
              <a:ext cx="0" cy="472814"/>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9CDECA-6D03-AAF0-F808-8408E82B80A8}"/>
                </a:ext>
              </a:extLst>
            </p:cNvPr>
            <p:cNvCxnSpPr>
              <a:cxnSpLocks/>
            </p:cNvCxnSpPr>
            <p:nvPr/>
          </p:nvCxnSpPr>
          <p:spPr>
            <a:xfrm>
              <a:off x="10418886" y="4234731"/>
              <a:ext cx="0" cy="558833"/>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FBCAC5-43E0-C8E3-8BEF-D5401CA8C808}"/>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31" name="Rectangle: Rounded Corners 6">
              <a:extLst>
                <a:ext uri="{FF2B5EF4-FFF2-40B4-BE49-F238E27FC236}">
                  <a16:creationId xmlns:a16="http://schemas.microsoft.com/office/drawing/2014/main" id="{50A65AA2-C802-73E8-18CC-BB7C7EAAF6C3}"/>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32" name="Graphic 31">
              <a:extLst>
                <a:ext uri="{FF2B5EF4-FFF2-40B4-BE49-F238E27FC236}">
                  <a16:creationId xmlns:a16="http://schemas.microsoft.com/office/drawing/2014/main" id="{FAB3B632-CDC5-4A69-D750-C9F5FE01C5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75910" y="3003509"/>
              <a:ext cx="117643" cy="134449"/>
            </a:xfrm>
            <a:prstGeom prst="rect">
              <a:avLst/>
            </a:prstGeom>
          </p:spPr>
        </p:pic>
        <p:pic>
          <p:nvPicPr>
            <p:cNvPr id="33" name="Graphic 32">
              <a:extLst>
                <a:ext uri="{FF2B5EF4-FFF2-40B4-BE49-F238E27FC236}">
                  <a16:creationId xmlns:a16="http://schemas.microsoft.com/office/drawing/2014/main" id="{933A0524-D942-6B26-77C8-93DF6050B0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956826" y="3000148"/>
              <a:ext cx="141171" cy="141171"/>
            </a:xfrm>
            <a:prstGeom prst="rect">
              <a:avLst/>
            </a:prstGeom>
          </p:spPr>
        </p:pic>
        <p:pic>
          <p:nvPicPr>
            <p:cNvPr id="34" name="Graphic 33">
              <a:extLst>
                <a:ext uri="{FF2B5EF4-FFF2-40B4-BE49-F238E27FC236}">
                  <a16:creationId xmlns:a16="http://schemas.microsoft.com/office/drawing/2014/main" id="{540E3DA4-6A19-3041-6982-C6057F280D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66604" y="3009461"/>
              <a:ext cx="117643" cy="117643"/>
            </a:xfrm>
            <a:prstGeom prst="rect">
              <a:avLst/>
            </a:prstGeom>
          </p:spPr>
        </p:pic>
        <p:sp>
          <p:nvSpPr>
            <p:cNvPr id="35" name="Rectangle: Rounded Corners 6">
              <a:extLst>
                <a:ext uri="{FF2B5EF4-FFF2-40B4-BE49-F238E27FC236}">
                  <a16:creationId xmlns:a16="http://schemas.microsoft.com/office/drawing/2014/main" id="{AF5A6552-5331-567A-1FE7-9695AE78FCD7}"/>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36" name="Graphic 35">
              <a:extLst>
                <a:ext uri="{FF2B5EF4-FFF2-40B4-BE49-F238E27FC236}">
                  <a16:creationId xmlns:a16="http://schemas.microsoft.com/office/drawing/2014/main" id="{72B6043C-3522-23AE-DE26-299E23AA5A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8295" y="2998185"/>
              <a:ext cx="117643" cy="134449"/>
            </a:xfrm>
            <a:prstGeom prst="rect">
              <a:avLst/>
            </a:prstGeom>
          </p:spPr>
        </p:pic>
        <p:pic>
          <p:nvPicPr>
            <p:cNvPr id="37" name="Graphic 36">
              <a:extLst>
                <a:ext uri="{FF2B5EF4-FFF2-40B4-BE49-F238E27FC236}">
                  <a16:creationId xmlns:a16="http://schemas.microsoft.com/office/drawing/2014/main" id="{F2407876-5A8F-46A7-F213-F4E80E21033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39211" y="2994824"/>
              <a:ext cx="141171" cy="141171"/>
            </a:xfrm>
            <a:prstGeom prst="rect">
              <a:avLst/>
            </a:prstGeom>
          </p:spPr>
        </p:pic>
        <p:pic>
          <p:nvPicPr>
            <p:cNvPr id="38" name="Graphic 37">
              <a:extLst>
                <a:ext uri="{FF2B5EF4-FFF2-40B4-BE49-F238E27FC236}">
                  <a16:creationId xmlns:a16="http://schemas.microsoft.com/office/drawing/2014/main" id="{DDA700D5-2FE2-546C-C3B9-0561F246B57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8989" y="3004137"/>
              <a:ext cx="117643" cy="117643"/>
            </a:xfrm>
            <a:prstGeom prst="rect">
              <a:avLst/>
            </a:prstGeom>
          </p:spPr>
        </p:pic>
        <p:sp>
          <p:nvSpPr>
            <p:cNvPr id="39" name="Rectangle: Rounded Corners 6">
              <a:extLst>
                <a:ext uri="{FF2B5EF4-FFF2-40B4-BE49-F238E27FC236}">
                  <a16:creationId xmlns:a16="http://schemas.microsoft.com/office/drawing/2014/main" id="{AB6FBE46-94DC-2919-8559-998AD36A3A4A}"/>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0" name="Graphic 39">
              <a:extLst>
                <a:ext uri="{FF2B5EF4-FFF2-40B4-BE49-F238E27FC236}">
                  <a16:creationId xmlns:a16="http://schemas.microsoft.com/office/drawing/2014/main" id="{86230D38-7E78-BABD-9075-7C412DF25E9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42147" y="5449745"/>
              <a:ext cx="117643" cy="134449"/>
            </a:xfrm>
            <a:prstGeom prst="rect">
              <a:avLst/>
            </a:prstGeom>
          </p:spPr>
        </p:pic>
        <p:pic>
          <p:nvPicPr>
            <p:cNvPr id="41" name="Graphic 40">
              <a:extLst>
                <a:ext uri="{FF2B5EF4-FFF2-40B4-BE49-F238E27FC236}">
                  <a16:creationId xmlns:a16="http://schemas.microsoft.com/office/drawing/2014/main" id="{AD8B89E4-A9E1-3757-A57F-0E878069F2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23063" y="5446384"/>
              <a:ext cx="141171" cy="141171"/>
            </a:xfrm>
            <a:prstGeom prst="rect">
              <a:avLst/>
            </a:prstGeom>
          </p:spPr>
        </p:pic>
        <p:pic>
          <p:nvPicPr>
            <p:cNvPr id="42" name="Graphic 41">
              <a:extLst>
                <a:ext uri="{FF2B5EF4-FFF2-40B4-BE49-F238E27FC236}">
                  <a16:creationId xmlns:a16="http://schemas.microsoft.com/office/drawing/2014/main" id="{FD2BFBEA-5F6D-950C-9E6D-9269D8B3662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32841" y="5455697"/>
              <a:ext cx="117643" cy="117643"/>
            </a:xfrm>
            <a:prstGeom prst="rect">
              <a:avLst/>
            </a:prstGeom>
          </p:spPr>
        </p:pic>
        <p:sp>
          <p:nvSpPr>
            <p:cNvPr id="43" name="Rectangle: Rounded Corners 6">
              <a:extLst>
                <a:ext uri="{FF2B5EF4-FFF2-40B4-BE49-F238E27FC236}">
                  <a16:creationId xmlns:a16="http://schemas.microsoft.com/office/drawing/2014/main" id="{39980D10-8390-BBC1-A640-9A02A2EF9EE2}"/>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4" name="Graphic 43">
              <a:extLst>
                <a:ext uri="{FF2B5EF4-FFF2-40B4-BE49-F238E27FC236}">
                  <a16:creationId xmlns:a16="http://schemas.microsoft.com/office/drawing/2014/main" id="{E380E755-EE05-84A5-F7BF-BBA81D9738D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36574" y="5446105"/>
              <a:ext cx="117643" cy="134449"/>
            </a:xfrm>
            <a:prstGeom prst="rect">
              <a:avLst/>
            </a:prstGeom>
          </p:spPr>
        </p:pic>
        <p:pic>
          <p:nvPicPr>
            <p:cNvPr id="45" name="Graphic 44">
              <a:extLst>
                <a:ext uri="{FF2B5EF4-FFF2-40B4-BE49-F238E27FC236}">
                  <a16:creationId xmlns:a16="http://schemas.microsoft.com/office/drawing/2014/main" id="{D8AC4781-48AB-6DC7-02FC-768B5238B2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17490" y="5442744"/>
              <a:ext cx="141171" cy="141171"/>
            </a:xfrm>
            <a:prstGeom prst="rect">
              <a:avLst/>
            </a:prstGeom>
          </p:spPr>
        </p:pic>
        <p:pic>
          <p:nvPicPr>
            <p:cNvPr id="46" name="Graphic 45">
              <a:extLst>
                <a:ext uri="{FF2B5EF4-FFF2-40B4-BE49-F238E27FC236}">
                  <a16:creationId xmlns:a16="http://schemas.microsoft.com/office/drawing/2014/main" id="{E326EBA9-C7E0-B4E5-4A82-AD3B2C83FB6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27268" y="5452057"/>
              <a:ext cx="117643" cy="117643"/>
            </a:xfrm>
            <a:prstGeom prst="rect">
              <a:avLst/>
            </a:prstGeom>
          </p:spPr>
        </p:pic>
        <p:sp>
          <p:nvSpPr>
            <p:cNvPr id="47" name="Rectangle: Rounded Corners 6">
              <a:extLst>
                <a:ext uri="{FF2B5EF4-FFF2-40B4-BE49-F238E27FC236}">
                  <a16:creationId xmlns:a16="http://schemas.microsoft.com/office/drawing/2014/main" id="{806F289F-F047-F257-DD32-B384E3D0D1C3}"/>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8" name="Graphic 47">
              <a:extLst>
                <a:ext uri="{FF2B5EF4-FFF2-40B4-BE49-F238E27FC236}">
                  <a16:creationId xmlns:a16="http://schemas.microsoft.com/office/drawing/2014/main" id="{A8AC9E70-3EB8-3638-FFC8-640E1788C89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14765" y="3000647"/>
              <a:ext cx="117643" cy="134449"/>
            </a:xfrm>
            <a:prstGeom prst="rect">
              <a:avLst/>
            </a:prstGeom>
          </p:spPr>
        </p:pic>
        <p:pic>
          <p:nvPicPr>
            <p:cNvPr id="49" name="Graphic 48">
              <a:extLst>
                <a:ext uri="{FF2B5EF4-FFF2-40B4-BE49-F238E27FC236}">
                  <a16:creationId xmlns:a16="http://schemas.microsoft.com/office/drawing/2014/main" id="{02245AF8-26C0-93FA-7516-A493FFCA87B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95681" y="2997286"/>
              <a:ext cx="141171" cy="141171"/>
            </a:xfrm>
            <a:prstGeom prst="rect">
              <a:avLst/>
            </a:prstGeom>
          </p:spPr>
        </p:pic>
        <p:pic>
          <p:nvPicPr>
            <p:cNvPr id="50" name="Graphic 49">
              <a:extLst>
                <a:ext uri="{FF2B5EF4-FFF2-40B4-BE49-F238E27FC236}">
                  <a16:creationId xmlns:a16="http://schemas.microsoft.com/office/drawing/2014/main" id="{A22FE26F-CD00-DA94-395A-933ECDC5E1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405459" y="3006599"/>
              <a:ext cx="117643" cy="117643"/>
            </a:xfrm>
            <a:prstGeom prst="rect">
              <a:avLst/>
            </a:prstGeom>
          </p:spPr>
        </p:pic>
        <p:sp>
          <p:nvSpPr>
            <p:cNvPr id="51" name="Rectangle: Rounded Corners 6">
              <a:extLst>
                <a:ext uri="{FF2B5EF4-FFF2-40B4-BE49-F238E27FC236}">
                  <a16:creationId xmlns:a16="http://schemas.microsoft.com/office/drawing/2014/main" id="{1069CA50-4391-3B44-1E15-5BBCFC1073DB}"/>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52" name="Graphic 51">
              <a:extLst>
                <a:ext uri="{FF2B5EF4-FFF2-40B4-BE49-F238E27FC236}">
                  <a16:creationId xmlns:a16="http://schemas.microsoft.com/office/drawing/2014/main" id="{15F28503-94A4-7433-7FE9-AE805B359A6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32073" y="5444002"/>
              <a:ext cx="117643" cy="134449"/>
            </a:xfrm>
            <a:prstGeom prst="rect">
              <a:avLst/>
            </a:prstGeom>
          </p:spPr>
        </p:pic>
        <p:pic>
          <p:nvPicPr>
            <p:cNvPr id="53" name="Graphic 52">
              <a:extLst>
                <a:ext uri="{FF2B5EF4-FFF2-40B4-BE49-F238E27FC236}">
                  <a16:creationId xmlns:a16="http://schemas.microsoft.com/office/drawing/2014/main" id="{F7095CD3-23D5-82F1-B895-7637D82EBD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12989" y="5440641"/>
              <a:ext cx="141171" cy="141171"/>
            </a:xfrm>
            <a:prstGeom prst="rect">
              <a:avLst/>
            </a:prstGeom>
          </p:spPr>
        </p:pic>
        <p:pic>
          <p:nvPicPr>
            <p:cNvPr id="54" name="Graphic 53">
              <a:extLst>
                <a:ext uri="{FF2B5EF4-FFF2-40B4-BE49-F238E27FC236}">
                  <a16:creationId xmlns:a16="http://schemas.microsoft.com/office/drawing/2014/main" id="{FFD72A2E-4786-3886-7CB2-BC4F59D1275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22767" y="5449954"/>
              <a:ext cx="117643" cy="117643"/>
            </a:xfrm>
            <a:prstGeom prst="rect">
              <a:avLst/>
            </a:prstGeom>
          </p:spPr>
        </p:pic>
      </p:grpSp>
      <p:sp>
        <p:nvSpPr>
          <p:cNvPr id="55" name="TextBox 54">
            <a:extLst>
              <a:ext uri="{FF2B5EF4-FFF2-40B4-BE49-F238E27FC236}">
                <a16:creationId xmlns:a16="http://schemas.microsoft.com/office/drawing/2014/main" id="{C2DBB478-EB12-1EBA-C5AF-1C17E67CDED0}"/>
              </a:ext>
            </a:extLst>
          </p:cNvPr>
          <p:cNvSpPr txBox="1"/>
          <p:nvPr/>
        </p:nvSpPr>
        <p:spPr>
          <a:xfrm>
            <a:off x="604582" y="2111875"/>
            <a:ext cx="197953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soporte técnico</a:t>
            </a:r>
          </a:p>
        </p:txBody>
      </p:sp>
      <p:sp>
        <p:nvSpPr>
          <p:cNvPr id="56" name="Title 1">
            <a:extLst>
              <a:ext uri="{FF2B5EF4-FFF2-40B4-BE49-F238E27FC236}">
                <a16:creationId xmlns:a16="http://schemas.microsoft.com/office/drawing/2014/main" id="{9248263C-1D08-D3AF-BF0B-F5FCB56DF05E}"/>
              </a:ext>
            </a:extLst>
          </p:cNvPr>
          <p:cNvSpPr txBox="1">
            <a:spLocks/>
          </p:cNvSpPr>
          <p:nvPr/>
        </p:nvSpPr>
        <p:spPr>
          <a:xfrm>
            <a:off x="734689" y="2436676"/>
            <a:ext cx="2319033" cy="1538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¿Cómo me </a:t>
            </a:r>
            <a:r>
              <a:rPr kumimoji="0" lang="es-es" sz="1000" b="0" i="0" u="none" strike="noStrike" kern="1200" cap="none" spc="0" normalizeH="0" baseline="0" noProof="0">
                <a:ln>
                  <a:noFill/>
                </a:ln>
                <a:solidFill>
                  <a:srgbClr val="000000"/>
                </a:solidFill>
                <a:effectLst/>
                <a:uLnTx/>
                <a:uFillTx/>
                <a:latin typeface="Aptos" panose="020B0004020202020204" pitchFamily="34" charset="0"/>
              </a:rPr>
              <a:t>conecto a la red corporativa</a:t>
            </a: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a:t>
            </a:r>
          </a:p>
        </p:txBody>
      </p:sp>
      <p:sp>
        <p:nvSpPr>
          <p:cNvPr id="57" name="TextBox 56">
            <a:extLst>
              <a:ext uri="{FF2B5EF4-FFF2-40B4-BE49-F238E27FC236}">
                <a16:creationId xmlns:a16="http://schemas.microsoft.com/office/drawing/2014/main" id="{2AE77FE4-DBC5-6154-D8D1-42BFEE4B1308}"/>
              </a:ext>
            </a:extLst>
          </p:cNvPr>
          <p:cNvSpPr txBox="1"/>
          <p:nvPr/>
        </p:nvSpPr>
        <p:spPr>
          <a:xfrm>
            <a:off x="4161052" y="2111875"/>
            <a:ext cx="234969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renovación de dispositivos</a:t>
            </a:r>
          </a:p>
        </p:txBody>
      </p:sp>
      <p:sp>
        <p:nvSpPr>
          <p:cNvPr id="58" name="Title 1">
            <a:extLst>
              <a:ext uri="{FF2B5EF4-FFF2-40B4-BE49-F238E27FC236}">
                <a16:creationId xmlns:a16="http://schemas.microsoft.com/office/drawing/2014/main" id="{4EAE0776-DA07-754B-98C0-C246E51076F3}"/>
              </a:ext>
            </a:extLst>
          </p:cNvPr>
          <p:cNvSpPr txBox="1">
            <a:spLocks/>
          </p:cNvSpPr>
          <p:nvPr/>
        </p:nvSpPr>
        <p:spPr>
          <a:xfrm>
            <a:off x="4291159" y="2439138"/>
            <a:ext cx="2319033"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Solicite un nuevo portátil y envíe las aprobaciones mediante la herramienta </a:t>
            </a:r>
            <a:b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b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de servicio de TI.</a:t>
            </a:r>
          </a:p>
        </p:txBody>
      </p:sp>
      <p:sp>
        <p:nvSpPr>
          <p:cNvPr id="59" name="TextBox 58">
            <a:extLst>
              <a:ext uri="{FF2B5EF4-FFF2-40B4-BE49-F238E27FC236}">
                <a16:creationId xmlns:a16="http://schemas.microsoft.com/office/drawing/2014/main" id="{4E6151F9-BC8D-8AF4-2B9F-490677B6AE24}"/>
              </a:ext>
            </a:extLst>
          </p:cNvPr>
          <p:cNvSpPr txBox="1"/>
          <p:nvPr/>
        </p:nvSpPr>
        <p:spPr>
          <a:xfrm>
            <a:off x="7622197" y="1946404"/>
            <a:ext cx="1984127" cy="324961"/>
          </a:xfrm>
          <a:prstGeom prst="rect">
            <a:avLst/>
          </a:prstGeom>
          <a:noFill/>
        </p:spPr>
        <p:txBody>
          <a:bodyPr wrap="square" lIns="0" tIns="0" rIns="0" bIns="0" rtlCol="0">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generación de clientes potenciales</a:t>
            </a:r>
          </a:p>
        </p:txBody>
      </p:sp>
      <p:sp>
        <p:nvSpPr>
          <p:cNvPr id="60" name="Title 1">
            <a:extLst>
              <a:ext uri="{FF2B5EF4-FFF2-40B4-BE49-F238E27FC236}">
                <a16:creationId xmlns:a16="http://schemas.microsoft.com/office/drawing/2014/main" id="{95987ED1-F8EC-31EC-003D-C834AE986CE5}"/>
              </a:ext>
            </a:extLst>
          </p:cNvPr>
          <p:cNvSpPr txBox="1">
            <a:spLocks/>
          </p:cNvSpPr>
          <p:nvPr/>
        </p:nvSpPr>
        <p:spPr>
          <a:xfrm>
            <a:off x="7752304" y="2442000"/>
            <a:ext cx="2438488"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El agente ha identificado e investigado 15 nuevos clientes potenciales para que </a:t>
            </a:r>
            <a:b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b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los revise.</a:t>
            </a:r>
          </a:p>
        </p:txBody>
      </p:sp>
      <p:sp>
        <p:nvSpPr>
          <p:cNvPr id="61" name="TextBox 60">
            <a:extLst>
              <a:ext uri="{FF2B5EF4-FFF2-40B4-BE49-F238E27FC236}">
                <a16:creationId xmlns:a16="http://schemas.microsoft.com/office/drawing/2014/main" id="{D83E787E-2960-FB95-A47D-DFDE5B796C88}"/>
              </a:ext>
            </a:extLst>
          </p:cNvPr>
          <p:cNvSpPr txBox="1"/>
          <p:nvPr/>
        </p:nvSpPr>
        <p:spPr>
          <a:xfrm>
            <a:off x="1688434" y="4392399"/>
            <a:ext cx="1983253" cy="324961"/>
          </a:xfrm>
          <a:prstGeom prst="rect">
            <a:avLst/>
          </a:prstGeom>
          <a:noFill/>
        </p:spPr>
        <p:txBody>
          <a:bodyPr wrap="square" lIns="0" tIns="0" rIns="0" bIns="0" rtlCol="0">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seguimiento </a:t>
            </a:r>
            <a:b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b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de proyectos</a:t>
            </a:r>
          </a:p>
        </p:txBody>
      </p:sp>
      <p:sp>
        <p:nvSpPr>
          <p:cNvPr id="62" name="Title 1">
            <a:extLst>
              <a:ext uri="{FF2B5EF4-FFF2-40B4-BE49-F238E27FC236}">
                <a16:creationId xmlns:a16="http://schemas.microsoft.com/office/drawing/2014/main" id="{4A6A41B5-2979-C8A1-AA00-B83464AE893A}"/>
              </a:ext>
            </a:extLst>
          </p:cNvPr>
          <p:cNvSpPr txBox="1">
            <a:spLocks/>
          </p:cNvSpPr>
          <p:nvPr/>
        </p:nvSpPr>
        <p:spPr>
          <a:xfrm>
            <a:off x="1818541" y="4888236"/>
            <a:ext cx="2319033" cy="30777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¿Cuál es el estado de la fase 2 del proyecto X y el presupuesto restante?</a:t>
            </a:r>
          </a:p>
        </p:txBody>
      </p:sp>
      <p:sp>
        <p:nvSpPr>
          <p:cNvPr id="63" name="TextBox 62">
            <a:extLst>
              <a:ext uri="{FF2B5EF4-FFF2-40B4-BE49-F238E27FC236}">
                <a16:creationId xmlns:a16="http://schemas.microsoft.com/office/drawing/2014/main" id="{4A1E54FF-E2D4-498B-8F63-30C0749DA627}"/>
              </a:ext>
            </a:extLst>
          </p:cNvPr>
          <p:cNvSpPr txBox="1"/>
          <p:nvPr/>
        </p:nvSpPr>
        <p:spPr>
          <a:xfrm>
            <a:off x="4981937" y="4557870"/>
            <a:ext cx="210490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gestión presupuestaria</a:t>
            </a:r>
          </a:p>
        </p:txBody>
      </p:sp>
      <p:sp>
        <p:nvSpPr>
          <p:cNvPr id="64" name="Title 1">
            <a:extLst>
              <a:ext uri="{FF2B5EF4-FFF2-40B4-BE49-F238E27FC236}">
                <a16:creationId xmlns:a16="http://schemas.microsoft.com/office/drawing/2014/main" id="{E0D68C1E-358C-1AF1-3D92-EC5BCC6CA9C2}"/>
              </a:ext>
            </a:extLst>
          </p:cNvPr>
          <p:cNvSpPr txBox="1">
            <a:spLocks/>
          </p:cNvSpPr>
          <p:nvPr/>
        </p:nvSpPr>
        <p:spPr>
          <a:xfrm>
            <a:off x="5112968" y="4884596"/>
            <a:ext cx="2319033"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Revisar las órdenes de compra abiertas pendientes y comenzar la planificación financiera.</a:t>
            </a:r>
          </a:p>
        </p:txBody>
      </p:sp>
      <p:sp>
        <p:nvSpPr>
          <p:cNvPr id="65" name="TextBox 64">
            <a:extLst>
              <a:ext uri="{FF2B5EF4-FFF2-40B4-BE49-F238E27FC236}">
                <a16:creationId xmlns:a16="http://schemas.microsoft.com/office/drawing/2014/main" id="{90168525-755D-4B36-0F45-05D3162D0AA7}"/>
              </a:ext>
            </a:extLst>
          </p:cNvPr>
          <p:cNvSpPr txBox="1"/>
          <p:nvPr/>
        </p:nvSpPr>
        <p:spPr>
          <a:xfrm>
            <a:off x="8378360" y="4557870"/>
            <a:ext cx="201945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asistencia al cliente</a:t>
            </a:r>
          </a:p>
        </p:txBody>
      </p:sp>
      <p:sp>
        <p:nvSpPr>
          <p:cNvPr id="66" name="Title 1">
            <a:extLst>
              <a:ext uri="{FF2B5EF4-FFF2-40B4-BE49-F238E27FC236}">
                <a16:creationId xmlns:a16="http://schemas.microsoft.com/office/drawing/2014/main" id="{499EE46B-6D77-A589-2538-6069284F49EF}"/>
              </a:ext>
            </a:extLst>
          </p:cNvPr>
          <p:cNvSpPr txBox="1">
            <a:spLocks/>
          </p:cNvSpPr>
          <p:nvPr/>
        </p:nvSpPr>
        <p:spPr>
          <a:xfrm>
            <a:off x="8508467" y="4882493"/>
            <a:ext cx="2319033"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El agente ha identificado nuevos problemas de soporte y los ha derivado </a:t>
            </a:r>
            <a:b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b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a otros agentes.</a:t>
            </a:r>
          </a:p>
        </p:txBody>
      </p:sp>
    </p:spTree>
    <p:extLst>
      <p:ext uri="{BB962C8B-B14F-4D97-AF65-F5344CB8AC3E}">
        <p14:creationId xmlns:p14="http://schemas.microsoft.com/office/powerpoint/2010/main" val="281024981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CC07-4FBD-440C-ED47-06F2A6D1C22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94852A2-6909-96B8-96EE-A2720A201CB1}"/>
              </a:ext>
            </a:extLst>
          </p:cNvPr>
          <p:cNvSpPr>
            <a:spLocks noGrp="1"/>
          </p:cNvSpPr>
          <p:nvPr>
            <p:ph idx="1"/>
          </p:nvPr>
        </p:nvSpPr>
        <p:spPr>
          <a:xfrm>
            <a:off x="6095999" y="1450848"/>
            <a:ext cx="5764291" cy="4031873"/>
          </a:xfrm>
        </p:spPr>
        <p:txBody>
          <a:bodyPr/>
          <a:lstStyle/>
          <a:p>
            <a:pPr marL="514350" indent="-514350">
              <a:spcBef>
                <a:spcPts val="600"/>
              </a:spcBef>
              <a:spcAft>
                <a:spcPts val="600"/>
              </a:spcAft>
              <a:buAutoNum type="arabicPlain"/>
            </a:pPr>
            <a:r>
              <a:rPr lang="es-es" sz="2400" dirty="0"/>
              <a:t>Microsoft 365 </a:t>
            </a:r>
            <a:r>
              <a:rPr lang="es-es" sz="2400" dirty="0" err="1"/>
              <a:t>Copilot</a:t>
            </a:r>
            <a:r>
              <a:rPr lang="es-es" sz="2400" dirty="0"/>
              <a:t> Chat</a:t>
            </a:r>
          </a:p>
          <a:p>
            <a:pPr marL="514350" indent="-514350">
              <a:spcBef>
                <a:spcPts val="600"/>
              </a:spcBef>
              <a:spcAft>
                <a:spcPts val="600"/>
              </a:spcAft>
              <a:buAutoNum type="arabicPlain"/>
            </a:pPr>
            <a:r>
              <a:rPr lang="es-es" sz="2400" dirty="0"/>
              <a:t>Maximización de la experiencia de chat</a:t>
            </a:r>
          </a:p>
          <a:p>
            <a:pPr marL="971550" lvl="1" indent="-285750">
              <a:spcBef>
                <a:spcPts val="600"/>
              </a:spcBef>
              <a:spcAft>
                <a:spcPts val="600"/>
              </a:spcAft>
            </a:pPr>
            <a:r>
              <a:rPr lang="es-es" sz="2400" dirty="0">
                <a:cs typeface="Segoe Sans Display" pitchFamily="2" charset="0"/>
              </a:rPr>
              <a:t>Páginas de </a:t>
            </a:r>
            <a:r>
              <a:rPr lang="es-es" sz="2400" dirty="0" err="1">
                <a:cs typeface="Segoe Sans Display" pitchFamily="2" charset="0"/>
              </a:rPr>
              <a:t>Copilot</a:t>
            </a:r>
            <a:r>
              <a:rPr lang="es-es" sz="2400" dirty="0">
                <a:cs typeface="Segoe Sans Display" pitchFamily="2" charset="0"/>
              </a:rPr>
              <a:t> Chat</a:t>
            </a:r>
          </a:p>
          <a:p>
            <a:pPr marL="971550" lvl="1" indent="-285750">
              <a:spcBef>
                <a:spcPts val="600"/>
              </a:spcBef>
              <a:spcAft>
                <a:spcPts val="600"/>
              </a:spcAft>
            </a:pPr>
            <a:r>
              <a:rPr lang="es-es" sz="2400" dirty="0" err="1"/>
              <a:t>Copilot</a:t>
            </a:r>
            <a:r>
              <a:rPr lang="es-es" sz="2400" dirty="0"/>
              <a:t> Chat </a:t>
            </a:r>
            <a:r>
              <a:rPr lang="es-es" sz="2400" dirty="0" err="1"/>
              <a:t>Create</a:t>
            </a:r>
            <a:endParaRPr lang="es-es" sz="2400" dirty="0"/>
          </a:p>
          <a:p>
            <a:pPr marL="971550" lvl="1" indent="-285750">
              <a:spcBef>
                <a:spcPts val="600"/>
              </a:spcBef>
              <a:spcAft>
                <a:spcPts val="600"/>
              </a:spcAft>
            </a:pPr>
            <a:r>
              <a:rPr lang="es-es" sz="2400" dirty="0" err="1"/>
              <a:t>Copilot</a:t>
            </a:r>
            <a:r>
              <a:rPr lang="es-es" sz="2400" dirty="0"/>
              <a:t> Chat en Outlook</a:t>
            </a:r>
          </a:p>
          <a:p>
            <a:pPr marL="971550" lvl="1" indent="-285750">
              <a:spcBef>
                <a:spcPts val="600"/>
              </a:spcBef>
              <a:spcAft>
                <a:spcPts val="600"/>
              </a:spcAft>
            </a:pPr>
            <a:r>
              <a:rPr lang="es-es" sz="2400" dirty="0"/>
              <a:t>Personalización de </a:t>
            </a:r>
            <a:r>
              <a:rPr lang="es-es" sz="2400" dirty="0" err="1"/>
              <a:t>Copilot</a:t>
            </a:r>
            <a:r>
              <a:rPr lang="es-es" sz="2400" dirty="0"/>
              <a:t> Chat</a:t>
            </a:r>
          </a:p>
          <a:p>
            <a:pPr marL="514350" indent="-514350">
              <a:spcBef>
                <a:spcPts val="600"/>
              </a:spcBef>
              <a:spcAft>
                <a:spcPts val="600"/>
              </a:spcAft>
              <a:buAutoNum type="arabicPlain"/>
            </a:pPr>
            <a:r>
              <a:rPr lang="es-es" sz="2400" dirty="0">
                <a:cs typeface="+mn-cs"/>
              </a:rPr>
              <a:t>Agentes en </a:t>
            </a:r>
            <a:r>
              <a:rPr lang="es-es" sz="2400" dirty="0" err="1">
                <a:cs typeface="+mn-cs"/>
              </a:rPr>
              <a:t>Copilot</a:t>
            </a:r>
            <a:r>
              <a:rPr lang="es-es" sz="2400" dirty="0">
                <a:cs typeface="+mn-cs"/>
              </a:rPr>
              <a:t> Chat</a:t>
            </a:r>
          </a:p>
          <a:p>
            <a:pPr marL="514350" indent="-514350">
              <a:spcBef>
                <a:spcPts val="600"/>
              </a:spcBef>
              <a:spcAft>
                <a:spcPts val="600"/>
              </a:spcAft>
              <a:buAutoNum type="arabicPlain"/>
            </a:pPr>
            <a:r>
              <a:rPr lang="es-es" sz="2400" dirty="0">
                <a:solidFill>
                  <a:srgbClr val="FFFF00"/>
                </a:solidFill>
              </a:rPr>
              <a:t>Próximos pasos y llamadas a la acción</a:t>
            </a:r>
          </a:p>
        </p:txBody>
      </p:sp>
      <p:sp>
        <p:nvSpPr>
          <p:cNvPr id="9" name="Title 8">
            <a:extLst>
              <a:ext uri="{FF2B5EF4-FFF2-40B4-BE49-F238E27FC236}">
                <a16:creationId xmlns:a16="http://schemas.microsoft.com/office/drawing/2014/main" id="{F82CBAD5-D38F-41E1-DBAD-15F4408FC563}"/>
              </a:ext>
            </a:extLst>
          </p:cNvPr>
          <p:cNvSpPr>
            <a:spLocks noGrp="1"/>
          </p:cNvSpPr>
          <p:nvPr>
            <p:ph type="title"/>
          </p:nvPr>
        </p:nvSpPr>
        <p:spPr>
          <a:xfrm>
            <a:off x="589280" y="605657"/>
            <a:ext cx="2908064" cy="1939850"/>
          </a:xfrm>
        </p:spPr>
        <p:txBody>
          <a:bodyPr/>
          <a:lstStyle/>
          <a:p>
            <a:r>
              <a:rPr lang="es-es" sz="4400" dirty="0"/>
              <a:t>Por qué estamos aquí</a:t>
            </a:r>
          </a:p>
        </p:txBody>
      </p:sp>
      <p:cxnSp>
        <p:nvCxnSpPr>
          <p:cNvPr id="11" name="Straight Connector 10">
            <a:extLst>
              <a:ext uri="{FF2B5EF4-FFF2-40B4-BE49-F238E27FC236}">
                <a16:creationId xmlns:a16="http://schemas.microsoft.com/office/drawing/2014/main" id="{B0D10570-D7BB-E3FC-4907-66BEB1357B2A}"/>
              </a:ext>
              <a:ext uri="{C183D7F6-B498-43B3-948B-1728B52AA6E4}">
                <adec:decorative xmlns:adec="http://schemas.microsoft.com/office/drawing/2017/decorative" val="1"/>
              </a:ext>
            </a:extLst>
          </p:cNvPr>
          <p:cNvCxnSpPr>
            <a:cxnSpLocks/>
          </p:cNvCxnSpPr>
          <p:nvPr/>
        </p:nvCxnSpPr>
        <p:spPr>
          <a:xfrm>
            <a:off x="5777396" y="1391796"/>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4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6DCC-0B01-82D6-05FD-371F71B9E2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F8FF0-80A3-3090-BAF6-F66F83BCC56D}"/>
              </a:ext>
            </a:extLst>
          </p:cNvPr>
          <p:cNvSpPr>
            <a:spLocks noGrp="1"/>
          </p:cNvSpPr>
          <p:nvPr>
            <p:ph sz="quarter" idx="12"/>
          </p:nvPr>
        </p:nvSpPr>
        <p:spPr>
          <a:xfrm>
            <a:off x="654329" y="1184087"/>
            <a:ext cx="5880941" cy="4833938"/>
          </a:xfrm>
        </p:spPr>
        <p:txBody>
          <a:bodyPr/>
          <a:lstStyle/>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Ayuda y aprendizaje de Microsoft 365 Copilot</a:t>
            </a:r>
            <a:r>
              <a:rPr lang="es-es" sz="1800" b="1">
                <a:solidFill>
                  <a:prstClr val="white"/>
                </a:solidFill>
                <a:latin typeface="Segoe UI Semibold" panose="020B0702040204020203" pitchFamily="34" charset="0"/>
                <a:cs typeface="Segoe UI Semibold" panose="020B0702040204020203" pitchFamily="34" charset="0"/>
              </a:rPr>
              <a:t> Chat</a:t>
            </a:r>
            <a: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a:t>
            </a:r>
            <a:br>
              <a:rPr/>
            </a:br>
            <a:r>
              <a:rPr kumimoji="0" lang="es-es" sz="1800" b="0" i="0" u="none" strike="noStrike" kern="1200" cap="none" spc="0" normalizeH="0" baseline="0" noProof="0">
                <a:ln>
                  <a:noFill/>
                </a:ln>
                <a:solidFill>
                  <a:srgbClr val="A0D0EC"/>
                </a:solidFill>
                <a:effectLst/>
                <a:uLnTx/>
                <a:uFillTx/>
                <a:latin typeface="Segoe Sans Display"/>
                <a:ea typeface="+mn-ea"/>
                <a:hlinkClick r:id="rId3">
                  <a:extLst>
                    <a:ext uri="{A12FA001-AC4F-418D-AE19-62706E023703}">
                      <ahyp:hlinkClr xmlns:ahyp="http://schemas.microsoft.com/office/drawing/2018/hyperlinkcolor" val="tx"/>
                    </a:ext>
                  </a:extLst>
                </a:hlinkClick>
              </a:rPr>
              <a:t>support.microsoft.com/copilot-microsoft365-chat</a:t>
            </a:r>
            <a:r>
              <a:rPr kumimoji="0" lang="es-es" sz="1800" b="0" i="0" u="none" strike="noStrike" kern="1200" cap="none" spc="0" normalizeH="0" baseline="0" noProof="0">
                <a:ln>
                  <a:noFill/>
                </a:ln>
                <a:solidFill>
                  <a:srgbClr val="A0D0EC"/>
                </a:solidFill>
                <a:effectLst/>
                <a:uLnTx/>
                <a:uFillTx/>
                <a:latin typeface="Segoe Sans Display"/>
                <a:ea typeface="+mn-ea"/>
              </a:rPr>
              <a:t> </a:t>
            </a:r>
            <a:r>
              <a:rPr kumimoji="0" lang="es-e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Vídeos tutoriales breves, artículos de ayuda</a:t>
            </a:r>
          </a:p>
          <a:p>
            <a:pPr marL="225425" indent="-225425">
              <a:spcBef>
                <a:spcPts val="0"/>
              </a:spcBef>
              <a:spcAft>
                <a:spcPts val="1800"/>
              </a:spcAft>
              <a:buFont typeface="Arial" panose="020B0604020202020204" pitchFamily="34" charset="0"/>
              <a:buChar char="•"/>
              <a:defRPr/>
            </a:pPr>
            <a: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Las 10 principales cosas que probar primero</a:t>
            </a:r>
            <a:br>
              <a:rPr/>
            </a:br>
            <a:r>
              <a:rPr lang="es-es" u="sng">
                <a:solidFill>
                  <a:srgbClr val="A0D0EC"/>
                </a:solidFill>
                <a:hlinkClick r:id="rId4">
                  <a:extLst>
                    <a:ext uri="{A12FA001-AC4F-418D-AE19-62706E023703}">
                      <ahyp:hlinkClr xmlns:ahyp="http://schemas.microsoft.com/office/drawing/2018/hyperlinkcolor" val="tx"/>
                    </a:ext>
                  </a:extLst>
                </a:hlinkClick>
              </a:rPr>
              <a:t>aka.ms/Copilot/Top10ChatHandout</a:t>
            </a:r>
            <a:br>
              <a:rPr lang="es-es" u="sng">
                <a:solidFill>
                  <a:srgbClr val="A0D0EC"/>
                </a:solidFill>
              </a:rPr>
            </a:br>
            <a:r>
              <a:rPr kumimoji="0" lang="es-es" sz="1800" b="0" i="0" u="none" strike="noStrike" kern="1200" cap="none" spc="0" normalizeH="0" baseline="0" noProof="0">
                <a:ln>
                  <a:noFill/>
                </a:ln>
                <a:effectLst/>
                <a:uLnTx/>
                <a:uFillTx/>
                <a:latin typeface="Segoe Sans Display"/>
                <a:ea typeface="+mn-ea"/>
                <a:cs typeface="Segoe Sans Display" pitchFamily="2" charset="0"/>
              </a:rPr>
              <a:t>Folleto PDF con indicaciones de muestra</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El arte de hacer indicaciones</a:t>
            </a:r>
            <a:br>
              <a:rPr/>
            </a:br>
            <a:r>
              <a:rPr kumimoji="0" lang="es-e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aka.ms/</a:t>
            </a:r>
            <a:r>
              <a:rPr kumimoji="0" lang="es-es" sz="1800" b="0" i="0" u="none" strike="noStrike" kern="1200" cap="none" spc="0" normalizeH="0" baseline="0" noProof="0" err="1">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CopilotPromptIngredients</a:t>
            </a:r>
            <a:r>
              <a:rPr kumimoji="0" lang="es-e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 </a:t>
            </a:r>
            <a:br>
              <a:rPr kumimoji="0" lang="es-es" sz="1800" b="0" i="0" u="none" strike="noStrike" kern="1200" cap="none" spc="0" normalizeH="0" baseline="0" noProof="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br>
            <a:r>
              <a:rPr kumimoji="0" lang="es-es" sz="1800" b="0" i="0" u="none" strike="noStrike" kern="1200" cap="none" spc="0" normalizeH="0" baseline="0" noProof="0">
                <a:ln>
                  <a:noFill/>
                </a:ln>
                <a:effectLst/>
                <a:uLnTx/>
                <a:uFillTx/>
                <a:latin typeface="+mj-lt"/>
                <a:ea typeface="+mn-ea"/>
                <a:cs typeface="Segoe Sans Display" pitchFamily="2" charset="0"/>
              </a:rPr>
              <a:t>Cómo escribir una buena indicación</a:t>
            </a:r>
            <a:endParaRPr kumimoji="0" lang="es-es" sz="1800" b="0" i="0" u="none" strike="noStrike" kern="1200" cap="none" spc="0" normalizeH="0" baseline="0" noProof="0">
              <a:ln>
                <a:noFill/>
              </a:ln>
              <a:effectLst/>
              <a:uLnTx/>
              <a:uFillTx/>
              <a:latin typeface="+mj-lt"/>
              <a:ea typeface="+mn-ea"/>
              <a:cs typeface="Segoe Sans Display" pitchFamily="2" charset="0"/>
              <a:hlinkClick r:id="rId5">
                <a:extLst>
                  <a:ext uri="{A12FA001-AC4F-418D-AE19-62706E023703}">
                    <ahyp:hlinkClr xmlns:ahyp="http://schemas.microsoft.com/office/drawing/2018/hyperlinkcolor" val="tx"/>
                  </a:ext>
                </a:extLst>
              </a:hlinkClick>
            </a:endParaRP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sz="1800" b="1" i="0" u="none" strike="noStrike" kern="1200" cap="none" spc="0" normalizeH="0" baseline="0" noProof="0">
                <a:ln>
                  <a:noFill/>
                </a:ln>
                <a:solidFill>
                  <a:prstClr val="white"/>
                </a:solidFill>
                <a:effectLst/>
                <a:uLnTx/>
                <a:uFillTx/>
                <a:latin typeface="Segoe UI Semibold"/>
                <a:ea typeface="+mn-ea"/>
                <a:cs typeface="Segoe UI Semibold" pitchFamily="2" charset="0"/>
              </a:rPr>
              <a:t>Galería de indicaciones de Copilot</a:t>
            </a:r>
            <a:br>
              <a:rPr/>
            </a:br>
            <a:r>
              <a:rPr kumimoji="0" lang="es-es" sz="1800" i="0" u="none" strike="noStrike" kern="1200" cap="none" spc="0" normalizeH="0" baseline="0" noProof="0">
                <a:ln>
                  <a:noFill/>
                </a:ln>
                <a:solidFill>
                  <a:srgbClr val="AFDDFF"/>
                </a:solidFill>
                <a:effectLst/>
                <a:uLnTx/>
                <a:uFillTx/>
                <a:latin typeface="+mj-lt"/>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aka.ms/</a:t>
            </a:r>
            <a:r>
              <a:rPr kumimoji="0" lang="es-es" sz="1800" i="0" u="none" strike="noStrike" kern="1200" cap="none" spc="0" normalizeH="0" baseline="0" noProof="0" err="1">
                <a:ln>
                  <a:noFill/>
                </a:ln>
                <a:solidFill>
                  <a:srgbClr val="AFDDFF"/>
                </a:solidFill>
                <a:effectLst/>
                <a:uLnTx/>
                <a:uFillTx/>
                <a:latin typeface="+mj-lt"/>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prompts</a:t>
            </a:r>
            <a:b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s-es" sz="1800" b="0" i="0" u="none" strike="noStrike" kern="1200" cap="none" spc="0" normalizeH="0" baseline="0" noProof="0">
                <a:ln>
                  <a:noFill/>
                </a:ln>
                <a:effectLst/>
                <a:uLnTx/>
                <a:uFillTx/>
                <a:latin typeface="Segoe Sans Display"/>
                <a:ea typeface="+mn-ea"/>
                <a:cs typeface="Segoe Sans Display" pitchFamily="2" charset="0"/>
              </a:rPr>
              <a:t>Muestras e indicaciones guardadas</a:t>
            </a:r>
            <a:endParaRPr kumimoji="0" lang="es-es" sz="1800" b="0" i="0" u="none" strike="noStrike" kern="1200" cap="none" spc="0" normalizeH="0" baseline="0" noProof="0">
              <a:ln>
                <a:noFill/>
              </a:ln>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endParaRPr>
          </a:p>
          <a:p>
            <a:pPr marL="225425" indent="-225425">
              <a:spcBef>
                <a:spcPts val="0"/>
              </a:spcBef>
              <a:spcAft>
                <a:spcPts val="1800"/>
              </a:spcAft>
              <a:buFont typeface="Arial" panose="020B0604020202020204" pitchFamily="34" charset="0"/>
              <a:buChar char="•"/>
              <a:defRPr/>
            </a:pPr>
            <a:r>
              <a:rPr kumimoji="0" lang="es-es" sz="1800" b="1" i="0" u="none" strike="noStrike" kern="1200" cap="none" spc="0" normalizeH="0" baseline="0" noProof="0">
                <a:ln>
                  <a:noFill/>
                </a:ln>
                <a:solidFill>
                  <a:prstClr val="white"/>
                </a:solidFill>
                <a:effectLst/>
                <a:uLnTx/>
                <a:uFillTx/>
                <a:latin typeface="Segoe UI Semibold"/>
                <a:ea typeface="+mn-ea"/>
                <a:cs typeface="Segoe UI Semibold" pitchFamily="2" charset="0"/>
              </a:rPr>
              <a:t>Sesiones del Centro de clientes</a:t>
            </a:r>
            <a:br>
              <a:rPr/>
            </a:br>
            <a:r>
              <a:rPr lang="es-es" sz="1800">
                <a:solidFill>
                  <a:srgbClr val="A0D0EC"/>
                </a:solidFill>
                <a:latin typeface="Segoe Sans Text" pitchFamily="2" charset="0"/>
                <a:cs typeface="Segoe Sans Text" pitchFamily="2" charset="0"/>
                <a:hlinkClick r:id="rId7">
                  <a:extLst>
                    <a:ext uri="{A12FA001-AC4F-418D-AE19-62706E023703}">
                      <ahyp:hlinkClr xmlns:ahyp="http://schemas.microsoft.com/office/drawing/2018/hyperlinkcolor" val="tx"/>
                    </a:ext>
                  </a:extLst>
                </a:hlinkClick>
              </a:rPr>
              <a:t>aka.ms/CustomerHubSessions</a:t>
            </a:r>
            <a:r>
              <a:rPr lang="es-es" sz="1800">
                <a:solidFill>
                  <a:srgbClr val="091F2C"/>
                </a:solidFill>
                <a:latin typeface="Segoe Sans Text" pitchFamily="2" charset="0"/>
                <a:cs typeface="Segoe Sans Text" pitchFamily="2" charset="0"/>
                <a:hlinkClick r:id="rId7">
                  <a:extLst>
                    <a:ext uri="{A12FA001-AC4F-418D-AE19-62706E023703}">
                      <ahyp:hlinkClr xmlns:ahyp="http://schemas.microsoft.com/office/drawing/2018/hyperlinkcolor" val="tx"/>
                    </a:ext>
                  </a:extLst>
                </a:hlinkClick>
              </a:rPr>
              <a:t>​</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endParaRPr lang="en-US"/>
          </a:p>
        </p:txBody>
      </p:sp>
      <p:sp>
        <p:nvSpPr>
          <p:cNvPr id="3" name="Content Placeholder 2">
            <a:extLst>
              <a:ext uri="{FF2B5EF4-FFF2-40B4-BE49-F238E27FC236}">
                <a16:creationId xmlns:a16="http://schemas.microsoft.com/office/drawing/2014/main" id="{F183D42D-2DC5-AFDE-05DD-AA0412B0F699}"/>
              </a:ext>
            </a:extLst>
          </p:cNvPr>
          <p:cNvSpPr>
            <a:spLocks noGrp="1"/>
          </p:cNvSpPr>
          <p:nvPr>
            <p:ph sz="quarter" idx="13"/>
          </p:nvPr>
        </p:nvSpPr>
        <p:spPr>
          <a:xfrm>
            <a:off x="6535269" y="1184087"/>
            <a:ext cx="5499977" cy="4833938"/>
          </a:xfrm>
        </p:spPr>
        <p:txBody>
          <a:bodyPr/>
          <a:lstStyle/>
          <a:p>
            <a:pPr marL="225425" lvl="0" indent="-225425" defTabSz="914367">
              <a:spcBef>
                <a:spcPts val="0"/>
              </a:spcBef>
              <a:spcAft>
                <a:spcPts val="1800"/>
              </a:spcAft>
              <a:buSzTx/>
              <a:buFont typeface="Arial" panose="020B0604020202020204" pitchFamily="34" charset="0"/>
              <a:buChar char="•"/>
              <a:defRPr/>
            </a:pPr>
            <a: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Adopción de Microsoft 365 </a:t>
            </a:r>
            <a:r>
              <a:rPr kumimoji="0" lang="es-es" sz="1800" b="1" i="0" u="none" strike="noStrike" kern="1200" cap="none" spc="0" normalizeH="0" baseline="0" noProof="0" err="1">
                <a:ln>
                  <a:noFill/>
                </a:ln>
                <a:solidFill>
                  <a:prstClr val="white"/>
                </a:solidFill>
                <a:effectLst/>
                <a:uLnTx/>
                <a:uFillTx/>
                <a:latin typeface="Segoe UI Semibold" panose="020B0702040204020203" pitchFamily="34" charset="0"/>
                <a:ea typeface="+mn-ea"/>
                <a:cs typeface="Segoe UI Semibold" panose="020B0702040204020203" pitchFamily="34" charset="0"/>
              </a:rPr>
              <a:t>Copilot</a:t>
            </a:r>
            <a:br>
              <a:rPr/>
            </a:br>
            <a:r>
              <a:rPr lang="es-es" sz="1800">
                <a:solidFill>
                  <a:srgbClr val="A0D0EC"/>
                </a:solidFill>
                <a:cs typeface="+mn-cs"/>
                <a:hlinkClick r:id="rId8">
                  <a:extLst>
                    <a:ext uri="{A12FA001-AC4F-418D-AE19-62706E023703}">
                      <ahyp:hlinkClr xmlns:ahyp="http://schemas.microsoft.com/office/drawing/2018/hyperlinkcolor" val="tx"/>
                    </a:ext>
                  </a:extLst>
                </a:hlinkClick>
              </a:rPr>
              <a:t>adoption.microsoft.com/es-es/</a:t>
            </a:r>
            <a:r>
              <a:rPr lang="es-es" sz="1800" err="1">
                <a:solidFill>
                  <a:srgbClr val="A0D0EC"/>
                </a:solidFill>
                <a:cs typeface="+mn-cs"/>
                <a:hlinkClick r:id="rId8">
                  <a:extLst>
                    <a:ext uri="{A12FA001-AC4F-418D-AE19-62706E023703}">
                      <ahyp:hlinkClr xmlns:ahyp="http://schemas.microsoft.com/office/drawing/2018/hyperlinkcolor" val="tx"/>
                    </a:ext>
                  </a:extLst>
                </a:hlinkClick>
              </a:rPr>
              <a:t>copilot</a:t>
            </a:r>
            <a:r>
              <a:rPr lang="es-es" sz="1800">
                <a:solidFill>
                  <a:srgbClr val="A0D0EC"/>
                </a:solidFill>
                <a:cs typeface="+mn-cs"/>
                <a:hlinkClick r:id="rId8">
                  <a:extLst>
                    <a:ext uri="{A12FA001-AC4F-418D-AE19-62706E023703}">
                      <ahyp:hlinkClr xmlns:ahyp="http://schemas.microsoft.com/office/drawing/2018/hyperlinkcolor" val="tx"/>
                    </a:ext>
                  </a:extLst>
                </a:hlinkClick>
              </a:rPr>
              <a:t>-chat/</a:t>
            </a:r>
            <a:r>
              <a:rPr lang="es-es" sz="1800">
                <a:solidFill>
                  <a:srgbClr val="A0D0EC"/>
                </a:solidFill>
                <a:cs typeface="+mn-cs"/>
              </a:rPr>
              <a:t> </a:t>
            </a:r>
            <a:r>
              <a:rPr kumimoji="0" lang="es-es" sz="1800" b="0" i="0" u="none" strike="noStrike" kern="1200" cap="none" spc="0" normalizeH="0" baseline="0" noProof="0">
                <a:ln>
                  <a:noFill/>
                </a:ln>
                <a:solidFill>
                  <a:prstClr val="white"/>
                </a:solidFill>
                <a:effectLst/>
                <a:uLnTx/>
                <a:uFillTx/>
                <a:latin typeface="Segoe Sans Display"/>
                <a:ea typeface="+mn-ea"/>
                <a:cs typeface="+mn-cs"/>
              </a:rPr>
              <a:t>Recursos para especialistas en </a:t>
            </a:r>
            <a:r>
              <a:rPr kumimoji="0" lang="es-es" sz="18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adopción</a:t>
            </a:r>
          </a:p>
          <a:p>
            <a:pPr marL="225425" indent="-225425" defTabSz="914367">
              <a:spcBef>
                <a:spcPts val="0"/>
              </a:spcBef>
              <a:spcAft>
                <a:spcPts val="1800"/>
              </a:spcAft>
              <a:buSzTx/>
              <a:buFont typeface="Arial" panose="020B0604020202020204" pitchFamily="34" charset="0"/>
              <a:buChar char="•"/>
              <a:defRPr/>
            </a:pPr>
            <a:r>
              <a:rPr kumimoji="0" lang="es-es" sz="18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Presentación de formación de </a:t>
            </a:r>
            <a:r>
              <a:rPr lang="es-es" sz="1800" b="1" err="1">
                <a:solidFill>
                  <a:prstClr val="white"/>
                </a:solidFill>
                <a:latin typeface="Segoe UI Semibold" panose="020B0702040204020203" pitchFamily="34" charset="0"/>
                <a:cs typeface="Segoe UI Semibold" panose="020B0702040204020203" pitchFamily="34" charset="0"/>
              </a:rPr>
              <a:t>Copilot</a:t>
            </a:r>
            <a:r>
              <a:rPr lang="es-es" sz="1800" b="1">
                <a:solidFill>
                  <a:prstClr val="white"/>
                </a:solidFill>
                <a:latin typeface="Segoe UI Semibold" panose="020B0702040204020203" pitchFamily="34" charset="0"/>
                <a:cs typeface="Segoe UI Semibold" panose="020B0702040204020203" pitchFamily="34" charset="0"/>
              </a:rPr>
              <a:t> Chat</a:t>
            </a:r>
            <a:br>
              <a:rPr/>
            </a:br>
            <a:r>
              <a:rPr lang="es-es" u="sng">
                <a:solidFill>
                  <a:srgbClr val="A0D0EC"/>
                </a:solidFill>
                <a:hlinkClick r:id="rId9">
                  <a:extLst>
                    <a:ext uri="{A12FA001-AC4F-418D-AE19-62706E023703}">
                      <ahyp:hlinkClr xmlns:ahyp="http://schemas.microsoft.com/office/drawing/2018/hyperlinkcolor" val="tx"/>
                    </a:ext>
                  </a:extLst>
                </a:hlinkClick>
              </a:rPr>
              <a:t>aka.ms/</a:t>
            </a:r>
            <a:r>
              <a:rPr lang="es-es" u="sng" err="1">
                <a:solidFill>
                  <a:srgbClr val="A0D0EC"/>
                </a:solidFill>
                <a:hlinkClick r:id="rId9">
                  <a:extLst>
                    <a:ext uri="{A12FA001-AC4F-418D-AE19-62706E023703}">
                      <ahyp:hlinkClr xmlns:ahyp="http://schemas.microsoft.com/office/drawing/2018/hyperlinkcolor" val="tx"/>
                    </a:ext>
                  </a:extLst>
                </a:hlinkClick>
              </a:rPr>
              <a:t>Copilot</a:t>
            </a:r>
            <a:r>
              <a:rPr lang="es-es" u="sng">
                <a:solidFill>
                  <a:srgbClr val="A0D0EC"/>
                </a:solidFill>
                <a:hlinkClick r:id="rId9">
                  <a:extLst>
                    <a:ext uri="{A12FA001-AC4F-418D-AE19-62706E023703}">
                      <ahyp:hlinkClr xmlns:ahyp="http://schemas.microsoft.com/office/drawing/2018/hyperlinkcolor" val="tx"/>
                    </a:ext>
                  </a:extLst>
                </a:hlinkClick>
              </a:rPr>
              <a:t>/</a:t>
            </a:r>
            <a:r>
              <a:rPr lang="es-es" u="sng" err="1">
                <a:solidFill>
                  <a:srgbClr val="A0D0EC"/>
                </a:solidFill>
                <a:hlinkClick r:id="rId9">
                  <a:extLst>
                    <a:ext uri="{A12FA001-AC4F-418D-AE19-62706E023703}">
                      <ahyp:hlinkClr xmlns:ahyp="http://schemas.microsoft.com/office/drawing/2018/hyperlinkcolor" val="tx"/>
                    </a:ext>
                  </a:extLst>
                </a:hlinkClick>
              </a:rPr>
              <a:t>ChatUserTrainingGuide</a:t>
            </a:r>
            <a:r>
              <a:rPr lang="es-es" sz="1800" b="0" i="0" u="none" strike="noStrike" cap="none" err="1">
                <a:solidFill>
                  <a:srgbClr val="A0D0EC"/>
                </a:solidFill>
                <a:hlinkClick r:id="rId9">
                  <a:extLst>
                    <a:ext uri="{A12FA001-AC4F-418D-AE19-62706E023703}">
                      <ahyp:hlinkClr xmlns:ahyp="http://schemas.microsoft.com/office/drawing/2018/hyperlinkcolor" val="tx"/>
                    </a:ext>
                  </a:extLst>
                </a:hlinkClick>
              </a:rPr>
              <a:t>Presentación</a:t>
            </a:r>
            <a:r>
              <a:rPr lang="es-es" sz="1800" b="0" i="0" u="none" strike="noStrike" cap="none">
                <a:solidFill>
                  <a:srgbClr val="A0D0EC"/>
                </a:solidFill>
                <a:hlinkClick r:id="rId9">
                  <a:extLst>
                    <a:ext uri="{A12FA001-AC4F-418D-AE19-62706E023703}">
                      <ahyp:hlinkClr xmlns:ahyp="http://schemas.microsoft.com/office/drawing/2018/hyperlinkcolor" val="tx"/>
                    </a:ext>
                  </a:extLst>
                </a:hlinkClick>
              </a:rPr>
              <a:t> de </a:t>
            </a:r>
            <a:r>
              <a:rPr lang="es-es" sz="1800">
                <a:latin typeface="Segoe Sans Display"/>
                <a:cs typeface="+mn-cs"/>
              </a:rPr>
              <a:t>PowerPoint p</a:t>
            </a:r>
            <a:r>
              <a:rPr kumimoji="0" lang="es-es" sz="1800" b="0" i="0" u="none" strike="noStrike" kern="1200" cap="none" spc="0" normalizeH="0" baseline="0" noProof="0">
                <a:ln>
                  <a:noFill/>
                </a:ln>
                <a:effectLst/>
                <a:uLnTx/>
                <a:uFillTx/>
                <a:latin typeface="Segoe Sans Display"/>
                <a:ea typeface="+mn-ea"/>
                <a:cs typeface="+mn-cs"/>
              </a:rPr>
              <a:t>ara la formación de usuarios finales</a:t>
            </a:r>
            <a:endParaRPr kumimoji="0" lang="en-US" sz="1800" b="0" i="0" u="none" strike="noStrike" kern="1200" cap="none" spc="0" normalizeH="0" baseline="0" noProof="0">
              <a:ln>
                <a:noFill/>
              </a:ln>
              <a:effectLst/>
              <a:uLnTx/>
              <a:uFillTx/>
              <a:latin typeface="Segoe Sans Display"/>
              <a:ea typeface="+mn-ea"/>
              <a:cs typeface="+mn-cs"/>
            </a:endParaRPr>
          </a:p>
          <a:p>
            <a:pPr marL="225425" indent="-225425" defTabSz="914367">
              <a:spcBef>
                <a:spcPts val="0"/>
              </a:spcBef>
              <a:spcAft>
                <a:spcPts val="1800"/>
              </a:spcAft>
              <a:buSzTx/>
              <a:buFont typeface="Arial" panose="020B0604020202020204" pitchFamily="34" charset="0"/>
              <a:buChar char="•"/>
              <a:defRPr/>
            </a:pPr>
            <a:r>
              <a:rPr lang="es-es" sz="1800" b="1">
                <a:latin typeface="Segoe UI Semibold"/>
                <a:cs typeface="Segoe UI Semibold"/>
              </a:rPr>
              <a:t>Gran recorrido de </a:t>
            </a:r>
            <a:r>
              <a:rPr lang="es-es" sz="1800" b="1" err="1">
                <a:latin typeface="Segoe UI Semibold"/>
                <a:cs typeface="Segoe UI Semibold"/>
              </a:rPr>
              <a:t>Copilot</a:t>
            </a:r>
            <a:r>
              <a:rPr lang="es-es" sz="1800" b="1">
                <a:latin typeface="Segoe UI Semibold"/>
                <a:cs typeface="Segoe UI Semibold"/>
              </a:rPr>
              <a:t> Chat</a:t>
            </a:r>
            <a:br>
              <a:rPr/>
            </a:br>
            <a:r>
              <a:rPr lang="es-es" sz="1800">
                <a:solidFill>
                  <a:srgbClr val="A0D0EC"/>
                </a:solidFill>
                <a:latin typeface="+mj-lt"/>
                <a:cs typeface="Segoe UI Semibold" panose="020B0702040204020203" pitchFamily="34" charset="0"/>
                <a:hlinkClick r:id="rId10">
                  <a:extLst>
                    <a:ext uri="{A12FA001-AC4F-418D-AE19-62706E023703}">
                      <ahyp:hlinkClr xmlns:ahyp="http://schemas.microsoft.com/office/drawing/2018/hyperlinkcolor" val="tx"/>
                    </a:ext>
                  </a:extLst>
                </a:hlinkClick>
              </a:rPr>
              <a:t>aka.ms/</a:t>
            </a:r>
            <a:r>
              <a:rPr lang="es-es" sz="1800" err="1">
                <a:solidFill>
                  <a:srgbClr val="A0D0EC"/>
                </a:solidFill>
                <a:latin typeface="+mj-lt"/>
                <a:cs typeface="Segoe UI Semibold" panose="020B0702040204020203" pitchFamily="34" charset="0"/>
                <a:hlinkClick r:id="rId10">
                  <a:extLst>
                    <a:ext uri="{A12FA001-AC4F-418D-AE19-62706E023703}">
                      <ahyp:hlinkClr xmlns:ahyp="http://schemas.microsoft.com/office/drawing/2018/hyperlinkcolor" val="tx"/>
                    </a:ext>
                  </a:extLst>
                </a:hlinkClick>
              </a:rPr>
              <a:t>Copilot</a:t>
            </a:r>
            <a:r>
              <a:rPr lang="es-es" sz="1800">
                <a:solidFill>
                  <a:srgbClr val="A0D0EC"/>
                </a:solidFill>
                <a:latin typeface="+mj-lt"/>
                <a:cs typeface="Segoe UI Semibold" panose="020B0702040204020203" pitchFamily="34" charset="0"/>
                <a:hlinkClick r:id="rId10">
                  <a:extLst>
                    <a:ext uri="{A12FA001-AC4F-418D-AE19-62706E023703}">
                      <ahyp:hlinkClr xmlns:ahyp="http://schemas.microsoft.com/office/drawing/2018/hyperlinkcolor" val="tx"/>
                    </a:ext>
                  </a:extLst>
                </a:hlinkClick>
              </a:rPr>
              <a:t>/</a:t>
            </a:r>
            <a:r>
              <a:rPr lang="es-es" sz="1800" err="1">
                <a:solidFill>
                  <a:srgbClr val="A0D0EC"/>
                </a:solidFill>
                <a:latin typeface="+mj-lt"/>
                <a:cs typeface="Segoe UI Semibold" panose="020B0702040204020203" pitchFamily="34" charset="0"/>
                <a:hlinkClick r:id="rId10">
                  <a:extLst>
                    <a:ext uri="{A12FA001-AC4F-418D-AE19-62706E023703}">
                      <ahyp:hlinkClr xmlns:ahyp="http://schemas.microsoft.com/office/drawing/2018/hyperlinkcolor" val="tx"/>
                    </a:ext>
                  </a:extLst>
                </a:hlinkClick>
              </a:rPr>
              <a:t>ChatJourney</a:t>
            </a:r>
            <a:r>
              <a:rPr lang="es-es" sz="1800">
                <a:solidFill>
                  <a:srgbClr val="A0D0EC"/>
                </a:solidFill>
                <a:latin typeface="+mj-lt"/>
                <a:cs typeface="Segoe UI Semibold" panose="020B0702040204020203" pitchFamily="34" charset="0"/>
                <a:hlinkClick r:id="rId10">
                  <a:extLst>
                    <a:ext uri="{A12FA001-AC4F-418D-AE19-62706E023703}">
                      <ahyp:hlinkClr xmlns:ahyp="http://schemas.microsoft.com/office/drawing/2018/hyperlinkcolor" val="tx"/>
                    </a:ext>
                  </a:extLst>
                </a:hlinkClick>
              </a:rPr>
              <a:t> </a:t>
            </a:r>
            <a:br>
              <a:rPr lang="es-es" sz="1800" b="1">
                <a:solidFill>
                  <a:prstClr val="white"/>
                </a:solidFill>
                <a:latin typeface="Segoe UI Semibold" panose="020B0702040204020203" pitchFamily="34" charset="0"/>
                <a:cs typeface="Segoe UI Semibold" panose="020B0702040204020203" pitchFamily="34" charset="0"/>
              </a:rPr>
            </a:br>
            <a:r>
              <a:rPr lang="es-es" sz="1800">
                <a:solidFill>
                  <a:prstClr val="white"/>
                </a:solidFill>
              </a:rPr>
              <a:t>Desarrollo de habilidades durante 30 días, sugerencias y plantillas diarias</a:t>
            </a:r>
            <a:endParaRPr lang="en-US" sz="1800">
              <a:solidFill>
                <a:prstClr val="white"/>
              </a:solidFill>
            </a:endParaRPr>
          </a:p>
          <a:p>
            <a:pPr marL="225425" marR="0" lvl="0" indent="-225425"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s-es" sz="1800" b="1" i="0" u="none" strike="noStrike" cap="none">
                <a:latin typeface="Segoe UI Semibold" panose="020B0702040204020203" pitchFamily="34" charset="0"/>
                <a:cs typeface="Segoe UI Semibold" panose="020B0702040204020203" pitchFamily="34" charset="0"/>
              </a:rPr>
              <a:t>Biblioteca de escenarios de </a:t>
            </a:r>
            <a:r>
              <a:rPr lang="es-es" sz="1800" b="1" i="0" u="none" strike="noStrike" cap="none" err="1">
                <a:latin typeface="Segoe UI Semibold" panose="020B0702040204020203" pitchFamily="34" charset="0"/>
                <a:cs typeface="Segoe UI Semibold" panose="020B0702040204020203" pitchFamily="34" charset="0"/>
              </a:rPr>
              <a:t>Copilot</a:t>
            </a:r>
            <a:br>
              <a:rPr/>
            </a:br>
            <a:r>
              <a:rPr lang="es-es" sz="1800">
                <a:solidFill>
                  <a:srgbClr val="AFDDFF"/>
                </a:solidFill>
                <a:hlinkClick r:id="rId11">
                  <a:extLst>
                    <a:ext uri="{A12FA001-AC4F-418D-AE19-62706E023703}">
                      <ahyp:hlinkClr xmlns:ahyp="http://schemas.microsoft.com/office/drawing/2018/hyperlinkcolor" val="tx"/>
                    </a:ext>
                  </a:extLst>
                </a:hlinkClick>
              </a:rPr>
              <a:t>aka.ms/</a:t>
            </a:r>
            <a:r>
              <a:rPr lang="es-es" sz="1800" err="1">
                <a:solidFill>
                  <a:srgbClr val="AFDDFF"/>
                </a:solidFill>
                <a:hlinkClick r:id="rId11">
                  <a:extLst>
                    <a:ext uri="{A12FA001-AC4F-418D-AE19-62706E023703}">
                      <ahyp:hlinkClr xmlns:ahyp="http://schemas.microsoft.com/office/drawing/2018/hyperlinkcolor" val="tx"/>
                    </a:ext>
                  </a:extLst>
                </a:hlinkClick>
              </a:rPr>
              <a:t>copilot</a:t>
            </a:r>
            <a:r>
              <a:rPr lang="es-es" sz="1800">
                <a:solidFill>
                  <a:srgbClr val="AFDDFF"/>
                </a:solidFill>
                <a:hlinkClick r:id="rId11">
                  <a:extLst>
                    <a:ext uri="{A12FA001-AC4F-418D-AE19-62706E023703}">
                      <ahyp:hlinkClr xmlns:ahyp="http://schemas.microsoft.com/office/drawing/2018/hyperlinkcolor" val="tx"/>
                    </a:ext>
                  </a:extLst>
                </a:hlinkClick>
              </a:rPr>
              <a:t>/</a:t>
            </a:r>
            <a:r>
              <a:rPr lang="es-es" sz="1800" err="1">
                <a:solidFill>
                  <a:srgbClr val="AFDDFF"/>
                </a:solidFill>
                <a:hlinkClick r:id="rId11">
                  <a:extLst>
                    <a:ext uri="{A12FA001-AC4F-418D-AE19-62706E023703}">
                      <ahyp:hlinkClr xmlns:ahyp="http://schemas.microsoft.com/office/drawing/2018/hyperlinkcolor" val="tx"/>
                    </a:ext>
                  </a:extLst>
                </a:hlinkClick>
              </a:rPr>
              <a:t>scenariolibrary</a:t>
            </a:r>
            <a:r>
              <a:rPr lang="es-es" sz="1800">
                <a:solidFill>
                  <a:srgbClr val="AFDDFF"/>
                </a:solidFill>
                <a:hlinkClick r:id="rId11">
                  <a:extLst>
                    <a:ext uri="{A12FA001-AC4F-418D-AE19-62706E023703}">
                      <ahyp:hlinkClr xmlns:ahyp="http://schemas.microsoft.com/office/drawing/2018/hyperlinkcolor" val="tx"/>
                    </a:ext>
                  </a:extLst>
                </a:hlinkClick>
              </a:rPr>
              <a:t> </a:t>
            </a:r>
            <a:br>
              <a:rPr lang="es-es" sz="1800">
                <a:solidFill>
                  <a:prstClr val="white"/>
                </a:solidFill>
              </a:rPr>
            </a:br>
            <a:r>
              <a:rPr kumimoji="0" lang="es-es" sz="1800" b="0" i="0" u="none" strike="noStrike" kern="1200" cap="none" spc="0" normalizeH="0" baseline="0" noProof="0">
                <a:ln>
                  <a:noFill/>
                </a:ln>
                <a:solidFill>
                  <a:prstClr val="white"/>
                </a:solidFill>
                <a:effectLst/>
                <a:uLnTx/>
                <a:uFillTx/>
                <a:latin typeface="Segoe Sans Display" panose="020B0702040204020203" pitchFamily="34" charset="0"/>
                <a:ea typeface="+mn-ea"/>
                <a:cs typeface="+mn-cs" panose="020B0702040204020203" pitchFamily="34" charset="0"/>
              </a:rPr>
              <a:t>Ejemplos de casos de uso empresariales</a:t>
            </a:r>
          </a:p>
          <a:p>
            <a:pPr marL="225425" lvl="0" indent="-225425" defTabSz="914367">
              <a:spcBef>
                <a:spcPts val="0"/>
              </a:spcBef>
              <a:spcAft>
                <a:spcPts val="1800"/>
              </a:spcAft>
              <a:buSzTx/>
              <a:buFont typeface="Arial" panose="020B0604020202020204" pitchFamily="34" charset="0"/>
              <a:buChar char="•"/>
              <a:defRPr/>
            </a:pPr>
            <a:r>
              <a:rPr kumimoji="0" lang="es-es" sz="1800" i="0" u="none" strike="noStrike" kern="1200" cap="none" spc="0" normalizeH="0" baseline="0" noProof="0">
                <a:ln>
                  <a:noFill/>
                </a:ln>
                <a:effectLst/>
                <a:uLnTx/>
                <a:uFillTx/>
                <a:latin typeface="Segoe UI Semibold"/>
                <a:ea typeface="+mn-ea"/>
                <a:cs typeface="Segoe UI Semibold"/>
              </a:rPr>
              <a:t>Documentación técnica para profesionales de TI</a:t>
            </a:r>
            <a:br>
              <a:rPr/>
            </a:br>
            <a:r>
              <a:rPr kumimoji="0" lang="es-es" sz="1800" b="0" i="0" u="none" strike="noStrike" kern="1200" cap="none" spc="0" normalizeH="0" baseline="0" noProof="0">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learn.microsoft.com/</a:t>
            </a:r>
            <a:r>
              <a:rPr kumimoji="0" lang="es-es" sz="1800" b="0" i="0" u="none" strike="noStrike" kern="1200" cap="none" spc="0" normalizeH="0" baseline="0" noProof="0" err="1">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copilot</a:t>
            </a:r>
            <a:r>
              <a:rPr kumimoji="0" lang="es-es" sz="1800" b="0" i="0" u="none" strike="noStrike" kern="1200" cap="none" spc="0" normalizeH="0" baseline="0" noProof="0">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a:t>
            </a:r>
            <a:r>
              <a:rPr kumimoji="0" lang="es-es" sz="1800" b="0" i="0" u="none" strike="noStrike" kern="1200" cap="none" spc="0" normalizeH="0" baseline="0" noProof="0" err="1">
                <a:ln>
                  <a:noFill/>
                </a:ln>
                <a:solidFill>
                  <a:srgbClr val="091F2C">
                    <a:lumMod val="25000"/>
                    <a:lumOff val="75000"/>
                  </a:srgbClr>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overview</a:t>
            </a:r>
            <a:endParaRPr lang="en-US">
              <a:solidFill>
                <a:srgbClr val="A0D0EC"/>
              </a:solidFill>
            </a:endParaRPr>
          </a:p>
        </p:txBody>
      </p:sp>
      <p:sp>
        <p:nvSpPr>
          <p:cNvPr id="4" name="Title 3">
            <a:extLst>
              <a:ext uri="{FF2B5EF4-FFF2-40B4-BE49-F238E27FC236}">
                <a16:creationId xmlns:a16="http://schemas.microsoft.com/office/drawing/2014/main" id="{CDB39108-DAB4-8A1D-CE0A-8C77C69903A9}"/>
              </a:ext>
            </a:extLst>
          </p:cNvPr>
          <p:cNvSpPr>
            <a:spLocks noGrp="1"/>
          </p:cNvSpPr>
          <p:nvPr>
            <p:ph type="title"/>
          </p:nvPr>
        </p:nvSpPr>
        <p:spPr>
          <a:xfrm>
            <a:off x="590868" y="339663"/>
            <a:ext cx="11018520" cy="553998"/>
          </a:xfrm>
        </p:spPr>
        <p:txBody>
          <a:bodyPr/>
          <a:lstStyle/>
          <a:p>
            <a:r>
              <a:rPr lang="es-es">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Recursos para después de hoy</a:t>
            </a:r>
          </a:p>
        </p:txBody>
      </p:sp>
    </p:spTree>
    <p:extLst>
      <p:ext uri="{BB962C8B-B14F-4D97-AF65-F5344CB8AC3E}">
        <p14:creationId xmlns:p14="http://schemas.microsoft.com/office/powerpoint/2010/main" val="13485611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spAutoFit/>
          </a:bodyPr>
          <a:lstStyle/>
          <a:p>
            <a:pPr algn="ctr"/>
            <a:r>
              <a:rPr lang="es-es">
                <a:solidFill>
                  <a:schemeClr val="bg1"/>
                </a:solidFill>
              </a:rPr>
              <a:t>Recursos de Microsoft para acelerar la obtención de valor</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Empiece a crear agentes de IA para 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Incorpore a gran escala con recursos que facilitan la adopción, el uso, la gestión del cambio y los resultados empresariales.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738664"/>
          </a:xfrm>
          <a:prstGeom prst="rect">
            <a:avLst/>
          </a:prstGeom>
          <a:noFill/>
        </p:spPr>
        <p:txBody>
          <a:bodyPr wrap="square" lIns="0" tIns="0" rIns="0" bIns="0" rtlCol="0" anchor="t">
            <a:spAutoFit/>
          </a:bodyPr>
          <a:lstStyle/>
          <a:p>
            <a:pPr lvl="0" algn="ctr" defTabSz="914400">
              <a:defRPr/>
            </a:pPr>
            <a:r>
              <a:rPr lang="es-es" sz="1200" kern="0">
                <a:solidFill>
                  <a:srgbClr val="000000"/>
                </a:solidFill>
                <a:latin typeface="Segoe UI" panose="020B0502040204020203" pitchFamily="34" charset="0"/>
                <a:cs typeface="Segoe UI" panose="020B0502040204020203" pitchFamily="34" charset="0"/>
              </a:rPr>
              <a:t>Busque socios que le ayuden con casos de Microsoft 365 </a:t>
            </a:r>
            <a:r>
              <a:rPr lang="es-es" sz="1200" kern="0" err="1">
                <a:solidFill>
                  <a:srgbClr val="000000"/>
                </a:solidFill>
                <a:latin typeface="Segoe UI" panose="020B0502040204020203" pitchFamily="34" charset="0"/>
                <a:cs typeface="Segoe UI" panose="020B0502040204020203" pitchFamily="34" charset="0"/>
              </a:rPr>
              <a:t>Copilot</a:t>
            </a:r>
            <a:r>
              <a:rPr lang="es-es" sz="1200" kern="0">
                <a:solidFill>
                  <a:srgbClr val="000000"/>
                </a:solidFill>
                <a:latin typeface="Segoe UI" panose="020B0502040204020203" pitchFamily="34" charset="0"/>
                <a:cs typeface="Segoe UI" panose="020B0502040204020203" pitchFamily="34" charset="0"/>
              </a:rPr>
              <a:t>, adopción y transformación basada en agentes</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Centro de agentes de IA</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s-e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Directorio de socios de </a:t>
            </a:r>
            <a:br>
              <a:rPr lang="es-e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br>
            <a:r>
              <a:rPr lang="es-es" sz="105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365 Copilot</a:t>
            </a:r>
            <a:endParaRPr lang="en-US" sz="105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o de un dedo tocando una pantalla">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o de un dedo tocando una pantalla">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o de un dedo tocando una pantalla">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Ayuda y aprendizaje para usuarios finales de Microsoft 365 Copilot, artículos de ayuda, vídeos tutoriales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Ayuda y aprendizaje de </a:t>
            </a:r>
            <a:br>
              <a:rPr kumimoji="0" lang="es-e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s-e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o de un dedo tocando una pantalla">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9233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Plan de desarrollo de habilidades empresariales, formación impartida por instructores de Microsoft, descuentos en certificación de Microsoft</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Los clientes elegibles</a:t>
            </a:r>
            <a:br>
              <a:rPr sz="1200" kern="0">
                <a:latin typeface="Segoe UI" panose="020B0502040204020203" pitchFamily="34" charset="0"/>
                <a:cs typeface="Segoe UI" panose="020B0502040204020203" pitchFamily="34" charset="0"/>
              </a:rPr>
            </a:b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pueden solicitar asistencia </a:t>
            </a:r>
            <a:b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técnica y de implementación </a:t>
            </a:r>
            <a:b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a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738664"/>
          </a:xfrm>
          <a:prstGeom prst="rect">
            <a:avLst/>
          </a:prstGeom>
          <a:noFill/>
        </p:spPr>
        <p:txBody>
          <a:bodyPr wrap="square" lIns="0" tIns="0" rIns="0" bIns="0" rtlCol="0" anchor="t">
            <a:spAutoFit/>
          </a:bodyPr>
          <a:lstStyle/>
          <a:p>
            <a:pPr algn="ctr" defTabSz="914400">
              <a:defRPr/>
            </a:pP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Ofertas de soporte unificado </a:t>
            </a:r>
            <a:b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de Microsoft y talleres enfocados </a:t>
            </a:r>
            <a:b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s-e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rPr>
              <a:t>en el valor </a:t>
            </a:r>
            <a:r>
              <a:rPr lang="es-es" sz="1200" kern="0">
                <a:latin typeface="Segoe UI" panose="020B0502040204020203" pitchFamily="34" charset="0"/>
                <a:cs typeface="Segoe UI" panose="020B0502040204020203" pitchFamily="34" charset="0"/>
              </a:rPr>
              <a:t>empresarial, la gobernanza y la habilitación.</a:t>
            </a:r>
            <a:endParaRPr kumimoji="0" lang="en-US" sz="1200" b="0" i="0" u="none" strike="noStrike" kern="0" cap="none"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Iniciativa de habilidades</a:t>
            </a:r>
            <a:r>
              <a:rPr kumimoji="0" lang="es-es"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a:t>
            </a:r>
            <a:br>
              <a:rPr kumimoji="0" lang="es-es"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br>
            <a:r>
              <a:rPr kumimoji="0" lang="es-es" sz="1050" b="0" i="0" u="none" strike="noStrike" kern="1200" cap="none" spc="0" normalizeH="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empresariales</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a:t>
            </a:r>
            <a:r>
              <a:rPr kumimoji="0" lang="es-es" sz="1050" b="0" i="0" u="none" strike="noStrike" kern="0" cap="none" spc="0" normalizeH="0" baseline="0" noProof="0" err="1">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o de un dedo tocando una pantalla">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o de un dedo tocando una pantalla">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o de un dedo tocando una pantalla">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Aproveche al máximo Copilot y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Ayude a otras personas a hacer lo mismo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Amplíe sus conocimientos y mejore su carrera profesional</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68202"/>
            <a:ext cx="4710502" cy="28469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25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Únase al programa gratuito en </a:t>
            </a:r>
            <a:r>
              <a:rPr kumimoji="0" lang="es-es" sz="125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25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78512"/>
            <a:ext cx="300404" cy="282733"/>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75010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Aproveche al máximo </a:t>
            </a:r>
            <a:r>
              <a:rPr kumimoji="0" lang="es-es" sz="1400" b="0" i="0" u="none" strike="noStrike" kern="1200" cap="none" spc="0" normalizeH="0" baseline="0" noProof="0" err="1">
                <a:ln>
                  <a:noFill/>
                </a:ln>
                <a:solidFill>
                  <a:prstClr val="white"/>
                </a:solidFill>
                <a:effectLst/>
                <a:uLnTx/>
                <a:uFillTx/>
                <a:latin typeface="Segoe Sans Display"/>
                <a:ea typeface="+mn-ea"/>
                <a:cs typeface="Segoe UI Light" panose="020B0502040204020203" pitchFamily="34" charset="0"/>
              </a:rPr>
              <a:t>Copilot</a:t>
            </a:r>
            <a:r>
              <a:rPr kumimoji="0" lang="es-e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 y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Ayude a otras personas a hacer lo mismo</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Amplíe sus conocimientos y mejore su carrera profesional</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7425488" cy="2616101"/>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s-e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Marque la diferencia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s-es" sz="72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Conviértase en</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s-es" sz="72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experto</a:t>
            </a:r>
          </a:p>
        </p:txBody>
      </p:sp>
    </p:spTree>
    <p:extLst>
      <p:ext uri="{BB962C8B-B14F-4D97-AF65-F5344CB8AC3E}">
        <p14:creationId xmlns:p14="http://schemas.microsoft.com/office/powerpoint/2010/main" val="41564071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Un código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257456" y="4424657"/>
            <a:ext cx="2955937" cy="253916"/>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50" b="0" i="0" u="none" strike="noStrike" kern="1200" cap="none" spc="0" normalizeH="0" baseline="0" noProof="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Encuesta de Centro de clientes</a:t>
            </a:r>
            <a:endParaRPr kumimoji="0" lang="en-US" sz="165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2322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7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Seleccione Copilot Chat para todos los usuarios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5947954" y="1838848"/>
            <a:ext cx="1986493"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mn-cs"/>
              </a:rPr>
              <a:t>Escanee con la cámara </a:t>
            </a:r>
            <a:br>
              <a:rPr kumimoji="0" lang="es-es" sz="1400" b="0" i="0" u="none" strike="noStrike" kern="1200" cap="none" spc="0" normalizeH="0" baseline="0" noProof="0">
                <a:ln>
                  <a:noFill/>
                </a:ln>
                <a:solidFill>
                  <a:prstClr val="white"/>
                </a:solidFill>
                <a:effectLst/>
                <a:uLnTx/>
                <a:uFillTx/>
                <a:latin typeface="Segoe Sans Display"/>
                <a:ea typeface="+mn-ea"/>
                <a:cs typeface="+mn-cs"/>
              </a:rPr>
            </a:br>
            <a:r>
              <a:rPr kumimoji="0" lang="es-es" sz="1400" b="0" i="0" u="none" strike="noStrike" kern="1200" cap="none" spc="0" normalizeH="0" baseline="0" noProof="0">
                <a:ln>
                  <a:noFill/>
                </a:ln>
                <a:solidFill>
                  <a:prstClr val="white"/>
                </a:solidFill>
                <a:effectLst/>
                <a:uLnTx/>
                <a:uFillTx/>
                <a:latin typeface="Segoe Sans Display"/>
                <a:ea typeface="+mn-ea"/>
                <a:cs typeface="+mn-cs"/>
              </a:rPr>
              <a:t>de su dispositivo móvil</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white"/>
                </a:solidFill>
                <a:effectLst/>
                <a:uLnTx/>
                <a:uFillTx/>
                <a:latin typeface="Segoe Sans Display"/>
                <a:ea typeface="+mn-ea"/>
                <a:cs typeface="+mn-cs"/>
              </a:rPr>
              <a:t>O BIEN</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mn-cs"/>
              </a:rPr>
              <a:t>Visite</a:t>
            </a:r>
          </a:p>
        </p:txBody>
      </p:sp>
      <p:pic>
        <p:nvPicPr>
          <p:cNvPr id="15" name="Picture 14" descr="Una imagen borrosa de un cielo naranja y rosa&#10;&#10;El contenido generado por IA puede ser incorrecto.">
            <a:extLst>
              <a:ext uri="{FF2B5EF4-FFF2-40B4-BE49-F238E27FC236}">
                <a16:creationId xmlns:a16="http://schemas.microsoft.com/office/drawing/2014/main" id="{0063B506-7055-28E0-DEF9-F8AAC471EEF3}"/>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GRACIAS</a:t>
            </a:r>
            <a:br>
              <a:rPr/>
            </a:br>
            <a:r>
              <a:rPr kumimoji="0" lang="es-e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Sus comentarios </a:t>
            </a:r>
            <a:br>
              <a:rPr kumimoji="0" lang="es-e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s-e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son esenciales</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225959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s-es" sz="1800" b="0" i="0" u="none" strike="noStrike" kern="1200" cap="none" spc="0" normalizeH="0" baseline="0" noProof="0">
                <a:ln>
                  <a:noFill/>
                </a:ln>
                <a:solidFill>
                  <a:prstClr val="white"/>
                </a:solidFill>
                <a:effectLst/>
                <a:uLnTx/>
                <a:uFillTx/>
                <a:latin typeface="Segoe Sans Display"/>
                <a:ea typeface="+mn-ea"/>
                <a:cs typeface="Segoe UI Light"/>
              </a:rPr>
              <a:t>Estamos comprometidos a que su </a:t>
            </a:r>
            <a:r>
              <a:rPr kumimoji="0" lang="es-es" sz="1800" b="1" i="0" u="none" strike="noStrike" kern="1200" cap="none" spc="0" normalizeH="0" baseline="0" noProof="0">
                <a:ln>
                  <a:noFill/>
                </a:ln>
                <a:solidFill>
                  <a:prstClr val="white"/>
                </a:solidFill>
                <a:effectLst/>
                <a:uLnTx/>
                <a:uFillTx/>
                <a:latin typeface="Segoe Sans Display"/>
                <a:ea typeface="+mn-ea"/>
                <a:cs typeface="Segoe UI Light"/>
              </a:rPr>
              <a:t>Centro de clientes </a:t>
            </a:r>
            <a:r>
              <a:rPr kumimoji="0" lang="es-es" sz="1800" b="0" i="0" u="none" strike="noStrike" kern="1200" cap="none" spc="0" normalizeH="0" baseline="0" noProof="0">
                <a:ln>
                  <a:noFill/>
                </a:ln>
                <a:solidFill>
                  <a:prstClr val="white"/>
                </a:solidFill>
                <a:effectLst/>
                <a:uLnTx/>
                <a:uFillTx/>
                <a:latin typeface="Segoe Sans Display"/>
                <a:ea typeface="+mn-ea"/>
                <a:cs typeface="Segoe UI Light"/>
              </a:rPr>
              <a:t>sea la </a:t>
            </a:r>
            <a:br>
              <a:rPr kumimoji="0" lang="es-es" sz="1800" b="0" i="0" u="none" strike="noStrike" kern="1200" cap="none" spc="0" normalizeH="0" baseline="0" noProof="0">
                <a:ln>
                  <a:noFill/>
                </a:ln>
                <a:solidFill>
                  <a:prstClr val="white"/>
                </a:solidFill>
                <a:effectLst/>
                <a:uLnTx/>
                <a:uFillTx/>
                <a:latin typeface="Segoe Sans Display"/>
                <a:ea typeface="+mn-ea"/>
                <a:cs typeface="Segoe UI Light"/>
              </a:rPr>
            </a:br>
            <a:r>
              <a:rPr kumimoji="0" lang="es-es" sz="1800" b="0" i="0" u="none" strike="noStrike" kern="1200" cap="none" spc="0" normalizeH="0" baseline="0" noProof="0">
                <a:ln>
                  <a:noFill/>
                </a:ln>
                <a:solidFill>
                  <a:prstClr val="white"/>
                </a:solidFill>
                <a:effectLst/>
                <a:uLnTx/>
                <a:uFillTx/>
                <a:latin typeface="Segoe Sans Display"/>
                <a:ea typeface="+mn-ea"/>
                <a:cs typeface="Segoe UI Light"/>
              </a:rPr>
              <a:t>mejor experiencia posible. Sus comentarios son un componente fundamental para esto.</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s-e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Antes de que se vaya, dedique un momento a enviar sus comentarios.</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e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a:t>
            </a:r>
            <a:r>
              <a:rPr kumimoji="0" lang="es-e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y</a:t>
            </a:r>
            <a:r>
              <a:rPr kumimoji="0" lang="es-e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67710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2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Levante la mano y active el micrófono cuando se le indique</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Un código QR sobre fondo bl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na imagen borrosa de un cielo naranja y rosa&#10;&#10;El contenido generado por IA puede ser incorrecto.">
            <a:extLst>
              <a:ext uri="{FF2B5EF4-FFF2-40B4-BE49-F238E27FC236}">
                <a16:creationId xmlns:a16="http://schemas.microsoft.com/office/drawing/2014/main" id="{8B53E518-C6A8-9ECF-F889-F03B4CEBA56D}"/>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05218"/>
            <a:ext cx="7532185" cy="1255728"/>
          </a:xfrm>
          <a:prstGeom prst="rect">
            <a:avLst/>
          </a:prstGeom>
          <a:noFill/>
          <a:ln>
            <a:noFill/>
            <a:prstDash/>
          </a:ln>
          <a:effectLst/>
        </p:spPr>
        <p:txBody>
          <a:bodyPr wrap="square">
            <a:spAutoFit/>
          </a:bodyPr>
          <a:lstStyle/>
          <a:p>
            <a:pPr algn="ctr">
              <a:lnSpc>
                <a:spcPct val="90000"/>
              </a:lnSpc>
              <a:spcAft>
                <a:spcPts val="1800"/>
              </a:spcAft>
            </a:pPr>
            <a:r>
              <a:rPr lang="es-e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Visite el </a:t>
            </a:r>
            <a:r>
              <a:rPr lang="es-E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6"/>
              </a:rPr>
              <a:t>sitio web del Centro de clientes</a:t>
            </a:r>
            <a:r>
              <a:rPr lang="es-E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a:t>
            </a:r>
            <a:r>
              <a:rPr lang="es-e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para conocer las próximas sesiones, novedades y contenido a demanda.</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7"/>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s-es" sz="1100">
                <a:solidFill>
                  <a:schemeClr val="tx2"/>
                </a:solidFill>
                <a:latin typeface="Segoe Sans Text"/>
                <a:hlinkClick r:id="rId6">
                  <a:extLst>
                    <a:ext uri="{A12FA001-AC4F-418D-AE19-62706E023703}">
                      <ahyp:hlinkClr xmlns:ahyp="http://schemas.microsoft.com/office/drawing/2018/hyperlinkcolor" val="tx"/>
                    </a:ext>
                  </a:extLst>
                </a:hlinkClick>
              </a:rPr>
              <a:t>https://aka.ms/CustomerHubSessions</a:t>
            </a:r>
            <a:r>
              <a:rPr lang="es-es" sz="1100">
                <a:solidFill>
                  <a:schemeClr val="tx2"/>
                </a:solidFill>
                <a:latin typeface="Segoe Sans Text"/>
              </a:rPr>
              <a:t>​</a:t>
            </a:r>
          </a:p>
        </p:txBody>
      </p:sp>
      <p:pic>
        <p:nvPicPr>
          <p:cNvPr id="2" name="Graphic 7">
            <a:extLst>
              <a:ext uri="{FF2B5EF4-FFF2-40B4-BE49-F238E27FC236}">
                <a16:creationId xmlns:a16="http://schemas.microsoft.com/office/drawing/2014/main" id="{5D98E7F8-BAF5-5574-28C5-7BF942AA5429}"/>
              </a:ext>
            </a:extLst>
          </p:cNvPr>
          <p:cNvPicPr>
            <a:picLocks/>
          </p:cNvPicPr>
          <p:nvPr/>
        </p:nvPicPr>
        <p:blipFill>
          <a:blip r:embed="rId8"/>
          <a:srcRect/>
          <a:stretch/>
        </p:blipFill>
        <p:spPr>
          <a:xfrm>
            <a:off x="284218" y="858978"/>
            <a:ext cx="2971800" cy="704088"/>
          </a:xfrm>
          <a:prstGeom prst="rect">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a:solidFill>
                  <a:prstClr val="black"/>
                </a:solidFill>
                <a:latin typeface="Segoe Sans Display" pitchFamily="2" charset="0"/>
                <a:cs typeface="Segoe Sans Display" pitchFamily="2" charset="0"/>
              </a:rPr>
              <a:t>Chat seguro con IA</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a:solidFill>
                  <a:prstClr val="black"/>
                </a:solidFill>
                <a:latin typeface="Segoe Sans Display" pitchFamily="2" charset="0"/>
                <a:cs typeface="Segoe Sans Display" pitchFamily="2" charset="0"/>
              </a:rPr>
              <a:t>Basado en la web y</a:t>
            </a:r>
            <a:br>
              <a:rPr/>
            </a:br>
            <a:r>
              <a:rPr lang="es-es" sz="2000">
                <a:solidFill>
                  <a:prstClr val="black"/>
                </a:solidFill>
                <a:latin typeface="Segoe Sans Display" pitchFamily="2" charset="0"/>
                <a:cs typeface="Segoe Sans Display" pitchFamily="2" charset="0"/>
              </a:rPr>
              <a:t>archivos referenciados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a:solidFill>
                  <a:prstClr val="black"/>
                </a:solidFill>
                <a:latin typeface="Segoe Sans Display" pitchFamily="2" charset="0"/>
                <a:cs typeface="Segoe Sans Display" pitchFamily="2" charset="0"/>
              </a:rPr>
              <a:t>Acceso estándar</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Agentes de uso medido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a:solidFill>
                  <a:prstClr val="black"/>
                </a:solidFill>
                <a:latin typeface="Segoe Sans Display" pitchFamily="2" charset="0"/>
                <a:cs typeface="Segoe Sans Display" pitchFamily="2" charset="0"/>
              </a:rPr>
              <a:t>Protección de datos empresariales</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Incluido en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a:solidFill>
                  <a:prstClr val="black"/>
                </a:solidFill>
                <a:latin typeface="Segoe Sans Display" pitchFamily="2" charset="0"/>
                <a:cs typeface="Segoe Sans Display" pitchFamily="2" charset="0"/>
              </a:rPr>
              <a:t>Copilot Chat más: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Acceso prioritario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a:solidFill>
                  <a:prstClr val="black"/>
                </a:solidFill>
                <a:latin typeface="Segoe Sans Display" pitchFamily="2" charset="0"/>
                <a:cs typeface="Segoe Sans Display" pitchFamily="2" charset="0"/>
              </a:rPr>
              <a:t>Habilidades avanzadas en las</a:t>
            </a:r>
            <a:br/>
            <a:r>
              <a:rPr lang="es-es" sz="2000">
                <a:solidFill>
                  <a:prstClr val="black"/>
                </a:solidFill>
                <a:latin typeface="Segoe Sans Display" pitchFamily="2" charset="0"/>
                <a:cs typeface="Segoe Sans Display" pitchFamily="2" charset="0"/>
              </a:rPr>
              <a:t> aplicaciones de Microsoft 365</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a:ln>
                  <a:noFill/>
                </a:ln>
                <a:solidFill>
                  <a:prstClr val="black"/>
                </a:solidFill>
                <a:effectLst/>
                <a:uLnTx/>
                <a:uFillTx/>
                <a:latin typeface="Segoe Sans Display" pitchFamily="2" charset="0"/>
                <a:cs typeface="Segoe Sans Display" pitchFamily="2" charset="0"/>
              </a:rPr>
              <a:t>Acceso a agentes y herramientas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a:solidFill>
                  <a:prstClr val="black"/>
                </a:solidFill>
                <a:latin typeface="Segoe Sans Display" pitchFamily="2" charset="0"/>
                <a:cs typeface="Segoe Sans Display" pitchFamily="2" charset="0"/>
              </a:rPr>
              <a:t>Análisis de Copilot</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b="1" i="0" u="none" strike="noStrike" kern="1200" cap="none" spc="0" normalizeH="0" baseline="0" noProof="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es-es" sz="2000" b="1" i="0" u="none" strike="noStrike" kern="1200" cap="none" spc="0" normalizeH="0" noProof="0">
                <a:ln>
                  <a:noFill/>
                </a:ln>
                <a:solidFill>
                  <a:schemeClr val="accent6">
                    <a:lumMod val="60000"/>
                    <a:lumOff val="40000"/>
                  </a:schemeClr>
                </a:solidFill>
                <a:effectLst/>
                <a:uLnTx/>
                <a:uFillTx/>
                <a:latin typeface="Segoe Sans Display" pitchFamily="2" charset="0"/>
                <a:cs typeface="Segoe Sans Display" pitchFamily="2" charset="0"/>
              </a:rPr>
              <a:t> USD/usuario/mes</a:t>
            </a:r>
            <a:endParaRPr kumimoji="0" lang="en-US" sz="2000" b="1" i="0" u="none" strike="noStrike" kern="1200" cap="none" spc="0" normalizeH="0" baseline="0" noProof="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es-es" sz="2400" baseline="30000">
                <a:solidFill>
                  <a:srgbClr val="FFFFFF"/>
                </a:solidFill>
                <a:sym typeface="Wingdings" panose="05000000000000000000" pitchFamily="2" charset="2"/>
              </a:rPr>
              <a:t></a:t>
            </a:r>
            <a:r>
              <a:rPr lang="es-es" sz="2000">
                <a:solidFill>
                  <a:srgbClr val="FFFFFF"/>
                </a:solidFill>
                <a:sym typeface="Wingdings" panose="05000000000000000000" pitchFamily="2" charset="2"/>
              </a:rPr>
              <a:t> </a:t>
            </a:r>
            <a:r>
              <a:rPr lang="es-es" sz="2000">
                <a:solidFill>
                  <a:srgbClr val="FFFFFF"/>
                </a:solidFill>
              </a:rPr>
              <a:t>Sesión de hoy</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solidFill>
                  <a:schemeClr val="bg1"/>
                </a:solidFill>
                <a:latin typeface="Segoe Sans Display Semibold" pitchFamily="2" charset="0"/>
                <a:cs typeface="Segoe Sans Display Semibold" pitchFamily="2" charset="0"/>
              </a:rPr>
              <a:t>Durante la presentación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785638"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a:ln>
                  <a:noFill/>
                </a:ln>
                <a:solidFill>
                  <a:schemeClr val="bg1"/>
                </a:solidFill>
                <a:effectLst/>
                <a:uLnTx/>
                <a:uFillTx/>
                <a:ea typeface="+mn-ea"/>
                <a:cs typeface="Segoe UI Light" panose="020B0502040204020203" pitchFamily="34" charset="0"/>
              </a:rPr>
              <a:t>Silenciaremos su micrófono durante la primera parte de la llamada de hoy.</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942390"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a:ln>
                  <a:noFill/>
                </a:ln>
                <a:solidFill>
                  <a:schemeClr val="bg1"/>
                </a:solidFill>
                <a:effectLst/>
                <a:uLnTx/>
                <a:uFillTx/>
                <a:ea typeface="+mn-ea"/>
                <a:cs typeface="Segoe UI Light" panose="020B0502040204020203" pitchFamily="34" charset="0"/>
              </a:rPr>
              <a:t>Haga sus preguntas por chat y responderemos a todas, en directo </a:t>
            </a:r>
            <a:br>
              <a:rPr kumimoji="0" lang="es-es" sz="18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s-es" sz="1800" b="0" i="0" u="none" strike="noStrike" kern="1200" cap="none" spc="0" normalizeH="0" noProof="0">
                <a:ln>
                  <a:noFill/>
                </a:ln>
                <a:solidFill>
                  <a:schemeClr val="bg1"/>
                </a:solidFill>
                <a:effectLst/>
                <a:uLnTx/>
                <a:uFillTx/>
                <a:ea typeface="+mn-ea"/>
                <a:cs typeface="Segoe UI Light" panose="020B0502040204020203" pitchFamily="34" charset="0"/>
              </a:rPr>
              <a:t>o después. Las preguntas comunes </a:t>
            </a:r>
            <a:br>
              <a:rPr kumimoji="0" lang="es-es" sz="18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s-es" sz="1800" b="0" i="0" u="none" strike="noStrike" kern="1200" cap="none" spc="0" normalizeH="0" noProof="0">
                <a:ln>
                  <a:noFill/>
                </a:ln>
                <a:solidFill>
                  <a:schemeClr val="bg1"/>
                </a:solidFill>
                <a:effectLst/>
                <a:uLnTx/>
                <a:uFillTx/>
                <a:ea typeface="+mn-ea"/>
                <a:cs typeface="Segoe UI Light" panose="020B0502040204020203" pitchFamily="34" charset="0"/>
              </a:rPr>
              <a:t>se responderán en voz alta</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Después de la presentación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29" y="3838334"/>
            <a:ext cx="4255319" cy="646908"/>
          </a:xfrm>
          <a:prstGeom prst="rect">
            <a:avLst/>
          </a:prstGeom>
          <a:noFill/>
        </p:spPr>
        <p:txBody>
          <a:bodyPr wrap="square" lIns="0" tIns="0" rIns="0" bIns="0" rtlCol="0" anchor="t">
            <a:spAutoFit/>
          </a:bodyPr>
          <a:lstStyle/>
          <a:p>
            <a:pPr lvl="0" defTabSz="914400">
              <a:lnSpc>
                <a:spcPct val="110000"/>
              </a:lnSpc>
              <a:defRPr/>
            </a:pPr>
            <a:r>
              <a:rPr lang="es-es" sz="2000">
                <a:solidFill>
                  <a:schemeClr val="bg1"/>
                </a:solidFill>
                <a:cs typeface="Segoe UI Light" panose="020B0502040204020203" pitchFamily="34" charset="0"/>
              </a:rPr>
              <a:t>Micrófono abierto:</a:t>
            </a:r>
            <a:r>
              <a:rPr lang="es-es" sz="2000">
                <a:solidFill>
                  <a:schemeClr val="bg1"/>
                </a:solidFill>
                <a:cs typeface="Segoe UI Light" panose="020B0502040204020203" pitchFamily="34" charset="0"/>
                <a:sym typeface="Symbol" panose="05050102010706020507" pitchFamily="18" charset="2"/>
              </a:rPr>
              <a:t> de</a:t>
            </a:r>
            <a:r>
              <a:rPr lang="es-es" sz="2000">
                <a:solidFill>
                  <a:schemeClr val="bg1"/>
                </a:solidFill>
                <a:cs typeface="Segoe UI Light" panose="020B0502040204020203" pitchFamily="34" charset="0"/>
              </a:rPr>
              <a:t>sactive el modo silencio y pregunte lo que quiera</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2000" b="0" i="0" u="none" strike="noStrike" kern="1200" cap="none" spc="0" normalizeH="0" noProof="0">
                <a:ln>
                  <a:noFill/>
                </a:ln>
                <a:solidFill>
                  <a:schemeClr val="bg1"/>
                </a:solidFill>
                <a:effectLst/>
                <a:uLnTx/>
                <a:uFillTx/>
                <a:ea typeface="+mn-ea"/>
                <a:cs typeface="Segoe UI Light" panose="020B0502040204020203" pitchFamily="34" charset="0"/>
              </a:rPr>
              <a:t>Levante la mano y le daremos</a:t>
            </a:r>
            <a:br>
              <a:rPr/>
            </a:br>
            <a:r>
              <a:rPr kumimoji="0" lang="es-es" sz="2000" b="0" i="0" u="none" strike="noStrike" kern="1200" cap="none" spc="0" normalizeH="0" noProof="0">
                <a:ln>
                  <a:noFill/>
                </a:ln>
                <a:solidFill>
                  <a:schemeClr val="bg1"/>
                </a:solidFill>
                <a:effectLst/>
                <a:uLnTx/>
                <a:uFillTx/>
                <a:ea typeface="+mn-ea"/>
                <a:cs typeface="Segoe UI Light" panose="020B0502040204020203" pitchFamily="34" charset="0"/>
              </a:rPr>
              <a:t>la palabra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470D6-554E-3996-E4C2-E9237F2582A5}"/>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0224A8D-A0F0-F9FA-5919-A807C2F3AC81}"/>
              </a:ext>
            </a:extLst>
          </p:cNvPr>
          <p:cNvSpPr>
            <a:spLocks noGrp="1"/>
          </p:cNvSpPr>
          <p:nvPr>
            <p:ph idx="1"/>
          </p:nvPr>
        </p:nvSpPr>
        <p:spPr>
          <a:xfrm>
            <a:off x="6095999" y="1166842"/>
            <a:ext cx="5809127" cy="4770537"/>
          </a:xfrm>
        </p:spPr>
        <p:txBody>
          <a:bodyPr/>
          <a:lstStyle/>
          <a:p>
            <a:pPr marL="514350" indent="-514350">
              <a:spcBef>
                <a:spcPts val="600"/>
              </a:spcBef>
              <a:spcAft>
                <a:spcPts val="600"/>
              </a:spcAft>
              <a:buAutoNum type="arabicPlain"/>
            </a:pPr>
            <a:r>
              <a:rPr lang="es-es" sz="2400" dirty="0">
                <a:solidFill>
                  <a:srgbClr val="FFFF00"/>
                </a:solidFill>
              </a:rPr>
              <a:t>Microsoft 365 </a:t>
            </a:r>
            <a:r>
              <a:rPr lang="es-es" sz="2400" dirty="0" err="1">
                <a:solidFill>
                  <a:srgbClr val="FFFF00"/>
                </a:solidFill>
              </a:rPr>
              <a:t>Copilot</a:t>
            </a:r>
            <a:r>
              <a:rPr lang="es-es" sz="2400" dirty="0">
                <a:solidFill>
                  <a:srgbClr val="FFFF00"/>
                </a:solidFill>
              </a:rPr>
              <a:t> Chat</a:t>
            </a:r>
          </a:p>
          <a:p>
            <a:pPr marL="514350" indent="-514350">
              <a:spcBef>
                <a:spcPts val="600"/>
              </a:spcBef>
              <a:spcAft>
                <a:spcPts val="600"/>
              </a:spcAft>
              <a:buAutoNum type="arabicPlain"/>
            </a:pPr>
            <a:r>
              <a:rPr lang="es-es" sz="2400" dirty="0"/>
              <a:t>Maximización de la experiencia de chat</a:t>
            </a:r>
          </a:p>
          <a:p>
            <a:pPr marL="971550" lvl="1" indent="-285750">
              <a:spcBef>
                <a:spcPts val="600"/>
              </a:spcBef>
              <a:spcAft>
                <a:spcPts val="600"/>
              </a:spcAft>
            </a:pPr>
            <a:r>
              <a:rPr lang="es-es" sz="2400" dirty="0">
                <a:cs typeface="Segoe Sans Display" pitchFamily="2" charset="0"/>
              </a:rPr>
              <a:t>Páginas de </a:t>
            </a:r>
            <a:r>
              <a:rPr lang="es-es" sz="2400" dirty="0" err="1">
                <a:cs typeface="Segoe Sans Display" pitchFamily="2" charset="0"/>
              </a:rPr>
              <a:t>Copilot</a:t>
            </a:r>
            <a:r>
              <a:rPr lang="es-es" sz="2400" dirty="0">
                <a:cs typeface="Segoe Sans Display" pitchFamily="2" charset="0"/>
              </a:rPr>
              <a:t> Chat</a:t>
            </a:r>
          </a:p>
          <a:p>
            <a:pPr marL="971550" lvl="1" indent="-285750">
              <a:spcBef>
                <a:spcPts val="600"/>
              </a:spcBef>
              <a:spcAft>
                <a:spcPts val="600"/>
              </a:spcAft>
            </a:pPr>
            <a:r>
              <a:rPr lang="es-es" sz="2400" dirty="0" err="1"/>
              <a:t>Copilot</a:t>
            </a:r>
            <a:r>
              <a:rPr lang="es-es" sz="2400" dirty="0"/>
              <a:t> Chat </a:t>
            </a:r>
            <a:r>
              <a:rPr lang="es-es" sz="2400" dirty="0" err="1"/>
              <a:t>Create</a:t>
            </a:r>
            <a:endParaRPr lang="es-es" sz="2400" dirty="0"/>
          </a:p>
          <a:p>
            <a:pPr marL="971550" lvl="1" indent="-285750">
              <a:spcBef>
                <a:spcPts val="600"/>
              </a:spcBef>
              <a:spcAft>
                <a:spcPts val="600"/>
              </a:spcAft>
            </a:pPr>
            <a:r>
              <a:rPr lang="es-es" sz="2400" dirty="0" err="1"/>
              <a:t>Copilot</a:t>
            </a:r>
            <a:r>
              <a:rPr lang="es-es" sz="2400" dirty="0"/>
              <a:t> Chat en Outlook</a:t>
            </a:r>
          </a:p>
          <a:p>
            <a:pPr marL="971550" lvl="1" indent="-285750">
              <a:spcBef>
                <a:spcPts val="600"/>
              </a:spcBef>
              <a:spcAft>
                <a:spcPts val="600"/>
              </a:spcAft>
            </a:pPr>
            <a:r>
              <a:rPr lang="es-es" sz="2400" dirty="0"/>
              <a:t>Personalización de </a:t>
            </a:r>
            <a:r>
              <a:rPr lang="es-es" sz="2400" dirty="0" err="1"/>
              <a:t>Copilot</a:t>
            </a:r>
            <a:r>
              <a:rPr lang="es-es" sz="2400" dirty="0"/>
              <a:t> Chat</a:t>
            </a:r>
          </a:p>
          <a:p>
            <a:pPr marL="514350" indent="-514350">
              <a:spcBef>
                <a:spcPts val="600"/>
              </a:spcBef>
              <a:spcAft>
                <a:spcPts val="600"/>
              </a:spcAft>
              <a:buAutoNum type="arabicPlain"/>
            </a:pPr>
            <a:r>
              <a:rPr lang="es-es" sz="2400" dirty="0"/>
              <a:t>Agentes en </a:t>
            </a:r>
            <a:r>
              <a:rPr lang="es-es" sz="2400" dirty="0" err="1"/>
              <a:t>Copilot</a:t>
            </a:r>
            <a:r>
              <a:rPr lang="es-es" sz="2400" dirty="0"/>
              <a:t> Chat</a:t>
            </a:r>
          </a:p>
          <a:p>
            <a:pPr marL="514350" indent="-514350">
              <a:spcBef>
                <a:spcPts val="600"/>
              </a:spcBef>
              <a:spcAft>
                <a:spcPts val="600"/>
              </a:spcAft>
              <a:buAutoNum type="arabicPlain"/>
            </a:pPr>
            <a:r>
              <a:rPr lang="es-es" sz="2400" dirty="0"/>
              <a:t>Próximos pasos y llamadas a la acción</a:t>
            </a:r>
          </a:p>
        </p:txBody>
      </p:sp>
      <p:sp>
        <p:nvSpPr>
          <p:cNvPr id="9" name="Title 8">
            <a:extLst>
              <a:ext uri="{FF2B5EF4-FFF2-40B4-BE49-F238E27FC236}">
                <a16:creationId xmlns:a16="http://schemas.microsoft.com/office/drawing/2014/main" id="{7FE9AA30-448C-0962-9CEB-5B24768ABD9A}"/>
              </a:ext>
            </a:extLst>
          </p:cNvPr>
          <p:cNvSpPr>
            <a:spLocks noGrp="1"/>
          </p:cNvSpPr>
          <p:nvPr>
            <p:ph type="title"/>
          </p:nvPr>
        </p:nvSpPr>
        <p:spPr/>
        <p:txBody>
          <a:bodyPr/>
          <a:lstStyle/>
          <a:p>
            <a:r>
              <a:rPr lang="es-es" dirty="0"/>
              <a:t>Por qué estamos aquí</a:t>
            </a:r>
          </a:p>
        </p:txBody>
      </p:sp>
      <p:cxnSp>
        <p:nvCxnSpPr>
          <p:cNvPr id="11" name="Straight Connector 10">
            <a:extLst>
              <a:ext uri="{FF2B5EF4-FFF2-40B4-BE49-F238E27FC236}">
                <a16:creationId xmlns:a16="http://schemas.microsoft.com/office/drawing/2014/main" id="{62DD35F4-3D8A-D42F-DBEC-28D2A755764A}"/>
              </a:ext>
              <a:ext uri="{C183D7F6-B498-43B3-948B-1728B52AA6E4}">
                <adec:decorative xmlns:adec="http://schemas.microsoft.com/office/drawing/2017/decorative" val="1"/>
              </a:ext>
            </a:extLst>
          </p:cNvPr>
          <p:cNvCxnSpPr>
            <a:cxnSpLocks/>
          </p:cNvCxnSpPr>
          <p:nvPr/>
        </p:nvCxnSpPr>
        <p:spPr>
          <a:xfrm>
            <a:off x="5777396" y="1138404"/>
            <a:ext cx="0" cy="420624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865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prstClr val="black"/>
                </a:solidFill>
                <a:effectLst/>
                <a:uLnTx/>
                <a:uFillTx/>
                <a:latin typeface="Segoe UI Semibold"/>
                <a:ea typeface="+mn-ea"/>
                <a:cs typeface="Segoe UI Semibold"/>
              </a:rPr>
              <a:t>Chat</a:t>
            </a:r>
            <a:br/>
            <a:r>
              <a:rPr kumimoji="0" lang="es-es" sz="1100" b="0" i="0" u="none" strike="noStrike" kern="1200" cap="none" spc="0" normalizeH="0" baseline="0" noProof="0">
                <a:ln w="3175">
                  <a:noFill/>
                </a:ln>
                <a:solidFill>
                  <a:sysClr val="windowText" lastClr="000000"/>
                </a:solidFill>
                <a:effectLst/>
                <a:uLnTx/>
                <a:uFillTx/>
                <a:latin typeface="Segoe UI" panose="020B0502040204020203" pitchFamily="34" charset="0"/>
                <a:ea typeface="+mn-ea"/>
                <a:cs typeface="Segoe UI" panose="020B0502040204020203" pitchFamily="34" charset="0"/>
              </a:rPr>
              <a:t>con información de la web</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851764"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prstClr val="black"/>
                </a:solidFill>
                <a:effectLst/>
                <a:uLnTx/>
                <a:uFillTx/>
                <a:latin typeface="Segoe UI Semibold"/>
                <a:ea typeface="+mn-ea"/>
                <a:cs typeface="Segoe UI Semibold"/>
              </a:rPr>
              <a:t>Agentes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8869141" y="3842251"/>
            <a:ext cx="1227259"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prstClr val="black"/>
                </a:solidFill>
                <a:effectLst/>
                <a:uLnTx/>
                <a:uFillTx/>
                <a:latin typeface="Segoe UI Semibold"/>
                <a:ea typeface="+mn-ea"/>
                <a:cs typeface="Segoe UI Semibold"/>
              </a:rPr>
              <a:t>Controles de TI</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120660" y="3850179"/>
            <a:ext cx="1977844"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s-es" sz="1200" b="0" i="0" u="none" strike="noStrike" kern="1200" cap="none" spc="0" normalizeH="0" baseline="0" noProof="0">
                <a:ln>
                  <a:noFill/>
                </a:ln>
                <a:solidFill>
                  <a:srgbClr val="454142"/>
                </a:solidFill>
                <a:effectLst/>
                <a:uLnTx/>
                <a:uFillTx/>
                <a:latin typeface="Segoe UI" panose="020B0502040204020203" pitchFamily="34" charset="0"/>
                <a:ea typeface="+mn-ea"/>
                <a:cs typeface="Segoe UI Semibold"/>
              </a:rPr>
              <a:t>Chat seguro con IA gratuito</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1600438"/>
          </a:xfrm>
          <a:noFill/>
          <a:effectLst/>
        </p:spPr>
        <p:txBody>
          <a:bodyPr wrap="square" lIns="0" tIns="0" rIns="0" bIns="0" rtlCol="0" anchor="t" anchorCtr="0">
            <a:spAutoFit/>
          </a:bodyPr>
          <a:lstStyle/>
          <a:p>
            <a:pPr algn="ctr" defTabSz="914437" fontAlgn="base">
              <a:spcAft>
                <a:spcPts val="1200"/>
              </a:spcAft>
              <a:tabLst>
                <a:tab pos="1371655" algn="l"/>
              </a:tabLst>
            </a:pPr>
            <a:r>
              <a:rPr lang="es-es" sz="5200">
                <a:cs typeface="Segoe Sans Display"/>
              </a:rPr>
              <a:t>IA para todos</a:t>
            </a:r>
            <a:endParaRPr lang="ru-UA" sz="5200">
              <a:cs typeface="Segoe Sans Display"/>
            </a:endParaRPr>
          </a:p>
        </p:txBody>
      </p:sp>
      <p:pic>
        <p:nvPicPr>
          <p:cNvPr id="18" name="Picture 17" descr="Logotipo de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498868"/>
            <a:ext cx="4127692"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3600" b="0" spc="0">
                <a:ln>
                  <a:noFill/>
                </a:ln>
                <a:gradFill flip="none" rotWithShape="1">
                  <a:gsLst>
                    <a:gs pos="0">
                      <a:srgbClr val="94D8FE"/>
                    </a:gs>
                    <a:gs pos="100000">
                      <a:prstClr val="white"/>
                    </a:gs>
                  </a:gsLst>
                  <a:lin ang="16200000" scaled="1"/>
                  <a:tileRect/>
                </a:gradFill>
                <a:ea typeface="+mn-ea"/>
                <a:cs typeface="Segoe Sans Display"/>
              </a:rPr>
              <a:t>Microsoft 365</a:t>
            </a:r>
            <a:br>
              <a:rPr/>
            </a:br>
            <a:r>
              <a:rPr lang="es-es" sz="3600" b="0" spc="0">
                <a:ln>
                  <a:noFill/>
                </a:ln>
                <a:gradFill flip="none" rotWithShape="1">
                  <a:gsLst>
                    <a:gs pos="0">
                      <a:srgbClr val="94D8FE"/>
                    </a:gs>
                    <a:gs pos="100000">
                      <a:prstClr val="white"/>
                    </a:gs>
                  </a:gsLst>
                  <a:lin ang="16200000" scaled="1"/>
                  <a:tileRect/>
                </a:gradFill>
                <a:ea typeface="+mn-ea"/>
                <a:cs typeface="Segoe Sans Display"/>
              </a:rPr>
              <a:t>Copilot Chat</a:t>
            </a: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1699197"/>
            <a:ext cx="3025819" cy="546200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FFFF"/>
                </a:solidFill>
                <a:effectLst/>
                <a:uLnTx/>
                <a:uFillTx/>
                <a:latin typeface="Segoe Sans Display"/>
                <a:ea typeface="+mn-ea"/>
                <a:cs typeface="Segoe Sans Display"/>
              </a:rPr>
              <a:t>Chat de IA seguro, con la tecnología de los modelos más recientes, basado en información de la web y consciente del contexto, comprende el contenido en el que trabaja </a:t>
            </a:r>
            <a:br>
              <a:rPr kumimoji="0" lang="es-es" sz="1600" b="0" i="0" u="none" strike="noStrike" kern="1200" cap="none" spc="0" normalizeH="0" baseline="0" noProof="0">
                <a:ln>
                  <a:noFill/>
                </a:ln>
                <a:solidFill>
                  <a:srgbClr val="FFFFFF"/>
                </a:solidFill>
                <a:effectLst/>
                <a:uLnTx/>
                <a:uFillTx/>
                <a:latin typeface="Segoe Sans Display"/>
                <a:ea typeface="+mn-ea"/>
                <a:cs typeface="Segoe Sans Display"/>
              </a:rPr>
            </a:br>
            <a:r>
              <a:rPr kumimoji="0" lang="es-es" sz="1600" b="0" i="0" u="none" strike="noStrike" kern="1200" cap="none" spc="0" normalizeH="0" baseline="0" noProof="0">
                <a:ln>
                  <a:noFill/>
                </a:ln>
                <a:solidFill>
                  <a:srgbClr val="FFFFFF"/>
                </a:solidFill>
                <a:effectLst/>
                <a:uLnTx/>
                <a:uFillTx/>
                <a:latin typeface="Segoe Sans Display"/>
                <a:ea typeface="+mn-ea"/>
                <a:cs typeface="Segoe Sans Display"/>
              </a:rPr>
              <a:t>y adapta las respuestas según corresponda.</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Sans Display"/>
              <a:ea typeface="+mn-ea"/>
              <a:cs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a:solidFill>
                  <a:srgbClr val="FFFFFF"/>
                </a:solidFill>
                <a:latin typeface="Segoe Sans Display"/>
                <a:cs typeface="Segoe Sans Display"/>
              </a:rPr>
              <a:t>En la web</a:t>
            </a:r>
            <a:br>
              <a:rPr/>
            </a:br>
            <a:r>
              <a:rPr kumimoji="0" lang="es-es" sz="1800" b="0" i="0" u="none" strike="noStrike" kern="1200" cap="none" spc="0" normalizeH="0" baseline="0" noProof="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s-es" sz="1800" b="1" i="0" u="none" strike="noStrike" kern="1200" cap="none" spc="0" normalizeH="0" baseline="0" noProof="0">
                <a:ln>
                  <a:noFill/>
                </a:ln>
                <a:solidFill>
                  <a:prstClr val="white"/>
                </a:solidFill>
                <a:effectLst/>
                <a:uLnTx/>
                <a:uFillTx/>
                <a:latin typeface="Segoe Sans Display"/>
                <a:ea typeface="+mn-ea"/>
                <a:cs typeface="+mn-cs"/>
              </a:rPr>
              <a:t>Windows y macOS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a:solidFill>
                  <a:prstClr val="white"/>
                </a:solidFill>
                <a:latin typeface="Segoe Sans Display"/>
              </a:rPr>
              <a:t>Microsoft </a:t>
            </a:r>
            <a:r>
              <a:rPr lang="es-es" sz="1800" b="1" err="1">
                <a:solidFill>
                  <a:prstClr val="white"/>
                </a:solidFill>
                <a:latin typeface="Segoe Sans Display"/>
              </a:rPr>
              <a:t>Teams</a:t>
            </a:r>
            <a:r>
              <a:rPr lang="es-es" sz="1800" b="1">
                <a:solidFill>
                  <a:prstClr val="white"/>
                </a:solidFill>
                <a:latin typeface="Segoe Sans Display"/>
              </a:rPr>
              <a:t> &amp; Outlook</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a:solidFill>
                  <a:prstClr val="white"/>
                </a:solidFill>
                <a:latin typeface="Segoe Sans Display"/>
              </a:rPr>
              <a:t>Barra lateral de Edge</a:t>
            </a:r>
            <a:endParaRPr lang="es-es" sz="1800" b="1">
              <a:solidFill>
                <a:prstClr val="white"/>
              </a:solidFill>
              <a:latin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800" b="1">
                <a:solidFill>
                  <a:prstClr val="white"/>
                </a:solidFill>
                <a:latin typeface="Segoe Sans Display"/>
              </a:rPr>
              <a:t>iOS y Android</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lang="es-es" sz="1800" b="1">
              <a:solidFill>
                <a:prstClr val="white"/>
              </a:solidFill>
              <a:latin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a:stretch>
            <a:fillRect/>
          </a:stretch>
        </p:blipFill>
        <p:spPr>
          <a:xfrm>
            <a:off x="4118641" y="1266067"/>
            <a:ext cx="7705825" cy="4325866"/>
          </a:xfrm>
          <a:prstGeom prst="roundRect">
            <a:avLst>
              <a:gd name="adj" fmla="val 2742"/>
            </a:avLst>
          </a:prstGeom>
          <a:solidFill>
            <a:srgbClr val="FFFFFF">
              <a:shade val="85000"/>
            </a:srgbClr>
          </a:solidFill>
          <a:ln>
            <a:noFill/>
          </a:ln>
          <a:effectLst/>
        </p:spPr>
      </p:pic>
    </p:spTree>
    <p:extLst>
      <p:ext uri="{BB962C8B-B14F-4D97-AF65-F5344CB8AC3E}">
        <p14:creationId xmlns:p14="http://schemas.microsoft.com/office/powerpoint/2010/main" val="2603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107D-23AC-5D94-D271-2AD50DB9503D}"/>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0982EE-0845-C2C3-04D6-B1B42495C683}"/>
              </a:ext>
            </a:extLst>
          </p:cNvPr>
          <p:cNvSpPr>
            <a:spLocks noGrp="1"/>
          </p:cNvSpPr>
          <p:nvPr>
            <p:ph idx="1"/>
          </p:nvPr>
        </p:nvSpPr>
        <p:spPr>
          <a:xfrm>
            <a:off x="6095999" y="1166842"/>
            <a:ext cx="5827055" cy="4031873"/>
          </a:xfrm>
        </p:spPr>
        <p:txBody>
          <a:bodyPr/>
          <a:lstStyle/>
          <a:p>
            <a:pPr marL="514350" indent="-514350">
              <a:spcBef>
                <a:spcPts val="600"/>
              </a:spcBef>
              <a:spcAft>
                <a:spcPts val="600"/>
              </a:spcAft>
              <a:buAutoNum type="arabicPlain"/>
            </a:pPr>
            <a:r>
              <a:rPr lang="es-es" sz="2400">
                <a:solidFill>
                  <a:srgbClr val="FFFFFF"/>
                </a:solidFill>
              </a:rPr>
              <a:t>Microsoft 365 Copilot Chat</a:t>
            </a:r>
          </a:p>
          <a:p>
            <a:pPr marL="514350" indent="-514350">
              <a:spcBef>
                <a:spcPts val="600"/>
              </a:spcBef>
              <a:spcAft>
                <a:spcPts val="600"/>
              </a:spcAft>
              <a:buAutoNum type="arabicPlain"/>
            </a:pPr>
            <a:r>
              <a:rPr lang="es-es" sz="2400"/>
              <a:t>Maximización de la experiencia de chat</a:t>
            </a:r>
          </a:p>
          <a:p>
            <a:pPr marL="971550" lvl="1" indent="-285750">
              <a:spcBef>
                <a:spcPts val="600"/>
              </a:spcBef>
              <a:spcAft>
                <a:spcPts val="600"/>
              </a:spcAft>
            </a:pPr>
            <a:r>
              <a:rPr lang="es-es" sz="2400">
                <a:solidFill>
                  <a:srgbClr val="FFFF00"/>
                </a:solidFill>
                <a:cs typeface="Segoe Sans Display" pitchFamily="2" charset="0"/>
              </a:rPr>
              <a:t>Pages de Copilot Chat</a:t>
            </a:r>
          </a:p>
          <a:p>
            <a:pPr marL="971550" lvl="1" indent="-285750">
              <a:spcBef>
                <a:spcPts val="600"/>
              </a:spcBef>
              <a:spcAft>
                <a:spcPts val="600"/>
              </a:spcAft>
            </a:pPr>
            <a:r>
              <a:rPr lang="es-es" sz="2400"/>
              <a:t>Copilot Chat Create</a:t>
            </a:r>
          </a:p>
          <a:p>
            <a:pPr marL="971550" lvl="1" indent="-285750">
              <a:spcBef>
                <a:spcPts val="600"/>
              </a:spcBef>
              <a:spcAft>
                <a:spcPts val="600"/>
              </a:spcAft>
            </a:pPr>
            <a:r>
              <a:rPr lang="es-es" sz="2400"/>
              <a:t>Copilot Chat en Outlook</a:t>
            </a:r>
          </a:p>
          <a:p>
            <a:pPr marL="971550" lvl="1" indent="-285750">
              <a:spcBef>
                <a:spcPts val="600"/>
              </a:spcBef>
              <a:spcAft>
                <a:spcPts val="600"/>
              </a:spcAft>
            </a:pPr>
            <a:r>
              <a:rPr lang="es-es" sz="2400"/>
              <a:t>Personalización de Copilot Chat</a:t>
            </a:r>
          </a:p>
          <a:p>
            <a:pPr marL="514350" indent="-514350">
              <a:spcBef>
                <a:spcPts val="600"/>
              </a:spcBef>
              <a:spcAft>
                <a:spcPts val="600"/>
              </a:spcAft>
              <a:buAutoNum type="arabicPlain"/>
            </a:pPr>
            <a:r>
              <a:rPr lang="es-es" sz="2400"/>
              <a:t>Agentes en Copilot Chat</a:t>
            </a:r>
          </a:p>
          <a:p>
            <a:pPr marL="514350" indent="-514350">
              <a:spcBef>
                <a:spcPts val="600"/>
              </a:spcBef>
              <a:spcAft>
                <a:spcPts val="600"/>
              </a:spcAft>
              <a:buAutoNum type="arabicPlain"/>
            </a:pPr>
            <a:r>
              <a:rPr lang="es-es" sz="2400"/>
              <a:t>Próximos pasos y llamadas a la acción</a:t>
            </a:r>
          </a:p>
        </p:txBody>
      </p:sp>
      <p:sp>
        <p:nvSpPr>
          <p:cNvPr id="9" name="Title 8">
            <a:extLst>
              <a:ext uri="{FF2B5EF4-FFF2-40B4-BE49-F238E27FC236}">
                <a16:creationId xmlns:a16="http://schemas.microsoft.com/office/drawing/2014/main" id="{D01FBDE5-3795-BF5D-3EE1-A1F56E2ABABA}"/>
              </a:ext>
            </a:extLst>
          </p:cNvPr>
          <p:cNvSpPr>
            <a:spLocks noGrp="1"/>
          </p:cNvSpPr>
          <p:nvPr>
            <p:ph type="title"/>
          </p:nvPr>
        </p:nvSpPr>
        <p:spPr>
          <a:xfrm>
            <a:off x="589280" y="605657"/>
            <a:ext cx="2710100" cy="1939850"/>
          </a:xfrm>
        </p:spPr>
        <p:txBody>
          <a:bodyPr/>
          <a:lstStyle/>
          <a:p>
            <a:r>
              <a:rPr lang="es-es" sz="4400" dirty="0"/>
              <a:t>Por qué estamos aquí</a:t>
            </a:r>
          </a:p>
        </p:txBody>
      </p:sp>
      <p:cxnSp>
        <p:nvCxnSpPr>
          <p:cNvPr id="11" name="Straight Connector 10">
            <a:extLst>
              <a:ext uri="{FF2B5EF4-FFF2-40B4-BE49-F238E27FC236}">
                <a16:creationId xmlns:a16="http://schemas.microsoft.com/office/drawing/2014/main" id="{24B9073C-1BB2-199D-1333-AA82164517F8}"/>
              </a:ext>
              <a:ext uri="{C183D7F6-B498-43B3-948B-1728B52AA6E4}">
                <adec:decorative xmlns:adec="http://schemas.microsoft.com/office/drawing/2017/decorative" val="1"/>
              </a:ext>
            </a:extLst>
          </p:cNvPr>
          <p:cNvCxnSpPr>
            <a:cxnSpLocks/>
          </p:cNvCxnSpPr>
          <p:nvPr/>
        </p:nvCxnSpPr>
        <p:spPr>
          <a:xfrm>
            <a:off x="5777396" y="1149421"/>
            <a:ext cx="0" cy="411480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50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dfd4c8-54de-4fa2-b73e-b863698958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1372D9B-B2A3-42D5-BDCA-F87CCC8DCEB7}">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2006/metadata/properties"/>
    <ds:schemaRef ds:uri="http://schemas.microsoft.com/sharepoint/v3"/>
    <ds:schemaRef ds:uri="http://schemas.microsoft.com/office/infopath/2007/PartnerControls"/>
    <ds:schemaRef ds:uri="http://schemas.microsoft.com/office/2006/documentManagement/types"/>
    <ds:schemaRef ds:uri="http://www.w3.org/XML/1998/namespace"/>
    <ds:schemaRef ds:uri="http://purl.org/dc/elements/1.1/"/>
    <ds:schemaRef ds:uri="6adfd4c8-54de-4fa2-b73e-b86369895801"/>
    <ds:schemaRef ds:uri="http://purl.org/dc/dcmitype/"/>
    <ds:schemaRef ds:uri="http://purl.org/dc/te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8437</Words>
  <Application>Microsoft Office PowerPoint</Application>
  <PresentationFormat>Widescreen</PresentationFormat>
  <Paragraphs>486</Paragraphs>
  <Slides>30</Slides>
  <Notes>30</Notes>
  <HiddenSlides>0</HiddenSlides>
  <MMClips>3</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Customer Hub Template</vt:lpstr>
      <vt:lpstr>Microsoft 365 Copilot Template</vt:lpstr>
      <vt:lpstr>1_Microsoft 365 Copilot Template</vt:lpstr>
      <vt:lpstr>Hola. Le damos la bienvenida al Centro de clientes</vt:lpstr>
      <vt:lpstr>Maximice su experiencia con Microsoft 365 Copilot Chat</vt:lpstr>
      <vt:lpstr>PowerPoint Presentation</vt:lpstr>
      <vt:lpstr>PowerPoint Presentation</vt:lpstr>
      <vt:lpstr>PowerPoint Presentation</vt:lpstr>
      <vt:lpstr>Por qué estamos aquí</vt:lpstr>
      <vt:lpstr>IA para todos</vt:lpstr>
      <vt:lpstr>PowerPoint Presentation</vt:lpstr>
      <vt:lpstr>Por qué estamos aquí</vt:lpstr>
      <vt:lpstr>Pages de Copilot</vt:lpstr>
      <vt:lpstr>PowerPoint Presentation</vt:lpstr>
      <vt:lpstr>PowerPoint Presentation</vt:lpstr>
      <vt:lpstr>Por qué estamos aquí</vt:lpstr>
      <vt:lpstr>Create</vt:lpstr>
      <vt:lpstr>Create, diapositiva 2</vt:lpstr>
      <vt:lpstr>Por qué estamos aquí</vt:lpstr>
      <vt:lpstr>Copilot Chat en Outlook</vt:lpstr>
      <vt:lpstr>Por qué estamos aquí</vt:lpstr>
      <vt:lpstr>Personalización de Copilot Chat</vt:lpstr>
      <vt:lpstr>PowerPoint Presentation</vt:lpstr>
      <vt:lpstr>Por qué estamos aquí</vt:lpstr>
      <vt:lpstr>Agentes en Copilot Chat</vt:lpstr>
      <vt:lpstr>Explore una gama de soluciones de agentes </vt:lpstr>
      <vt:lpstr>Por qué estamos aquí</vt:lpstr>
      <vt:lpstr>Recursos para después de hoy</vt:lpstr>
      <vt:lpstr>Recursos de Microsoft para acelerar la obtención de valor</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2</cp:revision>
  <cp:lastPrinted>2023-02-15T20:48:24Z</cp:lastPrinted>
  <dcterms:created xsi:type="dcterms:W3CDTF">2025-03-03T10:30:40Z</dcterms:created>
  <dcterms:modified xsi:type="dcterms:W3CDTF">2026-06-29T17:40:50Z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ClassificationContentMarkingFooterLocations">
    <vt:lpwstr>Customer Hub Template:4\Microsoft 365 Copilot Template:6\1_Microsoft 365 Copilot Template:6</vt:lpwstr>
  </property>
  <property fmtid="{D5CDD505-2E9C-101B-9397-08002B2CF9AE}" pid="27" name="ClassificationContentMarkingFooterText">
    <vt:lpwstr>Classified as Microsoft Confidential</vt:lpwstr>
  </property>
</Properties>
</file>