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870" r:id="rId5"/>
  </p:sldMasterIdLst>
  <p:notesMasterIdLst>
    <p:notesMasterId r:id="rId20"/>
  </p:notesMasterIdLst>
  <p:sldIdLst>
    <p:sldId id="2147483632" r:id="rId6"/>
    <p:sldId id="2147483633" r:id="rId7"/>
    <p:sldId id="2147483634" r:id="rId8"/>
    <p:sldId id="2147483635" r:id="rId9"/>
    <p:sldId id="2147483636" r:id="rId10"/>
    <p:sldId id="2147483637" r:id="rId11"/>
    <p:sldId id="2147483638" r:id="rId12"/>
    <p:sldId id="2147483639" r:id="rId13"/>
    <p:sldId id="2147483640" r:id="rId14"/>
    <p:sldId id="2147483619" r:id="rId15"/>
    <p:sldId id="2147483641" r:id="rId16"/>
    <p:sldId id="2147483631" r:id="rId17"/>
    <p:sldId id="2147483617"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3CBB74-705F-4F39-8EB8-CAF03F610DEE}">
          <p14:sldIdLst>
            <p14:sldId id="2147483632"/>
          </p14:sldIdLst>
        </p14:section>
        <p14:section name="Business Changes" id="{8E1DA314-C1A0-4A40-BFBE-945E09FBC8C9}">
          <p14:sldIdLst>
            <p14:sldId id="2147483633"/>
            <p14:sldId id="2147483634"/>
            <p14:sldId id="2147483635"/>
            <p14:sldId id="2147483636"/>
          </p14:sldIdLst>
        </p14:section>
        <p14:section name="Technical Changes" id="{690FD6AF-7E05-504A-8663-6109AF3917CD}">
          <p14:sldIdLst>
            <p14:sldId id="2147483637"/>
            <p14:sldId id="2147483638"/>
            <p14:sldId id="2147483639"/>
            <p14:sldId id="2147483640"/>
            <p14:sldId id="2147483619"/>
            <p14:sldId id="2147483641"/>
            <p14:sldId id="2147483631"/>
            <p14:sldId id="2147483617"/>
          </p14:sldIdLst>
        </p14:section>
        <p14:section name="End" id="{CCACD11C-FD98-BA43-9F88-DD41A341F590}">
          <p14:sldIdLst>
            <p14:sldId id="296"/>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0EAD0D-65A9-22C1-444B-E2F62FAD90C4}" name="Chelsea Hester" initials="CH" userId="S::chester@microsoft.com::3fb37fae-6467-4800-a3d4-2763f19eb934" providerId="AD"/>
  <p188:author id="{CA177A0E-16BA-7D38-76CF-FEBC9AD0F6EA}" name="Saurabh Goyal (He/Him)" initials="SG" userId="S::saurgo@microsoft.com::1dc9f448-c9fc-43fb-88bc-9fa05d9dd1e4" providerId="AD"/>
  <p188:author id="{20FBF90F-4FB7-6F77-5108-5B8A59C60894}" name="Wendy Arnett" initials="" userId="S::wearn@microsoft.com::343320ce-8ee2-478f-a9b6-dc9ad7ad4406" providerId="AD"/>
  <p188:author id="{C6BD9D18-4354-4E55-0620-23560BCA59C2}" name="Bindu Pillai" initials="BP" userId="S::bipilla@microsoft.com::96f5c0e3-0750-4120-b5b5-1e95fb1fab71" providerId="AD"/>
  <p188:author id="{6BBB321E-D8DE-C6F7-95B2-BC93CB8062EA}" name="Sarita Kamppinen" initials="SK" userId="S::saritak@microsoft.com::6698498b-c627-4071-8b96-e334d38e11de" providerId="AD"/>
  <p188:author id="{2E48091F-15D7-B8B9-382A-D879A6519FC7}" name="Nicole Herskowitz" initials="NH" userId="S::nichers@microsoft.com::127d2456-7974-4680-b3c3-9414f2d09150" providerId="AD"/>
  <p188:author id="{77861624-79B2-06AB-5386-9C4DD5EA8041}" name="Kamal Chandwani" initials="KC" userId="S::kchandwani@microsoft.com::1b22d861-2695-47da-8847-47b6c7c4f001" providerId="AD"/>
  <p188:author id="{1D637C26-655D-B006-0DD0-F32A379991C2}" name="Sarah Spieler" initials="SS" userId="S::sarahspieler@microsoft.com::6b0f477b-0b54-4484-a90e-afa3db425da6" providerId="AD"/>
  <p188:author id="{2017C528-4B36-8689-E5D8-46EA5D7AE476}" name="Zach Thomas" initials="ZT" userId="S::zathomas@microsoft.com::93be3f28-07cc-49ed-8c6d-5adbde74ca67" providerId="AD"/>
  <p188:author id="{7A84BE3A-135A-F0C4-C3A7-22492D226A4A}" name="Ben Conlin" initials="BC" userId="S::benconlin@microsoft.com::2a324620-ee16-49b4-96a4-78dac33668d2" providerId="AD"/>
  <p188:author id="{E1BDCB40-9A1A-4780-3B0B-EB947F8BEE51}" name="Stella Lin" initials="SL" userId="S::stellal@microsoft.com::018cca14-cf35-4d97-922e-1a4e2a8c0fbf" providerId="AD"/>
  <p188:author id="{B45DA642-1519-5B5E-48D1-91B1089BFCF8}" name="Ritika Gupta" initials="RG" userId="S::ritikag@microsoft.com::29be88ce-860b-4598-9a6f-11c376c78fcb" providerId="AD"/>
  <p188:author id="{41C27F4A-141E-4E3C-72C7-25C8AB39EBFE}" name="Jason Perez" initials="JP" userId="S::jasonprez@microsoft.com::a4fbf46d-fcc9-4963-8088-beadda9a4e24" providerId="AD"/>
  <p188:author id="{B60BAC4E-6D72-A73D-01EF-D6589239D7A1}" name="Angela Chong" initials="AC" userId="S::angelachong@microsoft.com::1ff6aa9d-c8f4-4a73-8e72-cd65edd165f7" providerId="AD"/>
  <p188:author id="{95D45F51-EB01-46A3-58DA-552BF0AA8C62}" name="Kevin Peters" initials="KP" userId="S::kevinpeters@microsoft.com::0551d27f-e64a-4ecb-b0ca-52ceabbfd28f" providerId="AD"/>
  <p188:author id="{8028275A-184D-0DD0-FF33-3225311BA0B9}" name="Alexander Oddoz-Mazet" initials="AO" userId="S::aoddoz@microsoft.com::67cda2e6-3ca0-4b6b-a167-b53406e2615a" providerId="AD"/>
  <p188:author id="{2126775D-16FC-D4DE-538C-4F039EE2CF88}" name="Pat Halvorsen" initials="PH" userId="S::pathal@microsoft.com::885048db-c480-49d6-9848-d65d7e9273d5" providerId="AD"/>
  <p188:author id="{E35F685E-356E-A0B1-8F69-4FB3E7A4E15A}" name="Pete Daderko" initials="PD" userId="S::pedaderk@microsoft.com::985e89d8-977d-4081-8c56-9d804ddcaef2" providerId="AD"/>
  <p188:author id="{FADB0E63-7FED-B056-317F-959CF1E7D3C6}" name="Ilya Bukshteyn" initials="IB" userId="S::ilyabu@microsoft.com::4b5abd58-da01-4b0c-9620-195b2216419b" providerId="AD"/>
  <p188:author id="{897AA268-82FB-F5F4-2BB8-1B42D3190339}" name="Daniela Chocron" initials="DC" userId="S::dachocro@microsoft.com::3c635c6b-c762-48e5-87ff-a2bb89596259" providerId="AD"/>
  <p188:author id="{E902A16D-DFB2-932F-6C1A-C8A7ABAF2967}" name="Nili Shah" initials="NS" userId="S::nilshah@microsoft.com::21b63cac-bd1e-4f95-a3b6-e29a67187d4a" providerId="AD"/>
  <p188:author id="{36153370-C310-2364-85D1-932ADD4EE3DB}" name="Charu Puhazholi" initials="CP" userId="S::charup@microsoft.com::113f91ed-3849-49ec-8ce4-5442502e3d36" providerId="AD"/>
  <p188:author id="{F45FBB76-9F0F-DC56-87FF-EC92FD5FB88B}" name="Sarah Bondoc" initials="SB" userId="S::sabondoc@microsoft.com::ad56e0da-0831-4128-b694-dcef4c57e236" providerId="AD"/>
  <p188:author id="{CC85DB87-E21B-B9CB-93B5-BF86474B0168}" name="Ryan Kaplan" initials="RK" userId="S::kaplanryan@microsoft.com::b1619cac-9bbd-4bbb-8e79-d584f9045908" providerId="AD"/>
  <p188:author id="{9992319E-69C8-2FBA-BEDD-2C5660FE0093}" name="John Mighell" initials="JM" userId="S::jomigh@microsoft.com::aa110d23-b74a-4732-bbdf-11d185d8cf54" providerId="AD"/>
  <p188:author id="{84510FA3-BEE8-2AD6-CE26-A42C17950719}" name="Kerry Perez Heffernan" initials="KPH" userId="S::kerryp@microsoft.com::4a84fcdd-528f-4a0c-8338-ec5828d8ea0b" providerId="AD"/>
  <p188:author id="{09F700AD-65D2-B0D7-3987-ED391EC38F53}" name="Stephanie Medley" initials="SM" userId="Stephanie Medley" providerId="None"/>
  <p188:author id="{BBC9ADB8-4BAC-0FA2-C5C4-3D9428E9AD02}" name="Vasil Mlekarov" initials="VAM" userId="Vasil Mlekarov" providerId="None"/>
  <p188:author id="{D06365BC-B47E-5D68-701D-1209D02493BB}" name="Brent Davis" initials="BD" userId="S::brentdav@microsoft.com::50ac3d35-8180-4e3a-824f-05920e8a486a" providerId="AD"/>
  <p188:author id="{88B392BC-D5F4-765B-8837-4F9840FF2F7B}" name="Divya Sri R K" initials="DR" userId="S::divyasrirk@microsoft.com::743a1652-6f13-41ed-b734-0c5ae462fc30" providerId="AD"/>
  <p188:author id="{B2DFFAC0-ED8E-B2DF-77CF-9318DBE7A089}" name="Max Fischer" initials="MF" userId="S::mafisch@microsoft.com::ffc0fbce-3a07-4a6a-a2f9-56e08b04f441" providerId="AD"/>
  <p188:author id="{E8EC75C1-0FCF-ED87-4118-8F30F08AD49A}" name="Johnny McCormick" initials="JM" userId="S::johmccormick@microsoft.com::f54c84eb-e736-430f-bc63-375660edb57c" providerId="AD"/>
  <p188:author id="{0EC846C2-BDA9-5F33-B94E-84E0BE609647}" name="Mansoor Malik" initials="MM" userId="S::mansom@microsoft.com::83d9966a-d42c-4269-9a95-da3e59778c93" providerId="AD"/>
  <p188:author id="{E05BDFC3-B566-CA19-00F3-3D67B470D575}" name="Brenna Robinson" initials="BR" userId="S::brenrobinson@microsoft.com::ddcd946e-7e9f-4a5b-bb15-c87f6ccd3166" providerId="AD"/>
  <p188:author id="{5A0F51C5-2546-EB8B-30E9-B855F76ADF0B}" name="Mayank Kaul" initials="MK" userId="S::mayankkaul@microsoft.com::6286edc8-8025-4d9f-8f24-57918610f77d" providerId="AD"/>
  <p188:author id="{F90B02C8-868B-F4AB-2368-B6887FEC2421}" name="Adlai Nissen" initials="AN" userId="S::adnissen@microsoft.com::607564f5-d02a-49b6-99a9-0d52d028ed96" providerId="AD"/>
  <p188:author id="{3F522DCF-BCD0-9121-2750-3C8C43FD746C}" name="Casandra Marrero" initials="CM" userId="S::casandm@microsoft.com::3792dd2c-326f-4b67-8e39-2bed32cec1ff" providerId="AD"/>
  <p188:author id="{9FC3DFCF-265A-66D0-8A18-D45033FC7DAF}" name="Eric Sexauer" initials="" userId="S::ericse@microsoft.com::97ed048a-79f7-4a45-b515-0dd7ad5db61e" providerId="AD"/>
  <p188:author id="{107548D3-CD9B-0C76-67F4-DCC930462F2A}" name="Harsh Gupta" initials="HG" userId="S::guptaharsh@microsoft.com::09f088c3-d0fe-4562-b381-04297d72a758" providerId="AD"/>
  <p188:author id="{1EFDCCE6-C5CD-D3E7-0894-8E86F8D4FA06}" name="Brennan McReynolds" initials="" userId="S::bmcreynolds@microsoft.com::201ff35a-878a-4c2c-b62e-73fef190a8e2" providerId="AD"/>
  <p188:author id="{A0A872EA-1217-EC43-E2A6-B5CE3C92DC9C}" name="Prasad Gholve" initials="" userId="S::prgholve@microsoft.com::538eaf28-c8d7-4f36-827c-24edf862e5b0" providerId="AD"/>
  <p188:author id="{B02A45F7-A160-E6DC-D8C8-328040394DDE}" name="Bryan Allen" initials="BA" userId="S::bryallen@microsoft.com::c8552d97-7f2f-4c26-a53c-bda0745a5902" providerId="AD"/>
  <p188:author id="{42FA61FC-EA22-A65E-F3B3-B8BE1D006B82}" name="Akshar Patel" initials="AP" userId="S::patelakshar@microsoft.com::85af38a1-579e-42c7-a7cb-41581ffaed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BE0D"/>
    <a:srgbClr val="0B692F"/>
    <a:srgbClr val="0078D4"/>
    <a:srgbClr val="9391E3"/>
    <a:srgbClr val="DEDEF6"/>
    <a:srgbClr val="FFFFCC"/>
    <a:srgbClr val="E1FBFF"/>
    <a:srgbClr val="FFCCCC"/>
    <a:srgbClr val="D8EEC0"/>
    <a:srgbClr val="5C5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5FCB4-C8CB-40C4-8A72-8BC6272A1B4B}"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2C98B-C9DD-463B-88DF-B2F08359D81C}" type="slidenum">
              <a:rPr lang="en-US" smtClean="0"/>
              <a:t>‹#›</a:t>
            </a:fld>
            <a:endParaRPr lang="en-US"/>
          </a:p>
        </p:txBody>
      </p:sp>
    </p:spTree>
    <p:extLst>
      <p:ext uri="{BB962C8B-B14F-4D97-AF65-F5344CB8AC3E}">
        <p14:creationId xmlns:p14="http://schemas.microsoft.com/office/powerpoint/2010/main" val="1997815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Today we’re going to walk through some important updates to how Teams Events are licensed and monetized. These changes are designed to make things simpler, more predictable, and better aligned with how customers actually run events at scale.</a:t>
            </a:r>
          </a:p>
          <a:p>
            <a:pPr fontAlgn="t"/>
            <a:r>
              <a:rPr lang="en-US" sz="1200" b="0" i="0" kern="1200">
                <a:solidFill>
                  <a:schemeClr val="tx1"/>
                </a:solidFill>
                <a:effectLst/>
                <a:latin typeface="+mn-lt"/>
                <a:ea typeface="+mn-ea"/>
                <a:cs typeface="+mn-cs"/>
              </a:rPr>
              <a:t>We’ll cover three main areas. First, what’s changing with events licensing overall. Second, how license management works going forward, especially with the introduction of attendee packs. And third, how enforcement works at different points in the event lifecycle so there are no surprises.</a:t>
            </a:r>
          </a:p>
          <a:p>
            <a:pPr fontAlgn="t"/>
            <a:r>
              <a:rPr lang="en-US" sz="1200" b="0" i="0" kern="1200">
                <a:solidFill>
                  <a:schemeClr val="tx1"/>
                </a:solidFill>
                <a:effectLst/>
                <a:latin typeface="+mn-lt"/>
                <a:ea typeface="+mn-ea"/>
                <a:cs typeface="+mn-cs"/>
              </a:rPr>
              <a:t>All of these updates take effect on April 1, 2026, and the goal throughout is to provide more clarity, reduce friction, and ensure customers can plan events confidently without worrying about feature tradeoffs or unexpected constraints.</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1</a:t>
            </a:fld>
            <a:endParaRPr lang="en-US"/>
          </a:p>
        </p:txBody>
      </p:sp>
    </p:spTree>
    <p:extLst>
      <p:ext uri="{BB962C8B-B14F-4D97-AF65-F5344CB8AC3E}">
        <p14:creationId xmlns:p14="http://schemas.microsoft.com/office/powerpoint/2010/main" val="1408597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If an organizer attempts to schedule an event that exceeds their assigned capacity, they’re prompted to work with their admin before proceeding. This enforcement happens at scheduling time, helping prevent issues later. The message is clear and actionable, guiding organizers to resolve capacity needs early rather than discovering problems right before the event.</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10</a:t>
            </a:fld>
            <a:endParaRPr lang="en-US"/>
          </a:p>
        </p:txBody>
      </p:sp>
    </p:spTree>
    <p:extLst>
      <p:ext uri="{BB962C8B-B14F-4D97-AF65-F5344CB8AC3E}">
        <p14:creationId xmlns:p14="http://schemas.microsoft.com/office/powerpoint/2010/main" val="64980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Capacity is also enforced when attendees join the event. Once the licensed limit is reached, additional attendees aren’t able to join. This ensures events stay within supported limits and deliver a consistent experience for everyone who is admitted.</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11</a:t>
            </a:fld>
            <a:endParaRPr lang="en-US"/>
          </a:p>
        </p:txBody>
      </p:sp>
    </p:spTree>
    <p:extLst>
      <p:ext uri="{BB962C8B-B14F-4D97-AF65-F5344CB8AC3E}">
        <p14:creationId xmlns:p14="http://schemas.microsoft.com/office/powerpoint/2010/main" val="4076771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If an Attendee Pack is removed after events have already been scheduled, there are multiple safeguards. Admins receive warnings, affected events are highlighted, and organizers are notified by email. Organizers can still manage most event settings, but they can’t increase capacity without the appropriate pack. If no pack is assigned by the time the event starts, the event defaults to a maximum of 3,000 attendees.</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12</a:t>
            </a:fld>
            <a:endParaRPr lang="en-US"/>
          </a:p>
        </p:txBody>
      </p:sp>
    </p:spTree>
    <p:extLst>
      <p:ext uri="{BB962C8B-B14F-4D97-AF65-F5344CB8AC3E}">
        <p14:creationId xmlns:p14="http://schemas.microsoft.com/office/powerpoint/2010/main" val="70614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Finally, there are concurrency limits to ensure platform stability. At the tenant level, up to 50 events can run at the same time. At the organizer level, an individual can host up to three concurrent events. These guidelines help balance flexibility with reliability across the platform.</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13</a:t>
            </a:fld>
            <a:endParaRPr lang="en-US"/>
          </a:p>
        </p:txBody>
      </p:sp>
    </p:spTree>
    <p:extLst>
      <p:ext uri="{BB962C8B-B14F-4D97-AF65-F5344CB8AC3E}">
        <p14:creationId xmlns:p14="http://schemas.microsoft.com/office/powerpoint/2010/main" val="22460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On this slide, I want to ground everyone in </a:t>
            </a:r>
            <a:r>
              <a:rPr lang="en-US" sz="1200" b="0" i="1" kern="1200">
                <a:solidFill>
                  <a:schemeClr val="tx1"/>
                </a:solidFill>
                <a:effectLst/>
                <a:latin typeface="+mn-lt"/>
                <a:ea typeface="+mn-ea"/>
                <a:cs typeface="+mn-cs"/>
              </a:rPr>
              <a:t>why</a:t>
            </a:r>
            <a:r>
              <a:rPr lang="en-US" sz="1200" b="0" i="0" kern="1200">
                <a:solidFill>
                  <a:schemeClr val="tx1"/>
                </a:solidFill>
                <a:effectLst/>
                <a:latin typeface="+mn-lt"/>
                <a:ea typeface="+mn-ea"/>
                <a:cs typeface="+mn-cs"/>
              </a:rPr>
              <a:t> these changes are happening. Everything we’re doing here is anchored in a few core principles. First, we’re aligning with the market so customers can more easily compare Teams Events to other platforms. Second, we’re focused on clarity and predictability, so customers can understand pricing and plan costs without surprises. Third, we’re shifting how events are sold — moving away from feature-based licensing and instead selling based on scale. And finally, we were very intentional about avoiding takebacks. Existing customers keep the event capabilities they rely on today, including large view-only events, through the end of their current contracts.</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2</a:t>
            </a:fld>
            <a:endParaRPr lang="en-US"/>
          </a:p>
        </p:txBody>
      </p:sp>
    </p:spTree>
    <p:extLst>
      <p:ext uri="{BB962C8B-B14F-4D97-AF65-F5344CB8AC3E}">
        <p14:creationId xmlns:p14="http://schemas.microsoft.com/office/powerpoint/2010/main" val="244392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is where the model really changes. Starting April 1, all advanced event features are included with Teams Enterprise — there’s no separate purchase required for functionality like production tools or performance enhancements. Instead, customers only purchase additional capacity when they need it. Attendee Packs are introduced in defined sizes, and they apply equally to internal and external attendees. Once an organizer has an Attendee Pack assigned, they can run an unlimited number of events during the term, as long as each event stays within that capacity. The base Teams Enterprise license already includes events up to 3,000 interactive attendees or 10,000 view-only, so many events won’t require any additional purchase at all.</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3</a:t>
            </a:fld>
            <a:endParaRPr lang="en-US"/>
          </a:p>
        </p:txBody>
      </p:sp>
    </p:spTree>
    <p:extLst>
      <p:ext uri="{BB962C8B-B14F-4D97-AF65-F5344CB8AC3E}">
        <p14:creationId xmlns:p14="http://schemas.microsoft.com/office/powerpoint/2010/main" val="198521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Here’s a snapshot of what’s now included by default. Attendee engagement features like polls, reactions, and raise hands are available without extra licensing. Organizers also get richer reporting and analytics, including registration insights and real-time monitoring. From a performance standpoint, capabilities like built-in </a:t>
            </a:r>
            <a:r>
              <a:rPr lang="en-US" sz="1200" b="0" i="0" kern="1200" err="1">
                <a:solidFill>
                  <a:schemeClr val="tx1"/>
                </a:solidFill>
                <a:effectLst/>
                <a:latin typeface="+mn-lt"/>
                <a:ea typeface="+mn-ea"/>
                <a:cs typeface="+mn-cs"/>
              </a:rPr>
              <a:t>eCDN</a:t>
            </a:r>
            <a:r>
              <a:rPr lang="en-US" sz="1200" b="0" i="0" kern="1200">
                <a:solidFill>
                  <a:schemeClr val="tx1"/>
                </a:solidFill>
                <a:effectLst/>
                <a:latin typeface="+mn-lt"/>
                <a:ea typeface="+mn-ea"/>
                <a:cs typeface="+mn-cs"/>
              </a:rPr>
              <a:t> and low-latency delivery are included. And for production teams, tools like custom layouts, event templates, and enhanced presenter controls are part of the core experience. The big takeaway is that event quality and sophistication are no longer gated by premium licensing.</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4</a:t>
            </a:fld>
            <a:endParaRPr lang="en-US"/>
          </a:p>
        </p:txBody>
      </p:sp>
    </p:spTree>
    <p:extLst>
      <p:ext uri="{BB962C8B-B14F-4D97-AF65-F5344CB8AC3E}">
        <p14:creationId xmlns:p14="http://schemas.microsoft.com/office/powerpoint/2010/main" val="339186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slide is especially important for customers already using Teams Premium. If Teams Premium was purchased before April 1, nothing changes during the active contract term. Customers continue hosting large events — even up to 100,000 attendees — without disruption. After the term ends, events up to 3,000 interactive or 10,000 view-only remain included. For events above that, Attendee Packs are required. The goal here is a smooth, predictable transition with no sudden loss of capability.</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5</a:t>
            </a:fld>
            <a:endParaRPr lang="en-US"/>
          </a:p>
        </p:txBody>
      </p:sp>
    </p:spTree>
    <p:extLst>
      <p:ext uri="{BB962C8B-B14F-4D97-AF65-F5344CB8AC3E}">
        <p14:creationId xmlns:p14="http://schemas.microsoft.com/office/powerpoint/2010/main" val="71773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From an admin perspective, we’re simplifying management. There’s now a dedicated Events section in the Teams Admin Center that provides visibility into attendee capacity, usage, and assignments. Admins can see who has which Attendee Pack, how capacity is being used, and which upcoming events may be impacted. This brings everything related to events into one centralized place, making it much easier to manage at scale.</a:t>
            </a:r>
          </a:p>
        </p:txBody>
      </p:sp>
      <p:sp>
        <p:nvSpPr>
          <p:cNvPr id="4" name="Slide Number Placeholder 3"/>
          <p:cNvSpPr>
            <a:spLocks noGrp="1"/>
          </p:cNvSpPr>
          <p:nvPr>
            <p:ph type="sldNum" sz="quarter" idx="5"/>
          </p:nvPr>
        </p:nvSpPr>
        <p:spPr/>
        <p:txBody>
          <a:bodyPr/>
          <a:lstStyle/>
          <a:p>
            <a:fld id="{B902C98B-C9DD-463B-88DF-B2F08359D81C}" type="slidenum">
              <a:rPr lang="en-US" smtClean="0"/>
              <a:t>6</a:t>
            </a:fld>
            <a:endParaRPr lang="en-US"/>
          </a:p>
        </p:txBody>
      </p:sp>
    </p:spTree>
    <p:extLst>
      <p:ext uri="{BB962C8B-B14F-4D97-AF65-F5344CB8AC3E}">
        <p14:creationId xmlns:p14="http://schemas.microsoft.com/office/powerpoint/2010/main" val="182399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Assigning Attendee Packs works much like assigning any other license. Admins can assign packs to one or multiple users at a time, directly from the Admin Center. Each organizer can have one Attendee Pack assigned, and that pack determines the maximum capacity for the events they host. This approach keeps things simple and predictable while still allowing flexibility through reassignment when needed.</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7</a:t>
            </a:fld>
            <a:endParaRPr lang="en-US"/>
          </a:p>
        </p:txBody>
      </p:sp>
    </p:spTree>
    <p:extLst>
      <p:ext uri="{BB962C8B-B14F-4D97-AF65-F5344CB8AC3E}">
        <p14:creationId xmlns:p14="http://schemas.microsoft.com/office/powerpoint/2010/main" val="2497667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If an Attendee Pack needs to be moved to another organizer, it must first be removed and returned to the license pool. When an admin removes a pack from someone who has scheduled events, they’re warned that upcoming events may be affected. Once removed, the pack becomes available for reassignment. This ensures admins have control while also preventing accidental disruption.</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8</a:t>
            </a:fld>
            <a:endParaRPr lang="en-US"/>
          </a:p>
        </p:txBody>
      </p:sp>
    </p:spTree>
    <p:extLst>
      <p:ext uri="{BB962C8B-B14F-4D97-AF65-F5344CB8AC3E}">
        <p14:creationId xmlns:p14="http://schemas.microsoft.com/office/powerpoint/2010/main" val="355356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When an organizer creates an event, the capacity options available to them are based on the Attendee Pack assigned. They can select any capacity up to that limit, and options above it are unavailable. This ensures organizers always stay within licensed capacity, while still giving them flexibility to choose the right size for each event.</a:t>
            </a:r>
          </a:p>
          <a:p>
            <a:endParaRPr lang="en-US"/>
          </a:p>
        </p:txBody>
      </p:sp>
      <p:sp>
        <p:nvSpPr>
          <p:cNvPr id="4" name="Slide Number Placeholder 3"/>
          <p:cNvSpPr>
            <a:spLocks noGrp="1"/>
          </p:cNvSpPr>
          <p:nvPr>
            <p:ph type="sldNum" sz="quarter" idx="5"/>
          </p:nvPr>
        </p:nvSpPr>
        <p:spPr/>
        <p:txBody>
          <a:bodyPr/>
          <a:lstStyle/>
          <a:p>
            <a:fld id="{B902C98B-C9DD-463B-88DF-B2F08359D81C}" type="slidenum">
              <a:rPr lang="en-US" smtClean="0"/>
              <a:t>9</a:t>
            </a:fld>
            <a:endParaRPr lang="en-US"/>
          </a:p>
        </p:txBody>
      </p:sp>
    </p:spTree>
    <p:extLst>
      <p:ext uri="{BB962C8B-B14F-4D97-AF65-F5344CB8AC3E}">
        <p14:creationId xmlns:p14="http://schemas.microsoft.com/office/powerpoint/2010/main" val="2616684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2.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792400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418580986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0109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7709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17991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587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4280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5294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24136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8471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4015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250696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5915966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657557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9820355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cstate="print">
              <a:extLst>
                <a:ext uri="{28A0092B-C50C-407E-A947-70E740481C1C}">
                  <a14:useLocalDpi xmlns:a14="http://schemas.microsoft.com/office/drawing/2010/main"/>
                </a:ext>
              </a:extLst>
            </a:blip>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031476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cstate="print">
              <a:extLst>
                <a:ext uri="{28A0092B-C50C-407E-A947-70E740481C1C}">
                  <a14:useLocalDpi xmlns:a14="http://schemas.microsoft.com/office/drawing/2010/main"/>
                </a:ext>
              </a:extLst>
            </a:blip>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cstate="print">
              <a:extLst>
                <a:ext uri="{28A0092B-C50C-407E-A947-70E740481C1C}">
                  <a14:useLocalDpi xmlns:a14="http://schemas.microsoft.com/office/drawing/2010/main"/>
                </a:ext>
              </a:extLst>
            </a:blip>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42137062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cstate="print">
              <a:extLst>
                <a:ext uri="{28A0092B-C50C-407E-A947-70E740481C1C}">
                  <a14:useLocalDpi xmlns:a14="http://schemas.microsoft.com/office/drawing/2010/main"/>
                </a:ext>
              </a:extLst>
            </a:blip>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cstate="print">
              <a:extLst>
                <a:ext uri="{28A0092B-C50C-407E-A947-70E740481C1C}">
                  <a14:useLocalDpi xmlns:a14="http://schemas.microsoft.com/office/drawing/2010/main"/>
                </a:ext>
              </a:extLst>
            </a:blip>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cstate="print">
              <a:extLst>
                <a:ext uri="{28A0092B-C50C-407E-A947-70E740481C1C}">
                  <a14:useLocalDpi xmlns:a14="http://schemas.microsoft.com/office/drawing/2010/main"/>
                </a:ext>
              </a:extLst>
            </a:blip>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982507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7150580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6610441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65099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82291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89511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6800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190736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963808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57362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374483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116035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6634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38540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5235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38973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3324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7874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897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93508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4679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79657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7502287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34071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171747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980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283846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351306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498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895014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83356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9353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UI screen_3">
    <p:bg>
      <p:bgPr>
        <a:solidFill>
          <a:schemeClr val="bg1"/>
        </a:solidFill>
        <a:effectLst/>
      </p:bgPr>
    </p:bg>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204019BA-B4B1-6443-AEC1-5DA5C15F0E39}"/>
              </a:ext>
            </a:extLst>
          </p:cNvPr>
          <p:cNvSpPr>
            <a:spLocks noGrp="1"/>
          </p:cNvSpPr>
          <p:nvPr>
            <p:ph sz="quarter" idx="12" hasCustomPrompt="1"/>
          </p:nvPr>
        </p:nvSpPr>
        <p:spPr>
          <a:xfrm>
            <a:off x="4700017" y="1463040"/>
            <a:ext cx="6989063" cy="3931920"/>
          </a:xfrm>
          <a:prstGeom prst="roundRect">
            <a:avLst>
              <a:gd name="adj" fmla="val 0"/>
            </a:avLst>
          </a:prstGeom>
          <a:blipFill>
            <a:blip r:embed="rId2" cstate="screen">
              <a:extLst>
                <a:ext uri="{28A0092B-C50C-407E-A947-70E740481C1C}">
                  <a14:useLocalDpi xmlns:a14="http://schemas.microsoft.com/office/drawing/2010/main"/>
                </a:ext>
              </a:extLst>
            </a:blip>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74320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02984592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29356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3-bulle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809C-D4A7-4FA2-BDFB-36264C499D39}"/>
              </a:ext>
            </a:extLst>
          </p:cNvPr>
          <p:cNvSpPr>
            <a:spLocks noGrp="1"/>
          </p:cNvSpPr>
          <p:nvPr>
            <p:ph type="title"/>
          </p:nvPr>
        </p:nvSpPr>
        <p:spPr>
          <a:xfrm>
            <a:off x="197273" y="110984"/>
            <a:ext cx="10265004" cy="775519"/>
          </a:xfrm>
        </p:spPr>
        <p:txBody>
          <a:bodyPr>
            <a:normAutofit/>
          </a:bodyPr>
          <a:lstStyle>
            <a:lvl1pPr>
              <a:defRPr sz="2500">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C4439DF-ADB0-43E0-84E8-A05922ED580D}"/>
              </a:ext>
            </a:extLst>
          </p:cNvPr>
          <p:cNvSpPr>
            <a:spLocks noGrp="1"/>
          </p:cNvSpPr>
          <p:nvPr>
            <p:ph idx="1"/>
          </p:nvPr>
        </p:nvSpPr>
        <p:spPr>
          <a:xfrm>
            <a:off x="349276" y="943609"/>
            <a:ext cx="11493448" cy="1036331"/>
          </a:xfrm>
        </p:spPr>
        <p:txBody>
          <a:bodyPr/>
          <a:lstStyle>
            <a:lvl1pPr>
              <a:defRPr sz="1600">
                <a:latin typeface="Segoe UI" panose="020B0502040204020203" pitchFamily="34" charset="0"/>
                <a:cs typeface="Segoe UI" panose="020B0502040204020203" pitchFamily="34" charset="0"/>
              </a:defRPr>
            </a:lvl1pPr>
            <a:lvl2pPr marL="685800" indent="-228600">
              <a:buFont typeface="Segoe UI" panose="020B0502040204020203" pitchFamily="34" charset="0"/>
              <a:buChar char="−"/>
              <a:defRPr sz="1400">
                <a:latin typeface="Segoe UI" panose="020B0502040204020203" pitchFamily="34" charset="0"/>
                <a:cs typeface="Segoe UI" panose="020B0502040204020203" pitchFamily="34" charset="0"/>
              </a:defRPr>
            </a:lvl2pPr>
            <a:lvl3pPr marL="1143000" indent="-228600">
              <a:buFont typeface="Wingdings" panose="05000000000000000000" pitchFamily="2" charset="2"/>
              <a:buChar char="§"/>
              <a:defRPr sz="1200">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649CECC7-A23C-41F0-8A13-651961D33417}"/>
              </a:ext>
            </a:extLst>
          </p:cNvPr>
          <p:cNvSpPr>
            <a:spLocks noGrp="1"/>
          </p:cNvSpPr>
          <p:nvPr>
            <p:ph type="sldNum" sz="quarter" idx="12"/>
          </p:nvPr>
        </p:nvSpPr>
        <p:spPr>
          <a:xfrm>
            <a:off x="8610600" y="6356350"/>
            <a:ext cx="2743200" cy="365125"/>
          </a:xfrm>
          <a:prstGeom prst="rect">
            <a:avLst/>
          </a:prstGeom>
        </p:spPr>
        <p:txBody>
          <a:bodyPr/>
          <a:lstStyle/>
          <a:p>
            <a:fld id="{469B4A21-47D8-4498-BAA9-A623EB2692D1}" type="slidenum">
              <a:rPr lang="en-US" smtClean="0"/>
              <a:t>‹#›</a:t>
            </a:fld>
            <a:endParaRPr lang="en-US"/>
          </a:p>
        </p:txBody>
      </p:sp>
    </p:spTree>
    <p:extLst>
      <p:ext uri="{BB962C8B-B14F-4D97-AF65-F5344CB8AC3E}">
        <p14:creationId xmlns:p14="http://schemas.microsoft.com/office/powerpoint/2010/main" val="1180823740"/>
      </p:ext>
    </p:extLst>
  </p:cSld>
  <p:clrMapOvr>
    <a:masterClrMapping/>
  </p:clrMapOvr>
  <p:transition>
    <p:fade/>
  </p:transition>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2-text and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809C-D4A7-4FA2-BDFB-36264C499D39}"/>
              </a:ext>
            </a:extLst>
          </p:cNvPr>
          <p:cNvSpPr>
            <a:spLocks noGrp="1"/>
          </p:cNvSpPr>
          <p:nvPr>
            <p:ph type="title"/>
          </p:nvPr>
        </p:nvSpPr>
        <p:spPr>
          <a:xfrm>
            <a:off x="197273" y="110984"/>
            <a:ext cx="10265004" cy="775519"/>
          </a:xfrm>
        </p:spPr>
        <p:txBody>
          <a:bodyPr>
            <a:normAutofit/>
          </a:bodyPr>
          <a:lstStyle>
            <a:lvl1pPr>
              <a:defRPr sz="2500">
                <a:latin typeface="Segoe UI" panose="020B0502040204020203" pitchFamily="34" charset="0"/>
                <a:cs typeface="Segoe UI" panose="020B0502040204020203"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D0334FEF-907D-4BB4-8A04-719296DDE7A5}"/>
              </a:ext>
            </a:extLst>
          </p:cNvPr>
          <p:cNvSpPr>
            <a:spLocks noGrp="1"/>
          </p:cNvSpPr>
          <p:nvPr>
            <p:ph type="sldNum" sz="quarter" idx="12"/>
          </p:nvPr>
        </p:nvSpPr>
        <p:spPr>
          <a:xfrm>
            <a:off x="8610600" y="6356350"/>
            <a:ext cx="2743200" cy="365125"/>
          </a:xfrm>
          <a:prstGeom prst="rect">
            <a:avLst/>
          </a:prstGeom>
        </p:spPr>
        <p:txBody>
          <a:bodyPr/>
          <a:lstStyle/>
          <a:p>
            <a:fld id="{469B4A21-47D8-4498-BAA9-A623EB2692D1}" type="slidenum">
              <a:rPr lang="en-US" smtClean="0"/>
              <a:t>‹#›</a:t>
            </a:fld>
            <a:endParaRPr lang="en-US"/>
          </a:p>
        </p:txBody>
      </p:sp>
      <p:sp>
        <p:nvSpPr>
          <p:cNvPr id="9" name="Content Placeholder 8">
            <a:extLst>
              <a:ext uri="{FF2B5EF4-FFF2-40B4-BE49-F238E27FC236}">
                <a16:creationId xmlns:a16="http://schemas.microsoft.com/office/drawing/2014/main" id="{A219036A-B34A-469E-8076-8B070CC0C2EE}"/>
              </a:ext>
            </a:extLst>
          </p:cNvPr>
          <p:cNvSpPr>
            <a:spLocks noGrp="1"/>
          </p:cNvSpPr>
          <p:nvPr>
            <p:ph sz="quarter" idx="13" hasCustomPrompt="1"/>
          </p:nvPr>
        </p:nvSpPr>
        <p:spPr>
          <a:xfrm>
            <a:off x="202416" y="1308507"/>
            <a:ext cx="5957170" cy="1993105"/>
          </a:xfrm>
        </p:spPr>
        <p:txBody>
          <a:bodyPr/>
          <a:lstStyle>
            <a:lvl1pPr marL="0" indent="0">
              <a:buNone/>
              <a:defRPr sz="1400" b="1"/>
            </a:lvl1pPr>
            <a:lvl2pPr marL="283464" indent="-228600">
              <a:buFont typeface="Arial" panose="020B0604020202020204" pitchFamily="34" charset="0"/>
              <a:buChar char="•"/>
              <a:defRPr sz="1200"/>
            </a:lvl2pPr>
            <a:lvl3pPr marL="740664">
              <a:defRPr/>
            </a:lvl3pPr>
          </a:lstStyle>
          <a:p>
            <a:pPr lvl="0"/>
            <a:r>
              <a:rPr lang="en-US"/>
              <a:t>Title 1 Text</a:t>
            </a:r>
          </a:p>
          <a:p>
            <a:pPr lvl="1"/>
            <a:r>
              <a:rPr lang="en-US"/>
              <a:t>Second level</a:t>
            </a:r>
          </a:p>
          <a:p>
            <a:pPr lvl="2"/>
            <a:r>
              <a:rPr lang="en-US"/>
              <a:t>Third level</a:t>
            </a:r>
          </a:p>
        </p:txBody>
      </p:sp>
      <p:sp>
        <p:nvSpPr>
          <p:cNvPr id="11" name="Content Placeholder 8">
            <a:extLst>
              <a:ext uri="{FF2B5EF4-FFF2-40B4-BE49-F238E27FC236}">
                <a16:creationId xmlns:a16="http://schemas.microsoft.com/office/drawing/2014/main" id="{EB647657-34B0-405B-8888-0CE56C3ABADC}"/>
              </a:ext>
            </a:extLst>
          </p:cNvPr>
          <p:cNvSpPr>
            <a:spLocks noGrp="1"/>
          </p:cNvSpPr>
          <p:nvPr>
            <p:ph sz="quarter" idx="14" hasCustomPrompt="1"/>
          </p:nvPr>
        </p:nvSpPr>
        <p:spPr>
          <a:xfrm>
            <a:off x="202416" y="4044516"/>
            <a:ext cx="5957170" cy="1993105"/>
          </a:xfrm>
        </p:spPr>
        <p:txBody>
          <a:bodyPr/>
          <a:lstStyle>
            <a:lvl1pPr marL="0" indent="0">
              <a:buNone/>
              <a:defRPr sz="1400" b="1"/>
            </a:lvl1pPr>
            <a:lvl2pPr marL="283464" indent="-228600">
              <a:buFont typeface="Arial" panose="020B0604020202020204" pitchFamily="34" charset="0"/>
              <a:buChar char="•"/>
              <a:defRPr sz="1200"/>
            </a:lvl2pPr>
            <a:lvl3pPr marL="740664">
              <a:defRPr/>
            </a:lvl3pPr>
          </a:lstStyle>
          <a:p>
            <a:pPr lvl="0"/>
            <a:r>
              <a:rPr lang="en-US"/>
              <a:t>Title 2 Text</a:t>
            </a:r>
          </a:p>
          <a:p>
            <a:pPr lvl="1"/>
            <a:r>
              <a:rPr lang="en-US"/>
              <a:t>Second level</a:t>
            </a:r>
          </a:p>
          <a:p>
            <a:pPr lvl="2"/>
            <a:r>
              <a:rPr lang="en-US"/>
              <a:t>Third level</a:t>
            </a:r>
          </a:p>
        </p:txBody>
      </p:sp>
      <p:sp>
        <p:nvSpPr>
          <p:cNvPr id="15" name="SmartArt Placeholder 14">
            <a:extLst>
              <a:ext uri="{FF2B5EF4-FFF2-40B4-BE49-F238E27FC236}">
                <a16:creationId xmlns:a16="http://schemas.microsoft.com/office/drawing/2014/main" id="{E54B04CA-3491-406C-8C16-1F7F170DA728}"/>
              </a:ext>
            </a:extLst>
          </p:cNvPr>
          <p:cNvSpPr>
            <a:spLocks noGrp="1"/>
          </p:cNvSpPr>
          <p:nvPr>
            <p:ph type="dgm" sz="quarter" idx="15" hasCustomPrompt="1"/>
          </p:nvPr>
        </p:nvSpPr>
        <p:spPr>
          <a:xfrm>
            <a:off x="6169861" y="1205013"/>
            <a:ext cx="6022139" cy="4687787"/>
          </a:xfrm>
          <a:solidFill>
            <a:srgbClr val="F2F2F2"/>
          </a:solidFill>
        </p:spPr>
        <p:txBody>
          <a:bodyPr/>
          <a:lstStyle>
            <a:lvl1pPr>
              <a:defRPr/>
            </a:lvl1pPr>
          </a:lstStyle>
          <a:p>
            <a:r>
              <a:rPr lang="en-US"/>
              <a:t>Grey box</a:t>
            </a:r>
          </a:p>
        </p:txBody>
      </p:sp>
    </p:spTree>
    <p:extLst>
      <p:ext uri="{BB962C8B-B14F-4D97-AF65-F5344CB8AC3E}">
        <p14:creationId xmlns:p14="http://schemas.microsoft.com/office/powerpoint/2010/main" val="536921618"/>
      </p:ext>
    </p:extLst>
  </p:cSld>
  <p:clrMapOvr>
    <a:masterClrMapping/>
  </p:clrMapOvr>
  <p:transition>
    <p:fade/>
  </p:transition>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783290"/>
      </p:ext>
    </p:extLst>
  </p:cSld>
  <p:clrMapOvr>
    <a:masterClrMapping/>
  </p:clrMapOvr>
  <p:transition>
    <p:fade/>
  </p:transition>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39703"/>
            <a:ext cx="1132514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9689048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049995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Section title blue">
    <p:bg>
      <p:bgPr>
        <a:solidFill>
          <a:srgbClr val="4B53B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11781F-38F3-7A4E-AAFB-1691F92E7A1F}"/>
              </a:ext>
            </a:extLst>
          </p:cNvPr>
          <p:cNvSpPr>
            <a:spLocks noGrp="1"/>
          </p:cNvSpPr>
          <p:nvPr>
            <p:ph type="title" hasCustomPrompt="1"/>
          </p:nvPr>
        </p:nvSpPr>
        <p:spPr>
          <a:xfrm>
            <a:off x="426424" y="2692302"/>
            <a:ext cx="7477989" cy="1473396"/>
          </a:xfrm>
          <a:noFill/>
        </p:spPr>
        <p:txBody>
          <a:bodyPr lIns="0" tIns="0" rIns="0" bIns="0" anchor="ctr" anchorCtr="0"/>
          <a:lstStyle>
            <a:lvl1pPr>
              <a:lnSpc>
                <a:spcPct val="100000"/>
              </a:lnSpc>
              <a:spcAft>
                <a:spcPts val="1273"/>
              </a:spcAft>
              <a:defRPr sz="3136" spc="-147" baseline="0">
                <a:solidFill>
                  <a:schemeClr val="tx1"/>
                </a:solidFill>
              </a:defRPr>
            </a:lvl1pPr>
          </a:lstStyle>
          <a:p>
            <a:r>
              <a:rPr lang="en-US"/>
              <a:t>Section title</a:t>
            </a:r>
          </a:p>
        </p:txBody>
      </p:sp>
    </p:spTree>
    <p:extLst>
      <p:ext uri="{BB962C8B-B14F-4D97-AF65-F5344CB8AC3E}">
        <p14:creationId xmlns:p14="http://schemas.microsoft.com/office/powerpoint/2010/main" val="4678958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692434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yp_Microsoft Page">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6F961560-762C-234D-9C21-2383B23AD52E}"/>
              </a:ext>
            </a:extLst>
          </p:cNvPr>
          <p:cNvSpPr>
            <a:spLocks noGrp="1"/>
          </p:cNvSpPr>
          <p:nvPr>
            <p:ph type="title"/>
          </p:nvPr>
        </p:nvSpPr>
        <p:spPr>
          <a:xfrm>
            <a:off x="588263" y="581168"/>
            <a:ext cx="10430257" cy="304699"/>
          </a:xfrm>
          <a:prstGeom prst="rect">
            <a:avLst/>
          </a:prstGeom>
        </p:spPr>
        <p:txBody>
          <a:bodyPr vert="horz" wrap="square" lIns="0" tIns="0" rIns="0" bIns="0" rtlCol="0" anchor="t">
            <a:spAutoFit/>
          </a:bodyPr>
          <a:lstStyle>
            <a:lvl1pPr>
              <a:lnSpc>
                <a:spcPct val="90000"/>
              </a:lnSpc>
              <a:defRPr/>
            </a:lvl1pPr>
          </a:lstStyle>
          <a:p>
            <a:r>
              <a:rPr lang="en-US"/>
              <a:t>Click to edit Master title style</a:t>
            </a:r>
          </a:p>
        </p:txBody>
      </p:sp>
      <p:sp>
        <p:nvSpPr>
          <p:cNvPr id="6" name="TextBox 5">
            <a:extLst>
              <a:ext uri="{FF2B5EF4-FFF2-40B4-BE49-F238E27FC236}">
                <a16:creationId xmlns:a16="http://schemas.microsoft.com/office/drawing/2014/main" id="{906C761F-D534-B64B-9684-71C973D84074}"/>
              </a:ext>
            </a:extLst>
          </p:cNvPr>
          <p:cNvSpPr txBox="1"/>
          <p:nvPr userDrawn="1"/>
        </p:nvSpPr>
        <p:spPr>
          <a:xfrm>
            <a:off x="595885" y="6648880"/>
            <a:ext cx="4571779" cy="110800"/>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fld id="{A60CAA2C-59EC-4BAF-ADE0-46F2C7CDD55C}" type="slidenum">
              <a:rPr kumimoji="0" lang="en-US" sz="800" b="0" i="0" u="none" strike="noStrike" kern="1200" cap="none" spc="0" normalizeH="0" baseline="0" noProof="0" smtClean="0">
                <a:ln>
                  <a:noFill/>
                </a:ln>
                <a:solidFill>
                  <a:schemeClr val="tx2">
                    <a:lumMod val="50000"/>
                    <a:lumOff val="50000"/>
                  </a:schemeClr>
                </a:solidFill>
                <a:effectLst/>
                <a:uLnTx/>
                <a:uFillTx/>
                <a:latin typeface="+mn-lt"/>
                <a:ea typeface="+mn-ea"/>
                <a:cs typeface="+mn-cs"/>
              </a:rPr>
              <a:pPr marL="0" marR="0" lvl="0" indent="0" algn="l" defTabSz="914367" rtl="0" eaLnBrk="1" fontAlgn="auto" latinLnBrk="0" hangingPunct="1">
                <a:lnSpc>
                  <a:spcPct val="90000"/>
                </a:lnSpc>
                <a:spcBef>
                  <a:spcPts val="0"/>
                </a:spcBef>
                <a:spcAft>
                  <a:spcPts val="588"/>
                </a:spcAft>
                <a:buClrTx/>
                <a:buSzTx/>
                <a:buFontTx/>
                <a:buNone/>
                <a:tabLst/>
                <a:defRPr/>
              </a:pPr>
              <a:t>‹#›</a:t>
            </a:fld>
            <a:endParaRPr kumimoji="0" lang="en-US" sz="800" b="0" i="0" u="none" strike="noStrike" kern="1200" cap="none" spc="0" normalizeH="0" baseline="0" noProof="0">
              <a:ln>
                <a:noFill/>
              </a:ln>
              <a:solidFill>
                <a:schemeClr val="tx2">
                  <a:lumMod val="50000"/>
                  <a:lumOff val="50000"/>
                </a:schemeClr>
              </a:solidFill>
              <a:effectLst/>
              <a:uLnTx/>
              <a:uFillTx/>
              <a:latin typeface="Segoe UI"/>
              <a:ea typeface="+mn-ea"/>
              <a:cs typeface="+mn-cs"/>
            </a:endParaRPr>
          </a:p>
        </p:txBody>
      </p:sp>
      <p:grpSp>
        <p:nvGrpSpPr>
          <p:cNvPr id="9" name="Google Shape;11;p15">
            <a:extLst>
              <a:ext uri="{FF2B5EF4-FFF2-40B4-BE49-F238E27FC236}">
                <a16:creationId xmlns:a16="http://schemas.microsoft.com/office/drawing/2014/main" id="{343F34A7-5050-4DBF-A721-F0CA5421C371}"/>
              </a:ext>
            </a:extLst>
          </p:cNvPr>
          <p:cNvGrpSpPr/>
          <p:nvPr userDrawn="1"/>
        </p:nvGrpSpPr>
        <p:grpSpPr>
          <a:xfrm>
            <a:off x="916781" y="6625383"/>
            <a:ext cx="694944" cy="136598"/>
            <a:chOff x="3478" y="2082"/>
            <a:chExt cx="724" cy="158"/>
          </a:xfrm>
          <a:solidFill>
            <a:schemeClr val="tx2">
              <a:lumMod val="50000"/>
              <a:lumOff val="50000"/>
            </a:schemeClr>
          </a:solidFill>
        </p:grpSpPr>
        <p:sp>
          <p:nvSpPr>
            <p:cNvPr id="10" name="Google Shape;12;p15">
              <a:extLst>
                <a:ext uri="{FF2B5EF4-FFF2-40B4-BE49-F238E27FC236}">
                  <a16:creationId xmlns:a16="http://schemas.microsoft.com/office/drawing/2014/main" id="{FE4683D8-0754-4FC7-8FFA-3083045FA9C2}"/>
                </a:ext>
              </a:extLst>
            </p:cNvPr>
            <p:cNvSpPr/>
            <p:nvPr/>
          </p:nvSpPr>
          <p:spPr>
            <a:xfrm>
              <a:off x="3478" y="2085"/>
              <a:ext cx="67" cy="123"/>
            </a:xfrm>
            <a:custGeom>
              <a:avLst/>
              <a:gdLst/>
              <a:ahLst/>
              <a:cxnLst/>
              <a:rect l="l" t="t" r="r" b="b"/>
              <a:pathLst>
                <a:path w="31" h="53" extrusionOk="0">
                  <a:moveTo>
                    <a:pt x="0" y="0"/>
                  </a:moveTo>
                  <a:cubicBezTo>
                    <a:pt x="5" y="0"/>
                    <a:pt x="5" y="0"/>
                    <a:pt x="5" y="0"/>
                  </a:cubicBezTo>
                  <a:cubicBezTo>
                    <a:pt x="5" y="21"/>
                    <a:pt x="5" y="21"/>
                    <a:pt x="5" y="21"/>
                  </a:cubicBezTo>
                  <a:cubicBezTo>
                    <a:pt x="6" y="19"/>
                    <a:pt x="8" y="17"/>
                    <a:pt x="11" y="16"/>
                  </a:cubicBezTo>
                  <a:cubicBezTo>
                    <a:pt x="13" y="14"/>
                    <a:pt x="15" y="14"/>
                    <a:pt x="18" y="14"/>
                  </a:cubicBezTo>
                  <a:cubicBezTo>
                    <a:pt x="21" y="14"/>
                    <a:pt x="23" y="14"/>
                    <a:pt x="25" y="16"/>
                  </a:cubicBezTo>
                  <a:cubicBezTo>
                    <a:pt x="27" y="17"/>
                    <a:pt x="29" y="19"/>
                    <a:pt x="30" y="22"/>
                  </a:cubicBezTo>
                  <a:cubicBezTo>
                    <a:pt x="31" y="24"/>
                    <a:pt x="31" y="28"/>
                    <a:pt x="31" y="33"/>
                  </a:cubicBezTo>
                  <a:cubicBezTo>
                    <a:pt x="31" y="53"/>
                    <a:pt x="31" y="53"/>
                    <a:pt x="31" y="53"/>
                  </a:cubicBezTo>
                  <a:cubicBezTo>
                    <a:pt x="27" y="53"/>
                    <a:pt x="27" y="53"/>
                    <a:pt x="27" y="53"/>
                  </a:cubicBezTo>
                  <a:cubicBezTo>
                    <a:pt x="27" y="35"/>
                    <a:pt x="27" y="35"/>
                    <a:pt x="27" y="35"/>
                  </a:cubicBezTo>
                  <a:cubicBezTo>
                    <a:pt x="27" y="30"/>
                    <a:pt x="26" y="27"/>
                    <a:pt x="26" y="26"/>
                  </a:cubicBezTo>
                  <a:cubicBezTo>
                    <a:pt x="26" y="23"/>
                    <a:pt x="25" y="21"/>
                    <a:pt x="23" y="20"/>
                  </a:cubicBezTo>
                  <a:cubicBezTo>
                    <a:pt x="21" y="19"/>
                    <a:pt x="20" y="18"/>
                    <a:pt x="17" y="18"/>
                  </a:cubicBezTo>
                  <a:cubicBezTo>
                    <a:pt x="14" y="18"/>
                    <a:pt x="12" y="19"/>
                    <a:pt x="10" y="21"/>
                  </a:cubicBezTo>
                  <a:cubicBezTo>
                    <a:pt x="7" y="23"/>
                    <a:pt x="6" y="26"/>
                    <a:pt x="5" y="29"/>
                  </a:cubicBezTo>
                  <a:cubicBezTo>
                    <a:pt x="5" y="30"/>
                    <a:pt x="5" y="34"/>
                    <a:pt x="5" y="39"/>
                  </a:cubicBezTo>
                  <a:cubicBezTo>
                    <a:pt x="5" y="53"/>
                    <a:pt x="5" y="53"/>
                    <a:pt x="5" y="53"/>
                  </a:cubicBezTo>
                  <a:cubicBezTo>
                    <a:pt x="0" y="53"/>
                    <a:pt x="0" y="53"/>
                    <a:pt x="0" y="53"/>
                  </a:cubicBezTo>
                  <a:lnTo>
                    <a:pt x="0"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1" name="Google Shape;13;p15">
              <a:extLst>
                <a:ext uri="{FF2B5EF4-FFF2-40B4-BE49-F238E27FC236}">
                  <a16:creationId xmlns:a16="http://schemas.microsoft.com/office/drawing/2014/main" id="{1A0DB826-5CB6-4416-8A6E-98286D8AEF9A}"/>
                </a:ext>
              </a:extLst>
            </p:cNvPr>
            <p:cNvSpPr/>
            <p:nvPr/>
          </p:nvSpPr>
          <p:spPr>
            <a:xfrm>
              <a:off x="3556" y="2119"/>
              <a:ext cx="76" cy="121"/>
            </a:xfrm>
            <a:custGeom>
              <a:avLst/>
              <a:gdLst/>
              <a:ahLst/>
              <a:cxnLst/>
              <a:rect l="l" t="t" r="r" b="b"/>
              <a:pathLst>
                <a:path w="76" h="121" extrusionOk="0">
                  <a:moveTo>
                    <a:pt x="0" y="0"/>
                  </a:moveTo>
                  <a:lnTo>
                    <a:pt x="11" y="0"/>
                  </a:lnTo>
                  <a:lnTo>
                    <a:pt x="39" y="68"/>
                  </a:lnTo>
                  <a:lnTo>
                    <a:pt x="65" y="0"/>
                  </a:lnTo>
                  <a:lnTo>
                    <a:pt x="76" y="0"/>
                  </a:lnTo>
                  <a:lnTo>
                    <a:pt x="28" y="121"/>
                  </a:lnTo>
                  <a:lnTo>
                    <a:pt x="17" y="121"/>
                  </a:lnTo>
                  <a:lnTo>
                    <a:pt x="33" y="82"/>
                  </a:lnTo>
                  <a:lnTo>
                    <a:pt x="0"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2" name="Google Shape;14;p15">
              <a:extLst>
                <a:ext uri="{FF2B5EF4-FFF2-40B4-BE49-F238E27FC236}">
                  <a16:creationId xmlns:a16="http://schemas.microsoft.com/office/drawing/2014/main" id="{4EAD4AAA-304C-4B97-B662-B986AE398102}"/>
                </a:ext>
              </a:extLst>
            </p:cNvPr>
            <p:cNvSpPr/>
            <p:nvPr/>
          </p:nvSpPr>
          <p:spPr>
            <a:xfrm>
              <a:off x="3647" y="2117"/>
              <a:ext cx="80" cy="123"/>
            </a:xfrm>
            <a:custGeom>
              <a:avLst/>
              <a:gdLst/>
              <a:ahLst/>
              <a:cxnLst/>
              <a:rect l="l" t="t" r="r" b="b"/>
              <a:pathLst>
                <a:path w="37" h="53" extrusionOk="0">
                  <a:moveTo>
                    <a:pt x="0" y="1"/>
                  </a:moveTo>
                  <a:cubicBezTo>
                    <a:pt x="4" y="1"/>
                    <a:pt x="4" y="1"/>
                    <a:pt x="4" y="1"/>
                  </a:cubicBezTo>
                  <a:cubicBezTo>
                    <a:pt x="4" y="8"/>
                    <a:pt x="4" y="8"/>
                    <a:pt x="4" y="8"/>
                  </a:cubicBezTo>
                  <a:cubicBezTo>
                    <a:pt x="6" y="5"/>
                    <a:pt x="8" y="3"/>
                    <a:pt x="10" y="2"/>
                  </a:cubicBezTo>
                  <a:cubicBezTo>
                    <a:pt x="13" y="0"/>
                    <a:pt x="16" y="0"/>
                    <a:pt x="18" y="0"/>
                  </a:cubicBezTo>
                  <a:cubicBezTo>
                    <a:pt x="24" y="0"/>
                    <a:pt x="28" y="2"/>
                    <a:pt x="32" y="5"/>
                  </a:cubicBezTo>
                  <a:cubicBezTo>
                    <a:pt x="35" y="9"/>
                    <a:pt x="37" y="14"/>
                    <a:pt x="37" y="20"/>
                  </a:cubicBezTo>
                  <a:cubicBezTo>
                    <a:pt x="37" y="25"/>
                    <a:pt x="35" y="30"/>
                    <a:pt x="32" y="34"/>
                  </a:cubicBezTo>
                  <a:cubicBezTo>
                    <a:pt x="28" y="38"/>
                    <a:pt x="24" y="40"/>
                    <a:pt x="19" y="40"/>
                  </a:cubicBezTo>
                  <a:cubicBezTo>
                    <a:pt x="16" y="40"/>
                    <a:pt x="13" y="40"/>
                    <a:pt x="11" y="38"/>
                  </a:cubicBezTo>
                  <a:cubicBezTo>
                    <a:pt x="8" y="37"/>
                    <a:pt x="6" y="35"/>
                    <a:pt x="4" y="33"/>
                  </a:cubicBezTo>
                  <a:cubicBezTo>
                    <a:pt x="4" y="53"/>
                    <a:pt x="4" y="53"/>
                    <a:pt x="4" y="53"/>
                  </a:cubicBezTo>
                  <a:cubicBezTo>
                    <a:pt x="0" y="53"/>
                    <a:pt x="0" y="53"/>
                    <a:pt x="0" y="53"/>
                  </a:cubicBezTo>
                  <a:lnTo>
                    <a:pt x="0" y="1"/>
                  </a:lnTo>
                  <a:close/>
                  <a:moveTo>
                    <a:pt x="18" y="4"/>
                  </a:moveTo>
                  <a:cubicBezTo>
                    <a:pt x="14" y="4"/>
                    <a:pt x="11" y="6"/>
                    <a:pt x="8" y="9"/>
                  </a:cubicBezTo>
                  <a:cubicBezTo>
                    <a:pt x="5" y="12"/>
                    <a:pt x="4" y="16"/>
                    <a:pt x="4" y="20"/>
                  </a:cubicBezTo>
                  <a:cubicBezTo>
                    <a:pt x="4" y="23"/>
                    <a:pt x="4" y="26"/>
                    <a:pt x="6" y="28"/>
                  </a:cubicBezTo>
                  <a:cubicBezTo>
                    <a:pt x="7" y="30"/>
                    <a:pt x="9" y="32"/>
                    <a:pt x="11" y="34"/>
                  </a:cubicBezTo>
                  <a:cubicBezTo>
                    <a:pt x="13" y="35"/>
                    <a:pt x="16" y="36"/>
                    <a:pt x="18" y="36"/>
                  </a:cubicBezTo>
                  <a:cubicBezTo>
                    <a:pt x="21" y="36"/>
                    <a:pt x="23" y="35"/>
                    <a:pt x="25" y="34"/>
                  </a:cubicBezTo>
                  <a:cubicBezTo>
                    <a:pt x="27" y="32"/>
                    <a:pt x="29" y="30"/>
                    <a:pt x="30" y="28"/>
                  </a:cubicBezTo>
                  <a:cubicBezTo>
                    <a:pt x="32" y="25"/>
                    <a:pt x="32" y="23"/>
                    <a:pt x="32" y="20"/>
                  </a:cubicBezTo>
                  <a:cubicBezTo>
                    <a:pt x="32" y="17"/>
                    <a:pt x="32" y="15"/>
                    <a:pt x="30" y="12"/>
                  </a:cubicBezTo>
                  <a:cubicBezTo>
                    <a:pt x="29" y="10"/>
                    <a:pt x="27" y="8"/>
                    <a:pt x="25" y="6"/>
                  </a:cubicBezTo>
                  <a:cubicBezTo>
                    <a:pt x="23" y="5"/>
                    <a:pt x="21" y="4"/>
                    <a:pt x="18" y="4"/>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3" name="Google Shape;15;p15">
              <a:extLst>
                <a:ext uri="{FF2B5EF4-FFF2-40B4-BE49-F238E27FC236}">
                  <a16:creationId xmlns:a16="http://schemas.microsoft.com/office/drawing/2014/main" id="{6BD94501-BD15-4202-B76B-CD723E06D252}"/>
                </a:ext>
              </a:extLst>
            </p:cNvPr>
            <p:cNvSpPr/>
            <p:nvPr/>
          </p:nvSpPr>
          <p:spPr>
            <a:xfrm>
              <a:off x="3742" y="2117"/>
              <a:ext cx="81" cy="93"/>
            </a:xfrm>
            <a:custGeom>
              <a:avLst/>
              <a:gdLst/>
              <a:ahLst/>
              <a:cxnLst/>
              <a:rect l="l" t="t" r="r" b="b"/>
              <a:pathLst>
                <a:path w="37" h="40" extrusionOk="0">
                  <a:moveTo>
                    <a:pt x="19" y="0"/>
                  </a:moveTo>
                  <a:cubicBezTo>
                    <a:pt x="24" y="0"/>
                    <a:pt x="29" y="2"/>
                    <a:pt x="32" y="6"/>
                  </a:cubicBezTo>
                  <a:cubicBezTo>
                    <a:pt x="36" y="10"/>
                    <a:pt x="37" y="15"/>
                    <a:pt x="37" y="20"/>
                  </a:cubicBezTo>
                  <a:cubicBezTo>
                    <a:pt x="37" y="25"/>
                    <a:pt x="36" y="30"/>
                    <a:pt x="32" y="34"/>
                  </a:cubicBezTo>
                  <a:cubicBezTo>
                    <a:pt x="29" y="38"/>
                    <a:pt x="24" y="40"/>
                    <a:pt x="19" y="40"/>
                  </a:cubicBezTo>
                  <a:cubicBezTo>
                    <a:pt x="13" y="40"/>
                    <a:pt x="9" y="38"/>
                    <a:pt x="5" y="34"/>
                  </a:cubicBezTo>
                  <a:cubicBezTo>
                    <a:pt x="2" y="30"/>
                    <a:pt x="0" y="25"/>
                    <a:pt x="0" y="20"/>
                  </a:cubicBezTo>
                  <a:cubicBezTo>
                    <a:pt x="0" y="15"/>
                    <a:pt x="2" y="10"/>
                    <a:pt x="5" y="6"/>
                  </a:cubicBezTo>
                  <a:cubicBezTo>
                    <a:pt x="9" y="2"/>
                    <a:pt x="13" y="0"/>
                    <a:pt x="19" y="0"/>
                  </a:cubicBezTo>
                  <a:close/>
                  <a:moveTo>
                    <a:pt x="19" y="4"/>
                  </a:moveTo>
                  <a:cubicBezTo>
                    <a:pt x="15" y="4"/>
                    <a:pt x="12" y="6"/>
                    <a:pt x="9" y="9"/>
                  </a:cubicBezTo>
                  <a:cubicBezTo>
                    <a:pt x="6" y="12"/>
                    <a:pt x="5" y="16"/>
                    <a:pt x="5" y="20"/>
                  </a:cubicBezTo>
                  <a:cubicBezTo>
                    <a:pt x="5" y="23"/>
                    <a:pt x="5" y="26"/>
                    <a:pt x="7" y="28"/>
                  </a:cubicBezTo>
                  <a:cubicBezTo>
                    <a:pt x="8" y="30"/>
                    <a:pt x="9" y="32"/>
                    <a:pt x="12" y="34"/>
                  </a:cubicBezTo>
                  <a:cubicBezTo>
                    <a:pt x="14" y="35"/>
                    <a:pt x="16" y="36"/>
                    <a:pt x="19" y="36"/>
                  </a:cubicBezTo>
                  <a:cubicBezTo>
                    <a:pt x="21" y="36"/>
                    <a:pt x="24" y="35"/>
                    <a:pt x="26" y="34"/>
                  </a:cubicBezTo>
                  <a:cubicBezTo>
                    <a:pt x="28" y="32"/>
                    <a:pt x="30" y="30"/>
                    <a:pt x="31" y="28"/>
                  </a:cubicBezTo>
                  <a:cubicBezTo>
                    <a:pt x="32" y="26"/>
                    <a:pt x="33" y="23"/>
                    <a:pt x="33" y="20"/>
                  </a:cubicBezTo>
                  <a:cubicBezTo>
                    <a:pt x="33" y="16"/>
                    <a:pt x="31" y="12"/>
                    <a:pt x="29" y="9"/>
                  </a:cubicBezTo>
                  <a:cubicBezTo>
                    <a:pt x="26" y="6"/>
                    <a:pt x="23" y="4"/>
                    <a:pt x="19" y="4"/>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4" name="Google Shape;16;p15">
              <a:extLst>
                <a:ext uri="{FF2B5EF4-FFF2-40B4-BE49-F238E27FC236}">
                  <a16:creationId xmlns:a16="http://schemas.microsoft.com/office/drawing/2014/main" id="{22BD11B8-31F7-4BA8-9474-6ECEC176DC4B}"/>
                </a:ext>
              </a:extLst>
            </p:cNvPr>
            <p:cNvSpPr/>
            <p:nvPr/>
          </p:nvSpPr>
          <p:spPr>
            <a:xfrm>
              <a:off x="3838" y="2085"/>
              <a:ext cx="39" cy="123"/>
            </a:xfrm>
            <a:custGeom>
              <a:avLst/>
              <a:gdLst/>
              <a:ahLst/>
              <a:cxnLst/>
              <a:rect l="l" t="t" r="r" b="b"/>
              <a:pathLst>
                <a:path w="39" h="123" extrusionOk="0">
                  <a:moveTo>
                    <a:pt x="13" y="0"/>
                  </a:moveTo>
                  <a:lnTo>
                    <a:pt x="24" y="0"/>
                  </a:lnTo>
                  <a:lnTo>
                    <a:pt x="24" y="34"/>
                  </a:lnTo>
                  <a:lnTo>
                    <a:pt x="39" y="34"/>
                  </a:lnTo>
                  <a:lnTo>
                    <a:pt x="39" y="44"/>
                  </a:lnTo>
                  <a:lnTo>
                    <a:pt x="24" y="44"/>
                  </a:lnTo>
                  <a:lnTo>
                    <a:pt x="24" y="123"/>
                  </a:lnTo>
                  <a:lnTo>
                    <a:pt x="13" y="123"/>
                  </a:lnTo>
                  <a:lnTo>
                    <a:pt x="13" y="44"/>
                  </a:lnTo>
                  <a:lnTo>
                    <a:pt x="0" y="44"/>
                  </a:lnTo>
                  <a:lnTo>
                    <a:pt x="0" y="34"/>
                  </a:lnTo>
                  <a:lnTo>
                    <a:pt x="13" y="34"/>
                  </a:lnTo>
                  <a:lnTo>
                    <a:pt x="13"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5" name="Google Shape;17;p15">
              <a:extLst>
                <a:ext uri="{FF2B5EF4-FFF2-40B4-BE49-F238E27FC236}">
                  <a16:creationId xmlns:a16="http://schemas.microsoft.com/office/drawing/2014/main" id="{C74E1FD3-5A75-4CF2-AB55-89F22F228E30}"/>
                </a:ext>
              </a:extLst>
            </p:cNvPr>
            <p:cNvSpPr/>
            <p:nvPr/>
          </p:nvSpPr>
          <p:spPr>
            <a:xfrm>
              <a:off x="3892" y="2085"/>
              <a:ext cx="67" cy="123"/>
            </a:xfrm>
            <a:custGeom>
              <a:avLst/>
              <a:gdLst/>
              <a:ahLst/>
              <a:cxnLst/>
              <a:rect l="l" t="t" r="r" b="b"/>
              <a:pathLst>
                <a:path w="31" h="53" extrusionOk="0">
                  <a:moveTo>
                    <a:pt x="0" y="0"/>
                  </a:moveTo>
                  <a:cubicBezTo>
                    <a:pt x="5" y="0"/>
                    <a:pt x="5" y="0"/>
                    <a:pt x="5" y="0"/>
                  </a:cubicBezTo>
                  <a:cubicBezTo>
                    <a:pt x="5" y="21"/>
                    <a:pt x="5" y="21"/>
                    <a:pt x="5" y="21"/>
                  </a:cubicBezTo>
                  <a:cubicBezTo>
                    <a:pt x="6" y="19"/>
                    <a:pt x="9" y="17"/>
                    <a:pt x="11" y="16"/>
                  </a:cubicBezTo>
                  <a:cubicBezTo>
                    <a:pt x="13" y="14"/>
                    <a:pt x="15" y="14"/>
                    <a:pt x="18" y="14"/>
                  </a:cubicBezTo>
                  <a:cubicBezTo>
                    <a:pt x="21" y="14"/>
                    <a:pt x="23" y="14"/>
                    <a:pt x="25" y="16"/>
                  </a:cubicBezTo>
                  <a:cubicBezTo>
                    <a:pt x="27" y="17"/>
                    <a:pt x="29" y="19"/>
                    <a:pt x="30" y="22"/>
                  </a:cubicBezTo>
                  <a:cubicBezTo>
                    <a:pt x="31" y="24"/>
                    <a:pt x="31" y="28"/>
                    <a:pt x="31" y="33"/>
                  </a:cubicBezTo>
                  <a:cubicBezTo>
                    <a:pt x="31" y="53"/>
                    <a:pt x="31" y="53"/>
                    <a:pt x="31" y="53"/>
                  </a:cubicBezTo>
                  <a:cubicBezTo>
                    <a:pt x="27" y="53"/>
                    <a:pt x="27" y="53"/>
                    <a:pt x="27" y="53"/>
                  </a:cubicBezTo>
                  <a:cubicBezTo>
                    <a:pt x="27" y="35"/>
                    <a:pt x="27" y="35"/>
                    <a:pt x="27" y="35"/>
                  </a:cubicBezTo>
                  <a:cubicBezTo>
                    <a:pt x="27" y="30"/>
                    <a:pt x="27" y="27"/>
                    <a:pt x="26" y="26"/>
                  </a:cubicBezTo>
                  <a:cubicBezTo>
                    <a:pt x="26" y="23"/>
                    <a:pt x="25" y="21"/>
                    <a:pt x="23" y="20"/>
                  </a:cubicBezTo>
                  <a:cubicBezTo>
                    <a:pt x="22" y="19"/>
                    <a:pt x="20" y="18"/>
                    <a:pt x="17" y="18"/>
                  </a:cubicBezTo>
                  <a:cubicBezTo>
                    <a:pt x="14" y="18"/>
                    <a:pt x="12" y="19"/>
                    <a:pt x="10" y="21"/>
                  </a:cubicBezTo>
                  <a:cubicBezTo>
                    <a:pt x="7" y="23"/>
                    <a:pt x="6" y="26"/>
                    <a:pt x="5" y="29"/>
                  </a:cubicBezTo>
                  <a:cubicBezTo>
                    <a:pt x="5" y="30"/>
                    <a:pt x="5" y="34"/>
                    <a:pt x="5" y="39"/>
                  </a:cubicBezTo>
                  <a:cubicBezTo>
                    <a:pt x="5" y="53"/>
                    <a:pt x="5" y="53"/>
                    <a:pt x="5" y="53"/>
                  </a:cubicBezTo>
                  <a:cubicBezTo>
                    <a:pt x="0" y="53"/>
                    <a:pt x="0" y="53"/>
                    <a:pt x="0" y="53"/>
                  </a:cubicBezTo>
                  <a:lnTo>
                    <a:pt x="0" y="0"/>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6" name="Google Shape;18;p15">
              <a:extLst>
                <a:ext uri="{FF2B5EF4-FFF2-40B4-BE49-F238E27FC236}">
                  <a16:creationId xmlns:a16="http://schemas.microsoft.com/office/drawing/2014/main" id="{2F060666-CB71-4451-94E3-30BF78D8D3EE}"/>
                </a:ext>
              </a:extLst>
            </p:cNvPr>
            <p:cNvSpPr/>
            <p:nvPr/>
          </p:nvSpPr>
          <p:spPr>
            <a:xfrm>
              <a:off x="3979" y="2117"/>
              <a:ext cx="80" cy="93"/>
            </a:xfrm>
            <a:custGeom>
              <a:avLst/>
              <a:gdLst/>
              <a:ahLst/>
              <a:cxnLst/>
              <a:rect l="l" t="t" r="r" b="b"/>
              <a:pathLst>
                <a:path w="37" h="40" extrusionOk="0">
                  <a:moveTo>
                    <a:pt x="32" y="26"/>
                  </a:moveTo>
                  <a:cubicBezTo>
                    <a:pt x="35" y="29"/>
                    <a:pt x="35" y="29"/>
                    <a:pt x="35" y="29"/>
                  </a:cubicBezTo>
                  <a:cubicBezTo>
                    <a:pt x="34" y="31"/>
                    <a:pt x="33" y="33"/>
                    <a:pt x="31" y="35"/>
                  </a:cubicBezTo>
                  <a:cubicBezTo>
                    <a:pt x="29" y="37"/>
                    <a:pt x="27" y="38"/>
                    <a:pt x="25" y="39"/>
                  </a:cubicBezTo>
                  <a:cubicBezTo>
                    <a:pt x="23" y="40"/>
                    <a:pt x="21" y="40"/>
                    <a:pt x="18" y="40"/>
                  </a:cubicBezTo>
                  <a:cubicBezTo>
                    <a:pt x="12" y="40"/>
                    <a:pt x="8" y="38"/>
                    <a:pt x="4" y="34"/>
                  </a:cubicBezTo>
                  <a:cubicBezTo>
                    <a:pt x="1" y="30"/>
                    <a:pt x="0" y="25"/>
                    <a:pt x="0" y="20"/>
                  </a:cubicBezTo>
                  <a:cubicBezTo>
                    <a:pt x="0" y="15"/>
                    <a:pt x="1" y="11"/>
                    <a:pt x="4" y="7"/>
                  </a:cubicBezTo>
                  <a:cubicBezTo>
                    <a:pt x="7" y="2"/>
                    <a:pt x="12" y="0"/>
                    <a:pt x="18" y="0"/>
                  </a:cubicBezTo>
                  <a:cubicBezTo>
                    <a:pt x="24" y="0"/>
                    <a:pt x="29" y="2"/>
                    <a:pt x="33" y="7"/>
                  </a:cubicBezTo>
                  <a:cubicBezTo>
                    <a:pt x="35" y="11"/>
                    <a:pt x="37" y="15"/>
                    <a:pt x="37" y="20"/>
                  </a:cubicBezTo>
                  <a:cubicBezTo>
                    <a:pt x="4" y="20"/>
                    <a:pt x="4" y="20"/>
                    <a:pt x="4" y="20"/>
                  </a:cubicBezTo>
                  <a:cubicBezTo>
                    <a:pt x="4" y="25"/>
                    <a:pt x="6" y="28"/>
                    <a:pt x="8" y="31"/>
                  </a:cubicBezTo>
                  <a:cubicBezTo>
                    <a:pt x="11" y="34"/>
                    <a:pt x="14" y="36"/>
                    <a:pt x="18" y="36"/>
                  </a:cubicBezTo>
                  <a:cubicBezTo>
                    <a:pt x="20" y="36"/>
                    <a:pt x="21" y="35"/>
                    <a:pt x="23" y="35"/>
                  </a:cubicBezTo>
                  <a:cubicBezTo>
                    <a:pt x="25" y="34"/>
                    <a:pt x="26" y="33"/>
                    <a:pt x="28" y="32"/>
                  </a:cubicBezTo>
                  <a:cubicBezTo>
                    <a:pt x="29" y="31"/>
                    <a:pt x="30" y="29"/>
                    <a:pt x="32" y="26"/>
                  </a:cubicBezTo>
                  <a:close/>
                  <a:moveTo>
                    <a:pt x="32" y="16"/>
                  </a:moveTo>
                  <a:cubicBezTo>
                    <a:pt x="31" y="13"/>
                    <a:pt x="30" y="11"/>
                    <a:pt x="29" y="10"/>
                  </a:cubicBezTo>
                  <a:cubicBezTo>
                    <a:pt x="28" y="8"/>
                    <a:pt x="26" y="7"/>
                    <a:pt x="24" y="6"/>
                  </a:cubicBezTo>
                  <a:cubicBezTo>
                    <a:pt x="22" y="5"/>
                    <a:pt x="20" y="4"/>
                    <a:pt x="18" y="4"/>
                  </a:cubicBezTo>
                  <a:cubicBezTo>
                    <a:pt x="15" y="4"/>
                    <a:pt x="11" y="6"/>
                    <a:pt x="9" y="8"/>
                  </a:cubicBezTo>
                  <a:cubicBezTo>
                    <a:pt x="7" y="10"/>
                    <a:pt x="6" y="12"/>
                    <a:pt x="5" y="16"/>
                  </a:cubicBezTo>
                  <a:lnTo>
                    <a:pt x="32" y="1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7" name="Google Shape;19;p15">
              <a:extLst>
                <a:ext uri="{FF2B5EF4-FFF2-40B4-BE49-F238E27FC236}">
                  <a16:creationId xmlns:a16="http://schemas.microsoft.com/office/drawing/2014/main" id="{F78400A3-99AE-417E-B69B-FAFA03C98639}"/>
                </a:ext>
              </a:extLst>
            </p:cNvPr>
            <p:cNvSpPr/>
            <p:nvPr/>
          </p:nvSpPr>
          <p:spPr>
            <a:xfrm>
              <a:off x="4070" y="2117"/>
              <a:ext cx="45" cy="93"/>
            </a:xfrm>
            <a:custGeom>
              <a:avLst/>
              <a:gdLst/>
              <a:ahLst/>
              <a:cxnLst/>
              <a:rect l="l" t="t" r="r" b="b"/>
              <a:pathLst>
                <a:path w="21" h="40" extrusionOk="0">
                  <a:moveTo>
                    <a:pt x="21" y="5"/>
                  </a:moveTo>
                  <a:cubicBezTo>
                    <a:pt x="18" y="8"/>
                    <a:pt x="18" y="8"/>
                    <a:pt x="18" y="8"/>
                  </a:cubicBezTo>
                  <a:cubicBezTo>
                    <a:pt x="16" y="6"/>
                    <a:pt x="13" y="4"/>
                    <a:pt x="11" y="4"/>
                  </a:cubicBezTo>
                  <a:cubicBezTo>
                    <a:pt x="10" y="4"/>
                    <a:pt x="8" y="5"/>
                    <a:pt x="7" y="6"/>
                  </a:cubicBezTo>
                  <a:cubicBezTo>
                    <a:pt x="6" y="7"/>
                    <a:pt x="6" y="8"/>
                    <a:pt x="6" y="10"/>
                  </a:cubicBezTo>
                  <a:cubicBezTo>
                    <a:pt x="6" y="11"/>
                    <a:pt x="6" y="12"/>
                    <a:pt x="7" y="13"/>
                  </a:cubicBezTo>
                  <a:cubicBezTo>
                    <a:pt x="8" y="14"/>
                    <a:pt x="10" y="16"/>
                    <a:pt x="13" y="17"/>
                  </a:cubicBezTo>
                  <a:cubicBezTo>
                    <a:pt x="16" y="19"/>
                    <a:pt x="18" y="21"/>
                    <a:pt x="20" y="23"/>
                  </a:cubicBezTo>
                  <a:cubicBezTo>
                    <a:pt x="21" y="25"/>
                    <a:pt x="21" y="27"/>
                    <a:pt x="21" y="29"/>
                  </a:cubicBezTo>
                  <a:cubicBezTo>
                    <a:pt x="21" y="32"/>
                    <a:pt x="20" y="35"/>
                    <a:pt x="18" y="37"/>
                  </a:cubicBezTo>
                  <a:cubicBezTo>
                    <a:pt x="16" y="39"/>
                    <a:pt x="14" y="40"/>
                    <a:pt x="10" y="40"/>
                  </a:cubicBezTo>
                  <a:cubicBezTo>
                    <a:pt x="8" y="40"/>
                    <a:pt x="6" y="40"/>
                    <a:pt x="5" y="39"/>
                  </a:cubicBezTo>
                  <a:cubicBezTo>
                    <a:pt x="3" y="38"/>
                    <a:pt x="1" y="36"/>
                    <a:pt x="0" y="35"/>
                  </a:cubicBezTo>
                  <a:cubicBezTo>
                    <a:pt x="3" y="31"/>
                    <a:pt x="3" y="31"/>
                    <a:pt x="3" y="31"/>
                  </a:cubicBezTo>
                  <a:cubicBezTo>
                    <a:pt x="5" y="34"/>
                    <a:pt x="8" y="36"/>
                    <a:pt x="10" y="36"/>
                  </a:cubicBezTo>
                  <a:cubicBezTo>
                    <a:pt x="12" y="36"/>
                    <a:pt x="14" y="35"/>
                    <a:pt x="15" y="34"/>
                  </a:cubicBezTo>
                  <a:cubicBezTo>
                    <a:pt x="16" y="32"/>
                    <a:pt x="17" y="31"/>
                    <a:pt x="17" y="29"/>
                  </a:cubicBezTo>
                  <a:cubicBezTo>
                    <a:pt x="17" y="28"/>
                    <a:pt x="17" y="26"/>
                    <a:pt x="16" y="25"/>
                  </a:cubicBezTo>
                  <a:cubicBezTo>
                    <a:pt x="15" y="24"/>
                    <a:pt x="13" y="23"/>
                    <a:pt x="10" y="21"/>
                  </a:cubicBezTo>
                  <a:cubicBezTo>
                    <a:pt x="7" y="19"/>
                    <a:pt x="4" y="18"/>
                    <a:pt x="3" y="16"/>
                  </a:cubicBezTo>
                  <a:cubicBezTo>
                    <a:pt x="2" y="14"/>
                    <a:pt x="1" y="12"/>
                    <a:pt x="1" y="10"/>
                  </a:cubicBezTo>
                  <a:cubicBezTo>
                    <a:pt x="1" y="7"/>
                    <a:pt x="2" y="4"/>
                    <a:pt x="4" y="2"/>
                  </a:cubicBezTo>
                  <a:cubicBezTo>
                    <a:pt x="6" y="1"/>
                    <a:pt x="9" y="0"/>
                    <a:pt x="11" y="0"/>
                  </a:cubicBezTo>
                  <a:cubicBezTo>
                    <a:pt x="15" y="0"/>
                    <a:pt x="18" y="1"/>
                    <a:pt x="21" y="5"/>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8" name="Google Shape;20;p15">
              <a:extLst>
                <a:ext uri="{FF2B5EF4-FFF2-40B4-BE49-F238E27FC236}">
                  <a16:creationId xmlns:a16="http://schemas.microsoft.com/office/drawing/2014/main" id="{3E5C2B38-37CC-4407-B304-A07209D2E2BC}"/>
                </a:ext>
              </a:extLst>
            </p:cNvPr>
            <p:cNvSpPr/>
            <p:nvPr/>
          </p:nvSpPr>
          <p:spPr>
            <a:xfrm>
              <a:off x="4132" y="2119"/>
              <a:ext cx="9" cy="89"/>
            </a:xfrm>
            <a:prstGeom prst="rect">
              <a:avLst/>
            </a:pr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19" name="Google Shape;21;p15">
              <a:extLst>
                <a:ext uri="{FF2B5EF4-FFF2-40B4-BE49-F238E27FC236}">
                  <a16:creationId xmlns:a16="http://schemas.microsoft.com/office/drawing/2014/main" id="{752D435B-7214-49E6-90B7-2087FC23E6D7}"/>
                </a:ext>
              </a:extLst>
            </p:cNvPr>
            <p:cNvSpPr/>
            <p:nvPr/>
          </p:nvSpPr>
          <p:spPr>
            <a:xfrm>
              <a:off x="4156" y="2117"/>
              <a:ext cx="46" cy="93"/>
            </a:xfrm>
            <a:custGeom>
              <a:avLst/>
              <a:gdLst/>
              <a:ahLst/>
              <a:cxnLst/>
              <a:rect l="l" t="t" r="r" b="b"/>
              <a:pathLst>
                <a:path w="21" h="40" extrusionOk="0">
                  <a:moveTo>
                    <a:pt x="21" y="5"/>
                  </a:moveTo>
                  <a:cubicBezTo>
                    <a:pt x="18" y="8"/>
                    <a:pt x="18" y="8"/>
                    <a:pt x="18" y="8"/>
                  </a:cubicBezTo>
                  <a:cubicBezTo>
                    <a:pt x="16" y="6"/>
                    <a:pt x="13" y="4"/>
                    <a:pt x="11" y="4"/>
                  </a:cubicBezTo>
                  <a:cubicBezTo>
                    <a:pt x="9" y="4"/>
                    <a:pt x="8" y="5"/>
                    <a:pt x="7" y="6"/>
                  </a:cubicBezTo>
                  <a:cubicBezTo>
                    <a:pt x="6" y="7"/>
                    <a:pt x="6" y="8"/>
                    <a:pt x="6" y="10"/>
                  </a:cubicBezTo>
                  <a:cubicBezTo>
                    <a:pt x="6" y="11"/>
                    <a:pt x="6" y="12"/>
                    <a:pt x="7" y="13"/>
                  </a:cubicBezTo>
                  <a:cubicBezTo>
                    <a:pt x="8" y="14"/>
                    <a:pt x="10" y="16"/>
                    <a:pt x="12" y="17"/>
                  </a:cubicBezTo>
                  <a:cubicBezTo>
                    <a:pt x="16" y="19"/>
                    <a:pt x="18" y="21"/>
                    <a:pt x="19" y="23"/>
                  </a:cubicBezTo>
                  <a:cubicBezTo>
                    <a:pt x="21" y="25"/>
                    <a:pt x="21" y="27"/>
                    <a:pt x="21" y="29"/>
                  </a:cubicBezTo>
                  <a:cubicBezTo>
                    <a:pt x="21" y="32"/>
                    <a:pt x="20" y="35"/>
                    <a:pt x="18" y="37"/>
                  </a:cubicBezTo>
                  <a:cubicBezTo>
                    <a:pt x="16" y="39"/>
                    <a:pt x="13" y="40"/>
                    <a:pt x="10" y="40"/>
                  </a:cubicBezTo>
                  <a:cubicBezTo>
                    <a:pt x="8" y="40"/>
                    <a:pt x="6" y="40"/>
                    <a:pt x="4" y="39"/>
                  </a:cubicBezTo>
                  <a:cubicBezTo>
                    <a:pt x="3" y="38"/>
                    <a:pt x="1" y="36"/>
                    <a:pt x="0" y="35"/>
                  </a:cubicBezTo>
                  <a:cubicBezTo>
                    <a:pt x="3" y="31"/>
                    <a:pt x="3" y="31"/>
                    <a:pt x="3" y="31"/>
                  </a:cubicBezTo>
                  <a:cubicBezTo>
                    <a:pt x="5" y="34"/>
                    <a:pt x="7" y="36"/>
                    <a:pt x="10" y="36"/>
                  </a:cubicBezTo>
                  <a:cubicBezTo>
                    <a:pt x="12" y="36"/>
                    <a:pt x="14" y="35"/>
                    <a:pt x="15" y="34"/>
                  </a:cubicBezTo>
                  <a:cubicBezTo>
                    <a:pt x="16" y="32"/>
                    <a:pt x="17" y="31"/>
                    <a:pt x="17" y="29"/>
                  </a:cubicBezTo>
                  <a:cubicBezTo>
                    <a:pt x="17" y="28"/>
                    <a:pt x="16" y="26"/>
                    <a:pt x="16" y="25"/>
                  </a:cubicBezTo>
                  <a:cubicBezTo>
                    <a:pt x="15" y="24"/>
                    <a:pt x="13" y="23"/>
                    <a:pt x="10" y="21"/>
                  </a:cubicBezTo>
                  <a:cubicBezTo>
                    <a:pt x="6" y="19"/>
                    <a:pt x="4" y="18"/>
                    <a:pt x="3" y="16"/>
                  </a:cubicBezTo>
                  <a:cubicBezTo>
                    <a:pt x="2" y="14"/>
                    <a:pt x="1" y="12"/>
                    <a:pt x="1" y="10"/>
                  </a:cubicBezTo>
                  <a:cubicBezTo>
                    <a:pt x="1" y="7"/>
                    <a:pt x="2" y="4"/>
                    <a:pt x="4" y="2"/>
                  </a:cubicBezTo>
                  <a:cubicBezTo>
                    <a:pt x="6" y="1"/>
                    <a:pt x="8" y="0"/>
                    <a:pt x="11" y="0"/>
                  </a:cubicBezTo>
                  <a:cubicBezTo>
                    <a:pt x="15" y="0"/>
                    <a:pt x="18" y="1"/>
                    <a:pt x="21" y="5"/>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sp>
          <p:nvSpPr>
            <p:cNvPr id="20" name="Google Shape;22;p15">
              <a:extLst>
                <a:ext uri="{FF2B5EF4-FFF2-40B4-BE49-F238E27FC236}">
                  <a16:creationId xmlns:a16="http://schemas.microsoft.com/office/drawing/2014/main" id="{83269243-710C-4FD1-84FA-E5100DFA3ACB}"/>
                </a:ext>
              </a:extLst>
            </p:cNvPr>
            <p:cNvSpPr/>
            <p:nvPr/>
          </p:nvSpPr>
          <p:spPr>
            <a:xfrm>
              <a:off x="4128" y="2082"/>
              <a:ext cx="17" cy="19"/>
            </a:xfrm>
            <a:custGeom>
              <a:avLst/>
              <a:gdLst/>
              <a:ahLst/>
              <a:cxnLst/>
              <a:rect l="l" t="t" r="r" b="b"/>
              <a:pathLst>
                <a:path w="8" h="8" extrusionOk="0">
                  <a:moveTo>
                    <a:pt x="4" y="0"/>
                  </a:moveTo>
                  <a:cubicBezTo>
                    <a:pt x="5" y="0"/>
                    <a:pt x="6" y="0"/>
                    <a:pt x="7" y="1"/>
                  </a:cubicBezTo>
                  <a:cubicBezTo>
                    <a:pt x="8" y="2"/>
                    <a:pt x="8" y="3"/>
                    <a:pt x="8" y="4"/>
                  </a:cubicBezTo>
                  <a:cubicBezTo>
                    <a:pt x="8" y="5"/>
                    <a:pt x="8" y="6"/>
                    <a:pt x="7" y="7"/>
                  </a:cubicBezTo>
                  <a:cubicBezTo>
                    <a:pt x="6" y="7"/>
                    <a:pt x="5" y="8"/>
                    <a:pt x="4" y="8"/>
                  </a:cubicBezTo>
                  <a:cubicBezTo>
                    <a:pt x="3" y="8"/>
                    <a:pt x="2" y="7"/>
                    <a:pt x="1" y="7"/>
                  </a:cubicBezTo>
                  <a:cubicBezTo>
                    <a:pt x="1" y="6"/>
                    <a:pt x="0" y="5"/>
                    <a:pt x="0" y="4"/>
                  </a:cubicBezTo>
                  <a:cubicBezTo>
                    <a:pt x="0" y="3"/>
                    <a:pt x="1" y="2"/>
                    <a:pt x="1" y="1"/>
                  </a:cubicBezTo>
                  <a:cubicBezTo>
                    <a:pt x="2" y="0"/>
                    <a:pt x="3" y="0"/>
                    <a:pt x="4"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tx1"/>
                </a:solidFill>
                <a:latin typeface="Raleway"/>
                <a:ea typeface="Raleway"/>
                <a:cs typeface="Raleway"/>
                <a:sym typeface="Raleway"/>
              </a:endParaRPr>
            </a:p>
          </p:txBody>
        </p:sp>
      </p:grpSp>
      <p:sp>
        <p:nvSpPr>
          <p:cNvPr id="21" name="TextBox 20">
            <a:extLst>
              <a:ext uri="{FF2B5EF4-FFF2-40B4-BE49-F238E27FC236}">
                <a16:creationId xmlns:a16="http://schemas.microsoft.com/office/drawing/2014/main" id="{387F6C61-2608-7041-98FE-99C6497B84AF}"/>
              </a:ext>
            </a:extLst>
          </p:cNvPr>
          <p:cNvSpPr txBox="1"/>
          <p:nvPr userDrawn="1"/>
        </p:nvSpPr>
        <p:spPr>
          <a:xfrm>
            <a:off x="7036442" y="6648880"/>
            <a:ext cx="4571779" cy="110800"/>
          </a:xfrm>
          <a:prstGeom prst="rect">
            <a:avLst/>
          </a:prstGeom>
          <a:noFill/>
        </p:spPr>
        <p:txBody>
          <a:bodyPr wrap="square" lIns="0" tIns="0" rIns="0" bIns="0" rtlCol="0">
            <a:spAutoFit/>
          </a:body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chemeClr val="tx2">
                    <a:lumMod val="50000"/>
                    <a:lumOff val="50000"/>
                  </a:schemeClr>
                </a:solidFill>
                <a:effectLst/>
                <a:uLnTx/>
                <a:uFillTx/>
                <a:latin typeface="+mn-lt"/>
                <a:ea typeface="+mn-ea"/>
                <a:cs typeface="+mn-cs"/>
              </a:rPr>
              <a:t>aka.ms/</a:t>
            </a:r>
            <a:r>
              <a:rPr kumimoji="0" lang="en-US" sz="800" b="0" i="0" u="none" strike="noStrike" kern="1200" cap="none" spc="0" normalizeH="0" baseline="0" noProof="0" err="1">
                <a:ln>
                  <a:noFill/>
                </a:ln>
                <a:solidFill>
                  <a:schemeClr val="tx2">
                    <a:lumMod val="50000"/>
                    <a:lumOff val="50000"/>
                  </a:schemeClr>
                </a:solidFill>
                <a:effectLst/>
                <a:uLnTx/>
                <a:uFillTx/>
                <a:latin typeface="+mn-lt"/>
                <a:ea typeface="+mn-ea"/>
                <a:cs typeface="+mn-cs"/>
              </a:rPr>
              <a:t>researchandinsights</a:t>
            </a:r>
            <a:r>
              <a:rPr kumimoji="0" lang="en-US" sz="800" b="0" i="0" u="none" strike="noStrike" kern="1200" cap="none" spc="0" normalizeH="0" baseline="0" noProof="0">
                <a:ln>
                  <a:noFill/>
                </a:ln>
                <a:solidFill>
                  <a:schemeClr val="tx2">
                    <a:lumMod val="50000"/>
                    <a:lumOff val="50000"/>
                  </a:schemeClr>
                </a:solidFill>
                <a:effectLst/>
                <a:uLnTx/>
                <a:uFillTx/>
                <a:latin typeface="+mn-lt"/>
                <a:ea typeface="+mn-ea"/>
                <a:cs typeface="+mn-cs"/>
              </a:rPr>
              <a:t>     Microsoft confidential</a:t>
            </a:r>
            <a:endParaRPr kumimoji="0" lang="en-US" sz="800" b="0" i="0" u="none" strike="noStrike" kern="1200" cap="none" spc="0" normalizeH="0" baseline="0" noProof="0">
              <a:ln>
                <a:noFill/>
              </a:ln>
              <a:solidFill>
                <a:schemeClr val="tx2">
                  <a:lumMod val="50000"/>
                  <a:lumOff val="50000"/>
                </a:schemeClr>
              </a:solidFill>
              <a:effectLst/>
              <a:uLnTx/>
              <a:uFillTx/>
              <a:latin typeface="Segoe UI"/>
              <a:ea typeface="+mn-ea"/>
              <a:cs typeface="+mn-cs"/>
            </a:endParaRPr>
          </a:p>
        </p:txBody>
      </p:sp>
    </p:spTree>
    <p:extLst>
      <p:ext uri="{BB962C8B-B14F-4D97-AF65-F5344CB8AC3E}">
        <p14:creationId xmlns:p14="http://schemas.microsoft.com/office/powerpoint/2010/main" val="38795497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63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5" name="Title 1"/>
          <p:cNvSpPr>
            <a:spLocks noGrp="1"/>
          </p:cNvSpPr>
          <p:nvPr>
            <p:ph type="title"/>
          </p:nvPr>
        </p:nvSpPr>
        <p:spPr>
          <a:xfrm>
            <a:off x="269240" y="161429"/>
            <a:ext cx="11655840" cy="532332"/>
          </a:xfrm>
          <a:prstGeom prst="rect">
            <a:avLst/>
          </a:prstGeom>
        </p:spPr>
        <p:txBody>
          <a:bodyPr/>
          <a:lstStyle/>
          <a:p>
            <a:r>
              <a:rPr lang="en-US"/>
              <a:t>Click to edit Master title style</a:t>
            </a:r>
          </a:p>
        </p:txBody>
      </p:sp>
      <p:sp>
        <p:nvSpPr>
          <p:cNvPr id="6" name="Text Placeholder 2"/>
          <p:cNvSpPr>
            <a:spLocks noGrp="1"/>
          </p:cNvSpPr>
          <p:nvPr>
            <p:ph type="body" sz="quarter" idx="11"/>
          </p:nvPr>
        </p:nvSpPr>
        <p:spPr>
          <a:xfrm>
            <a:off x="269237" y="655501"/>
            <a:ext cx="11655840" cy="596144"/>
          </a:xfrm>
          <a:prstGeom prst="rect">
            <a:avLst/>
          </a:prstGeom>
        </p:spPr>
        <p:txBody>
          <a:bodyPr vert="horz" wrap="square" lIns="91440" tIns="0" rIns="91440" bIns="91440" rtlCol="0" anchor="t">
            <a:noAutofit/>
          </a:bodyPr>
          <a:lstStyle>
            <a:lvl1pPr marL="0" indent="0">
              <a:buFontTx/>
              <a:buNone/>
              <a:defRPr lang="en-US" sz="1568" b="0" i="1" cap="none" spc="-100" dirty="0" smtClean="0">
                <a:ln w="3175">
                  <a:noFill/>
                </a:ln>
                <a:solidFill>
                  <a:schemeClr val="bg1">
                    <a:lumMod val="50000"/>
                  </a:schemeClr>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r>
              <a:rPr lang="en-US"/>
              <a:t>Click to edit Master text styles</a:t>
            </a:r>
          </a:p>
        </p:txBody>
      </p:sp>
    </p:spTree>
    <p:extLst>
      <p:ext uri="{BB962C8B-B14F-4D97-AF65-F5344CB8AC3E}">
        <p14:creationId xmlns:p14="http://schemas.microsoft.com/office/powerpoint/2010/main" val="2763423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5624-0756-386E-0247-284675AB648D}"/>
              </a:ext>
            </a:extLst>
          </p:cNvPr>
          <p:cNvSpPr>
            <a:spLocks noGrp="1"/>
          </p:cNvSpPr>
          <p:nvPr>
            <p:ph type="title"/>
          </p:nvPr>
        </p:nvSpPr>
        <p:spPr>
          <a:xfrm>
            <a:off x="584200" y="457200"/>
            <a:ext cx="11018520" cy="492443"/>
          </a:xfrm>
        </p:spPr>
        <p:txBody>
          <a:bodyPr/>
          <a:lstStyle>
            <a:lvl1pPr>
              <a:defRPr sz="3200" b="0" spc="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28892441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021304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3711487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9561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25345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850974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46748684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219573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99246582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94589331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9963958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253865497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98475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8318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07582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6615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4322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76715361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17442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4185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266738375"/>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1.emf"/><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6" cstate="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381503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6" r:id="rId53"/>
    <p:sldLayoutId id="2147483727" r:id="rId54"/>
    <p:sldLayoutId id="2147483729" r:id="rId55"/>
    <p:sldLayoutId id="2147483782" r:id="rId56"/>
    <p:sldLayoutId id="2147483783" r:id="rId57"/>
    <p:sldLayoutId id="2147483784" r:id="rId58"/>
    <p:sldLayoutId id="2147483785" r:id="rId59"/>
    <p:sldLayoutId id="2147483786" r:id="rId60"/>
    <p:sldLayoutId id="2147483787" r:id="rId61"/>
    <p:sldLayoutId id="2147483788" r:id="rId62"/>
    <p:sldLayoutId id="2147483789" r:id="rId63"/>
    <p:sldLayoutId id="2147484269" r:id="rId6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9"/>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680350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90" r:id="rId16"/>
    <p:sldLayoutId id="2147483924"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41.sv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64.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4.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103251C3-88AA-F310-BE48-9F6C08D49405}"/>
              </a:ext>
              <a:ext uri="{C183D7F6-B498-43B3-948B-1728B52AA6E4}">
                <adec:decorative xmlns:adec="http://schemas.microsoft.com/office/drawing/2017/decorative" val="1"/>
              </a:ext>
            </a:extLst>
          </p:cNvPr>
          <p:cNvSpPr>
            <a:spLocks/>
          </p:cNvSpPr>
          <p:nvPr/>
        </p:nvSpPr>
        <p:spPr bwMode="auto">
          <a:xfrm rot="16200000" flipH="1">
            <a:off x="90641" y="1749272"/>
            <a:ext cx="822018" cy="822018"/>
          </a:xfrm>
          <a:prstGeom prst="ellipse">
            <a:avLst/>
          </a:prstGeom>
          <a:gradFill flip="none" rotWithShape="1">
            <a:gsLst>
              <a:gs pos="0">
                <a:srgbClr val="FFA1C6">
                  <a:alpha val="75000"/>
                </a:srgbClr>
              </a:gs>
              <a:gs pos="100000">
                <a:srgbClr val="F4D956">
                  <a:alpha val="50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24" name="Rectangle: Rounded Corners 23">
            <a:extLst>
              <a:ext uri="{FF2B5EF4-FFF2-40B4-BE49-F238E27FC236}">
                <a16:creationId xmlns:a16="http://schemas.microsoft.com/office/drawing/2014/main" id="{4FAC0FF6-58F6-E4CD-7345-A1D2CF98DA15}"/>
              </a:ext>
              <a:ext uri="{C183D7F6-B498-43B3-948B-1728B52AA6E4}">
                <adec:decorative xmlns:adec="http://schemas.microsoft.com/office/drawing/2017/decorative" val="1"/>
              </a:ext>
            </a:extLst>
          </p:cNvPr>
          <p:cNvSpPr>
            <a:spLocks/>
          </p:cNvSpPr>
          <p:nvPr/>
        </p:nvSpPr>
        <p:spPr bwMode="auto">
          <a:xfrm>
            <a:off x="298040" y="2019300"/>
            <a:ext cx="9818418" cy="3257550"/>
          </a:xfrm>
          <a:prstGeom prst="roundRect">
            <a:avLst>
              <a:gd name="adj" fmla="val 6926"/>
            </a:avLst>
          </a:prstGeom>
          <a:solidFill>
            <a:schemeClr val="bg1">
              <a:alpha val="80000"/>
            </a:schemeClr>
          </a:soli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25" name="Freeform: Shape 24">
            <a:extLst>
              <a:ext uri="{FF2B5EF4-FFF2-40B4-BE49-F238E27FC236}">
                <a16:creationId xmlns:a16="http://schemas.microsoft.com/office/drawing/2014/main" id="{E8843BA8-8E41-F1BA-25C5-401CF3F1577C}"/>
              </a:ext>
              <a:ext uri="{C183D7F6-B498-43B3-948B-1728B52AA6E4}">
                <adec:decorative xmlns:adec="http://schemas.microsoft.com/office/drawing/2017/decorative" val="1"/>
              </a:ext>
            </a:extLst>
          </p:cNvPr>
          <p:cNvSpPr/>
          <p:nvPr/>
        </p:nvSpPr>
        <p:spPr bwMode="auto">
          <a:xfrm>
            <a:off x="0" y="4891315"/>
            <a:ext cx="427791" cy="1966685"/>
          </a:xfrm>
          <a:custGeom>
            <a:avLst/>
            <a:gdLst>
              <a:gd name="connsiteX0" fmla="*/ 0 w 427791"/>
              <a:gd name="connsiteY0" fmla="*/ 0 h 1966685"/>
              <a:gd name="connsiteX1" fmla="*/ 80129 w 427791"/>
              <a:gd name="connsiteY1" fmla="*/ 0 h 1966685"/>
              <a:gd name="connsiteX2" fmla="*/ 427791 w 427791"/>
              <a:gd name="connsiteY2" fmla="*/ 347662 h 1966685"/>
              <a:gd name="connsiteX3" fmla="*/ 427790 w 427791"/>
              <a:gd name="connsiteY3" fmla="*/ 1966685 h 1966685"/>
              <a:gd name="connsiteX4" fmla="*/ 0 w 427791"/>
              <a:gd name="connsiteY4" fmla="*/ 1966685 h 196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91" h="1966685">
                <a:moveTo>
                  <a:pt x="0" y="0"/>
                </a:moveTo>
                <a:lnTo>
                  <a:pt x="80129" y="0"/>
                </a:lnTo>
                <a:cubicBezTo>
                  <a:pt x="272137" y="0"/>
                  <a:pt x="427791" y="155654"/>
                  <a:pt x="427791" y="347662"/>
                </a:cubicBezTo>
                <a:cubicBezTo>
                  <a:pt x="427791" y="887336"/>
                  <a:pt x="427790" y="1427011"/>
                  <a:pt x="427790" y="1966685"/>
                </a:cubicBezTo>
                <a:lnTo>
                  <a:pt x="0" y="1966685"/>
                </a:lnTo>
                <a:close/>
              </a:path>
            </a:pathLst>
          </a:cu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28" name="Freeform: Shape 27">
            <a:extLst>
              <a:ext uri="{FF2B5EF4-FFF2-40B4-BE49-F238E27FC236}">
                <a16:creationId xmlns:a16="http://schemas.microsoft.com/office/drawing/2014/main" id="{62236B3F-4B93-1AF6-9102-93BA4AB61C5A}"/>
              </a:ext>
              <a:ext uri="{C183D7F6-B498-43B3-948B-1728B52AA6E4}">
                <adec:decorative xmlns:adec="http://schemas.microsoft.com/office/drawing/2017/decorative" val="1"/>
              </a:ext>
            </a:extLst>
          </p:cNvPr>
          <p:cNvSpPr>
            <a:spLocks/>
          </p:cNvSpPr>
          <p:nvPr/>
        </p:nvSpPr>
        <p:spPr bwMode="auto">
          <a:xfrm rot="16200000" flipH="1">
            <a:off x="11281203" y="-250397"/>
            <a:ext cx="660400" cy="1161196"/>
          </a:xfrm>
          <a:custGeom>
            <a:avLst/>
            <a:gdLst>
              <a:gd name="connsiteX0" fmla="*/ 0 w 761101"/>
              <a:gd name="connsiteY0" fmla="*/ 0 h 1338261"/>
              <a:gd name="connsiteX1" fmla="*/ 0 w 761101"/>
              <a:gd name="connsiteY1" fmla="*/ 1338261 h 1338261"/>
              <a:gd name="connsiteX2" fmla="*/ 648637 w 761101"/>
              <a:gd name="connsiteY2" fmla="*/ 1338261 h 1338261"/>
              <a:gd name="connsiteX3" fmla="*/ 650738 w 761101"/>
              <a:gd name="connsiteY3" fmla="*/ 1334803 h 1338261"/>
              <a:gd name="connsiteX4" fmla="*/ 761101 w 761101"/>
              <a:gd name="connsiteY4" fmla="*/ 898946 h 1338261"/>
              <a:gd name="connsiteX5" fmla="*/ 30985 w 761101"/>
              <a:gd name="connsiteY5" fmla="*/ 3123 h 133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101" h="1338261">
                <a:moveTo>
                  <a:pt x="0" y="0"/>
                </a:moveTo>
                <a:lnTo>
                  <a:pt x="0" y="1338261"/>
                </a:lnTo>
                <a:lnTo>
                  <a:pt x="648637" y="1338261"/>
                </a:lnTo>
                <a:lnTo>
                  <a:pt x="650738" y="1334803"/>
                </a:lnTo>
                <a:cubicBezTo>
                  <a:pt x="721122" y="1205239"/>
                  <a:pt x="761101" y="1056761"/>
                  <a:pt x="761101" y="898946"/>
                </a:cubicBezTo>
                <a:cubicBezTo>
                  <a:pt x="761101" y="457063"/>
                  <a:pt x="447661" y="88388"/>
                  <a:pt x="30985" y="3123"/>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0" name="Title 19">
            <a:extLst>
              <a:ext uri="{FF2B5EF4-FFF2-40B4-BE49-F238E27FC236}">
                <a16:creationId xmlns:a16="http://schemas.microsoft.com/office/drawing/2014/main" id="{659364C3-CF85-A863-57A9-2132CBD63707}"/>
              </a:ext>
            </a:extLst>
          </p:cNvPr>
          <p:cNvSpPr>
            <a:spLocks noGrp="1"/>
          </p:cNvSpPr>
          <p:nvPr>
            <p:ph type="title"/>
          </p:nvPr>
        </p:nvSpPr>
        <p:spPr>
          <a:xfrm>
            <a:off x="584200" y="2654977"/>
            <a:ext cx="5511800" cy="1354217"/>
          </a:xfrm>
        </p:spPr>
        <p:txBody>
          <a:bodyPr/>
          <a:lstStyle/>
          <a:p>
            <a:r>
              <a:rPr lang="en-US" sz="4400" b="0" spc="0">
                <a:ea typeface="+mj-ea"/>
                <a:cs typeface="+mj-cs"/>
              </a:rPr>
              <a:t>Events Monetization</a:t>
            </a:r>
            <a:br>
              <a:rPr lang="en-US" sz="4400" b="0" spc="0">
                <a:ea typeface="+mj-ea"/>
                <a:cs typeface="+mj-cs"/>
              </a:rPr>
            </a:br>
            <a:r>
              <a:rPr lang="en-US" sz="4400" b="0" spc="0">
                <a:ea typeface="+mj-ea"/>
                <a:cs typeface="+mj-cs"/>
              </a:rPr>
              <a:t>Changes </a:t>
            </a:r>
          </a:p>
        </p:txBody>
      </p:sp>
      <p:sp>
        <p:nvSpPr>
          <p:cNvPr id="31" name="Text Placeholder 17">
            <a:extLst>
              <a:ext uri="{FF2B5EF4-FFF2-40B4-BE49-F238E27FC236}">
                <a16:creationId xmlns:a16="http://schemas.microsoft.com/office/drawing/2014/main" id="{2C795F71-2666-5F43-685E-80040379F546}"/>
              </a:ext>
            </a:extLst>
          </p:cNvPr>
          <p:cNvSpPr>
            <a:spLocks noGrp="1"/>
          </p:cNvSpPr>
          <p:nvPr>
            <p:ph type="body" sz="quarter" idx="12"/>
          </p:nvPr>
        </p:nvSpPr>
        <p:spPr>
          <a:xfrm>
            <a:off x="584202" y="4192074"/>
            <a:ext cx="5511799" cy="615553"/>
          </a:xfrm>
        </p:spPr>
        <p:txBody>
          <a:bodyPr/>
          <a:lstStyle/>
          <a:p>
            <a:r>
              <a:rPr lang="en-US" sz="2000">
                <a:latin typeface="+mj-lt"/>
                <a:cs typeface="+mn-cs"/>
              </a:rPr>
              <a:t>Harsh Gupta, </a:t>
            </a:r>
            <a:br>
              <a:rPr lang="en-US" sz="2000">
                <a:cs typeface="+mn-cs"/>
              </a:rPr>
            </a:br>
            <a:r>
              <a:rPr lang="en-US" sz="2000">
                <a:cs typeface="+mn-cs"/>
              </a:rPr>
              <a:t>Group Principal Product Manager</a:t>
            </a:r>
          </a:p>
        </p:txBody>
      </p:sp>
      <p:sp>
        <p:nvSpPr>
          <p:cNvPr id="32" name="Rectangle: Rounded Corners 31">
            <a:extLst>
              <a:ext uri="{FF2B5EF4-FFF2-40B4-BE49-F238E27FC236}">
                <a16:creationId xmlns:a16="http://schemas.microsoft.com/office/drawing/2014/main" id="{B2E956A2-614A-A871-20B2-4DC8140105A9}"/>
              </a:ext>
            </a:extLst>
          </p:cNvPr>
          <p:cNvSpPr/>
          <p:nvPr/>
        </p:nvSpPr>
        <p:spPr bwMode="auto">
          <a:xfrm>
            <a:off x="4458703" y="1766319"/>
            <a:ext cx="3501483" cy="553998"/>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a:solidFill>
                  <a:srgbClr val="FFFFFF"/>
                </a:solidFill>
                <a:latin typeface="+mj-lt"/>
                <a:ea typeface="Segoe UI" pitchFamily="34" charset="0"/>
                <a:cs typeface="Segoe UI" pitchFamily="34" charset="0"/>
              </a:rPr>
              <a:t>Effective: April 1, 2026</a:t>
            </a:r>
          </a:p>
        </p:txBody>
      </p:sp>
      <p:sp>
        <p:nvSpPr>
          <p:cNvPr id="26" name="Freeform: Shape 25">
            <a:extLst>
              <a:ext uri="{FF2B5EF4-FFF2-40B4-BE49-F238E27FC236}">
                <a16:creationId xmlns:a16="http://schemas.microsoft.com/office/drawing/2014/main" id="{0DBB7A5A-228A-EF63-12C4-AA2346F70007}"/>
              </a:ext>
              <a:ext uri="{C183D7F6-B498-43B3-948B-1728B52AA6E4}">
                <adec:decorative xmlns:adec="http://schemas.microsoft.com/office/drawing/2017/decorative" val="1"/>
              </a:ext>
            </a:extLst>
          </p:cNvPr>
          <p:cNvSpPr>
            <a:spLocks/>
          </p:cNvSpPr>
          <p:nvPr/>
        </p:nvSpPr>
        <p:spPr bwMode="auto">
          <a:xfrm rot="16200000" flipH="1">
            <a:off x="10122745" y="5281971"/>
            <a:ext cx="821440" cy="1179045"/>
          </a:xfrm>
          <a:custGeom>
            <a:avLst/>
            <a:gdLst>
              <a:gd name="connsiteX0" fmla="*/ 0 w 738046"/>
              <a:gd name="connsiteY0" fmla="*/ 1048119 h 1059347"/>
              <a:gd name="connsiteX1" fmla="*/ 111376 w 738046"/>
              <a:gd name="connsiteY1" fmla="*/ 1059347 h 1059347"/>
              <a:gd name="connsiteX2" fmla="*/ 738046 w 738046"/>
              <a:gd name="connsiteY2" fmla="*/ 432677 h 1059347"/>
              <a:gd name="connsiteX3" fmla="*/ 631021 w 738046"/>
              <a:gd name="connsiteY3" fmla="*/ 82300 h 1059347"/>
              <a:gd name="connsiteX4" fmla="*/ 563117 w 738046"/>
              <a:gd name="connsiteY4" fmla="*/ 0 h 1059347"/>
              <a:gd name="connsiteX5" fmla="*/ 520246 w 738046"/>
              <a:gd name="connsiteY5" fmla="*/ 166732 h 1059347"/>
              <a:gd name="connsiteX6" fmla="*/ 106463 w 738046"/>
              <a:gd name="connsiteY6" fmla="*/ 930981 h 10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46" h="1059347">
                <a:moveTo>
                  <a:pt x="0" y="1048119"/>
                </a:moveTo>
                <a:lnTo>
                  <a:pt x="111376" y="1059347"/>
                </a:lnTo>
                <a:cubicBezTo>
                  <a:pt x="457476" y="1059347"/>
                  <a:pt x="738046" y="778777"/>
                  <a:pt x="738046" y="432677"/>
                </a:cubicBezTo>
                <a:cubicBezTo>
                  <a:pt x="738046" y="302889"/>
                  <a:pt x="698591" y="182317"/>
                  <a:pt x="631021" y="82300"/>
                </a:cubicBezTo>
                <a:lnTo>
                  <a:pt x="563117" y="0"/>
                </a:lnTo>
                <a:lnTo>
                  <a:pt x="520246" y="166732"/>
                </a:lnTo>
                <a:cubicBezTo>
                  <a:pt x="432348" y="449333"/>
                  <a:pt x="290388" y="708115"/>
                  <a:pt x="106463" y="930981"/>
                </a:cubicBezTo>
                <a:close/>
              </a:path>
            </a:pathLst>
          </a:custGeom>
          <a:gradFill flip="none" rotWithShape="1">
            <a:gsLst>
              <a:gs pos="99065">
                <a:srgbClr val="CD93FA">
                  <a:alpha val="50000"/>
                </a:srgbClr>
              </a:gs>
              <a:gs pos="0">
                <a:srgbClr val="FFB08C">
                  <a:alpha val="7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27" name="Oval 26">
            <a:extLst>
              <a:ext uri="{FF2B5EF4-FFF2-40B4-BE49-F238E27FC236}">
                <a16:creationId xmlns:a16="http://schemas.microsoft.com/office/drawing/2014/main" id="{DA3B76E3-3B1F-8796-8A25-338CBAD6448C}"/>
              </a:ext>
              <a:ext uri="{C183D7F6-B498-43B3-948B-1728B52AA6E4}">
                <adec:decorative xmlns:adec="http://schemas.microsoft.com/office/drawing/2017/decorative" val="1"/>
              </a:ext>
            </a:extLst>
          </p:cNvPr>
          <p:cNvSpPr>
            <a:spLocks/>
          </p:cNvSpPr>
          <p:nvPr/>
        </p:nvSpPr>
        <p:spPr bwMode="auto">
          <a:xfrm rot="16200000" flipH="1">
            <a:off x="6871557" y="1130299"/>
            <a:ext cx="5022402" cy="5022404"/>
          </a:xfrm>
          <a:prstGeom prst="ellipse">
            <a:avLst/>
          </a:prstGeom>
          <a:solidFill>
            <a:srgbClr val="FFF8F3"/>
          </a:solidFill>
          <a:ln w="6350">
            <a:solidFill>
              <a:schemeClr val="accent3">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9" name="Oval 28">
            <a:extLst>
              <a:ext uri="{FF2B5EF4-FFF2-40B4-BE49-F238E27FC236}">
                <a16:creationId xmlns:a16="http://schemas.microsoft.com/office/drawing/2014/main" id="{19546704-3562-1EFC-8F32-E8237F498902}"/>
              </a:ext>
              <a:ext uri="{C183D7F6-B498-43B3-948B-1728B52AA6E4}">
                <adec:decorative xmlns:adec="http://schemas.microsoft.com/office/drawing/2017/decorative" val="1"/>
              </a:ext>
            </a:extLst>
          </p:cNvPr>
          <p:cNvSpPr>
            <a:spLocks/>
          </p:cNvSpPr>
          <p:nvPr/>
        </p:nvSpPr>
        <p:spPr bwMode="auto">
          <a:xfrm>
            <a:off x="7091240" y="1349980"/>
            <a:ext cx="4583035" cy="4583039"/>
          </a:xfrm>
          <a:prstGeom prst="ellipse">
            <a:avLst/>
          </a:pr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 name="TextBox 1">
            <a:extLst>
              <a:ext uri="{FF2B5EF4-FFF2-40B4-BE49-F238E27FC236}">
                <a16:creationId xmlns:a16="http://schemas.microsoft.com/office/drawing/2014/main" id="{494442F0-98E3-2485-5B3B-95CD1C733E3D}"/>
              </a:ext>
            </a:extLst>
          </p:cNvPr>
          <p:cNvSpPr txBox="1"/>
          <p:nvPr/>
        </p:nvSpPr>
        <p:spPr>
          <a:xfrm>
            <a:off x="763280" y="5459730"/>
            <a:ext cx="4901609" cy="1200329"/>
          </a:xfrm>
          <a:prstGeom prst="rect">
            <a:avLst/>
          </a:prstGeom>
          <a:noFill/>
        </p:spPr>
        <p:txBody>
          <a:bodyPr wrap="square">
            <a:spAutoFit/>
          </a:bodyPr>
          <a:lstStyle/>
          <a:p>
            <a:r>
              <a:rPr lang="en-US"/>
              <a:t>Topics:</a:t>
            </a:r>
          </a:p>
          <a:p>
            <a:pPr marL="457200" indent="-457200">
              <a:buFontTx/>
              <a:buChar char="-"/>
            </a:pPr>
            <a:r>
              <a:rPr lang="en-US"/>
              <a:t>Events licensing changes</a:t>
            </a:r>
          </a:p>
          <a:p>
            <a:pPr marL="457200" indent="-457200">
              <a:buFontTx/>
              <a:buChar char="-"/>
            </a:pPr>
            <a:r>
              <a:rPr lang="en-US"/>
              <a:t>License Management</a:t>
            </a:r>
          </a:p>
          <a:p>
            <a:pPr marL="457200" indent="-457200">
              <a:buFontTx/>
              <a:buChar char="-"/>
            </a:pPr>
            <a:r>
              <a:rPr lang="en-US"/>
              <a:t>Enforcements</a:t>
            </a:r>
          </a:p>
        </p:txBody>
      </p:sp>
    </p:spTree>
    <p:extLst>
      <p:ext uri="{BB962C8B-B14F-4D97-AF65-F5344CB8AC3E}">
        <p14:creationId xmlns:p14="http://schemas.microsoft.com/office/powerpoint/2010/main" val="22053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B857-CD5B-FF42-2A4E-660642325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CD211-0CF4-8F61-51B5-FD9958EDD3AE}"/>
              </a:ext>
            </a:extLst>
          </p:cNvPr>
          <p:cNvSpPr>
            <a:spLocks noGrp="1"/>
          </p:cNvSpPr>
          <p:nvPr>
            <p:ph type="title"/>
          </p:nvPr>
        </p:nvSpPr>
        <p:spPr>
          <a:xfrm>
            <a:off x="586740" y="210660"/>
            <a:ext cx="11018520" cy="553998"/>
          </a:xfrm>
        </p:spPr>
        <p:txBody>
          <a:bodyPr/>
          <a:lstStyle/>
          <a:p>
            <a:r>
              <a:rPr lang="en-US" b="1"/>
              <a:t>Enforcement: event creation</a:t>
            </a:r>
            <a:endParaRPr lang="en-US"/>
          </a:p>
        </p:txBody>
      </p:sp>
      <p:sp>
        <p:nvSpPr>
          <p:cNvPr id="6" name="Rounded Rectangle 5">
            <a:extLst>
              <a:ext uri="{FF2B5EF4-FFF2-40B4-BE49-F238E27FC236}">
                <a16:creationId xmlns:a16="http://schemas.microsoft.com/office/drawing/2014/main" id="{CB695858-C5A3-9D2A-23A3-77C730633416}"/>
              </a:ext>
            </a:extLst>
          </p:cNvPr>
          <p:cNvSpPr/>
          <p:nvPr/>
        </p:nvSpPr>
        <p:spPr bwMode="auto">
          <a:xfrm>
            <a:off x="200026" y="5422267"/>
            <a:ext cx="11991974" cy="946635"/>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b="1">
                <a:solidFill>
                  <a:schemeClr val="tx1"/>
                </a:solidFill>
              </a:rPr>
              <a:t>Organizers are prompted to work with their admin to ensure the appropriate Attendee Pack is assigned before continuing.</a:t>
            </a:r>
          </a:p>
        </p:txBody>
      </p:sp>
      <p:pic>
        <p:nvPicPr>
          <p:cNvPr id="4" name="Picture 3" descr="A screenshot of a computer&#10;&#10;Description automatically generated">
            <a:extLst>
              <a:ext uri="{FF2B5EF4-FFF2-40B4-BE49-F238E27FC236}">
                <a16:creationId xmlns:a16="http://schemas.microsoft.com/office/drawing/2014/main" id="{E6E2A5FE-517C-2173-D313-92DB79B20AAE}"/>
              </a:ext>
            </a:extLst>
          </p:cNvPr>
          <p:cNvPicPr>
            <a:picLocks noChangeAspect="1"/>
          </p:cNvPicPr>
          <p:nvPr/>
        </p:nvPicPr>
        <p:blipFill>
          <a:blip r:embed="rId3">
            <a:extLst>
              <a:ext uri="{28A0092B-C50C-407E-A947-70E740481C1C}">
                <a14:useLocalDpi xmlns:a14="http://schemas.microsoft.com/office/drawing/2010/main" val="0"/>
              </a:ext>
            </a:extLst>
          </a:blip>
          <a:srcRect l="5883" t="6037" r="12187" b="29252"/>
          <a:stretch>
            <a:fillRect/>
          </a:stretch>
        </p:blipFill>
        <p:spPr>
          <a:xfrm>
            <a:off x="900114" y="764658"/>
            <a:ext cx="10313986" cy="4587324"/>
          </a:xfrm>
          <a:prstGeom prst="rect">
            <a:avLst/>
          </a:prstGeom>
        </p:spPr>
      </p:pic>
    </p:spTree>
    <p:extLst>
      <p:ext uri="{BB962C8B-B14F-4D97-AF65-F5344CB8AC3E}">
        <p14:creationId xmlns:p14="http://schemas.microsoft.com/office/powerpoint/2010/main" val="27637932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D33584E-CDF9-D54A-B37C-E227D304E130}"/>
              </a:ext>
              <a:ext uri="{C183D7F6-B498-43B3-948B-1728B52AA6E4}">
                <adec:decorative xmlns:adec="http://schemas.microsoft.com/office/drawing/2017/decorative" val="1"/>
              </a:ext>
            </a:extLst>
          </p:cNvPr>
          <p:cNvSpPr/>
          <p:nvPr/>
        </p:nvSpPr>
        <p:spPr bwMode="auto">
          <a:xfrm>
            <a:off x="2" y="5293907"/>
            <a:ext cx="2061028" cy="1564094"/>
          </a:xfrm>
          <a:custGeom>
            <a:avLst/>
            <a:gdLst>
              <a:gd name="connsiteX0" fmla="*/ 1286885 w 4055485"/>
              <a:gd name="connsiteY0" fmla="*/ 0 h 3077667"/>
              <a:gd name="connsiteX1" fmla="*/ 4055485 w 4055485"/>
              <a:gd name="connsiteY1" fmla="*/ 2768600 h 3077667"/>
              <a:gd name="connsiteX2" fmla="*/ 4041191 w 4055485"/>
              <a:gd name="connsiteY2" fmla="*/ 3051674 h 3077667"/>
              <a:gd name="connsiteX3" fmla="*/ 4037224 w 4055485"/>
              <a:gd name="connsiteY3" fmla="*/ 3077667 h 3077667"/>
              <a:gd name="connsiteX4" fmla="*/ 0 w 4055485"/>
              <a:gd name="connsiteY4" fmla="*/ 3077667 h 3077667"/>
              <a:gd name="connsiteX5" fmla="*/ 0 w 4055485"/>
              <a:gd name="connsiteY5" fmla="*/ 318357 h 3077667"/>
              <a:gd name="connsiteX6" fmla="*/ 209221 w 4055485"/>
              <a:gd name="connsiteY6" fmla="*/ 217571 h 3077667"/>
              <a:gd name="connsiteX7" fmla="*/ 1286885 w 4055485"/>
              <a:gd name="connsiteY7" fmla="*/ 0 h 30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5485" h="3077667">
                <a:moveTo>
                  <a:pt x="1286885" y="0"/>
                </a:moveTo>
                <a:cubicBezTo>
                  <a:pt x="2815941" y="0"/>
                  <a:pt x="4055485" y="1239544"/>
                  <a:pt x="4055485" y="2768600"/>
                </a:cubicBezTo>
                <a:cubicBezTo>
                  <a:pt x="4055485" y="2864166"/>
                  <a:pt x="4050643" y="2958601"/>
                  <a:pt x="4041191" y="3051674"/>
                </a:cubicBezTo>
                <a:lnTo>
                  <a:pt x="4037224" y="3077667"/>
                </a:lnTo>
                <a:lnTo>
                  <a:pt x="0" y="3077667"/>
                </a:lnTo>
                <a:lnTo>
                  <a:pt x="0" y="318357"/>
                </a:lnTo>
                <a:lnTo>
                  <a:pt x="209221" y="217571"/>
                </a:lnTo>
                <a:cubicBezTo>
                  <a:pt x="540452" y="77472"/>
                  <a:pt x="904621" y="0"/>
                  <a:pt x="1286885" y="0"/>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5" name="Rectangle 4">
            <a:extLst>
              <a:ext uri="{FF2B5EF4-FFF2-40B4-BE49-F238E27FC236}">
                <a16:creationId xmlns:a16="http://schemas.microsoft.com/office/drawing/2014/main" id="{F2674029-BE9D-FE5C-7A37-5064E4FE5DB4}"/>
              </a:ext>
            </a:extLst>
          </p:cNvPr>
          <p:cNvSpPr/>
          <p:nvPr/>
        </p:nvSpPr>
        <p:spPr bwMode="auto">
          <a:xfrm>
            <a:off x="0" y="3213100"/>
            <a:ext cx="12192000" cy="2740818"/>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56E907-5AC4-2CCD-FDF2-3CD20659ABD8}"/>
              </a:ext>
            </a:extLst>
          </p:cNvPr>
          <p:cNvSpPr>
            <a:spLocks noGrp="1"/>
          </p:cNvSpPr>
          <p:nvPr>
            <p:ph type="title"/>
          </p:nvPr>
        </p:nvSpPr>
        <p:spPr>
          <a:xfrm>
            <a:off x="584200" y="457200"/>
            <a:ext cx="11018520" cy="492443"/>
          </a:xfrm>
        </p:spPr>
        <p:txBody>
          <a:bodyPr/>
          <a:lstStyle/>
          <a:p>
            <a:r>
              <a:rPr lang="en-US"/>
              <a:t>Enforcement: event join time</a:t>
            </a:r>
          </a:p>
        </p:txBody>
      </p:sp>
      <p:sp>
        <p:nvSpPr>
          <p:cNvPr id="7" name="Rectangle: Rounded Corners 6">
            <a:extLst>
              <a:ext uri="{FF2B5EF4-FFF2-40B4-BE49-F238E27FC236}">
                <a16:creationId xmlns:a16="http://schemas.microsoft.com/office/drawing/2014/main" id="{A59A82F0-56D2-6014-A5BE-3B286928C0B4}"/>
              </a:ext>
              <a:ext uri="{C183D7F6-B498-43B3-948B-1728B52AA6E4}">
                <adec:decorative xmlns:adec="http://schemas.microsoft.com/office/drawing/2017/decorative" val="1"/>
              </a:ext>
            </a:extLst>
          </p:cNvPr>
          <p:cNvSpPr>
            <a:spLocks/>
          </p:cNvSpPr>
          <p:nvPr/>
        </p:nvSpPr>
        <p:spPr bwMode="auto">
          <a:xfrm>
            <a:off x="584200" y="1295400"/>
            <a:ext cx="11018838" cy="2670047"/>
          </a:xfrm>
          <a:prstGeom prst="roundRect">
            <a:avLst>
              <a:gd name="adj" fmla="val 9852"/>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pic>
        <p:nvPicPr>
          <p:cNvPr id="3" name="Picture 2">
            <a:extLst>
              <a:ext uri="{FF2B5EF4-FFF2-40B4-BE49-F238E27FC236}">
                <a16:creationId xmlns:a16="http://schemas.microsoft.com/office/drawing/2014/main" id="{8AE35D43-47C5-0588-6D30-0B894298BB77}"/>
              </a:ext>
            </a:extLst>
          </p:cNvPr>
          <p:cNvPicPr>
            <a:picLocks noChangeAspect="1"/>
          </p:cNvPicPr>
          <p:nvPr/>
        </p:nvPicPr>
        <p:blipFill>
          <a:blip r:embed="rId3">
            <a:extLst>
              <a:ext uri="{28A0092B-C50C-407E-A947-70E740481C1C}">
                <a14:useLocalDpi xmlns:a14="http://schemas.microsoft.com/office/drawing/2010/main" val="0"/>
              </a:ext>
            </a:extLst>
          </a:blip>
          <a:srcRect l="1412" t="1341" r="24717" b="70495"/>
          <a:stretch>
            <a:fillRect/>
          </a:stretch>
        </p:blipFill>
        <p:spPr>
          <a:xfrm>
            <a:off x="757936" y="1464433"/>
            <a:ext cx="10671366" cy="2327278"/>
          </a:xfrm>
          <a:prstGeom prst="roundRect">
            <a:avLst>
              <a:gd name="adj" fmla="val 6339"/>
            </a:avLst>
          </a:prstGeom>
        </p:spPr>
      </p:pic>
      <p:grpSp>
        <p:nvGrpSpPr>
          <p:cNvPr id="23" name="Group 22">
            <a:extLst>
              <a:ext uri="{FF2B5EF4-FFF2-40B4-BE49-F238E27FC236}">
                <a16:creationId xmlns:a16="http://schemas.microsoft.com/office/drawing/2014/main" id="{2055FC51-4B34-6F4D-EF3A-C89DEB52CDA3}"/>
              </a:ext>
            </a:extLst>
          </p:cNvPr>
          <p:cNvGrpSpPr/>
          <p:nvPr/>
        </p:nvGrpSpPr>
        <p:grpSpPr>
          <a:xfrm>
            <a:off x="584200" y="4311838"/>
            <a:ext cx="11018837" cy="276999"/>
            <a:chOff x="584200" y="4311838"/>
            <a:chExt cx="11018837" cy="276999"/>
          </a:xfrm>
        </p:grpSpPr>
        <p:sp>
          <p:nvSpPr>
            <p:cNvPr id="15" name="Rectangle 14">
              <a:extLst>
                <a:ext uri="{FF2B5EF4-FFF2-40B4-BE49-F238E27FC236}">
                  <a16:creationId xmlns:a16="http://schemas.microsoft.com/office/drawing/2014/main" id="{770B683B-6D84-EC18-12D9-DC18FCAC2754}"/>
                </a:ext>
              </a:extLst>
            </p:cNvPr>
            <p:cNvSpPr/>
            <p:nvPr/>
          </p:nvSpPr>
          <p:spPr>
            <a:xfrm>
              <a:off x="943429" y="4311838"/>
              <a:ext cx="10659608" cy="2769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1" defTabSz="666750"/>
              <a:r>
                <a:rPr lang="en-US">
                  <a:solidFill>
                    <a:schemeClr val="tx1"/>
                  </a:solidFill>
                </a:rPr>
                <a:t>Attendees are admitted up to the capacity defined by the assigned Attendee Pack.</a:t>
              </a:r>
              <a:endParaRPr lang="en-IN">
                <a:solidFill>
                  <a:schemeClr val="tx1"/>
                </a:solidFill>
              </a:endParaRPr>
            </a:p>
          </p:txBody>
        </p:sp>
        <p:sp>
          <p:nvSpPr>
            <p:cNvPr id="19" name="Graphic 25">
              <a:extLst>
                <a:ext uri="{FF2B5EF4-FFF2-40B4-BE49-F238E27FC236}">
                  <a16:creationId xmlns:a16="http://schemas.microsoft.com/office/drawing/2014/main" id="{66377088-6267-4C76-66FC-C504A01D5EC4}"/>
                </a:ext>
              </a:extLst>
            </p:cNvPr>
            <p:cNvSpPr/>
            <p:nvPr/>
          </p:nvSpPr>
          <p:spPr>
            <a:xfrm>
              <a:off x="584200" y="4344608"/>
              <a:ext cx="211460" cy="211460"/>
            </a:xfrm>
            <a:custGeom>
              <a:avLst/>
              <a:gdLst>
                <a:gd name="csX0" fmla="*/ 174625 w 349250"/>
                <a:gd name="csY0" fmla="*/ 0 h 349250"/>
                <a:gd name="csX1" fmla="*/ 0 w 349250"/>
                <a:gd name="csY1" fmla="*/ 174625 h 349250"/>
                <a:gd name="csX2" fmla="*/ 174625 w 349250"/>
                <a:gd name="csY2" fmla="*/ 349250 h 349250"/>
                <a:gd name="csX3" fmla="*/ 349250 w 349250"/>
                <a:gd name="csY3" fmla="*/ 174625 h 349250"/>
                <a:gd name="csX4" fmla="*/ 174625 w 349250"/>
                <a:gd name="csY4" fmla="*/ 0 h 349250"/>
                <a:gd name="csX5" fmla="*/ 228570 w 349250"/>
                <a:gd name="csY5" fmla="*/ 184914 h 349250"/>
                <a:gd name="csX6" fmla="*/ 155809 w 349250"/>
                <a:gd name="csY6" fmla="*/ 257674 h 349250"/>
                <a:gd name="csX7" fmla="*/ 145521 w 349250"/>
                <a:gd name="csY7" fmla="*/ 261938 h 349250"/>
                <a:gd name="csX8" fmla="*/ 135232 w 349250"/>
                <a:gd name="csY8" fmla="*/ 257674 h 349250"/>
                <a:gd name="csX9" fmla="*/ 135232 w 349250"/>
                <a:gd name="csY9" fmla="*/ 237097 h 349250"/>
                <a:gd name="csX10" fmla="*/ 197705 w 349250"/>
                <a:gd name="csY10" fmla="*/ 174625 h 349250"/>
                <a:gd name="csX11" fmla="*/ 135233 w 349250"/>
                <a:gd name="csY11" fmla="*/ 112153 h 349250"/>
                <a:gd name="csX12" fmla="*/ 135233 w 349250"/>
                <a:gd name="csY12" fmla="*/ 91576 h 349250"/>
                <a:gd name="csX13" fmla="*/ 155809 w 349250"/>
                <a:gd name="csY13" fmla="*/ 91576 h 349250"/>
                <a:gd name="csX14" fmla="*/ 228570 w 349250"/>
                <a:gd name="csY14" fmla="*/ 164337 h 349250"/>
                <a:gd name="csX15" fmla="*/ 228570 w 349250"/>
                <a:gd name="csY15" fmla="*/ 184914 h 349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49250" h="349250">
                  <a:moveTo>
                    <a:pt x="174625" y="0"/>
                  </a:moveTo>
                  <a:cubicBezTo>
                    <a:pt x="78334" y="0"/>
                    <a:pt x="0" y="78334"/>
                    <a:pt x="0" y="174625"/>
                  </a:cubicBezTo>
                  <a:cubicBezTo>
                    <a:pt x="0" y="270916"/>
                    <a:pt x="78334" y="349250"/>
                    <a:pt x="174625" y="349250"/>
                  </a:cubicBezTo>
                  <a:cubicBezTo>
                    <a:pt x="270916" y="349250"/>
                    <a:pt x="349250" y="270916"/>
                    <a:pt x="349250" y="174625"/>
                  </a:cubicBezTo>
                  <a:cubicBezTo>
                    <a:pt x="349250" y="78334"/>
                    <a:pt x="270916" y="0"/>
                    <a:pt x="174625" y="0"/>
                  </a:cubicBezTo>
                  <a:close/>
                  <a:moveTo>
                    <a:pt x="228570" y="184914"/>
                  </a:moveTo>
                  <a:lnTo>
                    <a:pt x="155809" y="257674"/>
                  </a:lnTo>
                  <a:cubicBezTo>
                    <a:pt x="152972" y="260511"/>
                    <a:pt x="149246" y="261938"/>
                    <a:pt x="145521" y="261938"/>
                  </a:cubicBezTo>
                  <a:cubicBezTo>
                    <a:pt x="141796" y="261938"/>
                    <a:pt x="138070" y="260511"/>
                    <a:pt x="135232" y="257674"/>
                  </a:cubicBezTo>
                  <a:cubicBezTo>
                    <a:pt x="129542" y="251984"/>
                    <a:pt x="129542" y="242787"/>
                    <a:pt x="135232" y="237097"/>
                  </a:cubicBezTo>
                  <a:lnTo>
                    <a:pt x="197705" y="174625"/>
                  </a:lnTo>
                  <a:lnTo>
                    <a:pt x="135233" y="112153"/>
                  </a:lnTo>
                  <a:cubicBezTo>
                    <a:pt x="129543" y="106463"/>
                    <a:pt x="129543" y="97266"/>
                    <a:pt x="135233" y="91576"/>
                  </a:cubicBezTo>
                  <a:cubicBezTo>
                    <a:pt x="140922" y="85887"/>
                    <a:pt x="150120" y="85887"/>
                    <a:pt x="155809" y="91576"/>
                  </a:cubicBezTo>
                  <a:lnTo>
                    <a:pt x="228570" y="164337"/>
                  </a:lnTo>
                  <a:cubicBezTo>
                    <a:pt x="234259" y="170027"/>
                    <a:pt x="234259" y="179223"/>
                    <a:pt x="228570" y="184914"/>
                  </a:cubicBezTo>
                  <a:close/>
                </a:path>
              </a:pathLst>
            </a:custGeom>
            <a:gradFill>
              <a:gsLst>
                <a:gs pos="0">
                  <a:schemeClr val="tx2">
                    <a:lumMod val="75000"/>
                  </a:schemeClr>
                </a:gs>
                <a:gs pos="100000">
                  <a:schemeClr val="accent3"/>
                </a:gs>
              </a:gsLst>
              <a:lin ang="2700000" scaled="1"/>
            </a:gradFill>
            <a:ln w="670" cap="flat">
              <a:noFill/>
              <a:prstDash val="solid"/>
              <a:miter/>
            </a:ln>
          </p:spPr>
          <p:txBody>
            <a:bodyPr/>
            <a:lstStyle/>
            <a:p>
              <a:endParaRPr lang="en-US"/>
            </a:p>
          </p:txBody>
        </p:sp>
      </p:grpSp>
      <p:grpSp>
        <p:nvGrpSpPr>
          <p:cNvPr id="22" name="Group 21">
            <a:extLst>
              <a:ext uri="{FF2B5EF4-FFF2-40B4-BE49-F238E27FC236}">
                <a16:creationId xmlns:a16="http://schemas.microsoft.com/office/drawing/2014/main" id="{4A442CE7-E2E8-44CF-CA5A-1082A3370CA7}"/>
              </a:ext>
            </a:extLst>
          </p:cNvPr>
          <p:cNvGrpSpPr/>
          <p:nvPr/>
        </p:nvGrpSpPr>
        <p:grpSpPr>
          <a:xfrm>
            <a:off x="584200" y="4785499"/>
            <a:ext cx="11018837" cy="276999"/>
            <a:chOff x="584200" y="4683899"/>
            <a:chExt cx="11018837" cy="276999"/>
          </a:xfrm>
        </p:grpSpPr>
        <p:sp>
          <p:nvSpPr>
            <p:cNvPr id="16" name="Rectangle 15">
              <a:extLst>
                <a:ext uri="{FF2B5EF4-FFF2-40B4-BE49-F238E27FC236}">
                  <a16:creationId xmlns:a16="http://schemas.microsoft.com/office/drawing/2014/main" id="{E2A69DCB-5B29-F8FC-CEF7-45BD2AB84ADE}"/>
                </a:ext>
              </a:extLst>
            </p:cNvPr>
            <p:cNvSpPr/>
            <p:nvPr/>
          </p:nvSpPr>
          <p:spPr>
            <a:xfrm>
              <a:off x="943429" y="4683899"/>
              <a:ext cx="10659608" cy="2769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r>
                <a:rPr lang="en-US">
                  <a:solidFill>
                    <a:schemeClr val="tx1"/>
                  </a:solidFill>
                </a:rPr>
                <a:t>After capacity is reached, additional attendees are unable to join the event.</a:t>
              </a:r>
              <a:endParaRPr lang="en-IN">
                <a:solidFill>
                  <a:schemeClr val="tx1"/>
                </a:solidFill>
              </a:endParaRPr>
            </a:p>
          </p:txBody>
        </p:sp>
        <p:sp>
          <p:nvSpPr>
            <p:cNvPr id="21" name="Graphic 25">
              <a:extLst>
                <a:ext uri="{FF2B5EF4-FFF2-40B4-BE49-F238E27FC236}">
                  <a16:creationId xmlns:a16="http://schemas.microsoft.com/office/drawing/2014/main" id="{262253D1-F002-BE80-9E53-EBF2F143DE7F}"/>
                </a:ext>
              </a:extLst>
            </p:cNvPr>
            <p:cNvSpPr/>
            <p:nvPr/>
          </p:nvSpPr>
          <p:spPr>
            <a:xfrm>
              <a:off x="584200" y="4716669"/>
              <a:ext cx="211460" cy="211460"/>
            </a:xfrm>
            <a:custGeom>
              <a:avLst/>
              <a:gdLst>
                <a:gd name="csX0" fmla="*/ 174625 w 349250"/>
                <a:gd name="csY0" fmla="*/ 0 h 349250"/>
                <a:gd name="csX1" fmla="*/ 0 w 349250"/>
                <a:gd name="csY1" fmla="*/ 174625 h 349250"/>
                <a:gd name="csX2" fmla="*/ 174625 w 349250"/>
                <a:gd name="csY2" fmla="*/ 349250 h 349250"/>
                <a:gd name="csX3" fmla="*/ 349250 w 349250"/>
                <a:gd name="csY3" fmla="*/ 174625 h 349250"/>
                <a:gd name="csX4" fmla="*/ 174625 w 349250"/>
                <a:gd name="csY4" fmla="*/ 0 h 349250"/>
                <a:gd name="csX5" fmla="*/ 228570 w 349250"/>
                <a:gd name="csY5" fmla="*/ 184914 h 349250"/>
                <a:gd name="csX6" fmla="*/ 155809 w 349250"/>
                <a:gd name="csY6" fmla="*/ 257674 h 349250"/>
                <a:gd name="csX7" fmla="*/ 145521 w 349250"/>
                <a:gd name="csY7" fmla="*/ 261938 h 349250"/>
                <a:gd name="csX8" fmla="*/ 135232 w 349250"/>
                <a:gd name="csY8" fmla="*/ 257674 h 349250"/>
                <a:gd name="csX9" fmla="*/ 135232 w 349250"/>
                <a:gd name="csY9" fmla="*/ 237097 h 349250"/>
                <a:gd name="csX10" fmla="*/ 197705 w 349250"/>
                <a:gd name="csY10" fmla="*/ 174625 h 349250"/>
                <a:gd name="csX11" fmla="*/ 135233 w 349250"/>
                <a:gd name="csY11" fmla="*/ 112153 h 349250"/>
                <a:gd name="csX12" fmla="*/ 135233 w 349250"/>
                <a:gd name="csY12" fmla="*/ 91576 h 349250"/>
                <a:gd name="csX13" fmla="*/ 155809 w 349250"/>
                <a:gd name="csY13" fmla="*/ 91576 h 349250"/>
                <a:gd name="csX14" fmla="*/ 228570 w 349250"/>
                <a:gd name="csY14" fmla="*/ 164337 h 349250"/>
                <a:gd name="csX15" fmla="*/ 228570 w 349250"/>
                <a:gd name="csY15" fmla="*/ 184914 h 349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49250" h="349250">
                  <a:moveTo>
                    <a:pt x="174625" y="0"/>
                  </a:moveTo>
                  <a:cubicBezTo>
                    <a:pt x="78334" y="0"/>
                    <a:pt x="0" y="78334"/>
                    <a:pt x="0" y="174625"/>
                  </a:cubicBezTo>
                  <a:cubicBezTo>
                    <a:pt x="0" y="270916"/>
                    <a:pt x="78334" y="349250"/>
                    <a:pt x="174625" y="349250"/>
                  </a:cubicBezTo>
                  <a:cubicBezTo>
                    <a:pt x="270916" y="349250"/>
                    <a:pt x="349250" y="270916"/>
                    <a:pt x="349250" y="174625"/>
                  </a:cubicBezTo>
                  <a:cubicBezTo>
                    <a:pt x="349250" y="78334"/>
                    <a:pt x="270916" y="0"/>
                    <a:pt x="174625" y="0"/>
                  </a:cubicBezTo>
                  <a:close/>
                  <a:moveTo>
                    <a:pt x="228570" y="184914"/>
                  </a:moveTo>
                  <a:lnTo>
                    <a:pt x="155809" y="257674"/>
                  </a:lnTo>
                  <a:cubicBezTo>
                    <a:pt x="152972" y="260511"/>
                    <a:pt x="149246" y="261938"/>
                    <a:pt x="145521" y="261938"/>
                  </a:cubicBezTo>
                  <a:cubicBezTo>
                    <a:pt x="141796" y="261938"/>
                    <a:pt x="138070" y="260511"/>
                    <a:pt x="135232" y="257674"/>
                  </a:cubicBezTo>
                  <a:cubicBezTo>
                    <a:pt x="129542" y="251984"/>
                    <a:pt x="129542" y="242787"/>
                    <a:pt x="135232" y="237097"/>
                  </a:cubicBezTo>
                  <a:lnTo>
                    <a:pt x="197705" y="174625"/>
                  </a:lnTo>
                  <a:lnTo>
                    <a:pt x="135233" y="112153"/>
                  </a:lnTo>
                  <a:cubicBezTo>
                    <a:pt x="129543" y="106463"/>
                    <a:pt x="129543" y="97266"/>
                    <a:pt x="135233" y="91576"/>
                  </a:cubicBezTo>
                  <a:cubicBezTo>
                    <a:pt x="140922" y="85887"/>
                    <a:pt x="150120" y="85887"/>
                    <a:pt x="155809" y="91576"/>
                  </a:cubicBezTo>
                  <a:lnTo>
                    <a:pt x="228570" y="164337"/>
                  </a:lnTo>
                  <a:cubicBezTo>
                    <a:pt x="234259" y="170027"/>
                    <a:pt x="234259" y="179223"/>
                    <a:pt x="228570" y="184914"/>
                  </a:cubicBezTo>
                  <a:close/>
                </a:path>
              </a:pathLst>
            </a:custGeom>
            <a:gradFill>
              <a:gsLst>
                <a:gs pos="0">
                  <a:schemeClr val="tx2">
                    <a:lumMod val="75000"/>
                  </a:schemeClr>
                </a:gs>
                <a:gs pos="100000">
                  <a:schemeClr val="accent3"/>
                </a:gs>
              </a:gsLst>
              <a:lin ang="2700000" scaled="1"/>
            </a:gradFill>
            <a:ln w="670" cap="flat">
              <a:noFill/>
              <a:prstDash val="solid"/>
              <a:miter/>
            </a:ln>
          </p:spPr>
          <p:txBody>
            <a:bodyPr/>
            <a:lstStyle/>
            <a:p>
              <a:endParaRPr lang="en-US"/>
            </a:p>
          </p:txBody>
        </p:sp>
      </p:grpSp>
    </p:spTree>
    <p:extLst>
      <p:ext uri="{BB962C8B-B14F-4D97-AF65-F5344CB8AC3E}">
        <p14:creationId xmlns:p14="http://schemas.microsoft.com/office/powerpoint/2010/main" val="36350318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AA77-BD1E-4300-7C56-ABF6EFC50E6C}"/>
              </a:ext>
            </a:extLst>
          </p:cNvPr>
          <p:cNvSpPr>
            <a:spLocks noGrp="1"/>
          </p:cNvSpPr>
          <p:nvPr>
            <p:ph type="title"/>
          </p:nvPr>
        </p:nvSpPr>
        <p:spPr>
          <a:xfrm>
            <a:off x="293915" y="228602"/>
            <a:ext cx="11484428" cy="553998"/>
          </a:xfrm>
        </p:spPr>
        <p:txBody>
          <a:bodyPr/>
          <a:lstStyle/>
          <a:p>
            <a:pPr fontAlgn="t"/>
            <a:r>
              <a:rPr lang="en-US"/>
              <a:t>Attendee pack revoked after scheduling (before event)</a:t>
            </a:r>
          </a:p>
        </p:txBody>
      </p:sp>
      <p:sp>
        <p:nvSpPr>
          <p:cNvPr id="6" name="Rounded Rectangle 5">
            <a:extLst>
              <a:ext uri="{FF2B5EF4-FFF2-40B4-BE49-F238E27FC236}">
                <a16:creationId xmlns:a16="http://schemas.microsoft.com/office/drawing/2014/main" id="{169F48E3-792E-2E9B-9232-8BC9A08469C4}"/>
              </a:ext>
            </a:extLst>
          </p:cNvPr>
          <p:cNvSpPr/>
          <p:nvPr/>
        </p:nvSpPr>
        <p:spPr bwMode="auto">
          <a:xfrm>
            <a:off x="152402" y="1360876"/>
            <a:ext cx="2133598" cy="146941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ea typeface="Segoe UI" pitchFamily="34" charset="0"/>
                <a:cs typeface="Segoe UI" pitchFamily="34" charset="0"/>
              </a:rPr>
              <a:t>Admin </a:t>
            </a:r>
          </a:p>
          <a:p>
            <a:pPr algn="ctr" defTabSz="932472" fontAlgn="base">
              <a:spcBef>
                <a:spcPct val="0"/>
              </a:spcBef>
              <a:spcAft>
                <a:spcPct val="0"/>
              </a:spcAft>
            </a:pPr>
            <a:r>
              <a:rPr lang="en-US" b="1">
                <a:solidFill>
                  <a:srgbClr val="FFFFFF"/>
                </a:solidFill>
                <a:ea typeface="Segoe UI" pitchFamily="34" charset="0"/>
                <a:cs typeface="Segoe UI" pitchFamily="34" charset="0"/>
              </a:rPr>
              <a:t>Impact</a:t>
            </a:r>
          </a:p>
        </p:txBody>
      </p:sp>
      <p:sp>
        <p:nvSpPr>
          <p:cNvPr id="10" name="Rounded Rectangle 9">
            <a:extLst>
              <a:ext uri="{FF2B5EF4-FFF2-40B4-BE49-F238E27FC236}">
                <a16:creationId xmlns:a16="http://schemas.microsoft.com/office/drawing/2014/main" id="{AFBFB2F1-2F80-1A8C-30EF-7C09AC6C13D5}"/>
              </a:ext>
            </a:extLst>
          </p:cNvPr>
          <p:cNvSpPr/>
          <p:nvPr/>
        </p:nvSpPr>
        <p:spPr bwMode="auto">
          <a:xfrm>
            <a:off x="152402" y="3944231"/>
            <a:ext cx="2133598" cy="1469410"/>
          </a:xfrm>
          <a:prstGeom prst="roundRect">
            <a:avLst/>
          </a:prstGeom>
          <a:solidFill>
            <a:srgbClr val="008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ea typeface="Segoe UI" pitchFamily="34" charset="0"/>
                <a:cs typeface="Segoe UI" pitchFamily="34" charset="0"/>
              </a:rPr>
              <a:t>Organizer Impact</a:t>
            </a:r>
          </a:p>
        </p:txBody>
      </p:sp>
      <p:sp>
        <p:nvSpPr>
          <p:cNvPr id="11" name="Rounded Rectangle 10">
            <a:extLst>
              <a:ext uri="{FF2B5EF4-FFF2-40B4-BE49-F238E27FC236}">
                <a16:creationId xmlns:a16="http://schemas.microsoft.com/office/drawing/2014/main" id="{2AB28828-11BA-E1CE-25DF-1D151673F361}"/>
              </a:ext>
            </a:extLst>
          </p:cNvPr>
          <p:cNvSpPr/>
          <p:nvPr/>
        </p:nvSpPr>
        <p:spPr bwMode="auto">
          <a:xfrm>
            <a:off x="2286000" y="1170295"/>
            <a:ext cx="9753598" cy="1850571"/>
          </a:xfrm>
          <a:prstGeom prst="roundRect">
            <a:avLst/>
          </a:prstGeom>
          <a:noFill/>
          <a:ln w="158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indent="-342900" defTabSz="932472" fontAlgn="base">
              <a:spcBef>
                <a:spcPct val="0"/>
              </a:spcBef>
              <a:spcAft>
                <a:spcPct val="0"/>
              </a:spcAft>
              <a:buFont typeface="Arial" panose="020B0604020202020204" pitchFamily="34" charset="0"/>
              <a:buChar char="•"/>
            </a:pPr>
            <a:r>
              <a:rPr lang="en-US" sz="1600">
                <a:solidFill>
                  <a:schemeClr val="tx1"/>
                </a:solidFill>
                <a:ea typeface="Segoe UI" pitchFamily="34" charset="0"/>
                <a:cs typeface="Segoe UI" pitchFamily="34" charset="0"/>
              </a:rPr>
              <a:t>When an admin revokes an attendee pack from an organizer who has scheduled events, </a:t>
            </a:r>
            <a:r>
              <a:rPr lang="en-US" sz="1600" b="1">
                <a:solidFill>
                  <a:schemeClr val="tx1"/>
                </a:solidFill>
                <a:ea typeface="Segoe UI" pitchFamily="34" charset="0"/>
                <a:cs typeface="Segoe UI" pitchFamily="34" charset="0"/>
              </a:rPr>
              <a:t>the admin receives a warning that upcoming events may be impacted</a:t>
            </a:r>
            <a:br>
              <a:rPr lang="en-US" sz="1600">
                <a:solidFill>
                  <a:schemeClr val="tx1"/>
                </a:solidFill>
                <a:ea typeface="Segoe UI" pitchFamily="34" charset="0"/>
                <a:cs typeface="Segoe UI" pitchFamily="34" charset="0"/>
              </a:rPr>
            </a:br>
            <a:endParaRPr lang="en-US" sz="160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US" sz="1600" b="1">
                <a:solidFill>
                  <a:schemeClr val="tx1"/>
                </a:solidFill>
              </a:rPr>
              <a:t>Event Inventory view highlights all events affected</a:t>
            </a:r>
            <a:endParaRPr lang="en-US" sz="1600">
              <a:solidFill>
                <a:schemeClr val="tx1"/>
              </a:solidFill>
              <a:ea typeface="Segoe UI" pitchFamily="34" charset="0"/>
              <a:cs typeface="Segoe UI" pitchFamily="34" charset="0"/>
            </a:endParaRPr>
          </a:p>
        </p:txBody>
      </p:sp>
      <p:sp>
        <p:nvSpPr>
          <p:cNvPr id="12" name="Rounded Rectangle 11">
            <a:extLst>
              <a:ext uri="{FF2B5EF4-FFF2-40B4-BE49-F238E27FC236}">
                <a16:creationId xmlns:a16="http://schemas.microsoft.com/office/drawing/2014/main" id="{5EF1D2C4-45D3-1675-899A-EBC8DF2ADF66}"/>
              </a:ext>
            </a:extLst>
          </p:cNvPr>
          <p:cNvSpPr/>
          <p:nvPr/>
        </p:nvSpPr>
        <p:spPr bwMode="auto">
          <a:xfrm>
            <a:off x="2286001" y="3408562"/>
            <a:ext cx="9753598" cy="2753609"/>
          </a:xfrm>
          <a:prstGeom prst="roundRect">
            <a:avLst/>
          </a:prstGeom>
          <a:noFill/>
          <a:ln w="15875">
            <a:solidFill>
              <a:srgbClr val="107C1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indent="-342900" defTabSz="932472" fontAlgn="base">
              <a:spcBef>
                <a:spcPct val="0"/>
              </a:spcBef>
              <a:spcAft>
                <a:spcPct val="0"/>
              </a:spcAft>
              <a:buFont typeface="Arial" panose="020B0604020202020204" pitchFamily="34" charset="0"/>
              <a:buChar char="•"/>
            </a:pPr>
            <a:r>
              <a:rPr lang="en-US" sz="1600">
                <a:solidFill>
                  <a:schemeClr val="tx1"/>
                </a:solidFill>
              </a:rPr>
              <a:t>The organizer receives an </a:t>
            </a:r>
            <a:r>
              <a:rPr lang="en-US" sz="1600" b="1">
                <a:solidFill>
                  <a:schemeClr val="tx1"/>
                </a:solidFill>
              </a:rPr>
              <a:t>email notification</a:t>
            </a:r>
            <a:r>
              <a:rPr lang="en-US" sz="1600">
                <a:solidFill>
                  <a:schemeClr val="tx1"/>
                </a:solidFill>
              </a:rPr>
              <a:t> informing them that attendee pack was removed and identifying impacted events</a:t>
            </a:r>
            <a:br>
              <a:rPr lang="en-US" sz="1600">
                <a:solidFill>
                  <a:schemeClr val="tx1"/>
                </a:solidFill>
                <a:ea typeface="Segoe UI" pitchFamily="34" charset="0"/>
                <a:cs typeface="Segoe UI" pitchFamily="34" charset="0"/>
              </a:rPr>
            </a:br>
            <a:endParaRPr lang="en-US" sz="160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US" sz="1600">
                <a:solidFill>
                  <a:schemeClr val="tx1"/>
                </a:solidFill>
              </a:rPr>
              <a:t>In </a:t>
            </a:r>
            <a:r>
              <a:rPr lang="en-US" sz="1600" b="1">
                <a:solidFill>
                  <a:schemeClr val="tx1"/>
                </a:solidFill>
              </a:rPr>
              <a:t>Meet App → Manage</a:t>
            </a:r>
            <a:r>
              <a:rPr lang="en-US" sz="1600">
                <a:solidFill>
                  <a:schemeClr val="tx1"/>
                </a:solidFill>
              </a:rPr>
              <a:t>, the organizer sees an </a:t>
            </a:r>
            <a:r>
              <a:rPr lang="en-US" sz="1600" b="1">
                <a:solidFill>
                  <a:schemeClr val="tx1"/>
                </a:solidFill>
              </a:rPr>
              <a:t>alert indicating the attendee pack is missing</a:t>
            </a:r>
            <a:br>
              <a:rPr lang="en-US" sz="1600" b="1">
                <a:solidFill>
                  <a:schemeClr val="tx1"/>
                </a:solidFill>
              </a:rPr>
            </a:br>
            <a:endParaRPr lang="en-US" sz="1600" b="1">
              <a:solidFill>
                <a:schemeClr val="tx1"/>
              </a:solidFill>
            </a:endParaRPr>
          </a:p>
          <a:p>
            <a:pPr marL="342900" indent="-342900" defTabSz="932472" fontAlgn="base">
              <a:spcBef>
                <a:spcPct val="0"/>
              </a:spcBef>
              <a:spcAft>
                <a:spcPct val="0"/>
              </a:spcAft>
              <a:buFont typeface="Arial" panose="020B0604020202020204" pitchFamily="34" charset="0"/>
              <a:buChar char="•"/>
            </a:pPr>
            <a:r>
              <a:rPr lang="en-US" sz="1600">
                <a:solidFill>
                  <a:schemeClr val="tx1"/>
                </a:solidFill>
                <a:ea typeface="Segoe UI" pitchFamily="34" charset="0"/>
                <a:cs typeface="Segoe UI" pitchFamily="34" charset="0"/>
              </a:rPr>
              <a:t>Organizer can edit the event properties but not increase the attendee capacity without the right attendee pack</a:t>
            </a:r>
            <a:br>
              <a:rPr lang="en-US" sz="1600">
                <a:solidFill>
                  <a:schemeClr val="tx1"/>
                </a:solidFill>
                <a:ea typeface="Segoe UI" pitchFamily="34" charset="0"/>
                <a:cs typeface="Segoe UI" pitchFamily="34" charset="0"/>
              </a:rPr>
            </a:br>
            <a:endParaRPr lang="en-US" sz="160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US" sz="1600">
                <a:solidFill>
                  <a:schemeClr val="tx1"/>
                </a:solidFill>
              </a:rPr>
              <a:t>When event hosts enter the </a:t>
            </a:r>
            <a:r>
              <a:rPr lang="en-US" sz="1600" b="1">
                <a:solidFill>
                  <a:schemeClr val="tx1"/>
                </a:solidFill>
              </a:rPr>
              <a:t>Green Room</a:t>
            </a:r>
            <a:r>
              <a:rPr lang="en-US" sz="1600">
                <a:solidFill>
                  <a:schemeClr val="tx1"/>
                </a:solidFill>
              </a:rPr>
              <a:t>, a </a:t>
            </a:r>
            <a:r>
              <a:rPr lang="en-US" sz="1600" b="1">
                <a:solidFill>
                  <a:schemeClr val="tx1"/>
                </a:solidFill>
              </a:rPr>
              <a:t>banner warning appears</a:t>
            </a:r>
            <a:r>
              <a:rPr lang="en-US" sz="1600">
                <a:solidFill>
                  <a:schemeClr val="tx1"/>
                </a:solidFill>
              </a:rPr>
              <a:t> indicating the missing attendee pack</a:t>
            </a:r>
            <a:endParaRPr lang="en-US" sz="1600">
              <a:solidFill>
                <a:schemeClr val="tx1"/>
              </a:solidFill>
              <a:ea typeface="Segoe UI" pitchFamily="34" charset="0"/>
              <a:cs typeface="Segoe UI" pitchFamily="34" charset="0"/>
            </a:endParaRPr>
          </a:p>
        </p:txBody>
      </p:sp>
      <p:sp>
        <p:nvSpPr>
          <p:cNvPr id="16" name="TextBox 15">
            <a:extLst>
              <a:ext uri="{FF2B5EF4-FFF2-40B4-BE49-F238E27FC236}">
                <a16:creationId xmlns:a16="http://schemas.microsoft.com/office/drawing/2014/main" id="{B0C4703D-6AA7-6690-ACE9-C5A45B5EF84E}"/>
              </a:ext>
            </a:extLst>
          </p:cNvPr>
          <p:cNvSpPr txBox="1"/>
          <p:nvPr/>
        </p:nvSpPr>
        <p:spPr>
          <a:xfrm>
            <a:off x="495651" y="6462273"/>
            <a:ext cx="9296712" cy="246221"/>
          </a:xfrm>
          <a:prstGeom prst="rect">
            <a:avLst/>
          </a:prstGeom>
          <a:noFill/>
        </p:spPr>
        <p:txBody>
          <a:bodyPr wrap="none" lIns="0" tIns="0" rIns="0" bIns="0" rtlCol="0">
            <a:spAutoFit/>
          </a:bodyPr>
          <a:lstStyle/>
          <a:p>
            <a:r>
              <a:rPr lang="en-US" sz="1600" b="1"/>
              <a:t>Note: </a:t>
            </a:r>
            <a:r>
              <a:rPr lang="en-US" sz="1600"/>
              <a:t>If no attendee pack is assigned before the event begins, </a:t>
            </a:r>
            <a:r>
              <a:rPr lang="en-US" sz="1600" b="1"/>
              <a:t>capacity is limited to 3,000 attendees.</a:t>
            </a:r>
            <a:endParaRPr lang="en-US" sz="1600"/>
          </a:p>
        </p:txBody>
      </p:sp>
    </p:spTree>
    <p:extLst>
      <p:ext uri="{BB962C8B-B14F-4D97-AF65-F5344CB8AC3E}">
        <p14:creationId xmlns:p14="http://schemas.microsoft.com/office/powerpoint/2010/main" val="187682693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09B89A7C-1CA2-2F0E-687D-D86494FEB906}"/>
              </a:ext>
              <a:ext uri="{C183D7F6-B498-43B3-948B-1728B52AA6E4}">
                <adec:decorative xmlns:adec="http://schemas.microsoft.com/office/drawing/2017/decorative" val="1"/>
              </a:ext>
            </a:extLst>
          </p:cNvPr>
          <p:cNvSpPr>
            <a:spLocks/>
          </p:cNvSpPr>
          <p:nvPr/>
        </p:nvSpPr>
        <p:spPr bwMode="auto">
          <a:xfrm flipV="1">
            <a:off x="11325743" y="0"/>
            <a:ext cx="866255" cy="762000"/>
          </a:xfrm>
          <a:custGeom>
            <a:avLst/>
            <a:gdLst>
              <a:gd name="connsiteX0" fmla="*/ 5809 w 1473935"/>
              <a:gd name="connsiteY0" fmla="*/ 1296544 h 1296544"/>
              <a:gd name="connsiteX1" fmla="*/ 1473935 w 1473935"/>
              <a:gd name="connsiteY1" fmla="*/ 1296544 h 1296544"/>
              <a:gd name="connsiteX2" fmla="*/ 1473935 w 1473935"/>
              <a:gd name="connsiteY2" fmla="*/ 30641 h 1296544"/>
              <a:gd name="connsiteX3" fmla="*/ 1447198 w 1473935"/>
              <a:gd name="connsiteY3" fmla="*/ 24470 h 1296544"/>
              <a:gd name="connsiteX4" fmla="*/ 1204458 w 1473935"/>
              <a:gd name="connsiteY4" fmla="*/ 0 h 1296544"/>
              <a:gd name="connsiteX5" fmla="*/ 0 w 1473935"/>
              <a:gd name="connsiteY5" fmla="*/ 1204458 h 129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935" h="1296544">
                <a:moveTo>
                  <a:pt x="5809" y="1296544"/>
                </a:moveTo>
                <a:lnTo>
                  <a:pt x="1473935" y="1296544"/>
                </a:lnTo>
                <a:lnTo>
                  <a:pt x="1473935" y="30641"/>
                </a:lnTo>
                <a:lnTo>
                  <a:pt x="1447198" y="24470"/>
                </a:lnTo>
                <a:cubicBezTo>
                  <a:pt x="1368790" y="8426"/>
                  <a:pt x="1287608" y="0"/>
                  <a:pt x="1204458" y="0"/>
                </a:cubicBezTo>
                <a:cubicBezTo>
                  <a:pt x="539254" y="0"/>
                  <a:pt x="0" y="539254"/>
                  <a:pt x="0" y="1204458"/>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8F137D0D-64DF-9A50-F400-94D113E1AFDF}"/>
              </a:ext>
              <a:ext uri="{C183D7F6-B498-43B3-948B-1728B52AA6E4}">
                <adec:decorative xmlns:adec="http://schemas.microsoft.com/office/drawing/2017/decorative" val="1"/>
              </a:ext>
            </a:extLst>
          </p:cNvPr>
          <p:cNvSpPr>
            <a:spLocks/>
          </p:cNvSpPr>
          <p:nvPr/>
        </p:nvSpPr>
        <p:spPr bwMode="auto">
          <a:xfrm>
            <a:off x="4330700" y="457200"/>
            <a:ext cx="7278688" cy="2788855"/>
          </a:xfrm>
          <a:prstGeom prst="roundRect">
            <a:avLst>
              <a:gd name="adj" fmla="val 6937"/>
            </a:avLst>
          </a:prstGeom>
          <a:gradFill flip="none" rotWithShape="1">
            <a:gsLst>
              <a:gs pos="53000">
                <a:schemeClr val="bg1"/>
              </a:gs>
              <a:gs pos="100000">
                <a:schemeClr val="bg1">
                  <a:alpha val="75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457200" bIns="274320" numCol="1" spcCol="0" rtlCol="0" fromWordArt="0" anchor="t" anchorCtr="0" forceAA="0" compatLnSpc="1">
            <a:prstTxWarp prst="textNoShape">
              <a:avLst/>
            </a:prstTxWarp>
            <a:noAutofit/>
          </a:bodyPr>
          <a:lstStyle/>
          <a:p>
            <a:pPr>
              <a:spcAft>
                <a:spcPts val="1200"/>
              </a:spcAft>
            </a:pPr>
            <a:r>
              <a:rPr lang="en-US" sz="2800">
                <a:solidFill>
                  <a:schemeClr val="tx2"/>
                </a:solidFill>
                <a:latin typeface="+mj-lt"/>
              </a:rPr>
              <a:t>Tenant Level</a:t>
            </a:r>
          </a:p>
          <a:p>
            <a:pPr>
              <a:spcAft>
                <a:spcPts val="1200"/>
              </a:spcAft>
            </a:pPr>
            <a:r>
              <a:rPr lang="en-US" sz="2400">
                <a:solidFill>
                  <a:schemeClr val="tx1"/>
                </a:solidFill>
              </a:rPr>
              <a:t>A tenant can host </a:t>
            </a:r>
            <a:r>
              <a:rPr lang="en-US" sz="2400" b="1">
                <a:solidFill>
                  <a:schemeClr val="tx1"/>
                </a:solidFill>
                <a:latin typeface="+mj-lt"/>
              </a:rPr>
              <a:t>up to 50 concurrent </a:t>
            </a:r>
            <a:br>
              <a:rPr lang="en-US" sz="2400" b="1">
                <a:solidFill>
                  <a:schemeClr val="tx1"/>
                </a:solidFill>
                <a:latin typeface="+mj-lt"/>
              </a:rPr>
            </a:br>
            <a:r>
              <a:rPr lang="en-US" sz="2400" b="1">
                <a:solidFill>
                  <a:schemeClr val="tx1"/>
                </a:solidFill>
                <a:latin typeface="+mj-lt"/>
              </a:rPr>
              <a:t>events</a:t>
            </a:r>
            <a:r>
              <a:rPr lang="en-US" sz="2400">
                <a:solidFill>
                  <a:schemeClr val="tx1"/>
                </a:solidFill>
                <a:latin typeface="+mj-lt"/>
              </a:rPr>
              <a:t> </a:t>
            </a:r>
            <a:r>
              <a:rPr lang="en-US" sz="2400">
                <a:solidFill>
                  <a:schemeClr val="tx1"/>
                </a:solidFill>
              </a:rPr>
              <a:t>across all organizers</a:t>
            </a:r>
            <a:endParaRPr lang="en-US" sz="2400" b="1">
              <a:solidFill>
                <a:schemeClr val="tx1"/>
              </a:solidFill>
            </a:endParaRPr>
          </a:p>
        </p:txBody>
      </p:sp>
      <p:sp>
        <p:nvSpPr>
          <p:cNvPr id="14" name="Rectangle: Rounded Corners 13">
            <a:extLst>
              <a:ext uri="{FF2B5EF4-FFF2-40B4-BE49-F238E27FC236}">
                <a16:creationId xmlns:a16="http://schemas.microsoft.com/office/drawing/2014/main" id="{A3D7C05E-1B68-ABBE-2B9F-DB74FFA94AC7}"/>
              </a:ext>
              <a:ext uri="{C183D7F6-B498-43B3-948B-1728B52AA6E4}">
                <adec:decorative xmlns:adec="http://schemas.microsoft.com/office/drawing/2017/decorative" val="1"/>
              </a:ext>
            </a:extLst>
          </p:cNvPr>
          <p:cNvSpPr>
            <a:spLocks/>
          </p:cNvSpPr>
          <p:nvPr/>
        </p:nvSpPr>
        <p:spPr bwMode="auto">
          <a:xfrm>
            <a:off x="4330700" y="3480183"/>
            <a:ext cx="7278688" cy="2788855"/>
          </a:xfrm>
          <a:prstGeom prst="roundRect">
            <a:avLst>
              <a:gd name="adj" fmla="val 6937"/>
            </a:avLst>
          </a:prstGeom>
          <a:gradFill flip="none" rotWithShape="1">
            <a:gsLst>
              <a:gs pos="53000">
                <a:schemeClr val="bg1"/>
              </a:gs>
              <a:gs pos="100000">
                <a:schemeClr val="bg1">
                  <a:alpha val="75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74320" rIns="457200" bIns="274320" numCol="1" spcCol="0" rtlCol="0" fromWordArt="0" anchor="t" anchorCtr="0" forceAA="0" compatLnSpc="1">
            <a:prstTxWarp prst="textNoShape">
              <a:avLst/>
            </a:prstTxWarp>
            <a:noAutofit/>
          </a:bodyPr>
          <a:lstStyle/>
          <a:p>
            <a:pPr>
              <a:spcAft>
                <a:spcPts val="1200"/>
              </a:spcAft>
            </a:pPr>
            <a:r>
              <a:rPr lang="en-US" sz="2800">
                <a:solidFill>
                  <a:schemeClr val="tx2"/>
                </a:solidFill>
                <a:latin typeface="+mj-lt"/>
              </a:rPr>
              <a:t>Organizer Level</a:t>
            </a:r>
          </a:p>
          <a:p>
            <a:pPr>
              <a:spcAft>
                <a:spcPts val="1200"/>
              </a:spcAft>
            </a:pPr>
            <a:r>
              <a:rPr lang="en-US" sz="2400">
                <a:solidFill>
                  <a:schemeClr val="tx1"/>
                </a:solidFill>
              </a:rPr>
              <a:t>An organizer can run </a:t>
            </a:r>
            <a:r>
              <a:rPr lang="en-US" sz="2400" b="1">
                <a:solidFill>
                  <a:schemeClr val="tx1"/>
                </a:solidFill>
                <a:latin typeface="+mj-lt"/>
              </a:rPr>
              <a:t>up to 3 concurrent events </a:t>
            </a:r>
            <a:r>
              <a:rPr lang="en-US" sz="2400">
                <a:solidFill>
                  <a:schemeClr val="tx1"/>
                </a:solidFill>
              </a:rPr>
              <a:t>at a time.</a:t>
            </a:r>
          </a:p>
        </p:txBody>
      </p:sp>
      <p:sp>
        <p:nvSpPr>
          <p:cNvPr id="27" name="Rectangle: Single Corner Rounded 26">
            <a:extLst>
              <a:ext uri="{FF2B5EF4-FFF2-40B4-BE49-F238E27FC236}">
                <a16:creationId xmlns:a16="http://schemas.microsoft.com/office/drawing/2014/main" id="{A73C6AC3-79AA-250C-D87D-AE5FC86163B8}"/>
              </a:ext>
            </a:extLst>
          </p:cNvPr>
          <p:cNvSpPr/>
          <p:nvPr/>
        </p:nvSpPr>
        <p:spPr bwMode="auto">
          <a:xfrm>
            <a:off x="0" y="457200"/>
            <a:ext cx="4165600" cy="6400800"/>
          </a:xfrm>
          <a:prstGeom prst="round1Rect">
            <a:avLst>
              <a:gd name="adj" fmla="val 6510"/>
            </a:avLst>
          </a:prstGeom>
          <a:gradFill flip="none" rotWithShape="1">
            <a:gsLst>
              <a:gs pos="0">
                <a:schemeClr val="accent1"/>
              </a:gs>
              <a:gs pos="100000">
                <a:schemeClr val="tx2"/>
              </a:gs>
            </a:gsLst>
            <a:lin ang="135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err="1">
              <a:solidFill>
                <a:schemeClr val="bg1"/>
              </a:solidFill>
              <a:latin typeface="+mj-lt"/>
              <a:cs typeface="Segoe UI" pitchFamily="34" charset="0"/>
            </a:endParaRPr>
          </a:p>
        </p:txBody>
      </p:sp>
      <p:sp>
        <p:nvSpPr>
          <p:cNvPr id="2" name="Title 1">
            <a:extLst>
              <a:ext uri="{FF2B5EF4-FFF2-40B4-BE49-F238E27FC236}">
                <a16:creationId xmlns:a16="http://schemas.microsoft.com/office/drawing/2014/main" id="{734E3894-484A-C5A8-969B-04CC464B958A}"/>
              </a:ext>
            </a:extLst>
          </p:cNvPr>
          <p:cNvSpPr>
            <a:spLocks noGrp="1"/>
          </p:cNvSpPr>
          <p:nvPr>
            <p:ph type="title"/>
          </p:nvPr>
        </p:nvSpPr>
        <p:spPr>
          <a:xfrm>
            <a:off x="584200" y="2918936"/>
            <a:ext cx="3162300" cy="1477328"/>
          </a:xfrm>
        </p:spPr>
        <p:txBody>
          <a:bodyPr/>
          <a:lstStyle/>
          <a:p>
            <a:r>
              <a:rPr lang="en-US">
                <a:solidFill>
                  <a:schemeClr val="bg1"/>
                </a:solidFill>
              </a:rPr>
              <a:t>Maximum Events Concurrency Guidelines</a:t>
            </a:r>
          </a:p>
        </p:txBody>
      </p:sp>
      <p:sp>
        <p:nvSpPr>
          <p:cNvPr id="33" name="Freeform: Shape 32">
            <a:extLst>
              <a:ext uri="{FF2B5EF4-FFF2-40B4-BE49-F238E27FC236}">
                <a16:creationId xmlns:a16="http://schemas.microsoft.com/office/drawing/2014/main" id="{4DC1DAC6-EA7E-DB89-28C2-153976B54ACF}"/>
              </a:ext>
              <a:ext uri="{C183D7F6-B498-43B3-948B-1728B52AA6E4}">
                <adec:decorative xmlns:adec="http://schemas.microsoft.com/office/drawing/2017/decorative" val="1"/>
              </a:ext>
            </a:extLst>
          </p:cNvPr>
          <p:cNvSpPr>
            <a:spLocks/>
          </p:cNvSpPr>
          <p:nvPr/>
        </p:nvSpPr>
        <p:spPr bwMode="auto">
          <a:xfrm rot="16200000" flipH="1" flipV="1">
            <a:off x="-21569" y="5483621"/>
            <a:ext cx="1395947" cy="1352811"/>
          </a:xfrm>
          <a:custGeom>
            <a:avLst/>
            <a:gdLst>
              <a:gd name="connsiteX0" fmla="*/ 67627 w 2454608"/>
              <a:gd name="connsiteY0" fmla="*/ 2378758 h 2378758"/>
              <a:gd name="connsiteX1" fmla="*/ 2454608 w 2454608"/>
              <a:gd name="connsiteY1" fmla="*/ 2378758 h 2378758"/>
              <a:gd name="connsiteX2" fmla="*/ 2454608 w 2454608"/>
              <a:gd name="connsiteY2" fmla="*/ 88143 h 2378758"/>
              <a:gd name="connsiteX3" fmla="*/ 2445304 w 2454608"/>
              <a:gd name="connsiteY3" fmla="*/ 84738 h 2378758"/>
              <a:gd name="connsiteX4" fmla="*/ 1884817 w 2454608"/>
              <a:gd name="connsiteY4" fmla="*/ 0 h 2378758"/>
              <a:gd name="connsiteX5" fmla="*/ 0 w 2454608"/>
              <a:gd name="connsiteY5" fmla="*/ 1884817 h 2378758"/>
              <a:gd name="connsiteX6" fmla="*/ 38293 w 2454608"/>
              <a:gd name="connsiteY6" fmla="*/ 2264673 h 237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608" h="2378758">
                <a:moveTo>
                  <a:pt x="67627" y="2378758"/>
                </a:moveTo>
                <a:lnTo>
                  <a:pt x="2454608" y="2378758"/>
                </a:lnTo>
                <a:lnTo>
                  <a:pt x="2454608" y="88143"/>
                </a:lnTo>
                <a:lnTo>
                  <a:pt x="2445304" y="84738"/>
                </a:lnTo>
                <a:cubicBezTo>
                  <a:pt x="2268246" y="29667"/>
                  <a:pt x="2079996" y="0"/>
                  <a:pt x="1884817" y="0"/>
                </a:cubicBezTo>
                <a:cubicBezTo>
                  <a:pt x="843861" y="0"/>
                  <a:pt x="0" y="843861"/>
                  <a:pt x="0" y="1884817"/>
                </a:cubicBezTo>
                <a:cubicBezTo>
                  <a:pt x="0" y="2014936"/>
                  <a:pt x="13185" y="2141976"/>
                  <a:pt x="38293" y="2264673"/>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grpSp>
        <p:nvGrpSpPr>
          <p:cNvPr id="36" name="Group 35">
            <a:extLst>
              <a:ext uri="{FF2B5EF4-FFF2-40B4-BE49-F238E27FC236}">
                <a16:creationId xmlns:a16="http://schemas.microsoft.com/office/drawing/2014/main" id="{CD8E60DA-A128-9579-6AF9-431586B45FEB}"/>
              </a:ext>
            </a:extLst>
          </p:cNvPr>
          <p:cNvGrpSpPr/>
          <p:nvPr/>
        </p:nvGrpSpPr>
        <p:grpSpPr>
          <a:xfrm>
            <a:off x="10577989" y="2144486"/>
            <a:ext cx="774451" cy="774451"/>
            <a:chOff x="10577989" y="2144486"/>
            <a:chExt cx="774451" cy="774451"/>
          </a:xfrm>
        </p:grpSpPr>
        <p:sp>
          <p:nvSpPr>
            <p:cNvPr id="30" name="Oval 29">
              <a:extLst>
                <a:ext uri="{FF2B5EF4-FFF2-40B4-BE49-F238E27FC236}">
                  <a16:creationId xmlns:a16="http://schemas.microsoft.com/office/drawing/2014/main" id="{76E434D7-9B70-09D8-A3F1-892B3C800669}"/>
                </a:ext>
                <a:ext uri="{C183D7F6-B498-43B3-948B-1728B52AA6E4}">
                  <adec:decorative xmlns:adec="http://schemas.microsoft.com/office/drawing/2017/decorative" val="1"/>
                </a:ext>
              </a:extLst>
            </p:cNvPr>
            <p:cNvSpPr>
              <a:spLocks/>
            </p:cNvSpPr>
            <p:nvPr/>
          </p:nvSpPr>
          <p:spPr bwMode="auto">
            <a:xfrm>
              <a:off x="10577989" y="2144486"/>
              <a:ext cx="774451" cy="774451"/>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35" name="Graphic 34">
              <a:extLst>
                <a:ext uri="{FF2B5EF4-FFF2-40B4-BE49-F238E27FC236}">
                  <a16:creationId xmlns:a16="http://schemas.microsoft.com/office/drawing/2014/main" id="{A86BF02E-2C70-E703-0A5D-2D679B35A9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53725" y="2320222"/>
              <a:ext cx="422978" cy="422978"/>
            </a:xfrm>
            <a:prstGeom prst="rect">
              <a:avLst/>
            </a:prstGeom>
          </p:spPr>
        </p:pic>
      </p:grpSp>
      <p:grpSp>
        <p:nvGrpSpPr>
          <p:cNvPr id="39" name="Group 38">
            <a:extLst>
              <a:ext uri="{FF2B5EF4-FFF2-40B4-BE49-F238E27FC236}">
                <a16:creationId xmlns:a16="http://schemas.microsoft.com/office/drawing/2014/main" id="{ED4509AA-0175-B344-57E5-4AB9577425C0}"/>
              </a:ext>
            </a:extLst>
          </p:cNvPr>
          <p:cNvGrpSpPr/>
          <p:nvPr/>
        </p:nvGrpSpPr>
        <p:grpSpPr>
          <a:xfrm>
            <a:off x="10577989" y="5218578"/>
            <a:ext cx="774451" cy="774451"/>
            <a:chOff x="10577989" y="5218578"/>
            <a:chExt cx="774451" cy="774451"/>
          </a:xfrm>
        </p:grpSpPr>
        <p:sp>
          <p:nvSpPr>
            <p:cNvPr id="31" name="Oval 30">
              <a:extLst>
                <a:ext uri="{FF2B5EF4-FFF2-40B4-BE49-F238E27FC236}">
                  <a16:creationId xmlns:a16="http://schemas.microsoft.com/office/drawing/2014/main" id="{7E6F6746-8C1E-1D59-F4EB-C0E815A1B324}"/>
                </a:ext>
                <a:ext uri="{C183D7F6-B498-43B3-948B-1728B52AA6E4}">
                  <adec:decorative xmlns:adec="http://schemas.microsoft.com/office/drawing/2017/decorative" val="1"/>
                </a:ext>
              </a:extLst>
            </p:cNvPr>
            <p:cNvSpPr>
              <a:spLocks/>
            </p:cNvSpPr>
            <p:nvPr/>
          </p:nvSpPr>
          <p:spPr bwMode="auto">
            <a:xfrm>
              <a:off x="10577989" y="5218578"/>
              <a:ext cx="774451" cy="774451"/>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38" name="Graphic 37">
              <a:extLst>
                <a:ext uri="{FF2B5EF4-FFF2-40B4-BE49-F238E27FC236}">
                  <a16:creationId xmlns:a16="http://schemas.microsoft.com/office/drawing/2014/main" id="{0FB3084F-DBC6-5730-272F-F5525AFC4F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59984" y="5400573"/>
              <a:ext cx="410460" cy="410460"/>
            </a:xfrm>
            <a:prstGeom prst="rect">
              <a:avLst/>
            </a:prstGeom>
          </p:spPr>
        </p:pic>
      </p:grpSp>
    </p:spTree>
    <p:extLst>
      <p:ext uri="{BB962C8B-B14F-4D97-AF65-F5344CB8AC3E}">
        <p14:creationId xmlns:p14="http://schemas.microsoft.com/office/powerpoint/2010/main" val="19967913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8CA7-9210-A688-BBEF-E520ECEF3E4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3964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A1B1D75-7425-83AA-74A2-8855F9C9B960}"/>
              </a:ext>
            </a:extLst>
          </p:cNvPr>
          <p:cNvSpPr/>
          <p:nvPr/>
        </p:nvSpPr>
        <p:spPr bwMode="auto">
          <a:xfrm flipV="1">
            <a:off x="0" y="0"/>
            <a:ext cx="40767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Freeform: Shape 5">
            <a:extLst>
              <a:ext uri="{FF2B5EF4-FFF2-40B4-BE49-F238E27FC236}">
                <a16:creationId xmlns:a16="http://schemas.microsoft.com/office/drawing/2014/main" id="{85640685-1D9F-F857-9261-314EF2377CE2}"/>
              </a:ext>
              <a:ext uri="{C183D7F6-B498-43B3-948B-1728B52AA6E4}">
                <adec:decorative xmlns:adec="http://schemas.microsoft.com/office/drawing/2017/decorative" val="1"/>
              </a:ext>
            </a:extLst>
          </p:cNvPr>
          <p:cNvSpPr>
            <a:spLocks/>
          </p:cNvSpPr>
          <p:nvPr/>
        </p:nvSpPr>
        <p:spPr bwMode="auto">
          <a:xfrm>
            <a:off x="0" y="4813299"/>
            <a:ext cx="743394" cy="1270001"/>
          </a:xfrm>
          <a:custGeom>
            <a:avLst/>
            <a:gdLst>
              <a:gd name="csX0" fmla="*/ 391158 w 2682676"/>
              <a:gd name="csY0" fmla="*/ 0 h 4583040"/>
              <a:gd name="csX1" fmla="*/ 2682676 w 2682676"/>
              <a:gd name="csY1" fmla="*/ 2291520 h 4583040"/>
              <a:gd name="csX2" fmla="*/ 391158 w 2682676"/>
              <a:gd name="csY2" fmla="*/ 4583040 h 4583040"/>
              <a:gd name="csX3" fmla="*/ 156864 w 2682676"/>
              <a:gd name="csY3" fmla="*/ 4571209 h 4583040"/>
              <a:gd name="csX4" fmla="*/ 0 w 2682676"/>
              <a:gd name="csY4" fmla="*/ 4547269 h 4583040"/>
              <a:gd name="csX5" fmla="*/ 0 w 2682676"/>
              <a:gd name="csY5" fmla="*/ 35771 h 4583040"/>
              <a:gd name="csX6" fmla="*/ 156864 w 2682676"/>
              <a:gd name="csY6" fmla="*/ 11831 h 4583040"/>
              <a:gd name="csX7" fmla="*/ 391158 w 2682676"/>
              <a:gd name="csY7" fmla="*/ 0 h 45830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682676" h="4583040">
                <a:moveTo>
                  <a:pt x="391158" y="0"/>
                </a:moveTo>
                <a:cubicBezTo>
                  <a:pt x="1656728" y="0"/>
                  <a:pt x="2682676" y="1025948"/>
                  <a:pt x="2682676" y="2291520"/>
                </a:cubicBezTo>
                <a:cubicBezTo>
                  <a:pt x="2682676" y="3557092"/>
                  <a:pt x="1656728" y="4583040"/>
                  <a:pt x="391158" y="4583040"/>
                </a:cubicBezTo>
                <a:cubicBezTo>
                  <a:pt x="312060" y="4583040"/>
                  <a:pt x="233898" y="4579033"/>
                  <a:pt x="156864" y="4571209"/>
                </a:cubicBezTo>
                <a:lnTo>
                  <a:pt x="0" y="4547269"/>
                </a:lnTo>
                <a:lnTo>
                  <a:pt x="0" y="35771"/>
                </a:lnTo>
                <a:lnTo>
                  <a:pt x="156864" y="11831"/>
                </a:lnTo>
                <a:cubicBezTo>
                  <a:pt x="233898" y="4008"/>
                  <a:pt x="312060" y="0"/>
                  <a:pt x="391158" y="0"/>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5" name="Freeform: Shape 64">
            <a:extLst>
              <a:ext uri="{FF2B5EF4-FFF2-40B4-BE49-F238E27FC236}">
                <a16:creationId xmlns:a16="http://schemas.microsoft.com/office/drawing/2014/main" id="{D3CD5C67-6D0B-680F-5B7A-12C0BF579FAD}"/>
              </a:ext>
              <a:ext uri="{C183D7F6-B498-43B3-948B-1728B52AA6E4}">
                <adec:decorative xmlns:adec="http://schemas.microsoft.com/office/drawing/2017/decorative" val="1"/>
              </a:ext>
            </a:extLst>
          </p:cNvPr>
          <p:cNvSpPr>
            <a:spLocks/>
          </p:cNvSpPr>
          <p:nvPr/>
        </p:nvSpPr>
        <p:spPr bwMode="auto">
          <a:xfrm rot="16200000" flipH="1">
            <a:off x="11041459" y="-316310"/>
            <a:ext cx="834231" cy="1466850"/>
          </a:xfrm>
          <a:custGeom>
            <a:avLst/>
            <a:gdLst>
              <a:gd name="connsiteX0" fmla="*/ 0 w 761101"/>
              <a:gd name="connsiteY0" fmla="*/ 0 h 1338261"/>
              <a:gd name="connsiteX1" fmla="*/ 0 w 761101"/>
              <a:gd name="connsiteY1" fmla="*/ 1338261 h 1338261"/>
              <a:gd name="connsiteX2" fmla="*/ 648637 w 761101"/>
              <a:gd name="connsiteY2" fmla="*/ 1338261 h 1338261"/>
              <a:gd name="connsiteX3" fmla="*/ 650738 w 761101"/>
              <a:gd name="connsiteY3" fmla="*/ 1334803 h 1338261"/>
              <a:gd name="connsiteX4" fmla="*/ 761101 w 761101"/>
              <a:gd name="connsiteY4" fmla="*/ 898946 h 1338261"/>
              <a:gd name="connsiteX5" fmla="*/ 30985 w 761101"/>
              <a:gd name="connsiteY5" fmla="*/ 3123 h 133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101" h="1338261">
                <a:moveTo>
                  <a:pt x="0" y="0"/>
                </a:moveTo>
                <a:lnTo>
                  <a:pt x="0" y="1338261"/>
                </a:lnTo>
                <a:lnTo>
                  <a:pt x="648637" y="1338261"/>
                </a:lnTo>
                <a:lnTo>
                  <a:pt x="650738" y="1334803"/>
                </a:lnTo>
                <a:cubicBezTo>
                  <a:pt x="721122" y="1205239"/>
                  <a:pt x="761101" y="1056761"/>
                  <a:pt x="761101" y="898946"/>
                </a:cubicBezTo>
                <a:cubicBezTo>
                  <a:pt x="761101" y="457063"/>
                  <a:pt x="447661" y="88388"/>
                  <a:pt x="30985" y="3123"/>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40" name="Rectangle: Rounded Corners 39">
            <a:extLst>
              <a:ext uri="{FF2B5EF4-FFF2-40B4-BE49-F238E27FC236}">
                <a16:creationId xmlns:a16="http://schemas.microsoft.com/office/drawing/2014/main" id="{7592EC58-3029-512C-7F38-EB53249B14D6}"/>
              </a:ext>
              <a:ext uri="{C183D7F6-B498-43B3-948B-1728B52AA6E4}">
                <adec:decorative xmlns:adec="http://schemas.microsoft.com/office/drawing/2017/decorative" val="1"/>
              </a:ext>
            </a:extLst>
          </p:cNvPr>
          <p:cNvSpPr>
            <a:spLocks/>
          </p:cNvSpPr>
          <p:nvPr/>
        </p:nvSpPr>
        <p:spPr bwMode="auto">
          <a:xfrm>
            <a:off x="4337050" y="4664321"/>
            <a:ext cx="7561263" cy="1899991"/>
          </a:xfrm>
          <a:prstGeom prst="roundRect">
            <a:avLst>
              <a:gd name="adj" fmla="val 11018"/>
            </a:avLst>
          </a:prstGeom>
          <a:gradFill flip="none" rotWithShape="1">
            <a:gsLst>
              <a:gs pos="53000">
                <a:schemeClr val="bg1"/>
              </a:gs>
              <a:gs pos="100000">
                <a:schemeClr val="bg1">
                  <a:alpha val="50000"/>
                </a:schemeClr>
              </a:gs>
            </a:gsLst>
            <a:lin ang="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39" name="Rectangle: Rounded Corners 38">
            <a:extLst>
              <a:ext uri="{FF2B5EF4-FFF2-40B4-BE49-F238E27FC236}">
                <a16:creationId xmlns:a16="http://schemas.microsoft.com/office/drawing/2014/main" id="{3964CB2D-2628-0A4C-0300-8AB82D55E7DD}"/>
              </a:ext>
              <a:ext uri="{C183D7F6-B498-43B3-948B-1728B52AA6E4}">
                <adec:decorative xmlns:adec="http://schemas.microsoft.com/office/drawing/2017/decorative" val="1"/>
              </a:ext>
            </a:extLst>
          </p:cNvPr>
          <p:cNvSpPr>
            <a:spLocks/>
          </p:cNvSpPr>
          <p:nvPr/>
        </p:nvSpPr>
        <p:spPr bwMode="auto">
          <a:xfrm>
            <a:off x="4337050" y="2560760"/>
            <a:ext cx="7561263" cy="1899991"/>
          </a:xfrm>
          <a:prstGeom prst="roundRect">
            <a:avLst>
              <a:gd name="adj" fmla="val 11018"/>
            </a:avLst>
          </a:prstGeom>
          <a:gradFill flip="none" rotWithShape="1">
            <a:gsLst>
              <a:gs pos="53000">
                <a:schemeClr val="bg1"/>
              </a:gs>
              <a:gs pos="100000">
                <a:schemeClr val="bg1">
                  <a:alpha val="50000"/>
                </a:schemeClr>
              </a:gs>
            </a:gsLst>
            <a:lin ang="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5" name="Rectangle: Rounded Corners 4">
            <a:extLst>
              <a:ext uri="{FF2B5EF4-FFF2-40B4-BE49-F238E27FC236}">
                <a16:creationId xmlns:a16="http://schemas.microsoft.com/office/drawing/2014/main" id="{05E96D60-3AA2-6376-84A5-64C9615EFF03}"/>
              </a:ext>
              <a:ext uri="{C183D7F6-B498-43B3-948B-1728B52AA6E4}">
                <adec:decorative xmlns:adec="http://schemas.microsoft.com/office/drawing/2017/decorative" val="1"/>
              </a:ext>
            </a:extLst>
          </p:cNvPr>
          <p:cNvSpPr>
            <a:spLocks/>
          </p:cNvSpPr>
          <p:nvPr/>
        </p:nvSpPr>
        <p:spPr bwMode="auto">
          <a:xfrm>
            <a:off x="4337050" y="457199"/>
            <a:ext cx="7561263" cy="1899991"/>
          </a:xfrm>
          <a:prstGeom prst="roundRect">
            <a:avLst>
              <a:gd name="adj" fmla="val 11018"/>
            </a:avLst>
          </a:prstGeom>
          <a:gradFill flip="none" rotWithShape="1">
            <a:gsLst>
              <a:gs pos="53000">
                <a:schemeClr val="bg1"/>
              </a:gs>
              <a:gs pos="100000">
                <a:schemeClr val="bg1">
                  <a:alpha val="50000"/>
                </a:schemeClr>
              </a:gs>
            </a:gsLst>
            <a:lin ang="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2" name="Title 1">
            <a:extLst>
              <a:ext uri="{FF2B5EF4-FFF2-40B4-BE49-F238E27FC236}">
                <a16:creationId xmlns:a16="http://schemas.microsoft.com/office/drawing/2014/main" id="{FB931ACC-C42D-0487-5F3E-8D55BAD94BA8}"/>
              </a:ext>
            </a:extLst>
          </p:cNvPr>
          <p:cNvSpPr>
            <a:spLocks noGrp="1"/>
          </p:cNvSpPr>
          <p:nvPr>
            <p:ph type="title"/>
          </p:nvPr>
        </p:nvSpPr>
        <p:spPr>
          <a:xfrm>
            <a:off x="584200" y="1193800"/>
            <a:ext cx="3082080" cy="1846659"/>
          </a:xfrm>
        </p:spPr>
        <p:txBody>
          <a:bodyPr>
            <a:spAutoFit/>
          </a:bodyPr>
          <a:lstStyle/>
          <a:p>
            <a:r>
              <a:rPr lang="en-US" sz="4000">
                <a:solidFill>
                  <a:schemeClr val="bg1"/>
                </a:solidFill>
              </a:rPr>
              <a:t>Events Monetization Changes</a:t>
            </a:r>
          </a:p>
        </p:txBody>
      </p:sp>
      <p:sp>
        <p:nvSpPr>
          <p:cNvPr id="38" name="Rectangle 37">
            <a:extLst>
              <a:ext uri="{FF2B5EF4-FFF2-40B4-BE49-F238E27FC236}">
                <a16:creationId xmlns:a16="http://schemas.microsoft.com/office/drawing/2014/main" id="{A594A55D-0BC9-8862-E9C3-5A4360E10AE9}"/>
              </a:ext>
            </a:extLst>
          </p:cNvPr>
          <p:cNvSpPr/>
          <p:nvPr/>
        </p:nvSpPr>
        <p:spPr bwMode="auto">
          <a:xfrm>
            <a:off x="0" y="3411660"/>
            <a:ext cx="4076700" cy="1790080"/>
          </a:xfrm>
          <a:prstGeom prst="rect">
            <a:avLst/>
          </a:prstGeom>
          <a:solidFill>
            <a:schemeClr val="bg1">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Title 1">
            <a:extLst>
              <a:ext uri="{FF2B5EF4-FFF2-40B4-BE49-F238E27FC236}">
                <a16:creationId xmlns:a16="http://schemas.microsoft.com/office/drawing/2014/main" id="{137660DE-F99C-FF5F-9CBF-59BAA67DECF1}"/>
              </a:ext>
            </a:extLst>
          </p:cNvPr>
          <p:cNvSpPr txBox="1">
            <a:spLocks/>
          </p:cNvSpPr>
          <p:nvPr/>
        </p:nvSpPr>
        <p:spPr>
          <a:xfrm>
            <a:off x="588963" y="4029701"/>
            <a:ext cx="3077317"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1" i="0" kern="1200" cap="none" spc="-50" baseline="0">
                <a:ln w="3175">
                  <a:noFill/>
                </a:ln>
                <a:solidFill>
                  <a:schemeClr val="tx1"/>
                </a:solidFill>
                <a:effectLst/>
                <a:latin typeface="+mj-lt"/>
                <a:ea typeface="+mn-ea"/>
                <a:cs typeface="Segoe UI Semibold" panose="020B0502040204020203" pitchFamily="34" charset="0"/>
              </a:defRPr>
            </a:lvl1pPr>
          </a:lstStyle>
          <a:p>
            <a:r>
              <a:rPr lang="en-IN" sz="3600">
                <a:solidFill>
                  <a:schemeClr val="accent4"/>
                </a:solidFill>
              </a:rPr>
              <a:t>Core Principles</a:t>
            </a:r>
          </a:p>
        </p:txBody>
      </p:sp>
      <p:sp>
        <p:nvSpPr>
          <p:cNvPr id="42" name="Freeform 6">
            <a:extLst>
              <a:ext uri="{FF2B5EF4-FFF2-40B4-BE49-F238E27FC236}">
                <a16:creationId xmlns:a16="http://schemas.microsoft.com/office/drawing/2014/main" id="{88C94013-2256-9EBA-B20E-F4066D90E5B6}"/>
              </a:ext>
            </a:extLst>
          </p:cNvPr>
          <p:cNvSpPr/>
          <p:nvPr/>
        </p:nvSpPr>
        <p:spPr>
          <a:xfrm>
            <a:off x="5152794" y="686954"/>
            <a:ext cx="6229349" cy="158634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lvl="0" indent="0" algn="l" defTabSz="844550">
              <a:spcBef>
                <a:spcPct val="0"/>
              </a:spcBef>
              <a:spcAft>
                <a:spcPts val="600"/>
              </a:spcAft>
              <a:buNone/>
            </a:pPr>
            <a:r>
              <a:rPr lang="en-US" kern="1200">
                <a:solidFill>
                  <a:schemeClr val="accent1"/>
                </a:solidFill>
                <a:latin typeface="+mj-lt"/>
              </a:rPr>
              <a:t>Market Alignment</a:t>
            </a:r>
          </a:p>
          <a:p>
            <a:pPr marL="234950" lvl="1" indent="-171450" defTabSz="666750">
              <a:spcBef>
                <a:spcPct val="0"/>
              </a:spcBef>
              <a:spcAft>
                <a:spcPts val="600"/>
              </a:spcAft>
              <a:buChar char="•"/>
            </a:pPr>
            <a:r>
              <a:rPr lang="en-US" sz="1600">
                <a:solidFill>
                  <a:schemeClr val="tx1"/>
                </a:solidFill>
              </a:rPr>
              <a:t>Provide customers clarity on pricing and value of Teams Events to</a:t>
            </a:r>
          </a:p>
          <a:p>
            <a:pPr marL="512763" lvl="2" indent="-166688" defTabSz="666750">
              <a:spcBef>
                <a:spcPct val="0"/>
              </a:spcBef>
              <a:spcAft>
                <a:spcPts val="600"/>
              </a:spcAft>
              <a:buFont typeface="Open Sans" panose="020B0606030504020204" pitchFamily="34" charset="0"/>
              <a:buChar char="–"/>
            </a:pPr>
            <a:r>
              <a:rPr lang="en-US" sz="1600">
                <a:solidFill>
                  <a:schemeClr val="tx1"/>
                </a:solidFill>
              </a:rPr>
              <a:t>simplify competitive analysis </a:t>
            </a:r>
          </a:p>
          <a:p>
            <a:pPr marL="512763" lvl="2" indent="-166688" defTabSz="666750">
              <a:spcBef>
                <a:spcPct val="0"/>
              </a:spcBef>
              <a:spcAft>
                <a:spcPts val="600"/>
              </a:spcAft>
              <a:buFont typeface="Open Sans" panose="020B0606030504020204" pitchFamily="34" charset="0"/>
              <a:buChar char="–"/>
            </a:pPr>
            <a:r>
              <a:rPr lang="en-US" sz="1600">
                <a:solidFill>
                  <a:schemeClr val="tx1"/>
                </a:solidFill>
              </a:rPr>
              <a:t>have predictability of costs with Teams Events</a:t>
            </a:r>
          </a:p>
          <a:p>
            <a:pPr marL="171450" lvl="1" indent="-171450" defTabSz="666750">
              <a:spcBef>
                <a:spcPct val="0"/>
              </a:spcBef>
              <a:spcAft>
                <a:spcPts val="600"/>
              </a:spcAft>
              <a:buChar char="•"/>
            </a:pPr>
            <a:r>
              <a:rPr lang="en-US" sz="1600">
                <a:solidFill>
                  <a:schemeClr val="tx1"/>
                </a:solidFill>
              </a:rPr>
              <a:t>Sell based on scale and not features</a:t>
            </a:r>
          </a:p>
        </p:txBody>
      </p:sp>
      <p:sp>
        <p:nvSpPr>
          <p:cNvPr id="43" name="Freeform 8">
            <a:extLst>
              <a:ext uri="{FF2B5EF4-FFF2-40B4-BE49-F238E27FC236}">
                <a16:creationId xmlns:a16="http://schemas.microsoft.com/office/drawing/2014/main" id="{6E277A7A-A7E4-31EC-69B9-08F4CD6268C9}"/>
              </a:ext>
            </a:extLst>
          </p:cNvPr>
          <p:cNvSpPr/>
          <p:nvPr/>
        </p:nvSpPr>
        <p:spPr>
          <a:xfrm>
            <a:off x="5152794" y="2790516"/>
            <a:ext cx="6229349" cy="158634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lvl="0" defTabSz="844550">
              <a:spcBef>
                <a:spcPct val="0"/>
              </a:spcBef>
              <a:spcAft>
                <a:spcPts val="600"/>
              </a:spcAft>
            </a:pPr>
            <a:r>
              <a:rPr lang="en-US">
                <a:solidFill>
                  <a:schemeClr val="accent1"/>
                </a:solidFill>
                <a:latin typeface="+mj-lt"/>
              </a:rPr>
              <a:t>Deliver a market-leading events offering</a:t>
            </a:r>
          </a:p>
          <a:p>
            <a:pPr marL="234950" lvl="1" indent="-171450" defTabSz="666750">
              <a:spcBef>
                <a:spcPct val="0"/>
              </a:spcBef>
              <a:spcAft>
                <a:spcPts val="600"/>
              </a:spcAft>
              <a:buChar char="•"/>
            </a:pPr>
            <a:r>
              <a:rPr lang="en-US" sz="1600">
                <a:solidFill>
                  <a:schemeClr val="tx1"/>
                </a:solidFill>
              </a:rPr>
              <a:t>Priced highly competitive</a:t>
            </a:r>
          </a:p>
          <a:p>
            <a:pPr marL="234950" lvl="1" indent="-171450" defTabSz="666750">
              <a:spcBef>
                <a:spcPct val="0"/>
              </a:spcBef>
              <a:spcAft>
                <a:spcPts val="600"/>
              </a:spcAft>
              <a:buChar char="•"/>
            </a:pPr>
            <a:r>
              <a:rPr lang="en-US" sz="1600">
                <a:solidFill>
                  <a:schemeClr val="tx1"/>
                </a:solidFill>
              </a:rPr>
              <a:t>Offers higher value than competition</a:t>
            </a:r>
          </a:p>
        </p:txBody>
      </p:sp>
      <p:sp>
        <p:nvSpPr>
          <p:cNvPr id="44" name="Freeform 10">
            <a:extLst>
              <a:ext uri="{FF2B5EF4-FFF2-40B4-BE49-F238E27FC236}">
                <a16:creationId xmlns:a16="http://schemas.microsoft.com/office/drawing/2014/main" id="{05184852-C1EC-0E59-EB4E-AF5209ED8857}"/>
              </a:ext>
            </a:extLst>
          </p:cNvPr>
          <p:cNvSpPr/>
          <p:nvPr/>
        </p:nvSpPr>
        <p:spPr>
          <a:xfrm>
            <a:off x="5152794" y="4894077"/>
            <a:ext cx="6229349" cy="158634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lvl="0" indent="0" algn="l" defTabSz="889000">
              <a:spcBef>
                <a:spcPct val="0"/>
              </a:spcBef>
              <a:spcAft>
                <a:spcPts val="600"/>
              </a:spcAft>
              <a:buNone/>
            </a:pPr>
            <a:r>
              <a:rPr lang="en-US" kern="1200">
                <a:solidFill>
                  <a:schemeClr val="accent1"/>
                </a:solidFill>
                <a:latin typeface="+mj-lt"/>
              </a:rPr>
              <a:t>Avoid Takebacks</a:t>
            </a:r>
          </a:p>
          <a:p>
            <a:pPr marL="234950" lvl="1" indent="-171450" defTabSz="711200">
              <a:spcBef>
                <a:spcPct val="0"/>
              </a:spcBef>
              <a:spcAft>
                <a:spcPts val="600"/>
              </a:spcAft>
              <a:buChar char="•"/>
            </a:pPr>
            <a:r>
              <a:rPr lang="en-US" sz="1600">
                <a:solidFill>
                  <a:schemeClr val="tx1"/>
                </a:solidFill>
              </a:rPr>
              <a:t>Preserve existing event capabilities (e.g., 10K view-only)</a:t>
            </a:r>
          </a:p>
          <a:p>
            <a:pPr marL="234950" lvl="1" indent="-171450" defTabSz="711200">
              <a:spcBef>
                <a:spcPct val="0"/>
              </a:spcBef>
              <a:spcAft>
                <a:spcPts val="600"/>
              </a:spcAft>
              <a:buFontTx/>
              <a:buChar char="•"/>
            </a:pPr>
            <a:r>
              <a:rPr lang="en-US" sz="1600">
                <a:solidFill>
                  <a:schemeClr val="tx1"/>
                </a:solidFill>
              </a:rPr>
              <a:t>Ensure current Teams Premium customers retain benefits through the end of their contracts</a:t>
            </a:r>
          </a:p>
        </p:txBody>
      </p:sp>
      <p:grpSp>
        <p:nvGrpSpPr>
          <p:cNvPr id="54" name="Group 53">
            <a:extLst>
              <a:ext uri="{FF2B5EF4-FFF2-40B4-BE49-F238E27FC236}">
                <a16:creationId xmlns:a16="http://schemas.microsoft.com/office/drawing/2014/main" id="{083DB38F-6E39-C246-81F9-19B3E65E50F4}"/>
              </a:ext>
            </a:extLst>
          </p:cNvPr>
          <p:cNvGrpSpPr/>
          <p:nvPr/>
        </p:nvGrpSpPr>
        <p:grpSpPr>
          <a:xfrm>
            <a:off x="4454365" y="571374"/>
            <a:ext cx="508160" cy="508160"/>
            <a:chOff x="4454365" y="571374"/>
            <a:chExt cx="508160" cy="508160"/>
          </a:xfrm>
        </p:grpSpPr>
        <p:sp>
          <p:nvSpPr>
            <p:cNvPr id="16" name="Oval 15">
              <a:extLst>
                <a:ext uri="{FF2B5EF4-FFF2-40B4-BE49-F238E27FC236}">
                  <a16:creationId xmlns:a16="http://schemas.microsoft.com/office/drawing/2014/main" id="{540E5172-CC0F-2C8C-B4AB-959041F9F0BF}"/>
                </a:ext>
                <a:ext uri="{C183D7F6-B498-43B3-948B-1728B52AA6E4}">
                  <adec:decorative xmlns:adec="http://schemas.microsoft.com/office/drawing/2017/decorative" val="1"/>
                </a:ext>
              </a:extLst>
            </p:cNvPr>
            <p:cNvSpPr>
              <a:spLocks/>
            </p:cNvSpPr>
            <p:nvPr/>
          </p:nvSpPr>
          <p:spPr bwMode="auto">
            <a:xfrm>
              <a:off x="4454365" y="571374"/>
              <a:ext cx="508160" cy="508160"/>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53" name="Graphic 52">
              <a:extLst>
                <a:ext uri="{FF2B5EF4-FFF2-40B4-BE49-F238E27FC236}">
                  <a16:creationId xmlns:a16="http://schemas.microsoft.com/office/drawing/2014/main" id="{7FDB7659-0916-53F6-320B-977C9D0496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66284" y="683293"/>
              <a:ext cx="284322" cy="284322"/>
            </a:xfrm>
            <a:prstGeom prst="rect">
              <a:avLst/>
            </a:prstGeom>
          </p:spPr>
        </p:pic>
      </p:grpSp>
      <p:grpSp>
        <p:nvGrpSpPr>
          <p:cNvPr id="59" name="Group 58">
            <a:extLst>
              <a:ext uri="{FF2B5EF4-FFF2-40B4-BE49-F238E27FC236}">
                <a16:creationId xmlns:a16="http://schemas.microsoft.com/office/drawing/2014/main" id="{2D55E6C0-7C6C-E814-BAF1-CF2D50899AC7}"/>
              </a:ext>
            </a:extLst>
          </p:cNvPr>
          <p:cNvGrpSpPr/>
          <p:nvPr/>
        </p:nvGrpSpPr>
        <p:grpSpPr>
          <a:xfrm>
            <a:off x="4454365" y="2674935"/>
            <a:ext cx="508160" cy="508160"/>
            <a:chOff x="4454365" y="2674935"/>
            <a:chExt cx="508160" cy="508160"/>
          </a:xfrm>
        </p:grpSpPr>
        <p:sp>
          <p:nvSpPr>
            <p:cNvPr id="17" name="Oval 16">
              <a:extLst>
                <a:ext uri="{FF2B5EF4-FFF2-40B4-BE49-F238E27FC236}">
                  <a16:creationId xmlns:a16="http://schemas.microsoft.com/office/drawing/2014/main" id="{C26429C0-DF4C-AFFD-95F1-F6E7687A888F}"/>
                </a:ext>
                <a:ext uri="{C183D7F6-B498-43B3-948B-1728B52AA6E4}">
                  <adec:decorative xmlns:adec="http://schemas.microsoft.com/office/drawing/2017/decorative" val="1"/>
                </a:ext>
              </a:extLst>
            </p:cNvPr>
            <p:cNvSpPr>
              <a:spLocks/>
            </p:cNvSpPr>
            <p:nvPr/>
          </p:nvSpPr>
          <p:spPr bwMode="auto">
            <a:xfrm>
              <a:off x="4454365" y="2674935"/>
              <a:ext cx="508160" cy="508160"/>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58" name="Graphic 57">
              <a:extLst>
                <a:ext uri="{FF2B5EF4-FFF2-40B4-BE49-F238E27FC236}">
                  <a16:creationId xmlns:a16="http://schemas.microsoft.com/office/drawing/2014/main" id="{3B495A57-9A0D-4ADD-2BFC-BAA100B440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60885" y="2781455"/>
              <a:ext cx="295120" cy="295120"/>
            </a:xfrm>
            <a:prstGeom prst="rect">
              <a:avLst/>
            </a:prstGeom>
          </p:spPr>
        </p:pic>
      </p:grpSp>
      <p:grpSp>
        <p:nvGrpSpPr>
          <p:cNvPr id="62" name="Group 61">
            <a:extLst>
              <a:ext uri="{FF2B5EF4-FFF2-40B4-BE49-F238E27FC236}">
                <a16:creationId xmlns:a16="http://schemas.microsoft.com/office/drawing/2014/main" id="{B6527F22-9D66-C3A3-6F8B-37D04BAE5465}"/>
              </a:ext>
            </a:extLst>
          </p:cNvPr>
          <p:cNvGrpSpPr/>
          <p:nvPr/>
        </p:nvGrpSpPr>
        <p:grpSpPr>
          <a:xfrm>
            <a:off x="4454365" y="4778497"/>
            <a:ext cx="508160" cy="508160"/>
            <a:chOff x="4454365" y="4778497"/>
            <a:chExt cx="508160" cy="508160"/>
          </a:xfrm>
        </p:grpSpPr>
        <p:sp>
          <p:nvSpPr>
            <p:cNvPr id="18" name="Oval 17">
              <a:extLst>
                <a:ext uri="{FF2B5EF4-FFF2-40B4-BE49-F238E27FC236}">
                  <a16:creationId xmlns:a16="http://schemas.microsoft.com/office/drawing/2014/main" id="{71202DE0-0595-59A0-7573-76742F52191F}"/>
                </a:ext>
                <a:ext uri="{C183D7F6-B498-43B3-948B-1728B52AA6E4}">
                  <adec:decorative xmlns:adec="http://schemas.microsoft.com/office/drawing/2017/decorative" val="1"/>
                </a:ext>
              </a:extLst>
            </p:cNvPr>
            <p:cNvSpPr>
              <a:spLocks/>
            </p:cNvSpPr>
            <p:nvPr/>
          </p:nvSpPr>
          <p:spPr bwMode="auto">
            <a:xfrm>
              <a:off x="4454365" y="4778497"/>
              <a:ext cx="508160" cy="508160"/>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61" name="Graphic 60">
              <a:extLst>
                <a:ext uri="{FF2B5EF4-FFF2-40B4-BE49-F238E27FC236}">
                  <a16:creationId xmlns:a16="http://schemas.microsoft.com/office/drawing/2014/main" id="{6ADBEE88-F7CF-8255-0C4C-3C6B5D4630E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44852" y="4868984"/>
              <a:ext cx="327186" cy="327186"/>
            </a:xfrm>
            <a:prstGeom prst="rect">
              <a:avLst/>
            </a:prstGeom>
          </p:spPr>
        </p:pic>
      </p:grpSp>
      <p:sp>
        <p:nvSpPr>
          <p:cNvPr id="63" name="Oval 62">
            <a:extLst>
              <a:ext uri="{FF2B5EF4-FFF2-40B4-BE49-F238E27FC236}">
                <a16:creationId xmlns:a16="http://schemas.microsoft.com/office/drawing/2014/main" id="{30F5B2B2-E5AF-7653-7134-D7CB4647B3FD}"/>
              </a:ext>
              <a:ext uri="{C183D7F6-B498-43B3-948B-1728B52AA6E4}">
                <adec:decorative xmlns:adec="http://schemas.microsoft.com/office/drawing/2017/decorative" val="1"/>
              </a:ext>
            </a:extLst>
          </p:cNvPr>
          <p:cNvSpPr>
            <a:spLocks/>
          </p:cNvSpPr>
          <p:nvPr/>
        </p:nvSpPr>
        <p:spPr bwMode="auto">
          <a:xfrm rot="16200000" flipH="1">
            <a:off x="335525" y="3829819"/>
            <a:ext cx="194700" cy="194700"/>
          </a:xfrm>
          <a:prstGeom prst="ellipse">
            <a:avLst/>
          </a:prstGeom>
          <a:gradFill flip="none" rotWithShape="1">
            <a:gsLst>
              <a:gs pos="0">
                <a:srgbClr val="FFA1C6">
                  <a:alpha val="75000"/>
                </a:srgbClr>
              </a:gs>
              <a:gs pos="100000">
                <a:srgbClr val="F4D956">
                  <a:alpha val="50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Tree>
    <p:extLst>
      <p:ext uri="{BB962C8B-B14F-4D97-AF65-F5344CB8AC3E}">
        <p14:creationId xmlns:p14="http://schemas.microsoft.com/office/powerpoint/2010/main" val="20341451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89A659D9-3ECD-1029-5922-6643FFD8AACD}"/>
              </a:ext>
              <a:ext uri="{C183D7F6-B498-43B3-948B-1728B52AA6E4}">
                <adec:decorative xmlns:adec="http://schemas.microsoft.com/office/drawing/2017/decorative" val="1"/>
              </a:ext>
            </a:extLst>
          </p:cNvPr>
          <p:cNvSpPr/>
          <p:nvPr/>
        </p:nvSpPr>
        <p:spPr bwMode="auto">
          <a:xfrm>
            <a:off x="1" y="4931363"/>
            <a:ext cx="2538757" cy="1926638"/>
          </a:xfrm>
          <a:custGeom>
            <a:avLst/>
            <a:gdLst>
              <a:gd name="connsiteX0" fmla="*/ 1286885 w 4055485"/>
              <a:gd name="connsiteY0" fmla="*/ 0 h 3077667"/>
              <a:gd name="connsiteX1" fmla="*/ 4055485 w 4055485"/>
              <a:gd name="connsiteY1" fmla="*/ 2768600 h 3077667"/>
              <a:gd name="connsiteX2" fmla="*/ 4041191 w 4055485"/>
              <a:gd name="connsiteY2" fmla="*/ 3051674 h 3077667"/>
              <a:gd name="connsiteX3" fmla="*/ 4037224 w 4055485"/>
              <a:gd name="connsiteY3" fmla="*/ 3077667 h 3077667"/>
              <a:gd name="connsiteX4" fmla="*/ 0 w 4055485"/>
              <a:gd name="connsiteY4" fmla="*/ 3077667 h 3077667"/>
              <a:gd name="connsiteX5" fmla="*/ 0 w 4055485"/>
              <a:gd name="connsiteY5" fmla="*/ 318357 h 3077667"/>
              <a:gd name="connsiteX6" fmla="*/ 209221 w 4055485"/>
              <a:gd name="connsiteY6" fmla="*/ 217571 h 3077667"/>
              <a:gd name="connsiteX7" fmla="*/ 1286885 w 4055485"/>
              <a:gd name="connsiteY7" fmla="*/ 0 h 30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5485" h="3077667">
                <a:moveTo>
                  <a:pt x="1286885" y="0"/>
                </a:moveTo>
                <a:cubicBezTo>
                  <a:pt x="2815941" y="0"/>
                  <a:pt x="4055485" y="1239544"/>
                  <a:pt x="4055485" y="2768600"/>
                </a:cubicBezTo>
                <a:cubicBezTo>
                  <a:pt x="4055485" y="2864166"/>
                  <a:pt x="4050643" y="2958601"/>
                  <a:pt x="4041191" y="3051674"/>
                </a:cubicBezTo>
                <a:lnTo>
                  <a:pt x="4037224" y="3077667"/>
                </a:lnTo>
                <a:lnTo>
                  <a:pt x="0" y="3077667"/>
                </a:lnTo>
                <a:lnTo>
                  <a:pt x="0" y="318357"/>
                </a:lnTo>
                <a:lnTo>
                  <a:pt x="209221" y="217571"/>
                </a:lnTo>
                <a:cubicBezTo>
                  <a:pt x="540452" y="77472"/>
                  <a:pt x="904621" y="0"/>
                  <a:pt x="1286885" y="0"/>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 name="Title 1">
            <a:extLst>
              <a:ext uri="{FF2B5EF4-FFF2-40B4-BE49-F238E27FC236}">
                <a16:creationId xmlns:a16="http://schemas.microsoft.com/office/drawing/2014/main" id="{DDCBEAAB-9A58-2B22-0A9B-4B7489FB145B}"/>
              </a:ext>
            </a:extLst>
          </p:cNvPr>
          <p:cNvSpPr>
            <a:spLocks noGrp="1"/>
          </p:cNvSpPr>
          <p:nvPr>
            <p:ph type="title"/>
          </p:nvPr>
        </p:nvSpPr>
        <p:spPr>
          <a:xfrm>
            <a:off x="584200" y="457200"/>
            <a:ext cx="11018520" cy="430887"/>
          </a:xfrm>
        </p:spPr>
        <p:txBody>
          <a:bodyPr/>
          <a:lstStyle/>
          <a:p>
            <a:r>
              <a:rPr lang="en-US"/>
              <a:t>Purchase to scale events </a:t>
            </a:r>
          </a:p>
        </p:txBody>
      </p:sp>
      <p:sp>
        <p:nvSpPr>
          <p:cNvPr id="3" name="Rectangle 2">
            <a:extLst>
              <a:ext uri="{FF2B5EF4-FFF2-40B4-BE49-F238E27FC236}">
                <a16:creationId xmlns:a16="http://schemas.microsoft.com/office/drawing/2014/main" id="{FCEDE292-9D7C-090D-69A3-E44BC18A3622}"/>
              </a:ext>
            </a:extLst>
          </p:cNvPr>
          <p:cNvSpPr/>
          <p:nvPr/>
        </p:nvSpPr>
        <p:spPr bwMode="auto">
          <a:xfrm>
            <a:off x="10292121" y="0"/>
            <a:ext cx="1899879" cy="30777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400">
                <a:solidFill>
                  <a:srgbClr val="FFFFFF"/>
                </a:solidFill>
                <a:ea typeface="Segoe UI" pitchFamily="34" charset="0"/>
                <a:cs typeface="Segoe UI" pitchFamily="34" charset="0"/>
              </a:rPr>
              <a:t>Effective: April 1, 2026</a:t>
            </a:r>
          </a:p>
        </p:txBody>
      </p:sp>
      <p:sp>
        <p:nvSpPr>
          <p:cNvPr id="6" name="Rectangle: Top Corners Rounded 5">
            <a:extLst>
              <a:ext uri="{FF2B5EF4-FFF2-40B4-BE49-F238E27FC236}">
                <a16:creationId xmlns:a16="http://schemas.microsoft.com/office/drawing/2014/main" id="{0293F2CD-6CB8-94E9-DB74-E6564815285C}"/>
              </a:ext>
              <a:ext uri="{C183D7F6-B498-43B3-948B-1728B52AA6E4}">
                <adec:decorative xmlns:adec="http://schemas.microsoft.com/office/drawing/2017/decorative" val="1"/>
              </a:ext>
            </a:extLst>
          </p:cNvPr>
          <p:cNvSpPr>
            <a:spLocks/>
          </p:cNvSpPr>
          <p:nvPr/>
        </p:nvSpPr>
        <p:spPr bwMode="auto">
          <a:xfrm>
            <a:off x="6233160" y="2031940"/>
            <a:ext cx="5374640" cy="4237098"/>
          </a:xfrm>
          <a:prstGeom prst="round2SameRect">
            <a:avLst>
              <a:gd name="adj1" fmla="val 0"/>
              <a:gd name="adj2" fmla="val 7100"/>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146304" rIns="182880" bIns="146304" numCol="1" spcCol="0" rtlCol="0" fromWordArt="0" anchor="ctr"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endParaRPr kumimoji="0" lang="en-CA" sz="2000" b="0" i="0" u="none" strike="noStrike" kern="0" cap="none" normalizeH="0" baseline="0" noProof="0">
              <a:ln>
                <a:noFill/>
              </a:ln>
              <a:solidFill>
                <a:schemeClr val="tx1"/>
              </a:solidFill>
              <a:effectLst/>
              <a:uLnTx/>
              <a:uFillTx/>
              <a:ea typeface="+mn-ea"/>
              <a:cs typeface="+mn-cs"/>
            </a:endParaRPr>
          </a:p>
        </p:txBody>
      </p:sp>
      <p:sp>
        <p:nvSpPr>
          <p:cNvPr id="8" name="Rectangle: Top Corners Rounded 7">
            <a:extLst>
              <a:ext uri="{FF2B5EF4-FFF2-40B4-BE49-F238E27FC236}">
                <a16:creationId xmlns:a16="http://schemas.microsoft.com/office/drawing/2014/main" id="{A2F0C144-11C7-FBD9-1B94-53A91EAE88A3}"/>
              </a:ext>
              <a:ext uri="{C183D7F6-B498-43B3-948B-1728B52AA6E4}">
                <adec:decorative xmlns:adec="http://schemas.microsoft.com/office/drawing/2017/decorative" val="1"/>
              </a:ext>
            </a:extLst>
          </p:cNvPr>
          <p:cNvSpPr>
            <a:spLocks/>
          </p:cNvSpPr>
          <p:nvPr/>
        </p:nvSpPr>
        <p:spPr bwMode="auto">
          <a:xfrm>
            <a:off x="6233160" y="1344177"/>
            <a:ext cx="5374640" cy="884673"/>
          </a:xfrm>
          <a:prstGeom prst="round2SameRect">
            <a:avLst>
              <a:gd name="adj1" fmla="val 15845"/>
              <a:gd name="adj2" fmla="val 0"/>
            </a:avLst>
          </a:prstGeom>
          <a:gradFill flip="none" rotWithShape="1">
            <a:gsLst>
              <a:gs pos="0">
                <a:schemeClr val="accent1"/>
              </a:gs>
              <a:gs pos="100000">
                <a:schemeClr val="tx2"/>
              </a:gs>
            </a:gsLst>
            <a:lin ang="135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bg1"/>
              </a:solidFill>
              <a:latin typeface="+mj-lt"/>
              <a:cs typeface="Segoe UI" pitchFamily="34" charset="0"/>
            </a:endParaRPr>
          </a:p>
        </p:txBody>
      </p:sp>
      <p:sp>
        <p:nvSpPr>
          <p:cNvPr id="11" name="Rectangle: Top Corners Rounded 10">
            <a:extLst>
              <a:ext uri="{FF2B5EF4-FFF2-40B4-BE49-F238E27FC236}">
                <a16:creationId xmlns:a16="http://schemas.microsoft.com/office/drawing/2014/main" id="{D2516172-5D14-58A7-4C69-0C1C9B318422}"/>
              </a:ext>
              <a:ext uri="{C183D7F6-B498-43B3-948B-1728B52AA6E4}">
                <adec:decorative xmlns:adec="http://schemas.microsoft.com/office/drawing/2017/decorative" val="1"/>
              </a:ext>
            </a:extLst>
          </p:cNvPr>
          <p:cNvSpPr>
            <a:spLocks/>
          </p:cNvSpPr>
          <p:nvPr/>
        </p:nvSpPr>
        <p:spPr bwMode="auto">
          <a:xfrm>
            <a:off x="584200" y="2031940"/>
            <a:ext cx="5374640" cy="4237098"/>
          </a:xfrm>
          <a:prstGeom prst="round2SameRect">
            <a:avLst>
              <a:gd name="adj1" fmla="val 0"/>
              <a:gd name="adj2" fmla="val 7100"/>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146304" rIns="182880" bIns="146304" numCol="1" spcCol="0" rtlCol="0" fromWordArt="0" anchor="ctr"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endParaRPr kumimoji="0" lang="en-CA" sz="2000" b="0" i="0" u="none" strike="noStrike" kern="0" cap="none" normalizeH="0" baseline="0" noProof="0">
              <a:ln>
                <a:noFill/>
              </a:ln>
              <a:solidFill>
                <a:schemeClr val="tx1"/>
              </a:solidFill>
              <a:effectLst/>
              <a:uLnTx/>
              <a:uFillTx/>
              <a:ea typeface="+mn-ea"/>
              <a:cs typeface="+mn-cs"/>
            </a:endParaRPr>
          </a:p>
        </p:txBody>
      </p:sp>
      <p:sp>
        <p:nvSpPr>
          <p:cNvPr id="13" name="Rectangle: Top Corners Rounded 12">
            <a:extLst>
              <a:ext uri="{FF2B5EF4-FFF2-40B4-BE49-F238E27FC236}">
                <a16:creationId xmlns:a16="http://schemas.microsoft.com/office/drawing/2014/main" id="{E68F216F-1ED2-C126-EFC5-BB076BAAAA13}"/>
              </a:ext>
              <a:ext uri="{C183D7F6-B498-43B3-948B-1728B52AA6E4}">
                <adec:decorative xmlns:adec="http://schemas.microsoft.com/office/drawing/2017/decorative" val="1"/>
              </a:ext>
            </a:extLst>
          </p:cNvPr>
          <p:cNvSpPr>
            <a:spLocks/>
          </p:cNvSpPr>
          <p:nvPr/>
        </p:nvSpPr>
        <p:spPr bwMode="auto">
          <a:xfrm>
            <a:off x="584200" y="1344177"/>
            <a:ext cx="5374640" cy="884673"/>
          </a:xfrm>
          <a:prstGeom prst="round2SameRect">
            <a:avLst>
              <a:gd name="adj1" fmla="val 15845"/>
              <a:gd name="adj2" fmla="val 0"/>
            </a:avLst>
          </a:prstGeom>
          <a:gradFill flip="none" rotWithShape="1">
            <a:gsLst>
              <a:gs pos="0">
                <a:schemeClr val="accent1"/>
              </a:gs>
              <a:gs pos="100000">
                <a:schemeClr val="tx2"/>
              </a:gs>
            </a:gsLst>
            <a:lin ang="135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800">
              <a:solidFill>
                <a:schemeClr val="bg1"/>
              </a:solidFill>
              <a:latin typeface="+mj-lt"/>
              <a:cs typeface="Segoe UI" pitchFamily="34" charset="0"/>
            </a:endParaRPr>
          </a:p>
        </p:txBody>
      </p:sp>
      <p:sp>
        <p:nvSpPr>
          <p:cNvPr id="18" name="TextBox 17">
            <a:extLst>
              <a:ext uri="{FF2B5EF4-FFF2-40B4-BE49-F238E27FC236}">
                <a16:creationId xmlns:a16="http://schemas.microsoft.com/office/drawing/2014/main" id="{1506E086-3F8A-43F2-E552-38F0B23D418E}"/>
              </a:ext>
              <a:ext uri="{C183D7F6-B498-43B3-948B-1728B52AA6E4}">
                <adec:decorative xmlns:adec="http://schemas.microsoft.com/office/drawing/2017/decorative" val="0"/>
              </a:ext>
            </a:extLst>
          </p:cNvPr>
          <p:cNvSpPr txBox="1">
            <a:spLocks/>
          </p:cNvSpPr>
          <p:nvPr/>
        </p:nvSpPr>
        <p:spPr>
          <a:xfrm>
            <a:off x="1481503" y="1478737"/>
            <a:ext cx="4371928" cy="615553"/>
          </a:xfrm>
          <a:prstGeom prst="rect">
            <a:avLst/>
          </a:prstGeom>
          <a:noFill/>
        </p:spPr>
        <p:txBody>
          <a:bodyPr wrap="square" lIns="0" tIns="0" rIns="0" bIns="0" anchor="ctr">
            <a:spAutoFit/>
          </a:bodyPr>
          <a:lstStyle/>
          <a:p>
            <a:pPr defTabSz="932472" fontAlgn="base">
              <a:spcBef>
                <a:spcPct val="0"/>
              </a:spcBef>
              <a:spcAft>
                <a:spcPct val="0"/>
              </a:spcAft>
            </a:pPr>
            <a:r>
              <a:rPr lang="en-US" sz="2000">
                <a:solidFill>
                  <a:schemeClr val="bg1"/>
                </a:solidFill>
                <a:latin typeface="+mj-lt"/>
                <a:ea typeface="+mj-ea"/>
                <a:cs typeface="+mj-cs"/>
              </a:rPr>
              <a:t>All events features available in Teams Enterprise </a:t>
            </a:r>
          </a:p>
        </p:txBody>
      </p:sp>
      <p:sp>
        <p:nvSpPr>
          <p:cNvPr id="7" name="TextBox 6">
            <a:extLst>
              <a:ext uri="{FF2B5EF4-FFF2-40B4-BE49-F238E27FC236}">
                <a16:creationId xmlns:a16="http://schemas.microsoft.com/office/drawing/2014/main" id="{F236E1E7-E70E-3BC0-DE94-6AECEC350C61}"/>
              </a:ext>
            </a:extLst>
          </p:cNvPr>
          <p:cNvSpPr txBox="1"/>
          <p:nvPr/>
        </p:nvSpPr>
        <p:spPr>
          <a:xfrm>
            <a:off x="789940" y="2426779"/>
            <a:ext cx="4963160" cy="1769715"/>
          </a:xfrm>
          <a:prstGeom prst="rect">
            <a:avLst/>
          </a:prstGeom>
          <a:noFill/>
        </p:spPr>
        <p:txBody>
          <a:bodyPr wrap="square" lIns="0" tIns="0" rIns="0" bIns="0" rtlCol="0">
            <a:spAutoFit/>
          </a:bodyPr>
          <a:lstStyle/>
          <a:p>
            <a:pPr marL="228600" indent="-228600">
              <a:spcBef>
                <a:spcPts val="1500"/>
              </a:spcBef>
              <a:buFont typeface="Arial" panose="020B0604020202020204" pitchFamily="34" charset="0"/>
              <a:buChar char="•"/>
            </a:pPr>
            <a:r>
              <a:rPr lang="en-US"/>
              <a:t>All advanced events features move from Teams Premium to Teams Enterprise</a:t>
            </a:r>
          </a:p>
          <a:p>
            <a:pPr marL="228600" indent="-228600">
              <a:spcBef>
                <a:spcPts val="1500"/>
              </a:spcBef>
              <a:buFont typeface="Arial" panose="020B0604020202020204" pitchFamily="34" charset="0"/>
              <a:buChar char="•"/>
            </a:pPr>
            <a:r>
              <a:rPr lang="en-US"/>
              <a:t>No additional purchase required for event features</a:t>
            </a:r>
          </a:p>
          <a:p>
            <a:pPr marL="228600" indent="-228600">
              <a:spcBef>
                <a:spcPts val="1500"/>
              </a:spcBef>
              <a:buFont typeface="Arial" panose="020B0604020202020204" pitchFamily="34" charset="0"/>
              <a:buChar char="•"/>
            </a:pPr>
            <a:r>
              <a:rPr lang="en-US" err="1"/>
              <a:t>eCDN</a:t>
            </a:r>
            <a:r>
              <a:rPr lang="en-US"/>
              <a:t> included</a:t>
            </a:r>
          </a:p>
        </p:txBody>
      </p:sp>
      <p:sp>
        <p:nvSpPr>
          <p:cNvPr id="20" name="TextBox 19">
            <a:extLst>
              <a:ext uri="{FF2B5EF4-FFF2-40B4-BE49-F238E27FC236}">
                <a16:creationId xmlns:a16="http://schemas.microsoft.com/office/drawing/2014/main" id="{99F42D62-8131-FAA1-7334-9E71B2AD9C46}"/>
              </a:ext>
              <a:ext uri="{C183D7F6-B498-43B3-948B-1728B52AA6E4}">
                <adec:decorative xmlns:adec="http://schemas.microsoft.com/office/drawing/2017/decorative" val="0"/>
              </a:ext>
            </a:extLst>
          </p:cNvPr>
          <p:cNvSpPr txBox="1">
            <a:spLocks/>
          </p:cNvSpPr>
          <p:nvPr/>
        </p:nvSpPr>
        <p:spPr>
          <a:xfrm>
            <a:off x="7112000" y="1632625"/>
            <a:ext cx="3924460" cy="307777"/>
          </a:xfrm>
          <a:prstGeom prst="rect">
            <a:avLst/>
          </a:prstGeom>
          <a:noFill/>
        </p:spPr>
        <p:txBody>
          <a:bodyPr wrap="square" lIns="0" tIns="0" rIns="0" bIns="0" anchor="ctr">
            <a:spAutoFit/>
          </a:bodyPr>
          <a:lstStyle/>
          <a:p>
            <a:pPr defTabSz="932472" fontAlgn="base">
              <a:spcBef>
                <a:spcPct val="0"/>
              </a:spcBef>
              <a:spcAft>
                <a:spcPct val="0"/>
              </a:spcAft>
            </a:pPr>
            <a:r>
              <a:rPr lang="en-US" sz="2000">
                <a:solidFill>
                  <a:schemeClr val="bg1"/>
                </a:solidFill>
                <a:latin typeface="+mj-lt"/>
                <a:ea typeface="+mj-ea"/>
                <a:cs typeface="+mj-cs"/>
              </a:rPr>
              <a:t>Scale-based purchase</a:t>
            </a:r>
          </a:p>
        </p:txBody>
      </p:sp>
      <p:sp>
        <p:nvSpPr>
          <p:cNvPr id="12" name="TextBox 11">
            <a:extLst>
              <a:ext uri="{FF2B5EF4-FFF2-40B4-BE49-F238E27FC236}">
                <a16:creationId xmlns:a16="http://schemas.microsoft.com/office/drawing/2014/main" id="{B1223535-3B51-C75B-1CC2-FFA50868544B}"/>
              </a:ext>
            </a:extLst>
          </p:cNvPr>
          <p:cNvSpPr txBox="1"/>
          <p:nvPr/>
        </p:nvSpPr>
        <p:spPr>
          <a:xfrm>
            <a:off x="6438900" y="2426779"/>
            <a:ext cx="4963160" cy="3231654"/>
          </a:xfrm>
          <a:prstGeom prst="rect">
            <a:avLst/>
          </a:prstGeom>
          <a:noFill/>
        </p:spPr>
        <p:txBody>
          <a:bodyPr wrap="square" lIns="0" tIns="0" rIns="0" bIns="0" rtlCol="0">
            <a:spAutoFit/>
          </a:bodyPr>
          <a:lstStyle/>
          <a:p>
            <a:pPr algn="l">
              <a:spcBef>
                <a:spcPts val="800"/>
              </a:spcBef>
            </a:pPr>
            <a:r>
              <a:rPr lang="en-US">
                <a:latin typeface="+mj-lt"/>
              </a:rPr>
              <a:t>Add-ons for scale: </a:t>
            </a:r>
          </a:p>
          <a:p>
            <a:pPr marL="342900" indent="-228600" algn="l">
              <a:spcBef>
                <a:spcPts val="600"/>
              </a:spcBef>
              <a:buFont typeface="Arial" panose="020B0604020202020204" pitchFamily="34" charset="0"/>
              <a:buChar char="•"/>
            </a:pPr>
            <a:r>
              <a:rPr lang="en-US" sz="1600"/>
              <a:t>New add-on attendee packs introduced (5K, 10K, 20K, 35K, 50K, 75K, 100K)</a:t>
            </a:r>
          </a:p>
          <a:p>
            <a:pPr marL="635000" lvl="1" indent="-234950">
              <a:spcBef>
                <a:spcPts val="300"/>
              </a:spcBef>
              <a:buFont typeface="Open Sans" panose="020B0606030504020204" pitchFamily="34" charset="0"/>
              <a:buChar char="–"/>
            </a:pPr>
            <a:r>
              <a:rPr lang="en-US" sz="1600"/>
              <a:t>No differentiation between internal and external attendees</a:t>
            </a:r>
          </a:p>
          <a:p>
            <a:pPr marL="342900" indent="-342900">
              <a:buFont typeface="Arial" panose="020B0604020202020204" pitchFamily="34" charset="0"/>
              <a:buChar char="•"/>
            </a:pPr>
            <a:r>
              <a:rPr lang="en-US" sz="1600"/>
              <a:t>enable </a:t>
            </a:r>
            <a:r>
              <a:rPr lang="en-US" sz="1600" b="1"/>
              <a:t>unlimited</a:t>
            </a:r>
            <a:r>
              <a:rPr lang="en-US" sz="1600"/>
              <a:t> events during the term, with each event supporting up to the pack’s capacity</a:t>
            </a:r>
          </a:p>
          <a:p>
            <a:pPr marL="800100" lvl="1" indent="-342900">
              <a:spcBef>
                <a:spcPts val="600"/>
              </a:spcBef>
              <a:buFont typeface="Arial" panose="020B0604020202020204" pitchFamily="34" charset="0"/>
              <a:buChar char="•"/>
            </a:pPr>
            <a:r>
              <a:rPr lang="en-US" sz="1600"/>
              <a:t>Concurrency limits apply</a:t>
            </a:r>
            <a:endParaRPr lang="en-GB" sz="1600"/>
          </a:p>
          <a:p>
            <a:pPr>
              <a:spcBef>
                <a:spcPts val="1500"/>
              </a:spcBef>
            </a:pPr>
            <a:r>
              <a:rPr lang="en-US">
                <a:latin typeface="+mj-lt"/>
              </a:rPr>
              <a:t>Included with Teams Enterprise</a:t>
            </a:r>
          </a:p>
          <a:p>
            <a:pPr marL="342900" indent="-228600">
              <a:spcBef>
                <a:spcPts val="600"/>
              </a:spcBef>
              <a:buFont typeface="Arial" panose="020B0604020202020204" pitchFamily="34" charset="0"/>
              <a:buChar char="•"/>
            </a:pPr>
            <a:r>
              <a:rPr lang="en-US" sz="1600"/>
              <a:t>Base includes events up to 3K interactive or 10K view-only attendees — </a:t>
            </a:r>
            <a:r>
              <a:rPr lang="en-US" sz="1600">
                <a:latin typeface="+mj-lt"/>
              </a:rPr>
              <a:t>no attendee pack required</a:t>
            </a:r>
          </a:p>
        </p:txBody>
      </p:sp>
      <p:grpSp>
        <p:nvGrpSpPr>
          <p:cNvPr id="37" name="Group 36">
            <a:extLst>
              <a:ext uri="{FF2B5EF4-FFF2-40B4-BE49-F238E27FC236}">
                <a16:creationId xmlns:a16="http://schemas.microsoft.com/office/drawing/2014/main" id="{588F72E2-5807-FC28-72FE-F04C8E186715}"/>
              </a:ext>
            </a:extLst>
          </p:cNvPr>
          <p:cNvGrpSpPr/>
          <p:nvPr/>
        </p:nvGrpSpPr>
        <p:grpSpPr>
          <a:xfrm>
            <a:off x="773370" y="1515626"/>
            <a:ext cx="541776" cy="541774"/>
            <a:chOff x="773370" y="1515626"/>
            <a:chExt cx="541776" cy="541774"/>
          </a:xfrm>
        </p:grpSpPr>
        <p:sp>
          <p:nvSpPr>
            <p:cNvPr id="25" name="Oval 24">
              <a:extLst>
                <a:ext uri="{FF2B5EF4-FFF2-40B4-BE49-F238E27FC236}">
                  <a16:creationId xmlns:a16="http://schemas.microsoft.com/office/drawing/2014/main" id="{74709B7B-F987-6AD9-BC01-FFA766E62B7C}"/>
                </a:ext>
                <a:ext uri="{C183D7F6-B498-43B3-948B-1728B52AA6E4}">
                  <adec:decorative xmlns:adec="http://schemas.microsoft.com/office/drawing/2017/decorative" val="1"/>
                </a:ext>
              </a:extLst>
            </p:cNvPr>
            <p:cNvSpPr>
              <a:spLocks/>
            </p:cNvSpPr>
            <p:nvPr/>
          </p:nvSpPr>
          <p:spPr bwMode="auto">
            <a:xfrm>
              <a:off x="773370" y="1515626"/>
              <a:ext cx="541776" cy="541774"/>
            </a:xfrm>
            <a:prstGeom prst="ellipse">
              <a:avLst/>
            </a:prstGeom>
            <a:solidFill>
              <a:schemeClr val="bg1"/>
            </a:soli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146304" rIns="182880" bIns="146304" numCol="1" spcCol="0" rtlCol="0" fromWordArt="0" anchor="ctr" anchorCtr="0" forceAA="0" compatLnSpc="1">
              <a:prstTxWarp prst="textNoShape">
                <a:avLst/>
              </a:prstTxWarp>
              <a:noAutofit/>
            </a:bodyPr>
            <a:lstStyle/>
            <a:p>
              <a:pPr defTabSz="914400"/>
              <a:endParaRPr lang="en-US" sz="2000" kern="0" err="1">
                <a:solidFill>
                  <a:schemeClr val="tx1"/>
                </a:solidFill>
              </a:endParaRPr>
            </a:p>
          </p:txBody>
        </p:sp>
        <p:pic>
          <p:nvPicPr>
            <p:cNvPr id="36" name="Graphic 35">
              <a:extLst>
                <a:ext uri="{FF2B5EF4-FFF2-40B4-BE49-F238E27FC236}">
                  <a16:creationId xmlns:a16="http://schemas.microsoft.com/office/drawing/2014/main" id="{62F3B69C-D2F2-9B0C-D7FA-CE4C197DD0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0272" y="1642527"/>
              <a:ext cx="287972" cy="287972"/>
            </a:xfrm>
            <a:prstGeom prst="rect">
              <a:avLst/>
            </a:prstGeom>
          </p:spPr>
        </p:pic>
      </p:grpSp>
      <p:grpSp>
        <p:nvGrpSpPr>
          <p:cNvPr id="40" name="Group 39">
            <a:extLst>
              <a:ext uri="{FF2B5EF4-FFF2-40B4-BE49-F238E27FC236}">
                <a16:creationId xmlns:a16="http://schemas.microsoft.com/office/drawing/2014/main" id="{C202AADB-0FF4-E147-222F-413D793F35F0}"/>
              </a:ext>
            </a:extLst>
          </p:cNvPr>
          <p:cNvGrpSpPr/>
          <p:nvPr/>
        </p:nvGrpSpPr>
        <p:grpSpPr>
          <a:xfrm>
            <a:off x="6422330" y="1515626"/>
            <a:ext cx="541776" cy="541774"/>
            <a:chOff x="6422330" y="1515626"/>
            <a:chExt cx="541776" cy="541774"/>
          </a:xfrm>
        </p:grpSpPr>
        <p:sp>
          <p:nvSpPr>
            <p:cNvPr id="23" name="Oval 22">
              <a:extLst>
                <a:ext uri="{FF2B5EF4-FFF2-40B4-BE49-F238E27FC236}">
                  <a16:creationId xmlns:a16="http://schemas.microsoft.com/office/drawing/2014/main" id="{65A7F0E5-7E4B-38A8-E6A2-0B9B78E6B9E5}"/>
                </a:ext>
                <a:ext uri="{C183D7F6-B498-43B3-948B-1728B52AA6E4}">
                  <adec:decorative xmlns:adec="http://schemas.microsoft.com/office/drawing/2017/decorative" val="1"/>
                </a:ext>
              </a:extLst>
            </p:cNvPr>
            <p:cNvSpPr>
              <a:spLocks/>
            </p:cNvSpPr>
            <p:nvPr/>
          </p:nvSpPr>
          <p:spPr bwMode="auto">
            <a:xfrm>
              <a:off x="6422330" y="1515626"/>
              <a:ext cx="541776" cy="541774"/>
            </a:xfrm>
            <a:prstGeom prst="ellipse">
              <a:avLst/>
            </a:prstGeom>
            <a:solidFill>
              <a:schemeClr val="bg1"/>
            </a:soli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146304" rIns="182880" bIns="146304" numCol="1" spcCol="0" rtlCol="0" fromWordArt="0" anchor="ctr" anchorCtr="0" forceAA="0" compatLnSpc="1">
              <a:prstTxWarp prst="textNoShape">
                <a:avLst/>
              </a:prstTxWarp>
              <a:noAutofit/>
            </a:bodyPr>
            <a:lstStyle/>
            <a:p>
              <a:pPr defTabSz="914400"/>
              <a:endParaRPr lang="en-US" sz="2000" kern="0" err="1">
                <a:solidFill>
                  <a:schemeClr val="tx1"/>
                </a:solidFill>
              </a:endParaRPr>
            </a:p>
          </p:txBody>
        </p:sp>
        <p:pic>
          <p:nvPicPr>
            <p:cNvPr id="39" name="Graphic 38">
              <a:extLst>
                <a:ext uri="{FF2B5EF4-FFF2-40B4-BE49-F238E27FC236}">
                  <a16:creationId xmlns:a16="http://schemas.microsoft.com/office/drawing/2014/main" id="{3854E3F8-8AFE-B756-786E-AD6EE50154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49867" y="1643162"/>
              <a:ext cx="286702" cy="286702"/>
            </a:xfrm>
            <a:prstGeom prst="rect">
              <a:avLst/>
            </a:prstGeom>
          </p:spPr>
        </p:pic>
      </p:grpSp>
    </p:spTree>
    <p:extLst>
      <p:ext uri="{BB962C8B-B14F-4D97-AF65-F5344CB8AC3E}">
        <p14:creationId xmlns:p14="http://schemas.microsoft.com/office/powerpoint/2010/main" val="18327718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C584-0B8D-CEAB-181A-4D0EC2401910}"/>
            </a:ext>
          </a:extLst>
        </p:cNvPr>
        <p:cNvGrpSpPr/>
        <p:nvPr/>
      </p:nvGrpSpPr>
      <p:grpSpPr>
        <a:xfrm>
          <a:off x="0" y="0"/>
          <a:ext cx="0" cy="0"/>
          <a:chOff x="0" y="0"/>
          <a:chExt cx="0" cy="0"/>
        </a:xfrm>
      </p:grpSpPr>
      <p:pic>
        <p:nvPicPr>
          <p:cNvPr id="101" name="Picture 100">
            <a:extLst>
              <a:ext uri="{FF2B5EF4-FFF2-40B4-BE49-F238E27FC236}">
                <a16:creationId xmlns:a16="http://schemas.microsoft.com/office/drawing/2014/main" id="{35E49737-6DA5-1265-3989-D37A662834A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1135258" y="4622800"/>
            <a:ext cx="1056741" cy="2235199"/>
          </a:xfrm>
          <a:prstGeom prst="rect">
            <a:avLst/>
          </a:prstGeom>
        </p:spPr>
      </p:pic>
      <p:sp>
        <p:nvSpPr>
          <p:cNvPr id="46" name="Freeform: Shape 45">
            <a:extLst>
              <a:ext uri="{FF2B5EF4-FFF2-40B4-BE49-F238E27FC236}">
                <a16:creationId xmlns:a16="http://schemas.microsoft.com/office/drawing/2014/main" id="{7F0EECB3-1BB9-6139-ECE1-E79F2FD2BB18}"/>
              </a:ext>
              <a:ext uri="{C183D7F6-B498-43B3-948B-1728B52AA6E4}">
                <adec:decorative xmlns:adec="http://schemas.microsoft.com/office/drawing/2017/decorative" val="1"/>
              </a:ext>
            </a:extLst>
          </p:cNvPr>
          <p:cNvSpPr>
            <a:spLocks/>
          </p:cNvSpPr>
          <p:nvPr/>
        </p:nvSpPr>
        <p:spPr bwMode="auto">
          <a:xfrm>
            <a:off x="729344" y="1447280"/>
            <a:ext cx="711312" cy="57562"/>
          </a:xfrm>
          <a:custGeom>
            <a:avLst/>
            <a:gdLst>
              <a:gd name="connsiteX0" fmla="*/ 124406 w 1294172"/>
              <a:gd name="connsiteY0" fmla="*/ 0 h 57562"/>
              <a:gd name="connsiteX1" fmla="*/ 1169765 w 1294172"/>
              <a:gd name="connsiteY1" fmla="*/ 0 h 57562"/>
              <a:gd name="connsiteX2" fmla="*/ 1288530 w 1294172"/>
              <a:gd name="connsiteY2" fmla="*/ 49194 h 57562"/>
              <a:gd name="connsiteX3" fmla="*/ 1294172 w 1294172"/>
              <a:gd name="connsiteY3" fmla="*/ 57562 h 57562"/>
              <a:gd name="connsiteX4" fmla="*/ 0 w 1294172"/>
              <a:gd name="connsiteY4" fmla="*/ 57562 h 57562"/>
              <a:gd name="connsiteX5" fmla="*/ 5641 w 1294172"/>
              <a:gd name="connsiteY5" fmla="*/ 49194 h 57562"/>
              <a:gd name="connsiteX6" fmla="*/ 124406 w 1294172"/>
              <a:gd name="connsiteY6" fmla="*/ 0 h 5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172" h="57562">
                <a:moveTo>
                  <a:pt x="124406" y="0"/>
                </a:moveTo>
                <a:lnTo>
                  <a:pt x="1169765" y="0"/>
                </a:lnTo>
                <a:cubicBezTo>
                  <a:pt x="1216146" y="0"/>
                  <a:pt x="1258135" y="18800"/>
                  <a:pt x="1288530" y="49194"/>
                </a:cubicBezTo>
                <a:lnTo>
                  <a:pt x="1294172" y="57562"/>
                </a:lnTo>
                <a:lnTo>
                  <a:pt x="0" y="57562"/>
                </a:lnTo>
                <a:lnTo>
                  <a:pt x="5641" y="49194"/>
                </a:lnTo>
                <a:cubicBezTo>
                  <a:pt x="36036" y="18800"/>
                  <a:pt x="78026" y="0"/>
                  <a:pt x="124406" y="0"/>
                </a:cubicBezTo>
                <a:close/>
              </a:path>
            </a:pathLst>
          </a:cu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5" name="Freeform: Shape 54">
            <a:extLst>
              <a:ext uri="{FF2B5EF4-FFF2-40B4-BE49-F238E27FC236}">
                <a16:creationId xmlns:a16="http://schemas.microsoft.com/office/drawing/2014/main" id="{72B838AD-1793-D6C7-B1D1-68BE9D8AF898}"/>
              </a:ext>
              <a:ext uri="{C183D7F6-B498-43B3-948B-1728B52AA6E4}">
                <adec:decorative xmlns:adec="http://schemas.microsoft.com/office/drawing/2017/decorative" val="1"/>
              </a:ext>
            </a:extLst>
          </p:cNvPr>
          <p:cNvSpPr>
            <a:spLocks/>
          </p:cNvSpPr>
          <p:nvPr/>
        </p:nvSpPr>
        <p:spPr bwMode="auto">
          <a:xfrm>
            <a:off x="3535104" y="1447280"/>
            <a:ext cx="711312" cy="57562"/>
          </a:xfrm>
          <a:custGeom>
            <a:avLst/>
            <a:gdLst>
              <a:gd name="connsiteX0" fmla="*/ 124406 w 1294172"/>
              <a:gd name="connsiteY0" fmla="*/ 0 h 57562"/>
              <a:gd name="connsiteX1" fmla="*/ 1169765 w 1294172"/>
              <a:gd name="connsiteY1" fmla="*/ 0 h 57562"/>
              <a:gd name="connsiteX2" fmla="*/ 1288530 w 1294172"/>
              <a:gd name="connsiteY2" fmla="*/ 49194 h 57562"/>
              <a:gd name="connsiteX3" fmla="*/ 1294172 w 1294172"/>
              <a:gd name="connsiteY3" fmla="*/ 57562 h 57562"/>
              <a:gd name="connsiteX4" fmla="*/ 0 w 1294172"/>
              <a:gd name="connsiteY4" fmla="*/ 57562 h 57562"/>
              <a:gd name="connsiteX5" fmla="*/ 5641 w 1294172"/>
              <a:gd name="connsiteY5" fmla="*/ 49194 h 57562"/>
              <a:gd name="connsiteX6" fmla="*/ 124406 w 1294172"/>
              <a:gd name="connsiteY6" fmla="*/ 0 h 5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172" h="57562">
                <a:moveTo>
                  <a:pt x="124406" y="0"/>
                </a:moveTo>
                <a:lnTo>
                  <a:pt x="1169765" y="0"/>
                </a:lnTo>
                <a:cubicBezTo>
                  <a:pt x="1216146" y="0"/>
                  <a:pt x="1258135" y="18800"/>
                  <a:pt x="1288530" y="49194"/>
                </a:cubicBezTo>
                <a:lnTo>
                  <a:pt x="1294172" y="57562"/>
                </a:lnTo>
                <a:lnTo>
                  <a:pt x="0" y="57562"/>
                </a:lnTo>
                <a:lnTo>
                  <a:pt x="5641" y="49194"/>
                </a:lnTo>
                <a:cubicBezTo>
                  <a:pt x="36036" y="18800"/>
                  <a:pt x="78026" y="0"/>
                  <a:pt x="124406" y="0"/>
                </a:cubicBezTo>
                <a:close/>
              </a:path>
            </a:pathLst>
          </a:cu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6" name="Freeform: Shape 55">
            <a:extLst>
              <a:ext uri="{FF2B5EF4-FFF2-40B4-BE49-F238E27FC236}">
                <a16:creationId xmlns:a16="http://schemas.microsoft.com/office/drawing/2014/main" id="{BE204098-A3FD-673C-C2F1-8B65077EC358}"/>
              </a:ext>
              <a:ext uri="{C183D7F6-B498-43B3-948B-1728B52AA6E4}">
                <adec:decorative xmlns:adec="http://schemas.microsoft.com/office/drawing/2017/decorative" val="1"/>
              </a:ext>
            </a:extLst>
          </p:cNvPr>
          <p:cNvSpPr>
            <a:spLocks/>
          </p:cNvSpPr>
          <p:nvPr/>
        </p:nvSpPr>
        <p:spPr bwMode="auto">
          <a:xfrm>
            <a:off x="6340865" y="1447280"/>
            <a:ext cx="711312" cy="57562"/>
          </a:xfrm>
          <a:custGeom>
            <a:avLst/>
            <a:gdLst>
              <a:gd name="connsiteX0" fmla="*/ 124406 w 1294172"/>
              <a:gd name="connsiteY0" fmla="*/ 0 h 57562"/>
              <a:gd name="connsiteX1" fmla="*/ 1169765 w 1294172"/>
              <a:gd name="connsiteY1" fmla="*/ 0 h 57562"/>
              <a:gd name="connsiteX2" fmla="*/ 1288530 w 1294172"/>
              <a:gd name="connsiteY2" fmla="*/ 49194 h 57562"/>
              <a:gd name="connsiteX3" fmla="*/ 1294172 w 1294172"/>
              <a:gd name="connsiteY3" fmla="*/ 57562 h 57562"/>
              <a:gd name="connsiteX4" fmla="*/ 0 w 1294172"/>
              <a:gd name="connsiteY4" fmla="*/ 57562 h 57562"/>
              <a:gd name="connsiteX5" fmla="*/ 5641 w 1294172"/>
              <a:gd name="connsiteY5" fmla="*/ 49194 h 57562"/>
              <a:gd name="connsiteX6" fmla="*/ 124406 w 1294172"/>
              <a:gd name="connsiteY6" fmla="*/ 0 h 5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172" h="57562">
                <a:moveTo>
                  <a:pt x="124406" y="0"/>
                </a:moveTo>
                <a:lnTo>
                  <a:pt x="1169765" y="0"/>
                </a:lnTo>
                <a:cubicBezTo>
                  <a:pt x="1216146" y="0"/>
                  <a:pt x="1258135" y="18800"/>
                  <a:pt x="1288530" y="49194"/>
                </a:cubicBezTo>
                <a:lnTo>
                  <a:pt x="1294172" y="57562"/>
                </a:lnTo>
                <a:lnTo>
                  <a:pt x="0" y="57562"/>
                </a:lnTo>
                <a:lnTo>
                  <a:pt x="5641" y="49194"/>
                </a:lnTo>
                <a:cubicBezTo>
                  <a:pt x="36036" y="18800"/>
                  <a:pt x="78026" y="0"/>
                  <a:pt x="124406" y="0"/>
                </a:cubicBezTo>
                <a:close/>
              </a:path>
            </a:pathLst>
          </a:cu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7" name="Freeform: Shape 56">
            <a:extLst>
              <a:ext uri="{FF2B5EF4-FFF2-40B4-BE49-F238E27FC236}">
                <a16:creationId xmlns:a16="http://schemas.microsoft.com/office/drawing/2014/main" id="{0D15CCE7-AEF1-CF00-FE89-81A7B126F384}"/>
              </a:ext>
              <a:ext uri="{C183D7F6-B498-43B3-948B-1728B52AA6E4}">
                <adec:decorative xmlns:adec="http://schemas.microsoft.com/office/drawing/2017/decorative" val="1"/>
              </a:ext>
            </a:extLst>
          </p:cNvPr>
          <p:cNvSpPr>
            <a:spLocks/>
          </p:cNvSpPr>
          <p:nvPr/>
        </p:nvSpPr>
        <p:spPr bwMode="auto">
          <a:xfrm>
            <a:off x="9146625" y="1447280"/>
            <a:ext cx="711312" cy="57562"/>
          </a:xfrm>
          <a:custGeom>
            <a:avLst/>
            <a:gdLst>
              <a:gd name="connsiteX0" fmla="*/ 124406 w 1294172"/>
              <a:gd name="connsiteY0" fmla="*/ 0 h 57562"/>
              <a:gd name="connsiteX1" fmla="*/ 1169765 w 1294172"/>
              <a:gd name="connsiteY1" fmla="*/ 0 h 57562"/>
              <a:gd name="connsiteX2" fmla="*/ 1288530 w 1294172"/>
              <a:gd name="connsiteY2" fmla="*/ 49194 h 57562"/>
              <a:gd name="connsiteX3" fmla="*/ 1294172 w 1294172"/>
              <a:gd name="connsiteY3" fmla="*/ 57562 h 57562"/>
              <a:gd name="connsiteX4" fmla="*/ 0 w 1294172"/>
              <a:gd name="connsiteY4" fmla="*/ 57562 h 57562"/>
              <a:gd name="connsiteX5" fmla="*/ 5641 w 1294172"/>
              <a:gd name="connsiteY5" fmla="*/ 49194 h 57562"/>
              <a:gd name="connsiteX6" fmla="*/ 124406 w 1294172"/>
              <a:gd name="connsiteY6" fmla="*/ 0 h 5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172" h="57562">
                <a:moveTo>
                  <a:pt x="124406" y="0"/>
                </a:moveTo>
                <a:lnTo>
                  <a:pt x="1169765" y="0"/>
                </a:lnTo>
                <a:cubicBezTo>
                  <a:pt x="1216146" y="0"/>
                  <a:pt x="1258135" y="18800"/>
                  <a:pt x="1288530" y="49194"/>
                </a:cubicBezTo>
                <a:lnTo>
                  <a:pt x="1294172" y="57562"/>
                </a:lnTo>
                <a:lnTo>
                  <a:pt x="0" y="57562"/>
                </a:lnTo>
                <a:lnTo>
                  <a:pt x="5641" y="49194"/>
                </a:lnTo>
                <a:cubicBezTo>
                  <a:pt x="36036" y="18800"/>
                  <a:pt x="78026" y="0"/>
                  <a:pt x="124406" y="0"/>
                </a:cubicBezTo>
                <a:close/>
              </a:path>
            </a:pathLst>
          </a:cu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7" name="Freeform: Shape 16">
            <a:extLst>
              <a:ext uri="{FF2B5EF4-FFF2-40B4-BE49-F238E27FC236}">
                <a16:creationId xmlns:a16="http://schemas.microsoft.com/office/drawing/2014/main" id="{96AA869B-0356-F928-A181-0B5649C02341}"/>
              </a:ext>
              <a:ext uri="{C183D7F6-B498-43B3-948B-1728B52AA6E4}">
                <adec:decorative xmlns:adec="http://schemas.microsoft.com/office/drawing/2017/decorative" val="1"/>
              </a:ext>
            </a:extLst>
          </p:cNvPr>
          <p:cNvSpPr>
            <a:spLocks/>
          </p:cNvSpPr>
          <p:nvPr/>
        </p:nvSpPr>
        <p:spPr bwMode="auto">
          <a:xfrm flipH="1" flipV="1">
            <a:off x="0" y="0"/>
            <a:ext cx="609600" cy="536234"/>
          </a:xfrm>
          <a:custGeom>
            <a:avLst/>
            <a:gdLst>
              <a:gd name="connsiteX0" fmla="*/ 5809 w 1473935"/>
              <a:gd name="connsiteY0" fmla="*/ 1296544 h 1296544"/>
              <a:gd name="connsiteX1" fmla="*/ 1473935 w 1473935"/>
              <a:gd name="connsiteY1" fmla="*/ 1296544 h 1296544"/>
              <a:gd name="connsiteX2" fmla="*/ 1473935 w 1473935"/>
              <a:gd name="connsiteY2" fmla="*/ 30641 h 1296544"/>
              <a:gd name="connsiteX3" fmla="*/ 1447198 w 1473935"/>
              <a:gd name="connsiteY3" fmla="*/ 24470 h 1296544"/>
              <a:gd name="connsiteX4" fmla="*/ 1204458 w 1473935"/>
              <a:gd name="connsiteY4" fmla="*/ 0 h 1296544"/>
              <a:gd name="connsiteX5" fmla="*/ 0 w 1473935"/>
              <a:gd name="connsiteY5" fmla="*/ 1204458 h 129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935" h="1296544">
                <a:moveTo>
                  <a:pt x="5809" y="1296544"/>
                </a:moveTo>
                <a:lnTo>
                  <a:pt x="1473935" y="1296544"/>
                </a:lnTo>
                <a:lnTo>
                  <a:pt x="1473935" y="30641"/>
                </a:lnTo>
                <a:lnTo>
                  <a:pt x="1447198" y="24470"/>
                </a:lnTo>
                <a:cubicBezTo>
                  <a:pt x="1368790" y="8426"/>
                  <a:pt x="1287608" y="0"/>
                  <a:pt x="1204458" y="0"/>
                </a:cubicBezTo>
                <a:cubicBezTo>
                  <a:pt x="539254" y="0"/>
                  <a:pt x="0" y="539254"/>
                  <a:pt x="0" y="1204458"/>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2" name="Title 1">
            <a:extLst>
              <a:ext uri="{FF2B5EF4-FFF2-40B4-BE49-F238E27FC236}">
                <a16:creationId xmlns:a16="http://schemas.microsoft.com/office/drawing/2014/main" id="{78DAB637-6C49-E492-30A0-E361E36C19AD}"/>
              </a:ext>
            </a:extLst>
          </p:cNvPr>
          <p:cNvSpPr>
            <a:spLocks noGrp="1"/>
          </p:cNvSpPr>
          <p:nvPr>
            <p:ph type="title"/>
          </p:nvPr>
        </p:nvSpPr>
        <p:spPr>
          <a:xfrm>
            <a:off x="584200" y="457200"/>
            <a:ext cx="11018520" cy="430887"/>
          </a:xfrm>
        </p:spPr>
        <p:txBody>
          <a:bodyPr/>
          <a:lstStyle/>
          <a:p>
            <a:r>
              <a:rPr lang="en-US"/>
              <a:t>Advanced Events Capabilities moving to Teams Enterprise</a:t>
            </a:r>
          </a:p>
        </p:txBody>
      </p:sp>
      <p:sp>
        <p:nvSpPr>
          <p:cNvPr id="47" name="Rectangle: Rounded Corners 46">
            <a:extLst>
              <a:ext uri="{FF2B5EF4-FFF2-40B4-BE49-F238E27FC236}">
                <a16:creationId xmlns:a16="http://schemas.microsoft.com/office/drawing/2014/main" id="{2078B1E3-7F3E-171C-E24C-F37171C6D2E6}"/>
              </a:ext>
              <a:ext uri="{C183D7F6-B498-43B3-948B-1728B52AA6E4}">
                <adec:decorative xmlns:adec="http://schemas.microsoft.com/office/drawing/2017/decorative" val="1"/>
              </a:ext>
            </a:extLst>
          </p:cNvPr>
          <p:cNvSpPr>
            <a:spLocks/>
          </p:cNvSpPr>
          <p:nvPr/>
        </p:nvSpPr>
        <p:spPr bwMode="auto">
          <a:xfrm>
            <a:off x="584200" y="1504842"/>
            <a:ext cx="2599969" cy="4764196"/>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48" name="Rectangle: Rounded Corners 47">
            <a:extLst>
              <a:ext uri="{FF2B5EF4-FFF2-40B4-BE49-F238E27FC236}">
                <a16:creationId xmlns:a16="http://schemas.microsoft.com/office/drawing/2014/main" id="{BF9234C2-4C82-23C3-78D7-434862F0CE18}"/>
              </a:ext>
              <a:ext uri="{C183D7F6-B498-43B3-948B-1728B52AA6E4}">
                <adec:decorative xmlns:adec="http://schemas.microsoft.com/office/drawing/2017/decorative" val="1"/>
              </a:ext>
            </a:extLst>
          </p:cNvPr>
          <p:cNvSpPr>
            <a:spLocks/>
          </p:cNvSpPr>
          <p:nvPr/>
        </p:nvSpPr>
        <p:spPr bwMode="auto">
          <a:xfrm>
            <a:off x="3389960" y="1504842"/>
            <a:ext cx="2599969" cy="4764196"/>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49" name="Rectangle: Rounded Corners 48">
            <a:extLst>
              <a:ext uri="{FF2B5EF4-FFF2-40B4-BE49-F238E27FC236}">
                <a16:creationId xmlns:a16="http://schemas.microsoft.com/office/drawing/2014/main" id="{7D013561-4449-83E1-6FC5-D43ECC7B2E8B}"/>
              </a:ext>
              <a:ext uri="{C183D7F6-B498-43B3-948B-1728B52AA6E4}">
                <adec:decorative xmlns:adec="http://schemas.microsoft.com/office/drawing/2017/decorative" val="1"/>
              </a:ext>
            </a:extLst>
          </p:cNvPr>
          <p:cNvSpPr>
            <a:spLocks/>
          </p:cNvSpPr>
          <p:nvPr/>
        </p:nvSpPr>
        <p:spPr bwMode="auto">
          <a:xfrm>
            <a:off x="6195721" y="1504842"/>
            <a:ext cx="2599969" cy="4764196"/>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50" name="Rectangle: Rounded Corners 49">
            <a:extLst>
              <a:ext uri="{FF2B5EF4-FFF2-40B4-BE49-F238E27FC236}">
                <a16:creationId xmlns:a16="http://schemas.microsoft.com/office/drawing/2014/main" id="{EA8225B7-52BD-5A65-4824-C88E92688131}"/>
              </a:ext>
              <a:ext uri="{C183D7F6-B498-43B3-948B-1728B52AA6E4}">
                <adec:decorative xmlns:adec="http://schemas.microsoft.com/office/drawing/2017/decorative" val="1"/>
              </a:ext>
            </a:extLst>
          </p:cNvPr>
          <p:cNvSpPr>
            <a:spLocks/>
          </p:cNvSpPr>
          <p:nvPr/>
        </p:nvSpPr>
        <p:spPr bwMode="auto">
          <a:xfrm>
            <a:off x="9001481" y="1504842"/>
            <a:ext cx="2599969" cy="4764196"/>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8" name="Rounded Rectangle 7">
            <a:extLst>
              <a:ext uri="{FF2B5EF4-FFF2-40B4-BE49-F238E27FC236}">
                <a16:creationId xmlns:a16="http://schemas.microsoft.com/office/drawing/2014/main" id="{3A8314A9-5CB4-DCFB-B186-F89EC02F34C5}"/>
              </a:ext>
            </a:extLst>
          </p:cNvPr>
          <p:cNvSpPr/>
          <p:nvPr/>
        </p:nvSpPr>
        <p:spPr bwMode="auto">
          <a:xfrm>
            <a:off x="6361759" y="2667322"/>
            <a:ext cx="2267892" cy="21646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800"/>
              </a:spcBef>
            </a:pPr>
            <a:r>
              <a:rPr lang="en-US">
                <a:solidFill>
                  <a:schemeClr val="accent1"/>
                </a:solidFill>
                <a:latin typeface="+mj-lt"/>
              </a:rPr>
              <a:t>Attendee Experience</a:t>
            </a:r>
          </a:p>
          <a:p>
            <a:pPr marL="285750" indent="-171450">
              <a:spcBef>
                <a:spcPts val="800"/>
              </a:spcBef>
              <a:buFont typeface="Arial" panose="020B0604020202020204" pitchFamily="34" charset="0"/>
              <a:buChar char="•"/>
            </a:pPr>
            <a:r>
              <a:rPr lang="en-US" sz="1600">
                <a:solidFill>
                  <a:schemeClr val="tx1"/>
                </a:solidFill>
              </a:rPr>
              <a:t>Polls, reactions, raise hands</a:t>
            </a:r>
          </a:p>
          <a:p>
            <a:pPr marL="285750" indent="-171450">
              <a:spcBef>
                <a:spcPts val="800"/>
              </a:spcBef>
              <a:buFont typeface="Arial" panose="020B0604020202020204" pitchFamily="34" charset="0"/>
              <a:buChar char="•"/>
            </a:pPr>
            <a:r>
              <a:rPr lang="en-US" sz="1600">
                <a:solidFill>
                  <a:schemeClr val="tx1"/>
                </a:solidFill>
              </a:rPr>
              <a:t>Connected Apps tab</a:t>
            </a:r>
          </a:p>
          <a:p>
            <a:pPr marL="285750" indent="-171450">
              <a:spcBef>
                <a:spcPts val="800"/>
              </a:spcBef>
              <a:buFont typeface="Arial" panose="020B0604020202020204" pitchFamily="34" charset="0"/>
              <a:buChar char="•"/>
            </a:pPr>
            <a:r>
              <a:rPr lang="en-US" sz="1600">
                <a:solidFill>
                  <a:schemeClr val="tx1"/>
                </a:solidFill>
              </a:rPr>
              <a:t>Email customization</a:t>
            </a:r>
          </a:p>
          <a:p>
            <a:pPr marL="285750" indent="-171450">
              <a:spcBef>
                <a:spcPts val="800"/>
              </a:spcBef>
              <a:buFont typeface="Arial" panose="020B0604020202020204" pitchFamily="34" charset="0"/>
              <a:buChar char="•"/>
            </a:pPr>
            <a:r>
              <a:rPr lang="en-US" sz="1600">
                <a:solidFill>
                  <a:schemeClr val="tx1"/>
                </a:solidFill>
              </a:rPr>
              <a:t>Enterprise Event Discovery</a:t>
            </a:r>
          </a:p>
        </p:txBody>
      </p:sp>
      <p:sp>
        <p:nvSpPr>
          <p:cNvPr id="11" name="Rounded Rectangle 10">
            <a:extLst>
              <a:ext uri="{FF2B5EF4-FFF2-40B4-BE49-F238E27FC236}">
                <a16:creationId xmlns:a16="http://schemas.microsoft.com/office/drawing/2014/main" id="{06F9A8B2-9101-0333-1324-E76188CD0803}"/>
              </a:ext>
            </a:extLst>
          </p:cNvPr>
          <p:cNvSpPr/>
          <p:nvPr/>
        </p:nvSpPr>
        <p:spPr bwMode="auto">
          <a:xfrm>
            <a:off x="9167520" y="2667322"/>
            <a:ext cx="2267892" cy="23083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800"/>
              </a:spcBef>
              <a:buNone/>
            </a:pPr>
            <a:r>
              <a:rPr lang="en-US">
                <a:solidFill>
                  <a:schemeClr val="accent1"/>
                </a:solidFill>
                <a:latin typeface="+mj-lt"/>
              </a:rPr>
              <a:t>Reporting</a:t>
            </a:r>
          </a:p>
          <a:p>
            <a:pPr marL="285750" indent="-171450">
              <a:spcBef>
                <a:spcPts val="800"/>
              </a:spcBef>
              <a:buFont typeface="Arial" panose="020B0604020202020204" pitchFamily="34" charset="0"/>
              <a:buChar char="•"/>
            </a:pPr>
            <a:r>
              <a:rPr lang="en-US" sz="1600">
                <a:solidFill>
                  <a:schemeClr val="tx1"/>
                </a:solidFill>
              </a:rPr>
              <a:t>Event analytics</a:t>
            </a:r>
          </a:p>
          <a:p>
            <a:pPr marL="285750" indent="-171450">
              <a:spcBef>
                <a:spcPts val="800"/>
              </a:spcBef>
              <a:buFont typeface="Arial" panose="020B0604020202020204" pitchFamily="34" charset="0"/>
              <a:buChar char="•"/>
            </a:pPr>
            <a:r>
              <a:rPr lang="en-US" sz="1600">
                <a:solidFill>
                  <a:schemeClr val="tx1"/>
                </a:solidFill>
              </a:rPr>
              <a:t>Advanced registration (reporting, customization, management)</a:t>
            </a:r>
          </a:p>
          <a:p>
            <a:pPr marL="285750" indent="-171450">
              <a:spcBef>
                <a:spcPts val="800"/>
              </a:spcBef>
              <a:buFont typeface="Arial" panose="020B0604020202020204" pitchFamily="34" charset="0"/>
              <a:buChar char="•"/>
            </a:pPr>
            <a:r>
              <a:rPr lang="en-US" sz="1600">
                <a:solidFill>
                  <a:schemeClr val="tx1"/>
                </a:solidFill>
              </a:rPr>
              <a:t>Real-time monitoring (Town Hall Insights)</a:t>
            </a:r>
          </a:p>
        </p:txBody>
      </p:sp>
      <p:sp>
        <p:nvSpPr>
          <p:cNvPr id="6" name="Rounded Rectangle 5">
            <a:extLst>
              <a:ext uri="{FF2B5EF4-FFF2-40B4-BE49-F238E27FC236}">
                <a16:creationId xmlns:a16="http://schemas.microsoft.com/office/drawing/2014/main" id="{0E673C41-D961-A835-AB4F-60989047E151}"/>
              </a:ext>
            </a:extLst>
          </p:cNvPr>
          <p:cNvSpPr/>
          <p:nvPr/>
        </p:nvSpPr>
        <p:spPr bwMode="auto">
          <a:xfrm>
            <a:off x="750239" y="2667322"/>
            <a:ext cx="2267892" cy="18158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800"/>
              </a:spcBef>
            </a:pPr>
            <a:r>
              <a:rPr lang="en-US">
                <a:solidFill>
                  <a:schemeClr val="accent1"/>
                </a:solidFill>
                <a:latin typeface="+mj-lt"/>
              </a:rPr>
              <a:t>Performance</a:t>
            </a:r>
          </a:p>
          <a:p>
            <a:pPr marL="285750" indent="-171450">
              <a:spcBef>
                <a:spcPts val="800"/>
              </a:spcBef>
              <a:buFont typeface="Arial" panose="020B0604020202020204" pitchFamily="34" charset="0"/>
              <a:buChar char="•"/>
            </a:pPr>
            <a:r>
              <a:rPr lang="en-US" sz="1600">
                <a:solidFill>
                  <a:schemeClr val="tx1"/>
                </a:solidFill>
              </a:rPr>
              <a:t>1P eCDN</a:t>
            </a:r>
          </a:p>
          <a:p>
            <a:pPr marL="285750" indent="-171450">
              <a:spcBef>
                <a:spcPts val="800"/>
              </a:spcBef>
              <a:buFont typeface="Arial" panose="020B0604020202020204" pitchFamily="34" charset="0"/>
              <a:buChar char="•"/>
            </a:pPr>
            <a:r>
              <a:rPr lang="en-US" sz="1600">
                <a:solidFill>
                  <a:schemeClr val="tx1"/>
                </a:solidFill>
              </a:rPr>
              <a:t>Ultra-low latency (ULL)</a:t>
            </a:r>
          </a:p>
          <a:p>
            <a:pPr marL="285750" indent="-171450">
              <a:spcBef>
                <a:spcPts val="800"/>
              </a:spcBef>
              <a:buFont typeface="Arial" panose="020B0604020202020204" pitchFamily="34" charset="0"/>
              <a:buChar char="•"/>
            </a:pPr>
            <a:r>
              <a:rPr lang="en-US" sz="1600">
                <a:solidFill>
                  <a:schemeClr val="tx1"/>
                </a:solidFill>
                <a:latin typeface="+mj-lt"/>
              </a:rPr>
              <a:t>Teams Events silent testing </a:t>
            </a:r>
            <a:r>
              <a:rPr lang="en-US" sz="1600">
                <a:solidFill>
                  <a:schemeClr val="tx1"/>
                </a:solidFill>
              </a:rPr>
              <a:t>(Doppler)</a:t>
            </a:r>
          </a:p>
        </p:txBody>
      </p:sp>
      <p:sp>
        <p:nvSpPr>
          <p:cNvPr id="7" name="Rounded Rectangle 6">
            <a:extLst>
              <a:ext uri="{FF2B5EF4-FFF2-40B4-BE49-F238E27FC236}">
                <a16:creationId xmlns:a16="http://schemas.microsoft.com/office/drawing/2014/main" id="{783F77EA-4F05-11AC-27E8-A2190B949CC0}"/>
              </a:ext>
            </a:extLst>
          </p:cNvPr>
          <p:cNvSpPr/>
          <p:nvPr/>
        </p:nvSpPr>
        <p:spPr bwMode="auto">
          <a:xfrm>
            <a:off x="3555999" y="2667322"/>
            <a:ext cx="2267892" cy="29033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800"/>
              </a:spcBef>
            </a:pPr>
            <a:r>
              <a:rPr lang="en-US">
                <a:solidFill>
                  <a:schemeClr val="accent1"/>
                </a:solidFill>
                <a:latin typeface="+mj-lt"/>
              </a:rPr>
              <a:t>Production &amp; Control</a:t>
            </a:r>
          </a:p>
          <a:p>
            <a:pPr marL="285750" indent="-171450">
              <a:spcBef>
                <a:spcPts val="800"/>
              </a:spcBef>
              <a:buFont typeface="Arial" panose="020B0604020202020204" pitchFamily="34" charset="0"/>
              <a:buChar char="•"/>
            </a:pPr>
            <a:r>
              <a:rPr lang="en-US" sz="1600">
                <a:solidFill>
                  <a:schemeClr val="tx1"/>
                </a:solidFill>
              </a:rPr>
              <a:t>Production Studio &amp; layouts</a:t>
            </a:r>
          </a:p>
          <a:p>
            <a:pPr marL="285750" indent="-171450">
              <a:spcBef>
                <a:spcPts val="800"/>
              </a:spcBef>
              <a:buFont typeface="Arial" panose="020B0604020202020204" pitchFamily="34" charset="0"/>
              <a:buChar char="•"/>
            </a:pPr>
            <a:r>
              <a:rPr lang="en-US" sz="1600">
                <a:solidFill>
                  <a:schemeClr val="tx1"/>
                </a:solidFill>
              </a:rPr>
              <a:t>Event templates (custom)</a:t>
            </a:r>
          </a:p>
          <a:p>
            <a:pPr marL="285750" indent="-171450">
              <a:spcBef>
                <a:spcPts val="800"/>
              </a:spcBef>
              <a:buFont typeface="Arial" panose="020B0604020202020204" pitchFamily="34" charset="0"/>
              <a:buChar char="•"/>
            </a:pPr>
            <a:r>
              <a:rPr lang="en-US" sz="1600">
                <a:solidFill>
                  <a:schemeClr val="tx1"/>
                </a:solidFill>
              </a:rPr>
              <a:t>Hide participant list/ anonymize attendees</a:t>
            </a:r>
          </a:p>
          <a:p>
            <a:pPr marL="285750" indent="-171450">
              <a:spcBef>
                <a:spcPts val="800"/>
              </a:spcBef>
              <a:buFont typeface="Arial" panose="020B0604020202020204" pitchFamily="34" charset="0"/>
              <a:buChar char="•"/>
            </a:pPr>
            <a:r>
              <a:rPr lang="en-US" sz="1600">
                <a:solidFill>
                  <a:schemeClr val="tx1"/>
                </a:solidFill>
              </a:rPr>
              <a:t>Advanced presenter &amp; attendee verification</a:t>
            </a:r>
          </a:p>
        </p:txBody>
      </p:sp>
      <p:grpSp>
        <p:nvGrpSpPr>
          <p:cNvPr id="91" name="Group 90">
            <a:extLst>
              <a:ext uri="{FF2B5EF4-FFF2-40B4-BE49-F238E27FC236}">
                <a16:creationId xmlns:a16="http://schemas.microsoft.com/office/drawing/2014/main" id="{105CA8EF-D5E5-CAB8-DEA3-26B1628A3BDB}"/>
              </a:ext>
            </a:extLst>
          </p:cNvPr>
          <p:cNvGrpSpPr/>
          <p:nvPr/>
        </p:nvGrpSpPr>
        <p:grpSpPr>
          <a:xfrm>
            <a:off x="740352" y="1735045"/>
            <a:ext cx="689296" cy="689296"/>
            <a:chOff x="740352" y="1735045"/>
            <a:chExt cx="689296" cy="689296"/>
          </a:xfrm>
        </p:grpSpPr>
        <p:sp>
          <p:nvSpPr>
            <p:cNvPr id="84" name="Oval 83">
              <a:extLst>
                <a:ext uri="{FF2B5EF4-FFF2-40B4-BE49-F238E27FC236}">
                  <a16:creationId xmlns:a16="http://schemas.microsoft.com/office/drawing/2014/main" id="{77AF4854-C07E-26F2-F4F2-E456225C58F9}"/>
                </a:ext>
                <a:ext uri="{C183D7F6-B498-43B3-948B-1728B52AA6E4}">
                  <adec:decorative xmlns:adec="http://schemas.microsoft.com/office/drawing/2017/decorative" val="1"/>
                </a:ext>
              </a:extLst>
            </p:cNvPr>
            <p:cNvSpPr>
              <a:spLocks/>
            </p:cNvSpPr>
            <p:nvPr/>
          </p:nvSpPr>
          <p:spPr bwMode="auto">
            <a:xfrm>
              <a:off x="740352" y="1735045"/>
              <a:ext cx="689296" cy="689296"/>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90" name="Graphic 89">
              <a:extLst>
                <a:ext uri="{FF2B5EF4-FFF2-40B4-BE49-F238E27FC236}">
                  <a16:creationId xmlns:a16="http://schemas.microsoft.com/office/drawing/2014/main" id="{E2571B46-C67D-A5D8-D416-3E2C647F6C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2225" y="1916918"/>
              <a:ext cx="325550" cy="325550"/>
            </a:xfrm>
            <a:prstGeom prst="rect">
              <a:avLst/>
            </a:prstGeom>
          </p:spPr>
        </p:pic>
      </p:grpSp>
      <p:grpSp>
        <p:nvGrpSpPr>
          <p:cNvPr id="94" name="Group 93">
            <a:extLst>
              <a:ext uri="{FF2B5EF4-FFF2-40B4-BE49-F238E27FC236}">
                <a16:creationId xmlns:a16="http://schemas.microsoft.com/office/drawing/2014/main" id="{2D1B1A01-1447-F555-7535-933A656D01FF}"/>
              </a:ext>
            </a:extLst>
          </p:cNvPr>
          <p:cNvGrpSpPr/>
          <p:nvPr/>
        </p:nvGrpSpPr>
        <p:grpSpPr>
          <a:xfrm>
            <a:off x="3546112" y="1735045"/>
            <a:ext cx="689296" cy="689296"/>
            <a:chOff x="3546112" y="1735045"/>
            <a:chExt cx="689296" cy="689296"/>
          </a:xfrm>
        </p:grpSpPr>
        <p:sp>
          <p:nvSpPr>
            <p:cNvPr id="86" name="Oval 85">
              <a:extLst>
                <a:ext uri="{FF2B5EF4-FFF2-40B4-BE49-F238E27FC236}">
                  <a16:creationId xmlns:a16="http://schemas.microsoft.com/office/drawing/2014/main" id="{1EE9174A-26E7-0C6B-60D3-4975CC9CB194}"/>
                </a:ext>
                <a:ext uri="{C183D7F6-B498-43B3-948B-1728B52AA6E4}">
                  <adec:decorative xmlns:adec="http://schemas.microsoft.com/office/drawing/2017/decorative" val="1"/>
                </a:ext>
              </a:extLst>
            </p:cNvPr>
            <p:cNvSpPr>
              <a:spLocks/>
            </p:cNvSpPr>
            <p:nvPr/>
          </p:nvSpPr>
          <p:spPr bwMode="auto">
            <a:xfrm>
              <a:off x="3546112" y="1735045"/>
              <a:ext cx="689296" cy="689296"/>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93" name="Graphic 92">
              <a:extLst>
                <a:ext uri="{FF2B5EF4-FFF2-40B4-BE49-F238E27FC236}">
                  <a16:creationId xmlns:a16="http://schemas.microsoft.com/office/drawing/2014/main" id="{2B6BE819-3AB2-4753-5794-C166562F29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08265" y="1897198"/>
              <a:ext cx="364990" cy="364990"/>
            </a:xfrm>
            <a:prstGeom prst="rect">
              <a:avLst/>
            </a:prstGeom>
          </p:spPr>
        </p:pic>
      </p:grpSp>
      <p:grpSp>
        <p:nvGrpSpPr>
          <p:cNvPr id="97" name="Group 96">
            <a:extLst>
              <a:ext uri="{FF2B5EF4-FFF2-40B4-BE49-F238E27FC236}">
                <a16:creationId xmlns:a16="http://schemas.microsoft.com/office/drawing/2014/main" id="{326F3B6C-B603-D1D1-2322-71001544BBD1}"/>
              </a:ext>
            </a:extLst>
          </p:cNvPr>
          <p:cNvGrpSpPr/>
          <p:nvPr/>
        </p:nvGrpSpPr>
        <p:grpSpPr>
          <a:xfrm>
            <a:off x="6351872" y="1735045"/>
            <a:ext cx="689296" cy="689296"/>
            <a:chOff x="6351872" y="1735045"/>
            <a:chExt cx="689296" cy="689296"/>
          </a:xfrm>
        </p:grpSpPr>
        <p:sp>
          <p:nvSpPr>
            <p:cNvPr id="87" name="Oval 86">
              <a:extLst>
                <a:ext uri="{FF2B5EF4-FFF2-40B4-BE49-F238E27FC236}">
                  <a16:creationId xmlns:a16="http://schemas.microsoft.com/office/drawing/2014/main" id="{67F08E8A-519E-8F09-88CA-E74EF0B084F0}"/>
                </a:ext>
                <a:ext uri="{C183D7F6-B498-43B3-948B-1728B52AA6E4}">
                  <adec:decorative xmlns:adec="http://schemas.microsoft.com/office/drawing/2017/decorative" val="1"/>
                </a:ext>
              </a:extLst>
            </p:cNvPr>
            <p:cNvSpPr>
              <a:spLocks/>
            </p:cNvSpPr>
            <p:nvPr/>
          </p:nvSpPr>
          <p:spPr bwMode="auto">
            <a:xfrm>
              <a:off x="6351872" y="1735045"/>
              <a:ext cx="689296" cy="689296"/>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96" name="Graphic 95">
              <a:extLst>
                <a:ext uri="{FF2B5EF4-FFF2-40B4-BE49-F238E27FC236}">
                  <a16:creationId xmlns:a16="http://schemas.microsoft.com/office/drawing/2014/main" id="{6162E7AA-5CA1-FA44-9649-BD909A64DB1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08846" y="1892019"/>
              <a:ext cx="375348" cy="375348"/>
            </a:xfrm>
            <a:prstGeom prst="rect">
              <a:avLst/>
            </a:prstGeom>
          </p:spPr>
        </p:pic>
      </p:grpSp>
      <p:grpSp>
        <p:nvGrpSpPr>
          <p:cNvPr id="100" name="Group 99">
            <a:extLst>
              <a:ext uri="{FF2B5EF4-FFF2-40B4-BE49-F238E27FC236}">
                <a16:creationId xmlns:a16="http://schemas.microsoft.com/office/drawing/2014/main" id="{C87895D1-6590-95F0-0B6B-C242FE92E059}"/>
              </a:ext>
            </a:extLst>
          </p:cNvPr>
          <p:cNvGrpSpPr/>
          <p:nvPr/>
        </p:nvGrpSpPr>
        <p:grpSpPr>
          <a:xfrm>
            <a:off x="9157633" y="1735045"/>
            <a:ext cx="689296" cy="689296"/>
            <a:chOff x="9157633" y="1735045"/>
            <a:chExt cx="689296" cy="689296"/>
          </a:xfrm>
        </p:grpSpPr>
        <p:sp>
          <p:nvSpPr>
            <p:cNvPr id="88" name="Oval 87">
              <a:extLst>
                <a:ext uri="{FF2B5EF4-FFF2-40B4-BE49-F238E27FC236}">
                  <a16:creationId xmlns:a16="http://schemas.microsoft.com/office/drawing/2014/main" id="{CCCC87FE-C324-63C0-7AB3-EFF4D41E35DE}"/>
                </a:ext>
                <a:ext uri="{C183D7F6-B498-43B3-948B-1728B52AA6E4}">
                  <adec:decorative xmlns:adec="http://schemas.microsoft.com/office/drawing/2017/decorative" val="1"/>
                </a:ext>
              </a:extLst>
            </p:cNvPr>
            <p:cNvSpPr>
              <a:spLocks/>
            </p:cNvSpPr>
            <p:nvPr/>
          </p:nvSpPr>
          <p:spPr bwMode="auto">
            <a:xfrm>
              <a:off x="9157633" y="1735045"/>
              <a:ext cx="689296" cy="689296"/>
            </a:xfrm>
            <a:prstGeom prst="ellipse">
              <a:avLst/>
            </a:prstGeom>
            <a:gradFill flip="none" rotWithShape="1">
              <a:gsLst>
                <a:gs pos="0">
                  <a:srgbClr val="FFF1E7"/>
                </a:gs>
                <a:gs pos="100000">
                  <a:schemeClr val="accent4"/>
                </a:gs>
              </a:gsLst>
              <a:lin ang="2700000" scaled="1"/>
              <a:tileRect/>
            </a:gradFill>
            <a:ln w="317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1" i="0" u="none" strike="noStrike" kern="1200" cap="none" normalizeH="0" baseline="0" noProof="0">
                <a:ln>
                  <a:noFill/>
                </a:ln>
                <a:solidFill>
                  <a:srgbClr val="5B5FC7"/>
                </a:solidFill>
                <a:effectLst/>
                <a:uLnTx/>
                <a:uFillTx/>
                <a:ea typeface="+mn-ea"/>
                <a:cs typeface="+mn-cs"/>
              </a:endParaRPr>
            </a:p>
          </p:txBody>
        </p:sp>
        <p:pic>
          <p:nvPicPr>
            <p:cNvPr id="99" name="Graphic 98">
              <a:extLst>
                <a:ext uri="{FF2B5EF4-FFF2-40B4-BE49-F238E27FC236}">
                  <a16:creationId xmlns:a16="http://schemas.microsoft.com/office/drawing/2014/main" id="{12D254D1-7D70-4D3D-D681-38327D7D058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336455" y="1913867"/>
              <a:ext cx="331652" cy="331652"/>
            </a:xfrm>
            <a:prstGeom prst="rect">
              <a:avLst/>
            </a:prstGeom>
          </p:spPr>
        </p:pic>
      </p:grpSp>
    </p:spTree>
    <p:extLst>
      <p:ext uri="{BB962C8B-B14F-4D97-AF65-F5344CB8AC3E}">
        <p14:creationId xmlns:p14="http://schemas.microsoft.com/office/powerpoint/2010/main" val="37240013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4E58-1F90-4C78-EA92-E50263E485AA}"/>
              </a:ext>
            </a:extLst>
          </p:cNvPr>
          <p:cNvSpPr>
            <a:spLocks noGrp="1"/>
          </p:cNvSpPr>
          <p:nvPr>
            <p:ph type="title"/>
          </p:nvPr>
        </p:nvSpPr>
        <p:spPr>
          <a:xfrm>
            <a:off x="584200" y="457200"/>
            <a:ext cx="5143500" cy="492125"/>
          </a:xfrm>
        </p:spPr>
        <p:txBody>
          <a:bodyPr/>
          <a:lstStyle/>
          <a:p>
            <a:r>
              <a:rPr lang="en-US"/>
              <a:t>Existing Teams Premium </a:t>
            </a:r>
            <a:br>
              <a:rPr lang="en-US"/>
            </a:br>
            <a:r>
              <a:rPr lang="en-US"/>
              <a:t>Customer Transition</a:t>
            </a:r>
          </a:p>
        </p:txBody>
      </p:sp>
      <p:sp>
        <p:nvSpPr>
          <p:cNvPr id="12" name="TextBox 11">
            <a:extLst>
              <a:ext uri="{FF2B5EF4-FFF2-40B4-BE49-F238E27FC236}">
                <a16:creationId xmlns:a16="http://schemas.microsoft.com/office/drawing/2014/main" id="{E46C8F94-FCF4-E0E2-B1EE-79D3C368CD20}"/>
              </a:ext>
            </a:extLst>
          </p:cNvPr>
          <p:cNvSpPr txBox="1"/>
          <p:nvPr/>
        </p:nvSpPr>
        <p:spPr>
          <a:xfrm>
            <a:off x="582612" y="5757216"/>
            <a:ext cx="6802504" cy="246221"/>
          </a:xfrm>
          <a:prstGeom prst="rect">
            <a:avLst/>
          </a:prstGeom>
          <a:noFill/>
        </p:spPr>
        <p:txBody>
          <a:bodyPr wrap="square" lIns="0" tIns="0" rIns="0" bIns="0">
            <a:spAutoFit/>
          </a:bodyPr>
          <a:lstStyle>
            <a:defPPr>
              <a:defRPr lang="en-US"/>
            </a:defPPr>
            <a:lvl1pPr algn="ctr">
              <a:buNone/>
              <a:defRPr sz="1600" i="1">
                <a:solidFill>
                  <a:schemeClr val="tx2"/>
                </a:solidFill>
                <a:latin typeface="+mj-lt"/>
              </a:defRPr>
            </a:lvl1pPr>
          </a:lstStyle>
          <a:p>
            <a:r>
              <a:rPr lang="en-US"/>
              <a:t>Applies to customers who purchased Teams Premium before April 1, 2026</a:t>
            </a:r>
          </a:p>
        </p:txBody>
      </p:sp>
      <p:sp>
        <p:nvSpPr>
          <p:cNvPr id="5" name="Rectangle: Rounded Corners 4">
            <a:extLst>
              <a:ext uri="{FF2B5EF4-FFF2-40B4-BE49-F238E27FC236}">
                <a16:creationId xmlns:a16="http://schemas.microsoft.com/office/drawing/2014/main" id="{ED0F53E2-7859-85CE-4478-955B544252C3}"/>
              </a:ext>
              <a:ext uri="{C183D7F6-B498-43B3-948B-1728B52AA6E4}">
                <adec:decorative xmlns:adec="http://schemas.microsoft.com/office/drawing/2017/decorative" val="1"/>
              </a:ext>
            </a:extLst>
          </p:cNvPr>
          <p:cNvSpPr>
            <a:spLocks/>
          </p:cNvSpPr>
          <p:nvPr/>
        </p:nvSpPr>
        <p:spPr bwMode="auto">
          <a:xfrm>
            <a:off x="582612" y="1803888"/>
            <a:ext cx="7075489" cy="1661291"/>
          </a:xfrm>
          <a:prstGeom prst="roundRect">
            <a:avLst>
              <a:gd name="adj" fmla="val 14636"/>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r>
              <a:rPr lang="en-US" sz="2000" kern="0">
                <a:solidFill>
                  <a:schemeClr val="tx1"/>
                </a:solidFill>
              </a:rPr>
              <a:t> </a:t>
            </a:r>
          </a:p>
        </p:txBody>
      </p:sp>
      <p:grpSp>
        <p:nvGrpSpPr>
          <p:cNvPr id="25" name="Group 24">
            <a:extLst>
              <a:ext uri="{FF2B5EF4-FFF2-40B4-BE49-F238E27FC236}">
                <a16:creationId xmlns:a16="http://schemas.microsoft.com/office/drawing/2014/main" id="{1E17FBCA-6515-DAB7-AD56-A1FF3315F0A8}"/>
              </a:ext>
            </a:extLst>
          </p:cNvPr>
          <p:cNvGrpSpPr/>
          <p:nvPr/>
        </p:nvGrpSpPr>
        <p:grpSpPr>
          <a:xfrm>
            <a:off x="7924800" y="0"/>
            <a:ext cx="4267200" cy="6858001"/>
            <a:chOff x="0" y="0"/>
            <a:chExt cx="4267200" cy="6858001"/>
          </a:xfrm>
        </p:grpSpPr>
        <p:grpSp>
          <p:nvGrpSpPr>
            <p:cNvPr id="17" name="Group 16">
              <a:extLst>
                <a:ext uri="{FF2B5EF4-FFF2-40B4-BE49-F238E27FC236}">
                  <a16:creationId xmlns:a16="http://schemas.microsoft.com/office/drawing/2014/main" id="{0B3113F3-ED73-2DF9-6E5B-CB995A65FF91}"/>
                </a:ext>
              </a:extLst>
            </p:cNvPr>
            <p:cNvGrpSpPr/>
            <p:nvPr/>
          </p:nvGrpSpPr>
          <p:grpSpPr>
            <a:xfrm>
              <a:off x="0" y="0"/>
              <a:ext cx="4267200" cy="6858000"/>
              <a:chOff x="0" y="0"/>
              <a:chExt cx="4267200" cy="6858000"/>
            </a:xfrm>
          </p:grpSpPr>
          <p:pic>
            <p:nvPicPr>
              <p:cNvPr id="13" name="Picture 12" descr="A toy machine with emojis flying out of it&#10;&#10;Description automatically generated">
                <a:extLst>
                  <a:ext uri="{FF2B5EF4-FFF2-40B4-BE49-F238E27FC236}">
                    <a16:creationId xmlns:a16="http://schemas.microsoft.com/office/drawing/2014/main" id="{9FEBD4B7-1AAB-49CA-7936-F58A724172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8618" r="6280"/>
              <a:stretch>
                <a:fillRect/>
              </a:stretch>
            </p:blipFill>
            <p:spPr>
              <a:xfrm>
                <a:off x="0" y="0"/>
                <a:ext cx="4267200" cy="6858000"/>
              </a:xfrm>
              <a:prstGeom prst="rect">
                <a:avLst/>
              </a:prstGeom>
            </p:spPr>
          </p:pic>
          <p:sp>
            <p:nvSpPr>
              <p:cNvPr id="16" name="Rectangle 15">
                <a:extLst>
                  <a:ext uri="{FF2B5EF4-FFF2-40B4-BE49-F238E27FC236}">
                    <a16:creationId xmlns:a16="http://schemas.microsoft.com/office/drawing/2014/main" id="{F9802BAE-3D8D-F11B-EA87-46F9303E2E70}"/>
                  </a:ext>
                </a:extLst>
              </p:cNvPr>
              <p:cNvSpPr/>
              <p:nvPr/>
            </p:nvSpPr>
            <p:spPr bwMode="auto">
              <a:xfrm>
                <a:off x="0" y="0"/>
                <a:ext cx="4267200" cy="6858000"/>
              </a:xfrm>
              <a:prstGeom prst="rect">
                <a:avLst/>
              </a:prstGeom>
              <a:gradFill flip="none" rotWithShape="1">
                <a:gsLst>
                  <a:gs pos="0">
                    <a:srgbClr val="FFF1E7"/>
                  </a:gs>
                  <a:gs pos="100000">
                    <a:schemeClr val="accent4">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 name="Freeform: Shape 3">
              <a:extLst>
                <a:ext uri="{FF2B5EF4-FFF2-40B4-BE49-F238E27FC236}">
                  <a16:creationId xmlns:a16="http://schemas.microsoft.com/office/drawing/2014/main" id="{1F4C3E17-331E-6C40-BDAC-DA31A8FBC166}"/>
                </a:ext>
                <a:ext uri="{C183D7F6-B498-43B3-948B-1728B52AA6E4}">
                  <adec:decorative xmlns:adec="http://schemas.microsoft.com/office/drawing/2017/decorative" val="1"/>
                </a:ext>
              </a:extLst>
            </p:cNvPr>
            <p:cNvSpPr/>
            <p:nvPr/>
          </p:nvSpPr>
          <p:spPr bwMode="auto">
            <a:xfrm>
              <a:off x="0" y="4738866"/>
              <a:ext cx="2139054" cy="2119135"/>
            </a:xfrm>
            <a:custGeom>
              <a:avLst/>
              <a:gdLst>
                <a:gd name="connsiteX0" fmla="*/ 348342 w 2139054"/>
                <a:gd name="connsiteY0" fmla="*/ 0 h 2119135"/>
                <a:gd name="connsiteX1" fmla="*/ 2139054 w 2139054"/>
                <a:gd name="connsiteY1" fmla="*/ 1790710 h 2119135"/>
                <a:gd name="connsiteX2" fmla="*/ 2129809 w 2139054"/>
                <a:gd name="connsiteY2" fmla="*/ 1973800 h 2119135"/>
                <a:gd name="connsiteX3" fmla="*/ 2107628 w 2139054"/>
                <a:gd name="connsiteY3" fmla="*/ 2119135 h 2119135"/>
                <a:gd name="connsiteX4" fmla="*/ 0 w 2139054"/>
                <a:gd name="connsiteY4" fmla="*/ 2119135 h 2119135"/>
                <a:gd name="connsiteX5" fmla="*/ 0 w 2139054"/>
                <a:gd name="connsiteY5" fmla="*/ 34466 h 2119135"/>
                <a:gd name="connsiteX6" fmla="*/ 165252 w 2139054"/>
                <a:gd name="connsiteY6" fmla="*/ 9246 h 2119135"/>
                <a:gd name="connsiteX7" fmla="*/ 348342 w 2139054"/>
                <a:gd name="connsiteY7" fmla="*/ 0 h 21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9054" h="2119135">
                  <a:moveTo>
                    <a:pt x="348342" y="0"/>
                  </a:moveTo>
                  <a:cubicBezTo>
                    <a:pt x="1337325" y="0"/>
                    <a:pt x="2139054" y="801728"/>
                    <a:pt x="2139054" y="1790710"/>
                  </a:cubicBezTo>
                  <a:cubicBezTo>
                    <a:pt x="2139054" y="1852522"/>
                    <a:pt x="2135923" y="1913602"/>
                    <a:pt x="2129809" y="1973800"/>
                  </a:cubicBezTo>
                  <a:lnTo>
                    <a:pt x="2107628" y="2119135"/>
                  </a:lnTo>
                  <a:lnTo>
                    <a:pt x="0" y="2119135"/>
                  </a:lnTo>
                  <a:lnTo>
                    <a:pt x="0" y="34466"/>
                  </a:lnTo>
                  <a:lnTo>
                    <a:pt x="165252" y="9246"/>
                  </a:lnTo>
                  <a:cubicBezTo>
                    <a:pt x="225451" y="3132"/>
                    <a:pt x="286531" y="0"/>
                    <a:pt x="348342" y="0"/>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21" name="Rectangle: Rounded Corners 20">
            <a:extLst>
              <a:ext uri="{FF2B5EF4-FFF2-40B4-BE49-F238E27FC236}">
                <a16:creationId xmlns:a16="http://schemas.microsoft.com/office/drawing/2014/main" id="{DAA9332E-3250-9976-D6A8-3B95C2205461}"/>
              </a:ext>
              <a:ext uri="{C183D7F6-B498-43B3-948B-1728B52AA6E4}">
                <adec:decorative xmlns:adec="http://schemas.microsoft.com/office/drawing/2017/decorative" val="1"/>
              </a:ext>
            </a:extLst>
          </p:cNvPr>
          <p:cNvSpPr>
            <a:spLocks/>
          </p:cNvSpPr>
          <p:nvPr/>
        </p:nvSpPr>
        <p:spPr bwMode="auto">
          <a:xfrm>
            <a:off x="582612" y="3647202"/>
            <a:ext cx="7075489" cy="1801098"/>
          </a:xfrm>
          <a:prstGeom prst="roundRect">
            <a:avLst>
              <a:gd name="adj" fmla="val 14636"/>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r>
              <a:rPr lang="en-US" sz="2000" kern="0">
                <a:solidFill>
                  <a:schemeClr val="tx1"/>
                </a:solidFill>
              </a:rPr>
              <a:t> </a:t>
            </a:r>
          </a:p>
        </p:txBody>
      </p:sp>
      <p:sp>
        <p:nvSpPr>
          <p:cNvPr id="23" name="Rounded Rectangle 6">
            <a:extLst>
              <a:ext uri="{FF2B5EF4-FFF2-40B4-BE49-F238E27FC236}">
                <a16:creationId xmlns:a16="http://schemas.microsoft.com/office/drawing/2014/main" id="{E0B73E47-36C8-3671-1CCE-BAEC1CD4F1B0}"/>
              </a:ext>
            </a:extLst>
          </p:cNvPr>
          <p:cNvSpPr/>
          <p:nvPr/>
        </p:nvSpPr>
        <p:spPr bwMode="auto">
          <a:xfrm>
            <a:off x="761886" y="3797434"/>
            <a:ext cx="6716941"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chemeClr val="accent1"/>
                </a:solidFill>
                <a:latin typeface="+mj-lt"/>
              </a:rPr>
              <a:t>After the Teams Premium term ends</a:t>
            </a:r>
          </a:p>
        </p:txBody>
      </p:sp>
      <p:sp>
        <p:nvSpPr>
          <p:cNvPr id="24" name="Rounded Rectangle 6">
            <a:extLst>
              <a:ext uri="{FF2B5EF4-FFF2-40B4-BE49-F238E27FC236}">
                <a16:creationId xmlns:a16="http://schemas.microsoft.com/office/drawing/2014/main" id="{877DF62E-741C-DD67-C169-F8A213977BE0}"/>
              </a:ext>
            </a:extLst>
          </p:cNvPr>
          <p:cNvSpPr/>
          <p:nvPr/>
        </p:nvSpPr>
        <p:spPr bwMode="auto">
          <a:xfrm>
            <a:off x="1081088" y="4224671"/>
            <a:ext cx="6397739" cy="9335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800"/>
              </a:spcBef>
            </a:pPr>
            <a:r>
              <a:rPr lang="en-US">
                <a:solidFill>
                  <a:schemeClr val="tx1"/>
                </a:solidFill>
              </a:rPr>
              <a:t>Events up to </a:t>
            </a:r>
            <a:r>
              <a:rPr lang="en-US">
                <a:solidFill>
                  <a:schemeClr val="tx1"/>
                </a:solidFill>
                <a:latin typeface="+mj-lt"/>
              </a:rPr>
              <a:t>3,000 attendees </a:t>
            </a:r>
            <a:r>
              <a:rPr lang="en-US">
                <a:solidFill>
                  <a:schemeClr val="tx1"/>
                </a:solidFill>
              </a:rPr>
              <a:t>continue as before</a:t>
            </a:r>
          </a:p>
          <a:p>
            <a:pPr>
              <a:spcBef>
                <a:spcPts val="800"/>
              </a:spcBef>
            </a:pPr>
            <a:r>
              <a:rPr lang="en-US">
                <a:solidFill>
                  <a:schemeClr val="tx1"/>
                </a:solidFill>
              </a:rPr>
              <a:t>Events </a:t>
            </a:r>
            <a:r>
              <a:rPr lang="en-US">
                <a:solidFill>
                  <a:schemeClr val="tx1"/>
                </a:solidFill>
                <a:latin typeface="+mj-lt"/>
              </a:rPr>
              <a:t>above 3,000 </a:t>
            </a:r>
            <a:r>
              <a:rPr lang="en-US">
                <a:solidFill>
                  <a:schemeClr val="tx1"/>
                </a:solidFill>
              </a:rPr>
              <a:t>customers require </a:t>
            </a:r>
            <a:r>
              <a:rPr lang="en-US">
                <a:solidFill>
                  <a:schemeClr val="tx1"/>
                </a:solidFill>
                <a:latin typeface="+mj-lt"/>
              </a:rPr>
              <a:t>Events Attendee Packs </a:t>
            </a:r>
            <a:r>
              <a:rPr lang="en-US">
                <a:solidFill>
                  <a:schemeClr val="tx1"/>
                </a:solidFill>
              </a:rPr>
              <a:t>based on desired capacity</a:t>
            </a:r>
          </a:p>
        </p:txBody>
      </p:sp>
      <p:sp>
        <p:nvSpPr>
          <p:cNvPr id="27" name="Graphic 25">
            <a:extLst>
              <a:ext uri="{FF2B5EF4-FFF2-40B4-BE49-F238E27FC236}">
                <a16:creationId xmlns:a16="http://schemas.microsoft.com/office/drawing/2014/main" id="{2CAA7E06-01DF-B89F-CFCA-3A6D0758A031}"/>
              </a:ext>
            </a:extLst>
          </p:cNvPr>
          <p:cNvSpPr/>
          <p:nvPr/>
        </p:nvSpPr>
        <p:spPr>
          <a:xfrm>
            <a:off x="761886" y="4260925"/>
            <a:ext cx="211460" cy="211460"/>
          </a:xfrm>
          <a:custGeom>
            <a:avLst/>
            <a:gdLst>
              <a:gd name="csX0" fmla="*/ 174625 w 349250"/>
              <a:gd name="csY0" fmla="*/ 0 h 349250"/>
              <a:gd name="csX1" fmla="*/ 0 w 349250"/>
              <a:gd name="csY1" fmla="*/ 174625 h 349250"/>
              <a:gd name="csX2" fmla="*/ 174625 w 349250"/>
              <a:gd name="csY2" fmla="*/ 349250 h 349250"/>
              <a:gd name="csX3" fmla="*/ 349250 w 349250"/>
              <a:gd name="csY3" fmla="*/ 174625 h 349250"/>
              <a:gd name="csX4" fmla="*/ 174625 w 349250"/>
              <a:gd name="csY4" fmla="*/ 0 h 349250"/>
              <a:gd name="csX5" fmla="*/ 228570 w 349250"/>
              <a:gd name="csY5" fmla="*/ 184914 h 349250"/>
              <a:gd name="csX6" fmla="*/ 155809 w 349250"/>
              <a:gd name="csY6" fmla="*/ 257674 h 349250"/>
              <a:gd name="csX7" fmla="*/ 145521 w 349250"/>
              <a:gd name="csY7" fmla="*/ 261938 h 349250"/>
              <a:gd name="csX8" fmla="*/ 135232 w 349250"/>
              <a:gd name="csY8" fmla="*/ 257674 h 349250"/>
              <a:gd name="csX9" fmla="*/ 135232 w 349250"/>
              <a:gd name="csY9" fmla="*/ 237097 h 349250"/>
              <a:gd name="csX10" fmla="*/ 197705 w 349250"/>
              <a:gd name="csY10" fmla="*/ 174625 h 349250"/>
              <a:gd name="csX11" fmla="*/ 135233 w 349250"/>
              <a:gd name="csY11" fmla="*/ 112153 h 349250"/>
              <a:gd name="csX12" fmla="*/ 135233 w 349250"/>
              <a:gd name="csY12" fmla="*/ 91576 h 349250"/>
              <a:gd name="csX13" fmla="*/ 155809 w 349250"/>
              <a:gd name="csY13" fmla="*/ 91576 h 349250"/>
              <a:gd name="csX14" fmla="*/ 228570 w 349250"/>
              <a:gd name="csY14" fmla="*/ 164337 h 349250"/>
              <a:gd name="csX15" fmla="*/ 228570 w 349250"/>
              <a:gd name="csY15" fmla="*/ 184914 h 349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49250" h="349250">
                <a:moveTo>
                  <a:pt x="174625" y="0"/>
                </a:moveTo>
                <a:cubicBezTo>
                  <a:pt x="78334" y="0"/>
                  <a:pt x="0" y="78334"/>
                  <a:pt x="0" y="174625"/>
                </a:cubicBezTo>
                <a:cubicBezTo>
                  <a:pt x="0" y="270916"/>
                  <a:pt x="78334" y="349250"/>
                  <a:pt x="174625" y="349250"/>
                </a:cubicBezTo>
                <a:cubicBezTo>
                  <a:pt x="270916" y="349250"/>
                  <a:pt x="349250" y="270916"/>
                  <a:pt x="349250" y="174625"/>
                </a:cubicBezTo>
                <a:cubicBezTo>
                  <a:pt x="349250" y="78334"/>
                  <a:pt x="270916" y="0"/>
                  <a:pt x="174625" y="0"/>
                </a:cubicBezTo>
                <a:close/>
                <a:moveTo>
                  <a:pt x="228570" y="184914"/>
                </a:moveTo>
                <a:lnTo>
                  <a:pt x="155809" y="257674"/>
                </a:lnTo>
                <a:cubicBezTo>
                  <a:pt x="152972" y="260511"/>
                  <a:pt x="149246" y="261938"/>
                  <a:pt x="145521" y="261938"/>
                </a:cubicBezTo>
                <a:cubicBezTo>
                  <a:pt x="141796" y="261938"/>
                  <a:pt x="138070" y="260511"/>
                  <a:pt x="135232" y="257674"/>
                </a:cubicBezTo>
                <a:cubicBezTo>
                  <a:pt x="129542" y="251984"/>
                  <a:pt x="129542" y="242787"/>
                  <a:pt x="135232" y="237097"/>
                </a:cubicBezTo>
                <a:lnTo>
                  <a:pt x="197705" y="174625"/>
                </a:lnTo>
                <a:lnTo>
                  <a:pt x="135233" y="112153"/>
                </a:lnTo>
                <a:cubicBezTo>
                  <a:pt x="129543" y="106463"/>
                  <a:pt x="129543" y="97266"/>
                  <a:pt x="135233" y="91576"/>
                </a:cubicBezTo>
                <a:cubicBezTo>
                  <a:pt x="140922" y="85887"/>
                  <a:pt x="150120" y="85887"/>
                  <a:pt x="155809" y="91576"/>
                </a:cubicBezTo>
                <a:lnTo>
                  <a:pt x="228570" y="164337"/>
                </a:lnTo>
                <a:cubicBezTo>
                  <a:pt x="234259" y="170027"/>
                  <a:pt x="234259" y="179223"/>
                  <a:pt x="228570" y="184914"/>
                </a:cubicBezTo>
                <a:close/>
              </a:path>
            </a:pathLst>
          </a:custGeom>
          <a:gradFill>
            <a:gsLst>
              <a:gs pos="0">
                <a:schemeClr val="tx2">
                  <a:lumMod val="75000"/>
                </a:schemeClr>
              </a:gs>
              <a:gs pos="100000">
                <a:schemeClr val="accent3"/>
              </a:gs>
            </a:gsLst>
            <a:lin ang="2700000" scaled="1"/>
          </a:gradFill>
          <a:ln w="670" cap="flat">
            <a:noFill/>
            <a:prstDash val="solid"/>
            <a:miter/>
          </a:ln>
        </p:spPr>
        <p:txBody>
          <a:bodyPr/>
          <a:lstStyle/>
          <a:p>
            <a:endParaRPr lang="en-US"/>
          </a:p>
        </p:txBody>
      </p:sp>
      <p:sp>
        <p:nvSpPr>
          <p:cNvPr id="28" name="Graphic 25">
            <a:extLst>
              <a:ext uri="{FF2B5EF4-FFF2-40B4-BE49-F238E27FC236}">
                <a16:creationId xmlns:a16="http://schemas.microsoft.com/office/drawing/2014/main" id="{DA97BDD2-73BC-22D5-3FF4-03349BA4BBCC}"/>
              </a:ext>
            </a:extLst>
          </p:cNvPr>
          <p:cNvSpPr/>
          <p:nvPr/>
        </p:nvSpPr>
        <p:spPr>
          <a:xfrm>
            <a:off x="761886" y="4638747"/>
            <a:ext cx="211460" cy="211460"/>
          </a:xfrm>
          <a:custGeom>
            <a:avLst/>
            <a:gdLst>
              <a:gd name="csX0" fmla="*/ 174625 w 349250"/>
              <a:gd name="csY0" fmla="*/ 0 h 349250"/>
              <a:gd name="csX1" fmla="*/ 0 w 349250"/>
              <a:gd name="csY1" fmla="*/ 174625 h 349250"/>
              <a:gd name="csX2" fmla="*/ 174625 w 349250"/>
              <a:gd name="csY2" fmla="*/ 349250 h 349250"/>
              <a:gd name="csX3" fmla="*/ 349250 w 349250"/>
              <a:gd name="csY3" fmla="*/ 174625 h 349250"/>
              <a:gd name="csX4" fmla="*/ 174625 w 349250"/>
              <a:gd name="csY4" fmla="*/ 0 h 349250"/>
              <a:gd name="csX5" fmla="*/ 228570 w 349250"/>
              <a:gd name="csY5" fmla="*/ 184914 h 349250"/>
              <a:gd name="csX6" fmla="*/ 155809 w 349250"/>
              <a:gd name="csY6" fmla="*/ 257674 h 349250"/>
              <a:gd name="csX7" fmla="*/ 145521 w 349250"/>
              <a:gd name="csY7" fmla="*/ 261938 h 349250"/>
              <a:gd name="csX8" fmla="*/ 135232 w 349250"/>
              <a:gd name="csY8" fmla="*/ 257674 h 349250"/>
              <a:gd name="csX9" fmla="*/ 135232 w 349250"/>
              <a:gd name="csY9" fmla="*/ 237097 h 349250"/>
              <a:gd name="csX10" fmla="*/ 197705 w 349250"/>
              <a:gd name="csY10" fmla="*/ 174625 h 349250"/>
              <a:gd name="csX11" fmla="*/ 135233 w 349250"/>
              <a:gd name="csY11" fmla="*/ 112153 h 349250"/>
              <a:gd name="csX12" fmla="*/ 135233 w 349250"/>
              <a:gd name="csY12" fmla="*/ 91576 h 349250"/>
              <a:gd name="csX13" fmla="*/ 155809 w 349250"/>
              <a:gd name="csY13" fmla="*/ 91576 h 349250"/>
              <a:gd name="csX14" fmla="*/ 228570 w 349250"/>
              <a:gd name="csY14" fmla="*/ 164337 h 349250"/>
              <a:gd name="csX15" fmla="*/ 228570 w 349250"/>
              <a:gd name="csY15" fmla="*/ 184914 h 349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49250" h="349250">
                <a:moveTo>
                  <a:pt x="174625" y="0"/>
                </a:moveTo>
                <a:cubicBezTo>
                  <a:pt x="78334" y="0"/>
                  <a:pt x="0" y="78334"/>
                  <a:pt x="0" y="174625"/>
                </a:cubicBezTo>
                <a:cubicBezTo>
                  <a:pt x="0" y="270916"/>
                  <a:pt x="78334" y="349250"/>
                  <a:pt x="174625" y="349250"/>
                </a:cubicBezTo>
                <a:cubicBezTo>
                  <a:pt x="270916" y="349250"/>
                  <a:pt x="349250" y="270916"/>
                  <a:pt x="349250" y="174625"/>
                </a:cubicBezTo>
                <a:cubicBezTo>
                  <a:pt x="349250" y="78334"/>
                  <a:pt x="270916" y="0"/>
                  <a:pt x="174625" y="0"/>
                </a:cubicBezTo>
                <a:close/>
                <a:moveTo>
                  <a:pt x="228570" y="184914"/>
                </a:moveTo>
                <a:lnTo>
                  <a:pt x="155809" y="257674"/>
                </a:lnTo>
                <a:cubicBezTo>
                  <a:pt x="152972" y="260511"/>
                  <a:pt x="149246" y="261938"/>
                  <a:pt x="145521" y="261938"/>
                </a:cubicBezTo>
                <a:cubicBezTo>
                  <a:pt x="141796" y="261938"/>
                  <a:pt x="138070" y="260511"/>
                  <a:pt x="135232" y="257674"/>
                </a:cubicBezTo>
                <a:cubicBezTo>
                  <a:pt x="129542" y="251984"/>
                  <a:pt x="129542" y="242787"/>
                  <a:pt x="135232" y="237097"/>
                </a:cubicBezTo>
                <a:lnTo>
                  <a:pt x="197705" y="174625"/>
                </a:lnTo>
                <a:lnTo>
                  <a:pt x="135233" y="112153"/>
                </a:lnTo>
                <a:cubicBezTo>
                  <a:pt x="129543" y="106463"/>
                  <a:pt x="129543" y="97266"/>
                  <a:pt x="135233" y="91576"/>
                </a:cubicBezTo>
                <a:cubicBezTo>
                  <a:pt x="140922" y="85887"/>
                  <a:pt x="150120" y="85887"/>
                  <a:pt x="155809" y="91576"/>
                </a:cubicBezTo>
                <a:lnTo>
                  <a:pt x="228570" y="164337"/>
                </a:lnTo>
                <a:cubicBezTo>
                  <a:pt x="234259" y="170027"/>
                  <a:pt x="234259" y="179223"/>
                  <a:pt x="228570" y="184914"/>
                </a:cubicBezTo>
                <a:close/>
              </a:path>
            </a:pathLst>
          </a:custGeom>
          <a:gradFill>
            <a:gsLst>
              <a:gs pos="0">
                <a:schemeClr val="tx2">
                  <a:lumMod val="75000"/>
                </a:schemeClr>
              </a:gs>
              <a:gs pos="100000">
                <a:schemeClr val="accent3"/>
              </a:gs>
            </a:gsLst>
            <a:lin ang="2700000" scaled="1"/>
          </a:gradFill>
          <a:ln w="670" cap="flat">
            <a:noFill/>
            <a:prstDash val="solid"/>
            <a:miter/>
          </a:ln>
        </p:spPr>
        <p:txBody>
          <a:bodyPr/>
          <a:lstStyle/>
          <a:p>
            <a:endParaRPr lang="en-US"/>
          </a:p>
        </p:txBody>
      </p:sp>
      <p:grpSp>
        <p:nvGrpSpPr>
          <p:cNvPr id="15" name="Group 14">
            <a:extLst>
              <a:ext uri="{FF2B5EF4-FFF2-40B4-BE49-F238E27FC236}">
                <a16:creationId xmlns:a16="http://schemas.microsoft.com/office/drawing/2014/main" id="{9088B02E-3C11-1342-F96D-9C5F2ADC2067}"/>
              </a:ext>
            </a:extLst>
          </p:cNvPr>
          <p:cNvGrpSpPr/>
          <p:nvPr/>
        </p:nvGrpSpPr>
        <p:grpSpPr>
          <a:xfrm>
            <a:off x="761886" y="1953302"/>
            <a:ext cx="6716941" cy="981235"/>
            <a:chOff x="814273" y="2143916"/>
            <a:chExt cx="6716941" cy="981235"/>
          </a:xfrm>
        </p:grpSpPr>
        <p:sp>
          <p:nvSpPr>
            <p:cNvPr id="10" name="Rounded Rectangle 6">
              <a:extLst>
                <a:ext uri="{FF2B5EF4-FFF2-40B4-BE49-F238E27FC236}">
                  <a16:creationId xmlns:a16="http://schemas.microsoft.com/office/drawing/2014/main" id="{A0A04929-865B-F6F6-97BE-A18DF9A67818}"/>
                </a:ext>
              </a:extLst>
            </p:cNvPr>
            <p:cNvSpPr/>
            <p:nvPr/>
          </p:nvSpPr>
          <p:spPr bwMode="auto">
            <a:xfrm>
              <a:off x="814273" y="2143916"/>
              <a:ext cx="6716941"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chemeClr val="accent1"/>
                  </a:solidFill>
                  <a:latin typeface="+mj-lt"/>
                </a:rPr>
                <a:t>No disruptions until the end of Teams Premium term</a:t>
              </a:r>
            </a:p>
          </p:txBody>
        </p:sp>
        <p:sp>
          <p:nvSpPr>
            <p:cNvPr id="11" name="Rounded Rectangle 6">
              <a:extLst>
                <a:ext uri="{FF2B5EF4-FFF2-40B4-BE49-F238E27FC236}">
                  <a16:creationId xmlns:a16="http://schemas.microsoft.com/office/drawing/2014/main" id="{4D15A25A-07D8-D5AE-0BDD-E8FAA610539E}"/>
                </a:ext>
              </a:extLst>
            </p:cNvPr>
            <p:cNvSpPr/>
            <p:nvPr/>
          </p:nvSpPr>
          <p:spPr bwMode="auto">
            <a:xfrm>
              <a:off x="1133475" y="2571153"/>
              <a:ext cx="6397739"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solidFill>
                    <a:schemeClr val="tx1"/>
                  </a:solidFill>
                </a:rPr>
                <a:t>Customers with Teams Premium licenses will be able to host events up to 100K</a:t>
              </a:r>
            </a:p>
          </p:txBody>
        </p:sp>
        <p:sp>
          <p:nvSpPr>
            <p:cNvPr id="29" name="Graphic 25">
              <a:extLst>
                <a:ext uri="{FF2B5EF4-FFF2-40B4-BE49-F238E27FC236}">
                  <a16:creationId xmlns:a16="http://schemas.microsoft.com/office/drawing/2014/main" id="{83DAB962-5832-409F-E12B-56C4308B79F7}"/>
                </a:ext>
              </a:extLst>
            </p:cNvPr>
            <p:cNvSpPr/>
            <p:nvPr/>
          </p:nvSpPr>
          <p:spPr>
            <a:xfrm>
              <a:off x="814273" y="2613100"/>
              <a:ext cx="211460" cy="211460"/>
            </a:xfrm>
            <a:custGeom>
              <a:avLst/>
              <a:gdLst>
                <a:gd name="csX0" fmla="*/ 174625 w 349250"/>
                <a:gd name="csY0" fmla="*/ 0 h 349250"/>
                <a:gd name="csX1" fmla="*/ 0 w 349250"/>
                <a:gd name="csY1" fmla="*/ 174625 h 349250"/>
                <a:gd name="csX2" fmla="*/ 174625 w 349250"/>
                <a:gd name="csY2" fmla="*/ 349250 h 349250"/>
                <a:gd name="csX3" fmla="*/ 349250 w 349250"/>
                <a:gd name="csY3" fmla="*/ 174625 h 349250"/>
                <a:gd name="csX4" fmla="*/ 174625 w 349250"/>
                <a:gd name="csY4" fmla="*/ 0 h 349250"/>
                <a:gd name="csX5" fmla="*/ 228570 w 349250"/>
                <a:gd name="csY5" fmla="*/ 184914 h 349250"/>
                <a:gd name="csX6" fmla="*/ 155809 w 349250"/>
                <a:gd name="csY6" fmla="*/ 257674 h 349250"/>
                <a:gd name="csX7" fmla="*/ 145521 w 349250"/>
                <a:gd name="csY7" fmla="*/ 261938 h 349250"/>
                <a:gd name="csX8" fmla="*/ 135232 w 349250"/>
                <a:gd name="csY8" fmla="*/ 257674 h 349250"/>
                <a:gd name="csX9" fmla="*/ 135232 w 349250"/>
                <a:gd name="csY9" fmla="*/ 237097 h 349250"/>
                <a:gd name="csX10" fmla="*/ 197705 w 349250"/>
                <a:gd name="csY10" fmla="*/ 174625 h 349250"/>
                <a:gd name="csX11" fmla="*/ 135233 w 349250"/>
                <a:gd name="csY11" fmla="*/ 112153 h 349250"/>
                <a:gd name="csX12" fmla="*/ 135233 w 349250"/>
                <a:gd name="csY12" fmla="*/ 91576 h 349250"/>
                <a:gd name="csX13" fmla="*/ 155809 w 349250"/>
                <a:gd name="csY13" fmla="*/ 91576 h 349250"/>
                <a:gd name="csX14" fmla="*/ 228570 w 349250"/>
                <a:gd name="csY14" fmla="*/ 164337 h 349250"/>
                <a:gd name="csX15" fmla="*/ 228570 w 349250"/>
                <a:gd name="csY15" fmla="*/ 184914 h 349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49250" h="349250">
                  <a:moveTo>
                    <a:pt x="174625" y="0"/>
                  </a:moveTo>
                  <a:cubicBezTo>
                    <a:pt x="78334" y="0"/>
                    <a:pt x="0" y="78334"/>
                    <a:pt x="0" y="174625"/>
                  </a:cubicBezTo>
                  <a:cubicBezTo>
                    <a:pt x="0" y="270916"/>
                    <a:pt x="78334" y="349250"/>
                    <a:pt x="174625" y="349250"/>
                  </a:cubicBezTo>
                  <a:cubicBezTo>
                    <a:pt x="270916" y="349250"/>
                    <a:pt x="349250" y="270916"/>
                    <a:pt x="349250" y="174625"/>
                  </a:cubicBezTo>
                  <a:cubicBezTo>
                    <a:pt x="349250" y="78334"/>
                    <a:pt x="270916" y="0"/>
                    <a:pt x="174625" y="0"/>
                  </a:cubicBezTo>
                  <a:close/>
                  <a:moveTo>
                    <a:pt x="228570" y="184914"/>
                  </a:moveTo>
                  <a:lnTo>
                    <a:pt x="155809" y="257674"/>
                  </a:lnTo>
                  <a:cubicBezTo>
                    <a:pt x="152972" y="260511"/>
                    <a:pt x="149246" y="261938"/>
                    <a:pt x="145521" y="261938"/>
                  </a:cubicBezTo>
                  <a:cubicBezTo>
                    <a:pt x="141796" y="261938"/>
                    <a:pt x="138070" y="260511"/>
                    <a:pt x="135232" y="257674"/>
                  </a:cubicBezTo>
                  <a:cubicBezTo>
                    <a:pt x="129542" y="251984"/>
                    <a:pt x="129542" y="242787"/>
                    <a:pt x="135232" y="237097"/>
                  </a:cubicBezTo>
                  <a:lnTo>
                    <a:pt x="197705" y="174625"/>
                  </a:lnTo>
                  <a:lnTo>
                    <a:pt x="135233" y="112153"/>
                  </a:lnTo>
                  <a:cubicBezTo>
                    <a:pt x="129543" y="106463"/>
                    <a:pt x="129543" y="97266"/>
                    <a:pt x="135233" y="91576"/>
                  </a:cubicBezTo>
                  <a:cubicBezTo>
                    <a:pt x="140922" y="85887"/>
                    <a:pt x="150120" y="85887"/>
                    <a:pt x="155809" y="91576"/>
                  </a:cubicBezTo>
                  <a:lnTo>
                    <a:pt x="228570" y="164337"/>
                  </a:lnTo>
                  <a:cubicBezTo>
                    <a:pt x="234259" y="170027"/>
                    <a:pt x="234259" y="179223"/>
                    <a:pt x="228570" y="184914"/>
                  </a:cubicBezTo>
                  <a:close/>
                </a:path>
              </a:pathLst>
            </a:custGeom>
            <a:gradFill>
              <a:gsLst>
                <a:gs pos="0">
                  <a:schemeClr val="tx2">
                    <a:lumMod val="75000"/>
                  </a:schemeClr>
                </a:gs>
                <a:gs pos="100000">
                  <a:schemeClr val="accent3"/>
                </a:gs>
              </a:gsLst>
              <a:lin ang="2700000" scaled="1"/>
            </a:gradFill>
            <a:ln w="670" cap="flat">
              <a:noFill/>
              <a:prstDash val="solid"/>
              <a:miter/>
            </a:ln>
          </p:spPr>
          <p:txBody>
            <a:bodyPr/>
            <a:lstStyle/>
            <a:p>
              <a:endParaRPr lang="en-US"/>
            </a:p>
          </p:txBody>
        </p:sp>
      </p:grpSp>
    </p:spTree>
    <p:extLst>
      <p:ext uri="{BB962C8B-B14F-4D97-AF65-F5344CB8AC3E}">
        <p14:creationId xmlns:p14="http://schemas.microsoft.com/office/powerpoint/2010/main" val="211630882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C91E8-C9F0-F3C9-C148-5076989D57B4}"/>
              </a:ext>
            </a:extLst>
          </p:cNvPr>
          <p:cNvSpPr>
            <a:spLocks noGrp="1"/>
          </p:cNvSpPr>
          <p:nvPr>
            <p:ph type="title"/>
          </p:nvPr>
        </p:nvSpPr>
        <p:spPr/>
        <p:txBody>
          <a:bodyPr/>
          <a:lstStyle/>
          <a:p>
            <a:r>
              <a:rPr lang="en-US"/>
              <a:t>Teams Admin Center enhanced for Attendee Packs</a:t>
            </a:r>
          </a:p>
        </p:txBody>
      </p:sp>
      <p:sp>
        <p:nvSpPr>
          <p:cNvPr id="11" name="Freeform: Shape 10">
            <a:extLst>
              <a:ext uri="{FF2B5EF4-FFF2-40B4-BE49-F238E27FC236}">
                <a16:creationId xmlns:a16="http://schemas.microsoft.com/office/drawing/2014/main" id="{78E8C3CD-6205-647B-FF98-4D8231750C44}"/>
              </a:ext>
              <a:ext uri="{C183D7F6-B498-43B3-948B-1728B52AA6E4}">
                <adec:decorative xmlns:adec="http://schemas.microsoft.com/office/drawing/2017/decorative" val="1"/>
              </a:ext>
            </a:extLst>
          </p:cNvPr>
          <p:cNvSpPr>
            <a:spLocks/>
          </p:cNvSpPr>
          <p:nvPr/>
        </p:nvSpPr>
        <p:spPr bwMode="auto">
          <a:xfrm rot="16200000" flipH="1" flipV="1">
            <a:off x="-21569" y="5483621"/>
            <a:ext cx="1395947" cy="1352811"/>
          </a:xfrm>
          <a:custGeom>
            <a:avLst/>
            <a:gdLst>
              <a:gd name="connsiteX0" fmla="*/ 67627 w 2454608"/>
              <a:gd name="connsiteY0" fmla="*/ 2378758 h 2378758"/>
              <a:gd name="connsiteX1" fmla="*/ 2454608 w 2454608"/>
              <a:gd name="connsiteY1" fmla="*/ 2378758 h 2378758"/>
              <a:gd name="connsiteX2" fmla="*/ 2454608 w 2454608"/>
              <a:gd name="connsiteY2" fmla="*/ 88143 h 2378758"/>
              <a:gd name="connsiteX3" fmla="*/ 2445304 w 2454608"/>
              <a:gd name="connsiteY3" fmla="*/ 84738 h 2378758"/>
              <a:gd name="connsiteX4" fmla="*/ 1884817 w 2454608"/>
              <a:gd name="connsiteY4" fmla="*/ 0 h 2378758"/>
              <a:gd name="connsiteX5" fmla="*/ 0 w 2454608"/>
              <a:gd name="connsiteY5" fmla="*/ 1884817 h 2378758"/>
              <a:gd name="connsiteX6" fmla="*/ 38293 w 2454608"/>
              <a:gd name="connsiteY6" fmla="*/ 2264673 h 237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608" h="2378758">
                <a:moveTo>
                  <a:pt x="67627" y="2378758"/>
                </a:moveTo>
                <a:lnTo>
                  <a:pt x="2454608" y="2378758"/>
                </a:lnTo>
                <a:lnTo>
                  <a:pt x="2454608" y="88143"/>
                </a:lnTo>
                <a:lnTo>
                  <a:pt x="2445304" y="84738"/>
                </a:lnTo>
                <a:cubicBezTo>
                  <a:pt x="2268246" y="29667"/>
                  <a:pt x="2079996" y="0"/>
                  <a:pt x="1884817" y="0"/>
                </a:cubicBezTo>
                <a:cubicBezTo>
                  <a:pt x="843861" y="0"/>
                  <a:pt x="0" y="843861"/>
                  <a:pt x="0" y="1884817"/>
                </a:cubicBezTo>
                <a:cubicBezTo>
                  <a:pt x="0" y="2014936"/>
                  <a:pt x="13185" y="2141976"/>
                  <a:pt x="38293" y="2264673"/>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2" name="Rectangle: Rounded Corners 11">
            <a:extLst>
              <a:ext uri="{FF2B5EF4-FFF2-40B4-BE49-F238E27FC236}">
                <a16:creationId xmlns:a16="http://schemas.microsoft.com/office/drawing/2014/main" id="{49FB8CB9-D30C-7F84-5BEC-16D60140F190}"/>
              </a:ext>
              <a:ext uri="{C183D7F6-B498-43B3-948B-1728B52AA6E4}">
                <adec:decorative xmlns:adec="http://schemas.microsoft.com/office/drawing/2017/decorative" val="1"/>
              </a:ext>
            </a:extLst>
          </p:cNvPr>
          <p:cNvSpPr>
            <a:spLocks/>
          </p:cNvSpPr>
          <p:nvPr/>
        </p:nvSpPr>
        <p:spPr bwMode="auto">
          <a:xfrm>
            <a:off x="2491175" y="1295400"/>
            <a:ext cx="7209650" cy="4973638"/>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pic>
        <p:nvPicPr>
          <p:cNvPr id="13" name="Picture 12">
            <a:extLst>
              <a:ext uri="{FF2B5EF4-FFF2-40B4-BE49-F238E27FC236}">
                <a16:creationId xmlns:a16="http://schemas.microsoft.com/office/drawing/2014/main" id="{CF06F7E6-0383-5B89-D6DA-2E7002B5FBB4}"/>
              </a:ext>
            </a:extLst>
          </p:cNvPr>
          <p:cNvPicPr>
            <a:picLocks noChangeAspect="1"/>
          </p:cNvPicPr>
          <p:nvPr/>
        </p:nvPicPr>
        <p:blipFill>
          <a:blip r:embed="rId3">
            <a:extLst>
              <a:ext uri="{28A0092B-C50C-407E-A947-70E740481C1C}">
                <a14:useLocalDpi xmlns:a14="http://schemas.microsoft.com/office/drawing/2010/main" val="0"/>
              </a:ext>
            </a:extLst>
          </a:blip>
          <a:srcRect r="26755" b="10999"/>
          <a:stretch>
            <a:fillRect/>
          </a:stretch>
        </p:blipFill>
        <p:spPr>
          <a:xfrm>
            <a:off x="2664911" y="1464433"/>
            <a:ext cx="6862178" cy="4635571"/>
          </a:xfrm>
          <a:prstGeom prst="roundRect">
            <a:avLst>
              <a:gd name="adj" fmla="val 2626"/>
            </a:avLst>
          </a:prstGeom>
        </p:spPr>
      </p:pic>
      <p:sp>
        <p:nvSpPr>
          <p:cNvPr id="19" name="Rectangle: Rounded Corners 18">
            <a:extLst>
              <a:ext uri="{FF2B5EF4-FFF2-40B4-BE49-F238E27FC236}">
                <a16:creationId xmlns:a16="http://schemas.microsoft.com/office/drawing/2014/main" id="{D115DE7E-AD99-3107-485B-90CE41F87D63}"/>
              </a:ext>
            </a:extLst>
          </p:cNvPr>
          <p:cNvSpPr/>
          <p:nvPr/>
        </p:nvSpPr>
        <p:spPr bwMode="auto">
          <a:xfrm>
            <a:off x="2764631" y="2583657"/>
            <a:ext cx="814680" cy="204788"/>
          </a:xfrm>
          <a:prstGeom prst="round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Rectangle: Rounded Corners 19">
            <a:extLst>
              <a:ext uri="{FF2B5EF4-FFF2-40B4-BE49-F238E27FC236}">
                <a16:creationId xmlns:a16="http://schemas.microsoft.com/office/drawing/2014/main" id="{C9A008EE-8432-A3FD-C6C9-EB23274B0170}"/>
              </a:ext>
            </a:extLst>
          </p:cNvPr>
          <p:cNvSpPr/>
          <p:nvPr/>
        </p:nvSpPr>
        <p:spPr bwMode="auto">
          <a:xfrm>
            <a:off x="4117237" y="2807495"/>
            <a:ext cx="3020163" cy="1545430"/>
          </a:xfrm>
          <a:prstGeom prst="roundRect">
            <a:avLst>
              <a:gd name="adj" fmla="val 4289"/>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9DF69BC8-9E71-68EC-70C9-B7D3CC4FF501}"/>
              </a:ext>
            </a:extLst>
          </p:cNvPr>
          <p:cNvSpPr/>
          <p:nvPr/>
        </p:nvSpPr>
        <p:spPr bwMode="auto">
          <a:xfrm>
            <a:off x="4117237" y="4471194"/>
            <a:ext cx="5417288" cy="1624805"/>
          </a:xfrm>
          <a:prstGeom prst="roundRect">
            <a:avLst>
              <a:gd name="adj" fmla="val 4289"/>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2" name="Rounded Rectangle 4">
            <a:extLst>
              <a:ext uri="{FF2B5EF4-FFF2-40B4-BE49-F238E27FC236}">
                <a16:creationId xmlns:a16="http://schemas.microsoft.com/office/drawing/2014/main" id="{830D234F-D97F-9921-BF53-1D9358BBD667}"/>
              </a:ext>
            </a:extLst>
          </p:cNvPr>
          <p:cNvSpPr/>
          <p:nvPr/>
        </p:nvSpPr>
        <p:spPr bwMode="auto">
          <a:xfrm>
            <a:off x="588963" y="2603656"/>
            <a:ext cx="1777999" cy="871180"/>
          </a:xfrm>
          <a:prstGeom prst="accentBorderCallout1">
            <a:avLst>
              <a:gd name="adj1" fmla="val 19843"/>
              <a:gd name="adj2" fmla="val 105238"/>
              <a:gd name="adj3" fmla="val 8086"/>
              <a:gd name="adj4" fmla="val 122515"/>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28600" indent="-228600" algn="l" defTabSz="932472" fontAlgn="base">
              <a:spcBef>
                <a:spcPct val="0"/>
              </a:spcBef>
              <a:spcAft>
                <a:spcPct val="0"/>
              </a:spcAft>
              <a:buFont typeface="+mj-lt"/>
              <a:buAutoNum type="arabicPeriod"/>
            </a:pPr>
            <a:r>
              <a:rPr lang="en-US" sz="1600">
                <a:solidFill>
                  <a:schemeClr val="bg1"/>
                </a:solidFill>
                <a:latin typeface="+mj-lt"/>
                <a:ea typeface="Segoe UI" pitchFamily="34" charset="0"/>
                <a:cs typeface="Segoe UI" pitchFamily="34" charset="0"/>
              </a:rPr>
              <a:t>Dedicated section </a:t>
            </a:r>
            <a:r>
              <a:rPr lang="en-US" sz="1600">
                <a:solidFill>
                  <a:schemeClr val="bg1"/>
                </a:solidFill>
                <a:ea typeface="Segoe UI" pitchFamily="34" charset="0"/>
                <a:cs typeface="Segoe UI" pitchFamily="34" charset="0"/>
              </a:rPr>
              <a:t>for Events in TAC</a:t>
            </a:r>
          </a:p>
        </p:txBody>
      </p:sp>
      <p:sp>
        <p:nvSpPr>
          <p:cNvPr id="26" name="Rounded Rectangle 4">
            <a:extLst>
              <a:ext uri="{FF2B5EF4-FFF2-40B4-BE49-F238E27FC236}">
                <a16:creationId xmlns:a16="http://schemas.microsoft.com/office/drawing/2014/main" id="{447A1B55-353A-FE21-AF7D-C376D40599AA}"/>
              </a:ext>
            </a:extLst>
          </p:cNvPr>
          <p:cNvSpPr/>
          <p:nvPr/>
        </p:nvSpPr>
        <p:spPr bwMode="auto">
          <a:xfrm>
            <a:off x="7666038" y="2870356"/>
            <a:ext cx="2411412" cy="871180"/>
          </a:xfrm>
          <a:prstGeom prst="accentBorderCallout1">
            <a:avLst>
              <a:gd name="adj1" fmla="val 42803"/>
              <a:gd name="adj2" fmla="val -3934"/>
              <a:gd name="adj3" fmla="val 31046"/>
              <a:gd name="adj4" fmla="val -22264"/>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28600" indent="-228600" algn="l" defTabSz="932472" fontAlgn="base">
              <a:spcBef>
                <a:spcPct val="0"/>
              </a:spcBef>
              <a:spcAft>
                <a:spcPct val="0"/>
              </a:spcAft>
              <a:buFont typeface="+mj-lt"/>
              <a:buAutoNum type="arabicPeriod" startAt="2"/>
            </a:pPr>
            <a:r>
              <a:rPr lang="en-US" sz="1600">
                <a:solidFill>
                  <a:schemeClr val="bg1"/>
                </a:solidFill>
                <a:ea typeface="Segoe UI" pitchFamily="34" charset="0"/>
                <a:cs typeface="Segoe UI" pitchFamily="34" charset="0"/>
              </a:rPr>
              <a:t>Attendee Pack assignment report</a:t>
            </a:r>
          </a:p>
        </p:txBody>
      </p:sp>
      <p:sp>
        <p:nvSpPr>
          <p:cNvPr id="27" name="Rounded Rectangle 4">
            <a:extLst>
              <a:ext uri="{FF2B5EF4-FFF2-40B4-BE49-F238E27FC236}">
                <a16:creationId xmlns:a16="http://schemas.microsoft.com/office/drawing/2014/main" id="{496FD3AC-ACC4-16C2-CEEC-E1368AC4CEA2}"/>
              </a:ext>
            </a:extLst>
          </p:cNvPr>
          <p:cNvSpPr/>
          <p:nvPr/>
        </p:nvSpPr>
        <p:spPr bwMode="auto">
          <a:xfrm>
            <a:off x="10077449" y="4557979"/>
            <a:ext cx="1820864" cy="1337996"/>
          </a:xfrm>
          <a:prstGeom prst="accentBorderCallout1">
            <a:avLst>
              <a:gd name="adj1" fmla="val 36762"/>
              <a:gd name="adj2" fmla="val -5997"/>
              <a:gd name="adj3" fmla="val 38295"/>
              <a:gd name="adj4" fmla="val -30189"/>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28600" indent="-228600" algn="l" defTabSz="932472" fontAlgn="base">
              <a:spcBef>
                <a:spcPct val="0"/>
              </a:spcBef>
              <a:spcAft>
                <a:spcPct val="0"/>
              </a:spcAft>
              <a:buFont typeface="+mj-lt"/>
              <a:buAutoNum type="arabicPeriod" startAt="3"/>
            </a:pPr>
            <a:r>
              <a:rPr lang="en-US" sz="1600">
                <a:solidFill>
                  <a:schemeClr val="bg1"/>
                </a:solidFill>
                <a:ea typeface="Segoe UI" pitchFamily="34" charset="0"/>
                <a:cs typeface="Segoe UI" pitchFamily="34" charset="0"/>
              </a:rPr>
              <a:t>User-level reporting with upcoming event context</a:t>
            </a:r>
          </a:p>
        </p:txBody>
      </p:sp>
      <p:grpSp>
        <p:nvGrpSpPr>
          <p:cNvPr id="28" name="Group 27">
            <a:extLst>
              <a:ext uri="{FF2B5EF4-FFF2-40B4-BE49-F238E27FC236}">
                <a16:creationId xmlns:a16="http://schemas.microsoft.com/office/drawing/2014/main" id="{3D430F3A-033B-BE4E-09F2-CA7C458D923B}"/>
              </a:ext>
              <a:ext uri="{C183D7F6-B498-43B3-948B-1728B52AA6E4}">
                <adec:decorative xmlns:adec="http://schemas.microsoft.com/office/drawing/2017/decorative" val="1"/>
              </a:ext>
            </a:extLst>
          </p:cNvPr>
          <p:cNvGrpSpPr>
            <a:grpSpLocks/>
          </p:cNvGrpSpPr>
          <p:nvPr/>
        </p:nvGrpSpPr>
        <p:grpSpPr>
          <a:xfrm flipV="1">
            <a:off x="9896339" y="0"/>
            <a:ext cx="2295666" cy="914400"/>
            <a:chOff x="9791700" y="5901922"/>
            <a:chExt cx="2400300" cy="956078"/>
          </a:xfrm>
        </p:grpSpPr>
        <p:grpSp>
          <p:nvGrpSpPr>
            <p:cNvPr id="29" name="Group 28">
              <a:extLst>
                <a:ext uri="{FF2B5EF4-FFF2-40B4-BE49-F238E27FC236}">
                  <a16:creationId xmlns:a16="http://schemas.microsoft.com/office/drawing/2014/main" id="{606C6DEB-B974-DB2E-7A94-48CDEA4D9A0B}"/>
                </a:ext>
                <a:ext uri="{C183D7F6-B498-43B3-948B-1728B52AA6E4}">
                  <adec:decorative xmlns:adec="http://schemas.microsoft.com/office/drawing/2017/decorative" val="1"/>
                </a:ext>
              </a:extLst>
            </p:cNvPr>
            <p:cNvGrpSpPr>
              <a:grpSpLocks/>
            </p:cNvGrpSpPr>
            <p:nvPr/>
          </p:nvGrpSpPr>
          <p:grpSpPr>
            <a:xfrm>
              <a:off x="9791700" y="5901922"/>
              <a:ext cx="2400300" cy="956078"/>
              <a:chOff x="8857827" y="5529946"/>
              <a:chExt cx="3334173" cy="1328055"/>
            </a:xfrm>
          </p:grpSpPr>
          <p:sp>
            <p:nvSpPr>
              <p:cNvPr id="31" name="Freeform: Shape 30">
                <a:extLst>
                  <a:ext uri="{FF2B5EF4-FFF2-40B4-BE49-F238E27FC236}">
                    <a16:creationId xmlns:a16="http://schemas.microsoft.com/office/drawing/2014/main" id="{F75E2866-6B7B-9C03-34C3-96BBA9D18C3F}"/>
                  </a:ext>
                  <a:ext uri="{C183D7F6-B498-43B3-948B-1728B52AA6E4}">
                    <adec:decorative xmlns:adec="http://schemas.microsoft.com/office/drawing/2017/decorative" val="1"/>
                  </a:ext>
                </a:extLst>
              </p:cNvPr>
              <p:cNvSpPr>
                <a:spLocks/>
              </p:cNvSpPr>
              <p:nvPr/>
            </p:nvSpPr>
            <p:spPr bwMode="auto">
              <a:xfrm rot="5400000">
                <a:off x="10605686" y="5271687"/>
                <a:ext cx="1328055" cy="1844573"/>
              </a:xfrm>
              <a:custGeom>
                <a:avLst/>
                <a:gdLst>
                  <a:gd name="connsiteX0" fmla="*/ 0 w 1530455"/>
                  <a:gd name="connsiteY0" fmla="*/ 595238 h 2125692"/>
                  <a:gd name="connsiteX1" fmla="*/ 68807 w 1530455"/>
                  <a:gd name="connsiteY1" fmla="*/ 140128 h 2125692"/>
                  <a:gd name="connsiteX2" fmla="*/ 120094 w 1530455"/>
                  <a:gd name="connsiteY2" fmla="*/ 0 h 2125692"/>
                  <a:gd name="connsiteX3" fmla="*/ 1530455 w 1530455"/>
                  <a:gd name="connsiteY3" fmla="*/ 0 h 2125692"/>
                  <a:gd name="connsiteX4" fmla="*/ 1530455 w 1530455"/>
                  <a:gd name="connsiteY4" fmla="*/ 2125692 h 2125692"/>
                  <a:gd name="connsiteX5" fmla="*/ 1530454 w 1530455"/>
                  <a:gd name="connsiteY5" fmla="*/ 2125692 h 2125692"/>
                  <a:gd name="connsiteX6" fmla="*/ 0 w 1530455"/>
                  <a:gd name="connsiteY6" fmla="*/ 595238 h 212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455" h="2125692">
                    <a:moveTo>
                      <a:pt x="0" y="595238"/>
                    </a:moveTo>
                    <a:cubicBezTo>
                      <a:pt x="0" y="436754"/>
                      <a:pt x="24090" y="283897"/>
                      <a:pt x="68807" y="140128"/>
                    </a:cubicBezTo>
                    <a:lnTo>
                      <a:pt x="120094" y="0"/>
                    </a:lnTo>
                    <a:lnTo>
                      <a:pt x="1530455" y="0"/>
                    </a:lnTo>
                    <a:lnTo>
                      <a:pt x="1530455" y="2125692"/>
                    </a:lnTo>
                    <a:lnTo>
                      <a:pt x="1530454" y="2125692"/>
                    </a:lnTo>
                    <a:cubicBezTo>
                      <a:pt x="685208" y="2125692"/>
                      <a:pt x="0" y="1440484"/>
                      <a:pt x="0" y="595238"/>
                    </a:cubicBezTo>
                    <a:close/>
                  </a:path>
                </a:pathLst>
              </a:cu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2" name="Freeform: Shape 31">
                <a:extLst>
                  <a:ext uri="{FF2B5EF4-FFF2-40B4-BE49-F238E27FC236}">
                    <a16:creationId xmlns:a16="http://schemas.microsoft.com/office/drawing/2014/main" id="{FE327E2B-EFA5-4CB7-1ED5-8CA067DDA6F2}"/>
                  </a:ext>
                  <a:ext uri="{C183D7F6-B498-43B3-948B-1728B52AA6E4}">
                    <adec:decorative xmlns:adec="http://schemas.microsoft.com/office/drawing/2017/decorative" val="1"/>
                  </a:ext>
                </a:extLst>
              </p:cNvPr>
              <p:cNvSpPr>
                <a:spLocks/>
              </p:cNvSpPr>
              <p:nvPr/>
            </p:nvSpPr>
            <p:spPr bwMode="auto">
              <a:xfrm rot="5400000">
                <a:off x="9591910" y="5005191"/>
                <a:ext cx="1118726" cy="2586892"/>
              </a:xfrm>
              <a:custGeom>
                <a:avLst/>
                <a:gdLst>
                  <a:gd name="connsiteX0" fmla="*/ 0 w 1118726"/>
                  <a:gd name="connsiteY0" fmla="*/ 1293446 h 2586892"/>
                  <a:gd name="connsiteX1" fmla="*/ 1045021 w 1118726"/>
                  <a:gd name="connsiteY1" fmla="*/ 11249 h 2586892"/>
                  <a:gd name="connsiteX2" fmla="*/ 1118726 w 1118726"/>
                  <a:gd name="connsiteY2" fmla="*/ 0 h 2586892"/>
                  <a:gd name="connsiteX3" fmla="*/ 1118726 w 1118726"/>
                  <a:gd name="connsiteY3" fmla="*/ 2586892 h 2586892"/>
                  <a:gd name="connsiteX4" fmla="*/ 1045021 w 1118726"/>
                  <a:gd name="connsiteY4" fmla="*/ 2575643 h 2586892"/>
                  <a:gd name="connsiteX5" fmla="*/ 0 w 1118726"/>
                  <a:gd name="connsiteY5" fmla="*/ 1293446 h 258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726" h="2586892">
                    <a:moveTo>
                      <a:pt x="0" y="1293446"/>
                    </a:moveTo>
                    <a:cubicBezTo>
                      <a:pt x="0" y="660976"/>
                      <a:pt x="448629" y="133288"/>
                      <a:pt x="1045021" y="11249"/>
                    </a:cubicBezTo>
                    <a:lnTo>
                      <a:pt x="1118726" y="0"/>
                    </a:lnTo>
                    <a:lnTo>
                      <a:pt x="1118726" y="2586892"/>
                    </a:lnTo>
                    <a:lnTo>
                      <a:pt x="1045021" y="2575643"/>
                    </a:lnTo>
                    <a:cubicBezTo>
                      <a:pt x="448629" y="2453604"/>
                      <a:pt x="0" y="1925916"/>
                      <a:pt x="0" y="1293446"/>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30" name="Freeform: Shape 29">
              <a:extLst>
                <a:ext uri="{FF2B5EF4-FFF2-40B4-BE49-F238E27FC236}">
                  <a16:creationId xmlns:a16="http://schemas.microsoft.com/office/drawing/2014/main" id="{FF48D93D-91BB-F39D-AEB5-D523C330B244}"/>
                </a:ext>
                <a:ext uri="{C183D7F6-B498-43B3-948B-1728B52AA6E4}">
                  <adec:decorative xmlns:adec="http://schemas.microsoft.com/office/drawing/2017/decorative" val="1"/>
                </a:ext>
              </a:extLst>
            </p:cNvPr>
            <p:cNvSpPr>
              <a:spLocks/>
            </p:cNvSpPr>
            <p:nvPr/>
          </p:nvSpPr>
          <p:spPr bwMode="auto">
            <a:xfrm>
              <a:off x="11802230" y="6646148"/>
              <a:ext cx="389770" cy="70128"/>
            </a:xfrm>
            <a:custGeom>
              <a:avLst/>
              <a:gdLst>
                <a:gd name="connsiteX0" fmla="*/ 35064 w 389770"/>
                <a:gd name="connsiteY0" fmla="*/ 0 h 70128"/>
                <a:gd name="connsiteX1" fmla="*/ 291140 w 389770"/>
                <a:gd name="connsiteY1" fmla="*/ 0 h 70128"/>
                <a:gd name="connsiteX2" fmla="*/ 297337 w 389770"/>
                <a:gd name="connsiteY2" fmla="*/ 0 h 70128"/>
                <a:gd name="connsiteX3" fmla="*/ 389770 w 389770"/>
                <a:gd name="connsiteY3" fmla="*/ 0 h 70128"/>
                <a:gd name="connsiteX4" fmla="*/ 389770 w 389770"/>
                <a:gd name="connsiteY4" fmla="*/ 70128 h 70128"/>
                <a:gd name="connsiteX5" fmla="*/ 297337 w 389770"/>
                <a:gd name="connsiteY5" fmla="*/ 70128 h 70128"/>
                <a:gd name="connsiteX6" fmla="*/ 291140 w 389770"/>
                <a:gd name="connsiteY6" fmla="*/ 70128 h 70128"/>
                <a:gd name="connsiteX7" fmla="*/ 35064 w 389770"/>
                <a:gd name="connsiteY7" fmla="*/ 70128 h 70128"/>
                <a:gd name="connsiteX8" fmla="*/ 0 w 389770"/>
                <a:gd name="connsiteY8" fmla="*/ 35064 h 70128"/>
                <a:gd name="connsiteX9" fmla="*/ 35064 w 389770"/>
                <a:gd name="connsiteY9" fmla="*/ 0 h 7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70" h="70128">
                  <a:moveTo>
                    <a:pt x="35064" y="0"/>
                  </a:moveTo>
                  <a:lnTo>
                    <a:pt x="291140" y="0"/>
                  </a:lnTo>
                  <a:lnTo>
                    <a:pt x="297337" y="0"/>
                  </a:lnTo>
                  <a:lnTo>
                    <a:pt x="389770" y="0"/>
                  </a:lnTo>
                  <a:lnTo>
                    <a:pt x="389770" y="70128"/>
                  </a:lnTo>
                  <a:lnTo>
                    <a:pt x="297337" y="70128"/>
                  </a:lnTo>
                  <a:lnTo>
                    <a:pt x="291140" y="70128"/>
                  </a:lnTo>
                  <a:lnTo>
                    <a:pt x="35064" y="70128"/>
                  </a:lnTo>
                  <a:cubicBezTo>
                    <a:pt x="15699" y="70128"/>
                    <a:pt x="0" y="54430"/>
                    <a:pt x="0" y="35064"/>
                  </a:cubicBezTo>
                  <a:cubicBezTo>
                    <a:pt x="0" y="15699"/>
                    <a:pt x="15699" y="0"/>
                    <a:pt x="3506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Tree>
    <p:extLst>
      <p:ext uri="{BB962C8B-B14F-4D97-AF65-F5344CB8AC3E}">
        <p14:creationId xmlns:p14="http://schemas.microsoft.com/office/powerpoint/2010/main" val="7601792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0E85-E452-1C9D-15FB-BEE97C2BDBB2}"/>
              </a:ext>
            </a:extLst>
          </p:cNvPr>
          <p:cNvSpPr>
            <a:spLocks noGrp="1"/>
          </p:cNvSpPr>
          <p:nvPr>
            <p:ph type="title"/>
          </p:nvPr>
        </p:nvSpPr>
        <p:spPr/>
        <p:txBody>
          <a:bodyPr/>
          <a:lstStyle/>
          <a:p>
            <a:r>
              <a:rPr lang="en-US"/>
              <a:t>Simplified License Management – Assignment</a:t>
            </a:r>
          </a:p>
        </p:txBody>
      </p:sp>
      <p:sp>
        <p:nvSpPr>
          <p:cNvPr id="4" name="Freeform: Shape 3">
            <a:extLst>
              <a:ext uri="{FF2B5EF4-FFF2-40B4-BE49-F238E27FC236}">
                <a16:creationId xmlns:a16="http://schemas.microsoft.com/office/drawing/2014/main" id="{155E2676-E35C-3731-2444-EFB04B2D0986}"/>
              </a:ext>
              <a:ext uri="{C183D7F6-B498-43B3-948B-1728B52AA6E4}">
                <adec:decorative xmlns:adec="http://schemas.microsoft.com/office/drawing/2017/decorative" val="1"/>
              </a:ext>
            </a:extLst>
          </p:cNvPr>
          <p:cNvSpPr>
            <a:spLocks/>
          </p:cNvSpPr>
          <p:nvPr/>
        </p:nvSpPr>
        <p:spPr bwMode="auto">
          <a:xfrm flipV="1">
            <a:off x="11325743" y="0"/>
            <a:ext cx="866255" cy="762000"/>
          </a:xfrm>
          <a:custGeom>
            <a:avLst/>
            <a:gdLst>
              <a:gd name="connsiteX0" fmla="*/ 5809 w 1473935"/>
              <a:gd name="connsiteY0" fmla="*/ 1296544 h 1296544"/>
              <a:gd name="connsiteX1" fmla="*/ 1473935 w 1473935"/>
              <a:gd name="connsiteY1" fmla="*/ 1296544 h 1296544"/>
              <a:gd name="connsiteX2" fmla="*/ 1473935 w 1473935"/>
              <a:gd name="connsiteY2" fmla="*/ 30641 h 1296544"/>
              <a:gd name="connsiteX3" fmla="*/ 1447198 w 1473935"/>
              <a:gd name="connsiteY3" fmla="*/ 24470 h 1296544"/>
              <a:gd name="connsiteX4" fmla="*/ 1204458 w 1473935"/>
              <a:gd name="connsiteY4" fmla="*/ 0 h 1296544"/>
              <a:gd name="connsiteX5" fmla="*/ 0 w 1473935"/>
              <a:gd name="connsiteY5" fmla="*/ 1204458 h 129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935" h="1296544">
                <a:moveTo>
                  <a:pt x="5809" y="1296544"/>
                </a:moveTo>
                <a:lnTo>
                  <a:pt x="1473935" y="1296544"/>
                </a:lnTo>
                <a:lnTo>
                  <a:pt x="1473935" y="30641"/>
                </a:lnTo>
                <a:lnTo>
                  <a:pt x="1447198" y="24470"/>
                </a:lnTo>
                <a:cubicBezTo>
                  <a:pt x="1368790" y="8426"/>
                  <a:pt x="1287608" y="0"/>
                  <a:pt x="1204458" y="0"/>
                </a:cubicBezTo>
                <a:cubicBezTo>
                  <a:pt x="539254" y="0"/>
                  <a:pt x="0" y="539254"/>
                  <a:pt x="0" y="1204458"/>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3" name="Freeform: Shape 12">
            <a:extLst>
              <a:ext uri="{FF2B5EF4-FFF2-40B4-BE49-F238E27FC236}">
                <a16:creationId xmlns:a16="http://schemas.microsoft.com/office/drawing/2014/main" id="{52B5C972-857A-6CE7-E27C-F4F01376B2F8}"/>
              </a:ext>
              <a:ext uri="{C183D7F6-B498-43B3-948B-1728B52AA6E4}">
                <adec:decorative xmlns:adec="http://schemas.microsoft.com/office/drawing/2017/decorative" val="1"/>
              </a:ext>
            </a:extLst>
          </p:cNvPr>
          <p:cNvSpPr>
            <a:spLocks/>
          </p:cNvSpPr>
          <p:nvPr/>
        </p:nvSpPr>
        <p:spPr bwMode="auto">
          <a:xfrm rot="16200000" flipH="1" flipV="1">
            <a:off x="-21569" y="5483621"/>
            <a:ext cx="1395947" cy="1352811"/>
          </a:xfrm>
          <a:custGeom>
            <a:avLst/>
            <a:gdLst>
              <a:gd name="connsiteX0" fmla="*/ 67627 w 2454608"/>
              <a:gd name="connsiteY0" fmla="*/ 2378758 h 2378758"/>
              <a:gd name="connsiteX1" fmla="*/ 2454608 w 2454608"/>
              <a:gd name="connsiteY1" fmla="*/ 2378758 h 2378758"/>
              <a:gd name="connsiteX2" fmla="*/ 2454608 w 2454608"/>
              <a:gd name="connsiteY2" fmla="*/ 88143 h 2378758"/>
              <a:gd name="connsiteX3" fmla="*/ 2445304 w 2454608"/>
              <a:gd name="connsiteY3" fmla="*/ 84738 h 2378758"/>
              <a:gd name="connsiteX4" fmla="*/ 1884817 w 2454608"/>
              <a:gd name="connsiteY4" fmla="*/ 0 h 2378758"/>
              <a:gd name="connsiteX5" fmla="*/ 0 w 2454608"/>
              <a:gd name="connsiteY5" fmla="*/ 1884817 h 2378758"/>
              <a:gd name="connsiteX6" fmla="*/ 38293 w 2454608"/>
              <a:gd name="connsiteY6" fmla="*/ 2264673 h 237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608" h="2378758">
                <a:moveTo>
                  <a:pt x="67627" y="2378758"/>
                </a:moveTo>
                <a:lnTo>
                  <a:pt x="2454608" y="2378758"/>
                </a:lnTo>
                <a:lnTo>
                  <a:pt x="2454608" y="88143"/>
                </a:lnTo>
                <a:lnTo>
                  <a:pt x="2445304" y="84738"/>
                </a:lnTo>
                <a:cubicBezTo>
                  <a:pt x="2268246" y="29667"/>
                  <a:pt x="2079996" y="0"/>
                  <a:pt x="1884817" y="0"/>
                </a:cubicBezTo>
                <a:cubicBezTo>
                  <a:pt x="843861" y="0"/>
                  <a:pt x="0" y="843861"/>
                  <a:pt x="0" y="1884817"/>
                </a:cubicBezTo>
                <a:cubicBezTo>
                  <a:pt x="0" y="2014936"/>
                  <a:pt x="13185" y="2141976"/>
                  <a:pt x="38293" y="2264673"/>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14" name="Rectangle: Rounded Corners 13">
            <a:extLst>
              <a:ext uri="{FF2B5EF4-FFF2-40B4-BE49-F238E27FC236}">
                <a16:creationId xmlns:a16="http://schemas.microsoft.com/office/drawing/2014/main" id="{BA4C6667-959A-BCE4-8123-274A1674C73E}"/>
              </a:ext>
              <a:ext uri="{C183D7F6-B498-43B3-948B-1728B52AA6E4}">
                <adec:decorative xmlns:adec="http://schemas.microsoft.com/office/drawing/2017/decorative" val="1"/>
              </a:ext>
            </a:extLst>
          </p:cNvPr>
          <p:cNvSpPr>
            <a:spLocks/>
          </p:cNvSpPr>
          <p:nvPr/>
        </p:nvSpPr>
        <p:spPr bwMode="auto">
          <a:xfrm>
            <a:off x="588963" y="1263542"/>
            <a:ext cx="3498398" cy="4764196"/>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15" name="Rectangle: Rounded Corners 14">
            <a:extLst>
              <a:ext uri="{FF2B5EF4-FFF2-40B4-BE49-F238E27FC236}">
                <a16:creationId xmlns:a16="http://schemas.microsoft.com/office/drawing/2014/main" id="{7B4DFAFB-F15E-8659-58C6-ACE2595C1C39}"/>
              </a:ext>
              <a:ext uri="{C183D7F6-B498-43B3-948B-1728B52AA6E4}">
                <adec:decorative xmlns:adec="http://schemas.microsoft.com/office/drawing/2017/decorative" val="1"/>
              </a:ext>
            </a:extLst>
          </p:cNvPr>
          <p:cNvSpPr>
            <a:spLocks/>
          </p:cNvSpPr>
          <p:nvPr/>
        </p:nvSpPr>
        <p:spPr bwMode="auto">
          <a:xfrm>
            <a:off x="4348389" y="1263542"/>
            <a:ext cx="3498398" cy="4764196"/>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16" name="Rectangle: Rounded Corners 15">
            <a:extLst>
              <a:ext uri="{FF2B5EF4-FFF2-40B4-BE49-F238E27FC236}">
                <a16:creationId xmlns:a16="http://schemas.microsoft.com/office/drawing/2014/main" id="{AF937F04-25C9-BF02-2BD5-4B04E49E8E64}"/>
              </a:ext>
              <a:ext uri="{C183D7F6-B498-43B3-948B-1728B52AA6E4}">
                <adec:decorative xmlns:adec="http://schemas.microsoft.com/office/drawing/2017/decorative" val="1"/>
              </a:ext>
            </a:extLst>
          </p:cNvPr>
          <p:cNvSpPr>
            <a:spLocks/>
          </p:cNvSpPr>
          <p:nvPr/>
        </p:nvSpPr>
        <p:spPr bwMode="auto">
          <a:xfrm>
            <a:off x="8107815" y="1263542"/>
            <a:ext cx="3498398" cy="4764196"/>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22" name="Rounded Rectangle 7">
            <a:extLst>
              <a:ext uri="{FF2B5EF4-FFF2-40B4-BE49-F238E27FC236}">
                <a16:creationId xmlns:a16="http://schemas.microsoft.com/office/drawing/2014/main" id="{46B51576-342B-43AC-F08F-A1ABB4D4BFD8}"/>
              </a:ext>
            </a:extLst>
          </p:cNvPr>
          <p:cNvSpPr/>
          <p:nvPr/>
        </p:nvSpPr>
        <p:spPr bwMode="auto">
          <a:xfrm>
            <a:off x="831852" y="1317382"/>
            <a:ext cx="205730" cy="570071"/>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2472" fontAlgn="base">
              <a:spcBef>
                <a:spcPct val="0"/>
              </a:spcBef>
              <a:spcAft>
                <a:spcPct val="0"/>
              </a:spcAft>
            </a:pPr>
            <a:r>
              <a:rPr lang="en-US" sz="3600">
                <a:solidFill>
                  <a:schemeClr val="accent1"/>
                </a:solidFill>
                <a:latin typeface="+mj-lt"/>
                <a:ea typeface="Segoe UI" pitchFamily="34" charset="0"/>
                <a:cs typeface="Segoe UI" pitchFamily="34" charset="0"/>
              </a:rPr>
              <a:t>1</a:t>
            </a:r>
          </a:p>
        </p:txBody>
      </p:sp>
      <p:sp>
        <p:nvSpPr>
          <p:cNvPr id="23" name="Rounded Rectangle 8">
            <a:extLst>
              <a:ext uri="{FF2B5EF4-FFF2-40B4-BE49-F238E27FC236}">
                <a16:creationId xmlns:a16="http://schemas.microsoft.com/office/drawing/2014/main" id="{6D2117AB-1724-BF8C-E307-E4E7EA97ADEA}"/>
              </a:ext>
            </a:extLst>
          </p:cNvPr>
          <p:cNvSpPr/>
          <p:nvPr/>
        </p:nvSpPr>
        <p:spPr bwMode="auto">
          <a:xfrm>
            <a:off x="4591278" y="1315001"/>
            <a:ext cx="283766" cy="580787"/>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2472" fontAlgn="base">
              <a:spcBef>
                <a:spcPct val="0"/>
              </a:spcBef>
              <a:spcAft>
                <a:spcPct val="0"/>
              </a:spcAft>
            </a:pPr>
            <a:r>
              <a:rPr lang="en-US" sz="3600">
                <a:solidFill>
                  <a:schemeClr val="accent1"/>
                </a:solidFill>
                <a:latin typeface="+mj-lt"/>
                <a:ea typeface="Segoe UI" pitchFamily="34" charset="0"/>
                <a:cs typeface="Segoe UI" pitchFamily="34" charset="0"/>
              </a:rPr>
              <a:t>2</a:t>
            </a:r>
          </a:p>
        </p:txBody>
      </p:sp>
      <p:sp>
        <p:nvSpPr>
          <p:cNvPr id="24" name="Rounded Rectangle 9">
            <a:extLst>
              <a:ext uri="{FF2B5EF4-FFF2-40B4-BE49-F238E27FC236}">
                <a16:creationId xmlns:a16="http://schemas.microsoft.com/office/drawing/2014/main" id="{B7085CAB-A1BA-66BE-6D2A-CFBE780EC2DB}"/>
              </a:ext>
            </a:extLst>
          </p:cNvPr>
          <p:cNvSpPr/>
          <p:nvPr/>
        </p:nvSpPr>
        <p:spPr bwMode="auto">
          <a:xfrm>
            <a:off x="8350704" y="1315001"/>
            <a:ext cx="283766" cy="580787"/>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2472" fontAlgn="base">
              <a:spcBef>
                <a:spcPct val="0"/>
              </a:spcBef>
              <a:spcAft>
                <a:spcPct val="0"/>
              </a:spcAft>
            </a:pPr>
            <a:r>
              <a:rPr lang="en-US" sz="3600">
                <a:solidFill>
                  <a:schemeClr val="accent1"/>
                </a:solidFill>
                <a:latin typeface="+mj-lt"/>
                <a:ea typeface="Segoe UI" pitchFamily="34" charset="0"/>
                <a:cs typeface="Segoe UI" pitchFamily="34" charset="0"/>
              </a:rPr>
              <a:t>3</a:t>
            </a:r>
          </a:p>
        </p:txBody>
      </p:sp>
      <p:sp>
        <p:nvSpPr>
          <p:cNvPr id="25" name="Rounded Rectangle 7">
            <a:extLst>
              <a:ext uri="{FF2B5EF4-FFF2-40B4-BE49-F238E27FC236}">
                <a16:creationId xmlns:a16="http://schemas.microsoft.com/office/drawing/2014/main" id="{9D714B0E-171D-50B3-7188-9CBFC6968EC3}"/>
              </a:ext>
            </a:extLst>
          </p:cNvPr>
          <p:cNvSpPr/>
          <p:nvPr/>
        </p:nvSpPr>
        <p:spPr bwMode="auto">
          <a:xfrm>
            <a:off x="713924" y="1910039"/>
            <a:ext cx="3248476" cy="43259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a:t>Click “Assign to new users”</a:t>
            </a:r>
            <a:endParaRPr lang="en-US">
              <a:solidFill>
                <a:srgbClr val="FFFFFF"/>
              </a:solidFill>
              <a:ea typeface="Segoe UI" pitchFamily="34" charset="0"/>
              <a:cs typeface="Segoe UI" pitchFamily="34" charset="0"/>
            </a:endParaRPr>
          </a:p>
        </p:txBody>
      </p:sp>
      <p:sp>
        <p:nvSpPr>
          <p:cNvPr id="26" name="Rounded Rectangle 8">
            <a:extLst>
              <a:ext uri="{FF2B5EF4-FFF2-40B4-BE49-F238E27FC236}">
                <a16:creationId xmlns:a16="http://schemas.microsoft.com/office/drawing/2014/main" id="{2EC2C2B2-CC51-D310-5F2C-9413A79B1222}"/>
              </a:ext>
            </a:extLst>
          </p:cNvPr>
          <p:cNvSpPr/>
          <p:nvPr/>
        </p:nvSpPr>
        <p:spPr bwMode="auto">
          <a:xfrm>
            <a:off x="4473350" y="1910039"/>
            <a:ext cx="3248476" cy="43259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a:solidFill>
                  <a:srgbClr val="FFFFFF"/>
                </a:solidFill>
                <a:ea typeface="Segoe UI" pitchFamily="34" charset="0"/>
                <a:cs typeface="Segoe UI" pitchFamily="34" charset="0"/>
              </a:rPr>
              <a:t>Select User(s)</a:t>
            </a:r>
          </a:p>
        </p:txBody>
      </p:sp>
      <p:sp>
        <p:nvSpPr>
          <p:cNvPr id="27" name="Rounded Rectangle 9">
            <a:extLst>
              <a:ext uri="{FF2B5EF4-FFF2-40B4-BE49-F238E27FC236}">
                <a16:creationId xmlns:a16="http://schemas.microsoft.com/office/drawing/2014/main" id="{6CD84776-C689-6BFD-2A6A-50D3E9984C3B}"/>
              </a:ext>
            </a:extLst>
          </p:cNvPr>
          <p:cNvSpPr/>
          <p:nvPr/>
        </p:nvSpPr>
        <p:spPr bwMode="auto">
          <a:xfrm>
            <a:off x="8232776" y="1910040"/>
            <a:ext cx="3248476" cy="43259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a:solidFill>
                  <a:srgbClr val="FFFFFF"/>
                </a:solidFill>
                <a:ea typeface="Segoe UI" pitchFamily="34" charset="0"/>
                <a:cs typeface="Segoe UI" pitchFamily="34" charset="0"/>
              </a:rPr>
              <a:t>Assign Attendee Pack</a:t>
            </a:r>
          </a:p>
        </p:txBody>
      </p:sp>
      <p:pic>
        <p:nvPicPr>
          <p:cNvPr id="28" name="Picture 27">
            <a:extLst>
              <a:ext uri="{FF2B5EF4-FFF2-40B4-BE49-F238E27FC236}">
                <a16:creationId xmlns:a16="http://schemas.microsoft.com/office/drawing/2014/main" id="{249656FC-9F1A-FCDA-B0A5-A385BA0017E8}"/>
              </a:ext>
            </a:extLst>
          </p:cNvPr>
          <p:cNvPicPr>
            <a:picLocks noChangeAspect="1"/>
          </p:cNvPicPr>
          <p:nvPr/>
        </p:nvPicPr>
        <p:blipFill>
          <a:blip r:embed="rId3">
            <a:extLst>
              <a:ext uri="{28A0092B-C50C-407E-A947-70E740481C1C}">
                <a14:useLocalDpi xmlns:a14="http://schemas.microsoft.com/office/drawing/2010/main" val="0"/>
              </a:ext>
            </a:extLst>
          </a:blip>
          <a:srcRect l="17127" t="63086" r="56443" b="10999"/>
          <a:stretch>
            <a:fillRect/>
          </a:stretch>
        </p:blipFill>
        <p:spPr>
          <a:xfrm>
            <a:off x="733688" y="2433164"/>
            <a:ext cx="3208948" cy="1749322"/>
          </a:xfrm>
          <a:prstGeom prst="roundRect">
            <a:avLst>
              <a:gd name="adj" fmla="val 3327"/>
            </a:avLst>
          </a:prstGeom>
          <a:effectLst>
            <a:outerShdw blurRad="114300" dir="5400000" algn="ctr" rotWithShape="0">
              <a:srgbClr val="000000">
                <a:alpha val="20000"/>
              </a:srgbClr>
            </a:outerShdw>
          </a:effectLst>
        </p:spPr>
      </p:pic>
      <p:pic>
        <p:nvPicPr>
          <p:cNvPr id="29" name="Picture 28" descr="The image displays a Microsoft Teams admin center dashboard, showing various tabs for managing users, events, licenses, and features.&#10;&#10;AI-generated content may be incorrect.">
            <a:extLst>
              <a:ext uri="{FF2B5EF4-FFF2-40B4-BE49-F238E27FC236}">
                <a16:creationId xmlns:a16="http://schemas.microsoft.com/office/drawing/2014/main" id="{C74A76F7-236E-7833-9729-0C3CF6E252DA}"/>
              </a:ext>
            </a:extLst>
          </p:cNvPr>
          <p:cNvPicPr>
            <a:picLocks noChangeAspect="1"/>
          </p:cNvPicPr>
          <p:nvPr/>
        </p:nvPicPr>
        <p:blipFill>
          <a:blip r:embed="rId4">
            <a:extLst>
              <a:ext uri="{28A0092B-C50C-407E-A947-70E740481C1C}">
                <a14:useLocalDpi xmlns:a14="http://schemas.microsoft.com/office/drawing/2010/main" val="0"/>
              </a:ext>
            </a:extLst>
          </a:blip>
          <a:srcRect l="74123" t="7608" b="51147"/>
          <a:stretch>
            <a:fillRect/>
          </a:stretch>
        </p:blipFill>
        <p:spPr>
          <a:xfrm>
            <a:off x="4493114" y="2433164"/>
            <a:ext cx="3208948" cy="2877122"/>
          </a:xfrm>
          <a:prstGeom prst="roundRect">
            <a:avLst>
              <a:gd name="adj" fmla="val 2023"/>
            </a:avLst>
          </a:prstGeom>
          <a:effectLst>
            <a:outerShdw blurRad="114300" dir="5400000" algn="ctr" rotWithShape="0">
              <a:srgbClr val="000000">
                <a:alpha val="20000"/>
              </a:srgbClr>
            </a:outerShdw>
          </a:effectLst>
        </p:spPr>
      </p:pic>
      <p:pic>
        <p:nvPicPr>
          <p:cNvPr id="30" name="Picture 29">
            <a:extLst>
              <a:ext uri="{FF2B5EF4-FFF2-40B4-BE49-F238E27FC236}">
                <a16:creationId xmlns:a16="http://schemas.microsoft.com/office/drawing/2014/main" id="{E3DFDB2E-65F4-81CA-D6AE-5FE7E41D3560}"/>
              </a:ext>
            </a:extLst>
          </p:cNvPr>
          <p:cNvPicPr>
            <a:picLocks noChangeAspect="1"/>
          </p:cNvPicPr>
          <p:nvPr/>
        </p:nvPicPr>
        <p:blipFill>
          <a:blip r:embed="rId5">
            <a:extLst>
              <a:ext uri="{28A0092B-C50C-407E-A947-70E740481C1C}">
                <a14:useLocalDpi xmlns:a14="http://schemas.microsoft.com/office/drawing/2010/main" val="0"/>
              </a:ext>
            </a:extLst>
          </a:blip>
          <a:srcRect l="73350" t="7058" b="50870"/>
          <a:stretch>
            <a:fillRect/>
          </a:stretch>
        </p:blipFill>
        <p:spPr>
          <a:xfrm>
            <a:off x="8252540" y="2433164"/>
            <a:ext cx="3208948" cy="2849506"/>
          </a:xfrm>
          <a:prstGeom prst="roundRect">
            <a:avLst>
              <a:gd name="adj" fmla="val 2042"/>
            </a:avLst>
          </a:prstGeom>
          <a:effectLst>
            <a:outerShdw blurRad="114300" dir="5400000" algn="ctr" rotWithShape="0">
              <a:srgbClr val="000000">
                <a:alpha val="20000"/>
              </a:srgbClr>
            </a:outerShdw>
          </a:effectLst>
        </p:spPr>
      </p:pic>
      <p:sp>
        <p:nvSpPr>
          <p:cNvPr id="31" name="Rounded Rectangle 10">
            <a:extLst>
              <a:ext uri="{FF2B5EF4-FFF2-40B4-BE49-F238E27FC236}">
                <a16:creationId xmlns:a16="http://schemas.microsoft.com/office/drawing/2014/main" id="{E675C194-DFB9-5BAA-75C2-D29AFDF4C380}"/>
              </a:ext>
            </a:extLst>
          </p:cNvPr>
          <p:cNvSpPr/>
          <p:nvPr/>
        </p:nvSpPr>
        <p:spPr bwMode="auto">
          <a:xfrm>
            <a:off x="1659731" y="2433164"/>
            <a:ext cx="1131093" cy="190976"/>
          </a:xfrm>
          <a:prstGeom prst="round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2" name="TextBox 31">
            <a:extLst>
              <a:ext uri="{FF2B5EF4-FFF2-40B4-BE49-F238E27FC236}">
                <a16:creationId xmlns:a16="http://schemas.microsoft.com/office/drawing/2014/main" id="{FEA71175-EF43-F9AE-5BEB-9D8AFC7BC712}"/>
              </a:ext>
            </a:extLst>
          </p:cNvPr>
          <p:cNvSpPr txBox="1"/>
          <p:nvPr/>
        </p:nvSpPr>
        <p:spPr>
          <a:xfrm>
            <a:off x="8296728" y="5460009"/>
            <a:ext cx="3120572" cy="430887"/>
          </a:xfrm>
          <a:prstGeom prst="rect">
            <a:avLst/>
          </a:prstGeom>
          <a:noFill/>
        </p:spPr>
        <p:txBody>
          <a:bodyPr wrap="square" lIns="0" tIns="0" rIns="0" bIns="0">
            <a:spAutoFit/>
          </a:bodyPr>
          <a:lstStyle>
            <a:defPPr>
              <a:defRPr lang="en-US"/>
            </a:defPPr>
            <a:lvl1pPr algn="ctr">
              <a:buNone/>
              <a:defRPr sz="1600" i="1">
                <a:solidFill>
                  <a:schemeClr val="tx2"/>
                </a:solidFill>
                <a:latin typeface="+mj-lt"/>
              </a:defRPr>
            </a:lvl1pPr>
          </a:lstStyle>
          <a:p>
            <a:pPr algn="l"/>
            <a:r>
              <a:rPr lang="en-US" sz="1400"/>
              <a:t>Assign attendee packs to single or multiple users at once</a:t>
            </a:r>
          </a:p>
        </p:txBody>
      </p:sp>
    </p:spTree>
    <p:extLst>
      <p:ext uri="{BB962C8B-B14F-4D97-AF65-F5344CB8AC3E}">
        <p14:creationId xmlns:p14="http://schemas.microsoft.com/office/powerpoint/2010/main" val="26110193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9654-2452-1EA2-DBC5-CBEBE5CB48CB}"/>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D97D6EAB-C5BD-E07A-5511-888ADF4BDB6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1135258" y="4622800"/>
            <a:ext cx="1056741" cy="2235199"/>
          </a:xfrm>
          <a:prstGeom prst="rect">
            <a:avLst/>
          </a:prstGeom>
        </p:spPr>
      </p:pic>
      <p:sp>
        <p:nvSpPr>
          <p:cNvPr id="2" name="Title 1">
            <a:extLst>
              <a:ext uri="{FF2B5EF4-FFF2-40B4-BE49-F238E27FC236}">
                <a16:creationId xmlns:a16="http://schemas.microsoft.com/office/drawing/2014/main" id="{00D03228-FEE5-3BC4-0CA8-D4FD70D4FD9E}"/>
              </a:ext>
            </a:extLst>
          </p:cNvPr>
          <p:cNvSpPr>
            <a:spLocks noGrp="1"/>
          </p:cNvSpPr>
          <p:nvPr>
            <p:ph type="title"/>
          </p:nvPr>
        </p:nvSpPr>
        <p:spPr>
          <a:xfrm>
            <a:off x="584200" y="457200"/>
            <a:ext cx="11018520" cy="430887"/>
          </a:xfrm>
        </p:spPr>
        <p:txBody>
          <a:bodyPr/>
          <a:lstStyle/>
          <a:p>
            <a:r>
              <a:rPr lang="en-US"/>
              <a:t>Simplified License Management – Removal</a:t>
            </a:r>
            <a:endParaRPr lang="en-IN"/>
          </a:p>
        </p:txBody>
      </p:sp>
      <p:sp>
        <p:nvSpPr>
          <p:cNvPr id="5" name="Freeform: Shape 4">
            <a:extLst>
              <a:ext uri="{FF2B5EF4-FFF2-40B4-BE49-F238E27FC236}">
                <a16:creationId xmlns:a16="http://schemas.microsoft.com/office/drawing/2014/main" id="{B24BDDB5-8B9F-98A4-9925-A9833769B904}"/>
              </a:ext>
              <a:ext uri="{C183D7F6-B498-43B3-948B-1728B52AA6E4}">
                <adec:decorative xmlns:adec="http://schemas.microsoft.com/office/drawing/2017/decorative" val="1"/>
              </a:ext>
            </a:extLst>
          </p:cNvPr>
          <p:cNvSpPr>
            <a:spLocks/>
          </p:cNvSpPr>
          <p:nvPr/>
        </p:nvSpPr>
        <p:spPr bwMode="auto">
          <a:xfrm rot="16200000" flipH="1" flipV="1">
            <a:off x="-10429" y="6193513"/>
            <a:ext cx="674914" cy="654059"/>
          </a:xfrm>
          <a:custGeom>
            <a:avLst/>
            <a:gdLst>
              <a:gd name="connsiteX0" fmla="*/ 67627 w 2454608"/>
              <a:gd name="connsiteY0" fmla="*/ 2378758 h 2378758"/>
              <a:gd name="connsiteX1" fmla="*/ 2454608 w 2454608"/>
              <a:gd name="connsiteY1" fmla="*/ 2378758 h 2378758"/>
              <a:gd name="connsiteX2" fmla="*/ 2454608 w 2454608"/>
              <a:gd name="connsiteY2" fmla="*/ 88143 h 2378758"/>
              <a:gd name="connsiteX3" fmla="*/ 2445304 w 2454608"/>
              <a:gd name="connsiteY3" fmla="*/ 84738 h 2378758"/>
              <a:gd name="connsiteX4" fmla="*/ 1884817 w 2454608"/>
              <a:gd name="connsiteY4" fmla="*/ 0 h 2378758"/>
              <a:gd name="connsiteX5" fmla="*/ 0 w 2454608"/>
              <a:gd name="connsiteY5" fmla="*/ 1884817 h 2378758"/>
              <a:gd name="connsiteX6" fmla="*/ 38293 w 2454608"/>
              <a:gd name="connsiteY6" fmla="*/ 2264673 h 237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608" h="2378758">
                <a:moveTo>
                  <a:pt x="67627" y="2378758"/>
                </a:moveTo>
                <a:lnTo>
                  <a:pt x="2454608" y="2378758"/>
                </a:lnTo>
                <a:lnTo>
                  <a:pt x="2454608" y="88143"/>
                </a:lnTo>
                <a:lnTo>
                  <a:pt x="2445304" y="84738"/>
                </a:lnTo>
                <a:cubicBezTo>
                  <a:pt x="2268246" y="29667"/>
                  <a:pt x="2079996" y="0"/>
                  <a:pt x="1884817" y="0"/>
                </a:cubicBezTo>
                <a:cubicBezTo>
                  <a:pt x="843861" y="0"/>
                  <a:pt x="0" y="843861"/>
                  <a:pt x="0" y="1884817"/>
                </a:cubicBezTo>
                <a:cubicBezTo>
                  <a:pt x="0" y="2014936"/>
                  <a:pt x="13185" y="2141976"/>
                  <a:pt x="38293" y="2264673"/>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sp>
        <p:nvSpPr>
          <p:cNvPr id="41" name="Text Placeholder 3">
            <a:extLst>
              <a:ext uri="{FF2B5EF4-FFF2-40B4-BE49-F238E27FC236}">
                <a16:creationId xmlns:a16="http://schemas.microsoft.com/office/drawing/2014/main" id="{87575202-FD7F-5668-C3BD-2F34765984A2}"/>
              </a:ext>
            </a:extLst>
          </p:cNvPr>
          <p:cNvSpPr txBox="1">
            <a:spLocks/>
          </p:cNvSpPr>
          <p:nvPr/>
        </p:nvSpPr>
        <p:spPr>
          <a:xfrm>
            <a:off x="588963" y="6161088"/>
            <a:ext cx="11018838" cy="215444"/>
          </a:xfrm>
          <a:prstGeom prst="rect">
            <a:avLst/>
          </a:prstGeom>
          <a:noFill/>
        </p:spPr>
        <p:txBody>
          <a:bodyPr wrap="square" lIns="0" tIns="0" rIns="0" bIns="0">
            <a:spAutoFit/>
          </a:bodyPr>
          <a:lstStyle>
            <a:defPPr>
              <a:defRPr lang="en-US"/>
            </a:defPPr>
            <a:lvl1pPr algn="ctr">
              <a:buNone/>
              <a:defRPr sz="1600" i="1">
                <a:solidFill>
                  <a:schemeClr val="tx2"/>
                </a:solidFill>
                <a:latin typeface="+mj-lt"/>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400"/>
              <a:t>Note: </a:t>
            </a:r>
            <a:r>
              <a:rPr lang="en-US" sz="1400">
                <a:solidFill>
                  <a:schemeClr val="tx1"/>
                </a:solidFill>
                <a:latin typeface="+mn-lt"/>
              </a:rPr>
              <a:t>To transfer attendee packs between users, attendee packs must be removed from a user before being assigned to another user. </a:t>
            </a:r>
          </a:p>
        </p:txBody>
      </p:sp>
      <p:grpSp>
        <p:nvGrpSpPr>
          <p:cNvPr id="45" name="Group 44">
            <a:extLst>
              <a:ext uri="{FF2B5EF4-FFF2-40B4-BE49-F238E27FC236}">
                <a16:creationId xmlns:a16="http://schemas.microsoft.com/office/drawing/2014/main" id="{58115F7C-123F-5336-EAA0-7EA645046754}"/>
              </a:ext>
            </a:extLst>
          </p:cNvPr>
          <p:cNvGrpSpPr/>
          <p:nvPr/>
        </p:nvGrpSpPr>
        <p:grpSpPr>
          <a:xfrm>
            <a:off x="588963" y="1263542"/>
            <a:ext cx="11017250" cy="4764196"/>
            <a:chOff x="588963" y="1504842"/>
            <a:chExt cx="11017250" cy="4764196"/>
          </a:xfrm>
        </p:grpSpPr>
        <p:sp>
          <p:nvSpPr>
            <p:cNvPr id="6" name="Rectangle: Rounded Corners 5">
              <a:extLst>
                <a:ext uri="{FF2B5EF4-FFF2-40B4-BE49-F238E27FC236}">
                  <a16:creationId xmlns:a16="http://schemas.microsoft.com/office/drawing/2014/main" id="{1F11AA7B-F32C-ACAF-C1D3-9C4E34FD98E7}"/>
                </a:ext>
                <a:ext uri="{C183D7F6-B498-43B3-948B-1728B52AA6E4}">
                  <adec:decorative xmlns:adec="http://schemas.microsoft.com/office/drawing/2017/decorative" val="1"/>
                </a:ext>
              </a:extLst>
            </p:cNvPr>
            <p:cNvSpPr>
              <a:spLocks/>
            </p:cNvSpPr>
            <p:nvPr/>
          </p:nvSpPr>
          <p:spPr bwMode="auto">
            <a:xfrm>
              <a:off x="588963" y="1504842"/>
              <a:ext cx="5376523" cy="4764196"/>
            </a:xfrm>
            <a:prstGeom prst="roundRect">
              <a:avLst>
                <a:gd name="adj" fmla="val 4170"/>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7" name="Rectangle: Rounded Corners 6">
              <a:extLst>
                <a:ext uri="{FF2B5EF4-FFF2-40B4-BE49-F238E27FC236}">
                  <a16:creationId xmlns:a16="http://schemas.microsoft.com/office/drawing/2014/main" id="{C1A6A884-D29A-F286-A885-C59E06E1EC74}"/>
                </a:ext>
                <a:ext uri="{C183D7F6-B498-43B3-948B-1728B52AA6E4}">
                  <adec:decorative xmlns:adec="http://schemas.microsoft.com/office/drawing/2017/decorative" val="1"/>
                </a:ext>
              </a:extLst>
            </p:cNvPr>
            <p:cNvSpPr>
              <a:spLocks/>
            </p:cNvSpPr>
            <p:nvPr/>
          </p:nvSpPr>
          <p:spPr bwMode="auto">
            <a:xfrm>
              <a:off x="6226515" y="1504842"/>
              <a:ext cx="5379698" cy="4764196"/>
            </a:xfrm>
            <a:prstGeom prst="roundRect">
              <a:avLst>
                <a:gd name="adj" fmla="val 3637"/>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10" name="Rounded Rectangle 7">
              <a:extLst>
                <a:ext uri="{FF2B5EF4-FFF2-40B4-BE49-F238E27FC236}">
                  <a16:creationId xmlns:a16="http://schemas.microsoft.com/office/drawing/2014/main" id="{1A92105B-43E5-C657-6228-05761720F6AA}"/>
                </a:ext>
              </a:extLst>
            </p:cNvPr>
            <p:cNvSpPr/>
            <p:nvPr/>
          </p:nvSpPr>
          <p:spPr bwMode="auto">
            <a:xfrm>
              <a:off x="831852" y="1558682"/>
              <a:ext cx="205730" cy="570071"/>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2472" fontAlgn="base">
                <a:spcBef>
                  <a:spcPct val="0"/>
                </a:spcBef>
                <a:spcAft>
                  <a:spcPct val="0"/>
                </a:spcAft>
              </a:pPr>
              <a:r>
                <a:rPr lang="en-US" sz="3600">
                  <a:solidFill>
                    <a:schemeClr val="accent1"/>
                  </a:solidFill>
                  <a:latin typeface="+mj-lt"/>
                  <a:ea typeface="Segoe UI" pitchFamily="34" charset="0"/>
                  <a:cs typeface="Segoe UI" pitchFamily="34" charset="0"/>
                </a:rPr>
                <a:t>1</a:t>
              </a:r>
            </a:p>
          </p:txBody>
        </p:sp>
        <p:sp>
          <p:nvSpPr>
            <p:cNvPr id="11" name="Rounded Rectangle 8">
              <a:extLst>
                <a:ext uri="{FF2B5EF4-FFF2-40B4-BE49-F238E27FC236}">
                  <a16:creationId xmlns:a16="http://schemas.microsoft.com/office/drawing/2014/main" id="{6AAD978F-D76B-C621-BECA-31164E152D1F}"/>
                </a:ext>
              </a:extLst>
            </p:cNvPr>
            <p:cNvSpPr/>
            <p:nvPr/>
          </p:nvSpPr>
          <p:spPr bwMode="auto">
            <a:xfrm>
              <a:off x="6469403" y="1556301"/>
              <a:ext cx="283766" cy="580787"/>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2472" fontAlgn="base">
                <a:spcBef>
                  <a:spcPct val="0"/>
                </a:spcBef>
                <a:spcAft>
                  <a:spcPct val="0"/>
                </a:spcAft>
              </a:pPr>
              <a:r>
                <a:rPr lang="en-US" sz="3600">
                  <a:solidFill>
                    <a:schemeClr val="accent1"/>
                  </a:solidFill>
                  <a:latin typeface="+mj-lt"/>
                  <a:ea typeface="Segoe UI" pitchFamily="34" charset="0"/>
                  <a:cs typeface="Segoe UI" pitchFamily="34" charset="0"/>
                </a:rPr>
                <a:t>2</a:t>
              </a:r>
            </a:p>
          </p:txBody>
        </p:sp>
        <p:sp>
          <p:nvSpPr>
            <p:cNvPr id="12" name="Rounded Rectangle 7">
              <a:extLst>
                <a:ext uri="{FF2B5EF4-FFF2-40B4-BE49-F238E27FC236}">
                  <a16:creationId xmlns:a16="http://schemas.microsoft.com/office/drawing/2014/main" id="{A93620EB-79C5-2F62-18CD-CED8AF5DCE4C}"/>
                </a:ext>
              </a:extLst>
            </p:cNvPr>
            <p:cNvSpPr/>
            <p:nvPr/>
          </p:nvSpPr>
          <p:spPr bwMode="auto">
            <a:xfrm>
              <a:off x="713924" y="2151339"/>
              <a:ext cx="5126601" cy="43259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a:t>Select User(s) -&gt; Remove</a:t>
              </a:r>
              <a:endParaRPr lang="en-US">
                <a:solidFill>
                  <a:srgbClr val="FFFFFF"/>
                </a:solidFill>
                <a:ea typeface="Segoe UI" pitchFamily="34" charset="0"/>
                <a:cs typeface="Segoe UI" pitchFamily="34" charset="0"/>
              </a:endParaRPr>
            </a:p>
          </p:txBody>
        </p:sp>
        <p:sp>
          <p:nvSpPr>
            <p:cNvPr id="13" name="Rounded Rectangle 8">
              <a:extLst>
                <a:ext uri="{FF2B5EF4-FFF2-40B4-BE49-F238E27FC236}">
                  <a16:creationId xmlns:a16="http://schemas.microsoft.com/office/drawing/2014/main" id="{C81A7F4A-7095-9F93-6881-3AC634A47E59}"/>
                </a:ext>
              </a:extLst>
            </p:cNvPr>
            <p:cNvSpPr>
              <a:spLocks noChangeAspect="1"/>
            </p:cNvSpPr>
            <p:nvPr/>
          </p:nvSpPr>
          <p:spPr bwMode="auto">
            <a:xfrm>
              <a:off x="6351475" y="2151339"/>
              <a:ext cx="5129777" cy="43259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a:solidFill>
                    <a:srgbClr val="FFFFFF"/>
                  </a:solidFill>
                  <a:ea typeface="Segoe UI" pitchFamily="34" charset="0"/>
                  <a:cs typeface="Segoe UI" pitchFamily="34" charset="0"/>
                </a:rPr>
                <a:t>Confirm the Removal</a:t>
              </a:r>
            </a:p>
          </p:txBody>
        </p:sp>
        <p:grpSp>
          <p:nvGrpSpPr>
            <p:cNvPr id="40" name="Group 39">
              <a:extLst>
                <a:ext uri="{FF2B5EF4-FFF2-40B4-BE49-F238E27FC236}">
                  <a16:creationId xmlns:a16="http://schemas.microsoft.com/office/drawing/2014/main" id="{20E5D1DF-B2BE-AAE9-EBCF-3395A5C76DD2}"/>
                </a:ext>
              </a:extLst>
            </p:cNvPr>
            <p:cNvGrpSpPr/>
            <p:nvPr/>
          </p:nvGrpSpPr>
          <p:grpSpPr>
            <a:xfrm>
              <a:off x="1497852" y="2674464"/>
              <a:ext cx="3558744" cy="3497736"/>
              <a:chOff x="682907" y="7668455"/>
              <a:chExt cx="5017570" cy="4931554"/>
            </a:xfrm>
          </p:grpSpPr>
          <p:pic>
            <p:nvPicPr>
              <p:cNvPr id="14" name="Picture 13">
                <a:extLst>
                  <a:ext uri="{FF2B5EF4-FFF2-40B4-BE49-F238E27FC236}">
                    <a16:creationId xmlns:a16="http://schemas.microsoft.com/office/drawing/2014/main" id="{F42A91A1-13AA-36F3-1A27-45D1194898D4}"/>
                  </a:ext>
                </a:extLst>
              </p:cNvPr>
              <p:cNvPicPr>
                <a:picLocks noChangeAspect="1"/>
              </p:cNvPicPr>
              <p:nvPr/>
            </p:nvPicPr>
            <p:blipFill>
              <a:blip r:embed="rId4"/>
              <a:stretch>
                <a:fillRect/>
              </a:stretch>
            </p:blipFill>
            <p:spPr>
              <a:xfrm>
                <a:off x="682907" y="7668455"/>
                <a:ext cx="5017570" cy="4931554"/>
              </a:xfrm>
              <a:prstGeom prst="roundRect">
                <a:avLst>
                  <a:gd name="adj" fmla="val 2540"/>
                </a:avLst>
              </a:prstGeom>
            </p:spPr>
          </p:pic>
          <p:sp>
            <p:nvSpPr>
              <p:cNvPr id="15" name="Rectangle: Rounded Corners 14">
                <a:extLst>
                  <a:ext uri="{FF2B5EF4-FFF2-40B4-BE49-F238E27FC236}">
                    <a16:creationId xmlns:a16="http://schemas.microsoft.com/office/drawing/2014/main" id="{898F8FE1-7F2A-88C2-AD58-324FB9D8F4F3}"/>
                  </a:ext>
                </a:extLst>
              </p:cNvPr>
              <p:cNvSpPr/>
              <p:nvPr/>
            </p:nvSpPr>
            <p:spPr bwMode="auto">
              <a:xfrm>
                <a:off x="3301480" y="10645439"/>
                <a:ext cx="374489" cy="166254"/>
              </a:xfrm>
              <a:prstGeom prst="roundRect">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grpSp>
        <p:pic>
          <p:nvPicPr>
            <p:cNvPr id="17" name="Picture 16">
              <a:extLst>
                <a:ext uri="{FF2B5EF4-FFF2-40B4-BE49-F238E27FC236}">
                  <a16:creationId xmlns:a16="http://schemas.microsoft.com/office/drawing/2014/main" id="{E4B3DF60-C332-2A53-AD34-882260DF0CA7}"/>
                </a:ext>
              </a:extLst>
            </p:cNvPr>
            <p:cNvPicPr>
              <a:picLocks noChangeAspect="1"/>
            </p:cNvPicPr>
            <p:nvPr/>
          </p:nvPicPr>
          <p:blipFill>
            <a:blip r:embed="rId5"/>
            <a:srcRect l="13411" t="8208" r="32919"/>
            <a:stretch>
              <a:fillRect/>
            </a:stretch>
          </p:blipFill>
          <p:spPr>
            <a:xfrm>
              <a:off x="6351475" y="2674464"/>
              <a:ext cx="3558744" cy="3508482"/>
            </a:xfrm>
            <a:prstGeom prst="roundRect">
              <a:avLst>
                <a:gd name="adj" fmla="val 2532"/>
              </a:avLst>
            </a:prstGeom>
          </p:spPr>
        </p:pic>
        <p:sp>
          <p:nvSpPr>
            <p:cNvPr id="22" name="TextBox 21">
              <a:extLst>
                <a:ext uri="{FF2B5EF4-FFF2-40B4-BE49-F238E27FC236}">
                  <a16:creationId xmlns:a16="http://schemas.microsoft.com/office/drawing/2014/main" id="{0D6AF8AC-5980-5284-51FE-DFBE071B1E04}"/>
                </a:ext>
              </a:extLst>
            </p:cNvPr>
            <p:cNvSpPr txBox="1"/>
            <p:nvPr/>
          </p:nvSpPr>
          <p:spPr>
            <a:xfrm>
              <a:off x="10105596" y="3653504"/>
              <a:ext cx="1181529" cy="1169551"/>
            </a:xfrm>
            <a:prstGeom prst="rect">
              <a:avLst/>
            </a:prstGeom>
            <a:solidFill>
              <a:schemeClr val="accent1"/>
            </a:solidFill>
          </p:spPr>
          <p:txBody>
            <a:bodyPr wrap="square" lIns="91440" tIns="45720" rIns="91440" bIns="45720" rtlCol="0" anchor="ctr">
              <a:spAutoFit/>
            </a:bodyPr>
            <a:lstStyle/>
            <a:p>
              <a:r>
                <a:rPr lang="en-US" sz="1400">
                  <a:solidFill>
                    <a:schemeClr val="bg1"/>
                  </a:solidFill>
                </a:rPr>
                <a:t>Removed license is moved back into the pool</a:t>
              </a:r>
            </a:p>
          </p:txBody>
        </p:sp>
      </p:grpSp>
    </p:spTree>
    <p:extLst>
      <p:ext uri="{BB962C8B-B14F-4D97-AF65-F5344CB8AC3E}">
        <p14:creationId xmlns:p14="http://schemas.microsoft.com/office/powerpoint/2010/main" val="31036069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B2964BA-241E-E881-3BDB-815EF5D326EE}"/>
              </a:ext>
              <a:ext uri="{C183D7F6-B498-43B3-948B-1728B52AA6E4}">
                <adec:decorative xmlns:adec="http://schemas.microsoft.com/office/drawing/2017/decorative" val="1"/>
              </a:ext>
            </a:extLst>
          </p:cNvPr>
          <p:cNvSpPr>
            <a:spLocks/>
          </p:cNvSpPr>
          <p:nvPr/>
        </p:nvSpPr>
        <p:spPr bwMode="auto">
          <a:xfrm rot="16200000" flipH="1" flipV="1">
            <a:off x="-21569" y="5483621"/>
            <a:ext cx="1395947" cy="1352811"/>
          </a:xfrm>
          <a:custGeom>
            <a:avLst/>
            <a:gdLst>
              <a:gd name="connsiteX0" fmla="*/ 67627 w 2454608"/>
              <a:gd name="connsiteY0" fmla="*/ 2378758 h 2378758"/>
              <a:gd name="connsiteX1" fmla="*/ 2454608 w 2454608"/>
              <a:gd name="connsiteY1" fmla="*/ 2378758 h 2378758"/>
              <a:gd name="connsiteX2" fmla="*/ 2454608 w 2454608"/>
              <a:gd name="connsiteY2" fmla="*/ 88143 h 2378758"/>
              <a:gd name="connsiteX3" fmla="*/ 2445304 w 2454608"/>
              <a:gd name="connsiteY3" fmla="*/ 84738 h 2378758"/>
              <a:gd name="connsiteX4" fmla="*/ 1884817 w 2454608"/>
              <a:gd name="connsiteY4" fmla="*/ 0 h 2378758"/>
              <a:gd name="connsiteX5" fmla="*/ 0 w 2454608"/>
              <a:gd name="connsiteY5" fmla="*/ 1884817 h 2378758"/>
              <a:gd name="connsiteX6" fmla="*/ 38293 w 2454608"/>
              <a:gd name="connsiteY6" fmla="*/ 2264673 h 237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608" h="2378758">
                <a:moveTo>
                  <a:pt x="67627" y="2378758"/>
                </a:moveTo>
                <a:lnTo>
                  <a:pt x="2454608" y="2378758"/>
                </a:lnTo>
                <a:lnTo>
                  <a:pt x="2454608" y="88143"/>
                </a:lnTo>
                <a:lnTo>
                  <a:pt x="2445304" y="84738"/>
                </a:lnTo>
                <a:cubicBezTo>
                  <a:pt x="2268246" y="29667"/>
                  <a:pt x="2079996" y="0"/>
                  <a:pt x="1884817" y="0"/>
                </a:cubicBezTo>
                <a:cubicBezTo>
                  <a:pt x="843861" y="0"/>
                  <a:pt x="0" y="843861"/>
                  <a:pt x="0" y="1884817"/>
                </a:cubicBezTo>
                <a:cubicBezTo>
                  <a:pt x="0" y="2014936"/>
                  <a:pt x="13185" y="2141976"/>
                  <a:pt x="38293" y="2264673"/>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a:solidFill>
                <a:srgbClr val="FFFFFF"/>
              </a:solidFill>
              <a:cs typeface="Segoe UI" pitchFamily="34" charset="0"/>
            </a:endParaRPr>
          </a:p>
        </p:txBody>
      </p:sp>
      <p:grpSp>
        <p:nvGrpSpPr>
          <p:cNvPr id="27" name="Group 26">
            <a:extLst>
              <a:ext uri="{FF2B5EF4-FFF2-40B4-BE49-F238E27FC236}">
                <a16:creationId xmlns:a16="http://schemas.microsoft.com/office/drawing/2014/main" id="{A4201957-4430-A7D8-0226-8B395FDE2CE8}"/>
              </a:ext>
              <a:ext uri="{C183D7F6-B498-43B3-948B-1728B52AA6E4}">
                <adec:decorative xmlns:adec="http://schemas.microsoft.com/office/drawing/2017/decorative" val="1"/>
              </a:ext>
            </a:extLst>
          </p:cNvPr>
          <p:cNvGrpSpPr>
            <a:grpSpLocks/>
          </p:cNvGrpSpPr>
          <p:nvPr/>
        </p:nvGrpSpPr>
        <p:grpSpPr>
          <a:xfrm flipV="1">
            <a:off x="9896339" y="0"/>
            <a:ext cx="2295666" cy="914400"/>
            <a:chOff x="9791700" y="5901922"/>
            <a:chExt cx="2400300" cy="956078"/>
          </a:xfrm>
        </p:grpSpPr>
        <p:grpSp>
          <p:nvGrpSpPr>
            <p:cNvPr id="28" name="Group 27">
              <a:extLst>
                <a:ext uri="{FF2B5EF4-FFF2-40B4-BE49-F238E27FC236}">
                  <a16:creationId xmlns:a16="http://schemas.microsoft.com/office/drawing/2014/main" id="{E1D6B75B-E04C-F284-87ED-8B014CCA163A}"/>
                </a:ext>
                <a:ext uri="{C183D7F6-B498-43B3-948B-1728B52AA6E4}">
                  <adec:decorative xmlns:adec="http://schemas.microsoft.com/office/drawing/2017/decorative" val="1"/>
                </a:ext>
              </a:extLst>
            </p:cNvPr>
            <p:cNvGrpSpPr>
              <a:grpSpLocks/>
            </p:cNvGrpSpPr>
            <p:nvPr/>
          </p:nvGrpSpPr>
          <p:grpSpPr>
            <a:xfrm>
              <a:off x="9791700" y="5901922"/>
              <a:ext cx="2400300" cy="956078"/>
              <a:chOff x="8857827" y="5529946"/>
              <a:chExt cx="3334173" cy="1328055"/>
            </a:xfrm>
          </p:grpSpPr>
          <p:sp>
            <p:nvSpPr>
              <p:cNvPr id="30" name="Freeform: Shape 29">
                <a:extLst>
                  <a:ext uri="{FF2B5EF4-FFF2-40B4-BE49-F238E27FC236}">
                    <a16:creationId xmlns:a16="http://schemas.microsoft.com/office/drawing/2014/main" id="{96F84E57-AB63-163B-2404-74155702E8AE}"/>
                  </a:ext>
                  <a:ext uri="{C183D7F6-B498-43B3-948B-1728B52AA6E4}">
                    <adec:decorative xmlns:adec="http://schemas.microsoft.com/office/drawing/2017/decorative" val="1"/>
                  </a:ext>
                </a:extLst>
              </p:cNvPr>
              <p:cNvSpPr>
                <a:spLocks/>
              </p:cNvSpPr>
              <p:nvPr/>
            </p:nvSpPr>
            <p:spPr bwMode="auto">
              <a:xfrm rot="5400000">
                <a:off x="10605686" y="5271687"/>
                <a:ext cx="1328055" cy="1844573"/>
              </a:xfrm>
              <a:custGeom>
                <a:avLst/>
                <a:gdLst>
                  <a:gd name="connsiteX0" fmla="*/ 0 w 1530455"/>
                  <a:gd name="connsiteY0" fmla="*/ 595238 h 2125692"/>
                  <a:gd name="connsiteX1" fmla="*/ 68807 w 1530455"/>
                  <a:gd name="connsiteY1" fmla="*/ 140128 h 2125692"/>
                  <a:gd name="connsiteX2" fmla="*/ 120094 w 1530455"/>
                  <a:gd name="connsiteY2" fmla="*/ 0 h 2125692"/>
                  <a:gd name="connsiteX3" fmla="*/ 1530455 w 1530455"/>
                  <a:gd name="connsiteY3" fmla="*/ 0 h 2125692"/>
                  <a:gd name="connsiteX4" fmla="*/ 1530455 w 1530455"/>
                  <a:gd name="connsiteY4" fmla="*/ 2125692 h 2125692"/>
                  <a:gd name="connsiteX5" fmla="*/ 1530454 w 1530455"/>
                  <a:gd name="connsiteY5" fmla="*/ 2125692 h 2125692"/>
                  <a:gd name="connsiteX6" fmla="*/ 0 w 1530455"/>
                  <a:gd name="connsiteY6" fmla="*/ 595238 h 212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455" h="2125692">
                    <a:moveTo>
                      <a:pt x="0" y="595238"/>
                    </a:moveTo>
                    <a:cubicBezTo>
                      <a:pt x="0" y="436754"/>
                      <a:pt x="24090" y="283897"/>
                      <a:pt x="68807" y="140128"/>
                    </a:cubicBezTo>
                    <a:lnTo>
                      <a:pt x="120094" y="0"/>
                    </a:lnTo>
                    <a:lnTo>
                      <a:pt x="1530455" y="0"/>
                    </a:lnTo>
                    <a:lnTo>
                      <a:pt x="1530455" y="2125692"/>
                    </a:lnTo>
                    <a:lnTo>
                      <a:pt x="1530454" y="2125692"/>
                    </a:lnTo>
                    <a:cubicBezTo>
                      <a:pt x="685208" y="2125692"/>
                      <a:pt x="0" y="1440484"/>
                      <a:pt x="0" y="595238"/>
                    </a:cubicBezTo>
                    <a:close/>
                  </a:path>
                </a:pathLst>
              </a:cu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3062608F-9609-F776-EE8E-8D160B5BD147}"/>
                  </a:ext>
                  <a:ext uri="{C183D7F6-B498-43B3-948B-1728B52AA6E4}">
                    <adec:decorative xmlns:adec="http://schemas.microsoft.com/office/drawing/2017/decorative" val="1"/>
                  </a:ext>
                </a:extLst>
              </p:cNvPr>
              <p:cNvSpPr>
                <a:spLocks/>
              </p:cNvSpPr>
              <p:nvPr/>
            </p:nvSpPr>
            <p:spPr bwMode="auto">
              <a:xfrm rot="5400000">
                <a:off x="9591910" y="5005191"/>
                <a:ext cx="1118726" cy="2586892"/>
              </a:xfrm>
              <a:custGeom>
                <a:avLst/>
                <a:gdLst>
                  <a:gd name="connsiteX0" fmla="*/ 0 w 1118726"/>
                  <a:gd name="connsiteY0" fmla="*/ 1293446 h 2586892"/>
                  <a:gd name="connsiteX1" fmla="*/ 1045021 w 1118726"/>
                  <a:gd name="connsiteY1" fmla="*/ 11249 h 2586892"/>
                  <a:gd name="connsiteX2" fmla="*/ 1118726 w 1118726"/>
                  <a:gd name="connsiteY2" fmla="*/ 0 h 2586892"/>
                  <a:gd name="connsiteX3" fmla="*/ 1118726 w 1118726"/>
                  <a:gd name="connsiteY3" fmla="*/ 2586892 h 2586892"/>
                  <a:gd name="connsiteX4" fmla="*/ 1045021 w 1118726"/>
                  <a:gd name="connsiteY4" fmla="*/ 2575643 h 2586892"/>
                  <a:gd name="connsiteX5" fmla="*/ 0 w 1118726"/>
                  <a:gd name="connsiteY5" fmla="*/ 1293446 h 258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726" h="2586892">
                    <a:moveTo>
                      <a:pt x="0" y="1293446"/>
                    </a:moveTo>
                    <a:cubicBezTo>
                      <a:pt x="0" y="660976"/>
                      <a:pt x="448629" y="133288"/>
                      <a:pt x="1045021" y="11249"/>
                    </a:cubicBezTo>
                    <a:lnTo>
                      <a:pt x="1118726" y="0"/>
                    </a:lnTo>
                    <a:lnTo>
                      <a:pt x="1118726" y="2586892"/>
                    </a:lnTo>
                    <a:lnTo>
                      <a:pt x="1045021" y="2575643"/>
                    </a:lnTo>
                    <a:cubicBezTo>
                      <a:pt x="448629" y="2453604"/>
                      <a:pt x="0" y="1925916"/>
                      <a:pt x="0" y="1293446"/>
                    </a:cubicBezTo>
                    <a:close/>
                  </a:path>
                </a:pathLst>
              </a:custGeom>
              <a:gradFill flip="none" rotWithShape="1">
                <a:gsLst>
                  <a:gs pos="0">
                    <a:srgbClr val="FFA1C6"/>
                  </a:gs>
                  <a:gs pos="100000">
                    <a:srgbClr val="F4D956">
                      <a:alpha val="75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29" name="Freeform: Shape 28">
              <a:extLst>
                <a:ext uri="{FF2B5EF4-FFF2-40B4-BE49-F238E27FC236}">
                  <a16:creationId xmlns:a16="http://schemas.microsoft.com/office/drawing/2014/main" id="{B4FF3EFE-C7F6-82B9-E689-599CA2CB177A}"/>
                </a:ext>
                <a:ext uri="{C183D7F6-B498-43B3-948B-1728B52AA6E4}">
                  <adec:decorative xmlns:adec="http://schemas.microsoft.com/office/drawing/2017/decorative" val="1"/>
                </a:ext>
              </a:extLst>
            </p:cNvPr>
            <p:cNvSpPr>
              <a:spLocks/>
            </p:cNvSpPr>
            <p:nvPr/>
          </p:nvSpPr>
          <p:spPr bwMode="auto">
            <a:xfrm>
              <a:off x="11802230" y="6646148"/>
              <a:ext cx="389770" cy="70128"/>
            </a:xfrm>
            <a:custGeom>
              <a:avLst/>
              <a:gdLst>
                <a:gd name="connsiteX0" fmla="*/ 35064 w 389770"/>
                <a:gd name="connsiteY0" fmla="*/ 0 h 70128"/>
                <a:gd name="connsiteX1" fmla="*/ 291140 w 389770"/>
                <a:gd name="connsiteY1" fmla="*/ 0 h 70128"/>
                <a:gd name="connsiteX2" fmla="*/ 297337 w 389770"/>
                <a:gd name="connsiteY2" fmla="*/ 0 h 70128"/>
                <a:gd name="connsiteX3" fmla="*/ 389770 w 389770"/>
                <a:gd name="connsiteY3" fmla="*/ 0 h 70128"/>
                <a:gd name="connsiteX4" fmla="*/ 389770 w 389770"/>
                <a:gd name="connsiteY4" fmla="*/ 70128 h 70128"/>
                <a:gd name="connsiteX5" fmla="*/ 297337 w 389770"/>
                <a:gd name="connsiteY5" fmla="*/ 70128 h 70128"/>
                <a:gd name="connsiteX6" fmla="*/ 291140 w 389770"/>
                <a:gd name="connsiteY6" fmla="*/ 70128 h 70128"/>
                <a:gd name="connsiteX7" fmla="*/ 35064 w 389770"/>
                <a:gd name="connsiteY7" fmla="*/ 70128 h 70128"/>
                <a:gd name="connsiteX8" fmla="*/ 0 w 389770"/>
                <a:gd name="connsiteY8" fmla="*/ 35064 h 70128"/>
                <a:gd name="connsiteX9" fmla="*/ 35064 w 389770"/>
                <a:gd name="connsiteY9" fmla="*/ 0 h 7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70" h="70128">
                  <a:moveTo>
                    <a:pt x="35064" y="0"/>
                  </a:moveTo>
                  <a:lnTo>
                    <a:pt x="291140" y="0"/>
                  </a:lnTo>
                  <a:lnTo>
                    <a:pt x="297337" y="0"/>
                  </a:lnTo>
                  <a:lnTo>
                    <a:pt x="389770" y="0"/>
                  </a:lnTo>
                  <a:lnTo>
                    <a:pt x="389770" y="70128"/>
                  </a:lnTo>
                  <a:lnTo>
                    <a:pt x="297337" y="70128"/>
                  </a:lnTo>
                  <a:lnTo>
                    <a:pt x="291140" y="70128"/>
                  </a:lnTo>
                  <a:lnTo>
                    <a:pt x="35064" y="70128"/>
                  </a:lnTo>
                  <a:cubicBezTo>
                    <a:pt x="15699" y="70128"/>
                    <a:pt x="0" y="54430"/>
                    <a:pt x="0" y="35064"/>
                  </a:cubicBezTo>
                  <a:cubicBezTo>
                    <a:pt x="0" y="15699"/>
                    <a:pt x="15699" y="0"/>
                    <a:pt x="3506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16" name="Rectangle 15">
            <a:extLst>
              <a:ext uri="{FF2B5EF4-FFF2-40B4-BE49-F238E27FC236}">
                <a16:creationId xmlns:a16="http://schemas.microsoft.com/office/drawing/2014/main" id="{A92784CF-3DF4-F3CF-8326-8679D08E4726}"/>
              </a:ext>
            </a:extLst>
          </p:cNvPr>
          <p:cNvSpPr/>
          <p:nvPr/>
        </p:nvSpPr>
        <p:spPr bwMode="auto">
          <a:xfrm>
            <a:off x="7620114" y="1610519"/>
            <a:ext cx="4571886" cy="4343399"/>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FB36FE3-CAED-05F1-9D79-E29FA37DEE01}"/>
              </a:ext>
            </a:extLst>
          </p:cNvPr>
          <p:cNvSpPr>
            <a:spLocks noGrp="1"/>
          </p:cNvSpPr>
          <p:nvPr>
            <p:ph type="title"/>
          </p:nvPr>
        </p:nvSpPr>
        <p:spPr>
          <a:xfrm>
            <a:off x="584200" y="457200"/>
            <a:ext cx="11018838" cy="492125"/>
          </a:xfrm>
        </p:spPr>
        <p:txBody>
          <a:bodyPr/>
          <a:lstStyle/>
          <a:p>
            <a:r>
              <a:rPr lang="en-US"/>
              <a:t>Event Creation with Attendee Packs</a:t>
            </a:r>
          </a:p>
        </p:txBody>
      </p:sp>
      <p:sp>
        <p:nvSpPr>
          <p:cNvPr id="7" name="Rectangle: Rounded Corners 6">
            <a:extLst>
              <a:ext uri="{FF2B5EF4-FFF2-40B4-BE49-F238E27FC236}">
                <a16:creationId xmlns:a16="http://schemas.microsoft.com/office/drawing/2014/main" id="{F946EE9A-27E5-782B-AA45-7FEA93F4CB74}"/>
              </a:ext>
              <a:ext uri="{C183D7F6-B498-43B3-948B-1728B52AA6E4}">
                <adec:decorative xmlns:adec="http://schemas.microsoft.com/office/drawing/2017/decorative" val="1"/>
              </a:ext>
            </a:extLst>
          </p:cNvPr>
          <p:cNvSpPr>
            <a:spLocks/>
          </p:cNvSpPr>
          <p:nvPr/>
        </p:nvSpPr>
        <p:spPr bwMode="auto">
          <a:xfrm>
            <a:off x="584200" y="1295400"/>
            <a:ext cx="7846463" cy="4973638"/>
          </a:xfrm>
          <a:prstGeom prst="roundRect">
            <a:avLst>
              <a:gd name="adj" fmla="val 5503"/>
            </a:avLst>
          </a:prstGeom>
          <a:gradFill flip="none" rotWithShape="1">
            <a:gsLst>
              <a:gs pos="53000">
                <a:schemeClr val="bg1"/>
              </a:gs>
              <a:gs pos="100000">
                <a:schemeClr val="bg1">
                  <a:alpha val="50000"/>
                </a:schemeClr>
              </a:gs>
            </a:gsLst>
            <a:lin ang="5400000" scaled="1"/>
            <a:tileRect/>
          </a:gradFill>
          <a:ln w="3175">
            <a:noFill/>
            <a:headEnd type="none" w="med" len="med"/>
            <a:tailEnd type="none" w="med" len="med"/>
          </a:ln>
          <a:effectLst>
            <a:outerShdw blurRad="736600" dist="38100" dir="15120000"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pic>
        <p:nvPicPr>
          <p:cNvPr id="18" name="Picture 17">
            <a:extLst>
              <a:ext uri="{FF2B5EF4-FFF2-40B4-BE49-F238E27FC236}">
                <a16:creationId xmlns:a16="http://schemas.microsoft.com/office/drawing/2014/main" id="{E736B93C-CC21-A0FB-FF9A-FE5F5B38B06B}"/>
              </a:ext>
            </a:extLst>
          </p:cNvPr>
          <p:cNvPicPr>
            <a:picLocks noChangeAspect="1"/>
          </p:cNvPicPr>
          <p:nvPr/>
        </p:nvPicPr>
        <p:blipFill>
          <a:blip r:embed="rId3"/>
          <a:srcRect l="1482" t="4925" r="2076" b="5798"/>
          <a:stretch>
            <a:fillRect/>
          </a:stretch>
        </p:blipFill>
        <p:spPr>
          <a:xfrm>
            <a:off x="757936" y="1464433"/>
            <a:ext cx="7498991" cy="4627895"/>
          </a:xfrm>
          <a:prstGeom prst="roundRect">
            <a:avLst>
              <a:gd name="adj" fmla="val 2626"/>
            </a:avLst>
          </a:prstGeom>
        </p:spPr>
      </p:pic>
      <p:sp>
        <p:nvSpPr>
          <p:cNvPr id="14" name="Rounded Rectangle 4">
            <a:extLst>
              <a:ext uri="{FF2B5EF4-FFF2-40B4-BE49-F238E27FC236}">
                <a16:creationId xmlns:a16="http://schemas.microsoft.com/office/drawing/2014/main" id="{BF5B9576-3C3A-653F-4D8A-EE130327F4BC}"/>
              </a:ext>
            </a:extLst>
          </p:cNvPr>
          <p:cNvSpPr/>
          <p:nvPr/>
        </p:nvSpPr>
        <p:spPr bwMode="auto">
          <a:xfrm>
            <a:off x="4546600" y="4572000"/>
            <a:ext cx="3304077" cy="1157554"/>
          </a:xfrm>
          <a:prstGeom prst="accentBorderCallout1">
            <a:avLst>
              <a:gd name="adj1" fmla="val 36762"/>
              <a:gd name="adj2" fmla="val -4153"/>
              <a:gd name="adj3" fmla="val 37027"/>
              <a:gd name="adj4" fmla="val -66425"/>
            </a:avLst>
          </a:prstGeom>
          <a:solidFill>
            <a:schemeClr val="accent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gn="l" defTabSz="932472" fontAlgn="base">
              <a:spcBef>
                <a:spcPts val="400"/>
              </a:spcBef>
              <a:spcAft>
                <a:spcPct val="0"/>
              </a:spcAft>
            </a:pPr>
            <a:r>
              <a:rPr lang="en-US" sz="1600">
                <a:solidFill>
                  <a:schemeClr val="bg1"/>
                </a:solidFill>
                <a:ea typeface="Segoe UI" pitchFamily="34" charset="0"/>
                <a:cs typeface="Segoe UI" pitchFamily="34" charset="0"/>
              </a:rPr>
              <a:t>Example: Organizer with a 20K Attendee Pack. </a:t>
            </a:r>
          </a:p>
          <a:p>
            <a:pPr marL="285750" indent="-171450" algn="l" defTabSz="932472" fontAlgn="base">
              <a:spcBef>
                <a:spcPts val="400"/>
              </a:spcBef>
              <a:spcAft>
                <a:spcPct val="0"/>
              </a:spcAft>
              <a:buFont typeface="Arial" panose="020B0604020202020204" pitchFamily="34" charset="0"/>
              <a:buChar char="•"/>
            </a:pPr>
            <a:r>
              <a:rPr lang="en-US" sz="1600">
                <a:solidFill>
                  <a:schemeClr val="bg1"/>
                </a:solidFill>
                <a:ea typeface="Segoe UI" pitchFamily="34" charset="0"/>
                <a:cs typeface="Segoe UI" pitchFamily="34" charset="0"/>
              </a:rPr>
              <a:t>Selections above 20K are disabled</a:t>
            </a:r>
          </a:p>
        </p:txBody>
      </p:sp>
      <p:sp>
        <p:nvSpPr>
          <p:cNvPr id="20" name="Rectangle 19">
            <a:extLst>
              <a:ext uri="{FF2B5EF4-FFF2-40B4-BE49-F238E27FC236}">
                <a16:creationId xmlns:a16="http://schemas.microsoft.com/office/drawing/2014/main" id="{CC83DF88-DE9E-E2D7-E618-744347790D6E}"/>
              </a:ext>
            </a:extLst>
          </p:cNvPr>
          <p:cNvSpPr/>
          <p:nvPr/>
        </p:nvSpPr>
        <p:spPr>
          <a:xfrm>
            <a:off x="8963627" y="1980589"/>
            <a:ext cx="2639410" cy="83099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lvl="1" defTabSz="666750"/>
            <a:r>
              <a:rPr lang="en-US">
                <a:solidFill>
                  <a:schemeClr val="tx1"/>
                </a:solidFill>
              </a:rPr>
              <a:t>Organizers can select the </a:t>
            </a:r>
            <a:r>
              <a:rPr lang="en-US">
                <a:solidFill>
                  <a:schemeClr val="tx1"/>
                </a:solidFill>
                <a:latin typeface="+mj-lt"/>
              </a:rPr>
              <a:t>Event capacity </a:t>
            </a:r>
            <a:r>
              <a:rPr lang="en-US">
                <a:solidFill>
                  <a:schemeClr val="tx1"/>
                </a:solidFill>
              </a:rPr>
              <a:t>up to their assigned Attendee Pack</a:t>
            </a:r>
          </a:p>
        </p:txBody>
      </p:sp>
      <p:sp>
        <p:nvSpPr>
          <p:cNvPr id="21" name="Graphic 25">
            <a:extLst>
              <a:ext uri="{FF2B5EF4-FFF2-40B4-BE49-F238E27FC236}">
                <a16:creationId xmlns:a16="http://schemas.microsoft.com/office/drawing/2014/main" id="{7B2A30DC-5CAC-8531-B217-5D44BE3FB4EA}"/>
              </a:ext>
            </a:extLst>
          </p:cNvPr>
          <p:cNvSpPr/>
          <p:nvPr/>
        </p:nvSpPr>
        <p:spPr>
          <a:xfrm>
            <a:off x="8604399" y="2013359"/>
            <a:ext cx="211460" cy="211460"/>
          </a:xfrm>
          <a:custGeom>
            <a:avLst/>
            <a:gdLst>
              <a:gd name="csX0" fmla="*/ 174625 w 349250"/>
              <a:gd name="csY0" fmla="*/ 0 h 349250"/>
              <a:gd name="csX1" fmla="*/ 0 w 349250"/>
              <a:gd name="csY1" fmla="*/ 174625 h 349250"/>
              <a:gd name="csX2" fmla="*/ 174625 w 349250"/>
              <a:gd name="csY2" fmla="*/ 349250 h 349250"/>
              <a:gd name="csX3" fmla="*/ 349250 w 349250"/>
              <a:gd name="csY3" fmla="*/ 174625 h 349250"/>
              <a:gd name="csX4" fmla="*/ 174625 w 349250"/>
              <a:gd name="csY4" fmla="*/ 0 h 349250"/>
              <a:gd name="csX5" fmla="*/ 228570 w 349250"/>
              <a:gd name="csY5" fmla="*/ 184914 h 349250"/>
              <a:gd name="csX6" fmla="*/ 155809 w 349250"/>
              <a:gd name="csY6" fmla="*/ 257674 h 349250"/>
              <a:gd name="csX7" fmla="*/ 145521 w 349250"/>
              <a:gd name="csY7" fmla="*/ 261938 h 349250"/>
              <a:gd name="csX8" fmla="*/ 135232 w 349250"/>
              <a:gd name="csY8" fmla="*/ 257674 h 349250"/>
              <a:gd name="csX9" fmla="*/ 135232 w 349250"/>
              <a:gd name="csY9" fmla="*/ 237097 h 349250"/>
              <a:gd name="csX10" fmla="*/ 197705 w 349250"/>
              <a:gd name="csY10" fmla="*/ 174625 h 349250"/>
              <a:gd name="csX11" fmla="*/ 135233 w 349250"/>
              <a:gd name="csY11" fmla="*/ 112153 h 349250"/>
              <a:gd name="csX12" fmla="*/ 135233 w 349250"/>
              <a:gd name="csY12" fmla="*/ 91576 h 349250"/>
              <a:gd name="csX13" fmla="*/ 155809 w 349250"/>
              <a:gd name="csY13" fmla="*/ 91576 h 349250"/>
              <a:gd name="csX14" fmla="*/ 228570 w 349250"/>
              <a:gd name="csY14" fmla="*/ 164337 h 349250"/>
              <a:gd name="csX15" fmla="*/ 228570 w 349250"/>
              <a:gd name="csY15" fmla="*/ 184914 h 349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49250" h="349250">
                <a:moveTo>
                  <a:pt x="174625" y="0"/>
                </a:moveTo>
                <a:cubicBezTo>
                  <a:pt x="78334" y="0"/>
                  <a:pt x="0" y="78334"/>
                  <a:pt x="0" y="174625"/>
                </a:cubicBezTo>
                <a:cubicBezTo>
                  <a:pt x="0" y="270916"/>
                  <a:pt x="78334" y="349250"/>
                  <a:pt x="174625" y="349250"/>
                </a:cubicBezTo>
                <a:cubicBezTo>
                  <a:pt x="270916" y="349250"/>
                  <a:pt x="349250" y="270916"/>
                  <a:pt x="349250" y="174625"/>
                </a:cubicBezTo>
                <a:cubicBezTo>
                  <a:pt x="349250" y="78334"/>
                  <a:pt x="270916" y="0"/>
                  <a:pt x="174625" y="0"/>
                </a:cubicBezTo>
                <a:close/>
                <a:moveTo>
                  <a:pt x="228570" y="184914"/>
                </a:moveTo>
                <a:lnTo>
                  <a:pt x="155809" y="257674"/>
                </a:lnTo>
                <a:cubicBezTo>
                  <a:pt x="152972" y="260511"/>
                  <a:pt x="149246" y="261938"/>
                  <a:pt x="145521" y="261938"/>
                </a:cubicBezTo>
                <a:cubicBezTo>
                  <a:pt x="141796" y="261938"/>
                  <a:pt x="138070" y="260511"/>
                  <a:pt x="135232" y="257674"/>
                </a:cubicBezTo>
                <a:cubicBezTo>
                  <a:pt x="129542" y="251984"/>
                  <a:pt x="129542" y="242787"/>
                  <a:pt x="135232" y="237097"/>
                </a:cubicBezTo>
                <a:lnTo>
                  <a:pt x="197705" y="174625"/>
                </a:lnTo>
                <a:lnTo>
                  <a:pt x="135233" y="112153"/>
                </a:lnTo>
                <a:cubicBezTo>
                  <a:pt x="129543" y="106463"/>
                  <a:pt x="129543" y="97266"/>
                  <a:pt x="135233" y="91576"/>
                </a:cubicBezTo>
                <a:cubicBezTo>
                  <a:pt x="140922" y="85887"/>
                  <a:pt x="150120" y="85887"/>
                  <a:pt x="155809" y="91576"/>
                </a:cubicBezTo>
                <a:lnTo>
                  <a:pt x="228570" y="164337"/>
                </a:lnTo>
                <a:cubicBezTo>
                  <a:pt x="234259" y="170027"/>
                  <a:pt x="234259" y="179223"/>
                  <a:pt x="228570" y="184914"/>
                </a:cubicBezTo>
                <a:close/>
              </a:path>
            </a:pathLst>
          </a:custGeom>
          <a:gradFill>
            <a:gsLst>
              <a:gs pos="0">
                <a:schemeClr val="tx2">
                  <a:lumMod val="75000"/>
                </a:schemeClr>
              </a:gs>
              <a:gs pos="100000">
                <a:schemeClr val="accent3"/>
              </a:gs>
            </a:gsLst>
            <a:lin ang="2700000" scaled="1"/>
          </a:gradFill>
          <a:ln w="670" cap="flat">
            <a:noFill/>
            <a:prstDash val="solid"/>
            <a:miter/>
          </a:ln>
        </p:spPr>
        <p:txBody>
          <a:bodyPr/>
          <a:lstStyle/>
          <a:p>
            <a:endParaRPr lang="en-US"/>
          </a:p>
        </p:txBody>
      </p:sp>
    </p:spTree>
    <p:extLst>
      <p:ext uri="{BB962C8B-B14F-4D97-AF65-F5344CB8AC3E}">
        <p14:creationId xmlns:p14="http://schemas.microsoft.com/office/powerpoint/2010/main" val="4282114814"/>
      </p:ext>
    </p:extLst>
  </p:cSld>
  <p:clrMapOvr>
    <a:masterClrMapping/>
  </p:clrMapOvr>
  <p:transition>
    <p:fade/>
  </p:transition>
</p:sld>
</file>

<file path=ppt/theme/theme1.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2.xml><?xml version="1.0" encoding="utf-8"?>
<a:theme xmlns:a="http://schemas.openxmlformats.org/drawingml/2006/main" name="2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3BDCC65C-0571-4A93-8ED7-95BC1E3C80C3}" vid="{1E2ED179-859D-4E0A-A6D0-50341D6A0E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3F42C6-2810-4F94-ADE3-146E9D904644}">
  <ds:schemaRefs>
    <ds:schemaRef ds:uri="http://schemas.microsoft.com/sharepoint/v3/contenttype/forms"/>
  </ds:schemaRefs>
</ds:datastoreItem>
</file>

<file path=customXml/itemProps2.xml><?xml version="1.0" encoding="utf-8"?>
<ds:datastoreItem xmlns:ds="http://schemas.openxmlformats.org/officeDocument/2006/customXml" ds:itemID="{E75FBF6A-BAB0-458E-A91D-8755E950FA45}">
  <ds:schemaRefs>
    <ds:schemaRef ds:uri="6adfd4c8-54de-4fa2-b73e-b863698958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C365F6-D217-46A2-9075-88E499824520}">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13</Notes>
  <HiddenSlides>0</HiddenSlide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White template</vt:lpstr>
      <vt:lpstr>2_White template</vt:lpstr>
      <vt:lpstr>Events Monetization Changes </vt:lpstr>
      <vt:lpstr>Events Monetization Changes</vt:lpstr>
      <vt:lpstr>Purchase to scale events </vt:lpstr>
      <vt:lpstr>Advanced Events Capabilities moving to Teams Enterprise</vt:lpstr>
      <vt:lpstr>Existing Teams Premium  Customer Transition</vt:lpstr>
      <vt:lpstr>Teams Admin Center enhanced for Attendee Packs</vt:lpstr>
      <vt:lpstr>Simplified License Management – Assignment</vt:lpstr>
      <vt:lpstr>Simplified License Management – Removal</vt:lpstr>
      <vt:lpstr>Event Creation with Attendee Packs</vt:lpstr>
      <vt:lpstr>Enforcement: event creation</vt:lpstr>
      <vt:lpstr>Enforcement: event join time</vt:lpstr>
      <vt:lpstr>Attendee pack revoked after scheduling (before event)</vt:lpstr>
      <vt:lpstr>Maximum Events Concurrency Guidelines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Teams Events Monetization</dc:title>
  <dc:creator>Chelsea Hester</dc:creator>
  <cp:revision>3</cp:revision>
  <dcterms:created xsi:type="dcterms:W3CDTF">2023-10-03T14:11:37Z</dcterms:created>
  <dcterms:modified xsi:type="dcterms:W3CDTF">2026-03-18T22:10:30Z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MediaServiceImageTags">
    <vt:lpwstr/>
  </property>
</Properties>
</file>