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538" r:id="rId5"/>
    <p:sldMasterId id="2147485583" r:id="rId6"/>
    <p:sldMasterId id="2147485622" r:id="rId7"/>
  </p:sldMasterIdLst>
  <p:notesMasterIdLst>
    <p:notesMasterId r:id="rId43"/>
  </p:notesMasterIdLst>
  <p:handoutMasterIdLst>
    <p:handoutMasterId r:id="rId44"/>
  </p:handoutMasterIdLst>
  <p:sldIdLst>
    <p:sldId id="2147483647" r:id="rId8"/>
    <p:sldId id="2147482452" r:id="rId9"/>
    <p:sldId id="2147482459" r:id="rId10"/>
    <p:sldId id="267" r:id="rId11"/>
    <p:sldId id="2147482463" r:id="rId12"/>
    <p:sldId id="275" r:id="rId13"/>
    <p:sldId id="279" r:id="rId14"/>
    <p:sldId id="2147483644" r:id="rId15"/>
    <p:sldId id="2147483565" r:id="rId16"/>
    <p:sldId id="264" r:id="rId17"/>
    <p:sldId id="2147483639" r:id="rId18"/>
    <p:sldId id="2147483641" r:id="rId19"/>
    <p:sldId id="2147483642" r:id="rId20"/>
    <p:sldId id="367" r:id="rId21"/>
    <p:sldId id="2147483646" r:id="rId22"/>
    <p:sldId id="263" r:id="rId23"/>
    <p:sldId id="283" r:id="rId24"/>
    <p:sldId id="259" r:id="rId25"/>
    <p:sldId id="2147483645" r:id="rId26"/>
    <p:sldId id="261" r:id="rId27"/>
    <p:sldId id="256" r:id="rId28"/>
    <p:sldId id="288" r:id="rId29"/>
    <p:sldId id="278" r:id="rId30"/>
    <p:sldId id="266" r:id="rId31"/>
    <p:sldId id="291" r:id="rId32"/>
    <p:sldId id="268" r:id="rId33"/>
    <p:sldId id="282" r:id="rId34"/>
    <p:sldId id="287" r:id="rId35"/>
    <p:sldId id="270" r:id="rId36"/>
    <p:sldId id="269" r:id="rId37"/>
    <p:sldId id="289" r:id="rId38"/>
    <p:sldId id="262" r:id="rId39"/>
    <p:sldId id="2147482472" r:id="rId40"/>
    <p:sldId id="2147482471" r:id="rId41"/>
    <p:sldId id="2147482470" r:id="rId4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Aspectos generales" id="{BF17DAA2-C7F1-344C-A033-B98BFE9A305D}">
          <p14:sldIdLst/>
        </p14:section>
        <p14:section name="01 - Bienvenida e introducciones" id="{124BDEBE-45CF-4588-94D8-C2088A1DA3EA}">
          <p14:sldIdLst>
            <p14:sldId id="2147483647"/>
            <p14:sldId id="2147482452"/>
            <p14:sldId id="2147482459"/>
            <p14:sldId id="267"/>
            <p14:sldId id="2147482463"/>
          </p14:sldIdLst>
        </p14:section>
        <p14:section name="02 - Descripción general de M365 Copilot Chat" id="{B8577C94-83FE-F542-BF21-7E4028E96E80}">
          <p14:sldIdLst>
            <p14:sldId id="275"/>
            <p14:sldId id="279"/>
            <p14:sldId id="2147483644"/>
            <p14:sldId id="2147483565"/>
            <p14:sldId id="264"/>
            <p14:sldId id="2147483639"/>
            <p14:sldId id="2147483641"/>
            <p14:sldId id="2147483642"/>
            <p14:sldId id="367"/>
            <p14:sldId id="2147483646"/>
            <p14:sldId id="263"/>
            <p14:sldId id="283"/>
            <p14:sldId id="259"/>
            <p14:sldId id="2147483645"/>
          </p14:sldIdLst>
        </p14:section>
        <p14:section name="03 - Beneficios y valor" id="{4ACAC2A3-9BFC-8F40-85E9-F465707A4451}">
          <p14:sldIdLst>
            <p14:sldId id="261"/>
            <p14:sldId id="256"/>
            <p14:sldId id="288"/>
            <p14:sldId id="278"/>
            <p14:sldId id="266"/>
          </p14:sldIdLst>
        </p14:section>
        <p14:section name="04 - Agentes en Copilot Chat" id="{2DBD29AF-ED0B-3742-A681-867A3BB8E8AD}">
          <p14:sldIdLst>
            <p14:sldId id="291"/>
            <p14:sldId id="268"/>
            <p14:sldId id="282"/>
            <p14:sldId id="287"/>
          </p14:sldIdLst>
        </p14:section>
        <p14:section name="04 - Pasos siguientes" id="{78B4DDAE-A845-174F-8734-F2A1CAF5C6F5}">
          <p14:sldIdLst>
            <p14:sldId id="270"/>
            <p14:sldId id="269"/>
            <p14:sldId id="289"/>
            <p14:sldId id="262"/>
            <p14:sldId id="2147482472"/>
            <p14:sldId id="2147482471"/>
            <p14:sldId id="21474824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2CBFB310-F0CC-6356-7DDE-FBAB00044C57}" name="Nick Stillings" initials="NS" userId="S::nickst@microsoft.com::9e57d8e7-4902-42dd-916a-56a66defdf54" providerId="AD"/>
  <p188:author id="{C3B38B19-DB42-6796-81D6-5BEEDA101E1D}" name="Fernando Rheda" initials="FR" userId="S::ferheda@microsoft.com::70149de0-5a97-40d2-a2d2-3f0aea78086e"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 id="{0C9277F1-0302-3042-28C4-DC8E55A65955}" name="Walt Perry" initials="WP" userId="S::wperry@microsoft.com::7dcdee77-91a8-4951-aeac-a0e4718f57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0EC"/>
    <a:srgbClr val="FFFFFF"/>
    <a:srgbClr val="C03BC4"/>
    <a:srgbClr val="0078D4"/>
    <a:srgbClr val="F4F3F5"/>
    <a:srgbClr val="000000"/>
    <a:srgbClr val="0A0E28"/>
    <a:srgbClr val="080E56"/>
    <a:srgbClr val="F2F2F2"/>
    <a:srgbClr val="151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72" d="100"/>
          <a:sy n="72" d="100"/>
        </p:scale>
        <p:origin x="31" y="501"/>
      </p:cViewPr>
      <p:guideLst/>
    </p:cSldViewPr>
  </p:slideViewPr>
  <p:notesTextViewPr>
    <p:cViewPr>
      <p:scale>
        <a:sx n="3" d="2"/>
        <a:sy n="3" d="2"/>
      </p:scale>
      <p:origin x="0" y="0"/>
    </p:cViewPr>
  </p:notesTextViewPr>
  <p:notesViewPr>
    <p:cSldViewPr snapToGrid="0">
      <p:cViewPr>
        <p:scale>
          <a:sx n="125" d="100"/>
          <a:sy n="125" d="100"/>
        </p:scale>
        <p:origin x="1020" y="-44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D2B7-45BD-961E-1111A10B8D0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2B7-45BD-961E-1111A10B8D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D7-467D-902E-D77F47D56335}"/>
              </c:ext>
            </c:extLst>
          </c:dPt>
          <c:cat>
            <c:strRef>
              <c:f>Sheet1!$A$2:$A$4</c:f>
              <c:strCache>
                <c:ptCount val="2"/>
                <c:pt idx="0">
                  <c:v>1st Qtr</c:v>
                </c:pt>
                <c:pt idx="1">
                  <c:v>2nd Qtr</c:v>
                </c:pt>
              </c:strCache>
            </c:strRef>
          </c:cat>
          <c:val>
            <c:numRef>
              <c:f>Sheet1!$B$2:$B$4</c:f>
              <c:numCache>
                <c:formatCode>General</c:formatCode>
                <c:ptCount val="3"/>
                <c:pt idx="0">
                  <c:v>77</c:v>
                </c:pt>
                <c:pt idx="1">
                  <c:v>23</c:v>
                </c:pt>
              </c:numCache>
            </c:numRef>
          </c:val>
          <c:extLst>
            <c:ext xmlns:c16="http://schemas.microsoft.com/office/drawing/2014/chart" uri="{C3380CC4-5D6E-409C-BE32-E72D297353CC}">
              <c16:uniqueId val="{00000004-D2B7-45BD-961E-1111A10B8D03}"/>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57AA-46CA-911C-9CB51F99DA2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7AA-46CA-911C-9CB51F99DA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AA-46CA-911C-9CB51F99DA28}"/>
              </c:ext>
            </c:extLst>
          </c:dPt>
          <c:cat>
            <c:strRef>
              <c:f>Sheet1!$A$2:$A$4</c:f>
              <c:strCache>
                <c:ptCount val="2"/>
                <c:pt idx="0">
                  <c:v>1st Qtr</c:v>
                </c:pt>
                <c:pt idx="1">
                  <c:v>2nd Qtr</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6-57AA-46CA-911C-9CB51F99DA2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9FFD-46C5-AC85-4699BCE2394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FFD-46C5-AC85-4699BCE239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FD-46C5-AC85-4699BCE23948}"/>
              </c:ext>
            </c:extLst>
          </c:dPt>
          <c:cat>
            <c:strRef>
              <c:f>Sheet1!$A$2:$A$4</c:f>
              <c:strCache>
                <c:ptCount val="2"/>
                <c:pt idx="0">
                  <c:v>1st Qtr</c:v>
                </c:pt>
                <c:pt idx="1">
                  <c:v>2nd Qtr</c:v>
                </c:pt>
              </c:strCache>
            </c:strRef>
          </c:cat>
          <c:val>
            <c:numRef>
              <c:f>Sheet1!$B$2:$B$4</c:f>
              <c:numCache>
                <c:formatCode>General</c:formatCode>
                <c:ptCount val="3"/>
                <c:pt idx="0">
                  <c:v>65</c:v>
                </c:pt>
                <c:pt idx="1">
                  <c:v>35</c:v>
                </c:pt>
              </c:numCache>
            </c:numRef>
          </c:val>
          <c:extLst>
            <c:ext xmlns:c16="http://schemas.microsoft.com/office/drawing/2014/chart" uri="{C3380CC4-5D6E-409C-BE32-E72D297353CC}">
              <c16:uniqueId val="{00000006-9FFD-46C5-AC85-4699BCE23948}"/>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svg"/><Relationship Id="rId1" Type="http://schemas.openxmlformats.org/officeDocument/2006/relationships/image" Target="../media/image124.svg"/></Relationships>
</file>

<file path=ppt/diagrams/_rels/data2.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svg"/><Relationship Id="rId1" Type="http://schemas.openxmlformats.org/officeDocument/2006/relationships/image" Target="../media/image127.svg"/><Relationship Id="rId4" Type="http://schemas.openxmlformats.org/officeDocument/2006/relationships/image" Target="../media/image1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svg"/><Relationship Id="rId1" Type="http://schemas.openxmlformats.org/officeDocument/2006/relationships/image" Target="../media/image1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svg"/><Relationship Id="rId1" Type="http://schemas.openxmlformats.org/officeDocument/2006/relationships/image" Target="../media/image127.svg"/><Relationship Id="rId4" Type="http://schemas.openxmlformats.org/officeDocument/2006/relationships/image" Target="../media/image13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ABE5626F-5621-4116-92C4-D5BF49D032AE}">
      <dgm:prSet custT="1"/>
      <dgm:spPr/>
      <dgm:t>
        <a:bodyPr/>
        <a:lstStyle/>
        <a:p>
          <a:pPr>
            <a:lnSpc>
              <a:spcPct val="100000"/>
            </a:lnSpc>
          </a:pPr>
          <a:r>
            <a:rPr lang="es-es" sz="2000" b="1" dirty="0"/>
            <a:t>Inspirando la creatividad: </a:t>
          </a:r>
          <a:r>
            <a:rPr lang="es-es" sz="2000" dirty="0"/>
            <a:t>inspira creatividad al proporcionar perspectivas </a:t>
          </a:r>
          <a:br>
            <a:rPr lang="es-es" sz="2000" dirty="0"/>
          </a:br>
          <a:r>
            <a:rPr lang="es-es" sz="2000" dirty="0"/>
            <a:t>y sugerencias que pueden ayudar a los usuarios a pensar de manera creativa.</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pPr>
            <a:lnSpc>
              <a:spcPct val="100000"/>
            </a:lnSpc>
          </a:pPr>
          <a:endParaRPr lang="en-US"/>
        </a:p>
      </dgm:t>
    </dgm:pt>
    <dgm:pt modelId="{9E7F2869-701A-43BD-ADA3-38563C9E2EBC}">
      <dgm:prSet custT="1"/>
      <dgm:spPr/>
      <dgm:t>
        <a:bodyPr/>
        <a:lstStyle/>
        <a:p>
          <a:pPr>
            <a:lnSpc>
              <a:spcPct val="100000"/>
            </a:lnSpc>
          </a:pPr>
          <a:r>
            <a:rPr lang="es-es" sz="2000" b="1" dirty="0"/>
            <a:t>Reducción de la fatiga: </a:t>
          </a:r>
          <a:r>
            <a:rPr lang="en-US" sz="2000" b="0" i="0" dirty="0"/>
            <a:t>Copilot Chat reduce </a:t>
          </a:r>
          <a:r>
            <a:rPr lang="en-US" sz="2000" b="0" i="0" dirty="0" err="1"/>
            <a:t>el</a:t>
          </a:r>
          <a:r>
            <a:rPr lang="en-US" sz="2000" b="0" i="0" dirty="0"/>
            <a:t> </a:t>
          </a:r>
          <a:r>
            <a:rPr lang="en-US" sz="2000" b="0" i="0" dirty="0" err="1"/>
            <a:t>tiempo</a:t>
          </a:r>
          <a:r>
            <a:rPr lang="en-US" sz="2000" b="0" i="0" dirty="0"/>
            <a:t> de </a:t>
          </a:r>
          <a:r>
            <a:rPr lang="en-US" sz="2000" b="0" i="0" dirty="0" err="1"/>
            <a:t>en</a:t>
          </a:r>
          <a:r>
            <a:rPr lang="en-US" sz="2000" b="0" i="0" dirty="0"/>
            <a:t> </a:t>
          </a:r>
          <a:r>
            <a:rPr lang="en-US" sz="2000" b="0" i="0" dirty="0" err="1"/>
            <a:t>tareas</a:t>
          </a:r>
          <a:r>
            <a:rPr lang="en-US" sz="2000" b="0" i="0" dirty="0"/>
            <a:t> </a:t>
          </a:r>
          <a:r>
            <a:rPr lang="en-US" sz="2000" b="0" i="0" dirty="0" err="1"/>
            <a:t>intensivas</a:t>
          </a:r>
          <a:r>
            <a:rPr lang="en-US" sz="2000" b="0" i="0" dirty="0"/>
            <a:t> </a:t>
          </a:r>
          <a:r>
            <a:rPr lang="en-US" sz="2000" b="0" i="0" dirty="0" err="1"/>
            <a:t>en</a:t>
          </a:r>
          <a:r>
            <a:rPr lang="en-US" sz="2000" b="0" i="0" dirty="0"/>
            <a:t> </a:t>
          </a:r>
          <a:r>
            <a:rPr lang="en-US" sz="2000" b="0" i="0" dirty="0" err="1"/>
            <a:t>texto</a:t>
          </a:r>
          <a:r>
            <a:rPr lang="en-US" sz="2000" b="0" i="0" dirty="0"/>
            <a:t>, </a:t>
          </a:r>
          <a:r>
            <a:rPr lang="en-US" sz="2000" b="0" i="0" dirty="0" err="1"/>
            <a:t>facilitando</a:t>
          </a:r>
          <a:r>
            <a:rPr lang="en-US" sz="2000" b="0" i="0" dirty="0"/>
            <a:t> la </a:t>
          </a:r>
          <a:r>
            <a:rPr lang="en-US" sz="2000" b="0" i="0" dirty="0" err="1"/>
            <a:t>síntesis</a:t>
          </a:r>
          <a:r>
            <a:rPr lang="en-US" sz="2000" b="0" i="0" dirty="0"/>
            <a:t>, </a:t>
          </a:r>
          <a:r>
            <a:rPr lang="en-US" sz="2000" b="0" i="0" dirty="0" err="1"/>
            <a:t>estructuración</a:t>
          </a:r>
          <a:r>
            <a:rPr lang="en-US" sz="2000" b="0" i="0" dirty="0"/>
            <a:t> y </a:t>
          </a:r>
          <a:r>
            <a:rPr lang="en-US" sz="2000" b="0" i="0" dirty="0" err="1"/>
            <a:t>generación</a:t>
          </a:r>
          <a:r>
            <a:rPr lang="en-US" sz="2000" b="0" i="0" dirty="0"/>
            <a:t> de </a:t>
          </a:r>
          <a:r>
            <a:rPr lang="en-US" sz="2000" b="0" i="0" dirty="0" err="1"/>
            <a:t>contenido</a:t>
          </a:r>
          <a:r>
            <a:rPr lang="en-US" sz="2000" b="0" i="0" dirty="0"/>
            <a:t> </a:t>
          </a:r>
          <a:r>
            <a:rPr lang="en-US" sz="2000" b="0" i="0" dirty="0" err="1"/>
            <a:t>en</a:t>
          </a:r>
          <a:r>
            <a:rPr lang="en-US" sz="2000" b="0" i="0" dirty="0"/>
            <a:t> </a:t>
          </a:r>
          <a:r>
            <a:rPr lang="en-US" sz="2000" b="0" i="0" dirty="0" err="1"/>
            <a:t>el</a:t>
          </a:r>
          <a:r>
            <a:rPr lang="en-US" sz="2000" b="0" i="0" dirty="0"/>
            <a:t> </a:t>
          </a:r>
          <a:r>
            <a:rPr lang="en-US" sz="2000" b="0" i="0" dirty="0" err="1"/>
            <a:t>flujo</a:t>
          </a:r>
          <a:r>
            <a:rPr lang="en-US" sz="2000" b="0" i="0" dirty="0"/>
            <a:t> de </a:t>
          </a:r>
          <a:r>
            <a:rPr lang="en-US" sz="2000" b="0" i="0" dirty="0" err="1"/>
            <a:t>trabajo</a:t>
          </a:r>
          <a:r>
            <a:rPr lang="en-US" sz="2000" b="0" i="0" dirty="0"/>
            <a:t>.</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pPr>
            <a:lnSpc>
              <a:spcPct val="100000"/>
            </a:lnSpc>
          </a:pPr>
          <a:endParaRPr lang="en-US"/>
        </a:p>
      </dgm:t>
    </dgm:pt>
    <dgm:pt modelId="{E4C70C77-36B7-4D54-BCB8-EC28CF6DAE9B}">
      <dgm:prSet custT="1"/>
      <dgm:spPr/>
      <dgm:t>
        <a:bodyPr/>
        <a:lstStyle/>
        <a:p>
          <a:pPr>
            <a:lnSpc>
              <a:spcPct val="100000"/>
            </a:lnSpc>
          </a:pPr>
          <a:r>
            <a:rPr lang="es-es" sz="2000" b="1" dirty="0"/>
            <a:t>Mejora de la concentración: </a:t>
          </a:r>
          <a:r>
            <a:rPr lang="es-es" sz="2000" dirty="0"/>
            <a:t>permite que los equipos ocupados se </a:t>
          </a:r>
          <a:br>
            <a:rPr lang="es-es" sz="2000" dirty="0"/>
          </a:br>
          <a:r>
            <a:rPr lang="es-es" sz="2000" dirty="0"/>
            <a:t>centren en lo que realmente importa, encargándose de las tareas rutinarias.</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3"/>
      <dgm:spPr/>
    </dgm:pt>
    <dgm:pt modelId="{3DDF01D4-3029-4C16-B063-08A93B8DF9E6}" type="pres">
      <dgm:prSet presAssocID="{ABE5626F-5621-4116-92C4-D5BF49D032AE}"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3">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3"/>
      <dgm:spPr/>
    </dgm:pt>
    <dgm:pt modelId="{03D97F40-E858-4A6A-9FDC-ECB4254BEC5D}" type="pres">
      <dgm:prSet presAssocID="{9E7F2869-701A-43BD-ADA3-38563C9E2EBC}"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3">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3"/>
      <dgm:spPr/>
    </dgm:pt>
    <dgm:pt modelId="{72DC3516-05B9-42B1-A92F-A1526B8B636A}" type="pres">
      <dgm:prSet presAssocID="{E4C70C77-36B7-4D54-BCB8-EC28CF6DAE9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3">
        <dgm:presLayoutVars>
          <dgm:chMax val="0"/>
          <dgm:chPref val="0"/>
        </dgm:presLayoutVars>
      </dgm:prSet>
      <dgm:spPr/>
    </dgm:pt>
  </dgm:ptLst>
  <dgm:cxnLst>
    <dgm:cxn modelId="{4895453A-7971-4E63-89C9-DBC638B8D861}" srcId="{E5D99AAC-0404-4034-ABF0-A7E440B4BBB0}" destId="{E4C70C77-36B7-4D54-BCB8-EC28CF6DAE9B}" srcOrd="2" destOrd="0" parTransId="{B3ADB1BA-F0B2-43D2-9524-2EEB60FCD638}" sibTransId="{8C412673-FFFA-4565-ADDE-09FD2EF53A25}"/>
    <dgm:cxn modelId="{A9DFD46A-EADC-477A-9961-74B1D3DA46C9}" type="presOf" srcId="{9E7F2869-701A-43BD-ADA3-38563C9E2EBC}" destId="{6B9297EA-2422-403C-B64F-34F847640879}" srcOrd="0" destOrd="0" presId="urn:microsoft.com/office/officeart/2018/2/layout/IconVerticalSolidList"/>
    <dgm:cxn modelId="{7365DD6E-B81F-4B22-841A-AA15F7417B08}" type="presOf" srcId="{E4C70C77-36B7-4D54-BCB8-EC28CF6DAE9B}" destId="{1E9563C6-55FA-41E4-832A-5233D9D6C63F}" srcOrd="0" destOrd="0" presId="urn:microsoft.com/office/officeart/2018/2/layout/IconVerticalSolidList"/>
    <dgm:cxn modelId="{4C774F54-798D-4B20-B1C0-160085015E56}" type="presOf" srcId="{E5D99AAC-0404-4034-ABF0-A7E440B4BBB0}" destId="{4301445F-2D0C-453E-8A63-5B16992F2708}" srcOrd="0" destOrd="0" presId="urn:microsoft.com/office/officeart/2018/2/layout/IconVerticalSolidList"/>
    <dgm:cxn modelId="{9247C090-F2AF-42AD-BD58-BEA5E7D6BA1C}" type="presOf" srcId="{ABE5626F-5621-4116-92C4-D5BF49D032AE}" destId="{9BDFE690-4FA1-4C8F-A745-9284038E8D08}" srcOrd="0" destOrd="0" presId="urn:microsoft.com/office/officeart/2018/2/layout/IconVerticalSolidList"/>
    <dgm:cxn modelId="{B1BB9EB1-36B2-4C49-AA6E-6E09BA545402}" srcId="{E5D99AAC-0404-4034-ABF0-A7E440B4BBB0}" destId="{9E7F2869-701A-43BD-ADA3-38563C9E2EBC}" srcOrd="1" destOrd="0" parTransId="{09158FD9-87F4-4896-8B00-1B4407D9F950}" sibTransId="{8CD9F01C-5064-4C14-9B79-282F3CE7CE3E}"/>
    <dgm:cxn modelId="{C2E432D3-2DD8-4E67-9C02-27D6DDCD9133}" srcId="{E5D99AAC-0404-4034-ABF0-A7E440B4BBB0}" destId="{ABE5626F-5621-4116-92C4-D5BF49D032AE}" srcOrd="0" destOrd="0" parTransId="{0E77B7DC-DA3E-48A5-995C-6B75397E4DDE}" sibTransId="{52649197-C74A-4067-A1BD-B64531DB94F6}"/>
    <dgm:cxn modelId="{CDE221F6-69FF-4164-B662-230825457EED}" type="presParOf" srcId="{4301445F-2D0C-453E-8A63-5B16992F2708}" destId="{148E7BE8-D71E-4FFE-AAF2-481D3A8ACF09}" srcOrd="0" destOrd="0" presId="urn:microsoft.com/office/officeart/2018/2/layout/IconVerticalSolidList"/>
    <dgm:cxn modelId="{B9140466-5C22-4DE1-A724-29C3B0FF341F}" type="presParOf" srcId="{148E7BE8-D71E-4FFE-AAF2-481D3A8ACF09}" destId="{17E66A36-836B-410D-9AD9-343F2C4301B5}" srcOrd="0" destOrd="0" presId="urn:microsoft.com/office/officeart/2018/2/layout/IconVerticalSolidList"/>
    <dgm:cxn modelId="{B025ED5D-DCB0-482C-8AD7-80F1842B7F4D}" type="presParOf" srcId="{148E7BE8-D71E-4FFE-AAF2-481D3A8ACF09}" destId="{3DDF01D4-3029-4C16-B063-08A93B8DF9E6}" srcOrd="1" destOrd="0" presId="urn:microsoft.com/office/officeart/2018/2/layout/IconVerticalSolidList"/>
    <dgm:cxn modelId="{F3AA79AA-91FC-4EF4-91EE-0B8041392ADB}" type="presParOf" srcId="{148E7BE8-D71E-4FFE-AAF2-481D3A8ACF09}" destId="{FFA6A599-1EBD-497E-AB08-5A952496B5D0}" srcOrd="2" destOrd="0" presId="urn:microsoft.com/office/officeart/2018/2/layout/IconVerticalSolidList"/>
    <dgm:cxn modelId="{ED139401-8702-4C08-AECF-D04E7812AC30}" type="presParOf" srcId="{148E7BE8-D71E-4FFE-AAF2-481D3A8ACF09}" destId="{9BDFE690-4FA1-4C8F-A745-9284038E8D08}" srcOrd="3" destOrd="0" presId="urn:microsoft.com/office/officeart/2018/2/layout/IconVerticalSolidList"/>
    <dgm:cxn modelId="{248730BD-1049-4E08-9203-5BB20AB1E8EC}" type="presParOf" srcId="{4301445F-2D0C-453E-8A63-5B16992F2708}" destId="{0848612F-4137-40AB-A1F3-F627CFAD8ED1}" srcOrd="1" destOrd="0" presId="urn:microsoft.com/office/officeart/2018/2/layout/IconVerticalSolidList"/>
    <dgm:cxn modelId="{F5028774-0649-4725-B002-42B0C8C98FC8}" type="presParOf" srcId="{4301445F-2D0C-453E-8A63-5B16992F2708}" destId="{92484D88-C603-43CC-8DE1-B4C2D095C27C}" srcOrd="2" destOrd="0" presId="urn:microsoft.com/office/officeart/2018/2/layout/IconVerticalSolidList"/>
    <dgm:cxn modelId="{5278ABF7-90A7-46EB-94B2-D1B6AC751FA7}" type="presParOf" srcId="{92484D88-C603-43CC-8DE1-B4C2D095C27C}" destId="{C216A242-D984-4697-9961-91C13DEE8E03}" srcOrd="0" destOrd="0" presId="urn:microsoft.com/office/officeart/2018/2/layout/IconVerticalSolidList"/>
    <dgm:cxn modelId="{BB86C138-66F1-4914-A587-4F82FD308DC6}" type="presParOf" srcId="{92484D88-C603-43CC-8DE1-B4C2D095C27C}" destId="{03D97F40-E858-4A6A-9FDC-ECB4254BEC5D}" srcOrd="1" destOrd="0" presId="urn:microsoft.com/office/officeart/2018/2/layout/IconVerticalSolidList"/>
    <dgm:cxn modelId="{1CEB89F3-9ED9-4E14-ABF5-3009612F9793}" type="presParOf" srcId="{92484D88-C603-43CC-8DE1-B4C2D095C27C}" destId="{8EC9B912-6300-48F7-91E8-98B295F20EDD}" srcOrd="2" destOrd="0" presId="urn:microsoft.com/office/officeart/2018/2/layout/IconVerticalSolidList"/>
    <dgm:cxn modelId="{8EF42A0A-DD35-4E69-8391-434389F6887E}" type="presParOf" srcId="{92484D88-C603-43CC-8DE1-B4C2D095C27C}" destId="{6B9297EA-2422-403C-B64F-34F847640879}" srcOrd="3" destOrd="0" presId="urn:microsoft.com/office/officeart/2018/2/layout/IconVerticalSolidList"/>
    <dgm:cxn modelId="{ED4C50EB-9340-4B28-A76C-E9DE30D09020}" type="presParOf" srcId="{4301445F-2D0C-453E-8A63-5B16992F2708}" destId="{88329D6B-C1DB-4E70-86DA-8536663B28FE}" srcOrd="3" destOrd="0" presId="urn:microsoft.com/office/officeart/2018/2/layout/IconVerticalSolidList"/>
    <dgm:cxn modelId="{9BF71A27-C16C-4246-9BDB-BE39F60BB516}" type="presParOf" srcId="{4301445F-2D0C-453E-8A63-5B16992F2708}" destId="{61EE57D3-B314-4171-8A0E-70B825BF85B4}" srcOrd="4" destOrd="0" presId="urn:microsoft.com/office/officeart/2018/2/layout/IconVerticalSolidList"/>
    <dgm:cxn modelId="{C2143E58-F323-4CE3-AC3A-819D4C1E7946}" type="presParOf" srcId="{61EE57D3-B314-4171-8A0E-70B825BF85B4}" destId="{FDEB6B5E-BBC3-48B4-94F3-A396BDA0CAD6}" srcOrd="0" destOrd="0" presId="urn:microsoft.com/office/officeart/2018/2/layout/IconVerticalSolidList"/>
    <dgm:cxn modelId="{B5405536-1A1A-4F37-ACEE-7CE05D88EE2A}" type="presParOf" srcId="{61EE57D3-B314-4171-8A0E-70B825BF85B4}" destId="{72DC3516-05B9-42B1-A92F-A1526B8B636A}" srcOrd="1" destOrd="0" presId="urn:microsoft.com/office/officeart/2018/2/layout/IconVerticalSolidList"/>
    <dgm:cxn modelId="{2C58772F-480E-4067-947B-EFA6CE0FD138}" type="presParOf" srcId="{61EE57D3-B314-4171-8A0E-70B825BF85B4}" destId="{56ACA716-B444-42E8-BFAF-DFB13C2F0D84}" srcOrd="2" destOrd="0" presId="urn:microsoft.com/office/officeart/2018/2/layout/IconVerticalSolidList"/>
    <dgm:cxn modelId="{CB432E7A-208F-473D-AF3E-4667A5B826E1}" type="presParOf" srcId="{61EE57D3-B314-4171-8A0E-70B825BF85B4}" destId="{1E9563C6-55FA-41E4-832A-5233D9D6C6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99AAC-0404-4034-ABF0-A7E440B4BBB0}"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BE5626F-5621-4116-92C4-D5BF49D032AE}">
      <dgm:prSet/>
      <dgm:spPr/>
      <dgm:t>
        <a:bodyPr/>
        <a:lstStyle/>
        <a:p>
          <a:pPr>
            <a:lnSpc>
              <a:spcPct val="100000"/>
            </a:lnSpc>
          </a:pPr>
          <a:r>
            <a:rPr lang="es-es" b="1" dirty="0"/>
            <a:t>Resumen del documento: </a:t>
          </a:r>
          <a:r>
            <a:rPr lang="es-es" dirty="0" err="1"/>
            <a:t>Copilot</a:t>
          </a:r>
          <a:r>
            <a:rPr lang="es-es" dirty="0"/>
            <a:t> Chat puede ayudar </a:t>
          </a:r>
          <a:br>
            <a:rPr lang="es-es" dirty="0"/>
          </a:br>
          <a:r>
            <a:rPr lang="es-es" dirty="0"/>
            <a:t>a los usuarios a resumir rápidamente documentos largos.</a:t>
          </a:r>
        </a:p>
      </dgm:t>
    </dgm:pt>
    <dgm:pt modelId="{0E77B7DC-DA3E-48A5-995C-6B75397E4DDE}" type="parTrans" cxnId="{C2E432D3-2DD8-4E67-9C02-27D6DDCD9133}">
      <dgm:prSet/>
      <dgm:spPr/>
      <dgm:t>
        <a:bodyPr/>
        <a:lstStyle/>
        <a:p>
          <a:endParaRPr lang="en-US"/>
        </a:p>
      </dgm:t>
    </dgm:pt>
    <dgm:pt modelId="{52649197-C74A-4067-A1BD-B64531DB94F6}" type="sibTrans" cxnId="{C2E432D3-2DD8-4E67-9C02-27D6DDCD9133}">
      <dgm:prSet/>
      <dgm:spPr/>
      <dgm:t>
        <a:bodyPr/>
        <a:lstStyle/>
        <a:p>
          <a:pPr>
            <a:lnSpc>
              <a:spcPct val="100000"/>
            </a:lnSpc>
          </a:pPr>
          <a:endParaRPr lang="en-US"/>
        </a:p>
      </dgm:t>
    </dgm:pt>
    <dgm:pt modelId="{9E7F2869-701A-43BD-ADA3-38563C9E2EBC}">
      <dgm:prSet/>
      <dgm:spPr/>
      <dgm:t>
        <a:bodyPr/>
        <a:lstStyle/>
        <a:p>
          <a:pPr>
            <a:lnSpc>
              <a:spcPct val="100000"/>
            </a:lnSpc>
          </a:pPr>
          <a:r>
            <a:rPr lang="es-es" b="1"/>
            <a:t>Generación de contenido creativo: </a:t>
          </a:r>
          <a:r>
            <a:rPr lang="es-es"/>
            <a:t>los usuarios pueden aprovechar Copilot Chat para generar contenido creativo como historias, poemas y otros materiales escritos.</a:t>
          </a:r>
        </a:p>
      </dgm:t>
    </dgm:pt>
    <dgm:pt modelId="{09158FD9-87F4-4896-8B00-1B4407D9F950}" type="parTrans" cxnId="{B1BB9EB1-36B2-4C49-AA6E-6E09BA545402}">
      <dgm:prSet/>
      <dgm:spPr/>
      <dgm:t>
        <a:bodyPr/>
        <a:lstStyle/>
        <a:p>
          <a:endParaRPr lang="en-US"/>
        </a:p>
      </dgm:t>
    </dgm:pt>
    <dgm:pt modelId="{8CD9F01C-5064-4C14-9B79-282F3CE7CE3E}" type="sibTrans" cxnId="{B1BB9EB1-36B2-4C49-AA6E-6E09BA545402}">
      <dgm:prSet/>
      <dgm:spPr/>
      <dgm:t>
        <a:bodyPr/>
        <a:lstStyle/>
        <a:p>
          <a:pPr>
            <a:lnSpc>
              <a:spcPct val="100000"/>
            </a:lnSpc>
          </a:pPr>
          <a:endParaRPr lang="en-US"/>
        </a:p>
      </dgm:t>
    </dgm:pt>
    <dgm:pt modelId="{E4C70C77-36B7-4D54-BCB8-EC28CF6DAE9B}">
      <dgm:prSet/>
      <dgm:spPr/>
      <dgm:t>
        <a:bodyPr tIns="72000"/>
        <a:lstStyle/>
        <a:p>
          <a:pPr>
            <a:lnSpc>
              <a:spcPct val="100000"/>
            </a:lnSpc>
          </a:pPr>
          <a:r>
            <a:rPr lang="es-es" b="1" dirty="0"/>
            <a:t>Respuestas rápidas y explicaciones: </a:t>
          </a:r>
          <a:r>
            <a:rPr lang="es-es" dirty="0" err="1"/>
            <a:t>Copilot</a:t>
          </a:r>
          <a:r>
            <a:rPr lang="es-es" dirty="0"/>
            <a:t> Chat puede utilizarse para ofrecer respuestas rápidas a preguntas y explicaciones sobre diversos temas, lo que aumenta </a:t>
          </a:r>
          <a:br>
            <a:rPr lang="es-es" dirty="0"/>
          </a:br>
          <a:r>
            <a:rPr lang="es-es" dirty="0"/>
            <a:t>la productividad.</a:t>
          </a:r>
        </a:p>
      </dgm:t>
    </dgm:pt>
    <dgm:pt modelId="{B3ADB1BA-F0B2-43D2-9524-2EEB60FCD638}" type="parTrans" cxnId="{4895453A-7971-4E63-89C9-DBC638B8D861}">
      <dgm:prSet/>
      <dgm:spPr/>
      <dgm:t>
        <a:bodyPr/>
        <a:lstStyle/>
        <a:p>
          <a:endParaRPr lang="en-US"/>
        </a:p>
      </dgm:t>
    </dgm:pt>
    <dgm:pt modelId="{8C412673-FFFA-4565-ADDE-09FD2EF53A25}" type="sibTrans" cxnId="{4895453A-7971-4E63-89C9-DBC638B8D861}">
      <dgm:prSet/>
      <dgm:spPr/>
      <dgm:t>
        <a:bodyPr/>
        <a:lstStyle/>
        <a:p>
          <a:pPr>
            <a:lnSpc>
              <a:spcPct val="100000"/>
            </a:lnSpc>
          </a:pPr>
          <a:endParaRPr lang="en-US"/>
        </a:p>
      </dgm:t>
    </dgm:pt>
    <dgm:pt modelId="{818951F5-6D64-4271-AEBD-7E53DF66E79A}">
      <dgm:prSet/>
      <dgm:spPr/>
      <dgm:t>
        <a:bodyPr/>
        <a:lstStyle/>
        <a:p>
          <a:pPr>
            <a:lnSpc>
              <a:spcPct val="100000"/>
            </a:lnSpc>
          </a:pPr>
          <a:r>
            <a:rPr lang="es-es" b="1" dirty="0"/>
            <a:t>Ayuda en la investigación</a:t>
          </a:r>
          <a:r>
            <a:rPr lang="es-es" dirty="0"/>
            <a:t>: </a:t>
          </a:r>
          <a:r>
            <a:rPr lang="es-es" dirty="0" err="1"/>
            <a:t>Copilot</a:t>
          </a:r>
          <a:r>
            <a:rPr lang="es-es" dirty="0"/>
            <a:t> Chat puede facilitar </a:t>
          </a:r>
          <a:br>
            <a:rPr lang="es-es" dirty="0"/>
          </a:br>
          <a:r>
            <a:rPr lang="es-es" dirty="0"/>
            <a:t>la investigación de sectores, mercados, competidores </a:t>
          </a:r>
          <a:br>
            <a:rPr lang="es-es" dirty="0"/>
          </a:br>
          <a:r>
            <a:rPr lang="es-es" dirty="0"/>
            <a:t>y productos.</a:t>
          </a:r>
        </a:p>
      </dgm:t>
    </dgm:pt>
    <dgm:pt modelId="{C120DEFE-4D07-43F1-B72F-CB3EE2F09189}" type="parTrans" cxnId="{91ADDDE3-162E-4414-B664-B065DCF57F94}">
      <dgm:prSet/>
      <dgm:spPr/>
      <dgm:t>
        <a:bodyPr/>
        <a:lstStyle/>
        <a:p>
          <a:endParaRPr lang="en-US"/>
        </a:p>
      </dgm:t>
    </dgm:pt>
    <dgm:pt modelId="{8156DE89-B328-4B29-8ACF-63B4B81E2DC0}" type="sibTrans" cxnId="{91ADDDE3-162E-4414-B664-B065DCF57F94}">
      <dgm:prSet/>
      <dgm:spPr/>
      <dgm:t>
        <a:bodyPr/>
        <a:lstStyle/>
        <a:p>
          <a:endParaRPr lang="en-US"/>
        </a:p>
      </dgm:t>
    </dgm:pt>
    <dgm:pt modelId="{4301445F-2D0C-453E-8A63-5B16992F2708}" type="pres">
      <dgm:prSet presAssocID="{E5D99AAC-0404-4034-ABF0-A7E440B4BBB0}" presName="root" presStyleCnt="0">
        <dgm:presLayoutVars>
          <dgm:dir/>
          <dgm:resizeHandles val="exact"/>
        </dgm:presLayoutVars>
      </dgm:prSet>
      <dgm:spPr/>
    </dgm:pt>
    <dgm:pt modelId="{148E7BE8-D71E-4FFE-AAF2-481D3A8ACF09}" type="pres">
      <dgm:prSet presAssocID="{ABE5626F-5621-4116-92C4-D5BF49D032AE}" presName="compNode" presStyleCnt="0"/>
      <dgm:spPr/>
    </dgm:pt>
    <dgm:pt modelId="{17E66A36-836B-410D-9AD9-343F2C4301B5}" type="pres">
      <dgm:prSet presAssocID="{ABE5626F-5621-4116-92C4-D5BF49D032AE}" presName="bgRect" presStyleLbl="bgShp" presStyleIdx="0" presStyleCnt="4"/>
      <dgm:spPr/>
    </dgm:pt>
    <dgm:pt modelId="{3DDF01D4-3029-4C16-B063-08A93B8DF9E6}" type="pres">
      <dgm:prSet presAssocID="{ABE5626F-5621-4116-92C4-D5BF49D032A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FFA6A599-1EBD-497E-AB08-5A952496B5D0}" type="pres">
      <dgm:prSet presAssocID="{ABE5626F-5621-4116-92C4-D5BF49D032AE}" presName="spaceRect" presStyleCnt="0"/>
      <dgm:spPr/>
    </dgm:pt>
    <dgm:pt modelId="{9BDFE690-4FA1-4C8F-A745-9284038E8D08}" type="pres">
      <dgm:prSet presAssocID="{ABE5626F-5621-4116-92C4-D5BF49D032AE}" presName="parTx" presStyleLbl="revTx" presStyleIdx="0" presStyleCnt="4">
        <dgm:presLayoutVars>
          <dgm:chMax val="0"/>
          <dgm:chPref val="0"/>
        </dgm:presLayoutVars>
      </dgm:prSet>
      <dgm:spPr/>
    </dgm:pt>
    <dgm:pt modelId="{0848612F-4137-40AB-A1F3-F627CFAD8ED1}" type="pres">
      <dgm:prSet presAssocID="{52649197-C74A-4067-A1BD-B64531DB94F6}" presName="sibTrans" presStyleCnt="0"/>
      <dgm:spPr/>
    </dgm:pt>
    <dgm:pt modelId="{92484D88-C603-43CC-8DE1-B4C2D095C27C}" type="pres">
      <dgm:prSet presAssocID="{9E7F2869-701A-43BD-ADA3-38563C9E2EBC}" presName="compNode" presStyleCnt="0"/>
      <dgm:spPr/>
    </dgm:pt>
    <dgm:pt modelId="{C216A242-D984-4697-9961-91C13DEE8E03}" type="pres">
      <dgm:prSet presAssocID="{9E7F2869-701A-43BD-ADA3-38563C9E2EBC}" presName="bgRect" presStyleLbl="bgShp" presStyleIdx="1" presStyleCnt="4"/>
      <dgm:spPr/>
    </dgm:pt>
    <dgm:pt modelId="{03D97F40-E858-4A6A-9FDC-ECB4254BEC5D}" type="pres">
      <dgm:prSet presAssocID="{9E7F2869-701A-43BD-ADA3-38563C9E2EB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8EC9B912-6300-48F7-91E8-98B295F20EDD}" type="pres">
      <dgm:prSet presAssocID="{9E7F2869-701A-43BD-ADA3-38563C9E2EBC}" presName="spaceRect" presStyleCnt="0"/>
      <dgm:spPr/>
    </dgm:pt>
    <dgm:pt modelId="{6B9297EA-2422-403C-B64F-34F847640879}" type="pres">
      <dgm:prSet presAssocID="{9E7F2869-701A-43BD-ADA3-38563C9E2EBC}" presName="parTx" presStyleLbl="revTx" presStyleIdx="1" presStyleCnt="4">
        <dgm:presLayoutVars>
          <dgm:chMax val="0"/>
          <dgm:chPref val="0"/>
        </dgm:presLayoutVars>
      </dgm:prSet>
      <dgm:spPr/>
    </dgm:pt>
    <dgm:pt modelId="{88329D6B-C1DB-4E70-86DA-8536663B28FE}" type="pres">
      <dgm:prSet presAssocID="{8CD9F01C-5064-4C14-9B79-282F3CE7CE3E}" presName="sibTrans" presStyleCnt="0"/>
      <dgm:spPr/>
    </dgm:pt>
    <dgm:pt modelId="{61EE57D3-B314-4171-8A0E-70B825BF85B4}" type="pres">
      <dgm:prSet presAssocID="{E4C70C77-36B7-4D54-BCB8-EC28CF6DAE9B}" presName="compNode" presStyleCnt="0"/>
      <dgm:spPr/>
    </dgm:pt>
    <dgm:pt modelId="{FDEB6B5E-BBC3-48B4-94F3-A396BDA0CAD6}" type="pres">
      <dgm:prSet presAssocID="{E4C70C77-36B7-4D54-BCB8-EC28CF6DAE9B}" presName="bgRect" presStyleLbl="bgShp" presStyleIdx="2" presStyleCnt="4"/>
      <dgm:spPr/>
    </dgm:pt>
    <dgm:pt modelId="{72DC3516-05B9-42B1-A92F-A1526B8B636A}" type="pres">
      <dgm:prSet presAssocID="{E4C70C77-36B7-4D54-BCB8-EC28CF6DAE9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56ACA716-B444-42E8-BFAF-DFB13C2F0D84}" type="pres">
      <dgm:prSet presAssocID="{E4C70C77-36B7-4D54-BCB8-EC28CF6DAE9B}" presName="spaceRect" presStyleCnt="0"/>
      <dgm:spPr/>
    </dgm:pt>
    <dgm:pt modelId="{1E9563C6-55FA-41E4-832A-5233D9D6C63F}" type="pres">
      <dgm:prSet presAssocID="{E4C70C77-36B7-4D54-BCB8-EC28CF6DAE9B}" presName="parTx" presStyleLbl="revTx" presStyleIdx="2" presStyleCnt="4">
        <dgm:presLayoutVars>
          <dgm:chMax val="0"/>
          <dgm:chPref val="0"/>
        </dgm:presLayoutVars>
      </dgm:prSet>
      <dgm:spPr/>
    </dgm:pt>
    <dgm:pt modelId="{41CEDD81-D7ED-4943-B9C2-5EFDD6BAF83A}" type="pres">
      <dgm:prSet presAssocID="{8C412673-FFFA-4565-ADDE-09FD2EF53A25}" presName="sibTrans" presStyleCnt="0"/>
      <dgm:spPr/>
    </dgm:pt>
    <dgm:pt modelId="{A2A31808-C531-4EFF-955A-6D5606772630}" type="pres">
      <dgm:prSet presAssocID="{818951F5-6D64-4271-AEBD-7E53DF66E79A}" presName="compNode" presStyleCnt="0"/>
      <dgm:spPr/>
    </dgm:pt>
    <dgm:pt modelId="{524F8B03-A0FB-4C7F-A456-F021D0BE3274}" type="pres">
      <dgm:prSet presAssocID="{818951F5-6D64-4271-AEBD-7E53DF66E79A}" presName="bgRect" presStyleLbl="bgShp" presStyleIdx="3" presStyleCnt="4"/>
      <dgm:spPr/>
    </dgm:pt>
    <dgm:pt modelId="{73A9A871-50B1-40CB-BF90-BAE0EB4CF463}" type="pres">
      <dgm:prSet presAssocID="{818951F5-6D64-4271-AEBD-7E53DF66E79A}"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B59AB126-0D2A-432A-A7F6-E64D1B546E3E}" type="pres">
      <dgm:prSet presAssocID="{818951F5-6D64-4271-AEBD-7E53DF66E79A}" presName="spaceRect" presStyleCnt="0"/>
      <dgm:spPr/>
    </dgm:pt>
    <dgm:pt modelId="{F411DE6A-5F59-4C9F-A5CB-6256C354ACD9}" type="pres">
      <dgm:prSet presAssocID="{818951F5-6D64-4271-AEBD-7E53DF66E79A}" presName="parTx" presStyleLbl="revTx" presStyleIdx="3" presStyleCnt="4">
        <dgm:presLayoutVars>
          <dgm:chMax val="0"/>
          <dgm:chPref val="0"/>
        </dgm:presLayoutVars>
      </dgm:prSet>
      <dgm:spPr/>
    </dgm:pt>
  </dgm:ptLst>
  <dgm:cxnLst>
    <dgm:cxn modelId="{F7D84B15-0EB8-4D2D-90BE-E841797E3262}" type="presOf" srcId="{E4C70C77-36B7-4D54-BCB8-EC28CF6DAE9B}" destId="{1E9563C6-55FA-41E4-832A-5233D9D6C63F}" srcOrd="0" destOrd="0" presId="urn:microsoft.com/office/officeart/2018/2/layout/IconVerticalSolidList"/>
    <dgm:cxn modelId="{4895453A-7971-4E63-89C9-DBC638B8D861}" srcId="{E5D99AAC-0404-4034-ABF0-A7E440B4BBB0}" destId="{E4C70C77-36B7-4D54-BCB8-EC28CF6DAE9B}" srcOrd="2" destOrd="0" parTransId="{B3ADB1BA-F0B2-43D2-9524-2EEB60FCD638}" sibTransId="{8C412673-FFFA-4565-ADDE-09FD2EF53A25}"/>
    <dgm:cxn modelId="{B1BB9EB1-36B2-4C49-AA6E-6E09BA545402}" srcId="{E5D99AAC-0404-4034-ABF0-A7E440B4BBB0}" destId="{9E7F2869-701A-43BD-ADA3-38563C9E2EBC}" srcOrd="1" destOrd="0" parTransId="{09158FD9-87F4-4896-8B00-1B4407D9F950}" sibTransId="{8CD9F01C-5064-4C14-9B79-282F3CE7CE3E}"/>
    <dgm:cxn modelId="{DF3884C6-405C-4374-B08C-F87090DA4A63}" type="presOf" srcId="{9E7F2869-701A-43BD-ADA3-38563C9E2EBC}" destId="{6B9297EA-2422-403C-B64F-34F847640879}" srcOrd="0" destOrd="0" presId="urn:microsoft.com/office/officeart/2018/2/layout/IconVerticalSolidList"/>
    <dgm:cxn modelId="{C2E432D3-2DD8-4E67-9C02-27D6DDCD9133}" srcId="{E5D99AAC-0404-4034-ABF0-A7E440B4BBB0}" destId="{ABE5626F-5621-4116-92C4-D5BF49D032AE}" srcOrd="0" destOrd="0" parTransId="{0E77B7DC-DA3E-48A5-995C-6B75397E4DDE}" sibTransId="{52649197-C74A-4067-A1BD-B64531DB94F6}"/>
    <dgm:cxn modelId="{91ADDDE3-162E-4414-B664-B065DCF57F94}" srcId="{E5D99AAC-0404-4034-ABF0-A7E440B4BBB0}" destId="{818951F5-6D64-4271-AEBD-7E53DF66E79A}" srcOrd="3" destOrd="0" parTransId="{C120DEFE-4D07-43F1-B72F-CB3EE2F09189}" sibTransId="{8156DE89-B328-4B29-8ACF-63B4B81E2DC0}"/>
    <dgm:cxn modelId="{88E3B8E6-7686-4CA1-9B54-5323DD8D6DF1}" type="presOf" srcId="{818951F5-6D64-4271-AEBD-7E53DF66E79A}" destId="{F411DE6A-5F59-4C9F-A5CB-6256C354ACD9}" srcOrd="0" destOrd="0" presId="urn:microsoft.com/office/officeart/2018/2/layout/IconVerticalSolidList"/>
    <dgm:cxn modelId="{F4EE75F0-A1FA-4FC6-883B-4CA5438EB159}" type="presOf" srcId="{ABE5626F-5621-4116-92C4-D5BF49D032AE}" destId="{9BDFE690-4FA1-4C8F-A745-9284038E8D08}" srcOrd="0" destOrd="0" presId="urn:microsoft.com/office/officeart/2018/2/layout/IconVerticalSolidList"/>
    <dgm:cxn modelId="{FD548DF7-6320-46BE-BF34-5A8ECD282ED4}" type="presOf" srcId="{E5D99AAC-0404-4034-ABF0-A7E440B4BBB0}" destId="{4301445F-2D0C-453E-8A63-5B16992F2708}" srcOrd="0" destOrd="0" presId="urn:microsoft.com/office/officeart/2018/2/layout/IconVerticalSolidList"/>
    <dgm:cxn modelId="{F498E73E-28B4-49C5-A250-A3619FCB4D30}" type="presParOf" srcId="{4301445F-2D0C-453E-8A63-5B16992F2708}" destId="{148E7BE8-D71E-4FFE-AAF2-481D3A8ACF09}" srcOrd="0" destOrd="0" presId="urn:microsoft.com/office/officeart/2018/2/layout/IconVerticalSolidList"/>
    <dgm:cxn modelId="{E3CB1DEF-39A8-4182-8ACD-C520446B747B}" type="presParOf" srcId="{148E7BE8-D71E-4FFE-AAF2-481D3A8ACF09}" destId="{17E66A36-836B-410D-9AD9-343F2C4301B5}" srcOrd="0" destOrd="0" presId="urn:microsoft.com/office/officeart/2018/2/layout/IconVerticalSolidList"/>
    <dgm:cxn modelId="{865E5B90-88F9-49F7-B799-744C320E78BF}" type="presParOf" srcId="{148E7BE8-D71E-4FFE-AAF2-481D3A8ACF09}" destId="{3DDF01D4-3029-4C16-B063-08A93B8DF9E6}" srcOrd="1" destOrd="0" presId="urn:microsoft.com/office/officeart/2018/2/layout/IconVerticalSolidList"/>
    <dgm:cxn modelId="{3A9EC235-8556-4161-B884-FB3DE89FD1FC}" type="presParOf" srcId="{148E7BE8-D71E-4FFE-AAF2-481D3A8ACF09}" destId="{FFA6A599-1EBD-497E-AB08-5A952496B5D0}" srcOrd="2" destOrd="0" presId="urn:microsoft.com/office/officeart/2018/2/layout/IconVerticalSolidList"/>
    <dgm:cxn modelId="{33D0770F-EA26-48AE-A4EB-A7E91AB076FE}" type="presParOf" srcId="{148E7BE8-D71E-4FFE-AAF2-481D3A8ACF09}" destId="{9BDFE690-4FA1-4C8F-A745-9284038E8D08}" srcOrd="3" destOrd="0" presId="urn:microsoft.com/office/officeart/2018/2/layout/IconVerticalSolidList"/>
    <dgm:cxn modelId="{EDDC7D0E-D18D-4757-8722-433EA4D68671}" type="presParOf" srcId="{4301445F-2D0C-453E-8A63-5B16992F2708}" destId="{0848612F-4137-40AB-A1F3-F627CFAD8ED1}" srcOrd="1" destOrd="0" presId="urn:microsoft.com/office/officeart/2018/2/layout/IconVerticalSolidList"/>
    <dgm:cxn modelId="{C57C845F-D882-4708-8E05-60F4BDFA1B3C}" type="presParOf" srcId="{4301445F-2D0C-453E-8A63-5B16992F2708}" destId="{92484D88-C603-43CC-8DE1-B4C2D095C27C}" srcOrd="2" destOrd="0" presId="urn:microsoft.com/office/officeart/2018/2/layout/IconVerticalSolidList"/>
    <dgm:cxn modelId="{8ACB7F2C-1C4B-4C73-8F64-5E33E39A6B24}" type="presParOf" srcId="{92484D88-C603-43CC-8DE1-B4C2D095C27C}" destId="{C216A242-D984-4697-9961-91C13DEE8E03}" srcOrd="0" destOrd="0" presId="urn:microsoft.com/office/officeart/2018/2/layout/IconVerticalSolidList"/>
    <dgm:cxn modelId="{3AA571DA-5A68-468A-BDC1-6E2C5F6386E0}" type="presParOf" srcId="{92484D88-C603-43CC-8DE1-B4C2D095C27C}" destId="{03D97F40-E858-4A6A-9FDC-ECB4254BEC5D}" srcOrd="1" destOrd="0" presId="urn:microsoft.com/office/officeart/2018/2/layout/IconVerticalSolidList"/>
    <dgm:cxn modelId="{C7D627E9-09E3-4D6E-AA68-7D4C9D5154A0}" type="presParOf" srcId="{92484D88-C603-43CC-8DE1-B4C2D095C27C}" destId="{8EC9B912-6300-48F7-91E8-98B295F20EDD}" srcOrd="2" destOrd="0" presId="urn:microsoft.com/office/officeart/2018/2/layout/IconVerticalSolidList"/>
    <dgm:cxn modelId="{9036DB60-794D-4FDF-831E-01413285CB75}" type="presParOf" srcId="{92484D88-C603-43CC-8DE1-B4C2D095C27C}" destId="{6B9297EA-2422-403C-B64F-34F847640879}" srcOrd="3" destOrd="0" presId="urn:microsoft.com/office/officeart/2018/2/layout/IconVerticalSolidList"/>
    <dgm:cxn modelId="{35D10166-B1D0-41D9-9F3B-374D82C9FE51}" type="presParOf" srcId="{4301445F-2D0C-453E-8A63-5B16992F2708}" destId="{88329D6B-C1DB-4E70-86DA-8536663B28FE}" srcOrd="3" destOrd="0" presId="urn:microsoft.com/office/officeart/2018/2/layout/IconVerticalSolidList"/>
    <dgm:cxn modelId="{88849923-E16F-4BD7-AB50-860F686BC1E9}" type="presParOf" srcId="{4301445F-2D0C-453E-8A63-5B16992F2708}" destId="{61EE57D3-B314-4171-8A0E-70B825BF85B4}" srcOrd="4" destOrd="0" presId="urn:microsoft.com/office/officeart/2018/2/layout/IconVerticalSolidList"/>
    <dgm:cxn modelId="{3EA46E27-E4B7-48F5-8BD1-5CADD12220F4}" type="presParOf" srcId="{61EE57D3-B314-4171-8A0E-70B825BF85B4}" destId="{FDEB6B5E-BBC3-48B4-94F3-A396BDA0CAD6}" srcOrd="0" destOrd="0" presId="urn:microsoft.com/office/officeart/2018/2/layout/IconVerticalSolidList"/>
    <dgm:cxn modelId="{7FAF87B7-FC5E-42DF-B8D8-444A9EC6348C}" type="presParOf" srcId="{61EE57D3-B314-4171-8A0E-70B825BF85B4}" destId="{72DC3516-05B9-42B1-A92F-A1526B8B636A}" srcOrd="1" destOrd="0" presId="urn:microsoft.com/office/officeart/2018/2/layout/IconVerticalSolidList"/>
    <dgm:cxn modelId="{D1FDCD24-E285-4556-BD7C-0F90DB0C2344}" type="presParOf" srcId="{61EE57D3-B314-4171-8A0E-70B825BF85B4}" destId="{56ACA716-B444-42E8-BFAF-DFB13C2F0D84}" srcOrd="2" destOrd="0" presId="urn:microsoft.com/office/officeart/2018/2/layout/IconVerticalSolidList"/>
    <dgm:cxn modelId="{53BA103C-701D-49F7-966A-E91E722C1DF2}" type="presParOf" srcId="{61EE57D3-B314-4171-8A0E-70B825BF85B4}" destId="{1E9563C6-55FA-41E4-832A-5233D9D6C63F}" srcOrd="3" destOrd="0" presId="urn:microsoft.com/office/officeart/2018/2/layout/IconVerticalSolidList"/>
    <dgm:cxn modelId="{837C987E-78E4-4D3A-BF7E-48C01A95F989}" type="presParOf" srcId="{4301445F-2D0C-453E-8A63-5B16992F2708}" destId="{41CEDD81-D7ED-4943-B9C2-5EFDD6BAF83A}" srcOrd="5" destOrd="0" presId="urn:microsoft.com/office/officeart/2018/2/layout/IconVerticalSolidList"/>
    <dgm:cxn modelId="{6D3F8538-4925-47DD-8C06-3F6E33A08D07}" type="presParOf" srcId="{4301445F-2D0C-453E-8A63-5B16992F2708}" destId="{A2A31808-C531-4EFF-955A-6D5606772630}" srcOrd="6" destOrd="0" presId="urn:microsoft.com/office/officeart/2018/2/layout/IconVerticalSolidList"/>
    <dgm:cxn modelId="{9765845E-E46E-43EF-A479-71EB3DEB5C7C}" type="presParOf" srcId="{A2A31808-C531-4EFF-955A-6D5606772630}" destId="{524F8B03-A0FB-4C7F-A456-F021D0BE3274}" srcOrd="0" destOrd="0" presId="urn:microsoft.com/office/officeart/2018/2/layout/IconVerticalSolidList"/>
    <dgm:cxn modelId="{7E8BEDAC-A51F-452D-A460-1074A377CB85}" type="presParOf" srcId="{A2A31808-C531-4EFF-955A-6D5606772630}" destId="{73A9A871-50B1-40CB-BF90-BAE0EB4CF463}" srcOrd="1" destOrd="0" presId="urn:microsoft.com/office/officeart/2018/2/layout/IconVerticalSolidList"/>
    <dgm:cxn modelId="{FB664CDC-78C8-4F40-9BC5-9E8F0CB21CF9}" type="presParOf" srcId="{A2A31808-C531-4EFF-955A-6D5606772630}" destId="{B59AB126-0D2A-432A-A7F6-E64D1B546E3E}" srcOrd="2" destOrd="0" presId="urn:microsoft.com/office/officeart/2018/2/layout/IconVerticalSolidList"/>
    <dgm:cxn modelId="{3414B341-1977-482E-9697-E49B1E7FFB79}" type="presParOf" srcId="{A2A31808-C531-4EFF-955A-6D5606772630}" destId="{F411DE6A-5F59-4C9F-A5CB-6256C354AC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2656"/>
          <a:ext cx="10515600" cy="116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53654" y="265705"/>
          <a:ext cx="643636" cy="6430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350945" y="2656"/>
          <a:ext cx="9123735" cy="124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4" tIns="131464" rIns="131464" bIns="131464" numCol="1" spcCol="1270" anchor="ctr" anchorCtr="0">
          <a:noAutofit/>
        </a:bodyPr>
        <a:lstStyle/>
        <a:p>
          <a:pPr marL="0" lvl="0" indent="0" algn="l" defTabSz="889000">
            <a:lnSpc>
              <a:spcPct val="100000"/>
            </a:lnSpc>
            <a:spcBef>
              <a:spcPct val="0"/>
            </a:spcBef>
            <a:spcAft>
              <a:spcPct val="35000"/>
            </a:spcAft>
            <a:buNone/>
          </a:pPr>
          <a:r>
            <a:rPr lang="es-es" sz="2000" b="1" kern="1200" dirty="0"/>
            <a:t>Inspirando la creatividad: </a:t>
          </a:r>
          <a:r>
            <a:rPr lang="es-es" sz="2000" kern="1200" dirty="0"/>
            <a:t>inspira creatividad al proporcionar perspectivas </a:t>
          </a:r>
          <a:br>
            <a:rPr lang="es-es" sz="2000" kern="1200" dirty="0"/>
          </a:br>
          <a:r>
            <a:rPr lang="es-es" sz="2000" kern="1200" dirty="0"/>
            <a:t>y sugerencias que pueden ayudar a los usuarios a pensar de manera creativa.</a:t>
          </a:r>
        </a:p>
      </dsp:txBody>
      <dsp:txXfrm>
        <a:off x="1350945" y="2656"/>
        <a:ext cx="9123735" cy="1242174"/>
      </dsp:txXfrm>
    </dsp:sp>
    <dsp:sp modelId="{C216A242-D984-4697-9961-91C13DEE8E03}">
      <dsp:nvSpPr>
        <dsp:cNvPr id="0" name=""/>
        <dsp:cNvSpPr/>
      </dsp:nvSpPr>
      <dsp:spPr>
        <a:xfrm>
          <a:off x="0" y="1555375"/>
          <a:ext cx="10515600" cy="116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53654" y="1818423"/>
          <a:ext cx="643636" cy="6430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350945" y="1555375"/>
          <a:ext cx="9123735" cy="124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4" tIns="131464" rIns="131464" bIns="131464" numCol="1" spcCol="1270" anchor="ctr" anchorCtr="0">
          <a:noAutofit/>
        </a:bodyPr>
        <a:lstStyle/>
        <a:p>
          <a:pPr marL="0" lvl="0" indent="0" algn="l" defTabSz="889000">
            <a:lnSpc>
              <a:spcPct val="100000"/>
            </a:lnSpc>
            <a:spcBef>
              <a:spcPct val="0"/>
            </a:spcBef>
            <a:spcAft>
              <a:spcPct val="35000"/>
            </a:spcAft>
            <a:buNone/>
          </a:pPr>
          <a:r>
            <a:rPr lang="es-es" sz="2000" b="1" kern="1200" dirty="0"/>
            <a:t>Reducción de la fatiga: </a:t>
          </a:r>
          <a:r>
            <a:rPr lang="en-US" sz="2000" b="0" i="0" kern="1200" dirty="0"/>
            <a:t>Copilot Chat reduce </a:t>
          </a:r>
          <a:r>
            <a:rPr lang="en-US" sz="2000" b="0" i="0" kern="1200" dirty="0" err="1"/>
            <a:t>el</a:t>
          </a:r>
          <a:r>
            <a:rPr lang="en-US" sz="2000" b="0" i="0" kern="1200" dirty="0"/>
            <a:t> </a:t>
          </a:r>
          <a:r>
            <a:rPr lang="en-US" sz="2000" b="0" i="0" kern="1200" dirty="0" err="1"/>
            <a:t>tiempo</a:t>
          </a:r>
          <a:r>
            <a:rPr lang="en-US" sz="2000" b="0" i="0" kern="1200" dirty="0"/>
            <a:t> de </a:t>
          </a:r>
          <a:r>
            <a:rPr lang="en-US" sz="2000" b="0" i="0" kern="1200" dirty="0" err="1"/>
            <a:t>en</a:t>
          </a:r>
          <a:r>
            <a:rPr lang="en-US" sz="2000" b="0" i="0" kern="1200" dirty="0"/>
            <a:t> </a:t>
          </a:r>
          <a:r>
            <a:rPr lang="en-US" sz="2000" b="0" i="0" kern="1200" dirty="0" err="1"/>
            <a:t>tareas</a:t>
          </a:r>
          <a:r>
            <a:rPr lang="en-US" sz="2000" b="0" i="0" kern="1200" dirty="0"/>
            <a:t> </a:t>
          </a:r>
          <a:r>
            <a:rPr lang="en-US" sz="2000" b="0" i="0" kern="1200" dirty="0" err="1"/>
            <a:t>intensivas</a:t>
          </a:r>
          <a:r>
            <a:rPr lang="en-US" sz="2000" b="0" i="0" kern="1200" dirty="0"/>
            <a:t> </a:t>
          </a:r>
          <a:r>
            <a:rPr lang="en-US" sz="2000" b="0" i="0" kern="1200" dirty="0" err="1"/>
            <a:t>en</a:t>
          </a:r>
          <a:r>
            <a:rPr lang="en-US" sz="2000" b="0" i="0" kern="1200" dirty="0"/>
            <a:t> </a:t>
          </a:r>
          <a:r>
            <a:rPr lang="en-US" sz="2000" b="0" i="0" kern="1200" dirty="0" err="1"/>
            <a:t>texto</a:t>
          </a:r>
          <a:r>
            <a:rPr lang="en-US" sz="2000" b="0" i="0" kern="1200" dirty="0"/>
            <a:t>, </a:t>
          </a:r>
          <a:r>
            <a:rPr lang="en-US" sz="2000" b="0" i="0" kern="1200" dirty="0" err="1"/>
            <a:t>facilitando</a:t>
          </a:r>
          <a:r>
            <a:rPr lang="en-US" sz="2000" b="0" i="0" kern="1200" dirty="0"/>
            <a:t> la </a:t>
          </a:r>
          <a:r>
            <a:rPr lang="en-US" sz="2000" b="0" i="0" kern="1200" dirty="0" err="1"/>
            <a:t>síntesis</a:t>
          </a:r>
          <a:r>
            <a:rPr lang="en-US" sz="2000" b="0" i="0" kern="1200" dirty="0"/>
            <a:t>, </a:t>
          </a:r>
          <a:r>
            <a:rPr lang="en-US" sz="2000" b="0" i="0" kern="1200" dirty="0" err="1"/>
            <a:t>estructuración</a:t>
          </a:r>
          <a:r>
            <a:rPr lang="en-US" sz="2000" b="0" i="0" kern="1200" dirty="0"/>
            <a:t> y </a:t>
          </a:r>
          <a:r>
            <a:rPr lang="en-US" sz="2000" b="0" i="0" kern="1200" dirty="0" err="1"/>
            <a:t>generación</a:t>
          </a:r>
          <a:r>
            <a:rPr lang="en-US" sz="2000" b="0" i="0" kern="1200" dirty="0"/>
            <a:t> de </a:t>
          </a:r>
          <a:r>
            <a:rPr lang="en-US" sz="2000" b="0" i="0" kern="1200" dirty="0" err="1"/>
            <a:t>contenido</a:t>
          </a:r>
          <a:r>
            <a:rPr lang="en-US" sz="2000" b="0" i="0" kern="1200" dirty="0"/>
            <a:t> </a:t>
          </a:r>
          <a:r>
            <a:rPr lang="en-US" sz="2000" b="0" i="0" kern="1200" dirty="0" err="1"/>
            <a:t>en</a:t>
          </a:r>
          <a:r>
            <a:rPr lang="en-US" sz="2000" b="0" i="0" kern="1200" dirty="0"/>
            <a:t> </a:t>
          </a:r>
          <a:r>
            <a:rPr lang="en-US" sz="2000" b="0" i="0" kern="1200" dirty="0" err="1"/>
            <a:t>el</a:t>
          </a:r>
          <a:r>
            <a:rPr lang="en-US" sz="2000" b="0" i="0" kern="1200" dirty="0"/>
            <a:t> </a:t>
          </a:r>
          <a:r>
            <a:rPr lang="en-US" sz="2000" b="0" i="0" kern="1200" dirty="0" err="1"/>
            <a:t>flujo</a:t>
          </a:r>
          <a:r>
            <a:rPr lang="en-US" sz="2000" b="0" i="0" kern="1200" dirty="0"/>
            <a:t> de </a:t>
          </a:r>
          <a:r>
            <a:rPr lang="en-US" sz="2000" b="0" i="0" kern="1200" dirty="0" err="1"/>
            <a:t>trabajo</a:t>
          </a:r>
          <a:r>
            <a:rPr lang="en-US" sz="2000" b="0" i="0" kern="1200" dirty="0"/>
            <a:t>.</a:t>
          </a:r>
        </a:p>
      </dsp:txBody>
      <dsp:txXfrm>
        <a:off x="1350945" y="1555375"/>
        <a:ext cx="9123735" cy="1242174"/>
      </dsp:txXfrm>
    </dsp:sp>
    <dsp:sp modelId="{FDEB6B5E-BBC3-48B4-94F3-A396BDA0CAD6}">
      <dsp:nvSpPr>
        <dsp:cNvPr id="0" name=""/>
        <dsp:cNvSpPr/>
      </dsp:nvSpPr>
      <dsp:spPr>
        <a:xfrm>
          <a:off x="0" y="3108093"/>
          <a:ext cx="10515600" cy="116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53654" y="3371142"/>
          <a:ext cx="643636" cy="6430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350945" y="3108093"/>
          <a:ext cx="9123735" cy="124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64" tIns="131464" rIns="131464" bIns="131464" numCol="1" spcCol="1270" anchor="ctr" anchorCtr="0">
          <a:noAutofit/>
        </a:bodyPr>
        <a:lstStyle/>
        <a:p>
          <a:pPr marL="0" lvl="0" indent="0" algn="l" defTabSz="889000">
            <a:lnSpc>
              <a:spcPct val="100000"/>
            </a:lnSpc>
            <a:spcBef>
              <a:spcPct val="0"/>
            </a:spcBef>
            <a:spcAft>
              <a:spcPct val="35000"/>
            </a:spcAft>
            <a:buNone/>
          </a:pPr>
          <a:r>
            <a:rPr lang="es-es" sz="2000" b="1" kern="1200" dirty="0"/>
            <a:t>Mejora de la concentración: </a:t>
          </a:r>
          <a:r>
            <a:rPr lang="es-es" sz="2000" kern="1200" dirty="0"/>
            <a:t>permite que los equipos ocupados se </a:t>
          </a:r>
          <a:br>
            <a:rPr lang="es-es" sz="2000" kern="1200" dirty="0"/>
          </a:br>
          <a:r>
            <a:rPr lang="es-es" sz="2000" kern="1200" dirty="0"/>
            <a:t>centren en lo que realmente importa, encargándose de las tareas rutinarias.</a:t>
          </a:r>
        </a:p>
      </dsp:txBody>
      <dsp:txXfrm>
        <a:off x="1350945" y="3108093"/>
        <a:ext cx="9123735" cy="1242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6A36-836B-410D-9AD9-343F2C4301B5}">
      <dsp:nvSpPr>
        <dsp:cNvPr id="0" name=""/>
        <dsp:cNvSpPr/>
      </dsp:nvSpPr>
      <dsp:spPr>
        <a:xfrm>
          <a:off x="0" y="2257"/>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F01D4-3029-4C16-B063-08A93B8DF9E6}">
      <dsp:nvSpPr>
        <dsp:cNvPr id="0" name=""/>
        <dsp:cNvSpPr/>
      </dsp:nvSpPr>
      <dsp:spPr>
        <a:xfrm>
          <a:off x="346128" y="259708"/>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DFE690-4FA1-4C8F-A745-9284038E8D08}">
      <dsp:nvSpPr>
        <dsp:cNvPr id="0" name=""/>
        <dsp:cNvSpPr/>
      </dsp:nvSpPr>
      <dsp:spPr>
        <a:xfrm>
          <a:off x="1321583" y="2257"/>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s-es" sz="1400" b="1" kern="1200" dirty="0"/>
            <a:t>Resumen del documento: </a:t>
          </a:r>
          <a:r>
            <a:rPr lang="es-es" sz="1400" kern="1200" dirty="0" err="1"/>
            <a:t>Copilot</a:t>
          </a:r>
          <a:r>
            <a:rPr lang="es-es" sz="1400" kern="1200" dirty="0"/>
            <a:t> Chat puede ayudar </a:t>
          </a:r>
          <a:br>
            <a:rPr lang="es-es" sz="1400" kern="1200" dirty="0"/>
          </a:br>
          <a:r>
            <a:rPr lang="es-es" sz="1400" kern="1200" dirty="0"/>
            <a:t>a los usuarios a resumir rápidamente documentos largos.</a:t>
          </a:r>
        </a:p>
      </dsp:txBody>
      <dsp:txXfrm>
        <a:off x="1321583" y="2257"/>
        <a:ext cx="4979415" cy="1144227"/>
      </dsp:txXfrm>
    </dsp:sp>
    <dsp:sp modelId="{C216A242-D984-4697-9961-91C13DEE8E03}">
      <dsp:nvSpPr>
        <dsp:cNvPr id="0" name=""/>
        <dsp:cNvSpPr/>
      </dsp:nvSpPr>
      <dsp:spPr>
        <a:xfrm>
          <a:off x="0" y="1432542"/>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97F40-E858-4A6A-9FDC-ECB4254BEC5D}">
      <dsp:nvSpPr>
        <dsp:cNvPr id="0" name=""/>
        <dsp:cNvSpPr/>
      </dsp:nvSpPr>
      <dsp:spPr>
        <a:xfrm>
          <a:off x="346128" y="1689993"/>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297EA-2422-403C-B64F-34F847640879}">
      <dsp:nvSpPr>
        <dsp:cNvPr id="0" name=""/>
        <dsp:cNvSpPr/>
      </dsp:nvSpPr>
      <dsp:spPr>
        <a:xfrm>
          <a:off x="1321583" y="1432542"/>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s-es" sz="1400" b="1" kern="1200"/>
            <a:t>Generación de contenido creativo: </a:t>
          </a:r>
          <a:r>
            <a:rPr lang="es-es" sz="1400" kern="1200"/>
            <a:t>los usuarios pueden aprovechar Copilot Chat para generar contenido creativo como historias, poemas y otros materiales escritos.</a:t>
          </a:r>
        </a:p>
      </dsp:txBody>
      <dsp:txXfrm>
        <a:off x="1321583" y="1432542"/>
        <a:ext cx="4979415" cy="1144227"/>
      </dsp:txXfrm>
    </dsp:sp>
    <dsp:sp modelId="{FDEB6B5E-BBC3-48B4-94F3-A396BDA0CAD6}">
      <dsp:nvSpPr>
        <dsp:cNvPr id="0" name=""/>
        <dsp:cNvSpPr/>
      </dsp:nvSpPr>
      <dsp:spPr>
        <a:xfrm>
          <a:off x="0" y="2862827"/>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C3516-05B9-42B1-A92F-A1526B8B636A}">
      <dsp:nvSpPr>
        <dsp:cNvPr id="0" name=""/>
        <dsp:cNvSpPr/>
      </dsp:nvSpPr>
      <dsp:spPr>
        <a:xfrm>
          <a:off x="346128" y="3120278"/>
          <a:ext cx="629325" cy="6293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9563C6-55FA-41E4-832A-5233D9D6C63F}">
      <dsp:nvSpPr>
        <dsp:cNvPr id="0" name=""/>
        <dsp:cNvSpPr/>
      </dsp:nvSpPr>
      <dsp:spPr>
        <a:xfrm>
          <a:off x="1321583" y="2862827"/>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72000" rIns="121097" bIns="121097" numCol="1" spcCol="1270" anchor="ctr" anchorCtr="0">
          <a:noAutofit/>
        </a:bodyPr>
        <a:lstStyle/>
        <a:p>
          <a:pPr marL="0" lvl="0" indent="0" algn="l" defTabSz="622300">
            <a:lnSpc>
              <a:spcPct val="100000"/>
            </a:lnSpc>
            <a:spcBef>
              <a:spcPct val="0"/>
            </a:spcBef>
            <a:spcAft>
              <a:spcPct val="35000"/>
            </a:spcAft>
            <a:buNone/>
          </a:pPr>
          <a:r>
            <a:rPr lang="es-es" sz="1400" b="1" kern="1200" dirty="0"/>
            <a:t>Respuestas rápidas y explicaciones: </a:t>
          </a:r>
          <a:r>
            <a:rPr lang="es-es" sz="1400" kern="1200" dirty="0" err="1"/>
            <a:t>Copilot</a:t>
          </a:r>
          <a:r>
            <a:rPr lang="es-es" sz="1400" kern="1200" dirty="0"/>
            <a:t> Chat puede utilizarse para ofrecer respuestas rápidas a preguntas y explicaciones sobre diversos temas, lo que aumenta </a:t>
          </a:r>
          <a:br>
            <a:rPr lang="es-es" sz="1400" kern="1200" dirty="0"/>
          </a:br>
          <a:r>
            <a:rPr lang="es-es" sz="1400" kern="1200" dirty="0"/>
            <a:t>la productividad.</a:t>
          </a:r>
        </a:p>
      </dsp:txBody>
      <dsp:txXfrm>
        <a:off x="1321583" y="2862827"/>
        <a:ext cx="4979415" cy="1144227"/>
      </dsp:txXfrm>
    </dsp:sp>
    <dsp:sp modelId="{524F8B03-A0FB-4C7F-A456-F021D0BE3274}">
      <dsp:nvSpPr>
        <dsp:cNvPr id="0" name=""/>
        <dsp:cNvSpPr/>
      </dsp:nvSpPr>
      <dsp:spPr>
        <a:xfrm>
          <a:off x="0" y="4293112"/>
          <a:ext cx="6300999" cy="1144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9A871-50B1-40CB-BF90-BAE0EB4CF463}">
      <dsp:nvSpPr>
        <dsp:cNvPr id="0" name=""/>
        <dsp:cNvSpPr/>
      </dsp:nvSpPr>
      <dsp:spPr>
        <a:xfrm>
          <a:off x="346128" y="4550563"/>
          <a:ext cx="629325" cy="62932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1DE6A-5F59-4C9F-A5CB-6256C354ACD9}">
      <dsp:nvSpPr>
        <dsp:cNvPr id="0" name=""/>
        <dsp:cNvSpPr/>
      </dsp:nvSpPr>
      <dsp:spPr>
        <a:xfrm>
          <a:off x="1321583" y="4293112"/>
          <a:ext cx="4979415" cy="114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97" tIns="121097" rIns="121097" bIns="121097" numCol="1" spcCol="1270" anchor="ctr" anchorCtr="0">
          <a:noAutofit/>
        </a:bodyPr>
        <a:lstStyle/>
        <a:p>
          <a:pPr marL="0" lvl="0" indent="0" algn="l" defTabSz="622300">
            <a:lnSpc>
              <a:spcPct val="100000"/>
            </a:lnSpc>
            <a:spcBef>
              <a:spcPct val="0"/>
            </a:spcBef>
            <a:spcAft>
              <a:spcPct val="35000"/>
            </a:spcAft>
            <a:buNone/>
          </a:pPr>
          <a:r>
            <a:rPr lang="es-es" sz="1400" b="1" kern="1200" dirty="0"/>
            <a:t>Ayuda en la investigación</a:t>
          </a:r>
          <a:r>
            <a:rPr lang="es-es" sz="1400" kern="1200" dirty="0"/>
            <a:t>: </a:t>
          </a:r>
          <a:r>
            <a:rPr lang="es-es" sz="1400" kern="1200" dirty="0" err="1"/>
            <a:t>Copilot</a:t>
          </a:r>
          <a:r>
            <a:rPr lang="es-es" sz="1400" kern="1200" dirty="0"/>
            <a:t> Chat puede facilitar </a:t>
          </a:r>
          <a:br>
            <a:rPr lang="es-es" sz="1400" kern="1200" dirty="0"/>
          </a:br>
          <a:r>
            <a:rPr lang="es-es" sz="1400" kern="1200" dirty="0"/>
            <a:t>la investigación de sectores, mercados, competidores </a:t>
          </a:r>
          <a:br>
            <a:rPr lang="es-es" sz="1400" kern="1200" dirty="0"/>
          </a:br>
          <a:r>
            <a:rPr lang="es-es" sz="1400" kern="1200" dirty="0"/>
            <a:t>y productos.</a:t>
          </a:r>
        </a:p>
      </dsp:txBody>
      <dsp:txXfrm>
        <a:off x="1321583" y="4293112"/>
        <a:ext cx="4979415" cy="11442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9:34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dirty="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9:34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Mientras la gente termina de entrar, les damos la bienvenida al Centro de clientes. En unos minutos empezamos, así que tranquilos si todavía se están acomodando. Hoy vamos a hablar de Microsoft 365 Copilot Chat y de cómo aporta valor real a todos los usuarios de la organización. Pónganse cómodos, dejen el micrófono en silencio por ahora y, si quieren, vayan saludando por el chat. Arrancamos enseguida.</a:t>
            </a:r>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839F4DBE-19D5-C5E8-F7DD-49CE6FD8CF81}"/>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6318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5390-E84D-DDDA-8176-ED66A3DBC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3C444-0074-B1B9-D2FD-CEB983C44EB1}"/>
              </a:ext>
            </a:extLst>
          </p:cNvPr>
          <p:cNvSpPr>
            <a:spLocks noGrp="1" noRot="1" noChangeAspect="1"/>
          </p:cNvSpPr>
          <p:nvPr>
            <p:ph type="sldImg"/>
          </p:nvPr>
        </p:nvSpPr>
        <p:spPr/>
        <p:txBody>
          <a:bodyPr/>
          <a:lstStyle/>
          <a:p>
            <a:endParaRPr lang="sv-SE"/>
          </a:p>
        </p:txBody>
      </p:sp>
      <p:sp>
        <p:nvSpPr>
          <p:cNvPr id="3" name="Notes Placeholder 2">
            <a:extLst>
              <a:ext uri="{FF2B5EF4-FFF2-40B4-BE49-F238E27FC236}">
                <a16:creationId xmlns:a16="http://schemas.microsoft.com/office/drawing/2014/main" id="{9F1308FE-23DA-BB66-1FAA-019D08C7F2FD}"/>
              </a:ext>
            </a:extLst>
          </p:cNvPr>
          <p:cNvSpPr>
            <a:spLocks noGrp="1"/>
          </p:cNvSpPr>
          <p:nvPr>
            <p:ph type="body" idx="1"/>
          </p:nvPr>
        </p:nvSpPr>
        <p:spPr>
          <a:xfrm>
            <a:off x="685800" y="4343400"/>
            <a:ext cx="5486400" cy="4622470"/>
          </a:xfrm>
        </p:spPr>
        <p:txBody>
          <a:bodyPr rIns="0"/>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pasamos de hablar de 'confianza' como palabra bonita a hablar de arquitectura de confianza, que es otra cosa. Confianza, en este contexto, es saber qué pasa exactamente con el dato en cada paso: entra autenticado con identidad corporativa, se evalúan los permisos en tiempo de ejecución (ves lo que tienes derecho a ver, no todo), viaja cifrado en tránsito y en reposo, y no sale del límite lógico del tenant. Y lo más importante para la tranquilidad de todos: lo que metes no se usa para entrenar ni enriquecer los modelos base. Por encima está el sistema de control de Copilot, con identidades, licencias, políticas, auditoría, medición y ciclo de vida de agentes, que es lo que permite gobernarlo sin perder la cabeza. La idea no es ponerle cadenas a la IA, sino dirección asistida sin quitarle el motor.</a:t>
            </a:r>
          </a:p>
        </p:txBody>
      </p:sp>
      <p:sp>
        <p:nvSpPr>
          <p:cNvPr id="4" name="Slide Number Placeholder 3">
            <a:extLst>
              <a:ext uri="{FF2B5EF4-FFF2-40B4-BE49-F238E27FC236}">
                <a16:creationId xmlns:a16="http://schemas.microsoft.com/office/drawing/2014/main" id="{A0318593-000B-4719-F5D6-0EB50B224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32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Bajamos a algo concreto: el punto de entrada. La web no es 'la opción básica', es la superficie de acceso más limpia desde el punto de vista de arquitectura y de adopción. No hay despliegues, no hay dependencias de cliente, no hay excusas técnicas: identidad corporativa, navegador y a trabajar. Eso reduce la barrera de arranque casi a cero, que es justo donde solemos perder a la gente. Además, es el 'modo laboratorio' ideal para aprender a usar bien la herramienta, cómo responde al contexto y cómo se comporta con instrucciones estructuradas, antes de llevarla a Teams o al escritorio. La dirección está en pantalla.</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53A0C1BF-2B33-2D67-C4E1-AF03581D5C5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2742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28A4-3258-1852-72FB-1F3F26FB8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6743-714F-37E0-82FC-7157A379D7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B61882-13A3-EBDC-9F56-446B6F5F7266}"/>
              </a:ext>
            </a:extLst>
          </p:cNvPr>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dejamos de hablar de puntos de acceso y empezamos a hablar de integración real en el flujo de trabajo. Teams no es una aplicación más: es donde vivimos, con chats, reuniones, archivos y decisiones, todo mezclado. Meter Copilot Chat ahí no es por comodidad, es para ejecutar IA en el mismo sitio donde trabajamos, sin saltos ni reconstrucciones de contexto, porque cada vez que cambiamos de herramienta es como volver a explicar la película desde el principio. Para usarlo, abren Teams, van a Chat en el lado izquierdo y seleccionan Copilot en la parte superior de la lista de chats.</a:t>
            </a:r>
          </a:p>
        </p:txBody>
      </p:sp>
      <p:sp>
        <p:nvSpPr>
          <p:cNvPr id="4" name="Header Placeholder 3">
            <a:extLst>
              <a:ext uri="{FF2B5EF4-FFF2-40B4-BE49-F238E27FC236}">
                <a16:creationId xmlns:a16="http://schemas.microsoft.com/office/drawing/2014/main" id="{2608EF3D-3CD9-DBC1-6BCF-B7B0BF9DE1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a:extLst>
              <a:ext uri="{FF2B5EF4-FFF2-40B4-BE49-F238E27FC236}">
                <a16:creationId xmlns:a16="http://schemas.microsoft.com/office/drawing/2014/main" id="{6E7AF83D-EC2F-6A50-D546-EFF22588D51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48FE4D6-6A90-0A90-1F05-C355CEC6820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5D22E999-BBCE-04F5-7F09-6C7BAB56328D}"/>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07741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00261-740B-09F1-10D2-5534490F3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7DFBB-6884-5607-3BEC-B54FAA2121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64108E-0967-FBFB-491C-1A1D91BC7691}"/>
              </a:ext>
            </a:extLst>
          </p:cNvPr>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Otro patrón muy claro: interacción persistente con la IA a nivel de puesto de trabajo. La aplicación de escritorio elimina el navegador y convierte a Copilot en una superficie siempre disponible, sin penalizar el foco ni obligarnos a cambiar de entorno. En Windows se abre desde la barra de tareas, con la tecla Windows más C o con la tecla Copilot; en macOS, desde el Dock o con Opción más barra espaciadora. Eso cambia el comportamiento más de lo que parece: pasamos de consultas puntuales a microciclos continuos de trabajo asistido mientras la tarea está ocurriendo.</a:t>
            </a:r>
          </a:p>
        </p:txBody>
      </p:sp>
      <p:sp>
        <p:nvSpPr>
          <p:cNvPr id="4" name="Header Placeholder 3">
            <a:extLst>
              <a:ext uri="{FF2B5EF4-FFF2-40B4-BE49-F238E27FC236}">
                <a16:creationId xmlns:a16="http://schemas.microsoft.com/office/drawing/2014/main" id="{BB2DF37E-A830-E679-52E4-703EF2C9844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a:extLst>
              <a:ext uri="{FF2B5EF4-FFF2-40B4-BE49-F238E27FC236}">
                <a16:creationId xmlns:a16="http://schemas.microsoft.com/office/drawing/2014/main" id="{DECD04EB-4B72-3D42-1162-7B9AB126B5E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FF4AFDD-C21A-10E0-293A-2380F9E816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1D8358E6-0B7A-66DC-7031-EA705ED0E18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258359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El móvil cierra el círculo, y no para hacer virguerías en una pantalla pequeña, sino para algo más útil: aprovechar los huecos del día. Entrada rápida por voz o texto corto para resolver microtareas: una idea que se te ocurre andando, un mensaje que quieres afinar antes de enviarlo, una traducción rápida. Solo hay que descargar la aplicación móvil de Microsoft 365 Copilot e iniciar sesión con la cuenta profesional o educativa para tener Copilot Chat en cualquier lugar; tienen el enlace y el código QR en pantalla. No sustituye el trabajo serio; lo extiende fuera de la mesa.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
        <p:nvSpPr>
          <p:cNvPr id="8" name="Footer Placeholder 4">
            <a:extLst>
              <a:ext uri="{FF2B5EF4-FFF2-40B4-BE49-F238E27FC236}">
                <a16:creationId xmlns:a16="http://schemas.microsoft.com/office/drawing/2014/main" id="{85DD0286-07FB-F471-F70C-3EF682EBB8C2}"/>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33078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D6F7-449C-1E32-FCC5-E26C5A3C6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2D344-04D7-FC6C-5870-F6D590AC0C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DEBA96-265E-EB93-5F08-E6182E2ECFB5}"/>
              </a:ext>
            </a:extLst>
          </p:cNvPr>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Esto no va de 'anclar un icono', va de controlar dónde aparece la herramienta. Desde el Centro de administración de M365 entramos en el sistema de control de Copilot, en Configuración, seleccionamos Anclar Copilot Chat y lo dejamos en Activado; los usuarios lo verán fijado en Teams, Outlook y la aplicación de Microsoft 365, y en Windows se puede anclar a la barra de tareas en dispositivos gestionados con Intune. ¿Por qué importa tanto? Porque si algo hay que buscarlo, ya está muerto, por bueno que sea. Anclarlo donde la gente ya trabaja consigue que lo vean, lo usen y repitan.</a:t>
            </a:r>
          </a:p>
        </p:txBody>
      </p:sp>
      <p:sp>
        <p:nvSpPr>
          <p:cNvPr id="4" name="Header Placeholder 3">
            <a:extLst>
              <a:ext uri="{FF2B5EF4-FFF2-40B4-BE49-F238E27FC236}">
                <a16:creationId xmlns:a16="http://schemas.microsoft.com/office/drawing/2014/main" id="{395CD1EF-94D4-6002-B246-E96923BB385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a:extLst>
              <a:ext uri="{FF2B5EF4-FFF2-40B4-BE49-F238E27FC236}">
                <a16:creationId xmlns:a16="http://schemas.microsoft.com/office/drawing/2014/main" id="{C79B5976-361D-3D49-3F08-CF2A6DB7D23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88FBCFB-3BEB-0776-7A87-46E8B8F290B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8649418E-348B-9AA0-2623-5C69932E3F98}"/>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64395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Ins="0"/>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Lo que viene ahora no es una colección de demos simpáticas, es un modelo operativo. El patrón siempre es el mismo: recuperar contexto del ecosistema de Microsoft 365, ensamblar las señales relevantes, razonar sobre contenido de trabajo y devolver una salida ya utilizable en la misma superficie donde estamos. No lanzamos preguntas al vacío: ejecutamos sobre correos, archivos, reuniones, imágenes y conversaciones, con identidad, permisos y contexto del tenant. Esa es la diferencia seria con un chat genérico, y es lo que vamos a ver en las próximas pantallas.</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
        <p:nvSpPr>
          <p:cNvPr id="8" name="Footer Placeholder 4">
            <a:extLst>
              <a:ext uri="{FF2B5EF4-FFF2-40B4-BE49-F238E27FC236}">
                <a16:creationId xmlns:a16="http://schemas.microsoft.com/office/drawing/2014/main" id="{07C3ED2A-0122-92FA-F140-6512D01EACC7}"/>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81083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Esta es la anatomía de la interfaz. No estamos ante un cuadrito para escribir y esperar milagros, sino ante un entorno de ejecución conversacional con estado. Cada interacción deja rastro: el contexto se acumula, se puede aislar o reutilizar, podemos adjuntar archivos e imágenes, referenciar contenido de OneDrive o SharePoint, usar el dictado, partir de sugerencias de indicaciones y generar imágenes, documentos o páginas con Create. Si lo usamos como 'pregunta y respuesta suelta', estamos desperdiciando memoria y capacidad de composición. La clave está en gestionar el hilo y decidir cuándo alimentar al modelo con material real. Ahí deja de parecer un chatbot y pasa a ser una herramienta seria.</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771FE155-6E72-0A06-B990-069966E0C067}"/>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650624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Antes de ponernos creativos, lo práctico: tres rampas de entrada al uso real. La galería de prompts no es inspiración de Pinterest, es un patrón reutilizable para no empezar de cero cada vez. Los agentes no son un extra decorativo, son especialización encapsulada: casos ya orientados a resolver algo concreto, así que menos improvisación y más ejecución dirigida. Y la parte que más me gusta: educar a Copilot. Al final es como un golden retriever con un cerebro muy potente pero sin educación: rápido y con ganas, pero si no le decimos bien qué queremos, nos trae cualquier cosa. Nos toca dar contexto, corregir y afinar; aprende rápido, pero si nosotros somos caóticos, escala el caos con entusiasmo.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a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986555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a:xfrm>
            <a:off x="685800" y="4557155"/>
            <a:ext cx="5486400" cy="4114800"/>
          </a:xfrm>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no vemos 'un chat con extras', vemos una arquitectura en tres planos: inferencia, especialización y control. El primero es el chat seguro y gratuito, que funciona con los últimos modelos GPT e información de la web. El segundo son los agentes, que se integran en la experiencia de chat y se pagan según el consumo: comportamientos encapsulados con instrucciones, conectores y una finalidad concreta. Y el tercero es el que evita que esto se descontrole: protección de datos empresariales, gestión de agentes, identidad, permisos, cumplimiento y auditoría. No son tres piezas sueltas para la foto, sino una pila funcional donde la experiencia va por arriba y el control de verdad, por debajo.</a:t>
            </a:r>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Bienvenidos y gracias por acompañarnos. Esta sesión está centrada en algo muy concreto: entender cómo Microsoft 365 Copilot Chat aporta valor real en toda la organización, empezando por lo que ya viene incluido para todo el mundo. Veremos cómo ayuda a las personas a trabajar de forma más eficiente, generar ideas y obtener respuestas más rápido, siempre dentro de un marco seguro y con cumplimiento. Da igual si eres usuario final, perfil de TI o responsable de adopción: el objetivo de hoy es que salgas con una idea clara y práctica de por dónde empezar.</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
        <p:nvSpPr>
          <p:cNvPr id="8" name="Footer Placeholder 4">
            <a:extLst>
              <a:ext uri="{FF2B5EF4-FFF2-40B4-BE49-F238E27FC236}">
                <a16:creationId xmlns:a16="http://schemas.microsoft.com/office/drawing/2014/main" id="{B259B04D-CF01-BFFC-53DA-33E225FE5870}"/>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8837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Vamos a profundizar en el valor que aporta Copilot Chat. Hay muchos beneficios posibles, así que nos vamos a centrar en algunos que destacan especialmente según el rol y el sector. La idea es que cada uno identifique dónde le encaja en su día a día.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
        <p:nvSpPr>
          <p:cNvPr id="8" name="Footer Placeholder 4">
            <a:extLst>
              <a:ext uri="{FF2B5EF4-FFF2-40B4-BE49-F238E27FC236}">
                <a16:creationId xmlns:a16="http://schemas.microsoft.com/office/drawing/2014/main" id="{3FB7DD2B-1B78-C655-703E-0DB5843D290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81085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no hablamos de tres cajitas limpias de creatividad, texto y concentración, porque en el trabajo real todo viene mezclado. Lo que nos da Copilot no es inspiración caída del cielo, es capacidad de compresión, reformulación y arranque sobre material que normalmente está disperso, mal escrito o directamente infumable. Seguimos poniendo nosotros el criterio y el contexto, pero dejamos de gastar energía en tareas mecánicas: destripar un bloque de texto, convertir una idea borrosa en una estructura decente, sacar un primer borrador o resumir veinte párrafos. No es que la IA trabaje por nosotros; es que nos quita la parte industrial del trabajo y llegamos antes a donde pensar de verdad importa.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
        <p:nvSpPr>
          <p:cNvPr id="8" name="Footer Placeholder 4">
            <a:extLst>
              <a:ext uri="{FF2B5EF4-FFF2-40B4-BE49-F238E27FC236}">
                <a16:creationId xmlns:a16="http://schemas.microsoft.com/office/drawing/2014/main" id="{68B52237-836F-B1F1-2961-E21C87BFD90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07830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En el trabajo real, resumir, redactar, responder e investigar no son botones separados: ocurren a la vez sobre el mismo material. Un documento de veinte páginas que pide compresión, una duda que obliga a contrastar con la web, una respuesta que hay que redactar sin sonar a robot, un tema que necesita una primera exploración. Lo potente de Copilot Chat es que nos deja extraer la señal, reestructurar, generar una primera salida y abrir una línea de contraste en el mismo ciclo, con instrucciones bastante más serias que el clásico 'hazme un resumen': decisiones, riesgos, huecos, próximas acciones, tono, audiencia. Nosotros marcamos la función; el sistema hace la parte pesada.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
        <p:nvSpPr>
          <p:cNvPr id="8" name="Footer Placeholder 4">
            <a:extLst>
              <a:ext uri="{FF2B5EF4-FFF2-40B4-BE49-F238E27FC236}">
                <a16:creationId xmlns:a16="http://schemas.microsoft.com/office/drawing/2014/main" id="{0859C32E-EA96-CE8E-EEB7-5ACDC513D456}"/>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56108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Esto no son 'diez ideas para probar', esa es la excusa visual. Debajo hay un mapa de entrada a distintos patrones de uso, y cada uno engancha por un sitio según dónde suframos más: si vives en Outlook, redacción y respuesta; si te llueven documentos, compresión y extracción; si tienes que explicar cosas, reformulación; y si arrancas de cero, generación de borradores para quitarte el bloqueo. Dos consejos de trinchera: no empieces por algo crítico donde un error te explote en la cara, mejor tareas acotadas y reversibles; y ten en cuenta que la galería de ejemplos ya no está a la vista, ahora se entra por 'Explorar' u 'Obtener ideas' en el menú de Copilot Chat.</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
        <p:nvSpPr>
          <p:cNvPr id="8" name="Footer Placeholder 4">
            <a:extLst>
              <a:ext uri="{FF2B5EF4-FFF2-40B4-BE49-F238E27FC236}">
                <a16:creationId xmlns:a16="http://schemas.microsoft.com/office/drawing/2014/main" id="{40B1972E-6968-BA04-8F74-0F2F84C730D4}"/>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74999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La biblioteca de escenarios suena muy bien, pero seamos sinceros: nadie se levanta un martes a inspirarse con un PDF descargable. Lo interesante, sin romanticismo, es que es un repositorio de patrones de uso ya empaquetados: ejemplos de cómo traducir tareas reales a instrucciones que funcionan, organizados por sector, rol y función, con KPIs de muestra y casos cotidianos. No es contenido para leer, es contenido para coger, adaptar a nuestro dominio y nuestros datos, y ejecutar. El problema nunca ha sido 'qué puede hacer la IA', sino cómo aterrizarlo en nuestras tareas concretas sin empezar de cero. La biblioteca no es para visitarla, es para saquearla.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
        <p:nvSpPr>
          <p:cNvPr id="8" name="Footer Placeholder 4">
            <a:extLst>
              <a:ext uri="{FF2B5EF4-FFF2-40B4-BE49-F238E27FC236}">
                <a16:creationId xmlns:a16="http://schemas.microsoft.com/office/drawing/2014/main" id="{66064578-1E14-AD15-4520-AD390EC9FB8A}"/>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279271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Abrimos el bloque de agentes. Aquí pasamos del uso general a capacidades especializadas, orientadas a tareas concretas. Dejamos de usar la IA solo para conversar y empezamos a organizar cómo interviene en el trabajo real, con más contexto y más continuidad. En las próximas pantallas veremos qué son, cómo se construyen y hasta dónde pueden llegar.</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
        <p:nvSpPr>
          <p:cNvPr id="8" name="Footer Placeholder 4">
            <a:extLst>
              <a:ext uri="{FF2B5EF4-FFF2-40B4-BE49-F238E27FC236}">
                <a16:creationId xmlns:a16="http://schemas.microsoft.com/office/drawing/2014/main" id="{66180F2B-70D5-B05D-673E-DF7E4DC2103C}"/>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373574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ya no hablamos de 'una IA más', sino de una pila completa de ejecución. Copilot Chat es la capa de interacción; los agentes son las unidades especializadas que ejecutan tareas concretas; Copilot Studio es el entorno donde definimos su comportamiento; y el sistema de control es la capa de gobierno, con identidad, permisos y supervisión real. Traducido al día a día: pasamos de pedir cosas sueltas a tener componentes que trabajan con intención dentro del flujo, y además bajo control, que es justo lo que evita acabar montando un Frankenstein de automatizaciones que nadie entiende hasta que falla un viernes a las seis de la tarde.</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
        <p:nvSpPr>
          <p:cNvPr id="8" name="Footer Placeholder 4">
            <a:extLst>
              <a:ext uri="{FF2B5EF4-FFF2-40B4-BE49-F238E27FC236}">
                <a16:creationId xmlns:a16="http://schemas.microsoft.com/office/drawing/2014/main" id="{C2764395-E977-C4CA-7179-9ED74077BF97}"/>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63905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601192"/>
          </a:xfrm>
        </p:spPr>
        <p:txBody>
          <a:bodyPr rIns="0"/>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es donde los agentes se ven como lo que son: componentes de ejecución asistida con modelo, instrucciones, fuentes de grounding, políticas de acceso y, cuando toca, consumo medido. Hay dos niveles. Los agentes incluidos en Copilot Chat funcionan sin coste adicional, basados en instrucciones y sitios web públicos, e incluso permiten agentes personalizados: cada empleado tiene ya acceso a una IA segura y protegida. Y los agentes de uso medido acceden a datos empresariales (SharePoint, sistemas de línea de negocio, Work IQ) y se facturan según el consumo. Podemos empezar ligero para probar barato y, cuando el caso madura, dar el salto a contexto corporativo real con identidad y trazabilidad.</a:t>
            </a:r>
          </a:p>
        </p:txBody>
      </p:sp>
      <p:sp>
        <p:nvSpPr>
          <p:cNvPr id="4" name="Slide Number Placeholder 3"/>
          <p:cNvSpPr>
            <a:spLocks noGrp="1"/>
          </p:cNvSpPr>
          <p:nvPr>
            <p:ph type="sldNum" sz="quarter" idx="5"/>
          </p:nvPr>
        </p:nvSpPr>
        <p:spPr/>
        <p:txBody>
          <a:bodyPr/>
          <a:lstStyle/>
          <a:p>
            <a:fld id="{F31BD4B5-4679-43FF-8EBE-09D12C93027F}" type="slidenum">
              <a:rPr lang="en-AU" smtClean="0"/>
              <a:t>27</a:t>
            </a:fld>
            <a:endParaRPr lang="en-AU"/>
          </a:p>
        </p:txBody>
      </p:sp>
    </p:spTree>
    <p:extLst>
      <p:ext uri="{BB962C8B-B14F-4D97-AF65-F5344CB8AC3E}">
        <p14:creationId xmlns:p14="http://schemas.microsoft.com/office/powerpoint/2010/main" val="3852788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La diferencia entre un agente sencillo y uno avanzado no es 'que haga más cosas', sino el nivel de acoplamiento al proceso y al sistema. Un agente de soporte técnico o de seguimiento de proyectos vive en una lógica contenida: instrucciones claras, contexto acotado, recuperar información y dar una salida útil. En cuanto subimos de nivel (renovación de dispositivos, generación de clientes potenciales, gestión presupuestaria, asistencia al cliente) ya hablamos de orquestación de acciones, llamadas a sistemas externos, conectores y coordinación entre varios agentes. Es decir, pasamos de un asistente que resuelve una tarea a una pieza que mueve trabajo de verdad dentro del flujo.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
        <p:nvSpPr>
          <p:cNvPr id="8" name="Footer Placeholder 4">
            <a:extLst>
              <a:ext uri="{FF2B5EF4-FFF2-40B4-BE49-F238E27FC236}">
                <a16:creationId xmlns:a16="http://schemas.microsoft.com/office/drawing/2014/main" id="{006D3E72-DEE6-7530-2FB7-A1FBE9029A62}"/>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684021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El siguiente paso es sencillo: empiecen a usar Copilot Chat, identifiquen las tareas repetitivas y descubran dónde los agentes pueden ayudar. Anclenlo en la barra de Teams, Outlook y la aplicación de Microsoft 365 para que el acceso sea inmediato; designen a alguien que impulse la adopción y la comunicación; y apóyense en la documentación técnica y la formación para gestionarlo bien. Empiecen poco a poco, aprendan qué funciona y vayan ampliando los objetivos con el tiempo. La adopción de la IA es un viaje, y Copilot Chat hace que empezar sea fácil.</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
        <p:nvSpPr>
          <p:cNvPr id="8" name="Footer Placeholder 4">
            <a:extLst>
              <a:ext uri="{FF2B5EF4-FFF2-40B4-BE49-F238E27FC236}">
                <a16:creationId xmlns:a16="http://schemas.microsoft.com/office/drawing/2014/main" id="{FFCB8294-8D65-8181-C2D6-4ADC220F6ADE}"/>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91507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Antes de entrar en materia, quiero que tengan localizado el Centro de clientes de Microsoft. Aquí encontrarán las próximas sesiones como esta, contenido bajo demanda y novedades a medida que se van lanzando funciones de Copilot. Si después de hoy quieren seguir aprendiendo o compartir recursos con su equipo, este es el sitio para guardar en favoritos. Tienen el enlace y el código QR en pantalla para entrar cuando quieran.</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
        <p:nvSpPr>
          <p:cNvPr id="8" name="Footer Placeholder 4">
            <a:extLst>
              <a:ext uri="{FF2B5EF4-FFF2-40B4-BE49-F238E27FC236}">
                <a16:creationId xmlns:a16="http://schemas.microsoft.com/office/drawing/2014/main" id="{A9334AAE-EAA0-7169-FF62-049990E4F44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2359215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Hay muchos recursos para seguir aprendiendo sobre Copilot Chat y los agentes, desde ejemplos de indicaciones y la guía del arte de hacer prompts hasta la documentación técnica para perfiles de TI, los recursos de adopción, el gran recorrido de treinta días y la biblioteca de escenarios. Da igual si eres usuario final, responsable de adopción o profesional de TI: con estos enlaces puedes profundizar a tu propio ritmo. Lo tienen todo recopilado en esta pantalla para guardarlo.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
        <p:nvSpPr>
          <p:cNvPr id="8" name="Footer Placeholder 4">
            <a:extLst>
              <a:ext uri="{FF2B5EF4-FFF2-40B4-BE49-F238E27FC236}">
                <a16:creationId xmlns:a16="http://schemas.microsoft.com/office/drawing/2014/main" id="{9EBE07AC-6E7E-9FF8-B167-99DB4C2AB12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441902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Más allá del autoservicio, Microsoft ofrece apoyo para acelerar la obtención de valor: ayuda y aprendizaje para usuarios finales, el centro de agentes de IA para empezar a crearlos, recursos de adopción a gran escala, el directorio de socios, la iniciativa de habilidades empresariales con formación y certificaciones, Microsoft FastTrack para clientes elegibles y el soporte unificado con talleres centrados en valor, gobernanza y habilitación. La idea es que nadie tenga que planificar, implementar y escalar Copilot Chat en solitario.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Si les apasiona Copilot o tienen algo que ver con su adopción en la organización, el programa Microsoft 365 Champions es una forma estupenda de implicarse. Es gratuito y está pensado para que saquen el máximo partido a Copilot y a Microsoft 365, ayuden a otras personas a hacer lo mismo y, de paso, amplíen sus conocimientos y mejoren su carrera profesional. Tienen el enlace para unirse en pantalla.</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
        <p:nvSpPr>
          <p:cNvPr id="8" name="Footer Placeholder 4">
            <a:extLst>
              <a:ext uri="{FF2B5EF4-FFF2-40B4-BE49-F238E27FC236}">
                <a16:creationId xmlns:a16="http://schemas.microsoft.com/office/drawing/2014/main" id="{2EF6369C-B950-5CDB-51AA-98A60A43880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784533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Antes de irse, dediquen un momento a dejarnos sus comentarios; para nosotros son esenciales. Nos ayudan a mejorar las próximas sesiones y a que los recursos sigan alineados con lo que de verdad necesitan los equipos. Pueden escanear el código QR con la cámara del móvil o visitar el enlace de la encuesta del Centro de clientes y seleccionar la serie de Copilot Chat para todos los usuarios. Muchas gracias.</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
        <p:nvSpPr>
          <p:cNvPr id="8" name="Footer Placeholder 4">
            <a:extLst>
              <a:ext uri="{FF2B5EF4-FFF2-40B4-BE49-F238E27FC236}">
                <a16:creationId xmlns:a16="http://schemas.microsoft.com/office/drawing/2014/main" id="{713B50AC-18FD-2516-3EB8-7E3AB472ACE1}"/>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570735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Y con esto abrimos el turno de preguntas. Ahora sí pueden quitar el silencio y levantar la mano cuando se lo indique, o dejar sus preguntas en el chat. Estaré encantado de aclarar dudas o de profundizar en cualquiera de los temas que hayan destacado: el chat, los agentes, la seguridad o los pasos de adopción.</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
        <p:nvSpPr>
          <p:cNvPr id="8" name="Footer Placeholder 4">
            <a:extLst>
              <a:ext uri="{FF2B5EF4-FFF2-40B4-BE49-F238E27FC236}">
                <a16:creationId xmlns:a16="http://schemas.microsoft.com/office/drawing/2014/main" id="{A633EE36-376E-7EFF-F2FC-113FB1CC4835}"/>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833419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Gracias por acompañarnos hoy. Les agradezco mucho la participación y el tiempo. Espero que se lleven una idea clara de por dónde empezar con Copilot Chat y que nos veamos en las próximas sesiones del Centro de clientes para seguir la conversación. ¡Hasta pronto!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
        <p:nvSpPr>
          <p:cNvPr id="8" name="Footer Placeholder 4">
            <a:extLst>
              <a:ext uri="{FF2B5EF4-FFF2-40B4-BE49-F238E27FC236}">
                <a16:creationId xmlns:a16="http://schemas.microsoft.com/office/drawing/2014/main" id="{AB77DBB5-C91F-1B78-7314-43B6E5F15D81}"/>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72985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Aquí conviene dejar clara la diferencia entre las dos opciones, porque se mezclan constantemente. A la izquierda tenemos Copilot Chat: chat seguro con IA, basado en la web y en los archivos que le referenciamos, con acceso estándar, agentes de uso medido y protección de datos empresariales. Y lo importante: viene incluido en Microsoft 365, sin coste adicional. A la derecha está Microsoft 365 Copilot, que añade todo lo anterior más Work IQ, acceso prioritario, capacidades avanzadas dentro de las aplicaciones de Microsoft 365, acceso a más agentes y herramientas, y análisis de Copilot, por treinta dólares por usuario y mes. Lo que nos ocupa hoy es justo la columna de la izquierda: lo que cada usuario puede empezar a usar ya mismo.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
        <p:nvSpPr>
          <p:cNvPr id="11" name="Footer Placeholder 4">
            <a:extLst>
              <a:ext uri="{FF2B5EF4-FFF2-40B4-BE49-F238E27FC236}">
                <a16:creationId xmlns:a16="http://schemas.microsoft.com/office/drawing/2014/main" id="{B968C2FC-6E92-43A2-9344-B73089C15D9E}"/>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51333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Una nota rápida sobre cómo va a funcionar la sesión. Durante la primera parte mantendremos los micrófonos en silencio para ir al grano y no perder el hilo; si tienen preguntas, escríbanlas en el chat en cualquier momento y las iremos respondiendo, en directo o al final, y las dudas más comunes las contestaré en voz alta. En la parte final abrimos el micrófono: levantan la mano, les doy la palabra y profundizamos en lo que más les haya interesado.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386CE63F-9E7F-4C04-9D0D-FCA25A8E9E86}" type="datetime8">
              <a:rPr lang="en-US" smtClean="0"/>
              <a:pPr/>
              <a:t>7/7/2026 9:34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
        <p:nvSpPr>
          <p:cNvPr id="8" name="Footer Placeholder 4">
            <a:extLst>
              <a:ext uri="{FF2B5EF4-FFF2-40B4-BE49-F238E27FC236}">
                <a16:creationId xmlns:a16="http://schemas.microsoft.com/office/drawing/2014/main" id="{C62F77B5-F4CC-2228-35D9-27414BA8F1E0}"/>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84596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D241-E516-8A6A-C40A-B71A9E7CA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345B2-F513-6D09-61D3-B0E296E9E5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922145-02AD-E6B5-5A0A-B080F746D869}"/>
              </a:ext>
            </a:extLst>
          </p:cNvPr>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Vamos a ubicarnos muy rápido. Hoy no venimos a filosofar sobre la IA en abstracto ni a hacer turismo de siglas; venimos a entender qué aporta de verdad Microsoft 365 Copilot Chat para toda la organización. Recorreremos cuatro bloques muy claros: primero, qué es exactamente Copilot Chat; después, dónde está el valor real en el trabajo diario; luego entramos en el terreno de los agentes, que es donde esto se pone interesante; y cerramos con los próximos pasos y el aterrizaje práctico. El objetivo no es salir con frases bonitas, sino con criterio para saber por dónde empezar.</a:t>
            </a:r>
          </a:p>
        </p:txBody>
      </p:sp>
      <p:sp>
        <p:nvSpPr>
          <p:cNvPr id="4" name="Header Placeholder 3">
            <a:extLst>
              <a:ext uri="{FF2B5EF4-FFF2-40B4-BE49-F238E27FC236}">
                <a16:creationId xmlns:a16="http://schemas.microsoft.com/office/drawing/2014/main" id="{1FF9298C-D88C-CAD8-C619-74652125BA1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a:extLst>
              <a:ext uri="{FF2B5EF4-FFF2-40B4-BE49-F238E27FC236}">
                <a16:creationId xmlns:a16="http://schemas.microsoft.com/office/drawing/2014/main" id="{DC50DBD6-2715-EE9F-1BDC-664B65EC9FB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1C74788-1542-1607-1401-0E85FA3B3CC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8" name="Footer Placeholder 4">
            <a:extLst>
              <a:ext uri="{FF2B5EF4-FFF2-40B4-BE49-F238E27FC236}">
                <a16:creationId xmlns:a16="http://schemas.microsoft.com/office/drawing/2014/main" id="{A2943231-DA03-79DC-503A-CFEB61CFABBB}"/>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73867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a:xfrm>
            <a:off x="685800" y="4343399"/>
            <a:ext cx="5486400" cy="3660569"/>
          </a:xfrm>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Esta idea, bien contada, es muy potente: el reto ya no es demostrar que la IA sirve para algo, eso ya lo hemos pasado. El reto ahora es cómo la llevamos a toda la organización de forma razonable, segura y con una puerta de entrada que no obligue a montar un proyecto enorme. Ahí es donde se posiciona Copilot Chat: chat con IA conectado a la web, agentes para extender los casos de uso y controles de TI para que esto no acabe siendo una romería de herramientas externas metidas por la puerta de atrás. La clave es el equilibrio: acceso amplio, coste flexible y un marco de gobierno empresarial detrás.</a:t>
            </a: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4">
            <a:extLst>
              <a:ext uri="{FF2B5EF4-FFF2-40B4-BE49-F238E27FC236}">
                <a16:creationId xmlns:a16="http://schemas.microsoft.com/office/drawing/2014/main" id="{B1392802-5214-E9A1-FE55-70D0E141CA03}"/>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59413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Lo que vemos aquí, en el fondo, es dejar de tratar a la IA como un buscador de respuestas y empezar a usarla como un motor de ejecución cognitiva asistida. Estos datos no hablan de preguntitas sueltas: el 58 por ciento de los usuarios dice que produce trabajo que antes no podía; casi la mitad recurre antes a la IA que a un compañero, simplemente por disponibilidad; y la mitad de las conversaciones se dedican a trabajo cognitivo de verdad: analizar, resolver, evaluar y pensar de forma creativa. Ahora bien, seamos honestos: la IA recorre ese espacio muy rápido, pero sin contexto real ni responsabilidad ni criterio. Eso sigue siendo nuestro. Si pensamos regular, escala lo regular a toda velocidad; si afinamos el planteamiento, entonces sí juega a nuestro favor.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9" name="Footer Placeholder 4">
            <a:extLst>
              <a:ext uri="{FF2B5EF4-FFF2-40B4-BE49-F238E27FC236}">
                <a16:creationId xmlns:a16="http://schemas.microsoft.com/office/drawing/2014/main" id="{4F626870-F62C-7551-BF62-774835812DF0}"/>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330063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46BC-C9D0-DF4D-378C-A38E7AC82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CFF58-31B3-0BA8-2FC9-76B6CE9FB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94200-9FD4-9C53-93FC-24A500DE507D}"/>
              </a:ext>
            </a:extLst>
          </p:cNvPr>
          <p:cNvSpPr>
            <a:spLocks noGrp="1"/>
          </p:cNvSpPr>
          <p:nvPr>
            <p:ph type="body" idx="1"/>
          </p:nvPr>
        </p:nvSpPr>
        <p:spPr>
          <a:xfrm>
            <a:off x="685800" y="4343400"/>
            <a:ext cx="5486400" cy="2805545"/>
          </a:xfrm>
        </p:spPr>
        <p:txBody>
          <a:bodyPr/>
          <a:lstStyle/>
          <a:p>
            <a:pPr marL="0" marR="0" lvl="0" indent="0" algn="l" rtl="0">
              <a:lnSpc>
                <a:spcPct val="90000"/>
              </a:lnSpc>
              <a:spcAft>
                <a:spcPts val="333"/>
              </a:spcAft>
              <a:buNone/>
            </a:pPr>
            <a:r>
              <a:rPr lang="es-ES" sz="882" b="0" i="0" kern="1200" dirty="0">
                <a:solidFill>
                  <a:schemeClr val="tx1"/>
                </a:solidFill>
                <a:latin typeface="Segoe Sans Display" pitchFamily="2" charset="0"/>
                <a:ea typeface="+mn-ea"/>
                <a:cs typeface="+mn-cs"/>
              </a:rPr>
              <a:t>Esto no es un problema de usuarios que hacen cosas indebidas, sería demasiado fácil y bastante falso. Lo que hay es un desfase enorme entre la velocidad a la que la gente necesita resolver y la velocidad a la que habilitamos herramientas útiles. Los datos lo dicen: la mayoría trae sus propias herramientas de IA al trabajo, una parte importante ya ha usado agentes no autorizados para tareas reales, y a los líderes les preocupa sobre todo la fuga de datos confidenciales. El Shadow IT no se arregla diciendo 'no uséis esto'; eso es como poner un cartel de 'no correr' en una evacuación. Si sabemos que la IA se va a usar sí o sí, la jugada inteligente es decidir dónde queremos que ocurra: dentro del perímetro, con identidad, permisos y políticas detrás. Eso es justo lo que ofrece Copilot Chat.</a:t>
            </a:r>
          </a:p>
        </p:txBody>
      </p:sp>
      <p:sp>
        <p:nvSpPr>
          <p:cNvPr id="4" name="Header Placeholder 3">
            <a:extLst>
              <a:ext uri="{FF2B5EF4-FFF2-40B4-BE49-F238E27FC236}">
                <a16:creationId xmlns:a16="http://schemas.microsoft.com/office/drawing/2014/main" id="{12694ABD-9F5B-718A-4C3F-9E968F25ABA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a:extLst>
              <a:ext uri="{FF2B5EF4-FFF2-40B4-BE49-F238E27FC236}">
                <a16:creationId xmlns:a16="http://schemas.microsoft.com/office/drawing/2014/main" id="{DAD42E97-7626-FC18-CA15-162F276E11E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B51AE12-5395-432A-E4FC-377FC3393F4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4">
            <a:extLst>
              <a:ext uri="{FF2B5EF4-FFF2-40B4-BE49-F238E27FC236}">
                <a16:creationId xmlns:a16="http://schemas.microsoft.com/office/drawing/2014/main" id="{D7C47790-A4AE-716C-1BE4-0DA2CDED2239}"/>
              </a:ext>
            </a:extLst>
          </p:cNvPr>
          <p:cNvSpPr>
            <a:spLocks noGrp="1"/>
          </p:cNvSpPr>
          <p:nvPr>
            <p:ph type="ftr" sz="quarter" idx="4"/>
          </p:nvPr>
        </p:nvSpPr>
        <p:spPr>
          <a:xfrm>
            <a:off x="0" y="8686800"/>
            <a:ext cx="5920740" cy="355964"/>
          </a:xfrm>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Tree>
    <p:extLst>
      <p:ext uri="{BB962C8B-B14F-4D97-AF65-F5344CB8AC3E}">
        <p14:creationId xmlns:p14="http://schemas.microsoft.com/office/powerpoint/2010/main" val="1253193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0.jpe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21.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0.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1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82.png"/><Relationship Id="rId5" Type="http://schemas.openxmlformats.org/officeDocument/2006/relationships/image" Target="../media/image77.emf"/><Relationship Id="rId4" Type="http://schemas.microsoft.com/office/2007/relationships/hdphoto" Target="../media/hdphoto4.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82.png"/><Relationship Id="rId5" Type="http://schemas.openxmlformats.org/officeDocument/2006/relationships/image" Target="../media/image77.emf"/><Relationship Id="rId4" Type="http://schemas.openxmlformats.org/officeDocument/2006/relationships/image" Target="../media/image8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87.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89.png"/><Relationship Id="rId7" Type="http://schemas.openxmlformats.org/officeDocument/2006/relationships/image" Target="../media/image87.svg"/><Relationship Id="rId2" Type="http://schemas.openxmlformats.org/officeDocument/2006/relationships/image" Target="../media/image88.jpeg"/><Relationship Id="rId1" Type="http://schemas.openxmlformats.org/officeDocument/2006/relationships/slideMaster" Target="../slideMasters/slideMaster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Master" Target="../slideMasters/slideMaster2.xml"/><Relationship Id="rId6" Type="http://schemas.openxmlformats.org/officeDocument/2006/relationships/image" Target="../media/image77.emf"/><Relationship Id="rId5" Type="http://schemas.openxmlformats.org/officeDocument/2006/relationships/image" Target="../media/image84.png"/><Relationship Id="rId4" Type="http://schemas.openxmlformats.org/officeDocument/2006/relationships/image" Target="../media/image8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6" Type="http://schemas.openxmlformats.org/officeDocument/2006/relationships/image" Target="../media/image77.emf"/><Relationship Id="rId5" Type="http://schemas.microsoft.com/office/2007/relationships/hdphoto" Target="../media/hdphoto4.wdp"/><Relationship Id="rId4" Type="http://schemas.openxmlformats.org/officeDocument/2006/relationships/image" Target="../media/image79.png"/></Relationships>
</file>

<file path=ppt/slideLayouts/_rels/slideLayout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5" Type="http://schemas.openxmlformats.org/officeDocument/2006/relationships/image" Target="../media/image77.emf"/><Relationship Id="rId4" Type="http://schemas.openxmlformats.org/officeDocument/2006/relationships/image" Target="../media/image84.png"/></Relationships>
</file>

<file path=ppt/slideLayouts/_rels/slideLayout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5.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2.xml"/><Relationship Id="rId4" Type="http://schemas.openxmlformats.org/officeDocument/2006/relationships/image" Target="../media/image9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01371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13671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22383440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64848061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534641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846829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5099549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2707977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4804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618809"/>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¡Gracias!</a:t>
            </a:r>
          </a:p>
        </p:txBody>
      </p:sp>
    </p:spTree>
    <p:extLst>
      <p:ext uri="{BB962C8B-B14F-4D97-AF65-F5344CB8AC3E}">
        <p14:creationId xmlns:p14="http://schemas.microsoft.com/office/powerpoint/2010/main" val="3218980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01907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28745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1398850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8471077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1274990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2529281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77644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339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1068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8719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8731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8252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889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19854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74197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15943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84607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61369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740101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3031240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32796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500391"/>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3875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327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0421273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007588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9413248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07562112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506686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3112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35354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381194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521294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564973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854611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54243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B1B0-E206-1A1A-8877-EC73EE950DFA}"/>
              </a:ext>
            </a:extLst>
          </p:cNvPr>
          <p:cNvSpPr>
            <a:spLocks noGrp="1"/>
          </p:cNvSpPr>
          <p:nvPr>
            <p:ph type="title"/>
          </p:nvPr>
        </p:nvSpPr>
        <p:spPr>
          <a:xfrm>
            <a:off x="571499" y="457200"/>
            <a:ext cx="11034713" cy="446084"/>
          </a:xfrm>
        </p:spPr>
        <p:txBody>
          <a:bodyPr wrap="square" lIns="0" tIns="0" rIns="0" bIns="0" anchor="t">
            <a:spAutoFit/>
          </a:bodyPr>
          <a:lstStyle>
            <a:lvl1pPr algn="l" defTabSz="914400" rtl="0" eaLnBrk="1" latinLnBrk="0" hangingPunct="1">
              <a:lnSpc>
                <a:spcPct val="90000"/>
              </a:lnSpc>
              <a:spcBef>
                <a:spcPct val="0"/>
              </a:spcBef>
              <a:buNone/>
              <a:defRPr lang="en-US" sz="3200" kern="1200" dirty="0">
                <a:gradFill>
                  <a:gsLst>
                    <a:gs pos="50000">
                      <a:schemeClr val="accent5"/>
                    </a:gs>
                    <a:gs pos="0">
                      <a:schemeClr val="accent1"/>
                    </a:gs>
                    <a:gs pos="100000">
                      <a:srgbClr val="C73ECC"/>
                    </a:gs>
                  </a:gsLst>
                  <a:lin ang="2700000" scaled="1"/>
                </a:gra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2474538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7/7/2026</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1828755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Dark Blank">
    <p:bg>
      <p:bgPr>
        <a:solidFill>
          <a:schemeClr val="bg1">
            <a:lumMod val="95000"/>
          </a:schemeClr>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406674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4066664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5689A0-0A4A-7E10-6586-1810365801B0}"/>
              </a:ext>
            </a:extLst>
          </p:cNvPr>
          <p:cNvCxnSpPr>
            <a:cxnSpLocks/>
          </p:cNvCxnSpPr>
          <p:nvPr userDrawn="1"/>
        </p:nvCxnSpPr>
        <p:spPr>
          <a:xfrm>
            <a:off x="581317" y="697576"/>
            <a:ext cx="1076541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736E7FE-0045-35E0-D0FC-C3884A95293C}"/>
              </a:ext>
            </a:extLst>
          </p:cNvPr>
          <p:cNvSpPr>
            <a:spLocks noGrp="1"/>
          </p:cNvSpPr>
          <p:nvPr>
            <p:ph type="body" sz="quarter" idx="10"/>
          </p:nvPr>
        </p:nvSpPr>
        <p:spPr>
          <a:xfrm>
            <a:off x="609379" y="197354"/>
            <a:ext cx="10973242" cy="415388"/>
          </a:xfrm>
        </p:spPr>
        <p:txBody>
          <a:bodyPr anchor="ctr"/>
          <a:lstStyle>
            <a:lvl1pPr marL="0" indent="0">
              <a:buNone/>
              <a:defRPr>
                <a:solidFill>
                  <a:srgbClr val="0070C0"/>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94F5C2E2-5C7E-5127-D75A-EDB13B449C53}"/>
              </a:ext>
            </a:extLst>
          </p:cNvPr>
          <p:cNvSpPr>
            <a:spLocks noGrp="1"/>
          </p:cNvSpPr>
          <p:nvPr>
            <p:ph type="body" sz="quarter" idx="11"/>
          </p:nvPr>
        </p:nvSpPr>
        <p:spPr>
          <a:xfrm>
            <a:off x="609600" y="825500"/>
            <a:ext cx="10972800" cy="904875"/>
          </a:xfrm>
        </p:spPr>
        <p:txBody>
          <a:bodyPr>
            <a:noAutofit/>
          </a:bodyPr>
          <a:lstStyle>
            <a:lvl1pPr>
              <a:defRPr sz="2400">
                <a:latin typeface="Segoe UI" panose="020B0502040204020203" pitchFamily="34" charset="0"/>
                <a:cs typeface="Segoe UI" panose="020B0502040204020203" pitchFamily="34" charset="0"/>
              </a:defRPr>
            </a:lvl1pPr>
            <a:lvl2pPr>
              <a:defRPr sz="2000">
                <a:latin typeface="Segoe UI" panose="020B0502040204020203" pitchFamily="34" charset="0"/>
                <a:cs typeface="Segoe UI" panose="020B0502040204020203" pitchFamily="34" charset="0"/>
              </a:defRPr>
            </a:lvl2pPr>
            <a:lvl3pPr>
              <a:defRPr sz="1800">
                <a:latin typeface="Segoe UI" panose="020B0502040204020203" pitchFamily="34" charset="0"/>
                <a:cs typeface="Segoe UI" panose="020B0502040204020203" pitchFamily="34" charset="0"/>
              </a:defRPr>
            </a:lvl3pPr>
            <a:lvl4pPr>
              <a:defRPr sz="16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96895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4761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646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4412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204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8987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69265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5545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606098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38037115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2176196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9686729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5F7097DB-2F87-0AAA-CA50-C817D1BB001A}"/>
              </a:ext>
            </a:extLst>
          </p:cNvPr>
          <p:cNvPicPr>
            <a:picLocks/>
          </p:cNvPicPr>
          <p:nvPr userDrawn="1"/>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83489750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2" name="Graphic 4">
            <a:extLst>
              <a:ext uri="{FF2B5EF4-FFF2-40B4-BE49-F238E27FC236}">
                <a16:creationId xmlns:a16="http://schemas.microsoft.com/office/drawing/2014/main" id="{CA88D3E4-DD96-7D3D-DC20-646125432CA0}"/>
              </a:ext>
            </a:extLst>
          </p:cNvPr>
          <p:cNvPicPr>
            <a:picLocks/>
          </p:cNvPicPr>
          <p:nvPr userDrawn="1"/>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7807534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1437262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23114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615593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7986179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445892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12849187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23411611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02971336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51363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7440190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1285732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0896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44537052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10687507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83990133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8757994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098924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049125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7862904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6828294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89577999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2239937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image" Target="../media/image77.emf"/><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theme" Target="../theme/theme2.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8" Type="http://schemas.openxmlformats.org/officeDocument/2006/relationships/slideLayout" Target="../slideLayouts/slideLayout83.xml"/><Relationship Id="rId51" Type="http://schemas.openxmlformats.org/officeDocument/2006/relationships/image" Target="../media/image1.svg"/><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image" Target="../media/image1.sv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image" Target="../media/image100.emf"/><Relationship Id="rId5" Type="http://schemas.openxmlformats.org/officeDocument/2006/relationships/theme" Target="../theme/theme4.xml"/><Relationship Id="rId4"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06" r:id="rId58"/>
    <p:sldLayoutId id="2147485507" r:id="rId59"/>
    <p:sldLayoutId id="2147485519" r:id="rId60"/>
    <p:sldLayoutId id="2147485520" r:id="rId61"/>
    <p:sldLayoutId id="2147485521" r:id="rId62"/>
    <p:sldLayoutId id="2147485508" r:id="rId63"/>
    <p:sldLayoutId id="2147485509" r:id="rId64"/>
    <p:sldLayoutId id="2147485510" r:id="rId65"/>
    <p:sldLayoutId id="2147485522" r:id="rId66"/>
    <p:sldLayoutId id="2147485527" r:id="rId67"/>
    <p:sldLayoutId id="2147485523" r:id="rId68"/>
    <p:sldLayoutId id="2147485495" r:id="rId69"/>
    <p:sldLayoutId id="2147485496" r:id="rId70"/>
    <p:sldLayoutId id="2147485535" r:id="rId71"/>
    <p:sldLayoutId id="2147485537" r:id="rId72"/>
    <p:sldLayoutId id="2147485579" r:id="rId73"/>
    <p:sldLayoutId id="2147485580" r:id="rId74"/>
    <p:sldLayoutId id="2147485616"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50"/>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34616609"/>
      </p:ext>
    </p:extLst>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 id="2147485550" r:id="rId12"/>
    <p:sldLayoutId id="2147485551" r:id="rId13"/>
    <p:sldLayoutId id="2147485552" r:id="rId14"/>
    <p:sldLayoutId id="2147485553" r:id="rId15"/>
    <p:sldLayoutId id="2147485554" r:id="rId16"/>
    <p:sldLayoutId id="2147485555" r:id="rId17"/>
    <p:sldLayoutId id="2147485556" r:id="rId18"/>
    <p:sldLayoutId id="2147485557" r:id="rId19"/>
    <p:sldLayoutId id="2147485621" r:id="rId20"/>
    <p:sldLayoutId id="2147485558" r:id="rId21"/>
    <p:sldLayoutId id="2147485559" r:id="rId22"/>
    <p:sldLayoutId id="2147485560" r:id="rId23"/>
    <p:sldLayoutId id="2147485561" r:id="rId24"/>
    <p:sldLayoutId id="2147485562" r:id="rId25"/>
    <p:sldLayoutId id="2147485563" r:id="rId26"/>
    <p:sldLayoutId id="2147485564" r:id="rId27"/>
    <p:sldLayoutId id="2147485565" r:id="rId28"/>
    <p:sldLayoutId id="2147485566" r:id="rId29"/>
    <p:sldLayoutId id="2147485567" r:id="rId30"/>
    <p:sldLayoutId id="2147485568" r:id="rId31"/>
    <p:sldLayoutId id="2147485569" r:id="rId32"/>
    <p:sldLayoutId id="2147485570" r:id="rId33"/>
    <p:sldLayoutId id="2147485571" r:id="rId34"/>
    <p:sldLayoutId id="2147485572" r:id="rId35"/>
    <p:sldLayoutId id="2147485573" r:id="rId36"/>
    <p:sldLayoutId id="2147485574" r:id="rId37"/>
    <p:sldLayoutId id="2147485575" r:id="rId38"/>
    <p:sldLayoutId id="2147485576" r:id="rId39"/>
    <p:sldLayoutId id="2147485577" r:id="rId40"/>
    <p:sldLayoutId id="2147485578" r:id="rId41"/>
    <p:sldLayoutId id="2147485582" r:id="rId42"/>
    <p:sldLayoutId id="2147485617" r:id="rId43"/>
    <p:sldLayoutId id="2147485618" r:id="rId44"/>
    <p:sldLayoutId id="2147485619" r:id="rId45"/>
    <p:sldLayoutId id="2147485620" r:id="rId46"/>
    <p:sldLayoutId id="2147485627" r:id="rId47"/>
    <p:sldLayoutId id="2147485628"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3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67358340"/>
      </p:ext>
    </p:extLst>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 id="2147485597" r:id="rId14"/>
    <p:sldLayoutId id="2147485598" r:id="rId15"/>
    <p:sldLayoutId id="2147485599" r:id="rId16"/>
    <p:sldLayoutId id="2147485600" r:id="rId17"/>
    <p:sldLayoutId id="2147485601" r:id="rId18"/>
    <p:sldLayoutId id="2147485602" r:id="rId19"/>
    <p:sldLayoutId id="2147485603" r:id="rId20"/>
    <p:sldLayoutId id="2147485604" r:id="rId21"/>
    <p:sldLayoutId id="2147485605" r:id="rId22"/>
    <p:sldLayoutId id="2147485606" r:id="rId23"/>
    <p:sldLayoutId id="2147485607" r:id="rId24"/>
    <p:sldLayoutId id="2147485608" r:id="rId25"/>
    <p:sldLayoutId id="2147485609" r:id="rId26"/>
    <p:sldLayoutId id="2147485610" r:id="rId27"/>
    <p:sldLayoutId id="2147485611" r:id="rId28"/>
    <p:sldLayoutId id="2147485612" r:id="rId2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88404585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10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11.xml"/><Relationship Id="rId1" Type="http://schemas.openxmlformats.org/officeDocument/2006/relationships/slideLayout" Target="../slideLayouts/slideLayout97.xml"/><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xml"/><Relationship Id="rId1" Type="http://schemas.openxmlformats.org/officeDocument/2006/relationships/slideLayout" Target="../slideLayouts/slideLayout97.xml"/><Relationship Id="rId5" Type="http://schemas.openxmlformats.org/officeDocument/2006/relationships/hyperlink" Target="https://aka.ms/copilotmobile" TargetMode="External"/><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55.xml"/><Relationship Id="rId5" Type="http://schemas.openxmlformats.org/officeDocument/2006/relationships/image" Target="../media/image119.png"/><Relationship Id="rId4"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adoption.microsoft.com/customer-hub/" TargetMode="External"/><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notesSlide" Target="../notesSlides/notesSlide23.xml"/><Relationship Id="rId1" Type="http://schemas.openxmlformats.org/officeDocument/2006/relationships/slideLayout" Target="../slideLayouts/slideLayout90.xml"/><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hyperlink" Target="https://aka.ms/scenariolibrary" TargetMode="External"/><Relationship Id="rId2" Type="http://schemas.openxmlformats.org/officeDocument/2006/relationships/notesSlide" Target="../notesSlides/notesSlide24.xml"/><Relationship Id="rId1" Type="http://schemas.openxmlformats.org/officeDocument/2006/relationships/slideLayout" Target="../slideLayouts/slideLayout88.xml"/><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90.xml"/><Relationship Id="rId4" Type="http://schemas.openxmlformats.org/officeDocument/2006/relationships/image" Target="../media/image1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27.xml"/><Relationship Id="rId1" Type="http://schemas.openxmlformats.org/officeDocument/2006/relationships/slideLayout" Target="../slideLayouts/slideLayout9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8.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svg"/><Relationship Id="rId7" Type="http://schemas.openxmlformats.org/officeDocument/2006/relationships/image" Target="../media/image145.svg"/><Relationship Id="rId2" Type="http://schemas.openxmlformats.org/officeDocument/2006/relationships/notesSlide" Target="../notesSlides/notesSlide28.xml"/><Relationship Id="rId1" Type="http://schemas.openxmlformats.org/officeDocument/2006/relationships/slideLayout" Target="../slideLayouts/slideLayout90.xml"/><Relationship Id="rId6" Type="http://schemas.openxmlformats.org/officeDocument/2006/relationships/image" Target="../media/image144.svg"/><Relationship Id="rId5" Type="http://schemas.openxmlformats.org/officeDocument/2006/relationships/image" Target="../media/image143.svg"/><Relationship Id="rId4" Type="http://schemas.openxmlformats.org/officeDocument/2006/relationships/image" Target="../media/image142.svg"/></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us/copilot/microsoft-365/pin-copilot" TargetMode="External"/><Relationship Id="rId2" Type="http://schemas.openxmlformats.org/officeDocument/2006/relationships/notesSlide" Target="../notesSlides/notesSlide29.xml"/><Relationship Id="rId1" Type="http://schemas.openxmlformats.org/officeDocument/2006/relationships/slideLayout" Target="../slideLayouts/slideLayout94.xml"/><Relationship Id="rId6" Type="http://schemas.openxmlformats.org/officeDocument/2006/relationships/image" Target="../media/image147.svg"/><Relationship Id="rId5" Type="http://schemas.openxmlformats.org/officeDocument/2006/relationships/hyperlink" Target="https://learn.microsoft.com/copilot/overview" TargetMode="External"/><Relationship Id="rId4" Type="http://schemas.openxmlformats.org/officeDocument/2006/relationships/hyperlink" Target="https://adoption.microsoft.com/copilot-cha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2.png"/><Relationship Id="rId7"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hyperlink" Target="https://aka.ms/CustomerHubSessions" TargetMode="External"/><Relationship Id="rId5" Type="http://schemas.microsoft.com/office/2007/relationships/hdphoto" Target="../media/hdphoto3.wdp"/><Relationship Id="rId4" Type="http://schemas.openxmlformats.org/officeDocument/2006/relationships/image" Target="../media/image78.png"/></Relationships>
</file>

<file path=ppt/slides/_rels/slide30.xml.rels><?xml version="1.0" encoding="UTF-8" standalone="yes"?>
<Relationships xmlns="http://schemas.openxmlformats.org/package/2006/relationships"><Relationship Id="rId8" Type="http://schemas.openxmlformats.org/officeDocument/2006/relationships/hyperlink" Target="https://adoption.microsoft.com/en-us/copilot-chat/" TargetMode="External"/><Relationship Id="rId3" Type="http://schemas.openxmlformats.org/officeDocument/2006/relationships/hyperlink" Target="https://support.microsoft.com/copilot-microsoft365-chat" TargetMode="External"/><Relationship Id="rId7" Type="http://schemas.openxmlformats.org/officeDocument/2006/relationships/hyperlink" Target="https://aka.ms/CustomerHubSessions" TargetMode="External"/><Relationship Id="rId2" Type="http://schemas.openxmlformats.org/officeDocument/2006/relationships/notesSlide" Target="../notesSlides/notesSlide30.xml"/><Relationship Id="rId1" Type="http://schemas.openxmlformats.org/officeDocument/2006/relationships/slideLayout" Target="../slideLayouts/slideLayout75.xml"/><Relationship Id="rId6" Type="http://schemas.openxmlformats.org/officeDocument/2006/relationships/hyperlink" Target="https://aka.ms/prompts" TargetMode="External"/><Relationship Id="rId11" Type="http://schemas.openxmlformats.org/officeDocument/2006/relationships/hyperlink" Target="https://learn.microsoft.com/copilot/overview" TargetMode="External"/><Relationship Id="rId5" Type="http://schemas.openxmlformats.org/officeDocument/2006/relationships/hyperlink" Target="https://aka.ms/CopilotPromptIngredients" TargetMode="External"/><Relationship Id="rId10" Type="http://schemas.openxmlformats.org/officeDocument/2006/relationships/hyperlink" Target="https://aka.ms/Copilot/ChatJourney" TargetMode="External"/><Relationship Id="rId4" Type="http://schemas.openxmlformats.org/officeDocument/2006/relationships/hyperlink" Target="https://aka.ms/Copilot/Top10ChatHandout" TargetMode="External"/><Relationship Id="rId9" Type="http://schemas.openxmlformats.org/officeDocument/2006/relationships/hyperlink" Target="https://aka.ms/Copilot/ChatUserTrainingGuid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48.png"/><Relationship Id="rId7" Type="http://schemas.openxmlformats.org/officeDocument/2006/relationships/hyperlink" Target="https://aka.ms/copilotsupport" TargetMode="External"/><Relationship Id="rId2" Type="http://schemas.openxmlformats.org/officeDocument/2006/relationships/notesSlide" Target="../notesSlides/notesSlide31.xml"/><Relationship Id="rId1" Type="http://schemas.openxmlformats.org/officeDocument/2006/relationships/slideLayout" Target="../slideLayouts/slideLayout97.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97.xml"/><Relationship Id="rId5" Type="http://schemas.openxmlformats.org/officeDocument/2006/relationships/image" Target="../media/image149.svg"/><Relationship Id="rId4" Type="http://schemas.openxmlformats.org/officeDocument/2006/relationships/hyperlink" Target="https://aka.ms/M365Champion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98.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hyperlink" Target="https://aka.ms/CustomerHubSurve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notesSlide" Target="../notesSlides/notesSlide5.xml"/><Relationship Id="rId1" Type="http://schemas.openxmlformats.org/officeDocument/2006/relationships/slideLayout" Target="../slideLayouts/slideLayout103.xml"/><Relationship Id="rId5" Type="http://schemas.openxmlformats.org/officeDocument/2006/relationships/image" Target="../media/image107.svg"/><Relationship Id="rId4" Type="http://schemas.openxmlformats.org/officeDocument/2006/relationships/image" Target="../media/image10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chart" Target="../charts/chart2.xml"/><Relationship Id="rId5" Type="http://schemas.openxmlformats.org/officeDocument/2006/relationships/hyperlink" Target="https://www.microsoft.com/en-us/industry/microsoft-in-business/future-of-work/2025/04/25/leading-the-ai-revolution-insights-from-microsofts-work-trend-index/" TargetMode="External"/><Relationship Id="rId4" Type="http://schemas.openxmlformats.org/officeDocument/2006/relationships/hyperlink" Target="https://www.microsoft.com/en-us/worklab/work-trend-index?msockid=20bc937881d769a220c686d380b86857"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en-us/worklab/ai-impact-at-3-industry-leading-companies" TargetMode="External"/><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hyperlink" Target="https://clouddamcdnprodep.azureedge.net/gdc/gdckHueRY/original" TargetMode="External"/><Relationship Id="rId5" Type="http://schemas.openxmlformats.org/officeDocument/2006/relationships/hyperlink" Target="https://www.microsoft.com/en-us/security/security-insider/emerging-trends/ai-security-guide-data-governance-and-security" TargetMode="External"/><Relationship Id="rId4" Type="http://schemas.openxmlformats.org/officeDocument/2006/relationships/hyperlink" Target="https://marketingassets.microsoft.com/gdc/gdccYW33N/origin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8" y="1875190"/>
            <a:ext cx="7157325" cy="867930"/>
          </a:xfrm>
          <a:prstGeom prst="rect">
            <a:avLst/>
          </a:prstGeom>
        </p:spPr>
        <p:txBody>
          <a:bodyPr wrap="square">
            <a:spAutoFit/>
          </a:bodyPr>
          <a:lstStyle/>
          <a:p>
            <a:pPr defTabSz="457200">
              <a:lnSpc>
                <a:spcPct val="90000"/>
              </a:lnSpc>
              <a:spcBef>
                <a:spcPts val="0"/>
              </a:spcBef>
              <a:defRPr/>
            </a:pPr>
            <a:r>
              <a:rPr lang="es-es" sz="280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¡Hola! Le damos la bienvenida al Centro </a:t>
            </a:r>
            <a:br>
              <a:rPr lang="es-es" sz="280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br>
            <a:r>
              <a:rPr lang="es-es" sz="280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de clientes</a:t>
            </a:r>
          </a:p>
        </p:txBody>
      </p:sp>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19239"/>
            <a:ext cx="7710136" cy="546826"/>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Segoe UI Semibold"/>
                <a:cs typeface="Segoe UI Semibold"/>
              </a:rPr>
              <a:t>Presentación de valor con Microsoft 365 Copilot Chat para todos los usuarios</a:t>
            </a:r>
            <a:br/>
            <a:endParaRPr kumimoji="0" lang="en-US" sz="2000" b="0" i="0" u="none" strike="noStrike" kern="1200" cap="none" spc="0" normalizeH="0" baseline="0" noProof="0" dirty="0">
              <a:ln>
                <a:noFill/>
              </a:ln>
              <a:solidFill>
                <a:prstClr val="white"/>
              </a:solidFill>
              <a:effectLst/>
              <a:uLnTx/>
              <a:uFillTx/>
              <a:latin typeface="Segoe Sans Display" pitchFamily="2" charset="0"/>
              <a:ea typeface="+mn-ea"/>
              <a:cs typeface="Segoe Sans Display" pitchFamily="2" charset="0"/>
            </a:endParaRPr>
          </a:p>
          <a:p>
            <a:pPr defTabSz="457200">
              <a:lnSpc>
                <a:spcPct val="90000"/>
              </a:lnSpc>
              <a:buSzTx/>
              <a:defRPr/>
            </a:pPr>
            <a:r>
              <a:rPr lang="es-es" sz="2000" dirty="0">
                <a:solidFill>
                  <a:prstClr val="white"/>
                </a:solidFill>
                <a:latin typeface="Segoe Sans Display"/>
                <a:cs typeface="Segoe Sans Display"/>
              </a:rPr>
              <a:t>Empezaremos en</a:t>
            </a:r>
            <a:r>
              <a:rPr kumimoji="0" lang="es-es" sz="2000" b="0" i="0" u="none" strike="noStrike" kern="1200" cap="none" spc="0" normalizeH="0" baseline="0" noProof="0" dirty="0">
                <a:ln>
                  <a:noFill/>
                </a:ln>
                <a:solidFill>
                  <a:prstClr val="white"/>
                </a:solidFill>
                <a:effectLst/>
                <a:uLnTx/>
                <a:uFillTx/>
                <a:latin typeface="Segoe Sans Display"/>
                <a:cs typeface="Segoe Sans Display"/>
              </a:rPr>
              <a:t> breve.</a:t>
            </a:r>
            <a:endParaRPr lang="en-US" sz="2000" b="0" i="0" u="none" strike="noStrike" kern="1200" cap="none" spc="0" normalizeH="0" baseline="0" noProof="0" dirty="0">
              <a:ln>
                <a:noFill/>
              </a:ln>
              <a:solidFill>
                <a:prstClr val="white"/>
              </a:solidFill>
              <a:effectLst/>
              <a:uLnTx/>
              <a:uFillTx/>
              <a:latin typeface="Segoe Sans Display"/>
              <a:cs typeface="Segoe Sans Display"/>
            </a:endParaRP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Hub_Video_720_Compressed">
            <a:hlinkClick r:id="" action="ppaction://media"/>
            <a:extLst>
              <a:ext uri="{FF2B5EF4-FFF2-40B4-BE49-F238E27FC236}">
                <a16:creationId xmlns:a16="http://schemas.microsoft.com/office/drawing/2014/main" id="{B0736111-6F0F-0372-9D09-13473FB6E8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71136" y="515203"/>
            <a:ext cx="3221857" cy="5727746"/>
          </a:xfrm>
          <a:prstGeom prst="rect">
            <a:avLst/>
          </a:prstGeom>
        </p:spPr>
      </p:pic>
      <p:pic>
        <p:nvPicPr>
          <p:cNvPr id="4" name="Graphic 4">
            <a:extLst>
              <a:ext uri="{FF2B5EF4-FFF2-40B4-BE49-F238E27FC236}">
                <a16:creationId xmlns:a16="http://schemas.microsoft.com/office/drawing/2014/main" id="{54EDC2BC-D3C2-D8D5-0B79-58D794080890}"/>
              </a:ext>
            </a:extLst>
          </p:cNvPr>
          <p:cNvPicPr>
            <a:picLocks/>
          </p:cNvPicPr>
          <p:nvPr/>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01416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22C8-3814-EFF3-5EA6-2E55EE2C41F6}"/>
            </a:ext>
          </a:extLst>
        </p:cNvPr>
        <p:cNvGrpSpPr/>
        <p:nvPr/>
      </p:nvGrpSpPr>
      <p:grpSpPr>
        <a:xfrm>
          <a:off x="0" y="0"/>
          <a:ext cx="0" cy="0"/>
          <a:chOff x="0" y="0"/>
          <a:chExt cx="0" cy="0"/>
        </a:xfrm>
      </p:grpSpPr>
      <p:sp>
        <p:nvSpPr>
          <p:cNvPr id="17" name="Rectangle: Rounded Corners 34">
            <a:extLst>
              <a:ext uri="{FF2B5EF4-FFF2-40B4-BE49-F238E27FC236}">
                <a16:creationId xmlns:a16="http://schemas.microsoft.com/office/drawing/2014/main" id="{3E315AD9-7394-51F2-BCD3-DF5F9CEE5BFB}"/>
              </a:ext>
              <a:ext uri="{C183D7F6-B498-43B3-948B-1728B52AA6E4}">
                <adec:decorative xmlns:adec="http://schemas.microsoft.com/office/drawing/2017/decorative" val="1"/>
              </a:ext>
            </a:extLst>
          </p:cNvPr>
          <p:cNvSpPr/>
          <p:nvPr/>
        </p:nvSpPr>
        <p:spPr bwMode="auto">
          <a:xfrm>
            <a:off x="514040" y="1285559"/>
            <a:ext cx="2964712" cy="4865040"/>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cxnSp>
        <p:nvCxnSpPr>
          <p:cNvPr id="22" name="Straight Connector 21">
            <a:extLst>
              <a:ext uri="{FF2B5EF4-FFF2-40B4-BE49-F238E27FC236}">
                <a16:creationId xmlns:a16="http://schemas.microsoft.com/office/drawing/2014/main" id="{39B32CA9-2687-BDAB-AAD9-397F2DDE03C4}"/>
              </a:ext>
              <a:ext uri="{C183D7F6-B498-43B3-948B-1728B52AA6E4}">
                <adec:decorative xmlns:adec="http://schemas.microsoft.com/office/drawing/2017/decorative" val="1"/>
              </a:ext>
            </a:extLst>
          </p:cNvPr>
          <p:cNvCxnSpPr>
            <a:cxnSpLocks/>
          </p:cNvCxnSpPr>
          <p:nvPr/>
        </p:nvCxnSpPr>
        <p:spPr>
          <a:xfrm>
            <a:off x="661016" y="2249933"/>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AD4D79-2122-07F3-F71E-0D2A56259FA8}"/>
              </a:ext>
              <a:ext uri="{C183D7F6-B498-43B3-948B-1728B52AA6E4}">
                <adec:decorative xmlns:adec="http://schemas.microsoft.com/office/drawing/2017/decorative" val="1"/>
              </a:ext>
            </a:extLst>
          </p:cNvPr>
          <p:cNvCxnSpPr>
            <a:cxnSpLocks/>
          </p:cNvCxnSpPr>
          <p:nvPr/>
        </p:nvCxnSpPr>
        <p:spPr>
          <a:xfrm>
            <a:off x="661016" y="3377130"/>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5E9D0C-138C-6440-4FC7-E4854E699BA4}"/>
              </a:ext>
              <a:ext uri="{C183D7F6-B498-43B3-948B-1728B52AA6E4}">
                <adec:decorative xmlns:adec="http://schemas.microsoft.com/office/drawing/2017/decorative" val="1"/>
              </a:ext>
            </a:extLst>
          </p:cNvPr>
          <p:cNvCxnSpPr>
            <a:cxnSpLocks/>
          </p:cNvCxnSpPr>
          <p:nvPr/>
        </p:nvCxnSpPr>
        <p:spPr>
          <a:xfrm>
            <a:off x="661016" y="4593778"/>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CD8638-2F3D-9E1D-350B-7A278485FB9F}"/>
              </a:ext>
            </a:extLst>
          </p:cNvPr>
          <p:cNvSpPr>
            <a:spLocks noGrp="1"/>
          </p:cNvSpPr>
          <p:nvPr>
            <p:ph type="title"/>
          </p:nvPr>
        </p:nvSpPr>
        <p:spPr>
          <a:xfrm>
            <a:off x="37337" y="300127"/>
            <a:ext cx="12120372" cy="498598"/>
          </a:xfrm>
          <a:prstGeom prst="rect">
            <a:avLst/>
          </a:prstGeom>
        </p:spPr>
        <p:txBody>
          <a:bodyPr>
            <a:noAutofit/>
          </a:bodyPr>
          <a:lstStyle/>
          <a:p>
            <a:pPr algn="ctr"/>
            <a:r>
              <a:rPr lang="es-es" sz="3800" dirty="0"/>
              <a:t>Microsoft 365 </a:t>
            </a:r>
            <a:r>
              <a:rPr lang="es-es" sz="3800" dirty="0" err="1"/>
              <a:t>Copilot</a:t>
            </a:r>
            <a:r>
              <a:rPr lang="es-es" sz="3800" dirty="0"/>
              <a:t> Chat se basa en la confianza</a:t>
            </a:r>
          </a:p>
        </p:txBody>
      </p:sp>
      <p:sp>
        <p:nvSpPr>
          <p:cNvPr id="18" name="TextBox 17">
            <a:extLst>
              <a:ext uri="{FF2B5EF4-FFF2-40B4-BE49-F238E27FC236}">
                <a16:creationId xmlns:a16="http://schemas.microsoft.com/office/drawing/2014/main" id="{ADAFBFB8-CFF7-5DBE-79EA-F5FCE6D9EEF4}"/>
              </a:ext>
            </a:extLst>
          </p:cNvPr>
          <p:cNvSpPr txBox="1"/>
          <p:nvPr/>
        </p:nvSpPr>
        <p:spPr>
          <a:xfrm>
            <a:off x="830361" y="2525368"/>
            <a:ext cx="2332071" cy="276999"/>
          </a:xfrm>
          <a:prstGeom prst="rect">
            <a:avLst/>
          </a:prstGeom>
          <a:noFill/>
        </p:spPr>
        <p:txBody>
          <a:bodyPr wrap="square" lIns="0" tIns="0" rIns="0" bIns="0">
            <a:no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s-es" sz="1600" b="0" i="0" u="none" strike="noStrike" kern="1200" cap="none" spc="0" normalizeH="0" baseline="0" noProof="0" dirty="0">
                <a:ln>
                  <a:noFill/>
                </a:ln>
                <a:solidFill>
                  <a:schemeClr val="bg1"/>
                </a:solidFill>
                <a:effectLst/>
                <a:uLnTx/>
                <a:uFillTx/>
                <a:latin typeface="Segoe UI"/>
                <a:ea typeface="+mn-ea"/>
                <a:cs typeface="+mn-cs"/>
              </a:rPr>
              <a:t>Usted controla </a:t>
            </a:r>
            <a:br>
              <a:rPr kumimoji="0" lang="es-es" sz="1600" b="0" i="0" u="none" strike="noStrike" kern="1200" cap="none" spc="0" normalizeH="0" baseline="0" noProof="0" dirty="0">
                <a:ln>
                  <a:noFill/>
                </a:ln>
                <a:solidFill>
                  <a:schemeClr val="bg1"/>
                </a:solidFill>
                <a:effectLst/>
                <a:uLnTx/>
                <a:uFillTx/>
                <a:latin typeface="Segoe UI"/>
                <a:ea typeface="+mn-ea"/>
                <a:cs typeface="+mn-cs"/>
              </a:rPr>
            </a:br>
            <a:r>
              <a:rPr kumimoji="0" lang="es-es" sz="1600" b="0" i="0" u="none" strike="noStrike" kern="1200" cap="none" spc="0" normalizeH="0" baseline="0" noProof="0" dirty="0">
                <a:ln>
                  <a:noFill/>
                </a:ln>
                <a:solidFill>
                  <a:schemeClr val="bg1"/>
                </a:solidFill>
                <a:effectLst/>
                <a:uLnTx/>
                <a:uFillTx/>
                <a:latin typeface="Segoe UI"/>
                <a:ea typeface="+mn-ea"/>
                <a:cs typeface="+mn-cs"/>
              </a:rPr>
              <a:t>sus datos</a:t>
            </a:r>
          </a:p>
        </p:txBody>
      </p:sp>
      <p:sp>
        <p:nvSpPr>
          <p:cNvPr id="19" name="TextBox 18">
            <a:extLst>
              <a:ext uri="{FF2B5EF4-FFF2-40B4-BE49-F238E27FC236}">
                <a16:creationId xmlns:a16="http://schemas.microsoft.com/office/drawing/2014/main" id="{941E1DD8-666D-D14D-CF89-A07FE52202A5}"/>
              </a:ext>
            </a:extLst>
          </p:cNvPr>
          <p:cNvSpPr txBox="1"/>
          <p:nvPr/>
        </p:nvSpPr>
        <p:spPr>
          <a:xfrm>
            <a:off x="526351" y="3598531"/>
            <a:ext cx="2937837" cy="830997"/>
          </a:xfrm>
          <a:prstGeom prst="rect">
            <a:avLst/>
          </a:prstGeom>
          <a:noFill/>
        </p:spPr>
        <p:txBody>
          <a:bodyPr wrap="square" lIns="0" tIns="0" rIns="0" bIns="0" anchor="t">
            <a:no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s-es" sz="1600" b="0" i="0" u="none" strike="noStrike" kern="1200" cap="none" spc="0" normalizeH="0" baseline="0" noProof="0" dirty="0">
                <a:ln>
                  <a:noFill/>
                </a:ln>
                <a:solidFill>
                  <a:schemeClr val="bg1"/>
                </a:solidFill>
                <a:effectLst/>
                <a:uLnTx/>
                <a:uFillTx/>
                <a:latin typeface="Segoe UI"/>
                <a:ea typeface="+mn-ea"/>
                <a:cs typeface="+mn-cs"/>
              </a:rPr>
              <a:t>Sus datos </a:t>
            </a:r>
            <a:r>
              <a:rPr kumimoji="0" lang="es-es" sz="1600" b="0" i="0" u="sng" strike="noStrike" kern="1200" cap="none" spc="0" normalizeH="0" baseline="0" noProof="0" dirty="0">
                <a:ln>
                  <a:noFill/>
                </a:ln>
                <a:solidFill>
                  <a:schemeClr val="bg1"/>
                </a:solidFill>
                <a:effectLst/>
                <a:uLnTx/>
                <a:uFillTx/>
                <a:latin typeface="Segoe UI"/>
                <a:ea typeface="+mn-ea"/>
                <a:cs typeface="+mn-cs"/>
              </a:rPr>
              <a:t>no</a:t>
            </a:r>
            <a:r>
              <a:rPr kumimoji="0" lang="es-es" sz="1600" b="0" i="0" u="none" strike="noStrike" kern="1200" cap="none" spc="0" normalizeH="0" baseline="0" noProof="0" dirty="0">
                <a:ln>
                  <a:noFill/>
                </a:ln>
                <a:solidFill>
                  <a:schemeClr val="bg1"/>
                </a:solidFill>
                <a:effectLst/>
                <a:uLnTx/>
                <a:uFillTx/>
                <a:latin typeface="Segoe UI"/>
                <a:ea typeface="+mn-ea"/>
                <a:cs typeface="+mn-cs"/>
              </a:rPr>
              <a:t> se utilizan para entrenar ni enriquecer modelos de IA fundamentales</a:t>
            </a:r>
          </a:p>
        </p:txBody>
      </p:sp>
      <p:sp>
        <p:nvSpPr>
          <p:cNvPr id="20" name="TextBox 19">
            <a:extLst>
              <a:ext uri="{FF2B5EF4-FFF2-40B4-BE49-F238E27FC236}">
                <a16:creationId xmlns:a16="http://schemas.microsoft.com/office/drawing/2014/main" id="{44658814-7562-064A-D10B-4EC83CA300C6}"/>
              </a:ext>
            </a:extLst>
          </p:cNvPr>
          <p:cNvSpPr txBox="1"/>
          <p:nvPr/>
        </p:nvSpPr>
        <p:spPr>
          <a:xfrm>
            <a:off x="830361" y="1496663"/>
            <a:ext cx="2332071" cy="553998"/>
          </a:xfrm>
          <a:prstGeom prst="rect">
            <a:avLst/>
          </a:prstGeom>
          <a:noFill/>
        </p:spPr>
        <p:txBody>
          <a:bodyPr wrap="square" lIns="0" tIns="0" rIns="0" bIns="0">
            <a:no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s-es" sz="1600" b="0" i="0" u="none" strike="noStrike" kern="1200" cap="none" spc="0" normalizeH="0" baseline="0" noProof="0" dirty="0">
                <a:ln>
                  <a:noFill/>
                </a:ln>
                <a:solidFill>
                  <a:schemeClr val="bg1"/>
                </a:solidFill>
                <a:effectLst/>
                <a:uLnTx/>
                <a:uFillTx/>
                <a:latin typeface="Segoe UI"/>
                <a:ea typeface="+mn-ea"/>
                <a:cs typeface="+mn-cs"/>
              </a:rPr>
              <a:t>Protegemos sus datos </a:t>
            </a:r>
            <a:br>
              <a:rPr kumimoji="0" lang="es-es" sz="1600" b="0" i="0" u="none" strike="noStrike" kern="1200" cap="none" spc="0" normalizeH="0" baseline="0" noProof="0" dirty="0">
                <a:ln>
                  <a:noFill/>
                </a:ln>
                <a:solidFill>
                  <a:schemeClr val="bg1"/>
                </a:solidFill>
                <a:effectLst/>
                <a:uLnTx/>
                <a:uFillTx/>
                <a:latin typeface="Segoe UI"/>
                <a:ea typeface="+mn-ea"/>
                <a:cs typeface="+mn-cs"/>
              </a:rPr>
            </a:br>
            <a:r>
              <a:rPr kumimoji="0" lang="es-es" sz="1600" b="0" i="0" u="none" strike="noStrike" kern="1200" cap="none" spc="0" normalizeH="0" baseline="0" noProof="0" dirty="0">
                <a:ln>
                  <a:noFill/>
                </a:ln>
                <a:solidFill>
                  <a:schemeClr val="bg1"/>
                </a:solidFill>
                <a:effectLst/>
                <a:uLnTx/>
                <a:uFillTx/>
                <a:latin typeface="Segoe UI"/>
                <a:ea typeface="+mn-ea"/>
                <a:cs typeface="+mn-cs"/>
              </a:rPr>
              <a:t>en reposo y en tránsito</a:t>
            </a:r>
          </a:p>
        </p:txBody>
      </p:sp>
      <p:sp>
        <p:nvSpPr>
          <p:cNvPr id="21" name="TextBox 20">
            <a:extLst>
              <a:ext uri="{FF2B5EF4-FFF2-40B4-BE49-F238E27FC236}">
                <a16:creationId xmlns:a16="http://schemas.microsoft.com/office/drawing/2014/main" id="{C61866AE-5435-9BA4-36D3-D12C2FA26679}"/>
              </a:ext>
            </a:extLst>
          </p:cNvPr>
          <p:cNvSpPr txBox="1"/>
          <p:nvPr/>
        </p:nvSpPr>
        <p:spPr>
          <a:xfrm>
            <a:off x="830361" y="4866698"/>
            <a:ext cx="2332071" cy="830997"/>
          </a:xfrm>
          <a:prstGeom prst="rect">
            <a:avLst/>
          </a:prstGeom>
          <a:noFill/>
        </p:spPr>
        <p:txBody>
          <a:bodyPr wrap="square" lIns="0" tIns="0" rIns="0" bIns="0">
            <a:no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s-es" sz="16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Protección contra riesgos de seguridad de IA </a:t>
            </a:r>
            <a:br>
              <a:rPr kumimoji="0" lang="es-es" sz="16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br>
            <a:r>
              <a:rPr kumimoji="0" lang="es-es" sz="16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y derechos de autor</a:t>
            </a:r>
            <a:endParaRPr kumimoji="0" lang="en-US" sz="1600" b="0" i="0" u="none" strike="noStrike" kern="1200" cap="none" spc="0" normalizeH="0" baseline="0" noProof="0" dirty="0">
              <a:ln w="3175">
                <a:noFill/>
              </a:ln>
              <a:solidFill>
                <a:schemeClr val="bg1"/>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2E2D9003-BDB0-313A-4942-93FE762BE8D4}"/>
              </a:ext>
            </a:extLst>
          </p:cNvPr>
          <p:cNvGrpSpPr>
            <a:grpSpLocks noChangeAspect="1"/>
          </p:cNvGrpSpPr>
          <p:nvPr/>
        </p:nvGrpSpPr>
        <p:grpSpPr>
          <a:xfrm>
            <a:off x="4450080" y="2093451"/>
            <a:ext cx="3291840" cy="3291840"/>
            <a:chOff x="3771900" y="1375602"/>
            <a:chExt cx="4648200" cy="4648200"/>
          </a:xfrm>
        </p:grpSpPr>
        <p:sp>
          <p:nvSpPr>
            <p:cNvPr id="10" name="Oval 9">
              <a:extLst>
                <a:ext uri="{FF2B5EF4-FFF2-40B4-BE49-F238E27FC236}">
                  <a16:creationId xmlns:a16="http://schemas.microsoft.com/office/drawing/2014/main" id="{88524217-16E7-E884-0AD3-F1B0F7A5EED8}"/>
                </a:ext>
                <a:ext uri="{C183D7F6-B498-43B3-948B-1728B52AA6E4}">
                  <adec:decorative xmlns:adec="http://schemas.microsoft.com/office/drawing/2017/decorative" val="1"/>
                </a:ext>
              </a:extLst>
            </p:cNvPr>
            <p:cNvSpPr/>
            <p:nvPr/>
          </p:nvSpPr>
          <p:spPr>
            <a:xfrm>
              <a:off x="3771900" y="1375602"/>
              <a:ext cx="4648200" cy="4648200"/>
            </a:xfrm>
            <a:prstGeom prst="ellips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pitchFamily="34" charset="0"/>
              </a:endParaRPr>
            </a:p>
          </p:txBody>
        </p:sp>
        <p:sp>
          <p:nvSpPr>
            <p:cNvPr id="16" name="Oval 15">
              <a:extLst>
                <a:ext uri="{FF2B5EF4-FFF2-40B4-BE49-F238E27FC236}">
                  <a16:creationId xmlns:a16="http://schemas.microsoft.com/office/drawing/2014/main" id="{FB3D04D2-439E-63C4-E9AE-4C876F18095A}"/>
                </a:ext>
                <a:ext uri="{C183D7F6-B498-43B3-948B-1728B52AA6E4}">
                  <adec:decorative xmlns:adec="http://schemas.microsoft.com/office/drawing/2017/decorative" val="1"/>
                </a:ext>
              </a:extLst>
            </p:cNvPr>
            <p:cNvSpPr/>
            <p:nvPr/>
          </p:nvSpPr>
          <p:spPr>
            <a:xfrm>
              <a:off x="3925985" y="1529687"/>
              <a:ext cx="4340029" cy="4340029"/>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pitchFamily="34" charset="0"/>
              </a:endParaRPr>
            </a:p>
          </p:txBody>
        </p:sp>
        <p:pic>
          <p:nvPicPr>
            <p:cNvPr id="9" name="!Copilot" descr="Logotipo de Copilot">
              <a:extLst>
                <a:ext uri="{FF2B5EF4-FFF2-40B4-BE49-F238E27FC236}">
                  <a16:creationId xmlns:a16="http://schemas.microsoft.com/office/drawing/2014/main" id="{AF6B918F-2929-6201-F243-35EFB92E5F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1160" y="2070007"/>
              <a:ext cx="1229682" cy="1229678"/>
            </a:xfrm>
            <a:prstGeom prst="rect">
              <a:avLst/>
            </a:prstGeom>
            <a:noFill/>
            <a:ln>
              <a:noFill/>
              <a:headEnd type="none" w="med" len="med"/>
              <a:tailEnd type="none" w="med" len="med"/>
            </a:ln>
            <a:effectLst/>
          </p:spPr>
        </p:pic>
        <p:sp>
          <p:nvSpPr>
            <p:cNvPr id="3" name="Title 1">
              <a:extLst>
                <a:ext uri="{FF2B5EF4-FFF2-40B4-BE49-F238E27FC236}">
                  <a16:creationId xmlns:a16="http://schemas.microsoft.com/office/drawing/2014/main" id="{F8B1CFFF-6FAF-2B93-94A4-30E4EB65AC9F}"/>
                </a:ext>
              </a:extLst>
            </p:cNvPr>
            <p:cNvSpPr txBox="1">
              <a:spLocks/>
            </p:cNvSpPr>
            <p:nvPr/>
          </p:nvSpPr>
          <p:spPr>
            <a:xfrm>
              <a:off x="3931830" y="3336501"/>
              <a:ext cx="4328341" cy="16619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400" b="0" i="0" u="none" strike="noStrike" kern="1200" cap="none" spc="0" normalizeH="0" baseline="0" noProof="0" dirty="0">
                  <a:ln>
                    <a:noFill/>
                  </a:ln>
                  <a:solidFill>
                    <a:srgbClr val="091F2C"/>
                  </a:solidFill>
                  <a:effectLst/>
                  <a:uLnTx/>
                  <a:uFillTx/>
                  <a:latin typeface="Segoe UI Semibold"/>
                  <a:ea typeface="+mj-ea"/>
                  <a:cs typeface="+mj-cs"/>
                </a:rPr>
                <a:t>Microsoft 365 </a:t>
              </a:r>
              <a:r>
                <a:rPr kumimoji="0" lang="es-es" sz="2400" b="0" i="0" u="none" strike="noStrike" kern="1200" cap="none" spc="0" normalizeH="0" baseline="0" noProof="0" dirty="0" err="1">
                  <a:ln>
                    <a:noFill/>
                  </a:ln>
                  <a:solidFill>
                    <a:srgbClr val="091F2C"/>
                  </a:solidFill>
                  <a:effectLst/>
                  <a:uLnTx/>
                  <a:uFillTx/>
                  <a:latin typeface="Segoe UI Semibold"/>
                  <a:ea typeface="+mj-ea"/>
                  <a:cs typeface="+mj-cs"/>
                </a:rPr>
                <a:t>Copilot</a:t>
              </a:r>
              <a:r>
                <a:rPr kumimoji="0" lang="es-es" sz="2400" b="0" i="0" u="none" strike="noStrike" kern="1200" cap="none" spc="0" normalizeH="0" baseline="0" noProof="0" dirty="0">
                  <a:ln>
                    <a:noFill/>
                  </a:ln>
                  <a:solidFill>
                    <a:srgbClr val="091F2C"/>
                  </a:solidFill>
                  <a:effectLst/>
                  <a:uLnTx/>
                  <a:uFillTx/>
                  <a:latin typeface="Segoe UI Semibold"/>
                  <a:ea typeface="+mj-ea"/>
                  <a:cs typeface="+mj-cs"/>
                </a:rPr>
                <a:t> Chat se basa en la confianza</a:t>
              </a:r>
            </a:p>
          </p:txBody>
        </p:sp>
      </p:grpSp>
      <p:sp>
        <p:nvSpPr>
          <p:cNvPr id="29" name="TextBox 28">
            <a:extLst>
              <a:ext uri="{FF2B5EF4-FFF2-40B4-BE49-F238E27FC236}">
                <a16:creationId xmlns:a16="http://schemas.microsoft.com/office/drawing/2014/main" id="{835BCD73-84DA-DC2F-DD36-5DE55ABE124D}"/>
              </a:ext>
            </a:extLst>
          </p:cNvPr>
          <p:cNvSpPr txBox="1"/>
          <p:nvPr/>
        </p:nvSpPr>
        <p:spPr>
          <a:xfrm>
            <a:off x="815466" y="6007719"/>
            <a:ext cx="2359605" cy="246221"/>
          </a:xfrm>
          <a:prstGeom prst="rect">
            <a:avLst/>
          </a:prstGeom>
          <a:solidFill>
            <a:srgbClr val="080E56"/>
          </a:solid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Pro Display Semibold" panose="020B0702040504020203" pitchFamily="34" charset="0"/>
              </a:rPr>
              <a:t>Compromisos de Microsoft</a:t>
            </a:r>
          </a:p>
        </p:txBody>
      </p:sp>
      <p:sp>
        <p:nvSpPr>
          <p:cNvPr id="31" name="Rectangle: Rounded Corners 34">
            <a:extLst>
              <a:ext uri="{FF2B5EF4-FFF2-40B4-BE49-F238E27FC236}">
                <a16:creationId xmlns:a16="http://schemas.microsoft.com/office/drawing/2014/main" id="{DDD45602-574F-6FD7-C9B8-E41FD75A0879}"/>
              </a:ext>
              <a:ext uri="{C183D7F6-B498-43B3-948B-1728B52AA6E4}">
                <adec:decorative xmlns:adec="http://schemas.microsoft.com/office/drawing/2017/decorative" val="1"/>
              </a:ext>
            </a:extLst>
          </p:cNvPr>
          <p:cNvSpPr/>
          <p:nvPr/>
        </p:nvSpPr>
        <p:spPr bwMode="auto">
          <a:xfrm>
            <a:off x="8713248" y="1306851"/>
            <a:ext cx="2964712" cy="4865040"/>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Segoe UI Variable Display Semibold" pitchFamily="2" charset="0"/>
              <a:ea typeface="+mn-ea"/>
              <a:cs typeface="Segoe UI" pitchFamily="34" charset="0"/>
            </a:endParaRPr>
          </a:p>
        </p:txBody>
      </p:sp>
      <p:cxnSp>
        <p:nvCxnSpPr>
          <p:cNvPr id="32" name="Straight Connector 31">
            <a:extLst>
              <a:ext uri="{FF2B5EF4-FFF2-40B4-BE49-F238E27FC236}">
                <a16:creationId xmlns:a16="http://schemas.microsoft.com/office/drawing/2014/main" id="{4FD560DD-58C9-0E68-C87F-1002FA94E5CA}"/>
              </a:ext>
              <a:ext uri="{C183D7F6-B498-43B3-948B-1728B52AA6E4}">
                <adec:decorative xmlns:adec="http://schemas.microsoft.com/office/drawing/2017/decorative" val="1"/>
              </a:ext>
            </a:extLst>
          </p:cNvPr>
          <p:cNvCxnSpPr>
            <a:cxnSpLocks/>
          </p:cNvCxnSpPr>
          <p:nvPr/>
        </p:nvCxnSpPr>
        <p:spPr>
          <a:xfrm>
            <a:off x="8860224" y="2859577"/>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588ED4-13FF-7DF3-A114-60328437DFA5}"/>
              </a:ext>
              <a:ext uri="{C183D7F6-B498-43B3-948B-1728B52AA6E4}">
                <adec:decorative xmlns:adec="http://schemas.microsoft.com/office/drawing/2017/decorative" val="1"/>
              </a:ext>
            </a:extLst>
          </p:cNvPr>
          <p:cNvCxnSpPr>
            <a:cxnSpLocks/>
          </p:cNvCxnSpPr>
          <p:nvPr/>
        </p:nvCxnSpPr>
        <p:spPr>
          <a:xfrm>
            <a:off x="8987233" y="4496381"/>
            <a:ext cx="2670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05FAFCB-2901-1EFC-147E-0C80ADBD2381}"/>
              </a:ext>
            </a:extLst>
          </p:cNvPr>
          <p:cNvSpPr txBox="1"/>
          <p:nvPr/>
        </p:nvSpPr>
        <p:spPr>
          <a:xfrm>
            <a:off x="9049447" y="3352092"/>
            <a:ext cx="2332071" cy="646331"/>
          </a:xfrm>
          <a:prstGeom prst="rect">
            <a:avLst/>
          </a:prstGeom>
          <a:noFill/>
        </p:spPr>
        <p:txBody>
          <a:bodyPr wrap="square" lIns="0" tIns="0" rIns="0" bIns="0">
            <a:noAutofit/>
          </a:bodyPr>
          <a:lstStyle/>
          <a:p>
            <a:pPr lvl="0" algn="ctr" defTabSz="811684">
              <a:spcAft>
                <a:spcPts val="1200"/>
              </a:spcAft>
              <a:defRPr/>
            </a:pPr>
            <a:r>
              <a:rPr lang="es-es" dirty="0">
                <a:solidFill>
                  <a:schemeClr val="bg1"/>
                </a:solidFill>
              </a:rPr>
              <a:t>Controles de gestión</a:t>
            </a:r>
            <a:br/>
            <a:r>
              <a:rPr lang="es-es" sz="1200" dirty="0">
                <a:solidFill>
                  <a:schemeClr val="bg1"/>
                </a:solidFill>
              </a:rPr>
              <a:t>Aprobación de licencias/medición, gestión del ciclo de vida, personalización </a:t>
            </a:r>
            <a:endParaRPr kumimoji="0" lang="en-US" sz="1200" b="0" i="0" u="none" strike="noStrike" kern="1200" cap="none" spc="0" normalizeH="0" baseline="0" noProof="0" dirty="0">
              <a:ln>
                <a:noFill/>
              </a:ln>
              <a:solidFill>
                <a:schemeClr val="bg1"/>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F20E1F4F-4635-6814-F5EE-09E9EDD5FAF3}"/>
              </a:ext>
            </a:extLst>
          </p:cNvPr>
          <p:cNvSpPr txBox="1"/>
          <p:nvPr/>
        </p:nvSpPr>
        <p:spPr>
          <a:xfrm>
            <a:off x="8902561" y="4791563"/>
            <a:ext cx="2670761" cy="923330"/>
          </a:xfrm>
          <a:prstGeom prst="rect">
            <a:avLst/>
          </a:prstGeom>
          <a:noFill/>
        </p:spPr>
        <p:txBody>
          <a:bodyPr wrap="square" lIns="0" tIns="0" rIns="0" bIns="0" anchor="t">
            <a:noAutofit/>
          </a:bodyPr>
          <a:lstStyle/>
          <a:p>
            <a:pPr lvl="0" algn="ctr" defTabSz="811684">
              <a:spcAft>
                <a:spcPts val="1200"/>
              </a:spcAft>
              <a:defRPr/>
            </a:pPr>
            <a:r>
              <a:rPr lang="es-es" dirty="0">
                <a:solidFill>
                  <a:schemeClr val="bg1"/>
                </a:solidFill>
              </a:rPr>
              <a:t>Medición e informes</a:t>
            </a:r>
            <a:br>
              <a:rPr dirty="0"/>
            </a:br>
            <a:r>
              <a:rPr lang="es-es" sz="1200" dirty="0">
                <a:solidFill>
                  <a:schemeClr val="bg1"/>
                </a:solidFill>
              </a:rPr>
              <a:t>Haga el seguimiento de la adopción, </a:t>
            </a:r>
            <a:br>
              <a:rPr lang="es-es" sz="1200" dirty="0">
                <a:solidFill>
                  <a:schemeClr val="bg1"/>
                </a:solidFill>
              </a:rPr>
            </a:br>
            <a:r>
              <a:rPr lang="es-es" sz="1200" dirty="0">
                <a:solidFill>
                  <a:schemeClr val="bg1"/>
                </a:solidFill>
              </a:rPr>
              <a:t>los patrones de uso, el impacto </a:t>
            </a:r>
            <a:br>
              <a:rPr lang="es-es" sz="1200" dirty="0">
                <a:solidFill>
                  <a:schemeClr val="bg1"/>
                </a:solidFill>
              </a:rPr>
            </a:br>
            <a:r>
              <a:rPr lang="es-es" sz="1200" dirty="0">
                <a:solidFill>
                  <a:schemeClr val="bg1"/>
                </a:solidFill>
              </a:rPr>
              <a:t>en la productividad y el ROI</a:t>
            </a:r>
            <a:endParaRPr kumimoji="0" lang="en-US" sz="1200" b="0" i="0" u="none" strike="noStrike" kern="1200" cap="none" spc="0" normalizeH="0" baseline="0" noProof="0" dirty="0">
              <a:ln>
                <a:noFill/>
              </a:ln>
              <a:solidFill>
                <a:schemeClr val="bg1"/>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600D0F5F-28A2-B9D9-4061-9B3974E5A8A1}"/>
              </a:ext>
            </a:extLst>
          </p:cNvPr>
          <p:cNvSpPr txBox="1"/>
          <p:nvPr/>
        </p:nvSpPr>
        <p:spPr>
          <a:xfrm>
            <a:off x="9029568" y="1602361"/>
            <a:ext cx="2332071" cy="923330"/>
          </a:xfrm>
          <a:prstGeom prst="rect">
            <a:avLst/>
          </a:prstGeom>
          <a:noFill/>
        </p:spPr>
        <p:txBody>
          <a:bodyPr wrap="square" lIns="0" tIns="0" rIns="0" bIns="0">
            <a:noAutofit/>
          </a:bodyPr>
          <a:lstStyle/>
          <a:p>
            <a:pPr lvl="0" algn="ctr" defTabSz="811684">
              <a:spcAft>
                <a:spcPts val="1200"/>
              </a:spcAft>
              <a:defRPr/>
            </a:pPr>
            <a:r>
              <a:rPr lang="es-es" dirty="0">
                <a:solidFill>
                  <a:schemeClr val="bg1"/>
                </a:solidFill>
              </a:rPr>
              <a:t>Seguridad y gobernanza</a:t>
            </a:r>
            <a:br>
              <a:rPr dirty="0"/>
            </a:br>
            <a:r>
              <a:rPr lang="es-es" sz="1200" dirty="0">
                <a:solidFill>
                  <a:schemeClr val="bg1"/>
                </a:solidFill>
              </a:rPr>
              <a:t>Protección de datos, garantía </a:t>
            </a:r>
            <a:br>
              <a:rPr lang="es-es" sz="1200" dirty="0">
                <a:solidFill>
                  <a:schemeClr val="bg1"/>
                </a:solidFill>
              </a:rPr>
            </a:br>
            <a:r>
              <a:rPr lang="es-es" sz="1200" dirty="0">
                <a:solidFill>
                  <a:schemeClr val="bg1"/>
                </a:solidFill>
              </a:rPr>
              <a:t>de cumplimiento normativo, mitigación de riesgos</a:t>
            </a:r>
            <a:endParaRPr kumimoji="0" lang="en-US" b="0" i="0" u="none" strike="noStrike" kern="1200" cap="none" spc="0" normalizeH="0" baseline="0" noProof="0" dirty="0">
              <a:ln>
                <a:noFill/>
              </a:ln>
              <a:solidFill>
                <a:schemeClr val="bg1"/>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5E4ED61F-CC30-480D-F927-8F3CD0793EC0}"/>
              </a:ext>
            </a:extLst>
          </p:cNvPr>
          <p:cNvSpPr txBox="1"/>
          <p:nvPr/>
        </p:nvSpPr>
        <p:spPr>
          <a:xfrm>
            <a:off x="9118203" y="6026314"/>
            <a:ext cx="2194560" cy="479463"/>
          </a:xfrm>
          <a:prstGeom prst="rect">
            <a:avLst/>
          </a:prstGeom>
          <a:solidFill>
            <a:srgbClr val="0A0E28"/>
          </a:solid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Pro Display Semibold" panose="020B0702040504020203" pitchFamily="34" charset="0"/>
              </a:rPr>
              <a:t>Sistema de control </a:t>
            </a:r>
            <a:br>
              <a:rPr kumimoji="0" lang="es-es" sz="1400" b="0" i="0" u="none" strike="noStrike" kern="1200" cap="none" spc="0" normalizeH="0" baseline="0" noProof="0" dirty="0">
                <a:ln>
                  <a:noFill/>
                </a:ln>
                <a:solidFill>
                  <a:schemeClr val="bg1"/>
                </a:solidFill>
                <a:effectLst/>
                <a:uLnTx/>
                <a:uFillTx/>
                <a:latin typeface="Segoe Pro Display Semibold" panose="020B0702040504020203" pitchFamily="34" charset="0"/>
              </a:rPr>
            </a:br>
            <a:r>
              <a:rPr kumimoji="0" lang="es-es" sz="1400" b="0" i="0" u="none" strike="noStrike" kern="1200" cap="none" spc="0" normalizeH="0" baseline="0" noProof="0" dirty="0">
                <a:ln>
                  <a:noFill/>
                </a:ln>
                <a:solidFill>
                  <a:schemeClr val="bg1"/>
                </a:solidFill>
                <a:effectLst/>
                <a:uLnTx/>
                <a:uFillTx/>
                <a:latin typeface="Segoe Pro Display Semibold" panose="020B0702040504020203" pitchFamily="34" charset="0"/>
              </a:rPr>
              <a:t>de </a:t>
            </a:r>
            <a:r>
              <a:rPr kumimoji="0" lang="es-es" sz="1400" b="0" i="0" u="none" strike="noStrike" kern="1200" cap="none" spc="0" normalizeH="0" baseline="0" noProof="0" dirty="0" err="1">
                <a:ln>
                  <a:noFill/>
                </a:ln>
                <a:solidFill>
                  <a:schemeClr val="bg1"/>
                </a:solidFill>
                <a:effectLst/>
                <a:uLnTx/>
                <a:uFillTx/>
                <a:latin typeface="Segoe Pro Display Semibold" panose="020B0702040504020203" pitchFamily="34" charset="0"/>
              </a:rPr>
              <a:t>Copilot</a:t>
            </a:r>
            <a:endParaRPr kumimoji="0" lang="es-es" sz="1400" b="0" i="0" u="none" strike="noStrike" kern="1200" cap="none" spc="0" normalizeH="0" baseline="0" noProof="0" dirty="0">
              <a:ln>
                <a:noFill/>
              </a:ln>
              <a:solidFill>
                <a:schemeClr val="bg1"/>
              </a:solidFill>
              <a:effectLst/>
              <a:uLnTx/>
              <a:uFillTx/>
              <a:latin typeface="Segoe Pro Display Semibold" panose="020B0702040504020203" pitchFamily="34" charset="0"/>
            </a:endParaRPr>
          </a:p>
        </p:txBody>
      </p:sp>
      <p:sp>
        <p:nvSpPr>
          <p:cNvPr id="5" name="TextBox 4">
            <a:extLst>
              <a:ext uri="{FF2B5EF4-FFF2-40B4-BE49-F238E27FC236}">
                <a16:creationId xmlns:a16="http://schemas.microsoft.com/office/drawing/2014/main" id="{EFBB5480-20E9-2CB3-DDF9-58F277E660A2}"/>
              </a:ext>
            </a:extLst>
          </p:cNvPr>
          <p:cNvSpPr txBox="1"/>
          <p:nvPr/>
        </p:nvSpPr>
        <p:spPr>
          <a:xfrm>
            <a:off x="3947778" y="1306851"/>
            <a:ext cx="4296440" cy="418576"/>
          </a:xfrm>
          <a:prstGeom prst="rect">
            <a:avLst/>
          </a:prstGeom>
          <a:noFill/>
        </p:spPr>
        <p:txBody>
          <a:bodyPr wrap="square" lIns="0" tIns="0" rIns="0" bIns="0" rtlCol="0">
            <a:noAutofit/>
          </a:bodyPr>
          <a:lstStyle/>
          <a:p>
            <a:pPr algn="ctr">
              <a:lnSpc>
                <a:spcPct val="85000"/>
              </a:lnSpc>
            </a:pPr>
            <a: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Haga desaparecer el deseo de recurrir a Shadow IT proporcionando una herramienta de IA segura </a:t>
            </a:r>
            <a:b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y autorizada mediante </a:t>
            </a:r>
            <a:r>
              <a:rPr lang="es-es" sz="1400" dirty="0" err="1">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Copilot</a:t>
            </a:r>
            <a: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Chat.</a:t>
            </a:r>
          </a:p>
        </p:txBody>
      </p:sp>
      <p:sp>
        <p:nvSpPr>
          <p:cNvPr id="6" name="TextBox 5">
            <a:extLst>
              <a:ext uri="{FF2B5EF4-FFF2-40B4-BE49-F238E27FC236}">
                <a16:creationId xmlns:a16="http://schemas.microsoft.com/office/drawing/2014/main" id="{42A0A827-C4C2-76D3-E495-BB3E0900A375}"/>
              </a:ext>
            </a:extLst>
          </p:cNvPr>
          <p:cNvSpPr txBox="1"/>
          <p:nvPr/>
        </p:nvSpPr>
        <p:spPr>
          <a:xfrm>
            <a:off x="3484195" y="5684971"/>
            <a:ext cx="5223606" cy="418576"/>
          </a:xfrm>
          <a:prstGeom prst="rect">
            <a:avLst/>
          </a:prstGeom>
          <a:noFill/>
        </p:spPr>
        <p:txBody>
          <a:bodyPr wrap="square" lIns="0" tIns="0" rIns="0" bIns="0" rtlCol="0">
            <a:noAutofit/>
          </a:bodyPr>
          <a:lstStyle/>
          <a:p>
            <a:pPr algn="ctr">
              <a:lnSpc>
                <a:spcPct val="85000"/>
              </a:lnSpc>
            </a:pPr>
            <a:r>
              <a:rPr lang="es-es" sz="1400" dirty="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Segoe UI Semibold" panose="020B0702040204020203" pitchFamily="34" charset="0"/>
                <a:cs typeface="Segoe UI Semibold" panose="020B0702040204020203" pitchFamily="34" charset="0"/>
              </a:rPr>
              <a:t> </a:t>
            </a:r>
            <a: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Busque y bloquee herramientas de IA no aprobadas mediante </a:t>
            </a:r>
            <a:b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1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la búsqueda y control de Shadow IT en Microsoft 365</a:t>
            </a:r>
          </a:p>
        </p:txBody>
      </p:sp>
    </p:spTree>
    <p:extLst>
      <p:ext uri="{BB962C8B-B14F-4D97-AF65-F5344CB8AC3E}">
        <p14:creationId xmlns:p14="http://schemas.microsoft.com/office/powerpoint/2010/main" val="14495260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373426" y="1214112"/>
            <a:ext cx="4127692"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9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Dónde encontrar Copilot Chat</a:t>
            </a:r>
            <a:br>
              <a:rPr dirty="0"/>
            </a:br>
            <a:r>
              <a:rPr kumimoji="0" lang="es-e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en la web</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373426" y="2249049"/>
            <a:ext cx="3352818" cy="35737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n-ea"/>
                <a:cs typeface="+mn-cs"/>
              </a:rPr>
              <a:t>Con tecnología de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n-ea"/>
                <a:cs typeface="+mn-cs"/>
              </a:rPr>
              <a:t>Último modelo GPT</a:t>
            </a:r>
            <a:endParaRPr kumimoji="0" lang="en-US" sz="1800" b="0" i="0" u="none" strike="noStrike" kern="1200" cap="none" spc="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n-ea"/>
              <a:cs typeface="Segoe UI Semibold" panose="020B0702040204020203"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Chat de IA seguro, con la tecnología de los modelos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más recientes, basado en información de la web y consciente del contexto, comprende el contenido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en el que trabaja y adapta las respuestas según corresponda.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m365.cloud.microsoft/chat</a:t>
            </a:r>
            <a:endParaRPr kumimoji="0" lang="en-US" sz="1800" b="0" i="0" u="none" strike="noStrike" kern="1200" cap="none" spc="0" normalizeH="0" baseline="0" noProof="0" dirty="0">
              <a:ln>
                <a:noFill/>
              </a:ln>
              <a:solidFill>
                <a:prstClr val="white"/>
              </a:solidFill>
              <a:effectLst/>
              <a:uLnTx/>
              <a:uFillTx/>
              <a:latin typeface="Segoe Sans Display"/>
              <a:ea typeface="+mn-ea"/>
              <a:cs typeface="+mn-cs"/>
            </a:endParaRPr>
          </a:p>
        </p:txBody>
      </p:sp>
      <p:pic>
        <p:nvPicPr>
          <p:cNvPr id="2" name="Picture 1">
            <a:extLst>
              <a:ext uri="{FF2B5EF4-FFF2-40B4-BE49-F238E27FC236}">
                <a16:creationId xmlns:a16="http://schemas.microsoft.com/office/drawing/2014/main" id="{2688A2F6-4453-188A-03CE-41E57F5926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1875" y="1435648"/>
            <a:ext cx="8235623" cy="4246493"/>
          </a:xfrm>
          <a:prstGeom prst="rect">
            <a:avLst/>
          </a:prstGeom>
        </p:spPr>
      </p:pic>
    </p:spTree>
    <p:extLst>
      <p:ext uri="{BB962C8B-B14F-4D97-AF65-F5344CB8AC3E}">
        <p14:creationId xmlns:p14="http://schemas.microsoft.com/office/powerpoint/2010/main" val="1560864879"/>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hyp="http://schemas.microsoft.com/office/drawing/2018/hyperlinkcolo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2.96296E-6 L -3.75E-6 0.03541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5102-EAED-059D-B138-7CA49D0EBF5F}"/>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01ADABF9-DE23-E601-FDF9-D238B1BCC0C4}"/>
              </a:ext>
            </a:extLst>
          </p:cNvPr>
          <p:cNvSpPr txBox="1">
            <a:spLocks/>
          </p:cNvSpPr>
          <p:nvPr/>
        </p:nvSpPr>
        <p:spPr>
          <a:xfrm>
            <a:off x="573723" y="1252701"/>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Dónde encontrar Copilot Chat</a:t>
            </a:r>
            <a:br/>
            <a:r>
              <a:rPr kumimoji="0" lang="es-e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Microsoft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Teams</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32DBE1FF-1552-797D-73DF-32631ADF57B4}"/>
              </a:ext>
            </a:extLst>
          </p:cNvPr>
          <p:cNvSpPr txBox="1"/>
          <p:nvPr/>
        </p:nvSpPr>
        <p:spPr>
          <a:xfrm>
            <a:off x="573723" y="3036128"/>
            <a:ext cx="3025819" cy="241040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¿Prefiere trabajar en </a:t>
            </a:r>
            <a:r>
              <a:rPr kumimoji="0" lang="es-es" sz="1800" b="0" i="0" u="none" strike="noStrike" kern="1200" cap="none" spc="0" normalizeH="0" baseline="0" noProof="0" dirty="0" err="1">
                <a:ln>
                  <a:noFill/>
                </a:ln>
                <a:solidFill>
                  <a:srgbClr val="FFFFFF"/>
                </a:solidFill>
                <a:effectLst/>
                <a:uLnTx/>
                <a:uFillTx/>
                <a:latin typeface="Segoe Sans Display"/>
                <a:ea typeface="+mn-ea"/>
                <a:cs typeface="Segoe Sans Display"/>
              </a:rPr>
              <a:t>Teams</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o utilizar una sola interfaz?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Abra Microsoft </a:t>
            </a:r>
            <a:r>
              <a:rPr kumimoji="0" lang="es-es" sz="1800" b="0" i="0" u="none" strike="noStrike" kern="1200" cap="none" spc="0" normalizeH="0" baseline="0" noProof="0" dirty="0" err="1">
                <a:ln>
                  <a:noFill/>
                </a:ln>
                <a:solidFill>
                  <a:srgbClr val="FFFFFF"/>
                </a:solidFill>
                <a:effectLst/>
                <a:uLnTx/>
                <a:uFillTx/>
                <a:latin typeface="Segoe Sans Display"/>
                <a:ea typeface="+mn-ea"/>
                <a:cs typeface="Segoe Sans Display"/>
              </a:rPr>
              <a:t>Teams</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Vaya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al chat en el lado izquierdo </a:t>
            </a:r>
            <a:b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de </a:t>
            </a:r>
            <a:r>
              <a:rPr kumimoji="0" lang="es-es" sz="1800" b="0" i="0" u="none" strike="noStrike" kern="1200" cap="none" spc="0" normalizeH="0" baseline="0" noProof="0" dirty="0" err="1">
                <a:ln>
                  <a:noFill/>
                </a:ln>
                <a:solidFill>
                  <a:srgbClr val="FFFFFF"/>
                </a:solidFill>
                <a:effectLst/>
                <a:uLnTx/>
                <a:uFillTx/>
                <a:latin typeface="Segoe Sans Display"/>
                <a:ea typeface="+mn-ea"/>
                <a:cs typeface="Segoe Sans Display"/>
              </a:rPr>
              <a:t>Teams</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Seleccione </a:t>
            </a:r>
            <a:r>
              <a:rPr kumimoji="0" lang="es-es" sz="1800" b="0" i="0" u="none" strike="noStrike" kern="1200" cap="none" spc="0" normalizeH="0" baseline="0" noProof="0" dirty="0" err="1">
                <a:ln>
                  <a:noFill/>
                </a:ln>
                <a:solidFill>
                  <a:srgbClr val="FFFFFF"/>
                </a:solidFill>
                <a:effectLst/>
                <a:uLnTx/>
                <a:uFillTx/>
                <a:latin typeface="Segoe Sans Display"/>
                <a:ea typeface="+mn-ea"/>
                <a:cs typeface="Segoe Sans Display"/>
              </a:rPr>
              <a:t>Copilot</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en la parte superior de la lista de chats de </a:t>
            </a:r>
            <a:r>
              <a:rPr kumimoji="0" lang="es-es" sz="1800" b="0" i="0" u="none" strike="noStrike" kern="1200" cap="none" spc="0" normalizeH="0" baseline="0" noProof="0" dirty="0" err="1">
                <a:ln>
                  <a:noFill/>
                </a:ln>
                <a:solidFill>
                  <a:srgbClr val="FFFFFF"/>
                </a:solidFill>
                <a:effectLst/>
                <a:uLnTx/>
                <a:uFillTx/>
                <a:latin typeface="Segoe Sans Display"/>
                <a:ea typeface="+mn-ea"/>
                <a:cs typeface="Segoe Sans Display"/>
              </a:rPr>
              <a:t>Teams</a:t>
            </a:r>
            <a:r>
              <a:rPr kumimoji="0" lang="es-es" sz="1800" b="0" i="0" u="none" strike="noStrike" kern="1200" cap="none" spc="0" normalizeH="0" baseline="0" noProof="0" dirty="0">
                <a:ln>
                  <a:noFill/>
                </a:ln>
                <a:solidFill>
                  <a:srgbClr val="FFFFFF"/>
                </a:solidFill>
                <a:effectLst/>
                <a:uLnTx/>
                <a:uFillTx/>
                <a:latin typeface="Segoe Sans Display"/>
                <a:ea typeface="+mn-ea"/>
                <a:cs typeface="Segoe Sans Display"/>
              </a:rPr>
              <a:t>. </a:t>
            </a:r>
          </a:p>
        </p:txBody>
      </p:sp>
      <p:pic>
        <p:nvPicPr>
          <p:cNvPr id="2" name="Picture 1">
            <a:extLst>
              <a:ext uri="{FF2B5EF4-FFF2-40B4-BE49-F238E27FC236}">
                <a16:creationId xmlns:a16="http://schemas.microsoft.com/office/drawing/2014/main" id="{6503AE60-2178-688C-623F-45C485797F71}"/>
              </a:ext>
            </a:extLst>
          </p:cNvPr>
          <p:cNvPicPr>
            <a:picLocks noChangeAspect="1"/>
          </p:cNvPicPr>
          <p:nvPr/>
        </p:nvPicPr>
        <p:blipFill>
          <a:blip r:embed="rId3"/>
          <a:stretch>
            <a:fillRect/>
          </a:stretch>
        </p:blipFill>
        <p:spPr>
          <a:xfrm>
            <a:off x="4243561" y="1252701"/>
            <a:ext cx="7537555" cy="4230301"/>
          </a:xfrm>
          <a:prstGeom prst="rect">
            <a:avLst/>
          </a:prstGeom>
        </p:spPr>
      </p:pic>
    </p:spTree>
    <p:extLst>
      <p:ext uri="{BB962C8B-B14F-4D97-AF65-F5344CB8AC3E}">
        <p14:creationId xmlns:p14="http://schemas.microsoft.com/office/powerpoint/2010/main" val="3332588528"/>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B949-EA39-ED61-0F25-FCB6802918CA}"/>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BF4ECB6B-B095-5471-0B02-DECC8A19F713}"/>
              </a:ext>
            </a:extLst>
          </p:cNvPr>
          <p:cNvSpPr txBox="1">
            <a:spLocks/>
          </p:cNvSpPr>
          <p:nvPr/>
        </p:nvSpPr>
        <p:spPr>
          <a:xfrm>
            <a:off x="386662" y="1006364"/>
            <a:ext cx="4127692" cy="1815882"/>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Dónde encontrar la aplicación </a:t>
            </a:r>
            <a:br>
              <a:rPr kumimoji="0" lang="es-e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s-e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de Copilot Chat</a:t>
            </a:r>
            <a:br>
              <a:rPr dirty="0"/>
            </a:br>
            <a:r>
              <a:rPr kumimoji="0" lang="es-e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Windows y</a:t>
            </a:r>
            <a:br>
              <a:rPr dirty="0"/>
            </a:br>
            <a:r>
              <a:rPr kumimoji="0" lang="es-e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Mac App</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29787EC1-9779-C9FC-B70D-24D8FB7ADAF2}"/>
              </a:ext>
            </a:extLst>
          </p:cNvPr>
          <p:cNvSpPr txBox="1"/>
          <p:nvPr/>
        </p:nvSpPr>
        <p:spPr>
          <a:xfrm>
            <a:off x="386662" y="3136931"/>
            <a:ext cx="3025819" cy="241040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macOS: Inicie desde el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Dock o pulse Opción +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barra espaciadora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Windows: Inicie desde la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barra de tareas o pulse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la tecla Windows +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C o la tecla </a:t>
            </a:r>
            <a:r>
              <a:rPr kumimoji="0" lang="es-es" sz="1800" b="0" i="0" u="none" strike="noStrike" kern="1200" cap="none" spc="0" normalizeH="0" baseline="0" noProof="0" dirty="0" err="1">
                <a:ln>
                  <a:noFill/>
                </a:ln>
                <a:solidFill>
                  <a:prstClr val="white"/>
                </a:solidFill>
                <a:effectLst/>
                <a:uLnTx/>
                <a:uFillTx/>
                <a:latin typeface="Segoe Sans Display"/>
                <a:ea typeface="+mn-ea"/>
                <a:cs typeface="Segoe Sans Display"/>
              </a:rPr>
              <a:t>Copilot</a:t>
            </a:r>
            <a:r>
              <a:rPr kumimoji="0" lang="es-es" sz="1800" b="0" i="0" u="none" strike="noStrike" kern="1200" cap="none" spc="0" normalizeH="0" baseline="0" noProof="0" dirty="0">
                <a:ln>
                  <a:noFill/>
                </a:ln>
                <a:solidFill>
                  <a:prstClr val="white"/>
                </a:solidFill>
                <a:effectLst/>
                <a:uLnTx/>
                <a:uFillTx/>
                <a:latin typeface="Segoe Sans Display"/>
                <a:ea typeface="+mn-ea"/>
                <a:cs typeface="Segoe Sans Display"/>
              </a:rPr>
              <a:t>. </a:t>
            </a:r>
          </a:p>
        </p:txBody>
      </p:sp>
      <p:pic>
        <p:nvPicPr>
          <p:cNvPr id="7" name="Picture 6">
            <a:extLst>
              <a:ext uri="{FF2B5EF4-FFF2-40B4-BE49-F238E27FC236}">
                <a16:creationId xmlns:a16="http://schemas.microsoft.com/office/drawing/2014/main" id="{A348432F-545C-A385-D370-FE8689CF73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3029" y="1286125"/>
            <a:ext cx="7907382" cy="4077243"/>
          </a:xfrm>
          <a:prstGeom prst="rect">
            <a:avLst/>
          </a:prstGeom>
        </p:spPr>
      </p:pic>
    </p:spTree>
    <p:extLst>
      <p:ext uri="{BB962C8B-B14F-4D97-AF65-F5344CB8AC3E}">
        <p14:creationId xmlns:p14="http://schemas.microsoft.com/office/powerpoint/2010/main" val="412543730"/>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7.40741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0AE7BD-3BF0-B225-1714-93F651B4B5A3}"/>
              </a:ext>
              <a:ext uri="{C183D7F6-B498-43B3-948B-1728B52AA6E4}">
                <adec:decorative xmlns:adec="http://schemas.microsoft.com/office/drawing/2017/decorative" val="1"/>
              </a:ext>
            </a:extLst>
          </p:cNvPr>
          <p:cNvSpPr/>
          <p:nvPr/>
        </p:nvSpPr>
        <p:spPr>
          <a:xfrm>
            <a:off x="2983670" y="2644432"/>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0484203-7EF3-974E-4770-14CA1820C560}"/>
              </a:ext>
            </a:extLst>
          </p:cNvPr>
          <p:cNvSpPr txBox="1"/>
          <p:nvPr/>
        </p:nvSpPr>
        <p:spPr>
          <a:xfrm>
            <a:off x="2033522" y="1787073"/>
            <a:ext cx="4340456" cy="64633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Descargue la aplicación móvil Microsoft 365 </a:t>
            </a:r>
            <a:r>
              <a:rPr kumimoji="0" lang="es-es" sz="1400" b="0"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Copilot</a:t>
            </a:r>
            <a:r>
              <a:rPr kumimoji="0" lang="es-es" sz="1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br>
              <a:rPr kumimoji="0" lang="es-es" sz="1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es-es" sz="1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 inicie sesión con su cuenta profesional o educativa para acceder a </a:t>
            </a:r>
            <a:r>
              <a:rPr kumimoji="0" lang="es-es" sz="1400" b="0"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Copilot</a:t>
            </a:r>
            <a:r>
              <a:rPr kumimoji="0" lang="es-es" sz="1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Chat desde cualquier lugar.</a:t>
            </a:r>
          </a:p>
        </p:txBody>
      </p:sp>
      <p:sp>
        <p:nvSpPr>
          <p:cNvPr id="16" name="Freeform: Shape 15">
            <a:extLst>
              <a:ext uri="{FF2B5EF4-FFF2-40B4-BE49-F238E27FC236}">
                <a16:creationId xmlns:a16="http://schemas.microsoft.com/office/drawing/2014/main" id="{21EA6734-A207-A2A6-12AC-326469C548A2}"/>
              </a:ext>
              <a:ext uri="{C183D7F6-B498-43B3-948B-1728B52AA6E4}">
                <adec:decorative xmlns:adec="http://schemas.microsoft.com/office/drawing/2017/decorative" val="1"/>
              </a:ext>
            </a:extLst>
          </p:cNvPr>
          <p:cNvSpPr/>
          <p:nvPr/>
        </p:nvSpPr>
        <p:spPr bwMode="auto">
          <a:xfrm rot="3229521">
            <a:off x="1765523" y="2450210"/>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7" name="Picture 2" descr="Código QR para descargar la aplicación móvil de Microsoft 365">
            <a:extLst>
              <a:ext uri="{FF2B5EF4-FFF2-40B4-BE49-F238E27FC236}">
                <a16:creationId xmlns:a16="http://schemas.microsoft.com/office/drawing/2014/main" id="{C9B2E655-8032-DF7E-15D0-E8EEC42680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8772" y="282108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Imagen de la aplicación móvil Microsoft 365 Copilot con Copilot Chat abierto.">
            <a:extLst>
              <a:ext uri="{FF2B5EF4-FFF2-40B4-BE49-F238E27FC236}">
                <a16:creationId xmlns:a16="http://schemas.microsoft.com/office/drawing/2014/main" id="{88F182C8-8750-FE29-E8BF-F1607F9E64BA}"/>
              </a:ext>
            </a:extLst>
          </p:cNvPr>
          <p:cNvGrpSpPr>
            <a:grpSpLocks noChangeAspect="1"/>
          </p:cNvGrpSpPr>
          <p:nvPr/>
        </p:nvGrpSpPr>
        <p:grpSpPr>
          <a:xfrm>
            <a:off x="8089044" y="390093"/>
            <a:ext cx="2853746" cy="5948341"/>
            <a:chOff x="6967331" y="1456120"/>
            <a:chExt cx="2117034" cy="4412740"/>
          </a:xfrm>
        </p:grpSpPr>
        <p:sp>
          <p:nvSpPr>
            <p:cNvPr id="19" name="Rectangle: Rounded Corners 18">
              <a:extLst>
                <a:ext uri="{FF2B5EF4-FFF2-40B4-BE49-F238E27FC236}">
                  <a16:creationId xmlns:a16="http://schemas.microsoft.com/office/drawing/2014/main" id="{B00EFA4A-C84C-0B57-7201-96E0A2B251AA}"/>
                </a:ext>
              </a:extLst>
            </p:cNvPr>
            <p:cNvSpPr/>
            <p:nvPr/>
          </p:nvSpPr>
          <p:spPr bwMode="auto">
            <a:xfrm>
              <a:off x="6967331" y="1456120"/>
              <a:ext cx="2117034" cy="4412740"/>
            </a:xfrm>
            <a:prstGeom prst="roundRect">
              <a:avLst>
                <a:gd name="adj" fmla="val 5584"/>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Picture 2">
              <a:extLst>
                <a:ext uri="{FF2B5EF4-FFF2-40B4-BE49-F238E27FC236}">
                  <a16:creationId xmlns:a16="http://schemas.microsoft.com/office/drawing/2014/main" id="{D9C3E35D-B292-D0BE-48E3-391215EE02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03" y="1530546"/>
              <a:ext cx="1969087" cy="426388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C400B58E-D5B5-A8A0-16C7-0378C5FCBA8D}"/>
              </a:ext>
            </a:extLst>
          </p:cNvPr>
          <p:cNvSpPr txBox="1"/>
          <p:nvPr/>
        </p:nvSpPr>
        <p:spPr>
          <a:xfrm>
            <a:off x="741199" y="3912713"/>
            <a:ext cx="6763732" cy="1672253"/>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chemeClr val="bg1"/>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s-es" sz="36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aka.ms/copilotmobile</a:t>
            </a:r>
            <a:endParaRPr kumimoji="0" lang="en-US" sz="2000" b="0" i="0" u="none" strike="noStrike" kern="1200" cap="none" spc="0" normalizeH="0" baseline="0" noProof="0" dirty="0">
              <a:ln>
                <a:noFill/>
              </a:ln>
              <a:solidFill>
                <a:schemeClr val="bg1"/>
              </a:solidFill>
              <a:effectLst/>
              <a:uLnTx/>
              <a:uFillTx/>
              <a:latin typeface="Segoe Sans Display"/>
              <a:ea typeface="+mn-ea"/>
              <a:cs typeface="+mn-cs"/>
            </a:endParaRPr>
          </a:p>
        </p:txBody>
      </p:sp>
      <p:sp>
        <p:nvSpPr>
          <p:cNvPr id="6" name="Title 5">
            <a:extLst>
              <a:ext uri="{FF2B5EF4-FFF2-40B4-BE49-F238E27FC236}">
                <a16:creationId xmlns:a16="http://schemas.microsoft.com/office/drawing/2014/main" id="{A52C6547-25A2-7B82-695F-D2E4E8EF4AF0}"/>
              </a:ext>
            </a:extLst>
          </p:cNvPr>
          <p:cNvSpPr>
            <a:spLocks noGrp="1"/>
          </p:cNvSpPr>
          <p:nvPr>
            <p:ph type="title" idx="4294967295"/>
          </p:nvPr>
        </p:nvSpPr>
        <p:spPr>
          <a:xfrm>
            <a:off x="428878" y="313580"/>
            <a:ext cx="7914010" cy="923925"/>
          </a:xfrm>
          <a:prstGeom prst="rect">
            <a:avLst/>
          </a:prstGeom>
        </p:spPr>
        <p:txBody>
          <a:bodyPr/>
          <a:lstStyle/>
          <a:p>
            <a:r>
              <a:rPr lang="es-es" sz="3200" dirty="0"/>
              <a:t>Aplicación móvil Microsoft 365 </a:t>
            </a:r>
            <a:r>
              <a:rPr lang="es-es" sz="3200" dirty="0" err="1"/>
              <a:t>Copilot</a:t>
            </a:r>
            <a:br>
              <a:rPr dirty="0"/>
            </a:br>
            <a:r>
              <a:rPr lang="es-es" sz="2400" dirty="0">
                <a:solidFill>
                  <a:srgbClr val="94D8FE"/>
                </a:solidFill>
                <a:latin typeface="+mn-lt"/>
              </a:rPr>
              <a:t>Windows, iOS y Android</a:t>
            </a:r>
          </a:p>
        </p:txBody>
      </p:sp>
    </p:spTree>
    <p:extLst>
      <p:ext uri="{BB962C8B-B14F-4D97-AF65-F5344CB8AC3E}">
        <p14:creationId xmlns:p14="http://schemas.microsoft.com/office/powerpoint/2010/main" val="32998261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97A75-0436-4550-0875-7F0C30C04AF7}"/>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9115A7B0-B8A0-6DE7-6F48-F8675F084238}"/>
              </a:ext>
            </a:extLst>
          </p:cNvPr>
          <p:cNvSpPr txBox="1">
            <a:spLocks/>
          </p:cNvSpPr>
          <p:nvPr/>
        </p:nvSpPr>
        <p:spPr>
          <a:xfrm>
            <a:off x="621395" y="1240362"/>
            <a:ext cx="4127692" cy="923330"/>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Dónde encontrar Copilot Chat</a:t>
            </a:r>
            <a:br>
              <a:rPr dirty="0"/>
            </a:br>
            <a:r>
              <a:rPr kumimoji="0" lang="es-es" sz="34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Anclar Copilot Chat</a:t>
            </a:r>
            <a:endParaRPr kumimoji="0" lang="en-US" sz="34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48D49C2E-0ABC-E76F-6901-4B53CD02FDF5}"/>
              </a:ext>
            </a:extLst>
          </p:cNvPr>
          <p:cNvSpPr txBox="1"/>
          <p:nvPr/>
        </p:nvSpPr>
        <p:spPr>
          <a:xfrm>
            <a:off x="621395" y="2419147"/>
            <a:ext cx="3516972" cy="4029758"/>
          </a:xfrm>
          <a:prstGeom prst="rect">
            <a:avLst/>
          </a:prstGeom>
          <a:noFill/>
        </p:spPr>
        <p:txBody>
          <a:bodyPr wrap="square" lIns="0" tIns="0" rIns="0" bIns="0" rtlCol="0">
            <a:spAutoFit/>
          </a:bodyPr>
          <a:lstStyle/>
          <a:p>
            <a:pPr marL="342900" indent="-342900">
              <a:spcAft>
                <a:spcPts val="800"/>
              </a:spcAft>
              <a:buFont typeface="+mj-lt"/>
              <a:buAutoNum type="arabicPeriod"/>
            </a:pPr>
            <a:r>
              <a:rPr lang="es-es" sz="1600" dirty="0">
                <a:solidFill>
                  <a:schemeClr val="bg1"/>
                </a:solidFill>
              </a:rPr>
              <a:t>Abra el </a:t>
            </a:r>
            <a:r>
              <a:rPr lang="es-es" sz="1600" b="1" dirty="0">
                <a:solidFill>
                  <a:schemeClr val="bg1"/>
                </a:solidFill>
              </a:rPr>
              <a:t>Centro de administración de M365.</a:t>
            </a:r>
          </a:p>
          <a:p>
            <a:pPr marL="342900" indent="-342900">
              <a:spcAft>
                <a:spcPts val="800"/>
              </a:spcAft>
              <a:buFont typeface="+mj-lt"/>
              <a:buAutoNum type="arabicPeriod"/>
            </a:pPr>
            <a:r>
              <a:rPr lang="es-es" sz="1600" dirty="0">
                <a:solidFill>
                  <a:schemeClr val="bg1"/>
                </a:solidFill>
              </a:rPr>
              <a:t>Acceda a </a:t>
            </a:r>
            <a:r>
              <a:rPr lang="es-es" sz="1600" b="1" dirty="0">
                <a:solidFill>
                  <a:schemeClr val="bg1"/>
                </a:solidFill>
              </a:rPr>
              <a:t>Sistema de control </a:t>
            </a:r>
            <a:br>
              <a:rPr lang="es-es" sz="1600" b="1" dirty="0">
                <a:solidFill>
                  <a:schemeClr val="bg1"/>
                </a:solidFill>
              </a:rPr>
            </a:br>
            <a:r>
              <a:rPr lang="es-es" sz="1600" b="1" dirty="0">
                <a:solidFill>
                  <a:schemeClr val="bg1"/>
                </a:solidFill>
              </a:rPr>
              <a:t>de </a:t>
            </a:r>
            <a:r>
              <a:rPr lang="es-es" sz="1600" b="1" dirty="0" err="1">
                <a:solidFill>
                  <a:schemeClr val="bg1"/>
                </a:solidFill>
              </a:rPr>
              <a:t>Copilot</a:t>
            </a:r>
            <a:r>
              <a:rPr lang="es-es" sz="1600" b="1" dirty="0">
                <a:solidFill>
                  <a:schemeClr val="bg1"/>
                </a:solidFill>
              </a:rPr>
              <a:t> </a:t>
            </a:r>
            <a:r>
              <a:rPr lang="es-es" sz="1600" dirty="0">
                <a:solidFill>
                  <a:schemeClr val="bg1"/>
                </a:solidFill>
              </a:rPr>
              <a:t>&gt;</a:t>
            </a:r>
            <a:r>
              <a:rPr lang="es-es" sz="1600" b="1" dirty="0">
                <a:solidFill>
                  <a:schemeClr val="bg1"/>
                </a:solidFill>
              </a:rPr>
              <a:t> Configuración.</a:t>
            </a:r>
          </a:p>
          <a:p>
            <a:pPr marL="342900" indent="-342900">
              <a:spcAft>
                <a:spcPts val="800"/>
              </a:spcAft>
              <a:buFont typeface="+mj-lt"/>
              <a:buAutoNum type="arabicPeriod"/>
            </a:pPr>
            <a:r>
              <a:rPr lang="es-es" sz="1600" dirty="0">
                <a:solidFill>
                  <a:schemeClr val="bg1"/>
                </a:solidFill>
              </a:rPr>
              <a:t>Seleccione </a:t>
            </a:r>
            <a:r>
              <a:rPr lang="es-es" sz="1600" b="1" dirty="0">
                <a:solidFill>
                  <a:schemeClr val="bg1"/>
                </a:solidFill>
              </a:rPr>
              <a:t>Anclar </a:t>
            </a:r>
            <a:r>
              <a:rPr lang="es-es" sz="1600" b="1" dirty="0" err="1">
                <a:solidFill>
                  <a:schemeClr val="bg1"/>
                </a:solidFill>
              </a:rPr>
              <a:t>Copilot</a:t>
            </a:r>
            <a:r>
              <a:rPr lang="es-es" sz="1600" b="1" dirty="0">
                <a:solidFill>
                  <a:schemeClr val="bg1"/>
                </a:solidFill>
              </a:rPr>
              <a:t> Chat.</a:t>
            </a:r>
          </a:p>
          <a:p>
            <a:pPr marL="342900" indent="-342900">
              <a:spcAft>
                <a:spcPts val="800"/>
              </a:spcAft>
              <a:buFont typeface="+mj-lt"/>
              <a:buAutoNum type="arabicPeriod"/>
            </a:pPr>
            <a:r>
              <a:rPr lang="es-es" sz="1600" dirty="0">
                <a:solidFill>
                  <a:schemeClr val="bg1"/>
                </a:solidFill>
              </a:rPr>
              <a:t>Establézcalo como </a:t>
            </a:r>
            <a:r>
              <a:rPr lang="es-es" sz="1600" b="1" dirty="0">
                <a:solidFill>
                  <a:schemeClr val="bg1"/>
                </a:solidFill>
              </a:rPr>
              <a:t>Activado.</a:t>
            </a:r>
          </a:p>
          <a:p>
            <a:pPr>
              <a:spcAft>
                <a:spcPts val="800"/>
              </a:spcAft>
            </a:pPr>
            <a:r>
              <a:rPr lang="es-es" sz="1600" dirty="0">
                <a:solidFill>
                  <a:schemeClr val="bg1"/>
                </a:solidFill>
              </a:rPr>
              <a:t>Los usuarios verán </a:t>
            </a:r>
            <a:r>
              <a:rPr lang="es-es" sz="1600" dirty="0" err="1">
                <a:solidFill>
                  <a:schemeClr val="bg1"/>
                </a:solidFill>
              </a:rPr>
              <a:t>Copilot</a:t>
            </a:r>
            <a:r>
              <a:rPr lang="es-es" sz="1600" dirty="0">
                <a:solidFill>
                  <a:schemeClr val="bg1"/>
                </a:solidFill>
              </a:rPr>
              <a:t> Chat fijado en </a:t>
            </a:r>
            <a:r>
              <a:rPr lang="es-es" sz="1600" dirty="0" err="1">
                <a:solidFill>
                  <a:schemeClr val="bg1"/>
                </a:solidFill>
              </a:rPr>
              <a:t>Teams</a:t>
            </a:r>
            <a:r>
              <a:rPr lang="es-es" sz="1600" dirty="0">
                <a:solidFill>
                  <a:schemeClr val="bg1"/>
                </a:solidFill>
              </a:rPr>
              <a:t>, Outlook y la aplicación de Microsoft 365.</a:t>
            </a:r>
          </a:p>
          <a:p>
            <a:pPr>
              <a:spcAft>
                <a:spcPts val="800"/>
              </a:spcAft>
            </a:pPr>
            <a:r>
              <a:rPr lang="es-es" sz="1600" dirty="0">
                <a:solidFill>
                  <a:schemeClr val="bg1"/>
                </a:solidFill>
              </a:rPr>
              <a:t>Windows: Haga clic en </a:t>
            </a:r>
            <a:r>
              <a:rPr lang="es-es" sz="1600" b="1" dirty="0">
                <a:solidFill>
                  <a:schemeClr val="bg1"/>
                </a:solidFill>
              </a:rPr>
              <a:t>Anclar a la barra de tareas de Windows </a:t>
            </a:r>
            <a:r>
              <a:rPr lang="es-es" sz="1600" dirty="0">
                <a:solidFill>
                  <a:schemeClr val="bg1"/>
                </a:solidFill>
              </a:rPr>
              <a:t>para dispositivos administrados por Intune</a:t>
            </a:r>
          </a:p>
          <a:p>
            <a:pPr marL="514350" marR="0" lvl="0" indent="-514350" algn="l" defTabSz="914400" rtl="0" eaLnBrk="1" fontAlgn="auto" latinLnBrk="0" hangingPunct="1">
              <a:lnSpc>
                <a:spcPct val="100000"/>
              </a:lnSpc>
              <a:spcBef>
                <a:spcPts val="0"/>
              </a:spcBef>
              <a:spcAft>
                <a:spcPts val="400"/>
              </a:spcAft>
              <a:buClrTx/>
              <a:buSzTx/>
              <a:buFont typeface="+mj-lt"/>
              <a:buAutoNum type="arabicPeriod"/>
              <a:tabLst/>
              <a:defRPr/>
            </a:pPr>
            <a:endParaRPr kumimoji="0" lang="en-US" sz="1050" i="0" u="none" strike="noStrike" kern="1200" cap="none" spc="0" normalizeH="0" baseline="0" noProof="0" dirty="0">
              <a:ln>
                <a:noFill/>
              </a:ln>
              <a:solidFill>
                <a:schemeClr val="bg1"/>
              </a:solidFill>
              <a:effectLst/>
              <a:uLnTx/>
              <a:uFillTx/>
            </a:endParaRPr>
          </a:p>
          <a:p>
            <a:pPr marL="342900" marR="0" lvl="0" indent="-342900" algn="l" defTabSz="914400" rtl="0" eaLnBrk="1" fontAlgn="auto" latinLnBrk="0" hangingPunct="1">
              <a:lnSpc>
                <a:spcPct val="110000"/>
              </a:lnSpc>
              <a:spcBef>
                <a:spcPts val="0"/>
              </a:spcBef>
              <a:spcAft>
                <a:spcPts val="0"/>
              </a:spcAft>
              <a:buClrTx/>
              <a:buSzTx/>
              <a:buFont typeface="+mj-lt"/>
              <a:buAutoNum type="arabicPeriod"/>
              <a:tabLst/>
              <a:defRPr/>
            </a:pPr>
            <a:endParaRPr kumimoji="0" lang="en-US" sz="1600" i="0" u="none" strike="noStrike" kern="1200" cap="none" spc="0" normalizeH="0" baseline="0" noProof="0" dirty="0">
              <a:ln>
                <a:noFill/>
              </a:ln>
              <a:solidFill>
                <a:schemeClr val="bg1"/>
              </a:solidFill>
              <a:effectLst/>
              <a:uLnTx/>
              <a:uFillTx/>
              <a:cs typeface="Segoe Sans Display"/>
            </a:endParaRPr>
          </a:p>
        </p:txBody>
      </p:sp>
      <p:pic>
        <p:nvPicPr>
          <p:cNvPr id="14" name="pinchat">
            <a:hlinkClick r:id="" action="ppaction://media"/>
            <a:extLst>
              <a:ext uri="{FF2B5EF4-FFF2-40B4-BE49-F238E27FC236}">
                <a16:creationId xmlns:a16="http://schemas.microsoft.com/office/drawing/2014/main" id="{98EA7652-2AE0-CF8C-5E96-D33851C083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49087" y="1613329"/>
            <a:ext cx="7056413" cy="3969232"/>
          </a:xfrm>
          <a:prstGeom prst="rect">
            <a:avLst/>
          </a:prstGeom>
        </p:spPr>
      </p:pic>
    </p:spTree>
    <p:extLst>
      <p:ext uri="{BB962C8B-B14F-4D97-AF65-F5344CB8AC3E}">
        <p14:creationId xmlns:p14="http://schemas.microsoft.com/office/powerpoint/2010/main" val="2966406098"/>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2.29167E-6 -3.33333E-6 L -2.29167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3" grpId="0"/>
      <p:bldP spid="3"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F8F4A-71CB-E5E2-5273-7A8A6F564DC5}"/>
              </a:ext>
            </a:extLst>
          </p:cNvPr>
          <p:cNvSpPr>
            <a:spLocks noGrp="1"/>
          </p:cNvSpPr>
          <p:nvPr>
            <p:ph type="title"/>
          </p:nvPr>
        </p:nvSpPr>
        <p:spPr>
          <a:xfrm>
            <a:off x="588263" y="1586058"/>
            <a:ext cx="5624968" cy="1569660"/>
          </a:xfrm>
        </p:spPr>
        <p:txBody>
          <a:bodyPr/>
          <a:lstStyle/>
          <a:p>
            <a:r>
              <a:rPr lang="es-es" sz="4800" dirty="0"/>
              <a:t>Información </a:t>
            </a:r>
            <a:br>
              <a:rPr lang="es-es" sz="4800" dirty="0"/>
            </a:br>
            <a:r>
              <a:rPr lang="es-es" sz="4800" dirty="0"/>
              <a:t>general</a:t>
            </a:r>
          </a:p>
        </p:txBody>
      </p:sp>
      <p:sp>
        <p:nvSpPr>
          <p:cNvPr id="5" name="Content Placeholder 4">
            <a:extLst>
              <a:ext uri="{FF2B5EF4-FFF2-40B4-BE49-F238E27FC236}">
                <a16:creationId xmlns:a16="http://schemas.microsoft.com/office/drawing/2014/main" id="{94327DFD-88AA-C2E9-D987-E41B8F3534E0}"/>
              </a:ext>
            </a:extLst>
          </p:cNvPr>
          <p:cNvSpPr>
            <a:spLocks noGrp="1"/>
          </p:cNvSpPr>
          <p:nvPr>
            <p:ph idx="1"/>
          </p:nvPr>
        </p:nvSpPr>
        <p:spPr>
          <a:xfrm>
            <a:off x="588263" y="3298284"/>
            <a:ext cx="3078302" cy="430887"/>
          </a:xfrm>
        </p:spPr>
        <p:txBody>
          <a:bodyPr/>
          <a:lstStyle/>
          <a:p>
            <a:r>
              <a:rPr lang="es-es" dirty="0"/>
              <a:t>Microsoft 365 </a:t>
            </a:r>
            <a:r>
              <a:rPr lang="es-es" dirty="0" err="1"/>
              <a:t>Copilot</a:t>
            </a:r>
            <a:r>
              <a:rPr lang="es-es" dirty="0"/>
              <a:t> Chat</a:t>
            </a:r>
          </a:p>
        </p:txBody>
      </p:sp>
      <p:pic>
        <p:nvPicPr>
          <p:cNvPr id="2" name="Copilot Chat - Intro">
            <a:hlinkClick r:id="" action="ppaction://media"/>
            <a:extLst>
              <a:ext uri="{FF2B5EF4-FFF2-40B4-BE49-F238E27FC236}">
                <a16:creationId xmlns:a16="http://schemas.microsoft.com/office/drawing/2014/main" id="{E18F0D2C-7D10-C686-6828-59D3CFCA12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8648" y="1380744"/>
            <a:ext cx="7282688" cy="4096512"/>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731064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4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333C5B6-5F3B-E288-C4CE-D7D2114A2192}"/>
              </a:ext>
            </a:extLst>
          </p:cNvPr>
          <p:cNvPicPr>
            <a:picLocks noChangeAspect="1"/>
          </p:cNvPicPr>
          <p:nvPr/>
        </p:nvPicPr>
        <p:blipFill>
          <a:blip r:embed="rId3"/>
          <a:stretch>
            <a:fillRect/>
          </a:stretch>
        </p:blipFill>
        <p:spPr>
          <a:xfrm>
            <a:off x="1497101" y="1226223"/>
            <a:ext cx="9008886" cy="4645206"/>
          </a:xfrm>
          <a:prstGeom prst="rect">
            <a:avLst/>
          </a:prstGeom>
        </p:spPr>
      </p:pic>
      <p:sp>
        <p:nvSpPr>
          <p:cNvPr id="10" name="TextBox 9">
            <a:extLst>
              <a:ext uri="{FF2B5EF4-FFF2-40B4-BE49-F238E27FC236}">
                <a16:creationId xmlns:a16="http://schemas.microsoft.com/office/drawing/2014/main" id="{322DFFD3-18B4-CD26-DFC9-A3F3B9E10F42}"/>
              </a:ext>
            </a:extLst>
          </p:cNvPr>
          <p:cNvSpPr txBox="1"/>
          <p:nvPr/>
        </p:nvSpPr>
        <p:spPr>
          <a:xfrm>
            <a:off x="10346499" y="225636"/>
            <a:ext cx="1791213" cy="846386"/>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t>Botón para iniciar </a:t>
            </a:r>
            <a:b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br>
            <a: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t>un nuevo chat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Borre su chat anterior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y empiece una nueva conversación.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10937328" y="2345610"/>
            <a:ext cx="1105134" cy="677108"/>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Cuadro de indicaciones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Inicie su conversación aquí</a:t>
            </a:r>
          </a:p>
        </p:txBody>
      </p:sp>
      <p:sp>
        <p:nvSpPr>
          <p:cNvPr id="38" name="TextBox 37">
            <a:extLst>
              <a:ext uri="{FF2B5EF4-FFF2-40B4-BE49-F238E27FC236}">
                <a16:creationId xmlns:a16="http://schemas.microsoft.com/office/drawing/2014/main" id="{393DEC7F-AB06-170E-655C-33EE59C47298}"/>
              </a:ext>
            </a:extLst>
          </p:cNvPr>
          <p:cNvSpPr txBox="1"/>
          <p:nvPr/>
        </p:nvSpPr>
        <p:spPr>
          <a:xfrm>
            <a:off x="10937327" y="3461674"/>
            <a:ext cx="1014867" cy="1523494"/>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t>Dictado</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Use el dictado si prefiere hablar en lugar de escribir cuando chatea con </a:t>
            </a:r>
            <a:r>
              <a:rPr kumimoji="0" lang="es-es" sz="1000" b="0" i="0" u="none" strike="noStrike" kern="1200" cap="none" spc="0" normalizeH="0" baseline="0" noProof="0" dirty="0" err="1">
                <a:ln>
                  <a:noFill/>
                </a:ln>
                <a:solidFill>
                  <a:srgbClr val="000000"/>
                </a:solidFill>
                <a:effectLst/>
                <a:uLnTx/>
                <a:uFillTx/>
                <a:latin typeface="Segoe UI"/>
                <a:ea typeface="+mn-ea"/>
                <a:cs typeface="Segoe UI"/>
              </a:rPr>
              <a:t>Copilot</a:t>
            </a:r>
            <a:endParaRPr kumimoji="0" lang="es-es" sz="1000" b="0" i="0" u="none" strike="noStrike" kern="1200" cap="none" spc="0" normalizeH="0" baseline="0" noProof="0" dirty="0">
              <a:ln>
                <a:noFill/>
              </a:ln>
              <a:solidFill>
                <a:srgbClr val="000000"/>
              </a:solidFill>
              <a:effectLst/>
              <a:uLnTx/>
              <a:uFillTx/>
              <a:latin typeface="Segoe UI"/>
              <a:ea typeface="+mn-ea"/>
              <a:cs typeface="Segoe UI"/>
            </a:endParaRP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9367770" y="792121"/>
            <a:ext cx="593284" cy="594709"/>
          </a:xfrm>
          <a:prstGeom prst="bentConnector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9961054" y="74640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258589" y="6222535"/>
            <a:ext cx="3566125" cy="169277"/>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Semibold"/>
                <a:ea typeface="+mn-ea"/>
                <a:cs typeface="Segoe UI Semibold"/>
              </a:rPr>
              <a:t>Sugerencias de </a:t>
            </a:r>
            <a:br>
              <a:rPr kumimoji="0" lang="es-es" sz="1100" b="0" i="0" u="none" strike="noStrike" kern="1200" cap="none" spc="0" normalizeH="0" baseline="0" noProof="0" dirty="0">
                <a:ln>
                  <a:noFill/>
                </a:ln>
                <a:solidFill>
                  <a:srgbClr val="000000"/>
                </a:solidFill>
                <a:effectLst/>
                <a:uLnTx/>
                <a:uFillTx/>
                <a:latin typeface="Segoe UI Semibold"/>
                <a:ea typeface="+mn-ea"/>
                <a:cs typeface="Segoe UI Semibold"/>
              </a:rPr>
            </a:br>
            <a:r>
              <a:rPr kumimoji="0" lang="es-es" sz="1100" b="0" i="0" u="none" strike="noStrike" kern="1200" cap="none" spc="0" normalizeH="0" baseline="0" noProof="0" dirty="0">
                <a:ln>
                  <a:noFill/>
                </a:ln>
                <a:solidFill>
                  <a:srgbClr val="000000"/>
                </a:solidFill>
                <a:effectLst/>
                <a:uLnTx/>
                <a:uFillTx/>
                <a:latin typeface="Segoe UI Semibold"/>
                <a:ea typeface="+mn-ea"/>
                <a:cs typeface="Segoe UI Semibold"/>
              </a:rPr>
              <a:t>indicaciones</a:t>
            </a:r>
            <a:r>
              <a:rPr kumimoji="0" lang="es-es" sz="11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t> </a:t>
            </a:r>
            <a:r>
              <a:rPr kumimoji="0" lang="es-e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Empiece </a:t>
            </a:r>
            <a:br>
              <a:rPr kumimoji="0" lang="es-e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con sugerencias de indicaciones</a:t>
            </a:r>
            <a:endParaRPr kumimoji="0" lang="en-U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704799" y="628149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0"/>
          </p:cNvCxnSpPr>
          <p:nvPr/>
        </p:nvCxnSpPr>
        <p:spPr>
          <a:xfrm rot="5400000" flipH="1" flipV="1">
            <a:off x="4393575" y="4282225"/>
            <a:ext cx="2358120" cy="1640422"/>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a:off x="8508274" y="3443818"/>
            <a:ext cx="2290658" cy="8994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10758598" y="348803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10752560" y="259952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9" name="TextBox 8">
            <a:extLst>
              <a:ext uri="{FF2B5EF4-FFF2-40B4-BE49-F238E27FC236}">
                <a16:creationId xmlns:a16="http://schemas.microsoft.com/office/drawing/2014/main" id="{A6A95D5B-D042-F761-F361-99D52BF7DCA9}"/>
              </a:ext>
            </a:extLst>
          </p:cNvPr>
          <p:cNvSpPr txBox="1"/>
          <p:nvPr/>
        </p:nvSpPr>
        <p:spPr>
          <a:xfrm>
            <a:off x="331103" y="4867960"/>
            <a:ext cx="973147" cy="1184940"/>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Agregar contenido </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Expandir para cargar archivos </a:t>
            </a:r>
            <a:b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e imágenes o hacer referencia a un archivo </a:t>
            </a:r>
            <a:b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en OneDrive </a:t>
            </a:r>
            <a:b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o SharePoint</a:t>
            </a:r>
          </a:p>
        </p:txBody>
      </p:sp>
      <p:sp>
        <p:nvSpPr>
          <p:cNvPr id="7" name="TextBox 6">
            <a:extLst>
              <a:ext uri="{FF2B5EF4-FFF2-40B4-BE49-F238E27FC236}">
                <a16:creationId xmlns:a16="http://schemas.microsoft.com/office/drawing/2014/main" id="{45ACB59B-03AB-B228-E447-2A033F356659}"/>
              </a:ext>
            </a:extLst>
          </p:cNvPr>
          <p:cNvSpPr txBox="1"/>
          <p:nvPr/>
        </p:nvSpPr>
        <p:spPr>
          <a:xfrm>
            <a:off x="332086" y="3969505"/>
            <a:ext cx="1047706" cy="507831"/>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Historial </a:t>
            </a:r>
            <a:b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de chats </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Ver conversaciones pasadas</a:t>
            </a:r>
          </a:p>
        </p:txBody>
      </p:sp>
      <p:sp>
        <p:nvSpPr>
          <p:cNvPr id="5" name="TextBox 4">
            <a:extLst>
              <a:ext uri="{FF2B5EF4-FFF2-40B4-BE49-F238E27FC236}">
                <a16:creationId xmlns:a16="http://schemas.microsoft.com/office/drawing/2014/main" id="{7D4F110D-C2BC-C85F-95A5-FC311478C8C6}"/>
              </a:ext>
            </a:extLst>
          </p:cNvPr>
          <p:cNvSpPr txBox="1"/>
          <p:nvPr/>
        </p:nvSpPr>
        <p:spPr>
          <a:xfrm>
            <a:off x="319692" y="2637678"/>
            <a:ext cx="1116406" cy="1015663"/>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t>Agentes</a:t>
            </a:r>
            <a:r>
              <a:rPr kumimoji="0" lang="es-es" sz="10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t> </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Use los agentes incluidos; los agentes avanzados están disponibles mediante </a:t>
            </a:r>
            <a:r>
              <a:rPr kumimoji="0" lang="es-es" sz="1000"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
                <a:ea typeface="+mn-ea"/>
                <a:cs typeface="Segoe UI"/>
              </a:rPr>
              <a:t>factu</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-ración por uso</a:t>
            </a: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1212338" y="547023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p:cNvCxnSpPr>
          <p:nvPr/>
        </p:nvCxnSpPr>
        <p:spPr>
          <a:xfrm flipV="1">
            <a:off x="1283559" y="3443817"/>
            <a:ext cx="3468864" cy="2083895"/>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8429898" y="2645245"/>
            <a:ext cx="2322663" cy="552527"/>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9DF94E1-0FE6-C940-1417-E8C6759777CC}"/>
              </a:ext>
              <a:ext uri="{C183D7F6-B498-43B3-948B-1728B52AA6E4}">
                <adec:decorative xmlns:adec="http://schemas.microsoft.com/office/drawing/2017/decorative" val="1"/>
              </a:ext>
            </a:extLst>
          </p:cNvPr>
          <p:cNvSpPr/>
          <p:nvPr/>
        </p:nvSpPr>
        <p:spPr>
          <a:xfrm flipH="1">
            <a:off x="1209000" y="41784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7" name="Connector: Elbow 36">
            <a:extLst>
              <a:ext uri="{FF2B5EF4-FFF2-40B4-BE49-F238E27FC236}">
                <a16:creationId xmlns:a16="http://schemas.microsoft.com/office/drawing/2014/main" id="{5235761F-FFFA-3A4A-6D76-25B8061D5B93}"/>
              </a:ext>
              <a:ext uri="{C183D7F6-B498-43B3-948B-1728B52AA6E4}">
                <adec:decorative xmlns:adec="http://schemas.microsoft.com/office/drawing/2017/decorative" val="1"/>
              </a:ext>
            </a:extLst>
          </p:cNvPr>
          <p:cNvCxnSpPr>
            <a:cxnSpLocks/>
          </p:cNvCxnSpPr>
          <p:nvPr/>
        </p:nvCxnSpPr>
        <p:spPr>
          <a:xfrm flipV="1">
            <a:off x="1078988" y="2243380"/>
            <a:ext cx="512538" cy="325242"/>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CC45B824-35CC-9323-96A2-E97D8A82F2C0}"/>
              </a:ext>
              <a:ext uri="{C183D7F6-B498-43B3-948B-1728B52AA6E4}">
                <adec:decorative xmlns:adec="http://schemas.microsoft.com/office/drawing/2017/decorative" val="1"/>
              </a:ext>
            </a:extLst>
          </p:cNvPr>
          <p:cNvSpPr/>
          <p:nvPr/>
        </p:nvSpPr>
        <p:spPr>
          <a:xfrm flipH="1">
            <a:off x="1046254" y="252860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44" name="TextBox 43">
            <a:extLst>
              <a:ext uri="{FF2B5EF4-FFF2-40B4-BE49-F238E27FC236}">
                <a16:creationId xmlns:a16="http://schemas.microsoft.com/office/drawing/2014/main" id="{5A62CC0C-0AD2-266C-B66B-78783D7240C2}"/>
              </a:ext>
            </a:extLst>
          </p:cNvPr>
          <p:cNvSpPr txBox="1"/>
          <p:nvPr/>
        </p:nvSpPr>
        <p:spPr>
          <a:xfrm>
            <a:off x="332086" y="171952"/>
            <a:ext cx="892646" cy="1039289"/>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srgbClr val="000000"/>
                </a:solidFill>
                <a:effectLst/>
                <a:uLnTx/>
                <a:uFillTx/>
                <a:latin typeface="Segoe UI Semibold"/>
                <a:ea typeface="+mn-ea"/>
                <a:cs typeface="Segoe UI Semibold"/>
              </a:rPr>
              <a:t>Create</a:t>
            </a:r>
            <a:endPar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Genere una imagen, video, infografía, documento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y mucho más</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cxnSp>
        <p:nvCxnSpPr>
          <p:cNvPr id="45" name="Connector: Elbow 44">
            <a:extLst>
              <a:ext uri="{FF2B5EF4-FFF2-40B4-BE49-F238E27FC236}">
                <a16:creationId xmlns:a16="http://schemas.microsoft.com/office/drawing/2014/main" id="{B731D60A-D626-57DB-9718-83834BBEAA52}"/>
              </a:ext>
              <a:ext uri="{C183D7F6-B498-43B3-948B-1728B52AA6E4}">
                <adec:decorative xmlns:adec="http://schemas.microsoft.com/office/drawing/2017/decorative" val="1"/>
              </a:ext>
            </a:extLst>
          </p:cNvPr>
          <p:cNvCxnSpPr>
            <a:cxnSpLocks/>
          </p:cNvCxnSpPr>
          <p:nvPr/>
        </p:nvCxnSpPr>
        <p:spPr>
          <a:xfrm rot="10800000">
            <a:off x="1078926" y="1927827"/>
            <a:ext cx="512598" cy="89552"/>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8C8CAC9-330C-EBFE-B72C-9758E0E48217}"/>
              </a:ext>
            </a:extLst>
          </p:cNvPr>
          <p:cNvSpPr txBox="1"/>
          <p:nvPr/>
        </p:nvSpPr>
        <p:spPr>
          <a:xfrm>
            <a:off x="319693" y="1225805"/>
            <a:ext cx="877172" cy="1264748"/>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a:ea typeface="+mn-ea"/>
                <a:cs typeface="Segoe UI Semibold"/>
              </a:rPr>
              <a:t>Espacio de trabajo de la biblioteca</a:t>
            </a:r>
            <a:r>
              <a:rPr kumimoji="0" lang="es-es" sz="10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t> </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para Páginas de </a:t>
            </a:r>
            <a:r>
              <a:rPr kumimoji="0" lang="es-es" sz="1000"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
                <a:ea typeface="+mn-ea"/>
                <a:cs typeface="Segoe UI"/>
              </a:rPr>
              <a:t>Copilot</a:t>
            </a: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 y contenido </a:t>
            </a:r>
            <a:b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br>
            <a:r>
              <a:rPr kumimoji="0" lang="es-es" sz="10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generado por IA</a:t>
            </a:r>
          </a:p>
        </p:txBody>
      </p:sp>
      <p:cxnSp>
        <p:nvCxnSpPr>
          <p:cNvPr id="3" name="Connector: Elbow 2">
            <a:extLst>
              <a:ext uri="{FF2B5EF4-FFF2-40B4-BE49-F238E27FC236}">
                <a16:creationId xmlns:a16="http://schemas.microsoft.com/office/drawing/2014/main" id="{1653FCCE-2F27-7D71-A051-8FE77C7D42D9}"/>
              </a:ext>
              <a:ext uri="{C183D7F6-B498-43B3-948B-1728B52AA6E4}">
                <adec:decorative xmlns:adec="http://schemas.microsoft.com/office/drawing/2017/decorative" val="1"/>
              </a:ext>
            </a:extLst>
          </p:cNvPr>
          <p:cNvCxnSpPr>
            <a:cxnSpLocks/>
          </p:cNvCxnSpPr>
          <p:nvPr/>
        </p:nvCxnSpPr>
        <p:spPr>
          <a:xfrm rot="5400000" flipH="1" flipV="1">
            <a:off x="901120" y="3482295"/>
            <a:ext cx="1044611" cy="336198"/>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D37935FC-A3B6-C723-D33E-6F777808B14D}"/>
              </a:ext>
              <a:ext uri="{C183D7F6-B498-43B3-948B-1728B52AA6E4}">
                <adec:decorative xmlns:adec="http://schemas.microsoft.com/office/drawing/2017/decorative" val="1"/>
              </a:ext>
            </a:extLst>
          </p:cNvPr>
          <p:cNvSpPr/>
          <p:nvPr/>
        </p:nvSpPr>
        <p:spPr>
          <a:xfrm flipH="1">
            <a:off x="1034232" y="188977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6" name="Connector: Elbow 5">
            <a:extLst>
              <a:ext uri="{FF2B5EF4-FFF2-40B4-BE49-F238E27FC236}">
                <a16:creationId xmlns:a16="http://schemas.microsoft.com/office/drawing/2014/main" id="{A9DB1E79-2D95-6A69-C2F2-299D305D85E1}"/>
              </a:ext>
              <a:ext uri="{C183D7F6-B498-43B3-948B-1728B52AA6E4}">
                <adec:decorative xmlns:adec="http://schemas.microsoft.com/office/drawing/2017/decorative" val="1"/>
              </a:ext>
            </a:extLst>
          </p:cNvPr>
          <p:cNvCxnSpPr>
            <a:cxnSpLocks/>
          </p:cNvCxnSpPr>
          <p:nvPr/>
        </p:nvCxnSpPr>
        <p:spPr>
          <a:xfrm>
            <a:off x="1283559" y="454178"/>
            <a:ext cx="1235212" cy="932653"/>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8CEF6DE-DD0F-E070-9805-591F6D6B51DB}"/>
              </a:ext>
              <a:ext uri="{C183D7F6-B498-43B3-948B-1728B52AA6E4}">
                <adec:decorative xmlns:adec="http://schemas.microsoft.com/office/drawing/2017/decorative" val="1"/>
              </a:ext>
            </a:extLst>
          </p:cNvPr>
          <p:cNvSpPr/>
          <p:nvPr/>
        </p:nvSpPr>
        <p:spPr>
          <a:xfrm flipH="1">
            <a:off x="1237146" y="4084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9" name="Title 18">
            <a:extLst>
              <a:ext uri="{FF2B5EF4-FFF2-40B4-BE49-F238E27FC236}">
                <a16:creationId xmlns:a16="http://schemas.microsoft.com/office/drawing/2014/main" id="{B5C81C6F-F231-92B3-BCE8-D92983B940AC}"/>
              </a:ext>
            </a:extLst>
          </p:cNvPr>
          <p:cNvSpPr>
            <a:spLocks noGrp="1"/>
          </p:cNvSpPr>
          <p:nvPr>
            <p:ph type="title"/>
          </p:nvPr>
        </p:nvSpPr>
        <p:spPr>
          <a:xfrm>
            <a:off x="2950112" y="231732"/>
            <a:ext cx="6219667" cy="553998"/>
          </a:xfrm>
        </p:spPr>
        <p:txBody>
          <a:bodyPr>
            <a:noAutofit/>
          </a:bodyPr>
          <a:lstStyle/>
          <a:p>
            <a:pPr algn="ctr"/>
            <a:r>
              <a:rPr lang="es-es" dirty="0"/>
              <a:t>Microsoft 365 </a:t>
            </a:r>
            <a:r>
              <a:rPr lang="es-es" dirty="0" err="1"/>
              <a:t>Copilot</a:t>
            </a:r>
            <a:r>
              <a:rPr lang="es-es" dirty="0"/>
              <a:t> Chat</a:t>
            </a:r>
          </a:p>
        </p:txBody>
      </p:sp>
      <p:cxnSp>
        <p:nvCxnSpPr>
          <p:cNvPr id="20" name="Connector: Elbow 19">
            <a:extLst>
              <a:ext uri="{FF2B5EF4-FFF2-40B4-BE49-F238E27FC236}">
                <a16:creationId xmlns:a16="http://schemas.microsoft.com/office/drawing/2014/main" id="{12FDB156-DCEB-9430-31D4-9BF107D4D1CA}"/>
              </a:ext>
              <a:ext uri="{C183D7F6-B498-43B3-948B-1728B52AA6E4}">
                <adec:decorative xmlns:adec="http://schemas.microsoft.com/office/drawing/2017/decorative" val="1"/>
              </a:ext>
            </a:extLst>
          </p:cNvPr>
          <p:cNvCxnSpPr>
            <a:cxnSpLocks/>
          </p:cNvCxnSpPr>
          <p:nvPr/>
        </p:nvCxnSpPr>
        <p:spPr>
          <a:xfrm>
            <a:off x="10217793" y="1323121"/>
            <a:ext cx="523378" cy="494028"/>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5DA449DD-95DA-7C88-96E4-A074B13C5C5F}"/>
              </a:ext>
              <a:ext uri="{C183D7F6-B498-43B3-948B-1728B52AA6E4}">
                <adec:decorative xmlns:adec="http://schemas.microsoft.com/office/drawing/2017/decorative" val="1"/>
              </a:ext>
            </a:extLst>
          </p:cNvPr>
          <p:cNvSpPr/>
          <p:nvPr/>
        </p:nvSpPr>
        <p:spPr>
          <a:xfrm>
            <a:off x="10725659" y="177900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3" name="TextBox 22">
            <a:extLst>
              <a:ext uri="{FF2B5EF4-FFF2-40B4-BE49-F238E27FC236}">
                <a16:creationId xmlns:a16="http://schemas.microsoft.com/office/drawing/2014/main" id="{B7C991F8-8BEC-BCA4-92F2-C606E1DDC977}"/>
              </a:ext>
            </a:extLst>
          </p:cNvPr>
          <p:cNvSpPr txBox="1"/>
          <p:nvPr/>
        </p:nvSpPr>
        <p:spPr>
          <a:xfrm>
            <a:off x="10900648" y="1466004"/>
            <a:ext cx="1237064" cy="507831"/>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Protección de datos empresariales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IA segura y confiable</a:t>
            </a:r>
          </a:p>
        </p:txBody>
      </p:sp>
    </p:spTree>
    <p:extLst>
      <p:ext uri="{BB962C8B-B14F-4D97-AF65-F5344CB8AC3E}">
        <p14:creationId xmlns:p14="http://schemas.microsoft.com/office/powerpoint/2010/main" val="30449383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6A00"/>
            </a:gs>
            <a:gs pos="100000">
              <a:srgbClr val="8B00FF"/>
            </a:gs>
          </a:gsLst>
          <a:path path="circle">
            <a:fillToRect t="100000" r="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1E5A9-EADD-2B63-8AD5-285CCEC73CE1}"/>
              </a:ext>
            </a:extLst>
          </p:cNvPr>
          <p:cNvPicPr>
            <a:picLocks noChangeAspect="1"/>
          </p:cNvPicPr>
          <p:nvPr/>
        </p:nvPicPr>
        <p:blipFill>
          <a:blip r:embed="rId3"/>
          <a:stretch>
            <a:fillRect/>
          </a:stretch>
        </p:blipFill>
        <p:spPr>
          <a:xfrm>
            <a:off x="146692" y="141187"/>
            <a:ext cx="5702887" cy="2832087"/>
          </a:xfrm>
          <a:prstGeom prst="rect">
            <a:avLst/>
          </a:prstGeom>
        </p:spPr>
      </p:pic>
      <p:pic>
        <p:nvPicPr>
          <p:cNvPr id="6" name="Picture 5">
            <a:extLst>
              <a:ext uri="{FF2B5EF4-FFF2-40B4-BE49-F238E27FC236}">
                <a16:creationId xmlns:a16="http://schemas.microsoft.com/office/drawing/2014/main" id="{F685C566-A5FA-BFB7-1B7F-30EE4E0A06AC}"/>
              </a:ext>
            </a:extLst>
          </p:cNvPr>
          <p:cNvPicPr>
            <a:picLocks noChangeAspect="1"/>
          </p:cNvPicPr>
          <p:nvPr/>
        </p:nvPicPr>
        <p:blipFill>
          <a:blip r:embed="rId4"/>
          <a:stretch>
            <a:fillRect/>
          </a:stretch>
        </p:blipFill>
        <p:spPr>
          <a:xfrm>
            <a:off x="6342419" y="141187"/>
            <a:ext cx="5702888" cy="2832087"/>
          </a:xfrm>
          <a:prstGeom prst="rect">
            <a:avLst/>
          </a:prstGeom>
        </p:spPr>
      </p:pic>
      <p:pic>
        <p:nvPicPr>
          <p:cNvPr id="8" name="Picture 7">
            <a:extLst>
              <a:ext uri="{FF2B5EF4-FFF2-40B4-BE49-F238E27FC236}">
                <a16:creationId xmlns:a16="http://schemas.microsoft.com/office/drawing/2014/main" id="{18FE6FC0-5747-13F8-27E4-0C09F458B3EF}"/>
              </a:ext>
            </a:extLst>
          </p:cNvPr>
          <p:cNvPicPr>
            <a:picLocks noChangeAspect="1"/>
          </p:cNvPicPr>
          <p:nvPr/>
        </p:nvPicPr>
        <p:blipFill>
          <a:blip r:embed="rId5"/>
          <a:stretch>
            <a:fillRect/>
          </a:stretch>
        </p:blipFill>
        <p:spPr>
          <a:xfrm>
            <a:off x="2713608" y="3222739"/>
            <a:ext cx="6764784" cy="3343514"/>
          </a:xfrm>
          <a:prstGeom prst="rect">
            <a:avLst/>
          </a:prstGeom>
        </p:spPr>
      </p:pic>
    </p:spTree>
    <p:extLst>
      <p:ext uri="{BB962C8B-B14F-4D97-AF65-F5344CB8AC3E}">
        <p14:creationId xmlns:p14="http://schemas.microsoft.com/office/powerpoint/2010/main" val="28024256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712361"/>
            <a:ext cx="11026776" cy="513008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3988813"/>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chemeClr val="bg1"/>
                </a:solidFill>
                <a:effectLst/>
                <a:uLnTx/>
                <a:uFillTx/>
                <a:latin typeface="Segoe UI Semibold"/>
                <a:ea typeface="+mn-ea"/>
                <a:cs typeface="+mn-cs"/>
              </a:rPr>
              <a:t>Controles de TI</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3973360"/>
            <a:ext cx="2011680" cy="276999"/>
          </a:xfrm>
          <a:prstGeom prst="rect">
            <a:avLst/>
          </a:prstGeom>
          <a:noFill/>
          <a:effectLst>
            <a:glow rad="127000">
              <a:schemeClr val="bg1"/>
            </a:glow>
          </a:effec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chemeClr val="bg1"/>
                </a:solidFill>
                <a:effectLst>
                  <a:glow rad="12700">
                    <a:schemeClr val="bg1">
                      <a:alpha val="88964"/>
                    </a:schemeClr>
                  </a:glow>
                </a:effectLst>
                <a:uLnTx/>
                <a:uFillTx/>
                <a:latin typeface="Segoe UI Semibold"/>
                <a:ea typeface="+mn-ea"/>
                <a:cs typeface="+mn-cs"/>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3973360"/>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chemeClr val="bg1"/>
                </a:solidFill>
                <a:effectLst/>
                <a:uLnTx/>
                <a:uFillTx/>
                <a:latin typeface="Segoe UI Semibold"/>
                <a:ea typeface="+mn-ea"/>
                <a:cs typeface="+mn-cs"/>
              </a:rPr>
              <a:t>Agentes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4486386"/>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UI"/>
                <a:ea typeface="+mn-ea"/>
                <a:cs typeface="+mn-cs"/>
              </a:rPr>
              <a:t>Chat seguro con IA gratuito:</a:t>
            </a:r>
          </a:p>
          <a:p>
            <a:pPr algn="ctr" defTabSz="914400">
              <a:defRPr/>
            </a:pPr>
            <a:r>
              <a:rPr kumimoji="0" lang="es-es" sz="1400" b="0" i="0" u="none" strike="noStrike" kern="1200" cap="none" spc="0" normalizeH="0" baseline="0" noProof="0" dirty="0">
                <a:ln>
                  <a:noFill/>
                </a:ln>
                <a:solidFill>
                  <a:schemeClr val="bg1"/>
                </a:solidFill>
                <a:effectLst/>
                <a:uLnTx/>
                <a:uFillTx/>
                <a:latin typeface="Segoe UI"/>
                <a:ea typeface="+mn-ea"/>
                <a:cs typeface="+mn-cs"/>
              </a:rPr>
              <a:t> funciona con </a:t>
            </a:r>
            <a:r>
              <a:rPr lang="es-es" sz="1400" dirty="0">
                <a:solidFill>
                  <a:schemeClr val="bg1"/>
                </a:solidFill>
                <a:latin typeface="Segoe UI"/>
              </a:rPr>
              <a:t>los últimos modelos </a:t>
            </a:r>
            <a:br>
              <a:rPr lang="es-es" sz="1400" dirty="0">
                <a:solidFill>
                  <a:schemeClr val="bg1"/>
                </a:solidFill>
                <a:latin typeface="Segoe UI"/>
              </a:rPr>
            </a:br>
            <a:r>
              <a:rPr lang="es-es" sz="1400" dirty="0">
                <a:solidFill>
                  <a:schemeClr val="bg1"/>
                </a:solidFill>
                <a:latin typeface="Segoe UI"/>
              </a:rPr>
              <a:t>GPT y</a:t>
            </a:r>
            <a:r>
              <a:rPr kumimoji="0" lang="es-es" sz="1400" b="0" i="0" u="none" strike="noStrike" kern="1200" cap="none" spc="0" normalizeH="0" baseline="0" noProof="0" dirty="0">
                <a:ln>
                  <a:noFill/>
                </a:ln>
                <a:solidFill>
                  <a:schemeClr val="bg1"/>
                </a:solidFill>
                <a:effectLst/>
                <a:uLnTx/>
                <a:uFillTx/>
                <a:latin typeface="Segoe UI"/>
                <a:ea typeface="+mn-ea"/>
                <a:cs typeface="+mn-cs"/>
              </a:rPr>
              <a:t> con información de la web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4486386"/>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Se integra en la experiencia de chat y se paga en función del consumo</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4486386"/>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Protección de datos empresariales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y gestión de agentes</a:t>
            </a:r>
          </a:p>
        </p:txBody>
      </p:sp>
      <p:sp>
        <p:nvSpPr>
          <p:cNvPr id="53" name="Graphic 43">
            <a:extLst>
              <a:ext uri="{FF2B5EF4-FFF2-40B4-BE49-F238E27FC236}">
                <a16:creationId xmlns:a16="http://schemas.microsoft.com/office/drawing/2014/main" id="{2016786B-579E-8D5B-F57B-B43B4B6A6C11}"/>
              </a:ext>
            </a:extLst>
          </p:cNvPr>
          <p:cNvSpPr/>
          <p:nvPr/>
        </p:nvSpPr>
        <p:spPr>
          <a:xfrm>
            <a:off x="4080899"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Una captura de pantalla de un ordenador  Descripción generada automáticamente">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t="91" b="91"/>
          <a:stretch>
            <a:fillRect/>
          </a:stretch>
        </p:blipFill>
        <p:spPr bwMode="auto">
          <a:xfrm>
            <a:off x="8213387" y="1620898"/>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1720244"/>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Lst>
          </p:cNvPr>
          <p:cNvSpPr/>
          <p:nvPr/>
        </p:nvSpPr>
        <p:spPr>
          <a:xfrm>
            <a:off x="7704904"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434016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434016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434016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94574" y="303409"/>
            <a:ext cx="7602852" cy="984885"/>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w="3175">
                  <a:noFill/>
                </a:ln>
                <a:solidFill>
                  <a:schemeClr val="bg1"/>
                </a:solidFill>
                <a:effectLst/>
                <a:uLnTx/>
                <a:uFillTx/>
                <a:latin typeface="Segoe UI Semibold"/>
                <a:ea typeface="+mn-ea"/>
                <a:cs typeface="Segoe UI" pitchFamily="34" charset="0"/>
              </a:rPr>
              <a:t>Componentes de </a:t>
            </a:r>
            <a:br>
              <a:rPr kumimoji="0" lang="es-es" sz="3200" b="0" i="0" u="none" strike="noStrike" kern="1200" cap="none" spc="0" normalizeH="0" baseline="0" noProof="0" dirty="0">
                <a:ln w="3175">
                  <a:noFill/>
                </a:ln>
                <a:solidFill>
                  <a:schemeClr val="bg1"/>
                </a:solidFill>
                <a:effectLst/>
                <a:uLnTx/>
                <a:uFillTx/>
                <a:latin typeface="Segoe UI Semibold"/>
                <a:ea typeface="+mn-ea"/>
                <a:cs typeface="Segoe UI" pitchFamily="34" charset="0"/>
              </a:rPr>
            </a:br>
            <a:r>
              <a:rPr kumimoji="0" lang="es-es" sz="3200" b="0" i="0" u="none" strike="noStrike" kern="1200" cap="none" spc="0" normalizeH="0" baseline="0" noProof="0" dirty="0">
                <a:ln w="3175">
                  <a:noFill/>
                </a:ln>
                <a:solidFill>
                  <a:schemeClr val="bg1"/>
                </a:solidFill>
                <a:effectLst/>
                <a:uLnTx/>
                <a:uFillTx/>
                <a:latin typeface="Segoe UI Semibold"/>
                <a:ea typeface="+mn-ea"/>
                <a:cs typeface="Segoe UI" pitchFamily="34" charset="0"/>
              </a:rPr>
              <a:t>Microsoft 365 Copilot Chat</a:t>
            </a:r>
          </a:p>
        </p:txBody>
      </p:sp>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5"/>
          <a:stretch>
            <a:fillRect/>
          </a:stretch>
        </p:blipFill>
        <p:spPr>
          <a:xfrm>
            <a:off x="890293" y="1649067"/>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6"/>
          <a:srcRect l="911" r="911"/>
          <a:stretch/>
        </p:blipFill>
        <p:spPr>
          <a:xfrm>
            <a:off x="3387346" y="2119259"/>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
        <p:nvSpPr>
          <p:cNvPr id="3" name="Title 9">
            <a:extLst>
              <a:ext uri="{FF2B5EF4-FFF2-40B4-BE49-F238E27FC236}">
                <a16:creationId xmlns:a16="http://schemas.microsoft.com/office/drawing/2014/main" id="{E608BCCC-5E87-9F60-8F23-404CFA796422}"/>
              </a:ext>
            </a:extLst>
          </p:cNvPr>
          <p:cNvSpPr txBox="1">
            <a:spLocks noGrp="1"/>
          </p:cNvSpPr>
          <p:nvPr>
            <p:ph type="title"/>
          </p:nvPr>
        </p:nvSpPr>
        <p:spPr bwMode="auto">
          <a:xfrm>
            <a:off x="2294574" y="5555257"/>
            <a:ext cx="7520641" cy="523220"/>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2400">
                <a:solidFill>
                  <a:schemeClr val="bg1"/>
                </a:solidFill>
                <a:hlinkClick r:id="rId7">
                  <a:extLst>
                    <a:ext uri="{A12FA001-AC4F-418D-AE19-62706E023703}">
                      <ahyp:hlinkClr xmlns:ahyp="http://schemas.microsoft.com/office/drawing/2018/hyperlinkcolor" val="tx"/>
                    </a:ext>
                  </a:extLst>
                </a:hlinkClick>
              </a:rPr>
              <a:t>learn.microsoft.com/copilot/overview</a:t>
            </a:r>
          </a:p>
        </p:txBody>
      </p:sp>
    </p:spTree>
    <p:extLst>
      <p:ext uri="{BB962C8B-B14F-4D97-AF65-F5344CB8AC3E}">
        <p14:creationId xmlns:p14="http://schemas.microsoft.com/office/powerpoint/2010/main" val="1932315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xmlns:a16="http://schemas.microsoft.com/office/drawing/2014/main" xmlns:adec="http://schemas.microsoft.com/office/drawing/2017/decorative" xmlns:a14="http://schemas.microsoft.com/office/drawing/2010/main" xmlns:ahyp="http://schemas.microsoft.com/office/drawing/2018/hyperlinkcolor"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0 -0.03472 L 0 -2.22222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par>
                                <p:cTn id="13" presetID="42" presetClass="path" presetSubtype="0" decel="100000" fill="hold" grpId="1" nodeType="withEffect">
                                  <p:stCondLst>
                                    <p:cond delay="0"/>
                                  </p:stCondLst>
                                  <p:childTnLst>
                                    <p:animMotion origin="layout" path="M 0 -0.03472 L 0 2.22222E-6 " pathEditMode="relative" rAng="0" ptsTypes="AA">
                                      <p:cBhvr>
                                        <p:cTn id="14" dur="500" fill="hold"/>
                                        <p:tgtEl>
                                          <p:spTgt spid="46"/>
                                        </p:tgtEl>
                                        <p:attrNameLst>
                                          <p:attrName>ppt_x</p:attrName>
                                          <p:attrName>ppt_y</p:attrName>
                                        </p:attrNameLst>
                                      </p:cBhvr>
                                      <p:rCtr x="0" y="1736"/>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50"/>
                                        <p:tgtEl>
                                          <p:spTgt spid="48"/>
                                        </p:tgtEl>
                                      </p:cBhvr>
                                    </p:animEffect>
                                  </p:childTnLst>
                                </p:cTn>
                              </p:par>
                              <p:par>
                                <p:cTn id="19" presetID="42" presetClass="path" presetSubtype="0" decel="100000" fill="hold" grpId="1" nodeType="withEffect">
                                  <p:stCondLst>
                                    <p:cond delay="0"/>
                                  </p:stCondLst>
                                  <p:childTnLst>
                                    <p:animMotion origin="layout" path="M -4.375E-6 -0.03473 L -4.375E-6 2.96296E-6 " pathEditMode="relative" rAng="0" ptsTypes="AA">
                                      <p:cBhvr>
                                        <p:cTn id="20" dur="500" fill="hold"/>
                                        <p:tgtEl>
                                          <p:spTgt spid="48"/>
                                        </p:tgtEl>
                                        <p:attrNameLst>
                                          <p:attrName>ppt_x</p:attrName>
                                          <p:attrName>ppt_y</p:attrName>
                                        </p:attrNameLst>
                                      </p:cBhvr>
                                      <p:rCtr x="0" y="1736"/>
                                    </p:animMotion>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250"/>
                                        <p:tgtEl>
                                          <p:spTgt spid="50"/>
                                        </p:tgtEl>
                                      </p:cBhvr>
                                    </p:animEffect>
                                  </p:childTnLst>
                                </p:cTn>
                              </p:par>
                              <p:par>
                                <p:cTn id="24" presetID="42" presetClass="path" presetSubtype="0" decel="100000" fill="hold" grpId="1" nodeType="withEffect">
                                  <p:stCondLst>
                                    <p:cond delay="0"/>
                                  </p:stCondLst>
                                  <p:childTnLst>
                                    <p:animMotion origin="layout" path="M -4.375E-6 -0.03472 L -4.375E-6 -3.7037E-7 " pathEditMode="relative" rAng="0" ptsTypes="AA">
                                      <p:cBhvr>
                                        <p:cTn id="25" dur="500" fill="hold"/>
                                        <p:tgtEl>
                                          <p:spTgt spid="5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250"/>
                                        <p:tgtEl>
                                          <p:spTgt spid="53"/>
                                        </p:tgtEl>
                                      </p:cBhvr>
                                    </p:animEffect>
                                  </p:childTnLst>
                                </p:cTn>
                              </p:par>
                              <p:par>
                                <p:cTn id="29" presetID="42" presetClass="path" presetSubtype="0" decel="100000" fill="hold" grpId="1" nodeType="withEffect">
                                  <p:stCondLst>
                                    <p:cond delay="0"/>
                                  </p:stCondLst>
                                  <p:childTnLst>
                                    <p:animMotion origin="layout" path="M -2.29167E-6 -0.03472 L -2.29167E-6 -1.48148E-6 " pathEditMode="relative" rAng="0" ptsTypes="AA">
                                      <p:cBhvr>
                                        <p:cTn id="30" dur="500" fill="hold"/>
                                        <p:tgtEl>
                                          <p:spTgt spid="53"/>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50"/>
                                        <p:tgtEl>
                                          <p:spTgt spid="54"/>
                                        </p:tgtEl>
                                      </p:cBhvr>
                                    </p:animEffect>
                                  </p:childTnLst>
                                </p:cTn>
                              </p:par>
                              <p:par>
                                <p:cTn id="34" presetID="42" presetClass="path" presetSubtype="0" decel="100000" fill="hold" grpId="1" nodeType="withEffect">
                                  <p:stCondLst>
                                    <p:cond delay="0"/>
                                  </p:stCondLst>
                                  <p:childTnLst>
                                    <p:animMotion origin="layout" path="M -4.375E-6 -0.03473 L -4.375E-6 4.07407E-6 " pathEditMode="relative" rAng="0" ptsTypes="AA">
                                      <p:cBhvr>
                                        <p:cTn id="35" dur="500" fill="hold"/>
                                        <p:tgtEl>
                                          <p:spTgt spid="54"/>
                                        </p:tgtEl>
                                        <p:attrNameLst>
                                          <p:attrName>ppt_x</p:attrName>
                                          <p:attrName>ppt_y</p:attrName>
                                        </p:attrNameLst>
                                      </p:cBhvr>
                                      <p:rCtr x="0" y="1736"/>
                                    </p:animMotion>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250"/>
                                        <p:tgtEl>
                                          <p:spTgt spid="63"/>
                                        </p:tgtEl>
                                      </p:cBhvr>
                                    </p:animEffect>
                                  </p:childTnLst>
                                </p:cTn>
                              </p:par>
                              <p:par>
                                <p:cTn id="45" presetID="42" presetClass="path" presetSubtype="0" decel="100000" fill="hold" grpId="1" nodeType="withEffect">
                                  <p:stCondLst>
                                    <p:cond delay="0"/>
                                  </p:stCondLst>
                                  <p:childTnLst>
                                    <p:animMotion origin="layout" path="M -4.375E-6 -0.03472 L -4.375E-6 -1.48148E-6 " pathEditMode="relative" rAng="0" ptsTypes="AA">
                                      <p:cBhvr>
                                        <p:cTn id="46" dur="500" fill="hold"/>
                                        <p:tgtEl>
                                          <p:spTgt spid="63"/>
                                        </p:tgtEl>
                                        <p:attrNameLst>
                                          <p:attrName>ppt_x</p:attrName>
                                          <p:attrName>ppt_y</p:attrName>
                                        </p:attrNameLst>
                                      </p:cBhvr>
                                      <p:rCtr x="0" y="1736"/>
                                    </p:animMotion>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childTnLst>
                                </p:cTn>
                              </p:par>
                              <p:par>
                                <p:cTn id="51" presetID="42" presetClass="path" presetSubtype="0" decel="100000" fill="hold" grpId="1" nodeType="withEffect">
                                  <p:stCondLst>
                                    <p:cond delay="0"/>
                                  </p:stCondLst>
                                  <p:childTnLst>
                                    <p:animMotion origin="layout" path="M 0 -0.03473 L 0 2.96296E-6 " pathEditMode="relative" rAng="0" ptsTypes="AA">
                                      <p:cBhvr>
                                        <p:cTn id="52" dur="500" fill="hold"/>
                                        <p:tgtEl>
                                          <p:spTgt spid="49"/>
                                        </p:tgtEl>
                                        <p:attrNameLst>
                                          <p:attrName>ppt_x</p:attrName>
                                          <p:attrName>ppt_y</p:attrName>
                                        </p:attrNameLst>
                                      </p:cBhvr>
                                      <p:rCtr x="0" y="1736"/>
                                    </p:animMotion>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250"/>
                                        <p:tgtEl>
                                          <p:spTgt spid="51"/>
                                        </p:tgtEl>
                                      </p:cBhvr>
                                    </p:animEffect>
                                  </p:childTnLst>
                                </p:cTn>
                              </p:par>
                              <p:par>
                                <p:cTn id="56" presetID="42" presetClass="path" presetSubtype="0" decel="100000" fill="hold" grpId="1" nodeType="withEffect">
                                  <p:stCondLst>
                                    <p:cond delay="0"/>
                                  </p:stCondLst>
                                  <p:childTnLst>
                                    <p:animMotion origin="layout" path="M 0 -0.03472 L 0 -1.11111E-6 " pathEditMode="relative" rAng="0" ptsTypes="AA">
                                      <p:cBhvr>
                                        <p:cTn id="57" dur="500" fill="hold"/>
                                        <p:tgtEl>
                                          <p:spTgt spid="51"/>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par>
                                <p:cTn id="61" presetID="42" presetClass="path" presetSubtype="0" decel="100000" fill="hold" grpId="1" nodeType="withEffect">
                                  <p:stCondLst>
                                    <p:cond delay="0"/>
                                  </p:stCondLst>
                                  <p:childTnLst>
                                    <p:animMotion origin="layout" path="M 0 -0.03473 L 0 4.07407E-6 " pathEditMode="relative" rAng="0" ptsTypes="AA">
                                      <p:cBhvr>
                                        <p:cTn id="62" dur="500" fill="hold"/>
                                        <p:tgtEl>
                                          <p:spTgt spid="55"/>
                                        </p:tgtEl>
                                        <p:attrNameLst>
                                          <p:attrName>ppt_x</p:attrName>
                                          <p:attrName>ppt_y</p:attrName>
                                        </p:attrNameLst>
                                      </p:cBhvr>
                                      <p:rCtr x="0" y="1736"/>
                                    </p:animMotion>
                                  </p:childTnLst>
                                </p:cTn>
                              </p:par>
                              <p:par>
                                <p:cTn id="63" presetID="10"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250"/>
                                        <p:tgtEl>
                                          <p:spTgt spid="61"/>
                                        </p:tgtEl>
                                      </p:cBhvr>
                                    </p:animEffect>
                                  </p:childTnLst>
                                </p:cTn>
                              </p:par>
                              <p:par>
                                <p:cTn id="66" presetID="42" presetClass="path" presetSubtype="0" decel="100000" fill="hold" nodeType="withEffect">
                                  <p:stCondLst>
                                    <p:cond delay="0"/>
                                  </p:stCondLst>
                                  <p:childTnLst>
                                    <p:animMotion origin="layout" path="M -6.25E-7 -0.03473 L -6.25E-7 4.07407E-6 " pathEditMode="relative" rAng="0" ptsTypes="AA">
                                      <p:cBhvr>
                                        <p:cTn id="67" dur="500" fill="hold"/>
                                        <p:tgtEl>
                                          <p:spTgt spid="61"/>
                                        </p:tgtEl>
                                        <p:attrNameLst>
                                          <p:attrName>ppt_x</p:attrName>
                                          <p:attrName>ppt_y</p:attrName>
                                        </p:attrNameLst>
                                      </p:cBhvr>
                                      <p:rCtr x="0" y="1736"/>
                                    </p:animMotion>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50"/>
                                        <p:tgtEl>
                                          <p:spTgt spid="62"/>
                                        </p:tgtEl>
                                      </p:cBhvr>
                                    </p:animEffect>
                                  </p:childTnLst>
                                </p:cTn>
                              </p:par>
                              <p:par>
                                <p:cTn id="71" presetID="42" presetClass="path" presetSubtype="0" decel="100000" fill="hold" grpId="1" nodeType="withEffect">
                                  <p:stCondLst>
                                    <p:cond delay="0"/>
                                  </p:stCondLst>
                                  <p:childTnLst>
                                    <p:animMotion origin="layout" path="M 2.29167E-6 -0.03472 L 2.29167E-6 -1.48148E-6 " pathEditMode="relative" rAng="0" ptsTypes="AA">
                                      <p:cBhvr>
                                        <p:cTn id="72" dur="500" fill="hold"/>
                                        <p:tgtEl>
                                          <p:spTgt spid="62"/>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250"/>
                                        <p:tgtEl>
                                          <p:spTgt spid="64"/>
                                        </p:tgtEl>
                                      </p:cBhvr>
                                    </p:animEffect>
                                  </p:childTnLst>
                                </p:cTn>
                              </p:par>
                              <p:par>
                                <p:cTn id="76" presetID="42" presetClass="path" presetSubtype="0" decel="100000" fill="hold" grpId="1" nodeType="withEffect">
                                  <p:stCondLst>
                                    <p:cond delay="0"/>
                                  </p:stCondLst>
                                  <p:childTnLst>
                                    <p:animMotion origin="layout" path="M 0 -0.03472 L 0 -1.48148E-6 " pathEditMode="relative" rAng="0" ptsTypes="AA">
                                      <p:cBhvr>
                                        <p:cTn id="77" dur="500" fill="hold"/>
                                        <p:tgtEl>
                                          <p:spTgt spid="64"/>
                                        </p:tgtEl>
                                        <p:attrNameLst>
                                          <p:attrName>ppt_x</p:attrName>
                                          <p:attrName>ppt_y</p:attrName>
                                        </p:attrNameLst>
                                      </p:cBhvr>
                                      <p:rCtr x="0" y="1736"/>
                                    </p:animMotion>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42" presetClass="path" presetSubtype="0" decel="100000" fill="hold" grpId="1" nodeType="withEffect">
                                  <p:stCondLst>
                                    <p:cond delay="0"/>
                                  </p:stCondLst>
                                  <p:childTnLst>
                                    <p:animMotion origin="layout" path="M 4.375E-6 -0.03472 L 4.375E-6 -1.85185E-6 " pathEditMode="relative" rAng="0" ptsTypes="AA">
                                      <p:cBhvr>
                                        <p:cTn id="83" dur="500" fill="hold"/>
                                        <p:tgtEl>
                                          <p:spTgt spid="47"/>
                                        </p:tgtEl>
                                        <p:attrNameLst>
                                          <p:attrName>ppt_x</p:attrName>
                                          <p:attrName>ppt_y</p:attrName>
                                        </p:attrNameLst>
                                      </p:cBhvr>
                                      <p:rCtr x="0" y="1736"/>
                                    </p:animMotion>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250"/>
                                        <p:tgtEl>
                                          <p:spTgt spid="52"/>
                                        </p:tgtEl>
                                      </p:cBhvr>
                                    </p:animEffect>
                                  </p:childTnLst>
                                </p:cTn>
                              </p:par>
                              <p:par>
                                <p:cTn id="87" presetID="42" presetClass="path" presetSubtype="0" decel="100000" fill="hold" grpId="1" nodeType="withEffect">
                                  <p:stCondLst>
                                    <p:cond delay="0"/>
                                  </p:stCondLst>
                                  <p:childTnLst>
                                    <p:animMotion origin="layout" path="M 4.375E-6 -0.03472 L 4.375E-6 -1.11111E-6 " pathEditMode="relative" rAng="0" ptsTypes="AA">
                                      <p:cBhvr>
                                        <p:cTn id="88" dur="500" fill="hold"/>
                                        <p:tgtEl>
                                          <p:spTgt spid="52"/>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250"/>
                                        <p:tgtEl>
                                          <p:spTgt spid="56"/>
                                        </p:tgtEl>
                                      </p:cBhvr>
                                    </p:animEffect>
                                  </p:childTnLst>
                                </p:cTn>
                              </p:par>
                              <p:par>
                                <p:cTn id="92" presetID="42" presetClass="path" presetSubtype="0" decel="100000" fill="hold" grpId="1" nodeType="withEffect">
                                  <p:stCondLst>
                                    <p:cond delay="0"/>
                                  </p:stCondLst>
                                  <p:childTnLst>
                                    <p:animMotion origin="layout" path="M 4.375E-6 -0.03473 L 4.375E-6 4.07407E-6 " pathEditMode="relative" rAng="0" ptsTypes="AA">
                                      <p:cBhvr>
                                        <p:cTn id="93" dur="500" fill="hold"/>
                                        <p:tgtEl>
                                          <p:spTgt spid="56"/>
                                        </p:tgtEl>
                                        <p:attrNameLst>
                                          <p:attrName>ppt_x</p:attrName>
                                          <p:attrName>ppt_y</p:attrName>
                                        </p:attrNameLst>
                                      </p:cBhvr>
                                      <p:rCtr x="0" y="1736"/>
                                    </p:animMotion>
                                  </p:childTnLst>
                                </p:cTn>
                              </p:par>
                              <p:par>
                                <p:cTn id="94" presetID="10" presetClass="entr" presetSubtype="0"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250"/>
                                        <p:tgtEl>
                                          <p:spTgt spid="60"/>
                                        </p:tgtEl>
                                      </p:cBhvr>
                                    </p:animEffect>
                                  </p:childTnLst>
                                </p:cTn>
                              </p:par>
                              <p:par>
                                <p:cTn id="97" presetID="42" presetClass="path" presetSubtype="0" decel="100000" fill="hold" nodeType="withEffect">
                                  <p:stCondLst>
                                    <p:cond delay="0"/>
                                  </p:stCondLst>
                                  <p:childTnLst>
                                    <p:animMotion origin="layout" path="M 4.375E-6 -0.03473 L 4.375E-6 4.07407E-6 " pathEditMode="relative" rAng="0" ptsTypes="AA">
                                      <p:cBhvr>
                                        <p:cTn id="98" dur="500" fill="hold"/>
                                        <p:tgtEl>
                                          <p:spTgt spid="60"/>
                                        </p:tgtEl>
                                        <p:attrNameLst>
                                          <p:attrName>ppt_x</p:attrName>
                                          <p:attrName>ppt_y</p:attrName>
                                        </p:attrNameLst>
                                      </p:cBhvr>
                                      <p:rCtr x="0" y="1736"/>
                                    </p:animMotion>
                                  </p:childTnLst>
                                </p:cTn>
                              </p:par>
                              <p:par>
                                <p:cTn id="99" presetID="10"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250"/>
                                        <p:tgtEl>
                                          <p:spTgt spid="65"/>
                                        </p:tgtEl>
                                      </p:cBhvr>
                                    </p:animEffect>
                                  </p:childTnLst>
                                </p:cTn>
                              </p:par>
                              <p:par>
                                <p:cTn id="102" presetID="42" presetClass="path" presetSubtype="0" decel="100000" fill="hold" grpId="1" nodeType="withEffect">
                                  <p:stCondLst>
                                    <p:cond delay="0"/>
                                  </p:stCondLst>
                                  <p:childTnLst>
                                    <p:animMotion origin="layout" path="M 4.375E-6 -0.03472 L 4.375E-6 -1.48148E-6 " pathEditMode="relative" rAng="0" ptsTypes="AA">
                                      <p:cBhvr>
                                        <p:cTn id="103"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511166"/>
            <a:ext cx="5994700" cy="3046988"/>
          </a:xfrm>
          <a:prstGeom prst="rect">
            <a:avLst/>
          </a:prstGeom>
        </p:spPr>
        <p:txBody>
          <a:bodyPr wrap="square" lIns="0" tIns="45720" rIns="0" bIns="45720" anchor="t">
            <a:spAutoFit/>
          </a:bodyPr>
          <a:lstStyle/>
          <a:p>
            <a:r>
              <a:rPr lang="es-es" sz="4800">
                <a:gradFill flip="none">
                  <a:gsLst>
                    <a:gs pos="0">
                      <a:srgbClr val="94D8FE"/>
                    </a:gs>
                    <a:gs pos="100000">
                      <a:srgbClr val="FFFFFF"/>
                    </a:gs>
                  </a:gsLst>
                  <a:lin ang="16200000" scaled="1"/>
                  <a:tileRect/>
                </a:gradFill>
                <a:latin typeface="Segoe Sans Display Semibold"/>
                <a:cs typeface="Segoe Sans Display Semibold"/>
              </a:rPr>
              <a:t>Presentación de valor con Microsoft 365 Copilot Chat para todos los usuarios</a:t>
            </a:r>
            <a:endParaRPr lang="en-DE" sz="4400"/>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332B-B7CB-D95B-F05A-36E625D622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B13966-894C-DD5D-7BEB-42A944FAE4D0}"/>
              </a:ext>
            </a:extLst>
          </p:cNvPr>
          <p:cNvSpPr>
            <a:spLocks noGrp="1"/>
          </p:cNvSpPr>
          <p:nvPr>
            <p:ph type="title"/>
          </p:nvPr>
        </p:nvSpPr>
        <p:spPr>
          <a:xfrm>
            <a:off x="571499" y="2792795"/>
            <a:ext cx="8648279" cy="553998"/>
          </a:xfrm>
        </p:spPr>
        <p:txBody>
          <a:bodyPr/>
          <a:lstStyle/>
          <a:p>
            <a:r>
              <a:rPr lang="es-es" dirty="0">
                <a:cs typeface="Segoe Sans Display"/>
              </a:rPr>
              <a:t>Beneficios y valor de </a:t>
            </a:r>
            <a:r>
              <a:rPr lang="es-es" dirty="0" err="1">
                <a:cs typeface="Segoe Sans Display"/>
              </a:rPr>
              <a:t>Copilot</a:t>
            </a:r>
            <a:r>
              <a:rPr lang="es-es" dirty="0">
                <a:cs typeface="Segoe Sans Display"/>
              </a:rPr>
              <a:t> Chat</a:t>
            </a:r>
            <a:endParaRPr lang="en-US" spc="0" dirty="0"/>
          </a:p>
        </p:txBody>
      </p:sp>
    </p:spTree>
    <p:extLst>
      <p:ext uri="{BB962C8B-B14F-4D97-AF65-F5344CB8AC3E}">
        <p14:creationId xmlns:p14="http://schemas.microsoft.com/office/powerpoint/2010/main" val="13566091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s-es"/>
              <a:t>Beneficios de Copilot Chat</a:t>
            </a:r>
          </a:p>
        </p:txBody>
      </p:sp>
      <p:graphicFrame>
        <p:nvGraphicFramePr>
          <p:cNvPr id="2" name="Content Placeholder 3">
            <a:extLst>
              <a:ext uri="{FF2B5EF4-FFF2-40B4-BE49-F238E27FC236}">
                <a16:creationId xmlns:a16="http://schemas.microsoft.com/office/drawing/2014/main" id="{482BB536-CD52-F384-7CAB-E517852CEC76}"/>
              </a:ext>
            </a:extLst>
          </p:cNvPr>
          <p:cNvGraphicFramePr>
            <a:graphicFrameLocks/>
          </p:cNvGraphicFramePr>
          <p:nvPr>
            <p:extLst>
              <p:ext uri="{D42A27DB-BD31-4B8C-83A1-F6EECF244321}">
                <p14:modId xmlns:p14="http://schemas.microsoft.com/office/powerpoint/2010/main" val="1711288677"/>
              </p:ext>
            </p:extLst>
          </p:nvPr>
        </p:nvGraphicFramePr>
        <p:xfrm>
          <a:off x="750712" y="1828800"/>
          <a:ext cx="10515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utoShape 2" descr="Imagen en miniatura Automatiza tareas repetitivas">
            <a:extLst>
              <a:ext uri="{FF2B5EF4-FFF2-40B4-BE49-F238E27FC236}">
                <a16:creationId xmlns:a16="http://schemas.microsoft.com/office/drawing/2014/main" id="{E1EC158B-5E47-CB83-8FF8-72521CBA4BCC}"/>
              </a:ext>
            </a:extLst>
          </p:cNvPr>
          <p:cNvSpPr>
            <a:spLocks noChangeAspect="1" noChangeArrowheads="1"/>
          </p:cNvSpPr>
          <p:nvPr/>
        </p:nvSpPr>
        <p:spPr bwMode="auto">
          <a:xfrm>
            <a:off x="6694312"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latin typeface="Aptos" panose="020B0004020202020204" pitchFamily="34" charset="0"/>
            </a:endParaRPr>
          </a:p>
        </p:txBody>
      </p:sp>
    </p:spTree>
    <p:extLst>
      <p:ext uri="{BB962C8B-B14F-4D97-AF65-F5344CB8AC3E}">
        <p14:creationId xmlns:p14="http://schemas.microsoft.com/office/powerpoint/2010/main" val="24277277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D1C9-8852-0B80-012D-7501B78A8114}"/>
              </a:ext>
            </a:extLst>
          </p:cNvPr>
          <p:cNvSpPr txBox="1">
            <a:spLocks/>
          </p:cNvSpPr>
          <p:nvPr/>
        </p:nvSpPr>
        <p:spPr>
          <a:xfrm>
            <a:off x="1078089" y="492919"/>
            <a:ext cx="4498975" cy="5567362"/>
          </a:xfrm>
          <a:prstGeom prst="rect">
            <a:avLst/>
          </a:prstGeom>
        </p:spPr>
        <p:txBody>
          <a:bodyPr vert="horz" wrap="square" lIns="91440" tIns="45720" rIns="91440" bIns="45720" rtlCol="0" anchor="ctr">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s-es">
                <a:solidFill>
                  <a:schemeClr val="bg1"/>
                </a:solidFill>
                <a:latin typeface="Aptos" panose="020B0004020202020204" pitchFamily="34" charset="0"/>
                <a:ea typeface="+mj-ea"/>
                <a:cs typeface="+mj-cs"/>
              </a:rPr>
              <a:t>Casos de uso clave para Copilot Chat</a:t>
            </a:r>
          </a:p>
        </p:txBody>
      </p:sp>
      <p:graphicFrame>
        <p:nvGraphicFramePr>
          <p:cNvPr id="3" name="Content Placeholder 3">
            <a:extLst>
              <a:ext uri="{FF2B5EF4-FFF2-40B4-BE49-F238E27FC236}">
                <a16:creationId xmlns:a16="http://schemas.microsoft.com/office/drawing/2014/main" id="{0BEEB5DF-DCCF-D7BB-B7BB-7B7B5F306EBB}"/>
              </a:ext>
            </a:extLst>
          </p:cNvPr>
          <p:cNvGraphicFramePr>
            <a:graphicFrameLocks/>
          </p:cNvGraphicFramePr>
          <p:nvPr>
            <p:extLst>
              <p:ext uri="{D42A27DB-BD31-4B8C-83A1-F6EECF244321}">
                <p14:modId xmlns:p14="http://schemas.microsoft.com/office/powerpoint/2010/main" val="522682252"/>
              </p:ext>
            </p:extLst>
          </p:nvPr>
        </p:nvGraphicFramePr>
        <p:xfrm>
          <a:off x="5588038" y="620713"/>
          <a:ext cx="6300999" cy="5439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utoShape 2" descr="Imagen en miniatura Automatiza tareas repetitivas">
            <a:extLst>
              <a:ext uri="{FF2B5EF4-FFF2-40B4-BE49-F238E27FC236}">
                <a16:creationId xmlns:a16="http://schemas.microsoft.com/office/drawing/2014/main" id="{5638F588-31D7-3EBB-5C92-577D9BEA9E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latin typeface="Aptos" panose="020B0004020202020204" pitchFamily="34" charset="0"/>
            </a:endParaRPr>
          </a:p>
        </p:txBody>
      </p:sp>
    </p:spTree>
    <p:extLst>
      <p:ext uri="{BB962C8B-B14F-4D97-AF65-F5344CB8AC3E}">
        <p14:creationId xmlns:p14="http://schemas.microsoft.com/office/powerpoint/2010/main" val="36990922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45D4DAE8-59B8-BFDD-B237-DBA39DBE0D39}"/>
              </a:ext>
            </a:extLst>
          </p:cNvPr>
          <p:cNvSpPr>
            <a:spLocks noGrp="1"/>
          </p:cNvSpPr>
          <p:nvPr>
            <p:ph type="title"/>
          </p:nvPr>
        </p:nvSpPr>
        <p:spPr>
          <a:xfrm>
            <a:off x="588263" y="58140"/>
            <a:ext cx="11018520" cy="553998"/>
          </a:xfrm>
        </p:spPr>
        <p:txBody>
          <a:bodyPr>
            <a:noAutofit/>
          </a:bodyPr>
          <a:lstStyle/>
          <a:p>
            <a:pPr algn="ctr"/>
            <a:r>
              <a:rPr lang="es-es" sz="3200" dirty="0"/>
              <a:t>Los 10 principales para probar en primer </a:t>
            </a:r>
            <a:br>
              <a:rPr lang="es-es" sz="3200" dirty="0"/>
            </a:br>
            <a:r>
              <a:rPr lang="es-es" sz="3200" dirty="0"/>
              <a:t>lugar con Microsoft 365 Copilot Chat</a:t>
            </a:r>
            <a:br>
              <a:rPr dirty="0"/>
            </a:br>
            <a:endParaRPr lang="en-US" sz="2000" dirty="0">
              <a:solidFill>
                <a:srgbClr val="0078D4"/>
              </a:solidFill>
            </a:endParaRPr>
          </a:p>
        </p:txBody>
      </p:sp>
      <p:sp useBgFill="1">
        <p:nvSpPr>
          <p:cNvPr id="3" name="Rounded Rectangle 1">
            <a:extLst>
              <a:ext uri="{FF2B5EF4-FFF2-40B4-BE49-F238E27FC236}">
                <a16:creationId xmlns:a16="http://schemas.microsoft.com/office/drawing/2014/main" id="{4A8E42DE-67EE-129B-0515-5CC895AD8AC6}"/>
              </a:ext>
              <a:ext uri="{C183D7F6-B498-43B3-948B-1728B52AA6E4}">
                <adec:decorative xmlns:adec="http://schemas.microsoft.com/office/drawing/2017/decorative" val="1"/>
              </a:ext>
            </a:extLst>
          </p:cNvPr>
          <p:cNvSpPr/>
          <p:nvPr/>
        </p:nvSpPr>
        <p:spPr bwMode="auto">
          <a:xfrm>
            <a:off x="505272"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6" name="TextBox 5">
            <a:extLst>
              <a:ext uri="{FF2B5EF4-FFF2-40B4-BE49-F238E27FC236}">
                <a16:creationId xmlns:a16="http://schemas.microsoft.com/office/drawing/2014/main" id="{8FDFB3FB-32E5-FDF1-4D2A-D0EB53D491EB}"/>
              </a:ext>
            </a:extLst>
          </p:cNvPr>
          <p:cNvSpPr txBox="1"/>
          <p:nvPr/>
        </p:nvSpPr>
        <p:spPr>
          <a:xfrm>
            <a:off x="626192" y="1689478"/>
            <a:ext cx="1922209" cy="61555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4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Hacer una pregunta</a:t>
            </a:r>
            <a:br/>
            <a:r>
              <a:rPr kumimoji="0" lang="es-es" sz="1000" b="0" i="0" u="none" strike="noStrike" kern="1200" cap="none" spc="0" normalizeH="0" baseline="0" noProof="0" dirty="0">
                <a:ln>
                  <a:noFill/>
                </a:ln>
                <a:solidFill>
                  <a:prstClr val="black"/>
                </a:solidFill>
                <a:effectLst/>
                <a:uLnTx/>
                <a:uFillTx/>
                <a:latin typeface="Segoe UI"/>
                <a:ea typeface="+mn-ea"/>
                <a:cs typeface="+mn-cs"/>
              </a:rPr>
              <a:t>Obtenga información y respuestas a sus preguntas.</a:t>
            </a:r>
          </a:p>
        </p:txBody>
      </p:sp>
      <p:sp>
        <p:nvSpPr>
          <p:cNvPr id="7" name="TextBox 6">
            <a:extLst>
              <a:ext uri="{FF2B5EF4-FFF2-40B4-BE49-F238E27FC236}">
                <a16:creationId xmlns:a16="http://schemas.microsoft.com/office/drawing/2014/main" id="{DEA92599-D878-B04A-C0FD-51780F733404}"/>
              </a:ext>
            </a:extLst>
          </p:cNvPr>
          <p:cNvSpPr txBox="1"/>
          <p:nvPr/>
        </p:nvSpPr>
        <p:spPr>
          <a:xfrm>
            <a:off x="2267041"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1</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TextBox 7">
            <a:extLst>
              <a:ext uri="{FF2B5EF4-FFF2-40B4-BE49-F238E27FC236}">
                <a16:creationId xmlns:a16="http://schemas.microsoft.com/office/drawing/2014/main" id="{A38D73C0-43E4-DC0F-9906-5CACA8B9FC7F}"/>
              </a:ext>
            </a:extLst>
          </p:cNvPr>
          <p:cNvSpPr txBox="1"/>
          <p:nvPr/>
        </p:nvSpPr>
        <p:spPr>
          <a:xfrm>
            <a:off x="677266" y="2740426"/>
            <a:ext cx="1981228" cy="707886"/>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a:ln>
                  <a:noFill/>
                </a:ln>
                <a:solidFill>
                  <a:prstClr val="black"/>
                </a:solidFill>
                <a:effectLst/>
                <a:uLnTx/>
                <a:uFillTx/>
                <a:latin typeface="Segoe UI"/>
                <a:ea typeface="+mn-ea"/>
                <a:cs typeface="+mn-cs"/>
              </a:rPr>
              <a:t>¿Cómo se compara [producto] con [producto de la competencia]? Proporciona la comparación en una tabla.</a:t>
            </a:r>
          </a:p>
        </p:txBody>
      </p:sp>
      <p:pic>
        <p:nvPicPr>
          <p:cNvPr id="9" name="Graphic 8">
            <a:extLst>
              <a:ext uri="{FF2B5EF4-FFF2-40B4-BE49-F238E27FC236}">
                <a16:creationId xmlns:a16="http://schemas.microsoft.com/office/drawing/2014/main" id="{58E03677-1107-729A-FCF7-ECD4CD0924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9441" y="2779229"/>
            <a:ext cx="163426" cy="163426"/>
          </a:xfrm>
          <a:prstGeom prst="rect">
            <a:avLst/>
          </a:prstGeom>
        </p:spPr>
      </p:pic>
      <p:sp useBgFill="1">
        <p:nvSpPr>
          <p:cNvPr id="10" name="Rounded Rectangle 1">
            <a:extLst>
              <a:ext uri="{FF2B5EF4-FFF2-40B4-BE49-F238E27FC236}">
                <a16:creationId xmlns:a16="http://schemas.microsoft.com/office/drawing/2014/main" id="{D9C1465B-1BA6-94ED-3502-EA1A50C7223F}"/>
              </a:ext>
              <a:ext uri="{C183D7F6-B498-43B3-948B-1728B52AA6E4}">
                <adec:decorative xmlns:adec="http://schemas.microsoft.com/office/drawing/2017/decorative" val="1"/>
              </a:ext>
            </a:extLst>
          </p:cNvPr>
          <p:cNvSpPr/>
          <p:nvPr/>
        </p:nvSpPr>
        <p:spPr bwMode="auto">
          <a:xfrm>
            <a:off x="2766319"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1" name="TextBox 10">
            <a:extLst>
              <a:ext uri="{FF2B5EF4-FFF2-40B4-BE49-F238E27FC236}">
                <a16:creationId xmlns:a16="http://schemas.microsoft.com/office/drawing/2014/main" id="{3A2B169D-6135-07C8-E0AD-3CFDEC9AC425}"/>
              </a:ext>
            </a:extLst>
          </p:cNvPr>
          <p:cNvSpPr txBox="1"/>
          <p:nvPr/>
        </p:nvSpPr>
        <p:spPr>
          <a:xfrm>
            <a:off x="2887239" y="1689478"/>
            <a:ext cx="1859859" cy="820738"/>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Redactar un correo electrónico</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Cree un borrador de correo electrónico y personalice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el tono y la extensión. </a:t>
            </a:r>
          </a:p>
        </p:txBody>
      </p:sp>
      <p:sp>
        <p:nvSpPr>
          <p:cNvPr id="12" name="TextBox 11">
            <a:extLst>
              <a:ext uri="{FF2B5EF4-FFF2-40B4-BE49-F238E27FC236}">
                <a16:creationId xmlns:a16="http://schemas.microsoft.com/office/drawing/2014/main" id="{2C870879-A78B-7C40-4935-632D90E146FE}"/>
              </a:ext>
            </a:extLst>
          </p:cNvPr>
          <p:cNvSpPr txBox="1"/>
          <p:nvPr/>
        </p:nvSpPr>
        <p:spPr>
          <a:xfrm>
            <a:off x="4528088"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13" name="TextBox 12">
            <a:extLst>
              <a:ext uri="{FF2B5EF4-FFF2-40B4-BE49-F238E27FC236}">
                <a16:creationId xmlns:a16="http://schemas.microsoft.com/office/drawing/2014/main" id="{7489BF84-E0A5-DA99-7906-5B8E3AE79993}"/>
              </a:ext>
            </a:extLst>
          </p:cNvPr>
          <p:cNvSpPr txBox="1"/>
          <p:nvPr/>
        </p:nvSpPr>
        <p:spPr>
          <a:xfrm>
            <a:off x="2935326" y="2601927"/>
            <a:ext cx="2034739" cy="861774"/>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10" normalizeH="0" noProof="0" dirty="0">
                <a:ln>
                  <a:noFill/>
                </a:ln>
                <a:solidFill>
                  <a:prstClr val="black"/>
                </a:solidFill>
                <a:effectLst/>
                <a:uLnTx/>
                <a:uFillTx/>
                <a:latin typeface="Segoe UI"/>
                <a:ea typeface="+mn-ea"/>
                <a:cs typeface="+mn-cs"/>
              </a:rPr>
              <a:t>Redacta un correo electrónico para [nombre] para informarle que el Proyecto X se retrasó dos semanas. Hazlo breve </a:t>
            </a:r>
            <a:br>
              <a:rPr kumimoji="0" lang="es-es" sz="1000" b="1" i="0" u="none" strike="noStrike" kern="1200" cap="none" spc="-10" normalizeH="0" noProof="0" dirty="0">
                <a:ln>
                  <a:noFill/>
                </a:ln>
                <a:solidFill>
                  <a:prstClr val="black"/>
                </a:solidFill>
                <a:effectLst/>
                <a:uLnTx/>
                <a:uFillTx/>
                <a:latin typeface="Segoe UI"/>
                <a:ea typeface="+mn-ea"/>
                <a:cs typeface="+mn-cs"/>
              </a:rPr>
            </a:br>
            <a:r>
              <a:rPr kumimoji="0" lang="es-es" sz="1000" b="1" i="0" u="none" strike="noStrike" kern="1200" cap="none" spc="-10" normalizeH="0" noProof="0" dirty="0">
                <a:ln>
                  <a:noFill/>
                </a:ln>
                <a:solidFill>
                  <a:prstClr val="black"/>
                </a:solidFill>
                <a:effectLst/>
                <a:uLnTx/>
                <a:uFillTx/>
                <a:latin typeface="Segoe UI"/>
                <a:ea typeface="+mn-ea"/>
                <a:cs typeface="+mn-cs"/>
              </a:rPr>
              <a:t>y con un tono informal. </a:t>
            </a:r>
          </a:p>
        </p:txBody>
      </p:sp>
      <p:pic>
        <p:nvPicPr>
          <p:cNvPr id="14" name="Graphic 13">
            <a:extLst>
              <a:ext uri="{FF2B5EF4-FFF2-40B4-BE49-F238E27FC236}">
                <a16:creationId xmlns:a16="http://schemas.microsoft.com/office/drawing/2014/main" id="{D511B61F-EAA5-2623-E3E8-14A1057B21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7501" y="2634499"/>
            <a:ext cx="163426" cy="163426"/>
          </a:xfrm>
          <a:prstGeom prst="rect">
            <a:avLst/>
          </a:prstGeom>
        </p:spPr>
      </p:pic>
      <p:sp useBgFill="1">
        <p:nvSpPr>
          <p:cNvPr id="15" name="Rounded Rectangle 1">
            <a:extLst>
              <a:ext uri="{FF2B5EF4-FFF2-40B4-BE49-F238E27FC236}">
                <a16:creationId xmlns:a16="http://schemas.microsoft.com/office/drawing/2014/main" id="{E5C5DE53-E61A-4CE2-6EE8-DF72B691DC74}"/>
              </a:ext>
              <a:ext uri="{C183D7F6-B498-43B3-948B-1728B52AA6E4}">
                <adec:decorative xmlns:adec="http://schemas.microsoft.com/office/drawing/2017/decorative" val="1"/>
              </a:ext>
            </a:extLst>
          </p:cNvPr>
          <p:cNvSpPr/>
          <p:nvPr/>
        </p:nvSpPr>
        <p:spPr bwMode="auto">
          <a:xfrm>
            <a:off x="7288413"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6" name="TextBox 15">
            <a:extLst>
              <a:ext uri="{FF2B5EF4-FFF2-40B4-BE49-F238E27FC236}">
                <a16:creationId xmlns:a16="http://schemas.microsoft.com/office/drawing/2014/main" id="{346814A2-F2F5-0E73-514F-3B84D302E5A2}"/>
              </a:ext>
            </a:extLst>
          </p:cNvPr>
          <p:cNvSpPr txBox="1"/>
          <p:nvPr/>
        </p:nvSpPr>
        <p:spPr>
          <a:xfrm>
            <a:off x="7409333" y="1689478"/>
            <a:ext cx="1814387" cy="974626"/>
          </a:xfrm>
          <a:prstGeom prst="rect">
            <a:avLst/>
          </a:prstGeom>
          <a:noFill/>
        </p:spPr>
        <p:txBody>
          <a:bodyPr wrap="square" lIns="91440" tIns="45720" rIns="91440" bIns="45720" anchor="t">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Generar nuevas ideas</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Potencie su creatividad con ideas para sus tareas, como el orden del día, creación de imágenes, publicaciones en redes sociales, etc.</a:t>
            </a:r>
            <a:endParaRPr kumimoji="0" lang="en-US" sz="10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3CB77E26-9D91-A29A-E99C-3A3A5ABACE5B}"/>
              </a:ext>
            </a:extLst>
          </p:cNvPr>
          <p:cNvSpPr txBox="1"/>
          <p:nvPr/>
        </p:nvSpPr>
        <p:spPr>
          <a:xfrm>
            <a:off x="9050182"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18" name="TextBox 17">
            <a:extLst>
              <a:ext uri="{FF2B5EF4-FFF2-40B4-BE49-F238E27FC236}">
                <a16:creationId xmlns:a16="http://schemas.microsoft.com/office/drawing/2014/main" id="{1EB84112-4635-82DF-337A-51A1A9034B3B}"/>
              </a:ext>
            </a:extLst>
          </p:cNvPr>
          <p:cNvSpPr txBox="1"/>
          <p:nvPr/>
        </p:nvSpPr>
        <p:spPr>
          <a:xfrm>
            <a:off x="7451833" y="2878926"/>
            <a:ext cx="1973240" cy="553998"/>
          </a:xfrm>
          <a:prstGeom prst="rect">
            <a:avLst/>
          </a:prstGeom>
          <a:noFill/>
        </p:spPr>
        <p:txBody>
          <a:bodyPr wrap="square" lIns="91440" tIns="45720" rIns="91440" bIns="45720" anchor="t">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a:ln>
                  <a:noFill/>
                </a:ln>
                <a:solidFill>
                  <a:prstClr val="black"/>
                </a:solidFill>
                <a:effectLst/>
                <a:uLnTx/>
                <a:uFillTx/>
                <a:latin typeface="Segoe UI"/>
                <a:ea typeface="+mn-ea"/>
                <a:cs typeface="+mn-cs"/>
              </a:rPr>
              <a:t>Sugiere 10 lemas convincentes basados en &lt;insertar archivo&gt;.</a:t>
            </a:r>
          </a:p>
        </p:txBody>
      </p:sp>
      <p:pic>
        <p:nvPicPr>
          <p:cNvPr id="19" name="Graphic 18">
            <a:extLst>
              <a:ext uri="{FF2B5EF4-FFF2-40B4-BE49-F238E27FC236}">
                <a16:creationId xmlns:a16="http://schemas.microsoft.com/office/drawing/2014/main" id="{C0E6DFBA-05E8-00B0-3D2C-3CFF713D32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1204" y="2907448"/>
            <a:ext cx="163426" cy="163426"/>
          </a:xfrm>
          <a:prstGeom prst="rect">
            <a:avLst/>
          </a:prstGeom>
        </p:spPr>
      </p:pic>
      <p:sp useBgFill="1">
        <p:nvSpPr>
          <p:cNvPr id="20" name="Rounded Rectangle 1">
            <a:extLst>
              <a:ext uri="{FF2B5EF4-FFF2-40B4-BE49-F238E27FC236}">
                <a16:creationId xmlns:a16="http://schemas.microsoft.com/office/drawing/2014/main" id="{C9C912AE-CD8E-30DC-E779-A095619B3AA4}"/>
              </a:ext>
              <a:ext uri="{C183D7F6-B498-43B3-948B-1728B52AA6E4}">
                <adec:decorative xmlns:adec="http://schemas.microsoft.com/office/drawing/2017/decorative" val="1"/>
              </a:ext>
            </a:extLst>
          </p:cNvPr>
          <p:cNvSpPr/>
          <p:nvPr/>
        </p:nvSpPr>
        <p:spPr bwMode="auto">
          <a:xfrm>
            <a:off x="9549461"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1" name="TextBox 20">
            <a:extLst>
              <a:ext uri="{FF2B5EF4-FFF2-40B4-BE49-F238E27FC236}">
                <a16:creationId xmlns:a16="http://schemas.microsoft.com/office/drawing/2014/main" id="{033530C5-A8DC-B7E3-C6F8-ACA2088321BA}"/>
              </a:ext>
            </a:extLst>
          </p:cNvPr>
          <p:cNvSpPr txBox="1"/>
          <p:nvPr/>
        </p:nvSpPr>
        <p:spPr>
          <a:xfrm>
            <a:off x="9670382" y="1689478"/>
            <a:ext cx="1895426" cy="666849"/>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Redactar un documento</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Empiece con un borrador completo en lugar de una página en blanco.</a:t>
            </a:r>
          </a:p>
        </p:txBody>
      </p:sp>
      <p:sp>
        <p:nvSpPr>
          <p:cNvPr id="22" name="TextBox 21">
            <a:extLst>
              <a:ext uri="{FF2B5EF4-FFF2-40B4-BE49-F238E27FC236}">
                <a16:creationId xmlns:a16="http://schemas.microsoft.com/office/drawing/2014/main" id="{7F130D9E-A13A-E40A-F4F0-0B115724BF0E}"/>
              </a:ext>
            </a:extLst>
          </p:cNvPr>
          <p:cNvSpPr txBox="1"/>
          <p:nvPr/>
        </p:nvSpPr>
        <p:spPr>
          <a:xfrm>
            <a:off x="11311230"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D5EFF142-EF28-B505-2B8C-F7EB9B2EF008}"/>
              </a:ext>
            </a:extLst>
          </p:cNvPr>
          <p:cNvSpPr txBox="1"/>
          <p:nvPr/>
        </p:nvSpPr>
        <p:spPr>
          <a:xfrm>
            <a:off x="9704765" y="2884587"/>
            <a:ext cx="2103450"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Redacta un esquema para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un resumen creativo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de un proyecto de vídeo.</a:t>
            </a:r>
            <a:endParaRPr kumimoji="0" lang="en-US" sz="12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78A94574-3BC6-6E9C-287B-2E968614B2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0673" y="2910957"/>
            <a:ext cx="163426" cy="163426"/>
          </a:xfrm>
          <a:prstGeom prst="rect">
            <a:avLst/>
          </a:prstGeom>
        </p:spPr>
      </p:pic>
      <p:sp useBgFill="1">
        <p:nvSpPr>
          <p:cNvPr id="25" name="Rounded Rectangle 1">
            <a:extLst>
              <a:ext uri="{FF2B5EF4-FFF2-40B4-BE49-F238E27FC236}">
                <a16:creationId xmlns:a16="http://schemas.microsoft.com/office/drawing/2014/main" id="{FE64CB9E-07CF-4590-1A0E-1A2828EB425E}"/>
              </a:ext>
              <a:ext uri="{C183D7F6-B498-43B3-948B-1728B52AA6E4}">
                <adec:decorative xmlns:adec="http://schemas.microsoft.com/office/drawing/2017/decorative" val="1"/>
              </a:ext>
            </a:extLst>
          </p:cNvPr>
          <p:cNvSpPr/>
          <p:nvPr/>
        </p:nvSpPr>
        <p:spPr bwMode="auto">
          <a:xfrm>
            <a:off x="505272" y="3612857"/>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26" name="TextBox 25">
            <a:extLst>
              <a:ext uri="{FF2B5EF4-FFF2-40B4-BE49-F238E27FC236}">
                <a16:creationId xmlns:a16="http://schemas.microsoft.com/office/drawing/2014/main" id="{E2C11034-F5C6-1FFD-F3BD-143491585ADF}"/>
              </a:ext>
            </a:extLst>
          </p:cNvPr>
          <p:cNvSpPr txBox="1"/>
          <p:nvPr/>
        </p:nvSpPr>
        <p:spPr>
          <a:xfrm>
            <a:off x="626191" y="4160700"/>
            <a:ext cx="1922209" cy="512961"/>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Mejorar la escritura</a:t>
            </a:r>
            <a:endParaRPr kumimoji="0" lang="en-U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Escriba y edite como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un profesional.</a:t>
            </a:r>
          </a:p>
        </p:txBody>
      </p:sp>
      <p:sp>
        <p:nvSpPr>
          <p:cNvPr id="27" name="TextBox 26">
            <a:extLst>
              <a:ext uri="{FF2B5EF4-FFF2-40B4-BE49-F238E27FC236}">
                <a16:creationId xmlns:a16="http://schemas.microsoft.com/office/drawing/2014/main" id="{963F6DE5-64D2-D50F-3A37-3F9A3E0CF536}"/>
              </a:ext>
            </a:extLst>
          </p:cNvPr>
          <p:cNvSpPr txBox="1"/>
          <p:nvPr/>
        </p:nvSpPr>
        <p:spPr>
          <a:xfrm>
            <a:off x="2267041"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28" name="Picture 27">
            <a:extLst>
              <a:ext uri="{FF2B5EF4-FFF2-40B4-BE49-F238E27FC236}">
                <a16:creationId xmlns:a16="http://schemas.microsoft.com/office/drawing/2014/main" id="{F281DBAF-65E0-40C2-AD2F-EF84F21FA64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97685" y="3786975"/>
            <a:ext cx="318387" cy="280446"/>
          </a:xfrm>
          <a:prstGeom prst="rect">
            <a:avLst/>
          </a:prstGeom>
        </p:spPr>
      </p:pic>
      <p:sp>
        <p:nvSpPr>
          <p:cNvPr id="29" name="TextBox 28">
            <a:extLst>
              <a:ext uri="{FF2B5EF4-FFF2-40B4-BE49-F238E27FC236}">
                <a16:creationId xmlns:a16="http://schemas.microsoft.com/office/drawing/2014/main" id="{8D19DBC9-3D90-E49D-3F07-25E602248C4E}"/>
              </a:ext>
            </a:extLst>
          </p:cNvPr>
          <p:cNvSpPr txBox="1"/>
          <p:nvPr/>
        </p:nvSpPr>
        <p:spPr>
          <a:xfrm>
            <a:off x="665690" y="5439823"/>
            <a:ext cx="1915422"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a:ln>
                  <a:noFill/>
                </a:ln>
                <a:solidFill>
                  <a:prstClr val="black"/>
                </a:solidFill>
                <a:effectLst/>
                <a:uLnTx/>
                <a:uFillTx/>
                <a:latin typeface="Segoe UI"/>
                <a:ea typeface="+mn-ea"/>
                <a:cs typeface="+mn-cs"/>
              </a:rPr>
              <a:t>Genera tres maneras de decir [texto].</a:t>
            </a:r>
          </a:p>
        </p:txBody>
      </p:sp>
      <p:pic>
        <p:nvPicPr>
          <p:cNvPr id="30" name="Graphic 29">
            <a:extLst>
              <a:ext uri="{FF2B5EF4-FFF2-40B4-BE49-F238E27FC236}">
                <a16:creationId xmlns:a16="http://schemas.microsoft.com/office/drawing/2014/main" id="{A55E2F54-2CA9-A93C-0A0F-D75B4D6FDE1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7865" y="5466617"/>
            <a:ext cx="163426" cy="163426"/>
          </a:xfrm>
          <a:prstGeom prst="rect">
            <a:avLst/>
          </a:prstGeom>
        </p:spPr>
      </p:pic>
      <p:sp useBgFill="1">
        <p:nvSpPr>
          <p:cNvPr id="31" name="Rounded Rectangle 1">
            <a:extLst>
              <a:ext uri="{FF2B5EF4-FFF2-40B4-BE49-F238E27FC236}">
                <a16:creationId xmlns:a16="http://schemas.microsoft.com/office/drawing/2014/main" id="{0FB39F70-93D7-DF78-19CC-30319A327ADA}"/>
              </a:ext>
              <a:ext uri="{C183D7F6-B498-43B3-948B-1728B52AA6E4}">
                <adec:decorative xmlns:adec="http://schemas.microsoft.com/office/drawing/2017/decorative" val="1"/>
              </a:ext>
            </a:extLst>
          </p:cNvPr>
          <p:cNvSpPr/>
          <p:nvPr/>
        </p:nvSpPr>
        <p:spPr bwMode="auto">
          <a:xfrm>
            <a:off x="5027366"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2" name="TextBox 31">
            <a:extLst>
              <a:ext uri="{FF2B5EF4-FFF2-40B4-BE49-F238E27FC236}">
                <a16:creationId xmlns:a16="http://schemas.microsoft.com/office/drawing/2014/main" id="{64A85457-A198-1598-B461-CA513334884C}"/>
              </a:ext>
            </a:extLst>
          </p:cNvPr>
          <p:cNvSpPr txBox="1"/>
          <p:nvPr/>
        </p:nvSpPr>
        <p:spPr>
          <a:xfrm>
            <a:off x="5148286" y="4160700"/>
            <a:ext cx="1932245" cy="820738"/>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Crear una imagen</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Olvídese de las imágenes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de stock y los informes solo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de texto y cree imágenes fácilmente.</a:t>
            </a:r>
          </a:p>
        </p:txBody>
      </p:sp>
      <p:sp>
        <p:nvSpPr>
          <p:cNvPr id="33" name="TextBox 32">
            <a:extLst>
              <a:ext uri="{FF2B5EF4-FFF2-40B4-BE49-F238E27FC236}">
                <a16:creationId xmlns:a16="http://schemas.microsoft.com/office/drawing/2014/main" id="{40025F11-422A-ACEC-34CA-086A87774B65}"/>
              </a:ext>
            </a:extLst>
          </p:cNvPr>
          <p:cNvSpPr txBox="1"/>
          <p:nvPr/>
        </p:nvSpPr>
        <p:spPr>
          <a:xfrm>
            <a:off x="6789135"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34" name="TextBox 33">
            <a:extLst>
              <a:ext uri="{FF2B5EF4-FFF2-40B4-BE49-F238E27FC236}">
                <a16:creationId xmlns:a16="http://schemas.microsoft.com/office/drawing/2014/main" id="{073F1E5C-D49E-A7FE-A07D-F3571E94A401}"/>
              </a:ext>
            </a:extLst>
          </p:cNvPr>
          <p:cNvSpPr txBox="1"/>
          <p:nvPr/>
        </p:nvSpPr>
        <p:spPr>
          <a:xfrm>
            <a:off x="5176404" y="5197546"/>
            <a:ext cx="2022312" cy="707886"/>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Ilustra una imagen de arte pop romántico de un trabajador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de oficina que vive una crisis dramática de café.</a:t>
            </a:r>
            <a:endParaRPr kumimoji="0" lang="en-US" sz="1000" b="1" i="0" u="none" strike="noStrike" kern="1200" cap="none" spc="0" normalizeH="0" baseline="0" noProof="0" dirty="0">
              <a:ln>
                <a:noFill/>
              </a:ln>
              <a:solidFill>
                <a:srgbClr val="0078D4"/>
              </a:solidFill>
              <a:effectLst/>
              <a:uLnTx/>
              <a:uFillTx/>
              <a:latin typeface="Segoe UI"/>
              <a:ea typeface="+mn-ea"/>
              <a:cs typeface="+mn-cs"/>
            </a:endParaRPr>
          </a:p>
        </p:txBody>
      </p:sp>
      <p:pic>
        <p:nvPicPr>
          <p:cNvPr id="35" name="Graphic 34">
            <a:extLst>
              <a:ext uri="{FF2B5EF4-FFF2-40B4-BE49-F238E27FC236}">
                <a16:creationId xmlns:a16="http://schemas.microsoft.com/office/drawing/2014/main" id="{C600C180-0A81-3D4E-3BB0-25C07BAC6F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38559" y="5244301"/>
            <a:ext cx="163426" cy="163426"/>
          </a:xfrm>
          <a:prstGeom prst="rect">
            <a:avLst/>
          </a:prstGeom>
        </p:spPr>
      </p:pic>
      <p:sp useBgFill="1">
        <p:nvSpPr>
          <p:cNvPr id="36" name="Rounded Rectangle 1">
            <a:extLst>
              <a:ext uri="{FF2B5EF4-FFF2-40B4-BE49-F238E27FC236}">
                <a16:creationId xmlns:a16="http://schemas.microsoft.com/office/drawing/2014/main" id="{78C2B0A1-1CC0-79CC-61EC-2A23152DE7DA}"/>
              </a:ext>
              <a:ext uri="{C183D7F6-B498-43B3-948B-1728B52AA6E4}">
                <adec:decorative xmlns:adec="http://schemas.microsoft.com/office/drawing/2017/decorative" val="1"/>
              </a:ext>
            </a:extLst>
          </p:cNvPr>
          <p:cNvSpPr/>
          <p:nvPr/>
        </p:nvSpPr>
        <p:spPr bwMode="auto">
          <a:xfrm>
            <a:off x="9549461" y="3612856"/>
            <a:ext cx="2153223" cy="2325937"/>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37" name="TextBox 36">
            <a:extLst>
              <a:ext uri="{FF2B5EF4-FFF2-40B4-BE49-F238E27FC236}">
                <a16:creationId xmlns:a16="http://schemas.microsoft.com/office/drawing/2014/main" id="{EC4850B5-E2A3-B86C-6753-0DFF4CA333AA}"/>
              </a:ext>
            </a:extLst>
          </p:cNvPr>
          <p:cNvSpPr txBox="1"/>
          <p:nvPr/>
        </p:nvSpPr>
        <p:spPr>
          <a:xfrm>
            <a:off x="9670381" y="4160700"/>
            <a:ext cx="1895427" cy="88229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Un toque de diversión en el trabajo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Añada un poco de diversión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a sus correos, mensajes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y reuniones.</a:t>
            </a:r>
          </a:p>
        </p:txBody>
      </p:sp>
      <p:sp>
        <p:nvSpPr>
          <p:cNvPr id="38" name="TextBox 37">
            <a:extLst>
              <a:ext uri="{FF2B5EF4-FFF2-40B4-BE49-F238E27FC236}">
                <a16:creationId xmlns:a16="http://schemas.microsoft.com/office/drawing/2014/main" id="{C825478E-B519-30E4-17AC-78BABC65F8F1}"/>
              </a:ext>
            </a:extLst>
          </p:cNvPr>
          <p:cNvSpPr txBox="1"/>
          <p:nvPr/>
        </p:nvSpPr>
        <p:spPr>
          <a:xfrm>
            <a:off x="11104442" y="3666646"/>
            <a:ext cx="598242"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39" name="TextBox 38">
            <a:extLst>
              <a:ext uri="{FF2B5EF4-FFF2-40B4-BE49-F238E27FC236}">
                <a16:creationId xmlns:a16="http://schemas.microsoft.com/office/drawing/2014/main" id="{54D04ADA-2C5A-1164-5FE3-BE89F671191E}"/>
              </a:ext>
            </a:extLst>
          </p:cNvPr>
          <p:cNvSpPr txBox="1"/>
          <p:nvPr/>
        </p:nvSpPr>
        <p:spPr>
          <a:xfrm>
            <a:off x="9704765" y="5474545"/>
            <a:ext cx="199791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a:ln>
                  <a:noFill/>
                </a:ln>
                <a:solidFill>
                  <a:prstClr val="black"/>
                </a:solidFill>
                <a:effectLst/>
                <a:uLnTx/>
                <a:uFillTx/>
                <a:latin typeface="Segoe UI"/>
                <a:ea typeface="+mn-ea"/>
                <a:cs typeface="+mn-cs"/>
              </a:rPr>
              <a:t>Sugiere 5 chistes que pueda contar en una oficina.</a:t>
            </a:r>
            <a:endParaRPr kumimoji="0" lang="en-US" sz="1200" b="1" i="0" u="none" strike="noStrike" kern="1200" cap="none" spc="0" normalizeH="0" baseline="0" noProof="0">
              <a:ln>
                <a:noFill/>
              </a:ln>
              <a:solidFill>
                <a:prstClr val="black"/>
              </a:solidFill>
              <a:effectLst/>
              <a:uLnTx/>
              <a:uFillTx/>
              <a:latin typeface="Segoe UI"/>
              <a:ea typeface="+mn-ea"/>
              <a:cs typeface="+mn-cs"/>
            </a:endParaRPr>
          </a:p>
        </p:txBody>
      </p:sp>
      <p:pic>
        <p:nvPicPr>
          <p:cNvPr id="40" name="Graphic 39">
            <a:extLst>
              <a:ext uri="{FF2B5EF4-FFF2-40B4-BE49-F238E27FC236}">
                <a16:creationId xmlns:a16="http://schemas.microsoft.com/office/drawing/2014/main" id="{9CECA8D0-108E-C8F4-B8B0-638517435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97812" y="5514316"/>
            <a:ext cx="163426" cy="163426"/>
          </a:xfrm>
          <a:prstGeom prst="rect">
            <a:avLst/>
          </a:prstGeom>
        </p:spPr>
      </p:pic>
      <p:sp useBgFill="1">
        <p:nvSpPr>
          <p:cNvPr id="41" name="Rounded Rectangle 1">
            <a:extLst>
              <a:ext uri="{FF2B5EF4-FFF2-40B4-BE49-F238E27FC236}">
                <a16:creationId xmlns:a16="http://schemas.microsoft.com/office/drawing/2014/main" id="{DC7290CC-2E2A-1FCA-B06A-BAF243CD1C2D}"/>
              </a:ext>
              <a:ext uri="{C183D7F6-B498-43B3-948B-1728B52AA6E4}">
                <adec:decorative xmlns:adec="http://schemas.microsoft.com/office/drawing/2017/decorative" val="1"/>
              </a:ext>
            </a:extLst>
          </p:cNvPr>
          <p:cNvSpPr/>
          <p:nvPr/>
        </p:nvSpPr>
        <p:spPr bwMode="auto">
          <a:xfrm>
            <a:off x="5027366" y="1195425"/>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2" name="TextBox 41">
            <a:extLst>
              <a:ext uri="{FF2B5EF4-FFF2-40B4-BE49-F238E27FC236}">
                <a16:creationId xmlns:a16="http://schemas.microsoft.com/office/drawing/2014/main" id="{1E96771B-A030-237F-93EE-9E03582445B1}"/>
              </a:ext>
            </a:extLst>
          </p:cNvPr>
          <p:cNvSpPr txBox="1"/>
          <p:nvPr/>
        </p:nvSpPr>
        <p:spPr>
          <a:xfrm>
            <a:off x="5148286" y="1689478"/>
            <a:ext cx="1932245" cy="882293"/>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Resumir un </a:t>
            </a:r>
            <a:b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b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documento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Simplifique un documento largo, artículo o PDF.</a:t>
            </a:r>
          </a:p>
        </p:txBody>
      </p:sp>
      <p:sp>
        <p:nvSpPr>
          <p:cNvPr id="43" name="TextBox 42">
            <a:extLst>
              <a:ext uri="{FF2B5EF4-FFF2-40B4-BE49-F238E27FC236}">
                <a16:creationId xmlns:a16="http://schemas.microsoft.com/office/drawing/2014/main" id="{C0F43274-BC8A-A3E9-93D1-5038E19238D3}"/>
              </a:ext>
            </a:extLst>
          </p:cNvPr>
          <p:cNvSpPr txBox="1"/>
          <p:nvPr/>
        </p:nvSpPr>
        <p:spPr>
          <a:xfrm>
            <a:off x="6789135" y="1195425"/>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4" name="TextBox 43">
            <a:extLst>
              <a:ext uri="{FF2B5EF4-FFF2-40B4-BE49-F238E27FC236}">
                <a16:creationId xmlns:a16="http://schemas.microsoft.com/office/drawing/2014/main" id="{38100CBB-CB8D-0EC2-2494-C5FB81188A2D}"/>
              </a:ext>
            </a:extLst>
          </p:cNvPr>
          <p:cNvSpPr txBox="1"/>
          <p:nvPr/>
        </p:nvSpPr>
        <p:spPr>
          <a:xfrm>
            <a:off x="5187981" y="2878926"/>
            <a:ext cx="1963505"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Dame una lista con viñetas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de los puntos clave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de &lt;insertar archivo&gt;.</a:t>
            </a:r>
          </a:p>
        </p:txBody>
      </p:sp>
      <p:pic>
        <p:nvPicPr>
          <p:cNvPr id="45" name="Graphic 44">
            <a:extLst>
              <a:ext uri="{FF2B5EF4-FFF2-40B4-BE49-F238E27FC236}">
                <a16:creationId xmlns:a16="http://schemas.microsoft.com/office/drawing/2014/main" id="{F90F483D-DD7E-D76B-6361-C871F384241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3658" y="2914664"/>
            <a:ext cx="163426" cy="163426"/>
          </a:xfrm>
          <a:prstGeom prst="rect">
            <a:avLst/>
          </a:prstGeom>
        </p:spPr>
      </p:pic>
      <p:sp useBgFill="1">
        <p:nvSpPr>
          <p:cNvPr id="46" name="Rounded Rectangle 1">
            <a:extLst>
              <a:ext uri="{FF2B5EF4-FFF2-40B4-BE49-F238E27FC236}">
                <a16:creationId xmlns:a16="http://schemas.microsoft.com/office/drawing/2014/main" id="{156DEEB7-041F-983A-DF92-B29236C4C1C0}"/>
              </a:ext>
              <a:ext uri="{C183D7F6-B498-43B3-948B-1728B52AA6E4}">
                <adec:decorative xmlns:adec="http://schemas.microsoft.com/office/drawing/2017/decorative" val="1"/>
              </a:ext>
            </a:extLst>
          </p:cNvPr>
          <p:cNvSpPr/>
          <p:nvPr/>
        </p:nvSpPr>
        <p:spPr bwMode="auto">
          <a:xfrm>
            <a:off x="7288413"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47" name="TextBox 46">
            <a:extLst>
              <a:ext uri="{FF2B5EF4-FFF2-40B4-BE49-F238E27FC236}">
                <a16:creationId xmlns:a16="http://schemas.microsoft.com/office/drawing/2014/main" id="{ED9F78E9-9C88-011B-5D52-73A9E67D671B}"/>
              </a:ext>
            </a:extLst>
          </p:cNvPr>
          <p:cNvSpPr txBox="1"/>
          <p:nvPr/>
        </p:nvSpPr>
        <p:spPr>
          <a:xfrm>
            <a:off x="7409333" y="4160700"/>
            <a:ext cx="1895429" cy="666849"/>
          </a:xfrm>
          <a:prstGeom prst="rect">
            <a:avLst/>
          </a:prstGeom>
          <a:noFill/>
        </p:spPr>
        <p:txBody>
          <a:bodyPr wrap="square">
            <a:noAutofit/>
          </a:bodyPr>
          <a:lstStyle/>
          <a:p>
            <a:pPr marL="0" marR="0" lvl="0" indent="0" algn="l" defTabSz="914367"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Traducir un mensaje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Lea y escriba contenido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en otros idiomas.</a:t>
            </a:r>
          </a:p>
        </p:txBody>
      </p:sp>
      <p:sp>
        <p:nvSpPr>
          <p:cNvPr id="48" name="TextBox 47">
            <a:extLst>
              <a:ext uri="{FF2B5EF4-FFF2-40B4-BE49-F238E27FC236}">
                <a16:creationId xmlns:a16="http://schemas.microsoft.com/office/drawing/2014/main" id="{64B4E477-8677-B58B-4624-CFAC5AABC993}"/>
              </a:ext>
            </a:extLst>
          </p:cNvPr>
          <p:cNvSpPr txBox="1"/>
          <p:nvPr/>
        </p:nvSpPr>
        <p:spPr>
          <a:xfrm>
            <a:off x="9050182"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TextBox 48">
            <a:extLst>
              <a:ext uri="{FF2B5EF4-FFF2-40B4-BE49-F238E27FC236}">
                <a16:creationId xmlns:a16="http://schemas.microsoft.com/office/drawing/2014/main" id="{B9CD8385-8BAC-D8B4-33E5-B70D8D7669BB}"/>
              </a:ext>
            </a:extLst>
          </p:cNvPr>
          <p:cNvSpPr txBox="1"/>
          <p:nvPr/>
        </p:nvSpPr>
        <p:spPr>
          <a:xfrm>
            <a:off x="7440257" y="5474545"/>
            <a:ext cx="191312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Traduce el siguiente texto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al francés: [texto].</a:t>
            </a:r>
          </a:p>
        </p:txBody>
      </p:sp>
      <p:pic>
        <p:nvPicPr>
          <p:cNvPr id="50" name="Graphic 49">
            <a:extLst>
              <a:ext uri="{FF2B5EF4-FFF2-40B4-BE49-F238E27FC236}">
                <a16:creationId xmlns:a16="http://schemas.microsoft.com/office/drawing/2014/main" id="{2B8FB4B3-C007-5590-A7B5-CCD769BF2E6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5773" y="5509213"/>
            <a:ext cx="163426" cy="163426"/>
          </a:xfrm>
          <a:prstGeom prst="rect">
            <a:avLst/>
          </a:prstGeom>
        </p:spPr>
      </p:pic>
      <p:sp>
        <p:nvSpPr>
          <p:cNvPr id="51" name="TextBox 50">
            <a:extLst>
              <a:ext uri="{FF2B5EF4-FFF2-40B4-BE49-F238E27FC236}">
                <a16:creationId xmlns:a16="http://schemas.microsoft.com/office/drawing/2014/main" id="{6C8AD4B5-8D46-0CB4-6794-F690413F9E03}"/>
              </a:ext>
            </a:extLst>
          </p:cNvPr>
          <p:cNvSpPr txBox="1"/>
          <p:nvPr/>
        </p:nvSpPr>
        <p:spPr>
          <a:xfrm>
            <a:off x="1082376" y="6014756"/>
            <a:ext cx="10043201" cy="366895"/>
          </a:xfrm>
          <a:prstGeom prst="rect">
            <a:avLst/>
          </a:prstGeom>
          <a:noFill/>
        </p:spPr>
        <p:txBody>
          <a:bodyPr wrap="square" lIns="91440" tIns="45720" rIns="91440" bIns="45720" anchor="t">
            <a:noAutofit/>
          </a:bodyPr>
          <a:lstStyle/>
          <a:p>
            <a:pPr lvl="0" algn="ctr">
              <a:lnSpc>
                <a:spcPct val="107000"/>
              </a:lnSpc>
              <a:spcAft>
                <a:spcPts val="800"/>
              </a:spcAft>
              <a:defRPr/>
            </a:pPr>
            <a:r>
              <a:rPr kumimoji="0" lang="es-es" sz="1800" b="1"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rPr>
              <a:t> </a:t>
            </a:r>
            <a:r>
              <a:rPr lang="es-ES" sz="1800" b="1" kern="100" dirty="0">
                <a:solidFill>
                  <a:prstClr val="white"/>
                </a:solidFill>
                <a:latin typeface="Segoe UI Semibold"/>
                <a:ea typeface="Aptos" panose="020B0004020202020204" pitchFamily="34" charset="0"/>
                <a:cs typeface="Segoe UI Semibold"/>
              </a:rPr>
              <a:t>Los ejemplos de indicaciones ya no están a la vista: hay que ir al menú de </a:t>
            </a:r>
            <a:r>
              <a:rPr lang="es-ES" sz="1800" b="1" kern="100" dirty="0" err="1">
                <a:solidFill>
                  <a:prstClr val="white"/>
                </a:solidFill>
                <a:latin typeface="Segoe UI Semibold"/>
                <a:ea typeface="Aptos" panose="020B0004020202020204" pitchFamily="34" charset="0"/>
                <a:cs typeface="Segoe UI Semibold"/>
              </a:rPr>
              <a:t>Copilot</a:t>
            </a:r>
            <a:r>
              <a:rPr lang="es-ES" sz="1800" b="1" kern="100" dirty="0">
                <a:solidFill>
                  <a:prstClr val="white"/>
                </a:solidFill>
                <a:latin typeface="Segoe UI Semibold"/>
                <a:ea typeface="Aptos" panose="020B0004020202020204" pitchFamily="34" charset="0"/>
                <a:cs typeface="Segoe UI Semibold"/>
              </a:rPr>
              <a:t> Chat y entrar en “Explorar” u “Obtener ideas”. Ahí vive ahora la galería.</a:t>
            </a:r>
            <a:endParaRPr kumimoji="0" lang="en-CA" sz="1800" b="0" i="0" u="none" strike="noStrike" kern="100" cap="none" spc="0" normalizeH="0" baseline="0" noProof="0" dirty="0">
              <a:ln>
                <a:noFill/>
              </a:ln>
              <a:solidFill>
                <a:prstClr val="white"/>
              </a:solidFill>
              <a:effectLst/>
              <a:uLnTx/>
              <a:uFillTx/>
              <a:latin typeface="Segoe UI Semibold"/>
              <a:ea typeface="Aptos" panose="020B0004020202020204" pitchFamily="34" charset="0"/>
              <a:cs typeface="Segoe UI Semibold"/>
            </a:endParaRPr>
          </a:p>
        </p:txBody>
      </p:sp>
      <p:sp useBgFill="1">
        <p:nvSpPr>
          <p:cNvPr id="52" name="Rounded Rectangle 1">
            <a:extLst>
              <a:ext uri="{FF2B5EF4-FFF2-40B4-BE49-F238E27FC236}">
                <a16:creationId xmlns:a16="http://schemas.microsoft.com/office/drawing/2014/main" id="{962ADDE8-8010-B592-E740-8CC0B6DD1494}"/>
              </a:ext>
              <a:ext uri="{C183D7F6-B498-43B3-948B-1728B52AA6E4}">
                <adec:decorative xmlns:adec="http://schemas.microsoft.com/office/drawing/2017/decorative" val="1"/>
              </a:ext>
            </a:extLst>
          </p:cNvPr>
          <p:cNvSpPr/>
          <p:nvPr/>
        </p:nvSpPr>
        <p:spPr bwMode="auto">
          <a:xfrm>
            <a:off x="2766319" y="3612856"/>
            <a:ext cx="2153223" cy="2325938"/>
          </a:xfrm>
          <a:prstGeom prst="roundRect">
            <a:avLst>
              <a:gd name="adj" fmla="val 2901"/>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CB4BC0D0-D620-3EAE-5864-61693A0D5A20}"/>
              </a:ext>
            </a:extLst>
          </p:cNvPr>
          <p:cNvSpPr txBox="1"/>
          <p:nvPr/>
        </p:nvSpPr>
        <p:spPr>
          <a:xfrm>
            <a:off x="2887238" y="4160700"/>
            <a:ext cx="1972597" cy="666849"/>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200" b="1" i="0" u="none" strike="noStrike" kern="1200" cap="none" spc="0" normalizeH="0" baseline="0" noProof="0" dirty="0">
                <a:ln>
                  <a:noFill/>
                </a:ln>
                <a:solidFill>
                  <a:srgbClr val="2A446F"/>
                </a:solidFill>
                <a:effectLst/>
                <a:uLnTx/>
                <a:uFillTx/>
                <a:latin typeface="Segoe UI Semibold" panose="020B0502040204020203" pitchFamily="34" charset="0"/>
                <a:ea typeface="+mn-ea"/>
                <a:cs typeface="Segoe UI Semibold" panose="020B0502040204020203" pitchFamily="34" charset="0"/>
              </a:rPr>
              <a:t>Aprender algo nuevo</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Segoe UI"/>
                <a:ea typeface="+mn-ea"/>
                <a:cs typeface="+mn-cs"/>
              </a:rPr>
              <a:t>Aprenda rápidamente nuevas habilidades y temas.</a:t>
            </a:r>
          </a:p>
        </p:txBody>
      </p:sp>
      <p:sp>
        <p:nvSpPr>
          <p:cNvPr id="54" name="TextBox 53">
            <a:extLst>
              <a:ext uri="{FF2B5EF4-FFF2-40B4-BE49-F238E27FC236}">
                <a16:creationId xmlns:a16="http://schemas.microsoft.com/office/drawing/2014/main" id="{41AA1E28-CAAD-EF89-C269-2BC718298893}"/>
              </a:ext>
            </a:extLst>
          </p:cNvPr>
          <p:cNvSpPr txBox="1"/>
          <p:nvPr/>
        </p:nvSpPr>
        <p:spPr>
          <a:xfrm>
            <a:off x="4528088" y="3666646"/>
            <a:ext cx="391454" cy="523220"/>
          </a:xfrm>
          <a:prstGeom prst="rect">
            <a:avLst/>
          </a:prstGeom>
          <a:noFill/>
        </p:spPr>
        <p:txBody>
          <a:bodyPr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5" name="TextBox 54">
            <a:extLst>
              <a:ext uri="{FF2B5EF4-FFF2-40B4-BE49-F238E27FC236}">
                <a16:creationId xmlns:a16="http://schemas.microsoft.com/office/drawing/2014/main" id="{E32FC149-493B-5235-186D-FCC4B6976A77}"/>
              </a:ext>
            </a:extLst>
          </p:cNvPr>
          <p:cNvSpPr txBox="1"/>
          <p:nvPr/>
        </p:nvSpPr>
        <p:spPr>
          <a:xfrm>
            <a:off x="2923749" y="5389607"/>
            <a:ext cx="2013099" cy="400110"/>
          </a:xfrm>
          <a:prstGeom prst="rect">
            <a:avLst/>
          </a:prstGeom>
          <a:noFill/>
        </p:spPr>
        <p:txBody>
          <a:bodyPr wrap="square">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Explica cómo funciona un modelo de lenguaje grande </a:t>
            </a:r>
            <a:br>
              <a:rPr kumimoji="0" lang="es-es" sz="1000" b="1" i="0" u="none" strike="noStrike" kern="1200" cap="none" spc="0" normalizeH="0" baseline="0" noProof="0" dirty="0">
                <a:ln>
                  <a:noFill/>
                </a:ln>
                <a:solidFill>
                  <a:prstClr val="black"/>
                </a:solidFill>
                <a:effectLst/>
                <a:uLnTx/>
                <a:uFillTx/>
                <a:latin typeface="Segoe UI"/>
                <a:ea typeface="+mn-ea"/>
                <a:cs typeface="+mn-cs"/>
              </a:rPr>
            </a:br>
            <a:r>
              <a:rPr kumimoji="0" lang="es-es" sz="1000" b="1" i="0" u="none" strike="noStrike" kern="1200" cap="none" spc="0" normalizeH="0" baseline="0" noProof="0" dirty="0">
                <a:ln>
                  <a:noFill/>
                </a:ln>
                <a:solidFill>
                  <a:prstClr val="black"/>
                </a:solidFill>
                <a:effectLst/>
                <a:uLnTx/>
                <a:uFillTx/>
                <a:latin typeface="Segoe UI"/>
                <a:ea typeface="+mn-ea"/>
                <a:cs typeface="+mn-cs"/>
              </a:rPr>
              <a:t>en términos sencillos.</a:t>
            </a:r>
            <a:endParaRPr kumimoji="0" lang="en-US" sz="120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F180C370-ADD4-79DB-92C8-EAF9B5863AB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692" y="5431683"/>
            <a:ext cx="163426" cy="163426"/>
          </a:xfrm>
          <a:prstGeom prst="rect">
            <a:avLst/>
          </a:prstGeom>
        </p:spPr>
      </p:pic>
      <p:pic>
        <p:nvPicPr>
          <p:cNvPr id="57" name="Picture 56">
            <a:extLst>
              <a:ext uri="{FF2B5EF4-FFF2-40B4-BE49-F238E27FC236}">
                <a16:creationId xmlns:a16="http://schemas.microsoft.com/office/drawing/2014/main" id="{7C2925DD-221F-B506-412B-962B568CD9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668538" y="1305170"/>
            <a:ext cx="318387" cy="280446"/>
          </a:xfrm>
          <a:prstGeom prst="rect">
            <a:avLst/>
          </a:prstGeom>
        </p:spPr>
      </p:pic>
      <p:pic>
        <p:nvPicPr>
          <p:cNvPr id="58" name="Picture 57">
            <a:extLst>
              <a:ext uri="{FF2B5EF4-FFF2-40B4-BE49-F238E27FC236}">
                <a16:creationId xmlns:a16="http://schemas.microsoft.com/office/drawing/2014/main" id="{6684EC7F-7F99-8BE1-355A-9AE3EABA044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26597" y="1305170"/>
            <a:ext cx="318387" cy="280446"/>
          </a:xfrm>
          <a:prstGeom prst="rect">
            <a:avLst/>
          </a:prstGeom>
        </p:spPr>
      </p:pic>
      <p:pic>
        <p:nvPicPr>
          <p:cNvPr id="59" name="Picture 58">
            <a:extLst>
              <a:ext uri="{FF2B5EF4-FFF2-40B4-BE49-F238E27FC236}">
                <a16:creationId xmlns:a16="http://schemas.microsoft.com/office/drawing/2014/main" id="{BA8D0EDA-267F-31C5-C82F-CB74C713B21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192314" y="1305170"/>
            <a:ext cx="318387" cy="280446"/>
          </a:xfrm>
          <a:prstGeom prst="rect">
            <a:avLst/>
          </a:prstGeom>
        </p:spPr>
      </p:pic>
      <p:pic>
        <p:nvPicPr>
          <p:cNvPr id="60" name="Picture 59">
            <a:extLst>
              <a:ext uri="{FF2B5EF4-FFF2-40B4-BE49-F238E27FC236}">
                <a16:creationId xmlns:a16="http://schemas.microsoft.com/office/drawing/2014/main" id="{BEF9B6FE-ABF7-8101-D8FE-39C0239E3F1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92047" y="1305170"/>
            <a:ext cx="318387" cy="280446"/>
          </a:xfrm>
          <a:prstGeom prst="rect">
            <a:avLst/>
          </a:prstGeom>
        </p:spPr>
      </p:pic>
      <p:pic>
        <p:nvPicPr>
          <p:cNvPr id="61" name="Picture 60">
            <a:extLst>
              <a:ext uri="{FF2B5EF4-FFF2-40B4-BE49-F238E27FC236}">
                <a16:creationId xmlns:a16="http://schemas.microsoft.com/office/drawing/2014/main" id="{5E16BCA0-94FF-A8AC-7714-0026DA9E697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07613" y="1305170"/>
            <a:ext cx="318387" cy="280446"/>
          </a:xfrm>
          <a:prstGeom prst="rect">
            <a:avLst/>
          </a:prstGeom>
        </p:spPr>
      </p:pic>
      <p:pic>
        <p:nvPicPr>
          <p:cNvPr id="62" name="Picture 61">
            <a:extLst>
              <a:ext uri="{FF2B5EF4-FFF2-40B4-BE49-F238E27FC236}">
                <a16:creationId xmlns:a16="http://schemas.microsoft.com/office/drawing/2014/main" id="{377A60C5-9584-E4E9-390E-806A284CBA1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2965592" y="3786975"/>
            <a:ext cx="318387" cy="280446"/>
          </a:xfrm>
          <a:prstGeom prst="rect">
            <a:avLst/>
          </a:prstGeom>
        </p:spPr>
      </p:pic>
      <p:pic>
        <p:nvPicPr>
          <p:cNvPr id="63" name="Picture 62">
            <a:extLst>
              <a:ext uri="{FF2B5EF4-FFF2-40B4-BE49-F238E27FC236}">
                <a16:creationId xmlns:a16="http://schemas.microsoft.com/office/drawing/2014/main" id="{95B33245-C7C1-CA99-FA97-1E48281FEB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5200601" y="3786975"/>
            <a:ext cx="318387" cy="280446"/>
          </a:xfrm>
          <a:prstGeom prst="rect">
            <a:avLst/>
          </a:prstGeom>
        </p:spPr>
      </p:pic>
      <p:pic>
        <p:nvPicPr>
          <p:cNvPr id="64" name="Picture 63">
            <a:extLst>
              <a:ext uri="{FF2B5EF4-FFF2-40B4-BE49-F238E27FC236}">
                <a16:creationId xmlns:a16="http://schemas.microsoft.com/office/drawing/2014/main" id="{3A919941-DD95-729D-FB35-35469C73CE9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7484148" y="3786975"/>
            <a:ext cx="318387" cy="280446"/>
          </a:xfrm>
          <a:prstGeom prst="rect">
            <a:avLst/>
          </a:prstGeom>
        </p:spPr>
      </p:pic>
      <p:pic>
        <p:nvPicPr>
          <p:cNvPr id="65" name="Picture 64">
            <a:extLst>
              <a:ext uri="{FF2B5EF4-FFF2-40B4-BE49-F238E27FC236}">
                <a16:creationId xmlns:a16="http://schemas.microsoft.com/office/drawing/2014/main" id="{EA0400F8-1C4C-2EBB-C429-F4C8A51DBA7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t="5958" b="5958"/>
          <a:stretch/>
        </p:blipFill>
        <p:spPr>
          <a:xfrm>
            <a:off x="9728100" y="3786975"/>
            <a:ext cx="318387" cy="280446"/>
          </a:xfrm>
          <a:prstGeom prst="rect">
            <a:avLst/>
          </a:prstGeom>
        </p:spPr>
      </p:pic>
    </p:spTree>
    <p:extLst>
      <p:ext uri="{BB962C8B-B14F-4D97-AF65-F5344CB8AC3E}">
        <p14:creationId xmlns:p14="http://schemas.microsoft.com/office/powerpoint/2010/main" val="1933987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C3DA-6DDA-68CF-3ECF-94A1A0786DB9}"/>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8F7B983-9DE6-E1E1-C8A2-E17520CBB57D}"/>
              </a:ext>
              <a:ext uri="{C183D7F6-B498-43B3-948B-1728B52AA6E4}">
                <adec:decorative xmlns:adec="http://schemas.microsoft.com/office/drawing/2017/decorative" val="1"/>
              </a:ext>
            </a:extLst>
          </p:cNvPr>
          <p:cNvCxnSpPr>
            <a:cxnSpLocks/>
          </p:cNvCxnSpPr>
          <p:nvPr/>
        </p:nvCxnSpPr>
        <p:spPr>
          <a:xfrm>
            <a:off x="0" y="2559557"/>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89416B9C-938F-DEA8-5731-1E6ED23ACD43}"/>
              </a:ext>
            </a:extLst>
          </p:cNvPr>
          <p:cNvSpPr>
            <a:spLocks noGrp="1"/>
          </p:cNvSpPr>
          <p:nvPr>
            <p:ph type="title"/>
          </p:nvPr>
        </p:nvSpPr>
        <p:spPr>
          <a:xfrm>
            <a:off x="589280" y="309820"/>
            <a:ext cx="3424370" cy="1939850"/>
          </a:xfrm>
        </p:spPr>
        <p:txBody>
          <a:bodyPr/>
          <a:lstStyle/>
          <a:p>
            <a:r>
              <a:rPr lang="es-es" sz="3200" dirty="0"/>
              <a:t>Biblioteca de escenarios de Microsoft 365 </a:t>
            </a:r>
            <a:r>
              <a:rPr lang="es-es" sz="3200" dirty="0" err="1"/>
              <a:t>Copilot</a:t>
            </a:r>
            <a:r>
              <a:rPr lang="es-es" sz="3200" dirty="0"/>
              <a:t> Chat</a:t>
            </a:r>
          </a:p>
        </p:txBody>
      </p:sp>
      <p:sp>
        <p:nvSpPr>
          <p:cNvPr id="12" name="TextBox 11">
            <a:extLst>
              <a:ext uri="{FF2B5EF4-FFF2-40B4-BE49-F238E27FC236}">
                <a16:creationId xmlns:a16="http://schemas.microsoft.com/office/drawing/2014/main" id="{351419A3-4030-E5D7-4267-4B3ED91187EA}"/>
              </a:ext>
            </a:extLst>
          </p:cNvPr>
          <p:cNvSpPr txBox="1"/>
          <p:nvPr/>
        </p:nvSpPr>
        <p:spPr>
          <a:xfrm>
            <a:off x="4992125" y="167482"/>
            <a:ext cx="6878230" cy="338554"/>
          </a:xfrm>
          <a:prstGeom prst="rect">
            <a:avLst/>
          </a:prstGeom>
          <a:noFill/>
        </p:spPr>
        <p:txBody>
          <a:bodyPr wrap="square">
            <a:spAutoFit/>
          </a:bodyPr>
          <a:lstStyle/>
          <a:p>
            <a:pPr algn="r"/>
            <a:r>
              <a:rPr lang="es-es" sz="1600" u="sng">
                <a:solidFill>
                  <a:schemeClr val="bg1"/>
                </a:solidFill>
                <a:hlinkClick r:id="rId3">
                  <a:extLst>
                    <a:ext uri="{A12FA001-AC4F-418D-AE19-62706E023703}">
                      <ahyp:hlinkClr xmlns:ahyp="http://schemas.microsoft.com/office/drawing/2018/hyperlinkcolor" val="tx"/>
                    </a:ext>
                  </a:extLst>
                </a:hlinkClick>
              </a:rPr>
              <a:t>aka.ms/scenariolibrary</a:t>
            </a:r>
            <a:endParaRPr lang="en-US" sz="1600" u="sng">
              <a:solidFill>
                <a:schemeClr val="bg1"/>
              </a:solidFill>
            </a:endParaRPr>
          </a:p>
        </p:txBody>
      </p:sp>
      <p:sp>
        <p:nvSpPr>
          <p:cNvPr id="16" name="TextBox 15">
            <a:extLst>
              <a:ext uri="{FF2B5EF4-FFF2-40B4-BE49-F238E27FC236}">
                <a16:creationId xmlns:a16="http://schemas.microsoft.com/office/drawing/2014/main" id="{73135CDC-2016-0A40-0998-1A8B858F3BF7}"/>
              </a:ext>
            </a:extLst>
          </p:cNvPr>
          <p:cNvSpPr txBox="1"/>
          <p:nvPr/>
        </p:nvSpPr>
        <p:spPr>
          <a:xfrm>
            <a:off x="518910" y="2701115"/>
            <a:ext cx="3494740" cy="280846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Explore los escenarios de </a:t>
            </a:r>
            <a:r>
              <a:rPr kumimoji="0" lang="es-es" sz="1765" b="0" i="0" u="none" strike="noStrike" kern="1200" cap="none" spc="0" normalizeH="0" baseline="0" noProof="0" dirty="0" err="1">
                <a:ln>
                  <a:noFill/>
                </a:ln>
                <a:solidFill>
                  <a:prstClr val="white">
                    <a:lumMod val="85000"/>
                  </a:prstClr>
                </a:solidFill>
                <a:effectLst/>
                <a:uLnTx/>
                <a:uFillTx/>
                <a:latin typeface="SegoeUI"/>
                <a:ea typeface="+mn-ea"/>
                <a:cs typeface="+mn-cs"/>
              </a:rPr>
              <a:t>Copilot</a:t>
            </a: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 Chat por sector, rol y función para ver qué es posible.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dirty="0">
              <a:solidFill>
                <a:prstClr val="white">
                  <a:lumMod val="85000"/>
                </a:prstClr>
              </a:solidFill>
              <a:latin typeface="Segoe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Las guías de escenarios descargables incluyen KPI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de muestra y casos de uso cotidianos para inspirar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a los usuarios y obtener </a:t>
            </a:r>
            <a:b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br>
            <a:r>
              <a:rPr kumimoji="0" lang="es-es" sz="1765" b="0" i="0" u="none" strike="noStrike" kern="1200" cap="none" spc="0" normalizeH="0" baseline="0" noProof="0" dirty="0">
                <a:ln>
                  <a:noFill/>
                </a:ln>
                <a:solidFill>
                  <a:prstClr val="white">
                    <a:lumMod val="85000"/>
                  </a:prstClr>
                </a:solidFill>
                <a:effectLst/>
                <a:uLnTx/>
                <a:uFillTx/>
                <a:latin typeface="SegoeUI"/>
                <a:ea typeface="+mn-ea"/>
                <a:cs typeface="+mn-cs"/>
              </a:rPr>
              <a:t>valor empresarial.</a:t>
            </a:r>
            <a:endParaRPr kumimoji="0" lang="en-US" sz="1765" b="0" i="0" u="none" strike="noStrike" kern="1200" cap="none" spc="0" normalizeH="0" baseline="0" noProof="0" dirty="0">
              <a:ln>
                <a:noFill/>
              </a:ln>
              <a:solidFill>
                <a:prstClr val="white">
                  <a:lumMod val="85000"/>
                </a:prstClr>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A5EDAB33-68A3-B903-930E-341E6B36BE3C}"/>
              </a:ext>
            </a:extLst>
          </p:cNvPr>
          <p:cNvPicPr>
            <a:picLocks noChangeAspect="1"/>
          </p:cNvPicPr>
          <p:nvPr/>
        </p:nvPicPr>
        <p:blipFill>
          <a:blip r:embed="rId4"/>
          <a:stretch>
            <a:fillRect/>
          </a:stretch>
        </p:blipFill>
        <p:spPr>
          <a:xfrm>
            <a:off x="4593115" y="858767"/>
            <a:ext cx="7277240" cy="5140466"/>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295167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1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39C6-0F90-B240-07BA-86EC79AF71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974EF6-C827-45DD-A656-3FB06A5521F6}"/>
              </a:ext>
            </a:extLst>
          </p:cNvPr>
          <p:cNvSpPr>
            <a:spLocks noGrp="1"/>
          </p:cNvSpPr>
          <p:nvPr>
            <p:ph type="title"/>
          </p:nvPr>
        </p:nvSpPr>
        <p:spPr>
          <a:xfrm>
            <a:off x="571499" y="2792795"/>
            <a:ext cx="8648279" cy="553998"/>
          </a:xfrm>
        </p:spPr>
        <p:txBody>
          <a:bodyPr/>
          <a:lstStyle/>
          <a:p>
            <a:r>
              <a:rPr lang="es-es" dirty="0">
                <a:cs typeface="Segoe Sans Display"/>
              </a:rPr>
              <a:t>Resumen de los agentes en </a:t>
            </a:r>
            <a:r>
              <a:rPr lang="es-es" dirty="0" err="1">
                <a:cs typeface="Segoe Sans Display"/>
              </a:rPr>
              <a:t>Copilot</a:t>
            </a:r>
            <a:r>
              <a:rPr lang="es-es" dirty="0">
                <a:cs typeface="Segoe Sans Display"/>
              </a:rPr>
              <a:t> Chat</a:t>
            </a:r>
            <a:endParaRPr lang="en-US" spc="0" dirty="0"/>
          </a:p>
        </p:txBody>
      </p:sp>
    </p:spTree>
    <p:extLst>
      <p:ext uri="{BB962C8B-B14F-4D97-AF65-F5344CB8AC3E}">
        <p14:creationId xmlns:p14="http://schemas.microsoft.com/office/powerpoint/2010/main" val="290399918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s-es"/>
              <a:t>Copilot Chat + Agentes</a:t>
            </a:r>
          </a:p>
        </p:txBody>
      </p:sp>
      <p:sp>
        <p:nvSpPr>
          <p:cNvPr id="2" name="Rectangle: Rounded Corners 34">
            <a:extLst>
              <a:ext uri="{FF2B5EF4-FFF2-40B4-BE49-F238E27FC236}">
                <a16:creationId xmlns:a16="http://schemas.microsoft.com/office/drawing/2014/main" id="{306EFB59-20DF-AA45-F855-5DC7FFF6A8BF}"/>
              </a:ext>
              <a:ext uri="{C183D7F6-B498-43B3-948B-1728B52AA6E4}">
                <adec:decorative xmlns:adec="http://schemas.microsoft.com/office/drawing/2017/decorative" val="1"/>
              </a:ext>
            </a:extLst>
          </p:cNvPr>
          <p:cNvSpPr/>
          <p:nvPr/>
        </p:nvSpPr>
        <p:spPr bwMode="auto">
          <a:xfrm rot="10800000" flipV="1">
            <a:off x="586740" y="1479705"/>
            <a:ext cx="11018519" cy="4855047"/>
          </a:xfrm>
          <a:prstGeom prst="roundRect">
            <a:avLst>
              <a:gd name="adj" fmla="val 3363"/>
            </a:avLst>
          </a:prstGeom>
          <a:solidFill>
            <a:schemeClr val="bg1">
              <a:alpha val="93000"/>
            </a:schemeClr>
          </a:solidFill>
          <a:ln>
            <a:noFill/>
          </a:ln>
          <a:effectLst>
            <a:outerShdw blurRad="330200"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nvGrpSpPr>
          <p:cNvPr id="3" name="!!NetworkLines" descr="Diagrama: Un usuario está conectado mediante flechas direccionales a la capa Copilot y Copilot Studio, que está conectada a una red de agentes.   El Sistema de control de Copilot abarca todo este diagrama.">
            <a:extLst>
              <a:ext uri="{FF2B5EF4-FFF2-40B4-BE49-F238E27FC236}">
                <a16:creationId xmlns:a16="http://schemas.microsoft.com/office/drawing/2014/main" id="{4FA610AA-0B83-8823-4E04-663EE16D22CC}"/>
              </a:ext>
            </a:extLst>
          </p:cNvPr>
          <p:cNvGrpSpPr/>
          <p:nvPr/>
        </p:nvGrpSpPr>
        <p:grpSpPr>
          <a:xfrm>
            <a:off x="6385393" y="2515580"/>
            <a:ext cx="4203031" cy="2452391"/>
            <a:chOff x="26278919" y="7127751"/>
            <a:chExt cx="11858730" cy="6919351"/>
          </a:xfrm>
        </p:grpSpPr>
        <p:sp>
          <p:nvSpPr>
            <p:cNvPr id="6" name="Freeform: Shape 22">
              <a:extLst>
                <a:ext uri="{FF2B5EF4-FFF2-40B4-BE49-F238E27FC236}">
                  <a16:creationId xmlns:a16="http://schemas.microsoft.com/office/drawing/2014/main" id="{2EC9A9EE-1885-3FFD-C953-EB5BC94E7059}"/>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7" name="Freeform: Shape 23">
              <a:extLst>
                <a:ext uri="{FF2B5EF4-FFF2-40B4-BE49-F238E27FC236}">
                  <a16:creationId xmlns:a16="http://schemas.microsoft.com/office/drawing/2014/main" id="{E717F582-6B08-14A5-1F14-5F7F7FEB88CC}"/>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8" name="Freeform: Shape 28">
              <a:extLst>
                <a:ext uri="{FF2B5EF4-FFF2-40B4-BE49-F238E27FC236}">
                  <a16:creationId xmlns:a16="http://schemas.microsoft.com/office/drawing/2014/main" id="{F3BBFEB4-C29F-10B6-9DE9-2AC542E3BEFB}"/>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9" name="Freeform: Shape 29">
              <a:extLst>
                <a:ext uri="{FF2B5EF4-FFF2-40B4-BE49-F238E27FC236}">
                  <a16:creationId xmlns:a16="http://schemas.microsoft.com/office/drawing/2014/main" id="{752CC237-ACC5-5F7A-4FED-6CA1AE2E4514}"/>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 name="Freeform: Shape 30">
              <a:extLst>
                <a:ext uri="{FF2B5EF4-FFF2-40B4-BE49-F238E27FC236}">
                  <a16:creationId xmlns:a16="http://schemas.microsoft.com/office/drawing/2014/main" id="{4DFF6B3A-66A8-7CFD-02AC-39204EAD59D4}"/>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1" name="Freeform: Shape 31">
              <a:extLst>
                <a:ext uri="{FF2B5EF4-FFF2-40B4-BE49-F238E27FC236}">
                  <a16:creationId xmlns:a16="http://schemas.microsoft.com/office/drawing/2014/main" id="{48E74B05-C83C-A6A0-A469-F335A5D4F5D5}"/>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2" name="Freeform: Shape 32">
              <a:extLst>
                <a:ext uri="{FF2B5EF4-FFF2-40B4-BE49-F238E27FC236}">
                  <a16:creationId xmlns:a16="http://schemas.microsoft.com/office/drawing/2014/main" id="{22BEE982-31EF-AE9F-A698-A19A4AE3F25B}"/>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3" name="Freeform: Shape 33">
              <a:extLst>
                <a:ext uri="{FF2B5EF4-FFF2-40B4-BE49-F238E27FC236}">
                  <a16:creationId xmlns:a16="http://schemas.microsoft.com/office/drawing/2014/main" id="{6BFA68CB-A4D9-B36A-0510-876581E5002A}"/>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4" name="Freeform: Shape 42">
              <a:extLst>
                <a:ext uri="{FF2B5EF4-FFF2-40B4-BE49-F238E27FC236}">
                  <a16:creationId xmlns:a16="http://schemas.microsoft.com/office/drawing/2014/main" id="{CBDD2F03-CBB4-68CB-BF40-340B2A3AFC60}"/>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5" name="Freeform: Shape 44">
              <a:extLst>
                <a:ext uri="{FF2B5EF4-FFF2-40B4-BE49-F238E27FC236}">
                  <a16:creationId xmlns:a16="http://schemas.microsoft.com/office/drawing/2014/main" id="{E49B9B7E-6E88-0A82-AF58-4ED415292E54}"/>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6" name="Freeform: Shape 54">
              <a:extLst>
                <a:ext uri="{FF2B5EF4-FFF2-40B4-BE49-F238E27FC236}">
                  <a16:creationId xmlns:a16="http://schemas.microsoft.com/office/drawing/2014/main" id="{6AFD2D27-B965-09FB-9C0A-378A312C1C0C}"/>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7" name="Freeform: Shape 55">
              <a:extLst>
                <a:ext uri="{FF2B5EF4-FFF2-40B4-BE49-F238E27FC236}">
                  <a16:creationId xmlns:a16="http://schemas.microsoft.com/office/drawing/2014/main" id="{6D6118EB-87E3-76BB-59A3-D6AE6FDBC3FF}"/>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8" name="Freeform: Shape 56">
              <a:extLst>
                <a:ext uri="{FF2B5EF4-FFF2-40B4-BE49-F238E27FC236}">
                  <a16:creationId xmlns:a16="http://schemas.microsoft.com/office/drawing/2014/main" id="{A875B24F-A012-6547-790C-B6D72320DB6B}"/>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9" name="Freeform: Shape 57">
              <a:extLst>
                <a:ext uri="{FF2B5EF4-FFF2-40B4-BE49-F238E27FC236}">
                  <a16:creationId xmlns:a16="http://schemas.microsoft.com/office/drawing/2014/main" id="{38BB9665-31F4-A9E5-64FE-DB246C1AB27B}"/>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0" name="Freeform: Shape 59">
              <a:extLst>
                <a:ext uri="{FF2B5EF4-FFF2-40B4-BE49-F238E27FC236}">
                  <a16:creationId xmlns:a16="http://schemas.microsoft.com/office/drawing/2014/main" id="{9CA95F63-C378-E069-FE69-D5F05ED441A9}"/>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1" name="Freeform: Shape 60">
              <a:extLst>
                <a:ext uri="{FF2B5EF4-FFF2-40B4-BE49-F238E27FC236}">
                  <a16:creationId xmlns:a16="http://schemas.microsoft.com/office/drawing/2014/main" id="{E0608D54-5432-5949-D6F9-384E6814C6F3}"/>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2" name="Freeform: Shape 64">
              <a:extLst>
                <a:ext uri="{FF2B5EF4-FFF2-40B4-BE49-F238E27FC236}">
                  <a16:creationId xmlns:a16="http://schemas.microsoft.com/office/drawing/2014/main" id="{8D497F27-BE46-1A60-5816-53021837F5F6}"/>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3" name="Freeform: Shape 65">
              <a:extLst>
                <a:ext uri="{FF2B5EF4-FFF2-40B4-BE49-F238E27FC236}">
                  <a16:creationId xmlns:a16="http://schemas.microsoft.com/office/drawing/2014/main" id="{E7D8C18B-3660-0CDD-A16B-EBF7371BAB68}"/>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4" name="Freeform: Shape 66">
              <a:extLst>
                <a:ext uri="{FF2B5EF4-FFF2-40B4-BE49-F238E27FC236}">
                  <a16:creationId xmlns:a16="http://schemas.microsoft.com/office/drawing/2014/main" id="{C23124B3-290E-4CF5-DA50-7D323F4F0C8D}"/>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5" name="Freeform: Shape 67">
              <a:extLst>
                <a:ext uri="{FF2B5EF4-FFF2-40B4-BE49-F238E27FC236}">
                  <a16:creationId xmlns:a16="http://schemas.microsoft.com/office/drawing/2014/main" id="{5F0EF089-975A-A0B1-E6F7-1A3340C10634}"/>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6" name="Freeform: Shape 68">
              <a:extLst>
                <a:ext uri="{FF2B5EF4-FFF2-40B4-BE49-F238E27FC236}">
                  <a16:creationId xmlns:a16="http://schemas.microsoft.com/office/drawing/2014/main" id="{D4ED8D82-40AB-CB41-4712-9E5849577F85}"/>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7" name="Freeform: Shape 98">
              <a:extLst>
                <a:ext uri="{FF2B5EF4-FFF2-40B4-BE49-F238E27FC236}">
                  <a16:creationId xmlns:a16="http://schemas.microsoft.com/office/drawing/2014/main" id="{4E52126D-9347-AC21-413C-24806410154F}"/>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8" name="Freeform: Shape 99">
              <a:extLst>
                <a:ext uri="{FF2B5EF4-FFF2-40B4-BE49-F238E27FC236}">
                  <a16:creationId xmlns:a16="http://schemas.microsoft.com/office/drawing/2014/main" id="{506BDFD5-16DE-4014-1DD0-B22D17F1568D}"/>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29" name="Freeform: Shape 100">
              <a:extLst>
                <a:ext uri="{FF2B5EF4-FFF2-40B4-BE49-F238E27FC236}">
                  <a16:creationId xmlns:a16="http://schemas.microsoft.com/office/drawing/2014/main" id="{3E8C5406-6703-5A41-83E3-DF21171190AA}"/>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30" name="Freeform: Shape 101">
              <a:extLst>
                <a:ext uri="{FF2B5EF4-FFF2-40B4-BE49-F238E27FC236}">
                  <a16:creationId xmlns:a16="http://schemas.microsoft.com/office/drawing/2014/main" id="{6ACFBD39-5D40-6C2F-2DCB-43812586D0BD}"/>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31" name="Freeform: Shape 102">
              <a:extLst>
                <a:ext uri="{FF2B5EF4-FFF2-40B4-BE49-F238E27FC236}">
                  <a16:creationId xmlns:a16="http://schemas.microsoft.com/office/drawing/2014/main" id="{38047546-33AF-8486-3BC6-C44341497A7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ptos" panose="020B0004020202020204" pitchFamily="34" charset="0"/>
              </a:endParaRPr>
            </a:p>
          </p:txBody>
        </p:sp>
      </p:grpSp>
      <p:grpSp>
        <p:nvGrpSpPr>
          <p:cNvPr id="32" name="Group 31" descr="Icono de una red conectada">
            <a:extLst>
              <a:ext uri="{FF2B5EF4-FFF2-40B4-BE49-F238E27FC236}">
                <a16:creationId xmlns:a16="http://schemas.microsoft.com/office/drawing/2014/main" id="{F100FDDE-BD68-AC23-BF0D-87168EF13255}"/>
              </a:ext>
            </a:extLst>
          </p:cNvPr>
          <p:cNvGrpSpPr/>
          <p:nvPr/>
        </p:nvGrpSpPr>
        <p:grpSpPr>
          <a:xfrm>
            <a:off x="9486987" y="2432030"/>
            <a:ext cx="429790" cy="429790"/>
            <a:chOff x="36782287" y="9539321"/>
            <a:chExt cx="1796350" cy="1796350"/>
          </a:xfrm>
        </p:grpSpPr>
        <p:sp>
          <p:nvSpPr>
            <p:cNvPr id="33" name="Box">
              <a:extLst>
                <a:ext uri="{FF2B5EF4-FFF2-40B4-BE49-F238E27FC236}">
                  <a16:creationId xmlns:a16="http://schemas.microsoft.com/office/drawing/2014/main" id="{B2F1D405-B6D5-190F-192B-2227E9A211B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34" name="Graphic 82">
              <a:extLst>
                <a:ext uri="{FF2B5EF4-FFF2-40B4-BE49-F238E27FC236}">
                  <a16:creationId xmlns:a16="http://schemas.microsoft.com/office/drawing/2014/main" id="{52F5307E-1FD1-F5D2-549F-FF334BF2A4CE}"/>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35" name="Group 34" descr="Icono de una red conectada">
            <a:extLst>
              <a:ext uri="{FF2B5EF4-FFF2-40B4-BE49-F238E27FC236}">
                <a16:creationId xmlns:a16="http://schemas.microsoft.com/office/drawing/2014/main" id="{4506BB24-0E5C-641D-268B-16E2FCA8D0DD}"/>
              </a:ext>
            </a:extLst>
          </p:cNvPr>
          <p:cNvGrpSpPr/>
          <p:nvPr/>
        </p:nvGrpSpPr>
        <p:grpSpPr>
          <a:xfrm>
            <a:off x="8634941" y="3013655"/>
            <a:ext cx="258498" cy="258498"/>
            <a:chOff x="36782287" y="9539321"/>
            <a:chExt cx="1796350" cy="1796350"/>
          </a:xfrm>
        </p:grpSpPr>
        <p:sp>
          <p:nvSpPr>
            <p:cNvPr id="36" name="Box">
              <a:extLst>
                <a:ext uri="{FF2B5EF4-FFF2-40B4-BE49-F238E27FC236}">
                  <a16:creationId xmlns:a16="http://schemas.microsoft.com/office/drawing/2014/main" id="{E611415C-D157-DC60-E9DA-24CF74E3EAAE}"/>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37" name="Graphic 82">
              <a:extLst>
                <a:ext uri="{FF2B5EF4-FFF2-40B4-BE49-F238E27FC236}">
                  <a16:creationId xmlns:a16="http://schemas.microsoft.com/office/drawing/2014/main" id="{678E6FA4-CF85-C0BF-53F1-8DD65A7FEDD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38" name="Group 37" descr="Icono de una red conectada">
            <a:extLst>
              <a:ext uri="{FF2B5EF4-FFF2-40B4-BE49-F238E27FC236}">
                <a16:creationId xmlns:a16="http://schemas.microsoft.com/office/drawing/2014/main" id="{43AF88FB-38BC-1DB0-A155-2E590E2FE178}"/>
              </a:ext>
            </a:extLst>
          </p:cNvPr>
          <p:cNvGrpSpPr/>
          <p:nvPr/>
        </p:nvGrpSpPr>
        <p:grpSpPr>
          <a:xfrm>
            <a:off x="7533996" y="3566078"/>
            <a:ext cx="611830" cy="611830"/>
            <a:chOff x="36782287" y="9539321"/>
            <a:chExt cx="1796350" cy="1796350"/>
          </a:xfrm>
        </p:grpSpPr>
        <p:sp>
          <p:nvSpPr>
            <p:cNvPr id="39" name="Box">
              <a:extLst>
                <a:ext uri="{FF2B5EF4-FFF2-40B4-BE49-F238E27FC236}">
                  <a16:creationId xmlns:a16="http://schemas.microsoft.com/office/drawing/2014/main" id="{1D3B20C3-385D-F045-1930-E7B58E14BC4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0" name="Graphic 82">
              <a:extLst>
                <a:ext uri="{FF2B5EF4-FFF2-40B4-BE49-F238E27FC236}">
                  <a16:creationId xmlns:a16="http://schemas.microsoft.com/office/drawing/2014/main" id="{4557FE51-13F2-533A-3E3C-C6845B395AC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41" name="Group 40" descr="Icono de una red conectada">
            <a:extLst>
              <a:ext uri="{FF2B5EF4-FFF2-40B4-BE49-F238E27FC236}">
                <a16:creationId xmlns:a16="http://schemas.microsoft.com/office/drawing/2014/main" id="{40A99ED6-F2AE-9E9B-477C-B671FCD2AD23}"/>
              </a:ext>
            </a:extLst>
          </p:cNvPr>
          <p:cNvGrpSpPr/>
          <p:nvPr/>
        </p:nvGrpSpPr>
        <p:grpSpPr>
          <a:xfrm>
            <a:off x="10282518" y="3382718"/>
            <a:ext cx="611830" cy="611830"/>
            <a:chOff x="36782287" y="9539321"/>
            <a:chExt cx="1796350" cy="1796350"/>
          </a:xfrm>
          <a:gradFill>
            <a:gsLst>
              <a:gs pos="0">
                <a:srgbClr val="C03BC4"/>
              </a:gs>
              <a:gs pos="80000">
                <a:srgbClr val="0078D4"/>
              </a:gs>
            </a:gsLst>
            <a:path path="circle">
              <a:fillToRect l="100000" t="100000"/>
            </a:path>
          </a:gradFill>
        </p:grpSpPr>
        <p:sp>
          <p:nvSpPr>
            <p:cNvPr id="42" name="Box">
              <a:extLst>
                <a:ext uri="{FF2B5EF4-FFF2-40B4-BE49-F238E27FC236}">
                  <a16:creationId xmlns:a16="http://schemas.microsoft.com/office/drawing/2014/main" id="{399AD584-E542-C44A-BBB4-7A2BA3553FDB}"/>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pFill/>
            <a:ln w="19050">
              <a:noFill/>
              <a:headEnd type="none" w="med" len="med"/>
              <a:tailEnd type="none" w="med" len="med"/>
            </a:ln>
            <a:effectLst/>
            <a:scene3d>
              <a:camera prst="orthographicFront">
                <a:rot lat="6000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257" tIns="209005" rIns="261257" bIns="209005" numCol="1" spcCol="0" rtlCol="0" fromWordArt="0" anchor="t" anchorCtr="0" forceAA="0" compatLnSpc="1">
              <a:prstTxWarp prst="textNoShape">
                <a:avLst/>
              </a:prstTxWarp>
              <a:noAutofit/>
            </a:bodyPr>
            <a:lstStyle/>
            <a:p>
              <a:pPr marL="0" marR="0" lvl="0" indent="0" algn="l" defTabSz="1332160" rtl="0" eaLnBrk="1" fontAlgn="base" latinLnBrk="0" hangingPunct="1">
                <a:lnSpc>
                  <a:spcPct val="100000"/>
                </a:lnSpc>
                <a:spcBef>
                  <a:spcPct val="0"/>
                </a:spcBef>
                <a:spcAft>
                  <a:spcPct val="0"/>
                </a:spcAft>
                <a:buClrTx/>
                <a:buSzTx/>
                <a:buFontTx/>
                <a:buNone/>
                <a:tabLst/>
                <a:defRPr/>
              </a:pPr>
              <a:endParaRPr kumimoji="0" lang="en-US" sz="2857" b="0" i="0" u="none" strike="noStrike" kern="1200" cap="none" spc="0" normalizeH="0" baseline="0" noProof="0">
                <a:ln>
                  <a:noFill/>
                </a:ln>
                <a:noFill/>
                <a:effectLst/>
                <a:uLnTx/>
                <a:uFillTx/>
                <a:latin typeface="Aptos" panose="020B0004020202020204" pitchFamily="34" charset="0"/>
                <a:cs typeface="Segoe UI" pitchFamily="34" charset="0"/>
              </a:endParaRPr>
            </a:p>
          </p:txBody>
        </p:sp>
        <p:sp>
          <p:nvSpPr>
            <p:cNvPr id="43" name="Graphic 82">
              <a:extLst>
                <a:ext uri="{FF2B5EF4-FFF2-40B4-BE49-F238E27FC236}">
                  <a16:creationId xmlns:a16="http://schemas.microsoft.com/office/drawing/2014/main" id="{1306A6BD-51DE-273C-3DF9-614CD0D7EE1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Aptos" panose="020B0004020202020204" pitchFamily="34" charset="0"/>
                <a:cs typeface="Segoe Sans Display Semibold" pitchFamily="2" charset="0"/>
              </a:endParaRPr>
            </a:p>
          </p:txBody>
        </p:sp>
      </p:grpSp>
      <p:grpSp>
        <p:nvGrpSpPr>
          <p:cNvPr id="44" name="Group 43" descr="Icono de una red conectada">
            <a:extLst>
              <a:ext uri="{FF2B5EF4-FFF2-40B4-BE49-F238E27FC236}">
                <a16:creationId xmlns:a16="http://schemas.microsoft.com/office/drawing/2014/main" id="{45152B5B-B181-AAC3-567A-22C35210CE14}"/>
              </a:ext>
            </a:extLst>
          </p:cNvPr>
          <p:cNvGrpSpPr/>
          <p:nvPr/>
        </p:nvGrpSpPr>
        <p:grpSpPr>
          <a:xfrm>
            <a:off x="9341564" y="3898857"/>
            <a:ext cx="258498" cy="258498"/>
            <a:chOff x="36782287" y="9539321"/>
            <a:chExt cx="1796350" cy="1796350"/>
          </a:xfrm>
        </p:grpSpPr>
        <p:sp>
          <p:nvSpPr>
            <p:cNvPr id="45" name="Box">
              <a:extLst>
                <a:ext uri="{FF2B5EF4-FFF2-40B4-BE49-F238E27FC236}">
                  <a16:creationId xmlns:a16="http://schemas.microsoft.com/office/drawing/2014/main" id="{30A089C0-BCA3-715C-F5D7-CD61EA67B082}"/>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6" name="Graphic 82">
              <a:extLst>
                <a:ext uri="{FF2B5EF4-FFF2-40B4-BE49-F238E27FC236}">
                  <a16:creationId xmlns:a16="http://schemas.microsoft.com/office/drawing/2014/main" id="{01332E3B-3DB7-53A1-B1E4-1B691AA1F7CE}"/>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47" name="Group 46" descr="Icono de una red conectada">
            <a:extLst>
              <a:ext uri="{FF2B5EF4-FFF2-40B4-BE49-F238E27FC236}">
                <a16:creationId xmlns:a16="http://schemas.microsoft.com/office/drawing/2014/main" id="{F2F00EB0-B1D4-0BCE-A22A-2E58F3BE834B}"/>
              </a:ext>
            </a:extLst>
          </p:cNvPr>
          <p:cNvGrpSpPr/>
          <p:nvPr/>
        </p:nvGrpSpPr>
        <p:grpSpPr>
          <a:xfrm>
            <a:off x="7575929" y="4812250"/>
            <a:ext cx="258498" cy="258498"/>
            <a:chOff x="36782287" y="9539321"/>
            <a:chExt cx="1796350" cy="1796350"/>
          </a:xfrm>
        </p:grpSpPr>
        <p:sp>
          <p:nvSpPr>
            <p:cNvPr id="48" name="Box">
              <a:extLst>
                <a:ext uri="{FF2B5EF4-FFF2-40B4-BE49-F238E27FC236}">
                  <a16:creationId xmlns:a16="http://schemas.microsoft.com/office/drawing/2014/main" id="{25045200-9324-DB19-063B-B58C6AAB55EA}"/>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49" name="Graphic 82">
              <a:extLst>
                <a:ext uri="{FF2B5EF4-FFF2-40B4-BE49-F238E27FC236}">
                  <a16:creationId xmlns:a16="http://schemas.microsoft.com/office/drawing/2014/main" id="{87E4D69D-219E-EF23-02ED-877EDA32C1E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50" name="Group 49" descr="Icono de una red conectada">
            <a:extLst>
              <a:ext uri="{FF2B5EF4-FFF2-40B4-BE49-F238E27FC236}">
                <a16:creationId xmlns:a16="http://schemas.microsoft.com/office/drawing/2014/main" id="{5CD4AAF5-2EBA-1D47-3AE1-79A270C15AE3}"/>
              </a:ext>
            </a:extLst>
          </p:cNvPr>
          <p:cNvGrpSpPr/>
          <p:nvPr/>
        </p:nvGrpSpPr>
        <p:grpSpPr>
          <a:xfrm>
            <a:off x="8613184" y="4736990"/>
            <a:ext cx="429790" cy="429790"/>
            <a:chOff x="36782287" y="9539321"/>
            <a:chExt cx="1796350" cy="1796350"/>
          </a:xfrm>
        </p:grpSpPr>
        <p:sp>
          <p:nvSpPr>
            <p:cNvPr id="51" name="Box">
              <a:extLst>
                <a:ext uri="{FF2B5EF4-FFF2-40B4-BE49-F238E27FC236}">
                  <a16:creationId xmlns:a16="http://schemas.microsoft.com/office/drawing/2014/main" id="{37191884-AB9C-F5C1-B9D3-36A7DAE75942}"/>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52" name="Graphic 82">
              <a:extLst>
                <a:ext uri="{FF2B5EF4-FFF2-40B4-BE49-F238E27FC236}">
                  <a16:creationId xmlns:a16="http://schemas.microsoft.com/office/drawing/2014/main" id="{38EFFF53-7AC7-704E-0F08-874CA4675EF4}"/>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grpSp>
        <p:nvGrpSpPr>
          <p:cNvPr id="53" name="Group 52" descr="Icono de una red conectada">
            <a:extLst>
              <a:ext uri="{FF2B5EF4-FFF2-40B4-BE49-F238E27FC236}">
                <a16:creationId xmlns:a16="http://schemas.microsoft.com/office/drawing/2014/main" id="{A7AE2CC1-1C3D-98BD-8B1F-490A9072843B}"/>
              </a:ext>
            </a:extLst>
          </p:cNvPr>
          <p:cNvGrpSpPr/>
          <p:nvPr/>
        </p:nvGrpSpPr>
        <p:grpSpPr>
          <a:xfrm>
            <a:off x="9862398" y="4685388"/>
            <a:ext cx="258498" cy="258498"/>
            <a:chOff x="36782287" y="9539321"/>
            <a:chExt cx="1796350" cy="1796350"/>
          </a:xfrm>
        </p:grpSpPr>
        <p:sp>
          <p:nvSpPr>
            <p:cNvPr id="54" name="Box">
              <a:extLst>
                <a:ext uri="{FF2B5EF4-FFF2-40B4-BE49-F238E27FC236}">
                  <a16:creationId xmlns:a16="http://schemas.microsoft.com/office/drawing/2014/main" id="{80A7FF4B-F9C4-83D1-A75F-272BEBC44FC3}"/>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55" name="Graphic 82">
              <a:extLst>
                <a:ext uri="{FF2B5EF4-FFF2-40B4-BE49-F238E27FC236}">
                  <a16:creationId xmlns:a16="http://schemas.microsoft.com/office/drawing/2014/main" id="{8763CAE1-23D5-2610-9FB7-AA1751CCCC9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sp>
        <p:nvSpPr>
          <p:cNvPr id="56" name="CS box - replacement" descr="Capa de Copilot Studio">
            <a:extLst>
              <a:ext uri="{FF2B5EF4-FFF2-40B4-BE49-F238E27FC236}">
                <a16:creationId xmlns:a16="http://schemas.microsoft.com/office/drawing/2014/main" id="{856FC8B9-8331-9C09-EC6B-75847F8C7EC6}"/>
              </a:ext>
            </a:extLst>
          </p:cNvPr>
          <p:cNvSpPr>
            <a:spLocks noChangeAspect="1"/>
          </p:cNvSpPr>
          <p:nvPr/>
        </p:nvSpPr>
        <p:spPr bwMode="auto">
          <a:xfrm>
            <a:off x="4916994" y="2515354"/>
            <a:ext cx="2323421" cy="2323421"/>
          </a:xfrm>
          <a:prstGeom prst="roundRect">
            <a:avLst>
              <a:gd name="adj" fmla="val 6704"/>
            </a:avLst>
          </a:prstGeom>
          <a:gradFill flip="none" rotWithShape="1">
            <a:gsLst>
              <a:gs pos="0">
                <a:srgbClr val="D59ED7"/>
              </a:gs>
              <a:gs pos="80000">
                <a:srgbClr val="8DC8E8"/>
              </a:gs>
            </a:gsLst>
            <a:path path="circle">
              <a:fillToRect l="100000" t="100000"/>
            </a:path>
            <a:tileRect r="-100000" b="-100000"/>
          </a:gradFill>
          <a:scene3d>
            <a:camera prst="isometricLeftDown"/>
            <a:lightRig rig="threePt" dir="t"/>
          </a:scene3d>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pic>
        <p:nvPicPr>
          <p:cNvPr id="57" name="CS logo - replacement" descr="Logotipo de Copilot Studio">
            <a:extLst>
              <a:ext uri="{FF2B5EF4-FFF2-40B4-BE49-F238E27FC236}">
                <a16:creationId xmlns:a16="http://schemas.microsoft.com/office/drawing/2014/main" id="{6D1CE6B8-0B05-3D29-23E0-05421BE558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0377" y="3288744"/>
            <a:ext cx="776657" cy="776657"/>
          </a:xfrm>
          <a:prstGeom prst="rect">
            <a:avLst/>
          </a:prstGeom>
          <a:scene3d>
            <a:camera prst="isometricOffAxis1Left">
              <a:rot lat="1080000" lon="3000000" rev="0"/>
            </a:camera>
            <a:lightRig rig="threePt" dir="t"/>
          </a:scene3d>
        </p:spPr>
      </p:pic>
      <p:sp>
        <p:nvSpPr>
          <p:cNvPr id="58" name="Rounded Rectangle 62">
            <a:extLst>
              <a:ext uri="{FF2B5EF4-FFF2-40B4-BE49-F238E27FC236}">
                <a16:creationId xmlns:a16="http://schemas.microsoft.com/office/drawing/2014/main" id="{40D78957-0586-3DEC-9C4A-587070EF9B1A}"/>
              </a:ext>
              <a:ext uri="{C183D7F6-B498-43B3-948B-1728B52AA6E4}">
                <adec:decorative xmlns:adec="http://schemas.microsoft.com/office/drawing/2017/decorative" val="0"/>
              </a:ext>
            </a:extLst>
          </p:cNvPr>
          <p:cNvSpPr/>
          <p:nvPr/>
        </p:nvSpPr>
        <p:spPr bwMode="auto">
          <a:xfrm>
            <a:off x="5200555" y="1768163"/>
            <a:ext cx="167283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s-e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Copilot Studio</a:t>
            </a:r>
          </a:p>
        </p:txBody>
      </p:sp>
      <p:sp>
        <p:nvSpPr>
          <p:cNvPr id="59" name="Copilot Box - replacement" descr="Capa de Copilot">
            <a:extLst>
              <a:ext uri="{FF2B5EF4-FFF2-40B4-BE49-F238E27FC236}">
                <a16:creationId xmlns:a16="http://schemas.microsoft.com/office/drawing/2014/main" id="{3D06E1DA-77C5-C689-BA82-C6A16250070D}"/>
              </a:ext>
            </a:extLst>
          </p:cNvPr>
          <p:cNvSpPr>
            <a:spLocks noChangeAspect="1"/>
          </p:cNvSpPr>
          <p:nvPr/>
        </p:nvSpPr>
        <p:spPr bwMode="auto">
          <a:xfrm>
            <a:off x="3749091" y="2513695"/>
            <a:ext cx="2325013" cy="2325013"/>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scene3d>
            <a:camera prst="isometricLeftDown"/>
            <a:lightRig rig="threePt" dir="t"/>
          </a:scene3d>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60" name="Copilot logo - replacement" descr="Logotipo de Copilot en formato de icono de contorno">
            <a:extLst>
              <a:ext uri="{FF2B5EF4-FFF2-40B4-BE49-F238E27FC236}">
                <a16:creationId xmlns:a16="http://schemas.microsoft.com/office/drawing/2014/main" id="{C14CC413-51CE-ED07-1539-A451972AD276}"/>
              </a:ext>
            </a:extLst>
          </p:cNvPr>
          <p:cNvSpPr>
            <a:spLocks noChangeAspect="1"/>
          </p:cNvSpPr>
          <p:nvPr/>
        </p:nvSpPr>
        <p:spPr>
          <a:xfrm>
            <a:off x="4500798" y="3315946"/>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Aptos" panose="020B0004020202020204" pitchFamily="34" charset="0"/>
              <a:cs typeface="Segoe UI" pitchFamily="34" charset="0"/>
            </a:endParaRPr>
          </a:p>
        </p:txBody>
      </p:sp>
      <p:sp>
        <p:nvSpPr>
          <p:cNvPr id="61" name="Rounded Rectangle 62">
            <a:extLst>
              <a:ext uri="{FF2B5EF4-FFF2-40B4-BE49-F238E27FC236}">
                <a16:creationId xmlns:a16="http://schemas.microsoft.com/office/drawing/2014/main" id="{326F97FB-C322-E07A-59E7-C9342E4966ED}"/>
              </a:ext>
              <a:ext uri="{C183D7F6-B498-43B3-948B-1728B52AA6E4}">
                <adec:decorative xmlns:adec="http://schemas.microsoft.com/office/drawing/2017/decorative" val="0"/>
              </a:ext>
            </a:extLst>
          </p:cNvPr>
          <p:cNvSpPr/>
          <p:nvPr/>
        </p:nvSpPr>
        <p:spPr bwMode="auto">
          <a:xfrm>
            <a:off x="4097321" y="1768163"/>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s-e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Copilot</a:t>
            </a:r>
          </a:p>
        </p:txBody>
      </p:sp>
      <p:pic>
        <p:nvPicPr>
          <p:cNvPr id="62" name="Picture 61" descr="Retrato de una mujer">
            <a:extLst>
              <a:ext uri="{FF2B5EF4-FFF2-40B4-BE49-F238E27FC236}">
                <a16:creationId xmlns:a16="http://schemas.microsoft.com/office/drawing/2014/main" id="{0C8F4408-4E5E-1F3F-D50F-1C52BE3C648D}"/>
              </a:ext>
              <a:ext uri="{C183D7F6-B498-43B3-948B-1728B52AA6E4}">
                <adec:decorative xmlns:adec="http://schemas.microsoft.com/office/drawing/2017/decorative" val="0"/>
              </a:ext>
            </a:extLst>
          </p:cNvPr>
          <p:cNvPicPr>
            <a:picLocks noChangeAspect="1"/>
          </p:cNvPicPr>
          <p:nvPr/>
        </p:nvPicPr>
        <p:blipFill rotWithShape="1">
          <a:blip r:embed="rId4"/>
          <a:srcRect l="7986" t="12923" r="24479" b="42054"/>
          <a:stretch/>
        </p:blipFill>
        <p:spPr>
          <a:xfrm>
            <a:off x="1575500" y="3094445"/>
            <a:ext cx="1162801" cy="1162800"/>
          </a:xfrm>
          <a:prstGeom prst="ellipse">
            <a:avLst/>
          </a:prstGeom>
          <a:solidFill>
            <a:schemeClr val="bg1"/>
          </a:solidFill>
          <a:ln w="14684" cap="flat">
            <a:noFill/>
            <a:prstDash val="solid"/>
            <a:miter/>
          </a:ln>
          <a:effectLst>
            <a:outerShdw blurRad="254000" dist="63500" dir="2700000" algn="tl" rotWithShape="0">
              <a:prstClr val="black">
                <a:alpha val="10000"/>
              </a:prstClr>
            </a:outerShdw>
          </a:effectLst>
        </p:spPr>
      </p:pic>
      <p:grpSp>
        <p:nvGrpSpPr>
          <p:cNvPr id="63" name="Group 62" descr="Conjunto de flechas bidireccionales">
            <a:extLst>
              <a:ext uri="{FF2B5EF4-FFF2-40B4-BE49-F238E27FC236}">
                <a16:creationId xmlns:a16="http://schemas.microsoft.com/office/drawing/2014/main" id="{42EFED22-E1CB-BE01-9457-482D4EB7E0B7}"/>
              </a:ext>
            </a:extLst>
          </p:cNvPr>
          <p:cNvGrpSpPr/>
          <p:nvPr/>
        </p:nvGrpSpPr>
        <p:grpSpPr>
          <a:xfrm>
            <a:off x="2928217" y="3506343"/>
            <a:ext cx="1043807" cy="339829"/>
            <a:chOff x="16892579" y="9293170"/>
            <a:chExt cx="2858461" cy="930620"/>
          </a:xfrm>
        </p:grpSpPr>
        <p:grpSp>
          <p:nvGrpSpPr>
            <p:cNvPr id="64" name="Group 63">
              <a:extLst>
                <a:ext uri="{FF2B5EF4-FFF2-40B4-BE49-F238E27FC236}">
                  <a16:creationId xmlns:a16="http://schemas.microsoft.com/office/drawing/2014/main" id="{E3D6F198-6513-A5F5-1074-12EB546236D3}"/>
                </a:ext>
              </a:extLst>
            </p:cNvPr>
            <p:cNvGrpSpPr/>
            <p:nvPr/>
          </p:nvGrpSpPr>
          <p:grpSpPr>
            <a:xfrm>
              <a:off x="16892579" y="9293170"/>
              <a:ext cx="2492701" cy="463291"/>
              <a:chOff x="16892579" y="9293170"/>
              <a:chExt cx="2492701" cy="463291"/>
            </a:xfrm>
          </p:grpSpPr>
          <p:grpSp>
            <p:nvGrpSpPr>
              <p:cNvPr id="70" name="Group 69">
                <a:extLst>
                  <a:ext uri="{FF2B5EF4-FFF2-40B4-BE49-F238E27FC236}">
                    <a16:creationId xmlns:a16="http://schemas.microsoft.com/office/drawing/2014/main" id="{96D034BC-A700-77C8-F3A8-621012A37894}"/>
                  </a:ext>
                </a:extLst>
              </p:cNvPr>
              <p:cNvGrpSpPr>
                <a:grpSpLocks noChangeAspect="1"/>
              </p:cNvGrpSpPr>
              <p:nvPr/>
            </p:nvGrpSpPr>
            <p:grpSpPr>
              <a:xfrm rot="16200000" flipH="1">
                <a:off x="16758939" y="9426810"/>
                <a:ext cx="463291" cy="196011"/>
                <a:chOff x="24942308" y="2917288"/>
                <a:chExt cx="1321816" cy="559246"/>
              </a:xfrm>
            </p:grpSpPr>
            <p:cxnSp>
              <p:nvCxnSpPr>
                <p:cNvPr id="72" name="Straight Connector 71">
                  <a:extLst>
                    <a:ext uri="{FF2B5EF4-FFF2-40B4-BE49-F238E27FC236}">
                      <a16:creationId xmlns:a16="http://schemas.microsoft.com/office/drawing/2014/main" id="{B2C6A50C-3724-BEDB-6C93-91D4FAC03550}"/>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73" name="Straight Connector 72">
                  <a:extLst>
                    <a:ext uri="{FF2B5EF4-FFF2-40B4-BE49-F238E27FC236}">
                      <a16:creationId xmlns:a16="http://schemas.microsoft.com/office/drawing/2014/main" id="{BEA9F1CA-6287-8AF4-D9A0-333F77112624}"/>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71" name="Straight Connector 70">
                <a:extLst>
                  <a:ext uri="{FF2B5EF4-FFF2-40B4-BE49-F238E27FC236}">
                    <a16:creationId xmlns:a16="http://schemas.microsoft.com/office/drawing/2014/main" id="{A1E9AE28-F04D-C364-3C5A-9DA52A3993DF}"/>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65" name="Group 64">
              <a:extLst>
                <a:ext uri="{FF2B5EF4-FFF2-40B4-BE49-F238E27FC236}">
                  <a16:creationId xmlns:a16="http://schemas.microsoft.com/office/drawing/2014/main" id="{05CBDAB3-D11E-B152-21D5-BB99254078DD}"/>
                </a:ext>
              </a:extLst>
            </p:cNvPr>
            <p:cNvGrpSpPr/>
            <p:nvPr/>
          </p:nvGrpSpPr>
          <p:grpSpPr>
            <a:xfrm rot="10800000">
              <a:off x="17258339" y="9760499"/>
              <a:ext cx="2492701" cy="463291"/>
              <a:chOff x="16892579" y="9293170"/>
              <a:chExt cx="2492701" cy="463291"/>
            </a:xfrm>
          </p:grpSpPr>
          <p:grpSp>
            <p:nvGrpSpPr>
              <p:cNvPr id="66" name="Group 65">
                <a:extLst>
                  <a:ext uri="{FF2B5EF4-FFF2-40B4-BE49-F238E27FC236}">
                    <a16:creationId xmlns:a16="http://schemas.microsoft.com/office/drawing/2014/main" id="{10AC4987-E054-2E85-37E6-37C53E52754E}"/>
                  </a:ext>
                </a:extLst>
              </p:cNvPr>
              <p:cNvGrpSpPr>
                <a:grpSpLocks noChangeAspect="1"/>
              </p:cNvGrpSpPr>
              <p:nvPr/>
            </p:nvGrpSpPr>
            <p:grpSpPr>
              <a:xfrm rot="16200000" flipH="1">
                <a:off x="16758939" y="9426810"/>
                <a:ext cx="463291" cy="196011"/>
                <a:chOff x="24942308" y="2917288"/>
                <a:chExt cx="1321816" cy="559246"/>
              </a:xfrm>
            </p:grpSpPr>
            <p:cxnSp>
              <p:nvCxnSpPr>
                <p:cNvPr id="68" name="Straight Connector 67">
                  <a:extLst>
                    <a:ext uri="{FF2B5EF4-FFF2-40B4-BE49-F238E27FC236}">
                      <a16:creationId xmlns:a16="http://schemas.microsoft.com/office/drawing/2014/main" id="{75EF151C-A5E9-7B4D-F4F1-F2487CAACAC8}"/>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69" name="Straight Connector 68">
                  <a:extLst>
                    <a:ext uri="{FF2B5EF4-FFF2-40B4-BE49-F238E27FC236}">
                      <a16:creationId xmlns:a16="http://schemas.microsoft.com/office/drawing/2014/main" id="{0385CFF9-3B7B-4E79-A2AF-1BF3606373D0}"/>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67" name="Straight Connector 66">
                <a:extLst>
                  <a:ext uri="{FF2B5EF4-FFF2-40B4-BE49-F238E27FC236}">
                    <a16:creationId xmlns:a16="http://schemas.microsoft.com/office/drawing/2014/main" id="{44E6B539-2A3D-DEFB-6931-79CC434383E1}"/>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74" name="Rounded Rectangle 62">
            <a:extLst>
              <a:ext uri="{FF2B5EF4-FFF2-40B4-BE49-F238E27FC236}">
                <a16:creationId xmlns:a16="http://schemas.microsoft.com/office/drawing/2014/main" id="{07D93F0E-7E26-17E5-129A-F469E8A2CA1F}"/>
              </a:ext>
              <a:ext uri="{C183D7F6-B498-43B3-948B-1728B52AA6E4}">
                <adec:decorative xmlns:adec="http://schemas.microsoft.com/office/drawing/2017/decorative" val="1"/>
              </a:ext>
            </a:extLst>
          </p:cNvPr>
          <p:cNvSpPr/>
          <p:nvPr/>
        </p:nvSpPr>
        <p:spPr bwMode="auto">
          <a:xfrm>
            <a:off x="7974210" y="1768163"/>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s-es" sz="1800" b="0" i="0" u="none" strike="noStrike" kern="0" cap="none" spc="0" normalizeH="0" baseline="0" noProof="0">
                <a:ln>
                  <a:noFill/>
                </a:ln>
                <a:gradFill>
                  <a:gsLst>
                    <a:gs pos="88073">
                      <a:srgbClr val="000000"/>
                    </a:gs>
                    <a:gs pos="68807">
                      <a:srgbClr val="000000"/>
                    </a:gs>
                  </a:gsLst>
                  <a:lin ang="5400000" scaled="1"/>
                </a:gradFill>
                <a:effectLst/>
                <a:uLnTx/>
                <a:uFillTx/>
                <a:latin typeface="Aptos" panose="020B0004020202020204" pitchFamily="34" charset="0"/>
                <a:cs typeface="Segoe Sans Display Semibold" pitchFamily="2" charset="0"/>
              </a:rPr>
              <a:t>Agentes</a:t>
            </a:r>
          </a:p>
        </p:txBody>
      </p:sp>
      <p:sp>
        <p:nvSpPr>
          <p:cNvPr id="75" name="Rectangle: Rounded Corners 74">
            <a:extLst>
              <a:ext uri="{FF2B5EF4-FFF2-40B4-BE49-F238E27FC236}">
                <a16:creationId xmlns:a16="http://schemas.microsoft.com/office/drawing/2014/main" id="{0C64E2AD-6383-36B1-6DB8-066F7353AD5A}"/>
              </a:ext>
            </a:extLst>
          </p:cNvPr>
          <p:cNvSpPr/>
          <p:nvPr/>
        </p:nvSpPr>
        <p:spPr bwMode="auto">
          <a:xfrm>
            <a:off x="4097483" y="5512526"/>
            <a:ext cx="6568174" cy="362427"/>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w="3175">
                  <a:noFill/>
                </a:ln>
                <a:solidFill>
                  <a:srgbClr val="FFFFFF"/>
                </a:solidFill>
                <a:effectLst/>
                <a:uLnTx/>
                <a:uFillTx/>
                <a:latin typeface="Aptos" panose="020B0004020202020204" pitchFamily="34" charset="0"/>
              </a:rPr>
              <a:t>Sistema de control de Copilot</a:t>
            </a:r>
          </a:p>
        </p:txBody>
      </p:sp>
      <p:grpSp>
        <p:nvGrpSpPr>
          <p:cNvPr id="76" name="Group 75" descr="Icono de una red conectada">
            <a:extLst>
              <a:ext uri="{FF2B5EF4-FFF2-40B4-BE49-F238E27FC236}">
                <a16:creationId xmlns:a16="http://schemas.microsoft.com/office/drawing/2014/main" id="{C392488D-31EC-AF1A-D704-C5CC5C63C0D0}"/>
              </a:ext>
            </a:extLst>
          </p:cNvPr>
          <p:cNvGrpSpPr/>
          <p:nvPr/>
        </p:nvGrpSpPr>
        <p:grpSpPr>
          <a:xfrm>
            <a:off x="7704657" y="2298027"/>
            <a:ext cx="429790" cy="429790"/>
            <a:chOff x="36782287" y="9539321"/>
            <a:chExt cx="1796350" cy="1796350"/>
          </a:xfrm>
        </p:grpSpPr>
        <p:sp>
          <p:nvSpPr>
            <p:cNvPr id="77" name="Box">
              <a:extLst>
                <a:ext uri="{FF2B5EF4-FFF2-40B4-BE49-F238E27FC236}">
                  <a16:creationId xmlns:a16="http://schemas.microsoft.com/office/drawing/2014/main" id="{856C784C-B560-C2B1-A0D7-7DA1725E857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sp>
          <p:nvSpPr>
            <p:cNvPr id="78" name="Graphic 82">
              <a:extLst>
                <a:ext uri="{FF2B5EF4-FFF2-40B4-BE49-F238E27FC236}">
                  <a16:creationId xmlns:a16="http://schemas.microsoft.com/office/drawing/2014/main" id="{B7231E10-D3EC-5BBC-70BC-C2DAD24C942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noFill/>
                </a:ln>
                <a:solidFill>
                  <a:srgbClr val="FFFFFF"/>
                </a:solidFill>
                <a:effectLst/>
                <a:uLnTx/>
                <a:uFillTx/>
                <a:latin typeface="Aptos" panose="020B0004020202020204" pitchFamily="34" charset="0"/>
              </a:endParaRPr>
            </a:p>
          </p:txBody>
        </p:sp>
      </p:grpSp>
    </p:spTree>
    <p:extLst>
      <p:ext uri="{BB962C8B-B14F-4D97-AF65-F5344CB8AC3E}">
        <p14:creationId xmlns:p14="http://schemas.microsoft.com/office/powerpoint/2010/main" val="315531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par>
                                <p:cTn id="8" presetID="42" presetClass="path" presetSubtype="0" decel="100000" fill="hold" nodeType="withEffect">
                                  <p:stCondLst>
                                    <p:cond delay="200"/>
                                  </p:stCondLst>
                                  <p:childTnLst>
                                    <p:animMotion origin="layout" path="M -2.70833E-6 -1.11111E-6 L -2.70833E-6 0.03542 " pathEditMode="relative" rAng="0" ptsTypes="AA">
                                      <p:cBhvr>
                                        <p:cTn id="9" dur="700" spd="-100000" fill="hold"/>
                                        <p:tgtEl>
                                          <p:spTgt spid="63"/>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42" presetClass="path" presetSubtype="0" decel="100000" fill="hold" grpId="1" nodeType="withEffect">
                                  <p:stCondLst>
                                    <p:cond delay="300"/>
                                  </p:stCondLst>
                                  <p:childTnLst>
                                    <p:animMotion origin="layout" path="M -4.58333E-6 3.7037E-7 L -4.58333E-6 0.03542 " pathEditMode="relative" rAng="0" ptsTypes="AA">
                                      <p:cBhvr>
                                        <p:cTn id="14" dur="700" spd="-100000" fill="hold"/>
                                        <p:tgtEl>
                                          <p:spTgt spid="59"/>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decel="100000" fill="hold" grpId="1" nodeType="withEffect">
                                  <p:stCondLst>
                                    <p:cond delay="300"/>
                                  </p:stCondLst>
                                  <p:childTnLst>
                                    <p:animMotion origin="layout" path="M -4.58333E-6 -1.11111E-6 L -4.58333E-6 0.03542 " pathEditMode="relative" rAng="0" ptsTypes="AA">
                                      <p:cBhvr>
                                        <p:cTn id="19" dur="700" spd="-100000" fill="hold"/>
                                        <p:tgtEl>
                                          <p:spTgt spid="60"/>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42" presetClass="path" presetSubtype="0" decel="100000" fill="hold" grpId="1" nodeType="withEffect">
                                  <p:stCondLst>
                                    <p:cond delay="300"/>
                                  </p:stCondLst>
                                  <p:childTnLst>
                                    <p:animMotion origin="layout" path="M 4.98307E-6 -4.44444E-6 L 4.98307E-6 0.03542 " pathEditMode="relative" rAng="0" ptsTypes="AA">
                                      <p:cBhvr>
                                        <p:cTn id="24" dur="700" spd="-100000" fill="hold"/>
                                        <p:tgtEl>
                                          <p:spTgt spid="61"/>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42" presetClass="path" presetSubtype="0" decel="100000" fill="hold" grpId="1" nodeType="withEffect">
                                  <p:stCondLst>
                                    <p:cond delay="300"/>
                                  </p:stCondLst>
                                  <p:childTnLst>
                                    <p:animMotion origin="layout" path="M 2.29167E-6 -1.11111E-6 L 2.29167E-6 0.03542 " pathEditMode="relative" rAng="0" ptsTypes="AA">
                                      <p:cBhvr>
                                        <p:cTn id="29" dur="700" spd="-100000" fill="hold"/>
                                        <p:tgtEl>
                                          <p:spTgt spid="56"/>
                                        </p:tgtEl>
                                        <p:attrNameLst>
                                          <p:attrName>ppt_x</p:attrName>
                                          <p:attrName>ppt_y</p:attrName>
                                        </p:attrNameLst>
                                      </p:cBhvr>
                                      <p:rCtr x="0" y="1759"/>
                                    </p:animMotion>
                                  </p:childTnLst>
                                </p:cTn>
                              </p:par>
                              <p:par>
                                <p:cTn id="30" presetID="10" presetClass="entr" presetSubtype="0" fill="hold" nodeType="withEffect">
                                  <p:stCondLst>
                                    <p:cond delay="3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nodeType="withEffect">
                                  <p:stCondLst>
                                    <p:cond delay="300"/>
                                  </p:stCondLst>
                                  <p:childTnLst>
                                    <p:animMotion origin="layout" path="M 2.29167E-6 -1.11111E-6 L 2.29167E-6 0.03542 " pathEditMode="relative" rAng="0" ptsTypes="AA">
                                      <p:cBhvr>
                                        <p:cTn id="34" dur="700" spd="-100000" fill="hold"/>
                                        <p:tgtEl>
                                          <p:spTgt spid="57"/>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300"/>
                                  </p:stCondLst>
                                  <p:childTnLst>
                                    <p:animMotion origin="layout" path="M -1.03673E-6 -4.44444E-6 L -1.03673E-6 0.03542 " pathEditMode="relative" rAng="0" ptsTypes="AA">
                                      <p:cBhvr>
                                        <p:cTn id="39" dur="700" spd="-100000" fill="hold"/>
                                        <p:tgtEl>
                                          <p:spTgt spid="58"/>
                                        </p:tgtEl>
                                        <p:attrNameLst>
                                          <p:attrName>ppt_x</p:attrName>
                                          <p:attrName>ppt_y</p:attrName>
                                        </p:attrNameLst>
                                      </p:cBhvr>
                                      <p:rCtr x="0" y="1759"/>
                                    </p:animMotion>
                                  </p:childTnLst>
                                </p:cTn>
                              </p:par>
                              <p:par>
                                <p:cTn id="40" presetID="22" presetClass="entr" presetSubtype="8" fill="hold" nodeType="withEffect">
                                  <p:stCondLst>
                                    <p:cond delay="70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750"/>
                                        <p:tgtEl>
                                          <p:spTgt spid="3"/>
                                        </p:tgtEl>
                                      </p:cBhvr>
                                    </p:animEffect>
                                  </p:childTnLst>
                                </p:cTn>
                              </p:par>
                              <p:par>
                                <p:cTn id="43" presetID="42" presetClass="path" presetSubtype="0" decel="100000" fill="hold" nodeType="withEffect">
                                  <p:stCondLst>
                                    <p:cond delay="200"/>
                                  </p:stCondLst>
                                  <p:childTnLst>
                                    <p:animMotion origin="layout" path="M -3.75E-6 -1.85185E-6 L -3.75E-6 0.03542 " pathEditMode="relative" rAng="0" ptsTypes="AA">
                                      <p:cBhvr>
                                        <p:cTn id="44" dur="1000" spd="-100000" fill="hold"/>
                                        <p:tgtEl>
                                          <p:spTgt spid="3"/>
                                        </p:tgtEl>
                                        <p:attrNameLst>
                                          <p:attrName>ppt_x</p:attrName>
                                          <p:attrName>ppt_y</p:attrName>
                                        </p:attrNameLst>
                                      </p:cBhvr>
                                      <p:rCtr x="0" y="1759"/>
                                    </p:animMotion>
                                  </p:childTnLst>
                                </p:cTn>
                              </p:par>
                              <p:par>
                                <p:cTn id="45" presetID="10" presetClass="entr" presetSubtype="0" fill="hold" nodeType="withEffect">
                                  <p:stCondLst>
                                    <p:cond delay="95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6" presetClass="emph" presetSubtype="0" accel="100000" autoRev="1" fill="hold" nodeType="withEffect">
                                  <p:stCondLst>
                                    <p:cond delay="450"/>
                                  </p:stCondLst>
                                  <p:childTnLst>
                                    <p:animScale>
                                      <p:cBhvr>
                                        <p:cTn id="49" dur="500" fill="hold"/>
                                        <p:tgtEl>
                                          <p:spTgt spid="32"/>
                                        </p:tgtEl>
                                      </p:cBhvr>
                                      <p:by x="80000" y="80000"/>
                                    </p:animScale>
                                  </p:childTnLst>
                                </p:cTn>
                              </p:par>
                              <p:par>
                                <p:cTn id="50" presetID="10" presetClass="entr" presetSubtype="0" fill="hold" nodeType="withEffect">
                                  <p:stCondLst>
                                    <p:cond delay="11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6" presetClass="emph" presetSubtype="0" accel="100000" autoRev="1" fill="hold" nodeType="withEffect">
                                  <p:stCondLst>
                                    <p:cond delay="600"/>
                                  </p:stCondLst>
                                  <p:childTnLst>
                                    <p:animScale>
                                      <p:cBhvr>
                                        <p:cTn id="54" dur="500" fill="hold"/>
                                        <p:tgtEl>
                                          <p:spTgt spid="35"/>
                                        </p:tgtEl>
                                      </p:cBhvr>
                                      <p:by x="80000" y="80000"/>
                                    </p:animScale>
                                  </p:childTnLst>
                                </p:cTn>
                              </p:par>
                              <p:par>
                                <p:cTn id="55" presetID="10" presetClass="entr" presetSubtype="0" fill="hold" nodeType="withEffect">
                                  <p:stCondLst>
                                    <p:cond delay="10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par>
                                <p:cTn id="58" presetID="6" presetClass="emph" presetSubtype="0" accel="100000" autoRev="1" fill="hold" nodeType="withEffect">
                                  <p:stCondLst>
                                    <p:cond delay="500"/>
                                  </p:stCondLst>
                                  <p:childTnLst>
                                    <p:animScale>
                                      <p:cBhvr>
                                        <p:cTn id="59" dur="500" fill="hold"/>
                                        <p:tgtEl>
                                          <p:spTgt spid="38"/>
                                        </p:tgtEl>
                                      </p:cBhvr>
                                      <p:by x="80000" y="80000"/>
                                    </p:animScale>
                                  </p:childTnLst>
                                </p:cTn>
                              </p:par>
                              <p:par>
                                <p:cTn id="60" presetID="10" presetClass="entr" presetSubtype="0" fill="hold" nodeType="withEffect">
                                  <p:stCondLst>
                                    <p:cond delay="90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6" presetClass="emph" presetSubtype="0" accel="100000" autoRev="1" fill="hold" nodeType="withEffect">
                                  <p:stCondLst>
                                    <p:cond delay="400"/>
                                  </p:stCondLst>
                                  <p:childTnLst>
                                    <p:animScale>
                                      <p:cBhvr>
                                        <p:cTn id="64" dur="500" fill="hold"/>
                                        <p:tgtEl>
                                          <p:spTgt spid="44"/>
                                        </p:tgtEl>
                                      </p:cBhvr>
                                      <p:by x="80000" y="80000"/>
                                    </p:animScale>
                                  </p:childTnLst>
                                </p:cTn>
                              </p:par>
                              <p:par>
                                <p:cTn id="65" presetID="10" presetClass="entr" presetSubtype="0" fill="hold" nodeType="withEffect">
                                  <p:stCondLst>
                                    <p:cond delay="115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6" presetClass="emph" presetSubtype="0" accel="100000" autoRev="1" fill="hold" nodeType="withEffect">
                                  <p:stCondLst>
                                    <p:cond delay="650"/>
                                  </p:stCondLst>
                                  <p:childTnLst>
                                    <p:animScale>
                                      <p:cBhvr>
                                        <p:cTn id="69" dur="500" fill="hold"/>
                                        <p:tgtEl>
                                          <p:spTgt spid="41"/>
                                        </p:tgtEl>
                                      </p:cBhvr>
                                      <p:by x="80000" y="80000"/>
                                    </p:animScale>
                                  </p:childTnLst>
                                </p:cTn>
                              </p:par>
                              <p:par>
                                <p:cTn id="70" presetID="10" presetClass="entr" presetSubtype="0" fill="hold" nodeType="withEffect">
                                  <p:stCondLst>
                                    <p:cond delay="120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par>
                                <p:cTn id="73" presetID="6" presetClass="emph" presetSubtype="0" accel="100000" autoRev="1" fill="hold" nodeType="withEffect">
                                  <p:stCondLst>
                                    <p:cond delay="700"/>
                                  </p:stCondLst>
                                  <p:childTnLst>
                                    <p:animScale>
                                      <p:cBhvr>
                                        <p:cTn id="74" dur="500" fill="hold"/>
                                        <p:tgtEl>
                                          <p:spTgt spid="47"/>
                                        </p:tgtEl>
                                      </p:cBhvr>
                                      <p:by x="80000" y="80000"/>
                                    </p:animScale>
                                  </p:childTnLst>
                                </p:cTn>
                              </p:par>
                              <p:par>
                                <p:cTn id="75" presetID="10" presetClass="entr" presetSubtype="0" fill="hold" nodeType="withEffect">
                                  <p:stCondLst>
                                    <p:cond delay="125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6" presetClass="emph" presetSubtype="0" accel="100000" autoRev="1" fill="hold" nodeType="withEffect">
                                  <p:stCondLst>
                                    <p:cond delay="750"/>
                                  </p:stCondLst>
                                  <p:childTnLst>
                                    <p:animScale>
                                      <p:cBhvr>
                                        <p:cTn id="79" dur="500" fill="hold"/>
                                        <p:tgtEl>
                                          <p:spTgt spid="50"/>
                                        </p:tgtEl>
                                      </p:cBhvr>
                                      <p:by x="80000" y="80000"/>
                                    </p:animScale>
                                  </p:childTnLst>
                                </p:cTn>
                              </p:par>
                              <p:par>
                                <p:cTn id="80" presetID="10" presetClass="entr" presetSubtype="0" fill="hold" nodeType="withEffect">
                                  <p:stCondLst>
                                    <p:cond delay="105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par>
                                <p:cTn id="83" presetID="6" presetClass="emph" presetSubtype="0" accel="100000" autoRev="1" fill="hold" nodeType="withEffect">
                                  <p:stCondLst>
                                    <p:cond delay="550"/>
                                  </p:stCondLst>
                                  <p:childTnLst>
                                    <p:animScale>
                                      <p:cBhvr>
                                        <p:cTn id="84" dur="500" fill="hold"/>
                                        <p:tgtEl>
                                          <p:spTgt spid="53"/>
                                        </p:tgtEl>
                                      </p:cBhvr>
                                      <p:by x="80000" y="80000"/>
                                    </p:animScale>
                                  </p:childTnLst>
                                </p:cTn>
                              </p:par>
                              <p:par>
                                <p:cTn id="85" presetID="10" presetClass="entr" presetSubtype="0" fill="hold" grpId="0" nodeType="withEffect">
                                  <p:stCondLst>
                                    <p:cond delay="85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6" presetClass="emph" presetSubtype="0" accel="100000" autoRev="1" fill="hold" grpId="1" nodeType="withEffect">
                                  <p:stCondLst>
                                    <p:cond delay="350"/>
                                  </p:stCondLst>
                                  <p:childTnLst>
                                    <p:animScale>
                                      <p:cBhvr>
                                        <p:cTn id="89" dur="500" fill="hold"/>
                                        <p:tgtEl>
                                          <p:spTgt spid="74"/>
                                        </p:tgtEl>
                                      </p:cBhvr>
                                      <p:by x="80000" y="80000"/>
                                    </p:animScale>
                                  </p:childTnLst>
                                </p:cTn>
                              </p:par>
                              <p:par>
                                <p:cTn id="90" presetID="10" presetClass="entr" presetSubtype="0" fill="hold" nodeType="withEffect">
                                  <p:stCondLst>
                                    <p:cond delay="10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500"/>
                                        <p:tgtEl>
                                          <p:spTgt spid="62"/>
                                        </p:tgtEl>
                                      </p:cBhvr>
                                    </p:animEffect>
                                  </p:childTnLst>
                                </p:cTn>
                              </p:par>
                              <p:par>
                                <p:cTn id="93" presetID="42" presetClass="path" presetSubtype="0" decel="100000" fill="hold" nodeType="withEffect">
                                  <p:stCondLst>
                                    <p:cond delay="100"/>
                                  </p:stCondLst>
                                  <p:childTnLst>
                                    <p:animMotion origin="layout" path="M -2.91667E-6 3.7037E-7 L -2.91667E-6 0.03542 " pathEditMode="relative" rAng="0" ptsTypes="AA">
                                      <p:cBhvr>
                                        <p:cTn id="94" dur="700" spd="-100000" fill="hold"/>
                                        <p:tgtEl>
                                          <p:spTgt spid="62"/>
                                        </p:tgtEl>
                                        <p:attrNameLst>
                                          <p:attrName>ppt_x</p:attrName>
                                          <p:attrName>ppt_y</p:attrName>
                                        </p:attrNameLst>
                                      </p:cBhvr>
                                      <p:rCtr x="0" y="1759"/>
                                    </p:animMotion>
                                  </p:childTnLst>
                                </p:cTn>
                              </p:par>
                              <p:par>
                                <p:cTn id="95" presetID="10" presetClass="entr" presetSubtype="0" fill="hold" grpId="0" nodeType="withEffect">
                                  <p:stCondLst>
                                    <p:cond delay="75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42" presetClass="path" presetSubtype="0" decel="100000" fill="hold" grpId="1" nodeType="withEffect">
                                  <p:stCondLst>
                                    <p:cond delay="750"/>
                                  </p:stCondLst>
                                  <p:childTnLst>
                                    <p:animMotion origin="layout" path="M 1.25E-6 7.40741E-7 L 1.25E-6 0.03542 " pathEditMode="relative" rAng="0" ptsTypes="AA">
                                      <p:cBhvr>
                                        <p:cTn id="99" dur="700" spd="-100000" fill="hold"/>
                                        <p:tgtEl>
                                          <p:spTgt spid="75"/>
                                        </p:tgtEl>
                                        <p:attrNameLst>
                                          <p:attrName>ppt_x</p:attrName>
                                          <p:attrName>ppt_y</p:attrName>
                                        </p:attrNameLst>
                                      </p:cBhvr>
                                      <p:rCtr x="0" y="1759"/>
                                    </p:animMotion>
                                  </p:childTnLst>
                                </p:cTn>
                              </p:par>
                              <p:par>
                                <p:cTn id="100" presetID="10" presetClass="entr" presetSubtype="0" fill="hold" nodeType="withEffect">
                                  <p:stCondLst>
                                    <p:cond delay="950"/>
                                  </p:stCondLst>
                                  <p:childTnLst>
                                    <p:set>
                                      <p:cBhvr>
                                        <p:cTn id="101" dur="1" fill="hold">
                                          <p:stCondLst>
                                            <p:cond delay="0"/>
                                          </p:stCondLst>
                                        </p:cTn>
                                        <p:tgtEl>
                                          <p:spTgt spid="76"/>
                                        </p:tgtEl>
                                        <p:attrNameLst>
                                          <p:attrName>style.visibility</p:attrName>
                                        </p:attrNameLst>
                                      </p:cBhvr>
                                      <p:to>
                                        <p:strVal val="visible"/>
                                      </p:to>
                                    </p:set>
                                    <p:animEffect transition="in" filter="fade">
                                      <p:cBhvr>
                                        <p:cTn id="102" dur="500"/>
                                        <p:tgtEl>
                                          <p:spTgt spid="76"/>
                                        </p:tgtEl>
                                      </p:cBhvr>
                                    </p:animEffect>
                                  </p:childTnLst>
                                </p:cTn>
                              </p:par>
                              <p:par>
                                <p:cTn id="103" presetID="6" presetClass="emph" presetSubtype="0" accel="100000" autoRev="1" fill="hold" nodeType="withEffect">
                                  <p:stCondLst>
                                    <p:cond delay="450"/>
                                  </p:stCondLst>
                                  <p:childTnLst>
                                    <p:animScale>
                                      <p:cBhvr>
                                        <p:cTn id="104" dur="500" fill="hold"/>
                                        <p:tgtEl>
                                          <p:spTgt spid="7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8" grpId="0"/>
      <p:bldP spid="58" grpId="1"/>
      <p:bldP spid="59" grpId="0" animBg="1"/>
      <p:bldP spid="59" grpId="1" animBg="1"/>
      <p:bldP spid="60" grpId="0" animBg="1"/>
      <p:bldP spid="60" grpId="1" animBg="1"/>
      <p:bldP spid="61" grpId="0"/>
      <p:bldP spid="61" grpId="1"/>
      <p:bldP spid="74" grpId="0"/>
      <p:bldP spid="74" grpId="1"/>
      <p:bldP spid="75" grpId="0" animBg="1"/>
      <p:bldP spid="7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FAE88-BDAB-5153-5B43-1C16213CE232}"/>
              </a:ext>
            </a:extLst>
          </p:cNvPr>
          <p:cNvSpPr>
            <a:spLocks noGrp="1"/>
          </p:cNvSpPr>
          <p:nvPr>
            <p:ph type="title"/>
          </p:nvPr>
        </p:nvSpPr>
        <p:spPr>
          <a:xfrm>
            <a:off x="588263" y="211161"/>
            <a:ext cx="11018520" cy="498598"/>
          </a:xfrm>
        </p:spPr>
        <p:txBody>
          <a:bodyPr>
            <a:noAutofit/>
          </a:bodyPr>
          <a:lstStyle/>
          <a:p>
            <a:pPr algn="ctr"/>
            <a:r>
              <a:rPr lang="es-es"/>
              <a:t>Agentes en Copilot Chat</a:t>
            </a:r>
            <a:endParaRPr lang="en-AU"/>
          </a:p>
        </p:txBody>
      </p:sp>
      <p:sp>
        <p:nvSpPr>
          <p:cNvPr id="3" name="TextBox 2">
            <a:extLst>
              <a:ext uri="{FF2B5EF4-FFF2-40B4-BE49-F238E27FC236}">
                <a16:creationId xmlns:a16="http://schemas.microsoft.com/office/drawing/2014/main" id="{4DE1C462-DA02-7402-BB2B-05C508246B32}"/>
              </a:ext>
            </a:extLst>
          </p:cNvPr>
          <p:cNvSpPr txBox="1"/>
          <p:nvPr/>
        </p:nvSpPr>
        <p:spPr>
          <a:xfrm>
            <a:off x="5457257" y="947569"/>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sp>
        <p:nvSpPr>
          <p:cNvPr id="8" name="TextBox 7">
            <a:extLst>
              <a:ext uri="{FF2B5EF4-FFF2-40B4-BE49-F238E27FC236}">
                <a16:creationId xmlns:a16="http://schemas.microsoft.com/office/drawing/2014/main" id="{46FAA152-F000-FE24-70F3-44C351E0F3B6}"/>
              </a:ext>
            </a:extLst>
          </p:cNvPr>
          <p:cNvSpPr txBox="1"/>
          <p:nvPr/>
        </p:nvSpPr>
        <p:spPr>
          <a:xfrm>
            <a:off x="5456537" y="3857264"/>
            <a:ext cx="6298217" cy="2651760"/>
          </a:xfrm>
          <a:prstGeom prst="roundRect">
            <a:avLst>
              <a:gd name="adj" fmla="val 5592"/>
            </a:avLst>
          </a:prstGeom>
          <a:solidFill>
            <a:srgbClr val="FFFFFF">
              <a:alpha val="89804"/>
            </a:srgbClr>
          </a:solidFill>
          <a:ln w="19050" cap="flat" cmpd="sng" algn="ctr">
            <a:gradFill>
              <a:gsLst>
                <a:gs pos="0">
                  <a:srgbClr val="E2E2E0"/>
                </a:gs>
                <a:gs pos="100000">
                  <a:srgbClr val="BEBFBE"/>
                </a:gs>
              </a:gsLst>
              <a:lin ang="5400000" scaled="0"/>
            </a:gradFill>
            <a:prstDash val="solid"/>
            <a:miter lim="800000"/>
            <a:headEnd type="none" w="med" len="med"/>
            <a:tailEnd type="none" w="med" len="med"/>
          </a:ln>
          <a:effectLst>
            <a:outerShdw blurRad="76200" dist="12700" dir="5400000" algn="t" rotWithShape="0">
              <a:prstClr val="black">
                <a:alpha val="22000"/>
              </a:prstClr>
            </a:outerShdw>
          </a:effectLst>
        </p:spPr>
        <p:txBody>
          <a:bodyPr rot="0" spcFirstLastPara="0" vertOverflow="overflow" horzOverflow="overflow" vert="horz" wrap="square" lIns="152400" tIns="121920" rIns="152400" bIns="121920" numCol="1" spcCol="0" rtlCol="0" fromWordArt="0" anchor="b" anchorCtr="0" forceAA="0" compatLnSpc="1">
            <a:prstTxWarp prst="textNoShape">
              <a:avLst/>
            </a:prstTxWarp>
            <a:noAutofit/>
          </a:bodyPr>
          <a:lstStyle>
            <a:defPPr>
              <a:defRPr lang="en-US"/>
            </a:defPPr>
            <a:lvl1pPr algn="ctr" defTabSz="777029" fontAlgn="base">
              <a:spcBef>
                <a:spcPct val="0"/>
              </a:spcBef>
              <a:spcAft>
                <a:spcPct val="0"/>
              </a:spcAft>
              <a:defRPr sz="1600" b="1" kern="0">
                <a:solidFill>
                  <a:schemeClr val="tx1"/>
                </a:solidFill>
                <a:latin typeface="Segoe UI Variable Display"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777029"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000000"/>
              </a:solidFill>
              <a:effectLst/>
              <a:uLnTx/>
              <a:uFillTx/>
              <a:latin typeface="Segoe UI Variable Display" pitchFamily="2" charset="0"/>
              <a:ea typeface="+mn-ea"/>
              <a:cs typeface="+mn-cs"/>
            </a:endParaRPr>
          </a:p>
        </p:txBody>
      </p:sp>
      <p:pic>
        <p:nvPicPr>
          <p:cNvPr id="9" name="Picture 8">
            <a:extLst>
              <a:ext uri="{FF2B5EF4-FFF2-40B4-BE49-F238E27FC236}">
                <a16:creationId xmlns:a16="http://schemas.microsoft.com/office/drawing/2014/main" id="{CCBABD47-11D4-4813-F513-EE933DEEF321}"/>
              </a:ext>
            </a:extLst>
          </p:cNvPr>
          <p:cNvPicPr>
            <a:picLocks noChangeAspect="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a:ext>
            </a:extLst>
          </a:blip>
          <a:stretch>
            <a:fillRect/>
          </a:stretch>
        </p:blipFill>
        <p:spPr>
          <a:xfrm>
            <a:off x="5546537" y="4770477"/>
            <a:ext cx="6131062" cy="1351112"/>
          </a:xfrm>
          <a:prstGeom prst="rect">
            <a:avLst/>
          </a:prstGeom>
        </p:spPr>
      </p:pic>
      <p:pic>
        <p:nvPicPr>
          <p:cNvPr id="11" name="Picture 10">
            <a:extLst>
              <a:ext uri="{FF2B5EF4-FFF2-40B4-BE49-F238E27FC236}">
                <a16:creationId xmlns:a16="http://schemas.microsoft.com/office/drawing/2014/main" id="{D0A4B24D-2C20-894B-396A-134FA56905B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40834" y="1901608"/>
            <a:ext cx="6131062" cy="1343958"/>
          </a:xfrm>
          <a:prstGeom prst="rect">
            <a:avLst/>
          </a:prstGeom>
        </p:spPr>
      </p:pic>
      <p:sp>
        <p:nvSpPr>
          <p:cNvPr id="12" name="TextBox 11">
            <a:extLst>
              <a:ext uri="{FF2B5EF4-FFF2-40B4-BE49-F238E27FC236}">
                <a16:creationId xmlns:a16="http://schemas.microsoft.com/office/drawing/2014/main" id="{E7A6019B-9150-0E36-4A1C-351A8EE93344}"/>
              </a:ext>
            </a:extLst>
          </p:cNvPr>
          <p:cNvSpPr txBox="1"/>
          <p:nvPr/>
        </p:nvSpPr>
        <p:spPr>
          <a:xfrm>
            <a:off x="5540834" y="1003636"/>
            <a:ext cx="6058208" cy="892552"/>
          </a:xfrm>
          <a:prstGeom prst="rect">
            <a:avLst/>
          </a:prstGeom>
          <a:noFill/>
        </p:spPr>
        <p:txBody>
          <a:bodyPr wrap="square" rtlCol="0">
            <a:spAutoFit/>
          </a:bodyPr>
          <a:lstStyle/>
          <a:p>
            <a:pPr algn="ctr"/>
            <a:r>
              <a:rPr lang="es-es" sz="1600" b="1" dirty="0">
                <a:solidFill>
                  <a:srgbClr val="000000"/>
                </a:solidFill>
                <a:latin typeface="Segoe UI Semibold" panose="020B0702040204020203" pitchFamily="34" charset="0"/>
                <a:cs typeface="Segoe UI Semibold" panose="020B0702040204020203" pitchFamily="34" charset="0"/>
              </a:rPr>
              <a:t>Agentes incluidos en Copilot Chat</a:t>
            </a:r>
            <a:br>
              <a:rPr dirty="0"/>
            </a:br>
            <a:r>
              <a:rPr lang="es-es" sz="1200" dirty="0">
                <a:solidFill>
                  <a:srgbClr val="000000"/>
                </a:solidFill>
                <a:latin typeface="Segoe UI "/>
              </a:rPr>
              <a:t>Los usuarios sin licencia de Copilot Chat pueden usar sin coste adicional los agentes </a:t>
            </a:r>
            <a:br>
              <a:rPr lang="es-es" sz="1200" dirty="0">
                <a:solidFill>
                  <a:srgbClr val="000000"/>
                </a:solidFill>
                <a:latin typeface="Segoe UI "/>
              </a:rPr>
            </a:br>
            <a:r>
              <a:rPr lang="es-es" sz="1200" dirty="0">
                <a:solidFill>
                  <a:srgbClr val="000000"/>
                </a:solidFill>
                <a:latin typeface="Segoe UI "/>
              </a:rPr>
              <a:t>de Microsoft 365 Copilot incluidos en Copilot Chat, basados en instrucciones </a:t>
            </a:r>
            <a:br>
              <a:rPr lang="es-es" sz="1200" dirty="0">
                <a:solidFill>
                  <a:srgbClr val="000000"/>
                </a:solidFill>
                <a:latin typeface="Segoe UI "/>
              </a:rPr>
            </a:br>
            <a:r>
              <a:rPr lang="es-es" sz="1200" dirty="0">
                <a:solidFill>
                  <a:srgbClr val="000000"/>
                </a:solidFill>
                <a:latin typeface="Segoe UI "/>
              </a:rPr>
              <a:t>y sitios web públicos (agentes personalizados incluidos).</a:t>
            </a:r>
          </a:p>
        </p:txBody>
      </p:sp>
      <p:sp>
        <p:nvSpPr>
          <p:cNvPr id="13" name="TextBox 12">
            <a:extLst>
              <a:ext uri="{FF2B5EF4-FFF2-40B4-BE49-F238E27FC236}">
                <a16:creationId xmlns:a16="http://schemas.microsoft.com/office/drawing/2014/main" id="{532E2392-69C6-8537-F757-7BC4DBA1BCF7}"/>
              </a:ext>
            </a:extLst>
          </p:cNvPr>
          <p:cNvSpPr txBox="1"/>
          <p:nvPr/>
        </p:nvSpPr>
        <p:spPr>
          <a:xfrm>
            <a:off x="5546537" y="3955170"/>
            <a:ext cx="6058208" cy="707886"/>
          </a:xfrm>
          <a:prstGeom prst="rect">
            <a:avLst/>
          </a:prstGeom>
          <a:noFill/>
        </p:spPr>
        <p:txBody>
          <a:bodyPr wrap="square" rtlCol="0">
            <a:spAutoFit/>
          </a:bodyPr>
          <a:lstStyle/>
          <a:p>
            <a:pPr algn="ctr"/>
            <a:r>
              <a:rPr lang="es-es" sz="1600" b="1" dirty="0">
                <a:solidFill>
                  <a:srgbClr val="000000"/>
                </a:solidFill>
                <a:latin typeface="Segoe UI Semibold" panose="020B0702040204020203" pitchFamily="34" charset="0"/>
                <a:cs typeface="Segoe UI Semibold" panose="020B0702040204020203" pitchFamily="34" charset="0"/>
              </a:rPr>
              <a:t>Agentes de uso medido en Copilot Chat</a:t>
            </a:r>
            <a:br>
              <a:rPr dirty="0"/>
            </a:br>
            <a:r>
              <a:rPr lang="es-es" sz="1200" dirty="0">
                <a:solidFill>
                  <a:srgbClr val="000000"/>
                </a:solidFill>
                <a:latin typeface="Segoe UI Body"/>
              </a:rPr>
              <a:t>Agentes que acceden a datos empresariales, como SharePoint, sistemas de línea </a:t>
            </a:r>
            <a:br>
              <a:rPr lang="es-es" sz="1200" dirty="0">
                <a:solidFill>
                  <a:srgbClr val="000000"/>
                </a:solidFill>
                <a:latin typeface="Segoe UI Body"/>
              </a:rPr>
            </a:br>
            <a:r>
              <a:rPr lang="es-es" sz="1200" dirty="0">
                <a:solidFill>
                  <a:srgbClr val="000000"/>
                </a:solidFill>
                <a:latin typeface="Segoe UI Body"/>
              </a:rPr>
              <a:t>de negocio y Work IQ, que se facturan según el consumo medido del usuario.</a:t>
            </a:r>
            <a:r>
              <a:rPr lang="es-es" sz="1200" dirty="0">
                <a:solidFill>
                  <a:srgbClr val="000000"/>
                </a:solidFill>
                <a:latin typeface="Segoe UI "/>
              </a:rPr>
              <a:t>.</a:t>
            </a:r>
          </a:p>
        </p:txBody>
      </p:sp>
      <p:pic>
        <p:nvPicPr>
          <p:cNvPr id="15" name="Picture 14">
            <a:extLst>
              <a:ext uri="{FF2B5EF4-FFF2-40B4-BE49-F238E27FC236}">
                <a16:creationId xmlns:a16="http://schemas.microsoft.com/office/drawing/2014/main" id="{0FE03775-980E-8D4B-BD18-E681E28FF435}"/>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3274429"/>
            <a:ext cx="781988" cy="187237"/>
          </a:xfrm>
          <a:prstGeom prst="rect">
            <a:avLst/>
          </a:prstGeom>
        </p:spPr>
      </p:pic>
      <p:pic>
        <p:nvPicPr>
          <p:cNvPr id="16" name="Picture 15">
            <a:extLst>
              <a:ext uri="{FF2B5EF4-FFF2-40B4-BE49-F238E27FC236}">
                <a16:creationId xmlns:a16="http://schemas.microsoft.com/office/drawing/2014/main" id="{228F79B5-D54D-FFAC-41C6-4CD32D4BC6E6}"/>
              </a:ext>
            </a:extLst>
          </p:cNvPr>
          <p:cNvPicPr>
            <a:picLocks noChangeAspect="1"/>
          </p:cNvPicPr>
          <p:nvPr/>
        </p:nvPicPr>
        <p:blipFill>
          <a:blip r:embed="rId5">
            <a:clrChange>
              <a:clrFrom>
                <a:srgbClr val="FAFAFA"/>
              </a:clrFrom>
              <a:clrTo>
                <a:srgbClr val="FAFAFA">
                  <a:alpha val="0"/>
                </a:srgbClr>
              </a:clrTo>
            </a:clrChange>
          </a:blip>
          <a:stretch>
            <a:fillRect/>
          </a:stretch>
        </p:blipFill>
        <p:spPr>
          <a:xfrm>
            <a:off x="10817054" y="6197016"/>
            <a:ext cx="781988" cy="187237"/>
          </a:xfrm>
          <a:prstGeom prst="rect">
            <a:avLst/>
          </a:prstGeom>
        </p:spPr>
      </p:pic>
      <p:sp>
        <p:nvSpPr>
          <p:cNvPr id="18" name="!! copilot" descr="!! box">
            <a:extLst>
              <a:ext uri="{FF2B5EF4-FFF2-40B4-BE49-F238E27FC236}">
                <a16:creationId xmlns:a16="http://schemas.microsoft.com/office/drawing/2014/main" id="{C49419B9-0871-D9E8-9D9B-FDE8D7F5B689}"/>
              </a:ext>
              <a:ext uri="{C183D7F6-B498-43B3-948B-1728B52AA6E4}">
                <adec:decorative xmlns:adec="http://schemas.microsoft.com/office/drawing/2017/decorative" val="1"/>
              </a:ext>
            </a:extLst>
          </p:cNvPr>
          <p:cNvSpPr>
            <a:spLocks noChangeAspect="1"/>
          </p:cNvSpPr>
          <p:nvPr/>
        </p:nvSpPr>
        <p:spPr bwMode="auto">
          <a:xfrm>
            <a:off x="597792" y="947568"/>
            <a:ext cx="4333437" cy="5561455"/>
          </a:xfrm>
          <a:prstGeom prst="roundRect">
            <a:avLst>
              <a:gd name="adj" fmla="val 359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nvGrpSpPr>
          <p:cNvPr id="19" name="Group 18">
            <a:extLst>
              <a:ext uri="{FF2B5EF4-FFF2-40B4-BE49-F238E27FC236}">
                <a16:creationId xmlns:a16="http://schemas.microsoft.com/office/drawing/2014/main" id="{BA3D89AE-9FEA-ACF8-159D-9A64107A7A95}"/>
              </a:ext>
            </a:extLst>
          </p:cNvPr>
          <p:cNvGrpSpPr>
            <a:grpSpLocks noChangeAspect="1"/>
          </p:cNvGrpSpPr>
          <p:nvPr/>
        </p:nvGrpSpPr>
        <p:grpSpPr>
          <a:xfrm>
            <a:off x="1237006" y="1227203"/>
            <a:ext cx="2996666" cy="2144404"/>
            <a:chOff x="410294" y="1805120"/>
            <a:chExt cx="5194739" cy="3717337"/>
          </a:xfrm>
        </p:grpSpPr>
        <p:sp>
          <p:nvSpPr>
            <p:cNvPr id="20" name="TextBox 19">
              <a:extLst>
                <a:ext uri="{FF2B5EF4-FFF2-40B4-BE49-F238E27FC236}">
                  <a16:creationId xmlns:a16="http://schemas.microsoft.com/office/drawing/2014/main" id="{95C7C214-CB44-FDDF-A929-394986611BD9}"/>
                </a:ext>
              </a:extLst>
            </p:cNvPr>
            <p:cNvSpPr txBox="1"/>
            <p:nvPr/>
          </p:nvSpPr>
          <p:spPr>
            <a:xfrm>
              <a:off x="938961" y="3921859"/>
              <a:ext cx="4238540" cy="16005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u="none" strike="noStrike" kern="1200" cap="none" spc="0" normalizeH="0" baseline="0" noProof="0" dirty="0">
                  <a:ln>
                    <a:noFill/>
                  </a:ln>
                  <a:solidFill>
                    <a:schemeClr val="bg1"/>
                  </a:solidFill>
                  <a:effectLst/>
                  <a:uLnTx/>
                  <a:uFillTx/>
                  <a:latin typeface="Segoe Sans Display" pitchFamily="2" charset="0"/>
                  <a:cs typeface="Segoe Sans Display" pitchFamily="2" charset="0"/>
                </a:rPr>
                <a:t>Cada empleado</a:t>
              </a:r>
              <a:br>
                <a:rPr dirty="0"/>
              </a:br>
              <a:r>
                <a:rPr kumimoji="0" lang="es-es" sz="2000" u="none" strike="noStrike" kern="1200" cap="none" spc="0" normalizeH="0" baseline="0" noProof="0" dirty="0">
                  <a:ln>
                    <a:noFill/>
                  </a:ln>
                  <a:solidFill>
                    <a:schemeClr val="bg1"/>
                  </a:solidFill>
                  <a:effectLst/>
                  <a:uLnTx/>
                  <a:uFillTx/>
                  <a:latin typeface="Segoe Sans Display" pitchFamily="2" charset="0"/>
                  <a:cs typeface="Segoe Sans Display" pitchFamily="2" charset="0"/>
                </a:rPr>
                <a:t>tiene acceso a una IA segura y protegida</a:t>
              </a:r>
            </a:p>
          </p:txBody>
        </p:sp>
        <p:pic>
          <p:nvPicPr>
            <p:cNvPr id="21" name="Picture 2" descr="Logotipo y símbolo de Copilot, significado, historia, PNG, marca">
              <a:extLst>
                <a:ext uri="{FF2B5EF4-FFF2-40B4-BE49-F238E27FC236}">
                  <a16:creationId xmlns:a16="http://schemas.microsoft.com/office/drawing/2014/main" id="{310D617F-0ED6-E831-480D-F97E446F616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00971" y="1805120"/>
              <a:ext cx="1114523" cy="10127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C2A3EFA-8289-A023-C513-C3EECE8D276D}"/>
                </a:ext>
              </a:extLst>
            </p:cNvPr>
            <p:cNvSpPr txBox="1"/>
            <p:nvPr/>
          </p:nvSpPr>
          <p:spPr>
            <a:xfrm>
              <a:off x="410294" y="3060995"/>
              <a:ext cx="5194739" cy="8536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Copilot Chat</a:t>
              </a:r>
            </a:p>
          </p:txBody>
        </p:sp>
      </p:grpSp>
      <p:grpSp>
        <p:nvGrpSpPr>
          <p:cNvPr id="23" name="Group 22">
            <a:extLst>
              <a:ext uri="{FF2B5EF4-FFF2-40B4-BE49-F238E27FC236}">
                <a16:creationId xmlns:a16="http://schemas.microsoft.com/office/drawing/2014/main" id="{E7182E54-072F-0C7C-4D6D-34346C0E5F8C}"/>
              </a:ext>
            </a:extLst>
          </p:cNvPr>
          <p:cNvGrpSpPr>
            <a:grpSpLocks noChangeAspect="1"/>
          </p:cNvGrpSpPr>
          <p:nvPr/>
        </p:nvGrpSpPr>
        <p:grpSpPr>
          <a:xfrm>
            <a:off x="1167976" y="4202593"/>
            <a:ext cx="3193069" cy="1716781"/>
            <a:chOff x="6176818" y="1862488"/>
            <a:chExt cx="6002862" cy="3227491"/>
          </a:xfrm>
        </p:grpSpPr>
        <p:sp>
          <p:nvSpPr>
            <p:cNvPr id="24" name="TextBox 23">
              <a:extLst>
                <a:ext uri="{FF2B5EF4-FFF2-40B4-BE49-F238E27FC236}">
                  <a16:creationId xmlns:a16="http://schemas.microsoft.com/office/drawing/2014/main" id="{1F014709-8435-5944-6BA9-48EC43F083C1}"/>
                </a:ext>
              </a:extLst>
            </p:cNvPr>
            <p:cNvSpPr txBox="1"/>
            <p:nvPr/>
          </p:nvSpPr>
          <p:spPr>
            <a:xfrm>
              <a:off x="6176818" y="3932760"/>
              <a:ext cx="6002862" cy="1157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u="none" strike="noStrike" kern="1200" cap="none" spc="0" normalizeH="0" baseline="0" noProof="0" dirty="0">
                  <a:ln>
                    <a:noFill/>
                  </a:ln>
                  <a:solidFill>
                    <a:schemeClr val="bg1"/>
                  </a:solidFill>
                  <a:effectLst/>
                  <a:uLnTx/>
                  <a:uFillTx/>
                  <a:latin typeface="Segoe Sans Display" pitchFamily="2" charset="0"/>
                  <a:cs typeface="Segoe Sans Display" pitchFamily="2" charset="0"/>
                </a:rPr>
                <a:t>Cada proceso empresarial transformado por agentes</a:t>
              </a:r>
            </a:p>
          </p:txBody>
        </p:sp>
        <p:sp>
          <p:nvSpPr>
            <p:cNvPr id="25" name="TextBox 24">
              <a:extLst>
                <a:ext uri="{FF2B5EF4-FFF2-40B4-BE49-F238E27FC236}">
                  <a16:creationId xmlns:a16="http://schemas.microsoft.com/office/drawing/2014/main" id="{7A5F97CF-77CE-A1DA-CCAC-4C63963446AC}"/>
                </a:ext>
              </a:extLst>
            </p:cNvPr>
            <p:cNvSpPr txBox="1"/>
            <p:nvPr/>
          </p:nvSpPr>
          <p:spPr>
            <a:xfrm>
              <a:off x="7207158" y="3060994"/>
              <a:ext cx="3853218" cy="9257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chemeClr val="bg1"/>
                  </a:solidFill>
                  <a:effectLst/>
                  <a:uLnTx/>
                  <a:uFillTx/>
                  <a:latin typeface="+mj-lt"/>
                  <a:ea typeface="+mn-ea"/>
                  <a:cs typeface="Segoe UI Light" panose="020B0502040204020203" pitchFamily="34" charset="0"/>
                </a:rPr>
                <a:t>Agentes</a:t>
              </a:r>
            </a:p>
          </p:txBody>
        </p:sp>
        <p:sp>
          <p:nvSpPr>
            <p:cNvPr id="26" name="Graphic 18">
              <a:extLst>
                <a:ext uri="{FF2B5EF4-FFF2-40B4-BE49-F238E27FC236}">
                  <a16:creationId xmlns:a16="http://schemas.microsoft.com/office/drawing/2014/main" id="{935FD721-A50E-2E3E-C42E-8C496AB2356F}"/>
                </a:ext>
              </a:extLst>
            </p:cNvPr>
            <p:cNvSpPr/>
            <p:nvPr/>
          </p:nvSpPr>
          <p:spPr>
            <a:xfrm>
              <a:off x="8634856" y="1862488"/>
              <a:ext cx="997823" cy="898041"/>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rgbClr val="FFFFFF"/>
            </a:solidFill>
            <a:ln w="11579" cap="flat">
              <a:solidFill>
                <a:srgbClr val="3686BF"/>
              </a:solid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defTabSz="1024543"/>
              <a:endParaRPr lang="en-US" sz="100" b="1" kern="0">
                <a:solidFill>
                  <a:schemeClr val="bg1"/>
                </a:solidFill>
                <a:latin typeface="Segoe UI Variable Display Semib" pitchFamily="2" charset="0"/>
                <a:cs typeface="Segoe Sans Display Semibold" pitchFamily="2" charset="0"/>
              </a:endParaRPr>
            </a:p>
          </p:txBody>
        </p:sp>
      </p:grpSp>
      <p:pic>
        <p:nvPicPr>
          <p:cNvPr id="27" name="Graphic 26" descr="Añadir con relleno sólido">
            <a:extLst>
              <a:ext uri="{FF2B5EF4-FFF2-40B4-BE49-F238E27FC236}">
                <a16:creationId xmlns:a16="http://schemas.microsoft.com/office/drawing/2014/main" id="{0688A46A-8A5F-839B-0A5C-17EB9D55E3C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72486" y="3554926"/>
            <a:ext cx="384048" cy="384048"/>
          </a:xfrm>
          <a:prstGeom prst="rect">
            <a:avLst/>
          </a:prstGeom>
        </p:spPr>
      </p:pic>
    </p:spTree>
    <p:extLst>
      <p:ext uri="{BB962C8B-B14F-4D97-AF65-F5344CB8AC3E}">
        <p14:creationId xmlns:p14="http://schemas.microsoft.com/office/powerpoint/2010/main" val="36793989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p:txBody>
          <a:bodyPr/>
          <a:lstStyle/>
          <a:p>
            <a:pPr algn="ctr"/>
            <a:r>
              <a:rPr lang="es-es" dirty="0">
                <a:latin typeface="Aptos" panose="020B0004020202020204" pitchFamily="34" charset="0"/>
              </a:rPr>
              <a:t>Explore una gama de soluciones de agentes</a:t>
            </a:r>
            <a:br/>
            <a:endParaRPr lang="en-US" dirty="0"/>
          </a:p>
        </p:txBody>
      </p:sp>
      <p:sp>
        <p:nvSpPr>
          <p:cNvPr id="2" name="Rectangle: Rounded Corners 1">
            <a:extLst>
              <a:ext uri="{FF2B5EF4-FFF2-40B4-BE49-F238E27FC236}">
                <a16:creationId xmlns:a16="http://schemas.microsoft.com/office/drawing/2014/main" id="{A149C375-4FD8-DE02-C7F6-ECB52300C993}"/>
              </a:ext>
              <a:ext uri="{C183D7F6-B498-43B3-948B-1728B52AA6E4}">
                <adec:decorative xmlns:adec="http://schemas.microsoft.com/office/drawing/2017/decorative" val="1"/>
              </a:ext>
            </a:extLst>
          </p:cNvPr>
          <p:cNvSpPr/>
          <p:nvPr/>
        </p:nvSpPr>
        <p:spPr bwMode="auto">
          <a:xfrm>
            <a:off x="353060" y="1501076"/>
            <a:ext cx="11485880" cy="4837494"/>
          </a:xfrm>
          <a:prstGeom prst="roundRect">
            <a:avLst>
              <a:gd name="adj" fmla="val 536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cs typeface="Segoe UI"/>
            </a:endParaRPr>
          </a:p>
        </p:txBody>
      </p:sp>
      <p:grpSp>
        <p:nvGrpSpPr>
          <p:cNvPr id="3" name="Group 2">
            <a:extLst>
              <a:ext uri="{FF2B5EF4-FFF2-40B4-BE49-F238E27FC236}">
                <a16:creationId xmlns:a16="http://schemas.microsoft.com/office/drawing/2014/main" id="{FF5B4051-30B3-002F-1937-D5215B19678C}"/>
              </a:ext>
              <a:ext uri="{C183D7F6-B498-43B3-948B-1728B52AA6E4}">
                <adec:decorative xmlns:adec="http://schemas.microsoft.com/office/drawing/2017/decorative" val="1"/>
              </a:ext>
            </a:extLst>
          </p:cNvPr>
          <p:cNvGrpSpPr/>
          <p:nvPr/>
        </p:nvGrpSpPr>
        <p:grpSpPr>
          <a:xfrm>
            <a:off x="591621" y="3228275"/>
            <a:ext cx="11045952" cy="1565289"/>
            <a:chOff x="591621" y="3228275"/>
            <a:chExt cx="11045952" cy="1565289"/>
          </a:xfrm>
        </p:grpSpPr>
        <p:sp>
          <p:nvSpPr>
            <p:cNvPr id="6" name="Rectangle: Rounded Corners 5">
              <a:extLst>
                <a:ext uri="{FF2B5EF4-FFF2-40B4-BE49-F238E27FC236}">
                  <a16:creationId xmlns:a16="http://schemas.microsoft.com/office/drawing/2014/main" id="{ADB9F47E-08DC-5C65-8406-899439A06FB6}"/>
                </a:ext>
              </a:extLst>
            </p:cNvPr>
            <p:cNvSpPr/>
            <p:nvPr/>
          </p:nvSpPr>
          <p:spPr bwMode="auto">
            <a:xfrm>
              <a:off x="591621" y="3711512"/>
              <a:ext cx="11045952" cy="521207"/>
            </a:xfrm>
            <a:prstGeom prst="roundRect">
              <a:avLst>
                <a:gd name="adj" fmla="val 50000"/>
              </a:avLst>
            </a:prstGeom>
            <a:gradFill>
              <a:gsLst>
                <a:gs pos="100000">
                  <a:srgbClr val="14938C"/>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ptos" panose="020B0004020202020204" pitchFamily="34" charset="0"/>
              </a:endParaRPr>
            </a:p>
          </p:txBody>
        </p:sp>
        <p:grpSp>
          <p:nvGrpSpPr>
            <p:cNvPr id="7" name="Group 6">
              <a:extLst>
                <a:ext uri="{FF2B5EF4-FFF2-40B4-BE49-F238E27FC236}">
                  <a16:creationId xmlns:a16="http://schemas.microsoft.com/office/drawing/2014/main" id="{5E28A6D1-98DB-D86F-BEF3-5DBD40E333D9}"/>
                </a:ext>
              </a:extLst>
            </p:cNvPr>
            <p:cNvGrpSpPr/>
            <p:nvPr/>
          </p:nvGrpSpPr>
          <p:grpSpPr>
            <a:xfrm>
              <a:off x="2787259" y="3477450"/>
              <a:ext cx="991344" cy="991341"/>
              <a:chOff x="2926231" y="2534689"/>
              <a:chExt cx="991344" cy="991341"/>
            </a:xfrm>
          </p:grpSpPr>
          <p:grpSp>
            <p:nvGrpSpPr>
              <p:cNvPr id="26" name="Group 25">
                <a:extLst>
                  <a:ext uri="{FF2B5EF4-FFF2-40B4-BE49-F238E27FC236}">
                    <a16:creationId xmlns:a16="http://schemas.microsoft.com/office/drawing/2014/main" id="{BF107C5D-971F-E0BB-642A-5CF22D582048}"/>
                  </a:ext>
                </a:extLst>
              </p:cNvPr>
              <p:cNvGrpSpPr/>
              <p:nvPr/>
            </p:nvGrpSpPr>
            <p:grpSpPr>
              <a:xfrm>
                <a:off x="2926231" y="2534689"/>
                <a:ext cx="991344" cy="991341"/>
                <a:chOff x="3031090" y="2734209"/>
                <a:chExt cx="752625" cy="752623"/>
              </a:xfrm>
            </p:grpSpPr>
            <p:sp>
              <p:nvSpPr>
                <p:cNvPr id="28" name="Oval 27">
                  <a:extLst>
                    <a:ext uri="{FF2B5EF4-FFF2-40B4-BE49-F238E27FC236}">
                      <a16:creationId xmlns:a16="http://schemas.microsoft.com/office/drawing/2014/main" id="{58E9CECE-23AD-E651-A4C9-7CB26EE3713E}"/>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9" name="Oval 28">
                  <a:extLst>
                    <a:ext uri="{FF2B5EF4-FFF2-40B4-BE49-F238E27FC236}">
                      <a16:creationId xmlns:a16="http://schemas.microsoft.com/office/drawing/2014/main" id="{535BCEDF-BC19-2877-351E-2351A719FA3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7" name="Graphic 26" descr="Esquema del chat">
                <a:extLst>
                  <a:ext uri="{FF2B5EF4-FFF2-40B4-BE49-F238E27FC236}">
                    <a16:creationId xmlns:a16="http://schemas.microsoft.com/office/drawing/2014/main" id="{125D70CE-ACDF-107C-5B14-EFF7E7F4E5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3588" y="2741063"/>
                <a:ext cx="591887" cy="591887"/>
              </a:xfrm>
              <a:prstGeom prst="rect">
                <a:avLst/>
              </a:prstGeom>
            </p:spPr>
          </p:pic>
        </p:grpSp>
        <p:grpSp>
          <p:nvGrpSpPr>
            <p:cNvPr id="8" name="Group 7">
              <a:extLst>
                <a:ext uri="{FF2B5EF4-FFF2-40B4-BE49-F238E27FC236}">
                  <a16:creationId xmlns:a16="http://schemas.microsoft.com/office/drawing/2014/main" id="{56B74A23-F637-DD6F-68FC-3FAEDE9ED7D3}"/>
                </a:ext>
              </a:extLst>
            </p:cNvPr>
            <p:cNvGrpSpPr/>
            <p:nvPr/>
          </p:nvGrpSpPr>
          <p:grpSpPr>
            <a:xfrm>
              <a:off x="5616729" y="3462726"/>
              <a:ext cx="991344" cy="991341"/>
              <a:chOff x="5693247" y="2519965"/>
              <a:chExt cx="991344" cy="991341"/>
            </a:xfrm>
          </p:grpSpPr>
          <p:grpSp>
            <p:nvGrpSpPr>
              <p:cNvPr id="22" name="Group 21">
                <a:extLst>
                  <a:ext uri="{FF2B5EF4-FFF2-40B4-BE49-F238E27FC236}">
                    <a16:creationId xmlns:a16="http://schemas.microsoft.com/office/drawing/2014/main" id="{7B7DA097-8B89-5AA1-FEB6-564E6549AF82}"/>
                  </a:ext>
                </a:extLst>
              </p:cNvPr>
              <p:cNvGrpSpPr/>
              <p:nvPr/>
            </p:nvGrpSpPr>
            <p:grpSpPr>
              <a:xfrm>
                <a:off x="5693247" y="2519965"/>
                <a:ext cx="991344" cy="991341"/>
                <a:chOff x="3031090" y="2734209"/>
                <a:chExt cx="752625" cy="752623"/>
              </a:xfrm>
            </p:grpSpPr>
            <p:sp>
              <p:nvSpPr>
                <p:cNvPr id="24" name="Oval 23">
                  <a:extLst>
                    <a:ext uri="{FF2B5EF4-FFF2-40B4-BE49-F238E27FC236}">
                      <a16:creationId xmlns:a16="http://schemas.microsoft.com/office/drawing/2014/main" id="{2ECCAA24-139A-D699-E787-1BC0F2E87AD2}"/>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5" name="Oval 24">
                  <a:extLst>
                    <a:ext uri="{FF2B5EF4-FFF2-40B4-BE49-F238E27FC236}">
                      <a16:creationId xmlns:a16="http://schemas.microsoft.com/office/drawing/2014/main" id="{3DD44A0F-D2F2-D4E2-6587-218AA6FD89C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23" name="Graphic 22" descr="Esquema del diagrama de flujo">
                <a:extLst>
                  <a:ext uri="{FF2B5EF4-FFF2-40B4-BE49-F238E27FC236}">
                    <a16:creationId xmlns:a16="http://schemas.microsoft.com/office/drawing/2014/main" id="{9CCEC8A4-EF12-66D9-4FE6-BB1297AA76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4768" y="2731859"/>
                <a:ext cx="552075" cy="552075"/>
              </a:xfrm>
              <a:prstGeom prst="rect">
                <a:avLst/>
              </a:prstGeom>
            </p:spPr>
          </p:pic>
        </p:grpSp>
        <p:grpSp>
          <p:nvGrpSpPr>
            <p:cNvPr id="9" name="Group 8">
              <a:extLst>
                <a:ext uri="{FF2B5EF4-FFF2-40B4-BE49-F238E27FC236}">
                  <a16:creationId xmlns:a16="http://schemas.microsoft.com/office/drawing/2014/main" id="{A09C2B5A-4772-9520-6578-3DDF5533CCBC}"/>
                </a:ext>
              </a:extLst>
            </p:cNvPr>
            <p:cNvGrpSpPr/>
            <p:nvPr/>
          </p:nvGrpSpPr>
          <p:grpSpPr>
            <a:xfrm>
              <a:off x="8444770" y="3461914"/>
              <a:ext cx="991344" cy="991341"/>
              <a:chOff x="8326586" y="2528545"/>
              <a:chExt cx="991344" cy="991341"/>
            </a:xfrm>
          </p:grpSpPr>
          <p:grpSp>
            <p:nvGrpSpPr>
              <p:cNvPr id="18" name="Group 17">
                <a:extLst>
                  <a:ext uri="{FF2B5EF4-FFF2-40B4-BE49-F238E27FC236}">
                    <a16:creationId xmlns:a16="http://schemas.microsoft.com/office/drawing/2014/main" id="{39CD74C7-75AA-A900-1581-C4B3427EC357}"/>
                  </a:ext>
                </a:extLst>
              </p:cNvPr>
              <p:cNvGrpSpPr/>
              <p:nvPr/>
            </p:nvGrpSpPr>
            <p:grpSpPr>
              <a:xfrm>
                <a:off x="8326586" y="2528545"/>
                <a:ext cx="991344" cy="991341"/>
                <a:chOff x="3031090" y="2734209"/>
                <a:chExt cx="752625" cy="752623"/>
              </a:xfrm>
            </p:grpSpPr>
            <p:sp>
              <p:nvSpPr>
                <p:cNvPr id="20" name="Oval 19">
                  <a:extLst>
                    <a:ext uri="{FF2B5EF4-FFF2-40B4-BE49-F238E27FC236}">
                      <a16:creationId xmlns:a16="http://schemas.microsoft.com/office/drawing/2014/main" id="{32409939-7DEB-78E7-13D3-1ABECD0E6950}"/>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21" name="Oval 20">
                  <a:extLst>
                    <a:ext uri="{FF2B5EF4-FFF2-40B4-BE49-F238E27FC236}">
                      <a16:creationId xmlns:a16="http://schemas.microsoft.com/office/drawing/2014/main" id="{7655BFF7-61B9-FFF0-7B06-A5C84E48D39D}"/>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cs typeface="Segoe UI" pitchFamily="34" charset="0"/>
                  </a:endParaRPr>
                </a:p>
              </p:txBody>
            </p:sp>
          </p:grpSp>
          <p:pic>
            <p:nvPicPr>
              <p:cNvPr id="19" name="Graphic 18" descr="Esquema de mano robótica">
                <a:extLst>
                  <a:ext uri="{FF2B5EF4-FFF2-40B4-BE49-F238E27FC236}">
                    <a16:creationId xmlns:a16="http://schemas.microsoft.com/office/drawing/2014/main" id="{AEB32B68-5203-883D-C8B6-FEAAEABFD0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5864" y="2737513"/>
                <a:ext cx="549697" cy="549697"/>
              </a:xfrm>
              <a:prstGeom prst="rect">
                <a:avLst/>
              </a:prstGeom>
            </p:spPr>
          </p:pic>
        </p:grpSp>
        <p:sp>
          <p:nvSpPr>
            <p:cNvPr id="10" name="TextBox 9">
              <a:extLst>
                <a:ext uri="{FF2B5EF4-FFF2-40B4-BE49-F238E27FC236}">
                  <a16:creationId xmlns:a16="http://schemas.microsoft.com/office/drawing/2014/main" id="{192B2BD8-F09D-B4CF-4332-A3C59CF30678}"/>
                </a:ext>
              </a:extLst>
            </p:cNvPr>
            <p:cNvSpPr txBox="1"/>
            <p:nvPr/>
          </p:nvSpPr>
          <p:spPr>
            <a:xfrm>
              <a:off x="768096" y="3865399"/>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FFFFFF"/>
                  </a:solidFill>
                  <a:effectLst/>
                  <a:uLnTx/>
                  <a:uFillTx/>
                  <a:latin typeface="Aptos" panose="020B0004020202020204" pitchFamily="34" charset="0"/>
                </a:rPr>
                <a:t>Sencillo</a:t>
              </a:r>
            </a:p>
          </p:txBody>
        </p:sp>
        <p:sp>
          <p:nvSpPr>
            <p:cNvPr id="11" name="TextBox 10">
              <a:extLst>
                <a:ext uri="{FF2B5EF4-FFF2-40B4-BE49-F238E27FC236}">
                  <a16:creationId xmlns:a16="http://schemas.microsoft.com/office/drawing/2014/main" id="{637D6B00-DC47-06E0-665E-4C7CD81324A8}"/>
                </a:ext>
              </a:extLst>
            </p:cNvPr>
            <p:cNvSpPr txBox="1"/>
            <p:nvPr/>
          </p:nvSpPr>
          <p:spPr>
            <a:xfrm>
              <a:off x="10222992" y="3865399"/>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FFFFFF"/>
                  </a:solidFill>
                  <a:effectLst/>
                  <a:uLnTx/>
                  <a:uFillTx/>
                  <a:latin typeface="Aptos" panose="020B0004020202020204" pitchFamily="34" charset="0"/>
                </a:rPr>
                <a:t>Avanzado</a:t>
              </a:r>
            </a:p>
          </p:txBody>
        </p:sp>
        <p:cxnSp>
          <p:nvCxnSpPr>
            <p:cNvPr id="12" name="Straight Connector 11">
              <a:extLst>
                <a:ext uri="{FF2B5EF4-FFF2-40B4-BE49-F238E27FC236}">
                  <a16:creationId xmlns:a16="http://schemas.microsoft.com/office/drawing/2014/main" id="{482EBD4E-87C8-1F29-44DF-C7AA62AF2255}"/>
                </a:ext>
              </a:extLst>
            </p:cNvPr>
            <p:cNvCxnSpPr>
              <a:cxnSpLocks/>
            </p:cNvCxnSpPr>
            <p:nvPr/>
          </p:nvCxnSpPr>
          <p:spPr>
            <a:xfrm>
              <a:off x="2082569" y="3228275"/>
              <a:ext cx="0" cy="483236"/>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1796ED-DC20-9103-0208-537A6FC4D8D9}"/>
                </a:ext>
              </a:extLst>
            </p:cNvPr>
            <p:cNvCxnSpPr>
              <a:cxnSpLocks/>
            </p:cNvCxnSpPr>
            <p:nvPr/>
          </p:nvCxnSpPr>
          <p:spPr>
            <a:xfrm>
              <a:off x="3778603" y="4234731"/>
              <a:ext cx="0" cy="558833"/>
            </a:xfrm>
            <a:prstGeom prst="line">
              <a:avLst/>
            </a:prstGeom>
            <a:ln w="19050">
              <a:solidFill>
                <a:srgbClr val="D043A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E32B72-7ECA-7FDE-B769-8535D9DE5247}"/>
                </a:ext>
              </a:extLst>
            </p:cNvPr>
            <p:cNvCxnSpPr>
              <a:cxnSpLocks/>
            </p:cNvCxnSpPr>
            <p:nvPr/>
          </p:nvCxnSpPr>
          <p:spPr>
            <a:xfrm>
              <a:off x="5311515" y="3238697"/>
              <a:ext cx="0" cy="475160"/>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A75CB9-AA1E-3FBF-7776-2C820659BCA8}"/>
                </a:ext>
              </a:extLst>
            </p:cNvPr>
            <p:cNvCxnSpPr>
              <a:cxnSpLocks/>
            </p:cNvCxnSpPr>
            <p:nvPr/>
          </p:nvCxnSpPr>
          <p:spPr>
            <a:xfrm>
              <a:off x="7110643" y="4234731"/>
              <a:ext cx="0" cy="558833"/>
            </a:xfrm>
            <a:prstGeom prst="line">
              <a:avLst/>
            </a:prstGeom>
            <a:ln w="19050">
              <a:solidFill>
                <a:srgbClr val="595CC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A4704E-5658-8353-9337-754A6A16EFC2}"/>
                </a:ext>
              </a:extLst>
            </p:cNvPr>
            <p:cNvCxnSpPr>
              <a:cxnSpLocks/>
            </p:cNvCxnSpPr>
            <p:nvPr/>
          </p:nvCxnSpPr>
          <p:spPr>
            <a:xfrm>
              <a:off x="8377338" y="3238697"/>
              <a:ext cx="0" cy="472814"/>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9CDECA-6D03-AAF0-F808-8408E82B80A8}"/>
                </a:ext>
              </a:extLst>
            </p:cNvPr>
            <p:cNvCxnSpPr>
              <a:cxnSpLocks/>
            </p:cNvCxnSpPr>
            <p:nvPr/>
          </p:nvCxnSpPr>
          <p:spPr>
            <a:xfrm>
              <a:off x="10418886" y="4234731"/>
              <a:ext cx="0" cy="558833"/>
            </a:xfrm>
            <a:prstGeom prst="line">
              <a:avLst/>
            </a:prstGeom>
            <a:ln w="19050">
              <a:solidFill>
                <a:srgbClr val="0D8EC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FBCAC5-43E0-C8E3-8BEF-D5401CA8C808}"/>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31" name="Rectangle: Rounded Corners 6">
              <a:extLst>
                <a:ext uri="{FF2B5EF4-FFF2-40B4-BE49-F238E27FC236}">
                  <a16:creationId xmlns:a16="http://schemas.microsoft.com/office/drawing/2014/main" id="{50A65AA2-C802-73E8-18CC-BB7C7EAAF6C3}"/>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2" name="Graphic 31">
              <a:extLst>
                <a:ext uri="{FF2B5EF4-FFF2-40B4-BE49-F238E27FC236}">
                  <a16:creationId xmlns:a16="http://schemas.microsoft.com/office/drawing/2014/main" id="{FAB3B632-CDC5-4A69-D750-C9F5FE01C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75910" y="3003509"/>
              <a:ext cx="117643" cy="134449"/>
            </a:xfrm>
            <a:prstGeom prst="rect">
              <a:avLst/>
            </a:prstGeom>
          </p:spPr>
        </p:pic>
        <p:pic>
          <p:nvPicPr>
            <p:cNvPr id="33" name="Graphic 32">
              <a:extLst>
                <a:ext uri="{FF2B5EF4-FFF2-40B4-BE49-F238E27FC236}">
                  <a16:creationId xmlns:a16="http://schemas.microsoft.com/office/drawing/2014/main" id="{933A0524-D942-6B26-77C8-93DF6050B0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56826" y="3000148"/>
              <a:ext cx="141171" cy="141171"/>
            </a:xfrm>
            <a:prstGeom prst="rect">
              <a:avLst/>
            </a:prstGeom>
          </p:spPr>
        </p:pic>
        <p:pic>
          <p:nvPicPr>
            <p:cNvPr id="34" name="Graphic 33">
              <a:extLst>
                <a:ext uri="{FF2B5EF4-FFF2-40B4-BE49-F238E27FC236}">
                  <a16:creationId xmlns:a16="http://schemas.microsoft.com/office/drawing/2014/main" id="{540E3DA4-6A19-3041-6982-C6057F280D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66604" y="3009461"/>
              <a:ext cx="117643" cy="117643"/>
            </a:xfrm>
            <a:prstGeom prst="rect">
              <a:avLst/>
            </a:prstGeom>
          </p:spPr>
        </p:pic>
        <p:sp>
          <p:nvSpPr>
            <p:cNvPr id="35" name="Rectangle: Rounded Corners 6">
              <a:extLst>
                <a:ext uri="{FF2B5EF4-FFF2-40B4-BE49-F238E27FC236}">
                  <a16:creationId xmlns:a16="http://schemas.microsoft.com/office/drawing/2014/main" id="{AF5A6552-5331-567A-1FE7-9695AE78FCD7}"/>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36" name="Graphic 35">
              <a:extLst>
                <a:ext uri="{FF2B5EF4-FFF2-40B4-BE49-F238E27FC236}">
                  <a16:creationId xmlns:a16="http://schemas.microsoft.com/office/drawing/2014/main" id="{72B6043C-3522-23AE-DE26-299E23AA5A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8295" y="2998185"/>
              <a:ext cx="117643" cy="134449"/>
            </a:xfrm>
            <a:prstGeom prst="rect">
              <a:avLst/>
            </a:prstGeom>
          </p:spPr>
        </p:pic>
        <p:pic>
          <p:nvPicPr>
            <p:cNvPr id="37" name="Graphic 36">
              <a:extLst>
                <a:ext uri="{FF2B5EF4-FFF2-40B4-BE49-F238E27FC236}">
                  <a16:creationId xmlns:a16="http://schemas.microsoft.com/office/drawing/2014/main" id="{F2407876-5A8F-46A7-F213-F4E80E21033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39211" y="2994824"/>
              <a:ext cx="141171" cy="141171"/>
            </a:xfrm>
            <a:prstGeom prst="rect">
              <a:avLst/>
            </a:prstGeom>
          </p:spPr>
        </p:pic>
        <p:pic>
          <p:nvPicPr>
            <p:cNvPr id="38" name="Graphic 37">
              <a:extLst>
                <a:ext uri="{FF2B5EF4-FFF2-40B4-BE49-F238E27FC236}">
                  <a16:creationId xmlns:a16="http://schemas.microsoft.com/office/drawing/2014/main" id="{DDA700D5-2FE2-546C-C3B9-0561F246B57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8989" y="3004137"/>
              <a:ext cx="117643" cy="117643"/>
            </a:xfrm>
            <a:prstGeom prst="rect">
              <a:avLst/>
            </a:prstGeom>
          </p:spPr>
        </p:pic>
        <p:sp>
          <p:nvSpPr>
            <p:cNvPr id="39" name="Rectangle: Rounded Corners 6">
              <a:extLst>
                <a:ext uri="{FF2B5EF4-FFF2-40B4-BE49-F238E27FC236}">
                  <a16:creationId xmlns:a16="http://schemas.microsoft.com/office/drawing/2014/main" id="{AB6FBE46-94DC-2919-8559-998AD36A3A4A}"/>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chemeClr val="bg1"/>
            </a:solidFill>
            <a:ln w="19050">
              <a:solidFill>
                <a:srgbClr val="D043A0"/>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0" name="Graphic 39">
              <a:extLst>
                <a:ext uri="{FF2B5EF4-FFF2-40B4-BE49-F238E27FC236}">
                  <a16:creationId xmlns:a16="http://schemas.microsoft.com/office/drawing/2014/main" id="{86230D38-7E78-BABD-9075-7C412DF25E9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42147" y="5449745"/>
              <a:ext cx="117643" cy="134449"/>
            </a:xfrm>
            <a:prstGeom prst="rect">
              <a:avLst/>
            </a:prstGeom>
          </p:spPr>
        </p:pic>
        <p:pic>
          <p:nvPicPr>
            <p:cNvPr id="41" name="Graphic 40">
              <a:extLst>
                <a:ext uri="{FF2B5EF4-FFF2-40B4-BE49-F238E27FC236}">
                  <a16:creationId xmlns:a16="http://schemas.microsoft.com/office/drawing/2014/main" id="{AD8B89E4-A9E1-3757-A57F-0E878069F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23063" y="5446384"/>
              <a:ext cx="141171" cy="141171"/>
            </a:xfrm>
            <a:prstGeom prst="rect">
              <a:avLst/>
            </a:prstGeom>
          </p:spPr>
        </p:pic>
        <p:pic>
          <p:nvPicPr>
            <p:cNvPr id="42" name="Graphic 41">
              <a:extLst>
                <a:ext uri="{FF2B5EF4-FFF2-40B4-BE49-F238E27FC236}">
                  <a16:creationId xmlns:a16="http://schemas.microsoft.com/office/drawing/2014/main" id="{FD2BFBEA-5F6D-950C-9E6D-9269D8B3662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32841" y="5455697"/>
              <a:ext cx="117643" cy="117643"/>
            </a:xfrm>
            <a:prstGeom prst="rect">
              <a:avLst/>
            </a:prstGeom>
          </p:spPr>
        </p:pic>
        <p:sp>
          <p:nvSpPr>
            <p:cNvPr id="43" name="Rectangle: Rounded Corners 6">
              <a:extLst>
                <a:ext uri="{FF2B5EF4-FFF2-40B4-BE49-F238E27FC236}">
                  <a16:creationId xmlns:a16="http://schemas.microsoft.com/office/drawing/2014/main" id="{39980D10-8390-BBC1-A640-9A02A2EF9EE2}"/>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4" name="Graphic 43">
              <a:extLst>
                <a:ext uri="{FF2B5EF4-FFF2-40B4-BE49-F238E27FC236}">
                  <a16:creationId xmlns:a16="http://schemas.microsoft.com/office/drawing/2014/main" id="{E380E755-EE05-84A5-F7BF-BBA81D9738D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36574" y="5446105"/>
              <a:ext cx="117643" cy="134449"/>
            </a:xfrm>
            <a:prstGeom prst="rect">
              <a:avLst/>
            </a:prstGeom>
          </p:spPr>
        </p:pic>
        <p:pic>
          <p:nvPicPr>
            <p:cNvPr id="45" name="Graphic 44">
              <a:extLst>
                <a:ext uri="{FF2B5EF4-FFF2-40B4-BE49-F238E27FC236}">
                  <a16:creationId xmlns:a16="http://schemas.microsoft.com/office/drawing/2014/main" id="{D8AC4781-48AB-6DC7-02FC-768B5238B2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17490" y="5442744"/>
              <a:ext cx="141171" cy="141171"/>
            </a:xfrm>
            <a:prstGeom prst="rect">
              <a:avLst/>
            </a:prstGeom>
          </p:spPr>
        </p:pic>
        <p:pic>
          <p:nvPicPr>
            <p:cNvPr id="46" name="Graphic 45">
              <a:extLst>
                <a:ext uri="{FF2B5EF4-FFF2-40B4-BE49-F238E27FC236}">
                  <a16:creationId xmlns:a16="http://schemas.microsoft.com/office/drawing/2014/main" id="{E326EBA9-C7E0-B4E5-4A82-AD3B2C83FB6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27268" y="5452057"/>
              <a:ext cx="117643" cy="117643"/>
            </a:xfrm>
            <a:prstGeom prst="rect">
              <a:avLst/>
            </a:prstGeom>
          </p:spPr>
        </p:pic>
        <p:sp>
          <p:nvSpPr>
            <p:cNvPr id="47" name="Rectangle: Rounded Corners 6">
              <a:extLst>
                <a:ext uri="{FF2B5EF4-FFF2-40B4-BE49-F238E27FC236}">
                  <a16:creationId xmlns:a16="http://schemas.microsoft.com/office/drawing/2014/main" id="{806F289F-F047-F257-DD32-B384E3D0D1C3}"/>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chemeClr val="bg1"/>
            </a:solidFill>
            <a:ln w="19050">
              <a:solidFill>
                <a:srgbClr val="595CCD"/>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48" name="Graphic 47">
              <a:extLst>
                <a:ext uri="{FF2B5EF4-FFF2-40B4-BE49-F238E27FC236}">
                  <a16:creationId xmlns:a16="http://schemas.microsoft.com/office/drawing/2014/main" id="{A8AC9E70-3EB8-3638-FFC8-640E1788C8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14765" y="3000647"/>
              <a:ext cx="117643" cy="134449"/>
            </a:xfrm>
            <a:prstGeom prst="rect">
              <a:avLst/>
            </a:prstGeom>
          </p:spPr>
        </p:pic>
        <p:pic>
          <p:nvPicPr>
            <p:cNvPr id="49" name="Graphic 48">
              <a:extLst>
                <a:ext uri="{FF2B5EF4-FFF2-40B4-BE49-F238E27FC236}">
                  <a16:creationId xmlns:a16="http://schemas.microsoft.com/office/drawing/2014/main" id="{02245AF8-26C0-93FA-7516-A493FFCA87B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95681" y="2997286"/>
              <a:ext cx="141171" cy="141171"/>
            </a:xfrm>
            <a:prstGeom prst="rect">
              <a:avLst/>
            </a:prstGeom>
          </p:spPr>
        </p:pic>
        <p:pic>
          <p:nvPicPr>
            <p:cNvPr id="50" name="Graphic 49">
              <a:extLst>
                <a:ext uri="{FF2B5EF4-FFF2-40B4-BE49-F238E27FC236}">
                  <a16:creationId xmlns:a16="http://schemas.microsoft.com/office/drawing/2014/main" id="{A22FE26F-CD00-DA94-395A-933ECDC5E1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405459" y="3006599"/>
              <a:ext cx="117643" cy="117643"/>
            </a:xfrm>
            <a:prstGeom prst="rect">
              <a:avLst/>
            </a:prstGeom>
          </p:spPr>
        </p:pic>
        <p:sp>
          <p:nvSpPr>
            <p:cNvPr id="51" name="Rectangle: Rounded Corners 6">
              <a:extLst>
                <a:ext uri="{FF2B5EF4-FFF2-40B4-BE49-F238E27FC236}">
                  <a16:creationId xmlns:a16="http://schemas.microsoft.com/office/drawing/2014/main" id="{1069CA50-4391-3B44-1E15-5BBCFC1073DB}"/>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chemeClr val="bg1"/>
            </a:solidFill>
            <a:ln w="19050">
              <a:solidFill>
                <a:srgbClr val="0D8ECF"/>
              </a:soli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Aptos" panose="020B0004020202020204" pitchFamily="34" charset="0"/>
                <a:cs typeface="Segoe UI" pitchFamily="34" charset="0"/>
              </a:endParaRPr>
            </a:p>
          </p:txBody>
        </p:sp>
        <p:pic>
          <p:nvPicPr>
            <p:cNvPr id="52" name="Graphic 51">
              <a:extLst>
                <a:ext uri="{FF2B5EF4-FFF2-40B4-BE49-F238E27FC236}">
                  <a16:creationId xmlns:a16="http://schemas.microsoft.com/office/drawing/2014/main" id="{15F28503-94A4-7433-7FE9-AE805B359A6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32073" y="5444002"/>
              <a:ext cx="117643" cy="134449"/>
            </a:xfrm>
            <a:prstGeom prst="rect">
              <a:avLst/>
            </a:prstGeom>
          </p:spPr>
        </p:pic>
        <p:pic>
          <p:nvPicPr>
            <p:cNvPr id="53" name="Graphic 52">
              <a:extLst>
                <a:ext uri="{FF2B5EF4-FFF2-40B4-BE49-F238E27FC236}">
                  <a16:creationId xmlns:a16="http://schemas.microsoft.com/office/drawing/2014/main" id="{F7095CD3-23D5-82F1-B895-7637D82EBD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12989" y="5440641"/>
              <a:ext cx="141171" cy="141171"/>
            </a:xfrm>
            <a:prstGeom prst="rect">
              <a:avLst/>
            </a:prstGeom>
          </p:spPr>
        </p:pic>
        <p:pic>
          <p:nvPicPr>
            <p:cNvPr id="54" name="Graphic 53">
              <a:extLst>
                <a:ext uri="{FF2B5EF4-FFF2-40B4-BE49-F238E27FC236}">
                  <a16:creationId xmlns:a16="http://schemas.microsoft.com/office/drawing/2014/main" id="{FFD72A2E-4786-3886-7CB2-BC4F59D1275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22767" y="5449954"/>
              <a:ext cx="117643" cy="117643"/>
            </a:xfrm>
            <a:prstGeom prst="rect">
              <a:avLst/>
            </a:prstGeom>
          </p:spPr>
        </p:pic>
      </p:grpSp>
      <p:sp>
        <p:nvSpPr>
          <p:cNvPr id="55" name="TextBox 54">
            <a:extLst>
              <a:ext uri="{FF2B5EF4-FFF2-40B4-BE49-F238E27FC236}">
                <a16:creationId xmlns:a16="http://schemas.microsoft.com/office/drawing/2014/main" id="{C2DBB478-EB12-1EBA-C5AF-1C17E67CDED0}"/>
              </a:ext>
            </a:extLst>
          </p:cNvPr>
          <p:cNvSpPr txBox="1"/>
          <p:nvPr/>
        </p:nvSpPr>
        <p:spPr>
          <a:xfrm>
            <a:off x="604582" y="2111875"/>
            <a:ext cx="197953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Agente de soporte técnico</a:t>
            </a:r>
          </a:p>
        </p:txBody>
      </p:sp>
      <p:sp>
        <p:nvSpPr>
          <p:cNvPr id="56" name="Title 1">
            <a:extLst>
              <a:ext uri="{FF2B5EF4-FFF2-40B4-BE49-F238E27FC236}">
                <a16:creationId xmlns:a16="http://schemas.microsoft.com/office/drawing/2014/main" id="{9248263C-1D08-D3AF-BF0B-F5FCB56DF05E}"/>
              </a:ext>
            </a:extLst>
          </p:cNvPr>
          <p:cNvSpPr txBox="1">
            <a:spLocks/>
          </p:cNvSpPr>
          <p:nvPr/>
        </p:nvSpPr>
        <p:spPr>
          <a:xfrm>
            <a:off x="734689" y="2436676"/>
            <a:ext cx="2319033" cy="179793"/>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¿Cómo me </a:t>
            </a:r>
            <a:r>
              <a:rPr kumimoji="0" lang="es-es" sz="1000" b="0" i="0" u="none" strike="noStrike" kern="1200" cap="none" spc="0" normalizeH="0" baseline="0" noProof="0" dirty="0">
                <a:ln>
                  <a:noFill/>
                </a:ln>
                <a:solidFill>
                  <a:srgbClr val="000000"/>
                </a:solidFill>
                <a:effectLst/>
                <a:uLnTx/>
                <a:uFillTx/>
                <a:latin typeface="Aptos" panose="020B0004020202020204" pitchFamily="34" charset="0"/>
              </a:rPr>
              <a:t>conecto a la red corporativa</a:t>
            </a: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a:t>
            </a:r>
          </a:p>
        </p:txBody>
      </p:sp>
      <p:sp>
        <p:nvSpPr>
          <p:cNvPr id="57" name="TextBox 56">
            <a:extLst>
              <a:ext uri="{FF2B5EF4-FFF2-40B4-BE49-F238E27FC236}">
                <a16:creationId xmlns:a16="http://schemas.microsoft.com/office/drawing/2014/main" id="{2AE77FE4-DBC5-6154-D8D1-42BFEE4B1308}"/>
              </a:ext>
            </a:extLst>
          </p:cNvPr>
          <p:cNvSpPr txBox="1"/>
          <p:nvPr/>
        </p:nvSpPr>
        <p:spPr>
          <a:xfrm>
            <a:off x="4161052" y="2111875"/>
            <a:ext cx="234969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Agente de renovación de dispositivos</a:t>
            </a:r>
          </a:p>
        </p:txBody>
      </p:sp>
      <p:sp>
        <p:nvSpPr>
          <p:cNvPr id="58" name="Title 1">
            <a:extLst>
              <a:ext uri="{FF2B5EF4-FFF2-40B4-BE49-F238E27FC236}">
                <a16:creationId xmlns:a16="http://schemas.microsoft.com/office/drawing/2014/main" id="{4EAE0776-DA07-754B-98C0-C246E51076F3}"/>
              </a:ext>
            </a:extLst>
          </p:cNvPr>
          <p:cNvSpPr txBox="1">
            <a:spLocks/>
          </p:cNvSpPr>
          <p:nvPr/>
        </p:nvSpPr>
        <p:spPr>
          <a:xfrm>
            <a:off x="4291159" y="2394313"/>
            <a:ext cx="2319033" cy="56451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Solicite un nuevo portátil y envíe las aprobaciones mediante la herramienta </a:t>
            </a:r>
            <a:b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b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de servicio de TI.</a:t>
            </a:r>
          </a:p>
        </p:txBody>
      </p:sp>
      <p:sp>
        <p:nvSpPr>
          <p:cNvPr id="59" name="TextBox 58">
            <a:extLst>
              <a:ext uri="{FF2B5EF4-FFF2-40B4-BE49-F238E27FC236}">
                <a16:creationId xmlns:a16="http://schemas.microsoft.com/office/drawing/2014/main" id="{4E6151F9-BC8D-8AF4-2B9F-490677B6AE24}"/>
              </a:ext>
            </a:extLst>
          </p:cNvPr>
          <p:cNvSpPr txBox="1"/>
          <p:nvPr/>
        </p:nvSpPr>
        <p:spPr>
          <a:xfrm>
            <a:off x="7622197" y="2111875"/>
            <a:ext cx="279668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Agente de generación de clientes potenciales</a:t>
            </a:r>
          </a:p>
        </p:txBody>
      </p:sp>
      <p:sp>
        <p:nvSpPr>
          <p:cNvPr id="60" name="Title 1">
            <a:extLst>
              <a:ext uri="{FF2B5EF4-FFF2-40B4-BE49-F238E27FC236}">
                <a16:creationId xmlns:a16="http://schemas.microsoft.com/office/drawing/2014/main" id="{95987ED1-F8EC-31EC-003D-C834AE986CE5}"/>
              </a:ext>
            </a:extLst>
          </p:cNvPr>
          <p:cNvSpPr txBox="1">
            <a:spLocks/>
          </p:cNvSpPr>
          <p:nvPr/>
        </p:nvSpPr>
        <p:spPr>
          <a:xfrm>
            <a:off x="7752304" y="2397175"/>
            <a:ext cx="2438488" cy="56451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El agente ha identificado e investigado 15 nuevos clientes potenciales para </a:t>
            </a:r>
            <a:b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b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que los revise.</a:t>
            </a:r>
          </a:p>
        </p:txBody>
      </p:sp>
      <p:sp>
        <p:nvSpPr>
          <p:cNvPr id="61" name="TextBox 60">
            <a:extLst>
              <a:ext uri="{FF2B5EF4-FFF2-40B4-BE49-F238E27FC236}">
                <a16:creationId xmlns:a16="http://schemas.microsoft.com/office/drawing/2014/main" id="{D83E787E-2960-FB95-A47D-DFDE5B796C88}"/>
              </a:ext>
            </a:extLst>
          </p:cNvPr>
          <p:cNvSpPr txBox="1"/>
          <p:nvPr/>
        </p:nvSpPr>
        <p:spPr>
          <a:xfrm>
            <a:off x="1688435" y="4423395"/>
            <a:ext cx="1798836"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Agente de seguimiento </a:t>
            </a:r>
            <a:b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b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de proyectos</a:t>
            </a:r>
          </a:p>
        </p:txBody>
      </p:sp>
      <p:sp>
        <p:nvSpPr>
          <p:cNvPr id="62" name="Title 1">
            <a:extLst>
              <a:ext uri="{FF2B5EF4-FFF2-40B4-BE49-F238E27FC236}">
                <a16:creationId xmlns:a16="http://schemas.microsoft.com/office/drawing/2014/main" id="{4A6A41B5-2979-C8A1-AA00-B83464AE893A}"/>
              </a:ext>
            </a:extLst>
          </p:cNvPr>
          <p:cNvSpPr txBox="1">
            <a:spLocks/>
          </p:cNvSpPr>
          <p:nvPr/>
        </p:nvSpPr>
        <p:spPr>
          <a:xfrm>
            <a:off x="1818541" y="4888236"/>
            <a:ext cx="2319033" cy="3739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0" normalizeH="0" baseline="0" noProof="0">
                <a:ln w="3175">
                  <a:noFill/>
                </a:ln>
                <a:solidFill>
                  <a:srgbClr val="000000"/>
                </a:solidFill>
                <a:effectLst/>
                <a:uLnTx/>
                <a:uFillTx/>
                <a:latin typeface="Aptos" panose="020B0004020202020204" pitchFamily="34" charset="0"/>
              </a:rPr>
              <a:t>¿Cuál es el estado de la fase 2 del proyecto X y el presupuesto restante?</a:t>
            </a:r>
          </a:p>
        </p:txBody>
      </p:sp>
      <p:sp>
        <p:nvSpPr>
          <p:cNvPr id="63" name="TextBox 62">
            <a:extLst>
              <a:ext uri="{FF2B5EF4-FFF2-40B4-BE49-F238E27FC236}">
                <a16:creationId xmlns:a16="http://schemas.microsoft.com/office/drawing/2014/main" id="{4A1E54FF-E2D4-498B-8F63-30C0749DA627}"/>
              </a:ext>
            </a:extLst>
          </p:cNvPr>
          <p:cNvSpPr txBox="1"/>
          <p:nvPr/>
        </p:nvSpPr>
        <p:spPr>
          <a:xfrm>
            <a:off x="4981937" y="4557870"/>
            <a:ext cx="210490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ptos" panose="020B0004020202020204" pitchFamily="34" charset="0"/>
                <a:cs typeface="Segoe Sans Text Semibold" pitchFamily="2" charset="0"/>
              </a:rPr>
              <a:t>Agente de gestión presupuestaria</a:t>
            </a:r>
          </a:p>
        </p:txBody>
      </p:sp>
      <p:sp>
        <p:nvSpPr>
          <p:cNvPr id="64" name="Title 1">
            <a:extLst>
              <a:ext uri="{FF2B5EF4-FFF2-40B4-BE49-F238E27FC236}">
                <a16:creationId xmlns:a16="http://schemas.microsoft.com/office/drawing/2014/main" id="{E0D68C1E-358C-1AF1-3D92-EC5BCC6CA9C2}"/>
              </a:ext>
            </a:extLst>
          </p:cNvPr>
          <p:cNvSpPr txBox="1">
            <a:spLocks/>
          </p:cNvSpPr>
          <p:nvPr/>
        </p:nvSpPr>
        <p:spPr>
          <a:xfrm>
            <a:off x="5112968" y="4839771"/>
            <a:ext cx="2319033" cy="56451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0" normalizeH="0" baseline="0" noProof="0" dirty="0">
                <a:ln w="3175">
                  <a:noFill/>
                </a:ln>
                <a:solidFill>
                  <a:srgbClr val="000000"/>
                </a:solidFill>
                <a:effectLst/>
                <a:uLnTx/>
                <a:uFillTx/>
                <a:latin typeface="Aptos" panose="020B0004020202020204" pitchFamily="34" charset="0"/>
              </a:rPr>
              <a:t>Revisar las órdenes de compra abiertas pendientes y comenzar la planificación financiera.</a:t>
            </a:r>
          </a:p>
        </p:txBody>
      </p:sp>
      <p:sp>
        <p:nvSpPr>
          <p:cNvPr id="65" name="TextBox 64">
            <a:extLst>
              <a:ext uri="{FF2B5EF4-FFF2-40B4-BE49-F238E27FC236}">
                <a16:creationId xmlns:a16="http://schemas.microsoft.com/office/drawing/2014/main" id="{90168525-755D-4B36-0F45-05D3162D0AA7}"/>
              </a:ext>
            </a:extLst>
          </p:cNvPr>
          <p:cNvSpPr txBox="1"/>
          <p:nvPr/>
        </p:nvSpPr>
        <p:spPr>
          <a:xfrm>
            <a:off x="8378360" y="4557870"/>
            <a:ext cx="201945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cs typeface="Segoe Sans Text Semibold" pitchFamily="2" charset="0"/>
              </a:rPr>
              <a:t>Agente de asistencia al cliente</a:t>
            </a:r>
          </a:p>
        </p:txBody>
      </p:sp>
      <p:sp>
        <p:nvSpPr>
          <p:cNvPr id="66" name="Title 1">
            <a:extLst>
              <a:ext uri="{FF2B5EF4-FFF2-40B4-BE49-F238E27FC236}">
                <a16:creationId xmlns:a16="http://schemas.microsoft.com/office/drawing/2014/main" id="{499EE46B-6D77-A589-2538-6069284F49EF}"/>
              </a:ext>
            </a:extLst>
          </p:cNvPr>
          <p:cNvSpPr txBox="1">
            <a:spLocks/>
          </p:cNvSpPr>
          <p:nvPr/>
        </p:nvSpPr>
        <p:spPr>
          <a:xfrm>
            <a:off x="8508467" y="4873528"/>
            <a:ext cx="2345693" cy="372153"/>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s-es" sz="1000" b="0" i="0" u="none" strike="noStrike" kern="1200" cap="none" spc="-20" normalizeH="0" noProof="0" dirty="0">
                <a:ln w="3175">
                  <a:noFill/>
                </a:ln>
                <a:solidFill>
                  <a:srgbClr val="000000"/>
                </a:solidFill>
                <a:effectLst/>
                <a:uLnTx/>
                <a:uFillTx/>
                <a:latin typeface="Aptos" panose="020B0004020202020204" pitchFamily="34" charset="0"/>
              </a:rPr>
              <a:t>El agente ha identificado nuevos problemas de soporte y los ha derivado a otros agentes.</a:t>
            </a:r>
          </a:p>
        </p:txBody>
      </p:sp>
    </p:spTree>
    <p:extLst>
      <p:ext uri="{BB962C8B-B14F-4D97-AF65-F5344CB8AC3E}">
        <p14:creationId xmlns:p14="http://schemas.microsoft.com/office/powerpoint/2010/main" val="28102498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40617C74-7372-5A13-C1D4-81B9D4E8612A}"/>
              </a:ext>
              <a:ext uri="{C183D7F6-B498-43B3-948B-1728B52AA6E4}">
                <adec:decorative xmlns:adec="http://schemas.microsoft.com/office/drawing/2017/decorative" val="1"/>
              </a:ext>
            </a:extLst>
          </p:cNvPr>
          <p:cNvSpPr>
            <a:spLocks/>
          </p:cNvSpPr>
          <p:nvPr/>
        </p:nvSpPr>
        <p:spPr bwMode="auto">
          <a:xfrm>
            <a:off x="588263" y="1345996"/>
            <a:ext cx="11240453" cy="4732935"/>
          </a:xfrm>
          <a:prstGeom prst="roundRect">
            <a:avLst>
              <a:gd name="adj" fmla="val 4449"/>
            </a:avLst>
          </a:prstGeom>
          <a:solidFill>
            <a:srgbClr val="F0F0F0"/>
          </a:soli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cxnSp>
        <p:nvCxnSpPr>
          <p:cNvPr id="3" name="Straight Connector 2">
            <a:extLst>
              <a:ext uri="{FF2B5EF4-FFF2-40B4-BE49-F238E27FC236}">
                <a16:creationId xmlns:a16="http://schemas.microsoft.com/office/drawing/2014/main" id="{38409AA7-4858-D166-45D5-D6427EF1F946}"/>
              </a:ext>
              <a:ext uri="{C183D7F6-B498-43B3-948B-1728B52AA6E4}">
                <adec:decorative xmlns:adec="http://schemas.microsoft.com/office/drawing/2017/decorative" val="1"/>
              </a:ext>
            </a:extLst>
          </p:cNvPr>
          <p:cNvCxnSpPr>
            <a:cxnSpLocks/>
          </p:cNvCxnSpPr>
          <p:nvPr/>
        </p:nvCxnSpPr>
        <p:spPr>
          <a:xfrm>
            <a:off x="5482355" y="2857269"/>
            <a:ext cx="607060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F8E47E8-B4F4-B5E2-9B9C-FB28203BB716}"/>
              </a:ext>
              <a:ext uri="{C183D7F6-B498-43B3-948B-1728B52AA6E4}">
                <adec:decorative xmlns:adec="http://schemas.microsoft.com/office/drawing/2017/decorative" val="1"/>
              </a:ext>
            </a:extLst>
          </p:cNvPr>
          <p:cNvCxnSpPr>
            <a:cxnSpLocks/>
          </p:cNvCxnSpPr>
          <p:nvPr/>
        </p:nvCxnSpPr>
        <p:spPr>
          <a:xfrm>
            <a:off x="5482355" y="4368415"/>
            <a:ext cx="607060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CD972D-3453-4044-FA42-A66BDDC92DAC}"/>
              </a:ext>
            </a:extLst>
          </p:cNvPr>
          <p:cNvSpPr txBox="1"/>
          <p:nvPr/>
        </p:nvSpPr>
        <p:spPr>
          <a:xfrm>
            <a:off x="5482355" y="1651435"/>
            <a:ext cx="6070600" cy="984885"/>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0000"/>
                </a:solidFill>
                <a:effectLst/>
                <a:uLnTx/>
                <a:uFillTx/>
                <a:latin typeface="Segoe Sans Text"/>
                <a:ea typeface="+mn-ea"/>
                <a:cs typeface="+mn-cs"/>
              </a:rPr>
              <a:t>Proporcione un acceso rápido y sencillo a Microsoft 365 Copilot Chat fijando Copilot</a:t>
            </a:r>
            <a:r>
              <a:rPr lang="es-es" sz="1600">
                <a:solidFill>
                  <a:srgbClr val="000000"/>
                </a:solidFill>
                <a:latin typeface="Segoe Sans Text"/>
              </a:rPr>
              <a:t> Chat</a:t>
            </a:r>
            <a:r>
              <a:rPr kumimoji="0" lang="es-es" sz="1600" b="0" i="0" u="none" strike="noStrike" kern="1200" cap="none" spc="0" normalizeH="0" baseline="0" noProof="0">
                <a:ln>
                  <a:noFill/>
                </a:ln>
                <a:solidFill>
                  <a:srgbClr val="000000"/>
                </a:solidFill>
                <a:effectLst/>
                <a:uLnTx/>
                <a:uFillTx/>
                <a:latin typeface="Segoe Sans Text"/>
                <a:ea typeface="+mn-ea"/>
                <a:cs typeface="+mn-cs"/>
              </a:rPr>
              <a:t> en la barra de navegación de Teams, Outlook y la aplicación de Microsoft 365. </a:t>
            </a:r>
            <a:r>
              <a:rPr kumimoji="0" lang="es-es" sz="1600" b="0" i="0" u="none" strike="noStrike" kern="1200" cap="none" spc="0" normalizeH="0" baseline="0" noProof="0">
                <a:ln>
                  <a:noFill/>
                </a:ln>
                <a:solidFill>
                  <a:srgbClr val="0078D7"/>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Anclar Microsoft Copilot en la barra de navegación | Microsoft Learn</a:t>
            </a:r>
            <a:endParaRPr kumimoji="0" lang="LID4096" sz="1600" b="0" i="0" u="none" strike="noStrike" kern="1200" cap="none" spc="0" normalizeH="0" baseline="0" noProof="0">
              <a:ln>
                <a:noFill/>
              </a:ln>
              <a:solidFill>
                <a:srgbClr val="0078D7"/>
              </a:solidFill>
              <a:effectLst/>
              <a:uLnTx/>
              <a:uFillTx/>
              <a:latin typeface="Segoe Sans Text"/>
              <a:ea typeface="+mn-ea"/>
              <a:cs typeface="+mn-cs"/>
            </a:endParaRPr>
          </a:p>
        </p:txBody>
      </p:sp>
      <p:sp>
        <p:nvSpPr>
          <p:cNvPr id="6" name="TextBox 5">
            <a:extLst>
              <a:ext uri="{FF2B5EF4-FFF2-40B4-BE49-F238E27FC236}">
                <a16:creationId xmlns:a16="http://schemas.microsoft.com/office/drawing/2014/main" id="{66EBF19B-A439-38B6-7E9E-4B687B9CDE11}"/>
              </a:ext>
            </a:extLst>
          </p:cNvPr>
          <p:cNvSpPr txBox="1"/>
          <p:nvPr/>
        </p:nvSpPr>
        <p:spPr>
          <a:xfrm>
            <a:off x="5482355" y="2944376"/>
            <a:ext cx="6070600" cy="1231106"/>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Segoe Sans Text"/>
                <a:ea typeface="+mn-ea"/>
                <a:cs typeface="+mn-cs"/>
              </a:rPr>
              <a:t>Favorezca el uso de Microsoft 365 </a:t>
            </a:r>
            <a:r>
              <a:rPr kumimoji="0" lang="es-es" sz="1600" b="0" i="0" u="none" strike="noStrike" kern="1200" cap="none" spc="0" normalizeH="0" baseline="0" noProof="0" dirty="0" err="1">
                <a:ln>
                  <a:noFill/>
                </a:ln>
                <a:solidFill>
                  <a:srgbClr val="000000"/>
                </a:solidFill>
                <a:effectLst/>
                <a:uLnTx/>
                <a:uFillTx/>
                <a:latin typeface="Segoe Sans Text"/>
                <a:ea typeface="+mn-ea"/>
                <a:cs typeface="+mn-cs"/>
              </a:rPr>
              <a:t>Copilot</a:t>
            </a:r>
            <a:r>
              <a:rPr kumimoji="0" lang="es-es" sz="1600" b="0" i="0" u="none" strike="noStrike" kern="1200" cap="none" spc="0" normalizeH="0" baseline="0" noProof="0" dirty="0">
                <a:ln>
                  <a:noFill/>
                </a:ln>
                <a:solidFill>
                  <a:srgbClr val="000000"/>
                </a:solidFill>
                <a:effectLst/>
                <a:uLnTx/>
                <a:uFillTx/>
                <a:latin typeface="Segoe Sans Text"/>
                <a:ea typeface="+mn-ea"/>
                <a:cs typeface="+mn-cs"/>
              </a:rPr>
              <a:t> Chat dentro de su organización. Acelere su adopción designando un patrocinador que supervise la comunicación y apoye el cambio. Mejore la conciencia y la usabilidad mediante prácticas que enfatizan lo que ganan ellos. </a:t>
            </a:r>
            <a:r>
              <a:rPr kumimoji="0" lang="es-es" sz="1600" b="0" i="0" u="none" strike="noStrike" kern="1200" cap="none" spc="0" normalizeH="0" baseline="0" noProof="0" dirty="0">
                <a:ln>
                  <a:noFill/>
                </a:ln>
                <a:solidFill>
                  <a:srgbClr val="000000"/>
                </a:solidFill>
                <a:effectLst/>
                <a:uLnTx/>
                <a:uFillTx/>
                <a:latin typeface="Segoe Sans Text"/>
                <a:ea typeface="+mn-ea"/>
                <a:cs typeface="+mn-cs"/>
                <a:hlinkClick r:id="rId4"/>
              </a:rPr>
              <a:t>Adopción de Microsoft 365 </a:t>
            </a:r>
            <a:r>
              <a:rPr kumimoji="0" lang="es-es" sz="1600" b="0" i="0" u="none" strike="noStrike" kern="1200" cap="none" spc="0" normalizeH="0" baseline="0" noProof="0" dirty="0" err="1">
                <a:ln>
                  <a:noFill/>
                </a:ln>
                <a:solidFill>
                  <a:srgbClr val="000000"/>
                </a:solidFill>
                <a:effectLst/>
                <a:uLnTx/>
                <a:uFillTx/>
                <a:latin typeface="Segoe Sans Text"/>
                <a:ea typeface="+mn-ea"/>
                <a:cs typeface="+mn-cs"/>
                <a:hlinkClick r:id="rId4"/>
              </a:rPr>
              <a:t>Copilot</a:t>
            </a:r>
            <a:r>
              <a:rPr kumimoji="0" lang="es-es" sz="1600" b="0" i="0" u="none" strike="noStrike" kern="1200" cap="none" spc="0" normalizeH="0" baseline="0" noProof="0" dirty="0">
                <a:ln>
                  <a:noFill/>
                </a:ln>
                <a:solidFill>
                  <a:srgbClr val="000000"/>
                </a:solidFill>
                <a:effectLst/>
                <a:uLnTx/>
                <a:uFillTx/>
                <a:latin typeface="Segoe Sans Text"/>
                <a:ea typeface="+mn-ea"/>
                <a:cs typeface="+mn-cs"/>
                <a:hlinkClick r:id="rId4"/>
              </a:rPr>
              <a:t> Chat.</a:t>
            </a:r>
            <a:endParaRPr kumimoji="0" lang="en-US" sz="1600" b="0" i="0" u="none" strike="noStrike" kern="1200" cap="none" spc="0" normalizeH="0" baseline="0" noProof="0" dirty="0">
              <a:ln>
                <a:noFill/>
              </a:ln>
              <a:solidFill>
                <a:srgbClr val="000000"/>
              </a:solidFill>
              <a:effectLst/>
              <a:uLnTx/>
              <a:uFillTx/>
              <a:latin typeface="Segoe Sans Text"/>
              <a:ea typeface="+mn-ea"/>
              <a:cs typeface="+mn-cs"/>
            </a:endParaRPr>
          </a:p>
        </p:txBody>
      </p:sp>
      <p:sp>
        <p:nvSpPr>
          <p:cNvPr id="7" name="TextBox 6">
            <a:extLst>
              <a:ext uri="{FF2B5EF4-FFF2-40B4-BE49-F238E27FC236}">
                <a16:creationId xmlns:a16="http://schemas.microsoft.com/office/drawing/2014/main" id="{0C94F31F-5192-CA43-1620-28AAC57F701C}"/>
              </a:ext>
            </a:extLst>
          </p:cNvPr>
          <p:cNvSpPr txBox="1"/>
          <p:nvPr/>
        </p:nvSpPr>
        <p:spPr>
          <a:xfrm>
            <a:off x="5482355" y="4583602"/>
            <a:ext cx="6070600" cy="984885"/>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Segoe Sans Text"/>
                <a:ea typeface="+mn-ea"/>
                <a:cs typeface="+mn-cs"/>
              </a:rPr>
              <a:t>Comience a aprovechar las capacidades de la IA generativa </a:t>
            </a:r>
            <a:br>
              <a:rPr kumimoji="0" lang="es-es" sz="1600" b="0" i="0" u="none" strike="noStrike" kern="1200" cap="none" spc="0" normalizeH="0" baseline="0" noProof="0" dirty="0">
                <a:ln>
                  <a:noFill/>
                </a:ln>
                <a:solidFill>
                  <a:srgbClr val="000000"/>
                </a:solidFill>
                <a:effectLst/>
                <a:uLnTx/>
                <a:uFillTx/>
                <a:latin typeface="Segoe Sans Text"/>
                <a:ea typeface="+mn-ea"/>
                <a:cs typeface="+mn-cs"/>
              </a:rPr>
            </a:br>
            <a:r>
              <a:rPr kumimoji="0" lang="es-es" sz="1600" b="0" i="0" u="none" strike="noStrike" kern="1200" cap="none" spc="0" normalizeH="0" baseline="0" noProof="0" dirty="0">
                <a:ln>
                  <a:noFill/>
                </a:ln>
                <a:solidFill>
                  <a:srgbClr val="000000"/>
                </a:solidFill>
                <a:effectLst/>
                <a:uLnTx/>
                <a:uFillTx/>
                <a:latin typeface="Segoe Sans Text"/>
                <a:ea typeface="+mn-ea"/>
                <a:cs typeface="+mn-cs"/>
              </a:rPr>
              <a:t>para lograr un impacto significativo. Facilite el trabajo de su organización con documentación técnica y formación para </a:t>
            </a:r>
            <a:r>
              <a:rPr kumimoji="0" lang="es-es" sz="1600" b="0" i="0" u="none" strike="noStrike" kern="1200" cap="none" spc="0" normalizeH="0" baseline="0" noProof="0" dirty="0">
                <a:ln>
                  <a:noFill/>
                </a:ln>
                <a:solidFill>
                  <a:srgbClr val="000000"/>
                </a:solidFill>
                <a:effectLst/>
                <a:uLnTx/>
                <a:uFillTx/>
                <a:latin typeface="Segoe Sans Text"/>
                <a:ea typeface="+mn-ea"/>
                <a:cs typeface="+mn-cs"/>
                <a:hlinkClick r:id="rId5"/>
              </a:rPr>
              <a:t>Microsoft 365 </a:t>
            </a:r>
            <a:r>
              <a:rPr kumimoji="0" lang="es-es" sz="1600" b="0" i="0" u="none" strike="noStrike" kern="1200" cap="none" spc="0" normalizeH="0" baseline="0" noProof="0" dirty="0" err="1">
                <a:ln>
                  <a:noFill/>
                </a:ln>
                <a:solidFill>
                  <a:srgbClr val="000000"/>
                </a:solidFill>
                <a:effectLst/>
                <a:uLnTx/>
                <a:uFillTx/>
                <a:latin typeface="Segoe Sans Text"/>
                <a:ea typeface="+mn-ea"/>
                <a:cs typeface="+mn-cs"/>
                <a:hlinkClick r:id="rId5"/>
              </a:rPr>
              <a:t>Copilot</a:t>
            </a:r>
            <a:r>
              <a:rPr kumimoji="0" lang="es-es" sz="1600" b="0" i="0" u="none" strike="noStrike" kern="1200" cap="none" spc="0" normalizeH="0" baseline="0" noProof="0" dirty="0">
                <a:ln>
                  <a:noFill/>
                </a:ln>
                <a:solidFill>
                  <a:srgbClr val="000000"/>
                </a:solidFill>
                <a:effectLst/>
                <a:uLnTx/>
                <a:uFillTx/>
                <a:latin typeface="Segoe Sans Text"/>
                <a:ea typeface="+mn-ea"/>
                <a:cs typeface="+mn-cs"/>
                <a:hlinkClick r:id="rId5"/>
              </a:rPr>
              <a:t> Chat.</a:t>
            </a:r>
            <a:endParaRPr kumimoji="0" lang="en-US" sz="1600" b="0" i="0" u="none" strike="noStrike" kern="1200" cap="none" spc="0" normalizeH="0" baseline="0" noProof="0" dirty="0">
              <a:ln>
                <a:noFill/>
              </a:ln>
              <a:solidFill>
                <a:srgbClr val="0078D7"/>
              </a:solidFill>
              <a:effectLst/>
              <a:uLnTx/>
              <a:uFillTx/>
              <a:latin typeface="Segoe Sans Text"/>
              <a:ea typeface="+mn-ea"/>
              <a:cs typeface="+mn-cs"/>
            </a:endParaRPr>
          </a:p>
        </p:txBody>
      </p:sp>
      <p:sp>
        <p:nvSpPr>
          <p:cNvPr id="8" name="Rectangle: Rounded Corners 7">
            <a:extLst>
              <a:ext uri="{FF2B5EF4-FFF2-40B4-BE49-F238E27FC236}">
                <a16:creationId xmlns:a16="http://schemas.microsoft.com/office/drawing/2014/main" id="{A3CC12D7-E590-5D47-EAC9-78B26BE0F8E1}"/>
              </a:ext>
              <a:ext uri="{C183D7F6-B498-43B3-948B-1728B52AA6E4}">
                <adec:decorative xmlns:adec="http://schemas.microsoft.com/office/drawing/2017/decorative" val="1"/>
              </a:ext>
            </a:extLst>
          </p:cNvPr>
          <p:cNvSpPr/>
          <p:nvPr/>
        </p:nvSpPr>
        <p:spPr bwMode="auto">
          <a:xfrm>
            <a:off x="864025" y="1481525"/>
            <a:ext cx="4200956" cy="4436274"/>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mn-cs"/>
            </a:endParaRPr>
          </a:p>
        </p:txBody>
      </p:sp>
      <p:sp>
        <p:nvSpPr>
          <p:cNvPr id="9" name="Oval 8">
            <a:extLst>
              <a:ext uri="{FF2B5EF4-FFF2-40B4-BE49-F238E27FC236}">
                <a16:creationId xmlns:a16="http://schemas.microsoft.com/office/drawing/2014/main" id="{FBF08B38-73DF-0E0D-5E32-71A1190E5A91}"/>
              </a:ext>
              <a:ext uri="{C183D7F6-B498-43B3-948B-1728B52AA6E4}">
                <adec:decorative xmlns:adec="http://schemas.microsoft.com/office/drawing/2017/decorative" val="1"/>
              </a:ext>
            </a:extLst>
          </p:cNvPr>
          <p:cNvSpPr/>
          <p:nvPr/>
        </p:nvSpPr>
        <p:spPr bwMode="auto">
          <a:xfrm>
            <a:off x="1154313" y="1815120"/>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sp>
        <p:nvSpPr>
          <p:cNvPr id="10" name="Oval 9">
            <a:extLst>
              <a:ext uri="{FF2B5EF4-FFF2-40B4-BE49-F238E27FC236}">
                <a16:creationId xmlns:a16="http://schemas.microsoft.com/office/drawing/2014/main" id="{05C22FBE-4988-3C6B-BABA-9BEC63B4562E}"/>
              </a:ext>
              <a:ext uri="{C183D7F6-B498-43B3-948B-1728B52AA6E4}">
                <adec:decorative xmlns:adec="http://schemas.microsoft.com/office/drawing/2017/decorative" val="1"/>
              </a:ext>
            </a:extLst>
          </p:cNvPr>
          <p:cNvSpPr/>
          <p:nvPr/>
        </p:nvSpPr>
        <p:spPr bwMode="auto">
          <a:xfrm>
            <a:off x="1154313" y="3231171"/>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cxnSp>
        <p:nvCxnSpPr>
          <p:cNvPr id="12" name="Straight Connector 11">
            <a:extLst>
              <a:ext uri="{FF2B5EF4-FFF2-40B4-BE49-F238E27FC236}">
                <a16:creationId xmlns:a16="http://schemas.microsoft.com/office/drawing/2014/main" id="{94FFFC5A-95F7-BC2D-6BBD-FEE5BEAF7F39}"/>
              </a:ext>
              <a:ext uri="{C183D7F6-B498-43B3-948B-1728B52AA6E4}">
                <adec:decorative xmlns:adec="http://schemas.microsoft.com/office/drawing/2017/decorative" val="1"/>
              </a:ext>
            </a:extLst>
          </p:cNvPr>
          <p:cNvCxnSpPr>
            <a:cxnSpLocks/>
          </p:cNvCxnSpPr>
          <p:nvPr/>
        </p:nvCxnSpPr>
        <p:spPr>
          <a:xfrm>
            <a:off x="2167629" y="2857269"/>
            <a:ext cx="2616138"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E2A00C-4F3D-280B-80DF-5FC115837B82}"/>
              </a:ext>
              <a:ext uri="{C183D7F6-B498-43B3-948B-1728B52AA6E4}">
                <adec:decorative xmlns:adec="http://schemas.microsoft.com/office/drawing/2017/decorative" val="1"/>
              </a:ext>
            </a:extLst>
          </p:cNvPr>
          <p:cNvCxnSpPr>
            <a:cxnSpLocks/>
          </p:cNvCxnSpPr>
          <p:nvPr/>
        </p:nvCxnSpPr>
        <p:spPr>
          <a:xfrm>
            <a:off x="2167629" y="4368415"/>
            <a:ext cx="2616138" cy="0"/>
          </a:xfrm>
          <a:prstGeom prst="line">
            <a:avLst/>
          </a:prstGeom>
          <a:ln w="635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Graphic 3">
            <a:extLst>
              <a:ext uri="{FF2B5EF4-FFF2-40B4-BE49-F238E27FC236}">
                <a16:creationId xmlns:a16="http://schemas.microsoft.com/office/drawing/2014/main" id="{E945B3CB-8104-C51A-A599-CF1DECFA395D}"/>
              </a:ext>
              <a:ext uri="{C183D7F6-B498-43B3-948B-1728B52AA6E4}">
                <adec:decorative xmlns:adec="http://schemas.microsoft.com/office/drawing/2017/decorative" val="1"/>
              </a:ext>
            </a:extLst>
          </p:cNvPr>
          <p:cNvSpPr/>
          <p:nvPr/>
        </p:nvSpPr>
        <p:spPr>
          <a:xfrm>
            <a:off x="1343137" y="3450810"/>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5" name="TextBox 24">
            <a:extLst>
              <a:ext uri="{FF2B5EF4-FFF2-40B4-BE49-F238E27FC236}">
                <a16:creationId xmlns:a16="http://schemas.microsoft.com/office/drawing/2014/main" id="{04825F09-8B7C-D521-1F2A-831723D5AE4F}"/>
              </a:ext>
            </a:extLst>
          </p:cNvPr>
          <p:cNvSpPr txBox="1"/>
          <p:nvPr/>
        </p:nvSpPr>
        <p:spPr>
          <a:xfrm>
            <a:off x="2167629" y="1790315"/>
            <a:ext cx="2616138" cy="830997"/>
          </a:xfrm>
          <a:prstGeom prst="rect">
            <a:avLst/>
          </a:prstGeom>
          <a:noFill/>
        </p:spPr>
        <p:txBody>
          <a:bodyPr wrap="square" lIns="0" tIns="0" rIns="0" bIns="0" anchor="ctr">
            <a:spAutoFit/>
          </a:bodyPr>
          <a:lstStyle/>
          <a:p>
            <a:pPr defTabSz="914400">
              <a:defRPr/>
            </a:pPr>
            <a:r>
              <a:rPr lang="es-es" sz="1800" dirty="0">
                <a:solidFill>
                  <a:schemeClr val="tx2"/>
                </a:solidFill>
                <a:latin typeface="Segoe Sans Display Semibold"/>
              </a:rPr>
              <a:t>Ancle Microsoft 365 </a:t>
            </a:r>
            <a:r>
              <a:rPr lang="es-es" sz="1800" dirty="0" err="1">
                <a:solidFill>
                  <a:schemeClr val="tx2"/>
                </a:solidFill>
                <a:latin typeface="Segoe Sans Display Semibold"/>
              </a:rPr>
              <a:t>Copilot</a:t>
            </a:r>
            <a:r>
              <a:rPr lang="es-es" sz="1800" dirty="0">
                <a:solidFill>
                  <a:schemeClr val="tx2"/>
                </a:solidFill>
                <a:latin typeface="Segoe Sans Display Semibold"/>
              </a:rPr>
              <a:t> Chat para un acceso rápido y sencillo</a:t>
            </a:r>
          </a:p>
        </p:txBody>
      </p:sp>
      <p:sp>
        <p:nvSpPr>
          <p:cNvPr id="26" name="TextBox 25">
            <a:extLst>
              <a:ext uri="{FF2B5EF4-FFF2-40B4-BE49-F238E27FC236}">
                <a16:creationId xmlns:a16="http://schemas.microsoft.com/office/drawing/2014/main" id="{A857913B-4685-B433-73AE-D8EC7935AB90}"/>
              </a:ext>
            </a:extLst>
          </p:cNvPr>
          <p:cNvSpPr txBox="1"/>
          <p:nvPr/>
        </p:nvSpPr>
        <p:spPr>
          <a:xfrm>
            <a:off x="2167629" y="3206366"/>
            <a:ext cx="2251971" cy="830997"/>
          </a:xfrm>
          <a:prstGeom prst="rect">
            <a:avLst/>
          </a:prstGeom>
          <a:noFill/>
        </p:spPr>
        <p:txBody>
          <a:bodyPr wrap="square" lIns="0" tIns="0" rIns="0" bIns="0" anchor="ctr">
            <a:spAutoFit/>
          </a:bodyPr>
          <a:lstStyle/>
          <a:p>
            <a:pPr marR="0" lvl="0" indent="0" defTabSz="914400" fontAlgn="auto">
              <a:lnSpc>
                <a:spcPct val="100000"/>
              </a:lnSpc>
              <a:spcBef>
                <a:spcPts val="0"/>
              </a:spcBef>
              <a:spcAft>
                <a:spcPts val="0"/>
              </a:spcAft>
              <a:buClrTx/>
              <a:buSzTx/>
              <a:buFontTx/>
              <a:buNone/>
              <a:tabLst/>
              <a:defRPr/>
            </a:pPr>
            <a:r>
              <a:rPr lang="es-es" sz="1800" dirty="0">
                <a:solidFill>
                  <a:schemeClr val="tx2"/>
                </a:solidFill>
                <a:latin typeface="Segoe Sans Display Semibold"/>
              </a:rPr>
              <a:t>Presentación de Microsoft 365 </a:t>
            </a:r>
            <a:r>
              <a:rPr lang="es-es" sz="1800" dirty="0" err="1">
                <a:solidFill>
                  <a:schemeClr val="tx2"/>
                </a:solidFill>
                <a:latin typeface="Segoe Sans Display Semibold"/>
              </a:rPr>
              <a:t>Copilot</a:t>
            </a:r>
            <a:r>
              <a:rPr lang="es-es" sz="1800" dirty="0">
                <a:solidFill>
                  <a:schemeClr val="tx2"/>
                </a:solidFill>
                <a:latin typeface="Segoe Sans Display Semibold"/>
              </a:rPr>
              <a:t> Chat</a:t>
            </a:r>
          </a:p>
        </p:txBody>
      </p:sp>
      <p:sp>
        <p:nvSpPr>
          <p:cNvPr id="27" name="TextBox 26">
            <a:extLst>
              <a:ext uri="{FF2B5EF4-FFF2-40B4-BE49-F238E27FC236}">
                <a16:creationId xmlns:a16="http://schemas.microsoft.com/office/drawing/2014/main" id="{15DF81C5-F4A3-1E33-639C-E7DDB88BD5AA}"/>
              </a:ext>
            </a:extLst>
          </p:cNvPr>
          <p:cNvSpPr txBox="1"/>
          <p:nvPr/>
        </p:nvSpPr>
        <p:spPr>
          <a:xfrm>
            <a:off x="2167629" y="4760915"/>
            <a:ext cx="2616138" cy="553998"/>
          </a:xfrm>
          <a:prstGeom prst="rect">
            <a:avLst/>
          </a:prstGeom>
          <a:noFill/>
        </p:spPr>
        <p:txBody>
          <a:bodyPr wrap="square" lIns="0" tIns="0" rIns="0" bIns="0" anchor="ctr">
            <a:spAutoFit/>
          </a:bodyPr>
          <a:lstStyle/>
          <a:p>
            <a:pPr defTabSz="914400">
              <a:defRPr/>
            </a:pPr>
            <a:r>
              <a:rPr lang="es-es" sz="1800">
                <a:solidFill>
                  <a:schemeClr val="tx2"/>
                </a:solidFill>
                <a:latin typeface="Segoe Sans Display Semibold"/>
              </a:rPr>
              <a:t>Gestionar Microsoft 365 Copilot Chat</a:t>
            </a:r>
          </a:p>
        </p:txBody>
      </p:sp>
      <p:sp>
        <p:nvSpPr>
          <p:cNvPr id="29" name="Graphic 38">
            <a:extLst>
              <a:ext uri="{FF2B5EF4-FFF2-40B4-BE49-F238E27FC236}">
                <a16:creationId xmlns:a16="http://schemas.microsoft.com/office/drawing/2014/main" id="{EB4774B7-4C1E-8017-2DFC-939B09E91DFF}"/>
              </a:ext>
              <a:ext uri="{C183D7F6-B498-43B3-948B-1728B52AA6E4}">
                <adec:decorative xmlns:adec="http://schemas.microsoft.com/office/drawing/2017/decorative" val="1"/>
              </a:ext>
            </a:extLst>
          </p:cNvPr>
          <p:cNvSpPr/>
          <p:nvPr/>
        </p:nvSpPr>
        <p:spPr>
          <a:xfrm>
            <a:off x="1405242" y="2005489"/>
            <a:ext cx="279530" cy="372712"/>
          </a:xfrm>
          <a:custGeom>
            <a:avLst/>
            <a:gdLst>
              <a:gd name="connsiteX0" fmla="*/ 77511 w 186026"/>
              <a:gd name="connsiteY0" fmla="*/ 100764 h 248035"/>
              <a:gd name="connsiteX1" fmla="*/ 85262 w 186026"/>
              <a:gd name="connsiteY1" fmla="*/ 93013 h 248035"/>
              <a:gd name="connsiteX2" fmla="*/ 139520 w 186026"/>
              <a:gd name="connsiteY2" fmla="*/ 93013 h 248035"/>
              <a:gd name="connsiteX3" fmla="*/ 147271 w 186026"/>
              <a:gd name="connsiteY3" fmla="*/ 100764 h 248035"/>
              <a:gd name="connsiteX4" fmla="*/ 139520 w 186026"/>
              <a:gd name="connsiteY4" fmla="*/ 108515 h 248035"/>
              <a:gd name="connsiteX5" fmla="*/ 85262 w 186026"/>
              <a:gd name="connsiteY5" fmla="*/ 108515 h 248035"/>
              <a:gd name="connsiteX6" fmla="*/ 77511 w 186026"/>
              <a:gd name="connsiteY6" fmla="*/ 100764 h 248035"/>
              <a:gd name="connsiteX7" fmla="*/ 77511 w 186026"/>
              <a:gd name="connsiteY7" fmla="*/ 147271 h 248035"/>
              <a:gd name="connsiteX8" fmla="*/ 85262 w 186026"/>
              <a:gd name="connsiteY8" fmla="*/ 139520 h 248035"/>
              <a:gd name="connsiteX9" fmla="*/ 139520 w 186026"/>
              <a:gd name="connsiteY9" fmla="*/ 139520 h 248035"/>
              <a:gd name="connsiteX10" fmla="*/ 147271 w 186026"/>
              <a:gd name="connsiteY10" fmla="*/ 147271 h 248035"/>
              <a:gd name="connsiteX11" fmla="*/ 139520 w 186026"/>
              <a:gd name="connsiteY11" fmla="*/ 155022 h 248035"/>
              <a:gd name="connsiteX12" fmla="*/ 85262 w 186026"/>
              <a:gd name="connsiteY12" fmla="*/ 155022 h 248035"/>
              <a:gd name="connsiteX13" fmla="*/ 77511 w 186026"/>
              <a:gd name="connsiteY13" fmla="*/ 147271 h 248035"/>
              <a:gd name="connsiteX14" fmla="*/ 77511 w 186026"/>
              <a:gd name="connsiteY14" fmla="*/ 193778 h 248035"/>
              <a:gd name="connsiteX15" fmla="*/ 85262 w 186026"/>
              <a:gd name="connsiteY15" fmla="*/ 186026 h 248035"/>
              <a:gd name="connsiteX16" fmla="*/ 139520 w 186026"/>
              <a:gd name="connsiteY16" fmla="*/ 186026 h 248035"/>
              <a:gd name="connsiteX17" fmla="*/ 147271 w 186026"/>
              <a:gd name="connsiteY17" fmla="*/ 193778 h 248035"/>
              <a:gd name="connsiteX18" fmla="*/ 139520 w 186026"/>
              <a:gd name="connsiteY18" fmla="*/ 201529 h 248035"/>
              <a:gd name="connsiteX19" fmla="*/ 85262 w 186026"/>
              <a:gd name="connsiteY19" fmla="*/ 201529 h 248035"/>
              <a:gd name="connsiteX20" fmla="*/ 77511 w 186026"/>
              <a:gd name="connsiteY20" fmla="*/ 193778 h 248035"/>
              <a:gd name="connsiteX21" fmla="*/ 62009 w 186026"/>
              <a:gd name="connsiteY21" fmla="*/ 100764 h 248035"/>
              <a:gd name="connsiteX22" fmla="*/ 50382 w 186026"/>
              <a:gd name="connsiteY22" fmla="*/ 112391 h 248035"/>
              <a:gd name="connsiteX23" fmla="*/ 38756 w 186026"/>
              <a:gd name="connsiteY23" fmla="*/ 100764 h 248035"/>
              <a:gd name="connsiteX24" fmla="*/ 50382 w 186026"/>
              <a:gd name="connsiteY24" fmla="*/ 89138 h 248035"/>
              <a:gd name="connsiteX25" fmla="*/ 62009 w 186026"/>
              <a:gd name="connsiteY25" fmla="*/ 100764 h 248035"/>
              <a:gd name="connsiteX26" fmla="*/ 62009 w 186026"/>
              <a:gd name="connsiteY26" fmla="*/ 147271 h 248035"/>
              <a:gd name="connsiteX27" fmla="*/ 50382 w 186026"/>
              <a:gd name="connsiteY27" fmla="*/ 158898 h 248035"/>
              <a:gd name="connsiteX28" fmla="*/ 38756 w 186026"/>
              <a:gd name="connsiteY28" fmla="*/ 147271 h 248035"/>
              <a:gd name="connsiteX29" fmla="*/ 50382 w 186026"/>
              <a:gd name="connsiteY29" fmla="*/ 135644 h 248035"/>
              <a:gd name="connsiteX30" fmla="*/ 62009 w 186026"/>
              <a:gd name="connsiteY30" fmla="*/ 147271 h 248035"/>
              <a:gd name="connsiteX31" fmla="*/ 50382 w 186026"/>
              <a:gd name="connsiteY31" fmla="*/ 205404 h 248035"/>
              <a:gd name="connsiteX32" fmla="*/ 62009 w 186026"/>
              <a:gd name="connsiteY32" fmla="*/ 193778 h 248035"/>
              <a:gd name="connsiteX33" fmla="*/ 50382 w 186026"/>
              <a:gd name="connsiteY33" fmla="*/ 182151 h 248035"/>
              <a:gd name="connsiteX34" fmla="*/ 38756 w 186026"/>
              <a:gd name="connsiteY34" fmla="*/ 193778 h 248035"/>
              <a:gd name="connsiteX35" fmla="*/ 50382 w 186026"/>
              <a:gd name="connsiteY35" fmla="*/ 205404 h 248035"/>
              <a:gd name="connsiteX36" fmla="*/ 47830 w 186026"/>
              <a:gd name="connsiteY36" fmla="*/ 15502 h 248035"/>
              <a:gd name="connsiteX37" fmla="*/ 69760 w 186026"/>
              <a:gd name="connsiteY37" fmla="*/ 0 h 248035"/>
              <a:gd name="connsiteX38" fmla="*/ 116267 w 186026"/>
              <a:gd name="connsiteY38" fmla="*/ 0 h 248035"/>
              <a:gd name="connsiteX39" fmla="*/ 138196 w 186026"/>
              <a:gd name="connsiteY39" fmla="*/ 15502 h 248035"/>
              <a:gd name="connsiteX40" fmla="*/ 162773 w 186026"/>
              <a:gd name="connsiteY40" fmla="*/ 15502 h 248035"/>
              <a:gd name="connsiteX41" fmla="*/ 186026 w 186026"/>
              <a:gd name="connsiteY41" fmla="*/ 38756 h 248035"/>
              <a:gd name="connsiteX42" fmla="*/ 186026 w 186026"/>
              <a:gd name="connsiteY42" fmla="*/ 224782 h 248035"/>
              <a:gd name="connsiteX43" fmla="*/ 162773 w 186026"/>
              <a:gd name="connsiteY43" fmla="*/ 248035 h 248035"/>
              <a:gd name="connsiteX44" fmla="*/ 23253 w 186026"/>
              <a:gd name="connsiteY44" fmla="*/ 248035 h 248035"/>
              <a:gd name="connsiteX45" fmla="*/ 0 w 186026"/>
              <a:gd name="connsiteY45" fmla="*/ 224782 h 248035"/>
              <a:gd name="connsiteX46" fmla="*/ 0 w 186026"/>
              <a:gd name="connsiteY46" fmla="*/ 38756 h 248035"/>
              <a:gd name="connsiteX47" fmla="*/ 23253 w 186026"/>
              <a:gd name="connsiteY47" fmla="*/ 15502 h 248035"/>
              <a:gd name="connsiteX48" fmla="*/ 47830 w 186026"/>
              <a:gd name="connsiteY48" fmla="*/ 15502 h 248035"/>
              <a:gd name="connsiteX49" fmla="*/ 69760 w 186026"/>
              <a:gd name="connsiteY49" fmla="*/ 15502 h 248035"/>
              <a:gd name="connsiteX50" fmla="*/ 62009 w 186026"/>
              <a:gd name="connsiteY50" fmla="*/ 23253 h 248035"/>
              <a:gd name="connsiteX51" fmla="*/ 69760 w 186026"/>
              <a:gd name="connsiteY51" fmla="*/ 31004 h 248035"/>
              <a:gd name="connsiteX52" fmla="*/ 116267 w 186026"/>
              <a:gd name="connsiteY52" fmla="*/ 31004 h 248035"/>
              <a:gd name="connsiteX53" fmla="*/ 124018 w 186026"/>
              <a:gd name="connsiteY53" fmla="*/ 23253 h 248035"/>
              <a:gd name="connsiteX54" fmla="*/ 116267 w 186026"/>
              <a:gd name="connsiteY54" fmla="*/ 15502 h 248035"/>
              <a:gd name="connsiteX55" fmla="*/ 69760 w 186026"/>
              <a:gd name="connsiteY55" fmla="*/ 15502 h 248035"/>
              <a:gd name="connsiteX56" fmla="*/ 47830 w 186026"/>
              <a:gd name="connsiteY56" fmla="*/ 31004 h 248035"/>
              <a:gd name="connsiteX57" fmla="*/ 23253 w 186026"/>
              <a:gd name="connsiteY57" fmla="*/ 31004 h 248035"/>
              <a:gd name="connsiteX58" fmla="*/ 15502 w 186026"/>
              <a:gd name="connsiteY58" fmla="*/ 38756 h 248035"/>
              <a:gd name="connsiteX59" fmla="*/ 15502 w 186026"/>
              <a:gd name="connsiteY59" fmla="*/ 224782 h 248035"/>
              <a:gd name="connsiteX60" fmla="*/ 23253 w 186026"/>
              <a:gd name="connsiteY60" fmla="*/ 232533 h 248035"/>
              <a:gd name="connsiteX61" fmla="*/ 162773 w 186026"/>
              <a:gd name="connsiteY61" fmla="*/ 232533 h 248035"/>
              <a:gd name="connsiteX62" fmla="*/ 170524 w 186026"/>
              <a:gd name="connsiteY62" fmla="*/ 224782 h 248035"/>
              <a:gd name="connsiteX63" fmla="*/ 170524 w 186026"/>
              <a:gd name="connsiteY63" fmla="*/ 38756 h 248035"/>
              <a:gd name="connsiteX64" fmla="*/ 162773 w 186026"/>
              <a:gd name="connsiteY64" fmla="*/ 31004 h 248035"/>
              <a:gd name="connsiteX65" fmla="*/ 138196 w 186026"/>
              <a:gd name="connsiteY65" fmla="*/ 31004 h 248035"/>
              <a:gd name="connsiteX66" fmla="*/ 116267 w 186026"/>
              <a:gd name="connsiteY66" fmla="*/ 46507 h 248035"/>
              <a:gd name="connsiteX67" fmla="*/ 69760 w 186026"/>
              <a:gd name="connsiteY67" fmla="*/ 46507 h 248035"/>
              <a:gd name="connsiteX68" fmla="*/ 47830 w 186026"/>
              <a:gd name="connsiteY68" fmla="*/ 31004 h 2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026" h="248035">
                <a:moveTo>
                  <a:pt x="77511" y="100764"/>
                </a:moveTo>
                <a:cubicBezTo>
                  <a:pt x="77511" y="96484"/>
                  <a:pt x="80981" y="93013"/>
                  <a:pt x="85262" y="93013"/>
                </a:cubicBezTo>
                <a:lnTo>
                  <a:pt x="139520" y="93013"/>
                </a:lnTo>
                <a:cubicBezTo>
                  <a:pt x="143800" y="93013"/>
                  <a:pt x="147271" y="96484"/>
                  <a:pt x="147271" y="100764"/>
                </a:cubicBezTo>
                <a:cubicBezTo>
                  <a:pt x="147271" y="105045"/>
                  <a:pt x="143800" y="108515"/>
                  <a:pt x="139520" y="108515"/>
                </a:cubicBezTo>
                <a:lnTo>
                  <a:pt x="85262" y="108515"/>
                </a:lnTo>
                <a:cubicBezTo>
                  <a:pt x="80981" y="108515"/>
                  <a:pt x="77511" y="105045"/>
                  <a:pt x="77511" y="100764"/>
                </a:cubicBezTo>
                <a:close/>
                <a:moveTo>
                  <a:pt x="77511" y="147271"/>
                </a:moveTo>
                <a:cubicBezTo>
                  <a:pt x="77511" y="142991"/>
                  <a:pt x="80981" y="139520"/>
                  <a:pt x="85262" y="139520"/>
                </a:cubicBezTo>
                <a:lnTo>
                  <a:pt x="139520" y="139520"/>
                </a:lnTo>
                <a:cubicBezTo>
                  <a:pt x="143800" y="139520"/>
                  <a:pt x="147271" y="142991"/>
                  <a:pt x="147271" y="147271"/>
                </a:cubicBezTo>
                <a:cubicBezTo>
                  <a:pt x="147271" y="151551"/>
                  <a:pt x="143800" y="155022"/>
                  <a:pt x="139520" y="155022"/>
                </a:cubicBezTo>
                <a:lnTo>
                  <a:pt x="85262" y="155022"/>
                </a:lnTo>
                <a:cubicBezTo>
                  <a:pt x="80981" y="155022"/>
                  <a:pt x="77511" y="151551"/>
                  <a:pt x="77511" y="147271"/>
                </a:cubicBezTo>
                <a:close/>
                <a:moveTo>
                  <a:pt x="77511" y="193778"/>
                </a:moveTo>
                <a:cubicBezTo>
                  <a:pt x="77511" y="189497"/>
                  <a:pt x="80981" y="186026"/>
                  <a:pt x="85262" y="186026"/>
                </a:cubicBezTo>
                <a:lnTo>
                  <a:pt x="139520" y="186026"/>
                </a:lnTo>
                <a:cubicBezTo>
                  <a:pt x="143800" y="186026"/>
                  <a:pt x="147271" y="189497"/>
                  <a:pt x="147271" y="193778"/>
                </a:cubicBezTo>
                <a:cubicBezTo>
                  <a:pt x="147271" y="198058"/>
                  <a:pt x="143800" y="201529"/>
                  <a:pt x="139520" y="201529"/>
                </a:cubicBezTo>
                <a:lnTo>
                  <a:pt x="85262" y="201529"/>
                </a:lnTo>
                <a:cubicBezTo>
                  <a:pt x="80981" y="201529"/>
                  <a:pt x="77511" y="198058"/>
                  <a:pt x="77511" y="193778"/>
                </a:cubicBezTo>
                <a:close/>
                <a:moveTo>
                  <a:pt x="62009" y="100764"/>
                </a:moveTo>
                <a:cubicBezTo>
                  <a:pt x="62009" y="107185"/>
                  <a:pt x="56803" y="112391"/>
                  <a:pt x="50382" y="112391"/>
                </a:cubicBezTo>
                <a:cubicBezTo>
                  <a:pt x="43961" y="112391"/>
                  <a:pt x="38756" y="107185"/>
                  <a:pt x="38756" y="100764"/>
                </a:cubicBezTo>
                <a:cubicBezTo>
                  <a:pt x="38756" y="94343"/>
                  <a:pt x="43961" y="89138"/>
                  <a:pt x="50382" y="89138"/>
                </a:cubicBezTo>
                <a:cubicBezTo>
                  <a:pt x="56803" y="89138"/>
                  <a:pt x="62009" y="94343"/>
                  <a:pt x="62009" y="100764"/>
                </a:cubicBezTo>
                <a:close/>
                <a:moveTo>
                  <a:pt x="62009" y="147271"/>
                </a:moveTo>
                <a:cubicBezTo>
                  <a:pt x="62009" y="153692"/>
                  <a:pt x="56803" y="158898"/>
                  <a:pt x="50382" y="158898"/>
                </a:cubicBezTo>
                <a:cubicBezTo>
                  <a:pt x="43961" y="158898"/>
                  <a:pt x="38756" y="153692"/>
                  <a:pt x="38756" y="147271"/>
                </a:cubicBezTo>
                <a:cubicBezTo>
                  <a:pt x="38756" y="140850"/>
                  <a:pt x="43961" y="135644"/>
                  <a:pt x="50382" y="135644"/>
                </a:cubicBezTo>
                <a:cubicBezTo>
                  <a:pt x="56803" y="135644"/>
                  <a:pt x="62009" y="140850"/>
                  <a:pt x="62009" y="147271"/>
                </a:cubicBezTo>
                <a:close/>
                <a:moveTo>
                  <a:pt x="50382" y="205404"/>
                </a:moveTo>
                <a:cubicBezTo>
                  <a:pt x="56803" y="205404"/>
                  <a:pt x="62009" y="200199"/>
                  <a:pt x="62009" y="193778"/>
                </a:cubicBezTo>
                <a:cubicBezTo>
                  <a:pt x="62009" y="187356"/>
                  <a:pt x="56803" y="182151"/>
                  <a:pt x="50382" y="182151"/>
                </a:cubicBezTo>
                <a:cubicBezTo>
                  <a:pt x="43961" y="182151"/>
                  <a:pt x="38756" y="187356"/>
                  <a:pt x="38756" y="193778"/>
                </a:cubicBezTo>
                <a:cubicBezTo>
                  <a:pt x="38756" y="200199"/>
                  <a:pt x="43961" y="205404"/>
                  <a:pt x="50382" y="205404"/>
                </a:cubicBezTo>
                <a:close/>
                <a:moveTo>
                  <a:pt x="47830" y="15502"/>
                </a:moveTo>
                <a:cubicBezTo>
                  <a:pt x="51022" y="6471"/>
                  <a:pt x="59635" y="0"/>
                  <a:pt x="69760" y="0"/>
                </a:cubicBezTo>
                <a:lnTo>
                  <a:pt x="116267" y="0"/>
                </a:lnTo>
                <a:cubicBezTo>
                  <a:pt x="126391" y="0"/>
                  <a:pt x="135004" y="6471"/>
                  <a:pt x="138196" y="15502"/>
                </a:cubicBezTo>
                <a:lnTo>
                  <a:pt x="162773" y="15502"/>
                </a:lnTo>
                <a:cubicBezTo>
                  <a:pt x="175615" y="15502"/>
                  <a:pt x="186026" y="25913"/>
                  <a:pt x="186026" y="38756"/>
                </a:cubicBezTo>
                <a:lnTo>
                  <a:pt x="186026" y="224782"/>
                </a:lnTo>
                <a:cubicBezTo>
                  <a:pt x="186026" y="237624"/>
                  <a:pt x="175615" y="248035"/>
                  <a:pt x="162773" y="248035"/>
                </a:cubicBezTo>
                <a:lnTo>
                  <a:pt x="23253" y="248035"/>
                </a:lnTo>
                <a:cubicBezTo>
                  <a:pt x="10411" y="248035"/>
                  <a:pt x="0" y="237624"/>
                  <a:pt x="0" y="224782"/>
                </a:cubicBezTo>
                <a:lnTo>
                  <a:pt x="0" y="38756"/>
                </a:lnTo>
                <a:cubicBezTo>
                  <a:pt x="0" y="25913"/>
                  <a:pt x="10411" y="15502"/>
                  <a:pt x="23253" y="15502"/>
                </a:cubicBezTo>
                <a:lnTo>
                  <a:pt x="47830" y="15502"/>
                </a:lnTo>
                <a:close/>
                <a:moveTo>
                  <a:pt x="69760" y="15502"/>
                </a:moveTo>
                <a:cubicBezTo>
                  <a:pt x="65479" y="15502"/>
                  <a:pt x="62009" y="18973"/>
                  <a:pt x="62009" y="23253"/>
                </a:cubicBezTo>
                <a:cubicBezTo>
                  <a:pt x="62009" y="27534"/>
                  <a:pt x="65479" y="31004"/>
                  <a:pt x="69760" y="31004"/>
                </a:cubicBezTo>
                <a:lnTo>
                  <a:pt x="116267" y="31004"/>
                </a:lnTo>
                <a:cubicBezTo>
                  <a:pt x="120547" y="31004"/>
                  <a:pt x="124018" y="27534"/>
                  <a:pt x="124018" y="23253"/>
                </a:cubicBezTo>
                <a:cubicBezTo>
                  <a:pt x="124018" y="18973"/>
                  <a:pt x="120547" y="15502"/>
                  <a:pt x="116267" y="15502"/>
                </a:cubicBezTo>
                <a:lnTo>
                  <a:pt x="69760" y="15502"/>
                </a:lnTo>
                <a:close/>
                <a:moveTo>
                  <a:pt x="47830" y="31004"/>
                </a:moveTo>
                <a:lnTo>
                  <a:pt x="23253" y="31004"/>
                </a:lnTo>
                <a:cubicBezTo>
                  <a:pt x="18973" y="31004"/>
                  <a:pt x="15502" y="34475"/>
                  <a:pt x="15502" y="38756"/>
                </a:cubicBezTo>
                <a:lnTo>
                  <a:pt x="15502" y="224782"/>
                </a:lnTo>
                <a:cubicBezTo>
                  <a:pt x="15502" y="229062"/>
                  <a:pt x="18973" y="232533"/>
                  <a:pt x="23253" y="232533"/>
                </a:cubicBezTo>
                <a:lnTo>
                  <a:pt x="162773" y="232533"/>
                </a:lnTo>
                <a:cubicBezTo>
                  <a:pt x="167053" y="232533"/>
                  <a:pt x="170524" y="229062"/>
                  <a:pt x="170524" y="224782"/>
                </a:cubicBezTo>
                <a:lnTo>
                  <a:pt x="170524" y="38756"/>
                </a:lnTo>
                <a:cubicBezTo>
                  <a:pt x="170524" y="34475"/>
                  <a:pt x="167053" y="31004"/>
                  <a:pt x="162773" y="31004"/>
                </a:cubicBezTo>
                <a:lnTo>
                  <a:pt x="138196" y="31004"/>
                </a:lnTo>
                <a:cubicBezTo>
                  <a:pt x="135004" y="40036"/>
                  <a:pt x="126391" y="46507"/>
                  <a:pt x="116267" y="46507"/>
                </a:cubicBezTo>
                <a:lnTo>
                  <a:pt x="69760" y="46507"/>
                </a:lnTo>
                <a:cubicBezTo>
                  <a:pt x="59635" y="46507"/>
                  <a:pt x="51022" y="40036"/>
                  <a:pt x="47830" y="31004"/>
                </a:cubicBezTo>
                <a:close/>
              </a:path>
            </a:pathLst>
          </a:custGeom>
          <a:solidFill>
            <a:schemeClr val="bg1"/>
          </a:solidFill>
          <a:ln w="155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Title 10">
            <a:extLst>
              <a:ext uri="{FF2B5EF4-FFF2-40B4-BE49-F238E27FC236}">
                <a16:creationId xmlns:a16="http://schemas.microsoft.com/office/drawing/2014/main" id="{C6FA0EC3-1DBA-326C-9C0D-5AEB2F64F353}"/>
              </a:ext>
            </a:extLst>
          </p:cNvPr>
          <p:cNvSpPr>
            <a:spLocks noGrp="1"/>
          </p:cNvSpPr>
          <p:nvPr>
            <p:ph type="title"/>
          </p:nvPr>
        </p:nvSpPr>
        <p:spPr>
          <a:xfrm>
            <a:off x="588263" y="457200"/>
            <a:ext cx="11018520" cy="553998"/>
          </a:xfrm>
        </p:spPr>
        <p:txBody>
          <a:bodyPr/>
          <a:lstStyle/>
          <a:p>
            <a:r>
              <a:rPr lang="es-es"/>
              <a:t>Pasos siguientes</a:t>
            </a:r>
          </a:p>
        </p:txBody>
      </p:sp>
      <p:sp>
        <p:nvSpPr>
          <p:cNvPr id="35" name="Oval 34">
            <a:extLst>
              <a:ext uri="{FF2B5EF4-FFF2-40B4-BE49-F238E27FC236}">
                <a16:creationId xmlns:a16="http://schemas.microsoft.com/office/drawing/2014/main" id="{354647AA-3A29-7CB4-99DC-F8C43673ACED}"/>
              </a:ext>
              <a:ext uri="{C183D7F6-B498-43B3-948B-1728B52AA6E4}">
                <adec:decorative xmlns:adec="http://schemas.microsoft.com/office/drawing/2017/decorative" val="1"/>
              </a:ext>
            </a:extLst>
          </p:cNvPr>
          <p:cNvSpPr/>
          <p:nvPr/>
        </p:nvSpPr>
        <p:spPr bwMode="auto">
          <a:xfrm>
            <a:off x="1154313" y="4647221"/>
            <a:ext cx="781388" cy="781388"/>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2400" b="1" kern="0">
              <a:solidFill>
                <a:srgbClr val="FFFFFF"/>
              </a:solidFill>
              <a:latin typeface="Segoe UI Semibold" panose="020B0502040204020203" pitchFamily="34" charset="0"/>
              <a:cs typeface="Segoe UI Semibold" panose="020B0502040204020203" pitchFamily="34" charset="0"/>
            </a:endParaRPr>
          </a:p>
        </p:txBody>
      </p:sp>
      <p:pic>
        <p:nvPicPr>
          <p:cNvPr id="34" name="Graphic 33" descr="Ícono de aprendizaje remoto con fondo sólido">
            <a:extLst>
              <a:ext uri="{FF2B5EF4-FFF2-40B4-BE49-F238E27FC236}">
                <a16:creationId xmlns:a16="http://schemas.microsoft.com/office/drawing/2014/main" id="{F2A4A44D-B5C5-7046-7F9C-CA2E5BAEADC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34836" y="4845376"/>
            <a:ext cx="457200" cy="457200"/>
          </a:xfrm>
          <a:prstGeom prst="rect">
            <a:avLst/>
          </a:prstGeom>
        </p:spPr>
      </p:pic>
    </p:spTree>
    <p:extLst>
      <p:ext uri="{BB962C8B-B14F-4D97-AF65-F5344CB8AC3E}">
        <p14:creationId xmlns:p14="http://schemas.microsoft.com/office/powerpoint/2010/main" val="38834167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Una imagen borrosa de un cielo naranja y rosa  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41283"/>
            <a:ext cx="7532185" cy="1172629"/>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Visite el </a:t>
            </a:r>
            <a: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6"/>
              </a:rPr>
              <a:t>sitio web del Centro de clientes</a:t>
            </a:r>
            <a: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a:t>
            </a:r>
            <a: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para conocer las próximas sesiones, novedades </a:t>
            </a:r>
            <a:b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2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 contenido a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es-es" sz="1100" b="0" i="0" u="none" strike="noStrike" kern="1200" cap="none" spc="0" normalizeH="0" baseline="0" noProof="0">
                <a:ln>
                  <a:noFill/>
                </a:ln>
                <a:solidFill>
                  <a:srgbClr val="091F2C"/>
                </a:solidFill>
                <a:effectLst/>
                <a:uLnTx/>
                <a:uFillTx/>
                <a:latin typeface="Segoe Sans Text"/>
                <a:ea typeface="+mn-ea"/>
                <a:cs typeface="+mn-cs"/>
              </a:rPr>
              <a:t>​</a:t>
            </a:r>
          </a:p>
        </p:txBody>
      </p:sp>
      <p:pic>
        <p:nvPicPr>
          <p:cNvPr id="2" name="Graphic 7">
            <a:extLst>
              <a:ext uri="{FF2B5EF4-FFF2-40B4-BE49-F238E27FC236}">
                <a16:creationId xmlns:a16="http://schemas.microsoft.com/office/drawing/2014/main" id="{4B530896-A7D7-F6F4-AD3E-7C3FDB59FAB6}"/>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6DCC-0B01-82D6-05FD-371F71B9E2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F8FF0-80A3-3090-BAF6-F66F83BCC56D}"/>
              </a:ext>
            </a:extLst>
          </p:cNvPr>
          <p:cNvSpPr>
            <a:spLocks noGrp="1"/>
          </p:cNvSpPr>
          <p:nvPr>
            <p:ph sz="quarter" idx="12"/>
          </p:nvPr>
        </p:nvSpPr>
        <p:spPr>
          <a:xfrm>
            <a:off x="654329" y="1184087"/>
            <a:ext cx="5880941" cy="5404556"/>
          </a:xfrm>
        </p:spPr>
        <p:txBody>
          <a:bodyPr/>
          <a:lstStyle/>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Ayuda y aprendizaje de Microsoft 365 Copilot Chat</a:t>
            </a:r>
            <a:br>
              <a:rPr dirty="0"/>
            </a:br>
            <a:r>
              <a:rPr kumimoji="0" lang="es-es" b="0" i="0" u="none" strike="noStrike" kern="1200" cap="none" spc="0" normalizeH="0" baseline="0" noProof="0" dirty="0">
                <a:ln>
                  <a:noFill/>
                </a:ln>
                <a:solidFill>
                  <a:srgbClr val="A0D0EC"/>
                </a:solidFill>
                <a:effectLst/>
                <a:uLnTx/>
                <a:uFillTx/>
                <a:latin typeface="Segoe Sans Display"/>
                <a:ea typeface="+mn-ea"/>
                <a:hlinkClick r:id="rId3">
                  <a:extLst>
                    <a:ext uri="{A12FA001-AC4F-418D-AE19-62706E023703}">
                      <ahyp:hlinkClr xmlns:ahyp="http://schemas.microsoft.com/office/drawing/2018/hyperlinkcolor" val="tx"/>
                    </a:ext>
                  </a:extLst>
                </a:hlinkClick>
              </a:rPr>
              <a:t>support.microsoft.com/copilot-microsoft365-chat</a:t>
            </a:r>
            <a:br>
              <a:rPr kumimoji="0" lang="es-es" b="0" i="0" u="none" strike="noStrike" kern="1200" cap="none" spc="0" normalizeH="0" baseline="0" noProof="0" dirty="0">
                <a:ln>
                  <a:noFill/>
                </a:ln>
                <a:solidFill>
                  <a:srgbClr val="A0D0EC"/>
                </a:solidFill>
                <a:effectLst/>
                <a:uLnTx/>
                <a:uFillTx/>
                <a:latin typeface="Segoe Sans Display"/>
                <a:ea typeface="+mn-ea"/>
              </a:rPr>
            </a:br>
            <a:r>
              <a:rPr kumimoji="0" lang="es-es" b="0" i="0" u="none" strike="noStrike" kern="1200" cap="none" spc="0" normalizeH="0" baseline="0" noProof="0" dirty="0">
                <a:ln>
                  <a:noFill/>
                </a:ln>
                <a:solidFill>
                  <a:prstClr val="white"/>
                </a:solidFill>
                <a:effectLst/>
                <a:uLnTx/>
                <a:uFillTx/>
                <a:latin typeface="Segoe Sans Display"/>
                <a:ea typeface="+mn-ea"/>
                <a:cs typeface="Segoe Sans Display" pitchFamily="2" charset="0"/>
              </a:rPr>
              <a:t>Vídeos tutoriales breves, artículos de ayuda</a:t>
            </a:r>
          </a:p>
          <a:p>
            <a:pPr marL="225425" indent="-225425">
              <a:spcBef>
                <a:spcPts val="0"/>
              </a:spcBef>
              <a:spcAft>
                <a:spcPts val="1800"/>
              </a:spcAft>
              <a:buFont typeface="Arial" panose="020B0604020202020204" pitchFamily="34" charset="0"/>
              <a:buChar char="•"/>
              <a:defRPr/>
            </a:pPr>
            <a: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Las 10 principales cosas que probar primero</a:t>
            </a:r>
            <a:br>
              <a:rPr dirty="0"/>
            </a:br>
            <a:r>
              <a:rPr lang="es-es" u="sng" dirty="0">
                <a:solidFill>
                  <a:srgbClr val="A0D0EC"/>
                </a:solidFill>
                <a:hlinkClick r:id="rId4">
                  <a:extLst>
                    <a:ext uri="{A12FA001-AC4F-418D-AE19-62706E023703}">
                      <ahyp:hlinkClr xmlns:ahyp="http://schemas.microsoft.com/office/drawing/2018/hyperlinkcolor" val="tx"/>
                    </a:ext>
                  </a:extLst>
                </a:hlinkClick>
              </a:rPr>
              <a:t>aka.ms/Copilot/Top10ChatHandout</a:t>
            </a:r>
            <a:r>
              <a:rPr lang="es-es" u="sng" dirty="0">
                <a:solidFill>
                  <a:srgbClr val="A0D0EC"/>
                </a:solidFill>
              </a:rPr>
              <a:t> </a:t>
            </a:r>
            <a:br>
              <a:rPr lang="es-es" u="sng" dirty="0">
                <a:solidFill>
                  <a:srgbClr val="A0D0EC"/>
                </a:solidFill>
              </a:rPr>
            </a:br>
            <a:r>
              <a:rPr kumimoji="0" lang="es-es" b="0" i="0" u="none" strike="noStrike" kern="1200" cap="none" spc="0" normalizeH="0" baseline="0" noProof="0" dirty="0">
                <a:ln>
                  <a:noFill/>
                </a:ln>
                <a:effectLst/>
                <a:uLnTx/>
                <a:uFillTx/>
                <a:latin typeface="Segoe Sans Display"/>
                <a:ea typeface="+mn-ea"/>
                <a:cs typeface="Segoe Sans Display" pitchFamily="2" charset="0"/>
              </a:rPr>
              <a:t>Folleto PDF con indicaciones de muestra</a:t>
            </a: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El arte de hacer indicaciones</a:t>
            </a:r>
            <a:br>
              <a:rPr dirty="0"/>
            </a:br>
            <a:r>
              <a:rPr kumimoji="0" lang="es-es"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aka.ms/</a:t>
            </a:r>
            <a:r>
              <a:rPr kumimoji="0" lang="es-es"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t>CopilotPromptIngredients</a:t>
            </a:r>
            <a:br>
              <a:rPr kumimoji="0" lang="es-es" b="0" i="0" u="none" strike="noStrike" kern="1200" cap="none" spc="0" normalizeH="0" baseline="0" noProof="0" dirty="0">
                <a:ln>
                  <a:noFill/>
                </a:ln>
                <a:solidFill>
                  <a:srgbClr val="091F2C">
                    <a:lumMod val="25000"/>
                    <a:lumOff val="75000"/>
                  </a:srgbClr>
                </a:solidFill>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rPr>
            </a:br>
            <a:r>
              <a:rPr kumimoji="0" lang="es-es" b="0" i="0" u="none" strike="noStrike" kern="1200" cap="none" spc="0" normalizeH="0" baseline="0" noProof="0" dirty="0">
                <a:ln>
                  <a:noFill/>
                </a:ln>
                <a:effectLst/>
                <a:uLnTx/>
                <a:uFillTx/>
                <a:latin typeface="Segoe Sans Display"/>
                <a:ea typeface="+mn-ea"/>
                <a:cs typeface="Segoe Sans Display" pitchFamily="2" charset="0"/>
              </a:rPr>
              <a:t>Cómo escribir una buena indicación</a:t>
            </a:r>
            <a:endParaRPr kumimoji="0" lang="es-es" b="0" i="0" u="none" strike="noStrike" kern="1200" cap="none" spc="0" normalizeH="0" baseline="0" noProof="0" dirty="0">
              <a:ln>
                <a:noFill/>
              </a:ln>
              <a:effectLst/>
              <a:uLnTx/>
              <a:uFillTx/>
              <a:latin typeface="Segoe Sans Display"/>
              <a:ea typeface="+mn-ea"/>
              <a:cs typeface="Segoe Sans Display" pitchFamily="2" charset="0"/>
              <a:hlinkClick r:id="rId5">
                <a:extLst>
                  <a:ext uri="{A12FA001-AC4F-418D-AE19-62706E023703}">
                    <ahyp:hlinkClr xmlns:ahyp="http://schemas.microsoft.com/office/drawing/2018/hyperlinkcolor" val="tx"/>
                  </a:ext>
                </a:extLst>
              </a:hlinkClick>
            </a:endParaRP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s-es" b="1" i="0" u="none" strike="noStrike" kern="1200" cap="none" spc="0" normalizeH="0" baseline="0" noProof="0" dirty="0">
                <a:ln>
                  <a:noFill/>
                </a:ln>
                <a:solidFill>
                  <a:prstClr val="white"/>
                </a:solidFill>
                <a:effectLst/>
                <a:uLnTx/>
                <a:uFillTx/>
                <a:latin typeface="Segoe UI Semibold"/>
                <a:ea typeface="+mn-ea"/>
                <a:cs typeface="Segoe UI Semibold" pitchFamily="2" charset="0"/>
              </a:rPr>
              <a:t>Galería de indicaciones de Copilot</a:t>
            </a:r>
            <a:br>
              <a:rPr dirty="0"/>
            </a:br>
            <a:r>
              <a:rPr kumimoji="0" lang="es-es" b="1" i="0" u="none" strike="noStrike" kern="1200" cap="none" spc="0" normalizeH="0" baseline="0" noProof="0" dirty="0">
                <a:ln>
                  <a:noFill/>
                </a:ln>
                <a:solidFill>
                  <a:srgbClr val="A0D0EC"/>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aka.ms/</a:t>
            </a:r>
            <a:r>
              <a:rPr kumimoji="0" lang="es-es" b="1" i="0" u="none" strike="noStrike" kern="1200" cap="none" spc="0" normalizeH="0" baseline="0" noProof="0" dirty="0" err="1">
                <a:ln>
                  <a:noFill/>
                </a:ln>
                <a:solidFill>
                  <a:srgbClr val="A0D0EC"/>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prompts</a:t>
            </a:r>
            <a:r>
              <a:rPr kumimoji="0" lang="es-es" b="1" i="0" u="none" strike="noStrike" kern="1200" cap="none" spc="0" normalizeH="0" baseline="0" noProof="0" dirty="0">
                <a:ln>
                  <a:noFill/>
                </a:ln>
                <a:solidFill>
                  <a:srgbClr val="A0D0EC"/>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 </a:t>
            </a:r>
            <a:b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br>
            <a:r>
              <a:rPr kumimoji="0" lang="es-es" b="0" i="0" u="none" strike="noStrike" kern="1200" cap="none" spc="0" normalizeH="0" baseline="0" noProof="0" dirty="0">
                <a:ln>
                  <a:noFill/>
                </a:ln>
                <a:effectLst/>
                <a:uLnTx/>
                <a:uFillTx/>
                <a:latin typeface="Segoe Sans Display"/>
                <a:ea typeface="+mn-ea"/>
                <a:cs typeface="Segoe Sans Display" pitchFamily="2" charset="0"/>
              </a:rPr>
              <a:t>Muestras e indicaciones guardadas</a:t>
            </a:r>
            <a:endParaRPr kumimoji="0" lang="es-es" b="0" i="0" u="none" strike="noStrike" kern="1200" cap="none" spc="0" normalizeH="0" baseline="0" noProof="0" dirty="0">
              <a:ln>
                <a:noFill/>
              </a:ln>
              <a:effectLst/>
              <a:uLnTx/>
              <a:uFillTx/>
              <a:latin typeface="Segoe Sans Display"/>
              <a:ea typeface="+mn-ea"/>
              <a:cs typeface="Segoe Sans Display" pitchFamily="2" charset="0"/>
              <a:hlinkClick r:id="rId6">
                <a:extLst>
                  <a:ext uri="{A12FA001-AC4F-418D-AE19-62706E023703}">
                    <ahyp:hlinkClr xmlns:ahyp="http://schemas.microsoft.com/office/drawing/2018/hyperlinkcolor" val="tx"/>
                  </a:ext>
                </a:extLst>
              </a:hlinkClick>
            </a:endParaRPr>
          </a:p>
          <a:p>
            <a:pPr marL="225425" indent="-225425">
              <a:spcBef>
                <a:spcPts val="0"/>
              </a:spcBef>
              <a:spcAft>
                <a:spcPts val="1800"/>
              </a:spcAft>
              <a:buFont typeface="Arial" panose="020B0604020202020204" pitchFamily="34" charset="0"/>
              <a:buChar char="•"/>
              <a:defRPr/>
            </a:pPr>
            <a:r>
              <a:rPr kumimoji="0" lang="es-es" b="1" i="0" u="none" strike="noStrike" kern="1200" cap="none" spc="0" normalizeH="0" baseline="0" noProof="0" dirty="0">
                <a:ln>
                  <a:noFill/>
                </a:ln>
                <a:solidFill>
                  <a:prstClr val="white"/>
                </a:solidFill>
                <a:effectLst/>
                <a:uLnTx/>
                <a:uFillTx/>
                <a:latin typeface="Segoe UI Semibold"/>
                <a:ea typeface="+mn-ea"/>
                <a:cs typeface="Segoe UI Semibold" pitchFamily="2" charset="0"/>
              </a:rPr>
              <a:t>Sesiones del Centro de clientes </a:t>
            </a:r>
            <a:r>
              <a:rPr lang="es-es" b="1" dirty="0">
                <a:solidFill>
                  <a:srgbClr val="A0D0EC"/>
                </a:solidFill>
                <a:latin typeface="Segoe UI Semibold" panose="020B0702040204020203"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aka.ms/CustomerHubSessions</a:t>
            </a:r>
            <a:r>
              <a:rPr lang="es-es" dirty="0">
                <a:solidFill>
                  <a:srgbClr val="0078D4"/>
                </a:solidFill>
                <a:latin typeface="Segoe Sans Text"/>
                <a:hlinkClick r:id="rId7">
                  <a:extLst>
                    <a:ext uri="{A12FA001-AC4F-418D-AE19-62706E023703}">
                      <ahyp:hlinkClr xmlns:ahyp="http://schemas.microsoft.com/office/drawing/2018/hyperlinkcolor" val="tx"/>
                    </a:ext>
                  </a:extLst>
                </a:hlinkClick>
              </a:rPr>
              <a:t>​</a:t>
            </a:r>
            <a:endParaRPr lang="es-es" dirty="0">
              <a:solidFill>
                <a:srgbClr val="091F2C"/>
              </a:solidFill>
              <a:latin typeface="Segoe Sans Text"/>
              <a:hlinkClick r:id="rId7">
                <a:extLst>
                  <a:ext uri="{A12FA001-AC4F-418D-AE19-62706E023703}">
                    <ahyp:hlinkClr xmlns:ahyp="http://schemas.microsoft.com/office/drawing/2018/hyperlinkcolor" val="tx"/>
                  </a:ext>
                </a:extLst>
              </a:hlinkClick>
            </a:endParaRPr>
          </a:p>
          <a:p>
            <a:pPr marL="225425" marR="0" lvl="0" indent="-225425"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Segoe Sans Display" pitchFamily="2" charset="0"/>
            </a:endParaRPr>
          </a:p>
          <a:p>
            <a:endParaRPr lang="en-US" dirty="0"/>
          </a:p>
        </p:txBody>
      </p:sp>
      <p:sp>
        <p:nvSpPr>
          <p:cNvPr id="3" name="Content Placeholder 2">
            <a:extLst>
              <a:ext uri="{FF2B5EF4-FFF2-40B4-BE49-F238E27FC236}">
                <a16:creationId xmlns:a16="http://schemas.microsoft.com/office/drawing/2014/main" id="{F183D42D-2DC5-AFDE-05DD-AA0412B0F699}"/>
              </a:ext>
            </a:extLst>
          </p:cNvPr>
          <p:cNvSpPr>
            <a:spLocks noGrp="1"/>
          </p:cNvSpPr>
          <p:nvPr>
            <p:ph sz="quarter" idx="13"/>
          </p:nvPr>
        </p:nvSpPr>
        <p:spPr>
          <a:xfrm>
            <a:off x="6535269" y="1184087"/>
            <a:ext cx="5002401" cy="4862870"/>
          </a:xfrm>
        </p:spPr>
        <p:txBody>
          <a:bodyPr/>
          <a:lstStyle/>
          <a:p>
            <a:pPr marL="225425" lvl="0" indent="-225425" defTabSz="914367">
              <a:spcBef>
                <a:spcPts val="0"/>
              </a:spcBef>
              <a:spcAft>
                <a:spcPts val="1800"/>
              </a:spcAft>
              <a:buSzTx/>
              <a:buFont typeface="Arial" panose="020B0604020202020204" pitchFamily="34" charset="0"/>
              <a:buChar char="•"/>
              <a:defRPr/>
            </a:pPr>
            <a: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Adopción de Microsoft 365 Copilot</a:t>
            </a:r>
            <a:br>
              <a:rPr dirty="0"/>
            </a:br>
            <a:r>
              <a:rPr lang="es-es" dirty="0">
                <a:solidFill>
                  <a:srgbClr val="A0D0EC"/>
                </a:solidFill>
                <a:cs typeface="+mn-cs"/>
                <a:hlinkClick r:id="rId8">
                  <a:extLst>
                    <a:ext uri="{A12FA001-AC4F-418D-AE19-62706E023703}">
                      <ahyp:hlinkClr xmlns:ahyp="http://schemas.microsoft.com/office/drawing/2018/hyperlinkcolor" val="tx"/>
                    </a:ext>
                  </a:extLst>
                </a:hlinkClick>
              </a:rPr>
              <a:t>adoption.microsoft.com/es-es/</a:t>
            </a:r>
            <a:r>
              <a:rPr lang="es-es" dirty="0" err="1">
                <a:solidFill>
                  <a:srgbClr val="A0D0EC"/>
                </a:solidFill>
                <a:cs typeface="+mn-cs"/>
                <a:hlinkClick r:id="rId8">
                  <a:extLst>
                    <a:ext uri="{A12FA001-AC4F-418D-AE19-62706E023703}">
                      <ahyp:hlinkClr xmlns:ahyp="http://schemas.microsoft.com/office/drawing/2018/hyperlinkcolor" val="tx"/>
                    </a:ext>
                  </a:extLst>
                </a:hlinkClick>
              </a:rPr>
              <a:t>copilot</a:t>
            </a:r>
            <a:r>
              <a:rPr lang="es-es" dirty="0">
                <a:solidFill>
                  <a:srgbClr val="A0D0EC"/>
                </a:solidFill>
                <a:cs typeface="+mn-cs"/>
                <a:hlinkClick r:id="rId8">
                  <a:extLst>
                    <a:ext uri="{A12FA001-AC4F-418D-AE19-62706E023703}">
                      <ahyp:hlinkClr xmlns:ahyp="http://schemas.microsoft.com/office/drawing/2018/hyperlinkcolor" val="tx"/>
                    </a:ext>
                  </a:extLst>
                </a:hlinkClick>
              </a:rPr>
              <a:t>-chat/ </a:t>
            </a:r>
            <a:r>
              <a:rPr lang="es-es" b="0" i="0" u="none" strike="noStrike" cap="none" dirty="0">
                <a:cs typeface="+mn-cs"/>
              </a:rPr>
              <a:t>Recursos para especialistas en </a:t>
            </a:r>
            <a:r>
              <a:rPr kumimoji="0" lang="es-es" b="0" i="0" u="none" strike="noStrike" kern="1200" cap="none" spc="0" normalizeH="0" baseline="0" noProof="0" dirty="0">
                <a:ln>
                  <a:noFill/>
                </a:ln>
                <a:solidFill>
                  <a:prstClr val="white"/>
                </a:solidFill>
                <a:effectLst/>
                <a:uLnTx/>
                <a:uFillTx/>
                <a:latin typeface="Segoe Sans Display"/>
                <a:ea typeface="+mn-ea"/>
                <a:cs typeface="+mn-cs"/>
              </a:rPr>
              <a:t>adopción</a:t>
            </a:r>
          </a:p>
          <a:p>
            <a:pPr marL="225425" indent="-225425" defTabSz="914367">
              <a:spcBef>
                <a:spcPts val="0"/>
              </a:spcBef>
              <a:spcAft>
                <a:spcPts val="1800"/>
              </a:spcAft>
              <a:buSzTx/>
              <a:buFont typeface="Arial" panose="020B0604020202020204" pitchFamily="34" charset="0"/>
              <a:buChar char="•"/>
              <a:defRPr/>
            </a:pPr>
            <a:r>
              <a:rPr lang="es-es" b="1" dirty="0">
                <a:solidFill>
                  <a:prstClr val="white"/>
                </a:solidFill>
                <a:latin typeface="Segoe UI Semibold" panose="020B0702040204020203" pitchFamily="34" charset="0"/>
                <a:cs typeface="Segoe UI Semibold" panose="020B0702040204020203" pitchFamily="34" charset="0"/>
              </a:rPr>
              <a:t>Presentación de formación de </a:t>
            </a:r>
            <a:r>
              <a:rPr kumimoji="0" lang="es-es" b="1" i="0" u="none" strike="noStrike" kern="1200" cap="none" spc="0" normalizeH="0" baseline="0" noProof="0" dirty="0" err="1">
                <a:ln>
                  <a:noFill/>
                </a:ln>
                <a:solidFill>
                  <a:prstClr val="white"/>
                </a:solidFill>
                <a:effectLst/>
                <a:uLnTx/>
                <a:uFillTx/>
                <a:latin typeface="Segoe UI Semibold" panose="020B0702040204020203" pitchFamily="34" charset="0"/>
                <a:ea typeface="+mn-ea"/>
                <a:cs typeface="Segoe UI Semibold" panose="020B0702040204020203" pitchFamily="34" charset="0"/>
              </a:rPr>
              <a:t>Copilot</a:t>
            </a:r>
            <a:r>
              <a:rPr kumimoji="0" lang="es-es"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 Chat</a:t>
            </a:r>
            <a:br>
              <a:rPr dirty="0"/>
            </a:br>
            <a:r>
              <a:rPr lang="es-es" b="1" dirty="0">
                <a:solidFill>
                  <a:srgbClr val="A0D0EC"/>
                </a:solidFill>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aka.ms/Copilot/</a:t>
            </a:r>
            <a:r>
              <a:rPr lang="es-es" b="1" dirty="0" err="1">
                <a:solidFill>
                  <a:srgbClr val="A0D0EC"/>
                </a:solidFill>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ChatUserTrainingGuide</a:t>
            </a:r>
            <a:r>
              <a:rPr lang="es-es" b="1" dirty="0">
                <a:solidFill>
                  <a:prstClr val="white"/>
                </a:solidFill>
                <a:latin typeface="Segoe UI Semibold" panose="020B0702040204020203" pitchFamily="34" charset="0"/>
                <a:cs typeface="Segoe UI Semibold" panose="020B0702040204020203" pitchFamily="34" charset="0"/>
              </a:rPr>
              <a:t> </a:t>
            </a:r>
            <a:r>
              <a:rPr lang="es-es" b="0" i="0" strike="noStrike" cap="none" dirty="0"/>
              <a:t>Presentación de </a:t>
            </a:r>
            <a:r>
              <a:rPr lang="es-es" b="0" i="0" strike="noStrike" cap="none" dirty="0" err="1"/>
              <a:t>PowerPoint</a:t>
            </a:r>
            <a:r>
              <a:rPr lang="es-es" dirty="0" err="1"/>
              <a:t>para</a:t>
            </a:r>
            <a:r>
              <a:rPr lang="es-es" dirty="0"/>
              <a:t> la formación </a:t>
            </a:r>
            <a:br>
              <a:rPr lang="es-es" dirty="0"/>
            </a:br>
            <a:r>
              <a:rPr lang="es-es" dirty="0"/>
              <a:t>de usuarios finales</a:t>
            </a:r>
            <a:endParaRPr kumimoji="0" lang="en-US" b="0" i="0" strike="noStrike" kern="1200" cap="none" spc="0" normalizeH="0" baseline="0" noProof="0" dirty="0">
              <a:ln>
                <a:noFill/>
              </a:ln>
              <a:effectLst/>
              <a:uLnTx/>
              <a:uFillTx/>
              <a:latin typeface="Segoe Sans Display"/>
              <a:ea typeface="+mn-ea"/>
              <a:cs typeface="+mn-cs"/>
            </a:endParaRPr>
          </a:p>
          <a:p>
            <a:pPr marL="225425" indent="-225425" defTabSz="914367">
              <a:spcBef>
                <a:spcPts val="0"/>
              </a:spcBef>
              <a:spcAft>
                <a:spcPts val="1800"/>
              </a:spcAft>
              <a:buSzTx/>
              <a:buFont typeface="Arial" panose="020B0604020202020204" pitchFamily="34" charset="0"/>
              <a:buChar char="•"/>
              <a:defRPr/>
            </a:pPr>
            <a:r>
              <a:rPr lang="es-es" b="1" dirty="0">
                <a:latin typeface="Segoe UI Semibold" panose="020B0702040204020203" pitchFamily="34" charset="0"/>
                <a:cs typeface="Segoe UI Semibold" panose="020B0702040204020203" pitchFamily="34" charset="0"/>
              </a:rPr>
              <a:t>Gran</a:t>
            </a:r>
            <a:r>
              <a:rPr lang="es-es" b="1" dirty="0">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 recorrido de </a:t>
            </a:r>
            <a:r>
              <a:rPr lang="es-es" b="1" dirty="0" err="1">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Copilot</a:t>
            </a:r>
            <a:r>
              <a:rPr lang="es-es" b="1" dirty="0">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 Chat</a:t>
            </a:r>
            <a:br>
              <a:rPr dirty="0"/>
            </a:br>
            <a:r>
              <a:rPr kumimoji="0" lang="es-es" b="0" i="0" u="none" strike="noStrike" kern="1200" cap="none" spc="0" normalizeH="0" baseline="0" noProof="0" dirty="0">
                <a:ln>
                  <a:noFill/>
                </a:ln>
                <a:solidFill>
                  <a:srgbClr val="A0D0EC"/>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aka.ms/</a:t>
            </a:r>
            <a:r>
              <a:rPr kumimoji="0" lang="es-es" b="0" i="0" u="none" strike="noStrike" kern="1200" cap="none" spc="0" normalizeH="0" baseline="0" noProof="0" dirty="0" err="1">
                <a:ln>
                  <a:noFill/>
                </a:ln>
                <a:solidFill>
                  <a:srgbClr val="A0D0EC"/>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Copilot</a:t>
            </a:r>
            <a:r>
              <a:rPr kumimoji="0" lang="es-es" b="0" i="0" u="none" strike="noStrike" kern="1200" cap="none" spc="0" normalizeH="0" baseline="0" noProof="0" dirty="0">
                <a:ln>
                  <a:noFill/>
                </a:ln>
                <a:solidFill>
                  <a:srgbClr val="A0D0EC"/>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a:t>
            </a:r>
            <a:r>
              <a:rPr kumimoji="0" lang="es-es" b="0" i="0" u="none" strike="noStrike" kern="1200" cap="none" spc="0" normalizeH="0" baseline="0" noProof="0" dirty="0" err="1">
                <a:ln>
                  <a:noFill/>
                </a:ln>
                <a:solidFill>
                  <a:srgbClr val="A0D0EC"/>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ChatJourney</a:t>
            </a:r>
            <a:r>
              <a:rPr kumimoji="0" lang="es-es" b="0" i="0" u="none" strike="noStrike" kern="1200" cap="none" spc="0" normalizeH="0" baseline="0" noProof="0" dirty="0">
                <a:ln>
                  <a:noFill/>
                </a:ln>
                <a:solidFill>
                  <a:srgbClr val="A0D0EC"/>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 </a:t>
            </a:r>
            <a:br>
              <a:rPr kumimoji="0" lang="es-es" b="0" i="0" u="none" strike="noStrike" kern="1200" cap="none" spc="0" normalizeH="0" baseline="0" noProof="0" dirty="0">
                <a:ln>
                  <a:noFill/>
                </a:ln>
                <a:effectLst/>
                <a:uLnTx/>
                <a:uFillTx/>
                <a:latin typeface="Segoe Sans Display"/>
                <a:ea typeface="+mn-ea"/>
                <a:cs typeface="+mn-cs"/>
              </a:rPr>
            </a:br>
            <a:r>
              <a:rPr lang="es-es" dirty="0">
                <a:latin typeface="Segoe Sans Display"/>
                <a:cs typeface="+mn-cs"/>
              </a:rPr>
              <a:t>Desarrollo de habilidades durante 30 días, sugerencias y plantillas diarias</a:t>
            </a:r>
            <a:endParaRPr lang="en-US" b="1" dirty="0">
              <a:solidFill>
                <a:prstClr val="white"/>
              </a:solidFill>
              <a:latin typeface="Segoe UI Semibold" panose="020B0702040204020203" pitchFamily="34" charset="0"/>
              <a:cs typeface="Segoe UI Semibold" panose="020B0702040204020203" pitchFamily="34" charset="0"/>
            </a:endParaRPr>
          </a:p>
          <a:p>
            <a:pPr marL="225425" marR="0" lvl="0" indent="-225425"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s-es" b="1" i="0" u="none" strike="noStrike" cap="none" dirty="0">
                <a:solidFill>
                  <a:prstClr val="white"/>
                </a:solidFill>
                <a:latin typeface="Segoe UI Semibold" panose="020B0702040204020203" pitchFamily="34" charset="0"/>
                <a:cs typeface="Segoe UI Semibold" panose="020B0702040204020203" pitchFamily="34" charset="0"/>
              </a:rPr>
              <a:t>Biblioteca de escenarios de Copilot</a:t>
            </a:r>
            <a:br>
              <a:rPr dirty="0"/>
            </a:br>
            <a:r>
              <a:rPr lang="es-es" dirty="0">
                <a:solidFill>
                  <a:srgbClr val="A0D0EC"/>
                </a:solidFill>
                <a:hlinkClick r:id="rId10">
                  <a:extLst>
                    <a:ext uri="{A12FA001-AC4F-418D-AE19-62706E023703}">
                      <ahyp:hlinkClr xmlns:ahyp="http://schemas.microsoft.com/office/drawing/2018/hyperlinkcolor" val="tx"/>
                    </a:ext>
                  </a:extLst>
                </a:hlinkClick>
              </a:rPr>
              <a:t>aka.ms/copilot/</a:t>
            </a:r>
            <a:r>
              <a:rPr lang="es-es" dirty="0" err="1">
                <a:solidFill>
                  <a:srgbClr val="A0D0EC"/>
                </a:solidFill>
                <a:hlinkClick r:id="rId10">
                  <a:extLst>
                    <a:ext uri="{A12FA001-AC4F-418D-AE19-62706E023703}">
                      <ahyp:hlinkClr xmlns:ahyp="http://schemas.microsoft.com/office/drawing/2018/hyperlinkcolor" val="tx"/>
                    </a:ext>
                  </a:extLst>
                </a:hlinkClick>
              </a:rPr>
              <a:t>scenariolibrary</a:t>
            </a:r>
            <a:br>
              <a:rPr lang="es-es" dirty="0">
                <a:solidFill>
                  <a:srgbClr val="A0D0EC"/>
                </a:solidFill>
                <a:hlinkClick r:id="rId10">
                  <a:extLst>
                    <a:ext uri="{A12FA001-AC4F-418D-AE19-62706E023703}">
                      <ahyp:hlinkClr xmlns:ahyp="http://schemas.microsoft.com/office/drawing/2018/hyperlinkcolor" val="tx"/>
                    </a:ext>
                  </a:extLst>
                </a:hlinkClick>
              </a:rPr>
            </a:br>
            <a:r>
              <a:rPr lang="es-es" b="0" i="0" u="none" strike="noStrike" cap="none" dirty="0"/>
              <a:t>Ejemplos de casos de uso empresariales</a:t>
            </a:r>
            <a:endParaRPr lang="es-es" b="0" i="0" u="none" strike="noStrike" cap="none" dirty="0">
              <a:hlinkClick r:id="rId10">
                <a:extLst>
                  <a:ext uri="{A12FA001-AC4F-418D-AE19-62706E023703}">
                    <ahyp:hlinkClr xmlns:ahyp="http://schemas.microsoft.com/office/drawing/2018/hyperlinkcolor" val="tx"/>
                  </a:ext>
                </a:extLst>
              </a:hlinkClick>
            </a:endParaRPr>
          </a:p>
          <a:p>
            <a:pPr marL="225425" lvl="0" indent="-225425" defTabSz="914367">
              <a:spcBef>
                <a:spcPts val="0"/>
              </a:spcBef>
              <a:spcAft>
                <a:spcPts val="1800"/>
              </a:spcAft>
              <a:buSzTx/>
              <a:buFont typeface="Arial" panose="020B0604020202020204" pitchFamily="34" charset="0"/>
              <a:buChar char="•"/>
              <a:defRPr/>
            </a:pPr>
            <a:r>
              <a:rPr lang="es-es" b="1" dirty="0">
                <a:solidFill>
                  <a:prstClr val="white"/>
                </a:solidFill>
                <a:latin typeface="Segoe UI Semibold"/>
                <a:cs typeface="Segoe UI Semibold"/>
              </a:rPr>
              <a:t>Documentación técnica para profesionales de TI</a:t>
            </a:r>
            <a:br>
              <a:rPr dirty="0"/>
            </a:br>
            <a:r>
              <a:rPr kumimoji="0" lang="es-es" i="0" u="none" strike="noStrike" kern="1200" cap="none" spc="0" normalizeH="0" baseline="0" noProof="0" dirty="0">
                <a:ln>
                  <a:noFill/>
                </a:ln>
                <a:solidFill>
                  <a:srgbClr val="A0D0EC"/>
                </a:solidFill>
                <a:effectLst/>
                <a:uLnTx/>
                <a:uFillTx/>
                <a:ea typeface="+mn-ea"/>
                <a:cs typeface="Segoe UI Semibold" panose="020B0702040204020203" pitchFamily="34" charset="0"/>
                <a:hlinkClick r:id="rId11">
                  <a:extLst>
                    <a:ext uri="{A12FA001-AC4F-418D-AE19-62706E023703}">
                      <ahyp:hlinkClr xmlns:ahyp="http://schemas.microsoft.com/office/drawing/2018/hyperlinkcolor" val="tx"/>
                    </a:ext>
                  </a:extLst>
                </a:hlinkClick>
              </a:rPr>
              <a:t>learn.microsoft.com/copilot/overview</a:t>
            </a:r>
            <a:endParaRPr lang="en-US" dirty="0">
              <a:solidFill>
                <a:srgbClr val="A0D0EC"/>
              </a:solidFill>
            </a:endParaRPr>
          </a:p>
        </p:txBody>
      </p:sp>
      <p:sp>
        <p:nvSpPr>
          <p:cNvPr id="4" name="Title 3">
            <a:extLst>
              <a:ext uri="{FF2B5EF4-FFF2-40B4-BE49-F238E27FC236}">
                <a16:creationId xmlns:a16="http://schemas.microsoft.com/office/drawing/2014/main" id="{CDB39108-DAB4-8A1D-CE0A-8C77C69903A9}"/>
              </a:ext>
            </a:extLst>
          </p:cNvPr>
          <p:cNvSpPr>
            <a:spLocks noGrp="1"/>
          </p:cNvSpPr>
          <p:nvPr>
            <p:ph type="title"/>
          </p:nvPr>
        </p:nvSpPr>
        <p:spPr>
          <a:xfrm>
            <a:off x="590868" y="339663"/>
            <a:ext cx="11018520" cy="553998"/>
          </a:xfrm>
        </p:spPr>
        <p:txBody>
          <a:bodyPr/>
          <a:lstStyle/>
          <a:p>
            <a:r>
              <a:rPr lang="es-es" dirty="0">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Recursos para después de hoy</a:t>
            </a:r>
          </a:p>
        </p:txBody>
      </p:sp>
    </p:spTree>
    <p:extLst>
      <p:ext uri="{BB962C8B-B14F-4D97-AF65-F5344CB8AC3E}">
        <p14:creationId xmlns:p14="http://schemas.microsoft.com/office/powerpoint/2010/main" val="13962200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280200"/>
            <a:ext cx="12085983" cy="3840480"/>
          </a:xfrm>
        </p:spPr>
        <p:txBody>
          <a:bodyPr wrap="square">
            <a:noAutofit/>
          </a:bodyPr>
          <a:lstStyle/>
          <a:p>
            <a:pPr algn="ctr"/>
            <a:r>
              <a:rPr lang="es-es">
                <a:solidFill>
                  <a:schemeClr val="bg1"/>
                </a:solidFill>
              </a:rPr>
              <a:t>Recursos de Microsoft para acelerar la obtención de valor</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Empiece a crear agentes de IA para 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Incorpore a gran escala con recursos que facilitan la adopción, el uso, la gestión del cambio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y los resultados empresariales.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861774"/>
          </a:xfrm>
          <a:prstGeom prst="rect">
            <a:avLst/>
          </a:prstGeom>
          <a:noFill/>
        </p:spPr>
        <p:txBody>
          <a:bodyPr wrap="square" lIns="0" tIns="0" rIns="0" bIns="0" rtlCol="0" anchor="t">
            <a:noAutofit/>
          </a:bodyPr>
          <a:lstStyle/>
          <a:p>
            <a:pPr lvl="0" algn="ctr" defTabSz="914400">
              <a:defRPr/>
            </a:pPr>
            <a:r>
              <a:rPr lang="es-es" sz="1200" dirty="0">
                <a:solidFill>
                  <a:srgbClr val="000000"/>
                </a:solidFill>
                <a:latin typeface="Segoe UI"/>
              </a:rPr>
              <a:t>Busque socios que le ayuden con casos de Microsoft 365 </a:t>
            </a:r>
            <a:r>
              <a:rPr lang="es-es" sz="1200" dirty="0" err="1">
                <a:solidFill>
                  <a:srgbClr val="000000"/>
                </a:solidFill>
                <a:latin typeface="Segoe UI"/>
              </a:rPr>
              <a:t>Copilot</a:t>
            </a:r>
            <a:r>
              <a:rPr lang="es-es" sz="1200" dirty="0">
                <a:solidFill>
                  <a:srgbClr val="000000"/>
                </a:solidFill>
                <a:latin typeface="Segoe UI"/>
              </a:rPr>
              <a:t>, adopción y transformación basada en agentes</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Centro de agentes de IA</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s-es" sz="105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Directorio de socios </a:t>
            </a:r>
            <a:br>
              <a:rPr lang="es-es" sz="105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s-es" sz="105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de Microsoft 365 Copilot</a:t>
            </a:r>
            <a:endParaRPr lang="en-US" sz="1050" dirty="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o de un dedo tocando una pantalla">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o de un dedo tocando una pantalla">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o de un dedo tocando una pantalla">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Ayuda y aprendizaje para usuarios finales de Microsoft 365 Copilot, artículos de ayuda, vídeos tutoriales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Ayuda y aprendizaje </a:t>
            </a:r>
            <a:br>
              <a:rPr kumimoji="0" lang="es-e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s-e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de Microsoft 365 Copilot</a:t>
            </a:r>
            <a:endParaRPr kumimoji="0" lang="en-US" sz="105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o de un dedo tocando una pantalla">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385732" y="4875382"/>
            <a:ext cx="2505389"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Plan de desarrollo de habilidades empresariales, formación impartida por instructores de Microsoft, descuentos en certificación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de Microsoft</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Los clientes elegibles pueden solicitar asistencia técnica y de</a:t>
            </a:r>
            <a:br>
              <a:rPr sz="1200"/>
            </a:br>
            <a:r>
              <a:rPr kumimoji="0" lang="es-es" sz="1200" b="0" i="0" u="none" strike="noStrike" kern="1200" cap="none" spc="0" normalizeH="0" baseline="0" noProof="0" dirty="0">
                <a:ln>
                  <a:noFill/>
                </a:ln>
                <a:solidFill>
                  <a:srgbClr val="000000"/>
                </a:solidFill>
                <a:effectLst/>
                <a:uLnTx/>
                <a:uFillTx/>
                <a:latin typeface="Segoe UI"/>
                <a:ea typeface="+mn-ea"/>
                <a:cs typeface="+mn-cs"/>
              </a:rPr>
              <a:t>implementación a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noAutofit/>
          </a:bodyPr>
          <a:lstStyle/>
          <a:p>
            <a:pPr algn="ctr" defTabSz="914400">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Ofertas de soporte unificado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de Microsoft y talleres enfocados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en el valor </a:t>
            </a:r>
            <a:r>
              <a:rPr lang="es-es" sz="1200" dirty="0">
                <a:latin typeface="Segoe Sans Display" pitchFamily="2" charset="0"/>
              </a:rPr>
              <a:t>empresarial, la gobernanza y la habilitación.</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Iniciativa de habilidades</a:t>
            </a:r>
            <a:r>
              <a:rPr kumimoji="0" lang="es-es" sz="105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a:t>
            </a:r>
            <a:br>
              <a:rPr kumimoji="0" lang="es-es" sz="105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br>
            <a:r>
              <a:rPr kumimoji="0" lang="es-es" sz="105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empresariales</a:t>
            </a:r>
            <a:endParaRPr kumimoji="0" lang="en-US" sz="105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o de un dedo tocando una pantalla">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o de un dedo tocando una pantalla">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o de un dedo tocando una pantalla">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ahyp="http://schemas.microsoft.com/office/drawing/2018/hyperlinkcolor">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Aproveche al máximo Copilot y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481877"/>
            <a:ext cx="2606826"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Ayude a otras personas </a:t>
            </a:r>
            <a:b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br>
            <a:r>
              <a:rPr kumimoji="0" lang="es-es" sz="16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 hacer lo mismo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s-e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Amplíe sus conocimientos y mejore su carrera profesional</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Únase al programa gratuito en </a:t>
            </a:r>
            <a:r>
              <a:rPr kumimoji="0" lang="es-e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734226"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Aproveche al máximo </a:t>
            </a:r>
            <a:r>
              <a:rPr kumimoji="0" lang="es-es" sz="1400" b="0" i="0" u="none" strike="noStrike" kern="1200" cap="none" spc="0" normalizeH="0" baseline="0" noProof="0" dirty="0" err="1">
                <a:ln>
                  <a:noFill/>
                </a:ln>
                <a:solidFill>
                  <a:prstClr val="white"/>
                </a:solidFill>
                <a:effectLst/>
                <a:uLnTx/>
                <a:uFillTx/>
                <a:latin typeface="Segoe Sans Display"/>
                <a:ea typeface="+mn-ea"/>
                <a:cs typeface="Segoe UI Light" panose="020B0502040204020203" pitchFamily="34" charset="0"/>
              </a:rPr>
              <a:t>Copilot</a:t>
            </a:r>
            <a:r>
              <a:rPr kumimoji="0" lang="es-es" sz="14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 y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Ayude a otras personas a hacer lo mismo</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s-es" sz="14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Amplíe sus conocimientos y mejore su carrera profesional</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8499972" cy="2982355"/>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Marque la diferencia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s-es" sz="90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Conviértase </a:t>
            </a:r>
            <a:br>
              <a:rPr kumimoji="0" lang="es-es" sz="90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90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en experto</a:t>
            </a:r>
          </a:p>
        </p:txBody>
      </p:sp>
    </p:spTree>
    <p:extLst>
      <p:ext uri="{BB962C8B-B14F-4D97-AF65-F5344CB8AC3E}">
        <p14:creationId xmlns:p14="http://schemas.microsoft.com/office/powerpoint/2010/main" val="41564071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Un código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281217"/>
            <a:ext cx="2101537" cy="553998"/>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Encuesta de Centro </a:t>
            </a:r>
            <a:br>
              <a:rPr kumimoji="0" lang="es-es" sz="1800" b="0" i="0" u="none" strike="noStrike" kern="1200" cap="none" spc="0" normalizeH="0" baseline="0" noProof="0" dirty="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br>
            <a:r>
              <a:rPr kumimoji="0" lang="es-es" sz="1800" b="0" i="0" u="none" strike="noStrike" kern="1200" cap="none" spc="0" normalizeH="0" baseline="0" noProof="0" dirty="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de clientes</a:t>
            </a:r>
            <a:endParaRPr kumimoji="0" lang="en-US" sz="1800" b="0" i="0" u="none" strike="noStrike" kern="1200" cap="none" spc="0" normalizeH="0" baseline="0" noProof="0" dirty="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511480" y="5204621"/>
            <a:ext cx="2645244" cy="73866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8DC8E8"/>
                </a:solidFill>
                <a:effectLst/>
                <a:uLnTx/>
                <a:uFillTx/>
                <a:latin typeface="Segoe Sans Display"/>
                <a:ea typeface="+mn-ea"/>
                <a:cs typeface="Segoe UI Light" panose="020B0502040204020203" pitchFamily="34" charset="0"/>
              </a:rPr>
              <a:t>Seleccione la serie </a:t>
            </a:r>
            <a:r>
              <a:rPr kumimoji="0" lang="es-es" sz="1600" b="0" i="0" u="none" strike="noStrike" kern="1200" cap="none" spc="0" normalizeH="0" baseline="0" noProof="0" dirty="0" err="1">
                <a:ln>
                  <a:noFill/>
                </a:ln>
                <a:solidFill>
                  <a:srgbClr val="8DC8E8"/>
                </a:solidFill>
                <a:effectLst/>
                <a:uLnTx/>
                <a:uFillTx/>
                <a:latin typeface="Segoe Sans Display"/>
                <a:ea typeface="+mn-ea"/>
                <a:cs typeface="Segoe UI Light" panose="020B0502040204020203" pitchFamily="34" charset="0"/>
              </a:rPr>
              <a:t>Copilot</a:t>
            </a:r>
            <a:r>
              <a:rPr kumimoji="0" lang="es-es" sz="1600" b="0" i="0" u="none" strike="noStrike" kern="1200" cap="none" spc="0" normalizeH="0" baseline="0" noProof="0" dirty="0">
                <a:ln>
                  <a:noFill/>
                </a:ln>
                <a:solidFill>
                  <a:srgbClr val="8DC8E8"/>
                </a:solidFill>
                <a:effectLst/>
                <a:uLnTx/>
                <a:uFillTx/>
                <a:latin typeface="Segoe Sans Display"/>
                <a:ea typeface="+mn-ea"/>
                <a:cs typeface="Segoe UI Light" panose="020B0502040204020203" pitchFamily="34" charset="0"/>
              </a:rPr>
              <a:t> Chat para todos los usuarios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5997388" y="1838848"/>
            <a:ext cx="193705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Sans Display"/>
                <a:ea typeface="+mn-ea"/>
                <a:cs typeface="+mn-cs"/>
              </a:rPr>
              <a:t>Escanee con la cámara de su dispositivo móvil</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white"/>
                </a:solidFill>
                <a:effectLst/>
                <a:uLnTx/>
                <a:uFillTx/>
                <a:latin typeface="Segoe Sans Display"/>
                <a:ea typeface="+mn-ea"/>
                <a:cs typeface="+mn-cs"/>
              </a:rPr>
              <a:t>O BIEN</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mn-cs"/>
              </a:rPr>
              <a:t>Visite</a:t>
            </a:r>
          </a:p>
        </p:txBody>
      </p:sp>
      <p:pic>
        <p:nvPicPr>
          <p:cNvPr id="15" name="Picture 14" descr="Una imagen borrosa de un cielo naranja y rosa  El contenido generado por IA puede ser incorrecto.">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GRACIAS. Sus comentarios </a:t>
            </a:r>
            <a:b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son esenciales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4118208"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a:rPr>
              <a:t>Estamos comprometidos a que su </a:t>
            </a:r>
            <a:r>
              <a:rPr kumimoji="0" lang="es-es" sz="1800" b="1" i="0" u="none" strike="noStrike" kern="1200" cap="none" spc="0" normalizeH="0" baseline="0" noProof="0" dirty="0">
                <a:ln>
                  <a:noFill/>
                </a:ln>
                <a:solidFill>
                  <a:prstClr val="white"/>
                </a:solidFill>
                <a:effectLst/>
                <a:uLnTx/>
                <a:uFillTx/>
                <a:latin typeface="Segoe Sans Display"/>
                <a:ea typeface="+mn-ea"/>
                <a:cs typeface="Segoe UI Light"/>
              </a:rPr>
              <a:t>Centro de clientes </a:t>
            </a: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a:rPr>
              <a:t>sea la mejor experiencia posible. Sus comentarios son un componente fundamental para esto.</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Antes de que se vaya, dedique un momento a enviar sus comentarios.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a:t>
            </a:r>
            <a:r>
              <a:rPr kumimoji="0" lang="es-e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y</a:t>
            </a: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4" y="3336405"/>
            <a:ext cx="4265765" cy="70788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23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Levante la mano y active el micrófono cuando se le indique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Chat seguro con IA</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Basado en la web </a:t>
            </a:r>
            <a:br>
              <a:rPr lang="es-es" sz="2000" dirty="0">
                <a:solidFill>
                  <a:prstClr val="black"/>
                </a:solidFill>
                <a:latin typeface="Segoe Sans Display" pitchFamily="2" charset="0"/>
                <a:cs typeface="Segoe Sans Display" pitchFamily="2" charset="0"/>
              </a:rPr>
            </a:br>
            <a:r>
              <a:rPr lang="es-es" sz="2000" dirty="0">
                <a:solidFill>
                  <a:prstClr val="black"/>
                </a:solidFill>
                <a:latin typeface="Segoe Sans Display" pitchFamily="2" charset="0"/>
                <a:cs typeface="Segoe Sans Display" pitchFamily="2" charset="0"/>
              </a:rPr>
              <a:t>y archivos referenciados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Acceso estándar</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Agentes de uso medido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Protección de datos empresariales</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Incluido en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Copilot Chat más: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prioritario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Habilidades avanzadas en las aplicaciones de Microsoft 365</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a agentes y herramientas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Análisis de Copilot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s-es" sz="2000" b="1" i="0" u="none" strike="noStrike" kern="1200" cap="none" spc="0" normalizeH="0" noProof="0" dirty="0">
                <a:ln>
                  <a:noFill/>
                </a:ln>
                <a:solidFill>
                  <a:schemeClr val="accent6">
                    <a:lumMod val="60000"/>
                    <a:lumOff val="40000"/>
                  </a:schemeClr>
                </a:solidFill>
                <a:effectLst/>
                <a:uLnTx/>
                <a:uFillTx/>
                <a:latin typeface="Segoe Sans Display" pitchFamily="2" charset="0"/>
                <a:cs typeface="Segoe Sans Display" pitchFamily="2" charset="0"/>
              </a:rPr>
              <a:t> USD / usuario / mes</a:t>
            </a:r>
            <a:endParaRPr kumimoji="0" lang="en-U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s-es" sz="2400" baseline="30000">
                <a:solidFill>
                  <a:srgbClr val="FFFFFF"/>
                </a:solidFill>
                <a:sym typeface="Wingdings" panose="05000000000000000000" pitchFamily="2" charset="2"/>
              </a:rPr>
              <a:t></a:t>
            </a:r>
            <a:r>
              <a:rPr lang="es-es" sz="2000">
                <a:solidFill>
                  <a:srgbClr val="FFFFFF"/>
                </a:solidFill>
                <a:sym typeface="Wingdings" panose="05000000000000000000" pitchFamily="2" charset="2"/>
              </a:rPr>
              <a:t> </a:t>
            </a:r>
            <a:r>
              <a:rPr lang="es-es" sz="2000">
                <a:solidFill>
                  <a:srgbClr val="FFFFFF"/>
                </a:solidFill>
              </a:rPr>
              <a:t>Sesión de hoy</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solidFill>
                  <a:schemeClr val="bg1"/>
                </a:solidFill>
                <a:latin typeface="Segoe Sans Display Semibold" pitchFamily="2" charset="0"/>
                <a:cs typeface="Segoe Sans Display Semibold" pitchFamily="2" charset="0"/>
              </a:rPr>
              <a:t>Durante la presentación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809971"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Silenciaremos su micrófono durante la primera parte de la llamada de hoy.</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8" y="3838334"/>
            <a:ext cx="3639639"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Haga sus preguntas por chat y responderemos a todas, en directo o después. Las preguntas comunes se responderán en voz alta</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Después de la presentación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4235852" cy="646908"/>
          </a:xfrm>
          <a:prstGeom prst="rect">
            <a:avLst/>
          </a:prstGeom>
          <a:noFill/>
        </p:spPr>
        <p:txBody>
          <a:bodyPr wrap="square" lIns="0" tIns="0" rIns="0" bIns="0" rtlCol="0" anchor="t">
            <a:spAutoFit/>
          </a:bodyPr>
          <a:lstStyle/>
          <a:p>
            <a:pPr lvl="0" defTabSz="914400">
              <a:lnSpc>
                <a:spcPct val="110000"/>
              </a:lnSpc>
              <a:defRPr/>
            </a:pPr>
            <a:r>
              <a:rPr lang="es-es" sz="2000" dirty="0">
                <a:solidFill>
                  <a:schemeClr val="bg1"/>
                </a:solidFill>
                <a:cs typeface="Segoe UI Light" panose="020B0502040204020203" pitchFamily="34" charset="0"/>
              </a:rPr>
              <a:t>Micrófono abierto:</a:t>
            </a:r>
            <a:r>
              <a:rPr lang="es-es" sz="2000" dirty="0">
                <a:solidFill>
                  <a:schemeClr val="bg1"/>
                </a:solidFill>
                <a:cs typeface="Segoe UI Light" panose="020B0502040204020203" pitchFamily="34" charset="0"/>
                <a:sym typeface="Symbol" panose="05050102010706020507" pitchFamily="18" charset="2"/>
              </a:rPr>
              <a:t> de</a:t>
            </a:r>
            <a:r>
              <a:rPr lang="es-es" sz="2000" dirty="0">
                <a:solidFill>
                  <a:schemeClr val="bg1"/>
                </a:solidFill>
                <a:cs typeface="Segoe UI Light" panose="020B0502040204020203" pitchFamily="34" charset="0"/>
              </a:rPr>
              <a:t>sactive el modo silencio y pregunte lo que quiera</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Levante la mano y le daremos </a:t>
            </a:r>
            <a:b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b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la palabra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85A5-66F5-01DE-4F87-88D4CB4B7751}"/>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744961C-05B6-76A9-B3DE-B5BB4716FFFE}"/>
              </a:ext>
            </a:extLst>
          </p:cNvPr>
          <p:cNvSpPr>
            <a:spLocks noGrp="1"/>
          </p:cNvSpPr>
          <p:nvPr>
            <p:ph idx="1"/>
          </p:nvPr>
        </p:nvSpPr>
        <p:spPr>
          <a:xfrm>
            <a:off x="5182164" y="1587798"/>
            <a:ext cx="6603390" cy="2308324"/>
          </a:xfrm>
        </p:spPr>
        <p:txBody>
          <a:bodyPr/>
          <a:lstStyle/>
          <a:p>
            <a:pPr marL="514350" indent="-514350">
              <a:spcBef>
                <a:spcPts val="600"/>
              </a:spcBef>
              <a:spcAft>
                <a:spcPts val="600"/>
              </a:spcAft>
              <a:buAutoNum type="arabicPlain"/>
            </a:pPr>
            <a:r>
              <a:rPr lang="es-es" sz="2400" dirty="0" err="1"/>
              <a:t>Copilot</a:t>
            </a:r>
            <a:r>
              <a:rPr lang="es-es" sz="2400" dirty="0"/>
              <a:t> Chat </a:t>
            </a:r>
          </a:p>
          <a:p>
            <a:pPr marL="514350" indent="-514350">
              <a:spcBef>
                <a:spcPts val="600"/>
              </a:spcBef>
              <a:spcAft>
                <a:spcPts val="600"/>
              </a:spcAft>
              <a:buAutoNum type="arabicPlain"/>
            </a:pPr>
            <a:r>
              <a:rPr lang="es-es" sz="2400" dirty="0"/>
              <a:t>Beneficios y valor: </a:t>
            </a:r>
            <a:br>
              <a:rPr dirty="0"/>
            </a:br>
            <a:r>
              <a:rPr lang="es-es" sz="2400" dirty="0" err="1"/>
              <a:t>Copilot</a:t>
            </a:r>
            <a:r>
              <a:rPr lang="es-es" sz="2400" dirty="0"/>
              <a:t> Chat</a:t>
            </a:r>
          </a:p>
          <a:p>
            <a:pPr marL="514350" indent="-514350">
              <a:spcBef>
                <a:spcPts val="600"/>
              </a:spcBef>
              <a:spcAft>
                <a:spcPts val="600"/>
              </a:spcAft>
              <a:buAutoNum type="arabicPlain"/>
            </a:pPr>
            <a:r>
              <a:rPr lang="es-es" sz="2400" dirty="0"/>
              <a:t>Agentes en </a:t>
            </a:r>
            <a:r>
              <a:rPr lang="es-es" sz="2400" dirty="0" err="1"/>
              <a:t>Copilot</a:t>
            </a:r>
            <a:r>
              <a:rPr lang="es-es" sz="2400" dirty="0"/>
              <a:t> Chat</a:t>
            </a:r>
          </a:p>
          <a:p>
            <a:pPr marL="514350" indent="-514350">
              <a:spcBef>
                <a:spcPts val="600"/>
              </a:spcBef>
              <a:spcAft>
                <a:spcPts val="600"/>
              </a:spcAft>
              <a:buAutoNum type="arabicPlain"/>
            </a:pPr>
            <a:r>
              <a:rPr lang="es-es" sz="2400" dirty="0"/>
              <a:t>Próximos pasos y llamada a la acción</a:t>
            </a:r>
          </a:p>
        </p:txBody>
      </p:sp>
      <p:sp>
        <p:nvSpPr>
          <p:cNvPr id="9" name="Title 8">
            <a:extLst>
              <a:ext uri="{FF2B5EF4-FFF2-40B4-BE49-F238E27FC236}">
                <a16:creationId xmlns:a16="http://schemas.microsoft.com/office/drawing/2014/main" id="{0A567B18-3554-5FF0-E5C2-7E974DD93DFE}"/>
              </a:ext>
            </a:extLst>
          </p:cNvPr>
          <p:cNvSpPr>
            <a:spLocks noGrp="1"/>
          </p:cNvSpPr>
          <p:nvPr>
            <p:ph type="title"/>
          </p:nvPr>
        </p:nvSpPr>
        <p:spPr>
          <a:xfrm>
            <a:off x="724746" y="1257590"/>
            <a:ext cx="2488965" cy="2337866"/>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2A04E107-73AF-698E-6F66-CD275A006D86}"/>
              </a:ext>
              <a:ext uri="{C183D7F6-B498-43B3-948B-1728B52AA6E4}">
                <adec:decorative xmlns:adec="http://schemas.microsoft.com/office/drawing/2017/decorative" val="1"/>
              </a:ext>
            </a:extLst>
          </p:cNvPr>
          <p:cNvCxnSpPr>
            <a:cxnSpLocks/>
          </p:cNvCxnSpPr>
          <p:nvPr/>
        </p:nvCxnSpPr>
        <p:spPr>
          <a:xfrm>
            <a:off x="4705143" y="1524000"/>
            <a:ext cx="0" cy="3017520"/>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55112"/>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xmlns:adec="http://schemas.microsoft.com/office/drawing/2017/decorati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Chat</a:t>
            </a:r>
            <a:br/>
            <a:r>
              <a:rPr kumimoji="0" lang="es-es" sz="1100" b="0" i="0" u="none" strike="noStrike" kern="1200" cap="none" spc="0" normalizeH="0" baseline="0" noProof="0" dirty="0">
                <a:ln w="3175">
                  <a:noFill/>
                </a:ln>
                <a:solidFill>
                  <a:sysClr val="windowText" lastClr="000000"/>
                </a:solidFill>
                <a:effectLst/>
                <a:uLnTx/>
                <a:uFillTx/>
                <a:latin typeface="Segoe UI" panose="020B0502040204020203" pitchFamily="34" charset="0"/>
                <a:ea typeface="+mn-ea"/>
                <a:cs typeface="Segoe UI" panose="020B0502040204020203" pitchFamily="34" charset="0"/>
              </a:rPr>
              <a:t>con información de la web</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906628"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Agentes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9106885"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Controles de TI</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120660" y="3850179"/>
            <a:ext cx="1977844"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54142"/>
                </a:solidFill>
                <a:effectLst/>
                <a:uLnTx/>
                <a:uFillTx/>
                <a:latin typeface="Segoe UI" panose="020B0502040204020203" pitchFamily="34" charset="0"/>
                <a:ea typeface="+mn-ea"/>
                <a:cs typeface="Segoe UI Semibold"/>
              </a:rPr>
              <a:t>Chat seguro con IA gratuito</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1661993"/>
          </a:xfrm>
          <a:noFill/>
          <a:effectLst/>
        </p:spPr>
        <p:txBody>
          <a:bodyPr wrap="square" lIns="0" tIns="0" rIns="0" bIns="0" rtlCol="0" anchor="t" anchorCtr="0">
            <a:spAutoFit/>
          </a:bodyPr>
          <a:lstStyle/>
          <a:p>
            <a:pPr algn="ctr" defTabSz="914437" fontAlgn="base">
              <a:spcAft>
                <a:spcPts val="1200"/>
              </a:spcAft>
              <a:tabLst>
                <a:tab pos="806450" algn="l"/>
              </a:tabLst>
            </a:pPr>
            <a:r>
              <a:rPr lang="es-es" sz="5400" dirty="0">
                <a:cs typeface="Segoe Sans Display"/>
              </a:rPr>
              <a:t>IA para</a:t>
            </a:r>
            <a:br>
              <a:rPr lang="es-es" sz="5400" dirty="0">
                <a:cs typeface="Segoe Sans Display"/>
              </a:rPr>
            </a:br>
            <a:r>
              <a:rPr lang="es-es" sz="5400" dirty="0">
                <a:cs typeface="Segoe Sans Display"/>
              </a:rPr>
              <a:t>todos</a:t>
            </a:r>
            <a:endParaRPr lang="ru-UA" sz="5400" dirty="0">
              <a:cs typeface="Segoe Sans Display"/>
            </a:endParaRPr>
          </a:p>
        </p:txBody>
      </p:sp>
      <p:pic>
        <p:nvPicPr>
          <p:cNvPr id="18" name="Picture 17" descr="Logotipo de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noAutofit/>
          </a:bodyPr>
          <a:lstStyle/>
          <a:p>
            <a:r>
              <a:rPr lang="es-es" dirty="0"/>
              <a:t>Microsoft 365 Copilot Chat</a:t>
            </a:r>
            <a:br/>
            <a:r>
              <a:rPr lang="es-es" sz="2800" spc="-50" dirty="0">
                <a:solidFill>
                  <a:srgbClr val="8DC8E8"/>
                </a:solidFill>
                <a:latin typeface="Segoe Sans Display"/>
                <a:cs typeface="Segoe UI" pitchFamily="34" charset="0"/>
              </a:rPr>
              <a:t>Ventajas de trabajar junto a IA con herramientas como Copilot Chat</a:t>
            </a:r>
            <a:br/>
            <a:endParaRPr lang="en-US" sz="3200" spc="-50" dirty="0">
              <a:solidFill>
                <a:srgbClr val="8DC8E8"/>
              </a:solidFill>
              <a:latin typeface="Segoe Sans Display"/>
              <a:cs typeface="Segoe UI" pitchFamily="34" charset="0"/>
            </a:endParaRPr>
          </a:p>
        </p:txBody>
      </p:sp>
      <p:grpSp>
        <p:nvGrpSpPr>
          <p:cNvPr id="3" name="Group 2">
            <a:extLst>
              <a:ext uri="{FF2B5EF4-FFF2-40B4-BE49-F238E27FC236}">
                <a16:creationId xmlns:a16="http://schemas.microsoft.com/office/drawing/2014/main" id="{94B6E1DD-6915-ECC3-2565-6829982443ED}"/>
              </a:ext>
              <a:ext uri="{C183D7F6-B498-43B3-948B-1728B52AA6E4}">
                <adec:decorative xmlns:adec="http://schemas.microsoft.com/office/drawing/2017/decorative" val="1"/>
              </a:ext>
            </a:extLst>
          </p:cNvPr>
          <p:cNvGrpSpPr/>
          <p:nvPr/>
        </p:nvGrpSpPr>
        <p:grpSpPr>
          <a:xfrm>
            <a:off x="8313886" y="2250889"/>
            <a:ext cx="3194589" cy="3194589"/>
            <a:chOff x="8640125" y="1836919"/>
            <a:chExt cx="3194589" cy="3194589"/>
          </a:xfrm>
        </p:grpSpPr>
        <p:graphicFrame>
          <p:nvGraphicFramePr>
            <p:cNvPr id="7" name="Chart 6">
              <a:extLst>
                <a:ext uri="{FF2B5EF4-FFF2-40B4-BE49-F238E27FC236}">
                  <a16:creationId xmlns:a16="http://schemas.microsoft.com/office/drawing/2014/main" id="{9D8B4B7F-2FFC-1B5B-F556-682ED39112BB}"/>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5">
              <a:extLst>
                <a:ext uri="{FF2B5EF4-FFF2-40B4-BE49-F238E27FC236}">
                  <a16:creationId xmlns:a16="http://schemas.microsoft.com/office/drawing/2014/main" id="{C0E72D7E-6ED7-1B57-53DC-116E1159425C}"/>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72529D02-9CE7-BCCF-1EE4-5385576BDE2D}"/>
                </a:ext>
              </a:extLst>
            </p:cNvPr>
            <p:cNvSpPr txBox="1">
              <a:spLocks/>
            </p:cNvSpPr>
            <p:nvPr/>
          </p:nvSpPr>
          <p:spPr>
            <a:xfrm>
              <a:off x="9364378" y="3191046"/>
              <a:ext cx="1746080" cy="1077218"/>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de las conversaciones en Microsoft 365 </a:t>
              </a:r>
              <a:r>
                <a:rPr kumimoji="0" lang="es-ES" sz="1200" b="0" i="0" u="none" strike="noStrike" kern="1200" cap="none" spc="-50" normalizeH="0" baseline="0" noProof="0" dirty="0" err="1">
                  <a:ln w="3175">
                    <a:noFill/>
                  </a:ln>
                  <a:solidFill>
                    <a:srgbClr val="000000"/>
                  </a:solidFill>
                  <a:effectLst/>
                  <a:uLnTx/>
                  <a:uFillTx/>
                  <a:latin typeface="Segoe UI Semibold"/>
                  <a:ea typeface="+mn-ea"/>
                  <a:cs typeface="Segoe UI" pitchFamily="34" charset="0"/>
                </a:rPr>
                <a:t>Copilot</a:t>
              </a:r>
              <a:r>
                <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 se dedican a trabajo cognitivo: analizar, resolver, evaluar y pensar de forma creativa</a:t>
              </a:r>
              <a:endPar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10" name="Title 1">
              <a:extLst>
                <a:ext uri="{FF2B5EF4-FFF2-40B4-BE49-F238E27FC236}">
                  <a16:creationId xmlns:a16="http://schemas.microsoft.com/office/drawing/2014/main" id="{6AA1CB89-3A8E-C7A1-8957-B2D128D8154F}"/>
                </a:ext>
              </a:extLst>
            </p:cNvPr>
            <p:cNvSpPr txBox="1">
              <a:spLocks/>
            </p:cNvSpPr>
            <p:nvPr/>
          </p:nvSpPr>
          <p:spPr>
            <a:xfrm>
              <a:off x="9332349" y="2521333"/>
              <a:ext cx="1917618" cy="738664"/>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50" normalizeH="0" baseline="0" noProof="0" dirty="0">
                  <a:ln w="3175">
                    <a:noFill/>
                  </a:ln>
                  <a:solidFill>
                    <a:srgbClr val="8661C5"/>
                  </a:solidFill>
                  <a:effectLst/>
                  <a:uLnTx/>
                  <a:uFillTx/>
                  <a:latin typeface="Segoe UI"/>
                  <a:ea typeface="+mn-ea"/>
                  <a:cs typeface="Segoe UI" pitchFamily="34" charset="0"/>
                </a:rPr>
                <a:t>49%</a:t>
              </a:r>
            </a:p>
          </p:txBody>
        </p:sp>
      </p:grpSp>
      <p:sp>
        <p:nvSpPr>
          <p:cNvPr id="16" name="TextBox 15">
            <a:extLst>
              <a:ext uri="{FF2B5EF4-FFF2-40B4-BE49-F238E27FC236}">
                <a16:creationId xmlns:a16="http://schemas.microsoft.com/office/drawing/2014/main" id="{F98A51C0-98A0-5809-5D0D-005063F547E2}"/>
              </a:ext>
            </a:extLst>
          </p:cNvPr>
          <p:cNvSpPr txBox="1"/>
          <p:nvPr/>
        </p:nvSpPr>
        <p:spPr>
          <a:xfrm>
            <a:off x="255227" y="6333471"/>
            <a:ext cx="9119592" cy="307777"/>
          </a:xfrm>
          <a:prstGeom prst="rect">
            <a:avLst/>
          </a:prstGeom>
          <a:noFill/>
        </p:spPr>
        <p:txBody>
          <a:bodyPr wrap="square">
            <a:noAutofit/>
          </a:bodyPr>
          <a:lstStyle/>
          <a:p>
            <a:pPr lvl="0" defTabSz="914400">
              <a:defRPr/>
            </a:pPr>
            <a:r>
              <a:rPr kumimoji="0" lang="es-es" sz="1400" b="0" i="0" u="none" strike="noStrike" kern="1200" cap="none" spc="0" normalizeH="0" baseline="0" noProof="0" dirty="0">
                <a:ln>
                  <a:noFill/>
                </a:ln>
                <a:solidFill>
                  <a:schemeClr val="bg1"/>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Fuente: </a:t>
            </a:r>
            <a:r>
              <a:rPr lang="en-US" sz="1400" dirty="0">
                <a:solidFill>
                  <a:schemeClr val="bg1"/>
                </a:solidFill>
                <a:hlinkClick r:id="rId5">
                  <a:extLst>
                    <a:ext uri="{A12FA001-AC4F-418D-AE19-62706E023703}">
                      <ahyp:hlinkClr xmlns:ahyp="http://schemas.microsoft.com/office/drawing/2018/hyperlinkcolor" val="tx"/>
                    </a:ext>
                  </a:extLst>
                </a:hlinkClick>
              </a:rPr>
              <a:t>Leading the AI revolution: Insights from Microsoft's Work Trend Index - Microsoft in Business Blogs</a:t>
            </a:r>
            <a:endParaRPr kumimoji="0" lang="en-GB" sz="1400" b="0" i="0" u="none" strike="noStrike" kern="1200" cap="none" spc="0" normalizeH="0" baseline="0" noProof="0" dirty="0">
              <a:ln>
                <a:noFill/>
              </a:ln>
              <a:solidFill>
                <a:schemeClr val="bg1"/>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8675AD8A-4473-19D2-FDCC-7490D7A6093F}"/>
              </a:ext>
              <a:ext uri="{C183D7F6-B498-43B3-948B-1728B52AA6E4}">
                <adec:decorative xmlns:adec="http://schemas.microsoft.com/office/drawing/2017/decorative" val="1"/>
              </a:ext>
            </a:extLst>
          </p:cNvPr>
          <p:cNvGrpSpPr/>
          <p:nvPr/>
        </p:nvGrpSpPr>
        <p:grpSpPr>
          <a:xfrm>
            <a:off x="4626566" y="2250889"/>
            <a:ext cx="3194589" cy="3194589"/>
            <a:chOff x="8640125" y="1836919"/>
            <a:chExt cx="3194589" cy="3194589"/>
          </a:xfrm>
        </p:grpSpPr>
        <p:graphicFrame>
          <p:nvGraphicFramePr>
            <p:cNvPr id="23" name="Chart 22">
              <a:extLst>
                <a:ext uri="{FF2B5EF4-FFF2-40B4-BE49-F238E27FC236}">
                  <a16:creationId xmlns:a16="http://schemas.microsoft.com/office/drawing/2014/main" id="{5BDE84BE-78B8-65C3-9B4F-993BCDB5DA96}"/>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6"/>
            </a:graphicData>
          </a:graphic>
        </p:graphicFrame>
        <p:sp>
          <p:nvSpPr>
            <p:cNvPr id="24" name="Rounded Rectangle 5">
              <a:extLst>
                <a:ext uri="{FF2B5EF4-FFF2-40B4-BE49-F238E27FC236}">
                  <a16:creationId xmlns:a16="http://schemas.microsoft.com/office/drawing/2014/main" id="{8CFF771A-7A88-1C53-1378-F7DDCEBA23C1}"/>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itle 1">
              <a:extLst>
                <a:ext uri="{FF2B5EF4-FFF2-40B4-BE49-F238E27FC236}">
                  <a16:creationId xmlns:a16="http://schemas.microsoft.com/office/drawing/2014/main" id="{9A33701C-2243-56A5-5B5A-56F5C0ABAF5D}"/>
                </a:ext>
              </a:extLst>
            </p:cNvPr>
            <p:cNvSpPr txBox="1">
              <a:spLocks/>
            </p:cNvSpPr>
            <p:nvPr/>
          </p:nvSpPr>
          <p:spPr>
            <a:xfrm>
              <a:off x="9263004" y="3345822"/>
              <a:ext cx="1986963" cy="861774"/>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recurre antes a la IA antes que a un compañero por su disponibilidad permanente</a:t>
              </a:r>
              <a:endPar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26" name="Title 1">
              <a:extLst>
                <a:ext uri="{FF2B5EF4-FFF2-40B4-BE49-F238E27FC236}">
                  <a16:creationId xmlns:a16="http://schemas.microsoft.com/office/drawing/2014/main" id="{E7F6ED54-1088-5F2A-599D-08B5979B36CF}"/>
                </a:ext>
              </a:extLst>
            </p:cNvPr>
            <p:cNvSpPr txBox="1">
              <a:spLocks/>
            </p:cNvSpPr>
            <p:nvPr/>
          </p:nvSpPr>
          <p:spPr>
            <a:xfrm>
              <a:off x="9332349" y="2567827"/>
              <a:ext cx="1917618" cy="738664"/>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50" normalizeH="0" baseline="0" noProof="0" dirty="0">
                  <a:ln w="3175">
                    <a:noFill/>
                  </a:ln>
                  <a:solidFill>
                    <a:srgbClr val="8661C5"/>
                  </a:solidFill>
                  <a:effectLst/>
                  <a:uLnTx/>
                  <a:uFillTx/>
                  <a:latin typeface="Segoe UI"/>
                  <a:ea typeface="+mn-ea"/>
                  <a:cs typeface="Segoe UI" pitchFamily="34" charset="0"/>
                </a:rPr>
                <a:t>47%</a:t>
              </a:r>
            </a:p>
          </p:txBody>
        </p:sp>
      </p:grpSp>
      <p:grpSp>
        <p:nvGrpSpPr>
          <p:cNvPr id="34" name="Group 33">
            <a:extLst>
              <a:ext uri="{FF2B5EF4-FFF2-40B4-BE49-F238E27FC236}">
                <a16:creationId xmlns:a16="http://schemas.microsoft.com/office/drawing/2014/main" id="{AEC48070-8E50-58ED-A24E-B3A1BC20D83D}"/>
              </a:ext>
              <a:ext uri="{C183D7F6-B498-43B3-948B-1728B52AA6E4}">
                <adec:decorative xmlns:adec="http://schemas.microsoft.com/office/drawing/2017/decorative" val="1"/>
              </a:ext>
            </a:extLst>
          </p:cNvPr>
          <p:cNvGrpSpPr/>
          <p:nvPr/>
        </p:nvGrpSpPr>
        <p:grpSpPr>
          <a:xfrm>
            <a:off x="939245" y="2250889"/>
            <a:ext cx="3194589" cy="3194589"/>
            <a:chOff x="8640125" y="1836919"/>
            <a:chExt cx="3194589" cy="3194589"/>
          </a:xfrm>
        </p:grpSpPr>
        <p:graphicFrame>
          <p:nvGraphicFramePr>
            <p:cNvPr id="35" name="Chart 34">
              <a:extLst>
                <a:ext uri="{FF2B5EF4-FFF2-40B4-BE49-F238E27FC236}">
                  <a16:creationId xmlns:a16="http://schemas.microsoft.com/office/drawing/2014/main" id="{BD1BED80-DC5B-A9DE-8B01-60433F603AF2}"/>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7"/>
            </a:graphicData>
          </a:graphic>
        </p:graphicFrame>
        <p:sp>
          <p:nvSpPr>
            <p:cNvPr id="36" name="Rounded Rectangle 5">
              <a:extLst>
                <a:ext uri="{FF2B5EF4-FFF2-40B4-BE49-F238E27FC236}">
                  <a16:creationId xmlns:a16="http://schemas.microsoft.com/office/drawing/2014/main" id="{B6D0F4A2-EB20-D90F-FA22-EF5A9E8FA865}"/>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itle 1">
              <a:extLst>
                <a:ext uri="{FF2B5EF4-FFF2-40B4-BE49-F238E27FC236}">
                  <a16:creationId xmlns:a16="http://schemas.microsoft.com/office/drawing/2014/main" id="{09E2EA4B-CE2C-9C96-AD3F-60657A1D06C8}"/>
                </a:ext>
              </a:extLst>
            </p:cNvPr>
            <p:cNvSpPr txBox="1">
              <a:spLocks/>
            </p:cNvSpPr>
            <p:nvPr/>
          </p:nvSpPr>
          <p:spPr>
            <a:xfrm>
              <a:off x="9332349" y="3241027"/>
              <a:ext cx="1761902" cy="646331"/>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de los usuarios de IA afirman que están produciendo trabajo que no podían producir hace un año</a:t>
              </a:r>
              <a:endParaRPr kumimoji="0" lang="es-es" sz="1200"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38" name="Title 1">
              <a:extLst>
                <a:ext uri="{FF2B5EF4-FFF2-40B4-BE49-F238E27FC236}">
                  <a16:creationId xmlns:a16="http://schemas.microsoft.com/office/drawing/2014/main" id="{7BC8A085-A4A5-231A-A943-F185688C03EC}"/>
                </a:ext>
              </a:extLst>
            </p:cNvPr>
            <p:cNvSpPr txBox="1">
              <a:spLocks/>
            </p:cNvSpPr>
            <p:nvPr/>
          </p:nvSpPr>
          <p:spPr>
            <a:xfrm>
              <a:off x="9332349" y="2567827"/>
              <a:ext cx="1917618" cy="738664"/>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50" normalizeH="0" baseline="0" noProof="0" dirty="0">
                  <a:ln w="3175">
                    <a:noFill/>
                  </a:ln>
                  <a:solidFill>
                    <a:srgbClr val="8661C5"/>
                  </a:solidFill>
                  <a:effectLst/>
                  <a:uLnTx/>
                  <a:uFillTx/>
                  <a:latin typeface="Segoe UI"/>
                  <a:ea typeface="+mn-ea"/>
                  <a:cs typeface="Segoe UI" pitchFamily="34" charset="0"/>
                </a:rPr>
                <a:t>58%</a:t>
              </a:r>
            </a:p>
          </p:txBody>
        </p:sp>
      </p:grpSp>
    </p:spTree>
    <p:extLst>
      <p:ext uri="{BB962C8B-B14F-4D97-AF65-F5344CB8AC3E}">
        <p14:creationId xmlns:p14="http://schemas.microsoft.com/office/powerpoint/2010/main" val="118927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500"/>
                                  </p:stCondLst>
                                  <p:childTnLst>
                                    <p:animMotion origin="layout" path="M -6.25E-7 -1.11111E-6 L -0.03646 -1.11111E-6 " pathEditMode="relative" rAng="0" ptsTypes="AA">
                                      <p:cBhvr>
                                        <p:cTn id="9" dur="700" spd="-100000" fill="hold"/>
                                        <p:tgtEl>
                                          <p:spTgt spid="3"/>
                                        </p:tgtEl>
                                        <p:attrNameLst>
                                          <p:attrName>ppt_x</p:attrName>
                                          <p:attrName>ppt_y</p:attrName>
                                        </p:attrNameLst>
                                      </p:cBhvr>
                                      <p:rCtr x="-1823" y="0"/>
                                    </p:animMotion>
                                  </p:childTnLst>
                                </p:cTn>
                              </p:par>
                              <p:par>
                                <p:cTn id="10" presetID="10"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nodeType="withEffect">
                                  <p:stCondLst>
                                    <p:cond delay="500"/>
                                  </p:stCondLst>
                                  <p:childTnLst>
                                    <p:animMotion origin="layout" path="M 3.33333E-6 -1.11111E-6 L -0.03646 -1.11111E-6 " pathEditMode="relative" rAng="0" ptsTypes="AA">
                                      <p:cBhvr>
                                        <p:cTn id="14" dur="700" spd="-100000" fill="hold"/>
                                        <p:tgtEl>
                                          <p:spTgt spid="22"/>
                                        </p:tgtEl>
                                        <p:attrNameLst>
                                          <p:attrName>ppt_x</p:attrName>
                                          <p:attrName>ppt_y</p:attrName>
                                        </p:attrNameLst>
                                      </p:cBhvr>
                                      <p:rCtr x="-1823" y="0"/>
                                    </p:animMotion>
                                  </p:childTnLst>
                                </p:cTn>
                              </p:par>
                              <p:par>
                                <p:cTn id="15" presetID="10" presetClass="entr" presetSubtype="0"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nodeType="withEffect">
                                  <p:stCondLst>
                                    <p:cond delay="500"/>
                                  </p:stCondLst>
                                  <p:childTnLst>
                                    <p:animMotion origin="layout" path="M -2.91667E-6 -1.11111E-6 L -0.03646 -1.11111E-6 " pathEditMode="relative" rAng="0" ptsTypes="AA">
                                      <p:cBhvr>
                                        <p:cTn id="19" dur="700" spd="-100000" fill="hold"/>
                                        <p:tgtEl>
                                          <p:spTgt spid="34"/>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6E942-0595-29A7-F829-E72D4F1DA121}"/>
            </a:ext>
          </a:extLst>
        </p:cNvPr>
        <p:cNvGrpSpPr/>
        <p:nvPr/>
      </p:nvGrpSpPr>
      <p:grpSpPr>
        <a:xfrm>
          <a:off x="0" y="0"/>
          <a:ext cx="0" cy="0"/>
          <a:chOff x="0" y="0"/>
          <a:chExt cx="0" cy="0"/>
        </a:xfrm>
      </p:grpSpPr>
      <p:sp>
        <p:nvSpPr>
          <p:cNvPr id="65" name="Freeform: Shape 64">
            <a:extLst>
              <a:ext uri="{FF2B5EF4-FFF2-40B4-BE49-F238E27FC236}">
                <a16:creationId xmlns:a16="http://schemas.microsoft.com/office/drawing/2014/main" id="{5FE7D829-1F50-250D-BE7C-A4836AC0962E}"/>
              </a:ext>
              <a:ext uri="{C183D7F6-B498-43B3-948B-1728B52AA6E4}">
                <adec:decorative xmlns:adec="http://schemas.microsoft.com/office/drawing/2017/decorative" val="1"/>
              </a:ext>
            </a:extLst>
          </p:cNvPr>
          <p:cNvSpPr>
            <a:spLocks/>
          </p:cNvSpPr>
          <p:nvPr/>
        </p:nvSpPr>
        <p:spPr bwMode="auto">
          <a:xfrm>
            <a:off x="588965" y="1242295"/>
            <a:ext cx="11018520" cy="4937760"/>
          </a:xfrm>
          <a:custGeom>
            <a:avLst/>
            <a:gdLst>
              <a:gd name="connsiteX0" fmla="*/ 123444 w 11018520"/>
              <a:gd name="connsiteY0" fmla="*/ 0 h 4937760"/>
              <a:gd name="connsiteX1" fmla="*/ 5317237 w 11018520"/>
              <a:gd name="connsiteY1" fmla="*/ 0 h 4937760"/>
              <a:gd name="connsiteX2" fmla="*/ 5365285 w 11018520"/>
              <a:gd name="connsiteY2" fmla="*/ 9701 h 4937760"/>
              <a:gd name="connsiteX3" fmla="*/ 5440679 w 11018520"/>
              <a:gd name="connsiteY3" fmla="*/ 123444 h 4937760"/>
              <a:gd name="connsiteX4" fmla="*/ 5440679 w 11018520"/>
              <a:gd name="connsiteY4" fmla="*/ 2354579 h 4937760"/>
              <a:gd name="connsiteX5" fmla="*/ 5509259 w 11018520"/>
              <a:gd name="connsiteY5" fmla="*/ 2423159 h 4937760"/>
              <a:gd name="connsiteX6" fmla="*/ 5577839 w 11018520"/>
              <a:gd name="connsiteY6" fmla="*/ 2354579 h 4937760"/>
              <a:gd name="connsiteX7" fmla="*/ 5577839 w 11018520"/>
              <a:gd name="connsiteY7" fmla="*/ 123444 h 4937760"/>
              <a:gd name="connsiteX8" fmla="*/ 5653233 w 11018520"/>
              <a:gd name="connsiteY8" fmla="*/ 9701 h 4937760"/>
              <a:gd name="connsiteX9" fmla="*/ 5701282 w 11018520"/>
              <a:gd name="connsiteY9" fmla="*/ 0 h 4937760"/>
              <a:gd name="connsiteX10" fmla="*/ 10895076 w 11018520"/>
              <a:gd name="connsiteY10" fmla="*/ 0 h 4937760"/>
              <a:gd name="connsiteX11" fmla="*/ 11018520 w 11018520"/>
              <a:gd name="connsiteY11" fmla="*/ 123445 h 4937760"/>
              <a:gd name="connsiteX12" fmla="*/ 11018520 w 11018520"/>
              <a:gd name="connsiteY12" fmla="*/ 4814316 h 4937760"/>
              <a:gd name="connsiteX13" fmla="*/ 10895076 w 11018520"/>
              <a:gd name="connsiteY13" fmla="*/ 4937760 h 4937760"/>
              <a:gd name="connsiteX14" fmla="*/ 5701283 w 11018520"/>
              <a:gd name="connsiteY14" fmla="*/ 4937760 h 4937760"/>
              <a:gd name="connsiteX15" fmla="*/ 5577839 w 11018520"/>
              <a:gd name="connsiteY15" fmla="*/ 4814316 h 4937760"/>
              <a:gd name="connsiteX16" fmla="*/ 5577839 w 11018520"/>
              <a:gd name="connsiteY16" fmla="*/ 2628899 h 4937760"/>
              <a:gd name="connsiteX17" fmla="*/ 5509259 w 11018520"/>
              <a:gd name="connsiteY17" fmla="*/ 2560319 h 4937760"/>
              <a:gd name="connsiteX18" fmla="*/ 5440679 w 11018520"/>
              <a:gd name="connsiteY18" fmla="*/ 2628899 h 4937760"/>
              <a:gd name="connsiteX19" fmla="*/ 5440679 w 11018520"/>
              <a:gd name="connsiteY19" fmla="*/ 4814316 h 4937760"/>
              <a:gd name="connsiteX20" fmla="*/ 5317235 w 11018520"/>
              <a:gd name="connsiteY20" fmla="*/ 4937760 h 4937760"/>
              <a:gd name="connsiteX21" fmla="*/ 123444 w 11018520"/>
              <a:gd name="connsiteY21" fmla="*/ 4937760 h 4937760"/>
              <a:gd name="connsiteX22" fmla="*/ 0 w 11018520"/>
              <a:gd name="connsiteY22" fmla="*/ 4814316 h 4937760"/>
              <a:gd name="connsiteX23" fmla="*/ 0 w 11018520"/>
              <a:gd name="connsiteY23" fmla="*/ 123445 h 4937760"/>
              <a:gd name="connsiteX24" fmla="*/ 123444 w 11018520"/>
              <a:gd name="connsiteY24"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18520" h="4937760">
                <a:moveTo>
                  <a:pt x="123444" y="0"/>
                </a:moveTo>
                <a:lnTo>
                  <a:pt x="5317237" y="0"/>
                </a:lnTo>
                <a:lnTo>
                  <a:pt x="5365285" y="9701"/>
                </a:lnTo>
                <a:cubicBezTo>
                  <a:pt x="5409591" y="28441"/>
                  <a:pt x="5440679" y="72312"/>
                  <a:pt x="5440679" y="123444"/>
                </a:cubicBezTo>
                <a:lnTo>
                  <a:pt x="5440679" y="2354579"/>
                </a:lnTo>
                <a:cubicBezTo>
                  <a:pt x="5440679" y="2392455"/>
                  <a:pt x="5471383" y="2423159"/>
                  <a:pt x="5509259" y="2423159"/>
                </a:cubicBezTo>
                <a:cubicBezTo>
                  <a:pt x="5547135" y="2423159"/>
                  <a:pt x="5577839" y="2392455"/>
                  <a:pt x="5577839" y="2354579"/>
                </a:cubicBezTo>
                <a:lnTo>
                  <a:pt x="5577839" y="123444"/>
                </a:lnTo>
                <a:cubicBezTo>
                  <a:pt x="5577839" y="72312"/>
                  <a:pt x="5608928" y="28441"/>
                  <a:pt x="5653233" y="9701"/>
                </a:cubicBezTo>
                <a:lnTo>
                  <a:pt x="5701282" y="0"/>
                </a:lnTo>
                <a:lnTo>
                  <a:pt x="10895076" y="0"/>
                </a:lnTo>
                <a:cubicBezTo>
                  <a:pt x="10963252" y="0"/>
                  <a:pt x="11018520" y="55269"/>
                  <a:pt x="11018520" y="123445"/>
                </a:cubicBezTo>
                <a:lnTo>
                  <a:pt x="11018520" y="4814316"/>
                </a:lnTo>
                <a:cubicBezTo>
                  <a:pt x="11018520" y="4882492"/>
                  <a:pt x="10963252" y="4937760"/>
                  <a:pt x="10895076" y="4937760"/>
                </a:cubicBezTo>
                <a:lnTo>
                  <a:pt x="5701283" y="4937760"/>
                </a:lnTo>
                <a:cubicBezTo>
                  <a:pt x="5633107" y="4937760"/>
                  <a:pt x="5577839" y="4882492"/>
                  <a:pt x="5577839" y="4814316"/>
                </a:cubicBezTo>
                <a:lnTo>
                  <a:pt x="5577839" y="2628899"/>
                </a:lnTo>
                <a:cubicBezTo>
                  <a:pt x="5577839" y="2591023"/>
                  <a:pt x="5547135" y="2560319"/>
                  <a:pt x="5509259" y="2560319"/>
                </a:cubicBezTo>
                <a:cubicBezTo>
                  <a:pt x="5471383" y="2560319"/>
                  <a:pt x="5440679" y="2591023"/>
                  <a:pt x="5440679" y="2628899"/>
                </a:cubicBezTo>
                <a:lnTo>
                  <a:pt x="5440679" y="4814316"/>
                </a:lnTo>
                <a:cubicBezTo>
                  <a:pt x="5440679" y="4882492"/>
                  <a:pt x="5385411" y="4937760"/>
                  <a:pt x="5317235" y="4937760"/>
                </a:cubicBezTo>
                <a:lnTo>
                  <a:pt x="123444" y="4937760"/>
                </a:lnTo>
                <a:cubicBezTo>
                  <a:pt x="55268" y="4937760"/>
                  <a:pt x="0" y="4882492"/>
                  <a:pt x="0" y="4814316"/>
                </a:cubicBezTo>
                <a:lnTo>
                  <a:pt x="0" y="123445"/>
                </a:lnTo>
                <a:cubicBezTo>
                  <a:pt x="0" y="55269"/>
                  <a:pt x="55268" y="0"/>
                  <a:pt x="123444" y="0"/>
                </a:cubicBezTo>
                <a:close/>
              </a:path>
            </a:pathLst>
          </a:custGeom>
          <a:gradFill flip="none" rotWithShape="1">
            <a:gsLst>
              <a:gs pos="0">
                <a:srgbClr val="EBEDF5"/>
              </a:gs>
              <a:gs pos="100000">
                <a:srgbClr val="F5F2F0"/>
              </a:gs>
            </a:gsLst>
            <a:lin ang="2700000" scaled="1"/>
            <a:tileRect/>
          </a:gradFill>
          <a:ln w="6350">
            <a:solidFill>
              <a:srgbClr val="FFFFFF"/>
            </a:solidFill>
            <a:headEnd type="none" w="med" len="med"/>
            <a:tailEnd type="none" w="med" len="med"/>
          </a:ln>
          <a:effectLst>
            <a:outerShdw blurRad="1206500" dist="571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8346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42" name="Oval 41">
            <a:extLst>
              <a:ext uri="{FF2B5EF4-FFF2-40B4-BE49-F238E27FC236}">
                <a16:creationId xmlns:a16="http://schemas.microsoft.com/office/drawing/2014/main" id="{41439A47-7E5D-4868-E141-2E6F4B1E81DA}"/>
              </a:ext>
              <a:ext uri="{C183D7F6-B498-43B3-948B-1728B52AA6E4}">
                <adec:decorative xmlns:adec="http://schemas.microsoft.com/office/drawing/2017/decorative" val="1"/>
              </a:ext>
            </a:extLst>
          </p:cNvPr>
          <p:cNvSpPr>
            <a:spLocks noChangeAspect="1"/>
          </p:cNvSpPr>
          <p:nvPr/>
        </p:nvSpPr>
        <p:spPr bwMode="auto">
          <a:xfrm>
            <a:off x="2166304" y="1379454"/>
            <a:ext cx="2286000" cy="2286000"/>
          </a:xfrm>
          <a:prstGeom prst="ellipse">
            <a:avLst/>
          </a:prstGeom>
          <a:solidFill>
            <a:srgbClr val="FFFFFF">
              <a:alpha val="95000"/>
            </a:srgbClr>
          </a:solidFill>
          <a:effectLst>
            <a:innerShdw blurRad="127000">
              <a:prstClr val="black">
                <a:alpha val="15000"/>
              </a:prstClr>
            </a:inn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43" name="Oval 42">
            <a:extLst>
              <a:ext uri="{FF2B5EF4-FFF2-40B4-BE49-F238E27FC236}">
                <a16:creationId xmlns:a16="http://schemas.microsoft.com/office/drawing/2014/main" id="{C38CEA78-1107-97DF-C52B-443869CBFCCC}"/>
              </a:ext>
              <a:ext uri="{C183D7F6-B498-43B3-948B-1728B52AA6E4}">
                <adec:decorative xmlns:adec="http://schemas.microsoft.com/office/drawing/2017/decorative" val="1"/>
              </a:ext>
            </a:extLst>
          </p:cNvPr>
          <p:cNvSpPr>
            <a:spLocks noChangeAspect="1"/>
          </p:cNvSpPr>
          <p:nvPr/>
        </p:nvSpPr>
        <p:spPr bwMode="auto">
          <a:xfrm>
            <a:off x="2486344" y="1699494"/>
            <a:ext cx="1645920" cy="1645920"/>
          </a:xfrm>
          <a:prstGeom prst="ellipse">
            <a:avLst/>
          </a:prstGeom>
          <a:solidFill>
            <a:srgbClr val="FFFFFF">
              <a:alpha val="95000"/>
            </a:srgbClr>
          </a:solidFill>
          <a:effectLst>
            <a:outerShdw blurRad="254000" dist="50800" algn="ctr" rotWithShape="0">
              <a:prstClr val="black">
                <a:alpha val="10000"/>
              </a:prstClr>
            </a:out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48" name="Rectangle 47">
            <a:extLst>
              <a:ext uri="{FF2B5EF4-FFF2-40B4-BE49-F238E27FC236}">
                <a16:creationId xmlns:a16="http://schemas.microsoft.com/office/drawing/2014/main" id="{2545982D-6658-773E-AE48-ACC664EAA569}"/>
              </a:ext>
              <a:ext uri="{C183D7F6-B498-43B3-948B-1728B52AA6E4}">
                <adec:decorative xmlns:adec="http://schemas.microsoft.com/office/drawing/2017/decorative" val="1"/>
              </a:ext>
            </a:extLst>
          </p:cNvPr>
          <p:cNvSpPr>
            <a:spLocks/>
          </p:cNvSpPr>
          <p:nvPr/>
        </p:nvSpPr>
        <p:spPr bwMode="auto">
          <a:xfrm>
            <a:off x="6175247" y="1596035"/>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4" name="Arc 53">
            <a:extLst>
              <a:ext uri="{FF2B5EF4-FFF2-40B4-BE49-F238E27FC236}">
                <a16:creationId xmlns:a16="http://schemas.microsoft.com/office/drawing/2014/main" id="{88BAFDB2-5184-1A17-D5B7-CF9A35A700F4}"/>
              </a:ext>
              <a:ext uri="{C183D7F6-B498-43B3-948B-1728B52AA6E4}">
                <adec:decorative xmlns:adec="http://schemas.microsoft.com/office/drawing/2017/decorative" val="1"/>
              </a:ext>
            </a:extLst>
          </p:cNvPr>
          <p:cNvSpPr>
            <a:spLocks noChangeAspect="1"/>
          </p:cNvSpPr>
          <p:nvPr/>
        </p:nvSpPr>
        <p:spPr>
          <a:xfrm>
            <a:off x="2326324" y="1539474"/>
            <a:ext cx="1965960" cy="1965960"/>
          </a:xfrm>
          <a:prstGeom prst="arc">
            <a:avLst>
              <a:gd name="adj1" fmla="val 16200000"/>
              <a:gd name="adj2" fmla="val 11832711"/>
            </a:avLst>
          </a:prstGeom>
          <a:ln w="127000" cap="rnd">
            <a:gradFill flip="none" rotWithShape="1">
              <a:gsLst>
                <a:gs pos="52000">
                  <a:srgbClr val="6B6FD7"/>
                </a:gs>
                <a:gs pos="73000">
                  <a:srgbClr val="00B0F0"/>
                </a:gs>
                <a:gs pos="31000">
                  <a:srgbClr val="C03BC4"/>
                </a:gs>
                <a:gs pos="0">
                  <a:srgbClr val="FFA38B"/>
                </a:gs>
                <a:gs pos="100000">
                  <a:srgbClr val="0078D4"/>
                </a:gs>
              </a:gsLst>
              <a:lin ang="189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Title 4">
            <a:extLst>
              <a:ext uri="{FF2B5EF4-FFF2-40B4-BE49-F238E27FC236}">
                <a16:creationId xmlns:a16="http://schemas.microsoft.com/office/drawing/2014/main" id="{957E1214-C831-72AA-4CD7-76B004785320}"/>
              </a:ext>
            </a:extLst>
          </p:cNvPr>
          <p:cNvSpPr>
            <a:spLocks noGrp="1"/>
          </p:cNvSpPr>
          <p:nvPr>
            <p:ph type="title"/>
          </p:nvPr>
        </p:nvSpPr>
        <p:spPr>
          <a:xfrm>
            <a:off x="588263" y="353262"/>
            <a:ext cx="11018520" cy="498598"/>
          </a:xfrm>
        </p:spPr>
        <p:txBody>
          <a:bodyPr>
            <a:noAutofit/>
          </a:bodyPr>
          <a:lstStyle/>
          <a:p>
            <a:r>
              <a:rPr lang="es-es"/>
              <a:t>Los riesgos de Shadow IT</a:t>
            </a:r>
          </a:p>
        </p:txBody>
      </p:sp>
      <p:sp>
        <p:nvSpPr>
          <p:cNvPr id="46" name="TextBox 45">
            <a:extLst>
              <a:ext uri="{FF2B5EF4-FFF2-40B4-BE49-F238E27FC236}">
                <a16:creationId xmlns:a16="http://schemas.microsoft.com/office/drawing/2014/main" id="{9FF77C58-3329-8B6A-0FFC-48E2D8C41B96}"/>
              </a:ext>
            </a:extLst>
          </p:cNvPr>
          <p:cNvSpPr txBox="1"/>
          <p:nvPr/>
        </p:nvSpPr>
        <p:spPr>
          <a:xfrm>
            <a:off x="2693751" y="2153117"/>
            <a:ext cx="1231106" cy="738664"/>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0" normalizeH="0" baseline="0" noProof="0" dirty="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70%</a:t>
            </a:r>
          </a:p>
        </p:txBody>
      </p:sp>
      <p:sp>
        <p:nvSpPr>
          <p:cNvPr id="40" name="Rectangle: Rounded Corners 39">
            <a:extLst>
              <a:ext uri="{FF2B5EF4-FFF2-40B4-BE49-F238E27FC236}">
                <a16:creationId xmlns:a16="http://schemas.microsoft.com/office/drawing/2014/main" id="{C1214F16-1A94-89BD-B689-A5DBB1CC9F33}"/>
              </a:ext>
            </a:extLst>
          </p:cNvPr>
          <p:cNvSpPr>
            <a:spLocks/>
          </p:cNvSpPr>
          <p:nvPr/>
        </p:nvSpPr>
        <p:spPr bwMode="auto">
          <a:xfrm>
            <a:off x="726124" y="3802614"/>
            <a:ext cx="5166360" cy="2240281"/>
          </a:xfrm>
          <a:prstGeom prst="roundRect">
            <a:avLst>
              <a:gd name="adj" fmla="val 4000"/>
            </a:avLst>
          </a:prstGeom>
          <a:solidFill>
            <a:srgbClr val="FFF8F3">
              <a:alpha val="84000"/>
            </a:srgbClr>
          </a:solidFill>
          <a:ln>
            <a:noFill/>
          </a:ln>
          <a:effectLst>
            <a:outerShdw blurRad="139700" dist="50800" dir="2700000" algn="tl" rotWithShape="0">
              <a:schemeClr val="bg1">
                <a:lumMod val="50000"/>
                <a:alpha val="18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s-es" sz="2800" b="0" i="0" u="none" strike="noStrike" kern="1200" cap="none" spc="0" normalizeH="0" baseline="0" noProof="0" dirty="0">
                <a:ln>
                  <a:noFill/>
                </a:ln>
                <a:solidFill>
                  <a:srgbClr val="091F2C"/>
                </a:solidFill>
                <a:effectLst/>
                <a:uLnTx/>
                <a:uFillTx/>
                <a:latin typeface="Segoe Sans Display"/>
                <a:ea typeface="+mn-ea"/>
                <a:cs typeface="+mn-cs"/>
              </a:rPr>
              <a:t>de los empleados traen </a:t>
            </a:r>
            <a:br>
              <a:rPr kumimoji="0" lang="es-es" sz="28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2800" b="0" i="0" u="none" strike="noStrike" kern="1200" cap="none" spc="0" normalizeH="0" baseline="0" noProof="0" dirty="0">
                <a:ln>
                  <a:noFill/>
                </a:ln>
                <a:solidFill>
                  <a:srgbClr val="091F2C"/>
                </a:solidFill>
                <a:effectLst/>
                <a:uLnTx/>
                <a:uFillTx/>
                <a:latin typeface="Segoe Sans Display"/>
                <a:ea typeface="+mn-ea"/>
                <a:cs typeface="+mn-cs"/>
              </a:rPr>
              <a:t>sus propias herramientas </a:t>
            </a:r>
            <a:br>
              <a:rPr kumimoji="0" lang="es-es" sz="28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2800" b="0" i="0" u="none" strike="noStrike" kern="1200" cap="none" spc="0" normalizeH="0" baseline="0" noProof="0" dirty="0">
                <a:ln>
                  <a:noFill/>
                </a:ln>
                <a:solidFill>
                  <a:srgbClr val="091F2C"/>
                </a:solidFill>
                <a:effectLst/>
                <a:uLnTx/>
                <a:uFillTx/>
                <a:latin typeface="Segoe Sans Display"/>
                <a:ea typeface="+mn-ea"/>
                <a:cs typeface="+mn-cs"/>
              </a:rPr>
              <a:t>de IA al trabajo</a:t>
            </a:r>
            <a:r>
              <a:rPr kumimoji="0" lang="es-es" sz="2800" b="0" i="0" u="none" strike="noStrike" kern="1200" cap="none" spc="0" normalizeH="0" baseline="30000" noProof="0" dirty="0">
                <a:ln>
                  <a:noFill/>
                </a:ln>
                <a:solidFill>
                  <a:srgbClr val="091F2C"/>
                </a:solidFill>
                <a:effectLst/>
                <a:uLnTx/>
                <a:uFillTx/>
                <a:latin typeface="Segoe Sans Display"/>
                <a:ea typeface="+mn-ea"/>
                <a:cs typeface="+mn-cs"/>
              </a:rPr>
              <a:t>1</a:t>
            </a:r>
          </a:p>
        </p:txBody>
      </p:sp>
      <p:sp>
        <p:nvSpPr>
          <p:cNvPr id="67" name="TextBox 66">
            <a:hlinkClick r:id="rId3"/>
            <a:extLst>
              <a:ext uri="{FF2B5EF4-FFF2-40B4-BE49-F238E27FC236}">
                <a16:creationId xmlns:a16="http://schemas.microsoft.com/office/drawing/2014/main" id="{42CB3BFC-937C-9D95-5B49-A810BE343B5A}"/>
              </a:ext>
            </a:extLst>
          </p:cNvPr>
          <p:cNvSpPr txBox="1">
            <a:spLocks/>
          </p:cNvSpPr>
          <p:nvPr/>
        </p:nvSpPr>
        <p:spPr>
          <a:xfrm>
            <a:off x="588963" y="6418348"/>
            <a:ext cx="11018521" cy="143950"/>
          </a:xfrm>
          <a:prstGeom prst="rect">
            <a:avLst/>
          </a:prstGeom>
          <a:noFill/>
        </p:spPr>
        <p:txBody>
          <a:bodyPr wrap="square" lIns="0" tIns="0" rIns="0" bIns="0" anchor="b">
            <a:spAutoFit/>
          </a:bodyPr>
          <a:lstStyle>
            <a:defPPr>
              <a:defRPr lang="en-US"/>
            </a:defPPr>
            <a:lvl1pPr defTabSz="914367">
              <a:spcAft>
                <a:spcPts val="200"/>
              </a:spcAft>
              <a:defRPr kumimoji="0" sz="900" b="0" i="0" u="none" strike="noStrike" kern="100" cap="none" spc="0" normalizeH="0" baseline="0">
                <a:ln>
                  <a:noFill/>
                </a:ln>
                <a:effectLst/>
                <a:uLnTx/>
                <a:uFillTx/>
                <a:ea typeface="Aptos" panose="020B0004020202020204" pitchFamily="34" charset="0"/>
                <a:cs typeface="Times New Roman" panose="02020603050405020304" pitchFamily="18" charset="0"/>
              </a:defRPr>
            </a:lvl1pPr>
          </a:lstStyle>
          <a:p>
            <a:pPr lvl="0">
              <a:defRPr/>
            </a:pP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Fuente: 1. </a:t>
            </a:r>
            <a:r>
              <a:rPr lang="en-US" dirty="0">
                <a:solidFill>
                  <a:schemeClr val="bg1"/>
                </a:solidFill>
                <a:hlinkClick r:id="rId4">
                  <a:extLst>
                    <a:ext uri="{A12FA001-AC4F-418D-AE19-62706E023703}">
                      <ahyp:hlinkClr xmlns:ahyp="http://schemas.microsoft.com/office/drawing/2018/hyperlinkcolor" val="tx"/>
                    </a:ext>
                  </a:extLst>
                </a:hlinkClick>
              </a:rPr>
              <a:t>Data Security Index</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2: </a:t>
            </a:r>
            <a:r>
              <a:rPr lang="en-US" dirty="0">
                <a:solidFill>
                  <a:schemeClr val="bg1"/>
                </a:solidFill>
                <a:hlinkClick r:id="rId5">
                  <a:extLst>
                    <a:ext uri="{A12FA001-AC4F-418D-AE19-62706E023703}">
                      <ahyp:hlinkClr xmlns:ahyp="http://schemas.microsoft.com/office/drawing/2018/hyperlinkcolor" val="tx"/>
                    </a:ext>
                  </a:extLst>
                </a:hlinkClick>
              </a:rPr>
              <a:t>Data Governance and Security Guide | Security Insider</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3: </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6">
                  <a:extLst>
                    <a:ext uri="{A12FA001-AC4F-418D-AE19-62706E023703}">
                      <ahyp:hlinkClr xmlns:ahyp="http://schemas.microsoft.com/office/drawing/2018/hyperlinkcolor" val="tx"/>
                    </a:ext>
                  </a:extLst>
                </a:hlinkClick>
              </a:rPr>
              <a:t>Microsoft Security </a:t>
            </a:r>
            <a:r>
              <a:rPr kumimoji="0" lang="es-es" sz="900" b="0" i="0" u="none" strike="noStrike" kern="100" cap="none" spc="0" normalizeH="0" baseline="0" noProof="0" dirty="0" err="1">
                <a:ln>
                  <a:noFill/>
                </a:ln>
                <a:solidFill>
                  <a:schemeClr val="bg1">
                    <a:lumMod val="95000"/>
                  </a:schemeClr>
                </a:solidFill>
                <a:effectLst/>
                <a:uLnTx/>
                <a:uFillTx/>
                <a:latin typeface="Segoe Sans Display"/>
                <a:cs typeface="Times New Roman" panose="02020603050405020304" pitchFamily="18" charset="0"/>
                <a:hlinkClick r:id="rId6">
                  <a:extLst>
                    <a:ext uri="{A12FA001-AC4F-418D-AE19-62706E023703}">
                      <ahyp:hlinkClr xmlns:ahyp="http://schemas.microsoft.com/office/drawing/2018/hyperlinkcolor" val="tx"/>
                    </a:ext>
                  </a:extLst>
                </a:hlinkClick>
              </a:rPr>
              <a:t>Whitepaper</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a:t>
            </a:r>
          </a:p>
        </p:txBody>
      </p:sp>
      <p:sp>
        <p:nvSpPr>
          <p:cNvPr id="4" name="TextBox 3">
            <a:extLst>
              <a:ext uri="{FF2B5EF4-FFF2-40B4-BE49-F238E27FC236}">
                <a16:creationId xmlns:a16="http://schemas.microsoft.com/office/drawing/2014/main" id="{0DFC431E-D706-52EB-410B-3E0DD7F0DE2E}"/>
              </a:ext>
            </a:extLst>
          </p:cNvPr>
          <p:cNvSpPr txBox="1"/>
          <p:nvPr/>
        </p:nvSpPr>
        <p:spPr>
          <a:xfrm>
            <a:off x="6676168" y="1995950"/>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29%</a:t>
            </a:r>
          </a:p>
        </p:txBody>
      </p:sp>
      <p:sp>
        <p:nvSpPr>
          <p:cNvPr id="6" name="TextBox 5">
            <a:extLst>
              <a:ext uri="{FF2B5EF4-FFF2-40B4-BE49-F238E27FC236}">
                <a16:creationId xmlns:a16="http://schemas.microsoft.com/office/drawing/2014/main" id="{33852776-A9D2-5615-2D5E-D898883AB7E5}"/>
              </a:ext>
            </a:extLst>
          </p:cNvPr>
          <p:cNvSpPr txBox="1"/>
          <p:nvPr/>
        </p:nvSpPr>
        <p:spPr>
          <a:xfrm>
            <a:off x="8368490" y="1888228"/>
            <a:ext cx="3009919"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De los empleados ya ha recurrido a agentes de IA no autorizados para tareas de trabajo</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2</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7" name="Straight Connector 6">
            <a:extLst>
              <a:ext uri="{FF2B5EF4-FFF2-40B4-BE49-F238E27FC236}">
                <a16:creationId xmlns:a16="http://schemas.microsoft.com/office/drawing/2014/main" id="{C98C9595-123F-3536-7A03-4EC7A0B997A9}"/>
              </a:ext>
              <a:ext uri="{C183D7F6-B498-43B3-948B-1728B52AA6E4}">
                <adec:decorative xmlns:adec="http://schemas.microsoft.com/office/drawing/2017/decorative" val="1"/>
              </a:ext>
            </a:extLst>
          </p:cNvPr>
          <p:cNvCxnSpPr>
            <a:cxnSpLocks/>
          </p:cNvCxnSpPr>
          <p:nvPr/>
        </p:nvCxnSpPr>
        <p:spPr>
          <a:xfrm>
            <a:off x="8045640" y="1785566"/>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2722991-5A8B-E283-97DD-2C76B1E2F90E}"/>
              </a:ext>
              <a:ext uri="{C183D7F6-B498-43B3-948B-1728B52AA6E4}">
                <adec:decorative xmlns:adec="http://schemas.microsoft.com/office/drawing/2017/decorative" val="1"/>
              </a:ext>
            </a:extLst>
          </p:cNvPr>
          <p:cNvSpPr>
            <a:spLocks/>
          </p:cNvSpPr>
          <p:nvPr/>
        </p:nvSpPr>
        <p:spPr bwMode="auto">
          <a:xfrm>
            <a:off x="6175247" y="3100711"/>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7" name="TextBox 26">
            <a:extLst>
              <a:ext uri="{FF2B5EF4-FFF2-40B4-BE49-F238E27FC236}">
                <a16:creationId xmlns:a16="http://schemas.microsoft.com/office/drawing/2014/main" id="{EE7EBD58-BC4F-5543-CBA1-BF3CECF24EEF}"/>
              </a:ext>
            </a:extLst>
          </p:cNvPr>
          <p:cNvSpPr txBox="1"/>
          <p:nvPr/>
        </p:nvSpPr>
        <p:spPr>
          <a:xfrm>
            <a:off x="6676168" y="3500626"/>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80%</a:t>
            </a:r>
          </a:p>
        </p:txBody>
      </p:sp>
      <p:sp>
        <p:nvSpPr>
          <p:cNvPr id="28" name="TextBox 27">
            <a:extLst>
              <a:ext uri="{FF2B5EF4-FFF2-40B4-BE49-F238E27FC236}">
                <a16:creationId xmlns:a16="http://schemas.microsoft.com/office/drawing/2014/main" id="{647758DB-42D4-BB53-7CAE-D67715859AE0}"/>
              </a:ext>
            </a:extLst>
          </p:cNvPr>
          <p:cNvSpPr txBox="1"/>
          <p:nvPr/>
        </p:nvSpPr>
        <p:spPr>
          <a:xfrm>
            <a:off x="8368490" y="3285324"/>
            <a:ext cx="3097384" cy="98488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D</a:t>
            </a: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e los líderes citan la filtración de datos confidenciales como una de las principales preocupaciones del uso de IA</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3</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29" name="Straight Connector 28">
            <a:extLst>
              <a:ext uri="{FF2B5EF4-FFF2-40B4-BE49-F238E27FC236}">
                <a16:creationId xmlns:a16="http://schemas.microsoft.com/office/drawing/2014/main" id="{D3ABBC1E-ACE5-09EC-1073-083EFAE4FC4D}"/>
              </a:ext>
              <a:ext uri="{C183D7F6-B498-43B3-948B-1728B52AA6E4}">
                <adec:decorative xmlns:adec="http://schemas.microsoft.com/office/drawing/2017/decorative" val="1"/>
              </a:ext>
            </a:extLst>
          </p:cNvPr>
          <p:cNvCxnSpPr>
            <a:cxnSpLocks/>
          </p:cNvCxnSpPr>
          <p:nvPr/>
        </p:nvCxnSpPr>
        <p:spPr>
          <a:xfrm>
            <a:off x="8045640" y="3290242"/>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F7D9912-8C4A-7BA3-BD68-B8ADAFE6754D}"/>
              </a:ext>
              <a:ext uri="{C183D7F6-B498-43B3-948B-1728B52AA6E4}">
                <adec:decorative xmlns:adec="http://schemas.microsoft.com/office/drawing/2017/decorative" val="1"/>
              </a:ext>
            </a:extLst>
          </p:cNvPr>
          <p:cNvSpPr>
            <a:spLocks/>
          </p:cNvSpPr>
          <p:nvPr/>
        </p:nvSpPr>
        <p:spPr bwMode="auto">
          <a:xfrm>
            <a:off x="6171499" y="4657582"/>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1" name="TextBox 30">
            <a:extLst>
              <a:ext uri="{FF2B5EF4-FFF2-40B4-BE49-F238E27FC236}">
                <a16:creationId xmlns:a16="http://schemas.microsoft.com/office/drawing/2014/main" id="{ED29DE87-125E-E414-AC3D-227A9371B82F}"/>
              </a:ext>
            </a:extLst>
          </p:cNvPr>
          <p:cNvSpPr txBox="1"/>
          <p:nvPr/>
        </p:nvSpPr>
        <p:spPr>
          <a:xfrm>
            <a:off x="6672420" y="5057497"/>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47%</a:t>
            </a:r>
          </a:p>
        </p:txBody>
      </p:sp>
      <p:sp>
        <p:nvSpPr>
          <p:cNvPr id="32" name="TextBox 31">
            <a:extLst>
              <a:ext uri="{FF2B5EF4-FFF2-40B4-BE49-F238E27FC236}">
                <a16:creationId xmlns:a16="http://schemas.microsoft.com/office/drawing/2014/main" id="{9BB09160-2493-3E25-B978-1ED28671E351}"/>
              </a:ext>
            </a:extLst>
          </p:cNvPr>
          <p:cNvSpPr txBox="1"/>
          <p:nvPr/>
        </p:nvSpPr>
        <p:spPr>
          <a:xfrm>
            <a:off x="8364742" y="4743586"/>
            <a:ext cx="3013666" cy="98488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D</a:t>
            </a: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e las organizaciones están implantando</a:t>
            </a:r>
            <a:r>
              <a:rPr kumimoji="0" lang="es-es" sz="1600" b="0" i="0" u="none" strike="noStrike" kern="1200" cap="none" spc="0" normalizeH="0" noProof="0" dirty="0">
                <a:ln>
                  <a:noFill/>
                </a:ln>
                <a:solidFill>
                  <a:srgbClr val="091F2C"/>
                </a:solidFill>
                <a:effectLst/>
                <a:uLnTx/>
                <a:uFillTx/>
                <a:latin typeface="Segoe Sans Display"/>
                <a:ea typeface="+mn-ea"/>
                <a:cs typeface="+mn-cs"/>
              </a:rPr>
              <a:t> controles específicos para cargas de IA generativa</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2</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33" name="Straight Connector 32">
            <a:extLst>
              <a:ext uri="{FF2B5EF4-FFF2-40B4-BE49-F238E27FC236}">
                <a16:creationId xmlns:a16="http://schemas.microsoft.com/office/drawing/2014/main" id="{0E4097E8-5635-BC57-9BAA-DF5D71671A0B}"/>
              </a:ext>
              <a:ext uri="{C183D7F6-B498-43B3-948B-1728B52AA6E4}">
                <adec:decorative xmlns:adec="http://schemas.microsoft.com/office/drawing/2017/decorative" val="1"/>
              </a:ext>
            </a:extLst>
          </p:cNvPr>
          <p:cNvCxnSpPr>
            <a:cxnSpLocks/>
          </p:cNvCxnSpPr>
          <p:nvPr/>
        </p:nvCxnSpPr>
        <p:spPr>
          <a:xfrm>
            <a:off x="8041892" y="4847113"/>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21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grpId="1" nodeType="withEffect">
                                  <p:stCondLst>
                                    <p:cond delay="0"/>
                                  </p:stCondLst>
                                  <p:childTnLst>
                                    <p:animMotion origin="layout" path="M 0.02682 4.44444E-6 L 1.25E-6 4.44444E-6 " pathEditMode="relative" rAng="0" ptsTypes="AA">
                                      <p:cBhvr>
                                        <p:cTn id="9" dur="1000" fill="hold"/>
                                        <p:tgtEl>
                                          <p:spTgt spid="4"/>
                                        </p:tgtEl>
                                        <p:attrNameLst>
                                          <p:attrName>ppt_x</p:attrName>
                                          <p:attrName>ppt_y</p:attrName>
                                        </p:attrNameLst>
                                      </p:cBhvr>
                                      <p:rCtr x="-1341"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accel="50000" decel="50000" fill="hold" grpId="1" nodeType="withEffect">
                                  <p:stCondLst>
                                    <p:cond delay="0"/>
                                  </p:stCondLst>
                                  <p:childTnLst>
                                    <p:animMotion origin="layout" path="M 0.02682 4.44444E-6 L 2.91667E-6 4.44444E-6 " pathEditMode="relative" rAng="0" ptsTypes="AA">
                                      <p:cBhvr>
                                        <p:cTn id="14" dur="1000" fill="hold"/>
                                        <p:tgtEl>
                                          <p:spTgt spid="6"/>
                                        </p:tgtEl>
                                        <p:attrNameLst>
                                          <p:attrName>ppt_x</p:attrName>
                                          <p:attrName>ppt_y</p:attrName>
                                        </p:attrNameLst>
                                      </p:cBhvr>
                                      <p:rCtr x="-1341" y="0"/>
                                    </p:animMotion>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accel="50000" decel="50000" fill="hold" nodeType="withEffect">
                                  <p:stCondLst>
                                    <p:cond delay="0"/>
                                  </p:stCondLst>
                                  <p:childTnLst>
                                    <p:animMotion origin="layout" path="M 0.02682 2.96296E-6 L 1.25E-6 2.96296E-6 " pathEditMode="relative" rAng="0" ptsTypes="AA">
                                      <p:cBhvr>
                                        <p:cTn id="19" dur="1000" fill="hold"/>
                                        <p:tgtEl>
                                          <p:spTgt spid="7"/>
                                        </p:tgtEl>
                                        <p:attrNameLst>
                                          <p:attrName>ppt_x</p:attrName>
                                          <p:attrName>ppt_y</p:attrName>
                                        </p:attrNameLst>
                                      </p:cBhvr>
                                      <p:rCtr x="-1341" y="0"/>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42" presetClass="path" presetSubtype="0" accel="50000" decel="50000" fill="hold" grpId="1" nodeType="withEffect">
                                  <p:stCondLst>
                                    <p:cond delay="0"/>
                                  </p:stCondLst>
                                  <p:childTnLst>
                                    <p:animMotion origin="layout" path="M 0.02682 4.44444E-6 L 1.25E-6 4.44444E-6 " pathEditMode="relative" rAng="0" ptsTypes="AA">
                                      <p:cBhvr>
                                        <p:cTn id="24" dur="1000" fill="hold"/>
                                        <p:tgtEl>
                                          <p:spTgt spid="27"/>
                                        </p:tgtEl>
                                        <p:attrNameLst>
                                          <p:attrName>ppt_x</p:attrName>
                                          <p:attrName>ppt_y</p:attrName>
                                        </p:attrNameLst>
                                      </p:cBhvr>
                                      <p:rCtr x="-1341" y="0"/>
                                    </p:animMotion>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accel="50000" decel="50000" fill="hold" grpId="1" nodeType="withEffect">
                                  <p:stCondLst>
                                    <p:cond delay="0"/>
                                  </p:stCondLst>
                                  <p:childTnLst>
                                    <p:animMotion origin="layout" path="M 0.02682 4.44444E-6 L 2.91667E-6 4.44444E-6 " pathEditMode="relative" rAng="0" ptsTypes="AA">
                                      <p:cBhvr>
                                        <p:cTn id="29" dur="1000" fill="hold"/>
                                        <p:tgtEl>
                                          <p:spTgt spid="28"/>
                                        </p:tgtEl>
                                        <p:attrNameLst>
                                          <p:attrName>ppt_x</p:attrName>
                                          <p:attrName>ppt_y</p:attrName>
                                        </p:attrNameLst>
                                      </p:cBhvr>
                                      <p:rCtr x="-1341" y="0"/>
                                    </p:animMotion>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42" presetClass="path" presetSubtype="0" accel="50000" decel="50000" fill="hold" nodeType="withEffect">
                                  <p:stCondLst>
                                    <p:cond delay="0"/>
                                  </p:stCondLst>
                                  <p:childTnLst>
                                    <p:animMotion origin="layout" path="M 0.02682 2.96296E-6 L 1.25E-6 2.96296E-6 " pathEditMode="relative" rAng="0" ptsTypes="AA">
                                      <p:cBhvr>
                                        <p:cTn id="34" dur="1000" fill="hold"/>
                                        <p:tgtEl>
                                          <p:spTgt spid="29"/>
                                        </p:tgtEl>
                                        <p:attrNameLst>
                                          <p:attrName>ppt_x</p:attrName>
                                          <p:attrName>ppt_y</p:attrName>
                                        </p:attrNameLst>
                                      </p:cBhvr>
                                      <p:rCtr x="-1341" y="0"/>
                                    </p:animMotion>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accel="50000" decel="50000" fill="hold" grpId="1" nodeType="withEffect">
                                  <p:stCondLst>
                                    <p:cond delay="0"/>
                                  </p:stCondLst>
                                  <p:childTnLst>
                                    <p:animMotion origin="layout" path="M 0.02682 4.44444E-6 L 1.25E-6 4.44444E-6 " pathEditMode="relative" rAng="0" ptsTypes="AA">
                                      <p:cBhvr>
                                        <p:cTn id="39" dur="1000" fill="hold"/>
                                        <p:tgtEl>
                                          <p:spTgt spid="31"/>
                                        </p:tgtEl>
                                        <p:attrNameLst>
                                          <p:attrName>ppt_x</p:attrName>
                                          <p:attrName>ppt_y</p:attrName>
                                        </p:attrNameLst>
                                      </p:cBhvr>
                                      <p:rCtr x="-1341" y="0"/>
                                    </p:animMotion>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42" presetClass="path" presetSubtype="0" accel="50000" decel="50000" fill="hold" grpId="1" nodeType="withEffect">
                                  <p:stCondLst>
                                    <p:cond delay="0"/>
                                  </p:stCondLst>
                                  <p:childTnLst>
                                    <p:animMotion origin="layout" path="M 0.02682 4.44444E-6 L 2.91667E-6 4.44444E-6 " pathEditMode="relative" rAng="0" ptsTypes="AA">
                                      <p:cBhvr>
                                        <p:cTn id="44" dur="1000" fill="hold"/>
                                        <p:tgtEl>
                                          <p:spTgt spid="32"/>
                                        </p:tgtEl>
                                        <p:attrNameLst>
                                          <p:attrName>ppt_x</p:attrName>
                                          <p:attrName>ppt_y</p:attrName>
                                        </p:attrNameLst>
                                      </p:cBhvr>
                                      <p:rCtr x="-1341" y="0"/>
                                    </p:animMotion>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42" presetClass="path" presetSubtype="0" accel="50000" decel="50000" fill="hold" nodeType="withEffect">
                                  <p:stCondLst>
                                    <p:cond delay="0"/>
                                  </p:stCondLst>
                                  <p:childTnLst>
                                    <p:animMotion origin="layout" path="M 0.02682 2.96296E-6 L 1.25E-6 2.96296E-6 " pathEditMode="relative" rAng="0" ptsTypes="AA">
                                      <p:cBhvr>
                                        <p:cTn id="49" dur="1000" fill="hold"/>
                                        <p:tgtEl>
                                          <p:spTgt spid="33"/>
                                        </p:tgtEl>
                                        <p:attrNameLst>
                                          <p:attrName>ppt_x</p:attrName>
                                          <p:attrName>ppt_y</p:attrName>
                                        </p:attrNameLst>
                                      </p:cBhvr>
                                      <p:rCtr x="-13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27" grpId="0"/>
      <p:bldP spid="27" grpId="1"/>
      <p:bldP spid="28" grpId="0"/>
      <p:bldP spid="28" grpId="1"/>
      <p:bldP spid="31" grpId="0"/>
      <p:bldP spid="31" grpId="1"/>
      <p:bldP spid="32" grpId="0"/>
      <p:bldP spid="32"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www.w3.org/XML/1998/namespace"/>
    <ds:schemaRef ds:uri="http://purl.org/dc/elements/1.1/"/>
    <ds:schemaRef ds:uri="http://schemas.microsoft.com/office/2006/documentManagement/types"/>
    <ds:schemaRef ds:uri="http://schemas.microsoft.com/sharepoint/v3"/>
    <ds:schemaRef ds:uri="http://purl.org/dc/terms/"/>
    <ds:schemaRef ds:uri="http://purl.org/dc/dcmitype/"/>
    <ds:schemaRef ds:uri="http://schemas.openxmlformats.org/package/2006/metadata/core-properties"/>
    <ds:schemaRef ds:uri="6adfd4c8-54de-4fa2-b73e-b86369895801"/>
    <ds:schemaRef ds:uri="http://schemas.microsoft.com/office/2006/metadata/propertie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6C0A462A-7EAB-4514-BA25-06E180832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365 Copilot Template</Template>
  <TotalTime>0</TotalTime>
  <Words>7565</Words>
  <Application>Microsoft Office PowerPoint</Application>
  <PresentationFormat>Widescreen</PresentationFormat>
  <Paragraphs>399</Paragraphs>
  <Slides>35</Slides>
  <Notes>35</Notes>
  <HiddenSlides>0</HiddenSlides>
  <MMClips>3</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Microsoft 365 Copilot Template</vt:lpstr>
      <vt:lpstr>Customer Hub Template</vt:lpstr>
      <vt:lpstr>1_Microsoft 365 Copilot Template</vt:lpstr>
      <vt:lpstr>1_Microsoft 365 Template</vt:lpstr>
      <vt:lpstr>¡Hola! Le damos la bienvenida al Centro  de clientes</vt:lpstr>
      <vt:lpstr>Presentación de valor con Microsoft 365 Copilot Chat para todos los usuarios</vt:lpstr>
      <vt:lpstr>PowerPoint Presentation</vt:lpstr>
      <vt:lpstr>PowerPoint Presentation</vt:lpstr>
      <vt:lpstr>PowerPoint Presentation</vt:lpstr>
      <vt:lpstr>Para qué estamos aquí</vt:lpstr>
      <vt:lpstr>IA para todos</vt:lpstr>
      <vt:lpstr>Microsoft 365 Copilot Chat Ventajas de trabajar junto a IA con herramientas como Copilot Chat </vt:lpstr>
      <vt:lpstr>Los riesgos de Shadow IT</vt:lpstr>
      <vt:lpstr>Microsoft 365 Copilot Chat se basa en la confianza</vt:lpstr>
      <vt:lpstr>PowerPoint Presentation</vt:lpstr>
      <vt:lpstr>PowerPoint Presentation</vt:lpstr>
      <vt:lpstr>PowerPoint Presentation</vt:lpstr>
      <vt:lpstr>Aplicación móvil Microsoft 365 Copilot Windows, iOS y Android</vt:lpstr>
      <vt:lpstr>PowerPoint Presentation</vt:lpstr>
      <vt:lpstr>Información  general</vt:lpstr>
      <vt:lpstr>Microsoft 365 Copilot Chat</vt:lpstr>
      <vt:lpstr>PowerPoint Presentation</vt:lpstr>
      <vt:lpstr>learn.microsoft.com/copilot/overview</vt:lpstr>
      <vt:lpstr>Beneficios y valor de Copilot Chat</vt:lpstr>
      <vt:lpstr>Beneficios de Copilot Chat</vt:lpstr>
      <vt:lpstr>PowerPoint Presentation</vt:lpstr>
      <vt:lpstr>Los 10 principales para probar en primer  lugar con Microsoft 365 Copilot Chat </vt:lpstr>
      <vt:lpstr>Biblioteca de escenarios de Microsoft 365 Copilot Chat</vt:lpstr>
      <vt:lpstr>Resumen de los agentes en Copilot Chat</vt:lpstr>
      <vt:lpstr>Copilot Chat + Agentes</vt:lpstr>
      <vt:lpstr>Agentes en Copilot Chat</vt:lpstr>
      <vt:lpstr>Explore una gama de soluciones de agentes </vt:lpstr>
      <vt:lpstr>Pasos siguientes</vt:lpstr>
      <vt:lpstr>Recursos para después de hoy</vt:lpstr>
      <vt:lpstr>Recursos de Microsoft para acelerar la obtención de valor</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Tobias Heim</dc:creator>
  <cp:keywords/>
  <dc:description/>
  <cp:lastModifiedBy>Victoria Blasich (FREEMIND SEATTLE LLC)</cp:lastModifiedBy>
  <cp:revision>28</cp:revision>
  <cp:lastPrinted>2023-02-15T20:48:24Z</cp:lastPrinted>
  <dcterms:created xsi:type="dcterms:W3CDTF">2025-03-03T10:30:40Z</dcterms:created>
  <dcterms:modified xsi:type="dcterms:W3CDTF">2026-07-07T16:36:50Z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