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4"/>
    <p:sldMasterId id="2147485919" r:id="rId5"/>
    <p:sldMasterId id="2147485964" r:id="rId6"/>
  </p:sldMasterIdLst>
  <p:notesMasterIdLst>
    <p:notesMasterId r:id="rId50"/>
  </p:notesMasterIdLst>
  <p:handoutMasterIdLst>
    <p:handoutMasterId r:id="rId51"/>
  </p:handoutMasterIdLst>
  <p:sldIdLst>
    <p:sldId id="262" r:id="rId7"/>
    <p:sldId id="286" r:id="rId8"/>
    <p:sldId id="2147483633" r:id="rId9"/>
    <p:sldId id="295" r:id="rId10"/>
    <p:sldId id="284" r:id="rId11"/>
    <p:sldId id="291" r:id="rId12"/>
    <p:sldId id="287" r:id="rId13"/>
    <p:sldId id="271" r:id="rId14"/>
    <p:sldId id="309" r:id="rId15"/>
    <p:sldId id="2147483634" r:id="rId16"/>
    <p:sldId id="2147482487" r:id="rId17"/>
    <p:sldId id="2147483635" r:id="rId18"/>
    <p:sldId id="311" r:id="rId19"/>
    <p:sldId id="2147483636" r:id="rId20"/>
    <p:sldId id="288" r:id="rId21"/>
    <p:sldId id="296" r:id="rId22"/>
    <p:sldId id="299" r:id="rId23"/>
    <p:sldId id="2147483637" r:id="rId24"/>
    <p:sldId id="276" r:id="rId25"/>
    <p:sldId id="2147483638" r:id="rId26"/>
    <p:sldId id="275" r:id="rId27"/>
    <p:sldId id="2147483639" r:id="rId28"/>
    <p:sldId id="305" r:id="rId29"/>
    <p:sldId id="2147483640" r:id="rId30"/>
    <p:sldId id="2147483646" r:id="rId31"/>
    <p:sldId id="280" r:id="rId32"/>
    <p:sldId id="279" r:id="rId33"/>
    <p:sldId id="2147483641" r:id="rId34"/>
    <p:sldId id="277" r:id="rId35"/>
    <p:sldId id="2147483642" r:id="rId36"/>
    <p:sldId id="2147483643" r:id="rId37"/>
    <p:sldId id="259" r:id="rId38"/>
    <p:sldId id="2147483644" r:id="rId39"/>
    <p:sldId id="301" r:id="rId40"/>
    <p:sldId id="2147483647" r:id="rId41"/>
    <p:sldId id="297" r:id="rId42"/>
    <p:sldId id="285" r:id="rId43"/>
    <p:sldId id="258" r:id="rId44"/>
    <p:sldId id="2147483645" r:id="rId45"/>
    <p:sldId id="283" r:id="rId46"/>
    <p:sldId id="2147482459" r:id="rId47"/>
    <p:sldId id="265" r:id="rId48"/>
    <p:sldId id="274" r:id="rId49"/>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0 - Welcome and Intro" id="{43865481-3DED-49AF-9E8C-988C094E8AC8}">
          <p14:sldIdLst>
            <p14:sldId id="262"/>
            <p14:sldId id="286"/>
          </p14:sldIdLst>
        </p14:section>
        <p14:section name="01 - M365 Copilot Refresher" id="{686202C8-763E-4839-B0E9-DA5E23DB70BA}">
          <p14:sldIdLst>
            <p14:sldId id="2147483633"/>
            <p14:sldId id="295"/>
            <p14:sldId id="284"/>
            <p14:sldId id="291"/>
            <p14:sldId id="287"/>
            <p14:sldId id="271"/>
          </p14:sldIdLst>
        </p14:section>
        <p14:section name="Holiday Hustle" id="{B773EFEF-8BCB-48E0-8A13-88B8F8322719}">
          <p14:sldIdLst>
            <p14:sldId id="309"/>
            <p14:sldId id="2147483634"/>
          </p14:sldIdLst>
        </p14:section>
        <p14:section name="Art of the Prompt" id="{DFB4D9C4-84D2-4621-8B94-7C5C9BFA1C69}">
          <p14:sldIdLst>
            <p14:sldId id="2147482487"/>
            <p14:sldId id="2147483635"/>
            <p14:sldId id="311"/>
            <p14:sldId id="2147483636"/>
          </p14:sldIdLst>
        </p14:section>
        <p14:section name="Holiday Hustle | Before" id="{2C49F9A7-DA9F-42FB-9FEE-CA410DE38EB5}">
          <p14:sldIdLst>
            <p14:sldId id="288"/>
            <p14:sldId id="296"/>
            <p14:sldId id="299"/>
            <p14:sldId id="2147483637"/>
            <p14:sldId id="276"/>
            <p14:sldId id="2147483638"/>
            <p14:sldId id="275"/>
            <p14:sldId id="2147483639"/>
            <p14:sldId id="305"/>
            <p14:sldId id="2147483640"/>
          </p14:sldIdLst>
        </p14:section>
        <p14:section name="Holiday Hustle | During" id="{9E7836DF-256A-4C02-A060-536B77D39C48}">
          <p14:sldIdLst>
            <p14:sldId id="2147483646"/>
            <p14:sldId id="280"/>
            <p14:sldId id="279"/>
            <p14:sldId id="2147483641"/>
            <p14:sldId id="277"/>
            <p14:sldId id="2147483642"/>
            <p14:sldId id="2147483643"/>
            <p14:sldId id="259"/>
            <p14:sldId id="2147483644"/>
            <p14:sldId id="301"/>
          </p14:sldIdLst>
        </p14:section>
        <p14:section name="Holiday Hustle | After" id="{186E6A5F-3987-4A8F-8F45-48F3985B564C}">
          <p14:sldIdLst>
            <p14:sldId id="2147483647"/>
            <p14:sldId id="297"/>
            <p14:sldId id="285"/>
            <p14:sldId id="258"/>
          </p14:sldIdLst>
        </p14:section>
        <p14:section name="03 - Next Steps and CTA" id="{5BF55A52-EFBF-4C3D-94BF-A87217C3F6B7}">
          <p14:sldIdLst>
            <p14:sldId id="2147483645"/>
            <p14:sldId id="283"/>
            <p14:sldId id="2147482459"/>
            <p14:sldId id="265"/>
            <p14:sldId id="274"/>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0041"/>
    <a:srgbClr val="002A18"/>
    <a:srgbClr val="001C61"/>
    <a:srgbClr val="0078D3"/>
    <a:srgbClr val="94D8FE"/>
    <a:srgbClr val="4C6BCC"/>
    <a:srgbClr val="151E47"/>
    <a:srgbClr val="091F2C"/>
    <a:srgbClr val="3F3C3E"/>
    <a:srgbClr val="FEF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5960F0-7326-4FF1-AB67-E92A56A00EEA}" v="23" dt="2025-12-14T18:29:02.0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830" autoAdjust="0"/>
  </p:normalViewPr>
  <p:slideViewPr>
    <p:cSldViewPr snapToGrid="0">
      <p:cViewPr varScale="1">
        <p:scale>
          <a:sx n="77" d="100"/>
          <a:sy n="77" d="100"/>
        </p:scale>
        <p:origin x="60" y="372"/>
      </p:cViewPr>
      <p:guideLst>
        <p:guide orient="horz" pos="528"/>
        <p:guide orient="horz" pos="960"/>
        <p:guide pos="55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5/10/relationships/revisionInfo" Target="revisionInfo.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12/15/2025 12:30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12/15/2025 12:29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ka.ms/Copilot/HolidayPromp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Today, we’re exploring how Copilot can help us manage time off more effectively.</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Before a holiday or break, many of us find ourselves extremely busy, trying to wrap up outstanding tasks. Personally, I notice that my most productive day is often the one right before vacation—everything gets focused, and I tackle only what’s essential.</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Sometimes, even as my time off begins, I’m still finishing up loose ends. Similarly, just before returning to work, I might spend part of the day getting things in order. Copilot can help with these transitions. I believe in truly disconnecting during time off, but sometimes it’s necessary to check in, and Copilot can support that as well. We’ll walk through practical scenarios together.</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Finally, when we come back from a holiday—whether it’s a long weekend, a week, or more—there’s often a moment of reorientation.</a:t>
            </a:r>
          </a:p>
          <a:p>
            <a:pPr fontAlgn="t"/>
            <a:endParaRPr lang="en-US" sz="882" b="0" i="0" kern="1200" dirty="0">
              <a:solidFill>
                <a:schemeClr val="tx1"/>
              </a:solidFill>
              <a:effectLst/>
              <a:latin typeface="Segoe Sans Display" pitchFamily="2" charset="0"/>
              <a:ea typeface="+mn-ea"/>
              <a:cs typeface="+mn-cs"/>
            </a:endParaRPr>
          </a:p>
          <a:p>
            <a:pPr fontAlgn="t"/>
            <a:r>
              <a:rPr lang="en-US" sz="882" b="1" i="0" kern="1200" dirty="0">
                <a:solidFill>
                  <a:schemeClr val="tx1"/>
                </a:solidFill>
                <a:effectLst/>
                <a:latin typeface="Segoe Sans Display" pitchFamily="2" charset="0"/>
                <a:ea typeface="+mn-ea"/>
                <a:cs typeface="+mn-cs"/>
              </a:rPr>
              <a:t>Feel free to use this anecdote or come up with your own</a:t>
            </a:r>
          </a:p>
          <a:p>
            <a:pPr fontAlgn="t"/>
            <a:r>
              <a:rPr lang="en-US" sz="882" b="0" i="0" kern="1200" dirty="0">
                <a:solidFill>
                  <a:schemeClr val="tx1"/>
                </a:solidFill>
                <a:effectLst/>
                <a:latin typeface="Segoe Sans Display" pitchFamily="2" charset="0"/>
                <a:ea typeface="+mn-ea"/>
                <a:cs typeface="+mn-cs"/>
              </a:rPr>
              <a:t>I sometimes feel like the character in Office Space who asks, “What exactly do you do here?” On my first day back, I wonder, “What was my job? What am I supposed to be doing? Who’s my boss?”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Today, we’ll look at how Copilot can help us get back on track after time away.</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153808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You have the option to do this demo live, show the demo with the audio, or show the demo and use the speaker notes to narrate it.</a:t>
            </a:r>
          </a:p>
          <a:p>
            <a:endParaRPr lang="en-US" dirty="0"/>
          </a:p>
          <a:p>
            <a:r>
              <a:rPr lang="en-US" b="1" dirty="0"/>
              <a:t>Demo Prompt: Generate a photo of a candle-lit winter solstice yule log next to a laptop. The background should be dark so it will blend into a black PowerPoint slide background.</a:t>
            </a:r>
          </a:p>
          <a:p>
            <a:endParaRPr lang="en-US" dirty="0"/>
          </a:p>
          <a:p>
            <a:endParaRPr lang="en-US" dirty="0"/>
          </a:p>
          <a:p>
            <a:pPr fontAlgn="t"/>
            <a:r>
              <a:rPr lang="en-US" sz="882" b="0" i="0" kern="1200" dirty="0">
                <a:solidFill>
                  <a:schemeClr val="tx1"/>
                </a:solidFill>
                <a:effectLst/>
                <a:latin typeface="Segoe Sans Display" pitchFamily="2" charset="0"/>
                <a:ea typeface="+mn-ea"/>
                <a:cs typeface="+mn-cs"/>
              </a:rPr>
              <a:t>Let’s walk through how you can use Copilot to create images for your presentations or handouts. For this demo, I’m focusing on winter holiday themes, but you can adapt these steps for any occasion.</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First, I open the handout in PowerPoint. I click the Copilot button and enter a prompt—for example, “Generate a photo of a candlelit winter solstice Yule log next to a laptop.” This combines a festive holiday element with a work setting, making it relevant and visually engaging.</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 ask Copilot to make the image dark, so it fits well as a background on my slide. Once Copilot generates the image, I click the plus sign to add it as an object in PowerPoint. Now, I can move, resize, or layer the image however I want.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 want a more neutral or culturally inclusive holiday theme, Copilot’s create tools make it easy to adjust the style. In the full Copilot app, you get even more controls—like choosing the style, color palette, or using your company’s brand kit. Your IT admin can set up a brand kit with graphics and logo colors to ensure everything matches your organization’s guidelines.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You can also upload a sample image and ask Copilot to base the new image on it, or continue refining your prompt for more specific results. The key is to experiment and make these resources your own. Don’t feel limited by the initial layouts—Copilot is designed to help you customize and iterate until you get exactly what you need.</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313234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Let’s talk about prompting and how to get the best results from Copilot. Maybe you’ve seen this before because Microsoft promotes these best practices frequently, but it’s always worth revisiting. Many people use Copilot almost like a search tool, but you can get much better results by providing context about what you want to accomplish.</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Think of Copilot as a helpful intern—eager to assist, but needing clear instructions. When you ask Copilot for help, include what you’re trying to do, your goal, and any relevant context or background information. If there’s specific data Copilot should reference, mention that as well. Finally, let Copilot know how you want the results delivered—maybe as a table, a bulleted list, or in a format you plan to use in PowerPoint or Teams.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For example, if you’re preparing for a holiday and want Copilot’s help, start by explaining your objective and the context. Remember, Copilot’s responses are shaped by the information you provide, so the more details you share, the more tailored and useful the results will be.</a:t>
            </a:r>
          </a:p>
          <a:p>
            <a:endParaRPr lang="en-US" dirty="0"/>
          </a:p>
          <a:p>
            <a:r>
              <a:rPr lang="en-US" sz="882" kern="1200" dirty="0">
                <a:solidFill>
                  <a:schemeClr val="tx1"/>
                </a:solidFill>
                <a:effectLst/>
                <a:latin typeface="Segoe Sans Display" pitchFamily="2" charset="0"/>
                <a:ea typeface="+mn-ea"/>
                <a:cs typeface="+mn-cs"/>
              </a:rPr>
              <a:t>I will often say something like, I plan to paste this into PowerPoint or paste it into Teams, which usually results in simple text and formatting.</a:t>
            </a:r>
          </a:p>
          <a:p>
            <a:endParaRPr lang="en-US" sz="882" kern="1200" dirty="0">
              <a:solidFill>
                <a:schemeClr val="tx1"/>
              </a:solidFill>
              <a:effectLst/>
              <a:latin typeface="Segoe Sans Display" pitchFamily="2" charset="0"/>
              <a:ea typeface="+mn-ea"/>
              <a:cs typeface="+mn-cs"/>
            </a:endParaRPr>
          </a:p>
          <a:p>
            <a:r>
              <a:rPr lang="en-US" sz="882" kern="1200" dirty="0">
                <a:solidFill>
                  <a:schemeClr val="tx1"/>
                </a:solidFill>
                <a:effectLst/>
                <a:latin typeface="Segoe Sans Display" pitchFamily="2" charset="0"/>
                <a:ea typeface="+mn-ea"/>
                <a:cs typeface="+mn-cs"/>
              </a:rPr>
              <a:t>Let’s see this in action.</a:t>
            </a:r>
          </a:p>
          <a:p>
            <a:r>
              <a:rPr lang="en-US" sz="882" kern="1200" dirty="0">
                <a:solidFill>
                  <a:schemeClr val="tx1"/>
                </a:solidFill>
                <a:effectLst/>
                <a:latin typeface="Segoe Sans Display" pitchFamily="2" charset="0"/>
                <a:ea typeface="+mn-ea"/>
                <a:cs typeface="+mn-cs"/>
              </a:rPr>
              <a:t>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kern="1200" dirty="0">
              <a:solidFill>
                <a:schemeClr val="tx1"/>
              </a:solidFill>
              <a:effectLst/>
              <a:latin typeface="Segoe Sans Display" pitchFamily="2" charset="0"/>
              <a:ea typeface="+mn-ea"/>
              <a:cs typeface="+mn-cs"/>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131821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A5D19-0187-6801-28B1-C6701BECDC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D658A-49A8-8B3A-218B-6C2627A9F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3F182A-48DF-5361-F8E0-083244A4C494}"/>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r>
              <a:rPr lang="en-US" b="1" dirty="0"/>
              <a:t>Prompt: Brainstorm ideas for an office end-of-year party.</a:t>
            </a:r>
          </a:p>
          <a:p>
            <a:endParaRPr lang="en-US" dirty="0"/>
          </a:p>
          <a:p>
            <a:pPr fontAlgn="t"/>
            <a:r>
              <a:rPr lang="en-US" sz="882" b="0" i="0" kern="1200" dirty="0">
                <a:solidFill>
                  <a:schemeClr val="tx1"/>
                </a:solidFill>
                <a:effectLst/>
                <a:latin typeface="Segoe Sans Display" pitchFamily="2" charset="0"/>
                <a:ea typeface="+mn-ea"/>
                <a:cs typeface="+mn-cs"/>
              </a:rPr>
              <a:t>Let’s look at a practical example of using Copilot with a simple prompt. For this demo, I want to brainstorm ideas for an office end-of-year party. I type that prompt into Copilot and quickly see how it responds.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Now, I enter my prompt: “Brainstorm ideas for an office end-of-year party.” When I run this with the licensed version of Copilot, it looks at my work data as well as information from the internet. Under the hood, Copilot is referencing the Microsoft Graph—sometimes called Work IQ—which tracks your work interactions, like SharePoint sites you visit, Teams posts you like, emails, calendar events, meetings, and transcriptions. Work IQ also includes your history of working with Copilot, such as previous chats and tasks. It builds a profile of how you interact with AI tools, learning from your preferences and style.</a:t>
            </a:r>
          </a:p>
          <a:p>
            <a:pPr fontAlgn="t"/>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So this gave me a couple of quick, nice ideas, which is what I was hoping to see, but I'd like to do a little bit more. I'm going to tell it to ignore all of my work data and just look at what it can find on the internet.</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 don’t have the full Copilot license, you’ll only see web-based suggestions. The toggle for work data won’t be available, so Copilot will just use Internet sources. </a:t>
            </a:r>
          </a:p>
          <a:p>
            <a:pPr fontAlgn="t"/>
            <a:endParaRPr lang="en-US" sz="882" b="0" i="0" kern="1200" dirty="0">
              <a:solidFill>
                <a:schemeClr val="tx1"/>
              </a:solidFill>
              <a:effectLst/>
              <a:latin typeface="Segoe Sans Display" pitchFamily="2" charset="0"/>
              <a:ea typeface="+mn-ea"/>
              <a:cs typeface="+mn-cs"/>
            </a:endParaRPr>
          </a:p>
          <a:p>
            <a:endParaRPr lang="en-US" dirty="0"/>
          </a:p>
        </p:txBody>
      </p:sp>
      <p:sp>
        <p:nvSpPr>
          <p:cNvPr id="4" name="Header Placeholder 3">
            <a:extLst>
              <a:ext uri="{FF2B5EF4-FFF2-40B4-BE49-F238E27FC236}">
                <a16:creationId xmlns:a16="http://schemas.microsoft.com/office/drawing/2014/main" id="{5128A529-C243-20E0-7F13-B77A41CEC66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0D141CB-74DC-ECDD-E55B-06D0B9B17AE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C9D61A8-94C1-BA39-ADCF-E13D15FA9210}"/>
              </a:ext>
            </a:extLst>
          </p:cNvPr>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a:extLst>
              <a:ext uri="{FF2B5EF4-FFF2-40B4-BE49-F238E27FC236}">
                <a16:creationId xmlns:a16="http://schemas.microsoft.com/office/drawing/2014/main" id="{34328B45-8F54-D8E0-83F9-31893761008F}"/>
              </a:ext>
            </a:extLst>
          </p:cNvPr>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157538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Let’s put the prompting principles into practice. Instead of simply asking Copilot for a list of party ideas, I focus on what I actually need help with during the event.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So, I use the framework of goal, context, source, and expectations in my prompt. For example, I ask Copilot to generate a list of activities or simple party games that would work well at our office party. I specify that it should use corporate event planning best practices and ensure the suggestions are culturally appropriate for a work setting. I also request brief descriptions for each activity, making sure they’re suitable for our environment.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014307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F1116-9A82-A0A0-7A3E-C3CA3B4087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813B1-F694-9EDA-2668-CB9409AA0C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10A32-D379-B256-B6BB-E51149E1E0EF}"/>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r>
              <a:rPr lang="en-US" b="1" dirty="0"/>
              <a:t>Prompt: Generate a concise list of simple, creative, workplace-appropriate end-of-year party games. I’ll use them at our office party. Use corporate event planning best practices and current celebration trends. Include brief descriptions of each idea, suitable for a diverse office environment.</a:t>
            </a:r>
          </a:p>
          <a:p>
            <a:endParaRPr lang="en-US" b="0" dirty="0"/>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By providing this extra context, Copilot understands that I’m not looking for generic party themes or activities that wouldn’t fit a professional setting. Instead, it offers quick, practical suggestions that I can easily implement. If I want more details about any of the ideas, I can ask follow-up questions and dive deeper as needed.</a:t>
            </a:r>
          </a:p>
          <a:p>
            <a:endParaRPr lang="en-US" dirty="0"/>
          </a:p>
        </p:txBody>
      </p:sp>
      <p:sp>
        <p:nvSpPr>
          <p:cNvPr id="4" name="Header Placeholder 3">
            <a:extLst>
              <a:ext uri="{FF2B5EF4-FFF2-40B4-BE49-F238E27FC236}">
                <a16:creationId xmlns:a16="http://schemas.microsoft.com/office/drawing/2014/main" id="{10DC47CE-9C25-3BDD-426C-F196AADED6A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359DA14-0265-401F-E465-39B656881B7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D055B3B-D301-0F91-D3A9-0495469F2CA6}"/>
              </a:ext>
            </a:extLst>
          </p:cNvPr>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a:extLst>
              <a:ext uri="{FF2B5EF4-FFF2-40B4-BE49-F238E27FC236}">
                <a16:creationId xmlns:a16="http://schemas.microsoft.com/office/drawing/2014/main" id="{5B784FEB-ED9E-6188-E04F-3B64E82DB1D7}"/>
              </a:ext>
            </a:extLst>
          </p:cNvPr>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054838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8BC66-862F-960C-EFCE-04C02BC16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7B3A0-F1FD-16A8-1CDC-8BDB7A736E8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1EA941-0194-4A67-4D96-8ECEDF5B0CF1}"/>
              </a:ext>
            </a:extLst>
          </p:cNvPr>
          <p:cNvSpPr>
            <a:spLocks noGrp="1"/>
          </p:cNvSpPr>
          <p:nvPr>
            <p:ph type="body" idx="1"/>
          </p:nvPr>
        </p:nvSpPr>
        <p:spPr/>
        <p:txBody>
          <a:bodyPr/>
          <a:lstStyle/>
          <a:p>
            <a:pPr algn="l"/>
            <a:endParaRPr lang="en-US" dirty="0"/>
          </a:p>
        </p:txBody>
      </p:sp>
      <p:sp>
        <p:nvSpPr>
          <p:cNvPr id="4" name="Header Placeholder 3">
            <a:extLst>
              <a:ext uri="{FF2B5EF4-FFF2-40B4-BE49-F238E27FC236}">
                <a16:creationId xmlns:a16="http://schemas.microsoft.com/office/drawing/2014/main" id="{C2013A8D-EB07-F363-CE94-D93DF41F10E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D2356CCE-CB03-839B-168A-0EC7A5D1445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EF79662-EF7A-1424-D128-F6A2F9D880E9}"/>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F5B8CAAC-3998-146B-6FFC-345A16D15845}"/>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35859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When you’re working with Copilot, the way you frame your prompt makes a big difference. The best results come when you provide clear context, state your goal, set expectations, and mention any relevant sources of information. This approach helps Copilot understand exactly what you’re looking for and tailors its response accordingly.</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For example, instead of asking a vague question, try to include details about what you want to achieve and any background that might help Copilot generate a better answer. The more specific you are, the more useful and accurate the results will be.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As we continue through the holiday examples, I’ll show you how these best practices play out in real scenarios. You’ll see that giving Copilot the right context leads to much better outcomes, whether you’re planning an event, organizing tasks, or catching up after time off.</a:t>
            </a:r>
          </a:p>
          <a:p>
            <a:pPr fontAlgn="t"/>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Before the holiday begins, it’s important to focus on what truly matters. Copilot can help you set priorities by encouraging you to concentrate on essential tasks, check in only when necessary, and defer less urgent items until you’re fully back. Once your break is over, Copilot can also help you reorient—catching up on missed information and refreshing your understanding of ongoing projects. This way, you can smoothly transition from wrapping up work, to enjoying your time off, and then returning with clarity and purpose.</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089668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Another habit that I can do with Copilot is to thank my team for work that they've done or identify the people that I've worked with at the end of a business cycle and use that as a way to express gratitude and be able to share that out with people kind of based on our work and our interaction.</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320846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48E6E-FA80-2E15-2EA9-3160BDF7A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86350-5809-591F-264F-65307C8DC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AA178-EA6E-C8D1-278C-29AD8879A967}"/>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Prompt: </a:t>
            </a:r>
            <a:r>
              <a:rPr lang="en-US" sz="900" b="1" dirty="0">
                <a:latin typeface="Segoe Sans Display Semilight" pitchFamily="2" charset="0"/>
                <a:cs typeface="Segoe Sans Display Semilight" pitchFamily="2" charset="0"/>
              </a:rPr>
              <a:t>Identify my top collaborators from the past year based on shared projects and impact. Create a table with columns: Name | Project | Personalized Thank You Message.  Each thank-you should feel fun, warm, and relatable, like a genuine shout-out, not corporate cringe. Highlight what made their contribution special (creativity, reliability, humor, etc.).</a:t>
            </a:r>
            <a:endParaRPr lang="en-US" b="1" dirty="0"/>
          </a:p>
          <a:p>
            <a:endParaRPr lang="en-US" b="0" dirty="0"/>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I’ll start by clicking the upper right button in Copilot and beginning a new chat. The reason for starting fresh is to avoid any confusion—especially so I don’t accidentally mix up work tasks with games or casual interactions with peers and collaborators. Instead, my goal is to find out who I’ve been working with over the course of the year and get a sense of our contributions.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I’ll ask Copilot to present this information as a table. This is useful whether I’m sending holiday cards, saying goodbye for the year, or just sending a quick note in Teams or email. I want to have some context so my messages aren’t generic.</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As Copilot starts processing, it may notice that my prompt is fairly long. It will begin working on it, but also offer to provide a quick answer if I prefer. I appreciate this flexibility because if I forget to specify exactly how I want the reply, I can always change it after the fact. For now, I’ll ask Copilot to go ahead and give me a quick answer.</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Copilot responds with a table listing my top collaborators, the projects we worked on, and even generates personalized messages for each person. In this example, the table includes columns for name, project, and a personalized note. However, I notice that the message is a bit generic, and I see the suggestion that I might want to orient the results more toward work. I toggle the setting, re-enter the prompt, and the let it run.</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Now it reviews my Teams chats, emails, documents, Outlook calendar, and Viva Engage activity. It looks for all the ways I’ve collaborated with people and builds a comprehensive portfolio of our shared work and projects.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This is one of my favorite habits as the holidays approach: expressing gratitude and asking Copilot to remind me about the work we’ve done and the things that are happening. It helps me make my year-end communications more meaningful and personal.</a:t>
            </a:r>
          </a:p>
          <a:p>
            <a:endParaRPr lang="en-US" dirty="0"/>
          </a:p>
        </p:txBody>
      </p:sp>
      <p:sp>
        <p:nvSpPr>
          <p:cNvPr id="4" name="Header Placeholder 3">
            <a:extLst>
              <a:ext uri="{FF2B5EF4-FFF2-40B4-BE49-F238E27FC236}">
                <a16:creationId xmlns:a16="http://schemas.microsoft.com/office/drawing/2014/main" id="{D92B3E24-3C9B-3461-AAB0-11E9C1A814C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12EF4E0-A29A-8AAE-1A5E-E3CB1E4DA83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2E666F1-FAB2-DC1F-1D16-753A6A7FCBDA}"/>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36307D56-AFFF-DF54-6F10-B2CE2DD361B9}"/>
              </a:ext>
            </a:extLst>
          </p:cNvPr>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3112519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Before heading into a holiday or the end of a business cycle, it’s important to focus on what truly matters. Copilot can help you prioritize your work by reviewing your Teams chats, emails, calendar, and outstanding tasks, so you know exactly what needs to be completed before you take time off.</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692631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D3E3C-720D-402E-8E99-F5BB93F0B0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B06FD-BB70-EDCC-8169-846BEBF8029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725D54F-184C-FC04-5D4C-1BBE3E16655B}"/>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Here’s our plan for the next 40 minutes, followed by Q&amp;A:</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We’ll start with a brief orientation on Microsoft 365 Copilot. If you’re new to this tool, I recommend checking out our Introduction to Copilot and Copilot Chat sessions on the </a:t>
            </a:r>
            <a:r>
              <a:rPr lang="en-US" sz="882" b="1" i="0" kern="1200" dirty="0">
                <a:solidFill>
                  <a:schemeClr val="tx1"/>
                </a:solidFill>
                <a:effectLst/>
                <a:latin typeface="Segoe Sans Display" pitchFamily="2" charset="0"/>
                <a:ea typeface="+mn-ea"/>
                <a:cs typeface="+mn-cs"/>
              </a:rPr>
              <a:t>[Customer Hub, Support.microsoft.com/Microsoft-365-copilot or wherever you keep training content]</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I’ll walk you through a quick overview, and we have a handout you can use. I’m breaking the usual presentation rule by sharing the handout while I’m speaking, so you can follow along and refer to it later. </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My goal is to help you make the most of these tools. I’ve noticed that our familiarity with them can fade during time off, especially since cloud interfaces change over time. When you return after a break, you might wonder, “Where did that button go?” or “What was that prompt that worked so well?”</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I encourage you to take a few extra seconds to review things before leaving on a vacation and again when returning. These tips are designed to help you stay productive and avoid help desk calls or confusion.</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Next, we’ll discuss the art of prompting—best practices for working with AI tools.</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Then, we’ll explore how to use Copilot before, during, and after a holiday to solve common challenges: focusing on what matters, clearing out clutter before you leave, maintaining boundaries during your time off, and reorienting when you return.</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Ideally, time off should be a true break, but sometimes you need to check ins. Copilot can help make those check-ins quick and curate what you need for your return.</a:t>
            </a:r>
          </a:p>
          <a:p>
            <a:pPr marL="171450" indent="-171450" fontAlgn="t">
              <a:buFont typeface="Arial" panose="020B0604020202020204" pitchFamily="34" charset="0"/>
              <a:buChar char="•"/>
            </a:pPr>
            <a:r>
              <a:rPr lang="en-US" sz="882" b="0" i="0" kern="1200" dirty="0">
                <a:solidFill>
                  <a:schemeClr val="tx1"/>
                </a:solidFill>
                <a:effectLst/>
                <a:latin typeface="Segoe Sans Display" pitchFamily="2" charset="0"/>
                <a:ea typeface="+mn-ea"/>
                <a:cs typeface="+mn-cs"/>
              </a:rPr>
              <a:t>After the holiday, we’ll look at how Copilot can help you get back up to speed and reorient yourself.</a:t>
            </a:r>
          </a:p>
          <a:p>
            <a:pPr algn="l"/>
            <a:endParaRPr lang="en-US" dirty="0"/>
          </a:p>
        </p:txBody>
      </p:sp>
      <p:sp>
        <p:nvSpPr>
          <p:cNvPr id="4" name="Header Placeholder 3">
            <a:extLst>
              <a:ext uri="{FF2B5EF4-FFF2-40B4-BE49-F238E27FC236}">
                <a16:creationId xmlns:a16="http://schemas.microsoft.com/office/drawing/2014/main" id="{312EE9FF-455D-BBEF-BE76-C8A090B02CB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E4F7427-2FC7-28E3-3A2A-593D2961B2E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A60CD0B-6729-EAB2-2F0E-B6F8F485007D}"/>
              </a:ext>
            </a:extLst>
          </p:cNvPr>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a:extLst>
              <a:ext uri="{FF2B5EF4-FFF2-40B4-BE49-F238E27FC236}">
                <a16:creationId xmlns:a16="http://schemas.microsoft.com/office/drawing/2014/main" id="{F1CEC9B5-C58B-11C0-A306-B76FBEC96343}"/>
              </a:ext>
            </a:extLst>
          </p:cNvPr>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15159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1E3EB-6318-2A49-14AB-6E9328892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CC692-9144-C828-4113-11623B09D9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BA4B7-5D2E-E6BC-DB04-9075FDFA70C1}"/>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Prompt 1: </a:t>
            </a:r>
            <a:r>
              <a:rPr lang="en-US" sz="900" b="1" dirty="0">
                <a:latin typeface="Segoe Sans Display Semilight" pitchFamily="2" charset="0"/>
                <a:cs typeface="Segoe Sans Display Semilight" pitchFamily="2" charset="0"/>
              </a:rPr>
              <a:t>Help me prioritize what matters. Review my Teams chats, Teams channels, Outlook inbox, calendar invites, and Viva Engage communities. Generate a checklist of outstanding tasks. Prioritize what needs to be completed before year end.</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latin typeface="Segoe Sans Display Semilight" pitchFamily="2" charset="0"/>
              <a:cs typeface="Segoe Sans Display Semilight" pitchFamily="2"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b="1" dirty="0">
                <a:latin typeface="Segoe Sans Display Semilight" pitchFamily="2" charset="0"/>
                <a:cs typeface="Segoe Sans Display Semilight" pitchFamily="2" charset="0"/>
              </a:rPr>
              <a:t>Prompt 2: Please place these into an Eisenhower matrix.</a:t>
            </a:r>
          </a:p>
          <a:p>
            <a:endParaRPr lang="en-US" b="0" dirty="0"/>
          </a:p>
          <a:p>
            <a:pPr fontAlgn="t"/>
            <a:r>
              <a:rPr lang="en-US" sz="882" b="0" i="0" kern="1200" dirty="0">
                <a:solidFill>
                  <a:schemeClr val="tx1"/>
                </a:solidFill>
                <a:effectLst/>
                <a:latin typeface="Segoe Sans Display" pitchFamily="2" charset="0"/>
                <a:ea typeface="+mn-ea"/>
                <a:cs typeface="+mn-cs"/>
              </a:rPr>
              <a:t>As I get ready to go on holiday, I want to make sure I don’t leave anything important unfinished. I ask Copilot to help me prioritize what matters most. My prompt is simple: “Review my Teams, chats, email, and calendar. Generate a list of anything outstanding and help me prioritize what I need to complete before the end of the year.”</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Copilot looks across all my work data and comes back with a summary. It identifies a few high-priority items, such as year-end reports, a year-end summary, and some follow-up tasks. Medium-priority items include prepping for my holiday and working on the holiday hustle handout. Copilot also notes some things I can probably defer, like personal reflection, which might wait until after the holiday, or tasks I can check with Copilot later.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One habit I like is not just relying on a single prompt. Instead, I take the result Copilot gives me and refine it further. For example, I ask Copilot to place my tasks into an Eisenhower matrix. This method, made famous by President Eisenhower from the United States in the 19050s, organizes work into four quadrants based on two axes: importance and urgency. People often focus on what’s urgent, even if it’s not important, so this matrix helps me shift my attention intentionally.</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you’ve read Stephen Covey’s productivity books, you’ll recognize this approach as the “four quadrants.” I ask Copilot to break down my results into what I need to do right now (urgent and important), what I can schedule or defer until after the holiday, what’s urgent but not important (which I could delegate), and what’s neither urgent nor important (which I can postpone or ignore).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This process gives me a clear way to prioritize my focus before the holiday. </a:t>
            </a:r>
          </a:p>
          <a:p>
            <a:endParaRPr lang="en-US" dirty="0"/>
          </a:p>
        </p:txBody>
      </p:sp>
      <p:sp>
        <p:nvSpPr>
          <p:cNvPr id="4" name="Header Placeholder 3">
            <a:extLst>
              <a:ext uri="{FF2B5EF4-FFF2-40B4-BE49-F238E27FC236}">
                <a16:creationId xmlns:a16="http://schemas.microsoft.com/office/drawing/2014/main" id="{733E59B8-E0F7-E417-3ABB-CBE59569A96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43C72EE-8F71-D886-59FD-AB988EAA3A8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EF68528-B47D-D28B-A111-8A4C7656B520}"/>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E19E17EC-A668-4D0F-EA49-54B06F9166AE}"/>
              </a:ext>
            </a:extLst>
          </p:cNvPr>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821457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latin typeface="Segoe Sans Display Semilight" pitchFamily="2" charset="0"/>
              <a:cs typeface="Segoe Sans Display Semilight" pitchFamily="2" charset="0"/>
            </a:endParaRPr>
          </a:p>
          <a:p>
            <a:pPr fontAlgn="t"/>
            <a:r>
              <a:rPr lang="en-US" sz="882" b="0" i="0" kern="1200" dirty="0">
                <a:solidFill>
                  <a:schemeClr val="tx1"/>
                </a:solidFill>
                <a:effectLst/>
                <a:latin typeface="Segoe Sans Display" pitchFamily="2" charset="0"/>
                <a:ea typeface="+mn-ea"/>
                <a:cs typeface="+mn-cs"/>
              </a:rPr>
              <a:t>Let me show you another favorite habit of mine, which is closely related to what we just discussed. I think of this as solving dependency blockers. I ask myself: What am I waiting for someone else to do before I can move forward? To address this, I use a prompt that asks Copilot to go through my email and Teams chats that I’ve sent but haven’t received a reply to and then give me a quick summary of those outstanding items.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2543245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8E763-8D02-F1A1-D900-68EE55493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BB05CE-45B5-7910-517B-F67D8BE8D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A80E5-16B9-3059-620E-8F29B9F56E0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Prompt:</a:t>
            </a:r>
            <a:r>
              <a:rPr lang="en-US" sz="882" b="1" kern="1200" dirty="0">
                <a:solidFill>
                  <a:schemeClr val="tx1"/>
                </a:solidFill>
                <a:effectLst/>
                <a:latin typeface="Segoe Sans Display" pitchFamily="2" charset="0"/>
                <a:ea typeface="+mn-ea"/>
                <a:cs typeface="+mn-cs"/>
              </a:rPr>
              <a:t> List all email and Teams chats I’ve sent that I haven’t received a reply from in the last three weeks. For each one include the subject line, one to two sentences of content, and a short bullet list of the key details so everything’s easy to scan.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latin typeface="Segoe Sans Display Semilight" pitchFamily="2" charset="0"/>
              <a:cs typeface="Segoe Sans Display Semilight" pitchFamily="2"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latin typeface="Segoe Sans Display Semilight" pitchFamily="2" charset="0"/>
              <a:cs typeface="Segoe Sans Display Semilight" pitchFamily="2" charset="0"/>
            </a:endParaRPr>
          </a:p>
          <a:p>
            <a:pPr fontAlgn="t"/>
            <a:r>
              <a:rPr lang="en-US" sz="882" b="0" i="0" kern="1200" dirty="0">
                <a:solidFill>
                  <a:schemeClr val="tx1"/>
                </a:solidFill>
                <a:effectLst/>
                <a:latin typeface="Segoe Sans Display" pitchFamily="2" charset="0"/>
                <a:ea typeface="+mn-ea"/>
                <a:cs typeface="+mn-cs"/>
              </a:rPr>
              <a:t>I’ll ask it to just give me a quick answer. This limits the scope a bit—it won’t go as deep, like checking Viva Engage or looking at reactions in Teams versus posts I’ve made. Copilot then provides a summary: “Here are things you’ve sent that haven’t received a reply in the last three weeks.” For example, I requested an update from Corey and Daichi, sent an email asking for feedback, and asked someone to look at a document.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These are the three main items where I might want to follow up. At this point, I could ask Copilot to help me compose a quick message or bump the request up to someone else. Copilot gives me quick guidance, acting almost like an executive assistant. It helps me keep track of the things I’m doing, ensures I’m not missing anything, and reminds me if someone else needs a nudge.</a:t>
            </a:r>
          </a:p>
          <a:p>
            <a:pPr fontAlgn="t"/>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So you can see I'm really using Copilot almost like an executive assistant to say help me keep track of the things that I'm doing and ensure that I'm not missing something.</a:t>
            </a:r>
          </a:p>
          <a:p>
            <a:pPr fontAlgn="t"/>
            <a:endParaRPr lang="en-US" sz="882" b="0" i="0" kern="1200" dirty="0">
              <a:solidFill>
                <a:schemeClr val="tx1"/>
              </a:solidFill>
              <a:effectLst/>
              <a:latin typeface="Segoe Sans Display" pitchFamily="2" charset="0"/>
              <a:ea typeface="+mn-ea"/>
              <a:cs typeface="+mn-cs"/>
            </a:endParaRPr>
          </a:p>
          <a:p>
            <a:endParaRPr lang="en-US" dirty="0"/>
          </a:p>
        </p:txBody>
      </p:sp>
      <p:sp>
        <p:nvSpPr>
          <p:cNvPr id="4" name="Header Placeholder 3">
            <a:extLst>
              <a:ext uri="{FF2B5EF4-FFF2-40B4-BE49-F238E27FC236}">
                <a16:creationId xmlns:a16="http://schemas.microsoft.com/office/drawing/2014/main" id="{EA12AD9F-52C6-5C83-D268-38787FB1266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20AB4A8-C403-4C3F-705A-5CAD82A3C57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D869724-C5B8-6FDD-168E-B2C848CB5EA5}"/>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BD9DFCF6-AC44-98B5-C930-51C5B02CD973}"/>
              </a:ext>
            </a:extLst>
          </p:cNvPr>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928327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500"/>
              </a:spcAft>
              <a:buClrTx/>
              <a:buSzTx/>
              <a:buFontTx/>
              <a:buNone/>
              <a:tabLst/>
              <a:defRPr/>
            </a:pPr>
            <a:r>
              <a:rPr lang="en-US" sz="882" b="0" i="0" kern="1200" dirty="0">
                <a:solidFill>
                  <a:schemeClr val="tx1"/>
                </a:solidFill>
                <a:effectLst/>
                <a:latin typeface="Segoe Sans Display" pitchFamily="2" charset="0"/>
                <a:ea typeface="+mn-ea"/>
                <a:cs typeface="+mn-cs"/>
              </a:rPr>
              <a:t>Let’s start by drafting a friendly message to thank everyone for their hard work. You’ll find a sample of this in the handout, so you can try it out yourself. Now, let’s take it a step further and add some context by uploading a document. In Copilot, you can do this by clicking the little plus sign in the prompt and selecting a file to reference.</a:t>
            </a:r>
          </a:p>
          <a:p>
            <a:pPr algn="l">
              <a:spcAft>
                <a:spcPts val="500"/>
              </a:spcAft>
            </a:pPr>
            <a:endParaRPr lang="en-US" dirty="0"/>
          </a:p>
          <a:p>
            <a:pPr marL="0" marR="0" lvl="0" indent="0" algn="l" defTabSz="914367" rtl="0" eaLnBrk="1" fontAlgn="auto" latinLnBrk="0" hangingPunct="1">
              <a:lnSpc>
                <a:spcPct val="90000"/>
              </a:lnSpc>
              <a:spcBef>
                <a:spcPts val="0"/>
              </a:spcBef>
              <a:spcAft>
                <a:spcPts val="500"/>
              </a:spcAft>
              <a:buClrTx/>
              <a:buSzTx/>
              <a:buFontTx/>
              <a:buNone/>
              <a:tabLst/>
              <a:defRPr/>
            </a:pPr>
            <a:r>
              <a:rPr lang="en-US" sz="882" b="0" i="0" kern="1200" dirty="0">
                <a:solidFill>
                  <a:schemeClr val="tx1"/>
                </a:solidFill>
                <a:effectLst/>
                <a:latin typeface="Segoe Sans Display" pitchFamily="2" charset="0"/>
                <a:ea typeface="+mn-ea"/>
                <a:cs typeface="+mn-cs"/>
              </a:rPr>
              <a:t>If you have the full Copilot license, you can simply use the forward slash to bring up a search box, type in the file name, and Copilot will find it for you. If you don’t have the full license, Copilot can still reason over a file—you just need to type in the name manually. </a:t>
            </a: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213709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16DB1-5DE3-32CF-A3C6-3BF4B0185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9BF82-78BF-5662-FEA7-8536C2B68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D4AB5-357D-5E01-9C56-BD8EACD764A3}"/>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This demo relies on a separate document so will be difficult to do live, but you may have a similar document you can use. You can also show the demo with the audio or show the demo and use the speaker notes to narrate it.</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Prompt 1:</a:t>
            </a:r>
            <a:r>
              <a:rPr lang="en-US" sz="882" b="1" kern="1200" dirty="0">
                <a:solidFill>
                  <a:schemeClr val="tx1"/>
                </a:solidFill>
                <a:effectLst/>
                <a:latin typeface="Segoe Sans Display" pitchFamily="2" charset="0"/>
                <a:ea typeface="+mn-ea"/>
                <a:cs typeface="+mn-cs"/>
              </a:rPr>
              <a:t> Draft a friendly year-end message thanking everyone for their hard work. Base it on the completed /AfterActionReport.docx</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882" b="1"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b="1" kern="1200" dirty="0">
                <a:solidFill>
                  <a:schemeClr val="tx1"/>
                </a:solidFill>
                <a:effectLst/>
                <a:latin typeface="Segoe Sans Display" pitchFamily="2" charset="0"/>
                <a:ea typeface="+mn-ea"/>
                <a:cs typeface="+mn-cs"/>
              </a:rPr>
              <a:t>Prompt 2: Please add a note in individual contributions</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latin typeface="Segoe Sans Display Semilight" pitchFamily="2" charset="0"/>
              <a:cs typeface="Segoe Sans Display Semilight" pitchFamily="2"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b="1" dirty="0">
              <a:latin typeface="Segoe Sans Display Semilight" pitchFamily="2" charset="0"/>
              <a:cs typeface="Segoe Sans Display Semilight" pitchFamily="2" charset="0"/>
            </a:endParaRPr>
          </a:p>
          <a:p>
            <a:pPr fontAlgn="t"/>
            <a:r>
              <a:rPr lang="en-US" sz="882" b="0" i="0" kern="1200" dirty="0">
                <a:solidFill>
                  <a:schemeClr val="tx1"/>
                </a:solidFill>
                <a:effectLst/>
                <a:latin typeface="Segoe Sans Display" pitchFamily="2" charset="0"/>
                <a:ea typeface="+mn-ea"/>
                <a:cs typeface="+mn-cs"/>
              </a:rPr>
              <a:t>Let’s see how this works in practice. I’ll start a new chat and prepare to draft the message, including some context from a document. For example, my team recently completed a major marketing event, and after it was over, we held a debrief and created an after-action report. This kind of report—sometimes called a post-mortem or project debrief—helps us reflect on what went well and what we could improve next time.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Instead of just sharing my own thoughts, I’ll ask Copilot to use the uploaded file for context. I’ll send the prompt, and Copilot will review the data. This works with both the free and licensed versions of Copilot—the only difference is how you upload the file.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Copilot will analyze the document, deciding whether to provide a quick answer or go deeper. You can let it run automatically or override its settings. If you want more detail, you can expand the steps and see exactly how Copilot arrived at its response.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Once Copilot processes the file, it generates a friendly message you can send. For example, it might pull in details from the after-action report, such as challenges faced during the event, individual contributions, and leadership highlights. You can then send a heartfelt thank you, mentioning specific achievements like the Project Falcon launch and expressing gratitude for the team’s leadership.</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 want to personalize the message further, you can ask Copilot to add notes on individual contributions. Copilot will rewrite the message, calling out what each person did, based on the document’s content. While Copilot does a good job interpreting your intent—even if your spelling isn’t perfect—it’s still important to review and adjust the message to match your own style.</a:t>
            </a:r>
          </a:p>
          <a:p>
            <a:endParaRPr lang="en-US" dirty="0"/>
          </a:p>
        </p:txBody>
      </p:sp>
      <p:sp>
        <p:nvSpPr>
          <p:cNvPr id="4" name="Header Placeholder 3">
            <a:extLst>
              <a:ext uri="{FF2B5EF4-FFF2-40B4-BE49-F238E27FC236}">
                <a16:creationId xmlns:a16="http://schemas.microsoft.com/office/drawing/2014/main" id="{B86E05D8-8DD0-940C-B3E8-722F196ACA8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D84CFEB-0B3D-AB06-11F1-5F59D2D990A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68469F5-9332-43A3-811F-37854B52EB19}"/>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4A1607A1-FAFC-E52A-F8B3-4558DF634DCA}"/>
              </a:ext>
            </a:extLst>
          </p:cNvPr>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548527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28ED5-3D14-98B5-0E0F-A1A841B39A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A5431-21BC-8D4F-C3A8-90B80D7B0E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5BEF7A-9211-AD09-27A7-EAA11E5FA72F}"/>
              </a:ext>
            </a:extLst>
          </p:cNvPr>
          <p:cNvSpPr>
            <a:spLocks noGrp="1"/>
          </p:cNvSpPr>
          <p:nvPr>
            <p:ph type="body" idx="1"/>
          </p:nvPr>
        </p:nvSpPr>
        <p:spPr/>
        <p:txBody>
          <a:bodyPr/>
          <a:lstStyle/>
          <a:p>
            <a:pPr algn="l"/>
            <a:endParaRPr lang="en-US" dirty="0"/>
          </a:p>
        </p:txBody>
      </p:sp>
      <p:sp>
        <p:nvSpPr>
          <p:cNvPr id="4" name="Header Placeholder 3">
            <a:extLst>
              <a:ext uri="{FF2B5EF4-FFF2-40B4-BE49-F238E27FC236}">
                <a16:creationId xmlns:a16="http://schemas.microsoft.com/office/drawing/2014/main" id="{01D6A409-49C9-40F0-8C99-077EDEDA828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546D00C-C84C-BD71-780E-C02C371F691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30316D6-5D3C-3AF1-58B9-F96A5B30D706}"/>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087172D7-9E69-8B99-B58C-DE46C296E4D7}"/>
              </a:ext>
            </a:extLst>
          </p:cNvPr>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266641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As a holiday break approaches, I like to use my time off for reflection and personal development. I’ll admit, this can be a bit of a struggle—I want to make sure I’m intentional about how I spend my time, rather than accidentally working through my vacation. This is where the “important but urgent” matrix comes into play. It’s easy to fall into the trap of thinking, “I’ve got a few days off, maybe I should focus on my job, learn something new, or update my LinkedIn profile.” These are tasks that are hard to tackle during the regular workday, but the holidays offer a unique opportunity for thoughtful reflection.</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 find yourself with a quiet moment Copilot can help you look back over your accomplishments. You can upload documents like your performance review or objectives and ask Copilot to help you reason through them. I’ve found that many challenges are more about mindset than ability; often, I just need to pause and be intentional about my next steps.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Copilot is great for sorting through the noise and pointing you toward what matters. Try experimenting with prompts that scope your reflection to a specific project or goal. For example, you can ask Copilot to review your work for the upcoming period and make recommendations on where to focus. This kind of guided reflection can help you set meaningful goals and make the most of your time off.</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1623125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Most people feel overwhelmed by the number of meetings on their calendars and rarely wish they could attend more. Catching up on what you missed is one of the things Copilot does exceptionally well. Let me show you how this works with a few demos.</a:t>
            </a:r>
          </a:p>
          <a:p>
            <a:pPr algn="l"/>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2923393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17FE2-A181-0393-E32C-BCA9857FF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9781D-7A61-BF78-0B71-D031333E0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534AA-26CD-B62E-2FDC-429AC2E06455}"/>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pPr fontAlgn="t"/>
            <a:r>
              <a:rPr lang="en-US" sz="882" b="0" i="0" kern="1200" dirty="0">
                <a:solidFill>
                  <a:schemeClr val="tx1"/>
                </a:solidFill>
                <a:effectLst/>
                <a:latin typeface="Segoe Sans Display" pitchFamily="2" charset="0"/>
                <a:ea typeface="+mn-ea"/>
                <a:cs typeface="+mn-cs"/>
              </a:rPr>
              <a:t>I jump over to Teams and reshare my screen. The reason for this is that I want to turn on sound in the Team Share so everyone can hear the audio. In Teams, I navigate to a meeting that happened yesterday and look at the recap. If I have a Copilot license, one of the features available is the ability to get a recap of a meeting.</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 can listen to the recording if I want, but that’s not as popular as getting a summary. Since I also have Teams Premium, there’s an extra feature at the bottom: it shows the exact timestamp when people spoke. I can jump directly to those moments, or view the meeting broken into chapters. Everything else you see here can be done with regular Copilot.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Copilot automatically summarizes the meeting for me. The key is that the meeting must have transcription turned on. By default, when you record a meeting, Teams also generates a transcript. Copilot uses this transcript to reason over the meeting content.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 can pop out the Copilot pane to discuss the meeting. For example, I can ask, “Was I mentioned in this meeting?” Copilot knows who I am because I’m logged in, and it checks the transcription for mentions.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Longer examples include asking Copilot to recap the meeting, catch me up, or make a list of all the action items. There’s an example of how to do this right from within the chat itself in the handout.</a:t>
            </a:r>
          </a:p>
          <a:p>
            <a:endParaRPr lang="en-US" dirty="0"/>
          </a:p>
        </p:txBody>
      </p:sp>
      <p:sp>
        <p:nvSpPr>
          <p:cNvPr id="4" name="Header Placeholder 3">
            <a:extLst>
              <a:ext uri="{FF2B5EF4-FFF2-40B4-BE49-F238E27FC236}">
                <a16:creationId xmlns:a16="http://schemas.microsoft.com/office/drawing/2014/main" id="{908BD20E-BDD3-1655-DCCE-BBBA97B0C2A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8C3ACC7-EC1F-FA93-1BB1-ED6E0A4B85F1}"/>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F5259CE-BF7A-C9BC-6FA9-31694516952B}"/>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1817FD06-F57F-E54C-0A06-1EAF03C380B1}"/>
              </a:ext>
            </a:extLst>
          </p:cNvPr>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249228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lgn="l"/>
            <a:r>
              <a:rPr lang="en-US" dirty="0"/>
              <a:t>Next we’ll look at another way to get a recap of your meetings – audio overviews. These are an amazing way to catch up while you’re on the go or doing another activity. And although this demo is about meetings you can get audio overviews of documents as well.</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3757528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1" i="0" kern="1200" dirty="0">
                <a:solidFill>
                  <a:schemeClr val="tx1"/>
                </a:solidFill>
                <a:effectLst/>
                <a:latin typeface="Segoe Sans Display" pitchFamily="2" charset="0"/>
                <a:ea typeface="+mn-ea"/>
                <a:cs typeface="+mn-cs"/>
              </a:rPr>
              <a:t>This slide is optional and mostly useful if you have some users with a Copilot license and some people using the Copilot capabilities that some with Microsoft 365.</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Let me give you a quick overview of Copilot, just as a reminder of what this app is all about. Copilot is designed to be the user interface for artificial intelligence—think of it as the UI for AI. It sits alongside all the familiar Microsoft tools, like Outlook and Word, and even newer ones like Microsoft Loop and Teams. The idea is that Copilot works with these tools in context, helping you as you go about your work.</a:t>
            </a:r>
          </a:p>
          <a:p>
            <a:pPr fontAlgn="t"/>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1" i="0" kern="1200" dirty="0">
                <a:solidFill>
                  <a:schemeClr val="tx1"/>
                </a:solidFill>
                <a:effectLst/>
                <a:latin typeface="Segoe Sans Display" pitchFamily="2" charset="0"/>
                <a:ea typeface="+mn-ea"/>
                <a:cs typeface="+mn-cs"/>
              </a:rPr>
              <a:t>Feel free to use this anecdote or choose you own</a:t>
            </a:r>
          </a:p>
          <a:p>
            <a:pPr fontAlgn="t"/>
            <a:r>
              <a:rPr lang="en-US" sz="882" b="0" i="0" kern="1200" dirty="0">
                <a:solidFill>
                  <a:schemeClr val="tx1"/>
                </a:solidFill>
                <a:effectLst/>
                <a:latin typeface="Segoe Sans Display" pitchFamily="2" charset="0"/>
                <a:ea typeface="+mn-ea"/>
                <a:cs typeface="+mn-cs"/>
              </a:rPr>
              <a:t>I always compare Copilot to spell check. Back in the day, I had a dictionary sitting on my desk to look up words I didn’t know how to spell. Then, spell check came along—first in Word, then Outlook, and eventually everywhere. Now, it’s just part of how I work, and I don’t even think about it. AI is becoming the same way: Copilot sits right next to you, ready to help out whenever you need it.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 need to do something more complex, like a business process with lots of steps, you can use agents. Agents let you structure multi-step tasks and work autonomously, all within your workflow. We won’t dive into agents today, though—we’ll stick to the basics of Copilot, which comes in two versions.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 have a Microsoft 365 Copilot license you get full integration into the apps and your work data. But even without the full license, you get secure AI as part of any Microsoft 365 subscription. That means you have a secure AI tool, and your users don’t have to rely on consumer offerings or paste work data into tools you can’t control.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 always remind people not to do what we call “shadow IT.” Please don’t put your files on Facebook and send them to customers—use OneDrive and send an external link instead. The same with AI tools. Please don’t send your work data to companies that aren’t part of our ecosystem. It’s a recurring part of the job to encourage everyone to use the tools we’ve set up for them.</a:t>
            </a:r>
          </a:p>
          <a:p>
            <a:pPr fontAlgn="t"/>
            <a:endParaRPr lang="en-US" sz="882" b="0" i="0" kern="1200" dirty="0">
              <a:solidFill>
                <a:schemeClr val="tx1"/>
              </a:solidFill>
              <a:effectLst/>
              <a:latin typeface="Segoe Sans Display" pitchFamily="2" charset="0"/>
              <a:ea typeface="+mn-ea"/>
              <a:cs typeface="+mn-cs"/>
            </a:endParaRPr>
          </a:p>
          <a:p>
            <a:pPr fontAlgn="t"/>
            <a:endParaRPr lang="en-US" sz="882" b="0" i="0" kern="1200" dirty="0">
              <a:solidFill>
                <a:schemeClr val="tx1"/>
              </a:solidFill>
              <a:effectLst/>
              <a:latin typeface="Segoe Sans Display" pitchFamily="2" charset="0"/>
              <a:ea typeface="+mn-ea"/>
              <a:cs typeface="+mn-cs"/>
            </a:endParaRPr>
          </a:p>
          <a:p>
            <a:pPr fontAlgn="t"/>
            <a:endParaRPr lang="en-US" sz="882" b="0" i="0" kern="1200" dirty="0">
              <a:solidFill>
                <a:schemeClr val="tx1"/>
              </a:solidFill>
              <a:effectLst/>
              <a:latin typeface="Segoe Sans Display" pitchFamily="2" charset="0"/>
              <a:ea typeface="+mn-ea"/>
              <a:cs typeface="+mn-cs"/>
            </a:endParaRPr>
          </a:p>
          <a:p>
            <a:pPr fontAlgn="t"/>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35084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26DDF-350F-6AE4-1E20-649DCA769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B648E-9740-4C52-ABCE-9DF79586D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505851-7891-ECE9-D46C-C44ABBE4A214}"/>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pPr fontAlgn="t"/>
            <a:r>
              <a:rPr lang="en-US" sz="882" b="0" i="0" kern="1200" dirty="0">
                <a:solidFill>
                  <a:schemeClr val="tx1"/>
                </a:solidFill>
                <a:effectLst/>
                <a:latin typeface="Segoe Sans Display" pitchFamily="2" charset="0"/>
                <a:ea typeface="+mn-ea"/>
                <a:cs typeface="+mn-cs"/>
              </a:rPr>
              <a:t>Let me show you a really cool feature. At the top of the Teams interface, there’s a newer capability—a little headphones icon. If I click on that, it turns on something called Audio Recap.</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Alternatively, in Microsoft Teams, you can find this feature on the left-hand side, or by clicking the three dots if you don’t see it. Look for the button called "Meet." This is an aggregated view of all your Teams meetings—an app dedicated to managing meetings, separate from other calendar items like doctor’s appointments.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Audio Recap creates something similar to a podcast of the meeting. While you could play the full recording, telemetry shows that most people don’t—if you missed a meeting, you probably don’t have another hour to listen to the whole thing. What you really want is a summary.</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You can ask for a list of all your meetings from a specific time period, like the last 14 or 30 days. You can generate an audio recap of up to eight meetings at once, and Teams will summarize all of them and play the summaries for you.</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Once it’s ready, you’ll see the summary. For example, today is Thursday, December 11th, 2025, and we’re covering the Project Falcon Launch Check-in. This session focused on two big decisions: when to launch Falcon Q and which executive will be the public face of the event.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The audio recap iterates through the transcription as if two people are discussing it.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As the summary is generated, you can scroll down and jump to individual chapters. When the recap is complete Teams creates an MP3 file of the recap.</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I’ve used this feature on mobile while on vacation. If I open the camera on my mobile app and select "Listen on mobile," Teams generates a QR code. Scanning it takes me to Teams on mobile, where I can play the audio summary.</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When the summary is finished generating, you’ll see a notification pop up so you can start the process and go do something else—Teams will let you know when it’s done. </a:t>
            </a:r>
          </a:p>
          <a:p>
            <a:pPr fontAlgn="t"/>
            <a:endParaRPr lang="en-US" sz="882" b="0" i="0" kern="1200" dirty="0">
              <a:solidFill>
                <a:schemeClr val="tx1"/>
              </a:solidFill>
              <a:effectLst/>
              <a:latin typeface="Segoe Sans Display" pitchFamily="2" charset="0"/>
              <a:ea typeface="+mn-ea"/>
              <a:cs typeface="+mn-cs"/>
            </a:endParaRPr>
          </a:p>
        </p:txBody>
      </p:sp>
      <p:sp>
        <p:nvSpPr>
          <p:cNvPr id="4" name="Header Placeholder 3">
            <a:extLst>
              <a:ext uri="{FF2B5EF4-FFF2-40B4-BE49-F238E27FC236}">
                <a16:creationId xmlns:a16="http://schemas.microsoft.com/office/drawing/2014/main" id="{59A8C8D3-2497-223A-98BE-243C0686D75F}"/>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7395E6E-8ECA-B3B2-38AE-E7D6CD56C93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2E1CE56-3BC5-470E-7EB9-408C0D5D96D4}"/>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BE889F76-194A-35C9-7ED2-18653CA377DD}"/>
              </a:ext>
            </a:extLst>
          </p:cNvPr>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970134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8A58C-9C15-D1E2-9106-3FE5507895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D00301-B45F-280E-A765-9D3C5AD50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4C1669-ADE8-80AF-304C-086413A067F6}"/>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If you have the Copilot Mobile app you have the option to do this demo live using screen sharing, show the demo with the audio, or show the demo and use the speaker notes to narrate it.</a:t>
            </a:r>
          </a:p>
          <a:p>
            <a:endParaRPr lang="en-US" dirty="0"/>
          </a:p>
          <a:p>
            <a:pPr fontAlgn="t"/>
            <a:r>
              <a:rPr lang="en-US" sz="882" b="0" i="0" kern="1200" dirty="0">
                <a:solidFill>
                  <a:schemeClr val="tx1"/>
                </a:solidFill>
                <a:effectLst/>
                <a:latin typeface="Segoe Sans Display" pitchFamily="2" charset="0"/>
                <a:ea typeface="+mn-ea"/>
                <a:cs typeface="+mn-cs"/>
              </a:rPr>
              <a:t>Now, I’m in Teams on my phone. If you look in the upper right, you’ll see the same icon for audio recap that we saw earlier. I can simply tap it to generate a recap and start listening. While you saw me do this on my computer, that’s not how I typically work. Usually, I’m commuting, waiting on something, or traveling—maybe on a plane—and I need to quickly catch up on my meetings.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Imagine I was on holiday while the rest of the team was working. I’d want to quickly catch up on what happened today. At the bottom right, I tap “New Recap,” select the last 24 hours, and let it generate a summary. In my demo environment, there’s only one meeting, but normally I’d have three or four. I can choose the style I want—podcast, newscast, or executive. The podcast style is conversational, while newscast sounds like a reporter, and executive is more of a back-and-forth.</a:t>
            </a:r>
          </a:p>
          <a:p>
            <a:pPr fontAlgn="t"/>
            <a:endParaRPr lang="en-US" sz="882" b="0" i="0" kern="1200" dirty="0">
              <a:solidFill>
                <a:schemeClr val="tx1"/>
              </a:solidFill>
              <a:effectLst/>
              <a:latin typeface="Segoe Sans Display" pitchFamily="2" charset="0"/>
              <a:ea typeface="+mn-ea"/>
              <a:cs typeface="+mn-cs"/>
            </a:endParaRPr>
          </a:p>
        </p:txBody>
      </p:sp>
      <p:sp>
        <p:nvSpPr>
          <p:cNvPr id="4" name="Header Placeholder 3">
            <a:extLst>
              <a:ext uri="{FF2B5EF4-FFF2-40B4-BE49-F238E27FC236}">
                <a16:creationId xmlns:a16="http://schemas.microsoft.com/office/drawing/2014/main" id="{F7D8A478-6D4B-829C-915E-47EC7462B48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F4F1B2B-8505-2A88-3DF4-E4073A05752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BB019EC-E287-1995-3F29-5B0F07D0FE38}"/>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6998D32B-B7F9-0AB3-2441-F65228E30FA6}"/>
              </a:ext>
            </a:extLst>
          </p:cNvPr>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3530153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Remember the prompt I showed earlier—the one that helps me review all the important things I need to do before starting my day? Now, let me show you a version that’s perfect for checking in during a holiday season. I think of this as my way of triaging with boundaries.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1193882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E8435-4F80-C72B-C8DF-390D79AAA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CF9765-EF25-42FD-BD26-58644119F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82EDE-09B7-974C-121F-341F3EE9BBDD}"/>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1" dirty="0"/>
              <a:t>You have the option to do this demo live, show the demo with the audio, or show the demo and use the speaker notes to narrate it.</a:t>
            </a:r>
          </a:p>
          <a:p>
            <a:endParaRPr lang="en-US" dirty="0"/>
          </a:p>
          <a:p>
            <a:pPr algn="l">
              <a:lnSpc>
                <a:spcPct val="120000"/>
              </a:lnSpc>
            </a:pPr>
            <a:r>
              <a:rPr lang="en-US" b="1" dirty="0"/>
              <a:t>Prompt:</a:t>
            </a:r>
            <a:r>
              <a:rPr lang="en-US" sz="882" b="1" kern="1200" dirty="0">
                <a:solidFill>
                  <a:schemeClr val="tx1"/>
                </a:solidFill>
                <a:effectLst/>
                <a:latin typeface="Segoe Sans Display" pitchFamily="2" charset="0"/>
                <a:ea typeface="+mn-ea"/>
                <a:cs typeface="+mn-cs"/>
              </a:rPr>
              <a:t> </a:t>
            </a:r>
            <a:r>
              <a:rPr lang="en-US" sz="900" b="1" dirty="0">
                <a:latin typeface="Segoe Sans Display Semilight" pitchFamily="2" charset="0"/>
                <a:cs typeface="Segoe Sans Display Semilight" pitchFamily="2" charset="0"/>
              </a:rPr>
              <a:t>Copilot, give me a 24-hour vacation check-in. Review my Teams chats, Teams channels, Outlook inbox, and Viva Engage communities. Summarize the key updates I should know about. List anything that is urgent and requires attention while I’m out. Then create a separate list of action items I should complete when I return. Exclude newsletters, promotions, and automated notifications. Keep everything concise, prioritized, and grouped by source</a:t>
            </a:r>
            <a:r>
              <a:rPr lang="en-US" b="1" dirty="0"/>
              <a:t>.</a:t>
            </a:r>
            <a:endParaRPr lang="en-US" sz="1000" b="1" dirty="0">
              <a:latin typeface="Segoe Sans Display Semilight" pitchFamily="2" charset="0"/>
              <a:cs typeface="Segoe Sans Display Semilight" pitchFamily="2" charset="0"/>
            </a:endParaRPr>
          </a:p>
          <a:p>
            <a:endParaRPr lang="en-US" dirty="0"/>
          </a:p>
          <a:p>
            <a:endParaRPr lang="en-US" dirty="0"/>
          </a:p>
          <a:p>
            <a:pPr fontAlgn="t"/>
            <a:r>
              <a:rPr lang="en-US" sz="882" b="0" i="0" kern="1200" dirty="0">
                <a:solidFill>
                  <a:schemeClr val="tx1"/>
                </a:solidFill>
                <a:effectLst/>
                <a:latin typeface="Segoe Sans Display" pitchFamily="2" charset="0"/>
                <a:ea typeface="+mn-ea"/>
                <a:cs typeface="+mn-cs"/>
              </a:rPr>
              <a:t>For this demo, I use Copilot to give me a 24-hour vacation check-in. I ask Copilot to review all my stuff, make a list of action items, and highlight what I need to do. This process takes a few minutes, so—like Gordon Ramsay—I’ve already prepared one in advance.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Let’s jump in and take a quick look at the results. I go into my conversation history to see what Copilot comes back with. It provides a summary of what happened in the last day.</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When I get a prompt written just right and I’m happy with how it works, I save it in the upper right corner—let’s call it “daily check-in.” The goal is to avoid getting sucked into work. Instead, I use my phone, go to my saved prompt, run it, get a quick summary of what’s going on, and then I’m off again.</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So, please take your vacation time when you can. If you must check in, use Copilot to make it a quick and easy process, so you don’t get pulled into all the details of work.</a:t>
            </a:r>
          </a:p>
          <a:p>
            <a:pPr fontAlgn="t"/>
            <a:endParaRPr lang="en-US" sz="882" b="0" i="0" kern="1200" dirty="0">
              <a:solidFill>
                <a:schemeClr val="tx1"/>
              </a:solidFill>
              <a:effectLst/>
              <a:latin typeface="Segoe Sans Display" pitchFamily="2" charset="0"/>
              <a:ea typeface="+mn-ea"/>
              <a:cs typeface="+mn-cs"/>
            </a:endParaRPr>
          </a:p>
        </p:txBody>
      </p:sp>
      <p:sp>
        <p:nvSpPr>
          <p:cNvPr id="4" name="Header Placeholder 3">
            <a:extLst>
              <a:ext uri="{FF2B5EF4-FFF2-40B4-BE49-F238E27FC236}">
                <a16:creationId xmlns:a16="http://schemas.microsoft.com/office/drawing/2014/main" id="{795E659B-C86A-A14B-10B5-D5B335AD482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12EB9F9-755D-AC87-238A-4C2FD636948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A04DA0D-198D-C958-F6BB-FF522A4C36C5}"/>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6C912C3A-4AD0-65C6-8055-A013A72BE7FF}"/>
              </a:ext>
            </a:extLst>
          </p:cNvPr>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1877612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additional ways to use Copilot while you’re not working. Since these are all web-based prompts they will work for everyone.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587215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20B25-40D1-1615-0250-5DECFF5A50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306EE-82DA-D733-DBA5-4FEEC23889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B7A5BF-7514-D274-52DE-CCD82BEBC0F5}"/>
              </a:ext>
            </a:extLst>
          </p:cNvPr>
          <p:cNvSpPr>
            <a:spLocks noGrp="1"/>
          </p:cNvSpPr>
          <p:nvPr>
            <p:ph type="body" idx="1"/>
          </p:nvPr>
        </p:nvSpPr>
        <p:spPr/>
        <p:txBody>
          <a:bodyPr/>
          <a:lstStyle/>
          <a:p>
            <a:pPr algn="l"/>
            <a:endParaRPr lang="en-US" dirty="0"/>
          </a:p>
        </p:txBody>
      </p:sp>
      <p:sp>
        <p:nvSpPr>
          <p:cNvPr id="4" name="Header Placeholder 3">
            <a:extLst>
              <a:ext uri="{FF2B5EF4-FFF2-40B4-BE49-F238E27FC236}">
                <a16:creationId xmlns:a16="http://schemas.microsoft.com/office/drawing/2014/main" id="{D7107BF5-82FE-CF00-97E2-D567BB0B987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EFCB83F-D568-9232-47C7-845391817D9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23DC899-F3D8-B7B5-B798-271C980A72F8}"/>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178B371D-A28B-AF2C-5815-81E8ED79E6AD}"/>
              </a:ext>
            </a:extLst>
          </p:cNvPr>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1468932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Once my holiday is over, I use Copilot to help me catch up on everything I missed. For example, I can ask Copilot, “What did I miss?” and it will look through all my recent work and provide a summary of the key items I need to review and focus on.</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This process helps me reorient and refresh, so I can get back to work efficiently. I simply enter a date to scope the catch-up period however I want. Copilot then gathers the most important updates, tasks, and conversations from that timeframe.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you’d like to try this, you don’t have to wait until the holidays are over. You can use this catch-up feature at any point to stay on top of your work.</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343471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I'm going to use Copilot and the Career Coach agent to guide me through the work I need to do. To get started, I’ll upload my objectives and let Copilot review what’s going on. This way, I can get personalized guidance and recommendations for my tasks and goals.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For example, if I have a high school reunion coming up this year, I want to make the most of my limited time to prepare and impress. Copilot can help me organize my work, set priorities, and track my progress, so I can focus on what matters most.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We’ll explore these features in more detail during our next session in January.</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1537932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For example, I can ask Copilot to give me a 30-day set of goals that will guide my progress. There's a helpful built-in agent inside Copilot called Learning Coach, which makes it easy to create a short, practical learning plan for developing a new skill or habit.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As we approach the new year, many of us come back with great intentions and plenty of resolutions. Copilot is a great tool to help you achieve those goals. Whether you're aiming to improve your fitness, learn something new, or build better habits, Copilot can support you with personalized plans and ongoing guidance.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We'll explore these features in more detail during our next customer hub session in January.</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2023642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43A3-F66B-5C7A-B50C-34FF1B495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01578-1B16-7FAA-12B0-D2E79B2DE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8C624-33F7-DA7D-BFFD-DBC473281FB3}"/>
              </a:ext>
            </a:extLst>
          </p:cNvPr>
          <p:cNvSpPr>
            <a:spLocks noGrp="1"/>
          </p:cNvSpPr>
          <p:nvPr>
            <p:ph type="body" idx="1"/>
          </p:nvPr>
        </p:nvSpPr>
        <p:spPr/>
        <p:txBody>
          <a:bodyPr/>
          <a:lstStyle/>
          <a:p>
            <a:r>
              <a:rPr lang="en-US" sz="882" b="0" i="0" kern="1200" dirty="0">
                <a:solidFill>
                  <a:schemeClr val="tx1"/>
                </a:solidFill>
                <a:effectLst/>
                <a:latin typeface="Segoe Sans Display" pitchFamily="2" charset="0"/>
                <a:ea typeface="+mn-ea"/>
                <a:cs typeface="+mn-cs"/>
              </a:rPr>
              <a:t>Reminder to download the mobile app to make check ins easy while you are out of the office.</a:t>
            </a:r>
          </a:p>
          <a:p>
            <a:endParaRPr lang="en-US" dirty="0"/>
          </a:p>
        </p:txBody>
      </p:sp>
      <p:sp>
        <p:nvSpPr>
          <p:cNvPr id="4" name="Header Placeholder 3">
            <a:extLst>
              <a:ext uri="{FF2B5EF4-FFF2-40B4-BE49-F238E27FC236}">
                <a16:creationId xmlns:a16="http://schemas.microsoft.com/office/drawing/2014/main" id="{E72327AB-1334-5F1E-39E9-E7BCBE0D8EE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4C397D9-C1D8-FF2C-8B5B-AEF8B1E49B8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8504CC1-DA2A-1612-713C-5A5C851C8852}"/>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3D077BD7-ECF1-4963-7788-2A95EA0D5741}"/>
              </a:ext>
            </a:extLst>
          </p:cNvPr>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186376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is available as a dedicated application for both Windows and Mac. You can pin it to your dock or taskbar, making it easy to launch whenever you need it.</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On a Mac, pressing the Option key and the spacebar will instantly open Copilot and activate voice mode, so you can start speaking your questions right away.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On Windows, you can do the same by pressing the Windows key and the letter C. If you hold down the Windows key and C together, Copilot immediately switches to voice interaction—just like using a push-to-talk button on a walkie-talkie.</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 find this feature especially handy. When I’m at my computer, I simply press Windows key + C, hold it down, and start asking Copilot questions. It feels a bit like having a conversation with the computer. Depending on your license Copilot responds based on your work data and/or information from the web, making it a powerful tool for quick, grounded answers.</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12/15/2025 12:29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0251144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9F78C-7ED9-3CAA-8074-6AAF01834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A0D42-3085-7EBD-91CC-CC827E8C517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04B062-EFD8-A593-6DA3-E4A21AB20D9C}"/>
              </a:ext>
            </a:extLst>
          </p:cNvPr>
          <p:cNvSpPr>
            <a:spLocks noGrp="1"/>
          </p:cNvSpPr>
          <p:nvPr>
            <p:ph type="body" idx="1"/>
          </p:nvPr>
        </p:nvSpPr>
        <p:spPr/>
        <p:txBody>
          <a:bodyPr/>
          <a:lstStyle/>
          <a:p>
            <a:r>
              <a:rPr lang="en-US" dirty="0"/>
              <a:t>Don’t forget to download the handout if you haven’t already!</a:t>
            </a:r>
          </a:p>
        </p:txBody>
      </p:sp>
      <p:sp>
        <p:nvSpPr>
          <p:cNvPr id="4" name="Header Placeholder 3">
            <a:extLst>
              <a:ext uri="{FF2B5EF4-FFF2-40B4-BE49-F238E27FC236}">
                <a16:creationId xmlns:a16="http://schemas.microsoft.com/office/drawing/2014/main" id="{6C2B8433-C4FB-59BB-9787-3DD4B032D738}"/>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44EB9F8-3A68-3221-3E63-5647366CA647}"/>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D0E50BB-BD43-62B0-1D65-6D61DB1FF0FA}"/>
              </a:ext>
            </a:extLst>
          </p:cNvPr>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a:extLst>
              <a:ext uri="{FF2B5EF4-FFF2-40B4-BE49-F238E27FC236}">
                <a16:creationId xmlns:a16="http://schemas.microsoft.com/office/drawing/2014/main" id="{2CF3397C-226B-ECCB-1840-E952F832778D}"/>
              </a:ext>
            </a:extLst>
          </p:cNvPr>
          <p:cNvSpPr>
            <a:spLocks noGrp="1"/>
          </p:cNvSpPr>
          <p:nvPr>
            <p:ph type="sldNum" sz="quarter" idx="5"/>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8021452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0" i="0" kern="1200" dirty="0">
                <a:solidFill>
                  <a:schemeClr val="tx1"/>
                </a:solidFill>
                <a:effectLst/>
                <a:latin typeface="Segoe Sans Display" pitchFamily="2" charset="0"/>
                <a:ea typeface="+mn-ea"/>
                <a:cs typeface="+mn-cs"/>
              </a:rPr>
              <a:t>As we wrap up, I want to highlight some resources that can help you and your organization get even more value from Copilot such as Customer Hub where you can get the latest information from Microsoft experts with extensive demos.</a:t>
            </a:r>
          </a:p>
          <a:p>
            <a:endParaRPr lang="en-US" sz="882" b="0" i="0" kern="1200" dirty="0">
              <a:solidFill>
                <a:schemeClr val="tx1"/>
              </a:solidFill>
              <a:effectLst/>
              <a:latin typeface="Segoe Sans Display" pitchFamily="2" charset="0"/>
              <a:ea typeface="+mn-ea"/>
              <a:cs typeface="+mn-cs"/>
            </a:endParaRPr>
          </a:p>
          <a:p>
            <a:pPr marL="0" lvl="0" indent="-105829">
              <a:buNone/>
            </a:pPr>
            <a:r>
              <a:rPr lang="en-US" sz="882" b="0" i="0" kern="1200" dirty="0">
                <a:solidFill>
                  <a:schemeClr val="tx1"/>
                </a:solidFill>
                <a:effectLst/>
                <a:latin typeface="Segoe Sans Display" pitchFamily="2" charset="0"/>
                <a:ea typeface="+mn-ea"/>
                <a:cs typeface="+mn-cs"/>
              </a:rPr>
              <a:t>If you want to see the full version of this course you can access is on Customer Hub here - https://msit.events.teams.microsoft.com/event/361e683b-acdc-4887-b03f-983561d189cf@72f988bf-86f1-41af-91ab-2d7cd011db47</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592796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everyone here is ready to take the next step and deliver sessions like this to your peers. Copilot can help everyone with their tasks, but it often takes people on the same team to work together to get the most from it.</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12:30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2302532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Sans Display" pitchFamily="2" charset="0"/>
                <a:ea typeface="+mn-ea"/>
                <a:cs typeface="+mn-cs"/>
              </a:rPr>
              <a:t>Copilot is available in the browser—go to m365.cloud.microsoft/chat for the Copilot app. It's available on different platforms, with slightly different UI depending on platform—optimized for keyboard or touch.</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12/15/2025 12:29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89162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The Copilot app is also integrated into Microsoft Teams and Outlook. If you go to the left sidebar, you see Copilot in the list of available apps such as Chat, Calendar, Calls, etc. for Teams and Mail, Calendar, People, Tasks, etc. for Outlook. This selection opens Copilot Chat within Teams or Outlook and lets you interact with Copilot Chat the same as you would in the Web app or desktop app. But note that its only Chat features so only Chat and agents. To Search or Create you’ll need to open the full Copilot app on the web or the desktop.</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Now you may notice that Teams and Outlook also have a Copilot icon in the ribbon. Clicking here will open a task pane on the right side of the app. These in-app Copilot Chat experiences are all customized for that app and let you use Copilot to work with your content in that app. At first, I found the two different UIs a little confusing. The key difference is that opening the app on the left sidebar let’s you use Copilot Chat without a preset context, while using the app on the right pop-out pane let’s you work within the context of the document that is open.</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I’ll talk about this more on the next slide.</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12/15/2025 12:29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915691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As I was just saying, Copilot Chat is also integrated directly into Microsoft apps like Outlook and Teams. It’s also in Word, Excel, PowerPoint, and OneNote. For example, in Word, you can click the Copilot button in the ribbon, and Copilot will help you work with the document you have open. </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If you’re using a licensed version of Copilot, you’ll notice additional features in the app user interface. For example, in Excel, when you select a range of cells, a Copilot button appears. Clicking it prompts Copilot to ask what you’d like to do—such as analyzing the data or looking for trends and insights. This makes the AI experience feel natural and embedded right into the tool, so you can get help as you work.</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The goal is to make Copilot a seamless part of your workflow, offering support and insights exactly when you need them, without interrupting your process.</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12/15/2025 12:29 PM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511656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943A3-F66B-5C7A-B50C-34FF1B495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F01578-1B16-7FAA-12B0-D2E79B2DE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18C624-33F7-DA7D-BFFD-DBC473281FB3}"/>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Copilot is also available on mobile devices. You can download the app by visiting aka.ms/</a:t>
            </a:r>
            <a:r>
              <a:rPr lang="en-US" sz="882" b="0" i="0" kern="1200" dirty="0" err="1">
                <a:solidFill>
                  <a:schemeClr val="tx1"/>
                </a:solidFill>
                <a:effectLst/>
                <a:latin typeface="Segoe Sans Display" pitchFamily="2" charset="0"/>
                <a:ea typeface="+mn-ea"/>
                <a:cs typeface="+mn-cs"/>
              </a:rPr>
              <a:t>copilotmobile</a:t>
            </a:r>
            <a:r>
              <a:rPr lang="en-US" sz="882" b="0" i="0" kern="1200" dirty="0">
                <a:solidFill>
                  <a:schemeClr val="tx1"/>
                </a:solidFill>
                <a:effectLst/>
                <a:latin typeface="Segoe Sans Display" pitchFamily="2" charset="0"/>
                <a:ea typeface="+mn-ea"/>
                <a:cs typeface="+mn-cs"/>
              </a:rPr>
              <a:t>, or by searching for Copilot in the Google Play Store or the Apple App Store. Once installed, simply sign in with your work or school credentials.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Having Copilot on your phone is especially helpful when you’re not in the office. You can access Copilot’s features wherever you are. For example, you can quickly ask questions, get summaries, or manage tasks directly from your mobile device.</a:t>
            </a:r>
          </a:p>
          <a:p>
            <a:endParaRPr lang="en-US" dirty="0"/>
          </a:p>
        </p:txBody>
      </p:sp>
      <p:sp>
        <p:nvSpPr>
          <p:cNvPr id="4" name="Header Placeholder 3">
            <a:extLst>
              <a:ext uri="{FF2B5EF4-FFF2-40B4-BE49-F238E27FC236}">
                <a16:creationId xmlns:a16="http://schemas.microsoft.com/office/drawing/2014/main" id="{E72327AB-1334-5F1E-39E9-E7BCBE0D8EE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4C397D9-C1D8-FF2C-8B5B-AEF8B1E49B8B}"/>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8504CC1-DA2A-1612-713C-5A5C851C8852}"/>
              </a:ext>
            </a:extLst>
          </p:cNvPr>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a:extLst>
              <a:ext uri="{FF2B5EF4-FFF2-40B4-BE49-F238E27FC236}">
                <a16:creationId xmlns:a16="http://schemas.microsoft.com/office/drawing/2014/main" id="{3D077BD7-ECF1-4963-7788-2A95EA0D5741}"/>
              </a:ext>
            </a:extLst>
          </p:cNvPr>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1863761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r>
              <a:rPr lang="en-US" sz="882" b="1" i="0" kern="1200" dirty="0">
                <a:solidFill>
                  <a:schemeClr val="tx1"/>
                </a:solidFill>
                <a:effectLst/>
                <a:latin typeface="Segoe Sans Display" pitchFamily="2" charset="0"/>
                <a:ea typeface="+mn-ea"/>
                <a:cs typeface="+mn-cs"/>
              </a:rPr>
              <a:t>Present this slide if you haven’t already prepared the handouts.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You’ve probably heard that you shouldn’t pass out handouts during a talk—people tend to focus on the paper instead of listening. But today, I’m breaking that rule because I want you to have a chance to explore these resources and play with them as we go. So download them now at the link here: </a:t>
            </a:r>
            <a:r>
              <a:rPr lang="en-US" dirty="0">
                <a:hlinkClick r:id="rId3"/>
              </a:rPr>
              <a:t>https://aka.ms/Copilot/HolidayPrompts</a:t>
            </a:r>
            <a:endParaRPr lang="en-US" sz="882" b="0" i="0" kern="1200" dirty="0">
              <a:solidFill>
                <a:schemeClr val="tx1"/>
              </a:solidFill>
              <a:effectLst/>
              <a:latin typeface="Segoe Sans Display" pitchFamily="2" charset="0"/>
              <a:ea typeface="+mn-ea"/>
              <a:cs typeface="+mn-cs"/>
            </a:endParaRP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Feel free to look through the handout as we move along. If you have any questions about what you see, just drop them into the chat and we’ll address them together.</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I’ve included several examples of how you can use these tools, and I’ll actually demonstrate more than what’s on the handout. My goal is to keep things simple and approachable, especially if you plan to share these resources with other users. I don’t want to overwhelm anyone or scare them away from trying AI. It’s best to start simple—crawl, walk, then run—as people get comfortable with these new tools.</a:t>
            </a:r>
          </a:p>
          <a:p>
            <a:pPr fontAlgn="t"/>
            <a:endParaRPr lang="en-US" sz="882" b="0" i="0" kern="1200" dirty="0">
              <a:solidFill>
                <a:schemeClr val="tx1"/>
              </a:solidFill>
              <a:effectLst/>
              <a:latin typeface="Segoe Sans Display" pitchFamily="2" charset="0"/>
              <a:ea typeface="+mn-ea"/>
              <a:cs typeface="+mn-cs"/>
            </a:endParaRPr>
          </a:p>
          <a:p>
            <a:pPr fontAlgn="t"/>
            <a:r>
              <a:rPr lang="en-US" sz="882" b="0" i="0" kern="1200" dirty="0">
                <a:solidFill>
                  <a:schemeClr val="tx1"/>
                </a:solidFill>
                <a:effectLst/>
                <a:latin typeface="Segoe Sans Display" pitchFamily="2" charset="0"/>
                <a:ea typeface="+mn-ea"/>
                <a:cs typeface="+mn-cs"/>
              </a:rPr>
              <a:t>Even though we’re a few years into the AI transformation, I find that many people still use these tools like basic search engines. They’re just asking simple questions, instead of taking advantage of the potential to use Copilot as a real assistant and get more work done.</a:t>
            </a:r>
          </a:p>
          <a:p>
            <a:pPr fontAlgn="t"/>
            <a:endParaRPr lang="en-US" sz="882" b="0" i="0" kern="1200" dirty="0">
              <a:solidFill>
                <a:schemeClr val="tx1"/>
              </a:solidFill>
              <a:effectLst/>
              <a:latin typeface="Segoe Sans Display" pitchFamily="2" charset="0"/>
              <a:ea typeface="+mn-ea"/>
              <a:cs typeface="+mn-cs"/>
            </a:endParaRPr>
          </a:p>
          <a:p>
            <a:endParaRPr lang="en-US" sz="882" kern="1200" dirty="0">
              <a:solidFill>
                <a:schemeClr val="tx1"/>
              </a:solidFill>
              <a:effectLst/>
              <a:latin typeface="Segoe Sans Display" pitchFamily="2" charset="0"/>
              <a:ea typeface="+mn-ea"/>
              <a:cs typeface="+mn-cs"/>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12/15/2025 12:29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40053730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5.wdp"/><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emf"/><Relationship Id="rId5" Type="http://schemas.microsoft.com/office/2007/relationships/hdphoto" Target="../media/hdphoto5.wdp"/><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12/15/2025</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3693268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cstate="screen">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20"/>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nchor="ctr">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latin typeface="+mj-lt"/>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6607470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screen">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20"/>
            <a:ext cx="12201331" cy="182880"/>
          </a:xfrm>
          <a:prstGeom prst="rect">
            <a:avLst/>
          </a:prstGeom>
          <a:ln>
            <a:noFill/>
          </a:ln>
          <a:effectLst/>
        </p:spPr>
      </p:pic>
      <p:sp>
        <p:nvSpPr>
          <p:cNvPr id="2" name="Title 1">
            <a:extLst>
              <a:ext uri="{FF2B5EF4-FFF2-40B4-BE49-F238E27FC236}">
                <a16:creationId xmlns:a16="http://schemas.microsoft.com/office/drawing/2014/main" id="{E898D75E-E587-7A84-E210-507FD2F3A90B}"/>
              </a:ext>
            </a:extLst>
          </p:cNvPr>
          <p:cNvSpPr>
            <a:spLocks noGrp="1"/>
          </p:cNvSpPr>
          <p:nvPr>
            <p:ph type="title"/>
          </p:nvPr>
        </p:nvSpPr>
        <p:spPr>
          <a:xfrm>
            <a:off x="571500" y="-601226"/>
            <a:ext cx="11049000" cy="492443"/>
          </a:xfrm>
          <a:prstGeom prst="rect">
            <a:avLst/>
          </a:prstGeom>
        </p:spPr>
        <p:txBody>
          <a:bodyPr lIns="0" tIns="0" rIns="0" bIns="0" anchor="b">
            <a:spAutoFit/>
          </a:bodyPr>
          <a:lstStyle>
            <a:lvl1pPr>
              <a:defRPr sz="3200"/>
            </a:lvl1pPr>
          </a:lstStyle>
          <a:p>
            <a:r>
              <a:rPr lang="en-US"/>
              <a:t>Click to edit Master title style</a:t>
            </a:r>
          </a:p>
        </p:txBody>
      </p:sp>
    </p:spTree>
    <p:extLst>
      <p:ext uri="{BB962C8B-B14F-4D97-AF65-F5344CB8AC3E}">
        <p14:creationId xmlns:p14="http://schemas.microsoft.com/office/powerpoint/2010/main" val="140099070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12/15/2025</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82734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12/15/2025</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124720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email">
            <a:extLst>
              <a:ext uri="{28A0092B-C50C-407E-A947-70E740481C1C}">
                <a14:useLocalDpi xmlns:a14="http://schemas.microsoft.com/office/drawing/2010/main"/>
              </a:ext>
            </a:extLst>
          </a:blip>
          <a:srcRect l="-537"/>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r:embed="rId4">
            <a:extLst>
              <a:ext uri="{96DAC541-7B7A-43D3-8B79-37D633B846F1}">
                <asvg:svgBlip xmlns:asvg="http://schemas.microsoft.com/office/drawing/2016/SVG/main" r:embed="rId5"/>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5806021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t="-247"/>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email">
            <a:extLst>
              <a:ext uri="{28A0092B-C50C-407E-A947-70E740481C1C}">
                <a14:useLocalDpi xmlns:a14="http://schemas.microsoft.com/office/drawing/2010/main"/>
              </a:ext>
            </a:extLst>
          </a:blip>
          <a:srcRect r="-43958"/>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38274611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17187384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8634231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l="-13"/>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cstate="email">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139416"/>
            <a:ext cx="7331228" cy="2579168"/>
          </a:xfrm>
          <a:prstGeom prst="rect">
            <a:avLst/>
          </a:prstGeom>
          <a:noFill/>
          <a:ln>
            <a:noFill/>
            <a:prstDash/>
          </a:ln>
          <a:effectLst/>
        </p:spPr>
        <p:txBody>
          <a:bodyPr wrap="square" lIns="0" rIns="0">
            <a:spAutoFit/>
          </a:bodyPr>
          <a:lstStyle/>
          <a:p>
            <a:pPr>
              <a:lnSpc>
                <a:spcPct val="80000"/>
              </a:lnSpc>
              <a:spcAft>
                <a:spcPts val="600"/>
              </a:spcAft>
            </a:pP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Thank</a:t>
            </a:r>
            <a:b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br>
            <a:r>
              <a:rPr lang="en-US" sz="10100" spc="0" baseline="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      you!</a:t>
            </a:r>
          </a:p>
        </p:txBody>
      </p:sp>
    </p:spTree>
    <p:extLst>
      <p:ext uri="{BB962C8B-B14F-4D97-AF65-F5344CB8AC3E}">
        <p14:creationId xmlns:p14="http://schemas.microsoft.com/office/powerpoint/2010/main" val="36089907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338682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1.emf"/><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39" r:id="rId1"/>
    <p:sldLayoutId id="2147485837" r:id="rId2"/>
    <p:sldLayoutId id="2147485990"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11"/>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879594036"/>
      </p:ext>
    </p:extLst>
  </p:cSld>
  <p:clrMap bg1="lt1" tx1="dk1" bg2="lt2" tx2="dk2" accent1="accent1" accent2="accent2" accent3="accent3" accent4="accent4" accent5="accent5" accent6="accent6" hlink="hlink" folHlink="folHlink"/>
  <p:sldLayoutIdLst>
    <p:sldLayoutId id="2147485922" r:id="rId1"/>
    <p:sldLayoutId id="2147485931" r:id="rId2"/>
    <p:sldLayoutId id="2147485940" r:id="rId3"/>
    <p:sldLayoutId id="2147485945" r:id="rId4"/>
    <p:sldLayoutId id="2147485952" r:id="rId5"/>
    <p:sldLayoutId id="2147485953" r:id="rId6"/>
    <p:sldLayoutId id="2147485991" r:id="rId7"/>
    <p:sldLayoutId id="2147485992" r:id="rId8"/>
    <p:sldLayoutId id="2147485993" r:id="rId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750231651"/>
      </p:ext>
    </p:extLst>
  </p:cSld>
  <p:clrMap bg1="lt1" tx1="dk1" bg2="lt2" tx2="dk2" accent1="accent1" accent2="accent2" accent3="accent3" accent4="accent4" accent5="accent5" accent6="accent6" hlink="hlink" folHlink="folHlink"/>
  <p:sldLayoutIdLst>
    <p:sldLayoutId id="2147485989" r:id="rId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microsoft.com/office/2017/04/relationships/track" Target="../media/track1.vtt"/><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aka.ms/CopilotPromptIngredient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5" Type="http://schemas.microsoft.com/office/2017/04/relationships/track" Target="../media/track2.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4.png"/><Relationship Id="rId5" Type="http://schemas.microsoft.com/office/2017/04/relationships/track" Target="../media/track3.vtt"/><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5" Type="http://schemas.microsoft.com/office/2017/04/relationships/track" Target="../media/track4.vtt"/><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7.png"/><Relationship Id="rId5" Type="http://schemas.microsoft.com/office/2017/04/relationships/track" Target="../media/track5.vtt"/><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8.png"/><Relationship Id="rId5" Type="http://schemas.microsoft.com/office/2017/04/relationships/track" Target="../media/track6.vtt"/><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0.png"/><Relationship Id="rId5" Type="http://schemas.microsoft.com/office/2017/04/relationships/track" Target="../media/track7.vtt"/><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41.png"/><Relationship Id="rId5" Type="http://schemas.microsoft.com/office/2017/04/relationships/track" Target="../media/track8.vtt"/><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2.png"/><Relationship Id="rId5" Type="http://schemas.microsoft.com/office/2017/04/relationships/track" Target="../media/track9.vtt"/><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3.png"/><Relationship Id="rId5" Type="http://schemas.microsoft.com/office/2017/04/relationships/track" Target="../media/track10.vtt"/><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44.png"/><Relationship Id="rId5" Type="http://schemas.microsoft.com/office/2017/04/relationships/track" Target="../media/track11.vtt"/><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aka.ms/Copilot/HolidayPrompts" TargetMode="External"/><Relationship Id="rId7"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aka.ms/CustomerHubSessions" TargetMode="External"/><Relationship Id="rId5" Type="http://schemas.openxmlformats.org/officeDocument/2006/relationships/image" Target="../media/image49.png"/><Relationship Id="rId4" Type="http://schemas.openxmlformats.org/officeDocument/2006/relationships/image" Target="../media/image48.svg"/></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hyperlink" Target="https://aka.ms/M365Champion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hyperlink" Target="https://aka.ms/copilotmobile"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hyperlink" Target="https://aka.ms/Copilot/HolidayPrompts" TargetMode="External"/><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C1F78C0C-C764-B989-C29E-97E56818BA26}"/>
              </a:ext>
            </a:extLst>
          </p:cNvPr>
          <p:cNvSpPr>
            <a:spLocks noGrp="1"/>
          </p:cNvSpPr>
          <p:nvPr>
            <p:ph type="title"/>
          </p:nvPr>
        </p:nvSpPr>
        <p:spPr>
          <a:xfrm>
            <a:off x="338404" y="2018007"/>
            <a:ext cx="5209641" cy="3046988"/>
          </a:xfrm>
          <a:prstGeom prst="rect">
            <a:avLst/>
          </a:prstGeom>
        </p:spPr>
        <p:txBody>
          <a:bodyPr/>
          <a:lstStyle/>
          <a:p>
            <a:r>
              <a:rPr lang="en-US" sz="4800" b="1"/>
              <a:t>Holiday Hustle, Copilot Style: Stay Productive While You Unplug</a:t>
            </a:r>
            <a:endParaRPr lang="en-US" sz="4800"/>
          </a:p>
        </p:txBody>
      </p:sp>
      <p:grpSp>
        <p:nvGrpSpPr>
          <p:cNvPr id="2" name="Group 1" descr="Portrait of a person smiling">
            <a:extLst>
              <a:ext uri="{FF2B5EF4-FFF2-40B4-BE49-F238E27FC236}">
                <a16:creationId xmlns:a16="http://schemas.microsoft.com/office/drawing/2014/main" id="{9473D0ED-BC5B-EB8B-516D-07B4D543415D}"/>
              </a:ext>
            </a:extLst>
          </p:cNvPr>
          <p:cNvGrpSpPr/>
          <p:nvPr/>
        </p:nvGrpSpPr>
        <p:grpSpPr>
          <a:xfrm>
            <a:off x="6343702" y="980674"/>
            <a:ext cx="5110842" cy="5110842"/>
            <a:chOff x="7086600" y="600530"/>
            <a:chExt cx="4902200" cy="4902200"/>
          </a:xfrm>
        </p:grpSpPr>
        <p:sp>
          <p:nvSpPr>
            <p:cNvPr id="3" name="Oval 2">
              <a:extLst>
                <a:ext uri="{FF2B5EF4-FFF2-40B4-BE49-F238E27FC236}">
                  <a16:creationId xmlns:a16="http://schemas.microsoft.com/office/drawing/2014/main" id="{B3F3C269-56D6-8BD6-618A-75CD0856217C}"/>
                </a:ext>
                <a:ext uri="{C183D7F6-B498-43B3-948B-1728B52AA6E4}">
                  <adec:decorative xmlns:adec="http://schemas.microsoft.com/office/drawing/2017/decorative" val="1"/>
                </a:ext>
              </a:extLst>
            </p:cNvPr>
            <p:cNvSpPr/>
            <p:nvPr/>
          </p:nvSpPr>
          <p:spPr bwMode="auto">
            <a:xfrm>
              <a:off x="7086600" y="600530"/>
              <a:ext cx="4902200" cy="4902200"/>
            </a:xfrm>
            <a:prstGeom prst="ellipse">
              <a:avLst/>
            </a:prstGeom>
            <a:solidFill>
              <a:schemeClr val="bg1"/>
            </a:solidFill>
            <a:ln>
              <a:noFill/>
              <a:headEnd type="none" w="med" len="med"/>
              <a:tailEnd type="none" w="med" len="med"/>
            </a:ln>
            <a:effectLst>
              <a:outerShdw blurRad="330200" dist="152400" algn="l"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a:ln>
                  <a:noFill/>
                </a:ln>
                <a:solidFill>
                  <a:srgbClr val="FFFFFF"/>
                </a:solidFill>
                <a:effectLst/>
                <a:uLnTx/>
                <a:uFillTx/>
                <a:latin typeface="Segoe Sans Text"/>
                <a:ea typeface="+mn-ea"/>
                <a:cs typeface="Segoe UI" pitchFamily="34" charset="0"/>
              </a:endParaRPr>
            </a:p>
          </p:txBody>
        </p:sp>
        <p:pic>
          <p:nvPicPr>
            <p:cNvPr id="4" name="Picture 3">
              <a:extLst>
                <a:ext uri="{FF2B5EF4-FFF2-40B4-BE49-F238E27FC236}">
                  <a16:creationId xmlns:a16="http://schemas.microsoft.com/office/drawing/2014/main" id="{77DA6AF1-2355-56A4-8F4F-BA21F36D81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145019" y="658949"/>
              <a:ext cx="4785362" cy="4785362"/>
            </a:xfrm>
            <a:custGeom>
              <a:avLst/>
              <a:gdLst>
                <a:gd name="connsiteX0" fmla="*/ 2171700 w 4343400"/>
                <a:gd name="connsiteY0" fmla="*/ 0 h 4343400"/>
                <a:gd name="connsiteX1" fmla="*/ 4343400 w 4343400"/>
                <a:gd name="connsiteY1" fmla="*/ 2171700 h 4343400"/>
                <a:gd name="connsiteX2" fmla="*/ 2171700 w 4343400"/>
                <a:gd name="connsiteY2" fmla="*/ 4343400 h 4343400"/>
                <a:gd name="connsiteX3" fmla="*/ 0 w 4343400"/>
                <a:gd name="connsiteY3" fmla="*/ 2171700 h 4343400"/>
                <a:gd name="connsiteX4" fmla="*/ 2171700 w 4343400"/>
                <a:gd name="connsiteY4" fmla="*/ 0 h 434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00" h="4343400">
                  <a:moveTo>
                    <a:pt x="2171700" y="0"/>
                  </a:moveTo>
                  <a:cubicBezTo>
                    <a:pt x="3371096" y="0"/>
                    <a:pt x="4343400" y="972304"/>
                    <a:pt x="4343400" y="2171700"/>
                  </a:cubicBezTo>
                  <a:cubicBezTo>
                    <a:pt x="4343400" y="3371098"/>
                    <a:pt x="3371096" y="4343400"/>
                    <a:pt x="2171700" y="4343400"/>
                  </a:cubicBezTo>
                  <a:cubicBezTo>
                    <a:pt x="972303" y="4343400"/>
                    <a:pt x="0" y="3371098"/>
                    <a:pt x="0" y="2171700"/>
                  </a:cubicBezTo>
                  <a:cubicBezTo>
                    <a:pt x="0" y="972304"/>
                    <a:pt x="972303" y="0"/>
                    <a:pt x="2171700" y="0"/>
                  </a:cubicBezTo>
                  <a:close/>
                </a:path>
              </a:pathLst>
            </a:custGeom>
          </p:spPr>
        </p:pic>
      </p:grpSp>
    </p:spTree>
    <p:extLst>
      <p:ext uri="{BB962C8B-B14F-4D97-AF65-F5344CB8AC3E}">
        <p14:creationId xmlns:p14="http://schemas.microsoft.com/office/powerpoint/2010/main" val="40072812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7631-BAFE-12DA-E82D-FB9DE4270602}"/>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3" name="Create a holiday image" descr="Demo video">
            <a:hlinkClick r:id="" action="ppaction://media"/>
            <a:extLst>
              <a:ext uri="{FF2B5EF4-FFF2-40B4-BE49-F238E27FC236}">
                <a16:creationId xmlns:a16="http://schemas.microsoft.com/office/drawing/2014/main" id="{45F7E425-0DF7-A44D-156D-C1A3FA823C65}"/>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E4C7F6E-AA1C-4764-9F65-3C6DDC5B50EE}" label="Create a holiday image"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37001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1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DFC3-E375-7AEA-7366-FD24BE68AC28}"/>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gradFill flip="none" rotWithShape="1">
                  <a:gsLst>
                    <a:gs pos="0">
                      <a:srgbClr val="94D8FE"/>
                    </a:gs>
                    <a:gs pos="100000">
                      <a:schemeClr val="bg1"/>
                    </a:gs>
                  </a:gsLst>
                  <a:lin ang="13500000" scaled="1"/>
                  <a:tileRect/>
                </a:gradFill>
                <a:effectLst/>
                <a:uLnTx/>
                <a:uFillTx/>
                <a:latin typeface="Segoe Sans Display Semibold" pitchFamily="2" charset="0"/>
                <a:ea typeface="+mn-ea"/>
                <a:cs typeface="Segoe Sans Display Semibold" pitchFamily="2" charset="0"/>
              </a:rPr>
              <a:t>The Art and Science of prompting</a:t>
            </a:r>
          </a:p>
        </p:txBody>
      </p:sp>
      <p:sp>
        <p:nvSpPr>
          <p:cNvPr id="3" name="Content Placeholder 2">
            <a:extLst>
              <a:ext uri="{FF2B5EF4-FFF2-40B4-BE49-F238E27FC236}">
                <a16:creationId xmlns:a16="http://schemas.microsoft.com/office/drawing/2014/main" id="{3048B850-69D0-EEAE-C45D-ED43B3BC0048}"/>
              </a:ext>
            </a:extLst>
          </p:cNvPr>
          <p:cNvSpPr txBox="1">
            <a:spLocks/>
          </p:cNvSpPr>
          <p:nvPr/>
        </p:nvSpPr>
        <p:spPr>
          <a:xfrm>
            <a:off x="584790" y="1719243"/>
            <a:ext cx="2664808" cy="4206543"/>
          </a:xfrm>
          <a:prstGeom prst="rect">
            <a:avLst/>
          </a:prstGeom>
        </p:spPr>
        <p:txBody>
          <a:bodyPr>
            <a:normAutofit/>
          </a:bodyPr>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rPr>
              <a:t>To get the best response, it’s important to focus on some of the </a:t>
            </a:r>
            <a:r>
              <a:rPr lang="en-US" sz="2400" spc="-38" dirty="0">
                <a:ln w="3175">
                  <a:noFill/>
                </a:ln>
                <a:solidFill>
                  <a:srgbClr val="FFFF00"/>
                </a:solidFill>
                <a:latin typeface="Segoe Sans Display" pitchFamily="2" charset="0"/>
              </a:rPr>
              <a:t>key elements</a:t>
            </a:r>
            <a:r>
              <a:rPr lang="en-US" sz="2400" dirty="0"/>
              <a:t> </a:t>
            </a:r>
            <a:r>
              <a:rPr lang="en-US" sz="2400" dirty="0">
                <a:solidFill>
                  <a:schemeClr val="bg1"/>
                </a:solidFill>
              </a:rPr>
              <a:t>when phrasing your Copilot prompts.</a:t>
            </a:r>
          </a:p>
          <a:p>
            <a:endParaRPr lang="en-US" sz="2400" dirty="0">
              <a:solidFill>
                <a:schemeClr val="bg1"/>
              </a:solidFill>
            </a:endParaRPr>
          </a:p>
        </p:txBody>
      </p:sp>
      <p:sp>
        <p:nvSpPr>
          <p:cNvPr id="4" name="Rectangle: Rounded Corners 3">
            <a:extLst>
              <a:ext uri="{FF2B5EF4-FFF2-40B4-BE49-F238E27FC236}">
                <a16:creationId xmlns:a16="http://schemas.microsoft.com/office/drawing/2014/main" id="{9AE31D83-1ED8-B0B3-AB9B-DC99123D0EEB}"/>
              </a:ext>
              <a:ext uri="{C183D7F6-B498-43B3-948B-1728B52AA6E4}">
                <adec:decorative xmlns:adec="http://schemas.microsoft.com/office/drawing/2017/decorative" val="1"/>
              </a:ext>
            </a:extLst>
          </p:cNvPr>
          <p:cNvSpPr/>
          <p:nvPr/>
        </p:nvSpPr>
        <p:spPr bwMode="auto">
          <a:xfrm>
            <a:off x="3633433" y="3397141"/>
            <a:ext cx="8009212" cy="1995566"/>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0D882741-7B72-A617-CE3C-1FBF9060B9A7}"/>
              </a:ext>
              <a:ext uri="{C183D7F6-B498-43B3-948B-1728B52AA6E4}">
                <adec:decorative xmlns:adec="http://schemas.microsoft.com/office/drawing/2017/decorative" val="1"/>
              </a:ext>
            </a:extLst>
          </p:cNvPr>
          <p:cNvSpPr txBox="1">
            <a:spLocks/>
          </p:cNvSpPr>
          <p:nvPr/>
        </p:nvSpPr>
        <p:spPr>
          <a:xfrm>
            <a:off x="3488377" y="1435100"/>
            <a:ext cx="8222188" cy="4490687"/>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6" name="Rectangle: Rounded Corners 5">
            <a:extLst>
              <a:ext uri="{FF2B5EF4-FFF2-40B4-BE49-F238E27FC236}">
                <a16:creationId xmlns:a16="http://schemas.microsoft.com/office/drawing/2014/main" id="{6DEB6069-8521-5BEF-6047-9CA7B93FC824}"/>
              </a:ext>
              <a:ext uri="{C183D7F6-B498-43B3-948B-1728B52AA6E4}">
                <adec:decorative xmlns:adec="http://schemas.microsoft.com/office/drawing/2017/decorative" val="1"/>
              </a:ext>
            </a:extLst>
          </p:cNvPr>
          <p:cNvSpPr/>
          <p:nvPr/>
        </p:nvSpPr>
        <p:spPr bwMode="auto">
          <a:xfrm>
            <a:off x="3488377" y="1435099"/>
            <a:ext cx="8225362" cy="4490687"/>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Rounded Rectangle 25">
            <a:extLst>
              <a:ext uri="{FF2B5EF4-FFF2-40B4-BE49-F238E27FC236}">
                <a16:creationId xmlns:a16="http://schemas.microsoft.com/office/drawing/2014/main" id="{9D48F87A-B8FE-7E18-5B48-2C4773192D34}"/>
              </a:ext>
            </a:extLst>
          </p:cNvPr>
          <p:cNvSpPr/>
          <p:nvPr/>
        </p:nvSpPr>
        <p:spPr bwMode="auto">
          <a:xfrm>
            <a:off x="3845449" y="2037652"/>
            <a:ext cx="1750388" cy="1221346"/>
          </a:xfrm>
          <a:prstGeom prst="roundRect">
            <a:avLst>
              <a:gd name="adj" fmla="val 14457"/>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1C61"/>
                </a:solidFill>
                <a:effectLst/>
                <a:uLnTx/>
                <a:uFillTx/>
                <a:latin typeface="Segoe UI Semibold"/>
                <a:ea typeface="+mn-ea"/>
                <a:cs typeface="Segoe UI Semibold" panose="020B0502040204020203" pitchFamily="34" charset="0"/>
              </a:rPr>
              <a:t>Goal</a:t>
            </a:r>
          </a:p>
        </p:txBody>
      </p:sp>
      <p:sp>
        <p:nvSpPr>
          <p:cNvPr id="8" name="TextBox 8">
            <a:extLst>
              <a:ext uri="{FF2B5EF4-FFF2-40B4-BE49-F238E27FC236}">
                <a16:creationId xmlns:a16="http://schemas.microsoft.com/office/drawing/2014/main" id="{C94EEB5C-AA09-DFDE-5AF8-FC1E59D39409}"/>
              </a:ext>
            </a:extLst>
          </p:cNvPr>
          <p:cNvSpPr txBox="1"/>
          <p:nvPr/>
        </p:nvSpPr>
        <p:spPr>
          <a:xfrm>
            <a:off x="3934470" y="3547634"/>
            <a:ext cx="1569345" cy="123110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What</a:t>
            </a:r>
            <a:r>
              <a:rPr kumimoji="0" lang="en-U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 response do you want from Copilot? </a:t>
            </a:r>
          </a:p>
        </p:txBody>
      </p:sp>
      <p:sp>
        <p:nvSpPr>
          <p:cNvPr id="9" name="Rounded Rectangle 26">
            <a:extLst>
              <a:ext uri="{FF2B5EF4-FFF2-40B4-BE49-F238E27FC236}">
                <a16:creationId xmlns:a16="http://schemas.microsoft.com/office/drawing/2014/main" id="{95960D4D-38EE-A08D-8911-ECF53FFE39A5}"/>
              </a:ext>
            </a:extLst>
          </p:cNvPr>
          <p:cNvSpPr/>
          <p:nvPr/>
        </p:nvSpPr>
        <p:spPr bwMode="auto">
          <a:xfrm>
            <a:off x="5845295" y="2037652"/>
            <a:ext cx="1750388" cy="1221346"/>
          </a:xfrm>
          <a:prstGeom prst="roundRect">
            <a:avLst>
              <a:gd name="adj" fmla="val 14536"/>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2A18"/>
                </a:solidFill>
                <a:effectLst/>
                <a:uLnTx/>
                <a:uFillTx/>
                <a:latin typeface="Segoe UI Semibold"/>
                <a:ea typeface="+mn-ea"/>
                <a:cs typeface="Segoe UI Semibold" panose="020B0502040204020203" pitchFamily="34" charset="0"/>
              </a:rPr>
              <a:t>Context</a:t>
            </a:r>
          </a:p>
        </p:txBody>
      </p:sp>
      <p:sp>
        <p:nvSpPr>
          <p:cNvPr id="10" name="TextBox 9">
            <a:extLst>
              <a:ext uri="{FF2B5EF4-FFF2-40B4-BE49-F238E27FC236}">
                <a16:creationId xmlns:a16="http://schemas.microsoft.com/office/drawing/2014/main" id="{A538614B-E6E3-C7CD-131F-09BA11704720}"/>
              </a:ext>
            </a:extLst>
          </p:cNvPr>
          <p:cNvSpPr txBox="1"/>
          <p:nvPr/>
        </p:nvSpPr>
        <p:spPr>
          <a:xfrm>
            <a:off x="6014946" y="3550585"/>
            <a:ext cx="1422174" cy="123110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Why</a:t>
            </a:r>
            <a:r>
              <a:rPr kumimoji="0" lang="en-US"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do you need it and who is involved?</a:t>
            </a:r>
          </a:p>
        </p:txBody>
      </p:sp>
      <p:sp>
        <p:nvSpPr>
          <p:cNvPr id="11" name="TextBox 7">
            <a:extLst>
              <a:ext uri="{FF2B5EF4-FFF2-40B4-BE49-F238E27FC236}">
                <a16:creationId xmlns:a16="http://schemas.microsoft.com/office/drawing/2014/main" id="{5ACB943C-75D0-036B-E4A0-32277D91990C}"/>
              </a:ext>
            </a:extLst>
          </p:cNvPr>
          <p:cNvSpPr txBox="1"/>
          <p:nvPr/>
        </p:nvSpPr>
        <p:spPr>
          <a:xfrm>
            <a:off x="7806071" y="3547633"/>
            <a:ext cx="1820304" cy="1538883"/>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Which</a:t>
            </a:r>
            <a:r>
              <a:rPr kumimoji="0" lang="en-US" sz="2000" b="0" i="0" u="none" strike="noStrike" kern="1200" cap="none" spc="0" normalizeH="0" baseline="0" noProof="0">
                <a:ln>
                  <a:noFill/>
                </a:ln>
                <a:solidFill>
                  <a:prstClr val="black"/>
                </a:solidFill>
                <a:effectLst/>
                <a:uLnTx/>
                <a:uFillTx/>
                <a:latin typeface="Segoe Sans Display" pitchFamily="2" charset="0"/>
                <a:ea typeface="+mn-ea"/>
                <a:cs typeface="Segoe Sans Display" pitchFamily="2" charset="0"/>
              </a:rPr>
              <a:t> information sources or samples should Copilot use?</a:t>
            </a:r>
          </a:p>
        </p:txBody>
      </p:sp>
      <p:sp>
        <p:nvSpPr>
          <p:cNvPr id="12" name="Rounded Rectangle 37">
            <a:extLst>
              <a:ext uri="{FF2B5EF4-FFF2-40B4-BE49-F238E27FC236}">
                <a16:creationId xmlns:a16="http://schemas.microsoft.com/office/drawing/2014/main" id="{92BCD71A-2714-3AA0-473A-8938B9ED5774}"/>
              </a:ext>
            </a:extLst>
          </p:cNvPr>
          <p:cNvSpPr/>
          <p:nvPr/>
        </p:nvSpPr>
        <p:spPr bwMode="auto">
          <a:xfrm>
            <a:off x="7834462" y="2043812"/>
            <a:ext cx="1762565" cy="1215186"/>
          </a:xfrm>
          <a:prstGeom prst="roundRect">
            <a:avLst>
              <a:gd name="adj" fmla="val 15091"/>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3F0041"/>
                </a:solidFill>
                <a:effectLst/>
                <a:uLnTx/>
                <a:uFillTx/>
                <a:latin typeface="Segoe UI Semibold"/>
                <a:ea typeface="+mn-ea"/>
                <a:cs typeface="Segoe UI Semibold" panose="020B0502040204020203" pitchFamily="34" charset="0"/>
              </a:rPr>
              <a:t>Source</a:t>
            </a:r>
          </a:p>
        </p:txBody>
      </p:sp>
      <p:sp>
        <p:nvSpPr>
          <p:cNvPr id="13" name="TextBox 6">
            <a:extLst>
              <a:ext uri="{FF2B5EF4-FFF2-40B4-BE49-F238E27FC236}">
                <a16:creationId xmlns:a16="http://schemas.microsoft.com/office/drawing/2014/main" id="{3388506D-D450-C2F5-55F7-44BA6F39B30E}"/>
              </a:ext>
            </a:extLst>
          </p:cNvPr>
          <p:cNvSpPr txBox="1"/>
          <p:nvPr/>
        </p:nvSpPr>
        <p:spPr>
          <a:xfrm>
            <a:off x="9814729" y="3547632"/>
            <a:ext cx="1750387" cy="1538883"/>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How</a:t>
            </a:r>
            <a:r>
              <a:rPr kumimoji="0" lang="en-U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 should Copilot respond</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egoe Sans Display" pitchFamily="2" charset="0"/>
                <a:ea typeface="+mn-ea"/>
                <a:cs typeface="Segoe Sans Display" pitchFamily="2" charset="0"/>
              </a:rPr>
              <a:t>to meet your expectations?</a:t>
            </a:r>
          </a:p>
        </p:txBody>
      </p:sp>
      <p:sp>
        <p:nvSpPr>
          <p:cNvPr id="14" name="Rounded Rectangle 34">
            <a:extLst>
              <a:ext uri="{FF2B5EF4-FFF2-40B4-BE49-F238E27FC236}">
                <a16:creationId xmlns:a16="http://schemas.microsoft.com/office/drawing/2014/main" id="{F12A367E-EF02-0E04-7287-6B451C334ADC}"/>
              </a:ext>
            </a:extLst>
          </p:cNvPr>
          <p:cNvSpPr/>
          <p:nvPr/>
        </p:nvSpPr>
        <p:spPr bwMode="auto">
          <a:xfrm>
            <a:off x="9802938" y="2037652"/>
            <a:ext cx="1750388" cy="1215186"/>
          </a:xfrm>
          <a:prstGeom prst="roundRect">
            <a:avLst>
              <a:gd name="adj" fmla="val 15867"/>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15" name="Rounded Rectangle 41">
            <a:extLst>
              <a:ext uri="{FF2B5EF4-FFF2-40B4-BE49-F238E27FC236}">
                <a16:creationId xmlns:a16="http://schemas.microsoft.com/office/drawing/2014/main" id="{3EF492C7-4DED-28FC-53BB-D98A484B5A92}"/>
              </a:ext>
            </a:extLst>
          </p:cNvPr>
          <p:cNvSpPr/>
          <p:nvPr/>
        </p:nvSpPr>
        <p:spPr bwMode="auto">
          <a:xfrm>
            <a:off x="5435304" y="1251541"/>
            <a:ext cx="4405470"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Include the right prompt ingredients</a:t>
            </a:r>
          </a:p>
        </p:txBody>
      </p:sp>
      <p:sp>
        <p:nvSpPr>
          <p:cNvPr id="16" name="Rounded Rectangle 25">
            <a:extLst>
              <a:ext uri="{FF2B5EF4-FFF2-40B4-BE49-F238E27FC236}">
                <a16:creationId xmlns:a16="http://schemas.microsoft.com/office/drawing/2014/main" id="{C1E8A210-CACF-2246-EAEA-36543DB4DD44}"/>
              </a:ext>
            </a:extLst>
          </p:cNvPr>
          <p:cNvSpPr/>
          <p:nvPr/>
        </p:nvSpPr>
        <p:spPr bwMode="auto">
          <a:xfrm>
            <a:off x="3845449" y="2031492"/>
            <a:ext cx="1750388" cy="1221346"/>
          </a:xfrm>
          <a:prstGeom prst="roundRect">
            <a:avLst>
              <a:gd name="adj" fmla="val 14457"/>
            </a:avLst>
          </a:prstGeom>
          <a:solidFill>
            <a:srgbClr val="0078D3"/>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17" name="Rounded Rectangle 26">
            <a:extLst>
              <a:ext uri="{FF2B5EF4-FFF2-40B4-BE49-F238E27FC236}">
                <a16:creationId xmlns:a16="http://schemas.microsoft.com/office/drawing/2014/main" id="{F2F6635D-3DAE-6433-3F6E-84EB77DC05DF}"/>
              </a:ext>
            </a:extLst>
          </p:cNvPr>
          <p:cNvSpPr/>
          <p:nvPr/>
        </p:nvSpPr>
        <p:spPr bwMode="auto">
          <a:xfrm>
            <a:off x="5845295" y="2031492"/>
            <a:ext cx="1750388" cy="1221346"/>
          </a:xfrm>
          <a:prstGeom prst="roundRect">
            <a:avLst>
              <a:gd name="adj" fmla="val 14536"/>
            </a:avLst>
          </a:prstGeom>
          <a:solidFill>
            <a:srgbClr val="00B050"/>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8" name="Rounded Rectangle 37">
            <a:extLst>
              <a:ext uri="{FF2B5EF4-FFF2-40B4-BE49-F238E27FC236}">
                <a16:creationId xmlns:a16="http://schemas.microsoft.com/office/drawing/2014/main" id="{4E82CD08-768A-F7A8-4C6E-E42E4B198AF0}"/>
              </a:ext>
            </a:extLst>
          </p:cNvPr>
          <p:cNvSpPr/>
          <p:nvPr/>
        </p:nvSpPr>
        <p:spPr bwMode="auto">
          <a:xfrm>
            <a:off x="7834462" y="2037652"/>
            <a:ext cx="1762565" cy="1215186"/>
          </a:xfrm>
          <a:prstGeom prst="roundRect">
            <a:avLst>
              <a:gd name="adj" fmla="val 15091"/>
            </a:avLst>
          </a:prstGeom>
          <a:solidFill>
            <a:srgbClr val="B4009E"/>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19" name="Rounded Rectangle 34">
            <a:extLst>
              <a:ext uri="{FF2B5EF4-FFF2-40B4-BE49-F238E27FC236}">
                <a16:creationId xmlns:a16="http://schemas.microsoft.com/office/drawing/2014/main" id="{12CDA8B1-1E3D-CB44-AB69-0B54863FC39C}"/>
              </a:ext>
            </a:extLst>
          </p:cNvPr>
          <p:cNvSpPr/>
          <p:nvPr/>
        </p:nvSpPr>
        <p:spPr bwMode="auto">
          <a:xfrm>
            <a:off x="9802938" y="2031492"/>
            <a:ext cx="1750388" cy="1215186"/>
          </a:xfrm>
          <a:prstGeom prst="roundRect">
            <a:avLst>
              <a:gd name="adj" fmla="val 15867"/>
            </a:avLst>
          </a:prstGeom>
          <a:solidFill>
            <a:srgbClr val="FF0000"/>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
        <p:nvSpPr>
          <p:cNvPr id="21" name="TextBox 20">
            <a:extLst>
              <a:ext uri="{FF2B5EF4-FFF2-40B4-BE49-F238E27FC236}">
                <a16:creationId xmlns:a16="http://schemas.microsoft.com/office/drawing/2014/main" id="{819F87F5-F6FA-981D-5E6D-DBE7C42426BB}"/>
              </a:ext>
            </a:extLst>
          </p:cNvPr>
          <p:cNvSpPr txBox="1"/>
          <p:nvPr/>
        </p:nvSpPr>
        <p:spPr>
          <a:xfrm>
            <a:off x="4028902" y="5969655"/>
            <a:ext cx="6816436" cy="523220"/>
          </a:xfrm>
          <a:prstGeom prst="rect">
            <a:avLst/>
          </a:prstGeom>
          <a:noFill/>
        </p:spPr>
        <p:txBody>
          <a:bodyPr wrap="square">
            <a:spAutoFit/>
          </a:bodyPr>
          <a:lstStyle/>
          <a:p>
            <a:pPr algn="ctr"/>
            <a:r>
              <a:rPr lang="en-US" sz="2800" dirty="0">
                <a:solidFill>
                  <a:schemeClr val="bg1"/>
                </a:solidFill>
                <a:hlinkClick r:id="rId3">
                  <a:extLst>
                    <a:ext uri="{A12FA001-AC4F-418D-AE19-62706E023703}">
                      <ahyp:hlinkClr xmlns:ahyp="http://schemas.microsoft.com/office/drawing/2018/hyperlinkcolor" val="tx"/>
                    </a:ext>
                  </a:extLst>
                </a:hlinkClick>
              </a:rPr>
              <a:t>aka.ms/CopilotPromptIngredients</a:t>
            </a:r>
            <a:endParaRPr lang="en-US" sz="4000" dirty="0">
              <a:solidFill>
                <a:schemeClr val="bg1"/>
              </a:solidFill>
            </a:endParaRPr>
          </a:p>
        </p:txBody>
      </p:sp>
    </p:spTree>
    <p:extLst>
      <p:ext uri="{BB962C8B-B14F-4D97-AF65-F5344CB8AC3E}">
        <p14:creationId xmlns:p14="http://schemas.microsoft.com/office/powerpoint/2010/main" val="4162396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anim calcmode="lin" valueType="num">
                                      <p:cBhvr>
                                        <p:cTn id="13" dur="750" fill="hold"/>
                                        <p:tgtEl>
                                          <p:spTgt spid="9"/>
                                        </p:tgtEl>
                                        <p:attrNameLst>
                                          <p:attrName>ppt_x</p:attrName>
                                        </p:attrNameLst>
                                      </p:cBhvr>
                                      <p:tavLst>
                                        <p:tav tm="0">
                                          <p:val>
                                            <p:strVal val="#ppt_x"/>
                                          </p:val>
                                        </p:tav>
                                        <p:tav tm="100000">
                                          <p:val>
                                            <p:strVal val="#ppt_x"/>
                                          </p:val>
                                        </p:tav>
                                      </p:tavLst>
                                    </p:anim>
                                    <p:anim calcmode="lin" valueType="num">
                                      <p:cBhvr>
                                        <p:cTn id="14" dur="75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animBg="1"/>
      <p:bldP spid="13" grpId="0"/>
      <p:bldP spid="14" grpId="0" animBg="1"/>
      <p:bldP spid="16" grpId="0" animBg="1"/>
      <p:bldP spid="16" grpId="1" animBg="1"/>
      <p:bldP spid="17" grpId="0" animBg="1"/>
      <p:bldP spid="17" grpId="1" animBg="1"/>
      <p:bldP spid="18" grpId="0" animBg="1"/>
      <p:bldP spid="18" grpId="1"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6512-65FE-D7FF-A3E3-04947EDE3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116B2-A301-2EE7-DE57-273010FA73AA}"/>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5" name="Party ideas prompt 1" descr="Demo video">
            <a:hlinkClick r:id="" action="ppaction://media"/>
            <a:extLst>
              <a:ext uri="{FF2B5EF4-FFF2-40B4-BE49-F238E27FC236}">
                <a16:creationId xmlns:a16="http://schemas.microsoft.com/office/drawing/2014/main" id="{F8BDD8CB-F9E8-884F-07FA-8A7A0E68299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1FC6707-09F3-4DDE-8F2C-39678B6B923F}" label="Party ideas prompt 1"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6227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6">
            <a:extLst>
              <a:ext uri="{FF2B5EF4-FFF2-40B4-BE49-F238E27FC236}">
                <a16:creationId xmlns:a16="http://schemas.microsoft.com/office/drawing/2014/main" id="{6EF87B76-0126-87B2-E88F-1AEA54AD4FD6}"/>
              </a:ext>
              <a:ext uri="{C183D7F6-B498-43B3-948B-1728B52AA6E4}">
                <adec:decorative xmlns:adec="http://schemas.microsoft.com/office/drawing/2017/decorative" val="1"/>
              </a:ext>
            </a:extLst>
          </p:cNvPr>
          <p:cNvSpPr/>
          <p:nvPr/>
        </p:nvSpPr>
        <p:spPr bwMode="auto">
          <a:xfrm>
            <a:off x="1533088" y="924083"/>
            <a:ext cx="9261643" cy="5009833"/>
          </a:xfrm>
          <a:prstGeom prst="roundRect">
            <a:avLst>
              <a:gd name="adj" fmla="val 4396"/>
            </a:avLst>
          </a:prstGeom>
          <a:solidFill>
            <a:schemeClr val="bg1">
              <a:lumMod val="95000"/>
            </a:schemeClr>
          </a:solidFill>
          <a:ln w="9525">
            <a:solidFill>
              <a:schemeClr val="tx1"/>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Rounded Rectangle 25">
            <a:extLst>
              <a:ext uri="{FF2B5EF4-FFF2-40B4-BE49-F238E27FC236}">
                <a16:creationId xmlns:a16="http://schemas.microsoft.com/office/drawing/2014/main" id="{7531F863-6740-6E0D-E2C4-C9BAFB6462CC}"/>
              </a:ext>
            </a:extLst>
          </p:cNvPr>
          <p:cNvSpPr/>
          <p:nvPr/>
        </p:nvSpPr>
        <p:spPr bwMode="auto">
          <a:xfrm>
            <a:off x="2870228" y="1340695"/>
            <a:ext cx="1732054" cy="385567"/>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Goal</a:t>
            </a:r>
          </a:p>
        </p:txBody>
      </p:sp>
      <p:sp>
        <p:nvSpPr>
          <p:cNvPr id="4" name="TextBox 8">
            <a:extLst>
              <a:ext uri="{FF2B5EF4-FFF2-40B4-BE49-F238E27FC236}">
                <a16:creationId xmlns:a16="http://schemas.microsoft.com/office/drawing/2014/main" id="{F65BD9BC-85BC-02D2-A173-D3482117F7C6}"/>
              </a:ext>
            </a:extLst>
          </p:cNvPr>
          <p:cNvSpPr txBox="1"/>
          <p:nvPr/>
        </p:nvSpPr>
        <p:spPr>
          <a:xfrm>
            <a:off x="3187878" y="1870115"/>
            <a:ext cx="1932206"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a:t>
            </a:r>
          </a:p>
        </p:txBody>
      </p:sp>
      <p:grpSp>
        <p:nvGrpSpPr>
          <p:cNvPr id="5" name="Group 4" descr="Arrow pointing to Generate 3-5 bullet points">
            <a:extLst>
              <a:ext uri="{FF2B5EF4-FFF2-40B4-BE49-F238E27FC236}">
                <a16:creationId xmlns:a16="http://schemas.microsoft.com/office/drawing/2014/main" id="{EF681903-37EB-885C-1E4A-7EB29B8EEC35}"/>
              </a:ext>
              <a:ext uri="{C183D7F6-B498-43B3-948B-1728B52AA6E4}">
                <adec:decorative xmlns:adec="http://schemas.microsoft.com/office/drawing/2017/decorative" val="0"/>
              </a:ext>
            </a:extLst>
          </p:cNvPr>
          <p:cNvGrpSpPr/>
          <p:nvPr/>
        </p:nvGrpSpPr>
        <p:grpSpPr>
          <a:xfrm>
            <a:off x="3033563" y="1763502"/>
            <a:ext cx="1818162" cy="817495"/>
            <a:chOff x="3771385" y="5402085"/>
            <a:chExt cx="1671567" cy="831347"/>
          </a:xfrm>
        </p:grpSpPr>
        <p:sp>
          <p:nvSpPr>
            <p:cNvPr id="6" name="Arc 5">
              <a:extLst>
                <a:ext uri="{FF2B5EF4-FFF2-40B4-BE49-F238E27FC236}">
                  <a16:creationId xmlns:a16="http://schemas.microsoft.com/office/drawing/2014/main" id="{E8680FA0-5C27-7FD0-D00B-39F61D07D414}"/>
                </a:ext>
              </a:extLst>
            </p:cNvPr>
            <p:cNvSpPr/>
            <p:nvPr/>
          </p:nvSpPr>
          <p:spPr>
            <a:xfrm>
              <a:off x="5124705" y="5913032"/>
              <a:ext cx="318247" cy="320400"/>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7" name="Straight Arrow Connector 6">
              <a:extLst>
                <a:ext uri="{FF2B5EF4-FFF2-40B4-BE49-F238E27FC236}">
                  <a16:creationId xmlns:a16="http://schemas.microsoft.com/office/drawing/2014/main" id="{5DD71873-3B71-B653-9B92-B9BCB9A897A8}"/>
                </a:ext>
              </a:extLst>
            </p:cNvPr>
            <p:cNvCxnSpPr>
              <a:cxnSpLocks/>
            </p:cNvCxnSpPr>
            <p:nvPr/>
          </p:nvCxnSpPr>
          <p:spPr>
            <a:xfrm>
              <a:off x="5442952" y="6052733"/>
              <a:ext cx="0" cy="1696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B16B142-9F8E-CB04-9EC6-377B0080AF93}"/>
                </a:ext>
              </a:extLst>
            </p:cNvPr>
            <p:cNvCxnSpPr>
              <a:cxnSpLocks/>
            </p:cNvCxnSpPr>
            <p:nvPr/>
          </p:nvCxnSpPr>
          <p:spPr>
            <a:xfrm flipH="1" flipV="1">
              <a:off x="3923424" y="5912832"/>
              <a:ext cx="1346371" cy="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a:extLst>
                <a:ext uri="{FF2B5EF4-FFF2-40B4-BE49-F238E27FC236}">
                  <a16:creationId xmlns:a16="http://schemas.microsoft.com/office/drawing/2014/main" id="{B1659AAD-B6CC-ED63-169D-DA8DCA00713A}"/>
                </a:ext>
              </a:extLst>
            </p:cNvPr>
            <p:cNvSpPr/>
            <p:nvPr/>
          </p:nvSpPr>
          <p:spPr>
            <a:xfrm rot="10800000">
              <a:off x="3771385" y="5592591"/>
              <a:ext cx="318247" cy="320400"/>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94C4505E-ED39-5616-DADC-B24A651907FA}"/>
                </a:ext>
              </a:extLst>
            </p:cNvPr>
            <p:cNvCxnSpPr>
              <a:cxnSpLocks/>
            </p:cNvCxnSpPr>
            <p:nvPr/>
          </p:nvCxnSpPr>
          <p:spPr>
            <a:xfrm>
              <a:off x="3771526" y="5402085"/>
              <a:ext cx="0" cy="3574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Rounded Rectangle 26">
            <a:extLst>
              <a:ext uri="{FF2B5EF4-FFF2-40B4-BE49-F238E27FC236}">
                <a16:creationId xmlns:a16="http://schemas.microsoft.com/office/drawing/2014/main" id="{568ABC6C-7F0F-503C-CD8C-2745A35B1CF2}"/>
              </a:ext>
            </a:extLst>
          </p:cNvPr>
          <p:cNvSpPr/>
          <p:nvPr/>
        </p:nvSpPr>
        <p:spPr bwMode="auto">
          <a:xfrm>
            <a:off x="7264420" y="1340695"/>
            <a:ext cx="1731896" cy="385567"/>
          </a:xfrm>
          <a:prstGeom prst="roundRect">
            <a:avLst>
              <a:gd name="adj" fmla="val 50000"/>
            </a:avLst>
          </a:prstGeom>
          <a:solidFill>
            <a:schemeClr val="bg1"/>
          </a:solidFill>
          <a:ln w="15875">
            <a:solidFill>
              <a:srgbClr val="00B050"/>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B050"/>
                </a:solidFill>
                <a:effectLst/>
                <a:uLnTx/>
                <a:uFillTx/>
                <a:latin typeface="Segoe UI Semibold"/>
                <a:ea typeface="+mn-ea"/>
                <a:cs typeface="Segoe UI Semibold" panose="020B0502040204020203" pitchFamily="34" charset="0"/>
              </a:rPr>
              <a:t>Context</a:t>
            </a:r>
          </a:p>
        </p:txBody>
      </p:sp>
      <p:sp>
        <p:nvSpPr>
          <p:cNvPr id="12" name="TextBox 9">
            <a:extLst>
              <a:ext uri="{FF2B5EF4-FFF2-40B4-BE49-F238E27FC236}">
                <a16:creationId xmlns:a16="http://schemas.microsoft.com/office/drawing/2014/main" id="{9000A2B7-301C-81E9-5A0E-60B5F6AC5376}"/>
              </a:ext>
            </a:extLst>
          </p:cNvPr>
          <p:cNvSpPr txBox="1"/>
          <p:nvPr/>
        </p:nvSpPr>
        <p:spPr>
          <a:xfrm>
            <a:off x="7382253" y="1846673"/>
            <a:ext cx="1096175" cy="484748"/>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Segoe UI Semibold"/>
                <a:ea typeface="+mn-ea"/>
                <a:cs typeface="Segoe UI Semibold"/>
              </a:rPr>
              <a:t>Why</a:t>
            </a:r>
            <a:r>
              <a:rPr kumimoji="0" lang="en-US" sz="1050" b="0" i="0" u="none" strike="noStrike" kern="1200" cap="none" spc="0" normalizeH="0" baseline="0" noProof="0" dirty="0">
                <a:ln>
                  <a:noFill/>
                </a:ln>
                <a:solidFill>
                  <a:prstClr val="black"/>
                </a:solidFill>
                <a:effectLst/>
                <a:uLnTx/>
                <a:uFillTx/>
                <a:latin typeface="Segoe UI"/>
                <a:ea typeface="+mn-ea"/>
                <a:cs typeface="Segoe UI"/>
              </a:rPr>
              <a:t> do you need it and </a:t>
            </a:r>
            <a:r>
              <a:rPr kumimoji="0" lang="en-US" sz="1050" b="0" i="0" u="none" strike="noStrike" kern="1200" cap="none" spc="0" normalizeH="0" baseline="0" noProof="0" dirty="0">
                <a:ln>
                  <a:noFill/>
                </a:ln>
                <a:solidFill>
                  <a:prstClr val="black"/>
                </a:solidFill>
                <a:effectLst/>
                <a:uLnTx/>
                <a:uFillTx/>
                <a:latin typeface="Segoe UI"/>
                <a:ea typeface="+mn-ea"/>
                <a:cs typeface="Segoe UI Semibold"/>
              </a:rPr>
              <a:t>who</a:t>
            </a:r>
            <a:r>
              <a:rPr kumimoji="0" lang="en-US" sz="1050" b="0" i="0" u="none" strike="noStrike" kern="1200" cap="none" spc="0" normalizeH="0" baseline="0" noProof="0" dirty="0">
                <a:ln>
                  <a:noFill/>
                </a:ln>
                <a:solidFill>
                  <a:prstClr val="black"/>
                </a:solidFill>
                <a:effectLst/>
                <a:uLnTx/>
                <a:uFillTx/>
                <a:latin typeface="Segoe UI"/>
                <a:ea typeface="+mn-ea"/>
                <a:cs typeface="Segoe UI"/>
              </a:rPr>
              <a:t> is involved?</a:t>
            </a:r>
          </a:p>
        </p:txBody>
      </p:sp>
      <p:grpSp>
        <p:nvGrpSpPr>
          <p:cNvPr id="38" name="Group 37">
            <a:extLst>
              <a:ext uri="{FF2B5EF4-FFF2-40B4-BE49-F238E27FC236}">
                <a16:creationId xmlns:a16="http://schemas.microsoft.com/office/drawing/2014/main" id="{1AECF058-2A7F-9470-66B8-35226D0FD0C1}"/>
              </a:ext>
              <a:ext uri="{C183D7F6-B498-43B3-948B-1728B52AA6E4}">
                <adec:decorative xmlns:adec="http://schemas.microsoft.com/office/drawing/2017/decorative" val="1"/>
              </a:ext>
            </a:extLst>
          </p:cNvPr>
          <p:cNvGrpSpPr/>
          <p:nvPr/>
        </p:nvGrpSpPr>
        <p:grpSpPr>
          <a:xfrm>
            <a:off x="8618004" y="1714245"/>
            <a:ext cx="378321" cy="1294757"/>
            <a:chOff x="8867383" y="1900334"/>
            <a:chExt cx="352375" cy="1688755"/>
          </a:xfrm>
        </p:grpSpPr>
        <p:sp>
          <p:nvSpPr>
            <p:cNvPr id="13" name="Arc 12">
              <a:extLst>
                <a:ext uri="{FF2B5EF4-FFF2-40B4-BE49-F238E27FC236}">
                  <a16:creationId xmlns:a16="http://schemas.microsoft.com/office/drawing/2014/main" id="{764DAEB2-99FB-4186-3E80-6F6757C86227}"/>
                </a:ext>
              </a:extLst>
            </p:cNvPr>
            <p:cNvSpPr/>
            <p:nvPr/>
          </p:nvSpPr>
          <p:spPr>
            <a:xfrm>
              <a:off x="8867383" y="2402786"/>
              <a:ext cx="346157" cy="315061"/>
            </a:xfrm>
            <a:prstGeom prst="arc">
              <a:avLst>
                <a:gd name="adj1" fmla="val 1589845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4" name="Straight Arrow Connector 13">
              <a:extLst>
                <a:ext uri="{FF2B5EF4-FFF2-40B4-BE49-F238E27FC236}">
                  <a16:creationId xmlns:a16="http://schemas.microsoft.com/office/drawing/2014/main" id="{F4BFD19F-5417-A035-6EF2-69EB060060EA}"/>
                </a:ext>
              </a:extLst>
            </p:cNvPr>
            <p:cNvCxnSpPr>
              <a:cxnSpLocks/>
            </p:cNvCxnSpPr>
            <p:nvPr/>
          </p:nvCxnSpPr>
          <p:spPr>
            <a:xfrm flipH="1">
              <a:off x="9205920" y="2536293"/>
              <a:ext cx="8136" cy="105279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Arc 14">
              <a:extLst>
                <a:ext uri="{FF2B5EF4-FFF2-40B4-BE49-F238E27FC236}">
                  <a16:creationId xmlns:a16="http://schemas.microsoft.com/office/drawing/2014/main" id="{20037408-EF02-E612-4024-C18DFE004917}"/>
                </a:ext>
              </a:extLst>
            </p:cNvPr>
            <p:cNvSpPr/>
            <p:nvPr/>
          </p:nvSpPr>
          <p:spPr>
            <a:xfrm rot="10800000">
              <a:off x="8873601" y="2085413"/>
              <a:ext cx="346157" cy="315061"/>
            </a:xfrm>
            <a:prstGeom prst="arc">
              <a:avLst>
                <a:gd name="adj1" fmla="val 16352078"/>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03CE04BF-B1E3-4ED8-2747-AD6544EDAE39}"/>
                </a:ext>
              </a:extLst>
            </p:cNvPr>
            <p:cNvCxnSpPr>
              <a:cxnSpLocks/>
            </p:cNvCxnSpPr>
            <p:nvPr/>
          </p:nvCxnSpPr>
          <p:spPr>
            <a:xfrm>
              <a:off x="8873754" y="1900334"/>
              <a:ext cx="0" cy="3515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Arc 16">
            <a:extLst>
              <a:ext uri="{FF2B5EF4-FFF2-40B4-BE49-F238E27FC236}">
                <a16:creationId xmlns:a16="http://schemas.microsoft.com/office/drawing/2014/main" id="{C9030716-FDD0-E2E9-E4BC-785D394653BD}"/>
              </a:ext>
              <a:ext uri="{C183D7F6-B498-43B3-948B-1728B52AA6E4}">
                <adec:decorative xmlns:adec="http://schemas.microsoft.com/office/drawing/2017/decorative" val="1"/>
              </a:ext>
            </a:extLst>
          </p:cNvPr>
          <p:cNvSpPr/>
          <p:nvPr/>
        </p:nvSpPr>
        <p:spPr>
          <a:xfrm flipH="1" flipV="1">
            <a:off x="1805480" y="5036363"/>
            <a:ext cx="453305" cy="227084"/>
          </a:xfrm>
          <a:prstGeom prst="arc">
            <a:avLst>
              <a:gd name="adj1" fmla="val 15962854"/>
              <a:gd name="adj2" fmla="val 21075271"/>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18" name="Straight Arrow Connector 17">
            <a:extLst>
              <a:ext uri="{FF2B5EF4-FFF2-40B4-BE49-F238E27FC236}">
                <a16:creationId xmlns:a16="http://schemas.microsoft.com/office/drawing/2014/main" id="{E57D67B8-EF98-FCDA-B050-6FD96E96AD80}"/>
              </a:ext>
              <a:ext uri="{C183D7F6-B498-43B3-948B-1728B52AA6E4}">
                <adec:decorative xmlns:adec="http://schemas.microsoft.com/office/drawing/2017/decorative" val="1"/>
              </a:ext>
            </a:extLst>
          </p:cNvPr>
          <p:cNvCxnSpPr>
            <a:cxnSpLocks/>
          </p:cNvCxnSpPr>
          <p:nvPr/>
        </p:nvCxnSpPr>
        <p:spPr>
          <a:xfrm flipV="1">
            <a:off x="1805480" y="3985869"/>
            <a:ext cx="4062" cy="1197489"/>
          </a:xfrm>
          <a:prstGeom prst="straightConnector1">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A97E52-7AD0-F99A-6F2B-E0D531B04BA0}"/>
              </a:ext>
              <a:ext uri="{C183D7F6-B498-43B3-948B-1728B52AA6E4}">
                <adec:decorative xmlns:adec="http://schemas.microsoft.com/office/drawing/2017/decorative" val="1"/>
              </a:ext>
            </a:extLst>
          </p:cNvPr>
          <p:cNvCxnSpPr>
            <a:cxnSpLocks/>
          </p:cNvCxnSpPr>
          <p:nvPr/>
        </p:nvCxnSpPr>
        <p:spPr>
          <a:xfrm>
            <a:off x="2043980" y="5267709"/>
            <a:ext cx="649597" cy="30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C10E8F58-7620-9C77-020A-20E14936BB8C}"/>
              </a:ext>
              <a:ext uri="{C183D7F6-B498-43B3-948B-1728B52AA6E4}">
                <adec:decorative xmlns:adec="http://schemas.microsoft.com/office/drawing/2017/decorative" val="1"/>
              </a:ext>
            </a:extLst>
          </p:cNvPr>
          <p:cNvSpPr/>
          <p:nvPr/>
        </p:nvSpPr>
        <p:spPr>
          <a:xfrm rot="10800000" flipH="1" flipV="1">
            <a:off x="2478758" y="5270269"/>
            <a:ext cx="453305" cy="227084"/>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A4FE8A56-B5B7-DBA9-57B2-094BF614B2DE}"/>
              </a:ext>
              <a:ext uri="{C183D7F6-B498-43B3-948B-1728B52AA6E4}">
                <adec:decorative xmlns:adec="http://schemas.microsoft.com/office/drawing/2017/decorative" val="1"/>
              </a:ext>
            </a:extLst>
          </p:cNvPr>
          <p:cNvCxnSpPr>
            <a:cxnSpLocks/>
          </p:cNvCxnSpPr>
          <p:nvPr/>
        </p:nvCxnSpPr>
        <p:spPr>
          <a:xfrm flipV="1">
            <a:off x="2932065" y="5405528"/>
            <a:ext cx="0" cy="250859"/>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67FB2BB-6530-0741-7352-2031BA035C8D}"/>
              </a:ext>
              <a:ext uri="{C183D7F6-B498-43B3-948B-1728B52AA6E4}">
                <adec:decorative xmlns:adec="http://schemas.microsoft.com/office/drawing/2017/decorative" val="1"/>
              </a:ext>
            </a:extLst>
          </p:cNvPr>
          <p:cNvCxnSpPr>
            <a:cxnSpLocks/>
          </p:cNvCxnSpPr>
          <p:nvPr/>
        </p:nvCxnSpPr>
        <p:spPr>
          <a:xfrm>
            <a:off x="2022383" y="3901010"/>
            <a:ext cx="45637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E974B873-CB5B-4570-85AE-4C613AC3A656}"/>
              </a:ext>
              <a:ext uri="{C183D7F6-B498-43B3-948B-1728B52AA6E4}">
                <adec:decorative xmlns:adec="http://schemas.microsoft.com/office/drawing/2017/decorative" val="1"/>
              </a:ext>
            </a:extLst>
          </p:cNvPr>
          <p:cNvSpPr/>
          <p:nvPr/>
        </p:nvSpPr>
        <p:spPr>
          <a:xfrm rot="5400000" flipH="1" flipV="1">
            <a:off x="1925535" y="3788907"/>
            <a:ext cx="225558" cy="456372"/>
          </a:xfrm>
          <a:prstGeom prst="arc">
            <a:avLst>
              <a:gd name="adj1" fmla="val 16277629"/>
              <a:gd name="adj2" fmla="val 2137862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4" name="TextBox 7">
            <a:extLst>
              <a:ext uri="{FF2B5EF4-FFF2-40B4-BE49-F238E27FC236}">
                <a16:creationId xmlns:a16="http://schemas.microsoft.com/office/drawing/2014/main" id="{7D0A9F9B-EB7D-F677-908E-323BDF6219DF}"/>
              </a:ext>
            </a:extLst>
          </p:cNvPr>
          <p:cNvSpPr txBox="1"/>
          <p:nvPr/>
        </p:nvSpPr>
        <p:spPr>
          <a:xfrm>
            <a:off x="2870228" y="4924856"/>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5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25" name="Rounded Rectangle 37">
            <a:extLst>
              <a:ext uri="{FF2B5EF4-FFF2-40B4-BE49-F238E27FC236}">
                <a16:creationId xmlns:a16="http://schemas.microsoft.com/office/drawing/2014/main" id="{EF38B272-2D89-8FA2-1DFF-4D982F4534E0}"/>
              </a:ext>
            </a:extLst>
          </p:cNvPr>
          <p:cNvSpPr/>
          <p:nvPr/>
        </p:nvSpPr>
        <p:spPr bwMode="auto">
          <a:xfrm>
            <a:off x="2896898" y="5342845"/>
            <a:ext cx="1913085" cy="406782"/>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grpSp>
        <p:nvGrpSpPr>
          <p:cNvPr id="26" name="Group 25" descr="Arrow pointing to Please use simple language so I can get up to speed quickly.">
            <a:extLst>
              <a:ext uri="{FF2B5EF4-FFF2-40B4-BE49-F238E27FC236}">
                <a16:creationId xmlns:a16="http://schemas.microsoft.com/office/drawing/2014/main" id="{A0A47A95-C8A2-1DD9-DC98-32869A71FD98}"/>
              </a:ext>
              <a:ext uri="{C183D7F6-B498-43B3-948B-1728B52AA6E4}">
                <adec:decorative xmlns:adec="http://schemas.microsoft.com/office/drawing/2017/decorative" val="0"/>
              </a:ext>
            </a:extLst>
          </p:cNvPr>
          <p:cNvGrpSpPr/>
          <p:nvPr/>
        </p:nvGrpSpPr>
        <p:grpSpPr>
          <a:xfrm rot="10800000">
            <a:off x="6688894" y="4493034"/>
            <a:ext cx="934662" cy="823990"/>
            <a:chOff x="3769739" y="7144164"/>
            <a:chExt cx="859302" cy="1601192"/>
          </a:xfrm>
        </p:grpSpPr>
        <p:grpSp>
          <p:nvGrpSpPr>
            <p:cNvPr id="27" name="Group 26">
              <a:extLst>
                <a:ext uri="{FF2B5EF4-FFF2-40B4-BE49-F238E27FC236}">
                  <a16:creationId xmlns:a16="http://schemas.microsoft.com/office/drawing/2014/main" id="{4E194083-CC85-5ED6-CA95-A211644D005D}"/>
                </a:ext>
              </a:extLst>
            </p:cNvPr>
            <p:cNvGrpSpPr/>
            <p:nvPr/>
          </p:nvGrpSpPr>
          <p:grpSpPr>
            <a:xfrm>
              <a:off x="4310794" y="7645759"/>
              <a:ext cx="318247" cy="1099597"/>
              <a:chOff x="4310794" y="7645759"/>
              <a:chExt cx="318247" cy="1099597"/>
            </a:xfrm>
          </p:grpSpPr>
          <p:sp>
            <p:nvSpPr>
              <p:cNvPr id="31" name="Arc 30">
                <a:extLst>
                  <a:ext uri="{FF2B5EF4-FFF2-40B4-BE49-F238E27FC236}">
                    <a16:creationId xmlns:a16="http://schemas.microsoft.com/office/drawing/2014/main" id="{E2087488-ACC8-68C4-C134-05FD7677AC2F}"/>
                  </a:ext>
                </a:extLst>
              </p:cNvPr>
              <p:cNvSpPr/>
              <p:nvPr/>
            </p:nvSpPr>
            <p:spPr>
              <a:xfrm>
                <a:off x="4310794" y="7645759"/>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3260C1F-6AEF-A00D-A810-99C342523BBE}"/>
                  </a:ext>
                </a:extLst>
              </p:cNvPr>
              <p:cNvCxnSpPr>
                <a:cxnSpLocks/>
              </p:cNvCxnSpPr>
              <p:nvPr/>
            </p:nvCxnSpPr>
            <p:spPr>
              <a:xfrm rot="10800000" flipH="1" flipV="1">
                <a:off x="4628900" y="7778586"/>
                <a:ext cx="141" cy="96677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AACA4FCF-2B5B-5B77-5151-01D2A6CAB13E}"/>
                </a:ext>
              </a:extLst>
            </p:cNvPr>
            <p:cNvCxnSpPr>
              <a:cxnSpLocks/>
            </p:cNvCxnSpPr>
            <p:nvPr/>
          </p:nvCxnSpPr>
          <p:spPr>
            <a:xfrm rot="10800000">
              <a:off x="3923719" y="7642338"/>
              <a:ext cx="5461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2F5884E9-1D8A-875B-0A8E-6EB2B244CBC8}"/>
                </a:ext>
              </a:extLst>
            </p:cNvPr>
            <p:cNvSpPr/>
            <p:nvPr/>
          </p:nvSpPr>
          <p:spPr>
            <a:xfrm rot="10800000">
              <a:off x="3769739" y="7326927"/>
              <a:ext cx="318247" cy="320400"/>
            </a:xfrm>
            <a:prstGeom prst="arc">
              <a:avLst>
                <a:gd name="adj1" fmla="val 15847894"/>
                <a:gd name="adj2" fmla="val 2145410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0" name="Straight Connector 29">
              <a:extLst>
                <a:ext uri="{FF2B5EF4-FFF2-40B4-BE49-F238E27FC236}">
                  <a16:creationId xmlns:a16="http://schemas.microsoft.com/office/drawing/2014/main" id="{77727BE1-9D33-B9F7-E397-1D67BE8D6137}"/>
                </a:ext>
              </a:extLst>
            </p:cNvPr>
            <p:cNvCxnSpPr>
              <a:cxnSpLocks/>
            </p:cNvCxnSpPr>
            <p:nvPr/>
          </p:nvCxnSpPr>
          <p:spPr>
            <a:xfrm>
              <a:off x="3769880" y="7144164"/>
              <a:ext cx="0" cy="3539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6">
            <a:extLst>
              <a:ext uri="{FF2B5EF4-FFF2-40B4-BE49-F238E27FC236}">
                <a16:creationId xmlns:a16="http://schemas.microsoft.com/office/drawing/2014/main" id="{D0DABC2E-8045-C155-10AC-9A3D164FE252}"/>
              </a:ext>
            </a:extLst>
          </p:cNvPr>
          <p:cNvSpPr txBox="1"/>
          <p:nvPr/>
        </p:nvSpPr>
        <p:spPr>
          <a:xfrm>
            <a:off x="7865903" y="4907778"/>
            <a:ext cx="1913086" cy="32316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Segoe UI Semibold"/>
                <a:ea typeface="+mn-ea"/>
                <a:cs typeface="Segoe UI Semibold" panose="020B0502040204020203" pitchFamily="34" charset="0"/>
              </a:rPr>
              <a:t>How</a:t>
            </a:r>
            <a:r>
              <a:rPr kumimoji="0" lang="en-US" sz="105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Segoe UI"/>
                <a:ea typeface="+mn-ea"/>
                <a:cs typeface="Segoe UI" panose="020B0502040204020203" pitchFamily="34" charset="0"/>
              </a:rPr>
              <a:t>to best meet your expectations?</a:t>
            </a:r>
          </a:p>
        </p:txBody>
      </p:sp>
      <p:sp>
        <p:nvSpPr>
          <p:cNvPr id="34" name="Rounded Rectangle 34">
            <a:extLst>
              <a:ext uri="{FF2B5EF4-FFF2-40B4-BE49-F238E27FC236}">
                <a16:creationId xmlns:a16="http://schemas.microsoft.com/office/drawing/2014/main" id="{F6149CEE-184A-E724-E616-52E678456541}"/>
              </a:ext>
            </a:extLst>
          </p:cNvPr>
          <p:cNvSpPr/>
          <p:nvPr/>
        </p:nvSpPr>
        <p:spPr bwMode="auto">
          <a:xfrm>
            <a:off x="7435471" y="5338515"/>
            <a:ext cx="1913085" cy="406782"/>
          </a:xfrm>
          <a:prstGeom prst="roundRect">
            <a:avLst>
              <a:gd name="adj" fmla="val 50000"/>
            </a:avLst>
          </a:prstGeom>
          <a:solidFill>
            <a:schemeClr val="bg1">
              <a:alpha val="99000"/>
            </a:schemeClr>
          </a:solidFill>
          <a:ln w="15875">
            <a:solidFill>
              <a:srgbClr val="FF5C39"/>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5C39"/>
                </a:solidFill>
                <a:effectLst/>
                <a:uLnTx/>
                <a:uFillTx/>
                <a:latin typeface="Segoe UI Semibold"/>
                <a:ea typeface="+mn-ea"/>
                <a:cs typeface="Segoe UI Semibold" panose="020B0502040204020203" pitchFamily="34" charset="0"/>
              </a:rPr>
              <a:t>Expectations</a:t>
            </a:r>
          </a:p>
        </p:txBody>
      </p:sp>
      <p:sp>
        <p:nvSpPr>
          <p:cNvPr id="35" name="TextBox 1">
            <a:extLst>
              <a:ext uri="{FF2B5EF4-FFF2-40B4-BE49-F238E27FC236}">
                <a16:creationId xmlns:a16="http://schemas.microsoft.com/office/drawing/2014/main" id="{035E34C3-9DC3-EC30-56DE-8F4AD91ECC56}"/>
              </a:ext>
            </a:extLst>
          </p:cNvPr>
          <p:cNvSpPr txBox="1"/>
          <p:nvPr/>
        </p:nvSpPr>
        <p:spPr>
          <a:xfrm>
            <a:off x="2470000" y="2564474"/>
            <a:ext cx="7552775" cy="2308324"/>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lvl="0">
              <a:defRPr/>
            </a:pPr>
            <a:r>
              <a:rPr lang="en-US" sz="2400" b="1" dirty="0">
                <a:solidFill>
                  <a:srgbClr val="0070C0"/>
                </a:solidFill>
                <a:latin typeface="Segoe UI Semibold"/>
                <a:cs typeface="Segoe UI Semibold" panose="020B0502040204020203" pitchFamily="34" charset="0"/>
              </a:rPr>
              <a:t>Generate a concise list of simple, creative, workplace-appropriate end-of-year party games. </a:t>
            </a:r>
            <a:r>
              <a:rPr lang="en-US" sz="2400" b="1" dirty="0">
                <a:solidFill>
                  <a:srgbClr val="00B050"/>
                </a:solidFill>
                <a:latin typeface="Segoe UI Semibold"/>
                <a:cs typeface="Segoe UI Semibold" panose="020B0502040204020203" pitchFamily="34" charset="0"/>
              </a:rPr>
              <a:t>I’ll use them at our office party.  </a:t>
            </a:r>
            <a:r>
              <a:rPr lang="en-US" sz="2400" b="1" dirty="0">
                <a:solidFill>
                  <a:srgbClr val="C03BC4"/>
                </a:solidFill>
                <a:latin typeface="Segoe UI Semibold"/>
                <a:cs typeface="Segoe UI Semibold" panose="020B0502040204020203" pitchFamily="34" charset="0"/>
              </a:rPr>
              <a:t>Use corporate event planning best practices and current celebration trends. </a:t>
            </a:r>
            <a:r>
              <a:rPr lang="en-US" sz="2400" b="1" dirty="0">
                <a:solidFill>
                  <a:srgbClr val="FF5C39"/>
                </a:solidFill>
                <a:latin typeface="Segoe UI Semibold"/>
                <a:cs typeface="Segoe UI Semibold" panose="020B0502040204020203" pitchFamily="34" charset="0"/>
              </a:rPr>
              <a:t>Include brief descriptions of each idea, suitable for a diverse office environment.</a:t>
            </a:r>
          </a:p>
        </p:txBody>
      </p:sp>
      <p:sp>
        <p:nvSpPr>
          <p:cNvPr id="37" name="Rounded Rectangle 41">
            <a:extLst>
              <a:ext uri="{FF2B5EF4-FFF2-40B4-BE49-F238E27FC236}">
                <a16:creationId xmlns:a16="http://schemas.microsoft.com/office/drawing/2014/main" id="{5F51460B-E396-6EEE-C7D7-F6C5D8F539C7}"/>
              </a:ext>
            </a:extLst>
          </p:cNvPr>
          <p:cNvSpPr>
            <a:spLocks noGrp="1"/>
          </p:cNvSpPr>
          <p:nvPr>
            <p:ph type="title" idx="4294967295"/>
          </p:nvPr>
        </p:nvSpPr>
        <p:spPr bwMode="auto">
          <a:xfrm>
            <a:off x="3924692" y="716441"/>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w="9525" cap="flat" cmpd="sng" algn="ctr">
            <a:noFill/>
            <a:prstDash val="solid"/>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dirty="0">
                <a:ln>
                  <a:noFill/>
                </a:ln>
                <a:solidFill>
                  <a:srgbClr val="FFFFFF"/>
                </a:solidFill>
                <a:effectLst/>
                <a:uLnTx/>
                <a:uFillTx/>
                <a:latin typeface="Segoe Sans Display Semibold" pitchFamily="2" charset="0"/>
                <a:ea typeface="+mn-ea"/>
                <a:cs typeface="Segoe Sans Display Semibold" pitchFamily="2" charset="0"/>
              </a:rPr>
              <a:t>Include the right prompt ingredients</a:t>
            </a:r>
          </a:p>
        </p:txBody>
      </p:sp>
    </p:spTree>
    <p:extLst>
      <p:ext uri="{BB962C8B-B14F-4D97-AF65-F5344CB8AC3E}">
        <p14:creationId xmlns:p14="http://schemas.microsoft.com/office/powerpoint/2010/main" val="42122617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8105E-C93B-3848-4850-5650373D61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B1C143-1B45-55C3-0178-3C1ABD778FC4}"/>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7" name="Party ideas prompt 2" descr="Demo video">
            <a:hlinkClick r:id="" action="ppaction://media"/>
            <a:extLst>
              <a:ext uri="{FF2B5EF4-FFF2-40B4-BE49-F238E27FC236}">
                <a16:creationId xmlns:a16="http://schemas.microsoft.com/office/drawing/2014/main" id="{5DE5C602-603D-B42C-BA3A-6B139451D1F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36B7018-3852-43D7-8011-3F9EA9F3BE3A}" label="Party ideas prompt 2"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5359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05DE-09E8-E389-AC66-FEC2FA0E820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7AE1B55-2699-1FED-E467-5993CF534253}"/>
              </a:ext>
            </a:extLst>
          </p:cNvPr>
          <p:cNvSpPr>
            <a:spLocks noGrp="1"/>
          </p:cNvSpPr>
          <p:nvPr>
            <p:ph type="title"/>
          </p:nvPr>
        </p:nvSpPr>
        <p:spPr>
          <a:xfrm>
            <a:off x="571500" y="2183398"/>
            <a:ext cx="4179404" cy="2308324"/>
          </a:xfrm>
        </p:spPr>
        <p:txBody>
          <a:bodyPr/>
          <a:lstStyle/>
          <a:p>
            <a:r>
              <a:rPr lang="en-US" dirty="0"/>
              <a:t>Before the Holiday:</a:t>
            </a:r>
            <a:br>
              <a:rPr lang="en-US" dirty="0"/>
            </a:br>
            <a:r>
              <a:rPr lang="en-US" dirty="0"/>
              <a:t>Clear the Clutter, Complete what Matters</a:t>
            </a:r>
          </a:p>
        </p:txBody>
      </p:sp>
    </p:spTree>
    <p:extLst>
      <p:ext uri="{BB962C8B-B14F-4D97-AF65-F5344CB8AC3E}">
        <p14:creationId xmlns:p14="http://schemas.microsoft.com/office/powerpoint/2010/main" val="2769864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B7-7CE6-E5DB-E6FF-5579D2360F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9F708-90F0-D9BC-F342-D14A0FA13528}"/>
              </a:ext>
            </a:extLst>
          </p:cNvPr>
          <p:cNvSpPr>
            <a:spLocks noGrp="1"/>
          </p:cNvSpPr>
          <p:nvPr>
            <p:ph type="title"/>
          </p:nvPr>
        </p:nvSpPr>
        <p:spPr/>
        <p:txBody>
          <a:bodyPr/>
          <a:lstStyle/>
          <a:p>
            <a:r>
              <a:rPr lang="en-US" dirty="0"/>
              <a:t>Before the Holiday</a:t>
            </a:r>
            <a:br>
              <a:rPr lang="en-US" dirty="0"/>
            </a:br>
            <a:r>
              <a:rPr lang="en-US" sz="2000" dirty="0">
                <a:solidFill>
                  <a:srgbClr val="4C6BCC"/>
                </a:solidFill>
                <a:latin typeface="Segoe UI" panose="020B0502040204020203" pitchFamily="34" charset="0"/>
                <a:cs typeface="Segoe UI" panose="020B0502040204020203" pitchFamily="34" charset="0"/>
              </a:rPr>
              <a:t>Clear the Clutter, Complete what Matters</a:t>
            </a:r>
            <a:br>
              <a:rPr lang="en-US" dirty="0"/>
            </a:br>
            <a:endParaRPr lang="en-US" dirty="0"/>
          </a:p>
        </p:txBody>
      </p:sp>
      <p:sp>
        <p:nvSpPr>
          <p:cNvPr id="4" name="Rounded Rectangle 80">
            <a:extLst>
              <a:ext uri="{FF2B5EF4-FFF2-40B4-BE49-F238E27FC236}">
                <a16:creationId xmlns:a16="http://schemas.microsoft.com/office/drawing/2014/main" id="{8EF9398B-D30B-527F-2802-5DAAAB36B0E8}"/>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A597D4A2-5CD0-A3B2-2DFC-C02CC541602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47C5597-3968-4D4A-437F-B47EB6365F58}"/>
              </a:ext>
            </a:extLst>
          </p:cNvPr>
          <p:cNvSpPr txBox="1"/>
          <p:nvPr/>
        </p:nvSpPr>
        <p:spPr>
          <a:xfrm>
            <a:off x="1160890" y="2904862"/>
            <a:ext cx="9907326" cy="523220"/>
          </a:xfrm>
          <a:prstGeom prst="rect">
            <a:avLst/>
          </a:prstGeom>
          <a:noFill/>
          <a:ln>
            <a:noFill/>
          </a:ln>
        </p:spPr>
        <p:txBody>
          <a:bodyPr wrap="square">
            <a:spAutoFit/>
          </a:bodyPr>
          <a:lstStyle/>
          <a:p>
            <a:pPr algn="ctr">
              <a:lnSpc>
                <a:spcPct val="120000"/>
              </a:lnSpc>
            </a:pPr>
            <a:r>
              <a:rPr lang="en-US" sz="2600" dirty="0">
                <a:latin typeface="Segoe Sans Display Semilight" pitchFamily="2" charset="0"/>
                <a:cs typeface="Segoe Sans Display Semilight" pitchFamily="2" charset="0"/>
              </a:rPr>
              <a:t>Brainstorm ideas for an office end of year party</a:t>
            </a:r>
          </a:p>
        </p:txBody>
      </p:sp>
      <p:sp>
        <p:nvSpPr>
          <p:cNvPr id="8" name="TextBox 7">
            <a:extLst>
              <a:ext uri="{FF2B5EF4-FFF2-40B4-BE49-F238E27FC236}">
                <a16:creationId xmlns:a16="http://schemas.microsoft.com/office/drawing/2014/main" id="{7EDE0A14-942C-7716-F514-62DEEA376148}"/>
              </a:ext>
            </a:extLst>
          </p:cNvPr>
          <p:cNvSpPr txBox="1"/>
          <p:nvPr/>
        </p:nvSpPr>
        <p:spPr>
          <a:xfrm>
            <a:off x="1749288" y="2344275"/>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Include Goal, Context, Source, Expectations</a:t>
            </a:r>
          </a:p>
        </p:txBody>
      </p:sp>
      <p:sp>
        <p:nvSpPr>
          <p:cNvPr id="3" name="TextBox 2">
            <a:extLst>
              <a:ext uri="{FF2B5EF4-FFF2-40B4-BE49-F238E27FC236}">
                <a16:creationId xmlns:a16="http://schemas.microsoft.com/office/drawing/2014/main" id="{4B9ED029-1EBE-671E-004D-7690659BA59F}"/>
              </a:ext>
            </a:extLst>
          </p:cNvPr>
          <p:cNvSpPr txBox="1"/>
          <p:nvPr/>
        </p:nvSpPr>
        <p:spPr>
          <a:xfrm>
            <a:off x="1195008" y="3545093"/>
            <a:ext cx="9907326" cy="1963614"/>
          </a:xfrm>
          <a:prstGeom prst="rect">
            <a:avLst/>
          </a:prstGeom>
          <a:noFill/>
          <a:ln>
            <a:noFill/>
          </a:ln>
        </p:spPr>
        <p:txBody>
          <a:bodyPr wrap="square">
            <a:spAutoFit/>
          </a:bodyPr>
          <a:lstStyle/>
          <a:p>
            <a:pPr algn="ctr">
              <a:lnSpc>
                <a:spcPct val="120000"/>
              </a:lnSpc>
            </a:pPr>
            <a:r>
              <a:rPr lang="en-US" sz="2600" dirty="0">
                <a:latin typeface="Segoe Sans Display Semilight" pitchFamily="2" charset="0"/>
                <a:cs typeface="Segoe Sans Display Semilight" pitchFamily="2" charset="0"/>
              </a:rPr>
              <a:t>Generate a concise list of simple, creative, workplace-appropriate end-of-year party games or activities. Use corporate event planning best practices and current celebration trends. Include brief descriptions of each idea, suitable for a diverse office environment.</a:t>
            </a:r>
          </a:p>
        </p:txBody>
      </p:sp>
      <p:pic>
        <p:nvPicPr>
          <p:cNvPr id="7" name="Picture 6" descr="Image of handout">
            <a:extLst>
              <a:ext uri="{FF2B5EF4-FFF2-40B4-BE49-F238E27FC236}">
                <a16:creationId xmlns:a16="http://schemas.microsoft.com/office/drawing/2014/main" id="{449014D7-73C5-655F-DF4A-A1552501C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3117">
            <a:off x="10827444" y="4974327"/>
            <a:ext cx="901890" cy="1202520"/>
          </a:xfrm>
          <a:prstGeom prst="rect">
            <a:avLst/>
          </a:prstGeom>
          <a:ln w="3175">
            <a:solidFill>
              <a:schemeClr val="tx1"/>
            </a:solidFill>
          </a:ln>
          <a:effectLst>
            <a:outerShdw blurRad="63500" sx="102000" sy="102000" algn="ctr" rotWithShape="0">
              <a:prstClr val="black">
                <a:alpha val="46000"/>
              </a:prstClr>
            </a:outerShdw>
          </a:effectLst>
        </p:spPr>
      </p:pic>
    </p:spTree>
    <p:extLst>
      <p:ext uri="{BB962C8B-B14F-4D97-AF65-F5344CB8AC3E}">
        <p14:creationId xmlns:p14="http://schemas.microsoft.com/office/powerpoint/2010/main" val="1697827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2912-516C-E8A9-779F-41A7CAABF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F52384-C231-CC1F-6B26-4376C4D80AA8}"/>
              </a:ext>
            </a:extLst>
          </p:cNvPr>
          <p:cNvSpPr>
            <a:spLocks noGrp="1"/>
          </p:cNvSpPr>
          <p:nvPr>
            <p:ph type="title"/>
          </p:nvPr>
        </p:nvSpPr>
        <p:spPr/>
        <p:txBody>
          <a:bodyPr/>
          <a:lstStyle/>
          <a:p>
            <a:r>
              <a:rPr lang="en-US" dirty="0"/>
              <a:t>Before the Holiday</a:t>
            </a:r>
            <a:br>
              <a:rPr lang="en-US" dirty="0"/>
            </a:br>
            <a:r>
              <a:rPr lang="en-US" sz="2000" dirty="0">
                <a:solidFill>
                  <a:srgbClr val="4C6BCC"/>
                </a:solidFill>
                <a:latin typeface="Segoe UI" panose="020B0502040204020203" pitchFamily="34" charset="0"/>
                <a:cs typeface="Segoe UI" panose="020B0502040204020203" pitchFamily="34" charset="0"/>
              </a:rPr>
              <a:t>Clear the Clutter, Complete what Matters</a:t>
            </a:r>
            <a:endParaRPr lang="en-US" dirty="0"/>
          </a:p>
        </p:txBody>
      </p:sp>
      <p:sp>
        <p:nvSpPr>
          <p:cNvPr id="4" name="Rounded Rectangle 80">
            <a:extLst>
              <a:ext uri="{FF2B5EF4-FFF2-40B4-BE49-F238E27FC236}">
                <a16:creationId xmlns:a16="http://schemas.microsoft.com/office/drawing/2014/main" id="{CB60F08A-1EAB-7219-41FD-3498B0203D96}"/>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B70EB3EE-F688-D32F-947F-8975980DFF6E}"/>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56EDF89A-AA6D-5002-6E7E-D0ADE816889D}"/>
              </a:ext>
            </a:extLst>
          </p:cNvPr>
          <p:cNvSpPr txBox="1"/>
          <p:nvPr/>
        </p:nvSpPr>
        <p:spPr>
          <a:xfrm>
            <a:off x="958855" y="2768916"/>
            <a:ext cx="10240538" cy="2092881"/>
          </a:xfrm>
          <a:prstGeom prst="rect">
            <a:avLst/>
          </a:prstGeom>
          <a:noFill/>
          <a:ln>
            <a:noFill/>
          </a:ln>
        </p:spPr>
        <p:txBody>
          <a:bodyPr wrap="square">
            <a:spAutoFit/>
          </a:bodyPr>
          <a:lstStyle/>
          <a:p>
            <a:pPr marL="0" lvl="1" algn="ctr"/>
            <a:r>
              <a:rPr lang="en-US" sz="2600" dirty="0">
                <a:latin typeface="Segoe Sans Display Semilight" pitchFamily="2" charset="0"/>
                <a:cs typeface="Segoe Sans Display Semilight" pitchFamily="2" charset="0"/>
              </a:rPr>
              <a:t>Identify my top collaborators from the past year based on shared projects and impact. Create a table with columns: Name | Project | Personalized Thank You Message.  Each thank-you should feel fun, warm, and relatable, like a genuine shout-out, not corporate cringe. Highlight what made their contribution special (creativity, reliability, humor, etc.).</a:t>
            </a:r>
          </a:p>
        </p:txBody>
      </p:sp>
      <p:sp>
        <p:nvSpPr>
          <p:cNvPr id="8" name="TextBox 7">
            <a:extLst>
              <a:ext uri="{FF2B5EF4-FFF2-40B4-BE49-F238E27FC236}">
                <a16:creationId xmlns:a16="http://schemas.microsoft.com/office/drawing/2014/main" id="{55E320D5-4417-C88E-1875-E46B7D9774FF}"/>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Express Gratitude </a:t>
            </a:r>
          </a:p>
        </p:txBody>
      </p:sp>
    </p:spTree>
    <p:extLst>
      <p:ext uri="{BB962C8B-B14F-4D97-AF65-F5344CB8AC3E}">
        <p14:creationId xmlns:p14="http://schemas.microsoft.com/office/powerpoint/2010/main" val="207602615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C7413-A624-AF01-B489-C462558DA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996AE-2868-446B-3462-50D6BA3B3ED6}"/>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3" name="Express gratitude" descr="Demo video">
            <a:hlinkClick r:id="" action="ppaction://media"/>
            <a:extLst>
              <a:ext uri="{FF2B5EF4-FFF2-40B4-BE49-F238E27FC236}">
                <a16:creationId xmlns:a16="http://schemas.microsoft.com/office/drawing/2014/main" id="{A2060D1F-53D4-4054-D925-262D566D18BA}"/>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F5BCB036-8396-429F-90B7-CB014FB4C1CD}" label="Express gratitude"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2386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85F64-2898-9FD1-F26E-A9FBA01664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F429CD-B260-6536-EAE4-DA82D487F91C}"/>
              </a:ext>
            </a:extLst>
          </p:cNvPr>
          <p:cNvSpPr>
            <a:spLocks noGrp="1"/>
          </p:cNvSpPr>
          <p:nvPr>
            <p:ph type="title"/>
          </p:nvPr>
        </p:nvSpPr>
        <p:spPr/>
        <p:txBody>
          <a:bodyPr/>
          <a:lstStyle/>
          <a:p>
            <a:r>
              <a:rPr lang="en-US" dirty="0"/>
              <a:t>Before the Holiday</a:t>
            </a:r>
            <a:br>
              <a:rPr lang="en-US" dirty="0"/>
            </a:br>
            <a:r>
              <a:rPr lang="en-US" sz="2000" dirty="0">
                <a:solidFill>
                  <a:srgbClr val="4C6BCC"/>
                </a:solidFill>
                <a:latin typeface="Segoe UI" panose="020B0502040204020203" pitchFamily="34" charset="0"/>
                <a:cs typeface="Segoe UI" panose="020B0502040204020203" pitchFamily="34" charset="0"/>
              </a:rPr>
              <a:t>Clear the Clutter, Complete what Matters</a:t>
            </a:r>
            <a:br>
              <a:rPr lang="en-US" dirty="0"/>
            </a:br>
            <a:endParaRPr lang="en-US" dirty="0"/>
          </a:p>
        </p:txBody>
      </p:sp>
      <p:sp>
        <p:nvSpPr>
          <p:cNvPr id="4" name="Rounded Rectangle 80">
            <a:extLst>
              <a:ext uri="{FF2B5EF4-FFF2-40B4-BE49-F238E27FC236}">
                <a16:creationId xmlns:a16="http://schemas.microsoft.com/office/drawing/2014/main" id="{6CA9129F-BF0E-6601-DC22-90848D47CB3D}"/>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7E737B98-381B-FFF8-FFF3-C5370A22CEDF}"/>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FBF05846-E692-0812-FF6A-D679F594207E}"/>
              </a:ext>
            </a:extLst>
          </p:cNvPr>
          <p:cNvSpPr txBox="1"/>
          <p:nvPr/>
        </p:nvSpPr>
        <p:spPr>
          <a:xfrm>
            <a:off x="1676777" y="3169161"/>
            <a:ext cx="8838446" cy="1483483"/>
          </a:xfrm>
          <a:prstGeom prst="rect">
            <a:avLst/>
          </a:prstGeom>
          <a:noFill/>
          <a:ln>
            <a:noFill/>
          </a:ln>
        </p:spPr>
        <p:txBody>
          <a:bodyPr wrap="square">
            <a:spAutoFit/>
          </a:bodyPr>
          <a:lstStyle/>
          <a:p>
            <a:pPr algn="ctr">
              <a:lnSpc>
                <a:spcPct val="120000"/>
              </a:lnSpc>
            </a:pPr>
            <a:r>
              <a:rPr lang="en-US" sz="2600" b="0" i="0" dirty="0">
                <a:effectLst/>
                <a:latin typeface="Segoe Sans Display Semilight" pitchFamily="2" charset="0"/>
                <a:cs typeface="Segoe Sans Display Semilight" pitchFamily="2" charset="0"/>
              </a:rPr>
              <a:t>Generate a checklist of outstanding tasks from emails and Teams chats and prioritize what needs to be </a:t>
            </a:r>
            <a:br>
              <a:rPr lang="en-US" sz="2600" b="0" i="0" dirty="0">
                <a:effectLst/>
                <a:latin typeface="Segoe Sans Display Semilight" pitchFamily="2" charset="0"/>
                <a:cs typeface="Segoe Sans Display Semilight" pitchFamily="2" charset="0"/>
              </a:rPr>
            </a:br>
            <a:r>
              <a:rPr lang="en-US" sz="2600" b="0" i="0" dirty="0">
                <a:effectLst/>
                <a:latin typeface="Segoe Sans Display Semilight" pitchFamily="2" charset="0"/>
                <a:cs typeface="Segoe Sans Display Semilight" pitchFamily="2" charset="0"/>
              </a:rPr>
              <a:t>completed before year-end.</a:t>
            </a:r>
          </a:p>
        </p:txBody>
      </p:sp>
      <p:sp>
        <p:nvSpPr>
          <p:cNvPr id="8" name="TextBox 7">
            <a:extLst>
              <a:ext uri="{FF2B5EF4-FFF2-40B4-BE49-F238E27FC236}">
                <a16:creationId xmlns:a16="http://schemas.microsoft.com/office/drawing/2014/main" id="{36E66431-8814-EE0E-05F3-139CAED17FEC}"/>
              </a:ext>
            </a:extLst>
          </p:cNvPr>
          <p:cNvSpPr txBox="1"/>
          <p:nvPr/>
        </p:nvSpPr>
        <p:spPr>
          <a:xfrm>
            <a:off x="1749288" y="2347923"/>
            <a:ext cx="8961119" cy="430887"/>
          </a:xfrm>
          <a:prstGeom prst="rect">
            <a:avLst/>
          </a:prstGeom>
          <a:noFill/>
        </p:spPr>
        <p:txBody>
          <a:bodyPr wrap="square" lIns="0" tIns="0" rIns="0" bIns="0" rtlCol="0">
            <a:spAutoFit/>
          </a:bodyPr>
          <a:lstStyle/>
          <a:p>
            <a:pPr algn="ctr"/>
            <a:r>
              <a:rPr lang="en-US" sz="2800" spc="-50" dirty="0">
                <a:ln w="3175">
                  <a:noFill/>
                </a:ln>
                <a:solidFill>
                  <a:schemeClr val="accent3">
                    <a:lumMod val="75000"/>
                  </a:schemeClr>
                </a:solidFill>
                <a:latin typeface="Segoe UI Semibold" panose="020B0702040204020203" pitchFamily="34" charset="0"/>
                <a:cs typeface="Segoe UI Semibold" panose="020B0702040204020203" pitchFamily="34" charset="0"/>
              </a:rPr>
              <a:t>Habit: Prioritize Where to Focus</a:t>
            </a:r>
          </a:p>
        </p:txBody>
      </p:sp>
      <p:pic>
        <p:nvPicPr>
          <p:cNvPr id="9" name="Picture 8" descr="Image of handout">
            <a:extLst>
              <a:ext uri="{FF2B5EF4-FFF2-40B4-BE49-F238E27FC236}">
                <a16:creationId xmlns:a16="http://schemas.microsoft.com/office/drawing/2014/main" id="{02B2094D-B205-6015-90EE-53B18C6B14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3117">
            <a:off x="10827444" y="4974327"/>
            <a:ext cx="901890" cy="1202520"/>
          </a:xfrm>
          <a:prstGeom prst="rect">
            <a:avLst/>
          </a:prstGeom>
          <a:ln w="3175">
            <a:solidFill>
              <a:schemeClr val="tx1"/>
            </a:solidFill>
          </a:ln>
          <a:effectLst>
            <a:outerShdw blurRad="63500" sx="102000" sy="102000" algn="ctr" rotWithShape="0">
              <a:prstClr val="black">
                <a:alpha val="46000"/>
              </a:prstClr>
            </a:outerShdw>
          </a:effectLst>
        </p:spPr>
      </p:pic>
    </p:spTree>
    <p:extLst>
      <p:ext uri="{BB962C8B-B14F-4D97-AF65-F5344CB8AC3E}">
        <p14:creationId xmlns:p14="http://schemas.microsoft.com/office/powerpoint/2010/main" val="42588571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3AFD8-1728-BE5F-E6AF-DC545F74C5B8}"/>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F698EF29-A31A-D76F-C3D9-1FE1233CF660}"/>
              </a:ext>
            </a:extLst>
          </p:cNvPr>
          <p:cNvSpPr>
            <a:spLocks noGrp="1"/>
          </p:cNvSpPr>
          <p:nvPr>
            <p:ph idx="1"/>
          </p:nvPr>
        </p:nvSpPr>
        <p:spPr>
          <a:xfrm>
            <a:off x="5052532" y="964806"/>
            <a:ext cx="6603390" cy="5139869"/>
          </a:xfrm>
        </p:spPr>
        <p:txBody>
          <a:bodyPr/>
          <a:lstStyle/>
          <a:p>
            <a:pPr marL="514350" indent="-514350">
              <a:spcBef>
                <a:spcPts val="600"/>
              </a:spcBef>
              <a:spcAft>
                <a:spcPts val="600"/>
              </a:spcAft>
              <a:buAutoNum type="arabicPlain"/>
            </a:pPr>
            <a:r>
              <a:rPr lang="en-US" sz="2400" dirty="0"/>
              <a:t>Microsoft 365 Copilot</a:t>
            </a:r>
          </a:p>
          <a:p>
            <a:pPr marL="514350" indent="-514350">
              <a:spcBef>
                <a:spcPts val="600"/>
              </a:spcBef>
              <a:spcAft>
                <a:spcPts val="600"/>
              </a:spcAft>
              <a:buAutoNum type="arabicPlain"/>
            </a:pPr>
            <a:r>
              <a:rPr lang="en-US" sz="2400" dirty="0"/>
              <a:t>Holiday Hustle Handout</a:t>
            </a:r>
          </a:p>
          <a:p>
            <a:pPr marL="514350" indent="-514350">
              <a:spcBef>
                <a:spcPts val="600"/>
              </a:spcBef>
              <a:spcAft>
                <a:spcPts val="600"/>
              </a:spcAft>
              <a:buAutoNum type="arabicPlain"/>
            </a:pPr>
            <a:r>
              <a:rPr lang="en-US" sz="2400" dirty="0"/>
              <a:t>The Art of the Prompt</a:t>
            </a:r>
          </a:p>
          <a:p>
            <a:pPr marL="514350" indent="-514350">
              <a:spcBef>
                <a:spcPts val="600"/>
              </a:spcBef>
              <a:spcAft>
                <a:spcPts val="600"/>
              </a:spcAft>
              <a:buAutoNum type="arabicPlain"/>
            </a:pPr>
            <a:r>
              <a:rPr lang="en-US" sz="2400" dirty="0"/>
              <a:t>Holiday Hustle</a:t>
            </a:r>
          </a:p>
          <a:p>
            <a:pPr marL="971550" lvl="1" indent="-341313">
              <a:spcBef>
                <a:spcPts val="600"/>
              </a:spcBef>
              <a:spcAft>
                <a:spcPts val="600"/>
              </a:spcAft>
            </a:pPr>
            <a:r>
              <a:rPr lang="en-US" sz="2400" dirty="0"/>
              <a:t>Before the Holiday:</a:t>
            </a:r>
            <a:br>
              <a:rPr lang="en-US" sz="2400" dirty="0"/>
            </a:br>
            <a:r>
              <a:rPr lang="en-US" sz="2400" i="1" dirty="0"/>
              <a:t>Clear the Clutter, Complete what Matters</a:t>
            </a:r>
          </a:p>
          <a:p>
            <a:pPr marL="971550" lvl="1" indent="-341313">
              <a:spcBef>
                <a:spcPts val="600"/>
              </a:spcBef>
              <a:spcAft>
                <a:spcPts val="600"/>
              </a:spcAft>
            </a:pPr>
            <a:r>
              <a:rPr lang="en-US" sz="2400" dirty="0"/>
              <a:t>During the Holiday:</a:t>
            </a:r>
            <a:br>
              <a:rPr lang="en-US" sz="2400" dirty="0"/>
            </a:br>
            <a:r>
              <a:rPr lang="en-US" sz="2400" i="1" dirty="0"/>
              <a:t>Triage with Boundaries, Reflect with Intent</a:t>
            </a:r>
          </a:p>
          <a:p>
            <a:pPr marL="971550" lvl="1" indent="-341313">
              <a:spcBef>
                <a:spcPts val="600"/>
              </a:spcBef>
              <a:spcAft>
                <a:spcPts val="600"/>
              </a:spcAft>
            </a:pPr>
            <a:r>
              <a:rPr lang="en-US" sz="2400" dirty="0"/>
              <a:t>After the Holiday</a:t>
            </a:r>
            <a:br>
              <a:rPr lang="en-US" sz="2400" dirty="0"/>
            </a:br>
            <a:r>
              <a:rPr lang="en-US" sz="2400" i="1" dirty="0"/>
              <a:t>Reorient, Reset, Relaunch</a:t>
            </a:r>
            <a:endParaRPr lang="en-US" sz="2400" dirty="0"/>
          </a:p>
          <a:p>
            <a:pPr marL="514350" indent="-514350">
              <a:spcBef>
                <a:spcPts val="600"/>
              </a:spcBef>
              <a:spcAft>
                <a:spcPts val="600"/>
              </a:spcAft>
              <a:buAutoNum type="arabicPlain"/>
            </a:pPr>
            <a:r>
              <a:rPr lang="en-US" sz="2400" dirty="0"/>
              <a:t>Next Steps &amp; Calls to Action</a:t>
            </a:r>
          </a:p>
        </p:txBody>
      </p:sp>
      <p:sp>
        <p:nvSpPr>
          <p:cNvPr id="9" name="Title 8">
            <a:extLst>
              <a:ext uri="{FF2B5EF4-FFF2-40B4-BE49-F238E27FC236}">
                <a16:creationId xmlns:a16="http://schemas.microsoft.com/office/drawing/2014/main" id="{5B1DB760-EBA6-26EE-0AAC-534A9646EEDF}"/>
              </a:ext>
            </a:extLst>
          </p:cNvPr>
          <p:cNvSpPr>
            <a:spLocks noGrp="1"/>
          </p:cNvSpPr>
          <p:nvPr>
            <p:ph type="title"/>
          </p:nvPr>
        </p:nvSpPr>
        <p:spPr/>
        <p:txBody>
          <a:bodyPr/>
          <a:lstStyle/>
          <a:p>
            <a:r>
              <a:rPr lang="en-US"/>
              <a:t>Agenda</a:t>
            </a:r>
          </a:p>
        </p:txBody>
      </p:sp>
      <p:cxnSp>
        <p:nvCxnSpPr>
          <p:cNvPr id="11" name="Straight Connector 10">
            <a:extLst>
              <a:ext uri="{FF2B5EF4-FFF2-40B4-BE49-F238E27FC236}">
                <a16:creationId xmlns:a16="http://schemas.microsoft.com/office/drawing/2014/main" id="{1287CD40-50B7-DB01-180A-B0A6F91AD553}"/>
              </a:ext>
              <a:ext uri="{C183D7F6-B498-43B3-948B-1728B52AA6E4}">
                <adec:decorative xmlns:adec="http://schemas.microsoft.com/office/drawing/2017/decorative" val="1"/>
              </a:ext>
            </a:extLst>
          </p:cNvPr>
          <p:cNvCxnSpPr>
            <a:cxnSpLocks/>
          </p:cNvCxnSpPr>
          <p:nvPr/>
        </p:nvCxnSpPr>
        <p:spPr>
          <a:xfrm>
            <a:off x="4705143" y="1524000"/>
            <a:ext cx="0" cy="4021483"/>
          </a:xfrm>
          <a:prstGeom prst="line">
            <a:avLst/>
          </a:prstGeom>
          <a:ln w="2222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763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AD81F-C5A7-0726-D207-E8F0F4694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FE04F-5A49-8C5C-EB00-2BA4FA3CE63F}"/>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4" name="Prioritize for the holidays" descr="Demo video">
            <a:hlinkClick r:id="" action="ppaction://media"/>
            <a:extLst>
              <a:ext uri="{FF2B5EF4-FFF2-40B4-BE49-F238E27FC236}">
                <a16:creationId xmlns:a16="http://schemas.microsoft.com/office/drawing/2014/main" id="{9650C7AB-0505-0876-CEEF-3519399E8879}"/>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8EFE7A74-A9BC-45A2-8F50-87F3AF94C633}" label="Prioritize for the holidays"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28069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C0C7-4EDB-1248-501E-AA0D72EF071A}"/>
              </a:ext>
            </a:extLst>
          </p:cNvPr>
          <p:cNvSpPr>
            <a:spLocks noGrp="1"/>
          </p:cNvSpPr>
          <p:nvPr>
            <p:ph type="title"/>
          </p:nvPr>
        </p:nvSpPr>
        <p:spPr/>
        <p:txBody>
          <a:bodyPr/>
          <a:lstStyle/>
          <a:p>
            <a:r>
              <a:rPr lang="en-US" dirty="0"/>
              <a:t>Before the Holiday</a:t>
            </a:r>
            <a:br>
              <a:rPr lang="en-US" dirty="0"/>
            </a:br>
            <a:r>
              <a:rPr lang="en-US" sz="2000" dirty="0">
                <a:solidFill>
                  <a:srgbClr val="4C6BCC"/>
                </a:solidFill>
                <a:latin typeface="Segoe UI" panose="020B0502040204020203" pitchFamily="34" charset="0"/>
                <a:cs typeface="Segoe UI" panose="020B0502040204020203" pitchFamily="34" charset="0"/>
              </a:rPr>
              <a:t>Clear the Clutter, Complete what Matters</a:t>
            </a:r>
            <a:br>
              <a:rPr lang="en-US" dirty="0"/>
            </a:br>
            <a:endParaRPr lang="en-US" dirty="0"/>
          </a:p>
        </p:txBody>
      </p:sp>
      <p:sp>
        <p:nvSpPr>
          <p:cNvPr id="4" name="Rounded Rectangle 80">
            <a:extLst>
              <a:ext uri="{FF2B5EF4-FFF2-40B4-BE49-F238E27FC236}">
                <a16:creationId xmlns:a16="http://schemas.microsoft.com/office/drawing/2014/main" id="{732DD56D-A8A5-63E7-CFD2-296400F3E1CD}"/>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29DBDA74-345A-8F68-EFC9-1683F187596C}"/>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1DF4902B-705F-26A6-F1A0-FE9117549744}"/>
              </a:ext>
            </a:extLst>
          </p:cNvPr>
          <p:cNvSpPr txBox="1"/>
          <p:nvPr/>
        </p:nvSpPr>
        <p:spPr>
          <a:xfrm>
            <a:off x="1676777" y="3127887"/>
            <a:ext cx="8838446" cy="1963614"/>
          </a:xfrm>
          <a:prstGeom prst="rect">
            <a:avLst/>
          </a:prstGeom>
          <a:noFill/>
          <a:ln>
            <a:noFill/>
          </a:ln>
        </p:spPr>
        <p:txBody>
          <a:bodyPr wrap="square">
            <a:spAutoFit/>
          </a:bodyPr>
          <a:lstStyle/>
          <a:p>
            <a:pPr algn="ctr">
              <a:lnSpc>
                <a:spcPct val="120000"/>
              </a:lnSpc>
            </a:pPr>
            <a:r>
              <a:rPr lang="en-US" sz="2600" b="0" i="0" dirty="0">
                <a:effectLst/>
                <a:latin typeface="Segoe Sans Display Semilight" pitchFamily="2" charset="0"/>
                <a:cs typeface="Segoe Sans Display Semilight" pitchFamily="2" charset="0"/>
              </a:rPr>
              <a:t>List all email and Teams chats I’ve sent that haven’t received a reply in the last three weeks. For each one, include the subject line, one to two sentences of context, and a short bullet list of the key details so everything’s easy to scan.</a:t>
            </a:r>
          </a:p>
        </p:txBody>
      </p:sp>
      <p:sp>
        <p:nvSpPr>
          <p:cNvPr id="8" name="TextBox 7">
            <a:extLst>
              <a:ext uri="{FF2B5EF4-FFF2-40B4-BE49-F238E27FC236}">
                <a16:creationId xmlns:a16="http://schemas.microsoft.com/office/drawing/2014/main" id="{101DE80F-D50B-8BAF-73C6-BCA2FECE0AB4}"/>
              </a:ext>
            </a:extLst>
          </p:cNvPr>
          <p:cNvSpPr txBox="1"/>
          <p:nvPr/>
        </p:nvSpPr>
        <p:spPr>
          <a:xfrm>
            <a:off x="1760439" y="2347923"/>
            <a:ext cx="8961119" cy="430887"/>
          </a:xfrm>
          <a:prstGeom prst="rect">
            <a:avLst/>
          </a:prstGeom>
          <a:noFill/>
        </p:spPr>
        <p:txBody>
          <a:bodyPr wrap="square" lIns="0" tIns="0" rIns="0" bIns="0" rtlCol="0">
            <a:spAutoFit/>
          </a:bodyPr>
          <a:lstStyle/>
          <a:p>
            <a:pPr algn="ctr"/>
            <a:r>
              <a:rPr lang="en-US" sz="2800" spc="-50" dirty="0">
                <a:ln w="3175">
                  <a:noFill/>
                </a:ln>
                <a:solidFill>
                  <a:schemeClr val="accent3">
                    <a:lumMod val="75000"/>
                  </a:schemeClr>
                </a:solidFill>
                <a:latin typeface="Segoe UI Semibold" panose="020B0702040204020203" pitchFamily="34" charset="0"/>
                <a:cs typeface="Segoe UI Semibold" panose="020B0702040204020203" pitchFamily="34" charset="0"/>
              </a:rPr>
              <a:t>Habit: Solve Dependency Blockers</a:t>
            </a:r>
          </a:p>
        </p:txBody>
      </p:sp>
    </p:spTree>
    <p:extLst>
      <p:ext uri="{BB962C8B-B14F-4D97-AF65-F5344CB8AC3E}">
        <p14:creationId xmlns:p14="http://schemas.microsoft.com/office/powerpoint/2010/main" val="85007334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D3AE9-3EB5-58F1-D41A-EBD689291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4B1E9-A4D0-F65E-0FB1-AD34BF364E23}"/>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3" name="Dependencies" descr="Demo video">
            <a:hlinkClick r:id="" action="ppaction://media"/>
            <a:extLst>
              <a:ext uri="{FF2B5EF4-FFF2-40B4-BE49-F238E27FC236}">
                <a16:creationId xmlns:a16="http://schemas.microsoft.com/office/drawing/2014/main" id="{B73ED54B-94F8-F5BA-A51C-751D57D500A4}"/>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DC73C40-3531-49D5-A1F4-D71A7C7C04DF}" label="Dependencies"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66565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C0C7-4EDB-1248-501E-AA0D72EF071A}"/>
              </a:ext>
            </a:extLst>
          </p:cNvPr>
          <p:cNvSpPr>
            <a:spLocks noGrp="1"/>
          </p:cNvSpPr>
          <p:nvPr>
            <p:ph type="title"/>
          </p:nvPr>
        </p:nvSpPr>
        <p:spPr/>
        <p:txBody>
          <a:bodyPr/>
          <a:lstStyle/>
          <a:p>
            <a:r>
              <a:rPr lang="en-US" dirty="0"/>
              <a:t>Before the Holiday</a:t>
            </a:r>
            <a:br>
              <a:rPr lang="en-US" dirty="0"/>
            </a:br>
            <a:r>
              <a:rPr lang="en-US" sz="2000" dirty="0">
                <a:solidFill>
                  <a:srgbClr val="4C6BCC"/>
                </a:solidFill>
                <a:latin typeface="Segoe UI" panose="020B0502040204020203" pitchFamily="34" charset="0"/>
                <a:cs typeface="Segoe UI" panose="020B0502040204020203" pitchFamily="34" charset="0"/>
              </a:rPr>
              <a:t>Clear the Clutter, Complete what Matters</a:t>
            </a:r>
            <a:endParaRPr lang="en-US" dirty="0"/>
          </a:p>
        </p:txBody>
      </p:sp>
      <p:sp>
        <p:nvSpPr>
          <p:cNvPr id="4" name="Rounded Rectangle 80">
            <a:extLst>
              <a:ext uri="{FF2B5EF4-FFF2-40B4-BE49-F238E27FC236}">
                <a16:creationId xmlns:a16="http://schemas.microsoft.com/office/drawing/2014/main" id="{732DD56D-A8A5-63E7-CFD2-296400F3E1CD}"/>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29DBDA74-345A-8F68-EFC9-1683F187596C}"/>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1DF4902B-705F-26A6-F1A0-FE9117549744}"/>
              </a:ext>
            </a:extLst>
          </p:cNvPr>
          <p:cNvSpPr txBox="1"/>
          <p:nvPr/>
        </p:nvSpPr>
        <p:spPr>
          <a:xfrm>
            <a:off x="946367" y="2904862"/>
            <a:ext cx="10299266" cy="2064668"/>
          </a:xfrm>
          <a:prstGeom prst="rect">
            <a:avLst/>
          </a:prstGeom>
          <a:noFill/>
          <a:ln>
            <a:noFill/>
          </a:ln>
        </p:spPr>
        <p:txBody>
          <a:bodyPr wrap="square">
            <a:spAutoFit/>
          </a:bodyPr>
          <a:lstStyle/>
          <a:p>
            <a:pPr algn="ctr">
              <a:spcAft>
                <a:spcPts val="500"/>
              </a:spcAft>
            </a:pPr>
            <a:r>
              <a:rPr lang="en-US" sz="2600" dirty="0">
                <a:latin typeface="Segoe Sans Display Semilight" pitchFamily="2" charset="0"/>
                <a:cs typeface="Segoe Sans Display Semilight" pitchFamily="2" charset="0"/>
              </a:rPr>
              <a:t>Draft a friendly year-end message thanking everyone for their hard work. </a:t>
            </a:r>
            <a:br>
              <a:rPr lang="en-US" sz="2600" dirty="0">
                <a:latin typeface="Segoe Sans Display Semilight" pitchFamily="2" charset="0"/>
                <a:cs typeface="Segoe Sans Display Semilight" pitchFamily="2" charset="0"/>
              </a:rPr>
            </a:br>
            <a:endParaRPr lang="en-US" sz="2000" dirty="0">
              <a:latin typeface="Segoe Sans Display Semilight" pitchFamily="2" charset="0"/>
              <a:cs typeface="Segoe Sans Display Semilight" pitchFamily="2" charset="0"/>
            </a:endParaRPr>
          </a:p>
          <a:p>
            <a:pPr algn="ctr">
              <a:spcAft>
                <a:spcPts val="500"/>
              </a:spcAft>
            </a:pPr>
            <a:r>
              <a:rPr lang="en-US" sz="2600" dirty="0">
                <a:latin typeface="Segoe Sans Display Semilight" pitchFamily="2" charset="0"/>
                <a:cs typeface="Segoe Sans Display Semilight" pitchFamily="2" charset="0"/>
              </a:rPr>
              <a:t>Draft a friendly year-end message thanking </a:t>
            </a:r>
            <a:br>
              <a:rPr lang="en-US" sz="2600" dirty="0">
                <a:latin typeface="Segoe Sans Display Semilight" pitchFamily="2" charset="0"/>
                <a:cs typeface="Segoe Sans Display Semilight" pitchFamily="2" charset="0"/>
              </a:rPr>
            </a:br>
            <a:r>
              <a:rPr lang="en-US" sz="2600" dirty="0">
                <a:latin typeface="Segoe Sans Display Semilight" pitchFamily="2" charset="0"/>
                <a:cs typeface="Segoe Sans Display Semilight" pitchFamily="2" charset="0"/>
              </a:rPr>
              <a:t>everyone for their hard work. </a:t>
            </a:r>
            <a:br>
              <a:rPr lang="en-US" sz="2600" dirty="0">
                <a:latin typeface="Segoe Sans Display Semilight" pitchFamily="2" charset="0"/>
                <a:cs typeface="Segoe Sans Display Semilight" pitchFamily="2" charset="0"/>
              </a:rPr>
            </a:br>
            <a:r>
              <a:rPr lang="en-US" sz="2600" dirty="0">
                <a:latin typeface="Segoe Sans Display Semilight" pitchFamily="2" charset="0"/>
                <a:cs typeface="Segoe Sans Display Semilight" pitchFamily="2" charset="0"/>
              </a:rPr>
              <a:t>Base it on the completed /[document].</a:t>
            </a:r>
          </a:p>
        </p:txBody>
      </p:sp>
      <p:sp>
        <p:nvSpPr>
          <p:cNvPr id="8" name="TextBox 7">
            <a:extLst>
              <a:ext uri="{FF2B5EF4-FFF2-40B4-BE49-F238E27FC236}">
                <a16:creationId xmlns:a16="http://schemas.microsoft.com/office/drawing/2014/main" id="{101DE80F-D50B-8BAF-73C6-BCA2FECE0AB4}"/>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chemeClr val="accent3">
                    <a:lumMod val="75000"/>
                  </a:schemeClr>
                </a:solidFill>
                <a:latin typeface="Segoe UI Semibold" panose="020B0702040204020203" pitchFamily="34" charset="0"/>
                <a:cs typeface="Segoe UI Semibold" panose="020B0702040204020203" pitchFamily="34" charset="0"/>
              </a:rPr>
              <a:t>Habit: Draft with Context</a:t>
            </a:r>
          </a:p>
        </p:txBody>
      </p:sp>
      <p:pic>
        <p:nvPicPr>
          <p:cNvPr id="13" name="Picture 12" descr="File attachment options">
            <a:extLst>
              <a:ext uri="{FF2B5EF4-FFF2-40B4-BE49-F238E27FC236}">
                <a16:creationId xmlns:a16="http://schemas.microsoft.com/office/drawing/2014/main" id="{A262C9FC-6A6A-E400-9942-585762EB18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6367" y="4654363"/>
            <a:ext cx="1754459" cy="921091"/>
          </a:xfrm>
          <a:prstGeom prst="roundRect">
            <a:avLst>
              <a:gd name="adj" fmla="val 8594"/>
            </a:avLst>
          </a:prstGeom>
          <a:solidFill>
            <a:srgbClr val="FFFFFF">
              <a:shade val="85000"/>
            </a:srgbClr>
          </a:solidFill>
          <a:ln>
            <a:solidFill>
              <a:schemeClr val="bg1">
                <a:lumMod val="50000"/>
              </a:schemeClr>
            </a:solidFill>
          </a:ln>
          <a:effectLst/>
        </p:spPr>
      </p:pic>
      <p:pic>
        <p:nvPicPr>
          <p:cNvPr id="14" name="Picture 13" descr="Image of handout">
            <a:extLst>
              <a:ext uri="{FF2B5EF4-FFF2-40B4-BE49-F238E27FC236}">
                <a16:creationId xmlns:a16="http://schemas.microsoft.com/office/drawing/2014/main" id="{17A851BF-C51F-610B-E4E8-203020630CF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733117">
            <a:off x="10827444" y="4974327"/>
            <a:ext cx="901890" cy="1202520"/>
          </a:xfrm>
          <a:prstGeom prst="rect">
            <a:avLst/>
          </a:prstGeom>
          <a:ln w="3175">
            <a:solidFill>
              <a:schemeClr val="tx1"/>
            </a:solidFill>
          </a:ln>
          <a:effectLst>
            <a:outerShdw blurRad="63500" sx="102000" sy="102000" algn="ctr" rotWithShape="0">
              <a:prstClr val="black">
                <a:alpha val="46000"/>
              </a:prstClr>
            </a:outerShdw>
          </a:effectLst>
        </p:spPr>
      </p:pic>
    </p:spTree>
    <p:extLst>
      <p:ext uri="{BB962C8B-B14F-4D97-AF65-F5344CB8AC3E}">
        <p14:creationId xmlns:p14="http://schemas.microsoft.com/office/powerpoint/2010/main" val="67773740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DEE9B-33F0-DD73-B8D4-02F12F9DEE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D03DBD-750E-F421-4AAB-75CA6070F3C1}"/>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4" name="Year end message" descr="Demo video">
            <a:hlinkClick r:id="" action="ppaction://media"/>
            <a:extLst>
              <a:ext uri="{FF2B5EF4-FFF2-40B4-BE49-F238E27FC236}">
                <a16:creationId xmlns:a16="http://schemas.microsoft.com/office/drawing/2014/main" id="{A2E36CCD-DC3E-5C9F-05DD-91C55EBABFA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62C7E3F3-EDAF-4C9F-862A-97732AD428C9}" label="Year end message"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233569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3EE39-442E-0842-E22D-4D5D9A15F7E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474175F-0B83-7F48-112B-0E81A0523BEA}"/>
              </a:ext>
            </a:extLst>
          </p:cNvPr>
          <p:cNvSpPr>
            <a:spLocks noGrp="1"/>
          </p:cNvSpPr>
          <p:nvPr>
            <p:ph type="title"/>
          </p:nvPr>
        </p:nvSpPr>
        <p:spPr>
          <a:xfrm>
            <a:off x="571500" y="2183398"/>
            <a:ext cx="4179404" cy="2308324"/>
          </a:xfrm>
        </p:spPr>
        <p:txBody>
          <a:bodyPr/>
          <a:lstStyle/>
          <a:p>
            <a:r>
              <a:rPr lang="en-US" dirty="0"/>
              <a:t>During the Holiday:</a:t>
            </a:r>
            <a:br>
              <a:rPr lang="en-US" dirty="0"/>
            </a:br>
            <a:r>
              <a:rPr lang="en-US" dirty="0"/>
              <a:t>Triage with Boundaries, Reflect with Intent</a:t>
            </a:r>
          </a:p>
        </p:txBody>
      </p:sp>
    </p:spTree>
    <p:extLst>
      <p:ext uri="{BB962C8B-B14F-4D97-AF65-F5344CB8AC3E}">
        <p14:creationId xmlns:p14="http://schemas.microsoft.com/office/powerpoint/2010/main" val="223512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During the Holiday</a:t>
            </a:r>
            <a:br>
              <a:rPr lang="en-US" dirty="0"/>
            </a:br>
            <a:r>
              <a:rPr lang="en-US" sz="2000" dirty="0">
                <a:solidFill>
                  <a:srgbClr val="4C6BCC"/>
                </a:solidFill>
                <a:latin typeface="Segoe UI" panose="020B0502040204020203" pitchFamily="34" charset="0"/>
                <a:cs typeface="Segoe UI" panose="020B0502040204020203" pitchFamily="34" charset="0"/>
              </a:rPr>
              <a:t>Triage with Boundaries, Reflect with Intent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1160890" y="2904862"/>
            <a:ext cx="9907326" cy="1483483"/>
          </a:xfrm>
          <a:prstGeom prst="rect">
            <a:avLst/>
          </a:prstGeom>
          <a:noFill/>
          <a:ln>
            <a:noFill/>
          </a:ln>
        </p:spPr>
        <p:txBody>
          <a:bodyPr wrap="square">
            <a:spAutoFit/>
          </a:bodyPr>
          <a:lstStyle/>
          <a:p>
            <a:pPr algn="ctr">
              <a:lnSpc>
                <a:spcPct val="120000"/>
              </a:lnSpc>
            </a:pPr>
            <a:r>
              <a:rPr lang="en-US" sz="2600" dirty="0">
                <a:latin typeface="Segoe Sans Display Semilight" pitchFamily="2" charset="0"/>
                <a:cs typeface="Segoe Sans Display Semilight" pitchFamily="2" charset="0"/>
              </a:rPr>
              <a:t>Create a Year in Review on our major product launches, highlighting wins, challenges, and milestones. Include relevant public news and customer feedback trends. </a:t>
            </a: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Year in Review</a:t>
            </a:r>
          </a:p>
        </p:txBody>
      </p:sp>
      <p:pic>
        <p:nvPicPr>
          <p:cNvPr id="3" name="Picture 2" descr="Image of handout">
            <a:extLst>
              <a:ext uri="{FF2B5EF4-FFF2-40B4-BE49-F238E27FC236}">
                <a16:creationId xmlns:a16="http://schemas.microsoft.com/office/drawing/2014/main" id="{C2D16E54-E963-112D-EB2A-2FFD7F1104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3117">
            <a:off x="10827444" y="4974327"/>
            <a:ext cx="901890" cy="1202520"/>
          </a:xfrm>
          <a:prstGeom prst="rect">
            <a:avLst/>
          </a:prstGeom>
          <a:ln w="3175">
            <a:solidFill>
              <a:schemeClr val="tx1"/>
            </a:solidFill>
          </a:ln>
          <a:effectLst>
            <a:outerShdw blurRad="63500" sx="102000" sy="102000" algn="ctr" rotWithShape="0">
              <a:prstClr val="black">
                <a:alpha val="46000"/>
              </a:prstClr>
            </a:outerShdw>
          </a:effectLst>
        </p:spPr>
      </p:pic>
    </p:spTree>
    <p:extLst>
      <p:ext uri="{BB962C8B-B14F-4D97-AF65-F5344CB8AC3E}">
        <p14:creationId xmlns:p14="http://schemas.microsoft.com/office/powerpoint/2010/main" val="400705784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During the Holiday</a:t>
            </a:r>
            <a:br>
              <a:rPr lang="en-US" dirty="0"/>
            </a:br>
            <a:r>
              <a:rPr lang="en-US" sz="2000" dirty="0">
                <a:solidFill>
                  <a:srgbClr val="4C6BCC"/>
                </a:solidFill>
                <a:latin typeface="Segoe UI" panose="020B0502040204020203" pitchFamily="34" charset="0"/>
                <a:cs typeface="Segoe UI" panose="020B0502040204020203" pitchFamily="34" charset="0"/>
              </a:rPr>
              <a:t>Triage with Boundaries, Reflect with Intent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1160890" y="2904862"/>
            <a:ext cx="9907326" cy="2000548"/>
          </a:xfrm>
          <a:prstGeom prst="rect">
            <a:avLst/>
          </a:prstGeom>
          <a:noFill/>
          <a:ln>
            <a:noFill/>
          </a:ln>
        </p:spPr>
        <p:txBody>
          <a:bodyPr wrap="square">
            <a:spAutoFit/>
          </a:bodyPr>
          <a:lstStyle/>
          <a:p>
            <a:pPr algn="ctr">
              <a:lnSpc>
                <a:spcPct val="120000"/>
              </a:lnSpc>
            </a:pPr>
            <a:r>
              <a:rPr lang="en-US" sz="2600" dirty="0">
                <a:latin typeface="Segoe Sans Display Semilight" pitchFamily="2" charset="0"/>
                <a:cs typeface="Segoe Sans Display Semilight" pitchFamily="2" charset="0"/>
              </a:rPr>
              <a:t>Give me a recap of yesterday’s project meeting, organized by topic and speaker, and list any follow-up actions for me. </a:t>
            </a:r>
          </a:p>
          <a:p>
            <a:pPr algn="ctr">
              <a:lnSpc>
                <a:spcPct val="120000"/>
              </a:lnSpc>
            </a:pPr>
            <a:endParaRPr lang="en-US" sz="1200" dirty="0">
              <a:latin typeface="Segoe Sans Display Semilight" pitchFamily="2" charset="0"/>
              <a:cs typeface="Segoe Sans Display Semilight" pitchFamily="2" charset="0"/>
            </a:endParaRPr>
          </a:p>
          <a:p>
            <a:pPr algn="ctr">
              <a:lnSpc>
                <a:spcPct val="120000"/>
              </a:lnSpc>
            </a:pPr>
            <a:endParaRPr lang="en-US" sz="1600" dirty="0">
              <a:latin typeface="Segoe Sans Display Semilight" pitchFamily="2" charset="0"/>
              <a:cs typeface="Segoe Sans Display Semilight" pitchFamily="2" charset="0"/>
            </a:endParaRPr>
          </a:p>
          <a:p>
            <a:pPr algn="ctr">
              <a:lnSpc>
                <a:spcPct val="120000"/>
              </a:lnSpc>
            </a:pPr>
            <a:r>
              <a:rPr lang="en-US" sz="2600" dirty="0">
                <a:latin typeface="Segoe Sans Display Semilight" pitchFamily="2" charset="0"/>
                <a:cs typeface="Segoe Sans Display Semilight" pitchFamily="2" charset="0"/>
              </a:rPr>
              <a:t>TIP: Follow the meetings you don’t attend</a:t>
            </a:r>
            <a:endParaRPr lang="en-US" sz="1800" dirty="0">
              <a:latin typeface="Segoe Sans Display Semilight" pitchFamily="2" charset="0"/>
              <a:cs typeface="Segoe Sans Display Semilight" pitchFamily="2" charset="0"/>
            </a:endParaRP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Recap What You Missed</a:t>
            </a:r>
          </a:p>
        </p:txBody>
      </p:sp>
      <p:pic>
        <p:nvPicPr>
          <p:cNvPr id="3" name="Picture 2" descr="Image of handout">
            <a:extLst>
              <a:ext uri="{FF2B5EF4-FFF2-40B4-BE49-F238E27FC236}">
                <a16:creationId xmlns:a16="http://schemas.microsoft.com/office/drawing/2014/main" id="{9458A4ED-FFAC-DE7C-C968-8FCC0BEEE6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733117">
            <a:off x="10827444" y="4974327"/>
            <a:ext cx="901890" cy="1202520"/>
          </a:xfrm>
          <a:prstGeom prst="rect">
            <a:avLst/>
          </a:prstGeom>
          <a:ln w="3175">
            <a:solidFill>
              <a:schemeClr val="tx1"/>
            </a:solidFill>
          </a:ln>
          <a:effectLst>
            <a:outerShdw blurRad="63500" sx="102000" sy="102000" algn="ctr" rotWithShape="0">
              <a:prstClr val="black">
                <a:alpha val="46000"/>
              </a:prstClr>
            </a:outerShdw>
          </a:effectLst>
        </p:spPr>
      </p:pic>
    </p:spTree>
    <p:extLst>
      <p:ext uri="{BB962C8B-B14F-4D97-AF65-F5344CB8AC3E}">
        <p14:creationId xmlns:p14="http://schemas.microsoft.com/office/powerpoint/2010/main" val="29969578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0D986-73A1-0EF7-2A79-1B5619B900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91081-66DE-8EDB-257D-4A3C1672B1BE}"/>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3" name="Meeting recap" descr="Demo video">
            <a:hlinkClick r:id="" action="ppaction://media"/>
            <a:extLst>
              <a:ext uri="{FF2B5EF4-FFF2-40B4-BE49-F238E27FC236}">
                <a16:creationId xmlns:a16="http://schemas.microsoft.com/office/drawing/2014/main" id="{FDCABA3B-DCBF-A1CB-8A2D-A5B741A1B0E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7E8ED4D-019C-441C-AE61-1F4CA798736D}" label="Meeting recap"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113678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During the Holiday</a:t>
            </a:r>
            <a:br>
              <a:rPr lang="en-US" dirty="0"/>
            </a:br>
            <a:r>
              <a:rPr lang="en-US" sz="2000" dirty="0">
                <a:solidFill>
                  <a:srgbClr val="4C6BCC"/>
                </a:solidFill>
                <a:latin typeface="Segoe UI" panose="020B0502040204020203" pitchFamily="34" charset="0"/>
                <a:cs typeface="Segoe UI" panose="020B0502040204020203" pitchFamily="34" charset="0"/>
              </a:rPr>
              <a:t>Triage with Boundaries, Reflect with Intent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1142337" y="2641350"/>
            <a:ext cx="9907326" cy="2689967"/>
          </a:xfrm>
          <a:prstGeom prst="rect">
            <a:avLst/>
          </a:prstGeom>
          <a:noFill/>
          <a:ln>
            <a:noFill/>
          </a:ln>
        </p:spPr>
        <p:txBody>
          <a:bodyPr wrap="square">
            <a:spAutoFit/>
          </a:bodyPr>
          <a:lstStyle/>
          <a:p>
            <a:pPr algn="ctr">
              <a:lnSpc>
                <a:spcPct val="120000"/>
              </a:lnSpc>
            </a:pPr>
            <a:endParaRPr lang="en-US" sz="1200" dirty="0">
              <a:latin typeface="Segoe Sans Display Semilight" pitchFamily="2" charset="0"/>
              <a:cs typeface="Segoe Sans Display Semilight" pitchFamily="2" charset="0"/>
            </a:endParaRPr>
          </a:p>
          <a:p>
            <a:pPr algn="ctr">
              <a:lnSpc>
                <a:spcPct val="120000"/>
              </a:lnSpc>
            </a:pPr>
            <a:r>
              <a:rPr lang="en-US" sz="2600" dirty="0">
                <a:latin typeface="Segoe Sans Display Semilight" pitchFamily="2" charset="0"/>
                <a:cs typeface="Segoe Sans Display Semilight" pitchFamily="2" charset="0"/>
              </a:rPr>
              <a:t>Ask Copilot for Audio Overviews of one or more meetings</a:t>
            </a:r>
            <a:br>
              <a:rPr lang="en-US" sz="2600" dirty="0">
                <a:latin typeface="Segoe Sans Display Semilight" pitchFamily="2" charset="0"/>
                <a:cs typeface="Segoe Sans Display Semilight" pitchFamily="2" charset="0"/>
              </a:rPr>
            </a:br>
            <a:endParaRPr lang="en-US" sz="1600" dirty="0">
              <a:latin typeface="Segoe Sans Display Semilight" pitchFamily="2" charset="0"/>
              <a:cs typeface="Segoe Sans Display Semilight" pitchFamily="2" charset="0"/>
            </a:endParaRPr>
          </a:p>
          <a:p>
            <a:pPr algn="ctr">
              <a:spcAft>
                <a:spcPts val="500"/>
              </a:spcAft>
            </a:pPr>
            <a:r>
              <a:rPr lang="en-US" sz="2600" dirty="0">
                <a:latin typeface="Segoe Sans Display Semilight" pitchFamily="2" charset="0"/>
                <a:cs typeface="Segoe Sans Display Semilight" pitchFamily="2" charset="0"/>
              </a:rPr>
              <a:t>Turn long Word documents and PDFs into an Audio Overview with Copilot. From Word or OneDrive, just ask Copilot to read the file aloud—perfect for listening while you multitask. And if something sparks a question, you can ask Copilot for clarifications as it plays</a:t>
            </a: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Leverage Audio Overviews</a:t>
            </a:r>
          </a:p>
        </p:txBody>
      </p:sp>
    </p:spTree>
    <p:extLst>
      <p:ext uri="{BB962C8B-B14F-4D97-AF65-F5344CB8AC3E}">
        <p14:creationId xmlns:p14="http://schemas.microsoft.com/office/powerpoint/2010/main" val="33724603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5">
            <a:extLst>
              <a:ext uri="{FF2B5EF4-FFF2-40B4-BE49-F238E27FC236}">
                <a16:creationId xmlns:a16="http://schemas.microsoft.com/office/drawing/2014/main" id="{F75EFF40-1EBF-D796-2E29-7DE7B16F6E4E}"/>
              </a:ext>
            </a:extLst>
          </p:cNvPr>
          <p:cNvSpPr txBox="1">
            <a:spLocks noGrp="1"/>
          </p:cNvSpPr>
          <p:nvPr>
            <p:ph type="title" idx="4294967295"/>
          </p:nvPr>
        </p:nvSpPr>
        <p:spPr>
          <a:xfrm>
            <a:off x="587375" y="790871"/>
            <a:ext cx="11017250" cy="49244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prstClr val="white"/>
                </a:solidFill>
                <a:effectLst/>
                <a:uLnTx/>
                <a:uFillTx/>
                <a:latin typeface="Segoe Sans Display"/>
                <a:ea typeface="+mn-ea"/>
                <a:cs typeface="Segoe UI" pitchFamily="34" charset="0"/>
              </a:rPr>
              <a:t>Copilot is the </a:t>
            </a:r>
            <a:r>
              <a:rPr kumimoji="0" lang="en-US" sz="3200" b="0" i="0" u="none" strike="noStrike" kern="1200" cap="none" spc="-50" normalizeH="0" baseline="0" noProof="0" dirty="0">
                <a:ln w="3175">
                  <a:noFill/>
                </a:ln>
                <a:solidFill>
                  <a:srgbClr val="8DC8E8"/>
                </a:solidFill>
                <a:effectLst/>
                <a:uLnTx/>
                <a:uFillTx/>
                <a:latin typeface="Segoe Sans Display"/>
                <a:ea typeface="+mn-ea"/>
                <a:cs typeface="Segoe UI" pitchFamily="34" charset="0"/>
              </a:rPr>
              <a:t>UI for AI</a:t>
            </a:r>
          </a:p>
        </p:txBody>
      </p:sp>
      <p:pic>
        <p:nvPicPr>
          <p:cNvPr id="3" name="Picture 2">
            <a:extLst>
              <a:ext uri="{FF2B5EF4-FFF2-40B4-BE49-F238E27FC236}">
                <a16:creationId xmlns:a16="http://schemas.microsoft.com/office/drawing/2014/main" id="{65B74E21-7A9F-912C-B766-3C9E43CF2B79}"/>
              </a:ext>
              <a:ext uri="{C183D7F6-B498-43B3-948B-1728B52AA6E4}">
                <adec:decorative xmlns:adec="http://schemas.microsoft.com/office/drawing/2017/decorative" val="1"/>
              </a:ext>
            </a:extLst>
          </p:cNvPr>
          <p:cNvPicPr>
            <a:picLocks/>
          </p:cNvPicPr>
          <p:nvPr/>
        </p:nvPicPr>
        <p:blipFill rotWithShape="1">
          <a:blip r:embed="rId3" cstate="email">
            <a:alphaModFix amt="45000"/>
            <a:extLst>
              <a:ext uri="{28A0092B-C50C-407E-A947-70E740481C1C}">
                <a14:useLocalDpi xmlns:a14="http://schemas.microsoft.com/office/drawing/2010/main"/>
              </a:ext>
            </a:extLst>
          </a:blip>
          <a:srcRect/>
          <a:stretch/>
        </p:blipFill>
        <p:spPr>
          <a:xfrm>
            <a:off x="587374" y="1790701"/>
            <a:ext cx="11017254" cy="4455366"/>
          </a:xfrm>
          <a:prstGeom prst="roundRect">
            <a:avLst>
              <a:gd name="adj" fmla="val 28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grpSp>
        <p:nvGrpSpPr>
          <p:cNvPr id="4" name="!!NetworkLines">
            <a:extLst>
              <a:ext uri="{FF2B5EF4-FFF2-40B4-BE49-F238E27FC236}">
                <a16:creationId xmlns:a16="http://schemas.microsoft.com/office/drawing/2014/main" id="{2C9246F3-1B26-F9A9-E760-19DF768D5FE9}"/>
              </a:ext>
              <a:ext uri="{C183D7F6-B498-43B3-948B-1728B52AA6E4}">
                <adec:decorative xmlns:adec="http://schemas.microsoft.com/office/drawing/2017/decorative" val="1"/>
              </a:ext>
            </a:extLst>
          </p:cNvPr>
          <p:cNvGrpSpPr/>
          <p:nvPr/>
        </p:nvGrpSpPr>
        <p:grpSpPr>
          <a:xfrm>
            <a:off x="5993284" y="2758122"/>
            <a:ext cx="4736879" cy="2763883"/>
            <a:chOff x="26278922" y="7127751"/>
            <a:chExt cx="11858735" cy="6919351"/>
          </a:xfrm>
        </p:grpSpPr>
        <p:sp>
          <p:nvSpPr>
            <p:cNvPr id="5" name="Freeform: Shape 4">
              <a:extLst>
                <a:ext uri="{FF2B5EF4-FFF2-40B4-BE49-F238E27FC236}">
                  <a16:creationId xmlns:a16="http://schemas.microsoft.com/office/drawing/2014/main" id="{2A34C577-EFD5-EF61-1807-963F7B2F7962}"/>
                </a:ext>
              </a:extLst>
            </p:cNvPr>
            <p:cNvSpPr/>
            <p:nvPr/>
          </p:nvSpPr>
          <p:spPr>
            <a:xfrm>
              <a:off x="26278925" y="7130935"/>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F1A7C6F9-38BB-45BE-3A01-99F863A8AA30}"/>
                </a:ext>
              </a:extLst>
            </p:cNvPr>
            <p:cNvSpPr/>
            <p:nvPr/>
          </p:nvSpPr>
          <p:spPr>
            <a:xfrm>
              <a:off x="26278925" y="8893797"/>
              <a:ext cx="6723611" cy="1708276"/>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001623B0-8115-BD5D-8756-80C442A95A8E}"/>
                </a:ext>
              </a:extLst>
            </p:cNvPr>
            <p:cNvSpPr/>
            <p:nvPr/>
          </p:nvSpPr>
          <p:spPr>
            <a:xfrm>
              <a:off x="26278925" y="10602073"/>
              <a:ext cx="4090584" cy="352769"/>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Shape 7">
              <a:extLst>
                <a:ext uri="{FF2B5EF4-FFF2-40B4-BE49-F238E27FC236}">
                  <a16:creationId xmlns:a16="http://schemas.microsoft.com/office/drawing/2014/main" id="{67AA7E9E-DC61-8733-5E3B-FA193AE83725}"/>
                </a:ext>
              </a:extLst>
            </p:cNvPr>
            <p:cNvSpPr/>
            <p:nvPr/>
          </p:nvSpPr>
          <p:spPr>
            <a:xfrm>
              <a:off x="26278925"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7745AA0B-99C4-D080-74E3-629C2CFCE7D4}"/>
                </a:ext>
              </a:extLst>
            </p:cNvPr>
            <p:cNvSpPr/>
            <p:nvPr/>
          </p:nvSpPr>
          <p:spPr>
            <a:xfrm>
              <a:off x="26278922" y="10602073"/>
              <a:ext cx="6894547" cy="3445029"/>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4A566AA4-0117-C498-84CF-CA6E71CED7F9}"/>
                </a:ext>
              </a:extLst>
            </p:cNvPr>
            <p:cNvSpPr/>
            <p:nvPr/>
          </p:nvSpPr>
          <p:spPr>
            <a:xfrm>
              <a:off x="30391114"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8534D305-695E-6E1D-0517-DBD9C00B88F7}"/>
                </a:ext>
              </a:extLst>
            </p:cNvPr>
            <p:cNvSpPr/>
            <p:nvPr/>
          </p:nvSpPr>
          <p:spPr>
            <a:xfrm>
              <a:off x="30004651" y="10961209"/>
              <a:ext cx="374169" cy="3046301"/>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2" name="Freeform: Shape 11">
              <a:extLst>
                <a:ext uri="{FF2B5EF4-FFF2-40B4-BE49-F238E27FC236}">
                  <a16:creationId xmlns:a16="http://schemas.microsoft.com/office/drawing/2014/main" id="{3E4824CC-7639-CCA2-1F55-FEFE28046825}"/>
                </a:ext>
              </a:extLst>
            </p:cNvPr>
            <p:cNvSpPr/>
            <p:nvPr/>
          </p:nvSpPr>
          <p:spPr>
            <a:xfrm>
              <a:off x="30004648" y="14007509"/>
              <a:ext cx="3168819" cy="39593"/>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5B610A79-3803-2FBF-9E23-F07A7A310144}"/>
                </a:ext>
              </a:extLst>
            </p:cNvPr>
            <p:cNvSpPr/>
            <p:nvPr/>
          </p:nvSpPr>
          <p:spPr>
            <a:xfrm flipH="1">
              <a:off x="30391114" y="7134120"/>
              <a:ext cx="197435"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F14C0809-0EA6-D965-6305-FC0026A45C9D}"/>
                </a:ext>
              </a:extLst>
            </p:cNvPr>
            <p:cNvSpPr/>
            <p:nvPr/>
          </p:nvSpPr>
          <p:spPr>
            <a:xfrm flipV="1">
              <a:off x="30600173" y="7127751"/>
              <a:ext cx="5043463" cy="174466"/>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Shape 14">
              <a:extLst>
                <a:ext uri="{FF2B5EF4-FFF2-40B4-BE49-F238E27FC236}">
                  <a16:creationId xmlns:a16="http://schemas.microsoft.com/office/drawing/2014/main" id="{2E62AED5-1170-691B-D987-F66414F51313}"/>
                </a:ext>
              </a:extLst>
            </p:cNvPr>
            <p:cNvSpPr/>
            <p:nvPr/>
          </p:nvSpPr>
          <p:spPr>
            <a:xfrm>
              <a:off x="33002534" y="7302217"/>
              <a:ext cx="2641103" cy="1591581"/>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664653BB-4ACA-6136-CFE3-29333CCADB9E}"/>
                </a:ext>
              </a:extLst>
            </p:cNvPr>
            <p:cNvSpPr/>
            <p:nvPr/>
          </p:nvSpPr>
          <p:spPr>
            <a:xfrm>
              <a:off x="30578563" y="7127751"/>
              <a:ext cx="2423970"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77B6D2E9-A955-516B-A686-1E9CBAD81EFD}"/>
                </a:ext>
              </a:extLst>
            </p:cNvPr>
            <p:cNvSpPr/>
            <p:nvPr/>
          </p:nvSpPr>
          <p:spPr>
            <a:xfrm>
              <a:off x="33002534" y="8893798"/>
              <a:ext cx="1992852" cy="2493415"/>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Shape 17">
              <a:extLst>
                <a:ext uri="{FF2B5EF4-FFF2-40B4-BE49-F238E27FC236}">
                  <a16:creationId xmlns:a16="http://schemas.microsoft.com/office/drawing/2014/main" id="{DCCCAB37-8034-F6B3-DFE0-114D6FBC0BA7}"/>
                </a:ext>
              </a:extLst>
            </p:cNvPr>
            <p:cNvSpPr/>
            <p:nvPr/>
          </p:nvSpPr>
          <p:spPr>
            <a:xfrm>
              <a:off x="30388731" y="8893798"/>
              <a:ext cx="2613802" cy="2067414"/>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E24C133E-8605-B0B0-F5D8-B880F11CD53B}"/>
                </a:ext>
              </a:extLst>
            </p:cNvPr>
            <p:cNvSpPr/>
            <p:nvPr/>
          </p:nvSpPr>
          <p:spPr>
            <a:xfrm>
              <a:off x="33173469" y="11387213"/>
              <a:ext cx="1821913"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70DA7604-FC18-9A4E-4170-3EDCB5475C35}"/>
                </a:ext>
              </a:extLst>
            </p:cNvPr>
            <p:cNvSpPr/>
            <p:nvPr/>
          </p:nvSpPr>
          <p:spPr>
            <a:xfrm>
              <a:off x="34995385" y="11387213"/>
              <a:ext cx="1456812" cy="2235398"/>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7D6435C7-8404-9A94-31AF-A28A141D404E}"/>
                </a:ext>
              </a:extLst>
            </p:cNvPr>
            <p:cNvSpPr/>
            <p:nvPr/>
          </p:nvSpPr>
          <p:spPr>
            <a:xfrm>
              <a:off x="34995385" y="10450945"/>
              <a:ext cx="3142264" cy="936267"/>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B435DE55-AB57-86FA-D8CB-9F54904AEAA7}"/>
                </a:ext>
              </a:extLst>
            </p:cNvPr>
            <p:cNvSpPr/>
            <p:nvPr/>
          </p:nvSpPr>
          <p:spPr>
            <a:xfrm>
              <a:off x="35643639" y="7302220"/>
              <a:ext cx="2494008" cy="3135277"/>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97571B0B-576E-20AE-A63A-0E2DB5C66C00}"/>
                </a:ext>
              </a:extLst>
            </p:cNvPr>
            <p:cNvSpPr/>
            <p:nvPr/>
          </p:nvSpPr>
          <p:spPr>
            <a:xfrm>
              <a:off x="34995385" y="7302217"/>
              <a:ext cx="648254"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B5E2CB0-4A15-0A2C-AED1-780AE8F08A5C}"/>
                </a:ext>
              </a:extLst>
            </p:cNvPr>
            <p:cNvSpPr/>
            <p:nvPr/>
          </p:nvSpPr>
          <p:spPr>
            <a:xfrm>
              <a:off x="33002536" y="8893800"/>
              <a:ext cx="5135121" cy="15571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F30B0686-6B53-EBC2-1ADE-EFA4E1E5447A}"/>
                </a:ext>
              </a:extLst>
            </p:cNvPr>
            <p:cNvSpPr/>
            <p:nvPr/>
          </p:nvSpPr>
          <p:spPr>
            <a:xfrm>
              <a:off x="30376857" y="10961212"/>
              <a:ext cx="4618528" cy="482092"/>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244E258E-7A18-C492-8AF7-DB07C221BC87}"/>
                </a:ext>
              </a:extLst>
            </p:cNvPr>
            <p:cNvSpPr/>
            <p:nvPr/>
          </p:nvSpPr>
          <p:spPr>
            <a:xfrm>
              <a:off x="33002534" y="8893798"/>
              <a:ext cx="170936"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A10DAD75-FA09-3927-A7B0-DFA325A294E6}"/>
                </a:ext>
              </a:extLst>
            </p:cNvPr>
            <p:cNvSpPr/>
            <p:nvPr/>
          </p:nvSpPr>
          <p:spPr>
            <a:xfrm>
              <a:off x="36452197" y="10450945"/>
              <a:ext cx="1685448" cy="3165221"/>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8948AA56-A5B8-244B-E820-BFF52021BFC3}"/>
                </a:ext>
              </a:extLst>
            </p:cNvPr>
            <p:cNvSpPr/>
            <p:nvPr/>
          </p:nvSpPr>
          <p:spPr>
            <a:xfrm flipV="1">
              <a:off x="33173468" y="13622613"/>
              <a:ext cx="3278722" cy="424489"/>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25400" cap="flat">
              <a:solidFill>
                <a:schemeClr val="bg1">
                  <a:lumMod val="75000"/>
                </a:schemeClr>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BBAA9951-93A4-AA5A-B58A-78F6F8117CDC}"/>
                </a:ext>
              </a:extLst>
            </p:cNvPr>
            <p:cNvSpPr/>
            <p:nvPr/>
          </p:nvSpPr>
          <p:spPr>
            <a:xfrm>
              <a:off x="35643637" y="7302220"/>
              <a:ext cx="808560" cy="6313944"/>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649A8C0D-83C2-0767-DFC2-A38391F2C81E}"/>
                </a:ext>
              </a:extLst>
            </p:cNvPr>
            <p:cNvSpPr/>
            <p:nvPr/>
          </p:nvSpPr>
          <p:spPr>
            <a:xfrm>
              <a:off x="33173465" y="10437494"/>
              <a:ext cx="4964177" cy="3609608"/>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25400" cap="flat">
              <a:solidFill>
                <a:schemeClr val="bg1">
                  <a:lumMod val="75000"/>
                </a:schemeClr>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31" name="Freeform: Shape 30">
            <a:extLst>
              <a:ext uri="{FF2B5EF4-FFF2-40B4-BE49-F238E27FC236}">
                <a16:creationId xmlns:a16="http://schemas.microsoft.com/office/drawing/2014/main" id="{C3C8E055-441F-4663-A1F5-BF4841FADF41}"/>
              </a:ext>
              <a:ext uri="{C183D7F6-B498-43B3-948B-1728B52AA6E4}">
                <adec:decorative xmlns:adec="http://schemas.microsoft.com/office/drawing/2017/decorative" val="1"/>
              </a:ext>
            </a:extLst>
          </p:cNvPr>
          <p:cNvSpPr>
            <a:spLocks noChangeAspect="1"/>
          </p:cNvSpPr>
          <p:nvPr/>
        </p:nvSpPr>
        <p:spPr bwMode="auto">
          <a:xfrm>
            <a:off x="7273776" y="2507869"/>
            <a:ext cx="3815159" cy="3248041"/>
          </a:xfrm>
          <a:custGeom>
            <a:avLst/>
            <a:gdLst>
              <a:gd name="connsiteX0" fmla="*/ 2632232 w 3815159"/>
              <a:gd name="connsiteY0" fmla="*/ 2841334 h 3248041"/>
              <a:gd name="connsiteX1" fmla="*/ 2632232 w 3815159"/>
              <a:gd name="connsiteY1" fmla="*/ 2841335 h 3248041"/>
              <a:gd name="connsiteX2" fmla="*/ 2632232 w 3815159"/>
              <a:gd name="connsiteY2" fmla="*/ 2841335 h 3248041"/>
              <a:gd name="connsiteX3" fmla="*/ 206931 w 3815159"/>
              <a:gd name="connsiteY3" fmla="*/ 2832728 h 3248041"/>
              <a:gd name="connsiteX4" fmla="*/ 358510 w 3815159"/>
              <a:gd name="connsiteY4" fmla="*/ 2984307 h 3248041"/>
              <a:gd name="connsiteX5" fmla="*/ 358509 w 3815159"/>
              <a:gd name="connsiteY5" fmla="*/ 2984307 h 3248041"/>
              <a:gd name="connsiteX6" fmla="*/ 206930 w 3815159"/>
              <a:gd name="connsiteY6" fmla="*/ 3135886 h 3248041"/>
              <a:gd name="connsiteX7" fmla="*/ 206931 w 3815159"/>
              <a:gd name="connsiteY7" fmla="*/ 3135885 h 3248041"/>
              <a:gd name="connsiteX8" fmla="*/ 67264 w 3815159"/>
              <a:gd name="connsiteY8" fmla="*/ 3043308 h 3248041"/>
              <a:gd name="connsiteX9" fmla="*/ 55352 w 3815159"/>
              <a:gd name="connsiteY9" fmla="*/ 2984307 h 3248041"/>
              <a:gd name="connsiteX10" fmla="*/ 67264 w 3815159"/>
              <a:gd name="connsiteY10" fmla="*/ 2925306 h 3248041"/>
              <a:gd name="connsiteX11" fmla="*/ 206931 w 3815159"/>
              <a:gd name="connsiteY11" fmla="*/ 2832728 h 3248041"/>
              <a:gd name="connsiteX12" fmla="*/ 1472456 w 3815159"/>
              <a:gd name="connsiteY12" fmla="*/ 2743995 h 3248041"/>
              <a:gd name="connsiteX13" fmla="*/ 1724479 w 3815159"/>
              <a:gd name="connsiteY13" fmla="*/ 2996018 h 3248041"/>
              <a:gd name="connsiteX14" fmla="*/ 1472456 w 3815159"/>
              <a:gd name="connsiteY14" fmla="*/ 3248041 h 3248041"/>
              <a:gd name="connsiteX15" fmla="*/ 1220433 w 3815159"/>
              <a:gd name="connsiteY15" fmla="*/ 2996018 h 3248041"/>
              <a:gd name="connsiteX16" fmla="*/ 1472456 w 3815159"/>
              <a:gd name="connsiteY16" fmla="*/ 2743995 h 3248041"/>
              <a:gd name="connsiteX17" fmla="*/ 2783811 w 3815159"/>
              <a:gd name="connsiteY17" fmla="*/ 2689756 h 3248041"/>
              <a:gd name="connsiteX18" fmla="*/ 2935390 w 3815159"/>
              <a:gd name="connsiteY18" fmla="*/ 2841335 h 3248041"/>
              <a:gd name="connsiteX19" fmla="*/ 2935389 w 3815159"/>
              <a:gd name="connsiteY19" fmla="*/ 2841335 h 3248041"/>
              <a:gd name="connsiteX20" fmla="*/ 2783810 w 3815159"/>
              <a:gd name="connsiteY20" fmla="*/ 2992914 h 3248041"/>
              <a:gd name="connsiteX21" fmla="*/ 2783811 w 3815159"/>
              <a:gd name="connsiteY21" fmla="*/ 2992913 h 3248041"/>
              <a:gd name="connsiteX22" fmla="*/ 2644144 w 3815159"/>
              <a:gd name="connsiteY22" fmla="*/ 2900336 h 3248041"/>
              <a:gd name="connsiteX23" fmla="*/ 2632232 w 3815159"/>
              <a:gd name="connsiteY23" fmla="*/ 2841335 h 3248041"/>
              <a:gd name="connsiteX24" fmla="*/ 2644144 w 3815159"/>
              <a:gd name="connsiteY24" fmla="*/ 2782334 h 3248041"/>
              <a:gd name="connsiteX25" fmla="*/ 2783811 w 3815159"/>
              <a:gd name="connsiteY25" fmla="*/ 2689756 h 3248041"/>
              <a:gd name="connsiteX26" fmla="*/ 2196830 w 3815159"/>
              <a:gd name="connsiteY26" fmla="*/ 1803322 h 3248041"/>
              <a:gd name="connsiteX27" fmla="*/ 2348409 w 3815159"/>
              <a:gd name="connsiteY27" fmla="*/ 1954901 h 3248041"/>
              <a:gd name="connsiteX28" fmla="*/ 2348408 w 3815159"/>
              <a:gd name="connsiteY28" fmla="*/ 1954901 h 3248041"/>
              <a:gd name="connsiteX29" fmla="*/ 2196829 w 3815159"/>
              <a:gd name="connsiteY29" fmla="*/ 2106480 h 3248041"/>
              <a:gd name="connsiteX30" fmla="*/ 2196830 w 3815159"/>
              <a:gd name="connsiteY30" fmla="*/ 2106479 h 3248041"/>
              <a:gd name="connsiteX31" fmla="*/ 2057163 w 3815159"/>
              <a:gd name="connsiteY31" fmla="*/ 2013902 h 3248041"/>
              <a:gd name="connsiteX32" fmla="*/ 2045251 w 3815159"/>
              <a:gd name="connsiteY32" fmla="*/ 1954901 h 3248041"/>
              <a:gd name="connsiteX33" fmla="*/ 2057163 w 3815159"/>
              <a:gd name="connsiteY33" fmla="*/ 1895900 h 3248041"/>
              <a:gd name="connsiteX34" fmla="*/ 2196830 w 3815159"/>
              <a:gd name="connsiteY34" fmla="*/ 1803322 h 3248041"/>
              <a:gd name="connsiteX35" fmla="*/ 358769 w 3815159"/>
              <a:gd name="connsiteY35" fmla="*/ 1420185 h 3248041"/>
              <a:gd name="connsiteX36" fmla="*/ 717538 w 3815159"/>
              <a:gd name="connsiteY36" fmla="*/ 1778954 h 3248041"/>
              <a:gd name="connsiteX37" fmla="*/ 358769 w 3815159"/>
              <a:gd name="connsiteY37" fmla="*/ 2137723 h 3248041"/>
              <a:gd name="connsiteX38" fmla="*/ 0 w 3815159"/>
              <a:gd name="connsiteY38" fmla="*/ 1778954 h 3248041"/>
              <a:gd name="connsiteX39" fmla="*/ 358769 w 3815159"/>
              <a:gd name="connsiteY39" fmla="*/ 1420185 h 3248041"/>
              <a:gd name="connsiteX40" fmla="*/ 3456390 w 3815159"/>
              <a:gd name="connsiteY40" fmla="*/ 1213536 h 3248041"/>
              <a:gd name="connsiteX41" fmla="*/ 3815159 w 3815159"/>
              <a:gd name="connsiteY41" fmla="*/ 1572305 h 3248041"/>
              <a:gd name="connsiteX42" fmla="*/ 3456390 w 3815159"/>
              <a:gd name="connsiteY42" fmla="*/ 1931074 h 3248041"/>
              <a:gd name="connsiteX43" fmla="*/ 3097621 w 3815159"/>
              <a:gd name="connsiteY43" fmla="*/ 1572305 h 3248041"/>
              <a:gd name="connsiteX44" fmla="*/ 3456390 w 3815159"/>
              <a:gd name="connsiteY44" fmla="*/ 1213536 h 3248041"/>
              <a:gd name="connsiteX45" fmla="*/ 1400448 w 3815159"/>
              <a:gd name="connsiteY45" fmla="*/ 805687 h 3248041"/>
              <a:gd name="connsiteX46" fmla="*/ 1552027 w 3815159"/>
              <a:gd name="connsiteY46" fmla="*/ 957266 h 3248041"/>
              <a:gd name="connsiteX47" fmla="*/ 1552026 w 3815159"/>
              <a:gd name="connsiteY47" fmla="*/ 957266 h 3248041"/>
              <a:gd name="connsiteX48" fmla="*/ 1400447 w 3815159"/>
              <a:gd name="connsiteY48" fmla="*/ 1108845 h 3248041"/>
              <a:gd name="connsiteX49" fmla="*/ 1400448 w 3815159"/>
              <a:gd name="connsiteY49" fmla="*/ 1108844 h 3248041"/>
              <a:gd name="connsiteX50" fmla="*/ 1260781 w 3815159"/>
              <a:gd name="connsiteY50" fmla="*/ 1016266 h 3248041"/>
              <a:gd name="connsiteX51" fmla="*/ 1248869 w 3815159"/>
              <a:gd name="connsiteY51" fmla="*/ 957265 h 3248041"/>
              <a:gd name="connsiteX52" fmla="*/ 1260781 w 3815159"/>
              <a:gd name="connsiteY52" fmla="*/ 898264 h 3248041"/>
              <a:gd name="connsiteX53" fmla="*/ 1400448 w 3815159"/>
              <a:gd name="connsiteY53" fmla="*/ 805687 h 3248041"/>
              <a:gd name="connsiteX54" fmla="*/ 2457244 w 3815159"/>
              <a:gd name="connsiteY54" fmla="*/ 146269 h 3248041"/>
              <a:gd name="connsiteX55" fmla="*/ 2709267 w 3815159"/>
              <a:gd name="connsiteY55" fmla="*/ 398292 h 3248041"/>
              <a:gd name="connsiteX56" fmla="*/ 2457244 w 3815159"/>
              <a:gd name="connsiteY56" fmla="*/ 650315 h 3248041"/>
              <a:gd name="connsiteX57" fmla="*/ 2205221 w 3815159"/>
              <a:gd name="connsiteY57" fmla="*/ 398292 h 3248041"/>
              <a:gd name="connsiteX58" fmla="*/ 2457244 w 3815159"/>
              <a:gd name="connsiteY58" fmla="*/ 146269 h 3248041"/>
              <a:gd name="connsiteX59" fmla="*/ 442108 w 3815159"/>
              <a:gd name="connsiteY59" fmla="*/ 0 h 3248041"/>
              <a:gd name="connsiteX60" fmla="*/ 694131 w 3815159"/>
              <a:gd name="connsiteY60" fmla="*/ 252023 h 3248041"/>
              <a:gd name="connsiteX61" fmla="*/ 442108 w 3815159"/>
              <a:gd name="connsiteY61" fmla="*/ 504046 h 3248041"/>
              <a:gd name="connsiteX62" fmla="*/ 190085 w 3815159"/>
              <a:gd name="connsiteY62" fmla="*/ 252023 h 3248041"/>
              <a:gd name="connsiteX63" fmla="*/ 442108 w 3815159"/>
              <a:gd name="connsiteY63" fmla="*/ 0 h 3248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5159" h="3248041">
                <a:moveTo>
                  <a:pt x="2632232" y="2841334"/>
                </a:moveTo>
                <a:lnTo>
                  <a:pt x="2632232" y="2841335"/>
                </a:lnTo>
                <a:lnTo>
                  <a:pt x="2632232" y="2841335"/>
                </a:lnTo>
                <a:close/>
                <a:moveTo>
                  <a:pt x="206931" y="2832728"/>
                </a:moveTo>
                <a:cubicBezTo>
                  <a:pt x="290646" y="2832728"/>
                  <a:pt x="358510" y="2900592"/>
                  <a:pt x="358510" y="2984307"/>
                </a:cubicBezTo>
                <a:lnTo>
                  <a:pt x="358509" y="2984307"/>
                </a:lnTo>
                <a:cubicBezTo>
                  <a:pt x="358509" y="3068022"/>
                  <a:pt x="290645" y="3135886"/>
                  <a:pt x="206930" y="3135886"/>
                </a:cubicBezTo>
                <a:lnTo>
                  <a:pt x="206931" y="3135885"/>
                </a:lnTo>
                <a:cubicBezTo>
                  <a:pt x="144145" y="3135885"/>
                  <a:pt x="90274" y="3097712"/>
                  <a:pt x="67264" y="3043308"/>
                </a:cubicBezTo>
                <a:lnTo>
                  <a:pt x="55352" y="2984307"/>
                </a:lnTo>
                <a:lnTo>
                  <a:pt x="67264" y="2925306"/>
                </a:lnTo>
                <a:cubicBezTo>
                  <a:pt x="90274" y="2870902"/>
                  <a:pt x="144145" y="2832728"/>
                  <a:pt x="206931" y="2832728"/>
                </a:cubicBezTo>
                <a:close/>
                <a:moveTo>
                  <a:pt x="1472456" y="2743995"/>
                </a:moveTo>
                <a:cubicBezTo>
                  <a:pt x="1611644" y="2743995"/>
                  <a:pt x="1724479" y="2856830"/>
                  <a:pt x="1724479" y="2996018"/>
                </a:cubicBezTo>
                <a:cubicBezTo>
                  <a:pt x="1724479" y="3135206"/>
                  <a:pt x="1611644" y="3248041"/>
                  <a:pt x="1472456" y="3248041"/>
                </a:cubicBezTo>
                <a:cubicBezTo>
                  <a:pt x="1333268" y="3248041"/>
                  <a:pt x="1220433" y="3135206"/>
                  <a:pt x="1220433" y="2996018"/>
                </a:cubicBezTo>
                <a:cubicBezTo>
                  <a:pt x="1220433" y="2856830"/>
                  <a:pt x="1333268" y="2743995"/>
                  <a:pt x="1472456" y="2743995"/>
                </a:cubicBezTo>
                <a:close/>
                <a:moveTo>
                  <a:pt x="2783811" y="2689756"/>
                </a:moveTo>
                <a:cubicBezTo>
                  <a:pt x="2867526" y="2689756"/>
                  <a:pt x="2935390" y="2757620"/>
                  <a:pt x="2935390" y="2841335"/>
                </a:cubicBezTo>
                <a:lnTo>
                  <a:pt x="2935389" y="2841335"/>
                </a:lnTo>
                <a:cubicBezTo>
                  <a:pt x="2935389" y="2925050"/>
                  <a:pt x="2867525" y="2992914"/>
                  <a:pt x="2783810" y="2992914"/>
                </a:cubicBezTo>
                <a:lnTo>
                  <a:pt x="2783811" y="2992913"/>
                </a:lnTo>
                <a:cubicBezTo>
                  <a:pt x="2721025" y="2992913"/>
                  <a:pt x="2667155" y="2954740"/>
                  <a:pt x="2644144" y="2900336"/>
                </a:cubicBezTo>
                <a:lnTo>
                  <a:pt x="2632232" y="2841335"/>
                </a:lnTo>
                <a:lnTo>
                  <a:pt x="2644144" y="2782334"/>
                </a:lnTo>
                <a:cubicBezTo>
                  <a:pt x="2667155" y="2727930"/>
                  <a:pt x="2721025" y="2689756"/>
                  <a:pt x="2783811" y="2689756"/>
                </a:cubicBezTo>
                <a:close/>
                <a:moveTo>
                  <a:pt x="2196830" y="1803322"/>
                </a:moveTo>
                <a:cubicBezTo>
                  <a:pt x="2280545" y="1803322"/>
                  <a:pt x="2348409" y="1871186"/>
                  <a:pt x="2348409" y="1954901"/>
                </a:cubicBezTo>
                <a:lnTo>
                  <a:pt x="2348408" y="1954901"/>
                </a:lnTo>
                <a:cubicBezTo>
                  <a:pt x="2348408" y="2038616"/>
                  <a:pt x="2280544" y="2106480"/>
                  <a:pt x="2196829" y="2106480"/>
                </a:cubicBezTo>
                <a:lnTo>
                  <a:pt x="2196830" y="2106479"/>
                </a:lnTo>
                <a:cubicBezTo>
                  <a:pt x="2134044" y="2106479"/>
                  <a:pt x="2080174" y="2068306"/>
                  <a:pt x="2057163" y="2013902"/>
                </a:cubicBezTo>
                <a:lnTo>
                  <a:pt x="2045251" y="1954901"/>
                </a:lnTo>
                <a:lnTo>
                  <a:pt x="2057163" y="1895900"/>
                </a:lnTo>
                <a:cubicBezTo>
                  <a:pt x="2080174" y="1841496"/>
                  <a:pt x="2134044" y="1803322"/>
                  <a:pt x="2196830" y="1803322"/>
                </a:cubicBezTo>
                <a:close/>
                <a:moveTo>
                  <a:pt x="358769" y="1420185"/>
                </a:moveTo>
                <a:cubicBezTo>
                  <a:pt x="556912" y="1420185"/>
                  <a:pt x="717538" y="1580811"/>
                  <a:pt x="717538" y="1778954"/>
                </a:cubicBezTo>
                <a:cubicBezTo>
                  <a:pt x="717538" y="1977097"/>
                  <a:pt x="556912" y="2137723"/>
                  <a:pt x="358769" y="2137723"/>
                </a:cubicBezTo>
                <a:cubicBezTo>
                  <a:pt x="160626" y="2137723"/>
                  <a:pt x="0" y="1977097"/>
                  <a:pt x="0" y="1778954"/>
                </a:cubicBezTo>
                <a:cubicBezTo>
                  <a:pt x="0" y="1580811"/>
                  <a:pt x="160626" y="1420185"/>
                  <a:pt x="358769" y="1420185"/>
                </a:cubicBezTo>
                <a:close/>
                <a:moveTo>
                  <a:pt x="3456390" y="1213536"/>
                </a:moveTo>
                <a:cubicBezTo>
                  <a:pt x="3654533" y="1213536"/>
                  <a:pt x="3815159" y="1374162"/>
                  <a:pt x="3815159" y="1572305"/>
                </a:cubicBezTo>
                <a:cubicBezTo>
                  <a:pt x="3815159" y="1770448"/>
                  <a:pt x="3654533" y="1931074"/>
                  <a:pt x="3456390" y="1931074"/>
                </a:cubicBezTo>
                <a:cubicBezTo>
                  <a:pt x="3258247" y="1931074"/>
                  <a:pt x="3097621" y="1770448"/>
                  <a:pt x="3097621" y="1572305"/>
                </a:cubicBezTo>
                <a:cubicBezTo>
                  <a:pt x="3097621" y="1374162"/>
                  <a:pt x="3258247" y="1213536"/>
                  <a:pt x="3456390" y="1213536"/>
                </a:cubicBezTo>
                <a:close/>
                <a:moveTo>
                  <a:pt x="1400448" y="805687"/>
                </a:moveTo>
                <a:cubicBezTo>
                  <a:pt x="1484163" y="805687"/>
                  <a:pt x="1552027" y="873551"/>
                  <a:pt x="1552027" y="957266"/>
                </a:cubicBezTo>
                <a:lnTo>
                  <a:pt x="1552026" y="957266"/>
                </a:lnTo>
                <a:cubicBezTo>
                  <a:pt x="1552026" y="1040981"/>
                  <a:pt x="1484162" y="1108845"/>
                  <a:pt x="1400447" y="1108845"/>
                </a:cubicBezTo>
                <a:lnTo>
                  <a:pt x="1400448" y="1108844"/>
                </a:lnTo>
                <a:cubicBezTo>
                  <a:pt x="1337662" y="1108844"/>
                  <a:pt x="1283792" y="1070670"/>
                  <a:pt x="1260781" y="1016266"/>
                </a:cubicBezTo>
                <a:lnTo>
                  <a:pt x="1248869" y="957265"/>
                </a:lnTo>
                <a:lnTo>
                  <a:pt x="1260781" y="898264"/>
                </a:lnTo>
                <a:cubicBezTo>
                  <a:pt x="1283792" y="843860"/>
                  <a:pt x="1337662" y="805687"/>
                  <a:pt x="1400448" y="805687"/>
                </a:cubicBezTo>
                <a:close/>
                <a:moveTo>
                  <a:pt x="2457244" y="146269"/>
                </a:moveTo>
                <a:cubicBezTo>
                  <a:pt x="2596432" y="146269"/>
                  <a:pt x="2709267" y="259104"/>
                  <a:pt x="2709267" y="398292"/>
                </a:cubicBezTo>
                <a:cubicBezTo>
                  <a:pt x="2709267" y="537480"/>
                  <a:pt x="2596432" y="650315"/>
                  <a:pt x="2457244" y="650315"/>
                </a:cubicBezTo>
                <a:cubicBezTo>
                  <a:pt x="2318056" y="650315"/>
                  <a:pt x="2205221" y="537480"/>
                  <a:pt x="2205221" y="398292"/>
                </a:cubicBezTo>
                <a:cubicBezTo>
                  <a:pt x="2205221" y="259104"/>
                  <a:pt x="2318056" y="146269"/>
                  <a:pt x="2457244" y="146269"/>
                </a:cubicBezTo>
                <a:close/>
                <a:moveTo>
                  <a:pt x="442108" y="0"/>
                </a:moveTo>
                <a:cubicBezTo>
                  <a:pt x="581296" y="0"/>
                  <a:pt x="694131" y="112835"/>
                  <a:pt x="694131" y="252023"/>
                </a:cubicBezTo>
                <a:cubicBezTo>
                  <a:pt x="694131" y="391211"/>
                  <a:pt x="581296" y="504046"/>
                  <a:pt x="442108" y="504046"/>
                </a:cubicBezTo>
                <a:cubicBezTo>
                  <a:pt x="302920" y="504046"/>
                  <a:pt x="190085" y="391211"/>
                  <a:pt x="190085" y="252023"/>
                </a:cubicBezTo>
                <a:cubicBezTo>
                  <a:pt x="190085" y="112835"/>
                  <a:pt x="302920" y="0"/>
                  <a:pt x="442108"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grpSp>
        <p:nvGrpSpPr>
          <p:cNvPr id="32" name="Group 31">
            <a:extLst>
              <a:ext uri="{FF2B5EF4-FFF2-40B4-BE49-F238E27FC236}">
                <a16:creationId xmlns:a16="http://schemas.microsoft.com/office/drawing/2014/main" id="{8C4FBE78-96C5-C84E-257A-12A340233B08}"/>
              </a:ext>
              <a:ext uri="{C183D7F6-B498-43B3-948B-1728B52AA6E4}">
                <adec:decorative xmlns:adec="http://schemas.microsoft.com/office/drawing/2017/decorative" val="1"/>
              </a:ext>
            </a:extLst>
          </p:cNvPr>
          <p:cNvGrpSpPr/>
          <p:nvPr/>
        </p:nvGrpSpPr>
        <p:grpSpPr>
          <a:xfrm>
            <a:off x="7425702" y="2659080"/>
            <a:ext cx="3434656" cy="2941717"/>
            <a:chOff x="7425702" y="2659080"/>
            <a:chExt cx="3434656" cy="2941717"/>
          </a:xfrm>
        </p:grpSpPr>
        <p:sp>
          <p:nvSpPr>
            <p:cNvPr id="33" name="Graphic 82">
              <a:extLst>
                <a:ext uri="{FF2B5EF4-FFF2-40B4-BE49-F238E27FC236}">
                  <a16:creationId xmlns:a16="http://schemas.microsoft.com/office/drawing/2014/main" id="{E13F3F4E-5666-39BD-66E4-5D12550C6092}"/>
                </a:ext>
              </a:extLst>
            </p:cNvPr>
            <p:cNvSpPr>
              <a:spLocks noChangeAspect="1"/>
            </p:cNvSpPr>
            <p:nvPr/>
          </p:nvSpPr>
          <p:spPr>
            <a:xfrm>
              <a:off x="10599977" y="3936664"/>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4" name="Graphic 82">
              <a:extLst>
                <a:ext uri="{FF2B5EF4-FFF2-40B4-BE49-F238E27FC236}">
                  <a16:creationId xmlns:a16="http://schemas.microsoft.com/office/drawing/2014/main" id="{5C02B7AF-B948-45D9-2FB2-49DAF4E770BC}"/>
                </a:ext>
              </a:extLst>
            </p:cNvPr>
            <p:cNvSpPr>
              <a:spLocks noChangeAspect="1"/>
            </p:cNvSpPr>
            <p:nvPr/>
          </p:nvSpPr>
          <p:spPr>
            <a:xfrm>
              <a:off x="7502354" y="4143312"/>
              <a:ext cx="260381" cy="281466"/>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5" name="Graphic 82">
              <a:extLst>
                <a:ext uri="{FF2B5EF4-FFF2-40B4-BE49-F238E27FC236}">
                  <a16:creationId xmlns:a16="http://schemas.microsoft.com/office/drawing/2014/main" id="{4C39AFBB-B5EA-D425-D3DA-6F5A59A3B5D9}"/>
                </a:ext>
              </a:extLst>
            </p:cNvPr>
            <p:cNvSpPr>
              <a:spLocks noChangeAspect="1"/>
            </p:cNvSpPr>
            <p:nvPr/>
          </p:nvSpPr>
          <p:spPr>
            <a:xfrm>
              <a:off x="9639566" y="2805349"/>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6" name="Graphic 82">
              <a:extLst>
                <a:ext uri="{FF2B5EF4-FFF2-40B4-BE49-F238E27FC236}">
                  <a16:creationId xmlns:a16="http://schemas.microsoft.com/office/drawing/2014/main" id="{5E7DBC71-11B4-43DC-547F-C41E84DBF59A}"/>
                </a:ext>
              </a:extLst>
            </p:cNvPr>
            <p:cNvSpPr>
              <a:spLocks noChangeAspect="1"/>
            </p:cNvSpPr>
            <p:nvPr/>
          </p:nvSpPr>
          <p:spPr>
            <a:xfrm>
              <a:off x="7624430" y="2659080"/>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7" name="Graphic 82">
              <a:extLst>
                <a:ext uri="{FF2B5EF4-FFF2-40B4-BE49-F238E27FC236}">
                  <a16:creationId xmlns:a16="http://schemas.microsoft.com/office/drawing/2014/main" id="{25BC28B6-B5C2-CE56-EDFA-9FCAA26913D5}"/>
                </a:ext>
              </a:extLst>
            </p:cNvPr>
            <p:cNvSpPr>
              <a:spLocks noChangeAspect="1"/>
            </p:cNvSpPr>
            <p:nvPr/>
          </p:nvSpPr>
          <p:spPr>
            <a:xfrm>
              <a:off x="8654778" y="5403076"/>
              <a:ext cx="182909" cy="197721"/>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8" name="Graphic 82">
              <a:extLst>
                <a:ext uri="{FF2B5EF4-FFF2-40B4-BE49-F238E27FC236}">
                  <a16:creationId xmlns:a16="http://schemas.microsoft.com/office/drawing/2014/main" id="{F78CD198-A1CA-B18D-595E-451718147EAE}"/>
                </a:ext>
              </a:extLst>
            </p:cNvPr>
            <p:cNvSpPr>
              <a:spLocks noChangeAspect="1"/>
            </p:cNvSpPr>
            <p:nvPr/>
          </p:nvSpPr>
          <p:spPr>
            <a:xfrm>
              <a:off x="9415601" y="4402138"/>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39" name="Graphic 82">
              <a:extLst>
                <a:ext uri="{FF2B5EF4-FFF2-40B4-BE49-F238E27FC236}">
                  <a16:creationId xmlns:a16="http://schemas.microsoft.com/office/drawing/2014/main" id="{4E54D129-DBEF-DDD3-292C-0E9DB17A6E33}"/>
                </a:ext>
              </a:extLst>
            </p:cNvPr>
            <p:cNvSpPr>
              <a:spLocks noChangeAspect="1"/>
            </p:cNvSpPr>
            <p:nvPr/>
          </p:nvSpPr>
          <p:spPr>
            <a:xfrm>
              <a:off x="8619221" y="3404504"/>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0" name="Graphic 82">
              <a:extLst>
                <a:ext uri="{FF2B5EF4-FFF2-40B4-BE49-F238E27FC236}">
                  <a16:creationId xmlns:a16="http://schemas.microsoft.com/office/drawing/2014/main" id="{CFFBEF99-E4E5-AA23-1D49-F6B182C01F51}"/>
                </a:ext>
              </a:extLst>
            </p:cNvPr>
            <p:cNvSpPr>
              <a:spLocks noChangeAspect="1"/>
            </p:cNvSpPr>
            <p:nvPr/>
          </p:nvSpPr>
          <p:spPr>
            <a:xfrm>
              <a:off x="7425702" y="5431543"/>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sp>
          <p:nvSpPr>
            <p:cNvPr id="41" name="Graphic 82">
              <a:extLst>
                <a:ext uri="{FF2B5EF4-FFF2-40B4-BE49-F238E27FC236}">
                  <a16:creationId xmlns:a16="http://schemas.microsoft.com/office/drawing/2014/main" id="{71EF73C1-D9D1-2429-32D6-7A1E3A676BFE}"/>
                </a:ext>
              </a:extLst>
            </p:cNvPr>
            <p:cNvSpPr>
              <a:spLocks noChangeAspect="1"/>
            </p:cNvSpPr>
            <p:nvPr/>
          </p:nvSpPr>
          <p:spPr>
            <a:xfrm>
              <a:off x="10002582" y="5288569"/>
              <a:ext cx="110012" cy="118920"/>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77410" tIns="38705" rIns="77410" bIns="38705" numCol="1" spcCol="0" rtlCol="0" fromWordArt="0" anchor="ctr" anchorCtr="0" forceAA="0" compatLnSpc="1">
              <a:prstTxWarp prst="textNoShape">
                <a:avLst/>
              </a:prstTxWarp>
              <a:noAutofit/>
            </a:bodyPr>
            <a:lstStyle/>
            <a:p>
              <a:pPr marL="0" marR="0" lvl="0" indent="0" algn="l" defTabSz="607656"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42" name="Group 41">
            <a:extLst>
              <a:ext uri="{FF2B5EF4-FFF2-40B4-BE49-F238E27FC236}">
                <a16:creationId xmlns:a16="http://schemas.microsoft.com/office/drawing/2014/main" id="{7A918662-5D59-61D7-B111-98C0057FC59D}"/>
              </a:ext>
              <a:ext uri="{C183D7F6-B498-43B3-948B-1728B52AA6E4}">
                <adec:decorative xmlns:adec="http://schemas.microsoft.com/office/drawing/2017/decorative" val="1"/>
              </a:ext>
            </a:extLst>
          </p:cNvPr>
          <p:cNvGrpSpPr/>
          <p:nvPr/>
        </p:nvGrpSpPr>
        <p:grpSpPr>
          <a:xfrm>
            <a:off x="965241" y="3497209"/>
            <a:ext cx="1269362" cy="1269361"/>
            <a:chOff x="833238" y="2903746"/>
            <a:chExt cx="1474629" cy="1474628"/>
          </a:xfrm>
        </p:grpSpPr>
        <p:sp>
          <p:nvSpPr>
            <p:cNvPr id="43" name="Oval 42">
              <a:extLst>
                <a:ext uri="{FF2B5EF4-FFF2-40B4-BE49-F238E27FC236}">
                  <a16:creationId xmlns:a16="http://schemas.microsoft.com/office/drawing/2014/main" id="{249BF5E9-F742-A716-DBCB-3873D7F50B69}"/>
                </a:ext>
                <a:ext uri="{C183D7F6-B498-43B3-948B-1728B52AA6E4}">
                  <adec:decorative xmlns:adec="http://schemas.microsoft.com/office/drawing/2017/decorative" val="1"/>
                </a:ext>
              </a:extLst>
            </p:cNvPr>
            <p:cNvSpPr/>
            <p:nvPr/>
          </p:nvSpPr>
          <p:spPr bwMode="auto">
            <a:xfrm>
              <a:off x="834460" y="2903749"/>
              <a:ext cx="1472184" cy="1474623"/>
            </a:xfrm>
            <a:prstGeom prst="ellipse">
              <a:avLst/>
            </a:prstGeom>
            <a:solidFill>
              <a:schemeClr val="bg1"/>
            </a:solidFill>
            <a:ln w="25400" cap="flat">
              <a:solidFill>
                <a:srgbClr val="FFF8F3"/>
              </a:solidFill>
              <a:prstDash val="solid"/>
              <a:miter/>
            </a:ln>
            <a:effectLst>
              <a:outerShdw blurRad="63500" dist="63500" dir="2400000" algn="tl" rotWithShape="0">
                <a:srgbClr val="454142">
                  <a:alpha val="20000"/>
                </a:srgbClr>
              </a:outerShdw>
            </a:effectLst>
          </p:spPr>
          <p:txBody>
            <a:bodyPr rot="0" spcFirstLastPara="0" vertOverflow="overflow" horzOverflow="overflow" vert="horz" wrap="square" lIns="0" tIns="0" rIns="0" bIns="1828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n-US" sz="16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44" name="Picture 43">
              <a:extLst>
                <a:ext uri="{FF2B5EF4-FFF2-40B4-BE49-F238E27FC236}">
                  <a16:creationId xmlns:a16="http://schemas.microsoft.com/office/drawing/2014/main" id="{ABB248CB-5089-C492-D7C6-FAE844BC42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3238" y="2903746"/>
              <a:ext cx="1474629" cy="1474628"/>
            </a:xfrm>
            <a:prstGeom prst="ellipse">
              <a:avLst/>
            </a:prstGeom>
            <a:solidFill>
              <a:schemeClr val="bg1"/>
            </a:solidFill>
            <a:ln w="14684" cap="flat">
              <a:noFill/>
              <a:prstDash val="solid"/>
              <a:miter/>
            </a:ln>
            <a:effectLst>
              <a:outerShdw blurRad="317500" dist="88900" dir="2700000" sx="101000" sy="101000" algn="tl" rotWithShape="0">
                <a:prstClr val="black">
                  <a:alpha val="10000"/>
                </a:prstClr>
              </a:outerShdw>
            </a:effectLst>
          </p:spPr>
        </p:pic>
      </p:grpSp>
      <p:sp>
        <p:nvSpPr>
          <p:cNvPr id="45" name="Rounded Rectangle 62">
            <a:extLst>
              <a:ext uri="{FF2B5EF4-FFF2-40B4-BE49-F238E27FC236}">
                <a16:creationId xmlns:a16="http://schemas.microsoft.com/office/drawing/2014/main" id="{04F2FA3A-0665-4A95-8C4F-CBE711935BF3}"/>
              </a:ext>
              <a:ext uri="{C183D7F6-B498-43B3-948B-1728B52AA6E4}">
                <adec:decorative xmlns:adec="http://schemas.microsoft.com/office/drawing/2017/decorative" val="1"/>
              </a:ext>
            </a:extLst>
          </p:cNvPr>
          <p:cNvSpPr/>
          <p:nvPr/>
        </p:nvSpPr>
        <p:spPr bwMode="auto">
          <a:xfrm>
            <a:off x="5983366" y="2118597"/>
            <a:ext cx="5115489"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Agents</a:t>
            </a:r>
          </a:p>
        </p:txBody>
      </p:sp>
      <p:sp>
        <p:nvSpPr>
          <p:cNvPr id="46" name="Rounded Rectangle 62">
            <a:extLst>
              <a:ext uri="{FF2B5EF4-FFF2-40B4-BE49-F238E27FC236}">
                <a16:creationId xmlns:a16="http://schemas.microsoft.com/office/drawing/2014/main" id="{79E2D1F3-331A-8944-4C72-99A80184E142}"/>
              </a:ext>
              <a:ext uri="{C183D7F6-B498-43B3-948B-1728B52AA6E4}">
                <adec:decorative xmlns:adec="http://schemas.microsoft.com/office/drawing/2017/decorative" val="1"/>
              </a:ext>
            </a:extLst>
          </p:cNvPr>
          <p:cNvSpPr/>
          <p:nvPr/>
        </p:nvSpPr>
        <p:spPr bwMode="auto">
          <a:xfrm>
            <a:off x="4586075" y="2118597"/>
            <a:ext cx="986132" cy="307777"/>
          </a:xfrm>
          <a:prstGeom prst="rect">
            <a:avLst/>
          </a:prstGeom>
          <a:noFill/>
          <a:ln w="9525">
            <a:noFill/>
            <a:headEnd type="none" w="med" len="med"/>
            <a:tailEnd type="none" w="med" len="med"/>
          </a:ln>
          <a:effectLst>
            <a:softEdge rad="1651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487527" rtl="0" eaLnBrk="1" fontAlgn="base" latinLnBrk="0" hangingPunct="1">
              <a:lnSpc>
                <a:spcPct val="100000"/>
              </a:lnSpc>
              <a:spcBef>
                <a:spcPct val="0"/>
              </a:spcBef>
              <a:spcAft>
                <a:spcPct val="0"/>
              </a:spcAft>
              <a:buClrTx/>
              <a:buSzTx/>
              <a:buFontTx/>
              <a:buNone/>
              <a:tabLst>
                <a:tab pos="545697" algn="l"/>
              </a:tabLst>
              <a:defRPr/>
            </a:pPr>
            <a:r>
              <a:rPr kumimoji="0" lang="en-US" sz="2000" b="0" i="0" u="none" strike="noStrike" kern="0" cap="none" spc="0" normalizeH="0" baseline="0" noProof="0">
                <a:ln>
                  <a:noFill/>
                </a:ln>
                <a:solidFill>
                  <a:srgbClr val="000000"/>
                </a:solidFill>
                <a:effectLst/>
                <a:uLnTx/>
                <a:uFillTx/>
                <a:latin typeface="Segoe UI Semibold"/>
                <a:ea typeface="+mn-ea"/>
                <a:cs typeface="+mn-cs"/>
              </a:rPr>
              <a:t>Copilot</a:t>
            </a:r>
          </a:p>
        </p:txBody>
      </p:sp>
      <p:grpSp>
        <p:nvGrpSpPr>
          <p:cNvPr id="47" name="Group 46">
            <a:extLst>
              <a:ext uri="{FF2B5EF4-FFF2-40B4-BE49-F238E27FC236}">
                <a16:creationId xmlns:a16="http://schemas.microsoft.com/office/drawing/2014/main" id="{CE524853-AB81-3C40-726E-331BDCC9206F}"/>
              </a:ext>
              <a:ext uri="{C183D7F6-B498-43B3-948B-1728B52AA6E4}">
                <adec:decorative xmlns:adec="http://schemas.microsoft.com/office/drawing/2017/decorative" val="1"/>
              </a:ext>
            </a:extLst>
          </p:cNvPr>
          <p:cNvGrpSpPr/>
          <p:nvPr/>
        </p:nvGrpSpPr>
        <p:grpSpPr>
          <a:xfrm>
            <a:off x="2857361" y="3889188"/>
            <a:ext cx="683753" cy="229737"/>
            <a:chOff x="2857361" y="3313353"/>
            <a:chExt cx="683753" cy="229737"/>
          </a:xfrm>
        </p:grpSpPr>
        <p:grpSp>
          <p:nvGrpSpPr>
            <p:cNvPr id="48" name="Group 47">
              <a:extLst>
                <a:ext uri="{FF2B5EF4-FFF2-40B4-BE49-F238E27FC236}">
                  <a16:creationId xmlns:a16="http://schemas.microsoft.com/office/drawing/2014/main" id="{D804195F-126D-0EAA-8764-E4B28B1A3479}"/>
                </a:ext>
              </a:extLst>
            </p:cNvPr>
            <p:cNvGrpSpPr>
              <a:grpSpLocks noChangeAspect="1"/>
            </p:cNvGrpSpPr>
            <p:nvPr/>
          </p:nvGrpSpPr>
          <p:grpSpPr>
            <a:xfrm rot="16200000" flipH="1">
              <a:off x="2793723" y="3376991"/>
              <a:ext cx="229737" cy="102462"/>
              <a:chOff x="24942308" y="2917288"/>
              <a:chExt cx="1321816" cy="559246"/>
            </a:xfrm>
          </p:grpSpPr>
          <p:cxnSp>
            <p:nvCxnSpPr>
              <p:cNvPr id="50" name="Straight Connector 49">
                <a:extLst>
                  <a:ext uri="{FF2B5EF4-FFF2-40B4-BE49-F238E27FC236}">
                    <a16:creationId xmlns:a16="http://schemas.microsoft.com/office/drawing/2014/main" id="{6E9856E2-0DCE-62F8-1E3F-94B661E64E7C}"/>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15756D8-CE59-2561-991D-91AABE488909}"/>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BD3E7EBF-4A54-C755-DFC2-C9475AC9A175}"/>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5CD64594-BAC9-6E16-A09F-8E056EF16734}"/>
              </a:ext>
              <a:ext uri="{C183D7F6-B498-43B3-948B-1728B52AA6E4}">
                <adec:decorative xmlns:adec="http://schemas.microsoft.com/office/drawing/2017/decorative" val="1"/>
              </a:ext>
            </a:extLst>
          </p:cNvPr>
          <p:cNvGrpSpPr/>
          <p:nvPr/>
        </p:nvGrpSpPr>
        <p:grpSpPr>
          <a:xfrm flipH="1">
            <a:off x="3009761" y="4148557"/>
            <a:ext cx="683753" cy="229737"/>
            <a:chOff x="2857361" y="3313353"/>
            <a:chExt cx="683753" cy="229737"/>
          </a:xfrm>
        </p:grpSpPr>
        <p:grpSp>
          <p:nvGrpSpPr>
            <p:cNvPr id="53" name="Group 52">
              <a:extLst>
                <a:ext uri="{FF2B5EF4-FFF2-40B4-BE49-F238E27FC236}">
                  <a16:creationId xmlns:a16="http://schemas.microsoft.com/office/drawing/2014/main" id="{22574DCE-30E9-0164-740E-DA6E7B7A67D6}"/>
                </a:ext>
              </a:extLst>
            </p:cNvPr>
            <p:cNvGrpSpPr>
              <a:grpSpLocks noChangeAspect="1"/>
            </p:cNvGrpSpPr>
            <p:nvPr/>
          </p:nvGrpSpPr>
          <p:grpSpPr>
            <a:xfrm rot="16200000" flipH="1">
              <a:off x="2793723" y="3376991"/>
              <a:ext cx="229737" cy="102462"/>
              <a:chOff x="24942308" y="2917288"/>
              <a:chExt cx="1321816" cy="559246"/>
            </a:xfrm>
          </p:grpSpPr>
          <p:cxnSp>
            <p:nvCxnSpPr>
              <p:cNvPr id="55" name="Straight Connector 54">
                <a:extLst>
                  <a:ext uri="{FF2B5EF4-FFF2-40B4-BE49-F238E27FC236}">
                    <a16:creationId xmlns:a16="http://schemas.microsoft.com/office/drawing/2014/main" id="{3C713667-FFBB-F0E9-2BC6-82269CF7086E}"/>
                  </a:ext>
                </a:extLst>
              </p:cNvPr>
              <p:cNvCxnSpPr>
                <a:cxnSpLocks/>
              </p:cNvCxnSpPr>
              <p:nvPr/>
            </p:nvCxnSpPr>
            <p:spPr>
              <a:xfrm rot="10800000">
                <a:off x="25603203" y="2917288"/>
                <a:ext cx="660921" cy="559239"/>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2EE9E34-9E78-4B34-8527-D67D04D91298}"/>
                  </a:ext>
                </a:extLst>
              </p:cNvPr>
              <p:cNvCxnSpPr>
                <a:cxnSpLocks/>
              </p:cNvCxnSpPr>
              <p:nvPr/>
            </p:nvCxnSpPr>
            <p:spPr>
              <a:xfrm rot="10800000" flipH="1">
                <a:off x="24942308" y="2917292"/>
                <a:ext cx="660917" cy="559242"/>
              </a:xfrm>
              <a:prstGeom prst="line">
                <a:avLst/>
              </a:prstGeom>
              <a:ln w="25400" cap="rnd">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7DA4A9C7-D437-DFEB-E98F-A14CB488553C}"/>
                </a:ext>
              </a:extLst>
            </p:cNvPr>
            <p:cNvCxnSpPr>
              <a:cxnSpLocks/>
            </p:cNvCxnSpPr>
            <p:nvPr/>
          </p:nvCxnSpPr>
          <p:spPr>
            <a:xfrm>
              <a:off x="2865327" y="3428206"/>
              <a:ext cx="675787" cy="0"/>
            </a:xfrm>
            <a:prstGeom prst="line">
              <a:avLst/>
            </a:prstGeom>
            <a:ln w="25400" cap="rnd">
              <a:solidFill>
                <a:schemeClr val="bg1">
                  <a:lumMod val="75000"/>
                </a:schemeClr>
              </a:solidFill>
              <a:headEnd type="none" w="lg" len="med"/>
              <a:tailEnd type="none" w="lg" len="sm"/>
            </a:ln>
          </p:spPr>
          <p:style>
            <a:lnRef idx="1">
              <a:schemeClr val="accent1"/>
            </a:lnRef>
            <a:fillRef idx="0">
              <a:schemeClr val="accent1"/>
            </a:fillRef>
            <a:effectRef idx="0">
              <a:schemeClr val="accent1"/>
            </a:effectRef>
            <a:fontRef idx="minor">
              <a:schemeClr val="tx1"/>
            </a:fontRef>
          </p:style>
        </p:cxnSp>
      </p:grpSp>
      <p:sp>
        <p:nvSpPr>
          <p:cNvPr id="57" name="Copilot Box - replacement">
            <a:extLst>
              <a:ext uri="{FF2B5EF4-FFF2-40B4-BE49-F238E27FC236}">
                <a16:creationId xmlns:a16="http://schemas.microsoft.com/office/drawing/2014/main" id="{6198BB2D-76A2-D4AE-CFB3-47C3461AE4B1}"/>
              </a:ext>
              <a:ext uri="{C183D7F6-B498-43B3-948B-1728B52AA6E4}">
                <adec:decorative xmlns:adec="http://schemas.microsoft.com/office/drawing/2017/decorative" val="1"/>
              </a:ext>
            </a:extLst>
          </p:cNvPr>
          <p:cNvSpPr>
            <a:spLocks noChangeAspect="1"/>
          </p:cNvSpPr>
          <p:nvPr/>
        </p:nvSpPr>
        <p:spPr bwMode="auto">
          <a:xfrm>
            <a:off x="3859993" y="2912741"/>
            <a:ext cx="2438296" cy="2438296"/>
          </a:xfrm>
          <a:prstGeom prst="roundRect">
            <a:avLst>
              <a:gd name="adj" fmla="val 670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scene3d>
            <a:camera prst="isometricOffAxis1Left">
              <a:rot lat="1080000" lon="3000000" rev="0"/>
            </a:camera>
            <a:lightRig rig="threePt" dir="t"/>
          </a:scene3d>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000000"/>
              </a:solidFill>
              <a:effectLst/>
              <a:uLnTx/>
              <a:uFillTx/>
              <a:latin typeface="Segoe UI"/>
              <a:ea typeface="+mn-ea"/>
              <a:cs typeface="Segoe UI Semibold" panose="020B0502040204020203" pitchFamily="34" charset="0"/>
            </a:endParaRPr>
          </a:p>
        </p:txBody>
      </p:sp>
      <p:sp>
        <p:nvSpPr>
          <p:cNvPr id="58" name="Copilot logo - replacement">
            <a:extLst>
              <a:ext uri="{FF2B5EF4-FFF2-40B4-BE49-F238E27FC236}">
                <a16:creationId xmlns:a16="http://schemas.microsoft.com/office/drawing/2014/main" id="{0C74D8B1-FCAF-BB18-70BF-B8EC738F9937}"/>
              </a:ext>
              <a:ext uri="{C183D7F6-B498-43B3-948B-1728B52AA6E4}">
                <adec:decorative xmlns:adec="http://schemas.microsoft.com/office/drawing/2017/decorative" val="1"/>
              </a:ext>
            </a:extLst>
          </p:cNvPr>
          <p:cNvSpPr>
            <a:spLocks noChangeAspect="1"/>
          </p:cNvSpPr>
          <p:nvPr/>
        </p:nvSpPr>
        <p:spPr>
          <a:xfrm>
            <a:off x="4648322" y="3754073"/>
            <a:ext cx="861640" cy="755634"/>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a:noFill/>
            <a:headEnd type="none" w="med" len="med"/>
            <a:tailEnd type="none" w="med" len="med"/>
          </a:ln>
          <a:effectLst/>
          <a:scene3d>
            <a:camera prst="orthographicFront">
              <a:rot lat="1080000" lon="3000000" rev="0"/>
            </a:camera>
            <a:lightRig rig="threePt" dir="t"/>
          </a:scene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819" tIns="123855" rIns="154819" bIns="123855" numCol="1" spcCol="0" rtlCol="0" fromWordArt="0" anchor="t" anchorCtr="0" forceAA="0" compatLnSpc="1">
            <a:prstTxWarp prst="textNoShape">
              <a:avLst/>
            </a:prstTxWarp>
            <a:noAutofit/>
          </a:bodyPr>
          <a:lstStyle/>
          <a:p>
            <a:pPr marL="0" marR="0" lvl="0" indent="0" algn="l" defTabSz="789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noFill/>
              <a:effectLst/>
              <a:uLnTx/>
              <a:uFillTx/>
              <a:latin typeface="Segoe UI Variable Display Semib" pitchFamily="2" charset="0"/>
              <a:ea typeface="+mn-ea"/>
              <a:cs typeface="Segoe UI" pitchFamily="34" charset="0"/>
            </a:endParaRPr>
          </a:p>
        </p:txBody>
      </p:sp>
    </p:spTree>
    <p:extLst>
      <p:ext uri="{BB962C8B-B14F-4D97-AF65-F5344CB8AC3E}">
        <p14:creationId xmlns:p14="http://schemas.microsoft.com/office/powerpoint/2010/main" val="289808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25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par>
                                <p:cTn id="13" presetID="42" presetClass="path" presetSubtype="0" decel="100000" fill="hold" nodeType="withEffect">
                                  <p:stCondLst>
                                    <p:cond delay="0"/>
                                  </p:stCondLst>
                                  <p:childTnLst>
                                    <p:animMotion origin="layout" path="M 0 -3.33333E-6 L 0 0.03542 " pathEditMode="relative" rAng="0" ptsTypes="AA">
                                      <p:cBhvr>
                                        <p:cTn id="14" dur="700" spd="-100000" fill="hold"/>
                                        <p:tgtEl>
                                          <p:spTgt spid="42"/>
                                        </p:tgtEl>
                                        <p:attrNameLst>
                                          <p:attrName>ppt_x</p:attrName>
                                          <p:attrName>ppt_y</p:attrName>
                                        </p:attrNameLst>
                                      </p:cBhvr>
                                      <p:rCtr x="0" y="1759"/>
                                    </p:animMotion>
                                  </p:childTnLst>
                                </p:cTn>
                              </p:par>
                              <p:par>
                                <p:cTn id="15" presetID="10" presetClass="entr" presetSubtype="0" fill="hold" nodeType="withEffect">
                                  <p:stCondLst>
                                    <p:cond delay="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par>
                                <p:cTn id="18" presetID="42" presetClass="path" presetSubtype="0" decel="100000" fill="hold" nodeType="withEffect">
                                  <p:stCondLst>
                                    <p:cond delay="500"/>
                                  </p:stCondLst>
                                  <p:childTnLst>
                                    <p:animMotion origin="layout" path="M 2.08333E-7 1.48148E-6 L 0.02344 -0.00023 " pathEditMode="relative" rAng="0" ptsTypes="AA">
                                      <p:cBhvr>
                                        <p:cTn id="19" dur="700" spd="-100000" fill="hold"/>
                                        <p:tgtEl>
                                          <p:spTgt spid="47"/>
                                        </p:tgtEl>
                                        <p:attrNameLst>
                                          <p:attrName>ppt_x</p:attrName>
                                          <p:attrName>ppt_y</p:attrName>
                                        </p:attrNameLst>
                                      </p:cBhvr>
                                      <p:rCtr x="1172" y="-23"/>
                                    </p:animMotion>
                                  </p:childTnLst>
                                </p:cTn>
                              </p:par>
                              <p:par>
                                <p:cTn id="20" presetID="10" presetClass="entr" presetSubtype="0" fill="hold"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42" presetClass="path" presetSubtype="0" decel="100000" fill="hold" nodeType="withEffect">
                                  <p:stCondLst>
                                    <p:cond delay="500"/>
                                  </p:stCondLst>
                                  <p:childTnLst>
                                    <p:animMotion origin="layout" path="M 2.08333E-7 1.11022E-16 L 0.02344 -0.00023 " pathEditMode="relative" rAng="0" ptsTypes="AA">
                                      <p:cBhvr>
                                        <p:cTn id="24" dur="700" fill="hold"/>
                                        <p:tgtEl>
                                          <p:spTgt spid="52"/>
                                        </p:tgtEl>
                                        <p:attrNameLst>
                                          <p:attrName>ppt_x</p:attrName>
                                          <p:attrName>ppt_y</p:attrName>
                                        </p:attrNameLst>
                                      </p:cBhvr>
                                      <p:rCtr x="1172" y="-23"/>
                                    </p:animMotion>
                                  </p:childTnLst>
                                </p:cTn>
                              </p:par>
                              <p:par>
                                <p:cTn id="25" presetID="10" presetClass="entr" presetSubtype="0" fill="hold" grpId="0" nodeType="withEffect">
                                  <p:stCondLst>
                                    <p:cond delay="75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42" presetClass="path" presetSubtype="0" decel="100000" fill="hold" grpId="1" nodeType="withEffect">
                                  <p:stCondLst>
                                    <p:cond delay="750"/>
                                  </p:stCondLst>
                                  <p:childTnLst>
                                    <p:animMotion origin="layout" path="M -8.33333E-7 5.55112E-17 L -8.33333E-7 0.03542 " pathEditMode="relative" rAng="0" ptsTypes="AA">
                                      <p:cBhvr>
                                        <p:cTn id="29" dur="700" spd="-100000" fill="hold"/>
                                        <p:tgtEl>
                                          <p:spTgt spid="45"/>
                                        </p:tgtEl>
                                        <p:attrNameLst>
                                          <p:attrName>ppt_x</p:attrName>
                                          <p:attrName>ppt_y</p:attrName>
                                        </p:attrNameLst>
                                      </p:cBhvr>
                                      <p:rCtr x="0" y="1759"/>
                                    </p:animMotion>
                                  </p:childTnLst>
                                </p:cTn>
                              </p:par>
                              <p:par>
                                <p:cTn id="30" presetID="10" presetClass="entr" presetSubtype="0" fill="hold" grpId="0" nodeType="withEffect">
                                  <p:stCondLst>
                                    <p:cond delay="75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42" presetClass="path" presetSubtype="0" decel="100000" fill="hold" grpId="1" nodeType="withEffect">
                                  <p:stCondLst>
                                    <p:cond delay="750"/>
                                  </p:stCondLst>
                                  <p:childTnLst>
                                    <p:animMotion origin="layout" path="M 3.54167E-6 -2.96296E-6 L 3.54167E-6 0.03542 " pathEditMode="relative" rAng="0" ptsTypes="AA">
                                      <p:cBhvr>
                                        <p:cTn id="34" dur="700" spd="-100000" fill="hold"/>
                                        <p:tgtEl>
                                          <p:spTgt spid="46"/>
                                        </p:tgtEl>
                                        <p:attrNameLst>
                                          <p:attrName>ppt_x</p:attrName>
                                          <p:attrName>ppt_y</p:attrName>
                                        </p:attrNameLst>
                                      </p:cBhvr>
                                      <p:rCtr x="0" y="1759"/>
                                    </p:animMotion>
                                  </p:childTnLst>
                                </p:cTn>
                              </p:par>
                              <p:par>
                                <p:cTn id="35" presetID="10" presetClass="entr" presetSubtype="0" fill="hold" grpId="0" nodeType="withEffect">
                                  <p:stCondLst>
                                    <p:cond delay="75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42" presetClass="path" presetSubtype="0" decel="100000" fill="hold" grpId="1" nodeType="withEffect">
                                  <p:stCondLst>
                                    <p:cond delay="750"/>
                                  </p:stCondLst>
                                  <p:childTnLst>
                                    <p:animMotion origin="layout" path="M 3.54167E-6 -2.96296E-6 L 3.54167E-6 0.03542 " pathEditMode="relative" rAng="0" ptsTypes="AA">
                                      <p:cBhvr>
                                        <p:cTn id="39" dur="700" spd="-100000" fill="hold"/>
                                        <p:tgtEl>
                                          <p:spTgt spid="31"/>
                                        </p:tgtEl>
                                        <p:attrNameLst>
                                          <p:attrName>ppt_x</p:attrName>
                                          <p:attrName>ppt_y</p:attrName>
                                        </p:attrNameLst>
                                      </p:cBhvr>
                                      <p:rCtr x="0" y="1759"/>
                                    </p:animMotion>
                                  </p:childTnLst>
                                </p:cTn>
                              </p:par>
                              <p:par>
                                <p:cTn id="40" presetID="10" presetClass="entr" presetSubtype="0" fill="hold" nodeType="withEffect">
                                  <p:stCondLst>
                                    <p:cond delay="75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42" presetClass="path" presetSubtype="0" decel="100000" fill="hold" nodeType="withEffect">
                                  <p:stCondLst>
                                    <p:cond delay="750"/>
                                  </p:stCondLst>
                                  <p:childTnLst>
                                    <p:animMotion origin="layout" path="M 3.54167E-6 -2.96296E-6 L 3.54167E-6 0.03542 " pathEditMode="relative" rAng="0" ptsTypes="AA">
                                      <p:cBhvr>
                                        <p:cTn id="44" dur="700" spd="-100000" fill="hold"/>
                                        <p:tgtEl>
                                          <p:spTgt spid="4"/>
                                        </p:tgtEl>
                                        <p:attrNameLst>
                                          <p:attrName>ppt_x</p:attrName>
                                          <p:attrName>ppt_y</p:attrName>
                                        </p:attrNameLst>
                                      </p:cBhvr>
                                      <p:rCtr x="0" y="1759"/>
                                    </p:animMotion>
                                  </p:childTnLst>
                                </p:cTn>
                              </p:par>
                              <p:par>
                                <p:cTn id="45" presetID="10" presetClass="entr" presetSubtype="0" fill="hold" grpId="0" nodeType="withEffect">
                                  <p:stCondLst>
                                    <p:cond delay="75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par>
                                <p:cTn id="48" presetID="42" presetClass="path" presetSubtype="0" decel="100000" fill="hold" grpId="1" nodeType="withEffect">
                                  <p:stCondLst>
                                    <p:cond delay="750"/>
                                  </p:stCondLst>
                                  <p:childTnLst>
                                    <p:animMotion origin="layout" path="M 3.54167E-6 -2.96296E-6 L 3.54167E-6 0.03542 " pathEditMode="relative" rAng="0" ptsTypes="AA">
                                      <p:cBhvr>
                                        <p:cTn id="49" dur="700" spd="-100000" fill="hold"/>
                                        <p:tgtEl>
                                          <p:spTgt spid="57"/>
                                        </p:tgtEl>
                                        <p:attrNameLst>
                                          <p:attrName>ppt_x</p:attrName>
                                          <p:attrName>ppt_y</p:attrName>
                                        </p:attrNameLst>
                                      </p:cBhvr>
                                      <p:rCtr x="0" y="1759"/>
                                    </p:animMotion>
                                  </p:childTnLst>
                                </p:cTn>
                              </p:par>
                              <p:par>
                                <p:cTn id="50" presetID="10" presetClass="entr" presetSubtype="0" fill="hold" grpId="0" nodeType="withEffect">
                                  <p:stCondLst>
                                    <p:cond delay="75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42" presetClass="path" presetSubtype="0" decel="100000" fill="hold" grpId="1" nodeType="withEffect">
                                  <p:stCondLst>
                                    <p:cond delay="750"/>
                                  </p:stCondLst>
                                  <p:childTnLst>
                                    <p:animMotion origin="layout" path="M 3.54167E-6 -2.96296E-6 L 3.54167E-6 0.03542 " pathEditMode="relative" rAng="0" ptsTypes="AA">
                                      <p:cBhvr>
                                        <p:cTn id="54" dur="700" spd="-100000" fill="hold"/>
                                        <p:tgtEl>
                                          <p:spTgt spid="58"/>
                                        </p:tgtEl>
                                        <p:attrNameLst>
                                          <p:attrName>ppt_x</p:attrName>
                                          <p:attrName>ppt_y</p:attrName>
                                        </p:attrNameLst>
                                      </p:cBhvr>
                                      <p:rCtr x="0" y="1759"/>
                                    </p:animMotion>
                                  </p:childTnLst>
                                </p:cTn>
                              </p:par>
                              <p:par>
                                <p:cTn id="55" presetID="10" presetClass="entr" presetSubtype="0" fill="hold" nodeType="withEffect">
                                  <p:stCondLst>
                                    <p:cond delay="75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42" presetClass="path" presetSubtype="0" decel="100000" fill="hold" nodeType="withEffect">
                                  <p:stCondLst>
                                    <p:cond delay="750"/>
                                  </p:stCondLst>
                                  <p:childTnLst>
                                    <p:animMotion origin="layout" path="M 3.54167E-6 -2.96296E-6 L 3.54167E-6 0.03542 " pathEditMode="relative" rAng="0" ptsTypes="AA">
                                      <p:cBhvr>
                                        <p:cTn id="59" dur="700" spd="-100000" fill="hold"/>
                                        <p:tgtEl>
                                          <p:spTgt spid="3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45" grpId="0"/>
      <p:bldP spid="45" grpId="1"/>
      <p:bldP spid="46" grpId="0"/>
      <p:bldP spid="46" grpId="1"/>
      <p:bldP spid="57" grpId="0" animBg="1"/>
      <p:bldP spid="57" grpId="1" animBg="1"/>
      <p:bldP spid="58" grpId="0" animBg="1"/>
      <p:bldP spid="58"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0DD11-BD79-0F6C-7159-304DD6AE8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EF0BEC-7FF1-3F63-95C6-284BB3E8840C}"/>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4" name="Audio recap" descr="Demo video">
            <a:hlinkClick r:id="" action="ppaction://media"/>
            <a:extLst>
              <a:ext uri="{FF2B5EF4-FFF2-40B4-BE49-F238E27FC236}">
                <a16:creationId xmlns:a16="http://schemas.microsoft.com/office/drawing/2014/main" id="{1D9CEB87-19D5-959A-193E-28057278E8C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C5CC38E-E5A9-4C6D-A8EE-3B9B5382AA1D}" label="Audio recap"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31756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EE256-B181-1042-D306-4C9E5DC3A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FCE1A0-A370-B12F-24AF-4103A6341F27}"/>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3" name="Mobile recap" descr="Demo video">
            <a:hlinkClick r:id="" action="ppaction://media"/>
            <a:extLst>
              <a:ext uri="{FF2B5EF4-FFF2-40B4-BE49-F238E27FC236}">
                <a16:creationId xmlns:a16="http://schemas.microsoft.com/office/drawing/2014/main" id="{201745CF-30EB-0543-FEAC-FD7FC643027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A006255-4A7D-46CD-978E-35B6182945A9}" label="Mobile recap" lang="" r:embed="rId5"/>
                        </p173:trackLst>
                      </p173:tracksInfo>
                    </p:ext>
                  </p14:extLst>
                </p14:media>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26865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During the Holiday</a:t>
            </a:r>
            <a:br>
              <a:rPr lang="en-US" dirty="0"/>
            </a:br>
            <a:r>
              <a:rPr lang="en-US" sz="2000" dirty="0">
                <a:solidFill>
                  <a:srgbClr val="4C6BCC"/>
                </a:solidFill>
                <a:latin typeface="Segoe UI" panose="020B0502040204020203" pitchFamily="34" charset="0"/>
                <a:cs typeface="Segoe UI" panose="020B0502040204020203" pitchFamily="34" charset="0"/>
              </a:rPr>
              <a:t>Triage with Boundaries, Reflect with Intent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958855" y="2690933"/>
            <a:ext cx="10224474" cy="2706062"/>
          </a:xfrm>
          <a:prstGeom prst="rect">
            <a:avLst/>
          </a:prstGeom>
          <a:noFill/>
          <a:ln>
            <a:noFill/>
          </a:ln>
        </p:spPr>
        <p:txBody>
          <a:bodyPr wrap="square">
            <a:spAutoFit/>
          </a:bodyPr>
          <a:lstStyle/>
          <a:p>
            <a:pPr algn="ctr">
              <a:lnSpc>
                <a:spcPct val="120000"/>
              </a:lnSpc>
            </a:pPr>
            <a:r>
              <a:rPr lang="en-US" sz="2400" dirty="0">
                <a:latin typeface="Segoe Sans Display Semilight" pitchFamily="2" charset="0"/>
                <a:cs typeface="Segoe Sans Display Semilight" pitchFamily="2" charset="0"/>
              </a:rPr>
              <a:t>Copilot, give me a 24-hour vacation check-in. Review my Teams chats, Teams channels, Outlook inbox, and Viva Engage communities. Summarize the key updates I should know about. List anything that is urgent and requires attention while I’m out. Then create a separate list of action items I should complete when I return. Exclude newsletters, promotions, and automated notifications. Keep everything concise, prioritized, and grouped by source</a:t>
            </a:r>
            <a:r>
              <a:rPr lang="en-US" dirty="0"/>
              <a:t>.</a:t>
            </a:r>
            <a:endParaRPr lang="en-US" sz="2600" dirty="0">
              <a:latin typeface="Segoe Sans Display Semilight" pitchFamily="2" charset="0"/>
              <a:cs typeface="Segoe Sans Display Semilight" pitchFamily="2" charset="0"/>
            </a:endParaRP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Triage with Boundaries</a:t>
            </a:r>
          </a:p>
        </p:txBody>
      </p:sp>
    </p:spTree>
    <p:extLst>
      <p:ext uri="{BB962C8B-B14F-4D97-AF65-F5344CB8AC3E}">
        <p14:creationId xmlns:p14="http://schemas.microsoft.com/office/powerpoint/2010/main" val="402509323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D7E9A-0A49-FD27-1691-54D0408F4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B4386-F87C-35BD-35E3-D1B9F565E0E9}"/>
              </a:ext>
            </a:extLst>
          </p:cNvPr>
          <p:cNvSpPr>
            <a:spLocks noGrp="1"/>
          </p:cNvSpPr>
          <p:nvPr>
            <p:ph type="title"/>
          </p:nvPr>
        </p:nvSpPr>
        <p:spPr>
          <a:xfrm>
            <a:off x="586740" y="-818148"/>
            <a:ext cx="11018520" cy="553998"/>
          </a:xfrm>
        </p:spPr>
        <p:txBody>
          <a:bodyPr/>
          <a:lstStyle/>
          <a:p>
            <a:r>
              <a:rPr lang="en-US" dirty="0"/>
              <a:t>Demo to create an image</a:t>
            </a:r>
          </a:p>
        </p:txBody>
      </p:sp>
      <p:pic>
        <p:nvPicPr>
          <p:cNvPr id="3" name="Triage with boundaries" descr="Demo video">
            <a:hlinkClick r:id="" action="ppaction://media"/>
            <a:extLst>
              <a:ext uri="{FF2B5EF4-FFF2-40B4-BE49-F238E27FC236}">
                <a16:creationId xmlns:a16="http://schemas.microsoft.com/office/drawing/2014/main" id="{E1558729-97C0-E61E-E6B8-D2BDE7A081D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8B3DCF7-0861-4591-AED2-E630D427F795}" label="Triage with boundaries" lang="" r:embed="rId5"/>
                        </p173:trackLst>
                      </p173:tracksInfo>
                    </p:ext>
                  </p14:extLst>
                </p14:media>
              </p:ext>
            </p:extLst>
          </p:nvPr>
        </p:nvPicPr>
        <p:blipFill>
          <a:blip r:embed="rId6"/>
          <a:srcRect t="6211" r="12877" b="6118"/>
          <a:stretch>
            <a:fillRect/>
          </a:stretch>
        </p:blipFill>
        <p:spPr>
          <a:xfrm>
            <a:off x="38101" y="0"/>
            <a:ext cx="12115798" cy="6858000"/>
          </a:xfrm>
          <a:prstGeom prst="rect">
            <a:avLst/>
          </a:prstGeom>
        </p:spPr>
      </p:pic>
    </p:spTree>
    <p:extLst>
      <p:ext uri="{BB962C8B-B14F-4D97-AF65-F5344CB8AC3E}">
        <p14:creationId xmlns:p14="http://schemas.microsoft.com/office/powerpoint/2010/main" val="5991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During the Holiday</a:t>
            </a:r>
            <a:br>
              <a:rPr lang="en-US" dirty="0"/>
            </a:br>
            <a:r>
              <a:rPr lang="en-US" sz="2000" dirty="0">
                <a:solidFill>
                  <a:srgbClr val="4C6BCC"/>
                </a:solidFill>
                <a:latin typeface="Segoe UI" panose="020B0502040204020203" pitchFamily="34" charset="0"/>
                <a:cs typeface="Segoe UI" panose="020B0502040204020203" pitchFamily="34" charset="0"/>
              </a:rPr>
              <a:t>Triage with Boundaries, Reflect with Intent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4175399"/>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1054011" y="2690933"/>
            <a:ext cx="10312799" cy="3170099"/>
          </a:xfrm>
          <a:prstGeom prst="rect">
            <a:avLst/>
          </a:prstGeom>
          <a:noFill/>
          <a:ln>
            <a:noFill/>
          </a:ln>
        </p:spPr>
        <p:txBody>
          <a:bodyPr wrap="square">
            <a:spAutoFit/>
          </a:bodyPr>
          <a:lstStyle/>
          <a:p>
            <a:pPr marL="171450" indent="-171450">
              <a:spcAft>
                <a:spcPts val="600"/>
              </a:spcAft>
              <a:buFont typeface="Arial" panose="020B0604020202020204" pitchFamily="34" charset="0"/>
              <a:buChar char="•"/>
            </a:pPr>
            <a:r>
              <a:rPr lang="en-US" sz="1800" dirty="0">
                <a:latin typeface="Segoe Sans Display Semilight" pitchFamily="2" charset="0"/>
                <a:cs typeface="Segoe Sans Display Semilight" pitchFamily="2" charset="0"/>
              </a:rPr>
              <a:t>I’m planning a holiday road trip from [origin] to [destination]. Create a detailed itinerary with drive times, recommended stops, food options, and 2–3 backup plans in case of weather or delays.</a:t>
            </a:r>
          </a:p>
          <a:p>
            <a:pPr marL="171450" indent="-171450">
              <a:spcAft>
                <a:spcPts val="600"/>
              </a:spcAft>
              <a:buFont typeface="Arial" panose="020B0604020202020204" pitchFamily="34" charset="0"/>
              <a:buChar char="•"/>
            </a:pPr>
            <a:r>
              <a:rPr lang="en-US" sz="1800" dirty="0">
                <a:latin typeface="Segoe Sans Display Semilight" pitchFamily="2" charset="0"/>
                <a:cs typeface="Segoe Sans Display Semilight" pitchFamily="2" charset="0"/>
              </a:rPr>
              <a:t>Generate a festive holiday dinner menu for [X] adults and [X] children. Include appetizers, mains, sides, and desserts with these preferences and restrictions: [vegan, nut-free, gluten-free, etc.]. Provide a shopping list and prep timeline. Include 5 vegan holiday dishes that are easy to prep ahead. </a:t>
            </a:r>
          </a:p>
          <a:p>
            <a:pPr marL="171450" indent="-171450">
              <a:spcAft>
                <a:spcPts val="600"/>
              </a:spcAft>
              <a:buFont typeface="Arial" panose="020B0604020202020204" pitchFamily="34" charset="0"/>
              <a:buChar char="•"/>
            </a:pPr>
            <a:r>
              <a:rPr lang="en-US" sz="1800" dirty="0">
                <a:latin typeface="Segoe Sans Display Semilight" pitchFamily="2" charset="0"/>
                <a:cs typeface="Segoe Sans Display Semilight" pitchFamily="2" charset="0"/>
              </a:rPr>
              <a:t>Give me conversation starters and connection questions I can use with family during the holidays - some light, some reflective, and none that touch on politics.</a:t>
            </a:r>
          </a:p>
          <a:p>
            <a:pPr marL="171450" indent="-171450">
              <a:spcAft>
                <a:spcPts val="600"/>
              </a:spcAft>
              <a:buFont typeface="Arial" panose="020B0604020202020204" pitchFamily="34" charset="0"/>
              <a:buChar char="•"/>
            </a:pPr>
            <a:r>
              <a:rPr lang="en-US" sz="1800" dirty="0">
                <a:latin typeface="Segoe Sans Display Semilight" pitchFamily="2" charset="0"/>
                <a:cs typeface="Segoe Sans Display Semilight" pitchFamily="2" charset="0"/>
              </a:rPr>
              <a:t>Create a warm holiday toast for me. Ask me 5 quick questions about my favorite moments from the year, then write a polished toast in my voice.</a:t>
            </a:r>
          </a:p>
          <a:p>
            <a:pPr marL="171450" indent="-171450">
              <a:spcAft>
                <a:spcPts val="600"/>
              </a:spcAft>
              <a:buFont typeface="Arial" panose="020B0604020202020204" pitchFamily="34" charset="0"/>
              <a:buChar char="•"/>
            </a:pPr>
            <a:r>
              <a:rPr lang="en-US" sz="1800" dirty="0">
                <a:latin typeface="Segoe Sans Display Semilight" pitchFamily="2" charset="0"/>
                <a:cs typeface="Segoe Sans Display Semilight" pitchFamily="2" charset="0"/>
              </a:rPr>
              <a:t>Let’s play a yes/no guessing game: Think of a cartoon character and I’ll try to guess it in 20 questions.</a:t>
            </a: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Personal Prompts</a:t>
            </a:r>
          </a:p>
        </p:txBody>
      </p:sp>
    </p:spTree>
    <p:extLst>
      <p:ext uri="{BB962C8B-B14F-4D97-AF65-F5344CB8AC3E}">
        <p14:creationId xmlns:p14="http://schemas.microsoft.com/office/powerpoint/2010/main" val="407452502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F5601-2791-A88D-90F6-2D3945CA7AC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2D6C06C-059D-8AC2-812C-4563D36DA1AD}"/>
              </a:ext>
            </a:extLst>
          </p:cNvPr>
          <p:cNvSpPr>
            <a:spLocks noGrp="1"/>
          </p:cNvSpPr>
          <p:nvPr>
            <p:ph type="title"/>
          </p:nvPr>
        </p:nvSpPr>
        <p:spPr>
          <a:xfrm>
            <a:off x="571500" y="2460397"/>
            <a:ext cx="4179404" cy="1754326"/>
          </a:xfrm>
        </p:spPr>
        <p:txBody>
          <a:bodyPr/>
          <a:lstStyle/>
          <a:p>
            <a:r>
              <a:rPr lang="en-US" dirty="0"/>
              <a:t>After the Holiday</a:t>
            </a:r>
            <a:br>
              <a:rPr lang="en-US" dirty="0"/>
            </a:br>
            <a:r>
              <a:rPr lang="en-US" dirty="0"/>
              <a:t>Review, Refocus, Restart</a:t>
            </a:r>
          </a:p>
        </p:txBody>
      </p:sp>
    </p:spTree>
    <p:extLst>
      <p:ext uri="{BB962C8B-B14F-4D97-AF65-F5344CB8AC3E}">
        <p14:creationId xmlns:p14="http://schemas.microsoft.com/office/powerpoint/2010/main" val="2480481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After the Holiday</a:t>
            </a:r>
            <a:br>
              <a:rPr lang="en-US" dirty="0"/>
            </a:br>
            <a:r>
              <a:rPr lang="en-US" sz="2000" dirty="0">
                <a:solidFill>
                  <a:srgbClr val="4C6BCC"/>
                </a:solidFill>
                <a:latin typeface="Segoe UI" panose="020B0502040204020203" pitchFamily="34" charset="0"/>
                <a:cs typeface="Segoe UI" panose="020B0502040204020203" pitchFamily="34" charset="0"/>
              </a:rPr>
              <a:t>Review, Refocus, Restart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918118" y="2689200"/>
            <a:ext cx="10448693" cy="2923877"/>
          </a:xfrm>
          <a:prstGeom prst="rect">
            <a:avLst/>
          </a:prstGeom>
          <a:noFill/>
          <a:ln>
            <a:noFill/>
          </a:ln>
        </p:spPr>
        <p:txBody>
          <a:bodyPr wrap="square">
            <a:spAutoFit/>
          </a:bodyPr>
          <a:lstStyle/>
          <a:p>
            <a:pPr algn="ctr">
              <a:lnSpc>
                <a:spcPct val="120000"/>
              </a:lnSpc>
            </a:pPr>
            <a:r>
              <a:rPr lang="en-US" sz="2600" dirty="0">
                <a:latin typeface="Segoe Sans Display Semilight" pitchFamily="2" charset="0"/>
                <a:cs typeface="Segoe Sans Display Semilight" pitchFamily="2" charset="0"/>
              </a:rPr>
              <a:t>Copilot, catch me up on everything that matters from Dec. 20 to today. Review my Teams chats, Teams channels, Outlook inbox, calendar invites, and Viva Engage communities. Create three sections: (1) Key updates and decisions made, (2) Anything urgent I need to act on this week, (3) A list of follow-up actions that can wait until later. Keep it focused on impact—exclude newsletters, FYIs, and automated noise.</a:t>
            </a: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Review . . . What Did I Miss?</a:t>
            </a:r>
          </a:p>
        </p:txBody>
      </p:sp>
    </p:spTree>
    <p:extLst>
      <p:ext uri="{BB962C8B-B14F-4D97-AF65-F5344CB8AC3E}">
        <p14:creationId xmlns:p14="http://schemas.microsoft.com/office/powerpoint/2010/main" val="88515205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After the Holiday</a:t>
            </a:r>
            <a:br>
              <a:rPr lang="en-US" dirty="0"/>
            </a:br>
            <a:r>
              <a:rPr lang="en-US" sz="2000" dirty="0">
                <a:solidFill>
                  <a:srgbClr val="4C6BCC"/>
                </a:solidFill>
                <a:latin typeface="Segoe UI" panose="020B0502040204020203" pitchFamily="34" charset="0"/>
                <a:cs typeface="Segoe UI" panose="020B0502040204020203" pitchFamily="34" charset="0"/>
              </a:rPr>
              <a:t>Review, Refocus, Restart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719846" y="2690933"/>
            <a:ext cx="10646965" cy="2443746"/>
          </a:xfrm>
          <a:prstGeom prst="rect">
            <a:avLst/>
          </a:prstGeom>
          <a:noFill/>
          <a:ln>
            <a:noFill/>
          </a:ln>
        </p:spPr>
        <p:txBody>
          <a:bodyPr wrap="square">
            <a:spAutoFit/>
          </a:bodyPr>
          <a:lstStyle/>
          <a:p>
            <a:pPr algn="ctr">
              <a:lnSpc>
                <a:spcPct val="120000"/>
              </a:lnSpc>
            </a:pPr>
            <a:r>
              <a:rPr lang="en-US" sz="2600" dirty="0"/>
              <a:t>Guide me in creating my 2026 vision and goals. Ask me 5 sequential, thoughtful questions based on my role, recent projects, and organizational context. Then synthesize a compelling 2026 narrative, a 2026 affirmation, and my top 5 goals, aligned to my priorities</a:t>
            </a:r>
            <a:br>
              <a:rPr lang="en-US" sz="2600" dirty="0"/>
            </a:br>
            <a:r>
              <a:rPr lang="en-US" sz="2600" dirty="0"/>
              <a:t>Use this context: [insert Core Priorities/Objectives].</a:t>
            </a:r>
            <a:endParaRPr lang="en-US" sz="2600" dirty="0">
              <a:latin typeface="Segoe Sans Display Semilight" pitchFamily="2" charset="0"/>
              <a:cs typeface="Segoe Sans Display Semilight" pitchFamily="2" charset="0"/>
            </a:endParaRP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Start with the End</a:t>
            </a:r>
          </a:p>
        </p:txBody>
      </p:sp>
      <p:sp>
        <p:nvSpPr>
          <p:cNvPr id="9" name="TextBox 8">
            <a:extLst>
              <a:ext uri="{FF2B5EF4-FFF2-40B4-BE49-F238E27FC236}">
                <a16:creationId xmlns:a16="http://schemas.microsoft.com/office/drawing/2014/main" id="{205A47D8-15D2-EAB4-72D4-5B701D3433FF}"/>
              </a:ext>
            </a:extLst>
          </p:cNvPr>
          <p:cNvSpPr txBox="1"/>
          <p:nvPr/>
        </p:nvSpPr>
        <p:spPr>
          <a:xfrm>
            <a:off x="958855" y="5416670"/>
            <a:ext cx="1298849" cy="215444"/>
          </a:xfrm>
          <a:prstGeom prst="rect">
            <a:avLst/>
          </a:prstGeom>
          <a:noFill/>
        </p:spPr>
        <p:txBody>
          <a:bodyPr wrap="square" lIns="0" tIns="0" rIns="0" bIns="0" rtlCol="0">
            <a:spAutoFit/>
          </a:bodyPr>
          <a:lstStyle/>
          <a:p>
            <a:pPr algn="ctr"/>
            <a:r>
              <a:rPr lang="en-US" sz="1400" dirty="0"/>
              <a:t>Career </a:t>
            </a:r>
            <a:r>
              <a:rPr lang="en-DE" sz="1400" dirty="0"/>
              <a:t>Coach</a:t>
            </a:r>
          </a:p>
        </p:txBody>
      </p:sp>
      <p:pic>
        <p:nvPicPr>
          <p:cNvPr id="10" name="Picture 9">
            <a:extLst>
              <a:ext uri="{FF2B5EF4-FFF2-40B4-BE49-F238E27FC236}">
                <a16:creationId xmlns:a16="http://schemas.microsoft.com/office/drawing/2014/main" id="{F1B0BC7D-3D33-357A-0CF3-BF78ACEE44D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20335" y="4938812"/>
            <a:ext cx="353759" cy="353758"/>
          </a:xfrm>
          <a:prstGeom prst="rect">
            <a:avLst/>
          </a:prstGeom>
        </p:spPr>
      </p:pic>
    </p:spTree>
    <p:extLst>
      <p:ext uri="{BB962C8B-B14F-4D97-AF65-F5344CB8AC3E}">
        <p14:creationId xmlns:p14="http://schemas.microsoft.com/office/powerpoint/2010/main" val="326093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792B-68A7-586D-D47C-C2A997AA3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D27FF9-85E3-C929-AE94-936A2D9FF365}"/>
              </a:ext>
            </a:extLst>
          </p:cNvPr>
          <p:cNvSpPr>
            <a:spLocks noGrp="1"/>
          </p:cNvSpPr>
          <p:nvPr>
            <p:ph type="title"/>
          </p:nvPr>
        </p:nvSpPr>
        <p:spPr/>
        <p:txBody>
          <a:bodyPr/>
          <a:lstStyle/>
          <a:p>
            <a:r>
              <a:rPr lang="en-US" dirty="0"/>
              <a:t>After the Holiday</a:t>
            </a:r>
            <a:br>
              <a:rPr lang="en-US" dirty="0"/>
            </a:br>
            <a:r>
              <a:rPr lang="en-US" sz="2000" dirty="0">
                <a:solidFill>
                  <a:srgbClr val="4C6BCC"/>
                </a:solidFill>
                <a:latin typeface="Segoe UI" panose="020B0502040204020203" pitchFamily="34" charset="0"/>
                <a:cs typeface="Segoe UI" panose="020B0502040204020203" pitchFamily="34" charset="0"/>
              </a:rPr>
              <a:t>Review, Refocus, Restart</a:t>
            </a:r>
            <a:br>
              <a:rPr lang="en-US" dirty="0"/>
            </a:br>
            <a:endParaRPr lang="en-US" dirty="0"/>
          </a:p>
        </p:txBody>
      </p:sp>
      <p:sp>
        <p:nvSpPr>
          <p:cNvPr id="4" name="Rounded Rectangle 80">
            <a:extLst>
              <a:ext uri="{FF2B5EF4-FFF2-40B4-BE49-F238E27FC236}">
                <a16:creationId xmlns:a16="http://schemas.microsoft.com/office/drawing/2014/main" id="{62B8BD94-1AA8-ADF4-F5F2-744780CE5B6C}"/>
              </a:ext>
              <a:ext uri="{C183D7F6-B498-43B3-948B-1728B52AA6E4}">
                <adec:decorative xmlns:adec="http://schemas.microsoft.com/office/drawing/2017/decorative" val="1"/>
              </a:ext>
            </a:extLst>
          </p:cNvPr>
          <p:cNvSpPr/>
          <p:nvPr/>
        </p:nvSpPr>
        <p:spPr bwMode="auto">
          <a:xfrm>
            <a:off x="825189" y="2082897"/>
            <a:ext cx="10646965" cy="3656013"/>
          </a:xfrm>
          <a:prstGeom prst="roundRect">
            <a:avLst>
              <a:gd name="adj" fmla="val 2180"/>
            </a:avLst>
          </a:prstGeom>
          <a:noFill/>
          <a:ln w="19050">
            <a:gradFill flip="none" rotWithShape="1">
              <a:gsLst>
                <a:gs pos="0">
                  <a:srgbClr val="C03BC4"/>
                </a:gs>
                <a:gs pos="100000">
                  <a:srgbClr val="0078D4"/>
                </a:gs>
              </a:gsLst>
              <a:lin ang="135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5" name="Graphic 99">
            <a:extLst>
              <a:ext uri="{FF2B5EF4-FFF2-40B4-BE49-F238E27FC236}">
                <a16:creationId xmlns:a16="http://schemas.microsoft.com/office/drawing/2014/main" id="{9C10878D-CDA4-9977-55B0-90504A947FF3}"/>
              </a:ext>
              <a:ext uri="{C183D7F6-B498-43B3-948B-1728B52AA6E4}">
                <adec:decorative xmlns:adec="http://schemas.microsoft.com/office/drawing/2017/decorative" val="1"/>
              </a:ext>
            </a:extLst>
          </p:cNvPr>
          <p:cNvSpPr/>
          <p:nvPr/>
        </p:nvSpPr>
        <p:spPr>
          <a:xfrm>
            <a:off x="588263" y="1822981"/>
            <a:ext cx="741184" cy="740386"/>
          </a:xfrm>
          <a:custGeom>
            <a:avLst/>
            <a:gdLst>
              <a:gd name="connsiteX0" fmla="*/ 98134 w 311683"/>
              <a:gd name="connsiteY0" fmla="*/ 220500 h 311606"/>
              <a:gd name="connsiteX1" fmla="*/ 112607 w 311683"/>
              <a:gd name="connsiteY1" fmla="*/ 225070 h 311606"/>
              <a:gd name="connsiteX2" fmla="*/ 112607 w 311683"/>
              <a:gd name="connsiteY2" fmla="*/ 225001 h 311606"/>
              <a:gd name="connsiteX3" fmla="*/ 135579 w 311683"/>
              <a:gd name="connsiteY3" fmla="*/ 209905 h 311606"/>
              <a:gd name="connsiteX4" fmla="*/ 146191 w 311683"/>
              <a:gd name="connsiteY4" fmla="*/ 177637 h 311606"/>
              <a:gd name="connsiteX5" fmla="*/ 177646 w 311683"/>
              <a:gd name="connsiteY5" fmla="*/ 146268 h 311606"/>
              <a:gd name="connsiteX6" fmla="*/ 208426 w 311683"/>
              <a:gd name="connsiteY6" fmla="*/ 136262 h 311606"/>
              <a:gd name="connsiteX7" fmla="*/ 223713 w 311683"/>
              <a:gd name="connsiteY7" fmla="*/ 104414 h 311606"/>
              <a:gd name="connsiteX8" fmla="*/ 207525 w 311683"/>
              <a:gd name="connsiteY8" fmla="*/ 88829 h 311606"/>
              <a:gd name="connsiteX9" fmla="*/ 177144 w 311683"/>
              <a:gd name="connsiteY9" fmla="*/ 78962 h 311606"/>
              <a:gd name="connsiteX10" fmla="*/ 145602 w 311683"/>
              <a:gd name="connsiteY10" fmla="*/ 47403 h 311606"/>
              <a:gd name="connsiteX11" fmla="*/ 135596 w 311683"/>
              <a:gd name="connsiteY11" fmla="*/ 16640 h 311606"/>
              <a:gd name="connsiteX12" fmla="*/ 103616 w 311683"/>
              <a:gd name="connsiteY12" fmla="*/ 1458 h 311606"/>
              <a:gd name="connsiteX13" fmla="*/ 88301 w 311683"/>
              <a:gd name="connsiteY13" fmla="*/ 17021 h 311606"/>
              <a:gd name="connsiteX14" fmla="*/ 78209 w 311683"/>
              <a:gd name="connsiteY14" fmla="*/ 48043 h 311606"/>
              <a:gd name="connsiteX15" fmla="*/ 47567 w 311683"/>
              <a:gd name="connsiteY15" fmla="*/ 78962 h 311606"/>
              <a:gd name="connsiteX16" fmla="*/ 16805 w 311683"/>
              <a:gd name="connsiteY16" fmla="*/ 88846 h 311606"/>
              <a:gd name="connsiteX17" fmla="*/ 1390 w 311683"/>
              <a:gd name="connsiteY17" fmla="*/ 120661 h 311606"/>
              <a:gd name="connsiteX18" fmla="*/ 17099 w 311683"/>
              <a:gd name="connsiteY18" fmla="*/ 136176 h 311606"/>
              <a:gd name="connsiteX19" fmla="*/ 47464 w 311683"/>
              <a:gd name="connsiteY19" fmla="*/ 146026 h 311606"/>
              <a:gd name="connsiteX20" fmla="*/ 79005 w 311683"/>
              <a:gd name="connsiteY20" fmla="*/ 177637 h 311606"/>
              <a:gd name="connsiteX21" fmla="*/ 89011 w 311683"/>
              <a:gd name="connsiteY21" fmla="*/ 208364 h 311606"/>
              <a:gd name="connsiteX22" fmla="*/ 98134 w 311683"/>
              <a:gd name="connsiteY22" fmla="*/ 220482 h 311606"/>
              <a:gd name="connsiteX23" fmla="*/ 230861 w 311683"/>
              <a:gd name="connsiteY23" fmla="*/ 307870 h 311606"/>
              <a:gd name="connsiteX24" fmla="*/ 223764 w 311683"/>
              <a:gd name="connsiteY24" fmla="*/ 298366 h 311606"/>
              <a:gd name="connsiteX25" fmla="*/ 218085 w 311683"/>
              <a:gd name="connsiteY25" fmla="*/ 280934 h 311606"/>
              <a:gd name="connsiteX26" fmla="*/ 203873 w 311683"/>
              <a:gd name="connsiteY26" fmla="*/ 266687 h 311606"/>
              <a:gd name="connsiteX27" fmla="*/ 186717 w 311683"/>
              <a:gd name="connsiteY27" fmla="*/ 261095 h 311606"/>
              <a:gd name="connsiteX28" fmla="*/ 173197 w 311683"/>
              <a:gd name="connsiteY28" fmla="*/ 242347 h 311606"/>
              <a:gd name="connsiteX29" fmla="*/ 186544 w 311683"/>
              <a:gd name="connsiteY29" fmla="*/ 223650 h 311606"/>
              <a:gd name="connsiteX30" fmla="*/ 203959 w 311683"/>
              <a:gd name="connsiteY30" fmla="*/ 218007 h 311606"/>
              <a:gd name="connsiteX31" fmla="*/ 217808 w 311683"/>
              <a:gd name="connsiteY31" fmla="*/ 203829 h 311606"/>
              <a:gd name="connsiteX32" fmla="*/ 223417 w 311683"/>
              <a:gd name="connsiteY32" fmla="*/ 186656 h 311606"/>
              <a:gd name="connsiteX33" fmla="*/ 248521 w 311683"/>
              <a:gd name="connsiteY33" fmla="*/ 174290 h 311606"/>
              <a:gd name="connsiteX34" fmla="*/ 260758 w 311683"/>
              <a:gd name="connsiteY34" fmla="*/ 186292 h 311606"/>
              <a:gd name="connsiteX35" fmla="*/ 266454 w 311683"/>
              <a:gd name="connsiteY35" fmla="*/ 203846 h 311606"/>
              <a:gd name="connsiteX36" fmla="*/ 280649 w 311683"/>
              <a:gd name="connsiteY36" fmla="*/ 217972 h 311606"/>
              <a:gd name="connsiteX37" fmla="*/ 297822 w 311683"/>
              <a:gd name="connsiteY37" fmla="*/ 223564 h 311606"/>
              <a:gd name="connsiteX38" fmla="*/ 310778 w 311683"/>
              <a:gd name="connsiteY38" fmla="*/ 248312 h 311606"/>
              <a:gd name="connsiteX39" fmla="*/ 298497 w 311683"/>
              <a:gd name="connsiteY39" fmla="*/ 261043 h 311606"/>
              <a:gd name="connsiteX40" fmla="*/ 280943 w 311683"/>
              <a:gd name="connsiteY40" fmla="*/ 266738 h 311606"/>
              <a:gd name="connsiteX41" fmla="*/ 266782 w 311683"/>
              <a:gd name="connsiteY41" fmla="*/ 280968 h 311606"/>
              <a:gd name="connsiteX42" fmla="*/ 261208 w 311683"/>
              <a:gd name="connsiteY42" fmla="*/ 298089 h 311606"/>
              <a:gd name="connsiteX43" fmla="*/ 253851 w 311683"/>
              <a:gd name="connsiteY43" fmla="*/ 307957 h 311606"/>
              <a:gd name="connsiteX44" fmla="*/ 230861 w 311683"/>
              <a:gd name="connsiteY44" fmla="*/ 307870 h 31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11683" h="311606">
                <a:moveTo>
                  <a:pt x="98134" y="220500"/>
                </a:moveTo>
                <a:cubicBezTo>
                  <a:pt x="102376" y="223495"/>
                  <a:pt x="107431" y="225087"/>
                  <a:pt x="112607" y="225070"/>
                </a:cubicBezTo>
                <a:lnTo>
                  <a:pt x="112607" y="225001"/>
                </a:lnTo>
                <a:cubicBezTo>
                  <a:pt x="122594" y="225018"/>
                  <a:pt x="131630" y="219080"/>
                  <a:pt x="135579" y="209905"/>
                </a:cubicBezTo>
                <a:lnTo>
                  <a:pt x="146191" y="177637"/>
                </a:lnTo>
                <a:cubicBezTo>
                  <a:pt x="151163" y="162818"/>
                  <a:pt x="162813" y="151199"/>
                  <a:pt x="177646" y="146268"/>
                </a:cubicBezTo>
                <a:lnTo>
                  <a:pt x="208426" y="136262"/>
                </a:lnTo>
                <a:cubicBezTo>
                  <a:pt x="221442" y="131689"/>
                  <a:pt x="228287" y="117430"/>
                  <a:pt x="223713" y="104414"/>
                </a:cubicBezTo>
                <a:cubicBezTo>
                  <a:pt x="221091" y="96948"/>
                  <a:pt x="215085" y="91167"/>
                  <a:pt x="207525" y="88829"/>
                </a:cubicBezTo>
                <a:lnTo>
                  <a:pt x="177144" y="78962"/>
                </a:lnTo>
                <a:cubicBezTo>
                  <a:pt x="162240" y="74006"/>
                  <a:pt x="150550" y="62308"/>
                  <a:pt x="145602" y="47403"/>
                </a:cubicBezTo>
                <a:lnTo>
                  <a:pt x="135596" y="16640"/>
                </a:lnTo>
                <a:cubicBezTo>
                  <a:pt x="130959" y="3617"/>
                  <a:pt x="116640" y="-3181"/>
                  <a:pt x="103616" y="1458"/>
                </a:cubicBezTo>
                <a:cubicBezTo>
                  <a:pt x="96398" y="4029"/>
                  <a:pt x="90755" y="9763"/>
                  <a:pt x="88301" y="17021"/>
                </a:cubicBezTo>
                <a:lnTo>
                  <a:pt x="78209" y="48043"/>
                </a:lnTo>
                <a:cubicBezTo>
                  <a:pt x="73278" y="62504"/>
                  <a:pt x="61983" y="73901"/>
                  <a:pt x="47567" y="78962"/>
                </a:cubicBezTo>
                <a:lnTo>
                  <a:pt x="16805" y="88846"/>
                </a:lnTo>
                <a:cubicBezTo>
                  <a:pt x="3763" y="93375"/>
                  <a:pt x="-3139" y="107619"/>
                  <a:pt x="1390" y="120661"/>
                </a:cubicBezTo>
                <a:cubicBezTo>
                  <a:pt x="3935" y="127989"/>
                  <a:pt x="9739" y="133723"/>
                  <a:pt x="17099" y="136176"/>
                </a:cubicBezTo>
                <a:lnTo>
                  <a:pt x="47464" y="146026"/>
                </a:lnTo>
                <a:cubicBezTo>
                  <a:pt x="62362" y="151019"/>
                  <a:pt x="74045" y="162728"/>
                  <a:pt x="79005" y="177637"/>
                </a:cubicBezTo>
                <a:lnTo>
                  <a:pt x="89011" y="208364"/>
                </a:lnTo>
                <a:cubicBezTo>
                  <a:pt x="90725" y="213264"/>
                  <a:pt x="93910" y="217505"/>
                  <a:pt x="98134" y="220482"/>
                </a:cubicBezTo>
                <a:close/>
                <a:moveTo>
                  <a:pt x="230861" y="307870"/>
                </a:moveTo>
                <a:cubicBezTo>
                  <a:pt x="227563" y="305520"/>
                  <a:pt x="225081" y="302196"/>
                  <a:pt x="223764" y="298366"/>
                </a:cubicBezTo>
                <a:lnTo>
                  <a:pt x="218085" y="280934"/>
                </a:lnTo>
                <a:cubicBezTo>
                  <a:pt x="215869" y="274203"/>
                  <a:pt x="210598" y="268918"/>
                  <a:pt x="203873" y="266687"/>
                </a:cubicBezTo>
                <a:lnTo>
                  <a:pt x="186717" y="261095"/>
                </a:lnTo>
                <a:cubicBezTo>
                  <a:pt x="178665" y="258379"/>
                  <a:pt x="173231" y="250843"/>
                  <a:pt x="173197" y="242347"/>
                </a:cubicBezTo>
                <a:cubicBezTo>
                  <a:pt x="173202" y="233906"/>
                  <a:pt x="178562" y="226398"/>
                  <a:pt x="186544" y="223650"/>
                </a:cubicBezTo>
                <a:lnTo>
                  <a:pt x="203959" y="218007"/>
                </a:lnTo>
                <a:cubicBezTo>
                  <a:pt x="210520" y="215677"/>
                  <a:pt x="215634" y="210442"/>
                  <a:pt x="217808" y="203829"/>
                </a:cubicBezTo>
                <a:lnTo>
                  <a:pt x="223417" y="186656"/>
                </a:lnTo>
                <a:cubicBezTo>
                  <a:pt x="226935" y="176309"/>
                  <a:pt x="238174" y="170773"/>
                  <a:pt x="248521" y="174290"/>
                </a:cubicBezTo>
                <a:cubicBezTo>
                  <a:pt x="254211" y="176224"/>
                  <a:pt x="258714" y="180640"/>
                  <a:pt x="260758" y="186292"/>
                </a:cubicBezTo>
                <a:lnTo>
                  <a:pt x="266454" y="203846"/>
                </a:lnTo>
                <a:cubicBezTo>
                  <a:pt x="268714" y="210516"/>
                  <a:pt x="273967" y="215744"/>
                  <a:pt x="280649" y="217972"/>
                </a:cubicBezTo>
                <a:lnTo>
                  <a:pt x="297822" y="223564"/>
                </a:lnTo>
                <a:cubicBezTo>
                  <a:pt x="308233" y="226820"/>
                  <a:pt x="314034" y="237899"/>
                  <a:pt x="310778" y="248312"/>
                </a:cubicBezTo>
                <a:cubicBezTo>
                  <a:pt x="308920" y="254253"/>
                  <a:pt x="304369" y="258973"/>
                  <a:pt x="298497" y="261043"/>
                </a:cubicBezTo>
                <a:lnTo>
                  <a:pt x="280943" y="266738"/>
                </a:lnTo>
                <a:cubicBezTo>
                  <a:pt x="274252" y="268998"/>
                  <a:pt x="269009" y="274265"/>
                  <a:pt x="266782" y="280968"/>
                </a:cubicBezTo>
                <a:lnTo>
                  <a:pt x="261208" y="298089"/>
                </a:lnTo>
                <a:cubicBezTo>
                  <a:pt x="259858" y="302071"/>
                  <a:pt x="257296" y="305533"/>
                  <a:pt x="253851" y="307957"/>
                </a:cubicBezTo>
                <a:cubicBezTo>
                  <a:pt x="246961" y="312856"/>
                  <a:pt x="237715" y="312820"/>
                  <a:pt x="230861" y="307870"/>
                </a:cubicBezTo>
                <a:close/>
              </a:path>
            </a:pathLst>
          </a:custGeom>
          <a:gradFill>
            <a:gsLst>
              <a:gs pos="100000">
                <a:srgbClr val="0078D4"/>
              </a:gs>
              <a:gs pos="20000">
                <a:srgbClr val="8661C5"/>
              </a:gs>
              <a:gs pos="0">
                <a:srgbClr val="C03BC4"/>
              </a:gs>
            </a:gsLst>
            <a:path path="circle">
              <a:fillToRect l="100000" t="100000"/>
            </a:path>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 name="TextBox 5">
            <a:extLst>
              <a:ext uri="{FF2B5EF4-FFF2-40B4-BE49-F238E27FC236}">
                <a16:creationId xmlns:a16="http://schemas.microsoft.com/office/drawing/2014/main" id="{976B4B72-E530-7008-B8A8-191E4C8F081E}"/>
              </a:ext>
            </a:extLst>
          </p:cNvPr>
          <p:cNvSpPr txBox="1"/>
          <p:nvPr/>
        </p:nvSpPr>
        <p:spPr>
          <a:xfrm>
            <a:off x="719846" y="2777189"/>
            <a:ext cx="10646965" cy="2677656"/>
          </a:xfrm>
          <a:prstGeom prst="rect">
            <a:avLst/>
          </a:prstGeom>
          <a:noFill/>
          <a:ln>
            <a:noFill/>
          </a:ln>
        </p:spPr>
        <p:txBody>
          <a:bodyPr wrap="square">
            <a:spAutoFit/>
          </a:bodyPr>
          <a:lstStyle/>
          <a:p>
            <a:pPr algn="ctr"/>
            <a:r>
              <a:rPr lang="en-US" sz="2800" dirty="0"/>
              <a:t>Create a 30-day challenge to help me improve </a:t>
            </a:r>
            <a:br>
              <a:rPr lang="en-US" sz="2800" dirty="0"/>
            </a:br>
            <a:r>
              <a:rPr lang="en-US" sz="2800" dirty="0"/>
              <a:t>a skill of my choice. Each day should include:</a:t>
            </a:r>
          </a:p>
          <a:p>
            <a:pPr algn="ctr"/>
            <a:r>
              <a:rPr lang="en-US" sz="2800" dirty="0"/>
              <a:t>A small task to practice</a:t>
            </a:r>
          </a:p>
          <a:p>
            <a:pPr algn="ctr"/>
            <a:r>
              <a:rPr lang="en-US" sz="2800" dirty="0"/>
              <a:t>A reflection prompt or a new concept to explore</a:t>
            </a:r>
          </a:p>
          <a:p>
            <a:pPr algn="ctr"/>
            <a:r>
              <a:rPr lang="en-US" sz="2800" dirty="0"/>
              <a:t>Organize it so I can track progress and stay </a:t>
            </a:r>
            <a:br>
              <a:rPr lang="en-US" sz="2800" dirty="0"/>
            </a:br>
            <a:r>
              <a:rPr lang="en-US" sz="2800" dirty="0"/>
              <a:t>motivated throughout the month.</a:t>
            </a:r>
            <a:endParaRPr lang="en-US" sz="2600" dirty="0">
              <a:latin typeface="Segoe Sans Display Semilight" pitchFamily="2" charset="0"/>
              <a:cs typeface="Segoe Sans Display Semilight" pitchFamily="2" charset="0"/>
            </a:endParaRPr>
          </a:p>
        </p:txBody>
      </p:sp>
      <p:sp>
        <p:nvSpPr>
          <p:cNvPr id="8" name="TextBox 7">
            <a:extLst>
              <a:ext uri="{FF2B5EF4-FFF2-40B4-BE49-F238E27FC236}">
                <a16:creationId xmlns:a16="http://schemas.microsoft.com/office/drawing/2014/main" id="{CA5BBB66-DFD3-FE80-8632-73A555C873A8}"/>
              </a:ext>
            </a:extLst>
          </p:cNvPr>
          <p:cNvSpPr txBox="1"/>
          <p:nvPr/>
        </p:nvSpPr>
        <p:spPr>
          <a:xfrm>
            <a:off x="1749288" y="2210463"/>
            <a:ext cx="8961119" cy="430887"/>
          </a:xfrm>
          <a:prstGeom prst="rect">
            <a:avLst/>
          </a:prstGeom>
          <a:noFill/>
        </p:spPr>
        <p:txBody>
          <a:bodyPr wrap="square" lIns="0" tIns="0" rIns="0" bIns="0" rtlCol="0">
            <a:spAutoFit/>
          </a:bodyPr>
          <a:lstStyle/>
          <a:p>
            <a:pPr algn="ctr"/>
            <a:r>
              <a:rPr lang="en-US" sz="2800" spc="-50" dirty="0">
                <a:ln w="3175">
                  <a:noFill/>
                </a:ln>
                <a:solidFill>
                  <a:srgbClr val="4C6BCC"/>
                </a:solidFill>
                <a:latin typeface="Segoe UI Semibold" panose="020B0702040204020203" pitchFamily="34" charset="0"/>
                <a:cs typeface="Segoe UI Semibold" panose="020B0702040204020203" pitchFamily="34" charset="0"/>
              </a:rPr>
              <a:t>Habit: Grow and Learn</a:t>
            </a:r>
          </a:p>
        </p:txBody>
      </p:sp>
      <p:pic>
        <p:nvPicPr>
          <p:cNvPr id="3" name="Picture 2">
            <a:extLst>
              <a:ext uri="{FF2B5EF4-FFF2-40B4-BE49-F238E27FC236}">
                <a16:creationId xmlns:a16="http://schemas.microsoft.com/office/drawing/2014/main" id="{58EF9590-E145-51FA-9878-31883506435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329447" y="4853199"/>
            <a:ext cx="495787" cy="495786"/>
          </a:xfrm>
          <a:prstGeom prst="rect">
            <a:avLst/>
          </a:prstGeom>
        </p:spPr>
      </p:pic>
      <p:sp>
        <p:nvSpPr>
          <p:cNvPr id="7" name="TextBox 6">
            <a:extLst>
              <a:ext uri="{FF2B5EF4-FFF2-40B4-BE49-F238E27FC236}">
                <a16:creationId xmlns:a16="http://schemas.microsoft.com/office/drawing/2014/main" id="{3B7E50AC-67B9-377A-7CED-EB03675EE087}"/>
              </a:ext>
            </a:extLst>
          </p:cNvPr>
          <p:cNvSpPr txBox="1"/>
          <p:nvPr/>
        </p:nvSpPr>
        <p:spPr>
          <a:xfrm>
            <a:off x="958855" y="5416670"/>
            <a:ext cx="1298849" cy="215444"/>
          </a:xfrm>
          <a:prstGeom prst="rect">
            <a:avLst/>
          </a:prstGeom>
          <a:noFill/>
        </p:spPr>
        <p:txBody>
          <a:bodyPr wrap="square" lIns="0" tIns="0" rIns="0" bIns="0" rtlCol="0">
            <a:spAutoFit/>
          </a:bodyPr>
          <a:lstStyle/>
          <a:p>
            <a:pPr algn="ctr"/>
            <a:r>
              <a:rPr lang="en-DE" sz="1400" dirty="0"/>
              <a:t>Learning Coach</a:t>
            </a:r>
          </a:p>
        </p:txBody>
      </p:sp>
    </p:spTree>
    <p:extLst>
      <p:ext uri="{BB962C8B-B14F-4D97-AF65-F5344CB8AC3E}">
        <p14:creationId xmlns:p14="http://schemas.microsoft.com/office/powerpoint/2010/main" val="1883423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0537-14A2-4EDB-7F4F-9AF3F3639607}"/>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5A7B003-E4C6-6F67-6455-ABDA5CAE4BDA}"/>
              </a:ext>
              <a:ext uri="{C183D7F6-B498-43B3-948B-1728B52AA6E4}">
                <adec:decorative xmlns:adec="http://schemas.microsoft.com/office/drawing/2017/decorative" val="1"/>
              </a:ext>
            </a:extLst>
          </p:cNvPr>
          <p:cNvSpPr/>
          <p:nvPr/>
        </p:nvSpPr>
        <p:spPr bwMode="auto">
          <a:xfrm>
            <a:off x="4038603" y="1003300"/>
            <a:ext cx="7484940" cy="4851400"/>
          </a:xfrm>
          <a:prstGeom prst="roundRect">
            <a:avLst>
              <a:gd name="adj" fmla="val 3140"/>
            </a:avLst>
          </a:prstGeom>
          <a:solidFill>
            <a:schemeClr val="bg1">
              <a:alpha val="70000"/>
            </a:schemeClr>
          </a:solidFill>
          <a:ln w="6350">
            <a:solidFill>
              <a:schemeClr val="tx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9" name="Rectangle: Rounded Corners 8">
            <a:extLst>
              <a:ext uri="{FF2B5EF4-FFF2-40B4-BE49-F238E27FC236}">
                <a16:creationId xmlns:a16="http://schemas.microsoft.com/office/drawing/2014/main" id="{6595C37B-9AE7-3394-1D6C-5D806DB0DF80}"/>
              </a:ext>
              <a:ext uri="{C183D7F6-B498-43B3-948B-1728B52AA6E4}">
                <adec:decorative xmlns:adec="http://schemas.microsoft.com/office/drawing/2017/decorative" val="1"/>
              </a:ext>
            </a:extLst>
          </p:cNvPr>
          <p:cNvSpPr/>
          <p:nvPr/>
        </p:nvSpPr>
        <p:spPr bwMode="auto">
          <a:xfrm>
            <a:off x="8890001" y="583277"/>
            <a:ext cx="2730500" cy="5691446"/>
          </a:xfrm>
          <a:prstGeom prst="roundRect">
            <a:avLst>
              <a:gd name="adj" fmla="val 12095"/>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 name="Title 1">
            <a:extLst>
              <a:ext uri="{FF2B5EF4-FFF2-40B4-BE49-F238E27FC236}">
                <a16:creationId xmlns:a16="http://schemas.microsoft.com/office/drawing/2014/main" id="{3C9E6B9F-1615-A58E-55C5-4B20E79DBD94}"/>
              </a:ext>
            </a:extLst>
          </p:cNvPr>
          <p:cNvSpPr>
            <a:spLocks noGrp="1"/>
          </p:cNvSpPr>
          <p:nvPr>
            <p:ph type="title"/>
          </p:nvPr>
        </p:nvSpPr>
        <p:spPr>
          <a:xfrm>
            <a:off x="571499" y="2737554"/>
            <a:ext cx="3205042" cy="1200329"/>
          </a:xfrm>
        </p:spPr>
        <p:txBody>
          <a:bodyPr anchor="ctr"/>
          <a:lstStyle/>
          <a:p>
            <a:r>
              <a:rPr lang="en-US"/>
              <a:t>Use Copilot Chat on the go</a:t>
            </a:r>
          </a:p>
        </p:txBody>
      </p:sp>
      <p:sp>
        <p:nvSpPr>
          <p:cNvPr id="5" name="TextBox 4">
            <a:extLst>
              <a:ext uri="{FF2B5EF4-FFF2-40B4-BE49-F238E27FC236}">
                <a16:creationId xmlns:a16="http://schemas.microsoft.com/office/drawing/2014/main" id="{8789403F-0211-6369-2260-0E21B0D1582A}"/>
              </a:ext>
            </a:extLst>
          </p:cNvPr>
          <p:cNvSpPr txBox="1"/>
          <p:nvPr/>
        </p:nvSpPr>
        <p:spPr>
          <a:xfrm>
            <a:off x="4339823" y="1627801"/>
            <a:ext cx="4248951" cy="83099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Segoe UI" panose="020B0502040204020203" pitchFamily="34" charset="0"/>
              </a:rPr>
              <a:t>Download the Microsoft 365 Copilot mobile app and sign in with your work or school account to access Copilot Chat</a:t>
            </a:r>
          </a:p>
        </p:txBody>
      </p:sp>
      <p:sp>
        <p:nvSpPr>
          <p:cNvPr id="6" name="Graphic 4" descr="arrow pointing to">
            <a:extLst>
              <a:ext uri="{FF2B5EF4-FFF2-40B4-BE49-F238E27FC236}">
                <a16:creationId xmlns:a16="http://schemas.microsoft.com/office/drawing/2014/main" id="{ED3EEC46-F3E7-5D93-ACEB-CA3E0207FF06}"/>
              </a:ext>
            </a:extLst>
          </p:cNvPr>
          <p:cNvSpPr/>
          <p:nvPr/>
        </p:nvSpPr>
        <p:spPr>
          <a:xfrm rot="5400000">
            <a:off x="6375256" y="258882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pic>
        <p:nvPicPr>
          <p:cNvPr id="7" name="Picture 2" descr="QR code to download the Microsoft 365 mobile app">
            <a:extLst>
              <a:ext uri="{FF2B5EF4-FFF2-40B4-BE49-F238E27FC236}">
                <a16:creationId xmlns:a16="http://schemas.microsoft.com/office/drawing/2014/main" id="{4916B234-E960-C782-0432-86C3C0EE293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712" t="-4712" r="-4712" b="-4712"/>
          <a:stretch>
            <a:fillRect/>
          </a:stretch>
        </p:blipFill>
        <p:spPr bwMode="auto">
          <a:xfrm>
            <a:off x="5376397" y="3035261"/>
            <a:ext cx="2175804" cy="2194938"/>
          </a:xfrm>
          <a:prstGeom prst="roundRect">
            <a:avLst>
              <a:gd name="adj" fmla="val 4082"/>
            </a:avLst>
          </a:prstGeom>
          <a:solidFill>
            <a:schemeClr val="tx1"/>
          </a:solidFill>
        </p:spPr>
      </p:pic>
      <p:pic>
        <p:nvPicPr>
          <p:cNvPr id="10" name="Picture 2" descr="Screenshot of Microsoft 365 Copilot mobile app">
            <a:extLst>
              <a:ext uri="{FF2B5EF4-FFF2-40B4-BE49-F238E27FC236}">
                <a16:creationId xmlns:a16="http://schemas.microsoft.com/office/drawing/2014/main" id="{B5B5F252-57CC-1CF3-9386-A6AF7F8A96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3861" y="679270"/>
            <a:ext cx="2539681" cy="5499459"/>
          </a:xfrm>
          <a:prstGeom prst="roundRect">
            <a:avLst>
              <a:gd name="adj" fmla="val 9604"/>
            </a:avLst>
          </a:prstGeom>
          <a:solidFill>
            <a:srgbClr val="FFFFFF"/>
          </a:solidFill>
        </p:spPr>
      </p:pic>
    </p:spTree>
    <p:extLst>
      <p:ext uri="{BB962C8B-B14F-4D97-AF65-F5344CB8AC3E}">
        <p14:creationId xmlns:p14="http://schemas.microsoft.com/office/powerpoint/2010/main" val="148582925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noGrp="1"/>
          </p:cNvSpPr>
          <p:nvPr>
            <p:ph type="title" idx="4294967295"/>
          </p:nvPr>
        </p:nvSpPr>
        <p:spPr>
          <a:xfrm>
            <a:off x="573723" y="1301253"/>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a:t>
            </a:r>
            <a:b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Windows and</a:t>
            </a:r>
            <a:br>
              <a:rPr kumimoji="0" lang="en-U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br>
            <a:r>
              <a:rPr kumimoji="0" lang="en-U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Mac App</a:t>
            </a:r>
            <a:endParaRPr kumimoji="0" lang="en-US" sz="36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3084680"/>
            <a:ext cx="3025819" cy="3240374"/>
          </a:xfrm>
          <a:prstGeom prst="rect">
            <a:avLst/>
          </a:prstGeom>
          <a:noFill/>
        </p:spPr>
        <p:txBody>
          <a:bodyPr wrap="square" lIns="0" tIns="0" rIns="0" bIns="0" rtlCol="0">
            <a:spAutoFit/>
          </a:bodyPr>
          <a:lstStyle/>
          <a:p>
            <a:pPr lvl="0" defTabSz="914400">
              <a:lnSpc>
                <a:spcPct val="110000"/>
              </a:lnSpc>
              <a:defRPr/>
            </a:pPr>
            <a:r>
              <a:rPr lang="en-US" sz="1800" dirty="0">
                <a:solidFill>
                  <a:schemeClr val="bg1"/>
                </a:solidFill>
                <a:cs typeface="Segoe Sans Display"/>
              </a:rPr>
              <a:t>macOS: Launch from the Dock or Press Option + Spacebar</a:t>
            </a:r>
          </a:p>
          <a:p>
            <a:pPr lvl="0" defTabSz="914400">
              <a:lnSpc>
                <a:spcPct val="110000"/>
              </a:lnSpc>
              <a:defRPr/>
            </a:pPr>
            <a:endParaRPr lang="en-US" sz="1800" dirty="0">
              <a:solidFill>
                <a:schemeClr val="bg1"/>
              </a:solidFill>
              <a:cs typeface="Segoe Sans Display"/>
            </a:endParaRPr>
          </a:p>
          <a:p>
            <a:pPr lvl="0" defTabSz="914400">
              <a:lnSpc>
                <a:spcPct val="110000"/>
              </a:lnSpc>
              <a:defRPr/>
            </a:pPr>
            <a:r>
              <a:rPr lang="en-US" sz="1800" dirty="0">
                <a:solidFill>
                  <a:schemeClr val="bg1"/>
                </a:solidFill>
                <a:latin typeface="Segoe Sans Display"/>
                <a:cs typeface="Segoe Sans Display"/>
              </a:rPr>
              <a:t>Windows: Launch from the Taskbar or press Windows Key + C or Copilot Key. Hold for Press-to-Talk Copilot Voice</a:t>
            </a:r>
          </a:p>
          <a:p>
            <a:pPr lvl="0" algn="ctr" defTabSz="914400">
              <a:spcAft>
                <a:spcPts val="400"/>
              </a:spcAft>
              <a:defRPr/>
            </a:pPr>
            <a:endParaRPr lang="en-US" sz="1100" dirty="0">
              <a:solidFill>
                <a:schemeClr val="bg1"/>
              </a:solidFill>
            </a:endParaRPr>
          </a:p>
          <a:p>
            <a:pPr lvl="0" defTabSz="914400">
              <a:lnSpc>
                <a:spcPct val="110000"/>
              </a:lnSpc>
              <a:defRPr/>
            </a:pPr>
            <a:endParaRPr lang="en-US" sz="1800" dirty="0">
              <a:solidFill>
                <a:schemeClr val="bg1"/>
              </a:solidFill>
              <a:latin typeface="Segoe Sans Display"/>
              <a:cs typeface="Segoe Sans Display"/>
            </a:endParaRPr>
          </a:p>
          <a:p>
            <a:pPr lvl="0" defTabSz="914400">
              <a:lnSpc>
                <a:spcPct val="110000"/>
              </a:lnSpc>
              <a:defRPr/>
            </a:pPr>
            <a:endParaRPr lang="en-US" sz="1800" dirty="0">
              <a:solidFill>
                <a:schemeClr val="bg1"/>
              </a:solidFill>
              <a:latin typeface="Segoe Sans Display"/>
              <a:cs typeface="Segoe Sans Display"/>
            </a:endParaRPr>
          </a:p>
        </p:txBody>
      </p:sp>
      <p:grpSp>
        <p:nvGrpSpPr>
          <p:cNvPr id="13" name="Group 12" descr="Image of Copilot app">
            <a:extLst>
              <a:ext uri="{FF2B5EF4-FFF2-40B4-BE49-F238E27FC236}">
                <a16:creationId xmlns:a16="http://schemas.microsoft.com/office/drawing/2014/main" id="{16D3128A-F335-8EA3-EBFE-D073D7FFF38E}"/>
              </a:ext>
            </a:extLst>
          </p:cNvPr>
          <p:cNvGrpSpPr/>
          <p:nvPr/>
        </p:nvGrpSpPr>
        <p:grpSpPr>
          <a:xfrm>
            <a:off x="3890306" y="1301253"/>
            <a:ext cx="7886135" cy="4416400"/>
            <a:chOff x="3890306" y="1220800"/>
            <a:chExt cx="7886135" cy="4416400"/>
          </a:xfrm>
        </p:grpSpPr>
        <p:pic>
          <p:nvPicPr>
            <p:cNvPr id="7" name="Picture 6">
              <a:extLst>
                <a:ext uri="{FF2B5EF4-FFF2-40B4-BE49-F238E27FC236}">
                  <a16:creationId xmlns:a16="http://schemas.microsoft.com/office/drawing/2014/main" id="{0EF18920-9C65-3080-24A5-2ED8B58096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0306" y="1220800"/>
              <a:ext cx="7886135" cy="4416400"/>
            </a:xfrm>
            <a:prstGeom prst="rect">
              <a:avLst/>
            </a:prstGeom>
          </p:spPr>
        </p:pic>
        <p:grpSp>
          <p:nvGrpSpPr>
            <p:cNvPr id="12" name="Group 11">
              <a:extLst>
                <a:ext uri="{FF2B5EF4-FFF2-40B4-BE49-F238E27FC236}">
                  <a16:creationId xmlns:a16="http://schemas.microsoft.com/office/drawing/2014/main" id="{A2962FF1-E7E6-0521-E305-C091ACAE67E8}"/>
                </a:ext>
              </a:extLst>
            </p:cNvPr>
            <p:cNvGrpSpPr>
              <a:grpSpLocks noChangeAspect="1"/>
            </p:cNvGrpSpPr>
            <p:nvPr/>
          </p:nvGrpSpPr>
          <p:grpSpPr>
            <a:xfrm>
              <a:off x="4564665" y="1465339"/>
              <a:ext cx="6607663" cy="3700427"/>
              <a:chOff x="-3804905" y="1025931"/>
              <a:chExt cx="7886136" cy="4416399"/>
            </a:xfrm>
          </p:grpSpPr>
          <p:pic>
            <p:nvPicPr>
              <p:cNvPr id="8" name="Picture 7">
                <a:extLst>
                  <a:ext uri="{FF2B5EF4-FFF2-40B4-BE49-F238E27FC236}">
                    <a16:creationId xmlns:a16="http://schemas.microsoft.com/office/drawing/2014/main" id="{96514384-E4E6-DE7D-C3DF-452B6CBD07A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04904" y="1025931"/>
                <a:ext cx="7886135" cy="1783427"/>
              </a:xfrm>
              <a:prstGeom prst="rect">
                <a:avLst/>
              </a:prstGeom>
            </p:spPr>
          </p:pic>
          <p:pic>
            <p:nvPicPr>
              <p:cNvPr id="9" name="Picture 8">
                <a:extLst>
                  <a:ext uri="{FF2B5EF4-FFF2-40B4-BE49-F238E27FC236}">
                    <a16:creationId xmlns:a16="http://schemas.microsoft.com/office/drawing/2014/main" id="{15749A22-B7CA-6690-4A1D-96EC3AD07697}"/>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804905" y="2705383"/>
                <a:ext cx="7886135" cy="2736947"/>
              </a:xfrm>
              <a:prstGeom prst="rect">
                <a:avLst/>
              </a:prstGeom>
            </p:spPr>
          </p:pic>
        </p:grpSp>
      </p:grpSp>
    </p:spTree>
    <p:extLst>
      <p:ext uri="{BB962C8B-B14F-4D97-AF65-F5344CB8AC3E}">
        <p14:creationId xmlns:p14="http://schemas.microsoft.com/office/powerpoint/2010/main" val="287680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3.7037E-7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60538-393A-B00F-F5FD-7BB1549CEA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40AC02-745F-52BC-0D3D-B57E2725C4C6}"/>
              </a:ext>
            </a:extLst>
          </p:cNvPr>
          <p:cNvSpPr>
            <a:spLocks noGrp="1"/>
          </p:cNvSpPr>
          <p:nvPr>
            <p:ph type="title"/>
          </p:nvPr>
        </p:nvSpPr>
        <p:spPr>
          <a:xfrm>
            <a:off x="662108" y="798938"/>
            <a:ext cx="2373598" cy="1939850"/>
          </a:xfrm>
        </p:spPr>
        <p:txBody>
          <a:bodyPr/>
          <a:lstStyle/>
          <a:p>
            <a:r>
              <a:rPr lang="en-US" sz="4400" dirty="0"/>
              <a:t>Holiday Hustle Handout</a:t>
            </a:r>
            <a:br>
              <a:rPr lang="en-US" sz="4400" dirty="0"/>
            </a:br>
            <a:br>
              <a:rPr lang="en-US" sz="4400" dirty="0"/>
            </a:br>
            <a:r>
              <a:rPr lang="en-US" sz="2800" dirty="0">
                <a:solidFill>
                  <a:srgbClr val="94D8FE"/>
                </a:solidFill>
              </a:rPr>
              <a:t>Empower your Users!</a:t>
            </a:r>
            <a:br>
              <a:rPr lang="en-US" sz="4000" dirty="0"/>
            </a:br>
            <a:br>
              <a:rPr lang="en-US" sz="4000" dirty="0"/>
            </a:br>
            <a:br>
              <a:rPr lang="en-US" sz="4000" dirty="0"/>
            </a:br>
            <a:r>
              <a:rPr lang="en-US" sz="2400" dirty="0">
                <a:solidFill>
                  <a:schemeClr val="bg1"/>
                </a:solidFill>
                <a:hlinkClick r:id="rId3">
                  <a:extLst>
                    <a:ext uri="{A12FA001-AC4F-418D-AE19-62706E023703}">
                      <ahyp:hlinkClr xmlns:ahyp="http://schemas.microsoft.com/office/drawing/2018/hyperlinkcolor" val="tx"/>
                    </a:ext>
                  </a:extLst>
                </a:hlinkClick>
              </a:rPr>
              <a:t>aka.ms/Copilot/</a:t>
            </a:r>
            <a:r>
              <a:rPr lang="en-US" sz="2400" dirty="0" err="1">
                <a:solidFill>
                  <a:schemeClr val="bg1"/>
                </a:solidFill>
                <a:hlinkClick r:id="rId3">
                  <a:extLst>
                    <a:ext uri="{A12FA001-AC4F-418D-AE19-62706E023703}">
                      <ahyp:hlinkClr xmlns:ahyp="http://schemas.microsoft.com/office/drawing/2018/hyperlinkcolor" val="tx"/>
                    </a:ext>
                  </a:extLst>
                </a:hlinkClick>
              </a:rPr>
              <a:t>HolidayPrompts</a:t>
            </a:r>
            <a:endParaRPr lang="en-US" sz="4000" dirty="0">
              <a:solidFill>
                <a:schemeClr val="bg1"/>
              </a:solidFill>
            </a:endParaRPr>
          </a:p>
        </p:txBody>
      </p:sp>
      <p:pic>
        <p:nvPicPr>
          <p:cNvPr id="9" name="Picture 8" descr="Image of handout">
            <a:extLst>
              <a:ext uri="{FF2B5EF4-FFF2-40B4-BE49-F238E27FC236}">
                <a16:creationId xmlns:a16="http://schemas.microsoft.com/office/drawing/2014/main" id="{109BAC46-F054-3ED2-D86A-0649BB945C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79351">
            <a:off x="7136546" y="396142"/>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1" name="Picture 10" descr="Image of handout">
            <a:extLst>
              <a:ext uri="{FF2B5EF4-FFF2-40B4-BE49-F238E27FC236}">
                <a16:creationId xmlns:a16="http://schemas.microsoft.com/office/drawing/2014/main" id="{BED3BDED-23E1-90EC-D176-90B7928205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044539">
            <a:off x="6889569" y="3081237"/>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3" name="Picture 12" descr="Image of handout">
            <a:extLst>
              <a:ext uri="{FF2B5EF4-FFF2-40B4-BE49-F238E27FC236}">
                <a16:creationId xmlns:a16="http://schemas.microsoft.com/office/drawing/2014/main" id="{0FFB422F-0AC3-0609-62D4-C38896DE74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271342">
            <a:off x="9694836" y="227934"/>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5" name="Picture 14" descr="Image of handout">
            <a:extLst>
              <a:ext uri="{FF2B5EF4-FFF2-40B4-BE49-F238E27FC236}">
                <a16:creationId xmlns:a16="http://schemas.microsoft.com/office/drawing/2014/main" id="{6FDCB44D-8B32-9218-23AE-5A6E31DF77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662553">
            <a:off x="9480521" y="3307139"/>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7" name="Picture 16" descr="Image of handout">
            <a:extLst>
              <a:ext uri="{FF2B5EF4-FFF2-40B4-BE49-F238E27FC236}">
                <a16:creationId xmlns:a16="http://schemas.microsoft.com/office/drawing/2014/main" id="{6BE2D105-D890-0C5C-B6BA-633997ABEB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318581">
            <a:off x="4222514" y="347958"/>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7" name="Picture 6" descr="Image of handout">
            <a:extLst>
              <a:ext uri="{FF2B5EF4-FFF2-40B4-BE49-F238E27FC236}">
                <a16:creationId xmlns:a16="http://schemas.microsoft.com/office/drawing/2014/main" id="{D8F2F971-D560-1DBA-1101-07361FF829E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342918">
            <a:off x="4276703" y="3307140"/>
            <a:ext cx="2311394" cy="3081859"/>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5805946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 uri="{C183D7F6-B498-43B3-948B-1728B52AA6E4}">
                <adec:decorative xmlns:adec="http://schemas.microsoft.com/office/drawing/2017/decorative" val="1"/>
              </a:ext>
            </a:extLst>
          </p:cNvPr>
          <p:cNvSpPr/>
          <p:nvPr/>
        </p:nvSpPr>
        <p:spPr bwMode="auto">
          <a:xfrm flipH="1">
            <a:off x="571491" y="1990714"/>
            <a:ext cx="3304986" cy="4052646"/>
          </a:xfrm>
          <a:prstGeom prst="roundRect">
            <a:avLst>
              <a:gd name="adj" fmla="val 6624"/>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3" name="Rectangle: Top Corners Rounded 22">
            <a:extLst>
              <a:ext uri="{FF2B5EF4-FFF2-40B4-BE49-F238E27FC236}">
                <a16:creationId xmlns:a16="http://schemas.microsoft.com/office/drawing/2014/main" id="{01C16297-5E5B-3D7E-BA7A-8E6BCEA6809E}"/>
              </a:ext>
              <a:ext uri="{C183D7F6-B498-43B3-948B-1728B52AA6E4}">
                <adec:decorative xmlns:adec="http://schemas.microsoft.com/office/drawing/2017/decorative" val="1"/>
              </a:ext>
            </a:extLst>
          </p:cNvPr>
          <p:cNvSpPr/>
          <p:nvPr/>
        </p:nvSpPr>
        <p:spPr bwMode="auto">
          <a:xfrm rot="16200000">
            <a:off x="1839539" y="3772763"/>
            <a:ext cx="621466" cy="2971801"/>
          </a:xfrm>
          <a:prstGeom prst="round2SameRect">
            <a:avLst>
              <a:gd name="adj1" fmla="val 50000"/>
              <a:gd name="adj2" fmla="val 0"/>
            </a:avLst>
          </a:prstGeom>
          <a:solidFill>
            <a:schemeClr val="tx1">
              <a:alpha val="70000"/>
            </a:schemeClr>
          </a:solidFill>
          <a:ln w="6350">
            <a:solidFill>
              <a:schemeClr val="bg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IN" sz="1800">
              <a:solidFill>
                <a:srgbClr val="000000"/>
              </a:solidFill>
              <a:latin typeface="Segoe Sans Display"/>
              <a:cs typeface="Segoe Sans Display"/>
            </a:endParaRPr>
          </a:p>
        </p:txBody>
      </p:sp>
      <p:sp>
        <p:nvSpPr>
          <p:cNvPr id="32" name="Rectangle: Top Corners Rounded 31">
            <a:extLst>
              <a:ext uri="{FF2B5EF4-FFF2-40B4-BE49-F238E27FC236}">
                <a16:creationId xmlns:a16="http://schemas.microsoft.com/office/drawing/2014/main" id="{34AEA7A9-B93B-A7EB-C686-442F1A98FFF7}"/>
              </a:ext>
              <a:ext uri="{C183D7F6-B498-43B3-948B-1728B52AA6E4}">
                <adec:decorative xmlns:adec="http://schemas.microsoft.com/office/drawing/2017/decorative" val="1"/>
              </a:ext>
            </a:extLst>
          </p:cNvPr>
          <p:cNvSpPr/>
          <p:nvPr/>
        </p:nvSpPr>
        <p:spPr bwMode="auto">
          <a:xfrm rot="16200000">
            <a:off x="1970485" y="3783479"/>
            <a:ext cx="490538" cy="2950367"/>
          </a:xfrm>
          <a:prstGeom prst="round2SameRect">
            <a:avLst>
              <a:gd name="adj1" fmla="val 50000"/>
              <a:gd name="adj2" fmla="val 0"/>
            </a:avLst>
          </a:prstGeom>
          <a:solidFill>
            <a:schemeClr val="tx1"/>
          </a:solidFill>
          <a:ln w="6350">
            <a:noFill/>
            <a:headEnd type="none" w="med" len="med"/>
            <a:tailEnd type="none" w="med" len="med"/>
          </a:ln>
          <a:effectLst>
            <a:innerShdw blurRad="1143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prstClr val="white"/>
              </a:solidFill>
              <a:latin typeface="Segoe Sans Display"/>
              <a:cs typeface="Segoe UI" pitchFamily="34" charset="0"/>
            </a:endParaRPr>
          </a:p>
        </p:txBody>
      </p:sp>
      <p:sp>
        <p:nvSpPr>
          <p:cNvPr id="14" name="Rectangle: Rounded Corners 13">
            <a:extLst>
              <a:ext uri="{FF2B5EF4-FFF2-40B4-BE49-F238E27FC236}">
                <a16:creationId xmlns:a16="http://schemas.microsoft.com/office/drawing/2014/main" id="{DE7ED2F4-D21B-084A-2A38-BC93B81F409C}"/>
              </a:ext>
              <a:ext uri="{C183D7F6-B498-43B3-948B-1728B52AA6E4}">
                <adec:decorative xmlns:adec="http://schemas.microsoft.com/office/drawing/2017/decorative" val="1"/>
              </a:ext>
            </a:extLst>
          </p:cNvPr>
          <p:cNvSpPr/>
          <p:nvPr/>
        </p:nvSpPr>
        <p:spPr bwMode="auto">
          <a:xfrm rot="16200000" flipH="1">
            <a:off x="4770839" y="-577452"/>
            <a:ext cx="5686424" cy="8012906"/>
          </a:xfrm>
          <a:prstGeom prst="roundRect">
            <a:avLst>
              <a:gd name="adj" fmla="val 3551"/>
            </a:avLst>
          </a:prstGeom>
          <a:solidFill>
            <a:schemeClr val="tx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39" name="Title 38">
            <a:extLst>
              <a:ext uri="{FF2B5EF4-FFF2-40B4-BE49-F238E27FC236}">
                <a16:creationId xmlns:a16="http://schemas.microsoft.com/office/drawing/2014/main" id="{49E063C9-E4F3-2309-F504-22DDA1D6B349}"/>
              </a:ext>
            </a:extLst>
          </p:cNvPr>
          <p:cNvSpPr>
            <a:spLocks noGrp="1"/>
          </p:cNvSpPr>
          <p:nvPr>
            <p:ph type="title"/>
          </p:nvPr>
        </p:nvSpPr>
        <p:spPr/>
        <p:txBody>
          <a:bodyPr/>
          <a:lstStyle/>
          <a:p>
            <a:r>
              <a:rPr lang="en-IN"/>
              <a:t>Customer Hub</a:t>
            </a:r>
          </a:p>
        </p:txBody>
      </p:sp>
      <p:pic>
        <p:nvPicPr>
          <p:cNvPr id="8" name="Graphic 7" descr="Customer Hub logo">
            <a:extLst>
              <a:ext uri="{FF2B5EF4-FFF2-40B4-BE49-F238E27FC236}">
                <a16:creationId xmlns:a16="http://schemas.microsoft.com/office/drawing/2014/main" id="{75B56898-3899-BCD6-7447-3BC0B1117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930" y="689601"/>
            <a:ext cx="1889226" cy="996324"/>
          </a:xfrm>
          <a:prstGeom prst="rect">
            <a:avLst/>
          </a:prstGeom>
        </p:spPr>
      </p:pic>
      <p:pic>
        <p:nvPicPr>
          <p:cNvPr id="7" name="Picture 6" descr="QR code to CustomerHub Sessions​ website">
            <a:extLst>
              <a:ext uri="{FF2B5EF4-FFF2-40B4-BE49-F238E27FC236}">
                <a16:creationId xmlns:a16="http://schemas.microsoft.com/office/drawing/2014/main" id="{73434B69-5AE9-898D-CD74-79C32E94922A}"/>
              </a:ext>
            </a:extLst>
          </p:cNvPr>
          <p:cNvPicPr>
            <a:picLocks noChangeAspect="1"/>
          </p:cNvPicPr>
          <p:nvPr/>
        </p:nvPicPr>
        <p:blipFill>
          <a:blip r:embed="rId5"/>
          <a:stretch>
            <a:fillRect/>
          </a:stretch>
        </p:blipFill>
        <p:spPr>
          <a:xfrm>
            <a:off x="1042171" y="2379221"/>
            <a:ext cx="2094745" cy="2094745"/>
          </a:xfrm>
          <a:prstGeom prst="roundRect">
            <a:avLst>
              <a:gd name="adj" fmla="val 4511"/>
            </a:avLst>
          </a:prstGeom>
          <a:noFill/>
        </p:spPr>
      </p:pic>
      <p:sp>
        <p:nvSpPr>
          <p:cNvPr id="18" name="TextBox 17">
            <a:extLst>
              <a:ext uri="{FF2B5EF4-FFF2-40B4-BE49-F238E27FC236}">
                <a16:creationId xmlns:a16="http://schemas.microsoft.com/office/drawing/2014/main" id="{DDBD7BC9-C94D-BA17-C3A3-5295E41DE562}"/>
              </a:ext>
            </a:extLst>
          </p:cNvPr>
          <p:cNvSpPr txBox="1"/>
          <p:nvPr/>
        </p:nvSpPr>
        <p:spPr>
          <a:xfrm>
            <a:off x="934180" y="5166330"/>
            <a:ext cx="2563148" cy="184666"/>
          </a:xfrm>
          <a:prstGeom prst="rect">
            <a:avLst/>
          </a:prstGeom>
          <a:noFill/>
        </p:spPr>
        <p:txBody>
          <a:bodyPr wrap="square" lIns="0" tIns="0" rIns="0" bIns="0" anchor="ctr">
            <a:spAutoFit/>
          </a:bodyPr>
          <a:lstStyle>
            <a:defPPr>
              <a:defRPr lang="en-US"/>
            </a:defPPr>
            <a:lvl1pPr marR="0" lvl="0" algn="r" fontAlgn="auto">
              <a:lnSpc>
                <a:spcPct val="100000"/>
              </a:lnSpc>
              <a:spcBef>
                <a:spcPts val="0"/>
              </a:spcBef>
              <a:spcAft>
                <a:spcPts val="0"/>
              </a:spcAft>
              <a:buClrTx/>
              <a:buSzTx/>
              <a:buFontTx/>
              <a:buNone/>
              <a:tabLst/>
              <a:defRPr/>
            </a:lvl1pPr>
          </a:lstStyle>
          <a:p>
            <a:pPr algn="ctr" defTabSz="914400">
              <a:defRPr/>
            </a:pPr>
            <a:r>
              <a:rPr lang="en-US" sz="1200">
                <a:solidFill>
                  <a:schemeClr val="accent3"/>
                </a:solidFill>
                <a:hlinkClick r:id="rId6">
                  <a:extLst>
                    <a:ext uri="{A12FA001-AC4F-418D-AE19-62706E023703}">
                      <ahyp:hlinkClr xmlns:ahyp="http://schemas.microsoft.com/office/drawing/2018/hyperlinkcolor" val="tx"/>
                    </a:ext>
                  </a:extLst>
                </a:hlinkClick>
              </a:rPr>
              <a:t>https://aka.ms/CustomerHubSessions</a:t>
            </a:r>
            <a:r>
              <a:rPr lang="en-US" sz="1200">
                <a:solidFill>
                  <a:schemeClr val="accent3"/>
                </a:solidFill>
              </a:rPr>
              <a:t>​</a:t>
            </a:r>
          </a:p>
        </p:txBody>
      </p:sp>
      <p:sp>
        <p:nvSpPr>
          <p:cNvPr id="13" name="TextBox 12">
            <a:extLst>
              <a:ext uri="{FF2B5EF4-FFF2-40B4-BE49-F238E27FC236}">
                <a16:creationId xmlns:a16="http://schemas.microsoft.com/office/drawing/2014/main" id="{C4CABB8F-80F5-8CBA-B0D9-1B0D8B936F4A}"/>
              </a:ext>
            </a:extLst>
          </p:cNvPr>
          <p:cNvSpPr txBox="1"/>
          <p:nvPr/>
        </p:nvSpPr>
        <p:spPr>
          <a:xfrm>
            <a:off x="4191522" y="1134943"/>
            <a:ext cx="6845057" cy="830997"/>
          </a:xfrm>
          <a:prstGeom prst="rect">
            <a:avLst/>
          </a:prstGeom>
          <a:noFill/>
          <a:ln>
            <a:noFill/>
            <a:prstDash/>
          </a:ln>
          <a:effectLst/>
        </p:spPr>
        <p:txBody>
          <a:bodyPr wrap="square">
            <a:spAutoFit/>
          </a:bodyPr>
          <a:lstStyle/>
          <a:p>
            <a:pPr algn="ctr">
              <a:spcAft>
                <a:spcPts val="1800"/>
              </a:spcAft>
            </a:pPr>
            <a:r>
              <a:rPr lang="en-US" sz="2400">
                <a:ln w="3175">
                  <a:noFill/>
                </a:ln>
                <a:solidFill>
                  <a:schemeClr val="bg1"/>
                </a:solidFill>
                <a:latin typeface="+mj-lt"/>
                <a:cs typeface="Segoe Sans Display Semibold" pitchFamily="2" charset="0"/>
              </a:rPr>
              <a:t>Visit </a:t>
            </a:r>
            <a:r>
              <a:rPr lang="en-US" sz="2400">
                <a:ln w="3175">
                  <a:noFill/>
                </a:ln>
                <a:solidFill>
                  <a:schemeClr val="accent3"/>
                </a:solidFill>
                <a:latin typeface="+mj-lt"/>
                <a:cs typeface="Segoe Sans Display Semibold" pitchFamily="2" charset="0"/>
                <a:hlinkClick r:id="rId6">
                  <a:extLst>
                    <a:ext uri="{A12FA001-AC4F-418D-AE19-62706E023703}">
                      <ahyp:hlinkClr xmlns:ahyp="http://schemas.microsoft.com/office/drawing/2018/hyperlinkcolor" val="tx"/>
                    </a:ext>
                  </a:extLst>
                </a:hlinkClick>
              </a:rPr>
              <a:t>Customer Hub website</a:t>
            </a:r>
            <a:r>
              <a:rPr lang="en-US" sz="2400">
                <a:ln w="3175">
                  <a:noFill/>
                </a:ln>
                <a:solidFill>
                  <a:schemeClr val="accent3"/>
                </a:solidFill>
                <a:latin typeface="+mj-lt"/>
                <a:cs typeface="Segoe Sans Display Semibold" pitchFamily="2" charset="0"/>
              </a:rPr>
              <a:t> </a:t>
            </a:r>
            <a:r>
              <a:rPr lang="en-US" sz="2400">
                <a:ln w="3175">
                  <a:noFill/>
                </a:ln>
                <a:solidFill>
                  <a:schemeClr val="bg1"/>
                </a:solidFill>
                <a:latin typeface="+mj-lt"/>
                <a:cs typeface="Segoe Sans Display Semibold" pitchFamily="2" charset="0"/>
              </a:rPr>
              <a:t>for upcoming sessions, updates, and on demand contents!</a:t>
            </a:r>
          </a:p>
        </p:txBody>
      </p:sp>
      <p:pic>
        <p:nvPicPr>
          <p:cNvPr id="3" name="Picture 2" descr="Microsoft Customer Hub webpage showing upcoming webinar series on AI agents, Microsoft 365 Copilot, and Teams readiness.">
            <a:extLst>
              <a:ext uri="{FF2B5EF4-FFF2-40B4-BE49-F238E27FC236}">
                <a16:creationId xmlns:a16="http://schemas.microsoft.com/office/drawing/2014/main" id="{0FDC4A33-2656-DFD0-AEE7-CA529D1488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7628" y="2449924"/>
            <a:ext cx="7612846" cy="3622138"/>
          </a:xfrm>
          <a:prstGeom prst="roundRect">
            <a:avLst>
              <a:gd name="adj" fmla="val 2532"/>
            </a:avLst>
          </a:prstGeom>
        </p:spPr>
      </p:pic>
    </p:spTree>
    <p:extLst>
      <p:ext uri="{BB962C8B-B14F-4D97-AF65-F5344CB8AC3E}">
        <p14:creationId xmlns:p14="http://schemas.microsoft.com/office/powerpoint/2010/main" val="224691423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51121-1D4C-791C-4F5A-371E412F531D}"/>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C69F6D4-D2D0-01A4-410B-B72D218C33B8}"/>
              </a:ext>
              <a:ext uri="{C183D7F6-B498-43B3-948B-1728B52AA6E4}">
                <adec:decorative xmlns:adec="http://schemas.microsoft.com/office/drawing/2017/decorative" val="1"/>
              </a:ext>
            </a:extLst>
          </p:cNvPr>
          <p:cNvSpPr/>
          <p:nvPr/>
        </p:nvSpPr>
        <p:spPr bwMode="auto">
          <a:xfrm rot="5400000">
            <a:off x="7802228" y="2452113"/>
            <a:ext cx="3909527" cy="3521317"/>
          </a:xfrm>
          <a:prstGeom prst="roundRect">
            <a:avLst>
              <a:gd name="adj" fmla="val 14295"/>
            </a:avLst>
          </a:prstGeom>
          <a:solidFill>
            <a:schemeClr val="tx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sp>
        <p:nvSpPr>
          <p:cNvPr id="12" name="Text Placeholder 11">
            <a:extLst>
              <a:ext uri="{FF2B5EF4-FFF2-40B4-BE49-F238E27FC236}">
                <a16:creationId xmlns:a16="http://schemas.microsoft.com/office/drawing/2014/main" id="{4CDE0B7A-8A5F-1F6D-45DB-066A7C44CEF4}"/>
              </a:ext>
            </a:extLst>
          </p:cNvPr>
          <p:cNvSpPr txBox="1">
            <a:spLocks/>
          </p:cNvSpPr>
          <p:nvPr/>
        </p:nvSpPr>
        <p:spPr>
          <a:xfrm>
            <a:off x="8447812" y="2740524"/>
            <a:ext cx="2414260"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p:txBody>
      </p:sp>
      <p:sp>
        <p:nvSpPr>
          <p:cNvPr id="13" name="Text Placeholder 11">
            <a:extLst>
              <a:ext uri="{FF2B5EF4-FFF2-40B4-BE49-F238E27FC236}">
                <a16:creationId xmlns:a16="http://schemas.microsoft.com/office/drawing/2014/main" id="{83645DB9-C3AA-828A-AF3A-C882454D4474}"/>
              </a:ext>
            </a:extLst>
          </p:cNvPr>
          <p:cNvSpPr txBox="1">
            <a:spLocks/>
          </p:cNvSpPr>
          <p:nvPr/>
        </p:nvSpPr>
        <p:spPr>
          <a:xfrm>
            <a:off x="8447812" y="3571527"/>
            <a:ext cx="2606826" cy="33855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p:txBody>
      </p:sp>
      <p:sp>
        <p:nvSpPr>
          <p:cNvPr id="14" name="Text Placeholder 11">
            <a:extLst>
              <a:ext uri="{FF2B5EF4-FFF2-40B4-BE49-F238E27FC236}">
                <a16:creationId xmlns:a16="http://schemas.microsoft.com/office/drawing/2014/main" id="{926B550B-0BE4-8BB9-2A6B-5C4652412844}"/>
              </a:ext>
            </a:extLst>
          </p:cNvPr>
          <p:cNvSpPr txBox="1">
            <a:spLocks/>
          </p:cNvSpPr>
          <p:nvPr/>
        </p:nvSpPr>
        <p:spPr>
          <a:xfrm>
            <a:off x="8447812" y="4156309"/>
            <a:ext cx="2832899" cy="584775"/>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100000"/>
              <a:buFont typeface="Wingdings" panose="05000000000000000000" pitchFamily="2" charset="2"/>
              <a:buNone/>
              <a:tabLst/>
              <a:defRPr/>
            </a:pPr>
            <a:r>
              <a:rPr kumimoji="0" lang="en-US" sz="16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grpSp>
        <p:nvGrpSpPr>
          <p:cNvPr id="2" name="Group 1">
            <a:extLst>
              <a:ext uri="{FF2B5EF4-FFF2-40B4-BE49-F238E27FC236}">
                <a16:creationId xmlns:a16="http://schemas.microsoft.com/office/drawing/2014/main" id="{C3AB5E3B-FCBC-3AB6-0A88-83D37C3F2291}"/>
              </a:ext>
              <a:ext uri="{C183D7F6-B498-43B3-948B-1728B52AA6E4}">
                <adec:decorative xmlns:adec="http://schemas.microsoft.com/office/drawing/2017/decorative" val="1"/>
              </a:ext>
            </a:extLst>
          </p:cNvPr>
          <p:cNvGrpSpPr/>
          <p:nvPr/>
        </p:nvGrpSpPr>
        <p:grpSpPr>
          <a:xfrm>
            <a:off x="6973207" y="5397648"/>
            <a:ext cx="6080320" cy="844463"/>
            <a:chOff x="5607459" y="5376024"/>
            <a:chExt cx="5795892" cy="844463"/>
          </a:xfrm>
        </p:grpSpPr>
        <p:sp>
          <p:nvSpPr>
            <p:cNvPr id="3" name="Rectangle: Rounded Corners 11">
              <a:extLst>
                <a:ext uri="{FF2B5EF4-FFF2-40B4-BE49-F238E27FC236}">
                  <a16:creationId xmlns:a16="http://schemas.microsoft.com/office/drawing/2014/main" id="{E78C4E7F-9DD8-E6F1-FE84-5EFC623D3590}"/>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4" name="Rectangle: Rounded Corners 11">
              <a:extLst>
                <a:ext uri="{FF2B5EF4-FFF2-40B4-BE49-F238E27FC236}">
                  <a16:creationId xmlns:a16="http://schemas.microsoft.com/office/drawing/2014/main" id="{76CFF2BE-0A1F-7BED-5D3B-9C47887A08BB}"/>
                </a:ext>
              </a:extLst>
            </p:cNvPr>
            <p:cNvSpPr/>
            <p:nvPr/>
          </p:nvSpPr>
          <p:spPr>
            <a:xfrm>
              <a:off x="5711416" y="5460239"/>
              <a:ext cx="558797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5" name="Picture 4">
            <a:extLst>
              <a:ext uri="{FF2B5EF4-FFF2-40B4-BE49-F238E27FC236}">
                <a16:creationId xmlns:a16="http://schemas.microsoft.com/office/drawing/2014/main" id="{E78E4B0B-6BFD-E406-725E-538C4E07F71E}"/>
              </a:ext>
              <a:ext uri="{C183D7F6-B498-43B3-948B-1728B52AA6E4}">
                <adec:decorative xmlns:adec="http://schemas.microsoft.com/office/drawing/2017/decorative" val="1"/>
              </a:ext>
            </a:extLst>
          </p:cNvPr>
          <p:cNvPicPr>
            <a:picLocks noChangeAspect="1"/>
          </p:cNvPicPr>
          <p:nvPr/>
        </p:nvPicPr>
        <p:blipFill rotWithShape="1">
          <a:blip r:embed="rId3"/>
          <a:srcRect l="370" t="1" r="531" b="29523"/>
          <a:stretch>
            <a:fillRect/>
          </a:stretch>
        </p:blipFill>
        <p:spPr>
          <a:xfrm rot="10800000" flipV="1">
            <a:off x="-9331" y="6675119"/>
            <a:ext cx="12201331" cy="182880"/>
          </a:xfrm>
          <a:prstGeom prst="rect">
            <a:avLst/>
          </a:prstGeom>
          <a:ln>
            <a:noFill/>
          </a:ln>
          <a:effectLst/>
        </p:spPr>
      </p:pic>
      <p:sp>
        <p:nvSpPr>
          <p:cNvPr id="6" name="TextBox 5">
            <a:extLst>
              <a:ext uri="{FF2B5EF4-FFF2-40B4-BE49-F238E27FC236}">
                <a16:creationId xmlns:a16="http://schemas.microsoft.com/office/drawing/2014/main" id="{735E65A0-22E6-878F-9F35-4ABDCF9F5FA4}"/>
              </a:ext>
            </a:extLst>
          </p:cNvPr>
          <p:cNvSpPr txBox="1"/>
          <p:nvPr/>
        </p:nvSpPr>
        <p:spPr>
          <a:xfrm>
            <a:off x="7359578" y="5656660"/>
            <a:ext cx="4103703" cy="307777"/>
          </a:xfrm>
          <a:prstGeom prst="rect">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2000">
                <a:solidFill>
                  <a:srgbClr val="FFFFFF"/>
                </a:solidFill>
                <a:latin typeface="Segoe UI Semibold"/>
              </a:defRPr>
            </a:lvl1pPr>
            <a:lvl2pPr marL="457200" defTabSz="914400">
              <a:defRPr sz="1800">
                <a:solidFill>
                  <a:schemeClr val="lt1"/>
                </a:solidFill>
              </a:defRPr>
            </a:lvl2pPr>
            <a:lvl3pPr marL="914400" defTabSz="914400">
              <a:defRPr sz="1800">
                <a:solidFill>
                  <a:schemeClr val="lt1"/>
                </a:solidFill>
              </a:defRPr>
            </a:lvl3pPr>
            <a:lvl4pPr marL="1371600" defTabSz="914400">
              <a:defRPr sz="1800">
                <a:solidFill>
                  <a:schemeClr val="lt1"/>
                </a:solidFill>
              </a:defRPr>
            </a:lvl4pPr>
            <a:lvl5pPr marL="1828800" defTabSz="914400">
              <a:defRPr sz="1800">
                <a:solidFill>
                  <a:schemeClr val="lt1"/>
                </a:solidFill>
              </a:defRPr>
            </a:lvl5pPr>
            <a:lvl6pPr marL="2286000" defTabSz="914400">
              <a:defRPr sz="1800">
                <a:solidFill>
                  <a:schemeClr val="lt1"/>
                </a:solidFill>
              </a:defRPr>
            </a:lvl6pPr>
            <a:lvl7pPr marL="2743200" defTabSz="914400">
              <a:defRPr sz="1800">
                <a:solidFill>
                  <a:schemeClr val="lt1"/>
                </a:solidFill>
              </a:defRPr>
            </a:lvl7pPr>
            <a:lvl8pPr marL="3200400" defTabSz="914400">
              <a:defRPr sz="1800">
                <a:solidFill>
                  <a:schemeClr val="lt1"/>
                </a:solidFill>
              </a:defRPr>
            </a:lvl8pPr>
            <a:lvl9pPr marL="3657600" defTabSz="914400">
              <a:defRPr sz="1800">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rPr>
              <a:t>Join the free program at </a:t>
            </a:r>
            <a:r>
              <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400" b="0" i="0" u="none" strike="noStrike" kern="1200" cap="none" spc="0" normalizeH="0" baseline="0" noProof="0">
              <a:ln>
                <a:noFill/>
              </a:ln>
              <a:solidFill>
                <a:srgbClr val="454142"/>
              </a:solidFill>
              <a:effectLst/>
              <a:uLnTx/>
              <a:uFillTx/>
              <a:latin typeface="Segoe Sans Display"/>
              <a:ea typeface="+mn-ea"/>
              <a:cs typeface="Segoe UI Light" panose="020B0502040204020203" pitchFamily="34" charset="0"/>
            </a:endParaRPr>
          </a:p>
        </p:txBody>
      </p:sp>
      <p:pic>
        <p:nvPicPr>
          <p:cNvPr id="7" name="Graphic 6">
            <a:extLst>
              <a:ext uri="{FF2B5EF4-FFF2-40B4-BE49-F238E27FC236}">
                <a16:creationId xmlns:a16="http://schemas.microsoft.com/office/drawing/2014/main" id="{787FC857-AD76-E5DB-7117-6E41F8168AC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567746" y="5669679"/>
            <a:ext cx="300404" cy="300400"/>
          </a:xfrm>
          <a:prstGeom prst="rect">
            <a:avLst/>
          </a:prstGeom>
        </p:spPr>
      </p:pic>
      <p:sp>
        <p:nvSpPr>
          <p:cNvPr id="11" name="Text Placeholder 11">
            <a:extLst>
              <a:ext uri="{FF2B5EF4-FFF2-40B4-BE49-F238E27FC236}">
                <a16:creationId xmlns:a16="http://schemas.microsoft.com/office/drawing/2014/main" id="{44C0E704-E7FD-3B7B-5543-6928E83C8734}"/>
              </a:ext>
            </a:extLst>
          </p:cNvPr>
          <p:cNvSpPr txBox="1">
            <a:spLocks/>
          </p:cNvSpPr>
          <p:nvPr/>
        </p:nvSpPr>
        <p:spPr>
          <a:xfrm>
            <a:off x="501162" y="4462312"/>
            <a:ext cx="4303067" cy="866904"/>
          </a:xfrm>
          <a:prstGeom prst="rect">
            <a:avLst/>
          </a:prstGeom>
        </p:spPr>
        <p:txBody>
          <a:bodyPr wrap="square">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Get more from Copilot and Microsoft 365</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Help others do the same</a:t>
            </a:r>
          </a:p>
          <a:p>
            <a:pPr marL="0" marR="0" lvl="0" indent="0" algn="l" defTabSz="932742" rtl="0" eaLnBrk="1" fontAlgn="auto" latinLnBrk="0" hangingPunct="1">
              <a:lnSpc>
                <a:spcPct val="100000"/>
              </a:lnSpc>
              <a:spcBef>
                <a:spcPts val="0"/>
              </a:spcBef>
              <a:spcAft>
                <a:spcPts val="500"/>
              </a:spcAft>
              <a:buClrTx/>
              <a:buSzPct val="100000"/>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Segoe Sans Display"/>
                <a:ea typeface="+mn-ea"/>
                <a:cs typeface="Segoe UI Light" panose="020B0502040204020203" pitchFamily="34" charset="0"/>
              </a:rPr>
              <a:t>Expand your knowledge and enhance your career</a:t>
            </a:r>
          </a:p>
        </p:txBody>
      </p:sp>
      <p:sp>
        <p:nvSpPr>
          <p:cNvPr id="15" name="Title 14">
            <a:extLst>
              <a:ext uri="{FF2B5EF4-FFF2-40B4-BE49-F238E27FC236}">
                <a16:creationId xmlns:a16="http://schemas.microsoft.com/office/drawing/2014/main" id="{69FF5A09-9F9A-5F67-1766-596598E165CF}"/>
              </a:ext>
            </a:extLst>
          </p:cNvPr>
          <p:cNvSpPr txBox="1">
            <a:spLocks noGrp="1"/>
          </p:cNvSpPr>
          <p:nvPr>
            <p:ph type="title" idx="4294967295"/>
          </p:nvPr>
        </p:nvSpPr>
        <p:spPr>
          <a:xfrm>
            <a:off x="455769" y="1153569"/>
            <a:ext cx="6903809" cy="31577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67" rtl="0" eaLnBrk="1" fontAlgn="auto" latinLnBrk="0" hangingPunct="1">
              <a:lnSpc>
                <a:spcPct val="80000"/>
              </a:lnSpc>
              <a:spcBef>
                <a:spcPts val="0"/>
              </a:spcBef>
              <a:spcAft>
                <a:spcPts val="1800"/>
              </a:spcAft>
              <a:buClrTx/>
              <a:buSzTx/>
              <a:buFontTx/>
              <a:buNone/>
              <a:tabLst/>
              <a:defRPr/>
            </a:pPr>
            <a:r>
              <a:rPr kumimoji="0" lang="en-U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Make a difference</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Become a</a:t>
            </a:r>
          </a:p>
          <a:p>
            <a:pPr marL="800100" marR="0" lvl="0" indent="0" algn="l" defTabSz="914367" rtl="0" eaLnBrk="1" fontAlgn="auto" latinLnBrk="0" hangingPunct="1">
              <a:lnSpc>
                <a:spcPct val="80000"/>
              </a:lnSpc>
              <a:spcBef>
                <a:spcPts val="0"/>
              </a:spcBef>
              <a:spcAft>
                <a:spcPts val="600"/>
              </a:spcAft>
              <a:buClrTx/>
              <a:buSzTx/>
              <a:buFontTx/>
              <a:buNone/>
              <a:tabLst/>
              <a:defRPr/>
            </a:pPr>
            <a:r>
              <a:rPr kumimoji="0" lang="en-US" sz="94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Champion</a:t>
            </a:r>
          </a:p>
        </p:txBody>
      </p:sp>
    </p:spTree>
    <p:extLst>
      <p:ext uri="{BB962C8B-B14F-4D97-AF65-F5344CB8AC3E}">
        <p14:creationId xmlns:p14="http://schemas.microsoft.com/office/powerpoint/2010/main" val="188594435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C3B6-A779-6553-A807-FFDCD5CD7B90}"/>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a:t>
            </a:r>
          </a:p>
        </p:txBody>
      </p:sp>
    </p:spTree>
    <p:extLst>
      <p:ext uri="{BB962C8B-B14F-4D97-AF65-F5344CB8AC3E}">
        <p14:creationId xmlns:p14="http://schemas.microsoft.com/office/powerpoint/2010/main" val="196500564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noGrp="1"/>
          </p:cNvSpPr>
          <p:nvPr>
            <p:ph type="title" idx="4294967295"/>
          </p:nvPr>
        </p:nvSpPr>
        <p:spPr>
          <a:xfrm>
            <a:off x="573723" y="1578252"/>
            <a:ext cx="4127692" cy="954107"/>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a:t>
            </a:r>
            <a:b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On the Web</a:t>
            </a:r>
            <a:endParaRPr kumimoji="0" lang="en-US" sz="36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3084680"/>
            <a:ext cx="3025819" cy="2715102"/>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Sans Display"/>
                <a:ea typeface="+mn-ea"/>
                <a:cs typeface="Segoe Sans Display"/>
              </a:rPr>
              <a:t>Secure AI chat powered by the latest models, grounded in web data,  and context-aware, understanding the content you’re working on and tailoring responses accordingly.</a:t>
            </a:r>
          </a:p>
          <a:p>
            <a:pPr marL="0" marR="0" lvl="0" indent="0" algn="l" defTabSz="914400" rtl="0" eaLnBrk="1" fontAlgn="auto" latinLnBrk="0" hangingPunct="1">
              <a:lnSpc>
                <a:spcPct val="110000"/>
              </a:lnSpc>
              <a:spcBef>
                <a:spcPts val="0"/>
              </a:spcBef>
              <a:spcAft>
                <a:spcPts val="0"/>
              </a:spcAft>
              <a:buClrTx/>
              <a:buSzTx/>
              <a:buFontTx/>
              <a:buNone/>
              <a:tabLst/>
              <a:defRPr/>
            </a:pPr>
            <a:endParaRPr lang="en-US" sz="1800" dirty="0">
              <a:solidFill>
                <a:srgbClr val="FFFFFF"/>
              </a:solidFill>
              <a:latin typeface="Segoe Sans Display"/>
              <a:cs typeface="Segoe Sans Display"/>
            </a:endParaRPr>
          </a:p>
          <a:p>
            <a:pPr defTabSz="914400">
              <a:lnSpc>
                <a:spcPct val="110000"/>
              </a:lnSpc>
              <a:defRPr/>
            </a:pPr>
            <a:r>
              <a:rPr lang="en-US" sz="1800" dirty="0">
                <a:solidFill>
                  <a:schemeClr val="bg1"/>
                </a:solidFill>
                <a:hlinkClick r:id="rId3">
                  <a:extLst>
                    <a:ext uri="{A12FA001-AC4F-418D-AE19-62706E023703}">
                      <ahyp:hlinkClr xmlns:ahyp="http://schemas.microsoft.com/office/drawing/2018/hyperlinkcolor" val="tx"/>
                    </a:ext>
                  </a:extLst>
                </a:hlinkClick>
              </a:rPr>
              <a:t>m365.cloud.microsoft/chat</a:t>
            </a:r>
            <a:endParaRPr lang="en-US" sz="1800" dirty="0">
              <a:solidFill>
                <a:schemeClr val="bg1"/>
              </a:solidFill>
            </a:endParaRPr>
          </a:p>
        </p:txBody>
      </p:sp>
      <p:pic>
        <p:nvPicPr>
          <p:cNvPr id="6" name="Picture 5" descr="Image of Copilot app">
            <a:extLst>
              <a:ext uri="{FF2B5EF4-FFF2-40B4-BE49-F238E27FC236}">
                <a16:creationId xmlns:a16="http://schemas.microsoft.com/office/drawing/2014/main" id="{A22731FD-F189-F0F9-AE71-3F28001ABD6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889248" y="1304407"/>
            <a:ext cx="7852438" cy="4406228"/>
          </a:xfrm>
          <a:prstGeom prst="rect">
            <a:avLst/>
          </a:prstGeom>
        </p:spPr>
      </p:pic>
    </p:spTree>
    <p:extLst>
      <p:ext uri="{BB962C8B-B14F-4D97-AF65-F5344CB8AC3E}">
        <p14:creationId xmlns:p14="http://schemas.microsoft.com/office/powerpoint/2010/main" val="1141257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2.96296E-6 L 3.95833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4.81481E-6 L -3.75E-6 0.03541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noGrp="1"/>
          </p:cNvSpPr>
          <p:nvPr>
            <p:ph type="title" idx="4294967295"/>
          </p:nvPr>
        </p:nvSpPr>
        <p:spPr>
          <a:xfrm>
            <a:off x="573723" y="1024254"/>
            <a:ext cx="3187394" cy="2062103"/>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a:t>
            </a:r>
            <a:b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Microsoft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Teams and Outlook</a:t>
            </a:r>
            <a:endParaRPr kumimoji="0" lang="en-US" sz="36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3136216"/>
            <a:ext cx="3025819" cy="2410403"/>
          </a:xfrm>
          <a:prstGeom prst="rect">
            <a:avLst/>
          </a:prstGeom>
          <a:noFill/>
        </p:spPr>
        <p:txBody>
          <a:bodyPr wrap="square" lIns="0" tIns="0" rIns="0" bIns="0" rtlCol="0">
            <a:spAutoFit/>
          </a:bodyPr>
          <a:lstStyle/>
          <a:p>
            <a:pPr lvl="0" defTabSz="914400">
              <a:lnSpc>
                <a:spcPct val="110000"/>
              </a:lnSpc>
              <a:defRPr/>
            </a:pPr>
            <a:r>
              <a:rPr lang="en-US" sz="1800" dirty="0">
                <a:solidFill>
                  <a:srgbClr val="FFFFFF"/>
                </a:solidFill>
                <a:cs typeface="Segoe Sans Display"/>
              </a:rPr>
              <a:t>Already in Teams or Outlook and want to get to the Copilot app?</a:t>
            </a:r>
          </a:p>
          <a:p>
            <a:pPr lvl="0" defTabSz="914400">
              <a:lnSpc>
                <a:spcPct val="110000"/>
              </a:lnSpc>
              <a:defRPr/>
            </a:pPr>
            <a:endParaRPr lang="en-US" sz="1800" dirty="0">
              <a:solidFill>
                <a:srgbClr val="FFFFFF"/>
              </a:solidFill>
              <a:cs typeface="Segoe Sans Display"/>
            </a:endParaRPr>
          </a:p>
          <a:p>
            <a:pPr lvl="0" defTabSz="914400">
              <a:lnSpc>
                <a:spcPct val="110000"/>
              </a:lnSpc>
              <a:defRPr/>
            </a:pPr>
            <a:r>
              <a:rPr lang="en-US" sz="1800" dirty="0">
                <a:solidFill>
                  <a:srgbClr val="FFFFFF"/>
                </a:solidFill>
                <a:cs typeface="Segoe Sans Display"/>
              </a:rPr>
              <a:t>Open Microsoft Teams or Outlook. Go to App selection bar on the left side.  Select Copilot from your list of apps.</a:t>
            </a:r>
            <a:endParaRPr lang="en-US" sz="1800" dirty="0">
              <a:solidFill>
                <a:srgbClr val="FFFFFF"/>
              </a:solidFill>
              <a:latin typeface="Segoe Sans Display"/>
              <a:cs typeface="Segoe Sans Display"/>
            </a:endParaRPr>
          </a:p>
        </p:txBody>
      </p:sp>
      <p:pic>
        <p:nvPicPr>
          <p:cNvPr id="5" name="Picture 4" descr="Image of Copilot app">
            <a:extLst>
              <a:ext uri="{FF2B5EF4-FFF2-40B4-BE49-F238E27FC236}">
                <a16:creationId xmlns:a16="http://schemas.microsoft.com/office/drawing/2014/main" id="{A5ACAE44-209D-8831-08FC-2EB6E4B01F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0306" y="1301253"/>
            <a:ext cx="7851380" cy="4416401"/>
          </a:xfrm>
          <a:prstGeom prst="rect">
            <a:avLst/>
          </a:prstGeom>
        </p:spPr>
      </p:pic>
      <p:sp>
        <p:nvSpPr>
          <p:cNvPr id="2" name="Rectangle 1">
            <a:extLst>
              <a:ext uri="{FF2B5EF4-FFF2-40B4-BE49-F238E27FC236}">
                <a16:creationId xmlns:a16="http://schemas.microsoft.com/office/drawing/2014/main" id="{84FFDE69-DEEF-940C-C9A7-8071E5E59059}"/>
              </a:ext>
              <a:ext uri="{C183D7F6-B498-43B3-948B-1728B52AA6E4}">
                <adec:decorative xmlns:adec="http://schemas.microsoft.com/office/drawing/2017/decorative" val="1"/>
              </a:ext>
            </a:extLst>
          </p:cNvPr>
          <p:cNvSpPr/>
          <p:nvPr/>
        </p:nvSpPr>
        <p:spPr bwMode="auto">
          <a:xfrm>
            <a:off x="3890306" y="1301253"/>
            <a:ext cx="474660" cy="3960860"/>
          </a:xfrm>
          <a:prstGeom prst="rect">
            <a:avLst/>
          </a:prstGeom>
          <a:noFill/>
          <a:ln w="5715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5FFDB166-0631-2592-564F-7E63A8DF2E46}"/>
              </a:ext>
            </a:extLst>
          </p:cNvPr>
          <p:cNvSpPr txBox="1"/>
          <p:nvPr/>
        </p:nvSpPr>
        <p:spPr>
          <a:xfrm>
            <a:off x="3880688" y="662598"/>
            <a:ext cx="2362698" cy="307777"/>
          </a:xfrm>
          <a:prstGeom prst="rect">
            <a:avLst/>
          </a:prstGeom>
          <a:noFill/>
        </p:spPr>
        <p:txBody>
          <a:bodyPr wrap="none" lIns="0" tIns="0" rIns="0" bIns="0" rtlCol="0">
            <a:spAutoFit/>
          </a:bodyPr>
          <a:lstStyle/>
          <a:p>
            <a:pPr algn="l"/>
            <a:r>
              <a:rPr lang="en-US" sz="2000" dirty="0">
                <a:solidFill>
                  <a:schemeClr val="bg1"/>
                </a:solidFill>
              </a:rPr>
              <a:t>Left sidebar in Teams</a:t>
            </a:r>
          </a:p>
        </p:txBody>
      </p:sp>
      <p:sp>
        <p:nvSpPr>
          <p:cNvPr id="7" name="Oval 6">
            <a:extLst>
              <a:ext uri="{FF2B5EF4-FFF2-40B4-BE49-F238E27FC236}">
                <a16:creationId xmlns:a16="http://schemas.microsoft.com/office/drawing/2014/main" id="{7FEB7E38-8BEC-FB0B-B376-DD292BAD196F}"/>
              </a:ext>
              <a:ext uri="{C183D7F6-B498-43B3-948B-1728B52AA6E4}">
                <adec:decorative xmlns:adec="http://schemas.microsoft.com/office/drawing/2017/decorative" val="1"/>
              </a:ext>
            </a:extLst>
          </p:cNvPr>
          <p:cNvSpPr/>
          <p:nvPr/>
        </p:nvSpPr>
        <p:spPr bwMode="auto">
          <a:xfrm>
            <a:off x="3899036" y="3306659"/>
            <a:ext cx="457200" cy="457200"/>
          </a:xfrm>
          <a:prstGeom prst="ellipse">
            <a:avLst/>
          </a:prstGeom>
          <a:noFill/>
          <a:ln w="5715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F06E1EEE-091B-D1B0-AD6C-69C0843AE184}"/>
              </a:ext>
            </a:extLst>
          </p:cNvPr>
          <p:cNvSpPr txBox="1"/>
          <p:nvPr/>
        </p:nvSpPr>
        <p:spPr>
          <a:xfrm>
            <a:off x="6096000" y="2973906"/>
            <a:ext cx="2566087" cy="307777"/>
          </a:xfrm>
          <a:prstGeom prst="rect">
            <a:avLst/>
          </a:prstGeom>
          <a:noFill/>
        </p:spPr>
        <p:txBody>
          <a:bodyPr wrap="none" lIns="0" tIns="0" rIns="0" bIns="0" rtlCol="0">
            <a:spAutoFit/>
          </a:bodyPr>
          <a:lstStyle/>
          <a:p>
            <a:pPr algn="l"/>
            <a:r>
              <a:rPr lang="en-US" sz="2000" b="1" dirty="0">
                <a:solidFill>
                  <a:srgbClr val="EE0000"/>
                </a:solidFill>
              </a:rPr>
              <a:t>Copilot app selection</a:t>
            </a:r>
          </a:p>
        </p:txBody>
      </p:sp>
      <p:cxnSp>
        <p:nvCxnSpPr>
          <p:cNvPr id="10" name="Straight Connector 9">
            <a:extLst>
              <a:ext uri="{FF2B5EF4-FFF2-40B4-BE49-F238E27FC236}">
                <a16:creationId xmlns:a16="http://schemas.microsoft.com/office/drawing/2014/main" id="{37D71614-ED0C-ABFB-966E-B5F046471610}"/>
              </a:ext>
              <a:ext uri="{C183D7F6-B498-43B3-948B-1728B52AA6E4}">
                <adec:decorative xmlns:adec="http://schemas.microsoft.com/office/drawing/2017/decorative" val="1"/>
              </a:ext>
            </a:extLst>
          </p:cNvPr>
          <p:cNvCxnSpPr>
            <a:cxnSpLocks/>
            <a:stCxn id="7" idx="6"/>
            <a:endCxn id="8" idx="1"/>
          </p:cNvCxnSpPr>
          <p:nvPr/>
        </p:nvCxnSpPr>
        <p:spPr>
          <a:xfrm flipV="1">
            <a:off x="4356236" y="3127795"/>
            <a:ext cx="1739764" cy="407464"/>
          </a:xfrm>
          <a:prstGeom prst="line">
            <a:avLst/>
          </a:prstGeom>
          <a:ln>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84A8F5-DB5D-0D58-2FD9-DD5F26BDB08C}"/>
              </a:ext>
              <a:ext uri="{C183D7F6-B498-43B3-948B-1728B52AA6E4}">
                <adec:decorative xmlns:adec="http://schemas.microsoft.com/office/drawing/2017/decorative" val="1"/>
              </a:ext>
            </a:extLst>
          </p:cNvPr>
          <p:cNvCxnSpPr>
            <a:cxnSpLocks/>
            <a:endCxn id="6" idx="2"/>
          </p:cNvCxnSpPr>
          <p:nvPr/>
        </p:nvCxnSpPr>
        <p:spPr>
          <a:xfrm flipV="1">
            <a:off x="4051881" y="970375"/>
            <a:ext cx="1010156" cy="301653"/>
          </a:xfrm>
          <a:prstGeom prst="line">
            <a:avLst/>
          </a:prstGeom>
          <a:ln>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37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4.375E-6 2.96296E-6 L -4.375E-6 0.03541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85185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noGrp="1"/>
          </p:cNvSpPr>
          <p:nvPr>
            <p:ph type="title" idx="4294967295"/>
          </p:nvPr>
        </p:nvSpPr>
        <p:spPr>
          <a:xfrm>
            <a:off x="573723" y="1301253"/>
            <a:ext cx="4127692" cy="1508105"/>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t>Where to find Copilot</a:t>
            </a:r>
            <a:br>
              <a:rPr kumimoji="0" lang="en-US" sz="2000" b="1"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Semibold" pitchFamily="2" charset="0"/>
                <a:ea typeface="+mj-ea"/>
                <a:cs typeface="Segoe Sans Display Semibold" pitchFamily="2" charset="0"/>
              </a:rPr>
            </a:br>
            <a:r>
              <a:rPr kumimoji="0" lang="en-US" sz="3600" b="0" i="0" u="none" strike="noStrike" kern="1200" cap="none" spc="-20" normalizeH="0" baseline="0" noProof="0" dirty="0">
                <a:ln>
                  <a:noFill/>
                </a:ln>
                <a:solidFill>
                  <a:prstClr val="white"/>
                </a:solidFill>
                <a:effectLst/>
                <a:uLnTx/>
                <a:uFillTx/>
                <a:latin typeface="Segoe Sans Display Semibold"/>
                <a:ea typeface="+mj-ea"/>
                <a:cs typeface="Segoe Sans Display Semibold"/>
              </a:rPr>
              <a:t>Microsoft 365 Apps</a:t>
            </a:r>
            <a:endParaRPr kumimoji="0" lang="en-US" sz="3600" b="0" i="0" u="none" strike="noStrike" kern="1200" cap="none" spc="-20" normalizeH="0" baseline="0" noProof="0" dirty="0">
              <a:ln>
                <a:noFill/>
              </a:ln>
              <a:gradFill>
                <a:gsLst>
                  <a:gs pos="0">
                    <a:srgbClr val="D59ED7"/>
                  </a:gs>
                  <a:gs pos="80000">
                    <a:srgbClr val="8DC8E8"/>
                  </a:gs>
                </a:gsLst>
                <a:path path="circle">
                  <a:fillToRect l="100000" t="100000"/>
                </a:path>
              </a:gradFill>
              <a:effectLst/>
              <a:uLnTx/>
              <a:uFillTx/>
              <a:latin typeface="Segoe Sans Display"/>
              <a:ea typeface="+mj-ea"/>
              <a:cs typeface="Segoe UI Semibold" panose="020B0702040204020203" pitchFamily="34" charset="0"/>
            </a:endParaRP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3084680"/>
            <a:ext cx="3025819" cy="2326278"/>
          </a:xfrm>
          <a:prstGeom prst="rect">
            <a:avLst/>
          </a:prstGeom>
          <a:noFill/>
        </p:spPr>
        <p:txBody>
          <a:bodyPr wrap="square" lIns="0" tIns="0" rIns="0" bIns="0" rtlCol="0">
            <a:spAutoFit/>
          </a:bodyPr>
          <a:lstStyle/>
          <a:p>
            <a:pPr lvl="0" defTabSz="914400">
              <a:lnSpc>
                <a:spcPct val="110000"/>
              </a:lnSpc>
              <a:defRPr/>
            </a:pPr>
            <a:r>
              <a:rPr lang="en-US" sz="1800" dirty="0">
                <a:solidFill>
                  <a:schemeClr val="bg1"/>
                </a:solidFill>
                <a:cs typeface="Segoe Sans Display"/>
              </a:rPr>
              <a:t>Copilot Chat pane</a:t>
            </a:r>
          </a:p>
          <a:p>
            <a:pPr lvl="0" defTabSz="914400">
              <a:lnSpc>
                <a:spcPct val="110000"/>
              </a:lnSpc>
              <a:defRPr/>
            </a:pPr>
            <a:endParaRPr lang="en-US" sz="1800" dirty="0">
              <a:solidFill>
                <a:schemeClr val="bg1"/>
              </a:solidFill>
              <a:latin typeface="Segoe Sans Display"/>
              <a:cs typeface="Segoe Sans Display"/>
            </a:endParaRPr>
          </a:p>
          <a:p>
            <a:pPr lvl="0" defTabSz="914400">
              <a:lnSpc>
                <a:spcPct val="110000"/>
              </a:lnSpc>
              <a:defRPr/>
            </a:pPr>
            <a:r>
              <a:rPr lang="en-US" sz="1800" dirty="0">
                <a:solidFill>
                  <a:schemeClr val="bg1"/>
                </a:solidFill>
                <a:latin typeface="Segoe Sans Display"/>
                <a:cs typeface="Segoe Sans Display"/>
              </a:rPr>
              <a:t>Copilot Chat pane and integrated into the app UI for licensed Microsoft 365 Copilot users</a:t>
            </a:r>
          </a:p>
          <a:p>
            <a:pPr marL="514350" lvl="0" indent="-514350" defTabSz="914400">
              <a:spcAft>
                <a:spcPts val="400"/>
              </a:spcAft>
              <a:buFont typeface="Arial" panose="020B0604020202020204" pitchFamily="34" charset="0"/>
              <a:buChar char="•"/>
              <a:defRPr/>
            </a:pPr>
            <a:endParaRPr lang="en-US" sz="1100" b="1" dirty="0">
              <a:solidFill>
                <a:schemeClr val="bg1"/>
              </a:solidFill>
            </a:endParaRPr>
          </a:p>
          <a:p>
            <a:pPr lvl="0" defTabSz="914400">
              <a:lnSpc>
                <a:spcPct val="110000"/>
              </a:lnSpc>
              <a:defRPr/>
            </a:pPr>
            <a:endParaRPr lang="en-US" sz="1800" dirty="0">
              <a:solidFill>
                <a:schemeClr val="bg1"/>
              </a:solidFill>
              <a:latin typeface="Segoe Sans Display"/>
              <a:cs typeface="Segoe Sans Display"/>
            </a:endParaRPr>
          </a:p>
        </p:txBody>
      </p:sp>
      <p:pic>
        <p:nvPicPr>
          <p:cNvPr id="6" name="Picture 5" descr="Image of Copilot in Word">
            <a:extLst>
              <a:ext uri="{FF2B5EF4-FFF2-40B4-BE49-F238E27FC236}">
                <a16:creationId xmlns:a16="http://schemas.microsoft.com/office/drawing/2014/main" id="{0EE8E1DB-7E90-FAF0-9123-C5CCF1F77C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90306" y="1290522"/>
            <a:ext cx="7886134" cy="4425135"/>
          </a:xfrm>
          <a:prstGeom prst="rect">
            <a:avLst/>
          </a:prstGeom>
        </p:spPr>
      </p:pic>
      <p:sp>
        <p:nvSpPr>
          <p:cNvPr id="2" name="Rectangle 1">
            <a:extLst>
              <a:ext uri="{FF2B5EF4-FFF2-40B4-BE49-F238E27FC236}">
                <a16:creationId xmlns:a16="http://schemas.microsoft.com/office/drawing/2014/main" id="{7A45A12E-FCE9-68F6-EC26-7B58D4763997}"/>
              </a:ext>
              <a:ext uri="{C183D7F6-B498-43B3-948B-1728B52AA6E4}">
                <adec:decorative xmlns:adec="http://schemas.microsoft.com/office/drawing/2017/decorative" val="1"/>
              </a:ext>
            </a:extLst>
          </p:cNvPr>
          <p:cNvSpPr/>
          <p:nvPr/>
        </p:nvSpPr>
        <p:spPr bwMode="auto">
          <a:xfrm>
            <a:off x="9399452" y="2419738"/>
            <a:ext cx="2376987" cy="3147740"/>
          </a:xfrm>
          <a:prstGeom prst="rect">
            <a:avLst/>
          </a:prstGeom>
          <a:noFill/>
          <a:ln w="5715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5" name="TextBox 4">
            <a:extLst>
              <a:ext uri="{FF2B5EF4-FFF2-40B4-BE49-F238E27FC236}">
                <a16:creationId xmlns:a16="http://schemas.microsoft.com/office/drawing/2014/main" id="{0D8E2B62-CA83-3A4A-C30D-3C7177B29A68}"/>
              </a:ext>
            </a:extLst>
          </p:cNvPr>
          <p:cNvSpPr txBox="1"/>
          <p:nvPr/>
        </p:nvSpPr>
        <p:spPr>
          <a:xfrm>
            <a:off x="9381809" y="718046"/>
            <a:ext cx="2394630" cy="307777"/>
          </a:xfrm>
          <a:prstGeom prst="rect">
            <a:avLst/>
          </a:prstGeom>
          <a:noFill/>
        </p:spPr>
        <p:txBody>
          <a:bodyPr wrap="none" lIns="0" tIns="0" rIns="0" bIns="0" rtlCol="0">
            <a:spAutoFit/>
          </a:bodyPr>
          <a:lstStyle/>
          <a:p>
            <a:pPr algn="l"/>
            <a:r>
              <a:rPr lang="en-US" sz="2000" dirty="0">
                <a:solidFill>
                  <a:schemeClr val="bg1"/>
                </a:solidFill>
              </a:rPr>
              <a:t>Copilot pane in Word</a:t>
            </a:r>
          </a:p>
        </p:txBody>
      </p:sp>
      <p:sp>
        <p:nvSpPr>
          <p:cNvPr id="7" name="Oval 6">
            <a:extLst>
              <a:ext uri="{FF2B5EF4-FFF2-40B4-BE49-F238E27FC236}">
                <a16:creationId xmlns:a16="http://schemas.microsoft.com/office/drawing/2014/main" id="{4F65E700-C1FC-9BA1-0C4E-2BB55A652A00}"/>
              </a:ext>
              <a:ext uri="{C183D7F6-B498-43B3-948B-1728B52AA6E4}">
                <adec:decorative xmlns:adec="http://schemas.microsoft.com/office/drawing/2017/decorative" val="1"/>
              </a:ext>
            </a:extLst>
          </p:cNvPr>
          <p:cNvSpPr/>
          <p:nvPr/>
        </p:nvSpPr>
        <p:spPr bwMode="auto">
          <a:xfrm>
            <a:off x="4335355" y="3030980"/>
            <a:ext cx="457200" cy="457200"/>
          </a:xfrm>
          <a:prstGeom prst="ellipse">
            <a:avLst/>
          </a:prstGeom>
          <a:noFill/>
          <a:ln w="57150">
            <a:solidFill>
              <a:srgbClr val="EE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33CB1189-8B90-2675-8B99-19F4EB2267CC}"/>
              </a:ext>
            </a:extLst>
          </p:cNvPr>
          <p:cNvSpPr txBox="1"/>
          <p:nvPr/>
        </p:nvSpPr>
        <p:spPr>
          <a:xfrm>
            <a:off x="3890306" y="718046"/>
            <a:ext cx="3098477" cy="307777"/>
          </a:xfrm>
          <a:prstGeom prst="rect">
            <a:avLst/>
          </a:prstGeom>
          <a:noFill/>
        </p:spPr>
        <p:txBody>
          <a:bodyPr wrap="none" lIns="0" tIns="0" rIns="0" bIns="0" rtlCol="0">
            <a:spAutoFit/>
          </a:bodyPr>
          <a:lstStyle/>
          <a:p>
            <a:pPr algn="l"/>
            <a:r>
              <a:rPr lang="en-US" sz="2000" dirty="0">
                <a:solidFill>
                  <a:schemeClr val="bg1"/>
                </a:solidFill>
              </a:rPr>
              <a:t>Use Copilot right in the app</a:t>
            </a:r>
          </a:p>
        </p:txBody>
      </p:sp>
      <p:cxnSp>
        <p:nvCxnSpPr>
          <p:cNvPr id="9" name="Straight Connector 8">
            <a:extLst>
              <a:ext uri="{FF2B5EF4-FFF2-40B4-BE49-F238E27FC236}">
                <a16:creationId xmlns:a16="http://schemas.microsoft.com/office/drawing/2014/main" id="{361C3059-8921-F79D-1B40-C3F534C0C426}"/>
              </a:ext>
              <a:ext uri="{C183D7F6-B498-43B3-948B-1728B52AA6E4}">
                <adec:decorative xmlns:adec="http://schemas.microsoft.com/office/drawing/2017/decorative" val="1"/>
              </a:ext>
            </a:extLst>
          </p:cNvPr>
          <p:cNvCxnSpPr>
            <a:cxnSpLocks/>
            <a:stCxn id="7" idx="0"/>
            <a:endCxn id="8" idx="2"/>
          </p:cNvCxnSpPr>
          <p:nvPr/>
        </p:nvCxnSpPr>
        <p:spPr>
          <a:xfrm flipV="1">
            <a:off x="4563955" y="1025823"/>
            <a:ext cx="875590" cy="2005157"/>
          </a:xfrm>
          <a:prstGeom prst="line">
            <a:avLst/>
          </a:prstGeom>
          <a:ln>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75DD95-D6D8-3342-BED7-407003929EF7}"/>
              </a:ext>
              <a:ext uri="{C183D7F6-B498-43B3-948B-1728B52AA6E4}">
                <adec:decorative xmlns:adec="http://schemas.microsoft.com/office/drawing/2017/decorative" val="1"/>
              </a:ext>
            </a:extLst>
          </p:cNvPr>
          <p:cNvCxnSpPr>
            <a:cxnSpLocks/>
            <a:stCxn id="2" idx="0"/>
            <a:endCxn id="5" idx="2"/>
          </p:cNvCxnSpPr>
          <p:nvPr/>
        </p:nvCxnSpPr>
        <p:spPr>
          <a:xfrm flipH="1" flipV="1">
            <a:off x="10579124" y="1025823"/>
            <a:ext cx="8822" cy="1393915"/>
          </a:xfrm>
          <a:prstGeom prst="line">
            <a:avLst/>
          </a:prstGeom>
          <a:ln>
            <a:solidFill>
              <a:srgbClr val="EE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8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1.48148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2.96296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50537-14A2-4EDB-7F4F-9AF3F3639607}"/>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5A7B003-E4C6-6F67-6455-ABDA5CAE4BDA}"/>
              </a:ext>
              <a:ext uri="{C183D7F6-B498-43B3-948B-1728B52AA6E4}">
                <adec:decorative xmlns:adec="http://schemas.microsoft.com/office/drawing/2017/decorative" val="1"/>
              </a:ext>
            </a:extLst>
          </p:cNvPr>
          <p:cNvSpPr/>
          <p:nvPr/>
        </p:nvSpPr>
        <p:spPr bwMode="auto">
          <a:xfrm>
            <a:off x="4038603" y="679269"/>
            <a:ext cx="7484940" cy="5595453"/>
          </a:xfrm>
          <a:prstGeom prst="roundRect">
            <a:avLst>
              <a:gd name="adj" fmla="val 3140"/>
            </a:avLst>
          </a:prstGeom>
          <a:solidFill>
            <a:schemeClr val="bg1">
              <a:alpha val="70000"/>
            </a:schemeClr>
          </a:solidFill>
          <a:ln w="6350">
            <a:solidFill>
              <a:schemeClr val="tx1">
                <a:alpha val="3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9" name="Rectangle: Rounded Corners 8">
            <a:extLst>
              <a:ext uri="{FF2B5EF4-FFF2-40B4-BE49-F238E27FC236}">
                <a16:creationId xmlns:a16="http://schemas.microsoft.com/office/drawing/2014/main" id="{6595C37B-9AE7-3394-1D6C-5D806DB0DF80}"/>
              </a:ext>
              <a:ext uri="{C183D7F6-B498-43B3-948B-1728B52AA6E4}">
                <adec:decorative xmlns:adec="http://schemas.microsoft.com/office/drawing/2017/decorative" val="1"/>
              </a:ext>
            </a:extLst>
          </p:cNvPr>
          <p:cNvSpPr/>
          <p:nvPr/>
        </p:nvSpPr>
        <p:spPr bwMode="auto">
          <a:xfrm>
            <a:off x="8890001" y="583277"/>
            <a:ext cx="2730500" cy="5691446"/>
          </a:xfrm>
          <a:prstGeom prst="roundRect">
            <a:avLst>
              <a:gd name="adj" fmla="val 12095"/>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endParaRPr lang="en-US" sz="1800">
              <a:solidFill>
                <a:srgbClr val="000000"/>
              </a:solidFill>
              <a:latin typeface="Segoe Sans Display"/>
              <a:cs typeface="Segoe Sans Display"/>
            </a:endParaRPr>
          </a:p>
        </p:txBody>
      </p:sp>
      <p:sp>
        <p:nvSpPr>
          <p:cNvPr id="2" name="Title 1">
            <a:extLst>
              <a:ext uri="{FF2B5EF4-FFF2-40B4-BE49-F238E27FC236}">
                <a16:creationId xmlns:a16="http://schemas.microsoft.com/office/drawing/2014/main" id="{3C9E6B9F-1615-A58E-55C5-4B20E79DBD94}"/>
              </a:ext>
            </a:extLst>
          </p:cNvPr>
          <p:cNvSpPr>
            <a:spLocks noGrp="1"/>
          </p:cNvSpPr>
          <p:nvPr>
            <p:ph type="title"/>
          </p:nvPr>
        </p:nvSpPr>
        <p:spPr>
          <a:xfrm>
            <a:off x="571499" y="2460556"/>
            <a:ext cx="3205042" cy="1754326"/>
          </a:xfrm>
        </p:spPr>
        <p:txBody>
          <a:bodyPr anchor="ctr"/>
          <a:lstStyle/>
          <a:p>
            <a:r>
              <a:rPr lang="en-US" dirty="0"/>
              <a:t>Use Copilot on the go with </a:t>
            </a:r>
            <a:r>
              <a:rPr lang="en-US" b="1" dirty="0"/>
              <a:t>Copilot Mobile</a:t>
            </a:r>
          </a:p>
        </p:txBody>
      </p:sp>
      <p:sp>
        <p:nvSpPr>
          <p:cNvPr id="5" name="TextBox 4">
            <a:extLst>
              <a:ext uri="{FF2B5EF4-FFF2-40B4-BE49-F238E27FC236}">
                <a16:creationId xmlns:a16="http://schemas.microsoft.com/office/drawing/2014/main" id="{8789403F-0211-6369-2260-0E21B0D1582A}"/>
              </a:ext>
            </a:extLst>
          </p:cNvPr>
          <p:cNvSpPr txBox="1"/>
          <p:nvPr/>
        </p:nvSpPr>
        <p:spPr>
          <a:xfrm>
            <a:off x="4339823" y="1627801"/>
            <a:ext cx="4248951" cy="830997"/>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Segoe UI" panose="020B0502040204020203" pitchFamily="34" charset="0"/>
              </a:rPr>
              <a:t>Download the Microsoft 365 Copilot mobile app and sign in with your work or school account to access Copilot Chat</a:t>
            </a:r>
          </a:p>
        </p:txBody>
      </p:sp>
      <p:sp>
        <p:nvSpPr>
          <p:cNvPr id="6" name="Graphic 4" descr="arrow pointing to">
            <a:extLst>
              <a:ext uri="{FF2B5EF4-FFF2-40B4-BE49-F238E27FC236}">
                <a16:creationId xmlns:a16="http://schemas.microsoft.com/office/drawing/2014/main" id="{ED3EEC46-F3E7-5D93-ACEB-CA3E0207FF06}"/>
              </a:ext>
            </a:extLst>
          </p:cNvPr>
          <p:cNvSpPr/>
          <p:nvPr/>
        </p:nvSpPr>
        <p:spPr>
          <a:xfrm rot="5400000">
            <a:off x="6375256" y="2588824"/>
            <a:ext cx="178086" cy="316410"/>
          </a:xfrm>
          <a:custGeom>
            <a:avLst/>
            <a:gdLst>
              <a:gd name="connsiteX0" fmla="*/ 4986 w 147174"/>
              <a:gd name="connsiteY0" fmla="*/ 4781 h 261489"/>
              <a:gd name="connsiteX1" fmla="*/ 4986 w 147174"/>
              <a:gd name="connsiteY1" fmla="*/ 27873 h 261489"/>
              <a:gd name="connsiteX2" fmla="*/ 107755 w 147174"/>
              <a:gd name="connsiteY2" fmla="*/ 130642 h 261489"/>
              <a:gd name="connsiteX3" fmla="*/ 4986 w 147174"/>
              <a:gd name="connsiteY3" fmla="*/ 233412 h 261489"/>
              <a:gd name="connsiteX4" fmla="*/ 4584 w 147174"/>
              <a:gd name="connsiteY4" fmla="*/ 256504 h 261489"/>
              <a:gd name="connsiteX5" fmla="*/ 27676 w 147174"/>
              <a:gd name="connsiteY5" fmla="*/ 256905 h 261489"/>
              <a:gd name="connsiteX6" fmla="*/ 28077 w 147174"/>
              <a:gd name="connsiteY6" fmla="*/ 256504 h 261489"/>
              <a:gd name="connsiteX7" fmla="*/ 142393 w 147174"/>
              <a:gd name="connsiteY7" fmla="*/ 142188 h 261489"/>
              <a:gd name="connsiteX8" fmla="*/ 142393 w 147174"/>
              <a:gd name="connsiteY8" fmla="*/ 119097 h 261489"/>
              <a:gd name="connsiteX9" fmla="*/ 28077 w 147174"/>
              <a:gd name="connsiteY9" fmla="*/ 4781 h 261489"/>
              <a:gd name="connsiteX10" fmla="*/ 4986 w 147174"/>
              <a:gd name="connsiteY10" fmla="*/ 4781 h 26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74" h="261489">
                <a:moveTo>
                  <a:pt x="4986" y="4781"/>
                </a:moveTo>
                <a:cubicBezTo>
                  <a:pt x="-1390" y="11159"/>
                  <a:pt x="-1390" y="21496"/>
                  <a:pt x="4986" y="27873"/>
                </a:cubicBezTo>
                <a:lnTo>
                  <a:pt x="107755" y="130642"/>
                </a:lnTo>
                <a:lnTo>
                  <a:pt x="4986" y="233412"/>
                </a:lnTo>
                <a:cubicBezTo>
                  <a:pt x="-1502" y="239678"/>
                  <a:pt x="-1681" y="250015"/>
                  <a:pt x="4584" y="256504"/>
                </a:cubicBezTo>
                <a:cubicBezTo>
                  <a:pt x="10850" y="262990"/>
                  <a:pt x="21188" y="263171"/>
                  <a:pt x="27676" y="256905"/>
                </a:cubicBezTo>
                <a:cubicBezTo>
                  <a:pt x="27812" y="256773"/>
                  <a:pt x="27946" y="256639"/>
                  <a:pt x="28077" y="256504"/>
                </a:cubicBezTo>
                <a:lnTo>
                  <a:pt x="142393" y="142188"/>
                </a:lnTo>
                <a:cubicBezTo>
                  <a:pt x="148768" y="135811"/>
                  <a:pt x="148768" y="125474"/>
                  <a:pt x="142393" y="119097"/>
                </a:cubicBezTo>
                <a:lnTo>
                  <a:pt x="28077" y="4781"/>
                </a:lnTo>
                <a:cubicBezTo>
                  <a:pt x="21700" y="-1594"/>
                  <a:pt x="11363" y="-1594"/>
                  <a:pt x="4986" y="4781"/>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noProof="0">
              <a:solidFill>
                <a:srgbClr val="000000"/>
              </a:solidFill>
              <a:latin typeface="Segoe UI"/>
            </a:endParaRPr>
          </a:p>
        </p:txBody>
      </p:sp>
      <p:pic>
        <p:nvPicPr>
          <p:cNvPr id="7" name="Picture 2" descr="QR code to download the Microsoft 365 mobile app">
            <a:extLst>
              <a:ext uri="{FF2B5EF4-FFF2-40B4-BE49-F238E27FC236}">
                <a16:creationId xmlns:a16="http://schemas.microsoft.com/office/drawing/2014/main" id="{4916B234-E960-C782-0432-86C3C0EE293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712" t="-4712" r="-4712" b="-4712"/>
          <a:stretch>
            <a:fillRect/>
          </a:stretch>
        </p:blipFill>
        <p:spPr bwMode="auto">
          <a:xfrm>
            <a:off x="5376397" y="3035261"/>
            <a:ext cx="2175804" cy="2194938"/>
          </a:xfrm>
          <a:prstGeom prst="roundRect">
            <a:avLst>
              <a:gd name="adj" fmla="val 4082"/>
            </a:avLst>
          </a:prstGeom>
          <a:solidFill>
            <a:schemeClr val="tx1"/>
          </a:solidFill>
        </p:spPr>
      </p:pic>
      <p:pic>
        <p:nvPicPr>
          <p:cNvPr id="10" name="Picture 2" descr="Screenshot of Microsoft 365 Copilot mobile app">
            <a:extLst>
              <a:ext uri="{FF2B5EF4-FFF2-40B4-BE49-F238E27FC236}">
                <a16:creationId xmlns:a16="http://schemas.microsoft.com/office/drawing/2014/main" id="{B5B5F252-57CC-1CF3-9386-A6AF7F8A96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83861" y="679270"/>
            <a:ext cx="2539681" cy="5499459"/>
          </a:xfrm>
          <a:prstGeom prst="roundRect">
            <a:avLst>
              <a:gd name="adj" fmla="val 9604"/>
            </a:avLst>
          </a:prstGeom>
          <a:solidFill>
            <a:srgbClr val="FFFFFF"/>
          </a:solidFill>
        </p:spPr>
      </p:pic>
      <p:sp>
        <p:nvSpPr>
          <p:cNvPr id="3" name="TextBox 2">
            <a:extLst>
              <a:ext uri="{FF2B5EF4-FFF2-40B4-BE49-F238E27FC236}">
                <a16:creationId xmlns:a16="http://schemas.microsoft.com/office/drawing/2014/main" id="{D453A4A4-429D-7413-1A0D-69C94F4A6B36}"/>
              </a:ext>
            </a:extLst>
          </p:cNvPr>
          <p:cNvSpPr txBox="1"/>
          <p:nvPr/>
        </p:nvSpPr>
        <p:spPr>
          <a:xfrm>
            <a:off x="3941645" y="4486931"/>
            <a:ext cx="5230089" cy="1980029"/>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2000" b="1" i="0" u="none" strike="noStrike" kern="1200" cap="none" spc="0" normalizeH="0" baseline="0" noProof="0" dirty="0">
              <a:ln>
                <a:noFill/>
              </a:ln>
              <a:effectLst/>
              <a:uLnTx/>
              <a:uFillTx/>
              <a:latin typeface="Segoe Sans Display"/>
              <a:ea typeface="+mn-ea"/>
              <a:cs typeface="+mn-cs"/>
            </a:endParaRPr>
          </a:p>
          <a:p>
            <a:pPr marL="0" marR="0" lvl="0" indent="0" algn="l" defTabSz="914400" rtl="0" eaLnBrk="1" fontAlgn="auto" latinLnBrk="0" hangingPunct="1">
              <a:lnSpc>
                <a:spcPct val="100000"/>
              </a:lnSpc>
              <a:spcBef>
                <a:spcPts val="0"/>
              </a:spcBef>
              <a:spcAft>
                <a:spcPts val="400"/>
              </a:spcAft>
              <a:buClrTx/>
              <a:buSzTx/>
              <a:buFontTx/>
              <a:buNone/>
              <a:tabLst/>
              <a:defRPr/>
            </a:pPr>
            <a:endParaRPr kumimoji="0" lang="en-US" sz="2000" b="1" i="0" u="none" strike="noStrike" kern="1200" cap="none" spc="0" normalizeH="0" baseline="0" noProof="0" dirty="0">
              <a:ln>
                <a:noFill/>
              </a:ln>
              <a:effectLst/>
              <a:uLnTx/>
              <a:uFillTx/>
              <a:latin typeface="Segoe Sans Display"/>
              <a:ea typeface="+mn-ea"/>
              <a:cs typeface="+mn-cs"/>
            </a:endParaRPr>
          </a:p>
          <a:p>
            <a:pPr marL="0" marR="0" lvl="0" indent="0" algn="ctr" defTabSz="914400" rtl="0" eaLnBrk="1" fontAlgn="auto" latinLnBrk="0" hangingPunct="1">
              <a:lnSpc>
                <a:spcPct val="100000"/>
              </a:lnSpc>
              <a:spcBef>
                <a:spcPts val="0"/>
              </a:spcBef>
              <a:spcAft>
                <a:spcPts val="400"/>
              </a:spcAft>
              <a:buClrTx/>
              <a:buSzTx/>
              <a:buFontTx/>
              <a:buNone/>
              <a:tabLst/>
              <a:defRPr/>
            </a:pPr>
            <a:br>
              <a:rPr kumimoji="0" lang="en-US" sz="2000" b="1" i="0" u="none" strike="noStrike" kern="1200" cap="none" spc="0" normalizeH="0" baseline="0" noProof="0" dirty="0">
                <a:ln>
                  <a:noFill/>
                </a:ln>
                <a:effectLst/>
                <a:uLnTx/>
                <a:uFillTx/>
                <a:latin typeface="Segoe Sans Display"/>
                <a:ea typeface="+mn-ea"/>
                <a:cs typeface="+mn-cs"/>
              </a:rPr>
            </a:br>
            <a:r>
              <a:rPr kumimoji="0" lang="en-US" sz="36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aka.ms/</a:t>
            </a:r>
            <a:r>
              <a:rPr kumimoji="0" lang="en-US" sz="3600" b="0" i="0" u="none" strike="noStrike" kern="1200" cap="none" spc="0" normalizeH="0" baseline="0" noProof="0" dirty="0" err="1">
                <a:ln>
                  <a:noFill/>
                </a:ln>
                <a:effectLst/>
                <a:uLnTx/>
                <a:uFillTx/>
                <a:latin typeface="Segoe UI Semibold" panose="020B0702040204020203" pitchFamily="34" charset="0"/>
                <a:ea typeface="+mn-ea"/>
                <a:cs typeface="Segoe UI Semibold" panose="020B0702040204020203" pitchFamily="34" charset="0"/>
                <a:hlinkClick r:id="rId5">
                  <a:extLst>
                    <a:ext uri="{A12FA001-AC4F-418D-AE19-62706E023703}">
                      <ahyp:hlinkClr xmlns:ahyp="http://schemas.microsoft.com/office/drawing/2018/hyperlinkcolor" val="tx"/>
                    </a:ext>
                  </a:extLst>
                </a:hlinkClick>
              </a:rPr>
              <a:t>copilotmobile</a:t>
            </a:r>
            <a:br>
              <a:rPr kumimoji="0" lang="en-US" sz="2000" b="1" i="0" u="none" strike="noStrike" kern="1200" cap="none" spc="0" normalizeH="0" baseline="0" noProof="0" dirty="0">
                <a:ln>
                  <a:noFill/>
                </a:ln>
                <a:effectLst/>
                <a:uLnTx/>
                <a:uFillTx/>
                <a:latin typeface="Segoe Sans Display"/>
                <a:ea typeface="+mn-ea"/>
                <a:cs typeface="+mn-cs"/>
              </a:rPr>
            </a:br>
            <a:endParaRPr kumimoji="0" lang="en-US" sz="2000" b="0" i="0" u="none" strike="noStrike" kern="1200" cap="none" spc="0" normalizeH="0" baseline="0" noProof="0" dirty="0">
              <a:ln>
                <a:noFill/>
              </a:ln>
              <a:effectLst/>
              <a:uLnTx/>
              <a:uFillTx/>
              <a:latin typeface="Segoe Sans Display"/>
              <a:ea typeface="+mn-ea"/>
              <a:cs typeface="+mn-cs"/>
            </a:endParaRPr>
          </a:p>
        </p:txBody>
      </p:sp>
    </p:spTree>
    <p:extLst>
      <p:ext uri="{BB962C8B-B14F-4D97-AF65-F5344CB8AC3E}">
        <p14:creationId xmlns:p14="http://schemas.microsoft.com/office/powerpoint/2010/main" val="30822004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A641D0-4E2E-B95C-13A6-ED26E543C39B}"/>
              </a:ext>
            </a:extLst>
          </p:cNvPr>
          <p:cNvSpPr>
            <a:spLocks noGrp="1"/>
          </p:cNvSpPr>
          <p:nvPr>
            <p:ph type="title"/>
          </p:nvPr>
        </p:nvSpPr>
        <p:spPr>
          <a:xfrm>
            <a:off x="662108" y="798938"/>
            <a:ext cx="2373598" cy="1939850"/>
          </a:xfrm>
        </p:spPr>
        <p:txBody>
          <a:bodyPr/>
          <a:lstStyle/>
          <a:p>
            <a:r>
              <a:rPr lang="en-US" sz="4400" dirty="0"/>
              <a:t>Holiday Hustle Handout</a:t>
            </a:r>
            <a:br>
              <a:rPr lang="en-US" sz="4400" dirty="0"/>
            </a:br>
            <a:br>
              <a:rPr lang="en-US" sz="4400" dirty="0"/>
            </a:br>
            <a:r>
              <a:rPr lang="en-US" sz="2800" dirty="0">
                <a:solidFill>
                  <a:srgbClr val="94D8FE"/>
                </a:solidFill>
              </a:rPr>
              <a:t>Empower your Users!</a:t>
            </a:r>
            <a:br>
              <a:rPr lang="en-US" sz="4000" dirty="0"/>
            </a:br>
            <a:br>
              <a:rPr lang="en-US" sz="4000" dirty="0"/>
            </a:br>
            <a:br>
              <a:rPr lang="en-US" sz="4000" dirty="0"/>
            </a:br>
            <a:r>
              <a:rPr lang="en-US" sz="2400" dirty="0">
                <a:solidFill>
                  <a:schemeClr val="bg1"/>
                </a:solidFill>
                <a:hlinkClick r:id="rId3">
                  <a:extLst>
                    <a:ext uri="{A12FA001-AC4F-418D-AE19-62706E023703}">
                      <ahyp:hlinkClr xmlns:ahyp="http://schemas.microsoft.com/office/drawing/2018/hyperlinkcolor" val="tx"/>
                    </a:ext>
                  </a:extLst>
                </a:hlinkClick>
              </a:rPr>
              <a:t>aka.ms/Copilot/</a:t>
            </a:r>
            <a:r>
              <a:rPr lang="en-US" sz="2400" dirty="0" err="1">
                <a:solidFill>
                  <a:schemeClr val="bg1"/>
                </a:solidFill>
                <a:hlinkClick r:id="rId3">
                  <a:extLst>
                    <a:ext uri="{A12FA001-AC4F-418D-AE19-62706E023703}">
                      <ahyp:hlinkClr xmlns:ahyp="http://schemas.microsoft.com/office/drawing/2018/hyperlinkcolor" val="tx"/>
                    </a:ext>
                  </a:extLst>
                </a:hlinkClick>
              </a:rPr>
              <a:t>HolidayPrompts</a:t>
            </a:r>
            <a:endParaRPr lang="en-US" sz="4000" dirty="0">
              <a:solidFill>
                <a:schemeClr val="bg1"/>
              </a:solidFill>
            </a:endParaRPr>
          </a:p>
        </p:txBody>
      </p:sp>
      <p:pic>
        <p:nvPicPr>
          <p:cNvPr id="9" name="Picture 8" descr="Image of handout">
            <a:extLst>
              <a:ext uri="{FF2B5EF4-FFF2-40B4-BE49-F238E27FC236}">
                <a16:creationId xmlns:a16="http://schemas.microsoft.com/office/drawing/2014/main" id="{E4BEE466-F91C-4C7D-F913-9390EC983B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79351">
            <a:off x="7136546" y="396142"/>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1" name="Picture 10" descr="Image of handout">
            <a:extLst>
              <a:ext uri="{FF2B5EF4-FFF2-40B4-BE49-F238E27FC236}">
                <a16:creationId xmlns:a16="http://schemas.microsoft.com/office/drawing/2014/main" id="{53EF1B64-AD1B-E289-23F7-3A415C97AF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044539">
            <a:off x="6889569" y="3081237"/>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3" name="Picture 12" descr="Image of handout">
            <a:extLst>
              <a:ext uri="{FF2B5EF4-FFF2-40B4-BE49-F238E27FC236}">
                <a16:creationId xmlns:a16="http://schemas.microsoft.com/office/drawing/2014/main" id="{A98C147E-F5F2-1A9C-1BC6-380BE36789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271342">
            <a:off x="9694836" y="227934"/>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5" name="Picture 14" descr="Image of handout">
            <a:extLst>
              <a:ext uri="{FF2B5EF4-FFF2-40B4-BE49-F238E27FC236}">
                <a16:creationId xmlns:a16="http://schemas.microsoft.com/office/drawing/2014/main" id="{AB58F596-EEAA-C7FA-C46D-694A9479943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662553">
            <a:off x="9480521" y="3307139"/>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17" name="Picture 16" descr="Image of handout">
            <a:extLst>
              <a:ext uri="{FF2B5EF4-FFF2-40B4-BE49-F238E27FC236}">
                <a16:creationId xmlns:a16="http://schemas.microsoft.com/office/drawing/2014/main" id="{D46728EF-1CD3-0C92-1AF1-804D97EA9A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318581">
            <a:off x="4222514" y="347958"/>
            <a:ext cx="2311394" cy="3081859"/>
          </a:xfrm>
          <a:prstGeom prst="rect">
            <a:avLst/>
          </a:prstGeom>
          <a:ln>
            <a:solidFill>
              <a:schemeClr val="tx1"/>
            </a:solidFill>
          </a:ln>
          <a:effectLst>
            <a:outerShdw blurRad="63500" sx="102000" sy="102000" algn="ctr" rotWithShape="0">
              <a:prstClr val="black">
                <a:alpha val="40000"/>
              </a:prstClr>
            </a:outerShdw>
          </a:effectLst>
        </p:spPr>
      </p:pic>
      <p:pic>
        <p:nvPicPr>
          <p:cNvPr id="7" name="Picture 6" descr="Image of handout">
            <a:extLst>
              <a:ext uri="{FF2B5EF4-FFF2-40B4-BE49-F238E27FC236}">
                <a16:creationId xmlns:a16="http://schemas.microsoft.com/office/drawing/2014/main" id="{F7C402E9-10CD-9A9D-9095-BF26A659CBF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1342918">
            <a:off x="4276703" y="3307140"/>
            <a:ext cx="2311394" cy="3081859"/>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94473429"/>
      </p:ext>
    </p:extLst>
  </p:cSld>
  <p:clrMapOvr>
    <a:masterClrMapping/>
  </p:clrMapOvr>
  <p:transition>
    <p:fade/>
  </p:transition>
</p:sld>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1_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6350">
          <a:solidFill>
            <a:srgbClr val="D9D9D6"/>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0" id="{6B613F45-8EC8-42F9-932C-3D812BC0A41E}" vid="{731B3710-7283-4EED-B3B1-B5DA5FEB474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adfd4c8-54de-4fa2-b73e-b863698958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DB53B5A-F182-4DC3-AA63-6D09DFD66DE4}">
  <ds:schemaRefs>
    <ds:schemaRef ds:uri="http://schemas.microsoft.com/sharepoint/v3/contenttype/forms"/>
  </ds:schemaRefs>
</ds:datastoreItem>
</file>

<file path=customXml/itemProps2.xml><?xml version="1.0" encoding="utf-8"?>
<ds:datastoreItem xmlns:ds="http://schemas.openxmlformats.org/officeDocument/2006/customXml" ds:itemID="{8B6FE528-8C35-46A3-919F-1B3963B3DE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B1B3B2-1680-47A2-971A-6FD6CAB999A6}">
  <ds:schemaRefs>
    <ds:schemaRef ds:uri="http://schemas.microsoft.com/office/2006/documentManagement/types"/>
    <ds:schemaRef ds:uri="http://purl.org/dc/dcmitype/"/>
    <ds:schemaRef ds:uri="http://schemas.microsoft.com/office/2006/metadata/properties"/>
    <ds:schemaRef ds:uri="6adfd4c8-54de-4fa2-b73e-b86369895801"/>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 ds:uri="http://schemas.microsoft.com/sharepoint/v3"/>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10502</Words>
  <Application>Microsoft Office PowerPoint</Application>
  <PresentationFormat>Widescreen</PresentationFormat>
  <Paragraphs>539</Paragraphs>
  <Slides>43</Slides>
  <Notes>42</Notes>
  <HiddenSlides>0</HiddenSlides>
  <MMClips>11</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Customer Hub Template</vt:lpstr>
      <vt:lpstr>1_Customer Hub Template</vt:lpstr>
      <vt:lpstr>1_Microsoft 365 Copilot Template</vt:lpstr>
      <vt:lpstr>Holiday Hustle, Copilot Style: Stay Productive While You Unplug</vt:lpstr>
      <vt:lpstr>Agenda</vt:lpstr>
      <vt:lpstr>Copilot is the UI for AI</vt:lpstr>
      <vt:lpstr>Where to find Copilot Windows and Mac App</vt:lpstr>
      <vt:lpstr>Where to find Copilot On the Web</vt:lpstr>
      <vt:lpstr>Where to find Copilot Microsoft Teams and Outlook</vt:lpstr>
      <vt:lpstr>Where to find Copilot Microsoft 365 Apps</vt:lpstr>
      <vt:lpstr>Use Copilot on the go with Copilot Mobile</vt:lpstr>
      <vt:lpstr>Holiday Hustle Handout  Empower your Users!   aka.ms/Copilot/HolidayPrompts</vt:lpstr>
      <vt:lpstr>Demo to create an image</vt:lpstr>
      <vt:lpstr>The Art and Science of prompting</vt:lpstr>
      <vt:lpstr>Demo to create an image</vt:lpstr>
      <vt:lpstr>Include the right prompt ingredients</vt:lpstr>
      <vt:lpstr>Demo to create an image</vt:lpstr>
      <vt:lpstr>Before the Holiday: Clear the Clutter, Complete what Matters</vt:lpstr>
      <vt:lpstr>Before the Holiday Clear the Clutter, Complete what Matters </vt:lpstr>
      <vt:lpstr>Before the Holiday Clear the Clutter, Complete what Matters</vt:lpstr>
      <vt:lpstr>Demo to create an image</vt:lpstr>
      <vt:lpstr>Before the Holiday Clear the Clutter, Complete what Matters </vt:lpstr>
      <vt:lpstr>Demo to create an image</vt:lpstr>
      <vt:lpstr>Before the Holiday Clear the Clutter, Complete what Matters </vt:lpstr>
      <vt:lpstr>Demo to create an image</vt:lpstr>
      <vt:lpstr>Before the Holiday Clear the Clutter, Complete what Matters</vt:lpstr>
      <vt:lpstr>Demo to create an image</vt:lpstr>
      <vt:lpstr>During the Holiday: Triage with Boundaries, Reflect with Intent</vt:lpstr>
      <vt:lpstr>During the Holiday Triage with Boundaries, Reflect with Intent </vt:lpstr>
      <vt:lpstr>During the Holiday Triage with Boundaries, Reflect with Intent </vt:lpstr>
      <vt:lpstr>Demo to create an image</vt:lpstr>
      <vt:lpstr>During the Holiday Triage with Boundaries, Reflect with Intent </vt:lpstr>
      <vt:lpstr>Demo to create an image</vt:lpstr>
      <vt:lpstr>Demo to create an image</vt:lpstr>
      <vt:lpstr>During the Holiday Triage with Boundaries, Reflect with Intent </vt:lpstr>
      <vt:lpstr>Demo to create an image</vt:lpstr>
      <vt:lpstr>During the Holiday Triage with Boundaries, Reflect with Intent </vt:lpstr>
      <vt:lpstr>After the Holiday Review, Refocus, Restart</vt:lpstr>
      <vt:lpstr>After the Holiday Review, Refocus, Restart </vt:lpstr>
      <vt:lpstr>After the Holiday Review, Refocus, Restart </vt:lpstr>
      <vt:lpstr>After the Holiday Review, Refocus, Restart </vt:lpstr>
      <vt:lpstr>Use Copilot Chat on the go</vt:lpstr>
      <vt:lpstr>Holiday Hustle Handout  Empower your Users!   aka.ms/Copilot/HolidayPrompts</vt:lpstr>
      <vt:lpstr>Customer Hub</vt:lpstr>
      <vt:lpstr>Make a difference Become a Champion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3</cp:revision>
  <dcterms:created xsi:type="dcterms:W3CDTF">2025-12-12T16:43:24Z</dcterms:created>
  <dcterms:modified xsi:type="dcterms:W3CDTF">2025-12-15T20:33:34Z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vent Venue">
    <vt:lpwstr/>
  </property>
  <property fmtid="{D5CDD505-2E9C-101B-9397-08002B2CF9AE}" pid="3" name="MSIP_Label_f42aa342-8706-4288-bd11-ebb85995028c_Extended_MSFT_Method">
    <vt:lpwstr>Automatic</vt:lpwstr>
  </property>
  <property fmtid="{D5CDD505-2E9C-101B-9397-08002B2CF9AE}" pid="4" name="e93e2550f0ac4199ae3cf1406d72085e">
    <vt:lpwstr/>
  </property>
  <property fmtid="{D5CDD505-2E9C-101B-9397-08002B2CF9AE}" pid="5" name="epPlatforms">
    <vt:lpwstr/>
  </property>
  <property fmtid="{D5CDD505-2E9C-101B-9397-08002B2CF9AE}" pid="6" name="MSIP_Label_f42aa342-8706-4288-bd11-ebb85995028c_SetDate">
    <vt:lpwstr>2017-08-29T14:27:20.8568347-07:00</vt:lpwstr>
  </property>
  <property fmtid="{D5CDD505-2E9C-101B-9397-08002B2CF9AE}" pid="7" name="MSIP_Label_f42aa342-8706-4288-bd11-ebb85995028c_Enabled">
    <vt:lpwstr>True</vt:lpwstr>
  </property>
  <property fmtid="{D5CDD505-2E9C-101B-9397-08002B2CF9AE}" pid="8" name="Campaign">
    <vt:lpwstr/>
  </property>
  <property fmtid="{D5CDD505-2E9C-101B-9397-08002B2CF9AE}" pid="9" name="j7ed6b1749d644c580569ee38d7710d7">
    <vt:lpwstr/>
  </property>
  <property fmtid="{D5CDD505-2E9C-101B-9397-08002B2CF9AE}" pid="10" name="o92d4232daec467abb08246282070aa9">
    <vt:lpwstr/>
  </property>
  <property fmtid="{D5CDD505-2E9C-101B-9397-08002B2CF9AE}" pid="11" name="Event1">
    <vt:lpwstr>622;#Unassigned|2c8af875-f38a-40b8-a0a9-056aed3fc8c0</vt:lpwstr>
  </property>
  <property fmtid="{D5CDD505-2E9C-101B-9397-08002B2CF9AE}" pid="12" name="Event Location">
    <vt:lpwstr/>
  </property>
  <property fmtid="{D5CDD505-2E9C-101B-9397-08002B2CF9AE}" pid="13" name="o1dbacbd0e564fc293d11b6c4775302e">
    <vt:lpwstr/>
  </property>
  <property fmtid="{D5CDD505-2E9C-101B-9397-08002B2CF9AE}" pid="14" name="Sensitivity">
    <vt:lpwstr>General</vt:lpwstr>
  </property>
  <property fmtid="{D5CDD505-2E9C-101B-9397-08002B2CF9AE}" pid="15" name="MediaServiceImageTags">
    <vt:lpwstr/>
  </property>
  <property fmtid="{D5CDD505-2E9C-101B-9397-08002B2CF9AE}" pid="16" name="MSIP_Label_f42aa342-8706-4288-bd11-ebb85995028c_Name">
    <vt:lpwstr>General</vt:lpwstr>
  </property>
  <property fmtid="{D5CDD505-2E9C-101B-9397-08002B2CF9AE}" pid="17" name="IsMyDocuments">
    <vt:bool>true</vt:bool>
  </property>
  <property fmtid="{D5CDD505-2E9C-101B-9397-08002B2CF9AE}" pid="18" name="_dlc_DocIdItemGuid">
    <vt:lpwstr>4230617f-e31b-4f22-8a5a-7761a22ded76</vt:lpwstr>
  </property>
  <property fmtid="{D5CDD505-2E9C-101B-9397-08002B2CF9AE}" pid="19" name="Product">
    <vt:lpwstr/>
  </property>
  <property fmtid="{D5CDD505-2E9C-101B-9397-08002B2CF9AE}" pid="20" name="MSIP_Label_f42aa342-8706-4288-bd11-ebb85995028c_Ref">
    <vt:lpwstr>https://api.informationprotection.azure.com/api/72f988bf-86f1-41af-91ab-2d7cd011db47</vt:lpwstr>
  </property>
  <property fmtid="{D5CDD505-2E9C-101B-9397-08002B2CF9AE}" pid="21" name="MSIP_Label_f42aa342-8706-4288-bd11-ebb85995028c_SiteId">
    <vt:lpwstr>72f988bf-86f1-41af-91ab-2d7cd011db47</vt:lpwstr>
  </property>
  <property fmtid="{D5CDD505-2E9C-101B-9397-08002B2CF9AE}" pid="22" name="ContentTypeId">
    <vt:lpwstr>0x0101000D2BB8FCA7FEB347BAC36A8D039FB81C</vt:lpwstr>
  </property>
  <property fmtid="{D5CDD505-2E9C-101B-9397-08002B2CF9AE}" pid="23" name="bc8cca776fa8455c8c00307ee3c527ad">
    <vt:lpwstr/>
  </property>
  <property fmtid="{D5CDD505-2E9C-101B-9397-08002B2CF9AE}" pid="24" name="Audience">
    <vt:lpwstr/>
  </property>
  <property fmtid="{D5CDD505-2E9C-101B-9397-08002B2CF9AE}" pid="25" name="Track">
    <vt:lpwstr/>
  </property>
</Properties>
</file>