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02_5EAD4CBE.xml" ContentType="application/vnd.ms-powerpoint.comments+xml"/>
  <Override PartName="/ppt/notesSlides/notesSlide25.xml" ContentType="application/vnd.openxmlformats-officedocument.presentationml.notesSlide+xml"/>
  <Override PartName="/ppt/comments/modernComment_109_34D3B113.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 id="2147483945" r:id="rId6"/>
  </p:sldMasterIdLst>
  <p:notesMasterIdLst>
    <p:notesMasterId r:id="rId34"/>
  </p:notesMasterIdLst>
  <p:sldIdLst>
    <p:sldId id="257" r:id="rId7"/>
    <p:sldId id="2134806051" r:id="rId8"/>
    <p:sldId id="268" r:id="rId9"/>
    <p:sldId id="2134806052" r:id="rId10"/>
    <p:sldId id="2147479597" r:id="rId11"/>
    <p:sldId id="272" r:id="rId12"/>
    <p:sldId id="267" r:id="rId13"/>
    <p:sldId id="2147481603" r:id="rId14"/>
    <p:sldId id="2147483468" r:id="rId15"/>
    <p:sldId id="256" r:id="rId16"/>
    <p:sldId id="332" r:id="rId17"/>
    <p:sldId id="259" r:id="rId18"/>
    <p:sldId id="276" r:id="rId19"/>
    <p:sldId id="2147483544" r:id="rId20"/>
    <p:sldId id="266" r:id="rId21"/>
    <p:sldId id="270" r:id="rId22"/>
    <p:sldId id="260" r:id="rId23"/>
    <p:sldId id="264" r:id="rId24"/>
    <p:sldId id="304" r:id="rId25"/>
    <p:sldId id="261" r:id="rId26"/>
    <p:sldId id="262" r:id="rId27"/>
    <p:sldId id="263" r:id="rId28"/>
    <p:sldId id="2147483647" r:id="rId29"/>
    <p:sldId id="258" r:id="rId30"/>
    <p:sldId id="265" r:id="rId31"/>
    <p:sldId id="271" r:id="rId32"/>
    <p:sldId id="21474836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4DA37A1-8EAC-4EFB-AD7A-1941816F83CC}">
          <p14:sldIdLst>
            <p14:sldId id="257"/>
            <p14:sldId id="2134806051"/>
            <p14:sldId id="268"/>
            <p14:sldId id="2134806052"/>
            <p14:sldId id="2147479597"/>
            <p14:sldId id="272"/>
            <p14:sldId id="267"/>
          </p14:sldIdLst>
        </p14:section>
        <p14:section name="Copilot Chat Introduction" id="{B7B2742D-57CB-42BC-9731-E917308BB976}">
          <p14:sldIdLst>
            <p14:sldId id="2147481603"/>
            <p14:sldId id="2147483468"/>
            <p14:sldId id="256"/>
          </p14:sldIdLst>
        </p14:section>
        <p14:section name="GPT-5 Thinking Modes" id="{29C9B578-D975-47A6-9058-522283680625}">
          <p14:sldIdLst>
            <p14:sldId id="332"/>
            <p14:sldId id="259"/>
            <p14:sldId id="276"/>
          </p14:sldIdLst>
        </p14:section>
        <p14:section name="Copilot Personalization" id="{A82D1ABE-8B90-4528-AFF3-177D05C03C54}">
          <p14:sldIdLst>
            <p14:sldId id="2147483544"/>
            <p14:sldId id="266"/>
            <p14:sldId id="270"/>
            <p14:sldId id="260"/>
          </p14:sldIdLst>
        </p14:section>
        <p14:section name="Prompt Gallery" id="{F87AEA5E-73C2-4D87-9BA8-E89ABDF21709}">
          <p14:sldIdLst>
            <p14:sldId id="264"/>
            <p14:sldId id="304"/>
            <p14:sldId id="261"/>
          </p14:sldIdLst>
        </p14:section>
        <p14:section name="Copilot Outlook Reasoning" id="{EA440325-7131-42F5-A4BD-4D6D81FD4F62}">
          <p14:sldIdLst>
            <p14:sldId id="262"/>
            <p14:sldId id="263"/>
          </p14:sldIdLst>
        </p14:section>
        <p14:section name="Q&amp;A" id="{814BFA30-0E6B-4A4A-A0EF-6F2317EFD1D4}">
          <p14:sldIdLst>
            <p14:sldId id="2147483647"/>
          </p14:sldIdLst>
        </p14:section>
        <p14:section name="Resources" id="{74C55C89-1DF5-4DD3-BEE4-4C0DE90B7407}">
          <p14:sldIdLst>
            <p14:sldId id="258"/>
            <p14:sldId id="265"/>
            <p14:sldId id="271"/>
            <p14:sldId id="21474836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C94628-4899-F51E-8246-BA31A98FD3C0}" name="Sharon Salazar" initials="SS" userId="S::shsalaza@microsoft.com::425b46a3-132f-472e-b5e1-a0f05557c04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A9710-E10C-6529-6AF1-1D04E2A163D3}" v="1" dt="2026-03-24T22:27:27.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omments/modernComment_102_5EAD4CBE.xml><?xml version="1.0" encoding="utf-8"?>
<p188:cmLst xmlns:a="http://schemas.openxmlformats.org/drawingml/2006/main" xmlns:r="http://schemas.openxmlformats.org/officeDocument/2006/relationships" xmlns:p188="http://schemas.microsoft.com/office/powerpoint/2018/8/main">
  <p188:cm id="{7D47202E-766C-4496-91DA-36F7C33FC494}" authorId="{B5C94628-4899-F51E-8246-BA31A98FD3C0}" created="2026-02-17T18:45:33.494">
    <pc:sldMkLst xmlns:pc="http://schemas.microsoft.com/office/powerpoint/2013/main/command">
      <pc:docMk/>
      <pc:sldMk cId="1588415678" sldId="258"/>
    </pc:sldMkLst>
    <p188:txBody>
      <a:bodyPr/>
      <a:lstStyle/>
      <a:p>
        <a:r>
          <a:rPr lang="en-US"/>
          <a:t>Survey Creation - Help Needed</a:t>
        </a:r>
      </a:p>
    </p188:txBody>
  </p188:cm>
</p188:cmLst>
</file>

<file path=ppt/comments/modernComment_109_34D3B113.xml><?xml version="1.0" encoding="utf-8"?>
<p188:cmLst xmlns:a="http://schemas.openxmlformats.org/drawingml/2006/main" xmlns:r="http://schemas.openxmlformats.org/officeDocument/2006/relationships" xmlns:p188="http://schemas.microsoft.com/office/powerpoint/2018/8/main">
  <p188:cm id="{6AC9F287-8E27-40C8-8836-6A9D267CDF0D}" authorId="{B5C94628-4899-F51E-8246-BA31A98FD3C0}" created="2026-02-17T19:37:39.016">
    <ac:deMkLst xmlns:ac="http://schemas.microsoft.com/office/drawing/2013/main/command">
      <pc:docMk xmlns:pc="http://schemas.microsoft.com/office/powerpoint/2013/main/command"/>
      <pc:sldMk xmlns:pc="http://schemas.microsoft.com/office/powerpoint/2013/main/command" cId="886288659" sldId="265"/>
      <ac:spMk id="90" creationId="{C726E2B0-03C5-263F-F517-8CFA3CE0A9E6}"/>
    </ac:deMkLst>
    <p188:txBody>
      <a:bodyPr/>
      <a:lstStyle/>
      <a:p>
        <a:r>
          <a:rPr lang="en-US"/>
          <a:t>Modify if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79006-5B05-4114-B8DE-9F478AF1F306}"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757F8-C7D1-4B59-9295-A2092695F58D}" type="slidenum">
              <a:rPr lang="en-US" smtClean="0"/>
              <a:t>‹#›</a:t>
            </a:fld>
            <a:endParaRPr lang="en-US"/>
          </a:p>
        </p:txBody>
      </p:sp>
    </p:spTree>
    <p:extLst>
      <p:ext uri="{BB962C8B-B14F-4D97-AF65-F5344CB8AC3E}">
        <p14:creationId xmlns:p14="http://schemas.microsoft.com/office/powerpoint/2010/main" val="326266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Today’s session is part of our Prompt Mastery Series focused on Copilot Chat. The goal is to help you feel more confident using Copilot through better prompting—especially in real, everyday work scenarios.</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1</a:t>
            </a:fld>
            <a:endParaRPr lang="en-US"/>
          </a:p>
        </p:txBody>
      </p:sp>
    </p:spTree>
    <p:extLst>
      <p:ext uri="{BB962C8B-B14F-4D97-AF65-F5344CB8AC3E}">
        <p14:creationId xmlns:p14="http://schemas.microsoft.com/office/powerpoint/2010/main" val="1909066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b="0" i="0">
                <a:solidFill>
                  <a:srgbClr val="424242"/>
                </a:solidFill>
                <a:effectLst/>
                <a:latin typeface="Aptos" panose="020B0004020202020204" pitchFamily="34" charset="0"/>
              </a:rPr>
              <a:t>Copilot Chat is available across multiple entry points, including the Microsoft 365 app, Edge, Teams, and mobile. The experience is designed to meet you where you already work, without fragmenting how you access AI assistance.</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a:solidFill>
                <a:srgbClr val="424242"/>
              </a:solidFill>
              <a:effectLst/>
              <a:latin typeface="Aptos" panose="020B0004020202020204" pitchFamily="34" charset="0"/>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1" i="0" kern="1200">
                <a:solidFill>
                  <a:schemeClr val="tx1"/>
                </a:solidFill>
                <a:effectLst/>
                <a:latin typeface="Segoe Sans Display" pitchFamily="2" charset="0"/>
                <a:ea typeface="+mn-ea"/>
                <a:cs typeface="+mn-cs"/>
              </a:rPr>
              <a:t>Entry points</a:t>
            </a:r>
            <a:r>
              <a:rPr lang="en-US" sz="882" b="0" i="0" kern="1200">
                <a:solidFill>
                  <a:schemeClr val="tx1"/>
                </a:solidFill>
                <a:effectLst/>
                <a:latin typeface="Segoe Sans Display" pitchFamily="2" charset="0"/>
                <a:ea typeface="+mn-ea"/>
                <a:cs typeface="+mn-cs"/>
              </a:rPr>
              <a:t>: </a:t>
            </a:r>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1" i="0" kern="1200">
                <a:solidFill>
                  <a:schemeClr val="tx1"/>
                </a:solidFill>
                <a:effectLst/>
                <a:latin typeface="Segoe Sans Display" pitchFamily="2" charset="0"/>
                <a:ea typeface="+mn-ea"/>
                <a:cs typeface="+mn-cs"/>
              </a:rPr>
              <a:t>m365copilot.com</a:t>
            </a:r>
            <a:r>
              <a:rPr lang="en-US" sz="882" b="0" i="0" kern="1200">
                <a:solidFill>
                  <a:schemeClr val="tx1"/>
                </a:solidFill>
                <a:effectLst/>
                <a:latin typeface="Segoe Sans Display" pitchFamily="2" charset="0"/>
                <a:ea typeface="+mn-ea"/>
                <a:cs typeface="+mn-cs"/>
              </a:rPr>
              <a:t>,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i="0" kern="1200">
                <a:solidFill>
                  <a:schemeClr val="tx1"/>
                </a:solidFill>
                <a:effectLst/>
                <a:latin typeface="Segoe Sans Display" pitchFamily="2" charset="0"/>
                <a:ea typeface="+mn-ea"/>
                <a:cs typeface="+mn-cs"/>
              </a:rPr>
              <a:t>Microsoft 365 Copilot app,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1" i="0" kern="1200">
                <a:solidFill>
                  <a:schemeClr val="tx1"/>
                </a:solidFill>
                <a:effectLst/>
                <a:latin typeface="Segoe Sans Display" pitchFamily="2" charset="0"/>
                <a:ea typeface="+mn-ea"/>
                <a:cs typeface="+mn-cs"/>
              </a:rPr>
              <a:t>Edge sidebar</a:t>
            </a:r>
            <a:r>
              <a:rPr lang="en-US" sz="882" b="0" i="0" kern="1200">
                <a:solidFill>
                  <a:schemeClr val="tx1"/>
                </a:solidFill>
                <a:effectLst/>
                <a:latin typeface="Segoe Sans Display" pitchFamily="2" charset="0"/>
                <a:ea typeface="+mn-ea"/>
                <a:cs typeface="+mn-cs"/>
              </a:rPr>
              <a:t>,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1" i="0" kern="1200">
                <a:solidFill>
                  <a:schemeClr val="tx1"/>
                </a:solidFill>
                <a:effectLst/>
                <a:latin typeface="Segoe Sans Display" pitchFamily="2" charset="0"/>
                <a:ea typeface="+mn-ea"/>
                <a:cs typeface="+mn-cs"/>
              </a:rPr>
              <a:t>Teams</a:t>
            </a:r>
            <a:r>
              <a:rPr lang="en-US" sz="882" b="0" i="0" kern="1200">
                <a:solidFill>
                  <a:schemeClr val="tx1"/>
                </a:solidFill>
                <a:effectLst/>
                <a:latin typeface="Segoe Sans Display" pitchFamily="2" charset="0"/>
                <a:ea typeface="+mn-ea"/>
                <a:cs typeface="+mn-cs"/>
              </a:rPr>
              <a:t>,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i="0" kern="1200">
                <a:solidFill>
                  <a:schemeClr val="tx1"/>
                </a:solidFill>
                <a:effectLst/>
                <a:latin typeface="Segoe Sans Display" pitchFamily="2" charset="0"/>
                <a:ea typeface="+mn-ea"/>
                <a:cs typeface="+mn-cs"/>
              </a:rPr>
              <a:t>Microsoft 365 apps, </a:t>
            </a:r>
          </a:p>
          <a:p>
            <a:pPr marL="384432" marR="0" lvl="1"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i="0" kern="1200">
                <a:solidFill>
                  <a:schemeClr val="tx1"/>
                </a:solidFill>
                <a:effectLst/>
                <a:latin typeface="Segoe Sans Display" pitchFamily="2" charset="0"/>
                <a:ea typeface="+mn-ea"/>
                <a:cs typeface="+mn-cs"/>
              </a:rPr>
              <a:t>mobile app. </a:t>
            </a:r>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82" b="0" i="0" kern="1200">
                <a:solidFill>
                  <a:schemeClr val="tx1"/>
                </a:solidFill>
                <a:effectLst/>
                <a:latin typeface="Segoe Sans Display" pitchFamily="2" charset="0"/>
                <a:ea typeface="+mn-ea"/>
                <a:cs typeface="+mn-cs"/>
              </a:rPr>
              <a:t>Emphasize choice without fragmentation.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462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txBody>
          <a:bodyPr/>
          <a:lstStyle/>
          <a:p>
            <a:endParaRPr lang="en-US"/>
          </a:p>
        </p:txBody>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a:solidFill>
                  <a:srgbClr val="424242"/>
                </a:solidFill>
                <a:effectLst/>
                <a:latin typeface="Aptos" panose="020B0004020202020204" pitchFamily="34" charset="0"/>
              </a:rPr>
              <a:t>Copilot Chat includes GPT‑5 thinking modes that let the system decide how much reasoning is needed. Whether it’s a quick response or deeper analysis, Copilot adapts automatically to the complexity of your request.</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F50A-A910-3991-632F-B028EBB75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15B76-8E96-8F42-3150-243D8823EB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7703D4-BB2C-7150-4388-3FB525334598}"/>
              </a:ext>
            </a:extLst>
          </p:cNvPr>
          <p:cNvSpPr>
            <a:spLocks noGrp="1"/>
          </p:cNvSpPr>
          <p:nvPr>
            <p:ph type="body" idx="1"/>
          </p:nvPr>
        </p:nvSpPr>
        <p:spPr/>
        <p:txBody>
          <a:bodyPr/>
          <a:lstStyle/>
          <a:p>
            <a:r>
              <a:rPr lang="en-US" sz="900" b="0" i="0">
                <a:solidFill>
                  <a:srgbClr val="424242"/>
                </a:solidFill>
                <a:effectLst/>
                <a:latin typeface="Aptos" panose="020B0004020202020204" pitchFamily="34" charset="0"/>
              </a:rPr>
              <a:t>We’ll now move into a live demonstration to show these capabilities in action and connect the concepts to real usage.</a:t>
            </a:r>
            <a:endParaRPr lang="en-US" sz="850">
              <a:cs typeface="Segoe Sans Display"/>
            </a:endParaRPr>
          </a:p>
        </p:txBody>
      </p:sp>
      <p:sp>
        <p:nvSpPr>
          <p:cNvPr id="4" name="Header Placeholder 3">
            <a:extLst>
              <a:ext uri="{FF2B5EF4-FFF2-40B4-BE49-F238E27FC236}">
                <a16:creationId xmlns:a16="http://schemas.microsoft.com/office/drawing/2014/main" id="{B89D2C1C-344C-B085-7F24-65C6B384CA05}"/>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E50983C-E9A4-0120-FE43-F924E93C3444}"/>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135D3B0-A36C-72F1-86A9-AB34A6FDF047}"/>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5635DC8-804F-3D64-269B-4698B4BC8A2E}"/>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200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7BD21-AC1A-D4CA-A6DE-55B9F4F75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2F834-C98E-F301-BBDC-041BE41D49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E334DF-C058-074F-CA9F-6CBA4D2F7B22}"/>
              </a:ext>
            </a:extLst>
          </p:cNvPr>
          <p:cNvSpPr>
            <a:spLocks noGrp="1"/>
          </p:cNvSpPr>
          <p:nvPr>
            <p:ph type="body" idx="1"/>
          </p:nvPr>
        </p:nvSpPr>
        <p:spPr/>
        <p:txBody>
          <a:bodyPr/>
          <a:lstStyle/>
          <a:p>
            <a:r>
              <a:rPr lang="en-US" sz="1200" b="0" i="0" kern="1200">
                <a:solidFill>
                  <a:schemeClr val="tx1"/>
                </a:solidFill>
                <a:effectLst/>
                <a:latin typeface="+mn-lt"/>
                <a:ea typeface="+mn-ea"/>
                <a:cs typeface="+mn-cs"/>
              </a:rPr>
              <a:t>GPT-5 brings two major upgrades to Copilot Chat:</a:t>
            </a:r>
          </a:p>
          <a:p>
            <a:pPr marL="685800" lvl="1" indent="-228600">
              <a:buFont typeface="+mj-lt"/>
              <a:buAutoNum type="arabicPeriod"/>
            </a:pPr>
            <a:r>
              <a:rPr lang="en-US" sz="1200" b="1" i="0" kern="1200">
                <a:solidFill>
                  <a:schemeClr val="tx1"/>
                </a:solidFill>
                <a:effectLst/>
                <a:latin typeface="+mn-lt"/>
                <a:ea typeface="+mn-ea"/>
                <a:cs typeface="+mn-cs"/>
              </a:rPr>
              <a:t>Advanced Reasoning Models</a:t>
            </a:r>
            <a:endParaRPr lang="en-US" sz="1200" b="0" i="0" kern="1200">
              <a:solidFill>
                <a:schemeClr val="tx1"/>
              </a:solidFill>
              <a:effectLst/>
              <a:latin typeface="+mn-lt"/>
              <a:ea typeface="+mn-ea"/>
              <a:cs typeface="+mn-cs"/>
            </a:endParaRPr>
          </a:p>
          <a:p>
            <a:pPr marL="685800" lvl="1" indent="-228600">
              <a:buFont typeface="+mj-lt"/>
              <a:buAutoNum type="arabicPeriod"/>
            </a:pPr>
            <a:r>
              <a:rPr lang="en-US" sz="1200" b="1" i="0" kern="1200">
                <a:solidFill>
                  <a:schemeClr val="tx1"/>
                </a:solidFill>
                <a:effectLst/>
                <a:latin typeface="+mn-lt"/>
                <a:ea typeface="+mn-ea"/>
                <a:cs typeface="+mn-cs"/>
              </a:rPr>
              <a:t>Automated real-time router</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You type a prompt as usual and hit enter.</a:t>
            </a:r>
          </a:p>
          <a:p>
            <a:r>
              <a:rPr lang="en-US" sz="1200" b="0" i="0" kern="1200">
                <a:solidFill>
                  <a:schemeClr val="tx1"/>
                </a:solidFill>
                <a:effectLst/>
                <a:latin typeface="+mn-lt"/>
                <a:ea typeface="+mn-ea"/>
                <a:cs typeface="+mn-cs"/>
              </a:rPr>
              <a:t>Instead of going directly to GPT-4.0, the system now uses a real-time router.</a:t>
            </a:r>
          </a:p>
          <a:p>
            <a:r>
              <a:rPr lang="en-US" sz="1200" b="0" i="0" kern="1200">
                <a:solidFill>
                  <a:schemeClr val="tx1"/>
                </a:solidFill>
                <a:effectLst/>
                <a:latin typeface="+mn-lt"/>
                <a:ea typeface="+mn-ea"/>
                <a:cs typeface="+mn-cs"/>
              </a:rPr>
              <a:t>The switcher analyzes your prompt and decides:</a:t>
            </a:r>
          </a:p>
          <a:p>
            <a:pPr lvl="1"/>
            <a:r>
              <a:rPr lang="en-US" sz="1200" b="0" i="0" kern="1200">
                <a:solidFill>
                  <a:schemeClr val="tx1"/>
                </a:solidFill>
                <a:effectLst/>
                <a:latin typeface="+mn-lt"/>
                <a:ea typeface="+mn-ea"/>
                <a:cs typeface="+mn-cs"/>
              </a:rPr>
              <a:t>If it’s simple → routes to </a:t>
            </a:r>
            <a:r>
              <a:rPr lang="en-US" sz="1200" b="1" i="0" kern="1200">
                <a:solidFill>
                  <a:schemeClr val="tx1"/>
                </a:solidFill>
                <a:effectLst/>
                <a:latin typeface="+mn-lt"/>
                <a:ea typeface="+mn-ea"/>
                <a:cs typeface="+mn-cs"/>
              </a:rPr>
              <a:t>GPT-5 high throughput model</a:t>
            </a:r>
            <a:r>
              <a:rPr lang="en-US" sz="1200" b="0" i="0" kern="1200">
                <a:solidFill>
                  <a:schemeClr val="tx1"/>
                </a:solidFill>
                <a:effectLst/>
                <a:latin typeface="+mn-lt"/>
                <a:ea typeface="+mn-ea"/>
                <a:cs typeface="+mn-cs"/>
              </a:rPr>
              <a:t> (fast, concise answers).</a:t>
            </a:r>
          </a:p>
          <a:p>
            <a:pPr lvl="1"/>
            <a:r>
              <a:rPr lang="en-US" sz="1200" b="0" i="0" kern="1200">
                <a:solidFill>
                  <a:schemeClr val="tx1"/>
                </a:solidFill>
                <a:effectLst/>
                <a:latin typeface="+mn-lt"/>
                <a:ea typeface="+mn-ea"/>
                <a:cs typeface="+mn-cs"/>
              </a:rPr>
              <a:t>If it’s complex → routes to </a:t>
            </a:r>
            <a:r>
              <a:rPr lang="en-US" sz="1200" b="1" i="0" kern="1200">
                <a:solidFill>
                  <a:schemeClr val="tx1"/>
                </a:solidFill>
                <a:effectLst/>
                <a:latin typeface="+mn-lt"/>
                <a:ea typeface="+mn-ea"/>
                <a:cs typeface="+mn-cs"/>
              </a:rPr>
              <a:t>GPT-5 Advanced reasoning model</a:t>
            </a:r>
            <a:r>
              <a:rPr lang="en-US" sz="1200" b="0" i="0" kern="1200">
                <a:solidFill>
                  <a:schemeClr val="tx1"/>
                </a:solidFill>
                <a:effectLst/>
                <a:latin typeface="+mn-lt"/>
                <a:ea typeface="+mn-ea"/>
                <a:cs typeface="+mn-cs"/>
              </a:rPr>
              <a:t> (thoughtful, context-aware responses).</a:t>
            </a:r>
          </a:p>
          <a:p>
            <a:endParaRPr lang="en-US"/>
          </a:p>
          <a:p>
            <a:r>
              <a:rPr lang="en-US" sz="1200" b="1" i="0" kern="1200">
                <a:solidFill>
                  <a:schemeClr val="tx1"/>
                </a:solidFill>
                <a:effectLst/>
                <a:latin typeface="+mn-lt"/>
                <a:ea typeface="+mn-ea"/>
                <a:cs typeface="+mn-cs"/>
              </a:rPr>
              <a:t>Why This Matters</a:t>
            </a:r>
          </a:p>
          <a:p>
            <a:r>
              <a:rPr lang="en-US" sz="1200" b="1" i="0" kern="1200">
                <a:solidFill>
                  <a:schemeClr val="tx1"/>
                </a:solidFill>
                <a:effectLst/>
                <a:latin typeface="+mn-lt"/>
                <a:ea typeface="+mn-ea"/>
                <a:cs typeface="+mn-cs"/>
              </a:rPr>
              <a:t>Reasoning models</a:t>
            </a:r>
            <a:r>
              <a:rPr lang="en-US" sz="1200" b="0" i="0" kern="1200">
                <a:solidFill>
                  <a:schemeClr val="tx1"/>
                </a:solidFill>
                <a:effectLst/>
                <a:latin typeface="+mn-lt"/>
                <a:ea typeface="+mn-ea"/>
                <a:cs typeface="+mn-cs"/>
              </a:rPr>
              <a:t> are now part of mainline Copilot Chat for the first time.</a:t>
            </a:r>
          </a:p>
          <a:p>
            <a:r>
              <a:rPr lang="en-US" sz="1200" b="0" i="0" kern="1200">
                <a:solidFill>
                  <a:schemeClr val="tx1"/>
                </a:solidFill>
                <a:effectLst/>
                <a:latin typeface="+mn-lt"/>
                <a:ea typeface="+mn-ea"/>
                <a:cs typeface="+mn-cs"/>
              </a:rPr>
              <a:t>They allow Copilot to better understand and process complex work data—especially when user context is missing.</a:t>
            </a:r>
          </a:p>
          <a:p>
            <a:r>
              <a:rPr lang="en-US" sz="1200" b="0" i="0" kern="1200">
                <a:solidFill>
                  <a:schemeClr val="tx1"/>
                </a:solidFill>
                <a:effectLst/>
                <a:latin typeface="+mn-lt"/>
                <a:ea typeface="+mn-ea"/>
                <a:cs typeface="+mn-cs"/>
              </a:rPr>
              <a:t>You’ll see </a:t>
            </a:r>
            <a:r>
              <a:rPr lang="en-US" sz="1200" b="1" i="0" kern="1200">
                <a:solidFill>
                  <a:schemeClr val="tx1"/>
                </a:solidFill>
                <a:effectLst/>
                <a:latin typeface="+mn-lt"/>
                <a:ea typeface="+mn-ea"/>
                <a:cs typeface="+mn-cs"/>
              </a:rPr>
              <a:t>chain-of-thought reasoning</a:t>
            </a:r>
            <a:r>
              <a:rPr lang="en-US" sz="1200" b="0" i="0" kern="1200">
                <a:solidFill>
                  <a:schemeClr val="tx1"/>
                </a:solidFill>
                <a:effectLst/>
                <a:latin typeface="+mn-lt"/>
                <a:ea typeface="+mn-ea"/>
                <a:cs typeface="+mn-cs"/>
              </a:rPr>
              <a:t> in responses, showing how Copilot builds its understanding step-by-step.</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No User Effort Required</a:t>
            </a:r>
          </a:p>
          <a:p>
            <a:r>
              <a:rPr lang="en-US" sz="1200" b="0" i="0" kern="1200">
                <a:solidFill>
                  <a:schemeClr val="tx1"/>
                </a:solidFill>
                <a:effectLst/>
                <a:latin typeface="+mn-lt"/>
                <a:ea typeface="+mn-ea"/>
                <a:cs typeface="+mn-cs"/>
              </a:rPr>
              <a:t>Users don’t need to choose a model—Copilot does it automatically.</a:t>
            </a:r>
          </a:p>
          <a:p>
            <a:r>
              <a:rPr lang="en-US" sz="1200" b="0" i="0" kern="1200">
                <a:solidFill>
                  <a:schemeClr val="tx1"/>
                </a:solidFill>
                <a:effectLst/>
                <a:latin typeface="+mn-lt"/>
                <a:ea typeface="+mn-ea"/>
                <a:cs typeface="+mn-cs"/>
              </a:rPr>
              <a:t>This removes friction and makes advanced capabilities accessible to everyone.</a:t>
            </a:r>
          </a:p>
          <a:p>
            <a:r>
              <a:rPr lang="en-US" sz="1200" b="0" i="0" kern="1200">
                <a:solidFill>
                  <a:schemeClr val="tx1"/>
                </a:solidFill>
                <a:effectLst/>
                <a:latin typeface="+mn-lt"/>
                <a:ea typeface="+mn-ea"/>
                <a:cs typeface="+mn-cs"/>
              </a:rPr>
              <a:t>Unlike other tools with manual model switching (which users rarely use), Copilot’s real-time router is seamless and smart.</a:t>
            </a:r>
          </a:p>
          <a:p>
            <a:endParaRPr lang="en-US" sz="1200" b="0" i="0" kern="1200">
              <a:solidFill>
                <a:schemeClr val="tx1"/>
              </a:solidFill>
              <a:effectLst/>
              <a:latin typeface="+mn-lt"/>
              <a:ea typeface="+mn-ea"/>
              <a:cs typeface="+mn-cs"/>
            </a:endParaRPr>
          </a:p>
          <a:p>
            <a:r>
              <a:rPr lang="en-US"/>
              <a:t>As users get familiar with this new class of models, Copilot will default to GPT-4o with the option to Try GPT-5. Eventually, GPT-5 will be the default model.</a:t>
            </a:r>
          </a:p>
          <a:p>
            <a:endParaRPr lang="en-US"/>
          </a:p>
          <a:p>
            <a:r>
              <a:rPr lang="en-US"/>
              <a:t>This new model is available now for all licensed users and is currently rolling out to Copilot Chat users. Standard access to GPT-5 will be available to all our unlicensed Copilot Chat users within a few weeks. Licensed users will be given priority access.</a:t>
            </a:r>
          </a:p>
          <a:p>
            <a:endParaRPr lang="en-US"/>
          </a:p>
          <a:p>
            <a:endParaRPr lang="en-US"/>
          </a:p>
        </p:txBody>
      </p:sp>
      <p:sp>
        <p:nvSpPr>
          <p:cNvPr id="4" name="Slide Number Placeholder 3">
            <a:extLst>
              <a:ext uri="{FF2B5EF4-FFF2-40B4-BE49-F238E27FC236}">
                <a16:creationId xmlns:a16="http://schemas.microsoft.com/office/drawing/2014/main" id="{1B2B49E9-D07E-2B5F-8B9C-F12D89E9DD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772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txBody>
          <a:bodyPr/>
          <a:lstStyle/>
          <a:p>
            <a:endParaRPr lang="en-US"/>
          </a:p>
        </p:txBody>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a:solidFill>
                  <a:srgbClr val="424242"/>
                </a:solidFill>
                <a:effectLst/>
                <a:latin typeface="Aptos" panose="020B0004020202020204" pitchFamily="34" charset="0"/>
              </a:rPr>
              <a:t>Copilot Chat can personalize your experience by remembering preferences, working style, and recurring topics. This personalization helps Copilot respond more effectively over time while staying under your control.</a:t>
            </a:r>
            <a:endParaRPr lang="en-US" altLang="en-US"/>
          </a:p>
        </p:txBody>
      </p:sp>
    </p:spTree>
    <p:extLst>
      <p:ext uri="{BB962C8B-B14F-4D97-AF65-F5344CB8AC3E}">
        <p14:creationId xmlns:p14="http://schemas.microsoft.com/office/powerpoint/2010/main" val="155289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AE33A-0799-CCAB-6DDD-71A28A993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BCB4F-CAFA-0587-836B-CC2BE15EAF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DE7337-08BF-9DE4-49E1-4DFF50227EFE}"/>
              </a:ext>
            </a:extLst>
          </p:cNvPr>
          <p:cNvSpPr>
            <a:spLocks noGrp="1"/>
          </p:cNvSpPr>
          <p:nvPr>
            <p:ph type="body" idx="1"/>
          </p:nvPr>
        </p:nvSpPr>
        <p:spPr/>
        <p:txBody>
          <a:bodyPr/>
          <a:lstStyle/>
          <a:p>
            <a:r>
              <a:rPr lang="en-US" b="0" i="0">
                <a:solidFill>
                  <a:srgbClr val="424242"/>
                </a:solidFill>
                <a:effectLst/>
                <a:latin typeface="Aptos" panose="020B0004020202020204" pitchFamily="34" charset="0"/>
              </a:rPr>
              <a:t>Copilot Memory captures meaningful details—like tone preferences or formatting styles—and applies them to future responses. This makes Copilot feel more consistent and tailored to how you work, without requiring you to repeat yourself.</a:t>
            </a:r>
            <a:endParaRPr lang="en-US"/>
          </a:p>
        </p:txBody>
      </p:sp>
      <p:sp>
        <p:nvSpPr>
          <p:cNvPr id="7" name="Slide Number Placeholder 6">
            <a:extLst>
              <a:ext uri="{FF2B5EF4-FFF2-40B4-BE49-F238E27FC236}">
                <a16:creationId xmlns:a16="http://schemas.microsoft.com/office/drawing/2014/main" id="{0E45B639-725E-7236-1472-8E5C31A16AF9}"/>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a:extLst>
              <a:ext uri="{FF2B5EF4-FFF2-40B4-BE49-F238E27FC236}">
                <a16:creationId xmlns:a16="http://schemas.microsoft.com/office/drawing/2014/main" id="{91733781-8FF9-072D-2019-892C71F45393}"/>
              </a:ext>
            </a:extLst>
          </p:cNvPr>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8FEDDB55-234F-6DFF-1602-36C15437B426}"/>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3FBAE5FA-499D-3DCD-B02D-A747C5238F97}"/>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127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These examples show how you can guide Copilot using memory—whether it’s writing style, tone, length, visuals, or follow‑up depth. Small instructions like these can dramatically improve response quality.</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16</a:t>
            </a:fld>
            <a:endParaRPr lang="en-US"/>
          </a:p>
        </p:txBody>
      </p:sp>
    </p:spTree>
    <p:extLst>
      <p:ext uri="{BB962C8B-B14F-4D97-AF65-F5344CB8AC3E}">
        <p14:creationId xmlns:p14="http://schemas.microsoft.com/office/powerpoint/2010/main" val="122467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8F62-F79C-0E7E-CCEC-BCBD7F648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7E8C6-38D3-8C7B-2F49-39EAE963AE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624669-9DC6-53E3-3EB0-0F2D3DC0CB73}"/>
              </a:ext>
            </a:extLst>
          </p:cNvPr>
          <p:cNvSpPr>
            <a:spLocks noGrp="1"/>
          </p:cNvSpPr>
          <p:nvPr>
            <p:ph type="body" idx="1"/>
          </p:nvPr>
        </p:nvSpPr>
        <p:spPr/>
        <p:txBody>
          <a:bodyPr/>
          <a:lstStyle/>
          <a:p>
            <a:r>
              <a:rPr lang="en-US" sz="900" b="0" i="0">
                <a:solidFill>
                  <a:srgbClr val="424242"/>
                </a:solidFill>
                <a:effectLst/>
                <a:latin typeface="Aptos" panose="020B0004020202020204" pitchFamily="34" charset="0"/>
              </a:rPr>
              <a:t>We’ll pause again for a short demo to show how personalization and memory work in practice.</a:t>
            </a:r>
            <a:endParaRPr lang="en-US" sz="850">
              <a:cs typeface="Segoe Sans Display"/>
            </a:endParaRPr>
          </a:p>
        </p:txBody>
      </p:sp>
      <p:sp>
        <p:nvSpPr>
          <p:cNvPr id="4" name="Header Placeholder 3">
            <a:extLst>
              <a:ext uri="{FF2B5EF4-FFF2-40B4-BE49-F238E27FC236}">
                <a16:creationId xmlns:a16="http://schemas.microsoft.com/office/drawing/2014/main" id="{A147CB01-7034-F133-C104-22BDE00393A1}"/>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AE80CBD-5883-7485-0C0A-2E60A992FA4D}"/>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B8462EB-14B9-2933-BF65-58AF7822EE2F}"/>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E3981FD-D973-E207-AF48-132FB0D690A7}"/>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0519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5CEC-58EA-3012-DA9D-9C303B60FD92}"/>
            </a:ext>
          </a:extLst>
        </p:cNvPr>
        <p:cNvGrpSpPr/>
        <p:nvPr/>
      </p:nvGrpSpPr>
      <p:grpSpPr>
        <a:xfrm>
          <a:off x="0" y="0"/>
          <a:ext cx="0" cy="0"/>
          <a:chOff x="0" y="0"/>
          <a:chExt cx="0" cy="0"/>
        </a:xfrm>
      </p:grpSpPr>
      <p:sp>
        <p:nvSpPr>
          <p:cNvPr id="13314" name="Rectangle 7">
            <a:extLst>
              <a:ext uri="{FF2B5EF4-FFF2-40B4-BE49-F238E27FC236}">
                <a16:creationId xmlns:a16="http://schemas.microsoft.com/office/drawing/2014/main" id="{4B4869A9-73B2-3B8B-6D51-FBCD741C0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3867A9EC-BBC0-7C92-41CC-CA012559AC7F}"/>
              </a:ext>
            </a:extLst>
          </p:cNvPr>
          <p:cNvSpPr>
            <a:spLocks noGrp="1" noRot="1" noChangeAspect="1" noChangeArrowheads="1" noTextEdit="1"/>
          </p:cNvSpPr>
          <p:nvPr>
            <p:ph type="sldImg"/>
          </p:nvPr>
        </p:nvSpPr>
        <p:spPr>
          <a:ln/>
        </p:spPr>
        <p:txBody>
          <a:bodyPr/>
          <a:lstStyle/>
          <a:p>
            <a:endParaRPr lang="en-US"/>
          </a:p>
        </p:txBody>
      </p:sp>
      <p:sp>
        <p:nvSpPr>
          <p:cNvPr id="13316" name="Rectangle 3">
            <a:extLst>
              <a:ext uri="{FF2B5EF4-FFF2-40B4-BE49-F238E27FC236}">
                <a16:creationId xmlns:a16="http://schemas.microsoft.com/office/drawing/2014/main" id="{F0E5D5A1-F2D3-6E39-E135-FBA67CDE5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a:solidFill>
                  <a:srgbClr val="424242"/>
                </a:solidFill>
                <a:effectLst/>
                <a:latin typeface="Aptos" panose="020B0004020202020204" pitchFamily="34" charset="0"/>
              </a:rPr>
              <a:t>The Prompt Gallery is an in‑product experience that helps you discover, save, and share prompts. It’s a great way to learn from others and reuse prompts that work well for your team.</a:t>
            </a:r>
            <a:endParaRPr lang="en-US" altLang="en-US"/>
          </a:p>
        </p:txBody>
      </p:sp>
    </p:spTree>
    <p:extLst>
      <p:ext uri="{BB962C8B-B14F-4D97-AF65-F5344CB8AC3E}">
        <p14:creationId xmlns:p14="http://schemas.microsoft.com/office/powerpoint/2010/main" val="235605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Within the Prompt Gallery, you can browse suggested prompts, view team‑shared prompts, and save your own. This helps standardize prompting and reduces the effort needed to get started.</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19</a:t>
            </a:fld>
            <a:endParaRPr lang="en-US"/>
          </a:p>
        </p:txBody>
      </p:sp>
    </p:spTree>
    <p:extLst>
      <p:ext uri="{BB962C8B-B14F-4D97-AF65-F5344CB8AC3E}">
        <p14:creationId xmlns:p14="http://schemas.microsoft.com/office/powerpoint/2010/main" val="412636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Before we dive in, a quick reminder that this event follows Microsoft’s Digital Event Code of Conduct. We’re committed to creating a respectful, inclusive, and welcoming experience for everyone. Please review this and help us maintain a positive environment throughout the session.</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2</a:t>
            </a:fld>
            <a:endParaRPr lang="en-US"/>
          </a:p>
        </p:txBody>
      </p:sp>
    </p:spTree>
    <p:extLst>
      <p:ext uri="{BB962C8B-B14F-4D97-AF65-F5344CB8AC3E}">
        <p14:creationId xmlns:p14="http://schemas.microsoft.com/office/powerpoint/2010/main" val="329223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59E1A-ECD8-EB33-76E1-0C3400F4C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1B0CC-5925-C93F-ABCF-50FE42C59C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C9D2EB-2807-CA98-0539-D9538BA7B0CD}"/>
              </a:ext>
            </a:extLst>
          </p:cNvPr>
          <p:cNvSpPr>
            <a:spLocks noGrp="1"/>
          </p:cNvSpPr>
          <p:nvPr>
            <p:ph type="body" idx="1"/>
          </p:nvPr>
        </p:nvSpPr>
        <p:spPr/>
        <p:txBody>
          <a:bodyPr/>
          <a:lstStyle/>
          <a:p>
            <a:r>
              <a:rPr lang="en-US" sz="900" b="0" i="0">
                <a:solidFill>
                  <a:srgbClr val="424242"/>
                </a:solidFill>
                <a:effectLst/>
                <a:latin typeface="Aptos" panose="020B0004020202020204" pitchFamily="34" charset="0"/>
              </a:rPr>
              <a:t>We’ll walk through another quick demo to show how Prompt Gallery fits into your workflow.</a:t>
            </a:r>
            <a:endParaRPr lang="en-US" sz="850">
              <a:cs typeface="Segoe Sans Display"/>
            </a:endParaRPr>
          </a:p>
        </p:txBody>
      </p:sp>
      <p:sp>
        <p:nvSpPr>
          <p:cNvPr id="4" name="Header Placeholder 3">
            <a:extLst>
              <a:ext uri="{FF2B5EF4-FFF2-40B4-BE49-F238E27FC236}">
                <a16:creationId xmlns:a16="http://schemas.microsoft.com/office/drawing/2014/main" id="{54A9B8AF-7C71-F3A1-E2C7-8413F631E37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2C16575-6536-9469-3971-655D3BD0E5AC}"/>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98200A7-00B7-0BE4-BAB3-F6E7F2AC8B55}"/>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B989A4E-7480-0A76-4118-24499AC97205}"/>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966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1F684-2F86-1F16-BD34-5DBFE2649A1C}"/>
            </a:ext>
          </a:extLst>
        </p:cNvPr>
        <p:cNvGrpSpPr/>
        <p:nvPr/>
      </p:nvGrpSpPr>
      <p:grpSpPr>
        <a:xfrm>
          <a:off x="0" y="0"/>
          <a:ext cx="0" cy="0"/>
          <a:chOff x="0" y="0"/>
          <a:chExt cx="0" cy="0"/>
        </a:xfrm>
      </p:grpSpPr>
      <p:sp>
        <p:nvSpPr>
          <p:cNvPr id="13314" name="Rectangle 7">
            <a:extLst>
              <a:ext uri="{FF2B5EF4-FFF2-40B4-BE49-F238E27FC236}">
                <a16:creationId xmlns:a16="http://schemas.microsoft.com/office/drawing/2014/main" id="{A9C2AD95-AAAB-40B9-5335-C61DF5A83E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42EB9E5D-3FC0-BB84-7F43-A7F01B8CDFA0}"/>
              </a:ext>
            </a:extLst>
          </p:cNvPr>
          <p:cNvSpPr>
            <a:spLocks noGrp="1" noRot="1" noChangeAspect="1" noChangeArrowheads="1" noTextEdit="1"/>
          </p:cNvSpPr>
          <p:nvPr>
            <p:ph type="sldImg"/>
          </p:nvPr>
        </p:nvSpPr>
        <p:spPr>
          <a:ln/>
        </p:spPr>
        <p:txBody>
          <a:bodyPr/>
          <a:lstStyle/>
          <a:p>
            <a:endParaRPr lang="en-US"/>
          </a:p>
        </p:txBody>
      </p:sp>
      <p:sp>
        <p:nvSpPr>
          <p:cNvPr id="13316" name="Rectangle 3">
            <a:extLst>
              <a:ext uri="{FF2B5EF4-FFF2-40B4-BE49-F238E27FC236}">
                <a16:creationId xmlns:a16="http://schemas.microsoft.com/office/drawing/2014/main" id="{4B41CD8F-085E-08C0-5926-84BC7B81A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a:solidFill>
                  <a:srgbClr val="424242"/>
                </a:solidFill>
                <a:effectLst/>
                <a:latin typeface="Aptos" panose="020B0004020202020204" pitchFamily="34" charset="0"/>
              </a:rPr>
              <a:t>Copilot Chat is expanding in Outlook to reason over inboxes, calendars, and enterprise data. This enables scenarios like summarizing emails, drafting responses, and managing meetings directly from Outlook.</a:t>
            </a:r>
            <a:endParaRPr lang="en-US" altLang="en-US"/>
          </a:p>
        </p:txBody>
      </p:sp>
    </p:spTree>
    <p:extLst>
      <p:ext uri="{BB962C8B-B14F-4D97-AF65-F5344CB8AC3E}">
        <p14:creationId xmlns:p14="http://schemas.microsoft.com/office/powerpoint/2010/main" val="569340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44D4-82C5-A890-66EE-229D42C87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6F494-F30F-6EF4-6710-9B24F5B225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FFAEE5-B8B3-7868-FF9A-6EEDC2266318}"/>
              </a:ext>
            </a:extLst>
          </p:cNvPr>
          <p:cNvSpPr>
            <a:spLocks noGrp="1"/>
          </p:cNvSpPr>
          <p:nvPr>
            <p:ph type="body" idx="1"/>
          </p:nvPr>
        </p:nvSpPr>
        <p:spPr/>
        <p:txBody>
          <a:bodyPr/>
          <a:lstStyle/>
          <a:p>
            <a:r>
              <a:rPr lang="en-US" b="0" i="0">
                <a:solidFill>
                  <a:srgbClr val="424242"/>
                </a:solidFill>
                <a:effectLst/>
                <a:latin typeface="Aptos" panose="020B0004020202020204" pitchFamily="34" charset="0"/>
              </a:rPr>
              <a:t>Here are examples of prompts you can use in Outlook, from summarizing recent emails to scheduling meetings or drafting updates. These are practical, time‑saving scenarios you can apply immediately.</a:t>
            </a:r>
            <a:endParaRPr lang="en-US"/>
          </a:p>
        </p:txBody>
      </p:sp>
      <p:sp>
        <p:nvSpPr>
          <p:cNvPr id="4" name="Header Placeholder 3">
            <a:extLst>
              <a:ext uri="{FF2B5EF4-FFF2-40B4-BE49-F238E27FC236}">
                <a16:creationId xmlns:a16="http://schemas.microsoft.com/office/drawing/2014/main" id="{7037BA90-BBAE-39F4-9256-3DD27863646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3E6AE9E-87D5-E511-99D5-2A743E74DE0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9B60B33-1599-866B-4DFF-91BFBAA4305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DED3880-5C21-E920-A8E4-431D4894478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779671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3E151-CDC4-21DC-47A6-F9657396B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26A6F-0A3F-1CDF-21B4-B9226C40E0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6CD70C-7454-3F1B-3012-6FB8800DCC43}"/>
              </a:ext>
            </a:extLst>
          </p:cNvPr>
          <p:cNvSpPr>
            <a:spLocks noGrp="1"/>
          </p:cNvSpPr>
          <p:nvPr>
            <p:ph type="body" idx="1"/>
          </p:nvPr>
        </p:nvSpPr>
        <p:spPr/>
        <p:txBody>
          <a:bodyPr/>
          <a:lstStyle/>
          <a:p>
            <a:r>
              <a:rPr lang="en-US" b="0" i="0">
                <a:solidFill>
                  <a:srgbClr val="424242"/>
                </a:solidFill>
                <a:effectLst/>
                <a:latin typeface="Aptos" panose="020B0004020202020204" pitchFamily="34" charset="0"/>
              </a:rPr>
              <a:t>We’ll pause here to address questions from the audience. Please continue to use the Q&amp;A so we can make sure nothing gets missed.</a:t>
            </a:r>
            <a:endParaRPr lang="en-US"/>
          </a:p>
        </p:txBody>
      </p:sp>
      <p:sp>
        <p:nvSpPr>
          <p:cNvPr id="4" name="Header Placeholder 3">
            <a:extLst>
              <a:ext uri="{FF2B5EF4-FFF2-40B4-BE49-F238E27FC236}">
                <a16:creationId xmlns:a16="http://schemas.microsoft.com/office/drawing/2014/main" id="{603F0547-3416-8E77-673C-E0AD1B71E233}"/>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1C88E8F-3903-DDB4-D5B2-A7A05F597B7D}"/>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4B061AA-8508-46A0-9A59-C99D518F4686}"/>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D38A433-2A2F-A03C-1183-F5028519B458}"/>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6754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We’ll share resources and follow‑up materials to help you continue learning after the session.</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24</a:t>
            </a:fld>
            <a:endParaRPr lang="en-US"/>
          </a:p>
        </p:txBody>
      </p:sp>
    </p:spTree>
    <p:extLst>
      <p:ext uri="{BB962C8B-B14F-4D97-AF65-F5344CB8AC3E}">
        <p14:creationId xmlns:p14="http://schemas.microsoft.com/office/powerpoint/2010/main" val="3214233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900" b="0" i="0">
                <a:solidFill>
                  <a:srgbClr val="424242"/>
                </a:solidFill>
                <a:effectLst/>
                <a:latin typeface="Aptos" panose="020B0004020202020204" pitchFamily="34" charset="0"/>
              </a:rPr>
              <a:t>This slide recaps key links and resources, including Copilot Chat tutorials, Prompt Gallery, personalization guides, and Outlook support. These are great references as you continue experimenting with Copilot.</a:t>
            </a:r>
            <a:endParaRPr lang="en-US" sz="882" b="0" i="0" kern="1200">
              <a:solidFill>
                <a:schemeClr val="tx1"/>
              </a:solidFill>
              <a:effectLst/>
              <a:latin typeface="Segoe Sans Display"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6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Your feedback matters. Please take a moment to complete the feedback form so we can improve future Prompt Mastery sessions.</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26</a:t>
            </a:fld>
            <a:endParaRPr lang="en-US"/>
          </a:p>
        </p:txBody>
      </p:sp>
    </p:spTree>
    <p:extLst>
      <p:ext uri="{BB962C8B-B14F-4D97-AF65-F5344CB8AC3E}">
        <p14:creationId xmlns:p14="http://schemas.microsoft.com/office/powerpoint/2010/main" val="3524791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Thank you for spending time with us today. We hope you leave feeling more confident using Copilot Chat and crafting prompts that work for you. We appreciate your participation and look forward to seeing you in future sessions.</a:t>
            </a:r>
            <a:endParaRPr lang="en-IN"/>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3/25/2026 10:24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2415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We want this session to be accessible to everyone. You can turn live captions on or off, adjust zoom, or enable high‑contrast mode depending on your needs. Please use whatever settings help you participate comfortably.</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3</a:t>
            </a:fld>
            <a:endParaRPr lang="en-US"/>
          </a:p>
        </p:txBody>
      </p:sp>
    </p:spTree>
    <p:extLst>
      <p:ext uri="{BB962C8B-B14F-4D97-AF65-F5344CB8AC3E}">
        <p14:creationId xmlns:p14="http://schemas.microsoft.com/office/powerpoint/2010/main" val="187734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This session is being recorded and will be available on demand. We encourage you to use the Q&amp;A for questions, and resources will be shared during and after the session. We also welcome your feedback so we can continue improving future sessions.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A10EA-7238-4785-8573-D229B8FBAB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273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Aptos" panose="020B0004020202020204" pitchFamily="34" charset="0"/>
              </a:rPr>
              <a:t>You’re supported today by a team of Copilot and solution experts who will help answer questions throughout the session. They’ll be active in the Q&amp;A, so don’t hesitate to ask questions as they come up.</a:t>
            </a:r>
            <a:endParaRPr lang="en-US"/>
          </a:p>
        </p:txBody>
      </p:sp>
      <p:sp>
        <p:nvSpPr>
          <p:cNvPr id="4" name="Slide Number Placeholder 3"/>
          <p:cNvSpPr>
            <a:spLocks noGrp="1"/>
          </p:cNvSpPr>
          <p:nvPr>
            <p:ph type="sldNum" sz="quarter" idx="5"/>
          </p:nvPr>
        </p:nvSpPr>
        <p:spPr/>
        <p:txBody>
          <a:bodyPr/>
          <a:lstStyle/>
          <a:p>
            <a:fld id="{20D757F8-C7D1-4B59-9295-A2092695F58D}" type="slidenum">
              <a:rPr lang="en-US" smtClean="0"/>
              <a:t>5</a:t>
            </a:fld>
            <a:endParaRPr lang="en-US"/>
          </a:p>
        </p:txBody>
      </p:sp>
    </p:spTree>
    <p:extLst>
      <p:ext uri="{BB962C8B-B14F-4D97-AF65-F5344CB8AC3E}">
        <p14:creationId xmlns:p14="http://schemas.microsoft.com/office/powerpoint/2010/main" val="178413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2742" fontAlgn="base">
              <a:spcBef>
                <a:spcPct val="0"/>
              </a:spcBef>
              <a:spcAft>
                <a:spcPct val="0"/>
              </a:spcAft>
              <a:defRPr/>
            </a:pPr>
            <a:r>
              <a:rPr lang="en-US" sz="900" b="0" i="0">
                <a:solidFill>
                  <a:srgbClr val="424242"/>
                </a:solidFill>
                <a:effectLst/>
                <a:latin typeface="Aptos" panose="020B0004020202020204" pitchFamily="34" charset="0"/>
              </a:rPr>
              <a:t>Here’s what we’ll cover today. We’ll start by setting you up for success, introduce the Prompt Ladder, and then walk through a practical scenario so you can see these concepts applied in context.</a:t>
            </a:r>
            <a:endParaRPr kumimoji="0" lang="en-US" sz="900" b="0" i="0" u="none" strike="noStrike" kern="0" cap="none" spc="0" normalizeH="0" baseline="0" noProof="0">
              <a:ln w="3175">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3B20C7D-B0DB-4444-A81A-30B6738DF5C1}"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799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900B8-A546-F10A-FC06-0AAF6B4E6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93D89-37E2-7E1C-BC2E-FCA531AB80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40A48C-7EC0-9C37-C09D-3A9B70C8B901}"/>
              </a:ext>
            </a:extLst>
          </p:cNvPr>
          <p:cNvSpPr>
            <a:spLocks noGrp="1"/>
          </p:cNvSpPr>
          <p:nvPr>
            <p:ph type="body" idx="1"/>
          </p:nvPr>
        </p:nvSpPr>
        <p:spPr/>
        <p:txBody>
          <a:bodyPr/>
          <a:lstStyle/>
          <a:p>
            <a:r>
              <a:rPr lang="en-US" sz="900" b="0" i="0">
                <a:solidFill>
                  <a:srgbClr val="424242"/>
                </a:solidFill>
                <a:effectLst/>
                <a:latin typeface="Aptos" panose="020B0004020202020204" pitchFamily="34" charset="0"/>
              </a:rPr>
              <a:t>We’ll begin with an overview of Microsoft 365 Copilot Chat—what it is, how to access it, and how it differs from other Copilot experiences. We’ll also touch on memory, personalization, and resources like the Prompt Gallery to help you get started quickly.</a:t>
            </a:r>
            <a:endParaRPr lang="en-US" sz="882" b="0" i="0" kern="1200">
              <a:solidFill>
                <a:schemeClr val="tx1"/>
              </a:solidFill>
              <a:effectLst/>
              <a:latin typeface="Segoe Sans Display" pitchFamily="2" charset="0"/>
              <a:ea typeface="+mn-ea"/>
              <a:cs typeface="+mn-cs"/>
            </a:endParaRPr>
          </a:p>
        </p:txBody>
      </p:sp>
      <p:sp>
        <p:nvSpPr>
          <p:cNvPr id="4" name="Slide Number Placeholder 3">
            <a:extLst>
              <a:ext uri="{FF2B5EF4-FFF2-40B4-BE49-F238E27FC236}">
                <a16:creationId xmlns:a16="http://schemas.microsoft.com/office/drawing/2014/main" id="{70F73665-AC97-A7E5-1FDB-762FA83C3B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195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ea typeface="+mn-lt"/>
                <a:cs typeface="+mn-lt"/>
              </a:rPr>
              <a:t>Bing Chat Enterprise backed by the power of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latest GPT models</a:t>
            </a:r>
            <a:r>
              <a:rPr lang="en-US" sz="1200">
                <a:ea typeface="+mn-lt"/>
                <a:cs typeface="+mn-lt"/>
              </a:rPr>
              <a:t>, the latest in AI models, </a:t>
            </a:r>
          </a:p>
          <a:p>
            <a:pPr marL="171450" indent="-171450">
              <a:buFont typeface="Arial" panose="020B0604020202020204" pitchFamily="34" charset="0"/>
              <a:buChar char="•"/>
            </a:pPr>
            <a:endParaRPr lang="en-US" sz="1200">
              <a:ea typeface="+mn-lt"/>
              <a:cs typeface="+mn-lt"/>
            </a:endParaRPr>
          </a:p>
          <a:p>
            <a:pPr marL="171450" indent="-171450">
              <a:buFont typeface="Arial" panose="020B0604020202020204" pitchFamily="34" charset="0"/>
              <a:buChar char="•"/>
              <a:defRPr/>
            </a:pPr>
            <a:r>
              <a:rPr lang="en-US" sz="1200">
                <a:solidFill>
                  <a:srgbClr val="000000"/>
                </a:solidFill>
                <a:latin typeface="+mj-lt"/>
                <a:cs typeface="Calibri"/>
              </a:rPr>
              <a:t>Using non-approved AI web services can expose our company’s data to the public.</a:t>
            </a:r>
            <a:r>
              <a:rPr lang="en-US" sz="1200">
                <a:gradFill>
                  <a:gsLst>
                    <a:gs pos="2917">
                      <a:srgbClr val="000000"/>
                    </a:gs>
                    <a:gs pos="30000">
                      <a:srgbClr val="000000"/>
                    </a:gs>
                  </a:gsLst>
                  <a:lin ang="5400000" scaled="0"/>
                </a:gradFill>
                <a:latin typeface="Segoe Sans Display"/>
                <a:cs typeface="Segoe Sans Display"/>
              </a:rPr>
              <a:t> So always use Bing Chat Enterprise for AI chat to help keep our company data safe with built-in Enterprise Data Protection from Microsoft.</a:t>
            </a:r>
          </a:p>
          <a:p>
            <a:pPr marR="0" lvl="0" algn="l" defTabSz="914400" rtl="0" eaLnBrk="1" fontAlgn="auto" latinLnBrk="0" hangingPunct="1">
              <a:lnSpc>
                <a:spcPct val="100000"/>
              </a:lnSpc>
              <a:spcBef>
                <a:spcPts val="0"/>
              </a:spcBef>
              <a:spcAft>
                <a:spcPts val="0"/>
              </a:spcAft>
              <a:buClrTx/>
              <a:buSzTx/>
              <a:tabLst/>
              <a:defRPr/>
            </a:pPr>
            <a:endParaRPr lang="en-US" sz="120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200">
              <a:gradFill>
                <a:gsLst>
                  <a:gs pos="2917">
                    <a:srgbClr val="000000"/>
                  </a:gs>
                  <a:gs pos="30000">
                    <a:srgbClr val="000000"/>
                  </a:gs>
                </a:gsLst>
                <a:lin ang="5400000" scaled="0"/>
              </a:gradFill>
              <a:cs typeface="Segoe UI"/>
            </a:endParaRPr>
          </a:p>
          <a:p>
            <a:r>
              <a:rPr lang="en-US" b="0" i="0">
                <a:solidFill>
                  <a:srgbClr val="424242"/>
                </a:solidFill>
                <a:effectLst/>
                <a:latin typeface="Aptos" panose="020B0004020202020204" pitchFamily="34" charset="0"/>
              </a:rPr>
              <a:t>Copilot Chat is designed specifically for work. It can summarize documents, analyze files, generate content, and help you reason over information—while protecting your enterprise data. You can upload files, work with images, and refine responses collaboratively, all within a secure environment.</a:t>
            </a:r>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6849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14400">
              <a:lnSpc>
                <a:spcPct val="100000"/>
              </a:lnSpc>
              <a:spcAft>
                <a:spcPts val="0"/>
              </a:spcAft>
              <a:defRPr/>
            </a:pPr>
            <a:r>
              <a:rPr lang="en-US" sz="1800" b="0">
                <a:effectLst/>
                <a:latin typeface="Segoe UI"/>
                <a:ea typeface="Times New Roman" panose="02020603050405020304" pitchFamily="18" charset="0"/>
                <a:cs typeface="Segoe UI"/>
              </a:rPr>
              <a:t>Working with </a:t>
            </a:r>
            <a:r>
              <a:rPr lang="en-US" sz="1800">
                <a:latin typeface="Segoe UI"/>
                <a:ea typeface="Times New Roman" panose="02020603050405020304" pitchFamily="18" charset="0"/>
                <a:cs typeface="Segoe UI"/>
              </a:rPr>
              <a:t>Microsoft 365 Copilot</a:t>
            </a:r>
            <a:r>
              <a:rPr lang="en-US" sz="1800" b="0">
                <a:effectLst/>
                <a:latin typeface="Segoe UI"/>
                <a:ea typeface="Times New Roman" panose="02020603050405020304" pitchFamily="18" charset="0"/>
                <a:cs typeface="Segoe UI"/>
              </a:rPr>
              <a:t> Chat is easy. It can help you with all sorts of things like catching up on a meeting you missed, or drafting an email.  It just starts with a prompt!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US" sz="1800">
                <a:effectLst/>
                <a:latin typeface="Segoe UI" panose="020B0502040204020203" pitchFamily="34" charset="0"/>
                <a:ea typeface="Times New Roman" panose="02020603050405020304" pitchFamily="18" charset="0"/>
                <a:cs typeface="Segoe UI" panose="020B0502040204020203" pitchFamily="34" charset="0"/>
              </a:rPr>
            </a:br>
            <a:endParaRPr lang="en-US" sz="1800">
              <a:effectLst/>
              <a:latin typeface="Segoe UI" panose="020B0502040204020203" pitchFamily="34" charset="0"/>
              <a:ea typeface="Calibri" panose="020F0502020204030204" pitchFamily="34" charset="0"/>
              <a:cs typeface="Arial" panose="020B0604020202020204" pitchFamily="34" charset="0"/>
            </a:endParaRPr>
          </a:p>
          <a:p>
            <a:pPr algn="l" rtl="0" fontAlgn="base"/>
            <a:endParaRPr lang="en-US" sz="1800" b="0" i="0">
              <a:solidFill>
                <a:srgbClr val="0078D4"/>
              </a:solidFill>
              <a:effectLst/>
              <a:latin typeface="Segoe UI" panose="020B0502040204020203" pitchFamily="34" charset="0"/>
            </a:endParaRPr>
          </a:p>
          <a:p>
            <a:pPr algn="l" rtl="0" fontAlgn="base"/>
            <a:endParaRPr lang="en-US" b="0" i="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2234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79D98-4754-A15A-7C99-84371BECB043}"/>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53176" r="35751"/>
          <a:stretch/>
        </p:blipFill>
        <p:spPr>
          <a:xfrm>
            <a:off x="1850" y="0"/>
            <a:ext cx="12192000" cy="6847363"/>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24378"/>
            <a:ext cx="9144000" cy="609398"/>
          </a:xfrm>
          <a:noFill/>
        </p:spPr>
        <p:txBody>
          <a:bodyPr lIns="0" tIns="0" rIns="0" bIns="0" anchor="b" anchorCtr="0">
            <a:spAutoFit/>
          </a:bodyPr>
          <a:lstStyle>
            <a:lvl1pPr>
              <a:defRPr lang="en-US" sz="4400" kern="1200" spc="-50" baseline="0" dirty="0">
                <a:ln w="3175">
                  <a:noFill/>
                </a:ln>
                <a:gradFill flip="none" rotWithShape="1">
                  <a:gsLst>
                    <a:gs pos="50000">
                      <a:srgbClr val="8661C5"/>
                    </a:gs>
                    <a:gs pos="0">
                      <a:srgbClr val="3E76D4"/>
                    </a:gs>
                    <a:gs pos="100000">
                      <a:srgbClr val="C73ECC"/>
                    </a:gs>
                  </a:gsLst>
                  <a:lin ang="2700000" scaled="1"/>
                  <a:tileRect/>
                </a:gradFill>
                <a:latin typeface="Segoe UI Semibold"/>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3" name="Rectangle 2">
            <a:extLst>
              <a:ext uri="{FF2B5EF4-FFF2-40B4-BE49-F238E27FC236}">
                <a16:creationId xmlns:a16="http://schemas.microsoft.com/office/drawing/2014/main" id="{FB7D8090-7FA0-5DD9-EF7D-661A1656A25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938299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ay in the life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15209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371928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Text Placeholder 94">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Text Placeholder 105">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7" name="Text Placeholder 105">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Tree>
    <p:extLst>
      <p:ext uri="{BB962C8B-B14F-4D97-AF65-F5344CB8AC3E}">
        <p14:creationId xmlns:p14="http://schemas.microsoft.com/office/powerpoint/2010/main" val="244309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60074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13275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2422AF-3058-B144-8730-CC9C5C8B12A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59842"/>
            <a:ext cx="9144000" cy="677108"/>
          </a:xfrm>
          <a:noFill/>
        </p:spPr>
        <p:txBody>
          <a:bodyPr lIns="0" tIns="0" rIns="0" bIns="0" anchor="b" anchorCtr="0">
            <a:spAutoFit/>
          </a:bodyPr>
          <a:lstStyle>
            <a:lvl1pPr>
              <a:defRPr sz="4400" spc="-50" baseline="0">
                <a:gradFill>
                  <a:gsLst>
                    <a:gs pos="50000">
                      <a:schemeClr val="accent5"/>
                    </a:gs>
                    <a:gs pos="0">
                      <a:schemeClr val="accent1"/>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sp>
        <p:nvSpPr>
          <p:cNvPr id="5" name="Text Placeholder 4">
            <a:extLst>
              <a:ext uri="{FF2B5EF4-FFF2-40B4-BE49-F238E27FC236}">
                <a16:creationId xmlns:a16="http://schemas.microsoft.com/office/drawing/2014/main" id="{2117018B-B519-E0C7-79F9-9F1296445CE7}"/>
              </a:ext>
            </a:extLst>
          </p:cNvPr>
          <p:cNvSpPr>
            <a:spLocks noGrp="1"/>
          </p:cNvSpPr>
          <p:nvPr>
            <p:ph type="body" sz="quarter" idx="10"/>
          </p:nvPr>
        </p:nvSpPr>
        <p:spPr>
          <a:xfrm>
            <a:off x="584200" y="3962400"/>
            <a:ext cx="9150350" cy="338554"/>
          </a:xfrm>
        </p:spPr>
        <p:txBody>
          <a:bodyPr/>
          <a:lstStyle>
            <a:lvl1pPr marL="0" indent="0">
              <a:buNone/>
              <a:defRPr sz="2200">
                <a:latin typeface="+mj-lt"/>
              </a:defRPr>
            </a:lvl1pPr>
            <a:lvl2pPr marL="228600" indent="0">
              <a:buNone/>
              <a:defRPr/>
            </a:lvl2pPr>
          </a:lstStyle>
          <a:p>
            <a:pPr lvl="0"/>
            <a:r>
              <a:rPr lang="en-US"/>
              <a:t>Click to edit Master text styles</a:t>
            </a:r>
          </a:p>
        </p:txBody>
      </p:sp>
      <p:grpSp>
        <p:nvGrpSpPr>
          <p:cNvPr id="14" name="Group 13">
            <a:extLst>
              <a:ext uri="{FF2B5EF4-FFF2-40B4-BE49-F238E27FC236}">
                <a16:creationId xmlns:a16="http://schemas.microsoft.com/office/drawing/2014/main" id="{7B926D93-96C3-00C7-DCB2-C247AD8106E9}"/>
              </a:ext>
            </a:extLst>
          </p:cNvPr>
          <p:cNvGrpSpPr/>
          <p:nvPr userDrawn="1"/>
        </p:nvGrpSpPr>
        <p:grpSpPr>
          <a:xfrm>
            <a:off x="10962344" y="331941"/>
            <a:ext cx="1229656" cy="787970"/>
            <a:chOff x="9706632" y="331941"/>
            <a:chExt cx="1229656" cy="787970"/>
          </a:xfrm>
        </p:grpSpPr>
        <p:sp>
          <p:nvSpPr>
            <p:cNvPr id="4" name="Rectangle: Top Corners Rounded 3">
              <a:extLst>
                <a:ext uri="{FF2B5EF4-FFF2-40B4-BE49-F238E27FC236}">
                  <a16:creationId xmlns:a16="http://schemas.microsoft.com/office/drawing/2014/main" id="{DFE2F7FE-4CFF-1C92-C90D-2A53E0608EF8}"/>
                </a:ext>
                <a:ext uri="{C183D7F6-B498-43B3-948B-1728B52AA6E4}">
                  <adec:decorative xmlns:adec="http://schemas.microsoft.com/office/drawing/2017/decorative" val="1"/>
                </a:ext>
              </a:extLst>
            </p:cNvPr>
            <p:cNvSpPr/>
            <p:nvPr userDrawn="1"/>
          </p:nvSpPr>
          <p:spPr bwMode="auto">
            <a:xfrm rot="16200000">
              <a:off x="9927475" y="111098"/>
              <a:ext cx="787970" cy="1229656"/>
            </a:xfrm>
            <a:prstGeom prst="round2SameRect">
              <a:avLst>
                <a:gd name="adj1" fmla="val 50000"/>
                <a:gd name="adj2" fmla="val 0"/>
              </a:avLst>
            </a:prstGeom>
            <a:gradFill flip="none" rotWithShape="1">
              <a:gsLst>
                <a:gs pos="0">
                  <a:schemeClr val="bg1">
                    <a:alpha val="47000"/>
                  </a:schemeClr>
                </a:gs>
                <a:gs pos="81000">
                  <a:schemeClr val="bg1">
                    <a:alpha val="30000"/>
                  </a:schemeClr>
                </a:gs>
              </a:gsLst>
              <a:path path="circle">
                <a:fillToRect r="100000" b="100000"/>
              </a:path>
              <a:tileRect l="-100000" t="-100000"/>
            </a:gradFill>
            <a:ln>
              <a:solidFill>
                <a:schemeClr val="bg1">
                  <a:alpha val="7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4D6246BF-AD21-EE64-45C2-58F8BFF440D9}"/>
                </a:ext>
                <a:ext uri="{C183D7F6-B498-43B3-948B-1728B52AA6E4}">
                  <adec:decorative xmlns:adec="http://schemas.microsoft.com/office/drawing/2017/decorative" val="1"/>
                </a:ext>
              </a:extLst>
            </p:cNvPr>
            <p:cNvSpPr/>
            <p:nvPr userDrawn="1"/>
          </p:nvSpPr>
          <p:spPr bwMode="auto">
            <a:xfrm>
              <a:off x="9762292" y="378680"/>
              <a:ext cx="694492" cy="694492"/>
            </a:xfrm>
            <a:prstGeom prst="ellipse">
              <a:avLst/>
            </a:prstGeom>
            <a:gradFill flip="none" rotWithShape="1">
              <a:gsLst>
                <a:gs pos="0">
                  <a:schemeClr val="bg1">
                    <a:alpha val="47000"/>
                  </a:schemeClr>
                </a:gs>
                <a:gs pos="81000">
                  <a:schemeClr val="bg1">
                    <a:alpha val="30000"/>
                  </a:schemeClr>
                </a:gs>
              </a:gsLst>
              <a:path path="circle">
                <a:fillToRect r="100000" b="100000"/>
              </a:path>
              <a:tileRect l="-100000" t="-100000"/>
            </a:gra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2" name="Picture 11" descr="Copilot icon">
              <a:extLst>
                <a:ext uri="{FF2B5EF4-FFF2-40B4-BE49-F238E27FC236}">
                  <a16:creationId xmlns:a16="http://schemas.microsoft.com/office/drawing/2014/main" id="{48E71862-46E9-1E30-ED58-7F0E39F782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65400" y="457644"/>
              <a:ext cx="488276" cy="536566"/>
            </a:xfrm>
            <a:prstGeom prst="rect">
              <a:avLst/>
            </a:prstGeom>
          </p:spPr>
        </p:pic>
      </p:grpSp>
      <p:sp>
        <p:nvSpPr>
          <p:cNvPr id="2" name="Footer Placeholder 7">
            <a:extLst>
              <a:ext uri="{FF2B5EF4-FFF2-40B4-BE49-F238E27FC236}">
                <a16:creationId xmlns:a16="http://schemas.microsoft.com/office/drawing/2014/main" id="{EA26270A-77BF-690B-2D74-E600C3FBD166}"/>
              </a:ext>
            </a:extLst>
          </p:cNvPr>
          <p:cNvSpPr>
            <a:spLocks noGrp="1"/>
          </p:cNvSpPr>
          <p:nvPr>
            <p:ph type="ftr" sz="quarter" idx="3"/>
          </p:nvPr>
        </p:nvSpPr>
        <p:spPr>
          <a:xfrm>
            <a:off x="584200" y="6539520"/>
            <a:ext cx="4114800" cy="153888"/>
          </a:xfrm>
          <a:prstGeom prst="rect">
            <a:avLst/>
          </a:prstGeom>
        </p:spPr>
        <p:txBody>
          <a:bodyPr horzOverflow="overflow" wrap="square" lIns="0" tIns="0" rIns="0" bIns="0">
            <a:spAutoFit/>
          </a:bodyPr>
          <a:lstStyle>
            <a:lvl1pPr>
              <a:defRPr kumimoji="0" lang="en-US" sz="1000" b="0" i="0" u="none" strike="noStrike" cap="none" spc="0" normalizeH="0" baseline="0" smtClean="0">
                <a:ln>
                  <a:noFill/>
                </a:ln>
                <a:solidFill>
                  <a:schemeClr val="tx1">
                    <a:lumMod val="50000"/>
                    <a:lumOff val="50000"/>
                  </a:schemeClr>
                </a:solidFill>
                <a:effectLst/>
                <a:uLnTx/>
                <a:uFillTx/>
                <a:cs typeface="Calibri" panose="020F0502020204030204" pitchFamily="34" charset="0"/>
              </a:defRPr>
            </a:lvl1pPr>
          </a:lstStyle>
          <a:p>
            <a:pPr defTabSz="914400"/>
            <a:r>
              <a:rPr lang="en-US"/>
              <a:t>Classified as Microsoft Confidential – Internal use only</a:t>
            </a:r>
          </a:p>
        </p:txBody>
      </p:sp>
    </p:spTree>
    <p:extLst>
      <p:ext uri="{BB962C8B-B14F-4D97-AF65-F5344CB8AC3E}">
        <p14:creationId xmlns:p14="http://schemas.microsoft.com/office/powerpoint/2010/main" val="121333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lvl1pPr>
          </a:lstStyle>
          <a:p>
            <a:r>
              <a:rPr lang="en-US"/>
              <a:t>Click to edit Master title style</a:t>
            </a:r>
          </a:p>
        </p:txBody>
      </p:sp>
      <p:sp>
        <p:nvSpPr>
          <p:cNvPr id="3" name="Footer Placeholder 4">
            <a:extLst>
              <a:ext uri="{FF2B5EF4-FFF2-40B4-BE49-F238E27FC236}">
                <a16:creationId xmlns:a16="http://schemas.microsoft.com/office/drawing/2014/main" id="{2644F843-1CA5-98F4-F10D-5114E3C362B1}"/>
              </a:ext>
            </a:extLst>
          </p:cNvPr>
          <p:cNvSpPr>
            <a:spLocks noGrp="1"/>
          </p:cNvSpPr>
          <p:nvPr>
            <p:ph type="ftr" sz="quarter" idx="11"/>
          </p:nvPr>
        </p:nvSpPr>
        <p:spPr>
          <a:xfrm>
            <a:off x="584200" y="6539520"/>
            <a:ext cx="4114800" cy="153888"/>
          </a:xfrm>
        </p:spPr>
        <p:txBody>
          <a:bodyPr/>
          <a:lstStyle/>
          <a:p>
            <a:pPr defTabSz="914400"/>
            <a:r>
              <a:rPr lang="en-US"/>
              <a:t>Classified as Microsoft Confidential – Internal use only</a:t>
            </a:r>
          </a:p>
        </p:txBody>
      </p:sp>
    </p:spTree>
    <p:extLst>
      <p:ext uri="{BB962C8B-B14F-4D97-AF65-F5344CB8AC3E}">
        <p14:creationId xmlns:p14="http://schemas.microsoft.com/office/powerpoint/2010/main" val="35404375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043241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2" descr="A computer screen shot of a computer screen&#10;&#10;Description automatically generated">
            <a:extLst>
              <a:ext uri="{FF2B5EF4-FFF2-40B4-BE49-F238E27FC236}">
                <a16:creationId xmlns:a16="http://schemas.microsoft.com/office/drawing/2014/main" id="{1B91B19F-5366-77DE-DF9E-1EF6C09E0E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logo of a company&#10;&#10;Description automatically generated">
            <a:extLst>
              <a:ext uri="{FF2B5EF4-FFF2-40B4-BE49-F238E27FC236}">
                <a16:creationId xmlns:a16="http://schemas.microsoft.com/office/drawing/2014/main" id="{A50F46D6-40FA-B93E-7296-AED50F90E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A446F"/>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A446F"/>
                </a:solidFill>
                <a:latin typeface="Segoe Sans Display Semibold" pitchFamily="2" charset="0"/>
                <a:cs typeface="Segoe Sans Display Semibold" pitchFamily="2" charset="0"/>
              </a:defRPr>
            </a:lvl1pPr>
          </a:lstStyle>
          <a:p>
            <a:pPr lvl="0"/>
            <a:r>
              <a:rPr lang="en-US"/>
              <a:t>Speaker name or subtitle</a:t>
            </a:r>
          </a:p>
        </p:txBody>
      </p:sp>
    </p:spTree>
    <p:extLst>
      <p:ext uri="{BB962C8B-B14F-4D97-AF65-F5344CB8AC3E}">
        <p14:creationId xmlns:p14="http://schemas.microsoft.com/office/powerpoint/2010/main" val="344834617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08">
          <p15:clr>
            <a:srgbClr val="FBAE40"/>
          </p15:clr>
        </p15:guide>
        <p15:guide id="26" orient="horz" pos="49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79D98-4754-A15A-7C99-84371BECB043}"/>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53176" r="35751"/>
          <a:stretch/>
        </p:blipFill>
        <p:spPr>
          <a:xfrm>
            <a:off x="1850" y="0"/>
            <a:ext cx="12192000" cy="6847363"/>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24378"/>
            <a:ext cx="9144000" cy="609398"/>
          </a:xfrm>
          <a:noFill/>
        </p:spPr>
        <p:txBody>
          <a:bodyPr lIns="0" tIns="0" rIns="0" bIns="0" anchor="b" anchorCtr="0">
            <a:spAutoFit/>
          </a:bodyPr>
          <a:lstStyle>
            <a:lvl1pPr>
              <a:defRPr lang="en-US" sz="44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4699"/>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Segoe Sans Display" pitchFamily="2" charset="0"/>
                <a:cs typeface="Segoe Sans Display" pitchFamily="2" charset="0"/>
              </a:defRPr>
            </a:lvl1pPr>
          </a:lstStyle>
          <a:p>
            <a:pPr lvl="0"/>
            <a:r>
              <a:rPr lang="en-US"/>
              <a:t>Speaker name or subtitle text</a:t>
            </a:r>
          </a:p>
        </p:txBody>
      </p:sp>
      <p:sp>
        <p:nvSpPr>
          <p:cNvPr id="3" name="Rectangle 2">
            <a:extLst>
              <a:ext uri="{FF2B5EF4-FFF2-40B4-BE49-F238E27FC236}">
                <a16:creationId xmlns:a16="http://schemas.microsoft.com/office/drawing/2014/main" id="{FB7D8090-7FA0-5DD9-EF7D-661A1656A25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120968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lang="en-US" sz="32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Click to edit Master title style</a:t>
            </a:r>
          </a:p>
        </p:txBody>
      </p:sp>
      <p:sp>
        <p:nvSpPr>
          <p:cNvPr id="3" name="Rectangle 2">
            <a:extLst>
              <a:ext uri="{FF2B5EF4-FFF2-40B4-BE49-F238E27FC236}">
                <a16:creationId xmlns:a16="http://schemas.microsoft.com/office/drawing/2014/main" id="{B2076DBE-7DB9-06C7-9AA4-D326B635E5BF}"/>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6964894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563334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lang="en-US" sz="3200" kern="1200" spc="-50" baseline="0" dirty="0">
                <a:ln w="3175">
                  <a:noFill/>
                </a:ln>
                <a:gradFill flip="none" rotWithShape="1">
                  <a:gsLst>
                    <a:gs pos="50000">
                      <a:srgbClr val="8661C5"/>
                    </a:gs>
                    <a:gs pos="0">
                      <a:srgbClr val="3E76D4"/>
                    </a:gs>
                    <a:gs pos="100000">
                      <a:srgbClr val="C73ECC"/>
                    </a:gs>
                  </a:gsLst>
                  <a:lin ang="2700000" scaled="1"/>
                  <a:tileRect/>
                </a:gradFill>
                <a:latin typeface="Segoe UI Semibold"/>
                <a:ea typeface="+mn-ea"/>
                <a:cs typeface="Segoe UI" panose="020B0502040204020203"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B2076DBE-7DB9-06C7-9AA4-D326B635E5BF}"/>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084925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5111391" cy="1329595"/>
          </a:xfrm>
          <a:noFill/>
        </p:spPr>
        <p:txBody>
          <a:bodyPr vert="horz" wrap="square" lIns="0" tIns="0" rIns="0" bIns="0" rtlCol="0" anchor="b" anchorCtr="0">
            <a:spAutoFit/>
          </a:bodyPr>
          <a:lstStyle>
            <a:lvl1pPr>
              <a:defRPr lang="en-US" sz="4800" b="1" i="0" dirty="0">
                <a:solidFill>
                  <a:schemeClr val="accent3"/>
                </a:solidFill>
                <a:latin typeface="Segoe Sans Display Semibold" pitchFamily="2" charset="0"/>
                <a:cs typeface="Segoe Sans Display Semibold" pitchFamily="2" charset="0"/>
              </a:defRPr>
            </a:lvl1pPr>
          </a:lstStyle>
          <a:p>
            <a:pPr lvl="0"/>
            <a:r>
              <a:rPr lang="en-US"/>
              <a:t>Event name or presentation title </a:t>
            </a:r>
          </a:p>
        </p:txBody>
      </p:sp>
    </p:spTree>
    <p:extLst>
      <p:ext uri="{BB962C8B-B14F-4D97-AF65-F5344CB8AC3E}">
        <p14:creationId xmlns:p14="http://schemas.microsoft.com/office/powerpoint/2010/main" val="118923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895339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11613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er stor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45FF17-5C1B-1FAC-2B0B-F8AEED707486}"/>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E9A60C29-70E4-48A8-1AD6-664797F8A49D}"/>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5893444-D178-4644-717D-109F0DD21C94}"/>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172B0E9-6FE9-0DD5-1E51-93E86ED7A90F}"/>
              </a:ext>
            </a:extLst>
          </p:cNvPr>
          <p:cNvSpPr>
            <a:spLocks noGrp="1"/>
          </p:cNvSpPr>
          <p:nvPr>
            <p:ph type="body" sz="quarter" idx="10" hasCustomPrompt="1"/>
          </p:nvPr>
        </p:nvSpPr>
        <p:spPr>
          <a:xfrm>
            <a:off x="6096000" y="620645"/>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7" name="Text Placeholder 61">
            <a:extLst>
              <a:ext uri="{FF2B5EF4-FFF2-40B4-BE49-F238E27FC236}">
                <a16:creationId xmlns:a16="http://schemas.microsoft.com/office/drawing/2014/main" id="{80FEEA81-F148-6156-7F23-495D80BE68C3}"/>
              </a:ext>
            </a:extLst>
          </p:cNvPr>
          <p:cNvSpPr>
            <a:spLocks noGrp="1"/>
          </p:cNvSpPr>
          <p:nvPr>
            <p:ph type="body" sz="quarter" idx="11" hasCustomPrompt="1"/>
          </p:nvPr>
        </p:nvSpPr>
        <p:spPr>
          <a:xfrm>
            <a:off x="6096000" y="252927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8" name="Text Placeholder 61">
            <a:extLst>
              <a:ext uri="{FF2B5EF4-FFF2-40B4-BE49-F238E27FC236}">
                <a16:creationId xmlns:a16="http://schemas.microsoft.com/office/drawing/2014/main" id="{58EE2FA4-084E-E229-BFBD-11AEC5673726}"/>
              </a:ext>
            </a:extLst>
          </p:cNvPr>
          <p:cNvSpPr>
            <a:spLocks noGrp="1"/>
          </p:cNvSpPr>
          <p:nvPr>
            <p:ph type="body" sz="quarter" idx="12" hasCustomPrompt="1"/>
          </p:nvPr>
        </p:nvSpPr>
        <p:spPr>
          <a:xfrm>
            <a:off x="6096000" y="443790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9" name="Text Placeholder 61">
            <a:extLst>
              <a:ext uri="{FF2B5EF4-FFF2-40B4-BE49-F238E27FC236}">
                <a16:creationId xmlns:a16="http://schemas.microsoft.com/office/drawing/2014/main" id="{1F924E61-E2BA-0B66-0881-3B025F2F18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73231D4B-E7DA-ABEC-7C60-D50BEEB10623}"/>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cxnSp>
        <p:nvCxnSpPr>
          <p:cNvPr id="11" name="Straight Connector 10">
            <a:extLst>
              <a:ext uri="{FF2B5EF4-FFF2-40B4-BE49-F238E27FC236}">
                <a16:creationId xmlns:a16="http://schemas.microsoft.com/office/drawing/2014/main" id="{46E5F2EA-15C9-BDAD-92EE-81CE16CA1A5A}"/>
              </a:ext>
            </a:extLst>
          </p:cNvPr>
          <p:cNvCxnSpPr>
            <a:cxnSpLocks/>
          </p:cNvCxnSpPr>
          <p:nvPr userDrawn="1"/>
        </p:nvCxnSpPr>
        <p:spPr>
          <a:xfrm>
            <a:off x="6096000" y="2397658"/>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BC662B-9797-BF45-BD4E-D84EDDB7574C}"/>
              </a:ext>
            </a:extLst>
          </p:cNvPr>
          <p:cNvCxnSpPr>
            <a:cxnSpLocks/>
          </p:cNvCxnSpPr>
          <p:nvPr userDrawn="1"/>
        </p:nvCxnSpPr>
        <p:spPr>
          <a:xfrm>
            <a:off x="6096000" y="4306286"/>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880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3308538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328791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9F7F-AFD3-39D6-1DD5-2CC5B43627BA}"/>
              </a:ext>
            </a:extLst>
          </p:cNvPr>
          <p:cNvSpPr>
            <a:spLocks noGrp="1"/>
          </p:cNvSpPr>
          <p:nvPr>
            <p:ph type="title" hasCustomPrompt="1"/>
          </p:nvPr>
        </p:nvSpPr>
        <p:spPr>
          <a:xfrm>
            <a:off x="549274" y="3200400"/>
            <a:ext cx="11089218" cy="457200"/>
          </a:xfrm>
        </p:spPr>
        <p:txBody>
          <a:bodyPr/>
          <a:lstStyle/>
          <a:p>
            <a:r>
              <a:rPr lang="en-US"/>
              <a:t>Divider slide</a:t>
            </a:r>
          </a:p>
        </p:txBody>
      </p:sp>
    </p:spTree>
    <p:extLst>
      <p:ext uri="{BB962C8B-B14F-4D97-AF65-F5344CB8AC3E}">
        <p14:creationId xmlns:p14="http://schemas.microsoft.com/office/powerpoint/2010/main" val="1700275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82570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3580717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A9B4-25FF-4E69-C471-320587B1AB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86D5D8-1B33-1EB0-7679-D02172905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6B86C-9A6D-9BA9-5842-FA71BFE255B6}"/>
              </a:ext>
            </a:extLst>
          </p:cNvPr>
          <p:cNvSpPr>
            <a:spLocks noGrp="1"/>
          </p:cNvSpPr>
          <p:nvPr>
            <p:ph type="dt" sz="half" idx="10"/>
          </p:nvPr>
        </p:nvSpPr>
        <p:spPr/>
        <p:txBody>
          <a:bodyPr/>
          <a:lstStyle/>
          <a:p>
            <a:fld id="{9E19F8D4-C48A-4AC5-946C-2422E21C9260}" type="datetimeFigureOut">
              <a:rPr lang="en-US" smtClean="0"/>
              <a:t>3/25/2026</a:t>
            </a:fld>
            <a:endParaRPr lang="en-US"/>
          </a:p>
        </p:txBody>
      </p:sp>
      <p:sp>
        <p:nvSpPr>
          <p:cNvPr id="5" name="Footer Placeholder 4">
            <a:extLst>
              <a:ext uri="{FF2B5EF4-FFF2-40B4-BE49-F238E27FC236}">
                <a16:creationId xmlns:a16="http://schemas.microsoft.com/office/drawing/2014/main" id="{8D2F0D18-4D6D-218A-054F-E46A2CA04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586AC-BE1B-B7A7-977B-DD1BD4C22948}"/>
              </a:ext>
            </a:extLst>
          </p:cNvPr>
          <p:cNvSpPr>
            <a:spLocks noGrp="1"/>
          </p:cNvSpPr>
          <p:nvPr>
            <p:ph type="sldNum" sz="quarter" idx="12"/>
          </p:nvPr>
        </p:nvSpPr>
        <p:spPr/>
        <p:txBody>
          <a:bodyPr/>
          <a:lstStyle/>
          <a:p>
            <a:fld id="{5D12553D-2D18-4233-94E4-3E262B9A9D76}" type="slidenum">
              <a:rPr lang="en-US" smtClean="0"/>
              <a:t>‹#›</a:t>
            </a:fld>
            <a:endParaRPr lang="en-US"/>
          </a:p>
        </p:txBody>
      </p:sp>
    </p:spTree>
    <p:extLst>
      <p:ext uri="{BB962C8B-B14F-4D97-AF65-F5344CB8AC3E}">
        <p14:creationId xmlns:p14="http://schemas.microsoft.com/office/powerpoint/2010/main" val="364497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B85E206-3828-D7E3-1087-5921DB68E6F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2501656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3954449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b="1" i="0" spc="0">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645085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832515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668098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50350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89441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625307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194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902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009582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85833689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140337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46726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267751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740772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421393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99902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92821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6738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3/25/2026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1222083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7010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441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o background -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64BF0F-965B-5914-4627-2C9273E020F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2" name="Slide Number Placeholder 4">
            <a:extLst>
              <a:ext uri="{FF2B5EF4-FFF2-40B4-BE49-F238E27FC236}">
                <a16:creationId xmlns:a16="http://schemas.microsoft.com/office/drawing/2014/main" id="{A5E954C3-B409-4448-81E2-AB30E10FF1C7}"/>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347035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intro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0D0933-331C-20E6-8B54-189E355842BD}"/>
              </a:ext>
            </a:extLst>
          </p:cNvPr>
          <p:cNvGrpSpPr/>
          <p:nvPr userDrawn="1"/>
        </p:nvGrpSpPr>
        <p:grpSpPr>
          <a:xfrm>
            <a:off x="0" y="0"/>
            <a:ext cx="12192000" cy="6858000"/>
            <a:chOff x="0" y="0"/>
            <a:chExt cx="12192000" cy="6858000"/>
          </a:xfrm>
        </p:grpSpPr>
        <p:pic>
          <p:nvPicPr>
            <p:cNvPr id="7" name="Picture 6" descr="A blurry image of a person's hand&#10;&#10;Description automatically generated">
              <a:extLst>
                <a:ext uri="{FF2B5EF4-FFF2-40B4-BE49-F238E27FC236}">
                  <a16:creationId xmlns:a16="http://schemas.microsoft.com/office/drawing/2014/main" id="{309D89FB-9578-9875-2B29-70D7CE5F7A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8" name="Rectangle 7">
              <a:extLst>
                <a:ext uri="{FF2B5EF4-FFF2-40B4-BE49-F238E27FC236}">
                  <a16:creationId xmlns:a16="http://schemas.microsoft.com/office/drawing/2014/main" id="{C5BE598B-F121-F2AE-9B69-D8971CDF6C99}"/>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Tree>
    <p:extLst>
      <p:ext uri="{BB962C8B-B14F-4D97-AF65-F5344CB8AC3E}">
        <p14:creationId xmlns:p14="http://schemas.microsoft.com/office/powerpoint/2010/main" val="28218385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a:extLst>
              <a:ext uri="{FF2B5EF4-FFF2-40B4-BE49-F238E27FC236}">
                <a16:creationId xmlns:a16="http://schemas.microsoft.com/office/drawing/2014/main" id="{DD0AF0F7-CB9D-430F-0371-DEAB62BB5B47}"/>
              </a:ext>
            </a:extLst>
          </p:cNvPr>
          <p:cNvPicPr>
            <a:picLocks noChangeAspect="1"/>
          </p:cNvPicPr>
          <p:nvPr userDrawn="1"/>
        </p:nvPicPr>
        <p:blipFill>
          <a:blip r:embed="rId3"/>
          <a:srcRect l="-2442" t="2545" r="-177247" b="-158601"/>
          <a:stretch>
            <a:fillRect/>
          </a:stretch>
        </p:blipFill>
        <p:spPr>
          <a:xfrm>
            <a:off x="571500" y="367746"/>
            <a:ext cx="1454782" cy="1331843"/>
          </a:xfrm>
          <a:prstGeom prst="rect">
            <a:avLst/>
          </a:prstGeom>
        </p:spPr>
      </p:pic>
    </p:spTree>
    <p:extLst>
      <p:ext uri="{BB962C8B-B14F-4D97-AF65-F5344CB8AC3E}">
        <p14:creationId xmlns:p14="http://schemas.microsoft.com/office/powerpoint/2010/main" val="1330076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4763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509309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9C42-81A0-A5E8-7132-A4F419996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C9A94-FE6F-75A9-5735-5FB6B5EF7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4C136-8F36-286F-DE26-A6E6B775C9D6}"/>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63301165-FD12-3256-708C-0FCBD87A3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9E9CD-2DB9-8FF3-D85C-929AB292E295}"/>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186875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D76A-D305-B99C-FEC4-BC25D3012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8CE5A-A306-DE08-D680-FBD3C4D33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EBEBB-48D0-8B99-018D-724FAF5A4439}"/>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59D3CB79-BAC3-33EE-167A-3C65AA03D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40C60-5ADD-B4B1-203B-6A4B23F8FB0F}"/>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1270578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527D-52EB-A2BA-3437-A6E76A884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3502A-3F42-B4C2-94CF-D03898A8F1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8CFAA5-D1BA-1091-C53B-536D12851DD6}"/>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EDDAE28B-05FB-2AB8-1E0A-7DC42FFEA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93C8F-6D2D-26BE-D24A-E3BDC2ECB8D5}"/>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140055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AC12-78A2-B6B7-E2AA-131B8E808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290CE-B9A7-7DD7-6B9A-7A213053A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557B6C-DF6A-6E09-9537-229F3BE124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A120EC-DC97-7A46-FF97-146F8E8C793F}"/>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6" name="Footer Placeholder 5">
            <a:extLst>
              <a:ext uri="{FF2B5EF4-FFF2-40B4-BE49-F238E27FC236}">
                <a16:creationId xmlns:a16="http://schemas.microsoft.com/office/drawing/2014/main" id="{1FB3BC27-3896-2D56-7065-CF2AACBC7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F1DB7-35E1-2701-BB38-403D52A26F69}"/>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3659518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E5EA-8E99-73B7-E32E-80065739F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0947-892F-55B7-ED9F-13D7653D0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11DE7-88C3-6472-136C-4373FC28AD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1BD1E-B0EB-32A4-4748-9D7D6A4AB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2A8A7-DB0D-4031-F54C-C684D47C55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53CE5F-C794-E46F-988C-F466B5082E01}"/>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8" name="Footer Placeholder 7">
            <a:extLst>
              <a:ext uri="{FF2B5EF4-FFF2-40B4-BE49-F238E27FC236}">
                <a16:creationId xmlns:a16="http://schemas.microsoft.com/office/drawing/2014/main" id="{470D8486-095D-3672-77CA-474199CC3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1C79D-1BD3-533D-171D-C3F4CB11DFAA}"/>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321409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28244D96-8B9D-A261-ED2F-20EAD84283A0}"/>
              </a:ext>
            </a:extLst>
          </p:cNvPr>
          <p:cNvSpPr/>
          <p:nvPr userDrawn="1"/>
        </p:nvSpPr>
        <p:spPr bwMode="auto">
          <a:xfrm>
            <a:off x="1524" y="6812280"/>
            <a:ext cx="12188952" cy="45720"/>
          </a:xfrm>
          <a:prstGeom prst="rect">
            <a:avLst/>
          </a:prstGeom>
          <a:gradFill>
            <a:gsLst>
              <a:gs pos="75000">
                <a:schemeClr val="accent1"/>
              </a:gs>
              <a:gs pos="25000">
                <a:schemeClr val="tx2"/>
              </a:gs>
            </a:gsLst>
            <a:lin ang="3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103872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B651-D9D2-133C-A1D2-1F039B886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3D3D35-1215-5AF8-E215-3740D98A88B2}"/>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4" name="Footer Placeholder 3">
            <a:extLst>
              <a:ext uri="{FF2B5EF4-FFF2-40B4-BE49-F238E27FC236}">
                <a16:creationId xmlns:a16="http://schemas.microsoft.com/office/drawing/2014/main" id="{B3DA780B-2008-06B7-BC86-81139E9A23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C860D6-6ED2-2DC8-ABC8-D3D8CEAD869F}"/>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3077046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D5060-7D2A-BB0A-D300-70A220AB358F}"/>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3" name="Footer Placeholder 2">
            <a:extLst>
              <a:ext uri="{FF2B5EF4-FFF2-40B4-BE49-F238E27FC236}">
                <a16:creationId xmlns:a16="http://schemas.microsoft.com/office/drawing/2014/main" id="{6BBD3518-DEE8-EA94-66D2-29F3635609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5D19B-BE14-07AE-DF11-CDB2AA22350F}"/>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4139443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3D8F-127C-C88A-8A69-1F82FC524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EAB51A-722F-A9CA-81A5-DB810F144A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4F1F6D-1A15-669A-43FD-EAAA751CB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5C3747-FAC4-7B36-E0D3-834C6855CD7B}"/>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6" name="Footer Placeholder 5">
            <a:extLst>
              <a:ext uri="{FF2B5EF4-FFF2-40B4-BE49-F238E27FC236}">
                <a16:creationId xmlns:a16="http://schemas.microsoft.com/office/drawing/2014/main" id="{CC57A372-B9A7-04BF-C6C0-50462A232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C91B9-3E19-B5D4-E2C6-9033FFC73CC1}"/>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4010554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E0B1-FE88-4A1A-DC49-95AAD2A58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D137B-0DBB-EBCD-ED96-6FFC026B9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A0853-8C78-6EB0-7CA2-6F02938EA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8E40D1-F822-6260-D1B1-BF2F740B2B0D}"/>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6" name="Footer Placeholder 5">
            <a:extLst>
              <a:ext uri="{FF2B5EF4-FFF2-40B4-BE49-F238E27FC236}">
                <a16:creationId xmlns:a16="http://schemas.microsoft.com/office/drawing/2014/main" id="{65380A3A-D51F-4BB6-CE2F-856F035C4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E8D76-E40B-F54B-4047-F20F0FA510F4}"/>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2049298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97CA-571C-2AD5-53EF-86A451541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AE2DF-55F6-5E02-EC72-2C4A79A9C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7F9-C5C9-986B-BC20-1C805C54564A}"/>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2B119C88-EB5B-6F43-802E-AD1176AFD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C3711-FE66-0C5E-711D-197615E0D94E}"/>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15798810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78BDE-8A9F-2D8D-D9C2-1C40FB1938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CBF74-5D1D-8739-3864-9A0AA2D592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12C87-1D61-37EF-7F35-12AAE4BF5BAB}"/>
              </a:ext>
            </a:extLst>
          </p:cNvPr>
          <p:cNvSpPr>
            <a:spLocks noGrp="1"/>
          </p:cNvSpPr>
          <p:nvPr>
            <p:ph type="dt" sz="half" idx="10"/>
          </p:nvPr>
        </p:nvSpPr>
        <p:spPr/>
        <p:txBody>
          <a:body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50C1CF1A-3166-9DDA-6B2C-FF12D3B3E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4BA57-94DB-4DAE-25D9-5DF69515EE4D}"/>
              </a:ext>
            </a:extLst>
          </p:cNvPr>
          <p:cNvSpPr>
            <a:spLocks noGrp="1"/>
          </p:cNvSpPr>
          <p:nvPr>
            <p:ph type="sldNum" sz="quarter" idx="12"/>
          </p:nvPr>
        </p:nvSpPr>
        <p:spPr/>
        <p:txBody>
          <a:bodyPr/>
          <a:lstStyle/>
          <a:p>
            <a:fld id="{C5E13E52-8A3A-49D2-80B2-0E48C632BD30}" type="slidenum">
              <a:rPr lang="en-US" smtClean="0"/>
              <a:t>‹#›</a:t>
            </a:fld>
            <a:endParaRPr lang="en-US"/>
          </a:p>
        </p:txBody>
      </p:sp>
    </p:spTree>
    <p:extLst>
      <p:ext uri="{BB962C8B-B14F-4D97-AF65-F5344CB8AC3E}">
        <p14:creationId xmlns:p14="http://schemas.microsoft.com/office/powerpoint/2010/main" val="437506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634138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9182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7157211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3962135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3278796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7E394-D3BD-3EE1-5415-B4F135F51FFC}"/>
              </a:ext>
            </a:extLst>
          </p:cNvPr>
          <p:cNvSpPr>
            <a:spLocks/>
          </p:cNvSpPr>
          <p:nvPr userDrawn="1"/>
        </p:nvSpPr>
        <p:spPr bwMode="auto">
          <a:xfrm>
            <a:off x="0" y="0"/>
            <a:ext cx="12192000" cy="6858000"/>
          </a:xfrm>
          <a:prstGeom prst="rect">
            <a:avLst/>
          </a:prstGeom>
          <a:solidFill>
            <a:schemeClr val="bg1"/>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7">
            <a:extLst>
              <a:ext uri="{FF2B5EF4-FFF2-40B4-BE49-F238E27FC236}">
                <a16:creationId xmlns:a16="http://schemas.microsoft.com/office/drawing/2014/main" id="{FAC07CFF-BA43-4681-5149-5ED1E296F585}"/>
              </a:ext>
            </a:extLst>
          </p:cNvPr>
          <p:cNvSpPr>
            <a:spLocks noGrp="1"/>
          </p:cNvSpPr>
          <p:nvPr>
            <p:ph type="ftr" sz="quarter" idx="3"/>
          </p:nvPr>
        </p:nvSpPr>
        <p:spPr>
          <a:xfrm>
            <a:off x="584200" y="6539520"/>
            <a:ext cx="4114800" cy="153888"/>
          </a:xfrm>
          <a:prstGeom prst="rect">
            <a:avLst/>
          </a:prstGeom>
        </p:spPr>
        <p:txBody>
          <a:bodyPr horzOverflow="overflow" wrap="square" lIns="0" tIns="0" rIns="0" bIns="0">
            <a:spAutoFit/>
          </a:bodyPr>
          <a:lstStyle>
            <a:lvl1pPr>
              <a:defRPr kumimoji="0" lang="en-US" sz="1000" b="0" i="0" u="none" strike="noStrike" cap="none" spc="0" normalizeH="0" baseline="0" smtClean="0">
                <a:ln>
                  <a:noFill/>
                </a:ln>
                <a:solidFill>
                  <a:schemeClr val="tx1"/>
                </a:solidFill>
                <a:effectLst/>
                <a:uLnTx/>
                <a:uFillTx/>
                <a:cs typeface="Calibri" panose="020F0502020204030204" pitchFamily="34" charset="0"/>
              </a:defRPr>
            </a:lvl1pPr>
          </a:lstStyle>
          <a:p>
            <a:r>
              <a:rPr lang="en-US"/>
              <a:t>Classified as Microsoft Confidential – Internal use only</a:t>
            </a:r>
          </a:p>
        </p:txBody>
      </p:sp>
    </p:spTree>
    <p:extLst>
      <p:ext uri="{BB962C8B-B14F-4D97-AF65-F5344CB8AC3E}">
        <p14:creationId xmlns:p14="http://schemas.microsoft.com/office/powerpoint/2010/main" val="2994444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17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9315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1.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
        <p:nvSpPr>
          <p:cNvPr id="20" name="Rectangle 19">
            <a:extLst>
              <a:ext uri="{FF2B5EF4-FFF2-40B4-BE49-F238E27FC236}">
                <a16:creationId xmlns:a16="http://schemas.microsoft.com/office/drawing/2014/main" id="{390E478A-0CF1-92BB-6544-671F49FC183A}"/>
              </a:ext>
              <a:ext uri="{C183D7F6-B498-43B3-948B-1728B52AA6E4}">
                <adec:decorative xmlns:adec="http://schemas.microsoft.com/office/drawing/2017/decorative" val="1"/>
              </a:ext>
            </a:extLst>
          </p:cNvPr>
          <p:cNvSpPr/>
          <p:nvPr/>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290137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dt="0"/>
  <p:txStyles>
    <p:titleStyle>
      <a:lvl1pPr algn="l" defTabSz="914400" rtl="0" eaLnBrk="1" latinLnBrk="0" hangingPunct="1">
        <a:lnSpc>
          <a:spcPct val="90000"/>
        </a:lnSpc>
        <a:spcBef>
          <a:spcPct val="0"/>
        </a:spcBef>
        <a:buNone/>
        <a:defRPr sz="4200" kern="1200" spc="-7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3204052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48" r:id="rId16"/>
    <p:sldLayoutId id="2147483763" r:id="rId17"/>
    <p:sldLayoutId id="2147483772" r:id="rId18"/>
    <p:sldLayoutId id="2147483773" r:id="rId19"/>
    <p:sldLayoutId id="2147483774" r:id="rId20"/>
    <p:sldLayoutId id="2147483781" r:id="rId21"/>
    <p:sldLayoutId id="2147483842" r:id="rId22"/>
    <p:sldLayoutId id="2147483944"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FFCD4-8235-EBEC-0545-1650CF724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05980F-8F43-7B86-F200-FF87A2CF6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C974C-A796-787F-5C96-E4EB4250B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64B249-97AB-4F71-985E-AAFA15648427}" type="datetimeFigureOut">
              <a:rPr lang="en-US" smtClean="0"/>
              <a:t>3/25/2026</a:t>
            </a:fld>
            <a:endParaRPr lang="en-US"/>
          </a:p>
        </p:txBody>
      </p:sp>
      <p:sp>
        <p:nvSpPr>
          <p:cNvPr id="5" name="Footer Placeholder 4">
            <a:extLst>
              <a:ext uri="{FF2B5EF4-FFF2-40B4-BE49-F238E27FC236}">
                <a16:creationId xmlns:a16="http://schemas.microsoft.com/office/drawing/2014/main" id="{B37BF98E-2EC2-F507-4360-FB1FDC40D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CB2CCC-04F0-919A-3DD4-370F6F3DC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E13E52-8A3A-49D2-80B2-0E48C632BD30}" type="slidenum">
              <a:rPr lang="en-US" smtClean="0"/>
              <a:t>‹#›</a:t>
            </a:fld>
            <a:endParaRPr lang="en-US"/>
          </a:p>
        </p:txBody>
      </p:sp>
    </p:spTree>
    <p:extLst>
      <p:ext uri="{BB962C8B-B14F-4D97-AF65-F5344CB8AC3E}">
        <p14:creationId xmlns:p14="http://schemas.microsoft.com/office/powerpoint/2010/main" val="529799938"/>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events/codeofconduct" TargetMode="External"/><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02_5EAD4CBE.xm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hyperlink" Target="https://support.microsoft.com/en-us/topic/video-tutorial-use-copilot-prompt-gallery-82fd9649-253a-492a-8875-cb4d7cb3ccd5" TargetMode="External"/><Relationship Id="rId3" Type="http://schemas.microsoft.com/office/2018/10/relationships/comments" Target="../comments/modernComment_109_34D3B113.xml"/><Relationship Id="rId7" Type="http://schemas.openxmlformats.org/officeDocument/2006/relationships/hyperlink" Target="https://m365.cloud.microsoft/copilot-prompts" TargetMode="External"/><Relationship Id="rId12" Type="http://schemas.openxmlformats.org/officeDocument/2006/relationships/hyperlink" Target="https://support.microsoft.com/en-us/topic/chat-with-copilot-in-outlook-8090e7b3-5b1d-4c6d-9b06-02edac062f58" TargetMode="External"/><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hyperlink" Target="https://m365.cloud.microsoft/chat/" TargetMode="External"/><Relationship Id="rId11" Type="http://schemas.openxmlformats.org/officeDocument/2006/relationships/hyperlink" Target="https://techcommunity.microsoft.com/blog/microsoft365copilotblog/introducing-copilot-memory-a-more-productive-and-personalized-ai-for-the-way-you/4432059" TargetMode="External"/><Relationship Id="rId5" Type="http://schemas.openxmlformats.org/officeDocument/2006/relationships/hyperlink" Target="https://support.microsoft.com/en-us/topic/microsoft-365-copilot-chat-video-tutorial-e54fb679-9554-435a-8418-d0e0ce2646c6" TargetMode="External"/><Relationship Id="rId10" Type="http://schemas.openxmlformats.org/officeDocument/2006/relationships/hyperlink" Target="https://support.microsoft.com/en-us/topic/get-started-with-personalizing-what-microsoft-365-copilot-remembers-cba7b79a-c46f-4ca7-b46e-2fa22c563f90" TargetMode="External"/><Relationship Id="rId4" Type="http://schemas.openxmlformats.org/officeDocument/2006/relationships/image" Target="../media/image49.png"/><Relationship Id="rId9" Type="http://schemas.openxmlformats.org/officeDocument/2006/relationships/hyperlink" Target="https://www.microsoft.com/en-us/microsoft-365/blog/2025/08/07/available-today-gpt-5-in-microsoft-365-copilo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r/VC6QSRZKb7" TargetMode="External"/><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7.xml"/><Relationship Id="rId7" Type="http://schemas.openxmlformats.org/officeDocument/2006/relationships/image" Target="../media/image3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hyperlink" Target="https://www.microsoft.com/en-us/microsoft-365/blog/2025/08/07/available-today-gpt-5-in-microsoft-365-copilot/" TargetMode="External"/><Relationship Id="rId3" Type="http://schemas.openxmlformats.org/officeDocument/2006/relationships/image" Target="../media/image49.png"/><Relationship Id="rId7" Type="http://schemas.openxmlformats.org/officeDocument/2006/relationships/hyperlink" Target="https://support.microsoft.com/en-us/topic/video-tutorial-use-copilot-prompt-gallery-82fd9649-253a-492a-8875-cb4d7cb3ccd5"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hyperlink" Target="https://m365.cloud.microsoft/copilot-prompts" TargetMode="External"/><Relationship Id="rId11" Type="http://schemas.openxmlformats.org/officeDocument/2006/relationships/hyperlink" Target="https://support.microsoft.com/en-us/topic/chat-with-copilot-in-outlook-8090e7b3-5b1d-4c6d-9b06-02edac062f58" TargetMode="External"/><Relationship Id="rId5" Type="http://schemas.openxmlformats.org/officeDocument/2006/relationships/hyperlink" Target="https://m365.cloud.microsoft/chat/" TargetMode="External"/><Relationship Id="rId10" Type="http://schemas.openxmlformats.org/officeDocument/2006/relationships/hyperlink" Target="https://techcommunity.microsoft.com/blog/microsoft365copilotblog/introducing-copilot-memory-a-more-productive-and-personalized-ai-for-the-way-you/4432059" TargetMode="External"/><Relationship Id="rId4" Type="http://schemas.openxmlformats.org/officeDocument/2006/relationships/hyperlink" Target="https://support.microsoft.com/en-us/topic/microsoft-365-copilot-chat-video-tutorial-e54fb679-9554-435a-8418-d0e0ce2646c6" TargetMode="External"/><Relationship Id="rId9" Type="http://schemas.openxmlformats.org/officeDocument/2006/relationships/hyperlink" Target="https://support.microsoft.com/en-us/topic/get-started-with-personalizing-what-microsoft-365-copilot-remembers-cba7b79a-c46f-4ca7-b46e-2fa22c563f9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hyperlink" Target="https://m365copilot.com/" TargetMode="External"/><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314981"/>
            <a:ext cx="9144000" cy="1218795"/>
          </a:xfrm>
        </p:spPr>
        <p:txBody>
          <a:bodyPr/>
          <a:lstStyle/>
          <a:p>
            <a:r>
              <a:t>Copilot Chat</a:t>
            </a:r>
            <a:br>
              <a:rPr/>
            </a:br>
            <a:r>
              <a:t>Prompt Mastery Series  </a:t>
            </a:r>
          </a:p>
        </p:txBody>
      </p:sp>
      <p:sp>
        <p:nvSpPr>
          <p:cNvPr id="4" name="TextBox 3">
            <a:extLst>
              <a:ext uri="{FF2B5EF4-FFF2-40B4-BE49-F238E27FC236}">
                <a16:creationId xmlns:a16="http://schemas.microsoft.com/office/drawing/2014/main" id="{1552EDC9-04B2-046B-512F-9908B6361632}"/>
              </a:ext>
            </a:extLst>
          </p:cNvPr>
          <p:cNvSpPr txBox="1"/>
          <p:nvPr/>
        </p:nvSpPr>
        <p:spPr>
          <a:xfrm>
            <a:off x="584200" y="3758684"/>
            <a:ext cx="6098720" cy="369332"/>
          </a:xfrm>
          <a:prstGeom prst="rect">
            <a:avLst/>
          </a:prstGeom>
          <a:noFill/>
        </p:spPr>
        <p:txBody>
          <a:bodyPr wrap="square">
            <a:spAutoFit/>
          </a:bodyPr>
          <a:lstStyle/>
          <a:p>
            <a:r>
              <a:rPr lang="en-US"/>
              <a:t>February 18, 2025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9F0F1-AEB3-9827-F167-B31E28A736D5}"/>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724866" y="1264978"/>
            <a:ext cx="10804526" cy="504835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6" name="TextBox 5">
            <a:extLst>
              <a:ext uri="{FF2B5EF4-FFF2-40B4-BE49-F238E27FC236}">
                <a16:creationId xmlns:a16="http://schemas.microsoft.com/office/drawing/2014/main" id="{25D55A53-D7F3-F89B-BBA0-6841627FDF86}"/>
              </a:ext>
            </a:extLst>
          </p:cNvPr>
          <p:cNvSpPr txBox="1"/>
          <p:nvPr/>
        </p:nvSpPr>
        <p:spPr>
          <a:xfrm>
            <a:off x="461468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7" name="TextBox 6">
            <a:extLst>
              <a:ext uri="{FF2B5EF4-FFF2-40B4-BE49-F238E27FC236}">
                <a16:creationId xmlns:a16="http://schemas.microsoft.com/office/drawing/2014/main" id="{BD6C61CF-9A83-68F3-758F-2597768D5836}"/>
              </a:ext>
            </a:extLst>
          </p:cNvPr>
          <p:cNvSpPr txBox="1"/>
          <p:nvPr/>
        </p:nvSpPr>
        <p:spPr>
          <a:xfrm>
            <a:off x="1260483" y="1469885"/>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rPr>
              <a:t>copilot.cloud.microsoft</a:t>
            </a:r>
          </a:p>
        </p:txBody>
      </p:sp>
      <p:sp>
        <p:nvSpPr>
          <p:cNvPr id="8" name="TextBox 7">
            <a:extLst>
              <a:ext uri="{FF2B5EF4-FFF2-40B4-BE49-F238E27FC236}">
                <a16:creationId xmlns:a16="http://schemas.microsoft.com/office/drawing/2014/main" id="{C446F902-FBB7-595E-773A-4F61F047C6A4}"/>
              </a:ext>
              <a:ext uri="{C183D7F6-B498-43B3-948B-1728B52AA6E4}">
                <adec:decorative xmlns:adec="http://schemas.microsoft.com/office/drawing/2017/decorative" val="1"/>
              </a:ext>
            </a:extLst>
          </p:cNvPr>
          <p:cNvSpPr txBox="1"/>
          <p:nvPr/>
        </p:nvSpPr>
        <p:spPr>
          <a:xfrm>
            <a:off x="8012746" y="1381601"/>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B6048D7E-F19B-13C4-5E8E-DC54B48583B1}"/>
              </a:ext>
              <a:ext uri="{C183D7F6-B498-43B3-948B-1728B52AA6E4}">
                <adec:decorative xmlns:adec="http://schemas.microsoft.com/office/drawing/2017/decorative" val="0"/>
              </a:ext>
            </a:extLst>
          </p:cNvPr>
          <p:cNvSpPr txBox="1"/>
          <p:nvPr/>
        </p:nvSpPr>
        <p:spPr>
          <a:xfrm>
            <a:off x="125237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10" name="TextBox 9">
            <a:extLst>
              <a:ext uri="{FF2B5EF4-FFF2-40B4-BE49-F238E27FC236}">
                <a16:creationId xmlns:a16="http://schemas.microsoft.com/office/drawing/2014/main" id="{FDE63ECC-3A77-6655-CBBC-ACE30A40DD45}"/>
              </a:ext>
              <a:ext uri="{C183D7F6-B498-43B3-948B-1728B52AA6E4}">
                <adec:decorative xmlns:adec="http://schemas.microsoft.com/office/drawing/2017/decorative" val="1"/>
              </a:ext>
            </a:extLst>
          </p:cNvPr>
          <p:cNvSpPr txBox="1"/>
          <p:nvPr/>
        </p:nvSpPr>
        <p:spPr>
          <a:xfrm>
            <a:off x="916971" y="1368889"/>
            <a:ext cx="3317128"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7456A833-C96A-E1D4-5A29-A761113874AC}"/>
              </a:ext>
            </a:extLst>
          </p:cNvPr>
          <p:cNvSpPr txBox="1"/>
          <p:nvPr/>
        </p:nvSpPr>
        <p:spPr>
          <a:xfrm>
            <a:off x="947619" y="1400476"/>
            <a:ext cx="3209365" cy="215444"/>
          </a:xfrm>
          <a:prstGeom prst="rect">
            <a:avLst/>
          </a:prstGeom>
          <a:noFill/>
        </p:spPr>
        <p:txBody>
          <a:bodyPr wrap="square" lIns="0" tIns="0" rIns="0" bIns="0" rtlCol="0" anchor="t">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m365copilot.com</a:t>
            </a:r>
            <a:endParaRPr kumimoji="0" lang="en-US" sz="1400" b="0" i="0" u="none" strike="noStrike" kern="1200" cap="none" spc="0" normalizeH="0" baseline="0" noProof="0">
              <a:ln>
                <a:noFill/>
              </a:ln>
              <a:solidFill>
                <a:prstClr val="white"/>
              </a:solidFill>
              <a:effectLst/>
              <a:uLnTx/>
              <a:uFillTx/>
              <a:latin typeface="Segoe UI"/>
              <a:ea typeface="+mn-ea"/>
              <a:cs typeface="+mn-cs"/>
              <a:hlinkClick r:id="" action="ppaction://noaction">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F333FDAD-4B6B-B68B-EBCD-CACF656F139E}"/>
              </a:ext>
              <a:ext uri="{C183D7F6-B498-43B3-948B-1728B52AA6E4}">
                <adec:decorative xmlns:adec="http://schemas.microsoft.com/office/drawing/2017/decorative" val="1"/>
              </a:ext>
            </a:extLst>
          </p:cNvPr>
          <p:cNvSpPr txBox="1"/>
          <p:nvPr/>
        </p:nvSpPr>
        <p:spPr>
          <a:xfrm>
            <a:off x="4562584" y="1368889"/>
            <a:ext cx="3203334"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TextBox 14">
            <a:extLst>
              <a:ext uri="{FF2B5EF4-FFF2-40B4-BE49-F238E27FC236}">
                <a16:creationId xmlns:a16="http://schemas.microsoft.com/office/drawing/2014/main" id="{203105D1-612C-3B6F-8C9A-E02946505D7F}"/>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255BF638-DDDC-001A-0E3F-06DA80EBD8CA}"/>
              </a:ext>
              <a:ext uri="{C183D7F6-B498-43B3-948B-1728B52AA6E4}">
                <adec:decorative xmlns:adec="http://schemas.microsoft.com/office/drawing/2017/decorative" val="1"/>
              </a:ext>
            </a:extLst>
          </p:cNvPr>
          <p:cNvSpPr txBox="1"/>
          <p:nvPr/>
        </p:nvSpPr>
        <p:spPr>
          <a:xfrm>
            <a:off x="8032544" y="3771520"/>
            <a:ext cx="3290775" cy="231133"/>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8" name="TextBox 17">
            <a:extLst>
              <a:ext uri="{FF2B5EF4-FFF2-40B4-BE49-F238E27FC236}">
                <a16:creationId xmlns:a16="http://schemas.microsoft.com/office/drawing/2014/main" id="{006764E2-FE82-AC76-6622-DC88304A0EA7}"/>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sp>
        <p:nvSpPr>
          <p:cNvPr id="22" name="TextBox 21">
            <a:extLst>
              <a:ext uri="{FF2B5EF4-FFF2-40B4-BE49-F238E27FC236}">
                <a16:creationId xmlns:a16="http://schemas.microsoft.com/office/drawing/2014/main" id="{A97D5890-B14B-74B6-6FA0-3D3D0E5F7F5D}"/>
              </a:ext>
              <a:ext uri="{C183D7F6-B498-43B3-948B-1728B52AA6E4}">
                <adec:decorative xmlns:adec="http://schemas.microsoft.com/office/drawing/2017/decorative" val="1"/>
              </a:ext>
            </a:extLst>
          </p:cNvPr>
          <p:cNvSpPr txBox="1"/>
          <p:nvPr/>
        </p:nvSpPr>
        <p:spPr>
          <a:xfrm>
            <a:off x="911023" y="375996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074D1E2E-0E23-64DE-89E3-A78D899E4256}"/>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Teams</a:t>
            </a:r>
          </a:p>
        </p:txBody>
      </p:sp>
      <p:sp>
        <p:nvSpPr>
          <p:cNvPr id="27" name="TextBox 26">
            <a:extLst>
              <a:ext uri="{FF2B5EF4-FFF2-40B4-BE49-F238E27FC236}">
                <a16:creationId xmlns:a16="http://schemas.microsoft.com/office/drawing/2014/main" id="{8D9C8746-49C5-4DF0-927D-C65F3636EAC0}"/>
              </a:ext>
              <a:ext uri="{C183D7F6-B498-43B3-948B-1728B52AA6E4}">
                <adec:decorative xmlns:adec="http://schemas.microsoft.com/office/drawing/2017/decorative" val="1"/>
              </a:ext>
            </a:extLst>
          </p:cNvPr>
          <p:cNvSpPr txBox="1"/>
          <p:nvPr/>
        </p:nvSpPr>
        <p:spPr>
          <a:xfrm>
            <a:off x="4475143" y="377127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4" name="TextBox 33">
            <a:extLst>
              <a:ext uri="{FF2B5EF4-FFF2-40B4-BE49-F238E27FC236}">
                <a16:creationId xmlns:a16="http://schemas.microsoft.com/office/drawing/2014/main" id="{976BEAC6-9329-6B42-907D-C5A522C9197D}"/>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Apps</a:t>
            </a:r>
          </a:p>
        </p:txBody>
      </p:sp>
      <p:sp>
        <p:nvSpPr>
          <p:cNvPr id="40" name="TextBox 39">
            <a:extLst>
              <a:ext uri="{FF2B5EF4-FFF2-40B4-BE49-F238E27FC236}">
                <a16:creationId xmlns:a16="http://schemas.microsoft.com/office/drawing/2014/main" id="{31527A1A-8BCA-C986-12E4-E37AEB1B9819}"/>
              </a:ext>
            </a:extLst>
          </p:cNvPr>
          <p:cNvSpPr txBox="1"/>
          <p:nvPr/>
        </p:nvSpPr>
        <p:spPr>
          <a:xfrm>
            <a:off x="8166890" y="3772294"/>
            <a:ext cx="3008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 mobile app</a:t>
            </a:r>
          </a:p>
        </p:txBody>
      </p:sp>
      <p:pic>
        <p:nvPicPr>
          <p:cNvPr id="45" name="Picture 44" descr="A screenshot of the Edge browser sidebar">
            <a:extLst>
              <a:ext uri="{FF2B5EF4-FFF2-40B4-BE49-F238E27FC236}">
                <a16:creationId xmlns:a16="http://schemas.microsoft.com/office/drawing/2014/main" id="{7A0553FB-0D41-54BB-5607-6CEED164A900}"/>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7405" y="1896177"/>
            <a:ext cx="45719" cy="49753"/>
          </a:xfrm>
          <a:prstGeom prst="rect">
            <a:avLst/>
          </a:prstGeom>
          <a:ln w="38100">
            <a:noFill/>
          </a:ln>
        </p:spPr>
      </p:pic>
      <p:sp>
        <p:nvSpPr>
          <p:cNvPr id="47" name="Title 1">
            <a:extLst>
              <a:ext uri="{FF2B5EF4-FFF2-40B4-BE49-F238E27FC236}">
                <a16:creationId xmlns:a16="http://schemas.microsoft.com/office/drawing/2014/main" id="{77A46A52-69B3-0534-346C-ACAEF7B5DCDE}"/>
              </a:ext>
            </a:extLst>
          </p:cNvPr>
          <p:cNvSpPr>
            <a:spLocks noGrp="1"/>
          </p:cNvSpPr>
          <p:nvPr>
            <p:ph type="title"/>
          </p:nvPr>
        </p:nvSpPr>
        <p:spPr>
          <a:xfrm>
            <a:off x="1391455" y="457200"/>
            <a:ext cx="10215328" cy="553998"/>
          </a:xfrm>
        </p:spPr>
        <p:txBody>
          <a:bodyPr lIns="91440" tIns="45720" rIns="91440" bIns="45720" anchor="t">
            <a:noAutofit/>
          </a:bodyPr>
          <a:lstStyle/>
          <a:p>
            <a:pPr marL="0" marR="0" lvl="0" indent="0" defTabSz="914367" fontAlgn="auto">
              <a:spcAft>
                <a:spcPts val="0"/>
              </a:spcAft>
              <a:buClrTx/>
              <a:buSzTx/>
              <a:tabLst/>
              <a:defRPr/>
            </a:pPr>
            <a:r>
              <a:rPr lang="en-US" sz="2400">
                <a:solidFill>
                  <a:schemeClr val="tx1"/>
                </a:solidFill>
                <a:latin typeface="Segoe UI Semibold"/>
              </a:rPr>
              <a:t>Access to Copilot Chat from where you’re working</a:t>
            </a:r>
          </a:p>
        </p:txBody>
      </p:sp>
      <p:pic>
        <p:nvPicPr>
          <p:cNvPr id="5" name="Picture 4">
            <a:extLst>
              <a:ext uri="{FF2B5EF4-FFF2-40B4-BE49-F238E27FC236}">
                <a16:creationId xmlns:a16="http://schemas.microsoft.com/office/drawing/2014/main" id="{9A6133D9-CA03-6701-3BE3-E01C36811C8E}"/>
              </a:ext>
            </a:extLst>
          </p:cNvPr>
          <p:cNvPicPr>
            <a:picLocks noChangeAspect="1"/>
          </p:cNvPicPr>
          <p:nvPr/>
        </p:nvPicPr>
        <p:blipFill>
          <a:blip r:embed="rId5"/>
          <a:stretch>
            <a:fillRect/>
          </a:stretch>
        </p:blipFill>
        <p:spPr>
          <a:xfrm>
            <a:off x="864166" y="4110905"/>
            <a:ext cx="3296256" cy="1866555"/>
          </a:xfrm>
          <a:prstGeom prst="rect">
            <a:avLst/>
          </a:prstGeom>
          <a:effectLst>
            <a:glow rad="63500">
              <a:schemeClr val="bg1">
                <a:lumMod val="85000"/>
                <a:alpha val="40000"/>
              </a:schemeClr>
            </a:glow>
          </a:effectLst>
        </p:spPr>
      </p:pic>
      <p:pic>
        <p:nvPicPr>
          <p:cNvPr id="23" name="Picture 22">
            <a:extLst>
              <a:ext uri="{FF2B5EF4-FFF2-40B4-BE49-F238E27FC236}">
                <a16:creationId xmlns:a16="http://schemas.microsoft.com/office/drawing/2014/main" id="{84BD539E-1AAB-4BD4-446B-85A0FBD9E8EA}"/>
              </a:ext>
            </a:extLst>
          </p:cNvPr>
          <p:cNvPicPr>
            <a:picLocks noChangeAspect="1"/>
          </p:cNvPicPr>
          <p:nvPr/>
        </p:nvPicPr>
        <p:blipFill>
          <a:blip r:embed="rId6"/>
          <a:stretch>
            <a:fillRect/>
          </a:stretch>
        </p:blipFill>
        <p:spPr>
          <a:xfrm>
            <a:off x="4490618" y="1733453"/>
            <a:ext cx="3296256" cy="1952926"/>
          </a:xfrm>
          <a:prstGeom prst="rect">
            <a:avLst/>
          </a:prstGeom>
          <a:effectLst>
            <a:glow rad="63500">
              <a:schemeClr val="bg1">
                <a:lumMod val="85000"/>
                <a:alpha val="40000"/>
              </a:schemeClr>
            </a:glow>
          </a:effectLst>
        </p:spPr>
      </p:pic>
      <p:pic>
        <p:nvPicPr>
          <p:cNvPr id="24" name="Picture 23">
            <a:extLst>
              <a:ext uri="{FF2B5EF4-FFF2-40B4-BE49-F238E27FC236}">
                <a16:creationId xmlns:a16="http://schemas.microsoft.com/office/drawing/2014/main" id="{2A8A9297-CAB2-5D7B-48E1-DBB9878F623C}"/>
              </a:ext>
            </a:extLst>
          </p:cNvPr>
          <p:cNvPicPr>
            <a:picLocks noChangeAspect="1"/>
          </p:cNvPicPr>
          <p:nvPr/>
        </p:nvPicPr>
        <p:blipFill>
          <a:blip r:embed="rId7"/>
          <a:stretch>
            <a:fillRect/>
          </a:stretch>
        </p:blipFill>
        <p:spPr>
          <a:xfrm>
            <a:off x="8007265" y="1733453"/>
            <a:ext cx="3296256" cy="1859256"/>
          </a:xfrm>
          <a:prstGeom prst="rect">
            <a:avLst/>
          </a:prstGeom>
          <a:effectLst>
            <a:glow rad="63500">
              <a:schemeClr val="bg1">
                <a:lumMod val="85000"/>
                <a:alpha val="40000"/>
              </a:schemeClr>
            </a:glow>
          </a:effectLst>
        </p:spPr>
      </p:pic>
      <p:pic>
        <p:nvPicPr>
          <p:cNvPr id="25" name="Picture 4">
            <a:extLst>
              <a:ext uri="{FF2B5EF4-FFF2-40B4-BE49-F238E27FC236}">
                <a16:creationId xmlns:a16="http://schemas.microsoft.com/office/drawing/2014/main" id="{49029B0D-433C-B043-C7DD-01F0E95EC5C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463" y="409450"/>
            <a:ext cx="528992" cy="5357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7F1D1A2-F1D3-3376-0FF6-C4B10B2181D8}"/>
              </a:ext>
            </a:extLst>
          </p:cNvPr>
          <p:cNvPicPr>
            <a:picLocks noChangeAspect="1"/>
          </p:cNvPicPr>
          <p:nvPr/>
        </p:nvPicPr>
        <p:blipFill>
          <a:blip r:embed="rId9"/>
          <a:stretch>
            <a:fillRect/>
          </a:stretch>
        </p:blipFill>
        <p:spPr>
          <a:xfrm>
            <a:off x="937843" y="1759904"/>
            <a:ext cx="3296256" cy="1859936"/>
          </a:xfrm>
          <a:prstGeom prst="rect">
            <a:avLst/>
          </a:prstGeom>
          <a:effectLst>
            <a:glow rad="63500">
              <a:schemeClr val="bg1">
                <a:lumMod val="85000"/>
                <a:alpha val="40000"/>
              </a:schemeClr>
            </a:glow>
          </a:effectLst>
        </p:spPr>
      </p:pic>
      <p:pic>
        <p:nvPicPr>
          <p:cNvPr id="3" name="Picture 2">
            <a:extLst>
              <a:ext uri="{FF2B5EF4-FFF2-40B4-BE49-F238E27FC236}">
                <a16:creationId xmlns:a16="http://schemas.microsoft.com/office/drawing/2014/main" id="{F833BF50-D699-A186-8A18-2892FBA67544}"/>
              </a:ext>
            </a:extLst>
          </p:cNvPr>
          <p:cNvPicPr>
            <a:picLocks noChangeAspect="1"/>
          </p:cNvPicPr>
          <p:nvPr/>
        </p:nvPicPr>
        <p:blipFill>
          <a:blip r:embed="rId10"/>
          <a:srcRect l="911" r="911"/>
          <a:stretch/>
        </p:blipFill>
        <p:spPr>
          <a:xfrm>
            <a:off x="9212560" y="4142389"/>
            <a:ext cx="917102" cy="2025114"/>
          </a:xfrm>
          <a:prstGeom prst="roundRect">
            <a:avLst>
              <a:gd name="adj" fmla="val 9561"/>
            </a:avLst>
          </a:prstGeom>
          <a:ln w="19050">
            <a:solidFill>
              <a:schemeClr val="tx1"/>
            </a:solidFill>
          </a:ln>
          <a:effectLst>
            <a:glow rad="63500">
              <a:schemeClr val="bg1">
                <a:lumMod val="75000"/>
                <a:alpha val="40000"/>
              </a:schemeClr>
            </a:glow>
            <a:outerShdw blurRad="50800" dist="38100" dir="2700000" algn="ctr" rotWithShape="0">
              <a:srgbClr val="000000">
                <a:alpha val="15000"/>
              </a:srgbClr>
            </a:outerShdw>
          </a:effectLst>
        </p:spPr>
      </p:pic>
      <p:pic>
        <p:nvPicPr>
          <p:cNvPr id="14" name="Picture 13">
            <a:extLst>
              <a:ext uri="{FF2B5EF4-FFF2-40B4-BE49-F238E27FC236}">
                <a16:creationId xmlns:a16="http://schemas.microsoft.com/office/drawing/2014/main" id="{52C29CE9-9618-F8D4-3AD9-F4B959FE3F1D}"/>
              </a:ext>
            </a:extLst>
          </p:cNvPr>
          <p:cNvPicPr>
            <a:picLocks noChangeAspect="1"/>
          </p:cNvPicPr>
          <p:nvPr/>
        </p:nvPicPr>
        <p:blipFill>
          <a:blip r:embed="rId11"/>
          <a:stretch>
            <a:fillRect/>
          </a:stretch>
        </p:blipFill>
        <p:spPr>
          <a:xfrm>
            <a:off x="4639823" y="4110413"/>
            <a:ext cx="2996596" cy="1920414"/>
          </a:xfrm>
          <a:prstGeom prst="rect">
            <a:avLst/>
          </a:prstGeom>
          <a:effectLst>
            <a:glow rad="63500">
              <a:schemeClr val="bg1">
                <a:lumMod val="85000"/>
                <a:alpha val="40000"/>
              </a:schemeClr>
            </a:glow>
          </a:effectLst>
        </p:spPr>
      </p:pic>
    </p:spTree>
    <p:extLst>
      <p:ext uri="{BB962C8B-B14F-4D97-AF65-F5344CB8AC3E}">
        <p14:creationId xmlns:p14="http://schemas.microsoft.com/office/powerpoint/2010/main" val="92980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99C7208-F1F7-2F9C-C820-001EB1670F4A}"/>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9" name="Text Placeholder 9">
            <a:extLst>
              <a:ext uri="{FF2B5EF4-FFF2-40B4-BE49-F238E27FC236}">
                <a16:creationId xmlns:a16="http://schemas.microsoft.com/office/drawing/2014/main" id="{58DBF4FF-111A-D5DD-7219-BD86B97FAC09}"/>
              </a:ext>
            </a:extLst>
          </p:cNvPr>
          <p:cNvSpPr txBox="1">
            <a:spLocks/>
          </p:cNvSpPr>
          <p:nvPr/>
        </p:nvSpPr>
        <p:spPr>
          <a:xfrm>
            <a:off x="5571073" y="2646704"/>
            <a:ext cx="5672576"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sz="2000">
                <a:solidFill>
                  <a:srgbClr val="111111"/>
                </a:solidFill>
                <a:latin typeface="Segoe UI Semibold" panose="020B0702040204020203" pitchFamily="34" charset="0"/>
                <a:cs typeface="Segoe UI Semibold" panose="020B0702040204020203" pitchFamily="34" charset="0"/>
              </a:rPr>
              <a:t>The GPT-5 model selector let’s users control reasoning depth with three modes.</a:t>
            </a:r>
            <a:endPar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endParaRPr>
          </a:p>
        </p:txBody>
      </p:sp>
      <p:cxnSp>
        <p:nvCxnSpPr>
          <p:cNvPr id="10" name="Straight Connector 9">
            <a:extLst>
              <a:ext uri="{FF2B5EF4-FFF2-40B4-BE49-F238E27FC236}">
                <a16:creationId xmlns:a16="http://schemas.microsoft.com/office/drawing/2014/main" id="{ABE353F3-5D57-4BAE-12D3-8CE5469990CE}"/>
              </a:ext>
              <a:ext uri="{C183D7F6-B498-43B3-948B-1728B52AA6E4}">
                <adec:decorative xmlns:adec="http://schemas.microsoft.com/office/drawing/2017/decorative" val="1"/>
              </a:ext>
            </a:extLst>
          </p:cNvPr>
          <p:cNvCxnSpPr>
            <a:cxnSpLocks/>
          </p:cNvCxnSpPr>
          <p:nvPr/>
        </p:nvCxnSpPr>
        <p:spPr>
          <a:xfrm>
            <a:off x="5571073" y="3631570"/>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 Placeholder 9">
            <a:extLst>
              <a:ext uri="{FF2B5EF4-FFF2-40B4-BE49-F238E27FC236}">
                <a16:creationId xmlns:a16="http://schemas.microsoft.com/office/drawing/2014/main" id="{61C01253-C286-90D8-E083-432DB411582E}"/>
              </a:ext>
            </a:extLst>
          </p:cNvPr>
          <p:cNvSpPr txBox="1">
            <a:spLocks/>
          </p:cNvSpPr>
          <p:nvPr/>
        </p:nvSpPr>
        <p:spPr>
          <a:xfrm>
            <a:off x="5571073" y="3870787"/>
            <a:ext cx="5570981"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Auto (Copilot Decides)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sz="2000">
                <a:solidFill>
                  <a:srgbClr val="111111"/>
                </a:solidFill>
                <a:latin typeface="Segoe UI Semibold" panose="020B0702040204020203" pitchFamily="34" charset="0"/>
                <a:cs typeface="Segoe UI Semibold" panose="020B0702040204020203" pitchFamily="34" charset="0"/>
              </a:rPr>
              <a:t>Quick Response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Think Deeper</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6" name="Title 3">
            <a:extLst>
              <a:ext uri="{FF2B5EF4-FFF2-40B4-BE49-F238E27FC236}">
                <a16:creationId xmlns:a16="http://schemas.microsoft.com/office/drawing/2014/main" id="{ED8A8A02-5D7B-6672-DA22-F082CF537668}"/>
              </a:ext>
            </a:extLst>
          </p:cNvPr>
          <p:cNvSpPr txBox="1">
            <a:spLocks noGrp="1"/>
          </p:cNvSpPr>
          <p:nvPr>
            <p:ph type="title" idx="4294967295"/>
          </p:nvPr>
        </p:nvSpPr>
        <p:spPr>
          <a:xfrm>
            <a:off x="468619" y="2841991"/>
            <a:ext cx="91440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a:solidFill>
                  <a:srgbClr val="7030A0"/>
                </a:solidFill>
                <a:latin typeface="Segoe UI Semibold"/>
                <a:cs typeface="Segoe UI Semibold"/>
              </a:rPr>
              <a:t>Copilot Chat </a:t>
            </a:r>
            <a:r>
              <a:rPr lang="en-US" sz="3200" b="0" i="0" kern="1200" spc="-50" baseline="0">
                <a:ln>
                  <a:noFill/>
                </a:ln>
                <a:solidFill>
                  <a:srgbClr val="000000"/>
                </a:solidFill>
                <a:effectLst/>
                <a:latin typeface="Segoe UI Semibold" panose="020B0702040204020203" pitchFamily="34" charset="0"/>
                <a:ea typeface="+mn-ea"/>
                <a:cs typeface="Segoe UI Semibold" panose="020B0702040204020203" pitchFamily="34" charset="0"/>
              </a:rPr>
              <a:t>GPT-5  </a:t>
            </a:r>
            <a:br>
              <a:rPr lang="en-US" sz="3200">
                <a:solidFill>
                  <a:srgbClr val="7030A0"/>
                </a:solidFill>
                <a:latin typeface="Segoe UI Semibold"/>
                <a:cs typeface="Segoe UI Semibold"/>
              </a:rPr>
            </a:br>
            <a:r>
              <a:rPr lang="en-US" sz="3200">
                <a:solidFill>
                  <a:srgbClr val="7030A0"/>
                </a:solidFill>
                <a:latin typeface="Segoe UI Semibold"/>
                <a:cs typeface="Segoe UI Semibold"/>
              </a:rPr>
              <a:t>Thinking Modes </a:t>
            </a:r>
            <a:endPar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5288-E5AE-2D74-CDC2-91D9A1069C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44FF51-CFBB-2147-D20F-69CE53E449D7}"/>
              </a:ext>
            </a:extLst>
          </p:cNvPr>
          <p:cNvSpPr>
            <a:spLocks noGrp="1"/>
          </p:cNvSpPr>
          <p:nvPr>
            <p:ph type="title"/>
          </p:nvPr>
        </p:nvSpPr>
        <p:spPr>
          <a:xfrm>
            <a:off x="612335" y="3140612"/>
            <a:ext cx="11858625" cy="615553"/>
          </a:xfrm>
        </p:spPr>
        <p:txBody>
          <a:bodyPr/>
          <a:lstStyle/>
          <a:p>
            <a:r>
              <a:rPr lang="en-IN" sz="4000">
                <a:latin typeface="Segoe UI Semibold"/>
                <a:cs typeface="Segoe UI Semibold"/>
              </a:rPr>
              <a:t>Demo</a:t>
            </a:r>
            <a:endParaRPr lang="en-US" sz="4000">
              <a:gradFill>
                <a:gsLst>
                  <a:gs pos="21000">
                    <a:schemeClr val="accent1"/>
                  </a:gs>
                  <a:gs pos="100000">
                    <a:schemeClr val="accent3"/>
                  </a:gs>
                </a:gsLst>
                <a:lin ang="2400000" scaled="0"/>
              </a:gradFill>
              <a:highlight>
                <a:srgbClr val="FFFF00"/>
              </a:highlight>
              <a:latin typeface="Segoe UI Semibold"/>
              <a:cs typeface="Segoe UI Semibold"/>
            </a:endParaRPr>
          </a:p>
        </p:txBody>
      </p:sp>
    </p:spTree>
    <p:extLst>
      <p:ext uri="{BB962C8B-B14F-4D97-AF65-F5344CB8AC3E}">
        <p14:creationId xmlns:p14="http://schemas.microsoft.com/office/powerpoint/2010/main" val="18791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D949-597B-D235-C4DD-765EA5FCF5E3}"/>
            </a:ext>
          </a:extLst>
        </p:cNvPr>
        <p:cNvGrpSpPr/>
        <p:nvPr/>
      </p:nvGrpSpPr>
      <p:grpSpPr>
        <a:xfrm>
          <a:off x="0" y="0"/>
          <a:ext cx="0" cy="0"/>
          <a:chOff x="0" y="0"/>
          <a:chExt cx="0" cy="0"/>
        </a:xfrm>
      </p:grpSpPr>
      <p:sp>
        <p:nvSpPr>
          <p:cNvPr id="24" name="Title 2">
            <a:extLst>
              <a:ext uri="{FF2B5EF4-FFF2-40B4-BE49-F238E27FC236}">
                <a16:creationId xmlns:a16="http://schemas.microsoft.com/office/drawing/2014/main" id="{3C151F01-C5ED-FD98-17D0-119A59D99A0A}"/>
              </a:ext>
            </a:extLst>
          </p:cNvPr>
          <p:cNvSpPr txBox="1">
            <a:spLocks/>
          </p:cNvSpPr>
          <p:nvPr/>
        </p:nvSpPr>
        <p:spPr>
          <a:xfrm>
            <a:off x="585787" y="315530"/>
            <a:ext cx="11020425" cy="430887"/>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dirty="0" smtClean="0">
                <a:ln w="3175">
                  <a:noFill/>
                </a:ln>
                <a:gradFill flip="none" rotWithShape="1">
                  <a:gsLst>
                    <a:gs pos="12000">
                      <a:srgbClr val="0078D4"/>
                    </a:gs>
                    <a:gs pos="100000">
                      <a:srgbClr val="C73ECC"/>
                    </a:gs>
                  </a:gsLst>
                  <a:lin ang="0" scaled="1"/>
                  <a:tileRect/>
                </a:gradFill>
                <a:effectLst/>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91F2C"/>
                </a:solidFill>
                <a:effectLst/>
                <a:uLnTx/>
                <a:uFillTx/>
                <a:latin typeface="Segoe Sans Display Semibold"/>
                <a:ea typeface="+mn-ea"/>
                <a:cs typeface="Segoe Sans Display Semibold"/>
              </a:rPr>
              <a:t>Copilot Chat powered by latest </a:t>
            </a:r>
            <a:r>
              <a:rPr kumimoji="0" lang="en-US" sz="2800" b="0" i="0" u="none" strike="noStrike" kern="1200" cap="none" spc="-50" normalizeH="0" baseline="0" noProof="0">
                <a:ln w="3175">
                  <a:noFill/>
                </a:ln>
                <a:solidFill>
                  <a:srgbClr val="000000"/>
                </a:solidFill>
                <a:effectLst/>
                <a:uLnTx/>
                <a:uFillTx/>
                <a:latin typeface="Segoe Sans Display Semibold"/>
                <a:ea typeface="+mn-ea"/>
                <a:cs typeface="Segoe Sans Display Semibold"/>
              </a:rPr>
              <a:t>GPT-5 models</a:t>
            </a:r>
          </a:p>
        </p:txBody>
      </p:sp>
      <p:sp>
        <p:nvSpPr>
          <p:cNvPr id="25" name="Text Placeholder 4">
            <a:extLst>
              <a:ext uri="{FF2B5EF4-FFF2-40B4-BE49-F238E27FC236}">
                <a16:creationId xmlns:a16="http://schemas.microsoft.com/office/drawing/2014/main" id="{2A1315A0-A4D4-B9C3-8634-7026D046B854}"/>
              </a:ext>
            </a:extLst>
          </p:cNvPr>
          <p:cNvSpPr txBox="1">
            <a:spLocks/>
          </p:cNvSpPr>
          <p:nvPr/>
        </p:nvSpPr>
        <p:spPr>
          <a:xfrm>
            <a:off x="617317" y="827778"/>
            <a:ext cx="10548088" cy="246221"/>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rPr>
              <a:t>Try the latest model from OpenAI today</a:t>
            </a:r>
          </a:p>
        </p:txBody>
      </p:sp>
      <p:sp>
        <p:nvSpPr>
          <p:cNvPr id="28" name="Rectangle: Rounded Corners 27">
            <a:extLst>
              <a:ext uri="{FF2B5EF4-FFF2-40B4-BE49-F238E27FC236}">
                <a16:creationId xmlns:a16="http://schemas.microsoft.com/office/drawing/2014/main" id="{4C0AAF09-D7BA-BA74-9518-5EEF8DD4B110}"/>
              </a:ext>
            </a:extLst>
          </p:cNvPr>
          <p:cNvSpPr/>
          <p:nvPr/>
        </p:nvSpPr>
        <p:spPr bwMode="auto">
          <a:xfrm>
            <a:off x="899886" y="1218837"/>
            <a:ext cx="10392228" cy="4953468"/>
          </a:xfrm>
          <a:prstGeom prst="roundRect">
            <a:avLst>
              <a:gd name="adj" fmla="val 3196"/>
            </a:avLst>
          </a:prstGeom>
          <a:solidFill>
            <a:schemeClr val="bg1">
              <a:lumMod val="95000"/>
              <a:alpha val="20000"/>
            </a:schemeClr>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4364C"/>
              </a:solidFill>
              <a:effectLst/>
              <a:uLnTx/>
              <a:uFillTx/>
              <a:latin typeface="Segoe UI Semibold"/>
              <a:ea typeface="+mn-ea"/>
              <a:cs typeface="+mn-cs"/>
            </a:endParaRPr>
          </a:p>
        </p:txBody>
      </p:sp>
      <p:grpSp>
        <p:nvGrpSpPr>
          <p:cNvPr id="3" name="Group 2">
            <a:extLst>
              <a:ext uri="{FF2B5EF4-FFF2-40B4-BE49-F238E27FC236}">
                <a16:creationId xmlns:a16="http://schemas.microsoft.com/office/drawing/2014/main" id="{6E9FF162-2916-E6CD-4D5F-2FDA6F2EBA72}"/>
              </a:ext>
            </a:extLst>
          </p:cNvPr>
          <p:cNvGrpSpPr/>
          <p:nvPr/>
        </p:nvGrpSpPr>
        <p:grpSpPr>
          <a:xfrm>
            <a:off x="1392601" y="1345948"/>
            <a:ext cx="3694176" cy="3483934"/>
            <a:chOff x="1082566" y="2793803"/>
            <a:chExt cx="3694176" cy="3483934"/>
          </a:xfrm>
        </p:grpSpPr>
        <p:sp>
          <p:nvSpPr>
            <p:cNvPr id="16" name="Rectangle: Rounded Corners 15">
              <a:extLst>
                <a:ext uri="{FF2B5EF4-FFF2-40B4-BE49-F238E27FC236}">
                  <a16:creationId xmlns:a16="http://schemas.microsoft.com/office/drawing/2014/main" id="{4D6E0730-4D9C-BB35-808B-11E9E4D0BDD4}"/>
                </a:ext>
                <a:ext uri="{C183D7F6-B498-43B3-948B-1728B52AA6E4}">
                  <adec:decorative xmlns:adec="http://schemas.microsoft.com/office/drawing/2017/decorative" val="1"/>
                </a:ext>
              </a:extLst>
            </p:cNvPr>
            <p:cNvSpPr/>
            <p:nvPr/>
          </p:nvSpPr>
          <p:spPr bwMode="auto">
            <a:xfrm>
              <a:off x="1082566" y="3305937"/>
              <a:ext cx="3694176" cy="2971800"/>
            </a:xfrm>
            <a:prstGeom prst="roundRect">
              <a:avLst>
                <a:gd name="adj" fmla="val 3394"/>
              </a:avLst>
            </a:prstGeom>
            <a:solidFill>
              <a:schemeClr val="bg1">
                <a:lumMod val="95000"/>
              </a:schemeClr>
            </a:solidFill>
            <a:ln w="6350">
              <a:solidFill>
                <a:schemeClr val="bg1">
                  <a:lumMod val="6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C2B92E65-98C0-B744-2430-0FF7FE5BE3BF}"/>
                </a:ext>
              </a:extLst>
            </p:cNvPr>
            <p:cNvCxnSpPr>
              <a:cxnSpLocks/>
            </p:cNvCxnSpPr>
            <p:nvPr/>
          </p:nvCxnSpPr>
          <p:spPr>
            <a:xfrm>
              <a:off x="2972947" y="4445682"/>
              <a:ext cx="0" cy="9569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32F44DF-6DDE-FCAA-F4D2-EA3EF6A20ABA}"/>
                </a:ext>
              </a:extLst>
            </p:cNvPr>
            <p:cNvPicPr>
              <a:picLocks noChangeAspect="1"/>
            </p:cNvPicPr>
            <p:nvPr/>
          </p:nvPicPr>
          <p:blipFill>
            <a:blip r:embed="rId3"/>
            <a:stretch>
              <a:fillRect/>
            </a:stretch>
          </p:blipFill>
          <p:spPr>
            <a:xfrm>
              <a:off x="1469870" y="3681158"/>
              <a:ext cx="2971465" cy="905589"/>
            </a:xfrm>
            <a:prstGeom prst="roundRect">
              <a:avLst/>
            </a:prstGeom>
            <a:solidFill>
              <a:schemeClr val="bg1">
                <a:lumMod val="95000"/>
              </a:schemeClr>
            </a:solidFill>
            <a:ln w="12700">
              <a:solidFill>
                <a:schemeClr val="bg1">
                  <a:lumMod val="85000"/>
                </a:schemeClr>
              </a:solidFill>
              <a:headEnd type="none" w="med" len="med"/>
              <a:tailEnd type="none" w="med" len="med"/>
            </a:ln>
            <a:effectLst/>
          </p:spPr>
        </p:pic>
        <p:sp>
          <p:nvSpPr>
            <p:cNvPr id="18" name="Freeform 8">
              <a:extLst>
                <a:ext uri="{FF2B5EF4-FFF2-40B4-BE49-F238E27FC236}">
                  <a16:creationId xmlns:a16="http://schemas.microsoft.com/office/drawing/2014/main" id="{FDCA1C4D-B8F3-02D7-D25E-4BB5D87D84EA}"/>
                </a:ext>
              </a:extLst>
            </p:cNvPr>
            <p:cNvSpPr/>
            <p:nvPr/>
          </p:nvSpPr>
          <p:spPr bwMode="blackWhite">
            <a:xfrm>
              <a:off x="2286833" y="5294065"/>
              <a:ext cx="1371600" cy="570657"/>
            </a:xfrm>
            <a:prstGeom prst="roundRect">
              <a:avLst>
                <a:gd name="adj" fmla="val 15369"/>
              </a:avLst>
            </a:prstGeom>
            <a:solidFill>
              <a:schemeClr val="bg1"/>
            </a:solidFill>
            <a:ln w="952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091F2C"/>
                  </a:solidFill>
                  <a:effectLst/>
                  <a:uLnTx/>
                  <a:uFillTx/>
                  <a:latin typeface="Segoe Sans Display Semibold"/>
                  <a:ea typeface="+mn-ea"/>
                  <a:cs typeface="Segoe Sans Display Semibold"/>
                </a:rPr>
                <a:t>GPT-4o</a:t>
              </a:r>
            </a:p>
          </p:txBody>
        </p:sp>
        <p:sp>
          <p:nvSpPr>
            <p:cNvPr id="21" name="Title 1">
              <a:extLst>
                <a:ext uri="{FF2B5EF4-FFF2-40B4-BE49-F238E27FC236}">
                  <a16:creationId xmlns:a16="http://schemas.microsoft.com/office/drawing/2014/main" id="{38196846-1753-3C3E-F942-B6EAEEE337F1}"/>
                </a:ext>
              </a:extLst>
            </p:cNvPr>
            <p:cNvSpPr txBox="1">
              <a:spLocks/>
            </p:cNvSpPr>
            <p:nvPr/>
          </p:nvSpPr>
          <p:spPr>
            <a:xfrm>
              <a:off x="1217737" y="2793803"/>
              <a:ext cx="3423834"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GPT-4o</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grpSp>
        <p:nvGrpSpPr>
          <p:cNvPr id="26" name="Group 25">
            <a:extLst>
              <a:ext uri="{FF2B5EF4-FFF2-40B4-BE49-F238E27FC236}">
                <a16:creationId xmlns:a16="http://schemas.microsoft.com/office/drawing/2014/main" id="{A6A31452-DE22-0230-67E1-A016DC955D65}"/>
              </a:ext>
            </a:extLst>
          </p:cNvPr>
          <p:cNvGrpSpPr/>
          <p:nvPr/>
        </p:nvGrpSpPr>
        <p:grpSpPr>
          <a:xfrm>
            <a:off x="6664317" y="1340771"/>
            <a:ext cx="4056251" cy="3498767"/>
            <a:chOff x="5701129" y="1680443"/>
            <a:chExt cx="4056251" cy="3498767"/>
          </a:xfrm>
        </p:grpSpPr>
        <p:sp>
          <p:nvSpPr>
            <p:cNvPr id="4" name="Rectangle: Rounded Corners 3">
              <a:extLst>
                <a:ext uri="{FF2B5EF4-FFF2-40B4-BE49-F238E27FC236}">
                  <a16:creationId xmlns:a16="http://schemas.microsoft.com/office/drawing/2014/main" id="{7D9C62B4-FFB1-25D4-F1BC-D6C2DC516C12}"/>
                </a:ext>
                <a:ext uri="{C183D7F6-B498-43B3-948B-1728B52AA6E4}">
                  <adec:decorative xmlns:adec="http://schemas.microsoft.com/office/drawing/2017/decorative" val="1"/>
                </a:ext>
              </a:extLst>
            </p:cNvPr>
            <p:cNvSpPr/>
            <p:nvPr/>
          </p:nvSpPr>
          <p:spPr bwMode="auto">
            <a:xfrm>
              <a:off x="5760870" y="2205545"/>
              <a:ext cx="3694570" cy="2973665"/>
            </a:xfrm>
            <a:prstGeom prst="roundRect">
              <a:avLst>
                <a:gd name="adj" fmla="val 2799"/>
              </a:avLst>
            </a:prstGeom>
            <a:solidFill>
              <a:schemeClr val="bg1">
                <a:lumMod val="95000"/>
              </a:schemeClr>
            </a:solidFill>
            <a:ln w="6350">
              <a:solidFill>
                <a:schemeClr val="bg1">
                  <a:lumMod val="6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2C0D7B02-D8DA-B550-BFDB-9431B3791D4E}"/>
                </a:ext>
              </a:extLst>
            </p:cNvPr>
            <p:cNvCxnSpPr>
              <a:cxnSpLocks/>
            </p:cNvCxnSpPr>
            <p:nvPr/>
          </p:nvCxnSpPr>
          <p:spPr>
            <a:xfrm>
              <a:off x="7612658" y="2751630"/>
              <a:ext cx="0" cy="95071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F814E0-6DD6-9102-16E9-A5074BCD8039}"/>
                </a:ext>
              </a:extLst>
            </p:cNvPr>
            <p:cNvCxnSpPr>
              <a:cxnSpLocks/>
            </p:cNvCxnSpPr>
            <p:nvPr/>
          </p:nvCxnSpPr>
          <p:spPr>
            <a:xfrm>
              <a:off x="7115926" y="3918829"/>
              <a:ext cx="0" cy="80032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05511-A632-68E8-9F68-8A05D1427BBB}"/>
                </a:ext>
              </a:extLst>
            </p:cNvPr>
            <p:cNvCxnSpPr/>
            <p:nvPr/>
          </p:nvCxnSpPr>
          <p:spPr>
            <a:xfrm>
              <a:off x="8137686" y="3699802"/>
              <a:ext cx="0" cy="111116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8">
              <a:extLst>
                <a:ext uri="{FF2B5EF4-FFF2-40B4-BE49-F238E27FC236}">
                  <a16:creationId xmlns:a16="http://schemas.microsoft.com/office/drawing/2014/main" id="{924356D0-AA50-58C6-04BC-BE930C2E5F44}"/>
                </a:ext>
              </a:extLst>
            </p:cNvPr>
            <p:cNvSpPr/>
            <p:nvPr/>
          </p:nvSpPr>
          <p:spPr bwMode="blackWhite">
            <a:xfrm>
              <a:off x="6924719" y="3470152"/>
              <a:ext cx="1353312" cy="570657"/>
            </a:xfrm>
            <a:prstGeom prst="roundRect">
              <a:avLst>
                <a:gd name="adj" fmla="val 19711"/>
              </a:avLst>
            </a:prstGeom>
            <a:solidFill>
              <a:schemeClr val="bg1"/>
            </a:solidFill>
            <a:ln w="952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091F2C"/>
                  </a:solidFill>
                  <a:effectLst/>
                  <a:uLnTx/>
                  <a:uFillTx/>
                  <a:latin typeface="Segoe Sans Display Semibold"/>
                  <a:ea typeface="+mn-ea"/>
                  <a:cs typeface="Segoe Sans Display Semibold"/>
                </a:rPr>
                <a:t>GPT-5 real-time router</a:t>
              </a:r>
            </a:p>
          </p:txBody>
        </p:sp>
        <p:sp>
          <p:nvSpPr>
            <p:cNvPr id="8" name="Freeform 8">
              <a:extLst>
                <a:ext uri="{FF2B5EF4-FFF2-40B4-BE49-F238E27FC236}">
                  <a16:creationId xmlns:a16="http://schemas.microsoft.com/office/drawing/2014/main" id="{AB794AA1-AA5E-5813-4DD7-89C3E595BBE4}"/>
                </a:ext>
              </a:extLst>
            </p:cNvPr>
            <p:cNvSpPr/>
            <p:nvPr/>
          </p:nvSpPr>
          <p:spPr bwMode="blackWhite">
            <a:xfrm>
              <a:off x="5994914" y="4436926"/>
              <a:ext cx="1371600" cy="566928"/>
            </a:xfrm>
            <a:prstGeom prst="roundRect">
              <a:avLst>
                <a:gd name="adj" fmla="val 19711"/>
              </a:avLst>
            </a:prstGeom>
            <a:solidFill>
              <a:schemeClr val="bg1"/>
            </a:solidFill>
            <a:ln w="952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w="3175">
                    <a:noFill/>
                  </a:ln>
                  <a:solidFill>
                    <a:srgbClr val="000000">
                      <a:lumMod val="65000"/>
                      <a:lumOff val="35000"/>
                    </a:srgbClr>
                  </a:solidFill>
                  <a:effectLst/>
                  <a:uLnTx/>
                  <a:uFillTx/>
                  <a:latin typeface="Segoe Sans Display Semibold"/>
                  <a:ea typeface="+mn-ea"/>
                  <a:cs typeface="Segoe Sans Display Semibold"/>
                </a:rPr>
                <a:t>Quick response</a:t>
              </a:r>
              <a:br>
                <a:rPr kumimoji="0" lang="en-US" sz="1600" b="1" i="0" u="none" strike="noStrike" kern="1200" cap="none" spc="0" normalizeH="0" baseline="0" noProof="0">
                  <a:ln w="3175">
                    <a:noFill/>
                  </a:ln>
                  <a:solidFill>
                    <a:srgbClr val="091F2C"/>
                  </a:solidFill>
                  <a:effectLst/>
                  <a:uLnTx/>
                  <a:uFillTx/>
                  <a:latin typeface="Segoe Sans Display Semibold"/>
                  <a:ea typeface="+mn-ea"/>
                  <a:cs typeface="Segoe Sans Display Semibold"/>
                </a:rPr>
              </a:br>
              <a:r>
                <a:rPr kumimoji="0" lang="en-US" sz="1100" b="1" i="0" u="none" strike="noStrike" kern="1200" cap="none" spc="0" normalizeH="0" baseline="0" noProof="0">
                  <a:ln w="3175">
                    <a:noFill/>
                  </a:ln>
                  <a:solidFill>
                    <a:srgbClr val="091F2C"/>
                  </a:solidFill>
                  <a:effectLst/>
                  <a:uLnTx/>
                  <a:uFillTx/>
                  <a:latin typeface="Segoe Sans Display Semibold"/>
                  <a:ea typeface="+mn-ea"/>
                  <a:cs typeface="Segoe Sans Display Semibold"/>
                </a:rPr>
                <a:t>High-throughput</a:t>
              </a:r>
              <a:endPar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sp>
          <p:nvSpPr>
            <p:cNvPr id="9" name="Freeform 8">
              <a:extLst>
                <a:ext uri="{FF2B5EF4-FFF2-40B4-BE49-F238E27FC236}">
                  <a16:creationId xmlns:a16="http://schemas.microsoft.com/office/drawing/2014/main" id="{2345E2C1-C839-FC61-3080-934AC0FE1FE7}"/>
                </a:ext>
              </a:extLst>
            </p:cNvPr>
            <p:cNvSpPr/>
            <p:nvPr/>
          </p:nvSpPr>
          <p:spPr bwMode="blackWhite">
            <a:xfrm>
              <a:off x="7884077" y="4432975"/>
              <a:ext cx="1371600" cy="566928"/>
            </a:xfrm>
            <a:prstGeom prst="roundRect">
              <a:avLst>
                <a:gd name="adj" fmla="val 15369"/>
              </a:avLst>
            </a:prstGeom>
            <a:solidFill>
              <a:schemeClr val="bg1"/>
            </a:solidFill>
            <a:ln w="952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w="3175">
                    <a:noFill/>
                  </a:ln>
                  <a:solidFill>
                    <a:srgbClr val="000000">
                      <a:lumMod val="65000"/>
                      <a:lumOff val="35000"/>
                    </a:srgbClr>
                  </a:solidFill>
                  <a:effectLst/>
                  <a:uLnTx/>
                  <a:uFillTx/>
                  <a:latin typeface="Segoe Sans Display Semibold"/>
                  <a:ea typeface="+mn-ea"/>
                  <a:cs typeface="Segoe Sans Display Semibold"/>
                </a:rPr>
                <a:t>Think deeper</a:t>
              </a:r>
              <a:br>
                <a:rPr kumimoji="0" lang="en-US" sz="1600" b="1" i="0" u="none" strike="noStrike" kern="1200" cap="none" spc="0" normalizeH="0" baseline="0" noProof="0">
                  <a:ln w="3175">
                    <a:noFill/>
                  </a:ln>
                  <a:solidFill>
                    <a:srgbClr val="091F2C"/>
                  </a:solidFill>
                  <a:effectLst/>
                  <a:uLnTx/>
                  <a:uFillTx/>
                  <a:latin typeface="Segoe Sans Display Semibold"/>
                  <a:ea typeface="+mn-ea"/>
                  <a:cs typeface="Segoe Sans Display Semibold"/>
                </a:rPr>
              </a:br>
              <a:r>
                <a:rPr kumimoji="0" lang="en-US" sz="1100" b="1" i="0" u="none" strike="noStrike" kern="1200" cap="none" spc="0" normalizeH="0" baseline="0" noProof="0">
                  <a:ln w="3175">
                    <a:noFill/>
                  </a:ln>
                  <a:solidFill>
                    <a:srgbClr val="091F2C"/>
                  </a:solidFill>
                  <a:effectLst/>
                  <a:uLnTx/>
                  <a:uFillTx/>
                  <a:latin typeface="Segoe Sans Display Semibold"/>
                  <a:ea typeface="+mn-ea"/>
                  <a:cs typeface="Segoe Sans Display Semibold"/>
                </a:rPr>
                <a:t>Deeper reasoning</a:t>
              </a:r>
              <a:endParaRPr kumimoji="0" lang="en-US" sz="1600" b="1" i="0" u="none" strike="noStrike" kern="1200" cap="none" spc="0" normalizeH="0" baseline="0" noProof="0">
                <a:ln w="3175">
                  <a:noFill/>
                </a:ln>
                <a:solidFill>
                  <a:srgbClr val="091F2C"/>
                </a:solidFill>
                <a:effectLst/>
                <a:uLnTx/>
                <a:uFillTx/>
                <a:latin typeface="Segoe Sans Display Semibold"/>
                <a:ea typeface="+mn-ea"/>
                <a:cs typeface="Segoe Sans Display Semibold"/>
              </a:endParaRPr>
            </a:p>
          </p:txBody>
        </p:sp>
        <p:sp>
          <p:nvSpPr>
            <p:cNvPr id="22" name="Title 1">
              <a:extLst>
                <a:ext uri="{FF2B5EF4-FFF2-40B4-BE49-F238E27FC236}">
                  <a16:creationId xmlns:a16="http://schemas.microsoft.com/office/drawing/2014/main" id="{FF7D3CFF-BA65-CB54-A49C-DD768F1B4555}"/>
                </a:ext>
              </a:extLst>
            </p:cNvPr>
            <p:cNvSpPr txBox="1">
              <a:spLocks/>
            </p:cNvSpPr>
            <p:nvPr/>
          </p:nvSpPr>
          <p:spPr>
            <a:xfrm>
              <a:off x="5701129" y="1680443"/>
              <a:ext cx="4056251"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GPT-5 models</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sp>
        <p:nvSpPr>
          <p:cNvPr id="29" name="Content Placeholder 26">
            <a:extLst>
              <a:ext uri="{FF2B5EF4-FFF2-40B4-BE49-F238E27FC236}">
                <a16:creationId xmlns:a16="http://schemas.microsoft.com/office/drawing/2014/main" id="{C10AE208-24E5-2DC7-09A7-3A50F1C856CB}"/>
              </a:ext>
            </a:extLst>
          </p:cNvPr>
          <p:cNvSpPr txBox="1">
            <a:spLocks/>
          </p:cNvSpPr>
          <p:nvPr/>
        </p:nvSpPr>
        <p:spPr>
          <a:xfrm>
            <a:off x="818269" y="4990371"/>
            <a:ext cx="4498436" cy="19082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11000"/>
              </a:lnSpc>
              <a:spcBef>
                <a:spcPts val="600"/>
              </a:spcBef>
              <a:spcAft>
                <a:spcPts val="1200"/>
              </a:spcAft>
              <a:buClr>
                <a:srgbClr val="F4364C"/>
              </a:buClr>
              <a:buSzTx/>
              <a:buFont typeface="Wingdings" pitchFamily="2" charset="2"/>
              <a:buChar char="ü"/>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a:rPr>
              <a:t>Prompt sent to GPT-4o</a:t>
            </a:r>
          </a:p>
        </p:txBody>
      </p:sp>
      <p:sp>
        <p:nvSpPr>
          <p:cNvPr id="30" name="Content Placeholder 26">
            <a:extLst>
              <a:ext uri="{FF2B5EF4-FFF2-40B4-BE49-F238E27FC236}">
                <a16:creationId xmlns:a16="http://schemas.microsoft.com/office/drawing/2014/main" id="{2D38CD17-408D-AFF6-8F80-05A32E5335BB}"/>
              </a:ext>
            </a:extLst>
          </p:cNvPr>
          <p:cNvSpPr txBox="1">
            <a:spLocks/>
          </p:cNvSpPr>
          <p:nvPr/>
        </p:nvSpPr>
        <p:spPr>
          <a:xfrm>
            <a:off x="6222132" y="5002260"/>
            <a:ext cx="4498436" cy="24853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1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 </a:t>
            </a:r>
          </a:p>
        </p:txBody>
      </p:sp>
      <p:sp>
        <p:nvSpPr>
          <p:cNvPr id="33" name="TextBox 32">
            <a:extLst>
              <a:ext uri="{FF2B5EF4-FFF2-40B4-BE49-F238E27FC236}">
                <a16:creationId xmlns:a16="http://schemas.microsoft.com/office/drawing/2014/main" id="{6C87DE8B-5AF1-09FC-2039-599DC0D4F586}"/>
              </a:ext>
            </a:extLst>
          </p:cNvPr>
          <p:cNvSpPr txBox="1"/>
          <p:nvPr/>
        </p:nvSpPr>
        <p:spPr>
          <a:xfrm>
            <a:off x="1741361" y="6332794"/>
            <a:ext cx="8961542" cy="246221"/>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0" i="0" u="none" strike="noStrike" cap="none" spc="-50" normalizeH="0" baseline="0">
                <a:ln w="3175">
                  <a:noFill/>
                </a:ln>
                <a:gradFill flip="none" rotWithShape="1">
                  <a:gsLst>
                    <a:gs pos="12000">
                      <a:srgbClr val="0078D4"/>
                    </a:gs>
                    <a:gs pos="100000">
                      <a:srgbClr val="C73ECC"/>
                    </a:gs>
                  </a:gsLst>
                  <a:lin ang="0" scaled="1"/>
                  <a:tileRect/>
                </a:gradFill>
                <a:effectLst/>
                <a:uLnTx/>
                <a:uFillTx/>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0000">
                    <a:lumMod val="65000"/>
                    <a:lumOff val="35000"/>
                  </a:srgbClr>
                </a:solidFill>
                <a:effectLst/>
                <a:uLnTx/>
                <a:uFillTx/>
                <a:latin typeface="Segoe Sans Display Semibold"/>
                <a:ea typeface="+mn-ea"/>
                <a:cs typeface="Segoe Sans Display Semibold"/>
              </a:rPr>
              <a:t>Both models are made secure with enterprise data protection and optimized for work</a:t>
            </a:r>
          </a:p>
        </p:txBody>
      </p:sp>
      <p:sp>
        <p:nvSpPr>
          <p:cNvPr id="2" name="Content Placeholder 26">
            <a:extLst>
              <a:ext uri="{FF2B5EF4-FFF2-40B4-BE49-F238E27FC236}">
                <a16:creationId xmlns:a16="http://schemas.microsoft.com/office/drawing/2014/main" id="{0B9881AC-6EDB-7F58-0C58-2CA8E95FA998}"/>
              </a:ext>
            </a:extLst>
          </p:cNvPr>
          <p:cNvSpPr txBox="1">
            <a:spLocks/>
          </p:cNvSpPr>
          <p:nvPr/>
        </p:nvSpPr>
        <p:spPr>
          <a:xfrm>
            <a:off x="6555980" y="4990371"/>
            <a:ext cx="4582570" cy="969368"/>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1000"/>
              </a:lnSpc>
              <a:spcBef>
                <a:spcPts val="600"/>
              </a:spcBef>
              <a:spcAft>
                <a:spcPts val="0"/>
              </a:spcAft>
              <a:buClr>
                <a:srgbClr val="F4364C"/>
              </a:buClr>
              <a:buSzTx/>
              <a:buFont typeface="Wingdings" pitchFamily="2" charset="2"/>
              <a:buChar char="ü"/>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Segoe Sans Display"/>
              </a:rPr>
              <a:t>GPT-5 real-time router analyzes complexity of prompt</a:t>
            </a:r>
          </a:p>
          <a:p>
            <a:pPr marL="285750" marR="0" lvl="0" indent="-285750" algn="l" defTabSz="914400" rtl="0" eaLnBrk="1" fontAlgn="auto" latinLnBrk="0" hangingPunct="1">
              <a:lnSpc>
                <a:spcPct val="111000"/>
              </a:lnSpc>
              <a:spcBef>
                <a:spcPts val="600"/>
              </a:spcBef>
              <a:spcAft>
                <a:spcPts val="0"/>
              </a:spcAft>
              <a:buClr>
                <a:srgbClr val="F4364C"/>
              </a:buClr>
              <a:buSzTx/>
              <a:buFont typeface="Wingdings" pitchFamily="2" charset="2"/>
              <a:buChar char="ü"/>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Segoe Sans Display"/>
              </a:rPr>
              <a:t>Simple prompts routed to GPT-5 high-throughput model</a:t>
            </a:r>
            <a:endParaRPr kumimoji="0" lang="en-US" sz="1100" b="0" i="0" u="none" strike="noStrike" kern="1200" cap="none" spc="0" normalizeH="0" baseline="0" noProof="0">
              <a:ln>
                <a:noFill/>
              </a:ln>
              <a:solidFill>
                <a:srgbClr val="091F2C"/>
              </a:solidFill>
              <a:effectLst/>
              <a:uLnTx/>
              <a:uFillTx/>
              <a:latin typeface="Segoe Pro Display Semibold" panose="020B0702040504020203" pitchFamily="34" charset="0"/>
              <a:ea typeface="+mn-ea"/>
              <a:cs typeface="Segoe Sans Display"/>
            </a:endParaRPr>
          </a:p>
          <a:p>
            <a:pPr marL="285750" marR="0" lvl="0" indent="-285750" algn="l" defTabSz="914400" rtl="0" eaLnBrk="1" fontAlgn="auto" latinLnBrk="0" hangingPunct="1">
              <a:lnSpc>
                <a:spcPct val="111000"/>
              </a:lnSpc>
              <a:spcBef>
                <a:spcPts val="600"/>
              </a:spcBef>
              <a:spcAft>
                <a:spcPts val="0"/>
              </a:spcAft>
              <a:buClr>
                <a:srgbClr val="F4364C"/>
              </a:buClr>
              <a:buSzTx/>
              <a:buFont typeface="Wingdings" pitchFamily="2" charset="2"/>
              <a:buChar char="ü"/>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Segoe Sans Display"/>
              </a:rPr>
              <a:t>Complex prompts routed to GPT-5 deeper reasoning model</a:t>
            </a:r>
          </a:p>
          <a:p>
            <a:pPr marL="285750" marR="0" lvl="0" indent="-285750" algn="l" defTabSz="914400" rtl="0" eaLnBrk="1" fontAlgn="auto" latinLnBrk="0" hangingPunct="1">
              <a:lnSpc>
                <a:spcPct val="111000"/>
              </a:lnSpc>
              <a:spcBef>
                <a:spcPts val="600"/>
              </a:spcBef>
              <a:spcAft>
                <a:spcPts val="0"/>
              </a:spcAft>
              <a:buClr>
                <a:srgbClr val="F4364C"/>
              </a:buClr>
              <a:buSzTx/>
              <a:buFont typeface="Wingdings" pitchFamily="2" charset="2"/>
              <a:buChar char="ü"/>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Segoe Sans Display"/>
              </a:rPr>
              <a:t>Users can also manually choose the best option for their prompt</a:t>
            </a:r>
          </a:p>
        </p:txBody>
      </p:sp>
      <p:cxnSp>
        <p:nvCxnSpPr>
          <p:cNvPr id="27" name="Straight Connector 26">
            <a:extLst>
              <a:ext uri="{FF2B5EF4-FFF2-40B4-BE49-F238E27FC236}">
                <a16:creationId xmlns:a16="http://schemas.microsoft.com/office/drawing/2014/main" id="{735A6AFF-6295-AB74-B013-AD4C3D537044}"/>
              </a:ext>
              <a:ext uri="{C183D7F6-B498-43B3-948B-1728B52AA6E4}">
                <adec:decorative xmlns:adec="http://schemas.microsoft.com/office/drawing/2017/decorative" val="1"/>
              </a:ext>
            </a:extLst>
          </p:cNvPr>
          <p:cNvCxnSpPr>
            <a:cxnSpLocks/>
          </p:cNvCxnSpPr>
          <p:nvPr/>
        </p:nvCxnSpPr>
        <p:spPr>
          <a:xfrm>
            <a:off x="5936342" y="1972360"/>
            <a:ext cx="0" cy="2775540"/>
          </a:xfrm>
          <a:prstGeom prst="line">
            <a:avLst/>
          </a:prstGeom>
          <a:ln w="12700">
            <a:solidFill>
              <a:srgbClr val="B1B3B3">
                <a:alpha val="24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9C83FD1-F3AF-B62F-9156-9A1622516E6F}"/>
              </a:ext>
            </a:extLst>
          </p:cNvPr>
          <p:cNvPicPr>
            <a:picLocks noChangeAspect="1"/>
          </p:cNvPicPr>
          <p:nvPr/>
        </p:nvPicPr>
        <p:blipFill>
          <a:blip r:embed="rId4"/>
          <a:stretch>
            <a:fillRect/>
          </a:stretch>
        </p:blipFill>
        <p:spPr>
          <a:xfrm>
            <a:off x="7192196" y="1959042"/>
            <a:ext cx="2767300" cy="775321"/>
          </a:xfrm>
          <a:prstGeom prst="roundRect">
            <a:avLst/>
          </a:prstGeom>
          <a:solidFill>
            <a:schemeClr val="bg1">
              <a:lumMod val="95000"/>
            </a:schemeClr>
          </a:solidFill>
          <a:ln w="12700">
            <a:solidFill>
              <a:schemeClr val="bg1">
                <a:lumMod val="85000"/>
              </a:schemeClr>
            </a:solidFill>
            <a:headEnd type="none" w="med" len="med"/>
            <a:tailEnd type="none" w="med" len="med"/>
          </a:ln>
          <a:effectLst/>
        </p:spPr>
      </p:pic>
      <p:sp>
        <p:nvSpPr>
          <p:cNvPr id="13" name="Rectangle: Rounded Corners 27">
            <a:extLst>
              <a:ext uri="{FF2B5EF4-FFF2-40B4-BE49-F238E27FC236}">
                <a16:creationId xmlns:a16="http://schemas.microsoft.com/office/drawing/2014/main" id="{83CD2FCB-2C34-E420-09DD-378E419DA067}"/>
              </a:ext>
            </a:extLst>
          </p:cNvPr>
          <p:cNvSpPr/>
          <p:nvPr/>
        </p:nvSpPr>
        <p:spPr bwMode="auto">
          <a:xfrm>
            <a:off x="7248201" y="2047957"/>
            <a:ext cx="959628" cy="459483"/>
          </a:xfrm>
          <a:prstGeom prst="roundRect">
            <a:avLst>
              <a:gd name="adj" fmla="val 22149"/>
            </a:avLst>
          </a:prstGeom>
          <a:solidFill>
            <a:schemeClr val="bg1">
              <a:lumMod val="95000"/>
              <a:alpha val="20000"/>
            </a:schemeClr>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4364C"/>
              </a:solidFill>
              <a:effectLst/>
              <a:uLnTx/>
              <a:uFillTx/>
              <a:latin typeface="Segoe UI Semibold"/>
              <a:ea typeface="+mn-ea"/>
              <a:cs typeface="+mn-cs"/>
            </a:endParaRPr>
          </a:p>
        </p:txBody>
      </p:sp>
    </p:spTree>
    <p:extLst>
      <p:ext uri="{BB962C8B-B14F-4D97-AF65-F5344CB8AC3E}">
        <p14:creationId xmlns:p14="http://schemas.microsoft.com/office/powerpoint/2010/main" val="286494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100"/>
                                  </p:stCondLst>
                                  <p:childTnLst>
                                    <p:animMotion origin="layout" path="M -2.08333E-7 -3.7037E-7 L -2.08333E-7 0.03542 " pathEditMode="relative" rAng="0" ptsTypes="AA">
                                      <p:cBhvr>
                                        <p:cTn id="9" dur="700" spd="-100000" fill="hold"/>
                                        <p:tgtEl>
                                          <p:spTgt spid="2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F1788D2-1C58-BACB-FFE9-6EB02849BFDD}"/>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5" name="Title 3">
            <a:extLst>
              <a:ext uri="{FF2B5EF4-FFF2-40B4-BE49-F238E27FC236}">
                <a16:creationId xmlns:a16="http://schemas.microsoft.com/office/drawing/2014/main" id="{DE95450F-4788-B43E-8DA7-EACBA5AE9E25}"/>
              </a:ext>
            </a:extLst>
          </p:cNvPr>
          <p:cNvSpPr txBox="1">
            <a:spLocks noGrp="1"/>
          </p:cNvSpPr>
          <p:nvPr>
            <p:ph type="title" idx="4294967295"/>
          </p:nvPr>
        </p:nvSpPr>
        <p:spPr>
          <a:xfrm>
            <a:off x="296508" y="2886613"/>
            <a:ext cx="9144000" cy="15388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lvl="0">
              <a:defRPr/>
            </a:pPr>
            <a:r>
              <a:rPr lang="en-US" sz="3200">
                <a:solidFill>
                  <a:schemeClr val="tx1"/>
                </a:solidFill>
                <a:latin typeface="Segoe UI Semibold"/>
                <a:cs typeface="Segoe UI Semibold"/>
              </a:rPr>
              <a:t>Personalize what </a:t>
            </a:r>
            <a:br>
              <a:rPr lang="en-US" sz="3200">
                <a:solidFill>
                  <a:schemeClr val="tx1"/>
                </a:solidFill>
                <a:latin typeface="Segoe UI Semibold"/>
                <a:cs typeface="Segoe UI Semibold"/>
              </a:rPr>
            </a:br>
            <a:r>
              <a:rPr lang="en-US" sz="3200">
                <a:solidFill>
                  <a:srgbClr val="7030A0"/>
                </a:solidFill>
                <a:latin typeface="Segoe UI Semibold"/>
                <a:cs typeface="Segoe UI Semibold"/>
              </a:rPr>
              <a:t>Copilot Chat </a:t>
            </a:r>
            <a:r>
              <a:rPr lang="en-US" sz="3200">
                <a:solidFill>
                  <a:schemeClr val="tx1"/>
                </a:solidFill>
                <a:latin typeface="Segoe UI Semibold"/>
                <a:cs typeface="Segoe UI Semibold"/>
              </a:rPr>
              <a:t>remembers</a:t>
            </a:r>
            <a:br>
              <a:rPr lang="en-US" sz="3600">
                <a:solidFill>
                  <a:srgbClr val="7030A0"/>
                </a:solidFill>
                <a:latin typeface="Segoe UI Semibold"/>
                <a:cs typeface="Segoe UI Semibold"/>
              </a:rPr>
            </a:b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6" name="Text Placeholder 9">
            <a:extLst>
              <a:ext uri="{FF2B5EF4-FFF2-40B4-BE49-F238E27FC236}">
                <a16:creationId xmlns:a16="http://schemas.microsoft.com/office/drawing/2014/main" id="{C345C0C2-8FFD-56C2-A664-572245581492}"/>
              </a:ext>
            </a:extLst>
          </p:cNvPr>
          <p:cNvSpPr txBox="1">
            <a:spLocks/>
          </p:cNvSpPr>
          <p:nvPr/>
        </p:nvSpPr>
        <p:spPr>
          <a:xfrm>
            <a:off x="5678901" y="2886613"/>
            <a:ext cx="5378857"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rPr>
              <a:t>Copilot personalizes your chat experience and it’s responses by:</a:t>
            </a:r>
          </a:p>
        </p:txBody>
      </p:sp>
      <p:cxnSp>
        <p:nvCxnSpPr>
          <p:cNvPr id="7" name="Straight Connector 6">
            <a:extLst>
              <a:ext uri="{FF2B5EF4-FFF2-40B4-BE49-F238E27FC236}">
                <a16:creationId xmlns:a16="http://schemas.microsoft.com/office/drawing/2014/main" id="{9EF0F397-0892-AE92-486B-489FFD2E3CD5}"/>
              </a:ext>
              <a:ext uri="{C183D7F6-B498-43B3-948B-1728B52AA6E4}">
                <adec:decorative xmlns:adec="http://schemas.microsoft.com/office/drawing/2017/decorative" val="1"/>
              </a:ext>
            </a:extLst>
          </p:cNvPr>
          <p:cNvCxnSpPr>
            <a:cxnSpLocks/>
          </p:cNvCxnSpPr>
          <p:nvPr/>
        </p:nvCxnSpPr>
        <p:spPr>
          <a:xfrm>
            <a:off x="5534131" y="3871479"/>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 Placeholder 9">
            <a:extLst>
              <a:ext uri="{FF2B5EF4-FFF2-40B4-BE49-F238E27FC236}">
                <a16:creationId xmlns:a16="http://schemas.microsoft.com/office/drawing/2014/main" id="{A679F4CE-1F86-6DDE-7DE1-5D23CDEC2ED8}"/>
              </a:ext>
            </a:extLst>
          </p:cNvPr>
          <p:cNvSpPr txBox="1">
            <a:spLocks/>
          </p:cNvSpPr>
          <p:nvPr/>
        </p:nvSpPr>
        <p:spPr>
          <a:xfrm>
            <a:off x="5675461" y="4110696"/>
            <a:ext cx="5282523"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Saving memories to Copilot Memory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sz="2000">
                <a:solidFill>
                  <a:srgbClr val="0070C0"/>
                </a:solidFill>
                <a:latin typeface="Segoe UI Semibold" panose="020B0702040204020203" pitchFamily="34" charset="0"/>
                <a:cs typeface="Segoe UI Semibold" panose="020B0702040204020203" pitchFamily="34" charset="0"/>
              </a:rPr>
              <a:t>Using your Copilot custom instructions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75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1B6E1-0257-E8D2-C887-6C2A158967E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D2CF5B2-2CB1-EE39-B550-83D36515F106}"/>
              </a:ext>
            </a:extLst>
          </p:cNvPr>
          <p:cNvSpPr>
            <a:spLocks noGrp="1"/>
          </p:cNvSpPr>
          <p:nvPr>
            <p:ph type="title"/>
          </p:nvPr>
        </p:nvSpPr>
        <p:spPr/>
        <p:txBody>
          <a:bodyPr>
            <a:normAutofit/>
          </a:bodyPr>
          <a:lstStyle/>
          <a:p>
            <a:r>
              <a:rPr lang="en-US" sz="2800">
                <a:cs typeface="Segoe Sans Display"/>
              </a:rPr>
              <a:t>Copilot Memory </a:t>
            </a:r>
            <a:endParaRPr lang="en-CA" b="1">
              <a:latin typeface="Segoe Sans Display Semibold" pitchFamily="2" charset="0"/>
              <a:cs typeface="Segoe Sans Display Semibold" pitchFamily="2" charset="0"/>
            </a:endParaRPr>
          </a:p>
        </p:txBody>
      </p:sp>
      <p:sp>
        <p:nvSpPr>
          <p:cNvPr id="2" name="Text Placeholder 2">
            <a:extLst>
              <a:ext uri="{FF2B5EF4-FFF2-40B4-BE49-F238E27FC236}">
                <a16:creationId xmlns:a16="http://schemas.microsoft.com/office/drawing/2014/main" id="{4192C367-BA41-A0D9-2157-7614547BAD33}"/>
              </a:ext>
            </a:extLst>
          </p:cNvPr>
          <p:cNvSpPr>
            <a:spLocks noGrp="1"/>
          </p:cNvSpPr>
          <p:nvPr>
            <p:ph type="body" sz="quarter" idx="10"/>
          </p:nvPr>
        </p:nvSpPr>
        <p:spPr>
          <a:xfrm>
            <a:off x="541722" y="1483314"/>
            <a:ext cx="3980282" cy="4699179"/>
          </a:xfrm>
        </p:spPr>
        <p:txBody>
          <a:bodyPr vert="horz" wrap="square" lIns="0" tIns="0" rIns="0" bIns="0" rtlCol="0" anchor="t">
            <a:normAutofit/>
          </a:bodyPr>
          <a:lstStyle/>
          <a:p>
            <a:r>
              <a:rPr lang="en-US" sz="2200" b="1" spc="-38">
                <a:ln w="3175">
                  <a:noFill/>
                </a:ln>
                <a:gradFill flip="none" rotWithShape="1">
                  <a:gsLst>
                    <a:gs pos="0">
                      <a:srgbClr val="3E76D4"/>
                    </a:gs>
                    <a:gs pos="50000">
                      <a:srgbClr val="8661C5"/>
                    </a:gs>
                    <a:gs pos="100000">
                      <a:srgbClr val="C73ECC"/>
                    </a:gs>
                  </a:gsLst>
                  <a:lin ang="2700000" scaled="1"/>
                  <a:tileRect/>
                </a:gradFill>
                <a:latin typeface="Segoe Sans Display" pitchFamily="2" charset="0"/>
              </a:rPr>
              <a:t>Copilot Memory </a:t>
            </a:r>
            <a:r>
              <a:rPr lang="en-US" sz="2200">
                <a:solidFill>
                  <a:srgbClr val="1E1E1E"/>
                </a:solidFill>
                <a:latin typeface="Segoe UI"/>
                <a:cs typeface="Segoe UI"/>
              </a:rPr>
              <a:t>is a </a:t>
            </a:r>
            <a:r>
              <a:rPr lang="en-US" sz="2200" b="1">
                <a:solidFill>
                  <a:srgbClr val="1E1E1E"/>
                </a:solidFill>
                <a:latin typeface="Segoe UI"/>
                <a:cs typeface="Segoe UI"/>
              </a:rPr>
              <a:t>Copilot Chat </a:t>
            </a:r>
            <a:r>
              <a:rPr lang="en-US" sz="2200">
                <a:solidFill>
                  <a:srgbClr val="1E1E1E"/>
                </a:solidFill>
                <a:latin typeface="Segoe UI"/>
                <a:cs typeface="Segoe UI"/>
              </a:rPr>
              <a:t>capability that remembers key facts about users—like their preferences, working style, and recurring topics. </a:t>
            </a:r>
            <a:endParaRPr lang="en-US" sz="2400"/>
          </a:p>
          <a:p>
            <a:endParaRPr lang="en-US" sz="2200">
              <a:solidFill>
                <a:srgbClr val="1E1E1E"/>
              </a:solidFill>
              <a:latin typeface="Segoe UI"/>
              <a:cs typeface="Segoe UI"/>
            </a:endParaRPr>
          </a:p>
          <a:p>
            <a:r>
              <a:rPr lang="en-US" sz="2200">
                <a:solidFill>
                  <a:srgbClr val="1E1E1E"/>
                </a:solidFill>
                <a:latin typeface="Segoe UI"/>
                <a:cs typeface="Segoe UI"/>
              </a:rPr>
              <a:t>It captures </a:t>
            </a:r>
            <a:r>
              <a:rPr lang="en-US" sz="2200" b="1">
                <a:solidFill>
                  <a:srgbClr val="1E1E1E"/>
                </a:solidFill>
                <a:latin typeface="Segoe UI"/>
                <a:cs typeface="Segoe UI"/>
              </a:rPr>
              <a:t>meaningful details from users’ conversations </a:t>
            </a:r>
            <a:r>
              <a:rPr lang="en-US" sz="2200">
                <a:solidFill>
                  <a:srgbClr val="1E1E1E"/>
                </a:solidFill>
                <a:latin typeface="Segoe UI"/>
                <a:cs typeface="Segoe UI"/>
              </a:rPr>
              <a:t>(for example, “I prefer Python for data science”) and </a:t>
            </a:r>
            <a:r>
              <a:rPr lang="en-US" sz="2200" b="1">
                <a:solidFill>
                  <a:srgbClr val="1E1E1E"/>
                </a:solidFill>
                <a:latin typeface="Segoe UI"/>
                <a:cs typeface="Segoe UI"/>
              </a:rPr>
              <a:t>applies them to future responses. </a:t>
            </a:r>
            <a:endParaRPr lang="en-US" sz="2400"/>
          </a:p>
        </p:txBody>
      </p:sp>
      <p:pic>
        <p:nvPicPr>
          <p:cNvPr id="7" name="Content Placeholder 8" descr="A screenshot of a computer&#10;&#10;AI-generated content may be incorrect.">
            <a:extLst>
              <a:ext uri="{FF2B5EF4-FFF2-40B4-BE49-F238E27FC236}">
                <a16:creationId xmlns:a16="http://schemas.microsoft.com/office/drawing/2014/main" id="{F0137116-E160-EF17-980A-786DCEEC99DB}"/>
              </a:ext>
            </a:extLst>
          </p:cNvPr>
          <p:cNvPicPr>
            <a:picLocks noChangeAspect="1"/>
          </p:cNvPicPr>
          <p:nvPr/>
        </p:nvPicPr>
        <p:blipFill>
          <a:blip r:embed="rId3"/>
          <a:stretch>
            <a:fillRect/>
          </a:stretch>
        </p:blipFill>
        <p:spPr>
          <a:xfrm>
            <a:off x="6339158" y="1011198"/>
            <a:ext cx="4237328" cy="4699179"/>
          </a:xfrm>
          <a:prstGeom prst="rect">
            <a:avLst/>
          </a:prstGeom>
        </p:spPr>
      </p:pic>
    </p:spTree>
    <p:extLst>
      <p:ext uri="{BB962C8B-B14F-4D97-AF65-F5344CB8AC3E}">
        <p14:creationId xmlns:p14="http://schemas.microsoft.com/office/powerpoint/2010/main" val="80332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1BBE-2936-DA8F-28B6-A1378DB664A1}"/>
              </a:ext>
            </a:extLst>
          </p:cNvPr>
          <p:cNvSpPr>
            <a:spLocks noGrp="1"/>
          </p:cNvSpPr>
          <p:nvPr>
            <p:ph type="title"/>
          </p:nvPr>
        </p:nvSpPr>
        <p:spPr>
          <a:xfrm>
            <a:off x="588263" y="457200"/>
            <a:ext cx="11018520" cy="1107996"/>
          </a:xfrm>
        </p:spPr>
        <p:txBody>
          <a:bodyPr/>
          <a:lstStyle/>
          <a:p>
            <a:pPr marL="0" rtl="0" eaLnBrk="1" latinLnBrk="0" hangingPunct="1">
              <a:spcBef>
                <a:spcPts val="3000"/>
              </a:spcBef>
              <a:spcAft>
                <a:spcPts val="1500"/>
              </a:spcAft>
            </a:pPr>
            <a:r>
              <a:rPr lang="en-US" sz="3600" b="1" i="0" kern="1200">
                <a:solidFill>
                  <a:schemeClr val="accent1">
                    <a:lumMod val="75000"/>
                  </a:schemeClr>
                </a:solidFill>
                <a:effectLst/>
                <a:latin typeface="Segoe UI" panose="020B0502040204020203" pitchFamily="34" charset="0"/>
                <a:ea typeface="+mn-ea"/>
                <a:cs typeface="+mn-cs"/>
              </a:rPr>
              <a:t>Scenarios to try</a:t>
            </a:r>
            <a:br>
              <a:rPr lang="en-US" b="1">
                <a:solidFill>
                  <a:schemeClr val="accent1">
                    <a:lumMod val="75000"/>
                  </a:schemeClr>
                </a:solidFill>
                <a:effectLst/>
              </a:rPr>
            </a:br>
            <a:endParaRPr lang="en-US" b="1">
              <a:solidFill>
                <a:schemeClr val="accent1">
                  <a:lumMod val="75000"/>
                </a:schemeClr>
              </a:solidFill>
            </a:endParaRPr>
          </a:p>
        </p:txBody>
      </p:sp>
      <p:sp>
        <p:nvSpPr>
          <p:cNvPr id="5" name="TextBox 4">
            <a:extLst>
              <a:ext uri="{FF2B5EF4-FFF2-40B4-BE49-F238E27FC236}">
                <a16:creationId xmlns:a16="http://schemas.microsoft.com/office/drawing/2014/main" id="{35F2AD84-BF43-58E8-CC34-4D9CFF34A65A}"/>
              </a:ext>
            </a:extLst>
          </p:cNvPr>
          <p:cNvSpPr txBox="1"/>
          <p:nvPr/>
        </p:nvSpPr>
        <p:spPr>
          <a:xfrm>
            <a:off x="649358" y="1130946"/>
            <a:ext cx="10025268" cy="4524315"/>
          </a:xfrm>
          <a:prstGeom prst="rect">
            <a:avLst/>
          </a:prstGeom>
          <a:noFill/>
        </p:spPr>
        <p:txBody>
          <a:bodyPr wrap="square">
            <a:spAutoFit/>
          </a:bodyPr>
          <a:lstStyle/>
          <a:p>
            <a:pPr algn="l"/>
            <a:r>
              <a:rPr lang="en-US" b="1" i="0">
                <a:solidFill>
                  <a:srgbClr val="1E1E1E"/>
                </a:solidFill>
                <a:effectLst/>
                <a:latin typeface="Segoe UI" panose="020B0502040204020203" pitchFamily="34" charset="0"/>
              </a:rPr>
              <a:t>Writing style and structure:</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“Please remember I prefer bulleted lists and clear headings.”</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“Ask me 10 questions to learn more about my writing style.”</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Tone and length:</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“Remember to keep tone professional and friendly.”</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“Keep replies to 5-7 sentences.”</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Citations and links:</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“Remember to include source links at the end of responses when available.”</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Visuals:</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“Remember to generate images in icon size.”</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Follow-up depth:</a:t>
            </a:r>
          </a:p>
          <a:p>
            <a:pPr marL="742950" lvl="1" indent="-285750" algn="l">
              <a:buFont typeface="Arial" panose="020B0604020202020204" pitchFamily="34" charset="0"/>
              <a:buChar char="•"/>
            </a:pPr>
            <a:r>
              <a:rPr lang="en-US" b="0" i="0">
                <a:solidFill>
                  <a:srgbClr val="1E1E1E"/>
                </a:solidFill>
                <a:effectLst/>
                <a:latin typeface="Segoe UI" panose="020B0502040204020203" pitchFamily="34" charset="0"/>
              </a:rPr>
              <a:t>“Remember to ask clarifying questions if my prompt is ambiguous.”</a:t>
            </a:r>
          </a:p>
        </p:txBody>
      </p:sp>
    </p:spTree>
    <p:extLst>
      <p:ext uri="{BB962C8B-B14F-4D97-AF65-F5344CB8AC3E}">
        <p14:creationId xmlns:p14="http://schemas.microsoft.com/office/powerpoint/2010/main" val="24985923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E91CE-26C2-6DD7-88DE-5F59CEE877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020A34-9C60-DF9F-E71C-4933F443E818}"/>
              </a:ext>
            </a:extLst>
          </p:cNvPr>
          <p:cNvSpPr>
            <a:spLocks noGrp="1"/>
          </p:cNvSpPr>
          <p:nvPr>
            <p:ph type="title"/>
          </p:nvPr>
        </p:nvSpPr>
        <p:spPr>
          <a:xfrm>
            <a:off x="612335" y="3140612"/>
            <a:ext cx="11858625" cy="615553"/>
          </a:xfrm>
        </p:spPr>
        <p:txBody>
          <a:bodyPr/>
          <a:lstStyle/>
          <a:p>
            <a:r>
              <a:rPr lang="en-IN" sz="4000">
                <a:latin typeface="Segoe UI Semibold"/>
                <a:cs typeface="Segoe UI Semibold"/>
              </a:rPr>
              <a:t>Demo</a:t>
            </a:r>
            <a:endParaRPr lang="en-US" sz="4000">
              <a:gradFill>
                <a:gsLst>
                  <a:gs pos="21000">
                    <a:schemeClr val="accent1"/>
                  </a:gs>
                  <a:gs pos="100000">
                    <a:schemeClr val="accent3"/>
                  </a:gs>
                </a:gsLst>
                <a:lin ang="2400000" scaled="0"/>
              </a:gradFill>
              <a:highlight>
                <a:srgbClr val="FFFF00"/>
              </a:highlight>
              <a:latin typeface="Segoe UI Semibold"/>
              <a:cs typeface="Segoe UI Semibold"/>
            </a:endParaRPr>
          </a:p>
        </p:txBody>
      </p:sp>
    </p:spTree>
    <p:extLst>
      <p:ext uri="{BB962C8B-B14F-4D97-AF65-F5344CB8AC3E}">
        <p14:creationId xmlns:p14="http://schemas.microsoft.com/office/powerpoint/2010/main" val="277668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F129C-E3DE-3EA1-D136-E05D1ABABF6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926AF13-BF23-6191-0333-59312B5D1956}"/>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5" name="Title 3">
            <a:extLst>
              <a:ext uri="{FF2B5EF4-FFF2-40B4-BE49-F238E27FC236}">
                <a16:creationId xmlns:a16="http://schemas.microsoft.com/office/drawing/2014/main" id="{18EB6C1B-2BBD-B954-89C3-789E098707C7}"/>
              </a:ext>
            </a:extLst>
          </p:cNvPr>
          <p:cNvSpPr txBox="1">
            <a:spLocks noGrp="1"/>
          </p:cNvSpPr>
          <p:nvPr>
            <p:ph type="title" idx="4294967295"/>
          </p:nvPr>
        </p:nvSpPr>
        <p:spPr>
          <a:xfrm>
            <a:off x="296508" y="2886613"/>
            <a:ext cx="9144000" cy="15388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lvl="0">
              <a:defRPr/>
            </a:pPr>
            <a:r>
              <a:rPr lang="en-US" sz="3200">
                <a:solidFill>
                  <a:schemeClr val="tx1"/>
                </a:solidFill>
                <a:latin typeface="Segoe UI Semibold"/>
                <a:cs typeface="Segoe UI Semibold"/>
              </a:rPr>
              <a:t> </a:t>
            </a:r>
            <a:br>
              <a:rPr lang="en-US" sz="3200">
                <a:solidFill>
                  <a:schemeClr val="tx1"/>
                </a:solidFill>
                <a:latin typeface="Segoe UI Semibold"/>
                <a:cs typeface="Segoe UI Semibold"/>
              </a:rPr>
            </a:br>
            <a:r>
              <a:rPr lang="en-US" sz="3200">
                <a:solidFill>
                  <a:srgbClr val="7030A0"/>
                </a:solidFill>
                <a:latin typeface="Segoe UI Semibold"/>
                <a:cs typeface="Segoe UI Semibold"/>
              </a:rPr>
              <a:t>Prompt Gallery </a:t>
            </a:r>
            <a:br>
              <a:rPr lang="en-US" sz="3600">
                <a:solidFill>
                  <a:srgbClr val="7030A0"/>
                </a:solidFill>
                <a:latin typeface="Segoe UI Semibold"/>
                <a:cs typeface="Segoe UI Semibold"/>
              </a:rPr>
            </a:b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6" name="Text Placeholder 9">
            <a:extLst>
              <a:ext uri="{FF2B5EF4-FFF2-40B4-BE49-F238E27FC236}">
                <a16:creationId xmlns:a16="http://schemas.microsoft.com/office/drawing/2014/main" id="{DC64D265-0E9B-FD13-A578-B2AB22F79F5B}"/>
              </a:ext>
            </a:extLst>
          </p:cNvPr>
          <p:cNvSpPr txBox="1">
            <a:spLocks/>
          </p:cNvSpPr>
          <p:nvPr/>
        </p:nvSpPr>
        <p:spPr>
          <a:xfrm>
            <a:off x="5675461" y="2763237"/>
            <a:ext cx="5378857"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000">
                <a:latin typeface="Segoe UI Semibold" panose="020B0702040204020203" pitchFamily="34" charset="0"/>
                <a:cs typeface="Segoe UI Semibold" panose="020B0702040204020203" pitchFamily="34" charset="0"/>
              </a:rPr>
              <a:t>Prompt Gallery is an in-product experience designed to help users discover, share, and utilize relevant prompts within Copilot Chat.</a:t>
            </a:r>
            <a:endParaRPr kumimoji="0" lang="en-GB" sz="2000" i="0" u="none" strike="noStrike" kern="1200" cap="none" spc="0" normalizeH="0" baseline="0" noProof="0">
              <a:ln>
                <a:noFill/>
              </a:ln>
              <a:solidFill>
                <a:srgbClr val="161616"/>
              </a:solidFill>
              <a:effectLst/>
              <a:uLnTx/>
              <a:uFillTx/>
              <a:latin typeface="Segoe UI Semibold" panose="020B0702040204020203" pitchFamily="34" charset="0"/>
              <a:cs typeface="Segoe UI Semibold" panose="020B0702040204020203" pitchFamily="34" charset="0"/>
            </a:endParaRPr>
          </a:p>
        </p:txBody>
      </p:sp>
      <p:cxnSp>
        <p:nvCxnSpPr>
          <p:cNvPr id="7" name="Straight Connector 6">
            <a:extLst>
              <a:ext uri="{FF2B5EF4-FFF2-40B4-BE49-F238E27FC236}">
                <a16:creationId xmlns:a16="http://schemas.microsoft.com/office/drawing/2014/main" id="{FAB17068-16FC-3880-DCFE-57319C54B532}"/>
              </a:ext>
              <a:ext uri="{C183D7F6-B498-43B3-948B-1728B52AA6E4}">
                <adec:decorative xmlns:adec="http://schemas.microsoft.com/office/drawing/2017/decorative" val="1"/>
              </a:ext>
            </a:extLst>
          </p:cNvPr>
          <p:cNvCxnSpPr>
            <a:cxnSpLocks/>
          </p:cNvCxnSpPr>
          <p:nvPr/>
        </p:nvCxnSpPr>
        <p:spPr>
          <a:xfrm>
            <a:off x="5534131" y="3871479"/>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 Placeholder 9">
            <a:extLst>
              <a:ext uri="{FF2B5EF4-FFF2-40B4-BE49-F238E27FC236}">
                <a16:creationId xmlns:a16="http://schemas.microsoft.com/office/drawing/2014/main" id="{23B38C7A-DA64-1E3A-AB98-7B47AD1D7A2C}"/>
              </a:ext>
            </a:extLst>
          </p:cNvPr>
          <p:cNvSpPr txBox="1">
            <a:spLocks/>
          </p:cNvSpPr>
          <p:nvPr/>
        </p:nvSpPr>
        <p:spPr>
          <a:xfrm>
            <a:off x="5675461" y="4110696"/>
            <a:ext cx="5282523"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b="1">
                <a:ln w="3175">
                  <a:noFill/>
                </a:ln>
                <a:gradFill flip="none">
                  <a:gsLst>
                    <a:gs pos="0">
                      <a:srgbClr val="F65567"/>
                    </a:gs>
                    <a:gs pos="32000">
                      <a:srgbClr val="AC35AF"/>
                    </a:gs>
                    <a:gs pos="68000">
                      <a:srgbClr val="0A6BBA"/>
                    </a:gs>
                    <a:gs pos="100000">
                      <a:srgbClr val="318581"/>
                    </a:gs>
                  </a:gsLst>
                  <a:path path="circle">
                    <a:fillToRect l="100000" t="100000"/>
                  </a:path>
                  <a:tileRect r="-100000" b="-100000"/>
                </a:gradFill>
                <a:latin typeface="Segoe UI Semibold"/>
                <a:cs typeface="Segoe UI"/>
              </a:rPr>
              <a:t>Discover Prompts</a:t>
            </a:r>
          </a:p>
          <a:p>
            <a:pPr marL="0" indent="0">
              <a:buNone/>
              <a:defRPr/>
            </a:pPr>
            <a:r>
              <a:rPr lang="en-US" sz="2000" b="1">
                <a:ln w="3175">
                  <a:noFill/>
                </a:ln>
                <a:gradFill flip="none">
                  <a:gsLst>
                    <a:gs pos="0">
                      <a:srgbClr val="F65567"/>
                    </a:gs>
                    <a:gs pos="32000">
                      <a:srgbClr val="AC35AF"/>
                    </a:gs>
                    <a:gs pos="68000">
                      <a:srgbClr val="0A6BBA"/>
                    </a:gs>
                    <a:gs pos="100000">
                      <a:srgbClr val="318581"/>
                    </a:gs>
                  </a:gsLst>
                  <a:path path="circle">
                    <a:fillToRect l="100000" t="100000"/>
                  </a:path>
                  <a:tileRect r="-100000" b="-100000"/>
                </a:gradFill>
                <a:latin typeface="Segoe UI Semibold"/>
                <a:cs typeface="Segoe UI"/>
              </a:rPr>
              <a:t>Save Prompts </a:t>
            </a:r>
          </a:p>
          <a:p>
            <a:pPr marL="0" indent="0">
              <a:buNone/>
              <a:defRPr/>
            </a:pPr>
            <a:r>
              <a:rPr lang="en-US" sz="2000" b="1">
                <a:ln w="3175">
                  <a:noFill/>
                </a:ln>
                <a:gradFill flip="none">
                  <a:gsLst>
                    <a:gs pos="0">
                      <a:srgbClr val="F65567"/>
                    </a:gs>
                    <a:gs pos="32000">
                      <a:srgbClr val="AC35AF"/>
                    </a:gs>
                    <a:gs pos="68000">
                      <a:srgbClr val="0A6BBA"/>
                    </a:gs>
                    <a:gs pos="100000">
                      <a:srgbClr val="318581"/>
                    </a:gs>
                  </a:gsLst>
                  <a:path path="circle">
                    <a:fillToRect l="100000" t="100000"/>
                  </a:path>
                  <a:tileRect r="-100000" b="-100000"/>
                </a:gradFill>
                <a:latin typeface="Segoe UI Semibold"/>
                <a:cs typeface="Segoe UI"/>
              </a:rPr>
              <a:t>Share Prompts with a Team</a:t>
            </a:r>
            <a:endParaRPr lang="en-DE" sz="2000" b="1">
              <a:ln w="3175">
                <a:noFill/>
              </a:ln>
              <a:gradFill flip="none">
                <a:gsLst>
                  <a:gs pos="0">
                    <a:srgbClr val="F65567"/>
                  </a:gs>
                  <a:gs pos="32000">
                    <a:srgbClr val="AC35AF"/>
                  </a:gs>
                  <a:gs pos="68000">
                    <a:srgbClr val="0A6BBA"/>
                  </a:gs>
                  <a:gs pos="100000">
                    <a:srgbClr val="318581"/>
                  </a:gs>
                </a:gsLst>
                <a:path path="circle">
                  <a:fillToRect l="100000" t="100000"/>
                </a:path>
                <a:tileRect r="-100000" b="-100000"/>
              </a:gradFill>
              <a:latin typeface="Segoe UI Semibold"/>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sz="2000">
                <a:solidFill>
                  <a:srgbClr val="0070C0"/>
                </a:solidFill>
                <a:latin typeface="Segoe UI Semibold" panose="020B0702040204020203" pitchFamily="34" charset="0"/>
                <a:cs typeface="Segoe UI Semibold" panose="020B0702040204020203" pitchFamily="34" charset="0"/>
              </a:rPr>
              <a:t> </a:t>
            </a:r>
            <a:endParaRPr kumimoji="0" lang="en-GB" sz="20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endParaRPr>
          </a:p>
        </p:txBody>
      </p:sp>
      <p:pic>
        <p:nvPicPr>
          <p:cNvPr id="2" name="Picture 1">
            <a:extLst>
              <a:ext uri="{FF2B5EF4-FFF2-40B4-BE49-F238E27FC236}">
                <a16:creationId xmlns:a16="http://schemas.microsoft.com/office/drawing/2014/main" id="{AA10028E-F368-E74E-917B-F1243EB1609C}"/>
              </a:ext>
            </a:extLst>
          </p:cNvPr>
          <p:cNvPicPr>
            <a:picLocks noChangeAspect="1"/>
          </p:cNvPicPr>
          <p:nvPr/>
        </p:nvPicPr>
        <p:blipFill>
          <a:blip r:embed="rId3"/>
          <a:stretch>
            <a:fillRect/>
          </a:stretch>
        </p:blipFill>
        <p:spPr>
          <a:xfrm>
            <a:off x="3021465" y="3248113"/>
            <a:ext cx="238125" cy="238125"/>
          </a:xfrm>
          <a:prstGeom prst="rect">
            <a:avLst/>
          </a:prstGeom>
        </p:spPr>
      </p:pic>
    </p:spTree>
    <p:extLst>
      <p:ext uri="{BB962C8B-B14F-4D97-AF65-F5344CB8AC3E}">
        <p14:creationId xmlns:p14="http://schemas.microsoft.com/office/powerpoint/2010/main" val="242033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B5723604-5269-CD01-CC50-C4AD555FADD9}"/>
            </a:ext>
          </a:extLst>
        </p:cNvPr>
        <p:cNvGrpSpPr/>
        <p:nvPr/>
      </p:nvGrpSpPr>
      <p:grpSpPr>
        <a:xfrm>
          <a:off x="0" y="0"/>
          <a:ext cx="0" cy="0"/>
          <a:chOff x="0" y="0"/>
          <a:chExt cx="0" cy="0"/>
        </a:xfrm>
      </p:grpSpPr>
      <p:sp>
        <p:nvSpPr>
          <p:cNvPr id="9" name="Rectangle: Top Corners Rounded 4">
            <a:extLst>
              <a:ext uri="{FF2B5EF4-FFF2-40B4-BE49-F238E27FC236}">
                <a16:creationId xmlns:a16="http://schemas.microsoft.com/office/drawing/2014/main" id="{CA548BEF-0238-8108-89FD-374E6DF997C1}"/>
              </a:ext>
              <a:ext uri="{C183D7F6-B498-43B3-948B-1728B52AA6E4}">
                <adec:decorative xmlns:adec="http://schemas.microsoft.com/office/drawing/2017/decorative" val="1"/>
              </a:ext>
            </a:extLst>
          </p:cNvPr>
          <p:cNvSpPr>
            <a:spLocks/>
          </p:cNvSpPr>
          <p:nvPr/>
        </p:nvSpPr>
        <p:spPr bwMode="auto">
          <a:xfrm rot="16200000">
            <a:off x="788091" y="1792927"/>
            <a:ext cx="3111808" cy="3511464"/>
          </a:xfrm>
          <a:prstGeom prst="round2SameRect">
            <a:avLst>
              <a:gd name="adj1" fmla="val 6069"/>
              <a:gd name="adj2" fmla="val 0"/>
            </a:avLst>
          </a:prstGeom>
          <a:solidFill>
            <a:srgbClr val="223642">
              <a:alpha val="8655"/>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0" name="Straight Connector 9">
            <a:extLst>
              <a:ext uri="{FF2B5EF4-FFF2-40B4-BE49-F238E27FC236}">
                <a16:creationId xmlns:a16="http://schemas.microsoft.com/office/drawing/2014/main" id="{5F8C8792-695A-891C-CBC6-5264E7C86837}"/>
              </a:ext>
              <a:ext uri="{C183D7F6-B498-43B3-948B-1728B52AA6E4}">
                <adec:decorative xmlns:adec="http://schemas.microsoft.com/office/drawing/2017/decorative" val="1"/>
              </a:ext>
            </a:extLst>
          </p:cNvPr>
          <p:cNvCxnSpPr>
            <a:cxnSpLocks/>
          </p:cNvCxnSpPr>
          <p:nvPr/>
        </p:nvCxnSpPr>
        <p:spPr>
          <a:xfrm>
            <a:off x="4094425" y="1992754"/>
            <a:ext cx="0" cy="3111809"/>
          </a:xfrm>
          <a:prstGeom prst="line">
            <a:avLst/>
          </a:prstGeom>
          <a:noFill/>
          <a:ln w="12700" cap="rnd">
            <a:gradFill flip="none" rotWithShape="1">
              <a:gsLst>
                <a:gs pos="25000">
                  <a:srgbClr val="F4364C"/>
                </a:gs>
                <a:gs pos="0">
                  <a:srgbClr val="FF5C39"/>
                </a:gs>
                <a:gs pos="50000">
                  <a:srgbClr val="C03BC4"/>
                </a:gs>
                <a:gs pos="75000">
                  <a:srgbClr val="0078D4"/>
                </a:gs>
                <a:gs pos="100000">
                  <a:srgbClr val="14938C"/>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25CCF86-5234-D6D7-3E64-9EA46DB8FAD4}"/>
              </a:ext>
            </a:extLst>
          </p:cNvPr>
          <p:cNvSpPr>
            <a:spLocks noGrp="1"/>
          </p:cNvSpPr>
          <p:nvPr>
            <p:ph type="title"/>
          </p:nvPr>
        </p:nvSpPr>
        <p:spPr/>
        <p:txBody>
          <a:bodyPr/>
          <a:lstStyle/>
          <a:p>
            <a:r>
              <a:rPr lang="en-DE">
                <a:solidFill>
                  <a:schemeClr val="tx1"/>
                </a:solidFill>
              </a:rPr>
              <a:t>Prompt Gallery</a:t>
            </a:r>
          </a:p>
        </p:txBody>
      </p:sp>
      <p:sp>
        <p:nvSpPr>
          <p:cNvPr id="6" name="TextBox 5">
            <a:extLst>
              <a:ext uri="{FF2B5EF4-FFF2-40B4-BE49-F238E27FC236}">
                <a16:creationId xmlns:a16="http://schemas.microsoft.com/office/drawing/2014/main" id="{656ABEA6-6659-DED6-833F-CAD48AFD5859}"/>
              </a:ext>
            </a:extLst>
          </p:cNvPr>
          <p:cNvSpPr txBox="1"/>
          <p:nvPr/>
        </p:nvSpPr>
        <p:spPr>
          <a:xfrm>
            <a:off x="847570" y="2437543"/>
            <a:ext cx="3120137" cy="40011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DE" sz="2000" b="1" i="0" u="none" strike="noStrike" kern="1200" cap="none" spc="0" normalizeH="0" baseline="0" noProof="0">
                <a:ln w="3175">
                  <a:noFill/>
                </a:ln>
                <a:gradFill flip="none">
                  <a:gsLst>
                    <a:gs pos="0">
                      <a:srgbClr val="F65567"/>
                    </a:gs>
                    <a:gs pos="32000">
                      <a:srgbClr val="AC35AF"/>
                    </a:gs>
                    <a:gs pos="68000">
                      <a:srgbClr val="0A6BBA"/>
                    </a:gs>
                    <a:gs pos="100000">
                      <a:srgbClr val="318581"/>
                    </a:gs>
                  </a:gsLst>
                  <a:path path="circle">
                    <a:fillToRect l="100000" t="100000"/>
                  </a:path>
                  <a:tileRect r="-100000" b="-100000"/>
                </a:gradFill>
                <a:effectLst/>
                <a:uLnTx/>
                <a:uFillTx/>
                <a:latin typeface="Segoe UI Semibold"/>
                <a:ea typeface="+mn-ea"/>
                <a:cs typeface="Segoe UI"/>
              </a:rPr>
              <a:t>In-product experience</a:t>
            </a:r>
          </a:p>
        </p:txBody>
      </p:sp>
      <p:sp>
        <p:nvSpPr>
          <p:cNvPr id="11" name="TextBox 10">
            <a:extLst>
              <a:ext uri="{FF2B5EF4-FFF2-40B4-BE49-F238E27FC236}">
                <a16:creationId xmlns:a16="http://schemas.microsoft.com/office/drawing/2014/main" id="{09E9AEFA-B706-794C-714D-BB4399A06AD2}"/>
              </a:ext>
            </a:extLst>
          </p:cNvPr>
          <p:cNvSpPr txBox="1"/>
          <p:nvPr/>
        </p:nvSpPr>
        <p:spPr>
          <a:xfrm>
            <a:off x="847570" y="2806875"/>
            <a:ext cx="2860830" cy="2062103"/>
          </a:xfrm>
          <a:prstGeom prst="rect">
            <a:avLst/>
          </a:prstGeom>
          <a:noFill/>
        </p:spPr>
        <p:txBody>
          <a:bodyPr wrap="square">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Click on “See more” and scroll at the end of the sample prompts to get access to the “Prompt Gallery”. Here, you’ll see suggested Copilot prompts and your saved prompts including the ones shared with your teams.</a:t>
            </a:r>
          </a:p>
        </p:txBody>
      </p:sp>
      <p:pic>
        <p:nvPicPr>
          <p:cNvPr id="5" name="Picture 4">
            <a:extLst>
              <a:ext uri="{FF2B5EF4-FFF2-40B4-BE49-F238E27FC236}">
                <a16:creationId xmlns:a16="http://schemas.microsoft.com/office/drawing/2014/main" id="{E264536F-ACB7-99B0-2B1A-9E0A956C3AD2}"/>
              </a:ext>
            </a:extLst>
          </p:cNvPr>
          <p:cNvPicPr>
            <a:picLocks noChangeAspect="1"/>
          </p:cNvPicPr>
          <p:nvPr/>
        </p:nvPicPr>
        <p:blipFill>
          <a:blip r:embed="rId3"/>
          <a:stretch>
            <a:fillRect/>
          </a:stretch>
        </p:blipFill>
        <p:spPr>
          <a:xfrm>
            <a:off x="4330002" y="848538"/>
            <a:ext cx="7772400" cy="5160923"/>
          </a:xfrm>
          <a:prstGeom prst="rect">
            <a:avLst/>
          </a:prstGeom>
        </p:spPr>
      </p:pic>
      <p:sp>
        <p:nvSpPr>
          <p:cNvPr id="2" name="Freeform: Shape 133">
            <a:extLst>
              <a:ext uri="{FF2B5EF4-FFF2-40B4-BE49-F238E27FC236}">
                <a16:creationId xmlns:a16="http://schemas.microsoft.com/office/drawing/2014/main" id="{8EF6A275-02D7-500F-E62C-DBB96DE244CF}"/>
              </a:ext>
              <a:ext uri="{C183D7F6-B498-43B3-948B-1728B52AA6E4}">
                <adec:decorative xmlns:adec="http://schemas.microsoft.com/office/drawing/2017/decorative" val="1"/>
              </a:ext>
            </a:extLst>
          </p:cNvPr>
          <p:cNvSpPr>
            <a:spLocks/>
          </p:cNvSpPr>
          <p:nvPr/>
        </p:nvSpPr>
        <p:spPr bwMode="ltGray">
          <a:xfrm>
            <a:off x="0" y="6766306"/>
            <a:ext cx="12192000" cy="91694"/>
          </a:xfrm>
          <a:custGeom>
            <a:avLst/>
            <a:gdLst>
              <a:gd name="connsiteX0" fmla="*/ 2460524 w 7772401"/>
              <a:gd name="connsiteY0" fmla="*/ 122 h 5761568"/>
              <a:gd name="connsiteX1" fmla="*/ 4549144 w 7772401"/>
              <a:gd name="connsiteY1" fmla="*/ 202424 h 5761568"/>
              <a:gd name="connsiteX2" fmla="*/ 7381285 w 7772401"/>
              <a:gd name="connsiteY2" fmla="*/ 791952 h 5761568"/>
              <a:gd name="connsiteX3" fmla="*/ 7772401 w 7772401"/>
              <a:gd name="connsiteY3" fmla="*/ 889030 h 5761568"/>
              <a:gd name="connsiteX4" fmla="*/ 7772401 w 7772401"/>
              <a:gd name="connsiteY4" fmla="*/ 4762070 h 5761568"/>
              <a:gd name="connsiteX5" fmla="*/ 7772401 w 7772401"/>
              <a:gd name="connsiteY5" fmla="*/ 4883366 h 5761568"/>
              <a:gd name="connsiteX6" fmla="*/ 7772401 w 7772401"/>
              <a:gd name="connsiteY6" fmla="*/ 5290120 h 5761568"/>
              <a:gd name="connsiteX7" fmla="*/ 7772401 w 7772401"/>
              <a:gd name="connsiteY7" fmla="*/ 5310540 h 5761568"/>
              <a:gd name="connsiteX8" fmla="*/ 7772401 w 7772401"/>
              <a:gd name="connsiteY8" fmla="*/ 5482904 h 5761568"/>
              <a:gd name="connsiteX9" fmla="*/ 7772400 w 7772401"/>
              <a:gd name="connsiteY9" fmla="*/ 5482904 h 5761568"/>
              <a:gd name="connsiteX10" fmla="*/ 7772400 w 7772401"/>
              <a:gd name="connsiteY10" fmla="*/ 5761568 h 5761568"/>
              <a:gd name="connsiteX11" fmla="*/ 0 w 7772401"/>
              <a:gd name="connsiteY11" fmla="*/ 5761568 h 5761568"/>
              <a:gd name="connsiteX12" fmla="*/ 0 w 7772401"/>
              <a:gd name="connsiteY12" fmla="*/ 5310540 h 5761568"/>
              <a:gd name="connsiteX13" fmla="*/ 0 w 7772401"/>
              <a:gd name="connsiteY13" fmla="*/ 5148566 h 5761568"/>
              <a:gd name="connsiteX14" fmla="*/ 0 w 7772401"/>
              <a:gd name="connsiteY14" fmla="*/ 4762070 h 5761568"/>
              <a:gd name="connsiteX15" fmla="*/ 1 w 7772401"/>
              <a:gd name="connsiteY15" fmla="*/ 4762070 h 5761568"/>
              <a:gd name="connsiteX16" fmla="*/ 1 w 7772401"/>
              <a:gd name="connsiteY16" fmla="*/ 778976 h 5761568"/>
              <a:gd name="connsiteX17" fmla="*/ 34648 w 7772401"/>
              <a:gd name="connsiteY17" fmla="*/ 737084 h 5761568"/>
              <a:gd name="connsiteX18" fmla="*/ 880112 w 7772401"/>
              <a:gd name="connsiteY18" fmla="*/ 191354 h 5761568"/>
              <a:gd name="connsiteX19" fmla="*/ 2460524 w 7772401"/>
              <a:gd name="connsiteY19" fmla="*/ 122 h 57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72401" h="5761568">
                <a:moveTo>
                  <a:pt x="2460524" y="122"/>
                </a:moveTo>
                <a:cubicBezTo>
                  <a:pt x="3207815" y="3948"/>
                  <a:pt x="3983358" y="97642"/>
                  <a:pt x="4549144" y="202424"/>
                </a:cubicBezTo>
                <a:cubicBezTo>
                  <a:pt x="5303524" y="342132"/>
                  <a:pt x="6372945" y="550312"/>
                  <a:pt x="7381285" y="791952"/>
                </a:cubicBezTo>
                <a:lnTo>
                  <a:pt x="7772401" y="889030"/>
                </a:lnTo>
                <a:lnTo>
                  <a:pt x="7772401" y="4762070"/>
                </a:lnTo>
                <a:lnTo>
                  <a:pt x="7772401" y="4883366"/>
                </a:lnTo>
                <a:lnTo>
                  <a:pt x="7772401" y="5290120"/>
                </a:lnTo>
                <a:lnTo>
                  <a:pt x="7772401" y="5310540"/>
                </a:lnTo>
                <a:lnTo>
                  <a:pt x="7772401" y="5482904"/>
                </a:lnTo>
                <a:lnTo>
                  <a:pt x="7772400" y="5482904"/>
                </a:lnTo>
                <a:lnTo>
                  <a:pt x="7772400" y="5761568"/>
                </a:lnTo>
                <a:lnTo>
                  <a:pt x="0" y="5761568"/>
                </a:lnTo>
                <a:lnTo>
                  <a:pt x="0" y="5310540"/>
                </a:lnTo>
                <a:lnTo>
                  <a:pt x="0" y="5148566"/>
                </a:lnTo>
                <a:lnTo>
                  <a:pt x="0" y="4762070"/>
                </a:lnTo>
                <a:lnTo>
                  <a:pt x="1" y="4762070"/>
                </a:lnTo>
                <a:lnTo>
                  <a:pt x="1" y="778976"/>
                </a:lnTo>
                <a:lnTo>
                  <a:pt x="34648" y="737084"/>
                </a:lnTo>
                <a:cubicBezTo>
                  <a:pt x="231816" y="516596"/>
                  <a:pt x="507207" y="313774"/>
                  <a:pt x="880112" y="191354"/>
                </a:cubicBezTo>
                <a:cubicBezTo>
                  <a:pt x="1315166" y="48534"/>
                  <a:pt x="1879299" y="-2856"/>
                  <a:pt x="2460524" y="122"/>
                </a:cubicBezTo>
                <a:close/>
              </a:path>
            </a:pathLst>
          </a:custGeom>
          <a:gradFill flip="none" rotWithShape="1">
            <a:gsLst>
              <a:gs pos="75000">
                <a:srgbClr val="0078D4"/>
              </a:gs>
              <a:gs pos="50000">
                <a:srgbClr val="C03BC4"/>
              </a:gs>
              <a:gs pos="99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342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8.33333E-7 -2.96296E-6 L -8.33333E-7 0.03542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nodeType="withEffect">
                                  <p:stCondLst>
                                    <p:cond delay="0"/>
                                  </p:stCondLst>
                                  <p:childTnLst>
                                    <p:animMotion origin="layout" path="M -0.01719 -0.00023 L 0 -1.85185E-6 " pathEditMode="relative" rAng="0" ptsTypes="AA">
                                      <p:cBhvr>
                                        <p:cTn id="14"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DF12-268B-4B44-9BC0-70BFC916BE1E}"/>
              </a:ext>
            </a:extLst>
          </p:cNvPr>
          <p:cNvSpPr>
            <a:spLocks noGrp="1"/>
          </p:cNvSpPr>
          <p:nvPr>
            <p:ph type="title" idx="4294967295"/>
          </p:nvPr>
        </p:nvSpPr>
        <p:spPr>
          <a:xfrm>
            <a:off x="409575" y="342900"/>
            <a:ext cx="11017250" cy="1108075"/>
          </a:xfrm>
        </p:spPr>
        <p:txBody>
          <a:bodyPr>
            <a:normAutofit fontScale="90000"/>
          </a:bodyPr>
          <a:lstStyle/>
          <a:p>
            <a:r>
              <a:rPr lang="en-US" sz="4000" noProof="0">
                <a:latin typeface="Segoe Sans Display Semibold" pitchFamily="2" charset="0"/>
                <a:cs typeface="Segoe Sans Display Semibold" pitchFamily="2" charset="0"/>
                <a:hlinkClick r:id="rId3"/>
              </a:rPr>
              <a:t>Microsoft Digital Event Code of Conduct</a:t>
            </a:r>
            <a:br>
              <a:rPr lang="en-US" noProof="0"/>
            </a:br>
            <a:endParaRPr lang="en-US" noProof="0"/>
          </a:p>
        </p:txBody>
      </p:sp>
      <p:pic>
        <p:nvPicPr>
          <p:cNvPr id="5" name="Content Placeholder 4">
            <a:extLst>
              <a:ext uri="{FF2B5EF4-FFF2-40B4-BE49-F238E27FC236}">
                <a16:creationId xmlns:a16="http://schemas.microsoft.com/office/drawing/2014/main" id="{A190096E-CB29-41D7-8FB3-530E7971AF25}"/>
              </a:ext>
              <a:ext uri="{C183D7F6-B498-43B3-948B-1728B52AA6E4}">
                <adec:decorative xmlns:adec="http://schemas.microsoft.com/office/drawing/2017/decorative" val="1"/>
              </a:ext>
            </a:extLst>
          </p:cNvPr>
          <p:cNvPicPr>
            <a:picLocks noGrp="1" noChangeAspect="1"/>
          </p:cNvPicPr>
          <p:nvPr>
            <p:ph idx="4294967295"/>
          </p:nvPr>
        </p:nvPicPr>
        <p:blipFill>
          <a:blip r:embed="rId4"/>
          <a:stretch>
            <a:fillRect/>
          </a:stretch>
        </p:blipFill>
        <p:spPr>
          <a:xfrm>
            <a:off x="409575" y="2030412"/>
            <a:ext cx="11626850" cy="2797175"/>
          </a:xfrm>
        </p:spPr>
      </p:pic>
    </p:spTree>
    <p:extLst>
      <p:ext uri="{BB962C8B-B14F-4D97-AF65-F5344CB8AC3E}">
        <p14:creationId xmlns:p14="http://schemas.microsoft.com/office/powerpoint/2010/main" val="29293811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49FEA-9308-C590-E030-B06A885869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461797-C18E-C95E-E0C3-B071E79E6B47}"/>
              </a:ext>
            </a:extLst>
          </p:cNvPr>
          <p:cNvSpPr>
            <a:spLocks noGrp="1"/>
          </p:cNvSpPr>
          <p:nvPr>
            <p:ph type="title"/>
          </p:nvPr>
        </p:nvSpPr>
        <p:spPr>
          <a:xfrm>
            <a:off x="612335" y="3140612"/>
            <a:ext cx="11858625" cy="615553"/>
          </a:xfrm>
        </p:spPr>
        <p:txBody>
          <a:bodyPr/>
          <a:lstStyle/>
          <a:p>
            <a:r>
              <a:rPr lang="en-IN" sz="4000">
                <a:latin typeface="Segoe UI Semibold"/>
                <a:cs typeface="Segoe UI Semibold"/>
              </a:rPr>
              <a:t>Demo</a:t>
            </a:r>
            <a:endParaRPr lang="en-US" sz="4000">
              <a:gradFill>
                <a:gsLst>
                  <a:gs pos="21000">
                    <a:schemeClr val="accent1"/>
                  </a:gs>
                  <a:gs pos="100000">
                    <a:schemeClr val="accent3"/>
                  </a:gs>
                </a:gsLst>
                <a:lin ang="2400000" scaled="0"/>
              </a:gradFill>
              <a:highlight>
                <a:srgbClr val="FFFF00"/>
              </a:highlight>
              <a:latin typeface="Segoe UI Semibold"/>
              <a:cs typeface="Segoe UI Semibold"/>
            </a:endParaRPr>
          </a:p>
        </p:txBody>
      </p:sp>
    </p:spTree>
    <p:extLst>
      <p:ext uri="{BB962C8B-B14F-4D97-AF65-F5344CB8AC3E}">
        <p14:creationId xmlns:p14="http://schemas.microsoft.com/office/powerpoint/2010/main" val="22602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0F2E-69B7-3C96-291D-065596CD7DCF}"/>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5E379FA-94DD-371D-AF22-A0DF40C7CB74}"/>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5" name="Title 3">
            <a:extLst>
              <a:ext uri="{FF2B5EF4-FFF2-40B4-BE49-F238E27FC236}">
                <a16:creationId xmlns:a16="http://schemas.microsoft.com/office/drawing/2014/main" id="{DDFBCBB1-A137-F25D-0724-F32ED744E7ED}"/>
              </a:ext>
            </a:extLst>
          </p:cNvPr>
          <p:cNvSpPr txBox="1">
            <a:spLocks noGrp="1"/>
          </p:cNvSpPr>
          <p:nvPr>
            <p:ph type="title" idx="4294967295"/>
          </p:nvPr>
        </p:nvSpPr>
        <p:spPr>
          <a:xfrm>
            <a:off x="296508" y="2886613"/>
            <a:ext cx="9144000" cy="10464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lvl="0">
              <a:defRPr/>
            </a:pPr>
            <a:r>
              <a:rPr lang="en-US" sz="3200">
                <a:solidFill>
                  <a:srgbClr val="7030A0"/>
                </a:solidFill>
                <a:latin typeface="Segoe UI Semibold"/>
                <a:cs typeface="Segoe UI Semibold"/>
              </a:rPr>
              <a:t>Copilot Chat </a:t>
            </a:r>
            <a:r>
              <a:rPr lang="en-US" sz="3200">
                <a:solidFill>
                  <a:schemeClr val="tx1"/>
                </a:solidFill>
                <a:latin typeface="Segoe UI Semibold"/>
                <a:cs typeface="Segoe UI Semibold"/>
              </a:rPr>
              <a:t>in Outlook</a:t>
            </a:r>
            <a:br>
              <a:rPr lang="en-US" sz="3600">
                <a:solidFill>
                  <a:srgbClr val="7030A0"/>
                </a:solidFill>
                <a:latin typeface="Segoe UI Semibold"/>
                <a:cs typeface="Segoe UI Semibold"/>
              </a:rPr>
            </a:b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6" name="Text Placeholder 9">
            <a:extLst>
              <a:ext uri="{FF2B5EF4-FFF2-40B4-BE49-F238E27FC236}">
                <a16:creationId xmlns:a16="http://schemas.microsoft.com/office/drawing/2014/main" id="{0647FCDD-7754-FA71-E94D-F04F8821E2BD}"/>
              </a:ext>
            </a:extLst>
          </p:cNvPr>
          <p:cNvSpPr txBox="1">
            <a:spLocks/>
          </p:cNvSpPr>
          <p:nvPr/>
        </p:nvSpPr>
        <p:spPr>
          <a:xfrm>
            <a:off x="5666267" y="2720044"/>
            <a:ext cx="5378857"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rPr>
              <a:t>Copilot Chat in Outlook expanding to support reasoning over a user’s entire inbox, calendar and other enterprise.</a:t>
            </a:r>
          </a:p>
        </p:txBody>
      </p:sp>
      <p:cxnSp>
        <p:nvCxnSpPr>
          <p:cNvPr id="7" name="Straight Connector 6">
            <a:extLst>
              <a:ext uri="{FF2B5EF4-FFF2-40B4-BE49-F238E27FC236}">
                <a16:creationId xmlns:a16="http://schemas.microsoft.com/office/drawing/2014/main" id="{9A3891DA-82A8-EFB6-E057-749E7898275C}"/>
              </a:ext>
              <a:ext uri="{C183D7F6-B498-43B3-948B-1728B52AA6E4}">
                <adec:decorative xmlns:adec="http://schemas.microsoft.com/office/drawing/2017/decorative" val="1"/>
              </a:ext>
            </a:extLst>
          </p:cNvPr>
          <p:cNvCxnSpPr>
            <a:cxnSpLocks/>
          </p:cNvCxnSpPr>
          <p:nvPr/>
        </p:nvCxnSpPr>
        <p:spPr>
          <a:xfrm>
            <a:off x="5534131" y="3871479"/>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 Placeholder 9">
            <a:extLst>
              <a:ext uri="{FF2B5EF4-FFF2-40B4-BE49-F238E27FC236}">
                <a16:creationId xmlns:a16="http://schemas.microsoft.com/office/drawing/2014/main" id="{28E56B43-48D3-BC92-C174-E4C972A4DDC5}"/>
              </a:ext>
            </a:extLst>
          </p:cNvPr>
          <p:cNvSpPr txBox="1">
            <a:spLocks/>
          </p:cNvSpPr>
          <p:nvPr/>
        </p:nvSpPr>
        <p:spPr>
          <a:xfrm>
            <a:off x="5675461" y="4110696"/>
            <a:ext cx="5282523"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Rolling Out Now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8781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6BAB-82CF-EEE7-C2F1-CE925F1939FE}"/>
            </a:ext>
          </a:extLst>
        </p:cNvPr>
        <p:cNvGrpSpPr/>
        <p:nvPr/>
      </p:nvGrpSpPr>
      <p:grpSpPr>
        <a:xfrm>
          <a:off x="0" y="0"/>
          <a:ext cx="0" cy="0"/>
          <a:chOff x="0" y="0"/>
          <a:chExt cx="0" cy="0"/>
        </a:xfrm>
      </p:grpSpPr>
      <p:sp>
        <p:nvSpPr>
          <p:cNvPr id="3" name="Freeform: Shape 133">
            <a:extLst>
              <a:ext uri="{FF2B5EF4-FFF2-40B4-BE49-F238E27FC236}">
                <a16:creationId xmlns:a16="http://schemas.microsoft.com/office/drawing/2014/main" id="{B5F36ADF-FEFA-417E-BCF3-CA71DA4C7114}"/>
              </a:ext>
              <a:ext uri="{C183D7F6-B498-43B3-948B-1728B52AA6E4}">
                <adec:decorative xmlns:adec="http://schemas.microsoft.com/office/drawing/2017/decorative" val="1"/>
              </a:ext>
            </a:extLst>
          </p:cNvPr>
          <p:cNvSpPr>
            <a:spLocks/>
          </p:cNvSpPr>
          <p:nvPr/>
        </p:nvSpPr>
        <p:spPr bwMode="ltGray">
          <a:xfrm>
            <a:off x="0" y="2863878"/>
            <a:ext cx="12192000" cy="3995234"/>
          </a:xfrm>
          <a:custGeom>
            <a:avLst/>
            <a:gdLst>
              <a:gd name="connsiteX0" fmla="*/ 2460524 w 7772401"/>
              <a:gd name="connsiteY0" fmla="*/ 122 h 5761568"/>
              <a:gd name="connsiteX1" fmla="*/ 4549144 w 7772401"/>
              <a:gd name="connsiteY1" fmla="*/ 202424 h 5761568"/>
              <a:gd name="connsiteX2" fmla="*/ 7381285 w 7772401"/>
              <a:gd name="connsiteY2" fmla="*/ 791952 h 5761568"/>
              <a:gd name="connsiteX3" fmla="*/ 7772401 w 7772401"/>
              <a:gd name="connsiteY3" fmla="*/ 889030 h 5761568"/>
              <a:gd name="connsiteX4" fmla="*/ 7772401 w 7772401"/>
              <a:gd name="connsiteY4" fmla="*/ 4762070 h 5761568"/>
              <a:gd name="connsiteX5" fmla="*/ 7772401 w 7772401"/>
              <a:gd name="connsiteY5" fmla="*/ 4883366 h 5761568"/>
              <a:gd name="connsiteX6" fmla="*/ 7772401 w 7772401"/>
              <a:gd name="connsiteY6" fmla="*/ 5290120 h 5761568"/>
              <a:gd name="connsiteX7" fmla="*/ 7772401 w 7772401"/>
              <a:gd name="connsiteY7" fmla="*/ 5310540 h 5761568"/>
              <a:gd name="connsiteX8" fmla="*/ 7772401 w 7772401"/>
              <a:gd name="connsiteY8" fmla="*/ 5482904 h 5761568"/>
              <a:gd name="connsiteX9" fmla="*/ 7772400 w 7772401"/>
              <a:gd name="connsiteY9" fmla="*/ 5482904 h 5761568"/>
              <a:gd name="connsiteX10" fmla="*/ 7772400 w 7772401"/>
              <a:gd name="connsiteY10" fmla="*/ 5761568 h 5761568"/>
              <a:gd name="connsiteX11" fmla="*/ 0 w 7772401"/>
              <a:gd name="connsiteY11" fmla="*/ 5761568 h 5761568"/>
              <a:gd name="connsiteX12" fmla="*/ 0 w 7772401"/>
              <a:gd name="connsiteY12" fmla="*/ 5310540 h 5761568"/>
              <a:gd name="connsiteX13" fmla="*/ 0 w 7772401"/>
              <a:gd name="connsiteY13" fmla="*/ 5148566 h 5761568"/>
              <a:gd name="connsiteX14" fmla="*/ 0 w 7772401"/>
              <a:gd name="connsiteY14" fmla="*/ 4762070 h 5761568"/>
              <a:gd name="connsiteX15" fmla="*/ 1 w 7772401"/>
              <a:gd name="connsiteY15" fmla="*/ 4762070 h 5761568"/>
              <a:gd name="connsiteX16" fmla="*/ 1 w 7772401"/>
              <a:gd name="connsiteY16" fmla="*/ 778976 h 5761568"/>
              <a:gd name="connsiteX17" fmla="*/ 34648 w 7772401"/>
              <a:gd name="connsiteY17" fmla="*/ 737084 h 5761568"/>
              <a:gd name="connsiteX18" fmla="*/ 880112 w 7772401"/>
              <a:gd name="connsiteY18" fmla="*/ 191354 h 5761568"/>
              <a:gd name="connsiteX19" fmla="*/ 2460524 w 7772401"/>
              <a:gd name="connsiteY19" fmla="*/ 122 h 57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72401" h="5761568">
                <a:moveTo>
                  <a:pt x="2460524" y="122"/>
                </a:moveTo>
                <a:cubicBezTo>
                  <a:pt x="3207815" y="3948"/>
                  <a:pt x="3983358" y="97642"/>
                  <a:pt x="4549144" y="202424"/>
                </a:cubicBezTo>
                <a:cubicBezTo>
                  <a:pt x="5303524" y="342132"/>
                  <a:pt x="6372945" y="550312"/>
                  <a:pt x="7381285" y="791952"/>
                </a:cubicBezTo>
                <a:lnTo>
                  <a:pt x="7772401" y="889030"/>
                </a:lnTo>
                <a:lnTo>
                  <a:pt x="7772401" y="4762070"/>
                </a:lnTo>
                <a:lnTo>
                  <a:pt x="7772401" y="4883366"/>
                </a:lnTo>
                <a:lnTo>
                  <a:pt x="7772401" y="5290120"/>
                </a:lnTo>
                <a:lnTo>
                  <a:pt x="7772401" y="5310540"/>
                </a:lnTo>
                <a:lnTo>
                  <a:pt x="7772401" y="5482904"/>
                </a:lnTo>
                <a:lnTo>
                  <a:pt x="7772400" y="5482904"/>
                </a:lnTo>
                <a:lnTo>
                  <a:pt x="7772400" y="5761568"/>
                </a:lnTo>
                <a:lnTo>
                  <a:pt x="0" y="5761568"/>
                </a:lnTo>
                <a:lnTo>
                  <a:pt x="0" y="5310540"/>
                </a:lnTo>
                <a:lnTo>
                  <a:pt x="0" y="5148566"/>
                </a:lnTo>
                <a:lnTo>
                  <a:pt x="0" y="4762070"/>
                </a:lnTo>
                <a:lnTo>
                  <a:pt x="1" y="4762070"/>
                </a:lnTo>
                <a:lnTo>
                  <a:pt x="1" y="778976"/>
                </a:lnTo>
                <a:lnTo>
                  <a:pt x="34648" y="737084"/>
                </a:lnTo>
                <a:cubicBezTo>
                  <a:pt x="231816" y="516596"/>
                  <a:pt x="507207" y="313774"/>
                  <a:pt x="880112" y="191354"/>
                </a:cubicBezTo>
                <a:cubicBezTo>
                  <a:pt x="1315166" y="48534"/>
                  <a:pt x="1879299" y="-2856"/>
                  <a:pt x="2460524" y="122"/>
                </a:cubicBezTo>
                <a:close/>
              </a:path>
            </a:pathLst>
          </a:custGeom>
          <a:solidFill>
            <a:schemeClr val="accent5"/>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endParaRPr lang="en-US"/>
          </a:p>
        </p:txBody>
      </p:sp>
      <p:sp>
        <p:nvSpPr>
          <p:cNvPr id="4" name="Title 1">
            <a:extLst>
              <a:ext uri="{FF2B5EF4-FFF2-40B4-BE49-F238E27FC236}">
                <a16:creationId xmlns:a16="http://schemas.microsoft.com/office/drawing/2014/main" id="{DEBACC9A-87BA-17C8-F109-EB746235B758}"/>
              </a:ext>
            </a:extLst>
          </p:cNvPr>
          <p:cNvSpPr txBox="1">
            <a:spLocks/>
          </p:cNvSpPr>
          <p:nvPr/>
        </p:nvSpPr>
        <p:spPr>
          <a:xfrm>
            <a:off x="584938" y="248947"/>
            <a:ext cx="1101725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UI Semibold"/>
                <a:ea typeface="+mn-ea"/>
                <a:cs typeface="Segoe Sans Display" pitchFamily="2" charset="0"/>
              </a:rPr>
              <a:t>Copilot Chat in </a:t>
            </a:r>
            <a:r>
              <a:rPr lang="en-US">
                <a:solidFill>
                  <a:srgbClr val="091F2C"/>
                </a:solidFill>
                <a:latin typeface="Segoe UI Semibold"/>
                <a:cs typeface="Segoe Sans Display" pitchFamily="2" charset="0"/>
              </a:rPr>
              <a:t>Outlook expands to reason over inbox, calendar, and enterprise data. </a:t>
            </a:r>
            <a:endParaRPr kumimoji="0" lang="en-US" sz="3600" b="0" i="0" u="none" strike="noStrike" kern="1200" cap="none" spc="-50" normalizeH="0" baseline="0" noProof="0">
              <a:ln w="3175">
                <a:noFill/>
              </a:ln>
              <a:solidFill>
                <a:srgbClr val="091F2C"/>
              </a:solidFill>
              <a:effectLst/>
              <a:uLnTx/>
              <a:uFillTx/>
              <a:latin typeface="Segoe UI Semibold"/>
              <a:ea typeface="+mn-ea"/>
              <a:cs typeface="Segoe Sans Display" pitchFamily="2" charset="0"/>
            </a:endParaRPr>
          </a:p>
        </p:txBody>
      </p:sp>
      <p:sp>
        <p:nvSpPr>
          <p:cNvPr id="5" name="TextBox 4">
            <a:extLst>
              <a:ext uri="{FF2B5EF4-FFF2-40B4-BE49-F238E27FC236}">
                <a16:creationId xmlns:a16="http://schemas.microsoft.com/office/drawing/2014/main" id="{84FA3CA8-7ABD-45BB-77ED-6653620247B5}"/>
              </a:ext>
            </a:extLst>
          </p:cNvPr>
          <p:cNvSpPr txBox="1"/>
          <p:nvPr/>
        </p:nvSpPr>
        <p:spPr>
          <a:xfrm>
            <a:off x="1528940" y="1556412"/>
            <a:ext cx="9003492" cy="1107996"/>
          </a:xfrm>
          <a:prstGeom prst="rect">
            <a:avLst/>
          </a:prstGeom>
          <a:noFill/>
        </p:spPr>
        <p:txBody>
          <a:bodyPr wrap="square" lIns="0" tIns="0" rIns="0" bIns="0" rtlCol="0">
            <a:spAutoFit/>
          </a:bodyPr>
          <a:lstStyle/>
          <a:p>
            <a:pPr lvl="0" algn="ctr" defTabSz="914367">
              <a:defRPr/>
            </a:pPr>
            <a:r>
              <a:rPr lang="en-US"/>
              <a:t>You can use </a:t>
            </a:r>
            <a:r>
              <a:rPr lang="en-US" b="1">
                <a:solidFill>
                  <a:schemeClr val="accent1"/>
                </a:solidFill>
              </a:rPr>
              <a:t>Copilot Chat </a:t>
            </a:r>
            <a:r>
              <a:rPr lang="en-US"/>
              <a:t>in Outlook to ask questions about your inbox, calendar, meetings and other limited data and act directly in Outlook. </a:t>
            </a:r>
          </a:p>
          <a:p>
            <a:pPr lvl="0" algn="ctr" defTabSz="914367">
              <a:defRPr/>
            </a:pPr>
            <a:endParaRPr lang="en-US"/>
          </a:p>
          <a:p>
            <a:pPr lvl="0" algn="ctr" defTabSz="914367">
              <a:defRPr/>
            </a:pPr>
            <a:r>
              <a:rPr lang="en-US"/>
              <a:t>Here are examples of the types of prompts you can use: </a:t>
            </a:r>
            <a:endParaRPr kumimoji="0" lang="en-US" sz="20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TextBox 5">
            <a:extLst>
              <a:ext uri="{FF2B5EF4-FFF2-40B4-BE49-F238E27FC236}">
                <a16:creationId xmlns:a16="http://schemas.microsoft.com/office/drawing/2014/main" id="{ACD22324-F065-8164-63A0-4CC51652B729}"/>
              </a:ext>
            </a:extLst>
          </p:cNvPr>
          <p:cNvSpPr txBox="1"/>
          <p:nvPr/>
        </p:nvSpPr>
        <p:spPr>
          <a:xfrm>
            <a:off x="677635" y="3562065"/>
            <a:ext cx="8899072" cy="3046988"/>
          </a:xfrm>
          <a:prstGeom prst="rect">
            <a:avLst/>
          </a:prstGeom>
          <a:noFill/>
        </p:spPr>
        <p:txBody>
          <a:bodyPr wrap="square" lIns="0" tIns="0" rIns="0" bIns="0" rtlCol="0">
            <a:spAutoFit/>
          </a:bodyPr>
          <a:lstStyle/>
          <a:p>
            <a:r>
              <a:rPr lang="en-US">
                <a:solidFill>
                  <a:schemeClr val="tx2"/>
                </a:solidFill>
              </a:rPr>
              <a:t>“Summarize my emails from the last week related to [project or customer name].”</a:t>
            </a:r>
          </a:p>
          <a:p>
            <a:endParaRPr lang="en-US">
              <a:solidFill>
                <a:schemeClr val="tx2"/>
              </a:solidFill>
            </a:endParaRPr>
          </a:p>
          <a:p>
            <a:r>
              <a:rPr lang="en-US">
                <a:solidFill>
                  <a:schemeClr val="tx2"/>
                </a:solidFill>
              </a:rPr>
              <a:t>“When is my next 1:1 meeting with /name?”</a:t>
            </a:r>
          </a:p>
          <a:p>
            <a:endParaRPr lang="en-US">
              <a:solidFill>
                <a:schemeClr val="tx2"/>
              </a:solidFill>
            </a:endParaRPr>
          </a:p>
          <a:p>
            <a:r>
              <a:rPr lang="en-US">
                <a:solidFill>
                  <a:schemeClr val="tx2"/>
                </a:solidFill>
              </a:rPr>
              <a:t>“Draft an email update summarizing the customer escalations from this week.”</a:t>
            </a:r>
          </a:p>
          <a:p>
            <a:endParaRPr lang="en-US">
              <a:solidFill>
                <a:schemeClr val="tx2"/>
              </a:solidFill>
            </a:endParaRPr>
          </a:p>
          <a:p>
            <a:r>
              <a:rPr lang="en-US">
                <a:solidFill>
                  <a:schemeClr val="tx2"/>
                </a:solidFill>
              </a:rPr>
              <a:t>“Schedule a meeting with my manager.”</a:t>
            </a:r>
          </a:p>
          <a:p>
            <a:endParaRPr lang="en-US">
              <a:solidFill>
                <a:schemeClr val="tx2"/>
              </a:solidFill>
            </a:endParaRPr>
          </a:p>
          <a:p>
            <a:r>
              <a:rPr lang="en-US">
                <a:solidFill>
                  <a:schemeClr val="tx2"/>
                </a:solidFill>
              </a:rPr>
              <a:t>“Flag all unread emails from my manager.”</a:t>
            </a:r>
          </a:p>
          <a:p>
            <a:endParaRPr lang="en-US">
              <a:solidFill>
                <a:schemeClr val="tx2"/>
              </a:solidFill>
            </a:endParaRPr>
          </a:p>
          <a:p>
            <a:r>
              <a:rPr lang="en-US">
                <a:solidFill>
                  <a:schemeClr val="tx2"/>
                </a:solidFill>
              </a:rPr>
              <a:t>“Setup an automatic reply for next Friday.”</a:t>
            </a:r>
          </a:p>
        </p:txBody>
      </p:sp>
    </p:spTree>
    <p:extLst>
      <p:ext uri="{BB962C8B-B14F-4D97-AF65-F5344CB8AC3E}">
        <p14:creationId xmlns:p14="http://schemas.microsoft.com/office/powerpoint/2010/main" val="31863519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DE3B-253D-8885-269C-2CC9CA650A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9D4F03-0C61-FA05-FE29-D28F6CD200E5}"/>
              </a:ext>
            </a:extLst>
          </p:cNvPr>
          <p:cNvSpPr>
            <a:spLocks noGrp="1"/>
          </p:cNvSpPr>
          <p:nvPr>
            <p:ph type="title"/>
          </p:nvPr>
        </p:nvSpPr>
        <p:spPr>
          <a:xfrm>
            <a:off x="612335" y="3140612"/>
            <a:ext cx="11858625" cy="615553"/>
          </a:xfrm>
        </p:spPr>
        <p:txBody>
          <a:bodyPr/>
          <a:lstStyle/>
          <a:p>
            <a:r>
              <a:rPr lang="en-IN" sz="4000">
                <a:latin typeface="Segoe UI Semibold"/>
                <a:cs typeface="Segoe UI Semibold"/>
              </a:rPr>
              <a:t>Q&amp;A</a:t>
            </a:r>
            <a:endParaRPr lang="en-US" sz="4000">
              <a:gradFill>
                <a:gsLst>
                  <a:gs pos="21000">
                    <a:schemeClr val="accent1"/>
                  </a:gs>
                  <a:gs pos="100000">
                    <a:schemeClr val="accent3"/>
                  </a:gs>
                </a:gsLst>
                <a:lin ang="2400000" scaled="0"/>
              </a:gradFill>
              <a:highlight>
                <a:srgbClr val="FFFF00"/>
              </a:highlight>
              <a:latin typeface="Segoe UI Semibold"/>
              <a:cs typeface="Segoe UI Semibold"/>
            </a:endParaRPr>
          </a:p>
        </p:txBody>
      </p:sp>
      <p:sp>
        <p:nvSpPr>
          <p:cNvPr id="6" name="Text Placeholder 4">
            <a:extLst>
              <a:ext uri="{FF2B5EF4-FFF2-40B4-BE49-F238E27FC236}">
                <a16:creationId xmlns:a16="http://schemas.microsoft.com/office/drawing/2014/main" id="{36FBEB64-E2F2-CDED-60DE-DFB7DA8383D8}"/>
              </a:ext>
            </a:extLst>
          </p:cNvPr>
          <p:cNvSpPr txBox="1">
            <a:spLocks/>
          </p:cNvSpPr>
          <p:nvPr/>
        </p:nvSpPr>
        <p:spPr>
          <a:xfrm>
            <a:off x="612335" y="5291199"/>
            <a:ext cx="4412673" cy="705573"/>
          </a:xfrm>
          <a:prstGeom prst="rect">
            <a:avLst/>
          </a:prstGeom>
          <a:noFill/>
        </p:spPr>
        <p:txBody>
          <a:bodyPr vert="horz" wrap="square" lIns="0" tIns="0" rIns="0" bIns="0" rtlCol="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80808"/>
              </a:solidFill>
              <a:effectLst/>
              <a:uLnTx/>
              <a:uFillTx/>
              <a:latin typeface="Segoe UI"/>
              <a:ea typeface="+mn-ea"/>
              <a:cs typeface="Segoe UI"/>
            </a:endParaRPr>
          </a:p>
        </p:txBody>
      </p:sp>
    </p:spTree>
    <p:extLst>
      <p:ext uri="{BB962C8B-B14F-4D97-AF65-F5344CB8AC3E}">
        <p14:creationId xmlns:p14="http://schemas.microsoft.com/office/powerpoint/2010/main" val="8978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04C7-1ABD-E363-1FE1-E8DD625311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1C0B1D-EB5B-CB07-AE19-B8947B149416}"/>
              </a:ext>
            </a:extLst>
          </p:cNvPr>
          <p:cNvSpPr>
            <a:spLocks noGrp="1"/>
          </p:cNvSpPr>
          <p:nvPr>
            <p:ph type="title"/>
          </p:nvPr>
        </p:nvSpPr>
        <p:spPr>
          <a:xfrm>
            <a:off x="638482" y="3096601"/>
            <a:ext cx="5591848" cy="664797"/>
          </a:xfrm>
        </p:spPr>
        <p:txBody>
          <a:bodyPr/>
          <a:lstStyle/>
          <a:p>
            <a:r>
              <a:rPr lang="en-US"/>
              <a:t>Resources</a:t>
            </a:r>
          </a:p>
        </p:txBody>
      </p:sp>
    </p:spTree>
    <p:extLst>
      <p:ext uri="{BB962C8B-B14F-4D97-AF65-F5344CB8AC3E}">
        <p14:creationId xmlns:p14="http://schemas.microsoft.com/office/powerpoint/2010/main" val="158841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ainbow colored logo on a black background&#10;&#10;Description automatically generated">
            <a:extLst>
              <a:ext uri="{FF2B5EF4-FFF2-40B4-BE49-F238E27FC236}">
                <a16:creationId xmlns:a16="http://schemas.microsoft.com/office/drawing/2014/main" id="{224BD988-FBEF-D867-97FC-7DD202012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128" y="156356"/>
            <a:ext cx="1060686" cy="636434"/>
          </a:xfrm>
          <a:prstGeom prst="rect">
            <a:avLst/>
          </a:prstGeom>
        </p:spPr>
      </p:pic>
      <p:sp>
        <p:nvSpPr>
          <p:cNvPr id="90" name="Freeform: Shape 89">
            <a:extLst>
              <a:ext uri="{FF2B5EF4-FFF2-40B4-BE49-F238E27FC236}">
                <a16:creationId xmlns:a16="http://schemas.microsoft.com/office/drawing/2014/main" id="{C726E2B0-03C5-263F-F517-8CFA3CE0A9E6}"/>
              </a:ext>
            </a:extLst>
          </p:cNvPr>
          <p:cNvSpPr/>
          <p:nvPr/>
        </p:nvSpPr>
        <p:spPr>
          <a:xfrm>
            <a:off x="-50106" y="2053185"/>
            <a:ext cx="5114328" cy="5369265"/>
          </a:xfrm>
          <a:custGeom>
            <a:avLst/>
            <a:gdLst>
              <a:gd name="connsiteX0" fmla="*/ 3974533 w 4251329"/>
              <a:gd name="connsiteY0" fmla="*/ 1540203 h 1540202"/>
              <a:gd name="connsiteX1" fmla="*/ 4251330 w 4251329"/>
              <a:gd name="connsiteY1" fmla="*/ 1540203 h 1540202"/>
              <a:gd name="connsiteX2" fmla="*/ 4159318 w 4251329"/>
              <a:gd name="connsiteY2" fmla="*/ 1486768 h 1540202"/>
              <a:gd name="connsiteX3" fmla="*/ 3467136 w 4251329"/>
              <a:gd name="connsiteY3" fmla="*/ 1208828 h 1540202"/>
              <a:gd name="connsiteX4" fmla="*/ 2420815 w 4251329"/>
              <a:gd name="connsiteY4" fmla="*/ 1089575 h 1540202"/>
              <a:gd name="connsiteX5" fmla="*/ 1377256 w 4251329"/>
              <a:gd name="connsiteY5" fmla="*/ 1079193 h 1540202"/>
              <a:gd name="connsiteX6" fmla="*/ 870050 w 4251329"/>
              <a:gd name="connsiteY6" fmla="*/ 1052047 h 1540202"/>
              <a:gd name="connsiteX7" fmla="*/ 630115 w 4251329"/>
              <a:gd name="connsiteY7" fmla="*/ 1010423 h 1540202"/>
              <a:gd name="connsiteX8" fmla="*/ 521435 w 4251329"/>
              <a:gd name="connsiteY8" fmla="*/ 971084 h 1540202"/>
              <a:gd name="connsiteX9" fmla="*/ 442377 w 4251329"/>
              <a:gd name="connsiteY9" fmla="*/ 896027 h 1540202"/>
              <a:gd name="connsiteX10" fmla="*/ 565345 w 4251329"/>
              <a:gd name="connsiteY10" fmla="*/ 731245 h 1540202"/>
              <a:gd name="connsiteX11" fmla="*/ 787468 w 4251329"/>
              <a:gd name="connsiteY11" fmla="*/ 630470 h 1540202"/>
              <a:gd name="connsiteX12" fmla="*/ 1261527 w 4251329"/>
              <a:gd name="connsiteY12" fmla="*/ 466640 h 1540202"/>
              <a:gd name="connsiteX13" fmla="*/ 1371827 w 4251329"/>
              <a:gd name="connsiteY13" fmla="*/ 422635 h 1540202"/>
              <a:gd name="connsiteX14" fmla="*/ 1462505 w 4251329"/>
              <a:gd name="connsiteY14" fmla="*/ 361865 h 1540202"/>
              <a:gd name="connsiteX15" fmla="*/ 1305247 w 4251329"/>
              <a:gd name="connsiteY15" fmla="*/ 264901 h 1540202"/>
              <a:gd name="connsiteX16" fmla="*/ 1059312 w 4251329"/>
              <a:gd name="connsiteY16" fmla="*/ 242612 h 1540202"/>
              <a:gd name="connsiteX17" fmla="*/ 812614 w 4251329"/>
              <a:gd name="connsiteY17" fmla="*/ 238326 h 1540202"/>
              <a:gd name="connsiteX18" fmla="*/ 312932 w 4251329"/>
              <a:gd name="connsiteY18" fmla="*/ 232802 h 1540202"/>
              <a:gd name="connsiteX19" fmla="*/ 195203 w 4251329"/>
              <a:gd name="connsiteY19" fmla="*/ 222515 h 1540202"/>
              <a:gd name="connsiteX20" fmla="*/ 149579 w 4251329"/>
              <a:gd name="connsiteY20" fmla="*/ 209084 h 1540202"/>
              <a:gd name="connsiteX21" fmla="*/ 164914 w 4251329"/>
              <a:gd name="connsiteY21" fmla="*/ 184795 h 1540202"/>
              <a:gd name="connsiteX22" fmla="*/ 269975 w 4251329"/>
              <a:gd name="connsiteY22" fmla="*/ 157459 h 1540202"/>
              <a:gd name="connsiteX23" fmla="*/ 390275 w 4251329"/>
              <a:gd name="connsiteY23" fmla="*/ 136599 h 1540202"/>
              <a:gd name="connsiteX24" fmla="*/ 641640 w 4251329"/>
              <a:gd name="connsiteY24" fmla="*/ 98880 h 1540202"/>
              <a:gd name="connsiteX25" fmla="*/ 764703 w 4251329"/>
              <a:gd name="connsiteY25" fmla="*/ 77258 h 1540202"/>
              <a:gd name="connsiteX26" fmla="*/ 820139 w 4251329"/>
              <a:gd name="connsiteY26" fmla="*/ 62018 h 1540202"/>
              <a:gd name="connsiteX27" fmla="*/ 825282 w 4251329"/>
              <a:gd name="connsiteY27" fmla="*/ 39349 h 1540202"/>
              <a:gd name="connsiteX28" fmla="*/ 720698 w 4251329"/>
              <a:gd name="connsiteY28" fmla="*/ 22775 h 1540202"/>
              <a:gd name="connsiteX29" fmla="*/ 601540 w 4251329"/>
              <a:gd name="connsiteY29" fmla="*/ 18298 h 1540202"/>
              <a:gd name="connsiteX30" fmla="*/ 364939 w 4251329"/>
              <a:gd name="connsiteY30" fmla="*/ 16965 h 1540202"/>
              <a:gd name="connsiteX31" fmla="*/ 125671 w 4251329"/>
              <a:gd name="connsiteY31" fmla="*/ 13345 h 1540202"/>
              <a:gd name="connsiteX32" fmla="*/ 73379 w 4251329"/>
              <a:gd name="connsiteY32" fmla="*/ 8583 h 1540202"/>
              <a:gd name="connsiteX33" fmla="*/ 42803 w 4251329"/>
              <a:gd name="connsiteY33" fmla="*/ 106 h 1540202"/>
              <a:gd name="connsiteX34" fmla="*/ 16610 w 4251329"/>
              <a:gd name="connsiteY34" fmla="*/ 1058 h 1540202"/>
              <a:gd name="connsiteX35" fmla="*/ 703 w 4251329"/>
              <a:gd name="connsiteY35" fmla="*/ 7631 h 1540202"/>
              <a:gd name="connsiteX36" fmla="*/ 38803 w 4251329"/>
              <a:gd name="connsiteY36" fmla="*/ 17917 h 1540202"/>
              <a:gd name="connsiteX37" fmla="*/ 273880 w 4251329"/>
              <a:gd name="connsiteY37" fmla="*/ 26490 h 1540202"/>
              <a:gd name="connsiteX38" fmla="*/ 519053 w 4251329"/>
              <a:gd name="connsiteY38" fmla="*/ 27157 h 1540202"/>
              <a:gd name="connsiteX39" fmla="*/ 745463 w 4251329"/>
              <a:gd name="connsiteY39" fmla="*/ 36967 h 1540202"/>
              <a:gd name="connsiteX40" fmla="*/ 769180 w 4251329"/>
              <a:gd name="connsiteY40" fmla="*/ 52303 h 1540202"/>
              <a:gd name="connsiteX41" fmla="*/ 722984 w 4251329"/>
              <a:gd name="connsiteY41" fmla="*/ 66781 h 1540202"/>
              <a:gd name="connsiteX42" fmla="*/ 609636 w 4251329"/>
              <a:gd name="connsiteY42" fmla="*/ 86498 h 1540202"/>
              <a:gd name="connsiteX43" fmla="*/ 365796 w 4251329"/>
              <a:gd name="connsiteY43" fmla="*/ 121645 h 1540202"/>
              <a:gd name="connsiteX44" fmla="*/ 124242 w 4251329"/>
              <a:gd name="connsiteY44" fmla="*/ 167460 h 1540202"/>
              <a:gd name="connsiteX45" fmla="*/ 57758 w 4251329"/>
              <a:gd name="connsiteY45" fmla="*/ 217466 h 1540202"/>
              <a:gd name="connsiteX46" fmla="*/ 101192 w 4251329"/>
              <a:gd name="connsiteY46" fmla="*/ 236802 h 1540202"/>
              <a:gd name="connsiteX47" fmla="*/ 154151 w 4251329"/>
              <a:gd name="connsiteY47" fmla="*/ 246422 h 1540202"/>
              <a:gd name="connsiteX48" fmla="*/ 396848 w 4251329"/>
              <a:gd name="connsiteY48" fmla="*/ 260900 h 1540202"/>
              <a:gd name="connsiteX49" fmla="*/ 913389 w 4251329"/>
              <a:gd name="connsiteY49" fmla="*/ 264044 h 1540202"/>
              <a:gd name="connsiteX50" fmla="*/ 1159419 w 4251329"/>
              <a:gd name="connsiteY50" fmla="*/ 273283 h 1540202"/>
              <a:gd name="connsiteX51" fmla="*/ 1272767 w 4251329"/>
              <a:gd name="connsiteY51" fmla="*/ 287856 h 1540202"/>
              <a:gd name="connsiteX52" fmla="*/ 1324011 w 4251329"/>
              <a:gd name="connsiteY52" fmla="*/ 302906 h 1540202"/>
              <a:gd name="connsiteX53" fmla="*/ 1354396 w 4251329"/>
              <a:gd name="connsiteY53" fmla="*/ 331385 h 1540202"/>
              <a:gd name="connsiteX54" fmla="*/ 1317439 w 4251329"/>
              <a:gd name="connsiteY54" fmla="*/ 369199 h 1540202"/>
              <a:gd name="connsiteX55" fmla="*/ 1268004 w 4251329"/>
              <a:gd name="connsiteY55" fmla="*/ 392917 h 1540202"/>
              <a:gd name="connsiteX56" fmla="*/ 1159324 w 4251329"/>
              <a:gd name="connsiteY56" fmla="*/ 432731 h 1540202"/>
              <a:gd name="connsiteX57" fmla="*/ 923009 w 4251329"/>
              <a:gd name="connsiteY57" fmla="*/ 506455 h 1540202"/>
              <a:gd name="connsiteX58" fmla="*/ 450854 w 4251329"/>
              <a:gd name="connsiteY58" fmla="*/ 679619 h 1540202"/>
              <a:gd name="connsiteX59" fmla="*/ 264260 w 4251329"/>
              <a:gd name="connsiteY59" fmla="*/ 824971 h 1540202"/>
              <a:gd name="connsiteX60" fmla="*/ 245591 w 4251329"/>
              <a:gd name="connsiteY60" fmla="*/ 935080 h 1540202"/>
              <a:gd name="connsiteX61" fmla="*/ 311599 w 4251329"/>
              <a:gd name="connsiteY61" fmla="*/ 1030997 h 1540202"/>
              <a:gd name="connsiteX62" fmla="*/ 527721 w 4251329"/>
              <a:gd name="connsiteY62" fmla="*/ 1135200 h 1540202"/>
              <a:gd name="connsiteX63" fmla="*/ 771561 w 4251329"/>
              <a:gd name="connsiteY63" fmla="*/ 1186921 h 1540202"/>
              <a:gd name="connsiteX64" fmla="*/ 1282482 w 4251329"/>
              <a:gd name="connsiteY64" fmla="*/ 1228355 h 1540202"/>
              <a:gd name="connsiteX65" fmla="*/ 2325565 w 4251329"/>
              <a:gd name="connsiteY65" fmla="*/ 1237880 h 1540202"/>
              <a:gd name="connsiteX66" fmla="*/ 3355027 w 4251329"/>
              <a:gd name="connsiteY66" fmla="*/ 1331987 h 1540202"/>
              <a:gd name="connsiteX67" fmla="*/ 3847374 w 4251329"/>
              <a:gd name="connsiteY67" fmla="*/ 1484101 h 1540202"/>
              <a:gd name="connsiteX68" fmla="*/ 3974247 w 4251329"/>
              <a:gd name="connsiteY68" fmla="*/ 1540108 h 154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51329" h="1540202">
                <a:moveTo>
                  <a:pt x="3974533" y="1540203"/>
                </a:moveTo>
                <a:lnTo>
                  <a:pt x="4251330" y="1540203"/>
                </a:lnTo>
                <a:cubicBezTo>
                  <a:pt x="4222278" y="1519819"/>
                  <a:pt x="4191036" y="1502484"/>
                  <a:pt x="4159318" y="1486768"/>
                </a:cubicBezTo>
                <a:cubicBezTo>
                  <a:pt x="4082547" y="1448858"/>
                  <a:pt x="3780223" y="1286171"/>
                  <a:pt x="3467136" y="1208828"/>
                </a:cubicBezTo>
                <a:cubicBezTo>
                  <a:pt x="3132999" y="1126342"/>
                  <a:pt x="2764096" y="1102434"/>
                  <a:pt x="2420815" y="1089575"/>
                </a:cubicBezTo>
                <a:cubicBezTo>
                  <a:pt x="2073152" y="1076526"/>
                  <a:pt x="1725109" y="1085194"/>
                  <a:pt x="1377256" y="1079193"/>
                </a:cubicBezTo>
                <a:cubicBezTo>
                  <a:pt x="1208092" y="1076240"/>
                  <a:pt x="1038356" y="1070811"/>
                  <a:pt x="870050" y="1052047"/>
                </a:cubicBezTo>
                <a:cubicBezTo>
                  <a:pt x="789468" y="1043093"/>
                  <a:pt x="708601" y="1031282"/>
                  <a:pt x="630115" y="1010423"/>
                </a:cubicBezTo>
                <a:cubicBezTo>
                  <a:pt x="592872" y="1000516"/>
                  <a:pt x="555820" y="988610"/>
                  <a:pt x="521435" y="971084"/>
                </a:cubicBezTo>
                <a:cubicBezTo>
                  <a:pt x="489145" y="954701"/>
                  <a:pt x="455426" y="931460"/>
                  <a:pt x="442377" y="896027"/>
                </a:cubicBezTo>
                <a:cubicBezTo>
                  <a:pt x="414755" y="821066"/>
                  <a:pt x="512386" y="761915"/>
                  <a:pt x="565345" y="731245"/>
                </a:cubicBezTo>
                <a:cubicBezTo>
                  <a:pt x="635735" y="690573"/>
                  <a:pt x="711649" y="659426"/>
                  <a:pt x="787468" y="630470"/>
                </a:cubicBezTo>
                <a:cubicBezTo>
                  <a:pt x="943678" y="570749"/>
                  <a:pt x="1104365" y="523695"/>
                  <a:pt x="1261527" y="466640"/>
                </a:cubicBezTo>
                <a:cubicBezTo>
                  <a:pt x="1298770" y="453115"/>
                  <a:pt x="1335822" y="439113"/>
                  <a:pt x="1371827" y="422635"/>
                </a:cubicBezTo>
                <a:cubicBezTo>
                  <a:pt x="1402497" y="408633"/>
                  <a:pt x="1443645" y="391583"/>
                  <a:pt x="1462505" y="361865"/>
                </a:cubicBezTo>
                <a:cubicBezTo>
                  <a:pt x="1501748" y="300143"/>
                  <a:pt x="1338585" y="270806"/>
                  <a:pt x="1305247" y="264901"/>
                </a:cubicBezTo>
                <a:cubicBezTo>
                  <a:pt x="1224189" y="250518"/>
                  <a:pt x="1141512" y="245756"/>
                  <a:pt x="1059312" y="242612"/>
                </a:cubicBezTo>
                <a:cubicBezTo>
                  <a:pt x="977111" y="239469"/>
                  <a:pt x="894910" y="238707"/>
                  <a:pt x="812614" y="238326"/>
                </a:cubicBezTo>
                <a:cubicBezTo>
                  <a:pt x="646117" y="237564"/>
                  <a:pt x="479239" y="240803"/>
                  <a:pt x="312932" y="232802"/>
                </a:cubicBezTo>
                <a:cubicBezTo>
                  <a:pt x="273594" y="230896"/>
                  <a:pt x="234065" y="228706"/>
                  <a:pt x="195203" y="222515"/>
                </a:cubicBezTo>
                <a:cubicBezTo>
                  <a:pt x="180630" y="220228"/>
                  <a:pt x="161961" y="218133"/>
                  <a:pt x="149579" y="209084"/>
                </a:cubicBezTo>
                <a:cubicBezTo>
                  <a:pt x="135291" y="198702"/>
                  <a:pt x="156246" y="188510"/>
                  <a:pt x="164914" y="184795"/>
                </a:cubicBezTo>
                <a:cubicBezTo>
                  <a:pt x="198061" y="170889"/>
                  <a:pt x="234827" y="164317"/>
                  <a:pt x="269975" y="157459"/>
                </a:cubicBezTo>
                <a:cubicBezTo>
                  <a:pt x="309884" y="149648"/>
                  <a:pt x="350080" y="142981"/>
                  <a:pt x="390275" y="136599"/>
                </a:cubicBezTo>
                <a:cubicBezTo>
                  <a:pt x="474000" y="123359"/>
                  <a:pt x="557915" y="111929"/>
                  <a:pt x="641640" y="98880"/>
                </a:cubicBezTo>
                <a:cubicBezTo>
                  <a:pt x="682788" y="92498"/>
                  <a:pt x="723936" y="85926"/>
                  <a:pt x="764703" y="77258"/>
                </a:cubicBezTo>
                <a:cubicBezTo>
                  <a:pt x="783372" y="73258"/>
                  <a:pt x="802422" y="69257"/>
                  <a:pt x="820139" y="62018"/>
                </a:cubicBezTo>
                <a:cubicBezTo>
                  <a:pt x="833474" y="56494"/>
                  <a:pt x="843285" y="47064"/>
                  <a:pt x="825282" y="39349"/>
                </a:cubicBezTo>
                <a:cubicBezTo>
                  <a:pt x="793754" y="25633"/>
                  <a:pt x="754512" y="25061"/>
                  <a:pt x="720698" y="22775"/>
                </a:cubicBezTo>
                <a:cubicBezTo>
                  <a:pt x="681074" y="20108"/>
                  <a:pt x="641259" y="19061"/>
                  <a:pt x="601540" y="18298"/>
                </a:cubicBezTo>
                <a:cubicBezTo>
                  <a:pt x="522673" y="16870"/>
                  <a:pt x="443806" y="17156"/>
                  <a:pt x="364939" y="16965"/>
                </a:cubicBezTo>
                <a:cubicBezTo>
                  <a:pt x="285215" y="16870"/>
                  <a:pt x="205300" y="17441"/>
                  <a:pt x="125671" y="13345"/>
                </a:cubicBezTo>
                <a:cubicBezTo>
                  <a:pt x="108240" y="12393"/>
                  <a:pt x="90619" y="11631"/>
                  <a:pt x="73379" y="8583"/>
                </a:cubicBezTo>
                <a:cubicBezTo>
                  <a:pt x="61853" y="6583"/>
                  <a:pt x="54900" y="582"/>
                  <a:pt x="42803" y="106"/>
                </a:cubicBezTo>
                <a:cubicBezTo>
                  <a:pt x="34040" y="-180"/>
                  <a:pt x="25277" y="106"/>
                  <a:pt x="16610" y="1058"/>
                </a:cubicBezTo>
                <a:cubicBezTo>
                  <a:pt x="14514" y="1249"/>
                  <a:pt x="-3774" y="2773"/>
                  <a:pt x="703" y="7631"/>
                </a:cubicBezTo>
                <a:cubicBezTo>
                  <a:pt x="8513" y="16012"/>
                  <a:pt x="28325" y="16584"/>
                  <a:pt x="38803" y="17917"/>
                </a:cubicBezTo>
                <a:cubicBezTo>
                  <a:pt x="116336" y="27633"/>
                  <a:pt x="195870" y="26014"/>
                  <a:pt x="273880" y="26490"/>
                </a:cubicBezTo>
                <a:cubicBezTo>
                  <a:pt x="355604" y="26966"/>
                  <a:pt x="437329" y="26585"/>
                  <a:pt x="519053" y="27157"/>
                </a:cubicBezTo>
                <a:cubicBezTo>
                  <a:pt x="593634" y="27633"/>
                  <a:pt x="671644" y="24490"/>
                  <a:pt x="745463" y="36967"/>
                </a:cubicBezTo>
                <a:cubicBezTo>
                  <a:pt x="749939" y="37729"/>
                  <a:pt x="781943" y="43444"/>
                  <a:pt x="769180" y="52303"/>
                </a:cubicBezTo>
                <a:cubicBezTo>
                  <a:pt x="756512" y="61066"/>
                  <a:pt x="737747" y="63542"/>
                  <a:pt x="722984" y="66781"/>
                </a:cubicBezTo>
                <a:cubicBezTo>
                  <a:pt x="685550" y="74877"/>
                  <a:pt x="647546" y="80687"/>
                  <a:pt x="609636" y="86498"/>
                </a:cubicBezTo>
                <a:cubicBezTo>
                  <a:pt x="528483" y="98785"/>
                  <a:pt x="447044" y="109548"/>
                  <a:pt x="365796" y="121645"/>
                </a:cubicBezTo>
                <a:cubicBezTo>
                  <a:pt x="285024" y="133741"/>
                  <a:pt x="202919" y="144981"/>
                  <a:pt x="124242" y="167460"/>
                </a:cubicBezTo>
                <a:cubicBezTo>
                  <a:pt x="110050" y="171556"/>
                  <a:pt x="34326" y="192035"/>
                  <a:pt x="57758" y="217466"/>
                </a:cubicBezTo>
                <a:cubicBezTo>
                  <a:pt x="68235" y="228801"/>
                  <a:pt x="86809" y="233182"/>
                  <a:pt x="101192" y="236802"/>
                </a:cubicBezTo>
                <a:cubicBezTo>
                  <a:pt x="118622" y="241183"/>
                  <a:pt x="136339" y="243946"/>
                  <a:pt x="154151" y="246422"/>
                </a:cubicBezTo>
                <a:cubicBezTo>
                  <a:pt x="234446" y="257186"/>
                  <a:pt x="315980" y="259186"/>
                  <a:pt x="396848" y="260900"/>
                </a:cubicBezTo>
                <a:cubicBezTo>
                  <a:pt x="568964" y="264615"/>
                  <a:pt x="741272" y="261948"/>
                  <a:pt x="913389" y="264044"/>
                </a:cubicBezTo>
                <a:cubicBezTo>
                  <a:pt x="995399" y="265091"/>
                  <a:pt x="1077600" y="266806"/>
                  <a:pt x="1159419" y="273283"/>
                </a:cubicBezTo>
                <a:cubicBezTo>
                  <a:pt x="1197329" y="276331"/>
                  <a:pt x="1235429" y="280141"/>
                  <a:pt x="1272767" y="287856"/>
                </a:cubicBezTo>
                <a:cubicBezTo>
                  <a:pt x="1290198" y="291475"/>
                  <a:pt x="1307628" y="295857"/>
                  <a:pt x="1324011" y="302906"/>
                </a:cubicBezTo>
                <a:cubicBezTo>
                  <a:pt x="1335346" y="307763"/>
                  <a:pt x="1354586" y="316431"/>
                  <a:pt x="1354396" y="331385"/>
                </a:cubicBezTo>
                <a:cubicBezTo>
                  <a:pt x="1354110" y="349007"/>
                  <a:pt x="1330584" y="361770"/>
                  <a:pt x="1317439" y="369199"/>
                </a:cubicBezTo>
                <a:cubicBezTo>
                  <a:pt x="1301532" y="378248"/>
                  <a:pt x="1284768" y="385868"/>
                  <a:pt x="1268004" y="392917"/>
                </a:cubicBezTo>
                <a:cubicBezTo>
                  <a:pt x="1232476" y="407871"/>
                  <a:pt x="1195900" y="420539"/>
                  <a:pt x="1159324" y="432731"/>
                </a:cubicBezTo>
                <a:cubicBezTo>
                  <a:pt x="1081029" y="458830"/>
                  <a:pt x="1001876" y="482261"/>
                  <a:pt x="923009" y="506455"/>
                </a:cubicBezTo>
                <a:cubicBezTo>
                  <a:pt x="763370" y="555508"/>
                  <a:pt x="600492" y="604086"/>
                  <a:pt x="450854" y="679619"/>
                </a:cubicBezTo>
                <a:cubicBezTo>
                  <a:pt x="382179" y="714290"/>
                  <a:pt x="305884" y="757819"/>
                  <a:pt x="264260" y="824971"/>
                </a:cubicBezTo>
                <a:cubicBezTo>
                  <a:pt x="243781" y="858023"/>
                  <a:pt x="235494" y="897075"/>
                  <a:pt x="245591" y="935080"/>
                </a:cubicBezTo>
                <a:cubicBezTo>
                  <a:pt x="255782" y="973561"/>
                  <a:pt x="281595" y="1005755"/>
                  <a:pt x="311599" y="1030997"/>
                </a:cubicBezTo>
                <a:cubicBezTo>
                  <a:pt x="373035" y="1082717"/>
                  <a:pt x="451712" y="1112435"/>
                  <a:pt x="527721" y="1135200"/>
                </a:cubicBezTo>
                <a:cubicBezTo>
                  <a:pt x="607445" y="1159013"/>
                  <a:pt x="689456" y="1174729"/>
                  <a:pt x="771561" y="1186921"/>
                </a:cubicBezTo>
                <a:cubicBezTo>
                  <a:pt x="940630" y="1212067"/>
                  <a:pt x="1111794" y="1222354"/>
                  <a:pt x="1282482" y="1228355"/>
                </a:cubicBezTo>
                <a:cubicBezTo>
                  <a:pt x="1630049" y="1240642"/>
                  <a:pt x="1977902" y="1232831"/>
                  <a:pt x="2325565" y="1237880"/>
                </a:cubicBezTo>
                <a:cubicBezTo>
                  <a:pt x="2670180" y="1242928"/>
                  <a:pt x="3017080" y="1259882"/>
                  <a:pt x="3355027" y="1331987"/>
                </a:cubicBezTo>
                <a:cubicBezTo>
                  <a:pt x="3523334" y="1367896"/>
                  <a:pt x="3688307" y="1418188"/>
                  <a:pt x="3847374" y="1484101"/>
                </a:cubicBezTo>
                <a:cubicBezTo>
                  <a:pt x="3890046" y="1501817"/>
                  <a:pt x="3931956" y="1521439"/>
                  <a:pt x="3974247" y="1540108"/>
                </a:cubicBezTo>
                <a:close/>
              </a:path>
            </a:pathLst>
          </a:custGeom>
          <a:solidFill>
            <a:schemeClr val="tx1">
              <a:lumMod val="50000"/>
              <a:lumOff val="50000"/>
              <a:alpha val="1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21" name="Rectangle 20">
            <a:extLst>
              <a:ext uri="{FF2B5EF4-FFF2-40B4-BE49-F238E27FC236}">
                <a16:creationId xmlns:a16="http://schemas.microsoft.com/office/drawing/2014/main" id="{ACD7C2FD-CC3F-D69F-CBE0-5D6B9435AD27}"/>
              </a:ext>
              <a:ext uri="{C183D7F6-B498-43B3-948B-1728B52AA6E4}">
                <adec:decorative xmlns:adec="http://schemas.microsoft.com/office/drawing/2017/decorative" val="1"/>
              </a:ext>
            </a:extLst>
          </p:cNvPr>
          <p:cNvSpPr>
            <a:spLocks/>
          </p:cNvSpPr>
          <p:nvPr/>
        </p:nvSpPr>
        <p:spPr bwMode="auto">
          <a:xfrm>
            <a:off x="1369794" y="1707757"/>
            <a:ext cx="1933661" cy="923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Understand M365 Copilot Chat</a:t>
            </a:r>
          </a:p>
        </p:txBody>
      </p:sp>
      <p:cxnSp>
        <p:nvCxnSpPr>
          <p:cNvPr id="25" name="Straight Connector 24">
            <a:extLst>
              <a:ext uri="{FF2B5EF4-FFF2-40B4-BE49-F238E27FC236}">
                <a16:creationId xmlns:a16="http://schemas.microsoft.com/office/drawing/2014/main" id="{52036A9C-BA2A-7578-2955-21486A2D2BFE}"/>
              </a:ext>
            </a:extLst>
          </p:cNvPr>
          <p:cNvCxnSpPr>
            <a:cxnSpLocks/>
          </p:cNvCxnSpPr>
          <p:nvPr/>
        </p:nvCxnSpPr>
        <p:spPr>
          <a:xfrm flipH="1">
            <a:off x="2979576" y="2156318"/>
            <a:ext cx="1971088"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0619E074-AD90-6F5D-1779-BCB2E5613C61}"/>
              </a:ext>
            </a:extLst>
          </p:cNvPr>
          <p:cNvSpPr/>
          <p:nvPr/>
        </p:nvSpPr>
        <p:spPr>
          <a:xfrm>
            <a:off x="4967349" y="2101613"/>
            <a:ext cx="119065"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4" name="Rectangle 3">
            <a:extLst>
              <a:ext uri="{FF2B5EF4-FFF2-40B4-BE49-F238E27FC236}">
                <a16:creationId xmlns:a16="http://schemas.microsoft.com/office/drawing/2014/main" id="{CBCADC09-894B-C9EA-D9A2-4A09D9CF23C4}"/>
              </a:ext>
              <a:ext uri="{C183D7F6-B498-43B3-948B-1728B52AA6E4}">
                <adec:decorative xmlns:adec="http://schemas.microsoft.com/office/drawing/2017/decorative" val="1"/>
              </a:ext>
            </a:extLst>
          </p:cNvPr>
          <p:cNvSpPr>
            <a:spLocks/>
          </p:cNvSpPr>
          <p:nvPr/>
        </p:nvSpPr>
        <p:spPr bwMode="auto">
          <a:xfrm flipH="1">
            <a:off x="1410749" y="3608774"/>
            <a:ext cx="2833319" cy="615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Memory &amp; Personalization</a:t>
            </a:r>
          </a:p>
        </p:txBody>
      </p:sp>
      <p:sp>
        <p:nvSpPr>
          <p:cNvPr id="5" name="Rectangle: Rounded Corners 4">
            <a:extLst>
              <a:ext uri="{FF2B5EF4-FFF2-40B4-BE49-F238E27FC236}">
                <a16:creationId xmlns:a16="http://schemas.microsoft.com/office/drawing/2014/main" id="{2220B9AB-C2E4-3237-3F25-C75372B31FC8}"/>
              </a:ext>
              <a:ext uri="{C183D7F6-B498-43B3-948B-1728B52AA6E4}">
                <adec:decorative xmlns:adec="http://schemas.microsoft.com/office/drawing/2017/decorative" val="1"/>
              </a:ext>
            </a:extLst>
          </p:cNvPr>
          <p:cNvSpPr>
            <a:spLocks/>
          </p:cNvSpPr>
          <p:nvPr/>
        </p:nvSpPr>
        <p:spPr bwMode="auto">
          <a:xfrm>
            <a:off x="5155412" y="1343073"/>
            <a:ext cx="6840740" cy="1151145"/>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cxnSp>
        <p:nvCxnSpPr>
          <p:cNvPr id="20" name="Straight Connector 19">
            <a:extLst>
              <a:ext uri="{FF2B5EF4-FFF2-40B4-BE49-F238E27FC236}">
                <a16:creationId xmlns:a16="http://schemas.microsoft.com/office/drawing/2014/main" id="{F95F6D81-13C6-DFA5-BC82-D4E45ECD0580}"/>
              </a:ext>
            </a:extLst>
          </p:cNvPr>
          <p:cNvCxnSpPr>
            <a:cxnSpLocks/>
          </p:cNvCxnSpPr>
          <p:nvPr/>
        </p:nvCxnSpPr>
        <p:spPr>
          <a:xfrm flipH="1" flipV="1">
            <a:off x="4266257" y="3070547"/>
            <a:ext cx="797965" cy="1569"/>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0C3C5450-078C-7828-D211-EF913724412E}"/>
              </a:ext>
            </a:extLst>
          </p:cNvPr>
          <p:cNvSpPr/>
          <p:nvPr/>
        </p:nvSpPr>
        <p:spPr>
          <a:xfrm>
            <a:off x="4982809" y="3009246"/>
            <a:ext cx="105999"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cxnSp>
        <p:nvCxnSpPr>
          <p:cNvPr id="47" name="Straight Connector 46">
            <a:extLst>
              <a:ext uri="{FF2B5EF4-FFF2-40B4-BE49-F238E27FC236}">
                <a16:creationId xmlns:a16="http://schemas.microsoft.com/office/drawing/2014/main" id="{31A7AA86-8E29-E811-90DC-4B7F39DE34AF}"/>
              </a:ext>
            </a:extLst>
          </p:cNvPr>
          <p:cNvCxnSpPr>
            <a:cxnSpLocks/>
          </p:cNvCxnSpPr>
          <p:nvPr/>
        </p:nvCxnSpPr>
        <p:spPr>
          <a:xfrm flipH="1">
            <a:off x="2979576" y="3896992"/>
            <a:ext cx="1892046"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C1D7F95A-AC54-15E3-109E-EF6CAED08BF4}"/>
              </a:ext>
            </a:extLst>
          </p:cNvPr>
          <p:cNvSpPr/>
          <p:nvPr/>
        </p:nvSpPr>
        <p:spPr>
          <a:xfrm>
            <a:off x="4955860" y="3848626"/>
            <a:ext cx="113732"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53" name="Rectangle: Rounded Corners 52">
            <a:extLst>
              <a:ext uri="{FF2B5EF4-FFF2-40B4-BE49-F238E27FC236}">
                <a16:creationId xmlns:a16="http://schemas.microsoft.com/office/drawing/2014/main" id="{3C7409BB-EE90-B360-9A42-106A03021CDF}"/>
              </a:ext>
              <a:ext uri="{C183D7F6-B498-43B3-948B-1728B52AA6E4}">
                <adec:decorative xmlns:adec="http://schemas.microsoft.com/office/drawing/2017/decorative" val="1"/>
              </a:ext>
            </a:extLst>
          </p:cNvPr>
          <p:cNvSpPr>
            <a:spLocks/>
          </p:cNvSpPr>
          <p:nvPr/>
        </p:nvSpPr>
        <p:spPr bwMode="auto">
          <a:xfrm>
            <a:off x="5155412" y="4767466"/>
            <a:ext cx="6837928" cy="559978"/>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92" name="Teardrop 91">
            <a:extLst>
              <a:ext uri="{FF2B5EF4-FFF2-40B4-BE49-F238E27FC236}">
                <a16:creationId xmlns:a16="http://schemas.microsoft.com/office/drawing/2014/main" id="{2526F82A-C75F-EC82-383D-217786D4911C}"/>
              </a:ext>
            </a:extLst>
          </p:cNvPr>
          <p:cNvSpPr/>
          <p:nvPr/>
        </p:nvSpPr>
        <p:spPr bwMode="auto">
          <a:xfrm rot="8100000">
            <a:off x="746858" y="1921494"/>
            <a:ext cx="271009" cy="263382"/>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grpSp>
        <p:nvGrpSpPr>
          <p:cNvPr id="93" name="Group 92">
            <a:extLst>
              <a:ext uri="{FF2B5EF4-FFF2-40B4-BE49-F238E27FC236}">
                <a16:creationId xmlns:a16="http://schemas.microsoft.com/office/drawing/2014/main" id="{EF7686CF-1D0B-D48E-CCBF-DF25A9B12B2A}"/>
              </a:ext>
            </a:extLst>
          </p:cNvPr>
          <p:cNvGrpSpPr/>
          <p:nvPr/>
        </p:nvGrpSpPr>
        <p:grpSpPr>
          <a:xfrm>
            <a:off x="775805" y="1950779"/>
            <a:ext cx="213707" cy="335392"/>
            <a:chOff x="3444223" y="5155982"/>
            <a:chExt cx="344176" cy="540152"/>
          </a:xfrm>
          <a:solidFill>
            <a:schemeClr val="tx1">
              <a:lumMod val="50000"/>
              <a:lumOff val="50000"/>
            </a:schemeClr>
          </a:solidFill>
        </p:grpSpPr>
        <p:sp>
          <p:nvSpPr>
            <p:cNvPr id="94" name="Freeform: Shape 93">
              <a:extLst>
                <a:ext uri="{FF2B5EF4-FFF2-40B4-BE49-F238E27FC236}">
                  <a16:creationId xmlns:a16="http://schemas.microsoft.com/office/drawing/2014/main" id="{00290269-41B7-31DA-7DFD-85340C4F1A85}"/>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grp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96" name="Freeform: Shape 95">
              <a:extLst>
                <a:ext uri="{FF2B5EF4-FFF2-40B4-BE49-F238E27FC236}">
                  <a16:creationId xmlns:a16="http://schemas.microsoft.com/office/drawing/2014/main" id="{D5EC0DAB-38A0-F47B-7106-DAF6A6052116}"/>
                </a:ext>
              </a:extLst>
            </p:cNvPr>
            <p:cNvSpPr/>
            <p:nvPr/>
          </p:nvSpPr>
          <p:spPr>
            <a:xfrm>
              <a:off x="3444223" y="5155982"/>
              <a:ext cx="344176" cy="331098"/>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grpSp>
      <p:sp>
        <p:nvSpPr>
          <p:cNvPr id="57" name="Rectangle 56">
            <a:hlinkClick r:id="rId5"/>
            <a:extLst>
              <a:ext uri="{FF2B5EF4-FFF2-40B4-BE49-F238E27FC236}">
                <a16:creationId xmlns:a16="http://schemas.microsoft.com/office/drawing/2014/main" id="{EFBE9D67-6262-95E7-1E38-3AC8AAE4B554}"/>
              </a:ext>
            </a:extLst>
          </p:cNvPr>
          <p:cNvSpPr/>
          <p:nvPr/>
        </p:nvSpPr>
        <p:spPr bwMode="auto">
          <a:xfrm>
            <a:off x="5210803" y="1660567"/>
            <a:ext cx="6727392" cy="592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defTabSz="744102">
              <a:lnSpc>
                <a:spcPct val="90000"/>
              </a:lnSpc>
              <a:spcBef>
                <a:spcPts val="200"/>
              </a:spcBef>
              <a:spcAft>
                <a:spcPts val="200"/>
              </a:spcAft>
              <a:buClr>
                <a:srgbClr val="5C5AD4"/>
              </a:buClr>
              <a:defRPr/>
            </a:pPr>
            <a:r>
              <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rPr>
              <a:t>Have you confirmed that you have access to M365 Copilot Chat? </a:t>
            </a:r>
            <a:r>
              <a:rPr lang="en-US" sz="1200" b="1" kern="0">
                <a:solidFill>
                  <a:srgbClr val="2F2F2F"/>
                </a:solidFill>
                <a:latin typeface="Aptos" panose="020B0004020202020204" pitchFamily="34" charset="0"/>
                <a:cs typeface="Segoe UI"/>
              </a:rPr>
              <a:t>Try </a:t>
            </a:r>
            <a:r>
              <a:rPr lang="en-US" sz="1200" b="1" kern="0">
                <a:solidFill>
                  <a:srgbClr val="2F2F2F"/>
                </a:solidFill>
                <a:latin typeface="Aptos" panose="020B0004020202020204" pitchFamily="34" charset="0"/>
                <a:cs typeface="Segoe UI"/>
                <a:hlinkClick r:id="rId6"/>
              </a:rPr>
              <a:t>m365.cloud.microsoft/chat/</a:t>
            </a:r>
            <a:endParaRPr lang="en-US" sz="1200" b="1" kern="0">
              <a:solidFill>
                <a:srgbClr val="2F2F2F"/>
              </a:solidFill>
              <a:latin typeface="Aptos" panose="020B0004020202020204" pitchFamily="34" charset="0"/>
              <a:cs typeface="Segoe UI"/>
            </a:endParaRP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r>
              <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rPr>
              <a:t>Copilot Chat </a:t>
            </a:r>
            <a:r>
              <a:rPr lang="en-US" sz="1200" b="1" kern="0">
                <a:solidFill>
                  <a:srgbClr val="2F2F2F"/>
                </a:solidFill>
                <a:latin typeface="Aptos" panose="020B0004020202020204" pitchFamily="34" charset="0"/>
                <a:cs typeface="Segoe UI"/>
              </a:rPr>
              <a:t>Tutorial</a:t>
            </a:r>
            <a:r>
              <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rPr>
              <a:t>:</a:t>
            </a: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rPr>
              <a:t>Microsoft 365 Copilot Chat video tutorial</a:t>
            </a:r>
            <a:endParaRPr kumimoji="0" lang="en-US" sz="1200" b="0" i="0" u="sng" strike="noStrike" kern="0" cap="none" spc="0" normalizeH="0" baseline="0" noProof="0">
              <a:ln>
                <a:noFill/>
              </a:ln>
              <a:solidFill>
                <a:schemeClr val="accent1"/>
              </a:solidFill>
              <a:effectLst/>
              <a:uLnTx/>
              <a:uFillTx/>
              <a:latin typeface="Aptos" panose="020B0004020202020204" pitchFamily="34" charset="0"/>
              <a:ea typeface="+mn-ea"/>
              <a:cs typeface="Segoe UI" panose="020B0502040204020203" pitchFamily="34" charset="0"/>
            </a:endParaRPr>
          </a:p>
        </p:txBody>
      </p:sp>
      <p:sp>
        <p:nvSpPr>
          <p:cNvPr id="59" name="Rectangle 58">
            <a:extLst>
              <a:ext uri="{FF2B5EF4-FFF2-40B4-BE49-F238E27FC236}">
                <a16:creationId xmlns:a16="http://schemas.microsoft.com/office/drawing/2014/main" id="{0C3AE1C6-E8BE-1702-59FF-D75E08FCB69A}"/>
              </a:ext>
            </a:extLst>
          </p:cNvPr>
          <p:cNvSpPr/>
          <p:nvPr/>
        </p:nvSpPr>
        <p:spPr bwMode="auto">
          <a:xfrm>
            <a:off x="5295380" y="3323560"/>
            <a:ext cx="6605895" cy="9861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400" b="0" i="0" u="none" strike="noStrike" kern="0" cap="none" spc="0" normalizeH="0" baseline="0" noProof="0">
              <a:ln>
                <a:noFill/>
              </a:ln>
              <a:solidFill>
                <a:prstClr val="black">
                  <a:lumMod val="85000"/>
                  <a:lumOff val="15000"/>
                </a:prstClr>
              </a:solidFill>
              <a:effectLst/>
              <a:uLnTx/>
              <a:uFillTx/>
              <a:latin typeface="Aptos" panose="020B0004020202020204" pitchFamily="34" charset="0"/>
              <a:ea typeface="+mn-ea"/>
              <a:cs typeface="Segoe UI" panose="020B0502040204020203" pitchFamily="34" charset="0"/>
            </a:endParaRPr>
          </a:p>
        </p:txBody>
      </p:sp>
      <p:sp>
        <p:nvSpPr>
          <p:cNvPr id="60" name="TextBox 59">
            <a:extLst>
              <a:ext uri="{FF2B5EF4-FFF2-40B4-BE49-F238E27FC236}">
                <a16:creationId xmlns:a16="http://schemas.microsoft.com/office/drawing/2014/main" id="{C6BF83AF-2E05-1A04-CA1F-17CC3A52B66C}"/>
              </a:ext>
            </a:extLst>
          </p:cNvPr>
          <p:cNvSpPr txBox="1"/>
          <p:nvPr/>
        </p:nvSpPr>
        <p:spPr>
          <a:xfrm>
            <a:off x="5207159" y="4619558"/>
            <a:ext cx="6394291" cy="697627"/>
          </a:xfrm>
          <a:prstGeom prst="rect">
            <a:avLst/>
          </a:prstGeom>
          <a:noFill/>
        </p:spPr>
        <p:txBody>
          <a:bodyPr wrap="square" lIns="91440" tIns="45720" rIns="91440" bIns="45720" anchor="t">
            <a:spAutoFit/>
          </a:bodyPr>
          <a:lstStyle/>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lvl="1" defTabSz="744102">
              <a:spcBef>
                <a:spcPts val="200"/>
              </a:spcBef>
              <a:spcAft>
                <a:spcPts val="200"/>
              </a:spcAft>
              <a:buClr>
                <a:srgbClr val="5C5AD4"/>
              </a:buClr>
              <a:defRPr/>
            </a:pP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lang="en-US" sz="1200">
                <a:solidFill>
                  <a:srgbClr val="091F2C"/>
                </a:solidFill>
                <a:latin typeface="Aptos" panose="020B0004020202020204" pitchFamily="34" charset="0"/>
              </a:rPr>
              <a:t>Try </a:t>
            </a:r>
            <a:r>
              <a:rPr lang="en-US" sz="1200" u="sng">
                <a:latin typeface="Aptos" panose="020B0004020202020204" pitchFamily="34" charset="0"/>
                <a:hlinkClick r:id="rId7"/>
              </a:rPr>
              <a:t>Copilot Prompt Gallery</a:t>
            </a:r>
            <a:br>
              <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none" strike="noStrike" kern="1200" cap="none" spc="0" normalizeH="0" baseline="0" noProof="0">
                <a:ln>
                  <a:noFill/>
                </a:ln>
                <a:solidFill>
                  <a:srgbClr val="091F2C"/>
                </a:solidFill>
                <a:effectLst/>
                <a:uLnTx/>
                <a:uFillTx/>
                <a:latin typeface="Aptos" panose="020B0004020202020204" pitchFamily="34" charset="0"/>
                <a:hlinkClick r:id="rId8"/>
              </a:rPr>
              <a:t>Video Tutorial Copilot </a:t>
            </a:r>
            <a:r>
              <a:rPr kumimoji="0" lang="en-US" sz="1200" b="0" i="0" u="none" strike="noStrike" kern="1200" cap="none" spc="0" normalizeH="0" baseline="0" noProof="0" err="1">
                <a:ln>
                  <a:noFill/>
                </a:ln>
                <a:solidFill>
                  <a:srgbClr val="091F2C"/>
                </a:solidFill>
                <a:effectLst/>
                <a:uLnTx/>
                <a:uFillTx/>
                <a:latin typeface="Aptos" panose="020B0004020202020204" pitchFamily="34" charset="0"/>
                <a:hlinkClick r:id="rId8"/>
              </a:rPr>
              <a:t>Promp</a:t>
            </a:r>
            <a:r>
              <a:rPr lang="en-US" sz="1200">
                <a:solidFill>
                  <a:srgbClr val="091F2C"/>
                </a:solidFill>
                <a:latin typeface="Aptos" panose="020B0004020202020204" pitchFamily="34" charset="0"/>
                <a:hlinkClick r:id="rId8"/>
              </a:rPr>
              <a:t>t Gallery </a:t>
            </a: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endParaRPr>
          </a:p>
        </p:txBody>
      </p:sp>
      <p:sp>
        <p:nvSpPr>
          <p:cNvPr id="112" name="Rectangle: Top Corners Rounded 111">
            <a:extLst>
              <a:ext uri="{FF2B5EF4-FFF2-40B4-BE49-F238E27FC236}">
                <a16:creationId xmlns:a16="http://schemas.microsoft.com/office/drawing/2014/main" id="{8BDC9E52-8B2A-00E3-6777-9E62E2C90392}"/>
              </a:ext>
            </a:extLst>
          </p:cNvPr>
          <p:cNvSpPr/>
          <p:nvPr/>
        </p:nvSpPr>
        <p:spPr bwMode="auto">
          <a:xfrm>
            <a:off x="7652840" y="874865"/>
            <a:ext cx="3164339" cy="456783"/>
          </a:xfrm>
          <a:prstGeom prst="round2SameRect">
            <a:avLst/>
          </a:prstGeom>
          <a:gradFill>
            <a:gsLst>
              <a:gs pos="21000">
                <a:srgbClr val="0070C0"/>
              </a:gs>
              <a:gs pos="100000">
                <a:srgbClr val="B51F9C"/>
              </a:gs>
            </a:gsLst>
            <a:lin ang="2400000" scaled="0"/>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mn-ea"/>
                <a:cs typeface="Segoe Sans Display Semibold"/>
              </a:rPr>
              <a:t> Microsoft Copilot Chat</a:t>
            </a:r>
            <a:endParaRPr kumimoji="0" lang="en-US" sz="1765" b="0" i="0" u="none" strike="noStrike" kern="1200" cap="none" spc="0" normalizeH="0" baseline="0" noProof="0">
              <a:ln>
                <a:noFill/>
              </a:ln>
              <a:solidFill>
                <a:srgbClr val="FFFFFF"/>
              </a:solidFill>
              <a:effectLst/>
              <a:uLnTx/>
              <a:uFillTx/>
              <a:latin typeface="Aptos" panose="020B0004020202020204" pitchFamily="34" charset="0"/>
              <a:ea typeface="+mn-ea"/>
              <a:cs typeface="Segoe Sans Display Semibold"/>
            </a:endParaRPr>
          </a:p>
        </p:txBody>
      </p:sp>
      <p:sp>
        <p:nvSpPr>
          <p:cNvPr id="122" name="TextBox 121">
            <a:extLst>
              <a:ext uri="{FF2B5EF4-FFF2-40B4-BE49-F238E27FC236}">
                <a16:creationId xmlns:a16="http://schemas.microsoft.com/office/drawing/2014/main" id="{D511B032-5088-A66A-E6A8-87FF4EE56936}"/>
              </a:ext>
            </a:extLst>
          </p:cNvPr>
          <p:cNvSpPr txBox="1"/>
          <p:nvPr/>
        </p:nvSpPr>
        <p:spPr>
          <a:xfrm>
            <a:off x="765616" y="1952209"/>
            <a:ext cx="22701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rPr>
              <a:t>1</a:t>
            </a:r>
          </a:p>
        </p:txBody>
      </p:sp>
      <p:grpSp>
        <p:nvGrpSpPr>
          <p:cNvPr id="26" name="Group 25">
            <a:extLst>
              <a:ext uri="{FF2B5EF4-FFF2-40B4-BE49-F238E27FC236}">
                <a16:creationId xmlns:a16="http://schemas.microsoft.com/office/drawing/2014/main" id="{C3D4860D-83ED-2C09-00AA-7880AB7C12C3}"/>
              </a:ext>
            </a:extLst>
          </p:cNvPr>
          <p:cNvGrpSpPr/>
          <p:nvPr/>
        </p:nvGrpSpPr>
        <p:grpSpPr>
          <a:xfrm>
            <a:off x="1391774" y="2790843"/>
            <a:ext cx="352885" cy="474852"/>
            <a:chOff x="129974" y="4385020"/>
            <a:chExt cx="436462" cy="587315"/>
          </a:xfrm>
        </p:grpSpPr>
        <p:sp>
          <p:nvSpPr>
            <p:cNvPr id="83" name="Teardrop 82">
              <a:extLst>
                <a:ext uri="{FF2B5EF4-FFF2-40B4-BE49-F238E27FC236}">
                  <a16:creationId xmlns:a16="http://schemas.microsoft.com/office/drawing/2014/main" id="{3A70C63D-B2CE-989C-0020-92CA707C1B4E}"/>
                </a:ext>
              </a:extLst>
            </p:cNvPr>
            <p:cNvSpPr/>
            <p:nvPr/>
          </p:nvSpPr>
          <p:spPr bwMode="auto">
            <a:xfrm rot="8100000">
              <a:off x="129974" y="4385020"/>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grpSp>
          <p:nvGrpSpPr>
            <p:cNvPr id="84" name="Group 83">
              <a:extLst>
                <a:ext uri="{FF2B5EF4-FFF2-40B4-BE49-F238E27FC236}">
                  <a16:creationId xmlns:a16="http://schemas.microsoft.com/office/drawing/2014/main" id="{701BB430-04DE-7E7F-0538-1328F23B5544}"/>
                </a:ext>
              </a:extLst>
            </p:cNvPr>
            <p:cNvGrpSpPr/>
            <p:nvPr/>
          </p:nvGrpSpPr>
          <p:grpSpPr>
            <a:xfrm>
              <a:off x="178915" y="4427964"/>
              <a:ext cx="344176" cy="544371"/>
              <a:chOff x="3439767" y="5151763"/>
              <a:chExt cx="344176" cy="544371"/>
            </a:xfrm>
          </p:grpSpPr>
          <p:sp>
            <p:nvSpPr>
              <p:cNvPr id="85" name="Freeform: Shape 84">
                <a:extLst>
                  <a:ext uri="{FF2B5EF4-FFF2-40B4-BE49-F238E27FC236}">
                    <a16:creationId xmlns:a16="http://schemas.microsoft.com/office/drawing/2014/main" id="{44366193-6CDB-2B37-C7E0-DEAE38A0E6C2}"/>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86" name="PageEdit_EFB8" title="Icon of a document with a pencil on top of it">
                <a:extLst>
                  <a:ext uri="{FF2B5EF4-FFF2-40B4-BE49-F238E27FC236}">
                    <a16:creationId xmlns:a16="http://schemas.microsoft.com/office/drawing/2014/main" id="{2A1ECE11-7939-20F6-CC90-87BFD4F9B01C}"/>
                  </a:ext>
                </a:extLst>
              </p:cNvPr>
              <p:cNvSpPr>
                <a:spLocks noChangeAspect="1" noEditPoints="1"/>
              </p:cNvSpPr>
              <p:nvPr/>
            </p:nvSpPr>
            <p:spPr bwMode="auto">
              <a:xfrm>
                <a:off x="3545828" y="5185409"/>
                <a:ext cx="208908" cy="177960"/>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87" name="Freeform: Shape 86">
                <a:extLst>
                  <a:ext uri="{FF2B5EF4-FFF2-40B4-BE49-F238E27FC236}">
                    <a16:creationId xmlns:a16="http://schemas.microsoft.com/office/drawing/2014/main" id="{325DD625-3568-2881-6ABD-EE4054482DD1}"/>
                  </a:ext>
                </a:extLst>
              </p:cNvPr>
              <p:cNvSpPr/>
              <p:nvPr/>
            </p:nvSpPr>
            <p:spPr>
              <a:xfrm>
                <a:off x="3439767" y="5151763"/>
                <a:ext cx="344176" cy="331097"/>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grpSp>
        <p:sp>
          <p:nvSpPr>
            <p:cNvPr id="124" name="TextBox 123">
              <a:extLst>
                <a:ext uri="{FF2B5EF4-FFF2-40B4-BE49-F238E27FC236}">
                  <a16:creationId xmlns:a16="http://schemas.microsoft.com/office/drawing/2014/main" id="{C27A1EA2-A690-DFB6-2102-00F5D68F25F8}"/>
                </a:ext>
              </a:extLst>
            </p:cNvPr>
            <p:cNvSpPr txBox="1"/>
            <p:nvPr/>
          </p:nvSpPr>
          <p:spPr>
            <a:xfrm>
              <a:off x="244785" y="4453599"/>
              <a:ext cx="227018" cy="3045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2</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2" name="Title 1">
            <a:extLst>
              <a:ext uri="{FF2B5EF4-FFF2-40B4-BE49-F238E27FC236}">
                <a16:creationId xmlns:a16="http://schemas.microsoft.com/office/drawing/2014/main" id="{A1E70953-B1CD-9B45-45A5-D3A1B3566C4B}"/>
              </a:ext>
            </a:extLst>
          </p:cNvPr>
          <p:cNvSpPr txBox="1">
            <a:spLocks/>
          </p:cNvSpPr>
          <p:nvPr/>
        </p:nvSpPr>
        <p:spPr>
          <a:xfrm>
            <a:off x="322031" y="460389"/>
            <a:ext cx="7082443" cy="882684"/>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50" normalizeH="0" baseline="0" noProof="0">
                <a:ln w="3175">
                  <a:noFill/>
                </a:ln>
                <a:solidFill>
                  <a:srgbClr val="091F2C"/>
                </a:solidFill>
                <a:effectLst/>
                <a:uLnTx/>
                <a:uFillTx/>
                <a:latin typeface="Aptos" panose="020B0004020202020204" pitchFamily="34" charset="0"/>
                <a:ea typeface="+mn-ea"/>
                <a:cs typeface="Segoe UI Semibold"/>
              </a:rPr>
              <a:t>Microsoft Copilot Chat </a:t>
            </a:r>
            <a:endParaRPr kumimoji="0" lang="en-AU" sz="2800" b="1" i="0" u="none" strike="noStrike" kern="1200" cap="none" spc="-50" normalizeH="0" baseline="0" noProof="0">
              <a:ln w="3175">
                <a:noFill/>
              </a:ln>
              <a:solidFill>
                <a:srgbClr val="091F2C"/>
              </a:solidFill>
              <a:effectLst/>
              <a:uLnTx/>
              <a:uFillTx/>
              <a:latin typeface="Aptos" panose="020B0004020202020204" pitchFamily="34" charset="0"/>
              <a:ea typeface="+mn-ea"/>
              <a:cs typeface="Segoe UI Semibold" panose="020B0702040204020203" pitchFamily="34" charset="0"/>
            </a:endParaRPr>
          </a:p>
        </p:txBody>
      </p:sp>
      <p:sp>
        <p:nvSpPr>
          <p:cNvPr id="7" name="Rectangle: Rounded Corners 6">
            <a:extLst>
              <a:ext uri="{FF2B5EF4-FFF2-40B4-BE49-F238E27FC236}">
                <a16:creationId xmlns:a16="http://schemas.microsoft.com/office/drawing/2014/main" id="{D5972108-A7E3-5B02-CB8C-C11407C6ADE6}"/>
              </a:ext>
              <a:ext uri="{C183D7F6-B498-43B3-948B-1728B52AA6E4}">
                <adec:decorative xmlns:adec="http://schemas.microsoft.com/office/drawing/2017/decorative" val="1"/>
              </a:ext>
            </a:extLst>
          </p:cNvPr>
          <p:cNvSpPr>
            <a:spLocks/>
          </p:cNvSpPr>
          <p:nvPr/>
        </p:nvSpPr>
        <p:spPr bwMode="auto">
          <a:xfrm>
            <a:off x="5150055" y="2656571"/>
            <a:ext cx="6848889" cy="637149"/>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11" name="Rectangle 10">
            <a:extLst>
              <a:ext uri="{FF2B5EF4-FFF2-40B4-BE49-F238E27FC236}">
                <a16:creationId xmlns:a16="http://schemas.microsoft.com/office/drawing/2014/main" id="{12C0B5D3-BB0F-B096-05E5-B66A6B720E1C}"/>
              </a:ext>
            </a:extLst>
          </p:cNvPr>
          <p:cNvSpPr/>
          <p:nvPr/>
        </p:nvSpPr>
        <p:spPr bwMode="auto">
          <a:xfrm>
            <a:off x="5291751" y="2554569"/>
            <a:ext cx="6479664" cy="6788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400" b="0" i="0" u="none" strike="noStrike" kern="0" cap="none" spc="0" normalizeH="0" baseline="0" noProof="0">
              <a:ln>
                <a:noFill/>
              </a:ln>
              <a:solidFill>
                <a:srgbClr val="2F2F2F"/>
              </a:solidFill>
              <a:effectLst/>
              <a:uLnTx/>
              <a:uFillTx/>
              <a:latin typeface="Aptos" panose="020B0004020202020204"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A765BCAB-BD72-9EC4-A945-D32B50292163}"/>
              </a:ext>
              <a:ext uri="{C183D7F6-B498-43B3-948B-1728B52AA6E4}">
                <adec:decorative xmlns:adec="http://schemas.microsoft.com/office/drawing/2017/decorative" val="1"/>
              </a:ext>
            </a:extLst>
          </p:cNvPr>
          <p:cNvSpPr>
            <a:spLocks/>
          </p:cNvSpPr>
          <p:nvPr/>
        </p:nvSpPr>
        <p:spPr bwMode="auto">
          <a:xfrm>
            <a:off x="1841939" y="2843815"/>
            <a:ext cx="274859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78D4"/>
                </a:solidFill>
                <a:latin typeface="Aptos" panose="020B0004020202020204" pitchFamily="34" charset="0"/>
              </a:rPr>
              <a:t>GPT-5 Thinking Modes</a:t>
            </a:r>
            <a:endPar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nvGrpSpPr>
          <p:cNvPr id="30" name="Group 29">
            <a:extLst>
              <a:ext uri="{FF2B5EF4-FFF2-40B4-BE49-F238E27FC236}">
                <a16:creationId xmlns:a16="http://schemas.microsoft.com/office/drawing/2014/main" id="{D3385F7C-CF36-3EF3-9D16-BF9A10B07EF6}"/>
              </a:ext>
            </a:extLst>
          </p:cNvPr>
          <p:cNvGrpSpPr/>
          <p:nvPr/>
        </p:nvGrpSpPr>
        <p:grpSpPr>
          <a:xfrm>
            <a:off x="723196" y="3522952"/>
            <a:ext cx="436462" cy="587315"/>
            <a:chOff x="893036" y="5518867"/>
            <a:chExt cx="436462" cy="587315"/>
          </a:xfrm>
        </p:grpSpPr>
        <p:sp>
          <p:nvSpPr>
            <p:cNvPr id="31" name="Teardrop 30">
              <a:extLst>
                <a:ext uri="{FF2B5EF4-FFF2-40B4-BE49-F238E27FC236}">
                  <a16:creationId xmlns:a16="http://schemas.microsoft.com/office/drawing/2014/main" id="{C09A9E89-F797-5D76-E901-A85E10E2EF11}"/>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32" name="Freeform: Shape 31">
              <a:extLst>
                <a:ext uri="{FF2B5EF4-FFF2-40B4-BE49-F238E27FC236}">
                  <a16:creationId xmlns:a16="http://schemas.microsoft.com/office/drawing/2014/main" id="{3F877DE7-7692-115F-9644-51FD0B8F29FF}"/>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5" name="Freeform: Shape 34">
              <a:extLst>
                <a:ext uri="{FF2B5EF4-FFF2-40B4-BE49-F238E27FC236}">
                  <a16:creationId xmlns:a16="http://schemas.microsoft.com/office/drawing/2014/main" id="{C02CC842-EF04-8ABA-54A9-EFD74505AE07}"/>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6" name="TextBox 35">
              <a:extLst>
                <a:ext uri="{FF2B5EF4-FFF2-40B4-BE49-F238E27FC236}">
                  <a16:creationId xmlns:a16="http://schemas.microsoft.com/office/drawing/2014/main" id="{F4B360E0-07EA-31E2-69B2-61D6338FFE27}"/>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3</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6" name="TextBox 5">
            <a:extLst>
              <a:ext uri="{FF2B5EF4-FFF2-40B4-BE49-F238E27FC236}">
                <a16:creationId xmlns:a16="http://schemas.microsoft.com/office/drawing/2014/main" id="{882F1FC7-6D68-B71A-A4BF-1DF7B0E741DC}"/>
              </a:ext>
            </a:extLst>
          </p:cNvPr>
          <p:cNvSpPr txBox="1"/>
          <p:nvPr/>
        </p:nvSpPr>
        <p:spPr>
          <a:xfrm>
            <a:off x="5159426" y="2690157"/>
            <a:ext cx="6877801"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b="1">
                <a:solidFill>
                  <a:srgbClr val="091F2C"/>
                </a:solidFill>
                <a:latin typeface="Aptos" panose="020B0004020202020204" pitchFamily="34" charset="0"/>
              </a:rPr>
              <a:t>GPT-5 model update in Copilot chat: </a:t>
            </a:r>
            <a:r>
              <a:rPr kumimoji="0" lang="en-US" sz="1200" b="0" i="0" u="none" strike="noStrike" kern="1200" cap="none" spc="0" normalizeH="0" baseline="0" noProof="0">
                <a:ln>
                  <a:noFill/>
                </a:ln>
                <a:effectLst/>
                <a:uLnTx/>
                <a:uFillTx/>
                <a:latin typeface="Aptos" panose="020B0004020202020204" pitchFamily="34" charset="0"/>
                <a:ea typeface="+mn-ea"/>
                <a:cs typeface="+mn-cs"/>
              </a:rPr>
              <a:t> </a:t>
            </a:r>
            <a:r>
              <a:rPr lang="en-US" sz="1200" b="0" i="0">
                <a:effectLst/>
                <a:latin typeface="Aptos" panose="020B0004020202020204" pitchFamily="34" charset="0"/>
              </a:rPr>
              <a:t>GPT‑5—OpenAI’s best AI system to-date—is rolling out today</a:t>
            </a:r>
            <a:r>
              <a:rPr kumimoji="0" lang="en-US" sz="1200" b="0" i="0" u="none" strike="noStrike" kern="1200" cap="none" spc="0" normalizeH="0" baseline="0" noProof="0">
                <a:ln>
                  <a:noFill/>
                </a:ln>
                <a:effectLst/>
                <a:uLnTx/>
                <a:uFillTx/>
                <a:latin typeface="Aptos" panose="020B0004020202020204" pitchFamily="34" charset="0"/>
              </a:rPr>
              <a:t>.</a:t>
            </a:r>
            <a:br>
              <a:rPr kumimoji="0" lang="en-US" sz="1200" b="0" i="0" u="none" strike="noStrike" kern="1200" cap="none" spc="0" normalizeH="0" baseline="0" noProof="0">
                <a:ln>
                  <a:noFill/>
                </a:ln>
                <a:solidFill>
                  <a:srgbClr val="091F2C"/>
                </a:solidFill>
                <a:effectLst/>
                <a:uLnTx/>
                <a:uFillTx/>
                <a:latin typeface="Aptos" panose="020B0004020202020204" pitchFamily="34" charset="0"/>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hlinkClick r:id="rId9">
                  <a:extLst>
                    <a:ext uri="{A12FA001-AC4F-418D-AE19-62706E023703}">
                      <ahyp:hlinkClr xmlns:ahyp="http://schemas.microsoft.com/office/drawing/2018/hyperlinkcolor" val="tx"/>
                    </a:ext>
                  </a:extLst>
                </a:hlinkClick>
              </a:rPr>
              <a:t>Available today: GPT-5 in Microsoft 365 Copilot</a:t>
            </a:r>
            <a:endPar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endParaRPr>
          </a:p>
        </p:txBody>
      </p:sp>
      <p:grpSp>
        <p:nvGrpSpPr>
          <p:cNvPr id="16" name="Group 15">
            <a:extLst>
              <a:ext uri="{FF2B5EF4-FFF2-40B4-BE49-F238E27FC236}">
                <a16:creationId xmlns:a16="http://schemas.microsoft.com/office/drawing/2014/main" id="{CCF3A75B-A759-B1FE-7D66-58D51ACCAF43}"/>
              </a:ext>
            </a:extLst>
          </p:cNvPr>
          <p:cNvGrpSpPr/>
          <p:nvPr/>
        </p:nvGrpSpPr>
        <p:grpSpPr>
          <a:xfrm>
            <a:off x="195848" y="4591302"/>
            <a:ext cx="436462" cy="587315"/>
            <a:chOff x="893036" y="5518867"/>
            <a:chExt cx="436462" cy="587315"/>
          </a:xfrm>
        </p:grpSpPr>
        <p:sp>
          <p:nvSpPr>
            <p:cNvPr id="17" name="Teardrop 16">
              <a:extLst>
                <a:ext uri="{FF2B5EF4-FFF2-40B4-BE49-F238E27FC236}">
                  <a16:creationId xmlns:a16="http://schemas.microsoft.com/office/drawing/2014/main" id="{F5107816-1906-C172-AD5A-F9415B419118}"/>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18" name="Freeform: Shape 17">
              <a:extLst>
                <a:ext uri="{FF2B5EF4-FFF2-40B4-BE49-F238E27FC236}">
                  <a16:creationId xmlns:a16="http://schemas.microsoft.com/office/drawing/2014/main" id="{B9131058-2D4F-4D3F-8451-94C958F948BB}"/>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19" name="Freeform: Shape 18">
              <a:extLst>
                <a:ext uri="{FF2B5EF4-FFF2-40B4-BE49-F238E27FC236}">
                  <a16:creationId xmlns:a16="http://schemas.microsoft.com/office/drawing/2014/main" id="{81F55971-948E-221F-3EA9-E5D1A596A7DA}"/>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22" name="TextBox 21">
              <a:extLst>
                <a:ext uri="{FF2B5EF4-FFF2-40B4-BE49-F238E27FC236}">
                  <a16:creationId xmlns:a16="http://schemas.microsoft.com/office/drawing/2014/main" id="{8A9ACC4E-E4AA-DC0A-F47A-B2D2A6DD4D41}"/>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78D4"/>
                  </a:solidFill>
                  <a:latin typeface="Aptos" panose="020B0004020202020204" pitchFamily="34" charset="0"/>
                </a:rPr>
                <a:t>4</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grpSp>
        <p:nvGrpSpPr>
          <p:cNvPr id="24" name="Group 23">
            <a:extLst>
              <a:ext uri="{FF2B5EF4-FFF2-40B4-BE49-F238E27FC236}">
                <a16:creationId xmlns:a16="http://schemas.microsoft.com/office/drawing/2014/main" id="{D1AA47C9-6B4C-6C71-D2A1-D9ED4F6DC935}"/>
              </a:ext>
            </a:extLst>
          </p:cNvPr>
          <p:cNvGrpSpPr/>
          <p:nvPr/>
        </p:nvGrpSpPr>
        <p:grpSpPr>
          <a:xfrm>
            <a:off x="1048138" y="5590394"/>
            <a:ext cx="436462" cy="587315"/>
            <a:chOff x="893036" y="5518867"/>
            <a:chExt cx="436462" cy="587315"/>
          </a:xfrm>
        </p:grpSpPr>
        <p:sp>
          <p:nvSpPr>
            <p:cNvPr id="27" name="Teardrop 26">
              <a:extLst>
                <a:ext uri="{FF2B5EF4-FFF2-40B4-BE49-F238E27FC236}">
                  <a16:creationId xmlns:a16="http://schemas.microsoft.com/office/drawing/2014/main" id="{53C11296-9ADB-C605-A866-269966D1BF07}"/>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28" name="Freeform: Shape 27">
              <a:extLst>
                <a:ext uri="{FF2B5EF4-FFF2-40B4-BE49-F238E27FC236}">
                  <a16:creationId xmlns:a16="http://schemas.microsoft.com/office/drawing/2014/main" id="{278EB108-4390-62F1-347A-4B9CCAF9627B}"/>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3" name="Freeform: Shape 32">
              <a:extLst>
                <a:ext uri="{FF2B5EF4-FFF2-40B4-BE49-F238E27FC236}">
                  <a16:creationId xmlns:a16="http://schemas.microsoft.com/office/drawing/2014/main" id="{438B35DE-CE68-94D4-C228-A73BD607918B}"/>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4" name="TextBox 33">
              <a:extLst>
                <a:ext uri="{FF2B5EF4-FFF2-40B4-BE49-F238E27FC236}">
                  <a16:creationId xmlns:a16="http://schemas.microsoft.com/office/drawing/2014/main" id="{890FFE68-9CA9-AA7A-E4A1-8E6C6AD5BFB9}"/>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78D4"/>
                  </a:solidFill>
                  <a:latin typeface="Aptos" panose="020B0004020202020204" pitchFamily="34" charset="0"/>
                </a:rPr>
                <a:t>5</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38" name="Rectangle: Rounded Corners 37">
            <a:extLst>
              <a:ext uri="{FF2B5EF4-FFF2-40B4-BE49-F238E27FC236}">
                <a16:creationId xmlns:a16="http://schemas.microsoft.com/office/drawing/2014/main" id="{12F1ED8C-7C97-E934-0A6F-31528249E193}"/>
              </a:ext>
              <a:ext uri="{C183D7F6-B498-43B3-948B-1728B52AA6E4}">
                <adec:decorative xmlns:adec="http://schemas.microsoft.com/office/drawing/2017/decorative" val="1"/>
              </a:ext>
            </a:extLst>
          </p:cNvPr>
          <p:cNvSpPr>
            <a:spLocks/>
          </p:cNvSpPr>
          <p:nvPr/>
        </p:nvSpPr>
        <p:spPr bwMode="auto">
          <a:xfrm>
            <a:off x="5156614" y="3551465"/>
            <a:ext cx="6836727" cy="1082781"/>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9" name="TextBox 38">
            <a:extLst>
              <a:ext uri="{FF2B5EF4-FFF2-40B4-BE49-F238E27FC236}">
                <a16:creationId xmlns:a16="http://schemas.microsoft.com/office/drawing/2014/main" id="{C8C69FCA-1A30-D32B-C31E-AB0597EEC7E9}"/>
              </a:ext>
            </a:extLst>
          </p:cNvPr>
          <p:cNvSpPr txBox="1"/>
          <p:nvPr/>
        </p:nvSpPr>
        <p:spPr>
          <a:xfrm>
            <a:off x="5113934" y="3671286"/>
            <a:ext cx="6923293" cy="137937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b="1">
                <a:solidFill>
                  <a:srgbClr val="091F2C"/>
                </a:solidFill>
                <a:latin typeface="Aptos" panose="020B0004020202020204" pitchFamily="34" charset="0"/>
              </a:rPr>
              <a:t>A more productive and personalized AI for the way you work: </a:t>
            </a:r>
            <a:r>
              <a:rPr lang="en-US" sz="1200">
                <a:solidFill>
                  <a:srgbClr val="091F2C"/>
                </a:solidFill>
                <a:latin typeface="Aptos" panose="020B0004020202020204" pitchFamily="34" charset="0"/>
              </a:rPr>
              <a:t>A new capability that makes your Copilot smarter, more helpful, and more in tune with how you work. </a:t>
            </a:r>
            <a:r>
              <a:rPr lang="en-US" sz="1200" b="1">
                <a:solidFill>
                  <a:srgbClr val="091F2C"/>
                </a:solidFill>
                <a:latin typeface="Aptos" panose="020B0004020202020204" pitchFamily="34" charset="0"/>
              </a:rPr>
              <a: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hlinkClick r:id="rId10"/>
              </a:rPr>
              <a:t>Get Started with personalizing what Copilot Chat remembers </a:t>
            </a:r>
            <a:endPar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endParaRPr>
          </a:p>
          <a:p>
            <a:pPr defTabSz="914367"/>
            <a:r>
              <a:rPr lang="en-US" sz="1200">
                <a:solidFill>
                  <a:srgbClr val="091F2C"/>
                </a:solidFill>
                <a:latin typeface="Aptos" panose="020B0004020202020204" pitchFamily="34" charset="0"/>
              </a:rPr>
              <a:t>🔗 </a:t>
            </a:r>
            <a:r>
              <a:rPr lang="en-US" sz="1200" u="sng">
                <a:solidFill>
                  <a:schemeClr val="accent1"/>
                </a:solidFill>
                <a:latin typeface="Aptos" panose="020B0004020202020204" pitchFamily="34" charset="0"/>
                <a:hlinkClick r:id="rId11"/>
              </a:rPr>
              <a:t>Copilot Blog: Introducing Copilot Memory </a:t>
            </a:r>
            <a:endParaRPr lang="en-US" sz="1200" u="sng">
              <a:solidFill>
                <a:schemeClr val="accent1"/>
              </a:solidFill>
              <a:latin typeface="Aptos" panose="020B0004020202020204"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chemeClr val="accent1"/>
              </a:solidFill>
              <a:effectLst/>
              <a:uLnTx/>
              <a:uFillTx/>
              <a:latin typeface="Aptos" panose="020B0004020202020204" pitchFamily="34" charset="0"/>
              <a:ea typeface="+mn-ea"/>
              <a:cs typeface="+mn-cs"/>
            </a:endParaRPr>
          </a:p>
        </p:txBody>
      </p:sp>
      <p:sp>
        <p:nvSpPr>
          <p:cNvPr id="42" name="TextBox 41">
            <a:extLst>
              <a:ext uri="{FF2B5EF4-FFF2-40B4-BE49-F238E27FC236}">
                <a16:creationId xmlns:a16="http://schemas.microsoft.com/office/drawing/2014/main" id="{20F5B759-2FB4-820A-E8B4-789407B8C1B3}"/>
              </a:ext>
            </a:extLst>
          </p:cNvPr>
          <p:cNvSpPr txBox="1"/>
          <p:nvPr/>
        </p:nvSpPr>
        <p:spPr>
          <a:xfrm>
            <a:off x="737262" y="4728900"/>
            <a:ext cx="21927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Prompt Gallery</a:t>
            </a:r>
          </a:p>
        </p:txBody>
      </p:sp>
      <p:sp>
        <p:nvSpPr>
          <p:cNvPr id="43" name="TextBox 42">
            <a:extLst>
              <a:ext uri="{FF2B5EF4-FFF2-40B4-BE49-F238E27FC236}">
                <a16:creationId xmlns:a16="http://schemas.microsoft.com/office/drawing/2014/main" id="{297A2DFB-113D-C7DF-2921-494E1C01A38E}"/>
              </a:ext>
            </a:extLst>
          </p:cNvPr>
          <p:cNvSpPr txBox="1"/>
          <p:nvPr/>
        </p:nvSpPr>
        <p:spPr>
          <a:xfrm>
            <a:off x="1587644" y="5638337"/>
            <a:ext cx="68375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Copilot Chat Outlook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C00000"/>
              </a:solidFill>
              <a:effectLst/>
              <a:uLnTx/>
              <a:uFillTx/>
              <a:latin typeface="Aptos" panose="020B0004020202020204" pitchFamily="34" charset="0"/>
              <a:ea typeface="+mn-ea"/>
              <a:cs typeface="+mn-cs"/>
            </a:endParaRPr>
          </a:p>
        </p:txBody>
      </p:sp>
      <p:cxnSp>
        <p:nvCxnSpPr>
          <p:cNvPr id="44" name="Straight Connector 43">
            <a:extLst>
              <a:ext uri="{FF2B5EF4-FFF2-40B4-BE49-F238E27FC236}">
                <a16:creationId xmlns:a16="http://schemas.microsoft.com/office/drawing/2014/main" id="{D332FBB5-E52F-2C25-AE16-332A62222053}"/>
              </a:ext>
            </a:extLst>
          </p:cNvPr>
          <p:cNvCxnSpPr>
            <a:cxnSpLocks/>
          </p:cNvCxnSpPr>
          <p:nvPr/>
        </p:nvCxnSpPr>
        <p:spPr>
          <a:xfrm flipH="1">
            <a:off x="2772081" y="4995236"/>
            <a:ext cx="2006923"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E2DC71B8-7433-9007-A8C1-195722D0AC93}"/>
              </a:ext>
            </a:extLst>
          </p:cNvPr>
          <p:cNvSpPr/>
          <p:nvPr/>
        </p:nvSpPr>
        <p:spPr>
          <a:xfrm>
            <a:off x="4921165" y="4940531"/>
            <a:ext cx="113732"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cxnSp>
        <p:nvCxnSpPr>
          <p:cNvPr id="46" name="Straight Connector 45">
            <a:extLst>
              <a:ext uri="{FF2B5EF4-FFF2-40B4-BE49-F238E27FC236}">
                <a16:creationId xmlns:a16="http://schemas.microsoft.com/office/drawing/2014/main" id="{094094B5-D621-1E6B-80CD-7379230F1943}"/>
              </a:ext>
            </a:extLst>
          </p:cNvPr>
          <p:cNvCxnSpPr>
            <a:cxnSpLocks/>
          </p:cNvCxnSpPr>
          <p:nvPr/>
        </p:nvCxnSpPr>
        <p:spPr>
          <a:xfrm flipH="1">
            <a:off x="4130882" y="5909729"/>
            <a:ext cx="740740" cy="6339"/>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154B517F-2419-4311-DCEC-55EC20946710}"/>
              </a:ext>
            </a:extLst>
          </p:cNvPr>
          <p:cNvSpPr/>
          <p:nvPr/>
        </p:nvSpPr>
        <p:spPr>
          <a:xfrm>
            <a:off x="4978545" y="5855024"/>
            <a:ext cx="105999"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sp>
        <p:nvSpPr>
          <p:cNvPr id="50" name="Rectangle: Rounded Corners 49">
            <a:extLst>
              <a:ext uri="{FF2B5EF4-FFF2-40B4-BE49-F238E27FC236}">
                <a16:creationId xmlns:a16="http://schemas.microsoft.com/office/drawing/2014/main" id="{56EAB533-5D3A-6798-6233-66BAD2362B9F}"/>
              </a:ext>
              <a:ext uri="{C183D7F6-B498-43B3-948B-1728B52AA6E4}">
                <adec:decorative xmlns:adec="http://schemas.microsoft.com/office/drawing/2017/decorative" val="1"/>
              </a:ext>
            </a:extLst>
          </p:cNvPr>
          <p:cNvSpPr>
            <a:spLocks/>
          </p:cNvSpPr>
          <p:nvPr/>
        </p:nvSpPr>
        <p:spPr bwMode="auto">
          <a:xfrm>
            <a:off x="5156614" y="5585857"/>
            <a:ext cx="6836726" cy="1029556"/>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51" name="TextBox 50">
            <a:extLst>
              <a:ext uri="{FF2B5EF4-FFF2-40B4-BE49-F238E27FC236}">
                <a16:creationId xmlns:a16="http://schemas.microsoft.com/office/drawing/2014/main" id="{17D8ABE6-7DBC-B4A9-F614-5682BC033CBC}"/>
              </a:ext>
            </a:extLst>
          </p:cNvPr>
          <p:cNvSpPr txBox="1"/>
          <p:nvPr/>
        </p:nvSpPr>
        <p:spPr>
          <a:xfrm>
            <a:off x="5208361" y="5437949"/>
            <a:ext cx="6394291" cy="1066959"/>
          </a:xfrm>
          <a:prstGeom prst="rect">
            <a:avLst/>
          </a:prstGeom>
          <a:noFill/>
        </p:spPr>
        <p:txBody>
          <a:bodyPr wrap="square" lIns="91440" tIns="45720" rIns="91440" bIns="45720" anchor="t">
            <a:spAutoFit/>
          </a:bodyPr>
          <a:lstStyle/>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lvl="1" defTabSz="744102">
              <a:spcBef>
                <a:spcPts val="200"/>
              </a:spcBef>
              <a:spcAft>
                <a:spcPts val="200"/>
              </a:spcAft>
              <a:buClr>
                <a:srgbClr val="5C5AD4"/>
              </a:buClr>
              <a:defRPr/>
            </a:pPr>
            <a:r>
              <a:rPr lang="en-US" sz="1200" b="1">
                <a:solidFill>
                  <a:srgbClr val="091F2C"/>
                </a:solidFill>
                <a:latin typeface="Aptos" panose="020B0004020202020204" pitchFamily="34" charset="0"/>
              </a:rPr>
              <a:t>Copilot Chat in Outlook without and add-on license</a:t>
            </a:r>
            <a:r>
              <a:rPr lang="en-US" sz="1200">
                <a:solidFill>
                  <a:srgbClr val="091F2C"/>
                </a:solidFill>
                <a:latin typeface="Aptos" panose="020B0004020202020204" pitchFamily="34" charset="0"/>
              </a:rPr>
              <a:t>: </a:t>
            </a:r>
            <a:r>
              <a:rPr lang="en-US" sz="1200" b="0" i="0">
                <a:solidFill>
                  <a:srgbClr val="1E1E1E"/>
                </a:solidFill>
                <a:effectLst/>
                <a:latin typeface="Aptos" panose="020B0004020202020204" pitchFamily="34" charset="0"/>
              </a:rPr>
              <a:t> you can use Copilot Chat in Outlook to ask questions about your inbox, calendar, meetings and other limited data and take action directly in Outlook.</a:t>
            </a:r>
            <a:br>
              <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none" strike="noStrike" kern="1200" cap="none" spc="0" normalizeH="0" baseline="0" noProof="0">
                <a:ln>
                  <a:noFill/>
                </a:ln>
                <a:solidFill>
                  <a:srgbClr val="091F2C"/>
                </a:solidFill>
                <a:effectLst/>
                <a:uLnTx/>
                <a:uFillTx/>
                <a:latin typeface="Aptos" panose="020B0004020202020204" pitchFamily="34" charset="0"/>
                <a:hlinkClick r:id="rId12"/>
              </a:rPr>
              <a:t>Chat with Copilot in Outlook</a:t>
            </a: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endParaRPr>
          </a:p>
        </p:txBody>
      </p:sp>
    </p:spTree>
    <p:extLst>
      <p:ext uri="{BB962C8B-B14F-4D97-AF65-F5344CB8AC3E}">
        <p14:creationId xmlns:p14="http://schemas.microsoft.com/office/powerpoint/2010/main" val="886288659"/>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24A58-9912-7F32-2D2C-4844BC7D7948}"/>
              </a:ext>
            </a:extLst>
          </p:cNvPr>
          <p:cNvSpPr txBox="1"/>
          <p:nvPr/>
        </p:nvSpPr>
        <p:spPr>
          <a:xfrm>
            <a:off x="2783578" y="6047133"/>
            <a:ext cx="6810374" cy="369332"/>
          </a:xfrm>
          <a:prstGeom prst="rect">
            <a:avLst/>
          </a:prstGeom>
          <a:noFill/>
        </p:spPr>
        <p:txBody>
          <a:bodyPr wrap="square">
            <a:spAutoFit/>
          </a:bodyPr>
          <a:lstStyle/>
          <a:p>
            <a:pPr algn="ctr"/>
            <a:r>
              <a:rPr lang="en-US">
                <a:hlinkClick r:id="rId3"/>
              </a:rPr>
              <a:t>Prompt Mastery Series Feedback - March 18th</a:t>
            </a:r>
            <a:endParaRPr lang="en-US"/>
          </a:p>
        </p:txBody>
      </p:sp>
      <p:pic>
        <p:nvPicPr>
          <p:cNvPr id="5" name="Picture 4">
            <a:extLst>
              <a:ext uri="{FF2B5EF4-FFF2-40B4-BE49-F238E27FC236}">
                <a16:creationId xmlns:a16="http://schemas.microsoft.com/office/drawing/2014/main" id="{5C7F8EF3-7449-959F-6E2B-DED9BB4A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721" y="1002890"/>
            <a:ext cx="4530213" cy="4530213"/>
          </a:xfrm>
          <a:prstGeom prst="rect">
            <a:avLst/>
          </a:prstGeom>
        </p:spPr>
      </p:pic>
    </p:spTree>
    <p:extLst>
      <p:ext uri="{BB962C8B-B14F-4D97-AF65-F5344CB8AC3E}">
        <p14:creationId xmlns:p14="http://schemas.microsoft.com/office/powerpoint/2010/main" val="4420178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E5EC-F38A-3F31-4522-84F9974D1BFC}"/>
              </a:ext>
            </a:extLst>
          </p:cNvPr>
          <p:cNvSpPr>
            <a:spLocks noGrp="1"/>
          </p:cNvSpPr>
          <p:nvPr>
            <p:ph type="title"/>
          </p:nvPr>
        </p:nvSpPr>
        <p:spPr/>
        <p:txBody>
          <a:bodyPr/>
          <a:lstStyle/>
          <a:p>
            <a:r>
              <a:rPr lang="en-DE"/>
              <a:t>Thank you</a:t>
            </a:r>
          </a:p>
        </p:txBody>
      </p:sp>
    </p:spTree>
    <p:extLst>
      <p:ext uri="{BB962C8B-B14F-4D97-AF65-F5344CB8AC3E}">
        <p14:creationId xmlns:p14="http://schemas.microsoft.com/office/powerpoint/2010/main" val="38545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2657-C344-25B1-BF25-60E732AE89D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38F02A7-4436-E53C-9B2C-B24CFED9ECD3}"/>
              </a:ext>
            </a:extLst>
          </p:cNvPr>
          <p:cNvSpPr>
            <a:spLocks noGrp="1"/>
          </p:cNvSpPr>
          <p:nvPr>
            <p:ph type="body" sz="quarter" idx="4294967295"/>
          </p:nvPr>
        </p:nvSpPr>
        <p:spPr>
          <a:xfrm>
            <a:off x="7146744" y="566095"/>
            <a:ext cx="4640034" cy="6089300"/>
          </a:xfrm>
          <a:prstGeom prst="rect">
            <a:avLst/>
          </a:prstGeom>
        </p:spPr>
        <p:txBody>
          <a:bodyPr>
            <a:normAutofit fontScale="92500" lnSpcReduction="10000"/>
          </a:bodyPr>
          <a:lstStyle/>
          <a:p>
            <a:pPr marL="0" indent="0">
              <a:buNone/>
            </a:pPr>
            <a:r>
              <a:rPr lang="en-US">
                <a:latin typeface="Segoe UI (Body)"/>
                <a:cs typeface="Segoe UI" panose="020B0502040204020203" pitchFamily="34" charset="0"/>
              </a:rPr>
              <a:t>	</a:t>
            </a:r>
          </a:p>
          <a:p>
            <a:pPr marL="457200" lvl="1" indent="0">
              <a:buNone/>
            </a:pPr>
            <a:r>
              <a:rPr lang="en-US" b="1">
                <a:latin typeface="Segoe UI (Body)"/>
                <a:cs typeface="Segoe UI" panose="020B0502040204020203" pitchFamily="34" charset="0"/>
              </a:rPr>
              <a:t>Close Captioning (on/off)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mn-cs"/>
              </a:rPr>
              <a:t>Select </a:t>
            </a:r>
            <a:r>
              <a:rPr kumimoji="0" lang="en-US" sz="2400" b="0" i="1" u="none" strike="noStrike" kern="1200" cap="none" spc="0" normalizeH="0" baseline="0" noProof="0">
                <a:ln>
                  <a:noFill/>
                </a:ln>
                <a:solidFill>
                  <a:srgbClr val="000000"/>
                </a:solidFill>
                <a:effectLst/>
                <a:uLnTx/>
                <a:uFillTx/>
                <a:ea typeface="+mn-ea"/>
                <a:cs typeface="+mn-cs"/>
              </a:rPr>
              <a:t>More </a:t>
            </a:r>
            <a:r>
              <a:rPr kumimoji="0" lang="en-US" sz="2400" b="0" i="0" u="none" strike="noStrike" kern="1200" cap="none" spc="0" normalizeH="0" baseline="0" noProof="0">
                <a:ln>
                  <a:noFill/>
                </a:ln>
                <a:solidFill>
                  <a:srgbClr val="000000"/>
                </a:solidFill>
                <a:effectLst/>
                <a:uLnTx/>
                <a:uFillTx/>
                <a:ea typeface="+mn-ea"/>
                <a:cs typeface="+mn-cs"/>
              </a:rPr>
              <a:t>&gt; </a:t>
            </a:r>
            <a:r>
              <a:rPr kumimoji="0" lang="en-US" sz="2400" b="0" i="1" u="none" strike="noStrike" kern="1200" cap="none" spc="0" normalizeH="0" baseline="0" noProof="0">
                <a:ln>
                  <a:noFill/>
                </a:ln>
                <a:solidFill>
                  <a:srgbClr val="000000"/>
                </a:solidFill>
                <a:effectLst/>
                <a:uLnTx/>
                <a:uFillTx/>
                <a:ea typeface="+mn-ea"/>
                <a:cs typeface="+mn-cs"/>
              </a:rPr>
              <a:t>Language and speech</a:t>
            </a:r>
            <a:r>
              <a:rPr kumimoji="0" lang="en-US" sz="2400" b="0" i="0" u="none" strike="noStrike" kern="1200" cap="none" spc="0" normalizeH="0" baseline="0" noProof="0">
                <a:ln>
                  <a:noFill/>
                </a:ln>
                <a:solidFill>
                  <a:srgbClr val="000000"/>
                </a:solidFill>
                <a:effectLst/>
                <a:uLnTx/>
                <a:uFillTx/>
                <a:ea typeface="+mn-ea"/>
                <a:cs typeface="+mn-cs"/>
              </a:rPr>
              <a:t> &gt;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ea typeface="+mn-ea"/>
                <a:cs typeface="+mn-cs"/>
              </a:rPr>
              <a:t>Turn on (off) live captions</a:t>
            </a:r>
          </a:p>
          <a:p>
            <a:pPr marL="457200" lvl="1" indent="0">
              <a:buNone/>
            </a:pPr>
            <a:endParaRPr lang="en-US">
              <a:latin typeface="Segoe UI (Body)"/>
              <a:cs typeface="Segoe UI" panose="020B0502040204020203" pitchFamily="34" charset="0"/>
            </a:endParaRPr>
          </a:p>
          <a:p>
            <a:pPr marL="457200" lvl="1" indent="0">
              <a:buNone/>
            </a:pPr>
            <a:r>
              <a:rPr lang="en-US" b="1">
                <a:latin typeface="Segoe UI (Body)"/>
                <a:cs typeface="Segoe UI" panose="020B0502040204020203" pitchFamily="34" charset="0"/>
              </a:rPr>
              <a:t>Enlarge Content to your screen</a:t>
            </a:r>
          </a:p>
          <a:p>
            <a:pPr marL="46609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Press </a:t>
            </a:r>
            <a:r>
              <a:rPr kumimoji="0" lang="en-US" sz="2400" b="0" i="1" u="none" strike="noStrike" kern="1200" cap="none" spc="0" normalizeH="0" baseline="0" noProof="0">
                <a:ln>
                  <a:noFill/>
                </a:ln>
                <a:solidFill>
                  <a:srgbClr val="000000"/>
                </a:solidFill>
                <a:effectLst/>
                <a:uLnTx/>
                <a:uFillTx/>
                <a:latin typeface="Segoe Sans Display"/>
                <a:ea typeface="+mn-ea"/>
                <a:cs typeface="+mn-cs"/>
              </a:rPr>
              <a:t>Windows logo Key</a:t>
            </a:r>
            <a:r>
              <a:rPr kumimoji="0" lang="en-US" sz="2400" b="0" i="0" u="none" strike="noStrike" kern="1200" cap="none" spc="0" normalizeH="0" baseline="0" noProof="0">
                <a:ln>
                  <a:noFill/>
                </a:ln>
                <a:solidFill>
                  <a:srgbClr val="000000"/>
                </a:solidFill>
                <a:effectLst/>
                <a:uLnTx/>
                <a:uFillTx/>
                <a:latin typeface="Segoe Sans Display"/>
                <a:ea typeface="+mn-ea"/>
                <a:cs typeface="+mn-cs"/>
              </a:rPr>
              <a:t> and (</a:t>
            </a:r>
            <a:r>
              <a:rPr kumimoji="0" lang="en-US" sz="2400" b="0" i="1" u="none" strike="noStrike" kern="1200" cap="none" spc="0" normalizeH="0" baseline="0" noProof="0">
                <a:ln>
                  <a:noFill/>
                </a:ln>
                <a:solidFill>
                  <a:srgbClr val="000000"/>
                </a:solidFill>
                <a:effectLst/>
                <a:uLnTx/>
                <a:uFillTx/>
                <a:latin typeface="Segoe Sans Display"/>
                <a:ea typeface="+mn-ea"/>
                <a:cs typeface="+mn-cs"/>
              </a:rPr>
              <a:t>+</a:t>
            </a:r>
            <a:r>
              <a:rPr kumimoji="0" lang="en-US" sz="2400" b="0" i="0" u="none" strike="noStrike" kern="1200" cap="none" spc="0" normalizeH="0" baseline="0" noProof="0">
                <a:ln>
                  <a:noFill/>
                </a:ln>
                <a:solidFill>
                  <a:srgbClr val="000000"/>
                </a:solidFill>
                <a:effectLst/>
                <a:uLnTx/>
                <a:uFillTx/>
                <a:latin typeface="Segoe Sans Display"/>
                <a:ea typeface="+mn-ea"/>
                <a:cs typeface="+mn-cs"/>
              </a:rPr>
              <a:t>) to zoom in</a:t>
            </a:r>
          </a:p>
          <a:p>
            <a:pPr marL="46609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_EmbeddedFont"/>
                <a:ea typeface="+mn-ea"/>
                <a:cs typeface="+mn-cs"/>
              </a:rPr>
              <a:t>Press </a:t>
            </a:r>
            <a:r>
              <a:rPr kumimoji="0" lang="en-US" sz="2400" b="0" i="1" u="none" strike="noStrike" kern="1200" cap="none" spc="0" normalizeH="0" baseline="0" noProof="0">
                <a:ln>
                  <a:noFill/>
                </a:ln>
                <a:solidFill>
                  <a:srgbClr val="000000"/>
                </a:solidFill>
                <a:effectLst/>
                <a:uLnTx/>
                <a:uFillTx/>
                <a:latin typeface="Segoe Sans Display_EmbeddedFont"/>
                <a:ea typeface="+mn-ea"/>
                <a:cs typeface="+mn-cs"/>
              </a:rPr>
              <a:t>Windows logo Key</a:t>
            </a:r>
            <a:r>
              <a:rPr kumimoji="0" lang="en-US" sz="2400" b="0" i="0" u="none" strike="noStrike" kern="1200" cap="none" spc="0" normalizeH="0" baseline="0" noProof="0">
                <a:ln>
                  <a:noFill/>
                </a:ln>
                <a:solidFill>
                  <a:srgbClr val="000000"/>
                </a:solidFill>
                <a:effectLst/>
                <a:uLnTx/>
                <a:uFillTx/>
                <a:latin typeface="Segoe Sans Display_EmbeddedFont"/>
                <a:ea typeface="+mn-ea"/>
                <a:cs typeface="+mn-cs"/>
              </a:rPr>
              <a:t> and (</a:t>
            </a:r>
            <a:r>
              <a:rPr kumimoji="0" lang="en-US" sz="2400" b="0" i="1" u="none" strike="noStrike" kern="1200" cap="none" spc="0" normalizeH="0" baseline="0" noProof="0">
                <a:ln>
                  <a:noFill/>
                </a:ln>
                <a:solidFill>
                  <a:srgbClr val="000000"/>
                </a:solidFill>
                <a:effectLst/>
                <a:uLnTx/>
                <a:uFillTx/>
                <a:latin typeface="Segoe Sans Display_EmbeddedFont"/>
                <a:ea typeface="+mn-ea"/>
                <a:cs typeface="+mn-cs"/>
              </a:rPr>
              <a:t>Esc</a:t>
            </a:r>
            <a:r>
              <a:rPr kumimoji="0" lang="en-US" sz="2400" b="0" i="0" u="none" strike="noStrike" kern="1200" cap="none" spc="0" normalizeH="0" baseline="0" noProof="0">
                <a:ln>
                  <a:noFill/>
                </a:ln>
                <a:solidFill>
                  <a:srgbClr val="000000"/>
                </a:solidFill>
                <a:effectLst/>
                <a:uLnTx/>
                <a:uFillTx/>
                <a:latin typeface="Segoe Sans Display_EmbeddedFont"/>
                <a:ea typeface="+mn-ea"/>
                <a:cs typeface="+mn-cs"/>
              </a:rPr>
              <a:t>) to zoom out</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457200" lvl="1" indent="0">
              <a:buNone/>
            </a:pPr>
            <a:endParaRPr lang="en-US">
              <a:latin typeface="Segoe UI (Body)"/>
              <a:cs typeface="Segoe UI" panose="020B0502040204020203" pitchFamily="34" charset="0"/>
            </a:endParaRPr>
          </a:p>
          <a:p>
            <a:pPr marL="457200" lvl="1" indent="0">
              <a:buNone/>
            </a:pPr>
            <a:r>
              <a:rPr lang="en-US" b="1">
                <a:latin typeface="Segoe UI (Body)"/>
                <a:cs typeface="Segoe UI" panose="020B0502040204020203" pitchFamily="34" charset="0"/>
              </a:rPr>
              <a:t>High contrast view</a:t>
            </a:r>
          </a:p>
          <a:p>
            <a:pPr marL="466090" marR="0" lvl="1"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_EmbeddedFont"/>
                <a:ea typeface="+mn-ea"/>
                <a:cs typeface="+mn-cs"/>
              </a:rPr>
              <a:t>Select </a:t>
            </a:r>
            <a:r>
              <a:rPr kumimoji="0" lang="en-US" sz="2000" b="0" i="1" u="none" strike="noStrike" kern="1200" cap="none" spc="0" normalizeH="0" baseline="0" noProof="0">
                <a:ln>
                  <a:noFill/>
                </a:ln>
                <a:solidFill>
                  <a:srgbClr val="000000"/>
                </a:solidFill>
                <a:effectLst/>
                <a:uLnTx/>
                <a:uFillTx/>
                <a:latin typeface="Segoe Sans Display_EmbeddedFont"/>
                <a:ea typeface="+mn-ea"/>
                <a:cs typeface="+mn-cs"/>
              </a:rPr>
              <a:t>Settings &gt; Appearance and accessibility</a:t>
            </a:r>
          </a:p>
          <a:p>
            <a:pPr marL="466090" marR="0" lvl="1" indent="0" algn="l" defTabSz="914400" rtl="0" eaLnBrk="1" fontAlgn="auto" latinLnBrk="0" hangingPunct="1">
              <a:lnSpc>
                <a:spcPct val="100000"/>
              </a:lnSpc>
              <a:spcBef>
                <a:spcPts val="0"/>
              </a:spcBef>
              <a:spcAft>
                <a:spcPts val="60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_EmbeddedFont"/>
                <a:ea typeface="+mn-ea"/>
                <a:cs typeface="+mn-cs"/>
              </a:rPr>
              <a:t>Under Theme choose High contrast.</a:t>
            </a:r>
          </a:p>
          <a:p>
            <a:pPr marL="0" indent="0">
              <a:buNone/>
            </a:pPr>
            <a:r>
              <a:rPr lang="en-US">
                <a:latin typeface="Segoe UI (Body)"/>
                <a:cs typeface="Segoe UI" panose="020B0502040204020203" pitchFamily="34" charset="0"/>
              </a:rPr>
              <a:t>	</a:t>
            </a:r>
          </a:p>
          <a:p>
            <a:pPr marL="0" indent="0">
              <a:buNone/>
            </a:pPr>
            <a:endParaRPr lang="en-US">
              <a:latin typeface="Segoe UI (Body)"/>
              <a:cs typeface="Segoe UI" panose="020B0502040204020203" pitchFamily="34" charset="0"/>
            </a:endParaRPr>
          </a:p>
          <a:p>
            <a:pPr marL="0" indent="0">
              <a:buNone/>
            </a:pPr>
            <a:endParaRPr lang="en-US">
              <a:latin typeface="Segoe UI (Body)"/>
              <a:cs typeface="Segoe UI" panose="020B0502040204020203" pitchFamily="34" charset="0"/>
            </a:endParaRPr>
          </a:p>
        </p:txBody>
      </p:sp>
      <p:sp>
        <p:nvSpPr>
          <p:cNvPr id="6" name="Freeform: Shape 5">
            <a:extLst>
              <a:ext uri="{FF2B5EF4-FFF2-40B4-BE49-F238E27FC236}">
                <a16:creationId xmlns:a16="http://schemas.microsoft.com/office/drawing/2014/main" id="{32C4CFC6-AC84-F0E7-3AC8-10AA8B35510A}"/>
              </a:ext>
              <a:ext uri="{C183D7F6-B498-43B3-948B-1728B52AA6E4}">
                <adec:decorative xmlns:adec="http://schemas.microsoft.com/office/drawing/2017/decorative" val="1"/>
              </a:ext>
            </a:extLst>
          </p:cNvPr>
          <p:cNvSpPr>
            <a:spLocks/>
          </p:cNvSpPr>
          <p:nvPr/>
        </p:nvSpPr>
        <p:spPr bwMode="auto">
          <a:xfrm>
            <a:off x="4959927" y="2078181"/>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0" name="Freeform: Shape 9">
            <a:extLst>
              <a:ext uri="{FF2B5EF4-FFF2-40B4-BE49-F238E27FC236}">
                <a16:creationId xmlns:a16="http://schemas.microsoft.com/office/drawing/2014/main" id="{9C7E5F4C-C1E1-7E22-BEF1-4072F9C75D0A}"/>
              </a:ext>
              <a:ext uri="{C183D7F6-B498-43B3-948B-1728B52AA6E4}">
                <adec:decorative xmlns:adec="http://schemas.microsoft.com/office/drawing/2017/decorative" val="1"/>
              </a:ext>
            </a:extLst>
          </p:cNvPr>
          <p:cNvSpPr>
            <a:spLocks/>
          </p:cNvSpPr>
          <p:nvPr/>
        </p:nvSpPr>
        <p:spPr bwMode="auto">
          <a:xfrm>
            <a:off x="4959927" y="2654525"/>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1" name="Freeform: Shape 10">
            <a:extLst>
              <a:ext uri="{FF2B5EF4-FFF2-40B4-BE49-F238E27FC236}">
                <a16:creationId xmlns:a16="http://schemas.microsoft.com/office/drawing/2014/main" id="{11F44658-4C45-3A45-5813-2F33D67D5179}"/>
              </a:ext>
              <a:ext uri="{C183D7F6-B498-43B3-948B-1728B52AA6E4}">
                <adec:decorative xmlns:adec="http://schemas.microsoft.com/office/drawing/2017/decorative" val="1"/>
              </a:ext>
            </a:extLst>
          </p:cNvPr>
          <p:cNvSpPr>
            <a:spLocks/>
          </p:cNvSpPr>
          <p:nvPr/>
        </p:nvSpPr>
        <p:spPr bwMode="auto">
          <a:xfrm>
            <a:off x="4959927" y="3230870"/>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2" name="Freeform: Shape 11">
            <a:extLst>
              <a:ext uri="{FF2B5EF4-FFF2-40B4-BE49-F238E27FC236}">
                <a16:creationId xmlns:a16="http://schemas.microsoft.com/office/drawing/2014/main" id="{F6E0673A-5DA9-E883-0257-B45F9ABAC0E2}"/>
              </a:ext>
              <a:ext uri="{C183D7F6-B498-43B3-948B-1728B52AA6E4}">
                <adec:decorative xmlns:adec="http://schemas.microsoft.com/office/drawing/2017/decorative" val="1"/>
              </a:ext>
            </a:extLst>
          </p:cNvPr>
          <p:cNvSpPr>
            <a:spLocks/>
          </p:cNvSpPr>
          <p:nvPr/>
        </p:nvSpPr>
        <p:spPr bwMode="auto">
          <a:xfrm>
            <a:off x="4959927" y="3807215"/>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6" name="Title 1">
            <a:extLst>
              <a:ext uri="{FF2B5EF4-FFF2-40B4-BE49-F238E27FC236}">
                <a16:creationId xmlns:a16="http://schemas.microsoft.com/office/drawing/2014/main" id="{E24417ED-9F0B-030A-7810-902BE5C6D9E6}"/>
              </a:ext>
            </a:extLst>
          </p:cNvPr>
          <p:cNvSpPr txBox="1">
            <a:spLocks/>
          </p:cNvSpPr>
          <p:nvPr/>
        </p:nvSpPr>
        <p:spPr>
          <a:xfrm>
            <a:off x="259956" y="288490"/>
            <a:ext cx="8566229"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Accessibility Settings for your preference  </a:t>
            </a:r>
          </a:p>
        </p:txBody>
      </p:sp>
      <p:pic>
        <p:nvPicPr>
          <p:cNvPr id="13" name="Graphic 12" descr="Subtitles with solid fill">
            <a:extLst>
              <a:ext uri="{FF2B5EF4-FFF2-40B4-BE49-F238E27FC236}">
                <a16:creationId xmlns:a16="http://schemas.microsoft.com/office/drawing/2014/main" id="{8BF084D1-1E73-6A47-F42F-2C843F835C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52179" y="1015632"/>
            <a:ext cx="548640" cy="548640"/>
          </a:xfrm>
          <a:prstGeom prst="rect">
            <a:avLst/>
          </a:prstGeom>
        </p:spPr>
      </p:pic>
      <p:pic>
        <p:nvPicPr>
          <p:cNvPr id="14" name="Picture 13">
            <a:extLst>
              <a:ext uri="{FF2B5EF4-FFF2-40B4-BE49-F238E27FC236}">
                <a16:creationId xmlns:a16="http://schemas.microsoft.com/office/drawing/2014/main" id="{FEFA7B59-81C6-7879-FB9B-9E9226CD83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32350" y="2907290"/>
            <a:ext cx="368469" cy="368469"/>
          </a:xfrm>
          <a:prstGeom prst="rect">
            <a:avLst/>
          </a:prstGeom>
        </p:spPr>
      </p:pic>
      <p:pic>
        <p:nvPicPr>
          <p:cNvPr id="15" name="Graphic 14" descr="Eye with solid fill">
            <a:extLst>
              <a:ext uri="{FF2B5EF4-FFF2-40B4-BE49-F238E27FC236}">
                <a16:creationId xmlns:a16="http://schemas.microsoft.com/office/drawing/2014/main" id="{CC0BEF69-B381-65D8-FC49-9E65F5CF801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001008" y="4966934"/>
            <a:ext cx="592731" cy="592731"/>
          </a:xfrm>
          <a:prstGeom prst="rect">
            <a:avLst/>
          </a:prstGeom>
        </p:spPr>
      </p:pic>
      <p:pic>
        <p:nvPicPr>
          <p:cNvPr id="9" name="Video Project 8 (1)">
            <a:hlinkClick r:id="" action="ppaction://media"/>
            <a:extLst>
              <a:ext uri="{FF2B5EF4-FFF2-40B4-BE49-F238E27FC236}">
                <a16:creationId xmlns:a16="http://schemas.microsoft.com/office/drawing/2014/main" id="{F72F5F4F-BFB4-49B3-CC13-379DD8968F1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9577" y="1208253"/>
            <a:ext cx="6696075" cy="3766541"/>
          </a:xfrm>
          <a:prstGeom prst="rect">
            <a:avLst/>
          </a:prstGeom>
          <a:noFill/>
          <a:effectLst>
            <a:outerShdw blurRad="241300" dist="304800" dir="2700000" sx="101000" sy="101000" algn="ctr" rotWithShape="0">
              <a:srgbClr val="000000">
                <a:alpha val="17000"/>
              </a:srgbClr>
            </a:outerShdw>
          </a:effectLst>
        </p:spPr>
      </p:pic>
    </p:spTree>
    <p:extLst>
      <p:ext uri="{BB962C8B-B14F-4D97-AF65-F5344CB8AC3E}">
        <p14:creationId xmlns:p14="http://schemas.microsoft.com/office/powerpoint/2010/main" val="2056824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4D012-4C23-6B21-96B6-239E1E565F4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1A1A5F6-2BEF-25FA-8444-3B931003923C}"/>
              </a:ext>
            </a:extLst>
          </p:cNvPr>
          <p:cNvSpPr>
            <a:spLocks noGrp="1"/>
          </p:cNvSpPr>
          <p:nvPr>
            <p:ph type="body" sz="quarter" idx="4294967295"/>
          </p:nvPr>
        </p:nvSpPr>
        <p:spPr>
          <a:xfrm>
            <a:off x="1749029" y="916309"/>
            <a:ext cx="8134711" cy="5781812"/>
          </a:xfrm>
          <a:prstGeom prst="rect">
            <a:avLst/>
          </a:prstGeom>
        </p:spPr>
        <p:txBody>
          <a:bodyPr/>
          <a:lstStyle/>
          <a:p>
            <a:pPr marL="0" indent="0">
              <a:buNone/>
            </a:pPr>
            <a:r>
              <a:rPr lang="en-US">
                <a:latin typeface="Segoe UI (Body)"/>
                <a:cs typeface="Segoe UI" panose="020B0502040204020203" pitchFamily="34" charset="0"/>
              </a:rPr>
              <a:t>	</a:t>
            </a:r>
          </a:p>
          <a:p>
            <a:pPr marL="0" indent="0">
              <a:buNone/>
            </a:pPr>
            <a:endParaRPr lang="en-US">
              <a:latin typeface="Segoe UI (Body)"/>
              <a:cs typeface="Segoe UI" panose="020B0502040204020203" pitchFamily="34" charset="0"/>
            </a:endParaRPr>
          </a:p>
          <a:p>
            <a:pPr marL="457200" lvl="1" indent="0">
              <a:buNone/>
            </a:pPr>
            <a:endParaRPr lang="en-US">
              <a:latin typeface="Segoe UI (Body)"/>
              <a:cs typeface="Segoe UI" panose="020B0502040204020203" pitchFamily="34" charset="0"/>
            </a:endParaRPr>
          </a:p>
          <a:p>
            <a:pPr marL="457200" lvl="1" indent="0">
              <a:buNone/>
            </a:pPr>
            <a:endParaRPr lang="en-US">
              <a:latin typeface="Segoe UI (Body)"/>
              <a:cs typeface="Segoe UI" panose="020B0502040204020203" pitchFamily="34" charset="0"/>
            </a:endParaRPr>
          </a:p>
          <a:p>
            <a:pPr lvl="1">
              <a:spcBef>
                <a:spcPts val="0"/>
              </a:spcBef>
              <a:buFont typeface="Wingdings" panose="05000000000000000000" pitchFamily="2" charset="2"/>
              <a:buChar char="ü"/>
            </a:pPr>
            <a:r>
              <a:rPr lang="en-US">
                <a:latin typeface="Segoe Sans Display" pitchFamily="2" charset="0"/>
                <a:cs typeface="Segoe Sans Display" pitchFamily="2" charset="0"/>
              </a:rPr>
              <a:t> Session will be recorded</a:t>
            </a:r>
          </a:p>
          <a:p>
            <a:pPr lvl="1">
              <a:spcBef>
                <a:spcPts val="0"/>
              </a:spcBef>
              <a:buFont typeface="Wingdings" panose="05000000000000000000" pitchFamily="2" charset="2"/>
              <a:buChar char="ü"/>
            </a:pPr>
            <a:endParaRPr lang="en-US" sz="2800">
              <a:latin typeface="Segoe UI (Body)"/>
              <a:cs typeface="Segoe UI" panose="020B0502040204020203" pitchFamily="34" charset="0"/>
            </a:endParaRPr>
          </a:p>
          <a:p>
            <a:pPr lvl="1">
              <a:spcBef>
                <a:spcPts val="0"/>
              </a:spcBef>
              <a:buFont typeface="Wingdings" panose="05000000000000000000" pitchFamily="2" charset="2"/>
              <a:buChar char="ü"/>
            </a:pPr>
            <a:r>
              <a:rPr lang="en-US">
                <a:latin typeface="Segoe Sans Display" pitchFamily="2" charset="0"/>
                <a:cs typeface="Segoe Sans Display" pitchFamily="2" charset="0"/>
              </a:rPr>
              <a:t> Use Q&amp;A for questions</a:t>
            </a:r>
          </a:p>
          <a:p>
            <a:pPr lvl="1">
              <a:spcBef>
                <a:spcPts val="0"/>
              </a:spcBef>
              <a:buFont typeface="Wingdings" panose="05000000000000000000" pitchFamily="2" charset="2"/>
              <a:buChar char="ü"/>
            </a:pPr>
            <a:endParaRPr lang="en-US" sz="2800">
              <a:latin typeface="Segoe UI (Body)"/>
              <a:cs typeface="Segoe UI" panose="020B0502040204020203" pitchFamily="34" charset="0"/>
            </a:endParaRPr>
          </a:p>
          <a:p>
            <a:pPr lvl="1">
              <a:spcBef>
                <a:spcPts val="0"/>
              </a:spcBef>
              <a:buFont typeface="Wingdings" panose="05000000000000000000" pitchFamily="2" charset="2"/>
              <a:buChar char="ü"/>
            </a:pPr>
            <a:r>
              <a:rPr lang="en-US">
                <a:latin typeface="Segoe Sans Display" pitchFamily="2" charset="0"/>
                <a:cs typeface="Segoe Sans Display" pitchFamily="2" charset="0"/>
              </a:rPr>
              <a:t> Resources will be shared during and after session</a:t>
            </a:r>
          </a:p>
          <a:p>
            <a:pPr lvl="1">
              <a:spcBef>
                <a:spcPts val="0"/>
              </a:spcBef>
              <a:buFont typeface="Wingdings" panose="05000000000000000000" pitchFamily="2" charset="2"/>
              <a:buChar char="ü"/>
            </a:pPr>
            <a:endParaRPr lang="en-US" sz="2800">
              <a:latin typeface="Segoe UI (Body)"/>
              <a:cs typeface="Segoe UI" panose="020B0502040204020203" pitchFamily="34" charset="0"/>
            </a:endParaRPr>
          </a:p>
          <a:p>
            <a:pPr lvl="1">
              <a:spcBef>
                <a:spcPts val="0"/>
              </a:spcBef>
              <a:buFont typeface="Wingdings" panose="05000000000000000000" pitchFamily="2" charset="2"/>
              <a:buChar char="ü"/>
            </a:pPr>
            <a:r>
              <a:rPr lang="en-US">
                <a:latin typeface="Segoe Sans Display" pitchFamily="2" charset="0"/>
                <a:cs typeface="Segoe Sans Display" pitchFamily="2" charset="0"/>
              </a:rPr>
              <a:t> Share feedback and request assistance</a:t>
            </a:r>
          </a:p>
          <a:p>
            <a:pPr marL="0" indent="0">
              <a:buNone/>
            </a:pPr>
            <a:r>
              <a:rPr lang="en-US">
                <a:latin typeface="Segoe UI (Body)"/>
                <a:cs typeface="Segoe UI" panose="020B0502040204020203" pitchFamily="34" charset="0"/>
              </a:rPr>
              <a:t>		</a:t>
            </a:r>
          </a:p>
          <a:p>
            <a:pPr marL="0" indent="0">
              <a:buNone/>
            </a:pPr>
            <a:endParaRPr lang="en-US">
              <a:latin typeface="Segoe UI (Body)"/>
              <a:cs typeface="Segoe UI" panose="020B0502040204020203" pitchFamily="34" charset="0"/>
            </a:endParaRPr>
          </a:p>
          <a:p>
            <a:pPr marL="0" indent="0">
              <a:buNone/>
            </a:pPr>
            <a:endParaRPr lang="en-US">
              <a:latin typeface="Segoe UI (Body)"/>
              <a:cs typeface="Segoe UI" panose="020B0502040204020203" pitchFamily="34" charset="0"/>
            </a:endParaRPr>
          </a:p>
        </p:txBody>
      </p:sp>
      <p:sp>
        <p:nvSpPr>
          <p:cNvPr id="6" name="Freeform: Shape 5">
            <a:extLst>
              <a:ext uri="{FF2B5EF4-FFF2-40B4-BE49-F238E27FC236}">
                <a16:creationId xmlns:a16="http://schemas.microsoft.com/office/drawing/2014/main" id="{304A4E4F-D86B-5CBF-15C6-87741B12022E}"/>
              </a:ext>
              <a:ext uri="{C183D7F6-B498-43B3-948B-1728B52AA6E4}">
                <adec:decorative xmlns:adec="http://schemas.microsoft.com/office/drawing/2017/decorative" val="1"/>
              </a:ext>
            </a:extLst>
          </p:cNvPr>
          <p:cNvSpPr>
            <a:spLocks/>
          </p:cNvSpPr>
          <p:nvPr/>
        </p:nvSpPr>
        <p:spPr bwMode="auto">
          <a:xfrm>
            <a:off x="4959927" y="2078181"/>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0" name="Freeform: Shape 9">
            <a:extLst>
              <a:ext uri="{FF2B5EF4-FFF2-40B4-BE49-F238E27FC236}">
                <a16:creationId xmlns:a16="http://schemas.microsoft.com/office/drawing/2014/main" id="{1E16D72F-B225-A9F6-1EFA-C3B60AF0C1CE}"/>
              </a:ext>
              <a:ext uri="{C183D7F6-B498-43B3-948B-1728B52AA6E4}">
                <adec:decorative xmlns:adec="http://schemas.microsoft.com/office/drawing/2017/decorative" val="1"/>
              </a:ext>
            </a:extLst>
          </p:cNvPr>
          <p:cNvSpPr>
            <a:spLocks/>
          </p:cNvSpPr>
          <p:nvPr/>
        </p:nvSpPr>
        <p:spPr bwMode="auto">
          <a:xfrm>
            <a:off x="4959927" y="2654525"/>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1" name="Freeform: Shape 10">
            <a:extLst>
              <a:ext uri="{FF2B5EF4-FFF2-40B4-BE49-F238E27FC236}">
                <a16:creationId xmlns:a16="http://schemas.microsoft.com/office/drawing/2014/main" id="{B700FB4C-FE71-B0C6-03ED-FB44BC05B6A6}"/>
              </a:ext>
              <a:ext uri="{C183D7F6-B498-43B3-948B-1728B52AA6E4}">
                <adec:decorative xmlns:adec="http://schemas.microsoft.com/office/drawing/2017/decorative" val="1"/>
              </a:ext>
            </a:extLst>
          </p:cNvPr>
          <p:cNvSpPr>
            <a:spLocks/>
          </p:cNvSpPr>
          <p:nvPr/>
        </p:nvSpPr>
        <p:spPr bwMode="auto">
          <a:xfrm>
            <a:off x="4959927" y="3230870"/>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2" name="Freeform: Shape 11">
            <a:extLst>
              <a:ext uri="{FF2B5EF4-FFF2-40B4-BE49-F238E27FC236}">
                <a16:creationId xmlns:a16="http://schemas.microsoft.com/office/drawing/2014/main" id="{CDB27028-FD4E-A120-10D3-B2A36BEF6952}"/>
              </a:ext>
              <a:ext uri="{C183D7F6-B498-43B3-948B-1728B52AA6E4}">
                <adec:decorative xmlns:adec="http://schemas.microsoft.com/office/drawing/2017/decorative" val="1"/>
              </a:ext>
            </a:extLst>
          </p:cNvPr>
          <p:cNvSpPr>
            <a:spLocks/>
          </p:cNvSpPr>
          <p:nvPr/>
        </p:nvSpPr>
        <p:spPr bwMode="auto">
          <a:xfrm>
            <a:off x="4959927" y="3807215"/>
            <a:ext cx="517237" cy="480291"/>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no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Pct val="90000"/>
              <a:buFontTx/>
              <a:buNone/>
              <a:tabLst/>
              <a:defRPr/>
            </a:pPr>
            <a:endPar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endParaRPr>
          </a:p>
        </p:txBody>
      </p:sp>
      <p:sp>
        <p:nvSpPr>
          <p:cNvPr id="16" name="Title 1">
            <a:extLst>
              <a:ext uri="{FF2B5EF4-FFF2-40B4-BE49-F238E27FC236}">
                <a16:creationId xmlns:a16="http://schemas.microsoft.com/office/drawing/2014/main" id="{385025D5-0132-79ED-55A9-507DBE3CBBFC}"/>
              </a:ext>
            </a:extLst>
          </p:cNvPr>
          <p:cNvSpPr txBox="1">
            <a:spLocks/>
          </p:cNvSpPr>
          <p:nvPr/>
        </p:nvSpPr>
        <p:spPr>
          <a:xfrm>
            <a:off x="595347" y="465195"/>
            <a:ext cx="5641178"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Participation</a:t>
            </a:r>
            <a:endParaRPr kumimoji="0" lang="en-US" sz="3200" b="0" i="0" u="none" strike="noStrike" kern="1200" cap="none" spc="-50" normalizeH="0" baseline="0" noProof="0">
              <a:ln w="3175">
                <a:noFill/>
              </a:ln>
              <a:gradFill>
                <a:gsLst>
                  <a:gs pos="50000">
                    <a:srgbClr val="8661C5"/>
                  </a:gs>
                  <a:gs pos="0">
                    <a:srgbClr val="0078D4"/>
                  </a:gs>
                  <a:gs pos="100000">
                    <a:srgbClr val="C73ECC"/>
                  </a:gs>
                </a:gsLst>
                <a:lin ang="2700000" scaled="1"/>
              </a:gradFill>
              <a:effectLst/>
              <a:uLnTx/>
              <a:uFillTx/>
              <a:latin typeface="Segoe UI Semibold"/>
              <a:ea typeface="+mn-ea"/>
              <a:cs typeface="Segoe UI" pitchFamily="34" charset="0"/>
            </a:endParaRPr>
          </a:p>
        </p:txBody>
      </p:sp>
      <p:pic>
        <p:nvPicPr>
          <p:cNvPr id="18" name="Graphic 17" descr="Video camera with solid fill">
            <a:extLst>
              <a:ext uri="{FF2B5EF4-FFF2-40B4-BE49-F238E27FC236}">
                <a16:creationId xmlns:a16="http://schemas.microsoft.com/office/drawing/2014/main" id="{B83A709C-5ED9-1133-7BBC-7E12A8D93E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62205" y="2480288"/>
            <a:ext cx="548640" cy="548640"/>
          </a:xfrm>
          <a:prstGeom prst="rect">
            <a:avLst/>
          </a:prstGeom>
        </p:spPr>
      </p:pic>
      <p:pic>
        <p:nvPicPr>
          <p:cNvPr id="22" name="Graphic 21" descr="Chat bubble with solid fill">
            <a:extLst>
              <a:ext uri="{FF2B5EF4-FFF2-40B4-BE49-F238E27FC236}">
                <a16:creationId xmlns:a16="http://schemas.microsoft.com/office/drawing/2014/main" id="{7EA8AA9D-D289-418A-8EA0-DE89B8C894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21680" y="3224119"/>
            <a:ext cx="548640" cy="548640"/>
          </a:xfrm>
          <a:prstGeom prst="rect">
            <a:avLst/>
          </a:prstGeom>
        </p:spPr>
      </p:pic>
      <p:pic>
        <p:nvPicPr>
          <p:cNvPr id="24" name="Graphic 23" descr="Presentation with checklist with solid fill">
            <a:extLst>
              <a:ext uri="{FF2B5EF4-FFF2-40B4-BE49-F238E27FC236}">
                <a16:creationId xmlns:a16="http://schemas.microsoft.com/office/drawing/2014/main" id="{17BD0677-70C9-9CCE-E95E-F886686BE7B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77291" y="3864803"/>
            <a:ext cx="552031" cy="552031"/>
          </a:xfrm>
          <a:prstGeom prst="rect">
            <a:avLst/>
          </a:prstGeom>
        </p:spPr>
      </p:pic>
      <p:pic>
        <p:nvPicPr>
          <p:cNvPr id="26" name="Graphic 25" descr="Clipboard Checked with solid fill">
            <a:extLst>
              <a:ext uri="{FF2B5EF4-FFF2-40B4-BE49-F238E27FC236}">
                <a16:creationId xmlns:a16="http://schemas.microsoft.com/office/drawing/2014/main" id="{AF886D20-09BD-5794-DEEA-81CFC6B57108}"/>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829991" y="4679393"/>
            <a:ext cx="548640" cy="548640"/>
          </a:xfrm>
          <a:prstGeom prst="rect">
            <a:avLst/>
          </a:prstGeom>
        </p:spPr>
      </p:pic>
    </p:spTree>
    <p:extLst>
      <p:ext uri="{BB962C8B-B14F-4D97-AF65-F5344CB8AC3E}">
        <p14:creationId xmlns:p14="http://schemas.microsoft.com/office/powerpoint/2010/main" val="3174923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5A64-2DAA-1A66-AEB3-72DBD90D1AAF}"/>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EECE06C7-38A3-63AB-2119-4E9F338EBF26}"/>
              </a:ext>
            </a:extLst>
          </p:cNvPr>
          <p:cNvSpPr txBox="1"/>
          <p:nvPr/>
        </p:nvSpPr>
        <p:spPr>
          <a:xfrm>
            <a:off x="7234801" y="2398258"/>
            <a:ext cx="1459789" cy="388159"/>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Jennifer Snoddy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Senior Cloud Solution Architect  Copilot</a:t>
            </a:r>
          </a:p>
        </p:txBody>
      </p:sp>
      <p:grpSp>
        <p:nvGrpSpPr>
          <p:cNvPr id="2" name="Group 1">
            <a:extLst>
              <a:ext uri="{FF2B5EF4-FFF2-40B4-BE49-F238E27FC236}">
                <a16:creationId xmlns:a16="http://schemas.microsoft.com/office/drawing/2014/main" id="{309F9CDE-04BC-13AC-2E66-BBCB9B34901F}"/>
              </a:ext>
              <a:ext uri="{C183D7F6-B498-43B3-948B-1728B52AA6E4}">
                <adec:decorative xmlns:adec="http://schemas.microsoft.com/office/drawing/2017/decorative" val="1"/>
              </a:ext>
            </a:extLst>
          </p:cNvPr>
          <p:cNvGrpSpPr/>
          <p:nvPr/>
        </p:nvGrpSpPr>
        <p:grpSpPr>
          <a:xfrm>
            <a:off x="4843353" y="3399123"/>
            <a:ext cx="2709333" cy="541866"/>
            <a:chOff x="0" y="1027417"/>
            <a:chExt cx="2709333" cy="541866"/>
          </a:xfrm>
          <a:solidFill>
            <a:srgbClr val="0070C0"/>
          </a:solidFill>
        </p:grpSpPr>
        <p:sp>
          <p:nvSpPr>
            <p:cNvPr id="82" name="Rectangle 73">
              <a:extLst>
                <a:ext uri="{FF2B5EF4-FFF2-40B4-BE49-F238E27FC236}">
                  <a16:creationId xmlns:a16="http://schemas.microsoft.com/office/drawing/2014/main" id="{4040D730-54FF-CCD6-B4A8-D124F075FD47}"/>
                </a:ext>
              </a:extLst>
            </p:cNvPr>
            <p:cNvSpPr/>
            <p:nvPr/>
          </p:nvSpPr>
          <p:spPr>
            <a:xfrm>
              <a:off x="0" y="1027417"/>
              <a:ext cx="2709333" cy="541866"/>
            </a:xfrm>
            <a:prstGeom prst="roundRect">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3" name="TextBox 82">
              <a:extLst>
                <a:ext uri="{FF2B5EF4-FFF2-40B4-BE49-F238E27FC236}">
                  <a16:creationId xmlns:a16="http://schemas.microsoft.com/office/drawing/2014/main" id="{12E5E9E8-9EBF-35F6-B936-85E963F5E60F}"/>
                </a:ext>
              </a:extLst>
            </p:cNvPr>
            <p:cNvSpPr txBox="1"/>
            <p:nvPr/>
          </p:nvSpPr>
          <p:spPr>
            <a:xfrm>
              <a:off x="124798" y="1057841"/>
              <a:ext cx="2459736" cy="493776"/>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a:ln>
                    <a:noFill/>
                  </a:ln>
                  <a:solidFill>
                    <a:srgbClr val="FFFFFF"/>
                  </a:solidFill>
                  <a:effectLst/>
                  <a:uLnTx/>
                  <a:uFillTx/>
                  <a:latin typeface="Segoe Sans Display"/>
                  <a:ea typeface="+mn-ea"/>
                  <a:cs typeface="+mn-cs"/>
                </a:rPr>
                <a:t>Moderators</a:t>
              </a:r>
            </a:p>
          </p:txBody>
        </p:sp>
      </p:grpSp>
      <p:grpSp>
        <p:nvGrpSpPr>
          <p:cNvPr id="84" name="Group 83">
            <a:extLst>
              <a:ext uri="{FF2B5EF4-FFF2-40B4-BE49-F238E27FC236}">
                <a16:creationId xmlns:a16="http://schemas.microsoft.com/office/drawing/2014/main" id="{1DF36E2C-9D83-04E9-AAFB-8BFE28D6F981}"/>
              </a:ext>
              <a:ext uri="{C183D7F6-B498-43B3-948B-1728B52AA6E4}">
                <adec:decorative xmlns:adec="http://schemas.microsoft.com/office/drawing/2017/decorative" val="1"/>
              </a:ext>
            </a:extLst>
          </p:cNvPr>
          <p:cNvGrpSpPr/>
          <p:nvPr/>
        </p:nvGrpSpPr>
        <p:grpSpPr>
          <a:xfrm>
            <a:off x="6734384" y="232418"/>
            <a:ext cx="2460625" cy="492125"/>
            <a:chOff x="3968" y="248708"/>
            <a:chExt cx="2460625" cy="492125"/>
          </a:xfrm>
          <a:solidFill>
            <a:srgbClr val="0070C0"/>
          </a:solidFill>
        </p:grpSpPr>
        <p:sp>
          <p:nvSpPr>
            <p:cNvPr id="85" name="Rectangle 76">
              <a:extLst>
                <a:ext uri="{FF2B5EF4-FFF2-40B4-BE49-F238E27FC236}">
                  <a16:creationId xmlns:a16="http://schemas.microsoft.com/office/drawing/2014/main" id="{32F2B182-387D-695A-65A7-6E28C2A0F55D}"/>
                </a:ext>
              </a:extLst>
            </p:cNvPr>
            <p:cNvSpPr/>
            <p:nvPr/>
          </p:nvSpPr>
          <p:spPr>
            <a:xfrm>
              <a:off x="3968" y="248708"/>
              <a:ext cx="2460625" cy="492125"/>
            </a:xfrm>
            <a:prstGeom prst="roundRect">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6" name="TextBox 85">
              <a:extLst>
                <a:ext uri="{FF2B5EF4-FFF2-40B4-BE49-F238E27FC236}">
                  <a16:creationId xmlns:a16="http://schemas.microsoft.com/office/drawing/2014/main" id="{AE782691-AFA8-0F2B-B460-4AC3BC15FA3F}"/>
                </a:ext>
              </a:extLst>
            </p:cNvPr>
            <p:cNvSpPr txBox="1"/>
            <p:nvPr/>
          </p:nvSpPr>
          <p:spPr>
            <a:xfrm>
              <a:off x="3968" y="248708"/>
              <a:ext cx="2460625" cy="492125"/>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a:ea typeface="+mn-ea"/>
                  <a:cs typeface="+mn-cs"/>
                </a:rPr>
                <a:t>Host </a:t>
              </a:r>
            </a:p>
          </p:txBody>
        </p:sp>
      </p:grpSp>
      <p:grpSp>
        <p:nvGrpSpPr>
          <p:cNvPr id="87" name="Group 86">
            <a:extLst>
              <a:ext uri="{FF2B5EF4-FFF2-40B4-BE49-F238E27FC236}">
                <a16:creationId xmlns:a16="http://schemas.microsoft.com/office/drawing/2014/main" id="{D57CD8EF-16D6-9D50-6864-1F5FA67D1173}"/>
              </a:ext>
              <a:ext uri="{C183D7F6-B498-43B3-948B-1728B52AA6E4}">
                <adec:decorative xmlns:adec="http://schemas.microsoft.com/office/drawing/2017/decorative" val="1"/>
              </a:ext>
            </a:extLst>
          </p:cNvPr>
          <p:cNvGrpSpPr/>
          <p:nvPr/>
        </p:nvGrpSpPr>
        <p:grpSpPr>
          <a:xfrm>
            <a:off x="3431413" y="232419"/>
            <a:ext cx="2460625" cy="492125"/>
            <a:chOff x="3968" y="248708"/>
            <a:chExt cx="2460625" cy="492125"/>
          </a:xfrm>
          <a:solidFill>
            <a:srgbClr val="0070C0"/>
          </a:solidFill>
        </p:grpSpPr>
        <p:sp>
          <p:nvSpPr>
            <p:cNvPr id="88" name="Rectangle 79">
              <a:extLst>
                <a:ext uri="{FF2B5EF4-FFF2-40B4-BE49-F238E27FC236}">
                  <a16:creationId xmlns:a16="http://schemas.microsoft.com/office/drawing/2014/main" id="{22562687-32D6-D2B2-9B79-9B29E4C7E285}"/>
                </a:ext>
              </a:extLst>
            </p:cNvPr>
            <p:cNvSpPr/>
            <p:nvPr/>
          </p:nvSpPr>
          <p:spPr>
            <a:xfrm>
              <a:off x="3968" y="248708"/>
              <a:ext cx="2460625" cy="492125"/>
            </a:xfrm>
            <a:prstGeom prst="roundRect">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9" name="TextBox 88">
              <a:extLst>
                <a:ext uri="{FF2B5EF4-FFF2-40B4-BE49-F238E27FC236}">
                  <a16:creationId xmlns:a16="http://schemas.microsoft.com/office/drawing/2014/main" id="{3B4470C9-A0EB-E5D1-C41F-985E230A46AD}"/>
                </a:ext>
              </a:extLst>
            </p:cNvPr>
            <p:cNvSpPr txBox="1"/>
            <p:nvPr/>
          </p:nvSpPr>
          <p:spPr>
            <a:xfrm>
              <a:off x="3968" y="248708"/>
              <a:ext cx="2460625" cy="492125"/>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a:ea typeface="+mn-ea"/>
                  <a:cs typeface="+mn-cs"/>
                </a:rPr>
                <a:t>Sponsor &amp; Lead</a:t>
              </a:r>
            </a:p>
          </p:txBody>
        </p:sp>
      </p:grpSp>
      <p:pic>
        <p:nvPicPr>
          <p:cNvPr id="76" name="Picture Placeholder 22">
            <a:extLst>
              <a:ext uri="{FF2B5EF4-FFF2-40B4-BE49-F238E27FC236}">
                <a16:creationId xmlns:a16="http://schemas.microsoft.com/office/drawing/2014/main" id="{55A29316-C6E7-5377-856D-1E5D4F5F4AAF}"/>
              </a:ext>
            </a:extLst>
          </p:cNvPr>
          <p:cNvPicPr>
            <a:picLocks noChangeAspect="1"/>
          </p:cNvPicPr>
          <p:nvPr/>
        </p:nvPicPr>
        <p:blipFill>
          <a:blip r:embed="rId3">
            <a:extLst>
              <a:ext uri="{28A0092B-C50C-407E-A947-70E740481C1C}">
                <a14:useLocalDpi xmlns:a14="http://schemas.microsoft.com/office/drawing/2010/main" val="0"/>
              </a:ext>
            </a:extLst>
          </a:blip>
          <a:srcRect l="3326" r="3326"/>
          <a:stretch/>
        </p:blipFill>
        <p:spPr>
          <a:xfrm>
            <a:off x="3893630" y="772887"/>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7" name="TextBox 76">
            <a:extLst>
              <a:ext uri="{FF2B5EF4-FFF2-40B4-BE49-F238E27FC236}">
                <a16:creationId xmlns:a16="http://schemas.microsoft.com/office/drawing/2014/main" id="{EC1D550A-5962-5029-1213-5E0BB81C9566}"/>
              </a:ext>
            </a:extLst>
          </p:cNvPr>
          <p:cNvSpPr txBox="1"/>
          <p:nvPr/>
        </p:nvSpPr>
        <p:spPr>
          <a:xfrm>
            <a:off x="3803919" y="2188063"/>
            <a:ext cx="1459789" cy="53276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Stephanie Hernandez</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Customer Success Lead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Director, Cloud Solution Architect – Oil Gas &amp; Energy  </a:t>
            </a:r>
          </a:p>
        </p:txBody>
      </p:sp>
      <p:pic>
        <p:nvPicPr>
          <p:cNvPr id="78" name="Picture Placeholder 22">
            <a:extLst>
              <a:ext uri="{FF2B5EF4-FFF2-40B4-BE49-F238E27FC236}">
                <a16:creationId xmlns:a16="http://schemas.microsoft.com/office/drawing/2014/main" id="{48AB20C9-8F03-F48F-F0AA-297FA408E471}"/>
              </a:ext>
            </a:extLst>
          </p:cNvPr>
          <p:cNvPicPr>
            <a:picLocks noChangeAspect="1"/>
          </p:cNvPicPr>
          <p:nvPr/>
        </p:nvPicPr>
        <p:blipFill>
          <a:blip r:embed="rId4">
            <a:extLst>
              <a:ext uri="{28A0092B-C50C-407E-A947-70E740481C1C}">
                <a14:useLocalDpi xmlns:a14="http://schemas.microsoft.com/office/drawing/2010/main" val="0"/>
              </a:ext>
            </a:extLst>
          </a:blip>
          <a:srcRect l="3326" r="3326"/>
          <a:stretch/>
        </p:blipFill>
        <p:spPr>
          <a:xfrm>
            <a:off x="7355569" y="802112"/>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 name="Picture Placeholder 22">
            <a:extLst>
              <a:ext uri="{FF2B5EF4-FFF2-40B4-BE49-F238E27FC236}">
                <a16:creationId xmlns:a16="http://schemas.microsoft.com/office/drawing/2014/main" id="{C0F65427-0F3E-2F0A-6B0E-1AAC46D8A17F}"/>
              </a:ext>
            </a:extLst>
          </p:cNvPr>
          <p:cNvPicPr>
            <a:picLocks noChangeAspect="1"/>
          </p:cNvPicPr>
          <p:nvPr/>
        </p:nvPicPr>
        <p:blipFill>
          <a:blip r:embed="rId5">
            <a:extLst>
              <a:ext uri="{28A0092B-C50C-407E-A947-70E740481C1C}">
                <a14:useLocalDpi xmlns:a14="http://schemas.microsoft.com/office/drawing/2010/main" val="0"/>
              </a:ext>
            </a:extLst>
          </a:blip>
          <a:srcRect l="3326" r="3326"/>
          <a:stretch/>
        </p:blipFill>
        <p:spPr>
          <a:xfrm>
            <a:off x="4203169" y="4377191"/>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 name="Picture Placeholder 22">
            <a:extLst>
              <a:ext uri="{FF2B5EF4-FFF2-40B4-BE49-F238E27FC236}">
                <a16:creationId xmlns:a16="http://schemas.microsoft.com/office/drawing/2014/main" id="{9295304F-4077-3547-6ABD-A28A634E9418}"/>
              </a:ext>
            </a:extLst>
          </p:cNvPr>
          <p:cNvPicPr>
            <a:picLocks noChangeAspect="1"/>
          </p:cNvPicPr>
          <p:nvPr/>
        </p:nvPicPr>
        <p:blipFill>
          <a:blip r:embed="rId6">
            <a:extLst>
              <a:ext uri="{28A0092B-C50C-407E-A947-70E740481C1C}">
                <a14:useLocalDpi xmlns:a14="http://schemas.microsoft.com/office/drawing/2010/main" val="0"/>
              </a:ext>
            </a:extLst>
          </a:blip>
          <a:srcRect l="3326" r="3326"/>
          <a:stretch/>
        </p:blipFill>
        <p:spPr>
          <a:xfrm>
            <a:off x="792301" y="4321968"/>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3" name="TextBox 92">
            <a:extLst>
              <a:ext uri="{FF2B5EF4-FFF2-40B4-BE49-F238E27FC236}">
                <a16:creationId xmlns:a16="http://schemas.microsoft.com/office/drawing/2014/main" id="{4884D2FB-5F06-33AF-7408-D8586CDA5F0F}"/>
              </a:ext>
            </a:extLst>
          </p:cNvPr>
          <p:cNvSpPr txBox="1"/>
          <p:nvPr/>
        </p:nvSpPr>
        <p:spPr>
          <a:xfrm>
            <a:off x="691255" y="5854376"/>
            <a:ext cx="1459789" cy="43088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Tony Rodighiero</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Senior Solution Engineer</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Copilot</a:t>
            </a:r>
          </a:p>
        </p:txBody>
      </p:sp>
      <p:sp>
        <p:nvSpPr>
          <p:cNvPr id="94" name="TextBox 93">
            <a:extLst>
              <a:ext uri="{FF2B5EF4-FFF2-40B4-BE49-F238E27FC236}">
                <a16:creationId xmlns:a16="http://schemas.microsoft.com/office/drawing/2014/main" id="{EA62389F-1D50-72D8-5A00-B9E35783D588}"/>
              </a:ext>
            </a:extLst>
          </p:cNvPr>
          <p:cNvSpPr txBox="1"/>
          <p:nvPr/>
        </p:nvSpPr>
        <p:spPr>
          <a:xfrm>
            <a:off x="4029508" y="5851907"/>
            <a:ext cx="1459789" cy="563211"/>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a:ln>
                  <a:noFill/>
                </a:ln>
                <a:solidFill>
                  <a:srgbClr val="091F2C"/>
                </a:solidFill>
                <a:effectLst/>
                <a:uLnTx/>
                <a:uFillTx/>
                <a:latin typeface="Segoe Sans Display Semibold"/>
                <a:ea typeface="+mn-ea"/>
                <a:cs typeface="+mn-cs"/>
              </a:rPr>
              <a:t>Armando Hernandez</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800" b="0" i="0" u="none" strike="noStrike" kern="0" cap="none" spc="0" normalizeH="0" baseline="0" noProof="0">
                <a:ln>
                  <a:noFill/>
                </a:ln>
                <a:solidFill>
                  <a:srgbClr val="091F2C"/>
                </a:solidFill>
                <a:effectLst/>
                <a:uLnTx/>
                <a:uFillTx/>
                <a:latin typeface="Segoe Sans Display"/>
                <a:ea typeface="+mn-ea"/>
                <a:cs typeface="+mn-cs"/>
              </a:rPr>
              <a:t>Senior Cloud Solution Architect  Copilot</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AU" sz="700" b="0" i="0" u="none" strike="noStrike" kern="0" cap="none" spc="0" normalizeH="0" baseline="0" noProof="0">
              <a:ln>
                <a:noFill/>
              </a:ln>
              <a:solidFill>
                <a:srgbClr val="091F2C"/>
              </a:solidFill>
              <a:effectLst/>
              <a:uLnTx/>
              <a:uFillTx/>
              <a:latin typeface="Segoe Sans Display"/>
              <a:ea typeface="+mn-ea"/>
              <a:cs typeface="+mn-cs"/>
            </a:endParaRPr>
          </a:p>
        </p:txBody>
      </p:sp>
      <p:sp>
        <p:nvSpPr>
          <p:cNvPr id="96" name="TextBox 95">
            <a:extLst>
              <a:ext uri="{FF2B5EF4-FFF2-40B4-BE49-F238E27FC236}">
                <a16:creationId xmlns:a16="http://schemas.microsoft.com/office/drawing/2014/main" id="{F331DAEA-AB65-B604-F291-DE2134F8F692}"/>
              </a:ext>
            </a:extLst>
          </p:cNvPr>
          <p:cNvSpPr txBox="1"/>
          <p:nvPr/>
        </p:nvSpPr>
        <p:spPr>
          <a:xfrm>
            <a:off x="5895780" y="5852200"/>
            <a:ext cx="1459789" cy="388158"/>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Wes Horn</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Senior Cloud Solution Architect  Copilot</a:t>
            </a:r>
          </a:p>
        </p:txBody>
      </p:sp>
      <p:pic>
        <p:nvPicPr>
          <p:cNvPr id="106" name="Picture Placeholder 22">
            <a:extLst>
              <a:ext uri="{FF2B5EF4-FFF2-40B4-BE49-F238E27FC236}">
                <a16:creationId xmlns:a16="http://schemas.microsoft.com/office/drawing/2014/main" id="{A3C0B86D-3D50-3D5E-6A1C-368E09141397}"/>
              </a:ext>
            </a:extLst>
          </p:cNvPr>
          <p:cNvPicPr>
            <a:picLocks noChangeAspect="1"/>
          </p:cNvPicPr>
          <p:nvPr/>
        </p:nvPicPr>
        <p:blipFill>
          <a:blip r:embed="rId7">
            <a:extLst>
              <a:ext uri="{28A0092B-C50C-407E-A947-70E740481C1C}">
                <a14:useLocalDpi xmlns:a14="http://schemas.microsoft.com/office/drawing/2010/main" val="0"/>
              </a:ext>
            </a:extLst>
          </a:blip>
          <a:srcRect l="3326" r="3326"/>
          <a:stretch/>
        </p:blipFill>
        <p:spPr>
          <a:xfrm>
            <a:off x="6012836" y="4377191"/>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8" name="TextBox 107">
            <a:extLst>
              <a:ext uri="{FF2B5EF4-FFF2-40B4-BE49-F238E27FC236}">
                <a16:creationId xmlns:a16="http://schemas.microsoft.com/office/drawing/2014/main" id="{021CC12C-D431-AF40-1807-FE737990A6AE}"/>
              </a:ext>
            </a:extLst>
          </p:cNvPr>
          <p:cNvSpPr txBox="1"/>
          <p:nvPr/>
        </p:nvSpPr>
        <p:spPr>
          <a:xfrm>
            <a:off x="7684890" y="5851907"/>
            <a:ext cx="1459787" cy="41328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Greg Yee, Jr.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Cloud Solution Architect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Global Solution Architect | Copilot </a:t>
            </a:r>
          </a:p>
        </p:txBody>
      </p:sp>
      <p:sp>
        <p:nvSpPr>
          <p:cNvPr id="109" name="TextBox 108">
            <a:extLst>
              <a:ext uri="{FF2B5EF4-FFF2-40B4-BE49-F238E27FC236}">
                <a16:creationId xmlns:a16="http://schemas.microsoft.com/office/drawing/2014/main" id="{1A311BE6-A075-3EE3-61E7-99B61108FD9B}"/>
              </a:ext>
            </a:extLst>
          </p:cNvPr>
          <p:cNvSpPr txBox="1"/>
          <p:nvPr/>
        </p:nvSpPr>
        <p:spPr>
          <a:xfrm>
            <a:off x="9365839" y="5859049"/>
            <a:ext cx="1463038" cy="426213"/>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Valene Samuels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Principal Cloud Solution Architect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Global Solution Architect | Copilot</a:t>
            </a:r>
          </a:p>
        </p:txBody>
      </p:sp>
      <p:pic>
        <p:nvPicPr>
          <p:cNvPr id="110" name="Picture Placeholder 22">
            <a:extLst>
              <a:ext uri="{FF2B5EF4-FFF2-40B4-BE49-F238E27FC236}">
                <a16:creationId xmlns:a16="http://schemas.microsoft.com/office/drawing/2014/main" id="{AD0CF30B-02F7-6041-5EF8-5E07F1A47F88}"/>
              </a:ext>
            </a:extLst>
          </p:cNvPr>
          <p:cNvPicPr>
            <a:picLocks noChangeAspect="1"/>
          </p:cNvPicPr>
          <p:nvPr/>
        </p:nvPicPr>
        <p:blipFill>
          <a:blip r:embed="rId8">
            <a:extLst>
              <a:ext uri="{28A0092B-C50C-407E-A947-70E740481C1C}">
                <a14:useLocalDpi xmlns:a14="http://schemas.microsoft.com/office/drawing/2010/main" val="0"/>
              </a:ext>
            </a:extLst>
          </a:blip>
          <a:srcRect l="3326" r="3326"/>
          <a:stretch/>
        </p:blipFill>
        <p:spPr>
          <a:xfrm>
            <a:off x="7810059" y="4377191"/>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1" name="Picture Placeholder 22">
            <a:extLst>
              <a:ext uri="{FF2B5EF4-FFF2-40B4-BE49-F238E27FC236}">
                <a16:creationId xmlns:a16="http://schemas.microsoft.com/office/drawing/2014/main" id="{CCD93D91-4A89-B6FC-BE72-1B465EC9A987}"/>
              </a:ext>
            </a:extLst>
          </p:cNvPr>
          <p:cNvPicPr>
            <a:picLocks noChangeAspect="1"/>
          </p:cNvPicPr>
          <p:nvPr/>
        </p:nvPicPr>
        <p:blipFill>
          <a:blip r:embed="rId9">
            <a:extLst>
              <a:ext uri="{28A0092B-C50C-407E-A947-70E740481C1C}">
                <a14:useLocalDpi xmlns:a14="http://schemas.microsoft.com/office/drawing/2010/main" val="0"/>
              </a:ext>
            </a:extLst>
          </a:blip>
          <a:srcRect l="3326" r="3326"/>
          <a:stretch/>
        </p:blipFill>
        <p:spPr>
          <a:xfrm>
            <a:off x="9548509" y="4377191"/>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3AA7B911-E202-E467-E5FC-B32710D60103}"/>
              </a:ext>
            </a:extLst>
          </p:cNvPr>
          <p:cNvSpPr txBox="1"/>
          <p:nvPr/>
        </p:nvSpPr>
        <p:spPr>
          <a:xfrm>
            <a:off x="2433840" y="5918068"/>
            <a:ext cx="1459789" cy="43088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900" b="0" i="0" u="none" strike="noStrike" kern="0" cap="none" spc="0" normalizeH="0" baseline="0" noProof="0">
                <a:ln>
                  <a:noFill/>
                </a:ln>
                <a:solidFill>
                  <a:srgbClr val="091F2C"/>
                </a:solidFill>
                <a:effectLst/>
                <a:uLnTx/>
                <a:uFillTx/>
                <a:latin typeface="Segoe Sans Display Semibold"/>
                <a:ea typeface="+mn-ea"/>
                <a:cs typeface="+mn-cs"/>
              </a:rPr>
              <a:t>Sharon Salazar</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Cloud Solution Architect </a:t>
            </a:r>
          </a:p>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AU" sz="700" b="0" i="0" u="none" strike="noStrike" kern="0" cap="none" spc="0" normalizeH="0" baseline="0" noProof="0">
                <a:ln>
                  <a:noFill/>
                </a:ln>
                <a:solidFill>
                  <a:srgbClr val="091F2C"/>
                </a:solidFill>
                <a:effectLst/>
                <a:uLnTx/>
                <a:uFillTx/>
                <a:latin typeface="Segoe Sans Display"/>
                <a:ea typeface="+mn-ea"/>
                <a:cs typeface="+mn-cs"/>
              </a:rPr>
              <a:t>Copilot</a:t>
            </a:r>
          </a:p>
        </p:txBody>
      </p:sp>
      <p:pic>
        <p:nvPicPr>
          <p:cNvPr id="4" name="Picture Placeholder 22">
            <a:extLst>
              <a:ext uri="{FF2B5EF4-FFF2-40B4-BE49-F238E27FC236}">
                <a16:creationId xmlns:a16="http://schemas.microsoft.com/office/drawing/2014/main" id="{78EC2E26-EF7C-39F8-AE7E-511A26BCD5AC}"/>
              </a:ext>
            </a:extLst>
          </p:cNvPr>
          <p:cNvPicPr>
            <a:picLocks noChangeAspect="1"/>
          </p:cNvPicPr>
          <p:nvPr/>
        </p:nvPicPr>
        <p:blipFill>
          <a:blip r:embed="rId10">
            <a:extLst>
              <a:ext uri="{28A0092B-C50C-407E-A947-70E740481C1C}">
                <a14:useLocalDpi xmlns:a14="http://schemas.microsoft.com/office/drawing/2010/main" val="0"/>
              </a:ext>
            </a:extLst>
          </a:blip>
          <a:srcRect l="3326" r="3326"/>
          <a:stretch/>
        </p:blipFill>
        <p:spPr>
          <a:xfrm>
            <a:off x="2523551" y="4377191"/>
            <a:ext cx="1280368"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82095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13358660-B3BD-7CF9-33B3-1552A7FFFB0F}"/>
              </a:ext>
              <a:ext uri="{C183D7F6-B498-43B3-948B-1728B52AA6E4}">
                <adec:decorative xmlns:adec="http://schemas.microsoft.com/office/drawing/2017/decorative" val="1"/>
              </a:ext>
            </a:extLst>
          </p:cNvPr>
          <p:cNvSpPr>
            <a:spLocks/>
          </p:cNvSpPr>
          <p:nvPr/>
        </p:nvSpPr>
        <p:spPr bwMode="auto">
          <a:xfrm>
            <a:off x="3064147" y="1154278"/>
            <a:ext cx="7682230" cy="4374544"/>
          </a:xfrm>
          <a:prstGeom prst="roundRect">
            <a:avLst>
              <a:gd name="adj" fmla="val 3730"/>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endParaRPr>
          </a:p>
        </p:txBody>
      </p:sp>
      <p:sp>
        <p:nvSpPr>
          <p:cNvPr id="5" name="Title 4">
            <a:extLst>
              <a:ext uri="{FF2B5EF4-FFF2-40B4-BE49-F238E27FC236}">
                <a16:creationId xmlns:a16="http://schemas.microsoft.com/office/drawing/2014/main" id="{F64836DA-5EAA-A653-79B6-D8E7277D84AD}"/>
              </a:ext>
            </a:extLst>
          </p:cNvPr>
          <p:cNvSpPr>
            <a:spLocks noGrp="1"/>
          </p:cNvSpPr>
          <p:nvPr>
            <p:ph type="title"/>
          </p:nvPr>
        </p:nvSpPr>
        <p:spPr>
          <a:xfrm>
            <a:off x="626274" y="3152001"/>
            <a:ext cx="1750733" cy="553998"/>
          </a:xfrm>
        </p:spPr>
        <p:txBody>
          <a:bodyPr/>
          <a:lstStyle/>
          <a:p>
            <a:r>
              <a:rPr lang="en-DE"/>
              <a:t>Agenda</a:t>
            </a:r>
          </a:p>
        </p:txBody>
      </p:sp>
      <p:sp>
        <p:nvSpPr>
          <p:cNvPr id="7" name="Rectangle 6">
            <a:extLst>
              <a:ext uri="{FF2B5EF4-FFF2-40B4-BE49-F238E27FC236}">
                <a16:creationId xmlns:a16="http://schemas.microsoft.com/office/drawing/2014/main" id="{B615A3DE-9A7D-06B7-7540-1042D9B753E9}"/>
              </a:ext>
              <a:ext uri="{C183D7F6-B498-43B3-948B-1728B52AA6E4}">
                <adec:decorative xmlns:adec="http://schemas.microsoft.com/office/drawing/2017/decorative" val="0"/>
              </a:ext>
            </a:extLst>
          </p:cNvPr>
          <p:cNvSpPr>
            <a:spLocks/>
          </p:cNvSpPr>
          <p:nvPr/>
        </p:nvSpPr>
        <p:spPr bwMode="auto">
          <a:xfrm>
            <a:off x="4415675" y="1455875"/>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lang="en-US" sz="2400" kern="0">
                <a:ln w="3175">
                  <a:noFill/>
                </a:ln>
                <a:solidFill>
                  <a:srgbClr val="000000"/>
                </a:solidFill>
                <a:latin typeface="Segoe UI"/>
              </a:rPr>
              <a:t>Plan for Success </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D779EA2C-AAD2-55A1-B004-3C4C148D6ACC}"/>
              </a:ext>
              <a:ext uri="{C183D7F6-B498-43B3-948B-1728B52AA6E4}">
                <adec:decorative xmlns:adec="http://schemas.microsoft.com/office/drawing/2017/decorative" val="0"/>
              </a:ext>
            </a:extLst>
          </p:cNvPr>
          <p:cNvSpPr>
            <a:spLocks/>
          </p:cNvSpPr>
          <p:nvPr/>
        </p:nvSpPr>
        <p:spPr bwMode="auto">
          <a:xfrm>
            <a:off x="4415675" y="2317881"/>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lang="en-US" sz="2400" kern="0">
                <a:ln w="3175">
                  <a:noFill/>
                </a:ln>
                <a:solidFill>
                  <a:srgbClr val="000000"/>
                </a:solidFill>
                <a:latin typeface="Segoe UI"/>
              </a:rPr>
              <a:t>The Prompt Ladder</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7D4B3A5E-829D-FB20-F513-CCF2878A89BF}"/>
              </a:ext>
              <a:ext uri="{C183D7F6-B498-43B3-948B-1728B52AA6E4}">
                <adec:decorative xmlns:adec="http://schemas.microsoft.com/office/drawing/2017/decorative" val="0"/>
              </a:ext>
            </a:extLst>
          </p:cNvPr>
          <p:cNvSpPr>
            <a:spLocks/>
          </p:cNvSpPr>
          <p:nvPr/>
        </p:nvSpPr>
        <p:spPr bwMode="auto">
          <a:xfrm>
            <a:off x="4415675" y="3182903"/>
            <a:ext cx="7682230" cy="36933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ct val="0"/>
              </a:spcAft>
              <a:buClrTx/>
              <a:buSzTx/>
              <a:buFontTx/>
              <a:buNone/>
              <a:tabLst/>
              <a:defRPr/>
            </a:pPr>
            <a:r>
              <a:rPr lang="en-US" sz="2400" kern="0">
                <a:ln w="3175">
                  <a:noFill/>
                </a:ln>
                <a:solidFill>
                  <a:srgbClr val="000000"/>
                </a:solidFill>
                <a:latin typeface="Segoe UI"/>
              </a:rPr>
              <a:t>Dive in to Our Scenario</a:t>
            </a:r>
            <a:endParaRPr kumimoji="0" lang="en-US" sz="2400" b="0" i="0" u="none" strike="noStrike" kern="0" cap="none" spc="0" normalizeH="0" baseline="0" noProof="0">
              <a:ln w="3175">
                <a:noFill/>
              </a:ln>
              <a:solidFill>
                <a:srgbClr val="000000"/>
              </a:solidFill>
              <a:effectLst/>
              <a:uLnTx/>
              <a:uFillTx/>
              <a:latin typeface="Segoe UI"/>
              <a:ea typeface="+mn-ea"/>
              <a:cs typeface="+mn-cs"/>
            </a:endParaRPr>
          </a:p>
        </p:txBody>
      </p:sp>
      <p:sp>
        <p:nvSpPr>
          <p:cNvPr id="13" name="Freeform: Shape 33">
            <a:extLst>
              <a:ext uri="{FF2B5EF4-FFF2-40B4-BE49-F238E27FC236}">
                <a16:creationId xmlns:a16="http://schemas.microsoft.com/office/drawing/2014/main" id="{C70394B1-83DF-D9F2-3678-471A66276E55}"/>
              </a:ext>
              <a:ext uri="{C183D7F6-B498-43B3-948B-1728B52AA6E4}">
                <adec:decorative xmlns:adec="http://schemas.microsoft.com/office/drawing/2017/decorative" val="1"/>
              </a:ext>
            </a:extLst>
          </p:cNvPr>
          <p:cNvSpPr>
            <a:spLocks/>
          </p:cNvSpPr>
          <p:nvPr/>
        </p:nvSpPr>
        <p:spPr bwMode="auto">
          <a:xfrm>
            <a:off x="3632465" y="2197810"/>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16200000" scaled="1"/>
                  <a:tileRect/>
                </a:gradFill>
                <a:effectLst/>
                <a:uLnTx/>
                <a:uFillTx/>
                <a:latin typeface="Segoe UI Semibold"/>
                <a:ea typeface="+mn-ea"/>
                <a:cs typeface="+mn-cs"/>
              </a:rPr>
              <a:t>2</a:t>
            </a:r>
          </a:p>
        </p:txBody>
      </p:sp>
      <p:sp>
        <p:nvSpPr>
          <p:cNvPr id="14" name="Freeform: Shape 33">
            <a:extLst>
              <a:ext uri="{FF2B5EF4-FFF2-40B4-BE49-F238E27FC236}">
                <a16:creationId xmlns:a16="http://schemas.microsoft.com/office/drawing/2014/main" id="{FEA67AFA-E2AF-DFD2-11AF-21C0B61C48FC}"/>
              </a:ext>
              <a:ext uri="{C183D7F6-B498-43B3-948B-1728B52AA6E4}">
                <adec:decorative xmlns:adec="http://schemas.microsoft.com/office/drawing/2017/decorative" val="1"/>
              </a:ext>
            </a:extLst>
          </p:cNvPr>
          <p:cNvSpPr>
            <a:spLocks/>
          </p:cNvSpPr>
          <p:nvPr/>
        </p:nvSpPr>
        <p:spPr bwMode="auto">
          <a:xfrm>
            <a:off x="3632465" y="3062832"/>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16200000" scaled="1"/>
                  <a:tileRect/>
                </a:gradFill>
                <a:effectLst/>
                <a:uLnTx/>
                <a:uFillTx/>
                <a:latin typeface="Segoe UI Semibold"/>
                <a:ea typeface="+mn-ea"/>
                <a:cs typeface="+mn-cs"/>
              </a:rPr>
              <a:t>3</a:t>
            </a:r>
          </a:p>
        </p:txBody>
      </p:sp>
      <p:sp>
        <p:nvSpPr>
          <p:cNvPr id="23" name="Freeform: Shape 33">
            <a:extLst>
              <a:ext uri="{FF2B5EF4-FFF2-40B4-BE49-F238E27FC236}">
                <a16:creationId xmlns:a16="http://schemas.microsoft.com/office/drawing/2014/main" id="{FC0E9EE6-95E0-EFD4-DA16-C8A752BF0231}"/>
              </a:ext>
              <a:ext uri="{C183D7F6-B498-43B3-948B-1728B52AA6E4}">
                <adec:decorative xmlns:adec="http://schemas.microsoft.com/office/drawing/2017/decorative" val="1"/>
              </a:ext>
            </a:extLst>
          </p:cNvPr>
          <p:cNvSpPr>
            <a:spLocks/>
          </p:cNvSpPr>
          <p:nvPr/>
        </p:nvSpPr>
        <p:spPr bwMode="auto">
          <a:xfrm>
            <a:off x="3632465" y="1335804"/>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US" sz="3200" b="0" i="0" u="none" strike="noStrike" kern="1200" cap="none" spc="-5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16200000" scaled="1"/>
                  <a:tileRect/>
                </a:gradFill>
                <a:effectLst/>
                <a:uLnTx/>
                <a:uFillTx/>
                <a:latin typeface="Segoe UI Semibold"/>
                <a:ea typeface="+mn-ea"/>
                <a:cs typeface="+mn-cs"/>
              </a:rPr>
              <a:t>1</a:t>
            </a:r>
          </a:p>
        </p:txBody>
      </p:sp>
    </p:spTree>
    <p:extLst>
      <p:ext uri="{BB962C8B-B14F-4D97-AF65-F5344CB8AC3E}">
        <p14:creationId xmlns:p14="http://schemas.microsoft.com/office/powerpoint/2010/main" val="313072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7"/>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par>
                                <p:cTn id="13" presetID="42" presetClass="path" presetSubtype="0" decel="100000" fill="hold" grpId="1" nodeType="withEffect">
                                  <p:stCondLst>
                                    <p:cond delay="0"/>
                                  </p:stCondLst>
                                  <p:childTnLst>
                                    <p:animMotion origin="layout" path="M -3.75E-6 -0.03472 L -3.75E-6 1.85185E-6 " pathEditMode="relative" rAng="0" ptsTypes="AA">
                                      <p:cBhvr>
                                        <p:cTn id="14" dur="500" fill="hold"/>
                                        <p:tgtEl>
                                          <p:spTgt spid="23"/>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6"/>
                                        </p:tgtEl>
                                        <p:attrNameLst>
                                          <p:attrName>ppt_x</p:attrName>
                                          <p:attrName>ppt_y</p:attrName>
                                        </p:attrNameLst>
                                      </p:cBhvr>
                                      <p:rCtr x="0" y="1736"/>
                                    </p:animMotion>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8"/>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13"/>
                                        </p:tgtEl>
                                        <p:attrNameLst>
                                          <p:attrName>ppt_x</p:attrName>
                                          <p:attrName>ppt_y</p:attrName>
                                        </p:attrNameLst>
                                      </p:cBhvr>
                                      <p:rCtr x="0" y="1736"/>
                                    </p:animMotion>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42" presetClass="path" presetSubtype="0" decel="100000" fill="hold" grpId="1" nodeType="withEffect">
                                  <p:stCondLst>
                                    <p:cond delay="0"/>
                                  </p:stCondLst>
                                  <p:childTnLst>
                                    <p:animMotion origin="layout" path="M -3.75E-6 -0.03472 L -3.75E-6 1.85185E-6 " pathEditMode="relative" rAng="0" ptsTypes="AA">
                                      <p:cBhvr>
                                        <p:cTn id="36" dur="500" fill="hold"/>
                                        <p:tgtEl>
                                          <p:spTgt spid="9"/>
                                        </p:tgtEl>
                                        <p:attrNameLst>
                                          <p:attrName>ppt_x</p:attrName>
                                          <p:attrName>ppt_y</p:attrName>
                                        </p:attrNameLst>
                                      </p:cBhvr>
                                      <p:rCtr x="0" y="1736"/>
                                    </p:animMotion>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42" presetClass="path" presetSubtype="0" decel="100000" fill="hold" grpId="1" nodeType="withEffect">
                                  <p:stCondLst>
                                    <p:cond delay="0"/>
                                  </p:stCondLst>
                                  <p:childTnLst>
                                    <p:animMotion origin="layout" path="M -3.75E-6 -0.03472 L -3.75E-6 1.85185E-6 " pathEditMode="relative" rAng="0" ptsTypes="AA">
                                      <p:cBhvr>
                                        <p:cTn id="41" dur="500" fill="hold"/>
                                        <p:tgtEl>
                                          <p:spTgt spid="1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p:bldP spid="8" grpId="1"/>
      <p:bldP spid="9" grpId="0"/>
      <p:bldP spid="9" grpId="1"/>
      <p:bldP spid="13" grpId="0" animBg="1"/>
      <p:bldP spid="13" grpId="1" animBg="1"/>
      <p:bldP spid="14" grpId="0" animBg="1"/>
      <p:bldP spid="14"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81A4-882B-D7B2-F01A-FEAFA1C2B5F7}"/>
            </a:ext>
          </a:extLst>
        </p:cNvPr>
        <p:cNvGrpSpPr/>
        <p:nvPr/>
      </p:nvGrpSpPr>
      <p:grpSpPr>
        <a:xfrm>
          <a:off x="0" y="0"/>
          <a:ext cx="0" cy="0"/>
          <a:chOff x="0" y="0"/>
          <a:chExt cx="0" cy="0"/>
        </a:xfrm>
      </p:grpSpPr>
      <p:pic>
        <p:nvPicPr>
          <p:cNvPr id="14" name="Picture 13" descr="A rainbow colored logo on a black background&#10;&#10;Description automatically generated">
            <a:extLst>
              <a:ext uri="{FF2B5EF4-FFF2-40B4-BE49-F238E27FC236}">
                <a16:creationId xmlns:a16="http://schemas.microsoft.com/office/drawing/2014/main" id="{A9E2E84F-CFC7-D26B-9698-7DAA65CD7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128" y="156356"/>
            <a:ext cx="1060686" cy="636434"/>
          </a:xfrm>
          <a:prstGeom prst="rect">
            <a:avLst/>
          </a:prstGeom>
        </p:spPr>
      </p:pic>
      <p:sp>
        <p:nvSpPr>
          <p:cNvPr id="90" name="Freeform: Shape 89">
            <a:extLst>
              <a:ext uri="{FF2B5EF4-FFF2-40B4-BE49-F238E27FC236}">
                <a16:creationId xmlns:a16="http://schemas.microsoft.com/office/drawing/2014/main" id="{C8C414F0-44D4-CA79-5B0D-0DFD4D632E1C}"/>
              </a:ext>
            </a:extLst>
          </p:cNvPr>
          <p:cNvSpPr/>
          <p:nvPr/>
        </p:nvSpPr>
        <p:spPr>
          <a:xfrm>
            <a:off x="-50106" y="2053185"/>
            <a:ext cx="5114328" cy="5369265"/>
          </a:xfrm>
          <a:custGeom>
            <a:avLst/>
            <a:gdLst>
              <a:gd name="connsiteX0" fmla="*/ 3974533 w 4251329"/>
              <a:gd name="connsiteY0" fmla="*/ 1540203 h 1540202"/>
              <a:gd name="connsiteX1" fmla="*/ 4251330 w 4251329"/>
              <a:gd name="connsiteY1" fmla="*/ 1540203 h 1540202"/>
              <a:gd name="connsiteX2" fmla="*/ 4159318 w 4251329"/>
              <a:gd name="connsiteY2" fmla="*/ 1486768 h 1540202"/>
              <a:gd name="connsiteX3" fmla="*/ 3467136 w 4251329"/>
              <a:gd name="connsiteY3" fmla="*/ 1208828 h 1540202"/>
              <a:gd name="connsiteX4" fmla="*/ 2420815 w 4251329"/>
              <a:gd name="connsiteY4" fmla="*/ 1089575 h 1540202"/>
              <a:gd name="connsiteX5" fmla="*/ 1377256 w 4251329"/>
              <a:gd name="connsiteY5" fmla="*/ 1079193 h 1540202"/>
              <a:gd name="connsiteX6" fmla="*/ 870050 w 4251329"/>
              <a:gd name="connsiteY6" fmla="*/ 1052047 h 1540202"/>
              <a:gd name="connsiteX7" fmla="*/ 630115 w 4251329"/>
              <a:gd name="connsiteY7" fmla="*/ 1010423 h 1540202"/>
              <a:gd name="connsiteX8" fmla="*/ 521435 w 4251329"/>
              <a:gd name="connsiteY8" fmla="*/ 971084 h 1540202"/>
              <a:gd name="connsiteX9" fmla="*/ 442377 w 4251329"/>
              <a:gd name="connsiteY9" fmla="*/ 896027 h 1540202"/>
              <a:gd name="connsiteX10" fmla="*/ 565345 w 4251329"/>
              <a:gd name="connsiteY10" fmla="*/ 731245 h 1540202"/>
              <a:gd name="connsiteX11" fmla="*/ 787468 w 4251329"/>
              <a:gd name="connsiteY11" fmla="*/ 630470 h 1540202"/>
              <a:gd name="connsiteX12" fmla="*/ 1261527 w 4251329"/>
              <a:gd name="connsiteY12" fmla="*/ 466640 h 1540202"/>
              <a:gd name="connsiteX13" fmla="*/ 1371827 w 4251329"/>
              <a:gd name="connsiteY13" fmla="*/ 422635 h 1540202"/>
              <a:gd name="connsiteX14" fmla="*/ 1462505 w 4251329"/>
              <a:gd name="connsiteY14" fmla="*/ 361865 h 1540202"/>
              <a:gd name="connsiteX15" fmla="*/ 1305247 w 4251329"/>
              <a:gd name="connsiteY15" fmla="*/ 264901 h 1540202"/>
              <a:gd name="connsiteX16" fmla="*/ 1059312 w 4251329"/>
              <a:gd name="connsiteY16" fmla="*/ 242612 h 1540202"/>
              <a:gd name="connsiteX17" fmla="*/ 812614 w 4251329"/>
              <a:gd name="connsiteY17" fmla="*/ 238326 h 1540202"/>
              <a:gd name="connsiteX18" fmla="*/ 312932 w 4251329"/>
              <a:gd name="connsiteY18" fmla="*/ 232802 h 1540202"/>
              <a:gd name="connsiteX19" fmla="*/ 195203 w 4251329"/>
              <a:gd name="connsiteY19" fmla="*/ 222515 h 1540202"/>
              <a:gd name="connsiteX20" fmla="*/ 149579 w 4251329"/>
              <a:gd name="connsiteY20" fmla="*/ 209084 h 1540202"/>
              <a:gd name="connsiteX21" fmla="*/ 164914 w 4251329"/>
              <a:gd name="connsiteY21" fmla="*/ 184795 h 1540202"/>
              <a:gd name="connsiteX22" fmla="*/ 269975 w 4251329"/>
              <a:gd name="connsiteY22" fmla="*/ 157459 h 1540202"/>
              <a:gd name="connsiteX23" fmla="*/ 390275 w 4251329"/>
              <a:gd name="connsiteY23" fmla="*/ 136599 h 1540202"/>
              <a:gd name="connsiteX24" fmla="*/ 641640 w 4251329"/>
              <a:gd name="connsiteY24" fmla="*/ 98880 h 1540202"/>
              <a:gd name="connsiteX25" fmla="*/ 764703 w 4251329"/>
              <a:gd name="connsiteY25" fmla="*/ 77258 h 1540202"/>
              <a:gd name="connsiteX26" fmla="*/ 820139 w 4251329"/>
              <a:gd name="connsiteY26" fmla="*/ 62018 h 1540202"/>
              <a:gd name="connsiteX27" fmla="*/ 825282 w 4251329"/>
              <a:gd name="connsiteY27" fmla="*/ 39349 h 1540202"/>
              <a:gd name="connsiteX28" fmla="*/ 720698 w 4251329"/>
              <a:gd name="connsiteY28" fmla="*/ 22775 h 1540202"/>
              <a:gd name="connsiteX29" fmla="*/ 601540 w 4251329"/>
              <a:gd name="connsiteY29" fmla="*/ 18298 h 1540202"/>
              <a:gd name="connsiteX30" fmla="*/ 364939 w 4251329"/>
              <a:gd name="connsiteY30" fmla="*/ 16965 h 1540202"/>
              <a:gd name="connsiteX31" fmla="*/ 125671 w 4251329"/>
              <a:gd name="connsiteY31" fmla="*/ 13345 h 1540202"/>
              <a:gd name="connsiteX32" fmla="*/ 73379 w 4251329"/>
              <a:gd name="connsiteY32" fmla="*/ 8583 h 1540202"/>
              <a:gd name="connsiteX33" fmla="*/ 42803 w 4251329"/>
              <a:gd name="connsiteY33" fmla="*/ 106 h 1540202"/>
              <a:gd name="connsiteX34" fmla="*/ 16610 w 4251329"/>
              <a:gd name="connsiteY34" fmla="*/ 1058 h 1540202"/>
              <a:gd name="connsiteX35" fmla="*/ 703 w 4251329"/>
              <a:gd name="connsiteY35" fmla="*/ 7631 h 1540202"/>
              <a:gd name="connsiteX36" fmla="*/ 38803 w 4251329"/>
              <a:gd name="connsiteY36" fmla="*/ 17917 h 1540202"/>
              <a:gd name="connsiteX37" fmla="*/ 273880 w 4251329"/>
              <a:gd name="connsiteY37" fmla="*/ 26490 h 1540202"/>
              <a:gd name="connsiteX38" fmla="*/ 519053 w 4251329"/>
              <a:gd name="connsiteY38" fmla="*/ 27157 h 1540202"/>
              <a:gd name="connsiteX39" fmla="*/ 745463 w 4251329"/>
              <a:gd name="connsiteY39" fmla="*/ 36967 h 1540202"/>
              <a:gd name="connsiteX40" fmla="*/ 769180 w 4251329"/>
              <a:gd name="connsiteY40" fmla="*/ 52303 h 1540202"/>
              <a:gd name="connsiteX41" fmla="*/ 722984 w 4251329"/>
              <a:gd name="connsiteY41" fmla="*/ 66781 h 1540202"/>
              <a:gd name="connsiteX42" fmla="*/ 609636 w 4251329"/>
              <a:gd name="connsiteY42" fmla="*/ 86498 h 1540202"/>
              <a:gd name="connsiteX43" fmla="*/ 365796 w 4251329"/>
              <a:gd name="connsiteY43" fmla="*/ 121645 h 1540202"/>
              <a:gd name="connsiteX44" fmla="*/ 124242 w 4251329"/>
              <a:gd name="connsiteY44" fmla="*/ 167460 h 1540202"/>
              <a:gd name="connsiteX45" fmla="*/ 57758 w 4251329"/>
              <a:gd name="connsiteY45" fmla="*/ 217466 h 1540202"/>
              <a:gd name="connsiteX46" fmla="*/ 101192 w 4251329"/>
              <a:gd name="connsiteY46" fmla="*/ 236802 h 1540202"/>
              <a:gd name="connsiteX47" fmla="*/ 154151 w 4251329"/>
              <a:gd name="connsiteY47" fmla="*/ 246422 h 1540202"/>
              <a:gd name="connsiteX48" fmla="*/ 396848 w 4251329"/>
              <a:gd name="connsiteY48" fmla="*/ 260900 h 1540202"/>
              <a:gd name="connsiteX49" fmla="*/ 913389 w 4251329"/>
              <a:gd name="connsiteY49" fmla="*/ 264044 h 1540202"/>
              <a:gd name="connsiteX50" fmla="*/ 1159419 w 4251329"/>
              <a:gd name="connsiteY50" fmla="*/ 273283 h 1540202"/>
              <a:gd name="connsiteX51" fmla="*/ 1272767 w 4251329"/>
              <a:gd name="connsiteY51" fmla="*/ 287856 h 1540202"/>
              <a:gd name="connsiteX52" fmla="*/ 1324011 w 4251329"/>
              <a:gd name="connsiteY52" fmla="*/ 302906 h 1540202"/>
              <a:gd name="connsiteX53" fmla="*/ 1354396 w 4251329"/>
              <a:gd name="connsiteY53" fmla="*/ 331385 h 1540202"/>
              <a:gd name="connsiteX54" fmla="*/ 1317439 w 4251329"/>
              <a:gd name="connsiteY54" fmla="*/ 369199 h 1540202"/>
              <a:gd name="connsiteX55" fmla="*/ 1268004 w 4251329"/>
              <a:gd name="connsiteY55" fmla="*/ 392917 h 1540202"/>
              <a:gd name="connsiteX56" fmla="*/ 1159324 w 4251329"/>
              <a:gd name="connsiteY56" fmla="*/ 432731 h 1540202"/>
              <a:gd name="connsiteX57" fmla="*/ 923009 w 4251329"/>
              <a:gd name="connsiteY57" fmla="*/ 506455 h 1540202"/>
              <a:gd name="connsiteX58" fmla="*/ 450854 w 4251329"/>
              <a:gd name="connsiteY58" fmla="*/ 679619 h 1540202"/>
              <a:gd name="connsiteX59" fmla="*/ 264260 w 4251329"/>
              <a:gd name="connsiteY59" fmla="*/ 824971 h 1540202"/>
              <a:gd name="connsiteX60" fmla="*/ 245591 w 4251329"/>
              <a:gd name="connsiteY60" fmla="*/ 935080 h 1540202"/>
              <a:gd name="connsiteX61" fmla="*/ 311599 w 4251329"/>
              <a:gd name="connsiteY61" fmla="*/ 1030997 h 1540202"/>
              <a:gd name="connsiteX62" fmla="*/ 527721 w 4251329"/>
              <a:gd name="connsiteY62" fmla="*/ 1135200 h 1540202"/>
              <a:gd name="connsiteX63" fmla="*/ 771561 w 4251329"/>
              <a:gd name="connsiteY63" fmla="*/ 1186921 h 1540202"/>
              <a:gd name="connsiteX64" fmla="*/ 1282482 w 4251329"/>
              <a:gd name="connsiteY64" fmla="*/ 1228355 h 1540202"/>
              <a:gd name="connsiteX65" fmla="*/ 2325565 w 4251329"/>
              <a:gd name="connsiteY65" fmla="*/ 1237880 h 1540202"/>
              <a:gd name="connsiteX66" fmla="*/ 3355027 w 4251329"/>
              <a:gd name="connsiteY66" fmla="*/ 1331987 h 1540202"/>
              <a:gd name="connsiteX67" fmla="*/ 3847374 w 4251329"/>
              <a:gd name="connsiteY67" fmla="*/ 1484101 h 1540202"/>
              <a:gd name="connsiteX68" fmla="*/ 3974247 w 4251329"/>
              <a:gd name="connsiteY68" fmla="*/ 1540108 h 154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51329" h="1540202">
                <a:moveTo>
                  <a:pt x="3974533" y="1540203"/>
                </a:moveTo>
                <a:lnTo>
                  <a:pt x="4251330" y="1540203"/>
                </a:lnTo>
                <a:cubicBezTo>
                  <a:pt x="4222278" y="1519819"/>
                  <a:pt x="4191036" y="1502484"/>
                  <a:pt x="4159318" y="1486768"/>
                </a:cubicBezTo>
                <a:cubicBezTo>
                  <a:pt x="4082547" y="1448858"/>
                  <a:pt x="3780223" y="1286171"/>
                  <a:pt x="3467136" y="1208828"/>
                </a:cubicBezTo>
                <a:cubicBezTo>
                  <a:pt x="3132999" y="1126342"/>
                  <a:pt x="2764096" y="1102434"/>
                  <a:pt x="2420815" y="1089575"/>
                </a:cubicBezTo>
                <a:cubicBezTo>
                  <a:pt x="2073152" y="1076526"/>
                  <a:pt x="1725109" y="1085194"/>
                  <a:pt x="1377256" y="1079193"/>
                </a:cubicBezTo>
                <a:cubicBezTo>
                  <a:pt x="1208092" y="1076240"/>
                  <a:pt x="1038356" y="1070811"/>
                  <a:pt x="870050" y="1052047"/>
                </a:cubicBezTo>
                <a:cubicBezTo>
                  <a:pt x="789468" y="1043093"/>
                  <a:pt x="708601" y="1031282"/>
                  <a:pt x="630115" y="1010423"/>
                </a:cubicBezTo>
                <a:cubicBezTo>
                  <a:pt x="592872" y="1000516"/>
                  <a:pt x="555820" y="988610"/>
                  <a:pt x="521435" y="971084"/>
                </a:cubicBezTo>
                <a:cubicBezTo>
                  <a:pt x="489145" y="954701"/>
                  <a:pt x="455426" y="931460"/>
                  <a:pt x="442377" y="896027"/>
                </a:cubicBezTo>
                <a:cubicBezTo>
                  <a:pt x="414755" y="821066"/>
                  <a:pt x="512386" y="761915"/>
                  <a:pt x="565345" y="731245"/>
                </a:cubicBezTo>
                <a:cubicBezTo>
                  <a:pt x="635735" y="690573"/>
                  <a:pt x="711649" y="659426"/>
                  <a:pt x="787468" y="630470"/>
                </a:cubicBezTo>
                <a:cubicBezTo>
                  <a:pt x="943678" y="570749"/>
                  <a:pt x="1104365" y="523695"/>
                  <a:pt x="1261527" y="466640"/>
                </a:cubicBezTo>
                <a:cubicBezTo>
                  <a:pt x="1298770" y="453115"/>
                  <a:pt x="1335822" y="439113"/>
                  <a:pt x="1371827" y="422635"/>
                </a:cubicBezTo>
                <a:cubicBezTo>
                  <a:pt x="1402497" y="408633"/>
                  <a:pt x="1443645" y="391583"/>
                  <a:pt x="1462505" y="361865"/>
                </a:cubicBezTo>
                <a:cubicBezTo>
                  <a:pt x="1501748" y="300143"/>
                  <a:pt x="1338585" y="270806"/>
                  <a:pt x="1305247" y="264901"/>
                </a:cubicBezTo>
                <a:cubicBezTo>
                  <a:pt x="1224189" y="250518"/>
                  <a:pt x="1141512" y="245756"/>
                  <a:pt x="1059312" y="242612"/>
                </a:cubicBezTo>
                <a:cubicBezTo>
                  <a:pt x="977111" y="239469"/>
                  <a:pt x="894910" y="238707"/>
                  <a:pt x="812614" y="238326"/>
                </a:cubicBezTo>
                <a:cubicBezTo>
                  <a:pt x="646117" y="237564"/>
                  <a:pt x="479239" y="240803"/>
                  <a:pt x="312932" y="232802"/>
                </a:cubicBezTo>
                <a:cubicBezTo>
                  <a:pt x="273594" y="230896"/>
                  <a:pt x="234065" y="228706"/>
                  <a:pt x="195203" y="222515"/>
                </a:cubicBezTo>
                <a:cubicBezTo>
                  <a:pt x="180630" y="220228"/>
                  <a:pt x="161961" y="218133"/>
                  <a:pt x="149579" y="209084"/>
                </a:cubicBezTo>
                <a:cubicBezTo>
                  <a:pt x="135291" y="198702"/>
                  <a:pt x="156246" y="188510"/>
                  <a:pt x="164914" y="184795"/>
                </a:cubicBezTo>
                <a:cubicBezTo>
                  <a:pt x="198061" y="170889"/>
                  <a:pt x="234827" y="164317"/>
                  <a:pt x="269975" y="157459"/>
                </a:cubicBezTo>
                <a:cubicBezTo>
                  <a:pt x="309884" y="149648"/>
                  <a:pt x="350080" y="142981"/>
                  <a:pt x="390275" y="136599"/>
                </a:cubicBezTo>
                <a:cubicBezTo>
                  <a:pt x="474000" y="123359"/>
                  <a:pt x="557915" y="111929"/>
                  <a:pt x="641640" y="98880"/>
                </a:cubicBezTo>
                <a:cubicBezTo>
                  <a:pt x="682788" y="92498"/>
                  <a:pt x="723936" y="85926"/>
                  <a:pt x="764703" y="77258"/>
                </a:cubicBezTo>
                <a:cubicBezTo>
                  <a:pt x="783372" y="73258"/>
                  <a:pt x="802422" y="69257"/>
                  <a:pt x="820139" y="62018"/>
                </a:cubicBezTo>
                <a:cubicBezTo>
                  <a:pt x="833474" y="56494"/>
                  <a:pt x="843285" y="47064"/>
                  <a:pt x="825282" y="39349"/>
                </a:cubicBezTo>
                <a:cubicBezTo>
                  <a:pt x="793754" y="25633"/>
                  <a:pt x="754512" y="25061"/>
                  <a:pt x="720698" y="22775"/>
                </a:cubicBezTo>
                <a:cubicBezTo>
                  <a:pt x="681074" y="20108"/>
                  <a:pt x="641259" y="19061"/>
                  <a:pt x="601540" y="18298"/>
                </a:cubicBezTo>
                <a:cubicBezTo>
                  <a:pt x="522673" y="16870"/>
                  <a:pt x="443806" y="17156"/>
                  <a:pt x="364939" y="16965"/>
                </a:cubicBezTo>
                <a:cubicBezTo>
                  <a:pt x="285215" y="16870"/>
                  <a:pt x="205300" y="17441"/>
                  <a:pt x="125671" y="13345"/>
                </a:cubicBezTo>
                <a:cubicBezTo>
                  <a:pt x="108240" y="12393"/>
                  <a:pt x="90619" y="11631"/>
                  <a:pt x="73379" y="8583"/>
                </a:cubicBezTo>
                <a:cubicBezTo>
                  <a:pt x="61853" y="6583"/>
                  <a:pt x="54900" y="582"/>
                  <a:pt x="42803" y="106"/>
                </a:cubicBezTo>
                <a:cubicBezTo>
                  <a:pt x="34040" y="-180"/>
                  <a:pt x="25277" y="106"/>
                  <a:pt x="16610" y="1058"/>
                </a:cubicBezTo>
                <a:cubicBezTo>
                  <a:pt x="14514" y="1249"/>
                  <a:pt x="-3774" y="2773"/>
                  <a:pt x="703" y="7631"/>
                </a:cubicBezTo>
                <a:cubicBezTo>
                  <a:pt x="8513" y="16012"/>
                  <a:pt x="28325" y="16584"/>
                  <a:pt x="38803" y="17917"/>
                </a:cubicBezTo>
                <a:cubicBezTo>
                  <a:pt x="116336" y="27633"/>
                  <a:pt x="195870" y="26014"/>
                  <a:pt x="273880" y="26490"/>
                </a:cubicBezTo>
                <a:cubicBezTo>
                  <a:pt x="355604" y="26966"/>
                  <a:pt x="437329" y="26585"/>
                  <a:pt x="519053" y="27157"/>
                </a:cubicBezTo>
                <a:cubicBezTo>
                  <a:pt x="593634" y="27633"/>
                  <a:pt x="671644" y="24490"/>
                  <a:pt x="745463" y="36967"/>
                </a:cubicBezTo>
                <a:cubicBezTo>
                  <a:pt x="749939" y="37729"/>
                  <a:pt x="781943" y="43444"/>
                  <a:pt x="769180" y="52303"/>
                </a:cubicBezTo>
                <a:cubicBezTo>
                  <a:pt x="756512" y="61066"/>
                  <a:pt x="737747" y="63542"/>
                  <a:pt x="722984" y="66781"/>
                </a:cubicBezTo>
                <a:cubicBezTo>
                  <a:pt x="685550" y="74877"/>
                  <a:pt x="647546" y="80687"/>
                  <a:pt x="609636" y="86498"/>
                </a:cubicBezTo>
                <a:cubicBezTo>
                  <a:pt x="528483" y="98785"/>
                  <a:pt x="447044" y="109548"/>
                  <a:pt x="365796" y="121645"/>
                </a:cubicBezTo>
                <a:cubicBezTo>
                  <a:pt x="285024" y="133741"/>
                  <a:pt x="202919" y="144981"/>
                  <a:pt x="124242" y="167460"/>
                </a:cubicBezTo>
                <a:cubicBezTo>
                  <a:pt x="110050" y="171556"/>
                  <a:pt x="34326" y="192035"/>
                  <a:pt x="57758" y="217466"/>
                </a:cubicBezTo>
                <a:cubicBezTo>
                  <a:pt x="68235" y="228801"/>
                  <a:pt x="86809" y="233182"/>
                  <a:pt x="101192" y="236802"/>
                </a:cubicBezTo>
                <a:cubicBezTo>
                  <a:pt x="118622" y="241183"/>
                  <a:pt x="136339" y="243946"/>
                  <a:pt x="154151" y="246422"/>
                </a:cubicBezTo>
                <a:cubicBezTo>
                  <a:pt x="234446" y="257186"/>
                  <a:pt x="315980" y="259186"/>
                  <a:pt x="396848" y="260900"/>
                </a:cubicBezTo>
                <a:cubicBezTo>
                  <a:pt x="568964" y="264615"/>
                  <a:pt x="741272" y="261948"/>
                  <a:pt x="913389" y="264044"/>
                </a:cubicBezTo>
                <a:cubicBezTo>
                  <a:pt x="995399" y="265091"/>
                  <a:pt x="1077600" y="266806"/>
                  <a:pt x="1159419" y="273283"/>
                </a:cubicBezTo>
                <a:cubicBezTo>
                  <a:pt x="1197329" y="276331"/>
                  <a:pt x="1235429" y="280141"/>
                  <a:pt x="1272767" y="287856"/>
                </a:cubicBezTo>
                <a:cubicBezTo>
                  <a:pt x="1290198" y="291475"/>
                  <a:pt x="1307628" y="295857"/>
                  <a:pt x="1324011" y="302906"/>
                </a:cubicBezTo>
                <a:cubicBezTo>
                  <a:pt x="1335346" y="307763"/>
                  <a:pt x="1354586" y="316431"/>
                  <a:pt x="1354396" y="331385"/>
                </a:cubicBezTo>
                <a:cubicBezTo>
                  <a:pt x="1354110" y="349007"/>
                  <a:pt x="1330584" y="361770"/>
                  <a:pt x="1317439" y="369199"/>
                </a:cubicBezTo>
                <a:cubicBezTo>
                  <a:pt x="1301532" y="378248"/>
                  <a:pt x="1284768" y="385868"/>
                  <a:pt x="1268004" y="392917"/>
                </a:cubicBezTo>
                <a:cubicBezTo>
                  <a:pt x="1232476" y="407871"/>
                  <a:pt x="1195900" y="420539"/>
                  <a:pt x="1159324" y="432731"/>
                </a:cubicBezTo>
                <a:cubicBezTo>
                  <a:pt x="1081029" y="458830"/>
                  <a:pt x="1001876" y="482261"/>
                  <a:pt x="923009" y="506455"/>
                </a:cubicBezTo>
                <a:cubicBezTo>
                  <a:pt x="763370" y="555508"/>
                  <a:pt x="600492" y="604086"/>
                  <a:pt x="450854" y="679619"/>
                </a:cubicBezTo>
                <a:cubicBezTo>
                  <a:pt x="382179" y="714290"/>
                  <a:pt x="305884" y="757819"/>
                  <a:pt x="264260" y="824971"/>
                </a:cubicBezTo>
                <a:cubicBezTo>
                  <a:pt x="243781" y="858023"/>
                  <a:pt x="235494" y="897075"/>
                  <a:pt x="245591" y="935080"/>
                </a:cubicBezTo>
                <a:cubicBezTo>
                  <a:pt x="255782" y="973561"/>
                  <a:pt x="281595" y="1005755"/>
                  <a:pt x="311599" y="1030997"/>
                </a:cubicBezTo>
                <a:cubicBezTo>
                  <a:pt x="373035" y="1082717"/>
                  <a:pt x="451712" y="1112435"/>
                  <a:pt x="527721" y="1135200"/>
                </a:cubicBezTo>
                <a:cubicBezTo>
                  <a:pt x="607445" y="1159013"/>
                  <a:pt x="689456" y="1174729"/>
                  <a:pt x="771561" y="1186921"/>
                </a:cubicBezTo>
                <a:cubicBezTo>
                  <a:pt x="940630" y="1212067"/>
                  <a:pt x="1111794" y="1222354"/>
                  <a:pt x="1282482" y="1228355"/>
                </a:cubicBezTo>
                <a:cubicBezTo>
                  <a:pt x="1630049" y="1240642"/>
                  <a:pt x="1977902" y="1232831"/>
                  <a:pt x="2325565" y="1237880"/>
                </a:cubicBezTo>
                <a:cubicBezTo>
                  <a:pt x="2670180" y="1242928"/>
                  <a:pt x="3017080" y="1259882"/>
                  <a:pt x="3355027" y="1331987"/>
                </a:cubicBezTo>
                <a:cubicBezTo>
                  <a:pt x="3523334" y="1367896"/>
                  <a:pt x="3688307" y="1418188"/>
                  <a:pt x="3847374" y="1484101"/>
                </a:cubicBezTo>
                <a:cubicBezTo>
                  <a:pt x="3890046" y="1501817"/>
                  <a:pt x="3931956" y="1521439"/>
                  <a:pt x="3974247" y="1540108"/>
                </a:cubicBezTo>
                <a:close/>
              </a:path>
            </a:pathLst>
          </a:custGeom>
          <a:solidFill>
            <a:schemeClr val="tx1">
              <a:lumMod val="50000"/>
              <a:lumOff val="50000"/>
              <a:alpha val="1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21" name="Rectangle 20">
            <a:extLst>
              <a:ext uri="{FF2B5EF4-FFF2-40B4-BE49-F238E27FC236}">
                <a16:creationId xmlns:a16="http://schemas.microsoft.com/office/drawing/2014/main" id="{C1867BC5-3123-B573-3AC9-423DE32FACE1}"/>
              </a:ext>
              <a:ext uri="{C183D7F6-B498-43B3-948B-1728B52AA6E4}">
                <adec:decorative xmlns:adec="http://schemas.microsoft.com/office/drawing/2017/decorative" val="1"/>
              </a:ext>
            </a:extLst>
          </p:cNvPr>
          <p:cNvSpPr>
            <a:spLocks/>
          </p:cNvSpPr>
          <p:nvPr/>
        </p:nvSpPr>
        <p:spPr bwMode="auto">
          <a:xfrm>
            <a:off x="1369794" y="1707757"/>
            <a:ext cx="1933661" cy="923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Understand M365 Copilot Chat</a:t>
            </a:r>
          </a:p>
        </p:txBody>
      </p:sp>
      <p:cxnSp>
        <p:nvCxnSpPr>
          <p:cNvPr id="25" name="Straight Connector 24">
            <a:extLst>
              <a:ext uri="{FF2B5EF4-FFF2-40B4-BE49-F238E27FC236}">
                <a16:creationId xmlns:a16="http://schemas.microsoft.com/office/drawing/2014/main" id="{02F4E9A8-0A53-6234-2DFD-74161B1B894E}"/>
              </a:ext>
            </a:extLst>
          </p:cNvPr>
          <p:cNvCxnSpPr>
            <a:cxnSpLocks/>
          </p:cNvCxnSpPr>
          <p:nvPr/>
        </p:nvCxnSpPr>
        <p:spPr>
          <a:xfrm flipH="1">
            <a:off x="2979576" y="2156318"/>
            <a:ext cx="1971088"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77AB863E-4F74-C56B-747A-683D3A3F8724}"/>
              </a:ext>
            </a:extLst>
          </p:cNvPr>
          <p:cNvSpPr/>
          <p:nvPr/>
        </p:nvSpPr>
        <p:spPr>
          <a:xfrm>
            <a:off x="4967349" y="2101613"/>
            <a:ext cx="119065"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4" name="Rectangle 3">
            <a:extLst>
              <a:ext uri="{FF2B5EF4-FFF2-40B4-BE49-F238E27FC236}">
                <a16:creationId xmlns:a16="http://schemas.microsoft.com/office/drawing/2014/main" id="{8CCA10DC-583E-D55E-A5FE-FB0AEFC4B8F0}"/>
              </a:ext>
              <a:ext uri="{C183D7F6-B498-43B3-948B-1728B52AA6E4}">
                <adec:decorative xmlns:adec="http://schemas.microsoft.com/office/drawing/2017/decorative" val="1"/>
              </a:ext>
            </a:extLst>
          </p:cNvPr>
          <p:cNvSpPr>
            <a:spLocks/>
          </p:cNvSpPr>
          <p:nvPr/>
        </p:nvSpPr>
        <p:spPr bwMode="auto">
          <a:xfrm flipH="1">
            <a:off x="1410749" y="3608774"/>
            <a:ext cx="2833319" cy="615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Memory &amp; Personalization</a:t>
            </a:r>
          </a:p>
        </p:txBody>
      </p:sp>
      <p:sp>
        <p:nvSpPr>
          <p:cNvPr id="5" name="Rectangle: Rounded Corners 4">
            <a:extLst>
              <a:ext uri="{FF2B5EF4-FFF2-40B4-BE49-F238E27FC236}">
                <a16:creationId xmlns:a16="http://schemas.microsoft.com/office/drawing/2014/main" id="{F842EB63-9E95-2D5E-509D-AAB92B14BF22}"/>
              </a:ext>
              <a:ext uri="{C183D7F6-B498-43B3-948B-1728B52AA6E4}">
                <adec:decorative xmlns:adec="http://schemas.microsoft.com/office/drawing/2017/decorative" val="1"/>
              </a:ext>
            </a:extLst>
          </p:cNvPr>
          <p:cNvSpPr>
            <a:spLocks/>
          </p:cNvSpPr>
          <p:nvPr/>
        </p:nvSpPr>
        <p:spPr bwMode="auto">
          <a:xfrm>
            <a:off x="5155412" y="1343073"/>
            <a:ext cx="6840740" cy="1151145"/>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cxnSp>
        <p:nvCxnSpPr>
          <p:cNvPr id="20" name="Straight Connector 19">
            <a:extLst>
              <a:ext uri="{FF2B5EF4-FFF2-40B4-BE49-F238E27FC236}">
                <a16:creationId xmlns:a16="http://schemas.microsoft.com/office/drawing/2014/main" id="{93F81714-9786-C330-21ED-E718C4F38001}"/>
              </a:ext>
            </a:extLst>
          </p:cNvPr>
          <p:cNvCxnSpPr>
            <a:cxnSpLocks/>
          </p:cNvCxnSpPr>
          <p:nvPr/>
        </p:nvCxnSpPr>
        <p:spPr>
          <a:xfrm flipH="1" flipV="1">
            <a:off x="4266257" y="3070547"/>
            <a:ext cx="797965" cy="1569"/>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41F5501A-8A8A-D63D-0726-430F9C76C5AC}"/>
              </a:ext>
            </a:extLst>
          </p:cNvPr>
          <p:cNvSpPr/>
          <p:nvPr/>
        </p:nvSpPr>
        <p:spPr>
          <a:xfrm>
            <a:off x="4982809" y="3009246"/>
            <a:ext cx="105999"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cxnSp>
        <p:nvCxnSpPr>
          <p:cNvPr id="47" name="Straight Connector 46">
            <a:extLst>
              <a:ext uri="{FF2B5EF4-FFF2-40B4-BE49-F238E27FC236}">
                <a16:creationId xmlns:a16="http://schemas.microsoft.com/office/drawing/2014/main" id="{016139CD-2345-6248-20B3-0A735DE40407}"/>
              </a:ext>
            </a:extLst>
          </p:cNvPr>
          <p:cNvCxnSpPr>
            <a:cxnSpLocks/>
          </p:cNvCxnSpPr>
          <p:nvPr/>
        </p:nvCxnSpPr>
        <p:spPr>
          <a:xfrm flipH="1">
            <a:off x="2979576" y="3896992"/>
            <a:ext cx="1892046"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BBD8BE42-EE24-BDBF-C6FB-8F57E9DBA131}"/>
              </a:ext>
            </a:extLst>
          </p:cNvPr>
          <p:cNvSpPr/>
          <p:nvPr/>
        </p:nvSpPr>
        <p:spPr>
          <a:xfrm>
            <a:off x="4955860" y="3848626"/>
            <a:ext cx="113732"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53" name="Rectangle: Rounded Corners 52">
            <a:extLst>
              <a:ext uri="{FF2B5EF4-FFF2-40B4-BE49-F238E27FC236}">
                <a16:creationId xmlns:a16="http://schemas.microsoft.com/office/drawing/2014/main" id="{F05D9ADE-2E3B-26C3-78FA-B2469BA14037}"/>
              </a:ext>
              <a:ext uri="{C183D7F6-B498-43B3-948B-1728B52AA6E4}">
                <adec:decorative xmlns:adec="http://schemas.microsoft.com/office/drawing/2017/decorative" val="1"/>
              </a:ext>
            </a:extLst>
          </p:cNvPr>
          <p:cNvSpPr>
            <a:spLocks/>
          </p:cNvSpPr>
          <p:nvPr/>
        </p:nvSpPr>
        <p:spPr bwMode="auto">
          <a:xfrm>
            <a:off x="5155412" y="4767466"/>
            <a:ext cx="6837928" cy="559978"/>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92" name="Teardrop 91">
            <a:extLst>
              <a:ext uri="{FF2B5EF4-FFF2-40B4-BE49-F238E27FC236}">
                <a16:creationId xmlns:a16="http://schemas.microsoft.com/office/drawing/2014/main" id="{66C59CB8-48DA-619E-3AA4-3AA8DB5CBB1D}"/>
              </a:ext>
            </a:extLst>
          </p:cNvPr>
          <p:cNvSpPr/>
          <p:nvPr/>
        </p:nvSpPr>
        <p:spPr bwMode="auto">
          <a:xfrm rot="8100000">
            <a:off x="746858" y="1921494"/>
            <a:ext cx="271009" cy="263382"/>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grpSp>
        <p:nvGrpSpPr>
          <p:cNvPr id="93" name="Group 92">
            <a:extLst>
              <a:ext uri="{FF2B5EF4-FFF2-40B4-BE49-F238E27FC236}">
                <a16:creationId xmlns:a16="http://schemas.microsoft.com/office/drawing/2014/main" id="{B97F61BA-9EB2-CC5C-3016-21EBFA816171}"/>
              </a:ext>
            </a:extLst>
          </p:cNvPr>
          <p:cNvGrpSpPr/>
          <p:nvPr/>
        </p:nvGrpSpPr>
        <p:grpSpPr>
          <a:xfrm>
            <a:off x="775805" y="1950779"/>
            <a:ext cx="213707" cy="335392"/>
            <a:chOff x="3444223" y="5155982"/>
            <a:chExt cx="344176" cy="540152"/>
          </a:xfrm>
          <a:solidFill>
            <a:schemeClr val="tx1">
              <a:lumMod val="50000"/>
              <a:lumOff val="50000"/>
            </a:schemeClr>
          </a:solidFill>
        </p:grpSpPr>
        <p:sp>
          <p:nvSpPr>
            <p:cNvPr id="94" name="Freeform: Shape 93">
              <a:extLst>
                <a:ext uri="{FF2B5EF4-FFF2-40B4-BE49-F238E27FC236}">
                  <a16:creationId xmlns:a16="http://schemas.microsoft.com/office/drawing/2014/main" id="{EFE14887-09C7-0B11-2BFB-08BA3049D359}"/>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grp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96" name="Freeform: Shape 95">
              <a:extLst>
                <a:ext uri="{FF2B5EF4-FFF2-40B4-BE49-F238E27FC236}">
                  <a16:creationId xmlns:a16="http://schemas.microsoft.com/office/drawing/2014/main" id="{58598B17-F2EB-FBCA-0DBA-C793F60331D4}"/>
                </a:ext>
              </a:extLst>
            </p:cNvPr>
            <p:cNvSpPr/>
            <p:nvPr/>
          </p:nvSpPr>
          <p:spPr>
            <a:xfrm>
              <a:off x="3444223" y="5155982"/>
              <a:ext cx="344176" cy="331098"/>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grpSp>
      <p:sp>
        <p:nvSpPr>
          <p:cNvPr id="57" name="Rectangle 56">
            <a:hlinkClick r:id="rId4"/>
            <a:extLst>
              <a:ext uri="{FF2B5EF4-FFF2-40B4-BE49-F238E27FC236}">
                <a16:creationId xmlns:a16="http://schemas.microsoft.com/office/drawing/2014/main" id="{3E231A71-E805-4864-A424-DA98AEE2173F}"/>
              </a:ext>
            </a:extLst>
          </p:cNvPr>
          <p:cNvSpPr/>
          <p:nvPr/>
        </p:nvSpPr>
        <p:spPr bwMode="auto">
          <a:xfrm>
            <a:off x="5210803" y="1660567"/>
            <a:ext cx="6727392" cy="592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r>
              <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rPr>
              <a:t>Have you confirmed that you have access to M365 Copilot Chat? </a:t>
            </a:r>
            <a:r>
              <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rPr>
              <a:t>Try </a:t>
            </a:r>
            <a:r>
              <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hlinkClick r:id="rId5"/>
              </a:rPr>
              <a:t>m365.cloud.microsoft/chat/</a:t>
            </a:r>
            <a:endPar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r>
              <a:rPr kumimoji="0" lang="en-US" sz="1200" b="1" i="0" u="none" strike="noStrike" kern="0" cap="none" spc="0" normalizeH="0" baseline="0" noProof="0">
                <a:ln>
                  <a:noFill/>
                </a:ln>
                <a:solidFill>
                  <a:srgbClr val="2F2F2F"/>
                </a:solidFill>
                <a:effectLst/>
                <a:uLnTx/>
                <a:uFillTx/>
                <a:latin typeface="Aptos" panose="020B0004020202020204" pitchFamily="34" charset="0"/>
                <a:ea typeface="+mn-ea"/>
                <a:cs typeface="Segoe UI"/>
              </a:rPr>
              <a:t>Copilot Chat Tutorial</a:t>
            </a:r>
            <a:r>
              <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rPr>
              <a:t>:</a:t>
            </a:r>
          </a:p>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rPr>
              <a:t>Microsoft 365 Copilot Chat video tutorial</a:t>
            </a:r>
            <a:endParaRPr kumimoji="0" lang="en-US" sz="1200" b="0" i="0" u="sng" strike="noStrike" kern="0" cap="none" spc="0" normalizeH="0" baseline="0" noProof="0">
              <a:ln>
                <a:noFill/>
              </a:ln>
              <a:solidFill>
                <a:srgbClr val="0078D4"/>
              </a:solidFill>
              <a:effectLst/>
              <a:uLnTx/>
              <a:uFillTx/>
              <a:latin typeface="Aptos" panose="020B0004020202020204" pitchFamily="34" charset="0"/>
              <a:ea typeface="+mn-ea"/>
              <a:cs typeface="Segoe UI" panose="020B0502040204020203" pitchFamily="34" charset="0"/>
            </a:endParaRPr>
          </a:p>
        </p:txBody>
      </p:sp>
      <p:sp>
        <p:nvSpPr>
          <p:cNvPr id="59" name="Rectangle 58">
            <a:extLst>
              <a:ext uri="{FF2B5EF4-FFF2-40B4-BE49-F238E27FC236}">
                <a16:creationId xmlns:a16="http://schemas.microsoft.com/office/drawing/2014/main" id="{F68C0BB7-2FD6-1C53-F285-B5418EF7158B}"/>
              </a:ext>
            </a:extLst>
          </p:cNvPr>
          <p:cNvSpPr/>
          <p:nvPr/>
        </p:nvSpPr>
        <p:spPr bwMode="auto">
          <a:xfrm>
            <a:off x="5295380" y="3323560"/>
            <a:ext cx="6605895" cy="9861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400" b="0" i="0" u="none" strike="noStrike" kern="0" cap="none" spc="0" normalizeH="0" baseline="0" noProof="0">
              <a:ln>
                <a:noFill/>
              </a:ln>
              <a:solidFill>
                <a:prstClr val="black">
                  <a:lumMod val="85000"/>
                  <a:lumOff val="15000"/>
                </a:prstClr>
              </a:solidFill>
              <a:effectLst/>
              <a:uLnTx/>
              <a:uFillTx/>
              <a:latin typeface="Aptos" panose="020B0004020202020204" pitchFamily="34" charset="0"/>
              <a:ea typeface="+mn-ea"/>
              <a:cs typeface="Segoe UI" panose="020B0502040204020203" pitchFamily="34" charset="0"/>
            </a:endParaRPr>
          </a:p>
        </p:txBody>
      </p:sp>
      <p:sp>
        <p:nvSpPr>
          <p:cNvPr id="60" name="TextBox 59">
            <a:extLst>
              <a:ext uri="{FF2B5EF4-FFF2-40B4-BE49-F238E27FC236}">
                <a16:creationId xmlns:a16="http://schemas.microsoft.com/office/drawing/2014/main" id="{4CB2E99E-3EC5-9A14-A162-7297B3D4F9B3}"/>
              </a:ext>
            </a:extLst>
          </p:cNvPr>
          <p:cNvSpPr txBox="1"/>
          <p:nvPr/>
        </p:nvSpPr>
        <p:spPr>
          <a:xfrm>
            <a:off x="5207159" y="4619558"/>
            <a:ext cx="6394291" cy="697627"/>
          </a:xfrm>
          <a:prstGeom prst="rect">
            <a:avLst/>
          </a:prstGeom>
          <a:noFill/>
        </p:spPr>
        <p:txBody>
          <a:bodyPr wrap="square" lIns="91440" tIns="45720" rIns="91440" bIns="45720" anchor="t">
            <a:spAutoFit/>
          </a:bodyPr>
          <a:lstStyle/>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Try </a:t>
            </a:r>
            <a:r>
              <a:rPr kumimoji="0" lang="en-US" sz="1200" b="0" i="0" u="sng" strike="noStrike" kern="1200" cap="none" spc="0" normalizeH="0" baseline="0" noProof="0">
                <a:ln>
                  <a:noFill/>
                </a:ln>
                <a:solidFill>
                  <a:srgbClr val="091F2C"/>
                </a:solidFill>
                <a:effectLst/>
                <a:uLnTx/>
                <a:uFillTx/>
                <a:latin typeface="Aptos" panose="020B0004020202020204" pitchFamily="34" charset="0"/>
                <a:ea typeface="+mn-ea"/>
                <a:cs typeface="+mn-cs"/>
                <a:hlinkClick r:id="rId6"/>
              </a:rPr>
              <a:t>Copilot Prompt Gallery</a:t>
            </a:r>
            <a:br>
              <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hlinkClick r:id="rId7"/>
              </a:rPr>
              <a:t>Video Tutorial Copilot Promptt Gallery </a:t>
            </a: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endParaRPr>
          </a:p>
        </p:txBody>
      </p:sp>
      <p:sp>
        <p:nvSpPr>
          <p:cNvPr id="112" name="Rectangle: Top Corners Rounded 111">
            <a:extLst>
              <a:ext uri="{FF2B5EF4-FFF2-40B4-BE49-F238E27FC236}">
                <a16:creationId xmlns:a16="http://schemas.microsoft.com/office/drawing/2014/main" id="{91C80545-81CE-BB94-5DE5-A1D0CAF0AACF}"/>
              </a:ext>
            </a:extLst>
          </p:cNvPr>
          <p:cNvSpPr/>
          <p:nvPr/>
        </p:nvSpPr>
        <p:spPr bwMode="auto">
          <a:xfrm>
            <a:off x="7652840" y="874865"/>
            <a:ext cx="3164339" cy="456783"/>
          </a:xfrm>
          <a:prstGeom prst="round2SameRect">
            <a:avLst/>
          </a:prstGeom>
          <a:gradFill>
            <a:gsLst>
              <a:gs pos="21000">
                <a:srgbClr val="0070C0"/>
              </a:gs>
              <a:gs pos="100000">
                <a:srgbClr val="B51F9C"/>
              </a:gs>
            </a:gsLst>
            <a:lin ang="2400000" scaled="0"/>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mn-ea"/>
                <a:cs typeface="Segoe Sans Display Semibold"/>
              </a:rPr>
              <a:t> Microsoft Copilot Chat</a:t>
            </a:r>
            <a:endParaRPr kumimoji="0" lang="en-US" sz="1765" b="0" i="0" u="none" strike="noStrike" kern="1200" cap="none" spc="0" normalizeH="0" baseline="0" noProof="0">
              <a:ln>
                <a:noFill/>
              </a:ln>
              <a:solidFill>
                <a:srgbClr val="FFFFFF"/>
              </a:solidFill>
              <a:effectLst/>
              <a:uLnTx/>
              <a:uFillTx/>
              <a:latin typeface="Aptos" panose="020B0004020202020204" pitchFamily="34" charset="0"/>
              <a:ea typeface="+mn-ea"/>
              <a:cs typeface="Segoe Sans Display Semibold"/>
            </a:endParaRPr>
          </a:p>
        </p:txBody>
      </p:sp>
      <p:sp>
        <p:nvSpPr>
          <p:cNvPr id="122" name="TextBox 121">
            <a:extLst>
              <a:ext uri="{FF2B5EF4-FFF2-40B4-BE49-F238E27FC236}">
                <a16:creationId xmlns:a16="http://schemas.microsoft.com/office/drawing/2014/main" id="{31ED41E2-817D-FC4F-F997-04AC2A6F7830}"/>
              </a:ext>
            </a:extLst>
          </p:cNvPr>
          <p:cNvSpPr txBox="1"/>
          <p:nvPr/>
        </p:nvSpPr>
        <p:spPr>
          <a:xfrm>
            <a:off x="765616" y="1952209"/>
            <a:ext cx="22701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rPr>
              <a:t>1</a:t>
            </a:r>
          </a:p>
        </p:txBody>
      </p:sp>
      <p:grpSp>
        <p:nvGrpSpPr>
          <p:cNvPr id="26" name="Group 25">
            <a:extLst>
              <a:ext uri="{FF2B5EF4-FFF2-40B4-BE49-F238E27FC236}">
                <a16:creationId xmlns:a16="http://schemas.microsoft.com/office/drawing/2014/main" id="{DF32FFB6-FD56-1984-FEEC-E2E721555C57}"/>
              </a:ext>
            </a:extLst>
          </p:cNvPr>
          <p:cNvGrpSpPr/>
          <p:nvPr/>
        </p:nvGrpSpPr>
        <p:grpSpPr>
          <a:xfrm>
            <a:off x="1391774" y="2790843"/>
            <a:ext cx="352885" cy="474852"/>
            <a:chOff x="129974" y="4385020"/>
            <a:chExt cx="436462" cy="587315"/>
          </a:xfrm>
        </p:grpSpPr>
        <p:sp>
          <p:nvSpPr>
            <p:cNvPr id="83" name="Teardrop 82">
              <a:extLst>
                <a:ext uri="{FF2B5EF4-FFF2-40B4-BE49-F238E27FC236}">
                  <a16:creationId xmlns:a16="http://schemas.microsoft.com/office/drawing/2014/main" id="{8D195134-1614-3DF5-7246-C0766083D190}"/>
                </a:ext>
              </a:extLst>
            </p:cNvPr>
            <p:cNvSpPr/>
            <p:nvPr/>
          </p:nvSpPr>
          <p:spPr bwMode="auto">
            <a:xfrm rot="8100000">
              <a:off x="129974" y="4385020"/>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grpSp>
          <p:nvGrpSpPr>
            <p:cNvPr id="84" name="Group 83">
              <a:extLst>
                <a:ext uri="{FF2B5EF4-FFF2-40B4-BE49-F238E27FC236}">
                  <a16:creationId xmlns:a16="http://schemas.microsoft.com/office/drawing/2014/main" id="{2FCCB4A9-0ACA-0ECB-5435-BDD3B7902626}"/>
                </a:ext>
              </a:extLst>
            </p:cNvPr>
            <p:cNvGrpSpPr/>
            <p:nvPr/>
          </p:nvGrpSpPr>
          <p:grpSpPr>
            <a:xfrm>
              <a:off x="178915" y="4427964"/>
              <a:ext cx="344176" cy="544371"/>
              <a:chOff x="3439767" y="5151763"/>
              <a:chExt cx="344176" cy="544371"/>
            </a:xfrm>
          </p:grpSpPr>
          <p:sp>
            <p:nvSpPr>
              <p:cNvPr id="85" name="Freeform: Shape 84">
                <a:extLst>
                  <a:ext uri="{FF2B5EF4-FFF2-40B4-BE49-F238E27FC236}">
                    <a16:creationId xmlns:a16="http://schemas.microsoft.com/office/drawing/2014/main" id="{29A073D3-1F36-9DD0-6A13-3E46F040E6B1}"/>
                  </a:ext>
                </a:extLst>
              </p:cNvPr>
              <p:cNvSpPr/>
              <p:nvPr/>
            </p:nvSpPr>
            <p:spPr>
              <a:xfrm>
                <a:off x="3461995" y="5643211"/>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86" name="PageEdit_EFB8" title="Icon of a document with a pencil on top of it">
                <a:extLst>
                  <a:ext uri="{FF2B5EF4-FFF2-40B4-BE49-F238E27FC236}">
                    <a16:creationId xmlns:a16="http://schemas.microsoft.com/office/drawing/2014/main" id="{ECAD9DC6-98DD-3B0C-0697-C585A41A53B1}"/>
                  </a:ext>
                </a:extLst>
              </p:cNvPr>
              <p:cNvSpPr>
                <a:spLocks noChangeAspect="1" noEditPoints="1"/>
              </p:cNvSpPr>
              <p:nvPr/>
            </p:nvSpPr>
            <p:spPr bwMode="auto">
              <a:xfrm>
                <a:off x="3545828" y="5185409"/>
                <a:ext cx="208908" cy="177960"/>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87" name="Freeform: Shape 86">
                <a:extLst>
                  <a:ext uri="{FF2B5EF4-FFF2-40B4-BE49-F238E27FC236}">
                    <a16:creationId xmlns:a16="http://schemas.microsoft.com/office/drawing/2014/main" id="{68B9C5CE-68C4-C3B7-7375-68130E51B1A3}"/>
                  </a:ext>
                </a:extLst>
              </p:cNvPr>
              <p:cNvSpPr/>
              <p:nvPr/>
            </p:nvSpPr>
            <p:spPr>
              <a:xfrm>
                <a:off x="3439767" y="5151763"/>
                <a:ext cx="344176" cy="331097"/>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grpSp>
        <p:sp>
          <p:nvSpPr>
            <p:cNvPr id="124" name="TextBox 123">
              <a:extLst>
                <a:ext uri="{FF2B5EF4-FFF2-40B4-BE49-F238E27FC236}">
                  <a16:creationId xmlns:a16="http://schemas.microsoft.com/office/drawing/2014/main" id="{BFAA120F-ED46-55F7-DCB5-D58436DA12FF}"/>
                </a:ext>
              </a:extLst>
            </p:cNvPr>
            <p:cNvSpPr txBox="1"/>
            <p:nvPr/>
          </p:nvSpPr>
          <p:spPr>
            <a:xfrm>
              <a:off x="244785" y="4453599"/>
              <a:ext cx="227018" cy="3045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2</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2" name="Title 1">
            <a:extLst>
              <a:ext uri="{FF2B5EF4-FFF2-40B4-BE49-F238E27FC236}">
                <a16:creationId xmlns:a16="http://schemas.microsoft.com/office/drawing/2014/main" id="{D94B98AD-5761-A72A-0201-6352854AABFB}"/>
              </a:ext>
            </a:extLst>
          </p:cNvPr>
          <p:cNvSpPr txBox="1">
            <a:spLocks/>
          </p:cNvSpPr>
          <p:nvPr/>
        </p:nvSpPr>
        <p:spPr>
          <a:xfrm>
            <a:off x="322031" y="460389"/>
            <a:ext cx="7082443" cy="882684"/>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50" normalizeH="0" baseline="0" noProof="0">
                <a:ln w="3175">
                  <a:noFill/>
                </a:ln>
                <a:solidFill>
                  <a:srgbClr val="091F2C"/>
                </a:solidFill>
                <a:effectLst/>
                <a:uLnTx/>
                <a:uFillTx/>
                <a:latin typeface="Aptos" panose="020B0004020202020204" pitchFamily="34" charset="0"/>
                <a:ea typeface="+mn-ea"/>
                <a:cs typeface="Segoe UI Semibold"/>
              </a:rPr>
              <a:t>Microsoft Copilot Chat </a:t>
            </a:r>
            <a:endParaRPr kumimoji="0" lang="en-AU" sz="2800" b="1" i="0" u="none" strike="noStrike" kern="1200" cap="none" spc="-50" normalizeH="0" baseline="0" noProof="0">
              <a:ln w="3175">
                <a:noFill/>
              </a:ln>
              <a:solidFill>
                <a:srgbClr val="091F2C"/>
              </a:solidFill>
              <a:effectLst/>
              <a:uLnTx/>
              <a:uFillTx/>
              <a:latin typeface="Aptos" panose="020B0004020202020204" pitchFamily="34" charset="0"/>
              <a:ea typeface="+mn-ea"/>
              <a:cs typeface="Segoe UI Semibold" panose="020B0702040204020203" pitchFamily="34" charset="0"/>
            </a:endParaRPr>
          </a:p>
        </p:txBody>
      </p:sp>
      <p:sp>
        <p:nvSpPr>
          <p:cNvPr id="7" name="Rectangle: Rounded Corners 6">
            <a:extLst>
              <a:ext uri="{FF2B5EF4-FFF2-40B4-BE49-F238E27FC236}">
                <a16:creationId xmlns:a16="http://schemas.microsoft.com/office/drawing/2014/main" id="{BF07236B-E884-7E0C-76FC-1CEDD314DC0C}"/>
              </a:ext>
              <a:ext uri="{C183D7F6-B498-43B3-948B-1728B52AA6E4}">
                <adec:decorative xmlns:adec="http://schemas.microsoft.com/office/drawing/2017/decorative" val="1"/>
              </a:ext>
            </a:extLst>
          </p:cNvPr>
          <p:cNvSpPr>
            <a:spLocks/>
          </p:cNvSpPr>
          <p:nvPr/>
        </p:nvSpPr>
        <p:spPr bwMode="auto">
          <a:xfrm>
            <a:off x="5150055" y="2656571"/>
            <a:ext cx="6848889" cy="637149"/>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11" name="Rectangle 10">
            <a:extLst>
              <a:ext uri="{FF2B5EF4-FFF2-40B4-BE49-F238E27FC236}">
                <a16:creationId xmlns:a16="http://schemas.microsoft.com/office/drawing/2014/main" id="{1A5A9E98-D2F9-25BE-CD12-37AAD831E429}"/>
              </a:ext>
            </a:extLst>
          </p:cNvPr>
          <p:cNvSpPr/>
          <p:nvPr/>
        </p:nvSpPr>
        <p:spPr bwMode="auto">
          <a:xfrm>
            <a:off x="5291751" y="2554569"/>
            <a:ext cx="6479664" cy="6788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1" indent="0" algn="l" defTabSz="744102" rtl="0" eaLnBrk="1" fontAlgn="auto" latinLnBrk="0" hangingPunct="1">
              <a:lnSpc>
                <a:spcPct val="90000"/>
              </a:lnSpc>
              <a:spcBef>
                <a:spcPts val="200"/>
              </a:spcBef>
              <a:spcAft>
                <a:spcPts val="200"/>
              </a:spcAft>
              <a:buClr>
                <a:srgbClr val="5C5AD4"/>
              </a:buClr>
              <a:buSzTx/>
              <a:buFontTx/>
              <a:buNone/>
              <a:tabLst/>
              <a:defRPr/>
            </a:pPr>
            <a:endParaRPr kumimoji="0" lang="en-US" sz="1400" b="0" i="0" u="none" strike="noStrike" kern="0" cap="none" spc="0" normalizeH="0" baseline="0" noProof="0">
              <a:ln>
                <a:noFill/>
              </a:ln>
              <a:solidFill>
                <a:srgbClr val="2F2F2F"/>
              </a:solidFill>
              <a:effectLst/>
              <a:uLnTx/>
              <a:uFillTx/>
              <a:latin typeface="Aptos" panose="020B0004020202020204"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F1DBE814-DE1C-9F80-04C1-65B899AA8FD8}"/>
              </a:ext>
              <a:ext uri="{C183D7F6-B498-43B3-948B-1728B52AA6E4}">
                <adec:decorative xmlns:adec="http://schemas.microsoft.com/office/drawing/2017/decorative" val="1"/>
              </a:ext>
            </a:extLst>
          </p:cNvPr>
          <p:cNvSpPr>
            <a:spLocks/>
          </p:cNvSpPr>
          <p:nvPr/>
        </p:nvSpPr>
        <p:spPr bwMode="auto">
          <a:xfrm>
            <a:off x="1841939" y="2843815"/>
            <a:ext cx="274859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GPT-5 Thinking Modes</a:t>
            </a:r>
          </a:p>
        </p:txBody>
      </p:sp>
      <p:grpSp>
        <p:nvGrpSpPr>
          <p:cNvPr id="30" name="Group 29">
            <a:extLst>
              <a:ext uri="{FF2B5EF4-FFF2-40B4-BE49-F238E27FC236}">
                <a16:creationId xmlns:a16="http://schemas.microsoft.com/office/drawing/2014/main" id="{13539DCA-AAA8-CF8E-0B93-26AC3CB2CC4A}"/>
              </a:ext>
            </a:extLst>
          </p:cNvPr>
          <p:cNvGrpSpPr/>
          <p:nvPr/>
        </p:nvGrpSpPr>
        <p:grpSpPr>
          <a:xfrm>
            <a:off x="723196" y="3522952"/>
            <a:ext cx="436462" cy="587315"/>
            <a:chOff x="893036" y="5518867"/>
            <a:chExt cx="436462" cy="587315"/>
          </a:xfrm>
        </p:grpSpPr>
        <p:sp>
          <p:nvSpPr>
            <p:cNvPr id="31" name="Teardrop 30">
              <a:extLst>
                <a:ext uri="{FF2B5EF4-FFF2-40B4-BE49-F238E27FC236}">
                  <a16:creationId xmlns:a16="http://schemas.microsoft.com/office/drawing/2014/main" id="{937DBD29-589E-9559-34CF-27162375B824}"/>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32" name="Freeform: Shape 31">
              <a:extLst>
                <a:ext uri="{FF2B5EF4-FFF2-40B4-BE49-F238E27FC236}">
                  <a16:creationId xmlns:a16="http://schemas.microsoft.com/office/drawing/2014/main" id="{14C911C8-7B90-9B50-9711-686A17A1E2F5}"/>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5" name="Freeform: Shape 34">
              <a:extLst>
                <a:ext uri="{FF2B5EF4-FFF2-40B4-BE49-F238E27FC236}">
                  <a16:creationId xmlns:a16="http://schemas.microsoft.com/office/drawing/2014/main" id="{54C1CCBE-F317-E07A-7D2A-68DDFB3B2F74}"/>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6" name="TextBox 35">
              <a:extLst>
                <a:ext uri="{FF2B5EF4-FFF2-40B4-BE49-F238E27FC236}">
                  <a16:creationId xmlns:a16="http://schemas.microsoft.com/office/drawing/2014/main" id="{D75FE3D0-43AF-85EE-9563-75B806A89D16}"/>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3</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6" name="TextBox 5">
            <a:extLst>
              <a:ext uri="{FF2B5EF4-FFF2-40B4-BE49-F238E27FC236}">
                <a16:creationId xmlns:a16="http://schemas.microsoft.com/office/drawing/2014/main" id="{235F813A-9B57-665C-8B45-D9CBBE50C0AF}"/>
              </a:ext>
            </a:extLst>
          </p:cNvPr>
          <p:cNvSpPr txBox="1"/>
          <p:nvPr/>
        </p:nvSpPr>
        <p:spPr>
          <a:xfrm>
            <a:off x="5159426" y="2690157"/>
            <a:ext cx="6877801"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Aptos" panose="020B0004020202020204" pitchFamily="34" charset="0"/>
                <a:ea typeface="+mn-ea"/>
                <a:cs typeface="+mn-cs"/>
              </a:rPr>
              <a:t>GPT-5 model update in Copilot chat: </a:t>
            </a: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GPT‑5—OpenAI’s best AI system to-date—is rolling out today.</a:t>
            </a:r>
            <a:b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hlinkClick r:id="rId8">
                  <a:extLst>
                    <a:ext uri="{A12FA001-AC4F-418D-AE19-62706E023703}">
                      <ahyp:hlinkClr xmlns:ahyp="http://schemas.microsoft.com/office/drawing/2018/hyperlinkcolor" val="tx"/>
                    </a:ext>
                  </a:extLst>
                </a:hlinkClick>
              </a:rPr>
              <a:t>Available today: GPT-5 in Microsoft 365 Copilot</a:t>
            </a: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nvGrpSpPr>
          <p:cNvPr id="16" name="Group 15">
            <a:extLst>
              <a:ext uri="{FF2B5EF4-FFF2-40B4-BE49-F238E27FC236}">
                <a16:creationId xmlns:a16="http://schemas.microsoft.com/office/drawing/2014/main" id="{46C52866-8E38-8C91-813C-47C2742186BC}"/>
              </a:ext>
            </a:extLst>
          </p:cNvPr>
          <p:cNvGrpSpPr/>
          <p:nvPr/>
        </p:nvGrpSpPr>
        <p:grpSpPr>
          <a:xfrm>
            <a:off x="195848" y="4591302"/>
            <a:ext cx="436462" cy="587315"/>
            <a:chOff x="893036" y="5518867"/>
            <a:chExt cx="436462" cy="587315"/>
          </a:xfrm>
        </p:grpSpPr>
        <p:sp>
          <p:nvSpPr>
            <p:cNvPr id="17" name="Teardrop 16">
              <a:extLst>
                <a:ext uri="{FF2B5EF4-FFF2-40B4-BE49-F238E27FC236}">
                  <a16:creationId xmlns:a16="http://schemas.microsoft.com/office/drawing/2014/main" id="{5ACC03D3-789C-706B-8554-5CFB472AE110}"/>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18" name="Freeform: Shape 17">
              <a:extLst>
                <a:ext uri="{FF2B5EF4-FFF2-40B4-BE49-F238E27FC236}">
                  <a16:creationId xmlns:a16="http://schemas.microsoft.com/office/drawing/2014/main" id="{7ADB2BB7-6053-A24A-D5B8-C212A1E1302F}"/>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19" name="Freeform: Shape 18">
              <a:extLst>
                <a:ext uri="{FF2B5EF4-FFF2-40B4-BE49-F238E27FC236}">
                  <a16:creationId xmlns:a16="http://schemas.microsoft.com/office/drawing/2014/main" id="{1043E018-77BC-961D-F70C-8CC5DED491B5}"/>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22" name="TextBox 21">
              <a:extLst>
                <a:ext uri="{FF2B5EF4-FFF2-40B4-BE49-F238E27FC236}">
                  <a16:creationId xmlns:a16="http://schemas.microsoft.com/office/drawing/2014/main" id="{5658A569-9D24-4F03-5D6A-E4C04A16D0EE}"/>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4</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grpSp>
        <p:nvGrpSpPr>
          <p:cNvPr id="24" name="Group 23">
            <a:extLst>
              <a:ext uri="{FF2B5EF4-FFF2-40B4-BE49-F238E27FC236}">
                <a16:creationId xmlns:a16="http://schemas.microsoft.com/office/drawing/2014/main" id="{663F6683-FFA3-8E33-999C-174454FF79C6}"/>
              </a:ext>
            </a:extLst>
          </p:cNvPr>
          <p:cNvGrpSpPr/>
          <p:nvPr/>
        </p:nvGrpSpPr>
        <p:grpSpPr>
          <a:xfrm>
            <a:off x="1048138" y="5590394"/>
            <a:ext cx="436462" cy="587315"/>
            <a:chOff x="893036" y="5518867"/>
            <a:chExt cx="436462" cy="587315"/>
          </a:xfrm>
        </p:grpSpPr>
        <p:sp>
          <p:nvSpPr>
            <p:cNvPr id="27" name="Teardrop 26">
              <a:extLst>
                <a:ext uri="{FF2B5EF4-FFF2-40B4-BE49-F238E27FC236}">
                  <a16:creationId xmlns:a16="http://schemas.microsoft.com/office/drawing/2014/main" id="{D78C188F-BBA0-C8CA-ED76-11E139EED534}"/>
                </a:ext>
              </a:extLst>
            </p:cNvPr>
            <p:cNvSpPr/>
            <p:nvPr/>
          </p:nvSpPr>
          <p:spPr bwMode="auto">
            <a:xfrm rot="8100000">
              <a:off x="893036" y="5518867"/>
              <a:ext cx="436462" cy="424179"/>
            </a:xfrm>
            <a:prstGeom prst="teardrop">
              <a:avLst>
                <a:gd name="adj" fmla="val 100000"/>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28" name="Freeform: Shape 27">
              <a:extLst>
                <a:ext uri="{FF2B5EF4-FFF2-40B4-BE49-F238E27FC236}">
                  <a16:creationId xmlns:a16="http://schemas.microsoft.com/office/drawing/2014/main" id="{ED68FD1A-2E0A-BF6C-51EA-1B69F65833B3}"/>
                </a:ext>
              </a:extLst>
            </p:cNvPr>
            <p:cNvSpPr/>
            <p:nvPr/>
          </p:nvSpPr>
          <p:spPr>
            <a:xfrm>
              <a:off x="957428" y="6053259"/>
              <a:ext cx="297251" cy="52923"/>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3" name="Freeform: Shape 32">
              <a:extLst>
                <a:ext uri="{FF2B5EF4-FFF2-40B4-BE49-F238E27FC236}">
                  <a16:creationId xmlns:a16="http://schemas.microsoft.com/office/drawing/2014/main" id="{52A789D1-124E-FF8B-7CC8-01A840B816A2}"/>
                </a:ext>
              </a:extLst>
            </p:cNvPr>
            <p:cNvSpPr/>
            <p:nvPr/>
          </p:nvSpPr>
          <p:spPr>
            <a:xfrm>
              <a:off x="935199" y="5561811"/>
              <a:ext cx="344176" cy="331096"/>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bg1"/>
            </a:solidFill>
            <a:ln w="15875" cap="rnd">
              <a:no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4" name="TextBox 33">
              <a:extLst>
                <a:ext uri="{FF2B5EF4-FFF2-40B4-BE49-F238E27FC236}">
                  <a16:creationId xmlns:a16="http://schemas.microsoft.com/office/drawing/2014/main" id="{97F81ADA-57B1-296A-6037-CF5E4659A620}"/>
                </a:ext>
              </a:extLst>
            </p:cNvPr>
            <p:cNvSpPr txBox="1"/>
            <p:nvPr/>
          </p:nvSpPr>
          <p:spPr>
            <a:xfrm>
              <a:off x="984911" y="5598320"/>
              <a:ext cx="22701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Aptos" panose="020B0004020202020204" pitchFamily="34" charset="0"/>
                  <a:ea typeface="+mn-ea"/>
                  <a:cs typeface="+mn-cs"/>
                </a:rPr>
                <a:t>5</a:t>
              </a:r>
              <a:endParaRPr kumimoji="0" lang="en-US" sz="1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grpSp>
      <p:sp>
        <p:nvSpPr>
          <p:cNvPr id="38" name="Rectangle: Rounded Corners 37">
            <a:extLst>
              <a:ext uri="{FF2B5EF4-FFF2-40B4-BE49-F238E27FC236}">
                <a16:creationId xmlns:a16="http://schemas.microsoft.com/office/drawing/2014/main" id="{64984359-523D-4EF0-13AB-5BF0C0DF2175}"/>
              </a:ext>
              <a:ext uri="{C183D7F6-B498-43B3-948B-1728B52AA6E4}">
                <adec:decorative xmlns:adec="http://schemas.microsoft.com/office/drawing/2017/decorative" val="1"/>
              </a:ext>
            </a:extLst>
          </p:cNvPr>
          <p:cNvSpPr>
            <a:spLocks/>
          </p:cNvSpPr>
          <p:nvPr/>
        </p:nvSpPr>
        <p:spPr bwMode="auto">
          <a:xfrm>
            <a:off x="5156614" y="3551465"/>
            <a:ext cx="6836727" cy="1082781"/>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39" name="TextBox 38">
            <a:extLst>
              <a:ext uri="{FF2B5EF4-FFF2-40B4-BE49-F238E27FC236}">
                <a16:creationId xmlns:a16="http://schemas.microsoft.com/office/drawing/2014/main" id="{68313BA7-6E59-87D9-181C-CBF8E97B12CA}"/>
              </a:ext>
            </a:extLst>
          </p:cNvPr>
          <p:cNvSpPr txBox="1"/>
          <p:nvPr/>
        </p:nvSpPr>
        <p:spPr>
          <a:xfrm>
            <a:off x="5113934" y="3671286"/>
            <a:ext cx="6923293" cy="137937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Aptos" panose="020B0004020202020204" pitchFamily="34" charset="0"/>
                <a:ea typeface="+mn-ea"/>
                <a:cs typeface="+mn-cs"/>
              </a:rPr>
              <a:t>A more productive and personalized AI for the way you work: </a:t>
            </a: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A new capability that makes your Copilot smarter, more helpful, and more in tune with how you work. </a:t>
            </a:r>
            <a:r>
              <a:rPr kumimoji="0" lang="en-US" sz="1200" b="1"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hlinkClick r:id="rId9"/>
              </a:rPr>
              <a:t>Get Started with personalizing what Copilot Chat remembers </a:t>
            </a: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hlinkClick r:id="rId10"/>
              </a:rPr>
              <a:t>Copilot Blog: Introducing Copilot Memory </a:t>
            </a: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sp>
        <p:nvSpPr>
          <p:cNvPr id="42" name="TextBox 41">
            <a:extLst>
              <a:ext uri="{FF2B5EF4-FFF2-40B4-BE49-F238E27FC236}">
                <a16:creationId xmlns:a16="http://schemas.microsoft.com/office/drawing/2014/main" id="{36FBA8CA-7EDE-A226-C054-988C602F5671}"/>
              </a:ext>
            </a:extLst>
          </p:cNvPr>
          <p:cNvSpPr txBox="1"/>
          <p:nvPr/>
        </p:nvSpPr>
        <p:spPr>
          <a:xfrm>
            <a:off x="737262" y="4728900"/>
            <a:ext cx="21927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Prompt Gallery</a:t>
            </a:r>
          </a:p>
        </p:txBody>
      </p:sp>
      <p:sp>
        <p:nvSpPr>
          <p:cNvPr id="43" name="TextBox 42">
            <a:extLst>
              <a:ext uri="{FF2B5EF4-FFF2-40B4-BE49-F238E27FC236}">
                <a16:creationId xmlns:a16="http://schemas.microsoft.com/office/drawing/2014/main" id="{6608EDF7-03AC-FB6B-D31C-1035AFC75DA1}"/>
              </a:ext>
            </a:extLst>
          </p:cNvPr>
          <p:cNvSpPr txBox="1"/>
          <p:nvPr/>
        </p:nvSpPr>
        <p:spPr>
          <a:xfrm>
            <a:off x="1587644" y="5638337"/>
            <a:ext cx="68375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78D4"/>
                </a:solidFill>
                <a:effectLst/>
                <a:uLnTx/>
                <a:uFillTx/>
                <a:latin typeface="Aptos" panose="020B0004020202020204" pitchFamily="34" charset="0"/>
                <a:ea typeface="+mn-ea"/>
                <a:cs typeface="+mn-cs"/>
              </a:rPr>
              <a:t>Roadmap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C00000"/>
              </a:solidFill>
              <a:effectLst/>
              <a:uLnTx/>
              <a:uFillTx/>
              <a:latin typeface="Aptos" panose="020B0004020202020204" pitchFamily="34" charset="0"/>
              <a:ea typeface="+mn-ea"/>
              <a:cs typeface="+mn-cs"/>
            </a:endParaRPr>
          </a:p>
        </p:txBody>
      </p:sp>
      <p:cxnSp>
        <p:nvCxnSpPr>
          <p:cNvPr id="44" name="Straight Connector 43">
            <a:extLst>
              <a:ext uri="{FF2B5EF4-FFF2-40B4-BE49-F238E27FC236}">
                <a16:creationId xmlns:a16="http://schemas.microsoft.com/office/drawing/2014/main" id="{6B349603-551D-3DA6-DBAF-58E41806339A}"/>
              </a:ext>
            </a:extLst>
          </p:cNvPr>
          <p:cNvCxnSpPr>
            <a:cxnSpLocks/>
          </p:cNvCxnSpPr>
          <p:nvPr/>
        </p:nvCxnSpPr>
        <p:spPr>
          <a:xfrm flipH="1">
            <a:off x="2772081" y="4995236"/>
            <a:ext cx="2006923" cy="0"/>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1C53A4C5-7B28-48FB-F5E2-1E4D5528B3A6}"/>
              </a:ext>
            </a:extLst>
          </p:cNvPr>
          <p:cNvSpPr/>
          <p:nvPr/>
        </p:nvSpPr>
        <p:spPr>
          <a:xfrm>
            <a:off x="4921165" y="4940531"/>
            <a:ext cx="113732"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cxnSp>
        <p:nvCxnSpPr>
          <p:cNvPr id="46" name="Straight Connector 45">
            <a:extLst>
              <a:ext uri="{FF2B5EF4-FFF2-40B4-BE49-F238E27FC236}">
                <a16:creationId xmlns:a16="http://schemas.microsoft.com/office/drawing/2014/main" id="{456693CB-21F0-0B3A-9A6E-77E302A6EE9D}"/>
              </a:ext>
            </a:extLst>
          </p:cNvPr>
          <p:cNvCxnSpPr>
            <a:cxnSpLocks/>
          </p:cNvCxnSpPr>
          <p:nvPr/>
        </p:nvCxnSpPr>
        <p:spPr>
          <a:xfrm flipH="1">
            <a:off x="4130882" y="5909729"/>
            <a:ext cx="740740" cy="6339"/>
          </a:xfrm>
          <a:prstGeom prst="line">
            <a:avLst/>
          </a:prstGeom>
          <a:ln w="12700" cap="rnd">
            <a:solidFill>
              <a:schemeClr val="tx1">
                <a:lumMod val="50000"/>
                <a:lumOff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93DCA212-4257-ABA0-B92A-0DD3CDE1D5E4}"/>
              </a:ext>
            </a:extLst>
          </p:cNvPr>
          <p:cNvSpPr/>
          <p:nvPr/>
        </p:nvSpPr>
        <p:spPr>
          <a:xfrm>
            <a:off x="4978545" y="5855024"/>
            <a:ext cx="105999" cy="109410"/>
          </a:xfrm>
          <a:custGeom>
            <a:avLst/>
            <a:gdLst>
              <a:gd name="connsiteX0" fmla="*/ 346519 w 346519"/>
              <a:gd name="connsiteY0" fmla="*/ 173260 h 346519"/>
              <a:gd name="connsiteX1" fmla="*/ 173260 w 346519"/>
              <a:gd name="connsiteY1" fmla="*/ 346520 h 346519"/>
              <a:gd name="connsiteX2" fmla="*/ 0 w 346519"/>
              <a:gd name="connsiteY2" fmla="*/ 173260 h 346519"/>
              <a:gd name="connsiteX3" fmla="*/ 173260 w 346519"/>
              <a:gd name="connsiteY3" fmla="*/ 0 h 346519"/>
              <a:gd name="connsiteX4" fmla="*/ 346519 w 346519"/>
              <a:gd name="connsiteY4" fmla="*/ 173260 h 34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9" h="346519">
                <a:moveTo>
                  <a:pt x="346519" y="173260"/>
                </a:moveTo>
                <a:cubicBezTo>
                  <a:pt x="346519" y="268986"/>
                  <a:pt x="268891" y="346520"/>
                  <a:pt x="173260" y="346520"/>
                </a:cubicBezTo>
                <a:cubicBezTo>
                  <a:pt x="77629" y="346520"/>
                  <a:pt x="0" y="268891"/>
                  <a:pt x="0" y="173260"/>
                </a:cubicBezTo>
                <a:cubicBezTo>
                  <a:pt x="0" y="77629"/>
                  <a:pt x="77533" y="0"/>
                  <a:pt x="173260" y="0"/>
                </a:cubicBezTo>
                <a:cubicBezTo>
                  <a:pt x="268986" y="0"/>
                  <a:pt x="346519" y="77629"/>
                  <a:pt x="346519" y="173260"/>
                </a:cubicBezTo>
                <a:close/>
              </a:path>
            </a:pathLst>
          </a:custGeom>
          <a:solidFill>
            <a:schemeClr val="tx1">
              <a:lumMod val="50000"/>
              <a:lumOff val="50000"/>
            </a:schemeClr>
          </a:solidFill>
          <a:ln w="15875" cap="rnd">
            <a:solidFill>
              <a:schemeClr val="bg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8D4"/>
              </a:solidFill>
              <a:effectLst/>
              <a:uLnTx/>
              <a:uFillTx/>
              <a:latin typeface="Aptos" panose="020B0004020202020204" pitchFamily="34" charset="0"/>
              <a:ea typeface="+mn-ea"/>
              <a:cs typeface="+mn-cs"/>
            </a:endParaRPr>
          </a:p>
        </p:txBody>
      </p:sp>
      <p:sp>
        <p:nvSpPr>
          <p:cNvPr id="50" name="Rectangle: Rounded Corners 49">
            <a:extLst>
              <a:ext uri="{FF2B5EF4-FFF2-40B4-BE49-F238E27FC236}">
                <a16:creationId xmlns:a16="http://schemas.microsoft.com/office/drawing/2014/main" id="{60D2F8C1-8E8D-8A8C-38AC-C47E21DA7244}"/>
              </a:ext>
              <a:ext uri="{C183D7F6-B498-43B3-948B-1728B52AA6E4}">
                <adec:decorative xmlns:adec="http://schemas.microsoft.com/office/drawing/2017/decorative" val="1"/>
              </a:ext>
            </a:extLst>
          </p:cNvPr>
          <p:cNvSpPr>
            <a:spLocks/>
          </p:cNvSpPr>
          <p:nvPr/>
        </p:nvSpPr>
        <p:spPr bwMode="auto">
          <a:xfrm>
            <a:off x="5156614" y="5585857"/>
            <a:ext cx="6836726" cy="1029556"/>
          </a:xfrm>
          <a:prstGeom prst="roundRect">
            <a:avLst>
              <a:gd name="adj" fmla="val 10629"/>
            </a:avLst>
          </a:prstGeom>
          <a:solidFill>
            <a:schemeClr val="bg1"/>
          </a:solidFill>
          <a:ln w="12700">
            <a:solidFill>
              <a:schemeClr val="bg1"/>
            </a:solidFill>
          </a:ln>
          <a:effectLst>
            <a:outerShdw blurRad="190500" algn="ctr" rotWithShape="0">
              <a:prstClr val="black">
                <a:alpha val="15000"/>
              </a:prstClr>
            </a:outerShdw>
          </a:effectLst>
        </p:spPr>
        <p:txBody>
          <a:bodyPr rot="0" spcFirstLastPara="0" vertOverflow="overflow" horzOverflow="overflow" vert="horz" wrap="square" lIns="91440" tIns="36576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8661C5"/>
              </a:solidFill>
              <a:effectLst/>
              <a:uLnTx/>
              <a:uFillTx/>
              <a:latin typeface="Aptos" panose="020B0004020202020204" pitchFamily="34" charset="0"/>
              <a:ea typeface="+mn-ea"/>
              <a:cs typeface="+mn-cs"/>
            </a:endParaRPr>
          </a:p>
        </p:txBody>
      </p:sp>
      <p:sp>
        <p:nvSpPr>
          <p:cNvPr id="51" name="TextBox 50">
            <a:extLst>
              <a:ext uri="{FF2B5EF4-FFF2-40B4-BE49-F238E27FC236}">
                <a16:creationId xmlns:a16="http://schemas.microsoft.com/office/drawing/2014/main" id="{B2C849B3-8979-EF9E-1F00-FF7F8BB73479}"/>
              </a:ext>
            </a:extLst>
          </p:cNvPr>
          <p:cNvSpPr txBox="1"/>
          <p:nvPr/>
        </p:nvSpPr>
        <p:spPr>
          <a:xfrm>
            <a:off x="5208361" y="5437949"/>
            <a:ext cx="6394291" cy="1066959"/>
          </a:xfrm>
          <a:prstGeom prst="rect">
            <a:avLst/>
          </a:prstGeom>
          <a:noFill/>
        </p:spPr>
        <p:txBody>
          <a:bodyPr wrap="square" lIns="91440" tIns="45720" rIns="91440" bIns="45720" anchor="t">
            <a:spAutoFit/>
          </a:bodyPr>
          <a:lstStyle/>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endParaRPr kumimoji="0" lang="en-US" sz="1200" b="0" i="0" u="none" strike="noStrike" kern="0" cap="none" spc="0" normalizeH="0" baseline="0" noProof="0">
              <a:ln>
                <a:noFill/>
              </a:ln>
              <a:solidFill>
                <a:srgbClr val="2F2F2F"/>
              </a:solidFill>
              <a:effectLst/>
              <a:uLnTx/>
              <a:uFillTx/>
              <a:latin typeface="Aptos" panose="020B0004020202020204" pitchFamily="34" charset="0"/>
              <a:ea typeface="+mn-ea"/>
              <a:cs typeface="Segoe UI"/>
            </a:endParaRPr>
          </a:p>
          <a:p>
            <a:pPr marL="0" marR="0" lvl="1" indent="0" algn="l" defTabSz="744102" rtl="0" eaLnBrk="1" fontAlgn="auto" latinLnBrk="0" hangingPunct="1">
              <a:lnSpc>
                <a:spcPct val="100000"/>
              </a:lnSpc>
              <a:spcBef>
                <a:spcPts val="200"/>
              </a:spcBef>
              <a:spcAft>
                <a:spcPts val="200"/>
              </a:spcAft>
              <a:buClr>
                <a:srgbClr val="5C5AD4"/>
              </a:buClr>
              <a:buSzTx/>
              <a:buFontTx/>
              <a:buNone/>
              <a:tabLst/>
              <a:defRPr/>
            </a:pPr>
            <a:r>
              <a:rPr kumimoji="0" lang="en-US" sz="1200" b="1" i="0" u="none" strike="noStrike" kern="1200" cap="none" spc="0" normalizeH="0" baseline="0" noProof="0">
                <a:ln>
                  <a:noFill/>
                </a:ln>
                <a:solidFill>
                  <a:srgbClr val="091F2C"/>
                </a:solidFill>
                <a:effectLst/>
                <a:uLnTx/>
                <a:uFillTx/>
                <a:latin typeface="Aptos" panose="020B0004020202020204" pitchFamily="34" charset="0"/>
                <a:ea typeface="+mn-ea"/>
                <a:cs typeface="+mn-cs"/>
              </a:rPr>
              <a:t>Copilot Chat in Outlook without and add-on license</a:t>
            </a: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none" strike="noStrike" kern="1200" cap="none" spc="0" normalizeH="0" baseline="0" noProof="0">
                <a:ln>
                  <a:noFill/>
                </a:ln>
                <a:solidFill>
                  <a:srgbClr val="1E1E1E"/>
                </a:solidFill>
                <a:effectLst/>
                <a:uLnTx/>
                <a:uFillTx/>
                <a:latin typeface="Aptos" panose="020B0004020202020204" pitchFamily="34" charset="0"/>
                <a:ea typeface="+mn-ea"/>
                <a:cs typeface="+mn-cs"/>
              </a:rPr>
              <a:t> you can use Copilot Chat in Outlook to ask questions about your inbox, calendar, meetings and other limited data and take action directly in Outlook.</a:t>
            </a:r>
            <a:br>
              <a:rPr kumimoji="0" lang="en-US" sz="1200" b="0" i="0" u="none" strike="noStrike" kern="0" cap="none" spc="0" normalizeH="0" baseline="0" noProof="0">
                <a:ln>
                  <a:noFill/>
                </a:ln>
                <a:solidFill>
                  <a:srgbClr val="2F2F2F"/>
                </a:solidFill>
                <a:effectLst/>
                <a:uLnTx/>
                <a:uFillTx/>
                <a:latin typeface="Aptos" panose="020B0004020202020204" pitchFamily="34" charset="0"/>
                <a:ea typeface="+mn-lt"/>
                <a:cs typeface="Segoe Sans Display"/>
              </a:rPr>
            </a:br>
            <a:r>
              <a:rPr kumimoji="0" lang="en-US" sz="1200" b="0" i="0" u="none" strike="noStrike" kern="1200" cap="none" spc="0" normalizeH="0" baseline="0" noProof="0">
                <a:ln>
                  <a:noFill/>
                </a:ln>
                <a:solidFill>
                  <a:srgbClr val="091F2C"/>
                </a:solidFill>
                <a:effectLst/>
                <a:uLnTx/>
                <a:uFillTx/>
                <a:latin typeface="Aptos" panose="020B0004020202020204" pitchFamily="34" charset="0"/>
                <a:ea typeface="+mn-ea"/>
                <a:cs typeface="+mn-cs"/>
              </a:rPr>
              <a:t>🔗 </a:t>
            </a:r>
            <a:r>
              <a:rPr kumimoji="0" lang="en-US" sz="1200" b="0" i="0" u="none" strike="noStrike" kern="1200" cap="none" spc="0" normalizeH="0" baseline="0" noProof="0">
                <a:ln>
                  <a:noFill/>
                </a:ln>
                <a:solidFill>
                  <a:schemeClr val="accent1"/>
                </a:solidFill>
                <a:effectLst/>
                <a:uLnTx/>
                <a:uFillTx/>
                <a:latin typeface="Aptos" panose="020B0004020202020204" pitchFamily="34" charset="0"/>
                <a:ea typeface="+mn-ea"/>
                <a:cs typeface="+mn-cs"/>
                <a:hlinkClick r:id="rId11">
                  <a:extLst>
                    <a:ext uri="{A12FA001-AC4F-418D-AE19-62706E023703}">
                      <ahyp:hlinkClr xmlns:ahyp="http://schemas.microsoft.com/office/drawing/2018/hyperlinkcolor" val="tx"/>
                    </a:ext>
                  </a:extLst>
                </a:hlinkClick>
              </a:rPr>
              <a:t>Chat with Copilot in Outlook</a:t>
            </a:r>
            <a:endParaRPr kumimoji="0" lang="en-US" sz="1200" b="0" i="0" u="none" strike="noStrike" kern="0" cap="none" spc="0" normalizeH="0" baseline="0" noProof="0">
              <a:ln>
                <a:noFill/>
              </a:ln>
              <a:solidFill>
                <a:schemeClr val="accent1"/>
              </a:solidFill>
              <a:effectLst/>
              <a:uLnTx/>
              <a:uFillTx/>
              <a:latin typeface="Aptos" panose="020B0004020202020204" pitchFamily="34" charset="0"/>
              <a:ea typeface="+mn-lt"/>
              <a:cs typeface="Segoe Sans Display"/>
            </a:endParaRPr>
          </a:p>
        </p:txBody>
      </p:sp>
    </p:spTree>
    <p:extLst>
      <p:ext uri="{BB962C8B-B14F-4D97-AF65-F5344CB8AC3E}">
        <p14:creationId xmlns:p14="http://schemas.microsoft.com/office/powerpoint/2010/main" val="4150785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p:txBody>
          <a:bodyPr/>
          <a:lstStyle/>
          <a:p>
            <a:pPr defTabSz="914367">
              <a:defRPr/>
            </a:pPr>
            <a:r>
              <a:rPr lang="en-US" b="1">
                <a:latin typeface="Segoe UI Semibold"/>
              </a:rPr>
              <a:t>Copilot Chat Capabilities </a:t>
            </a:r>
            <a:endParaRPr lang="en-US">
              <a:solidFill>
                <a:srgbClr val="000000"/>
              </a:solidFill>
              <a:cs typeface="+mn-cs"/>
            </a:endParaRPr>
          </a:p>
        </p:txBody>
      </p:sp>
      <p:sp>
        <p:nvSpPr>
          <p:cNvPr id="7" name="TextBox 6">
            <a:extLst>
              <a:ext uri="{FF2B5EF4-FFF2-40B4-BE49-F238E27FC236}">
                <a16:creationId xmlns:a16="http://schemas.microsoft.com/office/drawing/2014/main" id="{F51A0905-FF77-EFEF-8C49-868F791D0D59}"/>
              </a:ext>
            </a:extLst>
          </p:cNvPr>
          <p:cNvSpPr txBox="1"/>
          <p:nvPr/>
        </p:nvSpPr>
        <p:spPr>
          <a:xfrm>
            <a:off x="1388953" y="2998113"/>
            <a:ext cx="2779163"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Copilot Chat</a:t>
            </a:r>
          </a:p>
        </p:txBody>
      </p:sp>
      <p:pic>
        <p:nvPicPr>
          <p:cNvPr id="6" name="Picture 5" descr="A colorful logo with white text&#10;&#10;AI-generated content may be incorrect.">
            <a:extLst>
              <a:ext uri="{FF2B5EF4-FFF2-40B4-BE49-F238E27FC236}">
                <a16:creationId xmlns:a16="http://schemas.microsoft.com/office/drawing/2014/main" id="{724674F5-D7C3-0D65-F0CF-7C15F0D1A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815" y="1950831"/>
            <a:ext cx="824230" cy="824230"/>
          </a:xfrm>
          <a:prstGeom prst="rect">
            <a:avLst/>
          </a:prstGeom>
        </p:spPr>
      </p:pic>
      <p:sp>
        <p:nvSpPr>
          <p:cNvPr id="10" name="TextBox 9">
            <a:extLst>
              <a:ext uri="{FF2B5EF4-FFF2-40B4-BE49-F238E27FC236}">
                <a16:creationId xmlns:a16="http://schemas.microsoft.com/office/drawing/2014/main" id="{4452A6E9-AB1B-50EC-48A6-2CA3C622FFB1}"/>
              </a:ext>
            </a:extLst>
          </p:cNvPr>
          <p:cNvSpPr txBox="1"/>
          <p:nvPr/>
        </p:nvSpPr>
        <p:spPr>
          <a:xfrm>
            <a:off x="5109542" y="1413474"/>
            <a:ext cx="6618632" cy="4068550"/>
          </a:xfrm>
          <a:prstGeom prst="rect">
            <a:avLst/>
          </a:prstGeom>
          <a:noFill/>
        </p:spPr>
        <p:txBody>
          <a:bodyPr wrap="square">
            <a:spAutoFit/>
          </a:bodyPr>
          <a:lstStyle/>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20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Copilot Chat is an AI chat tool built specifically for work. </a:t>
            </a:r>
            <a:r>
              <a:rPr kumimoji="0" lang="en-US" sz="1800" b="0" i="0" u="none" strike="noStrike" kern="1200" cap="none" spc="0" normalizeH="0" baseline="0" noProof="0">
                <a:ln>
                  <a:noFill/>
                </a:ln>
                <a:solidFill>
                  <a:srgbClr val="000000"/>
                </a:solidFill>
                <a:effectLst/>
                <a:uLnTx/>
                <a:uFillTx/>
                <a:latin typeface="Segoe Sans Display"/>
                <a:ea typeface="+mn-ea"/>
                <a:cs typeface="Segoe UI"/>
              </a:rPr>
              <a:t>It uses the latest AI models and data from the web to answer your questions, generate content and ideas, and find information. It also protects your data so information from your chat conversation does not get exposed to the public.</a:t>
            </a:r>
            <a:br>
              <a:rPr kumimoji="0" lang="en-US" sz="1800" b="0" i="0" u="none" strike="noStrike" kern="1200" cap="none" spc="0" normalizeH="0" baseline="0" noProof="0">
                <a:ln>
                  <a:noFill/>
                </a:ln>
                <a:solidFill>
                  <a:srgbClr val="000000"/>
                </a:solidFill>
                <a:effectLst/>
                <a:uLnTx/>
                <a:uFillTx/>
                <a:latin typeface="Segoe Sans Display"/>
                <a:ea typeface="+mn-ea"/>
                <a:cs typeface="Segoe UI"/>
              </a:rPr>
            </a:br>
            <a:endParaRPr kumimoji="0" lang="en-US" sz="1800" b="0" i="0" u="none" strike="noStrike" kern="1200" cap="none" spc="0" normalizeH="0" baseline="0" noProof="0">
              <a:ln>
                <a:noFill/>
              </a:ln>
              <a:solidFill>
                <a:srgbClr val="000000"/>
              </a:solidFill>
              <a:effectLst/>
              <a:uLnTx/>
              <a:uFillTx/>
              <a:latin typeface="Segoe Sans Display"/>
              <a:ea typeface="+mn-ea"/>
              <a:cs typeface="Segoe UI"/>
            </a:endParaRPr>
          </a:p>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Sans Display"/>
                <a:ea typeface="+mn-ea"/>
                <a:cs typeface="Segoe UI"/>
              </a:rPr>
              <a:t>In addition, with Copilot Chat you can:</a:t>
            </a:r>
          </a:p>
          <a:p>
            <a:pPr marL="285750" marR="0" lvl="0" indent="-285750" algn="l" defTabSz="914367" rtl="0" eaLnBrk="1" fontAlgn="auto" latinLnBrk="0" hangingPunct="1">
              <a:lnSpc>
                <a:spcPct val="107000"/>
              </a:lnSpc>
              <a:spcBef>
                <a:spcPts val="600"/>
              </a:spcBef>
              <a:spcAft>
                <a:spcPts val="0"/>
              </a:spcAft>
              <a:buClrTx/>
              <a:buSzTx/>
              <a:buFontTx/>
              <a:buBlip>
                <a:blip>
                  <a:extLst>
                    <a:ext uri="{96DAC541-7B7A-43D3-8B79-37D633B846F1}">
                      <asvg:svgBlip xmlns:asvg="http://schemas.microsoft.com/office/drawing/2016/SVG/main" r:embed="rId4"/>
                    </a:ext>
                  </a:extLst>
                </a:blip>
              </a:buBlip>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UI"/>
              </a:rPr>
              <a:t>Upload files to get responses based on information from your work documents, presentations, etc</a:t>
            </a:r>
            <a:r>
              <a:rPr kumimoji="0" lang="en-US" sz="1800" b="0" i="0" u="none" strike="noStrike" kern="1200" cap="none" spc="0" normalizeH="0" baseline="30000" noProof="0">
                <a:ln>
                  <a:noFill/>
                </a:ln>
                <a:solidFill>
                  <a:srgbClr val="000000"/>
                </a:solidFill>
                <a:effectLst/>
                <a:uLnTx/>
                <a:uFillTx/>
                <a:latin typeface="Segoe Sans Display"/>
                <a:ea typeface="+mn-ea"/>
                <a:cs typeface="Segoe UI"/>
              </a:rPr>
              <a:t>1</a:t>
            </a:r>
            <a:r>
              <a:rPr kumimoji="0" lang="en-US" sz="18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Blip>
                <a:blip>
                  <a:extLst>
                    <a:ext uri="{96DAC541-7B7A-43D3-8B79-37D633B846F1}">
                      <asvg:svgBlip xmlns:asvg="http://schemas.microsoft.com/office/drawing/2016/SVG/main" r:embed="rId4"/>
                    </a:ext>
                  </a:extLst>
                </a:blip>
              </a:buBlip>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UI"/>
              </a:rPr>
              <a:t>Create images, infographics, visualizations and more.</a:t>
            </a:r>
          </a:p>
          <a:p>
            <a:pPr marL="285750" marR="0" lvl="0" indent="-285750" algn="l" defTabSz="914367" rtl="0" eaLnBrk="1" fontAlgn="auto" latinLnBrk="0" hangingPunct="1">
              <a:lnSpc>
                <a:spcPct val="107000"/>
              </a:lnSpc>
              <a:spcBef>
                <a:spcPts val="600"/>
              </a:spcBef>
              <a:spcAft>
                <a:spcPts val="0"/>
              </a:spcAft>
              <a:buClrTx/>
              <a:buSzTx/>
              <a:buFontTx/>
              <a:buBlip>
                <a:blip>
                  <a:extLst>
                    <a:ext uri="{96DAC541-7B7A-43D3-8B79-37D633B846F1}">
                      <asvg:svgBlip xmlns:asvg="http://schemas.microsoft.com/office/drawing/2016/SVG/main" r:embed="rId4"/>
                    </a:ext>
                  </a:extLst>
                </a:blip>
              </a:buBlip>
              <a:tabLst/>
              <a:defRPr/>
            </a:pPr>
            <a:r>
              <a:rPr kumimoji="0" lang="en-US" sz="1765" b="0" i="0" u="none" strike="noStrike" kern="1200" cap="none" spc="0" normalizeH="0" baseline="0" noProof="0">
                <a:ln>
                  <a:noFill/>
                </a:ln>
                <a:solidFill>
                  <a:srgbClr val="091F2C"/>
                </a:solidFill>
                <a:effectLst/>
                <a:uLnTx/>
                <a:uFillTx/>
                <a:latin typeface="Segoe Sans Display"/>
                <a:ea typeface="+mn-ea"/>
                <a:cs typeface="+mn-cs"/>
              </a:rPr>
              <a:t>Upload an image and chat about it or extract text from it</a:t>
            </a:r>
            <a:endParaRPr kumimoji="0" lang="en-US" sz="1800" b="0" i="0" u="none" strike="noStrike" kern="1200" cap="none" spc="0" normalizeH="0" baseline="0" noProof="0">
              <a:ln>
                <a:noFill/>
              </a:ln>
              <a:solidFill>
                <a:srgbClr val="000000"/>
              </a:solidFill>
              <a:effectLst/>
              <a:uLnTx/>
              <a:uFillTx/>
              <a:latin typeface="Segoe Sans Display"/>
              <a:ea typeface="+mn-ea"/>
              <a:cs typeface="Segoe UI"/>
            </a:endParaRPr>
          </a:p>
          <a:p>
            <a:pPr marL="285750" marR="0" lvl="0" indent="-285750" algn="l" defTabSz="914367" rtl="0" eaLnBrk="1" fontAlgn="auto" latinLnBrk="0" hangingPunct="1">
              <a:lnSpc>
                <a:spcPct val="107000"/>
              </a:lnSpc>
              <a:spcBef>
                <a:spcPts val="600"/>
              </a:spcBef>
              <a:spcAft>
                <a:spcPts val="0"/>
              </a:spcAft>
              <a:buClrTx/>
              <a:buSzTx/>
              <a:buFontTx/>
              <a:buBlip>
                <a:blip>
                  <a:extLst>
                    <a:ext uri="{96DAC541-7B7A-43D3-8B79-37D633B846F1}">
                      <asvg:svgBlip xmlns:asvg="http://schemas.microsoft.com/office/drawing/2016/SVG/main" r:embed="rId4"/>
                    </a:ext>
                  </a:extLst>
                </a:blip>
              </a:buBlip>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UI"/>
              </a:rPr>
              <a:t>Refine and collaborate on chat responses. </a:t>
            </a:r>
          </a:p>
        </p:txBody>
      </p:sp>
      <p:sp>
        <p:nvSpPr>
          <p:cNvPr id="11" name="TextBox 10">
            <a:extLst>
              <a:ext uri="{FF2B5EF4-FFF2-40B4-BE49-F238E27FC236}">
                <a16:creationId xmlns:a16="http://schemas.microsoft.com/office/drawing/2014/main" id="{DA8C3BD2-5F9E-B19C-2655-D6186B394EE8}"/>
              </a:ext>
            </a:extLst>
          </p:cNvPr>
          <p:cNvSpPr txBox="1"/>
          <p:nvPr/>
        </p:nvSpPr>
        <p:spPr>
          <a:xfrm>
            <a:off x="588263" y="6304736"/>
            <a:ext cx="11412377"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200" b="0" i="0" u="none" strike="noStrike" kern="1200" cap="none" spc="0" normalizeH="0" baseline="0" noProof="0">
                <a:ln>
                  <a:noFill/>
                </a:ln>
                <a:solidFill>
                  <a:srgbClr val="091F2C"/>
                </a:solidFill>
                <a:effectLst/>
                <a:uLnTx/>
                <a:uFillTx/>
                <a:latin typeface="Segoe Sans Display"/>
                <a:ea typeface="+mn-ea"/>
                <a:cs typeface="+mn-cs"/>
              </a:rPr>
              <a:t>Image generation and file upload limits apply.</a:t>
            </a:r>
          </a:p>
        </p:txBody>
      </p:sp>
      <p:sp>
        <p:nvSpPr>
          <p:cNvPr id="12" name="TextBox 11">
            <a:extLst>
              <a:ext uri="{FF2B5EF4-FFF2-40B4-BE49-F238E27FC236}">
                <a16:creationId xmlns:a16="http://schemas.microsoft.com/office/drawing/2014/main" id="{015F9750-C2E4-5BDC-2DBF-ABF7D34794FE}"/>
              </a:ext>
            </a:extLst>
          </p:cNvPr>
          <p:cNvSpPr txBox="1"/>
          <p:nvPr/>
        </p:nvSpPr>
        <p:spPr>
          <a:xfrm>
            <a:off x="740933" y="4223999"/>
            <a:ext cx="3895643" cy="566784"/>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400" b="1" kern="0">
                <a:solidFill>
                  <a:srgbClr val="FFFFFF"/>
                </a:solidFill>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Get started by going to </a:t>
            </a:r>
            <a:br>
              <a:rPr kumimoji="0" lang="en-US" sz="16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br>
            <a:r>
              <a:rPr kumimoji="0" lang="en-US" sz="16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M365Copilot.com</a:t>
            </a:r>
            <a:endParaRPr kumimoji="0" lang="en-US" sz="16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E56CA1-DBB4-DA65-7214-DABDA000CE6C}"/>
              </a:ext>
            </a:extLst>
          </p:cNvPr>
          <p:cNvSpPr txBox="1">
            <a:spLocks noGrp="1"/>
          </p:cNvSpPr>
          <p:nvPr>
            <p:ph type="title" idx="4294967295"/>
          </p:nvPr>
        </p:nvSpPr>
        <p:spPr>
          <a:xfrm>
            <a:off x="1411400" y="2851776"/>
            <a:ext cx="9703410" cy="3700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lnSpc>
                <a:spcPct val="110000"/>
              </a:lnSpc>
              <a:defRPr/>
            </a:pPr>
            <a:r>
              <a:rPr kumimoji="0" lang="en-US" sz="2400" b="0" i="0" u="none" strike="noStrike" kern="1200" cap="none" spc="0" normalizeH="0" baseline="0" noProof="0">
                <a:ln w="3175">
                  <a:noFill/>
                </a:ln>
                <a:effectLst/>
                <a:uLnTx/>
                <a:uFillTx/>
                <a:latin typeface="Segoe Sans Display"/>
                <a:cs typeface="Segoe Sans Display"/>
              </a:rPr>
              <a:t>How can </a:t>
            </a:r>
            <a:r>
              <a:rPr lang="en-US" sz="2400" b="1" spc="0">
                <a:gradFill>
                  <a:gsLst>
                    <a:gs pos="0">
                      <a:srgbClr val="0078D4"/>
                    </a:gs>
                    <a:gs pos="100000">
                      <a:srgbClr val="8661C5"/>
                    </a:gs>
                  </a:gsLst>
                  <a:lin ang="0" scaled="0"/>
                </a:gradFill>
                <a:latin typeface="Segoe Sans Display"/>
                <a:cs typeface="Segoe Sans Display"/>
              </a:rPr>
              <a:t>Microsoft 365 Copilot Chat </a:t>
            </a:r>
            <a:r>
              <a:rPr kumimoji="0" lang="en-US" sz="2400" b="1" i="0" u="none" strike="noStrike" kern="1200" cap="none" spc="0" normalizeH="0" baseline="0" noProof="0">
                <a:ln w="3175">
                  <a:noFill/>
                </a:ln>
                <a:gradFill>
                  <a:gsLst>
                    <a:gs pos="0">
                      <a:srgbClr val="0078D4"/>
                    </a:gs>
                    <a:gs pos="100000">
                      <a:srgbClr val="8661C5"/>
                    </a:gs>
                  </a:gsLst>
                  <a:lin ang="0" scaled="0"/>
                </a:gradFill>
                <a:effectLst/>
                <a:uLnTx/>
                <a:uFillTx/>
                <a:latin typeface="Segoe Sans Display"/>
                <a:cs typeface="Segoe Sans Display"/>
              </a:rPr>
              <a:t> </a:t>
            </a:r>
            <a:r>
              <a:rPr kumimoji="0" lang="en-US" sz="2400" b="0" i="0" u="none" strike="noStrike" kern="1200" cap="none" spc="0" normalizeH="0" baseline="0" noProof="0">
                <a:ln w="3175">
                  <a:noFill/>
                </a:ln>
                <a:effectLst/>
                <a:uLnTx/>
                <a:uFillTx/>
                <a:latin typeface="Segoe Sans Display"/>
                <a:cs typeface="Segoe Sans Display"/>
              </a:rPr>
              <a:t>help you with your work?</a:t>
            </a:r>
          </a:p>
        </p:txBody>
      </p:sp>
      <p:grpSp>
        <p:nvGrpSpPr>
          <p:cNvPr id="22" name="Group 21">
            <a:extLst>
              <a:ext uri="{FF2B5EF4-FFF2-40B4-BE49-F238E27FC236}">
                <a16:creationId xmlns:a16="http://schemas.microsoft.com/office/drawing/2014/main" id="{001A4172-8F40-A627-02DD-D3C976AE08B8}"/>
              </a:ext>
              <a:ext uri="{C183D7F6-B498-43B3-948B-1728B52AA6E4}">
                <adec:decorative xmlns:adec="http://schemas.microsoft.com/office/drawing/2017/decorative" val="1"/>
              </a:ext>
            </a:extLst>
          </p:cNvPr>
          <p:cNvGrpSpPr/>
          <p:nvPr/>
        </p:nvGrpSpPr>
        <p:grpSpPr>
          <a:xfrm>
            <a:off x="607344" y="3920545"/>
            <a:ext cx="3304571" cy="1197918"/>
            <a:chOff x="686367" y="5094589"/>
            <a:chExt cx="3304571" cy="1197918"/>
          </a:xfrm>
        </p:grpSpPr>
        <p:sp>
          <p:nvSpPr>
            <p:cNvPr id="23" name="Rounded Rectangle 12">
              <a:extLst>
                <a:ext uri="{FF2B5EF4-FFF2-40B4-BE49-F238E27FC236}">
                  <a16:creationId xmlns:a16="http://schemas.microsoft.com/office/drawing/2014/main" id="{C49FA45A-8B26-8C86-8065-99283D479EFF}"/>
                </a:ext>
              </a:extLst>
            </p:cNvPr>
            <p:cNvSpPr/>
            <p:nvPr/>
          </p:nvSpPr>
          <p:spPr>
            <a:xfrm>
              <a:off x="686367" y="5094589"/>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4" name="Title 1">
              <a:extLst>
                <a:ext uri="{FF2B5EF4-FFF2-40B4-BE49-F238E27FC236}">
                  <a16:creationId xmlns:a16="http://schemas.microsoft.com/office/drawing/2014/main" id="{C4AEFBBE-E0EB-E334-5BCC-AEC1D8A3BD7B}"/>
                </a:ext>
              </a:extLst>
            </p:cNvPr>
            <p:cNvSpPr txBox="1">
              <a:spLocks/>
            </p:cNvSpPr>
            <p:nvPr/>
          </p:nvSpPr>
          <p:spPr>
            <a:xfrm>
              <a:off x="822097" y="5257800"/>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Summarize a document </a:t>
              </a:r>
            </a:p>
          </p:txBody>
        </p:sp>
        <p:sp>
          <p:nvSpPr>
            <p:cNvPr id="25" name="Title 1">
              <a:extLst>
                <a:ext uri="{FF2B5EF4-FFF2-40B4-BE49-F238E27FC236}">
                  <a16:creationId xmlns:a16="http://schemas.microsoft.com/office/drawing/2014/main" id="{89C2C151-7AA5-BFAC-3388-B2AD0CC26DF4}"/>
                </a:ext>
              </a:extLst>
            </p:cNvPr>
            <p:cNvSpPr txBox="1">
              <a:spLocks/>
            </p:cNvSpPr>
            <p:nvPr/>
          </p:nvSpPr>
          <p:spPr>
            <a:xfrm>
              <a:off x="1157795" y="5586984"/>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Give me a bulleted list of key points from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file</a:t>
              </a:r>
            </a:p>
          </p:txBody>
        </p:sp>
        <p:pic>
          <p:nvPicPr>
            <p:cNvPr id="26" name="Graphic 25">
              <a:extLst>
                <a:ext uri="{FF2B5EF4-FFF2-40B4-BE49-F238E27FC236}">
                  <a16:creationId xmlns:a16="http://schemas.microsoft.com/office/drawing/2014/main" id="{D5A18611-7592-11E5-028A-F2BA645755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4355" y="5596128"/>
              <a:ext cx="163426" cy="163426"/>
            </a:xfrm>
            <a:prstGeom prst="rect">
              <a:avLst/>
            </a:prstGeom>
          </p:spPr>
        </p:pic>
      </p:grpSp>
      <p:pic>
        <p:nvPicPr>
          <p:cNvPr id="50" name="Picture 49">
            <a:extLst>
              <a:ext uri="{FF2B5EF4-FFF2-40B4-BE49-F238E27FC236}">
                <a16:creationId xmlns:a16="http://schemas.microsoft.com/office/drawing/2014/main" id="{89A7727A-CC2A-8055-40C9-4E3F35CE98E0}"/>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t="3870" b="3870"/>
          <a:stretch/>
        </p:blipFill>
        <p:spPr>
          <a:xfrm>
            <a:off x="3464503" y="4020075"/>
            <a:ext cx="318387" cy="280446"/>
          </a:xfrm>
          <a:prstGeom prst="rect">
            <a:avLst/>
          </a:prstGeom>
        </p:spPr>
      </p:pic>
      <p:grpSp>
        <p:nvGrpSpPr>
          <p:cNvPr id="27" name="Group 26">
            <a:extLst>
              <a:ext uri="{FF2B5EF4-FFF2-40B4-BE49-F238E27FC236}">
                <a16:creationId xmlns:a16="http://schemas.microsoft.com/office/drawing/2014/main" id="{70FE3C1A-A115-9323-7337-24AE6198D760}"/>
              </a:ext>
              <a:ext uri="{C183D7F6-B498-43B3-948B-1728B52AA6E4}">
                <adec:decorative xmlns:adec="http://schemas.microsoft.com/office/drawing/2017/decorative" val="1"/>
              </a:ext>
            </a:extLst>
          </p:cNvPr>
          <p:cNvGrpSpPr/>
          <p:nvPr/>
        </p:nvGrpSpPr>
        <p:grpSpPr>
          <a:xfrm>
            <a:off x="8363146" y="3920545"/>
            <a:ext cx="3304571" cy="1197918"/>
            <a:chOff x="8201062" y="565494"/>
            <a:chExt cx="3304571" cy="1197918"/>
          </a:xfrm>
        </p:grpSpPr>
        <p:sp>
          <p:nvSpPr>
            <p:cNvPr id="28" name="Rounded Rectangle 47">
              <a:extLst>
                <a:ext uri="{FF2B5EF4-FFF2-40B4-BE49-F238E27FC236}">
                  <a16:creationId xmlns:a16="http://schemas.microsoft.com/office/drawing/2014/main" id="{6758ED05-74C7-9F75-5D55-A8DFE5B6A1B2}"/>
                </a:ext>
              </a:extLst>
            </p:cNvPr>
            <p:cNvSpPr/>
            <p:nvPr/>
          </p:nvSpPr>
          <p:spPr>
            <a:xfrm>
              <a:off x="8201062" y="565494"/>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9" name="Title 1">
              <a:extLst>
                <a:ext uri="{FF2B5EF4-FFF2-40B4-BE49-F238E27FC236}">
                  <a16:creationId xmlns:a16="http://schemas.microsoft.com/office/drawing/2014/main" id="{F8FE7918-47C6-8ADC-2C1E-2A86785E25B3}"/>
                </a:ext>
              </a:extLst>
            </p:cNvPr>
            <p:cNvSpPr txBox="1">
              <a:spLocks/>
            </p:cNvSpPr>
            <p:nvPr/>
          </p:nvSpPr>
          <p:spPr>
            <a:xfrm>
              <a:off x="8336792" y="735950"/>
              <a:ext cx="2651760"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Tell me what’s new about topic</a:t>
              </a:r>
            </a:p>
          </p:txBody>
        </p:sp>
        <p:sp>
          <p:nvSpPr>
            <p:cNvPr id="30" name="Title 1">
              <a:extLst>
                <a:ext uri="{FF2B5EF4-FFF2-40B4-BE49-F238E27FC236}">
                  <a16:creationId xmlns:a16="http://schemas.microsoft.com/office/drawing/2014/main" id="{FAD8755C-FAA7-B771-9F2F-11BA60E0D927}"/>
                </a:ext>
              </a:extLst>
            </p:cNvPr>
            <p:cNvSpPr txBox="1">
              <a:spLocks/>
            </p:cNvSpPr>
            <p:nvPr/>
          </p:nvSpPr>
          <p:spPr>
            <a:xfrm>
              <a:off x="8672490" y="1065030"/>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Tell me what's new about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topic</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broken out by news that’s within the last month</a:t>
              </a:r>
            </a:p>
          </p:txBody>
        </p:sp>
        <p:pic>
          <p:nvPicPr>
            <p:cNvPr id="31" name="Graphic 30">
              <a:extLst>
                <a:ext uri="{FF2B5EF4-FFF2-40B4-BE49-F238E27FC236}">
                  <a16:creationId xmlns:a16="http://schemas.microsoft.com/office/drawing/2014/main" id="{D933CFF8-645E-4C1F-389C-1977BB9BBC3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09050" y="1079126"/>
              <a:ext cx="163426" cy="163426"/>
            </a:xfrm>
            <a:prstGeom prst="rect">
              <a:avLst/>
            </a:prstGeom>
          </p:spPr>
        </p:pic>
      </p:grpSp>
      <p:pic>
        <p:nvPicPr>
          <p:cNvPr id="51" name="Picture 50">
            <a:extLst>
              <a:ext uri="{FF2B5EF4-FFF2-40B4-BE49-F238E27FC236}">
                <a16:creationId xmlns:a16="http://schemas.microsoft.com/office/drawing/2014/main" id="{CA992318-6131-7E32-1436-83EEAD5A3D0A}"/>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t="3870" b="3870"/>
          <a:stretch/>
        </p:blipFill>
        <p:spPr>
          <a:xfrm>
            <a:off x="11220741" y="4030090"/>
            <a:ext cx="318387" cy="280446"/>
          </a:xfrm>
          <a:prstGeom prst="rect">
            <a:avLst/>
          </a:prstGeom>
        </p:spPr>
      </p:pic>
      <p:grpSp>
        <p:nvGrpSpPr>
          <p:cNvPr id="32" name="Group 31">
            <a:extLst>
              <a:ext uri="{FF2B5EF4-FFF2-40B4-BE49-F238E27FC236}">
                <a16:creationId xmlns:a16="http://schemas.microsoft.com/office/drawing/2014/main" id="{BA39D49D-4164-2084-6AEF-B866CB37E195}"/>
              </a:ext>
              <a:ext uri="{C183D7F6-B498-43B3-948B-1728B52AA6E4}">
                <adec:decorative xmlns:adec="http://schemas.microsoft.com/office/drawing/2017/decorative" val="1"/>
              </a:ext>
            </a:extLst>
          </p:cNvPr>
          <p:cNvGrpSpPr/>
          <p:nvPr/>
        </p:nvGrpSpPr>
        <p:grpSpPr>
          <a:xfrm>
            <a:off x="4485245" y="3920545"/>
            <a:ext cx="3304571" cy="1197918"/>
            <a:chOff x="8201062" y="2075192"/>
            <a:chExt cx="3304571" cy="1197918"/>
          </a:xfrm>
        </p:grpSpPr>
        <p:sp>
          <p:nvSpPr>
            <p:cNvPr id="33" name="Rounded Rectangle 53">
              <a:extLst>
                <a:ext uri="{FF2B5EF4-FFF2-40B4-BE49-F238E27FC236}">
                  <a16:creationId xmlns:a16="http://schemas.microsoft.com/office/drawing/2014/main" id="{2958B69E-F817-7556-3887-0CFC4BE9E747}"/>
                </a:ext>
              </a:extLst>
            </p:cNvPr>
            <p:cNvSpPr/>
            <p:nvPr/>
          </p:nvSpPr>
          <p:spPr>
            <a:xfrm>
              <a:off x="8201062" y="2075192"/>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4" name="Title 1">
              <a:extLst>
                <a:ext uri="{FF2B5EF4-FFF2-40B4-BE49-F238E27FC236}">
                  <a16:creationId xmlns:a16="http://schemas.microsoft.com/office/drawing/2014/main" id="{C46BDE8A-1A2D-A62A-4DE7-6B9598C4D37E}"/>
                </a:ext>
              </a:extLst>
            </p:cNvPr>
            <p:cNvSpPr txBox="1">
              <a:spLocks/>
            </p:cNvSpPr>
            <p:nvPr/>
          </p:nvSpPr>
          <p:spPr>
            <a:xfrm>
              <a:off x="8336791" y="2244274"/>
              <a:ext cx="2894497"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Give me some ideas for </a:t>
              </a:r>
              <a:r>
                <a:rPr kumimoji="0" lang="en-US" sz="12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a:t>
              </a:r>
            </a:p>
          </p:txBody>
        </p:sp>
        <p:sp>
          <p:nvSpPr>
            <p:cNvPr id="35" name="Title 1">
              <a:extLst>
                <a:ext uri="{FF2B5EF4-FFF2-40B4-BE49-F238E27FC236}">
                  <a16:creationId xmlns:a16="http://schemas.microsoft.com/office/drawing/2014/main" id="{AB6FC7C8-7ABD-FF78-C62A-834DD0775813}"/>
                </a:ext>
              </a:extLst>
            </p:cNvPr>
            <p:cNvSpPr txBox="1">
              <a:spLocks/>
            </p:cNvSpPr>
            <p:nvPr/>
          </p:nvSpPr>
          <p:spPr>
            <a:xfrm>
              <a:off x="8672490" y="2573354"/>
              <a:ext cx="245642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Suggest 10 compelling taglines based on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file</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p>
          </p:txBody>
        </p:sp>
        <p:pic>
          <p:nvPicPr>
            <p:cNvPr id="36" name="Graphic 35">
              <a:extLst>
                <a:ext uri="{FF2B5EF4-FFF2-40B4-BE49-F238E27FC236}">
                  <a16:creationId xmlns:a16="http://schemas.microsoft.com/office/drawing/2014/main" id="{A58110D7-57DC-A327-7897-123AFC0AE8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09050" y="2587450"/>
              <a:ext cx="163426" cy="163426"/>
            </a:xfrm>
            <a:prstGeom prst="rect">
              <a:avLst/>
            </a:prstGeom>
          </p:spPr>
        </p:pic>
      </p:grpSp>
      <p:pic>
        <p:nvPicPr>
          <p:cNvPr id="53" name="Picture 52">
            <a:extLst>
              <a:ext uri="{FF2B5EF4-FFF2-40B4-BE49-F238E27FC236}">
                <a16:creationId xmlns:a16="http://schemas.microsoft.com/office/drawing/2014/main" id="{5A9326FF-21FD-3B99-76C1-ECADDFCEB66C}"/>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t="3870" b="3870"/>
          <a:stretch/>
        </p:blipFill>
        <p:spPr>
          <a:xfrm>
            <a:off x="7342840" y="4027809"/>
            <a:ext cx="318387" cy="280446"/>
          </a:xfrm>
          <a:prstGeom prst="rect">
            <a:avLst/>
          </a:prstGeom>
        </p:spPr>
      </p:pic>
      <p:pic>
        <p:nvPicPr>
          <p:cNvPr id="2" name="Picture 1" descr="A colorful logo with white text&#10;&#10;AI-generated content may be incorrect.">
            <a:extLst>
              <a:ext uri="{FF2B5EF4-FFF2-40B4-BE49-F238E27FC236}">
                <a16:creationId xmlns:a16="http://schemas.microsoft.com/office/drawing/2014/main" id="{C5395B18-D5A1-FE82-8D2D-0D64B547DFA2}"/>
              </a:ext>
            </a:extLst>
          </p:cNvPr>
          <p:cNvPicPr>
            <a:picLocks noChangeAspect="1"/>
          </p:cNvPicPr>
          <p:nvPr/>
        </p:nvPicPr>
        <p:blipFill>
          <a:blip r:embed="rId5"/>
          <a:stretch>
            <a:fillRect/>
          </a:stretch>
        </p:blipFill>
        <p:spPr>
          <a:xfrm>
            <a:off x="5579087" y="924818"/>
            <a:ext cx="978270" cy="985924"/>
          </a:xfrm>
          <a:prstGeom prst="rect">
            <a:avLst/>
          </a:prstGeom>
        </p:spPr>
      </p:pic>
    </p:spTree>
    <p:extLst>
      <p:ext uri="{BB962C8B-B14F-4D97-AF65-F5344CB8AC3E}">
        <p14:creationId xmlns:p14="http://schemas.microsoft.com/office/powerpoint/2010/main" val="245168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8.33333E-7 1.11111E-6 L -8.33333E-7 0.03542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2E7403-480A-4D27-AE4C-C573C859FAF5}">
  <ds:schemaRefs>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6adfd4c8-54de-4fa2-b73e-b86369895801"/>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2F2E6BAC-A643-4E90-B079-F949226CEB50}">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F60C8D-EF43-47CF-B891-5ECF1CED657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TotalTime>
  <Words>2861</Words>
  <Application>Microsoft Office PowerPoint</Application>
  <PresentationFormat>Widescreen</PresentationFormat>
  <Paragraphs>323</Paragraphs>
  <Slides>27</Slides>
  <Notes>27</Notes>
  <HiddenSlides>1</HiddenSlides>
  <MMClips>1</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2_Updated Copilot Theme_010524</vt:lpstr>
      <vt:lpstr>Microsoft 365 Copilot Template</vt:lpstr>
      <vt:lpstr>Office Theme</vt:lpstr>
      <vt:lpstr>Copilot Chat Prompt Mastery Series  </vt:lpstr>
      <vt:lpstr>Microsoft Digital Event Code of Conduct </vt:lpstr>
      <vt:lpstr>PowerPoint Presentation</vt:lpstr>
      <vt:lpstr>PowerPoint Presentation</vt:lpstr>
      <vt:lpstr>PowerPoint Presentation</vt:lpstr>
      <vt:lpstr>Agenda</vt:lpstr>
      <vt:lpstr>PowerPoint Presentation</vt:lpstr>
      <vt:lpstr>Copilot Chat Capabilities </vt:lpstr>
      <vt:lpstr>How can Microsoft 365 Copilot Chat  help you with your work?</vt:lpstr>
      <vt:lpstr>Access to Copilot Chat from where you’re working</vt:lpstr>
      <vt:lpstr>Copilot Chat GPT-5   Thinking Modes  </vt:lpstr>
      <vt:lpstr>Demo</vt:lpstr>
      <vt:lpstr>PowerPoint Presentation</vt:lpstr>
      <vt:lpstr>Personalize what  Copilot Chat remembers </vt:lpstr>
      <vt:lpstr>Copilot Memory </vt:lpstr>
      <vt:lpstr>Scenarios to try </vt:lpstr>
      <vt:lpstr>Demo</vt:lpstr>
      <vt:lpstr>  Prompt Gallery  </vt:lpstr>
      <vt:lpstr>Prompt Gallery</vt:lpstr>
      <vt:lpstr>Demo</vt:lpstr>
      <vt:lpstr>Copilot Chat in Outlook </vt:lpstr>
      <vt:lpstr>PowerPoint Presentation</vt:lpstr>
      <vt:lpstr>Q&amp;A</vt:lpstr>
      <vt:lpstr>Resources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Salazar</dc:creator>
  <cp:lastModifiedBy>Harumi Togo</cp:lastModifiedBy>
  <cp:revision>2</cp:revision>
  <dcterms:created xsi:type="dcterms:W3CDTF">2026-02-17T16:17:19Z</dcterms:created>
  <dcterms:modified xsi:type="dcterms:W3CDTF">2026-03-25T17:27:15Z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